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33"/>
  </p:notesMasterIdLst>
  <p:handoutMasterIdLst>
    <p:handoutMasterId r:id="rId134"/>
  </p:handoutMasterIdLst>
  <p:sldIdLst>
    <p:sldId id="262" r:id="rId3"/>
    <p:sldId id="386" r:id="rId4"/>
    <p:sldId id="387" r:id="rId5"/>
    <p:sldId id="388" r:id="rId6"/>
    <p:sldId id="389" r:id="rId7"/>
    <p:sldId id="390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92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93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94" r:id="rId75"/>
    <p:sldId id="395" r:id="rId76"/>
    <p:sldId id="396" r:id="rId77"/>
    <p:sldId id="397" r:id="rId78"/>
    <p:sldId id="398" r:id="rId79"/>
    <p:sldId id="399" r:id="rId80"/>
    <p:sldId id="400" r:id="rId81"/>
    <p:sldId id="401" r:id="rId82"/>
    <p:sldId id="402" r:id="rId83"/>
    <p:sldId id="403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79" r:id="rId118"/>
    <p:sldId id="380" r:id="rId119"/>
    <p:sldId id="381" r:id="rId120"/>
    <p:sldId id="382" r:id="rId121"/>
    <p:sldId id="383" r:id="rId122"/>
    <p:sldId id="384" r:id="rId123"/>
    <p:sldId id="404" r:id="rId124"/>
    <p:sldId id="405" r:id="rId125"/>
    <p:sldId id="406" r:id="rId126"/>
    <p:sldId id="407" r:id="rId127"/>
    <p:sldId id="408" r:id="rId128"/>
    <p:sldId id="409" r:id="rId129"/>
    <p:sldId id="410" r:id="rId130"/>
    <p:sldId id="411" r:id="rId131"/>
    <p:sldId id="385" r:id="rId1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422" y="5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notesMaster" Target="notesMasters/notesMaster1.xml"/><Relationship Id="rId138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5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6" name="Segnaposto immagine 2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Segnaposto test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olo 1"/>
          <p:cNvSpPr>
            <a:spLocks noGrp="1"/>
          </p:cNvSpPr>
          <p:nvPr>
            <p:ph type="title" orient="vert"/>
          </p:nvPr>
        </p:nvSpPr>
        <p:spPr>
          <a:xfrm>
            <a:off x="8724901" y="457200"/>
            <a:ext cx="1943100" cy="57197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Segnaposto testo 2"/>
          <p:cNvSpPr>
            <a:spLocks noGrp="1"/>
          </p:cNvSpPr>
          <p:nvPr>
            <p:ph type="body" orient="vert" idx="1"/>
          </p:nvPr>
        </p:nvSpPr>
        <p:spPr>
          <a:xfrm>
            <a:off x="1524001" y="457200"/>
            <a:ext cx="7048500" cy="57197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9" name="Segnaposto immagine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13" name="Segnaposto immagine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14" name="Segnaposto immagine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2514600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527048" y="2481945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481945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51813" y="1714498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83680"/>
            <a:ext cx="1219200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re-naturali.it/principi-nutritivi/2101/semi-antiossidanti/3290/a" TargetMode="External"/><Relationship Id="rId2" Type="http://schemas.openxmlformats.org/officeDocument/2006/relationships/hyperlink" Target="http://www.cure-naturali.it/dieta-alimenti/1943/spezie-mondo-da-scoprire/3632/a" TargetMode="Externa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92501" y="5115656"/>
            <a:ext cx="5016500" cy="914400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Tu come vivi?</a:t>
            </a:r>
            <a:endParaRPr lang="it-IT" sz="4000" b="0" i="0" spc="-5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152900" y="6043123"/>
            <a:ext cx="3865880" cy="571500"/>
          </a:xfrm>
        </p:spPr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it-IT" sz="2000" b="0" i="0" spc="5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Salute</a:t>
            </a:r>
            <a:r>
              <a:rPr lang="it-IT" sz="2000" b="0" i="0" spc="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stili di vita sani..</a:t>
            </a:r>
            <a:endParaRPr lang="it-IT" sz="2000" b="0" i="0" spc="5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62"/>
            <a:ext cx="4084320" cy="1959637"/>
          </a:xfrm>
        </p:spPr>
      </p:pic>
      <p:pic>
        <p:nvPicPr>
          <p:cNvPr id="8" name="Segnaposto immagine 7" descr="Primo piano di una mela verde e un metro a nastro"/>
          <p:cNvPicPr>
            <a:picLocks noGrp="1" noChangeAspect="1"/>
          </p:cNvPicPr>
          <p:nvPr>
            <p:ph type="pic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9" name="Segnaposto immagine 8" descr="Un uomo e una donna che corrono su una pista in palestra"/>
          <p:cNvPicPr>
            <a:picLocks noGrp="1" noChangeAspect="1"/>
          </p:cNvPicPr>
          <p:nvPr>
            <p:ph type="pic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5949424"/>
            <a:ext cx="3048000" cy="75890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79" y="4095941"/>
            <a:ext cx="2707484" cy="64979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0" y="3961529"/>
            <a:ext cx="831963" cy="747713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41344" y="2329767"/>
            <a:ext cx="3381357" cy="10069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settembre 2017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 - zona </a:t>
            </a:r>
            <a:r>
              <a:rPr lang="it-IT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20,30 – 22,30</a:t>
            </a:r>
            <a:endParaRPr lang="it-IT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67" y="3491993"/>
            <a:ext cx="1175547" cy="457813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295019" y="1964940"/>
            <a:ext cx="1758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190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GIOVEDI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4" descr="calcolo-la-massa-grassa-magra-migliori-metodi-tecni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785814"/>
            <a:ext cx="408516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magine 5" descr="plico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962150"/>
            <a:ext cx="5080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magine 6" descr="plico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3429000"/>
            <a:ext cx="508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33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ALIMENTI CHE NATURLAMENTE </a:t>
            </a:r>
            <a:r>
              <a:rPr lang="it-IT" sz="3600" b="1" u="sng" dirty="0" smtClean="0">
                <a:solidFill>
                  <a:srgbClr val="0070C0"/>
                </a:solidFill>
                <a:latin typeface="+mn-lt"/>
              </a:rPr>
              <a:t>NON </a:t>
            </a:r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CONTENGONO GLUTINE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8307" name="CasellaDiTesto 3"/>
          <p:cNvSpPr txBox="1">
            <a:spLocks noChangeArrowheads="1"/>
          </p:cNvSpPr>
          <p:nvPr/>
        </p:nvSpPr>
        <p:spPr bwMode="auto">
          <a:xfrm>
            <a:off x="334434" y="1628776"/>
            <a:ext cx="11233151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 sz="2400"/>
              <a:t>RISO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/>
              <a:t>MAIS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/>
              <a:t>FRUTTA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/>
              <a:t>VERDURA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/>
              <a:t>PATATA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/>
              <a:t>CARNE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/>
              <a:t>PESCE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/>
              <a:t>LEGUMI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/>
              <a:t>UOVA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/>
              <a:t>LATTE E FORMAGGIO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/>
              <a:t>OLIO, BURRO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/>
              <a:t>ZUCCHERO, MIELE..</a:t>
            </a:r>
          </a:p>
        </p:txBody>
      </p:sp>
      <p:pic>
        <p:nvPicPr>
          <p:cNvPr id="98308" name="Immagine 3" descr="alimenti-per-celiaci_640x4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3" y="2060575"/>
            <a:ext cx="6502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2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olo 1"/>
          <p:cNvSpPr>
            <a:spLocks noGrp="1"/>
          </p:cNvSpPr>
          <p:nvPr>
            <p:ph type="title"/>
          </p:nvPr>
        </p:nvSpPr>
        <p:spPr>
          <a:xfrm>
            <a:off x="613834" y="787037"/>
            <a:ext cx="10972800" cy="2622369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sz="4000" b="1" dirty="0" smtClean="0">
                <a:solidFill>
                  <a:srgbClr val="0070C0"/>
                </a:solidFill>
              </a:rPr>
              <a:t>Ruolo DEL CIBO NELLA PREVENZIONE DELLE MALATTIE NON TRASMISSIBILI</a:t>
            </a:r>
            <a:r>
              <a:rPr lang="it-IT" altLang="it-IT" sz="3600" b="1" dirty="0" smtClean="0">
                <a:solidFill>
                  <a:srgbClr val="0070C0"/>
                </a:solidFill>
              </a:rPr>
              <a:t/>
            </a:r>
            <a:br>
              <a:rPr lang="it-IT" altLang="it-IT" sz="3600" b="1" dirty="0" smtClean="0">
                <a:solidFill>
                  <a:srgbClr val="0070C0"/>
                </a:solidFill>
              </a:rPr>
            </a:br>
            <a:r>
              <a:rPr lang="it-IT" altLang="it-IT" sz="3600" b="1" dirty="0" smtClean="0">
                <a:solidFill>
                  <a:srgbClr val="0070C0"/>
                </a:solidFill>
              </a:rPr>
              <a:t>(diabete, ipertensione, ipercolesterolemia, </a:t>
            </a:r>
            <a:r>
              <a:rPr lang="it-IT" altLang="it-IT" sz="3600" b="1" dirty="0" err="1" smtClean="0">
                <a:solidFill>
                  <a:srgbClr val="0070C0"/>
                </a:solidFill>
              </a:rPr>
              <a:t>ipertrigliceridemia</a:t>
            </a:r>
            <a:r>
              <a:rPr lang="it-IT" altLang="it-IT" sz="3600" b="1" dirty="0" smtClean="0">
                <a:solidFill>
                  <a:srgbClr val="0070C0"/>
                </a:solidFill>
              </a:rPr>
              <a:t>)</a:t>
            </a:r>
            <a:br>
              <a:rPr lang="it-IT" altLang="it-IT" sz="3600" b="1" dirty="0" smtClean="0">
                <a:solidFill>
                  <a:srgbClr val="0070C0"/>
                </a:solidFill>
              </a:rPr>
            </a:br>
            <a:r>
              <a:rPr lang="it-IT" altLang="it-IT" sz="3600" b="1" dirty="0" smtClean="0">
                <a:solidFill>
                  <a:srgbClr val="0070C0"/>
                </a:solidFill>
              </a:rPr>
              <a:t/>
            </a:r>
            <a:br>
              <a:rPr lang="it-IT" altLang="it-IT" sz="3600" b="1" dirty="0" smtClean="0">
                <a:solidFill>
                  <a:srgbClr val="0070C0"/>
                </a:solidFill>
              </a:rPr>
            </a:br>
            <a:r>
              <a:rPr lang="it-IT" altLang="it-IT" sz="3600" b="1" dirty="0" err="1" smtClean="0">
                <a:solidFill>
                  <a:srgbClr val="0070C0"/>
                </a:solidFill>
              </a:rPr>
              <a:t>iii</a:t>
            </a:r>
            <a:r>
              <a:rPr lang="it-IT" altLang="it-IT" sz="3600" b="1" dirty="0" smtClean="0">
                <a:solidFill>
                  <a:srgbClr val="0070C0"/>
                </a:solidFill>
              </a:rPr>
              <a:t> PARTE</a:t>
            </a:r>
          </a:p>
        </p:txBody>
      </p:sp>
      <p:pic>
        <p:nvPicPr>
          <p:cNvPr id="99331" name="Immagine 2" descr="panin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914" y="3576682"/>
            <a:ext cx="4984394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2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olo 1"/>
          <p:cNvSpPr>
            <a:spLocks noGrp="1"/>
          </p:cNvSpPr>
          <p:nvPr>
            <p:ph type="title"/>
          </p:nvPr>
        </p:nvSpPr>
        <p:spPr>
          <a:xfrm>
            <a:off x="1475316" y="495300"/>
            <a:ext cx="9144000" cy="6985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ALIMETAZIONE E DIABETE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7049" y="1308101"/>
            <a:ext cx="11040533" cy="49628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buSzPct val="100000"/>
              <a:buFont typeface="Wingdings 3" pitchFamily="18" charset="2"/>
              <a:buNone/>
              <a:defRPr/>
            </a:pPr>
            <a:r>
              <a:rPr lang="it-IT" sz="2400" dirty="0">
                <a:latin typeface="+mn-lt"/>
              </a:rPr>
              <a:t>Il </a:t>
            </a:r>
            <a:r>
              <a:rPr lang="it-IT" sz="2400" b="1" dirty="0">
                <a:latin typeface="+mn-lt"/>
              </a:rPr>
              <a:t>DIABETE MELLITO </a:t>
            </a:r>
            <a:r>
              <a:rPr lang="it-IT" sz="2400" dirty="0">
                <a:latin typeface="+mn-lt"/>
              </a:rPr>
              <a:t>è una patologia cronica caratterizzata da un’alterato metabolismo dei carboidrati, che causa un aumento del contenuto di zucchero nel sangue (iperglicemia), dovuto dalla carenza della secrezione dell’insulina (ormone prodotto dal pancreas -cellule beta-).</a:t>
            </a:r>
          </a:p>
          <a:p>
            <a:pPr algn="just">
              <a:buSzPct val="100000"/>
              <a:buFont typeface="Wingdings 3" pitchFamily="18" charset="2"/>
              <a:buNone/>
              <a:defRPr/>
            </a:pPr>
            <a:endParaRPr lang="it-IT" sz="2400" b="1" dirty="0">
              <a:latin typeface="+mn-lt"/>
            </a:endParaRPr>
          </a:p>
          <a:p>
            <a:pPr algn="ctr">
              <a:buSzPct val="100000"/>
              <a:buFont typeface="Wingdings 3" pitchFamily="18" charset="2"/>
              <a:buNone/>
              <a:defRPr/>
            </a:pPr>
            <a:r>
              <a:rPr lang="it-IT" sz="2400" u="sng" dirty="0">
                <a:latin typeface="+mn-lt"/>
              </a:rPr>
              <a:t>Esistono 2 tipi di DIABETE MELLITO:</a:t>
            </a:r>
          </a:p>
          <a:p>
            <a:pPr algn="just">
              <a:buSzPct val="100000"/>
              <a:defRPr/>
            </a:pPr>
            <a:endParaRPr lang="it-IT" sz="2400" b="1" dirty="0">
              <a:latin typeface="+mn-lt"/>
            </a:endParaRPr>
          </a:p>
          <a:p>
            <a:pPr algn="just">
              <a:buSzPct val="100000"/>
              <a:buFont typeface="Arial" pitchFamily="34" charset="0"/>
              <a:buChar char="•"/>
              <a:defRPr/>
            </a:pPr>
            <a:r>
              <a:rPr lang="it-IT" sz="2000" b="1" dirty="0">
                <a:latin typeface="+mn-lt"/>
              </a:rPr>
              <a:t> </a:t>
            </a:r>
            <a:r>
              <a:rPr lang="it-IT" sz="2000" b="1" i="1" dirty="0">
                <a:latin typeface="+mn-lt"/>
              </a:rPr>
              <a:t>DIABETE GIOVANILE </a:t>
            </a:r>
            <a:r>
              <a:rPr lang="it-IT" sz="2000" b="1" i="1" dirty="0" err="1">
                <a:latin typeface="+mn-lt"/>
              </a:rPr>
              <a:t>DI</a:t>
            </a:r>
            <a:r>
              <a:rPr lang="it-IT" sz="2000" b="1" i="1" dirty="0">
                <a:latin typeface="+mn-lt"/>
              </a:rPr>
              <a:t> TIPO 1: </a:t>
            </a:r>
            <a:r>
              <a:rPr lang="it-IT" sz="2000" dirty="0">
                <a:latin typeface="+mn-lt"/>
              </a:rPr>
              <a:t>soppressa la produzione di insulina da parte del pancreas fin dall’infanzia; situazione irreversibile. Definito diabete- </a:t>
            </a:r>
            <a:r>
              <a:rPr lang="it-IT" sz="2000" dirty="0" err="1">
                <a:latin typeface="+mn-lt"/>
              </a:rPr>
              <a:t>insulino</a:t>
            </a:r>
            <a:r>
              <a:rPr lang="it-IT" sz="2000" dirty="0">
                <a:latin typeface="+mn-lt"/>
              </a:rPr>
              <a:t> – dipendente.</a:t>
            </a:r>
          </a:p>
          <a:p>
            <a:pPr algn="just">
              <a:buSzPct val="100000"/>
              <a:buFont typeface="Arial" pitchFamily="34" charset="0"/>
              <a:buChar char="•"/>
              <a:defRPr/>
            </a:pPr>
            <a:endParaRPr lang="it-IT" sz="2000" b="1" i="1" dirty="0">
              <a:latin typeface="+mn-lt"/>
            </a:endParaRPr>
          </a:p>
          <a:p>
            <a:pPr algn="just">
              <a:buSzPct val="100000"/>
              <a:buFont typeface="Arial" pitchFamily="34" charset="0"/>
              <a:buChar char="•"/>
              <a:defRPr/>
            </a:pPr>
            <a:r>
              <a:rPr lang="it-IT" sz="2000" b="1" i="1" dirty="0">
                <a:latin typeface="+mn-lt"/>
              </a:rPr>
              <a:t>DIABETE </a:t>
            </a:r>
            <a:r>
              <a:rPr lang="it-IT" sz="2000" b="1" i="1" dirty="0" err="1">
                <a:latin typeface="+mn-lt"/>
              </a:rPr>
              <a:t>DI</a:t>
            </a:r>
            <a:r>
              <a:rPr lang="it-IT" sz="2000" b="1" i="1" dirty="0">
                <a:latin typeface="+mn-lt"/>
              </a:rPr>
              <a:t> TIPO 2: </a:t>
            </a:r>
            <a:r>
              <a:rPr lang="it-IT" sz="2000" dirty="0">
                <a:latin typeface="+mn-lt"/>
              </a:rPr>
              <a:t>rappresenta il 90% dei casi e insorge dopo i 40 anni in seguito a sovrappeso e obesità. Situazione di iperglicemia (alti i livelli di glucosio nel sangue per mancato funzionamento corretto dell’insulina</a:t>
            </a:r>
            <a:r>
              <a:rPr lang="it-IT" sz="2000" dirty="0" smtClean="0">
                <a:latin typeface="+mn-lt"/>
              </a:rPr>
              <a:t>).</a:t>
            </a:r>
            <a:endParaRPr lang="it-IT" sz="2400" b="1" dirty="0">
              <a:latin typeface="+mn-lt"/>
            </a:endParaRPr>
          </a:p>
          <a:p>
            <a:pPr>
              <a:buSzPct val="100000"/>
              <a:buFont typeface="Wingdings 3" pitchFamily="18" charset="2"/>
              <a:buNone/>
              <a:defRPr/>
            </a:pPr>
            <a:endParaRPr lang="it-IT" sz="1050" b="1" dirty="0">
              <a:solidFill>
                <a:srgbClr val="333300"/>
              </a:solidFill>
              <a:latin typeface="Comic Sans MS" pitchFamily="66" charset="0"/>
            </a:endParaRPr>
          </a:p>
          <a:p>
            <a:pPr>
              <a:buSzPct val="100000"/>
              <a:buFont typeface="Wingdings 3" pitchFamily="18" charset="2"/>
              <a:buNone/>
              <a:defRPr/>
            </a:pPr>
            <a:r>
              <a:rPr lang="it-IT" b="1" dirty="0">
                <a:solidFill>
                  <a:srgbClr val="333300"/>
                </a:solidFill>
                <a:latin typeface="Comic Sans MS" pitchFamily="66" charset="0"/>
              </a:rPr>
              <a:t>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5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olo 1"/>
          <p:cNvSpPr>
            <a:spLocks noGrp="1"/>
          </p:cNvSpPr>
          <p:nvPr>
            <p:ph type="title"/>
          </p:nvPr>
        </p:nvSpPr>
        <p:spPr>
          <a:xfrm>
            <a:off x="1589618" y="355600"/>
            <a:ext cx="9144000" cy="7874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ALIMENTAZIONE E DIABETE (1)</a:t>
            </a:r>
          </a:p>
        </p:txBody>
      </p:sp>
      <p:sp>
        <p:nvSpPr>
          <p:cNvPr id="101379" name="CasellaDiTesto 4"/>
          <p:cNvSpPr txBox="1">
            <a:spLocks noChangeArrowheads="1"/>
          </p:cNvSpPr>
          <p:nvPr/>
        </p:nvSpPr>
        <p:spPr bwMode="auto">
          <a:xfrm>
            <a:off x="431800" y="1773238"/>
            <a:ext cx="1113578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it-IT" altLang="it-IT" sz="2400" dirty="0"/>
          </a:p>
          <a:p>
            <a:pPr algn="ctr" eaLnBrk="1" hangingPunct="1"/>
            <a:endParaRPr lang="it-IT" altLang="it-IT" sz="2400" dirty="0"/>
          </a:p>
          <a:p>
            <a:pPr algn="ctr" eaLnBrk="1" hangingPunct="1"/>
            <a:endParaRPr lang="it-IT" altLang="it-IT" sz="2400" dirty="0"/>
          </a:p>
          <a:p>
            <a:pPr algn="ctr" eaLnBrk="1" hangingPunct="1"/>
            <a:endParaRPr lang="it-IT" altLang="it-IT" sz="2400" dirty="0"/>
          </a:p>
          <a:p>
            <a:pPr algn="ctr" eaLnBrk="1" hangingPunct="1"/>
            <a:r>
              <a:rPr lang="it-IT" altLang="it-IT" sz="2400" dirty="0"/>
              <a:t>Spesso il Diabete di tipo 2 non necessita di un trattamento farmacologico (ipoglicemizzanti orali o insulina), ma è sufficiente una </a:t>
            </a:r>
            <a:endParaRPr lang="it-IT" altLang="it-IT" sz="2400" dirty="0" smtClean="0"/>
          </a:p>
          <a:p>
            <a:pPr algn="ctr" eaLnBrk="1" hangingPunct="1"/>
            <a:r>
              <a:rPr lang="it-IT" altLang="it-IT" sz="2400" b="1" dirty="0" smtClean="0">
                <a:solidFill>
                  <a:srgbClr val="FF0000"/>
                </a:solidFill>
              </a:rPr>
              <a:t>DIETA </a:t>
            </a:r>
            <a:r>
              <a:rPr lang="it-IT" altLang="it-IT" sz="2400" b="1" dirty="0">
                <a:solidFill>
                  <a:srgbClr val="FF0000"/>
                </a:solidFill>
              </a:rPr>
              <a:t>EQUILIBRATA </a:t>
            </a:r>
            <a:r>
              <a:rPr lang="it-IT" altLang="it-IT" sz="2400" dirty="0"/>
              <a:t>e  </a:t>
            </a:r>
            <a:r>
              <a:rPr lang="it-IT" altLang="it-IT" sz="2400" b="1" dirty="0" smtClean="0">
                <a:solidFill>
                  <a:srgbClr val="00B050"/>
                </a:solidFill>
              </a:rPr>
              <a:t>ATTIVITA</a:t>
            </a:r>
            <a:r>
              <a:rPr lang="it-IT" altLang="it-IT" sz="2400" b="1" dirty="0">
                <a:solidFill>
                  <a:srgbClr val="00B050"/>
                </a:solidFill>
              </a:rPr>
              <a:t>’ FISICA.</a:t>
            </a:r>
            <a:endParaRPr lang="it-IT" altLang="it-IT" sz="2400" dirty="0"/>
          </a:p>
          <a:p>
            <a:pPr algn="just" eaLnBrk="1" hangingPunct="1"/>
            <a:endParaRPr lang="it-IT" altLang="it-IT" sz="2400" dirty="0"/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Frequentemente il Diabete di tipo 2 è associato a sovrappeso e obesità, per questo motivo è vivamente consigliato seguire un regime alimentare sano ed </a:t>
            </a:r>
            <a:r>
              <a:rPr lang="it-IT" altLang="it-IT" sz="2400" dirty="0" smtClean="0"/>
              <a:t>equilibrato </a:t>
            </a:r>
            <a:r>
              <a:rPr lang="it-IT" altLang="it-IT" sz="2400" dirty="0"/>
              <a:t>al fine di ottenere non solo un buon compenso glicemico, ma anche la perdita di peso corporeo.</a:t>
            </a:r>
          </a:p>
        </p:txBody>
      </p:sp>
      <p:pic>
        <p:nvPicPr>
          <p:cNvPr id="101380" name="Immagine 4" descr="Diabete-tutto-quello-che-devi-sape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67" y="1412876"/>
            <a:ext cx="4349751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Immagine 5" descr="downloa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34" y="1341439"/>
            <a:ext cx="3746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96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olo 1"/>
          <p:cNvSpPr>
            <a:spLocks noGrp="1"/>
          </p:cNvSpPr>
          <p:nvPr>
            <p:ph type="title"/>
          </p:nvPr>
        </p:nvSpPr>
        <p:spPr>
          <a:xfrm>
            <a:off x="560917" y="419100"/>
            <a:ext cx="10972800" cy="6223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ALIMENTAZIONE E DIABETE (2)</a:t>
            </a:r>
          </a:p>
        </p:txBody>
      </p:sp>
      <p:sp>
        <p:nvSpPr>
          <p:cNvPr id="102403" name="CasellaDiTesto 3"/>
          <p:cNvSpPr txBox="1">
            <a:spLocks noChangeArrowheads="1"/>
          </p:cNvSpPr>
          <p:nvPr/>
        </p:nvSpPr>
        <p:spPr bwMode="auto">
          <a:xfrm>
            <a:off x="334434" y="1041400"/>
            <a:ext cx="11425767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2200" dirty="0"/>
              <a:t>Le persone diabetiche  devono seguire un’alimentazione equilibrata in nutrienti come le persone sane, ma con qualche accortezza in più</a:t>
            </a:r>
            <a:r>
              <a:rPr lang="it-IT" altLang="it-IT" sz="2200" b="1" dirty="0"/>
              <a:t>:</a:t>
            </a:r>
          </a:p>
          <a:p>
            <a:pPr algn="just" eaLnBrk="1" hangingPunct="1"/>
            <a:endParaRPr lang="it-IT" altLang="it-IT" sz="2200" dirty="0"/>
          </a:p>
          <a:p>
            <a:pPr algn="just" eaLnBrk="1" hangingPunct="1"/>
            <a:endParaRPr lang="it-IT" altLang="it-IT" sz="2200" dirty="0"/>
          </a:p>
          <a:p>
            <a:pPr algn="just" eaLnBrk="1" hangingPunct="1"/>
            <a:endParaRPr lang="it-IT" altLang="it-IT" sz="2200" dirty="0"/>
          </a:p>
          <a:p>
            <a:pPr algn="just" eaLnBrk="1" hangingPunct="1"/>
            <a:endParaRPr lang="it-IT" altLang="it-IT" sz="2200" dirty="0"/>
          </a:p>
          <a:p>
            <a:pPr algn="just" eaLnBrk="1" hangingPunct="1"/>
            <a:endParaRPr lang="it-IT" altLang="it-IT" sz="2200" dirty="0"/>
          </a:p>
          <a:p>
            <a:pPr algn="just" eaLnBrk="1" hangingPunct="1"/>
            <a:endParaRPr lang="it-IT" altLang="it-IT" sz="2200" dirty="0"/>
          </a:p>
          <a:p>
            <a:pPr algn="just" eaLnBrk="1" hangingPunct="1"/>
            <a:endParaRPr lang="it-IT" altLang="it-IT" sz="2200" dirty="0"/>
          </a:p>
          <a:p>
            <a:pPr algn="just" eaLnBrk="1" hangingPunct="1"/>
            <a:endParaRPr lang="it-IT" altLang="it-IT" sz="2200" dirty="0"/>
          </a:p>
          <a:p>
            <a:pPr algn="just" eaLnBrk="1" hangingPunct="1"/>
            <a:endParaRPr lang="it-IT" altLang="it-IT" sz="2200" dirty="0"/>
          </a:p>
          <a:p>
            <a:pPr algn="just" eaLnBrk="1" hangingPunct="1"/>
            <a:endParaRPr lang="it-IT" altLang="it-IT" sz="2200" dirty="0"/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200" dirty="0"/>
              <a:t> </a:t>
            </a:r>
            <a:r>
              <a:rPr lang="it-IT" altLang="it-IT" sz="2200" b="1" dirty="0"/>
              <a:t>Suddividere i pasti in 3 principali (colazione, pranzo, cena) + 2 </a:t>
            </a:r>
            <a:r>
              <a:rPr lang="it-IT" altLang="it-IT" sz="2200" b="1" dirty="0" smtClean="0"/>
              <a:t>spuntini (per evitare ipoglicemie). Consumare pasti completi (</a:t>
            </a:r>
            <a:r>
              <a:rPr lang="it-IT" altLang="it-IT" sz="2200" b="1" dirty="0" err="1" smtClean="0"/>
              <a:t>carbo</a:t>
            </a:r>
            <a:r>
              <a:rPr lang="it-IT" altLang="it-IT" sz="2200" b="1" dirty="0" smtClean="0"/>
              <a:t> </a:t>
            </a:r>
            <a:r>
              <a:rPr lang="it-IT" altLang="it-IT" sz="2200" b="1" dirty="0" err="1" smtClean="0"/>
              <a:t>integ</a:t>
            </a:r>
            <a:r>
              <a:rPr lang="it-IT" altLang="it-IT" sz="2200" b="1" dirty="0" smtClean="0"/>
              <a:t> + proteine + frutta + verdura) a pranzo e a cena per evitare picchi iperglicemici. Non saltare la prima colazione.</a:t>
            </a:r>
            <a:endParaRPr lang="it-IT" altLang="it-IT" sz="2200" b="1" dirty="0"/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200" b="1" dirty="0"/>
              <a:t> Evitare il consumo di cibi ricchi di carboidrati semplici, come zucchero, miele, marmellata</a:t>
            </a:r>
          </a:p>
          <a:p>
            <a:pPr algn="just" eaLnBrk="1" hangingPunct="1"/>
            <a:endParaRPr lang="it-IT" altLang="it-IT" sz="2000" dirty="0"/>
          </a:p>
        </p:txBody>
      </p:sp>
      <p:pic>
        <p:nvPicPr>
          <p:cNvPr id="102404" name="Immagine 3" descr="Dieta_per_diabete_640x4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5" y="1916114"/>
            <a:ext cx="55245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Immagine 4" descr="diabe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83" y="2205039"/>
            <a:ext cx="4222043" cy="21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1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olo 1"/>
          <p:cNvSpPr>
            <a:spLocks noGrp="1"/>
          </p:cNvSpPr>
          <p:nvPr>
            <p:ph type="title"/>
          </p:nvPr>
        </p:nvSpPr>
        <p:spPr>
          <a:xfrm>
            <a:off x="539751" y="304800"/>
            <a:ext cx="10972800" cy="7493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ALIMENTAZIONE E DIABETE (3)</a:t>
            </a:r>
          </a:p>
        </p:txBody>
      </p:sp>
      <p:sp>
        <p:nvSpPr>
          <p:cNvPr id="103427" name="CasellaDiTesto 3"/>
          <p:cNvSpPr txBox="1">
            <a:spLocks noChangeArrowheads="1"/>
          </p:cNvSpPr>
          <p:nvPr/>
        </p:nvSpPr>
        <p:spPr bwMode="auto">
          <a:xfrm>
            <a:off x="406397" y="1029196"/>
            <a:ext cx="11425767" cy="557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it-IT" altLang="it-IT" sz="2400" b="1" dirty="0"/>
              <a:t>Non esagerare con il consumo di frutta giornaliero (</a:t>
            </a:r>
            <a:r>
              <a:rPr lang="it-IT" altLang="it-IT" sz="2400" b="1" dirty="0" err="1"/>
              <a:t>max</a:t>
            </a:r>
            <a:r>
              <a:rPr lang="it-IT" altLang="it-IT" sz="2400" b="1" dirty="0"/>
              <a:t> 400 gr) ed evitare frutta con alta percentuale di zucchero, come banane, cachi, fichi, castagne, frutta sciroppata, mandarini. 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it-IT" altLang="it-IT" sz="2400" b="1" dirty="0"/>
              <a:t>Aumentare il consumo di alimenti ricchi fibra, come cereali integrali, frutta, verdura e legumi. La fibra rallenta l’assorbimento di grassi e zuccheri e favorisce il transito intestinale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it-IT" altLang="it-IT" sz="2400" b="1" dirty="0"/>
              <a:t>Ridurre assunzione di grassi di origine animale (es: burro) per impedire l’aumento di peso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it-IT" altLang="it-IT" sz="2400" b="1" dirty="0"/>
              <a:t>Ridurre assunzione di bevande alcoliche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it-IT" altLang="it-IT" sz="2400" b="1" dirty="0"/>
              <a:t>Incrementare attività fisica per combattere l’aumento di </a:t>
            </a:r>
            <a:r>
              <a:rPr lang="it-IT" altLang="it-IT" sz="2400" b="1" dirty="0" smtClean="0"/>
              <a:t>peso</a:t>
            </a:r>
            <a:endParaRPr lang="it-IT" alt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43351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olo 1"/>
          <p:cNvSpPr>
            <a:spLocks noGrp="1"/>
          </p:cNvSpPr>
          <p:nvPr>
            <p:ph type="title"/>
          </p:nvPr>
        </p:nvSpPr>
        <p:spPr>
          <a:xfrm>
            <a:off x="482600" y="330199"/>
            <a:ext cx="10972800" cy="696913"/>
          </a:xfrm>
        </p:spPr>
        <p:txBody>
          <a:bodyPr/>
          <a:lstStyle/>
          <a:p>
            <a:pPr algn="ctr"/>
            <a:r>
              <a:rPr lang="it-IT" altLang="it-IT" sz="3600" b="1" dirty="0" err="1" smtClean="0">
                <a:solidFill>
                  <a:srgbClr val="0070C0"/>
                </a:solidFill>
              </a:rPr>
              <a:t>ALIMEnTAZIONE</a:t>
            </a:r>
            <a:r>
              <a:rPr lang="it-IT" altLang="it-IT" sz="3600" b="1" dirty="0" smtClean="0">
                <a:solidFill>
                  <a:srgbClr val="0070C0"/>
                </a:solidFill>
              </a:rPr>
              <a:t> E IPERTENSIONE</a:t>
            </a:r>
          </a:p>
        </p:txBody>
      </p:sp>
      <p:pic>
        <p:nvPicPr>
          <p:cNvPr id="104451" name="Immagine 3" descr="Ipertensione-il-killer-silenzioso-da-preveni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90" y="1412876"/>
            <a:ext cx="443369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CasellaDiTesto 5"/>
          <p:cNvSpPr txBox="1">
            <a:spLocks noChangeArrowheads="1"/>
          </p:cNvSpPr>
          <p:nvPr/>
        </p:nvSpPr>
        <p:spPr bwMode="auto">
          <a:xfrm>
            <a:off x="1102785" y="3429001"/>
            <a:ext cx="998643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800"/>
              <a:t> </a:t>
            </a:r>
            <a:r>
              <a:rPr lang="it-IT" altLang="it-IT" sz="2800" b="1"/>
              <a:t>IPERTENSIONE</a:t>
            </a:r>
            <a:r>
              <a:rPr lang="it-IT" altLang="it-IT" sz="2800"/>
              <a:t> è una malattia caratterizzata da </a:t>
            </a:r>
            <a:r>
              <a:rPr lang="it-IT" altLang="it-IT" sz="2800" u="sng"/>
              <a:t>valori alti </a:t>
            </a:r>
            <a:r>
              <a:rPr lang="it-IT" altLang="it-IT" sz="2800"/>
              <a:t>della pressione sanguigna</a:t>
            </a:r>
          </a:p>
          <a:p>
            <a:pPr algn="just" eaLnBrk="1" hangingPunct="1">
              <a:buFont typeface="Wingdings" pitchFamily="2" charset="2"/>
              <a:buChar char="Ø"/>
            </a:pPr>
            <a:endParaRPr lang="it-IT" altLang="it-IT" sz="2800"/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800"/>
              <a:t>Nella maggior parte dei casi i fattori determinanti l’ ipertensione sono </a:t>
            </a:r>
            <a:r>
              <a:rPr lang="it-IT" altLang="it-IT" sz="2800" b="1"/>
              <a:t>cattiva alimentazione</a:t>
            </a:r>
            <a:r>
              <a:rPr lang="it-IT" altLang="it-IT" sz="2800"/>
              <a:t> e </a:t>
            </a:r>
            <a:r>
              <a:rPr lang="it-IT" altLang="it-IT" sz="2800" b="1"/>
              <a:t>sovrappeso/obesità</a:t>
            </a:r>
          </a:p>
        </p:txBody>
      </p:sp>
      <p:pic>
        <p:nvPicPr>
          <p:cNvPr id="104453" name="Immagine 4" descr="ipertensi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84" y="1268414"/>
            <a:ext cx="3634316" cy="195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78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olo 1"/>
          <p:cNvSpPr>
            <a:spLocks noGrp="1"/>
          </p:cNvSpPr>
          <p:nvPr>
            <p:ph type="title"/>
          </p:nvPr>
        </p:nvSpPr>
        <p:spPr>
          <a:xfrm>
            <a:off x="1524001" y="266700"/>
            <a:ext cx="9144000" cy="7239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ALIMENTAZIONE E IPERTENSIONE</a:t>
            </a:r>
          </a:p>
        </p:txBody>
      </p:sp>
      <p:sp>
        <p:nvSpPr>
          <p:cNvPr id="105475" name="CasellaDiTesto 3"/>
          <p:cNvSpPr txBox="1">
            <a:spLocks noChangeArrowheads="1"/>
          </p:cNvSpPr>
          <p:nvPr/>
        </p:nvSpPr>
        <p:spPr bwMode="auto">
          <a:xfrm>
            <a:off x="527051" y="1341438"/>
            <a:ext cx="111379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2800" dirty="0"/>
              <a:t>Raccomandazioni dietetiche generali:</a:t>
            </a:r>
          </a:p>
          <a:p>
            <a:pPr algn="ctr" eaLnBrk="1" hangingPunct="1"/>
            <a:endParaRPr lang="it-IT" altLang="it-IT" sz="2800" dirty="0"/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400" b="1" dirty="0"/>
              <a:t>Ridurre fortemente l’utilizzo di sale da cucina (utilizzare spezie e erbe aromatiche per dare sapore alle pietanze)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400" dirty="0"/>
              <a:t>Ridurre il consumo di insaccati e salumi (salme, prosciutto, coppa..)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400" dirty="0"/>
              <a:t>Ridurre il consumo di formaggi e grassi animali (burro) per limitare il livello di colesterolo nel sangue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400" dirty="0"/>
              <a:t>Ridurre il consumo di prodotti confezionati (snack salati, patatine..)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400" dirty="0"/>
              <a:t>Ridurre il consumo di bevande alcoliche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400" dirty="0"/>
              <a:t>Incrementare introito di alimenti integrali, verdura, frutta e legumi ricchi di fibra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400" dirty="0"/>
              <a:t>Limitare utilizzo di liquirizia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400" dirty="0"/>
              <a:t>Ridurre il consumo di caffè e the (</a:t>
            </a:r>
            <a:r>
              <a:rPr lang="it-IT" altLang="it-IT" sz="2400" dirty="0" err="1"/>
              <a:t>max</a:t>
            </a:r>
            <a:r>
              <a:rPr lang="it-IT" altLang="it-IT" sz="2400" dirty="0"/>
              <a:t> 2 al gg)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400" b="1" dirty="0"/>
              <a:t>Incrementare attività </a:t>
            </a:r>
            <a:r>
              <a:rPr lang="it-IT" altLang="it-IT" sz="2400" b="1" dirty="0" smtClean="0"/>
              <a:t>fisica</a:t>
            </a:r>
            <a:endParaRPr lang="it-IT" altLang="it-IT" sz="2400" b="1" dirty="0"/>
          </a:p>
        </p:txBody>
      </p:sp>
      <p:pic>
        <p:nvPicPr>
          <p:cNvPr id="105476" name="Immagine 4" descr="ipertensione_arteriosa_dieta_dash_nutrizionista_papavasileio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5275762"/>
            <a:ext cx="2914650" cy="145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7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olo 1"/>
          <p:cNvSpPr>
            <a:spLocks noGrp="1"/>
          </p:cNvSpPr>
          <p:nvPr>
            <p:ph type="title"/>
          </p:nvPr>
        </p:nvSpPr>
        <p:spPr>
          <a:xfrm>
            <a:off x="1418166" y="469900"/>
            <a:ext cx="9144000" cy="6858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ALIMENTAZIONE E DISLIPIDEMIE</a:t>
            </a:r>
          </a:p>
        </p:txBody>
      </p:sp>
      <p:sp>
        <p:nvSpPr>
          <p:cNvPr id="106499" name="CasellaDiTesto 3"/>
          <p:cNvSpPr txBox="1">
            <a:spLocks noChangeArrowheads="1"/>
          </p:cNvSpPr>
          <p:nvPr/>
        </p:nvSpPr>
        <p:spPr bwMode="auto">
          <a:xfrm>
            <a:off x="719667" y="1628775"/>
            <a:ext cx="108479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</a:t>
            </a:r>
            <a:r>
              <a:rPr lang="it-IT" altLang="it-IT" sz="2800" dirty="0"/>
              <a:t>Con il termine </a:t>
            </a:r>
            <a:r>
              <a:rPr lang="it-IT" altLang="it-IT" sz="2800" b="1" dirty="0"/>
              <a:t>DISLIPIDEMIE</a:t>
            </a:r>
            <a:r>
              <a:rPr lang="it-IT" altLang="it-IT" sz="2800" dirty="0"/>
              <a:t> si intende le alterazioni delle quantità di lipidi/grassi circolanti nel sangue, in particolar modo del </a:t>
            </a:r>
            <a:endParaRPr lang="it-IT" altLang="it-IT" sz="2800" dirty="0" smtClean="0"/>
          </a:p>
          <a:p>
            <a:pPr algn="ctr" eaLnBrk="1" hangingPunct="1"/>
            <a:r>
              <a:rPr lang="it-IT" altLang="it-IT" sz="2800" u="sng" dirty="0" smtClean="0"/>
              <a:t>COLESTEROLO</a:t>
            </a:r>
            <a:r>
              <a:rPr lang="it-IT" altLang="it-IT" sz="2800" dirty="0"/>
              <a:t>, </a:t>
            </a:r>
            <a:r>
              <a:rPr lang="it-IT" altLang="it-IT" sz="2800" u="sng" dirty="0"/>
              <a:t>TRIGLICERIDI</a:t>
            </a:r>
            <a:r>
              <a:rPr lang="it-IT" altLang="it-IT" sz="2800" dirty="0"/>
              <a:t> E FOSFOLIPIDI.</a:t>
            </a:r>
          </a:p>
        </p:txBody>
      </p:sp>
      <p:pic>
        <p:nvPicPr>
          <p:cNvPr id="106500" name="Immagine 3" descr="valores-normales-de-trigliceridos-y-colestero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32" y="3213100"/>
            <a:ext cx="7257261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olo 1"/>
          <p:cNvSpPr>
            <a:spLocks noGrp="1"/>
          </p:cNvSpPr>
          <p:nvPr>
            <p:ph type="title"/>
          </p:nvPr>
        </p:nvSpPr>
        <p:spPr>
          <a:xfrm>
            <a:off x="1752600" y="330200"/>
            <a:ext cx="9144000" cy="6604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ALIMENTAZIONE E COLESTEROLO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31801" y="1196975"/>
            <a:ext cx="11233151" cy="44627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/>
              <a:t>Alti livelli di COLESTEROLO nel sangue (= </a:t>
            </a:r>
            <a:r>
              <a:rPr lang="it-IT" sz="2400" b="1" dirty="0" err="1"/>
              <a:t>ipercolesterolemia</a:t>
            </a:r>
            <a:r>
              <a:rPr lang="it-IT" sz="2400" b="1" dirty="0"/>
              <a:t>) rappresenta uno dei maggiori fattori di rischio per le malattie cardiovascolari.</a:t>
            </a:r>
          </a:p>
          <a:p>
            <a:pPr algn="ctr">
              <a:defRPr/>
            </a:pPr>
            <a:endParaRPr lang="it-IT" sz="2400" b="1" dirty="0"/>
          </a:p>
          <a:p>
            <a:pPr>
              <a:defRPr/>
            </a:pPr>
            <a:r>
              <a:rPr lang="it-IT" sz="2400" dirty="0"/>
              <a:t>Esistono 2 tipi di colesterolo: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it-IT" sz="2400" b="1" dirty="0"/>
              <a:t>HDL (lipo-proteine ad alta densità), detto “buono” </a:t>
            </a:r>
            <a:r>
              <a:rPr lang="it-IT" sz="2400" dirty="0"/>
              <a:t>in quanto trasportano il colesterolo dai tessuti periferici al fegato dove avviene la demolizione dall’organismo.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it-IT" sz="2400" dirty="0"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it-IT" sz="2400" b="1" dirty="0"/>
              <a:t>LDL (lipo-proteine a bassa densità), detto “cattivo” </a:t>
            </a:r>
            <a:r>
              <a:rPr lang="it-IT" sz="2400" dirty="0"/>
              <a:t>perché trasportano il colesterolo dal fegato verso i tessuti e, durante il loro tragitto, possono ossidarsi e depositarsi sulla parete delle arterie, contribuendo alla formazione di placche aterosclerotiche e aumentando, così, il rischio cardiovascolare.</a:t>
            </a:r>
          </a:p>
          <a:p>
            <a:pPr>
              <a:defRPr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1277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STEP BY STEP (3)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071563"/>
            <a:ext cx="10972800" cy="5054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2800" u="sng" dirty="0" err="1">
                <a:solidFill>
                  <a:srgbClr val="FF0000"/>
                </a:solidFill>
                <a:cs typeface="Arial" pitchFamily="34" charset="0"/>
              </a:rPr>
              <a:t>Bioelectric</a:t>
            </a:r>
            <a:r>
              <a:rPr lang="it-IT" sz="2800" u="sng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it-IT" sz="2800" u="sng" dirty="0" err="1">
                <a:solidFill>
                  <a:srgbClr val="FF0000"/>
                </a:solidFill>
                <a:cs typeface="Arial" pitchFamily="34" charset="0"/>
              </a:rPr>
              <a:t>Impedance</a:t>
            </a:r>
            <a:r>
              <a:rPr lang="it-IT" sz="2800" u="sng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it-IT" sz="2800" u="sng" dirty="0" err="1">
                <a:solidFill>
                  <a:srgbClr val="FF0000"/>
                </a:solidFill>
                <a:cs typeface="Arial" pitchFamily="34" charset="0"/>
              </a:rPr>
              <a:t>Analysis</a:t>
            </a:r>
            <a:r>
              <a:rPr lang="it-IT" sz="2800" b="1" u="sng" dirty="0">
                <a:solidFill>
                  <a:srgbClr val="FF0000"/>
                </a:solidFill>
                <a:cs typeface="Arial" pitchFamily="34" charset="0"/>
              </a:rPr>
              <a:t>, BIA </a:t>
            </a:r>
            <a:endParaRPr lang="it-IT" sz="2800" b="1" u="sng" dirty="0" smtClean="0">
              <a:solidFill>
                <a:srgbClr val="FF0000"/>
              </a:solidFill>
              <a:cs typeface="Arial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800" dirty="0" smtClean="0">
              <a:cs typeface="Arial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800" dirty="0" smtClean="0">
                <a:cs typeface="Arial" pitchFamily="34" charset="0"/>
              </a:rPr>
              <a:t>=</a:t>
            </a:r>
            <a:r>
              <a:rPr lang="it-IT" sz="2800" dirty="0">
                <a:cs typeface="Arial" pitchFamily="34" charset="0"/>
              </a:rPr>
              <a:t> </a:t>
            </a:r>
            <a:r>
              <a:rPr lang="it-IT" sz="2800" dirty="0" smtClean="0">
                <a:cs typeface="Arial" pitchFamily="34" charset="0"/>
              </a:rPr>
              <a:t>metodica non invasiva che permette di valutare la composizione corporea, ovvero:</a:t>
            </a: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800" dirty="0" smtClean="0">
              <a:cs typeface="Arial" pitchFamily="34" charset="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800" dirty="0" smtClean="0">
                <a:cs typeface="Arial" pitchFamily="34" charset="0"/>
              </a:rPr>
              <a:t>MASSA GRASSA (FM)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800" dirty="0" smtClean="0">
                <a:cs typeface="Arial" pitchFamily="34" charset="0"/>
              </a:rPr>
              <a:t>MASSA MAGRA (FFM)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800" dirty="0" smtClean="0">
                <a:cs typeface="Arial" pitchFamily="34" charset="0"/>
              </a:rPr>
              <a:t>STATO </a:t>
            </a:r>
            <a:r>
              <a:rPr lang="it-IT" sz="2800" dirty="0" err="1" smtClean="0">
                <a:cs typeface="Arial" pitchFamily="34" charset="0"/>
              </a:rPr>
              <a:t>DI</a:t>
            </a:r>
            <a:r>
              <a:rPr lang="it-IT" sz="2800" dirty="0" smtClean="0">
                <a:cs typeface="Arial" pitchFamily="34" charset="0"/>
              </a:rPr>
              <a:t> IDRATAZIONE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it-IT" sz="28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it-IT" b="1" dirty="0"/>
          </a:p>
        </p:txBody>
      </p:sp>
      <p:pic>
        <p:nvPicPr>
          <p:cNvPr id="11268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67" y="4221164"/>
            <a:ext cx="416560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7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olo 1"/>
          <p:cNvSpPr>
            <a:spLocks noGrp="1"/>
          </p:cNvSpPr>
          <p:nvPr>
            <p:ph type="title"/>
          </p:nvPr>
        </p:nvSpPr>
        <p:spPr>
          <a:xfrm>
            <a:off x="1583267" y="495300"/>
            <a:ext cx="9144000" cy="800100"/>
          </a:xfrm>
        </p:spPr>
        <p:txBody>
          <a:bodyPr/>
          <a:lstStyle/>
          <a:p>
            <a:r>
              <a:rPr lang="it-IT" altLang="it-IT" sz="3600" b="1" dirty="0" smtClean="0">
                <a:solidFill>
                  <a:srgbClr val="0070C0"/>
                </a:solidFill>
              </a:rPr>
              <a:t>ALIMENTAZIONE E IPERCOLESTEROLEMIA</a:t>
            </a:r>
          </a:p>
        </p:txBody>
      </p:sp>
      <p:pic>
        <p:nvPicPr>
          <p:cNvPr id="108547" name="Immagine 3" descr="colesterolo-696x3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67" y="1557338"/>
            <a:ext cx="883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CasellaDiTesto 4"/>
          <p:cNvSpPr txBox="1">
            <a:spLocks noChangeArrowheads="1"/>
          </p:cNvSpPr>
          <p:nvPr/>
        </p:nvSpPr>
        <p:spPr bwMode="auto">
          <a:xfrm>
            <a:off x="3215218" y="5732464"/>
            <a:ext cx="55689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2000" b="1">
                <a:solidFill>
                  <a:srgbClr val="FF0000"/>
                </a:solidFill>
              </a:rPr>
              <a:t>FORMAZIONE DELLA PLACCA ATEROSCLEROTICA</a:t>
            </a:r>
          </a:p>
        </p:txBody>
      </p:sp>
    </p:spTree>
    <p:extLst>
      <p:ext uri="{BB962C8B-B14F-4D97-AF65-F5344CB8AC3E}">
        <p14:creationId xmlns:p14="http://schemas.microsoft.com/office/powerpoint/2010/main" val="12584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olo 1"/>
          <p:cNvSpPr>
            <a:spLocks noGrp="1"/>
          </p:cNvSpPr>
          <p:nvPr>
            <p:ph type="title"/>
          </p:nvPr>
        </p:nvSpPr>
        <p:spPr>
          <a:xfrm>
            <a:off x="1556809" y="746125"/>
            <a:ext cx="9144000" cy="70485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ALIMENTI E TRIGLICERIDI</a:t>
            </a:r>
          </a:p>
        </p:txBody>
      </p:sp>
      <p:sp>
        <p:nvSpPr>
          <p:cNvPr id="109571" name="CasellaDiTesto 3"/>
          <p:cNvSpPr txBox="1">
            <a:spLocks noChangeArrowheads="1"/>
          </p:cNvSpPr>
          <p:nvPr/>
        </p:nvSpPr>
        <p:spPr bwMode="auto">
          <a:xfrm>
            <a:off x="431801" y="1685925"/>
            <a:ext cx="1104053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it-IT" altLang="it-IT" sz="2400" dirty="0"/>
              <a:t>Oltre a mantenere sotto controllo pressione arteriosa e colesterolo, c’è un alto parametro che è utile da controllare in un’ottica di prevenzione dalle malattie cardiovascolari: </a:t>
            </a:r>
            <a:r>
              <a:rPr lang="it-IT" altLang="it-IT" sz="2400" b="1" dirty="0"/>
              <a:t>I TRIGLICERIDI</a:t>
            </a:r>
          </a:p>
          <a:p>
            <a:pPr algn="just" eaLnBrk="1" hangingPunct="1"/>
            <a:endParaRPr lang="it-IT" altLang="it-IT" sz="2000" b="1" dirty="0"/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I trigliceridi sono i grassi (lipidi) presente nel sangue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I trigliceridi sono i grassi maggiormente presenti negli alimenti introdotti con la dieta</a:t>
            </a:r>
          </a:p>
          <a:p>
            <a:pPr algn="just" eaLnBrk="1" hangingPunct="1"/>
            <a:endParaRPr lang="it-IT" altLang="it-IT" sz="2800" dirty="0"/>
          </a:p>
          <a:p>
            <a:pPr algn="just" eaLnBrk="1" hangingPunct="1"/>
            <a:r>
              <a:rPr lang="it-IT" altLang="it-IT" sz="2400" dirty="0"/>
              <a:t>Una volta che i trigliceridi vengono digeriti, trasformati in molecole più piccole, assorbiti nel sangue, che si occupa della distribuzione di macromolecole alle cellule di tutto l’organismo, una parte viene utilizzata come </a:t>
            </a:r>
            <a:r>
              <a:rPr lang="it-IT" altLang="it-IT" sz="2400" b="1" dirty="0"/>
              <a:t>fonte di energia</a:t>
            </a:r>
            <a:r>
              <a:rPr lang="it-IT" altLang="it-IT" sz="2400" dirty="0"/>
              <a:t>, mentre la seconda </a:t>
            </a:r>
            <a:r>
              <a:rPr lang="it-IT" altLang="it-IT" sz="2400" b="1" dirty="0"/>
              <a:t>viene immagazzinata nell’adipe </a:t>
            </a:r>
            <a:r>
              <a:rPr lang="it-IT" altLang="it-IT" sz="2400" dirty="0"/>
              <a:t>per future necessità. </a:t>
            </a:r>
          </a:p>
        </p:txBody>
      </p:sp>
      <p:pic>
        <p:nvPicPr>
          <p:cNvPr id="109572" name="Immagine 4" descr="tr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33375"/>
            <a:ext cx="225001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94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olo 1"/>
          <p:cNvSpPr>
            <a:spLocks noGrp="1"/>
          </p:cNvSpPr>
          <p:nvPr>
            <p:ph type="title"/>
          </p:nvPr>
        </p:nvSpPr>
        <p:spPr>
          <a:xfrm>
            <a:off x="527051" y="588962"/>
            <a:ext cx="10972800" cy="608013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ALIMENTAZIONE E IPERTRIGLICERIDEMIA</a:t>
            </a:r>
          </a:p>
        </p:txBody>
      </p:sp>
      <p:sp>
        <p:nvSpPr>
          <p:cNvPr id="110595" name="CasellaDiTesto 3"/>
          <p:cNvSpPr txBox="1">
            <a:spLocks noChangeArrowheads="1"/>
          </p:cNvSpPr>
          <p:nvPr/>
        </p:nvSpPr>
        <p:spPr bwMode="auto">
          <a:xfrm>
            <a:off x="527051" y="1196975"/>
            <a:ext cx="111379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2400" b="1" dirty="0"/>
              <a:t>L e principali causa di alti livelli di trigliceridi nel sangue, sono:</a:t>
            </a:r>
          </a:p>
          <a:p>
            <a:pPr eaLnBrk="1" hangingPunct="1"/>
            <a:endParaRPr lang="it-IT" altLang="it-IT" sz="2400" dirty="0"/>
          </a:p>
          <a:p>
            <a:pPr eaLnBrk="1" hangingPunct="1">
              <a:buFont typeface="Arial" charset="0"/>
              <a:buChar char="•"/>
            </a:pPr>
            <a:r>
              <a:rPr lang="it-IT" altLang="it-IT" sz="2400" dirty="0"/>
              <a:t> </a:t>
            </a:r>
            <a:r>
              <a:rPr lang="it-IT" altLang="it-IT" sz="2800" dirty="0"/>
              <a:t>Dieta ad alto contenuto calorico, ricco di zuccheri, grassi saturi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800" dirty="0"/>
              <a:t> Il fumo di sigaretta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800" dirty="0"/>
              <a:t> Il consumo eccessivo di bevande alcoliche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800" dirty="0"/>
              <a:t> Il sovrappeso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800" dirty="0"/>
              <a:t> Inattività fisica, sedentarietà eccessiva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800" dirty="0"/>
              <a:t> Sindrome </a:t>
            </a:r>
            <a:r>
              <a:rPr lang="it-IT" altLang="it-IT" sz="2800" dirty="0" smtClean="0"/>
              <a:t>metabolica</a:t>
            </a:r>
            <a:endParaRPr lang="it-IT" altLang="it-IT" sz="2800" dirty="0"/>
          </a:p>
        </p:txBody>
      </p:sp>
      <p:pic>
        <p:nvPicPr>
          <p:cNvPr id="110596" name="Immagine 3" descr="download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917" y="4652964"/>
            <a:ext cx="5924034" cy="146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Immagine 4" descr="grassi_satur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5" y="4652964"/>
            <a:ext cx="3490383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4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olo 1"/>
          <p:cNvSpPr>
            <a:spLocks noGrp="1"/>
          </p:cNvSpPr>
          <p:nvPr>
            <p:ph type="title"/>
          </p:nvPr>
        </p:nvSpPr>
        <p:spPr>
          <a:xfrm>
            <a:off x="419100" y="307975"/>
            <a:ext cx="10972800" cy="6731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ALIMENTAZIONE E DISLIPIDEMIE</a:t>
            </a:r>
          </a:p>
        </p:txBody>
      </p:sp>
      <p:sp>
        <p:nvSpPr>
          <p:cNvPr id="111619" name="CasellaDiTesto 3"/>
          <p:cNvSpPr txBox="1">
            <a:spLocks noChangeArrowheads="1"/>
          </p:cNvSpPr>
          <p:nvPr/>
        </p:nvSpPr>
        <p:spPr bwMode="auto">
          <a:xfrm>
            <a:off x="527050" y="1128177"/>
            <a:ext cx="1104053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it-IT" altLang="it-IT" sz="2000" b="1" dirty="0"/>
              <a:t>Per ridurre il colesterolo LDL e trigliceridi nel sangue </a:t>
            </a:r>
            <a:r>
              <a:rPr lang="it-IT" altLang="it-IT" sz="2000" dirty="0"/>
              <a:t>è necessario seguire una corretta alimentazione, </a:t>
            </a:r>
            <a:r>
              <a:rPr lang="it-IT" altLang="it-IT" sz="2000" u="sng" dirty="0"/>
              <a:t>ma con alcune raccomandazioni dietetiche:</a:t>
            </a:r>
          </a:p>
          <a:p>
            <a:pPr algn="just" eaLnBrk="1" hangingPunct="1">
              <a:buFont typeface="Wingdings" pitchFamily="2" charset="2"/>
              <a:buChar char="ü"/>
            </a:pPr>
            <a:endParaRPr lang="it-IT" altLang="it-IT" sz="2400" dirty="0"/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200" b="1" dirty="0"/>
              <a:t>Evitare i grassi di origine animale, come burro, strutto, panna..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200" b="1" dirty="0"/>
              <a:t>Condire le pietanze con olio extravergine di oliva (ottimo antiossidante grazie alla </a:t>
            </a:r>
            <a:r>
              <a:rPr lang="it-IT" altLang="it-IT" sz="2200" b="1" dirty="0" err="1"/>
              <a:t>vit</a:t>
            </a:r>
            <a:r>
              <a:rPr lang="it-IT" altLang="it-IT" sz="2200" b="1" dirty="0"/>
              <a:t>. E </a:t>
            </a:r>
            <a:r>
              <a:rPr lang="it-IT" altLang="it-IT" sz="2200" b="1" dirty="0" err="1"/>
              <a:t>e</a:t>
            </a:r>
            <a:r>
              <a:rPr lang="it-IT" altLang="it-IT" sz="2200" b="1" dirty="0"/>
              <a:t> privo di colesterolo)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200" b="1" dirty="0"/>
              <a:t>Limitare il consumo di formaggi stagionati (scegliere quelli freschi, come la ricotta) e di insaccati/salumi/carni grasse (coppa, salame..)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200" b="1" dirty="0"/>
              <a:t>Limitare il consumo di uova (</a:t>
            </a:r>
            <a:r>
              <a:rPr lang="it-IT" altLang="it-IT" sz="2200" b="1" dirty="0" err="1"/>
              <a:t>max</a:t>
            </a:r>
            <a:r>
              <a:rPr lang="it-IT" altLang="it-IT" sz="2200" b="1" dirty="0"/>
              <a:t> 2 volte a settimana)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200" b="1" dirty="0"/>
              <a:t>Prediligere il consumo di pesce di piccole dimensioni, come il pesce azzurro ricco di Omega-3 (limitare il consumo di molluschi e crostacei)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200" b="1" dirty="0"/>
              <a:t>Consumare regolarmente cibi ricchi di fibra: frutta, verdura, legumi e cereali integrali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it-IT" altLang="it-IT" sz="2200" b="1" dirty="0"/>
              <a:t>Incrementare attività fisica (almeno 2 volte a settimana)</a:t>
            </a:r>
          </a:p>
          <a:p>
            <a:pPr algn="just" eaLnBrk="1" hangingPunct="1"/>
            <a:endParaRPr lang="it-IT" altLang="it-IT" sz="2400" dirty="0"/>
          </a:p>
        </p:txBody>
      </p:sp>
      <p:pic>
        <p:nvPicPr>
          <p:cNvPr id="111620" name="Immagine 4" descr="consulenza-lin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0" y="5373688"/>
            <a:ext cx="182880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4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olo 1"/>
          <p:cNvSpPr>
            <a:spLocks noGrp="1"/>
          </p:cNvSpPr>
          <p:nvPr>
            <p:ph type="ctrTitle"/>
          </p:nvPr>
        </p:nvSpPr>
        <p:spPr>
          <a:xfrm>
            <a:off x="719667" y="1125539"/>
            <a:ext cx="10363200" cy="1470025"/>
          </a:xfrm>
        </p:spPr>
        <p:txBody>
          <a:bodyPr/>
          <a:lstStyle/>
          <a:p>
            <a:r>
              <a:rPr lang="it-IT" altLang="it-IT" b="1" dirty="0" smtClean="0">
                <a:solidFill>
                  <a:srgbClr val="0070C0"/>
                </a:solidFill>
              </a:rPr>
              <a:t>ATTIVITA’ FISICA E PREVENZIONE DI MALATTIE </a:t>
            </a:r>
          </a:p>
        </p:txBody>
      </p:sp>
      <p:sp>
        <p:nvSpPr>
          <p:cNvPr id="112643" name="Sottotitolo 2"/>
          <p:cNvSpPr>
            <a:spLocks noGrp="1"/>
          </p:cNvSpPr>
          <p:nvPr>
            <p:ph type="subTitle" idx="1"/>
          </p:nvPr>
        </p:nvSpPr>
        <p:spPr>
          <a:xfrm>
            <a:off x="1968500" y="2852738"/>
            <a:ext cx="8534400" cy="1752600"/>
          </a:xfrm>
        </p:spPr>
        <p:txBody>
          <a:bodyPr/>
          <a:lstStyle/>
          <a:p>
            <a:r>
              <a:rPr lang="it-IT" altLang="it-IT" sz="3600" b="1" smtClean="0">
                <a:solidFill>
                  <a:srgbClr val="0070C0"/>
                </a:solidFill>
              </a:rPr>
              <a:t>Attività fisica regolare e corretta alimentazione sono due facce della stessa medaglia</a:t>
            </a:r>
          </a:p>
        </p:txBody>
      </p:sp>
      <p:pic>
        <p:nvPicPr>
          <p:cNvPr id="112644" name="Immagine 3" descr="download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2" y="5013326"/>
            <a:ext cx="4260849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olo 1"/>
          <p:cNvSpPr>
            <a:spLocks noGrp="1"/>
          </p:cNvSpPr>
          <p:nvPr>
            <p:ph type="title"/>
          </p:nvPr>
        </p:nvSpPr>
        <p:spPr>
          <a:xfrm>
            <a:off x="609600" y="266699"/>
            <a:ext cx="10972800" cy="836613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SPORT E PREVENZIONE</a:t>
            </a:r>
          </a:p>
        </p:txBody>
      </p:sp>
      <p:sp>
        <p:nvSpPr>
          <p:cNvPr id="113667" name="CasellaDiTesto 3"/>
          <p:cNvSpPr txBox="1">
            <a:spLocks noChangeArrowheads="1"/>
          </p:cNvSpPr>
          <p:nvPr/>
        </p:nvSpPr>
        <p:spPr bwMode="auto">
          <a:xfrm>
            <a:off x="479425" y="1318400"/>
            <a:ext cx="113284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it-IT" altLang="it-IT" sz="2200" dirty="0"/>
              <a:t>Secondo l’Organizzazione Mondiale della Sanità, per attività fisica si intende “</a:t>
            </a:r>
            <a:r>
              <a:rPr lang="it-IT" altLang="it-IT" sz="2200" b="1" dirty="0"/>
              <a:t>qualunque sforzo esercitato dal sistema muscolo-scheletrico che si traduce in un consumo di energia superiore a quello in condizioni di riposo</a:t>
            </a:r>
            <a:r>
              <a:rPr lang="it-IT" altLang="it-IT" sz="2200" dirty="0"/>
              <a:t>”. In questa definizione rientrano quindi non solo le attività sportive ma anche semplici movimenti quotidiani come camminare, andare in bicicletta, ballare, giocare, fare giardinaggio e lavori domestici.</a:t>
            </a:r>
          </a:p>
          <a:p>
            <a:pPr algn="just" eaLnBrk="1" hangingPunct="1"/>
            <a:endParaRPr lang="it-IT" altLang="it-IT" sz="2400" dirty="0"/>
          </a:p>
          <a:p>
            <a:pPr algn="just" eaLnBrk="1" hangingPunct="1"/>
            <a:endParaRPr lang="it-IT" altLang="it-IT" sz="2400" dirty="0"/>
          </a:p>
          <a:p>
            <a:pPr algn="just" eaLnBrk="1" hangingPunct="1"/>
            <a:endParaRPr lang="it-IT" altLang="it-IT" sz="2400" dirty="0"/>
          </a:p>
          <a:p>
            <a:pPr algn="just" eaLnBrk="1" hangingPunct="1"/>
            <a:endParaRPr lang="it-IT" altLang="it-IT" sz="2400" dirty="0"/>
          </a:p>
          <a:p>
            <a:pPr algn="just" eaLnBrk="1" hangingPunct="1"/>
            <a:endParaRPr lang="it-IT" altLang="it-IT" sz="2400" dirty="0"/>
          </a:p>
          <a:p>
            <a:pPr algn="just" eaLnBrk="1" hangingPunct="1"/>
            <a:endParaRPr lang="it-IT" altLang="it-IT" sz="2400" dirty="0"/>
          </a:p>
        </p:txBody>
      </p:sp>
      <p:sp>
        <p:nvSpPr>
          <p:cNvPr id="113668" name="CasellaDiTesto 4"/>
          <p:cNvSpPr txBox="1">
            <a:spLocks noChangeArrowheads="1"/>
          </p:cNvSpPr>
          <p:nvPr/>
        </p:nvSpPr>
        <p:spPr bwMode="auto">
          <a:xfrm>
            <a:off x="1678517" y="3500438"/>
            <a:ext cx="893021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3200" dirty="0">
                <a:solidFill>
                  <a:srgbClr val="FF0000"/>
                </a:solidFill>
              </a:rPr>
              <a:t>La </a:t>
            </a:r>
            <a:r>
              <a:rPr lang="it-IT" altLang="it-IT" sz="3200" b="1" dirty="0">
                <a:solidFill>
                  <a:srgbClr val="FF0000"/>
                </a:solidFill>
              </a:rPr>
              <a:t>sedentarietà </a:t>
            </a:r>
            <a:r>
              <a:rPr lang="it-IT" altLang="it-IT" sz="3200" dirty="0">
                <a:solidFill>
                  <a:srgbClr val="FF0000"/>
                </a:solidFill>
              </a:rPr>
              <a:t>è un fattore di rischio per le </a:t>
            </a:r>
            <a:r>
              <a:rPr lang="it-IT" altLang="it-IT" sz="3200" b="1" dirty="0">
                <a:solidFill>
                  <a:srgbClr val="FF0000"/>
                </a:solidFill>
              </a:rPr>
              <a:t>malattie cardiovascolari</a:t>
            </a:r>
            <a:r>
              <a:rPr lang="it-IT" altLang="it-IT" sz="3200" dirty="0">
                <a:solidFill>
                  <a:srgbClr val="FF0000"/>
                </a:solidFill>
              </a:rPr>
              <a:t>, il </a:t>
            </a:r>
            <a:r>
              <a:rPr lang="it-IT" altLang="it-IT" sz="3200" b="1" dirty="0">
                <a:solidFill>
                  <a:srgbClr val="FF0000"/>
                </a:solidFill>
              </a:rPr>
              <a:t>diabete</a:t>
            </a:r>
            <a:r>
              <a:rPr lang="it-IT" altLang="it-IT" sz="3200" dirty="0">
                <a:solidFill>
                  <a:srgbClr val="FF0000"/>
                </a:solidFill>
              </a:rPr>
              <a:t> e i </a:t>
            </a:r>
            <a:r>
              <a:rPr lang="it-IT" altLang="it-IT" sz="3200" b="1" dirty="0">
                <a:solidFill>
                  <a:srgbClr val="FF0000"/>
                </a:solidFill>
              </a:rPr>
              <a:t>tumori</a:t>
            </a:r>
            <a:r>
              <a:rPr lang="it-IT" altLang="it-IT" sz="3200" dirty="0">
                <a:solidFill>
                  <a:srgbClr val="FF0000"/>
                </a:solidFill>
              </a:rPr>
              <a:t>. Quindi un’attività fisica regolare è uno degli elementi più importanti per mantenersi in buona salute.</a:t>
            </a:r>
          </a:p>
        </p:txBody>
      </p:sp>
      <p:pic>
        <p:nvPicPr>
          <p:cNvPr id="113669" name="Immagine 5" descr="download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5589589"/>
            <a:ext cx="3007784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31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olo 1"/>
          <p:cNvSpPr>
            <a:spLocks noGrp="1"/>
          </p:cNvSpPr>
          <p:nvPr>
            <p:ph type="title"/>
          </p:nvPr>
        </p:nvSpPr>
        <p:spPr>
          <a:xfrm>
            <a:off x="1397000" y="254000"/>
            <a:ext cx="9144000" cy="685800"/>
          </a:xfrm>
        </p:spPr>
        <p:txBody>
          <a:bodyPr/>
          <a:lstStyle/>
          <a:p>
            <a:r>
              <a:rPr lang="it-IT" altLang="it-IT" sz="3600" b="1" dirty="0" smtClean="0">
                <a:solidFill>
                  <a:srgbClr val="0070C0"/>
                </a:solidFill>
              </a:rPr>
              <a:t>SPORT E PREVENZIONE: la piramide sportiva</a:t>
            </a:r>
          </a:p>
        </p:txBody>
      </p:sp>
      <p:pic>
        <p:nvPicPr>
          <p:cNvPr id="114691" name="Immagine 3" descr="piramide-sportiva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1" y="876662"/>
            <a:ext cx="8959849" cy="572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69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olo 1"/>
          <p:cNvSpPr>
            <a:spLocks noGrp="1"/>
          </p:cNvSpPr>
          <p:nvPr>
            <p:ph type="title"/>
          </p:nvPr>
        </p:nvSpPr>
        <p:spPr>
          <a:xfrm>
            <a:off x="1716617" y="355600"/>
            <a:ext cx="9144000" cy="7366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SPORT E PREVENZIONE</a:t>
            </a:r>
          </a:p>
        </p:txBody>
      </p:sp>
      <p:sp>
        <p:nvSpPr>
          <p:cNvPr id="115715" name="CasellaDiTesto 3"/>
          <p:cNvSpPr txBox="1">
            <a:spLocks noChangeArrowheads="1"/>
          </p:cNvSpPr>
          <p:nvPr/>
        </p:nvSpPr>
        <p:spPr bwMode="auto">
          <a:xfrm>
            <a:off x="431800" y="1196975"/>
            <a:ext cx="1113578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2400" b="1" dirty="0"/>
              <a:t>Con la pratica di un’attività fisica regolare il cuore diventa più robusto e resistente alla fatica</a:t>
            </a:r>
            <a:r>
              <a:rPr lang="it-IT" altLang="it-IT" sz="2400" dirty="0"/>
              <a:t>.</a:t>
            </a:r>
          </a:p>
          <a:p>
            <a:pPr algn="ctr" eaLnBrk="1" hangingPunct="1"/>
            <a:endParaRPr lang="it-IT" altLang="it-IT" sz="2400" dirty="0"/>
          </a:p>
          <a:p>
            <a:pPr algn="just" eaLnBrk="1" hangingPunct="1"/>
            <a:r>
              <a:rPr lang="it-IT" altLang="it-IT" sz="2000" b="1" dirty="0"/>
              <a:t>L’attività aerobica </a:t>
            </a:r>
            <a:r>
              <a:rPr lang="it-IT" altLang="it-IT" sz="2000" dirty="0"/>
              <a:t>aumenta la richiesta di ossigeno da parte del corpo e il carico di lavoro di cuore e polmoni, rendendo la circolazione più efficiente. Un cuore allenato pompa una quantità di sangue maggiore senza dispendio supplementare di energia: 10 battiti cardiaci in meno al minuto significano 5.256.000 battiti all’anno risparmiati.</a:t>
            </a:r>
          </a:p>
          <a:p>
            <a:pPr algn="just" eaLnBrk="1" hangingPunct="1"/>
            <a:endParaRPr lang="it-IT" altLang="it-IT" sz="2000" dirty="0"/>
          </a:p>
          <a:p>
            <a:pPr algn="just" eaLnBrk="1" hangingPunct="1"/>
            <a:endParaRPr lang="it-IT" altLang="it-IT" sz="2000" dirty="0"/>
          </a:p>
        </p:txBody>
      </p:sp>
      <p:pic>
        <p:nvPicPr>
          <p:cNvPr id="115716" name="Immagine 4" descr="downloa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67" y="5516564"/>
            <a:ext cx="4887384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CasellaDiTesto 6"/>
          <p:cNvSpPr txBox="1">
            <a:spLocks noChangeArrowheads="1"/>
          </p:cNvSpPr>
          <p:nvPr/>
        </p:nvSpPr>
        <p:spPr bwMode="auto">
          <a:xfrm>
            <a:off x="912284" y="4221164"/>
            <a:ext cx="107526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/>
              <a:t> L’attività consigliata è quella “aerobica”, che permette ai muscoli di lavorare in presenza di ossigeno: camminata a passo veloce, corsa o tapis roulant, bicicletta o cyclette, danza o salto della corda.</a:t>
            </a:r>
          </a:p>
        </p:txBody>
      </p:sp>
    </p:spTree>
    <p:extLst>
      <p:ext uri="{BB962C8B-B14F-4D97-AF65-F5344CB8AC3E}">
        <p14:creationId xmlns:p14="http://schemas.microsoft.com/office/powerpoint/2010/main" val="123081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olo 1"/>
          <p:cNvSpPr>
            <a:spLocks noGrp="1"/>
          </p:cNvSpPr>
          <p:nvPr>
            <p:ph type="title"/>
          </p:nvPr>
        </p:nvSpPr>
        <p:spPr>
          <a:xfrm>
            <a:off x="1571625" y="444500"/>
            <a:ext cx="9144000" cy="6858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SPORT E PREVENZIONE (1)</a:t>
            </a:r>
          </a:p>
        </p:txBody>
      </p:sp>
      <p:sp>
        <p:nvSpPr>
          <p:cNvPr id="116739" name="CasellaDiTesto 3"/>
          <p:cNvSpPr txBox="1">
            <a:spLocks noChangeArrowheads="1"/>
          </p:cNvSpPr>
          <p:nvPr/>
        </p:nvSpPr>
        <p:spPr bwMode="auto">
          <a:xfrm>
            <a:off x="527050" y="1171576"/>
            <a:ext cx="11233149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2400" b="1" dirty="0"/>
              <a:t>Praticare esercizio fisico aerobico in modo regolare e moderato</a:t>
            </a:r>
            <a:r>
              <a:rPr lang="it-IT" altLang="it-IT" sz="2400" dirty="0"/>
              <a:t>:</a:t>
            </a:r>
          </a:p>
          <a:p>
            <a:pPr algn="ctr" eaLnBrk="1" hangingPunct="1"/>
            <a:endParaRPr lang="it-IT" altLang="it-IT" sz="2400" dirty="0"/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400" dirty="0"/>
              <a:t> </a:t>
            </a:r>
            <a:r>
              <a:rPr lang="it-IT" altLang="it-IT" sz="2600" dirty="0"/>
              <a:t>aiuta a perdere il sovrappeso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600" dirty="0"/>
              <a:t> migliora la pressione arteriosa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600" dirty="0"/>
              <a:t> brucia i grassi e migliora il tasso di colesterolo nel sangue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600" dirty="0"/>
              <a:t> aiuta a prevenire e controllare il diabete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600" dirty="0"/>
              <a:t> è un ottimo antistress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600" dirty="0"/>
              <a:t> fa diminuire la voglia di fumare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600" dirty="0"/>
              <a:t> è un buon modo per socializzare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600" dirty="0"/>
              <a:t> è il miglior cosmetico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600" dirty="0"/>
              <a:t> modula l’appetito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600" dirty="0"/>
              <a:t> aiuta a socializzare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600" dirty="0"/>
              <a:t> aiuta a dormire </a:t>
            </a:r>
            <a:r>
              <a:rPr lang="it-IT" altLang="it-IT" sz="2600" dirty="0" smtClean="0"/>
              <a:t>meglio</a:t>
            </a:r>
            <a:endParaRPr lang="it-IT" altLang="it-IT" sz="2600" dirty="0"/>
          </a:p>
        </p:txBody>
      </p:sp>
      <p:pic>
        <p:nvPicPr>
          <p:cNvPr id="1167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84" y="3514726"/>
            <a:ext cx="422486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75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olo 1"/>
          <p:cNvSpPr>
            <a:spLocks noGrp="1"/>
          </p:cNvSpPr>
          <p:nvPr>
            <p:ph type="title"/>
          </p:nvPr>
        </p:nvSpPr>
        <p:spPr>
          <a:xfrm>
            <a:off x="527051" y="301626"/>
            <a:ext cx="10972800" cy="6477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SPORT E PREVENZIONE (2)</a:t>
            </a:r>
          </a:p>
        </p:txBody>
      </p:sp>
      <p:sp>
        <p:nvSpPr>
          <p:cNvPr id="117763" name="CasellaDiTesto 3"/>
          <p:cNvSpPr txBox="1">
            <a:spLocks noChangeArrowheads="1"/>
          </p:cNvSpPr>
          <p:nvPr/>
        </p:nvSpPr>
        <p:spPr bwMode="auto">
          <a:xfrm>
            <a:off x="400051" y="1152526"/>
            <a:ext cx="1133051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it-IT" altLang="it-IT" sz="2400" dirty="0"/>
              <a:t>Per arrivare a </a:t>
            </a:r>
            <a:r>
              <a:rPr lang="it-IT" altLang="it-IT" sz="2400" b="1" dirty="0"/>
              <a:t>30 minuti di attività fisica moderata al giorno </a:t>
            </a:r>
            <a:r>
              <a:rPr lang="it-IT" altLang="it-IT" sz="2400" dirty="0"/>
              <a:t>è sufficiente:</a:t>
            </a:r>
          </a:p>
          <a:p>
            <a:pPr algn="just" eaLnBrk="1" hangingPunct="1"/>
            <a:endParaRPr lang="it-IT" altLang="it-IT" sz="2400" dirty="0"/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andare a lavorare a piedi o in bicicletta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evitare la macchina per piccoli spostamenti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organizzare una passeggiata con gli amici o una corsa nel parco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fare le scale invece di prendere l’ascensore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scendere prima dall’autobus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dedicarsi al giardinaggio o ai lavori di casa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andare a ballare o giocare con i bambini</a:t>
            </a:r>
          </a:p>
          <a:p>
            <a:pPr eaLnBrk="1" hangingPunct="1"/>
            <a:endParaRPr lang="it-IT" altLang="it-IT" dirty="0"/>
          </a:p>
          <a:p>
            <a:pPr algn="ctr" eaLnBrk="1" hangingPunct="1"/>
            <a:r>
              <a:rPr lang="it-IT" altLang="it-IT" sz="2600" dirty="0">
                <a:solidFill>
                  <a:srgbClr val="FF0000"/>
                </a:solidFill>
              </a:rPr>
              <a:t>Non è mai troppo tardi per cominciare a muoversi, non c’è un livello minimo per avere dei benefici: un po’ di attività è meglio di niente. E i benefici cominciano non appena si inizia a essere più attivi</a:t>
            </a:r>
            <a:r>
              <a:rPr lang="it-IT" altLang="it-IT" sz="2600" dirty="0" smtClean="0">
                <a:solidFill>
                  <a:srgbClr val="FF0000"/>
                </a:solidFill>
              </a:rPr>
              <a:t>.</a:t>
            </a:r>
            <a:r>
              <a:rPr lang="it-IT" altLang="it-IT" sz="2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397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egnaposto contenuto 3" descr="Cattura 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5884" y="692151"/>
            <a:ext cx="9429749" cy="5197475"/>
          </a:xfrm>
        </p:spPr>
      </p:pic>
    </p:spTree>
    <p:extLst>
      <p:ext uri="{BB962C8B-B14F-4D97-AF65-F5344CB8AC3E}">
        <p14:creationId xmlns:p14="http://schemas.microsoft.com/office/powerpoint/2010/main" val="7646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1300" y="279400"/>
            <a:ext cx="91440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4400" b="1" i="1" dirty="0" smtClean="0">
                <a:solidFill>
                  <a:srgbClr val="0070C0"/>
                </a:solidFill>
              </a:rPr>
              <a:t>FINE: consigli per STARE MEGLIO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57313"/>
            <a:ext cx="10972800" cy="476885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altLang="it-IT" sz="2400" b="1" smtClean="0"/>
              <a:t>FARE PASTI FREQUENTI E LEGGERI: </a:t>
            </a:r>
            <a:r>
              <a:rPr lang="it-IT" altLang="it-IT" sz="2400" smtClean="0"/>
              <a:t>pasti piccoli sono più digeribili e  aiutano a mantenere un tasso glicemico costante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altLang="it-IT" sz="2400" b="1" smtClean="0"/>
              <a:t>MANGIARE IN MODO LENTO PER SAZIARSI! </a:t>
            </a:r>
            <a:r>
              <a:rPr lang="it-IT" altLang="it-IT" sz="2400" smtClean="0"/>
              <a:t>Iniziare dalle verdure che impegnano la masticazione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altLang="it-IT" sz="2400" b="1" smtClean="0"/>
              <a:t>MANGIARE E NON FARE INSIEME ALTRE COSE </a:t>
            </a:r>
            <a:r>
              <a:rPr lang="it-IT" altLang="it-IT" sz="2400" smtClean="0"/>
              <a:t>(lavorare al pc o guardare la televisione sul divano mangiando perché non ci si rende conto delle porzioni)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altLang="it-IT" sz="2400" b="1" smtClean="0"/>
              <a:t>GUSTARE OGNI BOCCONE!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800" smtClean="0"/>
          </a:p>
        </p:txBody>
      </p:sp>
    </p:spTree>
    <p:extLst>
      <p:ext uri="{BB962C8B-B14F-4D97-AF65-F5344CB8AC3E}">
        <p14:creationId xmlns:p14="http://schemas.microsoft.com/office/powerpoint/2010/main" val="324570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8518" y="431800"/>
            <a:ext cx="9144000" cy="584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Fine: consigli per STARE MEGLIO (1)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417" y="1412876"/>
            <a:ext cx="10972800" cy="434022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altLang="it-IT" sz="2400" b="1" dirty="0" smtClean="0"/>
              <a:t>ALIMENTARSI IN MODO VARIO E COMPLETO  = </a:t>
            </a:r>
            <a:r>
              <a:rPr lang="it-IT" altLang="it-IT" sz="2400" dirty="0" smtClean="0"/>
              <a:t>EVITANDO LA MONOTONIA E LA RIPETITIVITA’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altLang="it-IT" sz="2400" b="1" dirty="0" smtClean="0"/>
              <a:t>NON eccedere con SALE e ZUCCHERO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altLang="it-IT" sz="2400" b="1" dirty="0" smtClean="0"/>
              <a:t>Bere frequentemente ACQUA durante la giornata</a:t>
            </a:r>
          </a:p>
          <a:p>
            <a:pPr eaLnBrk="1" hangingPunct="1"/>
            <a:endParaRPr lang="it-IT" altLang="it-IT" sz="2800" b="1" dirty="0" smtClean="0"/>
          </a:p>
          <a:p>
            <a:pPr algn="ctr" eaLnBrk="1" hangingPunct="1">
              <a:buFontTx/>
              <a:buNone/>
            </a:pPr>
            <a:endParaRPr lang="it-IT" altLang="it-IT" sz="2800" dirty="0" smtClean="0">
              <a:solidFill>
                <a:srgbClr val="0066CC"/>
              </a:solidFill>
            </a:endParaRPr>
          </a:p>
        </p:txBody>
      </p:sp>
      <p:pic>
        <p:nvPicPr>
          <p:cNvPr id="119812" name="Immagine 3" descr="download (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18" y="4508501"/>
            <a:ext cx="3873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Immagine 4" descr="alimentazione-corrett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67" y="4005263"/>
            <a:ext cx="4235451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4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5212" y="-282388"/>
            <a:ext cx="10489474" cy="1162595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rgbClr val="0070C0"/>
                </a:solidFill>
              </a:rPr>
              <a:t>SPEZIE ED ERBE AROMATICHE.. Quanti benefici!</a:t>
            </a:r>
            <a:endParaRPr lang="it-IT" sz="4000" b="1" dirty="0">
              <a:solidFill>
                <a:srgbClr val="0070C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1081530" y="1140310"/>
            <a:ext cx="100845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/>
              <a:t>Ogni volta che insaporiamo i nostri cibi con erbe o spezie stiamo letteralmente "migliorando" il valore dei cibi, senza l'aggiunta di una singola caloria.</a:t>
            </a:r>
          </a:p>
          <a:p>
            <a:pPr algn="just"/>
            <a:r>
              <a:rPr lang="it-IT" sz="2000" dirty="0" smtClean="0"/>
              <a:t> </a:t>
            </a:r>
          </a:p>
          <a:p>
            <a:pPr algn="just"/>
            <a:r>
              <a:rPr lang="it-IT" sz="2000" b="1" dirty="0" smtClean="0"/>
              <a:t>Si parte da qualcosa di ordinario e lo si trasforma in qualcosa di straordinario con l'aggiunta di colore, di sapore, di vitamine e spesso di proprietà medicinali.</a:t>
            </a:r>
          </a:p>
          <a:p>
            <a:pPr algn="just"/>
            <a:endParaRPr lang="it-IT" sz="2400" b="1" dirty="0" smtClean="0"/>
          </a:p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LE SPEZIE SONO UN’ARMA GUSTOSA CHE LA NATURA </a:t>
            </a:r>
            <a:r>
              <a:rPr lang="it-IT" sz="2400" b="1" dirty="0" err="1" smtClean="0">
                <a:solidFill>
                  <a:srgbClr val="FF0000"/>
                </a:solidFill>
              </a:rPr>
              <a:t>CI</a:t>
            </a:r>
            <a:r>
              <a:rPr lang="it-IT" sz="2400" b="1" dirty="0" smtClean="0">
                <a:solidFill>
                  <a:srgbClr val="FF0000"/>
                </a:solidFill>
              </a:rPr>
              <a:t> OFFRE PER RENDERE PIU’ SANI I CIBI CHE PORTIAMO A TAVOLA!</a:t>
            </a:r>
          </a:p>
          <a:p>
            <a:pPr algn="just"/>
            <a:endParaRPr lang="it-IT" sz="2400" b="1" dirty="0" smtClean="0"/>
          </a:p>
          <a:p>
            <a:pPr algn="just"/>
            <a:endParaRPr lang="it-IT" sz="2400" b="1" dirty="0" smtClean="0"/>
          </a:p>
          <a:p>
            <a:pPr algn="just"/>
            <a:endParaRPr lang="it-IT" sz="2400" b="1" dirty="0" smtClean="0"/>
          </a:p>
          <a:p>
            <a:pPr algn="just"/>
            <a:endParaRPr lang="it-IT" sz="2400" b="1" dirty="0" smtClean="0"/>
          </a:p>
          <a:p>
            <a:pPr algn="just"/>
            <a:endParaRPr lang="it-IT" sz="2400" b="1" dirty="0" smtClean="0"/>
          </a:p>
          <a:p>
            <a:pPr algn="just"/>
            <a:endParaRPr lang="it-IT" sz="2400" b="1" dirty="0" smtClean="0"/>
          </a:p>
          <a:p>
            <a:pPr algn="just"/>
            <a:endParaRPr lang="it-IT" sz="2400" b="1" dirty="0"/>
          </a:p>
        </p:txBody>
      </p:sp>
      <p:pic>
        <p:nvPicPr>
          <p:cNvPr id="1026" name="Picture 2" descr="Risultati immagini per spez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0328" y="4046215"/>
            <a:ext cx="4008285" cy="23167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8686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</a:rPr>
              <a:t>COSA SONO LE SPEZIE? E GLI AROMI?</a:t>
            </a:r>
            <a:endParaRPr lang="it-IT" sz="3600" b="1" dirty="0">
              <a:solidFill>
                <a:srgbClr val="0070C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561703" y="1188720"/>
            <a:ext cx="1107730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A parte il pepe, la noce moscata e pochi altri “</a:t>
            </a:r>
            <a:r>
              <a:rPr lang="it-IT" sz="2000" i="1" dirty="0" smtClean="0"/>
              <a:t>aromi</a:t>
            </a:r>
            <a:r>
              <a:rPr lang="it-IT" sz="2000" dirty="0" smtClean="0"/>
              <a:t>” solo pochi </a:t>
            </a:r>
            <a:r>
              <a:rPr lang="it-IT" sz="2000" dirty="0" smtClean="0">
                <a:hlinkClick r:id="rId2" tooltip="Le spezie: un mondo da scoprire"/>
              </a:rPr>
              <a:t>conoscono le spezie</a:t>
            </a:r>
            <a:r>
              <a:rPr lang="it-IT" sz="2000" dirty="0" smtClean="0"/>
              <a:t> nella loro complessità confondendo spesso profumi, aromi e spezie come fossero la stessa cosa. </a:t>
            </a:r>
          </a:p>
          <a:p>
            <a:pPr algn="just"/>
            <a:endParaRPr lang="it-IT" dirty="0" smtClean="0"/>
          </a:p>
          <a:p>
            <a:pPr algn="just"/>
            <a:r>
              <a:rPr lang="it-IT" sz="2000" dirty="0" smtClean="0"/>
              <a:t>In realtà:</a:t>
            </a:r>
          </a:p>
          <a:p>
            <a:pPr algn="just"/>
            <a:endParaRPr lang="it-IT" sz="2000" dirty="0" smtClean="0"/>
          </a:p>
          <a:p>
            <a:pPr algn="just">
              <a:buFont typeface="Wingdings" pitchFamily="2" charset="2"/>
              <a:buChar char="Ø"/>
            </a:pPr>
            <a:r>
              <a:rPr lang="it-IT" sz="2000" b="1" dirty="0" smtClean="0">
                <a:solidFill>
                  <a:srgbClr val="FF0000"/>
                </a:solidFill>
              </a:rPr>
              <a:t> LE SPEZIE </a:t>
            </a:r>
            <a:r>
              <a:rPr lang="it-IT" sz="2000" dirty="0" smtClean="0"/>
              <a:t>sono di norma le sostanze </a:t>
            </a:r>
            <a:r>
              <a:rPr lang="it-IT" sz="2000" b="1" dirty="0" smtClean="0"/>
              <a:t>ricavate da alcune varietà di piante aromatiche</a:t>
            </a:r>
            <a:r>
              <a:rPr lang="it-IT" sz="2000" dirty="0" smtClean="0"/>
              <a:t>, provenienti per  lo più da paesi tropicali. Di queste si utilizzano parti diverse secondo il tipo di spezia che si desidera ottenere; </a:t>
            </a:r>
            <a:r>
              <a:rPr lang="it-IT" sz="2000" b="1" dirty="0" smtClean="0"/>
              <a:t>corteccia </a:t>
            </a:r>
            <a:r>
              <a:rPr lang="it-IT" sz="2000" dirty="0" smtClean="0"/>
              <a:t>(per la cannella), </a:t>
            </a:r>
            <a:r>
              <a:rPr lang="it-IT" sz="2000" b="1" dirty="0" smtClean="0"/>
              <a:t>radici </a:t>
            </a:r>
            <a:r>
              <a:rPr lang="it-IT" sz="2000" dirty="0" smtClean="0"/>
              <a:t>(per lo zenzero), </a:t>
            </a:r>
            <a:r>
              <a:rPr lang="it-IT" sz="2000" b="1" dirty="0" smtClean="0"/>
              <a:t>boccioli floreali</a:t>
            </a:r>
            <a:r>
              <a:rPr lang="it-IT" sz="2000" dirty="0" smtClean="0"/>
              <a:t> (per i chiodi di garofano, e lo </a:t>
            </a:r>
            <a:r>
              <a:rPr lang="it-IT" sz="2000" dirty="0" err="1" smtClean="0"/>
              <a:t>zaﬀerano</a:t>
            </a:r>
            <a:r>
              <a:rPr lang="it-IT" sz="2000" dirty="0" smtClean="0"/>
              <a:t>), </a:t>
            </a:r>
            <a:r>
              <a:rPr lang="it-IT" sz="2000" b="1" u="sng" dirty="0" smtClean="0">
                <a:hlinkClick r:id="rId3" tooltip="Di seme in seme:gli antiossidanti per eccellenza"/>
              </a:rPr>
              <a:t>semi</a:t>
            </a:r>
            <a:r>
              <a:rPr lang="it-IT" sz="2000" b="1" dirty="0" smtClean="0"/>
              <a:t> </a:t>
            </a:r>
            <a:r>
              <a:rPr lang="it-IT" sz="2000" dirty="0" smtClean="0"/>
              <a:t>(per il sesamo e la senape), </a:t>
            </a:r>
            <a:r>
              <a:rPr lang="it-IT" sz="2000" b="1" dirty="0" smtClean="0"/>
              <a:t>bacche </a:t>
            </a:r>
            <a:r>
              <a:rPr lang="it-IT" sz="2000" dirty="0" smtClean="0"/>
              <a:t>(per il pepe nero), </a:t>
            </a:r>
            <a:r>
              <a:rPr lang="it-IT" sz="2000" b="1" dirty="0" smtClean="0"/>
              <a:t>frutti </a:t>
            </a:r>
            <a:r>
              <a:rPr lang="it-IT" sz="2000" dirty="0" smtClean="0"/>
              <a:t>(per il pimento e la paprica);</a:t>
            </a:r>
          </a:p>
          <a:p>
            <a:pPr algn="just"/>
            <a:endParaRPr lang="it-IT" sz="2000" dirty="0" smtClean="0"/>
          </a:p>
          <a:p>
            <a:pPr algn="just">
              <a:buFont typeface="Wingdings" pitchFamily="2" charset="2"/>
              <a:buChar char="Ø"/>
            </a:pPr>
            <a:r>
              <a:rPr lang="it-IT" sz="2000" b="1" dirty="0" smtClean="0">
                <a:solidFill>
                  <a:srgbClr val="FF0000"/>
                </a:solidFill>
              </a:rPr>
              <a:t> GLI AROMI O ERBE AROMATICHE </a:t>
            </a:r>
            <a:r>
              <a:rPr lang="it-IT" sz="2000" dirty="0" smtClean="0"/>
              <a:t>(il basilico, il cerfoglio, il coriandolo, il dragoncello, il prezzemolo, il rosmarino, la salvia e il timo), sono erbe o verdure (foglie e steli) generalmente coltivate negli orti ma presenti anche allo stato selvatico, normalmente consumate fresche o più raramente essiccate.</a:t>
            </a:r>
            <a:endParaRPr lang="it-IT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3108" y="169817"/>
            <a:ext cx="10193383" cy="1084217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70C0"/>
                </a:solidFill>
              </a:rPr>
              <a:t>ALCUNE PROPRIETA’ SALUTARI DELLE SPEZIE ED ERBE AROMATICHE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979715" y="1319349"/>
            <a:ext cx="107115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it-IT" sz="2000" b="1" dirty="0" smtClean="0"/>
              <a:t>Massimizzano le proprietà nutrienti dei cibi</a:t>
            </a:r>
            <a:r>
              <a:rPr lang="it-IT" sz="2000" dirty="0" smtClean="0"/>
              <a:t>: spezie e aromi contengono mix di Sali minerali, vitamine e sostanze antiossidanti fondamentali per la nostra alimentazione</a:t>
            </a:r>
          </a:p>
          <a:p>
            <a:pPr marL="342900" indent="-342900" algn="just">
              <a:buFont typeface="+mj-lt"/>
              <a:buAutoNum type="arabicPeriod"/>
            </a:pPr>
            <a:endParaRPr lang="it-IT" sz="2000" b="1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it-IT" sz="2000" b="1" dirty="0" smtClean="0"/>
              <a:t>Sono </a:t>
            </a:r>
            <a:r>
              <a:rPr lang="it-IT" sz="2000" b="1" dirty="0" err="1" smtClean="0"/>
              <a:t>termogeniche</a:t>
            </a:r>
            <a:r>
              <a:rPr lang="it-IT" sz="2000" b="1" dirty="0" smtClean="0"/>
              <a:t>: </a:t>
            </a:r>
            <a:r>
              <a:rPr lang="it-IT" sz="2000" dirty="0" smtClean="0"/>
              <a:t>sostanze che naturalmente fanno aumentare il metabolismo, fanno bruciare più calorie e fanno aumentare meno grasso addominale</a:t>
            </a:r>
          </a:p>
          <a:p>
            <a:pPr marL="342900" indent="-342900" algn="just">
              <a:buFont typeface="+mj-lt"/>
              <a:buAutoNum type="arabicPeriod"/>
            </a:pPr>
            <a:endParaRPr lang="it-IT" sz="20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it-IT" sz="2000" b="1" dirty="0" smtClean="0"/>
              <a:t>Fanno aumentare il senso di fame, sazietà e pienezza</a:t>
            </a:r>
            <a:r>
              <a:rPr lang="it-IT" sz="2000" dirty="0" smtClean="0"/>
              <a:t> </a:t>
            </a:r>
          </a:p>
          <a:p>
            <a:pPr marL="342900" indent="-342900" algn="just">
              <a:buFont typeface="+mj-lt"/>
              <a:buAutoNum type="arabicPeriod"/>
            </a:pPr>
            <a:endParaRPr lang="it-IT" sz="20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it-IT" sz="2000" b="1" dirty="0" smtClean="0"/>
              <a:t>E’ possibile diminuire il sale da cucina</a:t>
            </a:r>
            <a:r>
              <a:rPr lang="it-IT" sz="2000" dirty="0" smtClean="0"/>
              <a:t>: sostituendo il sale da cucina con le spezie si ottiene subito un miglior stato di benessere, meno gonfiore, meno ritenzione e pressione arteriosa controllata</a:t>
            </a:r>
          </a:p>
          <a:p>
            <a:pPr marL="342900" indent="-342900" algn="just">
              <a:buFont typeface="+mj-lt"/>
              <a:buAutoNum type="arabicPeriod"/>
            </a:pPr>
            <a:endParaRPr lang="it-IT" sz="20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it-IT" sz="2000" b="1" dirty="0" smtClean="0"/>
              <a:t>Hanno proprietà medicinali (studi scientifici lo dimostrano)</a:t>
            </a:r>
          </a:p>
          <a:p>
            <a:pPr marL="800100" lvl="1" indent="-342900" algn="just"/>
            <a:endParaRPr lang="it-IT" sz="2000" b="1" dirty="0" smtClean="0"/>
          </a:p>
          <a:p>
            <a:pPr marL="800100" lvl="1" indent="-342900" algn="just">
              <a:buFont typeface="Arial" pitchFamily="34" charset="0"/>
              <a:buChar char="•"/>
            </a:pPr>
            <a:endParaRPr lang="it-IT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4323806" y="496390"/>
            <a:ext cx="71061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CANNELLA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Ricca di vitamina A, C, K  e del gruppo B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Potente antiossidante</a:t>
            </a:r>
          </a:p>
          <a:p>
            <a:pPr>
              <a:buFont typeface="Wingdings" pitchFamily="2" charset="2"/>
              <a:buChar char="ü"/>
            </a:pPr>
            <a:r>
              <a:rPr lang="it-IT" sz="2000" b="1" dirty="0" smtClean="0">
                <a:solidFill>
                  <a:schemeClr val="tx2"/>
                </a:solidFill>
              </a:rPr>
              <a:t>E’ </a:t>
            </a:r>
            <a:r>
              <a:rPr lang="it-IT" sz="2000" b="1" dirty="0" err="1" smtClean="0">
                <a:solidFill>
                  <a:schemeClr val="tx2"/>
                </a:solidFill>
              </a:rPr>
              <a:t>ipoglicemizzante</a:t>
            </a:r>
            <a:r>
              <a:rPr lang="it-IT" sz="2000" b="1" dirty="0" smtClean="0">
                <a:solidFill>
                  <a:schemeClr val="tx2"/>
                </a:solidFill>
              </a:rPr>
              <a:t>, infatti riesce a controllare i picchi glicemici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Fluidifica il sangue grazie alla CUMARINA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Favorisce la buona digestione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Riduce l’assorbimento dei grassi soprattutto a livello dell’addome</a:t>
            </a:r>
            <a:endParaRPr lang="it-IT" sz="2000" dirty="0">
              <a:solidFill>
                <a:schemeClr val="tx2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01337" y="3072348"/>
            <a:ext cx="62962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ZENZERO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 Aiuta in caso di vomito e nausea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Combatte gonfiore addominale e favorisce la digestione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Antinfiammatorio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Combatte il mal di gola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Accelera il metabolismo, dona senso di sazietà</a:t>
            </a:r>
          </a:p>
          <a:p>
            <a:pPr>
              <a:buFont typeface="Wingdings" pitchFamily="2" charset="2"/>
              <a:buChar char="ü"/>
            </a:pPr>
            <a:endParaRPr lang="it-IT" sz="2000" dirty="0" smtClean="0">
              <a:solidFill>
                <a:schemeClr val="tx2"/>
              </a:solidFill>
            </a:endParaRPr>
          </a:p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CURCUMA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Potente antinfiammatorio (utile in artriti)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Rafforza il sistema immunitario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Epatoprotettore</a:t>
            </a:r>
          </a:p>
          <a:p>
            <a:pPr>
              <a:buFont typeface="Wingdings" pitchFamily="2" charset="2"/>
              <a:buChar char="ü"/>
            </a:pPr>
            <a:endParaRPr lang="it-IT" sz="2000" dirty="0"/>
          </a:p>
        </p:txBody>
      </p:sp>
      <p:pic>
        <p:nvPicPr>
          <p:cNvPr id="143365" name="Picture 5" descr="Risultati immagini per CURCUMA  e zenze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6730" y="3801291"/>
            <a:ext cx="4833256" cy="2416628"/>
          </a:xfrm>
          <a:prstGeom prst="rect">
            <a:avLst/>
          </a:prstGeom>
          <a:noFill/>
        </p:spPr>
      </p:pic>
      <p:pic>
        <p:nvPicPr>
          <p:cNvPr id="143367" name="Picture 7" descr="Risultati immagini per canne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185" y="169068"/>
            <a:ext cx="3537181" cy="26451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126</a:t>
            </a:fld>
            <a:endParaRPr lang="en-US"/>
          </a:p>
        </p:txBody>
      </p:sp>
      <p:pic>
        <p:nvPicPr>
          <p:cNvPr id="146434" name="Picture 2" descr="Risultati immagini per peperoncino proprietà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650" y="322967"/>
            <a:ext cx="4061413" cy="2420233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107577" y="222067"/>
            <a:ext cx="63093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PEPERONCINO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Accelera il metabolismo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Migliora l’apporto di ossigeno nel sangue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E’ vasodilatatore, migliora la circolazione sanguigna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Riduce la glicemia nel sangue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Aiuta la digestione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Ottima afrodisiaco</a:t>
            </a:r>
          </a:p>
          <a:p>
            <a:pPr>
              <a:buFont typeface="Wingdings" pitchFamily="2" charset="2"/>
              <a:buChar char="ü"/>
            </a:pPr>
            <a:endParaRPr lang="it-IT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endParaRPr lang="it-IT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endParaRPr lang="it-IT" sz="2000" dirty="0" smtClean="0">
              <a:solidFill>
                <a:schemeClr val="tx2"/>
              </a:solidFill>
            </a:endParaRPr>
          </a:p>
          <a:p>
            <a:pPr algn="ctr"/>
            <a:endParaRPr lang="it-IT" sz="2000" dirty="0"/>
          </a:p>
        </p:txBody>
      </p:sp>
      <p:pic>
        <p:nvPicPr>
          <p:cNvPr id="146436" name="Picture 4" descr="Risultati immagini per cumino proprietà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810" y="3331981"/>
            <a:ext cx="4268027" cy="2807562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1528355" y="3801291"/>
            <a:ext cx="51467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SEMI </a:t>
            </a:r>
            <a:r>
              <a:rPr lang="it-IT" sz="2000" b="1" dirty="0" err="1" smtClean="0">
                <a:solidFill>
                  <a:schemeClr val="tx2"/>
                </a:solidFill>
              </a:rPr>
              <a:t>DI</a:t>
            </a:r>
            <a:r>
              <a:rPr lang="it-IT" sz="2000" b="1" dirty="0" smtClean="0">
                <a:solidFill>
                  <a:schemeClr val="tx2"/>
                </a:solidFill>
              </a:rPr>
              <a:t> CUMINO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Aiuta la digestione e sgonfia la pancia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Ricco di Ferro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Regolatore della pressione sanguigna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Stimola la secrezione del latte nelle donne</a:t>
            </a:r>
            <a:endParaRPr lang="it-IT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127</a:t>
            </a:fld>
            <a:endParaRPr lang="en-US"/>
          </a:p>
        </p:txBody>
      </p:sp>
      <p:pic>
        <p:nvPicPr>
          <p:cNvPr id="147458" name="Picture 2" descr="Risultati immagini per salvia proprietà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024" y="444138"/>
            <a:ext cx="3948535" cy="241974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094515" y="339635"/>
            <a:ext cx="57084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SALVIA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 Azione antidolorifica e digestiva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Contrasta gengiviti e alitosi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Previene la sudorazione eccessiva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Benefica per capelli e pelle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Azione calmante e rilassante (olio)</a:t>
            </a:r>
            <a:endParaRPr lang="it-IT" sz="2000" dirty="0">
              <a:solidFill>
                <a:schemeClr val="tx2"/>
              </a:solidFill>
            </a:endParaRPr>
          </a:p>
        </p:txBody>
      </p:sp>
      <p:pic>
        <p:nvPicPr>
          <p:cNvPr id="147460" name="Picture 4" descr="Risultati immagini per ROSMARINO proprietà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456" y="3156086"/>
            <a:ext cx="4486400" cy="2983457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1319349" y="3657601"/>
            <a:ext cx="60481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ROSMARINO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Favorisce la diuresi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Contrasta malattie da raffreddamento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Migliora le funzioni cerebrali e la memoria a lungo termine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Allevia dolori addominali e favorisce la digestione</a:t>
            </a:r>
          </a:p>
          <a:p>
            <a:pPr>
              <a:buFont typeface="Wingdings" pitchFamily="2" charset="2"/>
              <a:buChar char="ü"/>
            </a:pPr>
            <a:endParaRPr lang="it-IT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148482" name="Picture 2" descr="Risultati immagini per origano proprietà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769" y="418011"/>
            <a:ext cx="3952893" cy="255115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4585063" y="431073"/>
            <a:ext cx="64399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ORIGANO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Riduce le infezioni alle vie respiratorie (asma, tosse, raffreddore) e alle vie urinarie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Fortifica i capelli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Ricco antiossidante grazie alla vitamine C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Migliora la circolazione sanguigna</a:t>
            </a:r>
          </a:p>
          <a:p>
            <a:pPr>
              <a:buFont typeface="Wingdings" pitchFamily="2" charset="2"/>
              <a:buChar char="ü"/>
            </a:pPr>
            <a:endParaRPr lang="it-IT" sz="2000" dirty="0">
              <a:solidFill>
                <a:schemeClr val="tx2"/>
              </a:solidFill>
            </a:endParaRPr>
          </a:p>
        </p:txBody>
      </p:sp>
      <p:pic>
        <p:nvPicPr>
          <p:cNvPr id="3074" name="Picture 2" descr="Risultati immagini per mal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2880" y="3246121"/>
            <a:ext cx="4049485" cy="3037114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1724297" y="3683725"/>
            <a:ext cx="55255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MALVA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Ricca di </a:t>
            </a:r>
            <a:r>
              <a:rPr lang="it-IT" sz="2000" dirty="0" err="1" smtClean="0">
                <a:solidFill>
                  <a:schemeClr val="tx2"/>
                </a:solidFill>
              </a:rPr>
              <a:t>mucilaggini</a:t>
            </a:r>
            <a:r>
              <a:rPr lang="it-IT" sz="2000" dirty="0" smtClean="0">
                <a:solidFill>
                  <a:schemeClr val="tx2"/>
                </a:solidFill>
              </a:rPr>
              <a:t>, infatti è un ottimo emolliente e antinfiammatorio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Riduce infiammazione del colon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Depura intestino favorendo il transito intestinale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Azione lassativa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Riduce la tosse</a:t>
            </a:r>
            <a:endParaRPr lang="it-IT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01931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rgbClr val="0070C0"/>
                </a:solidFill>
              </a:rPr>
              <a:t>DOLCI: ok quelli con </a:t>
            </a:r>
            <a:r>
              <a:rPr lang="it-IT" sz="4000" b="1" u="sng" dirty="0" smtClean="0">
                <a:solidFill>
                  <a:srgbClr val="0070C0"/>
                </a:solidFill>
              </a:rPr>
              <a:t>cacao</a:t>
            </a:r>
            <a:endParaRPr lang="it-IT" sz="4000" b="1" u="sng" dirty="0">
              <a:solidFill>
                <a:srgbClr val="0070C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2RIcco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129</a:t>
            </a:fld>
            <a:endParaRPr lang="en-US"/>
          </a:p>
        </p:txBody>
      </p:sp>
      <p:pic>
        <p:nvPicPr>
          <p:cNvPr id="149506" name="Picture 2" descr="Risultati immagini per cacao proprietà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397" y="1449842"/>
            <a:ext cx="4006714" cy="2508204"/>
          </a:xfrm>
          <a:prstGeom prst="rect">
            <a:avLst/>
          </a:prstGeom>
          <a:noFill/>
        </p:spPr>
      </p:pic>
      <p:pic>
        <p:nvPicPr>
          <p:cNvPr id="149508" name="Picture 4" descr="Risultati immagini per cacao proprietà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43" y="4306071"/>
            <a:ext cx="3787048" cy="1981889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4728755" y="1188719"/>
            <a:ext cx="646611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tx2"/>
                </a:solidFill>
              </a:rPr>
              <a:t>Il cacao </a:t>
            </a:r>
            <a:r>
              <a:rPr lang="it-IT" sz="2000" b="1" dirty="0" smtClean="0">
                <a:solidFill>
                  <a:schemeClr val="tx2"/>
                </a:solidFill>
              </a:rPr>
              <a:t>si </a:t>
            </a:r>
            <a:r>
              <a:rPr lang="it-IT" sz="2000" b="1" dirty="0" smtClean="0">
                <a:solidFill>
                  <a:schemeClr val="tx2"/>
                </a:solidFill>
              </a:rPr>
              <a:t>ottiene dai frutti della pianta di cacao mediante il processo di </a:t>
            </a:r>
            <a:r>
              <a:rPr lang="it-IT" sz="2000" b="1" u="sng" dirty="0" smtClean="0">
                <a:solidFill>
                  <a:schemeClr val="tx2"/>
                </a:solidFill>
              </a:rPr>
              <a:t>fermentazione</a:t>
            </a:r>
            <a:r>
              <a:rPr lang="it-IT" sz="2000" b="1" dirty="0" smtClean="0">
                <a:solidFill>
                  <a:schemeClr val="tx2"/>
                </a:solidFill>
              </a:rPr>
              <a:t>, </a:t>
            </a:r>
            <a:r>
              <a:rPr lang="it-IT" sz="2000" b="1" u="sng" dirty="0" smtClean="0">
                <a:solidFill>
                  <a:schemeClr val="tx2"/>
                </a:solidFill>
              </a:rPr>
              <a:t>torrefazione</a:t>
            </a:r>
            <a:r>
              <a:rPr lang="it-IT" sz="2000" b="1" dirty="0" smtClean="0">
                <a:solidFill>
                  <a:schemeClr val="tx2"/>
                </a:solidFill>
              </a:rPr>
              <a:t> e </a:t>
            </a:r>
            <a:r>
              <a:rPr lang="it-IT" sz="2000" b="1" u="sng" dirty="0" smtClean="0">
                <a:solidFill>
                  <a:schemeClr val="tx2"/>
                </a:solidFill>
              </a:rPr>
              <a:t>triturazione</a:t>
            </a:r>
            <a:r>
              <a:rPr lang="it-IT" sz="2000" b="1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endParaRPr lang="it-IT" sz="2000" b="1" dirty="0" smtClean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 Ricco di vitamine del gruppo B (energia)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Ricco di importanti amminoacidi, come la caffeina, serotonina, tiramina: ottimo per </a:t>
            </a:r>
            <a:r>
              <a:rPr lang="it-IT" sz="2000" b="1" dirty="0" smtClean="0">
                <a:solidFill>
                  <a:schemeClr val="tx2"/>
                </a:solidFill>
              </a:rPr>
              <a:t>aumentare la concentrazione, combattere </a:t>
            </a:r>
            <a:r>
              <a:rPr lang="it-IT" sz="2000" b="1" dirty="0" smtClean="0">
                <a:solidFill>
                  <a:schemeClr val="tx2"/>
                </a:solidFill>
              </a:rPr>
              <a:t>gli </a:t>
            </a:r>
            <a:r>
              <a:rPr lang="it-IT" sz="2000" b="1" dirty="0" smtClean="0">
                <a:solidFill>
                  <a:schemeClr val="tx2"/>
                </a:solidFill>
              </a:rPr>
              <a:t>stati d’ansia e il cambiamento di umore 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Ricco di polifenoli (catechina) e flavonoidi con azione </a:t>
            </a:r>
            <a:r>
              <a:rPr lang="it-IT" sz="2000" b="1" dirty="0" err="1" smtClean="0">
                <a:solidFill>
                  <a:schemeClr val="tx2"/>
                </a:solidFill>
              </a:rPr>
              <a:t>antiredox</a:t>
            </a:r>
            <a:r>
              <a:rPr lang="it-IT" sz="2000" b="1" dirty="0" smtClean="0">
                <a:solidFill>
                  <a:schemeClr val="tx2"/>
                </a:solidFill>
              </a:rPr>
              <a:t> e antinfiammatoria 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Ricco di Magnesio con azione </a:t>
            </a:r>
            <a:r>
              <a:rPr lang="it-IT" sz="2000" b="1" dirty="0" smtClean="0">
                <a:solidFill>
                  <a:schemeClr val="tx2"/>
                </a:solidFill>
              </a:rPr>
              <a:t>distensiva e calmante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2"/>
                </a:solidFill>
              </a:rPr>
              <a:t>Agisce </a:t>
            </a:r>
            <a:r>
              <a:rPr lang="it-IT" sz="2000" dirty="0" smtClean="0">
                <a:solidFill>
                  <a:schemeClr val="tx2"/>
                </a:solidFill>
              </a:rPr>
              <a:t>come </a:t>
            </a:r>
            <a:r>
              <a:rPr lang="it-IT" sz="2000" dirty="0" smtClean="0">
                <a:solidFill>
                  <a:schemeClr val="tx2"/>
                </a:solidFill>
              </a:rPr>
              <a:t>anticoagulante naturale con conseguenti benefici per la salute del cuore</a:t>
            </a:r>
          </a:p>
          <a:p>
            <a:pPr algn="just">
              <a:buFont typeface="Wingdings" pitchFamily="2" charset="2"/>
              <a:buChar char="ü"/>
            </a:pPr>
            <a:endParaRPr lang="it-IT" sz="2000" dirty="0" smtClean="0">
              <a:solidFill>
                <a:schemeClr val="tx2"/>
              </a:solidFill>
            </a:endParaRPr>
          </a:p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Pane e cioccolato fondente</a:t>
            </a:r>
          </a:p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Yogurt bianco magro + cioccolato fondente</a:t>
            </a:r>
          </a:p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Gelato gusto frutta + cioccolato fondente (sorbetti)</a:t>
            </a:r>
          </a:p>
          <a:p>
            <a:pPr algn="ctr"/>
            <a:endParaRPr lang="it-IT" sz="2000" b="1" dirty="0" smtClean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ü"/>
            </a:pPr>
            <a:endParaRPr lang="it-IT" sz="2000" dirty="0" smtClean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ü"/>
            </a:pPr>
            <a:endParaRPr lang="it-IT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" descr="Cattura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00213"/>
            <a:ext cx="8544984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asellaDiTesto 2"/>
          <p:cNvSpPr txBox="1">
            <a:spLocks noChangeArrowheads="1"/>
          </p:cNvSpPr>
          <p:nvPr/>
        </p:nvSpPr>
        <p:spPr bwMode="auto">
          <a:xfrm>
            <a:off x="3119967" y="404813"/>
            <a:ext cx="547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3600" b="1">
                <a:solidFill>
                  <a:srgbClr val="0070C0"/>
                </a:solidFill>
              </a:rPr>
              <a:t>MASSA GRASSA</a:t>
            </a:r>
          </a:p>
        </p:txBody>
      </p:sp>
    </p:spTree>
    <p:extLst>
      <p:ext uri="{BB962C8B-B14F-4D97-AF65-F5344CB8AC3E}">
        <p14:creationId xmlns:p14="http://schemas.microsoft.com/office/powerpoint/2010/main" val="4693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olo 1"/>
          <p:cNvSpPr>
            <a:spLocks noGrp="1"/>
          </p:cNvSpPr>
          <p:nvPr>
            <p:ph type="ctrTitle"/>
          </p:nvPr>
        </p:nvSpPr>
        <p:spPr>
          <a:xfrm>
            <a:off x="866776" y="1316039"/>
            <a:ext cx="10363200" cy="1470025"/>
          </a:xfrm>
        </p:spPr>
        <p:txBody>
          <a:bodyPr/>
          <a:lstStyle/>
          <a:p>
            <a:r>
              <a:rPr lang="it-IT" altLang="it-IT" sz="6600" b="1" dirty="0" smtClean="0">
                <a:solidFill>
                  <a:srgbClr val="0070C0"/>
                </a:solidFill>
              </a:rPr>
              <a:t>GRAZIE PER L’ATTENZIONE!</a:t>
            </a:r>
          </a:p>
        </p:txBody>
      </p:sp>
      <p:pic>
        <p:nvPicPr>
          <p:cNvPr id="120835" name="Immagine 3" descr="imag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37" y="3184525"/>
            <a:ext cx="5023347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0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1" descr="Cattura 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844675"/>
            <a:ext cx="86360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asellaDiTesto 2"/>
          <p:cNvSpPr txBox="1">
            <a:spLocks noChangeArrowheads="1"/>
          </p:cNvSpPr>
          <p:nvPr/>
        </p:nvSpPr>
        <p:spPr bwMode="auto">
          <a:xfrm>
            <a:off x="1007534" y="188913"/>
            <a:ext cx="10176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3600" b="1">
                <a:solidFill>
                  <a:srgbClr val="0070C0"/>
                </a:solidFill>
              </a:rPr>
              <a:t>MASSA MAGRA ( = MASSA MUSCOLARE)</a:t>
            </a:r>
          </a:p>
        </p:txBody>
      </p:sp>
    </p:spTree>
    <p:extLst>
      <p:ext uri="{BB962C8B-B14F-4D97-AF65-F5344CB8AC3E}">
        <p14:creationId xmlns:p14="http://schemas.microsoft.com/office/powerpoint/2010/main" val="327990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2746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STATO </a:t>
            </a:r>
            <a:r>
              <a:rPr lang="it-IT" sz="4000" b="1" dirty="0" err="1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DI</a:t>
            </a:r>
            <a:r>
              <a:rPr lang="it-IT" sz="4000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IDRATAZIONE = % </a:t>
            </a:r>
            <a:r>
              <a:rPr lang="it-IT" sz="4000" b="1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 di acqua corporea totale</a:t>
            </a:r>
            <a:endParaRPr lang="it-IT" sz="4000" b="1" dirty="0">
              <a:solidFill>
                <a:srgbClr val="0070C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3" name="Segnaposto contenuto 2"/>
          <p:cNvSpPr>
            <a:spLocks noGrp="1"/>
          </p:cNvSpPr>
          <p:nvPr>
            <p:ph idx="1"/>
          </p:nvPr>
        </p:nvSpPr>
        <p:spPr>
          <a:xfrm>
            <a:off x="609600" y="2071689"/>
            <a:ext cx="11201400" cy="4054475"/>
          </a:xfrm>
        </p:spPr>
        <p:txBody>
          <a:bodyPr/>
          <a:lstStyle/>
          <a:p>
            <a:pPr eaLnBrk="1" hangingPunct="1"/>
            <a:endParaRPr lang="it-IT" altLang="it-IT" dirty="0" smtClean="0"/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altLang="it-IT" sz="2800" b="1" dirty="0" smtClean="0">
                <a:cs typeface="Arial" charset="0"/>
              </a:rPr>
              <a:t>DONNE: da 45% a 60%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altLang="it-IT" sz="2800" b="1" dirty="0" smtClean="0">
                <a:cs typeface="Arial" charset="0"/>
              </a:rPr>
              <a:t>UOMINI: da 50% a 65%</a:t>
            </a:r>
          </a:p>
        </p:txBody>
      </p:sp>
      <p:pic>
        <p:nvPicPr>
          <p:cNvPr id="15364" name="Immagine 3" descr="fig1a-articolo-acqu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84" y="2708276"/>
            <a:ext cx="5425016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68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  <a:cs typeface="Arial" charset="0"/>
              </a:rPr>
              <a:t>INFINE…  dagli strumenti alla pratica!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000125"/>
            <a:ext cx="10972800" cy="2141538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3600" dirty="0" smtClean="0">
                <a:ea typeface="Arial Unicode MS" pitchFamily="34" charset="-128"/>
                <a:cs typeface="Arial Unicode MS" pitchFamily="34" charset="-128"/>
              </a:rPr>
              <a:t>Progettare il piano alimentare/dieta sulle basi della valutazione dello stato nutrizionale e della composizione corporea del soggetto in esame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  <p:sp>
        <p:nvSpPr>
          <p:cNvPr id="4" name="Freccia in giù 3"/>
          <p:cNvSpPr/>
          <p:nvPr/>
        </p:nvSpPr>
        <p:spPr>
          <a:xfrm>
            <a:off x="5317067" y="1052514"/>
            <a:ext cx="571500" cy="100012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6389" name="Immagine 4" descr="diet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4000501"/>
            <a:ext cx="5010151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magine 6" descr="downloa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3857626"/>
            <a:ext cx="4191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49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600" b="1" dirty="0" smtClean="0">
                <a:solidFill>
                  <a:srgbClr val="0070C0"/>
                </a:solidFill>
              </a:rPr>
              <a:t>Perché è importarsi alimentarsi correttamente?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4417" y="1412876"/>
            <a:ext cx="10972800" cy="452596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200" b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200" b="1" dirty="0" smtClean="0"/>
              <a:t>L’alimentazione influenza: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b="1" dirty="0" smtClean="0"/>
              <a:t>la nostra salute, il nostro benessere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b="1" dirty="0" smtClean="0"/>
              <a:t>il nostro aspetto (pelle, capelli, unghie, gengive)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b="1" dirty="0" smtClean="0"/>
              <a:t>il nostro stato d’animo, il nostro umore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2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2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b="1" dirty="0" smtClean="0">
                <a:solidFill>
                  <a:srgbClr val="00B050"/>
                </a:solidFill>
              </a:rPr>
              <a:t>Il  benessere si conquista ogni giorno a tavola scegliendo i cibi giusti!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 smtClean="0"/>
          </a:p>
        </p:txBody>
      </p:sp>
      <p:pic>
        <p:nvPicPr>
          <p:cNvPr id="17412" name="Picture 5" descr="Risultati immagini per alimentazione e benesse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418" y="2659063"/>
            <a:ext cx="2571749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9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Molte connessioni tra Alimentazione e Salute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Es: « </a:t>
            </a:r>
            <a:r>
              <a:rPr lang="it-IT" sz="2400" b="1" dirty="0" smtClean="0"/>
              <a:t>FA’ CHE IL CIBO SIA LA TUA MEDICINA  E CHE LA TUA MEDICINA SIA IL CIBO  </a:t>
            </a:r>
            <a:r>
              <a:rPr lang="it-IT" sz="2400" dirty="0" smtClean="0"/>
              <a:t>»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Ippocrate (460-377 </a:t>
            </a:r>
            <a:r>
              <a:rPr lang="it-IT" sz="2400" dirty="0" err="1" smtClean="0"/>
              <a:t>a.c</a:t>
            </a:r>
            <a:r>
              <a:rPr lang="it-IT" sz="2400" dirty="0" smtClean="0"/>
              <a:t>)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Bisogna:  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sapersi alimentare per mantenere il benessere e prevenire malattie 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sapersi alimentare per curarsi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800" b="1" dirty="0" smtClean="0">
                <a:solidFill>
                  <a:srgbClr val="00B050"/>
                </a:solidFill>
              </a:rPr>
              <a:t>L’ALIMENTAZIONE E’ LA PREVENZIONE PRIMARIA!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(</a:t>
            </a:r>
            <a:r>
              <a:rPr lang="it-IT" sz="2000" dirty="0" smtClean="0"/>
              <a:t>= adozione di intervento e comportamenti in grado di evitare o ridurre a monte l’insorgenza o lo sviluppo di una malattia o di un evento sfavorevole).</a:t>
            </a: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15964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624417" y="260350"/>
            <a:ext cx="10972800" cy="1143000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Linee guida su ALIMENTAZIONE</a:t>
            </a:r>
          </a:p>
        </p:txBody>
      </p:sp>
      <p:sp>
        <p:nvSpPr>
          <p:cNvPr id="19459" name="Segnaposto contenuto 2"/>
          <p:cNvSpPr>
            <a:spLocks noGrp="1"/>
          </p:cNvSpPr>
          <p:nvPr>
            <p:ph idx="1"/>
          </p:nvPr>
        </p:nvSpPr>
        <p:spPr>
          <a:xfrm>
            <a:off x="624417" y="1916113"/>
            <a:ext cx="10972800" cy="4525962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it-IT" altLang="it-IT" sz="3600" b="1" dirty="0" smtClean="0"/>
              <a:t>Ministero della Salute </a:t>
            </a:r>
            <a:r>
              <a:rPr lang="it-IT" altLang="it-IT" sz="3600" dirty="0" smtClean="0"/>
              <a:t>e l’</a:t>
            </a:r>
            <a:r>
              <a:rPr lang="it-IT" altLang="it-IT" sz="3600" b="1" dirty="0" smtClean="0"/>
              <a:t>OMS</a:t>
            </a:r>
            <a:r>
              <a:rPr lang="it-IT" altLang="it-IT" sz="3600" dirty="0" smtClean="0"/>
              <a:t>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sz="3600" dirty="0" smtClean="0"/>
              <a:t>(Organizzazione Mondiale della Sanità)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sz="3600" dirty="0" smtClean="0"/>
              <a:t>hanno dato delle </a:t>
            </a:r>
            <a:r>
              <a:rPr lang="it-IT" altLang="it-IT" sz="3600" b="1" dirty="0" smtClean="0"/>
              <a:t>Linee Guida per una sana e corretta alimentazione </a:t>
            </a:r>
            <a:r>
              <a:rPr lang="it-IT" altLang="it-IT" sz="3600" dirty="0" smtClean="0"/>
              <a:t>e i </a:t>
            </a:r>
            <a:endParaRPr lang="it-IT" altLang="it-IT" sz="3600" b="1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sz="3600" b="1" dirty="0" smtClean="0">
                <a:solidFill>
                  <a:srgbClr val="0070C0"/>
                </a:solidFill>
              </a:rPr>
              <a:t>LARN</a:t>
            </a:r>
            <a:r>
              <a:rPr lang="it-IT" altLang="it-IT" sz="3600" dirty="0" smtClean="0"/>
              <a:t> (Livelli di assunzione Raccomandata di Energia e Nutrienti).</a:t>
            </a:r>
          </a:p>
          <a:p>
            <a:pPr marL="0" indent="0" eaLnBrk="1" hangingPunct="1">
              <a:buFont typeface="Arial" charset="0"/>
              <a:buNone/>
            </a:pPr>
            <a:endParaRPr lang="it-IT" altLang="it-IT" sz="3600" dirty="0" smtClean="0"/>
          </a:p>
        </p:txBody>
      </p:sp>
    </p:spTree>
    <p:extLst>
      <p:ext uri="{BB962C8B-B14F-4D97-AF65-F5344CB8AC3E}">
        <p14:creationId xmlns:p14="http://schemas.microsoft.com/office/powerpoint/2010/main" val="19261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IT" altLang="it-IT" b="1" dirty="0" smtClean="0">
                <a:solidFill>
                  <a:srgbClr val="0070C0"/>
                </a:solidFill>
              </a:rPr>
              <a:t>TU COME VIVI?</a:t>
            </a:r>
            <a:br>
              <a:rPr lang="it-IT" altLang="it-IT" b="1" dirty="0" smtClean="0">
                <a:solidFill>
                  <a:srgbClr val="0070C0"/>
                </a:solidFill>
              </a:rPr>
            </a:br>
            <a:r>
              <a:rPr lang="it-IT" altLang="it-IT" sz="4000" b="1" dirty="0" smtClean="0">
                <a:solidFill>
                  <a:srgbClr val="0070C0"/>
                </a:solidFill>
              </a:rPr>
              <a:t>Educazione alimentare e al benessere</a:t>
            </a:r>
          </a:p>
        </p:txBody>
      </p:sp>
      <p:sp>
        <p:nvSpPr>
          <p:cNvPr id="2051" name="Sottotito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 eaLnBrk="1" hangingPunct="1">
              <a:buNone/>
            </a:pPr>
            <a:r>
              <a:rPr lang="it-IT" altLang="it-IT" sz="3200" b="1" dirty="0" smtClean="0">
                <a:solidFill>
                  <a:schemeClr val="tx1"/>
                </a:solidFill>
              </a:rPr>
              <a:t>Dot. </a:t>
            </a:r>
            <a:r>
              <a:rPr lang="it-IT" altLang="it-IT" sz="3200" b="1" dirty="0" err="1" smtClean="0">
                <a:solidFill>
                  <a:schemeClr val="tx1"/>
                </a:solidFill>
              </a:rPr>
              <a:t>ssa</a:t>
            </a:r>
            <a:r>
              <a:rPr lang="it-IT" altLang="it-IT" sz="3200" b="1" dirty="0" smtClean="0">
                <a:solidFill>
                  <a:schemeClr val="tx1"/>
                </a:solidFill>
              </a:rPr>
              <a:t> Giulia </a:t>
            </a:r>
            <a:r>
              <a:rPr lang="it-IT" altLang="it-IT" sz="3200" b="1" dirty="0" err="1" smtClean="0">
                <a:solidFill>
                  <a:schemeClr val="tx1"/>
                </a:solidFill>
              </a:rPr>
              <a:t>Porcheddu</a:t>
            </a:r>
            <a:endParaRPr lang="it-IT" altLang="it-IT" sz="3200" b="1" dirty="0" smtClean="0">
              <a:solidFill>
                <a:schemeClr val="tx1"/>
              </a:solidFill>
            </a:endParaRPr>
          </a:p>
          <a:p>
            <a:pPr marL="45720" indent="0" algn="ctr" eaLnBrk="1" hangingPunct="1">
              <a:buNone/>
            </a:pPr>
            <a:r>
              <a:rPr lang="it-IT" altLang="it-IT" sz="2800" dirty="0" smtClean="0">
                <a:solidFill>
                  <a:schemeClr val="tx1"/>
                </a:solidFill>
              </a:rPr>
              <a:t>Biologa nutrizionista- </a:t>
            </a:r>
            <a:r>
              <a:rPr lang="it-IT" altLang="it-IT" sz="2800" dirty="0" err="1" smtClean="0">
                <a:solidFill>
                  <a:schemeClr val="tx1"/>
                </a:solidFill>
              </a:rPr>
              <a:t>Nutrition</a:t>
            </a:r>
            <a:r>
              <a:rPr lang="it-IT" altLang="it-IT" sz="2800" dirty="0" smtClean="0">
                <a:solidFill>
                  <a:schemeClr val="tx1"/>
                </a:solidFill>
              </a:rPr>
              <a:t> Coach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5516564"/>
            <a:ext cx="2017184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4149726"/>
            <a:ext cx="5323416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6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>
          <a:xfrm>
            <a:off x="624417" y="115888"/>
            <a:ext cx="10972800" cy="1143000"/>
          </a:xfrm>
        </p:spPr>
        <p:txBody>
          <a:bodyPr/>
          <a:lstStyle/>
          <a:p>
            <a:pPr algn="ctr" eaLnBrk="1" hangingPunct="1"/>
            <a:r>
              <a:rPr lang="it-IT" altLang="it-IT" b="1" dirty="0" smtClean="0">
                <a:solidFill>
                  <a:srgbClr val="0070C0"/>
                </a:solidFill>
              </a:rPr>
              <a:t>LARN =</a:t>
            </a:r>
            <a:r>
              <a:rPr lang="it-IT" altLang="it-IT" sz="2000" b="1" dirty="0" smtClean="0">
                <a:solidFill>
                  <a:srgbClr val="0070C0"/>
                </a:solidFill>
              </a:rPr>
              <a:t/>
            </a:r>
            <a:br>
              <a:rPr lang="it-IT" altLang="it-IT" sz="2000" b="1" dirty="0" smtClean="0">
                <a:solidFill>
                  <a:srgbClr val="0070C0"/>
                </a:solidFill>
              </a:rPr>
            </a:br>
            <a:r>
              <a:rPr lang="it-IT" altLang="it-IT" sz="2000" b="1" dirty="0" smtClean="0">
                <a:solidFill>
                  <a:srgbClr val="0070C0"/>
                </a:solidFill>
              </a:rPr>
              <a:t>LIVELLI DI ASSUNZIONE RACCOMANDATI DI ENERGIA E NUTRIENTI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9667" y="1773238"/>
            <a:ext cx="10972800" cy="452596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 dirty="0" smtClean="0"/>
              <a:t>I LARN indicano i </a:t>
            </a:r>
            <a:r>
              <a:rPr lang="it-IT" sz="2600" u="sng" dirty="0" smtClean="0"/>
              <a:t>valori di riferimento dei nutrienti e dell’energia </a:t>
            </a:r>
            <a:r>
              <a:rPr lang="it-IT" sz="2600" dirty="0" smtClean="0"/>
              <a:t>da introdurre giornalmente con gli alimenti  per coprire  i fabbisogni della maggioranza della popolazione sana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600" dirty="0" smtClean="0"/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 dirty="0" smtClean="0"/>
              <a:t>L’obiettivo è </a:t>
            </a:r>
            <a:r>
              <a:rPr lang="it-IT" sz="2600" dirty="0" smtClean="0">
                <a:solidFill>
                  <a:srgbClr val="00B050"/>
                </a:solidFill>
              </a:rPr>
              <a:t>proteggere la popolazione dal rischio di    squilibri alimentari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600" dirty="0" smtClean="0"/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 dirty="0" smtClean="0"/>
              <a:t> I valori delle raccomandazioni dei LARN sono un livello di sicurezza valido per </a:t>
            </a:r>
            <a:r>
              <a:rPr lang="it-IT" sz="2600" dirty="0" smtClean="0">
                <a:solidFill>
                  <a:srgbClr val="00B050"/>
                </a:solidFill>
              </a:rPr>
              <a:t>l’intera popolazione </a:t>
            </a:r>
            <a:r>
              <a:rPr lang="it-IT" sz="2600" dirty="0" smtClean="0"/>
              <a:t>o per gruppi di essa e non per singoli individui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1992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IL CIBO E’ AMICO, ma attenzione ad abuso ed intolleranze/allergie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4417" y="2060576"/>
            <a:ext cx="10972800" cy="452596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600" b="1" dirty="0" smtClean="0">
                <a:solidFill>
                  <a:srgbClr val="00B050"/>
                </a:solidFill>
              </a:rPr>
              <a:t>NON C’E’ UN CIBO CHE </a:t>
            </a:r>
            <a:r>
              <a:rPr lang="it-IT" sz="2600" b="1" u="sng" dirty="0" smtClean="0">
                <a:solidFill>
                  <a:srgbClr val="00B050"/>
                </a:solidFill>
              </a:rPr>
              <a:t>FA BENE O MALE </a:t>
            </a:r>
            <a:r>
              <a:rPr lang="it-IT" sz="2600" b="1" dirty="0" smtClean="0">
                <a:solidFill>
                  <a:srgbClr val="00B050"/>
                </a:solidFill>
              </a:rPr>
              <a:t>E’ LA QUANTITA’ CHE E’ PERICOLOSA!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6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 b="1" dirty="0" smtClean="0"/>
              <a:t>Paracelso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600" dirty="0" smtClean="0"/>
              <a:t>“Ogni sostanza anche la più innocua può essere veleno, solo la quantità ne determina la pericolosità”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6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 b="1" dirty="0" smtClean="0"/>
              <a:t>Tito Lucrezio 55 </a:t>
            </a:r>
            <a:r>
              <a:rPr lang="it-IT" sz="2600" b="1" dirty="0" err="1" smtClean="0"/>
              <a:t>a.c.</a:t>
            </a:r>
            <a:endParaRPr lang="it-IT" sz="2600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600" dirty="0" smtClean="0"/>
              <a:t>“Un uomo mangia ciò che per altro è veleno”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8218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2151" y="476250"/>
            <a:ext cx="109728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600" b="1" dirty="0" smtClean="0">
                <a:solidFill>
                  <a:srgbClr val="0070C0"/>
                </a:solidFill>
              </a:rPr>
              <a:t>ALIMETAZIONE E NUTRIZIONE (concetti differenti)</a:t>
            </a:r>
          </a:p>
        </p:txBody>
      </p:sp>
      <p:sp>
        <p:nvSpPr>
          <p:cNvPr id="2253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it-IT" altLang="it-IT" sz="2000" smtClean="0"/>
              <a:t>         </a:t>
            </a:r>
          </a:p>
        </p:txBody>
      </p:sp>
      <p:sp>
        <p:nvSpPr>
          <p:cNvPr id="22532" name="CasellaDiTesto 4"/>
          <p:cNvSpPr txBox="1">
            <a:spLocks noChangeArrowheads="1"/>
          </p:cNvSpPr>
          <p:nvPr/>
        </p:nvSpPr>
        <p:spPr bwMode="auto">
          <a:xfrm>
            <a:off x="1390651" y="2060576"/>
            <a:ext cx="9696449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b="1" dirty="0"/>
              <a:t> ALIMENTAZIONE:</a:t>
            </a:r>
            <a:r>
              <a:rPr lang="it-IT" altLang="it-IT" sz="2800" b="1" dirty="0"/>
              <a:t> </a:t>
            </a:r>
            <a:r>
              <a:rPr lang="it-IT" altLang="it-IT" sz="2400" dirty="0"/>
              <a:t>assunzione per via orale dei vari alimenti</a:t>
            </a:r>
          </a:p>
          <a:p>
            <a:pPr algn="just" eaLnBrk="1" hangingPunct="1"/>
            <a:endParaRPr lang="it-IT" altLang="it-IT" sz="2800" dirty="0"/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b="1" dirty="0"/>
              <a:t> NUTRIZIONE:</a:t>
            </a:r>
            <a:r>
              <a:rPr lang="it-IT" altLang="it-IT" sz="2400" dirty="0"/>
              <a:t> l’insieme dei processi di digestione e assorbimento intestinale dei principi nutritivi, volti a rendere possibile la loro utilizzazione da parte delle cellule attraverso le varie fasi metaboliche.</a:t>
            </a:r>
          </a:p>
          <a:p>
            <a:pPr algn="just" eaLnBrk="1" hangingPunct="1"/>
            <a:endParaRPr lang="it-IT" altLang="it-IT" sz="2800" dirty="0"/>
          </a:p>
          <a:p>
            <a:pPr algn="just" eaLnBrk="1" hangingPunct="1"/>
            <a:endParaRPr lang="it-IT" altLang="it-IT" sz="2800" dirty="0"/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7" y="4921251"/>
            <a:ext cx="2328333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8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«NUTRIZIONE»</a:t>
            </a:r>
          </a:p>
        </p:txBody>
      </p:sp>
      <p:sp>
        <p:nvSpPr>
          <p:cNvPr id="23555" name="CasellaDiTesto 3"/>
          <p:cNvSpPr txBox="1">
            <a:spLocks noChangeArrowheads="1"/>
          </p:cNvSpPr>
          <p:nvPr/>
        </p:nvSpPr>
        <p:spPr bwMode="auto">
          <a:xfrm>
            <a:off x="431800" y="1557338"/>
            <a:ext cx="113284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Assicura all’organismo l’energia necessaria per lo svolgimento di ogni attività vitale </a:t>
            </a:r>
            <a:r>
              <a:rPr lang="it-IT" altLang="it-IT" sz="2400" b="1" dirty="0">
                <a:solidFill>
                  <a:srgbClr val="00B050"/>
                </a:solidFill>
              </a:rPr>
              <a:t>(FUNZIONE ENERGETICA)</a:t>
            </a:r>
          </a:p>
          <a:p>
            <a:pPr algn="just" eaLnBrk="1" hangingPunct="1">
              <a:buFont typeface="Wingdings" pitchFamily="2" charset="2"/>
              <a:buChar char="Ø"/>
            </a:pPr>
            <a:endParaRPr lang="it-IT" altLang="it-IT" sz="2400" dirty="0"/>
          </a:p>
          <a:p>
            <a:pPr algn="just" eaLnBrk="1" hangingPunct="1">
              <a:buFont typeface="Wingdings" pitchFamily="2" charset="2"/>
              <a:buChar char="Ø"/>
            </a:pPr>
            <a:endParaRPr lang="it-IT" altLang="it-IT" sz="2400" dirty="0"/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Fornisce tutte le sostanze indispensabili all’accrescimento, al ripristino e al mantenimento dell’integrità strutturale dell’organismo </a:t>
            </a:r>
            <a:r>
              <a:rPr lang="it-IT" altLang="it-IT" sz="2400" b="1" dirty="0">
                <a:solidFill>
                  <a:srgbClr val="00B050"/>
                </a:solidFill>
              </a:rPr>
              <a:t>(FUNZIONE PLASTICA)</a:t>
            </a:r>
          </a:p>
          <a:p>
            <a:pPr algn="just" eaLnBrk="1" hangingPunct="1">
              <a:buFont typeface="Wingdings" pitchFamily="2" charset="2"/>
              <a:buChar char="Ø"/>
            </a:pPr>
            <a:endParaRPr lang="it-IT" altLang="it-IT" sz="2400" dirty="0"/>
          </a:p>
          <a:p>
            <a:pPr algn="just" eaLnBrk="1" hangingPunct="1">
              <a:buFont typeface="Wingdings" pitchFamily="2" charset="2"/>
              <a:buChar char="Ø"/>
            </a:pPr>
            <a:endParaRPr lang="it-IT" altLang="it-IT" sz="2400" dirty="0"/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Apporta sostanze regolatrici di tutte le complesse reazioni biochimiche </a:t>
            </a:r>
            <a:endParaRPr lang="it-IT" altLang="it-IT" sz="2400" dirty="0" smtClean="0"/>
          </a:p>
          <a:p>
            <a:pPr marL="0" indent="0" algn="just" eaLnBrk="1" hangingPunct="1"/>
            <a:r>
              <a:rPr lang="it-IT" altLang="it-IT" sz="2400" b="1" dirty="0" smtClean="0">
                <a:solidFill>
                  <a:srgbClr val="00B050"/>
                </a:solidFill>
              </a:rPr>
              <a:t>(</a:t>
            </a:r>
            <a:r>
              <a:rPr lang="it-IT" altLang="it-IT" sz="2400" b="1" dirty="0">
                <a:solidFill>
                  <a:srgbClr val="00B050"/>
                </a:solidFill>
              </a:rPr>
              <a:t>FUNZIONE REGOLATRICE)</a:t>
            </a:r>
          </a:p>
          <a:p>
            <a:pPr eaLnBrk="1" hangingPunct="1">
              <a:buFont typeface="Wingdings" pitchFamily="2" charset="2"/>
              <a:buChar char="Ø"/>
            </a:pPr>
            <a:endParaRPr lang="it-IT" altLang="it-IT" sz="2400" dirty="0"/>
          </a:p>
          <a:p>
            <a:pPr eaLnBrk="1" hangingPunct="1">
              <a:buFont typeface="Wingdings" pitchFamily="2" charset="2"/>
              <a:buChar char="Ø"/>
            </a:pP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38096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Differenza tra ALIMENTO e NUTRIENTE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7051" y="1718775"/>
            <a:ext cx="11040533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atin typeface="+mn-lt"/>
                <a:cs typeface="+mn-cs"/>
              </a:rPr>
              <a:t>GLI ALIMENTI </a:t>
            </a:r>
            <a:r>
              <a:rPr lang="it-IT" sz="2400" dirty="0">
                <a:latin typeface="+mn-lt"/>
                <a:cs typeface="+mn-cs"/>
              </a:rPr>
              <a:t>sono i prodotti che portiamo sulle nostre tavole (carne, latte, pasta, pesce, formaggi, pane.)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it-IT" sz="24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  <a:cs typeface="+mn-cs"/>
              </a:rPr>
              <a:t>Tutti gli alimenti sono formati da sostanze più piccole, detti: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b="1" dirty="0">
                <a:solidFill>
                  <a:srgbClr val="FF0000"/>
                </a:solidFill>
                <a:latin typeface="+mn-lt"/>
                <a:cs typeface="+mn-cs"/>
              </a:rPr>
              <a:t>NUTRIENTI</a:t>
            </a:r>
            <a:r>
              <a:rPr lang="it-IT" sz="2400" dirty="0">
                <a:latin typeface="+mn-lt"/>
                <a:cs typeface="+mn-cs"/>
              </a:rPr>
              <a:t> (forniscono calorie e permettono al nostro organismo di far fronte agli impegni quotidiani)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it-IT" sz="2400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SOSTANZE REGOLATRICI </a:t>
            </a:r>
            <a:r>
              <a:rPr lang="it-IT" sz="2400" dirty="0">
                <a:latin typeface="+mn-lt"/>
                <a:cs typeface="+mn-cs"/>
              </a:rPr>
              <a:t>(non forniscono calorie e sono indispensabili per il corretto funzionamento del nostro organismo)</a:t>
            </a:r>
          </a:p>
        </p:txBody>
      </p:sp>
    </p:spTree>
    <p:extLst>
      <p:ext uri="{BB962C8B-B14F-4D97-AF65-F5344CB8AC3E}">
        <p14:creationId xmlns:p14="http://schemas.microsoft.com/office/powerpoint/2010/main" val="60167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0070C0"/>
                </a:solidFill>
              </a:rPr>
              <a:t>NUTRIENTI:</a:t>
            </a:r>
          </a:p>
        </p:txBody>
      </p:sp>
      <p:sp>
        <p:nvSpPr>
          <p:cNvPr id="2560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b="1" smtClean="0"/>
              <a:t>CARBOIDRATI (ZUCCHERI O GLUCIDI)</a:t>
            </a:r>
          </a:p>
          <a:p>
            <a:pPr eaLnBrk="1" hangingPunct="1"/>
            <a:endParaRPr lang="it-IT" altLang="it-IT" b="1" smtClean="0"/>
          </a:p>
          <a:p>
            <a:pPr eaLnBrk="1" hangingPunct="1"/>
            <a:r>
              <a:rPr lang="it-IT" altLang="it-IT" b="1" smtClean="0"/>
              <a:t>PROTEINE</a:t>
            </a:r>
          </a:p>
          <a:p>
            <a:pPr eaLnBrk="1" hangingPunct="1"/>
            <a:endParaRPr lang="it-IT" altLang="it-IT" b="1" smtClean="0"/>
          </a:p>
          <a:p>
            <a:pPr eaLnBrk="1" hangingPunct="1"/>
            <a:r>
              <a:rPr lang="it-IT" altLang="it-IT" b="1" smtClean="0"/>
              <a:t>LIPIDI (GRASSI)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85" y="4581525"/>
            <a:ext cx="409998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18" y="2781300"/>
            <a:ext cx="49911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1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0070C0"/>
                </a:solidFill>
              </a:rPr>
              <a:t>SOSTANZE REGOLATRICI:</a:t>
            </a:r>
          </a:p>
        </p:txBody>
      </p:sp>
      <p:sp>
        <p:nvSpPr>
          <p:cNvPr id="2662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sz="2400" b="1" dirty="0" smtClean="0"/>
              <a:t>VITAMINE</a:t>
            </a:r>
          </a:p>
          <a:p>
            <a:pPr eaLnBrk="1" hangingPunct="1"/>
            <a:endParaRPr lang="it-IT" altLang="it-IT" b="1" dirty="0" smtClean="0"/>
          </a:p>
          <a:p>
            <a:pPr eaLnBrk="1" hangingPunct="1"/>
            <a:r>
              <a:rPr lang="it-IT" altLang="it-IT" sz="2400" b="1" dirty="0" smtClean="0"/>
              <a:t>SALI MINERALI</a:t>
            </a:r>
          </a:p>
          <a:p>
            <a:pPr eaLnBrk="1" hangingPunct="1"/>
            <a:endParaRPr lang="it-IT" altLang="it-IT" sz="2400" b="1" dirty="0" smtClean="0"/>
          </a:p>
          <a:p>
            <a:pPr eaLnBrk="1" hangingPunct="1"/>
            <a:r>
              <a:rPr lang="it-IT" altLang="it-IT" sz="2400" b="1" dirty="0" smtClean="0"/>
              <a:t>ACQUA</a:t>
            </a:r>
          </a:p>
          <a:p>
            <a:pPr eaLnBrk="1" hangingPunct="1"/>
            <a:endParaRPr lang="it-IT" altLang="it-IT" sz="2400" b="1" dirty="0" smtClean="0"/>
          </a:p>
          <a:p>
            <a:pPr eaLnBrk="1" hangingPunct="1"/>
            <a:r>
              <a:rPr lang="it-IT" altLang="it-IT" sz="2400" b="1" dirty="0" smtClean="0"/>
              <a:t>FIBRA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3" y="3716339"/>
            <a:ext cx="348826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1700214"/>
            <a:ext cx="316441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1" y="2492375"/>
            <a:ext cx="230928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4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>
          <a:xfrm>
            <a:off x="609600" y="317501"/>
            <a:ext cx="10972800" cy="849313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CARBOIDRATI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700213"/>
            <a:ext cx="10972800" cy="485775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200" b="1" dirty="0" smtClean="0"/>
              <a:t>I CARBOIDRATI </a:t>
            </a:r>
            <a:r>
              <a:rPr lang="it-IT" sz="2200" dirty="0" smtClean="0"/>
              <a:t>(Glucidi o Zuccheri) hanno la funzione di fornire energia di rapida utilizzazione.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2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200" dirty="0" smtClean="0"/>
              <a:t>Si dividono in: 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 smtClean="0"/>
              <a:t> </a:t>
            </a:r>
            <a:r>
              <a:rPr lang="it-IT" sz="2200" b="1" dirty="0" smtClean="0">
                <a:solidFill>
                  <a:srgbClr val="FF0000"/>
                </a:solidFill>
              </a:rPr>
              <a:t>zuccheri semplici</a:t>
            </a:r>
            <a:r>
              <a:rPr lang="it-IT" sz="2200" dirty="0" smtClean="0"/>
              <a:t> (come il </a:t>
            </a:r>
            <a:r>
              <a:rPr lang="it-IT" sz="2200" b="1" dirty="0" smtClean="0"/>
              <a:t>saccarosio</a:t>
            </a:r>
            <a:r>
              <a:rPr lang="it-IT" sz="2200" dirty="0" smtClean="0"/>
              <a:t>, che è lo zucchero da cucina, o il </a:t>
            </a:r>
            <a:r>
              <a:rPr lang="it-IT" sz="2200" b="1" dirty="0" smtClean="0"/>
              <a:t>fruttosio</a:t>
            </a:r>
            <a:r>
              <a:rPr lang="it-IT" sz="2200" dirty="0" smtClean="0"/>
              <a:t> contenuto nella frutta)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b="1" dirty="0" smtClean="0">
                <a:solidFill>
                  <a:schemeClr val="accent6">
                    <a:lumMod val="75000"/>
                  </a:schemeClr>
                </a:solidFill>
              </a:rPr>
              <a:t>zuccheri complessi </a:t>
            </a:r>
            <a:r>
              <a:rPr lang="it-IT" sz="2200" dirty="0" smtClean="0"/>
              <a:t>(come </a:t>
            </a:r>
            <a:r>
              <a:rPr lang="it-IT" sz="2200" b="1" dirty="0" smtClean="0"/>
              <a:t>l’amido</a:t>
            </a:r>
            <a:r>
              <a:rPr lang="it-IT" sz="2200" dirty="0" smtClean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t-IT" sz="22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200" dirty="0" smtClean="0"/>
              <a:t>Gli zuccheri introdotti in eccessi vengono introdotti nel fegato ed utilizzati in caso i necessità, ma esaurita la capacità di accumulo questi vengono trasformati in grassi ed accumulati nel tessuto adiposo (adipe).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417" y="260350"/>
            <a:ext cx="2015067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16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67" y="779464"/>
            <a:ext cx="48006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2781301"/>
            <a:ext cx="3071284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>
          <a:xfrm>
            <a:off x="624417" y="34926"/>
            <a:ext cx="10972800" cy="995363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PROTEINE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981075"/>
            <a:ext cx="10972800" cy="5472113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b="1" dirty="0" smtClean="0"/>
              <a:t>LE PROTEINE </a:t>
            </a:r>
            <a:r>
              <a:rPr lang="it-IT" sz="2400" dirty="0" smtClean="0"/>
              <a:t>servono per: 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ricostruire tessuti dell'organismo, cioè a formare nuove cellule dell’organismo  (funzione plastica)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sostituire quelle vecchie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fabbricare sostanze importantissime, come gli enzimi, gli ormoni, gli anticorpi..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Le proteine sono costituite da particelle più piccole chiamate </a:t>
            </a:r>
            <a:r>
              <a:rPr lang="it-IT" sz="2400" b="1" dirty="0" smtClean="0">
                <a:solidFill>
                  <a:srgbClr val="00B050"/>
                </a:solidFill>
              </a:rPr>
              <a:t>amminoacidi</a:t>
            </a:r>
            <a:r>
              <a:rPr lang="it-IT" sz="2400" b="1" dirty="0" smtClean="0"/>
              <a:t>, </a:t>
            </a:r>
            <a:r>
              <a:rPr lang="it-IT" sz="2400" dirty="0" smtClean="0"/>
              <a:t>di cui </a:t>
            </a:r>
            <a:r>
              <a:rPr lang="it-IT" sz="2400" u="sng" dirty="0" smtClean="0"/>
              <a:t>8 sono essenziali</a:t>
            </a:r>
            <a:r>
              <a:rPr lang="it-IT" sz="2400" dirty="0" smtClean="0"/>
              <a:t> e devono essere introdotti esclusivamente con gli alimenti (via ESOGENA).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Si dividono in:</a:t>
            </a:r>
          </a:p>
          <a:p>
            <a:pPr marL="457200" indent="-45720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Prot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. Animali </a:t>
            </a:r>
          </a:p>
          <a:p>
            <a:pPr marL="457200" indent="-45720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b="1" dirty="0" err="1" smtClean="0">
                <a:solidFill>
                  <a:srgbClr val="FF0000"/>
                </a:solidFill>
              </a:rPr>
              <a:t>Prot</a:t>
            </a:r>
            <a:r>
              <a:rPr lang="it-IT" sz="2400" b="1" dirty="0" smtClean="0">
                <a:solidFill>
                  <a:srgbClr val="FF0000"/>
                </a:solidFill>
              </a:rPr>
              <a:t>. Vegetali</a:t>
            </a:r>
            <a:endParaRPr lang="it-IT" sz="2400" b="1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b="1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b="1" dirty="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33" y="309564"/>
            <a:ext cx="2626784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9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>
          <a:xfrm>
            <a:off x="624417" y="188913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Da «SALUTE» a «BENESSERE»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4417" y="1196975"/>
            <a:ext cx="10972800" cy="5040313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dirty="0" smtClean="0"/>
              <a:t>Il concetto di </a:t>
            </a:r>
            <a:r>
              <a:rPr lang="it-IT" sz="2000" b="1" dirty="0" smtClean="0"/>
              <a:t>salute</a:t>
            </a:r>
            <a:r>
              <a:rPr lang="it-IT" sz="2000" dirty="0" smtClean="0"/>
              <a:t> si è modificato nel tempo, per arrivare ad assumere, oggi, un’accezione molto più ampia, che associa strettamente ad una </a:t>
            </a:r>
            <a:r>
              <a:rPr lang="it-IT" sz="2000" u="sng" dirty="0" smtClean="0"/>
              <a:t>condizione di assenza di patologie</a:t>
            </a:r>
            <a:r>
              <a:rPr lang="it-IT" sz="2000" dirty="0" smtClean="0"/>
              <a:t> ad uno stato di </a:t>
            </a:r>
            <a:r>
              <a:rPr lang="it-IT" sz="2000" b="1" dirty="0" smtClean="0"/>
              <a:t>ben-essere</a:t>
            </a:r>
            <a:r>
              <a:rPr lang="it-IT" sz="2000" dirty="0" smtClean="0"/>
              <a:t> «globale» della persona.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000" dirty="0" smtClean="0"/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 smtClean="0"/>
              <a:t>Carta di Ottawa </a:t>
            </a:r>
            <a:r>
              <a:rPr lang="it-IT" sz="2000" dirty="0" smtClean="0"/>
              <a:t>(1986): la </a:t>
            </a:r>
            <a:r>
              <a:rPr lang="it-IT" sz="2000" b="1" dirty="0" smtClean="0"/>
              <a:t>promozione della salute</a:t>
            </a:r>
            <a:r>
              <a:rPr lang="it-IT" sz="2000" dirty="0" smtClean="0"/>
              <a:t> viene percepita come risorsa della vita quotidiana che mira al benessere, ovvero un processo che conferisce alla popolazione i mezzi per assicurare un </a:t>
            </a:r>
            <a:r>
              <a:rPr lang="it-IT" sz="2000" b="1" dirty="0" smtClean="0"/>
              <a:t>maggior controllo sul loro livello di salute e per migliorarlo.</a:t>
            </a:r>
          </a:p>
        </p:txBody>
      </p:sp>
      <p:cxnSp>
        <p:nvCxnSpPr>
          <p:cNvPr id="7" name="Connettore 4 6"/>
          <p:cNvCxnSpPr/>
          <p:nvPr/>
        </p:nvCxnSpPr>
        <p:spPr>
          <a:xfrm>
            <a:off x="1295400" y="3933825"/>
            <a:ext cx="924984" cy="674688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CasellaDiTesto 7"/>
          <p:cNvSpPr txBox="1">
            <a:spLocks noChangeArrowheads="1"/>
          </p:cNvSpPr>
          <p:nvPr/>
        </p:nvSpPr>
        <p:spPr bwMode="auto">
          <a:xfrm>
            <a:off x="2256367" y="3860800"/>
            <a:ext cx="92159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it-IT" altLang="it-IT" sz="2000" dirty="0"/>
              <a:t>La salute dunque è un concetto positivo che valorizza le risorse personali  e sociali, come anche le capacità fisiche. </a:t>
            </a:r>
            <a:r>
              <a:rPr lang="it-IT" altLang="it-IT" sz="2000" b="1" dirty="0"/>
              <a:t>La promozione della salute non è una responsabilità esclusiva del settore sanitario, ma va al di là degli stili di vita e punta al benessere.</a:t>
            </a:r>
          </a:p>
        </p:txBody>
      </p:sp>
      <p:pic>
        <p:nvPicPr>
          <p:cNvPr id="3078" name="Immagine 5" descr="imag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5589588"/>
            <a:ext cx="2165351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4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620713"/>
            <a:ext cx="3456516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5" y="3038475"/>
            <a:ext cx="27813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68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IL PESCE: ricco di  proteine ad alto valore biologico</a:t>
            </a:r>
          </a:p>
        </p:txBody>
      </p:sp>
      <p:sp>
        <p:nvSpPr>
          <p:cNvPr id="31747" name="CasellaDiTesto 3"/>
          <p:cNvSpPr txBox="1">
            <a:spLocks noChangeArrowheads="1"/>
          </p:cNvSpPr>
          <p:nvPr/>
        </p:nvSpPr>
        <p:spPr bwMode="auto">
          <a:xfrm>
            <a:off x="527051" y="1700213"/>
            <a:ext cx="10657416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altLang="it-IT" sz="2400" b="1"/>
              <a:t>A differenza della carne, contiene grassi “buoni” OMEGA 3.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400" b="1"/>
              <a:t>Un’ottima fonte di Vitamina D e di sali minerali.</a:t>
            </a:r>
          </a:p>
        </p:txBody>
      </p:sp>
      <p:sp>
        <p:nvSpPr>
          <p:cNvPr id="7" name="Freccia in su 6"/>
          <p:cNvSpPr/>
          <p:nvPr/>
        </p:nvSpPr>
        <p:spPr>
          <a:xfrm>
            <a:off x="10033000" y="2205038"/>
            <a:ext cx="383117" cy="647700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49" name="CasellaDiTesto 7"/>
          <p:cNvSpPr txBox="1">
            <a:spLocks noChangeArrowheads="1"/>
          </p:cNvSpPr>
          <p:nvPr/>
        </p:nvSpPr>
        <p:spPr bwMode="auto">
          <a:xfrm>
            <a:off x="4847168" y="2852739"/>
            <a:ext cx="691303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altLang="it-IT"/>
              <a:t>Soprattutto in </a:t>
            </a:r>
            <a:r>
              <a:rPr lang="it-IT" altLang="it-IT" b="1"/>
              <a:t>pesci grassi</a:t>
            </a:r>
            <a:r>
              <a:rPr lang="it-IT" altLang="it-IT"/>
              <a:t>, come sgombri, sardine (pesce azzurro), salmone.  </a:t>
            </a:r>
          </a:p>
          <a:p>
            <a:pPr eaLnBrk="1" hangingPunct="1"/>
            <a:r>
              <a:rPr lang="it-IT" altLang="it-IT"/>
              <a:t>Il pesce fresco al contrario di quello surgelato contiene più Omega 3. Questi grassi sono molto importanti in quanto studi hanno dimostrato che sono in grado di ridurre uno stato infiammatorio.</a:t>
            </a: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8" y="3068639"/>
            <a:ext cx="342053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CasellaDiTesto 8"/>
          <p:cNvSpPr txBox="1">
            <a:spLocks noChangeArrowheads="1"/>
          </p:cNvSpPr>
          <p:nvPr/>
        </p:nvSpPr>
        <p:spPr bwMode="auto">
          <a:xfrm>
            <a:off x="814917" y="5300663"/>
            <a:ext cx="50884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70C0"/>
                </a:solidFill>
              </a:rPr>
              <a:t>Per una corretta alimentazione si consiglia di consumare il pesce 2 o 3 volte la settimana.</a:t>
            </a:r>
          </a:p>
        </p:txBody>
      </p:sp>
      <p:pic>
        <p:nvPicPr>
          <p:cNvPr id="317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1" y="5084764"/>
            <a:ext cx="3460749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4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>
          <a:xfrm>
            <a:off x="561976" y="152399"/>
            <a:ext cx="10972800" cy="918919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I LEGUMI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19668" y="981076"/>
            <a:ext cx="10657417" cy="3570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/>
              <a:t>Fagioli, lenticchie, ceci, cicerchie, piselli, soia, lupini, fave sono un’ottima fonte di proteine</a:t>
            </a:r>
            <a:r>
              <a:rPr lang="it-IT" sz="2400" b="1" dirty="0">
                <a:solidFill>
                  <a:srgbClr val="0070C0"/>
                </a:solidFill>
              </a:rPr>
              <a:t>.</a:t>
            </a:r>
          </a:p>
          <a:p>
            <a:pPr algn="ctr">
              <a:defRPr/>
            </a:pPr>
            <a:endParaRPr lang="it-IT" sz="2400" b="1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2200" dirty="0"/>
              <a:t>Contengono ferro, rame, zinco selenio potassio.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2200" dirty="0"/>
              <a:t>Saziano velocemente grazie alla presenta della fibra.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2200" dirty="0"/>
              <a:t>Aiutano a ridurre il tasso di colesterolo.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2200" dirty="0"/>
              <a:t>Contengono sostanze come i </a:t>
            </a:r>
            <a:r>
              <a:rPr lang="it-IT" sz="2200" dirty="0" err="1"/>
              <a:t>lignani</a:t>
            </a:r>
            <a:r>
              <a:rPr lang="it-IT" sz="2200" dirty="0"/>
              <a:t> che inibiscono la crescita tumorali.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it-IT" sz="2200" dirty="0"/>
          </a:p>
          <a:p>
            <a:pPr algn="just">
              <a:defRPr/>
            </a:pPr>
            <a:r>
              <a:rPr lang="it-IT" sz="2200" dirty="0"/>
              <a:t>Affinché le proteine contenuta nei legumi possano essere di elevata qualità, i </a:t>
            </a:r>
            <a:r>
              <a:rPr lang="it-IT" sz="2200" b="1" dirty="0"/>
              <a:t>legumi hanno bisogno di accompagnarsi ai cereali </a:t>
            </a:r>
            <a:r>
              <a:rPr lang="it-IT" sz="2200" dirty="0"/>
              <a:t>come ad esempio pasta e fagioli, riso e piselli, ecc.</a:t>
            </a:r>
          </a:p>
        </p:txBody>
      </p:sp>
      <p:sp>
        <p:nvSpPr>
          <p:cNvPr id="32772" name="Rettangolo 4"/>
          <p:cNvSpPr>
            <a:spLocks noChangeArrowheads="1"/>
          </p:cNvSpPr>
          <p:nvPr/>
        </p:nvSpPr>
        <p:spPr bwMode="auto">
          <a:xfrm>
            <a:off x="3600451" y="5295535"/>
            <a:ext cx="64791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2400" b="1" dirty="0">
                <a:solidFill>
                  <a:srgbClr val="00B050"/>
                </a:solidFill>
              </a:rPr>
              <a:t>Dunque abbinare cereali + legumi è ideale per racchiudere tutti i 20 amminoacidi</a:t>
            </a:r>
            <a:r>
              <a:rPr lang="it-IT" altLang="it-IT" sz="2000" b="1" dirty="0">
                <a:solidFill>
                  <a:srgbClr val="00B050"/>
                </a:solidFill>
              </a:rPr>
              <a:t>!</a:t>
            </a: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5295535"/>
            <a:ext cx="3172194" cy="13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8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>
          <a:xfrm>
            <a:off x="624417" y="316523"/>
            <a:ext cx="10972800" cy="73599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LIPIDI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5478" y="761999"/>
            <a:ext cx="11151740" cy="5345723"/>
          </a:xfrm>
        </p:spPr>
        <p:txBody>
          <a:bodyPr rtlCol="0">
            <a:normAutofit fontScale="70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b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900" b="1" dirty="0" smtClean="0"/>
              <a:t>I LIPIDI (GRASSI)  sono una fonte concentrata di energia</a:t>
            </a:r>
            <a:r>
              <a:rPr lang="it-IT" sz="2400" b="1" dirty="0" smtClean="0"/>
              <a:t>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b="1" dirty="0" smtClean="0"/>
              <a:t>Le principali funzioni dei LIPIDI sono: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riserva energetica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isolante termico grazie al pannicolo adiposo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protezione organi interni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c</a:t>
            </a:r>
            <a:r>
              <a:rPr lang="it-IT" sz="2400" dirty="0" smtClean="0"/>
              <a:t>ostituenti principali di membrane cellulari, di composti come ormoni steroidei e veicolano vitamine liposolubili.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b="1" dirty="0" smtClean="0"/>
              <a:t>Si trovano in: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dirty="0" smtClean="0"/>
              <a:t>Prodotti lattiero-caseari (latte, formaggi, yogurt, panna..)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dirty="0" smtClean="0"/>
              <a:t>Oli (di oliva, di semi..)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dirty="0" smtClean="0"/>
              <a:t>Prodotti animali (carne, pesce, uova..)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5445125"/>
            <a:ext cx="2504016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1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b="1" smtClean="0">
                <a:solidFill>
                  <a:srgbClr val="0070C0"/>
                </a:solidFill>
              </a:rPr>
              <a:t>GRASSI INSATURI: </a:t>
            </a:r>
            <a:r>
              <a:rPr lang="it-IT" altLang="it-IT" sz="3200" b="1" smtClean="0">
                <a:solidFill>
                  <a:srgbClr val="0070C0"/>
                </a:solidFill>
              </a:rPr>
              <a:t>considerati «buoni» perché contengono antiossidanti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4941889"/>
            <a:ext cx="329988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31800" y="2708276"/>
            <a:ext cx="11040533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B050"/>
                </a:solidFill>
                <a:latin typeface="+mn-lt"/>
                <a:cs typeface="+mn-cs"/>
              </a:rPr>
              <a:t>CARATTERISTICHE PRINCIPALI OLIO EVO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E’ la base della dieta Mediterranea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Ricco di </a:t>
            </a:r>
            <a:r>
              <a:rPr lang="it-IT" sz="2200" dirty="0" err="1">
                <a:latin typeface="+mn-lt"/>
                <a:cs typeface="+mn-cs"/>
              </a:rPr>
              <a:t>vit</a:t>
            </a:r>
            <a:r>
              <a:rPr lang="it-IT" sz="2200" dirty="0">
                <a:latin typeface="+mn-lt"/>
                <a:cs typeface="+mn-cs"/>
              </a:rPr>
              <a:t> E (antiossidante)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Usare olio extra vergine di oliva spremuto a freddo sulle nostre portate (condire sempre a crudo)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Riduce il colesterolo “cattivo” LDL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Aiuta la prevenzione di disturbi cardiocircolatori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Aiuta a combattere la stitichezza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Contiene sostanze ad azione antinfiammatori</a:t>
            </a:r>
          </a:p>
        </p:txBody>
      </p:sp>
      <p:sp>
        <p:nvSpPr>
          <p:cNvPr id="34821" name="CasellaDiTesto 1"/>
          <p:cNvSpPr txBox="1">
            <a:spLocks noChangeArrowheads="1"/>
          </p:cNvSpPr>
          <p:nvPr/>
        </p:nvSpPr>
        <p:spPr bwMode="auto">
          <a:xfrm>
            <a:off x="912285" y="1700214"/>
            <a:ext cx="1027218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it-IT" altLang="it-IT" sz="2000" b="1"/>
              <a:t>Si trovano nell’olio d’oliva, di mais, di canapa, di girasole, di soia, ma anche nella frutta secca e nel pesce azzurro tipico del Mediterraneo.</a:t>
            </a:r>
          </a:p>
        </p:txBody>
      </p:sp>
    </p:spTree>
    <p:extLst>
      <p:ext uri="{BB962C8B-B14F-4D97-AF65-F5344CB8AC3E}">
        <p14:creationId xmlns:p14="http://schemas.microsoft.com/office/powerpoint/2010/main" val="275959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>
          <a:xfrm>
            <a:off x="624417" y="115889"/>
            <a:ext cx="10972800" cy="865187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GRASSI SATURI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4418" y="1145198"/>
            <a:ext cx="11233149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200" dirty="0"/>
              <a:t>Sono da consumare con </a:t>
            </a:r>
            <a:r>
              <a:rPr lang="it-IT" sz="2400" b="1" dirty="0"/>
              <a:t>moderazione</a:t>
            </a:r>
            <a:r>
              <a:rPr lang="it-IT" sz="2200" dirty="0"/>
              <a:t> </a:t>
            </a:r>
            <a:r>
              <a:rPr lang="it-IT" sz="2200" dirty="0" err="1"/>
              <a:t>perchè</a:t>
            </a:r>
            <a:r>
              <a:rPr lang="it-IT" sz="2200" dirty="0"/>
              <a:t> possono danneggiare la parete delle nostre arterie causando disfunzioni a diversi organi ed in particolare al cuore.</a:t>
            </a:r>
          </a:p>
          <a:p>
            <a:pPr algn="just">
              <a:defRPr/>
            </a:pPr>
            <a:endParaRPr lang="it-IT" sz="22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200" dirty="0"/>
              <a:t>I </a:t>
            </a:r>
            <a:r>
              <a:rPr lang="it-IT" sz="2200" b="1" dirty="0"/>
              <a:t>grassi saturi</a:t>
            </a:r>
            <a:r>
              <a:rPr lang="it-IT" sz="2200" dirty="0"/>
              <a:t> si trovano principalmente negli </a:t>
            </a:r>
            <a:r>
              <a:rPr lang="it-IT" sz="2200" b="1" dirty="0"/>
              <a:t>alimenti di origine animali </a:t>
            </a:r>
            <a:r>
              <a:rPr lang="it-IT" sz="2200" dirty="0"/>
              <a:t>(latticini, carni grasse, salumi) ma anche in alcuni grassi vegetali, come l’olio di palma.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it-IT" sz="22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200" dirty="0"/>
              <a:t>Il </a:t>
            </a:r>
            <a:r>
              <a:rPr lang="it-IT" sz="2200" b="1" dirty="0"/>
              <a:t>colesterolo</a:t>
            </a:r>
            <a:r>
              <a:rPr lang="it-IT" sz="2200" dirty="0"/>
              <a:t> è un grasso che viene sia prodotto dal fegato sia introdotto con i cibi (carni grasse, formaggi stagionati, uova..) Se in eccesso può causare danni alla salute, come ipercolesterolemia e malattie cardiovascolari.</a:t>
            </a:r>
          </a:p>
        </p:txBody>
      </p:sp>
      <p:pic>
        <p:nvPicPr>
          <p:cNvPr id="35844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4868864"/>
            <a:ext cx="4770967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4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>
          <a:xfrm>
            <a:off x="624417" y="0"/>
            <a:ext cx="10972800" cy="878865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VITAMINE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4434" y="836613"/>
            <a:ext cx="11425767" cy="6021387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b="1" dirty="0" smtClean="0"/>
              <a:t>LE VITAMINE </a:t>
            </a:r>
            <a:r>
              <a:rPr lang="it-IT" sz="2400" dirty="0" smtClean="0"/>
              <a:t>sono sostanze prive di valore energetico ma indispensabili, anche se in piccole dosi, per lo svolgimento dei processi che rendono possibile la vita.   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Ogni vitamina svolge un’ azione specifica e l'alimentazione deve assicurare un apporto sufficiente di tutte queste sostanze perché  </a:t>
            </a:r>
            <a:r>
              <a:rPr lang="it-IT" sz="2400" b="1" dirty="0" smtClean="0"/>
              <a:t>l'organismo non è capace di fabbricarle</a:t>
            </a:r>
            <a:r>
              <a:rPr lang="it-IT" sz="2400" dirty="0" smtClean="0"/>
              <a:t>. </a:t>
            </a:r>
            <a:endParaRPr lang="it-IT" sz="2400" b="1" dirty="0" smtClean="0">
              <a:solidFill>
                <a:srgbClr val="00B05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u="sng" dirty="0" smtClean="0"/>
              <a:t>Si trovano in alimenti vegetali ed animali e si suddividono in due gruppi: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dirty="0" smtClean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b="1" dirty="0" smtClean="0">
                <a:solidFill>
                  <a:srgbClr val="FF0000"/>
                </a:solidFill>
              </a:rPr>
              <a:t>LIPOSOLUBILI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: </a:t>
            </a:r>
            <a:r>
              <a:rPr lang="it-IT" sz="2400" dirty="0" err="1" smtClean="0"/>
              <a:t>vit</a:t>
            </a:r>
            <a:r>
              <a:rPr lang="it-IT" sz="2400" dirty="0" smtClean="0"/>
              <a:t>. A, D, E, K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IDROSOLUBILI</a:t>
            </a:r>
            <a:r>
              <a:rPr lang="it-IT" sz="2400" dirty="0" smtClean="0"/>
              <a:t>: </a:t>
            </a:r>
            <a:r>
              <a:rPr lang="it-IT" sz="2400" dirty="0" err="1" smtClean="0"/>
              <a:t>vit</a:t>
            </a:r>
            <a:r>
              <a:rPr lang="it-IT" sz="2400" dirty="0" smtClean="0"/>
              <a:t> C e del gruppo B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it-IT" sz="24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ES: </a:t>
            </a:r>
            <a:r>
              <a:rPr lang="it-IT" sz="2400" b="1" dirty="0" err="1" smtClean="0"/>
              <a:t>vit</a:t>
            </a:r>
            <a:r>
              <a:rPr lang="it-IT" sz="2400" b="1" dirty="0" smtClean="0"/>
              <a:t>. C </a:t>
            </a:r>
            <a:r>
              <a:rPr lang="it-IT" sz="2400" dirty="0" smtClean="0"/>
              <a:t>ricca negli agrumi; </a:t>
            </a:r>
            <a:r>
              <a:rPr lang="it-IT" sz="2400" b="1" dirty="0" err="1" smtClean="0"/>
              <a:t>vit</a:t>
            </a:r>
            <a:r>
              <a:rPr lang="it-IT" sz="2400" b="1" dirty="0" smtClean="0"/>
              <a:t>. A </a:t>
            </a:r>
            <a:r>
              <a:rPr lang="it-IT" sz="2400" dirty="0" smtClean="0"/>
              <a:t>ricca in carote, spinaci; </a:t>
            </a:r>
            <a:r>
              <a:rPr lang="it-IT" sz="2400" b="1" dirty="0" err="1" smtClean="0"/>
              <a:t>vit</a:t>
            </a:r>
            <a:r>
              <a:rPr lang="it-IT" sz="2400" b="1" dirty="0" smtClean="0"/>
              <a:t> B </a:t>
            </a:r>
            <a:r>
              <a:rPr lang="it-IT" sz="2400" dirty="0" smtClean="0"/>
              <a:t>lievito, uova, carne; </a:t>
            </a:r>
            <a:r>
              <a:rPr lang="it-IT" sz="2400" b="1" dirty="0" err="1" smtClean="0"/>
              <a:t>vit</a:t>
            </a:r>
            <a:r>
              <a:rPr lang="it-IT" sz="2400" b="1" dirty="0" smtClean="0"/>
              <a:t> E</a:t>
            </a:r>
            <a:r>
              <a:rPr lang="it-IT" sz="2400" dirty="0" smtClean="0"/>
              <a:t> ricca negli oli..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18541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>
          <a:xfrm>
            <a:off x="624417" y="115888"/>
            <a:ext cx="10972800" cy="11430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VITAMINE (1)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183" y="1336432"/>
            <a:ext cx="8237868" cy="461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42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554" y="5251938"/>
            <a:ext cx="2963363" cy="149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82061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SALI MINERALI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268413"/>
            <a:ext cx="11247967" cy="5256212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b="1" dirty="0" smtClean="0"/>
              <a:t>SALI MINERALI </a:t>
            </a:r>
            <a:r>
              <a:rPr lang="it-IT" sz="2400" dirty="0" smtClean="0"/>
              <a:t>contenuti in prodotti di origine animali o vegetali prendono parte a diversi processi fisiologici e sono importanti per: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dirty="0" smtClean="0"/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Costruzione di ossa e denti (</a:t>
            </a:r>
            <a:r>
              <a:rPr lang="it-IT" sz="2400" dirty="0" smtClean="0">
                <a:solidFill>
                  <a:srgbClr val="FF0000"/>
                </a:solidFill>
              </a:rPr>
              <a:t>CALCIO e FOSFORO</a:t>
            </a:r>
            <a:r>
              <a:rPr lang="it-IT" sz="2400" dirty="0" smtClean="0"/>
              <a:t>)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Regolano la pressione sanguigna (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SODIO</a:t>
            </a:r>
            <a:r>
              <a:rPr lang="it-IT" sz="2400" dirty="0" smtClean="0"/>
              <a:t>)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Regolano la contrazione dei muscoli (</a:t>
            </a:r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</a:rPr>
              <a:t>POTASSIO e CLORO</a:t>
            </a:r>
            <a:r>
              <a:rPr lang="it-IT" sz="2400" dirty="0" smtClean="0"/>
              <a:t>)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Proteggono dalle anemie e veicolano ossigeno nel sangue (</a:t>
            </a:r>
            <a:r>
              <a:rPr lang="it-IT" sz="2400" dirty="0" smtClean="0">
                <a:solidFill>
                  <a:srgbClr val="00B050"/>
                </a:solidFill>
              </a:rPr>
              <a:t>FERRO</a:t>
            </a:r>
            <a:r>
              <a:rPr lang="it-IT" sz="2400" dirty="0" smtClean="0"/>
              <a:t>)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Proteggono le cellule da radicali liberi (REDOX) e inibiscono ossidazione cellulare (</a:t>
            </a:r>
            <a:r>
              <a:rPr lang="it-IT" sz="2400" dirty="0" smtClean="0">
                <a:solidFill>
                  <a:srgbClr val="7030A0"/>
                </a:solidFill>
              </a:rPr>
              <a:t>SELENIO</a:t>
            </a:r>
            <a:r>
              <a:rPr lang="it-IT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44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0070C0"/>
                </a:solidFill>
              </a:rPr>
              <a:t>FIBRA= sostanza regolatrice </a:t>
            </a:r>
            <a:r>
              <a:rPr lang="it-IT" sz="4000" b="1" smtClean="0">
                <a:solidFill>
                  <a:srgbClr val="0070C0"/>
                </a:solidFill>
              </a:rPr>
              <a:t>che l’uomo </a:t>
            </a:r>
            <a:r>
              <a:rPr lang="it-IT" sz="4000" b="1" dirty="0" smtClean="0">
                <a:solidFill>
                  <a:srgbClr val="0070C0"/>
                </a:solidFill>
              </a:rPr>
              <a:t>non è in grado di digerire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4418" y="1916114"/>
            <a:ext cx="11040533" cy="434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  <a:cs typeface="+mn-cs"/>
              </a:rPr>
              <a:t>Caratteristiche principali: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+mn-lt"/>
                <a:cs typeface="+mn-cs"/>
              </a:rPr>
              <a:t>Mantengono attivo l’intestino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+mn-lt"/>
                <a:cs typeface="+mn-cs"/>
              </a:rPr>
              <a:t>Rallentano assorbimento di  amido e grassi durante il pasto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+mn-lt"/>
                <a:cs typeface="+mn-cs"/>
              </a:rPr>
              <a:t>Facilita il raggiungimento del senso di sazietà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+mn-lt"/>
                <a:cs typeface="+mn-cs"/>
              </a:rPr>
              <a:t>Aumenta il volume del cibo ingerito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+mn-lt"/>
                <a:cs typeface="+mn-cs"/>
              </a:rPr>
              <a:t>Riduce il rischio di insorgenza di malattie dell’intestino, tumori del colon-retto, diabete, malattie cardiovascolari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b="1" dirty="0">
              <a:solidFill>
                <a:srgbClr val="FF0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FF0000"/>
                </a:solidFill>
                <a:latin typeface="+mn-lt"/>
                <a:cs typeface="+mn-cs"/>
              </a:rPr>
              <a:t>Introito raccomandato 30gr al giorno.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17" y="5157789"/>
            <a:ext cx="3462867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8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title"/>
          </p:nvPr>
        </p:nvSpPr>
        <p:spPr>
          <a:xfrm>
            <a:off x="624417" y="-3175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sz="3600" b="1" smtClean="0">
                <a:solidFill>
                  <a:srgbClr val="0070C0"/>
                </a:solidFill>
              </a:rPr>
              <a:t>ALIMENTAZIONE E BENESSERE</a:t>
            </a:r>
          </a:p>
        </p:txBody>
      </p:sp>
      <p:sp>
        <p:nvSpPr>
          <p:cNvPr id="4099" name="Segnaposto contenuto 2"/>
          <p:cNvSpPr>
            <a:spLocks noGrp="1"/>
          </p:cNvSpPr>
          <p:nvPr>
            <p:ph idx="1"/>
          </p:nvPr>
        </p:nvSpPr>
        <p:spPr>
          <a:xfrm>
            <a:off x="624417" y="1125538"/>
            <a:ext cx="10972800" cy="5472112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it-IT" altLang="it-IT" sz="2000" dirty="0" smtClean="0"/>
              <a:t>               Mangiare è un atto ricco di significati che va ben oltre il semplice soddisfacimento fisiologico.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it-IT" altLang="it-IT" sz="2000" dirty="0" smtClean="0"/>
              <a:t>Infatti la </a:t>
            </a:r>
            <a:r>
              <a:rPr lang="it-IT" altLang="it-IT" sz="2000" b="1" dirty="0" smtClean="0"/>
              <a:t>sana dieta alimentare</a:t>
            </a:r>
            <a:r>
              <a:rPr lang="it-IT" altLang="it-IT" sz="2000" dirty="0" smtClean="0"/>
              <a:t>, ovvero una corretta alimentazione, è l’insieme dei componenti e dei rapporti nei confronti del cibo che permettono il </a:t>
            </a:r>
            <a:r>
              <a:rPr lang="it-IT" altLang="it-IT" sz="2000" b="1" dirty="0" smtClean="0"/>
              <a:t>mantenimento della propria salute </a:t>
            </a:r>
            <a:r>
              <a:rPr lang="it-IT" altLang="it-IT" sz="2000" dirty="0" smtClean="0"/>
              <a:t>nel rispetto dell’ambiente e degli altri.</a:t>
            </a:r>
          </a:p>
          <a:p>
            <a:pPr marL="0" indent="0" algn="just" eaLnBrk="1" hangingPunct="1">
              <a:buFont typeface="Arial" charset="0"/>
              <a:buNone/>
            </a:pPr>
            <a:endParaRPr lang="it-IT" altLang="it-IT" sz="2000" dirty="0" smtClean="0"/>
          </a:p>
          <a:p>
            <a:pPr marL="0" indent="0" algn="just" eaLnBrk="1" hangingPunct="1">
              <a:buFont typeface="Arial" charset="0"/>
              <a:buNone/>
            </a:pPr>
            <a:r>
              <a:rPr lang="it-IT" altLang="it-IT" sz="2000" dirty="0" smtClean="0"/>
              <a:t>Il termine </a:t>
            </a:r>
            <a:r>
              <a:rPr lang="it-IT" altLang="it-IT" sz="2000" b="1" dirty="0" smtClean="0">
                <a:solidFill>
                  <a:srgbClr val="0070C0"/>
                </a:solidFill>
              </a:rPr>
              <a:t>«DIETA» </a:t>
            </a:r>
            <a:r>
              <a:rPr lang="it-IT" altLang="it-IT" sz="2000" dirty="0" smtClean="0"/>
              <a:t>deriva dal greco, significa </a:t>
            </a:r>
            <a:r>
              <a:rPr lang="it-IT" altLang="it-IT" sz="2000" b="1" dirty="0" smtClean="0">
                <a:solidFill>
                  <a:srgbClr val="0070C0"/>
                </a:solidFill>
              </a:rPr>
              <a:t>STILE DI VITA</a:t>
            </a:r>
            <a:r>
              <a:rPr lang="it-IT" altLang="it-IT" sz="2000" dirty="0" smtClean="0"/>
              <a:t>, ovvero indica una </a:t>
            </a:r>
            <a:r>
              <a:rPr lang="it-IT" altLang="it-IT" sz="2000" u="sng" dirty="0" smtClean="0"/>
              <a:t>selezione ragionata di alimenti</a:t>
            </a:r>
            <a:r>
              <a:rPr lang="it-IT" altLang="it-IT" sz="2000" dirty="0" smtClean="0"/>
              <a:t> che bisogna assumere ogni giorno </a:t>
            </a:r>
            <a:r>
              <a:rPr lang="it-IT" altLang="it-IT" sz="2000" dirty="0" err="1" smtClean="0"/>
              <a:t>affinchè</a:t>
            </a:r>
            <a:r>
              <a:rPr lang="it-IT" altLang="it-IT" sz="2000" dirty="0" smtClean="0"/>
              <a:t> il nostro corpo possa svolgere normalmente le sue attività e mantenersi in salute.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it-IT" altLang="it-IT" sz="2000" dirty="0" smtClean="0"/>
              <a:t>La dieta NON è necessariamente un regime alimentare finalizzato alla perdita di peso (dieta ipocalorica).</a:t>
            </a:r>
          </a:p>
          <a:p>
            <a:pPr marL="0" indent="0" algn="just" eaLnBrk="1" hangingPunct="1">
              <a:buFont typeface="Arial" charset="0"/>
              <a:buNone/>
            </a:pPr>
            <a:endParaRPr lang="it-IT" altLang="it-IT" sz="2000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sz="2000" b="1" dirty="0" smtClean="0"/>
              <a:t>L’assunzione errata di alimenti, sia nella qualità che quantità,  è fattore principale nella determinazione di stati patologici (ipertensione, obesità, diabete..).</a:t>
            </a:r>
          </a:p>
          <a:p>
            <a:pPr marL="0" indent="0" algn="just" eaLnBrk="1" hangingPunct="1">
              <a:buFont typeface="Arial" charset="0"/>
              <a:buNone/>
            </a:pPr>
            <a:endParaRPr lang="it-IT" altLang="it-IT" sz="2000" dirty="0" smtClean="0"/>
          </a:p>
        </p:txBody>
      </p:sp>
      <p:sp>
        <p:nvSpPr>
          <p:cNvPr id="4" name="Freccia a destra 3"/>
          <p:cNvSpPr/>
          <p:nvPr/>
        </p:nvSpPr>
        <p:spPr>
          <a:xfrm>
            <a:off x="814918" y="1268413"/>
            <a:ext cx="704849" cy="21590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3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18" y="1125538"/>
            <a:ext cx="3765549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C:\Users\direttorecss\Desktop\IMMAGINI\Dieta-mediterranea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1" y="1989138"/>
            <a:ext cx="4830233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81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/>
          <p:cNvSpPr>
            <a:spLocks noGrp="1"/>
          </p:cNvSpPr>
          <p:nvPr>
            <p:ph type="title"/>
          </p:nvPr>
        </p:nvSpPr>
        <p:spPr>
          <a:xfrm>
            <a:off x="624417" y="293077"/>
            <a:ext cx="10972800" cy="699112"/>
          </a:xfrm>
        </p:spPr>
        <p:txBody>
          <a:bodyPr/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ACQUA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07484" y="992188"/>
            <a:ext cx="10945283" cy="51398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70C0"/>
                </a:solidFill>
                <a:latin typeface="+mn-lt"/>
                <a:cs typeface="+mn-cs"/>
              </a:rPr>
              <a:t>BERE è importante quanto mangiare!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b="1" dirty="0">
              <a:solidFill>
                <a:srgbClr val="0070C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atin typeface="+mn-lt"/>
                <a:cs typeface="+mn-cs"/>
              </a:rPr>
              <a:t>IL NOSTRO CORPO E’ COSTITUITO DAL 70% DI ACQUA E FUNZIONA MEGLIO SE IDRATATO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BERE ALMENO 8 BICCHIERI DI ACQUA AL GIORNO FUORI PASTO 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Essenziale per la digestione, mantenere T° corporea costane e favorisce eliminazione di impurità (SUDORAZIONE E URINE)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Totale di 1,5 – 2 L al giorno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Bere frequentemente in piccole quantità 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Importante bere fuori pasto (per non rallentare i meccanismi di digestione)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+mn-lt"/>
                <a:cs typeface="+mn-cs"/>
              </a:rPr>
              <a:t>Bere molto durante attività fisica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200" b="1" dirty="0">
              <a:solidFill>
                <a:srgbClr val="0070C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34" y="5229225"/>
            <a:ext cx="175471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6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/>
          <p:cNvSpPr>
            <a:spLocks noGrp="1"/>
          </p:cNvSpPr>
          <p:nvPr>
            <p:ph type="title"/>
          </p:nvPr>
        </p:nvSpPr>
        <p:spPr>
          <a:xfrm>
            <a:off x="624417" y="115888"/>
            <a:ext cx="10972800" cy="845404"/>
          </a:xfrm>
        </p:spPr>
        <p:txBody>
          <a:bodyPr/>
          <a:lstStyle/>
          <a:p>
            <a:pPr algn="ctr" eaLnBrk="1" hangingPunct="1"/>
            <a:r>
              <a:rPr lang="it-IT" altLang="it-IT" sz="4400" b="1" dirty="0" smtClean="0">
                <a:solidFill>
                  <a:srgbClr val="0070C0"/>
                </a:solidFill>
              </a:rPr>
              <a:t>ALCOL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4417" y="1268414"/>
            <a:ext cx="10972800" cy="5113337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b="1" dirty="0" smtClean="0"/>
              <a:t>ALCOL</a:t>
            </a:r>
            <a:r>
              <a:rPr lang="it-IT" sz="2400" dirty="0" smtClean="0"/>
              <a:t> non è un principio nutritivo, ma fornisce una notevole quantità calorie, ovvero 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1 gr di ALCOL = 7 Kcal </a:t>
            </a:r>
            <a:r>
              <a:rPr lang="it-IT" sz="2400" dirty="0" smtClean="0"/>
              <a:t>(4 Kcal per ogni gr di CHO e POTEINE, 9 Kcal per gr di LIPIDI).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Il metabolismo dell’alcol e il suo smaltimento avviene principalmente a livello del </a:t>
            </a:r>
            <a:r>
              <a:rPr lang="it-IT" sz="2400" b="1" dirty="0" smtClean="0"/>
              <a:t>fegato</a:t>
            </a:r>
            <a:r>
              <a:rPr lang="it-IT" sz="2400" dirty="0" smtClean="0"/>
              <a:t>, dunque un abuso di questa sostanza può provocare danni a questo organo e al sistema nervoso.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dirty="0" smtClean="0"/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400" b="1" dirty="0" smtClean="0">
              <a:solidFill>
                <a:srgbClr val="FF0000"/>
              </a:solidFill>
            </a:endParaRP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3200" b="1" dirty="0" smtClean="0">
                <a:solidFill>
                  <a:srgbClr val="FF0000"/>
                </a:solidFill>
              </a:rPr>
              <a:t>NON BERE MAI A STOMACO VUOTO!</a:t>
            </a:r>
          </a:p>
        </p:txBody>
      </p:sp>
      <p:pic>
        <p:nvPicPr>
          <p:cNvPr id="4301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7" y="4797426"/>
            <a:ext cx="369781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90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/>
          </p:cNvSpPr>
          <p:nvPr>
            <p:ph type="title"/>
          </p:nvPr>
        </p:nvSpPr>
        <p:spPr>
          <a:xfrm>
            <a:off x="624417" y="188913"/>
            <a:ext cx="10972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SANA E CORRETTA ALIMENTAZIONE</a:t>
            </a:r>
          </a:p>
        </p:txBody>
      </p:sp>
      <p:sp>
        <p:nvSpPr>
          <p:cNvPr id="44035" name="Segnaposto contenuto 3"/>
          <p:cNvSpPr>
            <a:spLocks noGrp="1"/>
          </p:cNvSpPr>
          <p:nvPr>
            <p:ph idx="1"/>
          </p:nvPr>
        </p:nvSpPr>
        <p:spPr>
          <a:xfrm>
            <a:off x="624417" y="1268413"/>
            <a:ext cx="10972800" cy="45259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it-IT" altLang="it-IT" sz="2800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sz="2800" dirty="0" smtClean="0"/>
              <a:t>Un metodo utile per conoscere una sana alimentazione è l’utilizzo della </a:t>
            </a:r>
            <a:r>
              <a:rPr lang="it-IT" altLang="it-IT" sz="2800" b="1" dirty="0" smtClean="0">
                <a:solidFill>
                  <a:srgbClr val="00B050"/>
                </a:solidFill>
              </a:rPr>
              <a:t>PIRAMIDE ALIMENTARE</a:t>
            </a:r>
          </a:p>
        </p:txBody>
      </p:sp>
      <p:sp>
        <p:nvSpPr>
          <p:cNvPr id="44036" name="CasellaDiTesto 1"/>
          <p:cNvSpPr txBox="1">
            <a:spLocks noChangeArrowheads="1"/>
          </p:cNvSpPr>
          <p:nvPr/>
        </p:nvSpPr>
        <p:spPr bwMode="auto">
          <a:xfrm>
            <a:off x="431800" y="3716338"/>
            <a:ext cx="1132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2400"/>
              <a:t>La </a:t>
            </a:r>
            <a:r>
              <a:rPr lang="it-IT" altLang="it-IT" sz="2400" b="1">
                <a:solidFill>
                  <a:srgbClr val="00B050"/>
                </a:solidFill>
              </a:rPr>
              <a:t>Piramide Comportamentale </a:t>
            </a:r>
            <a:r>
              <a:rPr lang="it-IT" altLang="it-IT" sz="2400"/>
              <a:t>è il simbolo di un “sano  ed equilibrato stile di vita”: </a:t>
            </a:r>
            <a:r>
              <a:rPr lang="it-IT" altLang="it-IT" sz="2400" b="1"/>
              <a:t>ci deve guidare nella scelta degli alimenti e dei comportamenti quotidiani.</a:t>
            </a:r>
          </a:p>
          <a:p>
            <a:pPr algn="ctr" eaLnBrk="1" hangingPunct="1"/>
            <a:endParaRPr lang="it-IT" altLang="it-IT" sz="2400"/>
          </a:p>
          <a:p>
            <a:pPr algn="ctr" eaLnBrk="1" hangingPunct="1"/>
            <a:endParaRPr lang="it-IT" altLang="it-IT" sz="2400"/>
          </a:p>
          <a:p>
            <a:pPr eaLnBrk="1" hangingPunct="1"/>
            <a:r>
              <a:rPr lang="it-IT" altLang="it-IT" sz="2400"/>
              <a:t>Essa è formata da </a:t>
            </a:r>
            <a:r>
              <a:rPr lang="it-IT" altLang="it-IT" sz="2400" u="sng"/>
              <a:t>sei sezioni</a:t>
            </a:r>
            <a:r>
              <a:rPr lang="it-IT" altLang="it-IT" sz="2400"/>
              <a:t>, contenenti vari gruppi di alimenti, più una sezione dedicata all’attività fisica.</a:t>
            </a:r>
          </a:p>
        </p:txBody>
      </p:sp>
    </p:spTree>
    <p:extLst>
      <p:ext uri="{BB962C8B-B14F-4D97-AF65-F5344CB8AC3E}">
        <p14:creationId xmlns:p14="http://schemas.microsoft.com/office/powerpoint/2010/main" val="165388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>
          <a:xfrm>
            <a:off x="560917" y="128954"/>
            <a:ext cx="10972800" cy="726831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PIRAMIDE ALIMENTARE</a:t>
            </a:r>
          </a:p>
        </p:txBody>
      </p:sp>
      <p:pic>
        <p:nvPicPr>
          <p:cNvPr id="45059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1125539"/>
            <a:ext cx="7298267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CasellaDiTesto 2"/>
          <p:cNvSpPr txBox="1">
            <a:spLocks noChangeArrowheads="1"/>
          </p:cNvSpPr>
          <p:nvPr/>
        </p:nvSpPr>
        <p:spPr bwMode="auto">
          <a:xfrm>
            <a:off x="7344833" y="1196976"/>
            <a:ext cx="4607984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altLang="it-IT" sz="2800" dirty="0"/>
              <a:t>Ciascun gruppo alimentare deve essere presente nella nostra dieta in modo proporzionale alla grandezza della sua sezione.</a:t>
            </a:r>
          </a:p>
          <a:p>
            <a:pPr eaLnBrk="1" hangingPunct="1">
              <a:buFont typeface="Arial" charset="0"/>
              <a:buChar char="•"/>
            </a:pPr>
            <a:endParaRPr lang="it-IT" altLang="it-IT" sz="2000" b="1" dirty="0"/>
          </a:p>
          <a:p>
            <a:pPr marL="0" indent="0" eaLnBrk="1" hangingPunct="1"/>
            <a:endParaRPr lang="it-IT" altLang="it-IT" sz="2000" b="1" dirty="0"/>
          </a:p>
          <a:p>
            <a:pPr eaLnBrk="1" hangingPunct="1">
              <a:buFont typeface="Arial" charset="0"/>
              <a:buChar char="•"/>
            </a:pPr>
            <a:r>
              <a:rPr lang="it-IT" altLang="it-IT" sz="2800" dirty="0">
                <a:solidFill>
                  <a:srgbClr val="0070C0"/>
                </a:solidFill>
              </a:rPr>
              <a:t>Alla base della Piramide troviamo gli alimenti che possiamo utilizzare più </a:t>
            </a:r>
            <a:r>
              <a:rPr lang="it-IT" altLang="it-IT" sz="2800" dirty="0"/>
              <a:t>spesso mentre, </a:t>
            </a:r>
            <a:r>
              <a:rPr lang="it-IT" altLang="it-IT" sz="2800" dirty="0">
                <a:solidFill>
                  <a:srgbClr val="FF0000"/>
                </a:solidFill>
              </a:rPr>
              <a:t>al vertice, troviamo quelli che è meglio limitare</a:t>
            </a:r>
            <a:r>
              <a:rPr lang="it-IT" altLang="it-IT" sz="2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94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75027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PIRAMIDE ALIMENTARE (2)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4418" y="1612169"/>
            <a:ext cx="11135783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  <a:cs typeface="+mn-cs"/>
              </a:rPr>
              <a:t>I vari alimenti della piramide alimentare sono suddivisi in base ai nutrienti che li accomunano in </a:t>
            </a:r>
            <a:r>
              <a:rPr lang="it-IT" sz="2400" b="1" dirty="0">
                <a:latin typeface="+mn-lt"/>
                <a:cs typeface="+mn-cs"/>
              </a:rPr>
              <a:t>6 gruppi </a:t>
            </a:r>
            <a:r>
              <a:rPr lang="it-IT" sz="2400" dirty="0">
                <a:latin typeface="+mn-lt"/>
                <a:cs typeface="+mn-cs"/>
              </a:rPr>
              <a:t>che così facendo costruiscono il grafico: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+mn-lt"/>
                <a:cs typeface="+mn-cs"/>
              </a:rPr>
              <a:t>1^ gruppo: </a:t>
            </a:r>
            <a:r>
              <a:rPr lang="it-IT" sz="2400" dirty="0">
                <a:solidFill>
                  <a:srgbClr val="FF0000"/>
                </a:solidFill>
                <a:latin typeface="+mn-lt"/>
                <a:cs typeface="+mn-cs"/>
              </a:rPr>
              <a:t>CEREALI E TUBERI </a:t>
            </a:r>
            <a:r>
              <a:rPr lang="it-IT" sz="2400" dirty="0">
                <a:latin typeface="+mn-lt"/>
                <a:cs typeface="+mn-cs"/>
              </a:rPr>
              <a:t>(pane, pasta, riso, patate, cereali per la prima colazione, fette biscottate) contengono amido, fibra, proteine vegetali, vitamine del gruppo B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+mn-lt"/>
                <a:cs typeface="+mn-cs"/>
              </a:rPr>
              <a:t>2^ gruppo: </a:t>
            </a:r>
            <a:r>
              <a:rPr lang="it-IT" sz="2400" dirty="0">
                <a:solidFill>
                  <a:srgbClr val="00B050"/>
                </a:solidFill>
                <a:latin typeface="+mn-lt"/>
                <a:cs typeface="+mn-cs"/>
              </a:rPr>
              <a:t>VERDURA</a:t>
            </a:r>
            <a:r>
              <a:rPr lang="it-IT" sz="2400" dirty="0">
                <a:latin typeface="+mn-lt"/>
                <a:cs typeface="+mn-cs"/>
              </a:rPr>
              <a:t> contengono acqua, Sali minerali, vitamine del gruppo K, fibre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latin typeface="+mn-lt"/>
                <a:cs typeface="+mn-cs"/>
              </a:rPr>
              <a:t>3^ gruppo: 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FRUTTA</a:t>
            </a:r>
            <a:r>
              <a:rPr lang="it-IT" sz="2400" dirty="0">
                <a:latin typeface="+mn-lt"/>
                <a:cs typeface="+mn-cs"/>
              </a:rPr>
              <a:t> contengono zucchero (fruttosio), acqua, Sali minerali, vitamine del gruppo C e A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82575"/>
            <a:ext cx="2192867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2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/>
          </p:cNvSpPr>
          <p:nvPr>
            <p:ph type="title"/>
          </p:nvPr>
        </p:nvSpPr>
        <p:spPr>
          <a:xfrm>
            <a:off x="527051" y="115888"/>
            <a:ext cx="10972800" cy="892297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PIRAMIDE ALIMENTARE (3)</a:t>
            </a:r>
          </a:p>
        </p:txBody>
      </p:sp>
      <p:sp>
        <p:nvSpPr>
          <p:cNvPr id="47107" name="CasellaDiTesto 4"/>
          <p:cNvSpPr txBox="1">
            <a:spLocks noChangeArrowheads="1"/>
          </p:cNvSpPr>
          <p:nvPr/>
        </p:nvSpPr>
        <p:spPr bwMode="auto">
          <a:xfrm>
            <a:off x="527051" y="1371600"/>
            <a:ext cx="1133051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it-IT" altLang="it-IT" sz="2400"/>
              <a:t>4^ gruppo:  </a:t>
            </a:r>
            <a:r>
              <a:rPr lang="it-IT" altLang="it-IT" sz="2400">
                <a:solidFill>
                  <a:srgbClr val="00B0F0"/>
                </a:solidFill>
              </a:rPr>
              <a:t>LATTE E DERIVATI </a:t>
            </a:r>
            <a:r>
              <a:rPr lang="it-IT" altLang="it-IT" sz="2400"/>
              <a:t>(latte, formaggio, yogurt, panna..) forniscono acqua, proteine animali, grassi saturi, Sali minerali (Calcio), vitamine del gruppo B, zuccheri (lattosio)</a:t>
            </a:r>
          </a:p>
          <a:p>
            <a:pPr algn="just" eaLnBrk="1" hangingPunct="1">
              <a:buFont typeface="Arial" charset="0"/>
              <a:buChar char="•"/>
            </a:pPr>
            <a:endParaRPr lang="it-IT" altLang="it-IT" sz="2400"/>
          </a:p>
          <a:p>
            <a:pPr algn="just" eaLnBrk="1" hangingPunct="1">
              <a:buFont typeface="Arial" charset="0"/>
              <a:buChar char="•"/>
            </a:pPr>
            <a:r>
              <a:rPr lang="it-IT" altLang="it-IT" sz="2400"/>
              <a:t>5^ gruppo: </a:t>
            </a:r>
            <a:r>
              <a:rPr lang="it-IT" altLang="it-IT" sz="2400">
                <a:solidFill>
                  <a:srgbClr val="C00000"/>
                </a:solidFill>
              </a:rPr>
              <a:t>CARNE, PESCE, UOVA, LEGUMI</a:t>
            </a:r>
            <a:r>
              <a:rPr lang="it-IT" altLang="it-IT" sz="2400"/>
              <a:t> forniscono proteine  animali, grassi saturi, vitamine gruppo B, Sali minerali</a:t>
            </a:r>
          </a:p>
          <a:p>
            <a:pPr algn="just" eaLnBrk="1" hangingPunct="1">
              <a:buFont typeface="Arial" charset="0"/>
              <a:buChar char="•"/>
            </a:pPr>
            <a:endParaRPr lang="it-IT" altLang="it-IT" sz="2400"/>
          </a:p>
          <a:p>
            <a:pPr algn="just" eaLnBrk="1" hangingPunct="1">
              <a:buFont typeface="Arial" charset="0"/>
              <a:buChar char="•"/>
            </a:pPr>
            <a:r>
              <a:rPr lang="it-IT" altLang="it-IT" sz="2400"/>
              <a:t>6^ gruppo: </a:t>
            </a:r>
            <a:r>
              <a:rPr lang="it-IT" altLang="it-IT" sz="2400">
                <a:solidFill>
                  <a:srgbClr val="FF00FF"/>
                </a:solidFill>
              </a:rPr>
              <a:t>DOLCI, GRASSI DA CONDIMENTO </a:t>
            </a:r>
            <a:r>
              <a:rPr lang="it-IT" altLang="it-IT" sz="2400"/>
              <a:t>(olio, burro..) forniscono grassi saturi, grassi insaturi, vitamine, zuccheri semplici (saccarosio)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2" y="5090962"/>
            <a:ext cx="2755575" cy="138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386" y="4744967"/>
            <a:ext cx="2355200" cy="172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7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/>
          </p:nvPr>
        </p:nvSpPr>
        <p:spPr>
          <a:xfrm>
            <a:off x="624417" y="140677"/>
            <a:ext cx="10972800" cy="679938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DIETA MEDITTERRANEA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4417" y="981075"/>
            <a:ext cx="10972800" cy="5543550"/>
          </a:xfrm>
        </p:spPr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200" dirty="0" smtClean="0"/>
              <a:t>La </a:t>
            </a:r>
            <a:r>
              <a:rPr lang="it-IT" sz="2200" b="1" dirty="0" smtClean="0">
                <a:solidFill>
                  <a:srgbClr val="FF0000"/>
                </a:solidFill>
              </a:rPr>
              <a:t>DIETA MEDITERRANEA</a:t>
            </a:r>
            <a:r>
              <a:rPr lang="it-IT" sz="2200" dirty="0" smtClean="0"/>
              <a:t> è un modello nutrizionale ispirato a modelli alimentari diffusi in alcuni paesi del bacino del Mediterraneo (ITALIA, SPAGNA, GRECIA, MAROCCO); è stata definita </a:t>
            </a:r>
            <a:r>
              <a:rPr lang="it-IT" sz="2200" b="1" dirty="0" smtClean="0"/>
              <a:t>la dieta più sana e corretta </a:t>
            </a:r>
            <a:r>
              <a:rPr lang="it-IT" sz="2200" dirty="0" smtClean="0"/>
              <a:t>che una popolazione possa seguire, in quanto </a:t>
            </a:r>
            <a:r>
              <a:rPr lang="it-IT" sz="2200" b="1" dirty="0" smtClean="0"/>
              <a:t>riduce</a:t>
            </a:r>
            <a:r>
              <a:rPr lang="it-IT" sz="2200" dirty="0" smtClean="0"/>
              <a:t> drasticamente l’incidenza di malattie cardiovascolari, tumori, obesità e altre malattie croniche</a:t>
            </a:r>
            <a:r>
              <a:rPr lang="it-IT" sz="2000" dirty="0" smtClean="0"/>
              <a:t>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dirty="0" smtClean="0"/>
              <a:t>La Dieta Mediterranea privilegia: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 smtClean="0"/>
              <a:t>CARBOIDARTI COMPLESSI INTEGRALI (pane, pasta, riso)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 smtClean="0"/>
              <a:t>VERDURE E FRUTTA FRESCA DI STAGIONE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 smtClean="0"/>
              <a:t>LEGUMI (piselli, ceci, fagioli..)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 smtClean="0"/>
              <a:t>FRUTTA SECCA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 smtClean="0"/>
              <a:t>CARNI BIANCHE, PESCE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 smtClean="0"/>
              <a:t>OLIO DI OLIVA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 smtClean="0"/>
              <a:t>ACQUA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 smtClean="0"/>
              <a:t>ATTIVITA’ FISICA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000" dirty="0" smtClean="0"/>
          </a:p>
        </p:txBody>
      </p:sp>
      <p:pic>
        <p:nvPicPr>
          <p:cNvPr id="4813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40" y="3798277"/>
            <a:ext cx="4534927" cy="221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9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olo 1"/>
          <p:cNvSpPr>
            <a:spLocks noGrp="1"/>
          </p:cNvSpPr>
          <p:nvPr>
            <p:ph type="title"/>
          </p:nvPr>
        </p:nvSpPr>
        <p:spPr>
          <a:xfrm>
            <a:off x="624417" y="1"/>
            <a:ext cx="10972800" cy="808892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DIETA     MEDITERRANEA (2)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4417" y="908050"/>
            <a:ext cx="10972800" cy="5689600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Le caratteristiche principali e fondamentali della </a:t>
            </a:r>
            <a:r>
              <a:rPr lang="it-IT" sz="2400" b="1" i="1" dirty="0" smtClean="0"/>
              <a:t>Dieta Mediterranea</a:t>
            </a:r>
            <a:r>
              <a:rPr lang="it-IT" sz="2400" dirty="0" smtClean="0"/>
              <a:t> sono: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Basso contenuto di acidi grassi saturi </a:t>
            </a:r>
            <a:r>
              <a:rPr lang="it-IT" sz="2400" dirty="0" smtClean="0"/>
              <a:t>contenuti in carni rosse grasse, affettati, formaggi..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 smtClean="0">
                <a:solidFill>
                  <a:srgbClr val="00B050"/>
                </a:solidFill>
              </a:rPr>
              <a:t>Ricchezza di carboidrati complessi e fibra </a:t>
            </a:r>
            <a:r>
              <a:rPr lang="it-IT" sz="2400" dirty="0" smtClean="0"/>
              <a:t>che troviamo in pane, pasta, riso integrali e legumi.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 smtClean="0">
                <a:solidFill>
                  <a:srgbClr val="FF0000"/>
                </a:solidFill>
              </a:rPr>
              <a:t>Alto contenuto di acidi grassi monoinsaturi </a:t>
            </a:r>
            <a:r>
              <a:rPr lang="it-IT" sz="2400" dirty="0" smtClean="0"/>
              <a:t>che derivano dal pesce azzurro e dall’ilio extravergine d’oliva.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dirty="0" smtClean="0"/>
              <a:t>La Dieta Mediterranea non è semplicemente consumare un pasto, ma è uno </a:t>
            </a:r>
            <a:r>
              <a:rPr lang="it-IT" sz="2000" b="1" dirty="0" smtClean="0"/>
              <a:t>stile di vita</a:t>
            </a:r>
            <a:r>
              <a:rPr lang="it-IT" sz="2000" dirty="0" smtClean="0"/>
              <a:t>, un </a:t>
            </a:r>
            <a:r>
              <a:rPr lang="it-IT" sz="2000" dirty="0" err="1" smtClean="0"/>
              <a:t>mondus</a:t>
            </a:r>
            <a:r>
              <a:rPr lang="it-IT" sz="2000" dirty="0" smtClean="0"/>
              <a:t> vivendi. Vuol dire rafforzare le relazioni personali, promuovendo il dialogo e la creatività a tavola.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0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dirty="0" smtClean="0"/>
              <a:t>Novembre 2010 la Dieta Mediterranea viene riconosciuta dall’UNESCO Patrimonio Culturale </a:t>
            </a:r>
            <a:r>
              <a:rPr lang="it-IT" sz="2000" dirty="0" err="1" smtClean="0"/>
              <a:t>ImmaTeriale</a:t>
            </a:r>
            <a:r>
              <a:rPr lang="it-IT" sz="2000" dirty="0" smtClean="0"/>
              <a:t> dell’UMANITA’.</a:t>
            </a:r>
          </a:p>
        </p:txBody>
      </p:sp>
    </p:spTree>
    <p:extLst>
      <p:ext uri="{BB962C8B-B14F-4D97-AF65-F5344CB8AC3E}">
        <p14:creationId xmlns:p14="http://schemas.microsoft.com/office/powerpoint/2010/main" val="13276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olo 1"/>
          <p:cNvSpPr>
            <a:spLocks noGrp="1"/>
          </p:cNvSpPr>
          <p:nvPr>
            <p:ph type="title"/>
          </p:nvPr>
        </p:nvSpPr>
        <p:spPr>
          <a:xfrm>
            <a:off x="513292" y="-26499"/>
            <a:ext cx="10972800" cy="863112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«IL PIATTO SANO/IN-FORMA»</a:t>
            </a:r>
          </a:p>
        </p:txBody>
      </p:sp>
      <p:sp>
        <p:nvSpPr>
          <p:cNvPr id="50179" name="CasellaDiTesto 3"/>
          <p:cNvSpPr txBox="1">
            <a:spLocks noChangeArrowheads="1"/>
          </p:cNvSpPr>
          <p:nvPr/>
        </p:nvSpPr>
        <p:spPr bwMode="auto">
          <a:xfrm>
            <a:off x="334434" y="836613"/>
            <a:ext cx="1133051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it-IT" altLang="it-IT" sz="2000" dirty="0"/>
              <a:t>Il </a:t>
            </a:r>
            <a:r>
              <a:rPr lang="it-IT" altLang="it-IT" sz="2000" b="1" dirty="0"/>
              <a:t>PIATTO SANO</a:t>
            </a:r>
            <a:r>
              <a:rPr lang="it-IT" altLang="it-IT" sz="2000" dirty="0"/>
              <a:t> è una rivisitazione moderna della piramide alimentare: è  uno strumento semplice, funzionale e pratico che rappresenta un </a:t>
            </a:r>
            <a:r>
              <a:rPr lang="it-IT" altLang="it-IT" sz="2000" b="1" dirty="0"/>
              <a:t>pasto equilibrato che ci sazia rispettando il buon funzionamento dell’organismo.</a:t>
            </a: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18" y="2146664"/>
            <a:ext cx="7859183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93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2672861" y="480646"/>
            <a:ext cx="9144000" cy="1143000"/>
          </a:xfrm>
        </p:spPr>
        <p:txBody>
          <a:bodyPr/>
          <a:lstStyle/>
          <a:p>
            <a:pPr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«DIETA» = stile di vita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524000" y="1714500"/>
            <a:ext cx="9882554" cy="4369777"/>
          </a:xfrm>
        </p:spPr>
        <p:txBody>
          <a:bodyPr rtlCol="0">
            <a:normAutofit fontScale="40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5000" dirty="0" smtClean="0"/>
              <a:t>Seguire un’alimentazione equilibrata  è  importante per la salute e per la qualità della vita.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3600" dirty="0" smtClean="0"/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5000" u="sng" dirty="0" smtClean="0"/>
              <a:t>Non esiste una sola dieta che vada bene per tutti</a:t>
            </a:r>
            <a:r>
              <a:rPr lang="it-IT" sz="5000" dirty="0" smtClean="0"/>
              <a:t>: ogni dieta va fatta su misura in base alle necessità, alle caratteristiche, allo stato di salute, di ogni persona (dieta personalizzata).</a:t>
            </a:r>
          </a:p>
          <a:p>
            <a:pPr marL="45720" indent="0" algn="just" eaLnBrk="1" fontAlgn="auto" hangingPunct="1">
              <a:spcAft>
                <a:spcPts val="0"/>
              </a:spcAft>
              <a:buNone/>
              <a:defRPr/>
            </a:pPr>
            <a:endParaRPr lang="it-IT" sz="3100" dirty="0" smtClean="0"/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5000" dirty="0" smtClean="0"/>
              <a:t>Chi è il </a:t>
            </a:r>
            <a:r>
              <a:rPr lang="it-IT" sz="5000" b="1" dirty="0" smtClean="0"/>
              <a:t>BIOLOGO NUTRIZIONISTA</a:t>
            </a:r>
            <a:r>
              <a:rPr lang="it-IT" sz="5000" dirty="0" smtClean="0"/>
              <a:t>? E’ una figura professionale che consiglia uno stile di vita sano, spiega come alimentarsi in modo corretto e da consigli alimentari personalizzati.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0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6700" b="1" dirty="0" smtClean="0">
                <a:solidFill>
                  <a:srgbClr val="00B050"/>
                </a:solidFill>
              </a:rPr>
              <a:t>Pensa al benessere della persona e da il buon esempio!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it-IT" sz="2000" b="1" dirty="0" smtClean="0">
              <a:solidFill>
                <a:srgbClr val="00B05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dirty="0" smtClean="0"/>
              <a:t>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 smtClean="0"/>
          </a:p>
        </p:txBody>
      </p:sp>
      <p:pic>
        <p:nvPicPr>
          <p:cNvPr id="5124" name="Picture 5" descr="Risultati immagini per alimentazione e benesse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260351"/>
            <a:ext cx="1706033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61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olo 1"/>
          <p:cNvSpPr>
            <a:spLocks noGrp="1"/>
          </p:cNvSpPr>
          <p:nvPr>
            <p:ph type="title"/>
          </p:nvPr>
        </p:nvSpPr>
        <p:spPr>
          <a:xfrm>
            <a:off x="624417" y="115888"/>
            <a:ext cx="10972800" cy="786789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PIATTO SANO è divisi in 4 spicchi: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1176644"/>
            <a:ext cx="10377962" cy="530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3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olo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IL PIATTO SANO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4418" y="1501775"/>
            <a:ext cx="11135783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/>
              <a:t>Non contiene:</a:t>
            </a:r>
          </a:p>
          <a:p>
            <a:pPr algn="ctr">
              <a:defRPr/>
            </a:pPr>
            <a:endParaRPr lang="it-IT" sz="2400" b="1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Zuccheri aggiunti, ma soltanto glucidi naturali contenti in frutta e cereali.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Sostanze artificialmente aggiunte agli alimenti, come conservanti, coloranti, edulcoranti.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Sale in eccesso.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it-IT" sz="2400" dirty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4200094"/>
            <a:ext cx="3454399" cy="198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a destra 4"/>
          <p:cNvSpPr/>
          <p:nvPr/>
        </p:nvSpPr>
        <p:spPr>
          <a:xfrm>
            <a:off x="3790951" y="5013325"/>
            <a:ext cx="1536700" cy="43180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2230" name="CasellaDiTesto 5"/>
          <p:cNvSpPr txBox="1">
            <a:spLocks noChangeArrowheads="1"/>
          </p:cNvSpPr>
          <p:nvPr/>
        </p:nvSpPr>
        <p:spPr bwMode="auto">
          <a:xfrm>
            <a:off x="5615518" y="4508500"/>
            <a:ext cx="55689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2400"/>
              <a:t>Abbina al tuo PIATTO IN-FORMA attività fisica: 10.000 passi al giorno corrispondono circa a 60 min. di attività</a:t>
            </a:r>
          </a:p>
        </p:txBody>
      </p:sp>
      <p:pic>
        <p:nvPicPr>
          <p:cNvPr id="522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188914"/>
            <a:ext cx="2533649" cy="177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27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olo 1"/>
          <p:cNvSpPr>
            <a:spLocks noGrp="1"/>
          </p:cNvSpPr>
          <p:nvPr>
            <p:ph type="title"/>
          </p:nvPr>
        </p:nvSpPr>
        <p:spPr>
          <a:xfrm>
            <a:off x="579967" y="287338"/>
            <a:ext cx="10972800" cy="8302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STAGIONALITA’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6533" y="1430339"/>
            <a:ext cx="11042651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  <a:cs typeface="+mn-cs"/>
              </a:rPr>
              <a:t>Nonostante oggi la coltivazione in serra e le importazioni dall'estero mettano a disposizione </a:t>
            </a:r>
            <a:r>
              <a:rPr lang="it-IT" sz="2400" b="1" dirty="0">
                <a:latin typeface="+mn-lt"/>
                <a:cs typeface="+mn-cs"/>
              </a:rPr>
              <a:t>durante tutto l'anno</a:t>
            </a:r>
            <a:r>
              <a:rPr lang="it-IT" sz="2400" dirty="0">
                <a:latin typeface="+mn-lt"/>
                <a:cs typeface="+mn-cs"/>
              </a:rPr>
              <a:t>  ogni tipo di frutta e verdure, </a:t>
            </a:r>
            <a:r>
              <a:rPr lang="it-IT" sz="2400" b="1" dirty="0">
                <a:latin typeface="+mn-lt"/>
                <a:cs typeface="+mn-cs"/>
              </a:rPr>
              <a:t>il consumo di prodotti di stagione è sempre consigliabile per almeno 4 motivi: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b="1" dirty="0">
                <a:latin typeface="+mn-lt"/>
                <a:cs typeface="+mn-cs"/>
              </a:rPr>
              <a:t>IL GUSTO E IL SAPORE: più buoni e profumati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b="1" dirty="0">
                <a:latin typeface="+mn-lt"/>
                <a:cs typeface="+mn-cs"/>
              </a:rPr>
              <a:t>LA SALUTE: </a:t>
            </a:r>
            <a:r>
              <a:rPr lang="it-IT" sz="2400" dirty="0">
                <a:latin typeface="+mn-lt"/>
                <a:cs typeface="+mn-cs"/>
              </a:rPr>
              <a:t>frutta e verdura di stagione richiedono una quantità nettamente inferiore di prodotti chimici per eliminare i parassiti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b="1" dirty="0">
                <a:latin typeface="+mn-lt"/>
                <a:cs typeface="+mn-cs"/>
              </a:rPr>
              <a:t>IL PREZZO:</a:t>
            </a:r>
            <a:r>
              <a:rPr lang="it-IT" sz="2400" dirty="0">
                <a:latin typeface="+mn-lt"/>
                <a:cs typeface="+mn-cs"/>
              </a:rPr>
              <a:t> non ci sono costi di serre, energia aggiuntiva, di celle frigorifere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400" b="1" dirty="0">
                <a:latin typeface="+mn-lt"/>
                <a:cs typeface="+mn-cs"/>
              </a:rPr>
              <a:t>IL RISPETTO DELLA TERRA E DELLA NATURA: </a:t>
            </a:r>
            <a:r>
              <a:rPr lang="it-IT" sz="2400" dirty="0">
                <a:latin typeface="+mn-lt"/>
                <a:cs typeface="+mn-cs"/>
              </a:rPr>
              <a:t>il costo ambientale «fuori stagione» è molto elevato, serre illuminate e riscaldate, utilizzo di pesticidi e fertilizzanti, costi di trasporto..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it-IT" sz="24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00B050"/>
                </a:solidFill>
                <a:latin typeface="+mn-lt"/>
                <a:cs typeface="+mn-cs"/>
              </a:rPr>
              <a:t>Consumare</a:t>
            </a:r>
            <a:r>
              <a:rPr lang="it-IT" sz="2400" b="1" dirty="0">
                <a:solidFill>
                  <a:srgbClr val="00B050"/>
                </a:solidFill>
                <a:latin typeface="+mn-lt"/>
                <a:cs typeface="+mn-cs"/>
              </a:rPr>
              <a:t> frutta e verdura di stagione significa vivere in modo più naturale. 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188914"/>
            <a:ext cx="164253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4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/>
          <p:cNvSpPr>
            <a:spLocks noGrp="1"/>
          </p:cNvSpPr>
          <p:nvPr>
            <p:ph type="title"/>
          </p:nvPr>
        </p:nvSpPr>
        <p:spPr>
          <a:xfrm>
            <a:off x="624417" y="260350"/>
            <a:ext cx="10972800" cy="1143000"/>
          </a:xfrm>
        </p:spPr>
        <p:txBody>
          <a:bodyPr/>
          <a:lstStyle/>
          <a:p>
            <a:r>
              <a:rPr lang="it-IT" sz="3600" b="1" smtClean="0">
                <a:solidFill>
                  <a:srgbClr val="0070C0"/>
                </a:solidFill>
              </a:rPr>
              <a:t>FRUTTA E VERDURA AUTUNNALE</a:t>
            </a:r>
          </a:p>
        </p:txBody>
      </p:sp>
      <p:pic>
        <p:nvPicPr>
          <p:cNvPr id="54275" name="Picture 2" descr="Risultati immagini per frutta e verdura autunn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1" y="1557339"/>
            <a:ext cx="9412817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Risultati immagini per frutta e verdura autunn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5180014"/>
            <a:ext cx="3361267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/>
          <p:cNvSpPr>
            <a:spLocks noGrp="1"/>
          </p:cNvSpPr>
          <p:nvPr>
            <p:ph type="title"/>
          </p:nvPr>
        </p:nvSpPr>
        <p:spPr>
          <a:xfrm>
            <a:off x="1571625" y="571500"/>
            <a:ext cx="91440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QUANDO E COSA MANGIARE?</a:t>
            </a:r>
          </a:p>
        </p:txBody>
      </p:sp>
      <p:sp>
        <p:nvSpPr>
          <p:cNvPr id="54275" name="CasellaDiTesto 3"/>
          <p:cNvSpPr txBox="1">
            <a:spLocks noChangeArrowheads="1"/>
          </p:cNvSpPr>
          <p:nvPr/>
        </p:nvSpPr>
        <p:spPr bwMode="auto">
          <a:xfrm>
            <a:off x="527051" y="1855788"/>
            <a:ext cx="1123314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3600"/>
              <a:t>Durante la giornata è  importate fare </a:t>
            </a:r>
            <a:r>
              <a:rPr lang="it-IT" altLang="it-IT" sz="3600" b="1">
                <a:solidFill>
                  <a:srgbClr val="FF0000"/>
                </a:solidFill>
              </a:rPr>
              <a:t>3 pasti principali</a:t>
            </a:r>
            <a:r>
              <a:rPr lang="it-IT" altLang="it-IT" sz="3600"/>
              <a:t> ed eventualmente </a:t>
            </a:r>
            <a:r>
              <a:rPr lang="it-IT" altLang="it-IT" sz="3600" b="1">
                <a:solidFill>
                  <a:srgbClr val="00B050"/>
                </a:solidFill>
              </a:rPr>
              <a:t>2 spuntini</a:t>
            </a:r>
            <a:r>
              <a:rPr lang="it-IT" altLang="it-IT" sz="3600" b="1"/>
              <a:t>.</a:t>
            </a:r>
            <a:endParaRPr lang="it-IT" altLang="it-IT" sz="3600" b="1">
              <a:solidFill>
                <a:srgbClr val="00B050"/>
              </a:solidFill>
            </a:endParaRP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34" y="3055939"/>
            <a:ext cx="43815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38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olo 1"/>
          <p:cNvSpPr>
            <a:spLocks noGrp="1"/>
          </p:cNvSpPr>
          <p:nvPr>
            <p:ph type="title"/>
          </p:nvPr>
        </p:nvSpPr>
        <p:spPr>
          <a:xfrm>
            <a:off x="1498600" y="393700"/>
            <a:ext cx="9144000" cy="863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DIETA BILANCIATA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4418" y="1412875"/>
            <a:ext cx="11135783" cy="40318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+mn-lt"/>
                <a:cs typeface="+mn-cs"/>
              </a:rPr>
              <a:t>In una dieta bilanciata ed equilibrata in nutrienti il: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FF0000"/>
                </a:solidFill>
                <a:latin typeface="+mn-lt"/>
                <a:cs typeface="+mn-cs"/>
              </a:rPr>
              <a:t>55-60 %</a:t>
            </a:r>
            <a:r>
              <a:rPr lang="it-IT" sz="3200" dirty="0">
                <a:latin typeface="+mn-lt"/>
                <a:cs typeface="+mn-cs"/>
              </a:rPr>
              <a:t> di energia deve provenire dai </a:t>
            </a:r>
            <a:r>
              <a:rPr lang="it-IT" sz="3200" dirty="0">
                <a:solidFill>
                  <a:srgbClr val="FF0000"/>
                </a:solidFill>
                <a:latin typeface="+mn-lt"/>
                <a:cs typeface="+mn-cs"/>
              </a:rPr>
              <a:t>CARBOIDRATI</a:t>
            </a:r>
            <a:r>
              <a:rPr lang="it-IT" sz="3200" dirty="0">
                <a:latin typeface="+mn-lt"/>
                <a:cs typeface="+mn-cs"/>
              </a:rPr>
              <a:t> (pane, pasta, riso, patate, frutta e verdura)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15-20 %</a:t>
            </a:r>
            <a:r>
              <a:rPr lang="it-IT" sz="3200" dirty="0">
                <a:latin typeface="+mn-lt"/>
                <a:cs typeface="+mn-cs"/>
              </a:rPr>
              <a:t> da </a:t>
            </a:r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PROTEINE</a:t>
            </a:r>
            <a:r>
              <a:rPr lang="it-IT" sz="3200" dirty="0">
                <a:latin typeface="+mn-lt"/>
                <a:cs typeface="+mn-cs"/>
              </a:rPr>
              <a:t> (carne, pesce, legumi, uova)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92D050"/>
                </a:solidFill>
                <a:latin typeface="+mn-lt"/>
                <a:cs typeface="+mn-cs"/>
              </a:rPr>
              <a:t>20-30 %</a:t>
            </a:r>
            <a:r>
              <a:rPr lang="it-IT" sz="3200" dirty="0">
                <a:latin typeface="+mn-lt"/>
                <a:cs typeface="+mn-cs"/>
              </a:rPr>
              <a:t> da </a:t>
            </a:r>
            <a:r>
              <a:rPr lang="it-IT" sz="3200" dirty="0">
                <a:solidFill>
                  <a:srgbClr val="92D050"/>
                </a:solidFill>
                <a:latin typeface="+mn-lt"/>
                <a:cs typeface="+mn-cs"/>
              </a:rPr>
              <a:t>GRASSI</a:t>
            </a:r>
            <a:r>
              <a:rPr lang="it-IT" sz="3200" dirty="0">
                <a:latin typeface="+mn-lt"/>
                <a:cs typeface="+mn-cs"/>
              </a:rPr>
              <a:t> (olio extravergine, pesce azzurro)</a:t>
            </a:r>
          </a:p>
        </p:txBody>
      </p:sp>
    </p:spTree>
    <p:extLst>
      <p:ext uri="{BB962C8B-B14F-4D97-AF65-F5344CB8AC3E}">
        <p14:creationId xmlns:p14="http://schemas.microsoft.com/office/powerpoint/2010/main" val="11891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1"/>
          <p:cNvSpPr>
            <a:spLocks noGrp="1"/>
          </p:cNvSpPr>
          <p:nvPr>
            <p:ph type="title"/>
          </p:nvPr>
        </p:nvSpPr>
        <p:spPr>
          <a:xfrm>
            <a:off x="1473200" y="381000"/>
            <a:ext cx="91440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QUANDO E COSA DEVO MANGIARE?</a:t>
            </a:r>
          </a:p>
        </p:txBody>
      </p:sp>
      <p:sp>
        <p:nvSpPr>
          <p:cNvPr id="56323" name="Rettangolo 3"/>
          <p:cNvSpPr>
            <a:spLocks noChangeArrowheads="1"/>
          </p:cNvSpPr>
          <p:nvPr/>
        </p:nvSpPr>
        <p:spPr bwMode="auto">
          <a:xfrm>
            <a:off x="334434" y="2492376"/>
            <a:ext cx="3816351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3600" b="1"/>
              <a:t>Il fabbisogno calorico giornaliero deve essere così spartito: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85" y="1989139"/>
            <a:ext cx="5812367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3378201"/>
            <a:ext cx="200871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7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/>
          <p:cNvSpPr>
            <a:spLocks noGrp="1"/>
          </p:cNvSpPr>
          <p:nvPr>
            <p:ph type="title"/>
          </p:nvPr>
        </p:nvSpPr>
        <p:spPr>
          <a:xfrm>
            <a:off x="624417" y="115888"/>
            <a:ext cx="10972800" cy="887412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OTTIMO  «DETTO»  POPOLARE!</a:t>
            </a:r>
          </a:p>
        </p:txBody>
      </p:sp>
      <p:sp>
        <p:nvSpPr>
          <p:cNvPr id="5734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b="1" smtClean="0"/>
              <a:t>COLAZIONE DA RE</a:t>
            </a:r>
          </a:p>
          <a:p>
            <a:pPr eaLnBrk="1" hangingPunct="1"/>
            <a:endParaRPr lang="it-IT" altLang="it-IT" b="1" smtClean="0"/>
          </a:p>
          <a:p>
            <a:pPr eaLnBrk="1" hangingPunct="1"/>
            <a:endParaRPr lang="it-IT" altLang="it-IT" b="1" smtClean="0"/>
          </a:p>
          <a:p>
            <a:pPr eaLnBrk="1" hangingPunct="1"/>
            <a:r>
              <a:rPr lang="it-IT" altLang="it-IT" b="1" smtClean="0"/>
              <a:t>PRANZO DA PRINCIPE</a:t>
            </a:r>
          </a:p>
          <a:p>
            <a:pPr eaLnBrk="1" hangingPunct="1"/>
            <a:endParaRPr lang="it-IT" altLang="it-IT" b="1" smtClean="0"/>
          </a:p>
          <a:p>
            <a:pPr eaLnBrk="1" hangingPunct="1"/>
            <a:endParaRPr lang="it-IT" altLang="it-IT" b="1" smtClean="0"/>
          </a:p>
          <a:p>
            <a:pPr eaLnBrk="1" hangingPunct="1"/>
            <a:r>
              <a:rPr lang="it-IT" altLang="it-IT" b="1" smtClean="0"/>
              <a:t>CENA DA POVERO</a:t>
            </a:r>
          </a:p>
          <a:p>
            <a:pPr eaLnBrk="1" hangingPunct="1"/>
            <a:endParaRPr lang="it-IT" altLang="it-IT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634" y="1196976"/>
            <a:ext cx="1877484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767" y="2852738"/>
            <a:ext cx="158538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4" y="4797426"/>
            <a:ext cx="254423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9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title"/>
          </p:nvPr>
        </p:nvSpPr>
        <p:spPr>
          <a:xfrm>
            <a:off x="531284" y="765175"/>
            <a:ext cx="10972800" cy="5032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COLAZIONE</a:t>
            </a:r>
            <a:r>
              <a:rPr lang="it-IT" altLang="it-IT" sz="3600" b="1" dirty="0" smtClean="0">
                <a:solidFill>
                  <a:srgbClr val="0070C0"/>
                </a:solidFill>
              </a:rPr>
              <a:t/>
            </a:r>
            <a:br>
              <a:rPr lang="it-IT" altLang="it-IT" sz="3600" b="1" dirty="0" smtClean="0">
                <a:solidFill>
                  <a:srgbClr val="0070C0"/>
                </a:solidFill>
              </a:rPr>
            </a:br>
            <a:endParaRPr lang="it-IT" altLang="it-IT" sz="3600" b="1" dirty="0" smtClean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19667" y="1341439"/>
            <a:ext cx="10945284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atin typeface="+mn-lt"/>
                <a:cs typeface="+mn-cs"/>
              </a:rPr>
              <a:t>A COLAZIONE si consiglia: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LATTE/YOGURT MAGRO </a:t>
            </a:r>
            <a:r>
              <a:rPr lang="it-IT" sz="2400" dirty="0">
                <a:latin typeface="+mn-lt"/>
                <a:cs typeface="+mn-cs"/>
              </a:rPr>
              <a:t>da alternare a bevande/yogurt vegetali (soia, riso, avena, cocco, mandorla..)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THE o CAFFE’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FETTE BISCOTTATE INTEGRALI/PANE AI CEREALI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MIELE o MARMELLATA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FRUTTA FRESCA DI STAGIONE o FRUTTA SECCA </a:t>
            </a:r>
            <a:r>
              <a:rPr lang="it-IT" sz="2400" dirty="0">
                <a:latin typeface="+mn-lt"/>
                <a:cs typeface="+mn-cs"/>
              </a:rPr>
              <a:t>(mandorle, noci, nocciole..)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260351"/>
            <a:ext cx="3414182" cy="170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6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1"/>
          <p:cNvSpPr>
            <a:spLocks noGrp="1"/>
          </p:cNvSpPr>
          <p:nvPr>
            <p:ph type="title"/>
          </p:nvPr>
        </p:nvSpPr>
        <p:spPr>
          <a:xfrm>
            <a:off x="1524000" y="469900"/>
            <a:ext cx="9144000" cy="762000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PRANZO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14918" y="1951039"/>
            <a:ext cx="10847916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atin typeface="+mn-lt"/>
                <a:cs typeface="+mn-cs"/>
              </a:rPr>
              <a:t>A PRANZO si consiglia: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PASTA/RISO/CEREALI INTEGRALI </a:t>
            </a:r>
            <a:r>
              <a:rPr lang="it-IT" sz="2400" dirty="0">
                <a:latin typeface="+mn-lt"/>
                <a:cs typeface="+mn-cs"/>
              </a:rPr>
              <a:t>(farro, </a:t>
            </a:r>
            <a:r>
              <a:rPr lang="it-IT" sz="2400" dirty="0" err="1">
                <a:latin typeface="+mn-lt"/>
                <a:cs typeface="+mn-cs"/>
              </a:rPr>
              <a:t>quinoa</a:t>
            </a:r>
            <a:r>
              <a:rPr lang="it-IT" sz="2400" dirty="0">
                <a:latin typeface="+mn-lt"/>
                <a:cs typeface="+mn-cs"/>
              </a:rPr>
              <a:t>, orzo, </a:t>
            </a:r>
            <a:r>
              <a:rPr lang="it-IT" sz="2400" dirty="0" err="1">
                <a:latin typeface="+mn-lt"/>
                <a:cs typeface="+mn-cs"/>
              </a:rPr>
              <a:t>cous</a:t>
            </a:r>
            <a:r>
              <a:rPr lang="it-IT" sz="2400" dirty="0">
                <a:latin typeface="+mn-lt"/>
                <a:cs typeface="+mn-cs"/>
              </a:rPr>
              <a:t> </a:t>
            </a:r>
            <a:r>
              <a:rPr lang="it-IT" sz="2400" dirty="0" err="1">
                <a:latin typeface="+mn-lt"/>
                <a:cs typeface="+mn-cs"/>
              </a:rPr>
              <a:t>cous</a:t>
            </a:r>
            <a:r>
              <a:rPr lang="it-IT" sz="2400" b="1" dirty="0">
                <a:latin typeface="+mn-lt"/>
                <a:cs typeface="+mn-cs"/>
              </a:rPr>
              <a:t>)/PANE INTEGRALE/PATATE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UN PICCOLO SECONDO LEGGERO </a:t>
            </a:r>
            <a:r>
              <a:rPr lang="it-IT" sz="2400" dirty="0">
                <a:latin typeface="+mn-lt"/>
                <a:cs typeface="+mn-cs"/>
              </a:rPr>
              <a:t>(pesce, legumi, carne bianca)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VERDURA COTTA o CRUDA </a:t>
            </a:r>
            <a:r>
              <a:rPr lang="it-IT" sz="2400" dirty="0">
                <a:latin typeface="+mn-lt"/>
                <a:cs typeface="+mn-cs"/>
              </a:rPr>
              <a:t>condita con poco olio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FRUTTA</a:t>
            </a:r>
            <a:r>
              <a:rPr lang="it-IT" sz="2400" dirty="0">
                <a:latin typeface="+mn-lt"/>
                <a:cs typeface="+mn-cs"/>
              </a:rPr>
              <a:t> a piacere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</p:txBody>
      </p:sp>
      <p:pic>
        <p:nvPicPr>
          <p:cNvPr id="59396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55639"/>
            <a:ext cx="422486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17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19151" y="1557338"/>
            <a:ext cx="10363200" cy="696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0070C0"/>
                </a:solidFill>
                <a:latin typeface="Arial Black" panose="020B0A04020102020204" pitchFamily="34" charset="0"/>
                <a:ea typeface="Arial Unicode MS" pitchFamily="34" charset="-128"/>
                <a:cs typeface="Arial" pitchFamily="34" charset="0"/>
              </a:rPr>
              <a:t>VISITA NUTRIZIONALE</a:t>
            </a:r>
            <a:r>
              <a:rPr lang="it-IT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endParaRPr lang="it-IT" b="1" dirty="0">
              <a:solidFill>
                <a:srgbClr val="FF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6147" name="Immagine 3" descr="c700x4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599" y="1711084"/>
            <a:ext cx="5941678" cy="344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5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787400"/>
          </a:xfrm>
        </p:spPr>
        <p:txBody>
          <a:bodyPr/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CENA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12284" y="2205039"/>
            <a:ext cx="10945283" cy="4154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atin typeface="+mn-lt"/>
                <a:cs typeface="+mn-cs"/>
              </a:rPr>
              <a:t>A CENA si consiglia: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UN SECONDO PIATTO </a:t>
            </a:r>
            <a:r>
              <a:rPr lang="it-IT" sz="2400" dirty="0">
                <a:latin typeface="+mn-lt"/>
                <a:cs typeface="+mn-cs"/>
              </a:rPr>
              <a:t>(carne, pesce, uova, legumi)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 smtClean="0">
                <a:latin typeface="+mn-lt"/>
                <a:cs typeface="+mn-cs"/>
              </a:rPr>
              <a:t>PANE (piccola porzione)</a:t>
            </a:r>
            <a:endParaRPr lang="it-IT" sz="24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VERDURA COTTA o CRUDA </a:t>
            </a:r>
            <a:r>
              <a:rPr lang="it-IT" sz="2400" dirty="0">
                <a:latin typeface="+mn-lt"/>
                <a:cs typeface="+mn-cs"/>
              </a:rPr>
              <a:t>condita con poco olio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FRUTTA</a:t>
            </a:r>
            <a:r>
              <a:rPr lang="it-IT" sz="2400" dirty="0">
                <a:latin typeface="+mn-lt"/>
                <a:cs typeface="+mn-cs"/>
              </a:rPr>
              <a:t> a piacere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latin typeface="+mn-lt"/>
              <a:cs typeface="+mn-cs"/>
            </a:endParaRPr>
          </a:p>
        </p:txBody>
      </p:sp>
      <p:pic>
        <p:nvPicPr>
          <p:cNvPr id="60420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6" y="989013"/>
            <a:ext cx="3492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8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SPUNTINI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4418" y="1484314"/>
            <a:ext cx="11135783" cy="415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atin typeface="+mn-lt"/>
                <a:cs typeface="+mn-cs"/>
              </a:rPr>
              <a:t>Negli SPUNTINI si consiglia: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FRUTTA FRESCA DI STAGIONE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FRUTTA SECCA </a:t>
            </a:r>
            <a:r>
              <a:rPr lang="it-IT" sz="2400" dirty="0">
                <a:latin typeface="+mn-lt"/>
                <a:cs typeface="+mn-cs"/>
              </a:rPr>
              <a:t>(mandorle, noci, nocciole..)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YOGURT MAGRO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CRACKERS</a:t>
            </a:r>
            <a:r>
              <a:rPr lang="it-IT" sz="2400" dirty="0">
                <a:latin typeface="+mn-lt"/>
                <a:cs typeface="+mn-cs"/>
              </a:rPr>
              <a:t> (a ridotto contenuto di sale)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latin typeface="+mn-lt"/>
                <a:cs typeface="+mn-cs"/>
              </a:rPr>
              <a:t>SPREMUTE/CENTRIFUGHE</a:t>
            </a:r>
          </a:p>
        </p:txBody>
      </p:sp>
      <p:pic>
        <p:nvPicPr>
          <p:cNvPr id="61444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17" y="188913"/>
            <a:ext cx="307128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188914"/>
            <a:ext cx="34565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98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>
          <a:xfrm>
            <a:off x="527051" y="260351"/>
            <a:ext cx="10972800" cy="981075"/>
          </a:xfrm>
        </p:spPr>
        <p:txBody>
          <a:bodyPr/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</a:rPr>
              <a:t>FREQUENZA PIETANZE</a:t>
            </a:r>
          </a:p>
        </p:txBody>
      </p:sp>
      <p:sp>
        <p:nvSpPr>
          <p:cNvPr id="63491" name="CasellaDiTesto 3"/>
          <p:cNvSpPr txBox="1">
            <a:spLocks noChangeArrowheads="1"/>
          </p:cNvSpPr>
          <p:nvPr/>
        </p:nvSpPr>
        <p:spPr bwMode="auto">
          <a:xfrm>
            <a:off x="334434" y="1125539"/>
            <a:ext cx="1152313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b="1" dirty="0"/>
              <a:t>PANE</a:t>
            </a:r>
            <a:r>
              <a:rPr lang="it-IT" sz="2400" dirty="0"/>
              <a:t> (piccola rosetta)</a:t>
            </a:r>
            <a:r>
              <a:rPr lang="it-IT" sz="2400" b="1" dirty="0"/>
              <a:t>: 2 volte al giorno</a:t>
            </a:r>
          </a:p>
          <a:p>
            <a:pPr algn="just">
              <a:lnSpc>
                <a:spcPct val="150000"/>
              </a:lnSpc>
            </a:pPr>
            <a:r>
              <a:rPr lang="it-IT" sz="2400" b="1" dirty="0"/>
              <a:t>PASTA, RISO, MAIS, FARRO: 8/10 volte a settimana</a:t>
            </a:r>
          </a:p>
          <a:p>
            <a:pPr algn="just">
              <a:lnSpc>
                <a:spcPct val="150000"/>
              </a:lnSpc>
            </a:pPr>
            <a:r>
              <a:rPr lang="it-IT" sz="2400" b="1" dirty="0"/>
              <a:t>PRODOTTI DA FORNO DOLCI: 1 volta al giorno </a:t>
            </a:r>
            <a:r>
              <a:rPr lang="it-IT" sz="2400" dirty="0"/>
              <a:t>(fette biscottate, </a:t>
            </a:r>
            <a:r>
              <a:rPr lang="it-IT" sz="2400" dirty="0" err="1"/>
              <a:t>frollini</a:t>
            </a:r>
            <a:r>
              <a:rPr lang="it-IT" sz="2400" dirty="0"/>
              <a:t>, biscotti secchi)</a:t>
            </a:r>
          </a:p>
          <a:p>
            <a:pPr algn="just">
              <a:lnSpc>
                <a:spcPct val="150000"/>
              </a:lnSpc>
            </a:pPr>
            <a:r>
              <a:rPr lang="it-IT" sz="2400" b="1" dirty="0"/>
              <a:t>CEREALI PER LA PRIMA COLAZIONE: 3/4 volte a settimana </a:t>
            </a:r>
            <a:r>
              <a:rPr lang="it-IT" sz="2400" dirty="0"/>
              <a:t>(fiocchi di avena, di mais, Muesli..)</a:t>
            </a:r>
          </a:p>
          <a:p>
            <a:pPr algn="just">
              <a:lnSpc>
                <a:spcPct val="150000"/>
              </a:lnSpc>
            </a:pPr>
            <a:r>
              <a:rPr lang="it-IT" sz="2400" b="1" dirty="0"/>
              <a:t>PATATE: 2 volte a settimana</a:t>
            </a:r>
          </a:p>
          <a:p>
            <a:pPr algn="just">
              <a:lnSpc>
                <a:spcPct val="150000"/>
              </a:lnSpc>
            </a:pPr>
            <a:r>
              <a:rPr lang="it-IT" sz="2400" b="1" dirty="0"/>
              <a:t>FRUTTA E VERDURA: </a:t>
            </a:r>
            <a:r>
              <a:rPr lang="it-IT" sz="2400" b="1" dirty="0" smtClean="0"/>
              <a:t>4/5 </a:t>
            </a:r>
            <a:r>
              <a:rPr lang="it-IT" sz="2400" b="1" dirty="0"/>
              <a:t>volte al giorno</a:t>
            </a:r>
          </a:p>
          <a:p>
            <a:pPr algn="just">
              <a:lnSpc>
                <a:spcPct val="150000"/>
              </a:lnSpc>
            </a:pPr>
            <a:r>
              <a:rPr lang="it-IT" sz="2400" b="1" dirty="0"/>
              <a:t>OLIO EVO: 2 volte al giorno </a:t>
            </a:r>
          </a:p>
        </p:txBody>
      </p:sp>
      <p:pic>
        <p:nvPicPr>
          <p:cNvPr id="63492" name="Immagine 4" descr="Pan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33" y="4868863"/>
            <a:ext cx="3930651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1"/>
          <p:cNvSpPr>
            <a:spLocks noGrp="1"/>
          </p:cNvSpPr>
          <p:nvPr>
            <p:ph type="title"/>
          </p:nvPr>
        </p:nvSpPr>
        <p:spPr>
          <a:xfrm>
            <a:off x="527051" y="246064"/>
            <a:ext cx="10972800" cy="7048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4000" b="1" dirty="0" smtClean="0">
                <a:solidFill>
                  <a:srgbClr val="0070C0"/>
                </a:solidFill>
              </a:rPr>
              <a:t>FREQUENZA DEI SECONDI PIATTI</a:t>
            </a:r>
          </a:p>
        </p:txBody>
      </p:sp>
      <p:sp>
        <p:nvSpPr>
          <p:cNvPr id="62467" name="CasellaDiTesto 1"/>
          <p:cNvSpPr txBox="1">
            <a:spLocks noChangeArrowheads="1"/>
          </p:cNvSpPr>
          <p:nvPr/>
        </p:nvSpPr>
        <p:spPr bwMode="auto">
          <a:xfrm>
            <a:off x="334434" y="1052514"/>
            <a:ext cx="115697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it-IT" altLang="it-IT" sz="2400" b="1" dirty="0"/>
              <a:t>PESCE:</a:t>
            </a:r>
            <a:r>
              <a:rPr lang="it-IT" altLang="it-IT" sz="2400" dirty="0"/>
              <a:t> </a:t>
            </a:r>
            <a:r>
              <a:rPr lang="it-IT" altLang="it-IT" sz="2400" b="1" dirty="0"/>
              <a:t>2/3 volte a settimana </a:t>
            </a:r>
            <a:r>
              <a:rPr lang="it-IT" altLang="it-IT" sz="2400" dirty="0"/>
              <a:t>(preferibilmente pesce </a:t>
            </a:r>
            <a:r>
              <a:rPr lang="it-IT" altLang="it-IT" sz="2400" dirty="0" smtClean="0"/>
              <a:t>azzurro almeno una volta)</a:t>
            </a:r>
            <a:endParaRPr lang="it-IT" altLang="it-IT" sz="2400" dirty="0"/>
          </a:p>
          <a:p>
            <a:pPr algn="just" eaLnBrk="1" hangingPunct="1"/>
            <a:endParaRPr lang="it-IT" altLang="it-IT" sz="2400" dirty="0"/>
          </a:p>
          <a:p>
            <a:pPr algn="just" eaLnBrk="1" hangingPunct="1"/>
            <a:r>
              <a:rPr lang="it-IT" altLang="it-IT" sz="2400" b="1" dirty="0"/>
              <a:t>CARNE:</a:t>
            </a:r>
            <a:r>
              <a:rPr lang="it-IT" altLang="it-IT" sz="2400" dirty="0"/>
              <a:t> </a:t>
            </a:r>
            <a:r>
              <a:rPr lang="it-IT" altLang="it-IT" sz="2400" b="1" dirty="0"/>
              <a:t>3 vote a settimana </a:t>
            </a:r>
            <a:r>
              <a:rPr lang="it-IT" altLang="it-IT" sz="2400" dirty="0"/>
              <a:t>(preferibilmente carna bianca o carne rossa magra)</a:t>
            </a:r>
          </a:p>
          <a:p>
            <a:pPr algn="just" eaLnBrk="1" hangingPunct="1"/>
            <a:endParaRPr lang="it-IT" altLang="it-IT" sz="2400" dirty="0"/>
          </a:p>
          <a:p>
            <a:pPr algn="just" eaLnBrk="1" hangingPunct="1"/>
            <a:r>
              <a:rPr lang="it-IT" altLang="it-IT" sz="2400" b="1" dirty="0"/>
              <a:t>AFFETTATO: </a:t>
            </a:r>
            <a:r>
              <a:rPr lang="it-IT" altLang="it-IT" sz="2400" b="1" dirty="0" err="1"/>
              <a:t>max</a:t>
            </a:r>
            <a:r>
              <a:rPr lang="it-IT" altLang="it-IT" sz="2400" b="1" dirty="0"/>
              <a:t> 2 volte a settimana </a:t>
            </a:r>
            <a:r>
              <a:rPr lang="it-IT" altLang="it-IT" sz="2400" dirty="0"/>
              <a:t>(bresaola, fesa di tacchino, prosciutto cotto, crudo di Parma, speck)</a:t>
            </a:r>
          </a:p>
          <a:p>
            <a:pPr algn="just" eaLnBrk="1" hangingPunct="1"/>
            <a:endParaRPr lang="it-IT" altLang="it-IT" sz="2400" b="1" dirty="0"/>
          </a:p>
          <a:p>
            <a:pPr algn="just" eaLnBrk="1" hangingPunct="1"/>
            <a:r>
              <a:rPr lang="it-IT" altLang="it-IT" sz="2400" b="1" dirty="0"/>
              <a:t>FORMAGGI: </a:t>
            </a:r>
            <a:r>
              <a:rPr lang="it-IT" altLang="it-IT" sz="2400" b="1" dirty="0" smtClean="0"/>
              <a:t>2 volte </a:t>
            </a:r>
            <a:r>
              <a:rPr lang="it-IT" altLang="it-IT" sz="2400" b="1" dirty="0"/>
              <a:t>a settimana </a:t>
            </a:r>
            <a:r>
              <a:rPr lang="it-IT" altLang="it-IT" sz="2400" dirty="0"/>
              <a:t>(preferire formaggi magri o Parmigiano stagionato)</a:t>
            </a:r>
          </a:p>
          <a:p>
            <a:pPr algn="just" eaLnBrk="1" hangingPunct="1"/>
            <a:endParaRPr lang="it-IT" altLang="it-IT" sz="2400" dirty="0"/>
          </a:p>
          <a:p>
            <a:pPr algn="just" eaLnBrk="1" hangingPunct="1"/>
            <a:r>
              <a:rPr lang="it-IT" altLang="it-IT" sz="2400" b="1" dirty="0"/>
              <a:t>UOVA</a:t>
            </a:r>
            <a:r>
              <a:rPr lang="it-IT" altLang="it-IT" sz="2400" dirty="0"/>
              <a:t>: </a:t>
            </a:r>
            <a:r>
              <a:rPr lang="it-IT" altLang="it-IT" sz="2400" b="1" dirty="0"/>
              <a:t>4 a settimana</a:t>
            </a:r>
          </a:p>
          <a:p>
            <a:pPr algn="just" eaLnBrk="1" hangingPunct="1"/>
            <a:endParaRPr lang="it-IT" altLang="it-IT" sz="2400" dirty="0"/>
          </a:p>
          <a:p>
            <a:pPr algn="just" eaLnBrk="1" hangingPunct="1"/>
            <a:r>
              <a:rPr lang="it-IT" altLang="it-IT" sz="2400" b="1" dirty="0"/>
              <a:t>LEGUMI: 2/3 volte a settimana</a:t>
            </a:r>
          </a:p>
          <a:p>
            <a:pPr eaLnBrk="1" hangingPunct="1"/>
            <a:endParaRPr lang="it-IT" altLang="it-IT" sz="2400" dirty="0"/>
          </a:p>
          <a:p>
            <a:pPr eaLnBrk="1" hangingPunct="1"/>
            <a:endParaRPr lang="it-IT" altLang="it-IT" sz="2400" dirty="0"/>
          </a:p>
        </p:txBody>
      </p:sp>
      <p:pic>
        <p:nvPicPr>
          <p:cNvPr id="62468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1" y="5229226"/>
            <a:ext cx="2901949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5157788"/>
            <a:ext cx="266911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1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>
          <a:xfrm>
            <a:off x="624417" y="-171450"/>
            <a:ext cx="10972800" cy="936625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PIZZA  SI o PIZZA no?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31800" y="1031875"/>
            <a:ext cx="11328400" cy="4955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400" b="1" dirty="0"/>
              <a:t>La pizza è un piatto unico</a:t>
            </a:r>
            <a:r>
              <a:rPr lang="it-IT" sz="2400" dirty="0"/>
              <a:t>, completo, nutriente ammesso, una volta a settimana (di solito nel giorno libero) in una dieta ipocalorica; ciò che fa la differenza è cosa mangiamo o beviamo prima o dopo.</a:t>
            </a:r>
          </a:p>
          <a:p>
            <a:pPr algn="just">
              <a:defRPr/>
            </a:pPr>
            <a:endParaRPr lang="it-IT" sz="2400" dirty="0"/>
          </a:p>
          <a:p>
            <a:pPr algn="just">
              <a:defRPr/>
            </a:pPr>
            <a:r>
              <a:rPr lang="it-IT" sz="2000" dirty="0"/>
              <a:t>Basta avere qualche piccolo accorgimento come evitare le salse, i condimenti elaborati e le farciture ricche di grassi che fanno schizzare in alto il numero delle calorie.</a:t>
            </a:r>
          </a:p>
          <a:p>
            <a:pPr algn="ctr">
              <a:defRPr/>
            </a:pPr>
            <a:r>
              <a:rPr lang="it-IT" sz="2000" b="1" dirty="0"/>
              <a:t>E’ consigliabile scegliere le seguenti pizze: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b="1" dirty="0"/>
              <a:t>Margherita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b="1" dirty="0"/>
              <a:t>Pizza vegetariana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b="1" dirty="0"/>
              <a:t>Marinara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b="1" dirty="0"/>
              <a:t>Quattro stagioni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b="1" dirty="0"/>
              <a:t>Prosciutto cotto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b="1" dirty="0" smtClean="0"/>
              <a:t>Bresaola, rucola </a:t>
            </a:r>
            <a:r>
              <a:rPr lang="it-IT" sz="2000" b="1" dirty="0"/>
              <a:t>e grana</a:t>
            </a:r>
          </a:p>
          <a:p>
            <a:pPr algn="just">
              <a:defRPr/>
            </a:pPr>
            <a:endParaRPr lang="it-IT" sz="2000" dirty="0"/>
          </a:p>
          <a:p>
            <a:pPr algn="just">
              <a:defRPr/>
            </a:pPr>
            <a:r>
              <a:rPr lang="it-IT" sz="2000" dirty="0"/>
              <a:t>Prediligi impasti integrali, al farro, al </a:t>
            </a:r>
            <a:r>
              <a:rPr lang="it-IT" sz="2000" dirty="0" err="1"/>
              <a:t>kamut</a:t>
            </a:r>
            <a:r>
              <a:rPr lang="it-IT" sz="2000" dirty="0"/>
              <a:t> e se è possibile con lievito madre.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33" y="4005263"/>
            <a:ext cx="2686051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5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olo 1"/>
          <p:cNvSpPr>
            <a:spLocks noGrp="1"/>
          </p:cNvSpPr>
          <p:nvPr>
            <p:ph type="title"/>
          </p:nvPr>
        </p:nvSpPr>
        <p:spPr>
          <a:xfrm>
            <a:off x="624417" y="279400"/>
            <a:ext cx="10972800" cy="8636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POCO SALE   (IODATO)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34434" y="1268413"/>
            <a:ext cx="11425767" cy="45550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/>
              <a:t>Utilizzare meno sale significa più salute!</a:t>
            </a:r>
          </a:p>
          <a:p>
            <a:pPr algn="ctr">
              <a:defRPr/>
            </a:pPr>
            <a:endParaRPr lang="it-IT" sz="2400" b="1" dirty="0"/>
          </a:p>
          <a:p>
            <a:pPr algn="just">
              <a:defRPr/>
            </a:pPr>
            <a:r>
              <a:rPr lang="it-IT" sz="2200" b="1" dirty="0"/>
              <a:t>E’ da utilizzare con parsimonia, in quanto sale in eccesso può: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200" b="1" dirty="0"/>
              <a:t> alzare la pressione arteriosa,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200" b="1" dirty="0"/>
              <a:t>aumentare il rischio di tumori allo stomaco,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200" b="1" dirty="0"/>
              <a:t>aumentare le perdite di calcio e quindi maggior rischio di osteoporosi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it-IT" sz="2200" b="1" dirty="0"/>
          </a:p>
          <a:p>
            <a:pPr algn="just">
              <a:defRPr/>
            </a:pPr>
            <a:r>
              <a:rPr lang="it-IT" sz="2200" dirty="0"/>
              <a:t>Si consiglia di utilizzare </a:t>
            </a:r>
            <a:r>
              <a:rPr lang="it-IT" sz="2200" i="1" dirty="0"/>
              <a:t>sale iodato</a:t>
            </a:r>
            <a:r>
              <a:rPr lang="it-IT" sz="2200" dirty="0"/>
              <a:t> che aiuta a prevenire malattie legate alla tiroide (gotta), oppure </a:t>
            </a:r>
            <a:r>
              <a:rPr lang="it-IT" sz="2200" i="1" dirty="0"/>
              <a:t>sale integrale.</a:t>
            </a:r>
          </a:p>
          <a:p>
            <a:pPr algn="just">
              <a:defRPr/>
            </a:pPr>
            <a:r>
              <a:rPr lang="it-IT" sz="2200" dirty="0"/>
              <a:t>Non superare le dosi consigliate di utilizzo, ovvero 4-5 gr pari ad un cucchiaino al giorno.</a:t>
            </a:r>
          </a:p>
          <a:p>
            <a:pPr algn="just">
              <a:defRPr/>
            </a:pPr>
            <a:endParaRPr lang="it-IT" sz="2200" dirty="0"/>
          </a:p>
          <a:p>
            <a:pPr algn="just">
              <a:defRPr/>
            </a:pPr>
            <a:r>
              <a:rPr lang="it-IT" sz="2200" b="1" dirty="0"/>
              <a:t>Per dare più sapore al piatto utilizzare meno sale, ma aggiungere spezie ed erbe aromatiche, come origano, peperoncino, curry, curcuma, paprika.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88913"/>
            <a:ext cx="19939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0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olo 1"/>
          <p:cNvSpPr>
            <a:spLocks noGrp="1"/>
          </p:cNvSpPr>
          <p:nvPr>
            <p:ph type="title"/>
          </p:nvPr>
        </p:nvSpPr>
        <p:spPr>
          <a:xfrm>
            <a:off x="527051" y="177800"/>
            <a:ext cx="10972800" cy="7493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SALE (1)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68" y="1041401"/>
            <a:ext cx="9124384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50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/>
          <p:cNvSpPr>
            <a:spLocks noGrp="1"/>
          </p:cNvSpPr>
          <p:nvPr>
            <p:ph type="title"/>
          </p:nvPr>
        </p:nvSpPr>
        <p:spPr>
          <a:xfrm>
            <a:off x="527051" y="139700"/>
            <a:ext cx="10972800" cy="6731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SALE (2)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34" y="1052513"/>
            <a:ext cx="672253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1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olo 1"/>
          <p:cNvSpPr>
            <a:spLocks noGrp="1"/>
          </p:cNvSpPr>
          <p:nvPr>
            <p:ph type="title"/>
          </p:nvPr>
        </p:nvSpPr>
        <p:spPr>
          <a:xfrm>
            <a:off x="624417" y="115888"/>
            <a:ext cx="10972800" cy="760412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ZUCCHERI AGGIUNTI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01700"/>
            <a:ext cx="5930900" cy="582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000752" y="1341439"/>
            <a:ext cx="5566833" cy="2276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/>
              <a:t>5 gr = 1 cucchiaino di caffè</a:t>
            </a:r>
          </a:p>
          <a:p>
            <a:pPr>
              <a:defRPr/>
            </a:pPr>
            <a:endParaRPr lang="it-IT" dirty="0"/>
          </a:p>
          <a:p>
            <a:pPr algn="ctr">
              <a:defRPr/>
            </a:pPr>
            <a:r>
              <a:rPr lang="it-IT" sz="2000" b="1" dirty="0">
                <a:solidFill>
                  <a:srgbClr val="FF0000"/>
                </a:solidFill>
              </a:rPr>
              <a:t>ESEMPI:</a:t>
            </a:r>
          </a:p>
          <a:p>
            <a:pPr algn="ctr">
              <a:defRPr/>
            </a:pPr>
            <a:endParaRPr lang="it-IT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b="1" dirty="0"/>
              <a:t>BRIOCHES: 5 cucchiaini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b="1" dirty="0"/>
              <a:t>YOGURT ALLA FRUTTA: 3 cucchiaini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FF0000"/>
                </a:solidFill>
              </a:rPr>
              <a:t>LATTINA COCA COLA: 7 cucchiaini</a:t>
            </a:r>
          </a:p>
        </p:txBody>
      </p:sp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1" y="3933826"/>
            <a:ext cx="477096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65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15888"/>
            <a:ext cx="10972800" cy="773112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MIELE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667" y="1268413"/>
            <a:ext cx="10972800" cy="452596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it-IT" altLang="it-IT" sz="2400" b="1" dirty="0" smtClean="0"/>
              <a:t>Preferire il miele, indice glicemico più basso dello zucchero</a:t>
            </a:r>
          </a:p>
          <a:p>
            <a:pPr eaLnBrk="1" hangingPunct="1"/>
            <a:r>
              <a:rPr lang="it-IT" altLang="it-IT" sz="2400" dirty="0" smtClean="0"/>
              <a:t>Ricco di minerali e vitamine</a:t>
            </a:r>
          </a:p>
          <a:p>
            <a:pPr eaLnBrk="1" hangingPunct="1"/>
            <a:r>
              <a:rPr lang="it-IT" altLang="it-IT" sz="2400" dirty="0" smtClean="0"/>
              <a:t>Ricco di antiossidanti (flavonoidi)</a:t>
            </a:r>
          </a:p>
          <a:p>
            <a:pPr eaLnBrk="1" hangingPunct="1"/>
            <a:r>
              <a:rPr lang="it-IT" altLang="it-IT" sz="2400" dirty="0" smtClean="0"/>
              <a:t>La capacità antiossidante cresce con il suo colore: tonalità scure hanno maggio capacità antiossidanti</a:t>
            </a:r>
          </a:p>
          <a:p>
            <a:pPr eaLnBrk="1" hangingPunct="1"/>
            <a:r>
              <a:rPr lang="it-IT" altLang="it-IT" sz="2400" dirty="0" smtClean="0"/>
              <a:t>Attività battericida (in passato per guarire ferite)</a:t>
            </a:r>
          </a:p>
          <a:p>
            <a:pPr eaLnBrk="1" hangingPunct="1"/>
            <a:r>
              <a:rPr lang="it-IT" altLang="it-IT" sz="2400" dirty="0" smtClean="0"/>
              <a:t>Attività antinfiammatoria</a:t>
            </a:r>
          </a:p>
          <a:p>
            <a:pPr eaLnBrk="1" hangingPunct="1"/>
            <a:r>
              <a:rPr lang="it-IT" altLang="it-IT" sz="2400" dirty="0" smtClean="0"/>
              <a:t>Stimola sistema immunitario </a:t>
            </a:r>
          </a:p>
          <a:p>
            <a:pPr eaLnBrk="1" hangingPunct="1"/>
            <a:r>
              <a:rPr lang="it-IT" altLang="it-IT" sz="2400" dirty="0" smtClean="0"/>
              <a:t>Azione prebiotica: favorisce crescita </a:t>
            </a:r>
            <a:r>
              <a:rPr lang="it-IT" altLang="it-IT" sz="2400" dirty="0" err="1" smtClean="0"/>
              <a:t>bifidobatteri</a:t>
            </a:r>
            <a:r>
              <a:rPr lang="it-IT" altLang="it-IT" sz="2800" dirty="0" smtClean="0"/>
              <a:t> </a:t>
            </a:r>
            <a:r>
              <a:rPr lang="it-IT" altLang="it-IT" sz="2400" dirty="0" smtClean="0"/>
              <a:t>e lattobacilli</a:t>
            </a:r>
          </a:p>
          <a:p>
            <a:pPr eaLnBrk="1" hangingPunct="1"/>
            <a:r>
              <a:rPr lang="it-IT" altLang="it-IT" sz="2400" b="1" dirty="0" smtClean="0"/>
              <a:t>NON ADATTO AI NEONATI</a:t>
            </a:r>
          </a:p>
          <a:p>
            <a:pPr eaLnBrk="1" hangingPunct="1"/>
            <a:endParaRPr lang="it-IT" altLang="it-IT" sz="2400" dirty="0" smtClean="0"/>
          </a:p>
        </p:txBody>
      </p:sp>
      <p:pic>
        <p:nvPicPr>
          <p:cNvPr id="68612" name="ipf8JQTs-deUrNXyM:" descr="ANd9GcRDS9btqHx-bANhe5Xt3j-_mt0gdNK3s3vcjZuyu0HczaDnEhMsg-daX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5" y="127000"/>
            <a:ext cx="14393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18" y="5373689"/>
            <a:ext cx="216958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5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b="1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Equipaggiamento tecnico</a:t>
            </a:r>
            <a:endParaRPr lang="it-IT" sz="3600" b="1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17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  <a:p>
            <a:pPr algn="just" eaLnBrk="1" hangingPunct="1"/>
            <a:r>
              <a:rPr lang="it-IT" altLang="it-IT" sz="2800" smtClean="0">
                <a:solidFill>
                  <a:srgbClr val="00B050"/>
                </a:solidFill>
                <a:cs typeface="Arial" charset="0"/>
              </a:rPr>
              <a:t>PC + Software </a:t>
            </a:r>
            <a:r>
              <a:rPr lang="it-IT" altLang="it-IT" sz="2800" smtClean="0">
                <a:cs typeface="Arial" charset="0"/>
              </a:rPr>
              <a:t>(per stilare piano alimentare  personalizzato)</a:t>
            </a:r>
          </a:p>
          <a:p>
            <a:pPr algn="just" eaLnBrk="1" hangingPunct="1"/>
            <a:r>
              <a:rPr lang="it-IT" altLang="it-IT" sz="2800" smtClean="0">
                <a:solidFill>
                  <a:srgbClr val="00B050"/>
                </a:solidFill>
                <a:cs typeface="Arial" charset="0"/>
              </a:rPr>
              <a:t>Impedenziometria</a:t>
            </a:r>
            <a:r>
              <a:rPr lang="it-IT" altLang="it-IT" sz="2800" smtClean="0">
                <a:cs typeface="Arial" charset="0"/>
              </a:rPr>
              <a:t> (BIA)</a:t>
            </a:r>
          </a:p>
          <a:p>
            <a:pPr algn="just" eaLnBrk="1" hangingPunct="1"/>
            <a:r>
              <a:rPr lang="it-IT" altLang="it-IT" sz="2800" smtClean="0">
                <a:solidFill>
                  <a:srgbClr val="00B050"/>
                </a:solidFill>
                <a:cs typeface="Arial" charset="0"/>
              </a:rPr>
              <a:t>Plicometro</a:t>
            </a:r>
            <a:r>
              <a:rPr lang="it-IT" altLang="it-IT" sz="2800" smtClean="0">
                <a:cs typeface="Arial" charset="0"/>
              </a:rPr>
              <a:t> </a:t>
            </a:r>
          </a:p>
          <a:p>
            <a:pPr algn="just" eaLnBrk="1" hangingPunct="1"/>
            <a:r>
              <a:rPr lang="it-IT" altLang="it-IT" sz="2800" smtClean="0">
                <a:solidFill>
                  <a:srgbClr val="00B050"/>
                </a:solidFill>
                <a:cs typeface="Arial" charset="0"/>
              </a:rPr>
              <a:t>Metro</a:t>
            </a:r>
            <a:r>
              <a:rPr lang="it-IT" altLang="it-IT" sz="2800" smtClean="0">
                <a:cs typeface="Arial" charset="0"/>
              </a:rPr>
              <a:t> (da sarta)</a:t>
            </a:r>
          </a:p>
          <a:p>
            <a:pPr algn="just" eaLnBrk="1" hangingPunct="1"/>
            <a:r>
              <a:rPr lang="it-IT" altLang="it-IT" sz="2800" smtClean="0">
                <a:solidFill>
                  <a:srgbClr val="00B050"/>
                </a:solidFill>
                <a:cs typeface="Arial" charset="0"/>
              </a:rPr>
              <a:t>Stadiometro</a:t>
            </a:r>
            <a:r>
              <a:rPr lang="it-IT" altLang="it-IT" sz="2800" smtClean="0">
                <a:cs typeface="Arial" charset="0"/>
              </a:rPr>
              <a:t>  (per valutare peso e altezza)</a:t>
            </a:r>
          </a:p>
          <a:p>
            <a:pPr eaLnBrk="1" hangingPunct="1"/>
            <a:endParaRPr lang="it-IT" altLang="it-IT" sz="2800" smtClean="0"/>
          </a:p>
        </p:txBody>
      </p:sp>
    </p:spTree>
    <p:extLst>
      <p:ext uri="{BB962C8B-B14F-4D97-AF65-F5344CB8AC3E}">
        <p14:creationId xmlns:p14="http://schemas.microsoft.com/office/powerpoint/2010/main" val="8389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54000"/>
            <a:ext cx="10972800" cy="889000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</a:rPr>
              <a:t>«Siamo ciò che mangiamo»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4" y="1628776"/>
            <a:ext cx="11681883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2400" b="1" dirty="0" smtClean="0"/>
              <a:t>Si vede quello che mangiamo, si vede quello che beviamo </a:t>
            </a:r>
          </a:p>
          <a:p>
            <a:pPr algn="ctr" eaLnBrk="1" hangingPunct="1">
              <a:buFontTx/>
              <a:buNone/>
            </a:pPr>
            <a:r>
              <a:rPr lang="it-IT" altLang="it-IT" sz="2400" b="1" dirty="0" smtClean="0"/>
              <a:t>MANGIAMO TROPPO, ASSUMIAMO TROPPE CALORIE</a:t>
            </a:r>
            <a:r>
              <a:rPr lang="it-IT" altLang="it-IT" sz="2400" dirty="0" smtClean="0"/>
              <a:t>!</a:t>
            </a:r>
          </a:p>
          <a:p>
            <a:pPr algn="ctr" eaLnBrk="1" hangingPunct="1">
              <a:buFontTx/>
              <a:buNone/>
            </a:pPr>
            <a:endParaRPr lang="it-IT" altLang="it-IT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400" b="1" smtClean="0">
                <a:solidFill>
                  <a:srgbClr val="0070C0"/>
                </a:solidFill>
              </a:rPr>
              <a:t>L’ alimentazione moderna  eccessiva dove ci porta?</a:t>
            </a:r>
          </a:p>
          <a:p>
            <a:pPr eaLnBrk="1" hangingPunct="1">
              <a:lnSpc>
                <a:spcPct val="90000"/>
              </a:lnSpc>
            </a:pPr>
            <a:endParaRPr lang="it-IT" altLang="it-IT" sz="2400" smtClean="0"/>
          </a:p>
          <a:p>
            <a:pPr eaLnBrk="1" hangingPunct="1">
              <a:lnSpc>
                <a:spcPct val="90000"/>
              </a:lnSpc>
            </a:pPr>
            <a:endParaRPr lang="it-IT" altLang="it-IT" dirty="0" smtClean="0"/>
          </a:p>
          <a:p>
            <a:pPr eaLnBrk="1" hangingPunct="1">
              <a:buFontTx/>
              <a:buNone/>
            </a:pPr>
            <a:endParaRPr lang="it-IT" altLang="it-IT" dirty="0" smtClean="0"/>
          </a:p>
        </p:txBody>
      </p:sp>
      <p:pic>
        <p:nvPicPr>
          <p:cNvPr id="69636" name="Picture 4" descr="evoluzio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4375146"/>
            <a:ext cx="5230284" cy="191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0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olo 1"/>
          <p:cNvSpPr>
            <a:spLocks noGrp="1"/>
          </p:cNvSpPr>
          <p:nvPr>
            <p:ph type="title"/>
          </p:nvPr>
        </p:nvSpPr>
        <p:spPr>
          <a:xfrm>
            <a:off x="624417" y="203200"/>
            <a:ext cx="10972800" cy="6731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IERI E OGGI: come siamo cambiati</a:t>
            </a:r>
          </a:p>
        </p:txBody>
      </p:sp>
      <p:sp>
        <p:nvSpPr>
          <p:cNvPr id="70659" name="CasellaDiTesto 3"/>
          <p:cNvSpPr txBox="1">
            <a:spLocks noChangeArrowheads="1"/>
          </p:cNvSpPr>
          <p:nvPr/>
        </p:nvSpPr>
        <p:spPr bwMode="auto">
          <a:xfrm>
            <a:off x="239184" y="1052513"/>
            <a:ext cx="11521016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2400" b="1" dirty="0"/>
              <a:t>Meglio poco cibo che cibo da poco</a:t>
            </a:r>
          </a:p>
          <a:p>
            <a:pPr eaLnBrk="1" hangingPunct="1"/>
            <a:endParaRPr lang="it-IT" altLang="it-IT" sz="2400" b="1" dirty="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17" y="1646239"/>
            <a:ext cx="8930216" cy="481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9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olo 1"/>
          <p:cNvSpPr>
            <a:spLocks noGrp="1"/>
          </p:cNvSpPr>
          <p:nvPr>
            <p:ph type="title"/>
          </p:nvPr>
        </p:nvSpPr>
        <p:spPr>
          <a:xfrm>
            <a:off x="624417" y="115888"/>
            <a:ext cx="10972800" cy="950912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SPESA CONSAPEVOLE:</a:t>
            </a:r>
          </a:p>
        </p:txBody>
      </p:sp>
      <p:sp>
        <p:nvSpPr>
          <p:cNvPr id="71683" name="CasellaDiTesto 1"/>
          <p:cNvSpPr txBox="1">
            <a:spLocks noChangeArrowheads="1"/>
          </p:cNvSpPr>
          <p:nvPr/>
        </p:nvSpPr>
        <p:spPr bwMode="auto">
          <a:xfrm>
            <a:off x="334434" y="1268414"/>
            <a:ext cx="1152313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it-IT" altLang="it-IT" sz="2400" b="1">
                <a:solidFill>
                  <a:srgbClr val="00B050"/>
                </a:solidFill>
              </a:rPr>
              <a:t>L’ EDUCAZIONE ALIMENTARE INCOMINCIA DALLA SPESA</a:t>
            </a:r>
            <a:endParaRPr lang="it-IT" altLang="it-IT" sz="2400" b="1"/>
          </a:p>
          <a:p>
            <a:pPr algn="ctr" eaLnBrk="1" hangingPunct="1">
              <a:lnSpc>
                <a:spcPct val="150000"/>
              </a:lnSpc>
            </a:pPr>
            <a:r>
              <a:rPr lang="it-IT" altLang="it-IT" sz="2400" b="1">
                <a:solidFill>
                  <a:srgbClr val="00B050"/>
                </a:solidFill>
              </a:rPr>
              <a:t>Fare la spesa è un atto socialmente rilevante.</a:t>
            </a:r>
          </a:p>
          <a:p>
            <a:pPr algn="just" eaLnBrk="1" hangingPunct="1"/>
            <a:endParaRPr lang="it-IT" altLang="it-IT" sz="2400"/>
          </a:p>
          <a:p>
            <a:pPr algn="just" eaLnBrk="1" hangingPunct="1"/>
            <a:r>
              <a:rPr lang="it-IT" altLang="it-IT" sz="2400"/>
              <a:t>Quando si fa la spesa si dovrebbe essere consapevoli che </a:t>
            </a:r>
            <a:r>
              <a:rPr lang="it-IT" altLang="it-IT" sz="2400" b="1"/>
              <a:t>ciò che acquistiamo</a:t>
            </a:r>
            <a:r>
              <a:rPr lang="it-IT" altLang="it-IT" sz="2400"/>
              <a:t> e mettiamo nel carello della spesa </a:t>
            </a:r>
            <a:r>
              <a:rPr lang="it-IT" altLang="it-IT" sz="2400" b="1"/>
              <a:t>sono destinati ad essere introdotti nel nostro corpo</a:t>
            </a:r>
            <a:r>
              <a:rPr lang="it-IT" altLang="it-IT" sz="2400"/>
              <a:t> e che possono, pertanto,  far ammalare o far risanare.</a:t>
            </a:r>
          </a:p>
          <a:p>
            <a:pPr algn="just" eaLnBrk="1" hangingPunct="1"/>
            <a:endParaRPr lang="it-IT" altLang="it-IT" sz="2400"/>
          </a:p>
          <a:p>
            <a:pPr algn="just" eaLnBrk="1" hangingPunct="1"/>
            <a:r>
              <a:rPr lang="it-IT" altLang="it-IT" sz="2400"/>
              <a:t>Dobbiamo cambiare le nostre abitudine rendendo la spesa un momento di scelte consapevoli per la nostra salute.</a:t>
            </a:r>
          </a:p>
        </p:txBody>
      </p:sp>
      <p:pic>
        <p:nvPicPr>
          <p:cNvPr id="71684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695" y="4723866"/>
            <a:ext cx="3407053" cy="170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0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olo 1"/>
          <p:cNvSpPr>
            <a:spLocks noGrp="1"/>
          </p:cNvSpPr>
          <p:nvPr>
            <p:ph type="title"/>
          </p:nvPr>
        </p:nvSpPr>
        <p:spPr>
          <a:xfrm>
            <a:off x="559103" y="-163784"/>
            <a:ext cx="10972800" cy="1143000"/>
          </a:xfrm>
        </p:spPr>
        <p:txBody>
          <a:bodyPr/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</a:rPr>
              <a:t>SPESA CONSAPEVOLE (1)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31800" y="1196975"/>
            <a:ext cx="11328400" cy="4955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u="sng" dirty="0"/>
              <a:t>Consigli per una spesa consapevole e salutare:</a:t>
            </a:r>
          </a:p>
          <a:p>
            <a:pPr>
              <a:defRPr/>
            </a:pP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b="1" dirty="0"/>
              <a:t>Andare al supermercato dopo i pasti </a:t>
            </a:r>
            <a:r>
              <a:rPr lang="it-IT" sz="2400" dirty="0"/>
              <a:t>a stomaco pieno per evitare acquisti «per fame»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Acquistare alimenti solo presenti sulla lista della spesa e quindi indispensabili per la settimana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Scegliere alimenti di stagione (FRUTTA E VERDURA)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Non esagerare con gli acquisti (fare le scorte per 3-4 giorni in modo da avere sempre alimenti freschi a diposizione)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Leggere l’etichetta nutrizionale e scegliere alimenti più sani possibili (scegliere prodotti con pochi ingredienti)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Confrontare i prodotti e scegliere quello più adeguato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Controllare sempre la data di scadenza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it-IT" sz="2400" dirty="0"/>
          </a:p>
        </p:txBody>
      </p:sp>
      <p:pic>
        <p:nvPicPr>
          <p:cNvPr id="74756" name="Immagin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33001" y="5157789"/>
            <a:ext cx="1706033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olo 1"/>
          <p:cNvSpPr>
            <a:spLocks noGrp="1"/>
          </p:cNvSpPr>
          <p:nvPr>
            <p:ph type="title"/>
          </p:nvPr>
        </p:nvSpPr>
        <p:spPr>
          <a:xfrm>
            <a:off x="624417" y="-354330"/>
            <a:ext cx="10972800" cy="1143000"/>
          </a:xfrm>
        </p:spPr>
        <p:txBody>
          <a:bodyPr/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</a:rPr>
              <a:t>L’ETICHETTA DEI PRODOTTI ALIMENTARI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31801" y="836614"/>
            <a:ext cx="11233151" cy="29854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400" dirty="0" smtClean="0"/>
              <a:t>Saper leggere l’etichetta dei prodotti alimentari è indispensabile per conoscere le </a:t>
            </a:r>
            <a:r>
              <a:rPr lang="it-IT" sz="2400" i="1" dirty="0" smtClean="0"/>
              <a:t>caratteristiche qualitative e di sicurezza del prodotto.</a:t>
            </a:r>
          </a:p>
          <a:p>
            <a:pPr algn="just">
              <a:defRPr/>
            </a:pPr>
            <a:endParaRPr lang="it-IT" sz="2400" dirty="0"/>
          </a:p>
          <a:p>
            <a:pPr algn="ctr">
              <a:defRPr/>
            </a:pPr>
            <a:r>
              <a:rPr lang="it-IT" sz="2400" dirty="0"/>
              <a:t>L’etichetta è </a:t>
            </a:r>
            <a:r>
              <a:rPr lang="it-IT" sz="2400" b="1" dirty="0"/>
              <a:t>la carta d’identità del prodotto alimentare</a:t>
            </a:r>
            <a:endParaRPr lang="it-IT" sz="2400" dirty="0"/>
          </a:p>
          <a:p>
            <a:pPr algn="just">
              <a:defRPr/>
            </a:pPr>
            <a:endParaRPr lang="it-IT" sz="2000" dirty="0"/>
          </a:p>
          <a:p>
            <a:pPr marL="342900" indent="-342900" algn="just">
              <a:defRPr/>
            </a:pP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it-IT" sz="2400" dirty="0"/>
          </a:p>
          <a:p>
            <a:pPr>
              <a:defRPr/>
            </a:pPr>
            <a:endParaRPr lang="it-IT" sz="2400" dirty="0"/>
          </a:p>
        </p:txBody>
      </p:sp>
      <p:pic>
        <p:nvPicPr>
          <p:cNvPr id="7578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085" y="2781301"/>
            <a:ext cx="4965700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olo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22338"/>
          </a:xfrm>
        </p:spPr>
        <p:txBody>
          <a:bodyPr/>
          <a:lstStyle/>
          <a:p>
            <a:r>
              <a:rPr lang="it-IT" sz="3600" b="1" smtClean="0">
                <a:solidFill>
                  <a:srgbClr val="0070C0"/>
                </a:solidFill>
              </a:rPr>
              <a:t>ETICHETTA (1)</a:t>
            </a:r>
          </a:p>
        </p:txBody>
      </p:sp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85" y="1989139"/>
            <a:ext cx="510116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7517" y="836614"/>
            <a:ext cx="7084483" cy="5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olo 1"/>
          <p:cNvSpPr>
            <a:spLocks noGrp="1"/>
          </p:cNvSpPr>
          <p:nvPr>
            <p:ph type="title"/>
          </p:nvPr>
        </p:nvSpPr>
        <p:spPr>
          <a:xfrm>
            <a:off x="624417" y="-171450"/>
            <a:ext cx="10972800" cy="1143000"/>
          </a:xfrm>
        </p:spPr>
        <p:txBody>
          <a:bodyPr/>
          <a:lstStyle/>
          <a:p>
            <a:pPr algn="l"/>
            <a:r>
              <a:rPr lang="it-IT" sz="3600" b="1" smtClean="0">
                <a:solidFill>
                  <a:srgbClr val="0070C0"/>
                </a:solidFill>
              </a:rPr>
              <a:t>ETICHETTA (2)</a:t>
            </a:r>
          </a:p>
        </p:txBody>
      </p:sp>
      <p:sp>
        <p:nvSpPr>
          <p:cNvPr id="77827" name="CasellaDiTesto 5"/>
          <p:cNvSpPr txBox="1">
            <a:spLocks noChangeArrowheads="1"/>
          </p:cNvSpPr>
          <p:nvPr/>
        </p:nvSpPr>
        <p:spPr bwMode="auto">
          <a:xfrm>
            <a:off x="513988" y="1450567"/>
            <a:ext cx="528108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it-IT" sz="2000" b="1" dirty="0"/>
              <a:t> Elenco degli ingredienti</a:t>
            </a:r>
            <a:r>
              <a:rPr lang="it-IT" sz="2000" dirty="0"/>
              <a:t>: è l’elenco di tutte le sostanze impiegate nella produzione, in ordine decrescente. Una delle novità più importanti riguarda l’indicazione degli </a:t>
            </a:r>
            <a:r>
              <a:rPr lang="it-IT" sz="2000" b="1" dirty="0">
                <a:solidFill>
                  <a:srgbClr val="FF0000"/>
                </a:solidFill>
              </a:rPr>
              <a:t>allergeni </a:t>
            </a:r>
            <a:r>
              <a:rPr lang="it-IT" sz="2000" dirty="0"/>
              <a:t>che devono essere evidenziati con carattere o colore diverso rispetto agli altri ingredienti.</a:t>
            </a:r>
          </a:p>
          <a:p>
            <a:pPr algn="just"/>
            <a:endParaRPr lang="it-IT" sz="2000" dirty="0"/>
          </a:p>
          <a:p>
            <a:pPr algn="just">
              <a:buFont typeface="Arial" charset="0"/>
              <a:buChar char="•"/>
            </a:pPr>
            <a:r>
              <a:rPr lang="it-IT" sz="2000" b="1" dirty="0"/>
              <a:t>Durabilità del prodotto: </a:t>
            </a:r>
            <a:r>
              <a:rPr lang="it-IT" sz="2000" dirty="0"/>
              <a:t>data di scadenza</a:t>
            </a:r>
          </a:p>
          <a:p>
            <a:pPr algn="just">
              <a:buFont typeface="Arial" charset="0"/>
              <a:buChar char="•"/>
            </a:pPr>
            <a:r>
              <a:rPr lang="it-IT" sz="2000" b="1" dirty="0"/>
              <a:t>Condizione ed uso di conservazione dopo l’apertura della confezione</a:t>
            </a:r>
          </a:p>
          <a:p>
            <a:pPr algn="just">
              <a:buFont typeface="Arial" charset="0"/>
              <a:buChar char="•"/>
            </a:pPr>
            <a:r>
              <a:rPr lang="it-IT" sz="2000" b="1" dirty="0"/>
              <a:t>Paese di origine e luogo di provenienza</a:t>
            </a:r>
          </a:p>
        </p:txBody>
      </p:sp>
      <p:pic>
        <p:nvPicPr>
          <p:cNvPr id="7782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118" y="260351"/>
            <a:ext cx="4322233" cy="639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>
            <a:spLocks noGrp="1"/>
          </p:cNvSpPr>
          <p:nvPr>
            <p:ph type="title"/>
          </p:nvPr>
        </p:nvSpPr>
        <p:spPr>
          <a:xfrm>
            <a:off x="1089721" y="0"/>
            <a:ext cx="9533467" cy="935037"/>
          </a:xfrm>
        </p:spPr>
        <p:txBody>
          <a:bodyPr/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</a:rPr>
              <a:t>ETICHETTA (3)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31801" y="260351"/>
            <a:ext cx="11233151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endParaRPr lang="it-IT" sz="2200" dirty="0"/>
          </a:p>
          <a:p>
            <a:pPr algn="just">
              <a:defRPr/>
            </a:pPr>
            <a:endParaRPr lang="it-IT" sz="2200" dirty="0"/>
          </a:p>
          <a:p>
            <a:pPr algn="just">
              <a:defRPr/>
            </a:pPr>
            <a:r>
              <a:rPr lang="it-IT" sz="2200" dirty="0"/>
              <a:t>Per alcuni prodotti alimentari in etichetta ci devono essere ulteriori informazioni: </a:t>
            </a:r>
          </a:p>
          <a:p>
            <a:pPr algn="just">
              <a:defRPr/>
            </a:pPr>
            <a:endParaRPr lang="it-IT" sz="22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200" b="1" dirty="0"/>
              <a:t>FRUTTA E VERDURA</a:t>
            </a:r>
            <a:r>
              <a:rPr lang="it-IT" sz="2200" dirty="0"/>
              <a:t>: indicato il luogo di provenienza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200" b="1" dirty="0"/>
              <a:t>PESCE:</a:t>
            </a:r>
            <a:r>
              <a:rPr lang="it-IT" sz="2200" dirty="0"/>
              <a:t> deve essere specificato se è pescato o di allevamento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200" b="1" dirty="0"/>
              <a:t>UOVA:</a:t>
            </a:r>
            <a:r>
              <a:rPr lang="it-IT" sz="2200" dirty="0"/>
              <a:t> data in cui è stato deposto dalla gallina e la data in cui si devono consumare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200" b="1" dirty="0"/>
              <a:t>CARNE:</a:t>
            </a:r>
            <a:r>
              <a:rPr lang="it-IT" sz="2200" dirty="0"/>
              <a:t> informazione su tutte le fasi di lavorazione dalla provenienza del bovino fino alla fase di taglio ed esposizione sul bancone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it-IT" sz="2200" dirty="0"/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34" y="4508500"/>
            <a:ext cx="4138084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918" y="4397375"/>
            <a:ext cx="4897967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olo 1"/>
          <p:cNvSpPr>
            <a:spLocks noGrp="1"/>
          </p:cNvSpPr>
          <p:nvPr>
            <p:ph type="title"/>
          </p:nvPr>
        </p:nvSpPr>
        <p:spPr>
          <a:xfrm>
            <a:off x="513988" y="-248194"/>
            <a:ext cx="10972800" cy="1143000"/>
          </a:xfrm>
        </p:spPr>
        <p:txBody>
          <a:bodyPr/>
          <a:lstStyle/>
          <a:p>
            <a:r>
              <a:rPr lang="it-IT" sz="3600" b="1" dirty="0" smtClean="0">
                <a:solidFill>
                  <a:srgbClr val="0070C0"/>
                </a:solidFill>
              </a:rPr>
              <a:t>ESEMPI </a:t>
            </a:r>
            <a:r>
              <a:rPr lang="it-IT" sz="3600" b="1" dirty="0" err="1" smtClean="0">
                <a:solidFill>
                  <a:srgbClr val="0070C0"/>
                </a:solidFill>
              </a:rPr>
              <a:t>DI</a:t>
            </a:r>
            <a:r>
              <a:rPr lang="it-IT" sz="3600" b="1" dirty="0" smtClean="0">
                <a:solidFill>
                  <a:srgbClr val="0070C0"/>
                </a:solidFill>
              </a:rPr>
              <a:t> ETICHETTA</a:t>
            </a: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534" y="1052514"/>
            <a:ext cx="35179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5118" y="981076"/>
            <a:ext cx="60071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8133" y="3860800"/>
            <a:ext cx="439420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olo 1"/>
          <p:cNvSpPr>
            <a:spLocks noGrp="1"/>
          </p:cNvSpPr>
          <p:nvPr>
            <p:ph type="title"/>
          </p:nvPr>
        </p:nvSpPr>
        <p:spPr>
          <a:xfrm>
            <a:off x="334433" y="1"/>
            <a:ext cx="10972800" cy="936625"/>
          </a:xfrm>
        </p:spPr>
        <p:txBody>
          <a:bodyPr/>
          <a:lstStyle/>
          <a:p>
            <a:r>
              <a:rPr lang="it-IT" sz="3600" b="1" smtClean="0">
                <a:solidFill>
                  <a:srgbClr val="0070C0"/>
                </a:solidFill>
              </a:rPr>
              <a:t>ETICHETTA (4)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4733" y="981075"/>
            <a:ext cx="6146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96925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  <a:cs typeface="Arial" charset="0"/>
              </a:rPr>
              <a:t>STEP BY STEP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4417" y="1412875"/>
            <a:ext cx="10972800" cy="5126038"/>
          </a:xfrm>
        </p:spPr>
        <p:txBody>
          <a:bodyPr rtlCol="0">
            <a:normAutofit lnSpcReduction="10000"/>
          </a:bodyPr>
          <a:lstStyle/>
          <a:p>
            <a:pPr marL="514350" indent="-514350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2600" dirty="0" smtClean="0"/>
              <a:t>Colloquio con paziente e anamnesi patologica, famigliare e alimentare (recall-24h)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2600" dirty="0" smtClean="0"/>
              <a:t>Valutazione di PESO e ALTEZZA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2600" dirty="0" smtClean="0"/>
              <a:t>Calcolo del BMI (Indice di Massa Corporea)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2600" dirty="0" smtClean="0"/>
              <a:t>Misurazione delle circonferenze </a:t>
            </a:r>
          </a:p>
          <a:p>
            <a:pPr marL="914400" lvl="1" indent="-5143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it-IT" sz="2600" dirty="0" smtClean="0"/>
              <a:t>Spalle</a:t>
            </a:r>
          </a:p>
          <a:p>
            <a:pPr marL="914400" lvl="1" indent="-5143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it-IT" sz="2600" dirty="0" smtClean="0"/>
              <a:t>Vita</a:t>
            </a:r>
          </a:p>
          <a:p>
            <a:pPr marL="914400" lvl="1" indent="-5143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it-IT" sz="2600" dirty="0" smtClean="0"/>
              <a:t>Vita </a:t>
            </a:r>
            <a:r>
              <a:rPr lang="it-IT" sz="2600" dirty="0" err="1" smtClean="0"/>
              <a:t>max</a:t>
            </a:r>
            <a:endParaRPr lang="it-IT" sz="2600" dirty="0" smtClean="0"/>
          </a:p>
          <a:p>
            <a:pPr marL="914400" lvl="1" indent="-5143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it-IT" sz="2600" dirty="0" smtClean="0"/>
              <a:t>Fianchi (donne)</a:t>
            </a:r>
          </a:p>
          <a:p>
            <a:pPr marL="914400" lvl="1" indent="-5143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it-IT" sz="2600" dirty="0" smtClean="0"/>
              <a:t>Braccio</a:t>
            </a:r>
          </a:p>
          <a:p>
            <a:pPr marL="914400" lvl="1" indent="-5143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it-IT" sz="2600" dirty="0" smtClean="0"/>
              <a:t>Coscia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it-IT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it-IT" dirty="0"/>
          </a:p>
        </p:txBody>
      </p:sp>
      <p:pic>
        <p:nvPicPr>
          <p:cNvPr id="8196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67" y="3860800"/>
            <a:ext cx="519853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80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olo 1"/>
          <p:cNvSpPr>
            <a:spLocks noGrp="1"/>
          </p:cNvSpPr>
          <p:nvPr>
            <p:ph type="title"/>
          </p:nvPr>
        </p:nvSpPr>
        <p:spPr>
          <a:xfrm>
            <a:off x="527051" y="-339635"/>
            <a:ext cx="10972800" cy="1143000"/>
          </a:xfrm>
        </p:spPr>
        <p:txBody>
          <a:bodyPr/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</a:rPr>
              <a:t>ETICHETTA (5)</a:t>
            </a:r>
          </a:p>
        </p:txBody>
      </p:sp>
      <p:pic>
        <p:nvPicPr>
          <p:cNvPr id="8192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282" y="934176"/>
            <a:ext cx="49403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7924" y="1532710"/>
            <a:ext cx="5281084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CasellaDiTesto 8"/>
          <p:cNvSpPr txBox="1">
            <a:spLocks noChangeArrowheads="1"/>
          </p:cNvSpPr>
          <p:nvPr/>
        </p:nvSpPr>
        <p:spPr bwMode="auto">
          <a:xfrm>
            <a:off x="6524233" y="974861"/>
            <a:ext cx="460798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 dirty="0"/>
              <a:t>ESEMPI: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olo 1"/>
          <p:cNvSpPr>
            <a:spLocks noGrp="1"/>
          </p:cNvSpPr>
          <p:nvPr>
            <p:ph type="title"/>
          </p:nvPr>
        </p:nvSpPr>
        <p:spPr>
          <a:xfrm>
            <a:off x="624417" y="-163784"/>
            <a:ext cx="10972800" cy="1143000"/>
          </a:xfrm>
        </p:spPr>
        <p:txBody>
          <a:bodyPr/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</a:rPr>
              <a:t>ETICHETTA (6)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417" y="1268414"/>
            <a:ext cx="4798483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2885" y="1844676"/>
            <a:ext cx="5327649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olo 1"/>
          <p:cNvSpPr>
            <a:spLocks noGrp="1"/>
          </p:cNvSpPr>
          <p:nvPr>
            <p:ph type="title"/>
          </p:nvPr>
        </p:nvSpPr>
        <p:spPr>
          <a:xfrm>
            <a:off x="1458686" y="0"/>
            <a:ext cx="9144000" cy="1143000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70C0"/>
                </a:solidFill>
              </a:rPr>
              <a:t>ETICHETTA (7)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3514" y="1190035"/>
            <a:ext cx="50673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olo 1"/>
          <p:cNvSpPr>
            <a:spLocks noGrp="1"/>
          </p:cNvSpPr>
          <p:nvPr>
            <p:ph type="title"/>
          </p:nvPr>
        </p:nvSpPr>
        <p:spPr>
          <a:xfrm>
            <a:off x="514351" y="380999"/>
            <a:ext cx="10972800" cy="595313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LE 10 REGOLE D’ORO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85" y="976313"/>
            <a:ext cx="8832849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0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olo 1"/>
          <p:cNvSpPr>
            <a:spLocks noGrp="1"/>
          </p:cNvSpPr>
          <p:nvPr>
            <p:ph type="title"/>
          </p:nvPr>
        </p:nvSpPr>
        <p:spPr>
          <a:xfrm>
            <a:off x="658284" y="376238"/>
            <a:ext cx="10972800" cy="604838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LE 10 REGOLE D’ORO (1)</a:t>
            </a:r>
          </a:p>
        </p:txBody>
      </p:sp>
      <p:pic>
        <p:nvPicPr>
          <p:cNvPr id="819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18" y="981076"/>
            <a:ext cx="9698567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7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buFont typeface="Calibri" pitchFamily="34" charset="0"/>
              <a:buAutoNum type="arabicPeriod"/>
            </a:pPr>
            <a:r>
              <a:rPr lang="it-IT" altLang="it-IT" sz="3600" b="1" dirty="0" smtClean="0">
                <a:solidFill>
                  <a:srgbClr val="0070C0"/>
                </a:solidFill>
              </a:rPr>
              <a:t>CONTROLLA IL PESO E MANTIENITI SEMPRE ATTIVO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7051" y="1700213"/>
            <a:ext cx="11040533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/>
              <a:t>Peso eccessivo: </a:t>
            </a:r>
          </a:p>
          <a:p>
            <a:pPr algn="ctr">
              <a:defRPr/>
            </a:pPr>
            <a:endParaRPr lang="it-IT" sz="2800" b="1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Rischio per la salute ipertensione, diabete, cardiopatie coronariche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Insufficienze respiratorie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Conseguenze meccaniche sovraccarico delle articolazioni colonna vertebrale ginocchia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4581526"/>
            <a:ext cx="520276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22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b="1" dirty="0" smtClean="0">
                <a:solidFill>
                  <a:srgbClr val="0070C0"/>
                </a:solidFill>
              </a:rPr>
              <a:t>BMI</a:t>
            </a:r>
            <a:r>
              <a:rPr lang="it-IT" altLang="it-IT" sz="3600" b="1" dirty="0" smtClean="0"/>
              <a:t> (Body Mass Index)</a:t>
            </a:r>
            <a:br>
              <a:rPr lang="it-IT" altLang="it-IT" sz="3600" b="1" dirty="0" smtClean="0"/>
            </a:br>
            <a:r>
              <a:rPr lang="it-IT" altLang="it-IT" sz="3600" b="1" dirty="0" smtClean="0">
                <a:solidFill>
                  <a:srgbClr val="0070C0"/>
                </a:solidFill>
              </a:rPr>
              <a:t>IMC </a:t>
            </a:r>
            <a:r>
              <a:rPr lang="it-IT" altLang="it-IT" sz="3600" b="1" dirty="0" smtClean="0"/>
              <a:t>(Indice di Massa Corporea</a:t>
            </a:r>
            <a:r>
              <a:rPr lang="it-IT" altLang="it-IT" sz="3600" dirty="0" smtClean="0"/>
              <a:t>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31801" y="1700214"/>
            <a:ext cx="11425767" cy="440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rgbClr val="0070C0"/>
                </a:solidFill>
              </a:rPr>
              <a:t>=  </a:t>
            </a:r>
            <a:r>
              <a:rPr lang="it-IT" sz="2800" b="1" dirty="0"/>
              <a:t>parametro utilizzato per ottenere una </a:t>
            </a:r>
          </a:p>
          <a:p>
            <a:pPr algn="ctr">
              <a:defRPr/>
            </a:pPr>
            <a:r>
              <a:rPr lang="it-IT" sz="2800" b="1" dirty="0"/>
              <a:t>valutazione generale del proprio peso corporeo</a:t>
            </a:r>
          </a:p>
          <a:p>
            <a:pPr>
              <a:defRPr/>
            </a:pPr>
            <a:endParaRPr lang="it-IT" sz="2800" dirty="0"/>
          </a:p>
          <a:p>
            <a:pPr algn="ctr">
              <a:defRPr/>
            </a:pPr>
            <a:r>
              <a:rPr lang="it-IT" sz="2800" dirty="0"/>
              <a:t>Peso corporeo in kg diviso per il quadrato dell’altezza</a:t>
            </a:r>
          </a:p>
          <a:p>
            <a:pPr algn="ctr">
              <a:defRPr/>
            </a:pPr>
            <a:r>
              <a:rPr lang="it-IT" sz="2800" dirty="0"/>
              <a:t>BMI= kg/h2:</a:t>
            </a:r>
          </a:p>
          <a:p>
            <a:pPr algn="just">
              <a:defRPr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&lt; 18,5 </a:t>
            </a:r>
            <a:r>
              <a:rPr lang="it-IT" sz="2800" b="1" dirty="0"/>
              <a:t>sottopeso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18,5 &lt; BMI &lt; 25 </a:t>
            </a:r>
            <a:r>
              <a:rPr lang="it-IT" sz="2800" b="1" dirty="0"/>
              <a:t>normopeso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25 &lt; BMI &lt; 30 </a:t>
            </a:r>
            <a:r>
              <a:rPr lang="it-IT" sz="2800" b="1" dirty="0"/>
              <a:t>sovrappeso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&gt; 30 </a:t>
            </a:r>
            <a:r>
              <a:rPr lang="it-IT" sz="2800" b="1" dirty="0"/>
              <a:t>obesità</a:t>
            </a:r>
          </a:p>
        </p:txBody>
      </p:sp>
    </p:spTree>
    <p:extLst>
      <p:ext uri="{BB962C8B-B14F-4D97-AF65-F5344CB8AC3E}">
        <p14:creationId xmlns:p14="http://schemas.microsoft.com/office/powerpoint/2010/main" val="36700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olo 1"/>
          <p:cNvSpPr>
            <a:spLocks noGrp="1"/>
          </p:cNvSpPr>
          <p:nvPr>
            <p:ph type="title"/>
          </p:nvPr>
        </p:nvSpPr>
        <p:spPr>
          <a:xfrm>
            <a:off x="1485900" y="330200"/>
            <a:ext cx="9144000" cy="8128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CIRCONFERENZA ADDOMINALE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34434" y="1412875"/>
            <a:ext cx="11233151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dirty="0"/>
              <a:t>Misurare la circonferenza della vita:</a:t>
            </a:r>
          </a:p>
          <a:p>
            <a:pPr>
              <a:defRPr/>
            </a:pPr>
            <a:endParaRPr lang="it-IT" sz="3200" dirty="0"/>
          </a:p>
          <a:p>
            <a:pPr>
              <a:defRPr/>
            </a:pPr>
            <a:endParaRPr lang="it-IT" sz="32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3200" dirty="0"/>
              <a:t>Limite indicativo 102 cm uomini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3200" dirty="0"/>
              <a:t>Limite indicativo 88 cm donne</a:t>
            </a:r>
          </a:p>
          <a:p>
            <a:pPr>
              <a:defRPr/>
            </a:pPr>
            <a:endParaRPr lang="it-IT" sz="3200" dirty="0"/>
          </a:p>
          <a:p>
            <a:pPr>
              <a:defRPr/>
            </a:pPr>
            <a:endParaRPr lang="it-IT" sz="3200" dirty="0"/>
          </a:p>
          <a:p>
            <a:pPr algn="ctr">
              <a:defRPr/>
            </a:pPr>
            <a:r>
              <a:rPr lang="it-IT" sz="2800" dirty="0"/>
              <a:t>I soggetti con alti livelli di grasso viscerale sono ad alto rischio sia per il </a:t>
            </a:r>
            <a:r>
              <a:rPr lang="it-IT" sz="2800" b="1" dirty="0"/>
              <a:t>diabete </a:t>
            </a:r>
            <a:r>
              <a:rPr lang="it-IT" sz="2800" dirty="0"/>
              <a:t>sia per </a:t>
            </a:r>
            <a:r>
              <a:rPr lang="it-IT" sz="2800" b="1" dirty="0"/>
              <a:t>dislipidemie</a:t>
            </a:r>
            <a:r>
              <a:rPr lang="it-IT" sz="2800" dirty="0"/>
              <a:t> e di conseguenza rischio di </a:t>
            </a:r>
            <a:r>
              <a:rPr lang="it-IT" sz="2800" b="1" dirty="0"/>
              <a:t>malattie cardiovascolari.</a:t>
            </a:r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34" y="2565400"/>
            <a:ext cx="2156884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8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olo 1"/>
          <p:cNvSpPr>
            <a:spLocks noGrp="1"/>
          </p:cNvSpPr>
          <p:nvPr>
            <p:ph type="title"/>
          </p:nvPr>
        </p:nvSpPr>
        <p:spPr>
          <a:xfrm>
            <a:off x="624417" y="188913"/>
            <a:ext cx="10972800" cy="966787"/>
          </a:xfrm>
        </p:spPr>
        <p:txBody>
          <a:bodyPr/>
          <a:lstStyle/>
          <a:p>
            <a:pPr algn="ctr"/>
            <a:r>
              <a:rPr lang="it-IT" altLang="it-IT" sz="3600" b="1" smtClean="0">
                <a:solidFill>
                  <a:srgbClr val="0070C0"/>
                </a:solidFill>
              </a:rPr>
              <a:t>2. PIU’ CEREALI, ORTAGGI, LEGUMI E FRUTTA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4418" y="1412876"/>
            <a:ext cx="11040533" cy="4894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endParaRPr lang="it-IT" sz="2400" b="1" dirty="0"/>
          </a:p>
          <a:p>
            <a:pPr algn="just">
              <a:defRPr/>
            </a:pPr>
            <a:r>
              <a:rPr lang="it-IT" sz="2400" b="1" dirty="0"/>
              <a:t>Prediligere CEREALI INTEGRALI:</a:t>
            </a:r>
          </a:p>
          <a:p>
            <a:pPr algn="just">
              <a:defRPr/>
            </a:pPr>
            <a:endParaRPr lang="it-IT" sz="2400" b="1" dirty="0"/>
          </a:p>
          <a:p>
            <a:pPr algn="just">
              <a:defRPr/>
            </a:pPr>
            <a:endParaRPr lang="it-IT" sz="2400" b="1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b="1" dirty="0"/>
              <a:t>Farro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b="1" dirty="0"/>
              <a:t>Avena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b="1" dirty="0"/>
              <a:t>Orzo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b="1" dirty="0"/>
              <a:t>Riso integrale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b="1" dirty="0"/>
              <a:t>Pasta integrale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b="1" dirty="0" err="1"/>
              <a:t>Quinoa</a:t>
            </a:r>
            <a:endParaRPr lang="it-IT" sz="2400" b="1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b="1" dirty="0"/>
              <a:t>Grano saraceno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400" b="1" dirty="0"/>
              <a:t>Muesli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it-IT" sz="2400" b="1" dirty="0"/>
          </a:p>
        </p:txBody>
      </p:sp>
      <p:sp>
        <p:nvSpPr>
          <p:cNvPr id="6" name="Parentesi graffa chiusa 5"/>
          <p:cNvSpPr/>
          <p:nvPr/>
        </p:nvSpPr>
        <p:spPr>
          <a:xfrm>
            <a:off x="3888317" y="2997200"/>
            <a:ext cx="1056216" cy="295275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6021" name="CasellaDiTesto 6"/>
          <p:cNvSpPr txBox="1">
            <a:spLocks noChangeArrowheads="1"/>
          </p:cNvSpPr>
          <p:nvPr/>
        </p:nvSpPr>
        <p:spPr bwMode="auto">
          <a:xfrm>
            <a:off x="4656668" y="3284539"/>
            <a:ext cx="6720417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it-IT" altLang="it-IT" sz="2200"/>
              <a:t>Ottimi per la </a:t>
            </a:r>
            <a:r>
              <a:rPr lang="it-IT" altLang="it-IT" sz="2200" b="1"/>
              <a:t>prima colazione </a:t>
            </a:r>
            <a:r>
              <a:rPr lang="it-IT" altLang="it-IT" sz="2200"/>
              <a:t>(fiocchi di avena, muesli, quinoa soffiata..) e come </a:t>
            </a:r>
            <a:r>
              <a:rPr lang="it-IT" altLang="it-IT" sz="2200" b="1"/>
              <a:t>primo piatto</a:t>
            </a:r>
            <a:r>
              <a:rPr lang="it-IT" altLang="it-IT" sz="2200"/>
              <a:t> (farro, orzo, quinoa..)</a:t>
            </a:r>
          </a:p>
          <a:p>
            <a:pPr algn="just" eaLnBrk="1" hangingPunct="1">
              <a:buFont typeface="Arial" charset="0"/>
              <a:buChar char="•"/>
            </a:pPr>
            <a:endParaRPr lang="it-IT" altLang="it-IT" sz="2200"/>
          </a:p>
          <a:p>
            <a:pPr algn="just" eaLnBrk="1" hangingPunct="1">
              <a:buFont typeface="Arial" charset="0"/>
              <a:buChar char="•"/>
            </a:pPr>
            <a:r>
              <a:rPr lang="it-IT" altLang="it-IT" sz="2200"/>
              <a:t>Ricchi di fibre, Sali minerali e vitamine</a:t>
            </a:r>
          </a:p>
          <a:p>
            <a:pPr algn="just" eaLnBrk="1" hangingPunct="1">
              <a:buFont typeface="Arial" charset="0"/>
              <a:buChar char="•"/>
            </a:pPr>
            <a:endParaRPr lang="it-IT" altLang="it-IT" sz="2200"/>
          </a:p>
          <a:p>
            <a:pPr algn="just" eaLnBrk="1" hangingPunct="1">
              <a:buFont typeface="Arial" charset="0"/>
              <a:buChar char="•"/>
            </a:pPr>
            <a:r>
              <a:rPr lang="it-IT" altLang="it-IT" sz="2200" b="1"/>
              <a:t>Rafforzano il sistema immunitario e migliorano il transito intestinale</a:t>
            </a:r>
          </a:p>
        </p:txBody>
      </p:sp>
      <p:pic>
        <p:nvPicPr>
          <p:cNvPr id="860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34" y="1989138"/>
            <a:ext cx="21632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85" y="1412876"/>
            <a:ext cx="242358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06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olo 1"/>
          <p:cNvSpPr>
            <a:spLocks noGrp="1"/>
          </p:cNvSpPr>
          <p:nvPr>
            <p:ph type="title"/>
          </p:nvPr>
        </p:nvSpPr>
        <p:spPr>
          <a:xfrm>
            <a:off x="814917" y="188915"/>
            <a:ext cx="10972800" cy="852486"/>
          </a:xfrm>
        </p:spPr>
        <p:txBody>
          <a:bodyPr/>
          <a:lstStyle/>
          <a:p>
            <a:pPr algn="ctr"/>
            <a:r>
              <a:rPr lang="it-IT" altLang="it-IT" sz="3600" b="1" smtClean="0">
                <a:solidFill>
                  <a:srgbClr val="0070C0"/>
                </a:solidFill>
              </a:rPr>
              <a:t>VARITA’ DI RISO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14917" y="1196976"/>
            <a:ext cx="10657416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it-IT" sz="2800" b="1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/>
              <a:t>Riso integrale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/>
              <a:t>Riso rosso selvatico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/>
              <a:t>Riso nero (venere)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/>
              <a:t>Riso basmati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/>
              <a:t>Riso basmati integrale</a:t>
            </a:r>
          </a:p>
          <a:p>
            <a:pPr>
              <a:defRPr/>
            </a:pPr>
            <a:endParaRPr lang="it-IT" sz="2800" dirty="0"/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it-IT" sz="2800" dirty="0"/>
              <a:t>Rinvigorisce la mucosa intestinale ed il sistema immunitario prevenendo probabili infiammazioni digestive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it-IT" sz="2800" dirty="0"/>
              <a:t>Ricco di selenio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it-IT" sz="2800" dirty="0"/>
              <a:t>Riso integrale: combatte la stitichezza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1700214"/>
            <a:ext cx="38989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pPr algn="ctr" eaLnBrk="1" hangingPunct="1"/>
            <a:r>
              <a:rPr lang="it-IT" altLang="it-IT" sz="3600" b="1" dirty="0" smtClean="0">
                <a:solidFill>
                  <a:srgbClr val="0070C0"/>
                </a:solidFill>
                <a:cs typeface="Arial" charset="0"/>
              </a:rPr>
              <a:t>STEP BY STEP (2)</a:t>
            </a:r>
          </a:p>
        </p:txBody>
      </p:sp>
      <p:sp>
        <p:nvSpPr>
          <p:cNvPr id="9219" name="Segnaposto contenuto 2"/>
          <p:cNvSpPr>
            <a:spLocks noGrp="1"/>
          </p:cNvSpPr>
          <p:nvPr>
            <p:ph idx="1"/>
          </p:nvPr>
        </p:nvSpPr>
        <p:spPr>
          <a:xfrm>
            <a:off x="624417" y="1341439"/>
            <a:ext cx="10972800" cy="49117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altLang="it-IT" sz="2800" dirty="0" smtClean="0">
                <a:ea typeface="Arial Unicode MS" pitchFamily="34" charset="-128"/>
                <a:cs typeface="Arial Unicode MS" pitchFamily="34" charset="-128"/>
              </a:rPr>
              <a:t>Misurazione delle </a:t>
            </a:r>
            <a:r>
              <a:rPr lang="it-IT" altLang="it-IT" sz="2800" b="1" u="sng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pliche cutanee</a:t>
            </a:r>
          </a:p>
          <a:p>
            <a:pPr eaLnBrk="1" hangingPunct="1">
              <a:buFont typeface="Wingdings" pitchFamily="2" charset="2"/>
              <a:buChar char="Ø"/>
            </a:pPr>
            <a:endParaRPr lang="it-IT" altLang="it-IT" sz="2400" dirty="0" smtClean="0">
              <a:ea typeface="Arial Unicode MS" pitchFamily="34" charset="-128"/>
              <a:cs typeface="Arial Unicode MS" pitchFamily="34" charset="-128"/>
            </a:endParaRPr>
          </a:p>
          <a:p>
            <a:pPr marL="45720" indent="0" eaLnBrk="1" hangingPunct="1">
              <a:buNone/>
            </a:pPr>
            <a:endParaRPr lang="it-IT" altLang="it-IT" sz="2400" dirty="0" smtClean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Arial" charset="0"/>
              <a:buNone/>
            </a:pPr>
            <a:r>
              <a:rPr lang="it-IT" altLang="it-IT" sz="2400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= </a:t>
            </a:r>
            <a:r>
              <a:rPr lang="it-IT" altLang="it-IT" sz="2400" dirty="0" smtClean="0">
                <a:ea typeface="Arial Unicode MS" pitchFamily="34" charset="-128"/>
                <a:cs typeface="Arial Unicode MS" pitchFamily="34" charset="-128"/>
              </a:rPr>
              <a:t>metodo più comunemente usato per stimare il </a:t>
            </a:r>
            <a:r>
              <a:rPr lang="it-IT" altLang="it-IT" sz="2400" b="1" dirty="0" smtClean="0">
                <a:ea typeface="Arial Unicode MS" pitchFamily="34" charset="-128"/>
                <a:cs typeface="Arial Unicode MS" pitchFamily="34" charset="-128"/>
              </a:rPr>
              <a:t>grasso corporeo; </a:t>
            </a:r>
          </a:p>
          <a:p>
            <a:pPr algn="ctr" eaLnBrk="1" hangingPunct="1">
              <a:buFont typeface="Arial" charset="0"/>
              <a:buNone/>
            </a:pPr>
            <a:r>
              <a:rPr lang="it-IT" altLang="it-IT" sz="2400" dirty="0" smtClean="0">
                <a:ea typeface="Arial Unicode MS" pitchFamily="34" charset="-128"/>
                <a:cs typeface="Arial Unicode MS" pitchFamily="34" charset="-128"/>
              </a:rPr>
              <a:t>la misura del grasso sottocutaneo </a:t>
            </a:r>
          </a:p>
          <a:p>
            <a:pPr algn="ctr" eaLnBrk="1" hangingPunct="1">
              <a:buFont typeface="Arial" charset="0"/>
              <a:buNone/>
            </a:pPr>
            <a:r>
              <a:rPr lang="it-IT" altLang="it-IT" sz="2400" dirty="0" smtClean="0">
                <a:ea typeface="Arial Unicode MS" pitchFamily="34" charset="-128"/>
                <a:cs typeface="Arial Unicode MS" pitchFamily="34" charset="-128"/>
              </a:rPr>
              <a:t>mediante plicometro </a:t>
            </a:r>
          </a:p>
          <a:p>
            <a:pPr algn="ctr" eaLnBrk="1" hangingPunct="1">
              <a:buFont typeface="Arial" charset="0"/>
              <a:buNone/>
            </a:pPr>
            <a:r>
              <a:rPr lang="it-IT" altLang="it-IT" sz="2400" dirty="0" smtClean="0">
                <a:ea typeface="Arial Unicode MS" pitchFamily="34" charset="-128"/>
                <a:cs typeface="Arial Unicode MS" pitchFamily="34" charset="-128"/>
              </a:rPr>
              <a:t>stima, utilizzando appropriate equazioni il contenuto totale del grasso corporeo </a:t>
            </a:r>
            <a:r>
              <a:rPr lang="it-IT" altLang="it-IT" sz="2400" b="1" dirty="0" smtClean="0">
                <a:ea typeface="Arial Unicode MS" pitchFamily="34" charset="-128"/>
                <a:cs typeface="Arial Unicode MS" pitchFamily="34" charset="-128"/>
              </a:rPr>
              <a:t>assumendo che il grasso sottocutaneo ne rappresenti una frazione costante. </a:t>
            </a:r>
            <a:endParaRPr lang="it-IT" altLang="it-IT" sz="2400" dirty="0" smtClean="0"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51" y="404814"/>
            <a:ext cx="303106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42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olo 1"/>
          <p:cNvSpPr>
            <a:spLocks noGrp="1"/>
          </p:cNvSpPr>
          <p:nvPr>
            <p:ph type="title"/>
          </p:nvPr>
        </p:nvSpPr>
        <p:spPr>
          <a:xfrm>
            <a:off x="624417" y="47625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it-IT" altLang="it-IT" sz="3600" b="1" smtClean="0">
                <a:solidFill>
                  <a:srgbClr val="0070C0"/>
                </a:solidFill>
              </a:rPr>
              <a:t>Più cereali, ortaggi, legumi e frutta… come comportarsi?</a:t>
            </a:r>
            <a:br>
              <a:rPr lang="it-IT" altLang="it-IT" sz="3600" b="1" smtClean="0">
                <a:solidFill>
                  <a:srgbClr val="0070C0"/>
                </a:solidFill>
              </a:rPr>
            </a:br>
            <a:endParaRPr lang="it-IT" altLang="it-IT" sz="3600" b="1" smtClean="0">
              <a:solidFill>
                <a:srgbClr val="0070C0"/>
              </a:solidFill>
            </a:endParaRPr>
          </a:p>
        </p:txBody>
      </p:sp>
      <p:sp>
        <p:nvSpPr>
          <p:cNvPr id="88067" name="CasellaDiTesto 3"/>
          <p:cNvSpPr txBox="1">
            <a:spLocks noChangeArrowheads="1"/>
          </p:cNvSpPr>
          <p:nvPr/>
        </p:nvSpPr>
        <p:spPr bwMode="auto">
          <a:xfrm>
            <a:off x="814917" y="1354139"/>
            <a:ext cx="10369549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it-IT" altLang="it-IT" sz="2800" dirty="0"/>
              <a:t>Consumare quotidianamente almeno </a:t>
            </a:r>
            <a:r>
              <a:rPr lang="it-IT" altLang="it-IT" sz="2800" b="1" dirty="0"/>
              <a:t>5 porzioni di ortaggi e frutta fresca</a:t>
            </a:r>
            <a:r>
              <a:rPr lang="it-IT" altLang="it-IT" sz="2800" dirty="0"/>
              <a:t>, aumentare il consumo di legumi cercando di limitare le aggiunte di oli e grassi che vanno eventualmente sostituiti con aromi e spezie.</a:t>
            </a:r>
          </a:p>
          <a:p>
            <a:pPr algn="just" eaLnBrk="1" hangingPunct="1">
              <a:buFont typeface="Arial" charset="0"/>
              <a:buChar char="•"/>
            </a:pPr>
            <a:endParaRPr lang="it-IT" altLang="it-IT" sz="2800" dirty="0"/>
          </a:p>
          <a:p>
            <a:pPr algn="just" eaLnBrk="1" hangingPunct="1">
              <a:buFont typeface="Arial" charset="0"/>
              <a:buChar char="•"/>
            </a:pPr>
            <a:r>
              <a:rPr lang="it-IT" altLang="it-IT" sz="2800" dirty="0"/>
              <a:t>Consumare regolarmente pane, pasta, riso ed altri cereali (meglio se integrali), evitando di aggiungere troppi condimenti.</a:t>
            </a:r>
          </a:p>
          <a:p>
            <a:pPr algn="just" eaLnBrk="1" hangingPunct="1">
              <a:buFont typeface="Arial" charset="0"/>
              <a:buChar char="•"/>
            </a:pPr>
            <a:endParaRPr lang="it-IT" altLang="it-IT" sz="2800" dirty="0"/>
          </a:p>
          <a:p>
            <a:pPr algn="just" eaLnBrk="1" hangingPunct="1">
              <a:buFont typeface="Arial" charset="0"/>
              <a:buChar char="•"/>
            </a:pPr>
            <a:r>
              <a:rPr lang="it-IT" altLang="it-IT" sz="2800" dirty="0"/>
              <a:t>Se possibile,  scegliere prodotti ottenuti a partire da farine  integrali e non con la semplice aggiunta di crusca o altre fibre (leggere le etichette).</a:t>
            </a:r>
          </a:p>
        </p:txBody>
      </p:sp>
    </p:spTree>
    <p:extLst>
      <p:ext uri="{BB962C8B-B14F-4D97-AF65-F5344CB8AC3E}">
        <p14:creationId xmlns:p14="http://schemas.microsoft.com/office/powerpoint/2010/main" val="16929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olo 1"/>
          <p:cNvSpPr>
            <a:spLocks noGrp="1"/>
          </p:cNvSpPr>
          <p:nvPr>
            <p:ph type="ctrTitle"/>
          </p:nvPr>
        </p:nvSpPr>
        <p:spPr>
          <a:xfrm>
            <a:off x="963084" y="3361532"/>
            <a:ext cx="10363200" cy="2376487"/>
          </a:xfrm>
        </p:spPr>
        <p:txBody>
          <a:bodyPr>
            <a:noAutofit/>
          </a:bodyPr>
          <a:lstStyle/>
          <a:p>
            <a:r>
              <a:rPr lang="it-IT" altLang="it-IT" sz="5400" b="1" u="sng" dirty="0" smtClean="0">
                <a:solidFill>
                  <a:srgbClr val="0070C0"/>
                </a:solidFill>
              </a:rPr>
              <a:t>Facciamo chiarezza:</a:t>
            </a:r>
            <a:br>
              <a:rPr lang="it-IT" altLang="it-IT" sz="5400" b="1" u="sng" dirty="0" smtClean="0">
                <a:solidFill>
                  <a:srgbClr val="0070C0"/>
                </a:solidFill>
              </a:rPr>
            </a:br>
            <a:r>
              <a:rPr lang="it-IT" altLang="it-IT" sz="5400" b="1" u="sng" dirty="0" smtClean="0">
                <a:solidFill>
                  <a:srgbClr val="0070C0"/>
                </a:solidFill>
              </a:rPr>
              <a:t/>
            </a:r>
            <a:br>
              <a:rPr lang="it-IT" altLang="it-IT" sz="5400" b="1" u="sng" dirty="0" smtClean="0">
                <a:solidFill>
                  <a:srgbClr val="0070C0"/>
                </a:solidFill>
              </a:rPr>
            </a:br>
            <a:r>
              <a:rPr lang="it-IT" altLang="it-IT" sz="5400" b="1" dirty="0" smtClean="0">
                <a:solidFill>
                  <a:srgbClr val="0070C0"/>
                </a:solidFill>
              </a:rPr>
              <a:t>ALLERGIE</a:t>
            </a:r>
            <a:br>
              <a:rPr lang="it-IT" altLang="it-IT" sz="5400" b="1" dirty="0" smtClean="0">
                <a:solidFill>
                  <a:srgbClr val="0070C0"/>
                </a:solidFill>
              </a:rPr>
            </a:br>
            <a:r>
              <a:rPr lang="it-IT" altLang="it-IT" sz="5400" b="1" dirty="0" smtClean="0">
                <a:solidFill>
                  <a:srgbClr val="0070C0"/>
                </a:solidFill>
              </a:rPr>
              <a:t>INTOLLERANZE </a:t>
            </a:r>
            <a:br>
              <a:rPr lang="it-IT" altLang="it-IT" sz="5400" b="1" dirty="0" smtClean="0">
                <a:solidFill>
                  <a:srgbClr val="0070C0"/>
                </a:solidFill>
              </a:rPr>
            </a:br>
            <a:r>
              <a:rPr lang="it-IT" altLang="it-IT" sz="5400" b="1" dirty="0" smtClean="0">
                <a:solidFill>
                  <a:srgbClr val="0070C0"/>
                </a:solidFill>
              </a:rPr>
              <a:t>CELIACHIA</a:t>
            </a:r>
            <a:br>
              <a:rPr lang="it-IT" altLang="it-IT" sz="5400" b="1" dirty="0" smtClean="0">
                <a:solidFill>
                  <a:srgbClr val="0070C0"/>
                </a:solidFill>
              </a:rPr>
            </a:br>
            <a:endParaRPr lang="it-IT" altLang="it-IT" sz="5400" b="1" dirty="0" smtClean="0">
              <a:solidFill>
                <a:srgbClr val="0070C0"/>
              </a:solidFill>
            </a:endParaRPr>
          </a:p>
        </p:txBody>
      </p:sp>
      <p:pic>
        <p:nvPicPr>
          <p:cNvPr id="89091" name="Immagine 2" descr="15274680-Lampadina-icona-Luce-Archivio-Fotografic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468312"/>
            <a:ext cx="193886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Immagine 3" descr="15274680-Lampadina-icona-Luce-Archivio-Fotografic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393" y="5018088"/>
            <a:ext cx="193886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Immagine 4" descr="15274680-Lampadina-icona-Luce-Archivio-Fotografic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1" y="468312"/>
            <a:ext cx="19367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Immagine 5" descr="15274680-Lampadina-icona-Luce-Archivio-Fotografic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3" y="5018088"/>
            <a:ext cx="193886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9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olo 1"/>
          <p:cNvSpPr>
            <a:spLocks noGrp="1"/>
          </p:cNvSpPr>
          <p:nvPr>
            <p:ph type="title"/>
          </p:nvPr>
        </p:nvSpPr>
        <p:spPr>
          <a:xfrm>
            <a:off x="1525058" y="506414"/>
            <a:ext cx="9144000" cy="835025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ALLERGIE ALIMENTARI</a:t>
            </a:r>
          </a:p>
        </p:txBody>
      </p:sp>
      <p:sp>
        <p:nvSpPr>
          <p:cNvPr id="90115" name="CasellaDiTesto 3"/>
          <p:cNvSpPr txBox="1">
            <a:spLocks noChangeArrowheads="1"/>
          </p:cNvSpPr>
          <p:nvPr/>
        </p:nvSpPr>
        <p:spPr bwMode="auto">
          <a:xfrm>
            <a:off x="431800" y="1341439"/>
            <a:ext cx="11330517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it-IT" altLang="it-IT" sz="2000" b="1" dirty="0"/>
              <a:t>L’allergia</a:t>
            </a:r>
            <a:r>
              <a:rPr lang="it-IT" altLang="it-IT" sz="2000" dirty="0"/>
              <a:t> è una risposta eccessiva da parte del sistema immunitario verso agenti estranei che, percepiti come minaccia (allergeni), sono attaccati dalle difese immunitarie; il nostro organismo reagisce producendo anticorpi (immunoglobuline E – </a:t>
            </a:r>
            <a:r>
              <a:rPr lang="it-IT" altLang="it-IT" sz="2000" dirty="0" err="1"/>
              <a:t>IgE</a:t>
            </a:r>
            <a:r>
              <a:rPr lang="it-IT" altLang="it-IT" sz="2000" dirty="0"/>
              <a:t>) che, a contatto con l’allergene, scatenano una reazione che determina il rilascio di istamina, un mediatore dell’infiammazione che provoca la reazione allergica.</a:t>
            </a:r>
          </a:p>
          <a:p>
            <a:pPr algn="just" eaLnBrk="1" hangingPunct="1"/>
            <a:endParaRPr lang="it-IT" altLang="it-IT" sz="2000" dirty="0"/>
          </a:p>
          <a:p>
            <a:pPr algn="just" eaLnBrk="1" hangingPunct="1"/>
            <a:r>
              <a:rPr lang="it-IT" altLang="it-IT" sz="2000" b="1" dirty="0"/>
              <a:t>ALLERGENE                 </a:t>
            </a:r>
            <a:r>
              <a:rPr lang="it-IT" altLang="it-IT" sz="2000" b="1" dirty="0" smtClean="0"/>
              <a:t>       </a:t>
            </a:r>
            <a:r>
              <a:rPr lang="it-IT" altLang="it-IT" sz="2000" b="1" dirty="0"/>
              <a:t>ANTICORPI (Ig E)             </a:t>
            </a:r>
            <a:r>
              <a:rPr lang="it-IT" altLang="it-IT" sz="2000" b="1" dirty="0" smtClean="0"/>
              <a:t>                                  </a:t>
            </a:r>
            <a:r>
              <a:rPr lang="it-IT" altLang="it-IT" sz="2000" b="1" dirty="0"/>
              <a:t>RILASCIO DI ISTAMINA</a:t>
            </a:r>
          </a:p>
          <a:p>
            <a:pPr algn="just" eaLnBrk="1" hangingPunct="1"/>
            <a:r>
              <a:rPr lang="it-IT" altLang="it-IT" sz="2000" dirty="0"/>
              <a:t>Soia</a:t>
            </a:r>
          </a:p>
          <a:p>
            <a:pPr algn="just" eaLnBrk="1" hangingPunct="1"/>
            <a:r>
              <a:rPr lang="it-IT" altLang="it-IT" sz="2000" dirty="0"/>
              <a:t>Frutta a guscio</a:t>
            </a:r>
          </a:p>
          <a:p>
            <a:pPr algn="just" eaLnBrk="1" hangingPunct="1"/>
            <a:r>
              <a:rPr lang="it-IT" altLang="it-IT" sz="2000" dirty="0"/>
              <a:t>Uova                                                                             </a:t>
            </a:r>
            <a:r>
              <a:rPr lang="it-IT" altLang="it-IT" sz="2000" dirty="0" smtClean="0"/>
              <a:t>                                     </a:t>
            </a:r>
            <a:r>
              <a:rPr lang="it-IT" altLang="it-IT" sz="2000" b="1" dirty="0"/>
              <a:t>REAZIONE ALLERGICA </a:t>
            </a:r>
          </a:p>
          <a:p>
            <a:pPr algn="just" eaLnBrk="1" hangingPunct="1"/>
            <a:r>
              <a:rPr lang="it-IT" altLang="it-IT" sz="2000" dirty="0" smtClean="0"/>
              <a:t>Molluschi                                                                                                          </a:t>
            </a:r>
            <a:r>
              <a:rPr lang="it-IT" altLang="it-IT" sz="2000" dirty="0"/>
              <a:t>(prurito, orticaria, shock)</a:t>
            </a:r>
          </a:p>
          <a:p>
            <a:pPr algn="just" eaLnBrk="1" hangingPunct="1"/>
            <a:r>
              <a:rPr lang="it-IT" altLang="it-IT" sz="2000" dirty="0"/>
              <a:t>Gamberi</a:t>
            </a:r>
          </a:p>
          <a:p>
            <a:pPr algn="just" eaLnBrk="1" hangingPunct="1"/>
            <a:r>
              <a:rPr lang="it-IT" altLang="it-IT" sz="2000" dirty="0"/>
              <a:t>Sedano</a:t>
            </a:r>
          </a:p>
          <a:p>
            <a:pPr algn="just" eaLnBrk="1" hangingPunct="1"/>
            <a:r>
              <a:rPr lang="it-IT" altLang="it-IT" sz="2000" dirty="0"/>
              <a:t>Latte …</a:t>
            </a:r>
          </a:p>
          <a:p>
            <a:pPr algn="just" eaLnBrk="1" hangingPunct="1"/>
            <a:endParaRPr lang="it-IT" altLang="it-IT" sz="2000" dirty="0"/>
          </a:p>
          <a:p>
            <a:pPr algn="ctr" eaLnBrk="1" hangingPunct="1"/>
            <a:r>
              <a:rPr lang="it-IT" altLang="it-IT" sz="2400" b="1" dirty="0"/>
              <a:t>ELIMINARE ALIMENTO ALLERGIZZANTE DALLA DIETA!</a:t>
            </a:r>
          </a:p>
          <a:p>
            <a:pPr algn="just" eaLnBrk="1" hangingPunct="1"/>
            <a:endParaRPr lang="it-IT" altLang="it-IT" sz="2000" dirty="0"/>
          </a:p>
        </p:txBody>
      </p:sp>
      <p:sp>
        <p:nvSpPr>
          <p:cNvPr id="5" name="Freccia a destra 4"/>
          <p:cNvSpPr/>
          <p:nvPr/>
        </p:nvSpPr>
        <p:spPr>
          <a:xfrm>
            <a:off x="2199218" y="2919149"/>
            <a:ext cx="673100" cy="3587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901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58" y="2919149"/>
            <a:ext cx="71543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891" y="3311262"/>
            <a:ext cx="56091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Immagine 6" descr="Intolleranz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2" y="333375"/>
            <a:ext cx="2305049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Immagine 6" descr="Intolleranz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333375"/>
            <a:ext cx="2305051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olo 1"/>
          <p:cNvSpPr>
            <a:spLocks noGrp="1"/>
          </p:cNvSpPr>
          <p:nvPr>
            <p:ph type="title"/>
          </p:nvPr>
        </p:nvSpPr>
        <p:spPr>
          <a:xfrm>
            <a:off x="1790700" y="241300"/>
            <a:ext cx="9144000" cy="8509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INTOLLERANZA ALIMENTARI</a:t>
            </a:r>
          </a:p>
        </p:txBody>
      </p:sp>
      <p:sp>
        <p:nvSpPr>
          <p:cNvPr id="91139" name="CasellaDiTesto 3"/>
          <p:cNvSpPr txBox="1">
            <a:spLocks noChangeArrowheads="1"/>
          </p:cNvSpPr>
          <p:nvPr/>
        </p:nvSpPr>
        <p:spPr bwMode="auto">
          <a:xfrm>
            <a:off x="334434" y="1266965"/>
            <a:ext cx="1152313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it-IT" altLang="it-IT" sz="2400" b="1" dirty="0"/>
              <a:t>Le intolleranze alimentari sono una reazione lenta e progressiva dell’intestino </a:t>
            </a:r>
            <a:r>
              <a:rPr lang="it-IT" altLang="it-IT" sz="2400" dirty="0"/>
              <a:t>che non tollera l’ingestione massiccia di determinati alimenti, come: </a:t>
            </a:r>
            <a:r>
              <a:rPr lang="it-IT" altLang="it-IT" sz="2400" b="1" dirty="0"/>
              <a:t>GRANO, UOVA, LATTICINI, LATTOSIO, LIEVITO, SOIA.</a:t>
            </a:r>
          </a:p>
          <a:p>
            <a:pPr algn="just" eaLnBrk="1" hangingPunct="1"/>
            <a:r>
              <a:rPr lang="it-IT" altLang="it-IT" sz="2400" dirty="0"/>
              <a:t>A differenza delle allergie, le intolleranza di manifestano gradualmente e in modo non violento e sono sempre associate alla quantità dell’alimento che viene ingerito.</a:t>
            </a:r>
          </a:p>
          <a:p>
            <a:pPr algn="just" eaLnBrk="1" hangingPunct="1"/>
            <a:endParaRPr lang="it-IT" altLang="it-IT" sz="2400" dirty="0"/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I sintomi generalmente non si manifestano subito dopo l’ingestione, ma possono affiorare col tempo. I sintomi sono per di più </a:t>
            </a:r>
            <a:r>
              <a:rPr lang="it-IT" altLang="it-IT" sz="2400" u="sng" dirty="0"/>
              <a:t>gastrointestinali</a:t>
            </a:r>
            <a:r>
              <a:rPr lang="it-IT" altLang="it-IT" sz="2400" dirty="0"/>
              <a:t> (crampi, diarrea, coliti..), dermatologici (dermatite, eczema), respiratori, comparsa di afte, capelli e unghie fragili.</a:t>
            </a:r>
          </a:p>
          <a:p>
            <a:pPr algn="just" eaLnBrk="1" hangingPunct="1">
              <a:buFont typeface="Wingdings" pitchFamily="2" charset="2"/>
              <a:buChar char="Ø"/>
            </a:pPr>
            <a:endParaRPr lang="it-IT" altLang="it-IT" sz="2400" dirty="0"/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La diagnosi viene effettuata con dei test su campione di sangue o biologici. Molto utile è la dieta ad eliminazione dove i sintomi dovrebbero attenuarsi togliendo il cibo sospetto.</a:t>
            </a:r>
          </a:p>
          <a:p>
            <a:pPr algn="just" eaLnBrk="1" hangingPunct="1">
              <a:buFont typeface="Wingdings" pitchFamily="2" charset="2"/>
              <a:buChar char="Ø"/>
            </a:pPr>
            <a:endParaRPr lang="it-IT" altLang="it-IT" sz="2400" dirty="0"/>
          </a:p>
          <a:p>
            <a:pPr algn="just" eaLnBrk="1" hangingPunct="1">
              <a:buFont typeface="Wingdings" pitchFamily="2" charset="2"/>
              <a:buChar char="Ø"/>
            </a:pPr>
            <a:r>
              <a:rPr lang="it-IT" altLang="it-IT" sz="2400" dirty="0"/>
              <a:t> Nelle intolleranze è possibile re-introdurre in piccole dosi l’alimento nella dieta.</a:t>
            </a:r>
          </a:p>
          <a:p>
            <a:pPr eaLnBrk="1" hangingPunct="1"/>
            <a:endParaRPr lang="it-IT" altLang="it-IT" sz="2400" dirty="0"/>
          </a:p>
        </p:txBody>
      </p:sp>
      <p:pic>
        <p:nvPicPr>
          <p:cNvPr id="91140" name="Immagine 4" descr="downlo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252413"/>
            <a:ext cx="198331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4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olo 1"/>
          <p:cNvSpPr>
            <a:spLocks noGrp="1"/>
          </p:cNvSpPr>
          <p:nvPr>
            <p:ph type="title"/>
          </p:nvPr>
        </p:nvSpPr>
        <p:spPr>
          <a:xfrm>
            <a:off x="527050" y="660400"/>
            <a:ext cx="11410949" cy="671512"/>
          </a:xfrm>
        </p:spPr>
        <p:txBody>
          <a:bodyPr>
            <a:noAutofit/>
          </a:bodyPr>
          <a:lstStyle/>
          <a:p>
            <a:r>
              <a:rPr lang="it-IT" altLang="it-IT" sz="4000" b="1" dirty="0" smtClean="0">
                <a:solidFill>
                  <a:srgbClr val="0070C0"/>
                </a:solidFill>
              </a:rPr>
              <a:t>CELIACHIA = intolleranza permanente al glutine</a:t>
            </a:r>
          </a:p>
        </p:txBody>
      </p:sp>
      <p:sp>
        <p:nvSpPr>
          <p:cNvPr id="92163" name="CasellaDiTesto 3"/>
          <p:cNvSpPr txBox="1">
            <a:spLocks noChangeArrowheads="1"/>
          </p:cNvSpPr>
          <p:nvPr/>
        </p:nvSpPr>
        <p:spPr bwMode="auto">
          <a:xfrm>
            <a:off x="624418" y="1412875"/>
            <a:ext cx="1094316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2164" name="CasellaDiTesto 4"/>
          <p:cNvSpPr txBox="1">
            <a:spLocks noChangeArrowheads="1"/>
          </p:cNvSpPr>
          <p:nvPr/>
        </p:nvSpPr>
        <p:spPr bwMode="auto">
          <a:xfrm>
            <a:off x="431801" y="1341438"/>
            <a:ext cx="11233151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it-IT" altLang="it-IT" sz="2400" dirty="0"/>
          </a:p>
          <a:p>
            <a:pPr algn="ctr" eaLnBrk="1" hangingPunct="1"/>
            <a:r>
              <a:rPr lang="it-IT" altLang="it-IT" sz="2400" dirty="0"/>
              <a:t>Il GLUTINE è un complesso proteico che si trova nei cereali</a:t>
            </a:r>
          </a:p>
          <a:p>
            <a:pPr algn="ctr" eaLnBrk="1" hangingPunct="1"/>
            <a:endParaRPr lang="it-IT" altLang="it-IT" sz="2400" dirty="0"/>
          </a:p>
          <a:p>
            <a:pPr algn="ctr" eaLnBrk="1" hangingPunct="1"/>
            <a:r>
              <a:rPr lang="it-IT" altLang="it-IT" sz="2400" dirty="0" smtClean="0"/>
              <a:t>                                                      GLUTINE </a:t>
            </a:r>
            <a:r>
              <a:rPr lang="it-IT" altLang="it-IT" sz="2400" dirty="0"/>
              <a:t>= GLUTENINA + PROLAMINA</a:t>
            </a:r>
          </a:p>
        </p:txBody>
      </p:sp>
      <p:sp>
        <p:nvSpPr>
          <p:cNvPr id="6" name="Freccia in giù 5"/>
          <p:cNvSpPr/>
          <p:nvPr/>
        </p:nvSpPr>
        <p:spPr>
          <a:xfrm>
            <a:off x="8303684" y="2852738"/>
            <a:ext cx="480483" cy="57626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2166" name="CasellaDiTesto 6"/>
          <p:cNvSpPr txBox="1">
            <a:spLocks noChangeArrowheads="1"/>
          </p:cNvSpPr>
          <p:nvPr/>
        </p:nvSpPr>
        <p:spPr bwMode="auto">
          <a:xfrm>
            <a:off x="6191251" y="3068639"/>
            <a:ext cx="4800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endParaRPr lang="it-IT" altLang="it-IT" sz="2000"/>
          </a:p>
          <a:p>
            <a:pPr algn="just" eaLnBrk="1" hangingPunct="1"/>
            <a:r>
              <a:rPr lang="it-IT" altLang="it-IT" sz="2000"/>
              <a:t>E’ la prolamine, che ne caso del frumento si chiama </a:t>
            </a:r>
            <a:r>
              <a:rPr lang="it-IT" altLang="it-IT" sz="2000" b="1"/>
              <a:t>GLIADINA</a:t>
            </a:r>
            <a:r>
              <a:rPr lang="it-IT" altLang="it-IT" sz="2000"/>
              <a:t>, che è tossica per il celiaco.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200151" y="4797425"/>
            <a:ext cx="97917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400" dirty="0">
                <a:latin typeface="+mn-lt"/>
                <a:cs typeface="Times New Roman" pitchFamily="18" charset="0"/>
              </a:rPr>
              <a:t>Il </a:t>
            </a:r>
            <a:r>
              <a:rPr lang="it-IT" sz="2400" b="1" u="sng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glutine</a:t>
            </a:r>
            <a:r>
              <a:rPr lang="it-IT" sz="2400" dirty="0">
                <a:latin typeface="+mn-lt"/>
                <a:cs typeface="Times New Roman" pitchFamily="18" charset="0"/>
              </a:rPr>
              <a:t> è una sostanza collosa molto usata nell'industria alimentare moderna perché aiuta a dare elasticità e consistenza al prodotto finale ed inoltre favorisce la lievitazione e la panificazione.</a:t>
            </a:r>
            <a:endParaRPr lang="it-IT" sz="2400" b="1" dirty="0">
              <a:latin typeface="+mn-lt"/>
              <a:cs typeface="Times New Roman" pitchFamily="18" charset="0"/>
            </a:endParaRPr>
          </a:p>
        </p:txBody>
      </p:sp>
      <p:pic>
        <p:nvPicPr>
          <p:cNvPr id="92168" name="Immagine 8" descr="glutine-celiachia-rappresentazio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01" y="2679700"/>
            <a:ext cx="4227634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6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olo 1"/>
          <p:cNvSpPr>
            <a:spLocks noGrp="1"/>
          </p:cNvSpPr>
          <p:nvPr>
            <p:ph type="title"/>
          </p:nvPr>
        </p:nvSpPr>
        <p:spPr>
          <a:xfrm>
            <a:off x="499534" y="292099"/>
            <a:ext cx="10972800" cy="722313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CELIACHIA (1)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4418" y="1196975"/>
            <a:ext cx="10847916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it-IT" sz="2800" dirty="0">
                <a:latin typeface="+mn-lt"/>
              </a:rPr>
              <a:t>Nel soggetto geneticamente predisposto l’introduzione di alimenti contenenti glutine  </a:t>
            </a:r>
            <a:r>
              <a:rPr lang="it-IT" sz="2800" b="1" dirty="0">
                <a:latin typeface="+mn-lt"/>
              </a:rPr>
              <a:t>determina una risposta immunitaria abnorme a livello dell’intestino tenue</a:t>
            </a:r>
            <a:r>
              <a:rPr lang="it-IT" sz="2800" dirty="0">
                <a:latin typeface="+mn-lt"/>
              </a:rPr>
              <a:t>, cui consegue un’infiammazione cronica con </a:t>
            </a:r>
            <a:r>
              <a:rPr lang="it-IT" sz="2800" u="sng" dirty="0">
                <a:latin typeface="+mn-lt"/>
              </a:rPr>
              <a:t>alterazioni morfologiche dei villi intestinali</a:t>
            </a:r>
            <a:r>
              <a:rPr lang="it-IT" sz="2800" dirty="0">
                <a:latin typeface="+mn-lt"/>
              </a:rPr>
              <a:t>, importanti per l’assorbimento dei nutrienti</a:t>
            </a:r>
            <a:r>
              <a:rPr 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.</a:t>
            </a:r>
          </a:p>
        </p:txBody>
      </p:sp>
      <p:pic>
        <p:nvPicPr>
          <p:cNvPr id="93188" name="Immagine 4" descr="Celiachia-Figura1-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7" y="3581400"/>
            <a:ext cx="5659967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arentesi graffa chiusa 4"/>
          <p:cNvSpPr/>
          <p:nvPr/>
        </p:nvSpPr>
        <p:spPr>
          <a:xfrm>
            <a:off x="6988177" y="3722687"/>
            <a:ext cx="768351" cy="2447925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3190" name="CasellaDiTesto 5"/>
          <p:cNvSpPr txBox="1">
            <a:spLocks noChangeArrowheads="1"/>
          </p:cNvSpPr>
          <p:nvPr/>
        </p:nvSpPr>
        <p:spPr bwMode="auto">
          <a:xfrm>
            <a:off x="8015815" y="4485481"/>
            <a:ext cx="3841749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b="1" dirty="0"/>
              <a:t>MANCATO ASSORBIMENTO DI NUTRIENTI, SALI MINERALI E VITAMINE !</a:t>
            </a:r>
          </a:p>
        </p:txBody>
      </p:sp>
    </p:spTree>
    <p:extLst>
      <p:ext uri="{BB962C8B-B14F-4D97-AF65-F5344CB8AC3E}">
        <p14:creationId xmlns:p14="http://schemas.microsoft.com/office/powerpoint/2010/main" val="167448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olo 1"/>
          <p:cNvSpPr>
            <a:spLocks noGrp="1"/>
          </p:cNvSpPr>
          <p:nvPr>
            <p:ph type="title"/>
          </p:nvPr>
        </p:nvSpPr>
        <p:spPr>
          <a:xfrm>
            <a:off x="527051" y="188914"/>
            <a:ext cx="10972800" cy="706437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CELIACHIA: caratteristiche principali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73102" y="1065213"/>
            <a:ext cx="10991849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Clr>
                <a:schemeClr val="hlink"/>
              </a:buClr>
              <a:defRPr/>
            </a:pPr>
            <a:r>
              <a:rPr lang="it-IT" sz="2400" b="1" dirty="0">
                <a:latin typeface="+mn-lt"/>
              </a:rPr>
              <a:t>NON E’ UNA MALATTIA INFETTIVA</a:t>
            </a:r>
          </a:p>
          <a:p>
            <a:pPr algn="just">
              <a:lnSpc>
                <a:spcPct val="130000"/>
              </a:lnSpc>
              <a:buClr>
                <a:schemeClr val="hlink"/>
              </a:buClr>
              <a:defRPr/>
            </a:pPr>
            <a:r>
              <a:rPr lang="it-IT" sz="2400" b="1" dirty="0">
                <a:latin typeface="+mn-lt"/>
              </a:rPr>
              <a:t>NON E’ UNA MALATTIA EREDITARIA</a:t>
            </a:r>
          </a:p>
          <a:p>
            <a:pPr algn="just">
              <a:lnSpc>
                <a:spcPct val="130000"/>
              </a:lnSpc>
              <a:buClr>
                <a:schemeClr val="hlink"/>
              </a:buClr>
              <a:defRPr/>
            </a:pPr>
            <a:r>
              <a:rPr lang="it-IT" sz="2400" b="1" dirty="0">
                <a:latin typeface="+mn-lt"/>
              </a:rPr>
              <a:t>NON E’ SOLO UNA MALATTIA DEI BAMBINI</a:t>
            </a:r>
            <a:r>
              <a:rPr lang="it-IT" sz="2400" dirty="0">
                <a:latin typeface="+mn-lt"/>
              </a:rPr>
              <a:t>, infatti può presentarsi anche in età adulta (circa il 20 % dei casi in pazienti con età superiore ai 60 anni).</a:t>
            </a:r>
          </a:p>
          <a:p>
            <a:pPr algn="just">
              <a:lnSpc>
                <a:spcPct val="130000"/>
              </a:lnSpc>
              <a:buClr>
                <a:schemeClr val="hlink"/>
              </a:buClr>
              <a:defRPr/>
            </a:pPr>
            <a:r>
              <a:rPr lang="it-IT" sz="2400" b="1" dirty="0">
                <a:latin typeface="+mn-lt"/>
              </a:rPr>
              <a:t>NON E’ UNA MALATTIA RARA </a:t>
            </a:r>
            <a:r>
              <a:rPr lang="it-IT" sz="2400" dirty="0">
                <a:latin typeface="+mn-lt"/>
              </a:rPr>
              <a:t>è la più frequente intolleranza alimentare del mondo occidentale</a:t>
            </a:r>
            <a:r>
              <a:rPr lang="it-IT" sz="2400" dirty="0" smtClean="0">
                <a:latin typeface="+mn-lt"/>
              </a:rPr>
              <a:t>.</a:t>
            </a:r>
            <a:endParaRPr lang="it-IT" sz="2400" dirty="0">
              <a:latin typeface="+mn-lt"/>
            </a:endParaRPr>
          </a:p>
        </p:txBody>
      </p:sp>
      <p:sp>
        <p:nvSpPr>
          <p:cNvPr id="94212" name="Rettangolo 4"/>
          <p:cNvSpPr>
            <a:spLocks noChangeArrowheads="1"/>
          </p:cNvSpPr>
          <p:nvPr/>
        </p:nvSpPr>
        <p:spPr bwMode="auto">
          <a:xfrm>
            <a:off x="482600" y="4253311"/>
            <a:ext cx="11430000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it-IT" altLang="it-IT" sz="2400" b="1" dirty="0">
                <a:solidFill>
                  <a:srgbClr val="FF0000"/>
                </a:solidFill>
              </a:rPr>
              <a:t>È una condizione permanente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it-IT" altLang="it-IT" sz="2400" b="1" dirty="0">
                <a:solidFill>
                  <a:srgbClr val="FF0000"/>
                </a:solidFill>
              </a:rPr>
              <a:t>Mucosa della parte superiore del tenue è piatta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it-IT" altLang="it-IT" sz="2400" b="1" dirty="0">
                <a:solidFill>
                  <a:srgbClr val="FF0000"/>
                </a:solidFill>
              </a:rPr>
              <a:t>La mucosa è caratterizzata da un malassorbimento (carenza di minerali, vitamine e nutrienti)</a:t>
            </a:r>
          </a:p>
        </p:txBody>
      </p:sp>
    </p:spTree>
    <p:extLst>
      <p:ext uri="{BB962C8B-B14F-4D97-AF65-F5344CB8AC3E}">
        <p14:creationId xmlns:p14="http://schemas.microsoft.com/office/powerpoint/2010/main" val="25766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olo 1"/>
          <p:cNvSpPr>
            <a:spLocks noGrp="1"/>
          </p:cNvSpPr>
          <p:nvPr>
            <p:ph type="title"/>
          </p:nvPr>
        </p:nvSpPr>
        <p:spPr>
          <a:xfrm>
            <a:off x="560917" y="190500"/>
            <a:ext cx="10972800" cy="800100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CELIACHIA: sintomi</a:t>
            </a:r>
          </a:p>
        </p:txBody>
      </p:sp>
      <p:sp>
        <p:nvSpPr>
          <p:cNvPr id="95235" name="CasellaDiTesto 3"/>
          <p:cNvSpPr txBox="1">
            <a:spLocks noChangeArrowheads="1"/>
          </p:cNvSpPr>
          <p:nvPr/>
        </p:nvSpPr>
        <p:spPr bwMode="auto">
          <a:xfrm>
            <a:off x="431800" y="1125539"/>
            <a:ext cx="1084791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it-IT" altLang="it-IT" sz="2800" dirty="0"/>
              <a:t>La sola </a:t>
            </a:r>
            <a:r>
              <a:rPr lang="it-IT" altLang="it-IT" sz="2800" u="sng" dirty="0"/>
              <a:t>eliminazione di glutine </a:t>
            </a:r>
            <a:r>
              <a:rPr lang="it-IT" altLang="it-IT" sz="2800" dirty="0"/>
              <a:t>dalla dieta porta ad una completa normalizzazione della mucosa intestinale</a:t>
            </a:r>
          </a:p>
        </p:txBody>
      </p:sp>
      <p:pic>
        <p:nvPicPr>
          <p:cNvPr id="95236" name="Immagine 3" descr="sintomi-celiachia-nonna-paperi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50" y="1992314"/>
            <a:ext cx="5327584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81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olo 1"/>
          <p:cNvSpPr>
            <a:spLocks noGrp="1"/>
          </p:cNvSpPr>
          <p:nvPr>
            <p:ph type="title"/>
          </p:nvPr>
        </p:nvSpPr>
        <p:spPr>
          <a:xfrm>
            <a:off x="499534" y="330199"/>
            <a:ext cx="10972800" cy="773113"/>
          </a:xfrm>
        </p:spPr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70C0"/>
                </a:solidFill>
              </a:rPr>
              <a:t>TRATTAMENTO</a:t>
            </a:r>
          </a:p>
        </p:txBody>
      </p:sp>
      <p:sp>
        <p:nvSpPr>
          <p:cNvPr id="96259" name="CasellaDiTesto 3"/>
          <p:cNvSpPr txBox="1">
            <a:spLocks noChangeArrowheads="1"/>
          </p:cNvSpPr>
          <p:nvPr/>
        </p:nvSpPr>
        <p:spPr bwMode="auto">
          <a:xfrm>
            <a:off x="527051" y="1268414"/>
            <a:ext cx="1094528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2800" b="1" dirty="0">
                <a:solidFill>
                  <a:srgbClr val="FF0000"/>
                </a:solidFill>
              </a:rPr>
              <a:t>L’unico trattamento </a:t>
            </a:r>
            <a:r>
              <a:rPr lang="it-IT" altLang="it-IT" sz="2800" dirty="0"/>
              <a:t>possibile della celiachia è </a:t>
            </a:r>
            <a:r>
              <a:rPr lang="it-IT" altLang="it-IT" sz="2800" b="1" dirty="0"/>
              <a:t>la totale eliminazione per tutta la vita di cibi/alimenti che contengono il glutine.</a:t>
            </a:r>
          </a:p>
          <a:p>
            <a:pPr algn="ctr" eaLnBrk="1" hangingPunct="1"/>
            <a:endParaRPr lang="it-IT" altLang="it-IT" sz="2800" b="1" dirty="0"/>
          </a:p>
          <a:p>
            <a:pPr algn="just" eaLnBrk="1" hangingPunct="1"/>
            <a:endParaRPr lang="it-IT" altLang="it-IT" sz="2400" b="1" dirty="0"/>
          </a:p>
          <a:p>
            <a:pPr algn="just" eaLnBrk="1" hangingPunct="1"/>
            <a:endParaRPr lang="it-IT" altLang="it-IT" sz="2400" b="1" dirty="0"/>
          </a:p>
          <a:p>
            <a:pPr algn="just" eaLnBrk="1" hangingPunct="1"/>
            <a:endParaRPr lang="it-IT" altLang="it-IT" sz="2400" b="1" dirty="0"/>
          </a:p>
          <a:p>
            <a:pPr algn="just" eaLnBrk="1" hangingPunct="1">
              <a:buFont typeface="Arial" charset="0"/>
              <a:buChar char="•"/>
            </a:pPr>
            <a:endParaRPr lang="it-IT" altLang="it-IT" sz="2400" dirty="0"/>
          </a:p>
          <a:p>
            <a:pPr algn="just" eaLnBrk="1" hangingPunct="1">
              <a:buFont typeface="Arial" charset="0"/>
              <a:buChar char="•"/>
            </a:pPr>
            <a:endParaRPr lang="it-IT" altLang="it-IT" sz="2400" b="1" dirty="0"/>
          </a:p>
          <a:p>
            <a:pPr algn="ctr" eaLnBrk="1" hangingPunct="1"/>
            <a:endParaRPr lang="it-IT" altLang="it-IT" sz="2800" b="1" dirty="0" smtClean="0"/>
          </a:p>
          <a:p>
            <a:pPr algn="ctr" eaLnBrk="1" hangingPunct="1"/>
            <a:r>
              <a:rPr lang="it-IT" altLang="it-IT" sz="2800" b="1" dirty="0" smtClean="0"/>
              <a:t>La </a:t>
            </a:r>
            <a:r>
              <a:rPr lang="it-IT" altLang="it-IT" sz="2800" b="1" dirty="0"/>
              <a:t>dieta senza glutine (aglutinata) , condotta con rigore, è l’unica terapia che garantisce al celiaco un perfetto stato di salute.</a:t>
            </a:r>
            <a:endParaRPr lang="it-IT" altLang="it-IT" sz="2800" b="1" dirty="0">
              <a:solidFill>
                <a:srgbClr val="003366"/>
              </a:solidFill>
              <a:latin typeface="Verdana" pitchFamily="34" charset="0"/>
            </a:endParaRPr>
          </a:p>
          <a:p>
            <a:pPr algn="just" eaLnBrk="1" hangingPunct="1">
              <a:buFont typeface="Arial" charset="0"/>
              <a:buChar char="•"/>
            </a:pPr>
            <a:endParaRPr lang="it-IT" altLang="it-IT" sz="2400" dirty="0"/>
          </a:p>
        </p:txBody>
      </p:sp>
      <p:pic>
        <p:nvPicPr>
          <p:cNvPr id="96260" name="Immagine 3" descr="celiach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2738815"/>
            <a:ext cx="3590782" cy="158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Immagine 4" descr="celiachia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692" y="2671912"/>
            <a:ext cx="477308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34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sz="3600" b="1" smtClean="0">
                <a:solidFill>
                  <a:srgbClr val="0070C0"/>
                </a:solidFill>
              </a:rPr>
              <a:t>CEREALI GLUTEN FREE permessi nella dieta del celiaco:</a:t>
            </a:r>
          </a:p>
        </p:txBody>
      </p:sp>
      <p:sp>
        <p:nvSpPr>
          <p:cNvPr id="97283" name="CasellaDiTesto 3"/>
          <p:cNvSpPr txBox="1">
            <a:spLocks noChangeArrowheads="1"/>
          </p:cNvSpPr>
          <p:nvPr/>
        </p:nvSpPr>
        <p:spPr bwMode="auto">
          <a:xfrm>
            <a:off x="527051" y="1773238"/>
            <a:ext cx="1104053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altLang="it-IT" sz="2800" dirty="0"/>
              <a:t> RISO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800" dirty="0"/>
              <a:t>MAIS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800" dirty="0"/>
              <a:t>MIGLIO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800" dirty="0"/>
              <a:t>AMARANTO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800" dirty="0"/>
              <a:t>QUINOA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800" dirty="0"/>
              <a:t>GRANO SARACENO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800" dirty="0"/>
              <a:t>SORGO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sz="2800" dirty="0"/>
              <a:t>MANIOCA</a:t>
            </a:r>
          </a:p>
          <a:p>
            <a:pPr eaLnBrk="1" hangingPunct="1">
              <a:buFont typeface="Wingdings" pitchFamily="2" charset="2"/>
              <a:buChar char="Ø"/>
            </a:pPr>
            <a:endParaRPr lang="it-IT" altLang="it-IT" sz="2800" dirty="0"/>
          </a:p>
          <a:p>
            <a:pPr eaLnBrk="1" hangingPunct="1">
              <a:buFont typeface="Wingdings" pitchFamily="2" charset="2"/>
              <a:buChar char="Ø"/>
            </a:pPr>
            <a:endParaRPr lang="it-IT" altLang="it-IT" sz="2800" dirty="0"/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85" y="1628776"/>
            <a:ext cx="25273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2599481"/>
            <a:ext cx="4322234" cy="183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92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E382D75-6DC6-4908-8B05-64D061C4B1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salute e fitness (widescreen)</Template>
  <TotalTime>0</TotalTime>
  <Words>6972</Words>
  <Application>Microsoft Office PowerPoint</Application>
  <PresentationFormat>Widescreen</PresentationFormat>
  <Paragraphs>909</Paragraphs>
  <Slides>130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130</vt:i4>
      </vt:variant>
    </vt:vector>
  </HeadingPairs>
  <TitlesOfParts>
    <vt:vector size="141" baseType="lpstr">
      <vt:lpstr>Arial Unicode MS</vt:lpstr>
      <vt:lpstr>Arial</vt:lpstr>
      <vt:lpstr>Arial Black</vt:lpstr>
      <vt:lpstr>Calibri</vt:lpstr>
      <vt:lpstr>Calibri Light</vt:lpstr>
      <vt:lpstr>Comic Sans MS</vt:lpstr>
      <vt:lpstr>Times New Roman</vt:lpstr>
      <vt:lpstr>Verdana</vt:lpstr>
      <vt:lpstr>Wingdings</vt:lpstr>
      <vt:lpstr>Wingdings 3</vt:lpstr>
      <vt:lpstr>Health Fitness 16x9</vt:lpstr>
      <vt:lpstr>Tu come vivi?</vt:lpstr>
      <vt:lpstr>TU COME VIVI? Educazione alimentare e al benessere</vt:lpstr>
      <vt:lpstr>Da «SALUTE» a «BENESSERE»</vt:lpstr>
      <vt:lpstr>ALIMENTAZIONE E BENESSERE</vt:lpstr>
      <vt:lpstr>«DIETA» = stile di vita</vt:lpstr>
      <vt:lpstr>VISITA NUTRIZIONALE  </vt:lpstr>
      <vt:lpstr>Equipaggiamento tecnico</vt:lpstr>
      <vt:lpstr>STEP BY STEP</vt:lpstr>
      <vt:lpstr>STEP BY STEP (2)</vt:lpstr>
      <vt:lpstr>Presentazione standard di PowerPoint</vt:lpstr>
      <vt:lpstr>STEP BY STEP (3)</vt:lpstr>
      <vt:lpstr>Presentazione standard di PowerPoint</vt:lpstr>
      <vt:lpstr>Presentazione standard di PowerPoint</vt:lpstr>
      <vt:lpstr>Presentazione standard di PowerPoint</vt:lpstr>
      <vt:lpstr>STATO DI IDRATAZIONE = % media di acqua corporea totale</vt:lpstr>
      <vt:lpstr>INFINE…  dagli strumenti alla pratica!</vt:lpstr>
      <vt:lpstr>Perché è importarsi alimentarsi correttamente?</vt:lpstr>
      <vt:lpstr>Molte connessioni tra Alimentazione e Salute</vt:lpstr>
      <vt:lpstr>Linee guida su ALIMENTAZIONE</vt:lpstr>
      <vt:lpstr>LARN = LIVELLI DI ASSUNZIONE RACCOMANDATI DI ENERGIA E NUTRIENTI</vt:lpstr>
      <vt:lpstr>IL CIBO E’ AMICO, ma attenzione ad abuso ed intolleranze/allergie</vt:lpstr>
      <vt:lpstr>ALIMETAZIONE E NUTRIZIONE (concetti differenti)</vt:lpstr>
      <vt:lpstr>«NUTRIZIONE»</vt:lpstr>
      <vt:lpstr>Differenza tra ALIMENTO e NUTRIENTE</vt:lpstr>
      <vt:lpstr>NUTRIENTI:</vt:lpstr>
      <vt:lpstr>SOSTANZE REGOLATRICI:</vt:lpstr>
      <vt:lpstr>CARBOIDRATI</vt:lpstr>
      <vt:lpstr>Presentazione standard di PowerPoint</vt:lpstr>
      <vt:lpstr>PROTEINE</vt:lpstr>
      <vt:lpstr>Presentazione standard di PowerPoint</vt:lpstr>
      <vt:lpstr>IL PESCE: ricco di  proteine ad alto valore biologico</vt:lpstr>
      <vt:lpstr>I LEGUMI</vt:lpstr>
      <vt:lpstr>LIPIDI</vt:lpstr>
      <vt:lpstr>GRASSI INSATURI: considerati «buoni» perché contengono antiossidanti</vt:lpstr>
      <vt:lpstr>GRASSI SATURI</vt:lpstr>
      <vt:lpstr>VITAMINE</vt:lpstr>
      <vt:lpstr>VITAMINE (1)</vt:lpstr>
      <vt:lpstr>SALI MINERALI</vt:lpstr>
      <vt:lpstr>FIBRA= sostanza regolatrice che l’uomo non è in grado di digerire</vt:lpstr>
      <vt:lpstr>Presentazione standard di PowerPoint</vt:lpstr>
      <vt:lpstr>ACQUA</vt:lpstr>
      <vt:lpstr>ALCOL</vt:lpstr>
      <vt:lpstr>SANA E CORRETTA ALIMENTAZIONE</vt:lpstr>
      <vt:lpstr>PIRAMIDE ALIMENTARE</vt:lpstr>
      <vt:lpstr>PIRAMIDE ALIMENTARE (2)</vt:lpstr>
      <vt:lpstr>PIRAMIDE ALIMENTARE (3)</vt:lpstr>
      <vt:lpstr>DIETA MEDITTERRANEA</vt:lpstr>
      <vt:lpstr>DIETA     MEDITERRANEA (2)</vt:lpstr>
      <vt:lpstr>«IL PIATTO SANO/IN-FORMA»</vt:lpstr>
      <vt:lpstr>PIATTO SANO è divisi in 4 spicchi:</vt:lpstr>
      <vt:lpstr>IL PIATTO SANO </vt:lpstr>
      <vt:lpstr>STAGIONALITA’</vt:lpstr>
      <vt:lpstr>FRUTTA E VERDURA AUTUNNALE</vt:lpstr>
      <vt:lpstr>QUANDO E COSA MANGIARE?</vt:lpstr>
      <vt:lpstr>DIETA BILANCIATA</vt:lpstr>
      <vt:lpstr>QUANDO E COSA DEVO MANGIARE?</vt:lpstr>
      <vt:lpstr>OTTIMO  «DETTO»  POPOLARE!</vt:lpstr>
      <vt:lpstr>COLAZIONE </vt:lpstr>
      <vt:lpstr>PRANZO </vt:lpstr>
      <vt:lpstr>CENA</vt:lpstr>
      <vt:lpstr>SPUNTINI</vt:lpstr>
      <vt:lpstr>FREQUENZA PIETANZE</vt:lpstr>
      <vt:lpstr>FREQUENZA DEI SECONDI PIATTI</vt:lpstr>
      <vt:lpstr>PIZZA  SI o PIZZA no?</vt:lpstr>
      <vt:lpstr>POCO SALE   (IODATO)</vt:lpstr>
      <vt:lpstr>SALE (1)</vt:lpstr>
      <vt:lpstr>SALE (2)</vt:lpstr>
      <vt:lpstr>ZUCCHERI AGGIUNTI</vt:lpstr>
      <vt:lpstr>MIELE</vt:lpstr>
      <vt:lpstr>«Siamo ciò che mangiamo»</vt:lpstr>
      <vt:lpstr>IERI E OGGI: come siamo cambiati</vt:lpstr>
      <vt:lpstr>SPESA CONSAPEVOLE:</vt:lpstr>
      <vt:lpstr>SPESA CONSAPEVOLE (1)</vt:lpstr>
      <vt:lpstr>L’ETICHETTA DEI PRODOTTI ALIMENTARI</vt:lpstr>
      <vt:lpstr>ETICHETTA (1)</vt:lpstr>
      <vt:lpstr>ETICHETTA (2)</vt:lpstr>
      <vt:lpstr>ETICHETTA (3)</vt:lpstr>
      <vt:lpstr>ESEMPI DI ETICHETTA</vt:lpstr>
      <vt:lpstr>ETICHETTA (4)</vt:lpstr>
      <vt:lpstr>ETICHETTA (5)</vt:lpstr>
      <vt:lpstr>ETICHETTA (6)</vt:lpstr>
      <vt:lpstr>ETICHETTA (7)</vt:lpstr>
      <vt:lpstr>LE 10 REGOLE D’ORO</vt:lpstr>
      <vt:lpstr>LE 10 REGOLE D’ORO (1)</vt:lpstr>
      <vt:lpstr>CONTROLLA IL PESO E MANTIENITI SEMPRE ATTIVO</vt:lpstr>
      <vt:lpstr>BMI (Body Mass Index) IMC (Indice di Massa Corporea)</vt:lpstr>
      <vt:lpstr>CIRCONFERENZA ADDOMINALE</vt:lpstr>
      <vt:lpstr>2. PIU’ CEREALI, ORTAGGI, LEGUMI E FRUTTA</vt:lpstr>
      <vt:lpstr>VARITA’ DI RISO</vt:lpstr>
      <vt:lpstr>Più cereali, ortaggi, legumi e frutta… come comportarsi? </vt:lpstr>
      <vt:lpstr>Facciamo chiarezza:  ALLERGIE INTOLLERANZE  CELIACHIA </vt:lpstr>
      <vt:lpstr>ALLERGIE ALIMENTARI</vt:lpstr>
      <vt:lpstr>INTOLLERANZA ALIMENTARI</vt:lpstr>
      <vt:lpstr>CELIACHIA = intolleranza permanente al glutine</vt:lpstr>
      <vt:lpstr>CELIACHIA (1)</vt:lpstr>
      <vt:lpstr>CELIACHIA: caratteristiche principali</vt:lpstr>
      <vt:lpstr>CELIACHIA: sintomi</vt:lpstr>
      <vt:lpstr>TRATTAMENTO</vt:lpstr>
      <vt:lpstr>CEREALI GLUTEN FREE permessi nella dieta del celiaco:</vt:lpstr>
      <vt:lpstr>ALIMENTI CHE NATURLAMENTE NON CONTENGONO GLUTINE</vt:lpstr>
      <vt:lpstr>Ruolo DEL CIBO NELLA PREVENZIONE DELLE MALATTIE NON TRASMISSIBILI (diabete, ipertensione, ipercolesterolemia, ipertrigliceridemia)  iii PARTE</vt:lpstr>
      <vt:lpstr>ALIMETAZIONE E DIABETE</vt:lpstr>
      <vt:lpstr>ALIMENTAZIONE E DIABETE (1)</vt:lpstr>
      <vt:lpstr>ALIMENTAZIONE E DIABETE (2)</vt:lpstr>
      <vt:lpstr>ALIMENTAZIONE E DIABETE (3)</vt:lpstr>
      <vt:lpstr>ALIMEnTAZIONE E IPERTENSIONE</vt:lpstr>
      <vt:lpstr>ALIMENTAZIONE E IPERTENSIONE</vt:lpstr>
      <vt:lpstr>ALIMENTAZIONE E DISLIPIDEMIE</vt:lpstr>
      <vt:lpstr>ALIMENTAZIONE E COLESTEROLO</vt:lpstr>
      <vt:lpstr>ALIMENTAZIONE E IPERCOLESTEROLEMIA</vt:lpstr>
      <vt:lpstr>ALIMENTI E TRIGLICERIDI</vt:lpstr>
      <vt:lpstr>ALIMENTAZIONE E IPERTRIGLICERIDEMIA</vt:lpstr>
      <vt:lpstr>ALIMENTAZIONE E DISLIPIDEMIE</vt:lpstr>
      <vt:lpstr>ATTIVITA’ FISICA E PREVENZIONE DI MALATTIE </vt:lpstr>
      <vt:lpstr>SPORT E PREVENZIONE</vt:lpstr>
      <vt:lpstr>SPORT E PREVENZIONE: la piramide sportiva</vt:lpstr>
      <vt:lpstr>SPORT E PREVENZIONE</vt:lpstr>
      <vt:lpstr>SPORT E PREVENZIONE (1)</vt:lpstr>
      <vt:lpstr>SPORT E PREVENZIONE (2)</vt:lpstr>
      <vt:lpstr>FINE: consigli per STARE MEGLIO</vt:lpstr>
      <vt:lpstr>Fine: consigli per STARE MEGLIO (1)</vt:lpstr>
      <vt:lpstr>SPEZIE ED ERBE AROMATICHE.. Quanti benefici!</vt:lpstr>
      <vt:lpstr>COSA SONO LE SPEZIE? E GLI AROMI?</vt:lpstr>
      <vt:lpstr>ALCUNE PROPRIETA’ SALUTARI DELLE SPEZIE ED ERBE AROMATICHE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DOLCI: ok quelli con cacao</vt:lpstr>
      <vt:lpstr>GRAZIE PER L’ATTENZIONE!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2017-09-18T13:27:01Z</dcterms:created>
  <dcterms:modified xsi:type="dcterms:W3CDTF">2017-10-27T10:40:01Z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TC029223919991</vt:lpwstr>
  </property>
</Properties>
</file>