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  <p:sldMasterId id="2147483921" r:id="rId2"/>
  </p:sldMasterIdLst>
  <p:notesMasterIdLst>
    <p:notesMasterId r:id="rId23"/>
  </p:notesMasterIdLst>
  <p:sldIdLst>
    <p:sldId id="257" r:id="rId3"/>
    <p:sldId id="284" r:id="rId4"/>
    <p:sldId id="352" r:id="rId5"/>
    <p:sldId id="328" r:id="rId6"/>
    <p:sldId id="308" r:id="rId7"/>
    <p:sldId id="337" r:id="rId8"/>
    <p:sldId id="316" r:id="rId9"/>
    <p:sldId id="330" r:id="rId10"/>
    <p:sldId id="318" r:id="rId11"/>
    <p:sldId id="354" r:id="rId12"/>
    <p:sldId id="325" r:id="rId13"/>
    <p:sldId id="331" r:id="rId14"/>
    <p:sldId id="343" r:id="rId15"/>
    <p:sldId id="353" r:id="rId16"/>
    <p:sldId id="348" r:id="rId17"/>
    <p:sldId id="349" r:id="rId18"/>
    <p:sldId id="346" r:id="rId19"/>
    <p:sldId id="347" r:id="rId20"/>
    <p:sldId id="336" r:id="rId21"/>
    <p:sldId id="355" r:id="rId2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9D5B94F8-2B9D-4026-8B66-74E3DD0A8C29}">
          <p14:sldIdLst>
            <p14:sldId id="257"/>
            <p14:sldId id="284"/>
            <p14:sldId id="352"/>
            <p14:sldId id="328"/>
            <p14:sldId id="308"/>
            <p14:sldId id="337"/>
            <p14:sldId id="316"/>
            <p14:sldId id="330"/>
            <p14:sldId id="318"/>
            <p14:sldId id="354"/>
            <p14:sldId id="325"/>
            <p14:sldId id="331"/>
            <p14:sldId id="343"/>
            <p14:sldId id="353"/>
            <p14:sldId id="348"/>
            <p14:sldId id="349"/>
            <p14:sldId id="346"/>
            <p14:sldId id="347"/>
            <p14:sldId id="336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giene35" initials="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>
        <p:scale>
          <a:sx n="94" d="100"/>
          <a:sy n="94" d="100"/>
        </p:scale>
        <p:origin x="-131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BE77D-6EC7-4E92-96D9-F2E6D43D49EA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BF460-6CCB-4B91-933E-9702B7B6EF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314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E971B190-63CB-4E81-924B-70CB573DE460}" type="slidenum">
              <a:rPr lang="it-IT" altLang="it-IT" sz="1200">
                <a:solidFill>
                  <a:schemeClr val="tx1"/>
                </a:solidFill>
              </a:rPr>
              <a:pPr/>
              <a:t>1</a:t>
            </a:fld>
            <a:endParaRPr lang="it-IT" altLang="it-IT" sz="1200">
              <a:solidFill>
                <a:schemeClr val="tx1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C1302C-DF0F-43EA-A0E0-374D2BF26E76}" type="slidenum">
              <a:rPr lang="it-IT" altLang="it-IT" sz="120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pPr/>
              <a:t>20</a:t>
            </a:fld>
            <a:endParaRPr lang="it-IT" altLang="it-IT" sz="120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20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62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68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2AE83-704F-4059-B7E4-AB483234C10F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8FF81-B495-4CC6-B125-58DD14F56E7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0570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31400-7C19-48B5-9872-0F2F966D5E74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29E78-EBE1-4733-B718-B677E3DE5D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5516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B93C6-6120-4553-995D-C16E3EC5D468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D7C74-D941-4CE6-9236-CBE89F32DC7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293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B4CC-0496-435C-B972-AAE342F2BE75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969655-531E-403E-8A9E-18BD18FE1A9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65895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26C9-55EF-4377-BD5C-4E2EF18AAAC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0DC12-C3A1-4893-A3FF-73BC00430BD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320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72223-17A1-4DD3-8E1E-7A4D2CF686B9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3B353-E441-49F5-8CB1-231C8B437CB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227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FDA95-9293-4D50-B44A-024A43476E06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37D62-AD5D-45A6-993C-BCB04E0E51C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4254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C6440-00E7-45F2-938D-CF4C14F24A2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D71CA-752B-45F6-9313-28DDB532D93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127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22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445F-D274-4286-8206-C4D38F70A075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07315-798E-40CB-A1A5-A9BF3FA5A94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63147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55160-55DA-4487-98D5-12C8580A7DCF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0BD35-705E-4672-90D3-5DF9F312C08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53239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1186-D705-4AE6-BC6C-7B148D2520A2}" type="datetimeFigureOut">
              <a:rPr lang="it-IT"/>
              <a:pPr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61F3B-5901-47B2-AD3E-BD8E5671CF2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7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6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56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36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23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55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155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30A37C3-1499-4123-9885-E7D9016C572B}" type="datetimeFigureOut">
              <a:rPr lang="it-IT" smtClean="0"/>
              <a:t>24/09/2019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76F66F8-59E7-44C1-8564-2E6397AED1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09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fld id="{012A4ED0-46C3-4B75-91F8-9A78C7C8191C}" type="datetimeFigureOut">
              <a:rPr lang="it-IT"/>
              <a:pPr defTabSz="914400">
                <a:defRPr/>
              </a:pPr>
              <a:t>24/09/2019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defTabSz="914400"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36A4824-35B5-4BD8-B0D9-95F1CD62FCF5}" type="slidenum">
              <a:rPr lang="it-IT" altLang="it-IT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141737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5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1"/>
          <p:cNvSpPr>
            <a:spLocks noChangeArrowheads="1"/>
          </p:cNvSpPr>
          <p:nvPr/>
        </p:nvSpPr>
        <p:spPr bwMode="auto">
          <a:xfrm>
            <a:off x="-635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22433"/>
              </a:buClr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rgbClr val="00000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it-IT" altLang="it-IT" sz="900" dirty="0">
              <a:solidFill>
                <a:schemeClr val="bg1"/>
              </a:solidFill>
            </a:endParaRPr>
          </a:p>
        </p:txBody>
      </p:sp>
      <p:grpSp>
        <p:nvGrpSpPr>
          <p:cNvPr id="31748" name="Group 17"/>
          <p:cNvGrpSpPr>
            <a:grpSpLocks/>
          </p:cNvGrpSpPr>
          <p:nvPr/>
        </p:nvGrpSpPr>
        <p:grpSpPr bwMode="auto">
          <a:xfrm>
            <a:off x="-6350" y="2790825"/>
            <a:ext cx="9145588" cy="4098925"/>
            <a:chOff x="0" y="1738"/>
            <a:chExt cx="5761" cy="2582"/>
          </a:xfrm>
        </p:grpSpPr>
        <p:pic>
          <p:nvPicPr>
            <p:cNvPr id="31754" name="Picture 15" descr="Fondi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58"/>
              <a:ext cx="5760" cy="2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13" descr="logo +march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60"/>
              <a:ext cx="57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Picture 16" descr="fasci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" y="1738"/>
              <a:ext cx="4444" cy="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25000" b="75017"/>
          <a:stretch>
            <a:fillRect/>
          </a:stretch>
        </p:blipFill>
        <p:spPr bwMode="auto">
          <a:xfrm>
            <a:off x="0" y="0"/>
            <a:ext cx="9144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14725"/>
            <a:ext cx="28098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13" descr="logo-policlinico-umberto-I.png (580×259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5445224"/>
            <a:ext cx="2555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E6E84B6E-1A5A-4175-993C-C6BB810B9F2F}"/>
              </a:ext>
            </a:extLst>
          </p:cNvPr>
          <p:cNvSpPr/>
          <p:nvPr/>
        </p:nvSpPr>
        <p:spPr>
          <a:xfrm>
            <a:off x="287973" y="1407970"/>
            <a:ext cx="8856985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alt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Progetto </a:t>
            </a:r>
            <a:r>
              <a:rPr lang="it-IT" altLang="it-IT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GiochiAMO</a:t>
            </a:r>
            <a:r>
              <a:rPr lang="it-IT" alt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it-IT" altLang="it-IT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 di prevenzione su campo:</a:t>
            </a:r>
          </a:p>
          <a:p>
            <a:pPr algn="ctr"/>
            <a:r>
              <a:rPr lang="it-IT" altLang="it-IT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it-IT" altLang="it-IT" sz="3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DrinkiAMO</a:t>
            </a:r>
            <a:endParaRPr lang="it-IT" altLang="it-IT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altLang="it-IT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endParaRPr lang="it-IT" altLang="it-IT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it-IT" altLang="it-IT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it-IT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79BF3BFB-7062-47B0-8755-EE6D6271A3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18" y="2420888"/>
            <a:ext cx="2851063" cy="4061138"/>
          </a:xfrm>
          <a:prstGeom prst="rect">
            <a:avLst/>
          </a:prstGeom>
        </p:spPr>
      </p:pic>
      <p:pic>
        <p:nvPicPr>
          <p:cNvPr id="12" name="image4.png"/>
          <p:cNvPicPr/>
          <p:nvPr/>
        </p:nvPicPr>
        <p:blipFill rotWithShape="1">
          <a:blip r:embed="rId10" cstate="print"/>
          <a:srcRect t="78902" b="5874"/>
          <a:stretch/>
        </p:blipFill>
        <p:spPr>
          <a:xfrm>
            <a:off x="179512" y="6021288"/>
            <a:ext cx="2699740" cy="41656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01934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3">
            <a:extLst>
              <a:ext uri="{FF2B5EF4-FFF2-40B4-BE49-F238E27FC236}">
                <a16:creationId xmlns:a16="http://schemas.microsoft.com/office/drawing/2014/main" xmlns="" id="{4DA90C30-B990-4CCA-B584-40F864DA3A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8955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C4ECD21-0898-4952-8E0E-6ECBB6AA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709" y="2121408"/>
            <a:ext cx="5057884" cy="4050792"/>
          </a:xfrm>
        </p:spPr>
        <p:txBody>
          <a:bodyPr>
            <a:norm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Bere alcol è pericoloso per chi lo beve ma anche per chi gli sta intorno!!! L'alcol fa perdere il senso di cosa è giusto e cosa è sbagliato mettendo in situazioni pericolose senza rendersi conto dei possibili rischi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1600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C42DE0C-A9B5-4DDF-BDF4-92B25459E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595" y="1476777"/>
            <a:ext cx="2526882" cy="3607076"/>
          </a:xfrm>
          <a:prstGeom prst="rect">
            <a:avLst/>
          </a:prstGeom>
        </p:spPr>
      </p:pic>
      <p:grpSp>
        <p:nvGrpSpPr>
          <p:cNvPr id="91" name="Group 85">
            <a:extLst>
              <a:ext uri="{FF2B5EF4-FFF2-40B4-BE49-F238E27FC236}">
                <a16:creationId xmlns:a16="http://schemas.microsoft.com/office/drawing/2014/main" xmlns="" id="{D060B936-2771-48DC-842C-14EE9318E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DB4EC8B4-4BB2-45C2-A68A-28E36AC10E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1431D296-F8F1-41C3-A211-E83E243C5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1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3"/>
            <a:ext cx="4394613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0" b="1"/>
          <a:stretch/>
        </p:blipFill>
        <p:spPr>
          <a:xfrm>
            <a:off x="20" y="2"/>
            <a:ext cx="4571752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51697A9-24AC-4405-8AB6-72486E7C7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185" y="1628800"/>
            <a:ext cx="3690014" cy="32447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Se bevi alcool perdi lucidità e puoi fare o dire cose che altrimenti non faresti o diresti... </a:t>
            </a:r>
          </a:p>
          <a:p>
            <a:endParaRPr lang="it-IT" sz="1900" dirty="0"/>
          </a:p>
          <a:p>
            <a:pPr marL="0" indent="0">
              <a:buNone/>
            </a:pP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...Puoi fare figuracce!!!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02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050" name="Picture 2" descr="C:\Users\LABIGI~1\AppData\Local\Temp\Rar$DIa0.965\piramidi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8239" y="505224"/>
            <a:ext cx="2761794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086FE9A-462B-4B20-A073-5B7163432145}"/>
              </a:ext>
            </a:extLst>
          </p:cNvPr>
          <p:cNvSpPr txBox="1"/>
          <p:nvPr/>
        </p:nvSpPr>
        <p:spPr>
          <a:xfrm>
            <a:off x="964092" y="4162031"/>
            <a:ext cx="3407762" cy="176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all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ALCUNE DOMANDE: </a:t>
            </a:r>
          </a:p>
        </p:txBody>
      </p:sp>
      <p:pic>
        <p:nvPicPr>
          <p:cNvPr id="2051" name="Picture 3" descr="C:\Users\LABIGI~1\AppData\Local\Temp\Rar$DIa0.583\piramidi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376" y="605808"/>
            <a:ext cx="3712974" cy="285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7A965A2-20F0-4B9B-B223-212C5F839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0" y="4170410"/>
            <a:ext cx="3524415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600"/>
          </a:p>
          <a:p>
            <a:pPr marL="0"/>
            <a:endParaRPr lang="en-US" sz="1600"/>
          </a:p>
          <a:p>
            <a:pPr marL="0"/>
            <a:endParaRPr lang="en-US" sz="1600"/>
          </a:p>
          <a:p>
            <a:endParaRPr lang="en-US" sz="160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Oval 79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1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LABIGI~1\AppData\Local\Temp\Rar$DIa0.965\piramidino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2" r="18844" b="2"/>
          <a:stretch/>
        </p:blipFill>
        <p:spPr bwMode="auto"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CCB6F22-19FC-4D75-AC45-D1E5A5FA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0658" y="1268761"/>
            <a:ext cx="3651885" cy="480449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rgbClr val="000000"/>
                </a:solidFill>
              </a:rPr>
              <a:t>Le bevande alcoliche dissetano?</a:t>
            </a:r>
          </a:p>
          <a:p>
            <a:pPr marL="0" indent="0">
              <a:buNone/>
            </a:pPr>
            <a:endParaRPr lang="it-IT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it-IT" sz="1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anzi ci disidratano!!!! Si produce più urina così l'organismo perde liquidi e le cellule si disidratano.</a:t>
            </a:r>
          </a:p>
          <a:p>
            <a:endParaRPr lang="it-IT" sz="1000" dirty="0">
              <a:solidFill>
                <a:srgbClr val="0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55442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xmlns="" id="{D8AFD15B-CF29-4306-884F-47675092F9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Users\LABIGI~1\AppData\Local\Temp\Rar$DIa0.583\piramidina.png">
            <a:extLst>
              <a:ext uri="{FF2B5EF4-FFF2-40B4-BE49-F238E27FC236}">
                <a16:creationId xmlns:a16="http://schemas.microsoft.com/office/drawing/2014/main" xmlns="" id="{1C9FC887-9CE7-4A5E-A65D-7F2C83469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3" r="16374" b="3"/>
          <a:stretch/>
        </p:blipFill>
        <p:spPr bwMode="auto"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96349AB3-1BD3-41E1-8979-1DBDCB5CDC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CCB6F22-19FC-4D75-AC45-D1E5A5FA4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404" y="1340767"/>
            <a:ext cx="3651885" cy="488891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 bevande alcoliche riscaldano?</a:t>
            </a:r>
          </a:p>
          <a:p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NO solo all’inizio, poi si sente ancora più freddo</a:t>
            </a:r>
          </a:p>
          <a:p>
            <a:pPr marL="0" indent="0">
              <a:buClr>
                <a:srgbClr val="0BD0D9"/>
              </a:buClr>
              <a:buNone/>
            </a:pP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 bevande alcoliche ci aiutano a digerire più velocemente?</a:t>
            </a:r>
          </a:p>
          <a:p>
            <a:pPr marL="0" indent="0">
              <a:buClr>
                <a:srgbClr val="0BD0D9"/>
              </a:buClr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0" indent="0">
              <a:buClr>
                <a:srgbClr val="0BD0D9"/>
              </a:buClr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NO! Non aiutano, anzi, rallentano il processo digestivo e danneggiano la parete dello stomaco! </a:t>
            </a:r>
          </a:p>
          <a:p>
            <a:endParaRPr lang="it-IT" sz="1600" dirty="0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4CA915D-BDF0-41F8-B00E-FB186EFF7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317AAC03-BF64-4E67-9032-3BD0249980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A131397-5A45-4344-9983-5E400A3E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8488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472095BC-C06B-45BD-A206-0F75C6A4A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1" r="2" b="28626"/>
          <a:stretch/>
        </p:blipFill>
        <p:spPr>
          <a:xfrm>
            <a:off x="3925322" y="-171400"/>
            <a:ext cx="336042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D40AAF3-394B-453B-8AF1-B796F8F9F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25322" y="0"/>
            <a:ext cx="336042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xmlns="" id="{681027FF-6A89-4BCA-BDD4-EBC742BEC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95" y="3350050"/>
            <a:ext cx="3919603" cy="1982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b="1" dirty="0"/>
              <a:t>Quali comportamenti «brillanti» posso assumere? 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r="1320" b="1"/>
          <a:stretch/>
        </p:blipFill>
        <p:spPr>
          <a:xfrm>
            <a:off x="20" y="537668"/>
            <a:ext cx="426088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4D0672D-43C7-420C-A186-48122D7CD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7667"/>
            <a:ext cx="426090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96E3E53-A85C-4F1C-8D49-274B2858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B18F255-8818-4B29-BE51-E6C53C9AA0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9B9FAC86-F2AD-430F-A01E-366FAC8A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62352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472095BC-C06B-45BD-A206-0F75C6A4A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677086C-F14B-4887-A8CF-590742562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293" y="2204864"/>
            <a:ext cx="3919603" cy="14074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dirty="0" err="1"/>
              <a:t>Bere</a:t>
            </a:r>
            <a:r>
              <a:rPr lang="en-US" sz="3500" dirty="0"/>
              <a:t> e’ </a:t>
            </a:r>
            <a:r>
              <a:rPr lang="en-US" sz="3500" dirty="0" err="1"/>
              <a:t>costoso</a:t>
            </a:r>
            <a:r>
              <a:rPr lang="en-US" sz="3500" dirty="0"/>
              <a:t>?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4E79C2A-3405-4178-B6D1-DE4C9E087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2" r="2" b="31096"/>
          <a:stretch/>
        </p:blipFill>
        <p:spPr>
          <a:xfrm>
            <a:off x="3925322" y="10"/>
            <a:ext cx="336042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4D40AAF3-394B-453B-8AF1-B796F8F9F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25322" y="0"/>
            <a:ext cx="336042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CA9D2811-2EB9-4D1E-A1C6-C85136DED354}"/>
              </a:ext>
            </a:extLst>
          </p:cNvPr>
          <p:cNvSpPr txBox="1">
            <a:spLocks/>
          </p:cNvSpPr>
          <p:nvPr/>
        </p:nvSpPr>
        <p:spPr>
          <a:xfrm>
            <a:off x="4262878" y="5229200"/>
            <a:ext cx="3919603" cy="823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500" dirty="0" err="1"/>
              <a:t>Inquina</a:t>
            </a:r>
            <a:r>
              <a:rPr lang="en-US" sz="3500" dirty="0"/>
              <a:t> </a:t>
            </a:r>
            <a:r>
              <a:rPr lang="en-US" sz="3500" dirty="0" err="1"/>
              <a:t>l’ambiente</a:t>
            </a:r>
            <a:r>
              <a:rPr lang="en-US" sz="3500" dirty="0"/>
              <a:t>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4D0672D-43C7-420C-A186-48122D7CD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7667"/>
            <a:ext cx="426090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8B8A3B5A-32CD-489F-B886-6FE5096B9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1" b="1"/>
          <a:stretch/>
        </p:blipFill>
        <p:spPr>
          <a:xfrm>
            <a:off x="20" y="537668"/>
            <a:ext cx="426088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96E3E53-A85C-4F1C-8D49-274B2858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B18F255-8818-4B29-BE51-E6C53C9AA0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B9FAC86-F2AD-430F-A01E-366FAC8A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7012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70">
            <a:extLst>
              <a:ext uri="{FF2B5EF4-FFF2-40B4-BE49-F238E27FC236}">
                <a16:creationId xmlns:a16="http://schemas.microsoft.com/office/drawing/2014/main" xmlns="" id="{E009DD9B-5EE2-4C0D-8B2B-351C8C1022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SpecIgien3\Desktop\assertivitc3a0-mio-fo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7562" y="505223"/>
            <a:ext cx="6688874" cy="30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720DB99-7745-4E75-9D96-AAB6D55C53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D68803C4-E159-4360-B7BB-74205C8F78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137169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dirty="0"/>
              <a:t>ASSERTIVITÀ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615714" y="4199053"/>
            <a:ext cx="5256584" cy="17671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quello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cui ho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bisogno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preferisco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desidero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rispettando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0287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diritti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degli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ma non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necessariamente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loro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desideria.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Riconosco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esprimo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mie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emozioni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04B0465-3B07-49BF-BEA7-D81476246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xmlns="" id="{49B7FFA5-14CB-4A4F-9BCC-CA3AA5D9D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xmlns="" id="{04E48745-7512-4EC2-9E20-9092D12150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5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71110"/>
            <a:ext cx="8229600" cy="1143000"/>
          </a:xfrm>
        </p:spPr>
        <p:txBody>
          <a:bodyPr>
            <a:normAutofit/>
          </a:bodyPr>
          <a:lstStyle/>
          <a:p>
            <a:r>
              <a:rPr lang="it-IT" altLang="it-IT" dirty="0"/>
              <a:t>Posso essere anche io assertivo?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46856" y="1243151"/>
            <a:ext cx="8229600" cy="4857403"/>
          </a:xfrm>
        </p:spPr>
        <p:txBody>
          <a:bodyPr>
            <a:normAutofit/>
          </a:bodyPr>
          <a:lstStyle/>
          <a:p>
            <a:pPr algn="just"/>
            <a:endParaRPr lang="it-IT" altLang="it-IT" sz="1900" dirty="0"/>
          </a:p>
          <a:p>
            <a:pPr marL="0" indent="0" algn="just">
              <a:buNone/>
            </a:pPr>
            <a:endParaRPr lang="it-IT" altLang="it-IT" sz="1900" dirty="0"/>
          </a:p>
          <a:p>
            <a:pPr fontAlgn="base"/>
            <a:r>
              <a:rPr lang="it-IT" sz="1900" dirty="0"/>
              <a:t>IO NON VOGLIO bere </a:t>
            </a:r>
          </a:p>
          <a:p>
            <a:pPr fontAlgn="base"/>
            <a:r>
              <a:rPr lang="it-IT" sz="1900" dirty="0"/>
              <a:t>A ME non interessa</a:t>
            </a:r>
          </a:p>
          <a:p>
            <a:pPr fontAlgn="base"/>
            <a:r>
              <a:rPr lang="it-IT" sz="1900" dirty="0"/>
              <a:t>IO PENSO che sia stupido</a:t>
            </a:r>
          </a:p>
          <a:p>
            <a:pPr fontAlgn="base"/>
            <a:r>
              <a:rPr lang="it-IT" sz="1900" dirty="0"/>
              <a:t>A ME NON VA</a:t>
            </a:r>
          </a:p>
          <a:p>
            <a:pPr fontAlgn="base"/>
            <a:r>
              <a:rPr lang="it-IT" sz="1900" dirty="0"/>
              <a:t>NO E BASTA</a:t>
            </a:r>
          </a:p>
          <a:p>
            <a:pPr fontAlgn="base"/>
            <a:r>
              <a:rPr lang="it-IT" sz="1900" dirty="0"/>
              <a:t>IO NON NE HO voglia</a:t>
            </a:r>
          </a:p>
          <a:p>
            <a:pPr fontAlgn="base"/>
            <a:r>
              <a:rPr lang="it-IT" sz="1900" dirty="0"/>
              <a:t>IO NON VOGLIO  diventarne dipendente</a:t>
            </a:r>
          </a:p>
          <a:p>
            <a:pPr fontAlgn="base"/>
            <a:r>
              <a:rPr lang="it-IT" sz="1900" dirty="0"/>
              <a:t>IO PENSO faccia venire il cancro</a:t>
            </a:r>
          </a:p>
          <a:p>
            <a:pPr algn="just"/>
            <a:endParaRPr lang="it-IT" alt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35336" y="5614849"/>
            <a:ext cx="4674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Un No quando ci vuole ti farà sentire Forte e sicuro di te!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96752"/>
            <a:ext cx="2470409" cy="35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3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A3D0CE2-91FF-49B3-A5D8-181E900D7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8AEBD96-C315-4F53-9D9E-0E20E993E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916AAA-66F6-4DFA-88ED-7E27CF6B8D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37D43F-BAD6-47F1-AA65-AEEA38A2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12C9B2-6B22-4211-A940-FCD7C2CD0B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85F7DB84-CDE7-46F8-90DD-9D048A7D5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68C84B8E-16E8-4E54-B4AC-84CE515955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4F490CC-873B-4804-A893-62FBE4433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1110054"/>
            <a:ext cx="4918956" cy="458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5400" b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Grazie per l’attenzione!!!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CE9EEEA-5DB7-4DC7-AF9F-74D1C19B7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F199147-B958-49C0-9BE2-65BDD892F2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F70505D-EC2C-4D1A-86DE-2583778074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DF20BDF-18D7-4E94-9BA1-9CEB40470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5190" y="5257800"/>
            <a:ext cx="810678" cy="1080902"/>
            <a:chOff x="9646920" y="5257800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8F42242-4089-4E5D-95C3-C113C73DA9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46920" y="5257800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96F87F1-ABB5-42FB-86BD-EED111CD3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55011" y="5365890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06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6B0EC6-232E-474B-A8A8-7D6C036E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709" y="484632"/>
            <a:ext cx="2862580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/>
              <a:t>Cosa è l’alcol?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4905"/>
          <a:stretch/>
        </p:blipFill>
        <p:spPr>
          <a:xfrm>
            <a:off x="2507" y="10"/>
            <a:ext cx="5661692" cy="6857990"/>
          </a:xfrm>
          <a:prstGeom prst="rect">
            <a:avLst/>
          </a:prstGeom>
          <a:noFill/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09A952D-4231-4AB9-9C32-54CB1A64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68106" y="2041550"/>
            <a:ext cx="3307183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 err="1"/>
              <a:t>L’alcol</a:t>
            </a:r>
            <a:r>
              <a:rPr lang="en-US" sz="2400" dirty="0"/>
              <a:t> (</a:t>
            </a:r>
            <a:r>
              <a:rPr lang="en-US" sz="2400" dirty="0" err="1"/>
              <a:t>alcol</a:t>
            </a:r>
            <a:r>
              <a:rPr lang="en-US" sz="2400" dirty="0"/>
              <a:t> </a:t>
            </a:r>
            <a:r>
              <a:rPr lang="en-US" sz="2400" dirty="0" err="1"/>
              <a:t>etilico</a:t>
            </a:r>
            <a:r>
              <a:rPr lang="en-US" sz="2400" dirty="0"/>
              <a:t>) è un </a:t>
            </a:r>
            <a:r>
              <a:rPr lang="en-US" sz="2400" dirty="0" err="1"/>
              <a:t>liquido</a:t>
            </a:r>
            <a:r>
              <a:rPr lang="en-US" sz="2400" dirty="0"/>
              <a:t> </a:t>
            </a:r>
            <a:r>
              <a:rPr lang="en-US" sz="2400" dirty="0" err="1"/>
              <a:t>trasparente</a:t>
            </a:r>
            <a:r>
              <a:rPr lang="en-US" sz="2400" dirty="0"/>
              <a:t>;</a:t>
            </a:r>
          </a:p>
          <a:p>
            <a:r>
              <a:rPr lang="en-US" sz="2400" dirty="0"/>
              <a:t>Si </a:t>
            </a:r>
            <a:r>
              <a:rPr lang="en-US" sz="2400" dirty="0" err="1"/>
              <a:t>trova</a:t>
            </a:r>
            <a:r>
              <a:rPr lang="en-US" sz="2400" dirty="0"/>
              <a:t> in </a:t>
            </a:r>
            <a:r>
              <a:rPr lang="en-US" sz="2400" dirty="0" err="1"/>
              <a:t>molte</a:t>
            </a:r>
            <a:r>
              <a:rPr lang="en-US" sz="2400" dirty="0"/>
              <a:t> </a:t>
            </a:r>
            <a:r>
              <a:rPr lang="en-US" sz="2400" dirty="0" err="1"/>
              <a:t>bevande</a:t>
            </a:r>
            <a:r>
              <a:rPr lang="en-US" sz="2400" dirty="0"/>
              <a:t>;</a:t>
            </a:r>
          </a:p>
          <a:p>
            <a:r>
              <a:rPr lang="en-US" sz="2400" dirty="0" err="1"/>
              <a:t>Può</a:t>
            </a:r>
            <a:r>
              <a:rPr lang="en-US" sz="2400" dirty="0"/>
              <a:t> dare </a:t>
            </a:r>
            <a:r>
              <a:rPr lang="en-US" sz="2400" dirty="0" err="1"/>
              <a:t>dipendenza</a:t>
            </a:r>
            <a:r>
              <a:rPr lang="en-US" sz="2400" dirty="0"/>
              <a:t>;</a:t>
            </a:r>
          </a:p>
          <a:p>
            <a:r>
              <a:rPr lang="en-US" sz="2400" dirty="0"/>
              <a:t>E’ una </a:t>
            </a:r>
            <a:r>
              <a:rPr lang="en-US" sz="2400" dirty="0" err="1"/>
              <a:t>sostanza</a:t>
            </a:r>
            <a:r>
              <a:rPr lang="en-US" sz="2400" dirty="0"/>
              <a:t> </a:t>
            </a:r>
            <a:r>
              <a:rPr lang="en-US" sz="2400" dirty="0" err="1"/>
              <a:t>tossica</a:t>
            </a:r>
            <a:r>
              <a:rPr lang="en-US" sz="2400" dirty="0"/>
              <a:t> per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nostro</a:t>
            </a:r>
            <a:r>
              <a:rPr lang="en-US" sz="2400" dirty="0"/>
              <a:t> </a:t>
            </a:r>
            <a:r>
              <a:rPr lang="en-US" sz="2400" dirty="0" err="1"/>
              <a:t>organismo</a:t>
            </a:r>
            <a:r>
              <a:rPr lang="en-US" sz="24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9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5" descr="Fondi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1196975"/>
            <a:ext cx="9158288" cy="5661025"/>
          </a:xfrm>
          <a:prstGeom prst="rect">
            <a:avLst/>
          </a:prstGeom>
          <a:blipFill dpi="0" rotWithShape="1">
            <a:blip r:embed="rId4">
              <a:alphaModFix amt="87000"/>
            </a:blip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13" descr="logo-policlinico-umberto-I.png (580×259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651500"/>
            <a:ext cx="255587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o 6"/>
          <p:cNvGrpSpPr>
            <a:grpSpLocks/>
          </p:cNvGrpSpPr>
          <p:nvPr/>
        </p:nvGrpSpPr>
        <p:grpSpPr bwMode="auto">
          <a:xfrm>
            <a:off x="2700338" y="981075"/>
            <a:ext cx="5900737" cy="7848600"/>
            <a:chOff x="2699792" y="980728"/>
            <a:chExt cx="5901316" cy="7848302"/>
          </a:xfrm>
        </p:grpSpPr>
        <p:sp>
          <p:nvSpPr>
            <p:cNvPr id="34823" name="CasellaDiTesto 1"/>
            <p:cNvSpPr txBox="1">
              <a:spLocks noChangeArrowheads="1"/>
            </p:cNvSpPr>
            <p:nvPr/>
          </p:nvSpPr>
          <p:spPr bwMode="auto">
            <a:xfrm>
              <a:off x="2699792" y="980728"/>
              <a:ext cx="5901316" cy="7848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b="1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Progetto GiochiAMO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Responsabile scientifico del progetto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Prof. Giuseppe La Torre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Autori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Insa Backhaus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Sara Cianfanelli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 Rosario Andrea Cocchiara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Valeria D’Egidio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Ornella Di Bella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Barbara Dorelli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Lorenza Lia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Alice Mannocci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Rosella Saulle 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Cristina Sestili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Dott.ssa Alessandra Sinopoli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Progetto grafico e realizzazione: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Alice Mannocci (aliki@email.it)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Si ringraziano  per il supporto operativo: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Rosa Manfuso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Tony Yordanov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Giuseppe Profilo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sz="180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Giada Gigliola</a:t>
              </a: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altLang="it-IT" sz="1800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34824" name="Immagin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854349"/>
              <a:ext cx="1311323" cy="1868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5" name="Immagin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537" y="1483413"/>
              <a:ext cx="1444642" cy="205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Immagin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30989">
              <a:off x="5464570" y="7293457"/>
              <a:ext cx="628576" cy="895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840898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9" r="25000" b="76018"/>
          <a:stretch>
            <a:fillRect/>
          </a:stretch>
        </p:blipFill>
        <p:spPr bwMode="auto">
          <a:xfrm>
            <a:off x="-36513" y="22225"/>
            <a:ext cx="91805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651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F043BA-0C52-4068-BCF5-2B2D89BA9D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D6B0EC6-232E-474B-A8A8-7D6C036E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960" y="471221"/>
            <a:ext cx="2862580" cy="160934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-IT" sz="2800" b="1" dirty="0"/>
              <a:t>Alcol e dipendenza </a:t>
            </a:r>
            <a:r>
              <a:rPr lang="it-IT" sz="2600" dirty="0">
                <a:solidFill>
                  <a:srgbClr val="002060"/>
                </a:solidFill>
              </a:rPr>
              <a:t/>
            </a:r>
            <a:br>
              <a:rPr lang="it-IT" sz="2600" dirty="0">
                <a:solidFill>
                  <a:srgbClr val="002060"/>
                </a:solidFill>
              </a:rPr>
            </a:br>
            <a:endParaRPr lang="en-US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09A952D-4231-4AB9-9C32-54CB1A642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0710" y="2041550"/>
            <a:ext cx="5024580" cy="4050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it-IT" sz="2400" dirty="0"/>
              <a:t>Come le droghe, l’alcol può dare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it-IT" sz="2400" dirty="0"/>
              <a:t>“Sindrome da Dipendenza”:</a:t>
            </a:r>
          </a:p>
          <a:p>
            <a:pPr>
              <a:spcBef>
                <a:spcPct val="20000"/>
              </a:spcBef>
              <a:buFont typeface="Wingdings 2"/>
              <a:buChar char=""/>
            </a:pPr>
            <a:endParaRPr lang="it-IT" sz="2400" dirty="0"/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</a:pPr>
            <a:r>
              <a:rPr lang="it-IT" sz="2400" dirty="0"/>
              <a:t>una malattia che dà bisogno irresistibile di assumere una sostanza, aumentandone sempre più le quantità.</a:t>
            </a:r>
          </a:p>
          <a:p>
            <a:pPr>
              <a:spcBef>
                <a:spcPct val="20000"/>
              </a:spcBef>
              <a:buFont typeface="Wingdings 2"/>
              <a:buChar char=""/>
            </a:pPr>
            <a:endParaRPr lang="it-IT" sz="2400" dirty="0"/>
          </a:p>
          <a:p>
            <a:pPr marL="457200" indent="-457200">
              <a:spcBef>
                <a:spcPct val="20000"/>
              </a:spcBef>
              <a:buClr>
                <a:schemeClr val="accent3"/>
              </a:buClr>
              <a:buFont typeface="Wingdings 2"/>
              <a:buChar char=""/>
            </a:pPr>
            <a:r>
              <a:rPr lang="it-IT" sz="2400" dirty="0"/>
              <a:t>incapacità di smettere di bere nonostante si abbia la consapevolezza di stare male.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89ACCC8-A635-400E-B9C0-AD9CA57109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BC21CEB-233C-4B50-8CCA-829AD0428F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F3DF2D74-CD63-49A8-A93B-9DA2F59511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D9482F73-8578-4256-9533-E258F5B4E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826" y="2348880"/>
            <a:ext cx="2419069" cy="26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0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6DBFAD4-B5FC-442B-A283-381B01B19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B649DC7-8769-4383-A6F2-8F366BA7A1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C67FD53-2686-4E0E-BA49-976F78F9AA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62E11DD-B54B-4751-9C17-39DAF9EF4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6710" y="484632"/>
            <a:ext cx="5057883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/>
              <a:t>La dipendenza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86709" y="2121408"/>
            <a:ext cx="505788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25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Che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vuol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dire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essere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dipendente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indent="-182880" defTabSz="914400">
              <a:lnSpc>
                <a:spcPct val="90000"/>
              </a:lnSpc>
              <a:spcBef>
                <a:spcPts val="2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kumimoji="0"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lnSpc>
                <a:spcPct val="90000"/>
              </a:lnSpc>
              <a:spcBef>
                <a:spcPts val="2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poter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fare a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meno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bere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indent="-182880" defTabSz="914400">
              <a:lnSpc>
                <a:spcPct val="90000"/>
              </a:lnSpc>
              <a:spcBef>
                <a:spcPts val="2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kumimoji="0"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lnSpc>
                <a:spcPct val="90000"/>
              </a:lnSpc>
              <a:spcBef>
                <a:spcPts val="25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smettere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diventa</a:t>
            </a:r>
            <a:r>
              <a:rPr kumimoji="0"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difficile e fa stare male.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7" r="26526"/>
          <a:stretch/>
        </p:blipFill>
        <p:spPr>
          <a:xfrm>
            <a:off x="5658955" y="10"/>
            <a:ext cx="3485045" cy="6857990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55DE4E1-F219-45A4-96D9-9A86D0E4D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3601C3FF-4A5D-437C-B3DB-A53B99D308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1B1BDC9-B583-4F65-8FE9-E2CBE71D93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1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F8B7D4A-8F31-4FEC-996E-1BA2309F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483" y="4800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Dove va l’alcol una volta ingerito?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BD41576E-F01E-400B-86B9-BB17643D7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65289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Dalla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bocca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arriva allo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stomaco</a:t>
            </a:r>
          </a:p>
          <a:p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Poi all’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intestino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/>
          </a:p>
          <a:p>
            <a:pPr marL="0" indent="0" algn="ctr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Poi al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sangue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e da lì raggiunge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vari organi  </a:t>
            </a:r>
          </a:p>
          <a:p>
            <a:endParaRPr lang="it-IT" dirty="0"/>
          </a:p>
        </p:txBody>
      </p:sp>
      <p:sp>
        <p:nvSpPr>
          <p:cNvPr id="14" name="Freccia in giù 13"/>
          <p:cNvSpPr/>
          <p:nvPr/>
        </p:nvSpPr>
        <p:spPr>
          <a:xfrm>
            <a:off x="4572000" y="24928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>
            <a:off x="4572000" y="42930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2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2550AE69-AC86-4188-83E5-A856C4F1DC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EC4CA156-2C9D-4F0C-B229-88D8B5E1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D7361ED3-EBE5-4EFC-8DA3-D0CE4BF2F4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85105087-7F16-4C94-837C-C454451166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4F2F3467-E50F-4A91-B27D-E324936A6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D678BE03-AC84-4940-A7FD-5B143FE2D6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CC773DC-4EC3-4B47-90B7-07ED5E9FF0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8" r="1988" b="23056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55BE2824-A619-43D4-8CEE-814E76EAC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9144000" cy="6858000"/>
          </a:xfrm>
          <a:prstGeom prst="rect">
            <a:avLst/>
          </a:prstGeom>
          <a:blipFill dpi="0" rotWithShape="1">
            <a:blip r:embed="rId7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7F757314-8028-429F-A691-15514DF11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2531684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xmlns="" id="{CCFB0F09-9A6D-4393-94DE-D19BB32FF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2669517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C1A8FF86-3729-44D9-9029-E0816A7E2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90625" y="5484434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xmlns="" id="{A924F705-30C0-4ED8-9364-62609FAD4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236911" y="5253661"/>
            <a:ext cx="810678" cy="1080902"/>
            <a:chOff x="9685338" y="4460675"/>
            <a:chExt cx="1080904" cy="1080902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2011EC6B-5921-4E83-802A-C8EDBFF94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A6591F3A-6CC6-475E-B681-19B2E17DC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AE6C116-60CA-4A0E-A91C-45BC474B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670" y="2612367"/>
            <a:ext cx="7475220" cy="301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80000"/>
              </a:lnSpc>
            </a:pPr>
            <a:r>
              <a:rPr lang="en-US" sz="5300" b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CHE EFFETTI HA L’ALCOL </a:t>
            </a:r>
          </a:p>
          <a:p>
            <a:pPr marL="0" indent="0">
              <a:lnSpc>
                <a:spcPct val="80000"/>
              </a:lnSpc>
            </a:pPr>
            <a:r>
              <a:rPr lang="en-US" sz="5300" b="1">
                <a:blipFill dpi="0" rotWithShape="1">
                  <a:blip r:embed="rId4">
                    <a:extLst/>
                  </a:blip>
                  <a:srcRect/>
                  <a:tile tx="6350" ty="-127000" sx="65000" sy="64000" flip="none" algn="tl"/>
                </a:blipFill>
              </a:rPr>
              <a:t>SUL NOSTRO ORGANISMO?</a:t>
            </a:r>
          </a:p>
        </p:txBody>
      </p:sp>
    </p:spTree>
    <p:extLst>
      <p:ext uri="{BB962C8B-B14F-4D97-AF65-F5344CB8AC3E}">
        <p14:creationId xmlns:p14="http://schemas.microsoft.com/office/powerpoint/2010/main" val="233851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FEEADDC-DF76-4CCA-9532-75E7FA2C6DD3}"/>
              </a:ext>
            </a:extLst>
          </p:cNvPr>
          <p:cNvSpPr txBox="1"/>
          <p:nvPr/>
        </p:nvSpPr>
        <p:spPr>
          <a:xfrm>
            <a:off x="827584" y="1396256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    Il </a:t>
            </a:r>
            <a:r>
              <a:rPr lang="it-IT" sz="2800" b="1" u="sng" dirty="0"/>
              <a:t>fegato</a:t>
            </a:r>
            <a:r>
              <a:rPr lang="it-IT" sz="2800" dirty="0"/>
              <a:t> si occupa di eliminare l'alcol, ma se è troppo non ci riesce e si accumula</a:t>
            </a:r>
          </a:p>
          <a:p>
            <a:pPr algn="ctr"/>
            <a:r>
              <a:rPr lang="it-IT" sz="2800" dirty="0"/>
              <a:t>danneggiandolo  insieme ad altri organi.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xmlns="" id="{FF8B7D4A-8F31-4FEC-996E-1BA2309F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445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accent3"/>
                </a:solidFill>
              </a:rPr>
              <a:t> Fegato: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xmlns="" id="{120D1119-D037-42E2-90AA-9D6B1BAF5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784" y="3645024"/>
            <a:ext cx="6006256" cy="25202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sz="2800" dirty="0"/>
              <a:t>L’alcol non fa maturare bene il </a:t>
            </a:r>
            <a:r>
              <a:rPr lang="it-IT" sz="2800" b="1" u="sng" dirty="0"/>
              <a:t>cervello</a:t>
            </a:r>
            <a:r>
              <a:rPr lang="it-IT" sz="2800" dirty="0"/>
              <a:t> e a lungo andare causa danni alle cellule nervose;</a:t>
            </a:r>
          </a:p>
          <a:p>
            <a:pPr marL="0" indent="0" algn="ctr">
              <a:buNone/>
            </a:pPr>
            <a:r>
              <a:rPr lang="it-IT" sz="2800" dirty="0"/>
              <a:t>Prima dei 18 anni , il fegato fa più fatica a smaltire l’alcol perché mancano delle molecole che servono per eliminarlo. </a:t>
            </a:r>
          </a:p>
          <a:p>
            <a:pPr marL="0" indent="0" algn="ctr">
              <a:buNone/>
            </a:pPr>
            <a:r>
              <a:rPr lang="it-IT" sz="2800" dirty="0"/>
              <a:t>I danni al cervello perciò saranno ancora più gravi.</a:t>
            </a:r>
          </a:p>
          <a:p>
            <a:endParaRPr lang="it-IT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FF8B7D4A-8F31-4FEC-996E-1BA2309FFCBD}"/>
              </a:ext>
            </a:extLst>
          </p:cNvPr>
          <p:cNvSpPr txBox="1">
            <a:spLocks/>
          </p:cNvSpPr>
          <p:nvPr/>
        </p:nvSpPr>
        <p:spPr>
          <a:xfrm>
            <a:off x="522796" y="234888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accent3"/>
                </a:solidFill>
              </a:rPr>
              <a:t>Cervello: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35EEA79-921F-4A7F-96C9-4AA3C5D097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077"/>
            <a:ext cx="2470409" cy="351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50AC1392-351A-40CC-B83C-ADD080625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68231"/>
            <a:ext cx="8784976" cy="984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L'alcol fa male al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cuore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 perché fa indurire i vasi sanguigni,  il cuore si affatica e aumentano i battiti cardiaci.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F8B7D4A-8F31-4FEC-996E-1BA2309FFCBD}"/>
              </a:ext>
            </a:extLst>
          </p:cNvPr>
          <p:cNvSpPr txBox="1">
            <a:spLocks/>
          </p:cNvSpPr>
          <p:nvPr/>
        </p:nvSpPr>
        <p:spPr>
          <a:xfrm>
            <a:off x="251520" y="40922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accent3"/>
                </a:solidFill>
              </a:rPr>
              <a:t>Cuore: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FF8B7D4A-8F31-4FEC-996E-1BA2309FFCBD}"/>
              </a:ext>
            </a:extLst>
          </p:cNvPr>
          <p:cNvSpPr txBox="1">
            <a:spLocks/>
          </p:cNvSpPr>
          <p:nvPr/>
        </p:nvSpPr>
        <p:spPr>
          <a:xfrm>
            <a:off x="251520" y="3356992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 dirty="0">
                <a:solidFill>
                  <a:schemeClr val="accent3"/>
                </a:solidFill>
              </a:rPr>
              <a:t>Altri organi: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xmlns="" id="{F53C78A6-69BE-48F8-9E2A-02596C23B270}"/>
              </a:ext>
            </a:extLst>
          </p:cNvPr>
          <p:cNvSpPr txBox="1">
            <a:spLocks/>
          </p:cNvSpPr>
          <p:nvPr/>
        </p:nvSpPr>
        <p:spPr>
          <a:xfrm>
            <a:off x="1784276" y="4653136"/>
            <a:ext cx="5575448" cy="214159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Danneggia lo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stomaco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Fa male al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pancreas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Fa male ai </a:t>
            </a:r>
            <a:r>
              <a:rPr lang="it-IT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denti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indent="0">
              <a:buNone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Può far venire il tumore.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30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472095BC-C06B-45BD-A206-0F75C6A4A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D7DD755-026F-4808-9F6D-B08759741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878" y="2681784"/>
            <a:ext cx="3919603" cy="1407494"/>
          </a:xfrm>
        </p:spPr>
        <p:txBody>
          <a:bodyPr>
            <a:normAutofit/>
          </a:bodyPr>
          <a:lstStyle/>
          <a:p>
            <a:r>
              <a:rPr lang="it-IT" sz="3500" b="1"/>
              <a:t>Alcol e forma fisica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6" r="2" b="33532"/>
          <a:stretch/>
        </p:blipFill>
        <p:spPr>
          <a:xfrm>
            <a:off x="3925322" y="10"/>
            <a:ext cx="3360420" cy="251677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4D40AAF3-394B-453B-8AF1-B796F8F9F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25322" y="0"/>
            <a:ext cx="336042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C4ECD21-0898-4952-8E0E-6ECBB6AAF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877" y="4189863"/>
            <a:ext cx="4527619" cy="2467826"/>
          </a:xfrm>
        </p:spPr>
        <p:txBody>
          <a:bodyPr>
            <a:normAutofit fontScale="77500" lnSpcReduction="20000"/>
          </a:bodyPr>
          <a:lstStyle/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L’alcol ha molte calorie ma </a:t>
            </a:r>
            <a:r>
              <a:rPr lang="it-IT" sz="3100" b="1" u="sng" dirty="0">
                <a:latin typeface="Calibri" panose="020F0502020204030204" pitchFamily="34" charset="0"/>
                <a:cs typeface="Calibri" panose="020F0502020204030204" pitchFamily="34" charset="0"/>
              </a:rPr>
              <a:t>non</a:t>
            </a:r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 è un nutriente;</a:t>
            </a:r>
          </a:p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Influisce negativamente sulle prestazioni fisiche;</a:t>
            </a:r>
          </a:p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Fa ingrassare!!</a:t>
            </a:r>
          </a:p>
          <a:p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L’alcol altera l’</a:t>
            </a:r>
            <a:r>
              <a:rPr lang="it-IT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equilibrio</a:t>
            </a:r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it-IT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coordinazione</a:t>
            </a:r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 e la </a:t>
            </a:r>
            <a:r>
              <a:rPr lang="it-IT" sz="3100" u="sng" dirty="0">
                <a:latin typeface="Calibri" panose="020F0502020204030204" pitchFamily="34" charset="0"/>
                <a:cs typeface="Calibri" panose="020F0502020204030204" pitchFamily="34" charset="0"/>
              </a:rPr>
              <a:t>memoria</a:t>
            </a:r>
            <a:r>
              <a:rPr lang="it-IT" sz="3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1400" dirty="0"/>
          </a:p>
        </p:txBody>
      </p:sp>
      <p:pic>
        <p:nvPicPr>
          <p:cNvPr id="1026" name="Picture 2" descr="C:\Users\LABIGI~1\AppData\Local\Temp\Rar$DIa0.569\walk school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9" r="1797" b="1"/>
          <a:stretch/>
        </p:blipFill>
        <p:spPr bwMode="auto">
          <a:xfrm>
            <a:off x="20" y="537668"/>
            <a:ext cx="426088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A4D0672D-43C7-420C-A186-48122D7CD5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7667"/>
            <a:ext cx="4260903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D96E3E53-A85C-4F1C-8D49-274B2858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9B18F255-8818-4B29-BE51-E6C53C9AA0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9B9FAC86-F2AD-430F-A01E-366FAC8ABB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8552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622</Words>
  <Application>Microsoft Office PowerPoint</Application>
  <PresentationFormat>Presentazione su schermo (4:3)</PresentationFormat>
  <Paragraphs>121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2" baseType="lpstr">
      <vt:lpstr>Legno</vt:lpstr>
      <vt:lpstr>Tema di Office</vt:lpstr>
      <vt:lpstr>Presentazione standard di PowerPoint</vt:lpstr>
      <vt:lpstr>Cosa è l’alcol?</vt:lpstr>
      <vt:lpstr>Alcol e dipendenza  </vt:lpstr>
      <vt:lpstr>La dipendenza</vt:lpstr>
      <vt:lpstr>Dove va l’alcol una volta ingerito?</vt:lpstr>
      <vt:lpstr>CHE EFFETTI HA L’ALCOL  SUL NOSTRO ORGANISMO?</vt:lpstr>
      <vt:lpstr> Fegato:</vt:lpstr>
      <vt:lpstr>Presentazione standard di PowerPoint</vt:lpstr>
      <vt:lpstr>Alcol e forma fisica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Bere e’ costoso?</vt:lpstr>
      <vt:lpstr>ASSERTIVITÀ</vt:lpstr>
      <vt:lpstr>Posso essere anche io assertivo?</vt:lpstr>
      <vt:lpstr>Grazie per l’attenzione!!!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valeria d'egidio</dc:creator>
  <cp:lastModifiedBy>Labigiene03</cp:lastModifiedBy>
  <cp:revision>9</cp:revision>
  <dcterms:created xsi:type="dcterms:W3CDTF">2019-09-23T08:23:12Z</dcterms:created>
  <dcterms:modified xsi:type="dcterms:W3CDTF">2019-09-24T14:03:06Z</dcterms:modified>
</cp:coreProperties>
</file>