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12"/>
    <p:restoredTop sz="94651"/>
  </p:normalViewPr>
  <p:slideViewPr>
    <p:cSldViewPr snapToGrid="0" snapToObjects="1">
      <p:cViewPr varScale="1">
        <p:scale>
          <a:sx n="38" d="100"/>
          <a:sy n="38" d="100"/>
        </p:scale>
        <p:origin x="-402" y="-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10/12/2017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panoramica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 smtClean="0"/>
              <a:t>Trascinare l'immagine su un segnaposto o fare clic sull'icona per aggiungerla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it-IT" smtClean="0"/>
              <a:t>Fare clic per modificare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it-IT" smtClean="0"/>
              <a:t>Fare clic per modificare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10/12/2017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10/12/2017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10/12/2017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 smtClean="0"/>
              <a:t>Trascinare l'immagine su un segnaposto o fare clic sull'icona per aggiungerla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10/12/2017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8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322854" y="651075"/>
            <a:ext cx="6310900" cy="1456267"/>
          </a:xfrm>
        </p:spPr>
        <p:txBody>
          <a:bodyPr>
            <a:normAutofit/>
          </a:bodyPr>
          <a:lstStyle/>
          <a:p>
            <a:r>
              <a:rPr lang="it-IT" sz="4000" b="1" dirty="0" smtClean="0"/>
              <a:t>COME SI FA A </a:t>
            </a:r>
            <a:r>
              <a:rPr lang="it-IT" sz="4000" b="1" smtClean="0"/>
              <a:t>VINCERE </a:t>
            </a:r>
            <a:br>
              <a:rPr lang="it-IT" sz="4000" b="1" smtClean="0"/>
            </a:br>
            <a:r>
              <a:rPr lang="it-IT" sz="4000" b="1" smtClean="0"/>
              <a:t>AL </a:t>
            </a:r>
            <a:r>
              <a:rPr lang="it-IT" sz="4000" b="1" dirty="0" smtClean="0"/>
              <a:t>GIOCO D’AZZARDO?</a:t>
            </a:r>
            <a:endParaRPr lang="it-IT" sz="40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538557" y="2737919"/>
            <a:ext cx="10131425" cy="3649133"/>
          </a:xfrm>
        </p:spPr>
        <p:txBody>
          <a:bodyPr>
            <a:normAutofit/>
          </a:bodyPr>
          <a:lstStyle/>
          <a:p>
            <a:pPr>
              <a:buFont typeface="Wingdings" charset="2"/>
              <a:buChar char="Ø"/>
            </a:pPr>
            <a:r>
              <a:rPr lang="it-IT" sz="2400" dirty="0" smtClean="0"/>
              <a:t>SE GIOCO TANTO E MI ALLENO, PRIMA O POI VINCO</a:t>
            </a:r>
          </a:p>
          <a:p>
            <a:pPr>
              <a:buFont typeface="Wingdings" charset="2"/>
              <a:buChar char="Ø"/>
            </a:pPr>
            <a:endParaRPr lang="it-IT" sz="2400" dirty="0" smtClean="0"/>
          </a:p>
          <a:p>
            <a:pPr>
              <a:buFont typeface="Wingdings" charset="2"/>
              <a:buChar char="Ø"/>
            </a:pPr>
            <a:r>
              <a:rPr lang="it-IT" sz="2400" dirty="0" smtClean="0"/>
              <a:t>SE DIVENTO  ESPERTO, POI VINCO</a:t>
            </a:r>
          </a:p>
          <a:p>
            <a:pPr>
              <a:buFont typeface="Wingdings" charset="2"/>
              <a:buChar char="Ø"/>
            </a:pPr>
            <a:endParaRPr lang="it-IT" sz="2400" dirty="0" smtClean="0"/>
          </a:p>
          <a:p>
            <a:pPr>
              <a:buFont typeface="Wingdings" charset="2"/>
              <a:buChar char="Ø"/>
            </a:pPr>
            <a:r>
              <a:rPr lang="it-IT" sz="2400" dirty="0" smtClean="0"/>
              <a:t>SE SCOPRO IL SISTEMA, POI VINCO</a:t>
            </a:r>
          </a:p>
          <a:p>
            <a:pPr>
              <a:buFont typeface="Wingdings" charset="2"/>
              <a:buChar char="Ø"/>
            </a:pPr>
            <a:endParaRPr lang="it-IT" sz="2400" dirty="0" smtClean="0"/>
          </a:p>
          <a:p>
            <a:pPr>
              <a:buFont typeface="Wingdings" charset="2"/>
              <a:buChar char="Ø"/>
            </a:pPr>
            <a:r>
              <a:rPr lang="it-IT" sz="2400" dirty="0" smtClean="0"/>
              <a:t>NON C’È ALCUN MODO</a:t>
            </a:r>
            <a:endParaRPr lang="it-IT" sz="2400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3543300" cy="2298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0661599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883631" y="199012"/>
            <a:ext cx="6585736" cy="2086844"/>
          </a:xfrm>
        </p:spPr>
        <p:txBody>
          <a:bodyPr>
            <a:normAutofit/>
          </a:bodyPr>
          <a:lstStyle/>
          <a:p>
            <a:r>
              <a:rPr lang="it-IT" sz="4000" b="1" dirty="0" smtClean="0"/>
              <a:t>IL NUMERO 74 NON ESCE DA 52 SETTIMANE. è PROBABILE CHE STIA PER USCIRE?</a:t>
            </a:r>
            <a:endParaRPr lang="it-IT" sz="40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538557" y="2737919"/>
            <a:ext cx="10131425" cy="3649133"/>
          </a:xfrm>
        </p:spPr>
        <p:txBody>
          <a:bodyPr>
            <a:normAutofit/>
          </a:bodyPr>
          <a:lstStyle/>
          <a:p>
            <a:pPr>
              <a:buFont typeface="Wingdings" charset="2"/>
              <a:buChar char="Ø"/>
            </a:pPr>
            <a:r>
              <a:rPr lang="it-IT" sz="2400" dirty="0" smtClean="0"/>
              <a:t>SI, È MOLTO PROBABILE</a:t>
            </a:r>
          </a:p>
          <a:p>
            <a:pPr>
              <a:buFont typeface="Wingdings" charset="2"/>
              <a:buChar char="Ø"/>
            </a:pPr>
            <a:endParaRPr lang="it-IT" sz="2400" dirty="0" smtClean="0"/>
          </a:p>
          <a:p>
            <a:pPr>
              <a:buFont typeface="Wingdings" charset="2"/>
              <a:buChar char="Ø"/>
            </a:pPr>
            <a:r>
              <a:rPr lang="it-IT" sz="2400" dirty="0" smtClean="0"/>
              <a:t>NO, LA PROBABILITÀ È SEMPRE LA STESSA</a:t>
            </a:r>
          </a:p>
          <a:p>
            <a:pPr>
              <a:buFont typeface="Wingdings" charset="2"/>
              <a:buChar char="Ø"/>
            </a:pPr>
            <a:endParaRPr lang="it-IT" sz="2400" dirty="0" smtClean="0"/>
          </a:p>
          <a:p>
            <a:pPr>
              <a:buFont typeface="Wingdings" charset="2"/>
              <a:buChar char="Ø"/>
            </a:pPr>
            <a:r>
              <a:rPr lang="it-IT" sz="2400" dirty="0" smtClean="0"/>
              <a:t>SE HO SOGNATO IL 74, ALLORA ESCE</a:t>
            </a:r>
          </a:p>
          <a:p>
            <a:pPr>
              <a:buFont typeface="Wingdings" charset="2"/>
              <a:buChar char="Ø"/>
            </a:pPr>
            <a:endParaRPr lang="it-IT" sz="2400" dirty="0" smtClean="0"/>
          </a:p>
          <a:p>
            <a:pPr>
              <a:buFont typeface="Wingdings" charset="2"/>
              <a:buChar char="Ø"/>
            </a:pPr>
            <a:r>
              <a:rPr lang="it-IT" sz="2400" dirty="0" smtClean="0"/>
              <a:t>DIPENDE SU QUALE RUOTA LO GIOCO</a:t>
            </a:r>
            <a:endParaRPr lang="it-IT" sz="2400" dirty="0"/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3770616" cy="2107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930903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492500" y="25541"/>
            <a:ext cx="6976866" cy="2538908"/>
          </a:xfrm>
        </p:spPr>
        <p:txBody>
          <a:bodyPr>
            <a:normAutofit/>
          </a:bodyPr>
          <a:lstStyle/>
          <a:p>
            <a:r>
              <a:rPr lang="it-IT" sz="4000" b="1" dirty="0" smtClean="0"/>
              <a:t>ALLA ROULETTE è USCITO 15 VOLTE DI SEGUITO IL NERO. SCOMMETTERESTI SUL ROSSO?</a:t>
            </a:r>
            <a:endParaRPr lang="it-IT" sz="40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538557" y="2737919"/>
            <a:ext cx="10131425" cy="3649133"/>
          </a:xfrm>
        </p:spPr>
        <p:txBody>
          <a:bodyPr>
            <a:normAutofit/>
          </a:bodyPr>
          <a:lstStyle/>
          <a:p>
            <a:pPr>
              <a:buFont typeface="Wingdings" charset="2"/>
              <a:buChar char="Ø"/>
            </a:pPr>
            <a:r>
              <a:rPr lang="it-IT" sz="2400" dirty="0" smtClean="0"/>
              <a:t>CERTAMENTE SI</a:t>
            </a:r>
          </a:p>
          <a:p>
            <a:pPr>
              <a:buFont typeface="Wingdings" charset="2"/>
              <a:buChar char="Ø"/>
            </a:pPr>
            <a:endParaRPr lang="it-IT" sz="2400" dirty="0" smtClean="0"/>
          </a:p>
          <a:p>
            <a:pPr>
              <a:buFont typeface="Wingdings" charset="2"/>
              <a:buChar char="Ø"/>
            </a:pPr>
            <a:r>
              <a:rPr lang="it-IT" sz="2400" dirty="0" smtClean="0"/>
              <a:t>NO, TANTO CONTINUERÀ AD USCIRE IL NERO</a:t>
            </a:r>
          </a:p>
          <a:p>
            <a:pPr>
              <a:buFont typeface="Wingdings" charset="2"/>
              <a:buChar char="Ø"/>
            </a:pPr>
            <a:endParaRPr lang="it-IT" sz="2400" dirty="0" smtClean="0"/>
          </a:p>
          <a:p>
            <a:pPr>
              <a:buFont typeface="Wingdings" charset="2"/>
              <a:buChar char="Ø"/>
            </a:pPr>
            <a:r>
              <a:rPr lang="it-IT" sz="2400" dirty="0" smtClean="0"/>
              <a:t>NO, LA PROBABILTÀ È SEMPRE LA STESSA</a:t>
            </a:r>
          </a:p>
          <a:p>
            <a:pPr>
              <a:buFont typeface="Wingdings" charset="2"/>
              <a:buChar char="Ø"/>
            </a:pPr>
            <a:endParaRPr lang="it-IT" sz="2400" dirty="0" smtClean="0"/>
          </a:p>
          <a:p>
            <a:pPr>
              <a:buFont typeface="Wingdings" charset="2"/>
              <a:buChar char="Ø"/>
            </a:pPr>
            <a:r>
              <a:rPr lang="it-IT" sz="2400" dirty="0" smtClean="0"/>
              <a:t>PRIMA STUDIO LA SITUAZIONE E POI DECIDO</a:t>
            </a:r>
            <a:endParaRPr lang="it-IT" sz="2400" dirty="0"/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3492500" cy="2324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7111054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492500" y="-97749"/>
            <a:ext cx="6976866" cy="2538908"/>
          </a:xfrm>
        </p:spPr>
        <p:txBody>
          <a:bodyPr>
            <a:normAutofit/>
          </a:bodyPr>
          <a:lstStyle/>
          <a:p>
            <a:r>
              <a:rPr lang="it-IT" sz="4000" b="1" dirty="0" smtClean="0"/>
              <a:t>HO COMPRATO UN GRATTA E VINCI E HO VINTO 2 EURO. </a:t>
            </a:r>
            <a:endParaRPr lang="it-IT" sz="40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456364" y="2564449"/>
            <a:ext cx="10131425" cy="3649133"/>
          </a:xfrm>
        </p:spPr>
        <p:txBody>
          <a:bodyPr>
            <a:normAutofit lnSpcReduction="10000"/>
          </a:bodyPr>
          <a:lstStyle/>
          <a:p>
            <a:pPr>
              <a:buFont typeface="Wingdings" charset="2"/>
              <a:buChar char="Ø"/>
            </a:pPr>
            <a:r>
              <a:rPr lang="it-IT" sz="2400" dirty="0" smtClean="0"/>
              <a:t>MI CONVIENE RIGIOCARLI VISTO CHE SONO STATO FORTUNATO</a:t>
            </a:r>
          </a:p>
          <a:p>
            <a:pPr>
              <a:buFont typeface="Wingdings" charset="2"/>
              <a:buChar char="Ø"/>
            </a:pPr>
            <a:endParaRPr lang="it-IT" sz="2400" dirty="0" smtClean="0"/>
          </a:p>
          <a:p>
            <a:pPr>
              <a:buFont typeface="Wingdings" charset="2"/>
              <a:buChar char="Ø"/>
            </a:pPr>
            <a:r>
              <a:rPr lang="it-IT" sz="2400" dirty="0" smtClean="0"/>
              <a:t>ME LI TENGO E VADO A CASA CON DUE EURO IN PIÙ</a:t>
            </a:r>
          </a:p>
          <a:p>
            <a:pPr>
              <a:buFont typeface="Wingdings" charset="2"/>
              <a:buChar char="Ø"/>
            </a:pPr>
            <a:endParaRPr lang="it-IT" sz="2400" dirty="0" smtClean="0"/>
          </a:p>
          <a:p>
            <a:pPr>
              <a:buFont typeface="Wingdings" charset="2"/>
              <a:buChar char="Ø"/>
            </a:pPr>
            <a:r>
              <a:rPr lang="it-IT" sz="2400" dirty="0" smtClean="0"/>
              <a:t>RIGIOCO PERCHÈ 2 EURO NON MI CAMBIANO LA VITA, MA IL PREMIO MILIONARIO IN PALIO SI</a:t>
            </a:r>
          </a:p>
          <a:p>
            <a:pPr>
              <a:buFont typeface="Wingdings" charset="2"/>
              <a:buChar char="Ø"/>
            </a:pPr>
            <a:endParaRPr lang="it-IT" sz="2400" dirty="0" smtClean="0"/>
          </a:p>
          <a:p>
            <a:pPr>
              <a:buFont typeface="Wingdings" charset="2"/>
              <a:buChar char="Ø"/>
            </a:pPr>
            <a:r>
              <a:rPr lang="it-IT" sz="2400" dirty="0" smtClean="0"/>
              <a:t>COSA SPERAVO SUCCEDESSE COMPRANDO UN GRATTA E VINCI?</a:t>
            </a:r>
            <a:endParaRPr lang="it-IT" sz="2400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25541"/>
            <a:ext cx="3492500" cy="21114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6395737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492500" y="-97749"/>
            <a:ext cx="6976866" cy="2538908"/>
          </a:xfrm>
        </p:spPr>
        <p:txBody>
          <a:bodyPr>
            <a:normAutofit/>
          </a:bodyPr>
          <a:lstStyle/>
          <a:p>
            <a:r>
              <a:rPr lang="it-IT" sz="4000" b="1" dirty="0" smtClean="0"/>
              <a:t>COSA VUOL DIRE CHE UNA SLOT MACHINE DA BAR è CALDA?</a:t>
            </a:r>
            <a:endParaRPr lang="it-IT" sz="40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456364" y="2564449"/>
            <a:ext cx="10131425" cy="3649133"/>
          </a:xfrm>
        </p:spPr>
        <p:txBody>
          <a:bodyPr>
            <a:normAutofit/>
          </a:bodyPr>
          <a:lstStyle/>
          <a:p>
            <a:pPr>
              <a:buFont typeface="Wingdings" charset="2"/>
              <a:buChar char="Ø"/>
            </a:pPr>
            <a:r>
              <a:rPr lang="it-IT" sz="2400" dirty="0" smtClean="0"/>
              <a:t>È PRONTA PER DARE LA VINCITA</a:t>
            </a:r>
          </a:p>
          <a:p>
            <a:pPr>
              <a:buFont typeface="Wingdings" charset="2"/>
              <a:buChar char="Ø"/>
            </a:pPr>
            <a:endParaRPr lang="it-IT" sz="2400" dirty="0" smtClean="0"/>
          </a:p>
          <a:p>
            <a:pPr>
              <a:buFont typeface="Wingdings" charset="2"/>
              <a:buChar char="Ø"/>
            </a:pPr>
            <a:r>
              <a:rPr lang="it-IT" sz="2400" dirty="0" smtClean="0"/>
              <a:t>SI È SURRISCALDATA E PERDERÀ LA MEMORIA DELLE GIOCATE</a:t>
            </a:r>
          </a:p>
          <a:p>
            <a:pPr>
              <a:buFont typeface="Wingdings" charset="2"/>
              <a:buChar char="Ø"/>
            </a:pPr>
            <a:endParaRPr lang="it-IT" sz="2400" dirty="0" smtClean="0"/>
          </a:p>
          <a:p>
            <a:pPr>
              <a:buFont typeface="Wingdings" charset="2"/>
              <a:buChar char="Ø"/>
            </a:pPr>
            <a:r>
              <a:rPr lang="it-IT" sz="2400" dirty="0" smtClean="0"/>
              <a:t>NON VUOL DIRE NULLA. È SOLO UNA FALSA CREDENZA</a:t>
            </a:r>
          </a:p>
          <a:p>
            <a:pPr>
              <a:buFont typeface="Wingdings" charset="2"/>
              <a:buChar char="Ø"/>
            </a:pPr>
            <a:endParaRPr lang="it-IT" sz="2400" dirty="0" smtClean="0"/>
          </a:p>
          <a:p>
            <a:pPr>
              <a:buFont typeface="Wingdings" charset="2"/>
              <a:buChar char="Ø"/>
            </a:pPr>
            <a:r>
              <a:rPr lang="it-IT" sz="2400" dirty="0" smtClean="0"/>
              <a:t>BISOGNA ESSERE SICURI CHE SIA DAVVERO CALDA</a:t>
            </a:r>
            <a:endParaRPr lang="it-IT" sz="2400" dirty="0"/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3305"/>
            <a:ext cx="3492500" cy="233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7636519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492500" y="-37007"/>
            <a:ext cx="6976866" cy="2328143"/>
          </a:xfrm>
        </p:spPr>
        <p:txBody>
          <a:bodyPr>
            <a:normAutofit/>
          </a:bodyPr>
          <a:lstStyle/>
          <a:p>
            <a:r>
              <a:rPr lang="it-IT" sz="4000" b="1" dirty="0"/>
              <a:t>è</a:t>
            </a:r>
            <a:r>
              <a:rPr lang="it-IT" sz="4000" b="1" dirty="0" smtClean="0"/>
              <a:t> PREFERIBILE GIOCARE D’AZZARDO ONLINE </a:t>
            </a:r>
            <a:r>
              <a:rPr lang="it-IT" sz="4000" b="1" dirty="0" err="1" smtClean="0"/>
              <a:t>PERCHè</a:t>
            </a:r>
            <a:r>
              <a:rPr lang="it-IT" sz="4000" b="1" dirty="0" smtClean="0"/>
              <a:t>:</a:t>
            </a:r>
            <a:endParaRPr lang="it-IT" sz="40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250175" y="2564449"/>
            <a:ext cx="10131425" cy="3649133"/>
          </a:xfrm>
        </p:spPr>
        <p:txBody>
          <a:bodyPr>
            <a:normAutofit/>
          </a:bodyPr>
          <a:lstStyle/>
          <a:p>
            <a:pPr>
              <a:buFont typeface="Wingdings" charset="2"/>
              <a:buChar char="Ø"/>
            </a:pPr>
            <a:r>
              <a:rPr lang="it-IT" sz="2400" dirty="0" smtClean="0"/>
              <a:t>NON MI VEDE NESSUNO</a:t>
            </a:r>
          </a:p>
          <a:p>
            <a:pPr>
              <a:buFont typeface="Wingdings" charset="2"/>
              <a:buChar char="Ø"/>
            </a:pPr>
            <a:endParaRPr lang="it-IT" sz="2400" dirty="0" smtClean="0"/>
          </a:p>
          <a:p>
            <a:pPr>
              <a:buFont typeface="Wingdings" charset="2"/>
              <a:buChar char="Ø"/>
            </a:pPr>
            <a:r>
              <a:rPr lang="it-IT" sz="2400" dirty="0" smtClean="0"/>
              <a:t>È MENO PERICOLOSO</a:t>
            </a:r>
          </a:p>
          <a:p>
            <a:pPr>
              <a:buFont typeface="Wingdings" charset="2"/>
              <a:buChar char="Ø"/>
            </a:pPr>
            <a:endParaRPr lang="it-IT" sz="2400" dirty="0" smtClean="0"/>
          </a:p>
          <a:p>
            <a:pPr>
              <a:buFont typeface="Wingdings" charset="2"/>
              <a:buChar char="Ø"/>
            </a:pPr>
            <a:r>
              <a:rPr lang="it-IT" sz="2400" dirty="0" smtClean="0"/>
              <a:t>MI DÀ PIÙ CONTROLLO SUI SOLDI SPESI</a:t>
            </a:r>
          </a:p>
          <a:p>
            <a:pPr>
              <a:buFont typeface="Wingdings" charset="2"/>
              <a:buChar char="Ø"/>
            </a:pPr>
            <a:endParaRPr lang="it-IT" sz="2400" dirty="0" smtClean="0"/>
          </a:p>
          <a:p>
            <a:pPr>
              <a:buFont typeface="Wingdings" charset="2"/>
              <a:buChar char="Ø"/>
            </a:pPr>
            <a:r>
              <a:rPr lang="it-IT" sz="2400" dirty="0" smtClean="0"/>
              <a:t>NON C’È ALCUNA DIFFERENZA RISPETTO AGLI ALTRI TIPI DI GIOCO D’AZZARDO</a:t>
            </a:r>
            <a:endParaRPr lang="it-IT" sz="2400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-1"/>
            <a:ext cx="3492500" cy="22911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4911097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e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Celestial" id="{C4BB2A3D-0E93-4C5F-B0D2-9D3FCE089CC5}" vid="{42E5908D-19A2-46FD-89FA-638B126129E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Celestiale</Template>
  <TotalTime>82</TotalTime>
  <Words>250</Words>
  <Application>Microsoft Macintosh PowerPoint</Application>
  <PresentationFormat>Personalizzato</PresentationFormat>
  <Paragraphs>48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7" baseType="lpstr">
      <vt:lpstr>Celestiale</vt:lpstr>
      <vt:lpstr>COME SI FA A VINCERE  AL GIOCO D’AZZARDO?</vt:lpstr>
      <vt:lpstr>IL NUMERO 74 NON ESCE DA 52 SETTIMANE. è PROBABILE CHE STIA PER USCIRE?</vt:lpstr>
      <vt:lpstr>ALLA ROULETTE è USCITO 15 VOLTE DI SEGUITO IL NERO. SCOMMETTERESTI SUL ROSSO?</vt:lpstr>
      <vt:lpstr>HO COMPRATO UN GRATTA E VINCI E HO VINTO 2 EURO. </vt:lpstr>
      <vt:lpstr>COSA VUOL DIRE CHE UNA SLOT MACHINE DA BAR è CALDA?</vt:lpstr>
      <vt:lpstr>è PREFERIBILE GIOCARE D’AZZARDO ONLINE PERCHè: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laura venditti</dc:creator>
  <cp:lastModifiedBy>vendittl</cp:lastModifiedBy>
  <cp:revision>10</cp:revision>
  <dcterms:created xsi:type="dcterms:W3CDTF">2017-10-11T08:07:15Z</dcterms:created>
  <dcterms:modified xsi:type="dcterms:W3CDTF">2017-10-12T07:29:04Z</dcterms:modified>
</cp:coreProperties>
</file>