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8" r:id="rId3"/>
    <p:sldId id="259" r:id="rId4"/>
    <p:sldId id="261" r:id="rId5"/>
    <p:sldId id="260" r:id="rId6"/>
    <p:sldId id="266" r:id="rId7"/>
    <p:sldId id="264" r:id="rId8"/>
    <p:sldId id="267" r:id="rId9"/>
    <p:sldId id="262" r:id="rId10"/>
    <p:sldId id="263" r:id="rId11"/>
    <p:sldId id="287" r:id="rId12"/>
    <p:sldId id="288" r:id="rId13"/>
    <p:sldId id="289" r:id="rId14"/>
    <p:sldId id="290" r:id="rId15"/>
    <p:sldId id="291" r:id="rId16"/>
    <p:sldId id="292" r:id="rId17"/>
    <p:sldId id="293" r:id="rId18"/>
    <p:sldId id="294" r:id="rId19"/>
    <p:sldId id="295" r:id="rId20"/>
    <p:sldId id="298" r:id="rId21"/>
    <p:sldId id="299" r:id="rId22"/>
    <p:sldId id="269" r:id="rId23"/>
    <p:sldId id="300" r:id="rId24"/>
    <p:sldId id="278" r:id="rId25"/>
    <p:sldId id="279" r:id="rId26"/>
    <p:sldId id="280" r:id="rId27"/>
    <p:sldId id="281" r:id="rId28"/>
    <p:sldId id="271" r:id="rId29"/>
    <p:sldId id="274" r:id="rId30"/>
    <p:sldId id="272" r:id="rId31"/>
    <p:sldId id="275" r:id="rId32"/>
    <p:sldId id="277" r:id="rId33"/>
    <p:sldId id="282" r:id="rId34"/>
    <p:sldId id="283" r:id="rId35"/>
    <p:sldId id="286" r:id="rId36"/>
    <p:sldId id="284" r:id="rId37"/>
    <p:sldId id="285" r:id="rId3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70" autoAdjust="0"/>
    <p:restoredTop sz="94660"/>
  </p:normalViewPr>
  <p:slideViewPr>
    <p:cSldViewPr>
      <p:cViewPr varScale="1">
        <p:scale>
          <a:sx n="68" d="100"/>
          <a:sy n="68" d="100"/>
        </p:scale>
        <p:origin x="-55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F24504-7C6F-41C4-BEC5-DD607CB2B60F}" type="datetimeFigureOut">
              <a:rPr lang="it-IT" smtClean="0"/>
              <a:pPr/>
              <a:t>19/02/2020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0D3554-CBF4-40D1-9448-D9DBF0AFF867}"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352DCE3-AC5A-485B-BA15-190CFF12B0CC}" type="slidenum">
              <a:rPr lang="en-GB" smtClean="0">
                <a:solidFill>
                  <a:prstClr val="black"/>
                </a:solidFill>
              </a:rPr>
              <a:pPr/>
              <a:t>10</a:t>
            </a:fld>
            <a:endParaRPr lang="it-IT" dirty="0">
              <a:solidFill>
                <a:prstClr val="black"/>
              </a:solidFill>
            </a:endParaRPr>
          </a:p>
        </p:txBody>
      </p:sp>
    </p:spTree>
    <p:extLst>
      <p:ext uri="{BB962C8B-B14F-4D97-AF65-F5344CB8AC3E}">
        <p14:creationId xmlns="" xmlns:p14="http://schemas.microsoft.com/office/powerpoint/2010/main" val="3489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txBox="1">
            <a:spLocks noGrp="1" noRot="1" noChangeAspect="1" noChangeArrowheads="1"/>
          </p:cNvSpPr>
          <p:nvPr>
            <p:ph type="sldImg"/>
          </p:nvPr>
        </p:nvSpPr>
        <p:spPr bwMode="auto">
          <a:xfrm>
            <a:off x="1191005" y="878422"/>
            <a:ext cx="4475990" cy="3164760"/>
          </a:xfrm>
          <a:prstGeom prst="rect">
            <a:avLst/>
          </a:prstGeom>
          <a:solidFill>
            <a:srgbClr val="FFFFFF"/>
          </a:solidFill>
          <a:ln>
            <a:solidFill>
              <a:srgbClr val="000000"/>
            </a:solidFill>
            <a:miter lim="800000"/>
            <a:headEnd/>
            <a:tailEnd/>
          </a:ln>
        </p:spPr>
      </p:sp>
      <p:sp>
        <p:nvSpPr>
          <p:cNvPr id="51202" name="Text Box 2"/>
          <p:cNvSpPr txBox="1">
            <a:spLocks noChangeArrowheads="1"/>
          </p:cNvSpPr>
          <p:nvPr/>
        </p:nvSpPr>
        <p:spPr bwMode="auto">
          <a:xfrm>
            <a:off x="1061392" y="4350019"/>
            <a:ext cx="4740978" cy="3512328"/>
          </a:xfrm>
          <a:prstGeom prst="rect">
            <a:avLst/>
          </a:prstGeom>
          <a:noFill/>
          <a:ln w="9525" cap="flat">
            <a:noFill/>
            <a:round/>
            <a:headEnd/>
            <a:tailEnd/>
          </a:ln>
          <a:effectLst/>
        </p:spPr>
        <p:txBody>
          <a:bodyPr wrap="none" lIns="80165" tIns="40083" rIns="80165" bIns="40083" anchor="ct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Rectangle 1"/>
          <p:cNvSpPr txBox="1">
            <a:spLocks noGrp="1" noRot="1" noChangeAspect="1" noChangeArrowheads="1"/>
          </p:cNvSpPr>
          <p:nvPr>
            <p:ph type="sldImg"/>
          </p:nvPr>
        </p:nvSpPr>
        <p:spPr bwMode="auto">
          <a:xfrm>
            <a:off x="1319213" y="877888"/>
            <a:ext cx="4217987" cy="3163887"/>
          </a:xfrm>
          <a:prstGeom prst="rect">
            <a:avLst/>
          </a:prstGeom>
          <a:solidFill>
            <a:srgbClr val="FFFFFF"/>
          </a:solidFill>
          <a:ln>
            <a:solidFill>
              <a:srgbClr val="000000"/>
            </a:solidFill>
            <a:miter lim="800000"/>
            <a:headEnd/>
            <a:tailEnd/>
          </a:ln>
        </p:spPr>
      </p:sp>
      <p:sp>
        <p:nvSpPr>
          <p:cNvPr id="65538" name="Text Box 2"/>
          <p:cNvSpPr txBox="1">
            <a:spLocks noChangeArrowheads="1"/>
          </p:cNvSpPr>
          <p:nvPr/>
        </p:nvSpPr>
        <p:spPr bwMode="auto">
          <a:xfrm>
            <a:off x="1061392" y="4350019"/>
            <a:ext cx="4739537" cy="3510970"/>
          </a:xfrm>
          <a:prstGeom prst="rect">
            <a:avLst/>
          </a:prstGeom>
          <a:noFill/>
          <a:ln w="9525" cap="flat">
            <a:noFill/>
            <a:round/>
            <a:headEnd/>
            <a:tailEnd/>
          </a:ln>
          <a:effectLst/>
        </p:spPr>
        <p:txBody>
          <a:bodyPr wrap="none" lIns="80165" tIns="40083" rIns="80165" bIns="40083" anchor="ct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6"/>
          <p:cNvSpPr>
            <a:spLocks noGrp="1" noChangeArrowheads="1"/>
          </p:cNvSpPr>
          <p:nvPr>
            <p:ph type="sldNum" sz="quarter"/>
          </p:nvPr>
        </p:nvSpPr>
        <p:spPr>
          <a:noFill/>
          <a:ln/>
        </p:spPr>
        <p:txBody>
          <a:bodyPr/>
          <a:lstStyle/>
          <a:p>
            <a:fld id="{16627C02-4A37-49A8-8D82-83CD10B8E3EC}" type="slidenum">
              <a:rPr lang="it-IT"/>
              <a:pPr/>
              <a:t>29</a:t>
            </a:fld>
            <a:endParaRPr lang="it-IT"/>
          </a:p>
        </p:txBody>
      </p:sp>
      <p:sp>
        <p:nvSpPr>
          <p:cNvPr id="93187" name="Rectangle 1"/>
          <p:cNvSpPr txBox="1">
            <a:spLocks noGrp="1" noRot="1" noChangeAspect="1" noChangeArrowheads="1" noTextEdit="1"/>
          </p:cNvSpPr>
          <p:nvPr>
            <p:ph type="sldImg"/>
          </p:nvPr>
        </p:nvSpPr>
        <p:spPr>
          <a:xfrm>
            <a:off x="1003786" y="695134"/>
            <a:ext cx="4850429" cy="3429509"/>
          </a:xfrm>
          <a:solidFill>
            <a:srgbClr val="FFFFFF"/>
          </a:solidFill>
          <a:ln>
            <a:solidFill>
              <a:srgbClr val="000000"/>
            </a:solidFill>
            <a:miter lim="800000"/>
          </a:ln>
        </p:spPr>
      </p:sp>
      <p:sp>
        <p:nvSpPr>
          <p:cNvPr id="93188" name="Text Box 2"/>
          <p:cNvSpPr txBox="1">
            <a:spLocks noChangeArrowheads="1"/>
          </p:cNvSpPr>
          <p:nvPr/>
        </p:nvSpPr>
        <p:spPr bwMode="auto">
          <a:xfrm>
            <a:off x="685512" y="4343231"/>
            <a:ext cx="5486976" cy="4115139"/>
          </a:xfrm>
          <a:prstGeom prst="rect">
            <a:avLst/>
          </a:prstGeom>
          <a:noFill/>
          <a:ln w="9525">
            <a:noFill/>
            <a:round/>
            <a:headEnd/>
            <a:tailEnd/>
          </a:ln>
        </p:spPr>
        <p:txBody>
          <a:bodyPr wrap="none" lIns="84088" tIns="42044" rIns="84088" bIns="42044" anchor="ct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307602AE-19D5-4D14-83AF-B678A8291BD1}" type="slidenum">
              <a:rPr lang="en-GB"/>
              <a:pPr/>
              <a:t>33</a:t>
            </a:fld>
            <a:endParaRPr lang="en-GB"/>
          </a:p>
        </p:txBody>
      </p:sp>
      <p:sp>
        <p:nvSpPr>
          <p:cNvPr id="71681" name="Text Box 1"/>
          <p:cNvSpPr txBox="1">
            <a:spLocks noChangeArrowheads="1"/>
          </p:cNvSpPr>
          <p:nvPr/>
        </p:nvSpPr>
        <p:spPr bwMode="auto">
          <a:xfrm>
            <a:off x="706438" y="685800"/>
            <a:ext cx="5445125" cy="3429000"/>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71682" name="Rectangle 2"/>
          <p:cNvSpPr txBox="1">
            <a:spLocks noGrp="1" noChangeArrowheads="1"/>
          </p:cNvSpPr>
          <p:nvPr>
            <p:ph type="body"/>
          </p:nvPr>
        </p:nvSpPr>
        <p:spPr bwMode="auto">
          <a:xfrm>
            <a:off x="685800" y="4343400"/>
            <a:ext cx="5480050" cy="4114800"/>
          </a:xfrm>
          <a:prstGeom prst="rect">
            <a:avLst/>
          </a:prstGeom>
          <a:noFill/>
          <a:ln>
            <a:round/>
            <a:headEnd/>
            <a:tailEnd/>
          </a:ln>
        </p:spPr>
        <p:txBody>
          <a:bodyPr wrap="none" anchor="ct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bwMode="auto">
          <a:xfrm>
            <a:off x="1319213" y="877888"/>
            <a:ext cx="4217987" cy="3163887"/>
          </a:xfrm>
          <a:solidFill>
            <a:srgbClr val="FFFFFF"/>
          </a:solidFill>
          <a:ln>
            <a:solidFill>
              <a:srgbClr val="000000"/>
            </a:solidFill>
            <a:miter lim="800000"/>
            <a:headEnd/>
            <a:tailEnd/>
          </a:ln>
        </p:spPr>
      </p:sp>
      <p:sp>
        <p:nvSpPr>
          <p:cNvPr id="41987" name="Text Box 2"/>
          <p:cNvSpPr txBox="1">
            <a:spLocks noChangeArrowheads="1"/>
          </p:cNvSpPr>
          <p:nvPr/>
        </p:nvSpPr>
        <p:spPr bwMode="auto">
          <a:xfrm>
            <a:off x="1062038" y="4349750"/>
            <a:ext cx="4738687" cy="3511550"/>
          </a:xfrm>
          <a:prstGeom prst="rect">
            <a:avLst/>
          </a:prstGeom>
          <a:noFill/>
          <a:ln w="9525">
            <a:noFill/>
            <a:round/>
            <a:headEnd/>
            <a:tailEnd/>
          </a:ln>
        </p:spPr>
        <p:txBody>
          <a:bodyPr wrap="none" lIns="80165" tIns="40083" rIns="80165" bIns="40083" anchor="ct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98DE079-0070-40C4-9FB3-87948DCA8600}" type="datetimeFigureOut">
              <a:rPr lang="it-IT" smtClean="0"/>
              <a:pPr/>
              <a:t>19/02/2020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EFC66E-793D-4CE4-B005-DCAB375198D1}"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98DE079-0070-40C4-9FB3-87948DCA8600}" type="datetimeFigureOut">
              <a:rPr lang="it-IT" smtClean="0"/>
              <a:pPr/>
              <a:t>19/02/2020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EFC66E-793D-4CE4-B005-DCAB375198D1}"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98DE079-0070-40C4-9FB3-87948DCA8600}" type="datetimeFigureOut">
              <a:rPr lang="it-IT" smtClean="0"/>
              <a:pPr/>
              <a:t>19/02/2020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EFC66E-793D-4CE4-B005-DCAB375198D1}"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98DE079-0070-40C4-9FB3-87948DCA8600}" type="datetimeFigureOut">
              <a:rPr lang="it-IT" smtClean="0"/>
              <a:pPr/>
              <a:t>19/02/2020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EFC66E-793D-4CE4-B005-DCAB375198D1}"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98DE079-0070-40C4-9FB3-87948DCA8600}" type="datetimeFigureOut">
              <a:rPr lang="it-IT" smtClean="0"/>
              <a:pPr/>
              <a:t>19/02/2020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EFC66E-793D-4CE4-B005-DCAB375198D1}"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98DE079-0070-40C4-9FB3-87948DCA8600}" type="datetimeFigureOut">
              <a:rPr lang="it-IT" smtClean="0"/>
              <a:pPr/>
              <a:t>19/02/2020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3EFC66E-793D-4CE4-B005-DCAB375198D1}"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98DE079-0070-40C4-9FB3-87948DCA8600}" type="datetimeFigureOut">
              <a:rPr lang="it-IT" smtClean="0"/>
              <a:pPr/>
              <a:t>19/02/2020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3EFC66E-793D-4CE4-B005-DCAB375198D1}"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98DE079-0070-40C4-9FB3-87948DCA8600}" type="datetimeFigureOut">
              <a:rPr lang="it-IT" smtClean="0"/>
              <a:pPr/>
              <a:t>19/02/2020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3EFC66E-793D-4CE4-B005-DCAB375198D1}"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98DE079-0070-40C4-9FB3-87948DCA8600}" type="datetimeFigureOut">
              <a:rPr lang="it-IT" smtClean="0"/>
              <a:pPr/>
              <a:t>19/02/2020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3EFC66E-793D-4CE4-B005-DCAB375198D1}"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98DE079-0070-40C4-9FB3-87948DCA8600}" type="datetimeFigureOut">
              <a:rPr lang="it-IT" smtClean="0"/>
              <a:pPr/>
              <a:t>19/02/2020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3EFC66E-793D-4CE4-B005-DCAB375198D1}"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98DE079-0070-40C4-9FB3-87948DCA8600}" type="datetimeFigureOut">
              <a:rPr lang="it-IT" smtClean="0"/>
              <a:pPr/>
              <a:t>19/02/2020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3EFC66E-793D-4CE4-B005-DCAB375198D1}"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DE079-0070-40C4-9FB3-87948DCA8600}" type="datetimeFigureOut">
              <a:rPr lang="it-IT" smtClean="0"/>
              <a:pPr/>
              <a:t>19/02/2020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FC66E-793D-4CE4-B005-DCAB375198D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Immunoprofilassi attiva e passiva</a:t>
            </a:r>
            <a:endParaRPr lang="it-IT" dirty="0"/>
          </a:p>
        </p:txBody>
      </p:sp>
      <p:sp>
        <p:nvSpPr>
          <p:cNvPr id="3" name="Sottotitolo 2"/>
          <p:cNvSpPr>
            <a:spLocks noGrp="1"/>
          </p:cNvSpPr>
          <p:nvPr>
            <p:ph type="subTitle" idx="1"/>
          </p:nvPr>
        </p:nvSpPr>
        <p:spPr>
          <a:xfrm>
            <a:off x="1371600" y="4643446"/>
            <a:ext cx="6400800" cy="995354"/>
          </a:xfrm>
        </p:spPr>
        <p:txBody>
          <a:bodyPr>
            <a:normAutofit/>
          </a:bodyPr>
          <a:lstStyle/>
          <a:p>
            <a:r>
              <a:rPr lang="it-IT" sz="1600" dirty="0" smtClean="0">
                <a:solidFill>
                  <a:schemeClr val="tx1"/>
                </a:solidFill>
              </a:rPr>
              <a:t>Dr. Giacomo </a:t>
            </a:r>
            <a:r>
              <a:rPr lang="it-IT" sz="1600" dirty="0" err="1" smtClean="0">
                <a:solidFill>
                  <a:schemeClr val="tx1"/>
                </a:solidFill>
              </a:rPr>
              <a:t>Bruzzone</a:t>
            </a:r>
            <a:endParaRPr lang="it-IT" sz="1600" dirty="0" smtClean="0">
              <a:solidFill>
                <a:schemeClr val="tx1"/>
              </a:solidFill>
            </a:endParaRPr>
          </a:p>
          <a:p>
            <a:r>
              <a:rPr lang="it-IT" sz="1600" dirty="0" smtClean="0">
                <a:solidFill>
                  <a:schemeClr val="tx1"/>
                </a:solidFill>
              </a:rPr>
              <a:t>                         Referente attività vaccinali ASL AL</a:t>
            </a:r>
          </a:p>
        </p:txBody>
      </p:sp>
      <p:pic>
        <p:nvPicPr>
          <p:cNvPr id="4" name="Picture 2"/>
          <p:cNvPicPr>
            <a:picLocks noChangeAspect="1" noChangeArrowheads="1"/>
          </p:cNvPicPr>
          <p:nvPr/>
        </p:nvPicPr>
        <p:blipFill>
          <a:blip r:embed="rId2"/>
          <a:srcRect/>
          <a:stretch>
            <a:fillRect/>
          </a:stretch>
        </p:blipFill>
        <p:spPr bwMode="auto">
          <a:xfrm>
            <a:off x="144463" y="144463"/>
            <a:ext cx="5781675" cy="1190625"/>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6500826" y="214290"/>
            <a:ext cx="2214578" cy="12144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tangolo 24"/>
          <p:cNvSpPr/>
          <p:nvPr/>
        </p:nvSpPr>
        <p:spPr>
          <a:xfrm>
            <a:off x="838200" y="1582057"/>
            <a:ext cx="7576457"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ctangle 6"/>
          <p:cNvSpPr/>
          <p:nvPr/>
        </p:nvSpPr>
        <p:spPr bwMode="auto">
          <a:xfrm>
            <a:off x="1395249" y="4086720"/>
            <a:ext cx="3095637" cy="1983004"/>
          </a:xfrm>
          <a:prstGeom prst="rect">
            <a:avLst/>
          </a:prstGeom>
          <a:solidFill>
            <a:schemeClr val="bg1"/>
          </a:solidFill>
          <a:ln w="19050">
            <a:solidFill>
              <a:schemeClr val="accent5"/>
            </a:solidFill>
            <a:prstDash val="dash"/>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hangingPunct="0">
              <a:buClr>
                <a:schemeClr val="bg1"/>
              </a:buClr>
            </a:pPr>
            <a:r>
              <a:rPr lang="it-IT" sz="2000" kern="0" dirty="0">
                <a:solidFill>
                  <a:schemeClr val="tx1"/>
                </a:solidFill>
              </a:rPr>
              <a:t>La vaccinazione protegge dai patogeni verso cui c’è maggiore suscettibilità, ad es. </a:t>
            </a:r>
            <a:r>
              <a:rPr lang="it-IT" sz="2000" kern="0" dirty="0" smtClean="0">
                <a:solidFill>
                  <a:schemeClr val="tx1"/>
                </a:solidFill>
              </a:rPr>
              <a:t>influenza, pertosse</a:t>
            </a:r>
            <a:endParaRPr lang="it-IT" sz="2000" kern="0" dirty="0">
              <a:solidFill>
                <a:schemeClr val="tx1"/>
              </a:solidFill>
            </a:endParaRPr>
          </a:p>
        </p:txBody>
      </p:sp>
      <p:sp>
        <p:nvSpPr>
          <p:cNvPr id="6" name="Title 5"/>
          <p:cNvSpPr>
            <a:spLocks noGrp="1"/>
          </p:cNvSpPr>
          <p:nvPr>
            <p:ph type="title"/>
          </p:nvPr>
        </p:nvSpPr>
        <p:spPr>
          <a:xfrm>
            <a:off x="792217" y="14991"/>
            <a:ext cx="7685690" cy="867103"/>
          </a:xfrm>
        </p:spPr>
        <p:txBody>
          <a:bodyPr>
            <a:noAutofit/>
          </a:bodyPr>
          <a:lstStyle/>
          <a:p>
            <a:r>
              <a:rPr lang="it-IT" sz="3200" b="1" noProof="0" dirty="0">
                <a:solidFill>
                  <a:schemeClr val="accent1">
                    <a:lumMod val="75000"/>
                  </a:schemeClr>
                </a:solidFill>
              </a:rPr>
              <a:t>Obiettivi dell’immunizzazione in gravidanza</a:t>
            </a:r>
          </a:p>
        </p:txBody>
      </p:sp>
      <p:sp>
        <p:nvSpPr>
          <p:cNvPr id="32" name="Footer Placeholder 4"/>
          <p:cNvSpPr>
            <a:spLocks noGrp="1"/>
          </p:cNvSpPr>
          <p:nvPr>
            <p:ph type="ftr" sz="quarter" idx="4294967295"/>
          </p:nvPr>
        </p:nvSpPr>
        <p:spPr>
          <a:xfrm>
            <a:off x="5001815" y="6413524"/>
            <a:ext cx="3984530" cy="349881"/>
          </a:xfrm>
          <a:prstGeom prst="rect">
            <a:avLst/>
          </a:prstGeom>
          <a:solidFill>
            <a:schemeClr val="bg1"/>
          </a:solidFill>
        </p:spPr>
        <p:txBody>
          <a:bodyPr/>
          <a:lstStyle/>
          <a:p>
            <a:pPr>
              <a:defRPr/>
            </a:pPr>
            <a:r>
              <a:rPr lang="it-IT" sz="1400" dirty="0">
                <a:solidFill>
                  <a:srgbClr val="002060"/>
                </a:solidFill>
              </a:rPr>
              <a:t> Jones C &amp; Heath P. Hum Vaccin Immunother 2014;10:2118–2122</a:t>
            </a:r>
          </a:p>
        </p:txBody>
      </p:sp>
      <p:sp>
        <p:nvSpPr>
          <p:cNvPr id="14" name="Rounded Rectangle 13"/>
          <p:cNvSpPr/>
          <p:nvPr/>
        </p:nvSpPr>
        <p:spPr bwMode="auto">
          <a:xfrm>
            <a:off x="4630993" y="1361622"/>
            <a:ext cx="3090169" cy="1917606"/>
          </a:xfrm>
          <a:prstGeom prst="roundRect">
            <a:avLst/>
          </a:prstGeom>
          <a:no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marL="987425" algn="r"/>
            <a:r>
              <a:rPr lang="it-IT" sz="2000" dirty="0">
                <a:solidFill>
                  <a:schemeClr val="tx1"/>
                </a:solidFill>
                <a:latin typeface="Arial" pitchFamily="34" charset="0"/>
              </a:rPr>
              <a:t>Protezione del </a:t>
            </a:r>
            <a:r>
              <a:t/>
            </a:r>
            <a:br/>
            <a:r>
              <a:rPr lang="it-IT" sz="2000" b="1" dirty="0">
                <a:solidFill>
                  <a:schemeClr val="accent4"/>
                </a:solidFill>
                <a:latin typeface="Arial" pitchFamily="34" charset="0"/>
              </a:rPr>
              <a:t>neonato</a:t>
            </a:r>
            <a:r>
              <a:rPr lang="it-IT" sz="2000" dirty="0">
                <a:solidFill>
                  <a:schemeClr val="tx1"/>
                </a:solidFill>
                <a:latin typeface="Arial" pitchFamily="34" charset="0"/>
              </a:rPr>
              <a:t> nelle </a:t>
            </a:r>
            <a:r>
              <a:t/>
            </a:r>
            <a:br/>
            <a:r>
              <a:rPr lang="it-IT" sz="2000" dirty="0">
                <a:solidFill>
                  <a:schemeClr val="tx1"/>
                </a:solidFill>
                <a:latin typeface="Arial" pitchFamily="34" charset="0"/>
              </a:rPr>
              <a:t>settimane successive alla nascita</a:t>
            </a:r>
          </a:p>
        </p:txBody>
      </p:sp>
      <p:sp>
        <p:nvSpPr>
          <p:cNvPr id="15" name="Rounded Rectangle 14"/>
          <p:cNvSpPr/>
          <p:nvPr/>
        </p:nvSpPr>
        <p:spPr bwMode="auto">
          <a:xfrm>
            <a:off x="1288831" y="1367614"/>
            <a:ext cx="3202055" cy="1880083"/>
          </a:xfrm>
          <a:prstGeom prst="roundRect">
            <a:avLst/>
          </a:prstGeom>
          <a:no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marL="987425" algn="r"/>
            <a:r>
              <a:rPr lang="it-IT" sz="2000" dirty="0">
                <a:solidFill>
                  <a:schemeClr val="tx1"/>
                </a:solidFill>
                <a:latin typeface="Arial" pitchFamily="34" charset="0"/>
              </a:rPr>
              <a:t>Protezione della </a:t>
            </a:r>
            <a:r>
              <a:t/>
            </a:r>
            <a:br/>
            <a:r>
              <a:rPr lang="it-IT" sz="2000" b="1" dirty="0">
                <a:solidFill>
                  <a:schemeClr val="accent5"/>
                </a:solidFill>
                <a:latin typeface="Arial" pitchFamily="34" charset="0"/>
              </a:rPr>
              <a:t>madre e del feto </a:t>
            </a:r>
            <a:r>
              <a:rPr lang="it-IT" sz="2000" dirty="0">
                <a:solidFill>
                  <a:schemeClr val="tx1"/>
                </a:solidFill>
                <a:latin typeface="Arial" pitchFamily="34" charset="0"/>
              </a:rPr>
              <a:t>durante la gravidanza</a:t>
            </a:r>
          </a:p>
        </p:txBody>
      </p:sp>
      <p:sp>
        <p:nvSpPr>
          <p:cNvPr id="16" name="Freeform 5"/>
          <p:cNvSpPr>
            <a:spLocks noChangeAspect="1" noEditPoints="1"/>
          </p:cNvSpPr>
          <p:nvPr/>
        </p:nvSpPr>
        <p:spPr bwMode="gray">
          <a:xfrm>
            <a:off x="5142372" y="1574282"/>
            <a:ext cx="396146" cy="1363503"/>
          </a:xfrm>
          <a:custGeom>
            <a:avLst/>
            <a:gdLst>
              <a:gd name="T0" fmla="*/ 175 w 208"/>
              <a:gd name="T1" fmla="*/ 297 h 615"/>
              <a:gd name="T2" fmla="*/ 178 w 208"/>
              <a:gd name="T3" fmla="*/ 293 h 615"/>
              <a:gd name="T4" fmla="*/ 191 w 208"/>
              <a:gd name="T5" fmla="*/ 165 h 615"/>
              <a:gd name="T6" fmla="*/ 137 w 208"/>
              <a:gd name="T7" fmla="*/ 128 h 615"/>
              <a:gd name="T8" fmla="*/ 163 w 208"/>
              <a:gd name="T9" fmla="*/ 125 h 615"/>
              <a:gd name="T10" fmla="*/ 169 w 208"/>
              <a:gd name="T11" fmla="*/ 116 h 615"/>
              <a:gd name="T12" fmla="*/ 158 w 208"/>
              <a:gd name="T13" fmla="*/ 54 h 615"/>
              <a:gd name="T14" fmla="*/ 50 w 208"/>
              <a:gd name="T15" fmla="*/ 54 h 615"/>
              <a:gd name="T16" fmla="*/ 50 w 208"/>
              <a:gd name="T17" fmla="*/ 70 h 615"/>
              <a:gd name="T18" fmla="*/ 39 w 208"/>
              <a:gd name="T19" fmla="*/ 122 h 615"/>
              <a:gd name="T20" fmla="*/ 67 w 208"/>
              <a:gd name="T21" fmla="*/ 125 h 615"/>
              <a:gd name="T22" fmla="*/ 28 w 208"/>
              <a:gd name="T23" fmla="*/ 148 h 615"/>
              <a:gd name="T24" fmla="*/ 5 w 208"/>
              <a:gd name="T25" fmla="*/ 269 h 615"/>
              <a:gd name="T26" fmla="*/ 33 w 208"/>
              <a:gd name="T27" fmla="*/ 293 h 615"/>
              <a:gd name="T28" fmla="*/ 1 w 208"/>
              <a:gd name="T29" fmla="*/ 454 h 615"/>
              <a:gd name="T30" fmla="*/ 54 w 208"/>
              <a:gd name="T31" fmla="*/ 466 h 615"/>
              <a:gd name="T32" fmla="*/ 86 w 208"/>
              <a:gd name="T33" fmla="*/ 615 h 615"/>
              <a:gd name="T34" fmla="*/ 135 w 208"/>
              <a:gd name="T35" fmla="*/ 603 h 615"/>
              <a:gd name="T36" fmla="*/ 197 w 208"/>
              <a:gd name="T37" fmla="*/ 466 h 615"/>
              <a:gd name="T38" fmla="*/ 62 w 208"/>
              <a:gd name="T39" fmla="*/ 85 h 615"/>
              <a:gd name="T40" fmla="*/ 82 w 208"/>
              <a:gd name="T41" fmla="*/ 55 h 615"/>
              <a:gd name="T42" fmla="*/ 130 w 208"/>
              <a:gd name="T43" fmla="*/ 35 h 615"/>
              <a:gd name="T44" fmla="*/ 146 w 208"/>
              <a:gd name="T45" fmla="*/ 54 h 615"/>
              <a:gd name="T46" fmla="*/ 104 w 208"/>
              <a:gd name="T47" fmla="*/ 127 h 615"/>
              <a:gd name="T48" fmla="*/ 98 w 208"/>
              <a:gd name="T49" fmla="*/ 603 h 615"/>
              <a:gd name="T50" fmla="*/ 84 w 208"/>
              <a:gd name="T51" fmla="*/ 602 h 615"/>
              <a:gd name="T52" fmla="*/ 98 w 208"/>
              <a:gd name="T53" fmla="*/ 466 h 615"/>
              <a:gd name="T54" fmla="*/ 100 w 208"/>
              <a:gd name="T55" fmla="*/ 271 h 615"/>
              <a:gd name="T56" fmla="*/ 41 w 208"/>
              <a:gd name="T57" fmla="*/ 233 h 615"/>
              <a:gd name="T58" fmla="*/ 96 w 208"/>
              <a:gd name="T59" fmla="*/ 194 h 615"/>
              <a:gd name="T60" fmla="*/ 137 w 208"/>
              <a:gd name="T61" fmla="*/ 234 h 615"/>
              <a:gd name="T62" fmla="*/ 120 w 208"/>
              <a:gd name="T63" fmla="*/ 267 h 615"/>
              <a:gd name="T64" fmla="*/ 100 w 208"/>
              <a:gd name="T65" fmla="*/ 271 h 615"/>
              <a:gd name="T66" fmla="*/ 122 w 208"/>
              <a:gd name="T67" fmla="*/ 603 h 615"/>
              <a:gd name="T68" fmla="*/ 110 w 208"/>
              <a:gd name="T69" fmla="*/ 466 h 615"/>
              <a:gd name="T70" fmla="*/ 123 w 208"/>
              <a:gd name="T71" fmla="*/ 602 h 615"/>
              <a:gd name="T72" fmla="*/ 159 w 208"/>
              <a:gd name="T73" fmla="*/ 214 h 615"/>
              <a:gd name="T74" fmla="*/ 117 w 208"/>
              <a:gd name="T75" fmla="*/ 214 h 615"/>
              <a:gd name="T76" fmla="*/ 117 w 208"/>
              <a:gd name="T77" fmla="*/ 172 h 615"/>
              <a:gd name="T78" fmla="*/ 143 w 208"/>
              <a:gd name="T79" fmla="*/ 158 h 615"/>
              <a:gd name="T80" fmla="*/ 152 w 208"/>
              <a:gd name="T81" fmla="*/ 163 h 615"/>
              <a:gd name="T82" fmla="*/ 156 w 208"/>
              <a:gd name="T83" fmla="*/ 189 h 615"/>
              <a:gd name="T84" fmla="*/ 160 w 208"/>
              <a:gd name="T85" fmla="*/ 179 h 615"/>
              <a:gd name="T86" fmla="*/ 167 w 208"/>
              <a:gd name="T87" fmla="*/ 172 h 615"/>
              <a:gd name="T88" fmla="*/ 172 w 208"/>
              <a:gd name="T89" fmla="*/ 188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615">
                <a:moveTo>
                  <a:pt x="206" y="454"/>
                </a:moveTo>
                <a:cubicBezTo>
                  <a:pt x="175" y="297"/>
                  <a:pt x="175" y="297"/>
                  <a:pt x="175" y="297"/>
                </a:cubicBezTo>
                <a:cubicBezTo>
                  <a:pt x="175" y="296"/>
                  <a:pt x="174" y="294"/>
                  <a:pt x="174" y="293"/>
                </a:cubicBezTo>
                <a:cubicBezTo>
                  <a:pt x="178" y="293"/>
                  <a:pt x="178" y="293"/>
                  <a:pt x="178" y="293"/>
                </a:cubicBezTo>
                <a:cubicBezTo>
                  <a:pt x="191" y="293"/>
                  <a:pt x="202" y="282"/>
                  <a:pt x="202" y="269"/>
                </a:cubicBezTo>
                <a:cubicBezTo>
                  <a:pt x="202" y="267"/>
                  <a:pt x="191" y="165"/>
                  <a:pt x="191" y="165"/>
                </a:cubicBezTo>
                <a:cubicBezTo>
                  <a:pt x="190" y="155"/>
                  <a:pt x="185" y="151"/>
                  <a:pt x="179" y="148"/>
                </a:cubicBezTo>
                <a:cubicBezTo>
                  <a:pt x="137" y="128"/>
                  <a:pt x="137" y="128"/>
                  <a:pt x="137" y="128"/>
                </a:cubicBezTo>
                <a:cubicBezTo>
                  <a:pt x="138" y="127"/>
                  <a:pt x="139" y="126"/>
                  <a:pt x="141" y="125"/>
                </a:cubicBezTo>
                <a:cubicBezTo>
                  <a:pt x="163" y="125"/>
                  <a:pt x="163" y="125"/>
                  <a:pt x="163" y="125"/>
                </a:cubicBezTo>
                <a:cubicBezTo>
                  <a:pt x="166" y="125"/>
                  <a:pt x="168" y="124"/>
                  <a:pt x="169" y="122"/>
                </a:cubicBezTo>
                <a:cubicBezTo>
                  <a:pt x="170" y="120"/>
                  <a:pt x="170" y="118"/>
                  <a:pt x="169" y="116"/>
                </a:cubicBezTo>
                <a:cubicBezTo>
                  <a:pt x="159" y="96"/>
                  <a:pt x="158" y="91"/>
                  <a:pt x="158" y="74"/>
                </a:cubicBezTo>
                <a:cubicBezTo>
                  <a:pt x="158" y="54"/>
                  <a:pt x="158" y="54"/>
                  <a:pt x="158" y="54"/>
                </a:cubicBezTo>
                <a:cubicBezTo>
                  <a:pt x="158" y="25"/>
                  <a:pt x="133" y="0"/>
                  <a:pt x="104" y="0"/>
                </a:cubicBezTo>
                <a:cubicBezTo>
                  <a:pt x="74" y="0"/>
                  <a:pt x="50" y="25"/>
                  <a:pt x="50" y="54"/>
                </a:cubicBezTo>
                <a:cubicBezTo>
                  <a:pt x="50" y="70"/>
                  <a:pt x="50" y="70"/>
                  <a:pt x="50" y="70"/>
                </a:cubicBezTo>
                <a:cubicBezTo>
                  <a:pt x="50" y="70"/>
                  <a:pt x="50" y="70"/>
                  <a:pt x="50" y="70"/>
                </a:cubicBezTo>
                <a:cubicBezTo>
                  <a:pt x="50" y="90"/>
                  <a:pt x="50" y="94"/>
                  <a:pt x="38" y="116"/>
                </a:cubicBezTo>
                <a:cubicBezTo>
                  <a:pt x="37" y="118"/>
                  <a:pt x="38" y="120"/>
                  <a:pt x="39" y="122"/>
                </a:cubicBezTo>
                <a:cubicBezTo>
                  <a:pt x="40" y="124"/>
                  <a:pt x="42" y="125"/>
                  <a:pt x="44" y="125"/>
                </a:cubicBezTo>
                <a:cubicBezTo>
                  <a:pt x="67" y="125"/>
                  <a:pt x="67" y="125"/>
                  <a:pt x="67" y="125"/>
                </a:cubicBezTo>
                <a:cubicBezTo>
                  <a:pt x="68" y="126"/>
                  <a:pt x="69" y="127"/>
                  <a:pt x="71" y="128"/>
                </a:cubicBezTo>
                <a:cubicBezTo>
                  <a:pt x="28" y="148"/>
                  <a:pt x="28" y="148"/>
                  <a:pt x="28" y="148"/>
                </a:cubicBezTo>
                <a:cubicBezTo>
                  <a:pt x="23" y="151"/>
                  <a:pt x="18" y="155"/>
                  <a:pt x="16" y="165"/>
                </a:cubicBezTo>
                <a:cubicBezTo>
                  <a:pt x="16" y="165"/>
                  <a:pt x="5" y="267"/>
                  <a:pt x="5" y="269"/>
                </a:cubicBezTo>
                <a:cubicBezTo>
                  <a:pt x="5" y="282"/>
                  <a:pt x="16" y="293"/>
                  <a:pt x="29" y="293"/>
                </a:cubicBezTo>
                <a:cubicBezTo>
                  <a:pt x="33" y="293"/>
                  <a:pt x="33" y="293"/>
                  <a:pt x="33" y="293"/>
                </a:cubicBezTo>
                <a:cubicBezTo>
                  <a:pt x="33" y="294"/>
                  <a:pt x="33" y="296"/>
                  <a:pt x="32" y="297"/>
                </a:cubicBezTo>
                <a:cubicBezTo>
                  <a:pt x="1" y="454"/>
                  <a:pt x="1" y="454"/>
                  <a:pt x="1" y="454"/>
                </a:cubicBezTo>
                <a:cubicBezTo>
                  <a:pt x="0" y="461"/>
                  <a:pt x="4" y="466"/>
                  <a:pt x="11" y="466"/>
                </a:cubicBezTo>
                <a:cubicBezTo>
                  <a:pt x="54" y="466"/>
                  <a:pt x="54" y="466"/>
                  <a:pt x="54" y="466"/>
                </a:cubicBezTo>
                <a:cubicBezTo>
                  <a:pt x="72" y="603"/>
                  <a:pt x="72" y="603"/>
                  <a:pt x="72" y="603"/>
                </a:cubicBezTo>
                <a:cubicBezTo>
                  <a:pt x="73" y="610"/>
                  <a:pt x="79" y="615"/>
                  <a:pt x="86" y="615"/>
                </a:cubicBezTo>
                <a:cubicBezTo>
                  <a:pt x="122" y="615"/>
                  <a:pt x="122" y="615"/>
                  <a:pt x="122" y="615"/>
                </a:cubicBezTo>
                <a:cubicBezTo>
                  <a:pt x="128" y="615"/>
                  <a:pt x="134" y="610"/>
                  <a:pt x="135" y="603"/>
                </a:cubicBezTo>
                <a:cubicBezTo>
                  <a:pt x="153" y="466"/>
                  <a:pt x="153" y="466"/>
                  <a:pt x="153" y="466"/>
                </a:cubicBezTo>
                <a:cubicBezTo>
                  <a:pt x="197" y="466"/>
                  <a:pt x="197" y="466"/>
                  <a:pt x="197" y="466"/>
                </a:cubicBezTo>
                <a:cubicBezTo>
                  <a:pt x="203" y="466"/>
                  <a:pt x="208" y="461"/>
                  <a:pt x="206" y="454"/>
                </a:cubicBezTo>
                <a:close/>
                <a:moveTo>
                  <a:pt x="62" y="85"/>
                </a:moveTo>
                <a:cubicBezTo>
                  <a:pt x="62" y="75"/>
                  <a:pt x="62" y="75"/>
                  <a:pt x="62" y="75"/>
                </a:cubicBezTo>
                <a:cubicBezTo>
                  <a:pt x="62" y="64"/>
                  <a:pt x="71" y="55"/>
                  <a:pt x="82" y="55"/>
                </a:cubicBezTo>
                <a:cubicBezTo>
                  <a:pt x="95" y="55"/>
                  <a:pt x="110" y="55"/>
                  <a:pt x="110" y="55"/>
                </a:cubicBezTo>
                <a:cubicBezTo>
                  <a:pt x="121" y="55"/>
                  <a:pt x="130" y="46"/>
                  <a:pt x="130" y="35"/>
                </a:cubicBezTo>
                <a:cubicBezTo>
                  <a:pt x="130" y="35"/>
                  <a:pt x="130" y="28"/>
                  <a:pt x="130" y="22"/>
                </a:cubicBezTo>
                <a:cubicBezTo>
                  <a:pt x="140" y="30"/>
                  <a:pt x="146" y="41"/>
                  <a:pt x="146" y="54"/>
                </a:cubicBezTo>
                <a:cubicBezTo>
                  <a:pt x="146" y="85"/>
                  <a:pt x="146" y="85"/>
                  <a:pt x="146" y="85"/>
                </a:cubicBezTo>
                <a:cubicBezTo>
                  <a:pt x="146" y="109"/>
                  <a:pt x="127" y="127"/>
                  <a:pt x="104" y="127"/>
                </a:cubicBezTo>
                <a:cubicBezTo>
                  <a:pt x="80" y="127"/>
                  <a:pt x="62" y="109"/>
                  <a:pt x="62" y="85"/>
                </a:cubicBezTo>
                <a:close/>
                <a:moveTo>
                  <a:pt x="98" y="603"/>
                </a:moveTo>
                <a:cubicBezTo>
                  <a:pt x="86" y="603"/>
                  <a:pt x="86" y="603"/>
                  <a:pt x="86" y="603"/>
                </a:cubicBezTo>
                <a:cubicBezTo>
                  <a:pt x="85" y="603"/>
                  <a:pt x="84" y="602"/>
                  <a:pt x="84" y="602"/>
                </a:cubicBezTo>
                <a:cubicBezTo>
                  <a:pt x="66" y="466"/>
                  <a:pt x="66" y="466"/>
                  <a:pt x="66" y="466"/>
                </a:cubicBezTo>
                <a:cubicBezTo>
                  <a:pt x="98" y="466"/>
                  <a:pt x="98" y="466"/>
                  <a:pt x="98" y="466"/>
                </a:cubicBezTo>
                <a:lnTo>
                  <a:pt x="98" y="603"/>
                </a:lnTo>
                <a:close/>
                <a:moveTo>
                  <a:pt x="100" y="271"/>
                </a:moveTo>
                <a:cubicBezTo>
                  <a:pt x="33" y="243"/>
                  <a:pt x="33" y="243"/>
                  <a:pt x="33" y="243"/>
                </a:cubicBezTo>
                <a:cubicBezTo>
                  <a:pt x="35" y="240"/>
                  <a:pt x="38" y="236"/>
                  <a:pt x="41" y="233"/>
                </a:cubicBezTo>
                <a:cubicBezTo>
                  <a:pt x="69" y="205"/>
                  <a:pt x="69" y="205"/>
                  <a:pt x="69" y="205"/>
                </a:cubicBezTo>
                <a:cubicBezTo>
                  <a:pt x="76" y="198"/>
                  <a:pt x="86" y="194"/>
                  <a:pt x="96" y="194"/>
                </a:cubicBezTo>
                <a:cubicBezTo>
                  <a:pt x="97" y="204"/>
                  <a:pt x="101" y="215"/>
                  <a:pt x="109" y="222"/>
                </a:cubicBezTo>
                <a:cubicBezTo>
                  <a:pt x="116" y="230"/>
                  <a:pt x="126" y="234"/>
                  <a:pt x="137" y="234"/>
                </a:cubicBezTo>
                <a:cubicBezTo>
                  <a:pt x="137" y="244"/>
                  <a:pt x="133" y="254"/>
                  <a:pt x="126" y="262"/>
                </a:cubicBezTo>
                <a:cubicBezTo>
                  <a:pt x="120" y="267"/>
                  <a:pt x="120" y="267"/>
                  <a:pt x="120" y="267"/>
                </a:cubicBezTo>
                <a:cubicBezTo>
                  <a:pt x="117" y="270"/>
                  <a:pt x="113" y="273"/>
                  <a:pt x="107" y="273"/>
                </a:cubicBezTo>
                <a:cubicBezTo>
                  <a:pt x="105" y="273"/>
                  <a:pt x="102" y="272"/>
                  <a:pt x="100" y="271"/>
                </a:cubicBezTo>
                <a:close/>
                <a:moveTo>
                  <a:pt x="123" y="602"/>
                </a:moveTo>
                <a:cubicBezTo>
                  <a:pt x="123" y="602"/>
                  <a:pt x="122" y="603"/>
                  <a:pt x="122" y="603"/>
                </a:cubicBezTo>
                <a:cubicBezTo>
                  <a:pt x="110" y="603"/>
                  <a:pt x="110" y="603"/>
                  <a:pt x="110" y="603"/>
                </a:cubicBezTo>
                <a:cubicBezTo>
                  <a:pt x="110" y="466"/>
                  <a:pt x="110" y="466"/>
                  <a:pt x="110" y="466"/>
                </a:cubicBezTo>
                <a:cubicBezTo>
                  <a:pt x="141" y="466"/>
                  <a:pt x="141" y="466"/>
                  <a:pt x="141" y="466"/>
                </a:cubicBezTo>
                <a:lnTo>
                  <a:pt x="123" y="602"/>
                </a:lnTo>
                <a:close/>
                <a:moveTo>
                  <a:pt x="164" y="209"/>
                </a:moveTo>
                <a:cubicBezTo>
                  <a:pt x="159" y="214"/>
                  <a:pt x="159" y="214"/>
                  <a:pt x="159" y="214"/>
                </a:cubicBezTo>
                <a:cubicBezTo>
                  <a:pt x="153" y="219"/>
                  <a:pt x="146" y="222"/>
                  <a:pt x="138" y="222"/>
                </a:cubicBezTo>
                <a:cubicBezTo>
                  <a:pt x="130" y="222"/>
                  <a:pt x="123" y="219"/>
                  <a:pt x="117" y="214"/>
                </a:cubicBezTo>
                <a:cubicBezTo>
                  <a:pt x="111" y="208"/>
                  <a:pt x="108" y="201"/>
                  <a:pt x="108" y="193"/>
                </a:cubicBezTo>
                <a:cubicBezTo>
                  <a:pt x="108" y="185"/>
                  <a:pt x="111" y="178"/>
                  <a:pt x="117" y="172"/>
                </a:cubicBezTo>
                <a:cubicBezTo>
                  <a:pt x="122" y="167"/>
                  <a:pt x="122" y="167"/>
                  <a:pt x="122" y="167"/>
                </a:cubicBezTo>
                <a:cubicBezTo>
                  <a:pt x="128" y="162"/>
                  <a:pt x="135" y="158"/>
                  <a:pt x="143" y="158"/>
                </a:cubicBezTo>
                <a:cubicBezTo>
                  <a:pt x="147" y="158"/>
                  <a:pt x="151" y="159"/>
                  <a:pt x="155" y="161"/>
                </a:cubicBezTo>
                <a:cubicBezTo>
                  <a:pt x="154" y="162"/>
                  <a:pt x="153" y="162"/>
                  <a:pt x="152" y="163"/>
                </a:cubicBezTo>
                <a:cubicBezTo>
                  <a:pt x="145" y="170"/>
                  <a:pt x="145" y="181"/>
                  <a:pt x="152" y="187"/>
                </a:cubicBezTo>
                <a:cubicBezTo>
                  <a:pt x="153" y="189"/>
                  <a:pt x="154" y="189"/>
                  <a:pt x="156" y="189"/>
                </a:cubicBezTo>
                <a:cubicBezTo>
                  <a:pt x="157" y="189"/>
                  <a:pt x="159" y="189"/>
                  <a:pt x="160" y="187"/>
                </a:cubicBezTo>
                <a:cubicBezTo>
                  <a:pt x="162" y="185"/>
                  <a:pt x="162" y="181"/>
                  <a:pt x="160" y="179"/>
                </a:cubicBezTo>
                <a:cubicBezTo>
                  <a:pt x="158" y="177"/>
                  <a:pt x="158" y="174"/>
                  <a:pt x="160" y="172"/>
                </a:cubicBezTo>
                <a:cubicBezTo>
                  <a:pt x="162" y="170"/>
                  <a:pt x="165" y="170"/>
                  <a:pt x="167" y="172"/>
                </a:cubicBezTo>
                <a:cubicBezTo>
                  <a:pt x="167" y="172"/>
                  <a:pt x="168" y="172"/>
                  <a:pt x="168" y="172"/>
                </a:cubicBezTo>
                <a:cubicBezTo>
                  <a:pt x="171" y="177"/>
                  <a:pt x="172" y="182"/>
                  <a:pt x="172" y="188"/>
                </a:cubicBezTo>
                <a:cubicBezTo>
                  <a:pt x="172" y="196"/>
                  <a:pt x="169" y="203"/>
                  <a:pt x="164" y="20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dirty="0">
              <a:solidFill>
                <a:srgbClr val="685D55"/>
              </a:solidFill>
            </a:endParaRPr>
          </a:p>
        </p:txBody>
      </p:sp>
      <p:grpSp>
        <p:nvGrpSpPr>
          <p:cNvPr id="2" name="Group 16"/>
          <p:cNvGrpSpPr/>
          <p:nvPr/>
        </p:nvGrpSpPr>
        <p:grpSpPr>
          <a:xfrm>
            <a:off x="1462550" y="1582616"/>
            <a:ext cx="457460" cy="1363503"/>
            <a:chOff x="3294063" y="2474913"/>
            <a:chExt cx="458788" cy="966787"/>
          </a:xfrm>
          <a:solidFill>
            <a:schemeClr val="accent5"/>
          </a:solidFill>
        </p:grpSpPr>
        <p:sp>
          <p:nvSpPr>
            <p:cNvPr id="18" name="Freeform 131"/>
            <p:cNvSpPr>
              <a:spLocks/>
            </p:cNvSpPr>
            <p:nvPr/>
          </p:nvSpPr>
          <p:spPr bwMode="auto">
            <a:xfrm>
              <a:off x="3608388" y="2944813"/>
              <a:ext cx="36513" cy="79375"/>
            </a:xfrm>
            <a:custGeom>
              <a:avLst/>
              <a:gdLst>
                <a:gd name="T0" fmla="*/ 58 w 63"/>
                <a:gd name="T1" fmla="*/ 112 h 135"/>
                <a:gd name="T2" fmla="*/ 45 w 63"/>
                <a:gd name="T3" fmla="*/ 130 h 135"/>
                <a:gd name="T4" fmla="*/ 32 w 63"/>
                <a:gd name="T5" fmla="*/ 131 h 135"/>
                <a:gd name="T6" fmla="*/ 1 w 63"/>
                <a:gd name="T7" fmla="*/ 15 h 135"/>
                <a:gd name="T8" fmla="*/ 25 w 63"/>
                <a:gd name="T9" fmla="*/ 1 h 135"/>
                <a:gd name="T10" fmla="*/ 55 w 63"/>
                <a:gd name="T11" fmla="*/ 49 h 135"/>
                <a:gd name="T12" fmla="*/ 58 w 63"/>
                <a:gd name="T13" fmla="*/ 112 h 135"/>
              </a:gdLst>
              <a:ahLst/>
              <a:cxnLst>
                <a:cxn ang="0">
                  <a:pos x="T0" y="T1"/>
                </a:cxn>
                <a:cxn ang="0">
                  <a:pos x="T2" y="T3"/>
                </a:cxn>
                <a:cxn ang="0">
                  <a:pos x="T4" y="T5"/>
                </a:cxn>
                <a:cxn ang="0">
                  <a:pos x="T6" y="T7"/>
                </a:cxn>
                <a:cxn ang="0">
                  <a:pos x="T8" y="T9"/>
                </a:cxn>
                <a:cxn ang="0">
                  <a:pos x="T10" y="T11"/>
                </a:cxn>
                <a:cxn ang="0">
                  <a:pos x="T12" y="T13"/>
                </a:cxn>
              </a:cxnLst>
              <a:rect l="0" t="0" r="r" b="b"/>
              <a:pathLst>
                <a:path w="63" h="135">
                  <a:moveTo>
                    <a:pt x="58" y="112"/>
                  </a:moveTo>
                  <a:cubicBezTo>
                    <a:pt x="55" y="124"/>
                    <a:pt x="58" y="125"/>
                    <a:pt x="45" y="130"/>
                  </a:cubicBezTo>
                  <a:cubicBezTo>
                    <a:pt x="35" y="135"/>
                    <a:pt x="36" y="135"/>
                    <a:pt x="32" y="131"/>
                  </a:cubicBezTo>
                  <a:cubicBezTo>
                    <a:pt x="27" y="127"/>
                    <a:pt x="0" y="21"/>
                    <a:pt x="1" y="15"/>
                  </a:cubicBezTo>
                  <a:cubicBezTo>
                    <a:pt x="2" y="8"/>
                    <a:pt x="19" y="0"/>
                    <a:pt x="25" y="1"/>
                  </a:cubicBezTo>
                  <a:cubicBezTo>
                    <a:pt x="31" y="2"/>
                    <a:pt x="55" y="49"/>
                    <a:pt x="55" y="49"/>
                  </a:cubicBezTo>
                  <a:cubicBezTo>
                    <a:pt x="55" y="49"/>
                    <a:pt x="63" y="88"/>
                    <a:pt x="58" y="1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19" name="Freeform 132"/>
            <p:cNvSpPr>
              <a:spLocks noEditPoints="1"/>
            </p:cNvSpPr>
            <p:nvPr/>
          </p:nvSpPr>
          <p:spPr bwMode="auto">
            <a:xfrm>
              <a:off x="3384550" y="2474913"/>
              <a:ext cx="214313" cy="222250"/>
            </a:xfrm>
            <a:custGeom>
              <a:avLst/>
              <a:gdLst>
                <a:gd name="T0" fmla="*/ 357 w 360"/>
                <a:gd name="T1" fmla="*/ 312 h 379"/>
                <a:gd name="T2" fmla="*/ 328 w 360"/>
                <a:gd name="T3" fmla="*/ 191 h 379"/>
                <a:gd name="T4" fmla="*/ 327 w 360"/>
                <a:gd name="T5" fmla="*/ 186 h 379"/>
                <a:gd name="T6" fmla="*/ 327 w 360"/>
                <a:gd name="T7" fmla="*/ 147 h 379"/>
                <a:gd name="T8" fmla="*/ 180 w 360"/>
                <a:gd name="T9" fmla="*/ 0 h 379"/>
                <a:gd name="T10" fmla="*/ 33 w 360"/>
                <a:gd name="T11" fmla="*/ 147 h 379"/>
                <a:gd name="T12" fmla="*/ 33 w 360"/>
                <a:gd name="T13" fmla="*/ 186 h 379"/>
                <a:gd name="T14" fmla="*/ 32 w 360"/>
                <a:gd name="T15" fmla="*/ 191 h 379"/>
                <a:gd name="T16" fmla="*/ 3 w 360"/>
                <a:gd name="T17" fmla="*/ 312 h 379"/>
                <a:gd name="T18" fmla="*/ 4 w 360"/>
                <a:gd name="T19" fmla="*/ 330 h 379"/>
                <a:gd name="T20" fmla="*/ 19 w 360"/>
                <a:gd name="T21" fmla="*/ 339 h 379"/>
                <a:gd name="T22" fmla="*/ 79 w 360"/>
                <a:gd name="T23" fmla="*/ 339 h 379"/>
                <a:gd name="T24" fmla="*/ 180 w 360"/>
                <a:gd name="T25" fmla="*/ 379 h 379"/>
                <a:gd name="T26" fmla="*/ 281 w 360"/>
                <a:gd name="T27" fmla="*/ 339 h 379"/>
                <a:gd name="T28" fmla="*/ 341 w 360"/>
                <a:gd name="T29" fmla="*/ 339 h 379"/>
                <a:gd name="T30" fmla="*/ 357 w 360"/>
                <a:gd name="T31" fmla="*/ 330 h 379"/>
                <a:gd name="T32" fmla="*/ 357 w 360"/>
                <a:gd name="T33" fmla="*/ 312 h 379"/>
                <a:gd name="T34" fmla="*/ 295 w 360"/>
                <a:gd name="T35" fmla="*/ 232 h 379"/>
                <a:gd name="T36" fmla="*/ 180 w 360"/>
                <a:gd name="T37" fmla="*/ 346 h 379"/>
                <a:gd name="T38" fmla="*/ 66 w 360"/>
                <a:gd name="T39" fmla="*/ 232 h 379"/>
                <a:gd name="T40" fmla="*/ 66 w 360"/>
                <a:gd name="T41" fmla="*/ 204 h 379"/>
                <a:gd name="T42" fmla="*/ 121 w 360"/>
                <a:gd name="T43" fmla="*/ 149 h 379"/>
                <a:gd name="T44" fmla="*/ 198 w 360"/>
                <a:gd name="T45" fmla="*/ 149 h 379"/>
                <a:gd name="T46" fmla="*/ 253 w 360"/>
                <a:gd name="T47" fmla="*/ 94 h 379"/>
                <a:gd name="T48" fmla="*/ 253 w 360"/>
                <a:gd name="T49" fmla="*/ 59 h 379"/>
                <a:gd name="T50" fmla="*/ 295 w 360"/>
                <a:gd name="T51" fmla="*/ 147 h 379"/>
                <a:gd name="T52" fmla="*/ 295 w 360"/>
                <a:gd name="T53" fmla="*/ 23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0" h="379">
                  <a:moveTo>
                    <a:pt x="357" y="312"/>
                  </a:moveTo>
                  <a:cubicBezTo>
                    <a:pt x="328" y="256"/>
                    <a:pt x="328" y="245"/>
                    <a:pt x="328" y="191"/>
                  </a:cubicBezTo>
                  <a:cubicBezTo>
                    <a:pt x="328" y="189"/>
                    <a:pt x="328" y="188"/>
                    <a:pt x="327" y="186"/>
                  </a:cubicBezTo>
                  <a:cubicBezTo>
                    <a:pt x="327" y="147"/>
                    <a:pt x="327" y="147"/>
                    <a:pt x="327" y="147"/>
                  </a:cubicBezTo>
                  <a:cubicBezTo>
                    <a:pt x="327" y="66"/>
                    <a:pt x="261" y="0"/>
                    <a:pt x="180" y="0"/>
                  </a:cubicBezTo>
                  <a:cubicBezTo>
                    <a:pt x="99" y="0"/>
                    <a:pt x="33" y="66"/>
                    <a:pt x="33" y="147"/>
                  </a:cubicBezTo>
                  <a:cubicBezTo>
                    <a:pt x="33" y="186"/>
                    <a:pt x="33" y="186"/>
                    <a:pt x="33" y="186"/>
                  </a:cubicBezTo>
                  <a:cubicBezTo>
                    <a:pt x="33" y="188"/>
                    <a:pt x="32" y="190"/>
                    <a:pt x="32" y="191"/>
                  </a:cubicBezTo>
                  <a:cubicBezTo>
                    <a:pt x="32" y="245"/>
                    <a:pt x="32" y="256"/>
                    <a:pt x="3" y="312"/>
                  </a:cubicBezTo>
                  <a:cubicBezTo>
                    <a:pt x="0" y="318"/>
                    <a:pt x="0" y="325"/>
                    <a:pt x="4" y="330"/>
                  </a:cubicBezTo>
                  <a:cubicBezTo>
                    <a:pt x="7" y="335"/>
                    <a:pt x="13" y="339"/>
                    <a:pt x="19" y="339"/>
                  </a:cubicBezTo>
                  <a:cubicBezTo>
                    <a:pt x="79" y="339"/>
                    <a:pt x="79" y="339"/>
                    <a:pt x="79" y="339"/>
                  </a:cubicBezTo>
                  <a:cubicBezTo>
                    <a:pt x="106" y="363"/>
                    <a:pt x="141" y="379"/>
                    <a:pt x="180" y="379"/>
                  </a:cubicBezTo>
                  <a:cubicBezTo>
                    <a:pt x="219" y="379"/>
                    <a:pt x="255" y="363"/>
                    <a:pt x="281" y="339"/>
                  </a:cubicBezTo>
                  <a:cubicBezTo>
                    <a:pt x="341" y="339"/>
                    <a:pt x="341" y="339"/>
                    <a:pt x="341" y="339"/>
                  </a:cubicBezTo>
                  <a:cubicBezTo>
                    <a:pt x="348" y="339"/>
                    <a:pt x="354" y="335"/>
                    <a:pt x="357" y="330"/>
                  </a:cubicBezTo>
                  <a:cubicBezTo>
                    <a:pt x="360" y="325"/>
                    <a:pt x="360" y="318"/>
                    <a:pt x="357" y="312"/>
                  </a:cubicBezTo>
                  <a:close/>
                  <a:moveTo>
                    <a:pt x="295" y="232"/>
                  </a:moveTo>
                  <a:cubicBezTo>
                    <a:pt x="295" y="295"/>
                    <a:pt x="243" y="346"/>
                    <a:pt x="180" y="346"/>
                  </a:cubicBezTo>
                  <a:cubicBezTo>
                    <a:pt x="117" y="346"/>
                    <a:pt x="66" y="295"/>
                    <a:pt x="66" y="232"/>
                  </a:cubicBezTo>
                  <a:cubicBezTo>
                    <a:pt x="66" y="204"/>
                    <a:pt x="66" y="204"/>
                    <a:pt x="66" y="204"/>
                  </a:cubicBezTo>
                  <a:cubicBezTo>
                    <a:pt x="66" y="173"/>
                    <a:pt x="90" y="149"/>
                    <a:pt x="121" y="149"/>
                  </a:cubicBezTo>
                  <a:cubicBezTo>
                    <a:pt x="198" y="149"/>
                    <a:pt x="198" y="149"/>
                    <a:pt x="198" y="149"/>
                  </a:cubicBezTo>
                  <a:cubicBezTo>
                    <a:pt x="228" y="149"/>
                    <a:pt x="253" y="124"/>
                    <a:pt x="253" y="94"/>
                  </a:cubicBezTo>
                  <a:cubicBezTo>
                    <a:pt x="253" y="59"/>
                    <a:pt x="253" y="59"/>
                    <a:pt x="253" y="59"/>
                  </a:cubicBezTo>
                  <a:cubicBezTo>
                    <a:pt x="278" y="80"/>
                    <a:pt x="295" y="112"/>
                    <a:pt x="295" y="147"/>
                  </a:cubicBezTo>
                  <a:lnTo>
                    <a:pt x="295" y="232"/>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20" name="Freeform 133"/>
            <p:cNvSpPr>
              <a:spLocks noEditPoints="1"/>
            </p:cNvSpPr>
            <p:nvPr/>
          </p:nvSpPr>
          <p:spPr bwMode="auto">
            <a:xfrm>
              <a:off x="3294063" y="2697163"/>
              <a:ext cx="458788" cy="744537"/>
            </a:xfrm>
            <a:custGeom>
              <a:avLst/>
              <a:gdLst>
                <a:gd name="T0" fmla="*/ 711 w 772"/>
                <a:gd name="T1" fmla="*/ 202 h 1264"/>
                <a:gd name="T2" fmla="*/ 511 w 772"/>
                <a:gd name="T3" fmla="*/ 35 h 1264"/>
                <a:gd name="T4" fmla="*/ 422 w 772"/>
                <a:gd name="T5" fmla="*/ 1 h 1264"/>
                <a:gd name="T6" fmla="*/ 280 w 772"/>
                <a:gd name="T7" fmla="*/ 105 h 1264"/>
                <a:gd name="T8" fmla="*/ 253 w 772"/>
                <a:gd name="T9" fmla="*/ 95 h 1264"/>
                <a:gd name="T10" fmla="*/ 250 w 772"/>
                <a:gd name="T11" fmla="*/ 9 h 1264"/>
                <a:gd name="T12" fmla="*/ 154 w 772"/>
                <a:gd name="T13" fmla="*/ 243 h 1264"/>
                <a:gd name="T14" fmla="*/ 91 w 772"/>
                <a:gd name="T15" fmla="*/ 590 h 1264"/>
                <a:gd name="T16" fmla="*/ 80 w 772"/>
                <a:gd name="T17" fmla="*/ 707 h 1264"/>
                <a:gd name="T18" fmla="*/ 109 w 772"/>
                <a:gd name="T19" fmla="*/ 741 h 1264"/>
                <a:gd name="T20" fmla="*/ 149 w 772"/>
                <a:gd name="T21" fmla="*/ 741 h 1264"/>
                <a:gd name="T22" fmla="*/ 149 w 772"/>
                <a:gd name="T23" fmla="*/ 741 h 1264"/>
                <a:gd name="T24" fmla="*/ 151 w 772"/>
                <a:gd name="T25" fmla="*/ 759 h 1264"/>
                <a:gd name="T26" fmla="*/ 202 w 772"/>
                <a:gd name="T27" fmla="*/ 1200 h 1264"/>
                <a:gd name="T28" fmla="*/ 274 w 772"/>
                <a:gd name="T29" fmla="*/ 1264 h 1264"/>
                <a:gd name="T30" fmla="*/ 292 w 772"/>
                <a:gd name="T31" fmla="*/ 1264 h 1264"/>
                <a:gd name="T32" fmla="*/ 309 w 772"/>
                <a:gd name="T33" fmla="*/ 1263 h 1264"/>
                <a:gd name="T34" fmla="*/ 326 w 772"/>
                <a:gd name="T35" fmla="*/ 1263 h 1264"/>
                <a:gd name="T36" fmla="*/ 343 w 772"/>
                <a:gd name="T37" fmla="*/ 1263 h 1264"/>
                <a:gd name="T38" fmla="*/ 360 w 772"/>
                <a:gd name="T39" fmla="*/ 1264 h 1264"/>
                <a:gd name="T40" fmla="*/ 378 w 772"/>
                <a:gd name="T41" fmla="*/ 1264 h 1264"/>
                <a:gd name="T42" fmla="*/ 450 w 772"/>
                <a:gd name="T43" fmla="*/ 1200 h 1264"/>
                <a:gd name="T44" fmla="*/ 499 w 772"/>
                <a:gd name="T45" fmla="*/ 747 h 1264"/>
                <a:gd name="T46" fmla="*/ 500 w 772"/>
                <a:gd name="T47" fmla="*/ 741 h 1264"/>
                <a:gd name="T48" fmla="*/ 562 w 772"/>
                <a:gd name="T49" fmla="*/ 741 h 1264"/>
                <a:gd name="T50" fmla="*/ 587 w 772"/>
                <a:gd name="T51" fmla="*/ 705 h 1264"/>
                <a:gd name="T52" fmla="*/ 517 w 772"/>
                <a:gd name="T53" fmla="*/ 481 h 1264"/>
                <a:gd name="T54" fmla="*/ 514 w 772"/>
                <a:gd name="T55" fmla="*/ 228 h 1264"/>
                <a:gd name="T56" fmla="*/ 573 w 772"/>
                <a:gd name="T57" fmla="*/ 230 h 1264"/>
                <a:gd name="T58" fmla="*/ 638 w 772"/>
                <a:gd name="T59" fmla="*/ 346 h 1264"/>
                <a:gd name="T60" fmla="*/ 573 w 772"/>
                <a:gd name="T61" fmla="*/ 409 h 1264"/>
                <a:gd name="T62" fmla="*/ 600 w 772"/>
                <a:gd name="T63" fmla="*/ 458 h 1264"/>
                <a:gd name="T64" fmla="*/ 738 w 772"/>
                <a:gd name="T65" fmla="*/ 347 h 1264"/>
                <a:gd name="T66" fmla="*/ 711 w 772"/>
                <a:gd name="T67" fmla="*/ 202 h 1264"/>
                <a:gd name="T68" fmla="*/ 310 w 772"/>
                <a:gd name="T69" fmla="*/ 1228 h 1264"/>
                <a:gd name="T70" fmla="*/ 294 w 772"/>
                <a:gd name="T71" fmla="*/ 1228 h 1264"/>
                <a:gd name="T72" fmla="*/ 294 w 772"/>
                <a:gd name="T73" fmla="*/ 1228 h 1264"/>
                <a:gd name="T74" fmla="*/ 238 w 772"/>
                <a:gd name="T75" fmla="*/ 1195 h 1264"/>
                <a:gd name="T76" fmla="*/ 188 w 772"/>
                <a:gd name="T77" fmla="*/ 741 h 1264"/>
                <a:gd name="T78" fmla="*/ 311 w 772"/>
                <a:gd name="T79" fmla="*/ 741 h 1264"/>
                <a:gd name="T80" fmla="*/ 310 w 772"/>
                <a:gd name="T81" fmla="*/ 1228 h 1264"/>
                <a:gd name="T82" fmla="*/ 414 w 772"/>
                <a:gd name="T83" fmla="*/ 1195 h 1264"/>
                <a:gd name="T84" fmla="*/ 378 w 772"/>
                <a:gd name="T85" fmla="*/ 1228 h 1264"/>
                <a:gd name="T86" fmla="*/ 378 w 772"/>
                <a:gd name="T87" fmla="*/ 1228 h 1264"/>
                <a:gd name="T88" fmla="*/ 342 w 772"/>
                <a:gd name="T89" fmla="*/ 1228 h 1264"/>
                <a:gd name="T90" fmla="*/ 342 w 772"/>
                <a:gd name="T91" fmla="*/ 741 h 1264"/>
                <a:gd name="T92" fmla="*/ 464 w 772"/>
                <a:gd name="T93" fmla="*/ 741 h 1264"/>
                <a:gd name="T94" fmla="*/ 414 w 772"/>
                <a:gd name="T95" fmla="*/ 1195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2" h="1264">
                  <a:moveTo>
                    <a:pt x="711" y="202"/>
                  </a:moveTo>
                  <a:cubicBezTo>
                    <a:pt x="511" y="35"/>
                    <a:pt x="511" y="35"/>
                    <a:pt x="511" y="35"/>
                  </a:cubicBezTo>
                  <a:cubicBezTo>
                    <a:pt x="479" y="13"/>
                    <a:pt x="471" y="0"/>
                    <a:pt x="422" y="1"/>
                  </a:cubicBezTo>
                  <a:cubicBezTo>
                    <a:pt x="280" y="105"/>
                    <a:pt x="280" y="105"/>
                    <a:pt x="280" y="105"/>
                  </a:cubicBezTo>
                  <a:cubicBezTo>
                    <a:pt x="270" y="113"/>
                    <a:pt x="255" y="107"/>
                    <a:pt x="253" y="95"/>
                  </a:cubicBezTo>
                  <a:cubicBezTo>
                    <a:pt x="250" y="9"/>
                    <a:pt x="250" y="9"/>
                    <a:pt x="250" y="9"/>
                  </a:cubicBezTo>
                  <a:cubicBezTo>
                    <a:pt x="153" y="39"/>
                    <a:pt x="116" y="162"/>
                    <a:pt x="154" y="243"/>
                  </a:cubicBezTo>
                  <a:cubicBezTo>
                    <a:pt x="35" y="309"/>
                    <a:pt x="0" y="489"/>
                    <a:pt x="91" y="590"/>
                  </a:cubicBezTo>
                  <a:cubicBezTo>
                    <a:pt x="95" y="598"/>
                    <a:pt x="85" y="689"/>
                    <a:pt x="80" y="707"/>
                  </a:cubicBezTo>
                  <a:cubicBezTo>
                    <a:pt x="75" y="722"/>
                    <a:pt x="88" y="741"/>
                    <a:pt x="109" y="741"/>
                  </a:cubicBezTo>
                  <a:cubicBezTo>
                    <a:pt x="149" y="741"/>
                    <a:pt x="149" y="741"/>
                    <a:pt x="149" y="741"/>
                  </a:cubicBezTo>
                  <a:cubicBezTo>
                    <a:pt x="149" y="741"/>
                    <a:pt x="149" y="741"/>
                    <a:pt x="149" y="741"/>
                  </a:cubicBezTo>
                  <a:cubicBezTo>
                    <a:pt x="151" y="759"/>
                    <a:pt x="151" y="759"/>
                    <a:pt x="151" y="759"/>
                  </a:cubicBezTo>
                  <a:cubicBezTo>
                    <a:pt x="165" y="908"/>
                    <a:pt x="192" y="1134"/>
                    <a:pt x="202" y="1200"/>
                  </a:cubicBezTo>
                  <a:cubicBezTo>
                    <a:pt x="209" y="1256"/>
                    <a:pt x="241" y="1264"/>
                    <a:pt x="274" y="1264"/>
                  </a:cubicBezTo>
                  <a:cubicBezTo>
                    <a:pt x="280" y="1264"/>
                    <a:pt x="286" y="1264"/>
                    <a:pt x="292" y="1264"/>
                  </a:cubicBezTo>
                  <a:cubicBezTo>
                    <a:pt x="298" y="1264"/>
                    <a:pt x="303" y="1263"/>
                    <a:pt x="309" y="1263"/>
                  </a:cubicBezTo>
                  <a:cubicBezTo>
                    <a:pt x="326" y="1263"/>
                    <a:pt x="326" y="1263"/>
                    <a:pt x="326" y="1263"/>
                  </a:cubicBezTo>
                  <a:cubicBezTo>
                    <a:pt x="343" y="1263"/>
                    <a:pt x="343" y="1263"/>
                    <a:pt x="343" y="1263"/>
                  </a:cubicBezTo>
                  <a:cubicBezTo>
                    <a:pt x="349" y="1263"/>
                    <a:pt x="354" y="1264"/>
                    <a:pt x="360" y="1264"/>
                  </a:cubicBezTo>
                  <a:cubicBezTo>
                    <a:pt x="366" y="1264"/>
                    <a:pt x="372" y="1264"/>
                    <a:pt x="378" y="1264"/>
                  </a:cubicBezTo>
                  <a:cubicBezTo>
                    <a:pt x="411" y="1264"/>
                    <a:pt x="443" y="1256"/>
                    <a:pt x="450" y="1200"/>
                  </a:cubicBezTo>
                  <a:cubicBezTo>
                    <a:pt x="460" y="1134"/>
                    <a:pt x="484" y="896"/>
                    <a:pt x="499" y="747"/>
                  </a:cubicBezTo>
                  <a:cubicBezTo>
                    <a:pt x="500" y="741"/>
                    <a:pt x="500" y="741"/>
                    <a:pt x="500" y="741"/>
                  </a:cubicBezTo>
                  <a:cubicBezTo>
                    <a:pt x="562" y="741"/>
                    <a:pt x="562" y="741"/>
                    <a:pt x="562" y="741"/>
                  </a:cubicBezTo>
                  <a:cubicBezTo>
                    <a:pt x="581" y="741"/>
                    <a:pt x="593" y="723"/>
                    <a:pt x="587" y="705"/>
                  </a:cubicBezTo>
                  <a:cubicBezTo>
                    <a:pt x="553" y="609"/>
                    <a:pt x="537" y="562"/>
                    <a:pt x="517" y="481"/>
                  </a:cubicBezTo>
                  <a:cubicBezTo>
                    <a:pt x="501" y="390"/>
                    <a:pt x="485" y="286"/>
                    <a:pt x="514" y="228"/>
                  </a:cubicBezTo>
                  <a:cubicBezTo>
                    <a:pt x="524" y="204"/>
                    <a:pt x="558" y="221"/>
                    <a:pt x="573" y="230"/>
                  </a:cubicBezTo>
                  <a:cubicBezTo>
                    <a:pt x="680" y="292"/>
                    <a:pt x="680" y="311"/>
                    <a:pt x="638" y="346"/>
                  </a:cubicBezTo>
                  <a:cubicBezTo>
                    <a:pt x="573" y="409"/>
                    <a:pt x="573" y="409"/>
                    <a:pt x="573" y="409"/>
                  </a:cubicBezTo>
                  <a:cubicBezTo>
                    <a:pt x="573" y="409"/>
                    <a:pt x="592" y="445"/>
                    <a:pt x="600" y="458"/>
                  </a:cubicBezTo>
                  <a:cubicBezTo>
                    <a:pt x="612" y="450"/>
                    <a:pt x="711" y="379"/>
                    <a:pt x="738" y="347"/>
                  </a:cubicBezTo>
                  <a:cubicBezTo>
                    <a:pt x="772" y="306"/>
                    <a:pt x="757" y="239"/>
                    <a:pt x="711" y="202"/>
                  </a:cubicBezTo>
                  <a:close/>
                  <a:moveTo>
                    <a:pt x="310" y="1228"/>
                  </a:moveTo>
                  <a:cubicBezTo>
                    <a:pt x="305" y="1228"/>
                    <a:pt x="299" y="1228"/>
                    <a:pt x="294" y="1228"/>
                  </a:cubicBezTo>
                  <a:cubicBezTo>
                    <a:pt x="294" y="1228"/>
                    <a:pt x="294" y="1228"/>
                    <a:pt x="294" y="1228"/>
                  </a:cubicBezTo>
                  <a:cubicBezTo>
                    <a:pt x="270" y="1228"/>
                    <a:pt x="242" y="1227"/>
                    <a:pt x="238" y="1195"/>
                  </a:cubicBezTo>
                  <a:cubicBezTo>
                    <a:pt x="228" y="1133"/>
                    <a:pt x="203" y="892"/>
                    <a:pt x="188" y="741"/>
                  </a:cubicBezTo>
                  <a:cubicBezTo>
                    <a:pt x="311" y="741"/>
                    <a:pt x="311" y="741"/>
                    <a:pt x="311" y="741"/>
                  </a:cubicBezTo>
                  <a:cubicBezTo>
                    <a:pt x="311" y="850"/>
                    <a:pt x="310" y="1228"/>
                    <a:pt x="310" y="1228"/>
                  </a:cubicBezTo>
                  <a:close/>
                  <a:moveTo>
                    <a:pt x="414" y="1195"/>
                  </a:moveTo>
                  <a:cubicBezTo>
                    <a:pt x="410" y="1227"/>
                    <a:pt x="402" y="1228"/>
                    <a:pt x="378" y="1228"/>
                  </a:cubicBezTo>
                  <a:cubicBezTo>
                    <a:pt x="378" y="1228"/>
                    <a:pt x="378" y="1228"/>
                    <a:pt x="378" y="1228"/>
                  </a:cubicBezTo>
                  <a:cubicBezTo>
                    <a:pt x="373" y="1228"/>
                    <a:pt x="348" y="1228"/>
                    <a:pt x="342" y="1228"/>
                  </a:cubicBezTo>
                  <a:cubicBezTo>
                    <a:pt x="342" y="1228"/>
                    <a:pt x="342" y="850"/>
                    <a:pt x="342" y="741"/>
                  </a:cubicBezTo>
                  <a:cubicBezTo>
                    <a:pt x="464" y="741"/>
                    <a:pt x="464" y="741"/>
                    <a:pt x="464" y="741"/>
                  </a:cubicBezTo>
                  <a:cubicBezTo>
                    <a:pt x="448" y="892"/>
                    <a:pt x="424" y="1133"/>
                    <a:pt x="414"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grpSp>
      <p:cxnSp>
        <p:nvCxnSpPr>
          <p:cNvPr id="4" name="Straight Connector 3"/>
          <p:cNvCxnSpPr>
            <a:stCxn id="15" idx="2"/>
          </p:cNvCxnSpPr>
          <p:nvPr/>
        </p:nvCxnSpPr>
        <p:spPr>
          <a:xfrm>
            <a:off x="2889859" y="3247696"/>
            <a:ext cx="153379" cy="839024"/>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bwMode="auto">
          <a:xfrm>
            <a:off x="4700782" y="4086720"/>
            <a:ext cx="2949436" cy="1983004"/>
          </a:xfrm>
          <a:prstGeom prst="rect">
            <a:avLst/>
          </a:prstGeom>
          <a:solidFill>
            <a:schemeClr val="bg1"/>
          </a:solidFill>
          <a:ln w="19050">
            <a:solidFill>
              <a:schemeClr val="accent4"/>
            </a:solidFill>
            <a:prstDash val="dash"/>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hangingPunct="0">
              <a:buClr>
                <a:schemeClr val="bg1"/>
              </a:buClr>
            </a:pPr>
            <a:r>
              <a:rPr lang="it-IT" sz="2000" kern="0" dirty="0">
                <a:solidFill>
                  <a:schemeClr val="tx1"/>
                </a:solidFill>
              </a:rPr>
              <a:t>Gli anticorpi patogeno-specifici trasferiti in gravidanza proteggono il bambino finché non sarà in grado di allestire una risposta immunitaria efficace</a:t>
            </a:r>
          </a:p>
        </p:txBody>
      </p:sp>
      <p:cxnSp>
        <p:nvCxnSpPr>
          <p:cNvPr id="23" name="Straight Connector 22"/>
          <p:cNvCxnSpPr>
            <a:stCxn id="14" idx="2"/>
          </p:cNvCxnSpPr>
          <p:nvPr/>
        </p:nvCxnSpPr>
        <p:spPr>
          <a:xfrm flipH="1">
            <a:off x="6126938" y="3279228"/>
            <a:ext cx="49140" cy="788994"/>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15994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l="3213" t="13055" r="8413" b="5601"/>
          <a:stretch>
            <a:fillRect/>
          </a:stretch>
        </p:blipFill>
        <p:spPr bwMode="auto">
          <a:xfrm>
            <a:off x="214282" y="285728"/>
            <a:ext cx="8751113" cy="644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l="3239" t="12149" r="8475" b="5843"/>
          <a:stretch>
            <a:fillRect/>
          </a:stretch>
        </p:blipFill>
        <p:spPr bwMode="auto">
          <a:xfrm>
            <a:off x="285720" y="214290"/>
            <a:ext cx="8671548" cy="644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l="3226" t="12100" r="8041" b="6226"/>
          <a:stretch>
            <a:fillRect/>
          </a:stretch>
        </p:blipFill>
        <p:spPr bwMode="auto">
          <a:xfrm>
            <a:off x="214282" y="214290"/>
            <a:ext cx="8800002" cy="648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l="3213" t="12051" r="8413" b="5601"/>
          <a:stretch>
            <a:fillRect/>
          </a:stretch>
        </p:blipFill>
        <p:spPr bwMode="auto">
          <a:xfrm>
            <a:off x="214282" y="142852"/>
            <a:ext cx="8644395" cy="644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l="3293" t="12351" r="8603" b="4280"/>
          <a:stretch>
            <a:fillRect/>
          </a:stretch>
        </p:blipFill>
        <p:spPr bwMode="auto">
          <a:xfrm>
            <a:off x="285720" y="262942"/>
            <a:ext cx="8712000" cy="65950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l="4222" t="12666" r="8803" b="5003"/>
          <a:stretch>
            <a:fillRect/>
          </a:stretch>
        </p:blipFill>
        <p:spPr bwMode="auto">
          <a:xfrm>
            <a:off x="357158" y="214290"/>
            <a:ext cx="8532000" cy="64611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l="4033" t="12100" r="8041" b="5218"/>
          <a:stretch>
            <a:fillRect/>
          </a:stretch>
        </p:blipFill>
        <p:spPr bwMode="auto">
          <a:xfrm>
            <a:off x="357158" y="142852"/>
            <a:ext cx="8517956" cy="640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l="3342" t="12533" r="8092" b="4959"/>
          <a:stretch>
            <a:fillRect/>
          </a:stretch>
        </p:blipFill>
        <p:spPr bwMode="auto">
          <a:xfrm>
            <a:off x="207792" y="198000"/>
            <a:ext cx="8936208" cy="666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Eradicazione</a:t>
            </a:r>
            <a:endParaRPr lang="it-IT" dirty="0"/>
          </a:p>
        </p:txBody>
      </p:sp>
      <p:sp>
        <p:nvSpPr>
          <p:cNvPr id="4" name="Segnaposto contenuto 3"/>
          <p:cNvSpPr>
            <a:spLocks noGrp="1"/>
          </p:cNvSpPr>
          <p:nvPr>
            <p:ph sz="half" idx="2"/>
          </p:nvPr>
        </p:nvSpPr>
        <p:spPr/>
        <p:txBody>
          <a:bodyPr>
            <a:normAutofit fontScale="92500" lnSpcReduction="10000"/>
          </a:bodyPr>
          <a:lstStyle/>
          <a:p>
            <a:pPr>
              <a:buNone/>
            </a:pPr>
            <a:r>
              <a:rPr lang="it-IT" dirty="0" smtClean="0"/>
              <a:t>Nessun caso di vaiolo si è verificato al mondo dal 1977, per via della vaccinazione su scala mondiale. Nel 1980, l'Organizzazione Mondiale della Sanità (OMS) ha raccomandato la sospensione della pratica </a:t>
            </a:r>
            <a:r>
              <a:rPr lang="it-IT" dirty="0" err="1" smtClean="0"/>
              <a:t>routinaria</a:t>
            </a:r>
            <a:r>
              <a:rPr lang="it-IT" dirty="0" smtClean="0"/>
              <a:t> della vaccinazione anti-vaiolosa. </a:t>
            </a:r>
            <a:endParaRPr lang="it-IT" dirty="0"/>
          </a:p>
        </p:txBody>
      </p:sp>
      <p:pic>
        <p:nvPicPr>
          <p:cNvPr id="27650" name="Picture 2"/>
          <p:cNvPicPr>
            <a:picLocks noGrp="1" noChangeAspect="1" noChangeArrowheads="1"/>
          </p:cNvPicPr>
          <p:nvPr>
            <p:ph sz="half" idx="1"/>
          </p:nvPr>
        </p:nvPicPr>
        <p:blipFill>
          <a:blip r:embed="rId2"/>
          <a:srcRect l="42222" t="46897" r="42335" b="39982"/>
          <a:stretch>
            <a:fillRect/>
          </a:stretch>
        </p:blipFill>
        <p:spPr bwMode="auto">
          <a:xfrm>
            <a:off x="0" y="2000240"/>
            <a:ext cx="4624578"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l="4371" t="10397" r="5589" b="4371"/>
          <a:stretch>
            <a:fillRect/>
          </a:stretch>
        </p:blipFill>
        <p:spPr bwMode="auto">
          <a:xfrm>
            <a:off x="142844" y="162000"/>
            <a:ext cx="8842140" cy="66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Eliminazione </a:t>
            </a:r>
            <a:endParaRPr lang="it-IT" dirty="0"/>
          </a:p>
        </p:txBody>
      </p:sp>
      <p:graphicFrame>
        <p:nvGraphicFramePr>
          <p:cNvPr id="29698" name="Object 2"/>
          <p:cNvGraphicFramePr>
            <a:graphicFrameLocks noChangeAspect="1"/>
          </p:cNvGraphicFramePr>
          <p:nvPr>
            <p:ph idx="1"/>
          </p:nvPr>
        </p:nvGraphicFramePr>
        <p:xfrm>
          <a:off x="785786" y="1571612"/>
          <a:ext cx="7557504" cy="4525963"/>
        </p:xfrm>
        <a:graphic>
          <a:graphicData uri="http://schemas.openxmlformats.org/presentationml/2006/ole">
            <p:oleObj spid="_x0000_s29698" name="Grafico" r:id="rId3" imgW="11791984" imgH="7067442" progId="MSGraph.Chart.8">
              <p:embed followColorScheme="full"/>
            </p:oleObj>
          </a:graphicData>
        </a:graphic>
      </p:graphicFrame>
      <p:sp>
        <p:nvSpPr>
          <p:cNvPr id="5" name="Rettangolo 4"/>
          <p:cNvSpPr/>
          <p:nvPr/>
        </p:nvSpPr>
        <p:spPr>
          <a:xfrm>
            <a:off x="5357818" y="3105835"/>
            <a:ext cx="2928958" cy="646331"/>
          </a:xfrm>
          <a:prstGeom prst="rect">
            <a:avLst/>
          </a:prstGeom>
        </p:spPr>
        <p:txBody>
          <a:bodyPr wrap="square">
            <a:spAutoFit/>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b="1" i="1" dirty="0" smtClean="0">
                <a:solidFill>
                  <a:srgbClr val="FFFF00"/>
                </a:solidFill>
              </a:rPr>
              <a:t>POLIOMIELITE: MORBOSITA’ IN ITALIA DAL 1925 AL 2000</a:t>
            </a:r>
            <a:endParaRPr lang="it-IT" b="1" i="1"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idx="4294967295"/>
          </p:nvPr>
        </p:nvSpPr>
        <p:spPr>
          <a:xfrm>
            <a:off x="532801" y="457968"/>
            <a:ext cx="7774560" cy="1445912"/>
          </a:xfrm>
          <a:ln/>
        </p:spPr>
        <p:txBody>
          <a:bodyPr/>
          <a:lstStyle/>
          <a:p>
            <a:endParaRPr lang="it-IT"/>
          </a:p>
        </p:txBody>
      </p:sp>
      <p:sp>
        <p:nvSpPr>
          <p:cNvPr id="23554" name="Rectangle 2"/>
          <p:cNvSpPr>
            <a:spLocks noGrp="1" noChangeArrowheads="1"/>
          </p:cNvSpPr>
          <p:nvPr>
            <p:ph type="body" idx="4294967295"/>
          </p:nvPr>
        </p:nvSpPr>
        <p:spPr>
          <a:xfrm>
            <a:off x="760320" y="2073818"/>
            <a:ext cx="7957440" cy="4078508"/>
          </a:xfrm>
          <a:ln/>
        </p:spPr>
        <p:txBody>
          <a:bodyPr lIns="0" tIns="6858" rIns="0" bIns="0"/>
          <a:lstStyle/>
          <a:p>
            <a:pPr marL="339845" indent="-339845">
              <a:spcBef>
                <a:spcPts val="408"/>
              </a:spcBef>
              <a:buClr>
                <a:srgbClr val="FF63B1"/>
              </a:buClr>
              <a:buSzPct val="75000"/>
              <a:buFont typeface="Wingdings" charset="2"/>
              <a:buChar char=""/>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pPr>
            <a:r>
              <a:rPr lang="it-IT" sz="1600" dirty="0"/>
              <a:t> </a:t>
            </a:r>
            <a:r>
              <a:rPr lang="it-IT" sz="3600" dirty="0"/>
              <a:t>La poliomielite è endemica in Afghanistan, Nigeria e Pakistan. Il resto del mondo è libero dalla malattia, anche se resta il rischio d’importazione dai paesi in cui i virus sono ancora endemici</a:t>
            </a:r>
            <a:r>
              <a:rPr lang="it-IT" sz="1600" dirty="0"/>
              <a:t>.</a:t>
            </a:r>
          </a:p>
        </p:txBody>
      </p:sp>
      <p:sp>
        <p:nvSpPr>
          <p:cNvPr id="23555" name="Text Box 3"/>
          <p:cNvSpPr txBox="1">
            <a:spLocks noChangeArrowheads="1"/>
          </p:cNvSpPr>
          <p:nvPr/>
        </p:nvSpPr>
        <p:spPr bwMode="auto">
          <a:xfrm>
            <a:off x="46080" y="3627741"/>
            <a:ext cx="9040320" cy="316833"/>
          </a:xfrm>
          <a:prstGeom prst="rect">
            <a:avLst/>
          </a:prstGeom>
          <a:noFill/>
          <a:ln w="9525" cap="flat">
            <a:noFill/>
            <a:round/>
            <a:headEnd/>
            <a:tailEnd/>
          </a:ln>
          <a:effectLst/>
        </p:spPr>
        <p:txBody>
          <a:bodyPr lIns="0" tIns="6858" rIns="0" bIns="0"/>
          <a:lstStyle/>
          <a:p>
            <a:pPr>
              <a:lnSpc>
                <a:spcPct val="95000"/>
              </a:lnSpc>
              <a:spcAft>
                <a:spcPts val="1293"/>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150520" algn="l"/>
                <a:tab pos="8558047" algn="l"/>
                <a:tab pos="8965572" algn="l"/>
              </a:tabLst>
            </a:pPr>
            <a:r>
              <a:rPr lang="it-IT" sz="1100" dirty="0">
                <a:solidFill>
                  <a:srgbClr val="E6E6E6"/>
                </a:solidFill>
                <a:latin typeface="Times New Roman" pitchFamily="16" charset="0"/>
                <a:cs typeface="Arial Unicode MS" pitchFamily="32"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76480" y="2311443"/>
            <a:ext cx="8867520" cy="3989366"/>
          </a:xfrm>
          <a:prstGeom prst="rect">
            <a:avLst/>
          </a:prstGeom>
          <a:noFill/>
          <a:ln w="9525" cap="flat">
            <a:noFill/>
            <a:round/>
            <a:headEnd/>
            <a:tailEnd/>
          </a:ln>
          <a:effectLst/>
        </p:spPr>
        <p:txBody>
          <a:bodyPr lIns="81639" tIns="42452" rIns="81639" bIns="42452">
            <a:spAutoFit/>
          </a:bodyPr>
          <a:lstStyle/>
          <a:p>
            <a:pPr>
              <a:spcBef>
                <a:spcPts val="1361"/>
              </a:spcBef>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150520" algn="l"/>
                <a:tab pos="8558047" algn="l"/>
              </a:tabLst>
            </a:pPr>
            <a:r>
              <a:rPr lang="it-IT" sz="2200" dirty="0" smtClean="0">
                <a:solidFill>
                  <a:srgbClr val="000000"/>
                </a:solidFill>
                <a:latin typeface="Cambria" charset="0"/>
              </a:rPr>
              <a:t>Olanda  </a:t>
            </a:r>
            <a:r>
              <a:rPr lang="it-IT" sz="2200" dirty="0">
                <a:solidFill>
                  <a:srgbClr val="000000"/>
                </a:solidFill>
                <a:latin typeface="Cambria" charset="0"/>
              </a:rPr>
              <a:t>1992. In Olanda i membri di una piccola comunità religiosa, la Chiesa Olandese Protestante Riformata, rifiutano di vaccinare i propri figli. Nel 1992 diversi bambini e anche alcuni adulti vennero colpiti dalla poliomielite, per un totale di 72 casi; 2 morirono e 59 restarono paralizzati per sempre </a:t>
            </a:r>
            <a:r>
              <a:rPr lang="it-IT" sz="2200" i="1" dirty="0">
                <a:solidFill>
                  <a:srgbClr val="000000"/>
                </a:solidFill>
                <a:latin typeface="Cambria,Italic" charset="0"/>
              </a:rPr>
              <a:t>(</a:t>
            </a:r>
            <a:r>
              <a:rPr lang="it-IT" sz="2200" i="1" dirty="0" err="1">
                <a:solidFill>
                  <a:srgbClr val="000000"/>
                </a:solidFill>
                <a:latin typeface="Cambria,Italic" charset="0"/>
              </a:rPr>
              <a:t>Oostvogel</a:t>
            </a:r>
            <a:r>
              <a:rPr lang="it-IT" sz="2200" i="1" dirty="0">
                <a:solidFill>
                  <a:srgbClr val="000000"/>
                </a:solidFill>
                <a:latin typeface="Cambria,Italic" charset="0"/>
              </a:rPr>
              <a:t> 1994).</a:t>
            </a:r>
          </a:p>
          <a:p>
            <a:pPr>
              <a:spcBef>
                <a:spcPts val="1361"/>
              </a:spcBef>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150520" algn="l"/>
                <a:tab pos="8558047" algn="l"/>
              </a:tabLst>
            </a:pPr>
            <a:r>
              <a:rPr lang="it-IT" sz="2200" dirty="0">
                <a:solidFill>
                  <a:srgbClr val="000000"/>
                </a:solidFill>
                <a:latin typeface="Cambria" charset="0"/>
              </a:rPr>
              <a:t>Il virus della polio che diede origine all’epidemia olandese venne introdotto o da portatori con infezioni asintomatiche o da alimenti, entrambi provenienti da Paesi dove la polio era endemica (probabilmente l’India). Si verificò un solo caso tra gli altri olandesi non appartenenti a quella comunità, poiché in Olanda quasi il 100% dei bambini era vaccinato.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Controllo</a:t>
            </a:r>
            <a:endParaRPr lang="it-IT" dirty="0"/>
          </a:p>
        </p:txBody>
      </p:sp>
      <p:pic>
        <p:nvPicPr>
          <p:cNvPr id="4" name="Picture 2"/>
          <p:cNvPicPr>
            <a:picLocks noGrp="1" noChangeAspect="1" noChangeArrowheads="1"/>
          </p:cNvPicPr>
          <p:nvPr>
            <p:ph idx="1"/>
          </p:nvPr>
        </p:nvPicPr>
        <p:blipFill>
          <a:blip r:embed="rId2"/>
          <a:srcRect t="3278" b="2748"/>
          <a:stretch>
            <a:fillRect/>
          </a:stretch>
        </p:blipFill>
        <p:spPr bwMode="auto">
          <a:xfrm>
            <a:off x="285720" y="1600200"/>
            <a:ext cx="8715435" cy="50435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title"/>
          </p:nvPr>
        </p:nvSpPr>
        <p:spPr>
          <a:xfrm>
            <a:off x="353085" y="196664"/>
            <a:ext cx="8359948" cy="642786"/>
          </a:xfrm>
        </p:spPr>
        <p:txBody>
          <a:bodyPr>
            <a:noAutofit/>
          </a:bodyPr>
          <a:lstStyle/>
          <a:p>
            <a:pPr eaLnBrk="1" hangingPunct="1"/>
            <a:r>
              <a:rPr lang="it-IT" altLang="it-IT" sz="2800" b="1" dirty="0" smtClean="0">
                <a:solidFill>
                  <a:srgbClr val="FF0000"/>
                </a:solidFill>
                <a:latin typeface="Segoe UI" pitchFamily="34" charset="0"/>
              </a:rPr>
              <a:t>Incidenza (n. casi/100.000) del tetano in Italia, periodo 2001-2010</a:t>
            </a:r>
          </a:p>
        </p:txBody>
      </p:sp>
      <p:pic>
        <p:nvPicPr>
          <p:cNvPr id="20483" name="Picture 7"/>
          <p:cNvPicPr>
            <a:picLocks noChangeAspect="1" noChangeArrowheads="1"/>
          </p:cNvPicPr>
          <p:nvPr/>
        </p:nvPicPr>
        <p:blipFill>
          <a:blip r:embed="rId2" cstate="print"/>
          <a:srcRect/>
          <a:stretch>
            <a:fillRect/>
          </a:stretch>
        </p:blipFill>
        <p:spPr bwMode="auto">
          <a:xfrm>
            <a:off x="179388" y="1637829"/>
            <a:ext cx="7819667" cy="4580230"/>
          </a:xfrm>
          <a:prstGeom prst="rect">
            <a:avLst/>
          </a:prstGeom>
          <a:noFill/>
          <a:ln w="9525">
            <a:noFill/>
            <a:miter lim="800000"/>
            <a:headEnd/>
            <a:tailEnd/>
          </a:ln>
          <a:effectLst/>
        </p:spPr>
      </p:pic>
      <p:sp>
        <p:nvSpPr>
          <p:cNvPr id="20484" name="Text Box 8"/>
          <p:cNvSpPr txBox="1">
            <a:spLocks noChangeArrowheads="1"/>
          </p:cNvSpPr>
          <p:nvPr/>
        </p:nvSpPr>
        <p:spPr bwMode="auto">
          <a:xfrm>
            <a:off x="5747270" y="6380762"/>
            <a:ext cx="3313111" cy="338518"/>
          </a:xfrm>
          <a:prstGeom prst="rect">
            <a:avLst/>
          </a:prstGeom>
          <a:noFill/>
          <a:ln w="9525">
            <a:noFill/>
            <a:miter lim="800000"/>
            <a:headEnd/>
            <a:tailEnd/>
          </a:ln>
          <a:effectLst/>
        </p:spPr>
        <p:txBody>
          <a:bodyPr lIns="121886" tIns="60942" rIns="121886" bIns="60942">
            <a:spAutoFit/>
          </a:bodyPr>
          <a:lstStyle/>
          <a:p>
            <a:pPr algn="r" eaLnBrk="1" hangingPunct="1">
              <a:spcBef>
                <a:spcPct val="50000"/>
              </a:spcBef>
            </a:pPr>
            <a:r>
              <a:rPr lang="it-IT" altLang="it-IT" sz="1400" b="1" dirty="0"/>
              <a:t>A. Filia et al. Vaccine 2014</a:t>
            </a:r>
          </a:p>
        </p:txBody>
      </p:sp>
    </p:spTree>
    <p:extLst>
      <p:ext uri="{BB962C8B-B14F-4D97-AF65-F5344CB8AC3E}">
        <p14:creationId xmlns="" xmlns:p14="http://schemas.microsoft.com/office/powerpoint/2010/main" val="11167608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l="10494" t="11925" r="12229" b="4597"/>
          <a:stretch>
            <a:fillRect/>
          </a:stretch>
        </p:blipFill>
        <p:spPr bwMode="auto">
          <a:xfrm>
            <a:off x="785786" y="500042"/>
            <a:ext cx="7035685" cy="6080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srcRect l="9057" t="11485" r="10250" b="5146"/>
          <a:stretch>
            <a:fillRect/>
          </a:stretch>
        </p:blipFill>
        <p:spPr bwMode="auto">
          <a:xfrm>
            <a:off x="714349" y="285728"/>
            <a:ext cx="7622228" cy="630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0583" t="10824" r="37462" b="3787"/>
          <a:stretch>
            <a:fillRect/>
          </a:stretch>
        </p:blipFill>
        <p:spPr bwMode="auto">
          <a:xfrm>
            <a:off x="1785918" y="0"/>
            <a:ext cx="5147480" cy="676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t="3253" b="3491"/>
          <a:stretch>
            <a:fillRect/>
          </a:stretch>
        </p:blipFill>
        <p:spPr bwMode="auto">
          <a:xfrm>
            <a:off x="214282" y="142852"/>
            <a:ext cx="8830590" cy="658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456481" y="273630"/>
            <a:ext cx="8228160" cy="1144921"/>
          </a:xfrm>
        </p:spPr>
        <p:txBody>
          <a:bodyPr lIns="90000" tIns="46800" rIns="90000" bIns="46800" anchor="b"/>
          <a:lstStyle/>
          <a:p>
            <a:pP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GB" sz="2400" b="1" smtClean="0">
                <a:latin typeface="Verdana" pitchFamily="32" charset="0"/>
              </a:rPr>
              <a:t>Vaccinazione anti difterite-tetano-pertosse</a:t>
            </a:r>
          </a:p>
        </p:txBody>
      </p:sp>
      <p:sp>
        <p:nvSpPr>
          <p:cNvPr id="17410" name="Rectangle 2"/>
          <p:cNvSpPr>
            <a:spLocks noGrp="1" noChangeArrowheads="1"/>
          </p:cNvSpPr>
          <p:nvPr>
            <p:ph type="body" idx="4294967295"/>
          </p:nvPr>
        </p:nvSpPr>
        <p:spPr>
          <a:xfrm>
            <a:off x="456481" y="1604329"/>
            <a:ext cx="8228160" cy="3977698"/>
          </a:xfrm>
        </p:spPr>
        <p:txBody>
          <a:bodyPr lIns="90000" tIns="46800" rIns="90000" bIns="46800">
            <a:normAutofit/>
          </a:bodyPr>
          <a:lstStyle/>
          <a:p>
            <a:pPr marL="323850" indent="-323850" algn="just" eaLnBrk="1" hangingPunct="1">
              <a:lnSpc>
                <a:spcPct val="90000"/>
              </a:lnSpc>
              <a:spcBef>
                <a:spcPts val="350"/>
              </a:spcBef>
              <a:spcAft>
                <a:spcPct val="0"/>
              </a:spcAft>
              <a:buClr>
                <a:srgbClr val="6F89F7"/>
              </a:buClr>
              <a:buSzPct val="251000"/>
              <a:buFont typeface="Times New Roman" pitchFamily="16" charset="0"/>
              <a:buBlip>
                <a:blip r:embed="rId3"/>
              </a:buBlip>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8985250" algn="l"/>
              </a:tabLst>
              <a:defRPr/>
            </a:pPr>
            <a:r>
              <a:rPr lang="en-GB" sz="1400" b="1" smtClean="0">
                <a:solidFill>
                  <a:srgbClr val="06070E"/>
                </a:solidFill>
                <a:cs typeface="Times New Roman" pitchFamily="16" charset="0"/>
              </a:rPr>
              <a:t>Dopo il 1989, per gli sconvolgimenti economico-sociali conseguenti alla caduta del regime comunista, nell’ex Unione Sovietica un numero sempre minore di bambini fu vaccinato contro la difterite.</a:t>
            </a:r>
          </a:p>
          <a:p>
            <a:pPr marL="323850" indent="-323850" algn="just" eaLnBrk="1" hangingPunct="1">
              <a:lnSpc>
                <a:spcPct val="90000"/>
              </a:lnSpc>
              <a:spcBef>
                <a:spcPts val="350"/>
              </a:spcBef>
              <a:spcAft>
                <a:spcPct val="0"/>
              </a:spcAft>
              <a:buClr>
                <a:srgbClr val="6F89F7"/>
              </a:buClr>
              <a:buSzPct val="251000"/>
              <a:buFont typeface="Times New Roman" pitchFamily="16" charset="0"/>
              <a:buBlip>
                <a:blip r:embed="rId3"/>
              </a:buBlip>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8985250" algn="l"/>
              </a:tabLst>
              <a:defRPr/>
            </a:pPr>
            <a:r>
              <a:rPr lang="en-GB" sz="1400" b="1" smtClean="0">
                <a:solidFill>
                  <a:srgbClr val="06070E"/>
                </a:solidFill>
                <a:cs typeface="Times New Roman" pitchFamily="16" charset="0"/>
              </a:rPr>
              <a:t> La conseguenza fu un’epidemia di quasi 200.000 casi di difterite, che provocò quasi 6.000 morti. Solo tra il 1992 ed il 1995 nell’ex Unione Sovietica vennero notificati oltre 125.000 casi di difterite, con 4.000 morti (Dittmann 1997). </a:t>
            </a:r>
          </a:p>
          <a:p>
            <a:pPr marL="323850" indent="-323850" algn="just" eaLnBrk="1" hangingPunct="1">
              <a:lnSpc>
                <a:spcPct val="90000"/>
              </a:lnSpc>
              <a:spcBef>
                <a:spcPts val="350"/>
              </a:spcBef>
              <a:spcAft>
                <a:spcPct val="0"/>
              </a:spcAft>
              <a:buClr>
                <a:srgbClr val="6F89F7"/>
              </a:buClr>
              <a:buSzPct val="251000"/>
              <a:buFont typeface="Times New Roman" pitchFamily="16" charset="0"/>
              <a:buBlip>
                <a:blip r:embed="rId3"/>
              </a:buBlip>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8985250" algn="l"/>
              </a:tabLst>
              <a:defRPr/>
            </a:pPr>
            <a:r>
              <a:rPr lang="en-GB" sz="1400" b="1" smtClean="0">
                <a:solidFill>
                  <a:srgbClr val="06070E"/>
                </a:solidFill>
                <a:cs typeface="Times New Roman" pitchFamily="16" charset="0"/>
              </a:rPr>
              <a:t>I casi si verificarono non solo tra i bambini, ma anche tra gli adulti non vaccinati.</a:t>
            </a:r>
          </a:p>
          <a:p>
            <a:pPr marL="323850" indent="-323850" algn="just" eaLnBrk="1" hangingPunct="1">
              <a:lnSpc>
                <a:spcPct val="90000"/>
              </a:lnSpc>
              <a:spcBef>
                <a:spcPts val="350"/>
              </a:spcBef>
              <a:spcAft>
                <a:spcPct val="0"/>
              </a:spcAft>
              <a:buClr>
                <a:srgbClr val="6F89F7"/>
              </a:buClr>
              <a:buSzPct val="251000"/>
              <a:buFont typeface="Times New Roman" pitchFamily="16" charset="0"/>
              <a:buBlip>
                <a:blip r:embed="rId3"/>
              </a:buBlip>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8985250" algn="l"/>
              </a:tabLst>
              <a:defRPr/>
            </a:pPr>
            <a:r>
              <a:rPr lang="en-GB" sz="1400" b="1" smtClean="0">
                <a:solidFill>
                  <a:srgbClr val="06070E"/>
                </a:solidFill>
                <a:cs typeface="Times New Roman" pitchFamily="16" charset="0"/>
              </a:rPr>
              <a:t>E’ da segnalare che si verificarono anche dei casi in viaggiatori in Russia poi tornati nel loro Paese d’origine (in Finlandia, Polonia, Germania, Repubblica Ceca) (Ministero della Sanità 1997).</a:t>
            </a:r>
          </a:p>
          <a:p>
            <a:pPr marL="323850" indent="-323850" algn="just" eaLnBrk="1" hangingPunct="1">
              <a:lnSpc>
                <a:spcPct val="90000"/>
              </a:lnSpc>
              <a:spcBef>
                <a:spcPts val="350"/>
              </a:spcBef>
              <a:spcAft>
                <a:spcPct val="0"/>
              </a:spcAft>
              <a:buClr>
                <a:srgbClr val="6F89F7"/>
              </a:buClr>
              <a:buSzPct val="251000"/>
              <a:buFont typeface="Times New Roman" pitchFamily="16" charset="0"/>
              <a:buBlip>
                <a:blip r:embed="rId3"/>
              </a:buBlip>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8985250" algn="l"/>
              </a:tabLst>
              <a:defRPr/>
            </a:pPr>
            <a:r>
              <a:rPr lang="en-GB" sz="1400" b="1" smtClean="0">
                <a:solidFill>
                  <a:srgbClr val="06070E"/>
                </a:solidFill>
                <a:cs typeface="Times New Roman" pitchFamily="16" charset="0"/>
              </a:rPr>
              <a:t>Nei Paesi sopracitati non si è verificata la diffusione del germe (la popolazione era vaccinata), ma nella confinante Mongolia è seguita un’epidemia che ha coinvolto 128 persone, con 21 morti, in prevalenza bambini (World Health Organization 1997 b). </a:t>
            </a:r>
          </a:p>
          <a:p>
            <a:pPr marL="323850" indent="-323850" algn="just" eaLnBrk="1" hangingPunct="1">
              <a:lnSpc>
                <a:spcPct val="90000"/>
              </a:lnSpc>
              <a:spcBef>
                <a:spcPts val="350"/>
              </a:spcBef>
              <a:spcAft>
                <a:spcPct val="0"/>
              </a:spcAft>
              <a:buClr>
                <a:srgbClr val="6F89F7"/>
              </a:buClr>
              <a:buSzPct val="251000"/>
              <a:buFont typeface="Times New Roman" pitchFamily="16" charset="0"/>
              <a:buBlip>
                <a:blip r:embed="rId3"/>
              </a:buBlip>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8985250" algn="l"/>
              </a:tabLst>
              <a:defRPr/>
            </a:pPr>
            <a:r>
              <a:rPr lang="en-GB" sz="1400" b="1" smtClean="0">
                <a:solidFill>
                  <a:srgbClr val="06070E"/>
                </a:solidFill>
                <a:cs typeface="Times New Roman" pitchFamily="16" charset="0"/>
              </a:rPr>
              <a:t>Due casi di difterite sono stati segnalati tra la fine del 2001 e l’inizio del 2002 nell’Europa occidentale: in Finlandia in un neonato, deceduto (non era stato ancora vaccinato); in Olanda in una signora di 59 anni, sopravvissuta. </a:t>
            </a:r>
          </a:p>
          <a:p>
            <a:pPr marL="323850" indent="-323850" algn="just" eaLnBrk="1" hangingPunct="1">
              <a:lnSpc>
                <a:spcPct val="90000"/>
              </a:lnSpc>
              <a:spcBef>
                <a:spcPts val="350"/>
              </a:spcBef>
              <a:spcAft>
                <a:spcPct val="0"/>
              </a:spcAft>
              <a:buClr>
                <a:srgbClr val="6F89F7"/>
              </a:buClr>
              <a:buSzPct val="251000"/>
              <a:buFont typeface="Times New Roman" pitchFamily="16" charset="0"/>
              <a:buBlip>
                <a:blip r:embed="rId3"/>
              </a:buBlip>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8985250" algn="l"/>
              </a:tabLst>
              <a:defRPr/>
            </a:pPr>
            <a:r>
              <a:rPr lang="en-GB" sz="1400" b="1" smtClean="0">
                <a:solidFill>
                  <a:srgbClr val="06070E"/>
                </a:solidFill>
                <a:cs typeface="Times New Roman" pitchFamily="16" charset="0"/>
              </a:rPr>
              <a:t>La preoccupante epidemia dell’ex Unione Sovietica ha indotto il Ministero della Sanità italiano ad emanare una circolare, con la quale si invita a rivaccinare gli adulti non solo contro il tetano, ma anche contro la difterite ogni 10 anni (</a:t>
            </a:r>
            <a:r>
              <a:rPr lang="en-GB" sz="1400" b="1" smtClean="0">
                <a:solidFill>
                  <a:srgbClr val="06070E"/>
                </a:solidFill>
                <a:latin typeface="Verdana" pitchFamily="32" charset="0"/>
              </a:rPr>
              <a:t>Circolare n° 6 del 19 marzo 1997 "Difterite: misure di profilassi, cenni di terapia“)‏</a:t>
            </a:r>
          </a:p>
          <a:p>
            <a:pPr marL="325438" indent="-323850" eaLnBrk="1" hangingPunct="1">
              <a:lnSpc>
                <a:spcPct val="90000"/>
              </a:lnSpc>
              <a:spcBef>
                <a:spcPts val="350"/>
              </a:spcBef>
              <a:spcAft>
                <a:spcPct val="0"/>
              </a:spcAft>
              <a:buClrTx/>
              <a:buSzPct val="251000"/>
              <a:buFontTx/>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8985250" algn="l"/>
              </a:tabLst>
              <a:defRPr/>
            </a:pPr>
            <a:endParaRPr lang="en-GB" sz="1400" b="1" smtClean="0">
              <a:solidFill>
                <a:srgbClr val="06070E"/>
              </a:solidFill>
              <a:latin typeface="Verdana" pitchFamily="3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4332" t="10832" r="5547" b="4680"/>
          <a:stretch>
            <a:fillRect/>
          </a:stretch>
        </p:blipFill>
        <p:spPr bwMode="auto">
          <a:xfrm>
            <a:off x="168000" y="126000"/>
            <a:ext cx="8976000" cy="673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r>
              <a:rPr lang="it-IT" sz="2800" b="1" dirty="0" smtClean="0"/>
              <a:t>14/6/2018 - Difterite in Venezuela e altri Paesi delle </a:t>
            </a:r>
            <a:r>
              <a:rPr lang="it-IT" sz="2800" b="1" dirty="0" err="1" smtClean="0"/>
              <a:t>Americhe</a:t>
            </a:r>
            <a:r>
              <a:rPr lang="it-IT" sz="2800" b="1" dirty="0" smtClean="0"/>
              <a:t> </a:t>
            </a:r>
            <a:endParaRPr lang="it-IT" sz="2800" dirty="0" smtClean="0"/>
          </a:p>
          <a:p>
            <a:r>
              <a:rPr lang="it-IT" sz="2800" dirty="0" smtClean="0"/>
              <a:t>Da luglio 2016 è in corso in Venezuela un’epidemia di difterite. Secondo i dati aggiornati alla 16</a:t>
            </a:r>
            <a:r>
              <a:rPr lang="it-IT" sz="2800" baseline="30000" dirty="0" smtClean="0"/>
              <a:t>a</a:t>
            </a:r>
            <a:r>
              <a:rPr lang="it-IT" sz="2800" dirty="0" smtClean="0"/>
              <a:t> settimana epidemiologica del 2018 i casi sospetti sono 1716 (324 nel 2016, 1040 nel 2017 e 352 nel 2018) e quelli confermati 1086 (di cui 350 confermati in laboratorio e 736 </a:t>
            </a:r>
            <a:r>
              <a:rPr lang="it-IT" sz="2800" dirty="0" err="1" smtClean="0"/>
              <a:t>epidemiologicamente</a:t>
            </a:r>
            <a:r>
              <a:rPr lang="it-IT" sz="2800" dirty="0" smtClean="0"/>
              <a:t>). I decessi sono stati 160 (letalità 14,7%)</a:t>
            </a:r>
          </a:p>
          <a:p>
            <a:endParaRPr lang="it-IT" dirty="0"/>
          </a:p>
        </p:txBody>
      </p:sp>
      <p:pic>
        <p:nvPicPr>
          <p:cNvPr id="57346" name="Picture 2"/>
          <p:cNvPicPr>
            <a:picLocks noChangeAspect="1" noChangeArrowheads="1"/>
          </p:cNvPicPr>
          <p:nvPr/>
        </p:nvPicPr>
        <p:blipFill>
          <a:blip r:embed="rId2"/>
          <a:srcRect t="11092" r="37880" b="80280"/>
          <a:stretch>
            <a:fillRect/>
          </a:stretch>
        </p:blipFill>
        <p:spPr bwMode="auto">
          <a:xfrm>
            <a:off x="500034" y="785794"/>
            <a:ext cx="8215370" cy="93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t="11275" r="1683" b="4163"/>
          <a:stretch>
            <a:fillRect/>
          </a:stretch>
        </p:blipFill>
        <p:spPr bwMode="auto">
          <a:xfrm>
            <a:off x="0" y="214290"/>
            <a:ext cx="8946720" cy="615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t="3278" b="2748"/>
          <a:stretch>
            <a:fillRect/>
          </a:stretch>
        </p:blipFill>
        <p:spPr bwMode="auto">
          <a:xfrm>
            <a:off x="142844" y="198000"/>
            <a:ext cx="8858312" cy="66600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srcRect/>
          <a:stretch>
            <a:fillRect/>
          </a:stretch>
        </p:blipFill>
        <p:spPr bwMode="auto">
          <a:xfrm>
            <a:off x="304800" y="1219200"/>
            <a:ext cx="8458200" cy="5105400"/>
          </a:xfrm>
          <a:prstGeom prst="rect">
            <a:avLst/>
          </a:prstGeom>
          <a:noFill/>
          <a:ln w="9525">
            <a:noFill/>
            <a:round/>
            <a:headEnd/>
            <a:tailEnd/>
          </a:ln>
          <a:effectLst/>
        </p:spPr>
      </p:pic>
      <p:sp>
        <p:nvSpPr>
          <p:cNvPr id="33794" name="Text Box 2"/>
          <p:cNvSpPr txBox="1">
            <a:spLocks noChangeArrowheads="1"/>
          </p:cNvSpPr>
          <p:nvPr/>
        </p:nvSpPr>
        <p:spPr bwMode="auto">
          <a:xfrm>
            <a:off x="717550" y="217488"/>
            <a:ext cx="7696200" cy="673100"/>
          </a:xfrm>
          <a:prstGeom prst="rect">
            <a:avLst/>
          </a:prstGeom>
          <a:noFill/>
          <a:ln w="9525">
            <a:noFill/>
            <a:round/>
            <a:headEnd/>
            <a:tailEnd/>
          </a:ln>
          <a:effectLst/>
        </p:spPr>
        <p:txBody>
          <a:bodyPr lIns="95760" tIns="47880" rIns="95760" bIns="47880">
            <a:spAutoFit/>
          </a:bodyPr>
          <a:lstStyle/>
          <a:p>
            <a:pPr algn="ctr">
              <a:lnSpc>
                <a:spcPct val="90000"/>
              </a:lnSpc>
              <a:spcBef>
                <a:spcPts val="1313"/>
              </a:spcBef>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100" b="1">
                <a:solidFill>
                  <a:srgbClr val="FF0000"/>
                </a:solidFill>
                <a:ea typeface="Lucida Sans Unicode" charset="0"/>
                <a:cs typeface="Lucida Sans Unicode" charset="0"/>
              </a:rPr>
              <a:t>Laboratory Confirmed Cases of Serogroup C Meningococcal Disease (England &amp; Wales)</a:t>
            </a:r>
            <a:r>
              <a:rPr lang="ar-SA" sz="2100" b="1">
                <a:solidFill>
                  <a:srgbClr val="FF0000"/>
                </a:solidFill>
                <a:cs typeface="Arial" charset="0"/>
              </a:rPr>
              <a:t>‏</a:t>
            </a:r>
            <a:endParaRPr lang="en-GB" sz="2100" b="1">
              <a:solidFill>
                <a:srgbClr val="FF0000"/>
              </a:solidFill>
              <a:ea typeface="Lucida Sans Unicode" charset="0"/>
              <a:cs typeface="Lucida Sans Unicode"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42875" y="142875"/>
            <a:ext cx="8858250" cy="1571613"/>
          </a:xfrm>
          <a:solidFill>
            <a:srgbClr val="002060"/>
          </a:solidFill>
        </p:spPr>
        <p:txBody>
          <a:bodyPr/>
          <a:lstStyle/>
          <a:p>
            <a:pPr eaLnBrk="1" hangingPunct="1">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it-IT" b="1" dirty="0" smtClean="0">
                <a:solidFill>
                  <a:srgbClr val="FF0000"/>
                </a:solidFill>
              </a:rPr>
              <a:t>     Complicanze del Morbillo</a:t>
            </a:r>
          </a:p>
        </p:txBody>
      </p:sp>
      <p:sp>
        <p:nvSpPr>
          <p:cNvPr id="15362" name="Rectangle 2"/>
          <p:cNvSpPr>
            <a:spLocks noGrp="1" noChangeArrowheads="1"/>
          </p:cNvSpPr>
          <p:nvPr>
            <p:ph idx="1"/>
          </p:nvPr>
        </p:nvSpPr>
        <p:spPr>
          <a:xfrm>
            <a:off x="142875" y="1714500"/>
            <a:ext cx="8856000" cy="4752000"/>
          </a:xfrm>
          <a:solidFill>
            <a:srgbClr val="002060"/>
          </a:solidFill>
          <a:ln>
            <a:solidFill>
              <a:schemeClr val="accent6"/>
            </a:solidFill>
          </a:ln>
        </p:spPr>
        <p:txBody>
          <a:bodyPr>
            <a:normAutofit fontScale="92500" lnSpcReduction="10000"/>
          </a:bodyPr>
          <a:lstStyle/>
          <a:p>
            <a:pPr marL="339845" indent="-339845" eaLnBrk="1" fontAlgn="auto" hangingPunct="1">
              <a:spcBef>
                <a:spcPts val="635"/>
              </a:spcBef>
              <a:spcAft>
                <a:spcPts val="0"/>
              </a:spcAft>
              <a:buClr>
                <a:srgbClr val="FF63B1"/>
              </a:buClr>
              <a:buSzPct val="75000"/>
              <a:buFont typeface="Wingdings" charset="2"/>
              <a:buChar char=""/>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defRPr/>
            </a:pPr>
            <a:r>
              <a:rPr lang="it-IT" sz="2400" dirty="0" smtClean="0">
                <a:solidFill>
                  <a:srgbClr val="FFFF00"/>
                </a:solidFill>
              </a:rPr>
              <a:t>Circa il 30% dei casi di morbillo può sviluppare una o più complicanze, con una maggiore frequenza nei bambini con meno di 5 anni o nei soggetti con più di 20 anni.</a:t>
            </a:r>
            <a:endParaRPr lang="it-IT" sz="2500" dirty="0" smtClean="0">
              <a:solidFill>
                <a:srgbClr val="FFFF00"/>
              </a:solidFill>
            </a:endParaRPr>
          </a:p>
          <a:p>
            <a:pPr marL="339845" indent="-339845" eaLnBrk="1" fontAlgn="auto" hangingPunct="1">
              <a:spcBef>
                <a:spcPts val="635"/>
              </a:spcBef>
              <a:spcAft>
                <a:spcPts val="0"/>
              </a:spcAft>
              <a:buClr>
                <a:srgbClr val="FF63B1"/>
              </a:buClr>
              <a:buSzPct val="75000"/>
              <a:buFont typeface="Wingdings" charset="2"/>
              <a:buChar char=""/>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defRPr/>
            </a:pPr>
            <a:r>
              <a:rPr lang="it-IT" sz="2500" dirty="0" smtClean="0">
                <a:solidFill>
                  <a:srgbClr val="FFFF00"/>
                </a:solidFill>
              </a:rPr>
              <a:t>Diarrea :  8% dei casi</a:t>
            </a:r>
          </a:p>
          <a:p>
            <a:pPr marL="339845" indent="-339845" eaLnBrk="1" fontAlgn="auto" hangingPunct="1">
              <a:spcBef>
                <a:spcPts val="635"/>
              </a:spcBef>
              <a:spcAft>
                <a:spcPts val="0"/>
              </a:spcAft>
              <a:buClr>
                <a:srgbClr val="FF63B1"/>
              </a:buClr>
              <a:buSzPct val="75000"/>
              <a:buFont typeface="Wingdings" charset="2"/>
              <a:buChar char=""/>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defRPr/>
            </a:pPr>
            <a:r>
              <a:rPr lang="it-IT" sz="2500" dirty="0" smtClean="0">
                <a:solidFill>
                  <a:srgbClr val="FFFF00"/>
                </a:solidFill>
              </a:rPr>
              <a:t>Otite </a:t>
            </a:r>
            <a:r>
              <a:rPr lang="it-IT" sz="2500" dirty="0">
                <a:solidFill>
                  <a:srgbClr val="FFFF00"/>
                </a:solidFill>
              </a:rPr>
              <a:t>media  : </a:t>
            </a:r>
            <a:r>
              <a:rPr lang="it-IT" sz="2500" dirty="0" smtClean="0">
                <a:solidFill>
                  <a:srgbClr val="FFFF00"/>
                </a:solidFill>
              </a:rPr>
              <a:t>7 - 10</a:t>
            </a:r>
            <a:r>
              <a:rPr lang="it-IT" sz="2500" dirty="0">
                <a:solidFill>
                  <a:srgbClr val="FFFF00"/>
                </a:solidFill>
              </a:rPr>
              <a:t>% dei casi </a:t>
            </a:r>
          </a:p>
          <a:p>
            <a:pPr marL="339845" indent="-339845" eaLnBrk="1" fontAlgn="auto" hangingPunct="1">
              <a:spcBef>
                <a:spcPts val="635"/>
              </a:spcBef>
              <a:spcAft>
                <a:spcPts val="0"/>
              </a:spcAft>
              <a:buClr>
                <a:srgbClr val="FF63B1"/>
              </a:buClr>
              <a:buSzPct val="75000"/>
              <a:buFont typeface="Wingdings" charset="2"/>
              <a:buChar char=""/>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defRPr/>
            </a:pPr>
            <a:r>
              <a:rPr lang="it-IT" sz="2500" dirty="0">
                <a:solidFill>
                  <a:srgbClr val="FFFF00"/>
                </a:solidFill>
              </a:rPr>
              <a:t>Polmonite e broncopolmonite : 5 – 7%</a:t>
            </a:r>
          </a:p>
          <a:p>
            <a:pPr marL="339845" indent="-339845" eaLnBrk="1" fontAlgn="auto" hangingPunct="1">
              <a:spcAft>
                <a:spcPts val="0"/>
              </a:spcAft>
              <a:buClr>
                <a:srgbClr val="FF63B1"/>
              </a:buClr>
              <a:buSzPct val="75000"/>
              <a:buFont typeface="Wingdings" charset="2"/>
              <a:buChar char=""/>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defRPr/>
            </a:pPr>
            <a:r>
              <a:rPr lang="it-IT" sz="2500" dirty="0">
                <a:solidFill>
                  <a:srgbClr val="FFFF00"/>
                </a:solidFill>
              </a:rPr>
              <a:t>Encefalite acuta  : 1 / 1000 casi di morbillo</a:t>
            </a:r>
            <a:r>
              <a:rPr lang="it-IT" dirty="0">
                <a:solidFill>
                  <a:srgbClr val="FFFF00"/>
                </a:solidFill>
              </a:rPr>
              <a:t> (</a:t>
            </a:r>
            <a:r>
              <a:rPr lang="it-IT" sz="1800" dirty="0">
                <a:solidFill>
                  <a:srgbClr val="FFFF00"/>
                </a:solidFill>
              </a:rPr>
              <a:t>di cui 60% guarisce , 15% muore , il 25% guarisce con danni cerebrali residui</a:t>
            </a:r>
            <a:r>
              <a:rPr lang="it-IT" dirty="0">
                <a:solidFill>
                  <a:srgbClr val="FFFF00"/>
                </a:solidFill>
              </a:rPr>
              <a:t> </a:t>
            </a:r>
            <a:r>
              <a:rPr lang="it-IT" sz="1800" dirty="0">
                <a:solidFill>
                  <a:srgbClr val="FFFF00"/>
                </a:solidFill>
              </a:rPr>
              <a:t>quali : sordità , paraplegia , ritardo mentale convulsioni</a:t>
            </a:r>
            <a:r>
              <a:rPr lang="it-IT" dirty="0">
                <a:solidFill>
                  <a:srgbClr val="FFFF00"/>
                </a:solidFill>
              </a:rPr>
              <a:t> )</a:t>
            </a:r>
          </a:p>
          <a:p>
            <a:pPr marL="339845" indent="-339845" eaLnBrk="1" fontAlgn="auto" hangingPunct="1">
              <a:spcBef>
                <a:spcPts val="635"/>
              </a:spcBef>
              <a:spcAft>
                <a:spcPts val="0"/>
              </a:spcAft>
              <a:buClr>
                <a:srgbClr val="FF63B1"/>
              </a:buClr>
              <a:buSzPct val="75000"/>
              <a:buFont typeface="Wingdings" charset="2"/>
              <a:buChar char=""/>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defRPr/>
            </a:pPr>
            <a:r>
              <a:rPr lang="it-IT" sz="2500" dirty="0">
                <a:solidFill>
                  <a:srgbClr val="FFFF00"/>
                </a:solidFill>
              </a:rPr>
              <a:t>PESS : 1 / 100.000</a:t>
            </a:r>
          </a:p>
          <a:p>
            <a:pPr marL="339845" indent="-339845" eaLnBrk="1" fontAlgn="auto" hangingPunct="1">
              <a:spcBef>
                <a:spcPts val="635"/>
              </a:spcBef>
              <a:spcAft>
                <a:spcPts val="0"/>
              </a:spcAft>
              <a:buClr>
                <a:srgbClr val="FF63B1"/>
              </a:buClr>
              <a:buSzPct val="75000"/>
              <a:buFont typeface="Wingdings" charset="2"/>
              <a:buChar char=""/>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defRPr/>
            </a:pPr>
            <a:r>
              <a:rPr lang="it-IT" sz="2500" dirty="0" err="1">
                <a:solidFill>
                  <a:srgbClr val="FFFF00"/>
                </a:solidFill>
              </a:rPr>
              <a:t>Cheratocongiuntivite</a:t>
            </a:r>
            <a:r>
              <a:rPr lang="it-IT" sz="2500" dirty="0">
                <a:solidFill>
                  <a:srgbClr val="FFFF00"/>
                </a:solidFill>
              </a:rPr>
              <a:t> (rara)</a:t>
            </a:r>
          </a:p>
          <a:p>
            <a:pPr marL="339845" indent="-339845" eaLnBrk="1" fontAlgn="auto" hangingPunct="1">
              <a:spcBef>
                <a:spcPts val="635"/>
              </a:spcBef>
              <a:spcAft>
                <a:spcPts val="0"/>
              </a:spcAft>
              <a:buClr>
                <a:srgbClr val="FF63B1"/>
              </a:buClr>
              <a:buSzPct val="75000"/>
              <a:buFont typeface="Wingdings" charset="2"/>
              <a:buChar char=""/>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defRPr/>
            </a:pPr>
            <a:r>
              <a:rPr lang="it-IT" sz="2500" dirty="0">
                <a:solidFill>
                  <a:srgbClr val="FFFF00"/>
                </a:solidFill>
              </a:rPr>
              <a:t>Trombocitopenia : 1 / 3000 casi</a:t>
            </a:r>
          </a:p>
          <a:p>
            <a:pPr marL="341285" indent="-339845" eaLnBrk="1" fontAlgn="auto" hangingPunct="1">
              <a:spcBef>
                <a:spcPts val="635"/>
              </a:spcBef>
              <a:spcAft>
                <a:spcPts val="0"/>
              </a:spcAft>
              <a:buClr>
                <a:schemeClr val="accent3"/>
              </a:buClr>
              <a:buSzPct val="75000"/>
              <a:buFont typeface="Arial" charset="0"/>
              <a:buNone/>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defRPr/>
            </a:pPr>
            <a:endParaRPr lang="it-IT" sz="25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850"/>
            <a:ext cx="8229600" cy="1143000"/>
          </a:xfrm>
        </p:spPr>
        <p:txBody>
          <a:bodyPr rtlCol="0">
            <a:normAutofit fontScale="90000"/>
          </a:bodyPr>
          <a:lstStyle/>
          <a:p>
            <a:pPr eaLnBrk="1" fontAlgn="auto" hangingPunct="1">
              <a:spcAft>
                <a:spcPts val="0"/>
              </a:spcAft>
              <a:defRPr/>
            </a:pPr>
            <a:r>
              <a:rPr lang="it-IT" b="1" dirty="0" err="1" smtClean="0"/>
              <a:t>Disease</a:t>
            </a:r>
            <a:r>
              <a:rPr lang="it-IT" b="1" dirty="0" smtClean="0"/>
              <a:t> and </a:t>
            </a:r>
            <a:r>
              <a:rPr lang="it-IT" b="1" dirty="0" err="1" smtClean="0"/>
              <a:t>Mortality</a:t>
            </a:r>
            <a:r>
              <a:rPr lang="it-IT" b="1" dirty="0" smtClean="0"/>
              <a:t> </a:t>
            </a:r>
            <a:r>
              <a:rPr lang="it-IT" b="1" dirty="0" err="1" smtClean="0"/>
              <a:t>Estimates</a:t>
            </a:r>
            <a:r>
              <a:rPr lang="it-IT" b="1" dirty="0" smtClean="0"/>
              <a:t/>
            </a:r>
            <a:br>
              <a:rPr lang="it-IT" b="1" dirty="0" smtClean="0"/>
            </a:br>
            <a:endParaRPr lang="it-IT" dirty="0" smtClean="0"/>
          </a:p>
        </p:txBody>
      </p:sp>
      <p:sp>
        <p:nvSpPr>
          <p:cNvPr id="3" name="Segnaposto contenuto 2"/>
          <p:cNvSpPr>
            <a:spLocks noGrp="1"/>
          </p:cNvSpPr>
          <p:nvPr>
            <p:ph sz="half" idx="1"/>
          </p:nvPr>
        </p:nvSpPr>
        <p:spPr>
          <a:xfrm>
            <a:off x="457200" y="1285860"/>
            <a:ext cx="4038600" cy="5068903"/>
          </a:xfrm>
        </p:spPr>
        <p:txBody>
          <a:bodyPr rtlCol="0">
            <a:normAutofit fontScale="55000" lnSpcReduction="20000"/>
          </a:bodyPr>
          <a:lstStyle/>
          <a:p>
            <a:pPr marL="274320" indent="-274320" eaLnBrk="1" fontAlgn="auto" hangingPunct="1">
              <a:spcAft>
                <a:spcPts val="0"/>
              </a:spcAft>
              <a:buClr>
                <a:schemeClr val="accent3"/>
              </a:buClr>
              <a:buFont typeface="Arial" pitchFamily="34" charset="0"/>
              <a:buChar char="•"/>
              <a:defRPr/>
            </a:pPr>
            <a:endParaRPr lang="en-US" dirty="0" smtClean="0"/>
          </a:p>
          <a:p>
            <a:pPr marL="274320" indent="-274320" eaLnBrk="1" fontAlgn="auto" hangingPunct="1">
              <a:spcAft>
                <a:spcPts val="0"/>
              </a:spcAft>
              <a:buClr>
                <a:schemeClr val="accent3"/>
              </a:buClr>
              <a:buFont typeface="Arial" pitchFamily="34" charset="0"/>
              <a:buChar char="•"/>
              <a:defRPr/>
            </a:pPr>
            <a:endParaRPr lang="en-US" dirty="0" smtClean="0"/>
          </a:p>
          <a:p>
            <a:pPr marL="274320" indent="-274320" eaLnBrk="1" fontAlgn="auto" hangingPunct="1">
              <a:spcAft>
                <a:spcPts val="0"/>
              </a:spcAft>
              <a:buClr>
                <a:schemeClr val="accent3"/>
              </a:buClr>
              <a:buFont typeface="Arial" pitchFamily="34" charset="0"/>
              <a:buChar char="•"/>
              <a:defRPr/>
            </a:pPr>
            <a:endParaRPr lang="en-US" dirty="0" smtClean="0"/>
          </a:p>
          <a:p>
            <a:pPr marL="274320" indent="-274320" eaLnBrk="1" fontAlgn="auto" hangingPunct="1">
              <a:spcAft>
                <a:spcPts val="0"/>
              </a:spcAft>
              <a:buClr>
                <a:schemeClr val="accent3"/>
              </a:buClr>
              <a:buFont typeface="Arial" pitchFamily="34" charset="0"/>
              <a:buChar char="•"/>
              <a:defRPr/>
            </a:pPr>
            <a:r>
              <a:rPr lang="en-US" dirty="0" smtClean="0"/>
              <a:t>During 2000–2016, the number of measles cases reported annually worldwide decreased 85%, from 853,479 in 2000 to 214,812 in 2015 and then to 132,137 in 2016; measles incidence decreased 87%, from 145 to 19 cases per 1 million population  Compared with 2015, 2016 incidence decreased from 29 to 19 cases per million, although three fewer countries (173 of 194; 89%) reported case data in 2016 than did in 2015 (176 of 194; 92%).  The percentage of reporting countries with fewer than five measles cases per million population increased from 38% (64/169) in 2000 to 69% (119/173) in 2016. During 2000–2016, measles incidence of fewer than five cases per million was sustained in AMR</a:t>
            </a:r>
            <a:endParaRPr lang="it-IT" dirty="0" smtClean="0"/>
          </a:p>
        </p:txBody>
      </p:sp>
      <p:sp>
        <p:nvSpPr>
          <p:cNvPr id="4" name="Segnaposto contenuto 3"/>
          <p:cNvSpPr>
            <a:spLocks noGrp="1"/>
          </p:cNvSpPr>
          <p:nvPr>
            <p:ph sz="half" idx="2"/>
          </p:nvPr>
        </p:nvSpPr>
        <p:spPr>
          <a:xfrm>
            <a:off x="4648200" y="1643050"/>
            <a:ext cx="4038600" cy="4711713"/>
          </a:xfrm>
        </p:spPr>
        <p:txBody>
          <a:bodyPr rtlCol="0">
            <a:normAutofit fontScale="55000" lnSpcReduction="20000"/>
          </a:bodyPr>
          <a:lstStyle/>
          <a:p>
            <a:pPr marL="274320" indent="-274320" eaLnBrk="1" fontAlgn="auto" hangingPunct="1">
              <a:spcAft>
                <a:spcPts val="0"/>
              </a:spcAft>
              <a:buClr>
                <a:schemeClr val="accent3"/>
              </a:buClr>
              <a:buFont typeface="Arial" pitchFamily="34" charset="0"/>
              <a:buChar char="•"/>
              <a:defRPr/>
            </a:pPr>
            <a:endParaRPr lang="en-US" dirty="0" smtClean="0"/>
          </a:p>
          <a:p>
            <a:pPr marL="274320" indent="-274320" eaLnBrk="1" fontAlgn="auto" hangingPunct="1">
              <a:spcAft>
                <a:spcPts val="0"/>
              </a:spcAft>
              <a:buClr>
                <a:schemeClr val="accent3"/>
              </a:buClr>
              <a:buFont typeface="Arial" pitchFamily="34" charset="0"/>
              <a:buChar char="•"/>
              <a:defRPr/>
            </a:pPr>
            <a:endParaRPr lang="en-US" dirty="0" smtClean="0"/>
          </a:p>
          <a:p>
            <a:pPr marL="274320" indent="-274320" eaLnBrk="1" fontAlgn="auto" hangingPunct="1">
              <a:spcAft>
                <a:spcPts val="0"/>
              </a:spcAft>
              <a:buClr>
                <a:schemeClr val="accent3"/>
              </a:buClr>
              <a:buFont typeface="Arial" pitchFamily="34" charset="0"/>
              <a:buChar char="•"/>
              <a:defRPr/>
            </a:pPr>
            <a:endParaRPr lang="en-US" dirty="0" smtClean="0"/>
          </a:p>
          <a:p>
            <a:pPr marL="274320" indent="-274320" eaLnBrk="1" fontAlgn="auto" hangingPunct="1">
              <a:spcAft>
                <a:spcPts val="0"/>
              </a:spcAft>
              <a:buClr>
                <a:schemeClr val="accent3"/>
              </a:buClr>
              <a:buFont typeface="Arial" pitchFamily="34" charset="0"/>
              <a:buChar char="•"/>
              <a:defRPr/>
            </a:pPr>
            <a:r>
              <a:rPr lang="en-US" dirty="0" smtClean="0"/>
              <a:t>During this period, the number of estimated measles deaths declined 84%, from 550,100 (95% CI = 374,000–896,500) in 2000 to 89,780 (95% CI = 45,700–269,600) in 2016 </a:t>
            </a:r>
          </a:p>
          <a:p>
            <a:pPr marL="274320" indent="-274320" eaLnBrk="1" fontAlgn="auto" hangingPunct="1">
              <a:spcAft>
                <a:spcPts val="0"/>
              </a:spcAft>
              <a:buClr>
                <a:schemeClr val="accent3"/>
              </a:buClr>
              <a:buFont typeface="Arial" pitchFamily="34" charset="0"/>
              <a:buChar char="•"/>
              <a:defRPr/>
            </a:pPr>
            <a:r>
              <a:rPr lang="en-US" dirty="0" smtClean="0"/>
              <a:t>Compared with no measles vaccination, measles vaccination prevented an estimated 20.4 million deaths during 2000–2016</a:t>
            </a:r>
            <a:endParaRPr lang="it-IT"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p:txBody>
          <a:bodyPr/>
          <a:lstStyle/>
          <a:p>
            <a:pPr eaLnBrk="1" hangingPunct="1"/>
            <a:r>
              <a:rPr lang="it-IT" b="1" dirty="0" smtClean="0"/>
              <a:t>EPIDEMIA MORBILLO 2017</a:t>
            </a:r>
          </a:p>
        </p:txBody>
      </p:sp>
      <p:sp>
        <p:nvSpPr>
          <p:cNvPr id="3" name="Segnaposto contenuto 2"/>
          <p:cNvSpPr>
            <a:spLocks noGrp="1"/>
          </p:cNvSpPr>
          <p:nvPr>
            <p:ph idx="1"/>
          </p:nvPr>
        </p:nvSpPr>
        <p:spPr/>
        <p:txBody>
          <a:bodyPr rtlCol="0">
            <a:normAutofit fontScale="77500" lnSpcReduction="20000"/>
          </a:bodyPr>
          <a:lstStyle/>
          <a:p>
            <a:pPr marL="274320" indent="-274320" eaLnBrk="1" fontAlgn="auto" hangingPunct="1">
              <a:spcAft>
                <a:spcPts val="0"/>
              </a:spcAft>
              <a:buClr>
                <a:schemeClr val="accent3"/>
              </a:buClr>
              <a:buFont typeface="Arial" pitchFamily="34" charset="0"/>
              <a:buChar char="•"/>
              <a:defRPr/>
            </a:pPr>
            <a:endParaRPr lang="it-IT" dirty="0" smtClean="0"/>
          </a:p>
          <a:p>
            <a:pPr marL="274320" indent="-274320" eaLnBrk="1" fontAlgn="auto" hangingPunct="1">
              <a:spcAft>
                <a:spcPts val="0"/>
              </a:spcAft>
              <a:buClr>
                <a:schemeClr val="accent3"/>
              </a:buClr>
              <a:buFont typeface="Arial" pitchFamily="34" charset="0"/>
              <a:buNone/>
              <a:defRPr/>
            </a:pPr>
            <a:r>
              <a:rPr lang="it-IT" dirty="0" smtClean="0"/>
              <a:t> </a:t>
            </a:r>
          </a:p>
          <a:p>
            <a:pPr marL="274320" indent="-274320" eaLnBrk="1" fontAlgn="auto" hangingPunct="1">
              <a:spcAft>
                <a:spcPts val="0"/>
              </a:spcAft>
              <a:buClr>
                <a:schemeClr val="accent3"/>
              </a:buClr>
              <a:buFont typeface="Arial" pitchFamily="34" charset="0"/>
              <a:buChar char="•"/>
              <a:defRPr/>
            </a:pPr>
            <a:r>
              <a:rPr lang="it-IT" sz="2800" b="1" dirty="0" smtClean="0"/>
              <a:t>Dal 1 Gennaio al 31 Dicembre 2017 sono stati segnalati 4.991 casi di morbillo da 21 Regioni, inclusi 4 decessi. </a:t>
            </a:r>
          </a:p>
          <a:p>
            <a:pPr marL="274320" indent="-274320" eaLnBrk="1" fontAlgn="auto" hangingPunct="1">
              <a:spcAft>
                <a:spcPts val="0"/>
              </a:spcAft>
              <a:buClr>
                <a:schemeClr val="accent3"/>
              </a:buClr>
              <a:buFont typeface="Arial" pitchFamily="34" charset="0"/>
              <a:buChar char="•"/>
              <a:defRPr/>
            </a:pPr>
            <a:endParaRPr lang="it-IT" sz="2800" dirty="0" smtClean="0"/>
          </a:p>
          <a:p>
            <a:pPr marL="274320" indent="-274320" eaLnBrk="1" fontAlgn="auto" hangingPunct="1">
              <a:spcAft>
                <a:spcPts val="0"/>
              </a:spcAft>
              <a:buClr>
                <a:schemeClr val="accent3"/>
              </a:buClr>
              <a:buFont typeface="Arial" pitchFamily="34" charset="0"/>
              <a:buChar char="•"/>
              <a:defRPr/>
            </a:pPr>
            <a:r>
              <a:rPr lang="it-IT" sz="2800" dirty="0" smtClean="0"/>
              <a:t>Il 90% dei casi è stato segnalato da otto Regioni: Lazio (n=1.699), Lombardia (n=787), Piemonte (n=629), Sicilia (n=425), Toscana (n=370), Veneto (n=288), Abruzzo (n=173) e Campania (n=108). </a:t>
            </a:r>
          </a:p>
          <a:p>
            <a:pPr marL="274320" indent="-274320" eaLnBrk="1" fontAlgn="auto" hangingPunct="1">
              <a:spcAft>
                <a:spcPts val="0"/>
              </a:spcAft>
              <a:buClr>
                <a:schemeClr val="accent3"/>
              </a:buClr>
              <a:buFont typeface="Arial" pitchFamily="34" charset="0"/>
              <a:buChar char="•"/>
              <a:defRPr/>
            </a:pPr>
            <a:r>
              <a:rPr lang="it-IT" sz="2800" dirty="0" smtClean="0"/>
              <a:t>La regione Lazio ha riportato il tasso d’incidenza più elevato (28,8 casi/100.000 abitanti), seguita dal Piemonte (14,3/100.000) e dall’Abruzzo (13,1/100.000). </a:t>
            </a:r>
          </a:p>
          <a:p>
            <a:pPr marL="274320" indent="-274320" eaLnBrk="1" fontAlgn="auto" hangingPunct="1">
              <a:spcAft>
                <a:spcPts val="0"/>
              </a:spcAft>
              <a:buClr>
                <a:schemeClr val="accent3"/>
              </a:buClr>
              <a:buFont typeface="Arial" pitchFamily="34" charset="0"/>
              <a:buChar char="•"/>
              <a:defRPr/>
            </a:pPr>
            <a:r>
              <a:rPr lang="it-IT" sz="2800" dirty="0" smtClean="0"/>
              <a:t>Il 79% dei casi è stato confermato in laboratorio. </a:t>
            </a:r>
          </a:p>
          <a:p>
            <a:pPr marL="274320" indent="-274320" eaLnBrk="1" fontAlgn="auto" hangingPunct="1">
              <a:spcAft>
                <a:spcPts val="0"/>
              </a:spcAft>
              <a:buClr>
                <a:schemeClr val="accent3"/>
              </a:buClr>
              <a:buFont typeface="Arial" pitchFamily="34" charset="0"/>
              <a:buChar char="•"/>
              <a:defRPr/>
            </a:pPr>
            <a:r>
              <a:rPr lang="it-IT" sz="2800" dirty="0" smtClean="0"/>
              <a:t>Il 95% dei casi era non vaccinato o vaccinato con una sola dose. </a:t>
            </a:r>
          </a:p>
          <a:p>
            <a:pPr marL="274320" indent="-274320" eaLnBrk="1" fontAlgn="auto" hangingPunct="1">
              <a:spcAft>
                <a:spcPts val="0"/>
              </a:spcAft>
              <a:buClr>
                <a:schemeClr val="accent3"/>
              </a:buClr>
              <a:buFont typeface="Arial" pitchFamily="34" charset="0"/>
              <a:buChar char="•"/>
              <a:defRPr/>
            </a:pPr>
            <a:endParaRPr lang="it-IT" sz="28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474344"/>
            <a:ext cx="8286808" cy="3416320"/>
          </a:xfrm>
          <a:prstGeom prst="rect">
            <a:avLst/>
          </a:prstGeom>
        </p:spPr>
        <p:txBody>
          <a:bodyPr wrap="square">
            <a:spAutoFit/>
          </a:bodyPr>
          <a:lstStyle/>
          <a:p>
            <a:endParaRPr lang="it-IT" dirty="0" smtClean="0"/>
          </a:p>
          <a:p>
            <a:endParaRPr lang="it-IT" dirty="0" smtClean="0"/>
          </a:p>
          <a:p>
            <a:r>
              <a:rPr lang="it-IT" dirty="0" smtClean="0"/>
              <a:t> </a:t>
            </a:r>
          </a:p>
          <a:p>
            <a:r>
              <a:rPr lang="it-IT" b="1" dirty="0" smtClean="0"/>
              <a:t>Dal 1 gennaio al 31 dicembre 2018 sono stati segnalati in Italia 2.526 casi di morbillo (incidenza 42 casi per milione di abitanti), di cui 75 nel mese di dicembre 2018. </a:t>
            </a:r>
          </a:p>
          <a:p>
            <a:pPr>
              <a:buFontTx/>
              <a:buChar char="-"/>
            </a:pPr>
            <a:r>
              <a:rPr lang="it-IT" dirty="0" smtClean="0"/>
              <a:t>Circa il 44% dei casi è stato segnalato dalla Sicilia che ha riportato anche l’incidenza più elevata (222 casi per milione). </a:t>
            </a:r>
          </a:p>
          <a:p>
            <a:pPr>
              <a:buFontTx/>
              <a:buChar char="-"/>
            </a:pPr>
            <a:r>
              <a:rPr lang="it-IT" dirty="0" smtClean="0"/>
              <a:t> L’età mediana dei casi è di 25 anni. </a:t>
            </a:r>
          </a:p>
          <a:p>
            <a:pPr>
              <a:buFontTx/>
              <a:buChar char="-"/>
            </a:pPr>
            <a:r>
              <a:rPr lang="it-IT" dirty="0" smtClean="0"/>
              <a:t>L’incidenza più elevata è stata osservata in bambini sotto l’anno di età (352,9 casi per milione). </a:t>
            </a:r>
          </a:p>
          <a:p>
            <a:pPr>
              <a:buFontTx/>
              <a:buChar char="-"/>
            </a:pPr>
            <a:r>
              <a:rPr lang="it-IT" dirty="0" smtClean="0"/>
              <a:t> Il 47% dei casi ha riportato almeno una complicanza; sono stati segnalati otto decessi. </a:t>
            </a:r>
          </a:p>
          <a:p>
            <a:r>
              <a:rPr lang="it-IT" dirty="0" smtClean="0"/>
              <a:t>- Sono stati segnalati 115 casi tra operatori sanitari.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4144" t="10510" r="5886" b="4354"/>
          <a:stretch>
            <a:fillRect/>
          </a:stretch>
        </p:blipFill>
        <p:spPr bwMode="auto">
          <a:xfrm>
            <a:off x="214282" y="234000"/>
            <a:ext cx="8750232" cy="66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4276" t="10691" r="5058" b="4844"/>
          <a:stretch>
            <a:fillRect/>
          </a:stretch>
        </p:blipFill>
        <p:spPr bwMode="auto">
          <a:xfrm>
            <a:off x="62880" y="0"/>
            <a:ext cx="9081120" cy="676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L'IMMUNITA‘ SPECIFICA ATTIVA</a:t>
            </a:r>
            <a:br>
              <a:rPr lang="it-IT" b="1" dirty="0" smtClean="0"/>
            </a:br>
            <a:endParaRPr lang="it-IT" dirty="0"/>
          </a:p>
        </p:txBody>
      </p:sp>
      <p:sp>
        <p:nvSpPr>
          <p:cNvPr id="3" name="Segnaposto contenuto 2"/>
          <p:cNvSpPr>
            <a:spLocks noGrp="1"/>
          </p:cNvSpPr>
          <p:nvPr>
            <p:ph idx="1"/>
          </p:nvPr>
        </p:nvSpPr>
        <p:spPr/>
        <p:txBody>
          <a:bodyPr>
            <a:normAutofit lnSpcReduction="10000"/>
          </a:bodyPr>
          <a:lstStyle/>
          <a:p>
            <a:pPr>
              <a:buNone/>
            </a:pPr>
            <a:r>
              <a:rPr lang="it-IT" sz="2800" dirty="0" smtClean="0"/>
              <a:t>Rappresenta uno stato di resistenza per un lungo periodo nei riguardi di un patogeno grazie ad una </a:t>
            </a:r>
          </a:p>
          <a:p>
            <a:pPr>
              <a:buNone/>
            </a:pPr>
            <a:r>
              <a:rPr lang="it-IT" sz="2800" dirty="0" smtClean="0"/>
              <a:t>risposta immunitaria che si acquisisce in seguito a:</a:t>
            </a:r>
            <a:br>
              <a:rPr lang="it-IT" sz="2800" dirty="0" smtClean="0"/>
            </a:br>
            <a:endParaRPr lang="it-IT" sz="2800" dirty="0" smtClean="0"/>
          </a:p>
          <a:p>
            <a:r>
              <a:rPr lang="it-IT" sz="2800" dirty="0" smtClean="0"/>
              <a:t>a) una malattia infettiva ( immunità attiva naturale)</a:t>
            </a:r>
            <a:br>
              <a:rPr lang="it-IT" sz="2800" dirty="0" smtClean="0"/>
            </a:br>
            <a:endParaRPr lang="it-IT" sz="2800" dirty="0" smtClean="0"/>
          </a:p>
          <a:p>
            <a:r>
              <a:rPr lang="it-IT" sz="2800" dirty="0" smtClean="0"/>
              <a:t>b) introduzione nell'organismo di sostanze con carattere antigenico che stimolano l'organismo stesso a produrre per lungo tempo anticorpi a carattere difensivo (immunità attiva artificiale). </a:t>
            </a:r>
            <a:endParaRPr lang="it-IT"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b="1" dirty="0" smtClean="0"/>
              <a:t/>
            </a:r>
            <a:br>
              <a:rPr lang="it-IT" sz="4000" b="1" dirty="0" smtClean="0"/>
            </a:br>
            <a:r>
              <a:rPr lang="it-IT" sz="4000" b="1" dirty="0" smtClean="0"/>
              <a:t> IMMUNITA’ SPECIFICA PASSIVA </a:t>
            </a:r>
            <a:br>
              <a:rPr lang="it-IT" sz="4000" b="1" dirty="0" smtClean="0"/>
            </a:br>
            <a:endParaRPr lang="it-IT" sz="4000" b="1" dirty="0"/>
          </a:p>
        </p:txBody>
      </p:sp>
      <p:sp>
        <p:nvSpPr>
          <p:cNvPr id="3" name="Rettangolo 2"/>
          <p:cNvSpPr/>
          <p:nvPr/>
        </p:nvSpPr>
        <p:spPr>
          <a:xfrm>
            <a:off x="500034" y="2071678"/>
            <a:ext cx="8286808" cy="3139321"/>
          </a:xfrm>
          <a:prstGeom prst="rect">
            <a:avLst/>
          </a:prstGeom>
        </p:spPr>
        <p:txBody>
          <a:bodyPr wrap="square">
            <a:spAutoFit/>
          </a:bodyPr>
          <a:lstStyle/>
          <a:p>
            <a:r>
              <a:rPr lang="it-IT" dirty="0" smtClean="0"/>
              <a:t>Nell’immunità passiva non vi è una risposta immunitaria e la resistenza ( a breve termine ) è indotta da anticorpi prodotti da una fonte esterna :</a:t>
            </a:r>
          </a:p>
          <a:p>
            <a:endParaRPr lang="it-IT" dirty="0"/>
          </a:p>
          <a:p>
            <a:pPr>
              <a:buFont typeface="Arial" pitchFamily="34" charset="0"/>
              <a:buChar char="•"/>
            </a:pPr>
            <a:r>
              <a:rPr lang="it-IT" dirty="0" smtClean="0"/>
              <a:t> naturale </a:t>
            </a:r>
            <a:r>
              <a:rPr lang="it-IT" smtClean="0"/>
              <a:t>: </a:t>
            </a:r>
            <a:r>
              <a:rPr lang="it-IT" smtClean="0"/>
              <a:t>passaggio </a:t>
            </a:r>
            <a:r>
              <a:rPr lang="it-IT" dirty="0" smtClean="0"/>
              <a:t>di ac. materni al feto tramite la placenta e con il colostro</a:t>
            </a:r>
          </a:p>
          <a:p>
            <a:pPr>
              <a:buFont typeface="Arial" pitchFamily="34" charset="0"/>
              <a:buChar char="•"/>
            </a:pPr>
            <a:endParaRPr lang="it-IT" dirty="0"/>
          </a:p>
          <a:p>
            <a:pPr>
              <a:buFont typeface="Arial" pitchFamily="34" charset="0"/>
              <a:buChar char="•"/>
            </a:pPr>
            <a:r>
              <a:rPr lang="it-IT" dirty="0" smtClean="0"/>
              <a:t>artificiale : somministrazione di ac. (immunoglobuline ) estratte dal siero di un     donatore immune. Si utilizzano per la terapia di </a:t>
            </a:r>
            <a:r>
              <a:rPr lang="it-IT" dirty="0" err="1" smtClean="0"/>
              <a:t>pz</a:t>
            </a:r>
            <a:r>
              <a:rPr lang="it-IT" dirty="0" smtClean="0"/>
              <a:t>. Con deficit immunitari , che non sono in grado di produrre ac.  autonomamente.</a:t>
            </a:r>
          </a:p>
          <a:p>
            <a:pPr>
              <a:buFont typeface="Arial" pitchFamily="34" charset="0"/>
              <a:buChar char="•"/>
            </a:pPr>
            <a:endParaRPr lang="it-IT" dirty="0"/>
          </a:p>
          <a:p>
            <a:pPr>
              <a:buFont typeface="Arial" pitchFamily="34" charset="0"/>
              <a:buChar char="•"/>
            </a:pPr>
            <a:r>
              <a:rPr lang="it-IT" dirty="0" smtClean="0"/>
              <a:t>si utilizzano nella prevenzione post-esposizione di alcune malattie infettive nei soggetti non vaccinati (tetano , epatite B )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357950" y="126748"/>
            <a:ext cx="2675541" cy="1016235"/>
          </a:xfrm>
        </p:spPr>
      </p:pic>
      <p:sp>
        <p:nvSpPr>
          <p:cNvPr id="2" name="Titolo 1"/>
          <p:cNvSpPr>
            <a:spLocks noGrp="1"/>
          </p:cNvSpPr>
          <p:nvPr>
            <p:ph type="title"/>
          </p:nvPr>
        </p:nvSpPr>
        <p:spPr/>
        <p:txBody>
          <a:bodyPr>
            <a:normAutofit/>
          </a:bodyPr>
          <a:lstStyle/>
          <a:p>
            <a:r>
              <a:rPr lang="it-IT" sz="2400" b="1" dirty="0" smtClean="0">
                <a:solidFill>
                  <a:schemeClr val="accent1">
                    <a:lumMod val="75000"/>
                  </a:schemeClr>
                </a:solidFill>
                <a:latin typeface="Arial" panose="020B0604020202020204" pitchFamily="34" charset="0"/>
                <a:cs typeface="Arial" panose="020B0604020202020204" pitchFamily="34" charset="0"/>
              </a:rPr>
              <a:t>PROFILASSI ANTITETANICA </a:t>
            </a:r>
            <a:br>
              <a:rPr lang="it-IT" sz="2400" b="1" dirty="0" smtClean="0">
                <a:solidFill>
                  <a:schemeClr val="accent1">
                    <a:lumMod val="75000"/>
                  </a:schemeClr>
                </a:solidFill>
                <a:latin typeface="Arial" panose="020B0604020202020204" pitchFamily="34" charset="0"/>
                <a:cs typeface="Arial" panose="020B0604020202020204" pitchFamily="34" charset="0"/>
              </a:rPr>
            </a:br>
            <a:r>
              <a:rPr lang="it-IT" sz="2400" b="1" dirty="0" smtClean="0">
                <a:solidFill>
                  <a:schemeClr val="accent1">
                    <a:lumMod val="75000"/>
                  </a:schemeClr>
                </a:solidFill>
                <a:latin typeface="Arial" panose="020B0604020202020204" pitchFamily="34" charset="0"/>
                <a:cs typeface="Arial" panose="020B0604020202020204" pitchFamily="34" charset="0"/>
              </a:rPr>
              <a:t>POST</a:t>
            </a:r>
            <a:r>
              <a:rPr lang="it-IT" sz="3200" b="1" dirty="0" smtClean="0">
                <a:solidFill>
                  <a:schemeClr val="accent1">
                    <a:lumMod val="75000"/>
                  </a:schemeClr>
                </a:solidFill>
                <a:latin typeface="Arial" panose="020B0604020202020204" pitchFamily="34" charset="0"/>
                <a:cs typeface="Arial" panose="020B0604020202020204" pitchFamily="34" charset="0"/>
              </a:rPr>
              <a:t> </a:t>
            </a:r>
            <a:r>
              <a:rPr lang="it-IT" sz="2400" b="1" dirty="0" smtClean="0">
                <a:solidFill>
                  <a:schemeClr val="accent1">
                    <a:lumMod val="75000"/>
                  </a:schemeClr>
                </a:solidFill>
                <a:latin typeface="Arial" panose="020B0604020202020204" pitchFamily="34" charset="0"/>
                <a:cs typeface="Arial" panose="020B0604020202020204" pitchFamily="34" charset="0"/>
              </a:rPr>
              <a:t>ESPOSIZIONE</a:t>
            </a:r>
            <a:endParaRPr lang="it-IT" sz="2400" b="1" dirty="0">
              <a:solidFill>
                <a:schemeClr val="accent1">
                  <a:lumMod val="75000"/>
                </a:schemeClr>
              </a:solidFill>
              <a:latin typeface="Arial" panose="020B0604020202020204" pitchFamily="34" charset="0"/>
              <a:cs typeface="Arial" panose="020B0604020202020204" pitchFamily="34" charset="0"/>
            </a:endParaRPr>
          </a:p>
        </p:txBody>
      </p:sp>
      <p:sp>
        <p:nvSpPr>
          <p:cNvPr id="5" name="CasellaDiTesto 4"/>
          <p:cNvSpPr txBox="1"/>
          <p:nvPr/>
        </p:nvSpPr>
        <p:spPr>
          <a:xfrm>
            <a:off x="305894" y="5261903"/>
            <a:ext cx="8577932" cy="1477328"/>
          </a:xfrm>
          <a:prstGeom prst="rect">
            <a:avLst/>
          </a:prstGeom>
          <a:noFill/>
        </p:spPr>
        <p:txBody>
          <a:bodyPr wrap="square" rtlCol="0">
            <a:spAutoFit/>
          </a:bodyPr>
          <a:lstStyle/>
          <a:p>
            <a:pPr algn="ctr"/>
            <a:r>
              <a:rPr lang="it-IT" dirty="0"/>
              <a:t>Oltre alle caratteristiche delle ferite, </a:t>
            </a:r>
            <a:r>
              <a:rPr lang="it-IT" dirty="0" smtClean="0"/>
              <a:t>l’effettuazione </a:t>
            </a:r>
            <a:r>
              <a:rPr lang="it-IT" dirty="0"/>
              <a:t>della profilassi è dettata dallo  stato  immunitario  del  </a:t>
            </a:r>
            <a:r>
              <a:rPr lang="it-IT" dirty="0" smtClean="0"/>
              <a:t>paziente.</a:t>
            </a:r>
          </a:p>
          <a:p>
            <a:pPr algn="ctr"/>
            <a:r>
              <a:rPr lang="it-IT" b="1" dirty="0" smtClean="0"/>
              <a:t>Vaccinazione: </a:t>
            </a:r>
            <a:r>
              <a:rPr lang="it-IT" dirty="0" smtClean="0"/>
              <a:t>possibilmente </a:t>
            </a:r>
            <a:r>
              <a:rPr lang="it-IT" b="1" dirty="0">
                <a:solidFill>
                  <a:srgbClr val="FF0000"/>
                </a:solidFill>
              </a:rPr>
              <a:t>entro le 72 ore</a:t>
            </a:r>
            <a:r>
              <a:rPr lang="it-IT" dirty="0"/>
              <a:t> dal possibile contagio. </a:t>
            </a:r>
            <a:r>
              <a:rPr lang="it-IT" dirty="0" smtClean="0"/>
              <a:t>Se si prevede la contemporanea </a:t>
            </a:r>
            <a:r>
              <a:rPr lang="it-IT" dirty="0"/>
              <a:t>somministrazione delle immunoglobuline, </a:t>
            </a:r>
            <a:r>
              <a:rPr lang="it-IT" dirty="0" smtClean="0"/>
              <a:t>effettuarle in </a:t>
            </a:r>
            <a:r>
              <a:rPr lang="it-IT" dirty="0"/>
              <a:t>un diverso sito di inoculo.</a:t>
            </a:r>
          </a:p>
        </p:txBody>
      </p:sp>
      <p:graphicFrame>
        <p:nvGraphicFramePr>
          <p:cNvPr id="6" name="Tabella 5"/>
          <p:cNvGraphicFramePr>
            <a:graphicFrameLocks noGrp="1"/>
          </p:cNvGraphicFramePr>
          <p:nvPr>
            <p:extLst>
              <p:ext uri="{D42A27DB-BD31-4B8C-83A1-F6EECF244321}">
                <p14:modId xmlns="" xmlns:p14="http://schemas.microsoft.com/office/powerpoint/2010/main" val="4294036918"/>
              </p:ext>
            </p:extLst>
          </p:nvPr>
        </p:nvGraphicFramePr>
        <p:xfrm>
          <a:off x="822960" y="2000817"/>
          <a:ext cx="6523927" cy="2950592"/>
        </p:xfrm>
        <a:graphic>
          <a:graphicData uri="http://schemas.openxmlformats.org/drawingml/2006/table">
            <a:tbl>
              <a:tblPr>
                <a:tableStyleId>{8A107856-5554-42FB-B03E-39F5DBC370BA}</a:tableStyleId>
              </a:tblPr>
              <a:tblGrid>
                <a:gridCol w="2894480"/>
                <a:gridCol w="2196736"/>
                <a:gridCol w="1432711"/>
              </a:tblGrid>
              <a:tr h="818093">
                <a:tc>
                  <a:txBody>
                    <a:bodyPr/>
                    <a:lstStyle/>
                    <a:p>
                      <a:pPr>
                        <a:lnSpc>
                          <a:spcPct val="107000"/>
                        </a:lnSpc>
                        <a:spcAft>
                          <a:spcPts val="0"/>
                        </a:spcAft>
                      </a:pPr>
                      <a:r>
                        <a:rPr lang="it-IT" sz="1800" b="1" dirty="0">
                          <a:effectLst/>
                        </a:rPr>
                        <a:t> </a:t>
                      </a:r>
                      <a:endParaRPr lang="it-IT"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433705" marR="372745" indent="-22860">
                        <a:lnSpc>
                          <a:spcPct val="89000"/>
                        </a:lnSpc>
                        <a:spcBef>
                          <a:spcPts val="80"/>
                        </a:spcBef>
                        <a:spcAft>
                          <a:spcPts val="0"/>
                        </a:spcAft>
                      </a:pPr>
                      <a:r>
                        <a:rPr lang="it-IT" sz="1600" b="1" spc="5" dirty="0">
                          <a:effectLst/>
                        </a:rPr>
                        <a:t>V</a:t>
                      </a:r>
                      <a:r>
                        <a:rPr lang="it-IT" sz="1600" b="1" dirty="0">
                          <a:effectLst/>
                        </a:rPr>
                        <a:t>a</a:t>
                      </a:r>
                      <a:r>
                        <a:rPr lang="it-IT" sz="1600" b="1" spc="-10" dirty="0">
                          <a:effectLst/>
                        </a:rPr>
                        <a:t>c</a:t>
                      </a:r>
                      <a:r>
                        <a:rPr lang="it-IT" sz="1600" b="1" dirty="0">
                          <a:effectLst/>
                        </a:rPr>
                        <a:t>c</a:t>
                      </a:r>
                      <a:r>
                        <a:rPr lang="it-IT" sz="1600" b="1" spc="5" dirty="0">
                          <a:effectLst/>
                        </a:rPr>
                        <a:t>i</a:t>
                      </a:r>
                      <a:r>
                        <a:rPr lang="it-IT" sz="1600" b="1" spc="-10" dirty="0">
                          <a:effectLst/>
                        </a:rPr>
                        <a:t>n</a:t>
                      </a:r>
                      <a:r>
                        <a:rPr lang="it-IT" sz="1600" b="1" dirty="0">
                          <a:effectLst/>
                        </a:rPr>
                        <a:t>o co</a:t>
                      </a:r>
                      <a:r>
                        <a:rPr lang="it-IT" sz="1600" b="1" spc="-10" dirty="0">
                          <a:effectLst/>
                        </a:rPr>
                        <a:t>n</a:t>
                      </a:r>
                      <a:r>
                        <a:rPr lang="it-IT" sz="1600" b="1" spc="5" dirty="0">
                          <a:effectLst/>
                        </a:rPr>
                        <a:t>t</a:t>
                      </a:r>
                      <a:r>
                        <a:rPr lang="it-IT" sz="1600" b="1" dirty="0">
                          <a:effectLst/>
                        </a:rPr>
                        <a:t>e</a:t>
                      </a:r>
                      <a:r>
                        <a:rPr lang="it-IT" sz="1600" b="1" spc="-10" dirty="0">
                          <a:effectLst/>
                        </a:rPr>
                        <a:t>n</a:t>
                      </a:r>
                      <a:r>
                        <a:rPr lang="it-IT" sz="1600" b="1" dirty="0">
                          <a:effectLst/>
                        </a:rPr>
                        <a:t>en</a:t>
                      </a:r>
                      <a:r>
                        <a:rPr lang="it-IT" sz="1600" b="1" spc="-5" dirty="0">
                          <a:effectLst/>
                        </a:rPr>
                        <a:t>t</a:t>
                      </a:r>
                      <a:r>
                        <a:rPr lang="it-IT" sz="1600" b="1" dirty="0">
                          <a:effectLst/>
                        </a:rPr>
                        <a:t>e </a:t>
                      </a:r>
                      <a:r>
                        <a:rPr lang="it-IT" sz="1600" b="1" spc="-5" dirty="0">
                          <a:effectLst/>
                        </a:rPr>
                        <a:t>l</a:t>
                      </a:r>
                      <a:r>
                        <a:rPr lang="it-IT" sz="1600" b="1" dirty="0">
                          <a:effectLst/>
                        </a:rPr>
                        <a:t>a co</a:t>
                      </a:r>
                      <a:r>
                        <a:rPr lang="it-IT" sz="1600" b="1" spc="-20" dirty="0">
                          <a:effectLst/>
                        </a:rPr>
                        <a:t>m</a:t>
                      </a:r>
                      <a:r>
                        <a:rPr lang="it-IT" sz="1600" b="1" dirty="0">
                          <a:effectLst/>
                        </a:rPr>
                        <a:t>ponen</a:t>
                      </a:r>
                      <a:r>
                        <a:rPr lang="it-IT" sz="1600" b="1" spc="5" dirty="0">
                          <a:effectLst/>
                        </a:rPr>
                        <a:t>t</a:t>
                      </a:r>
                      <a:r>
                        <a:rPr lang="it-IT" sz="1600" b="1" dirty="0">
                          <a:effectLst/>
                        </a:rPr>
                        <a:t>e</a:t>
                      </a:r>
                      <a:r>
                        <a:rPr lang="it-IT" sz="1600" b="1" spc="-10" dirty="0">
                          <a:effectLst/>
                        </a:rPr>
                        <a:t> </a:t>
                      </a:r>
                      <a:r>
                        <a:rPr lang="it-IT" sz="1600" b="1" spc="5" dirty="0" smtClean="0">
                          <a:effectLst/>
                        </a:rPr>
                        <a:t>t</a:t>
                      </a:r>
                      <a:r>
                        <a:rPr lang="it-IT" sz="1600" b="1" dirty="0" smtClean="0">
                          <a:effectLst/>
                        </a:rPr>
                        <a:t>e</a:t>
                      </a:r>
                      <a:r>
                        <a:rPr lang="it-IT" sz="1600" b="1" spc="-5" dirty="0" smtClean="0">
                          <a:effectLst/>
                        </a:rPr>
                        <a:t>t</a:t>
                      </a:r>
                      <a:r>
                        <a:rPr lang="it-IT" sz="1600" b="1" dirty="0" smtClean="0">
                          <a:effectLst/>
                        </a:rPr>
                        <a:t>an</a:t>
                      </a:r>
                      <a:r>
                        <a:rPr lang="it-IT" sz="1600" b="1" spc="-5" dirty="0" smtClean="0">
                          <a:effectLst/>
                        </a:rPr>
                        <a:t>i</a:t>
                      </a:r>
                      <a:r>
                        <a:rPr lang="it-IT" sz="1600" b="1" dirty="0" smtClean="0">
                          <a:effectLst/>
                        </a:rPr>
                        <a:t>c</a:t>
                      </a:r>
                      <a:r>
                        <a:rPr lang="it-IT" sz="1600" b="1" spc="-5" dirty="0" smtClean="0">
                          <a:effectLst/>
                        </a:rPr>
                        <a:t>a</a:t>
                      </a:r>
                      <a:endParaRPr lang="it-IT"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160655">
                        <a:lnSpc>
                          <a:spcPts val="1240"/>
                        </a:lnSpc>
                        <a:spcAft>
                          <a:spcPts val="0"/>
                        </a:spcAft>
                      </a:pPr>
                      <a:r>
                        <a:rPr lang="it-IT" sz="1600" b="1" spc="-10" dirty="0">
                          <a:effectLst/>
                        </a:rPr>
                        <a:t>I</a:t>
                      </a:r>
                      <a:r>
                        <a:rPr lang="it-IT" sz="1600" b="1" spc="-5" dirty="0">
                          <a:effectLst/>
                        </a:rPr>
                        <a:t>mm</a:t>
                      </a:r>
                      <a:r>
                        <a:rPr lang="it-IT" sz="1600" b="1" dirty="0">
                          <a:effectLst/>
                        </a:rPr>
                        <a:t>uno</a:t>
                      </a:r>
                      <a:r>
                        <a:rPr lang="it-IT" sz="1600" b="1" spc="-10" dirty="0">
                          <a:effectLst/>
                        </a:rPr>
                        <a:t>g</a:t>
                      </a:r>
                      <a:r>
                        <a:rPr lang="it-IT" sz="1600" b="1" spc="5" dirty="0">
                          <a:effectLst/>
                        </a:rPr>
                        <a:t>l</a:t>
                      </a:r>
                      <a:r>
                        <a:rPr lang="it-IT" sz="1600" b="1" dirty="0">
                          <a:effectLst/>
                        </a:rPr>
                        <a:t>obu</a:t>
                      </a:r>
                      <a:r>
                        <a:rPr lang="it-IT" sz="1600" b="1" spc="5" dirty="0">
                          <a:effectLst/>
                        </a:rPr>
                        <a:t>li</a:t>
                      </a:r>
                      <a:r>
                        <a:rPr lang="it-IT" sz="1600" b="1" dirty="0">
                          <a:effectLst/>
                        </a:rPr>
                        <a:t>ne</a:t>
                      </a:r>
                      <a:endParaRPr lang="it-IT"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r>
              <a:tr h="417750">
                <a:tc>
                  <a:txBody>
                    <a:bodyPr/>
                    <a:lstStyle/>
                    <a:p>
                      <a:pPr marL="64770">
                        <a:lnSpc>
                          <a:spcPts val="1240"/>
                        </a:lnSpc>
                        <a:spcAft>
                          <a:spcPts val="0"/>
                        </a:spcAft>
                      </a:pPr>
                      <a:r>
                        <a:rPr lang="it-IT" sz="1600" b="1" dirty="0">
                          <a:effectLst/>
                        </a:rPr>
                        <a:t>Sto</a:t>
                      </a:r>
                      <a:r>
                        <a:rPr lang="it-IT" sz="1600" b="1" spc="-5" dirty="0">
                          <a:effectLst/>
                        </a:rPr>
                        <a:t>r</a:t>
                      </a:r>
                      <a:r>
                        <a:rPr lang="it-IT" sz="1600" b="1" spc="5" dirty="0">
                          <a:effectLst/>
                        </a:rPr>
                        <a:t>i</a:t>
                      </a:r>
                      <a:r>
                        <a:rPr lang="it-IT" sz="1600" b="1" dirty="0">
                          <a:effectLst/>
                        </a:rPr>
                        <a:t>a </a:t>
                      </a:r>
                      <a:r>
                        <a:rPr lang="it-IT" sz="1600" b="1" spc="-10" dirty="0">
                          <a:effectLst/>
                        </a:rPr>
                        <a:t>v</a:t>
                      </a:r>
                      <a:r>
                        <a:rPr lang="it-IT" sz="1600" b="1" dirty="0">
                          <a:effectLst/>
                        </a:rPr>
                        <a:t>ac</a:t>
                      </a:r>
                      <a:r>
                        <a:rPr lang="it-IT" sz="1600" b="1" spc="-10" dirty="0">
                          <a:effectLst/>
                        </a:rPr>
                        <a:t>c</a:t>
                      </a:r>
                      <a:r>
                        <a:rPr lang="it-IT" sz="1600" b="1" spc="5" dirty="0">
                          <a:effectLst/>
                        </a:rPr>
                        <a:t>i</a:t>
                      </a:r>
                      <a:r>
                        <a:rPr lang="it-IT" sz="1600" b="1" dirty="0">
                          <a:effectLst/>
                        </a:rPr>
                        <a:t>n</a:t>
                      </a:r>
                      <a:r>
                        <a:rPr lang="it-IT" sz="1600" b="1" spc="-10" dirty="0">
                          <a:effectLst/>
                        </a:rPr>
                        <a:t>a</a:t>
                      </a:r>
                      <a:r>
                        <a:rPr lang="it-IT" sz="1600" b="1" spc="5" dirty="0">
                          <a:effectLst/>
                        </a:rPr>
                        <a:t>l</a:t>
                      </a:r>
                      <a:r>
                        <a:rPr lang="it-IT" sz="1600" b="1" dirty="0">
                          <a:effectLst/>
                        </a:rPr>
                        <a:t>e </a:t>
                      </a:r>
                      <a:r>
                        <a:rPr lang="it-IT" sz="1600" b="1" spc="-10" dirty="0">
                          <a:effectLst/>
                        </a:rPr>
                        <a:t>s</a:t>
                      </a:r>
                      <a:r>
                        <a:rPr lang="it-IT" sz="1600" b="1" dirty="0">
                          <a:effectLst/>
                        </a:rPr>
                        <a:t>con</a:t>
                      </a:r>
                      <a:r>
                        <a:rPr lang="it-IT" sz="1600" b="1" spc="-10" dirty="0">
                          <a:effectLst/>
                        </a:rPr>
                        <a:t>o</a:t>
                      </a:r>
                      <a:r>
                        <a:rPr lang="it-IT" sz="1600" b="1" dirty="0">
                          <a:effectLst/>
                        </a:rPr>
                        <a:t>s</a:t>
                      </a:r>
                      <a:r>
                        <a:rPr lang="it-IT" sz="1600" b="1" spc="5" dirty="0">
                          <a:effectLst/>
                        </a:rPr>
                        <a:t>c</a:t>
                      </a:r>
                      <a:r>
                        <a:rPr lang="it-IT" sz="1600" b="1" spc="-5" dirty="0">
                          <a:effectLst/>
                        </a:rPr>
                        <a:t>i</a:t>
                      </a:r>
                      <a:r>
                        <a:rPr lang="it-IT" sz="1600" b="1" dirty="0">
                          <a:effectLst/>
                        </a:rPr>
                        <a:t>u</a:t>
                      </a:r>
                      <a:r>
                        <a:rPr lang="it-IT" sz="1600" b="1" spc="-5" dirty="0">
                          <a:effectLst/>
                        </a:rPr>
                        <a:t>t</a:t>
                      </a:r>
                      <a:r>
                        <a:rPr lang="it-IT" sz="1600" b="1" dirty="0">
                          <a:effectLst/>
                        </a:rPr>
                        <a:t>a</a:t>
                      </a:r>
                      <a:endParaRPr lang="it-IT"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951865" marR="936625" algn="ctr">
                        <a:lnSpc>
                          <a:spcPts val="1240"/>
                        </a:lnSpc>
                        <a:spcAft>
                          <a:spcPts val="0"/>
                        </a:spcAft>
                      </a:pPr>
                      <a:r>
                        <a:rPr lang="it-IT" sz="1600" dirty="0">
                          <a:effectLst/>
                        </a:rPr>
                        <a:t>Si</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546735" marR="530860" algn="ctr">
                        <a:lnSpc>
                          <a:spcPts val="1240"/>
                        </a:lnSpc>
                        <a:spcAft>
                          <a:spcPts val="0"/>
                        </a:spcAft>
                      </a:pPr>
                      <a:r>
                        <a:rPr lang="it-IT" sz="1600">
                          <a:effectLst/>
                        </a:rPr>
                        <a:t>Si*</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r>
              <a:tr h="414585">
                <a:tc>
                  <a:txBody>
                    <a:bodyPr/>
                    <a:lstStyle/>
                    <a:p>
                      <a:pPr marL="64770">
                        <a:lnSpc>
                          <a:spcPts val="1230"/>
                        </a:lnSpc>
                        <a:spcAft>
                          <a:spcPts val="0"/>
                        </a:spcAft>
                      </a:pPr>
                      <a:r>
                        <a:rPr lang="it-IT" sz="1600" b="1" spc="-5" dirty="0">
                          <a:effectLst/>
                        </a:rPr>
                        <a:t>C</a:t>
                      </a:r>
                      <a:r>
                        <a:rPr lang="it-IT" sz="1600" b="1" spc="5" dirty="0">
                          <a:effectLst/>
                        </a:rPr>
                        <a:t>i</a:t>
                      </a:r>
                      <a:r>
                        <a:rPr lang="it-IT" sz="1600" b="1" dirty="0">
                          <a:effectLst/>
                        </a:rPr>
                        <a:t>c</a:t>
                      </a:r>
                      <a:r>
                        <a:rPr lang="it-IT" sz="1600" b="1" spc="5" dirty="0">
                          <a:effectLst/>
                        </a:rPr>
                        <a:t>l</a:t>
                      </a:r>
                      <a:r>
                        <a:rPr lang="it-IT" sz="1600" b="1" dirty="0">
                          <a:effectLst/>
                        </a:rPr>
                        <a:t>o </a:t>
                      </a:r>
                      <a:r>
                        <a:rPr lang="it-IT" sz="1600" b="1" spc="-10" dirty="0">
                          <a:effectLst/>
                        </a:rPr>
                        <a:t>v</a:t>
                      </a:r>
                      <a:r>
                        <a:rPr lang="it-IT" sz="1600" b="1" dirty="0">
                          <a:effectLst/>
                        </a:rPr>
                        <a:t>a</a:t>
                      </a:r>
                      <a:r>
                        <a:rPr lang="it-IT" sz="1600" b="1" spc="-10" dirty="0">
                          <a:effectLst/>
                        </a:rPr>
                        <a:t>c</a:t>
                      </a:r>
                      <a:r>
                        <a:rPr lang="it-IT" sz="1600" b="1" dirty="0">
                          <a:effectLst/>
                        </a:rPr>
                        <a:t>c</a:t>
                      </a:r>
                      <a:r>
                        <a:rPr lang="it-IT" sz="1600" b="1" spc="5" dirty="0">
                          <a:effectLst/>
                        </a:rPr>
                        <a:t>i</a:t>
                      </a:r>
                      <a:r>
                        <a:rPr lang="it-IT" sz="1600" b="1" spc="-10" dirty="0">
                          <a:effectLst/>
                        </a:rPr>
                        <a:t>n</a:t>
                      </a:r>
                      <a:r>
                        <a:rPr lang="it-IT" sz="1600" b="1" dirty="0">
                          <a:effectLst/>
                        </a:rPr>
                        <a:t>a</a:t>
                      </a:r>
                      <a:r>
                        <a:rPr lang="it-IT" sz="1600" b="1" spc="5" dirty="0">
                          <a:effectLst/>
                        </a:rPr>
                        <a:t>l</a:t>
                      </a:r>
                      <a:r>
                        <a:rPr lang="it-IT" sz="1600" b="1" dirty="0">
                          <a:effectLst/>
                        </a:rPr>
                        <a:t>e</a:t>
                      </a:r>
                      <a:r>
                        <a:rPr lang="it-IT" sz="1600" b="1" spc="-10" dirty="0">
                          <a:effectLst/>
                        </a:rPr>
                        <a:t> </a:t>
                      </a:r>
                      <a:r>
                        <a:rPr lang="it-IT" sz="1600" b="1" spc="5" dirty="0">
                          <a:effectLst/>
                        </a:rPr>
                        <a:t>i</a:t>
                      </a:r>
                      <a:r>
                        <a:rPr lang="it-IT" sz="1600" b="1" dirty="0">
                          <a:effectLst/>
                        </a:rPr>
                        <a:t>n</a:t>
                      </a:r>
                      <a:r>
                        <a:rPr lang="it-IT" sz="1600" b="1" spc="-10" dirty="0">
                          <a:effectLst/>
                        </a:rPr>
                        <a:t>c</a:t>
                      </a:r>
                      <a:r>
                        <a:rPr lang="it-IT" sz="1600" b="1" dirty="0">
                          <a:effectLst/>
                        </a:rPr>
                        <a:t>o</a:t>
                      </a:r>
                      <a:r>
                        <a:rPr lang="it-IT" sz="1600" b="1" spc="-20" dirty="0">
                          <a:effectLst/>
                        </a:rPr>
                        <a:t>m</a:t>
                      </a:r>
                      <a:r>
                        <a:rPr lang="it-IT" sz="1600" b="1" dirty="0">
                          <a:effectLst/>
                        </a:rPr>
                        <a:t>p</a:t>
                      </a:r>
                      <a:r>
                        <a:rPr lang="it-IT" sz="1600" b="1" spc="5" dirty="0">
                          <a:effectLst/>
                        </a:rPr>
                        <a:t>l</a:t>
                      </a:r>
                      <a:r>
                        <a:rPr lang="it-IT" sz="1600" b="1" dirty="0">
                          <a:effectLst/>
                        </a:rPr>
                        <a:t>e</a:t>
                      </a:r>
                      <a:r>
                        <a:rPr lang="it-IT" sz="1600" b="1" spc="5" dirty="0">
                          <a:effectLst/>
                        </a:rPr>
                        <a:t>t</a:t>
                      </a:r>
                      <a:r>
                        <a:rPr lang="it-IT" sz="1600" b="1" dirty="0">
                          <a:effectLst/>
                        </a:rPr>
                        <a:t>o</a:t>
                      </a:r>
                      <a:r>
                        <a:rPr lang="it-IT" sz="1600" b="1" spc="-10" dirty="0">
                          <a:effectLst/>
                        </a:rPr>
                        <a:t> </a:t>
                      </a:r>
                      <a:r>
                        <a:rPr lang="it-IT" sz="1600" b="1" spc="5" dirty="0">
                          <a:effectLst/>
                        </a:rPr>
                        <a:t>(</a:t>
                      </a:r>
                      <a:r>
                        <a:rPr lang="it-IT" sz="1600" b="1" dirty="0">
                          <a:effectLst/>
                        </a:rPr>
                        <a:t>&lt; 3 </a:t>
                      </a:r>
                      <a:r>
                        <a:rPr lang="it-IT" sz="1600" b="1" spc="-10" dirty="0">
                          <a:effectLst/>
                        </a:rPr>
                        <a:t>d</a:t>
                      </a:r>
                      <a:r>
                        <a:rPr lang="it-IT" sz="1600" b="1" dirty="0">
                          <a:effectLst/>
                        </a:rPr>
                        <a:t>os</a:t>
                      </a:r>
                      <a:r>
                        <a:rPr lang="it-IT" sz="1600" b="1" spc="-5" dirty="0">
                          <a:effectLst/>
                        </a:rPr>
                        <a:t>i</a:t>
                      </a:r>
                      <a:r>
                        <a:rPr lang="it-IT" sz="1600" b="1" dirty="0">
                          <a:effectLst/>
                        </a:rPr>
                        <a:t>)</a:t>
                      </a:r>
                      <a:endParaRPr lang="it-IT"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83185">
                        <a:lnSpc>
                          <a:spcPts val="1230"/>
                        </a:lnSpc>
                        <a:spcAft>
                          <a:spcPts val="0"/>
                        </a:spcAft>
                      </a:pPr>
                      <a:r>
                        <a:rPr lang="it-IT" sz="1600" dirty="0">
                          <a:effectLst/>
                        </a:rPr>
                        <a:t>Si </a:t>
                      </a:r>
                      <a:r>
                        <a:rPr lang="it-IT" sz="1600" spc="5" dirty="0">
                          <a:effectLst/>
                        </a:rPr>
                        <a:t>(</a:t>
                      </a:r>
                      <a:r>
                        <a:rPr lang="it-IT" sz="1600" spc="-10" dirty="0">
                          <a:effectLst/>
                        </a:rPr>
                        <a:t>c</a:t>
                      </a:r>
                      <a:r>
                        <a:rPr lang="it-IT" sz="1600" dirty="0">
                          <a:effectLst/>
                        </a:rPr>
                        <a:t>on co</a:t>
                      </a:r>
                      <a:r>
                        <a:rPr lang="it-IT" sz="1600" spc="-15" dirty="0">
                          <a:effectLst/>
                        </a:rPr>
                        <a:t>m</a:t>
                      </a:r>
                      <a:r>
                        <a:rPr lang="it-IT" sz="1600" dirty="0">
                          <a:effectLst/>
                        </a:rPr>
                        <a:t>p</a:t>
                      </a:r>
                      <a:r>
                        <a:rPr lang="it-IT" sz="1600" spc="5" dirty="0">
                          <a:effectLst/>
                        </a:rPr>
                        <a:t>l</a:t>
                      </a:r>
                      <a:r>
                        <a:rPr lang="it-IT" sz="1600" spc="-10" dirty="0">
                          <a:effectLst/>
                        </a:rPr>
                        <a:t>e</a:t>
                      </a:r>
                      <a:r>
                        <a:rPr lang="it-IT" sz="1600" spc="5" dirty="0">
                          <a:effectLst/>
                        </a:rPr>
                        <a:t>t</a:t>
                      </a:r>
                      <a:r>
                        <a:rPr lang="it-IT" sz="1600" dirty="0">
                          <a:effectLst/>
                        </a:rPr>
                        <a:t>a</a:t>
                      </a:r>
                      <a:r>
                        <a:rPr lang="it-IT" sz="1600" spc="-15" dirty="0">
                          <a:effectLst/>
                        </a:rPr>
                        <a:t>m</a:t>
                      </a:r>
                      <a:r>
                        <a:rPr lang="it-IT" sz="1600" dirty="0">
                          <a:effectLst/>
                        </a:rPr>
                        <a:t>en</a:t>
                      </a:r>
                      <a:r>
                        <a:rPr lang="it-IT" sz="1600" spc="5" dirty="0">
                          <a:effectLst/>
                        </a:rPr>
                        <a:t>t</a:t>
                      </a:r>
                      <a:r>
                        <a:rPr lang="it-IT" sz="1600" dirty="0">
                          <a:effectLst/>
                        </a:rPr>
                        <a:t>o d</a:t>
                      </a:r>
                      <a:r>
                        <a:rPr lang="it-IT" sz="1600" spc="-10" dirty="0">
                          <a:effectLst/>
                        </a:rPr>
                        <a:t>e</a:t>
                      </a:r>
                      <a:r>
                        <a:rPr lang="it-IT" sz="1600" dirty="0">
                          <a:effectLst/>
                        </a:rPr>
                        <a:t>l</a:t>
                      </a:r>
                      <a:r>
                        <a:rPr lang="it-IT" sz="1600" spc="-5" dirty="0">
                          <a:effectLst/>
                        </a:rPr>
                        <a:t> </a:t>
                      </a:r>
                      <a:r>
                        <a:rPr lang="it-IT" sz="1600" dirty="0">
                          <a:effectLst/>
                        </a:rPr>
                        <a:t>c</a:t>
                      </a:r>
                      <a:r>
                        <a:rPr lang="it-IT" sz="1600" spc="5" dirty="0">
                          <a:effectLst/>
                        </a:rPr>
                        <a:t>i</a:t>
                      </a:r>
                      <a:r>
                        <a:rPr lang="it-IT" sz="1600" spc="-10" dirty="0">
                          <a:effectLst/>
                        </a:rPr>
                        <a:t>c</a:t>
                      </a:r>
                      <a:r>
                        <a:rPr lang="it-IT" sz="1600" spc="5" dirty="0">
                          <a:effectLst/>
                        </a:rPr>
                        <a:t>l</a:t>
                      </a:r>
                      <a:r>
                        <a:rPr lang="it-IT" sz="1600" dirty="0">
                          <a:effectLst/>
                        </a:rPr>
                        <a:t>o</a:t>
                      </a:r>
                      <a:r>
                        <a:rPr lang="it-IT" sz="1600" dirty="0" smtClean="0">
                          <a:effectLst/>
                        </a:rPr>
                        <a:t>)</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544830" marR="528955" algn="ctr">
                        <a:lnSpc>
                          <a:spcPts val="1230"/>
                        </a:lnSpc>
                        <a:spcAft>
                          <a:spcPts val="0"/>
                        </a:spcAft>
                      </a:pPr>
                      <a:r>
                        <a:rPr lang="it-IT" sz="1600">
                          <a:effectLst/>
                        </a:rPr>
                        <a:t>Si*</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r>
              <a:tr h="417750">
                <a:tc>
                  <a:txBody>
                    <a:bodyPr/>
                    <a:lstStyle/>
                    <a:p>
                      <a:pPr marL="64770">
                        <a:lnSpc>
                          <a:spcPts val="1240"/>
                        </a:lnSpc>
                        <a:spcAft>
                          <a:spcPts val="0"/>
                        </a:spcAft>
                      </a:pPr>
                      <a:r>
                        <a:rPr lang="it-IT" sz="1600" b="1" dirty="0">
                          <a:effectLst/>
                        </a:rPr>
                        <a:t>3 dosi</a:t>
                      </a:r>
                      <a:r>
                        <a:rPr lang="it-IT" sz="1600" b="1" spc="-5" dirty="0">
                          <a:effectLst/>
                        </a:rPr>
                        <a:t> </a:t>
                      </a:r>
                      <a:r>
                        <a:rPr lang="it-IT" sz="1600" b="1" dirty="0">
                          <a:effectLst/>
                        </a:rPr>
                        <a:t>o p</a:t>
                      </a:r>
                      <a:r>
                        <a:rPr lang="it-IT" sz="1600" b="1" spc="-5" dirty="0">
                          <a:effectLst/>
                        </a:rPr>
                        <a:t>i</a:t>
                      </a:r>
                      <a:r>
                        <a:rPr lang="it-IT" sz="1600" b="1" dirty="0">
                          <a:effectLst/>
                        </a:rPr>
                        <a:t>ù. </a:t>
                      </a:r>
                      <a:r>
                        <a:rPr lang="it-IT" sz="1600" b="1" spc="-5" dirty="0">
                          <a:effectLst/>
                        </a:rPr>
                        <a:t>Ul</a:t>
                      </a:r>
                      <a:r>
                        <a:rPr lang="it-IT" sz="1600" b="1" spc="5" dirty="0">
                          <a:effectLst/>
                        </a:rPr>
                        <a:t>ti</a:t>
                      </a:r>
                      <a:r>
                        <a:rPr lang="it-IT" sz="1600" b="1" spc="-20" dirty="0">
                          <a:effectLst/>
                        </a:rPr>
                        <a:t>m</a:t>
                      </a:r>
                      <a:r>
                        <a:rPr lang="it-IT" sz="1600" b="1" dirty="0">
                          <a:effectLst/>
                        </a:rPr>
                        <a:t>a do</a:t>
                      </a:r>
                      <a:r>
                        <a:rPr lang="it-IT" sz="1600" b="1" spc="5" dirty="0">
                          <a:effectLst/>
                        </a:rPr>
                        <a:t>s</a:t>
                      </a:r>
                      <a:r>
                        <a:rPr lang="it-IT" sz="1600" b="1" dirty="0">
                          <a:effectLst/>
                        </a:rPr>
                        <a:t>e </a:t>
                      </a:r>
                      <a:r>
                        <a:rPr lang="it-IT" sz="1600" b="1" spc="-10" dirty="0">
                          <a:effectLst/>
                        </a:rPr>
                        <a:t>d</a:t>
                      </a:r>
                      <a:r>
                        <a:rPr lang="it-IT" sz="1600" b="1" dirty="0">
                          <a:effectLst/>
                        </a:rPr>
                        <a:t>a p</a:t>
                      </a:r>
                      <a:r>
                        <a:rPr lang="it-IT" sz="1600" b="1" spc="5" dirty="0">
                          <a:effectLst/>
                        </a:rPr>
                        <a:t>i</a:t>
                      </a:r>
                      <a:r>
                        <a:rPr lang="it-IT" sz="1600" b="1" dirty="0">
                          <a:effectLst/>
                        </a:rPr>
                        <a:t>ù </a:t>
                      </a:r>
                      <a:r>
                        <a:rPr lang="it-IT" sz="1600" b="1" spc="-10" dirty="0">
                          <a:effectLst/>
                        </a:rPr>
                        <a:t>d</a:t>
                      </a:r>
                      <a:r>
                        <a:rPr lang="it-IT" sz="1600" b="1" dirty="0">
                          <a:effectLst/>
                        </a:rPr>
                        <a:t>i</a:t>
                      </a:r>
                      <a:r>
                        <a:rPr lang="it-IT" sz="1600" b="1" spc="5" dirty="0">
                          <a:effectLst/>
                        </a:rPr>
                        <a:t> </a:t>
                      </a:r>
                      <a:r>
                        <a:rPr lang="it-IT" sz="1600" b="1" dirty="0">
                          <a:effectLst/>
                        </a:rPr>
                        <a:t>10</a:t>
                      </a:r>
                      <a:r>
                        <a:rPr lang="it-IT" sz="1600" b="1" spc="-10" dirty="0">
                          <a:effectLst/>
                        </a:rPr>
                        <a:t> </a:t>
                      </a:r>
                      <a:r>
                        <a:rPr lang="it-IT" sz="1600" b="1" dirty="0">
                          <a:effectLst/>
                        </a:rPr>
                        <a:t>an</a:t>
                      </a:r>
                      <a:r>
                        <a:rPr lang="it-IT" sz="1600" b="1" spc="-10" dirty="0">
                          <a:effectLst/>
                        </a:rPr>
                        <a:t>n</a:t>
                      </a:r>
                      <a:r>
                        <a:rPr lang="it-IT" sz="1600" b="1" dirty="0">
                          <a:effectLst/>
                        </a:rPr>
                        <a:t>i</a:t>
                      </a:r>
                      <a:endParaRPr lang="it-IT"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951865" marR="936625" algn="ctr">
                        <a:lnSpc>
                          <a:spcPts val="1240"/>
                        </a:lnSpc>
                        <a:spcAft>
                          <a:spcPts val="0"/>
                        </a:spcAft>
                      </a:pPr>
                      <a:r>
                        <a:rPr lang="it-IT" sz="1600">
                          <a:effectLst/>
                        </a:rPr>
                        <a:t>Si</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546735" marR="530860" algn="ctr">
                        <a:lnSpc>
                          <a:spcPts val="1240"/>
                        </a:lnSpc>
                        <a:spcAft>
                          <a:spcPts val="0"/>
                        </a:spcAft>
                      </a:pPr>
                      <a:r>
                        <a:rPr lang="it-IT" sz="1600" dirty="0">
                          <a:effectLst/>
                        </a:rPr>
                        <a:t>Si*</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r>
              <a:tr h="417750">
                <a:tc>
                  <a:txBody>
                    <a:bodyPr/>
                    <a:lstStyle/>
                    <a:p>
                      <a:pPr marL="64770">
                        <a:lnSpc>
                          <a:spcPts val="1230"/>
                        </a:lnSpc>
                        <a:spcAft>
                          <a:spcPts val="0"/>
                        </a:spcAft>
                      </a:pPr>
                      <a:r>
                        <a:rPr lang="it-IT" sz="1600" b="1">
                          <a:effectLst/>
                        </a:rPr>
                        <a:t>3 dosi</a:t>
                      </a:r>
                      <a:r>
                        <a:rPr lang="it-IT" sz="1600" b="1" spc="-5">
                          <a:effectLst/>
                        </a:rPr>
                        <a:t> </a:t>
                      </a:r>
                      <a:r>
                        <a:rPr lang="it-IT" sz="1600" b="1">
                          <a:effectLst/>
                        </a:rPr>
                        <a:t>o p</a:t>
                      </a:r>
                      <a:r>
                        <a:rPr lang="it-IT" sz="1600" b="1" spc="-5">
                          <a:effectLst/>
                        </a:rPr>
                        <a:t>i</a:t>
                      </a:r>
                      <a:r>
                        <a:rPr lang="it-IT" sz="1600" b="1">
                          <a:effectLst/>
                        </a:rPr>
                        <a:t>ù. </a:t>
                      </a:r>
                      <a:r>
                        <a:rPr lang="it-IT" sz="1600" b="1" spc="-5">
                          <a:effectLst/>
                        </a:rPr>
                        <a:t>Ul</a:t>
                      </a:r>
                      <a:r>
                        <a:rPr lang="it-IT" sz="1600" b="1" spc="5">
                          <a:effectLst/>
                        </a:rPr>
                        <a:t>ti</a:t>
                      </a:r>
                      <a:r>
                        <a:rPr lang="it-IT" sz="1600" b="1" spc="-20">
                          <a:effectLst/>
                        </a:rPr>
                        <a:t>m</a:t>
                      </a:r>
                      <a:r>
                        <a:rPr lang="it-IT" sz="1600" b="1">
                          <a:effectLst/>
                        </a:rPr>
                        <a:t>a do</a:t>
                      </a:r>
                      <a:r>
                        <a:rPr lang="it-IT" sz="1600" b="1" spc="5">
                          <a:effectLst/>
                        </a:rPr>
                        <a:t>s</a:t>
                      </a:r>
                      <a:r>
                        <a:rPr lang="it-IT" sz="1600" b="1">
                          <a:effectLst/>
                        </a:rPr>
                        <a:t>e </a:t>
                      </a:r>
                      <a:r>
                        <a:rPr lang="it-IT" sz="1600" b="1" spc="-10">
                          <a:effectLst/>
                        </a:rPr>
                        <a:t>d</a:t>
                      </a:r>
                      <a:r>
                        <a:rPr lang="it-IT" sz="1600" b="1">
                          <a:effectLst/>
                        </a:rPr>
                        <a:t>a p</a:t>
                      </a:r>
                      <a:r>
                        <a:rPr lang="it-IT" sz="1600" b="1" spc="5">
                          <a:effectLst/>
                        </a:rPr>
                        <a:t>i</a:t>
                      </a:r>
                      <a:r>
                        <a:rPr lang="it-IT" sz="1600" b="1">
                          <a:effectLst/>
                        </a:rPr>
                        <a:t>ù </a:t>
                      </a:r>
                      <a:r>
                        <a:rPr lang="it-IT" sz="1600" b="1" spc="-10">
                          <a:effectLst/>
                        </a:rPr>
                        <a:t>d</a:t>
                      </a:r>
                      <a:r>
                        <a:rPr lang="it-IT" sz="1600" b="1">
                          <a:effectLst/>
                        </a:rPr>
                        <a:t>i</a:t>
                      </a:r>
                      <a:r>
                        <a:rPr lang="it-IT" sz="1600" b="1" spc="5">
                          <a:effectLst/>
                        </a:rPr>
                        <a:t> </a:t>
                      </a:r>
                      <a:r>
                        <a:rPr lang="it-IT" sz="1600" b="1">
                          <a:effectLst/>
                        </a:rPr>
                        <a:t>5</a:t>
                      </a:r>
                      <a:r>
                        <a:rPr lang="it-IT" sz="1600" b="1" spc="-10">
                          <a:effectLst/>
                        </a:rPr>
                        <a:t> </a:t>
                      </a:r>
                      <a:r>
                        <a:rPr lang="it-IT" sz="1600" b="1">
                          <a:effectLst/>
                        </a:rPr>
                        <a:t>an</a:t>
                      </a:r>
                      <a:r>
                        <a:rPr lang="it-IT" sz="1600" b="1" spc="-10">
                          <a:effectLst/>
                        </a:rPr>
                        <a:t>n</a:t>
                      </a:r>
                      <a:r>
                        <a:rPr lang="it-IT" sz="1600" b="1">
                          <a:effectLst/>
                        </a:rPr>
                        <a:t>i</a:t>
                      </a:r>
                      <a:endParaRPr lang="it-IT"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916940" marR="901065" algn="ctr">
                        <a:lnSpc>
                          <a:spcPts val="1230"/>
                        </a:lnSpc>
                        <a:spcAft>
                          <a:spcPts val="0"/>
                        </a:spcAft>
                      </a:pPr>
                      <a:r>
                        <a:rPr lang="it-IT" sz="1600">
                          <a:effectLst/>
                        </a:rPr>
                        <a:t>Si*</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554355" marR="540385" algn="ctr">
                        <a:lnSpc>
                          <a:spcPts val="1230"/>
                        </a:lnSpc>
                        <a:spcAft>
                          <a:spcPts val="0"/>
                        </a:spcAft>
                      </a:pPr>
                      <a:r>
                        <a:rPr lang="it-IT" sz="1600" spc="-5" dirty="0">
                          <a:effectLst/>
                        </a:rPr>
                        <a:t>No</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r>
              <a:tr h="414585">
                <a:tc>
                  <a:txBody>
                    <a:bodyPr/>
                    <a:lstStyle/>
                    <a:p>
                      <a:pPr marL="64770">
                        <a:lnSpc>
                          <a:spcPts val="1230"/>
                        </a:lnSpc>
                        <a:spcAft>
                          <a:spcPts val="0"/>
                        </a:spcAft>
                      </a:pPr>
                      <a:r>
                        <a:rPr lang="it-IT" sz="1600" b="1" dirty="0">
                          <a:effectLst/>
                        </a:rPr>
                        <a:t>3</a:t>
                      </a:r>
                      <a:r>
                        <a:rPr lang="it-IT" sz="1600" b="1" spc="5" dirty="0">
                          <a:effectLst/>
                        </a:rPr>
                        <a:t> </a:t>
                      </a:r>
                      <a:r>
                        <a:rPr lang="it-IT" sz="1600" b="1" dirty="0">
                          <a:effectLst/>
                        </a:rPr>
                        <a:t>dosi</a:t>
                      </a:r>
                      <a:r>
                        <a:rPr lang="it-IT" sz="1600" b="1" spc="-5" dirty="0">
                          <a:effectLst/>
                        </a:rPr>
                        <a:t> </a:t>
                      </a:r>
                      <a:r>
                        <a:rPr lang="it-IT" sz="1600" b="1" dirty="0">
                          <a:effectLst/>
                        </a:rPr>
                        <a:t>o p</a:t>
                      </a:r>
                      <a:r>
                        <a:rPr lang="it-IT" sz="1600" b="1" spc="-5" dirty="0">
                          <a:effectLst/>
                        </a:rPr>
                        <a:t>i</a:t>
                      </a:r>
                      <a:r>
                        <a:rPr lang="it-IT" sz="1600" b="1" dirty="0">
                          <a:effectLst/>
                        </a:rPr>
                        <a:t>ù. </a:t>
                      </a:r>
                      <a:r>
                        <a:rPr lang="it-IT" sz="1600" b="1" spc="-5" dirty="0">
                          <a:effectLst/>
                        </a:rPr>
                        <a:t>Ul</a:t>
                      </a:r>
                      <a:r>
                        <a:rPr lang="it-IT" sz="1600" b="1" spc="5" dirty="0">
                          <a:effectLst/>
                        </a:rPr>
                        <a:t>ti</a:t>
                      </a:r>
                      <a:r>
                        <a:rPr lang="it-IT" sz="1600" b="1" spc="-20" dirty="0">
                          <a:effectLst/>
                        </a:rPr>
                        <a:t>m</a:t>
                      </a:r>
                      <a:r>
                        <a:rPr lang="it-IT" sz="1600" b="1" dirty="0">
                          <a:effectLst/>
                        </a:rPr>
                        <a:t>a do</a:t>
                      </a:r>
                      <a:r>
                        <a:rPr lang="it-IT" sz="1600" b="1" spc="5" dirty="0">
                          <a:effectLst/>
                        </a:rPr>
                        <a:t>s</a:t>
                      </a:r>
                      <a:r>
                        <a:rPr lang="it-IT" sz="1600" b="1" dirty="0">
                          <a:effectLst/>
                        </a:rPr>
                        <a:t>e </a:t>
                      </a:r>
                      <a:r>
                        <a:rPr lang="it-IT" sz="1600" b="1" spc="-10" dirty="0">
                          <a:effectLst/>
                        </a:rPr>
                        <a:t>d</a:t>
                      </a:r>
                      <a:r>
                        <a:rPr lang="it-IT" sz="1600" b="1" dirty="0">
                          <a:effectLst/>
                        </a:rPr>
                        <a:t>a 5an</a:t>
                      </a:r>
                      <a:r>
                        <a:rPr lang="it-IT" sz="1600" b="1" spc="-10" dirty="0">
                          <a:effectLst/>
                        </a:rPr>
                        <a:t>n</a:t>
                      </a:r>
                      <a:r>
                        <a:rPr lang="it-IT" sz="1600" b="1" dirty="0">
                          <a:effectLst/>
                        </a:rPr>
                        <a:t>i</a:t>
                      </a:r>
                      <a:r>
                        <a:rPr lang="it-IT" sz="1600" b="1" spc="5" dirty="0">
                          <a:effectLst/>
                        </a:rPr>
                        <a:t> </a:t>
                      </a:r>
                      <a:r>
                        <a:rPr lang="it-IT" sz="1600" b="1" dirty="0">
                          <a:effectLst/>
                        </a:rPr>
                        <a:t>o </a:t>
                      </a:r>
                      <a:r>
                        <a:rPr lang="it-IT" sz="1600" b="1" spc="-20" dirty="0">
                          <a:effectLst/>
                        </a:rPr>
                        <a:t>m</a:t>
                      </a:r>
                      <a:r>
                        <a:rPr lang="it-IT" sz="1600" b="1" dirty="0">
                          <a:effectLst/>
                        </a:rPr>
                        <a:t>eno</a:t>
                      </a:r>
                      <a:endParaRPr lang="it-IT"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924560" marR="910590" algn="ctr">
                        <a:lnSpc>
                          <a:spcPts val="1230"/>
                        </a:lnSpc>
                        <a:spcAft>
                          <a:spcPts val="0"/>
                        </a:spcAft>
                      </a:pPr>
                      <a:r>
                        <a:rPr lang="it-IT" sz="1600" spc="-5" dirty="0">
                          <a:effectLst/>
                        </a:rPr>
                        <a:t>No</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554355" marR="540385" algn="ctr">
                        <a:lnSpc>
                          <a:spcPts val="1230"/>
                        </a:lnSpc>
                        <a:spcAft>
                          <a:spcPts val="0"/>
                        </a:spcAft>
                      </a:pPr>
                      <a:r>
                        <a:rPr lang="it-IT" sz="1600" spc="-5" dirty="0">
                          <a:effectLst/>
                        </a:rPr>
                        <a:t>No</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r>
            </a:tbl>
          </a:graphicData>
        </a:graphic>
      </p:graphicFrame>
      <p:sp>
        <p:nvSpPr>
          <p:cNvPr id="7" name="CasellaDiTesto 6"/>
          <p:cNvSpPr txBox="1"/>
          <p:nvPr/>
        </p:nvSpPr>
        <p:spPr>
          <a:xfrm>
            <a:off x="7588582" y="4484211"/>
            <a:ext cx="1062005" cy="769441"/>
          </a:xfrm>
          <a:prstGeom prst="rect">
            <a:avLst/>
          </a:prstGeom>
          <a:noFill/>
        </p:spPr>
        <p:txBody>
          <a:bodyPr wrap="square" rtlCol="0">
            <a:spAutoFit/>
          </a:bodyPr>
          <a:lstStyle/>
          <a:p>
            <a:r>
              <a:rPr lang="it-IT" sz="1100" b="1" dirty="0" smtClean="0"/>
              <a:t>*</a:t>
            </a:r>
            <a:r>
              <a:rPr lang="it-IT" sz="1100" b="1" i="1" dirty="0"/>
              <a:t>No se la ferita non è profonda ed è </a:t>
            </a:r>
            <a:r>
              <a:rPr lang="it-IT" sz="1100" b="1" i="1" dirty="0" smtClean="0"/>
              <a:t>pulita</a:t>
            </a:r>
            <a:endParaRPr lang="it-IT" sz="1100" b="1" dirty="0"/>
          </a:p>
        </p:txBody>
      </p:sp>
    </p:spTree>
    <p:extLst>
      <p:ext uri="{BB962C8B-B14F-4D97-AF65-F5344CB8AC3E}">
        <p14:creationId xmlns="" xmlns:p14="http://schemas.microsoft.com/office/powerpoint/2010/main" val="1240801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2960" y="286604"/>
            <a:ext cx="7543800" cy="808866"/>
          </a:xfrm>
        </p:spPr>
        <p:txBody>
          <a:bodyPr>
            <a:normAutofit/>
          </a:bodyPr>
          <a:lstStyle/>
          <a:p>
            <a:r>
              <a:rPr lang="it-IT" sz="3600" b="1" dirty="0" smtClean="0"/>
              <a:t>IMMUNITA’ PASSIVA</a:t>
            </a:r>
            <a:endParaRPr lang="it-IT" sz="3600" dirty="0">
              <a:solidFill>
                <a:srgbClr val="FF0000"/>
              </a:solidFill>
            </a:endParaRPr>
          </a:p>
        </p:txBody>
      </p:sp>
      <p:sp>
        <p:nvSpPr>
          <p:cNvPr id="3" name="Segnaposto contenuto 2"/>
          <p:cNvSpPr>
            <a:spLocks noGrp="1"/>
          </p:cNvSpPr>
          <p:nvPr>
            <p:ph idx="1"/>
          </p:nvPr>
        </p:nvSpPr>
        <p:spPr>
          <a:xfrm>
            <a:off x="822960" y="1845734"/>
            <a:ext cx="7543800" cy="3957537"/>
          </a:xfrm>
        </p:spPr>
        <p:txBody>
          <a:bodyPr>
            <a:noAutofit/>
          </a:bodyPr>
          <a:lstStyle/>
          <a:p>
            <a:pPr algn="just"/>
            <a:r>
              <a:rPr lang="it-IT" sz="1800" dirty="0" smtClean="0"/>
              <a:t>È stato osservato che le </a:t>
            </a:r>
            <a:r>
              <a:rPr lang="it-IT" sz="1800" b="1" dirty="0" smtClean="0"/>
              <a:t>madri trasferiscono anticorpi al prodotto del concepimento</a:t>
            </a:r>
            <a:r>
              <a:rPr lang="it-IT" sz="1800" dirty="0" smtClean="0"/>
              <a:t>, offrendogli così un certo grado di </a:t>
            </a:r>
            <a:r>
              <a:rPr lang="it-IT" sz="1800" b="1" dirty="0" smtClean="0"/>
              <a:t>protezione contro malattie quali il morbillo, la difterite e poliomielite, </a:t>
            </a:r>
            <a:r>
              <a:rPr lang="it-IT" sz="1800" dirty="0"/>
              <a:t>nelle prime settimane-mesi di vita, quando il sistema immunitario del neonato è ancora immaturo</a:t>
            </a:r>
            <a:r>
              <a:rPr lang="it-IT" sz="1800" b="1" dirty="0" smtClean="0"/>
              <a:t>. </a:t>
            </a:r>
          </a:p>
          <a:p>
            <a:pPr algn="just"/>
            <a:r>
              <a:rPr lang="it-IT" sz="1800" dirty="0" smtClean="0"/>
              <a:t>Gli </a:t>
            </a:r>
            <a:r>
              <a:rPr lang="it-IT" sz="1800" b="1" dirty="0" smtClean="0"/>
              <a:t>anticorpi materni sono in grado di proteggere i neonati dalle infezioni</a:t>
            </a:r>
            <a:r>
              <a:rPr lang="it-IT" sz="1800" dirty="0" smtClean="0"/>
              <a:t>, e modificare la severità delle malattie infettive nei bambini, per un periodo di tempo variabile, a seconda del livello di trasmissione placentare e il tasso di decadimento degli anticorpi acquisiti passivamente. </a:t>
            </a:r>
          </a:p>
          <a:p>
            <a:pPr algn="just"/>
            <a:r>
              <a:rPr lang="it-IT" sz="1800" b="1" dirty="0" smtClean="0"/>
              <a:t>La trasmissione transplacentare di anticorpi è un processo selettivo, attivo e intracellulare</a:t>
            </a:r>
            <a:r>
              <a:rPr lang="it-IT" sz="1800" dirty="0" smtClean="0"/>
              <a:t>, che </a:t>
            </a:r>
            <a:r>
              <a:rPr lang="it-IT" sz="1800" b="1" dirty="0" smtClean="0"/>
              <a:t>inizia intorno alla 17a settimana di gestazione e progressivamente aumenta, fino alla 40a settimana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1571</Words>
  <Application>Microsoft Office PowerPoint</Application>
  <PresentationFormat>Presentazione su schermo (4:3)</PresentationFormat>
  <Paragraphs>110</Paragraphs>
  <Slides>37</Slides>
  <Notes>6</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37</vt:i4>
      </vt:variant>
    </vt:vector>
  </HeadingPairs>
  <TitlesOfParts>
    <vt:vector size="39" baseType="lpstr">
      <vt:lpstr>Tema di Office</vt:lpstr>
      <vt:lpstr>Grafico</vt:lpstr>
      <vt:lpstr>Immunoprofilassi attiva e passiva</vt:lpstr>
      <vt:lpstr>Diapositiva 2</vt:lpstr>
      <vt:lpstr>Diapositiva 3</vt:lpstr>
      <vt:lpstr>Diapositiva 4</vt:lpstr>
      <vt:lpstr>Diapositiva 5</vt:lpstr>
      <vt:lpstr>L'IMMUNITA‘ SPECIFICA ATTIVA </vt:lpstr>
      <vt:lpstr>  IMMUNITA’ SPECIFICA PASSIVA  </vt:lpstr>
      <vt:lpstr>PROFILASSI ANTITETANICA  POST ESPOSIZIONE</vt:lpstr>
      <vt:lpstr>IMMUNITA’ PASSIVA</vt:lpstr>
      <vt:lpstr>Obiettivi dell’immunizzazione in gravidanza</vt:lpstr>
      <vt:lpstr>Diapositiva 11</vt:lpstr>
      <vt:lpstr>Diapositiva 12</vt:lpstr>
      <vt:lpstr>Diapositiva 13</vt:lpstr>
      <vt:lpstr>Diapositiva 14</vt:lpstr>
      <vt:lpstr>Diapositiva 15</vt:lpstr>
      <vt:lpstr>Diapositiva 16</vt:lpstr>
      <vt:lpstr>Diapositiva 17</vt:lpstr>
      <vt:lpstr>Diapositiva 18</vt:lpstr>
      <vt:lpstr>Eradicazione</vt:lpstr>
      <vt:lpstr>Eliminazione </vt:lpstr>
      <vt:lpstr>Diapositiva 21</vt:lpstr>
      <vt:lpstr>Diapositiva 22</vt:lpstr>
      <vt:lpstr>Controllo</vt:lpstr>
      <vt:lpstr>Incidenza (n. casi/100.000) del tetano in Italia, periodo 2001-2010</vt:lpstr>
      <vt:lpstr>Diapositiva 25</vt:lpstr>
      <vt:lpstr>Diapositiva 26</vt:lpstr>
      <vt:lpstr>Diapositiva 27</vt:lpstr>
      <vt:lpstr>Diapositiva 28</vt:lpstr>
      <vt:lpstr>Vaccinazione anti difterite-tetano-pertosse</vt:lpstr>
      <vt:lpstr>Diapositiva 30</vt:lpstr>
      <vt:lpstr>Diapositiva 31</vt:lpstr>
      <vt:lpstr>Diapositiva 32</vt:lpstr>
      <vt:lpstr>Diapositiva 33</vt:lpstr>
      <vt:lpstr>     Complicanze del Morbillo</vt:lpstr>
      <vt:lpstr>Disease and Mortality Estimates </vt:lpstr>
      <vt:lpstr>EPIDEMIA MORBILLO 2017</vt:lpstr>
      <vt:lpstr>Diapositiva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BRUZZONE Dott. Giacomo</dc:creator>
  <cp:lastModifiedBy>NovelliD</cp:lastModifiedBy>
  <cp:revision>55</cp:revision>
  <dcterms:created xsi:type="dcterms:W3CDTF">2019-10-30T09:29:36Z</dcterms:created>
  <dcterms:modified xsi:type="dcterms:W3CDTF">2020-02-19T09:22:57Z</dcterms:modified>
</cp:coreProperties>
</file>