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147.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charts/style1.xml" ContentType="application/vnd.ms-office.chartstyl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Override PartName="/ppt/slides/slide139.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9"/>
  </p:notesMasterIdLst>
  <p:sldIdLst>
    <p:sldId id="256" r:id="rId2"/>
    <p:sldId id="387" r:id="rId3"/>
    <p:sldId id="388" r:id="rId4"/>
    <p:sldId id="390" r:id="rId5"/>
    <p:sldId id="389" r:id="rId6"/>
    <p:sldId id="393" r:id="rId7"/>
    <p:sldId id="394" r:id="rId8"/>
    <p:sldId id="395" r:id="rId9"/>
    <p:sldId id="396" r:id="rId10"/>
    <p:sldId id="397" r:id="rId11"/>
    <p:sldId id="398" r:id="rId12"/>
    <p:sldId id="399" r:id="rId13"/>
    <p:sldId id="259" r:id="rId14"/>
    <p:sldId id="305" r:id="rId15"/>
    <p:sldId id="306" r:id="rId16"/>
    <p:sldId id="307" r:id="rId17"/>
    <p:sldId id="400" r:id="rId18"/>
    <p:sldId id="401" r:id="rId19"/>
    <p:sldId id="324" r:id="rId20"/>
    <p:sldId id="402" r:id="rId21"/>
    <p:sldId id="403" r:id="rId22"/>
    <p:sldId id="404" r:id="rId23"/>
    <p:sldId id="310" r:id="rId24"/>
    <p:sldId id="405" r:id="rId25"/>
    <p:sldId id="406" r:id="rId26"/>
    <p:sldId id="407" r:id="rId27"/>
    <p:sldId id="408" r:id="rId28"/>
    <p:sldId id="409" r:id="rId29"/>
    <p:sldId id="410" r:id="rId30"/>
    <p:sldId id="411" r:id="rId31"/>
    <p:sldId id="412" r:id="rId32"/>
    <p:sldId id="311" r:id="rId33"/>
    <p:sldId id="413" r:id="rId34"/>
    <p:sldId id="414" r:id="rId35"/>
    <p:sldId id="415" r:id="rId36"/>
    <p:sldId id="416" r:id="rId37"/>
    <p:sldId id="419" r:id="rId38"/>
    <p:sldId id="473" r:id="rId39"/>
    <p:sldId id="474" r:id="rId40"/>
    <p:sldId id="475" r:id="rId41"/>
    <p:sldId id="514" r:id="rId42"/>
    <p:sldId id="517" r:id="rId43"/>
    <p:sldId id="495" r:id="rId44"/>
    <p:sldId id="516" r:id="rId45"/>
    <p:sldId id="515" r:id="rId46"/>
    <p:sldId id="496" r:id="rId47"/>
    <p:sldId id="498" r:id="rId48"/>
    <p:sldId id="477" r:id="rId49"/>
    <p:sldId id="478" r:id="rId50"/>
    <p:sldId id="500" r:id="rId51"/>
    <p:sldId id="501" r:id="rId52"/>
    <p:sldId id="479" r:id="rId53"/>
    <p:sldId id="480" r:id="rId54"/>
    <p:sldId id="481" r:id="rId55"/>
    <p:sldId id="482" r:id="rId56"/>
    <p:sldId id="483" r:id="rId57"/>
    <p:sldId id="502" r:id="rId58"/>
    <p:sldId id="503" r:id="rId59"/>
    <p:sldId id="504" r:id="rId60"/>
    <p:sldId id="506" r:id="rId61"/>
    <p:sldId id="507" r:id="rId62"/>
    <p:sldId id="505" r:id="rId63"/>
    <p:sldId id="484" r:id="rId64"/>
    <p:sldId id="497" r:id="rId65"/>
    <p:sldId id="485" r:id="rId66"/>
    <p:sldId id="486" r:id="rId67"/>
    <p:sldId id="499" r:id="rId68"/>
    <p:sldId id="512" r:id="rId69"/>
    <p:sldId id="513" r:id="rId70"/>
    <p:sldId id="510" r:id="rId71"/>
    <p:sldId id="511" r:id="rId72"/>
    <p:sldId id="487" r:id="rId73"/>
    <p:sldId id="488" r:id="rId74"/>
    <p:sldId id="489" r:id="rId75"/>
    <p:sldId id="508" r:id="rId76"/>
    <p:sldId id="490" r:id="rId77"/>
    <p:sldId id="491" r:id="rId78"/>
    <p:sldId id="492" r:id="rId79"/>
    <p:sldId id="493" r:id="rId80"/>
    <p:sldId id="422" r:id="rId81"/>
    <p:sldId id="423" r:id="rId82"/>
    <p:sldId id="424" r:id="rId83"/>
    <p:sldId id="425" r:id="rId84"/>
    <p:sldId id="426" r:id="rId85"/>
    <p:sldId id="427" r:id="rId86"/>
    <p:sldId id="518" r:id="rId87"/>
    <p:sldId id="519" r:id="rId88"/>
    <p:sldId id="520" r:id="rId89"/>
    <p:sldId id="521" r:id="rId90"/>
    <p:sldId id="522" r:id="rId91"/>
    <p:sldId id="523" r:id="rId92"/>
    <p:sldId id="524" r:id="rId93"/>
    <p:sldId id="525" r:id="rId94"/>
    <p:sldId id="526" r:id="rId95"/>
    <p:sldId id="527" r:id="rId96"/>
    <p:sldId id="528" r:id="rId97"/>
    <p:sldId id="467" r:id="rId98"/>
    <p:sldId id="428" r:id="rId99"/>
    <p:sldId id="429" r:id="rId100"/>
    <p:sldId id="430" r:id="rId101"/>
    <p:sldId id="431" r:id="rId102"/>
    <p:sldId id="432" r:id="rId103"/>
    <p:sldId id="433" r:id="rId104"/>
    <p:sldId id="434" r:id="rId105"/>
    <p:sldId id="435" r:id="rId106"/>
    <p:sldId id="436" r:id="rId107"/>
    <p:sldId id="437" r:id="rId108"/>
    <p:sldId id="438" r:id="rId109"/>
    <p:sldId id="439" r:id="rId110"/>
    <p:sldId id="440" r:id="rId111"/>
    <p:sldId id="441" r:id="rId112"/>
    <p:sldId id="443" r:id="rId113"/>
    <p:sldId id="445" r:id="rId114"/>
    <p:sldId id="446" r:id="rId115"/>
    <p:sldId id="447" r:id="rId116"/>
    <p:sldId id="301" r:id="rId117"/>
    <p:sldId id="345" r:id="rId118"/>
    <p:sldId id="350" r:id="rId119"/>
    <p:sldId id="347" r:id="rId120"/>
    <p:sldId id="351" r:id="rId121"/>
    <p:sldId id="348" r:id="rId122"/>
    <p:sldId id="302" r:id="rId123"/>
    <p:sldId id="291" r:id="rId124"/>
    <p:sldId id="292" r:id="rId125"/>
    <p:sldId id="293" r:id="rId126"/>
    <p:sldId id="294" r:id="rId127"/>
    <p:sldId id="295" r:id="rId128"/>
    <p:sldId id="296" r:id="rId129"/>
    <p:sldId id="359" r:id="rId130"/>
    <p:sldId id="455" r:id="rId131"/>
    <p:sldId id="456" r:id="rId132"/>
    <p:sldId id="468" r:id="rId133"/>
    <p:sldId id="469" r:id="rId134"/>
    <p:sldId id="470" r:id="rId135"/>
    <p:sldId id="471" r:id="rId136"/>
    <p:sldId id="472" r:id="rId137"/>
    <p:sldId id="364" r:id="rId138"/>
    <p:sldId id="449" r:id="rId139"/>
    <p:sldId id="450" r:id="rId140"/>
    <p:sldId id="451" r:id="rId141"/>
    <p:sldId id="452" r:id="rId142"/>
    <p:sldId id="466" r:id="rId143"/>
    <p:sldId id="453" r:id="rId144"/>
    <p:sldId id="461" r:id="rId145"/>
    <p:sldId id="462" r:id="rId146"/>
    <p:sldId id="463" r:id="rId147"/>
    <p:sldId id="454" r:id="rId14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250" autoAdjust="0"/>
    <p:restoredTop sz="90861" autoAdjust="0"/>
  </p:normalViewPr>
  <p:slideViewPr>
    <p:cSldViewPr snapToGrid="0">
      <p:cViewPr>
        <p:scale>
          <a:sx n="70" d="100"/>
          <a:sy n="70" d="100"/>
        </p:scale>
        <p:origin x="168"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USB\Nuova%20cartella\Marzo%202019\Influenza\2018-2019\Vaccinazioni\Dati%20definitivi%20aprile%202019\VACCINAZIONI%202018-201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USB\Nuova%20cartella\Marzo%202019\Relazione%202018\calcol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0.1133495464281942"/>
          <c:y val="4.5944104563573993E-2"/>
          <c:w val="0.81335204366338765"/>
          <c:h val="0.71932199336266922"/>
        </c:manualLayout>
      </c:layout>
      <c:lineChart>
        <c:grouping val="standard"/>
        <c:ser>
          <c:idx val="0"/>
          <c:order val="0"/>
          <c:tx>
            <c:strRef>
              <c:f>Sheet1!$B$1</c:f>
              <c:strCache>
                <c:ptCount val="1"/>
                <c:pt idx="0">
                  <c:v>  Attack rate </c:v>
                </c:pt>
              </c:strCache>
            </c:strRef>
          </c:tx>
          <c:spPr>
            <a:ln w="38100" cap="rnd">
              <a:solidFill>
                <a:schemeClr val="accent4"/>
              </a:solidFill>
              <a:round/>
            </a:ln>
            <a:effectLst/>
          </c:spPr>
          <c:marker>
            <c:symbol val="none"/>
          </c:marker>
          <c:cat>
            <c:strRef>
              <c:f>Sheet1!$A$2:$A$6</c:f>
              <c:strCache>
                <c:ptCount val="5"/>
                <c:pt idx="0">
                  <c:v>0–4</c:v>
                </c:pt>
                <c:pt idx="1">
                  <c:v>5–17</c:v>
                </c:pt>
                <c:pt idx="2">
                  <c:v>18–49</c:v>
                </c:pt>
                <c:pt idx="3">
                  <c:v>50–64</c:v>
                </c:pt>
                <c:pt idx="4">
                  <c:v>≥65</c:v>
                </c:pt>
              </c:strCache>
            </c:strRef>
          </c:cat>
          <c:val>
            <c:numRef>
              <c:f>Sheet1!$B$2:$B$6</c:f>
              <c:numCache>
                <c:formatCode>General</c:formatCode>
                <c:ptCount val="5"/>
                <c:pt idx="0">
                  <c:v>0.20300000000000001</c:v>
                </c:pt>
                <c:pt idx="1">
                  <c:v>0.10199999999999998</c:v>
                </c:pt>
                <c:pt idx="2">
                  <c:v>6.6000000000000003E-2</c:v>
                </c:pt>
                <c:pt idx="3">
                  <c:v>6.6000000000000003E-2</c:v>
                </c:pt>
                <c:pt idx="4">
                  <c:v>9.0000000000000024E-2</c:v>
                </c:pt>
              </c:numCache>
            </c:numRef>
          </c:val>
          <c:extLst xmlns:c16r2="http://schemas.microsoft.com/office/drawing/2015/06/chart">
            <c:ext xmlns:c16="http://schemas.microsoft.com/office/drawing/2014/chart" uri="{C3380CC4-5D6E-409C-BE32-E72D297353CC}">
              <c16:uniqueId val="{00000000-9D59-4C25-AEC8-BB10074E3997}"/>
            </c:ext>
          </c:extLst>
        </c:ser>
        <c:marker val="1"/>
        <c:axId val="110151552"/>
        <c:axId val="110153088"/>
      </c:lineChart>
      <c:lineChart>
        <c:grouping val="standard"/>
        <c:ser>
          <c:idx val="1"/>
          <c:order val="1"/>
          <c:tx>
            <c:strRef>
              <c:f>Sheet1!$C$1</c:f>
              <c:strCache>
                <c:ptCount val="1"/>
                <c:pt idx="0">
                  <c:v>  Mortality rate</c:v>
                </c:pt>
              </c:strCache>
            </c:strRef>
          </c:tx>
          <c:spPr>
            <a:ln w="38100" cap="rnd">
              <a:solidFill>
                <a:schemeClr val="accent5"/>
              </a:solidFill>
              <a:round/>
            </a:ln>
            <a:effectLst/>
          </c:spPr>
          <c:marker>
            <c:symbol val="none"/>
          </c:marker>
          <c:cat>
            <c:strRef>
              <c:f>Sheet1!$A$2:$A$6</c:f>
              <c:strCache>
                <c:ptCount val="5"/>
                <c:pt idx="0">
                  <c:v>0–4</c:v>
                </c:pt>
                <c:pt idx="1">
                  <c:v>5–17</c:v>
                </c:pt>
                <c:pt idx="2">
                  <c:v>18–49</c:v>
                </c:pt>
                <c:pt idx="3">
                  <c:v>50–64</c:v>
                </c:pt>
                <c:pt idx="4">
                  <c:v>≥65</c:v>
                </c:pt>
              </c:strCache>
            </c:strRef>
          </c:cat>
          <c:val>
            <c:numRef>
              <c:f>Sheet1!$C$2:$C$6</c:f>
              <c:numCache>
                <c:formatCode>General</c:formatCode>
                <c:ptCount val="5"/>
                <c:pt idx="0">
                  <c:v>4.0000000000000057E-5</c:v>
                </c:pt>
                <c:pt idx="1">
                  <c:v>1.0000000000000018E-5</c:v>
                </c:pt>
                <c:pt idx="2">
                  <c:v>9.0000000000000155E-5</c:v>
                </c:pt>
                <c:pt idx="3">
                  <c:v>1.3400000000000013E-3</c:v>
                </c:pt>
                <c:pt idx="4">
                  <c:v>1.1700000000000021E-2</c:v>
                </c:pt>
              </c:numCache>
            </c:numRef>
          </c:val>
          <c:extLst xmlns:c16r2="http://schemas.microsoft.com/office/drawing/2015/06/chart">
            <c:ext xmlns:c16="http://schemas.microsoft.com/office/drawing/2014/chart" uri="{C3380CC4-5D6E-409C-BE32-E72D297353CC}">
              <c16:uniqueId val="{00000001-9D59-4C25-AEC8-BB10074E3997}"/>
            </c:ext>
          </c:extLst>
        </c:ser>
        <c:marker val="1"/>
        <c:axId val="110156416"/>
        <c:axId val="110154880"/>
      </c:lineChart>
      <c:catAx>
        <c:axId val="110151552"/>
        <c:scaling>
          <c:orientation val="minMax"/>
        </c:scaling>
        <c:axPos val="b"/>
        <c:numFmt formatCode="General" sourceLinked="1"/>
        <c:majorTickMark val="none"/>
        <c:tickLblPos val="nextTo"/>
        <c:spPr>
          <a:noFill/>
          <a:ln w="19050" cap="flat" cmpd="sng" algn="ctr">
            <a:solidFill>
              <a:schemeClr val="tx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110153088"/>
        <c:crosses val="autoZero"/>
        <c:auto val="1"/>
        <c:lblAlgn val="ctr"/>
        <c:lblOffset val="100"/>
      </c:catAx>
      <c:valAx>
        <c:axId val="110153088"/>
        <c:scaling>
          <c:orientation val="minMax"/>
        </c:scaling>
        <c:axPos val="l"/>
        <c:numFmt formatCode="#,##0.000" sourceLinked="0"/>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it-IT"/>
          </a:p>
        </c:txPr>
        <c:crossAx val="110151552"/>
        <c:crosses val="autoZero"/>
        <c:crossBetween val="between"/>
      </c:valAx>
      <c:valAx>
        <c:axId val="110154880"/>
        <c:scaling>
          <c:orientation val="minMax"/>
        </c:scaling>
        <c:axPos val="r"/>
        <c:numFmt formatCode="#,##0.000" sourceLinked="0"/>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it-IT"/>
          </a:p>
        </c:txPr>
        <c:crossAx val="110156416"/>
        <c:crosses val="max"/>
        <c:crossBetween val="between"/>
      </c:valAx>
      <c:catAx>
        <c:axId val="110156416"/>
        <c:scaling>
          <c:orientation val="minMax"/>
        </c:scaling>
        <c:delete val="1"/>
        <c:axPos val="b"/>
        <c:numFmt formatCode="General" sourceLinked="1"/>
        <c:tickLblPos val="none"/>
        <c:crossAx val="110154880"/>
        <c:crosses val="autoZero"/>
        <c:auto val="1"/>
        <c:lblAlgn val="ctr"/>
        <c:lblOffset val="100"/>
      </c:catAx>
      <c:spPr>
        <a:solidFill>
          <a:schemeClr val="bg1"/>
        </a:solidFill>
        <a:ln>
          <a:noFill/>
        </a:ln>
        <a:effectLst/>
      </c:spPr>
    </c:plotArea>
    <c:legend>
      <c:legendPos val="b"/>
      <c:layout>
        <c:manualLayout>
          <c:xMode val="edge"/>
          <c:yMode val="edge"/>
          <c:x val="0.40880369340401901"/>
          <c:y val="4.2087584455182826E-2"/>
          <c:w val="0.36370216254010984"/>
          <c:h val="0.22966591656569171"/>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legend>
    <c:plotVisOnly val="1"/>
    <c:dispBlanksAs val="gap"/>
  </c:chart>
  <c:spPr>
    <a:noFill/>
    <a:ln>
      <a:noFill/>
    </a:ln>
    <a:effectLst/>
  </c:spPr>
  <c:txPr>
    <a:bodyPr/>
    <a:lstStyle/>
    <a:p>
      <a:pPr>
        <a:defRPr>
          <a:solidFill>
            <a:schemeClr val="tx1">
              <a:lumMod val="50000"/>
            </a:schemeClr>
          </a:solidFill>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800" b="1" i="0" baseline="0">
                <a:effectLst/>
              </a:rPr>
              <a:t>ASL AL. CV FLU ultra65enni</a:t>
            </a:r>
            <a:endParaRPr lang="it-IT">
              <a:effectLst/>
            </a:endParaRPr>
          </a:p>
        </c:rich>
      </c:tx>
      <c:layout/>
      <c:spPr>
        <a:noFill/>
        <a:ln>
          <a:noFill/>
        </a:ln>
        <a:effectLst/>
      </c:spPr>
    </c:title>
    <c:plotArea>
      <c:layout>
        <c:manualLayout>
          <c:layoutTarget val="inner"/>
          <c:xMode val="edge"/>
          <c:yMode val="edge"/>
          <c:x val="4.0736359484586183E-2"/>
          <c:y val="7.689206201781458E-2"/>
          <c:w val="0.94698410675953415"/>
          <c:h val="0.80437535151965889"/>
        </c:manualLayout>
      </c:layout>
      <c:lineChart>
        <c:grouping val="standard"/>
        <c:ser>
          <c:idx val="0"/>
          <c:order val="0"/>
          <c:tx>
            <c:strRef>
              <c:f>'CV ultra65_asl'!$K$44</c:f>
              <c:strCache>
                <c:ptCount val="1"/>
                <c:pt idx="0">
                  <c:v>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it-IT"/>
              </a:p>
            </c:txPr>
            <c:dLblPos val="b"/>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 ultra65_asl'!$L$43:$R$43</c:f>
              <c:strCache>
                <c:ptCount val="7"/>
                <c:pt idx="0">
                  <c:v>2012/2013</c:v>
                </c:pt>
                <c:pt idx="1">
                  <c:v>2013/2014</c:v>
                </c:pt>
                <c:pt idx="2">
                  <c:v>2014/2015</c:v>
                </c:pt>
                <c:pt idx="3">
                  <c:v>2015/2016</c:v>
                </c:pt>
                <c:pt idx="4">
                  <c:v>2016/2017</c:v>
                </c:pt>
                <c:pt idx="5">
                  <c:v>2017/2018</c:v>
                </c:pt>
                <c:pt idx="6">
                  <c:v>2018/2019</c:v>
                </c:pt>
              </c:strCache>
            </c:strRef>
          </c:cat>
          <c:val>
            <c:numRef>
              <c:f>'CV ultra65_asl'!$L$44:$R$44</c:f>
              <c:numCache>
                <c:formatCode>General</c:formatCode>
                <c:ptCount val="7"/>
                <c:pt idx="0">
                  <c:v>41.2</c:v>
                </c:pt>
                <c:pt idx="1">
                  <c:v>41.04</c:v>
                </c:pt>
                <c:pt idx="2">
                  <c:v>35.6</c:v>
                </c:pt>
                <c:pt idx="3">
                  <c:v>36.53</c:v>
                </c:pt>
                <c:pt idx="4">
                  <c:v>38.290000000000013</c:v>
                </c:pt>
                <c:pt idx="5" formatCode="0.00">
                  <c:v>39.037789245879821</c:v>
                </c:pt>
                <c:pt idx="6" formatCode="0.00">
                  <c:v>40.540968443507452</c:v>
                </c:pt>
              </c:numCache>
            </c:numRef>
          </c:val>
        </c:ser>
        <c:ser>
          <c:idx val="1"/>
          <c:order val="1"/>
          <c:tx>
            <c:strRef>
              <c:f>'CV ultra65_asl'!$K$45</c:f>
              <c:strCache>
                <c:ptCount val="1"/>
                <c:pt idx="0">
                  <c:v>Piemonte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it-IT"/>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 ultra65_asl'!$L$43:$R$43</c:f>
              <c:strCache>
                <c:ptCount val="7"/>
                <c:pt idx="0">
                  <c:v>2012/2013</c:v>
                </c:pt>
                <c:pt idx="1">
                  <c:v>2013/2014</c:v>
                </c:pt>
                <c:pt idx="2">
                  <c:v>2014/2015</c:v>
                </c:pt>
                <c:pt idx="3">
                  <c:v>2015/2016</c:v>
                </c:pt>
                <c:pt idx="4">
                  <c:v>2016/2017</c:v>
                </c:pt>
                <c:pt idx="5">
                  <c:v>2017/2018</c:v>
                </c:pt>
                <c:pt idx="6">
                  <c:v>2018/2019</c:v>
                </c:pt>
              </c:strCache>
            </c:strRef>
          </c:cat>
          <c:val>
            <c:numRef>
              <c:f>'CV ultra65_asl'!$L$45:$R$45</c:f>
              <c:numCache>
                <c:formatCode>General</c:formatCode>
                <c:ptCount val="7"/>
                <c:pt idx="0">
                  <c:v>51.75</c:v>
                </c:pt>
                <c:pt idx="1">
                  <c:v>51.14</c:v>
                </c:pt>
                <c:pt idx="2">
                  <c:v>46.95</c:v>
                </c:pt>
                <c:pt idx="3">
                  <c:v>46.94</c:v>
                </c:pt>
                <c:pt idx="4">
                  <c:v>49.01</c:v>
                </c:pt>
                <c:pt idx="5" formatCode="0.00">
                  <c:v>47.856452640697995</c:v>
                </c:pt>
                <c:pt idx="6" formatCode="0.00">
                  <c:v>49.018131121988617</c:v>
                </c:pt>
              </c:numCache>
            </c:numRef>
          </c:val>
        </c:ser>
        <c:marker val="1"/>
        <c:axId val="59619200"/>
        <c:axId val="59620736"/>
      </c:lineChart>
      <c:catAx>
        <c:axId val="596192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59620736"/>
        <c:crosses val="autoZero"/>
        <c:auto val="1"/>
        <c:lblAlgn val="ctr"/>
        <c:lblOffset val="100"/>
      </c:catAx>
      <c:valAx>
        <c:axId val="59620736"/>
        <c:scaling>
          <c:orientation val="minMax"/>
          <c:max val="60"/>
          <c:min val="2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59619200"/>
        <c:crosses val="autoZero"/>
        <c:crossBetween val="between"/>
      </c:valAx>
      <c:spPr>
        <a:noFill/>
        <a:ln>
          <a:noFill/>
        </a:ln>
        <a:effectLst/>
      </c:spPr>
    </c:plotArea>
    <c:legend>
      <c:legendPos val="b"/>
      <c:layout>
        <c:manualLayout>
          <c:xMode val="edge"/>
          <c:yMode val="edge"/>
          <c:x val="0.83235224191734303"/>
          <c:y val="0.7161334918472112"/>
          <c:w val="0.15120220717904737"/>
          <c:h val="7.7038468567747515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legend>
    <c:plotVisOnly val="1"/>
    <c:dispBlanksAs val="gap"/>
  </c:chart>
  <c:spPr>
    <a:solidFill>
      <a:schemeClr val="bg1"/>
    </a:solidFill>
    <a:ln w="9525" cap="flat" cmpd="sng" algn="ctr">
      <a:solidFill>
        <a:schemeClr val="tx1">
          <a:lumMod val="65000"/>
          <a:lumOff val="35000"/>
        </a:schemeClr>
      </a:solidFill>
      <a:round/>
    </a:ln>
    <a:effectLst/>
  </c:spPr>
  <c:txPr>
    <a:bodyPr/>
    <a:lstStyle/>
    <a:p>
      <a:pPr>
        <a:defRPr/>
      </a:pPr>
      <a:endParaRPr lang="it-I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6.6508281292424754E-2"/>
          <c:y val="8.3620081199223095E-2"/>
          <c:w val="0.93278179937952554"/>
          <c:h val="0.83559322033898364"/>
        </c:manualLayout>
      </c:layout>
      <c:lineChart>
        <c:grouping val="standard"/>
        <c:ser>
          <c:idx val="0"/>
          <c:order val="0"/>
          <c:tx>
            <c:strRef>
              <c:f>'Asl '!$O$88</c:f>
              <c:strCache>
                <c:ptCount val="1"/>
                <c:pt idx="0">
                  <c:v>IPV</c:v>
                </c:pt>
              </c:strCache>
            </c:strRef>
          </c:tx>
          <c:spPr>
            <a:ln w="38100">
              <a:solidFill>
                <a:srgbClr val="000080"/>
              </a:solidFill>
              <a:prstDash val="solid"/>
            </a:ln>
          </c:spPr>
          <c:marker>
            <c:symbol val="diamond"/>
            <c:size val="12"/>
            <c:spPr>
              <a:solidFill>
                <a:srgbClr val="000080"/>
              </a:solidFill>
              <a:ln>
                <a:solidFill>
                  <a:srgbClr val="000080"/>
                </a:solidFill>
                <a:prstDash val="solid"/>
              </a:ln>
            </c:spPr>
          </c:marker>
          <c:cat>
            <c:numRef>
              <c:f>'Asl '!$P$87:$AA$87</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'Asl '!$P$88:$AA$88</c:f>
              <c:numCache>
                <c:formatCode>0.00</c:formatCode>
                <c:ptCount val="12"/>
                <c:pt idx="0">
                  <c:v>97.158837276474728</c:v>
                </c:pt>
                <c:pt idx="1">
                  <c:v>96.711902453956412</c:v>
                </c:pt>
                <c:pt idx="2">
                  <c:v>96.485226293649603</c:v>
                </c:pt>
                <c:pt idx="3">
                  <c:v>96.6011602054637</c:v>
                </c:pt>
                <c:pt idx="4">
                  <c:v>95.909832721338233</c:v>
                </c:pt>
                <c:pt idx="5">
                  <c:v>96.517062217696648</c:v>
                </c:pt>
                <c:pt idx="6">
                  <c:v>96.679999999999978</c:v>
                </c:pt>
                <c:pt idx="7">
                  <c:v>96.210000000000022</c:v>
                </c:pt>
                <c:pt idx="8">
                  <c:v>95.16</c:v>
                </c:pt>
                <c:pt idx="9">
                  <c:v>95.126050420168056</c:v>
                </c:pt>
                <c:pt idx="10">
                  <c:v>95.75</c:v>
                </c:pt>
                <c:pt idx="11">
                  <c:v>95.79</c:v>
                </c:pt>
              </c:numCache>
            </c:numRef>
          </c:val>
        </c:ser>
        <c:ser>
          <c:idx val="1"/>
          <c:order val="1"/>
          <c:tx>
            <c:strRef>
              <c:f>'Asl '!$O$89</c:f>
              <c:strCache>
                <c:ptCount val="1"/>
                <c:pt idx="0">
                  <c:v>D</c:v>
                </c:pt>
              </c:strCache>
            </c:strRef>
          </c:tx>
          <c:spPr>
            <a:ln w="38100">
              <a:pattFill prst="pct50">
                <a:fgClr>
                  <a:srgbClr val="FF0000"/>
                </a:fgClr>
                <a:bgClr>
                  <a:srgbClr val="FFFFFF"/>
                </a:bgClr>
              </a:pattFill>
              <a:prstDash val="solid"/>
            </a:ln>
          </c:spPr>
          <c:marker>
            <c:symbol val="square"/>
            <c:size val="12"/>
            <c:spPr>
              <a:solidFill>
                <a:schemeClr val="accent2">
                  <a:lumMod val="75000"/>
                </a:schemeClr>
              </a:solidFill>
              <a:ln>
                <a:solidFill>
                  <a:schemeClr val="accent2">
                    <a:lumMod val="75000"/>
                  </a:schemeClr>
                </a:solidFill>
                <a:prstDash val="solid"/>
              </a:ln>
            </c:spPr>
          </c:marker>
          <c:cat>
            <c:numRef>
              <c:f>'Asl '!$P$87:$AA$87</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'Asl '!$P$89:$AA$89</c:f>
              <c:numCache>
                <c:formatCode>0.00</c:formatCode>
                <c:ptCount val="12"/>
                <c:pt idx="0">
                  <c:v>97.135204684504899</c:v>
                </c:pt>
                <c:pt idx="1">
                  <c:v>96.711902453956412</c:v>
                </c:pt>
                <c:pt idx="2">
                  <c:v>96.490294460493786</c:v>
                </c:pt>
                <c:pt idx="3">
                  <c:v>96.672714727453624</c:v>
                </c:pt>
                <c:pt idx="4">
                  <c:v>96.019481844145247</c:v>
                </c:pt>
                <c:pt idx="5">
                  <c:v>96.61627633743224</c:v>
                </c:pt>
                <c:pt idx="6">
                  <c:v>96.79</c:v>
                </c:pt>
                <c:pt idx="7">
                  <c:v>96.22</c:v>
                </c:pt>
                <c:pt idx="8">
                  <c:v>94.9</c:v>
                </c:pt>
                <c:pt idx="9">
                  <c:v>95.140793159369011</c:v>
                </c:pt>
                <c:pt idx="10">
                  <c:v>95.79</c:v>
                </c:pt>
                <c:pt idx="11">
                  <c:v>95.84</c:v>
                </c:pt>
              </c:numCache>
            </c:numRef>
          </c:val>
        </c:ser>
        <c:ser>
          <c:idx val="2"/>
          <c:order val="2"/>
          <c:tx>
            <c:strRef>
              <c:f>'Asl '!$O$90</c:f>
              <c:strCache>
                <c:ptCount val="1"/>
                <c:pt idx="0">
                  <c:v>T</c:v>
                </c:pt>
              </c:strCache>
            </c:strRef>
          </c:tx>
          <c:spPr>
            <a:ln w="38100">
              <a:solidFill>
                <a:srgbClr val="808080"/>
              </a:solidFill>
              <a:prstDash val="solid"/>
            </a:ln>
          </c:spPr>
          <c:marker>
            <c:symbol val="triangle"/>
            <c:size val="12"/>
            <c:spPr>
              <a:solidFill>
                <a:srgbClr val="FFFF00"/>
              </a:solidFill>
              <a:ln>
                <a:solidFill>
                  <a:srgbClr val="808080"/>
                </a:solidFill>
                <a:prstDash val="solid"/>
              </a:ln>
            </c:spPr>
          </c:marker>
          <c:cat>
            <c:numRef>
              <c:f>'Asl '!$P$87:$AA$87</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'Asl '!$P$90:$AA$90</c:f>
              <c:numCache>
                <c:formatCode>0.00</c:formatCode>
                <c:ptCount val="12"/>
                <c:pt idx="0">
                  <c:v>97.135204684504899</c:v>
                </c:pt>
                <c:pt idx="1">
                  <c:v>96.711902453956412</c:v>
                </c:pt>
                <c:pt idx="2">
                  <c:v>96.490294460493786</c:v>
                </c:pt>
                <c:pt idx="3">
                  <c:v>96.672714727453624</c:v>
                </c:pt>
                <c:pt idx="4">
                  <c:v>96.019481844145247</c:v>
                </c:pt>
                <c:pt idx="5">
                  <c:v>96.61627633743224</c:v>
                </c:pt>
                <c:pt idx="6">
                  <c:v>96.79</c:v>
                </c:pt>
                <c:pt idx="7">
                  <c:v>96.490000000000023</c:v>
                </c:pt>
                <c:pt idx="8">
                  <c:v>95.43</c:v>
                </c:pt>
                <c:pt idx="9">
                  <c:v>95.44154503906843</c:v>
                </c:pt>
                <c:pt idx="10">
                  <c:v>95.93</c:v>
                </c:pt>
                <c:pt idx="11">
                  <c:v>95.86</c:v>
                </c:pt>
              </c:numCache>
            </c:numRef>
          </c:val>
        </c:ser>
        <c:ser>
          <c:idx val="3"/>
          <c:order val="3"/>
          <c:tx>
            <c:strRef>
              <c:f>'Asl '!$O$91</c:f>
              <c:strCache>
                <c:ptCount val="1"/>
                <c:pt idx="0">
                  <c:v>PERTOSSE</c:v>
                </c:pt>
              </c:strCache>
            </c:strRef>
          </c:tx>
          <c:spPr>
            <a:ln w="38100">
              <a:solidFill>
                <a:srgbClr val="339966"/>
              </a:solidFill>
              <a:prstDash val="solid"/>
            </a:ln>
          </c:spPr>
          <c:marker>
            <c:symbol val="circle"/>
            <c:size val="12"/>
            <c:spPr>
              <a:solidFill>
                <a:srgbClr val="339966"/>
              </a:solidFill>
              <a:ln>
                <a:solidFill>
                  <a:srgbClr val="339966"/>
                </a:solidFill>
                <a:prstDash val="solid"/>
              </a:ln>
            </c:spPr>
          </c:marker>
          <c:cat>
            <c:numRef>
              <c:f>'Asl '!$P$87:$AA$87</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'Asl '!$P$91:$AA$91</c:f>
              <c:numCache>
                <c:formatCode>0.00</c:formatCode>
                <c:ptCount val="12"/>
                <c:pt idx="0">
                  <c:v>96.935640574534489</c:v>
                </c:pt>
                <c:pt idx="1">
                  <c:v>96.548645477271563</c:v>
                </c:pt>
                <c:pt idx="2">
                  <c:v>96.333181288328007</c:v>
                </c:pt>
                <c:pt idx="3">
                  <c:v>96.54238327668584</c:v>
                </c:pt>
                <c:pt idx="4">
                  <c:v>95.871583027335802</c:v>
                </c:pt>
                <c:pt idx="5">
                  <c:v>96.46745515782878</c:v>
                </c:pt>
                <c:pt idx="6">
                  <c:v>96.61999999999999</c:v>
                </c:pt>
                <c:pt idx="7">
                  <c:v>96.149999999999991</c:v>
                </c:pt>
                <c:pt idx="8">
                  <c:v>94.86999999999999</c:v>
                </c:pt>
                <c:pt idx="9">
                  <c:v>95.123101872327666</c:v>
                </c:pt>
                <c:pt idx="10">
                  <c:v>95.79</c:v>
                </c:pt>
                <c:pt idx="11">
                  <c:v>95.83</c:v>
                </c:pt>
              </c:numCache>
            </c:numRef>
          </c:val>
        </c:ser>
        <c:ser>
          <c:idx val="4"/>
          <c:order val="4"/>
          <c:tx>
            <c:strRef>
              <c:f>'Asl '!$O$92</c:f>
              <c:strCache>
                <c:ptCount val="1"/>
                <c:pt idx="0">
                  <c:v>HBV</c:v>
                </c:pt>
              </c:strCache>
            </c:strRef>
          </c:tx>
          <c:spPr>
            <a:ln w="44450" cap="rnd" cmpd="sng">
              <a:solidFill>
                <a:srgbClr val="93B3E9"/>
              </a:solidFill>
              <a:prstDash val="solid"/>
            </a:ln>
          </c:spPr>
          <c:marker>
            <c:symbol val="square"/>
            <c:size val="11"/>
            <c:spPr>
              <a:solidFill>
                <a:srgbClr val="93B3E9"/>
              </a:solidFill>
              <a:ln>
                <a:solidFill>
                  <a:srgbClr val="93B3E9"/>
                </a:solidFill>
                <a:prstDash val="solid"/>
              </a:ln>
            </c:spPr>
          </c:marker>
          <c:dPt>
            <c:idx val="1"/>
            <c:marker>
              <c:spPr>
                <a:solidFill>
                  <a:srgbClr val="93B3E9"/>
                </a:solidFill>
                <a:ln>
                  <a:solidFill>
                    <a:srgbClr val="93B3E9"/>
                  </a:solidFill>
                  <a:prstDash val="solid"/>
                  <a:bevel/>
                </a:ln>
              </c:spPr>
            </c:marker>
          </c:dPt>
          <c:cat>
            <c:numRef>
              <c:f>'Asl '!$P$87:$AA$87</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'Asl '!$P$92:$AA$92</c:f>
              <c:numCache>
                <c:formatCode>0.00</c:formatCode>
                <c:ptCount val="12"/>
                <c:pt idx="0">
                  <c:v>96.943518105191302</c:v>
                </c:pt>
                <c:pt idx="1">
                  <c:v>96.472118769450518</c:v>
                </c:pt>
                <c:pt idx="2">
                  <c:v>96.323044954639741</c:v>
                </c:pt>
                <c:pt idx="3">
                  <c:v>96.555160869898543</c:v>
                </c:pt>
                <c:pt idx="4">
                  <c:v>95.91238270093838</c:v>
                </c:pt>
                <c:pt idx="5">
                  <c:v>96.334299365551814</c:v>
                </c:pt>
                <c:pt idx="6">
                  <c:v>96.490000000000023</c:v>
                </c:pt>
                <c:pt idx="7">
                  <c:v>95.85</c:v>
                </c:pt>
                <c:pt idx="8">
                  <c:v>94.61999999999999</c:v>
                </c:pt>
                <c:pt idx="9">
                  <c:v>94.716202270381828</c:v>
                </c:pt>
                <c:pt idx="10">
                  <c:v>95.36</c:v>
                </c:pt>
                <c:pt idx="11">
                  <c:v>95.710000000000022</c:v>
                </c:pt>
              </c:numCache>
            </c:numRef>
          </c:val>
        </c:ser>
        <c:ser>
          <c:idx val="5"/>
          <c:order val="5"/>
          <c:tx>
            <c:strRef>
              <c:f>'Asl '!$O$93</c:f>
              <c:strCache>
                <c:ptCount val="1"/>
                <c:pt idx="0">
                  <c:v>HIB</c:v>
                </c:pt>
              </c:strCache>
            </c:strRef>
          </c:tx>
          <c:spPr>
            <a:ln w="44450">
              <a:solidFill>
                <a:srgbClr val="FF0000"/>
              </a:solidFill>
            </a:ln>
          </c:spPr>
          <c:marker>
            <c:spPr>
              <a:solidFill>
                <a:srgbClr val="FF0000"/>
              </a:solidFill>
              <a:ln w="44450">
                <a:solidFill>
                  <a:srgbClr val="FF0000"/>
                </a:solidFill>
              </a:ln>
            </c:spPr>
          </c:marker>
          <c:cat>
            <c:numRef>
              <c:f>'Asl '!$P$87:$AA$87</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'Asl '!$P$93:$AA$93</c:f>
              <c:numCache>
                <c:formatCode>0.00</c:formatCode>
                <c:ptCount val="12"/>
                <c:pt idx="0">
                  <c:v>94.950502849040262</c:v>
                </c:pt>
                <c:pt idx="1">
                  <c:v>95.247691444314313</c:v>
                </c:pt>
                <c:pt idx="2">
                  <c:v>95.542547260655809</c:v>
                </c:pt>
                <c:pt idx="3">
                  <c:v>96.051723697324377</c:v>
                </c:pt>
                <c:pt idx="4">
                  <c:v>95.410036719706241</c:v>
                </c:pt>
                <c:pt idx="5">
                  <c:v>96.08626406621255</c:v>
                </c:pt>
                <c:pt idx="6">
                  <c:v>96.23</c:v>
                </c:pt>
                <c:pt idx="7">
                  <c:v>95.649999999999991</c:v>
                </c:pt>
                <c:pt idx="8">
                  <c:v>93.8</c:v>
                </c:pt>
                <c:pt idx="9">
                  <c:v>94.329942503317113</c:v>
                </c:pt>
                <c:pt idx="10">
                  <c:v>95.28</c:v>
                </c:pt>
                <c:pt idx="11">
                  <c:v>95.43</c:v>
                </c:pt>
              </c:numCache>
            </c:numRef>
          </c:val>
        </c:ser>
        <c:ser>
          <c:idx val="6"/>
          <c:order val="6"/>
          <c:tx>
            <c:strRef>
              <c:f>'Asl '!$O$94</c:f>
              <c:strCache>
                <c:ptCount val="1"/>
                <c:pt idx="0">
                  <c:v>MPR</c:v>
                </c:pt>
              </c:strCache>
            </c:strRef>
          </c:tx>
          <c:spPr>
            <a:ln w="38100"/>
          </c:spPr>
          <c:marker>
            <c:spPr>
              <a:ln w="38100"/>
            </c:spPr>
          </c:marker>
          <c:cat>
            <c:numRef>
              <c:f>'Asl '!$P$87:$AA$87</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'Asl '!$P$94:$AA$94</c:f>
              <c:numCache>
                <c:formatCode>0.00</c:formatCode>
                <c:ptCount val="12"/>
                <c:pt idx="0">
                  <c:v>90.615235144290111</c:v>
                </c:pt>
                <c:pt idx="1">
                  <c:v>92.250395387990409</c:v>
                </c:pt>
                <c:pt idx="2">
                  <c:v>92.998327504941457</c:v>
                </c:pt>
                <c:pt idx="3" formatCode="General">
                  <c:v>93.22787559735248</c:v>
                </c:pt>
                <c:pt idx="4" formatCode="General">
                  <c:v>92.214912280701796</c:v>
                </c:pt>
                <c:pt idx="5" formatCode="General">
                  <c:v>91.778282551369358</c:v>
                </c:pt>
                <c:pt idx="6">
                  <c:v>92.074253430185635</c:v>
                </c:pt>
                <c:pt idx="7">
                  <c:v>90.55</c:v>
                </c:pt>
                <c:pt idx="8">
                  <c:v>88.72</c:v>
                </c:pt>
                <c:pt idx="9">
                  <c:v>91.057054400707727</c:v>
                </c:pt>
                <c:pt idx="10">
                  <c:v>94.72</c:v>
                </c:pt>
                <c:pt idx="11">
                  <c:v>94.86</c:v>
                </c:pt>
              </c:numCache>
            </c:numRef>
          </c:val>
        </c:ser>
        <c:marker val="1"/>
        <c:axId val="66043264"/>
        <c:axId val="66389120"/>
      </c:lineChart>
      <c:catAx>
        <c:axId val="66043264"/>
        <c:scaling>
          <c:orientation val="minMax"/>
        </c:scaling>
        <c:axPos val="b"/>
        <c:numFmt formatCode="General" sourceLinked="1"/>
        <c:tickLblPos val="nextTo"/>
        <c:spPr>
          <a:ln w="3175">
            <a:solidFill>
              <a:srgbClr val="93B3E9"/>
            </a:solidFill>
            <a:prstDash val="solid"/>
          </a:ln>
        </c:spPr>
        <c:txPr>
          <a:bodyPr rot="0" vert="horz"/>
          <a:lstStyle/>
          <a:p>
            <a:pPr>
              <a:defRPr sz="1400" b="1" i="0" u="none" strike="noStrike" baseline="0">
                <a:solidFill>
                  <a:srgbClr val="333399"/>
                </a:solidFill>
                <a:latin typeface="Corbel"/>
                <a:ea typeface="Corbel"/>
                <a:cs typeface="Corbel"/>
              </a:defRPr>
            </a:pPr>
            <a:endParaRPr lang="it-IT"/>
          </a:p>
        </c:txPr>
        <c:crossAx val="66389120"/>
        <c:crosses val="autoZero"/>
        <c:auto val="1"/>
        <c:lblAlgn val="ctr"/>
        <c:lblOffset val="100"/>
        <c:tickLblSkip val="1"/>
        <c:tickMarkSkip val="1"/>
      </c:catAx>
      <c:valAx>
        <c:axId val="66389120"/>
        <c:scaling>
          <c:orientation val="minMax"/>
          <c:max val="100"/>
          <c:min val="80"/>
        </c:scaling>
        <c:axPos val="l"/>
        <c:majorGridlines>
          <c:spPr>
            <a:ln w="3175">
              <a:solidFill>
                <a:srgbClr val="FFFFFF"/>
              </a:solidFill>
              <a:prstDash val="solid"/>
            </a:ln>
          </c:spPr>
        </c:majorGridlines>
        <c:numFmt formatCode="0" sourceLinked="0"/>
        <c:tickLblPos val="nextTo"/>
        <c:spPr>
          <a:ln w="3175">
            <a:solidFill>
              <a:srgbClr val="93B3E9"/>
            </a:solidFill>
            <a:prstDash val="solid"/>
          </a:ln>
        </c:spPr>
        <c:txPr>
          <a:bodyPr rot="0" vert="horz"/>
          <a:lstStyle/>
          <a:p>
            <a:pPr>
              <a:defRPr sz="1400" b="1" i="0" u="none" strike="noStrike" baseline="0">
                <a:solidFill>
                  <a:srgbClr val="333399"/>
                </a:solidFill>
                <a:latin typeface="Corbel"/>
                <a:ea typeface="Corbel"/>
                <a:cs typeface="Corbel"/>
              </a:defRPr>
            </a:pPr>
            <a:endParaRPr lang="it-IT"/>
          </a:p>
        </c:txPr>
        <c:crossAx val="66043264"/>
        <c:crosses val="autoZero"/>
        <c:crossBetween val="between"/>
      </c:valAx>
      <c:spPr>
        <a:solidFill>
          <a:srgbClr val="FFFFFF"/>
        </a:solidFill>
        <a:ln w="25400">
          <a:noFill/>
        </a:ln>
      </c:spPr>
    </c:plotArea>
    <c:legend>
      <c:legendPos val="r"/>
      <c:layout>
        <c:manualLayout>
          <c:xMode val="edge"/>
          <c:yMode val="edge"/>
          <c:x val="0.73238302295977264"/>
          <c:y val="0.76635330753147513"/>
          <c:w val="0.26594348405518575"/>
          <c:h val="0.14168886516304102"/>
        </c:manualLayout>
      </c:layout>
      <c:spPr>
        <a:solidFill>
          <a:srgbClr val="FFFFFF"/>
        </a:solidFill>
        <a:ln w="25400">
          <a:noFill/>
        </a:ln>
      </c:spPr>
      <c:txPr>
        <a:bodyPr/>
        <a:lstStyle/>
        <a:p>
          <a:pPr>
            <a:defRPr sz="1180" b="1" i="0" u="none" strike="noStrike" baseline="0">
              <a:solidFill>
                <a:srgbClr val="333399"/>
              </a:solidFill>
              <a:latin typeface="Corbel"/>
              <a:ea typeface="Corbel"/>
              <a:cs typeface="Corbel"/>
            </a:defRPr>
          </a:pPr>
          <a:endParaRPr lang="it-IT"/>
        </a:p>
      </c:txPr>
    </c:legend>
    <c:plotVisOnly val="1"/>
    <c:dispBlanksAs val="gap"/>
  </c:chart>
  <c:spPr>
    <a:solidFill>
      <a:schemeClr val="bg1"/>
    </a:solidFill>
    <a:ln w="3175">
      <a:solidFill>
        <a:srgbClr val="93B3E9"/>
      </a:solidFill>
      <a:prstDash val="solid"/>
    </a:ln>
  </c:spPr>
  <c:txPr>
    <a:bodyPr/>
    <a:lstStyle/>
    <a:p>
      <a:pPr>
        <a:defRPr sz="1400" b="1" i="0" u="none" strike="noStrike" baseline="0">
          <a:solidFill>
            <a:srgbClr val="333399"/>
          </a:solidFill>
          <a:latin typeface="Corbel"/>
          <a:ea typeface="Corbel"/>
          <a:cs typeface="Corbel"/>
        </a:defRPr>
      </a:pPr>
      <a:endParaRPr lang="it-IT"/>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D0954-82AC-438C-BD2D-C1DDD7045246}"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A1D8916D-9B97-4B66-B992-D2F890464529}">
      <dgm:prSet phldrT="[Texte]"/>
      <dgm:spPr/>
      <dgm:t>
        <a:bodyPr/>
        <a:lstStyle/>
        <a:p>
          <a:pPr>
            <a:lnSpc>
              <a:spcPct val="100000"/>
            </a:lnSpc>
          </a:pPr>
          <a:r>
            <a:rPr lang="en-US" b="1" dirty="0" smtClean="0"/>
            <a:t>Influenza </a:t>
          </a:r>
          <a:r>
            <a:rPr lang="en-US" b="1" dirty="0" err="1" smtClean="0"/>
            <a:t>nei</a:t>
          </a:r>
          <a:r>
            <a:rPr lang="en-US" b="1" dirty="0" smtClean="0"/>
            <a:t> </a:t>
          </a:r>
          <a:r>
            <a:rPr lang="en-US" b="1" dirty="0" err="1" smtClean="0"/>
            <a:t>pazienti</a:t>
          </a:r>
          <a:r>
            <a:rPr lang="en-US" b="1" dirty="0" smtClean="0"/>
            <a:t> diabetici</a:t>
          </a:r>
          <a:r>
            <a:rPr lang="en-US" b="1" baseline="30000" dirty="0" smtClean="0"/>
            <a:t>1</a:t>
          </a:r>
          <a:endParaRPr lang="en-US" b="1" baseline="30000" dirty="0"/>
        </a:p>
      </dgm:t>
    </dgm:pt>
    <dgm:pt modelId="{A81E200B-8C46-4D88-B96C-A5F1CA34407E}" type="parTrans" cxnId="{25EB3DB9-AB3F-4A7C-8BDF-2056BD923904}">
      <dgm:prSet/>
      <dgm:spPr/>
      <dgm:t>
        <a:bodyPr/>
        <a:lstStyle/>
        <a:p>
          <a:endParaRPr lang="en-US"/>
        </a:p>
      </dgm:t>
    </dgm:pt>
    <dgm:pt modelId="{0F88462D-A4F4-4D72-A68C-F5B58007A38E}" type="sibTrans" cxnId="{25EB3DB9-AB3F-4A7C-8BDF-2056BD923904}">
      <dgm:prSet/>
      <dgm:spPr/>
      <dgm:t>
        <a:bodyPr/>
        <a:lstStyle/>
        <a:p>
          <a:endParaRPr lang="en-US"/>
        </a:p>
      </dgm:t>
    </dgm:pt>
    <dgm:pt modelId="{E7C4ACCC-F3FA-4BFC-AABF-FF63C4AA527E}">
      <dgm:prSet phldrT="[Texte]"/>
      <dgm:spPr/>
      <dgm:t>
        <a:bodyPr/>
        <a:lstStyle/>
        <a:p>
          <a:pPr>
            <a:lnSpc>
              <a:spcPct val="100000"/>
            </a:lnSpc>
          </a:pPr>
          <a:r>
            <a:rPr lang="en-US" b="1" dirty="0" err="1" smtClean="0"/>
            <a:t>L’influenza</a:t>
          </a:r>
          <a:r>
            <a:rPr lang="en-US" b="1" dirty="0" smtClean="0"/>
            <a:t> </a:t>
          </a:r>
          <a:r>
            <a:rPr lang="en-US" b="1" dirty="0" err="1" smtClean="0"/>
            <a:t>scompensa</a:t>
          </a:r>
          <a:r>
            <a:rPr lang="en-US" b="1" dirty="0" smtClean="0"/>
            <a:t> </a:t>
          </a:r>
          <a:r>
            <a:rPr lang="en-US" b="1" dirty="0" err="1" smtClean="0"/>
            <a:t>il</a:t>
          </a:r>
          <a:r>
            <a:rPr lang="en-US" b="1" dirty="0" smtClean="0"/>
            <a:t> </a:t>
          </a:r>
          <a:r>
            <a:rPr lang="en-US" b="1" dirty="0" err="1" smtClean="0"/>
            <a:t>controllo</a:t>
          </a:r>
          <a:r>
            <a:rPr lang="en-US" b="1" dirty="0" smtClean="0"/>
            <a:t> </a:t>
          </a:r>
          <a:r>
            <a:rPr lang="en-US" b="1" dirty="0" err="1" smtClean="0"/>
            <a:t>metabolico</a:t>
          </a:r>
          <a:endParaRPr lang="en-US" b="1" dirty="0"/>
        </a:p>
      </dgm:t>
    </dgm:pt>
    <dgm:pt modelId="{20AD824A-58FE-4134-8ABF-75114B89EB00}" type="parTrans" cxnId="{6D822078-FF1D-4CB7-9405-F7984A2842C7}">
      <dgm:prSet/>
      <dgm:spPr/>
      <dgm:t>
        <a:bodyPr/>
        <a:lstStyle/>
        <a:p>
          <a:endParaRPr lang="en-US"/>
        </a:p>
      </dgm:t>
    </dgm:pt>
    <dgm:pt modelId="{635C4180-2A50-458B-A262-46331BDE63B0}" type="sibTrans" cxnId="{6D822078-FF1D-4CB7-9405-F7984A2842C7}">
      <dgm:prSet/>
      <dgm:spPr/>
      <dgm:t>
        <a:bodyPr/>
        <a:lstStyle/>
        <a:p>
          <a:endParaRPr lang="en-US"/>
        </a:p>
      </dgm:t>
    </dgm:pt>
    <dgm:pt modelId="{047A1B7C-275C-4689-979F-BB27D05A42E1}">
      <dgm:prSet phldrT="[Texte]"/>
      <dgm:spPr/>
      <dgm:t>
        <a:bodyPr/>
        <a:lstStyle/>
        <a:p>
          <a:pPr>
            <a:lnSpc>
              <a:spcPct val="100000"/>
            </a:lnSpc>
          </a:pPr>
          <a:r>
            <a:rPr lang="en-US" b="1" dirty="0" smtClean="0"/>
            <a:t>La </a:t>
          </a:r>
          <a:r>
            <a:rPr lang="en-US" b="1" dirty="0" err="1" smtClean="0"/>
            <a:t>risposta</a:t>
          </a:r>
          <a:r>
            <a:rPr lang="en-US" b="1" dirty="0" smtClean="0"/>
            <a:t> </a:t>
          </a:r>
          <a:r>
            <a:rPr lang="en-US" b="1" dirty="0" err="1" smtClean="0"/>
            <a:t>immunitaria</a:t>
          </a:r>
          <a:r>
            <a:rPr lang="en-US" b="1" dirty="0" smtClean="0"/>
            <a:t> </a:t>
          </a:r>
          <a:r>
            <a:rPr lang="it-IT" b="1" noProof="0" dirty="0" smtClean="0"/>
            <a:t>indebolita</a:t>
          </a:r>
          <a:r>
            <a:rPr lang="en-US" b="1" dirty="0" smtClean="0"/>
            <a:t> </a:t>
          </a:r>
          <a:r>
            <a:rPr lang="en-US" b="1" dirty="0" err="1" smtClean="0"/>
            <a:t>rende</a:t>
          </a:r>
          <a:r>
            <a:rPr lang="en-US" b="1" dirty="0" smtClean="0"/>
            <a:t> </a:t>
          </a:r>
          <a:r>
            <a:rPr lang="en-US" b="1" dirty="0" err="1" smtClean="0"/>
            <a:t>il</a:t>
          </a:r>
          <a:r>
            <a:rPr lang="en-US" b="1" dirty="0" smtClean="0"/>
            <a:t> </a:t>
          </a:r>
          <a:r>
            <a:rPr lang="en-US" b="1" dirty="0" err="1" smtClean="0"/>
            <a:t>paziente</a:t>
          </a:r>
          <a:r>
            <a:rPr lang="en-US" b="1" dirty="0" smtClean="0"/>
            <a:t> </a:t>
          </a:r>
          <a:r>
            <a:rPr lang="en-US" b="1" dirty="0" err="1" smtClean="0"/>
            <a:t>più</a:t>
          </a:r>
          <a:r>
            <a:rPr lang="en-US" b="1" dirty="0" smtClean="0"/>
            <a:t> </a:t>
          </a:r>
          <a:r>
            <a:rPr lang="en-US" b="1" dirty="0" err="1" smtClean="0"/>
            <a:t>vulnerabile</a:t>
          </a:r>
          <a:r>
            <a:rPr lang="en-US" b="1" dirty="0" smtClean="0"/>
            <a:t> </a:t>
          </a:r>
          <a:r>
            <a:rPr lang="en-US" b="1" dirty="0" err="1" smtClean="0"/>
            <a:t>all’infezione</a:t>
          </a:r>
          <a:r>
            <a:rPr lang="en-US" b="1" dirty="0" smtClean="0"/>
            <a:t> </a:t>
          </a:r>
          <a:r>
            <a:rPr lang="en-US" b="1" dirty="0" err="1" smtClean="0"/>
            <a:t>influenzale</a:t>
          </a:r>
          <a:endParaRPr lang="en-US" b="1" dirty="0"/>
        </a:p>
      </dgm:t>
    </dgm:pt>
    <dgm:pt modelId="{CCF228F2-5F1A-41FC-BEDA-F6B1A2A43A98}" type="parTrans" cxnId="{3FFB8858-5918-48F0-88FE-A8C78C48AC1B}">
      <dgm:prSet/>
      <dgm:spPr/>
      <dgm:t>
        <a:bodyPr/>
        <a:lstStyle/>
        <a:p>
          <a:endParaRPr lang="en-US"/>
        </a:p>
      </dgm:t>
    </dgm:pt>
    <dgm:pt modelId="{558A22BC-89BA-4C2D-B3E8-7CAC7E62EFC3}" type="sibTrans" cxnId="{3FFB8858-5918-48F0-88FE-A8C78C48AC1B}">
      <dgm:prSet/>
      <dgm:spPr/>
      <dgm:t>
        <a:bodyPr/>
        <a:lstStyle/>
        <a:p>
          <a:endParaRPr lang="en-US"/>
        </a:p>
      </dgm:t>
    </dgm:pt>
    <dgm:pt modelId="{9E23B392-721C-482E-9923-EC596FBC705A}">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err="1" smtClean="0"/>
            <a:t>Complicanze</a:t>
          </a:r>
          <a:r>
            <a:rPr lang="en-US" b="1" dirty="0" smtClean="0"/>
            <a:t> da</a:t>
          </a:r>
        </a:p>
        <a:p>
          <a:pPr defTabSz="666750">
            <a:lnSpc>
              <a:spcPct val="100000"/>
            </a:lnSpc>
            <a:spcBef>
              <a:spcPct val="0"/>
            </a:spcBef>
            <a:spcAft>
              <a:spcPct val="35000"/>
            </a:spcAft>
          </a:pPr>
          <a:r>
            <a:rPr lang="en-US" b="1" dirty="0" err="1" smtClean="0"/>
            <a:t>infezioni</a:t>
          </a:r>
          <a:r>
            <a:rPr lang="en-US" b="1" dirty="0" smtClean="0"/>
            <a:t> </a:t>
          </a:r>
          <a:r>
            <a:rPr lang="en-US" b="1" dirty="0" err="1" smtClean="0"/>
            <a:t>secondarie</a:t>
          </a:r>
          <a:endParaRPr lang="en-US" b="1" dirty="0" smtClean="0"/>
        </a:p>
      </dgm:t>
    </dgm:pt>
    <dgm:pt modelId="{0B1FFB5F-AA08-4409-A077-EB3DB16804FC}" type="parTrans" cxnId="{3271C5AB-271B-4A12-9088-242B513CDE03}">
      <dgm:prSet/>
      <dgm:spPr/>
      <dgm:t>
        <a:bodyPr/>
        <a:lstStyle/>
        <a:p>
          <a:endParaRPr lang="en-US"/>
        </a:p>
      </dgm:t>
    </dgm:pt>
    <dgm:pt modelId="{1ABFF8F5-A404-4254-AC51-91ADB92F7EC4}" type="sibTrans" cxnId="{3271C5AB-271B-4A12-9088-242B513CDE03}">
      <dgm:prSet/>
      <dgm:spPr/>
      <dgm:t>
        <a:bodyPr/>
        <a:lstStyle/>
        <a:p>
          <a:endParaRPr lang="en-US"/>
        </a:p>
      </dgm:t>
    </dgm:pt>
    <dgm:pt modelId="{C4C0B732-F1FE-4A73-90AA-6A1B928251CE}">
      <dgm:prSet phldrT="[Texte]"/>
      <dgm:spPr/>
      <dgm:t>
        <a:bodyPr/>
        <a:lstStyle/>
        <a:p>
          <a:pPr>
            <a:lnSpc>
              <a:spcPct val="100000"/>
            </a:lnSpc>
          </a:pPr>
          <a:r>
            <a:rPr lang="en-US" b="1" dirty="0" err="1" smtClean="0"/>
            <a:t>Complicanze</a:t>
          </a:r>
          <a:r>
            <a:rPr lang="en-US" b="1" dirty="0" smtClean="0"/>
            <a:t> </a:t>
          </a:r>
          <a:r>
            <a:rPr lang="en-US" b="1" dirty="0" err="1" smtClean="0"/>
            <a:t>metaboliche</a:t>
          </a:r>
          <a:r>
            <a:rPr lang="en-US" b="1" dirty="0" smtClean="0"/>
            <a:t>: </a:t>
          </a:r>
          <a:r>
            <a:rPr lang="en-US" b="1" dirty="0" err="1" smtClean="0"/>
            <a:t>Scompenso</a:t>
          </a:r>
          <a:r>
            <a:rPr lang="en-US" b="1" dirty="0" smtClean="0"/>
            <a:t>, </a:t>
          </a:r>
          <a:r>
            <a:rPr lang="en-US" b="1" dirty="0" err="1" smtClean="0"/>
            <a:t>chetoacidosi</a:t>
          </a:r>
          <a:r>
            <a:rPr lang="en-US" b="1" dirty="0" smtClean="0"/>
            <a:t>, </a:t>
          </a:r>
          <a:r>
            <a:rPr lang="en-US" b="1" dirty="0" err="1" smtClean="0"/>
            <a:t>decesso</a:t>
          </a:r>
          <a:endParaRPr lang="en-US" b="1" dirty="0"/>
        </a:p>
      </dgm:t>
    </dgm:pt>
    <dgm:pt modelId="{FBDBB122-40DE-490F-87A2-BBC2F2B3E52A}" type="parTrans" cxnId="{E411DC43-B80A-4ABA-8330-C06E7830F79D}">
      <dgm:prSet/>
      <dgm:spPr/>
      <dgm:t>
        <a:bodyPr/>
        <a:lstStyle/>
        <a:p>
          <a:endParaRPr lang="en-US"/>
        </a:p>
      </dgm:t>
    </dgm:pt>
    <dgm:pt modelId="{291D8630-454D-46B8-947B-81E9D0493B05}" type="sibTrans" cxnId="{E411DC43-B80A-4ABA-8330-C06E7830F79D}">
      <dgm:prSet/>
      <dgm:spPr/>
      <dgm:t>
        <a:bodyPr/>
        <a:lstStyle/>
        <a:p>
          <a:endParaRPr lang="en-US"/>
        </a:p>
      </dgm:t>
    </dgm:pt>
    <dgm:pt modelId="{C8B642C4-8E49-4058-A0FD-F965119AEAF6}" type="pres">
      <dgm:prSet presAssocID="{459D0954-82AC-438C-BD2D-C1DDD7045246}" presName="hierChild1" presStyleCnt="0">
        <dgm:presLayoutVars>
          <dgm:orgChart val="1"/>
          <dgm:chPref val="1"/>
          <dgm:dir/>
          <dgm:animOne val="branch"/>
          <dgm:animLvl val="lvl"/>
          <dgm:resizeHandles/>
        </dgm:presLayoutVars>
      </dgm:prSet>
      <dgm:spPr/>
      <dgm:t>
        <a:bodyPr/>
        <a:lstStyle/>
        <a:p>
          <a:endParaRPr lang="en-US"/>
        </a:p>
      </dgm:t>
    </dgm:pt>
    <dgm:pt modelId="{2E04C56A-D16A-4CB5-842A-7C1F4C601BF8}" type="pres">
      <dgm:prSet presAssocID="{A1D8916D-9B97-4B66-B992-D2F890464529}" presName="hierRoot1" presStyleCnt="0">
        <dgm:presLayoutVars>
          <dgm:hierBranch val="init"/>
        </dgm:presLayoutVars>
      </dgm:prSet>
      <dgm:spPr/>
      <dgm:t>
        <a:bodyPr/>
        <a:lstStyle/>
        <a:p>
          <a:endParaRPr lang="en-US"/>
        </a:p>
      </dgm:t>
    </dgm:pt>
    <dgm:pt modelId="{26C4890B-6178-4EE2-9319-9A71FA29E7A1}" type="pres">
      <dgm:prSet presAssocID="{A1D8916D-9B97-4B66-B992-D2F890464529}" presName="rootComposite1" presStyleCnt="0"/>
      <dgm:spPr/>
      <dgm:t>
        <a:bodyPr/>
        <a:lstStyle/>
        <a:p>
          <a:endParaRPr lang="en-US"/>
        </a:p>
      </dgm:t>
    </dgm:pt>
    <dgm:pt modelId="{653A749D-65E6-44AB-A068-EBB6D48DC678}" type="pres">
      <dgm:prSet presAssocID="{A1D8916D-9B97-4B66-B992-D2F890464529}" presName="rootText1" presStyleLbl="node0" presStyleIdx="0" presStyleCnt="1">
        <dgm:presLayoutVars>
          <dgm:chPref val="3"/>
        </dgm:presLayoutVars>
      </dgm:prSet>
      <dgm:spPr/>
      <dgm:t>
        <a:bodyPr/>
        <a:lstStyle/>
        <a:p>
          <a:endParaRPr lang="en-US"/>
        </a:p>
      </dgm:t>
    </dgm:pt>
    <dgm:pt modelId="{977D4BB8-1A9A-4C06-82E8-FC0B5C60C5BB}" type="pres">
      <dgm:prSet presAssocID="{A1D8916D-9B97-4B66-B992-D2F890464529}" presName="rootConnector1" presStyleLbl="node1" presStyleIdx="0" presStyleCnt="0"/>
      <dgm:spPr/>
      <dgm:t>
        <a:bodyPr/>
        <a:lstStyle/>
        <a:p>
          <a:endParaRPr lang="en-US"/>
        </a:p>
      </dgm:t>
    </dgm:pt>
    <dgm:pt modelId="{355F8D64-8F7F-497A-8E0A-EFBBAB89CC45}" type="pres">
      <dgm:prSet presAssocID="{A1D8916D-9B97-4B66-B992-D2F890464529}" presName="hierChild2" presStyleCnt="0"/>
      <dgm:spPr/>
      <dgm:t>
        <a:bodyPr/>
        <a:lstStyle/>
        <a:p>
          <a:endParaRPr lang="en-US"/>
        </a:p>
      </dgm:t>
    </dgm:pt>
    <dgm:pt modelId="{D40663B7-496B-4ACC-8DAE-05F1179F83EC}" type="pres">
      <dgm:prSet presAssocID="{20AD824A-58FE-4134-8ABF-75114B89EB00}" presName="Name37" presStyleLbl="parChTrans1D2" presStyleIdx="0" presStyleCnt="2"/>
      <dgm:spPr/>
      <dgm:t>
        <a:bodyPr/>
        <a:lstStyle/>
        <a:p>
          <a:endParaRPr lang="en-US"/>
        </a:p>
      </dgm:t>
    </dgm:pt>
    <dgm:pt modelId="{2DDBF70E-73F5-4A1A-9D7F-11F4B8489B03}" type="pres">
      <dgm:prSet presAssocID="{E7C4ACCC-F3FA-4BFC-AABF-FF63C4AA527E}" presName="hierRoot2" presStyleCnt="0">
        <dgm:presLayoutVars>
          <dgm:hierBranch val="init"/>
        </dgm:presLayoutVars>
      </dgm:prSet>
      <dgm:spPr/>
      <dgm:t>
        <a:bodyPr/>
        <a:lstStyle/>
        <a:p>
          <a:endParaRPr lang="en-US"/>
        </a:p>
      </dgm:t>
    </dgm:pt>
    <dgm:pt modelId="{4E00F121-6C0B-46FF-A1B6-3495E45F4D2C}" type="pres">
      <dgm:prSet presAssocID="{E7C4ACCC-F3FA-4BFC-AABF-FF63C4AA527E}" presName="rootComposite" presStyleCnt="0"/>
      <dgm:spPr/>
      <dgm:t>
        <a:bodyPr/>
        <a:lstStyle/>
        <a:p>
          <a:endParaRPr lang="en-US"/>
        </a:p>
      </dgm:t>
    </dgm:pt>
    <dgm:pt modelId="{59B17282-F7DB-4246-9D4E-7EB17F9A3A90}" type="pres">
      <dgm:prSet presAssocID="{E7C4ACCC-F3FA-4BFC-AABF-FF63C4AA527E}" presName="rootText" presStyleLbl="node2" presStyleIdx="0" presStyleCnt="2" custScaleX="116091">
        <dgm:presLayoutVars>
          <dgm:chPref val="3"/>
        </dgm:presLayoutVars>
      </dgm:prSet>
      <dgm:spPr/>
      <dgm:t>
        <a:bodyPr/>
        <a:lstStyle/>
        <a:p>
          <a:endParaRPr lang="en-US"/>
        </a:p>
      </dgm:t>
    </dgm:pt>
    <dgm:pt modelId="{6ADEC098-5686-40ED-901B-60E9A1656406}" type="pres">
      <dgm:prSet presAssocID="{E7C4ACCC-F3FA-4BFC-AABF-FF63C4AA527E}" presName="rootConnector" presStyleLbl="node2" presStyleIdx="0" presStyleCnt="2"/>
      <dgm:spPr/>
      <dgm:t>
        <a:bodyPr/>
        <a:lstStyle/>
        <a:p>
          <a:endParaRPr lang="en-US"/>
        </a:p>
      </dgm:t>
    </dgm:pt>
    <dgm:pt modelId="{F54998F0-4C9D-4447-88D3-1F0FF46D0083}" type="pres">
      <dgm:prSet presAssocID="{E7C4ACCC-F3FA-4BFC-AABF-FF63C4AA527E}" presName="hierChild4" presStyleCnt="0"/>
      <dgm:spPr/>
      <dgm:t>
        <a:bodyPr/>
        <a:lstStyle/>
        <a:p>
          <a:endParaRPr lang="en-US"/>
        </a:p>
      </dgm:t>
    </dgm:pt>
    <dgm:pt modelId="{DD005AFF-98C7-4196-AF1D-9B45404C1986}" type="pres">
      <dgm:prSet presAssocID="{FBDBB122-40DE-490F-87A2-BBC2F2B3E52A}" presName="Name37" presStyleLbl="parChTrans1D3" presStyleIdx="0" presStyleCnt="2"/>
      <dgm:spPr/>
      <dgm:t>
        <a:bodyPr/>
        <a:lstStyle/>
        <a:p>
          <a:endParaRPr lang="en-US"/>
        </a:p>
      </dgm:t>
    </dgm:pt>
    <dgm:pt modelId="{C103D6E1-DE43-43B7-8A20-171DEA33DAA6}" type="pres">
      <dgm:prSet presAssocID="{C4C0B732-F1FE-4A73-90AA-6A1B928251CE}" presName="hierRoot2" presStyleCnt="0">
        <dgm:presLayoutVars>
          <dgm:hierBranch val="init"/>
        </dgm:presLayoutVars>
      </dgm:prSet>
      <dgm:spPr/>
      <dgm:t>
        <a:bodyPr/>
        <a:lstStyle/>
        <a:p>
          <a:endParaRPr lang="en-US"/>
        </a:p>
      </dgm:t>
    </dgm:pt>
    <dgm:pt modelId="{E0166AC9-F1E9-4059-AB71-7F78FD746385}" type="pres">
      <dgm:prSet presAssocID="{C4C0B732-F1FE-4A73-90AA-6A1B928251CE}" presName="rootComposite" presStyleCnt="0"/>
      <dgm:spPr/>
      <dgm:t>
        <a:bodyPr/>
        <a:lstStyle/>
        <a:p>
          <a:endParaRPr lang="en-US"/>
        </a:p>
      </dgm:t>
    </dgm:pt>
    <dgm:pt modelId="{13E0C46E-1661-4F2A-84C3-E3EB63240E62}" type="pres">
      <dgm:prSet presAssocID="{C4C0B732-F1FE-4A73-90AA-6A1B928251CE}" presName="rootText" presStyleLbl="node3" presStyleIdx="0" presStyleCnt="2" custLinFactNeighborX="-591" custLinFactNeighborY="-9452">
        <dgm:presLayoutVars>
          <dgm:chPref val="3"/>
        </dgm:presLayoutVars>
      </dgm:prSet>
      <dgm:spPr/>
      <dgm:t>
        <a:bodyPr/>
        <a:lstStyle/>
        <a:p>
          <a:endParaRPr lang="en-US"/>
        </a:p>
      </dgm:t>
    </dgm:pt>
    <dgm:pt modelId="{DBF672AB-F635-4955-91CE-2032D0E7A6D6}" type="pres">
      <dgm:prSet presAssocID="{C4C0B732-F1FE-4A73-90AA-6A1B928251CE}" presName="rootConnector" presStyleLbl="node3" presStyleIdx="0" presStyleCnt="2"/>
      <dgm:spPr/>
      <dgm:t>
        <a:bodyPr/>
        <a:lstStyle/>
        <a:p>
          <a:endParaRPr lang="en-US"/>
        </a:p>
      </dgm:t>
    </dgm:pt>
    <dgm:pt modelId="{E0E802DB-6D12-41B6-A91D-E2F503BEA143}" type="pres">
      <dgm:prSet presAssocID="{C4C0B732-F1FE-4A73-90AA-6A1B928251CE}" presName="hierChild4" presStyleCnt="0"/>
      <dgm:spPr/>
      <dgm:t>
        <a:bodyPr/>
        <a:lstStyle/>
        <a:p>
          <a:endParaRPr lang="en-US"/>
        </a:p>
      </dgm:t>
    </dgm:pt>
    <dgm:pt modelId="{8075785F-01CA-45A5-92E3-830C9D4A9B8E}" type="pres">
      <dgm:prSet presAssocID="{C4C0B732-F1FE-4A73-90AA-6A1B928251CE}" presName="hierChild5" presStyleCnt="0"/>
      <dgm:spPr/>
      <dgm:t>
        <a:bodyPr/>
        <a:lstStyle/>
        <a:p>
          <a:endParaRPr lang="en-US"/>
        </a:p>
      </dgm:t>
    </dgm:pt>
    <dgm:pt modelId="{D3DE11DF-3A93-4FFA-B527-9D284A8122EF}" type="pres">
      <dgm:prSet presAssocID="{E7C4ACCC-F3FA-4BFC-AABF-FF63C4AA527E}" presName="hierChild5" presStyleCnt="0"/>
      <dgm:spPr/>
      <dgm:t>
        <a:bodyPr/>
        <a:lstStyle/>
        <a:p>
          <a:endParaRPr lang="en-US"/>
        </a:p>
      </dgm:t>
    </dgm:pt>
    <dgm:pt modelId="{2A9328E0-0854-4BA3-BAC0-839358217E54}" type="pres">
      <dgm:prSet presAssocID="{CCF228F2-5F1A-41FC-BEDA-F6B1A2A43A98}" presName="Name37" presStyleLbl="parChTrans1D2" presStyleIdx="1" presStyleCnt="2"/>
      <dgm:spPr/>
      <dgm:t>
        <a:bodyPr/>
        <a:lstStyle/>
        <a:p>
          <a:endParaRPr lang="en-US"/>
        </a:p>
      </dgm:t>
    </dgm:pt>
    <dgm:pt modelId="{B24DFFD5-F5A5-4DFE-9071-0A1B45CB451C}" type="pres">
      <dgm:prSet presAssocID="{047A1B7C-275C-4689-979F-BB27D05A42E1}" presName="hierRoot2" presStyleCnt="0">
        <dgm:presLayoutVars>
          <dgm:hierBranch val="init"/>
        </dgm:presLayoutVars>
      </dgm:prSet>
      <dgm:spPr/>
      <dgm:t>
        <a:bodyPr/>
        <a:lstStyle/>
        <a:p>
          <a:endParaRPr lang="en-US"/>
        </a:p>
      </dgm:t>
    </dgm:pt>
    <dgm:pt modelId="{8F4C4B22-B90A-4059-AE1B-1991A0D82A14}" type="pres">
      <dgm:prSet presAssocID="{047A1B7C-275C-4689-979F-BB27D05A42E1}" presName="rootComposite" presStyleCnt="0"/>
      <dgm:spPr/>
      <dgm:t>
        <a:bodyPr/>
        <a:lstStyle/>
        <a:p>
          <a:endParaRPr lang="en-US"/>
        </a:p>
      </dgm:t>
    </dgm:pt>
    <dgm:pt modelId="{3C1E982A-AC80-467F-926A-DEA5D2A46BD4}" type="pres">
      <dgm:prSet presAssocID="{047A1B7C-275C-4689-979F-BB27D05A42E1}" presName="rootText" presStyleLbl="node2" presStyleIdx="1" presStyleCnt="2" custScaleX="121047">
        <dgm:presLayoutVars>
          <dgm:chPref val="3"/>
        </dgm:presLayoutVars>
      </dgm:prSet>
      <dgm:spPr/>
      <dgm:t>
        <a:bodyPr/>
        <a:lstStyle/>
        <a:p>
          <a:endParaRPr lang="en-US"/>
        </a:p>
      </dgm:t>
    </dgm:pt>
    <dgm:pt modelId="{6857C263-D639-4C46-A007-8483B69B1085}" type="pres">
      <dgm:prSet presAssocID="{047A1B7C-275C-4689-979F-BB27D05A42E1}" presName="rootConnector" presStyleLbl="node2" presStyleIdx="1" presStyleCnt="2"/>
      <dgm:spPr/>
      <dgm:t>
        <a:bodyPr/>
        <a:lstStyle/>
        <a:p>
          <a:endParaRPr lang="en-US"/>
        </a:p>
      </dgm:t>
    </dgm:pt>
    <dgm:pt modelId="{5E26D8B1-3ADF-46D2-9EF2-E24D4A129276}" type="pres">
      <dgm:prSet presAssocID="{047A1B7C-275C-4689-979F-BB27D05A42E1}" presName="hierChild4" presStyleCnt="0"/>
      <dgm:spPr/>
      <dgm:t>
        <a:bodyPr/>
        <a:lstStyle/>
        <a:p>
          <a:endParaRPr lang="en-US"/>
        </a:p>
      </dgm:t>
    </dgm:pt>
    <dgm:pt modelId="{47DA0658-925D-43E1-9EA8-B7DF2F284030}" type="pres">
      <dgm:prSet presAssocID="{0B1FFB5F-AA08-4409-A077-EB3DB16804FC}" presName="Name37" presStyleLbl="parChTrans1D3" presStyleIdx="1" presStyleCnt="2"/>
      <dgm:spPr/>
      <dgm:t>
        <a:bodyPr/>
        <a:lstStyle/>
        <a:p>
          <a:endParaRPr lang="en-US"/>
        </a:p>
      </dgm:t>
    </dgm:pt>
    <dgm:pt modelId="{39AB1250-7F99-4987-A6C8-467FAC472E97}" type="pres">
      <dgm:prSet presAssocID="{9E23B392-721C-482E-9923-EC596FBC705A}" presName="hierRoot2" presStyleCnt="0">
        <dgm:presLayoutVars>
          <dgm:hierBranch val="init"/>
        </dgm:presLayoutVars>
      </dgm:prSet>
      <dgm:spPr/>
      <dgm:t>
        <a:bodyPr/>
        <a:lstStyle/>
        <a:p>
          <a:endParaRPr lang="en-US"/>
        </a:p>
      </dgm:t>
    </dgm:pt>
    <dgm:pt modelId="{8FBB65E4-59D2-4D57-82B2-AA0A03F3391B}" type="pres">
      <dgm:prSet presAssocID="{9E23B392-721C-482E-9923-EC596FBC705A}" presName="rootComposite" presStyleCnt="0"/>
      <dgm:spPr/>
      <dgm:t>
        <a:bodyPr/>
        <a:lstStyle/>
        <a:p>
          <a:endParaRPr lang="en-US"/>
        </a:p>
      </dgm:t>
    </dgm:pt>
    <dgm:pt modelId="{917FCA82-DF64-4731-B989-7A6025C862C4}" type="pres">
      <dgm:prSet presAssocID="{9E23B392-721C-482E-9923-EC596FBC705A}" presName="rootText" presStyleLbl="node3" presStyleIdx="1" presStyleCnt="2">
        <dgm:presLayoutVars>
          <dgm:chPref val="3"/>
        </dgm:presLayoutVars>
      </dgm:prSet>
      <dgm:spPr/>
      <dgm:t>
        <a:bodyPr/>
        <a:lstStyle/>
        <a:p>
          <a:endParaRPr lang="en-US"/>
        </a:p>
      </dgm:t>
    </dgm:pt>
    <dgm:pt modelId="{267BE41C-7986-4033-BA3F-0193B3B3DF76}" type="pres">
      <dgm:prSet presAssocID="{9E23B392-721C-482E-9923-EC596FBC705A}" presName="rootConnector" presStyleLbl="node3" presStyleIdx="1" presStyleCnt="2"/>
      <dgm:spPr/>
      <dgm:t>
        <a:bodyPr/>
        <a:lstStyle/>
        <a:p>
          <a:endParaRPr lang="en-US"/>
        </a:p>
      </dgm:t>
    </dgm:pt>
    <dgm:pt modelId="{C7BFFDC3-EE3E-4CE2-8CD0-12BB7DD6BA11}" type="pres">
      <dgm:prSet presAssocID="{9E23B392-721C-482E-9923-EC596FBC705A}" presName="hierChild4" presStyleCnt="0"/>
      <dgm:spPr/>
      <dgm:t>
        <a:bodyPr/>
        <a:lstStyle/>
        <a:p>
          <a:endParaRPr lang="en-US"/>
        </a:p>
      </dgm:t>
    </dgm:pt>
    <dgm:pt modelId="{9FE726E5-2625-4B24-87F7-B985AE36DE7F}" type="pres">
      <dgm:prSet presAssocID="{9E23B392-721C-482E-9923-EC596FBC705A}" presName="hierChild5" presStyleCnt="0"/>
      <dgm:spPr/>
      <dgm:t>
        <a:bodyPr/>
        <a:lstStyle/>
        <a:p>
          <a:endParaRPr lang="en-US"/>
        </a:p>
      </dgm:t>
    </dgm:pt>
    <dgm:pt modelId="{CB15A25D-DCF4-461D-AA3A-F8C6A5E42C13}" type="pres">
      <dgm:prSet presAssocID="{047A1B7C-275C-4689-979F-BB27D05A42E1}" presName="hierChild5" presStyleCnt="0"/>
      <dgm:spPr/>
      <dgm:t>
        <a:bodyPr/>
        <a:lstStyle/>
        <a:p>
          <a:endParaRPr lang="en-US"/>
        </a:p>
      </dgm:t>
    </dgm:pt>
    <dgm:pt modelId="{C073C3F2-5476-4631-8014-48B98F15F3ED}" type="pres">
      <dgm:prSet presAssocID="{A1D8916D-9B97-4B66-B992-D2F890464529}" presName="hierChild3" presStyleCnt="0"/>
      <dgm:spPr/>
      <dgm:t>
        <a:bodyPr/>
        <a:lstStyle/>
        <a:p>
          <a:endParaRPr lang="en-US"/>
        </a:p>
      </dgm:t>
    </dgm:pt>
  </dgm:ptLst>
  <dgm:cxnLst>
    <dgm:cxn modelId="{B5CA03BB-1523-489D-AE07-B5371A4D8EBC}" type="presOf" srcId="{9E23B392-721C-482E-9923-EC596FBC705A}" destId="{917FCA82-DF64-4731-B989-7A6025C862C4}" srcOrd="0" destOrd="0" presId="urn:microsoft.com/office/officeart/2005/8/layout/orgChart1"/>
    <dgm:cxn modelId="{89B6242E-C4B9-4044-9D0E-BA371C67ED9A}" type="presOf" srcId="{A1D8916D-9B97-4B66-B992-D2F890464529}" destId="{977D4BB8-1A9A-4C06-82E8-FC0B5C60C5BB}" srcOrd="1" destOrd="0" presId="urn:microsoft.com/office/officeart/2005/8/layout/orgChart1"/>
    <dgm:cxn modelId="{1A557693-4092-45DE-A40F-703436C8823A}" type="presOf" srcId="{FBDBB122-40DE-490F-87A2-BBC2F2B3E52A}" destId="{DD005AFF-98C7-4196-AF1D-9B45404C1986}" srcOrd="0" destOrd="0" presId="urn:microsoft.com/office/officeart/2005/8/layout/orgChart1"/>
    <dgm:cxn modelId="{E411DC43-B80A-4ABA-8330-C06E7830F79D}" srcId="{E7C4ACCC-F3FA-4BFC-AABF-FF63C4AA527E}" destId="{C4C0B732-F1FE-4A73-90AA-6A1B928251CE}" srcOrd="0" destOrd="0" parTransId="{FBDBB122-40DE-490F-87A2-BBC2F2B3E52A}" sibTransId="{291D8630-454D-46B8-947B-81E9D0493B05}"/>
    <dgm:cxn modelId="{427C3FF6-5132-4AAF-8B37-DA324B52BE48}" type="presOf" srcId="{C4C0B732-F1FE-4A73-90AA-6A1B928251CE}" destId="{DBF672AB-F635-4955-91CE-2032D0E7A6D6}" srcOrd="1" destOrd="0" presId="urn:microsoft.com/office/officeart/2005/8/layout/orgChart1"/>
    <dgm:cxn modelId="{3271C5AB-271B-4A12-9088-242B513CDE03}" srcId="{047A1B7C-275C-4689-979F-BB27D05A42E1}" destId="{9E23B392-721C-482E-9923-EC596FBC705A}" srcOrd="0" destOrd="0" parTransId="{0B1FFB5F-AA08-4409-A077-EB3DB16804FC}" sibTransId="{1ABFF8F5-A404-4254-AC51-91ADB92F7EC4}"/>
    <dgm:cxn modelId="{6B8180EC-6584-4734-8F0A-6F7A431B46C9}" type="presOf" srcId="{C4C0B732-F1FE-4A73-90AA-6A1B928251CE}" destId="{13E0C46E-1661-4F2A-84C3-E3EB63240E62}" srcOrd="0" destOrd="0" presId="urn:microsoft.com/office/officeart/2005/8/layout/orgChart1"/>
    <dgm:cxn modelId="{315697F6-5335-4BC4-B9C2-843DE76A3C52}" type="presOf" srcId="{20AD824A-58FE-4134-8ABF-75114B89EB00}" destId="{D40663B7-496B-4ACC-8DAE-05F1179F83EC}" srcOrd="0" destOrd="0" presId="urn:microsoft.com/office/officeart/2005/8/layout/orgChart1"/>
    <dgm:cxn modelId="{3B8C5A31-B9BC-43EB-9D09-34870F90BFDB}" type="presOf" srcId="{459D0954-82AC-438C-BD2D-C1DDD7045246}" destId="{C8B642C4-8E49-4058-A0FD-F965119AEAF6}" srcOrd="0" destOrd="0" presId="urn:microsoft.com/office/officeart/2005/8/layout/orgChart1"/>
    <dgm:cxn modelId="{A389F7C7-E7B9-4EDA-9966-B458EEDC237F}" type="presOf" srcId="{047A1B7C-275C-4689-979F-BB27D05A42E1}" destId="{3C1E982A-AC80-467F-926A-DEA5D2A46BD4}" srcOrd="0" destOrd="0" presId="urn:microsoft.com/office/officeart/2005/8/layout/orgChart1"/>
    <dgm:cxn modelId="{AC663242-1F1F-4465-BA85-6549F6B9D80C}" type="presOf" srcId="{CCF228F2-5F1A-41FC-BEDA-F6B1A2A43A98}" destId="{2A9328E0-0854-4BA3-BAC0-839358217E54}" srcOrd="0" destOrd="0" presId="urn:microsoft.com/office/officeart/2005/8/layout/orgChart1"/>
    <dgm:cxn modelId="{3FFB8858-5918-48F0-88FE-A8C78C48AC1B}" srcId="{A1D8916D-9B97-4B66-B992-D2F890464529}" destId="{047A1B7C-275C-4689-979F-BB27D05A42E1}" srcOrd="1" destOrd="0" parTransId="{CCF228F2-5F1A-41FC-BEDA-F6B1A2A43A98}" sibTransId="{558A22BC-89BA-4C2D-B3E8-7CAC7E62EFC3}"/>
    <dgm:cxn modelId="{C26B23C5-C080-45D5-B591-48C871840821}" type="presOf" srcId="{E7C4ACCC-F3FA-4BFC-AABF-FF63C4AA527E}" destId="{59B17282-F7DB-4246-9D4E-7EB17F9A3A90}" srcOrd="0" destOrd="0" presId="urn:microsoft.com/office/officeart/2005/8/layout/orgChart1"/>
    <dgm:cxn modelId="{1D9B25F6-ECB8-4273-A5B2-A637FEE91E56}" type="presOf" srcId="{0B1FFB5F-AA08-4409-A077-EB3DB16804FC}" destId="{47DA0658-925D-43E1-9EA8-B7DF2F284030}" srcOrd="0" destOrd="0" presId="urn:microsoft.com/office/officeart/2005/8/layout/orgChart1"/>
    <dgm:cxn modelId="{B6B18566-F61B-457B-AC42-F460183FC0FA}" type="presOf" srcId="{9E23B392-721C-482E-9923-EC596FBC705A}" destId="{267BE41C-7986-4033-BA3F-0193B3B3DF76}" srcOrd="1" destOrd="0" presId="urn:microsoft.com/office/officeart/2005/8/layout/orgChart1"/>
    <dgm:cxn modelId="{85C980E0-83BD-4884-BE95-FFA802EB2CB1}" type="presOf" srcId="{047A1B7C-275C-4689-979F-BB27D05A42E1}" destId="{6857C263-D639-4C46-A007-8483B69B1085}" srcOrd="1" destOrd="0" presId="urn:microsoft.com/office/officeart/2005/8/layout/orgChart1"/>
    <dgm:cxn modelId="{662E00CC-CCD5-41D1-99E3-FF2FF624EB3A}" type="presOf" srcId="{A1D8916D-9B97-4B66-B992-D2F890464529}" destId="{653A749D-65E6-44AB-A068-EBB6D48DC678}" srcOrd="0" destOrd="0" presId="urn:microsoft.com/office/officeart/2005/8/layout/orgChart1"/>
    <dgm:cxn modelId="{E9C535B6-EB8B-4F47-A806-C387A5D0E4EA}" type="presOf" srcId="{E7C4ACCC-F3FA-4BFC-AABF-FF63C4AA527E}" destId="{6ADEC098-5686-40ED-901B-60E9A1656406}" srcOrd="1" destOrd="0" presId="urn:microsoft.com/office/officeart/2005/8/layout/orgChart1"/>
    <dgm:cxn modelId="{6D822078-FF1D-4CB7-9405-F7984A2842C7}" srcId="{A1D8916D-9B97-4B66-B992-D2F890464529}" destId="{E7C4ACCC-F3FA-4BFC-AABF-FF63C4AA527E}" srcOrd="0" destOrd="0" parTransId="{20AD824A-58FE-4134-8ABF-75114B89EB00}" sibTransId="{635C4180-2A50-458B-A262-46331BDE63B0}"/>
    <dgm:cxn modelId="{25EB3DB9-AB3F-4A7C-8BDF-2056BD923904}" srcId="{459D0954-82AC-438C-BD2D-C1DDD7045246}" destId="{A1D8916D-9B97-4B66-B992-D2F890464529}" srcOrd="0" destOrd="0" parTransId="{A81E200B-8C46-4D88-B96C-A5F1CA34407E}" sibTransId="{0F88462D-A4F4-4D72-A68C-F5B58007A38E}"/>
    <dgm:cxn modelId="{0981D355-8507-4134-AF75-1D9549988352}" type="presParOf" srcId="{C8B642C4-8E49-4058-A0FD-F965119AEAF6}" destId="{2E04C56A-D16A-4CB5-842A-7C1F4C601BF8}" srcOrd="0" destOrd="0" presId="urn:microsoft.com/office/officeart/2005/8/layout/orgChart1"/>
    <dgm:cxn modelId="{00537FF7-5384-40A9-ADED-6E12FD583FBC}" type="presParOf" srcId="{2E04C56A-D16A-4CB5-842A-7C1F4C601BF8}" destId="{26C4890B-6178-4EE2-9319-9A71FA29E7A1}" srcOrd="0" destOrd="0" presId="urn:microsoft.com/office/officeart/2005/8/layout/orgChart1"/>
    <dgm:cxn modelId="{6065EEEA-34EA-4C9E-A07D-6AC119056556}" type="presParOf" srcId="{26C4890B-6178-4EE2-9319-9A71FA29E7A1}" destId="{653A749D-65E6-44AB-A068-EBB6D48DC678}" srcOrd="0" destOrd="0" presId="urn:microsoft.com/office/officeart/2005/8/layout/orgChart1"/>
    <dgm:cxn modelId="{94E79444-D476-4327-95A7-A8F21637B0FD}" type="presParOf" srcId="{26C4890B-6178-4EE2-9319-9A71FA29E7A1}" destId="{977D4BB8-1A9A-4C06-82E8-FC0B5C60C5BB}" srcOrd="1" destOrd="0" presId="urn:microsoft.com/office/officeart/2005/8/layout/orgChart1"/>
    <dgm:cxn modelId="{3F080EBE-5177-4715-AF50-CCC3D0FDCF1D}" type="presParOf" srcId="{2E04C56A-D16A-4CB5-842A-7C1F4C601BF8}" destId="{355F8D64-8F7F-497A-8E0A-EFBBAB89CC45}" srcOrd="1" destOrd="0" presId="urn:microsoft.com/office/officeart/2005/8/layout/orgChart1"/>
    <dgm:cxn modelId="{2502C233-68CF-42F6-B0B1-13F6189F6732}" type="presParOf" srcId="{355F8D64-8F7F-497A-8E0A-EFBBAB89CC45}" destId="{D40663B7-496B-4ACC-8DAE-05F1179F83EC}" srcOrd="0" destOrd="0" presId="urn:microsoft.com/office/officeart/2005/8/layout/orgChart1"/>
    <dgm:cxn modelId="{F022A9DB-8A2F-4467-BA9F-9542625D47C1}" type="presParOf" srcId="{355F8D64-8F7F-497A-8E0A-EFBBAB89CC45}" destId="{2DDBF70E-73F5-4A1A-9D7F-11F4B8489B03}" srcOrd="1" destOrd="0" presId="urn:microsoft.com/office/officeart/2005/8/layout/orgChart1"/>
    <dgm:cxn modelId="{2E81CABF-BA97-444A-BEF3-33F5A28D35A0}" type="presParOf" srcId="{2DDBF70E-73F5-4A1A-9D7F-11F4B8489B03}" destId="{4E00F121-6C0B-46FF-A1B6-3495E45F4D2C}" srcOrd="0" destOrd="0" presId="urn:microsoft.com/office/officeart/2005/8/layout/orgChart1"/>
    <dgm:cxn modelId="{A4FB5563-103A-469A-B09E-F36FB412CD5A}" type="presParOf" srcId="{4E00F121-6C0B-46FF-A1B6-3495E45F4D2C}" destId="{59B17282-F7DB-4246-9D4E-7EB17F9A3A90}" srcOrd="0" destOrd="0" presId="urn:microsoft.com/office/officeart/2005/8/layout/orgChart1"/>
    <dgm:cxn modelId="{E8FB75ED-3C65-4EC8-BDD2-6BB4DCE116D7}" type="presParOf" srcId="{4E00F121-6C0B-46FF-A1B6-3495E45F4D2C}" destId="{6ADEC098-5686-40ED-901B-60E9A1656406}" srcOrd="1" destOrd="0" presId="urn:microsoft.com/office/officeart/2005/8/layout/orgChart1"/>
    <dgm:cxn modelId="{B48D649C-D8CE-4E7F-B02D-C97BD4BDCB1F}" type="presParOf" srcId="{2DDBF70E-73F5-4A1A-9D7F-11F4B8489B03}" destId="{F54998F0-4C9D-4447-88D3-1F0FF46D0083}" srcOrd="1" destOrd="0" presId="urn:microsoft.com/office/officeart/2005/8/layout/orgChart1"/>
    <dgm:cxn modelId="{FB97F8C5-7B37-4720-9720-267C336765C8}" type="presParOf" srcId="{F54998F0-4C9D-4447-88D3-1F0FF46D0083}" destId="{DD005AFF-98C7-4196-AF1D-9B45404C1986}" srcOrd="0" destOrd="0" presId="urn:microsoft.com/office/officeart/2005/8/layout/orgChart1"/>
    <dgm:cxn modelId="{086D9502-79BA-4E99-8175-AC6DADCDBF9B}" type="presParOf" srcId="{F54998F0-4C9D-4447-88D3-1F0FF46D0083}" destId="{C103D6E1-DE43-43B7-8A20-171DEA33DAA6}" srcOrd="1" destOrd="0" presId="urn:microsoft.com/office/officeart/2005/8/layout/orgChart1"/>
    <dgm:cxn modelId="{7D96BEC6-E054-490D-8D1E-9C1870AE164F}" type="presParOf" srcId="{C103D6E1-DE43-43B7-8A20-171DEA33DAA6}" destId="{E0166AC9-F1E9-4059-AB71-7F78FD746385}" srcOrd="0" destOrd="0" presId="urn:microsoft.com/office/officeart/2005/8/layout/orgChart1"/>
    <dgm:cxn modelId="{9F2383AB-B809-4AA0-ACFD-DF996241056E}" type="presParOf" srcId="{E0166AC9-F1E9-4059-AB71-7F78FD746385}" destId="{13E0C46E-1661-4F2A-84C3-E3EB63240E62}" srcOrd="0" destOrd="0" presId="urn:microsoft.com/office/officeart/2005/8/layout/orgChart1"/>
    <dgm:cxn modelId="{19F06DE0-A8B2-4ECF-9858-A9EE875A568B}" type="presParOf" srcId="{E0166AC9-F1E9-4059-AB71-7F78FD746385}" destId="{DBF672AB-F635-4955-91CE-2032D0E7A6D6}" srcOrd="1" destOrd="0" presId="urn:microsoft.com/office/officeart/2005/8/layout/orgChart1"/>
    <dgm:cxn modelId="{AF088D06-8241-42EE-BC7C-3232081F6A30}" type="presParOf" srcId="{C103D6E1-DE43-43B7-8A20-171DEA33DAA6}" destId="{E0E802DB-6D12-41B6-A91D-E2F503BEA143}" srcOrd="1" destOrd="0" presId="urn:microsoft.com/office/officeart/2005/8/layout/orgChart1"/>
    <dgm:cxn modelId="{1AD8F964-8F8C-4B97-85C7-08C721A3B74A}" type="presParOf" srcId="{C103D6E1-DE43-43B7-8A20-171DEA33DAA6}" destId="{8075785F-01CA-45A5-92E3-830C9D4A9B8E}" srcOrd="2" destOrd="0" presId="urn:microsoft.com/office/officeart/2005/8/layout/orgChart1"/>
    <dgm:cxn modelId="{37502368-5A23-48D9-B5F9-146FA33DFCDC}" type="presParOf" srcId="{2DDBF70E-73F5-4A1A-9D7F-11F4B8489B03}" destId="{D3DE11DF-3A93-4FFA-B527-9D284A8122EF}" srcOrd="2" destOrd="0" presId="urn:microsoft.com/office/officeart/2005/8/layout/orgChart1"/>
    <dgm:cxn modelId="{7428A40F-F921-41DE-8C81-4D474C5DF552}" type="presParOf" srcId="{355F8D64-8F7F-497A-8E0A-EFBBAB89CC45}" destId="{2A9328E0-0854-4BA3-BAC0-839358217E54}" srcOrd="2" destOrd="0" presId="urn:microsoft.com/office/officeart/2005/8/layout/orgChart1"/>
    <dgm:cxn modelId="{9A040996-BF6B-4113-BB54-0BD93E294FBB}" type="presParOf" srcId="{355F8D64-8F7F-497A-8E0A-EFBBAB89CC45}" destId="{B24DFFD5-F5A5-4DFE-9071-0A1B45CB451C}" srcOrd="3" destOrd="0" presId="urn:microsoft.com/office/officeart/2005/8/layout/orgChart1"/>
    <dgm:cxn modelId="{A4FE00EC-DA90-40E8-A373-F783A810BAAB}" type="presParOf" srcId="{B24DFFD5-F5A5-4DFE-9071-0A1B45CB451C}" destId="{8F4C4B22-B90A-4059-AE1B-1991A0D82A14}" srcOrd="0" destOrd="0" presId="urn:microsoft.com/office/officeart/2005/8/layout/orgChart1"/>
    <dgm:cxn modelId="{2E659C38-2F8B-4B71-B3F3-7428437D8C6C}" type="presParOf" srcId="{8F4C4B22-B90A-4059-AE1B-1991A0D82A14}" destId="{3C1E982A-AC80-467F-926A-DEA5D2A46BD4}" srcOrd="0" destOrd="0" presId="urn:microsoft.com/office/officeart/2005/8/layout/orgChart1"/>
    <dgm:cxn modelId="{302FE58A-C3E3-4BD0-9CB5-AB951D010D89}" type="presParOf" srcId="{8F4C4B22-B90A-4059-AE1B-1991A0D82A14}" destId="{6857C263-D639-4C46-A007-8483B69B1085}" srcOrd="1" destOrd="0" presId="urn:microsoft.com/office/officeart/2005/8/layout/orgChart1"/>
    <dgm:cxn modelId="{7DC2AFA5-26E6-4485-B3C4-B6F952BCEEA9}" type="presParOf" srcId="{B24DFFD5-F5A5-4DFE-9071-0A1B45CB451C}" destId="{5E26D8B1-3ADF-46D2-9EF2-E24D4A129276}" srcOrd="1" destOrd="0" presId="urn:microsoft.com/office/officeart/2005/8/layout/orgChart1"/>
    <dgm:cxn modelId="{B40E20FA-5B7D-4D33-A094-D770724A1994}" type="presParOf" srcId="{5E26D8B1-3ADF-46D2-9EF2-E24D4A129276}" destId="{47DA0658-925D-43E1-9EA8-B7DF2F284030}" srcOrd="0" destOrd="0" presId="urn:microsoft.com/office/officeart/2005/8/layout/orgChart1"/>
    <dgm:cxn modelId="{F126A3F3-4165-42E8-92E4-3BA5622EAB8E}" type="presParOf" srcId="{5E26D8B1-3ADF-46D2-9EF2-E24D4A129276}" destId="{39AB1250-7F99-4987-A6C8-467FAC472E97}" srcOrd="1" destOrd="0" presId="urn:microsoft.com/office/officeart/2005/8/layout/orgChart1"/>
    <dgm:cxn modelId="{05BB0F2D-0EF2-4E2C-AFD4-4193D17B5919}" type="presParOf" srcId="{39AB1250-7F99-4987-A6C8-467FAC472E97}" destId="{8FBB65E4-59D2-4D57-82B2-AA0A03F3391B}" srcOrd="0" destOrd="0" presId="urn:microsoft.com/office/officeart/2005/8/layout/orgChart1"/>
    <dgm:cxn modelId="{416202D9-8184-4E28-A494-CE943D3D50A3}" type="presParOf" srcId="{8FBB65E4-59D2-4D57-82B2-AA0A03F3391B}" destId="{917FCA82-DF64-4731-B989-7A6025C862C4}" srcOrd="0" destOrd="0" presId="urn:microsoft.com/office/officeart/2005/8/layout/orgChart1"/>
    <dgm:cxn modelId="{1F401A63-7DAB-442C-9624-5CF42F769629}" type="presParOf" srcId="{8FBB65E4-59D2-4D57-82B2-AA0A03F3391B}" destId="{267BE41C-7986-4033-BA3F-0193B3B3DF76}" srcOrd="1" destOrd="0" presId="urn:microsoft.com/office/officeart/2005/8/layout/orgChart1"/>
    <dgm:cxn modelId="{7BDCF344-4F04-4973-B744-904F0521D0B1}" type="presParOf" srcId="{39AB1250-7F99-4987-A6C8-467FAC472E97}" destId="{C7BFFDC3-EE3E-4CE2-8CD0-12BB7DD6BA11}" srcOrd="1" destOrd="0" presId="urn:microsoft.com/office/officeart/2005/8/layout/orgChart1"/>
    <dgm:cxn modelId="{56A00483-7FE3-472A-9B24-4894212039CC}" type="presParOf" srcId="{39AB1250-7F99-4987-A6C8-467FAC472E97}" destId="{9FE726E5-2625-4B24-87F7-B985AE36DE7F}" srcOrd="2" destOrd="0" presId="urn:microsoft.com/office/officeart/2005/8/layout/orgChart1"/>
    <dgm:cxn modelId="{813466C5-5963-47B0-B3D7-722533274305}" type="presParOf" srcId="{B24DFFD5-F5A5-4DFE-9071-0A1B45CB451C}" destId="{CB15A25D-DCF4-461D-AA3A-F8C6A5E42C13}" srcOrd="2" destOrd="0" presId="urn:microsoft.com/office/officeart/2005/8/layout/orgChart1"/>
    <dgm:cxn modelId="{80909436-8EB8-4E87-A5A8-374910766D4C}" type="presParOf" srcId="{2E04C56A-D16A-4CB5-842A-7C1F4C601BF8}" destId="{C073C3F2-5476-4631-8014-48B98F15F3ED}" srcOrd="2" destOrd="0" presId="urn:microsoft.com/office/officeart/2005/8/layout/orgChar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74351-DBC6-40EE-9C44-963BC0AA2EF3}" type="doc">
      <dgm:prSet loTypeId="urn:microsoft.com/office/officeart/2008/layout/LinedList" loCatId="Inbox" qsTypeId="urn:microsoft.com/office/officeart/2005/8/quickstyle/simple1#1" qsCatId="simple" csTypeId="urn:microsoft.com/office/officeart/2005/8/colors/ColorSchemeForSuggestions" csCatId="other" phldr="1"/>
      <dgm:spPr/>
      <dgm:t>
        <a:bodyPr/>
        <a:lstStyle/>
        <a:p>
          <a:endParaRPr lang="en-US"/>
        </a:p>
      </dgm:t>
    </dgm:pt>
    <dgm:pt modelId="{BE5B06CE-A119-49AA-AFAF-3D5424529F33}">
      <dgm:prSet custT="1"/>
      <dgm:spPr/>
      <dgm:t>
        <a:bodyPr/>
        <a:lstStyle/>
        <a:p>
          <a:endParaRPr lang="en-US" sz="2000">
            <a:latin typeface="Corbel" panose="020B0503020204020204" pitchFamily="34" charset="0"/>
          </a:endParaRPr>
        </a:p>
      </dgm:t>
    </dgm:pt>
    <dgm:pt modelId="{F27920C5-95F0-47A6-9C68-7276960240D2}" type="parTrans" cxnId="{09DAC84C-E3F4-4C72-AFF1-13E05B38F9DB}">
      <dgm:prSet/>
      <dgm:spPr/>
      <dgm:t>
        <a:bodyPr/>
        <a:lstStyle/>
        <a:p>
          <a:endParaRPr lang="en-US" sz="2000">
            <a:latin typeface="Corbel" panose="020B0503020204020204" pitchFamily="34" charset="0"/>
          </a:endParaRPr>
        </a:p>
      </dgm:t>
    </dgm:pt>
    <dgm:pt modelId="{5DCF1292-0806-439C-B51B-7D44D7691641}" type="sibTrans" cxnId="{09DAC84C-E3F4-4C72-AFF1-13E05B38F9DB}">
      <dgm:prSet/>
      <dgm:spPr/>
      <dgm:t>
        <a:bodyPr/>
        <a:lstStyle/>
        <a:p>
          <a:endParaRPr lang="en-US" sz="2000">
            <a:latin typeface="Corbel" panose="020B0503020204020204" pitchFamily="34" charset="0"/>
          </a:endParaRPr>
        </a:p>
      </dgm:t>
    </dgm:pt>
    <dgm:pt modelId="{D0A7CCFC-8C78-49E5-A512-8E7F17C0DCDD}">
      <dgm:prSet custT="1"/>
      <dgm:spPr/>
      <dgm:t>
        <a:bodyPr/>
        <a:lstStyle/>
        <a:p>
          <a:r>
            <a:rPr lang="it-IT" sz="2000" dirty="0">
              <a:latin typeface="Corbel" panose="020B0503020204020204" pitchFamily="34" charset="0"/>
            </a:rPr>
            <a:t>Vaccino esavalente: la quasi totalità dei bambini italiani nati a partire dal 2002 è stata vaccinata con l’esavalente</a:t>
          </a:r>
          <a:endParaRPr lang="en-US" sz="2000" dirty="0">
            <a:latin typeface="Corbel" panose="020B0503020204020204" pitchFamily="34" charset="0"/>
          </a:endParaRPr>
        </a:p>
      </dgm:t>
    </dgm:pt>
    <dgm:pt modelId="{AC4C59F5-4BBA-41D6-9E57-08983B81FE00}" type="parTrans" cxnId="{64720553-1A05-4D90-ACBE-AD1BFB35874F}">
      <dgm:prSet/>
      <dgm:spPr/>
      <dgm:t>
        <a:bodyPr/>
        <a:lstStyle/>
        <a:p>
          <a:endParaRPr lang="en-US" sz="2000">
            <a:latin typeface="Corbel" panose="020B0503020204020204" pitchFamily="34" charset="0"/>
          </a:endParaRPr>
        </a:p>
      </dgm:t>
    </dgm:pt>
    <dgm:pt modelId="{FA71B805-F878-4D49-8542-A19C46236433}" type="sibTrans" cxnId="{64720553-1A05-4D90-ACBE-AD1BFB35874F}">
      <dgm:prSet/>
      <dgm:spPr/>
      <dgm:t>
        <a:bodyPr/>
        <a:lstStyle/>
        <a:p>
          <a:endParaRPr lang="en-US" sz="2000">
            <a:latin typeface="Corbel" panose="020B0503020204020204" pitchFamily="34" charset="0"/>
          </a:endParaRPr>
        </a:p>
      </dgm:t>
    </dgm:pt>
    <dgm:pt modelId="{6CAE81E7-02B5-41A8-A5CE-9CBCFA6DB924}">
      <dgm:prSet custT="1"/>
      <dgm:spPr/>
      <dgm:t>
        <a:bodyPr/>
        <a:lstStyle/>
        <a:p>
          <a:r>
            <a:rPr lang="it-IT" sz="2000" dirty="0">
              <a:latin typeface="Corbel" panose="020B0503020204020204" pitchFamily="34" charset="0"/>
            </a:rPr>
            <a:t>MPR è l’unico vaccino dal 2001 usato a tutte le età; si somministra anche nel post-</a:t>
          </a:r>
          <a:r>
            <a:rPr lang="it-IT" sz="2000" dirty="0" err="1">
              <a:latin typeface="Corbel" panose="020B0503020204020204" pitchFamily="34" charset="0"/>
            </a:rPr>
            <a:t>partum</a:t>
          </a:r>
          <a:r>
            <a:rPr lang="it-IT" sz="2000" dirty="0">
              <a:latin typeface="Corbel" panose="020B0503020204020204" pitchFamily="34" charset="0"/>
            </a:rPr>
            <a:t> alle donne suscettibili alla rosolia</a:t>
          </a:r>
          <a:endParaRPr lang="en-US" sz="2000" dirty="0">
            <a:latin typeface="Corbel" panose="020B0503020204020204" pitchFamily="34" charset="0"/>
          </a:endParaRPr>
        </a:p>
      </dgm:t>
    </dgm:pt>
    <dgm:pt modelId="{683CA0F4-26DF-4EF9-80E7-6F3D2E9F5D41}" type="parTrans" cxnId="{FC5B9A1F-F89E-4A37-B940-C2DC0CA53BF1}">
      <dgm:prSet/>
      <dgm:spPr/>
      <dgm:t>
        <a:bodyPr/>
        <a:lstStyle/>
        <a:p>
          <a:endParaRPr lang="en-US" sz="2000">
            <a:latin typeface="Corbel" panose="020B0503020204020204" pitchFamily="34" charset="0"/>
          </a:endParaRPr>
        </a:p>
      </dgm:t>
    </dgm:pt>
    <dgm:pt modelId="{549D53CC-A4DD-49BF-B8D8-0C366E810693}" type="sibTrans" cxnId="{FC5B9A1F-F89E-4A37-B940-C2DC0CA53BF1}">
      <dgm:prSet/>
      <dgm:spPr/>
      <dgm:t>
        <a:bodyPr/>
        <a:lstStyle/>
        <a:p>
          <a:endParaRPr lang="en-US" sz="2000">
            <a:latin typeface="Corbel" panose="020B0503020204020204" pitchFamily="34" charset="0"/>
          </a:endParaRPr>
        </a:p>
      </dgm:t>
    </dgm:pt>
    <dgm:pt modelId="{D2EB9978-9190-4F25-A325-B48F1A7CDED1}">
      <dgm:prSet custT="1"/>
      <dgm:spPr/>
      <dgm:t>
        <a:bodyPr/>
        <a:lstStyle/>
        <a:p>
          <a:r>
            <a:rPr lang="it-IT" sz="2000" dirty="0">
              <a:latin typeface="Corbel" panose="020B0503020204020204" pitchFamily="34" charset="0"/>
            </a:rPr>
            <a:t>MPRV è utilizzato da diversi anni in USA, Germania e altrove. Già introdotto in 7 Regioni italiane in anni recenti, è in uso in Piemonte a partire dai nati nel 2° semestre 2016</a:t>
          </a:r>
          <a:endParaRPr lang="en-US" sz="2000" dirty="0">
            <a:latin typeface="Corbel" panose="020B0503020204020204" pitchFamily="34" charset="0"/>
          </a:endParaRPr>
        </a:p>
      </dgm:t>
    </dgm:pt>
    <dgm:pt modelId="{E5E6DC41-4059-40BB-AAD7-4A91EA147998}" type="parTrans" cxnId="{1605DE8F-ABCF-42A9-9A01-D0EE52264211}">
      <dgm:prSet/>
      <dgm:spPr/>
      <dgm:t>
        <a:bodyPr/>
        <a:lstStyle/>
        <a:p>
          <a:endParaRPr lang="en-US" sz="2000">
            <a:latin typeface="Corbel" panose="020B0503020204020204" pitchFamily="34" charset="0"/>
          </a:endParaRPr>
        </a:p>
      </dgm:t>
    </dgm:pt>
    <dgm:pt modelId="{E580BBE5-0162-4E33-B4E9-28A7FF624574}" type="sibTrans" cxnId="{1605DE8F-ABCF-42A9-9A01-D0EE52264211}">
      <dgm:prSet/>
      <dgm:spPr/>
      <dgm:t>
        <a:bodyPr/>
        <a:lstStyle/>
        <a:p>
          <a:endParaRPr lang="en-US" sz="2000">
            <a:latin typeface="Corbel" panose="020B0503020204020204" pitchFamily="34" charset="0"/>
          </a:endParaRPr>
        </a:p>
      </dgm:t>
    </dgm:pt>
    <dgm:pt modelId="{07DA9BAB-5D9A-4B19-9B67-A148669FAEA5}" type="pres">
      <dgm:prSet presAssocID="{C2F74351-DBC6-40EE-9C44-963BC0AA2EF3}" presName="vert0" presStyleCnt="0">
        <dgm:presLayoutVars>
          <dgm:dir/>
          <dgm:animOne val="branch"/>
          <dgm:animLvl val="lvl"/>
        </dgm:presLayoutVars>
      </dgm:prSet>
      <dgm:spPr/>
      <dgm:t>
        <a:bodyPr/>
        <a:lstStyle/>
        <a:p>
          <a:endParaRPr lang="it-IT"/>
        </a:p>
      </dgm:t>
    </dgm:pt>
    <dgm:pt modelId="{C7C99E71-A71F-440D-90F2-CCA8BF988BFC}" type="pres">
      <dgm:prSet presAssocID="{BE5B06CE-A119-49AA-AFAF-3D5424529F33}" presName="thickLine" presStyleLbl="alignNode1" presStyleIdx="0" presStyleCnt="4"/>
      <dgm:spPr/>
    </dgm:pt>
    <dgm:pt modelId="{B22B86B4-E185-49F3-824C-F5985BBF9A45}" type="pres">
      <dgm:prSet presAssocID="{BE5B06CE-A119-49AA-AFAF-3D5424529F33}" presName="horz1" presStyleCnt="0"/>
      <dgm:spPr/>
    </dgm:pt>
    <dgm:pt modelId="{F8EECC81-AB3E-4524-A8BA-BF4BAF28E06D}" type="pres">
      <dgm:prSet presAssocID="{BE5B06CE-A119-49AA-AFAF-3D5424529F33}" presName="tx1" presStyleLbl="revTx" presStyleIdx="0" presStyleCnt="4"/>
      <dgm:spPr/>
      <dgm:t>
        <a:bodyPr/>
        <a:lstStyle/>
        <a:p>
          <a:endParaRPr lang="it-IT"/>
        </a:p>
      </dgm:t>
    </dgm:pt>
    <dgm:pt modelId="{19DCA546-E4A8-4C60-A118-2174FDBE87A5}" type="pres">
      <dgm:prSet presAssocID="{BE5B06CE-A119-49AA-AFAF-3D5424529F33}" presName="vert1" presStyleCnt="0"/>
      <dgm:spPr/>
    </dgm:pt>
    <dgm:pt modelId="{7D7D44AE-10DE-4DFE-910C-9D570D9E9D31}" type="pres">
      <dgm:prSet presAssocID="{D0A7CCFC-8C78-49E5-A512-8E7F17C0DCDD}" presName="thickLine" presStyleLbl="alignNode1" presStyleIdx="1" presStyleCnt="4"/>
      <dgm:spPr/>
    </dgm:pt>
    <dgm:pt modelId="{F581A0E1-1118-40C9-95AB-688802EA5A4A}" type="pres">
      <dgm:prSet presAssocID="{D0A7CCFC-8C78-49E5-A512-8E7F17C0DCDD}" presName="horz1" presStyleCnt="0"/>
      <dgm:spPr/>
    </dgm:pt>
    <dgm:pt modelId="{D53EB45E-9238-40E7-AC34-6032D69FD4CD}" type="pres">
      <dgm:prSet presAssocID="{D0A7CCFC-8C78-49E5-A512-8E7F17C0DCDD}" presName="tx1" presStyleLbl="revTx" presStyleIdx="1" presStyleCnt="4"/>
      <dgm:spPr/>
      <dgm:t>
        <a:bodyPr/>
        <a:lstStyle/>
        <a:p>
          <a:endParaRPr lang="it-IT"/>
        </a:p>
      </dgm:t>
    </dgm:pt>
    <dgm:pt modelId="{0387647E-3A38-4884-B86C-CA3D0AED911E}" type="pres">
      <dgm:prSet presAssocID="{D0A7CCFC-8C78-49E5-A512-8E7F17C0DCDD}" presName="vert1" presStyleCnt="0"/>
      <dgm:spPr/>
    </dgm:pt>
    <dgm:pt modelId="{E29A08E0-41AD-40A2-8A69-894CB3A9C7EA}" type="pres">
      <dgm:prSet presAssocID="{6CAE81E7-02B5-41A8-A5CE-9CBCFA6DB924}" presName="thickLine" presStyleLbl="alignNode1" presStyleIdx="2" presStyleCnt="4"/>
      <dgm:spPr/>
    </dgm:pt>
    <dgm:pt modelId="{097483A4-DFC6-45C0-A412-DEBCA03C579F}" type="pres">
      <dgm:prSet presAssocID="{6CAE81E7-02B5-41A8-A5CE-9CBCFA6DB924}" presName="horz1" presStyleCnt="0"/>
      <dgm:spPr/>
    </dgm:pt>
    <dgm:pt modelId="{495DAF3E-4FA4-4465-A9BC-E54CCC15F1AA}" type="pres">
      <dgm:prSet presAssocID="{6CAE81E7-02B5-41A8-A5CE-9CBCFA6DB924}" presName="tx1" presStyleLbl="revTx" presStyleIdx="2" presStyleCnt="4"/>
      <dgm:spPr/>
      <dgm:t>
        <a:bodyPr/>
        <a:lstStyle/>
        <a:p>
          <a:endParaRPr lang="it-IT"/>
        </a:p>
      </dgm:t>
    </dgm:pt>
    <dgm:pt modelId="{00D9CAD0-FBB0-4C82-AFA5-84BB8CF5ED07}" type="pres">
      <dgm:prSet presAssocID="{6CAE81E7-02B5-41A8-A5CE-9CBCFA6DB924}" presName="vert1" presStyleCnt="0"/>
      <dgm:spPr/>
    </dgm:pt>
    <dgm:pt modelId="{D6A3A11B-A3ED-43AE-BBFD-E76EC6452F49}" type="pres">
      <dgm:prSet presAssocID="{D2EB9978-9190-4F25-A325-B48F1A7CDED1}" presName="thickLine" presStyleLbl="alignNode1" presStyleIdx="3" presStyleCnt="4"/>
      <dgm:spPr/>
    </dgm:pt>
    <dgm:pt modelId="{5B7FDB08-BA42-4CCE-9312-38A125EED8B7}" type="pres">
      <dgm:prSet presAssocID="{D2EB9978-9190-4F25-A325-B48F1A7CDED1}" presName="horz1" presStyleCnt="0"/>
      <dgm:spPr/>
    </dgm:pt>
    <dgm:pt modelId="{33F278D9-C115-4C3F-B497-A90BA587D443}" type="pres">
      <dgm:prSet presAssocID="{D2EB9978-9190-4F25-A325-B48F1A7CDED1}" presName="tx1" presStyleLbl="revTx" presStyleIdx="3" presStyleCnt="4"/>
      <dgm:spPr/>
      <dgm:t>
        <a:bodyPr/>
        <a:lstStyle/>
        <a:p>
          <a:endParaRPr lang="it-IT"/>
        </a:p>
      </dgm:t>
    </dgm:pt>
    <dgm:pt modelId="{595CFBB6-BA4C-475A-8127-798B224AD0E3}" type="pres">
      <dgm:prSet presAssocID="{D2EB9978-9190-4F25-A325-B48F1A7CDED1}" presName="vert1" presStyleCnt="0"/>
      <dgm:spPr/>
    </dgm:pt>
  </dgm:ptLst>
  <dgm:cxnLst>
    <dgm:cxn modelId="{50C66DF4-2AE6-4602-9A3B-05F55935F7AF}" type="presOf" srcId="{6CAE81E7-02B5-41A8-A5CE-9CBCFA6DB924}" destId="{495DAF3E-4FA4-4465-A9BC-E54CCC15F1AA}" srcOrd="0" destOrd="0" presId="urn:microsoft.com/office/officeart/2008/layout/LinedList"/>
    <dgm:cxn modelId="{05C10D1B-C905-4604-93A5-77E919242909}" type="presOf" srcId="{BE5B06CE-A119-49AA-AFAF-3D5424529F33}" destId="{F8EECC81-AB3E-4524-A8BA-BF4BAF28E06D}" srcOrd="0" destOrd="0" presId="urn:microsoft.com/office/officeart/2008/layout/LinedList"/>
    <dgm:cxn modelId="{09DAC84C-E3F4-4C72-AFF1-13E05B38F9DB}" srcId="{C2F74351-DBC6-40EE-9C44-963BC0AA2EF3}" destId="{BE5B06CE-A119-49AA-AFAF-3D5424529F33}" srcOrd="0" destOrd="0" parTransId="{F27920C5-95F0-47A6-9C68-7276960240D2}" sibTransId="{5DCF1292-0806-439C-B51B-7D44D7691641}"/>
    <dgm:cxn modelId="{64720553-1A05-4D90-ACBE-AD1BFB35874F}" srcId="{C2F74351-DBC6-40EE-9C44-963BC0AA2EF3}" destId="{D0A7CCFC-8C78-49E5-A512-8E7F17C0DCDD}" srcOrd="1" destOrd="0" parTransId="{AC4C59F5-4BBA-41D6-9E57-08983B81FE00}" sibTransId="{FA71B805-F878-4D49-8542-A19C46236433}"/>
    <dgm:cxn modelId="{3B373F1F-9CC5-4662-B3E6-CE83129BFBB4}" type="presOf" srcId="{D0A7CCFC-8C78-49E5-A512-8E7F17C0DCDD}" destId="{D53EB45E-9238-40E7-AC34-6032D69FD4CD}" srcOrd="0" destOrd="0" presId="urn:microsoft.com/office/officeart/2008/layout/LinedList"/>
    <dgm:cxn modelId="{892CC8BF-BEB2-499B-82FB-17EE41B4B548}" type="presOf" srcId="{D2EB9978-9190-4F25-A325-B48F1A7CDED1}" destId="{33F278D9-C115-4C3F-B497-A90BA587D443}" srcOrd="0" destOrd="0" presId="urn:microsoft.com/office/officeart/2008/layout/LinedList"/>
    <dgm:cxn modelId="{FC5B9A1F-F89E-4A37-B940-C2DC0CA53BF1}" srcId="{C2F74351-DBC6-40EE-9C44-963BC0AA2EF3}" destId="{6CAE81E7-02B5-41A8-A5CE-9CBCFA6DB924}" srcOrd="2" destOrd="0" parTransId="{683CA0F4-26DF-4EF9-80E7-6F3D2E9F5D41}" sibTransId="{549D53CC-A4DD-49BF-B8D8-0C366E810693}"/>
    <dgm:cxn modelId="{244F2023-0C7E-47EA-9AC4-949716D8FD66}" type="presOf" srcId="{C2F74351-DBC6-40EE-9C44-963BC0AA2EF3}" destId="{07DA9BAB-5D9A-4B19-9B67-A148669FAEA5}" srcOrd="0" destOrd="0" presId="urn:microsoft.com/office/officeart/2008/layout/LinedList"/>
    <dgm:cxn modelId="{1605DE8F-ABCF-42A9-9A01-D0EE52264211}" srcId="{C2F74351-DBC6-40EE-9C44-963BC0AA2EF3}" destId="{D2EB9978-9190-4F25-A325-B48F1A7CDED1}" srcOrd="3" destOrd="0" parTransId="{E5E6DC41-4059-40BB-AAD7-4A91EA147998}" sibTransId="{E580BBE5-0162-4E33-B4E9-28A7FF624574}"/>
    <dgm:cxn modelId="{D5A3F27B-78AE-4FA9-BF1C-F53F97E9B6D1}" type="presParOf" srcId="{07DA9BAB-5D9A-4B19-9B67-A148669FAEA5}" destId="{C7C99E71-A71F-440D-90F2-CCA8BF988BFC}" srcOrd="0" destOrd="0" presId="urn:microsoft.com/office/officeart/2008/layout/LinedList"/>
    <dgm:cxn modelId="{31F4B6A9-22EC-4B6A-BE67-FE14F9B6157E}" type="presParOf" srcId="{07DA9BAB-5D9A-4B19-9B67-A148669FAEA5}" destId="{B22B86B4-E185-49F3-824C-F5985BBF9A45}" srcOrd="1" destOrd="0" presId="urn:microsoft.com/office/officeart/2008/layout/LinedList"/>
    <dgm:cxn modelId="{D04C38F0-A5FC-4E71-849F-590E2823E2F8}" type="presParOf" srcId="{B22B86B4-E185-49F3-824C-F5985BBF9A45}" destId="{F8EECC81-AB3E-4524-A8BA-BF4BAF28E06D}" srcOrd="0" destOrd="0" presId="urn:microsoft.com/office/officeart/2008/layout/LinedList"/>
    <dgm:cxn modelId="{F303460C-D43C-4EFE-824A-D8FBFF816B73}" type="presParOf" srcId="{B22B86B4-E185-49F3-824C-F5985BBF9A45}" destId="{19DCA546-E4A8-4C60-A118-2174FDBE87A5}" srcOrd="1" destOrd="0" presId="urn:microsoft.com/office/officeart/2008/layout/LinedList"/>
    <dgm:cxn modelId="{8AD745CC-2189-4236-8AAA-1E39F09EA4EA}" type="presParOf" srcId="{07DA9BAB-5D9A-4B19-9B67-A148669FAEA5}" destId="{7D7D44AE-10DE-4DFE-910C-9D570D9E9D31}" srcOrd="2" destOrd="0" presId="urn:microsoft.com/office/officeart/2008/layout/LinedList"/>
    <dgm:cxn modelId="{8CF58756-1908-475D-A016-1419D5518B2C}" type="presParOf" srcId="{07DA9BAB-5D9A-4B19-9B67-A148669FAEA5}" destId="{F581A0E1-1118-40C9-95AB-688802EA5A4A}" srcOrd="3" destOrd="0" presId="urn:microsoft.com/office/officeart/2008/layout/LinedList"/>
    <dgm:cxn modelId="{1084DDE4-0CDA-4A25-B955-2A29CFEEA4E0}" type="presParOf" srcId="{F581A0E1-1118-40C9-95AB-688802EA5A4A}" destId="{D53EB45E-9238-40E7-AC34-6032D69FD4CD}" srcOrd="0" destOrd="0" presId="urn:microsoft.com/office/officeart/2008/layout/LinedList"/>
    <dgm:cxn modelId="{1515EEA6-E992-47ED-B2F2-3CE9403723AA}" type="presParOf" srcId="{F581A0E1-1118-40C9-95AB-688802EA5A4A}" destId="{0387647E-3A38-4884-B86C-CA3D0AED911E}" srcOrd="1" destOrd="0" presId="urn:microsoft.com/office/officeart/2008/layout/LinedList"/>
    <dgm:cxn modelId="{D2587C4C-FF0A-4B08-991B-1AA0B73AD337}" type="presParOf" srcId="{07DA9BAB-5D9A-4B19-9B67-A148669FAEA5}" destId="{E29A08E0-41AD-40A2-8A69-894CB3A9C7EA}" srcOrd="4" destOrd="0" presId="urn:microsoft.com/office/officeart/2008/layout/LinedList"/>
    <dgm:cxn modelId="{6EEE9C17-AC7E-4DF2-8FE7-6F1A2CAA11D4}" type="presParOf" srcId="{07DA9BAB-5D9A-4B19-9B67-A148669FAEA5}" destId="{097483A4-DFC6-45C0-A412-DEBCA03C579F}" srcOrd="5" destOrd="0" presId="urn:microsoft.com/office/officeart/2008/layout/LinedList"/>
    <dgm:cxn modelId="{3B0BE0FC-D1BE-4351-BA97-33443A556215}" type="presParOf" srcId="{097483A4-DFC6-45C0-A412-DEBCA03C579F}" destId="{495DAF3E-4FA4-4465-A9BC-E54CCC15F1AA}" srcOrd="0" destOrd="0" presId="urn:microsoft.com/office/officeart/2008/layout/LinedList"/>
    <dgm:cxn modelId="{5157CA1C-410F-4E3D-8603-FBA0B00D994F}" type="presParOf" srcId="{097483A4-DFC6-45C0-A412-DEBCA03C579F}" destId="{00D9CAD0-FBB0-4C82-AFA5-84BB8CF5ED07}" srcOrd="1" destOrd="0" presId="urn:microsoft.com/office/officeart/2008/layout/LinedList"/>
    <dgm:cxn modelId="{13CA63FD-EE24-4F9A-81A0-14B53F212835}" type="presParOf" srcId="{07DA9BAB-5D9A-4B19-9B67-A148669FAEA5}" destId="{D6A3A11B-A3ED-43AE-BBFD-E76EC6452F49}" srcOrd="6" destOrd="0" presId="urn:microsoft.com/office/officeart/2008/layout/LinedList"/>
    <dgm:cxn modelId="{7FA4F891-9A76-4F08-AEF6-C9B68BB397A8}" type="presParOf" srcId="{07DA9BAB-5D9A-4B19-9B67-A148669FAEA5}" destId="{5B7FDB08-BA42-4CCE-9312-38A125EED8B7}" srcOrd="7" destOrd="0" presId="urn:microsoft.com/office/officeart/2008/layout/LinedList"/>
    <dgm:cxn modelId="{3D42BC5E-F04D-4A8C-95A1-0990BEF35A26}" type="presParOf" srcId="{5B7FDB08-BA42-4CCE-9312-38A125EED8B7}" destId="{33F278D9-C115-4C3F-B497-A90BA587D443}" srcOrd="0" destOrd="0" presId="urn:microsoft.com/office/officeart/2008/layout/LinedList"/>
    <dgm:cxn modelId="{AA0788E0-AC84-4E32-8EB8-FF2C920B003A}" type="presParOf" srcId="{5B7FDB08-BA42-4CCE-9312-38A125EED8B7}" destId="{595CFBB6-BA4C-475A-8127-798B224AD0E3}"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F74351-DBC6-40EE-9C44-963BC0AA2EF3}" type="doc">
      <dgm:prSet loTypeId="urn:microsoft.com/office/officeart/2008/layout/LinedList" loCatId="Inbox" qsTypeId="urn:microsoft.com/office/officeart/2005/8/quickstyle/simple1#1" qsCatId="simple" csTypeId="urn:microsoft.com/office/officeart/2005/8/colors/ColorSchemeForSuggestions" csCatId="other" phldr="1"/>
      <dgm:spPr/>
      <dgm:t>
        <a:bodyPr/>
        <a:lstStyle/>
        <a:p>
          <a:endParaRPr lang="en-US"/>
        </a:p>
      </dgm:t>
    </dgm:pt>
    <dgm:pt modelId="{BE5B06CE-A119-49AA-AFAF-3D5424529F33}">
      <dgm:prSet custT="1"/>
      <dgm:spPr/>
      <dgm:t>
        <a:bodyPr/>
        <a:lstStyle/>
        <a:p>
          <a:pPr algn="just"/>
          <a:r>
            <a:rPr lang="it-IT" sz="2400" b="1" u="sng" dirty="0" smtClean="0">
              <a:latin typeface="Corbel" panose="020B0503020204020204" pitchFamily="34" charset="0"/>
            </a:rPr>
            <a:t>per i nati fino al 2016</a:t>
          </a:r>
          <a:r>
            <a:rPr lang="it-IT" sz="2400" dirty="0" smtClean="0">
              <a:latin typeface="Corbel" panose="020B0503020204020204" pitchFamily="34" charset="0"/>
            </a:rPr>
            <a:t>: vi è l’obbligo di effettuare, oltre alle quattro vaccinazioni già imposte per legge anche l’anti-morbillo, l’anti-parotite, l’anti-rosolia e l’anti-pertosse, l’</a:t>
          </a:r>
          <a:r>
            <a:rPr lang="it-IT" sz="2400" dirty="0" err="1" smtClean="0">
              <a:latin typeface="Corbel" panose="020B0503020204020204" pitchFamily="34" charset="0"/>
            </a:rPr>
            <a:t>anti-</a:t>
          </a:r>
          <a:r>
            <a:rPr lang="it-IT" sz="2400" i="1" dirty="0" err="1" smtClean="0">
              <a:latin typeface="Corbel" panose="020B0503020204020204" pitchFamily="34" charset="0"/>
            </a:rPr>
            <a:t>Haemophilus</a:t>
          </a:r>
          <a:r>
            <a:rPr lang="it-IT" sz="2400" i="1" dirty="0" smtClean="0">
              <a:latin typeface="Corbel" panose="020B0503020204020204" pitchFamily="34" charset="0"/>
            </a:rPr>
            <a:t> </a:t>
          </a:r>
          <a:r>
            <a:rPr lang="it-IT" sz="2400" i="1" dirty="0" err="1" smtClean="0">
              <a:latin typeface="Corbel" panose="020B0503020204020204" pitchFamily="34" charset="0"/>
            </a:rPr>
            <a:t>influenzae</a:t>
          </a:r>
          <a:r>
            <a:rPr lang="it-IT" sz="2400" dirty="0" smtClean="0">
              <a:latin typeface="Corbel" panose="020B0503020204020204" pitchFamily="34" charset="0"/>
            </a:rPr>
            <a:t> tipo b </a:t>
          </a:r>
          <a:endParaRPr lang="en-US" sz="2400" dirty="0">
            <a:latin typeface="Corbel" panose="020B0503020204020204" pitchFamily="34" charset="0"/>
          </a:endParaRPr>
        </a:p>
      </dgm:t>
    </dgm:pt>
    <dgm:pt modelId="{F27920C5-95F0-47A6-9C68-7276960240D2}" type="parTrans" cxnId="{09DAC84C-E3F4-4C72-AFF1-13E05B38F9DB}">
      <dgm:prSet/>
      <dgm:spPr/>
      <dgm:t>
        <a:bodyPr/>
        <a:lstStyle/>
        <a:p>
          <a:pPr algn="just"/>
          <a:endParaRPr lang="en-US"/>
        </a:p>
      </dgm:t>
    </dgm:pt>
    <dgm:pt modelId="{5DCF1292-0806-439C-B51B-7D44D7691641}" type="sibTrans" cxnId="{09DAC84C-E3F4-4C72-AFF1-13E05B38F9DB}">
      <dgm:prSet/>
      <dgm:spPr/>
      <dgm:t>
        <a:bodyPr/>
        <a:lstStyle/>
        <a:p>
          <a:pPr algn="just"/>
          <a:endParaRPr lang="en-US"/>
        </a:p>
      </dgm:t>
    </dgm:pt>
    <dgm:pt modelId="{D0A7CCFC-8C78-49E5-A512-8E7F17C0DCDD}">
      <dgm:prSet/>
      <dgm:spPr/>
      <dgm:t>
        <a:bodyPr/>
        <a:lstStyle/>
        <a:p>
          <a:pPr algn="just"/>
          <a:r>
            <a:rPr lang="it-IT" b="1" u="sng" dirty="0" smtClean="0">
              <a:latin typeface="Corbel" panose="020B0503020204020204" pitchFamily="34" charset="0"/>
            </a:rPr>
            <a:t>i nati dal 2017 in poi</a:t>
          </a:r>
          <a:r>
            <a:rPr lang="it-IT" dirty="0" smtClean="0">
              <a:latin typeface="Corbel" panose="020B0503020204020204" pitchFamily="34" charset="0"/>
            </a:rPr>
            <a:t>: poiché il 19 gennaio 2017 è stato approvato, il nuovo Piano Nazionale Prevenzione Vaccinale 2017-2019, dovranno rispettare il Calendario vaccinale in esso incluso; quindi, oltre alle quattro vaccinazioni già imposte per legge, dovranno effettuare obbligatoriamente l’anti-morbillo, l’anti-parotite, l’anti-rosolia, l’anti-pertosse, l’anti-</a:t>
          </a:r>
          <a:r>
            <a:rPr lang="it-IT" i="1" dirty="0" err="1" smtClean="0">
              <a:latin typeface="Corbel" panose="020B0503020204020204" pitchFamily="34" charset="0"/>
            </a:rPr>
            <a:t>Haemophilus</a:t>
          </a:r>
          <a:r>
            <a:rPr lang="it-IT" i="1" dirty="0" smtClean="0">
              <a:latin typeface="Corbel" panose="020B0503020204020204" pitchFamily="34" charset="0"/>
            </a:rPr>
            <a:t> </a:t>
          </a:r>
          <a:r>
            <a:rPr lang="it-IT" i="1" dirty="0" err="1" smtClean="0">
              <a:latin typeface="Corbel" panose="020B0503020204020204" pitchFamily="34" charset="0"/>
            </a:rPr>
            <a:t>influenzae</a:t>
          </a:r>
          <a:r>
            <a:rPr lang="it-IT" dirty="0" smtClean="0">
              <a:latin typeface="Corbel" panose="020B0503020204020204" pitchFamily="34" charset="0"/>
            </a:rPr>
            <a:t> tipo b e l’anti-varicella. </a:t>
          </a:r>
          <a:endParaRPr lang="en-US" dirty="0">
            <a:latin typeface="Corbel" panose="020B0503020204020204" pitchFamily="34" charset="0"/>
          </a:endParaRPr>
        </a:p>
      </dgm:t>
    </dgm:pt>
    <dgm:pt modelId="{AC4C59F5-4BBA-41D6-9E57-08983B81FE00}" type="parTrans" cxnId="{64720553-1A05-4D90-ACBE-AD1BFB35874F}">
      <dgm:prSet/>
      <dgm:spPr/>
      <dgm:t>
        <a:bodyPr/>
        <a:lstStyle/>
        <a:p>
          <a:pPr algn="just"/>
          <a:endParaRPr lang="en-US"/>
        </a:p>
      </dgm:t>
    </dgm:pt>
    <dgm:pt modelId="{FA71B805-F878-4D49-8542-A19C46236433}" type="sibTrans" cxnId="{64720553-1A05-4D90-ACBE-AD1BFB35874F}">
      <dgm:prSet/>
      <dgm:spPr/>
      <dgm:t>
        <a:bodyPr/>
        <a:lstStyle/>
        <a:p>
          <a:pPr algn="just"/>
          <a:endParaRPr lang="en-US"/>
        </a:p>
      </dgm:t>
    </dgm:pt>
    <dgm:pt modelId="{07DA9BAB-5D9A-4B19-9B67-A148669FAEA5}" type="pres">
      <dgm:prSet presAssocID="{C2F74351-DBC6-40EE-9C44-963BC0AA2EF3}" presName="vert0" presStyleCnt="0">
        <dgm:presLayoutVars>
          <dgm:dir/>
          <dgm:animOne val="branch"/>
          <dgm:animLvl val="lvl"/>
        </dgm:presLayoutVars>
      </dgm:prSet>
      <dgm:spPr/>
      <dgm:t>
        <a:bodyPr/>
        <a:lstStyle/>
        <a:p>
          <a:endParaRPr lang="it-IT"/>
        </a:p>
      </dgm:t>
    </dgm:pt>
    <dgm:pt modelId="{C7C99E71-A71F-440D-90F2-CCA8BF988BFC}" type="pres">
      <dgm:prSet presAssocID="{BE5B06CE-A119-49AA-AFAF-3D5424529F33}" presName="thickLine" presStyleLbl="alignNode1" presStyleIdx="0" presStyleCnt="2"/>
      <dgm:spPr/>
    </dgm:pt>
    <dgm:pt modelId="{B22B86B4-E185-49F3-824C-F5985BBF9A45}" type="pres">
      <dgm:prSet presAssocID="{BE5B06CE-A119-49AA-AFAF-3D5424529F33}" presName="horz1" presStyleCnt="0"/>
      <dgm:spPr/>
    </dgm:pt>
    <dgm:pt modelId="{F8EECC81-AB3E-4524-A8BA-BF4BAF28E06D}" type="pres">
      <dgm:prSet presAssocID="{BE5B06CE-A119-49AA-AFAF-3D5424529F33}" presName="tx1" presStyleLbl="revTx" presStyleIdx="0" presStyleCnt="2"/>
      <dgm:spPr/>
      <dgm:t>
        <a:bodyPr/>
        <a:lstStyle/>
        <a:p>
          <a:endParaRPr lang="it-IT"/>
        </a:p>
      </dgm:t>
    </dgm:pt>
    <dgm:pt modelId="{19DCA546-E4A8-4C60-A118-2174FDBE87A5}" type="pres">
      <dgm:prSet presAssocID="{BE5B06CE-A119-49AA-AFAF-3D5424529F33}" presName="vert1" presStyleCnt="0"/>
      <dgm:spPr/>
    </dgm:pt>
    <dgm:pt modelId="{7D7D44AE-10DE-4DFE-910C-9D570D9E9D31}" type="pres">
      <dgm:prSet presAssocID="{D0A7CCFC-8C78-49E5-A512-8E7F17C0DCDD}" presName="thickLine" presStyleLbl="alignNode1" presStyleIdx="1" presStyleCnt="2"/>
      <dgm:spPr/>
    </dgm:pt>
    <dgm:pt modelId="{F581A0E1-1118-40C9-95AB-688802EA5A4A}" type="pres">
      <dgm:prSet presAssocID="{D0A7CCFC-8C78-49E5-A512-8E7F17C0DCDD}" presName="horz1" presStyleCnt="0"/>
      <dgm:spPr/>
    </dgm:pt>
    <dgm:pt modelId="{D53EB45E-9238-40E7-AC34-6032D69FD4CD}" type="pres">
      <dgm:prSet presAssocID="{D0A7CCFC-8C78-49E5-A512-8E7F17C0DCDD}" presName="tx1" presStyleLbl="revTx" presStyleIdx="1" presStyleCnt="2"/>
      <dgm:spPr/>
      <dgm:t>
        <a:bodyPr/>
        <a:lstStyle/>
        <a:p>
          <a:endParaRPr lang="it-IT"/>
        </a:p>
      </dgm:t>
    </dgm:pt>
    <dgm:pt modelId="{0387647E-3A38-4884-B86C-CA3D0AED911E}" type="pres">
      <dgm:prSet presAssocID="{D0A7CCFC-8C78-49E5-A512-8E7F17C0DCDD}" presName="vert1" presStyleCnt="0"/>
      <dgm:spPr/>
    </dgm:pt>
  </dgm:ptLst>
  <dgm:cxnLst>
    <dgm:cxn modelId="{EA989833-25F2-4413-9DD7-1A4A560DF8D8}" type="presOf" srcId="{C2F74351-DBC6-40EE-9C44-963BC0AA2EF3}" destId="{07DA9BAB-5D9A-4B19-9B67-A148669FAEA5}" srcOrd="0" destOrd="0" presId="urn:microsoft.com/office/officeart/2008/layout/LinedList"/>
    <dgm:cxn modelId="{64720553-1A05-4D90-ACBE-AD1BFB35874F}" srcId="{C2F74351-DBC6-40EE-9C44-963BC0AA2EF3}" destId="{D0A7CCFC-8C78-49E5-A512-8E7F17C0DCDD}" srcOrd="1" destOrd="0" parTransId="{AC4C59F5-4BBA-41D6-9E57-08983B81FE00}" sibTransId="{FA71B805-F878-4D49-8542-A19C46236433}"/>
    <dgm:cxn modelId="{09DAC84C-E3F4-4C72-AFF1-13E05B38F9DB}" srcId="{C2F74351-DBC6-40EE-9C44-963BC0AA2EF3}" destId="{BE5B06CE-A119-49AA-AFAF-3D5424529F33}" srcOrd="0" destOrd="0" parTransId="{F27920C5-95F0-47A6-9C68-7276960240D2}" sibTransId="{5DCF1292-0806-439C-B51B-7D44D7691641}"/>
    <dgm:cxn modelId="{78A6BD88-B107-4107-AA24-0DAE4E8AB58D}" type="presOf" srcId="{BE5B06CE-A119-49AA-AFAF-3D5424529F33}" destId="{F8EECC81-AB3E-4524-A8BA-BF4BAF28E06D}" srcOrd="0" destOrd="0" presId="urn:microsoft.com/office/officeart/2008/layout/LinedList"/>
    <dgm:cxn modelId="{E42EA959-119A-4439-B0A2-32E0A9665FDE}" type="presOf" srcId="{D0A7CCFC-8C78-49E5-A512-8E7F17C0DCDD}" destId="{D53EB45E-9238-40E7-AC34-6032D69FD4CD}" srcOrd="0" destOrd="0" presId="urn:microsoft.com/office/officeart/2008/layout/LinedList"/>
    <dgm:cxn modelId="{41EBAC91-CF34-4A2D-806C-D0936D13CF68}" type="presParOf" srcId="{07DA9BAB-5D9A-4B19-9B67-A148669FAEA5}" destId="{C7C99E71-A71F-440D-90F2-CCA8BF988BFC}" srcOrd="0" destOrd="0" presId="urn:microsoft.com/office/officeart/2008/layout/LinedList"/>
    <dgm:cxn modelId="{06ACD99E-8562-4A53-988D-16436FBE0C05}" type="presParOf" srcId="{07DA9BAB-5D9A-4B19-9B67-A148669FAEA5}" destId="{B22B86B4-E185-49F3-824C-F5985BBF9A45}" srcOrd="1" destOrd="0" presId="urn:microsoft.com/office/officeart/2008/layout/LinedList"/>
    <dgm:cxn modelId="{C7349089-7173-4552-A67A-36467C9E8883}" type="presParOf" srcId="{B22B86B4-E185-49F3-824C-F5985BBF9A45}" destId="{F8EECC81-AB3E-4524-A8BA-BF4BAF28E06D}" srcOrd="0" destOrd="0" presId="urn:microsoft.com/office/officeart/2008/layout/LinedList"/>
    <dgm:cxn modelId="{46B7ADBC-4056-4C19-8BB7-917469E9F729}" type="presParOf" srcId="{B22B86B4-E185-49F3-824C-F5985BBF9A45}" destId="{19DCA546-E4A8-4C60-A118-2174FDBE87A5}" srcOrd="1" destOrd="0" presId="urn:microsoft.com/office/officeart/2008/layout/LinedList"/>
    <dgm:cxn modelId="{E017FFC5-4FDE-46C2-9FFE-0F19172FBB6E}" type="presParOf" srcId="{07DA9BAB-5D9A-4B19-9B67-A148669FAEA5}" destId="{7D7D44AE-10DE-4DFE-910C-9D570D9E9D31}" srcOrd="2" destOrd="0" presId="urn:microsoft.com/office/officeart/2008/layout/LinedList"/>
    <dgm:cxn modelId="{9C47008A-CE68-42D3-8F35-71022BD503BE}" type="presParOf" srcId="{07DA9BAB-5D9A-4B19-9B67-A148669FAEA5}" destId="{F581A0E1-1118-40C9-95AB-688802EA5A4A}" srcOrd="3" destOrd="0" presId="urn:microsoft.com/office/officeart/2008/layout/LinedList"/>
    <dgm:cxn modelId="{86EC0B9A-6F67-4F89-8B4F-14BF0B26322E}" type="presParOf" srcId="{F581A0E1-1118-40C9-95AB-688802EA5A4A}" destId="{D53EB45E-9238-40E7-AC34-6032D69FD4CD}" srcOrd="0" destOrd="0" presId="urn:microsoft.com/office/officeart/2008/layout/LinedList"/>
    <dgm:cxn modelId="{3BC90A7A-4C95-407B-8A7F-FCBF33EE5E17}" type="presParOf" srcId="{F581A0E1-1118-40C9-95AB-688802EA5A4A}" destId="{0387647E-3A38-4884-B86C-CA3D0AED911E}"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F31A6F-6726-401D-B9A5-3FE9FD219994}" type="doc">
      <dgm:prSet loTypeId="urn:microsoft.com/office/officeart/2008/layout/LinedList" loCatId="Inbox" qsTypeId="urn:microsoft.com/office/officeart/2005/8/quickstyle/simple1#2" qsCatId="simple" csTypeId="urn:microsoft.com/office/officeart/2005/8/colors/ColorSchemeForSuggestions" csCatId="other" phldr="1"/>
      <dgm:spPr/>
      <dgm:t>
        <a:bodyPr/>
        <a:lstStyle/>
        <a:p>
          <a:endParaRPr lang="en-US"/>
        </a:p>
      </dgm:t>
    </dgm:pt>
    <dgm:pt modelId="{7C0376EB-4676-4F54-9480-A33F998B471D}">
      <dgm:prSet/>
      <dgm:spPr/>
      <dgm:t>
        <a:bodyPr/>
        <a:lstStyle/>
        <a:p>
          <a:r>
            <a:rPr lang="it-IT" dirty="0"/>
            <a:t>Vale esclusivamente per le scuole dell’infanzia</a:t>
          </a:r>
          <a:endParaRPr lang="en-US" dirty="0"/>
        </a:p>
      </dgm:t>
    </dgm:pt>
    <dgm:pt modelId="{AAE4191F-CA4B-4651-B935-EEC88D7D74D0}" type="parTrans" cxnId="{74AE6986-2C1D-4FB4-AF02-3E68732268C6}">
      <dgm:prSet/>
      <dgm:spPr/>
      <dgm:t>
        <a:bodyPr/>
        <a:lstStyle/>
        <a:p>
          <a:endParaRPr lang="en-US"/>
        </a:p>
      </dgm:t>
    </dgm:pt>
    <dgm:pt modelId="{9D288095-4156-43D0-9473-CD4EF684FF82}" type="sibTrans" cxnId="{74AE6986-2C1D-4FB4-AF02-3E68732268C6}">
      <dgm:prSet/>
      <dgm:spPr/>
      <dgm:t>
        <a:bodyPr/>
        <a:lstStyle/>
        <a:p>
          <a:endParaRPr lang="en-US"/>
        </a:p>
      </dgm:t>
    </dgm:pt>
    <dgm:pt modelId="{B235C3E2-EDD1-43CF-8CD8-322701FC9A02}">
      <dgm:prSet custT="1"/>
      <dgm:spPr/>
      <dgm:t>
        <a:bodyPr/>
        <a:lstStyle/>
        <a:p>
          <a:endParaRPr lang="it-IT" sz="2400" dirty="0" smtClean="0"/>
        </a:p>
        <a:p>
          <a:r>
            <a:rPr lang="it-IT" sz="3700" dirty="0" smtClean="0"/>
            <a:t>Chi </a:t>
          </a:r>
          <a:r>
            <a:rPr lang="it-IT" sz="3700" dirty="0"/>
            <a:t>non è in regola non entra</a:t>
          </a:r>
          <a:endParaRPr lang="en-US" sz="3700" dirty="0"/>
        </a:p>
      </dgm:t>
    </dgm:pt>
    <dgm:pt modelId="{751EFF13-08D8-45EB-8C2C-924305D24AB5}" type="parTrans" cxnId="{D7552BAE-9C5D-43A0-820B-42BD26B76527}">
      <dgm:prSet/>
      <dgm:spPr/>
      <dgm:t>
        <a:bodyPr/>
        <a:lstStyle/>
        <a:p>
          <a:endParaRPr lang="en-US"/>
        </a:p>
      </dgm:t>
    </dgm:pt>
    <dgm:pt modelId="{65A0E2C9-0009-48B7-A8EB-0A41ADFA1202}" type="sibTrans" cxnId="{D7552BAE-9C5D-43A0-820B-42BD26B76527}">
      <dgm:prSet/>
      <dgm:spPr/>
      <dgm:t>
        <a:bodyPr/>
        <a:lstStyle/>
        <a:p>
          <a:endParaRPr lang="en-US"/>
        </a:p>
      </dgm:t>
    </dgm:pt>
    <dgm:pt modelId="{E5883B98-4810-4A09-82EA-2C4539B8DC19}">
      <dgm:prSet/>
      <dgm:spPr/>
      <dgm:t>
        <a:bodyPr/>
        <a:lstStyle/>
        <a:p>
          <a:r>
            <a:rPr lang="it-IT" dirty="0"/>
            <a:t>E’ prevista anche una sanzione pecuniaria per chi non è in regola</a:t>
          </a:r>
          <a:endParaRPr lang="en-US" dirty="0"/>
        </a:p>
      </dgm:t>
    </dgm:pt>
    <dgm:pt modelId="{22BABC76-943D-4D37-917E-8799160B0630}" type="parTrans" cxnId="{3FD08545-8C6C-4D0C-90F6-3C6C567DB61B}">
      <dgm:prSet/>
      <dgm:spPr/>
      <dgm:t>
        <a:bodyPr/>
        <a:lstStyle/>
        <a:p>
          <a:endParaRPr lang="en-US"/>
        </a:p>
      </dgm:t>
    </dgm:pt>
    <dgm:pt modelId="{E6F7351D-2067-4AE2-B89B-322B17597031}" type="sibTrans" cxnId="{3FD08545-8C6C-4D0C-90F6-3C6C567DB61B}">
      <dgm:prSet/>
      <dgm:spPr/>
      <dgm:t>
        <a:bodyPr/>
        <a:lstStyle/>
        <a:p>
          <a:endParaRPr lang="en-US"/>
        </a:p>
      </dgm:t>
    </dgm:pt>
    <dgm:pt modelId="{37AE1715-C3E9-42A0-831B-8D7D499DDA0B}" type="pres">
      <dgm:prSet presAssocID="{AFF31A6F-6726-401D-B9A5-3FE9FD219994}" presName="vert0" presStyleCnt="0">
        <dgm:presLayoutVars>
          <dgm:dir/>
          <dgm:animOne val="branch"/>
          <dgm:animLvl val="lvl"/>
        </dgm:presLayoutVars>
      </dgm:prSet>
      <dgm:spPr/>
      <dgm:t>
        <a:bodyPr/>
        <a:lstStyle/>
        <a:p>
          <a:endParaRPr lang="it-IT"/>
        </a:p>
      </dgm:t>
    </dgm:pt>
    <dgm:pt modelId="{FD4ADD8E-D1DB-4094-913F-7CD4E13D1A33}" type="pres">
      <dgm:prSet presAssocID="{7C0376EB-4676-4F54-9480-A33F998B471D}" presName="thickLine" presStyleLbl="alignNode1" presStyleIdx="0" presStyleCnt="3"/>
      <dgm:spPr/>
    </dgm:pt>
    <dgm:pt modelId="{EE0DC3C9-63A6-4E7F-A889-2A80D5687B9F}" type="pres">
      <dgm:prSet presAssocID="{7C0376EB-4676-4F54-9480-A33F998B471D}" presName="horz1" presStyleCnt="0"/>
      <dgm:spPr/>
    </dgm:pt>
    <dgm:pt modelId="{C8C95F46-6F1F-40FB-9D2D-D9100159BB7E}" type="pres">
      <dgm:prSet presAssocID="{7C0376EB-4676-4F54-9480-A33F998B471D}" presName="tx1" presStyleLbl="revTx" presStyleIdx="0" presStyleCnt="3"/>
      <dgm:spPr/>
      <dgm:t>
        <a:bodyPr/>
        <a:lstStyle/>
        <a:p>
          <a:endParaRPr lang="it-IT"/>
        </a:p>
      </dgm:t>
    </dgm:pt>
    <dgm:pt modelId="{2753B31B-3B37-401A-ACE8-C59FF55D375A}" type="pres">
      <dgm:prSet presAssocID="{7C0376EB-4676-4F54-9480-A33F998B471D}" presName="vert1" presStyleCnt="0"/>
      <dgm:spPr/>
    </dgm:pt>
    <dgm:pt modelId="{FB7FE6C0-FBC1-4F25-9098-A4D3C1ABAD1C}" type="pres">
      <dgm:prSet presAssocID="{B235C3E2-EDD1-43CF-8CD8-322701FC9A02}" presName="thickLine" presStyleLbl="alignNode1" presStyleIdx="1" presStyleCnt="3"/>
      <dgm:spPr/>
    </dgm:pt>
    <dgm:pt modelId="{A52BAAA2-0603-4775-BE9A-2CA76C06FCF6}" type="pres">
      <dgm:prSet presAssocID="{B235C3E2-EDD1-43CF-8CD8-322701FC9A02}" presName="horz1" presStyleCnt="0"/>
      <dgm:spPr/>
    </dgm:pt>
    <dgm:pt modelId="{F1935F98-D15F-4934-94DD-7F0ECB071E3E}" type="pres">
      <dgm:prSet presAssocID="{B235C3E2-EDD1-43CF-8CD8-322701FC9A02}" presName="tx1" presStyleLbl="revTx" presStyleIdx="1" presStyleCnt="3"/>
      <dgm:spPr/>
      <dgm:t>
        <a:bodyPr/>
        <a:lstStyle/>
        <a:p>
          <a:endParaRPr lang="it-IT"/>
        </a:p>
      </dgm:t>
    </dgm:pt>
    <dgm:pt modelId="{FBC3746D-F798-438F-8087-0BF9CDAC14C2}" type="pres">
      <dgm:prSet presAssocID="{B235C3E2-EDD1-43CF-8CD8-322701FC9A02}" presName="vert1" presStyleCnt="0"/>
      <dgm:spPr/>
    </dgm:pt>
    <dgm:pt modelId="{5A332B8F-59DA-4F04-85A1-0A08FB92B3DF}" type="pres">
      <dgm:prSet presAssocID="{E5883B98-4810-4A09-82EA-2C4539B8DC19}" presName="thickLine" presStyleLbl="alignNode1" presStyleIdx="2" presStyleCnt="3"/>
      <dgm:spPr/>
    </dgm:pt>
    <dgm:pt modelId="{1D4DF6B4-A180-487A-B32F-C54255C77DB7}" type="pres">
      <dgm:prSet presAssocID="{E5883B98-4810-4A09-82EA-2C4539B8DC19}" presName="horz1" presStyleCnt="0"/>
      <dgm:spPr/>
    </dgm:pt>
    <dgm:pt modelId="{76B5817C-5961-4CB8-B4C3-B50901F453CF}" type="pres">
      <dgm:prSet presAssocID="{E5883B98-4810-4A09-82EA-2C4539B8DC19}" presName="tx1" presStyleLbl="revTx" presStyleIdx="2" presStyleCnt="3"/>
      <dgm:spPr/>
      <dgm:t>
        <a:bodyPr/>
        <a:lstStyle/>
        <a:p>
          <a:endParaRPr lang="it-IT"/>
        </a:p>
      </dgm:t>
    </dgm:pt>
    <dgm:pt modelId="{4AB906F1-1675-4E95-8EB9-867865F11892}" type="pres">
      <dgm:prSet presAssocID="{E5883B98-4810-4A09-82EA-2C4539B8DC19}" presName="vert1" presStyleCnt="0"/>
      <dgm:spPr/>
    </dgm:pt>
  </dgm:ptLst>
  <dgm:cxnLst>
    <dgm:cxn modelId="{950CC3E7-164A-41CA-924C-CFC3343C6265}" type="presOf" srcId="{7C0376EB-4676-4F54-9480-A33F998B471D}" destId="{C8C95F46-6F1F-40FB-9D2D-D9100159BB7E}" srcOrd="0" destOrd="0" presId="urn:microsoft.com/office/officeart/2008/layout/LinedList"/>
    <dgm:cxn modelId="{DA5B7C53-FA51-4F0E-B746-E7C3BC348DFF}" type="presOf" srcId="{AFF31A6F-6726-401D-B9A5-3FE9FD219994}" destId="{37AE1715-C3E9-42A0-831B-8D7D499DDA0B}" srcOrd="0" destOrd="0" presId="urn:microsoft.com/office/officeart/2008/layout/LinedList"/>
    <dgm:cxn modelId="{3FD08545-8C6C-4D0C-90F6-3C6C567DB61B}" srcId="{AFF31A6F-6726-401D-B9A5-3FE9FD219994}" destId="{E5883B98-4810-4A09-82EA-2C4539B8DC19}" srcOrd="2" destOrd="0" parTransId="{22BABC76-943D-4D37-917E-8799160B0630}" sibTransId="{E6F7351D-2067-4AE2-B89B-322B17597031}"/>
    <dgm:cxn modelId="{956DA599-39D5-4648-AAFF-209443B789CA}" type="presOf" srcId="{E5883B98-4810-4A09-82EA-2C4539B8DC19}" destId="{76B5817C-5961-4CB8-B4C3-B50901F453CF}" srcOrd="0" destOrd="0" presId="urn:microsoft.com/office/officeart/2008/layout/LinedList"/>
    <dgm:cxn modelId="{74AE6986-2C1D-4FB4-AF02-3E68732268C6}" srcId="{AFF31A6F-6726-401D-B9A5-3FE9FD219994}" destId="{7C0376EB-4676-4F54-9480-A33F998B471D}" srcOrd="0" destOrd="0" parTransId="{AAE4191F-CA4B-4651-B935-EEC88D7D74D0}" sibTransId="{9D288095-4156-43D0-9473-CD4EF684FF82}"/>
    <dgm:cxn modelId="{A3FFBEB5-09E8-4616-B093-7CEF5B0207DB}" type="presOf" srcId="{B235C3E2-EDD1-43CF-8CD8-322701FC9A02}" destId="{F1935F98-D15F-4934-94DD-7F0ECB071E3E}" srcOrd="0" destOrd="0" presId="urn:microsoft.com/office/officeart/2008/layout/LinedList"/>
    <dgm:cxn modelId="{D7552BAE-9C5D-43A0-820B-42BD26B76527}" srcId="{AFF31A6F-6726-401D-B9A5-3FE9FD219994}" destId="{B235C3E2-EDD1-43CF-8CD8-322701FC9A02}" srcOrd="1" destOrd="0" parTransId="{751EFF13-08D8-45EB-8C2C-924305D24AB5}" sibTransId="{65A0E2C9-0009-48B7-A8EB-0A41ADFA1202}"/>
    <dgm:cxn modelId="{256C0748-031A-417A-A523-4E2E0B623A99}" type="presParOf" srcId="{37AE1715-C3E9-42A0-831B-8D7D499DDA0B}" destId="{FD4ADD8E-D1DB-4094-913F-7CD4E13D1A33}" srcOrd="0" destOrd="0" presId="urn:microsoft.com/office/officeart/2008/layout/LinedList"/>
    <dgm:cxn modelId="{7394F6DE-1E57-4B16-9D08-85E82D12DF30}" type="presParOf" srcId="{37AE1715-C3E9-42A0-831B-8D7D499DDA0B}" destId="{EE0DC3C9-63A6-4E7F-A889-2A80D5687B9F}" srcOrd="1" destOrd="0" presId="urn:microsoft.com/office/officeart/2008/layout/LinedList"/>
    <dgm:cxn modelId="{320C7D0F-C081-406E-838D-FA81DFDBA0A2}" type="presParOf" srcId="{EE0DC3C9-63A6-4E7F-A889-2A80D5687B9F}" destId="{C8C95F46-6F1F-40FB-9D2D-D9100159BB7E}" srcOrd="0" destOrd="0" presId="urn:microsoft.com/office/officeart/2008/layout/LinedList"/>
    <dgm:cxn modelId="{788DB6FB-B7DE-4315-9B81-C223ED81202A}" type="presParOf" srcId="{EE0DC3C9-63A6-4E7F-A889-2A80D5687B9F}" destId="{2753B31B-3B37-401A-ACE8-C59FF55D375A}" srcOrd="1" destOrd="0" presId="urn:microsoft.com/office/officeart/2008/layout/LinedList"/>
    <dgm:cxn modelId="{221DE70F-E93A-49E8-B11F-DE59163B502A}" type="presParOf" srcId="{37AE1715-C3E9-42A0-831B-8D7D499DDA0B}" destId="{FB7FE6C0-FBC1-4F25-9098-A4D3C1ABAD1C}" srcOrd="2" destOrd="0" presId="urn:microsoft.com/office/officeart/2008/layout/LinedList"/>
    <dgm:cxn modelId="{F81109EC-7B95-424C-88C9-5DEC7AE928D8}" type="presParOf" srcId="{37AE1715-C3E9-42A0-831B-8D7D499DDA0B}" destId="{A52BAAA2-0603-4775-BE9A-2CA76C06FCF6}" srcOrd="3" destOrd="0" presId="urn:microsoft.com/office/officeart/2008/layout/LinedList"/>
    <dgm:cxn modelId="{84A79306-0266-442A-8B5E-7CB52F8F7374}" type="presParOf" srcId="{A52BAAA2-0603-4775-BE9A-2CA76C06FCF6}" destId="{F1935F98-D15F-4934-94DD-7F0ECB071E3E}" srcOrd="0" destOrd="0" presId="urn:microsoft.com/office/officeart/2008/layout/LinedList"/>
    <dgm:cxn modelId="{185373FF-6810-4440-8501-2BF7F844378E}" type="presParOf" srcId="{A52BAAA2-0603-4775-BE9A-2CA76C06FCF6}" destId="{FBC3746D-F798-438F-8087-0BF9CDAC14C2}" srcOrd="1" destOrd="0" presId="urn:microsoft.com/office/officeart/2008/layout/LinedList"/>
    <dgm:cxn modelId="{52D02E17-49B9-49B9-BFDB-26BFF55D60BF}" type="presParOf" srcId="{37AE1715-C3E9-42A0-831B-8D7D499DDA0B}" destId="{5A332B8F-59DA-4F04-85A1-0A08FB92B3DF}" srcOrd="4" destOrd="0" presId="urn:microsoft.com/office/officeart/2008/layout/LinedList"/>
    <dgm:cxn modelId="{F1C3543B-4B95-4B45-ADDE-57DF41B16B7D}" type="presParOf" srcId="{37AE1715-C3E9-42A0-831B-8D7D499DDA0B}" destId="{1D4DF6B4-A180-487A-B32F-C54255C77DB7}" srcOrd="5" destOrd="0" presId="urn:microsoft.com/office/officeart/2008/layout/LinedList"/>
    <dgm:cxn modelId="{CC50A052-0EEE-4C68-970B-23D5A6F7E056}" type="presParOf" srcId="{1D4DF6B4-A180-487A-B32F-C54255C77DB7}" destId="{76B5817C-5961-4CB8-B4C3-B50901F453CF}" srcOrd="0" destOrd="0" presId="urn:microsoft.com/office/officeart/2008/layout/LinedList"/>
    <dgm:cxn modelId="{1C8CECC6-DAB8-404C-9784-8EA0FA57296F}" type="presParOf" srcId="{1D4DF6B4-A180-487A-B32F-C54255C77DB7}" destId="{4AB906F1-1675-4E95-8EB9-867865F11892}"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A12ABD-A50A-47A5-AC03-FFDDDF1F7112}" type="doc">
      <dgm:prSet loTypeId="urn:microsoft.com/office/officeart/2008/layout/LinedList" loCatId="Inbox" qsTypeId="urn:microsoft.com/office/officeart/2005/8/quickstyle/simple1#3" qsCatId="simple" csTypeId="urn:microsoft.com/office/officeart/2005/8/colors/ColorSchemeForSuggestions" csCatId="other" phldr="1"/>
      <dgm:spPr/>
      <dgm:t>
        <a:bodyPr/>
        <a:lstStyle/>
        <a:p>
          <a:endParaRPr lang="en-US"/>
        </a:p>
      </dgm:t>
    </dgm:pt>
    <dgm:pt modelId="{000BE363-EF04-4A69-900B-C5A32237030B}">
      <dgm:prSet custT="1"/>
      <dgm:spPr/>
      <dgm:t>
        <a:bodyPr/>
        <a:lstStyle/>
        <a:p>
          <a:r>
            <a:rPr lang="it-IT" sz="3200" dirty="0"/>
            <a:t>I non vaccinati possono frequentare la scuola</a:t>
          </a:r>
          <a:endParaRPr lang="en-US" sz="3200" dirty="0"/>
        </a:p>
      </dgm:t>
    </dgm:pt>
    <dgm:pt modelId="{2003F16B-D04C-4997-8ABA-DF0DDB0C41A8}" type="parTrans" cxnId="{68047018-8CA4-48DD-9B01-EA9CA29FD931}">
      <dgm:prSet/>
      <dgm:spPr/>
      <dgm:t>
        <a:bodyPr/>
        <a:lstStyle/>
        <a:p>
          <a:endParaRPr lang="en-US"/>
        </a:p>
      </dgm:t>
    </dgm:pt>
    <dgm:pt modelId="{99FE3115-FCCB-47AF-B1FF-1AF42BE973E7}" type="sibTrans" cxnId="{68047018-8CA4-48DD-9B01-EA9CA29FD931}">
      <dgm:prSet/>
      <dgm:spPr/>
      <dgm:t>
        <a:bodyPr/>
        <a:lstStyle/>
        <a:p>
          <a:endParaRPr lang="en-US"/>
        </a:p>
      </dgm:t>
    </dgm:pt>
    <dgm:pt modelId="{BF64A755-30D9-4F58-8C21-0F39654DBDFF}">
      <dgm:prSet custT="1"/>
      <dgm:spPr/>
      <dgm:t>
        <a:bodyPr/>
        <a:lstStyle/>
        <a:p>
          <a:r>
            <a:rPr lang="it-IT" sz="3200" dirty="0"/>
            <a:t>Sanzione pecuniaria per gli inadempienti (previo colloquio informativo)</a:t>
          </a:r>
          <a:endParaRPr lang="en-US" sz="3200" dirty="0"/>
        </a:p>
      </dgm:t>
    </dgm:pt>
    <dgm:pt modelId="{5A8BE8BE-248E-4F39-88F6-7F5ABB24840F}" type="parTrans" cxnId="{C10A179E-3C13-407E-855E-4A6BC2A9AF2F}">
      <dgm:prSet/>
      <dgm:spPr/>
      <dgm:t>
        <a:bodyPr/>
        <a:lstStyle/>
        <a:p>
          <a:endParaRPr lang="en-US"/>
        </a:p>
      </dgm:t>
    </dgm:pt>
    <dgm:pt modelId="{F49D1D2D-B214-4F19-A718-CBA425BD2CEE}" type="sibTrans" cxnId="{C10A179E-3C13-407E-855E-4A6BC2A9AF2F}">
      <dgm:prSet/>
      <dgm:spPr/>
      <dgm:t>
        <a:bodyPr/>
        <a:lstStyle/>
        <a:p>
          <a:endParaRPr lang="en-US"/>
        </a:p>
      </dgm:t>
    </dgm:pt>
    <dgm:pt modelId="{3944CEE6-C392-49E9-80C1-34A12DDFD44C}">
      <dgm:prSet custT="1"/>
      <dgm:spPr/>
      <dgm:t>
        <a:bodyPr/>
        <a:lstStyle/>
        <a:p>
          <a:r>
            <a:rPr lang="it-IT" sz="3200" dirty="0"/>
            <a:t>E’ inadempiente anche chi è vaccinato in modo incompleto (ad es. chi non è in regola con i richiami dei 5 anni e dei 15 anni)</a:t>
          </a:r>
          <a:endParaRPr lang="en-US" sz="3200" dirty="0"/>
        </a:p>
      </dgm:t>
    </dgm:pt>
    <dgm:pt modelId="{D164C56F-D5D8-4A56-B84F-424F74257B84}" type="parTrans" cxnId="{51C14F63-3ABC-4599-82E8-DD6E20EDCC7F}">
      <dgm:prSet/>
      <dgm:spPr/>
      <dgm:t>
        <a:bodyPr/>
        <a:lstStyle/>
        <a:p>
          <a:endParaRPr lang="en-US"/>
        </a:p>
      </dgm:t>
    </dgm:pt>
    <dgm:pt modelId="{85F67E40-A03D-4CCA-8396-01142AD0084E}" type="sibTrans" cxnId="{51C14F63-3ABC-4599-82E8-DD6E20EDCC7F}">
      <dgm:prSet/>
      <dgm:spPr/>
      <dgm:t>
        <a:bodyPr/>
        <a:lstStyle/>
        <a:p>
          <a:endParaRPr lang="en-US"/>
        </a:p>
      </dgm:t>
    </dgm:pt>
    <dgm:pt modelId="{0B9D0DAF-7A69-4465-BDC6-4FC360D46A52}" type="pres">
      <dgm:prSet presAssocID="{20A12ABD-A50A-47A5-AC03-FFDDDF1F7112}" presName="vert0" presStyleCnt="0">
        <dgm:presLayoutVars>
          <dgm:dir/>
          <dgm:animOne val="branch"/>
          <dgm:animLvl val="lvl"/>
        </dgm:presLayoutVars>
      </dgm:prSet>
      <dgm:spPr/>
      <dgm:t>
        <a:bodyPr/>
        <a:lstStyle/>
        <a:p>
          <a:endParaRPr lang="it-IT"/>
        </a:p>
      </dgm:t>
    </dgm:pt>
    <dgm:pt modelId="{DA8A4984-4736-44EA-AF18-A43B4D59B654}" type="pres">
      <dgm:prSet presAssocID="{000BE363-EF04-4A69-900B-C5A32237030B}" presName="thickLine" presStyleLbl="alignNode1" presStyleIdx="0" presStyleCnt="3"/>
      <dgm:spPr/>
    </dgm:pt>
    <dgm:pt modelId="{C4D90632-4763-45E7-99E0-C8007EC95F0F}" type="pres">
      <dgm:prSet presAssocID="{000BE363-EF04-4A69-900B-C5A32237030B}" presName="horz1" presStyleCnt="0"/>
      <dgm:spPr/>
    </dgm:pt>
    <dgm:pt modelId="{852480A2-7233-4C58-A16F-899021FB1EB3}" type="pres">
      <dgm:prSet presAssocID="{000BE363-EF04-4A69-900B-C5A32237030B}" presName="tx1" presStyleLbl="revTx" presStyleIdx="0" presStyleCnt="3"/>
      <dgm:spPr/>
      <dgm:t>
        <a:bodyPr/>
        <a:lstStyle/>
        <a:p>
          <a:endParaRPr lang="it-IT"/>
        </a:p>
      </dgm:t>
    </dgm:pt>
    <dgm:pt modelId="{04C14AE5-BB67-4AEC-AA8F-0CA3C729DE17}" type="pres">
      <dgm:prSet presAssocID="{000BE363-EF04-4A69-900B-C5A32237030B}" presName="vert1" presStyleCnt="0"/>
      <dgm:spPr/>
    </dgm:pt>
    <dgm:pt modelId="{7D81D83E-E702-4537-A144-76E45C32DCEE}" type="pres">
      <dgm:prSet presAssocID="{BF64A755-30D9-4F58-8C21-0F39654DBDFF}" presName="thickLine" presStyleLbl="alignNode1" presStyleIdx="1" presStyleCnt="3"/>
      <dgm:spPr/>
    </dgm:pt>
    <dgm:pt modelId="{2F9EC7FF-8357-4F0E-BF5C-7072A95CF1BE}" type="pres">
      <dgm:prSet presAssocID="{BF64A755-30D9-4F58-8C21-0F39654DBDFF}" presName="horz1" presStyleCnt="0"/>
      <dgm:spPr/>
    </dgm:pt>
    <dgm:pt modelId="{08F77615-C642-4265-8A43-8E605D599C78}" type="pres">
      <dgm:prSet presAssocID="{BF64A755-30D9-4F58-8C21-0F39654DBDFF}" presName="tx1" presStyleLbl="revTx" presStyleIdx="1" presStyleCnt="3"/>
      <dgm:spPr/>
      <dgm:t>
        <a:bodyPr/>
        <a:lstStyle/>
        <a:p>
          <a:endParaRPr lang="it-IT"/>
        </a:p>
      </dgm:t>
    </dgm:pt>
    <dgm:pt modelId="{DD0D1142-937B-4D2A-9984-3D0C8E490A20}" type="pres">
      <dgm:prSet presAssocID="{BF64A755-30D9-4F58-8C21-0F39654DBDFF}" presName="vert1" presStyleCnt="0"/>
      <dgm:spPr/>
    </dgm:pt>
    <dgm:pt modelId="{3528E4C9-223E-4B2D-946D-16AB114466CC}" type="pres">
      <dgm:prSet presAssocID="{3944CEE6-C392-49E9-80C1-34A12DDFD44C}" presName="thickLine" presStyleLbl="alignNode1" presStyleIdx="2" presStyleCnt="3"/>
      <dgm:spPr/>
    </dgm:pt>
    <dgm:pt modelId="{C8BBA177-653D-4C83-8307-34F6B8018C50}" type="pres">
      <dgm:prSet presAssocID="{3944CEE6-C392-49E9-80C1-34A12DDFD44C}" presName="horz1" presStyleCnt="0"/>
      <dgm:spPr/>
    </dgm:pt>
    <dgm:pt modelId="{988B4635-2792-439F-A509-40991A701345}" type="pres">
      <dgm:prSet presAssocID="{3944CEE6-C392-49E9-80C1-34A12DDFD44C}" presName="tx1" presStyleLbl="revTx" presStyleIdx="2" presStyleCnt="3"/>
      <dgm:spPr/>
      <dgm:t>
        <a:bodyPr/>
        <a:lstStyle/>
        <a:p>
          <a:endParaRPr lang="it-IT"/>
        </a:p>
      </dgm:t>
    </dgm:pt>
    <dgm:pt modelId="{E9BF46BB-F320-47E4-9C72-C67E6A4BFCBD}" type="pres">
      <dgm:prSet presAssocID="{3944CEE6-C392-49E9-80C1-34A12DDFD44C}" presName="vert1" presStyleCnt="0"/>
      <dgm:spPr/>
    </dgm:pt>
  </dgm:ptLst>
  <dgm:cxnLst>
    <dgm:cxn modelId="{D0CA0D1B-1F18-4D7F-921B-C7AF5F075878}" type="presOf" srcId="{3944CEE6-C392-49E9-80C1-34A12DDFD44C}" destId="{988B4635-2792-439F-A509-40991A701345}" srcOrd="0" destOrd="0" presId="urn:microsoft.com/office/officeart/2008/layout/LinedList"/>
    <dgm:cxn modelId="{015456B6-4CC2-4EEB-9664-24CFE17A214A}" type="presOf" srcId="{000BE363-EF04-4A69-900B-C5A32237030B}" destId="{852480A2-7233-4C58-A16F-899021FB1EB3}" srcOrd="0" destOrd="0" presId="urn:microsoft.com/office/officeart/2008/layout/LinedList"/>
    <dgm:cxn modelId="{51C14F63-3ABC-4599-82E8-DD6E20EDCC7F}" srcId="{20A12ABD-A50A-47A5-AC03-FFDDDF1F7112}" destId="{3944CEE6-C392-49E9-80C1-34A12DDFD44C}" srcOrd="2" destOrd="0" parTransId="{D164C56F-D5D8-4A56-B84F-424F74257B84}" sibTransId="{85F67E40-A03D-4CCA-8396-01142AD0084E}"/>
    <dgm:cxn modelId="{97A8CB58-6BA1-4482-B2C9-F071416158B8}" type="presOf" srcId="{20A12ABD-A50A-47A5-AC03-FFDDDF1F7112}" destId="{0B9D0DAF-7A69-4465-BDC6-4FC360D46A52}" srcOrd="0" destOrd="0" presId="urn:microsoft.com/office/officeart/2008/layout/LinedList"/>
    <dgm:cxn modelId="{68047018-8CA4-48DD-9B01-EA9CA29FD931}" srcId="{20A12ABD-A50A-47A5-AC03-FFDDDF1F7112}" destId="{000BE363-EF04-4A69-900B-C5A32237030B}" srcOrd="0" destOrd="0" parTransId="{2003F16B-D04C-4997-8ABA-DF0DDB0C41A8}" sibTransId="{99FE3115-FCCB-47AF-B1FF-1AF42BE973E7}"/>
    <dgm:cxn modelId="{C10A179E-3C13-407E-855E-4A6BC2A9AF2F}" srcId="{20A12ABD-A50A-47A5-AC03-FFDDDF1F7112}" destId="{BF64A755-30D9-4F58-8C21-0F39654DBDFF}" srcOrd="1" destOrd="0" parTransId="{5A8BE8BE-248E-4F39-88F6-7F5ABB24840F}" sibTransId="{F49D1D2D-B214-4F19-A718-CBA425BD2CEE}"/>
    <dgm:cxn modelId="{CCBC7F7A-5316-4B0F-AAA6-45DC2A0AABFA}" type="presOf" srcId="{BF64A755-30D9-4F58-8C21-0F39654DBDFF}" destId="{08F77615-C642-4265-8A43-8E605D599C78}" srcOrd="0" destOrd="0" presId="urn:microsoft.com/office/officeart/2008/layout/LinedList"/>
    <dgm:cxn modelId="{474B0A62-B48F-44DA-98E2-7E07CADA1D11}" type="presParOf" srcId="{0B9D0DAF-7A69-4465-BDC6-4FC360D46A52}" destId="{DA8A4984-4736-44EA-AF18-A43B4D59B654}" srcOrd="0" destOrd="0" presId="urn:microsoft.com/office/officeart/2008/layout/LinedList"/>
    <dgm:cxn modelId="{5EAB633E-6A98-4C11-A9FE-9104D1623BB5}" type="presParOf" srcId="{0B9D0DAF-7A69-4465-BDC6-4FC360D46A52}" destId="{C4D90632-4763-45E7-99E0-C8007EC95F0F}" srcOrd="1" destOrd="0" presId="urn:microsoft.com/office/officeart/2008/layout/LinedList"/>
    <dgm:cxn modelId="{A18AA054-DF80-465D-9E33-F7EF991E60E1}" type="presParOf" srcId="{C4D90632-4763-45E7-99E0-C8007EC95F0F}" destId="{852480A2-7233-4C58-A16F-899021FB1EB3}" srcOrd="0" destOrd="0" presId="urn:microsoft.com/office/officeart/2008/layout/LinedList"/>
    <dgm:cxn modelId="{873F2E80-0FCA-4D06-BB28-D2130FBE52B6}" type="presParOf" srcId="{C4D90632-4763-45E7-99E0-C8007EC95F0F}" destId="{04C14AE5-BB67-4AEC-AA8F-0CA3C729DE17}" srcOrd="1" destOrd="0" presId="urn:microsoft.com/office/officeart/2008/layout/LinedList"/>
    <dgm:cxn modelId="{C90F8CC5-4011-41DA-8A24-47EF08E15726}" type="presParOf" srcId="{0B9D0DAF-7A69-4465-BDC6-4FC360D46A52}" destId="{7D81D83E-E702-4537-A144-76E45C32DCEE}" srcOrd="2" destOrd="0" presId="urn:microsoft.com/office/officeart/2008/layout/LinedList"/>
    <dgm:cxn modelId="{BD9B8EC2-9DD1-4EF0-97D4-05619EA47A4B}" type="presParOf" srcId="{0B9D0DAF-7A69-4465-BDC6-4FC360D46A52}" destId="{2F9EC7FF-8357-4F0E-BF5C-7072A95CF1BE}" srcOrd="3" destOrd="0" presId="urn:microsoft.com/office/officeart/2008/layout/LinedList"/>
    <dgm:cxn modelId="{B2D43A72-A98C-41B6-9170-35243E25D7FF}" type="presParOf" srcId="{2F9EC7FF-8357-4F0E-BF5C-7072A95CF1BE}" destId="{08F77615-C642-4265-8A43-8E605D599C78}" srcOrd="0" destOrd="0" presId="urn:microsoft.com/office/officeart/2008/layout/LinedList"/>
    <dgm:cxn modelId="{CD0E7AD0-EE72-4E0B-92E3-6882DEA3BA6B}" type="presParOf" srcId="{2F9EC7FF-8357-4F0E-BF5C-7072A95CF1BE}" destId="{DD0D1142-937B-4D2A-9984-3D0C8E490A20}" srcOrd="1" destOrd="0" presId="urn:microsoft.com/office/officeart/2008/layout/LinedList"/>
    <dgm:cxn modelId="{63EA9B66-5378-4B47-B30B-8E2D7A214391}" type="presParOf" srcId="{0B9D0DAF-7A69-4465-BDC6-4FC360D46A52}" destId="{3528E4C9-223E-4B2D-946D-16AB114466CC}" srcOrd="4" destOrd="0" presId="urn:microsoft.com/office/officeart/2008/layout/LinedList"/>
    <dgm:cxn modelId="{CF5B1AD3-554E-4348-97C8-0D13E93473C5}" type="presParOf" srcId="{0B9D0DAF-7A69-4465-BDC6-4FC360D46A52}" destId="{C8BBA177-653D-4C83-8307-34F6B8018C50}" srcOrd="5" destOrd="0" presId="urn:microsoft.com/office/officeart/2008/layout/LinedList"/>
    <dgm:cxn modelId="{2F7798C4-8E8D-459C-90FE-47713D58F7C9}" type="presParOf" srcId="{C8BBA177-653D-4C83-8307-34F6B8018C50}" destId="{988B4635-2792-439F-A509-40991A701345}" srcOrd="0" destOrd="0" presId="urn:microsoft.com/office/officeart/2008/layout/LinedList"/>
    <dgm:cxn modelId="{0CB98FA4-0828-43BB-9E94-A1FB65C35EB7}" type="presParOf" srcId="{C8BBA177-653D-4C83-8307-34F6B8018C50}" destId="{E9BF46BB-F320-47E4-9C72-C67E6A4BFCBD}"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DA0658-925D-43E1-9EA8-B7DF2F284030}">
      <dsp:nvSpPr>
        <dsp:cNvPr id="0" name=""/>
        <dsp:cNvSpPr/>
      </dsp:nvSpPr>
      <dsp:spPr>
        <a:xfrm>
          <a:off x="4919051" y="2796456"/>
          <a:ext cx="419485" cy="1062744"/>
        </a:xfrm>
        <a:custGeom>
          <a:avLst/>
          <a:gdLst/>
          <a:ahLst/>
          <a:cxnLst/>
          <a:rect l="0" t="0" r="0" b="0"/>
          <a:pathLst>
            <a:path>
              <a:moveTo>
                <a:pt x="0" y="0"/>
              </a:moveTo>
              <a:lnTo>
                <a:pt x="0" y="1062744"/>
              </a:lnTo>
              <a:lnTo>
                <a:pt x="419485" y="106274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9328E0-0854-4BA3-BAC0-839358217E54}">
      <dsp:nvSpPr>
        <dsp:cNvPr id="0" name=""/>
        <dsp:cNvSpPr/>
      </dsp:nvSpPr>
      <dsp:spPr>
        <a:xfrm>
          <a:off x="4454061" y="1156133"/>
          <a:ext cx="1583617" cy="485166"/>
        </a:xfrm>
        <a:custGeom>
          <a:avLst/>
          <a:gdLst/>
          <a:ahLst/>
          <a:cxnLst/>
          <a:rect l="0" t="0" r="0" b="0"/>
          <a:pathLst>
            <a:path>
              <a:moveTo>
                <a:pt x="0" y="0"/>
              </a:moveTo>
              <a:lnTo>
                <a:pt x="0" y="242583"/>
              </a:lnTo>
              <a:lnTo>
                <a:pt x="1583617" y="242583"/>
              </a:lnTo>
              <a:lnTo>
                <a:pt x="1583617" y="48516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D005AFF-98C7-4196-AF1D-9B45404C1986}">
      <dsp:nvSpPr>
        <dsp:cNvPr id="0" name=""/>
        <dsp:cNvSpPr/>
      </dsp:nvSpPr>
      <dsp:spPr>
        <a:xfrm>
          <a:off x="1740367" y="2796456"/>
          <a:ext cx="388656" cy="953559"/>
        </a:xfrm>
        <a:custGeom>
          <a:avLst/>
          <a:gdLst/>
          <a:ahLst/>
          <a:cxnLst/>
          <a:rect l="0" t="0" r="0" b="0"/>
          <a:pathLst>
            <a:path>
              <a:moveTo>
                <a:pt x="0" y="0"/>
              </a:moveTo>
              <a:lnTo>
                <a:pt x="0" y="953559"/>
              </a:lnTo>
              <a:lnTo>
                <a:pt x="388656" y="95355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0663B7-496B-4ACC-8DAE-05F1179F83EC}">
      <dsp:nvSpPr>
        <dsp:cNvPr id="0" name=""/>
        <dsp:cNvSpPr/>
      </dsp:nvSpPr>
      <dsp:spPr>
        <a:xfrm>
          <a:off x="2813194" y="1156133"/>
          <a:ext cx="1640866" cy="485166"/>
        </a:xfrm>
        <a:custGeom>
          <a:avLst/>
          <a:gdLst/>
          <a:ahLst/>
          <a:cxnLst/>
          <a:rect l="0" t="0" r="0" b="0"/>
          <a:pathLst>
            <a:path>
              <a:moveTo>
                <a:pt x="1640866" y="0"/>
              </a:moveTo>
              <a:lnTo>
                <a:pt x="1640866" y="242583"/>
              </a:lnTo>
              <a:lnTo>
                <a:pt x="0" y="242583"/>
              </a:lnTo>
              <a:lnTo>
                <a:pt x="0" y="48516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3A749D-65E6-44AB-A068-EBB6D48DC678}">
      <dsp:nvSpPr>
        <dsp:cNvPr id="0" name=""/>
        <dsp:cNvSpPr/>
      </dsp:nvSpPr>
      <dsp:spPr>
        <a:xfrm>
          <a:off x="3298904" y="975"/>
          <a:ext cx="2310315" cy="11551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b="1" kern="1200" dirty="0" smtClean="0"/>
            <a:t>Influenza </a:t>
          </a:r>
          <a:r>
            <a:rPr lang="en-US" sz="1800" b="1" kern="1200" dirty="0" err="1" smtClean="0"/>
            <a:t>nei</a:t>
          </a:r>
          <a:r>
            <a:rPr lang="en-US" sz="1800" b="1" kern="1200" dirty="0" smtClean="0"/>
            <a:t> </a:t>
          </a:r>
          <a:r>
            <a:rPr lang="en-US" sz="1800" b="1" kern="1200" dirty="0" err="1" smtClean="0"/>
            <a:t>pazienti</a:t>
          </a:r>
          <a:r>
            <a:rPr lang="en-US" sz="1800" b="1" kern="1200" dirty="0" smtClean="0"/>
            <a:t> diabetici</a:t>
          </a:r>
          <a:r>
            <a:rPr lang="en-US" sz="1800" b="1" kern="1200" baseline="30000" dirty="0" smtClean="0"/>
            <a:t>1</a:t>
          </a:r>
          <a:endParaRPr lang="en-US" sz="1800" b="1" kern="1200" baseline="30000" dirty="0"/>
        </a:p>
      </dsp:txBody>
      <dsp:txXfrm>
        <a:off x="3298904" y="975"/>
        <a:ext cx="2310315" cy="1155157"/>
      </dsp:txXfrm>
    </dsp:sp>
    <dsp:sp modelId="{59B17282-F7DB-4246-9D4E-7EB17F9A3A90}">
      <dsp:nvSpPr>
        <dsp:cNvPr id="0" name=""/>
        <dsp:cNvSpPr/>
      </dsp:nvSpPr>
      <dsp:spPr>
        <a:xfrm>
          <a:off x="1472160" y="1641299"/>
          <a:ext cx="2682067" cy="11551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b="1" kern="1200" dirty="0" err="1" smtClean="0"/>
            <a:t>L’influenza</a:t>
          </a:r>
          <a:r>
            <a:rPr lang="en-US" sz="1800" b="1" kern="1200" dirty="0" smtClean="0"/>
            <a:t> </a:t>
          </a:r>
          <a:r>
            <a:rPr lang="en-US" sz="1800" b="1" kern="1200" dirty="0" err="1" smtClean="0"/>
            <a:t>scompensa</a:t>
          </a:r>
          <a:r>
            <a:rPr lang="en-US" sz="1800" b="1" kern="1200" dirty="0" smtClean="0"/>
            <a:t> </a:t>
          </a:r>
          <a:r>
            <a:rPr lang="en-US" sz="1800" b="1" kern="1200" dirty="0" err="1" smtClean="0"/>
            <a:t>il</a:t>
          </a:r>
          <a:r>
            <a:rPr lang="en-US" sz="1800" b="1" kern="1200" dirty="0" smtClean="0"/>
            <a:t> </a:t>
          </a:r>
          <a:r>
            <a:rPr lang="en-US" sz="1800" b="1" kern="1200" dirty="0" err="1" smtClean="0"/>
            <a:t>controllo</a:t>
          </a:r>
          <a:r>
            <a:rPr lang="en-US" sz="1800" b="1" kern="1200" dirty="0" smtClean="0"/>
            <a:t> </a:t>
          </a:r>
          <a:r>
            <a:rPr lang="en-US" sz="1800" b="1" kern="1200" dirty="0" err="1" smtClean="0"/>
            <a:t>metabolico</a:t>
          </a:r>
          <a:endParaRPr lang="en-US" sz="1800" b="1" kern="1200" dirty="0"/>
        </a:p>
      </dsp:txBody>
      <dsp:txXfrm>
        <a:off x="1472160" y="1641299"/>
        <a:ext cx="2682067" cy="1155157"/>
      </dsp:txXfrm>
    </dsp:sp>
    <dsp:sp modelId="{13E0C46E-1661-4F2A-84C3-E3EB63240E62}">
      <dsp:nvSpPr>
        <dsp:cNvPr id="0" name=""/>
        <dsp:cNvSpPr/>
      </dsp:nvSpPr>
      <dsp:spPr>
        <a:xfrm>
          <a:off x="2129023" y="3172437"/>
          <a:ext cx="2310315" cy="11551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b="1" kern="1200" dirty="0" err="1" smtClean="0"/>
            <a:t>Complicanze</a:t>
          </a:r>
          <a:r>
            <a:rPr lang="en-US" sz="1800" b="1" kern="1200" dirty="0" smtClean="0"/>
            <a:t> </a:t>
          </a:r>
          <a:r>
            <a:rPr lang="en-US" sz="1800" b="1" kern="1200" dirty="0" err="1" smtClean="0"/>
            <a:t>metaboliche</a:t>
          </a:r>
          <a:r>
            <a:rPr lang="en-US" sz="1800" b="1" kern="1200" dirty="0" smtClean="0"/>
            <a:t>: </a:t>
          </a:r>
          <a:r>
            <a:rPr lang="en-US" sz="1800" b="1" kern="1200" dirty="0" err="1" smtClean="0"/>
            <a:t>Scompenso</a:t>
          </a:r>
          <a:r>
            <a:rPr lang="en-US" sz="1800" b="1" kern="1200" dirty="0" smtClean="0"/>
            <a:t>, </a:t>
          </a:r>
          <a:r>
            <a:rPr lang="en-US" sz="1800" b="1" kern="1200" dirty="0" err="1" smtClean="0"/>
            <a:t>chetoacidosi</a:t>
          </a:r>
          <a:r>
            <a:rPr lang="en-US" sz="1800" b="1" kern="1200" dirty="0" smtClean="0"/>
            <a:t>, </a:t>
          </a:r>
          <a:r>
            <a:rPr lang="en-US" sz="1800" b="1" kern="1200" dirty="0" err="1" smtClean="0"/>
            <a:t>decesso</a:t>
          </a:r>
          <a:endParaRPr lang="en-US" sz="1800" b="1" kern="1200" dirty="0"/>
        </a:p>
      </dsp:txBody>
      <dsp:txXfrm>
        <a:off x="2129023" y="3172437"/>
        <a:ext cx="2310315" cy="1155157"/>
      </dsp:txXfrm>
    </dsp:sp>
    <dsp:sp modelId="{3C1E982A-AC80-467F-926A-DEA5D2A46BD4}">
      <dsp:nvSpPr>
        <dsp:cNvPr id="0" name=""/>
        <dsp:cNvSpPr/>
      </dsp:nvSpPr>
      <dsp:spPr>
        <a:xfrm>
          <a:off x="4639395" y="1641299"/>
          <a:ext cx="2796567" cy="11551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b="1" kern="1200" dirty="0" smtClean="0"/>
            <a:t>La </a:t>
          </a:r>
          <a:r>
            <a:rPr lang="en-US" sz="1800" b="1" kern="1200" dirty="0" err="1" smtClean="0"/>
            <a:t>risposta</a:t>
          </a:r>
          <a:r>
            <a:rPr lang="en-US" sz="1800" b="1" kern="1200" dirty="0" smtClean="0"/>
            <a:t> </a:t>
          </a:r>
          <a:r>
            <a:rPr lang="en-US" sz="1800" b="1" kern="1200" dirty="0" err="1" smtClean="0"/>
            <a:t>immunitaria</a:t>
          </a:r>
          <a:r>
            <a:rPr lang="en-US" sz="1800" b="1" kern="1200" dirty="0" smtClean="0"/>
            <a:t> </a:t>
          </a:r>
          <a:r>
            <a:rPr lang="en-US" sz="1800" b="1" kern="1200" dirty="0" err="1" smtClean="0"/>
            <a:t>indebolita</a:t>
          </a:r>
          <a:r>
            <a:rPr lang="en-US" sz="1800" b="1" kern="1200" dirty="0" smtClean="0"/>
            <a:t> </a:t>
          </a:r>
          <a:r>
            <a:rPr lang="en-US" sz="1800" b="1" kern="1200" dirty="0" err="1" smtClean="0"/>
            <a:t>rende</a:t>
          </a:r>
          <a:r>
            <a:rPr lang="en-US" sz="1800" b="1" kern="1200" dirty="0" smtClean="0"/>
            <a:t> </a:t>
          </a:r>
          <a:r>
            <a:rPr lang="en-US" sz="1800" b="1" kern="1200" dirty="0" err="1" smtClean="0"/>
            <a:t>il</a:t>
          </a:r>
          <a:r>
            <a:rPr lang="en-US" sz="1800" b="1" kern="1200" dirty="0" smtClean="0"/>
            <a:t> </a:t>
          </a:r>
          <a:r>
            <a:rPr lang="en-US" sz="1800" b="1" kern="1200" dirty="0" err="1" smtClean="0"/>
            <a:t>paziente</a:t>
          </a:r>
          <a:r>
            <a:rPr lang="en-US" sz="1800" b="1" kern="1200" dirty="0" smtClean="0"/>
            <a:t> </a:t>
          </a:r>
          <a:r>
            <a:rPr lang="en-US" sz="1800" b="1" kern="1200" dirty="0" err="1" smtClean="0"/>
            <a:t>più</a:t>
          </a:r>
          <a:r>
            <a:rPr lang="en-US" sz="1800" b="1" kern="1200" dirty="0" smtClean="0"/>
            <a:t> </a:t>
          </a:r>
          <a:r>
            <a:rPr lang="en-US" sz="1800" b="1" kern="1200" dirty="0" err="1" smtClean="0"/>
            <a:t>vulnerabile</a:t>
          </a:r>
          <a:r>
            <a:rPr lang="en-US" sz="1800" b="1" kern="1200" dirty="0" smtClean="0"/>
            <a:t> </a:t>
          </a:r>
          <a:r>
            <a:rPr lang="en-US" sz="1800" b="1" kern="1200" dirty="0" err="1" smtClean="0"/>
            <a:t>all’infezione</a:t>
          </a:r>
          <a:r>
            <a:rPr lang="en-US" sz="1800" b="1" kern="1200" dirty="0" smtClean="0"/>
            <a:t> </a:t>
          </a:r>
          <a:r>
            <a:rPr lang="en-US" sz="1800" b="1" kern="1200" dirty="0" err="1" smtClean="0"/>
            <a:t>influenzale</a:t>
          </a:r>
          <a:endParaRPr lang="en-US" sz="1800" b="1" kern="1200" dirty="0"/>
        </a:p>
      </dsp:txBody>
      <dsp:txXfrm>
        <a:off x="4639395" y="1641299"/>
        <a:ext cx="2796567" cy="1155157"/>
      </dsp:txXfrm>
    </dsp:sp>
    <dsp:sp modelId="{917FCA82-DF64-4731-B989-7A6025C862C4}">
      <dsp:nvSpPr>
        <dsp:cNvPr id="0" name=""/>
        <dsp:cNvSpPr/>
      </dsp:nvSpPr>
      <dsp:spPr>
        <a:xfrm>
          <a:off x="5338536" y="3281622"/>
          <a:ext cx="2310315" cy="11551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err="1" smtClean="0"/>
            <a:t>Complicanze</a:t>
          </a:r>
          <a:r>
            <a:rPr lang="en-US" sz="1800" b="1" kern="1200" dirty="0" smtClean="0"/>
            <a:t> da</a:t>
          </a:r>
        </a:p>
        <a:p>
          <a:pPr lvl="0" algn="ctr" defTabSz="666750">
            <a:lnSpc>
              <a:spcPct val="100000"/>
            </a:lnSpc>
            <a:spcBef>
              <a:spcPct val="0"/>
            </a:spcBef>
            <a:spcAft>
              <a:spcPct val="35000"/>
            </a:spcAft>
          </a:pPr>
          <a:r>
            <a:rPr lang="en-US" sz="1800" b="1" kern="1200" dirty="0" err="1" smtClean="0"/>
            <a:t>infezioni</a:t>
          </a:r>
          <a:r>
            <a:rPr lang="en-US" sz="1800" b="1" kern="1200" dirty="0" smtClean="0"/>
            <a:t> </a:t>
          </a:r>
          <a:r>
            <a:rPr lang="en-US" sz="1800" b="1" kern="1200" dirty="0" err="1" smtClean="0"/>
            <a:t>secondarie</a:t>
          </a:r>
          <a:endParaRPr lang="en-US" sz="1800" b="1" kern="1200" dirty="0" smtClean="0"/>
        </a:p>
      </dsp:txBody>
      <dsp:txXfrm>
        <a:off x="5338536" y="3281622"/>
        <a:ext cx="2310315" cy="11551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C99E71-A71F-440D-90F2-CCA8BF988BFC}">
      <dsp:nvSpPr>
        <dsp:cNvPr id="0" name=""/>
        <dsp:cNvSpPr/>
      </dsp:nvSpPr>
      <dsp:spPr>
        <a:xfrm>
          <a:off x="0" y="0"/>
          <a:ext cx="6269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ECC81-AB3E-4524-A8BA-BF4BAF28E06D}">
      <dsp:nvSpPr>
        <dsp:cNvPr id="0" name=""/>
        <dsp:cNvSpPr/>
      </dsp:nvSpPr>
      <dsp:spPr>
        <a:xfrm>
          <a:off x="0" y="0"/>
          <a:ext cx="62690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kern="1200">
            <a:latin typeface="Corbel" panose="020B0503020204020204" pitchFamily="34" charset="0"/>
          </a:endParaRPr>
        </a:p>
      </dsp:txBody>
      <dsp:txXfrm>
        <a:off x="0" y="0"/>
        <a:ext cx="6269037" cy="1393031"/>
      </dsp:txXfrm>
    </dsp:sp>
    <dsp:sp modelId="{7D7D44AE-10DE-4DFE-910C-9D570D9E9D31}">
      <dsp:nvSpPr>
        <dsp:cNvPr id="0" name=""/>
        <dsp:cNvSpPr/>
      </dsp:nvSpPr>
      <dsp:spPr>
        <a:xfrm>
          <a:off x="0" y="1393031"/>
          <a:ext cx="6269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EB45E-9238-40E7-AC34-6032D69FD4CD}">
      <dsp:nvSpPr>
        <dsp:cNvPr id="0" name=""/>
        <dsp:cNvSpPr/>
      </dsp:nvSpPr>
      <dsp:spPr>
        <a:xfrm>
          <a:off x="0" y="1393031"/>
          <a:ext cx="62690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a:latin typeface="Corbel" panose="020B0503020204020204" pitchFamily="34" charset="0"/>
            </a:rPr>
            <a:t>Vaccino esavalente: la quasi totalità dei bambini italiani nati a partire dal 2002 è stata vaccinata con l’esavalente</a:t>
          </a:r>
          <a:endParaRPr lang="en-US" sz="2000" kern="1200" dirty="0">
            <a:latin typeface="Corbel" panose="020B0503020204020204" pitchFamily="34" charset="0"/>
          </a:endParaRPr>
        </a:p>
      </dsp:txBody>
      <dsp:txXfrm>
        <a:off x="0" y="1393031"/>
        <a:ext cx="6269037" cy="1393031"/>
      </dsp:txXfrm>
    </dsp:sp>
    <dsp:sp modelId="{E29A08E0-41AD-40A2-8A69-894CB3A9C7EA}">
      <dsp:nvSpPr>
        <dsp:cNvPr id="0" name=""/>
        <dsp:cNvSpPr/>
      </dsp:nvSpPr>
      <dsp:spPr>
        <a:xfrm>
          <a:off x="0" y="2786062"/>
          <a:ext cx="6269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DAF3E-4FA4-4465-A9BC-E54CCC15F1AA}">
      <dsp:nvSpPr>
        <dsp:cNvPr id="0" name=""/>
        <dsp:cNvSpPr/>
      </dsp:nvSpPr>
      <dsp:spPr>
        <a:xfrm>
          <a:off x="0" y="2786062"/>
          <a:ext cx="62690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a:latin typeface="Corbel" panose="020B0503020204020204" pitchFamily="34" charset="0"/>
            </a:rPr>
            <a:t>MPR è l’unico vaccino dal 2001 usato a tutte le età; si somministra anche nel post-</a:t>
          </a:r>
          <a:r>
            <a:rPr lang="it-IT" sz="2000" kern="1200" dirty="0" err="1">
              <a:latin typeface="Corbel" panose="020B0503020204020204" pitchFamily="34" charset="0"/>
            </a:rPr>
            <a:t>partum</a:t>
          </a:r>
          <a:r>
            <a:rPr lang="it-IT" sz="2000" kern="1200" dirty="0">
              <a:latin typeface="Corbel" panose="020B0503020204020204" pitchFamily="34" charset="0"/>
            </a:rPr>
            <a:t> alle donne suscettibili alla rosolia</a:t>
          </a:r>
          <a:endParaRPr lang="en-US" sz="2000" kern="1200" dirty="0">
            <a:latin typeface="Corbel" panose="020B0503020204020204" pitchFamily="34" charset="0"/>
          </a:endParaRPr>
        </a:p>
      </dsp:txBody>
      <dsp:txXfrm>
        <a:off x="0" y="2786062"/>
        <a:ext cx="6269037" cy="1393031"/>
      </dsp:txXfrm>
    </dsp:sp>
    <dsp:sp modelId="{D6A3A11B-A3ED-43AE-BBFD-E76EC6452F49}">
      <dsp:nvSpPr>
        <dsp:cNvPr id="0" name=""/>
        <dsp:cNvSpPr/>
      </dsp:nvSpPr>
      <dsp:spPr>
        <a:xfrm>
          <a:off x="0" y="4179093"/>
          <a:ext cx="6269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278D9-C115-4C3F-B497-A90BA587D443}">
      <dsp:nvSpPr>
        <dsp:cNvPr id="0" name=""/>
        <dsp:cNvSpPr/>
      </dsp:nvSpPr>
      <dsp:spPr>
        <a:xfrm>
          <a:off x="0" y="4179093"/>
          <a:ext cx="62690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a:latin typeface="Corbel" panose="020B0503020204020204" pitchFamily="34" charset="0"/>
            </a:rPr>
            <a:t>MPRV è utilizzato da diversi anni in USA, Germania e altrove. Già introdotto in 7 Regioni italiane in anni recenti, è in uso in Piemonte a partire dai nati nel 2° semestre 2016</a:t>
          </a:r>
          <a:endParaRPr lang="en-US" sz="2000" kern="1200" dirty="0">
            <a:latin typeface="Corbel" panose="020B0503020204020204" pitchFamily="34" charset="0"/>
          </a:endParaRPr>
        </a:p>
      </dsp:txBody>
      <dsp:txXfrm>
        <a:off x="0" y="4179093"/>
        <a:ext cx="6269037" cy="13930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C99E71-A71F-440D-90F2-CCA8BF988BFC}">
      <dsp:nvSpPr>
        <dsp:cNvPr id="0" name=""/>
        <dsp:cNvSpPr/>
      </dsp:nvSpPr>
      <dsp:spPr>
        <a:xfrm>
          <a:off x="0" y="0"/>
          <a:ext cx="60841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ECC81-AB3E-4524-A8BA-BF4BAF28E06D}">
      <dsp:nvSpPr>
        <dsp:cNvPr id="0" name=""/>
        <dsp:cNvSpPr/>
      </dsp:nvSpPr>
      <dsp:spPr>
        <a:xfrm>
          <a:off x="0" y="0"/>
          <a:ext cx="6084105"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it-IT" sz="2400" b="1" u="sng" kern="1200" dirty="0" smtClean="0">
              <a:latin typeface="Corbel" panose="020B0503020204020204" pitchFamily="34" charset="0"/>
            </a:rPr>
            <a:t>per i nati fino al 2016</a:t>
          </a:r>
          <a:r>
            <a:rPr lang="it-IT" sz="2400" kern="1200" dirty="0" smtClean="0">
              <a:latin typeface="Corbel" panose="020B0503020204020204" pitchFamily="34" charset="0"/>
            </a:rPr>
            <a:t>: vi è l’obbligo di effettuare, oltre alle quattro vaccinazioni già imposte per legge anche l’anti-morbillo, l’anti-parotite, l’anti-rosolia e l’anti-pertosse, l’</a:t>
          </a:r>
          <a:r>
            <a:rPr lang="it-IT" sz="2400" kern="1200" dirty="0" err="1" smtClean="0">
              <a:latin typeface="Corbel" panose="020B0503020204020204" pitchFamily="34" charset="0"/>
            </a:rPr>
            <a:t>anti-</a:t>
          </a:r>
          <a:r>
            <a:rPr lang="it-IT" sz="2400" i="1" kern="1200" dirty="0" err="1" smtClean="0">
              <a:latin typeface="Corbel" panose="020B0503020204020204" pitchFamily="34" charset="0"/>
            </a:rPr>
            <a:t>Haemophilus</a:t>
          </a:r>
          <a:r>
            <a:rPr lang="it-IT" sz="2400" i="1" kern="1200" dirty="0" smtClean="0">
              <a:latin typeface="Corbel" panose="020B0503020204020204" pitchFamily="34" charset="0"/>
            </a:rPr>
            <a:t> </a:t>
          </a:r>
          <a:r>
            <a:rPr lang="it-IT" sz="2400" i="1" kern="1200" dirty="0" err="1" smtClean="0">
              <a:latin typeface="Corbel" panose="020B0503020204020204" pitchFamily="34" charset="0"/>
            </a:rPr>
            <a:t>influenzae</a:t>
          </a:r>
          <a:r>
            <a:rPr lang="it-IT" sz="2400" kern="1200" dirty="0" smtClean="0">
              <a:latin typeface="Corbel" panose="020B0503020204020204" pitchFamily="34" charset="0"/>
            </a:rPr>
            <a:t> tipo b </a:t>
          </a:r>
          <a:endParaRPr lang="en-US" sz="2400" kern="1200" dirty="0">
            <a:latin typeface="Corbel" panose="020B0503020204020204" pitchFamily="34" charset="0"/>
          </a:endParaRPr>
        </a:p>
      </dsp:txBody>
      <dsp:txXfrm>
        <a:off x="0" y="0"/>
        <a:ext cx="6084105" cy="2786062"/>
      </dsp:txXfrm>
    </dsp:sp>
    <dsp:sp modelId="{7D7D44AE-10DE-4DFE-910C-9D570D9E9D31}">
      <dsp:nvSpPr>
        <dsp:cNvPr id="0" name=""/>
        <dsp:cNvSpPr/>
      </dsp:nvSpPr>
      <dsp:spPr>
        <a:xfrm>
          <a:off x="0" y="2786062"/>
          <a:ext cx="60841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EB45E-9238-40E7-AC34-6032D69FD4CD}">
      <dsp:nvSpPr>
        <dsp:cNvPr id="0" name=""/>
        <dsp:cNvSpPr/>
      </dsp:nvSpPr>
      <dsp:spPr>
        <a:xfrm>
          <a:off x="0" y="2786062"/>
          <a:ext cx="6084105"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it-IT" sz="2100" b="1" u="sng" kern="1200" dirty="0" smtClean="0">
              <a:latin typeface="Corbel" panose="020B0503020204020204" pitchFamily="34" charset="0"/>
            </a:rPr>
            <a:t>i nati dal 2017 in poi</a:t>
          </a:r>
          <a:r>
            <a:rPr lang="it-IT" sz="2100" kern="1200" dirty="0" smtClean="0">
              <a:latin typeface="Corbel" panose="020B0503020204020204" pitchFamily="34" charset="0"/>
            </a:rPr>
            <a:t>: poiché il 19 gennaio 2017 è stato approvato, il nuovo Piano Nazionale Prevenzione Vaccinale 2017-2019, dovranno rispettare il Calendario vaccinale in esso incluso; quindi, oltre alle quattro vaccinazioni già imposte per legge, dovranno effettuare obbligatoriamente l’anti-morbillo, l’anti-parotite, l’anti-rosolia, l’anti-pertosse, l’anti-</a:t>
          </a:r>
          <a:r>
            <a:rPr lang="it-IT" sz="2100" i="1" kern="1200" dirty="0" err="1" smtClean="0">
              <a:latin typeface="Corbel" panose="020B0503020204020204" pitchFamily="34" charset="0"/>
            </a:rPr>
            <a:t>Haemophilus</a:t>
          </a:r>
          <a:r>
            <a:rPr lang="it-IT" sz="2100" i="1" kern="1200" dirty="0" smtClean="0">
              <a:latin typeface="Corbel" panose="020B0503020204020204" pitchFamily="34" charset="0"/>
            </a:rPr>
            <a:t> </a:t>
          </a:r>
          <a:r>
            <a:rPr lang="it-IT" sz="2100" i="1" kern="1200" dirty="0" err="1" smtClean="0">
              <a:latin typeface="Corbel" panose="020B0503020204020204" pitchFamily="34" charset="0"/>
            </a:rPr>
            <a:t>influenzae</a:t>
          </a:r>
          <a:r>
            <a:rPr lang="it-IT" sz="2100" kern="1200" dirty="0" smtClean="0">
              <a:latin typeface="Corbel" panose="020B0503020204020204" pitchFamily="34" charset="0"/>
            </a:rPr>
            <a:t> tipo b e l’anti-varicella. </a:t>
          </a:r>
          <a:endParaRPr lang="en-US" sz="2100" kern="1200" dirty="0">
            <a:latin typeface="Corbel" panose="020B0503020204020204" pitchFamily="34" charset="0"/>
          </a:endParaRPr>
        </a:p>
      </dsp:txBody>
      <dsp:txXfrm>
        <a:off x="0" y="2786062"/>
        <a:ext cx="6084105" cy="27860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4ADD8E-D1DB-4094-913F-7CD4E13D1A33}">
      <dsp:nvSpPr>
        <dsp:cNvPr id="0" name=""/>
        <dsp:cNvSpPr/>
      </dsp:nvSpPr>
      <dsp:spPr>
        <a:xfrm>
          <a:off x="0" y="2720"/>
          <a:ext cx="6269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95F46-6F1F-40FB-9D2D-D9100159BB7E}">
      <dsp:nvSpPr>
        <dsp:cNvPr id="0" name=""/>
        <dsp:cNvSpPr/>
      </dsp:nvSpPr>
      <dsp:spPr>
        <a:xfrm>
          <a:off x="0" y="2720"/>
          <a:ext cx="6269037"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it-IT" sz="3700" kern="1200" dirty="0"/>
            <a:t>Vale esclusivamente per le scuole dell’infanzia</a:t>
          </a:r>
          <a:endParaRPr lang="en-US" sz="3700" kern="1200" dirty="0"/>
        </a:p>
      </dsp:txBody>
      <dsp:txXfrm>
        <a:off x="0" y="2720"/>
        <a:ext cx="6269037" cy="1855561"/>
      </dsp:txXfrm>
    </dsp:sp>
    <dsp:sp modelId="{FB7FE6C0-FBC1-4F25-9098-A4D3C1ABAD1C}">
      <dsp:nvSpPr>
        <dsp:cNvPr id="0" name=""/>
        <dsp:cNvSpPr/>
      </dsp:nvSpPr>
      <dsp:spPr>
        <a:xfrm>
          <a:off x="0" y="1858281"/>
          <a:ext cx="6269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35F98-D15F-4934-94DD-7F0ECB071E3E}">
      <dsp:nvSpPr>
        <dsp:cNvPr id="0" name=""/>
        <dsp:cNvSpPr/>
      </dsp:nvSpPr>
      <dsp:spPr>
        <a:xfrm>
          <a:off x="0" y="1858281"/>
          <a:ext cx="6269037"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it-IT" sz="2400" kern="1200" dirty="0" smtClean="0"/>
        </a:p>
        <a:p>
          <a:pPr lvl="0" algn="l" defTabSz="1066800">
            <a:lnSpc>
              <a:spcPct val="90000"/>
            </a:lnSpc>
            <a:spcBef>
              <a:spcPct val="0"/>
            </a:spcBef>
            <a:spcAft>
              <a:spcPct val="35000"/>
            </a:spcAft>
          </a:pPr>
          <a:r>
            <a:rPr lang="it-IT" sz="3700" kern="1200" dirty="0" smtClean="0"/>
            <a:t>Chi </a:t>
          </a:r>
          <a:r>
            <a:rPr lang="it-IT" sz="3700" kern="1200" dirty="0"/>
            <a:t>non è in regola non entra</a:t>
          </a:r>
          <a:endParaRPr lang="en-US" sz="3700" kern="1200" dirty="0"/>
        </a:p>
      </dsp:txBody>
      <dsp:txXfrm>
        <a:off x="0" y="1858281"/>
        <a:ext cx="6269037" cy="1855561"/>
      </dsp:txXfrm>
    </dsp:sp>
    <dsp:sp modelId="{5A332B8F-59DA-4F04-85A1-0A08FB92B3DF}">
      <dsp:nvSpPr>
        <dsp:cNvPr id="0" name=""/>
        <dsp:cNvSpPr/>
      </dsp:nvSpPr>
      <dsp:spPr>
        <a:xfrm>
          <a:off x="0" y="3713843"/>
          <a:ext cx="6269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5817C-5961-4CB8-B4C3-B50901F453CF}">
      <dsp:nvSpPr>
        <dsp:cNvPr id="0" name=""/>
        <dsp:cNvSpPr/>
      </dsp:nvSpPr>
      <dsp:spPr>
        <a:xfrm>
          <a:off x="0" y="3713843"/>
          <a:ext cx="6269037"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it-IT" sz="3700" kern="1200" dirty="0"/>
            <a:t>E’ prevista anche una sanzione pecuniaria per chi non è in regola</a:t>
          </a:r>
          <a:endParaRPr lang="en-US" sz="3700" kern="1200" dirty="0"/>
        </a:p>
      </dsp:txBody>
      <dsp:txXfrm>
        <a:off x="0" y="3713843"/>
        <a:ext cx="6269037" cy="185556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8A4984-4736-44EA-AF18-A43B4D59B654}">
      <dsp:nvSpPr>
        <dsp:cNvPr id="0" name=""/>
        <dsp:cNvSpPr/>
      </dsp:nvSpPr>
      <dsp:spPr>
        <a:xfrm>
          <a:off x="0" y="2773"/>
          <a:ext cx="61950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480A2-7233-4C58-A16F-899021FB1EB3}">
      <dsp:nvSpPr>
        <dsp:cNvPr id="0" name=""/>
        <dsp:cNvSpPr/>
      </dsp:nvSpPr>
      <dsp:spPr>
        <a:xfrm>
          <a:off x="0" y="2773"/>
          <a:ext cx="6195051" cy="18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it-IT" sz="3200" kern="1200" dirty="0"/>
            <a:t>I non vaccinati possono frequentare la scuola</a:t>
          </a:r>
          <a:endParaRPr lang="en-US" sz="3200" kern="1200" dirty="0"/>
        </a:p>
      </dsp:txBody>
      <dsp:txXfrm>
        <a:off x="0" y="2773"/>
        <a:ext cx="6195051" cy="1891680"/>
      </dsp:txXfrm>
    </dsp:sp>
    <dsp:sp modelId="{7D81D83E-E702-4537-A144-76E45C32DCEE}">
      <dsp:nvSpPr>
        <dsp:cNvPr id="0" name=""/>
        <dsp:cNvSpPr/>
      </dsp:nvSpPr>
      <dsp:spPr>
        <a:xfrm>
          <a:off x="0" y="1894454"/>
          <a:ext cx="61950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77615-C642-4265-8A43-8E605D599C78}">
      <dsp:nvSpPr>
        <dsp:cNvPr id="0" name=""/>
        <dsp:cNvSpPr/>
      </dsp:nvSpPr>
      <dsp:spPr>
        <a:xfrm>
          <a:off x="0" y="1894454"/>
          <a:ext cx="6195051" cy="18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it-IT" sz="3200" kern="1200" dirty="0"/>
            <a:t>Sanzione pecuniaria per gli inadempienti (previo colloquio informativo)</a:t>
          </a:r>
          <a:endParaRPr lang="en-US" sz="3200" kern="1200" dirty="0"/>
        </a:p>
      </dsp:txBody>
      <dsp:txXfrm>
        <a:off x="0" y="1894454"/>
        <a:ext cx="6195051" cy="1891680"/>
      </dsp:txXfrm>
    </dsp:sp>
    <dsp:sp modelId="{3528E4C9-223E-4B2D-946D-16AB114466CC}">
      <dsp:nvSpPr>
        <dsp:cNvPr id="0" name=""/>
        <dsp:cNvSpPr/>
      </dsp:nvSpPr>
      <dsp:spPr>
        <a:xfrm>
          <a:off x="0" y="3786134"/>
          <a:ext cx="61950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B4635-2792-439F-A509-40991A701345}">
      <dsp:nvSpPr>
        <dsp:cNvPr id="0" name=""/>
        <dsp:cNvSpPr/>
      </dsp:nvSpPr>
      <dsp:spPr>
        <a:xfrm>
          <a:off x="0" y="3786134"/>
          <a:ext cx="6195051" cy="18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it-IT" sz="3200" kern="1200" dirty="0"/>
            <a:t>E’ inadempiente anche chi è vaccinato in modo incompleto (ad es. chi non è in regola con i richiami dei 5 anni e dei 15 anni)</a:t>
          </a:r>
          <a:endParaRPr lang="en-US" sz="3200" kern="1200" dirty="0"/>
        </a:p>
      </dsp:txBody>
      <dsp:txXfrm>
        <a:off x="0" y="3786134"/>
        <a:ext cx="6195051" cy="18916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9.emf"/></Relationships>
</file>

<file path=ppt/drawings/drawing1.xml><?xml version="1.0" encoding="utf-8"?>
<c:userShapes xmlns:c="http://schemas.openxmlformats.org/drawingml/2006/chart">
  <cdr:relSizeAnchor xmlns:cdr="http://schemas.openxmlformats.org/drawingml/2006/chartDrawing">
    <cdr:from>
      <cdr:x>0</cdr:x>
      <cdr:y>0.44867</cdr:y>
    </cdr:from>
    <cdr:to>
      <cdr:x>0.029</cdr:x>
      <cdr:y>0.48859</cdr:y>
    </cdr:to>
    <cdr:sp macro="" textlink="">
      <cdr:nvSpPr>
        <cdr:cNvPr id="2" name="CasellaDiTesto 1"/>
        <cdr:cNvSpPr txBox="1"/>
      </cdr:nvSpPr>
      <cdr:spPr>
        <a:xfrm xmlns:a="http://schemas.openxmlformats.org/drawingml/2006/main">
          <a:off x="0" y="2525731"/>
          <a:ext cx="267556" cy="2247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200" b="1" dirty="0">
            <a:solidFill>
              <a:srgbClr val="1D4A93"/>
            </a:solidFill>
            <a:latin typeface="Corbel" panose="020B0503020204020204" pitchFamily="34" charset="0"/>
          </a:endParaRPr>
        </a:p>
      </cdr:txBody>
    </cdr:sp>
  </cdr:relSizeAnchor>
  <cdr:relSizeAnchor xmlns:cdr="http://schemas.openxmlformats.org/drawingml/2006/chartDrawing">
    <cdr:from>
      <cdr:x>0.06331</cdr:x>
      <cdr:y>0.29237</cdr:y>
    </cdr:from>
    <cdr:to>
      <cdr:x>1</cdr:x>
      <cdr:y>0.29536</cdr:y>
    </cdr:to>
    <cdr:cxnSp macro="">
      <cdr:nvCxnSpPr>
        <cdr:cNvPr id="4" name="Connettore 1 3"/>
        <cdr:cNvCxnSpPr/>
      </cdr:nvCxnSpPr>
      <cdr:spPr>
        <a:xfrm xmlns:a="http://schemas.openxmlformats.org/drawingml/2006/main">
          <a:off x="583429" y="1643046"/>
          <a:ext cx="8632008" cy="16803"/>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50F7F-FA89-432A-AAAD-6F918F6DD6F0}" type="datetimeFigureOut">
              <a:rPr lang="it-IT" smtClean="0"/>
              <a:pPr/>
              <a:t>19/02/2020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56230-616A-40AA-8303-D3DFF795C573}" type="slidenum">
              <a:rPr lang="it-IT" smtClean="0"/>
              <a:pPr/>
              <a:t>‹N›</a:t>
            </a:fld>
            <a:endParaRPr lang="it-IT"/>
          </a:p>
        </p:txBody>
      </p:sp>
    </p:spTree>
    <p:extLst>
      <p:ext uri="{BB962C8B-B14F-4D97-AF65-F5344CB8AC3E}">
        <p14:creationId xmlns="" xmlns:p14="http://schemas.microsoft.com/office/powerpoint/2010/main" val="24211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C4ACA74-ED6E-40A8-8168-08EB074327DA}" type="slidenum">
              <a:rPr lang="it-IT" smtClean="0"/>
              <a:pPr/>
              <a:t>25</a:t>
            </a:fld>
            <a:endParaRPr lang="it-IT"/>
          </a:p>
        </p:txBody>
      </p:sp>
    </p:spTree>
    <p:extLst>
      <p:ext uri="{BB962C8B-B14F-4D97-AF65-F5344CB8AC3E}">
        <p14:creationId xmlns="" xmlns:p14="http://schemas.microsoft.com/office/powerpoint/2010/main" val="139237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3432-750C-4DE7-85FF-3B452A905882}" type="slidenum">
              <a:rPr lang="it-IT" smtClean="0"/>
              <a:pPr/>
              <a:t>89</a:t>
            </a:fld>
            <a:endParaRPr lang="it-IT"/>
          </a:p>
        </p:txBody>
      </p:sp>
    </p:spTree>
    <p:extLst>
      <p:ext uri="{BB962C8B-B14F-4D97-AF65-F5344CB8AC3E}">
        <p14:creationId xmlns="" xmlns:p14="http://schemas.microsoft.com/office/powerpoint/2010/main" val="353198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3432-750C-4DE7-85FF-3B452A905882}" type="slidenum">
              <a:rPr lang="it-IT" smtClean="0"/>
              <a:pPr/>
              <a:t>91</a:t>
            </a:fld>
            <a:endParaRPr lang="it-IT"/>
          </a:p>
        </p:txBody>
      </p:sp>
    </p:spTree>
    <p:extLst>
      <p:ext uri="{BB962C8B-B14F-4D97-AF65-F5344CB8AC3E}">
        <p14:creationId xmlns="" xmlns:p14="http://schemas.microsoft.com/office/powerpoint/2010/main" val="407590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3432-750C-4DE7-85FF-3B452A905882}" type="slidenum">
              <a:rPr lang="it-IT" smtClean="0"/>
              <a:pPr/>
              <a:t>92</a:t>
            </a:fld>
            <a:endParaRPr lang="it-IT"/>
          </a:p>
        </p:txBody>
      </p:sp>
    </p:spTree>
    <p:extLst>
      <p:ext uri="{BB962C8B-B14F-4D97-AF65-F5344CB8AC3E}">
        <p14:creationId xmlns="" xmlns:p14="http://schemas.microsoft.com/office/powerpoint/2010/main" val="406146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3432-750C-4DE7-85FF-3B452A905882}" type="slidenum">
              <a:rPr lang="it-IT" smtClean="0"/>
              <a:pPr/>
              <a:t>93</a:t>
            </a:fld>
            <a:endParaRPr lang="it-IT"/>
          </a:p>
        </p:txBody>
      </p:sp>
    </p:spTree>
    <p:extLst>
      <p:ext uri="{BB962C8B-B14F-4D97-AF65-F5344CB8AC3E}">
        <p14:creationId xmlns="" xmlns:p14="http://schemas.microsoft.com/office/powerpoint/2010/main" val="266153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3432-750C-4DE7-85FF-3B452A905882}" type="slidenum">
              <a:rPr lang="it-IT" smtClean="0"/>
              <a:pPr/>
              <a:t>94</a:t>
            </a:fld>
            <a:endParaRPr lang="it-IT"/>
          </a:p>
        </p:txBody>
      </p:sp>
    </p:spTree>
    <p:extLst>
      <p:ext uri="{BB962C8B-B14F-4D97-AF65-F5344CB8AC3E}">
        <p14:creationId xmlns="" xmlns:p14="http://schemas.microsoft.com/office/powerpoint/2010/main" val="113797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2438"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3432-750C-4DE7-85FF-3B452A905882}" type="slidenum">
              <a:rPr lang="it-IT" smtClean="0"/>
              <a:pPr/>
              <a:t>95</a:t>
            </a:fld>
            <a:endParaRPr lang="it-IT"/>
          </a:p>
        </p:txBody>
      </p:sp>
    </p:spTree>
    <p:extLst>
      <p:ext uri="{BB962C8B-B14F-4D97-AF65-F5344CB8AC3E}">
        <p14:creationId xmlns="" xmlns:p14="http://schemas.microsoft.com/office/powerpoint/2010/main" val="390890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3432-750C-4DE7-85FF-3B452A905882}" type="slidenum">
              <a:rPr lang="it-IT" smtClean="0"/>
              <a:pPr/>
              <a:t>96</a:t>
            </a:fld>
            <a:endParaRPr lang="it-IT" dirty="0"/>
          </a:p>
        </p:txBody>
      </p:sp>
    </p:spTree>
    <p:extLst>
      <p:ext uri="{BB962C8B-B14F-4D97-AF65-F5344CB8AC3E}">
        <p14:creationId xmlns="" xmlns:p14="http://schemas.microsoft.com/office/powerpoint/2010/main" val="302965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CE078-05A4-44D4-BD4A-D91B97ACBA7C}" type="slidenum">
              <a:rPr lang="fr-FR" altLang="it-IT"/>
              <a:pPr/>
              <a:t>40</a:t>
            </a:fld>
            <a:endParaRPr lang="fr-FR" altLang="it-IT"/>
          </a:p>
        </p:txBody>
      </p:sp>
      <p:sp>
        <p:nvSpPr>
          <p:cNvPr id="171011" name="Rectangle 2"/>
          <p:cNvSpPr>
            <a:spLocks noGrp="1" noRot="1" noChangeAspect="1" noChangeArrowheads="1" noTextEdit="1"/>
          </p:cNvSpPr>
          <p:nvPr>
            <p:ph type="sldImg"/>
          </p:nvPr>
        </p:nvSpPr>
        <p:spPr>
          <a:xfrm>
            <a:off x="357188" y="711200"/>
            <a:ext cx="6145212" cy="3455988"/>
          </a:xfrm>
          <a:ln/>
        </p:spPr>
      </p:sp>
      <p:sp>
        <p:nvSpPr>
          <p:cNvPr id="171012" name="Rectangle 4"/>
          <p:cNvSpPr>
            <a:spLocks noGrp="1" noChangeArrowheads="1"/>
          </p:cNvSpPr>
          <p:nvPr>
            <p:ph type="body" idx="1"/>
          </p:nvPr>
        </p:nvSpPr>
        <p:spPr>
          <a:xfrm>
            <a:off x="911225" y="4360865"/>
            <a:ext cx="5238750" cy="4065586"/>
          </a:xfrm>
          <a:noFill/>
        </p:spPr>
        <p:txBody>
          <a:bodyPr lIns="103467" tIns="51733" rIns="103467" bIns="51733">
            <a:normAutofit fontScale="92500" lnSpcReduction="10000"/>
          </a:bodyPr>
          <a:lstStyle/>
          <a:p>
            <a:pPr defTabSz="1066880">
              <a:spcBef>
                <a:spcPct val="25000"/>
              </a:spcBef>
            </a:pPr>
            <a:r>
              <a:rPr lang="en-GB" altLang="it-IT" b="1" dirty="0"/>
              <a:t>2.1 Influenza Viruses Classification</a:t>
            </a:r>
            <a:endParaRPr lang="en-GB" altLang="it-IT" sz="1100" dirty="0"/>
          </a:p>
          <a:p>
            <a:pPr defTabSz="1066880">
              <a:spcBef>
                <a:spcPct val="25000"/>
              </a:spcBef>
              <a:buFontTx/>
              <a:buChar char="-"/>
            </a:pPr>
            <a:r>
              <a:rPr lang="en-GB" altLang="it-IT" sz="1100" dirty="0"/>
              <a:t>The Influenza viruses are members of the </a:t>
            </a:r>
            <a:r>
              <a:rPr lang="en-GB" altLang="it-IT" sz="1100" dirty="0" err="1"/>
              <a:t>Orthomyxoviridae</a:t>
            </a:r>
            <a:r>
              <a:rPr lang="en-GB" altLang="it-IT" sz="1100" dirty="0"/>
              <a:t>, a family of RNA viruses. They are single-stranded, helically shaped </a:t>
            </a:r>
            <a:r>
              <a:rPr lang="en-GB" altLang="it-IT" sz="1100" dirty="0" err="1"/>
              <a:t>viruses.They</a:t>
            </a:r>
            <a:r>
              <a:rPr lang="en-GB" altLang="it-IT" sz="1100" dirty="0"/>
              <a:t> are then divided into three genera</a:t>
            </a:r>
            <a:r>
              <a:rPr lang="en-GB" altLang="it-IT" sz="1100" i="1" dirty="0"/>
              <a:t>: </a:t>
            </a:r>
            <a:r>
              <a:rPr lang="en-GB" altLang="it-IT" sz="1100" i="1" dirty="0" err="1"/>
              <a:t>influenzavirus</a:t>
            </a:r>
            <a:r>
              <a:rPr lang="en-GB" altLang="it-IT" sz="1100" dirty="0"/>
              <a:t> A, </a:t>
            </a:r>
            <a:r>
              <a:rPr lang="en-GB" altLang="it-IT" sz="1100" i="1" dirty="0" err="1"/>
              <a:t>influenzavirus</a:t>
            </a:r>
            <a:r>
              <a:rPr lang="en-GB" altLang="it-IT" sz="1100" dirty="0"/>
              <a:t> B and </a:t>
            </a:r>
            <a:r>
              <a:rPr lang="en-GB" altLang="it-IT" sz="1100" i="1" dirty="0" err="1"/>
              <a:t>Influenzavirus</a:t>
            </a:r>
            <a:r>
              <a:rPr lang="en-GB" altLang="it-IT" sz="1100" i="1" dirty="0"/>
              <a:t> </a:t>
            </a:r>
            <a:r>
              <a:rPr lang="en-GB" altLang="it-IT" sz="1100" dirty="0"/>
              <a:t>C, based on antigenic differences in two major structural proteins, the nucleoprotein (NP) and the matrix protein (M).(</a:t>
            </a:r>
            <a:r>
              <a:rPr lang="en-GB" altLang="it-IT" sz="1100" dirty="0" err="1"/>
              <a:t>Keiji</a:t>
            </a:r>
            <a:r>
              <a:rPr lang="en-GB" altLang="it-IT" sz="1100" dirty="0"/>
              <a:t> Fukuda et al, in Vaccines, 2004.)</a:t>
            </a:r>
          </a:p>
          <a:p>
            <a:pPr defTabSz="1066880">
              <a:spcBef>
                <a:spcPct val="25000"/>
              </a:spcBef>
              <a:buFontTx/>
              <a:buChar char="-"/>
            </a:pPr>
            <a:r>
              <a:rPr lang="en-GB" altLang="it-IT" sz="1100" dirty="0"/>
              <a:t>Influenza A viruses naturally infect humans, causing epidemics and pandemics of respiratory disease. Influenza viruses also infect </a:t>
            </a:r>
            <a:r>
              <a:rPr lang="en-GB" altLang="it-IT" sz="1100" dirty="0" err="1"/>
              <a:t>poultry,pigs</a:t>
            </a:r>
            <a:r>
              <a:rPr lang="en-GB" altLang="it-IT" sz="1100" dirty="0"/>
              <a:t>, horses and occasionally sea mammals. Interspecies transmission of influenza A viruses has been well documented and can result in severe illness, as amply demonstrated by the 1997 transmission of an influenza A (H5N1) virus from poultry </a:t>
            </a:r>
            <a:r>
              <a:rPr lang="en-GB" altLang="it-IT" sz="1100" i="1" dirty="0"/>
              <a:t>(= </a:t>
            </a:r>
            <a:r>
              <a:rPr lang="en-GB" altLang="it-IT" sz="1100" i="1" dirty="0" err="1"/>
              <a:t>volailles</a:t>
            </a:r>
            <a:r>
              <a:rPr lang="en-GB" altLang="it-IT" sz="1100" dirty="0"/>
              <a:t>) to humans. </a:t>
            </a:r>
          </a:p>
          <a:p>
            <a:pPr defTabSz="1066880">
              <a:spcBef>
                <a:spcPct val="25000"/>
              </a:spcBef>
              <a:buFontTx/>
              <a:buChar char="-"/>
            </a:pPr>
            <a:r>
              <a:rPr lang="en-GB" altLang="it-IT" sz="1100" dirty="0"/>
              <a:t>Although influenza B virus infection of seals </a:t>
            </a:r>
            <a:r>
              <a:rPr lang="en-GB" altLang="it-IT" sz="1100" i="1" dirty="0"/>
              <a:t>(</a:t>
            </a:r>
            <a:r>
              <a:rPr lang="en-GB" altLang="it-IT" sz="1100" i="1" dirty="0" err="1"/>
              <a:t>phoques</a:t>
            </a:r>
            <a:r>
              <a:rPr lang="en-GB" altLang="it-IT" sz="1100" i="1" dirty="0"/>
              <a:t>)</a:t>
            </a:r>
            <a:r>
              <a:rPr lang="en-GB" altLang="it-IT" sz="1100" dirty="0"/>
              <a:t> in the Netherlands has been documented, influenza B virus appears  to naturally  infect primarily only humans and cause epidemics every few years.</a:t>
            </a:r>
          </a:p>
          <a:p>
            <a:pPr defTabSz="1066880">
              <a:spcBef>
                <a:spcPct val="25000"/>
              </a:spcBef>
              <a:buFontTx/>
              <a:buChar char="-"/>
            </a:pPr>
            <a:r>
              <a:rPr lang="en-GB" altLang="it-IT" sz="1100" dirty="0"/>
              <a:t>Influenza C viruses appear to infect only humans and pigs and usually cause sporadic cases or </a:t>
            </a:r>
            <a:r>
              <a:rPr lang="en-GB" altLang="it-IT" sz="1100" dirty="0" err="1"/>
              <a:t>localied</a:t>
            </a:r>
            <a:r>
              <a:rPr lang="en-GB" altLang="it-IT" sz="1100" dirty="0"/>
              <a:t> outbreaks of less severe upper respiratory tract infection in children and young adults ).(</a:t>
            </a:r>
            <a:r>
              <a:rPr lang="en-GB" altLang="it-IT" sz="1100" dirty="0" err="1"/>
              <a:t>Keiji</a:t>
            </a:r>
            <a:r>
              <a:rPr lang="en-GB" altLang="it-IT" sz="1100" dirty="0"/>
              <a:t> Fukuda et al, in Vaccines, 2004.)</a:t>
            </a:r>
          </a:p>
          <a:p>
            <a:pPr defTabSz="1066880">
              <a:spcBef>
                <a:spcPct val="25000"/>
              </a:spcBef>
              <a:buFontTx/>
              <a:buChar char="-"/>
            </a:pPr>
            <a:endParaRPr lang="en-GB" altLang="it-IT" sz="1100" dirty="0"/>
          </a:p>
          <a:p>
            <a:pPr defTabSz="1066880">
              <a:spcBef>
                <a:spcPct val="25000"/>
              </a:spcBef>
            </a:pPr>
            <a:r>
              <a:rPr lang="en-GB" altLang="it-IT" sz="1100" b="1" dirty="0"/>
              <a:t>Vaccination programmes are, therefore, targeted at preventing influenza A and B.</a:t>
            </a:r>
          </a:p>
          <a:p>
            <a:pPr defTabSz="1066880">
              <a:spcBef>
                <a:spcPct val="25000"/>
              </a:spcBef>
            </a:pPr>
            <a:endParaRPr lang="en-GB" altLang="it-IT" sz="1100" dirty="0"/>
          </a:p>
          <a:p>
            <a:pPr defTabSz="1066880">
              <a:spcBef>
                <a:spcPct val="25000"/>
              </a:spcBef>
            </a:pPr>
            <a:r>
              <a:rPr lang="en-GB" altLang="it-IT" sz="1100" b="1" i="1" u="sng" dirty="0"/>
              <a:t>Complementary information:</a:t>
            </a:r>
          </a:p>
          <a:p>
            <a:pPr defTabSz="1066880">
              <a:spcBef>
                <a:spcPct val="25000"/>
              </a:spcBef>
            </a:pPr>
            <a:r>
              <a:rPr lang="en-GB" altLang="it-IT" sz="1100" dirty="0"/>
              <a:t>As the term </a:t>
            </a:r>
            <a:r>
              <a:rPr lang="en-GB" altLang="it-IT" sz="1100" dirty="0" err="1"/>
              <a:t>myxo</a:t>
            </a:r>
            <a:r>
              <a:rPr lang="en-GB" altLang="it-IT" sz="1100" dirty="0"/>
              <a:t> (from the Greek </a:t>
            </a:r>
            <a:r>
              <a:rPr lang="en-GB" altLang="it-IT" sz="1100" dirty="0" err="1"/>
              <a:t>myxa</a:t>
            </a:r>
            <a:r>
              <a:rPr lang="en-GB" altLang="it-IT" sz="1100" dirty="0"/>
              <a:t>, meaning mucus) attests, the </a:t>
            </a:r>
            <a:r>
              <a:rPr lang="en-GB" altLang="it-IT" sz="1100" dirty="0" err="1"/>
              <a:t>Orthomyxoviridae</a:t>
            </a:r>
            <a:r>
              <a:rPr lang="en-GB" altLang="it-IT" sz="1100" dirty="0"/>
              <a:t> have special affinities for </a:t>
            </a:r>
            <a:r>
              <a:rPr lang="en-GB" altLang="it-IT" sz="1100" dirty="0" err="1"/>
              <a:t>mucopolysaccharides</a:t>
            </a:r>
            <a:r>
              <a:rPr lang="en-GB" altLang="it-IT" sz="1100" dirty="0"/>
              <a:t> and </a:t>
            </a:r>
            <a:r>
              <a:rPr lang="en-GB" altLang="it-IT" sz="1100" dirty="0" err="1"/>
              <a:t>glycoproteins</a:t>
            </a:r>
            <a:r>
              <a:rPr lang="en-GB" altLang="it-IT" sz="1100" dirty="0"/>
              <a:t> (in particular, for </a:t>
            </a:r>
            <a:r>
              <a:rPr lang="en-GB" altLang="it-IT" sz="1100" dirty="0" err="1"/>
              <a:t>sialic</a:t>
            </a:r>
            <a:r>
              <a:rPr lang="en-GB" altLang="it-IT" sz="1100" dirty="0"/>
              <a:t> acid-containing receptors on cell surfaces)</a:t>
            </a:r>
          </a:p>
          <a:p>
            <a:pPr defTabSz="1066880">
              <a:spcBef>
                <a:spcPct val="25000"/>
              </a:spcBef>
            </a:pPr>
            <a:r>
              <a:rPr lang="en-GB" altLang="it-IT" sz="1100" dirty="0"/>
              <a:t>The divisions in three types are based on the antigenic differences between their nucleoprotein (NP) and matrix (M) protein antigens. </a:t>
            </a:r>
          </a:p>
        </p:txBody>
      </p:sp>
    </p:spTree>
    <p:extLst>
      <p:ext uri="{BB962C8B-B14F-4D97-AF65-F5344CB8AC3E}">
        <p14:creationId xmlns="" xmlns:p14="http://schemas.microsoft.com/office/powerpoint/2010/main" val="328851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B09AD-7B3A-4008-8341-6F2C39673ABE}" type="slidenum">
              <a:rPr lang="fr-FR" altLang="it-IT"/>
              <a:pPr/>
              <a:t>43</a:t>
            </a:fld>
            <a:endParaRPr lang="fr-FR" altLang="it-IT"/>
          </a:p>
        </p:txBody>
      </p:sp>
      <p:sp>
        <p:nvSpPr>
          <p:cNvPr id="606211" name="Rectangle 2"/>
          <p:cNvSpPr>
            <a:spLocks noGrp="1" noRot="1" noChangeAspect="1" noChangeArrowheads="1" noTextEdit="1"/>
          </p:cNvSpPr>
          <p:nvPr>
            <p:ph type="sldImg"/>
          </p:nvPr>
        </p:nvSpPr>
        <p:spPr>
          <a:xfrm>
            <a:off x="350838" y="703263"/>
            <a:ext cx="6130925" cy="3448050"/>
          </a:xfrm>
          <a:ln/>
        </p:spPr>
      </p:sp>
      <p:sp>
        <p:nvSpPr>
          <p:cNvPr id="606212" name="Rectangle 3"/>
          <p:cNvSpPr>
            <a:spLocks noGrp="1" noChangeArrowheads="1"/>
          </p:cNvSpPr>
          <p:nvPr>
            <p:ph type="body" idx="1"/>
          </p:nvPr>
        </p:nvSpPr>
        <p:spPr>
          <a:xfrm>
            <a:off x="917576" y="4371976"/>
            <a:ext cx="5010150" cy="4081463"/>
          </a:xfrm>
        </p:spPr>
        <p:txBody>
          <a:bodyPr lIns="98995" tIns="49497" rIns="98995" bIns="49497"/>
          <a:lstStyle/>
          <a:p>
            <a:r>
              <a:rPr lang="en-GB" altLang="it-IT" b="1" dirty="0"/>
              <a:t>2.1 Antigenic drift of influenza viruses: minor changes in antigenicity</a:t>
            </a:r>
          </a:p>
          <a:p>
            <a:endParaRPr lang="en-GB" altLang="it-IT" dirty="0"/>
          </a:p>
          <a:p>
            <a:r>
              <a:rPr lang="en-GB" altLang="it-IT" sz="1000" dirty="0"/>
              <a:t>- Antigenic drift refers to minor antigenic changes that occur frequently (every year or every few years) within an influenza subtype. </a:t>
            </a:r>
          </a:p>
          <a:p>
            <a:r>
              <a:rPr lang="en-GB" altLang="it-IT" sz="1000" dirty="0"/>
              <a:t>- Influenza A,B,C viruses undergo antigenic drift, which is a result from random mutation(s) affecting the RNA segment coding for either the HA or NA or under the pressure of antibodies that can result in the selection of "escape mutants" *. </a:t>
            </a:r>
          </a:p>
          <a:p>
            <a:r>
              <a:rPr lang="en-GB" altLang="it-IT" sz="1000" dirty="0"/>
              <a:t>- As a result, there is an alteration in protein structure involving one or a few amino acids. This leads to minor changes in antigenicity. </a:t>
            </a:r>
          </a:p>
          <a:p>
            <a:r>
              <a:rPr lang="en-GB" altLang="it-IT" sz="1000" dirty="0"/>
              <a:t>- Although antigenic drift does not result in the creation of new subtypes, </a:t>
            </a:r>
            <a:r>
              <a:rPr lang="en-GB" altLang="it-IT" sz="1000" b="1" dirty="0"/>
              <a:t>it can result in significant epidemics.</a:t>
            </a:r>
          </a:p>
          <a:p>
            <a:r>
              <a:rPr lang="en-GB" altLang="it-IT" sz="1000" b="1" i="1" u="sng" dirty="0"/>
              <a:t>Complementary information:</a:t>
            </a:r>
          </a:p>
          <a:p>
            <a:r>
              <a:rPr lang="en-GB" altLang="it-IT" sz="1000" dirty="0"/>
              <a:t>* Antibodies which are effective against the new variant will be uncommon in the population, it will be favoured over the old for person-to-person transmission and will tend to become predominant through  a process  of immunological selection on a year to year basis.</a:t>
            </a:r>
          </a:p>
          <a:p>
            <a:r>
              <a:rPr lang="en-GB" altLang="it-IT" sz="1000" dirty="0"/>
              <a:t>- Individuals who have previously been infected with a virus of the same subtype may or may not be susceptible to the new variant, depending on their level of immunity and the extent of the change in the virus.</a:t>
            </a:r>
          </a:p>
          <a:p>
            <a:r>
              <a:rPr lang="en-GB" altLang="it-IT" sz="1000" dirty="0"/>
              <a:t>- Vaccination with cross-protection can also immunize even though vaccine strain is different from circulating wild strain</a:t>
            </a:r>
          </a:p>
        </p:txBody>
      </p:sp>
    </p:spTree>
    <p:extLst>
      <p:ext uri="{BB962C8B-B14F-4D97-AF65-F5344CB8AC3E}">
        <p14:creationId xmlns="" xmlns:p14="http://schemas.microsoft.com/office/powerpoint/2010/main" val="156931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CE923-7EF7-4A0D-A2E9-6AF6EFDDBBB7}" type="slidenum">
              <a:rPr lang="fr-FR" altLang="it-IT"/>
              <a:pPr/>
              <a:t>46</a:t>
            </a:fld>
            <a:endParaRPr lang="fr-FR" altLang="it-IT"/>
          </a:p>
        </p:txBody>
      </p:sp>
      <p:sp>
        <p:nvSpPr>
          <p:cNvPr id="608259" name="Rectangle 2"/>
          <p:cNvSpPr>
            <a:spLocks noGrp="1" noRot="1" noChangeAspect="1" noChangeArrowheads="1" noTextEdit="1"/>
          </p:cNvSpPr>
          <p:nvPr>
            <p:ph type="sldImg"/>
          </p:nvPr>
        </p:nvSpPr>
        <p:spPr>
          <a:xfrm>
            <a:off x="350838" y="703263"/>
            <a:ext cx="6130925" cy="3448050"/>
          </a:xfrm>
          <a:ln/>
        </p:spPr>
      </p:sp>
      <p:sp>
        <p:nvSpPr>
          <p:cNvPr id="608260" name="Rectangle 3"/>
          <p:cNvSpPr>
            <a:spLocks noGrp="1" noChangeArrowheads="1"/>
          </p:cNvSpPr>
          <p:nvPr>
            <p:ph type="body" idx="1"/>
          </p:nvPr>
        </p:nvSpPr>
        <p:spPr>
          <a:xfrm>
            <a:off x="917576" y="4371976"/>
            <a:ext cx="5010150" cy="4081463"/>
          </a:xfrm>
        </p:spPr>
        <p:txBody>
          <a:bodyPr lIns="98995" tIns="49497" rIns="98995" bIns="49497">
            <a:normAutofit lnSpcReduction="10000"/>
          </a:bodyPr>
          <a:lstStyle/>
          <a:p>
            <a:pPr>
              <a:lnSpc>
                <a:spcPct val="80000"/>
              </a:lnSpc>
            </a:pPr>
            <a:r>
              <a:rPr lang="en-GB" altLang="it-IT" b="1" dirty="0"/>
              <a:t>2.1 Genetic shift of influenza viruses: emergence of a "new" virus worldwide</a:t>
            </a:r>
            <a:endParaRPr lang="en-GB" altLang="it-IT" dirty="0"/>
          </a:p>
          <a:p>
            <a:pPr>
              <a:lnSpc>
                <a:spcPct val="80000"/>
              </a:lnSpc>
            </a:pPr>
            <a:r>
              <a:rPr lang="en-GB" altLang="it-IT" sz="1000" dirty="0"/>
              <a:t>Antigenic shift is a major change in one or both surface antigens (Hand/or N) that occurs at varying intervals. Antigenic shifts are probably due to genetic recombination (exchange of a gene segment) between influenza A viruses, usually those that affect humans and birds. An antigenic shift may result in a worldwide pandemic if the virus is efficiently transmitted from person to person The last major antigenic shift occurred in 1968 when H3N2 (Hong-Kong) influenza appeared. It completely replaced the type A strain (H2N2 or Asian influenza) that had circulated throughout the world for the prior 10 years</a:t>
            </a:r>
            <a:r>
              <a:rPr lang="en-GB" altLang="it-IT" sz="1000" i="1" dirty="0"/>
              <a:t>.(CDC, 2002)</a:t>
            </a:r>
          </a:p>
          <a:p>
            <a:pPr>
              <a:lnSpc>
                <a:spcPct val="80000"/>
              </a:lnSpc>
              <a:buFontTx/>
              <a:buChar char="-"/>
            </a:pPr>
            <a:r>
              <a:rPr lang="en-GB" altLang="it-IT" sz="1000" dirty="0"/>
              <a:t>These viruses are "new" viruses to which the population has no immunity. This has been observed only with influenza viruses </a:t>
            </a:r>
            <a:r>
              <a:rPr lang="en-GB" altLang="it-IT" sz="1000" i="1" dirty="0"/>
              <a:t>(Nguyen-Van-Tam, 2003).</a:t>
            </a:r>
            <a:r>
              <a:rPr lang="en-GB" altLang="it-IT" sz="1000" dirty="0"/>
              <a:t> - Pandemics have occurred every 10 to 40 years</a:t>
            </a:r>
          </a:p>
          <a:p>
            <a:pPr>
              <a:lnSpc>
                <a:spcPct val="80000"/>
              </a:lnSpc>
              <a:buFontTx/>
              <a:buChar char="-"/>
            </a:pPr>
            <a:r>
              <a:rPr lang="en-GB" altLang="it-IT" sz="1000" dirty="0"/>
              <a:t>To date, only 3 HA (H1,H2 and H3) and 2 NA have been firmly implicated in pandemic influenza </a:t>
            </a:r>
          </a:p>
          <a:p>
            <a:pPr>
              <a:lnSpc>
                <a:spcPct val="80000"/>
              </a:lnSpc>
            </a:pPr>
            <a:r>
              <a:rPr lang="en-GB" altLang="it-IT" sz="1000" i="1" dirty="0"/>
              <a:t>(Nguyen-Van-Tam, 2003).</a:t>
            </a:r>
          </a:p>
          <a:p>
            <a:pPr>
              <a:lnSpc>
                <a:spcPct val="80000"/>
              </a:lnSpc>
            </a:pPr>
            <a:r>
              <a:rPr lang="en-GB" altLang="it-IT" sz="1000" dirty="0"/>
              <a:t> The mechanism of antigenic shift is explained by the migration and genomic reconstruction of RNA segments, coding for one of the two glycoproteins. The introduction of a "new" segment of RNA resulting in a new surface glycoprotein has been shown to be most easily explained by genetic </a:t>
            </a:r>
            <a:r>
              <a:rPr lang="en-GB" altLang="it-IT" sz="1000" dirty="0" err="1"/>
              <a:t>reassortment</a:t>
            </a:r>
            <a:r>
              <a:rPr lang="en-GB" altLang="it-IT" sz="1000" dirty="0"/>
              <a:t>. </a:t>
            </a:r>
          </a:p>
          <a:p>
            <a:pPr>
              <a:lnSpc>
                <a:spcPct val="80000"/>
              </a:lnSpc>
            </a:pPr>
            <a:endParaRPr lang="en-GB" altLang="it-IT" sz="1000" dirty="0"/>
          </a:p>
          <a:p>
            <a:pPr>
              <a:lnSpc>
                <a:spcPct val="80000"/>
              </a:lnSpc>
              <a:buFontTx/>
              <a:buChar char="-"/>
            </a:pPr>
            <a:r>
              <a:rPr lang="en-GB" altLang="it-IT" sz="1000" b="1" i="1" u="sng" dirty="0"/>
              <a:t>Complementary information:</a:t>
            </a:r>
          </a:p>
          <a:p>
            <a:pPr>
              <a:lnSpc>
                <a:spcPct val="80000"/>
              </a:lnSpc>
              <a:buFontTx/>
              <a:buChar char="-"/>
            </a:pPr>
            <a:r>
              <a:rPr lang="en-GB" altLang="it-IT" sz="1000" dirty="0"/>
              <a:t>The occurrence of </a:t>
            </a:r>
            <a:r>
              <a:rPr lang="en-GB" altLang="it-IT" sz="1000" dirty="0" err="1"/>
              <a:t>reassortment</a:t>
            </a:r>
            <a:r>
              <a:rPr lang="en-GB" altLang="it-IT" sz="1000" dirty="0"/>
              <a:t> between two influenza viruses is considered to be the most likely basis for emergence of new subtypes of type A viruses, the so-called antigenic shift. This is based on sequence analysis of the genes of viruses isolated from man and various animal species. These analysis have led to the belief that new human pandemic influenza A viruses derive their HA and NA surface glycoproteins from an avian lineage. A large avian gene pool exists for influenza A viruses. “Humanizing “ of these avian viruses could occur through </a:t>
            </a:r>
            <a:r>
              <a:rPr lang="en-GB" altLang="it-IT" sz="1000" dirty="0" err="1"/>
              <a:t>reassortment</a:t>
            </a:r>
            <a:r>
              <a:rPr lang="en-GB" altLang="it-IT" sz="1000" dirty="0"/>
              <a:t> between human and avian species; however, available evidence suggests that the domestic pig may serve as a “mixing vessel” for the human and avian viruses as the pig appears to represent a permissive host for both viral sources. In this regard, it has been proposed that Southern China may represent an </a:t>
            </a:r>
            <a:r>
              <a:rPr lang="en-GB" altLang="it-IT" sz="1000" dirty="0" err="1"/>
              <a:t>epicenter</a:t>
            </a:r>
            <a:r>
              <a:rPr lang="en-GB" altLang="it-IT" sz="1000" dirty="0"/>
              <a:t> for new pandemic viruses, since intimate contact exists between </a:t>
            </a:r>
            <a:r>
              <a:rPr lang="en-GB" altLang="it-IT" sz="1000" dirty="0" err="1"/>
              <a:t>avians</a:t>
            </a:r>
            <a:r>
              <a:rPr lang="en-GB" altLang="it-IT" sz="1000" dirty="0"/>
              <a:t> via ducks and ducks ponds, domestic pigs and humans </a:t>
            </a:r>
            <a:r>
              <a:rPr lang="en-GB" altLang="it-IT" sz="1000" i="1" dirty="0"/>
              <a:t>(</a:t>
            </a:r>
            <a:r>
              <a:rPr lang="en-GB" altLang="it-IT" sz="1000" i="1" dirty="0" err="1"/>
              <a:t>Glezen</a:t>
            </a:r>
            <a:r>
              <a:rPr lang="en-GB" altLang="it-IT" sz="1000" i="1" dirty="0"/>
              <a:t> WP, in Viral infections of humans, 1999)</a:t>
            </a:r>
          </a:p>
        </p:txBody>
      </p:sp>
    </p:spTree>
    <p:extLst>
      <p:ext uri="{BB962C8B-B14F-4D97-AF65-F5344CB8AC3E}">
        <p14:creationId xmlns="" xmlns:p14="http://schemas.microsoft.com/office/powerpoint/2010/main" val="289155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pPr>
              <a:defRPr/>
            </a:pPr>
            <a:fld id="{D7E9CB9F-5E01-4DB6-9CA4-390E1996F9C9}" type="slidenum">
              <a:rPr lang="en-GB" smtClean="0"/>
              <a:pPr>
                <a:defRPr/>
              </a:pPr>
              <a:t>49</a:t>
            </a:fld>
            <a:endParaRPr lang="en-GB"/>
          </a:p>
        </p:txBody>
      </p:sp>
    </p:spTree>
    <p:extLst>
      <p:ext uri="{BB962C8B-B14F-4D97-AF65-F5344CB8AC3E}">
        <p14:creationId xmlns="" xmlns:p14="http://schemas.microsoft.com/office/powerpoint/2010/main" val="120735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Adapted with permission from IFPMA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23852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en-US" altLang="fr-FR" b="0" dirty="0" smtClean="0">
                <a:ea typeface="ＭＳ Ｐゴシック" pitchFamily="34" charset="-128"/>
              </a:rPr>
              <a:t>I </a:t>
            </a:r>
            <a:r>
              <a:rPr lang="en-US" altLang="fr-FR" b="0" dirty="0" err="1" smtClean="0">
                <a:ea typeface="ＭＳ Ｐゴシック" pitchFamily="34" charset="-128"/>
              </a:rPr>
              <a:t>pazienti</a:t>
            </a:r>
            <a:r>
              <a:rPr lang="en-US" altLang="fr-FR" b="0" dirty="0" smtClean="0">
                <a:ea typeface="ＭＳ Ｐゴシック" pitchFamily="34" charset="-128"/>
              </a:rPr>
              <a:t> </a:t>
            </a:r>
            <a:r>
              <a:rPr lang="en-US" altLang="fr-FR" b="0" dirty="0" err="1" smtClean="0">
                <a:ea typeface="ＭＳ Ｐゴシック" pitchFamily="34" charset="-128"/>
              </a:rPr>
              <a:t>diabetici</a:t>
            </a:r>
            <a:r>
              <a:rPr lang="en-US" altLang="fr-FR" b="0" dirty="0" smtClean="0">
                <a:ea typeface="ＭＳ Ｐゴシック" pitchFamily="34" charset="-128"/>
              </a:rPr>
              <a:t> </a:t>
            </a:r>
            <a:r>
              <a:rPr lang="en-US" altLang="fr-FR" b="0" dirty="0" err="1" smtClean="0">
                <a:ea typeface="ＭＳ Ｐゴシック" pitchFamily="34" charset="-128"/>
              </a:rPr>
              <a:t>sono</a:t>
            </a:r>
            <a:r>
              <a:rPr lang="en-US" altLang="fr-FR" b="0" dirty="0" smtClean="0">
                <a:ea typeface="ＭＳ Ｐゴシック" pitchFamily="34" charset="-128"/>
              </a:rPr>
              <a:t> a </a:t>
            </a:r>
            <a:r>
              <a:rPr lang="en-US" altLang="fr-FR" b="0" dirty="0" err="1" smtClean="0">
                <a:ea typeface="ＭＳ Ｐゴシック" pitchFamily="34" charset="-128"/>
              </a:rPr>
              <a:t>rischio</a:t>
            </a:r>
            <a:r>
              <a:rPr lang="en-US" altLang="fr-FR" b="0" dirty="0" smtClean="0">
                <a:ea typeface="ＭＳ Ｐゴシック" pitchFamily="34" charset="-128"/>
              </a:rPr>
              <a:t> di </a:t>
            </a:r>
            <a:r>
              <a:rPr lang="en-US" altLang="fr-FR" b="0" dirty="0" err="1" smtClean="0">
                <a:ea typeface="ＭＳ Ｐゴシック" pitchFamily="34" charset="-128"/>
              </a:rPr>
              <a:t>scompenso</a:t>
            </a:r>
            <a:r>
              <a:rPr lang="en-US" altLang="fr-FR" b="0" dirty="0" smtClean="0">
                <a:ea typeface="ＭＳ Ｐゴシック" pitchFamily="34" charset="-128"/>
              </a:rPr>
              <a:t> </a:t>
            </a:r>
            <a:r>
              <a:rPr lang="en-US" altLang="fr-FR" b="0" dirty="0" err="1" smtClean="0">
                <a:ea typeface="ＭＳ Ｐゴシック" pitchFamily="34" charset="-128"/>
              </a:rPr>
              <a:t>metabolico</a:t>
            </a:r>
            <a:r>
              <a:rPr lang="en-US" altLang="fr-FR" b="0" dirty="0" smtClean="0">
                <a:ea typeface="ＭＳ Ｐゴシック" pitchFamily="34" charset="-128"/>
              </a:rPr>
              <a:t> </a:t>
            </a:r>
            <a:r>
              <a:rPr lang="en-US" altLang="fr-FR" b="0" dirty="0" err="1" smtClean="0">
                <a:ea typeface="ＭＳ Ｐゴシック" pitchFamily="34" charset="-128"/>
              </a:rPr>
              <a:t>acuto</a:t>
            </a:r>
            <a:r>
              <a:rPr lang="en-US" altLang="fr-FR" b="0" dirty="0" smtClean="0">
                <a:ea typeface="ＭＳ Ｐゴシック" pitchFamily="34" charset="-128"/>
              </a:rPr>
              <a:t> </a:t>
            </a:r>
            <a:r>
              <a:rPr lang="en-US" altLang="fr-FR" b="0" dirty="0" err="1" smtClean="0">
                <a:ea typeface="ＭＳ Ｐゴシック" pitchFamily="34" charset="-128"/>
              </a:rPr>
              <a:t>durante</a:t>
            </a:r>
            <a:r>
              <a:rPr lang="en-US" altLang="fr-FR" b="0" dirty="0" smtClean="0">
                <a:ea typeface="ＭＳ Ｐゴシック" pitchFamily="34" charset="-128"/>
              </a:rPr>
              <a:t> </a:t>
            </a:r>
            <a:r>
              <a:rPr lang="en-US" altLang="fr-FR" b="0" dirty="0" err="1" smtClean="0">
                <a:ea typeface="ＭＳ Ｐゴシック" pitchFamily="34" charset="-128"/>
              </a:rPr>
              <a:t>l’infezione</a:t>
            </a:r>
            <a:endParaRPr lang="en-US" altLang="fr-FR" b="0" dirty="0" smtClean="0">
              <a:ea typeface="ＭＳ Ｐゴシック" pitchFamily="34" charset="-128"/>
            </a:endParaRPr>
          </a:p>
          <a:p>
            <a:r>
              <a:rPr lang="en-US" altLang="fr-FR" b="0" dirty="0" smtClean="0">
                <a:ea typeface="ＭＳ Ｐゴシック" pitchFamily="34" charset="-128"/>
              </a:rPr>
              <a:t>I </a:t>
            </a:r>
            <a:r>
              <a:rPr lang="en-US" altLang="fr-FR" b="0" dirty="0" err="1" smtClean="0">
                <a:ea typeface="ＭＳ Ｐゴシック" pitchFamily="34" charset="-128"/>
              </a:rPr>
              <a:t>pazienti</a:t>
            </a:r>
            <a:r>
              <a:rPr lang="en-US" altLang="fr-FR" b="0" dirty="0" smtClean="0">
                <a:ea typeface="ＭＳ Ｐゴシック" pitchFamily="34" charset="-128"/>
              </a:rPr>
              <a:t> con </a:t>
            </a:r>
            <a:r>
              <a:rPr lang="en-US" altLang="fr-FR" b="0" dirty="0" err="1" smtClean="0">
                <a:ea typeface="ＭＳ Ｐゴシック" pitchFamily="34" charset="-128"/>
              </a:rPr>
              <a:t>scompenso</a:t>
            </a:r>
            <a:r>
              <a:rPr lang="en-US" altLang="fr-FR" b="0" dirty="0" smtClean="0">
                <a:ea typeface="ＭＳ Ｐゴシック" pitchFamily="34" charset="-128"/>
              </a:rPr>
              <a:t> </a:t>
            </a:r>
            <a:r>
              <a:rPr lang="en-US" altLang="fr-FR" b="0" dirty="0" err="1" smtClean="0">
                <a:ea typeface="ＭＳ Ｐゴシック" pitchFamily="34" charset="-128"/>
              </a:rPr>
              <a:t>metabolico</a:t>
            </a:r>
            <a:r>
              <a:rPr lang="en-US" altLang="fr-FR" b="0" dirty="0" smtClean="0">
                <a:ea typeface="ＭＳ Ｐゴシック" pitchFamily="34" charset="-128"/>
              </a:rPr>
              <a:t>  </a:t>
            </a:r>
            <a:r>
              <a:rPr lang="en-US" altLang="fr-FR" b="0" dirty="0" err="1" smtClean="0">
                <a:ea typeface="ＭＳ Ｐゴシック" pitchFamily="34" charset="-128"/>
              </a:rPr>
              <a:t>sono</a:t>
            </a:r>
            <a:r>
              <a:rPr lang="en-US" altLang="fr-FR" b="0" dirty="0" smtClean="0">
                <a:ea typeface="ＭＳ Ｐゴシック" pitchFamily="34" charset="-128"/>
              </a:rPr>
              <a:t> ad alto </a:t>
            </a:r>
            <a:r>
              <a:rPr lang="en-US" altLang="fr-FR" b="0" dirty="0" err="1" smtClean="0">
                <a:ea typeface="ＭＳ Ｐゴシック" pitchFamily="34" charset="-128"/>
              </a:rPr>
              <a:t>rischio</a:t>
            </a:r>
            <a:r>
              <a:rPr lang="en-US" altLang="fr-FR" b="0" dirty="0" smtClean="0">
                <a:ea typeface="ＭＳ Ｐゴシック" pitchFamily="34" charset="-128"/>
              </a:rPr>
              <a:t> di </a:t>
            </a:r>
            <a:r>
              <a:rPr lang="en-US" altLang="fr-FR" b="0" dirty="0" err="1" smtClean="0">
                <a:ea typeface="ＭＳ Ｐゴシック" pitchFamily="34" charset="-128"/>
              </a:rPr>
              <a:t>sviluppare</a:t>
            </a:r>
            <a:r>
              <a:rPr lang="en-US" altLang="fr-FR" b="0" dirty="0" smtClean="0">
                <a:ea typeface="ＭＳ Ｐゴシック" pitchFamily="34" charset="-128"/>
              </a:rPr>
              <a:t> </a:t>
            </a:r>
            <a:r>
              <a:rPr lang="en-US" altLang="fr-FR" b="0" dirty="0" err="1" smtClean="0">
                <a:ea typeface="ＭＳ Ｐゴシック" pitchFamily="34" charset="-128"/>
              </a:rPr>
              <a:t>alcune</a:t>
            </a:r>
            <a:r>
              <a:rPr lang="en-US" altLang="fr-FR" b="0" dirty="0" smtClean="0">
                <a:ea typeface="ＭＳ Ｐゴシック" pitchFamily="34" charset="-128"/>
              </a:rPr>
              <a:t> </a:t>
            </a:r>
            <a:r>
              <a:rPr lang="en-US" altLang="fr-FR" b="0" dirty="0" err="1" smtClean="0">
                <a:ea typeface="ＭＳ Ｐゴシック" pitchFamily="34" charset="-128"/>
              </a:rPr>
              <a:t>infezioni</a:t>
            </a:r>
            <a:r>
              <a:rPr lang="en-US" altLang="fr-FR" b="0" dirty="0" smtClean="0">
                <a:ea typeface="ＭＳ Ｐゴシック" pitchFamily="34" charset="-128"/>
              </a:rPr>
              <a:t> invasive</a:t>
            </a:r>
            <a:endParaRPr lang="en-US" altLang="fr-FR" b="0" baseline="30000" dirty="0" smtClean="0">
              <a:ea typeface="ＭＳ Ｐゴシック" pitchFamily="34" charset="-128"/>
            </a:endParaRPr>
          </a:p>
          <a:p>
            <a:endParaRPr lang="it-IT" dirty="0"/>
          </a:p>
        </p:txBody>
      </p:sp>
      <p:sp>
        <p:nvSpPr>
          <p:cNvPr id="4" name="Segnaposto numero diapositiva 3"/>
          <p:cNvSpPr>
            <a:spLocks noGrp="1"/>
          </p:cNvSpPr>
          <p:nvPr>
            <p:ph type="sldNum" sz="quarter" idx="10"/>
          </p:nvPr>
        </p:nvSpPr>
        <p:spPr/>
        <p:txBody>
          <a:bodyPr/>
          <a:lstStyle/>
          <a:p>
            <a:fld id="{F1D8961D-63CC-4BAF-851C-CBE7E6D8B0B9}" type="slidenum">
              <a:rPr lang="it-IT" smtClean="0">
                <a:solidFill>
                  <a:prstClr val="black"/>
                </a:solidFill>
              </a:rPr>
              <a:pPr/>
              <a:t>60</a:t>
            </a:fld>
            <a:endParaRPr lang="it-IT">
              <a:solidFill>
                <a:prstClr val="black"/>
              </a:solidFill>
            </a:endParaRPr>
          </a:p>
        </p:txBody>
      </p:sp>
    </p:spTree>
    <p:extLst>
      <p:ext uri="{BB962C8B-B14F-4D97-AF65-F5344CB8AC3E}">
        <p14:creationId xmlns="" xmlns:p14="http://schemas.microsoft.com/office/powerpoint/2010/main" val="389208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3432-750C-4DE7-85FF-3B452A905882}" type="slidenum">
              <a:rPr lang="it-IT" smtClean="0"/>
              <a:pPr/>
              <a:t>87</a:t>
            </a:fld>
            <a:endParaRPr lang="it-IT"/>
          </a:p>
        </p:txBody>
      </p:sp>
    </p:spTree>
    <p:extLst>
      <p:ext uri="{BB962C8B-B14F-4D97-AF65-F5344CB8AC3E}">
        <p14:creationId xmlns="" xmlns:p14="http://schemas.microsoft.com/office/powerpoint/2010/main" val="269241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793432-750C-4DE7-85FF-3B452A905882}" type="slidenum">
              <a:rPr lang="it-IT" smtClean="0"/>
              <a:pPr/>
              <a:t>88</a:t>
            </a:fld>
            <a:endParaRPr lang="it-IT"/>
          </a:p>
        </p:txBody>
      </p:sp>
    </p:spTree>
    <p:extLst>
      <p:ext uri="{BB962C8B-B14F-4D97-AF65-F5344CB8AC3E}">
        <p14:creationId xmlns="" xmlns:p14="http://schemas.microsoft.com/office/powerpoint/2010/main" val="240853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54895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221726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375042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366" y="324001"/>
            <a:ext cx="11227859" cy="387799"/>
          </a:xfrm>
        </p:spPr>
        <p:txBody>
          <a:bodyPr/>
          <a:lstStyle>
            <a:lvl1pPr>
              <a:defRPr/>
            </a:lvl1pPr>
          </a:lstStyle>
          <a:p>
            <a:r>
              <a:rPr lang="en-US" noProof="0" dirty="0"/>
              <a:t>Text slide – 1 column, 28 pts</a:t>
            </a:r>
          </a:p>
        </p:txBody>
      </p:sp>
      <p:sp>
        <p:nvSpPr>
          <p:cNvPr id="8" name="Content Placeholder 2"/>
          <p:cNvSpPr>
            <a:spLocks noGrp="1"/>
          </p:cNvSpPr>
          <p:nvPr>
            <p:ph idx="13" hasCustomPrompt="1"/>
          </p:nvPr>
        </p:nvSpPr>
        <p:spPr>
          <a:xfrm>
            <a:off x="478367" y="1736726"/>
            <a:ext cx="11226801" cy="4508500"/>
          </a:xfrm>
        </p:spPr>
        <p:txBody>
          <a:bodyPr/>
          <a:lstStyle>
            <a:lvl1pPr>
              <a:lnSpc>
                <a:spcPct val="114000"/>
              </a:lnSpc>
              <a:defRPr baseline="0"/>
            </a:lvl1pPr>
            <a:lvl2pPr>
              <a:lnSpc>
                <a:spcPct val="114000"/>
              </a:lnSpc>
              <a:defRPr baseline="0"/>
            </a:lvl2pPr>
            <a:lvl3pPr marL="537620" indent="-177796">
              <a:lnSpc>
                <a:spcPct val="114000"/>
              </a:lnSpc>
              <a:buFont typeface="Arial" charset="0"/>
              <a:buChar char="•"/>
              <a:tabLst/>
              <a:defRPr baseline="0"/>
            </a:lvl3pPr>
          </a:lstStyle>
          <a:p>
            <a:pPr lvl="0"/>
            <a:r>
              <a:rPr lang="en-US" noProof="0" dirty="0"/>
              <a:t>Text 1st level, 20 pts</a:t>
            </a:r>
          </a:p>
          <a:p>
            <a:pPr lvl="1"/>
            <a:r>
              <a:rPr lang="en-US" noProof="0" dirty="0"/>
              <a:t>Text 2nd level, 18 pts</a:t>
            </a:r>
          </a:p>
          <a:p>
            <a:pPr lvl="2"/>
            <a:r>
              <a:rPr lang="en-US" noProof="0" dirty="0"/>
              <a:t>Text 3tf level, 16 pts</a:t>
            </a:r>
          </a:p>
        </p:txBody>
      </p:sp>
      <p:sp>
        <p:nvSpPr>
          <p:cNvPr id="24" name="Espace réservé de la date 23"/>
          <p:cNvSpPr>
            <a:spLocks noGrp="1"/>
          </p:cNvSpPr>
          <p:nvPr>
            <p:ph type="dt" sz="half" idx="14"/>
          </p:nvPr>
        </p:nvSpPr>
        <p:spPr>
          <a:xfrm>
            <a:off x="10284664" y="6487289"/>
            <a:ext cx="1035587" cy="123111"/>
          </a:xfrm>
          <a:prstGeom prst="rect">
            <a:avLst/>
          </a:prstGeom>
        </p:spPr>
        <p:txBody>
          <a:bodyPr/>
          <a:lstStyle>
            <a:lvl1pPr defTabSz="914377">
              <a:defRPr/>
            </a:lvl1pPr>
          </a:lstStyle>
          <a:p>
            <a:r>
              <a:rPr lang="fr-FR" sz="1800" dirty="0" smtClean="0">
                <a:solidFill>
                  <a:srgbClr val="6B747B"/>
                </a:solidFill>
              </a:rPr>
              <a:t>DATE</a:t>
            </a:r>
            <a:endParaRPr lang="en-US" sz="1800"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en-US" smtClean="0">
                <a:solidFill>
                  <a:srgbClr val="6B747B"/>
                </a:solidFill>
              </a:rPr>
              <a:pPr/>
              <a:t>‹N›</a:t>
            </a:fld>
            <a:endParaRPr lang="en-US" dirty="0">
              <a:solidFill>
                <a:srgbClr val="6B747B"/>
              </a:solidFill>
            </a:endParaRPr>
          </a:p>
        </p:txBody>
      </p:sp>
      <p:sp>
        <p:nvSpPr>
          <p:cNvPr id="31" name="Content Placeholder 2"/>
          <p:cNvSpPr>
            <a:spLocks noGrp="1"/>
          </p:cNvSpPr>
          <p:nvPr>
            <p:ph idx="17" hasCustomPrompt="1"/>
          </p:nvPr>
        </p:nvSpPr>
        <p:spPr>
          <a:xfrm>
            <a:off x="478368" y="799201"/>
            <a:ext cx="11226800" cy="465508"/>
          </a:xfrm>
        </p:spPr>
        <p:txBody>
          <a:bodyPr/>
          <a:lstStyle>
            <a:lvl1pPr marL="0" indent="0">
              <a:buNone/>
              <a:defRPr sz="2900" b="0" baseline="0">
                <a:solidFill>
                  <a:schemeClr val="tx1"/>
                </a:solidFill>
              </a:defRPr>
            </a:lvl1pPr>
            <a:lvl2pPr marL="355591" indent="0">
              <a:buNone/>
              <a:defRPr/>
            </a:lvl2pPr>
            <a:lvl3pPr marL="914377" indent="0">
              <a:buNone/>
              <a:defRPr/>
            </a:lvl3pPr>
            <a:lvl4pPr marL="1371566" indent="0">
              <a:buNone/>
              <a:defRPr/>
            </a:lvl4pPr>
            <a:lvl5pPr marL="1828754" indent="0">
              <a:buNone/>
              <a:defRPr/>
            </a:lvl5pPr>
          </a:lstStyle>
          <a:p>
            <a:pPr lvl="0"/>
            <a:r>
              <a:rPr lang="en-US" noProof="0" dirty="0"/>
              <a:t>Subtitle, 22 pts</a:t>
            </a:r>
          </a:p>
        </p:txBody>
      </p:sp>
    </p:spTree>
    <p:extLst>
      <p:ext uri="{BB962C8B-B14F-4D97-AF65-F5344CB8AC3E}">
        <p14:creationId xmlns="" xmlns:p14="http://schemas.microsoft.com/office/powerpoint/2010/main" val="961672819"/>
      </p:ext>
    </p:extLst>
  </p:cSld>
  <p:clrMapOvr>
    <a:masterClrMapping/>
  </p:clrMapOvr>
  <p:extLst mod="1">
    <p:ext uri="{DCECCB84-F9BA-43D5-87BE-67443E8EF086}">
      <p15:sldGuideLst xmlns=""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4" name="Objet 83" hidden="1"/>
          <p:cNvGraphicFramePr>
            <a:graphicFrameLocks noChangeAspect="1"/>
          </p:cNvGraphicFramePr>
          <p:nvPr userDrawn="1"/>
        </p:nvGraphicFramePr>
        <p:xfrm>
          <a:off x="1960" y="1593"/>
          <a:ext cx="1953" cy="1587"/>
        </p:xfrm>
        <a:graphic>
          <a:graphicData uri="http://schemas.openxmlformats.org/presentationml/2006/ole">
            <p:oleObj spid="_x0000_s120855" name="Diapositive think-cell" r:id="rId3" imgW="360" imgH="360" progId="">
              <p:embed/>
            </p:oleObj>
          </a:graphicData>
        </a:graphic>
      </p:graphicFrame>
      <p:sp>
        <p:nvSpPr>
          <p:cNvPr id="5" name="Rectangle 4"/>
          <p:cNvSpPr/>
          <p:nvPr userDrawn="1"/>
        </p:nvSpPr>
        <p:spPr>
          <a:xfrm>
            <a:off x="0" y="5"/>
            <a:ext cx="12192000" cy="1158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solidFill>
                <a:prstClr val="white"/>
              </a:solidFill>
            </a:endParaRPr>
          </a:p>
        </p:txBody>
      </p:sp>
      <p:sp>
        <p:nvSpPr>
          <p:cNvPr id="6" name="Rectangle 4"/>
          <p:cNvSpPr>
            <a:spLocks noChangeArrowheads="1"/>
          </p:cNvSpPr>
          <p:nvPr/>
        </p:nvSpPr>
        <p:spPr bwMode="auto">
          <a:xfrm>
            <a:off x="11752385" y="6578606"/>
            <a:ext cx="220784" cy="163513"/>
          </a:xfrm>
          <a:prstGeom prst="rect">
            <a:avLst/>
          </a:prstGeom>
          <a:solidFill>
            <a:srgbClr val="8AA8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defRPr/>
            </a:pPr>
            <a:endParaRPr lang="en-GB" altLang="en-US" sz="2400" dirty="0" smtClean="0">
              <a:solidFill>
                <a:srgbClr val="7F7F7F"/>
              </a:solidFill>
            </a:endParaRPr>
          </a:p>
        </p:txBody>
      </p:sp>
      <p:sp>
        <p:nvSpPr>
          <p:cNvPr id="7" name="Line 2"/>
          <p:cNvSpPr>
            <a:spLocks noChangeShapeType="1"/>
          </p:cNvSpPr>
          <p:nvPr/>
        </p:nvSpPr>
        <p:spPr bwMode="auto">
          <a:xfrm>
            <a:off x="9318574" y="6540500"/>
            <a:ext cx="2873429" cy="0"/>
          </a:xfrm>
          <a:prstGeom prst="line">
            <a:avLst/>
          </a:prstGeom>
          <a:noFill/>
          <a:ln w="9525">
            <a:gradFill>
              <a:gsLst>
                <a:gs pos="0">
                  <a:srgbClr val="797979">
                    <a:alpha val="0"/>
                    <a:lumMod val="0"/>
                    <a:lumOff val="100000"/>
                  </a:srgbClr>
                </a:gs>
                <a:gs pos="58000">
                  <a:srgbClr val="797979"/>
                </a:gs>
                <a:gs pos="100000">
                  <a:srgbClr val="797979"/>
                </a:gs>
              </a:gsLst>
              <a:lin ang="0" scaled="0"/>
            </a:gra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sz="2400" dirty="0">
              <a:solidFill>
                <a:srgbClr val="7F7F7F"/>
              </a:solidFill>
              <a:ea typeface="MS PGothic" pitchFamily="34" charset="-128"/>
            </a:endParaRPr>
          </a:p>
        </p:txBody>
      </p:sp>
      <p:sp>
        <p:nvSpPr>
          <p:cNvPr id="8" name="Line 3"/>
          <p:cNvSpPr>
            <a:spLocks noChangeShapeType="1"/>
          </p:cNvSpPr>
          <p:nvPr/>
        </p:nvSpPr>
        <p:spPr bwMode="auto">
          <a:xfrm>
            <a:off x="11711353" y="6309321"/>
            <a:ext cx="0" cy="557247"/>
          </a:xfrm>
          <a:prstGeom prst="line">
            <a:avLst/>
          </a:prstGeom>
          <a:noFill/>
          <a:ln w="9525">
            <a:gradFill>
              <a:gsLst>
                <a:gs pos="0">
                  <a:srgbClr val="797979">
                    <a:lumMod val="0"/>
                    <a:lumOff val="100000"/>
                    <a:alpha val="0"/>
                  </a:srgbClr>
                </a:gs>
                <a:gs pos="50000">
                  <a:srgbClr val="797979"/>
                </a:gs>
                <a:gs pos="100000">
                  <a:srgbClr val="797979">
                    <a:lumMod val="100000"/>
                  </a:srgbClr>
                </a:gs>
              </a:gsLst>
              <a:lin ang="5400000" scaled="0"/>
            </a:gra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sz="2400" dirty="0">
              <a:solidFill>
                <a:srgbClr val="7F7F7F"/>
              </a:solidFill>
              <a:ea typeface="MS PGothic" pitchFamily="34" charset="-128"/>
            </a:endParaRPr>
          </a:p>
        </p:txBody>
      </p:sp>
      <p:sp>
        <p:nvSpPr>
          <p:cNvPr id="9" name="Text Box 16"/>
          <p:cNvSpPr txBox="1">
            <a:spLocks noChangeArrowheads="1"/>
          </p:cNvSpPr>
          <p:nvPr/>
        </p:nvSpPr>
        <p:spPr bwMode="auto">
          <a:xfrm>
            <a:off x="-123089" y="-727074"/>
            <a:ext cx="18473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sz="2400" dirty="0" smtClean="0">
              <a:solidFill>
                <a:srgbClr val="7F7F7F"/>
              </a:solidFill>
              <a:ea typeface="MS PGothic" pitchFamily="34" charset="-128"/>
            </a:endParaRPr>
          </a:p>
        </p:txBody>
      </p:sp>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 xmlns:p14="http://schemas.microsoft.com/office/powerpoint/2010/main" val="13572913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6" name="Slide Number Placeholder 5"/>
          <p:cNvSpPr>
            <a:spLocks noGrp="1"/>
          </p:cNvSpPr>
          <p:nvPr>
            <p:ph type="sldNum" sz="quarter" idx="12"/>
          </p:nvPr>
        </p:nvSpPr>
        <p:spPr>
          <a:xfrm>
            <a:off x="11569832" y="6476209"/>
            <a:ext cx="384043" cy="365125"/>
          </a:xfrm>
        </p:spPr>
        <p:txBody>
          <a:bodyPr/>
          <a:lstStyle/>
          <a:p>
            <a:fld id="{2FE18977-94FB-415F-B497-03350E8854FC}" type="slidenum">
              <a:rPr lang="en-GB" smtClean="0">
                <a:solidFill>
                  <a:srgbClr val="9A8B7D"/>
                </a:solidFill>
              </a:rPr>
              <a:pPr/>
              <a:t>‹N›</a:t>
            </a:fld>
            <a:endParaRPr lang="en-GB" dirty="0">
              <a:solidFill>
                <a:srgbClr val="9A8B7D"/>
              </a:solidFill>
            </a:endParaRPr>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it-IT"/>
              <a:t>Fare clic per modificare stili del testo dello schema</a:t>
            </a:r>
          </a:p>
        </p:txBody>
      </p:sp>
      <p:sp>
        <p:nvSpPr>
          <p:cNvPr id="10" name="Date Placeholder 3"/>
          <p:cNvSpPr>
            <a:spLocks noGrp="1"/>
          </p:cNvSpPr>
          <p:nvPr>
            <p:ph type="dt" sz="half" idx="2"/>
          </p:nvPr>
        </p:nvSpPr>
        <p:spPr>
          <a:xfrm>
            <a:off x="2351253" y="6476209"/>
            <a:ext cx="1458747"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00 Month 0000</a:t>
            </a:r>
            <a:endParaRPr lang="en-GB" dirty="0">
              <a:solidFill>
                <a:srgbClr val="9A8B7D"/>
              </a:solidFill>
            </a:endParaRPr>
          </a:p>
        </p:txBody>
      </p:sp>
      <p:sp>
        <p:nvSpPr>
          <p:cNvPr id="11"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Presentation title in footer</a:t>
            </a:r>
            <a:endParaRPr lang="en-GB" dirty="0">
              <a:solidFill>
                <a:srgbClr val="9A8B7D"/>
              </a:solidFill>
            </a:endParaRPr>
          </a:p>
        </p:txBody>
      </p:sp>
      <p:sp>
        <p:nvSpPr>
          <p:cNvPr id="5" name="Text Placeholder 4"/>
          <p:cNvSpPr>
            <a:spLocks noGrp="1"/>
          </p:cNvSpPr>
          <p:nvPr>
            <p:ph type="body" sz="quarter" idx="14"/>
          </p:nvPr>
        </p:nvSpPr>
        <p:spPr>
          <a:xfrm>
            <a:off x="527051" y="1414464"/>
            <a:ext cx="11137900" cy="4897437"/>
          </a:xfrm>
        </p:spPr>
        <p:txBody>
          <a:bodyPr/>
          <a:lstStyle>
            <a:lvl1pPr>
              <a:spcBef>
                <a:spcPts val="2400"/>
              </a:spcBef>
              <a:defRPr sz="2400"/>
            </a:lvl1pPr>
            <a:lvl2pPr>
              <a:defRPr sz="1800"/>
            </a:lvl2pPr>
            <a:lvl3pPr>
              <a:defRPr sz="18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 xmlns:p14="http://schemas.microsoft.com/office/powerpoint/2010/main" val="651205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8"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0" name="Slide Number Placeholder 9"/>
          <p:cNvSpPr>
            <a:spLocks noGrp="1"/>
          </p:cNvSpPr>
          <p:nvPr>
            <p:ph type="sldNum" sz="quarter" idx="21"/>
          </p:nvPr>
        </p:nvSpPr>
        <p:spPr>
          <a:xfrm>
            <a:off x="11427012" y="6437314"/>
            <a:ext cx="286621" cy="365125"/>
          </a:xfrm>
        </p:spPr>
        <p:txBody>
          <a:bodyPr/>
          <a:lstStyle/>
          <a:p>
            <a:fld id="{9F9F533D-B52E-4A2F-BF72-0ADD2D94BD75}" type="slidenum">
              <a:rPr lang="en-GB" smtClean="0"/>
              <a:pPr/>
              <a:t>‹N›</a:t>
            </a:fld>
            <a:endParaRPr lang="en-GB" dirty="0"/>
          </a:p>
        </p:txBody>
      </p:sp>
      <p:sp>
        <p:nvSpPr>
          <p:cNvPr id="12" name="Text Placeholder 5"/>
          <p:cNvSpPr>
            <a:spLocks noGrp="1"/>
          </p:cNvSpPr>
          <p:nvPr>
            <p:ph type="body" sz="quarter" idx="18" hasCustomPrompt="1"/>
          </p:nvPr>
        </p:nvSpPr>
        <p:spPr>
          <a:xfrm>
            <a:off x="499873" y="6152187"/>
            <a:ext cx="11213761"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footnote text here</a:t>
            </a:r>
          </a:p>
        </p:txBody>
      </p:sp>
      <p:sp>
        <p:nvSpPr>
          <p:cNvPr id="13" name="Text Placeholder 5"/>
          <p:cNvSpPr>
            <a:spLocks noGrp="1"/>
          </p:cNvSpPr>
          <p:nvPr>
            <p:ph type="body" sz="quarter" idx="22" hasCustomPrompt="1"/>
          </p:nvPr>
        </p:nvSpPr>
        <p:spPr>
          <a:xfrm>
            <a:off x="499873" y="6367335"/>
            <a:ext cx="10927140" cy="123111"/>
          </a:xfrm>
        </p:spPr>
        <p:txBody>
          <a:bodyPr wrap="square" anchor="t"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reference text here</a:t>
            </a:r>
          </a:p>
        </p:txBody>
      </p:sp>
    </p:spTree>
    <p:extLst>
      <p:ext uri="{BB962C8B-B14F-4D97-AF65-F5344CB8AC3E}">
        <p14:creationId xmlns="" xmlns:p14="http://schemas.microsoft.com/office/powerpoint/2010/main" val="1937712417"/>
      </p:ext>
    </p:extLst>
  </p:cSld>
  <p:clrMapOvr>
    <a:masterClrMapping/>
  </p:clrMapOvr>
  <p:extLst mod="1">
    <p:ext uri="{DCECCB84-F9BA-43D5-87BE-67443E8EF086}">
      <p15:sldGuideLst xmlns="" xmlns:p15="http://schemas.microsoft.com/office/powerpoint/2012/main">
        <p15:guide id="1" orient="horz" pos="55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6" name="Content Placeholder 15"/>
          <p:cNvSpPr>
            <a:spLocks noGrp="1"/>
          </p:cNvSpPr>
          <p:nvPr>
            <p:ph sz="quarter" idx="12"/>
          </p:nvPr>
        </p:nvSpPr>
        <p:spPr>
          <a:xfrm>
            <a:off x="500097" y="1177489"/>
            <a:ext cx="11217769" cy="4658549"/>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Text Placeholder 5"/>
          <p:cNvSpPr>
            <a:spLocks noGrp="1"/>
          </p:cNvSpPr>
          <p:nvPr>
            <p:ph type="body" sz="quarter" idx="18" hasCustomPrompt="1"/>
          </p:nvPr>
        </p:nvSpPr>
        <p:spPr>
          <a:xfrm>
            <a:off x="499872" y="5978065"/>
            <a:ext cx="11261093" cy="203133"/>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4" name="Date Placeholder 3"/>
          <p:cNvSpPr>
            <a:spLocks noGrp="1"/>
          </p:cNvSpPr>
          <p:nvPr>
            <p:ph type="dt" sz="half" idx="19"/>
          </p:nvPr>
        </p:nvSpPr>
        <p:spPr/>
        <p:txBody>
          <a:bodyPr/>
          <a:lstStyle/>
          <a:p>
            <a:pPr algn="ctr"/>
            <a:r>
              <a:rPr lang="en-US" dirty="0"/>
              <a:t>Insert your date / confidentiality text here</a:t>
            </a:r>
            <a:endParaRPr lang="en-GB" dirty="0"/>
          </a:p>
        </p:txBody>
      </p:sp>
      <p:sp>
        <p:nvSpPr>
          <p:cNvPr id="7" name="Footer Placeholder 6"/>
          <p:cNvSpPr>
            <a:spLocks noGrp="1"/>
          </p:cNvSpPr>
          <p:nvPr>
            <p:ph type="ftr" sz="quarter" idx="20"/>
          </p:nvPr>
        </p:nvSpPr>
        <p:spPr/>
        <p:txBody>
          <a:bodyPr/>
          <a:lstStyle/>
          <a:p>
            <a:r>
              <a:rPr lang="en-GB" dirty="0"/>
              <a:t>4x3 core presentation </a:t>
            </a:r>
          </a:p>
        </p:txBody>
      </p:sp>
      <p:sp>
        <p:nvSpPr>
          <p:cNvPr id="10" name="Slide Number Placeholder 9"/>
          <p:cNvSpPr>
            <a:spLocks noGrp="1"/>
          </p:cNvSpPr>
          <p:nvPr>
            <p:ph type="sldNum" sz="quarter" idx="21"/>
          </p:nvPr>
        </p:nvSpPr>
        <p:spPr/>
        <p:txBody>
          <a:bodyPr/>
          <a:lstStyle/>
          <a:p>
            <a:fld id="{9F9F533D-B52E-4A2F-BF72-0ADD2D94BD75}" type="slidenum">
              <a:rPr lang="en-GB" smtClean="0"/>
              <a:pPr/>
              <a:t>‹N›</a:t>
            </a:fld>
            <a:endParaRPr lang="en-GB" dirty="0"/>
          </a:p>
        </p:txBody>
      </p:sp>
    </p:spTree>
    <p:extLst>
      <p:ext uri="{BB962C8B-B14F-4D97-AF65-F5344CB8AC3E}">
        <p14:creationId xmlns="" xmlns:p14="http://schemas.microsoft.com/office/powerpoint/2010/main" val="182822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138109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238518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371065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227726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337520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120321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83445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F8FE462-4586-4638-8200-B2C5232852C6}" type="datetimeFigureOut">
              <a:rPr lang="it-IT" smtClean="0"/>
              <a:pPr/>
              <a:t>19/02/2020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1867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FE462-4586-4638-8200-B2C5232852C6}" type="datetimeFigureOut">
              <a:rPr lang="it-IT" smtClean="0"/>
              <a:pPr/>
              <a:t>19/02/2020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DB8E5-DF57-404C-A275-7BA383095153}" type="slidenum">
              <a:rPr lang="it-IT" smtClean="0"/>
              <a:pPr/>
              <a:t>‹N›</a:t>
            </a:fld>
            <a:endParaRPr lang="it-IT"/>
          </a:p>
        </p:txBody>
      </p:sp>
    </p:spTree>
    <p:extLst>
      <p:ext uri="{BB962C8B-B14F-4D97-AF65-F5344CB8AC3E}">
        <p14:creationId xmlns="" xmlns:p14="http://schemas.microsoft.com/office/powerpoint/2010/main" val="116875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Foglio_di_lavoro_di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Foglio_di_lavoro_di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Foglio_di_lavoro_di_Microsoft_Office_Excel_97-20034.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Foglio_di_lavoro_di_Microsoft_Office_Excel_97-20035.xls"/><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Foglio_di_lavoro_di_Microsoft_Office_Excel_97-20036.xls"/><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epicentro.iss.it/influenza/PandemiaH1N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influenzareport.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www.nae.edu/TheBridge" TargetMode="External"/><Relationship Id="rId7" Type="http://schemas.openxmlformats.org/officeDocument/2006/relationships/image" Target="../media/image29.png"/><Relationship Id="rId2" Type="http://schemas.openxmlformats.org/officeDocument/2006/relationships/hyperlink" Target="http://www.sanofipasteur.com/en/commitment/challenges_of_production/"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hyperlink" Target="http://www.who.int/mediacentre/factsheets/fs211/en/"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cdc.gov/diabetes/managing/flu/index.html" TargetMode="Externa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9.png"/><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48.png"/><Relationship Id="rId5" Type="http://schemas.openxmlformats.org/officeDocument/2006/relationships/image" Target="../media/image47.png"/><Relationship Id="rId10" Type="http://schemas.microsoft.com/office/2007/relationships/hdphoto" Target="../media/hdphoto1.wdp"/><Relationship Id="rId4" Type="http://schemas.openxmlformats.org/officeDocument/2006/relationships/oleObject" Target="../embeddings/oleObject3.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Foglio_di_lavoro_di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seremi.it/content/guida-alle-controindicazioni-alle-vaccinazioni-quinta-edizione-febbraio-201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9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34272" y="2265116"/>
            <a:ext cx="10548731" cy="1836811"/>
          </a:xfrm>
        </p:spPr>
        <p:txBody>
          <a:bodyPr>
            <a:noAutofit/>
          </a:bodyPr>
          <a:lstStyle/>
          <a:p>
            <a:pPr>
              <a:lnSpc>
                <a:spcPct val="100000"/>
              </a:lnSpc>
            </a:pPr>
            <a:r>
              <a:rPr lang="it-IT" sz="4800" b="1" dirty="0" smtClean="0">
                <a:solidFill>
                  <a:schemeClr val="accent1">
                    <a:lumMod val="50000"/>
                  </a:schemeClr>
                </a:solidFill>
                <a:latin typeface="Franklin Gothic Medium" pitchFamily="34" charset="0"/>
              </a:rPr>
              <a:t>PIANO NAZIONALE PREVENZIONE VACCINALE 2017-2019</a:t>
            </a:r>
            <a:endParaRPr lang="it-IT" sz="4800" b="1" dirty="0">
              <a:solidFill>
                <a:schemeClr val="accent1">
                  <a:lumMod val="50000"/>
                </a:schemeClr>
              </a:solidFill>
              <a:latin typeface="Franklin Gothic Medium" pitchFamily="34" charset="0"/>
            </a:endParaRPr>
          </a:p>
        </p:txBody>
      </p:sp>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37806" y="5895832"/>
            <a:ext cx="2752725" cy="6477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6" name="CasellaDiTesto 5"/>
          <p:cNvSpPr txBox="1"/>
          <p:nvPr/>
        </p:nvSpPr>
        <p:spPr>
          <a:xfrm>
            <a:off x="8918714" y="5495722"/>
            <a:ext cx="2871817" cy="400110"/>
          </a:xfrm>
          <a:prstGeom prst="rect">
            <a:avLst/>
          </a:prstGeom>
          <a:noFill/>
        </p:spPr>
        <p:txBody>
          <a:bodyPr wrap="square" rtlCol="0">
            <a:spAutoFit/>
          </a:bodyPr>
          <a:lstStyle/>
          <a:p>
            <a:r>
              <a:rPr lang="it-IT" sz="2000" b="1" dirty="0">
                <a:solidFill>
                  <a:schemeClr val="accent1">
                    <a:lumMod val="50000"/>
                  </a:schemeClr>
                </a:solidFill>
                <a:latin typeface="Franklin Gothic Medium" pitchFamily="34" charset="0"/>
                <a:ea typeface="+mj-ea"/>
                <a:cs typeface="+mj-cs"/>
              </a:rPr>
              <a:t>LORENZA FERRARA</a:t>
            </a:r>
          </a:p>
        </p:txBody>
      </p:sp>
      <p:pic>
        <p:nvPicPr>
          <p:cNvPr id="3" name="Immagin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03510" y="90487"/>
            <a:ext cx="5781675" cy="1190625"/>
          </a:xfrm>
          <a:prstGeom prst="rect">
            <a:avLst/>
          </a:prstGeom>
        </p:spPr>
      </p:pic>
    </p:spTree>
    <p:extLst>
      <p:ext uri="{BB962C8B-B14F-4D97-AF65-F5344CB8AC3E}">
        <p14:creationId xmlns="" xmlns:p14="http://schemas.microsoft.com/office/powerpoint/2010/main" val="94337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nSpc>
                <a:spcPts val="3700"/>
              </a:lnSpc>
            </a:pPr>
            <a:r>
              <a:rPr lang="it-IT" sz="2800" b="1" dirty="0">
                <a:solidFill>
                  <a:schemeClr val="accent1">
                    <a:lumMod val="75000"/>
                  </a:schemeClr>
                </a:solidFill>
                <a:latin typeface="Arial Black" panose="020B0A04020102020204" pitchFamily="34" charset="0"/>
              </a:rPr>
              <a:t>Fattori di cui bisogna tener conto nella formulazione</a:t>
            </a:r>
            <a:r>
              <a:rPr lang="it-IT" sz="2800" dirty="0">
                <a:solidFill>
                  <a:schemeClr val="accent1">
                    <a:lumMod val="75000"/>
                  </a:schemeClr>
                </a:solidFill>
                <a:latin typeface="Arial Black" panose="020B0A04020102020204" pitchFamily="34" charset="0"/>
              </a:rPr>
              <a:t/>
            </a:r>
            <a:br>
              <a:rPr lang="it-IT" sz="2800" dirty="0">
                <a:solidFill>
                  <a:schemeClr val="accent1">
                    <a:lumMod val="75000"/>
                  </a:schemeClr>
                </a:solidFill>
                <a:latin typeface="Arial Black" panose="020B0A04020102020204" pitchFamily="34" charset="0"/>
              </a:rPr>
            </a:br>
            <a:r>
              <a:rPr lang="en-US" sz="2800" b="1" dirty="0">
                <a:solidFill>
                  <a:schemeClr val="accent1">
                    <a:lumMod val="75000"/>
                  </a:schemeClr>
                </a:solidFill>
                <a:latin typeface="Arial Black" panose="020B0A04020102020204" pitchFamily="34" charset="0"/>
              </a:rPr>
              <a:t>del </a:t>
            </a:r>
            <a:r>
              <a:rPr lang="en-US" sz="2800" b="1" dirty="0" err="1">
                <a:solidFill>
                  <a:schemeClr val="accent1">
                    <a:lumMod val="75000"/>
                  </a:schemeClr>
                </a:solidFill>
                <a:latin typeface="Arial Black" panose="020B0A04020102020204" pitchFamily="34" charset="0"/>
              </a:rPr>
              <a:t>calendario</a:t>
            </a:r>
            <a:r>
              <a:rPr lang="en-US" sz="2800" b="1" dirty="0">
                <a:solidFill>
                  <a:schemeClr val="accent1">
                    <a:lumMod val="75000"/>
                  </a:schemeClr>
                </a:solidFill>
                <a:latin typeface="Arial Black" panose="020B0A04020102020204" pitchFamily="34" charset="0"/>
              </a:rPr>
              <a:t> </a:t>
            </a:r>
            <a:r>
              <a:rPr lang="en-US" sz="2800" b="1" dirty="0" err="1">
                <a:solidFill>
                  <a:schemeClr val="accent1">
                    <a:lumMod val="75000"/>
                  </a:schemeClr>
                </a:solidFill>
                <a:latin typeface="Arial Black" panose="020B0A04020102020204" pitchFamily="34" charset="0"/>
              </a:rPr>
              <a:t>vaccinale</a:t>
            </a:r>
            <a:r>
              <a:rPr lang="en-US" sz="2800" b="1" dirty="0">
                <a:solidFill>
                  <a:schemeClr val="accent1">
                    <a:lumMod val="75000"/>
                  </a:schemeClr>
                </a:solidFill>
                <a:latin typeface="Arial Black" panose="020B0A04020102020204" pitchFamily="34" charset="0"/>
              </a:rPr>
              <a:t> </a:t>
            </a:r>
            <a:r>
              <a:rPr lang="en-US" sz="2800" b="1" dirty="0" err="1">
                <a:solidFill>
                  <a:schemeClr val="accent1">
                    <a:lumMod val="75000"/>
                  </a:schemeClr>
                </a:solidFill>
                <a:latin typeface="Arial Black" panose="020B0A04020102020204" pitchFamily="34" charset="0"/>
              </a:rPr>
              <a:t>dell’infanzia</a:t>
            </a:r>
            <a:endParaRPr lang="it-IT" sz="2800" dirty="0">
              <a:solidFill>
                <a:schemeClr val="accent1">
                  <a:lumMod val="75000"/>
                </a:schemeClr>
              </a:solidFill>
            </a:endParaRPr>
          </a:p>
        </p:txBody>
      </p:sp>
      <p:sp>
        <p:nvSpPr>
          <p:cNvPr id="3" name="Segnaposto contenuto 2"/>
          <p:cNvSpPr>
            <a:spLocks noGrp="1"/>
          </p:cNvSpPr>
          <p:nvPr>
            <p:ph idx="1"/>
          </p:nvPr>
        </p:nvSpPr>
        <p:spPr>
          <a:xfrm>
            <a:off x="1032702" y="2155094"/>
            <a:ext cx="7776864" cy="3672408"/>
          </a:xfrm>
        </p:spPr>
        <p:txBody>
          <a:bodyPr>
            <a:normAutofit/>
          </a:bodyPr>
          <a:lstStyle/>
          <a:p>
            <a:pPr marL="0" indent="0">
              <a:lnSpc>
                <a:spcPct val="100000"/>
              </a:lnSpc>
              <a:buNone/>
            </a:pPr>
            <a:r>
              <a:rPr lang="it-IT" sz="2800" b="1" dirty="0">
                <a:solidFill>
                  <a:srgbClr val="FF0000"/>
                </a:solidFill>
              </a:rPr>
              <a:t>Pratici</a:t>
            </a:r>
          </a:p>
          <a:p>
            <a:pPr marL="271463" indent="-271463">
              <a:lnSpc>
                <a:spcPct val="100000"/>
              </a:lnSpc>
              <a:buFont typeface="Arial" panose="020B0604020202020204" pitchFamily="34" charset="0"/>
              <a:buChar char="•"/>
            </a:pPr>
            <a:r>
              <a:rPr lang="it-IT" sz="2400" dirty="0"/>
              <a:t>Numero di vaccini da inserire nel calendario</a:t>
            </a:r>
          </a:p>
          <a:p>
            <a:pPr marL="271463" indent="-271463">
              <a:lnSpc>
                <a:spcPct val="100000"/>
              </a:lnSpc>
              <a:buFont typeface="Arial" panose="020B0604020202020204" pitchFamily="34" charset="0"/>
              <a:buChar char="•"/>
            </a:pPr>
            <a:r>
              <a:rPr lang="it-IT" sz="2400" dirty="0"/>
              <a:t>Disponibilità di vaccini “combinati”</a:t>
            </a:r>
          </a:p>
          <a:p>
            <a:pPr marL="271463" indent="-271463">
              <a:lnSpc>
                <a:spcPct val="100000"/>
              </a:lnSpc>
              <a:buFont typeface="Arial" panose="020B0604020202020204" pitchFamily="34" charset="0"/>
              <a:buChar char="•"/>
            </a:pPr>
            <a:r>
              <a:rPr lang="it-IT" sz="2400" dirty="0"/>
              <a:t>Numero di sedute vaccinali</a:t>
            </a:r>
          </a:p>
          <a:p>
            <a:pPr marL="271463" indent="-271463">
              <a:lnSpc>
                <a:spcPct val="100000"/>
              </a:lnSpc>
              <a:buFont typeface="Arial" panose="020B0604020202020204" pitchFamily="34" charset="0"/>
              <a:buChar char="•"/>
            </a:pPr>
            <a:r>
              <a:rPr lang="it-IT" sz="2400" dirty="0"/>
              <a:t>Organizzazione della </a:t>
            </a:r>
            <a:r>
              <a:rPr lang="it-IT" sz="2400" dirty="0" smtClean="0"/>
              <a:t>somministrazione</a:t>
            </a:r>
            <a:endParaRPr lang="it-IT" dirty="0"/>
          </a:p>
        </p:txBody>
      </p:sp>
    </p:spTree>
    <p:extLst>
      <p:ext uri="{BB962C8B-B14F-4D97-AF65-F5344CB8AC3E}">
        <p14:creationId xmlns="" xmlns:p14="http://schemas.microsoft.com/office/powerpoint/2010/main" val="16513548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72356"/>
          </a:xfrm>
        </p:spPr>
        <p:txBody>
          <a:bodyPr>
            <a:normAutofit/>
          </a:bodyPr>
          <a:lstStyle/>
          <a:p>
            <a:r>
              <a:rPr lang="it-IT" sz="4000" b="1" dirty="0">
                <a:solidFill>
                  <a:schemeClr val="accent1">
                    <a:lumMod val="50000"/>
                  </a:schemeClr>
                </a:solidFill>
                <a:latin typeface="Corbel" panose="020B0503020204020204" pitchFamily="34" charset="0"/>
              </a:rPr>
              <a:t>Vaccinazioni durante la gravidanza </a:t>
            </a:r>
          </a:p>
        </p:txBody>
      </p:sp>
      <p:sp>
        <p:nvSpPr>
          <p:cNvPr id="3" name="Segnaposto contenuto 2"/>
          <p:cNvSpPr>
            <a:spLocks noGrp="1"/>
          </p:cNvSpPr>
          <p:nvPr>
            <p:ph idx="1"/>
          </p:nvPr>
        </p:nvSpPr>
        <p:spPr>
          <a:xfrm>
            <a:off x="865495" y="1607260"/>
            <a:ext cx="10352965" cy="4465994"/>
          </a:xfrm>
        </p:spPr>
        <p:txBody>
          <a:bodyPr>
            <a:noAutofit/>
          </a:bodyPr>
          <a:lstStyle/>
          <a:p>
            <a:pPr algn="just">
              <a:lnSpc>
                <a:spcPct val="100000"/>
              </a:lnSpc>
            </a:pPr>
            <a:r>
              <a:rPr lang="it-IT" sz="2200" dirty="0">
                <a:cs typeface="Calibri" panose="020F0502020204030204" pitchFamily="34" charset="0"/>
              </a:rPr>
              <a:t>Nel corso di </a:t>
            </a:r>
            <a:r>
              <a:rPr lang="it-IT" sz="2200" b="1" dirty="0">
                <a:cs typeface="Calibri" panose="020F0502020204030204" pitchFamily="34" charset="0"/>
              </a:rPr>
              <a:t>ogni gravidanza e per ogni successiva gestazione </a:t>
            </a:r>
            <a:r>
              <a:rPr lang="it-IT" sz="2200" b="1" dirty="0">
                <a:solidFill>
                  <a:schemeClr val="accent2"/>
                </a:solidFill>
                <a:cs typeface="Calibri" panose="020F0502020204030204" pitchFamily="34" charset="0"/>
              </a:rPr>
              <a:t>sono raccomandate le vaccinazioni anti-</a:t>
            </a:r>
            <a:r>
              <a:rPr lang="it-IT" sz="2200" b="1" dirty="0" err="1">
                <a:solidFill>
                  <a:schemeClr val="accent2"/>
                </a:solidFill>
                <a:cs typeface="Calibri" panose="020F0502020204030204" pitchFamily="34" charset="0"/>
              </a:rPr>
              <a:t>dTpa</a:t>
            </a:r>
            <a:r>
              <a:rPr lang="it-IT" sz="2200" b="1" dirty="0">
                <a:solidFill>
                  <a:schemeClr val="accent2"/>
                </a:solidFill>
                <a:cs typeface="Calibri" panose="020F0502020204030204" pitchFamily="34" charset="0"/>
              </a:rPr>
              <a:t> e anti-influenza</a:t>
            </a:r>
            <a:r>
              <a:rPr lang="it-IT" sz="2200" b="1" dirty="0">
                <a:solidFill>
                  <a:srgbClr val="FF0000"/>
                </a:solidFill>
                <a:cs typeface="Calibri" panose="020F0502020204030204" pitchFamily="34" charset="0"/>
              </a:rPr>
              <a:t> </a:t>
            </a:r>
            <a:r>
              <a:rPr lang="it-IT" sz="2200" dirty="0">
                <a:cs typeface="Calibri" panose="020F0502020204030204" pitchFamily="34" charset="0"/>
              </a:rPr>
              <a:t>(se la gestazione si verifica nel corso di una stagione influenzale). </a:t>
            </a:r>
          </a:p>
          <a:p>
            <a:pPr algn="just">
              <a:lnSpc>
                <a:spcPct val="100000"/>
              </a:lnSpc>
            </a:pPr>
            <a:r>
              <a:rPr lang="it-IT" sz="2200" dirty="0">
                <a:cs typeface="Calibri" panose="020F0502020204030204" pitchFamily="34" charset="0"/>
              </a:rPr>
              <a:t>La vaccinazione </a:t>
            </a:r>
            <a:r>
              <a:rPr lang="it-IT" sz="2200" dirty="0" err="1">
                <a:cs typeface="Calibri" panose="020F0502020204030204" pitchFamily="34" charset="0"/>
              </a:rPr>
              <a:t>dTpa</a:t>
            </a:r>
            <a:r>
              <a:rPr lang="it-IT" sz="2200" dirty="0">
                <a:cs typeface="Calibri" panose="020F0502020204030204" pitchFamily="34" charset="0"/>
              </a:rPr>
              <a:t> deve essere somministrata durante ogni gravidanza, anche se la donna in gravidanza sia già stata vaccinata o sia in regola con i richiami decennali o abbia contratto la pertosse</a:t>
            </a:r>
            <a:r>
              <a:rPr lang="it-IT" sz="2200" dirty="0" smtClean="0">
                <a:cs typeface="Calibri" panose="020F0502020204030204" pitchFamily="34" charset="0"/>
              </a:rPr>
              <a:t>.</a:t>
            </a:r>
            <a:endParaRPr lang="it-IT" sz="2200" dirty="0">
              <a:cs typeface="Calibri" panose="020F0502020204030204" pitchFamily="34" charset="0"/>
            </a:endParaRPr>
          </a:p>
          <a:p>
            <a:pPr algn="just">
              <a:lnSpc>
                <a:spcPct val="100000"/>
              </a:lnSpc>
            </a:pPr>
            <a:r>
              <a:rPr lang="it-IT" sz="2200" b="1" dirty="0" smtClean="0">
                <a:cs typeface="Calibri" panose="020F0502020204030204" pitchFamily="34" charset="0"/>
              </a:rPr>
              <a:t>L’ACIP</a:t>
            </a:r>
            <a:r>
              <a:rPr lang="it-IT" sz="2200" dirty="0" smtClean="0">
                <a:cs typeface="Calibri" panose="020F0502020204030204" pitchFamily="34" charset="0"/>
              </a:rPr>
              <a:t> (</a:t>
            </a:r>
            <a:r>
              <a:rPr lang="en-US" sz="2200" i="1" dirty="0" smtClean="0"/>
              <a:t>Advisory </a:t>
            </a:r>
            <a:r>
              <a:rPr lang="en-US" sz="2200" i="1" dirty="0"/>
              <a:t>Committee on Immunization </a:t>
            </a:r>
            <a:r>
              <a:rPr lang="en-US" sz="2200" i="1" dirty="0" smtClean="0"/>
              <a:t>Practices-CDC</a:t>
            </a:r>
            <a:r>
              <a:rPr lang="it-IT" sz="2200" dirty="0" smtClean="0">
                <a:cs typeface="Calibri" panose="020F0502020204030204" pitchFamily="34" charset="0"/>
              </a:rPr>
              <a:t>) raccomanda la vaccinazione con vaccino combinato difterite-tetano-pertosse (acellulare) in formulazione adulti (</a:t>
            </a:r>
            <a:r>
              <a:rPr lang="it-IT" sz="2200" dirty="0" err="1" smtClean="0">
                <a:cs typeface="Calibri" panose="020F0502020204030204" pitchFamily="34" charset="0"/>
              </a:rPr>
              <a:t>dTap</a:t>
            </a:r>
            <a:r>
              <a:rPr lang="it-IT" sz="2200" dirty="0" smtClean="0">
                <a:cs typeface="Calibri" panose="020F0502020204030204" pitchFamily="34" charset="0"/>
              </a:rPr>
              <a:t>) a ogni gravidanza, </a:t>
            </a:r>
            <a:r>
              <a:rPr lang="it-IT" sz="2200" b="1" dirty="0" smtClean="0">
                <a:cs typeface="Calibri" panose="020F0502020204030204" pitchFamily="34" charset="0"/>
              </a:rPr>
              <a:t>preferibilmente tra la 27° e la 36° settimana</a:t>
            </a:r>
          </a:p>
          <a:p>
            <a:pPr algn="just">
              <a:lnSpc>
                <a:spcPct val="100000"/>
              </a:lnSpc>
            </a:pPr>
            <a:r>
              <a:rPr lang="it-IT" sz="2200" dirty="0">
                <a:cs typeface="Calibri" panose="020F0502020204030204" pitchFamily="34" charset="0"/>
              </a:rPr>
              <a:t>Il Piano Nazionale Prevenzione Vaccinale (PNPV) 2017-2019 </a:t>
            </a:r>
            <a:r>
              <a:rPr lang="it-IT" sz="2200" b="1" dirty="0">
                <a:solidFill>
                  <a:schemeClr val="accent2"/>
                </a:solidFill>
                <a:cs typeface="Calibri" panose="020F0502020204030204" pitchFamily="34" charset="0"/>
              </a:rPr>
              <a:t>individua la 28° settimana </a:t>
            </a:r>
            <a:r>
              <a:rPr lang="it-IT" sz="2200" dirty="0">
                <a:cs typeface="Calibri" panose="020F0502020204030204" pitchFamily="34" charset="0"/>
              </a:rPr>
              <a:t>come periodo ideale per la somministrazione della vaccinazione. </a:t>
            </a:r>
          </a:p>
        </p:txBody>
      </p:sp>
    </p:spTree>
    <p:extLst>
      <p:ext uri="{BB962C8B-B14F-4D97-AF65-F5344CB8AC3E}">
        <p14:creationId xmlns="" xmlns:p14="http://schemas.microsoft.com/office/powerpoint/2010/main" val="25704091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99456" y="2395932"/>
            <a:ext cx="10058401" cy="3661605"/>
          </a:xfrm>
        </p:spPr>
        <p:txBody>
          <a:bodyPr>
            <a:noAutofit/>
          </a:bodyPr>
          <a:lstStyle/>
          <a:p>
            <a:pPr algn="just">
              <a:lnSpc>
                <a:spcPts val="3000"/>
              </a:lnSpc>
            </a:pPr>
            <a:r>
              <a:rPr lang="it-IT" sz="2400" dirty="0" smtClean="0"/>
              <a:t>È, quindi, necessario utilizzare </a:t>
            </a:r>
            <a:r>
              <a:rPr lang="it-IT" sz="2400" b="1" dirty="0" smtClean="0"/>
              <a:t>tutte le occasioni possibili per verificare lo stato immunitario </a:t>
            </a:r>
            <a:r>
              <a:rPr lang="it-IT" sz="2400" dirty="0" smtClean="0"/>
              <a:t>della donna nei confronti di </a:t>
            </a:r>
            <a:r>
              <a:rPr lang="it-IT" sz="2400" b="1" dirty="0" smtClean="0">
                <a:solidFill>
                  <a:schemeClr val="accent2"/>
                </a:solidFill>
              </a:rPr>
              <a:t>morbillo, parotite, rosolia e varicella</a:t>
            </a:r>
            <a:r>
              <a:rPr lang="it-IT" sz="2400" dirty="0" smtClean="0"/>
              <a:t>; in assenza di immunizzazione anche solo verso una delle malattie elencate, è opportuno proporre attivamente la vaccinazione.</a:t>
            </a:r>
          </a:p>
          <a:p>
            <a:pPr algn="just">
              <a:lnSpc>
                <a:spcPts val="3000"/>
              </a:lnSpc>
            </a:pPr>
            <a:r>
              <a:rPr lang="it-IT" sz="2400" dirty="0" smtClean="0"/>
              <a:t>Poiché sia il </a:t>
            </a:r>
            <a:r>
              <a:rPr lang="it-IT" sz="2400" b="1" dirty="0" smtClean="0"/>
              <a:t>vaccino </a:t>
            </a:r>
            <a:r>
              <a:rPr lang="it-IT" sz="2400" b="1" dirty="0" smtClean="0">
                <a:solidFill>
                  <a:schemeClr val="accent2"/>
                </a:solidFill>
              </a:rPr>
              <a:t>MPR </a:t>
            </a:r>
            <a:r>
              <a:rPr lang="it-IT" sz="2400" b="1" dirty="0" smtClean="0"/>
              <a:t>che quello della </a:t>
            </a:r>
            <a:r>
              <a:rPr lang="it-IT" sz="2400" b="1" dirty="0" smtClean="0">
                <a:solidFill>
                  <a:schemeClr val="accent2"/>
                </a:solidFill>
              </a:rPr>
              <a:t>varicella</a:t>
            </a:r>
            <a:r>
              <a:rPr lang="it-IT" sz="2400" b="1" dirty="0" smtClean="0"/>
              <a:t> sono </a:t>
            </a:r>
            <a:r>
              <a:rPr lang="it-IT" sz="2400" b="1" dirty="0" smtClean="0">
                <a:solidFill>
                  <a:schemeClr val="accent2"/>
                </a:solidFill>
              </a:rPr>
              <a:t>controindicati in gravidanza</a:t>
            </a:r>
            <a:r>
              <a:rPr lang="it-IT" sz="2400" dirty="0" smtClean="0"/>
              <a:t>, è necessario che, al momento dell’inizio della gravidanza, la donna sia vaccinata regolarmente (con due dosi)</a:t>
            </a:r>
            <a:r>
              <a:rPr lang="it-IT" sz="2400" dirty="0" smtClean="0">
                <a:solidFill>
                  <a:schemeClr val="accent2"/>
                </a:solidFill>
              </a:rPr>
              <a:t> </a:t>
            </a:r>
            <a:r>
              <a:rPr lang="it-IT" sz="2400" b="1" dirty="0" smtClean="0">
                <a:solidFill>
                  <a:schemeClr val="accent2"/>
                </a:solidFill>
              </a:rPr>
              <a:t>da almeno un mese</a:t>
            </a:r>
            <a:r>
              <a:rPr lang="it-IT" sz="2400" dirty="0" smtClean="0">
                <a:solidFill>
                  <a:schemeClr val="accent2"/>
                </a:solidFill>
              </a:rPr>
              <a:t>. </a:t>
            </a:r>
            <a:endParaRPr lang="it-IT" sz="2400" dirty="0">
              <a:solidFill>
                <a:schemeClr val="accent2"/>
              </a:solidFill>
            </a:endParaRPr>
          </a:p>
        </p:txBody>
      </p:sp>
      <p:sp>
        <p:nvSpPr>
          <p:cNvPr id="4" name="CasellaDiTesto 3"/>
          <p:cNvSpPr txBox="1"/>
          <p:nvPr/>
        </p:nvSpPr>
        <p:spPr>
          <a:xfrm>
            <a:off x="1097280" y="622683"/>
            <a:ext cx="5647552" cy="954107"/>
          </a:xfrm>
          <a:prstGeom prst="rect">
            <a:avLst/>
          </a:prstGeom>
          <a:noFill/>
        </p:spPr>
        <p:txBody>
          <a:bodyPr wrap="square" rtlCol="0">
            <a:spAutoFit/>
          </a:bodyPr>
          <a:lstStyle/>
          <a:p>
            <a:r>
              <a:rPr lang="it-IT" sz="2800" b="1" dirty="0" smtClean="0">
                <a:solidFill>
                  <a:schemeClr val="accent1">
                    <a:lumMod val="50000"/>
                  </a:schemeClr>
                </a:solidFill>
              </a:rPr>
              <a:t>VACCINAZIONI </a:t>
            </a:r>
            <a:r>
              <a:rPr lang="it-IT" sz="2800" b="1" dirty="0">
                <a:solidFill>
                  <a:schemeClr val="accent1">
                    <a:lumMod val="50000"/>
                  </a:schemeClr>
                </a:solidFill>
              </a:rPr>
              <a:t>IN PREVISIONE DI UNA GRAVIDANZA </a:t>
            </a:r>
            <a:r>
              <a:rPr lang="it-IT" sz="2800" b="1" dirty="0" smtClean="0">
                <a:solidFill>
                  <a:schemeClr val="accent1">
                    <a:lumMod val="50000"/>
                  </a:schemeClr>
                </a:solidFill>
              </a:rPr>
              <a:t>– ETA’ FERTILE</a:t>
            </a:r>
            <a:endParaRPr lang="it-IT" sz="2800" b="1" dirty="0">
              <a:solidFill>
                <a:schemeClr val="accent1">
                  <a:lumMod val="50000"/>
                </a:schemeClr>
              </a:solidFill>
            </a:endParaRPr>
          </a:p>
        </p:txBody>
      </p:sp>
      <p:sp>
        <p:nvSpPr>
          <p:cNvPr id="6" name="Titolo 1"/>
          <p:cNvSpPr txBox="1">
            <a:spLocks/>
          </p:cNvSpPr>
          <p:nvPr/>
        </p:nvSpPr>
        <p:spPr>
          <a:xfrm>
            <a:off x="6898741" y="241336"/>
            <a:ext cx="5119734" cy="1450757"/>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t-IT" sz="1800" b="1" dirty="0" smtClean="0">
                <a:solidFill>
                  <a:srgbClr val="FF0000"/>
                </a:solidFill>
              </a:rPr>
              <a:t>0034074-21/11/2018-DGPRE-DGPRE-P</a:t>
            </a:r>
            <a:br>
              <a:rPr lang="it-IT" sz="1800" b="1" dirty="0" smtClean="0">
                <a:solidFill>
                  <a:srgbClr val="FF0000"/>
                </a:solidFill>
              </a:rPr>
            </a:br>
            <a:r>
              <a:rPr lang="it-IT" sz="1800" dirty="0" smtClean="0">
                <a:solidFill>
                  <a:srgbClr val="FF0000"/>
                </a:solidFill>
              </a:rPr>
              <a:t/>
            </a:r>
            <a:br>
              <a:rPr lang="it-IT" sz="1800" dirty="0" smtClean="0">
                <a:solidFill>
                  <a:srgbClr val="FF0000"/>
                </a:solidFill>
              </a:rPr>
            </a:br>
            <a:r>
              <a:rPr lang="it-IT" sz="1800" dirty="0" smtClean="0">
                <a:solidFill>
                  <a:srgbClr val="FF0000"/>
                </a:solidFill>
              </a:rPr>
              <a:t> </a:t>
            </a:r>
            <a:r>
              <a:rPr lang="it-IT" sz="1800" b="1" dirty="0" smtClean="0">
                <a:solidFill>
                  <a:srgbClr val="FF0000"/>
                </a:solidFill>
              </a:rPr>
              <a:t>OGGETTO: Vaccinazioni raccomandate per le donne in età fertile e in gravidanza – ERRATA CORRIGE </a:t>
            </a:r>
            <a:br>
              <a:rPr lang="it-IT" sz="1800" b="1" dirty="0" smtClean="0">
                <a:solidFill>
                  <a:srgbClr val="FF0000"/>
                </a:solidFill>
              </a:rPr>
            </a:br>
            <a:r>
              <a:rPr lang="it-IT" sz="1800" i="1" dirty="0" smtClean="0">
                <a:solidFill>
                  <a:srgbClr val="FF0000"/>
                </a:solidFill>
              </a:rPr>
              <a:t>La presente aggiorna e sostituisce, integralmente, la nota del 7 agosto 2018, nr. </a:t>
            </a:r>
            <a:r>
              <a:rPr lang="it-IT" sz="1800" i="1" dirty="0" err="1" smtClean="0">
                <a:solidFill>
                  <a:srgbClr val="FF0000"/>
                </a:solidFill>
              </a:rPr>
              <a:t>prot</a:t>
            </a:r>
            <a:r>
              <a:rPr lang="it-IT" sz="1800" i="1" dirty="0" smtClean="0">
                <a:solidFill>
                  <a:srgbClr val="FF0000"/>
                </a:solidFill>
              </a:rPr>
              <a:t>. 23831, recante uguale titolo. </a:t>
            </a:r>
            <a:endParaRPr lang="it-IT" sz="1800" dirty="0">
              <a:solidFill>
                <a:srgbClr val="FF0000"/>
              </a:solidFill>
            </a:endParaRPr>
          </a:p>
        </p:txBody>
      </p:sp>
    </p:spTree>
    <p:extLst>
      <p:ext uri="{BB962C8B-B14F-4D97-AF65-F5344CB8AC3E}">
        <p14:creationId xmlns="" xmlns:p14="http://schemas.microsoft.com/office/powerpoint/2010/main" val="2792236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7448" y="2348880"/>
            <a:ext cx="10058400" cy="1450757"/>
          </a:xfrm>
        </p:spPr>
        <p:txBody>
          <a:bodyPr>
            <a:normAutofit/>
          </a:bodyPr>
          <a:lstStyle/>
          <a:p>
            <a:pPr lvl="1" algn="ctr">
              <a:spcBef>
                <a:spcPts val="450"/>
              </a:spcBef>
              <a:spcAft>
                <a:spcPts val="450"/>
              </a:spcAft>
            </a:pPr>
            <a:r>
              <a:rPr lang="it-IT" sz="4000" b="1" dirty="0">
                <a:solidFill>
                  <a:schemeClr val="accent1">
                    <a:lumMod val="50000"/>
                  </a:schemeClr>
                </a:solidFill>
                <a:latin typeface="Corbel" panose="020B0503020204020204" pitchFamily="34" charset="0"/>
              </a:rPr>
              <a:t>Vaccinazioni per soggetti a rischio per esposizione </a:t>
            </a:r>
            <a:r>
              <a:rPr lang="it-IT" sz="4000" b="1" dirty="0" smtClean="0">
                <a:solidFill>
                  <a:schemeClr val="accent1">
                    <a:lumMod val="50000"/>
                  </a:schemeClr>
                </a:solidFill>
                <a:latin typeface="Corbel" panose="020B0503020204020204" pitchFamily="34" charset="0"/>
              </a:rPr>
              <a:t>professionale</a:t>
            </a:r>
            <a:endParaRPr lang="it-IT" sz="4000" b="1" dirty="0">
              <a:solidFill>
                <a:schemeClr val="accent1">
                  <a:lumMod val="50000"/>
                </a:schemeClr>
              </a:solidFill>
              <a:latin typeface="Corbel" panose="020B0503020204020204" pitchFamily="34" charset="0"/>
            </a:endParaRPr>
          </a:p>
        </p:txBody>
      </p:sp>
    </p:spTree>
    <p:extLst>
      <p:ext uri="{BB962C8B-B14F-4D97-AF65-F5344CB8AC3E}">
        <p14:creationId xmlns="" xmlns:p14="http://schemas.microsoft.com/office/powerpoint/2010/main" val="4014856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chemeClr val="accent1">
                    <a:lumMod val="75000"/>
                  </a:schemeClr>
                </a:solidFill>
              </a:rPr>
              <a:t>Le categorie di lavoratori per cui sono indicate specifiche vaccinazioni sono</a:t>
            </a:r>
            <a:r>
              <a:rPr lang="it-IT" sz="3200" b="1" dirty="0" smtClean="0">
                <a:solidFill>
                  <a:schemeClr val="accent1">
                    <a:lumMod val="75000"/>
                  </a:schemeClr>
                </a:solidFill>
              </a:rPr>
              <a:t>:</a:t>
            </a:r>
            <a:endParaRPr lang="it-IT" sz="3200" b="1" dirty="0">
              <a:solidFill>
                <a:schemeClr val="accent1">
                  <a:lumMod val="75000"/>
                </a:schemeClr>
              </a:solidFill>
            </a:endParaRPr>
          </a:p>
        </p:txBody>
      </p:sp>
      <p:sp>
        <p:nvSpPr>
          <p:cNvPr id="3" name="Segnaposto contenuto 2"/>
          <p:cNvSpPr>
            <a:spLocks noGrp="1"/>
          </p:cNvSpPr>
          <p:nvPr>
            <p:ph idx="1"/>
          </p:nvPr>
        </p:nvSpPr>
        <p:spPr>
          <a:xfrm>
            <a:off x="838200" y="1730089"/>
            <a:ext cx="10515600" cy="4452345"/>
          </a:xfrm>
        </p:spPr>
        <p:txBody>
          <a:bodyPr>
            <a:normAutofit fontScale="85000" lnSpcReduction="20000"/>
          </a:bodyPr>
          <a:lstStyle/>
          <a:p>
            <a:pPr algn="just">
              <a:lnSpc>
                <a:spcPct val="120000"/>
              </a:lnSpc>
            </a:pPr>
            <a:endParaRPr lang="it-IT" dirty="0" smtClean="0"/>
          </a:p>
          <a:p>
            <a:pPr algn="just">
              <a:lnSpc>
                <a:spcPct val="120000"/>
              </a:lnSpc>
              <a:buNone/>
            </a:pPr>
            <a:r>
              <a:rPr lang="it-IT" b="1" dirty="0" smtClean="0">
                <a:solidFill>
                  <a:schemeClr val="accent1">
                    <a:lumMod val="75000"/>
                  </a:schemeClr>
                </a:solidFill>
              </a:rPr>
              <a:t>Operatori </a:t>
            </a:r>
            <a:r>
              <a:rPr lang="it-IT" b="1" dirty="0">
                <a:solidFill>
                  <a:schemeClr val="accent1">
                    <a:lumMod val="75000"/>
                  </a:schemeClr>
                </a:solidFill>
              </a:rPr>
              <a:t>sanitari: </a:t>
            </a:r>
            <a:endParaRPr lang="it-IT" b="1" dirty="0" smtClean="0">
              <a:solidFill>
                <a:schemeClr val="accent1">
                  <a:lumMod val="75000"/>
                </a:schemeClr>
              </a:solidFill>
            </a:endParaRPr>
          </a:p>
          <a:p>
            <a:pPr algn="just">
              <a:lnSpc>
                <a:spcPct val="120000"/>
              </a:lnSpc>
              <a:buNone/>
            </a:pPr>
            <a:r>
              <a:rPr lang="it-IT" dirty="0" smtClean="0"/>
              <a:t>	per </a:t>
            </a:r>
            <a:r>
              <a:rPr lang="it-IT" dirty="0"/>
              <a:t>gli operatori sanitari un adeguato intervento di immunizzazione è fondamentale per la prevenzione ed il controllo delle infezioni (</a:t>
            </a:r>
            <a:r>
              <a:rPr lang="it-IT" b="1" dirty="0"/>
              <a:t>anti-epatite B, anti-influenzale, anti-morbillo, parotite, rosolia (MPR), anti-varicella, anti-pertosse</a:t>
            </a:r>
            <a:r>
              <a:rPr lang="it-IT" dirty="0"/>
              <a:t>). Nella maggior parte dei casi, l’immunizzazione attiva riveste un ruolo non soltanto di protezione del singolo operatore, ma soprattutto di garanzia nei confronti dei pazienti, ai quali l’operatore potrebbe trasmettere l’infezione determinando gravi danni e persino casi mortali. Anche per gli studenti dei corsi di laurea dell’area sanitaria sono fortemente raccomandate le medesime vaccinazioni indicate per gli operatori sanitari.</a:t>
            </a:r>
          </a:p>
          <a:p>
            <a:pPr algn="just">
              <a:lnSpc>
                <a:spcPct val="120000"/>
              </a:lnSpc>
            </a:pPr>
            <a:endParaRPr lang="it-IT" dirty="0"/>
          </a:p>
        </p:txBody>
      </p:sp>
    </p:spTree>
    <p:extLst>
      <p:ext uri="{BB962C8B-B14F-4D97-AF65-F5344CB8AC3E}">
        <p14:creationId xmlns="" xmlns:p14="http://schemas.microsoft.com/office/powerpoint/2010/main" val="6039746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4056"/>
            <a:ext cx="10515600" cy="1325563"/>
          </a:xfrm>
        </p:spPr>
        <p:txBody>
          <a:bodyPr>
            <a:normAutofit/>
          </a:bodyPr>
          <a:lstStyle/>
          <a:p>
            <a:r>
              <a:rPr lang="it-IT" sz="3200" b="1" dirty="0">
                <a:solidFill>
                  <a:schemeClr val="accent1">
                    <a:lumMod val="75000"/>
                  </a:schemeClr>
                </a:solidFill>
              </a:rPr>
              <a:t>Le categorie di lavoratori per cui sono indicate specifiche vaccinazioni sono:</a:t>
            </a:r>
            <a:endParaRPr lang="it-IT" sz="3200" dirty="0">
              <a:solidFill>
                <a:schemeClr val="accent1">
                  <a:lumMod val="75000"/>
                </a:schemeClr>
              </a:solidFill>
            </a:endParaRPr>
          </a:p>
        </p:txBody>
      </p:sp>
      <p:sp>
        <p:nvSpPr>
          <p:cNvPr id="3" name="Segnaposto contenuto 2"/>
          <p:cNvSpPr>
            <a:spLocks noGrp="1"/>
          </p:cNvSpPr>
          <p:nvPr>
            <p:ph idx="1"/>
          </p:nvPr>
        </p:nvSpPr>
        <p:spPr>
          <a:xfrm>
            <a:off x="1138223" y="1681960"/>
            <a:ext cx="10058400" cy="4855318"/>
          </a:xfrm>
        </p:spPr>
        <p:txBody>
          <a:bodyPr>
            <a:noAutofit/>
          </a:bodyPr>
          <a:lstStyle/>
          <a:p>
            <a:pPr algn="just">
              <a:lnSpc>
                <a:spcPct val="100000"/>
              </a:lnSpc>
              <a:buNone/>
            </a:pPr>
            <a:r>
              <a:rPr lang="it-IT" sz="2000" b="1" dirty="0">
                <a:solidFill>
                  <a:schemeClr val="accent1">
                    <a:lumMod val="75000"/>
                  </a:schemeClr>
                </a:solidFill>
              </a:rPr>
              <a:t>Personale di laboratorio: </a:t>
            </a:r>
            <a:endParaRPr lang="it-IT" sz="2000" b="1" dirty="0" smtClean="0">
              <a:solidFill>
                <a:schemeClr val="accent1">
                  <a:lumMod val="75000"/>
                </a:schemeClr>
              </a:solidFill>
            </a:endParaRPr>
          </a:p>
          <a:p>
            <a:pPr algn="just">
              <a:lnSpc>
                <a:spcPct val="100000"/>
              </a:lnSpc>
              <a:buNone/>
            </a:pPr>
            <a:r>
              <a:rPr lang="it-IT" sz="2000" b="1" dirty="0" smtClean="0">
                <a:solidFill>
                  <a:schemeClr val="accent1">
                    <a:lumMod val="75000"/>
                  </a:schemeClr>
                </a:solidFill>
              </a:rPr>
              <a:t>	</a:t>
            </a:r>
            <a:r>
              <a:rPr lang="it-IT" sz="2000" dirty="0" smtClean="0"/>
              <a:t>il </a:t>
            </a:r>
            <a:r>
              <a:rPr lang="it-IT" sz="2000" dirty="0"/>
              <a:t>personale di laboratorio, sia esso di ricerca o industriale, così come il personale addetto alla lavorazione degli emoderivati, spesso lavora a stretto contatto con patogeni che causano malattie prevenibili da vaccini. Una corretta immunizzazione di questi operatori (che non deve in alcun modo sostituire l’utilizzo di dispositivi di protezione individuale) può prevenire la trasmissione accidentale di questi patogeni. In generale, il personale di laboratorio che lavora a contatto o a possibile esposizione con un determinato patogeno per cui esista un vaccino efficace, deve essere immunizzato.</a:t>
            </a:r>
          </a:p>
          <a:p>
            <a:pPr algn="just">
              <a:lnSpc>
                <a:spcPct val="100000"/>
              </a:lnSpc>
            </a:pPr>
            <a:r>
              <a:rPr lang="it-IT" sz="2000" b="1" dirty="0">
                <a:solidFill>
                  <a:schemeClr val="accent1">
                    <a:lumMod val="75000"/>
                  </a:schemeClr>
                </a:solidFill>
              </a:rPr>
              <a:t>Lavoratori a contatto con animali o materiale di origine animale:</a:t>
            </a:r>
            <a:r>
              <a:rPr lang="it-IT" sz="2000" dirty="0">
                <a:solidFill>
                  <a:schemeClr val="accent1">
                    <a:lumMod val="75000"/>
                  </a:schemeClr>
                </a:solidFill>
              </a:rPr>
              <a:t> </a:t>
            </a:r>
            <a:r>
              <a:rPr lang="it-IT" sz="2000" dirty="0"/>
              <a:t>lavoratori che sono a stretto contatto con animali o materiale derivato da animali </a:t>
            </a:r>
            <a:r>
              <a:rPr lang="it-IT" sz="2000" b="1" dirty="0"/>
              <a:t>(allevatori, addetti all’attività di allevamento, addetti al trasporto di animali vivi, macellatori e vaccinatori, veterinari pubblici e libero- professionisti)</a:t>
            </a:r>
            <a:r>
              <a:rPr lang="it-IT" sz="2000" dirty="0"/>
              <a:t> sono a rischio di esposizione a malattie prevenibili da vaccini che possono essere trasmesse dall’animale all’uomo.</a:t>
            </a:r>
          </a:p>
          <a:p>
            <a:pPr algn="just">
              <a:lnSpc>
                <a:spcPct val="100000"/>
              </a:lnSpc>
              <a:buNone/>
            </a:pPr>
            <a:r>
              <a:rPr lang="it-IT" sz="2000" dirty="0"/>
              <a:t/>
            </a:r>
            <a:br>
              <a:rPr lang="it-IT" sz="2000" dirty="0"/>
            </a:br>
            <a:endParaRPr lang="it-IT" sz="2000" dirty="0"/>
          </a:p>
        </p:txBody>
      </p:sp>
    </p:spTree>
    <p:extLst>
      <p:ext uri="{BB962C8B-B14F-4D97-AF65-F5344CB8AC3E}">
        <p14:creationId xmlns="" xmlns:p14="http://schemas.microsoft.com/office/powerpoint/2010/main" val="2649079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55943"/>
            <a:ext cx="10515600" cy="999651"/>
          </a:xfrm>
        </p:spPr>
        <p:txBody>
          <a:bodyPr>
            <a:normAutofit/>
          </a:bodyPr>
          <a:lstStyle/>
          <a:p>
            <a:r>
              <a:rPr lang="it-IT" sz="3200" b="1" dirty="0">
                <a:solidFill>
                  <a:schemeClr val="accent1">
                    <a:lumMod val="75000"/>
                  </a:schemeClr>
                </a:solidFill>
              </a:rPr>
              <a:t>Le categorie di lavoratori per cui sono indicate specifiche vaccinazioni sono:</a:t>
            </a:r>
            <a:endParaRPr lang="it-IT" sz="3200" dirty="0">
              <a:solidFill>
                <a:schemeClr val="accent1">
                  <a:lumMod val="75000"/>
                </a:schemeClr>
              </a:solidFill>
            </a:endParaRPr>
          </a:p>
        </p:txBody>
      </p:sp>
      <p:sp>
        <p:nvSpPr>
          <p:cNvPr id="3" name="Segnaposto contenuto 2"/>
          <p:cNvSpPr>
            <a:spLocks noGrp="1"/>
          </p:cNvSpPr>
          <p:nvPr>
            <p:ph idx="1"/>
          </p:nvPr>
        </p:nvSpPr>
        <p:spPr>
          <a:xfrm>
            <a:off x="838200" y="1610436"/>
            <a:ext cx="10515600" cy="4831307"/>
          </a:xfrm>
        </p:spPr>
        <p:txBody>
          <a:bodyPr>
            <a:normAutofit fontScale="85000" lnSpcReduction="10000"/>
          </a:bodyPr>
          <a:lstStyle/>
          <a:p>
            <a:pPr algn="just">
              <a:lnSpc>
                <a:spcPct val="110000"/>
              </a:lnSpc>
            </a:pPr>
            <a:r>
              <a:rPr lang="it-IT" b="1" dirty="0">
                <a:solidFill>
                  <a:schemeClr val="accent1">
                    <a:lumMod val="75000"/>
                  </a:schemeClr>
                </a:solidFill>
              </a:rPr>
              <a:t>Soggetti addetti a servizi pubblici di primario interesse collettivo: </a:t>
            </a:r>
            <a:r>
              <a:rPr lang="it-IT" dirty="0"/>
              <a:t>per gli impiegati in forze di polizia, vigili del fuoco, personale militare, determinate vaccinazioni sono indicate sia per proteggere i lavoratori stessi, sia per evitare, a causa dell’infezione, l’interruzione di servizi essenziali per la collettività</a:t>
            </a:r>
            <a:r>
              <a:rPr lang="it-IT" dirty="0" smtClean="0"/>
              <a:t>.</a:t>
            </a:r>
            <a:endParaRPr lang="it-IT" dirty="0"/>
          </a:p>
          <a:p>
            <a:pPr algn="just">
              <a:lnSpc>
                <a:spcPct val="110000"/>
              </a:lnSpc>
            </a:pPr>
            <a:r>
              <a:rPr lang="it-IT" b="1" dirty="0">
                <a:solidFill>
                  <a:schemeClr val="accent1">
                    <a:lumMod val="75000"/>
                  </a:schemeClr>
                </a:solidFill>
              </a:rPr>
              <a:t>Altre categorie di lavoratori a rischio: </a:t>
            </a:r>
            <a:r>
              <a:rPr lang="it-IT" dirty="0"/>
              <a:t>particolari categorie di lavoratori, quali personale di assistenza in centri di recupero per tossicodipendenti, personale di istituti che ospitano persone con disabilità fisiche e mentali, addetti alla raccolta, trasporto e smaltimento dei rifiuti, tatuatori e body </a:t>
            </a:r>
            <a:r>
              <a:rPr lang="it-IT" dirty="0" err="1"/>
              <a:t>piercers</a:t>
            </a:r>
            <a:r>
              <a:rPr lang="it-IT" dirty="0"/>
              <a:t>, in quanto potenzialmente a rischio di contrarre alcune patologie infettive, possono beneficiare di campagne vaccinali mirate. </a:t>
            </a:r>
            <a:endParaRPr lang="it-IT" dirty="0" smtClean="0"/>
          </a:p>
          <a:p>
            <a:pPr algn="just">
              <a:lnSpc>
                <a:spcPct val="110000"/>
              </a:lnSpc>
            </a:pPr>
            <a:r>
              <a:rPr lang="it-IT" b="1" dirty="0" smtClean="0">
                <a:solidFill>
                  <a:schemeClr val="accent1">
                    <a:lumMod val="75000"/>
                  </a:schemeClr>
                </a:solidFill>
              </a:rPr>
              <a:t>Soggetti </a:t>
            </a:r>
            <a:r>
              <a:rPr lang="it-IT" b="1" dirty="0">
                <a:solidFill>
                  <a:schemeClr val="accent1">
                    <a:lumMod val="75000"/>
                  </a:schemeClr>
                </a:solidFill>
              </a:rPr>
              <a:t>che si recano spesso all’estero per lavoro </a:t>
            </a:r>
            <a:r>
              <a:rPr lang="it-IT" dirty="0"/>
              <a:t>sono a rischio di contrarre determinate malattie infettive.</a:t>
            </a:r>
          </a:p>
        </p:txBody>
      </p:sp>
    </p:spTree>
    <p:extLst>
      <p:ext uri="{BB962C8B-B14F-4D97-AF65-F5344CB8AC3E}">
        <p14:creationId xmlns="" xmlns:p14="http://schemas.microsoft.com/office/powerpoint/2010/main" val="207573732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79" y="286603"/>
            <a:ext cx="10185009" cy="1450757"/>
          </a:xfrm>
        </p:spPr>
        <p:txBody>
          <a:bodyPr>
            <a:normAutofit/>
          </a:bodyPr>
          <a:lstStyle/>
          <a:p>
            <a:r>
              <a:rPr lang="it-IT" sz="3600" b="1" dirty="0" smtClean="0">
                <a:solidFill>
                  <a:schemeClr val="accent1">
                    <a:lumMod val="75000"/>
                  </a:schemeClr>
                </a:solidFill>
              </a:rPr>
              <a:t/>
            </a:r>
            <a:br>
              <a:rPr lang="it-IT" sz="3600" b="1" dirty="0" smtClean="0">
                <a:solidFill>
                  <a:schemeClr val="accent1">
                    <a:lumMod val="75000"/>
                  </a:schemeClr>
                </a:solidFill>
              </a:rPr>
            </a:br>
            <a:r>
              <a:rPr lang="it-IT" sz="3600" b="1" dirty="0">
                <a:solidFill>
                  <a:schemeClr val="accent1">
                    <a:lumMod val="75000"/>
                  </a:schemeClr>
                </a:solidFill>
              </a:rPr>
              <a:t>Vaccinazione anti-epatite </a:t>
            </a:r>
            <a:r>
              <a:rPr lang="it-IT" sz="3600" b="1" dirty="0" smtClean="0">
                <a:solidFill>
                  <a:schemeClr val="accent1">
                    <a:lumMod val="75000"/>
                  </a:schemeClr>
                </a:solidFill>
              </a:rPr>
              <a:t>A:</a:t>
            </a:r>
            <a:endParaRPr lang="it-IT" sz="3600" b="1" dirty="0">
              <a:solidFill>
                <a:schemeClr val="accent1">
                  <a:lumMod val="75000"/>
                </a:schemeClr>
              </a:solidFill>
            </a:endParaRPr>
          </a:p>
        </p:txBody>
      </p:sp>
      <p:sp>
        <p:nvSpPr>
          <p:cNvPr id="3" name="Segnaposto contenuto 2"/>
          <p:cNvSpPr>
            <a:spLocks noGrp="1"/>
          </p:cNvSpPr>
          <p:nvPr>
            <p:ph idx="1"/>
          </p:nvPr>
        </p:nvSpPr>
        <p:spPr/>
        <p:txBody>
          <a:bodyPr/>
          <a:lstStyle/>
          <a:p>
            <a:endParaRPr lang="it-IT" dirty="0" smtClean="0"/>
          </a:p>
          <a:p>
            <a:r>
              <a:rPr lang="it-IT" dirty="0" smtClean="0"/>
              <a:t>Il </a:t>
            </a:r>
            <a:r>
              <a:rPr lang="it-IT" dirty="0"/>
              <a:t>vaccino contro l’Epatite A è indicato per i soggetti che:</a:t>
            </a:r>
          </a:p>
          <a:p>
            <a:r>
              <a:rPr lang="it-IT" dirty="0" smtClean="0"/>
              <a:t>lavorano </a:t>
            </a:r>
            <a:r>
              <a:rPr lang="it-IT" dirty="0"/>
              <a:t>a contatto con primati infettati dal virus dell’Epatite A (HAV)</a:t>
            </a:r>
          </a:p>
          <a:p>
            <a:r>
              <a:rPr lang="it-IT" dirty="0" smtClean="0"/>
              <a:t>lavorano </a:t>
            </a:r>
            <a:r>
              <a:rPr lang="it-IT" dirty="0"/>
              <a:t>con HAV in strutture laboratoristiche</a:t>
            </a:r>
          </a:p>
          <a:p>
            <a:endParaRPr lang="it-IT" dirty="0"/>
          </a:p>
        </p:txBody>
      </p:sp>
    </p:spTree>
    <p:extLst>
      <p:ext uri="{BB962C8B-B14F-4D97-AF65-F5344CB8AC3E}">
        <p14:creationId xmlns="" xmlns:p14="http://schemas.microsoft.com/office/powerpoint/2010/main" val="31790501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260648"/>
            <a:ext cx="10058400" cy="1076833"/>
          </a:xfrm>
        </p:spPr>
        <p:txBody>
          <a:bodyPr>
            <a:normAutofit/>
          </a:bodyPr>
          <a:lstStyle/>
          <a:p>
            <a:r>
              <a:rPr lang="it-IT" sz="4000" b="1" dirty="0">
                <a:solidFill>
                  <a:schemeClr val="accent1">
                    <a:lumMod val="75000"/>
                  </a:schemeClr>
                </a:solidFill>
              </a:rPr>
              <a:t>Vaccinazione anti-epatite </a:t>
            </a:r>
            <a:r>
              <a:rPr lang="it-IT" sz="4000" b="1" dirty="0" smtClean="0">
                <a:solidFill>
                  <a:schemeClr val="accent1">
                    <a:lumMod val="75000"/>
                  </a:schemeClr>
                </a:solidFill>
              </a:rPr>
              <a:t>B</a:t>
            </a:r>
            <a:endParaRPr lang="it-IT" sz="4000" dirty="0">
              <a:solidFill>
                <a:schemeClr val="accent1">
                  <a:lumMod val="75000"/>
                </a:schemeClr>
              </a:solidFill>
            </a:endParaRPr>
          </a:p>
        </p:txBody>
      </p:sp>
      <p:sp>
        <p:nvSpPr>
          <p:cNvPr id="3" name="Segnaposto contenuto 2"/>
          <p:cNvSpPr>
            <a:spLocks noGrp="1"/>
          </p:cNvSpPr>
          <p:nvPr>
            <p:ph idx="1"/>
          </p:nvPr>
        </p:nvSpPr>
        <p:spPr/>
        <p:txBody>
          <a:bodyPr>
            <a:normAutofit fontScale="77500" lnSpcReduction="20000"/>
          </a:bodyPr>
          <a:lstStyle/>
          <a:p>
            <a:pPr algn="just">
              <a:lnSpc>
                <a:spcPct val="120000"/>
              </a:lnSpc>
            </a:pPr>
            <a:r>
              <a:rPr lang="it-IT" dirty="0"/>
              <a:t>I</a:t>
            </a:r>
            <a:r>
              <a:rPr lang="it-IT" dirty="0" smtClean="0"/>
              <a:t>nfezione </a:t>
            </a:r>
            <a:r>
              <a:rPr lang="it-IT" dirty="0"/>
              <a:t>per la quale il </a:t>
            </a:r>
            <a:r>
              <a:rPr lang="it-IT" b="1" dirty="0"/>
              <a:t>rischio professionale </a:t>
            </a:r>
            <a:r>
              <a:rPr lang="it-IT" dirty="0"/>
              <a:t>per determinate categorie professionali, e in particolare </a:t>
            </a:r>
            <a:r>
              <a:rPr lang="it-IT" b="1" dirty="0"/>
              <a:t>per gli operatori sanitari, è massimo</a:t>
            </a:r>
            <a:r>
              <a:rPr lang="it-IT" dirty="0"/>
              <a:t>, ed è quindi indispensabile che la vaccinazione sia effettuata a tutti, possibilmente prima di iniziare le attività a rischio</a:t>
            </a:r>
            <a:r>
              <a:rPr lang="it-IT" dirty="0" smtClean="0"/>
              <a:t>.</a:t>
            </a:r>
            <a:endParaRPr lang="it-IT" dirty="0"/>
          </a:p>
          <a:p>
            <a:pPr algn="just">
              <a:lnSpc>
                <a:spcPct val="120000"/>
              </a:lnSpc>
            </a:pPr>
            <a:r>
              <a:rPr lang="it-IT" dirty="0"/>
              <a:t>Sono somministrate </a:t>
            </a:r>
            <a:r>
              <a:rPr lang="it-IT" b="1" dirty="0"/>
              <a:t>3 dosi di vaccino ai tempi 0, 1 e 6-12 mesi.</a:t>
            </a:r>
            <a:r>
              <a:rPr lang="it-IT" dirty="0"/>
              <a:t> Qualora si sia immediatamente esposti al rischio di infezione, è possibile effettuare la vaccinazione con una schedula rapida a 4 dosi (0, 1, 2, 12 mesi), che garantisce elevate probabilità di risposta protettiva già dopo le prime 3 dosi.</a:t>
            </a:r>
          </a:p>
          <a:p>
            <a:pPr>
              <a:lnSpc>
                <a:spcPct val="120000"/>
              </a:lnSpc>
            </a:pPr>
            <a:r>
              <a:rPr lang="it-IT" b="1" dirty="0" smtClean="0"/>
              <a:t>Necessità </a:t>
            </a:r>
            <a:r>
              <a:rPr lang="it-IT" b="1" dirty="0"/>
              <a:t>di verificare l’avvenuta sieroconversione</a:t>
            </a:r>
            <a:r>
              <a:rPr lang="it-IT" dirty="0"/>
              <a:t> (presenza di anticorpi </a:t>
            </a:r>
            <a:r>
              <a:rPr lang="it-IT" dirty="0" err="1"/>
              <a:t>anti-HBs</a:t>
            </a:r>
            <a:r>
              <a:rPr lang="it-IT" dirty="0"/>
              <a:t>)  un  mese  dopo  l’esecuzione  dell’ultima  dose  (secondo  quanto  disposto  dal  </a:t>
            </a:r>
            <a:r>
              <a:rPr lang="it-IT" dirty="0" smtClean="0"/>
              <a:t>D.M 20/11/2000</a:t>
            </a:r>
            <a:r>
              <a:rPr lang="it-IT" dirty="0"/>
              <a:t>, art.4), per avere certezza dell’instaurazione della memoria immunologica</a:t>
            </a:r>
            <a:r>
              <a:rPr lang="it-IT" dirty="0" smtClean="0"/>
              <a:t>.</a:t>
            </a:r>
            <a:endParaRPr lang="it-IT" dirty="0"/>
          </a:p>
        </p:txBody>
      </p:sp>
    </p:spTree>
    <p:extLst>
      <p:ext uri="{BB962C8B-B14F-4D97-AF65-F5344CB8AC3E}">
        <p14:creationId xmlns="" xmlns:p14="http://schemas.microsoft.com/office/powerpoint/2010/main" val="346421731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04117"/>
          </a:xfrm>
        </p:spPr>
        <p:txBody>
          <a:bodyPr>
            <a:normAutofit/>
          </a:bodyPr>
          <a:lstStyle/>
          <a:p>
            <a:r>
              <a:rPr lang="it-IT" sz="4000" b="1" dirty="0">
                <a:solidFill>
                  <a:schemeClr val="accent1">
                    <a:lumMod val="75000"/>
                  </a:schemeClr>
                </a:solidFill>
              </a:rPr>
              <a:t>Vaccinazione anti-epatite </a:t>
            </a:r>
            <a:r>
              <a:rPr lang="it-IT" sz="4000" b="1" dirty="0" smtClean="0">
                <a:solidFill>
                  <a:schemeClr val="accent1">
                    <a:lumMod val="75000"/>
                  </a:schemeClr>
                </a:solidFill>
              </a:rPr>
              <a:t>B</a:t>
            </a:r>
            <a:endParaRPr lang="it-IT" sz="4000" dirty="0">
              <a:solidFill>
                <a:schemeClr val="accent1">
                  <a:lumMod val="75000"/>
                </a:schemeClr>
              </a:solidFill>
            </a:endParaRPr>
          </a:p>
        </p:txBody>
      </p:sp>
      <p:sp>
        <p:nvSpPr>
          <p:cNvPr id="3" name="Segnaposto contenuto 2"/>
          <p:cNvSpPr>
            <a:spLocks noGrp="1"/>
          </p:cNvSpPr>
          <p:nvPr>
            <p:ph idx="1"/>
          </p:nvPr>
        </p:nvSpPr>
        <p:spPr>
          <a:xfrm>
            <a:off x="838200" y="1651380"/>
            <a:ext cx="10515600" cy="4776716"/>
          </a:xfrm>
        </p:spPr>
        <p:txBody>
          <a:bodyPr>
            <a:normAutofit fontScale="70000" lnSpcReduction="20000"/>
          </a:bodyPr>
          <a:lstStyle/>
          <a:p>
            <a:pPr algn="just">
              <a:lnSpc>
                <a:spcPct val="120000"/>
              </a:lnSpc>
            </a:pPr>
            <a:r>
              <a:rPr lang="it-IT" b="1" dirty="0"/>
              <a:t>Ai lavoratori a rischio nati dal 1980 in poi</a:t>
            </a:r>
            <a:r>
              <a:rPr lang="it-IT" dirty="0"/>
              <a:t>, che si presume siano stati sottoposti a vaccinazione anti-epatite B al dodicesimo anno di età, </a:t>
            </a:r>
            <a:r>
              <a:rPr lang="it-IT" b="1" dirty="0"/>
              <a:t>così come ai lavoratori a rischio nati dopo il 1991</a:t>
            </a:r>
            <a:r>
              <a:rPr lang="it-IT" dirty="0"/>
              <a:t>, che si presume siano stati vaccinati nel primo anno d’età, </a:t>
            </a:r>
            <a:r>
              <a:rPr lang="it-IT" b="1" dirty="0"/>
              <a:t>si raccomanda l’esecuzione del test </a:t>
            </a:r>
            <a:r>
              <a:rPr lang="it-IT" dirty="0"/>
              <a:t>per verificare  </a:t>
            </a:r>
            <a:r>
              <a:rPr lang="it-IT" b="1" dirty="0"/>
              <a:t>il  livello  di  anti-</a:t>
            </a:r>
            <a:r>
              <a:rPr lang="it-IT" b="1" dirty="0" err="1"/>
              <a:t>HBs</a:t>
            </a:r>
            <a:r>
              <a:rPr lang="it-IT" b="1" dirty="0"/>
              <a:t>  </a:t>
            </a:r>
            <a:r>
              <a:rPr lang="it-IT" dirty="0"/>
              <a:t>prima  di  iniziare  le  attività  a  rischio.  </a:t>
            </a:r>
            <a:endParaRPr lang="it-IT" dirty="0" smtClean="0"/>
          </a:p>
          <a:p>
            <a:pPr algn="just">
              <a:lnSpc>
                <a:spcPct val="120000"/>
              </a:lnSpc>
            </a:pPr>
            <a:r>
              <a:rPr lang="it-IT" sz="2900" dirty="0" smtClean="0"/>
              <a:t>Un  </a:t>
            </a:r>
            <a:r>
              <a:rPr lang="it-IT" sz="2900" dirty="0"/>
              <a:t>risultato  positivo testimonia la presenza della memoria immunologica e non necessita di ulteriori interventi. </a:t>
            </a:r>
            <a:endParaRPr lang="it-IT" sz="2900" dirty="0" smtClean="0"/>
          </a:p>
          <a:p>
            <a:pPr algn="just">
              <a:lnSpc>
                <a:spcPct val="120000"/>
              </a:lnSpc>
            </a:pPr>
            <a:r>
              <a:rPr lang="it-IT" sz="2900" dirty="0" smtClean="0"/>
              <a:t>Al </a:t>
            </a:r>
            <a:r>
              <a:rPr lang="it-IT" sz="2900" dirty="0"/>
              <a:t>contrario, ai soggetti che risultano negativi al test si raccomanda </a:t>
            </a:r>
            <a:r>
              <a:rPr lang="it-IT" sz="2900" b="1" dirty="0"/>
              <a:t>l’effettuazione di una sola dose di vaccino </a:t>
            </a:r>
            <a:r>
              <a:rPr lang="it-IT" sz="2900" dirty="0"/>
              <a:t>ed un nuovo </a:t>
            </a:r>
            <a:r>
              <a:rPr lang="it-IT" sz="2900" b="1" dirty="0"/>
              <a:t>controllo </a:t>
            </a:r>
            <a:r>
              <a:rPr lang="it-IT" sz="2900" dirty="0"/>
              <a:t>anticorpale </a:t>
            </a:r>
            <a:r>
              <a:rPr lang="it-IT" sz="2900" b="1" dirty="0"/>
              <a:t>a distanza di un mese</a:t>
            </a:r>
            <a:r>
              <a:rPr lang="it-IT" sz="2900" dirty="0"/>
              <a:t>.</a:t>
            </a:r>
          </a:p>
          <a:p>
            <a:pPr algn="just">
              <a:lnSpc>
                <a:spcPct val="120000"/>
              </a:lnSpc>
            </a:pPr>
            <a:r>
              <a:rPr lang="it-IT" dirty="0"/>
              <a:t>La  positività  di  anti-</a:t>
            </a:r>
            <a:r>
              <a:rPr lang="it-IT" dirty="0" err="1"/>
              <a:t>HBs</a:t>
            </a:r>
            <a:r>
              <a:rPr lang="it-IT" dirty="0"/>
              <a:t>  indica  la  presenza  di  memoria  immunologica,  la  sua  persistente negatività indica la necessità di completare il ciclo vaccinale con ulteriori due dosi, seguite da un nuovo controllo sierologico a distanza di un mese</a:t>
            </a:r>
            <a:r>
              <a:rPr lang="it-IT" dirty="0" smtClean="0"/>
              <a:t>. </a:t>
            </a:r>
          </a:p>
          <a:p>
            <a:pPr algn="just">
              <a:lnSpc>
                <a:spcPct val="120000"/>
              </a:lnSpc>
            </a:pPr>
            <a:r>
              <a:rPr lang="it-IT" dirty="0" smtClean="0"/>
              <a:t>Ai </a:t>
            </a:r>
            <a:r>
              <a:rPr lang="it-IT" dirty="0"/>
              <a:t>soggetti non rispondenti ad un ciclo vaccinale, è possibile somministrare fino a 3 ulteriori </a:t>
            </a:r>
            <a:r>
              <a:rPr lang="it-IT" dirty="0" smtClean="0"/>
              <a:t>dosi (</a:t>
            </a:r>
            <a:r>
              <a:rPr lang="it-IT" dirty="0"/>
              <a:t>ai tempi 0, 1, 6 mesi) per tentare di conferire protezione al lavoratore a rischio.</a:t>
            </a:r>
          </a:p>
          <a:p>
            <a:pPr algn="just">
              <a:lnSpc>
                <a:spcPct val="120000"/>
              </a:lnSpc>
            </a:pPr>
            <a:endParaRPr lang="it-IT" dirty="0"/>
          </a:p>
        </p:txBody>
      </p:sp>
    </p:spTree>
    <p:extLst>
      <p:ext uri="{BB962C8B-B14F-4D97-AF65-F5344CB8AC3E}">
        <p14:creationId xmlns="" xmlns:p14="http://schemas.microsoft.com/office/powerpoint/2010/main" val="199137632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119336" y="1412776"/>
            <a:ext cx="5832648" cy="5112568"/>
          </a:xfrm>
          <a:prstGeom prst="rect">
            <a:avLst/>
          </a:prstGeom>
          <a:solidFill>
            <a:schemeClr val="bg1"/>
          </a:solid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gn="just">
              <a:lnSpc>
                <a:spcPct val="100000"/>
              </a:lnSpc>
              <a:spcBef>
                <a:spcPts val="0"/>
              </a:spcBef>
              <a:buSzPct val="120000"/>
              <a:buFont typeface="Arial" panose="020B0604020202020204" pitchFamily="34" charset="0"/>
              <a:buChar char="•"/>
            </a:pPr>
            <a:r>
              <a:rPr lang="it-IT" sz="1800" dirty="0" smtClean="0">
                <a:solidFill>
                  <a:schemeClr val="tx1"/>
                </a:solidFill>
              </a:rPr>
              <a:t>personale sanitario di nuova assunzione nel Servizio Sanitario Nazionale e personale del Servizio Sanitario Nazionale già impegnato in attività a maggior rischio di contagio e segnatamente  che  lavori  in  reparti  di  emodialisi,  rianimazione,  oncologia,  chirurgia generale e specialistica, ostetricia e ginecologia, malattie infettive, ematologia, laboratori di analisi, centri trasfusionali, sale operatorie, studi dentistici, medicina legale e sale autoptiche, pronto soccorso, assistenza sanitaria nelle carceri;</a:t>
            </a:r>
          </a:p>
          <a:p>
            <a:pPr marL="285750" indent="-285750" algn="just">
              <a:lnSpc>
                <a:spcPct val="100000"/>
              </a:lnSpc>
              <a:spcBef>
                <a:spcPts val="0"/>
              </a:spcBef>
              <a:buSzPct val="120000"/>
              <a:buFont typeface="Arial" panose="020B0604020202020204" pitchFamily="34" charset="0"/>
              <a:buChar char="•"/>
            </a:pPr>
            <a:r>
              <a:rPr lang="it-IT" sz="1800" dirty="0" smtClean="0">
                <a:solidFill>
                  <a:schemeClr val="tx1"/>
                </a:solidFill>
              </a:rPr>
              <a:t>soggetti che svolgono attività di lavoro, studio e volontariato nel settore della sanità;</a:t>
            </a:r>
          </a:p>
          <a:p>
            <a:pPr marL="285750" indent="-285750" algn="just">
              <a:lnSpc>
                <a:spcPct val="100000"/>
              </a:lnSpc>
              <a:spcBef>
                <a:spcPts val="0"/>
              </a:spcBef>
              <a:buSzPct val="120000"/>
              <a:buFont typeface="Arial" panose="020B0604020202020204" pitchFamily="34" charset="0"/>
              <a:buChar char="•"/>
            </a:pPr>
            <a:r>
              <a:rPr lang="it-IT" sz="1800" dirty="0" smtClean="0">
                <a:solidFill>
                  <a:schemeClr val="tx1"/>
                </a:solidFill>
              </a:rPr>
              <a:t>persone che si rechino per motivi di lavoro in aree geografiche ad alta endemia di HBV;</a:t>
            </a:r>
          </a:p>
          <a:p>
            <a:pPr marL="285750" indent="-285750" algn="just">
              <a:lnSpc>
                <a:spcPct val="100000"/>
              </a:lnSpc>
              <a:spcBef>
                <a:spcPts val="0"/>
              </a:spcBef>
              <a:buSzPct val="120000"/>
              <a:buFont typeface="Arial" panose="020B0604020202020204" pitchFamily="34" charset="0"/>
              <a:buChar char="•"/>
            </a:pPr>
            <a:r>
              <a:rPr lang="it-IT" sz="1800" dirty="0">
                <a:solidFill>
                  <a:schemeClr val="tx1"/>
                </a:solidFill>
              </a:rPr>
              <a:t>addetti al soccorso e al trasporto di infortunati e infermi;</a:t>
            </a:r>
          </a:p>
          <a:p>
            <a:pPr marL="285750" indent="-285750" algn="just">
              <a:lnSpc>
                <a:spcPct val="100000"/>
              </a:lnSpc>
              <a:spcBef>
                <a:spcPts val="0"/>
              </a:spcBef>
              <a:buSzPct val="120000"/>
              <a:buFont typeface="Arial" panose="020B0604020202020204" pitchFamily="34" charset="0"/>
              <a:buChar char="•"/>
            </a:pPr>
            <a:r>
              <a:rPr lang="it-IT" sz="1800" dirty="0">
                <a:solidFill>
                  <a:schemeClr val="tx1"/>
                </a:solidFill>
              </a:rPr>
              <a:t>personale di assistenza in centri di recupero per tossicodipendenti;</a:t>
            </a:r>
          </a:p>
          <a:p>
            <a:pPr marL="285750" indent="-285750" algn="just">
              <a:lnSpc>
                <a:spcPct val="100000"/>
              </a:lnSpc>
              <a:buSzPct val="120000"/>
              <a:buFont typeface="Arial" panose="020B0604020202020204" pitchFamily="34" charset="0"/>
              <a:buChar char="•"/>
            </a:pPr>
            <a:endParaRPr lang="it-IT" sz="1050" dirty="0"/>
          </a:p>
        </p:txBody>
      </p:sp>
      <p:sp>
        <p:nvSpPr>
          <p:cNvPr id="3" name="CasellaDiTesto 2"/>
          <p:cNvSpPr txBox="1"/>
          <p:nvPr/>
        </p:nvSpPr>
        <p:spPr>
          <a:xfrm>
            <a:off x="6096000" y="1330656"/>
            <a:ext cx="5903741" cy="5410712"/>
          </a:xfrm>
          <a:prstGeom prst="rect">
            <a:avLst/>
          </a:prstGeom>
          <a:solidFill>
            <a:schemeClr val="bg1"/>
          </a:solidFill>
        </p:spPr>
        <p:txBody>
          <a:bodyPr wrap="square" rtlCol="0">
            <a:spAutoFit/>
          </a:bodyPr>
          <a:lstStyle/>
          <a:p>
            <a:pPr marL="285750" indent="-285750" algn="just">
              <a:lnSpc>
                <a:spcPct val="120000"/>
              </a:lnSpc>
              <a:buClr>
                <a:schemeClr val="accent1"/>
              </a:buClr>
              <a:buSzPct val="120000"/>
              <a:buFont typeface="Arial" panose="020B0604020202020204" pitchFamily="34" charset="0"/>
              <a:buChar char="•"/>
            </a:pPr>
            <a:r>
              <a:rPr lang="it-IT" dirty="0" smtClean="0"/>
              <a:t>personale </a:t>
            </a:r>
            <a:r>
              <a:rPr lang="it-IT" dirty="0"/>
              <a:t>di istituti che ospitano persone con disabilità fisiche e mentali;</a:t>
            </a:r>
          </a:p>
          <a:p>
            <a:pPr marL="285750" indent="-285750" algn="just">
              <a:lnSpc>
                <a:spcPct val="120000"/>
              </a:lnSpc>
              <a:buClr>
                <a:schemeClr val="accent1"/>
              </a:buClr>
              <a:buSzPct val="120000"/>
              <a:buFont typeface="Arial" panose="020B0604020202020204" pitchFamily="34" charset="0"/>
              <a:buChar char="•"/>
            </a:pPr>
            <a:r>
              <a:rPr lang="it-IT" dirty="0" smtClean="0"/>
              <a:t>personale </a:t>
            </a:r>
            <a:r>
              <a:rPr lang="it-IT" dirty="0"/>
              <a:t>addetto alla lavorazione degli emoderivati;</a:t>
            </a:r>
          </a:p>
          <a:p>
            <a:pPr marL="285750" indent="-285750" algn="just">
              <a:lnSpc>
                <a:spcPct val="120000"/>
              </a:lnSpc>
              <a:buClr>
                <a:schemeClr val="accent1"/>
              </a:buClr>
              <a:buSzPct val="120000"/>
              <a:buFont typeface="Arial" panose="020B0604020202020204" pitchFamily="34" charset="0"/>
              <a:buChar char="•"/>
            </a:pPr>
            <a:r>
              <a:rPr lang="it-IT" dirty="0"/>
              <a:t>personale religioso che svolge attività nell'ambito dell'assistenza sanitaria;</a:t>
            </a:r>
          </a:p>
          <a:p>
            <a:pPr marL="285750" indent="-285750" algn="just">
              <a:lnSpc>
                <a:spcPct val="120000"/>
              </a:lnSpc>
              <a:buClr>
                <a:schemeClr val="accent1"/>
              </a:buClr>
              <a:buSzPct val="120000"/>
              <a:buFont typeface="Arial" panose="020B0604020202020204" pitchFamily="34" charset="0"/>
              <a:buChar char="•"/>
            </a:pPr>
            <a:r>
              <a:rPr lang="it-IT" dirty="0" smtClean="0"/>
              <a:t>lavoratori </a:t>
            </a:r>
            <a:r>
              <a:rPr lang="it-IT" dirty="0"/>
              <a:t>incaricati della gestione dell'emergenza e del pronto soccorso aziendale</a:t>
            </a:r>
            <a:r>
              <a:rPr lang="it-IT" dirty="0" smtClean="0"/>
              <a:t>.</a:t>
            </a:r>
          </a:p>
          <a:p>
            <a:pPr marL="285750" indent="-285750">
              <a:lnSpc>
                <a:spcPct val="120000"/>
              </a:lnSpc>
              <a:buClr>
                <a:schemeClr val="accent1"/>
              </a:buClr>
              <a:buSzPct val="120000"/>
              <a:buFont typeface="Arial" panose="020B0604020202020204" pitchFamily="34" charset="0"/>
              <a:buChar char="•"/>
            </a:pPr>
            <a:r>
              <a:rPr lang="it-IT" dirty="0" smtClean="0"/>
              <a:t>personale </a:t>
            </a:r>
            <a:r>
              <a:rPr lang="it-IT" dirty="0"/>
              <a:t>della Polizia di Stato, Arma dei Carabinieri, Guardia di Finanza, Corpo degli agenti di custodia, Comandi Provinciali dei Vigili del Fuoco, Comandi Municipali dei Vigili Urbani, appartenenti al Corpo forestale dello Stato</a:t>
            </a:r>
            <a:r>
              <a:rPr lang="it-IT" dirty="0" smtClean="0"/>
              <a:t>;</a:t>
            </a:r>
            <a:endParaRPr lang="it-IT" dirty="0"/>
          </a:p>
          <a:p>
            <a:pPr marL="285750" indent="-285750">
              <a:lnSpc>
                <a:spcPct val="120000"/>
              </a:lnSpc>
              <a:buClr>
                <a:schemeClr val="accent1"/>
              </a:buClr>
              <a:buSzPct val="120000"/>
              <a:buFont typeface="Arial" panose="020B0604020202020204" pitchFamily="34" charset="0"/>
              <a:buChar char="•"/>
            </a:pPr>
            <a:r>
              <a:rPr lang="it-IT" dirty="0" smtClean="0"/>
              <a:t>addetti </a:t>
            </a:r>
            <a:r>
              <a:rPr lang="it-IT" dirty="0"/>
              <a:t>alla raccolta, trasporto e smaltimento rifiuti;</a:t>
            </a:r>
          </a:p>
          <a:p>
            <a:pPr marL="285750" indent="-285750">
              <a:lnSpc>
                <a:spcPct val="120000"/>
              </a:lnSpc>
              <a:buClr>
                <a:schemeClr val="accent1"/>
              </a:buClr>
              <a:buSzPct val="120000"/>
              <a:buFont typeface="Arial" panose="020B0604020202020204" pitchFamily="34" charset="0"/>
              <a:buChar char="•"/>
            </a:pPr>
            <a:r>
              <a:rPr lang="it-IT" dirty="0" smtClean="0"/>
              <a:t>tatuatori </a:t>
            </a:r>
            <a:r>
              <a:rPr lang="it-IT" dirty="0"/>
              <a:t>e body </a:t>
            </a:r>
            <a:r>
              <a:rPr lang="it-IT" dirty="0" err="1"/>
              <a:t>piercers</a:t>
            </a:r>
            <a:r>
              <a:rPr lang="it-IT" dirty="0"/>
              <a:t>;</a:t>
            </a:r>
          </a:p>
          <a:p>
            <a:pPr marL="285750" indent="-285750">
              <a:lnSpc>
                <a:spcPct val="120000"/>
              </a:lnSpc>
              <a:buClr>
                <a:schemeClr val="accent1"/>
              </a:buClr>
              <a:buSzPct val="120000"/>
              <a:buFont typeface="Arial" panose="020B0604020202020204" pitchFamily="34" charset="0"/>
              <a:buChar char="•"/>
            </a:pPr>
            <a:r>
              <a:rPr lang="it-IT" dirty="0" smtClean="0"/>
              <a:t>addetti </a:t>
            </a:r>
            <a:r>
              <a:rPr lang="it-IT" dirty="0"/>
              <a:t>al lavaggio di materiali potenzialmente infetti;</a:t>
            </a:r>
          </a:p>
          <a:p>
            <a:pPr marL="285750" indent="-285750">
              <a:lnSpc>
                <a:spcPct val="120000"/>
              </a:lnSpc>
              <a:buClr>
                <a:schemeClr val="accent1"/>
              </a:buClr>
              <a:buSzPct val="120000"/>
              <a:buFont typeface="Arial" panose="020B0604020202020204" pitchFamily="34" charset="0"/>
              <a:buChar char="•"/>
            </a:pPr>
            <a:r>
              <a:rPr lang="it-IT" dirty="0" smtClean="0"/>
              <a:t>addetti </a:t>
            </a:r>
            <a:r>
              <a:rPr lang="it-IT" dirty="0"/>
              <a:t>ai servizi cimiteriali e funebri;</a:t>
            </a:r>
          </a:p>
        </p:txBody>
      </p:sp>
      <p:sp>
        <p:nvSpPr>
          <p:cNvPr id="4" name="Titolo 1"/>
          <p:cNvSpPr txBox="1">
            <a:spLocks/>
          </p:cNvSpPr>
          <p:nvPr/>
        </p:nvSpPr>
        <p:spPr>
          <a:xfrm>
            <a:off x="263352" y="260648"/>
            <a:ext cx="6408712" cy="100811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smtClean="0">
                <a:solidFill>
                  <a:schemeClr val="accent1">
                    <a:lumMod val="75000"/>
                  </a:schemeClr>
                </a:solidFill>
              </a:rPr>
              <a:t>Offerta gratuita ai seguenti soggetti mai vaccinati:</a:t>
            </a:r>
            <a:endParaRPr lang="it-IT" sz="3600" b="1" dirty="0">
              <a:solidFill>
                <a:schemeClr val="accent1">
                  <a:lumMod val="75000"/>
                </a:schemeClr>
              </a:solidFill>
            </a:endParaRPr>
          </a:p>
        </p:txBody>
      </p:sp>
      <p:sp>
        <p:nvSpPr>
          <p:cNvPr id="5" name="CasellaDiTesto 4"/>
          <p:cNvSpPr txBox="1"/>
          <p:nvPr/>
        </p:nvSpPr>
        <p:spPr>
          <a:xfrm>
            <a:off x="8688288" y="227243"/>
            <a:ext cx="3240360" cy="830997"/>
          </a:xfrm>
          <a:prstGeom prst="rect">
            <a:avLst/>
          </a:prstGeom>
          <a:noFill/>
        </p:spPr>
        <p:txBody>
          <a:bodyPr wrap="square" rtlCol="0">
            <a:spAutoFit/>
          </a:bodyPr>
          <a:lstStyle/>
          <a:p>
            <a:r>
              <a:rPr lang="it-IT" sz="2400" b="1" dirty="0" smtClean="0">
                <a:solidFill>
                  <a:srgbClr val="FF0000"/>
                </a:solidFill>
              </a:rPr>
              <a:t>Nota Regione Piemonte n.00015012, 22.07.2019</a:t>
            </a:r>
            <a:endParaRPr lang="it-IT" sz="2400" b="1" dirty="0">
              <a:solidFill>
                <a:srgbClr val="FF0000"/>
              </a:solidFill>
            </a:endParaRPr>
          </a:p>
        </p:txBody>
      </p:sp>
    </p:spTree>
    <p:extLst>
      <p:ext uri="{BB962C8B-B14F-4D97-AF65-F5344CB8AC3E}">
        <p14:creationId xmlns="" xmlns:p14="http://schemas.microsoft.com/office/powerpoint/2010/main" val="2594593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99456" y="1268760"/>
            <a:ext cx="10058400" cy="4023360"/>
          </a:xfrm>
          <a:solidFill>
            <a:schemeClr val="bg1"/>
          </a:solidFill>
        </p:spPr>
        <p:txBody>
          <a:bodyPr>
            <a:normAutofit/>
          </a:bodyPr>
          <a:lstStyle/>
          <a:p>
            <a:pPr marL="0" indent="0" algn="just">
              <a:lnSpc>
                <a:spcPct val="110000"/>
              </a:lnSpc>
              <a:buNone/>
            </a:pPr>
            <a:r>
              <a:rPr lang="it-IT" sz="2400" dirty="0"/>
              <a:t>Per </a:t>
            </a:r>
            <a:r>
              <a:rPr lang="it-IT" sz="2400" b="1" dirty="0">
                <a:solidFill>
                  <a:srgbClr val="FF0000"/>
                </a:solidFill>
              </a:rPr>
              <a:t>calendario delle vaccinazioni </a:t>
            </a:r>
            <a:r>
              <a:rPr lang="it-IT" sz="2400" b="1" dirty="0"/>
              <a:t>si intende </a:t>
            </a:r>
            <a:r>
              <a:rPr lang="it-IT" sz="2400" b="1" dirty="0" smtClean="0"/>
              <a:t>la successione </a:t>
            </a:r>
            <a:r>
              <a:rPr lang="it-IT" sz="2400" b="1" dirty="0"/>
              <a:t>cronologica con cui vanno effettuate </a:t>
            </a:r>
            <a:r>
              <a:rPr lang="it-IT" sz="2400" b="1" dirty="0" smtClean="0"/>
              <a:t>le vaccinazioni</a:t>
            </a:r>
            <a:r>
              <a:rPr lang="it-IT" sz="2400" dirty="0"/>
              <a:t>.</a:t>
            </a:r>
          </a:p>
          <a:p>
            <a:pPr marL="0" indent="0" algn="just">
              <a:lnSpc>
                <a:spcPct val="110000"/>
              </a:lnSpc>
              <a:buNone/>
            </a:pPr>
            <a:r>
              <a:rPr lang="it-IT" sz="2400" dirty="0"/>
              <a:t>Esso costituisce:</a:t>
            </a:r>
          </a:p>
          <a:p>
            <a:pPr marL="361950" indent="-361950" algn="just">
              <a:lnSpc>
                <a:spcPct val="110000"/>
              </a:lnSpc>
              <a:buFont typeface="Arial" panose="020B0604020202020204" pitchFamily="34" charset="0"/>
              <a:buChar char="•"/>
            </a:pPr>
            <a:r>
              <a:rPr lang="it-IT" sz="2400" b="1" dirty="0" smtClean="0"/>
              <a:t>un’utile </a:t>
            </a:r>
            <a:r>
              <a:rPr lang="it-IT" sz="2400" b="1" dirty="0"/>
              <a:t>guida </a:t>
            </a:r>
            <a:r>
              <a:rPr lang="it-IT" sz="2400" dirty="0"/>
              <a:t>sia per gli Operatori sanitari sia </a:t>
            </a:r>
            <a:r>
              <a:rPr lang="it-IT" sz="2400" dirty="0" smtClean="0"/>
              <a:t>per gli utenti,</a:t>
            </a:r>
            <a:endParaRPr lang="it-IT" sz="2400" dirty="0"/>
          </a:p>
          <a:p>
            <a:pPr marL="361950" indent="-361950" algn="just">
              <a:lnSpc>
                <a:spcPct val="110000"/>
              </a:lnSpc>
              <a:buFont typeface="Arial" panose="020B0604020202020204" pitchFamily="34" charset="0"/>
              <a:buChar char="•"/>
            </a:pPr>
            <a:r>
              <a:rPr lang="it-IT" sz="2400" dirty="0" smtClean="0"/>
              <a:t>lo </a:t>
            </a:r>
            <a:r>
              <a:rPr lang="it-IT" sz="2400" b="1" dirty="0"/>
              <a:t>strumento per rendere operative le </a:t>
            </a:r>
            <a:r>
              <a:rPr lang="it-IT" sz="2400" b="1" dirty="0" smtClean="0"/>
              <a:t>strategie vaccinali </a:t>
            </a:r>
            <a:r>
              <a:rPr lang="it-IT" sz="2400" dirty="0"/>
              <a:t>e conseguire gli obiettivi delle </a:t>
            </a:r>
            <a:r>
              <a:rPr lang="it-IT" sz="2400" dirty="0" smtClean="0"/>
              <a:t>diverse vaccinazioni,</a:t>
            </a:r>
          </a:p>
          <a:p>
            <a:pPr marL="361950" indent="-361950" algn="just">
              <a:lnSpc>
                <a:spcPct val="110000"/>
              </a:lnSpc>
              <a:buFont typeface="Arial" panose="020B0604020202020204" pitchFamily="34" charset="0"/>
              <a:buChar char="•"/>
            </a:pPr>
            <a:r>
              <a:rPr lang="it-IT" sz="2400" dirty="0" smtClean="0"/>
              <a:t>uno </a:t>
            </a:r>
            <a:r>
              <a:rPr lang="it-IT" sz="2400" b="1" dirty="0" smtClean="0"/>
              <a:t>strumento flessibile e aggiornato </a:t>
            </a:r>
            <a:r>
              <a:rPr lang="it-IT" sz="2400" dirty="0" smtClean="0"/>
              <a:t>sulla base della </a:t>
            </a:r>
            <a:r>
              <a:rPr lang="it-IT" sz="2400" b="1" dirty="0" smtClean="0"/>
              <a:t>disponibilità di nuovi vaccini </a:t>
            </a:r>
            <a:r>
              <a:rPr lang="it-IT" sz="2400" dirty="0" smtClean="0"/>
              <a:t>e dell’evoluzione della </a:t>
            </a:r>
            <a:r>
              <a:rPr lang="it-IT" sz="2400" b="1" dirty="0" smtClean="0"/>
              <a:t>situazione epidemiologica.</a:t>
            </a:r>
          </a:p>
          <a:p>
            <a:pPr algn="just">
              <a:lnSpc>
                <a:spcPct val="110000"/>
              </a:lnSpc>
            </a:pPr>
            <a:endParaRPr lang="it-IT" sz="2400" dirty="0"/>
          </a:p>
        </p:txBody>
      </p:sp>
    </p:spTree>
    <p:extLst>
      <p:ext uri="{BB962C8B-B14F-4D97-AF65-F5344CB8AC3E}">
        <p14:creationId xmlns="" xmlns:p14="http://schemas.microsoft.com/office/powerpoint/2010/main" val="21998950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6188" y="296887"/>
            <a:ext cx="10515600" cy="917765"/>
          </a:xfrm>
        </p:spPr>
        <p:txBody>
          <a:bodyPr/>
          <a:lstStyle/>
          <a:p>
            <a:r>
              <a:rPr lang="it-IT" b="1" dirty="0">
                <a:solidFill>
                  <a:schemeClr val="accent1">
                    <a:lumMod val="75000"/>
                  </a:schemeClr>
                </a:solidFill>
              </a:rPr>
              <a:t>Vaccinazione </a:t>
            </a:r>
            <a:r>
              <a:rPr lang="it-IT" b="1" dirty="0" smtClean="0">
                <a:solidFill>
                  <a:schemeClr val="accent1">
                    <a:lumMod val="75000"/>
                  </a:schemeClr>
                </a:solidFill>
              </a:rPr>
              <a:t>antinfluenzale</a:t>
            </a:r>
            <a:endParaRPr lang="it-IT" dirty="0">
              <a:solidFill>
                <a:schemeClr val="accent1">
                  <a:lumMod val="75000"/>
                </a:schemeClr>
              </a:solidFill>
            </a:endParaRPr>
          </a:p>
        </p:txBody>
      </p:sp>
      <p:sp>
        <p:nvSpPr>
          <p:cNvPr id="3" name="Segnaposto contenuto 2"/>
          <p:cNvSpPr>
            <a:spLocks noGrp="1"/>
          </p:cNvSpPr>
          <p:nvPr>
            <p:ph idx="1"/>
          </p:nvPr>
        </p:nvSpPr>
        <p:spPr>
          <a:xfrm>
            <a:off x="709684" y="1409005"/>
            <a:ext cx="10986447" cy="4705191"/>
          </a:xfrm>
        </p:spPr>
        <p:txBody>
          <a:bodyPr>
            <a:noAutofit/>
          </a:bodyPr>
          <a:lstStyle/>
          <a:p>
            <a:pPr algn="just">
              <a:lnSpc>
                <a:spcPct val="100000"/>
              </a:lnSpc>
            </a:pPr>
            <a:r>
              <a:rPr lang="it-IT" sz="2200" dirty="0"/>
              <a:t>Questa vaccinazione, oltre alla salvaguardia della salute del singolo, ha il duplice scopo di </a:t>
            </a:r>
            <a:r>
              <a:rPr lang="it-IT" sz="2200" b="1" dirty="0"/>
              <a:t>proteggere i soggetti con cui il lavoratore può venire a contatto</a:t>
            </a:r>
            <a:r>
              <a:rPr lang="it-IT" sz="2200" dirty="0"/>
              <a:t> ed ai quali può trasmettere l’infezione, e di </a:t>
            </a:r>
            <a:r>
              <a:rPr lang="it-IT" sz="2200" b="1" dirty="0"/>
              <a:t>evitare l’interruzione di servizi essenziali</a:t>
            </a:r>
            <a:r>
              <a:rPr lang="it-IT" sz="2200" dirty="0"/>
              <a:t> per la collettività.</a:t>
            </a:r>
          </a:p>
          <a:p>
            <a:pPr algn="just">
              <a:lnSpc>
                <a:spcPct val="100000"/>
              </a:lnSpc>
            </a:pPr>
            <a:r>
              <a:rPr lang="it-IT" sz="2200" dirty="0"/>
              <a:t>Infine, è pratica internazionalmente diffusa </a:t>
            </a:r>
            <a:r>
              <a:rPr lang="it-IT" sz="2200" b="1" dirty="0"/>
              <a:t>l’offerta attiva e gratuita</a:t>
            </a:r>
            <a:r>
              <a:rPr lang="it-IT" sz="2200" dirty="0"/>
              <a:t> della vaccinazione antinfluenzale da parte dei datori di lavoro </a:t>
            </a:r>
            <a:r>
              <a:rPr lang="it-IT" sz="2200" b="1" dirty="0"/>
              <a:t>ai lavoratori particolarmente esposti per attività svolta e al fine di contenere ricadute negative sulla produttività</a:t>
            </a:r>
            <a:r>
              <a:rPr lang="it-IT" sz="2200" b="1" dirty="0" smtClean="0"/>
              <a:t>.</a:t>
            </a:r>
            <a:endParaRPr lang="it-IT" sz="2200" b="1" dirty="0"/>
          </a:p>
          <a:p>
            <a:pPr algn="just">
              <a:lnSpc>
                <a:spcPct val="100000"/>
              </a:lnSpc>
            </a:pPr>
            <a:r>
              <a:rPr lang="it-IT" sz="2200" dirty="0"/>
              <a:t>Gli operatori sanitari in particolare, rappresentano una categoria target per la vaccinazione antinfluenzale, ai fini della </a:t>
            </a:r>
            <a:r>
              <a:rPr lang="it-IT" sz="2200" b="1" dirty="0"/>
              <a:t>protezione del singolo, della riduzione della diffusione dell'influenza a gruppi vulnerabili di pazienti e del mantenimento dell’erogazione dei servizi sanitari durante epidemie  influenzali.</a:t>
            </a:r>
            <a:r>
              <a:rPr lang="it-IT" sz="2200" dirty="0"/>
              <a:t>  Per  tale  ragione  è  necessario  che  ogni  azienda  sanitaria  promuova attivamente tutte le iniziative ritenute idonee ad </a:t>
            </a:r>
            <a:r>
              <a:rPr lang="it-IT" sz="2200" b="1" dirty="0"/>
              <a:t>incrementare l’adesione alla vaccinazione da parte dei propri operatori e degli studenti dei corsi</a:t>
            </a:r>
            <a:r>
              <a:rPr lang="it-IT" sz="2200" dirty="0"/>
              <a:t> durante l’annuale campagna vaccinale che si svolge nella stagione autunnale.</a:t>
            </a:r>
          </a:p>
          <a:p>
            <a:pPr algn="just">
              <a:lnSpc>
                <a:spcPct val="100000"/>
              </a:lnSpc>
            </a:pPr>
            <a:endParaRPr lang="it-IT" sz="2200" dirty="0"/>
          </a:p>
        </p:txBody>
      </p:sp>
    </p:spTree>
    <p:extLst>
      <p:ext uri="{BB962C8B-B14F-4D97-AF65-F5344CB8AC3E}">
        <p14:creationId xmlns="" xmlns:p14="http://schemas.microsoft.com/office/powerpoint/2010/main" val="299334961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286603"/>
            <a:ext cx="10255304" cy="1450757"/>
          </a:xfrm>
        </p:spPr>
        <p:txBody>
          <a:bodyPr>
            <a:normAutofit/>
          </a:bodyPr>
          <a:lstStyle/>
          <a:p>
            <a:r>
              <a:rPr lang="it-IT" sz="4000" b="1" dirty="0">
                <a:solidFill>
                  <a:schemeClr val="accent1">
                    <a:lumMod val="75000"/>
                  </a:schemeClr>
                </a:solidFill>
              </a:rPr>
              <a:t>Vaccinazione anti-Morbillo, Parotite e Rosolia (MPR</a:t>
            </a:r>
            <a:r>
              <a:rPr lang="it-IT" sz="4000" b="1" dirty="0" smtClean="0">
                <a:solidFill>
                  <a:schemeClr val="accent1">
                    <a:lumMod val="75000"/>
                  </a:schemeClr>
                </a:solidFill>
              </a:rPr>
              <a:t>)</a:t>
            </a:r>
            <a:endParaRPr lang="it-IT" sz="4000" b="1" dirty="0">
              <a:solidFill>
                <a:schemeClr val="accent1">
                  <a:lumMod val="75000"/>
                </a:schemeClr>
              </a:solidFill>
            </a:endParaRPr>
          </a:p>
        </p:txBody>
      </p:sp>
      <p:sp>
        <p:nvSpPr>
          <p:cNvPr id="3" name="Segnaposto contenuto 2"/>
          <p:cNvSpPr>
            <a:spLocks noGrp="1"/>
          </p:cNvSpPr>
          <p:nvPr>
            <p:ph idx="1"/>
          </p:nvPr>
        </p:nvSpPr>
        <p:spPr>
          <a:xfrm>
            <a:off x="1097280" y="2002145"/>
            <a:ext cx="10058400" cy="3770858"/>
          </a:xfrm>
        </p:spPr>
        <p:txBody>
          <a:bodyPr>
            <a:normAutofit fontScale="77500" lnSpcReduction="20000"/>
          </a:bodyPr>
          <a:lstStyle/>
          <a:p>
            <a:pPr algn="just">
              <a:lnSpc>
                <a:spcPct val="120000"/>
              </a:lnSpc>
              <a:spcAft>
                <a:spcPts val="600"/>
              </a:spcAft>
            </a:pPr>
            <a:r>
              <a:rPr lang="it-IT" dirty="0"/>
              <a:t>In accordo con il </a:t>
            </a:r>
            <a:r>
              <a:rPr lang="it-IT" b="1" dirty="0"/>
              <a:t>Piano Nazionale di Eliminazione del Morbillo e della Rosolia Congenita</a:t>
            </a:r>
            <a:r>
              <a:rPr lang="it-IT" dirty="0"/>
              <a:t>, si raccomanda che la vaccinazione sia attiva e gratuita per tutti gli adulti non immuni anche per una sola delle tre malattie oggetto della vaccinazione. </a:t>
            </a:r>
            <a:endParaRPr lang="it-IT" dirty="0" smtClean="0"/>
          </a:p>
          <a:p>
            <a:pPr algn="just">
              <a:lnSpc>
                <a:spcPct val="120000"/>
              </a:lnSpc>
              <a:spcAft>
                <a:spcPts val="600"/>
              </a:spcAft>
            </a:pPr>
            <a:r>
              <a:rPr lang="it-IT" dirty="0" smtClean="0"/>
              <a:t>I </a:t>
            </a:r>
            <a:r>
              <a:rPr lang="it-IT" dirty="0"/>
              <a:t>soggetti adulti non immuni devono essere vaccinati in </a:t>
            </a:r>
            <a:r>
              <a:rPr lang="it-IT" b="1" dirty="0"/>
              <a:t>tutte le occasioni opportune</a:t>
            </a:r>
            <a:r>
              <a:rPr lang="it-IT" dirty="0"/>
              <a:t>. Per tutte queste patologie il ricordo di aver avuto la malattia non può essere considerato affidabile.</a:t>
            </a:r>
          </a:p>
          <a:p>
            <a:pPr algn="just">
              <a:lnSpc>
                <a:spcPct val="120000"/>
              </a:lnSpc>
              <a:spcAft>
                <a:spcPts val="600"/>
              </a:spcAft>
            </a:pPr>
            <a:r>
              <a:rPr lang="it-IT" dirty="0"/>
              <a:t>D</a:t>
            </a:r>
            <a:r>
              <a:rPr lang="it-IT" dirty="0" smtClean="0"/>
              <a:t>eve </a:t>
            </a:r>
            <a:r>
              <a:rPr lang="it-IT" dirty="0"/>
              <a:t>essere proposta la vaccinazione </a:t>
            </a:r>
            <a:r>
              <a:rPr lang="it-IT" b="1" dirty="0"/>
              <a:t>a tutte le donne in età fertile </a:t>
            </a:r>
            <a:r>
              <a:rPr lang="it-IT" dirty="0"/>
              <a:t>che non hanno una documentazione di vaccinazione o di sierologia positiva per </a:t>
            </a:r>
            <a:r>
              <a:rPr lang="it-IT" b="1" dirty="0"/>
              <a:t>rosolia</a:t>
            </a:r>
            <a:r>
              <a:rPr lang="it-IT" dirty="0"/>
              <a:t> (procrastinando la possibilità di intraprendere una gravidanza per 1 mese).</a:t>
            </a:r>
          </a:p>
          <a:p>
            <a:pPr algn="just">
              <a:lnSpc>
                <a:spcPct val="120000"/>
              </a:lnSpc>
              <a:spcAft>
                <a:spcPts val="600"/>
              </a:spcAft>
            </a:pPr>
            <a:endParaRPr lang="it-IT" dirty="0"/>
          </a:p>
        </p:txBody>
      </p:sp>
    </p:spTree>
    <p:extLst>
      <p:ext uri="{BB962C8B-B14F-4D97-AF65-F5344CB8AC3E}">
        <p14:creationId xmlns="" xmlns:p14="http://schemas.microsoft.com/office/powerpoint/2010/main" val="12648550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90469"/>
          </a:xfrm>
        </p:spPr>
        <p:txBody>
          <a:bodyPr>
            <a:normAutofit/>
          </a:bodyPr>
          <a:lstStyle/>
          <a:p>
            <a:r>
              <a:rPr lang="it-IT" sz="4000" b="1" dirty="0">
                <a:solidFill>
                  <a:schemeClr val="accent1">
                    <a:lumMod val="75000"/>
                  </a:schemeClr>
                </a:solidFill>
              </a:rPr>
              <a:t>Vaccinazione anti-pertosse (</a:t>
            </a:r>
            <a:r>
              <a:rPr lang="it-IT" sz="4000" b="1" dirty="0" err="1">
                <a:solidFill>
                  <a:schemeClr val="accent1">
                    <a:lumMod val="75000"/>
                  </a:schemeClr>
                </a:solidFill>
              </a:rPr>
              <a:t>dTaP</a:t>
            </a:r>
            <a:r>
              <a:rPr lang="it-IT" sz="4000" b="1" dirty="0" smtClean="0">
                <a:solidFill>
                  <a:schemeClr val="accent1">
                    <a:lumMod val="75000"/>
                  </a:schemeClr>
                </a:solidFill>
              </a:rPr>
              <a:t>)</a:t>
            </a:r>
            <a:endParaRPr lang="it-IT" sz="4000" b="1" dirty="0">
              <a:solidFill>
                <a:schemeClr val="accent1">
                  <a:lumMod val="75000"/>
                </a:schemeClr>
              </a:solidFill>
            </a:endParaRPr>
          </a:p>
        </p:txBody>
      </p:sp>
      <p:sp>
        <p:nvSpPr>
          <p:cNvPr id="3" name="Segnaposto contenuto 2"/>
          <p:cNvSpPr>
            <a:spLocks noGrp="1"/>
          </p:cNvSpPr>
          <p:nvPr>
            <p:ph idx="1"/>
          </p:nvPr>
        </p:nvSpPr>
        <p:spPr>
          <a:xfrm>
            <a:off x="838200" y="1610436"/>
            <a:ext cx="10515600" cy="4722125"/>
          </a:xfrm>
        </p:spPr>
        <p:txBody>
          <a:bodyPr>
            <a:normAutofit lnSpcReduction="10000"/>
          </a:bodyPr>
          <a:lstStyle/>
          <a:p>
            <a:pPr algn="just">
              <a:lnSpc>
                <a:spcPct val="100000"/>
              </a:lnSpc>
              <a:spcBef>
                <a:spcPts val="1200"/>
              </a:spcBef>
              <a:spcAft>
                <a:spcPts val="600"/>
              </a:spcAft>
            </a:pPr>
            <a:r>
              <a:rPr lang="it-IT" sz="2400" dirty="0"/>
              <a:t>I </a:t>
            </a:r>
            <a:r>
              <a:rPr lang="it-IT" sz="2400" b="1" dirty="0"/>
              <a:t>soggetti a stretto contatto con neonati e bambini</a:t>
            </a:r>
            <a:r>
              <a:rPr lang="it-IT" sz="2400" dirty="0"/>
              <a:t> sono a rischio di contrarre la pertosse, ma anche </a:t>
            </a:r>
            <a:r>
              <a:rPr lang="it-IT" sz="2400" b="1" dirty="0"/>
              <a:t>soprattutto di trasmettere questa infezione a bambini nella prima fase di vita</a:t>
            </a:r>
            <a:r>
              <a:rPr lang="it-IT" sz="2400" dirty="0"/>
              <a:t> (quindi non ancora immunizzati). </a:t>
            </a:r>
            <a:endParaRPr lang="it-IT" sz="2400" dirty="0" smtClean="0"/>
          </a:p>
          <a:p>
            <a:pPr algn="just">
              <a:lnSpc>
                <a:spcPct val="100000"/>
              </a:lnSpc>
              <a:spcBef>
                <a:spcPts val="1200"/>
              </a:spcBef>
              <a:spcAft>
                <a:spcPts val="600"/>
              </a:spcAft>
            </a:pPr>
            <a:r>
              <a:rPr lang="it-IT" sz="2400" dirty="0" smtClean="0"/>
              <a:t>Diversi </a:t>
            </a:r>
            <a:r>
              <a:rPr lang="it-IT" sz="2400" dirty="0"/>
              <a:t>studi hanno dimostrato come gli operatori sanitari siano ad alto rischio di contrarre la pertosse, e che la trasmissione all’interno di strutture sanitarie di questi patogeni ponga un rischio sostanziale di severe patologie nosocomiali, in particolare nei neonati e negli </a:t>
            </a:r>
            <a:r>
              <a:rPr lang="it-IT" sz="2400" dirty="0" err="1"/>
              <a:t>immunocompromessi</a:t>
            </a:r>
            <a:r>
              <a:rPr lang="it-IT" sz="2400" dirty="0"/>
              <a:t>. Pertanto, per la protezione del neonato </a:t>
            </a:r>
            <a:r>
              <a:rPr lang="it-IT" sz="2400" b="1" dirty="0"/>
              <a:t>è consigliabile un richiamo </a:t>
            </a:r>
            <a:r>
              <a:rPr lang="it-IT" sz="2400" dirty="0"/>
              <a:t>con </a:t>
            </a:r>
            <a:r>
              <a:rPr lang="it-IT" sz="2400" dirty="0" err="1"/>
              <a:t>dTaP</a:t>
            </a:r>
            <a:r>
              <a:rPr lang="it-IT" sz="2400" dirty="0"/>
              <a:t> per:</a:t>
            </a:r>
          </a:p>
          <a:p>
            <a:pPr marL="635000" lvl="1" indent="-177800" algn="just">
              <a:lnSpc>
                <a:spcPct val="100000"/>
              </a:lnSpc>
              <a:spcBef>
                <a:spcPts val="1200"/>
              </a:spcBef>
              <a:spcAft>
                <a:spcPts val="600"/>
              </a:spcAft>
              <a:buSzPct val="140000"/>
            </a:pPr>
            <a:r>
              <a:rPr lang="it-IT" sz="2000" dirty="0" smtClean="0"/>
              <a:t>gli </a:t>
            </a:r>
            <a:r>
              <a:rPr lang="it-IT" sz="2000" dirty="0"/>
              <a:t>operatori dei reparti coinvolti nell’assistenza al neonato</a:t>
            </a:r>
          </a:p>
          <a:p>
            <a:pPr marL="635000" lvl="1" indent="-177800" algn="just">
              <a:lnSpc>
                <a:spcPct val="100000"/>
              </a:lnSpc>
              <a:spcBef>
                <a:spcPts val="1200"/>
              </a:spcBef>
              <a:spcAft>
                <a:spcPts val="600"/>
              </a:spcAft>
              <a:buSzPct val="140000"/>
            </a:pPr>
            <a:r>
              <a:rPr lang="it-IT" sz="2000" dirty="0" smtClean="0"/>
              <a:t>gli </a:t>
            </a:r>
            <a:r>
              <a:rPr lang="it-IT" sz="2000" dirty="0"/>
              <a:t>operatori degli asili nido</a:t>
            </a:r>
          </a:p>
          <a:p>
            <a:pPr marL="635000" lvl="1" indent="-177800" algn="just">
              <a:lnSpc>
                <a:spcPct val="100000"/>
              </a:lnSpc>
              <a:spcBef>
                <a:spcPts val="1200"/>
              </a:spcBef>
              <a:spcAft>
                <a:spcPts val="600"/>
              </a:spcAft>
              <a:buSzPct val="140000"/>
            </a:pPr>
            <a:r>
              <a:rPr lang="it-IT" sz="2000" dirty="0" smtClean="0"/>
              <a:t>tutte </a:t>
            </a:r>
            <a:r>
              <a:rPr lang="it-IT" sz="2000" dirty="0"/>
              <a:t>le altre figure che accudiscono il neonato.</a:t>
            </a:r>
          </a:p>
          <a:p>
            <a:pPr algn="just">
              <a:lnSpc>
                <a:spcPct val="100000"/>
              </a:lnSpc>
              <a:spcBef>
                <a:spcPts val="1200"/>
              </a:spcBef>
              <a:spcAft>
                <a:spcPts val="600"/>
              </a:spcAft>
            </a:pPr>
            <a:endParaRPr lang="it-IT" sz="2400" dirty="0"/>
          </a:p>
        </p:txBody>
      </p:sp>
    </p:spTree>
    <p:extLst>
      <p:ext uri="{BB962C8B-B14F-4D97-AF65-F5344CB8AC3E}">
        <p14:creationId xmlns="" xmlns:p14="http://schemas.microsoft.com/office/powerpoint/2010/main" val="270744500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83632" y="2204864"/>
            <a:ext cx="6362416" cy="3024336"/>
          </a:xfrm>
        </p:spPr>
        <p:txBody>
          <a:bodyPr>
            <a:noAutofit/>
          </a:bodyPr>
          <a:lstStyle/>
          <a:p>
            <a:pPr algn="ctr">
              <a:lnSpc>
                <a:spcPct val="100000"/>
              </a:lnSpc>
            </a:pPr>
            <a:r>
              <a:rPr lang="it-IT" sz="4000" b="1" dirty="0">
                <a:solidFill>
                  <a:schemeClr val="accent1">
                    <a:lumMod val="75000"/>
                  </a:schemeClr>
                </a:solidFill>
                <a:latin typeface="Corbel" panose="020B0503020204020204" pitchFamily="34" charset="0"/>
              </a:rPr>
              <a:t>Vaccinazioni </a:t>
            </a:r>
            <a:r>
              <a:rPr lang="x-none" sz="4000" b="1" dirty="0">
                <a:solidFill>
                  <a:schemeClr val="accent1">
                    <a:lumMod val="75000"/>
                  </a:schemeClr>
                </a:solidFill>
                <a:latin typeface="Corbel" panose="020B0503020204020204" pitchFamily="34" charset="0"/>
              </a:rPr>
              <a:t>per i viaggiatori internazionali</a:t>
            </a:r>
            <a:r>
              <a:rPr lang="it-IT" sz="4000" b="1" dirty="0">
                <a:solidFill>
                  <a:schemeClr val="accent1">
                    <a:lumMod val="75000"/>
                  </a:schemeClr>
                </a:solidFill>
                <a:latin typeface="Corbel" panose="020B0503020204020204" pitchFamily="34" charset="0"/>
              </a:rPr>
              <a:t/>
            </a:r>
            <a:br>
              <a:rPr lang="it-IT" sz="4000" b="1" dirty="0">
                <a:solidFill>
                  <a:schemeClr val="accent1">
                    <a:lumMod val="75000"/>
                  </a:schemeClr>
                </a:solidFill>
                <a:latin typeface="Corbel" panose="020B0503020204020204" pitchFamily="34" charset="0"/>
              </a:rPr>
            </a:br>
            <a:r>
              <a:rPr lang="it-IT" sz="3600" b="1" dirty="0">
                <a:solidFill>
                  <a:schemeClr val="accent1">
                    <a:lumMod val="75000"/>
                  </a:schemeClr>
                </a:solidFill>
                <a:latin typeface="Corbel" panose="020B0503020204020204" pitchFamily="34" charset="0"/>
              </a:rPr>
              <a:t/>
            </a:r>
            <a:br>
              <a:rPr lang="it-IT" sz="3600" b="1" dirty="0">
                <a:solidFill>
                  <a:schemeClr val="accent1">
                    <a:lumMod val="75000"/>
                  </a:schemeClr>
                </a:solidFill>
                <a:latin typeface="Corbel" panose="020B0503020204020204" pitchFamily="34" charset="0"/>
              </a:rPr>
            </a:br>
            <a:endParaRPr lang="it-IT" sz="3600" b="1" dirty="0">
              <a:solidFill>
                <a:schemeClr val="accent1">
                  <a:lumMod val="75000"/>
                </a:schemeClr>
              </a:solidFill>
              <a:latin typeface="Corbel" panose="020B0503020204020204" pitchFamily="34" charset="0"/>
            </a:endParaRPr>
          </a:p>
        </p:txBody>
      </p:sp>
    </p:spTree>
    <p:extLst>
      <p:ext uri="{BB962C8B-B14F-4D97-AF65-F5344CB8AC3E}">
        <p14:creationId xmlns="" xmlns:p14="http://schemas.microsoft.com/office/powerpoint/2010/main" val="31102795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33266" y="1869743"/>
            <a:ext cx="8666328" cy="3603009"/>
          </a:xfrm>
        </p:spPr>
        <p:txBody>
          <a:bodyPr>
            <a:noAutofit/>
          </a:bodyPr>
          <a:lstStyle/>
          <a:p>
            <a:pPr algn="just">
              <a:lnSpc>
                <a:spcPct val="100000"/>
              </a:lnSpc>
              <a:spcBef>
                <a:spcPts val="1200"/>
              </a:spcBef>
              <a:spcAft>
                <a:spcPts val="600"/>
              </a:spcAft>
            </a:pPr>
            <a:r>
              <a:rPr lang="it-IT" sz="2800" dirty="0">
                <a:solidFill>
                  <a:schemeClr val="bg1">
                    <a:lumMod val="25000"/>
                  </a:schemeClr>
                </a:solidFill>
              </a:rPr>
              <a:t>L’offerta è gratuita per viaggiatori di tutte le età impegnati in progetti di cooperazione/umanitari. </a:t>
            </a:r>
            <a:endParaRPr lang="it-IT" sz="2800" dirty="0" smtClean="0">
              <a:solidFill>
                <a:schemeClr val="bg1">
                  <a:lumMod val="25000"/>
                </a:schemeClr>
              </a:solidFill>
            </a:endParaRPr>
          </a:p>
          <a:p>
            <a:pPr algn="just">
              <a:lnSpc>
                <a:spcPct val="100000"/>
              </a:lnSpc>
              <a:spcBef>
                <a:spcPts val="1200"/>
              </a:spcBef>
              <a:spcAft>
                <a:spcPts val="600"/>
              </a:spcAft>
            </a:pPr>
            <a:r>
              <a:rPr lang="it-IT" sz="2800" dirty="0">
                <a:solidFill>
                  <a:schemeClr val="bg1">
                    <a:lumMod val="25000"/>
                  </a:schemeClr>
                </a:solidFill>
              </a:rPr>
              <a:t>L’offerta è gratuita per tutti i soggetti di età &lt;18 anni.  </a:t>
            </a:r>
          </a:p>
          <a:p>
            <a:pPr algn="just">
              <a:lnSpc>
                <a:spcPct val="100000"/>
              </a:lnSpc>
              <a:spcBef>
                <a:spcPts val="1200"/>
              </a:spcBef>
              <a:spcAft>
                <a:spcPts val="600"/>
              </a:spcAft>
            </a:pPr>
            <a:r>
              <a:rPr lang="it-IT" sz="2800" dirty="0" smtClean="0">
                <a:solidFill>
                  <a:schemeClr val="bg1">
                    <a:lumMod val="25000"/>
                  </a:schemeClr>
                </a:solidFill>
              </a:rPr>
              <a:t>Per </a:t>
            </a:r>
            <a:r>
              <a:rPr lang="it-IT" sz="2800" dirty="0">
                <a:solidFill>
                  <a:schemeClr val="bg1">
                    <a:lumMod val="25000"/>
                  </a:schemeClr>
                </a:solidFill>
              </a:rPr>
              <a:t>i viaggiatori a rischio, ai sensi dei LEA, il vaccino è offerto a prezzo di costo presso gli Ambulatori di Medicina dei viaggi.</a:t>
            </a:r>
          </a:p>
        </p:txBody>
      </p:sp>
    </p:spTree>
    <p:extLst>
      <p:ext uri="{BB962C8B-B14F-4D97-AF65-F5344CB8AC3E}">
        <p14:creationId xmlns="" xmlns:p14="http://schemas.microsoft.com/office/powerpoint/2010/main" val="40329215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1127448" y="1124744"/>
            <a:ext cx="4680519" cy="4860393"/>
          </a:xfrm>
          <a:prstGeom prst="rect">
            <a:avLst/>
          </a:prstGeom>
          <a:solidFill>
            <a:schemeClr val="bg1"/>
          </a:solidFill>
        </p:spPr>
        <p:txBody>
          <a:bodyPr>
            <a:noAutofit/>
          </a:bodyPr>
          <a:lstStyle/>
          <a:p>
            <a:pPr marL="11430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r>
              <a:rPr kumimoji="0" lang="it-IT" sz="2000" b="1" i="0" u="none" strike="noStrike" kern="1200" cap="none" spc="0" normalizeH="0" baseline="0" noProof="0" dirty="0" smtClean="0">
                <a:ln>
                  <a:noFill/>
                </a:ln>
                <a:solidFill>
                  <a:schemeClr val="accent2"/>
                </a:solidFill>
                <a:effectLst/>
                <a:uLnTx/>
                <a:uFillTx/>
                <a:latin typeface="+mn-lt"/>
                <a:ea typeface="+mn-ea"/>
                <a:cs typeface="+mn-cs"/>
              </a:rPr>
              <a:t>Vaccinazioni consigliate per la protezione dal rischio di contrarre malattie infettive</a:t>
            </a:r>
            <a:endParaRPr kumimoji="0" lang="it-IT" sz="2000" b="0" i="0" u="none" strike="noStrike" kern="1200" cap="none" spc="0" normalizeH="0" baseline="0" noProof="0" dirty="0" smtClean="0">
              <a:ln>
                <a:noFill/>
              </a:ln>
              <a:solidFill>
                <a:schemeClr val="accent2"/>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endPar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err="1" smtClean="0">
                <a:ln>
                  <a:noFill/>
                </a:ln>
                <a:solidFill>
                  <a:schemeClr val="tx1">
                    <a:lumMod val="75000"/>
                  </a:schemeClr>
                </a:solidFill>
                <a:effectLst/>
                <a:uLnTx/>
                <a:uFillTx/>
                <a:latin typeface="+mn-lt"/>
                <a:ea typeface="+mn-ea"/>
                <a:cs typeface="+mn-cs"/>
              </a:rPr>
              <a:t>difterite-tetano-pertosse</a:t>
            </a:r>
            <a:endPar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poliomielite</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epatite A</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epatite B</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meningococco ACWY</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tifo</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colera</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febbre gialla</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encefalite da zecche</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smtClean="0">
                <a:ln>
                  <a:noFill/>
                </a:ln>
                <a:solidFill>
                  <a:schemeClr val="tx1">
                    <a:lumMod val="75000"/>
                  </a:schemeClr>
                </a:solidFill>
                <a:effectLst/>
                <a:uLnTx/>
                <a:uFillTx/>
                <a:latin typeface="+mn-lt"/>
                <a:ea typeface="+mn-ea"/>
                <a:cs typeface="+mn-cs"/>
              </a:rPr>
              <a:t>encefalite giapponese</a:t>
            </a:r>
          </a:p>
          <a:p>
            <a:pPr marL="342900" marR="0" lvl="0" indent="-228600" algn="l" defTabSz="914400" rtl="0" eaLnBrk="1" fontAlgn="auto" latinLnBrk="0" hangingPunct="1">
              <a:lnSpc>
                <a:spcPct val="100000"/>
              </a:lnSpc>
              <a:spcBef>
                <a:spcPct val="20000"/>
              </a:spcBef>
              <a:spcAft>
                <a:spcPts val="0"/>
              </a:spcAft>
              <a:buClr>
                <a:schemeClr val="accent1"/>
              </a:buClr>
              <a:buSzPct val="100000"/>
              <a:buFont typeface="Arial" pitchFamily="34" charset="0"/>
              <a:buChar char="•"/>
              <a:tabLst/>
              <a:defRPr/>
            </a:pPr>
            <a:r>
              <a:rPr kumimoji="0" lang="it-IT" sz="2000" b="0" i="0" u="none" strike="noStrike" kern="1200" cap="none" spc="0" normalizeH="0" baseline="0" noProof="0" dirty="0" err="1" smtClean="0">
                <a:ln>
                  <a:noFill/>
                </a:ln>
                <a:solidFill>
                  <a:schemeClr val="tx1">
                    <a:lumMod val="75000"/>
                  </a:schemeClr>
                </a:solidFill>
                <a:effectLst/>
                <a:uLnTx/>
                <a:uFillTx/>
                <a:latin typeface="+mn-lt"/>
                <a:ea typeface="+mn-ea"/>
                <a:cs typeface="+mn-cs"/>
              </a:rPr>
              <a:t>rabbia…</a:t>
            </a:r>
            <a:endParaRPr kumimoji="0" lang="it-IT" sz="20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
        <p:nvSpPr>
          <p:cNvPr id="3" name="CasellaDiTesto 2"/>
          <p:cNvSpPr txBox="1"/>
          <p:nvPr/>
        </p:nvSpPr>
        <p:spPr>
          <a:xfrm>
            <a:off x="6888088" y="1124744"/>
            <a:ext cx="4536504" cy="2677656"/>
          </a:xfrm>
          <a:prstGeom prst="rect">
            <a:avLst/>
          </a:prstGeom>
          <a:solidFill>
            <a:schemeClr val="bg1"/>
          </a:solidFill>
        </p:spPr>
        <p:txBody>
          <a:bodyPr wrap="square" rtlCol="0">
            <a:spAutoFit/>
          </a:bodyPr>
          <a:lstStyle/>
          <a:p>
            <a:r>
              <a:rPr lang="it-IT" sz="2000" b="1" dirty="0">
                <a:solidFill>
                  <a:schemeClr val="accent2"/>
                </a:solidFill>
              </a:rPr>
              <a:t>Vaccinazioni obbligatorie per il viaggiatore internazionale (certificato internazionale)</a:t>
            </a:r>
            <a:endParaRPr lang="it-IT" dirty="0">
              <a:solidFill>
                <a:schemeClr val="accent2"/>
              </a:solidFill>
            </a:endParaRPr>
          </a:p>
          <a:p>
            <a:pPr marL="342900" indent="-228600">
              <a:spcBef>
                <a:spcPct val="20000"/>
              </a:spcBef>
              <a:buClr>
                <a:schemeClr val="accent1"/>
              </a:buClr>
              <a:buFont typeface="Arial" pitchFamily="34" charset="0"/>
              <a:buChar char="•"/>
            </a:pPr>
            <a:r>
              <a:rPr lang="it-IT" sz="2000" dirty="0">
                <a:solidFill>
                  <a:schemeClr val="tx1">
                    <a:lumMod val="75000"/>
                  </a:schemeClr>
                </a:solidFill>
              </a:rPr>
              <a:t>febbre gialla</a:t>
            </a:r>
          </a:p>
          <a:p>
            <a:pPr marL="342900" indent="-228600">
              <a:spcBef>
                <a:spcPct val="20000"/>
              </a:spcBef>
              <a:buClr>
                <a:schemeClr val="accent1"/>
              </a:buClr>
              <a:buFont typeface="Arial" pitchFamily="34" charset="0"/>
              <a:buChar char="•"/>
            </a:pPr>
            <a:r>
              <a:rPr lang="it-IT" sz="2000" dirty="0">
                <a:solidFill>
                  <a:schemeClr val="tx1">
                    <a:lumMod val="75000"/>
                  </a:schemeClr>
                </a:solidFill>
              </a:rPr>
              <a:t>poliomielite</a:t>
            </a:r>
          </a:p>
          <a:p>
            <a:pPr marL="342900" indent="-228600">
              <a:spcBef>
                <a:spcPct val="20000"/>
              </a:spcBef>
              <a:buClr>
                <a:schemeClr val="accent1"/>
              </a:buClr>
              <a:buFont typeface="Arial" pitchFamily="34" charset="0"/>
              <a:buChar char="•"/>
            </a:pPr>
            <a:r>
              <a:rPr lang="it-IT" sz="2000" dirty="0">
                <a:solidFill>
                  <a:schemeClr val="tx1">
                    <a:lumMod val="75000"/>
                  </a:schemeClr>
                </a:solidFill>
              </a:rPr>
              <a:t>meningococco</a:t>
            </a:r>
          </a:p>
          <a:p>
            <a:r>
              <a:rPr lang="it-IT" dirty="0"/>
              <a:t/>
            </a:r>
            <a:br>
              <a:rPr lang="it-IT" dirty="0"/>
            </a:br>
            <a:endParaRPr lang="it-IT" dirty="0"/>
          </a:p>
        </p:txBody>
      </p:sp>
      <p:sp>
        <p:nvSpPr>
          <p:cNvPr id="4" name="CasellaDiTesto 3"/>
          <p:cNvSpPr txBox="1"/>
          <p:nvPr/>
        </p:nvSpPr>
        <p:spPr>
          <a:xfrm>
            <a:off x="2512229" y="188640"/>
            <a:ext cx="7305622" cy="523220"/>
          </a:xfrm>
          <a:prstGeom prst="rect">
            <a:avLst/>
          </a:prstGeom>
          <a:noFill/>
        </p:spPr>
        <p:txBody>
          <a:bodyPr wrap="square" rtlCol="0">
            <a:spAutoFit/>
          </a:bodyPr>
          <a:lstStyle/>
          <a:p>
            <a:pPr algn="ctr"/>
            <a:r>
              <a:rPr lang="en-US" sz="2800" b="1" dirty="0" err="1">
                <a:solidFill>
                  <a:schemeClr val="accent1">
                    <a:lumMod val="75000"/>
                  </a:schemeClr>
                </a:solidFill>
              </a:rPr>
              <a:t>Vaccinazioni</a:t>
            </a:r>
            <a:r>
              <a:rPr lang="en-US" sz="2800" b="1" dirty="0">
                <a:solidFill>
                  <a:schemeClr val="accent1">
                    <a:lumMod val="75000"/>
                  </a:schemeClr>
                </a:solidFill>
              </a:rPr>
              <a:t> per </a:t>
            </a:r>
            <a:r>
              <a:rPr lang="en-US" sz="2800" b="1" dirty="0" err="1">
                <a:solidFill>
                  <a:schemeClr val="accent1">
                    <a:lumMod val="75000"/>
                  </a:schemeClr>
                </a:solidFill>
              </a:rPr>
              <a:t>il</a:t>
            </a:r>
            <a:r>
              <a:rPr lang="en-US" sz="2800" b="1" dirty="0">
                <a:solidFill>
                  <a:schemeClr val="accent1">
                    <a:lumMod val="75000"/>
                  </a:schemeClr>
                </a:solidFill>
              </a:rPr>
              <a:t> </a:t>
            </a:r>
            <a:r>
              <a:rPr lang="en-US" sz="2800" b="1" dirty="0" err="1">
                <a:solidFill>
                  <a:schemeClr val="accent1">
                    <a:lumMod val="75000"/>
                  </a:schemeClr>
                </a:solidFill>
              </a:rPr>
              <a:t>viaggiatore</a:t>
            </a:r>
            <a:r>
              <a:rPr lang="en-US" sz="2800" b="1" dirty="0">
                <a:solidFill>
                  <a:schemeClr val="accent1">
                    <a:lumMod val="75000"/>
                  </a:schemeClr>
                </a:solidFill>
              </a:rPr>
              <a:t> </a:t>
            </a:r>
            <a:r>
              <a:rPr lang="en-US" sz="2800" b="1" dirty="0" err="1" smtClean="0">
                <a:solidFill>
                  <a:schemeClr val="accent1">
                    <a:lumMod val="75000"/>
                  </a:schemeClr>
                </a:solidFill>
              </a:rPr>
              <a:t>internazionale</a:t>
            </a:r>
            <a:endParaRPr lang="it-IT" sz="2800" b="1" dirty="0">
              <a:solidFill>
                <a:schemeClr val="accent1">
                  <a:lumMod val="75000"/>
                </a:schemeClr>
              </a:solidFill>
            </a:endParaRPr>
          </a:p>
        </p:txBody>
      </p:sp>
      <p:sp>
        <p:nvSpPr>
          <p:cNvPr id="5" name="CasellaDiTesto 4"/>
          <p:cNvSpPr txBox="1"/>
          <p:nvPr/>
        </p:nvSpPr>
        <p:spPr>
          <a:xfrm>
            <a:off x="7051964" y="4585855"/>
            <a:ext cx="3962400" cy="646331"/>
          </a:xfrm>
          <a:prstGeom prst="rect">
            <a:avLst/>
          </a:prstGeom>
          <a:noFill/>
        </p:spPr>
        <p:txBody>
          <a:bodyPr wrap="square" rtlCol="0">
            <a:spAutoFit/>
          </a:bodyPr>
          <a:lstStyle/>
          <a:p>
            <a:r>
              <a:rPr lang="it-IT" dirty="0" err="1" smtClean="0"/>
              <a:t>Inoltre…</a:t>
            </a:r>
            <a:r>
              <a:rPr lang="it-IT" dirty="0" smtClean="0"/>
              <a:t>. Disponibilità della profilassi anti malaria</a:t>
            </a:r>
            <a:endParaRPr lang="it-IT"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6437" y="328095"/>
            <a:ext cx="10505421" cy="583970"/>
          </a:xfrm>
        </p:spPr>
        <p:txBody>
          <a:bodyPr>
            <a:normAutofit fontScale="90000"/>
          </a:bodyPr>
          <a:lstStyle/>
          <a:p>
            <a:pPr algn="ctr"/>
            <a:r>
              <a:rPr lang="it-IT" b="1" dirty="0" smtClean="0">
                <a:solidFill>
                  <a:schemeClr val="accent1">
                    <a:lumMod val="75000"/>
                  </a:schemeClr>
                </a:solidFill>
                <a:latin typeface="Corbel" panose="020B0503020204020204" pitchFamily="34" charset="0"/>
              </a:rPr>
              <a:t>Nonostante il PNPV…..</a:t>
            </a:r>
            <a:endParaRPr lang="it-IT" b="1" dirty="0">
              <a:solidFill>
                <a:schemeClr val="accent1">
                  <a:lumMod val="75000"/>
                </a:schemeClr>
              </a:solidFill>
              <a:latin typeface="Corbel" panose="020B0503020204020204" pitchFamily="34" charset="0"/>
            </a:endParaRPr>
          </a:p>
        </p:txBody>
      </p:sp>
      <p:sp>
        <p:nvSpPr>
          <p:cNvPr id="3" name="Segnaposto contenuto 2"/>
          <p:cNvSpPr>
            <a:spLocks noGrp="1"/>
          </p:cNvSpPr>
          <p:nvPr>
            <p:ph idx="1"/>
          </p:nvPr>
        </p:nvSpPr>
        <p:spPr>
          <a:xfrm>
            <a:off x="696437" y="1259432"/>
            <a:ext cx="10505421" cy="5048603"/>
          </a:xfrm>
        </p:spPr>
        <p:txBody>
          <a:bodyPr>
            <a:normAutofit/>
          </a:bodyPr>
          <a:lstStyle/>
          <a:p>
            <a:pPr algn="just">
              <a:lnSpc>
                <a:spcPct val="100000"/>
              </a:lnSpc>
              <a:spcAft>
                <a:spcPts val="600"/>
              </a:spcAft>
              <a:buFont typeface="Courier New" panose="02070309020205020404" pitchFamily="49" charset="0"/>
              <a:buChar char="o"/>
            </a:pPr>
            <a:r>
              <a:rPr lang="it-IT" sz="2200" dirty="0">
                <a:latin typeface="Corbel" panose="020B0503020204020204" pitchFamily="34" charset="0"/>
              </a:rPr>
              <a:t>Negli ultimi quindici anni è stato intrapreso </a:t>
            </a:r>
            <a:r>
              <a:rPr lang="it-IT" sz="2200" b="1" dirty="0">
                <a:latin typeface="Corbel" panose="020B0503020204020204" pitchFamily="34" charset="0"/>
              </a:rPr>
              <a:t>un percorso culturale per un approccio alle vaccinazioni</a:t>
            </a:r>
            <a:r>
              <a:rPr lang="it-IT" sz="2200" dirty="0">
                <a:latin typeface="Corbel" panose="020B0503020204020204" pitchFamily="34" charset="0"/>
              </a:rPr>
              <a:t> che mirava </a:t>
            </a:r>
            <a:r>
              <a:rPr lang="it-IT" sz="2200" b="1" dirty="0">
                <a:latin typeface="Corbel" panose="020B0503020204020204" pitchFamily="34" charset="0"/>
              </a:rPr>
              <a:t>all’adesione consapevole e volontaria </a:t>
            </a:r>
            <a:r>
              <a:rPr lang="it-IT" sz="2200" dirty="0">
                <a:latin typeface="Corbel" panose="020B0503020204020204" pitchFamily="34" charset="0"/>
              </a:rPr>
              <a:t>da parte dei cittadini, </a:t>
            </a:r>
          </a:p>
          <a:p>
            <a:pPr algn="just">
              <a:lnSpc>
                <a:spcPct val="100000"/>
              </a:lnSpc>
              <a:spcAft>
                <a:spcPts val="600"/>
              </a:spcAft>
              <a:buFont typeface="Courier New" panose="02070309020205020404" pitchFamily="49" charset="0"/>
              <a:buChar char="o"/>
            </a:pPr>
            <a:r>
              <a:rPr lang="it-IT" sz="2200" dirty="0">
                <a:latin typeface="Corbel" panose="020B0503020204020204" pitchFamily="34" charset="0"/>
              </a:rPr>
              <a:t>A partire </a:t>
            </a:r>
            <a:r>
              <a:rPr lang="it-IT" sz="2200" b="1" dirty="0">
                <a:latin typeface="Corbel" panose="020B0503020204020204" pitchFamily="34" charset="0"/>
              </a:rPr>
              <a:t>dal 2013, si è registrato un progressivo trend in diminuzione</a:t>
            </a:r>
            <a:r>
              <a:rPr lang="it-IT" sz="2200" dirty="0">
                <a:latin typeface="Corbel" panose="020B0503020204020204" pitchFamily="34" charset="0"/>
              </a:rPr>
              <a:t> del ricorso alle vaccinazioni, sia obbligatorie che raccomandate,</a:t>
            </a:r>
          </a:p>
          <a:p>
            <a:pPr algn="just">
              <a:lnSpc>
                <a:spcPct val="100000"/>
              </a:lnSpc>
              <a:spcAft>
                <a:spcPts val="600"/>
              </a:spcAft>
              <a:buFont typeface="Courier New" panose="02070309020205020404" pitchFamily="49" charset="0"/>
              <a:buChar char="o"/>
            </a:pPr>
            <a:r>
              <a:rPr lang="it-IT" sz="2200" dirty="0">
                <a:latin typeface="Corbel" panose="020B0503020204020204" pitchFamily="34" charset="0"/>
              </a:rPr>
              <a:t>Tale fenomeno ha determinato un </a:t>
            </a:r>
            <a:r>
              <a:rPr lang="it-IT" sz="2200" b="1" dirty="0">
                <a:latin typeface="Corbel" panose="020B0503020204020204" pitchFamily="34" charset="0"/>
              </a:rPr>
              <a:t>calo della copertura vaccinale al di sotto del 95%</a:t>
            </a:r>
            <a:r>
              <a:rPr lang="it-IT" sz="2200" dirty="0">
                <a:latin typeface="Corbel" panose="020B0503020204020204" pitchFamily="34" charset="0"/>
              </a:rPr>
              <a:t> (soglia raccomandata dall’OMS) per il raggiungimento della “immunità di gregge”, </a:t>
            </a:r>
          </a:p>
          <a:p>
            <a:pPr algn="just">
              <a:lnSpc>
                <a:spcPct val="100000"/>
              </a:lnSpc>
              <a:spcAft>
                <a:spcPts val="600"/>
              </a:spcAft>
              <a:buFont typeface="Courier New" panose="02070309020205020404" pitchFamily="49" charset="0"/>
              <a:buChar char="o"/>
            </a:pPr>
            <a:r>
              <a:rPr lang="it-IT" sz="2200" dirty="0">
                <a:latin typeface="Corbel" panose="020B0503020204020204" pitchFamily="34" charset="0"/>
              </a:rPr>
              <a:t>Anche i dati di copertura vaccinale per morbillo e rosolia, tra il 2013 e il 2015, sono scesi dal 90,4% all’85,3%,</a:t>
            </a:r>
          </a:p>
          <a:p>
            <a:pPr algn="just">
              <a:lnSpc>
                <a:spcPct val="100000"/>
              </a:lnSpc>
              <a:spcAft>
                <a:spcPts val="600"/>
              </a:spcAft>
              <a:buFont typeface="Courier New" panose="02070309020205020404" pitchFamily="49" charset="0"/>
              <a:buChar char="o"/>
            </a:pPr>
            <a:r>
              <a:rPr lang="it-IT" sz="2200" dirty="0">
                <a:latin typeface="Corbel" panose="020B0503020204020204" pitchFamily="34" charset="0"/>
              </a:rPr>
              <a:t>Come conseguenza dell’accumularsi, nel corso degli anni, di soggetti suscettibili al morbillo, in un paese ancora endemico come l’Italia, è stato registrato, in questi mesi, un preoccupante </a:t>
            </a:r>
            <a:r>
              <a:rPr lang="it-IT" sz="2200" b="1" dirty="0">
                <a:latin typeface="Corbel" panose="020B0503020204020204" pitchFamily="34" charset="0"/>
              </a:rPr>
              <a:t>aumento del numero dei casi di morbillo</a:t>
            </a:r>
            <a:r>
              <a:rPr lang="it-IT" sz="2200" dirty="0">
                <a:latin typeface="Corbel" panose="020B0503020204020204" pitchFamily="34" charset="0"/>
              </a:rPr>
              <a:t> (nel 2017 sono stati registrati più di 5000 casi, inclusi 4 decessi) </a:t>
            </a:r>
          </a:p>
          <a:p>
            <a:pPr algn="just">
              <a:lnSpc>
                <a:spcPct val="100000"/>
              </a:lnSpc>
              <a:spcAft>
                <a:spcPts val="600"/>
              </a:spcAft>
              <a:buFont typeface="Courier New" panose="02070309020205020404" pitchFamily="49" charset="0"/>
              <a:buChar char="o"/>
            </a:pPr>
            <a:endParaRPr lang="it-IT" sz="2200" dirty="0">
              <a:latin typeface="Corbel" panose="020B0503020204020204" pitchFamily="34" charset="0"/>
            </a:endParaRPr>
          </a:p>
          <a:p>
            <a:pPr>
              <a:lnSpc>
                <a:spcPct val="100000"/>
              </a:lnSpc>
              <a:spcAft>
                <a:spcPts val="600"/>
              </a:spcAft>
              <a:buFont typeface="Courier New" panose="02070309020205020404" pitchFamily="49" charset="0"/>
              <a:buChar char="o"/>
            </a:pPr>
            <a:endParaRPr lang="it-IT" sz="2200" dirty="0">
              <a:latin typeface="Corbel" panose="020B0503020204020204" pitchFamily="34" charset="0"/>
            </a:endParaRPr>
          </a:p>
        </p:txBody>
      </p:sp>
    </p:spTree>
    <p:extLst>
      <p:ext uri="{BB962C8B-B14F-4D97-AF65-F5344CB8AC3E}">
        <p14:creationId xmlns="" xmlns:p14="http://schemas.microsoft.com/office/powerpoint/2010/main" val="402121197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4914" y="119270"/>
            <a:ext cx="10388616" cy="866139"/>
          </a:xfrm>
        </p:spPr>
        <p:txBody>
          <a:bodyPr>
            <a:noAutofit/>
          </a:bodyPr>
          <a:lstStyle/>
          <a:p>
            <a:pPr algn="ctr"/>
            <a:r>
              <a:rPr lang="it-IT" sz="2400" b="1" dirty="0">
                <a:solidFill>
                  <a:schemeClr val="accent1">
                    <a:lumMod val="50000"/>
                  </a:schemeClr>
                </a:solidFill>
                <a:latin typeface="Corbel" panose="020B0503020204020204" pitchFamily="34" charset="0"/>
              </a:rPr>
              <a:t>Italia. Coperture vaccinali a 24 mesi (coorte 2014) per ciclo primario e 1</a:t>
            </a:r>
            <a:r>
              <a:rPr lang="it-IT" sz="2400" b="1" baseline="30000" dirty="0">
                <a:solidFill>
                  <a:schemeClr val="accent1">
                    <a:lumMod val="50000"/>
                  </a:schemeClr>
                </a:solidFill>
                <a:latin typeface="Corbel" panose="020B0503020204020204" pitchFamily="34" charset="0"/>
              </a:rPr>
              <a:t>a</a:t>
            </a:r>
            <a:r>
              <a:rPr lang="it-IT" sz="2400" b="1" dirty="0">
                <a:solidFill>
                  <a:schemeClr val="accent1">
                    <a:lumMod val="50000"/>
                  </a:schemeClr>
                </a:solidFill>
                <a:latin typeface="Corbel" panose="020B0503020204020204" pitchFamily="34" charset="0"/>
              </a:rPr>
              <a:t> dose di Morbillo, Parotite e </a:t>
            </a:r>
            <a:r>
              <a:rPr lang="it-IT" sz="2400" b="1" dirty="0" smtClean="0">
                <a:solidFill>
                  <a:schemeClr val="accent1">
                    <a:lumMod val="50000"/>
                  </a:schemeClr>
                </a:solidFill>
                <a:latin typeface="Corbel" panose="020B0503020204020204" pitchFamily="34" charset="0"/>
              </a:rPr>
              <a:t>Rosolia</a:t>
            </a:r>
            <a:endParaRPr lang="it-IT" sz="2400" b="1" dirty="0">
              <a:solidFill>
                <a:schemeClr val="accent1">
                  <a:lumMod val="50000"/>
                </a:schemeClr>
              </a:solidFill>
              <a:latin typeface="Corbel" panose="020B0503020204020204" pitchFamily="34" charset="0"/>
            </a:endParaRPr>
          </a:p>
        </p:txBody>
      </p:sp>
      <p:pic>
        <p:nvPicPr>
          <p:cNvPr id="8" name="Immagine 7"/>
          <p:cNvPicPr>
            <a:picLocks noChangeAspect="1"/>
          </p:cNvPicPr>
          <p:nvPr/>
        </p:nvPicPr>
        <p:blipFill>
          <a:blip r:embed="rId2" cstate="print"/>
          <a:stretch>
            <a:fillRect/>
          </a:stretch>
        </p:blipFill>
        <p:spPr>
          <a:xfrm>
            <a:off x="1593437" y="665156"/>
            <a:ext cx="8409668" cy="5891110"/>
          </a:xfrm>
          <a:prstGeom prst="rect">
            <a:avLst/>
          </a:prstGeom>
        </p:spPr>
      </p:pic>
    </p:spTree>
    <p:extLst>
      <p:ext uri="{BB962C8B-B14F-4D97-AF65-F5344CB8AC3E}">
        <p14:creationId xmlns="" xmlns:p14="http://schemas.microsoft.com/office/powerpoint/2010/main" val="8017003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891682" y="119270"/>
            <a:ext cx="10314639" cy="6738730"/>
          </a:xfrm>
          <a:prstGeom prst="rect">
            <a:avLst/>
          </a:prstGeom>
        </p:spPr>
      </p:pic>
    </p:spTree>
    <p:extLst>
      <p:ext uri="{BB962C8B-B14F-4D97-AF65-F5344CB8AC3E}">
        <p14:creationId xmlns="" xmlns:p14="http://schemas.microsoft.com/office/powerpoint/2010/main" val="3322807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7652" y="185530"/>
            <a:ext cx="10023871" cy="583777"/>
          </a:xfrm>
        </p:spPr>
        <p:txBody>
          <a:bodyPr>
            <a:noAutofit/>
          </a:bodyPr>
          <a:lstStyle/>
          <a:p>
            <a:pPr algn="ctr"/>
            <a:r>
              <a:rPr lang="it-IT" sz="2400" b="1" dirty="0">
                <a:solidFill>
                  <a:schemeClr val="accent1">
                    <a:lumMod val="50000"/>
                  </a:schemeClr>
                </a:solidFill>
                <a:latin typeface="Corbel" panose="020B0503020204020204" pitchFamily="34" charset="0"/>
              </a:rPr>
              <a:t>Andamento delle coperture vaccinali a 24 mesi in Piemonte e per </a:t>
            </a:r>
            <a:r>
              <a:rPr lang="it-IT" sz="2400" b="1" dirty="0" smtClean="0">
                <a:solidFill>
                  <a:schemeClr val="accent1">
                    <a:lumMod val="50000"/>
                  </a:schemeClr>
                </a:solidFill>
                <a:latin typeface="Corbel" panose="020B0503020204020204" pitchFamily="34" charset="0"/>
              </a:rPr>
              <a:t>ASL </a:t>
            </a:r>
            <a:br>
              <a:rPr lang="it-IT" sz="2400" b="1" dirty="0" smtClean="0">
                <a:solidFill>
                  <a:schemeClr val="accent1">
                    <a:lumMod val="50000"/>
                  </a:schemeClr>
                </a:solidFill>
                <a:latin typeface="Corbel" panose="020B0503020204020204" pitchFamily="34" charset="0"/>
              </a:rPr>
            </a:br>
            <a:r>
              <a:rPr lang="it-IT" sz="2400" b="1" dirty="0" smtClean="0">
                <a:solidFill>
                  <a:schemeClr val="accent1">
                    <a:lumMod val="50000"/>
                  </a:schemeClr>
                </a:solidFill>
                <a:latin typeface="Corbel" panose="020B0503020204020204" pitchFamily="34" charset="0"/>
              </a:rPr>
              <a:t>Anni </a:t>
            </a:r>
            <a:r>
              <a:rPr lang="it-IT" sz="2400" b="1" dirty="0">
                <a:solidFill>
                  <a:schemeClr val="accent1">
                    <a:lumMod val="50000"/>
                  </a:schemeClr>
                </a:solidFill>
                <a:latin typeface="Corbel" panose="020B0503020204020204" pitchFamily="34" charset="0"/>
              </a:rPr>
              <a:t>2007-2016 </a:t>
            </a:r>
            <a:endParaRPr lang="it-IT" sz="2400" dirty="0">
              <a:solidFill>
                <a:schemeClr val="accent1">
                  <a:lumMod val="50000"/>
                </a:schemeClr>
              </a:solidFill>
              <a:latin typeface="Corbel" panose="020B0503020204020204" pitchFamily="34" charset="0"/>
            </a:endParaRPr>
          </a:p>
        </p:txBody>
      </p:sp>
      <p:pic>
        <p:nvPicPr>
          <p:cNvPr id="6" name="Immagine 4"/>
          <p:cNvPicPr>
            <a:picLocks noGrp="1" noChangeAspect="1"/>
          </p:cNvPicPr>
          <p:nvPr>
            <p:ph idx="1"/>
          </p:nvPr>
        </p:nvPicPr>
        <p:blipFill>
          <a:blip r:embed="rId2" cstate="print"/>
          <a:srcRect/>
          <a:stretch>
            <a:fillRect/>
          </a:stretch>
        </p:blipFill>
        <p:spPr bwMode="auto">
          <a:xfrm>
            <a:off x="1179315" y="1123493"/>
            <a:ext cx="9289901" cy="5734507"/>
          </a:xfrm>
          <a:prstGeom prst="rect">
            <a:avLst/>
          </a:prstGeom>
          <a:noFill/>
          <a:ln w="9525">
            <a:noFill/>
            <a:miter lim="800000"/>
            <a:headEnd/>
            <a:tailEnd/>
          </a:ln>
        </p:spPr>
      </p:pic>
    </p:spTree>
    <p:extLst>
      <p:ext uri="{BB962C8B-B14F-4D97-AF65-F5344CB8AC3E}">
        <p14:creationId xmlns="" xmlns:p14="http://schemas.microsoft.com/office/powerpoint/2010/main" val="284441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12252" y="304800"/>
            <a:ext cx="4383748" cy="6309320"/>
          </a:xfrm>
          <a:prstGeom prst="rect">
            <a:avLst/>
          </a:prstGeom>
        </p:spPr>
      </p:pic>
      <p:sp>
        <p:nvSpPr>
          <p:cNvPr id="3" name="Titolo 1"/>
          <p:cNvSpPr txBox="1">
            <a:spLocks/>
          </p:cNvSpPr>
          <p:nvPr/>
        </p:nvSpPr>
        <p:spPr>
          <a:xfrm>
            <a:off x="6137563" y="2506928"/>
            <a:ext cx="5569296" cy="1014239"/>
          </a:xfrm>
          <a:prstGeom prst="rect">
            <a:avLst/>
          </a:prstGeom>
        </p:spPr>
        <p:txBody>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it-IT" sz="5400" b="1" i="0" u="none" strike="noStrike" kern="1200" cap="none" spc="-50" normalizeH="0" baseline="0" noProof="0" dirty="0" smtClean="0">
                <a:ln>
                  <a:noFill/>
                </a:ln>
                <a:solidFill>
                  <a:schemeClr val="accent1">
                    <a:lumMod val="75000"/>
                  </a:schemeClr>
                </a:solidFill>
                <a:effectLst/>
                <a:uLnTx/>
                <a:uFillTx/>
                <a:latin typeface="+mj-lt"/>
                <a:ea typeface="+mj-ea"/>
                <a:cs typeface="+mj-cs"/>
              </a:rPr>
              <a:t>PNPV 2017-2019 </a:t>
            </a:r>
            <a:r>
              <a:rPr kumimoji="0" lang="it-IT" sz="6000" b="1" i="0" u="none" strike="noStrike" kern="1200" cap="none" spc="-50" normalizeH="0" baseline="0" noProof="0" dirty="0" smtClean="0">
                <a:ln>
                  <a:noFill/>
                </a:ln>
                <a:solidFill>
                  <a:schemeClr val="accent1">
                    <a:lumMod val="75000"/>
                  </a:schemeClr>
                </a:solidFill>
                <a:effectLst/>
                <a:uLnTx/>
                <a:uFillTx/>
                <a:latin typeface="+mj-lt"/>
                <a:ea typeface="+mj-ea"/>
                <a:cs typeface="+mj-cs"/>
              </a:rPr>
              <a:t/>
            </a:r>
            <a:br>
              <a:rPr kumimoji="0" lang="it-IT" sz="6000" b="1" i="0" u="none" strike="noStrike" kern="1200" cap="none" spc="-50" normalizeH="0" baseline="0" noProof="0" dirty="0" smtClean="0">
                <a:ln>
                  <a:noFill/>
                </a:ln>
                <a:solidFill>
                  <a:schemeClr val="accent1">
                    <a:lumMod val="75000"/>
                  </a:schemeClr>
                </a:solidFill>
                <a:effectLst/>
                <a:uLnTx/>
                <a:uFillTx/>
                <a:latin typeface="+mj-lt"/>
                <a:ea typeface="+mj-ea"/>
                <a:cs typeface="+mj-cs"/>
              </a:rPr>
            </a:br>
            <a:r>
              <a:rPr kumimoji="0" lang="it-IT" sz="2400" b="1" i="0" u="none" strike="noStrike" kern="1200" cap="none" spc="-50" normalizeH="0" baseline="0" noProof="0" dirty="0" smtClean="0">
                <a:ln>
                  <a:noFill/>
                </a:ln>
                <a:solidFill>
                  <a:schemeClr val="accent1">
                    <a:lumMod val="75000"/>
                  </a:schemeClr>
                </a:solidFill>
                <a:effectLst/>
                <a:uLnTx/>
                <a:uFillTx/>
                <a:latin typeface="+mj-lt"/>
                <a:ea typeface="+mj-ea"/>
                <a:cs typeface="+mj-cs"/>
              </a:rPr>
              <a:t>0000428-17/01/2017-GAB-GAB-P</a:t>
            </a:r>
            <a:endParaRPr kumimoji="0" lang="it-IT" sz="2400" b="1" i="0" u="none" strike="noStrike" kern="1200" cap="none" spc="-50" normalizeH="0" baseline="0" noProof="0" dirty="0">
              <a:ln>
                <a:noFill/>
              </a:ln>
              <a:solidFill>
                <a:schemeClr val="accent1">
                  <a:lumMod val="75000"/>
                </a:schemeClr>
              </a:solidFill>
              <a:effectLst/>
              <a:uLnTx/>
              <a:uFillTx/>
              <a:latin typeface="+mj-lt"/>
              <a:ea typeface="+mj-ea"/>
              <a:cs typeface="+mj-cs"/>
            </a:endParaRPr>
          </a:p>
        </p:txBody>
      </p:sp>
    </p:spTree>
    <p:extLst>
      <p:ext uri="{BB962C8B-B14F-4D97-AF65-F5344CB8AC3E}">
        <p14:creationId xmlns="" xmlns:p14="http://schemas.microsoft.com/office/powerpoint/2010/main" val="7390230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1107475" y="769952"/>
            <a:ext cx="9801169" cy="5975405"/>
          </a:xfrm>
          <a:prstGeom prst="rect">
            <a:avLst/>
          </a:prstGeom>
        </p:spPr>
      </p:pic>
      <p:sp>
        <p:nvSpPr>
          <p:cNvPr id="3" name="CasellaDiTesto 2"/>
          <p:cNvSpPr txBox="1"/>
          <p:nvPr/>
        </p:nvSpPr>
        <p:spPr>
          <a:xfrm>
            <a:off x="2721521" y="83865"/>
            <a:ext cx="6573079" cy="615553"/>
          </a:xfrm>
          <a:prstGeom prst="rect">
            <a:avLst/>
          </a:prstGeom>
          <a:noFill/>
        </p:spPr>
        <p:txBody>
          <a:bodyPr wrap="square" rtlCol="0">
            <a:spAutoFit/>
          </a:bodyPr>
          <a:lstStyle/>
          <a:p>
            <a:r>
              <a:rPr lang="it-IT" sz="3400" b="1" dirty="0" smtClean="0">
                <a:solidFill>
                  <a:schemeClr val="accent1">
                    <a:lumMod val="50000"/>
                  </a:schemeClr>
                </a:solidFill>
              </a:rPr>
              <a:t>CV per MPR dal 1995 in Piemonte</a:t>
            </a:r>
            <a:endParaRPr lang="it-IT" sz="3400" b="1" dirty="0">
              <a:solidFill>
                <a:schemeClr val="accent1">
                  <a:lumMod val="50000"/>
                </a:schemeClr>
              </a:solidFill>
            </a:endParaRPr>
          </a:p>
        </p:txBody>
      </p:sp>
    </p:spTree>
    <p:extLst>
      <p:ext uri="{BB962C8B-B14F-4D97-AF65-F5344CB8AC3E}">
        <p14:creationId xmlns="" xmlns:p14="http://schemas.microsoft.com/office/powerpoint/2010/main" val="34687418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183" y="1391478"/>
            <a:ext cx="10515600" cy="3882887"/>
          </a:xfrm>
        </p:spPr>
        <p:txBody>
          <a:bodyPr>
            <a:normAutofit/>
          </a:bodyPr>
          <a:lstStyle/>
          <a:p>
            <a:pPr algn="just">
              <a:lnSpc>
                <a:spcPct val="100000"/>
              </a:lnSpc>
            </a:pPr>
            <a:r>
              <a:rPr lang="it-IT" sz="3600" b="1" dirty="0">
                <a:solidFill>
                  <a:schemeClr val="accent1">
                    <a:lumMod val="50000"/>
                  </a:schemeClr>
                </a:solidFill>
                <a:latin typeface="Corbel" panose="020B0503020204020204" pitchFamily="34" charset="0"/>
              </a:rPr>
              <a:t>Decreto legge n. 73 del 7 giugno 2017, convertito con modificazioni dalla legge 31 luglio 2017, n. 119, recante “Disposizioni urgenti in materia di prevenzione vaccinale, di malattie infettive e di controversie relative alla somministrazione di farmaci”</a:t>
            </a:r>
            <a:endParaRPr lang="it-IT" sz="3600" dirty="0">
              <a:solidFill>
                <a:schemeClr val="accent1">
                  <a:lumMod val="50000"/>
                </a:schemeClr>
              </a:solidFill>
            </a:endParaRPr>
          </a:p>
        </p:txBody>
      </p:sp>
    </p:spTree>
    <p:extLst>
      <p:ext uri="{BB962C8B-B14F-4D97-AF65-F5344CB8AC3E}">
        <p14:creationId xmlns="" xmlns:p14="http://schemas.microsoft.com/office/powerpoint/2010/main" val="28622188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33056" y="1609642"/>
            <a:ext cx="10530811" cy="4886692"/>
          </a:xfrm>
        </p:spPr>
        <p:txBody>
          <a:bodyPr>
            <a:noAutofit/>
          </a:bodyPr>
          <a:lstStyle/>
          <a:p>
            <a:pPr algn="just">
              <a:lnSpc>
                <a:spcPct val="100000"/>
              </a:lnSpc>
              <a:spcBef>
                <a:spcPts val="600"/>
              </a:spcBef>
              <a:spcAft>
                <a:spcPts val="600"/>
              </a:spcAft>
              <a:buFont typeface="Courier New" panose="02070309020205020404" pitchFamily="49" charset="0"/>
              <a:buChar char="o"/>
            </a:pPr>
            <a:r>
              <a:rPr lang="it-IT" sz="2200" dirty="0" smtClean="0">
                <a:latin typeface="Corbel" panose="020B0503020204020204" pitchFamily="34" charset="0"/>
              </a:rPr>
              <a:t>E’ stato </a:t>
            </a:r>
            <a:r>
              <a:rPr lang="it-IT" sz="2200" dirty="0">
                <a:latin typeface="Corbel" panose="020B0503020204020204" pitchFamily="34" charset="0"/>
              </a:rPr>
              <a:t>necessario </a:t>
            </a:r>
            <a:r>
              <a:rPr lang="it-IT" sz="2200" b="1" dirty="0">
                <a:latin typeface="Corbel" panose="020B0503020204020204" pitchFamily="34" charset="0"/>
              </a:rPr>
              <a:t>adottare misure urgenti idonee a estendere e rendere effettivi gli obblighi </a:t>
            </a:r>
            <a:r>
              <a:rPr lang="it-IT" sz="2200" dirty="0">
                <a:latin typeface="Corbel" panose="020B0503020204020204" pitchFamily="34" charset="0"/>
              </a:rPr>
              <a:t>vaccinali vigenti, anche in conformità al principio di precauzione, </a:t>
            </a:r>
            <a:r>
              <a:rPr lang="it-IT" sz="2200" dirty="0" smtClean="0">
                <a:latin typeface="Corbel" panose="020B0503020204020204" pitchFamily="34" charset="0"/>
              </a:rPr>
              <a:t>in </a:t>
            </a:r>
            <a:r>
              <a:rPr lang="it-IT" sz="2200" dirty="0">
                <a:latin typeface="Corbel" panose="020B0503020204020204" pitchFamily="34" charset="0"/>
              </a:rPr>
              <a:t>presenza di un’alternativa che presenti un rischio per la salute </a:t>
            </a:r>
            <a:r>
              <a:rPr lang="it-IT" sz="2200" dirty="0" smtClean="0">
                <a:latin typeface="Corbel" panose="020B0503020204020204" pitchFamily="34" charset="0"/>
              </a:rPr>
              <a:t>umana</a:t>
            </a:r>
          </a:p>
          <a:p>
            <a:pPr algn="just">
              <a:lnSpc>
                <a:spcPct val="100000"/>
              </a:lnSpc>
              <a:spcBef>
                <a:spcPts val="600"/>
              </a:spcBef>
              <a:spcAft>
                <a:spcPts val="600"/>
              </a:spcAft>
              <a:buFont typeface="Courier New" panose="02070309020205020404" pitchFamily="49" charset="0"/>
              <a:buChar char="o"/>
            </a:pPr>
            <a:r>
              <a:rPr lang="it-IT" sz="2200" dirty="0" smtClean="0">
                <a:latin typeface="Corbel" panose="020B0503020204020204" pitchFamily="34" charset="0"/>
              </a:rPr>
              <a:t>4 vaccinazioni obbligatorie:</a:t>
            </a:r>
          </a:p>
          <a:p>
            <a:pPr marL="866700" lvl="1" algn="just">
              <a:lnSpc>
                <a:spcPct val="100000"/>
              </a:lnSpc>
              <a:spcBef>
                <a:spcPts val="600"/>
              </a:spcBef>
              <a:spcAft>
                <a:spcPts val="600"/>
              </a:spcAft>
              <a:buSzPct val="50000"/>
              <a:buFont typeface="Courier New" panose="02070309020205020404" pitchFamily="49" charset="0"/>
              <a:buChar char="o"/>
            </a:pPr>
            <a:r>
              <a:rPr lang="it-IT" sz="2200" dirty="0">
                <a:latin typeface="Corbel" panose="020B0503020204020204" pitchFamily="34" charset="0"/>
              </a:rPr>
              <a:t>la vaccinazione </a:t>
            </a:r>
            <a:r>
              <a:rPr lang="it-IT" sz="2200" b="1" dirty="0">
                <a:solidFill>
                  <a:schemeClr val="accent1">
                    <a:lumMod val="50000"/>
                  </a:schemeClr>
                </a:solidFill>
                <a:latin typeface="Corbel" panose="020B0503020204020204" pitchFamily="34" charset="0"/>
              </a:rPr>
              <a:t>anti-difterica</a:t>
            </a:r>
            <a:r>
              <a:rPr lang="it-IT" sz="2200" dirty="0">
                <a:latin typeface="Corbel" panose="020B0503020204020204" pitchFamily="34" charset="0"/>
              </a:rPr>
              <a:t>: legge 6 giugno 1939, n. 891; </a:t>
            </a:r>
          </a:p>
          <a:p>
            <a:pPr marL="866700" lvl="1" algn="just">
              <a:lnSpc>
                <a:spcPct val="100000"/>
              </a:lnSpc>
              <a:spcBef>
                <a:spcPts val="600"/>
              </a:spcBef>
              <a:spcAft>
                <a:spcPts val="600"/>
              </a:spcAft>
              <a:buSzPct val="50000"/>
              <a:buFont typeface="Courier New" panose="02070309020205020404" pitchFamily="49" charset="0"/>
              <a:buChar char="o"/>
            </a:pPr>
            <a:r>
              <a:rPr lang="it-IT" sz="2200" dirty="0">
                <a:latin typeface="Corbel" panose="020B0503020204020204" pitchFamily="34" charset="0"/>
              </a:rPr>
              <a:t>la vaccinazione </a:t>
            </a:r>
            <a:r>
              <a:rPr lang="it-IT" sz="2200" b="1" dirty="0">
                <a:solidFill>
                  <a:schemeClr val="accent1">
                    <a:lumMod val="50000"/>
                  </a:schemeClr>
                </a:solidFill>
                <a:latin typeface="Corbel" panose="020B0503020204020204" pitchFamily="34" charset="0"/>
              </a:rPr>
              <a:t>anti-tetanica</a:t>
            </a:r>
            <a:r>
              <a:rPr lang="it-IT" sz="2200" dirty="0">
                <a:latin typeface="Corbel" panose="020B0503020204020204" pitchFamily="34" charset="0"/>
              </a:rPr>
              <a:t>: legge 5 marzo 1963, n. 292; </a:t>
            </a:r>
          </a:p>
          <a:p>
            <a:pPr marL="866700" lvl="1" algn="just">
              <a:lnSpc>
                <a:spcPct val="100000"/>
              </a:lnSpc>
              <a:spcBef>
                <a:spcPts val="600"/>
              </a:spcBef>
              <a:spcAft>
                <a:spcPts val="600"/>
              </a:spcAft>
              <a:buSzPct val="50000"/>
              <a:buFont typeface="Courier New" panose="02070309020205020404" pitchFamily="49" charset="0"/>
              <a:buChar char="o"/>
            </a:pPr>
            <a:r>
              <a:rPr lang="it-IT" sz="2200" dirty="0">
                <a:latin typeface="Corbel" panose="020B0503020204020204" pitchFamily="34" charset="0"/>
              </a:rPr>
              <a:t>la vaccinazione </a:t>
            </a:r>
            <a:r>
              <a:rPr lang="it-IT" sz="2200" b="1" dirty="0">
                <a:solidFill>
                  <a:schemeClr val="accent1">
                    <a:lumMod val="50000"/>
                  </a:schemeClr>
                </a:solidFill>
                <a:latin typeface="Corbel" panose="020B0503020204020204" pitchFamily="34" charset="0"/>
              </a:rPr>
              <a:t>anti-poliomielitica</a:t>
            </a:r>
            <a:r>
              <a:rPr lang="it-IT" sz="2200" dirty="0">
                <a:latin typeface="Corbel" panose="020B0503020204020204" pitchFamily="34" charset="0"/>
              </a:rPr>
              <a:t>: legge 4 febbraio 1966, n. 51 </a:t>
            </a:r>
          </a:p>
          <a:p>
            <a:pPr marL="866700" lvl="1" algn="just">
              <a:lnSpc>
                <a:spcPct val="100000"/>
              </a:lnSpc>
              <a:spcBef>
                <a:spcPts val="600"/>
              </a:spcBef>
              <a:spcAft>
                <a:spcPts val="600"/>
              </a:spcAft>
              <a:buSzPct val="50000"/>
              <a:buFont typeface="Courier New" panose="02070309020205020404" pitchFamily="49" charset="0"/>
              <a:buChar char="o"/>
            </a:pPr>
            <a:r>
              <a:rPr lang="it-IT" sz="2200" dirty="0">
                <a:latin typeface="Corbel" panose="020B0503020204020204" pitchFamily="34" charset="0"/>
              </a:rPr>
              <a:t>la vaccinazione </a:t>
            </a:r>
            <a:r>
              <a:rPr lang="it-IT" sz="2200" b="1" dirty="0">
                <a:solidFill>
                  <a:schemeClr val="accent1">
                    <a:lumMod val="50000"/>
                  </a:schemeClr>
                </a:solidFill>
                <a:latin typeface="Corbel" panose="020B0503020204020204" pitchFamily="34" charset="0"/>
              </a:rPr>
              <a:t>anti-epatite virale B</a:t>
            </a:r>
            <a:r>
              <a:rPr lang="it-IT" sz="2200" dirty="0">
                <a:latin typeface="Corbel" panose="020B0503020204020204" pitchFamily="34" charset="0"/>
              </a:rPr>
              <a:t>: legge 27 maggio 1991, n. 165</a:t>
            </a:r>
          </a:p>
          <a:p>
            <a:pPr marL="285750" lvl="1" algn="just">
              <a:lnSpc>
                <a:spcPct val="100000"/>
              </a:lnSpc>
              <a:spcBef>
                <a:spcPts val="600"/>
              </a:spcBef>
              <a:spcAft>
                <a:spcPts val="600"/>
              </a:spcAft>
              <a:buFont typeface="Courier New" panose="02070309020205020404" pitchFamily="49" charset="0"/>
              <a:buChar char="o"/>
            </a:pPr>
            <a:r>
              <a:rPr lang="it-IT" sz="2200" dirty="0">
                <a:latin typeface="Corbel" panose="020B0503020204020204" pitchFamily="34" charset="0"/>
              </a:rPr>
              <a:t>Il razionale è di rendere </a:t>
            </a:r>
            <a:r>
              <a:rPr lang="it-IT" sz="2200" b="1" dirty="0">
                <a:latin typeface="Corbel" panose="020B0503020204020204" pitchFamily="34" charset="0"/>
              </a:rPr>
              <a:t>obbligatorie le vaccinazioni nei confronti di malattie ad elevata contagiosità e a rischio epidemico,</a:t>
            </a:r>
            <a:r>
              <a:rPr lang="it-IT" sz="2200" dirty="0">
                <a:latin typeface="Corbel" panose="020B0503020204020204" pitchFamily="34" charset="0"/>
              </a:rPr>
              <a:t> al fine di raggiungere e mantenere la </a:t>
            </a:r>
            <a:r>
              <a:rPr lang="it-IT" sz="2200" b="1" dirty="0">
                <a:solidFill>
                  <a:schemeClr val="accent1">
                    <a:lumMod val="50000"/>
                  </a:schemeClr>
                </a:solidFill>
                <a:latin typeface="Corbel" panose="020B0503020204020204" pitchFamily="34" charset="0"/>
              </a:rPr>
              <a:t>soglia di copertura vaccinale del 95</a:t>
            </a:r>
            <a:r>
              <a:rPr lang="it-IT" sz="2200" b="1" dirty="0" smtClean="0">
                <a:solidFill>
                  <a:schemeClr val="accent1">
                    <a:lumMod val="50000"/>
                  </a:schemeClr>
                </a:solidFill>
                <a:latin typeface="Corbel" panose="020B0503020204020204" pitchFamily="34" charset="0"/>
              </a:rPr>
              <a:t>%.</a:t>
            </a:r>
            <a:endParaRPr lang="it-IT" sz="2200" b="1" dirty="0">
              <a:solidFill>
                <a:schemeClr val="accent1">
                  <a:lumMod val="50000"/>
                </a:schemeClr>
              </a:solidFill>
              <a:latin typeface="Corbel" panose="020B0503020204020204" pitchFamily="34" charset="0"/>
            </a:endParaRPr>
          </a:p>
        </p:txBody>
      </p:sp>
      <p:sp>
        <p:nvSpPr>
          <p:cNvPr id="4" name="Titolo 1"/>
          <p:cNvSpPr>
            <a:spLocks noGrp="1"/>
          </p:cNvSpPr>
          <p:nvPr>
            <p:ph type="title"/>
          </p:nvPr>
        </p:nvSpPr>
        <p:spPr>
          <a:xfrm>
            <a:off x="660353" y="264772"/>
            <a:ext cx="10112422" cy="1179715"/>
          </a:xfrm>
        </p:spPr>
        <p:txBody>
          <a:bodyPr>
            <a:noAutofit/>
          </a:bodyPr>
          <a:lstStyle/>
          <a:p>
            <a:pPr algn="ctr"/>
            <a:r>
              <a:rPr lang="it-IT" sz="3200" b="1" dirty="0">
                <a:solidFill>
                  <a:schemeClr val="accent1">
                    <a:lumMod val="50000"/>
                  </a:schemeClr>
                </a:solidFill>
                <a:latin typeface="Corbel" panose="020B0503020204020204" pitchFamily="34" charset="0"/>
              </a:rPr>
              <a:t>Decreto legge n. 73 del 7 giugno 2017, convertito con modificazioni dalla legge 31 luglio 2017, n. </a:t>
            </a:r>
            <a:r>
              <a:rPr lang="it-IT" sz="3200" b="1" dirty="0" smtClean="0">
                <a:solidFill>
                  <a:schemeClr val="accent1">
                    <a:lumMod val="50000"/>
                  </a:schemeClr>
                </a:solidFill>
                <a:latin typeface="Corbel" panose="020B0503020204020204" pitchFamily="34" charset="0"/>
              </a:rPr>
              <a:t>119</a:t>
            </a:r>
            <a:endParaRPr lang="it-IT" sz="3200" b="1" dirty="0">
              <a:solidFill>
                <a:schemeClr val="accent1">
                  <a:lumMod val="50000"/>
                </a:schemeClr>
              </a:solidFill>
              <a:latin typeface="Corbel" panose="020B0503020204020204" pitchFamily="34" charset="0"/>
            </a:endParaRPr>
          </a:p>
        </p:txBody>
      </p:sp>
    </p:spTree>
    <p:extLst>
      <p:ext uri="{BB962C8B-B14F-4D97-AF65-F5344CB8AC3E}">
        <p14:creationId xmlns="" xmlns:p14="http://schemas.microsoft.com/office/powerpoint/2010/main" val="24602286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4"/>
          <p:cNvPicPr>
            <a:picLocks noChangeAspect="1"/>
          </p:cNvPicPr>
          <p:nvPr/>
        </p:nvPicPr>
        <p:blipFill>
          <a:blip r:embed="rId2" cstate="print"/>
          <a:srcRect/>
          <a:stretch>
            <a:fillRect/>
          </a:stretch>
        </p:blipFill>
        <p:spPr bwMode="auto">
          <a:xfrm>
            <a:off x="2767013" y="0"/>
            <a:ext cx="6657975" cy="6858000"/>
          </a:xfrm>
          <a:prstGeom prst="rect">
            <a:avLst/>
          </a:prstGeom>
          <a:noFill/>
          <a:ln w="9525">
            <a:noFill/>
            <a:miter lim="800000"/>
            <a:headEnd/>
            <a:tailEnd/>
          </a:ln>
        </p:spPr>
      </p:pic>
      <p:sp>
        <p:nvSpPr>
          <p:cNvPr id="6" name="Callout: linea 5">
            <a:extLst/>
          </p:cNvPr>
          <p:cNvSpPr/>
          <p:nvPr/>
        </p:nvSpPr>
        <p:spPr>
          <a:xfrm rot="21018062">
            <a:off x="190500" y="4743450"/>
            <a:ext cx="1673225" cy="1196975"/>
          </a:xfrm>
          <a:prstGeom prst="borderCallout1">
            <a:avLst>
              <a:gd name="adj1" fmla="val 8171"/>
              <a:gd name="adj2" fmla="val 187795"/>
              <a:gd name="adj3" fmla="val 28897"/>
              <a:gd name="adj4" fmla="val 10124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Varicella: obbligo solo</a:t>
            </a:r>
          </a:p>
          <a:p>
            <a:pPr algn="ctr" fontAlgn="auto">
              <a:spcBef>
                <a:spcPts val="0"/>
              </a:spcBef>
              <a:spcAft>
                <a:spcPts val="0"/>
              </a:spcAft>
              <a:defRPr/>
            </a:pPr>
            <a:r>
              <a:rPr lang="it-IT" dirty="0"/>
              <a:t>a partire dai nati nel 2017</a:t>
            </a:r>
          </a:p>
        </p:txBody>
      </p:sp>
    </p:spTree>
    <p:extLst>
      <p:ext uri="{BB962C8B-B14F-4D97-AF65-F5344CB8AC3E}">
        <p14:creationId xmlns="" xmlns:p14="http://schemas.microsoft.com/office/powerpoint/2010/main" val="1113370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p:cNvPr>
          <p:cNvSpPr>
            <a:spLocks noGrp="1" noRot="1" noChangeAspect="1" noMove="1" noResize="1" noEditPoints="1" noAdjustHandles="1" noChangeArrowheads="1" noChangeShapeType="1" noTextEdit="1"/>
          </p:cNvSpPr>
          <p:nvPr/>
        </p:nvSpPr>
        <p:spPr>
          <a:xfrm>
            <a:off x="0" y="0"/>
            <a:ext cx="4635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a:extLst/>
          </p:cNvPr>
          <p:cNvCxnSpPr>
            <a:cxnSpLocks noGrp="1" noRot="1" noChangeAspect="1" noMove="1" noResize="1" noEditPoints="1" noAdjustHandles="1" noChangeArrowheads="1" noChangeShapeType="1"/>
          </p:cNvCxnSpPr>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5364" name="Titolo 1"/>
          <p:cNvSpPr>
            <a:spLocks noGrp="1"/>
          </p:cNvSpPr>
          <p:nvPr>
            <p:ph type="title"/>
          </p:nvPr>
        </p:nvSpPr>
        <p:spPr>
          <a:xfrm>
            <a:off x="1012825" y="2575776"/>
            <a:ext cx="3371850" cy="2253802"/>
          </a:xfrm>
        </p:spPr>
        <p:txBody>
          <a:bodyPr>
            <a:normAutofit fontScale="90000"/>
          </a:bodyPr>
          <a:lstStyle/>
          <a:p>
            <a:pPr eaLnBrk="1" hangingPunct="1"/>
            <a:r>
              <a:rPr lang="it-IT" b="1" dirty="0">
                <a:solidFill>
                  <a:srgbClr val="FFFFFF"/>
                </a:solidFill>
              </a:rPr>
              <a:t>Che cosa è cambiato con la nuova legge?</a:t>
            </a:r>
          </a:p>
        </p:txBody>
      </p:sp>
      <p:graphicFrame>
        <p:nvGraphicFramePr>
          <p:cNvPr id="5" name="Segnaposto contenuto 2"/>
          <p:cNvGraphicFramePr>
            <a:graphicFrameLocks noGrp="1"/>
          </p:cNvGraphicFramePr>
          <p:nvPr>
            <p:ph idx="1"/>
            <p:extLst>
              <p:ext uri="{D42A27DB-BD31-4B8C-83A1-F6EECF244321}">
                <p14:modId xmlns="" xmlns:p14="http://schemas.microsoft.com/office/powerpoint/2010/main" val="3419323088"/>
              </p:ext>
            </p:extLst>
          </p:nvPr>
        </p:nvGraphicFramePr>
        <p:xfrm>
          <a:off x="4983811"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5158850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w="9525">
            <a:noFill/>
            <a:miter lim="800000"/>
            <a:headEnd/>
            <a:tailEnd/>
          </a:ln>
        </p:spPr>
        <p:txBody>
          <a:bodyPr/>
          <a:lstStyle/>
          <a:p>
            <a:endParaRPr lang="it-IT"/>
          </a:p>
        </p:txBody>
      </p:sp>
      <p:sp>
        <p:nvSpPr>
          <p:cNvPr id="12" name="Rectangle 11">
            <a:extLst/>
          </p:cNvPr>
          <p:cNvSpPr>
            <a:spLocks noGrp="1" noRot="1" noChangeAspect="1" noMove="1" noResize="1" noEditPoints="1" noAdjustHandles="1" noChangeArrowheads="1" noChangeShapeType="1" noTextEdit="1"/>
          </p:cNvSpPr>
          <p:nvPr/>
        </p:nvSpPr>
        <p:spPr>
          <a:xfrm>
            <a:off x="0" y="0"/>
            <a:ext cx="54689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87" name="Immagine 4" descr="Immagine che contiene testo&#10;&#10;Descrizione generata con affidabilità molto elevata"/>
          <p:cNvPicPr>
            <a:picLocks noChangeAspect="1"/>
          </p:cNvPicPr>
          <p:nvPr/>
        </p:nvPicPr>
        <p:blipFill>
          <a:blip r:embed="rId2" cstate="print"/>
          <a:srcRect r="2" b="880"/>
          <a:stretch>
            <a:fillRect/>
          </a:stretch>
        </p:blipFill>
        <p:spPr bwMode="auto">
          <a:xfrm>
            <a:off x="5578475" y="427038"/>
            <a:ext cx="6418263" cy="5791200"/>
          </a:xfrm>
          <a:prstGeom prst="rect">
            <a:avLst/>
          </a:prstGeom>
          <a:noFill/>
          <a:ln w="9525">
            <a:noFill/>
            <a:miter lim="800000"/>
            <a:headEnd/>
            <a:tailEnd/>
          </a:ln>
        </p:spPr>
      </p:pic>
      <p:sp>
        <p:nvSpPr>
          <p:cNvPr id="16388" name="Titolo 1"/>
          <p:cNvSpPr>
            <a:spLocks noGrp="1"/>
          </p:cNvSpPr>
          <p:nvPr>
            <p:ph type="title"/>
          </p:nvPr>
        </p:nvSpPr>
        <p:spPr>
          <a:xfrm>
            <a:off x="622300" y="2236744"/>
            <a:ext cx="4224338" cy="2039042"/>
          </a:xfrm>
        </p:spPr>
        <p:txBody>
          <a:bodyPr/>
          <a:lstStyle/>
          <a:p>
            <a:pPr algn="ctr" eaLnBrk="1" hangingPunct="1"/>
            <a:r>
              <a:rPr lang="en-US" b="1" dirty="0" err="1">
                <a:solidFill>
                  <a:srgbClr val="FFFFFF"/>
                </a:solidFill>
              </a:rPr>
              <a:t>Nessun</a:t>
            </a:r>
            <a:r>
              <a:rPr lang="en-US" b="1" dirty="0">
                <a:solidFill>
                  <a:srgbClr val="FFFFFF"/>
                </a:solidFill>
              </a:rPr>
              <a:t> </a:t>
            </a:r>
            <a:r>
              <a:rPr lang="en-US" b="1" dirty="0" err="1">
                <a:solidFill>
                  <a:srgbClr val="FFFFFF"/>
                </a:solidFill>
              </a:rPr>
              <a:t>nuovo</a:t>
            </a:r>
            <a:r>
              <a:rPr lang="en-US" b="1" dirty="0">
                <a:solidFill>
                  <a:srgbClr val="FFFFFF"/>
                </a:solidFill>
              </a:rPr>
              <a:t> </a:t>
            </a:r>
            <a:r>
              <a:rPr lang="en-US" b="1" dirty="0" err="1">
                <a:solidFill>
                  <a:srgbClr val="FFFFFF"/>
                </a:solidFill>
              </a:rPr>
              <a:t>vaccino</a:t>
            </a:r>
            <a:r>
              <a:rPr lang="en-US" b="1" dirty="0">
                <a:solidFill>
                  <a:srgbClr val="FFFFFF"/>
                </a:solidFill>
              </a:rPr>
              <a:t>, solo </a:t>
            </a:r>
            <a:r>
              <a:rPr lang="en-US" b="1" dirty="0" err="1">
                <a:solidFill>
                  <a:srgbClr val="FFFFFF"/>
                </a:solidFill>
              </a:rPr>
              <a:t>nuove</a:t>
            </a:r>
            <a:r>
              <a:rPr lang="en-US" b="1" dirty="0">
                <a:solidFill>
                  <a:srgbClr val="FFFFFF"/>
                </a:solidFill>
              </a:rPr>
              <a:t> </a:t>
            </a:r>
            <a:r>
              <a:rPr lang="en-US" b="1" dirty="0" err="1">
                <a:solidFill>
                  <a:srgbClr val="FFFFFF"/>
                </a:solidFill>
              </a:rPr>
              <a:t>regole</a:t>
            </a:r>
            <a:endParaRPr lang="en-US" b="1" dirty="0">
              <a:solidFill>
                <a:srgbClr val="FFFFFF"/>
              </a:solidFill>
            </a:endParaRPr>
          </a:p>
        </p:txBody>
      </p:sp>
    </p:spTree>
    <p:extLst>
      <p:ext uri="{BB962C8B-B14F-4D97-AF65-F5344CB8AC3E}">
        <p14:creationId xmlns="" xmlns:p14="http://schemas.microsoft.com/office/powerpoint/2010/main" val="28174845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p:cNvPr>
          <p:cNvSpPr>
            <a:spLocks noGrp="1" noRot="1" noChangeAspect="1" noMove="1" noResize="1" noEditPoints="1" noAdjustHandles="1" noChangeArrowheads="1" noChangeShapeType="1" noTextEdit="1"/>
          </p:cNvSpPr>
          <p:nvPr/>
        </p:nvSpPr>
        <p:spPr>
          <a:xfrm>
            <a:off x="0" y="0"/>
            <a:ext cx="4635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olo 1"/>
          <p:cNvSpPr>
            <a:spLocks noGrp="1"/>
          </p:cNvSpPr>
          <p:nvPr>
            <p:ph type="title"/>
          </p:nvPr>
        </p:nvSpPr>
        <p:spPr>
          <a:xfrm>
            <a:off x="381983" y="2236744"/>
            <a:ext cx="3679244" cy="2039042"/>
          </a:xfrm>
        </p:spPr>
        <p:txBody>
          <a:bodyPr>
            <a:normAutofit fontScale="90000"/>
          </a:bodyPr>
          <a:lstStyle/>
          <a:p>
            <a:pPr algn="ctr" eaLnBrk="1" hangingPunct="1"/>
            <a:r>
              <a:rPr lang="en-US" b="1" dirty="0" err="1" smtClean="0">
                <a:solidFill>
                  <a:srgbClr val="FFFFFF"/>
                </a:solidFill>
              </a:rPr>
              <a:t>Vaccinazioni</a:t>
            </a:r>
            <a:r>
              <a:rPr lang="en-US" b="1" dirty="0" smtClean="0">
                <a:solidFill>
                  <a:srgbClr val="FFFFFF"/>
                </a:solidFill>
              </a:rPr>
              <a:t> </a:t>
            </a:r>
            <a:r>
              <a:rPr lang="en-US" b="1" dirty="0" err="1" smtClean="0">
                <a:solidFill>
                  <a:srgbClr val="FFFFFF"/>
                </a:solidFill>
              </a:rPr>
              <a:t>obbligatorie</a:t>
            </a:r>
            <a:r>
              <a:rPr lang="en-US" b="1" dirty="0" smtClean="0">
                <a:solidFill>
                  <a:srgbClr val="FFFFFF"/>
                </a:solidFill>
              </a:rPr>
              <a:t> in base al </a:t>
            </a:r>
            <a:r>
              <a:rPr lang="en-US" b="1" dirty="0" err="1" smtClean="0">
                <a:solidFill>
                  <a:srgbClr val="FFFFFF"/>
                </a:solidFill>
              </a:rPr>
              <a:t>calendario</a:t>
            </a:r>
            <a:r>
              <a:rPr lang="en-US" b="1" dirty="0" smtClean="0">
                <a:solidFill>
                  <a:srgbClr val="FFFFFF"/>
                </a:solidFill>
              </a:rPr>
              <a:t> </a:t>
            </a:r>
            <a:r>
              <a:rPr lang="en-US" b="1" dirty="0" err="1" smtClean="0">
                <a:solidFill>
                  <a:srgbClr val="FFFFFF"/>
                </a:solidFill>
              </a:rPr>
              <a:t>vigente</a:t>
            </a:r>
            <a:r>
              <a:rPr lang="en-US" b="1" dirty="0" smtClean="0">
                <a:solidFill>
                  <a:srgbClr val="FFFFFF"/>
                </a:solidFill>
              </a:rPr>
              <a:t> </a:t>
            </a:r>
            <a:endParaRPr lang="en-US" b="1" dirty="0">
              <a:solidFill>
                <a:srgbClr val="FFFFFF"/>
              </a:solidFill>
            </a:endParaRPr>
          </a:p>
        </p:txBody>
      </p:sp>
      <p:graphicFrame>
        <p:nvGraphicFramePr>
          <p:cNvPr id="6" name="Segnaposto contenuto 2"/>
          <p:cNvGraphicFramePr>
            <a:graphicFrameLocks/>
          </p:cNvGraphicFramePr>
          <p:nvPr>
            <p:extLst>
              <p:ext uri="{D42A27DB-BD31-4B8C-83A1-F6EECF244321}">
                <p14:modId xmlns="" xmlns:p14="http://schemas.microsoft.com/office/powerpoint/2010/main" val="3425715415"/>
              </p:ext>
            </p:extLst>
          </p:nvPr>
        </p:nvGraphicFramePr>
        <p:xfrm>
          <a:off x="5017483" y="642937"/>
          <a:ext cx="6084106"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4970796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p:cNvPr>
          <p:cNvSpPr>
            <a:spLocks noGrp="1" noRot="1" noChangeAspect="1" noMove="1" noResize="1" noEditPoints="1" noAdjustHandles="1" noChangeArrowheads="1" noChangeShapeType="1" noTextEdit="1"/>
          </p:cNvSpPr>
          <p:nvPr/>
        </p:nvSpPr>
        <p:spPr>
          <a:xfrm>
            <a:off x="0" y="0"/>
            <a:ext cx="4635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a:extLst/>
          </p:cNvPr>
          <p:cNvCxnSpPr>
            <a:cxnSpLocks noGrp="1" noRot="1" noChangeAspect="1" noMove="1" noResize="1" noEditPoints="1" noAdjustHandles="1" noChangeArrowheads="1" noChangeShapeType="1"/>
          </p:cNvCxnSpPr>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7412" name="Titolo 1"/>
          <p:cNvSpPr>
            <a:spLocks noGrp="1"/>
          </p:cNvSpPr>
          <p:nvPr>
            <p:ph type="title"/>
          </p:nvPr>
        </p:nvSpPr>
        <p:spPr>
          <a:xfrm>
            <a:off x="1012825" y="1060519"/>
            <a:ext cx="3371850" cy="4361488"/>
          </a:xfrm>
        </p:spPr>
        <p:txBody>
          <a:bodyPr>
            <a:normAutofit fontScale="90000"/>
          </a:bodyPr>
          <a:lstStyle/>
          <a:p>
            <a:pPr eaLnBrk="1" hangingPunct="1"/>
            <a:r>
              <a:rPr lang="it-IT" b="1" dirty="0">
                <a:solidFill>
                  <a:srgbClr val="FFFFFF"/>
                </a:solidFill>
              </a:rPr>
              <a:t>Vaccinazioni obbligatorie come requisito d’ingresso nelle comunità </a:t>
            </a:r>
            <a:r>
              <a:rPr lang="it-IT" b="1" dirty="0" smtClean="0">
                <a:solidFill>
                  <a:srgbClr val="FFFFFF"/>
                </a:solidFill>
              </a:rPr>
              <a:t>infantili</a:t>
            </a:r>
            <a:br>
              <a:rPr lang="it-IT" b="1" dirty="0" smtClean="0">
                <a:solidFill>
                  <a:srgbClr val="FFFFFF"/>
                </a:solidFill>
              </a:rPr>
            </a:br>
            <a:r>
              <a:rPr lang="it-IT" sz="2700" b="1" dirty="0" smtClean="0">
                <a:solidFill>
                  <a:srgbClr val="FFFFFF"/>
                </a:solidFill>
              </a:rPr>
              <a:t>(0-6 anni)</a:t>
            </a:r>
            <a:endParaRPr lang="it-IT" sz="2700" b="1" dirty="0">
              <a:solidFill>
                <a:srgbClr val="FFFFFF"/>
              </a:solidFill>
            </a:endParaRPr>
          </a:p>
        </p:txBody>
      </p:sp>
      <p:graphicFrame>
        <p:nvGraphicFramePr>
          <p:cNvPr id="5" name="Segnaposto contenuto 2"/>
          <p:cNvGraphicFramePr>
            <a:graphicFrameLocks noGrp="1"/>
          </p:cNvGraphicFramePr>
          <p:nvPr>
            <p:ph idx="1"/>
            <p:extLst>
              <p:ext uri="{D42A27DB-BD31-4B8C-83A1-F6EECF244321}">
                <p14:modId xmlns="" xmlns:p14="http://schemas.microsoft.com/office/powerpoint/2010/main" val="374236959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9723075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p:cNvPr>
          <p:cNvSpPr>
            <a:spLocks noGrp="1" noRot="1" noChangeAspect="1" noMove="1" noResize="1" noEditPoints="1" noAdjustHandles="1" noChangeArrowheads="1" noChangeShapeType="1" noTextEdit="1"/>
          </p:cNvSpPr>
          <p:nvPr/>
        </p:nvSpPr>
        <p:spPr>
          <a:xfrm>
            <a:off x="0" y="0"/>
            <a:ext cx="4635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a:extLst/>
          </p:cNvPr>
          <p:cNvCxnSpPr>
            <a:cxnSpLocks noGrp="1" noRot="1" noChangeAspect="1" noMove="1" noResize="1" noEditPoints="1" noAdjustHandles="1" noChangeArrowheads="1" noChangeShapeType="1"/>
          </p:cNvCxnSpPr>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8436" name="Titolo 1"/>
          <p:cNvSpPr>
            <a:spLocks noGrp="1"/>
          </p:cNvSpPr>
          <p:nvPr>
            <p:ph type="title"/>
          </p:nvPr>
        </p:nvSpPr>
        <p:spPr>
          <a:xfrm>
            <a:off x="878580" y="2155223"/>
            <a:ext cx="3371850" cy="2764508"/>
          </a:xfrm>
        </p:spPr>
        <p:txBody>
          <a:bodyPr>
            <a:normAutofit fontScale="90000"/>
          </a:bodyPr>
          <a:lstStyle/>
          <a:p>
            <a:pPr eaLnBrk="1" hangingPunct="1"/>
            <a:r>
              <a:rPr lang="it-IT" dirty="0">
                <a:solidFill>
                  <a:srgbClr val="FFFFFF"/>
                </a:solidFill>
              </a:rPr>
              <a:t>Dalla 1^ elementare sino all’età di 16 </a:t>
            </a:r>
            <a:r>
              <a:rPr lang="it-IT" dirty="0" smtClean="0">
                <a:solidFill>
                  <a:srgbClr val="FFFFFF"/>
                </a:solidFill>
              </a:rPr>
              <a:t>anni </a:t>
            </a:r>
            <a:br>
              <a:rPr lang="it-IT" dirty="0" smtClean="0">
                <a:solidFill>
                  <a:srgbClr val="FFFFFF"/>
                </a:solidFill>
              </a:rPr>
            </a:br>
            <a:r>
              <a:rPr lang="it-IT" sz="2800" dirty="0" smtClean="0">
                <a:solidFill>
                  <a:srgbClr val="FFFFFF"/>
                </a:solidFill>
              </a:rPr>
              <a:t>(≥ 6 anni)</a:t>
            </a:r>
            <a:endParaRPr lang="it-IT" sz="2800" dirty="0">
              <a:solidFill>
                <a:srgbClr val="FFFFFF"/>
              </a:solidFill>
            </a:endParaRPr>
          </a:p>
        </p:txBody>
      </p:sp>
      <p:graphicFrame>
        <p:nvGraphicFramePr>
          <p:cNvPr id="5" name="Segnaposto contenuto 2"/>
          <p:cNvGraphicFramePr>
            <a:graphicFrameLocks noGrp="1"/>
          </p:cNvGraphicFramePr>
          <p:nvPr>
            <p:ph idx="1"/>
            <p:extLst/>
          </p:nvPr>
        </p:nvGraphicFramePr>
        <p:xfrm>
          <a:off x="4932295" y="668696"/>
          <a:ext cx="6195051" cy="5680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7051979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noChangeArrowheads="1"/>
          </p:cNvSpPr>
          <p:nvPr>
            <p:ph type="title"/>
          </p:nvPr>
        </p:nvSpPr>
        <p:spPr>
          <a:xfrm>
            <a:off x="647701" y="365126"/>
            <a:ext cx="10515600" cy="806970"/>
          </a:xfrm>
        </p:spPr>
        <p:txBody>
          <a:bodyPr>
            <a:normAutofit/>
          </a:bodyPr>
          <a:lstStyle/>
          <a:p>
            <a:r>
              <a:rPr lang="it-IT" altLang="it-IT" sz="3600" b="1" dirty="0" smtClean="0">
                <a:solidFill>
                  <a:srgbClr val="FF0000"/>
                </a:solidFill>
                <a:latin typeface="Corbel" panose="020B0503020204020204" pitchFamily="34" charset="0"/>
              </a:rPr>
              <a:t>Le difficoltà di applicazione </a:t>
            </a:r>
            <a:endParaRPr lang="it-IT" altLang="it-IT" sz="3600" dirty="0" smtClean="0"/>
          </a:p>
        </p:txBody>
      </p:sp>
      <p:sp>
        <p:nvSpPr>
          <p:cNvPr id="38915" name="Segnaposto contenuto 2">
            <a:extLst>
              <a:ext uri="{FF2B5EF4-FFF2-40B4-BE49-F238E27FC236}"/>
            </a:extLst>
          </p:cNvPr>
          <p:cNvSpPr>
            <a:spLocks noGrp="1" noChangeArrowheads="1"/>
          </p:cNvSpPr>
          <p:nvPr>
            <p:ph idx="1"/>
          </p:nvPr>
        </p:nvSpPr>
        <p:spPr>
          <a:xfrm>
            <a:off x="647701" y="1791681"/>
            <a:ext cx="10896600" cy="4325793"/>
          </a:xfrm>
        </p:spPr>
        <p:txBody>
          <a:bodyPr>
            <a:normAutofit/>
          </a:bodyPr>
          <a:lstStyle/>
          <a:p>
            <a:pPr marL="0" indent="0" algn="just">
              <a:lnSpc>
                <a:spcPct val="100000"/>
              </a:lnSpc>
              <a:buNone/>
              <a:defRPr/>
            </a:pPr>
            <a:r>
              <a:rPr lang="it-IT" altLang="it-IT" sz="3200" b="1" dirty="0">
                <a:latin typeface="Corbel" panose="020B0503020204020204" pitchFamily="34" charset="0"/>
              </a:rPr>
              <a:t>Una campagna straordinaria di dimensioni mai viste</a:t>
            </a:r>
          </a:p>
          <a:p>
            <a:pPr lvl="1" algn="just">
              <a:lnSpc>
                <a:spcPct val="100000"/>
              </a:lnSpc>
              <a:defRPr/>
            </a:pPr>
            <a:r>
              <a:rPr lang="it-IT" altLang="it-IT" sz="2800" dirty="0" smtClean="0">
                <a:latin typeface="Corbel" panose="020B0503020204020204" pitchFamily="34" charset="0"/>
              </a:rPr>
              <a:t>Oltre 85000 inadempienti da convocare e </a:t>
            </a:r>
            <a:r>
              <a:rPr lang="it-IT" altLang="it-IT" sz="2800" dirty="0">
                <a:latin typeface="Corbel" panose="020B0503020204020204" pitchFamily="34" charset="0"/>
              </a:rPr>
              <a:t>250.000 sedute vaccinali </a:t>
            </a:r>
            <a:r>
              <a:rPr lang="it-IT" altLang="it-IT" sz="2800" dirty="0" smtClean="0">
                <a:latin typeface="Corbel" panose="020B0503020204020204" pitchFamily="34" charset="0"/>
              </a:rPr>
              <a:t>aggiuntive</a:t>
            </a:r>
            <a:endParaRPr lang="it-IT" altLang="it-IT" sz="2800" dirty="0">
              <a:latin typeface="Corbel" panose="020B0503020204020204" pitchFamily="34" charset="0"/>
            </a:endParaRPr>
          </a:p>
          <a:p>
            <a:pPr lvl="1" algn="just">
              <a:lnSpc>
                <a:spcPct val="100000"/>
              </a:lnSpc>
              <a:defRPr/>
            </a:pPr>
            <a:r>
              <a:rPr lang="it-IT" altLang="it-IT" sz="2800" dirty="0">
                <a:latin typeface="Corbel" panose="020B0503020204020204" pitchFamily="34" charset="0"/>
              </a:rPr>
              <a:t>Molte ASL non hanno ancora potenziato i servizi vaccinali per il nuovo PNPV</a:t>
            </a:r>
          </a:p>
          <a:p>
            <a:pPr lvl="1" algn="just">
              <a:lnSpc>
                <a:spcPct val="100000"/>
              </a:lnSpc>
              <a:defRPr/>
            </a:pPr>
            <a:r>
              <a:rPr lang="it-IT" altLang="it-IT" sz="2800" dirty="0">
                <a:latin typeface="Corbel" panose="020B0503020204020204" pitchFamily="34" charset="0"/>
              </a:rPr>
              <a:t>Servono soprattutto risorse organizzative (chiamate, colloqui, attestati, sanzioni)</a:t>
            </a:r>
          </a:p>
          <a:p>
            <a:pPr lvl="1" algn="just">
              <a:lnSpc>
                <a:spcPct val="100000"/>
              </a:lnSpc>
              <a:defRPr/>
            </a:pPr>
            <a:r>
              <a:rPr lang="it-IT" altLang="it-IT" sz="2800" dirty="0">
                <a:latin typeface="Corbel" panose="020B0503020204020204" pitchFamily="34" charset="0"/>
              </a:rPr>
              <a:t>Collaborazione con MMG e </a:t>
            </a:r>
            <a:r>
              <a:rPr lang="it-IT" altLang="it-IT" sz="2800" dirty="0" err="1">
                <a:latin typeface="Corbel" panose="020B0503020204020204" pitchFamily="34" charset="0"/>
              </a:rPr>
              <a:t>PdF</a:t>
            </a:r>
            <a:r>
              <a:rPr lang="it-IT" altLang="it-IT" sz="2800" dirty="0">
                <a:latin typeface="Corbel" panose="020B0503020204020204" pitchFamily="34" charset="0"/>
              </a:rPr>
              <a:t> non risolve la carenza</a:t>
            </a:r>
          </a:p>
          <a:p>
            <a:pPr marL="457200" lvl="1" indent="0" algn="just">
              <a:lnSpc>
                <a:spcPct val="100000"/>
              </a:lnSpc>
              <a:buNone/>
              <a:defRPr/>
            </a:pPr>
            <a:endParaRPr lang="it-IT" altLang="it-IT" sz="2800" dirty="0">
              <a:latin typeface="Corbel" panose="020B0503020204020204" pitchFamily="34" charset="0"/>
            </a:endParaRPr>
          </a:p>
        </p:txBody>
      </p:sp>
    </p:spTree>
    <p:extLst>
      <p:ext uri="{BB962C8B-B14F-4D97-AF65-F5344CB8AC3E}">
        <p14:creationId xmlns="" xmlns:p14="http://schemas.microsoft.com/office/powerpoint/2010/main" val="2672644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2117"/>
            <a:ext cx="10515600" cy="761309"/>
          </a:xfrm>
        </p:spPr>
        <p:txBody>
          <a:bodyPr>
            <a:normAutofit/>
          </a:bodyPr>
          <a:lstStyle/>
          <a:p>
            <a:pPr algn="ctr"/>
            <a:r>
              <a:rPr lang="it-IT" sz="3600" b="1" dirty="0" smtClean="0">
                <a:solidFill>
                  <a:schemeClr val="accent1">
                    <a:lumMod val="50000"/>
                  </a:schemeClr>
                </a:solidFill>
                <a:latin typeface="Corbel" panose="020B0503020204020204" pitchFamily="34" charset="0"/>
              </a:rPr>
              <a:t>PNPV </a:t>
            </a:r>
            <a:r>
              <a:rPr lang="it-IT" sz="3600" b="1" dirty="0">
                <a:solidFill>
                  <a:schemeClr val="accent1">
                    <a:lumMod val="50000"/>
                  </a:schemeClr>
                </a:solidFill>
                <a:latin typeface="Corbel" panose="020B0503020204020204" pitchFamily="34" charset="0"/>
              </a:rPr>
              <a:t>2017-2019</a:t>
            </a:r>
            <a:endParaRPr lang="it-IT" sz="3600" dirty="0">
              <a:latin typeface="Corbel" panose="020B0503020204020204" pitchFamily="34" charset="0"/>
            </a:endParaRPr>
          </a:p>
        </p:txBody>
      </p:sp>
      <p:sp>
        <p:nvSpPr>
          <p:cNvPr id="3" name="Segnaposto contenuto 2"/>
          <p:cNvSpPr>
            <a:spLocks noGrp="1"/>
          </p:cNvSpPr>
          <p:nvPr>
            <p:ph idx="1"/>
          </p:nvPr>
        </p:nvSpPr>
        <p:spPr>
          <a:xfrm>
            <a:off x="838200" y="1496680"/>
            <a:ext cx="10515600" cy="4545111"/>
          </a:xfrm>
        </p:spPr>
        <p:txBody>
          <a:bodyPr>
            <a:normAutofit/>
          </a:bodyPr>
          <a:lstStyle/>
          <a:p>
            <a:pPr marL="0" indent="0" algn="just">
              <a:lnSpc>
                <a:spcPct val="100000"/>
              </a:lnSpc>
              <a:buNone/>
            </a:pPr>
            <a:r>
              <a:rPr lang="it-IT" sz="2400" dirty="0" smtClean="0">
                <a:latin typeface="Corbel" panose="020B0503020204020204" pitchFamily="34" charset="0"/>
              </a:rPr>
              <a:t>Il PNPV 2017-2019 è stato realizzato in </a:t>
            </a:r>
            <a:r>
              <a:rPr lang="it-IT" sz="2400" b="1" dirty="0" smtClean="0">
                <a:latin typeface="Corbel" panose="020B0503020204020204" pitchFamily="34" charset="0"/>
              </a:rPr>
              <a:t>collaborazione con tutte le istituzioni </a:t>
            </a:r>
            <a:r>
              <a:rPr lang="it-IT" sz="2400" dirty="0" smtClean="0">
                <a:latin typeface="Corbel" panose="020B0503020204020204" pitchFamily="34" charset="0"/>
              </a:rPr>
              <a:t>e le società scientifiche coinvolte nelle strategie vaccinali: </a:t>
            </a:r>
          </a:p>
          <a:p>
            <a:pPr marL="0" indent="0" algn="just">
              <a:lnSpc>
                <a:spcPct val="100000"/>
              </a:lnSpc>
              <a:buNone/>
            </a:pPr>
            <a:endParaRPr lang="it-IT" sz="2400" dirty="0" smtClean="0">
              <a:latin typeface="Corbel" panose="020B0503020204020204" pitchFamily="34" charset="0"/>
            </a:endParaRPr>
          </a:p>
          <a:p>
            <a:pPr algn="just">
              <a:lnSpc>
                <a:spcPct val="100000"/>
              </a:lnSpc>
              <a:spcBef>
                <a:spcPts val="600"/>
              </a:spcBef>
            </a:pPr>
            <a:r>
              <a:rPr lang="it-IT" sz="2400" dirty="0" smtClean="0">
                <a:latin typeface="Corbel" panose="020B0503020204020204" pitchFamily="34" charset="0"/>
              </a:rPr>
              <a:t>Istituto superiore di sanità (ISS), </a:t>
            </a:r>
          </a:p>
          <a:p>
            <a:pPr algn="just">
              <a:lnSpc>
                <a:spcPct val="100000"/>
              </a:lnSpc>
              <a:spcBef>
                <a:spcPts val="600"/>
              </a:spcBef>
            </a:pPr>
            <a:r>
              <a:rPr lang="it-IT" sz="2400" dirty="0" smtClean="0">
                <a:latin typeface="Corbel" panose="020B0503020204020204" pitchFamily="34" charset="0"/>
              </a:rPr>
              <a:t>Agenzia italiana del farmaco (AIFA), </a:t>
            </a:r>
          </a:p>
          <a:p>
            <a:pPr algn="just">
              <a:lnSpc>
                <a:spcPct val="100000"/>
              </a:lnSpc>
              <a:spcBef>
                <a:spcPts val="600"/>
              </a:spcBef>
            </a:pPr>
            <a:r>
              <a:rPr lang="it-IT" sz="2400" dirty="0" smtClean="0">
                <a:latin typeface="Corbel" panose="020B0503020204020204" pitchFamily="34" charset="0"/>
              </a:rPr>
              <a:t>Regioni, </a:t>
            </a:r>
          </a:p>
          <a:p>
            <a:pPr algn="just">
              <a:lnSpc>
                <a:spcPct val="100000"/>
              </a:lnSpc>
              <a:spcBef>
                <a:spcPts val="600"/>
              </a:spcBef>
            </a:pPr>
            <a:r>
              <a:rPr lang="it-IT" sz="2400" dirty="0" smtClean="0">
                <a:latin typeface="Corbel" panose="020B0503020204020204" pitchFamily="34" charset="0"/>
              </a:rPr>
              <a:t>Società italiana di igiene (Siti), </a:t>
            </a:r>
          </a:p>
          <a:p>
            <a:pPr algn="just">
              <a:lnSpc>
                <a:spcPct val="100000"/>
              </a:lnSpc>
              <a:spcBef>
                <a:spcPts val="600"/>
              </a:spcBef>
            </a:pPr>
            <a:r>
              <a:rPr lang="it-IT" sz="2400" dirty="0" smtClean="0">
                <a:latin typeface="Corbel" panose="020B0503020204020204" pitchFamily="34" charset="0"/>
              </a:rPr>
              <a:t>Federazione italiana medici di medicina generale (</a:t>
            </a:r>
            <a:r>
              <a:rPr lang="it-IT" sz="2400" dirty="0" err="1" smtClean="0">
                <a:latin typeface="Corbel" panose="020B0503020204020204" pitchFamily="34" charset="0"/>
              </a:rPr>
              <a:t>Fimmg</a:t>
            </a:r>
            <a:r>
              <a:rPr lang="it-IT" sz="2400" dirty="0" smtClean="0">
                <a:latin typeface="Corbel" panose="020B0503020204020204" pitchFamily="34" charset="0"/>
              </a:rPr>
              <a:t>), </a:t>
            </a:r>
          </a:p>
          <a:p>
            <a:pPr algn="just">
              <a:lnSpc>
                <a:spcPct val="100000"/>
              </a:lnSpc>
              <a:spcBef>
                <a:spcPts val="600"/>
              </a:spcBef>
            </a:pPr>
            <a:r>
              <a:rPr lang="it-IT" sz="2400" dirty="0" smtClean="0">
                <a:latin typeface="Corbel" panose="020B0503020204020204" pitchFamily="34" charset="0"/>
              </a:rPr>
              <a:t>Federazione italiana medici pediatri (</a:t>
            </a:r>
            <a:r>
              <a:rPr lang="it-IT" sz="2400" dirty="0" err="1" smtClean="0">
                <a:latin typeface="Corbel" panose="020B0503020204020204" pitchFamily="34" charset="0"/>
              </a:rPr>
              <a:t>Fimp</a:t>
            </a:r>
            <a:r>
              <a:rPr lang="it-IT" sz="2400" dirty="0" smtClean="0">
                <a:latin typeface="Corbel" panose="020B0503020204020204" pitchFamily="34" charset="0"/>
              </a:rPr>
              <a:t>), </a:t>
            </a:r>
          </a:p>
          <a:p>
            <a:pPr algn="just">
              <a:lnSpc>
                <a:spcPct val="100000"/>
              </a:lnSpc>
              <a:spcBef>
                <a:spcPts val="600"/>
              </a:spcBef>
            </a:pPr>
            <a:r>
              <a:rPr lang="it-IT" sz="2400" dirty="0" smtClean="0">
                <a:latin typeface="Corbel" panose="020B0503020204020204" pitchFamily="34" charset="0"/>
              </a:rPr>
              <a:t>Società italiana di pediatria (Sip).</a:t>
            </a:r>
            <a:endParaRPr lang="it-IT" sz="2400" dirty="0">
              <a:latin typeface="Corbel" panose="020B0503020204020204" pitchFamily="34" charset="0"/>
            </a:endParaRPr>
          </a:p>
        </p:txBody>
      </p:sp>
    </p:spTree>
    <p:extLst>
      <p:ext uri="{BB962C8B-B14F-4D97-AF65-F5344CB8AC3E}">
        <p14:creationId xmlns="" xmlns:p14="http://schemas.microsoft.com/office/powerpoint/2010/main" val="14932350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ircolare 27 febbraio 2018 ministero salute e Miur.PNG"/>
          <p:cNvPicPr>
            <a:picLocks noChangeAspect="1"/>
          </p:cNvPicPr>
          <p:nvPr/>
        </p:nvPicPr>
        <p:blipFill>
          <a:blip r:embed="rId2" cstate="print"/>
          <a:stretch>
            <a:fillRect/>
          </a:stretch>
        </p:blipFill>
        <p:spPr>
          <a:xfrm>
            <a:off x="0" y="2661313"/>
            <a:ext cx="8083950" cy="3821374"/>
          </a:xfrm>
          <a:prstGeom prst="rect">
            <a:avLst/>
          </a:prstGeom>
        </p:spPr>
      </p:pic>
      <p:pic>
        <p:nvPicPr>
          <p:cNvPr id="4" name="Immagine 3" descr="parere Garante scambio elenchi.PNG"/>
          <p:cNvPicPr>
            <a:picLocks noChangeAspect="1"/>
          </p:cNvPicPr>
          <p:nvPr/>
        </p:nvPicPr>
        <p:blipFill>
          <a:blip r:embed="rId3" cstate="print"/>
          <a:stretch>
            <a:fillRect/>
          </a:stretch>
        </p:blipFill>
        <p:spPr>
          <a:xfrm>
            <a:off x="5759355" y="227602"/>
            <a:ext cx="6348736" cy="2392768"/>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ircolare scuole.PNG"/>
          <p:cNvPicPr>
            <a:picLocks noChangeAspect="1"/>
          </p:cNvPicPr>
          <p:nvPr/>
        </p:nvPicPr>
        <p:blipFill>
          <a:blip r:embed="rId2" cstate="print"/>
          <a:stretch>
            <a:fillRect/>
          </a:stretch>
        </p:blipFill>
        <p:spPr>
          <a:xfrm>
            <a:off x="6160943" y="1078173"/>
            <a:ext cx="6031057" cy="4653886"/>
          </a:xfrm>
          <a:prstGeom prst="rect">
            <a:avLst/>
          </a:prstGeom>
        </p:spPr>
      </p:pic>
      <p:pic>
        <p:nvPicPr>
          <p:cNvPr id="4" name="Immagine 3" descr="lettra titoli anticorpali.PNG"/>
          <p:cNvPicPr>
            <a:picLocks noChangeAspect="1"/>
          </p:cNvPicPr>
          <p:nvPr/>
        </p:nvPicPr>
        <p:blipFill>
          <a:blip r:embed="rId3" cstate="print"/>
          <a:stretch>
            <a:fillRect/>
          </a:stretch>
        </p:blipFill>
        <p:spPr>
          <a:xfrm>
            <a:off x="280559" y="2116183"/>
            <a:ext cx="4919238" cy="4400621"/>
          </a:xfrm>
          <a:prstGeom prst="rect">
            <a:avLst/>
          </a:prstGeom>
        </p:spPr>
      </p:pic>
      <p:sp>
        <p:nvSpPr>
          <p:cNvPr id="5" name="CasellaDiTesto 4"/>
          <p:cNvSpPr txBox="1"/>
          <p:nvPr/>
        </p:nvSpPr>
        <p:spPr>
          <a:xfrm>
            <a:off x="354842" y="1460310"/>
            <a:ext cx="4885898" cy="646331"/>
          </a:xfrm>
          <a:prstGeom prst="rect">
            <a:avLst/>
          </a:prstGeom>
          <a:noFill/>
          <a:ln>
            <a:solidFill>
              <a:schemeClr val="accent1">
                <a:lumMod val="50000"/>
              </a:schemeClr>
            </a:solidFill>
          </a:ln>
        </p:spPr>
        <p:txBody>
          <a:bodyPr wrap="square" rtlCol="0">
            <a:spAutoFit/>
          </a:bodyPr>
          <a:lstStyle/>
          <a:p>
            <a:pPr algn="ctr"/>
            <a:r>
              <a:rPr lang="it-IT" b="1" dirty="0" smtClean="0">
                <a:solidFill>
                  <a:schemeClr val="accent1">
                    <a:lumMod val="50000"/>
                  </a:schemeClr>
                </a:solidFill>
              </a:rPr>
              <a:t>Nota regionale sulla titolazione </a:t>
            </a:r>
            <a:r>
              <a:rPr lang="it-IT" b="1" dirty="0" err="1" smtClean="0">
                <a:solidFill>
                  <a:schemeClr val="accent1">
                    <a:lumMod val="50000"/>
                  </a:schemeClr>
                </a:solidFill>
              </a:rPr>
              <a:t>anticorpale</a:t>
            </a:r>
            <a:r>
              <a:rPr lang="it-IT" b="1" dirty="0" smtClean="0">
                <a:solidFill>
                  <a:schemeClr val="accent1">
                    <a:lumMod val="50000"/>
                  </a:schemeClr>
                </a:solidFill>
              </a:rPr>
              <a:t> e esami </a:t>
            </a:r>
            <a:r>
              <a:rPr lang="it-IT" b="1" dirty="0" err="1" smtClean="0">
                <a:solidFill>
                  <a:schemeClr val="accent1">
                    <a:lumMod val="50000"/>
                  </a:schemeClr>
                </a:solidFill>
              </a:rPr>
              <a:t>prevacinali</a:t>
            </a:r>
            <a:endParaRPr lang="it-IT" b="1" dirty="0">
              <a:solidFill>
                <a:schemeClr val="accent1">
                  <a:lumMod val="50000"/>
                </a:schemeClr>
              </a:solidFill>
            </a:endParaRPr>
          </a:p>
        </p:txBody>
      </p:sp>
      <p:sp>
        <p:nvSpPr>
          <p:cNvPr id="6" name="CasellaDiTesto 5"/>
          <p:cNvSpPr txBox="1"/>
          <p:nvPr/>
        </p:nvSpPr>
        <p:spPr>
          <a:xfrm>
            <a:off x="6387152" y="439003"/>
            <a:ext cx="5595582" cy="369332"/>
          </a:xfrm>
          <a:prstGeom prst="rect">
            <a:avLst/>
          </a:prstGeom>
          <a:noFill/>
          <a:ln>
            <a:solidFill>
              <a:schemeClr val="accent1">
                <a:lumMod val="50000"/>
              </a:schemeClr>
            </a:solidFill>
          </a:ln>
        </p:spPr>
        <p:txBody>
          <a:bodyPr wrap="square" rtlCol="0">
            <a:spAutoFit/>
          </a:bodyPr>
          <a:lstStyle/>
          <a:p>
            <a:pPr algn="ctr"/>
            <a:r>
              <a:rPr lang="it-IT" b="1" dirty="0" smtClean="0">
                <a:solidFill>
                  <a:schemeClr val="accent1">
                    <a:lumMod val="50000"/>
                  </a:schemeClr>
                </a:solidFill>
              </a:rPr>
              <a:t>Nota regionale sullo scambio elenchi tra scuole e Asl</a:t>
            </a:r>
            <a:endParaRPr lang="it-IT" b="1" dirty="0">
              <a:solidFill>
                <a:schemeClr val="accent1">
                  <a:lumMod val="50000"/>
                </a:schemeClr>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27105" y="333286"/>
            <a:ext cx="10809718" cy="6170064"/>
          </a:xfrm>
        </p:spPr>
        <p:txBody>
          <a:bodyPr>
            <a:noAutofit/>
          </a:bodyPr>
          <a:lstStyle/>
          <a:p>
            <a:pPr marL="0" indent="0" algn="just" hangingPunct="0">
              <a:buNone/>
            </a:pPr>
            <a:r>
              <a:rPr lang="it-IT" sz="2200" b="1" dirty="0" smtClean="0">
                <a:solidFill>
                  <a:srgbClr val="FF0000"/>
                </a:solidFill>
              </a:rPr>
              <a:t>Indicazioni </a:t>
            </a:r>
            <a:r>
              <a:rPr lang="it-IT" sz="2200" b="1" dirty="0">
                <a:solidFill>
                  <a:srgbClr val="FF0000"/>
                </a:solidFill>
              </a:rPr>
              <a:t>operative per gli adempimenti previsti per l'anno scolastico 2019-2020.</a:t>
            </a:r>
            <a:endParaRPr lang="it-IT" sz="2200" dirty="0">
              <a:solidFill>
                <a:srgbClr val="FF0000"/>
              </a:solidFill>
            </a:endParaRPr>
          </a:p>
          <a:p>
            <a:pPr marL="0" indent="0" algn="just" hangingPunct="0">
              <a:lnSpc>
                <a:spcPct val="120000"/>
              </a:lnSpc>
              <a:buNone/>
            </a:pPr>
            <a:r>
              <a:rPr lang="it-IT" sz="2200" dirty="0" smtClean="0"/>
              <a:t>In relazione alla legge in oggetto, vista la prossima scadenza del 10 marzo </a:t>
            </a:r>
            <a:r>
              <a:rPr lang="it-IT" sz="2200" dirty="0" err="1" smtClean="0"/>
              <a:t>pv</a:t>
            </a:r>
            <a:r>
              <a:rPr lang="it-IT" sz="2200" dirty="0" smtClean="0"/>
              <a:t> (di cui all’art. 3 bis della L. 119/2017), fatte salve eventuali diverse indicazioni ministeriali, si richiama quanto già indicato con nota </a:t>
            </a:r>
            <a:r>
              <a:rPr lang="it-IT" sz="2200" dirty="0" err="1" smtClean="0"/>
              <a:t>prot</a:t>
            </a:r>
            <a:r>
              <a:rPr lang="it-IT" sz="2200" dirty="0" smtClean="0"/>
              <a:t>. n. 11580 del 21.05.2018 e relativi allegati, </a:t>
            </a:r>
            <a:r>
              <a:rPr lang="it-IT" sz="2200" b="1" dirty="0" smtClean="0"/>
              <a:t>circa le modalità e il format di trasmissione alle ASL degli elenchi relativi all’anno scolastico 2019/2020.</a:t>
            </a:r>
          </a:p>
          <a:p>
            <a:pPr marL="0" indent="0" algn="just" hangingPunct="0">
              <a:spcBef>
                <a:spcPts val="1800"/>
              </a:spcBef>
              <a:buNone/>
            </a:pPr>
            <a:r>
              <a:rPr lang="it-IT" sz="2200" b="1" dirty="0" smtClean="0">
                <a:solidFill>
                  <a:srgbClr val="FF0000"/>
                </a:solidFill>
              </a:rPr>
              <a:t>Scambio elenchi informazioni tra ASL, istituzioni scolastiche, educative e formative</a:t>
            </a:r>
            <a:endParaRPr lang="it-IT" sz="2200" dirty="0" smtClean="0">
              <a:solidFill>
                <a:srgbClr val="FF0000"/>
              </a:solidFill>
            </a:endParaRPr>
          </a:p>
          <a:p>
            <a:pPr lvl="0" algn="just" hangingPunct="0">
              <a:lnSpc>
                <a:spcPct val="120000"/>
              </a:lnSpc>
              <a:spcBef>
                <a:spcPts val="600"/>
              </a:spcBef>
              <a:spcAft>
                <a:spcPts val="600"/>
              </a:spcAft>
            </a:pPr>
            <a:r>
              <a:rPr lang="it-IT" sz="2200" dirty="0" smtClean="0"/>
              <a:t>Si </a:t>
            </a:r>
            <a:r>
              <a:rPr lang="it-IT" sz="2200" dirty="0"/>
              <a:t>ricorda che per l'anno scolastico 2019/2020 e seguenti, i dirigenti delle istituzioni del sistema nazionale d'istruzione e i responsabili dei servizi educativi per l'infanzia, dei centri di formazione professionale regionale e delle scuole private non paritarie dovranno inviare l'elenco di TUTTI gli iscritti da zero a 16 anni, ovvero tutti gli iscritti vecchi e nuovi che frequenteranno in quell'anno</a:t>
            </a:r>
            <a:r>
              <a:rPr lang="it-IT" sz="2200" dirty="0" smtClean="0"/>
              <a:t>.</a:t>
            </a:r>
            <a:endParaRPr lang="it-IT" sz="2200" dirty="0"/>
          </a:p>
          <a:p>
            <a:pPr lvl="0" algn="just" hangingPunct="0">
              <a:lnSpc>
                <a:spcPct val="120000"/>
              </a:lnSpc>
              <a:spcBef>
                <a:spcPts val="600"/>
              </a:spcBef>
              <a:spcAft>
                <a:spcPts val="600"/>
              </a:spcAft>
            </a:pPr>
            <a:r>
              <a:rPr lang="it-IT" sz="2200" dirty="0"/>
              <a:t>Per la trasmissione dei nominativi, occorrerà utilizzare file di tipo </a:t>
            </a:r>
            <a:r>
              <a:rPr lang="it-IT" sz="2200" b="1" dirty="0"/>
              <a:t>Excel o CSV</a:t>
            </a:r>
            <a:r>
              <a:rPr lang="it-IT" sz="2200" dirty="0"/>
              <a:t> (non utilizzare file di tipo pdf).</a:t>
            </a:r>
          </a:p>
          <a:p>
            <a:pPr algn="just"/>
            <a:endParaRPr lang="it-IT" sz="2200" dirty="0"/>
          </a:p>
        </p:txBody>
      </p:sp>
    </p:spTree>
    <p:extLst>
      <p:ext uri="{BB962C8B-B14F-4D97-AF65-F5344CB8AC3E}">
        <p14:creationId xmlns="" xmlns:p14="http://schemas.microsoft.com/office/powerpoint/2010/main" val="35119229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649480"/>
            <a:ext cx="10515600" cy="5527483"/>
          </a:xfrm>
        </p:spPr>
        <p:txBody>
          <a:bodyPr>
            <a:normAutofit fontScale="77500" lnSpcReduction="20000"/>
          </a:bodyPr>
          <a:lstStyle/>
          <a:p>
            <a:pPr lvl="0" algn="just" hangingPunct="0">
              <a:lnSpc>
                <a:spcPct val="120000"/>
              </a:lnSpc>
              <a:spcBef>
                <a:spcPts val="1200"/>
              </a:spcBef>
            </a:pPr>
            <a:r>
              <a:rPr lang="it-IT" sz="2600" dirty="0"/>
              <a:t>Per </a:t>
            </a:r>
            <a:r>
              <a:rPr lang="it-IT" sz="2600" b="1" dirty="0">
                <a:solidFill>
                  <a:srgbClr val="FF0000"/>
                </a:solidFill>
              </a:rPr>
              <a:t>facilitare la ricerca dei nominativi </a:t>
            </a:r>
            <a:r>
              <a:rPr lang="it-IT" sz="2600" dirty="0"/>
              <a:t>degli iscritti che risiedono fuori ASL/Regione, si richiede alle autonomie scolastiche, servizi educativi e centri di formazione di aggiungere ai campi ("Informazioni da scambiare") indicati nell'allegato A della Circolare del Ministero della Salute e del Ministero dell'Istruzione, dell'Università e della Ricerca (vedi in allegato, protocollo n. 0002166, del 27 febbraio 2018) anche il </a:t>
            </a:r>
            <a:r>
              <a:rPr lang="it-IT" sz="2600" b="1" dirty="0">
                <a:solidFill>
                  <a:srgbClr val="FF0000"/>
                </a:solidFill>
              </a:rPr>
              <a:t>Comune di Residenza</a:t>
            </a:r>
            <a:r>
              <a:rPr lang="it-IT" sz="2600" dirty="0"/>
              <a:t>. </a:t>
            </a:r>
          </a:p>
          <a:p>
            <a:pPr lvl="0" algn="just" hangingPunct="0">
              <a:lnSpc>
                <a:spcPct val="120000"/>
              </a:lnSpc>
              <a:spcBef>
                <a:spcPts val="1200"/>
              </a:spcBef>
            </a:pPr>
            <a:r>
              <a:rPr lang="it-IT" sz="2600" dirty="0"/>
              <a:t>Le autonomie scolastiche, i servizi educativi e i centri di formazione qualora non ricevessero, dalle proprie ASL di competenza, istruzioni più articolate sulle modalità e sulle scadenze, </a:t>
            </a:r>
            <a:r>
              <a:rPr lang="it-IT" sz="2600" b="1" dirty="0"/>
              <a:t>sono pregati di inviare le liste degli iscritti a conclusione delle procedure di iscrizione e comunque entro il 15 aprile 2019 per le scuole ed entro il 31 maggio 2019 per i servizi educativi.</a:t>
            </a:r>
            <a:r>
              <a:rPr lang="it-IT" sz="2600" dirty="0"/>
              <a:t> Possono essere inviati successivamente gli elenchi relativi ai soli minori che presenteranno la richiesta di iscrizione dopo il 31 maggio 2019 o raggiungeranno, dopo tale data, la posizione utile, per effetto dello scorrimento delle liste d'attesa delle scuole dell'infanzia e dei servizi educativi per la prima infanzia</a:t>
            </a:r>
            <a:r>
              <a:rPr lang="it-IT" sz="2600" dirty="0" smtClean="0"/>
              <a:t>.</a:t>
            </a:r>
          </a:p>
          <a:p>
            <a:pPr algn="just" hangingPunct="0">
              <a:lnSpc>
                <a:spcPct val="120000"/>
              </a:lnSpc>
              <a:spcBef>
                <a:spcPts val="1200"/>
              </a:spcBef>
            </a:pPr>
            <a:r>
              <a:rPr lang="it-IT" sz="2600" dirty="0"/>
              <a:t>In base a quanto previsto dalla citata circolare, </a:t>
            </a:r>
            <a:r>
              <a:rPr lang="it-IT" sz="2600" b="1" dirty="0"/>
              <a:t>le ASL</a:t>
            </a:r>
            <a:r>
              <a:rPr lang="it-IT" sz="2600" dirty="0"/>
              <a:t>, </a:t>
            </a:r>
            <a:r>
              <a:rPr lang="it-IT" sz="2600" b="1" dirty="0"/>
              <a:t>dopo aver effettuato i controlli dei nominativi pervenuti dalle scuole, restituiranno,</a:t>
            </a:r>
            <a:r>
              <a:rPr lang="it-IT" sz="2600" dirty="0"/>
              <a:t> </a:t>
            </a:r>
            <a:r>
              <a:rPr lang="it-IT" sz="2600" b="1" dirty="0"/>
              <a:t>entro il </a:t>
            </a:r>
            <a:r>
              <a:rPr lang="it-IT" sz="2600" b="1" dirty="0">
                <a:solidFill>
                  <a:srgbClr val="FF0000"/>
                </a:solidFill>
              </a:rPr>
              <a:t>30 giugno 2019</a:t>
            </a:r>
            <a:r>
              <a:rPr lang="it-IT" sz="2600" b="1" dirty="0"/>
              <a:t>, esclusivamente</a:t>
            </a:r>
            <a:r>
              <a:rPr lang="it-IT" sz="2600" dirty="0"/>
              <a:t> </a:t>
            </a:r>
            <a:r>
              <a:rPr lang="it-IT" sz="2600" b="1" dirty="0"/>
              <a:t>i nominativi dei minori "non in regola con gli obblighi vaccinali"</a:t>
            </a:r>
            <a:r>
              <a:rPr lang="it-IT" sz="2600" dirty="0"/>
              <a:t>.</a:t>
            </a:r>
          </a:p>
          <a:p>
            <a:pPr lvl="0" algn="just" hangingPunct="0">
              <a:lnSpc>
                <a:spcPct val="120000"/>
              </a:lnSpc>
              <a:spcBef>
                <a:spcPts val="1200"/>
              </a:spcBef>
            </a:pPr>
            <a:endParaRPr lang="it-IT" sz="2600" dirty="0"/>
          </a:p>
          <a:p>
            <a:pPr>
              <a:spcBef>
                <a:spcPts val="1200"/>
              </a:spcBef>
            </a:pPr>
            <a:endParaRPr lang="it-IT" dirty="0"/>
          </a:p>
        </p:txBody>
      </p:sp>
    </p:spTree>
    <p:extLst>
      <p:ext uri="{BB962C8B-B14F-4D97-AF65-F5344CB8AC3E}">
        <p14:creationId xmlns="" xmlns:p14="http://schemas.microsoft.com/office/powerpoint/2010/main" val="32111544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572568"/>
            <a:ext cx="10515600" cy="5604395"/>
          </a:xfrm>
        </p:spPr>
        <p:txBody>
          <a:bodyPr>
            <a:normAutofit/>
          </a:bodyPr>
          <a:lstStyle/>
          <a:p>
            <a:pPr marL="0" indent="0" algn="just" hangingPunct="0">
              <a:lnSpc>
                <a:spcPct val="100000"/>
              </a:lnSpc>
              <a:buNone/>
            </a:pPr>
            <a:r>
              <a:rPr lang="it-IT" sz="2400" b="1" dirty="0">
                <a:solidFill>
                  <a:srgbClr val="FF0000"/>
                </a:solidFill>
              </a:rPr>
              <a:t>Acquisizione certificazioni e/o documentazione da parte dei genitori</a:t>
            </a:r>
            <a:endParaRPr lang="it-IT" sz="2400" dirty="0">
              <a:solidFill>
                <a:srgbClr val="FF0000"/>
              </a:solidFill>
            </a:endParaRPr>
          </a:p>
          <a:p>
            <a:pPr lvl="0" algn="just" hangingPunct="0">
              <a:lnSpc>
                <a:spcPct val="100000"/>
              </a:lnSpc>
            </a:pPr>
            <a:r>
              <a:rPr lang="it-IT" sz="2400" b="1" dirty="0"/>
              <a:t>Si ribadisce che è compito delle ASL informare ogni anno le scuole dello stato vaccinale del minore a partire dagli elenchi di iscritti ricevuti pertanto le autonomie scolastiche, i servizi educativi e i centri di formazione non devono chiedere ai genitori di produrre alcuna documentazione all'atto dell'iscrizione</a:t>
            </a:r>
            <a:r>
              <a:rPr lang="it-IT" sz="2400" dirty="0"/>
              <a:t>, eccezion fatta per quei minori risultati in precedenza inadempienti, e per i quali i genitori volessero documentare una successiva variazione dello stato vaccinale.</a:t>
            </a:r>
          </a:p>
          <a:p>
            <a:pPr lvl="0" algn="just" hangingPunct="0">
              <a:lnSpc>
                <a:spcPct val="100000"/>
              </a:lnSpc>
            </a:pPr>
            <a:r>
              <a:rPr lang="it-IT" sz="2400" dirty="0"/>
              <a:t>Di conseguenza, si invitano le autonomie scolastiche, i servizi educativi e i centri di formazione</a:t>
            </a:r>
            <a:r>
              <a:rPr lang="it-IT" sz="2400" b="1" dirty="0"/>
              <a:t> </a:t>
            </a:r>
            <a:r>
              <a:rPr lang="it-IT" sz="2400" dirty="0"/>
              <a:t>ad</a:t>
            </a:r>
            <a:r>
              <a:rPr lang="it-IT" sz="2400" b="1" dirty="0"/>
              <a:t> accettare esclusivamente le certificazioni dei minori rilasciate dalle ASL di appartenenza; </a:t>
            </a:r>
            <a:r>
              <a:rPr lang="it-IT" sz="2400" dirty="0"/>
              <a:t>i certificati vaccinali rilasciati dall'ASL presentano la dicitura</a:t>
            </a:r>
            <a:r>
              <a:rPr lang="it-IT" sz="2400" b="1" dirty="0"/>
              <a:t> </a:t>
            </a:r>
            <a:endParaRPr lang="it-IT" sz="2400" dirty="0"/>
          </a:p>
          <a:p>
            <a:pPr algn="just" hangingPunct="0">
              <a:lnSpc>
                <a:spcPct val="100000"/>
              </a:lnSpc>
            </a:pPr>
            <a:r>
              <a:rPr lang="it-IT" sz="2400" dirty="0" smtClean="0"/>
              <a:t>"</a:t>
            </a:r>
            <a:r>
              <a:rPr lang="it-IT" sz="2400" dirty="0"/>
              <a:t>Si certifica che il soggetto è in regola con il programma vaccinale vigente fino al…", </a:t>
            </a:r>
            <a:r>
              <a:rPr lang="it-IT" sz="2400" b="1" dirty="0"/>
              <a:t>pertanto non deve essere accettato altro tipo di certificazione.</a:t>
            </a:r>
            <a:endParaRPr lang="it-IT" sz="2400" dirty="0"/>
          </a:p>
          <a:p>
            <a:pPr algn="just">
              <a:lnSpc>
                <a:spcPct val="100000"/>
              </a:lnSpc>
            </a:pPr>
            <a:endParaRPr lang="it-IT" sz="2400" dirty="0"/>
          </a:p>
        </p:txBody>
      </p:sp>
    </p:spTree>
    <p:extLst>
      <p:ext uri="{BB962C8B-B14F-4D97-AF65-F5344CB8AC3E}">
        <p14:creationId xmlns="" xmlns:p14="http://schemas.microsoft.com/office/powerpoint/2010/main" val="398340675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95471" y="304473"/>
            <a:ext cx="10515600" cy="6045051"/>
          </a:xfrm>
        </p:spPr>
        <p:txBody>
          <a:bodyPr>
            <a:noAutofit/>
          </a:bodyPr>
          <a:lstStyle/>
          <a:p>
            <a:pPr lvl="0" algn="just" hangingPunct="0">
              <a:lnSpc>
                <a:spcPct val="120000"/>
              </a:lnSpc>
            </a:pPr>
            <a:r>
              <a:rPr lang="it-IT" sz="2200" dirty="0"/>
              <a:t>I genitori che vogliano presentare altra documentazione, ad esempio le certificazioni dei pediatri o dei medici di medicina generale, relative a esoneri/differimenti delle vaccinazioni, temporanei o permanenti, devono essere </a:t>
            </a:r>
            <a:r>
              <a:rPr lang="it-IT" sz="2200" b="1" dirty="0"/>
              <a:t>invitati a presentare tali documenti, non alla scuola, ma direttamente alla ASL competente per territorio per le opportune verifiche. </a:t>
            </a:r>
            <a:r>
              <a:rPr lang="it-IT" sz="2200" dirty="0"/>
              <a:t>Si pregano pertanto le scuole di non fare da tramite con le ASL, e di non accettare dai genitori buste chiuse contenenti dati sensibili, vecchi certificati vaccinali, documenti redatti da pediatri o dei medici di medicina generale o altro. Il Servizio Vaccinale, una volta ricevuta la nuova documentazione, dopo le opportune verifiche e valutazioni, rilascerà eventualmente una nuova certificazione aggiornata al genitore, che la consegnerà alla scuola</a:t>
            </a:r>
            <a:r>
              <a:rPr lang="it-IT" sz="2200" dirty="0" smtClean="0"/>
              <a:t>.</a:t>
            </a:r>
            <a:endParaRPr lang="it-IT" sz="2200" dirty="0"/>
          </a:p>
          <a:p>
            <a:pPr lvl="0" algn="just" hangingPunct="0">
              <a:lnSpc>
                <a:spcPct val="120000"/>
              </a:lnSpc>
            </a:pPr>
            <a:r>
              <a:rPr lang="it-IT" sz="2200" dirty="0"/>
              <a:t>Si ribadisce che ai fini dell'ammissione ai servizi educativi e scuole per l'infanzia</a:t>
            </a:r>
            <a:r>
              <a:rPr lang="it-IT" sz="2200" b="1" dirty="0"/>
              <a:t>, non deve essere accettata né considerata valida la presentazione da parte del genitore di copia di un eventuale appuntamento con il Servizio Vaccinale; </a:t>
            </a:r>
            <a:r>
              <a:rPr lang="it-IT" sz="2200" dirty="0"/>
              <a:t>ai fini dell'ammissione vale la sola certificazione dell'ASL.</a:t>
            </a:r>
          </a:p>
          <a:p>
            <a:pPr algn="just">
              <a:lnSpc>
                <a:spcPct val="120000"/>
              </a:lnSpc>
            </a:pPr>
            <a:endParaRPr lang="it-IT" sz="2200" dirty="0"/>
          </a:p>
        </p:txBody>
      </p:sp>
    </p:spTree>
    <p:extLst>
      <p:ext uri="{BB962C8B-B14F-4D97-AF65-F5344CB8AC3E}">
        <p14:creationId xmlns="" xmlns:p14="http://schemas.microsoft.com/office/powerpoint/2010/main" val="20943827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1109" y="777667"/>
            <a:ext cx="10515600" cy="5493299"/>
          </a:xfrm>
        </p:spPr>
        <p:txBody>
          <a:bodyPr>
            <a:normAutofit/>
          </a:bodyPr>
          <a:lstStyle/>
          <a:p>
            <a:pPr lvl="0" algn="just" hangingPunct="0">
              <a:lnSpc>
                <a:spcPct val="110000"/>
              </a:lnSpc>
            </a:pPr>
            <a:r>
              <a:rPr lang="it-IT" sz="2400" dirty="0"/>
              <a:t>Per quanto riguarda gli appuntamenti per i bambini inadempienti, si ricorda ai Dirigenti Scolastici e ai Responsabili dei servizi educativi e formativi che</a:t>
            </a:r>
            <a:r>
              <a:rPr lang="it-IT" sz="2400" b="1" dirty="0"/>
              <a:t> in tutti i servizi vaccinali della Regione Piemonte è garantita la possibilità da parte delle famiglie dei minori non in regola con le vaccinazioni di ottenere la vaccinazione in accesso diretto, </a:t>
            </a:r>
            <a:r>
              <a:rPr lang="it-IT" sz="2400" dirty="0"/>
              <a:t>senza prenotazione, ovviamente negli orari ordinariamente previsti dai singoli servizi per l'effettuazione dell'attività vaccinale</a:t>
            </a:r>
            <a:r>
              <a:rPr lang="it-IT" sz="2400" dirty="0" smtClean="0"/>
              <a:t>.</a:t>
            </a:r>
            <a:endParaRPr lang="it-IT" sz="2400" dirty="0"/>
          </a:p>
          <a:p>
            <a:pPr algn="just" hangingPunct="0">
              <a:lnSpc>
                <a:spcPct val="110000"/>
              </a:lnSpc>
            </a:pPr>
            <a:r>
              <a:rPr lang="it-IT" sz="2400" dirty="0"/>
              <a:t>Da ultimo è da ricordare che in applicazione dell’art. 3 bis della L. 119/2017 per i servizi educativi per l'infanzia e le scuole dell'infanzia, ivi incluse quelle private non paritarie, </a:t>
            </a:r>
            <a:r>
              <a:rPr lang="it-IT" sz="2400" b="1" dirty="0"/>
              <a:t>la mancata </a:t>
            </a:r>
            <a:r>
              <a:rPr lang="it-IT" sz="2400" b="1" dirty="0" smtClean="0"/>
              <a:t>presentazione </a:t>
            </a:r>
            <a:r>
              <a:rPr lang="it-IT" sz="2400" b="1" dirty="0"/>
              <a:t>della documentazione che prova l’assolvimento dell’obbligo vaccinale, </a:t>
            </a:r>
            <a:r>
              <a:rPr lang="it-IT" sz="2400" dirty="0"/>
              <a:t>nei termini previsti</a:t>
            </a:r>
            <a:r>
              <a:rPr lang="it-IT" sz="2400" b="1" dirty="0"/>
              <a:t> comporta la decadenza dall'iscrizione e quindi l’impossibilità di accogliere il minore al servizio.</a:t>
            </a:r>
            <a:endParaRPr lang="it-IT" sz="2400" dirty="0"/>
          </a:p>
          <a:p>
            <a:pPr algn="just">
              <a:lnSpc>
                <a:spcPct val="110000"/>
              </a:lnSpc>
            </a:pPr>
            <a:endParaRPr lang="it-IT" sz="2400" dirty="0"/>
          </a:p>
        </p:txBody>
      </p:sp>
    </p:spTree>
    <p:extLst>
      <p:ext uri="{BB962C8B-B14F-4D97-AF65-F5344CB8AC3E}">
        <p14:creationId xmlns="" xmlns:p14="http://schemas.microsoft.com/office/powerpoint/2010/main" val="38741144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6786" y="301625"/>
            <a:ext cx="3456516" cy="586271"/>
          </a:xfrm>
        </p:spPr>
        <p:txBody>
          <a:bodyPr>
            <a:normAutofit fontScale="90000"/>
          </a:bodyPr>
          <a:lstStyle/>
          <a:p>
            <a:r>
              <a:rPr lang="it-IT" b="1" dirty="0" smtClean="0">
                <a:solidFill>
                  <a:srgbClr val="FF0000"/>
                </a:solidFill>
                <a:latin typeface="Corbel" panose="020B0503020204020204" pitchFamily="34" charset="0"/>
              </a:rPr>
              <a:t>I risultati</a:t>
            </a:r>
            <a:endParaRPr lang="it-IT" b="1" dirty="0">
              <a:solidFill>
                <a:srgbClr val="FF0000"/>
              </a:solidFill>
              <a:latin typeface="Corbel" panose="020B0503020204020204" pitchFamily="34" charset="0"/>
            </a:endParaRPr>
          </a:p>
        </p:txBody>
      </p:sp>
      <p:sp>
        <p:nvSpPr>
          <p:cNvPr id="3" name="Segnaposto contenuto 2"/>
          <p:cNvSpPr>
            <a:spLocks noGrp="1"/>
          </p:cNvSpPr>
          <p:nvPr>
            <p:ph idx="1"/>
          </p:nvPr>
        </p:nvSpPr>
        <p:spPr>
          <a:xfrm>
            <a:off x="7478973" y="2164902"/>
            <a:ext cx="4503761" cy="2980304"/>
          </a:xfrm>
        </p:spPr>
        <p:txBody>
          <a:bodyPr>
            <a:noAutofit/>
          </a:bodyPr>
          <a:lstStyle/>
          <a:p>
            <a:pPr marL="804863" indent="-273050">
              <a:buNone/>
            </a:pPr>
            <a:r>
              <a:rPr lang="it-IT" dirty="0" smtClean="0"/>
              <a:t>	</a:t>
            </a:r>
            <a:r>
              <a:rPr lang="it-IT" b="1" dirty="0" smtClean="0">
                <a:solidFill>
                  <a:schemeClr val="accent1">
                    <a:lumMod val="50000"/>
                  </a:schemeClr>
                </a:solidFill>
              </a:rPr>
              <a:t>A settembre 2019:</a:t>
            </a:r>
          </a:p>
          <a:p>
            <a:pPr marL="804863" lvl="2" indent="-273050"/>
            <a:r>
              <a:rPr lang="it-IT" dirty="0"/>
              <a:t>Inadempienti convocati: oltre 88.000</a:t>
            </a:r>
          </a:p>
          <a:p>
            <a:pPr marL="804863" lvl="2" indent="-273050"/>
            <a:r>
              <a:rPr lang="it-IT" dirty="0" smtClean="0"/>
              <a:t>Vaccinati: circa 60.000 </a:t>
            </a:r>
          </a:p>
          <a:p>
            <a:pPr marL="804863" lvl="2" indent="-273050"/>
            <a:r>
              <a:rPr lang="it-IT" dirty="0" smtClean="0"/>
              <a:t>Rifiuti: 28559</a:t>
            </a:r>
          </a:p>
          <a:p>
            <a:pPr marL="804863" lvl="2" indent="-273050"/>
            <a:r>
              <a:rPr lang="it-IT" dirty="0" smtClean="0"/>
              <a:t>Poco più di 6000 hanno meno di 6 anni</a:t>
            </a:r>
          </a:p>
        </p:txBody>
      </p:sp>
      <p:graphicFrame>
        <p:nvGraphicFramePr>
          <p:cNvPr id="4" name="Tabella 3"/>
          <p:cNvGraphicFramePr>
            <a:graphicFrameLocks noGrp="1"/>
          </p:cNvGraphicFramePr>
          <p:nvPr>
            <p:extLst>
              <p:ext uri="{D42A27DB-BD31-4B8C-83A1-F6EECF244321}">
                <p14:modId xmlns="" xmlns:p14="http://schemas.microsoft.com/office/powerpoint/2010/main" val="1840905108"/>
              </p:ext>
            </p:extLst>
          </p:nvPr>
        </p:nvGraphicFramePr>
        <p:xfrm>
          <a:off x="785638" y="1297124"/>
          <a:ext cx="6529562" cy="5037448"/>
        </p:xfrm>
        <a:graphic>
          <a:graphicData uri="http://schemas.openxmlformats.org/drawingml/2006/table">
            <a:tbl>
              <a:tblPr>
                <a:tableStyleId>{5C22544A-7EE6-4342-B048-85BDC9FD1C3A}</a:tableStyleId>
              </a:tblPr>
              <a:tblGrid>
                <a:gridCol w="1645155"/>
                <a:gridCol w="1123919"/>
                <a:gridCol w="1590494"/>
                <a:gridCol w="1241946"/>
                <a:gridCol w="928048"/>
              </a:tblGrid>
              <a:tr h="356863">
                <a:tc>
                  <a:txBody>
                    <a:bodyPr/>
                    <a:lstStyle/>
                    <a:p>
                      <a:pPr algn="l" fontAlgn="b"/>
                      <a:endParaRPr lang="it-IT" sz="2000" b="1" i="0" u="none" strike="noStrike" dirty="0">
                        <a:solidFill>
                          <a:srgbClr val="000000"/>
                        </a:solidFill>
                        <a:effectLst/>
                        <a:latin typeface="Corbel" panose="020B0503020204020204" pitchFamily="34" charset="0"/>
                      </a:endParaRPr>
                    </a:p>
                  </a:txBody>
                  <a:tcPr marL="9525" marR="9525" marT="9525" marB="0" anchor="b"/>
                </a:tc>
                <a:tc>
                  <a:txBody>
                    <a:bodyPr/>
                    <a:lstStyle/>
                    <a:p>
                      <a:pPr algn="ctr" fontAlgn="b"/>
                      <a:r>
                        <a:rPr lang="it-IT" sz="2000" b="1" u="none" strike="noStrike" dirty="0">
                          <a:effectLst/>
                          <a:latin typeface="Corbel" panose="020B0503020204020204" pitchFamily="34" charset="0"/>
                        </a:rPr>
                        <a:t>coorti</a:t>
                      </a:r>
                      <a:endParaRPr lang="it-IT" sz="2000" b="1" i="0" u="none" strike="noStrike" dirty="0">
                        <a:solidFill>
                          <a:srgbClr val="000000"/>
                        </a:solidFill>
                        <a:effectLst/>
                        <a:latin typeface="Corbel" panose="020B0503020204020204" pitchFamily="34" charset="0"/>
                      </a:endParaRPr>
                    </a:p>
                  </a:txBody>
                  <a:tcPr marL="9525" marR="9525" marT="9525" marB="0" anchor="b"/>
                </a:tc>
                <a:tc>
                  <a:txBody>
                    <a:bodyPr/>
                    <a:lstStyle/>
                    <a:p>
                      <a:pPr algn="ctr" fontAlgn="b"/>
                      <a:r>
                        <a:rPr lang="it-IT" sz="2000" b="1" u="none" strike="noStrike">
                          <a:effectLst/>
                          <a:latin typeface="Corbel" panose="020B0503020204020204" pitchFamily="34" charset="0"/>
                        </a:rPr>
                        <a:t>inadempienti</a:t>
                      </a:r>
                      <a:endParaRPr lang="it-IT" sz="2000" b="1" i="0" u="none" strike="noStrike">
                        <a:solidFill>
                          <a:srgbClr val="000000"/>
                        </a:solidFill>
                        <a:effectLst/>
                        <a:latin typeface="Corbel" panose="020B0503020204020204" pitchFamily="34" charset="0"/>
                      </a:endParaRPr>
                    </a:p>
                  </a:txBody>
                  <a:tcPr marL="9525" marR="9525" marT="9525" marB="0" anchor="b"/>
                </a:tc>
                <a:tc>
                  <a:txBody>
                    <a:bodyPr/>
                    <a:lstStyle/>
                    <a:p>
                      <a:pPr algn="ctr" fontAlgn="b"/>
                      <a:r>
                        <a:rPr lang="it-IT" sz="2000" b="1" u="none" strike="noStrike" dirty="0">
                          <a:effectLst/>
                          <a:latin typeface="Corbel" panose="020B0503020204020204" pitchFamily="34" charset="0"/>
                        </a:rPr>
                        <a:t>recuperati</a:t>
                      </a:r>
                      <a:endParaRPr lang="it-IT" sz="2000" b="1" i="0" u="none" strike="noStrike" dirty="0">
                        <a:solidFill>
                          <a:srgbClr val="000000"/>
                        </a:solidFill>
                        <a:effectLst/>
                        <a:latin typeface="Corbel" panose="020B0503020204020204" pitchFamily="34" charset="0"/>
                      </a:endParaRPr>
                    </a:p>
                  </a:txBody>
                  <a:tcPr marL="9525" marR="9525" marT="9525" marB="0" anchor="b"/>
                </a:tc>
                <a:tc>
                  <a:txBody>
                    <a:bodyPr/>
                    <a:lstStyle/>
                    <a:p>
                      <a:pPr algn="ctr" fontAlgn="b"/>
                      <a:r>
                        <a:rPr lang="it-IT" sz="2000" b="1" u="none" strike="noStrike" dirty="0">
                          <a:effectLst/>
                          <a:latin typeface="Corbel" panose="020B0503020204020204" pitchFamily="34" charset="0"/>
                        </a:rPr>
                        <a:t>rifiuti</a:t>
                      </a:r>
                      <a:endParaRPr lang="it-IT" sz="2000" b="1" i="0" u="none" strike="noStrike" dirty="0">
                        <a:solidFill>
                          <a:srgbClr val="000000"/>
                        </a:solidFill>
                        <a:effectLst/>
                        <a:latin typeface="Corbel" panose="020B0503020204020204" pitchFamily="34" charset="0"/>
                      </a:endParaRPr>
                    </a:p>
                  </a:txBody>
                  <a:tcPr marL="9525" marR="9525" marT="9525" marB="0" anchor="b"/>
                </a:tc>
              </a:tr>
              <a:tr h="356863">
                <a:tc>
                  <a:txBody>
                    <a:bodyPr/>
                    <a:lstStyle/>
                    <a:p>
                      <a:pPr algn="l" fontAlgn="b"/>
                      <a:r>
                        <a:rPr lang="it-IT" sz="2000" b="1" i="0" u="none" strike="noStrike" dirty="0" smtClean="0">
                          <a:solidFill>
                            <a:srgbClr val="000000"/>
                          </a:solidFill>
                          <a:effectLst/>
                          <a:latin typeface="Corbel" panose="020B0503020204020204" pitchFamily="34" charset="0"/>
                        </a:rPr>
                        <a:t>Città</a:t>
                      </a:r>
                      <a:r>
                        <a:rPr lang="it-IT" sz="2000" b="1" i="0" u="none" strike="noStrike" baseline="0" dirty="0" smtClean="0">
                          <a:solidFill>
                            <a:srgbClr val="000000"/>
                          </a:solidFill>
                          <a:effectLst/>
                          <a:latin typeface="Corbel" panose="020B0503020204020204" pitchFamily="34" charset="0"/>
                        </a:rPr>
                        <a:t> di Torino</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112968</a:t>
                      </a:r>
                    </a:p>
                  </a:txBody>
                  <a:tcPr marL="44450" marR="44450" marT="0" marB="0" anchor="ctr"/>
                </a:tc>
                <a:tc>
                  <a:txBody>
                    <a:bodyPr/>
                    <a:lstStyle/>
                    <a:p>
                      <a:pPr algn="ctr" fontAlgn="b"/>
                      <a:r>
                        <a:rPr lang="it-IT" sz="2000" u="none" strike="noStrike" dirty="0">
                          <a:effectLst/>
                          <a:latin typeface="Corbel" panose="020B0503020204020204" pitchFamily="34" charset="0"/>
                        </a:rPr>
                        <a:t>27620</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18937</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8683</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TO3</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77850</a:t>
                      </a:r>
                    </a:p>
                  </a:txBody>
                  <a:tcPr marL="44450" marR="44450" marT="0" marB="0" anchor="ctr"/>
                </a:tc>
                <a:tc>
                  <a:txBody>
                    <a:bodyPr/>
                    <a:lstStyle/>
                    <a:p>
                      <a:pPr algn="ctr" fontAlgn="b"/>
                      <a:r>
                        <a:rPr lang="it-IT" sz="2000" u="none" strike="noStrike" dirty="0">
                          <a:effectLst/>
                          <a:latin typeface="Corbel" panose="020B0503020204020204" pitchFamily="34" charset="0"/>
                        </a:rPr>
                        <a:t>9918</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8244</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1674</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TO4</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73887</a:t>
                      </a:r>
                    </a:p>
                  </a:txBody>
                  <a:tcPr marL="44450" marR="44450" marT="0" marB="0" anchor="ctr"/>
                </a:tc>
                <a:tc>
                  <a:txBody>
                    <a:bodyPr/>
                    <a:lstStyle/>
                    <a:p>
                      <a:pPr algn="ctr" fontAlgn="b"/>
                      <a:r>
                        <a:rPr lang="it-IT" sz="2000" u="none" strike="noStrike" dirty="0">
                          <a:effectLst/>
                          <a:latin typeface="Corbel" panose="020B0503020204020204" pitchFamily="34" charset="0"/>
                        </a:rPr>
                        <a:t>13562</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11387</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2175</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TO5</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44869</a:t>
                      </a:r>
                    </a:p>
                  </a:txBody>
                  <a:tcPr marL="44450" marR="44450" marT="0" marB="0" anchor="ctr"/>
                </a:tc>
                <a:tc>
                  <a:txBody>
                    <a:bodyPr/>
                    <a:lstStyle/>
                    <a:p>
                      <a:pPr algn="ctr" fontAlgn="b"/>
                      <a:r>
                        <a:rPr lang="it-IT" sz="2000" u="none" strike="noStrike" dirty="0">
                          <a:effectLst/>
                          <a:latin typeface="Corbel" panose="020B0503020204020204" pitchFamily="34" charset="0"/>
                        </a:rPr>
                        <a:t>6708</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4373</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2335</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VC</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20849</a:t>
                      </a:r>
                    </a:p>
                  </a:txBody>
                  <a:tcPr marL="44450" marR="44450" marT="0" marB="0" anchor="ctr"/>
                </a:tc>
                <a:tc>
                  <a:txBody>
                    <a:bodyPr/>
                    <a:lstStyle/>
                    <a:p>
                      <a:pPr algn="ctr" fontAlgn="b"/>
                      <a:r>
                        <a:rPr lang="it-IT" sz="2000" u="none" strike="noStrike" dirty="0">
                          <a:effectLst/>
                          <a:latin typeface="Corbel" panose="020B0503020204020204" pitchFamily="34" charset="0"/>
                        </a:rPr>
                        <a:t>3050</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1889</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1161</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BI</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20075</a:t>
                      </a:r>
                    </a:p>
                  </a:txBody>
                  <a:tcPr marL="44450" marR="44450" marT="0" marB="0" anchor="ctr"/>
                </a:tc>
                <a:tc>
                  <a:txBody>
                    <a:bodyPr/>
                    <a:lstStyle/>
                    <a:p>
                      <a:pPr algn="ctr" fontAlgn="b"/>
                      <a:r>
                        <a:rPr lang="it-IT" sz="2000" u="none" strike="noStrike" dirty="0">
                          <a:effectLst/>
                          <a:latin typeface="Corbel" panose="020B0503020204020204" pitchFamily="34" charset="0"/>
                        </a:rPr>
                        <a:t>2792</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1234</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1558</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NO</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50259</a:t>
                      </a:r>
                    </a:p>
                  </a:txBody>
                  <a:tcPr marL="44450" marR="44450" marT="0" marB="0" anchor="ctr"/>
                </a:tc>
                <a:tc>
                  <a:txBody>
                    <a:bodyPr/>
                    <a:lstStyle/>
                    <a:p>
                      <a:pPr algn="ctr" fontAlgn="b"/>
                      <a:r>
                        <a:rPr lang="it-IT" sz="2000" u="none" strike="noStrike" dirty="0">
                          <a:effectLst/>
                          <a:latin typeface="Corbel" panose="020B0503020204020204" pitchFamily="34" charset="0"/>
                        </a:rPr>
                        <a:t>5600</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3249</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2351</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VCO</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21046</a:t>
                      </a:r>
                    </a:p>
                  </a:txBody>
                  <a:tcPr marL="44450" marR="44450" marT="0" marB="0" anchor="ctr"/>
                </a:tc>
                <a:tc>
                  <a:txBody>
                    <a:bodyPr/>
                    <a:lstStyle/>
                    <a:p>
                      <a:pPr algn="ctr" fontAlgn="b"/>
                      <a:r>
                        <a:rPr lang="it-IT" sz="2000" u="none" strike="noStrike" dirty="0">
                          <a:effectLst/>
                          <a:latin typeface="Corbel" panose="020B0503020204020204" pitchFamily="34" charset="0"/>
                        </a:rPr>
                        <a:t>1742</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572</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1170</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CN1</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59583</a:t>
                      </a:r>
                    </a:p>
                  </a:txBody>
                  <a:tcPr marL="44450" marR="44450" marT="0" marB="0" anchor="ctr"/>
                </a:tc>
                <a:tc>
                  <a:txBody>
                    <a:bodyPr/>
                    <a:lstStyle/>
                    <a:p>
                      <a:pPr algn="ctr" fontAlgn="b"/>
                      <a:r>
                        <a:rPr lang="it-IT" sz="2000" u="none" strike="noStrike" dirty="0">
                          <a:effectLst/>
                          <a:latin typeface="Corbel" panose="020B0503020204020204" pitchFamily="34" charset="0"/>
                        </a:rPr>
                        <a:t>9238</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7205</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2033</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CN2</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24877</a:t>
                      </a:r>
                    </a:p>
                  </a:txBody>
                  <a:tcPr marL="44450" marR="44450" marT="0" marB="0" anchor="ctr"/>
                </a:tc>
                <a:tc>
                  <a:txBody>
                    <a:bodyPr/>
                    <a:lstStyle/>
                    <a:p>
                      <a:pPr algn="ctr" fontAlgn="b"/>
                      <a:r>
                        <a:rPr lang="it-IT" sz="2000" u="none" strike="noStrike" dirty="0">
                          <a:effectLst/>
                          <a:latin typeface="Corbel" panose="020B0503020204020204" pitchFamily="34" charset="0"/>
                        </a:rPr>
                        <a:t>2152</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1182</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970</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AT</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27109</a:t>
                      </a:r>
                    </a:p>
                  </a:txBody>
                  <a:tcPr marL="44450" marR="44450" marT="0" marB="0" anchor="ctr"/>
                </a:tc>
                <a:tc>
                  <a:txBody>
                    <a:bodyPr/>
                    <a:lstStyle/>
                    <a:p>
                      <a:pPr algn="ctr" fontAlgn="b"/>
                      <a:r>
                        <a:rPr lang="it-IT" sz="2000" u="none" strike="noStrike" dirty="0">
                          <a:effectLst/>
                          <a:latin typeface="Corbel" panose="020B0503020204020204" pitchFamily="34" charset="0"/>
                        </a:rPr>
                        <a:t>1393</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543</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850</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AL</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52687</a:t>
                      </a:r>
                    </a:p>
                  </a:txBody>
                  <a:tcPr marL="44450" marR="44450" marT="0" marB="0" anchor="ctr"/>
                </a:tc>
                <a:tc>
                  <a:txBody>
                    <a:bodyPr/>
                    <a:lstStyle/>
                    <a:p>
                      <a:pPr algn="ctr" fontAlgn="b"/>
                      <a:r>
                        <a:rPr lang="it-IT" sz="2000" u="none" strike="noStrike" dirty="0">
                          <a:effectLst/>
                          <a:latin typeface="Corbel" panose="020B0503020204020204" pitchFamily="34" charset="0"/>
                        </a:rPr>
                        <a:t>4785</a:t>
                      </a:r>
                      <a:endParaRPr lang="it-IT" sz="2000" b="0"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1186</a:t>
                      </a:r>
                    </a:p>
                  </a:txBody>
                  <a:tcPr marL="9525" marR="9525" marT="9525" marB="0" anchor="ctr"/>
                </a:tc>
                <a:tc>
                  <a:txBody>
                    <a:bodyPr/>
                    <a:lstStyle/>
                    <a:p>
                      <a:pPr marL="0" algn="ctr" defTabSz="914400" rtl="0" eaLnBrk="1" fontAlgn="b" latinLnBrk="0" hangingPunct="1">
                        <a:lnSpc>
                          <a:spcPct val="115000"/>
                        </a:lnSpc>
                        <a:spcAft>
                          <a:spcPts val="0"/>
                        </a:spcAft>
                      </a:pPr>
                      <a:r>
                        <a:rPr lang="it-IT" sz="2000" u="none" strike="noStrike" kern="1200" dirty="0">
                          <a:solidFill>
                            <a:schemeClr val="dk1"/>
                          </a:solidFill>
                          <a:effectLst/>
                          <a:latin typeface="Corbel" panose="020B0503020204020204" pitchFamily="34" charset="0"/>
                          <a:ea typeface="+mn-ea"/>
                          <a:cs typeface="+mn-cs"/>
                        </a:rPr>
                        <a:t>3599</a:t>
                      </a:r>
                    </a:p>
                  </a:txBody>
                  <a:tcPr marL="44450" marR="44450" marT="0" marB="0" anchor="ctr"/>
                </a:tc>
              </a:tr>
              <a:tr h="356863">
                <a:tc>
                  <a:txBody>
                    <a:bodyPr/>
                    <a:lstStyle/>
                    <a:p>
                      <a:pPr algn="l" fontAlgn="b"/>
                      <a:r>
                        <a:rPr lang="it-IT" sz="2000" b="1" i="0" u="none" strike="noStrike" dirty="0" smtClean="0">
                          <a:solidFill>
                            <a:srgbClr val="000000"/>
                          </a:solidFill>
                          <a:effectLst/>
                          <a:latin typeface="Corbel" panose="020B0503020204020204" pitchFamily="34" charset="0"/>
                        </a:rPr>
                        <a:t>PIEMONTE</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b="1" u="none" strike="noStrike" kern="1200" dirty="0">
                          <a:solidFill>
                            <a:schemeClr val="dk1"/>
                          </a:solidFill>
                          <a:effectLst/>
                          <a:latin typeface="Corbel" panose="020B0503020204020204" pitchFamily="34" charset="0"/>
                          <a:ea typeface="+mn-ea"/>
                          <a:cs typeface="+mn-cs"/>
                        </a:rPr>
                        <a:t>586059</a:t>
                      </a:r>
                    </a:p>
                  </a:txBody>
                  <a:tcPr marL="44450" marR="44450" marT="0" marB="0" anchor="ctr"/>
                </a:tc>
                <a:tc>
                  <a:txBody>
                    <a:bodyPr/>
                    <a:lstStyle/>
                    <a:p>
                      <a:pPr algn="ctr" fontAlgn="b"/>
                      <a:r>
                        <a:rPr lang="it-IT" sz="2000" b="1" u="none" strike="noStrike" dirty="0">
                          <a:effectLst/>
                          <a:latin typeface="Corbel" panose="020B0503020204020204" pitchFamily="34" charset="0"/>
                        </a:rPr>
                        <a:t>88560</a:t>
                      </a:r>
                      <a:endParaRPr lang="it-IT" sz="2000" b="1" i="0" u="none" strike="noStrike" dirty="0">
                        <a:solidFill>
                          <a:srgbClr val="000000"/>
                        </a:solidFill>
                        <a:effectLst/>
                        <a:latin typeface="Corbel" panose="020B0503020204020204" pitchFamily="34" charset="0"/>
                      </a:endParaRPr>
                    </a:p>
                  </a:txBody>
                  <a:tcPr marL="9525" marR="9525" marT="9525" marB="0" anchor="ctr"/>
                </a:tc>
                <a:tc>
                  <a:txBody>
                    <a:bodyPr/>
                    <a:lstStyle/>
                    <a:p>
                      <a:pPr marL="0" algn="ctr" defTabSz="914400" rtl="0" eaLnBrk="1" fontAlgn="b" latinLnBrk="0" hangingPunct="1">
                        <a:lnSpc>
                          <a:spcPct val="115000"/>
                        </a:lnSpc>
                        <a:spcAft>
                          <a:spcPts val="0"/>
                        </a:spcAft>
                      </a:pPr>
                      <a:r>
                        <a:rPr lang="it-IT" sz="2000" b="1" u="none" strike="noStrike" kern="1200" dirty="0">
                          <a:solidFill>
                            <a:schemeClr val="dk1"/>
                          </a:solidFill>
                          <a:effectLst/>
                          <a:latin typeface="Corbel" panose="020B0503020204020204" pitchFamily="34" charset="0"/>
                          <a:ea typeface="+mn-ea"/>
                          <a:cs typeface="+mn-cs"/>
                        </a:rPr>
                        <a:t>60001</a:t>
                      </a:r>
                    </a:p>
                  </a:txBody>
                  <a:tcPr marL="9525" marR="9525" marT="9525" marB="0" anchor="ctr"/>
                </a:tc>
                <a:tc>
                  <a:txBody>
                    <a:bodyPr/>
                    <a:lstStyle/>
                    <a:p>
                      <a:pPr marL="0" algn="ctr" defTabSz="914400" rtl="0" eaLnBrk="1" fontAlgn="b" latinLnBrk="0" hangingPunct="1">
                        <a:lnSpc>
                          <a:spcPct val="115000"/>
                        </a:lnSpc>
                        <a:spcAft>
                          <a:spcPts val="0"/>
                        </a:spcAft>
                      </a:pPr>
                      <a:r>
                        <a:rPr lang="it-IT" sz="2000" b="1" u="none" strike="noStrike" kern="1200" dirty="0">
                          <a:solidFill>
                            <a:schemeClr val="dk1"/>
                          </a:solidFill>
                          <a:effectLst/>
                          <a:latin typeface="Corbel" panose="020B0503020204020204" pitchFamily="34" charset="0"/>
                          <a:ea typeface="+mn-ea"/>
                          <a:cs typeface="+mn-cs"/>
                        </a:rPr>
                        <a:t>28559</a:t>
                      </a:r>
                    </a:p>
                  </a:txBody>
                  <a:tcPr marL="44450" marR="44450" marT="0" marB="0" anchor="ctr"/>
                </a:tc>
              </a:tr>
            </a:tbl>
          </a:graphicData>
        </a:graphic>
      </p:graphicFrame>
    </p:spTree>
    <p:extLst>
      <p:ext uri="{BB962C8B-B14F-4D97-AF65-F5344CB8AC3E}">
        <p14:creationId xmlns="" xmlns:p14="http://schemas.microsoft.com/office/powerpoint/2010/main" val="357478921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9456" y="2289090"/>
            <a:ext cx="10009112" cy="1450757"/>
          </a:xfrm>
        </p:spPr>
        <p:txBody>
          <a:bodyPr>
            <a:normAutofit/>
          </a:bodyPr>
          <a:lstStyle/>
          <a:p>
            <a:r>
              <a:rPr lang="it-IT" sz="4000" b="1" dirty="0" smtClean="0">
                <a:solidFill>
                  <a:schemeClr val="accent1">
                    <a:lumMod val="50000"/>
                  </a:schemeClr>
                </a:solidFill>
                <a:latin typeface="Arial" pitchFamily="34" charset="0"/>
                <a:cs typeface="Arial" pitchFamily="34" charset="0"/>
              </a:rPr>
              <a:t>Qualche dato di copertura </a:t>
            </a:r>
            <a:r>
              <a:rPr lang="it-IT" sz="4000" b="1" dirty="0" err="1" smtClean="0">
                <a:solidFill>
                  <a:schemeClr val="accent1">
                    <a:lumMod val="50000"/>
                  </a:schemeClr>
                </a:solidFill>
                <a:latin typeface="Arial" pitchFamily="34" charset="0"/>
                <a:cs typeface="Arial" pitchFamily="34" charset="0"/>
              </a:rPr>
              <a:t>vaccinale…</a:t>
            </a:r>
            <a:endParaRPr lang="it-IT" sz="4000" b="1" dirty="0">
              <a:solidFill>
                <a:schemeClr val="accent1">
                  <a:lumMod val="50000"/>
                </a:schemeClr>
              </a:solidFill>
              <a:latin typeface="Arial" pitchFamily="34" charset="0"/>
              <a:cs typeface="Arial"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noGrp="1"/>
          </p:cNvGraphicFramePr>
          <p:nvPr/>
        </p:nvGraphicFramePr>
        <p:xfrm>
          <a:off x="1487488" y="963311"/>
          <a:ext cx="9073008"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olo 1"/>
          <p:cNvSpPr txBox="1">
            <a:spLocks/>
          </p:cNvSpPr>
          <p:nvPr/>
        </p:nvSpPr>
        <p:spPr>
          <a:xfrm>
            <a:off x="122829" y="188640"/>
            <a:ext cx="12028227" cy="766133"/>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50" normalizeH="0" baseline="0" noProof="0" dirty="0" smtClean="0">
                <a:ln>
                  <a:noFill/>
                </a:ln>
                <a:solidFill>
                  <a:schemeClr val="accent1">
                    <a:lumMod val="50000"/>
                  </a:schemeClr>
                </a:solidFill>
                <a:effectLst/>
                <a:uLnTx/>
                <a:uFillTx/>
                <a:latin typeface="Arial" pitchFamily="34" charset="0"/>
                <a:ea typeface="+mj-ea"/>
                <a:cs typeface="Arial" pitchFamily="34" charset="0"/>
              </a:rPr>
              <a:t>Coperture vaccinali (</a:t>
            </a:r>
            <a:r>
              <a:rPr kumimoji="0" lang="it-IT" sz="3200" b="1" i="0" u="none" strike="noStrike" kern="1200" cap="none" spc="-50" normalizeH="0" baseline="0" noProof="0" dirty="0" err="1" smtClean="0">
                <a:ln>
                  <a:noFill/>
                </a:ln>
                <a:solidFill>
                  <a:schemeClr val="accent1">
                    <a:lumMod val="50000"/>
                  </a:schemeClr>
                </a:solidFill>
                <a:effectLst/>
                <a:uLnTx/>
                <a:uFillTx/>
                <a:latin typeface="Arial" pitchFamily="34" charset="0"/>
                <a:ea typeface="+mj-ea"/>
                <a:cs typeface="Arial" pitchFamily="34" charset="0"/>
              </a:rPr>
              <a:t>CV</a:t>
            </a:r>
            <a:r>
              <a:rPr kumimoji="0" lang="it-IT" sz="3200" b="1" i="0" u="none" strike="noStrike" kern="1200" cap="none" spc="-50" normalizeH="0" baseline="0" noProof="0" dirty="0" smtClean="0">
                <a:ln>
                  <a:noFill/>
                </a:ln>
                <a:solidFill>
                  <a:schemeClr val="accent1">
                    <a:lumMod val="50000"/>
                  </a:schemeClr>
                </a:solidFill>
                <a:effectLst/>
                <a:uLnTx/>
                <a:uFillTx/>
                <a:latin typeface="Arial" pitchFamily="34" charset="0"/>
                <a:ea typeface="+mj-ea"/>
                <a:cs typeface="Arial" pitchFamily="34" charset="0"/>
              </a:rPr>
              <a:t>) % per ciclo primario e 1</a:t>
            </a:r>
            <a:r>
              <a:rPr kumimoji="0" lang="it-IT" sz="3200" b="1" i="0" u="none" strike="noStrike" kern="1200" cap="none" spc="-50" normalizeH="0" baseline="30000" noProof="0" dirty="0" smtClean="0">
                <a:ln>
                  <a:noFill/>
                </a:ln>
                <a:solidFill>
                  <a:schemeClr val="accent1">
                    <a:lumMod val="50000"/>
                  </a:schemeClr>
                </a:solidFill>
                <a:effectLst/>
                <a:uLnTx/>
                <a:uFillTx/>
                <a:latin typeface="Arial" pitchFamily="34" charset="0"/>
                <a:ea typeface="+mj-ea"/>
                <a:cs typeface="Arial" pitchFamily="34" charset="0"/>
              </a:rPr>
              <a:t>a</a:t>
            </a:r>
            <a:r>
              <a:rPr kumimoji="0" lang="it-IT" sz="3200" b="1" i="0" u="none" strike="noStrike" kern="1200" cap="none" spc="-50" normalizeH="0" baseline="0" noProof="0" dirty="0" smtClean="0">
                <a:ln>
                  <a:noFill/>
                </a:ln>
                <a:solidFill>
                  <a:schemeClr val="accent1">
                    <a:lumMod val="50000"/>
                  </a:schemeClr>
                </a:solidFill>
                <a:effectLst/>
                <a:uLnTx/>
                <a:uFillTx/>
                <a:latin typeface="Arial" pitchFamily="34" charset="0"/>
                <a:ea typeface="+mj-ea"/>
                <a:cs typeface="Arial" pitchFamily="34" charset="0"/>
              </a:rPr>
              <a:t> dose di MPR</a:t>
            </a:r>
            <a:endParaRPr kumimoji="0" lang="it-IT" sz="3200" b="1" i="0" u="none" strike="noStrike" kern="1200" cap="none" spc="-50" normalizeH="0" baseline="0" noProof="0" dirty="0">
              <a:ln>
                <a:noFill/>
              </a:ln>
              <a:solidFill>
                <a:schemeClr val="accent1">
                  <a:lumMod val="50000"/>
                </a:schemeClr>
              </a:solidFill>
              <a:effectLst/>
              <a:uLnTx/>
              <a:uFillTx/>
              <a:latin typeface="Arial" pitchFamily="34" charset="0"/>
              <a:ea typeface="+mj-ea"/>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40830" y="218732"/>
            <a:ext cx="3996606" cy="850711"/>
          </a:xfrm>
        </p:spPr>
        <p:txBody>
          <a:bodyPr>
            <a:normAutofit fontScale="90000"/>
          </a:bodyPr>
          <a:lstStyle/>
          <a:p>
            <a:r>
              <a:rPr lang="it-IT" b="1" dirty="0" smtClean="0">
                <a:solidFill>
                  <a:schemeClr val="accent1">
                    <a:lumMod val="50000"/>
                  </a:schemeClr>
                </a:solidFill>
                <a:latin typeface="Corbel" panose="020B0503020204020204" pitchFamily="34" charset="0"/>
              </a:rPr>
              <a:t>PNPV 2017-2019</a:t>
            </a:r>
            <a:endParaRPr lang="it-IT" dirty="0">
              <a:solidFill>
                <a:schemeClr val="accent1">
                  <a:lumMod val="50000"/>
                </a:schemeClr>
              </a:solidFill>
            </a:endParaRPr>
          </a:p>
        </p:txBody>
      </p:sp>
      <p:sp>
        <p:nvSpPr>
          <p:cNvPr id="3" name="Segnaposto contenuto 2"/>
          <p:cNvSpPr>
            <a:spLocks noGrp="1"/>
          </p:cNvSpPr>
          <p:nvPr>
            <p:ph idx="1"/>
          </p:nvPr>
        </p:nvSpPr>
        <p:spPr>
          <a:xfrm>
            <a:off x="677333" y="1651381"/>
            <a:ext cx="10323601" cy="4572000"/>
          </a:xfrm>
        </p:spPr>
        <p:txBody>
          <a:bodyPr>
            <a:noAutofit/>
          </a:bodyPr>
          <a:lstStyle/>
          <a:p>
            <a:pPr marL="0" indent="0" algn="just">
              <a:lnSpc>
                <a:spcPct val="150000"/>
              </a:lnSpc>
              <a:buNone/>
            </a:pPr>
            <a:r>
              <a:rPr lang="it-IT" sz="2000" dirty="0">
                <a:solidFill>
                  <a:schemeClr val="tx1"/>
                </a:solidFill>
                <a:latin typeface="Corbel" panose="020B0503020204020204" pitchFamily="34" charset="0"/>
              </a:rPr>
              <a:t>L’attuale PNPV discende dal </a:t>
            </a:r>
            <a:r>
              <a:rPr lang="it-IT" sz="2000" b="1" dirty="0">
                <a:solidFill>
                  <a:srgbClr val="FF0000"/>
                </a:solidFill>
                <a:latin typeface="Corbel" panose="020B0503020204020204" pitchFamily="34" charset="0"/>
              </a:rPr>
              <a:t>PNP </a:t>
            </a:r>
            <a:r>
              <a:rPr lang="it-IT" sz="2000" b="1" dirty="0" smtClean="0">
                <a:solidFill>
                  <a:srgbClr val="FF0000"/>
                </a:solidFill>
                <a:latin typeface="Corbel" panose="020B0503020204020204" pitchFamily="34" charset="0"/>
              </a:rPr>
              <a:t>2014-2018 </a:t>
            </a:r>
            <a:r>
              <a:rPr lang="it-IT" sz="2000" dirty="0" smtClean="0">
                <a:solidFill>
                  <a:schemeClr val="tx1"/>
                </a:solidFill>
                <a:latin typeface="Corbel" panose="020B0503020204020204" pitchFamily="34" charset="0"/>
              </a:rPr>
              <a:t>e dal </a:t>
            </a:r>
            <a:r>
              <a:rPr lang="it-IT" sz="2000" b="1" dirty="0">
                <a:solidFill>
                  <a:srgbClr val="FF0000"/>
                </a:solidFill>
              </a:rPr>
              <a:t>Piano d’azione Europeo per le vaccinazioni 2015-2020 (</a:t>
            </a:r>
            <a:r>
              <a:rPr lang="it-IT" sz="2000" b="1" i="1" dirty="0" err="1">
                <a:solidFill>
                  <a:srgbClr val="FF0000"/>
                </a:solidFill>
              </a:rPr>
              <a:t>European</a:t>
            </a:r>
            <a:r>
              <a:rPr lang="it-IT" sz="2000" b="1" i="1" dirty="0">
                <a:solidFill>
                  <a:srgbClr val="FF0000"/>
                </a:solidFill>
              </a:rPr>
              <a:t> Vaccine Action Plan</a:t>
            </a:r>
            <a:r>
              <a:rPr lang="it-IT" sz="2000" b="1" dirty="0">
                <a:solidFill>
                  <a:srgbClr val="FF0000"/>
                </a:solidFill>
              </a:rPr>
              <a:t> 2015–2020, EVAP)</a:t>
            </a:r>
            <a:r>
              <a:rPr lang="it-IT" sz="2000" dirty="0" smtClean="0">
                <a:solidFill>
                  <a:schemeClr val="tx1"/>
                </a:solidFill>
                <a:latin typeface="Corbel" panose="020B0503020204020204" pitchFamily="34" charset="0"/>
              </a:rPr>
              <a:t>, </a:t>
            </a:r>
            <a:r>
              <a:rPr lang="it-IT" sz="2000" dirty="0">
                <a:solidFill>
                  <a:schemeClr val="tx1"/>
                </a:solidFill>
                <a:latin typeface="Corbel" panose="020B0503020204020204" pitchFamily="34" charset="0"/>
              </a:rPr>
              <a:t>e si sviluppa sull’eredità del precedente </a:t>
            </a:r>
            <a:r>
              <a:rPr lang="it-IT" sz="2000" b="1" dirty="0" smtClean="0">
                <a:solidFill>
                  <a:srgbClr val="FF0000"/>
                </a:solidFill>
                <a:latin typeface="Corbel" panose="020B0503020204020204" pitchFamily="34" charset="0"/>
              </a:rPr>
              <a:t>PNPV </a:t>
            </a:r>
            <a:r>
              <a:rPr lang="it-IT" sz="2000" b="1" dirty="0">
                <a:solidFill>
                  <a:srgbClr val="FF0000"/>
                </a:solidFill>
                <a:latin typeface="Corbel" panose="020B0503020204020204" pitchFamily="34" charset="0"/>
              </a:rPr>
              <a:t>2012-2014</a:t>
            </a:r>
            <a:r>
              <a:rPr lang="it-IT" sz="2000" dirty="0">
                <a:solidFill>
                  <a:schemeClr val="tx1"/>
                </a:solidFill>
                <a:latin typeface="Corbel" panose="020B0503020204020204" pitchFamily="34" charset="0"/>
              </a:rPr>
              <a:t>, con cui condivide l’obiettivo generale, ovvero </a:t>
            </a:r>
            <a:r>
              <a:rPr lang="it-IT" sz="2000" b="1" dirty="0">
                <a:solidFill>
                  <a:schemeClr val="tx1"/>
                </a:solidFill>
                <a:latin typeface="Corbel" panose="020B0503020204020204" pitchFamily="34" charset="0"/>
              </a:rPr>
              <a:t>l’armonizzazione delle strategie vaccinali </a:t>
            </a:r>
            <a:r>
              <a:rPr lang="it-IT" sz="2000" dirty="0">
                <a:solidFill>
                  <a:schemeClr val="tx1"/>
                </a:solidFill>
                <a:latin typeface="Corbel" panose="020B0503020204020204" pitchFamily="34" charset="0"/>
              </a:rPr>
              <a:t>in atto nel Paese, </a:t>
            </a:r>
            <a:r>
              <a:rPr lang="it-IT" sz="2000" b="1" dirty="0">
                <a:solidFill>
                  <a:schemeClr val="tx1"/>
                </a:solidFill>
                <a:latin typeface="Corbel" panose="020B0503020204020204" pitchFamily="34" charset="0"/>
              </a:rPr>
              <a:t>al fine di garantire </a:t>
            </a:r>
            <a:r>
              <a:rPr lang="it-IT" sz="2000" dirty="0">
                <a:solidFill>
                  <a:schemeClr val="tx1"/>
                </a:solidFill>
                <a:latin typeface="Corbel" panose="020B0503020204020204" pitchFamily="34" charset="0"/>
              </a:rPr>
              <a:t>alla popolazione, indipendentemente da luogo di residenza, reddito e livello socio-culturale, </a:t>
            </a:r>
            <a:r>
              <a:rPr lang="it-IT" sz="2000" b="1" dirty="0">
                <a:solidFill>
                  <a:schemeClr val="tx1"/>
                </a:solidFill>
                <a:latin typeface="Corbel" panose="020B0503020204020204" pitchFamily="34" charset="0"/>
              </a:rPr>
              <a:t>i pieni benefici derivanti dalla vaccinazione</a:t>
            </a:r>
            <a:r>
              <a:rPr lang="it-IT" sz="2000" dirty="0">
                <a:solidFill>
                  <a:schemeClr val="tx1"/>
                </a:solidFill>
                <a:latin typeface="Corbel" panose="020B0503020204020204" pitchFamily="34" charset="0"/>
              </a:rPr>
              <a:t>, intesa sia come strumento di </a:t>
            </a:r>
            <a:r>
              <a:rPr lang="it-IT" sz="2000" b="1" dirty="0">
                <a:solidFill>
                  <a:schemeClr val="tx1"/>
                </a:solidFill>
                <a:latin typeface="Corbel" panose="020B0503020204020204" pitchFamily="34" charset="0"/>
              </a:rPr>
              <a:t>protezione individuale che di prevenzione collettiva</a:t>
            </a:r>
            <a:r>
              <a:rPr lang="it-IT" sz="2000" dirty="0">
                <a:solidFill>
                  <a:schemeClr val="tx1"/>
                </a:solidFill>
                <a:latin typeface="Corbel" panose="020B0503020204020204" pitchFamily="34" charset="0"/>
              </a:rPr>
              <a:t>, attraverso l’equità nell’accesso a vaccini di elevata qualità, anche sotto il profilo della sicurezza, e disponibili nel tempo (prevenendo, il più possibile, situazioni di carenza), e a servizi di immunizzazione di livello eccellente.</a:t>
            </a:r>
          </a:p>
          <a:p>
            <a:pPr algn="just"/>
            <a:endParaRPr lang="it-IT" sz="2000" dirty="0">
              <a:solidFill>
                <a:schemeClr val="tx1"/>
              </a:solidFill>
              <a:latin typeface="Corbel" panose="020B0503020204020204" pitchFamily="34" charset="0"/>
            </a:endParaRPr>
          </a:p>
        </p:txBody>
      </p:sp>
    </p:spTree>
    <p:extLst>
      <p:ext uri="{BB962C8B-B14F-4D97-AF65-F5344CB8AC3E}">
        <p14:creationId xmlns="" xmlns:p14="http://schemas.microsoft.com/office/powerpoint/2010/main" val="99488140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9433" y="286604"/>
            <a:ext cx="11477767" cy="1132764"/>
          </a:xfrm>
        </p:spPr>
        <p:txBody>
          <a:bodyPr>
            <a:noAutofit/>
          </a:bodyPr>
          <a:lstStyle/>
          <a:p>
            <a:pPr algn="ctr">
              <a:lnSpc>
                <a:spcPct val="100000"/>
              </a:lnSpc>
            </a:pPr>
            <a:r>
              <a:rPr lang="it-IT" sz="2800" b="1" dirty="0" smtClean="0">
                <a:solidFill>
                  <a:schemeClr val="accent1">
                    <a:lumMod val="50000"/>
                  </a:schemeClr>
                </a:solidFill>
                <a:latin typeface="Arial" pitchFamily="34" charset="0"/>
                <a:cs typeface="Arial" pitchFamily="34" charset="0"/>
              </a:rPr>
              <a:t>Anno 2018. Coperture vaccinali (CV) % nella coorte 2016 per ciclo primario e 1</a:t>
            </a:r>
            <a:r>
              <a:rPr lang="it-IT" sz="2800" b="1" baseline="30000" dirty="0" smtClean="0">
                <a:solidFill>
                  <a:schemeClr val="accent1">
                    <a:lumMod val="50000"/>
                  </a:schemeClr>
                </a:solidFill>
                <a:latin typeface="Arial" pitchFamily="34" charset="0"/>
                <a:cs typeface="Arial" pitchFamily="34" charset="0"/>
              </a:rPr>
              <a:t>a</a:t>
            </a:r>
            <a:r>
              <a:rPr lang="it-IT" sz="2800" b="1" dirty="0" smtClean="0">
                <a:solidFill>
                  <a:schemeClr val="accent1">
                    <a:lumMod val="50000"/>
                  </a:schemeClr>
                </a:solidFill>
                <a:latin typeface="Arial" pitchFamily="34" charset="0"/>
                <a:cs typeface="Arial" pitchFamily="34" charset="0"/>
              </a:rPr>
              <a:t> dose di MPR e 2</a:t>
            </a:r>
            <a:r>
              <a:rPr lang="it-IT" sz="2800" b="1" baseline="30000" dirty="0" smtClean="0">
                <a:solidFill>
                  <a:schemeClr val="accent1">
                    <a:lumMod val="50000"/>
                  </a:schemeClr>
                </a:solidFill>
                <a:latin typeface="Arial" pitchFamily="34" charset="0"/>
                <a:cs typeface="Arial" pitchFamily="34" charset="0"/>
              </a:rPr>
              <a:t>a</a:t>
            </a:r>
            <a:r>
              <a:rPr lang="it-IT" sz="2800" b="1" dirty="0" smtClean="0">
                <a:solidFill>
                  <a:schemeClr val="accent1">
                    <a:lumMod val="50000"/>
                  </a:schemeClr>
                </a:solidFill>
                <a:latin typeface="Arial" pitchFamily="34" charset="0"/>
                <a:cs typeface="Arial" pitchFamily="34" charset="0"/>
              </a:rPr>
              <a:t>dose di MPR (nella coorte 2011)</a:t>
            </a:r>
            <a:endParaRPr lang="it-IT" sz="2800" b="1" dirty="0">
              <a:solidFill>
                <a:schemeClr val="accent1">
                  <a:lumMod val="50000"/>
                </a:schemeClr>
              </a:solidFill>
              <a:latin typeface="Arial" pitchFamily="34" charset="0"/>
              <a:cs typeface="Arial" pitchFamily="34" charset="0"/>
            </a:endParaRPr>
          </a:p>
        </p:txBody>
      </p:sp>
      <p:graphicFrame>
        <p:nvGraphicFramePr>
          <p:cNvPr id="3" name="Tabella 2"/>
          <p:cNvGraphicFramePr>
            <a:graphicFrameLocks noGrp="1"/>
          </p:cNvGraphicFramePr>
          <p:nvPr/>
        </p:nvGraphicFramePr>
        <p:xfrm>
          <a:off x="1631503" y="1916832"/>
          <a:ext cx="8969959" cy="4371912"/>
        </p:xfrm>
        <a:graphic>
          <a:graphicData uri="http://schemas.openxmlformats.org/drawingml/2006/table">
            <a:tbl>
              <a:tblPr>
                <a:tableStyleId>{69CF1AB2-1976-4502-BF36-3FF5EA218861}</a:tableStyleId>
              </a:tblPr>
              <a:tblGrid>
                <a:gridCol w="1573171"/>
                <a:gridCol w="810289"/>
                <a:gridCol w="749655"/>
                <a:gridCol w="749655"/>
                <a:gridCol w="749655"/>
                <a:gridCol w="749655"/>
                <a:gridCol w="749655"/>
                <a:gridCol w="1419112"/>
                <a:gridCol w="1419112"/>
              </a:tblGrid>
              <a:tr h="449136">
                <a:tc>
                  <a:txBody>
                    <a:bodyPr/>
                    <a:lstStyle/>
                    <a:p>
                      <a:pPr algn="ctr">
                        <a:lnSpc>
                          <a:spcPct val="110000"/>
                        </a:lnSpc>
                        <a:spcAft>
                          <a:spcPts val="0"/>
                        </a:spcAft>
                      </a:pPr>
                      <a:endParaRPr lang="it-IT" sz="2400" b="1"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b="1" dirty="0"/>
                        <a:t>POLIO</a:t>
                      </a:r>
                      <a:endParaRPr lang="it-IT" sz="2400" b="1" dirty="0">
                        <a:solidFill>
                          <a:srgbClr val="548AB7"/>
                        </a:solidFill>
                        <a:latin typeface="+mn-lt"/>
                        <a:ea typeface="Times New Roman"/>
                        <a:cs typeface="Times New Roman"/>
                      </a:endParaRPr>
                    </a:p>
                  </a:txBody>
                  <a:tcPr marL="68580" marR="68580" marT="0" marB="0" anchor="ctr"/>
                </a:tc>
                <a:tc>
                  <a:txBody>
                    <a:bodyPr/>
                    <a:lstStyle/>
                    <a:p>
                      <a:pPr algn="ctr">
                        <a:lnSpc>
                          <a:spcPct val="110000"/>
                        </a:lnSpc>
                        <a:spcAft>
                          <a:spcPts val="0"/>
                        </a:spcAft>
                      </a:pPr>
                      <a:r>
                        <a:rPr lang="it-IT" sz="1800" b="1" dirty="0"/>
                        <a:t>D</a:t>
                      </a:r>
                      <a:endParaRPr lang="it-IT" sz="2400" b="1" dirty="0">
                        <a:solidFill>
                          <a:srgbClr val="548AB7"/>
                        </a:solidFill>
                        <a:latin typeface="+mn-lt"/>
                        <a:ea typeface="Times New Roman"/>
                        <a:cs typeface="Times New Roman"/>
                      </a:endParaRPr>
                    </a:p>
                  </a:txBody>
                  <a:tcPr marL="68580" marR="68580" marT="0" marB="0" anchor="ctr"/>
                </a:tc>
                <a:tc>
                  <a:txBody>
                    <a:bodyPr/>
                    <a:lstStyle/>
                    <a:p>
                      <a:pPr algn="ctr">
                        <a:lnSpc>
                          <a:spcPct val="110000"/>
                        </a:lnSpc>
                        <a:spcAft>
                          <a:spcPts val="0"/>
                        </a:spcAft>
                      </a:pPr>
                      <a:r>
                        <a:rPr lang="it-IT" sz="1800" b="1" dirty="0"/>
                        <a:t>T</a:t>
                      </a:r>
                      <a:endParaRPr lang="it-IT" sz="2400" b="1" dirty="0">
                        <a:solidFill>
                          <a:srgbClr val="548AB7"/>
                        </a:solidFill>
                        <a:latin typeface="+mn-lt"/>
                        <a:ea typeface="Times New Roman"/>
                        <a:cs typeface="Times New Roman"/>
                      </a:endParaRPr>
                    </a:p>
                  </a:txBody>
                  <a:tcPr marL="68580" marR="68580" marT="0" marB="0" anchor="ctr"/>
                </a:tc>
                <a:tc>
                  <a:txBody>
                    <a:bodyPr/>
                    <a:lstStyle/>
                    <a:p>
                      <a:pPr algn="ctr">
                        <a:lnSpc>
                          <a:spcPct val="110000"/>
                        </a:lnSpc>
                        <a:spcAft>
                          <a:spcPts val="0"/>
                        </a:spcAft>
                      </a:pPr>
                      <a:r>
                        <a:rPr lang="it-IT" sz="1800" b="1" dirty="0"/>
                        <a:t>P</a:t>
                      </a:r>
                      <a:endParaRPr lang="it-IT" sz="2400" b="1" dirty="0">
                        <a:solidFill>
                          <a:srgbClr val="548AB7"/>
                        </a:solidFill>
                        <a:latin typeface="+mn-lt"/>
                        <a:ea typeface="Times New Roman"/>
                        <a:cs typeface="Times New Roman"/>
                      </a:endParaRPr>
                    </a:p>
                  </a:txBody>
                  <a:tcPr marL="68580" marR="68580" marT="0" marB="0" anchor="ctr"/>
                </a:tc>
                <a:tc>
                  <a:txBody>
                    <a:bodyPr/>
                    <a:lstStyle/>
                    <a:p>
                      <a:pPr algn="ctr">
                        <a:lnSpc>
                          <a:spcPct val="110000"/>
                        </a:lnSpc>
                        <a:spcAft>
                          <a:spcPts val="0"/>
                        </a:spcAft>
                      </a:pPr>
                      <a:r>
                        <a:rPr lang="it-IT" sz="1800" b="1" dirty="0"/>
                        <a:t>HBV</a:t>
                      </a:r>
                      <a:endParaRPr lang="it-IT" sz="2400" b="1" dirty="0">
                        <a:solidFill>
                          <a:srgbClr val="548AB7"/>
                        </a:solidFill>
                        <a:latin typeface="+mn-lt"/>
                        <a:ea typeface="Times New Roman"/>
                        <a:cs typeface="Times New Roman"/>
                      </a:endParaRPr>
                    </a:p>
                  </a:txBody>
                  <a:tcPr marL="68580" marR="68580" marT="0" marB="0" anchor="ctr"/>
                </a:tc>
                <a:tc>
                  <a:txBody>
                    <a:bodyPr/>
                    <a:lstStyle/>
                    <a:p>
                      <a:pPr algn="ctr">
                        <a:lnSpc>
                          <a:spcPct val="110000"/>
                        </a:lnSpc>
                        <a:spcAft>
                          <a:spcPts val="0"/>
                        </a:spcAft>
                      </a:pPr>
                      <a:r>
                        <a:rPr lang="it-IT" sz="1800" b="1" dirty="0" err="1"/>
                        <a:t>Hib</a:t>
                      </a:r>
                      <a:endParaRPr lang="it-IT" sz="2400" b="1" dirty="0">
                        <a:solidFill>
                          <a:srgbClr val="548AB7"/>
                        </a:solidFill>
                        <a:latin typeface="+mn-lt"/>
                        <a:ea typeface="Times New Roman"/>
                        <a:cs typeface="Times New Roman"/>
                      </a:endParaRPr>
                    </a:p>
                  </a:txBody>
                  <a:tcPr marL="68580" marR="68580" marT="0" marB="0" anchor="ctr"/>
                </a:tc>
                <a:tc>
                  <a:txBody>
                    <a:bodyPr/>
                    <a:lstStyle/>
                    <a:p>
                      <a:pPr algn="ctr">
                        <a:lnSpc>
                          <a:spcPct val="110000"/>
                        </a:lnSpc>
                        <a:spcAft>
                          <a:spcPts val="0"/>
                        </a:spcAft>
                      </a:pPr>
                      <a:r>
                        <a:rPr lang="it-IT" sz="1800" b="1" dirty="0"/>
                        <a:t>MPR 1</a:t>
                      </a:r>
                      <a:r>
                        <a:rPr lang="it-IT" sz="1800" b="1" baseline="30000" dirty="0"/>
                        <a:t>a</a:t>
                      </a:r>
                      <a:r>
                        <a:rPr lang="it-IT" sz="1800" b="1" dirty="0"/>
                        <a:t> dose</a:t>
                      </a:r>
                      <a:endParaRPr lang="it-IT" sz="2400" b="1" dirty="0">
                        <a:solidFill>
                          <a:srgbClr val="548AB7"/>
                        </a:solidFill>
                        <a:latin typeface="+mn-lt"/>
                        <a:ea typeface="Times New Roman"/>
                        <a:cs typeface="Times New Roman"/>
                      </a:endParaRPr>
                    </a:p>
                  </a:txBody>
                  <a:tcPr marL="68580" marR="68580" marT="0" marB="0" anchor="ctr"/>
                </a:tc>
                <a:tc>
                  <a:txBody>
                    <a:bodyPr/>
                    <a:lstStyle/>
                    <a:p>
                      <a:pPr algn="ctr">
                        <a:lnSpc>
                          <a:spcPct val="110000"/>
                        </a:lnSpc>
                        <a:spcAft>
                          <a:spcPts val="0"/>
                        </a:spcAft>
                      </a:pPr>
                      <a:r>
                        <a:rPr lang="it-IT" sz="1800" b="1" dirty="0"/>
                        <a:t>MPR 2</a:t>
                      </a:r>
                      <a:r>
                        <a:rPr lang="it-IT" sz="1800" b="1" baseline="30000" dirty="0"/>
                        <a:t>a</a:t>
                      </a:r>
                      <a:r>
                        <a:rPr lang="it-IT" sz="1800" b="1" dirty="0"/>
                        <a:t> dose</a:t>
                      </a:r>
                      <a:endParaRPr lang="it-IT" sz="2400" b="1" dirty="0">
                        <a:solidFill>
                          <a:srgbClr val="548AB7"/>
                        </a:solidFill>
                        <a:latin typeface="+mn-lt"/>
                        <a:ea typeface="Times New Roman"/>
                        <a:cs typeface="Times New Roman"/>
                      </a:endParaRPr>
                    </a:p>
                  </a:txBody>
                  <a:tcPr marL="68580" marR="68580" marT="0" marB="0" anchor="ctr"/>
                </a:tc>
              </a:tr>
              <a:tr h="297796">
                <a:tc>
                  <a:txBody>
                    <a:bodyPr/>
                    <a:lstStyle/>
                    <a:p>
                      <a:pPr algn="r">
                        <a:lnSpc>
                          <a:spcPct val="110000"/>
                        </a:lnSpc>
                        <a:spcAft>
                          <a:spcPts val="0"/>
                        </a:spcAft>
                      </a:pPr>
                      <a:r>
                        <a:rPr lang="it-IT" sz="1800" b="1"/>
                        <a:t>Città di Torino</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dirty="0"/>
                        <a:t>96,11</a:t>
                      </a:r>
                      <a:endParaRPr lang="it-IT" sz="2400"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96,19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96,21</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96,19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96,14</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95,77</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95,37</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94,53</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TO3</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96,27</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96,29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dirty="0"/>
                        <a:t>96,29</a:t>
                      </a:r>
                      <a:endParaRPr lang="it-IT" sz="2400"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96,29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96,03</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95,50</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95,81</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dirty="0"/>
                        <a:t>91,96</a:t>
                      </a:r>
                      <a:endParaRPr lang="it-IT" sz="2400" dirty="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TO4</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94,66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94,68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94,71</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94,66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94,32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94,26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93,03</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92,96</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TO5</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95,12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95,12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95,12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95,12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94,99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94,95</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93,98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91,61</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VC</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95,65</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96,00</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96,09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96,00</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95,83</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95,39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94,17</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94,06</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BI</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96,38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96,38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96,38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96,38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96,29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96,29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93,82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92,96</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NO</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95,49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95,56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95,56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95,56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95,42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95,05</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95,38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93,14</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VCO</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95,48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95,48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95,48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95,48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95,48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95,58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94,52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93,90</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CN1</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96,59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96,45</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96,48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96,42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96,36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96,27</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95,50</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95,21</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CN2</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95,22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95,36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95,36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95,36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94,74</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94,25</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95,50</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93,48</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AT</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97,09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97,62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97,62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97,62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97,55</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97,09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97,02</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96,40</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a:t>AL</a:t>
                      </a:r>
                      <a:endParaRPr lang="it-IT" sz="2400" b="1">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95,37</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95,30</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95,30</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95,26</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95,59</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95,23</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93,58</a:t>
                      </a:r>
                      <a:endParaRPr lang="it-IT" sz="240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a:t>90,91</a:t>
                      </a:r>
                      <a:endParaRPr lang="it-IT" sz="2400">
                        <a:solidFill>
                          <a:srgbClr val="548AB7"/>
                        </a:solidFill>
                        <a:latin typeface="+mn-lt"/>
                        <a:ea typeface="Times New Roman"/>
                        <a:cs typeface="Times New Roman"/>
                      </a:endParaRPr>
                    </a:p>
                  </a:txBody>
                  <a:tcPr marL="68580" marR="68580" marT="0" marB="0"/>
                </a:tc>
              </a:tr>
              <a:tr h="297796">
                <a:tc>
                  <a:txBody>
                    <a:bodyPr/>
                    <a:lstStyle/>
                    <a:p>
                      <a:pPr algn="r">
                        <a:lnSpc>
                          <a:spcPct val="110000"/>
                        </a:lnSpc>
                        <a:spcAft>
                          <a:spcPts val="0"/>
                        </a:spcAft>
                      </a:pPr>
                      <a:r>
                        <a:rPr lang="it-IT" sz="1800" b="1" dirty="0"/>
                        <a:t>REGIONE</a:t>
                      </a:r>
                      <a:endParaRPr lang="it-IT" sz="2400" b="1"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b="1" dirty="0"/>
                        <a:t>95,79</a:t>
                      </a:r>
                      <a:endParaRPr lang="it-IT" sz="2400" b="1"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b="1" dirty="0"/>
                        <a:t>95,84</a:t>
                      </a:r>
                      <a:endParaRPr lang="it-IT" sz="2400" b="1"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b="1" dirty="0"/>
                        <a:t>95,86</a:t>
                      </a:r>
                      <a:endParaRPr lang="it-IT" sz="2400" b="1"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b="1" dirty="0"/>
                        <a:t>95,83</a:t>
                      </a:r>
                      <a:endParaRPr lang="it-IT" sz="2400" b="1"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b="1" dirty="0"/>
                        <a:t>95,71</a:t>
                      </a:r>
                      <a:endParaRPr lang="it-IT" sz="2400" b="1"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b="1" dirty="0"/>
                        <a:t>95,43</a:t>
                      </a:r>
                      <a:endParaRPr lang="it-IT" sz="2400" b="1"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b="1" dirty="0"/>
                        <a:t>94,86</a:t>
                      </a:r>
                      <a:endParaRPr lang="it-IT" sz="2400" b="1" dirty="0">
                        <a:solidFill>
                          <a:srgbClr val="548AB7"/>
                        </a:solidFill>
                        <a:latin typeface="+mn-lt"/>
                        <a:ea typeface="Times New Roman"/>
                        <a:cs typeface="Times New Roman"/>
                      </a:endParaRPr>
                    </a:p>
                  </a:txBody>
                  <a:tcPr marL="68580" marR="68580" marT="0" marB="0"/>
                </a:tc>
                <a:tc>
                  <a:txBody>
                    <a:bodyPr/>
                    <a:lstStyle/>
                    <a:p>
                      <a:pPr algn="ctr">
                        <a:lnSpc>
                          <a:spcPct val="110000"/>
                        </a:lnSpc>
                        <a:spcAft>
                          <a:spcPts val="0"/>
                        </a:spcAft>
                      </a:pPr>
                      <a:r>
                        <a:rPr lang="it-IT" sz="1800" b="1" dirty="0"/>
                        <a:t>93,33</a:t>
                      </a:r>
                      <a:endParaRPr lang="it-IT" sz="2400" b="1" dirty="0">
                        <a:solidFill>
                          <a:srgbClr val="548AB7"/>
                        </a:solidFill>
                        <a:latin typeface="+mn-lt"/>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3431704" y="1700808"/>
          <a:ext cx="5711322" cy="4612004"/>
        </p:xfrm>
        <a:graphic>
          <a:graphicData uri="http://schemas.openxmlformats.org/drawingml/2006/table">
            <a:tbl>
              <a:tblPr>
                <a:tableStyleId>{69CF1AB2-1976-4502-BF36-3FF5EA218861}</a:tableStyleId>
              </a:tblPr>
              <a:tblGrid>
                <a:gridCol w="1462850"/>
                <a:gridCol w="2232247"/>
                <a:gridCol w="2016225"/>
              </a:tblGrid>
              <a:tr h="448390">
                <a:tc>
                  <a:txBody>
                    <a:bodyPr/>
                    <a:lstStyle/>
                    <a:p>
                      <a:pPr algn="l">
                        <a:lnSpc>
                          <a:spcPct val="110000"/>
                        </a:lnSpc>
                        <a:spcAft>
                          <a:spcPts val="0"/>
                        </a:spcAft>
                      </a:pPr>
                      <a:endParaRPr lang="it-IT" sz="1800" b="1" dirty="0">
                        <a:latin typeface="+mn-lt"/>
                        <a:ea typeface="Times New Roman"/>
                        <a:cs typeface="Times New Roman"/>
                      </a:endParaRPr>
                    </a:p>
                  </a:txBody>
                  <a:tcPr marL="44450" marR="44450" marT="0" marB="0"/>
                </a:tc>
                <a:tc>
                  <a:txBody>
                    <a:bodyPr/>
                    <a:lstStyle/>
                    <a:p>
                      <a:pPr algn="ctr">
                        <a:lnSpc>
                          <a:spcPct val="110000"/>
                        </a:lnSpc>
                        <a:spcAft>
                          <a:spcPts val="0"/>
                        </a:spcAft>
                      </a:pPr>
                      <a:r>
                        <a:rPr lang="it-IT" sz="1800" b="1" dirty="0" smtClean="0"/>
                        <a:t>PNEUMOCOCCO</a:t>
                      </a:r>
                      <a:endParaRPr lang="it-IT" sz="1800" b="1" dirty="0">
                        <a:latin typeface="+mn-lt"/>
                        <a:ea typeface="Times New Roman"/>
                        <a:cs typeface="Times New Roman"/>
                      </a:endParaRPr>
                    </a:p>
                  </a:txBody>
                  <a:tcPr marL="44450" marR="44450" marT="0" marB="0" anchor="ctr"/>
                </a:tc>
                <a:tc>
                  <a:txBody>
                    <a:bodyPr/>
                    <a:lstStyle/>
                    <a:p>
                      <a:pPr algn="ctr">
                        <a:lnSpc>
                          <a:spcPct val="110000"/>
                        </a:lnSpc>
                        <a:spcAft>
                          <a:spcPts val="0"/>
                        </a:spcAft>
                      </a:pPr>
                      <a:r>
                        <a:rPr lang="it-IT" sz="1800" b="1" dirty="0" smtClean="0"/>
                        <a:t>MENINGOCOCCO </a:t>
                      </a:r>
                      <a:r>
                        <a:rPr lang="it-IT" sz="1800" b="1" dirty="0"/>
                        <a:t>C</a:t>
                      </a:r>
                      <a:endParaRPr lang="it-IT" sz="1800" b="1" dirty="0">
                        <a:latin typeface="+mn-lt"/>
                        <a:ea typeface="Times New Roman"/>
                        <a:cs typeface="Times New Roman"/>
                      </a:endParaRPr>
                    </a:p>
                  </a:txBody>
                  <a:tcPr marL="44450" marR="44450" marT="0" marB="0" anchor="ctr"/>
                </a:tc>
              </a:tr>
              <a:tr h="320278">
                <a:tc>
                  <a:txBody>
                    <a:bodyPr/>
                    <a:lstStyle/>
                    <a:p>
                      <a:pPr algn="r">
                        <a:lnSpc>
                          <a:spcPct val="110000"/>
                        </a:lnSpc>
                        <a:spcAft>
                          <a:spcPts val="0"/>
                        </a:spcAft>
                      </a:pPr>
                      <a:r>
                        <a:rPr lang="it-IT" sz="1800" b="1"/>
                        <a:t>Città di Torino</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dirty="0"/>
                        <a:t>92,57</a:t>
                      </a:r>
                      <a:endParaRPr lang="it-IT" sz="1800" dirty="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93,20</a:t>
                      </a:r>
                    </a:p>
                  </a:txBody>
                  <a:tcPr marL="9525" marR="9525" marT="9525" marB="0" anchor="ctr"/>
                </a:tc>
              </a:tr>
              <a:tr h="320278">
                <a:tc>
                  <a:txBody>
                    <a:bodyPr/>
                    <a:lstStyle/>
                    <a:p>
                      <a:pPr algn="r">
                        <a:lnSpc>
                          <a:spcPct val="110000"/>
                        </a:lnSpc>
                        <a:spcAft>
                          <a:spcPts val="0"/>
                        </a:spcAft>
                      </a:pPr>
                      <a:r>
                        <a:rPr lang="it-IT" sz="1800" b="1"/>
                        <a:t>TO3</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93,93</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90,90</a:t>
                      </a:r>
                    </a:p>
                  </a:txBody>
                  <a:tcPr marL="9525" marR="9525" marT="9525" marB="0" anchor="ctr"/>
                </a:tc>
              </a:tr>
              <a:tr h="320278">
                <a:tc>
                  <a:txBody>
                    <a:bodyPr/>
                    <a:lstStyle/>
                    <a:p>
                      <a:pPr algn="r">
                        <a:lnSpc>
                          <a:spcPct val="110000"/>
                        </a:lnSpc>
                        <a:spcAft>
                          <a:spcPts val="0"/>
                        </a:spcAft>
                      </a:pPr>
                      <a:r>
                        <a:rPr lang="it-IT" sz="1800" b="1"/>
                        <a:t>TO4</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91,63</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90,11</a:t>
                      </a:r>
                    </a:p>
                  </a:txBody>
                  <a:tcPr marL="9525" marR="9525" marT="9525" marB="0" anchor="ctr"/>
                </a:tc>
              </a:tr>
              <a:tr h="320278">
                <a:tc>
                  <a:txBody>
                    <a:bodyPr/>
                    <a:lstStyle/>
                    <a:p>
                      <a:pPr algn="r">
                        <a:lnSpc>
                          <a:spcPct val="110000"/>
                        </a:lnSpc>
                        <a:spcAft>
                          <a:spcPts val="0"/>
                        </a:spcAft>
                      </a:pPr>
                      <a:r>
                        <a:rPr lang="it-IT" sz="1800" b="1"/>
                        <a:t>TO5</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93,33</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92,14</a:t>
                      </a:r>
                    </a:p>
                  </a:txBody>
                  <a:tcPr marL="9525" marR="9525" marT="9525" marB="0" anchor="ctr"/>
                </a:tc>
              </a:tr>
              <a:tr h="320278">
                <a:tc>
                  <a:txBody>
                    <a:bodyPr/>
                    <a:lstStyle/>
                    <a:p>
                      <a:pPr algn="r">
                        <a:lnSpc>
                          <a:spcPct val="110000"/>
                        </a:lnSpc>
                        <a:spcAft>
                          <a:spcPts val="0"/>
                        </a:spcAft>
                      </a:pPr>
                      <a:r>
                        <a:rPr lang="it-IT" sz="1800" b="1"/>
                        <a:t>VC</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93,48</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92,00</a:t>
                      </a:r>
                    </a:p>
                  </a:txBody>
                  <a:tcPr marL="9525" marR="9525" marT="9525" marB="0" anchor="ctr"/>
                </a:tc>
              </a:tr>
              <a:tr h="320278">
                <a:tc>
                  <a:txBody>
                    <a:bodyPr/>
                    <a:lstStyle/>
                    <a:p>
                      <a:pPr algn="r">
                        <a:lnSpc>
                          <a:spcPct val="110000"/>
                        </a:lnSpc>
                        <a:spcAft>
                          <a:spcPts val="0"/>
                        </a:spcAft>
                      </a:pPr>
                      <a:r>
                        <a:rPr lang="it-IT" sz="1800" b="1"/>
                        <a:t>BI</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92,96</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91,82</a:t>
                      </a:r>
                    </a:p>
                  </a:txBody>
                  <a:tcPr marL="9525" marR="9525" marT="9525" marB="0" anchor="ctr"/>
                </a:tc>
              </a:tr>
              <a:tr h="320278">
                <a:tc>
                  <a:txBody>
                    <a:bodyPr/>
                    <a:lstStyle/>
                    <a:p>
                      <a:pPr algn="r">
                        <a:lnSpc>
                          <a:spcPct val="110000"/>
                        </a:lnSpc>
                        <a:spcAft>
                          <a:spcPts val="0"/>
                        </a:spcAft>
                      </a:pPr>
                      <a:r>
                        <a:rPr lang="it-IT" sz="1800" b="1"/>
                        <a:t>NO</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92,87</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92,87</a:t>
                      </a:r>
                    </a:p>
                  </a:txBody>
                  <a:tcPr marL="9525" marR="9525" marT="9525" marB="0" anchor="ctr"/>
                </a:tc>
              </a:tr>
              <a:tr h="320278">
                <a:tc>
                  <a:txBody>
                    <a:bodyPr/>
                    <a:lstStyle/>
                    <a:p>
                      <a:pPr algn="r">
                        <a:lnSpc>
                          <a:spcPct val="110000"/>
                        </a:lnSpc>
                        <a:spcAft>
                          <a:spcPts val="0"/>
                        </a:spcAft>
                      </a:pPr>
                      <a:r>
                        <a:rPr lang="it-IT" sz="1800" b="1"/>
                        <a:t>VCO</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94,62</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92,69</a:t>
                      </a:r>
                    </a:p>
                  </a:txBody>
                  <a:tcPr marL="9525" marR="9525" marT="9525" marB="0" anchor="ctr"/>
                </a:tc>
              </a:tr>
              <a:tr h="320278">
                <a:tc>
                  <a:txBody>
                    <a:bodyPr/>
                    <a:lstStyle/>
                    <a:p>
                      <a:pPr algn="r">
                        <a:lnSpc>
                          <a:spcPct val="110000"/>
                        </a:lnSpc>
                        <a:spcAft>
                          <a:spcPts val="0"/>
                        </a:spcAft>
                      </a:pPr>
                      <a:r>
                        <a:rPr lang="it-IT" sz="1800" b="1"/>
                        <a:t>CN1</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94,61</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93,87</a:t>
                      </a:r>
                    </a:p>
                  </a:txBody>
                  <a:tcPr marL="9525" marR="9525" marT="9525" marB="0" anchor="ctr"/>
                </a:tc>
              </a:tr>
              <a:tr h="320278">
                <a:tc>
                  <a:txBody>
                    <a:bodyPr/>
                    <a:lstStyle/>
                    <a:p>
                      <a:pPr algn="r">
                        <a:lnSpc>
                          <a:spcPct val="110000"/>
                        </a:lnSpc>
                        <a:spcAft>
                          <a:spcPts val="0"/>
                        </a:spcAft>
                      </a:pPr>
                      <a:r>
                        <a:rPr lang="it-IT" sz="1800" b="1"/>
                        <a:t>CN2</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93,70</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92,66</a:t>
                      </a:r>
                    </a:p>
                  </a:txBody>
                  <a:tcPr marL="9525" marR="9525" marT="9525" marB="0" anchor="ctr"/>
                </a:tc>
              </a:tr>
              <a:tr h="320278">
                <a:tc>
                  <a:txBody>
                    <a:bodyPr/>
                    <a:lstStyle/>
                    <a:p>
                      <a:pPr algn="r">
                        <a:lnSpc>
                          <a:spcPct val="110000"/>
                        </a:lnSpc>
                        <a:spcAft>
                          <a:spcPts val="0"/>
                        </a:spcAft>
                      </a:pPr>
                      <a:r>
                        <a:rPr lang="it-IT" sz="1800" b="1"/>
                        <a:t>AT</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95,50</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94,97</a:t>
                      </a:r>
                    </a:p>
                  </a:txBody>
                  <a:tcPr marL="9525" marR="9525" marT="9525" marB="0" anchor="ctr"/>
                </a:tc>
              </a:tr>
              <a:tr h="320278">
                <a:tc>
                  <a:txBody>
                    <a:bodyPr/>
                    <a:lstStyle/>
                    <a:p>
                      <a:pPr algn="r">
                        <a:lnSpc>
                          <a:spcPct val="110000"/>
                        </a:lnSpc>
                        <a:spcAft>
                          <a:spcPts val="0"/>
                        </a:spcAft>
                      </a:pPr>
                      <a:r>
                        <a:rPr lang="it-IT" sz="1800" b="1"/>
                        <a:t>AL</a:t>
                      </a:r>
                      <a:endParaRPr lang="it-IT" sz="1800" b="1">
                        <a:latin typeface="+mn-lt"/>
                        <a:ea typeface="Times New Roman"/>
                        <a:cs typeface="Times New Roman"/>
                      </a:endParaRPr>
                    </a:p>
                  </a:txBody>
                  <a:tcPr marL="44450" marR="44450" marT="0" marB="0"/>
                </a:tc>
                <a:tc>
                  <a:txBody>
                    <a:bodyPr/>
                    <a:lstStyle/>
                    <a:p>
                      <a:pPr algn="ctr">
                        <a:lnSpc>
                          <a:spcPct val="110000"/>
                        </a:lnSpc>
                        <a:spcAft>
                          <a:spcPts val="0"/>
                        </a:spcAft>
                      </a:pPr>
                      <a:r>
                        <a:rPr lang="it-IT" sz="1800"/>
                        <a:t>94,36</a:t>
                      </a:r>
                      <a:endParaRPr lang="it-IT" sz="180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kern="1200" dirty="0">
                          <a:solidFill>
                            <a:schemeClr val="dk1"/>
                          </a:solidFill>
                          <a:latin typeface="+mn-lt"/>
                          <a:ea typeface="+mn-ea"/>
                          <a:cs typeface="+mn-cs"/>
                        </a:rPr>
                        <a:t>92,10</a:t>
                      </a:r>
                    </a:p>
                  </a:txBody>
                  <a:tcPr marL="9525" marR="9525" marT="9525" marB="0" anchor="ctr"/>
                </a:tc>
              </a:tr>
              <a:tr h="320278">
                <a:tc>
                  <a:txBody>
                    <a:bodyPr/>
                    <a:lstStyle/>
                    <a:p>
                      <a:pPr algn="r">
                        <a:lnSpc>
                          <a:spcPct val="110000"/>
                        </a:lnSpc>
                        <a:spcAft>
                          <a:spcPts val="0"/>
                        </a:spcAft>
                      </a:pPr>
                      <a:r>
                        <a:rPr lang="it-IT" sz="1800" b="1" dirty="0"/>
                        <a:t>REGIONE</a:t>
                      </a:r>
                      <a:endParaRPr lang="it-IT" sz="1800" b="1" dirty="0">
                        <a:latin typeface="+mn-lt"/>
                        <a:ea typeface="Times New Roman"/>
                        <a:cs typeface="Times New Roman"/>
                      </a:endParaRPr>
                    </a:p>
                  </a:txBody>
                  <a:tcPr marL="44450" marR="44450" marT="0" marB="0"/>
                </a:tc>
                <a:tc>
                  <a:txBody>
                    <a:bodyPr/>
                    <a:lstStyle/>
                    <a:p>
                      <a:pPr algn="ctr">
                        <a:lnSpc>
                          <a:spcPct val="110000"/>
                        </a:lnSpc>
                        <a:spcAft>
                          <a:spcPts val="0"/>
                        </a:spcAft>
                      </a:pPr>
                      <a:r>
                        <a:rPr lang="it-IT" sz="1800" b="1" dirty="0"/>
                        <a:t>93,40</a:t>
                      </a:r>
                      <a:endParaRPr lang="it-IT" sz="1800" b="1" dirty="0">
                        <a:latin typeface="+mn-lt"/>
                        <a:ea typeface="Times New Roman"/>
                        <a:cs typeface="Times New Roman"/>
                      </a:endParaRPr>
                    </a:p>
                  </a:txBody>
                  <a:tcPr marL="44450" marR="44450" marT="0" marB="0" anchor="ctr"/>
                </a:tc>
                <a:tc>
                  <a:txBody>
                    <a:bodyPr/>
                    <a:lstStyle/>
                    <a:p>
                      <a:pPr marL="0" algn="ctr" defTabSz="914400" rtl="0" eaLnBrk="1" fontAlgn="ctr" latinLnBrk="0" hangingPunct="1">
                        <a:lnSpc>
                          <a:spcPct val="110000"/>
                        </a:lnSpc>
                        <a:spcAft>
                          <a:spcPts val="0"/>
                        </a:spcAft>
                      </a:pPr>
                      <a:r>
                        <a:rPr lang="it-IT" sz="1800" b="1" kern="1200" dirty="0">
                          <a:solidFill>
                            <a:schemeClr val="dk1"/>
                          </a:solidFill>
                          <a:latin typeface="+mn-lt"/>
                          <a:ea typeface="+mn-ea"/>
                          <a:cs typeface="+mn-cs"/>
                        </a:rPr>
                        <a:t>92,35</a:t>
                      </a:r>
                    </a:p>
                  </a:txBody>
                  <a:tcPr marL="9525" marR="9525" marT="9525" marB="0" anchor="ctr"/>
                </a:tc>
              </a:tr>
            </a:tbl>
          </a:graphicData>
        </a:graphic>
      </p:graphicFrame>
      <p:sp>
        <p:nvSpPr>
          <p:cNvPr id="3" name="Titolo 1"/>
          <p:cNvSpPr txBox="1">
            <a:spLocks/>
          </p:cNvSpPr>
          <p:nvPr/>
        </p:nvSpPr>
        <p:spPr>
          <a:xfrm>
            <a:off x="1097280" y="286603"/>
            <a:ext cx="10687352" cy="105416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50" normalizeH="0" baseline="0" noProof="0" dirty="0" smtClean="0">
                <a:ln>
                  <a:noFill/>
                </a:ln>
                <a:solidFill>
                  <a:schemeClr val="accent1">
                    <a:lumMod val="50000"/>
                  </a:schemeClr>
                </a:solidFill>
                <a:effectLst/>
                <a:uLnTx/>
                <a:uFillTx/>
                <a:latin typeface="Arial" pitchFamily="34" charset="0"/>
                <a:ea typeface="+mj-ea"/>
                <a:cs typeface="Arial" pitchFamily="34" charset="0"/>
              </a:rPr>
              <a:t>Anno 2018. Coperture vaccinali % per pneumococco e </a:t>
            </a:r>
            <a:br>
              <a:rPr kumimoji="0" lang="it-IT" sz="3200" b="1" i="0" u="none" strike="noStrike" kern="1200" cap="none" spc="-50" normalizeH="0" baseline="0" noProof="0" dirty="0" smtClean="0">
                <a:ln>
                  <a:noFill/>
                </a:ln>
                <a:solidFill>
                  <a:schemeClr val="accent1">
                    <a:lumMod val="50000"/>
                  </a:schemeClr>
                </a:solidFill>
                <a:effectLst/>
                <a:uLnTx/>
                <a:uFillTx/>
                <a:latin typeface="Arial" pitchFamily="34" charset="0"/>
                <a:ea typeface="+mj-ea"/>
                <a:cs typeface="Arial" pitchFamily="34" charset="0"/>
              </a:rPr>
            </a:br>
            <a:r>
              <a:rPr kumimoji="0" lang="it-IT" sz="3200" b="1" i="0" u="none" strike="noStrike" kern="1200" cap="none" spc="-50" normalizeH="0" baseline="0" noProof="0" dirty="0" smtClean="0">
                <a:ln>
                  <a:noFill/>
                </a:ln>
                <a:solidFill>
                  <a:schemeClr val="accent1">
                    <a:lumMod val="50000"/>
                  </a:schemeClr>
                </a:solidFill>
                <a:effectLst/>
                <a:uLnTx/>
                <a:uFillTx/>
                <a:latin typeface="Arial" pitchFamily="34" charset="0"/>
                <a:ea typeface="+mj-ea"/>
                <a:cs typeface="Arial" pitchFamily="34" charset="0"/>
              </a:rPr>
              <a:t> meningococco C a 24 mesi (coorte 2016). </a:t>
            </a:r>
            <a:endParaRPr kumimoji="0" lang="it-IT" sz="3200" b="1" i="0" u="none" strike="noStrike" kern="1200" cap="none" spc="-50" normalizeH="0" baseline="0" noProof="0" dirty="0">
              <a:ln>
                <a:noFill/>
              </a:ln>
              <a:solidFill>
                <a:schemeClr val="accent1">
                  <a:lumMod val="50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0717" y="1383194"/>
            <a:ext cx="2522484" cy="3125744"/>
          </a:xfrm>
        </p:spPr>
        <p:txBody>
          <a:bodyPr>
            <a:normAutofit/>
          </a:bodyPr>
          <a:lstStyle/>
          <a:p>
            <a:pPr algn="ctr"/>
            <a:r>
              <a:rPr lang="it-IT" sz="2800" b="1" dirty="0" smtClean="0">
                <a:solidFill>
                  <a:schemeClr val="accent1">
                    <a:lumMod val="50000"/>
                  </a:schemeClr>
                </a:solidFill>
                <a:latin typeface="+mn-lt"/>
                <a:cs typeface="Arial" pitchFamily="34" charset="0"/>
              </a:rPr>
              <a:t>Anno 2018. Coperture vaccinali (</a:t>
            </a:r>
            <a:r>
              <a:rPr lang="it-IT" sz="2800" b="1" dirty="0" err="1" smtClean="0">
                <a:solidFill>
                  <a:schemeClr val="accent1">
                    <a:lumMod val="50000"/>
                  </a:schemeClr>
                </a:solidFill>
                <a:latin typeface="+mn-lt"/>
                <a:cs typeface="Arial" pitchFamily="34" charset="0"/>
              </a:rPr>
              <a:t>CV</a:t>
            </a:r>
            <a:r>
              <a:rPr lang="it-IT" sz="2800" b="1" dirty="0" smtClean="0">
                <a:solidFill>
                  <a:schemeClr val="accent1">
                    <a:lumMod val="50000"/>
                  </a:schemeClr>
                </a:solidFill>
                <a:latin typeface="+mn-lt"/>
                <a:cs typeface="Arial" pitchFamily="34" charset="0"/>
              </a:rPr>
              <a:t>) % nella coorte 2016</a:t>
            </a:r>
            <a:endParaRPr lang="it-IT" sz="2800" dirty="0">
              <a:latin typeface="+mn-lt"/>
            </a:endParaRPr>
          </a:p>
        </p:txBody>
      </p:sp>
      <p:graphicFrame>
        <p:nvGraphicFramePr>
          <p:cNvPr id="3" name="Tabella 2"/>
          <p:cNvGraphicFramePr>
            <a:graphicFrameLocks noGrp="1"/>
          </p:cNvGraphicFramePr>
          <p:nvPr/>
        </p:nvGraphicFramePr>
        <p:xfrm>
          <a:off x="2837793" y="213885"/>
          <a:ext cx="9027147" cy="6202680"/>
        </p:xfrm>
        <a:graphic>
          <a:graphicData uri="http://schemas.openxmlformats.org/drawingml/2006/table">
            <a:tbl>
              <a:tblPr/>
              <a:tblGrid>
                <a:gridCol w="1546752"/>
                <a:gridCol w="802310"/>
                <a:gridCol w="819807"/>
                <a:gridCol w="709448"/>
                <a:gridCol w="804354"/>
                <a:gridCol w="931561"/>
                <a:gridCol w="827679"/>
                <a:gridCol w="799658"/>
                <a:gridCol w="697783"/>
                <a:gridCol w="1087795"/>
              </a:tblGrid>
              <a:tr h="238539">
                <a:tc>
                  <a:txBody>
                    <a:bodyPr/>
                    <a:lstStyle/>
                    <a:p>
                      <a:pPr algn="r">
                        <a:lnSpc>
                          <a:spcPct val="110000"/>
                        </a:lnSpc>
                        <a:spcAft>
                          <a:spcPts val="0"/>
                        </a:spcAft>
                      </a:pPr>
                      <a:endParaRPr lang="it-IT" sz="1800" dirty="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dirty="0" smtClean="0">
                          <a:solidFill>
                            <a:srgbClr val="1D4A93"/>
                          </a:solidFill>
                          <a:latin typeface="+mn-lt"/>
                          <a:ea typeface="Arial Unicode MS"/>
                          <a:cs typeface="Arial"/>
                        </a:rPr>
                        <a:t>Polio</a:t>
                      </a:r>
                      <a:endParaRPr lang="it-IT" sz="2000" dirty="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dirty="0" smtClean="0">
                          <a:solidFill>
                            <a:srgbClr val="1D4A93"/>
                          </a:solidFill>
                          <a:latin typeface="+mn-lt"/>
                          <a:ea typeface="Arial Unicode MS"/>
                          <a:cs typeface="Arial"/>
                        </a:rPr>
                        <a:t>Difterite</a:t>
                      </a:r>
                      <a:endParaRPr lang="it-IT" sz="2000" dirty="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dirty="0" smtClean="0">
                          <a:solidFill>
                            <a:srgbClr val="1D4A93"/>
                          </a:solidFill>
                          <a:latin typeface="+mn-lt"/>
                          <a:ea typeface="Arial Unicode MS"/>
                          <a:cs typeface="Arial"/>
                        </a:rPr>
                        <a:t>Tetano</a:t>
                      </a:r>
                      <a:endParaRPr lang="it-IT" sz="2000" dirty="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dirty="0" smtClean="0">
                          <a:solidFill>
                            <a:srgbClr val="1D4A93"/>
                          </a:solidFill>
                          <a:latin typeface="+mn-lt"/>
                          <a:ea typeface="Arial Unicode MS"/>
                          <a:cs typeface="Arial"/>
                        </a:rPr>
                        <a:t>Pertosse</a:t>
                      </a:r>
                      <a:endParaRPr lang="it-IT" sz="2000" dirty="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dirty="0" smtClean="0">
                          <a:solidFill>
                            <a:srgbClr val="1D4A93"/>
                          </a:solidFill>
                          <a:latin typeface="+mn-lt"/>
                          <a:ea typeface="Arial Unicode MS"/>
                          <a:cs typeface="Arial"/>
                        </a:rPr>
                        <a:t>Epatite</a:t>
                      </a:r>
                      <a:r>
                        <a:rPr lang="it-IT" sz="1600" b="1" baseline="0" dirty="0" smtClean="0">
                          <a:solidFill>
                            <a:srgbClr val="1D4A93"/>
                          </a:solidFill>
                          <a:latin typeface="+mn-lt"/>
                          <a:ea typeface="Arial Unicode MS"/>
                          <a:cs typeface="Arial"/>
                        </a:rPr>
                        <a:t> B</a:t>
                      </a:r>
                      <a:endParaRPr lang="it-IT" sz="2000" dirty="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i="1">
                          <a:solidFill>
                            <a:srgbClr val="1D4A93"/>
                          </a:solidFill>
                          <a:latin typeface="+mn-lt"/>
                          <a:ea typeface="Arial Unicode MS"/>
                          <a:cs typeface="Arial"/>
                        </a:rPr>
                        <a:t>Hib</a:t>
                      </a:r>
                      <a:endParaRPr lang="it-IT" sz="20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dirty="0">
                          <a:solidFill>
                            <a:srgbClr val="1D4A93"/>
                          </a:solidFill>
                          <a:latin typeface="+mn-lt"/>
                          <a:ea typeface="Arial Unicode MS"/>
                          <a:cs typeface="Arial"/>
                        </a:rPr>
                        <a:t>Morbillo</a:t>
                      </a:r>
                      <a:endParaRPr lang="it-IT" sz="2000" dirty="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b="1" kern="1200" dirty="0" smtClean="0">
                          <a:solidFill>
                            <a:srgbClr val="1D4A93"/>
                          </a:solidFill>
                          <a:latin typeface="+mn-lt"/>
                          <a:ea typeface="Arial Unicode MS"/>
                          <a:cs typeface="Arial"/>
                        </a:rPr>
                        <a:t>PCV</a:t>
                      </a:r>
                      <a:endParaRPr lang="it-IT" sz="1600" b="1" kern="1200" dirty="0">
                        <a:solidFill>
                          <a:srgbClr val="1D4A93"/>
                        </a:solidFill>
                        <a:latin typeface="+mn-lt"/>
                        <a:ea typeface="Arial Unicode MS"/>
                        <a:cs typeface="Arial"/>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b="1" kern="1200" dirty="0" err="1" smtClean="0">
                          <a:solidFill>
                            <a:srgbClr val="1D4A93"/>
                          </a:solidFill>
                          <a:latin typeface="+mn-lt"/>
                          <a:ea typeface="Arial Unicode MS"/>
                          <a:cs typeface="Arial"/>
                        </a:rPr>
                        <a:t>Meningo</a:t>
                      </a:r>
                      <a:endParaRPr lang="it-IT" sz="1600" b="1" kern="1200" dirty="0">
                        <a:solidFill>
                          <a:srgbClr val="1D4A93"/>
                        </a:solidFill>
                        <a:latin typeface="+mn-lt"/>
                        <a:ea typeface="Arial Unicode MS"/>
                        <a:cs typeface="Arial"/>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dirty="0">
                          <a:solidFill>
                            <a:srgbClr val="1D4A93"/>
                          </a:solidFill>
                          <a:latin typeface="+mn-lt"/>
                          <a:ea typeface="Arial Unicode MS"/>
                          <a:cs typeface="Arial"/>
                        </a:rPr>
                        <a:t>Piemonte</a:t>
                      </a:r>
                      <a:endParaRPr lang="it-IT" sz="1800" dirty="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a:noFill/>
                    </a:lnB>
                  </a:tcPr>
                </a:tc>
                <a:tc>
                  <a:txBody>
                    <a:bodyPr/>
                    <a:lstStyle/>
                    <a:p>
                      <a:pPr algn="ctr">
                        <a:lnSpc>
                          <a:spcPct val="110000"/>
                        </a:lnSpc>
                        <a:spcAft>
                          <a:spcPts val="0"/>
                        </a:spcAft>
                      </a:pPr>
                      <a:r>
                        <a:rPr lang="it-IT" sz="1600" dirty="0">
                          <a:solidFill>
                            <a:srgbClr val="1D4A93"/>
                          </a:solidFill>
                          <a:latin typeface="+mn-lt"/>
                          <a:ea typeface="Times New Roman"/>
                          <a:cs typeface="Calibri"/>
                        </a:rPr>
                        <a:t>95,79</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95,84</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95,86</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95,83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95,71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95,43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94,67</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93,4</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92,35</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dirty="0">
                          <a:solidFill>
                            <a:srgbClr val="1D4A93"/>
                          </a:solidFill>
                          <a:latin typeface="+mn-lt"/>
                          <a:ea typeface="Arial Unicode MS"/>
                          <a:cs typeface="Arial"/>
                        </a:rPr>
                        <a:t>Valle d'Aosta</a:t>
                      </a:r>
                      <a:endParaRPr lang="it-IT" sz="1800" dirty="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dirty="0">
                          <a:solidFill>
                            <a:srgbClr val="1D4A93"/>
                          </a:solidFill>
                          <a:latin typeface="+mn-lt"/>
                          <a:ea typeface="Times New Roman"/>
                          <a:cs typeface="Calibri"/>
                        </a:rPr>
                        <a:t>94,36</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94,15</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94,46</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94,15</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93,73</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93,94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91,43</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92,37</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88,92</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Lombardia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95,31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95,25</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95,27</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95,25</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95,11</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95</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94,16</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92,8</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92,37</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P.A. Bolzano</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83,33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83,33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83,31</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83,33</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83,16</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83,09</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70,84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79,48</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65,59</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P. A. Trento</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94,62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94,62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94,67</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94,62</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94,41</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94,26</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94,3</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92,01</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89,76</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Veneto</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94,77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94,79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94,86</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94,79</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94,45</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94,82</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93,49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87,2</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91,99</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FVG</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93,13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93,12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93,17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93,11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92,54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92,51</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91,24</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87,07</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87,5</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Liguria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97,24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97,26</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97,27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97,23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97,15</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94,04</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94,91</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89,74</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Emilia Romagna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95,73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95,68</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95,75</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95,67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95,5</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95,17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dirty="0">
                          <a:solidFill>
                            <a:srgbClr val="1D4A93"/>
                          </a:solidFill>
                          <a:latin typeface="+mn-lt"/>
                          <a:ea typeface="Times New Roman"/>
                          <a:cs typeface="Calibri"/>
                        </a:rPr>
                        <a:t>93,67</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93,84</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92,09</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Toscana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96,84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96,84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96,89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96,83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96,63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96,78</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95,04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92,53</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91,09</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Umbria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95,63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95,62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95,63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95,62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95,6</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95,54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94,59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93,87</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90,1</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Marche</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93,89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93,82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93,82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93,8</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dirty="0">
                          <a:solidFill>
                            <a:srgbClr val="1D4A93"/>
                          </a:solidFill>
                          <a:latin typeface="+mn-lt"/>
                          <a:ea typeface="Times New Roman"/>
                          <a:cs typeface="Calibri"/>
                        </a:rPr>
                        <a:t>93,72</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93,46</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92,07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91,22</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85,23</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Lazio</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97,29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97,3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97,31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97,3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97,23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97,14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94,87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94,14</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81,68</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Abruzzo</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96,87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96,87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96,87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96,87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96,8</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96,85</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94,49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93,17</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78,43</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Molise</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95,74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95,69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95,74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95,74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95,74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95,74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91,95</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95,22</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61,43</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Campania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95,17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95,17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95,17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95,17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95,1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95,09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93,39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90,39</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81,74</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Puglia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95,22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95,22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95,22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95,22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95,22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94,85</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94,18</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93,58</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83,2</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Basilicata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97,07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97,07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97,07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97,07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97,07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97,07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92,98</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96,89</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91,8</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Calabria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97,01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97,01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97,01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97,01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97,01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97,01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92,72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95,88</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88,97</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Sicilia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92,22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92,22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92,22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92,22</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91,71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85,17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a:solidFill>
                            <a:srgbClr val="1D4A93"/>
                          </a:solidFill>
                          <a:latin typeface="+mn-lt"/>
                          <a:ea typeface="Times New Roman"/>
                          <a:cs typeface="Calibri"/>
                        </a:rPr>
                        <a:t>90,94</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87,97</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56,94</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Sardegna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a:noFill/>
                    </a:lnB>
                  </a:tcPr>
                </a:tc>
                <a:tc>
                  <a:txBody>
                    <a:bodyPr/>
                    <a:lstStyle/>
                    <a:p>
                      <a:pPr algn="ctr">
                        <a:lnSpc>
                          <a:spcPct val="110000"/>
                        </a:lnSpc>
                        <a:spcAft>
                          <a:spcPts val="0"/>
                        </a:spcAft>
                      </a:pPr>
                      <a:r>
                        <a:rPr lang="it-IT" sz="1600">
                          <a:solidFill>
                            <a:srgbClr val="1D4A93"/>
                          </a:solidFill>
                          <a:latin typeface="+mn-lt"/>
                          <a:ea typeface="Times New Roman"/>
                          <a:cs typeface="Calibri"/>
                        </a:rPr>
                        <a:t>95,18</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95,19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95,19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95,19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95,17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95,18</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algn="ctr">
                        <a:lnSpc>
                          <a:spcPct val="110000"/>
                        </a:lnSpc>
                        <a:spcAft>
                          <a:spcPts val="0"/>
                        </a:spcAft>
                      </a:pPr>
                      <a:r>
                        <a:rPr lang="it-IT" sz="1600">
                          <a:solidFill>
                            <a:srgbClr val="1D4A93"/>
                          </a:solidFill>
                          <a:latin typeface="+mn-lt"/>
                          <a:ea typeface="Times New Roman"/>
                          <a:cs typeface="Calibri"/>
                        </a:rPr>
                        <a:t>92,33</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93,93</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c>
                  <a:txBody>
                    <a:bodyPr/>
                    <a:lstStyle/>
                    <a:p>
                      <a:pPr marL="0" algn="ctr" defTabSz="914400" rtl="0" eaLnBrk="1" latinLnBrk="0" hangingPunct="1">
                        <a:lnSpc>
                          <a:spcPct val="110000"/>
                        </a:lnSpc>
                        <a:spcAft>
                          <a:spcPts val="0"/>
                        </a:spcAft>
                      </a:pPr>
                      <a:r>
                        <a:rPr lang="it-IT" sz="1600" kern="1200" dirty="0">
                          <a:solidFill>
                            <a:srgbClr val="1D4A93"/>
                          </a:solidFill>
                          <a:latin typeface="+mn-lt"/>
                          <a:ea typeface="Times New Roman"/>
                          <a:cs typeface="Calibri"/>
                        </a:rPr>
                        <a:t>85,49</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solidFill>
                      <a:srgbClr val="D4E1ED"/>
                    </a:solidFill>
                  </a:tcPr>
                </a:tc>
              </a:tr>
              <a:tr h="238539">
                <a:tc>
                  <a:txBody>
                    <a:bodyPr/>
                    <a:lstStyle/>
                    <a:p>
                      <a:pPr algn="r">
                        <a:lnSpc>
                          <a:spcPct val="110000"/>
                        </a:lnSpc>
                        <a:spcAft>
                          <a:spcPts val="0"/>
                        </a:spcAft>
                      </a:pPr>
                      <a:r>
                        <a:rPr lang="it-IT" sz="1400" b="1" i="1">
                          <a:solidFill>
                            <a:srgbClr val="1D4A93"/>
                          </a:solidFill>
                          <a:latin typeface="+mn-lt"/>
                          <a:ea typeface="Arial Unicode MS"/>
                          <a:cs typeface="Arial"/>
                        </a:rPr>
                        <a:t>Italia</a:t>
                      </a:r>
                      <a:endParaRPr lang="it-IT" sz="1800">
                        <a:latin typeface="+mn-lt"/>
                        <a:ea typeface="Times New Roman"/>
                        <a:cs typeface="Times New Roman"/>
                      </a:endParaRPr>
                    </a:p>
                  </a:txBody>
                  <a:tcPr marL="19050" marR="19050" marT="0" marB="0" anchor="ctr">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a:noFill/>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a:solidFill>
                            <a:srgbClr val="1D4A93"/>
                          </a:solidFill>
                          <a:latin typeface="+mn-lt"/>
                          <a:ea typeface="Times New Roman"/>
                          <a:cs typeface="Calibri"/>
                        </a:rPr>
                        <a:t>95,09</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a:solidFill>
                            <a:srgbClr val="1D4A93"/>
                          </a:solidFill>
                          <a:latin typeface="+mn-lt"/>
                          <a:ea typeface="Times New Roman"/>
                          <a:cs typeface="Calibri"/>
                        </a:rPr>
                        <a:t>95,08</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a:solidFill>
                            <a:srgbClr val="1D4A93"/>
                          </a:solidFill>
                          <a:latin typeface="+mn-lt"/>
                          <a:ea typeface="Times New Roman"/>
                          <a:cs typeface="Calibri"/>
                        </a:rPr>
                        <a:t>95,1</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a:solidFill>
                            <a:srgbClr val="1D4A93"/>
                          </a:solidFill>
                          <a:latin typeface="+mn-lt"/>
                          <a:ea typeface="Times New Roman"/>
                          <a:cs typeface="Calibri"/>
                        </a:rPr>
                        <a:t>95,07</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dirty="0">
                          <a:solidFill>
                            <a:srgbClr val="1D4A93"/>
                          </a:solidFill>
                          <a:latin typeface="+mn-lt"/>
                          <a:ea typeface="Times New Roman"/>
                          <a:cs typeface="Calibri"/>
                        </a:rPr>
                        <a:t>94,91</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a:solidFill>
                            <a:srgbClr val="1D4A93"/>
                          </a:solidFill>
                          <a:latin typeface="+mn-lt"/>
                          <a:ea typeface="Times New Roman"/>
                          <a:cs typeface="Calibri"/>
                        </a:rPr>
                        <a:t>94,26</a:t>
                      </a:r>
                      <a:endParaRPr lang="it-IT" sz="200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algn="ctr">
                        <a:lnSpc>
                          <a:spcPct val="110000"/>
                        </a:lnSpc>
                        <a:spcAft>
                          <a:spcPts val="0"/>
                        </a:spcAft>
                      </a:pPr>
                      <a:r>
                        <a:rPr lang="it-IT" sz="1600" b="1" dirty="0">
                          <a:solidFill>
                            <a:srgbClr val="1D4A93"/>
                          </a:solidFill>
                          <a:latin typeface="+mn-lt"/>
                          <a:ea typeface="Times New Roman"/>
                          <a:cs typeface="Calibri"/>
                        </a:rPr>
                        <a:t>93,22</a:t>
                      </a:r>
                      <a:endParaRPr lang="it-IT" sz="2000" dirty="0">
                        <a:latin typeface="+mn-lt"/>
                        <a:ea typeface="Times New Roman"/>
                        <a:cs typeface="Times New Roman"/>
                      </a:endParaRP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b="1" kern="1200" dirty="0">
                          <a:solidFill>
                            <a:srgbClr val="1D4A93"/>
                          </a:solidFill>
                          <a:latin typeface="+mn-lt"/>
                          <a:ea typeface="Times New Roman"/>
                          <a:cs typeface="Calibri"/>
                        </a:rPr>
                        <a:t>91,89</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c>
                  <a:txBody>
                    <a:bodyPr/>
                    <a:lstStyle/>
                    <a:p>
                      <a:pPr marL="0" algn="ctr" defTabSz="914400" rtl="0" eaLnBrk="1" latinLnBrk="0" hangingPunct="1">
                        <a:lnSpc>
                          <a:spcPct val="110000"/>
                        </a:lnSpc>
                        <a:spcAft>
                          <a:spcPts val="0"/>
                        </a:spcAft>
                      </a:pPr>
                      <a:r>
                        <a:rPr lang="it-IT" sz="1600" b="1" kern="1200" dirty="0">
                          <a:solidFill>
                            <a:srgbClr val="1D4A93"/>
                          </a:solidFill>
                          <a:latin typeface="+mn-lt"/>
                          <a:ea typeface="Times New Roman"/>
                          <a:cs typeface="Calibri"/>
                        </a:rPr>
                        <a:t>84,93</a:t>
                      </a:r>
                    </a:p>
                  </a:txBody>
                  <a:tcPr marL="19050" marR="19050" marT="0" marB="0">
                    <a:lnL w="12700" cap="flat" cmpd="sng" algn="ctr">
                      <a:solidFill>
                        <a:srgbClr val="BED3E4"/>
                      </a:solidFill>
                      <a:prstDash val="solid"/>
                      <a:round/>
                      <a:headEnd type="none" w="med" len="med"/>
                      <a:tailEnd type="none" w="med" len="med"/>
                    </a:lnL>
                    <a:lnR w="12700" cap="flat" cmpd="sng" algn="ctr">
                      <a:solidFill>
                        <a:srgbClr val="BED3E4"/>
                      </a:solidFill>
                      <a:prstDash val="solid"/>
                      <a:round/>
                      <a:headEnd type="none" w="med" len="med"/>
                      <a:tailEnd type="none" w="med" len="med"/>
                    </a:lnR>
                    <a:lnT w="12700" cap="flat" cmpd="sng" algn="ctr">
                      <a:solidFill>
                        <a:srgbClr val="BED3E4"/>
                      </a:solidFill>
                      <a:prstDash val="solid"/>
                      <a:round/>
                      <a:headEnd type="none" w="med" len="med"/>
                      <a:tailEnd type="none" w="med" len="med"/>
                    </a:lnT>
                    <a:lnB w="12700" cap="flat" cmpd="sng" algn="ctr">
                      <a:solidFill>
                        <a:srgbClr val="BED3E4"/>
                      </a:solidFill>
                      <a:prstDash val="solid"/>
                      <a:round/>
                      <a:headEnd type="none" w="med" len="med"/>
                      <a:tailEnd type="none" w="med" len="med"/>
                    </a:lnB>
                  </a:tcPr>
                </a:tc>
              </a:tr>
            </a:tbl>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 xmlns:p14="http://schemas.microsoft.com/office/powerpoint/2010/main" val="1493282438"/>
              </p:ext>
            </p:extLst>
          </p:nvPr>
        </p:nvGraphicFramePr>
        <p:xfrm>
          <a:off x="1343025" y="608013"/>
          <a:ext cx="9474200" cy="6221412"/>
        </p:xfrm>
        <a:graphic>
          <a:graphicData uri="http://schemas.openxmlformats.org/presentationml/2006/ole">
            <p:oleObj spid="_x0000_s1058" name="Foglio di lavoro" r:id="rId3" imgW="9401167" imgH="6172200" progId="Excel.Sheet.8">
              <p:embed/>
            </p:oleObj>
          </a:graphicData>
        </a:graphic>
      </p:graphicFrame>
      <p:sp>
        <p:nvSpPr>
          <p:cNvPr id="3" name="Rettangolo 2"/>
          <p:cNvSpPr/>
          <p:nvPr/>
        </p:nvSpPr>
        <p:spPr>
          <a:xfrm>
            <a:off x="543084" y="54592"/>
            <a:ext cx="11320728" cy="510909"/>
          </a:xfrm>
          <a:prstGeom prst="rect">
            <a:avLst/>
          </a:prstGeom>
        </p:spPr>
        <p:txBody>
          <a:bodyPr wrap="none">
            <a:spAutoFit/>
          </a:bodyPr>
          <a:lstStyle/>
          <a:p>
            <a:pPr lvl="0">
              <a:lnSpc>
                <a:spcPct val="85000"/>
              </a:lnSpc>
              <a:spcBef>
                <a:spcPct val="0"/>
              </a:spcBef>
              <a:defRPr/>
            </a:pPr>
            <a:r>
              <a:rPr lang="it-IT" sz="3200" b="1" spc="-50" dirty="0">
                <a:solidFill>
                  <a:schemeClr val="accent1">
                    <a:lumMod val="50000"/>
                  </a:schemeClr>
                </a:solidFill>
                <a:latin typeface="Arial" pitchFamily="34" charset="0"/>
                <a:cs typeface="Arial" pitchFamily="34" charset="0"/>
              </a:rPr>
              <a:t>CV % </a:t>
            </a:r>
            <a:r>
              <a:rPr lang="it-IT" sz="3200" b="1" spc="-50" dirty="0" smtClean="0">
                <a:solidFill>
                  <a:schemeClr val="accent1">
                    <a:lumMod val="50000"/>
                  </a:schemeClr>
                </a:solidFill>
                <a:latin typeface="Arial" pitchFamily="34" charset="0"/>
                <a:cs typeface="Arial" pitchFamily="34" charset="0"/>
              </a:rPr>
              <a:t>per 1° e 2° dose MPR e incidenza di morbillo dal 1995</a:t>
            </a:r>
            <a:endParaRPr lang="it-IT" sz="3200" spc="-50" dirty="0">
              <a:solidFill>
                <a:schemeClr val="accent1">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210486130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 xmlns:p14="http://schemas.microsoft.com/office/powerpoint/2010/main" val="1320895696"/>
              </p:ext>
            </p:extLst>
          </p:nvPr>
        </p:nvGraphicFramePr>
        <p:xfrm>
          <a:off x="1435100" y="152400"/>
          <a:ext cx="9382125" cy="6172200"/>
        </p:xfrm>
        <a:graphic>
          <a:graphicData uri="http://schemas.openxmlformats.org/presentationml/2006/ole">
            <p:oleObj spid="_x0000_s116770" name="Worksheet" r:id="rId3" imgW="9391478" imgH="6172294" progId="Excel.Sheet.8">
              <p:embed/>
            </p:oleObj>
          </a:graphicData>
        </a:graphic>
      </p:graphicFrame>
    </p:spTree>
    <p:extLst>
      <p:ext uri="{BB962C8B-B14F-4D97-AF65-F5344CB8AC3E}">
        <p14:creationId xmlns="" xmlns:p14="http://schemas.microsoft.com/office/powerpoint/2010/main" val="7291491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 xmlns:p14="http://schemas.microsoft.com/office/powerpoint/2010/main" val="981806448"/>
              </p:ext>
            </p:extLst>
          </p:nvPr>
        </p:nvGraphicFramePr>
        <p:xfrm>
          <a:off x="1422400" y="127000"/>
          <a:ext cx="9382125" cy="6172200"/>
        </p:xfrm>
        <a:graphic>
          <a:graphicData uri="http://schemas.openxmlformats.org/presentationml/2006/ole">
            <p:oleObj spid="_x0000_s117794" name="Worksheet" r:id="rId3" imgW="9391478" imgH="6172294" progId="Excel.Sheet.8">
              <p:embed/>
            </p:oleObj>
          </a:graphicData>
        </a:graphic>
      </p:graphicFrame>
    </p:spTree>
    <p:extLst>
      <p:ext uri="{BB962C8B-B14F-4D97-AF65-F5344CB8AC3E}">
        <p14:creationId xmlns="" xmlns:p14="http://schemas.microsoft.com/office/powerpoint/2010/main" val="3778887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 xmlns:p14="http://schemas.microsoft.com/office/powerpoint/2010/main" val="2595262380"/>
              </p:ext>
            </p:extLst>
          </p:nvPr>
        </p:nvGraphicFramePr>
        <p:xfrm>
          <a:off x="1285875" y="157163"/>
          <a:ext cx="9391650" cy="6172200"/>
        </p:xfrm>
        <a:graphic>
          <a:graphicData uri="http://schemas.openxmlformats.org/presentationml/2006/ole">
            <p:oleObj spid="_x0000_s118818" name="Worksheet" r:id="rId3" imgW="9391478" imgH="6172294" progId="Excel.Sheet.8">
              <p:embed/>
            </p:oleObj>
          </a:graphicData>
        </a:graphic>
      </p:graphicFrame>
    </p:spTree>
    <p:extLst>
      <p:ext uri="{BB962C8B-B14F-4D97-AF65-F5344CB8AC3E}">
        <p14:creationId xmlns="" xmlns:p14="http://schemas.microsoft.com/office/powerpoint/2010/main" val="28483688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extLst>
              <p:ext uri="{D42A27DB-BD31-4B8C-83A1-F6EECF244321}">
                <p14:modId xmlns="" xmlns:p14="http://schemas.microsoft.com/office/powerpoint/2010/main" val="3711567830"/>
              </p:ext>
            </p:extLst>
          </p:nvPr>
        </p:nvGraphicFramePr>
        <p:xfrm>
          <a:off x="263352" y="1052736"/>
          <a:ext cx="8208912" cy="5030743"/>
        </p:xfrm>
        <a:graphic>
          <a:graphicData uri="http://schemas.openxmlformats.org/presentationml/2006/ole">
            <p:oleObj spid="_x0000_s2082" name="Worksheet" r:id="rId3" imgW="9305998" imgH="5714906" progId="Excel.Sheet.8">
              <p:embed/>
            </p:oleObj>
          </a:graphicData>
        </a:graphic>
      </p:graphicFrame>
      <p:sp>
        <p:nvSpPr>
          <p:cNvPr id="3" name="Titolo 1"/>
          <p:cNvSpPr txBox="1">
            <a:spLocks/>
          </p:cNvSpPr>
          <p:nvPr/>
        </p:nvSpPr>
        <p:spPr>
          <a:xfrm>
            <a:off x="1434962" y="193841"/>
            <a:ext cx="9269550" cy="694125"/>
          </a:xfrm>
          <a:prstGeom prst="rect">
            <a:avLst/>
          </a:prstGeom>
        </p:spPr>
        <p:txBody>
          <a:bodyP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it-IT" sz="3600" b="1" i="0" u="none" strike="noStrike" kern="1200" cap="none" spc="-50" normalizeH="0" baseline="0" noProof="0" dirty="0" smtClean="0">
                <a:ln>
                  <a:noFill/>
                </a:ln>
                <a:solidFill>
                  <a:schemeClr val="accent1">
                    <a:lumMod val="50000"/>
                  </a:schemeClr>
                </a:solidFill>
                <a:effectLst/>
                <a:uLnTx/>
                <a:uFillTx/>
                <a:latin typeface="Arial" pitchFamily="34" charset="0"/>
                <a:ea typeface="+mj-ea"/>
                <a:cs typeface="Arial" pitchFamily="34" charset="0"/>
              </a:rPr>
              <a:t>CV % antinfluenzale nei soggetti ≥ 65 anni</a:t>
            </a:r>
            <a:endParaRPr kumimoji="0" lang="it-IT" sz="3600" b="0" i="0" u="none" strike="noStrike" kern="1200" cap="none" spc="-50" normalizeH="0" baseline="0" noProof="0" dirty="0">
              <a:ln>
                <a:noFill/>
              </a:ln>
              <a:solidFill>
                <a:schemeClr val="accent1">
                  <a:lumMod val="50000"/>
                </a:schemeClr>
              </a:solidFill>
              <a:effectLst/>
              <a:uLnTx/>
              <a:uFillTx/>
              <a:latin typeface="Arial" pitchFamily="34" charset="0"/>
              <a:ea typeface="+mj-ea"/>
              <a:cs typeface="Arial" pitchFamily="34" charset="0"/>
            </a:endParaRPr>
          </a:p>
        </p:txBody>
      </p:sp>
      <p:graphicFrame>
        <p:nvGraphicFramePr>
          <p:cNvPr id="4" name="Tabella 3"/>
          <p:cNvGraphicFramePr>
            <a:graphicFrameLocks noGrp="1"/>
          </p:cNvGraphicFramePr>
          <p:nvPr>
            <p:extLst>
              <p:ext uri="{D42A27DB-BD31-4B8C-83A1-F6EECF244321}">
                <p14:modId xmlns="" xmlns:p14="http://schemas.microsoft.com/office/powerpoint/2010/main" val="1697011179"/>
              </p:ext>
            </p:extLst>
          </p:nvPr>
        </p:nvGraphicFramePr>
        <p:xfrm>
          <a:off x="8904312" y="1988833"/>
          <a:ext cx="3024336" cy="2720385"/>
        </p:xfrm>
        <a:graphic>
          <a:graphicData uri="http://schemas.openxmlformats.org/drawingml/2006/table">
            <a:tbl>
              <a:tblPr>
                <a:tableStyleId>{69CF1AB2-1976-4502-BF36-3FF5EA218861}</a:tableStyleId>
              </a:tblPr>
              <a:tblGrid>
                <a:gridCol w="947728"/>
                <a:gridCol w="839316"/>
                <a:gridCol w="640331"/>
                <a:gridCol w="596961"/>
              </a:tblGrid>
              <a:tr h="181359">
                <a:tc>
                  <a:txBody>
                    <a:bodyPr/>
                    <a:lstStyle/>
                    <a:p>
                      <a:pPr>
                        <a:spcAft>
                          <a:spcPts val="0"/>
                        </a:spcAft>
                      </a:pPr>
                      <a:r>
                        <a:rPr lang="it-IT" sz="800" b="1" dirty="0">
                          <a:effectLst/>
                        </a:rPr>
                        <a:t> </a:t>
                      </a:r>
                      <a:endParaRPr lang="it-IT" sz="1200" b="1" dirty="0">
                        <a:effectLst/>
                        <a:latin typeface="Times New Roman" panose="02020603050405020304" pitchFamily="18" charset="0"/>
                        <a:ea typeface="Times New Roman" panose="02020603050405020304" pitchFamily="18" charset="0"/>
                      </a:endParaRPr>
                    </a:p>
                  </a:txBody>
                  <a:tcPr marL="42617" marR="42617" marT="0" marB="0" anchor="ctr"/>
                </a:tc>
                <a:tc gridSpan="3">
                  <a:txBody>
                    <a:bodyPr/>
                    <a:lstStyle/>
                    <a:p>
                      <a:pPr algn="ctr">
                        <a:spcAft>
                          <a:spcPts val="0"/>
                        </a:spcAft>
                      </a:pPr>
                      <a:r>
                        <a:rPr lang="it-IT" sz="1000" b="1" dirty="0" smtClean="0">
                          <a:effectLst/>
                        </a:rPr>
                        <a:t>2018/2019</a:t>
                      </a:r>
                      <a:endParaRPr lang="it-IT" sz="1600" b="1" dirty="0">
                        <a:effectLst/>
                        <a:latin typeface="Times New Roman" panose="02020603050405020304" pitchFamily="18" charset="0"/>
                        <a:ea typeface="Times New Roman" panose="02020603050405020304" pitchFamily="18" charset="0"/>
                      </a:endParaRPr>
                    </a:p>
                  </a:txBody>
                  <a:tcPr marL="42617" marR="42617" marT="0" marB="0" anchor="ctr"/>
                </a:tc>
                <a:tc hMerge="1">
                  <a:txBody>
                    <a:bodyPr/>
                    <a:lstStyle/>
                    <a:p>
                      <a:endParaRPr lang="it-IT"/>
                    </a:p>
                  </a:txBody>
                  <a:tcPr/>
                </a:tc>
                <a:tc hMerge="1">
                  <a:txBody>
                    <a:bodyPr/>
                    <a:lstStyle/>
                    <a:p>
                      <a:endParaRPr lang="it-IT"/>
                    </a:p>
                  </a:txBody>
                  <a:tcPr/>
                </a:tc>
              </a:tr>
              <a:tr h="181359">
                <a:tc>
                  <a:txBody>
                    <a:bodyPr/>
                    <a:lstStyle/>
                    <a:p>
                      <a:pPr>
                        <a:spcAft>
                          <a:spcPts val="0"/>
                        </a:spcAft>
                      </a:pPr>
                      <a:r>
                        <a:rPr lang="it-IT" sz="1100" b="1" dirty="0">
                          <a:effectLst/>
                        </a:rPr>
                        <a:t> </a:t>
                      </a:r>
                      <a:endParaRPr lang="it-IT" sz="1100" b="1" dirty="0">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b="1" dirty="0">
                          <a:effectLst/>
                        </a:rPr>
                        <a:t>popolazione</a:t>
                      </a:r>
                      <a:endParaRPr lang="it-IT" sz="1100" b="1" dirty="0">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b="1" dirty="0">
                          <a:effectLst/>
                        </a:rPr>
                        <a:t>vaccinati</a:t>
                      </a:r>
                      <a:endParaRPr lang="it-IT" sz="1100" b="1" dirty="0">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b="1" dirty="0">
                          <a:effectLst/>
                        </a:rPr>
                        <a:t>CV &gt;65</a:t>
                      </a:r>
                      <a:endParaRPr lang="it-IT" sz="1100" b="1" dirty="0">
                        <a:effectLst/>
                        <a:latin typeface="+mn-lt"/>
                        <a:ea typeface="Times New Roman" panose="02020603050405020304" pitchFamily="18" charset="0"/>
                      </a:endParaRPr>
                    </a:p>
                  </a:txBody>
                  <a:tcPr marL="42617" marR="42617" marT="0" marB="0" anchor="ctr"/>
                </a:tc>
              </a:tr>
              <a:tr h="181359">
                <a:tc>
                  <a:txBody>
                    <a:bodyPr/>
                    <a:lstStyle/>
                    <a:p>
                      <a:pPr>
                        <a:spcAft>
                          <a:spcPts val="0"/>
                        </a:spcAft>
                      </a:pPr>
                      <a:r>
                        <a:rPr lang="it-IT" sz="1100" b="1">
                          <a:effectLst/>
                        </a:rPr>
                        <a:t>Città di Torino</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225.674</a:t>
                      </a:r>
                      <a:endParaRPr lang="it-IT" sz="1100">
                        <a:effectLst/>
                        <a:latin typeface="+mn-lt"/>
                        <a:ea typeface="Times New Roman" panose="02020603050405020304" pitchFamily="18" charset="0"/>
                      </a:endParaRPr>
                    </a:p>
                  </a:txBody>
                  <a:tcPr marL="44450" marR="44450" marT="0" marB="0" anchor="ctr"/>
                </a:tc>
                <a:tc>
                  <a:txBody>
                    <a:bodyPr/>
                    <a:lstStyle/>
                    <a:p>
                      <a:pPr algn="ctr">
                        <a:spcAft>
                          <a:spcPts val="0"/>
                        </a:spcAft>
                      </a:pPr>
                      <a:r>
                        <a:rPr lang="it-IT" sz="1100" dirty="0">
                          <a:effectLst/>
                        </a:rPr>
                        <a:t>111.514</a:t>
                      </a:r>
                      <a:endParaRPr lang="it-IT" sz="11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it-IT" sz="1100">
                          <a:effectLst/>
                        </a:rPr>
                        <a:t>49,41</a:t>
                      </a:r>
                      <a:endParaRPr lang="it-IT" sz="1100">
                        <a:effectLst/>
                        <a:latin typeface="+mn-lt"/>
                        <a:ea typeface="Times New Roman" panose="02020603050405020304" pitchFamily="18" charset="0"/>
                      </a:endParaRPr>
                    </a:p>
                  </a:txBody>
                  <a:tcPr marL="44450" marR="44450" marT="0" marB="0" anchor="ctr"/>
                </a:tc>
              </a:tr>
              <a:tr h="181359">
                <a:tc>
                  <a:txBody>
                    <a:bodyPr/>
                    <a:lstStyle/>
                    <a:p>
                      <a:pPr>
                        <a:spcAft>
                          <a:spcPts val="0"/>
                        </a:spcAft>
                      </a:pPr>
                      <a:r>
                        <a:rPr lang="it-IT" sz="1100" b="1">
                          <a:effectLst/>
                        </a:rPr>
                        <a:t>TO3</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146.045</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68.993</a:t>
                      </a:r>
                      <a:endParaRPr lang="it-IT" sz="1100" dirty="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47,24</a:t>
                      </a:r>
                      <a:endParaRPr lang="it-IT" sz="110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a:effectLst/>
                        </a:rPr>
                        <a:t>TO4</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126.996</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59.451</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46,81</a:t>
                      </a:r>
                      <a:endParaRPr lang="it-IT" sz="1100" dirty="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a:effectLst/>
                        </a:rPr>
                        <a:t>TO5</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73.916</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38.239</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51,73</a:t>
                      </a:r>
                      <a:endParaRPr lang="it-IT" sz="1100" dirty="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a:effectLst/>
                        </a:rPr>
                        <a:t>VC</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46.147</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22.912</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49,65</a:t>
                      </a:r>
                      <a:endParaRPr lang="it-IT" sz="1100" dirty="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a:effectLst/>
                        </a:rPr>
                        <a:t>BI</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47.785</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20.670</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43,26</a:t>
                      </a:r>
                      <a:endParaRPr lang="it-IT" sz="1100" dirty="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a:effectLst/>
                        </a:rPr>
                        <a:t>NO</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81.019</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45.097</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55,66</a:t>
                      </a:r>
                      <a:endParaRPr lang="it-IT" sz="1100" dirty="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a:effectLst/>
                        </a:rPr>
                        <a:t>VCO</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44.591</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21.894</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49,10</a:t>
                      </a:r>
                      <a:endParaRPr lang="it-IT" sz="1100" dirty="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a:effectLst/>
                        </a:rPr>
                        <a:t>CN1</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100.466</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54.153</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53,90</a:t>
                      </a:r>
                      <a:endParaRPr lang="it-IT" sz="1100" dirty="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a:effectLst/>
                        </a:rPr>
                        <a:t>CN2</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40.559</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21.553</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53,14</a:t>
                      </a:r>
                      <a:endParaRPr lang="it-IT" sz="1100" dirty="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a:effectLst/>
                        </a:rPr>
                        <a:t>AT</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52.849</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29.039</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54,95</a:t>
                      </a:r>
                      <a:endParaRPr lang="it-IT" sz="1100" dirty="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a:effectLst/>
                        </a:rPr>
                        <a:t>AL</a:t>
                      </a:r>
                      <a:endParaRPr lang="it-IT" sz="1100" b="1">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a:effectLst/>
                        </a:rPr>
                        <a:t>120.007</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a:effectLst/>
                        </a:rPr>
                        <a:t>48.652</a:t>
                      </a:r>
                      <a:endParaRPr lang="it-IT" sz="1100">
                        <a:effectLst/>
                        <a:latin typeface="+mn-lt"/>
                        <a:ea typeface="Times New Roman" panose="02020603050405020304" pitchFamily="18" charset="0"/>
                      </a:endParaRPr>
                    </a:p>
                  </a:txBody>
                  <a:tcPr marL="44450" marR="44450" marT="0" marB="0"/>
                </a:tc>
                <a:tc>
                  <a:txBody>
                    <a:bodyPr/>
                    <a:lstStyle/>
                    <a:p>
                      <a:pPr algn="ctr">
                        <a:spcAft>
                          <a:spcPts val="0"/>
                        </a:spcAft>
                      </a:pPr>
                      <a:r>
                        <a:rPr lang="it-IT" sz="1100" dirty="0">
                          <a:effectLst/>
                        </a:rPr>
                        <a:t>40,54</a:t>
                      </a:r>
                      <a:endParaRPr lang="it-IT" sz="1100" dirty="0">
                        <a:effectLst/>
                        <a:latin typeface="+mn-lt"/>
                        <a:ea typeface="Times New Roman" panose="02020603050405020304" pitchFamily="18" charset="0"/>
                      </a:endParaRPr>
                    </a:p>
                  </a:txBody>
                  <a:tcPr marL="44450" marR="44450" marT="0" marB="0"/>
                </a:tc>
              </a:tr>
              <a:tr h="181359">
                <a:tc>
                  <a:txBody>
                    <a:bodyPr/>
                    <a:lstStyle/>
                    <a:p>
                      <a:pPr>
                        <a:spcAft>
                          <a:spcPts val="0"/>
                        </a:spcAft>
                      </a:pPr>
                      <a:r>
                        <a:rPr lang="it-IT" sz="1100" b="1" dirty="0">
                          <a:effectLst/>
                        </a:rPr>
                        <a:t>Piemonte</a:t>
                      </a:r>
                      <a:endParaRPr lang="it-IT" sz="1100" b="1" dirty="0">
                        <a:effectLst/>
                        <a:latin typeface="+mn-lt"/>
                        <a:ea typeface="Times New Roman" panose="02020603050405020304" pitchFamily="18" charset="0"/>
                      </a:endParaRPr>
                    </a:p>
                  </a:txBody>
                  <a:tcPr marL="42617" marR="42617" marT="0" marB="0" anchor="ctr"/>
                </a:tc>
                <a:tc>
                  <a:txBody>
                    <a:bodyPr/>
                    <a:lstStyle/>
                    <a:p>
                      <a:pPr algn="ctr">
                        <a:spcAft>
                          <a:spcPts val="0"/>
                        </a:spcAft>
                      </a:pPr>
                      <a:r>
                        <a:rPr lang="it-IT" sz="1100" b="1" dirty="0">
                          <a:effectLst/>
                        </a:rPr>
                        <a:t>1.106.054</a:t>
                      </a:r>
                      <a:endParaRPr lang="it-IT" sz="1100" b="1"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it-IT" sz="1100" b="1" dirty="0">
                          <a:effectLst/>
                        </a:rPr>
                        <a:t>542.167</a:t>
                      </a:r>
                      <a:endParaRPr lang="it-IT" sz="1100" b="1"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it-IT" sz="1100" b="1" dirty="0">
                          <a:effectLst/>
                        </a:rPr>
                        <a:t>49,02</a:t>
                      </a:r>
                      <a:endParaRPr lang="it-IT" sz="1100" b="1" dirty="0">
                        <a:effectLst/>
                        <a:latin typeface="+mn-lt"/>
                        <a:ea typeface="Times New Roman" panose="02020603050405020304" pitchFamily="18" charset="0"/>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20535" y="193762"/>
            <a:ext cx="3866530" cy="768824"/>
          </a:xfrm>
        </p:spPr>
        <p:txBody>
          <a:bodyPr>
            <a:normAutofit/>
          </a:bodyPr>
          <a:lstStyle/>
          <a:p>
            <a:r>
              <a:rPr lang="it-IT" sz="4000" b="1" dirty="0">
                <a:solidFill>
                  <a:schemeClr val="accent1">
                    <a:lumMod val="50000"/>
                  </a:schemeClr>
                </a:solidFill>
                <a:latin typeface="Corbel" panose="020B0503020204020204" pitchFamily="34" charset="0"/>
              </a:rPr>
              <a:t>PNPV 2017-2019</a:t>
            </a:r>
          </a:p>
        </p:txBody>
      </p:sp>
      <p:sp>
        <p:nvSpPr>
          <p:cNvPr id="3" name="Segnaposto contenuto 2"/>
          <p:cNvSpPr>
            <a:spLocks noGrp="1"/>
          </p:cNvSpPr>
          <p:nvPr>
            <p:ph idx="1"/>
          </p:nvPr>
        </p:nvSpPr>
        <p:spPr>
          <a:xfrm>
            <a:off x="431699" y="1374771"/>
            <a:ext cx="11082401" cy="4734481"/>
          </a:xfrm>
        </p:spPr>
        <p:txBody>
          <a:bodyPr>
            <a:noAutofit/>
          </a:bodyPr>
          <a:lstStyle/>
          <a:p>
            <a:pPr algn="just">
              <a:lnSpc>
                <a:spcPts val="3000"/>
              </a:lnSpc>
            </a:pPr>
            <a:r>
              <a:rPr lang="it-IT" sz="2200" b="1" dirty="0">
                <a:latin typeface="Corbel" panose="020B0503020204020204" pitchFamily="34" charset="0"/>
              </a:rPr>
              <a:t>L</a:t>
            </a:r>
            <a:r>
              <a:rPr lang="it-IT" sz="2200" b="1" dirty="0" smtClean="0">
                <a:latin typeface="Corbel" panose="020B0503020204020204" pitchFamily="34" charset="0"/>
              </a:rPr>
              <a:t>’eliminazione </a:t>
            </a:r>
            <a:r>
              <a:rPr lang="it-IT" sz="2200" b="1" dirty="0">
                <a:latin typeface="Corbel" panose="020B0503020204020204" pitchFamily="34" charset="0"/>
              </a:rPr>
              <a:t>e la riduzione del carico delle malattie infettive </a:t>
            </a:r>
            <a:r>
              <a:rPr lang="it-IT" sz="2200" dirty="0">
                <a:latin typeface="Corbel" panose="020B0503020204020204" pitchFamily="34" charset="0"/>
              </a:rPr>
              <a:t>prevenibili da vaccino rappresenta una </a:t>
            </a:r>
            <a:r>
              <a:rPr lang="it-IT" sz="2200" b="1" dirty="0">
                <a:latin typeface="Corbel" panose="020B0503020204020204" pitchFamily="34" charset="0"/>
              </a:rPr>
              <a:t>priorità</a:t>
            </a:r>
            <a:r>
              <a:rPr lang="it-IT" sz="2200" dirty="0">
                <a:latin typeface="Corbel" panose="020B0503020204020204" pitchFamily="34" charset="0"/>
              </a:rPr>
              <a:t> per il nostro Paese, da realizzare attraverso strategie efficaci e omogenee da realizzare sul territorio nazionale.</a:t>
            </a:r>
          </a:p>
          <a:p>
            <a:pPr algn="just">
              <a:lnSpc>
                <a:spcPts val="3000"/>
              </a:lnSpc>
            </a:pPr>
            <a:r>
              <a:rPr lang="it-IT" sz="2200" dirty="0">
                <a:latin typeface="Corbel" panose="020B0503020204020204" pitchFamily="34" charset="0"/>
              </a:rPr>
              <a:t>Per </a:t>
            </a:r>
            <a:r>
              <a:rPr lang="it-IT" sz="2200" dirty="0" smtClean="0">
                <a:latin typeface="Corbel" panose="020B0503020204020204" pitchFamily="34" charset="0"/>
              </a:rPr>
              <a:t>ridurre </a:t>
            </a:r>
            <a:r>
              <a:rPr lang="it-IT" sz="2200" dirty="0">
                <a:latin typeface="Corbel" panose="020B0503020204020204" pitchFamily="34" charset="0"/>
              </a:rPr>
              <a:t>le disuguaglianze nel Paese e migliorare lo stato di salute della popolazione, è necessario un Piano nazionale che contenga un </a:t>
            </a:r>
            <a:r>
              <a:rPr lang="it-IT" sz="2200" b="1" dirty="0">
                <a:latin typeface="Corbel" panose="020B0503020204020204" pitchFamily="34" charset="0"/>
              </a:rPr>
              <a:t>Calendario nazionale di riferimento condiviso</a:t>
            </a:r>
            <a:r>
              <a:rPr lang="it-IT" sz="2200" dirty="0">
                <a:latin typeface="Corbel" panose="020B0503020204020204" pitchFamily="34" charset="0"/>
              </a:rPr>
              <a:t>, il cui razionale culturale e scientifico sia chiaro e accettabile per tutti gli interlocutori istituzionali e professionali.</a:t>
            </a:r>
          </a:p>
          <a:p>
            <a:pPr algn="just">
              <a:lnSpc>
                <a:spcPts val="3000"/>
              </a:lnSpc>
            </a:pPr>
            <a:r>
              <a:rPr lang="it-IT" sz="2200" dirty="0" smtClean="0">
                <a:latin typeface="Corbel" panose="020B0503020204020204" pitchFamily="34" charset="0"/>
              </a:rPr>
              <a:t>Oltre </a:t>
            </a:r>
            <a:r>
              <a:rPr lang="it-IT" sz="2200" dirty="0">
                <a:latin typeface="Corbel" panose="020B0503020204020204" pitchFamily="34" charset="0"/>
              </a:rPr>
              <a:t>a presentare il nuovo Calendario nazionale delle vaccinazioni attivamente e gratuitamente offerte alla popolazione per fascia d’età, contiene capitoli dedicati agli </a:t>
            </a:r>
            <a:r>
              <a:rPr lang="it-IT" sz="2200" b="1" dirty="0">
                <a:latin typeface="Corbel" panose="020B0503020204020204" pitchFamily="34" charset="0"/>
              </a:rPr>
              <a:t>interventi vaccinali destinati a particolari categorie a rischio</a:t>
            </a:r>
            <a:r>
              <a:rPr lang="it-IT" sz="2200" dirty="0">
                <a:latin typeface="Corbel" panose="020B0503020204020204" pitchFamily="34" charset="0"/>
              </a:rPr>
              <a:t> (per patologia, per esposizione professionale, per eventi occasionali).</a:t>
            </a:r>
          </a:p>
          <a:p>
            <a:pPr algn="just">
              <a:lnSpc>
                <a:spcPts val="3000"/>
              </a:lnSpc>
            </a:pPr>
            <a:endParaRPr lang="it-IT" sz="2200" dirty="0">
              <a:latin typeface="Corbel" panose="020B0503020204020204" pitchFamily="34" charset="0"/>
            </a:endParaRPr>
          </a:p>
        </p:txBody>
      </p:sp>
    </p:spTree>
    <p:extLst>
      <p:ext uri="{BB962C8B-B14F-4D97-AF65-F5344CB8AC3E}">
        <p14:creationId xmlns="" xmlns:p14="http://schemas.microsoft.com/office/powerpoint/2010/main" val="40745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06466" y="310609"/>
            <a:ext cx="4260426" cy="837063"/>
          </a:xfrm>
        </p:spPr>
        <p:txBody>
          <a:bodyPr/>
          <a:lstStyle/>
          <a:p>
            <a:r>
              <a:rPr lang="it-IT" b="1" dirty="0">
                <a:solidFill>
                  <a:schemeClr val="accent1">
                    <a:lumMod val="50000"/>
                  </a:schemeClr>
                </a:solidFill>
                <a:latin typeface="Corbel" panose="020B0503020204020204" pitchFamily="34" charset="0"/>
              </a:rPr>
              <a:t>PNPV 2017-2019</a:t>
            </a:r>
            <a:endParaRPr lang="it-IT" b="1" dirty="0">
              <a:solidFill>
                <a:srgbClr val="0070C0"/>
              </a:solidFill>
              <a:latin typeface="Corbel" panose="020B0503020204020204" pitchFamily="34" charset="0"/>
            </a:endParaRPr>
          </a:p>
        </p:txBody>
      </p:sp>
      <p:sp>
        <p:nvSpPr>
          <p:cNvPr id="3" name="Segnaposto contenuto 2"/>
          <p:cNvSpPr>
            <a:spLocks noGrp="1"/>
          </p:cNvSpPr>
          <p:nvPr>
            <p:ph idx="1"/>
          </p:nvPr>
        </p:nvSpPr>
        <p:spPr>
          <a:xfrm>
            <a:off x="691401" y="1555215"/>
            <a:ext cx="10548684" cy="4585244"/>
          </a:xfrm>
        </p:spPr>
        <p:txBody>
          <a:bodyPr>
            <a:normAutofit/>
          </a:bodyPr>
          <a:lstStyle/>
          <a:p>
            <a:pPr algn="just">
              <a:lnSpc>
                <a:spcPts val="3000"/>
              </a:lnSpc>
              <a:spcAft>
                <a:spcPts val="600"/>
              </a:spcAft>
            </a:pPr>
            <a:r>
              <a:rPr lang="it-IT" sz="2200" dirty="0">
                <a:latin typeface="Corbel" panose="020B0503020204020204" pitchFamily="34" charset="0"/>
              </a:rPr>
              <a:t>L</a:t>
            </a:r>
            <a:r>
              <a:rPr lang="it-IT" sz="2200" dirty="0" smtClean="0">
                <a:solidFill>
                  <a:schemeClr val="tx1"/>
                </a:solidFill>
                <a:latin typeface="Corbel" panose="020B0503020204020204" pitchFamily="34" charset="0"/>
              </a:rPr>
              <a:t>a </a:t>
            </a:r>
            <a:r>
              <a:rPr lang="it-IT" sz="2200" dirty="0">
                <a:solidFill>
                  <a:schemeClr val="tx1"/>
                </a:solidFill>
                <a:latin typeface="Corbel" panose="020B0503020204020204" pitchFamily="34" charset="0"/>
              </a:rPr>
              <a:t>disponibilità di </a:t>
            </a:r>
            <a:r>
              <a:rPr lang="it-IT" sz="2200" b="1" dirty="0">
                <a:solidFill>
                  <a:schemeClr val="tx1"/>
                </a:solidFill>
                <a:latin typeface="Corbel" panose="020B0503020204020204" pitchFamily="34" charset="0"/>
              </a:rPr>
              <a:t>nuovi vaccini, efficaci e sicuri</a:t>
            </a:r>
            <a:r>
              <a:rPr lang="it-IT" sz="2200" dirty="0">
                <a:solidFill>
                  <a:schemeClr val="tx1"/>
                </a:solidFill>
                <a:latin typeface="Corbel" panose="020B0503020204020204" pitchFamily="34" charset="0"/>
              </a:rPr>
              <a:t>, </a:t>
            </a:r>
            <a:r>
              <a:rPr lang="it-IT" sz="2200" dirty="0" smtClean="0">
                <a:solidFill>
                  <a:schemeClr val="tx1"/>
                </a:solidFill>
                <a:latin typeface="Corbel" panose="020B0503020204020204" pitchFamily="34" charset="0"/>
              </a:rPr>
              <a:t>rappresenta </a:t>
            </a:r>
            <a:r>
              <a:rPr lang="it-IT" sz="2200" dirty="0">
                <a:solidFill>
                  <a:schemeClr val="tx1"/>
                </a:solidFill>
                <a:latin typeface="Corbel" panose="020B0503020204020204" pitchFamily="34" charset="0"/>
              </a:rPr>
              <a:t>un’ulteriore </a:t>
            </a:r>
            <a:r>
              <a:rPr lang="it-IT" sz="2200" b="1" dirty="0">
                <a:solidFill>
                  <a:schemeClr val="tx1"/>
                </a:solidFill>
                <a:latin typeface="Corbel" panose="020B0503020204020204" pitchFamily="34" charset="0"/>
              </a:rPr>
              <a:t>opportunità di protezione individuale</a:t>
            </a:r>
            <a:r>
              <a:rPr lang="it-IT" sz="2200" dirty="0">
                <a:solidFill>
                  <a:schemeClr val="tx1"/>
                </a:solidFill>
                <a:latin typeface="Corbel" panose="020B0503020204020204" pitchFamily="34" charset="0"/>
              </a:rPr>
              <a:t>, </a:t>
            </a:r>
            <a:r>
              <a:rPr lang="it-IT" sz="2200" dirty="0" smtClean="0">
                <a:solidFill>
                  <a:schemeClr val="tx1"/>
                </a:solidFill>
                <a:latin typeface="Corbel" panose="020B0503020204020204" pitchFamily="34" charset="0"/>
              </a:rPr>
              <a:t>ma comporta nuove </a:t>
            </a:r>
            <a:r>
              <a:rPr lang="it-IT" sz="2200" dirty="0">
                <a:solidFill>
                  <a:schemeClr val="tx1"/>
                </a:solidFill>
                <a:latin typeface="Corbel" panose="020B0503020204020204" pitchFamily="34" charset="0"/>
              </a:rPr>
              <a:t>problematiche, </a:t>
            </a:r>
            <a:r>
              <a:rPr lang="it-IT" sz="2200" b="1" dirty="0">
                <a:solidFill>
                  <a:schemeClr val="tx1"/>
                </a:solidFill>
                <a:latin typeface="Corbel" panose="020B0503020204020204" pitchFamily="34" charset="0"/>
              </a:rPr>
              <a:t>in particolare derivanti dal maggior impegno finanziario</a:t>
            </a:r>
            <a:r>
              <a:rPr lang="it-IT" sz="2200" dirty="0">
                <a:solidFill>
                  <a:schemeClr val="tx1"/>
                </a:solidFill>
                <a:latin typeface="Corbel" panose="020B0503020204020204" pitchFamily="34" charset="0"/>
              </a:rPr>
              <a:t> da sostenere per spese aggiuntive per l’acquisto di vaccini, la formazione del personale e l’informazione al pubblico. </a:t>
            </a:r>
            <a:endParaRPr lang="it-IT" sz="2200" dirty="0" smtClean="0">
              <a:solidFill>
                <a:schemeClr val="tx1"/>
              </a:solidFill>
              <a:latin typeface="Corbel" panose="020B0503020204020204" pitchFamily="34" charset="0"/>
            </a:endParaRPr>
          </a:p>
          <a:p>
            <a:pPr algn="just">
              <a:lnSpc>
                <a:spcPts val="3000"/>
              </a:lnSpc>
              <a:spcAft>
                <a:spcPts val="600"/>
              </a:spcAft>
            </a:pPr>
            <a:r>
              <a:rPr lang="it-IT" sz="2200" dirty="0" smtClean="0">
                <a:solidFill>
                  <a:schemeClr val="tx1"/>
                </a:solidFill>
                <a:latin typeface="Corbel" panose="020B0503020204020204" pitchFamily="34" charset="0"/>
              </a:rPr>
              <a:t>È fondamentale </a:t>
            </a:r>
            <a:r>
              <a:rPr lang="it-IT" sz="2200" dirty="0">
                <a:solidFill>
                  <a:schemeClr val="tx1"/>
                </a:solidFill>
                <a:latin typeface="Corbel" panose="020B0503020204020204" pitchFamily="34" charset="0"/>
              </a:rPr>
              <a:t>che i </a:t>
            </a:r>
            <a:r>
              <a:rPr lang="it-IT" sz="2200" b="1" dirty="0">
                <a:solidFill>
                  <a:schemeClr val="tx1"/>
                </a:solidFill>
                <a:latin typeface="Corbel" panose="020B0503020204020204" pitchFamily="34" charset="0"/>
              </a:rPr>
              <a:t>programmi di immunizzazione siano parte integrante di un sistema sanitario solido</a:t>
            </a:r>
            <a:r>
              <a:rPr lang="it-IT" sz="2200" dirty="0">
                <a:solidFill>
                  <a:schemeClr val="tx1"/>
                </a:solidFill>
                <a:latin typeface="Corbel" panose="020B0503020204020204" pitchFamily="34" charset="0"/>
              </a:rPr>
              <a:t>, per le innegabili interconnessioni con altri programmi di Sanità Pubblica e con la componente assistenziale del servizio sanitario. </a:t>
            </a:r>
            <a:endParaRPr lang="it-IT" sz="2200" dirty="0" smtClean="0">
              <a:solidFill>
                <a:schemeClr val="tx1"/>
              </a:solidFill>
              <a:latin typeface="Corbel" panose="020B0503020204020204" pitchFamily="34" charset="0"/>
            </a:endParaRPr>
          </a:p>
          <a:p>
            <a:pPr algn="just">
              <a:lnSpc>
                <a:spcPts val="3000"/>
              </a:lnSpc>
              <a:spcAft>
                <a:spcPts val="600"/>
              </a:spcAft>
            </a:pPr>
            <a:r>
              <a:rPr lang="it-IT" sz="2200" b="1" dirty="0">
                <a:latin typeface="Corbel" panose="020B0503020204020204" pitchFamily="34" charset="0"/>
              </a:rPr>
              <a:t>L</a:t>
            </a:r>
            <a:r>
              <a:rPr lang="it-IT" sz="2200" b="1" dirty="0" smtClean="0">
                <a:solidFill>
                  <a:schemeClr val="tx1"/>
                </a:solidFill>
                <a:latin typeface="Corbel" panose="020B0503020204020204" pitchFamily="34" charset="0"/>
              </a:rPr>
              <a:t>’approccio </a:t>
            </a:r>
            <a:r>
              <a:rPr lang="it-IT" sz="2200" b="1" dirty="0">
                <a:solidFill>
                  <a:schemeClr val="tx1"/>
                </a:solidFill>
                <a:latin typeface="Corbel" panose="020B0503020204020204" pitchFamily="34" charset="0"/>
              </a:rPr>
              <a:t>alla prevenzione delle malattie infettive </a:t>
            </a:r>
            <a:r>
              <a:rPr lang="it-IT" sz="2200" dirty="0">
                <a:solidFill>
                  <a:schemeClr val="tx1"/>
                </a:solidFill>
                <a:latin typeface="Corbel" panose="020B0503020204020204" pitchFamily="34" charset="0"/>
              </a:rPr>
              <a:t>deve essere </a:t>
            </a:r>
            <a:r>
              <a:rPr lang="it-IT" sz="2200" b="1" dirty="0">
                <a:solidFill>
                  <a:schemeClr val="tx1"/>
                </a:solidFill>
                <a:latin typeface="Corbel" panose="020B0503020204020204" pitchFamily="34" charset="0"/>
              </a:rPr>
              <a:t>coordinato e multidisciplinare </a:t>
            </a:r>
            <a:r>
              <a:rPr lang="it-IT" sz="2200" dirty="0" smtClean="0">
                <a:solidFill>
                  <a:schemeClr val="tx1"/>
                </a:solidFill>
                <a:latin typeface="Corbel" panose="020B0503020204020204" pitchFamily="34" charset="0"/>
              </a:rPr>
              <a:t>ed è </a:t>
            </a:r>
            <a:r>
              <a:rPr lang="it-IT" sz="2200" dirty="0">
                <a:solidFill>
                  <a:schemeClr val="tx1"/>
                </a:solidFill>
                <a:latin typeface="Corbel" panose="020B0503020204020204" pitchFamily="34" charset="0"/>
              </a:rPr>
              <a:t>opportuno che i servizi di immunizzazione lavorino </a:t>
            </a:r>
            <a:r>
              <a:rPr lang="it-IT" sz="2200" b="1" dirty="0">
                <a:solidFill>
                  <a:schemeClr val="tx1"/>
                </a:solidFill>
                <a:latin typeface="Corbel" panose="020B0503020204020204" pitchFamily="34" charset="0"/>
              </a:rPr>
              <a:t>in maniera coerente e coesa tra di loro, e in sinergia con altre parti del servizio sanitario</a:t>
            </a:r>
            <a:r>
              <a:rPr lang="it-IT" sz="2200" dirty="0">
                <a:solidFill>
                  <a:schemeClr val="tx1"/>
                </a:solidFill>
                <a:latin typeface="Corbel" panose="020B0503020204020204" pitchFamily="34" charset="0"/>
              </a:rPr>
              <a:t>. </a:t>
            </a:r>
          </a:p>
        </p:txBody>
      </p:sp>
    </p:spTree>
    <p:extLst>
      <p:ext uri="{BB962C8B-B14F-4D97-AF65-F5344CB8AC3E}">
        <p14:creationId xmlns="" xmlns:p14="http://schemas.microsoft.com/office/powerpoint/2010/main" val="3830730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30168"/>
            <a:ext cx="10515600" cy="1027577"/>
          </a:xfrm>
        </p:spPr>
        <p:txBody>
          <a:bodyPr>
            <a:normAutofit/>
          </a:bodyPr>
          <a:lstStyle/>
          <a:p>
            <a:pPr algn="ctr"/>
            <a:r>
              <a:rPr lang="it-IT" sz="3600" b="1" dirty="0">
                <a:solidFill>
                  <a:schemeClr val="accent1">
                    <a:lumMod val="50000"/>
                  </a:schemeClr>
                </a:solidFill>
                <a:latin typeface="Corbel" panose="020B0503020204020204" pitchFamily="34" charset="0"/>
              </a:rPr>
              <a:t>Malattie prevenibili e vaccinazioni</a:t>
            </a:r>
            <a:endParaRPr lang="it-IT" sz="3600" dirty="0"/>
          </a:p>
        </p:txBody>
      </p:sp>
      <p:sp>
        <p:nvSpPr>
          <p:cNvPr id="3" name="Segnaposto contenuto 2"/>
          <p:cNvSpPr>
            <a:spLocks noGrp="1"/>
          </p:cNvSpPr>
          <p:nvPr>
            <p:ph idx="1"/>
          </p:nvPr>
        </p:nvSpPr>
        <p:spPr>
          <a:xfrm>
            <a:off x="838200" y="2360197"/>
            <a:ext cx="10515600" cy="3276328"/>
          </a:xfrm>
        </p:spPr>
        <p:txBody>
          <a:bodyPr>
            <a:normAutofit/>
          </a:bodyPr>
          <a:lstStyle/>
          <a:p>
            <a:pPr marL="0" indent="0" algn="just">
              <a:lnSpc>
                <a:spcPct val="150000"/>
              </a:lnSpc>
              <a:spcAft>
                <a:spcPts val="600"/>
              </a:spcAft>
              <a:buNone/>
            </a:pPr>
            <a:r>
              <a:rPr lang="it-IT" sz="2400" dirty="0"/>
              <a:t>L’introduzione delle </a:t>
            </a:r>
            <a:r>
              <a:rPr lang="it-IT" sz="2400" b="1" dirty="0"/>
              <a:t>vaccinazioni</a:t>
            </a:r>
            <a:r>
              <a:rPr lang="it-IT" sz="2400" dirty="0"/>
              <a:t> ha consentito nel tempo di </a:t>
            </a:r>
            <a:r>
              <a:rPr lang="it-IT" sz="2400" b="1" dirty="0"/>
              <a:t>ridurre la diffusione di alcune malattie gravi e mortali o addirittura di eliminarle</a:t>
            </a:r>
            <a:r>
              <a:rPr lang="it-IT" sz="2400" dirty="0"/>
              <a:t>, sebbene, paradossalmente, sia proprio il successo delle vaccinazioni a creare problemi nella loro accettazione, poiché </a:t>
            </a:r>
            <a:r>
              <a:rPr lang="it-IT" sz="2400" b="1" dirty="0"/>
              <a:t>la diminuzione di frequenza </a:t>
            </a:r>
            <a:r>
              <a:rPr lang="it-IT" sz="2400" dirty="0"/>
              <a:t>di queste malattie prevenibili ha portato a una </a:t>
            </a:r>
            <a:r>
              <a:rPr lang="it-IT" sz="2400" b="1" dirty="0"/>
              <a:t>diminuzione della percezione della loro gravità</a:t>
            </a:r>
            <a:r>
              <a:rPr lang="it-IT" sz="2400" dirty="0"/>
              <a:t>. </a:t>
            </a:r>
          </a:p>
        </p:txBody>
      </p:sp>
    </p:spTree>
    <p:extLst>
      <p:ext uri="{BB962C8B-B14F-4D97-AF65-F5344CB8AC3E}">
        <p14:creationId xmlns="" xmlns:p14="http://schemas.microsoft.com/office/powerpoint/2010/main" val="266052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9536" y="332656"/>
            <a:ext cx="7886700" cy="561044"/>
          </a:xfrm>
        </p:spPr>
        <p:txBody>
          <a:bodyPr>
            <a:noAutofit/>
          </a:bodyPr>
          <a:lstStyle/>
          <a:p>
            <a:pPr algn="ctr"/>
            <a:r>
              <a:rPr lang="it-IT" sz="3200" b="1" dirty="0">
                <a:solidFill>
                  <a:schemeClr val="accent1">
                    <a:lumMod val="50000"/>
                  </a:schemeClr>
                </a:solidFill>
                <a:latin typeface="Corbel" panose="020B0503020204020204" pitchFamily="34" charset="0"/>
              </a:rPr>
              <a:t>Costi delle mancata vaccinazione</a:t>
            </a:r>
          </a:p>
        </p:txBody>
      </p:sp>
      <p:sp>
        <p:nvSpPr>
          <p:cNvPr id="3" name="Segnaposto contenuto 2"/>
          <p:cNvSpPr>
            <a:spLocks noGrp="1"/>
          </p:cNvSpPr>
          <p:nvPr>
            <p:ph idx="1"/>
          </p:nvPr>
        </p:nvSpPr>
        <p:spPr>
          <a:xfrm>
            <a:off x="839416" y="1196752"/>
            <a:ext cx="10585176" cy="4968552"/>
          </a:xfrm>
          <a:solidFill>
            <a:schemeClr val="bg1"/>
          </a:solidFill>
        </p:spPr>
        <p:txBody>
          <a:bodyPr>
            <a:noAutofit/>
          </a:bodyPr>
          <a:lstStyle/>
          <a:p>
            <a:pPr algn="just">
              <a:lnSpc>
                <a:spcPct val="100000"/>
              </a:lnSpc>
              <a:spcBef>
                <a:spcPts val="1800"/>
              </a:spcBef>
              <a:spcAft>
                <a:spcPts val="0"/>
              </a:spcAft>
            </a:pPr>
            <a:r>
              <a:rPr lang="it-IT" sz="2200" dirty="0" smtClean="0">
                <a:solidFill>
                  <a:schemeClr val="bg1">
                    <a:lumMod val="25000"/>
                  </a:schemeClr>
                </a:solidFill>
                <a:latin typeface="Corbel" panose="020B0503020204020204" pitchFamily="34" charset="0"/>
              </a:rPr>
              <a:t>Poiché </a:t>
            </a:r>
            <a:r>
              <a:rPr lang="it-IT" sz="2200" dirty="0">
                <a:solidFill>
                  <a:schemeClr val="bg1">
                    <a:lumMod val="25000"/>
                  </a:schemeClr>
                </a:solidFill>
                <a:latin typeface="Corbel" panose="020B0503020204020204" pitchFamily="34" charset="0"/>
              </a:rPr>
              <a:t>gli </a:t>
            </a:r>
            <a:r>
              <a:rPr lang="it-IT" sz="2200" b="1" dirty="0">
                <a:solidFill>
                  <a:schemeClr val="bg1">
                    <a:lumMod val="25000"/>
                  </a:schemeClr>
                </a:solidFill>
                <a:latin typeface="Corbel" panose="020B0503020204020204" pitchFamily="34" charset="0"/>
              </a:rPr>
              <a:t>interventi </a:t>
            </a:r>
            <a:r>
              <a:rPr lang="it-IT" sz="2200" b="1" dirty="0" smtClean="0">
                <a:solidFill>
                  <a:schemeClr val="bg1">
                    <a:lumMod val="25000"/>
                  </a:schemeClr>
                </a:solidFill>
                <a:latin typeface="Corbel" panose="020B0503020204020204" pitchFamily="34" charset="0"/>
              </a:rPr>
              <a:t>di </a:t>
            </a:r>
            <a:r>
              <a:rPr lang="it-IT" sz="2200" b="1" dirty="0">
                <a:solidFill>
                  <a:schemeClr val="bg1">
                    <a:lumMod val="25000"/>
                  </a:schemeClr>
                </a:solidFill>
                <a:latin typeface="Corbel" panose="020B0503020204020204" pitchFamily="34" charset="0"/>
              </a:rPr>
              <a:t>prevenzione sono rivolti a persone sane</a:t>
            </a:r>
            <a:r>
              <a:rPr lang="it-IT" sz="2200" dirty="0">
                <a:solidFill>
                  <a:schemeClr val="bg1">
                    <a:lumMod val="25000"/>
                  </a:schemeClr>
                </a:solidFill>
                <a:latin typeface="Corbel" panose="020B0503020204020204" pitchFamily="34" charset="0"/>
              </a:rPr>
              <a:t>, spesso </a:t>
            </a:r>
            <a:r>
              <a:rPr lang="it-IT" sz="2200" b="1" dirty="0">
                <a:solidFill>
                  <a:schemeClr val="bg1">
                    <a:lumMod val="25000"/>
                  </a:schemeClr>
                </a:solidFill>
                <a:latin typeface="Corbel" panose="020B0503020204020204" pitchFamily="34" charset="0"/>
              </a:rPr>
              <a:t>non si percepisce </a:t>
            </a:r>
            <a:r>
              <a:rPr lang="it-IT" sz="2200" dirty="0">
                <a:solidFill>
                  <a:schemeClr val="bg1">
                    <a:lumMod val="25000"/>
                  </a:schemeClr>
                </a:solidFill>
                <a:latin typeface="Corbel" panose="020B0503020204020204" pitchFamily="34" charset="0"/>
              </a:rPr>
              <a:t>il beneficio prodotto (assenza di malattia, riduzione del carico sanitario e diminuzione dei costi diretti e indiretti correlati alla malattia) e sono </a:t>
            </a:r>
            <a:r>
              <a:rPr lang="it-IT" sz="2200" b="1" dirty="0">
                <a:solidFill>
                  <a:schemeClr val="bg1">
                    <a:lumMod val="25000"/>
                  </a:schemeClr>
                </a:solidFill>
                <a:latin typeface="Corbel" panose="020B0503020204020204" pitchFamily="34" charset="0"/>
              </a:rPr>
              <a:t>visti solo come costi e non come investimenti</a:t>
            </a:r>
            <a:r>
              <a:rPr lang="it-IT" sz="2200" dirty="0">
                <a:solidFill>
                  <a:schemeClr val="bg1">
                    <a:lumMod val="25000"/>
                  </a:schemeClr>
                </a:solidFill>
                <a:latin typeface="Corbel" panose="020B0503020204020204" pitchFamily="34" charset="0"/>
              </a:rPr>
              <a:t> che generano benefici a breve e lungo termine.</a:t>
            </a:r>
          </a:p>
          <a:p>
            <a:pPr algn="just">
              <a:lnSpc>
                <a:spcPct val="100000"/>
              </a:lnSpc>
              <a:spcBef>
                <a:spcPts val="1800"/>
              </a:spcBef>
              <a:spcAft>
                <a:spcPts val="0"/>
              </a:spcAft>
            </a:pPr>
            <a:r>
              <a:rPr lang="it-IT" sz="2200" dirty="0" smtClean="0">
                <a:solidFill>
                  <a:schemeClr val="bg1">
                    <a:lumMod val="25000"/>
                  </a:schemeClr>
                </a:solidFill>
                <a:latin typeface="Corbel" panose="020B0503020204020204" pitchFamily="34" charset="0"/>
              </a:rPr>
              <a:t>L’Organizzazione </a:t>
            </a:r>
            <a:r>
              <a:rPr lang="it-IT" sz="2200" dirty="0">
                <a:solidFill>
                  <a:schemeClr val="bg1">
                    <a:lumMod val="25000"/>
                  </a:schemeClr>
                </a:solidFill>
                <a:latin typeface="Corbel" panose="020B0503020204020204" pitchFamily="34" charset="0"/>
              </a:rPr>
              <a:t>Mondiale della Sanità fornisce indicazioni sulla riduzione delle </a:t>
            </a:r>
            <a:r>
              <a:rPr lang="it-IT" sz="2200" b="1" dirty="0">
                <a:solidFill>
                  <a:schemeClr val="bg1">
                    <a:lumMod val="25000"/>
                  </a:schemeClr>
                </a:solidFill>
                <a:latin typeface="Corbel" panose="020B0503020204020204" pitchFamily="34" charset="0"/>
              </a:rPr>
              <a:t>morti da morbillo</a:t>
            </a:r>
            <a:r>
              <a:rPr lang="it-IT" sz="2200" dirty="0">
                <a:solidFill>
                  <a:schemeClr val="bg1">
                    <a:lumMod val="25000"/>
                  </a:schemeClr>
                </a:solidFill>
                <a:latin typeface="Corbel" panose="020B0503020204020204" pitchFamily="34" charset="0"/>
              </a:rPr>
              <a:t>, che sono passate </a:t>
            </a:r>
            <a:r>
              <a:rPr lang="it-IT" sz="2200" b="1" dirty="0">
                <a:solidFill>
                  <a:schemeClr val="bg1">
                    <a:lumMod val="25000"/>
                  </a:schemeClr>
                </a:solidFill>
                <a:latin typeface="Corbel" panose="020B0503020204020204" pitchFamily="34" charset="0"/>
              </a:rPr>
              <a:t>da 562.000 nel 2000 a 122.000 nel 2012. </a:t>
            </a:r>
          </a:p>
          <a:p>
            <a:pPr algn="just">
              <a:lnSpc>
                <a:spcPct val="100000"/>
              </a:lnSpc>
              <a:spcBef>
                <a:spcPts val="1800"/>
              </a:spcBef>
              <a:spcAft>
                <a:spcPts val="0"/>
              </a:spcAft>
            </a:pPr>
            <a:r>
              <a:rPr lang="it-IT" sz="2200" dirty="0" smtClean="0">
                <a:solidFill>
                  <a:schemeClr val="bg1">
                    <a:lumMod val="25000"/>
                  </a:schemeClr>
                </a:solidFill>
                <a:latin typeface="Corbel" panose="020B0503020204020204" pitchFamily="34" charset="0"/>
              </a:rPr>
              <a:t>Nel </a:t>
            </a:r>
            <a:r>
              <a:rPr lang="it-IT" sz="2200" dirty="0">
                <a:solidFill>
                  <a:schemeClr val="bg1">
                    <a:lumMod val="25000"/>
                  </a:schemeClr>
                </a:solidFill>
                <a:latin typeface="Corbel" panose="020B0503020204020204" pitchFamily="34" charset="0"/>
              </a:rPr>
              <a:t>2002-2003, l'epidemia italiana di morbillo, a fronte di circa </a:t>
            </a:r>
            <a:r>
              <a:rPr lang="it-IT" sz="2200" b="1" dirty="0">
                <a:solidFill>
                  <a:schemeClr val="bg1">
                    <a:lumMod val="25000"/>
                  </a:schemeClr>
                </a:solidFill>
                <a:latin typeface="Corbel" panose="020B0503020204020204" pitchFamily="34" charset="0"/>
              </a:rPr>
              <a:t>20 mila casi</a:t>
            </a:r>
            <a:r>
              <a:rPr lang="it-IT" sz="2200" dirty="0">
                <a:solidFill>
                  <a:schemeClr val="bg1">
                    <a:lumMod val="25000"/>
                  </a:schemeClr>
                </a:solidFill>
                <a:latin typeface="Corbel" panose="020B0503020204020204" pitchFamily="34" charset="0"/>
              </a:rPr>
              <a:t>, ha portato a un costo di </a:t>
            </a:r>
            <a:r>
              <a:rPr lang="it-IT" sz="2200" b="1" dirty="0">
                <a:solidFill>
                  <a:schemeClr val="bg1">
                    <a:lumMod val="25000"/>
                  </a:schemeClr>
                </a:solidFill>
                <a:latin typeface="Corbel" panose="020B0503020204020204" pitchFamily="34" charset="0"/>
              </a:rPr>
              <a:t>22 milioni di euro.</a:t>
            </a:r>
          </a:p>
          <a:p>
            <a:pPr algn="just">
              <a:lnSpc>
                <a:spcPct val="100000"/>
              </a:lnSpc>
              <a:spcBef>
                <a:spcPts val="1800"/>
              </a:spcBef>
              <a:spcAft>
                <a:spcPts val="0"/>
              </a:spcAft>
            </a:pPr>
            <a:r>
              <a:rPr lang="it-IT" sz="2200" dirty="0" smtClean="0">
                <a:solidFill>
                  <a:schemeClr val="bg1">
                    <a:lumMod val="25000"/>
                  </a:schemeClr>
                </a:solidFill>
                <a:latin typeface="Corbel" panose="020B0503020204020204" pitchFamily="34" charset="0"/>
              </a:rPr>
              <a:t>Nel </a:t>
            </a:r>
            <a:r>
              <a:rPr lang="it-IT" sz="2200" dirty="0">
                <a:solidFill>
                  <a:schemeClr val="bg1">
                    <a:lumMod val="25000"/>
                  </a:schemeClr>
                </a:solidFill>
                <a:latin typeface="Corbel" panose="020B0503020204020204" pitchFamily="34" charset="0"/>
              </a:rPr>
              <a:t>periodo </a:t>
            </a:r>
            <a:r>
              <a:rPr lang="it-IT" sz="2200" b="1" dirty="0">
                <a:solidFill>
                  <a:schemeClr val="bg1">
                    <a:lumMod val="25000"/>
                  </a:schemeClr>
                </a:solidFill>
                <a:latin typeface="Corbel" panose="020B0503020204020204" pitchFamily="34" charset="0"/>
              </a:rPr>
              <a:t>1991-2010</a:t>
            </a:r>
            <a:r>
              <a:rPr lang="it-IT" sz="2200" dirty="0">
                <a:solidFill>
                  <a:schemeClr val="bg1">
                    <a:lumMod val="25000"/>
                  </a:schemeClr>
                </a:solidFill>
                <a:latin typeface="Corbel" panose="020B0503020204020204" pitchFamily="34" charset="0"/>
              </a:rPr>
              <a:t> la vaccinazione contro </a:t>
            </a:r>
            <a:r>
              <a:rPr lang="it-IT" sz="2200" b="1" dirty="0">
                <a:solidFill>
                  <a:schemeClr val="bg1">
                    <a:lumMod val="25000"/>
                  </a:schemeClr>
                </a:solidFill>
                <a:latin typeface="Corbel" panose="020B0503020204020204" pitchFamily="34" charset="0"/>
              </a:rPr>
              <a:t>l’epatite B</a:t>
            </a:r>
            <a:r>
              <a:rPr lang="it-IT" sz="2200" dirty="0">
                <a:solidFill>
                  <a:schemeClr val="bg1">
                    <a:lumMod val="25000"/>
                  </a:schemeClr>
                </a:solidFill>
                <a:latin typeface="Corbel" panose="020B0503020204020204" pitchFamily="34" charset="0"/>
              </a:rPr>
              <a:t> ha determinato un </a:t>
            </a:r>
            <a:r>
              <a:rPr lang="it-IT" sz="2200" b="1" dirty="0">
                <a:solidFill>
                  <a:schemeClr val="bg1">
                    <a:lumMod val="25000"/>
                  </a:schemeClr>
                </a:solidFill>
                <a:latin typeface="Corbel" panose="020B0503020204020204" pitchFamily="34" charset="0"/>
              </a:rPr>
              <a:t>risparmio di 81 milioni di </a:t>
            </a:r>
            <a:r>
              <a:rPr lang="it-IT" sz="2200" b="1" dirty="0" smtClean="0">
                <a:solidFill>
                  <a:schemeClr val="bg1">
                    <a:lumMod val="25000"/>
                  </a:schemeClr>
                </a:solidFill>
                <a:latin typeface="Corbel" panose="020B0503020204020204" pitchFamily="34" charset="0"/>
              </a:rPr>
              <a:t>Euro</a:t>
            </a:r>
            <a:r>
              <a:rPr lang="it-IT" sz="2200" dirty="0" smtClean="0">
                <a:solidFill>
                  <a:schemeClr val="bg1">
                    <a:lumMod val="25000"/>
                  </a:schemeClr>
                </a:solidFill>
                <a:latin typeface="Corbel" panose="020B0503020204020204" pitchFamily="34" charset="0"/>
              </a:rPr>
              <a:t>.</a:t>
            </a:r>
            <a:endParaRPr lang="it-IT" sz="2200" dirty="0">
              <a:solidFill>
                <a:schemeClr val="bg1">
                  <a:lumMod val="25000"/>
                </a:schemeClr>
              </a:solidFill>
              <a:latin typeface="Corbel" panose="020B0503020204020204" pitchFamily="34" charset="0"/>
            </a:endParaRPr>
          </a:p>
          <a:p>
            <a:pPr algn="just">
              <a:lnSpc>
                <a:spcPct val="100000"/>
              </a:lnSpc>
              <a:spcBef>
                <a:spcPts val="1800"/>
              </a:spcBef>
              <a:spcAft>
                <a:spcPts val="0"/>
              </a:spcAft>
            </a:pPr>
            <a:r>
              <a:rPr lang="it-IT" sz="2200" dirty="0" smtClean="0">
                <a:solidFill>
                  <a:schemeClr val="bg1">
                    <a:lumMod val="25000"/>
                  </a:schemeClr>
                </a:solidFill>
                <a:latin typeface="Corbel" panose="020B0503020204020204" pitchFamily="34" charset="0"/>
              </a:rPr>
              <a:t>È </a:t>
            </a:r>
            <a:r>
              <a:rPr lang="it-IT" sz="2200" dirty="0">
                <a:solidFill>
                  <a:schemeClr val="bg1">
                    <a:lumMod val="25000"/>
                  </a:schemeClr>
                </a:solidFill>
                <a:latin typeface="Corbel" panose="020B0503020204020204" pitchFamily="34" charset="0"/>
              </a:rPr>
              <a:t>stato dimostrato che </a:t>
            </a:r>
            <a:r>
              <a:rPr lang="it-IT" sz="2200" b="1" dirty="0">
                <a:solidFill>
                  <a:schemeClr val="bg1">
                    <a:lumMod val="25000"/>
                  </a:schemeClr>
                </a:solidFill>
                <a:latin typeface="Corbel" panose="020B0503020204020204" pitchFamily="34" charset="0"/>
              </a:rPr>
              <a:t>per ogni euro investito in vaccini </a:t>
            </a:r>
            <a:r>
              <a:rPr lang="it-IT" sz="2200" dirty="0">
                <a:solidFill>
                  <a:schemeClr val="bg1">
                    <a:lumMod val="25000"/>
                  </a:schemeClr>
                </a:solidFill>
                <a:latin typeface="Corbel" panose="020B0503020204020204" pitchFamily="34" charset="0"/>
              </a:rPr>
              <a:t>lo Stato </a:t>
            </a:r>
            <a:r>
              <a:rPr lang="it-IT" sz="2200" b="1" dirty="0">
                <a:solidFill>
                  <a:schemeClr val="bg1">
                    <a:lumMod val="25000"/>
                  </a:schemeClr>
                </a:solidFill>
                <a:latin typeface="Corbel" panose="020B0503020204020204" pitchFamily="34" charset="0"/>
              </a:rPr>
              <a:t>ricava almeno 4 euro per effetto di costi evitati e vantaggi</a:t>
            </a:r>
            <a:r>
              <a:rPr lang="it-IT" sz="2200" b="1" dirty="0" smtClean="0">
                <a:solidFill>
                  <a:schemeClr val="bg1">
                    <a:lumMod val="25000"/>
                  </a:schemeClr>
                </a:solidFill>
                <a:latin typeface="Corbel" panose="020B0503020204020204" pitchFamily="34" charset="0"/>
              </a:rPr>
              <a:t>.</a:t>
            </a:r>
            <a:endParaRPr lang="it-IT" sz="2200" b="1" dirty="0">
              <a:solidFill>
                <a:schemeClr val="bg1">
                  <a:lumMod val="25000"/>
                </a:schemeClr>
              </a:solidFill>
              <a:latin typeface="Corbel" panose="020B0503020204020204" pitchFamily="34" charset="0"/>
            </a:endParaRPr>
          </a:p>
        </p:txBody>
      </p:sp>
    </p:spTree>
    <p:extLst>
      <p:ext uri="{BB962C8B-B14F-4D97-AF65-F5344CB8AC3E}">
        <p14:creationId xmlns="" xmlns:p14="http://schemas.microsoft.com/office/powerpoint/2010/main" val="3466829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07068"/>
            <a:ext cx="10515600" cy="802493"/>
          </a:xfrm>
        </p:spPr>
        <p:txBody>
          <a:bodyPr/>
          <a:lstStyle/>
          <a:p>
            <a:pPr algn="ctr"/>
            <a:r>
              <a:rPr lang="it-IT" b="1" dirty="0">
                <a:solidFill>
                  <a:schemeClr val="accent1">
                    <a:lumMod val="50000"/>
                  </a:schemeClr>
                </a:solidFill>
                <a:latin typeface="Corbel" panose="020B0503020204020204" pitchFamily="34" charset="0"/>
              </a:rPr>
              <a:t>PNPV 2017-2019: criticità</a:t>
            </a:r>
            <a:endParaRPr lang="it-IT" dirty="0"/>
          </a:p>
        </p:txBody>
      </p:sp>
      <p:sp>
        <p:nvSpPr>
          <p:cNvPr id="3" name="Segnaposto contenuto 2"/>
          <p:cNvSpPr>
            <a:spLocks noGrp="1"/>
          </p:cNvSpPr>
          <p:nvPr>
            <p:ph idx="1"/>
          </p:nvPr>
        </p:nvSpPr>
        <p:spPr>
          <a:xfrm>
            <a:off x="838200" y="1404710"/>
            <a:ext cx="10515600" cy="3733346"/>
          </a:xfrm>
        </p:spPr>
        <p:txBody>
          <a:bodyPr>
            <a:normAutofit/>
          </a:bodyPr>
          <a:lstStyle/>
          <a:p>
            <a:pPr algn="just">
              <a:buNone/>
            </a:pPr>
            <a:r>
              <a:rPr lang="it-IT" sz="2200" b="1" dirty="0" smtClean="0">
                <a:latin typeface="Corbel" panose="020B0503020204020204" pitchFamily="34" charset="0"/>
              </a:rPr>
              <a:t>	Scarso </a:t>
            </a:r>
            <a:r>
              <a:rPr lang="it-IT" sz="2200" b="1" dirty="0">
                <a:latin typeface="Corbel" panose="020B0503020204020204" pitchFamily="34" charset="0"/>
              </a:rPr>
              <a:t>peso attribuito alle vaccinazioni nei LEA</a:t>
            </a:r>
            <a:r>
              <a:rPr lang="it-IT" sz="2200" dirty="0">
                <a:latin typeface="Corbel" panose="020B0503020204020204" pitchFamily="34" charset="0"/>
              </a:rPr>
              <a:t>: la revisione del sistema LEA permetterà l’inclusione del calendario vaccinale aggiornato e dei relativi indicatori di copertura nei livelli essenziali di assistenza, garantendo così il diritto del cittadino a fruire delle vaccinazioni. </a:t>
            </a:r>
            <a:endParaRPr lang="it-IT" sz="2200" dirty="0" smtClean="0">
              <a:latin typeface="Corbel" panose="020B0503020204020204" pitchFamily="34" charset="0"/>
            </a:endParaRPr>
          </a:p>
          <a:p>
            <a:pPr marL="457200" lvl="1" indent="0" algn="just">
              <a:buNone/>
            </a:pPr>
            <a:endParaRPr lang="it-IT" sz="1800" b="1" dirty="0" smtClean="0">
              <a:latin typeface="Corbel" panose="020B0503020204020204" pitchFamily="34" charset="0"/>
            </a:endParaRPr>
          </a:p>
          <a:p>
            <a:pPr marL="457200" lvl="1" indent="0" algn="just" defTabSz="873125">
              <a:buNone/>
            </a:pPr>
            <a:r>
              <a:rPr lang="it-IT" sz="2200" b="1" dirty="0" smtClean="0">
                <a:latin typeface="Corbel" panose="020B0503020204020204" pitchFamily="34" charset="0"/>
              </a:rPr>
              <a:t>Tutti </a:t>
            </a:r>
            <a:r>
              <a:rPr lang="it-IT" sz="2200" b="1" dirty="0">
                <a:latin typeface="Corbel" panose="020B0503020204020204" pitchFamily="34" charset="0"/>
              </a:rPr>
              <a:t>i vaccini </a:t>
            </a:r>
            <a:r>
              <a:rPr lang="it-IT" sz="2200" dirty="0">
                <a:latin typeface="Corbel" panose="020B0503020204020204" pitchFamily="34" charset="0"/>
              </a:rPr>
              <a:t>contenuti nel calendario del </a:t>
            </a:r>
            <a:r>
              <a:rPr lang="it-IT" sz="2200" b="1" dirty="0">
                <a:latin typeface="Corbel" panose="020B0503020204020204" pitchFamily="34" charset="0"/>
              </a:rPr>
              <a:t>PNPV 2017-2019 </a:t>
            </a:r>
            <a:r>
              <a:rPr lang="it-IT" sz="2200" dirty="0">
                <a:latin typeface="Corbel" panose="020B0503020204020204" pitchFamily="34" charset="0"/>
              </a:rPr>
              <a:t>sono stati inseriti nel Decreto del Presidente del Consiglio dei Ministri </a:t>
            </a:r>
            <a:r>
              <a:rPr lang="it-IT" sz="2200" b="1" dirty="0">
                <a:latin typeface="Corbel" panose="020B0503020204020204" pitchFamily="34" charset="0"/>
              </a:rPr>
              <a:t>(</a:t>
            </a:r>
            <a:r>
              <a:rPr lang="it-IT" sz="2200" b="1" dirty="0" err="1">
                <a:latin typeface="Corbel" panose="020B0503020204020204" pitchFamily="34" charset="0"/>
              </a:rPr>
              <a:t>Dpcm</a:t>
            </a:r>
            <a:r>
              <a:rPr lang="it-IT" sz="2200" b="1" dirty="0">
                <a:latin typeface="Corbel" panose="020B0503020204020204" pitchFamily="34" charset="0"/>
              </a:rPr>
              <a:t> del 12 gennaio 2017 pubblicato in Gazzetta Ufficiale il 18 marzo 2017</a:t>
            </a:r>
            <a:r>
              <a:rPr lang="it-IT" sz="2200" b="1" dirty="0" smtClean="0">
                <a:latin typeface="Corbel" panose="020B0503020204020204" pitchFamily="34" charset="0"/>
              </a:rPr>
              <a:t>)</a:t>
            </a:r>
            <a:r>
              <a:rPr lang="it-IT" sz="2200" dirty="0" smtClean="0">
                <a:latin typeface="Corbel" panose="020B0503020204020204" pitchFamily="34" charset="0"/>
              </a:rPr>
              <a:t> di </a:t>
            </a:r>
            <a:r>
              <a:rPr lang="it-IT" sz="2200" dirty="0">
                <a:latin typeface="Corbel" panose="020B0503020204020204" pitchFamily="34" charset="0"/>
              </a:rPr>
              <a:t>definizione dei nuovi Livelli essenziali di assistenza (Lea) </a:t>
            </a:r>
          </a:p>
          <a:p>
            <a:pPr algn="just"/>
            <a:endParaRPr lang="it-IT" sz="2400" dirty="0">
              <a:latin typeface="Corbel" panose="020B0503020204020204" pitchFamily="34" charset="0"/>
            </a:endParaRPr>
          </a:p>
        </p:txBody>
      </p:sp>
      <p:sp>
        <p:nvSpPr>
          <p:cNvPr id="4" name="Segnaposto contenuto 2"/>
          <p:cNvSpPr txBox="1">
            <a:spLocks/>
          </p:cNvSpPr>
          <p:nvPr/>
        </p:nvSpPr>
        <p:spPr>
          <a:xfrm>
            <a:off x="838200" y="5605483"/>
            <a:ext cx="10515600" cy="943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200" dirty="0" smtClean="0">
                <a:latin typeface="Corbel" panose="020B0503020204020204" pitchFamily="34" charset="0"/>
              </a:rPr>
              <a:t>I cittadini, che rientrano tra le </a:t>
            </a:r>
            <a:r>
              <a:rPr lang="it-IT" sz="2200" b="1" dirty="0" smtClean="0">
                <a:latin typeface="Corbel" panose="020B0503020204020204" pitchFamily="34" charset="0"/>
              </a:rPr>
              <a:t>categorie target </a:t>
            </a:r>
            <a:r>
              <a:rPr lang="it-IT" sz="2200" dirty="0" smtClean="0">
                <a:latin typeface="Corbel" panose="020B0503020204020204" pitchFamily="34" charset="0"/>
              </a:rPr>
              <a:t>per la vaccinazione, hanno il diritto a usufruirne </a:t>
            </a:r>
            <a:r>
              <a:rPr lang="it-IT" sz="2200" b="1" dirty="0" smtClean="0">
                <a:latin typeface="Corbel" panose="020B0503020204020204" pitchFamily="34" charset="0"/>
              </a:rPr>
              <a:t>gratuitamente</a:t>
            </a:r>
            <a:r>
              <a:rPr lang="it-IT" sz="2200" dirty="0" smtClean="0">
                <a:latin typeface="Corbel" panose="020B0503020204020204" pitchFamily="34" charset="0"/>
              </a:rPr>
              <a:t>, secondo il calendario</a:t>
            </a:r>
            <a:endParaRPr lang="it-IT" sz="2200" dirty="0">
              <a:latin typeface="Corbel" panose="020B0503020204020204" pitchFamily="34" charset="0"/>
            </a:endParaRPr>
          </a:p>
        </p:txBody>
      </p:sp>
      <p:sp>
        <p:nvSpPr>
          <p:cNvPr id="5" name="Freccia in giù 4"/>
          <p:cNvSpPr/>
          <p:nvPr/>
        </p:nvSpPr>
        <p:spPr>
          <a:xfrm>
            <a:off x="5733143" y="4294335"/>
            <a:ext cx="725714" cy="13111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15116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286603"/>
            <a:ext cx="10058400" cy="982157"/>
          </a:xfrm>
        </p:spPr>
        <p:txBody>
          <a:bodyPr>
            <a:normAutofit/>
          </a:bodyPr>
          <a:lstStyle/>
          <a:p>
            <a:r>
              <a:rPr lang="en-US" b="1" dirty="0" smtClean="0">
                <a:solidFill>
                  <a:schemeClr val="accent1">
                    <a:lumMod val="75000"/>
                  </a:schemeClr>
                </a:solidFill>
              </a:rPr>
              <a:t>PERCHE’ VACCINARE?</a:t>
            </a:r>
            <a:endParaRPr lang="it-IT" dirty="0">
              <a:solidFill>
                <a:schemeClr val="accent1">
                  <a:lumMod val="75000"/>
                </a:schemeClr>
              </a:solidFill>
            </a:endParaRPr>
          </a:p>
        </p:txBody>
      </p:sp>
      <p:sp>
        <p:nvSpPr>
          <p:cNvPr id="3" name="Segnaposto contenuto 2"/>
          <p:cNvSpPr>
            <a:spLocks noGrp="1"/>
          </p:cNvSpPr>
          <p:nvPr>
            <p:ph idx="1"/>
          </p:nvPr>
        </p:nvSpPr>
        <p:spPr>
          <a:xfrm>
            <a:off x="1257816" y="1571868"/>
            <a:ext cx="9145016" cy="4248472"/>
          </a:xfrm>
        </p:spPr>
        <p:txBody>
          <a:bodyPr>
            <a:noAutofit/>
          </a:bodyPr>
          <a:lstStyle/>
          <a:p>
            <a:pPr marL="360363" indent="-360363" algn="just">
              <a:lnSpc>
                <a:spcPts val="3840"/>
              </a:lnSpc>
              <a:spcBef>
                <a:spcPts val="2400"/>
              </a:spcBef>
              <a:spcAft>
                <a:spcPts val="0"/>
              </a:spcAft>
              <a:buFont typeface="Arial" pitchFamily="34" charset="0"/>
              <a:buChar char="•"/>
            </a:pPr>
            <a:r>
              <a:rPr lang="en-US" sz="2800" b="1" dirty="0" err="1" smtClean="0"/>
              <a:t>Evitare</a:t>
            </a:r>
            <a:r>
              <a:rPr lang="en-US" sz="2800" b="1" dirty="0" smtClean="0"/>
              <a:t> la </a:t>
            </a:r>
            <a:r>
              <a:rPr lang="en-US" sz="2800" b="1" dirty="0" err="1" smtClean="0"/>
              <a:t>malattia</a:t>
            </a:r>
            <a:r>
              <a:rPr lang="en-US" sz="2800" b="1" dirty="0" smtClean="0"/>
              <a:t> </a:t>
            </a:r>
            <a:r>
              <a:rPr lang="en-US" sz="2800" b="1" dirty="0" err="1" smtClean="0"/>
              <a:t>bersaglio</a:t>
            </a:r>
            <a:r>
              <a:rPr lang="en-US" sz="2800" b="1" dirty="0" smtClean="0"/>
              <a:t> </a:t>
            </a:r>
            <a:r>
              <a:rPr lang="en-US" sz="2800" b="1" dirty="0" err="1" smtClean="0"/>
              <a:t>nel</a:t>
            </a:r>
            <a:r>
              <a:rPr lang="en-US" sz="2800" b="1" dirty="0" smtClean="0"/>
              <a:t> </a:t>
            </a:r>
            <a:r>
              <a:rPr lang="en-US" sz="2800" b="1" dirty="0" err="1" smtClean="0"/>
              <a:t>singolo</a:t>
            </a:r>
            <a:r>
              <a:rPr lang="en-US" sz="2800" b="1" dirty="0" smtClean="0"/>
              <a:t> </a:t>
            </a:r>
            <a:r>
              <a:rPr lang="en-US" sz="2800" b="1" dirty="0" err="1" smtClean="0"/>
              <a:t>soggetto</a:t>
            </a:r>
            <a:r>
              <a:rPr lang="en-US" sz="2800" b="1" dirty="0" smtClean="0"/>
              <a:t> </a:t>
            </a:r>
            <a:r>
              <a:rPr lang="en-US" sz="2800" b="1" dirty="0" smtClean="0">
                <a:solidFill>
                  <a:schemeClr val="accent1">
                    <a:lumMod val="75000"/>
                  </a:schemeClr>
                </a:solidFill>
              </a:rPr>
              <a:t>(</a:t>
            </a:r>
            <a:r>
              <a:rPr lang="en-US" sz="2800" b="1" dirty="0" err="1" smtClean="0">
                <a:solidFill>
                  <a:schemeClr val="accent1">
                    <a:lumMod val="75000"/>
                  </a:schemeClr>
                </a:solidFill>
              </a:rPr>
              <a:t>protezione</a:t>
            </a:r>
            <a:r>
              <a:rPr lang="en-US" sz="2800" b="1" dirty="0" smtClean="0">
                <a:solidFill>
                  <a:schemeClr val="accent1">
                    <a:lumMod val="75000"/>
                  </a:schemeClr>
                </a:solidFill>
              </a:rPr>
              <a:t>  </a:t>
            </a:r>
            <a:r>
              <a:rPr lang="en-US" sz="2800" b="1" dirty="0" err="1" smtClean="0">
                <a:solidFill>
                  <a:schemeClr val="accent1">
                    <a:lumMod val="75000"/>
                  </a:schemeClr>
                </a:solidFill>
              </a:rPr>
              <a:t>individuale</a:t>
            </a:r>
            <a:r>
              <a:rPr lang="en-US" sz="2800" b="1" dirty="0" smtClean="0">
                <a:solidFill>
                  <a:schemeClr val="accent1">
                    <a:lumMod val="75000"/>
                  </a:schemeClr>
                </a:solidFill>
              </a:rPr>
              <a:t>)</a:t>
            </a:r>
          </a:p>
          <a:p>
            <a:pPr marL="1018731" lvl="3" indent="-360363" algn="just">
              <a:lnSpc>
                <a:spcPct val="100000"/>
              </a:lnSpc>
              <a:spcBef>
                <a:spcPts val="600"/>
              </a:spcBef>
              <a:spcAft>
                <a:spcPts val="0"/>
              </a:spcAft>
              <a:buFont typeface="Arial" pitchFamily="34" charset="0"/>
              <a:buChar char="•"/>
            </a:pPr>
            <a:r>
              <a:rPr lang="it-IT" dirty="0"/>
              <a:t>conferire uno stato di protezione ai soggetti sani che, per alcune condizioni epidemiologiche, di salute, occupazionali o comportamentali, sono esposti al pericolo di contrarre determinate infezioni</a:t>
            </a:r>
            <a:endParaRPr lang="it-IT" dirty="0" smtClean="0">
              <a:solidFill>
                <a:schemeClr val="accent5">
                  <a:lumMod val="75000"/>
                </a:schemeClr>
              </a:solidFill>
            </a:endParaRPr>
          </a:p>
          <a:p>
            <a:pPr marL="360363" indent="-360363" algn="just">
              <a:lnSpc>
                <a:spcPts val="3840"/>
              </a:lnSpc>
              <a:spcBef>
                <a:spcPts val="2400"/>
              </a:spcBef>
              <a:spcAft>
                <a:spcPts val="0"/>
              </a:spcAft>
              <a:buFont typeface="Arial" pitchFamily="34" charset="0"/>
              <a:buChar char="•"/>
            </a:pPr>
            <a:r>
              <a:rPr lang="en-US" sz="2800" b="1" dirty="0" smtClean="0"/>
              <a:t>Per le </a:t>
            </a:r>
            <a:r>
              <a:rPr lang="en-US" sz="2800" b="1" dirty="0" err="1" smtClean="0"/>
              <a:t>infezioni</a:t>
            </a:r>
            <a:r>
              <a:rPr lang="en-US" sz="2800" b="1" dirty="0" smtClean="0"/>
              <a:t> a </a:t>
            </a:r>
            <a:r>
              <a:rPr lang="en-US" sz="2800" b="1" dirty="0" err="1" smtClean="0"/>
              <a:t>trasmissione</a:t>
            </a:r>
            <a:r>
              <a:rPr lang="en-US" sz="2800" b="1" dirty="0" smtClean="0"/>
              <a:t> </a:t>
            </a:r>
            <a:r>
              <a:rPr lang="en-US" sz="2800" b="1" dirty="0" err="1" smtClean="0"/>
              <a:t>interumana</a:t>
            </a:r>
            <a:r>
              <a:rPr lang="en-US" sz="2800" b="1" dirty="0" smtClean="0"/>
              <a:t>, </a:t>
            </a:r>
            <a:r>
              <a:rPr lang="en-US" sz="2800" b="1" dirty="0" err="1" smtClean="0"/>
              <a:t>rimuovere</a:t>
            </a:r>
            <a:r>
              <a:rPr lang="en-US" sz="2800" b="1" dirty="0" smtClean="0"/>
              <a:t> le </a:t>
            </a:r>
            <a:r>
              <a:rPr lang="en-US" sz="2800" b="1" dirty="0" err="1" smtClean="0"/>
              <a:t>condizioni</a:t>
            </a:r>
            <a:r>
              <a:rPr lang="en-US" sz="2800" b="1" dirty="0" smtClean="0"/>
              <a:t> </a:t>
            </a:r>
            <a:r>
              <a:rPr lang="en-US" sz="2800" b="1" dirty="0" err="1" smtClean="0"/>
              <a:t>che</a:t>
            </a:r>
            <a:r>
              <a:rPr lang="en-US" sz="2800" b="1" dirty="0" smtClean="0"/>
              <a:t> </a:t>
            </a:r>
            <a:r>
              <a:rPr lang="en-US" sz="2800" b="1" dirty="0" err="1" smtClean="0"/>
              <a:t>permettono</a:t>
            </a:r>
            <a:r>
              <a:rPr lang="en-US" sz="2800" b="1" dirty="0" smtClean="0"/>
              <a:t> la </a:t>
            </a:r>
            <a:r>
              <a:rPr lang="en-US" sz="2800" b="1" dirty="0" err="1" smtClean="0"/>
              <a:t>trasmissione</a:t>
            </a:r>
            <a:r>
              <a:rPr lang="en-US" sz="2800" b="1" dirty="0" smtClean="0"/>
              <a:t> </a:t>
            </a:r>
            <a:r>
              <a:rPr lang="en-US" sz="2800" b="1" dirty="0" err="1" smtClean="0"/>
              <a:t>nella</a:t>
            </a:r>
            <a:r>
              <a:rPr lang="en-US" sz="2800" b="1" dirty="0" smtClean="0"/>
              <a:t> </a:t>
            </a:r>
            <a:r>
              <a:rPr lang="en-US" sz="2800" b="1" dirty="0" err="1" smtClean="0"/>
              <a:t>popolazione</a:t>
            </a:r>
            <a:r>
              <a:rPr lang="en-US" sz="2800" b="1" dirty="0" smtClean="0"/>
              <a:t> </a:t>
            </a:r>
            <a:r>
              <a:rPr lang="en-US" sz="2800" b="1" dirty="0" smtClean="0">
                <a:solidFill>
                  <a:schemeClr val="accent1">
                    <a:lumMod val="75000"/>
                  </a:schemeClr>
                </a:solidFill>
              </a:rPr>
              <a:t>(</a:t>
            </a:r>
            <a:r>
              <a:rPr lang="en-US" sz="2800" b="1" dirty="0" err="1" smtClean="0">
                <a:solidFill>
                  <a:schemeClr val="accent1">
                    <a:lumMod val="75000"/>
                  </a:schemeClr>
                </a:solidFill>
              </a:rPr>
              <a:t>protezione</a:t>
            </a:r>
            <a:r>
              <a:rPr lang="en-US" sz="2800" b="1" dirty="0" smtClean="0">
                <a:solidFill>
                  <a:schemeClr val="accent1">
                    <a:lumMod val="75000"/>
                  </a:schemeClr>
                </a:solidFill>
              </a:rPr>
              <a:t> di </a:t>
            </a:r>
            <a:r>
              <a:rPr lang="en-US" sz="2800" b="1" dirty="0" err="1" smtClean="0">
                <a:solidFill>
                  <a:schemeClr val="accent1">
                    <a:lumMod val="75000"/>
                  </a:schemeClr>
                </a:solidFill>
              </a:rPr>
              <a:t>gruppo</a:t>
            </a:r>
            <a:r>
              <a:rPr lang="en-US" sz="2800" b="1" dirty="0" smtClean="0">
                <a:solidFill>
                  <a:schemeClr val="accent1">
                    <a:lumMod val="75000"/>
                  </a:schemeClr>
                </a:solidFill>
              </a:rPr>
              <a:t>)</a:t>
            </a:r>
          </a:p>
          <a:p>
            <a:pPr marL="1018731" lvl="3" indent="-360363" algn="just">
              <a:lnSpc>
                <a:spcPct val="100000"/>
              </a:lnSpc>
              <a:spcBef>
                <a:spcPts val="600"/>
              </a:spcBef>
              <a:spcAft>
                <a:spcPts val="0"/>
              </a:spcAft>
              <a:buFont typeface="Arial" pitchFamily="34" charset="0"/>
              <a:buChar char="•"/>
            </a:pPr>
            <a:r>
              <a:rPr lang="it-IT" dirty="0"/>
              <a:t>ottenere la riduzione e, quando possibile, l’eradicazione di alcune malattie infettive</a:t>
            </a:r>
          </a:p>
          <a:p>
            <a:pPr>
              <a:lnSpc>
                <a:spcPts val="3840"/>
              </a:lnSpc>
              <a:spcBef>
                <a:spcPts val="2400"/>
              </a:spcBef>
              <a:spcAft>
                <a:spcPts val="0"/>
              </a:spcAft>
              <a:buNone/>
            </a:pPr>
            <a:endParaRPr lang="it-IT"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7609" y="522287"/>
            <a:ext cx="7272807" cy="792088"/>
          </a:xfrm>
        </p:spPr>
        <p:txBody>
          <a:bodyPr>
            <a:noAutofit/>
          </a:bodyPr>
          <a:lstStyle/>
          <a:p>
            <a:pPr algn="ctr"/>
            <a:r>
              <a:rPr lang="it-IT" sz="3200" b="1" dirty="0">
                <a:solidFill>
                  <a:schemeClr val="accent1">
                    <a:lumMod val="75000"/>
                  </a:schemeClr>
                </a:solidFill>
                <a:latin typeface="Corbel" panose="020B0503020204020204" pitchFamily="34" charset="0"/>
              </a:rPr>
              <a:t>PNPV 2017-2019: obiettivi generali - 1</a:t>
            </a:r>
          </a:p>
        </p:txBody>
      </p:sp>
      <p:sp>
        <p:nvSpPr>
          <p:cNvPr id="3" name="Segnaposto contenuto 2"/>
          <p:cNvSpPr>
            <a:spLocks noGrp="1"/>
          </p:cNvSpPr>
          <p:nvPr>
            <p:ph idx="1"/>
          </p:nvPr>
        </p:nvSpPr>
        <p:spPr>
          <a:xfrm>
            <a:off x="1199456" y="1988840"/>
            <a:ext cx="9865096" cy="4104456"/>
          </a:xfrm>
        </p:spPr>
        <p:txBody>
          <a:bodyPr>
            <a:noAutofit/>
          </a:bodyPr>
          <a:lstStyle/>
          <a:p>
            <a:pPr algn="just">
              <a:lnSpc>
                <a:spcPct val="100000"/>
              </a:lnSpc>
              <a:spcBef>
                <a:spcPts val="2400"/>
              </a:spcBef>
              <a:spcAft>
                <a:spcPts val="0"/>
              </a:spcAft>
            </a:pPr>
            <a:r>
              <a:rPr lang="en-GB" sz="2400" dirty="0" err="1">
                <a:solidFill>
                  <a:schemeClr val="bg1">
                    <a:lumMod val="25000"/>
                  </a:schemeClr>
                </a:solidFill>
                <a:latin typeface="Corbel" panose="020B0503020204020204" pitchFamily="34" charset="0"/>
              </a:rPr>
              <a:t>Mantenere</a:t>
            </a:r>
            <a:r>
              <a:rPr lang="en-GB" sz="2400" dirty="0">
                <a:solidFill>
                  <a:schemeClr val="bg1">
                    <a:lumMod val="25000"/>
                  </a:schemeClr>
                </a:solidFill>
                <a:latin typeface="Corbel" panose="020B0503020204020204" pitchFamily="34" charset="0"/>
              </a:rPr>
              <a:t> lo </a:t>
            </a:r>
            <a:r>
              <a:rPr lang="en-GB" sz="2400" dirty="0" err="1">
                <a:solidFill>
                  <a:schemeClr val="bg1">
                    <a:lumMod val="25000"/>
                  </a:schemeClr>
                </a:solidFill>
                <a:latin typeface="Corbel" panose="020B0503020204020204" pitchFamily="34" charset="0"/>
              </a:rPr>
              <a:t>stato</a:t>
            </a:r>
            <a:r>
              <a:rPr lang="en-GB" sz="2400" dirty="0">
                <a:solidFill>
                  <a:schemeClr val="bg1">
                    <a:lumMod val="25000"/>
                  </a:schemeClr>
                </a:solidFill>
                <a:latin typeface="Corbel" panose="020B0503020204020204" pitchFamily="34" charset="0"/>
              </a:rPr>
              <a:t> </a:t>
            </a:r>
            <a:r>
              <a:rPr lang="en-GB" sz="2400" b="1" i="1" dirty="0">
                <a:solidFill>
                  <a:schemeClr val="bg1">
                    <a:lumMod val="25000"/>
                  </a:schemeClr>
                </a:solidFill>
                <a:latin typeface="Corbel" panose="020B0503020204020204" pitchFamily="34" charset="0"/>
              </a:rPr>
              <a:t>polio-free</a:t>
            </a:r>
            <a:r>
              <a:rPr lang="en-GB" sz="2400" i="1" dirty="0">
                <a:solidFill>
                  <a:schemeClr val="bg1">
                    <a:lumMod val="25000"/>
                  </a:schemeClr>
                </a:solidFill>
                <a:latin typeface="Corbel" panose="020B0503020204020204" pitchFamily="34" charset="0"/>
              </a:rPr>
              <a:t> </a:t>
            </a:r>
            <a:r>
              <a:rPr lang="en-GB" sz="2400" dirty="0">
                <a:solidFill>
                  <a:schemeClr val="bg1">
                    <a:lumMod val="25000"/>
                  </a:schemeClr>
                </a:solidFill>
                <a:latin typeface="Corbel" panose="020B0503020204020204" pitchFamily="34" charset="0"/>
              </a:rPr>
              <a:t>(</a:t>
            </a:r>
            <a:r>
              <a:rPr lang="en-GB" sz="2400" dirty="0" err="1">
                <a:solidFill>
                  <a:schemeClr val="bg1">
                    <a:lumMod val="25000"/>
                  </a:schemeClr>
                </a:solidFill>
                <a:latin typeface="Corbel" panose="020B0503020204020204" pitchFamily="34" charset="0"/>
              </a:rPr>
              <a:t>Regione</a:t>
            </a:r>
            <a:r>
              <a:rPr lang="en-GB" sz="2400" dirty="0">
                <a:solidFill>
                  <a:schemeClr val="bg1">
                    <a:lumMod val="25000"/>
                  </a:schemeClr>
                </a:solidFill>
                <a:latin typeface="Corbel" panose="020B0503020204020204" pitchFamily="34" charset="0"/>
              </a:rPr>
              <a:t> </a:t>
            </a:r>
            <a:r>
              <a:rPr lang="en-GB" sz="2400" dirty="0" err="1">
                <a:solidFill>
                  <a:schemeClr val="bg1">
                    <a:lumMod val="25000"/>
                  </a:schemeClr>
                </a:solidFill>
                <a:latin typeface="Corbel" panose="020B0503020204020204" pitchFamily="34" charset="0"/>
              </a:rPr>
              <a:t>europea</a:t>
            </a:r>
            <a:r>
              <a:rPr lang="en-GB" sz="2400" dirty="0">
                <a:solidFill>
                  <a:schemeClr val="bg1">
                    <a:lumMod val="25000"/>
                  </a:schemeClr>
                </a:solidFill>
                <a:latin typeface="Corbel" panose="020B0503020204020204" pitchFamily="34" charset="0"/>
              </a:rPr>
              <a:t> </a:t>
            </a:r>
            <a:r>
              <a:rPr lang="en-GB" sz="2400" dirty="0" err="1">
                <a:solidFill>
                  <a:schemeClr val="bg1">
                    <a:lumMod val="25000"/>
                  </a:schemeClr>
                </a:solidFill>
                <a:latin typeface="Corbel" panose="020B0503020204020204" pitchFamily="34" charset="0"/>
              </a:rPr>
              <a:t>dell’OMS</a:t>
            </a:r>
            <a:r>
              <a:rPr lang="en-GB" sz="2400" dirty="0">
                <a:solidFill>
                  <a:schemeClr val="bg1">
                    <a:lumMod val="25000"/>
                  </a:schemeClr>
                </a:solidFill>
                <a:latin typeface="Corbel" panose="020B0503020204020204" pitchFamily="34" charset="0"/>
              </a:rPr>
              <a:t> dal 2002</a:t>
            </a:r>
            <a:r>
              <a:rPr lang="en-GB" sz="2400" dirty="0" smtClean="0">
                <a:solidFill>
                  <a:schemeClr val="bg1">
                    <a:lumMod val="25000"/>
                  </a:schemeClr>
                </a:solidFill>
                <a:latin typeface="Corbel" panose="020B0503020204020204" pitchFamily="34" charset="0"/>
              </a:rPr>
              <a:t>),</a:t>
            </a:r>
            <a:endParaRPr lang="it-IT" sz="2400" dirty="0">
              <a:solidFill>
                <a:schemeClr val="bg1">
                  <a:lumMod val="25000"/>
                </a:schemeClr>
              </a:solidFill>
              <a:latin typeface="Corbel" panose="020B0503020204020204" pitchFamily="34" charset="0"/>
            </a:endParaRPr>
          </a:p>
          <a:p>
            <a:pPr algn="just">
              <a:lnSpc>
                <a:spcPct val="100000"/>
              </a:lnSpc>
              <a:spcBef>
                <a:spcPts val="2400"/>
              </a:spcBef>
              <a:spcAft>
                <a:spcPts val="0"/>
              </a:spcAft>
            </a:pPr>
            <a:r>
              <a:rPr lang="it-IT" sz="2400" dirty="0">
                <a:solidFill>
                  <a:schemeClr val="bg1">
                    <a:lumMod val="25000"/>
                  </a:schemeClr>
                </a:solidFill>
                <a:latin typeface="Corbel" panose="020B0503020204020204" pitchFamily="34" charset="0"/>
              </a:rPr>
              <a:t>Raggiungere lo stato </a:t>
            </a:r>
            <a:r>
              <a:rPr lang="it-IT" sz="2400" b="1" i="1" dirty="0">
                <a:solidFill>
                  <a:schemeClr val="bg1">
                    <a:lumMod val="25000"/>
                  </a:schemeClr>
                </a:solidFill>
                <a:latin typeface="Corbel" panose="020B0503020204020204" pitchFamily="34" charset="0"/>
              </a:rPr>
              <a:t>morbillo-free</a:t>
            </a:r>
            <a:r>
              <a:rPr lang="it-IT" sz="2400" b="1" dirty="0">
                <a:solidFill>
                  <a:schemeClr val="bg1">
                    <a:lumMod val="25000"/>
                  </a:schemeClr>
                </a:solidFill>
                <a:latin typeface="Corbel" panose="020B0503020204020204" pitchFamily="34" charset="0"/>
              </a:rPr>
              <a:t> e </a:t>
            </a:r>
            <a:r>
              <a:rPr lang="it-IT" sz="2400" b="1" i="1" dirty="0" smtClean="0">
                <a:solidFill>
                  <a:schemeClr val="bg1">
                    <a:lumMod val="25000"/>
                  </a:schemeClr>
                </a:solidFill>
                <a:latin typeface="Corbel" panose="020B0503020204020204" pitchFamily="34" charset="0"/>
              </a:rPr>
              <a:t>rosolia-free,</a:t>
            </a:r>
            <a:endParaRPr lang="it-IT" sz="2400" b="1" dirty="0">
              <a:solidFill>
                <a:schemeClr val="bg1">
                  <a:lumMod val="25000"/>
                </a:schemeClr>
              </a:solidFill>
              <a:latin typeface="Corbel" panose="020B0503020204020204" pitchFamily="34" charset="0"/>
            </a:endParaRPr>
          </a:p>
          <a:p>
            <a:pPr algn="just">
              <a:lnSpc>
                <a:spcPct val="100000"/>
              </a:lnSpc>
              <a:spcBef>
                <a:spcPts val="2400"/>
              </a:spcBef>
              <a:spcAft>
                <a:spcPts val="0"/>
              </a:spcAft>
            </a:pPr>
            <a:r>
              <a:rPr lang="it-IT" sz="2400" dirty="0">
                <a:solidFill>
                  <a:schemeClr val="bg1">
                    <a:lumMod val="25000"/>
                  </a:schemeClr>
                </a:solidFill>
                <a:latin typeface="Corbel" panose="020B0503020204020204" pitchFamily="34" charset="0"/>
              </a:rPr>
              <a:t>Garantire </a:t>
            </a:r>
            <a:r>
              <a:rPr lang="it-IT" sz="2400" b="1" dirty="0">
                <a:solidFill>
                  <a:schemeClr val="bg1">
                    <a:lumMod val="25000"/>
                  </a:schemeClr>
                </a:solidFill>
                <a:latin typeface="Corbel" panose="020B0503020204020204" pitchFamily="34" charset="0"/>
              </a:rPr>
              <a:t>l’offerta attiva e gratuita</a:t>
            </a:r>
            <a:r>
              <a:rPr lang="it-IT" sz="2400" dirty="0">
                <a:solidFill>
                  <a:schemeClr val="bg1">
                    <a:lumMod val="25000"/>
                  </a:schemeClr>
                </a:solidFill>
                <a:latin typeface="Corbel" panose="020B0503020204020204" pitchFamily="34" charset="0"/>
              </a:rPr>
              <a:t> delle vaccinazioni nelle fasce d’età e popolazioni a rischio indicate, </a:t>
            </a:r>
          </a:p>
          <a:p>
            <a:pPr algn="just">
              <a:lnSpc>
                <a:spcPct val="100000"/>
              </a:lnSpc>
              <a:spcBef>
                <a:spcPts val="2400"/>
              </a:spcBef>
              <a:spcAft>
                <a:spcPts val="0"/>
              </a:spcAft>
            </a:pPr>
            <a:r>
              <a:rPr lang="it-IT" sz="2400" b="1" dirty="0">
                <a:solidFill>
                  <a:schemeClr val="bg1">
                    <a:lumMod val="25000"/>
                  </a:schemeClr>
                </a:solidFill>
                <a:latin typeface="Corbel" panose="020B0503020204020204" pitchFamily="34" charset="0"/>
              </a:rPr>
              <a:t>Aumentare l’adesione consapevole </a:t>
            </a:r>
            <a:r>
              <a:rPr lang="it-IT" sz="2400" dirty="0">
                <a:solidFill>
                  <a:schemeClr val="bg1">
                    <a:lumMod val="25000"/>
                  </a:schemeClr>
                </a:solidFill>
                <a:latin typeface="Corbel" panose="020B0503020204020204" pitchFamily="34" charset="0"/>
              </a:rPr>
              <a:t>alle vaccinazioni nella popolazione generale, anche attraverso la conduzione di campagne di vaccinazione per il consolidamento della copertura vaccinale,</a:t>
            </a:r>
          </a:p>
          <a:p>
            <a:pPr algn="just">
              <a:lnSpc>
                <a:spcPct val="100000"/>
              </a:lnSpc>
              <a:spcBef>
                <a:spcPts val="2400"/>
              </a:spcBef>
              <a:spcAft>
                <a:spcPts val="0"/>
              </a:spcAft>
            </a:pPr>
            <a:endParaRPr lang="it-IT" sz="2400" dirty="0">
              <a:solidFill>
                <a:schemeClr val="bg1">
                  <a:lumMod val="25000"/>
                </a:schemeClr>
              </a:solidFill>
              <a:latin typeface="Corbel" panose="020B0503020204020204" pitchFamily="34" charset="0"/>
            </a:endParaRPr>
          </a:p>
        </p:txBody>
      </p:sp>
    </p:spTree>
    <p:extLst>
      <p:ext uri="{BB962C8B-B14F-4D97-AF65-F5344CB8AC3E}">
        <p14:creationId xmlns="" xmlns:p14="http://schemas.microsoft.com/office/powerpoint/2010/main" val="361548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b="1" dirty="0">
                <a:solidFill>
                  <a:schemeClr val="accent1">
                    <a:lumMod val="75000"/>
                  </a:schemeClr>
                </a:solidFill>
                <a:latin typeface="Corbel" panose="020B0503020204020204" pitchFamily="34" charset="0"/>
              </a:rPr>
              <a:t>PNPV 2017-2019: obiettivi generali - 2</a:t>
            </a:r>
            <a:endParaRPr lang="it-IT" sz="3200" dirty="0">
              <a:solidFill>
                <a:schemeClr val="accent1">
                  <a:lumMod val="75000"/>
                </a:schemeClr>
              </a:solidFill>
            </a:endParaRPr>
          </a:p>
        </p:txBody>
      </p:sp>
      <p:sp>
        <p:nvSpPr>
          <p:cNvPr id="3" name="Segnaposto contenuto 2"/>
          <p:cNvSpPr>
            <a:spLocks noGrp="1"/>
          </p:cNvSpPr>
          <p:nvPr>
            <p:ph idx="1"/>
          </p:nvPr>
        </p:nvSpPr>
        <p:spPr>
          <a:xfrm>
            <a:off x="1244168" y="1863670"/>
            <a:ext cx="9721080" cy="4032448"/>
          </a:xfrm>
        </p:spPr>
        <p:txBody>
          <a:bodyPr>
            <a:noAutofit/>
          </a:bodyPr>
          <a:lstStyle/>
          <a:p>
            <a:pPr algn="just">
              <a:lnSpc>
                <a:spcPct val="100000"/>
              </a:lnSpc>
              <a:spcBef>
                <a:spcPts val="2400"/>
              </a:spcBef>
              <a:spcAft>
                <a:spcPts val="0"/>
              </a:spcAft>
            </a:pPr>
            <a:r>
              <a:rPr lang="it-IT" sz="2400" b="1" dirty="0">
                <a:solidFill>
                  <a:schemeClr val="bg1">
                    <a:lumMod val="25000"/>
                  </a:schemeClr>
                </a:solidFill>
                <a:latin typeface="Corbel" panose="020B0503020204020204" pitchFamily="34" charset="0"/>
              </a:rPr>
              <a:t>Contrastare le disuguaglianze</a:t>
            </a:r>
            <a:r>
              <a:rPr lang="it-IT" sz="2400" dirty="0">
                <a:solidFill>
                  <a:schemeClr val="bg1">
                    <a:lumMod val="25000"/>
                  </a:schemeClr>
                </a:solidFill>
                <a:latin typeface="Corbel" panose="020B0503020204020204" pitchFamily="34" charset="0"/>
              </a:rPr>
              <a:t>, promuovendo interventi vaccinali nei gruppi di popolazioni marginalizzati o particolarmente vulnerabili,</a:t>
            </a:r>
          </a:p>
          <a:p>
            <a:pPr algn="just">
              <a:lnSpc>
                <a:spcPct val="100000"/>
              </a:lnSpc>
              <a:spcBef>
                <a:spcPts val="2400"/>
              </a:spcBef>
              <a:spcAft>
                <a:spcPts val="0"/>
              </a:spcAft>
            </a:pPr>
            <a:r>
              <a:rPr lang="it-IT" sz="2400" dirty="0" smtClean="0">
                <a:solidFill>
                  <a:schemeClr val="bg1">
                    <a:lumMod val="25000"/>
                  </a:schemeClr>
                </a:solidFill>
                <a:latin typeface="Corbel" panose="020B0503020204020204" pitchFamily="34" charset="0"/>
              </a:rPr>
              <a:t>Completare </a:t>
            </a:r>
            <a:r>
              <a:rPr lang="it-IT" sz="2400" b="1" dirty="0">
                <a:solidFill>
                  <a:schemeClr val="bg1">
                    <a:lumMod val="25000"/>
                  </a:schemeClr>
                </a:solidFill>
                <a:latin typeface="Corbel" panose="020B0503020204020204" pitchFamily="34" charset="0"/>
              </a:rPr>
              <a:t>l’informatizzazione delle anagrafi vaccinali,</a:t>
            </a:r>
            <a:r>
              <a:rPr lang="it-IT" sz="2400" dirty="0">
                <a:solidFill>
                  <a:schemeClr val="bg1">
                    <a:lumMod val="25000"/>
                  </a:schemeClr>
                </a:solidFill>
                <a:latin typeface="Corbel" panose="020B0503020204020204" pitchFamily="34" charset="0"/>
              </a:rPr>
              <a:t> interoperabili a livello regionale e nazionale, tra di loro e con altre basi di dati (malattie infettive, eventi avversi, residente/assistiti</a:t>
            </a:r>
            <a:r>
              <a:rPr lang="it-IT" sz="2400" dirty="0" smtClean="0">
                <a:solidFill>
                  <a:schemeClr val="bg1">
                    <a:lumMod val="25000"/>
                  </a:schemeClr>
                </a:solidFill>
                <a:latin typeface="Corbel" panose="020B0503020204020204" pitchFamily="34" charset="0"/>
              </a:rPr>
              <a:t>),</a:t>
            </a:r>
          </a:p>
          <a:p>
            <a:pPr algn="just">
              <a:lnSpc>
                <a:spcPct val="100000"/>
              </a:lnSpc>
              <a:spcBef>
                <a:spcPts val="2400"/>
              </a:spcBef>
              <a:spcAft>
                <a:spcPts val="0"/>
              </a:spcAft>
            </a:pPr>
            <a:r>
              <a:rPr lang="it-IT" sz="2400" b="1" dirty="0">
                <a:solidFill>
                  <a:schemeClr val="bg1">
                    <a:lumMod val="25000"/>
                  </a:schemeClr>
                </a:solidFill>
                <a:latin typeface="Corbel" panose="020B0503020204020204" pitchFamily="34" charset="0"/>
              </a:rPr>
              <a:t>Migliorare la sorveglianza </a:t>
            </a:r>
            <a:r>
              <a:rPr lang="it-IT" sz="2400" dirty="0">
                <a:solidFill>
                  <a:schemeClr val="bg1">
                    <a:lumMod val="25000"/>
                  </a:schemeClr>
                </a:solidFill>
                <a:latin typeface="Corbel" panose="020B0503020204020204" pitchFamily="34" charset="0"/>
              </a:rPr>
              <a:t>delle malattie prevenibili con vaccinazione,</a:t>
            </a:r>
          </a:p>
          <a:p>
            <a:pPr algn="just">
              <a:lnSpc>
                <a:spcPct val="100000"/>
              </a:lnSpc>
              <a:spcBef>
                <a:spcPts val="2400"/>
              </a:spcBef>
              <a:spcAft>
                <a:spcPts val="0"/>
              </a:spcAft>
            </a:pPr>
            <a:r>
              <a:rPr lang="it-IT" sz="2400" b="1" dirty="0">
                <a:solidFill>
                  <a:schemeClr val="bg1">
                    <a:lumMod val="25000"/>
                  </a:schemeClr>
                </a:solidFill>
                <a:latin typeface="Corbel" panose="020B0503020204020204" pitchFamily="34" charset="0"/>
              </a:rPr>
              <a:t>Promuovere</a:t>
            </a:r>
            <a:r>
              <a:rPr lang="it-IT" sz="2400" dirty="0">
                <a:solidFill>
                  <a:schemeClr val="bg1">
                    <a:lumMod val="25000"/>
                  </a:schemeClr>
                </a:solidFill>
                <a:latin typeface="Corbel" panose="020B0503020204020204" pitchFamily="34" charset="0"/>
              </a:rPr>
              <a:t>, nella popolazione generale e nei professionisti sanitari, una </a:t>
            </a:r>
            <a:r>
              <a:rPr lang="it-IT" sz="2400" b="1" dirty="0">
                <a:solidFill>
                  <a:schemeClr val="bg1">
                    <a:lumMod val="25000"/>
                  </a:schemeClr>
                </a:solidFill>
                <a:latin typeface="Corbel" panose="020B0503020204020204" pitchFamily="34" charset="0"/>
              </a:rPr>
              <a:t>cultura delle </a:t>
            </a:r>
            <a:r>
              <a:rPr lang="it-IT" sz="2400" b="1" dirty="0" smtClean="0">
                <a:solidFill>
                  <a:schemeClr val="bg1">
                    <a:lumMod val="25000"/>
                  </a:schemeClr>
                </a:solidFill>
                <a:latin typeface="Corbel" panose="020B0503020204020204" pitchFamily="34" charset="0"/>
              </a:rPr>
              <a:t>vaccinazioni.</a:t>
            </a:r>
            <a:endParaRPr lang="it-IT" sz="2400" b="1" dirty="0">
              <a:solidFill>
                <a:schemeClr val="bg1">
                  <a:lumMod val="25000"/>
                </a:schemeClr>
              </a:solidFill>
              <a:latin typeface="Corbel" panose="020B0503020204020204" pitchFamily="34" charset="0"/>
            </a:endParaRPr>
          </a:p>
          <a:p>
            <a:pPr algn="just">
              <a:lnSpc>
                <a:spcPct val="100000"/>
              </a:lnSpc>
              <a:spcBef>
                <a:spcPts val="2400"/>
              </a:spcBef>
              <a:spcAft>
                <a:spcPts val="0"/>
              </a:spcAft>
            </a:pPr>
            <a:endParaRPr lang="it-IT" sz="2400" dirty="0">
              <a:solidFill>
                <a:schemeClr val="bg1">
                  <a:lumMod val="25000"/>
                </a:schemeClr>
              </a:solidFill>
              <a:latin typeface="Corbel" panose="020B0503020204020204" pitchFamily="34" charset="0"/>
            </a:endParaRPr>
          </a:p>
          <a:p>
            <a:pPr algn="just">
              <a:lnSpc>
                <a:spcPct val="100000"/>
              </a:lnSpc>
              <a:spcBef>
                <a:spcPts val="2400"/>
              </a:spcBef>
              <a:spcAft>
                <a:spcPts val="0"/>
              </a:spcAft>
            </a:pPr>
            <a:endParaRPr lang="it-IT" sz="2400" dirty="0"/>
          </a:p>
        </p:txBody>
      </p:sp>
    </p:spTree>
    <p:extLst>
      <p:ext uri="{BB962C8B-B14F-4D97-AF65-F5344CB8AC3E}">
        <p14:creationId xmlns="" xmlns:p14="http://schemas.microsoft.com/office/powerpoint/2010/main" val="478244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7608" y="548680"/>
            <a:ext cx="6932161" cy="792088"/>
          </a:xfrm>
        </p:spPr>
        <p:txBody>
          <a:bodyPr>
            <a:noAutofit/>
          </a:bodyPr>
          <a:lstStyle/>
          <a:p>
            <a:r>
              <a:rPr lang="it-IT" sz="3200" b="1" dirty="0">
                <a:solidFill>
                  <a:schemeClr val="accent1">
                    <a:lumMod val="75000"/>
                  </a:schemeClr>
                </a:solidFill>
                <a:latin typeface="Corbel" panose="020B0503020204020204" pitchFamily="34" charset="0"/>
              </a:rPr>
              <a:t>PNPV 2017-2019: obiettivi generali - 3</a:t>
            </a:r>
            <a:endParaRPr lang="it-IT" sz="3200" dirty="0">
              <a:solidFill>
                <a:schemeClr val="accent1">
                  <a:lumMod val="75000"/>
                </a:schemeClr>
              </a:solidFill>
            </a:endParaRPr>
          </a:p>
        </p:txBody>
      </p:sp>
      <p:sp>
        <p:nvSpPr>
          <p:cNvPr id="3" name="Segnaposto contenuto 2"/>
          <p:cNvSpPr>
            <a:spLocks noGrp="1"/>
          </p:cNvSpPr>
          <p:nvPr>
            <p:ph idx="1"/>
          </p:nvPr>
        </p:nvSpPr>
        <p:spPr>
          <a:xfrm>
            <a:off x="1113801" y="1663634"/>
            <a:ext cx="10153128" cy="4392488"/>
          </a:xfrm>
        </p:spPr>
        <p:txBody>
          <a:bodyPr>
            <a:noAutofit/>
          </a:bodyPr>
          <a:lstStyle/>
          <a:p>
            <a:pPr algn="just">
              <a:lnSpc>
                <a:spcPct val="100000"/>
              </a:lnSpc>
              <a:spcBef>
                <a:spcPts val="2400"/>
              </a:spcBef>
              <a:spcAft>
                <a:spcPts val="0"/>
              </a:spcAft>
            </a:pPr>
            <a:r>
              <a:rPr lang="it-IT" sz="2200" dirty="0">
                <a:solidFill>
                  <a:schemeClr val="bg1">
                    <a:lumMod val="25000"/>
                  </a:schemeClr>
                </a:solidFill>
                <a:latin typeface="Corbel" panose="020B0503020204020204" pitchFamily="34" charset="0"/>
              </a:rPr>
              <a:t>Sostenere, a tutti i livelli, </a:t>
            </a:r>
            <a:r>
              <a:rPr lang="it-IT" sz="2200" b="1" dirty="0">
                <a:solidFill>
                  <a:schemeClr val="bg1">
                    <a:lumMod val="25000"/>
                  </a:schemeClr>
                </a:solidFill>
                <a:latin typeface="Corbel" panose="020B0503020204020204" pitchFamily="34" charset="0"/>
              </a:rPr>
              <a:t>il senso di responsabilità degli operatori sanitari, dipendenti e convenzionati con il SSN</a:t>
            </a:r>
            <a:r>
              <a:rPr lang="it-IT" sz="2200" dirty="0">
                <a:solidFill>
                  <a:schemeClr val="bg1">
                    <a:lumMod val="25000"/>
                  </a:schemeClr>
                </a:solidFill>
                <a:latin typeface="Corbel" panose="020B0503020204020204" pitchFamily="34" charset="0"/>
              </a:rPr>
              <a:t>, e la piena adesione alle finalità di tutela della </a:t>
            </a:r>
            <a:r>
              <a:rPr lang="it-IT" sz="2200" b="1" dirty="0">
                <a:solidFill>
                  <a:schemeClr val="bg1">
                    <a:lumMod val="25000"/>
                  </a:schemeClr>
                </a:solidFill>
                <a:latin typeface="Corbel" panose="020B0503020204020204" pitchFamily="34" charset="0"/>
              </a:rPr>
              <a:t>salute collettiva</a:t>
            </a:r>
            <a:r>
              <a:rPr lang="it-IT" sz="2200" dirty="0">
                <a:solidFill>
                  <a:schemeClr val="bg1">
                    <a:lumMod val="25000"/>
                  </a:schemeClr>
                </a:solidFill>
                <a:latin typeface="Corbel" panose="020B0503020204020204" pitchFamily="34" charset="0"/>
              </a:rPr>
              <a:t>, che si realizzano attraverso i programmi vaccinali, </a:t>
            </a:r>
            <a:r>
              <a:rPr lang="it-IT" sz="2200" b="1" dirty="0">
                <a:solidFill>
                  <a:schemeClr val="bg1">
                    <a:lumMod val="25000"/>
                  </a:schemeClr>
                </a:solidFill>
                <a:latin typeface="Corbel" panose="020B0503020204020204" pitchFamily="34" charset="0"/>
              </a:rPr>
              <a:t>prevedendo adeguati interventi sanzionatori </a:t>
            </a:r>
            <a:r>
              <a:rPr lang="it-IT" sz="2200" dirty="0">
                <a:solidFill>
                  <a:schemeClr val="bg1">
                    <a:lumMod val="25000"/>
                  </a:schemeClr>
                </a:solidFill>
                <a:latin typeface="Corbel" panose="020B0503020204020204" pitchFamily="34" charset="0"/>
              </a:rPr>
              <a:t>qualora sia identificato un comportamento di inadempienza,</a:t>
            </a:r>
          </a:p>
          <a:p>
            <a:pPr algn="just">
              <a:lnSpc>
                <a:spcPct val="100000"/>
              </a:lnSpc>
              <a:spcBef>
                <a:spcPts val="2400"/>
              </a:spcBef>
              <a:spcAft>
                <a:spcPts val="0"/>
              </a:spcAft>
            </a:pPr>
            <a:r>
              <a:rPr lang="it-IT" sz="2200" b="1" dirty="0">
                <a:solidFill>
                  <a:schemeClr val="bg1">
                    <a:lumMod val="25000"/>
                  </a:schemeClr>
                </a:solidFill>
                <a:latin typeface="Corbel" panose="020B0503020204020204" pitchFamily="34" charset="0"/>
              </a:rPr>
              <a:t>Attivare un percorso </a:t>
            </a:r>
            <a:r>
              <a:rPr lang="it-IT" sz="2200" dirty="0">
                <a:solidFill>
                  <a:schemeClr val="bg1">
                    <a:lumMod val="25000"/>
                  </a:schemeClr>
                </a:solidFill>
                <a:latin typeface="Corbel" panose="020B0503020204020204" pitchFamily="34" charset="0"/>
              </a:rPr>
              <a:t>di revisione e standardizzazione dei </a:t>
            </a:r>
            <a:r>
              <a:rPr lang="it-IT" sz="2200" b="1" dirty="0">
                <a:solidFill>
                  <a:schemeClr val="bg1">
                    <a:lumMod val="25000"/>
                  </a:schemeClr>
                </a:solidFill>
                <a:latin typeface="Corbel" panose="020B0503020204020204" pitchFamily="34" charset="0"/>
              </a:rPr>
              <a:t>criteri per l’individuazione del nesso di causalità</a:t>
            </a:r>
            <a:r>
              <a:rPr lang="it-IT" sz="2200" dirty="0">
                <a:solidFill>
                  <a:schemeClr val="bg1">
                    <a:lumMod val="25000"/>
                  </a:schemeClr>
                </a:solidFill>
                <a:latin typeface="Corbel" panose="020B0503020204020204" pitchFamily="34" charset="0"/>
              </a:rPr>
              <a:t> ai fini del riconoscimento </a:t>
            </a:r>
            <a:r>
              <a:rPr lang="it-IT" sz="2200" b="1" dirty="0">
                <a:solidFill>
                  <a:schemeClr val="bg1">
                    <a:lumMod val="25000"/>
                  </a:schemeClr>
                </a:solidFill>
                <a:latin typeface="Corbel" panose="020B0503020204020204" pitchFamily="34" charset="0"/>
              </a:rPr>
              <a:t>dell’indennizzo, ai sensi della legge 210/1992, </a:t>
            </a:r>
            <a:r>
              <a:rPr lang="it-IT" sz="2200" dirty="0">
                <a:solidFill>
                  <a:schemeClr val="bg1">
                    <a:lumMod val="25000"/>
                  </a:schemeClr>
                </a:solidFill>
                <a:latin typeface="Corbel" panose="020B0503020204020204" pitchFamily="34" charset="0"/>
              </a:rPr>
              <a:t>per i danneggiati da vaccinazione, coinvolgendo le altre istituzioni competenti (Ministero della Difesa),</a:t>
            </a:r>
          </a:p>
          <a:p>
            <a:pPr algn="just">
              <a:lnSpc>
                <a:spcPct val="100000"/>
              </a:lnSpc>
              <a:spcBef>
                <a:spcPts val="2400"/>
              </a:spcBef>
              <a:spcAft>
                <a:spcPts val="0"/>
              </a:spcAft>
            </a:pPr>
            <a:r>
              <a:rPr lang="it-IT" sz="2200" dirty="0">
                <a:solidFill>
                  <a:schemeClr val="bg1">
                    <a:lumMod val="25000"/>
                  </a:schemeClr>
                </a:solidFill>
                <a:latin typeface="Corbel" panose="020B0503020204020204" pitchFamily="34" charset="0"/>
              </a:rPr>
              <a:t>Favorire, attraverso una </a:t>
            </a:r>
            <a:r>
              <a:rPr lang="it-IT" sz="2200" b="1" dirty="0">
                <a:solidFill>
                  <a:schemeClr val="bg1">
                    <a:lumMod val="25000"/>
                  </a:schemeClr>
                </a:solidFill>
                <a:latin typeface="Corbel" panose="020B0503020204020204" pitchFamily="34" charset="0"/>
              </a:rPr>
              <a:t>collaborazione</a:t>
            </a:r>
            <a:r>
              <a:rPr lang="it-IT" sz="2200" dirty="0">
                <a:solidFill>
                  <a:schemeClr val="bg1">
                    <a:lumMod val="25000"/>
                  </a:schemeClr>
                </a:solidFill>
                <a:latin typeface="Corbel" panose="020B0503020204020204" pitchFamily="34" charset="0"/>
              </a:rPr>
              <a:t> tra le </a:t>
            </a:r>
            <a:r>
              <a:rPr lang="it-IT" sz="2200" b="1" dirty="0">
                <a:solidFill>
                  <a:schemeClr val="bg1">
                    <a:lumMod val="25000"/>
                  </a:schemeClr>
                </a:solidFill>
                <a:latin typeface="Corbel" panose="020B0503020204020204" pitchFamily="34" charset="0"/>
              </a:rPr>
              <a:t>Istituzioni Nazionali e le Società Scientifiche</a:t>
            </a:r>
            <a:r>
              <a:rPr lang="it-IT" sz="2200" dirty="0">
                <a:solidFill>
                  <a:schemeClr val="bg1">
                    <a:lumMod val="25000"/>
                  </a:schemeClr>
                </a:solidFill>
                <a:latin typeface="Corbel" panose="020B0503020204020204" pitchFamily="34" charset="0"/>
              </a:rPr>
              <a:t>, la</a:t>
            </a:r>
            <a:r>
              <a:rPr lang="it-IT" sz="2200" b="1" dirty="0">
                <a:solidFill>
                  <a:schemeClr val="bg1">
                    <a:lumMod val="25000"/>
                  </a:schemeClr>
                </a:solidFill>
                <a:latin typeface="Corbel" panose="020B0503020204020204" pitchFamily="34" charset="0"/>
              </a:rPr>
              <a:t> ricerca </a:t>
            </a:r>
            <a:r>
              <a:rPr lang="it-IT" sz="2200" dirty="0">
                <a:solidFill>
                  <a:schemeClr val="bg1">
                    <a:lumMod val="25000"/>
                  </a:schemeClr>
                </a:solidFill>
                <a:latin typeface="Corbel" panose="020B0503020204020204" pitchFamily="34" charset="0"/>
              </a:rPr>
              <a:t>e l’informazione scientifica </a:t>
            </a:r>
            <a:r>
              <a:rPr lang="it-IT" sz="2200" b="1" dirty="0">
                <a:solidFill>
                  <a:schemeClr val="bg1">
                    <a:lumMod val="25000"/>
                  </a:schemeClr>
                </a:solidFill>
                <a:latin typeface="Corbel" panose="020B0503020204020204" pitchFamily="34" charset="0"/>
              </a:rPr>
              <a:t>indipendente sui vaccini.</a:t>
            </a:r>
          </a:p>
        </p:txBody>
      </p:sp>
    </p:spTree>
    <p:extLst>
      <p:ext uri="{BB962C8B-B14F-4D97-AF65-F5344CB8AC3E}">
        <p14:creationId xmlns="" xmlns:p14="http://schemas.microsoft.com/office/powerpoint/2010/main" val="913937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190" y="131930"/>
            <a:ext cx="10146404" cy="632346"/>
          </a:xfrm>
        </p:spPr>
        <p:txBody>
          <a:bodyPr>
            <a:normAutofit fontScale="90000"/>
          </a:bodyPr>
          <a:lstStyle/>
          <a:p>
            <a:pPr algn="ctr"/>
            <a:r>
              <a:rPr lang="it-IT" b="1" dirty="0" smtClean="0">
                <a:solidFill>
                  <a:schemeClr val="accent1">
                    <a:lumMod val="50000"/>
                  </a:schemeClr>
                </a:solidFill>
                <a:latin typeface="Corbel" panose="020B0503020204020204" pitchFamily="34" charset="0"/>
              </a:rPr>
              <a:t>Calendario Vaccinale PNPV 2017-2019</a:t>
            </a:r>
            <a:endParaRPr lang="it-IT" b="1" dirty="0">
              <a:solidFill>
                <a:schemeClr val="accent1">
                  <a:lumMod val="50000"/>
                </a:schemeClr>
              </a:solidFill>
              <a:latin typeface="Corbel" panose="020B0503020204020204" pitchFamily="34" charset="0"/>
            </a:endParaRPr>
          </a:p>
        </p:txBody>
      </p:sp>
      <p:pic>
        <p:nvPicPr>
          <p:cNvPr id="7" name="Immagin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2190" y="907573"/>
            <a:ext cx="10146404" cy="5732059"/>
          </a:xfrm>
          <a:prstGeom prst="rect">
            <a:avLst/>
          </a:prstGeom>
        </p:spPr>
      </p:pic>
    </p:spTree>
    <p:extLst>
      <p:ext uri="{BB962C8B-B14F-4D97-AF65-F5344CB8AC3E}">
        <p14:creationId xmlns="" xmlns:p14="http://schemas.microsoft.com/office/powerpoint/2010/main" val="2649210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9616" y="2697174"/>
            <a:ext cx="7323250" cy="1235881"/>
          </a:xfrm>
        </p:spPr>
        <p:txBody>
          <a:bodyPr>
            <a:noAutofit/>
          </a:bodyPr>
          <a:lstStyle/>
          <a:p>
            <a:pPr algn="ctr">
              <a:lnSpc>
                <a:spcPct val="100000"/>
              </a:lnSpc>
            </a:pPr>
            <a:r>
              <a:rPr lang="it-IT" sz="4000" b="1" dirty="0" smtClean="0">
                <a:solidFill>
                  <a:schemeClr val="accent1">
                    <a:lumMod val="50000"/>
                  </a:schemeClr>
                </a:solidFill>
                <a:latin typeface="Corbel" panose="020B0503020204020204" pitchFamily="34" charset="0"/>
              </a:rPr>
              <a:t>Novità introdotte</a:t>
            </a:r>
            <a:endParaRPr lang="it-IT" sz="4000" b="1" dirty="0">
              <a:solidFill>
                <a:schemeClr val="accent1">
                  <a:lumMod val="50000"/>
                </a:schemeClr>
              </a:solidFill>
              <a:latin typeface="Corbel" panose="020B0503020204020204" pitchFamily="34" charset="0"/>
            </a:endParaRPr>
          </a:p>
        </p:txBody>
      </p:sp>
    </p:spTree>
    <p:extLst>
      <p:ext uri="{BB962C8B-B14F-4D97-AF65-F5344CB8AC3E}">
        <p14:creationId xmlns="" xmlns:p14="http://schemas.microsoft.com/office/powerpoint/2010/main" val="2523470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3552" y="594822"/>
            <a:ext cx="7886700" cy="637144"/>
          </a:xfrm>
        </p:spPr>
        <p:txBody>
          <a:bodyPr>
            <a:normAutofit/>
          </a:bodyPr>
          <a:lstStyle/>
          <a:p>
            <a:pPr algn="ctr"/>
            <a:r>
              <a:rPr lang="it-IT" sz="3600" b="1" dirty="0" smtClean="0">
                <a:solidFill>
                  <a:schemeClr val="accent1">
                    <a:lumMod val="50000"/>
                  </a:schemeClr>
                </a:solidFill>
                <a:latin typeface="Corbel" panose="020B0503020204020204" pitchFamily="34" charset="0"/>
              </a:rPr>
              <a:t>INFANZIA</a:t>
            </a:r>
            <a:endParaRPr lang="it-IT" sz="3600" b="1" dirty="0">
              <a:solidFill>
                <a:schemeClr val="accent1">
                  <a:lumMod val="50000"/>
                </a:schemeClr>
              </a:solidFill>
              <a:latin typeface="Corbel" panose="020B0503020204020204" pitchFamily="34" charset="0"/>
            </a:endParaRPr>
          </a:p>
        </p:txBody>
      </p:sp>
      <p:sp>
        <p:nvSpPr>
          <p:cNvPr id="3" name="Segnaposto contenuto 2"/>
          <p:cNvSpPr>
            <a:spLocks noGrp="1"/>
          </p:cNvSpPr>
          <p:nvPr>
            <p:ph idx="1"/>
          </p:nvPr>
        </p:nvSpPr>
        <p:spPr>
          <a:xfrm>
            <a:off x="1127448" y="1628800"/>
            <a:ext cx="10009112" cy="4680520"/>
          </a:xfrm>
          <a:solidFill>
            <a:schemeClr val="bg1"/>
          </a:solidFill>
        </p:spPr>
        <p:txBody>
          <a:bodyPr>
            <a:noAutofit/>
          </a:bodyPr>
          <a:lstStyle/>
          <a:p>
            <a:pPr marL="271463" indent="-271463" algn="just">
              <a:lnSpc>
                <a:spcPct val="100000"/>
              </a:lnSpc>
              <a:spcAft>
                <a:spcPts val="900"/>
              </a:spcAft>
              <a:buFont typeface="Arial" panose="020B0604020202020204" pitchFamily="34" charset="0"/>
              <a:buChar char="•"/>
            </a:pPr>
            <a:r>
              <a:rPr lang="it-IT" sz="2200" dirty="0">
                <a:solidFill>
                  <a:schemeClr val="bg1">
                    <a:lumMod val="25000"/>
                  </a:schemeClr>
                </a:solidFill>
              </a:rPr>
              <a:t>Introduzione della </a:t>
            </a:r>
            <a:r>
              <a:rPr lang="it-IT" sz="2200" b="1" dirty="0">
                <a:solidFill>
                  <a:schemeClr val="bg1">
                    <a:lumMod val="25000"/>
                  </a:schemeClr>
                </a:solidFill>
              </a:rPr>
              <a:t>vaccinazione contro il meningococco B </a:t>
            </a:r>
            <a:r>
              <a:rPr lang="it-IT" sz="2200" dirty="0">
                <a:solidFill>
                  <a:schemeClr val="bg1">
                    <a:lumMod val="25000"/>
                  </a:schemeClr>
                </a:solidFill>
              </a:rPr>
              <a:t>(ciclo a 4 dosi) ai nati a partire dal </a:t>
            </a:r>
            <a:r>
              <a:rPr lang="it-IT" sz="2200" b="1" dirty="0" smtClean="0">
                <a:solidFill>
                  <a:schemeClr val="bg1">
                    <a:lumMod val="25000"/>
                  </a:schemeClr>
                </a:solidFill>
              </a:rPr>
              <a:t>01.01.2017</a:t>
            </a:r>
            <a:r>
              <a:rPr lang="it-IT" sz="2200" dirty="0" smtClean="0">
                <a:solidFill>
                  <a:schemeClr val="bg1">
                    <a:lumMod val="25000"/>
                  </a:schemeClr>
                </a:solidFill>
              </a:rPr>
              <a:t>									successivamente passaggio ad un ciclo a 3 dosi (nota Regione Piemonte n.17064/A1409A, 01.08.2018)</a:t>
            </a:r>
          </a:p>
          <a:p>
            <a:pPr marL="271463" indent="-271463" algn="just">
              <a:lnSpc>
                <a:spcPct val="100000"/>
              </a:lnSpc>
              <a:spcAft>
                <a:spcPts val="900"/>
              </a:spcAft>
              <a:buFont typeface="Arial" panose="020B0604020202020204" pitchFamily="34" charset="0"/>
              <a:buChar char="•"/>
            </a:pPr>
            <a:r>
              <a:rPr lang="it-IT" sz="2200" b="1" dirty="0" smtClean="0">
                <a:solidFill>
                  <a:schemeClr val="bg1">
                    <a:lumMod val="25000"/>
                  </a:schemeClr>
                </a:solidFill>
              </a:rPr>
              <a:t>Introduzione </a:t>
            </a:r>
            <a:r>
              <a:rPr lang="it-IT" sz="2200" b="1" dirty="0">
                <a:solidFill>
                  <a:schemeClr val="bg1">
                    <a:lumMod val="25000"/>
                  </a:schemeClr>
                </a:solidFill>
              </a:rPr>
              <a:t>della vaccinazione anti-</a:t>
            </a:r>
            <a:r>
              <a:rPr lang="it-IT" sz="2200" b="1" dirty="0" err="1">
                <a:solidFill>
                  <a:schemeClr val="bg1">
                    <a:lumMod val="25000"/>
                  </a:schemeClr>
                </a:solidFill>
              </a:rPr>
              <a:t>rotavirus</a:t>
            </a:r>
            <a:r>
              <a:rPr lang="it-IT" sz="2200" b="1" dirty="0">
                <a:solidFill>
                  <a:schemeClr val="bg1">
                    <a:lumMod val="25000"/>
                  </a:schemeClr>
                </a:solidFill>
              </a:rPr>
              <a:t> a tutti i nati a partire dal 01.01.2018</a:t>
            </a:r>
            <a:r>
              <a:rPr lang="it-IT" sz="2200" dirty="0">
                <a:solidFill>
                  <a:schemeClr val="bg1">
                    <a:lumMod val="25000"/>
                  </a:schemeClr>
                </a:solidFill>
              </a:rPr>
              <a:t>, somministrata per via orale, e raccomandata a tutti i bambini a partire dalla 6° settimana d vita (2 o 3 dosi a seconda del prodotto) in co-somministrazione con le altre vaccinazioni previste in questa fascia di </a:t>
            </a:r>
            <a:r>
              <a:rPr lang="it-IT" sz="2200" dirty="0" smtClean="0">
                <a:solidFill>
                  <a:schemeClr val="bg1">
                    <a:lumMod val="25000"/>
                  </a:schemeClr>
                </a:solidFill>
              </a:rPr>
              <a:t>età.</a:t>
            </a:r>
          </a:p>
          <a:p>
            <a:pPr marL="271463" indent="-271463" algn="just">
              <a:lnSpc>
                <a:spcPct val="100000"/>
              </a:lnSpc>
              <a:spcAft>
                <a:spcPts val="900"/>
              </a:spcAft>
              <a:buFont typeface="Arial" panose="020B0604020202020204" pitchFamily="34" charset="0"/>
              <a:buChar char="•"/>
            </a:pPr>
            <a:r>
              <a:rPr lang="it-IT" sz="2200" dirty="0" smtClean="0">
                <a:solidFill>
                  <a:schemeClr val="bg1">
                    <a:lumMod val="25000"/>
                  </a:schemeClr>
                </a:solidFill>
              </a:rPr>
              <a:t>Introduzione </a:t>
            </a:r>
            <a:r>
              <a:rPr lang="it-IT" sz="2200" dirty="0">
                <a:solidFill>
                  <a:schemeClr val="bg1">
                    <a:lumMod val="25000"/>
                  </a:schemeClr>
                </a:solidFill>
              </a:rPr>
              <a:t>della </a:t>
            </a:r>
            <a:r>
              <a:rPr lang="it-IT" sz="2200" b="1" dirty="0">
                <a:solidFill>
                  <a:schemeClr val="bg1">
                    <a:lumMod val="25000"/>
                  </a:schemeClr>
                </a:solidFill>
              </a:rPr>
              <a:t>vaccinazione anti-varicella </a:t>
            </a:r>
            <a:r>
              <a:rPr lang="it-IT" sz="2200" dirty="0">
                <a:solidFill>
                  <a:schemeClr val="bg1">
                    <a:lumMod val="25000"/>
                  </a:schemeClr>
                </a:solidFill>
              </a:rPr>
              <a:t>ai nati a partire dal 01.07.2016 (2° semestre 2016), offerta al 13°-15° mese mediante il vaccino combinato quadrivalente MPRV (morbillo-parotite-rosolia-varicella) 	                    </a:t>
            </a:r>
            <a:r>
              <a:rPr lang="it-IT" sz="2200" dirty="0" smtClean="0">
                <a:solidFill>
                  <a:schemeClr val="bg1">
                    <a:lumMod val="25000"/>
                  </a:schemeClr>
                </a:solidFill>
              </a:rPr>
              <a:t>			offerta </a:t>
            </a:r>
            <a:r>
              <a:rPr lang="it-IT" sz="2200" dirty="0">
                <a:solidFill>
                  <a:schemeClr val="bg1">
                    <a:lumMod val="25000"/>
                  </a:schemeClr>
                </a:solidFill>
              </a:rPr>
              <a:t>gratuita a tutti i nati 2016.</a:t>
            </a:r>
          </a:p>
          <a:p>
            <a:pPr algn="just">
              <a:lnSpc>
                <a:spcPct val="100000"/>
              </a:lnSpc>
              <a:spcAft>
                <a:spcPts val="900"/>
              </a:spcAft>
            </a:pPr>
            <a:endParaRPr lang="it-IT" sz="2200" dirty="0">
              <a:solidFill>
                <a:schemeClr val="bg1">
                  <a:lumMod val="25000"/>
                </a:schemeClr>
              </a:solidFill>
            </a:endParaRPr>
          </a:p>
          <a:p>
            <a:pPr lvl="0" algn="just">
              <a:lnSpc>
                <a:spcPct val="100000"/>
              </a:lnSpc>
            </a:pPr>
            <a:endParaRPr lang="it-IT" sz="2200" dirty="0">
              <a:solidFill>
                <a:schemeClr val="bg1">
                  <a:lumMod val="25000"/>
                </a:schemeClr>
              </a:solidFill>
            </a:endParaRPr>
          </a:p>
          <a:p>
            <a:pPr>
              <a:lnSpc>
                <a:spcPct val="100000"/>
              </a:lnSpc>
            </a:pPr>
            <a:endParaRPr lang="it-IT" sz="2200" dirty="0">
              <a:solidFill>
                <a:schemeClr val="bg1">
                  <a:lumMod val="25000"/>
                </a:schemeClr>
              </a:solidFill>
            </a:endParaRPr>
          </a:p>
        </p:txBody>
      </p:sp>
      <p:sp>
        <p:nvSpPr>
          <p:cNvPr id="4" name="Freccia a destra 3"/>
          <p:cNvSpPr/>
          <p:nvPr/>
        </p:nvSpPr>
        <p:spPr>
          <a:xfrm>
            <a:off x="2077361" y="5885485"/>
            <a:ext cx="706271" cy="2456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Freccia a destra 4"/>
          <p:cNvSpPr/>
          <p:nvPr/>
        </p:nvSpPr>
        <p:spPr>
          <a:xfrm>
            <a:off x="2077361" y="2391252"/>
            <a:ext cx="706271" cy="2456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 xmlns:p14="http://schemas.microsoft.com/office/powerpoint/2010/main" val="4136062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908720"/>
            <a:ext cx="7886700" cy="626909"/>
          </a:xfrm>
        </p:spPr>
        <p:txBody>
          <a:bodyPr>
            <a:normAutofit/>
          </a:bodyPr>
          <a:lstStyle/>
          <a:p>
            <a:pPr algn="ctr"/>
            <a:r>
              <a:rPr lang="it-IT" sz="3600" b="1" dirty="0">
                <a:solidFill>
                  <a:schemeClr val="accent1">
                    <a:lumMod val="50000"/>
                  </a:schemeClr>
                </a:solidFill>
                <a:latin typeface="Corbel" panose="020B0503020204020204" pitchFamily="34" charset="0"/>
              </a:rPr>
              <a:t>A</a:t>
            </a:r>
            <a:r>
              <a:rPr lang="it-IT" sz="3600" b="1" dirty="0" smtClean="0">
                <a:solidFill>
                  <a:schemeClr val="accent1">
                    <a:lumMod val="50000"/>
                  </a:schemeClr>
                </a:solidFill>
                <a:latin typeface="Corbel" panose="020B0503020204020204" pitchFamily="34" charset="0"/>
              </a:rPr>
              <a:t>DOLESCENZA</a:t>
            </a:r>
            <a:endParaRPr lang="it-IT" sz="3600" dirty="0">
              <a:solidFill>
                <a:schemeClr val="accent1">
                  <a:lumMod val="50000"/>
                </a:schemeClr>
              </a:solidFill>
            </a:endParaRPr>
          </a:p>
        </p:txBody>
      </p:sp>
      <p:sp>
        <p:nvSpPr>
          <p:cNvPr id="3" name="Segnaposto contenuto 2"/>
          <p:cNvSpPr>
            <a:spLocks noGrp="1"/>
          </p:cNvSpPr>
          <p:nvPr>
            <p:ph idx="1"/>
          </p:nvPr>
        </p:nvSpPr>
        <p:spPr>
          <a:xfrm>
            <a:off x="1833880" y="1883428"/>
            <a:ext cx="8961499" cy="4121588"/>
          </a:xfrm>
        </p:spPr>
        <p:txBody>
          <a:bodyPr>
            <a:noAutofit/>
          </a:bodyPr>
          <a:lstStyle/>
          <a:p>
            <a:pPr marL="288000" indent="-361950" algn="just">
              <a:lnSpc>
                <a:spcPts val="3360"/>
              </a:lnSpc>
              <a:spcBef>
                <a:spcPts val="1200"/>
              </a:spcBef>
              <a:spcAft>
                <a:spcPts val="900"/>
              </a:spcAft>
              <a:buFont typeface="Arial" panose="020B0604020202020204" pitchFamily="34" charset="0"/>
              <a:buChar char="•"/>
            </a:pPr>
            <a:r>
              <a:rPr lang="it-IT" sz="2200" dirty="0" smtClean="0">
                <a:solidFill>
                  <a:schemeClr val="bg1">
                    <a:lumMod val="25000"/>
                  </a:schemeClr>
                </a:solidFill>
              </a:rPr>
              <a:t>Introduzione</a:t>
            </a:r>
            <a:r>
              <a:rPr lang="it-IT" sz="2200" b="1" dirty="0" smtClean="0">
                <a:solidFill>
                  <a:schemeClr val="bg1">
                    <a:lumMod val="25000"/>
                  </a:schemeClr>
                </a:solidFill>
              </a:rPr>
              <a:t> </a:t>
            </a:r>
            <a:r>
              <a:rPr lang="it-IT" sz="2200" dirty="0">
                <a:solidFill>
                  <a:schemeClr val="bg1">
                    <a:lumMod val="25000"/>
                  </a:schemeClr>
                </a:solidFill>
              </a:rPr>
              <a:t>della </a:t>
            </a:r>
            <a:r>
              <a:rPr lang="it-IT" sz="2200" b="1" dirty="0">
                <a:solidFill>
                  <a:schemeClr val="bg1">
                    <a:lumMod val="25000"/>
                  </a:schemeClr>
                </a:solidFill>
              </a:rPr>
              <a:t>vaccinazione anti-HPV a favore dei maschi </a:t>
            </a:r>
            <a:r>
              <a:rPr lang="it-IT" sz="2200" dirty="0">
                <a:solidFill>
                  <a:schemeClr val="bg1">
                    <a:lumMod val="25000"/>
                  </a:schemeClr>
                </a:solidFill>
              </a:rPr>
              <a:t>undicenni con inizio della chiamata attiva </a:t>
            </a:r>
            <a:r>
              <a:rPr lang="it-IT" sz="2200" dirty="0" smtClean="0">
                <a:solidFill>
                  <a:schemeClr val="bg1">
                    <a:lumMod val="25000"/>
                  </a:schemeClr>
                </a:solidFill>
              </a:rPr>
              <a:t>dalla </a:t>
            </a:r>
            <a:r>
              <a:rPr lang="it-IT" sz="2200" dirty="0">
                <a:solidFill>
                  <a:schemeClr val="bg1">
                    <a:lumMod val="25000"/>
                  </a:schemeClr>
                </a:solidFill>
              </a:rPr>
              <a:t>coorte 2006. Il ciclo vaccinale è composto da 2 dosi a 0 e 6 mesi        	</a:t>
            </a:r>
            <a:endParaRPr lang="it-IT" sz="2200" dirty="0" smtClean="0">
              <a:solidFill>
                <a:schemeClr val="bg1">
                  <a:lumMod val="25000"/>
                </a:schemeClr>
              </a:solidFill>
            </a:endParaRPr>
          </a:p>
          <a:p>
            <a:pPr marL="288000" indent="-361950" algn="just">
              <a:lnSpc>
                <a:spcPts val="3360"/>
              </a:lnSpc>
              <a:spcBef>
                <a:spcPts val="1200"/>
              </a:spcBef>
              <a:spcAft>
                <a:spcPts val="900"/>
              </a:spcAft>
              <a:buFont typeface="Arial" panose="020B0604020202020204" pitchFamily="34" charset="0"/>
              <a:buChar char="•"/>
            </a:pPr>
            <a:r>
              <a:rPr lang="it-IT" sz="2200" dirty="0">
                <a:solidFill>
                  <a:schemeClr val="bg1">
                    <a:lumMod val="25000"/>
                  </a:schemeClr>
                </a:solidFill>
              </a:rPr>
              <a:t>Introduzione della </a:t>
            </a:r>
            <a:r>
              <a:rPr lang="it-IT" sz="2200" b="1" dirty="0">
                <a:solidFill>
                  <a:schemeClr val="bg1">
                    <a:lumMod val="25000"/>
                  </a:schemeClr>
                </a:solidFill>
              </a:rPr>
              <a:t>vaccinazione anti-meningococco ACWY </a:t>
            </a:r>
            <a:r>
              <a:rPr lang="it-IT" sz="2200" dirty="0">
                <a:solidFill>
                  <a:schemeClr val="bg1">
                    <a:lumMod val="25000"/>
                  </a:schemeClr>
                </a:solidFill>
              </a:rPr>
              <a:t>(una dose) nell’adolescente che va a sostituire la vaccinazione anti-</a:t>
            </a:r>
            <a:r>
              <a:rPr lang="it-IT" sz="2200" dirty="0" err="1">
                <a:solidFill>
                  <a:schemeClr val="bg1">
                    <a:lumMod val="25000"/>
                  </a:schemeClr>
                </a:solidFill>
              </a:rPr>
              <a:t>menigococco</a:t>
            </a:r>
            <a:r>
              <a:rPr lang="it-IT" sz="2200" dirty="0">
                <a:solidFill>
                  <a:schemeClr val="bg1">
                    <a:lumMod val="25000"/>
                  </a:schemeClr>
                </a:solidFill>
              </a:rPr>
              <a:t> C. </a:t>
            </a:r>
            <a:endParaRPr lang="it-IT" sz="2200" dirty="0" smtClean="0">
              <a:solidFill>
                <a:schemeClr val="bg1">
                  <a:lumMod val="25000"/>
                </a:schemeClr>
              </a:solidFill>
            </a:endParaRPr>
          </a:p>
          <a:p>
            <a:pPr marL="288000" indent="-361950" algn="just">
              <a:lnSpc>
                <a:spcPts val="3360"/>
              </a:lnSpc>
              <a:spcBef>
                <a:spcPts val="1200"/>
              </a:spcBef>
              <a:spcAft>
                <a:spcPts val="900"/>
              </a:spcAft>
            </a:pPr>
            <a:r>
              <a:rPr lang="it-IT" sz="2200" b="1" dirty="0">
                <a:solidFill>
                  <a:schemeClr val="bg1">
                    <a:lumMod val="25000"/>
                  </a:schemeClr>
                </a:solidFill>
              </a:rPr>
              <a:t>Introduzione della 5° dose di vaccino anti-poliomielite nell’adolescente </a:t>
            </a:r>
            <a:r>
              <a:rPr lang="it-IT" sz="2200" dirty="0">
                <a:solidFill>
                  <a:schemeClr val="bg1">
                    <a:lumMod val="25000"/>
                  </a:schemeClr>
                </a:solidFill>
              </a:rPr>
              <a:t>in concomitanza con il richiamo anti </a:t>
            </a:r>
            <a:r>
              <a:rPr lang="it-IT" sz="2200" b="1" u="sng" dirty="0" err="1" smtClean="0">
                <a:solidFill>
                  <a:schemeClr val="bg1">
                    <a:lumMod val="25000"/>
                  </a:schemeClr>
                </a:solidFill>
              </a:rPr>
              <a:t>difterite-tetano-pertosse</a:t>
            </a:r>
            <a:r>
              <a:rPr lang="it-IT" sz="2200" b="1" u="sng" dirty="0" smtClean="0">
                <a:solidFill>
                  <a:schemeClr val="bg1">
                    <a:lumMod val="25000"/>
                  </a:schemeClr>
                </a:solidFill>
              </a:rPr>
              <a:t> </a:t>
            </a:r>
            <a:r>
              <a:rPr lang="it-IT" sz="2200" dirty="0" smtClean="0">
                <a:solidFill>
                  <a:schemeClr val="bg1">
                    <a:lumMod val="25000"/>
                  </a:schemeClr>
                </a:solidFill>
              </a:rPr>
              <a:t>(con il vaccino combinato </a:t>
            </a:r>
            <a:r>
              <a:rPr lang="it-IT" sz="2200" dirty="0" err="1" smtClean="0">
                <a:solidFill>
                  <a:schemeClr val="bg1">
                    <a:lumMod val="25000"/>
                  </a:schemeClr>
                </a:solidFill>
              </a:rPr>
              <a:t>Tdpa-IPV</a:t>
            </a:r>
            <a:r>
              <a:rPr lang="it-IT" sz="2200" dirty="0" smtClean="0">
                <a:solidFill>
                  <a:schemeClr val="bg1">
                    <a:lumMod val="25000"/>
                  </a:schemeClr>
                </a:solidFill>
              </a:rPr>
              <a:t>).</a:t>
            </a:r>
            <a:endParaRPr lang="it-IT" sz="2200" dirty="0">
              <a:solidFill>
                <a:schemeClr val="bg1">
                  <a:lumMod val="25000"/>
                </a:schemeClr>
              </a:solidFill>
            </a:endParaRPr>
          </a:p>
          <a:p>
            <a:pPr marL="288000" algn="just">
              <a:lnSpc>
                <a:spcPts val="3360"/>
              </a:lnSpc>
              <a:spcBef>
                <a:spcPts val="1200"/>
              </a:spcBef>
              <a:spcAft>
                <a:spcPts val="900"/>
              </a:spcAft>
            </a:pPr>
            <a:endParaRPr lang="it-IT" dirty="0">
              <a:solidFill>
                <a:schemeClr val="bg1">
                  <a:lumMod val="25000"/>
                </a:schemeClr>
              </a:solidFill>
            </a:endParaRPr>
          </a:p>
          <a:p>
            <a:pPr marL="288000" algn="just">
              <a:lnSpc>
                <a:spcPts val="3360"/>
              </a:lnSpc>
              <a:spcBef>
                <a:spcPts val="1200"/>
              </a:spcBef>
              <a:spcAft>
                <a:spcPts val="900"/>
              </a:spcAft>
            </a:pPr>
            <a:endParaRPr lang="it-IT" dirty="0">
              <a:solidFill>
                <a:schemeClr val="bg1">
                  <a:lumMod val="25000"/>
                </a:schemeClr>
              </a:solidFill>
            </a:endParaRPr>
          </a:p>
          <a:p>
            <a:pPr marL="288000" algn="just">
              <a:lnSpc>
                <a:spcPts val="3360"/>
              </a:lnSpc>
              <a:spcBef>
                <a:spcPts val="1200"/>
              </a:spcBef>
              <a:spcAft>
                <a:spcPts val="900"/>
              </a:spcAft>
            </a:pPr>
            <a:endParaRPr lang="it-IT" dirty="0">
              <a:solidFill>
                <a:schemeClr val="bg1">
                  <a:lumMod val="25000"/>
                </a:schemeClr>
              </a:solidFill>
            </a:endParaRPr>
          </a:p>
        </p:txBody>
      </p:sp>
    </p:spTree>
    <p:extLst>
      <p:ext uri="{BB962C8B-B14F-4D97-AF65-F5344CB8AC3E}">
        <p14:creationId xmlns="" xmlns:p14="http://schemas.microsoft.com/office/powerpoint/2010/main" val="3415748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35560" y="836712"/>
            <a:ext cx="7611185" cy="698558"/>
          </a:xfrm>
        </p:spPr>
        <p:txBody>
          <a:bodyPr>
            <a:normAutofit/>
          </a:bodyPr>
          <a:lstStyle/>
          <a:p>
            <a:pPr algn="ctr"/>
            <a:r>
              <a:rPr lang="it-IT" sz="3600" b="1" dirty="0" smtClean="0">
                <a:solidFill>
                  <a:schemeClr val="accent1">
                    <a:lumMod val="50000"/>
                  </a:schemeClr>
                </a:solidFill>
                <a:latin typeface="Corbel" panose="020B0503020204020204" pitchFamily="34" charset="0"/>
              </a:rPr>
              <a:t>ETA’ ADULTA</a:t>
            </a:r>
            <a:endParaRPr lang="it-IT" sz="3600" dirty="0">
              <a:solidFill>
                <a:schemeClr val="accent1">
                  <a:lumMod val="50000"/>
                </a:schemeClr>
              </a:solidFill>
            </a:endParaRPr>
          </a:p>
        </p:txBody>
      </p:sp>
      <p:sp>
        <p:nvSpPr>
          <p:cNvPr id="3" name="Segnaposto contenuto 2"/>
          <p:cNvSpPr>
            <a:spLocks noGrp="1"/>
          </p:cNvSpPr>
          <p:nvPr>
            <p:ph idx="1"/>
          </p:nvPr>
        </p:nvSpPr>
        <p:spPr>
          <a:xfrm>
            <a:off x="1775520" y="1916832"/>
            <a:ext cx="8883381" cy="3960440"/>
          </a:xfrm>
        </p:spPr>
        <p:txBody>
          <a:bodyPr>
            <a:noAutofit/>
          </a:bodyPr>
          <a:lstStyle/>
          <a:p>
            <a:pPr marL="271463" indent="-271463" algn="just">
              <a:lnSpc>
                <a:spcPts val="3300"/>
              </a:lnSpc>
              <a:spcAft>
                <a:spcPts val="900"/>
              </a:spcAft>
              <a:buFont typeface="Arial" panose="020B0604020202020204" pitchFamily="34" charset="0"/>
              <a:buChar char="•"/>
            </a:pPr>
            <a:r>
              <a:rPr lang="it-IT" sz="2200" dirty="0" smtClean="0">
                <a:solidFill>
                  <a:schemeClr val="bg1">
                    <a:lumMod val="25000"/>
                  </a:schemeClr>
                </a:solidFill>
              </a:rPr>
              <a:t>Introduzione della </a:t>
            </a:r>
            <a:r>
              <a:rPr lang="it-IT" sz="2200" b="1" dirty="0" smtClean="0">
                <a:solidFill>
                  <a:schemeClr val="bg1">
                    <a:lumMod val="25000"/>
                  </a:schemeClr>
                </a:solidFill>
              </a:rPr>
              <a:t>vaccinazione anti-Herpes Zoster nei soggetti adulti</a:t>
            </a:r>
            <a:r>
              <a:rPr lang="it-IT" sz="2200" dirty="0" smtClean="0">
                <a:solidFill>
                  <a:schemeClr val="bg1">
                    <a:lumMod val="25000"/>
                  </a:schemeClr>
                </a:solidFill>
              </a:rPr>
              <a:t>; la coorte target destinataria dell’offerta è rappresentata dai soggetti di 65 anni di età (MMG) e dai soggetti a rischio.</a:t>
            </a:r>
          </a:p>
          <a:p>
            <a:pPr marL="271463" indent="-271463" algn="just">
              <a:lnSpc>
                <a:spcPts val="3300"/>
              </a:lnSpc>
              <a:spcAft>
                <a:spcPts val="900"/>
              </a:spcAft>
              <a:buFont typeface="Arial" panose="020B0604020202020204" pitchFamily="34" charset="0"/>
              <a:buChar char="•"/>
            </a:pPr>
            <a:r>
              <a:rPr lang="it-IT" sz="2200" dirty="0" smtClean="0">
                <a:solidFill>
                  <a:schemeClr val="bg1">
                    <a:lumMod val="25000"/>
                  </a:schemeClr>
                </a:solidFill>
              </a:rPr>
              <a:t>Introduzione della </a:t>
            </a:r>
            <a:r>
              <a:rPr lang="it-IT" sz="2200" b="1" dirty="0" smtClean="0">
                <a:solidFill>
                  <a:schemeClr val="bg1">
                    <a:lumMod val="25000"/>
                  </a:schemeClr>
                </a:solidFill>
              </a:rPr>
              <a:t>vaccinazione anti-pneumococco nei soggetti adulti</a:t>
            </a:r>
            <a:r>
              <a:rPr lang="it-IT" sz="2200" dirty="0" smtClean="0">
                <a:solidFill>
                  <a:schemeClr val="bg1">
                    <a:lumMod val="25000"/>
                  </a:schemeClr>
                </a:solidFill>
              </a:rPr>
              <a:t> a partire dalla stagionale antinfluenzale 2017-2018; la coorte target destinataria dell’offerta è rappresentata dalla </a:t>
            </a:r>
            <a:r>
              <a:rPr lang="it-IT" sz="2200" b="1" dirty="0" smtClean="0">
                <a:solidFill>
                  <a:schemeClr val="bg1">
                    <a:lumMod val="25000"/>
                  </a:schemeClr>
                </a:solidFill>
              </a:rPr>
              <a:t>coorte di soggetti con 65 anni di età</a:t>
            </a:r>
            <a:r>
              <a:rPr lang="it-IT" sz="2200" dirty="0" smtClean="0">
                <a:solidFill>
                  <a:schemeClr val="bg1">
                    <a:lumMod val="25000"/>
                  </a:schemeClr>
                </a:solidFill>
              </a:rPr>
              <a:t> (MMG)</a:t>
            </a:r>
            <a:r>
              <a:rPr lang="it-IT" sz="2200" dirty="0">
                <a:solidFill>
                  <a:schemeClr val="bg1">
                    <a:lumMod val="25000"/>
                  </a:schemeClr>
                </a:solidFill>
              </a:rPr>
              <a:t> </a:t>
            </a:r>
            <a:r>
              <a:rPr lang="it-IT" sz="2200" dirty="0" smtClean="0">
                <a:solidFill>
                  <a:schemeClr val="bg1">
                    <a:lumMod val="25000"/>
                  </a:schemeClr>
                </a:solidFill>
              </a:rPr>
              <a:t>e dai soggetti a rischio.</a:t>
            </a:r>
          </a:p>
          <a:p>
            <a:pPr algn="just">
              <a:lnSpc>
                <a:spcPts val="3300"/>
              </a:lnSpc>
              <a:spcAft>
                <a:spcPts val="900"/>
              </a:spcAft>
            </a:pPr>
            <a:endParaRPr lang="it-IT" sz="2200" dirty="0">
              <a:solidFill>
                <a:schemeClr val="bg1">
                  <a:lumMod val="25000"/>
                </a:schemeClr>
              </a:solidFill>
            </a:endParaRPr>
          </a:p>
        </p:txBody>
      </p:sp>
    </p:spTree>
    <p:extLst>
      <p:ext uri="{BB962C8B-B14F-4D97-AF65-F5344CB8AC3E}">
        <p14:creationId xmlns="" xmlns:p14="http://schemas.microsoft.com/office/powerpoint/2010/main" val="4177243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517" y="584943"/>
            <a:ext cx="7769725" cy="545911"/>
          </a:xfrm>
        </p:spPr>
        <p:txBody>
          <a:bodyPr>
            <a:noAutofit/>
          </a:bodyPr>
          <a:lstStyle/>
          <a:p>
            <a:r>
              <a:rPr lang="it-IT" sz="3600" b="1" dirty="0">
                <a:solidFill>
                  <a:schemeClr val="accent1">
                    <a:lumMod val="50000"/>
                  </a:schemeClr>
                </a:solidFill>
                <a:latin typeface="Corbel" panose="020B0503020204020204" pitchFamily="34" charset="0"/>
              </a:rPr>
              <a:t>PNPV 2017-2019: obiettivi specifici </a:t>
            </a:r>
            <a:r>
              <a:rPr lang="it-IT" sz="3600" b="1" dirty="0" smtClean="0">
                <a:solidFill>
                  <a:schemeClr val="accent1">
                    <a:lumMod val="50000"/>
                  </a:schemeClr>
                </a:solidFill>
                <a:latin typeface="Corbel" panose="020B0503020204020204" pitchFamily="34" charset="0"/>
              </a:rPr>
              <a:t>-1</a:t>
            </a:r>
            <a:endParaRPr lang="it-IT" sz="3600" dirty="0">
              <a:solidFill>
                <a:schemeClr val="accent1">
                  <a:lumMod val="50000"/>
                </a:schemeClr>
              </a:solidFill>
            </a:endParaRPr>
          </a:p>
        </p:txBody>
      </p:sp>
      <p:sp>
        <p:nvSpPr>
          <p:cNvPr id="3" name="Segnaposto contenuto 2"/>
          <p:cNvSpPr>
            <a:spLocks noGrp="1"/>
          </p:cNvSpPr>
          <p:nvPr>
            <p:ph idx="1"/>
          </p:nvPr>
        </p:nvSpPr>
        <p:spPr>
          <a:xfrm>
            <a:off x="1396277" y="1513508"/>
            <a:ext cx="9030611" cy="4805405"/>
          </a:xfrm>
        </p:spPr>
        <p:txBody>
          <a:bodyPr>
            <a:noAutofit/>
          </a:bodyPr>
          <a:lstStyle/>
          <a:p>
            <a:pPr marL="257175" lvl="1" indent="-257175" algn="just">
              <a:lnSpc>
                <a:spcPct val="100000"/>
              </a:lnSpc>
              <a:spcBef>
                <a:spcPts val="1800"/>
              </a:spcBef>
              <a:spcAft>
                <a:spcPts val="600"/>
              </a:spcAft>
            </a:pPr>
            <a:r>
              <a:rPr lang="it-IT" sz="2200" dirty="0">
                <a:solidFill>
                  <a:schemeClr val="bg1">
                    <a:lumMod val="25000"/>
                  </a:schemeClr>
                </a:solidFill>
                <a:latin typeface="Corbel" panose="020B0503020204020204" pitchFamily="34" charset="0"/>
              </a:rPr>
              <a:t>Raggiungimento e mantenimento di </a:t>
            </a:r>
            <a:r>
              <a:rPr lang="it-IT" sz="2200" b="1" dirty="0">
                <a:solidFill>
                  <a:schemeClr val="bg1">
                    <a:lumMod val="25000"/>
                  </a:schemeClr>
                </a:solidFill>
                <a:latin typeface="Corbel" panose="020B0503020204020204" pitchFamily="34" charset="0"/>
              </a:rPr>
              <a:t>coperture vaccinali ≥ 95% </a:t>
            </a:r>
            <a:r>
              <a:rPr lang="it-IT" sz="2200" dirty="0">
                <a:solidFill>
                  <a:schemeClr val="bg1">
                    <a:lumMod val="25000"/>
                  </a:schemeClr>
                </a:solidFill>
                <a:latin typeface="Corbel" panose="020B0503020204020204" pitchFamily="34" charset="0"/>
              </a:rPr>
              <a:t>per le vaccinazioni anti </a:t>
            </a:r>
            <a:r>
              <a:rPr lang="it-IT" sz="2200" b="1" dirty="0" err="1">
                <a:solidFill>
                  <a:schemeClr val="bg1">
                    <a:lumMod val="25000"/>
                  </a:schemeClr>
                </a:solidFill>
                <a:latin typeface="Corbel" panose="020B0503020204020204" pitchFamily="34" charset="0"/>
              </a:rPr>
              <a:t>DTPa</a:t>
            </a:r>
            <a:r>
              <a:rPr lang="it-IT" sz="2200" b="1" dirty="0">
                <a:solidFill>
                  <a:schemeClr val="bg1">
                    <a:lumMod val="25000"/>
                  </a:schemeClr>
                </a:solidFill>
                <a:latin typeface="Corbel" panose="020B0503020204020204" pitchFamily="34" charset="0"/>
              </a:rPr>
              <a:t>, Poliomielite, Epatite B, </a:t>
            </a:r>
            <a:r>
              <a:rPr lang="it-IT" sz="2200" b="1" dirty="0" err="1">
                <a:solidFill>
                  <a:schemeClr val="bg1">
                    <a:lumMod val="25000"/>
                  </a:schemeClr>
                </a:solidFill>
                <a:latin typeface="Corbel" panose="020B0503020204020204" pitchFamily="34" charset="0"/>
              </a:rPr>
              <a:t>Hib</a:t>
            </a:r>
            <a:r>
              <a:rPr lang="it-IT" sz="2200" b="1" dirty="0">
                <a:solidFill>
                  <a:schemeClr val="bg1">
                    <a:lumMod val="25000"/>
                  </a:schemeClr>
                </a:solidFill>
                <a:latin typeface="Corbel" panose="020B0503020204020204" pitchFamily="34" charset="0"/>
              </a:rPr>
              <a:t> nei nuovi nati</a:t>
            </a:r>
            <a:r>
              <a:rPr lang="it-IT" sz="2200" dirty="0">
                <a:solidFill>
                  <a:schemeClr val="bg1">
                    <a:lumMod val="25000"/>
                  </a:schemeClr>
                </a:solidFill>
                <a:latin typeface="Corbel" panose="020B0503020204020204" pitchFamily="34" charset="0"/>
              </a:rPr>
              <a:t>, e per le vaccinazioni anti </a:t>
            </a:r>
            <a:r>
              <a:rPr lang="it-IT" sz="2200" b="1" dirty="0" err="1">
                <a:solidFill>
                  <a:schemeClr val="bg1">
                    <a:lumMod val="25000"/>
                  </a:schemeClr>
                </a:solidFill>
                <a:latin typeface="Corbel" panose="020B0503020204020204" pitchFamily="34" charset="0"/>
              </a:rPr>
              <a:t>DTPa</a:t>
            </a:r>
            <a:r>
              <a:rPr lang="it-IT" sz="2200" b="1" dirty="0">
                <a:solidFill>
                  <a:schemeClr val="bg1">
                    <a:lumMod val="25000"/>
                  </a:schemeClr>
                </a:solidFill>
                <a:latin typeface="Corbel" panose="020B0503020204020204" pitchFamily="34" charset="0"/>
              </a:rPr>
              <a:t> e Poliomielite a 5-6 anni;</a:t>
            </a:r>
          </a:p>
          <a:p>
            <a:pPr marL="257175" lvl="1" indent="-257175" algn="just">
              <a:lnSpc>
                <a:spcPct val="100000"/>
              </a:lnSpc>
              <a:spcBef>
                <a:spcPts val="1800"/>
              </a:spcBef>
              <a:spcAft>
                <a:spcPts val="600"/>
              </a:spcAft>
            </a:pPr>
            <a:r>
              <a:rPr lang="it-IT" sz="2200" dirty="0">
                <a:solidFill>
                  <a:schemeClr val="bg1">
                    <a:lumMod val="25000"/>
                  </a:schemeClr>
                </a:solidFill>
                <a:latin typeface="Corbel" panose="020B0503020204020204" pitchFamily="34" charset="0"/>
              </a:rPr>
              <a:t>Raggiungimento e mantenimento di </a:t>
            </a:r>
            <a:r>
              <a:rPr lang="it-IT" sz="2200" b="1" dirty="0">
                <a:solidFill>
                  <a:schemeClr val="bg1">
                    <a:lumMod val="25000"/>
                  </a:schemeClr>
                </a:solidFill>
                <a:latin typeface="Corbel" panose="020B0503020204020204" pitchFamily="34" charset="0"/>
              </a:rPr>
              <a:t>coperture vaccinali ≥ 90% </a:t>
            </a:r>
            <a:r>
              <a:rPr lang="it-IT" sz="2200" dirty="0">
                <a:solidFill>
                  <a:schemeClr val="bg1">
                    <a:lumMod val="25000"/>
                  </a:schemeClr>
                </a:solidFill>
                <a:latin typeface="Corbel" panose="020B0503020204020204" pitchFamily="34" charset="0"/>
              </a:rPr>
              <a:t>per la vaccinazione anti </a:t>
            </a:r>
            <a:r>
              <a:rPr lang="it-IT" sz="2200" b="1" dirty="0" err="1">
                <a:solidFill>
                  <a:schemeClr val="bg1">
                    <a:lumMod val="25000"/>
                  </a:schemeClr>
                </a:solidFill>
                <a:latin typeface="Corbel" panose="020B0503020204020204" pitchFamily="34" charset="0"/>
              </a:rPr>
              <a:t>dTpa</a:t>
            </a:r>
            <a:r>
              <a:rPr lang="it-IT" sz="2200" b="1" dirty="0">
                <a:solidFill>
                  <a:schemeClr val="bg1">
                    <a:lumMod val="25000"/>
                  </a:schemeClr>
                </a:solidFill>
                <a:latin typeface="Corbel" panose="020B0503020204020204" pitchFamily="34" charset="0"/>
              </a:rPr>
              <a:t> e Poliomielite negli adolescenti all’età di 14-15 anni </a:t>
            </a:r>
            <a:r>
              <a:rPr lang="it-IT" sz="2200" dirty="0">
                <a:solidFill>
                  <a:schemeClr val="bg1">
                    <a:lumMod val="25000"/>
                  </a:schemeClr>
                </a:solidFill>
                <a:latin typeface="Corbel" panose="020B0503020204020204" pitchFamily="34" charset="0"/>
              </a:rPr>
              <a:t>(5° dose), (</a:t>
            </a:r>
            <a:r>
              <a:rPr lang="it-IT" sz="2200" dirty="0" err="1">
                <a:solidFill>
                  <a:schemeClr val="bg1">
                    <a:lumMod val="25000"/>
                  </a:schemeClr>
                </a:solidFill>
                <a:latin typeface="Corbel" panose="020B0503020204020204" pitchFamily="34" charset="0"/>
              </a:rPr>
              <a:t>range</a:t>
            </a:r>
            <a:r>
              <a:rPr lang="it-IT" sz="2200" dirty="0">
                <a:solidFill>
                  <a:schemeClr val="bg1">
                    <a:lumMod val="25000"/>
                  </a:schemeClr>
                </a:solidFill>
                <a:latin typeface="Corbel" panose="020B0503020204020204" pitchFamily="34" charset="0"/>
              </a:rPr>
              <a:t> 11-18 anni);</a:t>
            </a:r>
          </a:p>
          <a:p>
            <a:pPr marL="257175" lvl="1" indent="-257175" algn="just">
              <a:lnSpc>
                <a:spcPct val="100000"/>
              </a:lnSpc>
              <a:spcBef>
                <a:spcPts val="1800"/>
              </a:spcBef>
              <a:spcAft>
                <a:spcPts val="600"/>
              </a:spcAft>
            </a:pPr>
            <a:r>
              <a:rPr lang="it-IT" sz="2200" dirty="0">
                <a:solidFill>
                  <a:schemeClr val="bg1">
                    <a:lumMod val="25000"/>
                  </a:schemeClr>
                </a:solidFill>
                <a:latin typeface="Corbel" panose="020B0503020204020204" pitchFamily="34" charset="0"/>
              </a:rPr>
              <a:t>Raggiungimento e mantenimento di coperture vaccinali </a:t>
            </a:r>
            <a:r>
              <a:rPr lang="it-IT" sz="2200" b="1" dirty="0">
                <a:solidFill>
                  <a:schemeClr val="bg1">
                    <a:lumMod val="25000"/>
                  </a:schemeClr>
                </a:solidFill>
                <a:latin typeface="Corbel" panose="020B0503020204020204" pitchFamily="34" charset="0"/>
              </a:rPr>
              <a:t>≥ 95% per 1 dose di MPR entro i 2 anni di età;</a:t>
            </a:r>
          </a:p>
          <a:p>
            <a:pPr marL="257175" lvl="1" indent="-257175" algn="just">
              <a:lnSpc>
                <a:spcPct val="100000"/>
              </a:lnSpc>
              <a:spcBef>
                <a:spcPts val="1800"/>
              </a:spcBef>
              <a:spcAft>
                <a:spcPts val="600"/>
              </a:spcAft>
            </a:pPr>
            <a:r>
              <a:rPr lang="it-IT" sz="2200" dirty="0">
                <a:solidFill>
                  <a:schemeClr val="bg1">
                    <a:lumMod val="25000"/>
                  </a:schemeClr>
                </a:solidFill>
                <a:latin typeface="Corbel" panose="020B0503020204020204" pitchFamily="34" charset="0"/>
              </a:rPr>
              <a:t>Raggiungimento e mantenimento di coperture vaccinali </a:t>
            </a:r>
            <a:r>
              <a:rPr lang="it-IT" sz="2200" b="1" dirty="0">
                <a:solidFill>
                  <a:schemeClr val="bg1">
                    <a:lumMod val="25000"/>
                  </a:schemeClr>
                </a:solidFill>
                <a:latin typeface="Corbel" panose="020B0503020204020204" pitchFamily="34" charset="0"/>
              </a:rPr>
              <a:t>≥ 95% per 2 dosi di MPR nei bambini di 5-6 anni di età </a:t>
            </a:r>
            <a:r>
              <a:rPr lang="it-IT" sz="2200" dirty="0">
                <a:solidFill>
                  <a:schemeClr val="bg1">
                    <a:lumMod val="25000"/>
                  </a:schemeClr>
                </a:solidFill>
                <a:latin typeface="Corbel" panose="020B0503020204020204" pitchFamily="34" charset="0"/>
              </a:rPr>
              <a:t>e negli adolescenti suscettibili (11-18 anni);</a:t>
            </a:r>
          </a:p>
          <a:p>
            <a:pPr marL="257175" lvl="1" indent="-257175" algn="just">
              <a:lnSpc>
                <a:spcPct val="100000"/>
              </a:lnSpc>
              <a:spcBef>
                <a:spcPts val="1800"/>
              </a:spcBef>
              <a:spcAft>
                <a:spcPts val="600"/>
              </a:spcAft>
            </a:pPr>
            <a:endParaRPr lang="it-IT" sz="2200" dirty="0">
              <a:solidFill>
                <a:schemeClr val="bg1">
                  <a:lumMod val="25000"/>
                </a:schemeClr>
              </a:solidFill>
              <a:latin typeface="Corbel" panose="020B0503020204020204" pitchFamily="34" charset="0"/>
            </a:endParaRPr>
          </a:p>
          <a:p>
            <a:pPr lvl="1" algn="just">
              <a:lnSpc>
                <a:spcPct val="100000"/>
              </a:lnSpc>
              <a:spcBef>
                <a:spcPts val="1800"/>
              </a:spcBef>
              <a:spcAft>
                <a:spcPts val="600"/>
              </a:spcAft>
            </a:pPr>
            <a:endParaRPr lang="it-IT" sz="2200" dirty="0">
              <a:solidFill>
                <a:schemeClr val="bg1">
                  <a:lumMod val="25000"/>
                </a:schemeClr>
              </a:solidFill>
              <a:latin typeface="Corbel" panose="020B0503020204020204" pitchFamily="34" charset="0"/>
            </a:endParaRPr>
          </a:p>
          <a:p>
            <a:pPr marL="257175" lvl="1" indent="-257175" algn="just">
              <a:lnSpc>
                <a:spcPct val="100000"/>
              </a:lnSpc>
              <a:spcBef>
                <a:spcPts val="1800"/>
              </a:spcBef>
              <a:spcAft>
                <a:spcPts val="600"/>
              </a:spcAft>
            </a:pPr>
            <a:endParaRPr lang="it-IT" sz="2200" dirty="0">
              <a:solidFill>
                <a:schemeClr val="bg1">
                  <a:lumMod val="25000"/>
                </a:schemeClr>
              </a:solidFill>
              <a:latin typeface="Corbel" panose="020B0503020204020204" pitchFamily="34" charset="0"/>
            </a:endParaRPr>
          </a:p>
          <a:p>
            <a:pPr marL="257175" lvl="1" indent="-257175" algn="just">
              <a:lnSpc>
                <a:spcPct val="100000"/>
              </a:lnSpc>
              <a:spcBef>
                <a:spcPts val="1800"/>
              </a:spcBef>
              <a:spcAft>
                <a:spcPts val="600"/>
              </a:spcAft>
            </a:pPr>
            <a:endParaRPr lang="it-IT" sz="2200" dirty="0">
              <a:solidFill>
                <a:schemeClr val="bg1">
                  <a:lumMod val="25000"/>
                </a:schemeClr>
              </a:solidFill>
              <a:latin typeface="Corbel" panose="020B0503020204020204" pitchFamily="34" charset="0"/>
            </a:endParaRPr>
          </a:p>
          <a:p>
            <a:pPr algn="just">
              <a:lnSpc>
                <a:spcPct val="100000"/>
              </a:lnSpc>
              <a:spcBef>
                <a:spcPts val="1800"/>
              </a:spcBef>
              <a:spcAft>
                <a:spcPts val="600"/>
              </a:spcAft>
            </a:pPr>
            <a:endParaRPr lang="it-IT" dirty="0">
              <a:solidFill>
                <a:schemeClr val="bg1">
                  <a:lumMod val="25000"/>
                </a:schemeClr>
              </a:solidFill>
              <a:latin typeface="Corbel" panose="020B0503020204020204" pitchFamily="34" charset="0"/>
            </a:endParaRPr>
          </a:p>
        </p:txBody>
      </p:sp>
    </p:spTree>
    <p:extLst>
      <p:ext uri="{BB962C8B-B14F-4D97-AF65-F5344CB8AC3E}">
        <p14:creationId xmlns="" xmlns:p14="http://schemas.microsoft.com/office/powerpoint/2010/main" val="2177293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9536" y="764704"/>
            <a:ext cx="8003232" cy="724942"/>
          </a:xfrm>
        </p:spPr>
        <p:txBody>
          <a:bodyPr>
            <a:noAutofit/>
          </a:bodyPr>
          <a:lstStyle/>
          <a:p>
            <a:pPr algn="ctr"/>
            <a:r>
              <a:rPr lang="it-IT" sz="4000" b="1" dirty="0">
                <a:solidFill>
                  <a:schemeClr val="accent1">
                    <a:lumMod val="50000"/>
                  </a:schemeClr>
                </a:solidFill>
                <a:latin typeface="Corbel" panose="020B0503020204020204" pitchFamily="34" charset="0"/>
              </a:rPr>
              <a:t>PNPV </a:t>
            </a:r>
            <a:r>
              <a:rPr lang="it-IT" sz="3600" b="1" dirty="0">
                <a:solidFill>
                  <a:schemeClr val="accent1">
                    <a:lumMod val="50000"/>
                  </a:schemeClr>
                </a:solidFill>
                <a:latin typeface="Corbel" panose="020B0503020204020204" pitchFamily="34" charset="0"/>
              </a:rPr>
              <a:t>2017-2019</a:t>
            </a:r>
            <a:r>
              <a:rPr lang="it-IT" sz="4000" b="1" dirty="0">
                <a:solidFill>
                  <a:schemeClr val="accent1">
                    <a:lumMod val="50000"/>
                  </a:schemeClr>
                </a:solidFill>
                <a:latin typeface="Corbel" panose="020B0503020204020204" pitchFamily="34" charset="0"/>
              </a:rPr>
              <a:t>: obiettivi </a:t>
            </a:r>
            <a:r>
              <a:rPr lang="it-IT" sz="3600" b="1" dirty="0">
                <a:solidFill>
                  <a:schemeClr val="accent1">
                    <a:lumMod val="50000"/>
                  </a:schemeClr>
                </a:solidFill>
                <a:latin typeface="Corbel" panose="020B0503020204020204" pitchFamily="34" charset="0"/>
              </a:rPr>
              <a:t>specifici</a:t>
            </a:r>
            <a:r>
              <a:rPr lang="it-IT" sz="4000" b="1" dirty="0">
                <a:solidFill>
                  <a:schemeClr val="accent1">
                    <a:lumMod val="50000"/>
                  </a:schemeClr>
                </a:solidFill>
                <a:latin typeface="Corbel" panose="020B0503020204020204" pitchFamily="34" charset="0"/>
              </a:rPr>
              <a:t> </a:t>
            </a:r>
            <a:r>
              <a:rPr lang="it-IT" sz="4000" b="1" dirty="0" smtClean="0">
                <a:solidFill>
                  <a:schemeClr val="accent1">
                    <a:lumMod val="50000"/>
                  </a:schemeClr>
                </a:solidFill>
                <a:latin typeface="Corbel" panose="020B0503020204020204" pitchFamily="34" charset="0"/>
              </a:rPr>
              <a:t>-2</a:t>
            </a:r>
            <a:endParaRPr lang="it-IT" sz="4000" dirty="0">
              <a:solidFill>
                <a:schemeClr val="accent1">
                  <a:lumMod val="50000"/>
                </a:schemeClr>
              </a:solidFill>
            </a:endParaRPr>
          </a:p>
        </p:txBody>
      </p:sp>
      <p:sp>
        <p:nvSpPr>
          <p:cNvPr id="3" name="Segnaposto contenuto 2"/>
          <p:cNvSpPr>
            <a:spLocks noGrp="1"/>
          </p:cNvSpPr>
          <p:nvPr>
            <p:ph idx="1"/>
          </p:nvPr>
        </p:nvSpPr>
        <p:spPr>
          <a:xfrm>
            <a:off x="1473958" y="1844824"/>
            <a:ext cx="8802806" cy="4392488"/>
          </a:xfrm>
        </p:spPr>
        <p:txBody>
          <a:bodyPr>
            <a:noAutofit/>
          </a:bodyPr>
          <a:lstStyle/>
          <a:p>
            <a:pPr marL="271463" indent="-271463"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e mantenimento di </a:t>
            </a:r>
            <a:r>
              <a:rPr lang="it-IT" sz="2200" b="1" dirty="0">
                <a:solidFill>
                  <a:schemeClr val="bg1">
                    <a:lumMod val="25000"/>
                  </a:schemeClr>
                </a:solidFill>
                <a:latin typeface="Corbel" panose="020B0503020204020204" pitchFamily="34" charset="0"/>
              </a:rPr>
              <a:t>coperture vaccinali ≥ 95%</a:t>
            </a:r>
            <a:r>
              <a:rPr lang="it-IT" sz="2200" dirty="0">
                <a:solidFill>
                  <a:schemeClr val="bg1">
                    <a:lumMod val="25000"/>
                  </a:schemeClr>
                </a:solidFill>
                <a:latin typeface="Corbel" panose="020B0503020204020204" pitchFamily="34" charset="0"/>
              </a:rPr>
              <a:t> per la vaccinazione </a:t>
            </a:r>
            <a:r>
              <a:rPr lang="it-IT" sz="2200" b="1" dirty="0" err="1">
                <a:solidFill>
                  <a:schemeClr val="bg1">
                    <a:lumMod val="25000"/>
                  </a:schemeClr>
                </a:solidFill>
                <a:latin typeface="Corbel" panose="020B0503020204020204" pitchFamily="34" charset="0"/>
              </a:rPr>
              <a:t>antipneumococcica</a:t>
            </a:r>
            <a:r>
              <a:rPr lang="it-IT" sz="2200" b="1" dirty="0">
                <a:solidFill>
                  <a:schemeClr val="bg1">
                    <a:lumMod val="25000"/>
                  </a:schemeClr>
                </a:solidFill>
                <a:latin typeface="Corbel" panose="020B0503020204020204" pitchFamily="34" charset="0"/>
              </a:rPr>
              <a:t> nei nuovi nati</a:t>
            </a:r>
            <a:r>
              <a:rPr lang="it-IT" sz="2200" dirty="0" smtClean="0">
                <a:solidFill>
                  <a:schemeClr val="bg1">
                    <a:lumMod val="25000"/>
                  </a:schemeClr>
                </a:solidFill>
                <a:latin typeface="Corbel" panose="020B0503020204020204" pitchFamily="34" charset="0"/>
              </a:rPr>
              <a:t>;</a:t>
            </a:r>
          </a:p>
          <a:p>
            <a:pPr marL="271463" indent="-271463" algn="just">
              <a:lnSpc>
                <a:spcPct val="100000"/>
              </a:lnSpc>
              <a:spcBef>
                <a:spcPts val="1800"/>
              </a:spcBef>
              <a:spcAft>
                <a:spcPts val="600"/>
              </a:spcAft>
              <a:buSzPct val="50000"/>
              <a:buFont typeface="Courier New" panose="02070309020205020404" pitchFamily="49" charset="0"/>
              <a:buChar char="o"/>
            </a:pPr>
            <a:r>
              <a:rPr lang="it-IT" sz="2200" dirty="0" smtClean="0">
                <a:solidFill>
                  <a:schemeClr val="bg1">
                    <a:lumMod val="25000"/>
                  </a:schemeClr>
                </a:solidFill>
                <a:latin typeface="Corbel" panose="020B0503020204020204" pitchFamily="34" charset="0"/>
              </a:rPr>
              <a:t>Raggiungimento </a:t>
            </a:r>
            <a:r>
              <a:rPr lang="it-IT" sz="2200" dirty="0">
                <a:solidFill>
                  <a:schemeClr val="bg1">
                    <a:lumMod val="25000"/>
                  </a:schemeClr>
                </a:solidFill>
                <a:latin typeface="Corbel" panose="020B0503020204020204" pitchFamily="34" charset="0"/>
              </a:rPr>
              <a:t>e mantenimento di </a:t>
            </a:r>
            <a:r>
              <a:rPr lang="it-IT" sz="2200" b="1" dirty="0">
                <a:solidFill>
                  <a:schemeClr val="bg1">
                    <a:lumMod val="25000"/>
                  </a:schemeClr>
                </a:solidFill>
                <a:latin typeface="Corbel" panose="020B0503020204020204" pitchFamily="34" charset="0"/>
              </a:rPr>
              <a:t>coperture vaccinali ≥ 95%</a:t>
            </a:r>
            <a:r>
              <a:rPr lang="it-IT" sz="2200" dirty="0">
                <a:solidFill>
                  <a:schemeClr val="bg1">
                    <a:lumMod val="25000"/>
                  </a:schemeClr>
                </a:solidFill>
                <a:latin typeface="Corbel" panose="020B0503020204020204" pitchFamily="34" charset="0"/>
              </a:rPr>
              <a:t> per la vaccinazione </a:t>
            </a:r>
            <a:r>
              <a:rPr lang="it-IT" sz="2200" b="1" dirty="0">
                <a:solidFill>
                  <a:schemeClr val="bg1">
                    <a:lumMod val="25000"/>
                  </a:schemeClr>
                </a:solidFill>
                <a:latin typeface="Corbel" panose="020B0503020204020204" pitchFamily="34" charset="0"/>
              </a:rPr>
              <a:t>antimeningococcica </a:t>
            </a:r>
            <a:r>
              <a:rPr lang="it-IT" sz="2200" b="1" dirty="0" smtClean="0">
                <a:solidFill>
                  <a:schemeClr val="bg1">
                    <a:lumMod val="25000"/>
                  </a:schemeClr>
                </a:solidFill>
                <a:latin typeface="Corbel" panose="020B0503020204020204" pitchFamily="34" charset="0"/>
              </a:rPr>
              <a:t>C nei </a:t>
            </a:r>
            <a:r>
              <a:rPr lang="it-IT" sz="2200" b="1" dirty="0">
                <a:solidFill>
                  <a:schemeClr val="bg1">
                    <a:lumMod val="25000"/>
                  </a:schemeClr>
                </a:solidFill>
                <a:latin typeface="Corbel" panose="020B0503020204020204" pitchFamily="34" charset="0"/>
              </a:rPr>
              <a:t>nuovi </a:t>
            </a:r>
            <a:r>
              <a:rPr lang="it-IT" sz="2200" b="1" dirty="0" smtClean="0">
                <a:solidFill>
                  <a:schemeClr val="bg1">
                    <a:lumMod val="25000"/>
                  </a:schemeClr>
                </a:solidFill>
                <a:latin typeface="Corbel" panose="020B0503020204020204" pitchFamily="34" charset="0"/>
              </a:rPr>
              <a:t>nati </a:t>
            </a:r>
            <a:r>
              <a:rPr lang="it-IT" sz="2200" dirty="0" smtClean="0">
                <a:solidFill>
                  <a:schemeClr val="bg1">
                    <a:lumMod val="25000"/>
                  </a:schemeClr>
                </a:solidFill>
                <a:latin typeface="Corbel" panose="020B0503020204020204" pitchFamily="34" charset="0"/>
              </a:rPr>
              <a:t>(entro i 2 anni di età);</a:t>
            </a:r>
          </a:p>
          <a:p>
            <a:pPr marL="271463" indent="-271463" algn="just">
              <a:lnSpc>
                <a:spcPct val="100000"/>
              </a:lnSpc>
              <a:spcBef>
                <a:spcPts val="1800"/>
              </a:spcBef>
              <a:spcAft>
                <a:spcPts val="600"/>
              </a:spcAft>
              <a:buSzPct val="50000"/>
              <a:buFont typeface="Courier New" panose="02070309020205020404" pitchFamily="49" charset="0"/>
              <a:buChar char="o"/>
            </a:pPr>
            <a:r>
              <a:rPr lang="it-IT" sz="2200" dirty="0" smtClean="0">
                <a:solidFill>
                  <a:schemeClr val="bg1">
                    <a:lumMod val="25000"/>
                  </a:schemeClr>
                </a:solidFill>
                <a:latin typeface="Corbel" panose="020B0503020204020204" pitchFamily="34" charset="0"/>
              </a:rPr>
              <a:t>Raggiungimento </a:t>
            </a:r>
            <a:r>
              <a:rPr lang="it-IT" sz="2200" dirty="0">
                <a:solidFill>
                  <a:schemeClr val="bg1">
                    <a:lumMod val="25000"/>
                  </a:schemeClr>
                </a:solidFill>
                <a:latin typeface="Corbel" panose="020B0503020204020204" pitchFamily="34" charset="0"/>
              </a:rPr>
              <a:t>e mantenimento di </a:t>
            </a:r>
            <a:r>
              <a:rPr lang="it-IT" sz="2200" b="1" dirty="0">
                <a:solidFill>
                  <a:schemeClr val="bg1">
                    <a:lumMod val="25000"/>
                  </a:schemeClr>
                </a:solidFill>
                <a:latin typeface="Corbel" panose="020B0503020204020204" pitchFamily="34" charset="0"/>
              </a:rPr>
              <a:t>coperture vaccinali ≥ 95%</a:t>
            </a:r>
            <a:r>
              <a:rPr lang="it-IT" sz="2200" dirty="0">
                <a:solidFill>
                  <a:schemeClr val="bg1">
                    <a:lumMod val="25000"/>
                  </a:schemeClr>
                </a:solidFill>
                <a:latin typeface="Corbel" panose="020B0503020204020204" pitchFamily="34" charset="0"/>
              </a:rPr>
              <a:t> per la vaccinazione </a:t>
            </a:r>
            <a:r>
              <a:rPr lang="it-IT" sz="2200" b="1" dirty="0">
                <a:solidFill>
                  <a:schemeClr val="bg1">
                    <a:lumMod val="25000"/>
                  </a:schemeClr>
                </a:solidFill>
                <a:latin typeface="Corbel" panose="020B0503020204020204" pitchFamily="34" charset="0"/>
              </a:rPr>
              <a:t>antimeningococcica B nei nuovi nati</a:t>
            </a:r>
            <a:r>
              <a:rPr lang="it-IT" sz="2200" dirty="0">
                <a:solidFill>
                  <a:schemeClr val="bg1">
                    <a:lumMod val="25000"/>
                  </a:schemeClr>
                </a:solidFill>
                <a:latin typeface="Corbel" panose="020B0503020204020204" pitchFamily="34" charset="0"/>
              </a:rPr>
              <a:t>, </a:t>
            </a:r>
          </a:p>
          <a:p>
            <a:pPr marL="271463" indent="-271463"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e mantenimento di </a:t>
            </a:r>
            <a:r>
              <a:rPr lang="it-IT" sz="2200" b="1" dirty="0">
                <a:solidFill>
                  <a:schemeClr val="bg1">
                    <a:lumMod val="25000"/>
                  </a:schemeClr>
                </a:solidFill>
                <a:latin typeface="Corbel" panose="020B0503020204020204" pitchFamily="34" charset="0"/>
              </a:rPr>
              <a:t>coperture vaccinali ≥ 95% </a:t>
            </a:r>
            <a:r>
              <a:rPr lang="it-IT" sz="2200" dirty="0">
                <a:solidFill>
                  <a:schemeClr val="bg1">
                    <a:lumMod val="25000"/>
                  </a:schemeClr>
                </a:solidFill>
                <a:latin typeface="Corbel" panose="020B0503020204020204" pitchFamily="34" charset="0"/>
              </a:rPr>
              <a:t>per la vaccinazione </a:t>
            </a:r>
            <a:r>
              <a:rPr lang="it-IT" sz="2200" b="1" dirty="0">
                <a:solidFill>
                  <a:schemeClr val="bg1">
                    <a:lumMod val="25000"/>
                  </a:schemeClr>
                </a:solidFill>
                <a:latin typeface="Corbel" panose="020B0503020204020204" pitchFamily="34" charset="0"/>
              </a:rPr>
              <a:t>antimeningococcica tetravalente ACYW135 </a:t>
            </a:r>
            <a:r>
              <a:rPr lang="it-IT" sz="2200" dirty="0">
                <a:solidFill>
                  <a:schemeClr val="bg1">
                    <a:lumMod val="25000"/>
                  </a:schemeClr>
                </a:solidFill>
                <a:latin typeface="Corbel" panose="020B0503020204020204" pitchFamily="34" charset="0"/>
              </a:rPr>
              <a:t>in una coorte di adolescenti (</a:t>
            </a:r>
            <a:r>
              <a:rPr lang="it-IT" sz="2200" dirty="0" err="1">
                <a:solidFill>
                  <a:schemeClr val="bg1">
                    <a:lumMod val="25000"/>
                  </a:schemeClr>
                </a:solidFill>
                <a:latin typeface="Corbel" panose="020B0503020204020204" pitchFamily="34" charset="0"/>
              </a:rPr>
              <a:t>range</a:t>
            </a:r>
            <a:r>
              <a:rPr lang="it-IT" sz="2200" dirty="0">
                <a:solidFill>
                  <a:schemeClr val="bg1">
                    <a:lumMod val="25000"/>
                  </a:schemeClr>
                </a:solidFill>
                <a:latin typeface="Corbel" panose="020B0503020204020204" pitchFamily="34" charset="0"/>
              </a:rPr>
              <a:t> 11-18 anni</a:t>
            </a:r>
            <a:r>
              <a:rPr lang="it-IT" sz="2200" dirty="0" smtClean="0">
                <a:solidFill>
                  <a:schemeClr val="bg1">
                    <a:lumMod val="25000"/>
                  </a:schemeClr>
                </a:solidFill>
                <a:latin typeface="Corbel" panose="020B0503020204020204" pitchFamily="34" charset="0"/>
              </a:rPr>
              <a:t>),</a:t>
            </a:r>
            <a:endParaRPr lang="it-IT" sz="2200" dirty="0">
              <a:solidFill>
                <a:schemeClr val="bg1">
                  <a:lumMod val="25000"/>
                </a:schemeClr>
              </a:solidFill>
              <a:latin typeface="Corbel" panose="020B0503020204020204" pitchFamily="34" charset="0"/>
            </a:endParaRPr>
          </a:p>
        </p:txBody>
      </p:sp>
    </p:spTree>
    <p:extLst>
      <p:ext uri="{BB962C8B-B14F-4D97-AF65-F5344CB8AC3E}">
        <p14:creationId xmlns="" xmlns:p14="http://schemas.microsoft.com/office/powerpoint/2010/main" val="3900438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400" y="620688"/>
            <a:ext cx="10515600" cy="628788"/>
          </a:xfrm>
        </p:spPr>
        <p:txBody>
          <a:bodyPr>
            <a:noAutofit/>
          </a:bodyPr>
          <a:lstStyle/>
          <a:p>
            <a:r>
              <a:rPr lang="it-IT" b="1" dirty="0" smtClean="0">
                <a:solidFill>
                  <a:schemeClr val="accent1">
                    <a:lumMod val="75000"/>
                  </a:schemeClr>
                </a:solidFill>
              </a:rPr>
              <a:t>PERCHÉ VACCINARE?</a:t>
            </a:r>
            <a:endParaRPr lang="it-IT" b="1" dirty="0">
              <a:solidFill>
                <a:schemeClr val="accent1">
                  <a:lumMod val="75000"/>
                </a:schemeClr>
              </a:solidFill>
            </a:endParaRPr>
          </a:p>
        </p:txBody>
      </p:sp>
      <p:sp>
        <p:nvSpPr>
          <p:cNvPr id="3" name="Segnaposto contenuto 2"/>
          <p:cNvSpPr>
            <a:spLocks noGrp="1"/>
          </p:cNvSpPr>
          <p:nvPr>
            <p:ph idx="1"/>
          </p:nvPr>
        </p:nvSpPr>
        <p:spPr>
          <a:xfrm>
            <a:off x="838200" y="1547328"/>
            <a:ext cx="10515600" cy="4522167"/>
          </a:xfrm>
          <a:solidFill>
            <a:schemeClr val="bg1"/>
          </a:solidFill>
        </p:spPr>
        <p:txBody>
          <a:bodyPr>
            <a:normAutofit lnSpcReduction="10000"/>
          </a:bodyPr>
          <a:lstStyle/>
          <a:p>
            <a:pPr marL="0" indent="0" algn="just">
              <a:lnSpc>
                <a:spcPct val="150000"/>
              </a:lnSpc>
              <a:buNone/>
            </a:pPr>
            <a:r>
              <a:rPr lang="it-IT" sz="2200" dirty="0" smtClean="0"/>
              <a:t>Per le malattie che si trasmettono da persona a persona, </a:t>
            </a:r>
            <a:r>
              <a:rPr lang="it-IT" sz="2200" b="1" dirty="0" smtClean="0"/>
              <a:t>le vaccinazioni non solo proteggono noi stessi, ma anche le persone che non possono essere vaccinate </a:t>
            </a:r>
            <a:r>
              <a:rPr lang="it-IT" sz="2200" dirty="0" smtClean="0"/>
              <a:t>(perché non ancora in età raccomandata, perché non rispondono alla vaccinazione o perché presentano controindicazioni). </a:t>
            </a:r>
          </a:p>
          <a:p>
            <a:pPr marL="0" indent="0" algn="just">
              <a:lnSpc>
                <a:spcPct val="150000"/>
              </a:lnSpc>
              <a:buNone/>
            </a:pPr>
            <a:r>
              <a:rPr lang="it-IT" sz="2200" b="1" dirty="0" smtClean="0"/>
              <a:t>Immunità di gregge</a:t>
            </a:r>
            <a:r>
              <a:rPr lang="it-IT" sz="2200" dirty="0" smtClean="0"/>
              <a:t>: se la percentuale di individui vaccinati all’interno di una popolazione è elevata si riduce la possibilità che le persone non vaccinate (o su cui la vaccinazione non è efficace) entrino in contatto con il virus e, di conseguenza, si riduce la trasmissione dell’agente infettivo. Questo significa che se vengono mantenute coperture sufficientemente alte si impedisce al virus di circolare fino alla sua scomparsa permanente.</a:t>
            </a:r>
            <a:endParaRPr lang="it-IT" sz="2200" dirty="0"/>
          </a:p>
        </p:txBody>
      </p:sp>
    </p:spTree>
    <p:extLst>
      <p:ext uri="{BB962C8B-B14F-4D97-AF65-F5344CB8AC3E}">
        <p14:creationId xmlns="" xmlns:p14="http://schemas.microsoft.com/office/powerpoint/2010/main" val="1576122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699" y="980728"/>
            <a:ext cx="7553701" cy="535675"/>
          </a:xfrm>
        </p:spPr>
        <p:txBody>
          <a:bodyPr>
            <a:noAutofit/>
          </a:bodyPr>
          <a:lstStyle/>
          <a:p>
            <a:r>
              <a:rPr lang="it-IT" sz="3600" b="1" dirty="0">
                <a:solidFill>
                  <a:schemeClr val="accent1">
                    <a:lumMod val="50000"/>
                  </a:schemeClr>
                </a:solidFill>
                <a:latin typeface="Corbel" panose="020B0503020204020204" pitchFamily="34" charset="0"/>
              </a:rPr>
              <a:t>PNPV 2017-2019: obiettivi specifici </a:t>
            </a:r>
            <a:r>
              <a:rPr lang="it-IT" sz="3600" b="1" dirty="0" smtClean="0">
                <a:solidFill>
                  <a:schemeClr val="accent1">
                    <a:lumMod val="50000"/>
                  </a:schemeClr>
                </a:solidFill>
                <a:latin typeface="Corbel" panose="020B0503020204020204" pitchFamily="34" charset="0"/>
              </a:rPr>
              <a:t>.3</a:t>
            </a:r>
            <a:endParaRPr lang="it-IT" sz="3600" dirty="0">
              <a:solidFill>
                <a:schemeClr val="accent1">
                  <a:lumMod val="50000"/>
                </a:schemeClr>
              </a:solidFill>
            </a:endParaRPr>
          </a:p>
        </p:txBody>
      </p:sp>
      <p:sp>
        <p:nvSpPr>
          <p:cNvPr id="3" name="Segnaposto contenuto 2"/>
          <p:cNvSpPr>
            <a:spLocks noGrp="1"/>
          </p:cNvSpPr>
          <p:nvPr>
            <p:ph idx="1"/>
          </p:nvPr>
        </p:nvSpPr>
        <p:spPr>
          <a:xfrm>
            <a:off x="1684074" y="2167038"/>
            <a:ext cx="8300358" cy="3854250"/>
          </a:xfrm>
        </p:spPr>
        <p:txBody>
          <a:bodyPr>
            <a:noAutofit/>
          </a:bodyPr>
          <a:lstStyle/>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e mantenimento di </a:t>
            </a:r>
            <a:r>
              <a:rPr lang="it-IT" sz="2200" b="1" dirty="0">
                <a:solidFill>
                  <a:schemeClr val="bg1">
                    <a:lumMod val="25000"/>
                  </a:schemeClr>
                </a:solidFill>
                <a:latin typeface="Corbel" panose="020B0503020204020204" pitchFamily="34" charset="0"/>
              </a:rPr>
              <a:t>coperture vaccinali ≥ 95% </a:t>
            </a:r>
            <a:r>
              <a:rPr lang="it-IT" sz="2200" dirty="0">
                <a:solidFill>
                  <a:schemeClr val="bg1">
                    <a:lumMod val="25000"/>
                  </a:schemeClr>
                </a:solidFill>
                <a:latin typeface="Corbel" panose="020B0503020204020204" pitchFamily="34" charset="0"/>
              </a:rPr>
              <a:t>per 1 dose di vaccinazione </a:t>
            </a:r>
            <a:r>
              <a:rPr lang="it-IT" sz="2200" b="1" dirty="0">
                <a:solidFill>
                  <a:schemeClr val="bg1">
                    <a:lumMod val="25000"/>
                  </a:schemeClr>
                </a:solidFill>
                <a:latin typeface="Corbel" panose="020B0503020204020204" pitchFamily="34" charset="0"/>
              </a:rPr>
              <a:t>antivaricella entro i 2 anni di età</a:t>
            </a:r>
            <a:r>
              <a:rPr lang="it-IT" sz="2200" dirty="0">
                <a:solidFill>
                  <a:schemeClr val="bg1">
                    <a:lumMod val="25000"/>
                  </a:schemeClr>
                </a:solidFill>
                <a:latin typeface="Corbel" panose="020B0503020204020204" pitchFamily="34" charset="0"/>
              </a:rPr>
              <a:t>, </a:t>
            </a:r>
            <a:endParaRPr lang="it-IT" sz="2200" dirty="0" smtClean="0">
              <a:solidFill>
                <a:schemeClr val="bg1">
                  <a:lumMod val="25000"/>
                </a:schemeClr>
              </a:solidFill>
              <a:latin typeface="Corbel" panose="020B0503020204020204" pitchFamily="34" charset="0"/>
            </a:endParaRP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smtClean="0">
                <a:solidFill>
                  <a:schemeClr val="bg1">
                    <a:lumMod val="25000"/>
                  </a:schemeClr>
                </a:solidFill>
                <a:latin typeface="Corbel" panose="020B0503020204020204" pitchFamily="34" charset="0"/>
              </a:rPr>
              <a:t>Raggiungimento </a:t>
            </a:r>
            <a:r>
              <a:rPr lang="it-IT" sz="2200" dirty="0">
                <a:solidFill>
                  <a:schemeClr val="bg1">
                    <a:lumMod val="25000"/>
                  </a:schemeClr>
                </a:solidFill>
                <a:latin typeface="Corbel" panose="020B0503020204020204" pitchFamily="34" charset="0"/>
              </a:rPr>
              <a:t>e mantenimento di </a:t>
            </a:r>
            <a:r>
              <a:rPr lang="it-IT" sz="2200" b="1" dirty="0">
                <a:solidFill>
                  <a:schemeClr val="bg1">
                    <a:lumMod val="25000"/>
                  </a:schemeClr>
                </a:solidFill>
                <a:latin typeface="Corbel" panose="020B0503020204020204" pitchFamily="34" charset="0"/>
              </a:rPr>
              <a:t>coperture vaccinali ≥ 95% </a:t>
            </a:r>
            <a:r>
              <a:rPr lang="it-IT" sz="2200" dirty="0">
                <a:solidFill>
                  <a:schemeClr val="bg1">
                    <a:lumMod val="25000"/>
                  </a:schemeClr>
                </a:solidFill>
                <a:latin typeface="Corbel" panose="020B0503020204020204" pitchFamily="34" charset="0"/>
              </a:rPr>
              <a:t>per la vaccinazioni anti </a:t>
            </a:r>
            <a:r>
              <a:rPr lang="it-IT" sz="2200" b="1" dirty="0" err="1">
                <a:solidFill>
                  <a:schemeClr val="bg1">
                    <a:lumMod val="25000"/>
                  </a:schemeClr>
                </a:solidFill>
                <a:latin typeface="Corbel" panose="020B0503020204020204" pitchFamily="34" charset="0"/>
              </a:rPr>
              <a:t>rotavirus</a:t>
            </a:r>
            <a:r>
              <a:rPr lang="it-IT" sz="2200" b="1" dirty="0">
                <a:solidFill>
                  <a:schemeClr val="bg1">
                    <a:lumMod val="25000"/>
                  </a:schemeClr>
                </a:solidFill>
                <a:latin typeface="Corbel" panose="020B0503020204020204" pitchFamily="34" charset="0"/>
              </a:rPr>
              <a:t> nei nuovi nati</a:t>
            </a:r>
            <a:r>
              <a:rPr lang="it-IT" sz="2200" dirty="0">
                <a:solidFill>
                  <a:schemeClr val="bg1">
                    <a:lumMod val="25000"/>
                  </a:schemeClr>
                </a:solidFill>
                <a:latin typeface="Corbel" panose="020B0503020204020204" pitchFamily="34" charset="0"/>
              </a:rPr>
              <a:t>, </a:t>
            </a: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smtClean="0">
                <a:solidFill>
                  <a:schemeClr val="bg1">
                    <a:lumMod val="25000"/>
                  </a:schemeClr>
                </a:solidFill>
                <a:latin typeface="Corbel" panose="020B0503020204020204" pitchFamily="34" charset="0"/>
              </a:rPr>
              <a:t>Raggiungimento</a:t>
            </a:r>
            <a:r>
              <a:rPr lang="it-IT" sz="2200" dirty="0">
                <a:solidFill>
                  <a:schemeClr val="bg1">
                    <a:lumMod val="25000"/>
                  </a:schemeClr>
                </a:solidFill>
                <a:latin typeface="Corbel" panose="020B0503020204020204" pitchFamily="34" charset="0"/>
              </a:rPr>
              <a:t>, nelle </a:t>
            </a:r>
            <a:r>
              <a:rPr lang="it-IT" sz="2200" b="1" dirty="0">
                <a:solidFill>
                  <a:schemeClr val="bg1">
                    <a:lumMod val="25000"/>
                  </a:schemeClr>
                </a:solidFill>
                <a:latin typeface="Corbel" panose="020B0503020204020204" pitchFamily="34" charset="0"/>
              </a:rPr>
              <a:t>ragazze nel dodicesimo anno di vita</a:t>
            </a:r>
            <a:r>
              <a:rPr lang="it-IT" sz="2200" dirty="0">
                <a:solidFill>
                  <a:schemeClr val="bg1">
                    <a:lumMod val="25000"/>
                  </a:schemeClr>
                </a:solidFill>
                <a:latin typeface="Corbel" panose="020B0503020204020204" pitchFamily="34" charset="0"/>
              </a:rPr>
              <a:t>, di coperture vaccinali per ciclo completo di </a:t>
            </a:r>
            <a:r>
              <a:rPr lang="it-IT" sz="2200" b="1" dirty="0">
                <a:solidFill>
                  <a:schemeClr val="bg1">
                    <a:lumMod val="25000"/>
                  </a:schemeClr>
                </a:solidFill>
                <a:latin typeface="Corbel" panose="020B0503020204020204" pitchFamily="34" charset="0"/>
              </a:rPr>
              <a:t>anti HPV ≥ 95%</a:t>
            </a:r>
            <a:r>
              <a:rPr lang="it-IT" sz="2200" dirty="0">
                <a:solidFill>
                  <a:schemeClr val="bg1">
                    <a:lumMod val="25000"/>
                  </a:schemeClr>
                </a:solidFill>
                <a:latin typeface="Corbel" panose="020B0503020204020204" pitchFamily="34" charset="0"/>
              </a:rPr>
              <a:t>;</a:t>
            </a: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nei </a:t>
            </a:r>
            <a:r>
              <a:rPr lang="it-IT" sz="2200" b="1" dirty="0">
                <a:solidFill>
                  <a:schemeClr val="bg1">
                    <a:lumMod val="25000"/>
                  </a:schemeClr>
                </a:solidFill>
                <a:latin typeface="Corbel" panose="020B0503020204020204" pitchFamily="34" charset="0"/>
              </a:rPr>
              <a:t>ragazzi nel dodicesimo anno di vita</a:t>
            </a:r>
            <a:r>
              <a:rPr lang="it-IT" sz="2200" dirty="0">
                <a:solidFill>
                  <a:schemeClr val="bg1">
                    <a:lumMod val="25000"/>
                  </a:schemeClr>
                </a:solidFill>
                <a:latin typeface="Corbel" panose="020B0503020204020204" pitchFamily="34" charset="0"/>
              </a:rPr>
              <a:t>, di coperture vaccinali per ciclo completo di anti HPV ≥ 95%, </a:t>
            </a:r>
          </a:p>
        </p:txBody>
      </p:sp>
    </p:spTree>
    <p:extLst>
      <p:ext uri="{BB962C8B-B14F-4D97-AF65-F5344CB8AC3E}">
        <p14:creationId xmlns="" xmlns:p14="http://schemas.microsoft.com/office/powerpoint/2010/main" val="2293520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8233" y="571295"/>
            <a:ext cx="7481879" cy="535675"/>
          </a:xfrm>
        </p:spPr>
        <p:txBody>
          <a:bodyPr>
            <a:noAutofit/>
          </a:bodyPr>
          <a:lstStyle/>
          <a:p>
            <a:pPr algn="ctr"/>
            <a:r>
              <a:rPr lang="it-IT" sz="3600" b="1" dirty="0">
                <a:solidFill>
                  <a:schemeClr val="accent1">
                    <a:lumMod val="50000"/>
                  </a:schemeClr>
                </a:solidFill>
                <a:latin typeface="Corbel" panose="020B0503020204020204" pitchFamily="34" charset="0"/>
              </a:rPr>
              <a:t>PNPV 2017-2019: obiettivi specifici 4</a:t>
            </a:r>
            <a:endParaRPr lang="it-IT" sz="3600" dirty="0">
              <a:solidFill>
                <a:schemeClr val="accent1">
                  <a:lumMod val="50000"/>
                </a:schemeClr>
              </a:solidFill>
            </a:endParaRPr>
          </a:p>
        </p:txBody>
      </p:sp>
      <p:sp>
        <p:nvSpPr>
          <p:cNvPr id="3" name="Segnaposto contenuto 2"/>
          <p:cNvSpPr>
            <a:spLocks noGrp="1"/>
          </p:cNvSpPr>
          <p:nvPr>
            <p:ph idx="1"/>
          </p:nvPr>
        </p:nvSpPr>
        <p:spPr>
          <a:xfrm>
            <a:off x="1433015" y="1674941"/>
            <a:ext cx="9130352" cy="4534789"/>
          </a:xfrm>
        </p:spPr>
        <p:txBody>
          <a:bodyPr>
            <a:noAutofit/>
          </a:bodyPr>
          <a:lstStyle/>
          <a:p>
            <a:pPr marL="180975" indent="-180975" algn="just">
              <a:lnSpc>
                <a:spcPct val="100000"/>
              </a:lnSpc>
              <a:spcBef>
                <a:spcPts val="1800"/>
              </a:spcBef>
              <a:spcAft>
                <a:spcPts val="600"/>
              </a:spcAft>
              <a:buSzPct val="50000"/>
              <a:buFont typeface="Courier New" panose="02070309020205020404" pitchFamily="49" charset="0"/>
              <a:buChar char="o"/>
            </a:pPr>
            <a:r>
              <a:rPr lang="it-IT" sz="2200" b="1" dirty="0" smtClean="0">
                <a:solidFill>
                  <a:schemeClr val="bg1">
                    <a:lumMod val="25000"/>
                  </a:schemeClr>
                </a:solidFill>
                <a:latin typeface="Corbel" panose="020B0503020204020204" pitchFamily="34" charset="0"/>
              </a:rPr>
              <a:t>Riduzione </a:t>
            </a:r>
            <a:r>
              <a:rPr lang="it-IT" sz="2200" b="1" dirty="0">
                <a:solidFill>
                  <a:schemeClr val="bg1">
                    <a:lumMod val="25000"/>
                  </a:schemeClr>
                </a:solidFill>
                <a:latin typeface="Corbel" panose="020B0503020204020204" pitchFamily="34" charset="0"/>
              </a:rPr>
              <a:t>a meno del 5% </a:t>
            </a:r>
            <a:r>
              <a:rPr lang="it-IT" sz="2200" dirty="0">
                <a:solidFill>
                  <a:schemeClr val="bg1">
                    <a:lumMod val="25000"/>
                  </a:schemeClr>
                </a:solidFill>
                <a:latin typeface="Corbel" panose="020B0503020204020204" pitchFamily="34" charset="0"/>
              </a:rPr>
              <a:t>della percentuale di </a:t>
            </a:r>
            <a:r>
              <a:rPr lang="it-IT" sz="2200" b="1" dirty="0">
                <a:solidFill>
                  <a:schemeClr val="bg1">
                    <a:lumMod val="25000"/>
                  </a:schemeClr>
                </a:solidFill>
                <a:latin typeface="Corbel" panose="020B0503020204020204" pitchFamily="34" charset="0"/>
              </a:rPr>
              <a:t>donne in età fertile suscettibili alla rosolia</a:t>
            </a:r>
            <a:r>
              <a:rPr lang="it-IT" sz="2200" dirty="0">
                <a:solidFill>
                  <a:schemeClr val="bg1">
                    <a:lumMod val="25000"/>
                  </a:schemeClr>
                </a:solidFill>
                <a:latin typeface="Corbel" panose="020B0503020204020204" pitchFamily="34" charset="0"/>
              </a:rPr>
              <a:t>;</a:t>
            </a: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di coperture per la </a:t>
            </a:r>
            <a:r>
              <a:rPr lang="it-IT" sz="2200" b="1" dirty="0">
                <a:solidFill>
                  <a:schemeClr val="bg1">
                    <a:lumMod val="25000"/>
                  </a:schemeClr>
                </a:solidFill>
                <a:latin typeface="Corbel" panose="020B0503020204020204" pitchFamily="34" charset="0"/>
              </a:rPr>
              <a:t>vaccinazione antinfluenzale del 75%</a:t>
            </a:r>
            <a:r>
              <a:rPr lang="it-IT" sz="2200" dirty="0">
                <a:solidFill>
                  <a:schemeClr val="bg1">
                    <a:lumMod val="25000"/>
                  </a:schemeClr>
                </a:solidFill>
                <a:latin typeface="Corbel" panose="020B0503020204020204" pitchFamily="34" charset="0"/>
              </a:rPr>
              <a:t>, come obiettivo minimo perseguibile, e del 95%, come obiettivo ottimale, negli ultrasessantacinquenni e nei gruppi a rischio inclusi tra i LEA;</a:t>
            </a: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nei </a:t>
            </a:r>
            <a:r>
              <a:rPr lang="it-IT" sz="2200" b="1" dirty="0">
                <a:solidFill>
                  <a:schemeClr val="bg1">
                    <a:lumMod val="25000"/>
                  </a:schemeClr>
                </a:solidFill>
                <a:latin typeface="Corbel" panose="020B0503020204020204" pitchFamily="34" charset="0"/>
              </a:rPr>
              <a:t>sessantacinquenni</a:t>
            </a:r>
            <a:r>
              <a:rPr lang="it-IT" sz="2200" dirty="0">
                <a:solidFill>
                  <a:schemeClr val="bg1">
                    <a:lumMod val="25000"/>
                  </a:schemeClr>
                </a:solidFill>
                <a:latin typeface="Corbel" panose="020B0503020204020204" pitchFamily="34" charset="0"/>
              </a:rPr>
              <a:t>, di coperture per la vaccinazione </a:t>
            </a:r>
            <a:r>
              <a:rPr lang="it-IT" sz="2200" b="1" dirty="0" err="1">
                <a:solidFill>
                  <a:schemeClr val="bg1">
                    <a:lumMod val="25000"/>
                  </a:schemeClr>
                </a:solidFill>
                <a:latin typeface="Corbel" panose="020B0503020204020204" pitchFamily="34" charset="0"/>
              </a:rPr>
              <a:t>antipneumococcica</a:t>
            </a:r>
            <a:r>
              <a:rPr lang="it-IT" sz="2200" b="1" dirty="0">
                <a:solidFill>
                  <a:schemeClr val="bg1">
                    <a:lumMod val="25000"/>
                  </a:schemeClr>
                </a:solidFill>
                <a:latin typeface="Corbel" panose="020B0503020204020204" pitchFamily="34" charset="0"/>
              </a:rPr>
              <a:t> del 75%, </a:t>
            </a:r>
          </a:p>
          <a:p>
            <a:pPr marL="180975" indent="-180975" algn="just">
              <a:lnSpc>
                <a:spcPct val="100000"/>
              </a:lnSpc>
              <a:spcBef>
                <a:spcPts val="1800"/>
              </a:spcBef>
              <a:spcAft>
                <a:spcPts val="600"/>
              </a:spcAft>
              <a:buSzPct val="50000"/>
              <a:buFont typeface="Courier New" panose="02070309020205020404" pitchFamily="49" charset="0"/>
              <a:buChar char="o"/>
            </a:pPr>
            <a:r>
              <a:rPr lang="it-IT" sz="2200" dirty="0">
                <a:solidFill>
                  <a:schemeClr val="bg1">
                    <a:lumMod val="25000"/>
                  </a:schemeClr>
                </a:solidFill>
                <a:latin typeface="Corbel" panose="020B0503020204020204" pitchFamily="34" charset="0"/>
              </a:rPr>
              <a:t>Raggiungimento, </a:t>
            </a:r>
            <a:r>
              <a:rPr lang="it-IT" sz="2200" b="1" dirty="0">
                <a:solidFill>
                  <a:schemeClr val="bg1">
                    <a:lumMod val="25000"/>
                  </a:schemeClr>
                </a:solidFill>
                <a:latin typeface="Corbel" panose="020B0503020204020204" pitchFamily="34" charset="0"/>
              </a:rPr>
              <a:t>nei sessantacinquenni</a:t>
            </a:r>
            <a:r>
              <a:rPr lang="it-IT" sz="2200" dirty="0">
                <a:solidFill>
                  <a:schemeClr val="bg1">
                    <a:lumMod val="25000"/>
                  </a:schemeClr>
                </a:solidFill>
                <a:latin typeface="Corbel" panose="020B0503020204020204" pitchFamily="34" charset="0"/>
              </a:rPr>
              <a:t>, di coperture per la </a:t>
            </a:r>
            <a:r>
              <a:rPr lang="it-IT" sz="2200" b="1" dirty="0">
                <a:solidFill>
                  <a:schemeClr val="bg1">
                    <a:lumMod val="25000"/>
                  </a:schemeClr>
                </a:solidFill>
                <a:latin typeface="Corbel" panose="020B0503020204020204" pitchFamily="34" charset="0"/>
              </a:rPr>
              <a:t>vaccinazione anti HZ del 50%.</a:t>
            </a:r>
          </a:p>
        </p:txBody>
      </p:sp>
    </p:spTree>
    <p:extLst>
      <p:ext uri="{BB962C8B-B14F-4D97-AF65-F5344CB8AC3E}">
        <p14:creationId xmlns="" xmlns:p14="http://schemas.microsoft.com/office/powerpoint/2010/main" val="3636662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70629" y="208407"/>
            <a:ext cx="6465501" cy="768824"/>
          </a:xfrm>
        </p:spPr>
        <p:txBody>
          <a:bodyPr>
            <a:normAutofit/>
          </a:bodyPr>
          <a:lstStyle/>
          <a:p>
            <a:r>
              <a:rPr lang="it-IT" altLang="it-IT" b="1" dirty="0">
                <a:solidFill>
                  <a:schemeClr val="accent1">
                    <a:lumMod val="50000"/>
                  </a:schemeClr>
                </a:solidFill>
                <a:latin typeface="Corbel" panose="020B0503020204020204" pitchFamily="34" charset="0"/>
              </a:rPr>
              <a:t>Obiettivi </a:t>
            </a:r>
            <a:r>
              <a:rPr lang="it-IT" altLang="it-IT" b="1" dirty="0" smtClean="0">
                <a:solidFill>
                  <a:schemeClr val="accent1">
                    <a:lumMod val="50000"/>
                  </a:schemeClr>
                </a:solidFill>
                <a:latin typeface="Corbel" panose="020B0503020204020204" pitchFamily="34" charset="0"/>
              </a:rPr>
              <a:t>dei </a:t>
            </a:r>
            <a:r>
              <a:rPr lang="it-IT" altLang="it-IT" b="1" dirty="0">
                <a:solidFill>
                  <a:schemeClr val="accent1">
                    <a:lumMod val="50000"/>
                  </a:schemeClr>
                </a:solidFill>
                <a:latin typeface="Corbel" panose="020B0503020204020204" pitchFamily="34" charset="0"/>
              </a:rPr>
              <a:t>nuovi LEA</a:t>
            </a:r>
            <a:endParaRPr lang="it-IT" b="1" dirty="0">
              <a:solidFill>
                <a:schemeClr val="accent1">
                  <a:lumMod val="50000"/>
                </a:schemeClr>
              </a:solidFill>
              <a:latin typeface="Corbel" panose="020B0503020204020204" pitchFamily="34" charset="0"/>
            </a:endParaRPr>
          </a:p>
        </p:txBody>
      </p:sp>
      <p:pic>
        <p:nvPicPr>
          <p:cNvPr id="4" name="Immagine 3"/>
          <p:cNvPicPr>
            <a:picLocks noChangeAspect="1"/>
          </p:cNvPicPr>
          <p:nvPr/>
        </p:nvPicPr>
        <p:blipFill>
          <a:blip r:embed="rId2" cstate="print"/>
          <a:stretch>
            <a:fillRect/>
          </a:stretch>
        </p:blipFill>
        <p:spPr>
          <a:xfrm>
            <a:off x="560343" y="1244327"/>
            <a:ext cx="16926703" cy="5422605"/>
          </a:xfrm>
          <a:prstGeom prst="rect">
            <a:avLst/>
          </a:prstGeom>
        </p:spPr>
      </p:pic>
    </p:spTree>
    <p:extLst>
      <p:ext uri="{BB962C8B-B14F-4D97-AF65-F5344CB8AC3E}">
        <p14:creationId xmlns="" xmlns:p14="http://schemas.microsoft.com/office/powerpoint/2010/main" val="3415488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37481" y="1220795"/>
            <a:ext cx="9116704" cy="4661389"/>
          </a:xfrm>
        </p:spPr>
        <p:txBody>
          <a:bodyPr>
            <a:noAutofit/>
          </a:bodyPr>
          <a:lstStyle/>
          <a:p>
            <a:pPr algn="just">
              <a:lnSpc>
                <a:spcPct val="100000"/>
              </a:lnSpc>
              <a:spcBef>
                <a:spcPts val="2400"/>
              </a:spcBef>
              <a:spcAft>
                <a:spcPts val="600"/>
              </a:spcAft>
            </a:pPr>
            <a:r>
              <a:rPr lang="it-IT" sz="2400" dirty="0">
                <a:solidFill>
                  <a:schemeClr val="bg1">
                    <a:lumMod val="25000"/>
                  </a:schemeClr>
                </a:solidFill>
                <a:latin typeface="Corbel" panose="020B0503020204020204" pitchFamily="34" charset="0"/>
              </a:rPr>
              <a:t>Tutte le vaccinazioni incluse nel Calendario nazionale sono state inserite </a:t>
            </a:r>
            <a:r>
              <a:rPr lang="it-IT" sz="2400" b="1" dirty="0">
                <a:solidFill>
                  <a:schemeClr val="bg1">
                    <a:lumMod val="25000"/>
                  </a:schemeClr>
                </a:solidFill>
                <a:latin typeface="Corbel" panose="020B0503020204020204" pitchFamily="34" charset="0"/>
              </a:rPr>
              <a:t>tra i nuovi LEA </a:t>
            </a:r>
            <a:r>
              <a:rPr lang="it-IT" sz="2400" dirty="0">
                <a:solidFill>
                  <a:schemeClr val="bg1">
                    <a:lumMod val="25000"/>
                  </a:schemeClr>
                </a:solidFill>
                <a:latin typeface="Corbel" panose="020B0503020204020204" pitchFamily="34" charset="0"/>
              </a:rPr>
              <a:t>quindi deve esserne garantita </a:t>
            </a:r>
            <a:r>
              <a:rPr lang="it-IT" sz="2400" b="1" dirty="0">
                <a:solidFill>
                  <a:schemeClr val="bg1">
                    <a:lumMod val="25000"/>
                  </a:schemeClr>
                </a:solidFill>
                <a:latin typeface="Corbel" panose="020B0503020204020204" pitchFamily="34" charset="0"/>
              </a:rPr>
              <a:t>la gratuità ai cittadini </a:t>
            </a:r>
            <a:r>
              <a:rPr lang="it-IT" sz="2400" dirty="0">
                <a:solidFill>
                  <a:schemeClr val="bg1">
                    <a:lumMod val="25000"/>
                  </a:schemeClr>
                </a:solidFill>
                <a:latin typeface="Corbel" panose="020B0503020204020204" pitchFamily="34" charset="0"/>
              </a:rPr>
              <a:t>che ne fanno richiesta se appartenenti alle coorti di nascita o ai gruppi a rischio individuati dal Piano stesso, </a:t>
            </a:r>
            <a:r>
              <a:rPr lang="it-IT" sz="2400" dirty="0" smtClean="0">
                <a:solidFill>
                  <a:schemeClr val="bg1">
                    <a:lumMod val="25000"/>
                  </a:schemeClr>
                </a:solidFill>
                <a:latin typeface="Corbel" panose="020B0503020204020204" pitchFamily="34" charset="0"/>
              </a:rPr>
              <a:t>indipendentemente dalla loro residenza</a:t>
            </a:r>
            <a:endParaRPr lang="it-IT" sz="2400" dirty="0">
              <a:solidFill>
                <a:schemeClr val="bg1">
                  <a:lumMod val="25000"/>
                </a:schemeClr>
              </a:solidFill>
              <a:latin typeface="Corbel" panose="020B0503020204020204" pitchFamily="34" charset="0"/>
            </a:endParaRPr>
          </a:p>
          <a:p>
            <a:pPr algn="just">
              <a:lnSpc>
                <a:spcPct val="100000"/>
              </a:lnSpc>
              <a:spcBef>
                <a:spcPts val="2400"/>
              </a:spcBef>
              <a:spcAft>
                <a:spcPts val="600"/>
              </a:spcAft>
            </a:pPr>
            <a:r>
              <a:rPr lang="it-IT" sz="2400" u="sng" dirty="0">
                <a:solidFill>
                  <a:schemeClr val="bg1">
                    <a:lumMod val="25000"/>
                  </a:schemeClr>
                </a:solidFill>
                <a:latin typeface="Corbel" panose="020B0503020204020204" pitchFamily="34" charset="0"/>
              </a:rPr>
              <a:t>Per quanto riguarda le altre vaccinazioni incluse nei LEA e le vaccinazioni a prezzo di costo</a:t>
            </a:r>
            <a:r>
              <a:rPr lang="it-IT" sz="2400" dirty="0">
                <a:solidFill>
                  <a:schemeClr val="bg1">
                    <a:lumMod val="25000"/>
                  </a:schemeClr>
                </a:solidFill>
                <a:latin typeface="Corbel" panose="020B0503020204020204" pitchFamily="34" charset="0"/>
              </a:rPr>
              <a:t> il PNPV raccomanda di assicurare presso i servizi vaccinali la disponibilità e la somministrazione di vaccini anche a favore di coloro che non rientrano nell’offerta attiva e gratuita. </a:t>
            </a:r>
          </a:p>
          <a:p>
            <a:pPr algn="just">
              <a:lnSpc>
                <a:spcPct val="100000"/>
              </a:lnSpc>
              <a:spcBef>
                <a:spcPts val="2400"/>
              </a:spcBef>
              <a:spcAft>
                <a:spcPts val="600"/>
              </a:spcAft>
              <a:buNone/>
            </a:pPr>
            <a:endParaRPr lang="it-IT" sz="2400" dirty="0">
              <a:solidFill>
                <a:schemeClr val="bg1">
                  <a:lumMod val="25000"/>
                </a:schemeClr>
              </a:solidFill>
              <a:latin typeface="Corbel" panose="020B0503020204020204" pitchFamily="34" charset="0"/>
            </a:endParaRPr>
          </a:p>
        </p:txBody>
      </p:sp>
    </p:spTree>
    <p:extLst>
      <p:ext uri="{BB962C8B-B14F-4D97-AF65-F5344CB8AC3E}">
        <p14:creationId xmlns="" xmlns:p14="http://schemas.microsoft.com/office/powerpoint/2010/main" val="2523512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47528" y="512579"/>
            <a:ext cx="8049146" cy="648269"/>
          </a:xfrm>
        </p:spPr>
        <p:txBody>
          <a:bodyPr>
            <a:normAutofit/>
          </a:bodyPr>
          <a:lstStyle/>
          <a:p>
            <a:pPr algn="ctr"/>
            <a:r>
              <a:rPr lang="it-IT" sz="3600" b="1" dirty="0">
                <a:solidFill>
                  <a:schemeClr val="accent1">
                    <a:lumMod val="50000"/>
                  </a:schemeClr>
                </a:solidFill>
                <a:latin typeface="Corbel" panose="020B0503020204020204" pitchFamily="34" charset="0"/>
              </a:rPr>
              <a:t>Altri obiettivi del PNPV 2017-2019</a:t>
            </a:r>
          </a:p>
        </p:txBody>
      </p:sp>
      <p:sp>
        <p:nvSpPr>
          <p:cNvPr id="3" name="Segnaposto contenuto 2"/>
          <p:cNvSpPr>
            <a:spLocks noGrp="1"/>
          </p:cNvSpPr>
          <p:nvPr>
            <p:ph idx="1"/>
          </p:nvPr>
        </p:nvSpPr>
        <p:spPr>
          <a:xfrm>
            <a:off x="1847527" y="1916832"/>
            <a:ext cx="9152569" cy="4248472"/>
          </a:xfrm>
        </p:spPr>
        <p:txBody>
          <a:bodyPr>
            <a:noAutofit/>
          </a:bodyPr>
          <a:lstStyle/>
          <a:p>
            <a:pPr>
              <a:lnSpc>
                <a:spcPct val="100000"/>
              </a:lnSpc>
              <a:spcBef>
                <a:spcPts val="450"/>
              </a:spcBef>
              <a:spcAft>
                <a:spcPts val="450"/>
              </a:spcAft>
            </a:pPr>
            <a:r>
              <a:rPr lang="it-IT" sz="2400" b="1" dirty="0">
                <a:solidFill>
                  <a:schemeClr val="bg1">
                    <a:lumMod val="25000"/>
                  </a:schemeClr>
                </a:solidFill>
                <a:latin typeface="Corbel" panose="020B0503020204020204" pitchFamily="34" charset="0"/>
              </a:rPr>
              <a:t>Vaccinazioni</a:t>
            </a:r>
          </a:p>
          <a:p>
            <a:pPr lvl="1">
              <a:lnSpc>
                <a:spcPct val="100000"/>
              </a:lnSpc>
              <a:spcBef>
                <a:spcPts val="450"/>
              </a:spcBef>
              <a:spcAft>
                <a:spcPts val="450"/>
              </a:spcAft>
            </a:pPr>
            <a:r>
              <a:rPr lang="x-none" sz="2400" dirty="0">
                <a:solidFill>
                  <a:schemeClr val="bg1">
                    <a:lumMod val="25000"/>
                  </a:schemeClr>
                </a:solidFill>
                <a:latin typeface="Corbel" panose="020B0503020204020204" pitchFamily="34" charset="0"/>
              </a:rPr>
              <a:t>per soggetti affetti da alcune condizioni di rischio</a:t>
            </a:r>
            <a:endParaRPr lang="it-IT" sz="2400" dirty="0">
              <a:solidFill>
                <a:schemeClr val="bg1">
                  <a:lumMod val="25000"/>
                </a:schemeClr>
              </a:solidFill>
              <a:latin typeface="Corbel" panose="020B0503020204020204" pitchFamily="34" charset="0"/>
            </a:endParaRPr>
          </a:p>
          <a:p>
            <a:pPr lvl="1">
              <a:lnSpc>
                <a:spcPct val="100000"/>
              </a:lnSpc>
              <a:spcBef>
                <a:spcPts val="450"/>
              </a:spcBef>
              <a:spcAft>
                <a:spcPts val="450"/>
              </a:spcAft>
            </a:pPr>
            <a:r>
              <a:rPr lang="it-IT" sz="2400" dirty="0">
                <a:solidFill>
                  <a:schemeClr val="bg1">
                    <a:lumMod val="25000"/>
                  </a:schemeClr>
                </a:solidFill>
                <a:latin typeface="Corbel" panose="020B0503020204020204" pitchFamily="34" charset="0"/>
              </a:rPr>
              <a:t>per soggetti a rischio per esposizione professionale </a:t>
            </a:r>
            <a:r>
              <a:rPr lang="it-IT" sz="2400" dirty="0" smtClean="0">
                <a:solidFill>
                  <a:schemeClr val="bg1">
                    <a:lumMod val="25000"/>
                  </a:schemeClr>
                </a:solidFill>
                <a:latin typeface="Corbel" panose="020B0503020204020204" pitchFamily="34" charset="0"/>
              </a:rPr>
              <a:t>(es. operatori </a:t>
            </a:r>
            <a:r>
              <a:rPr lang="it-IT" sz="2400" dirty="0">
                <a:solidFill>
                  <a:schemeClr val="bg1">
                    <a:lumMod val="25000"/>
                  </a:schemeClr>
                </a:solidFill>
                <a:latin typeface="Corbel" panose="020B0503020204020204" pitchFamily="34" charset="0"/>
              </a:rPr>
              <a:t>sanitari)</a:t>
            </a:r>
          </a:p>
          <a:p>
            <a:pPr lvl="1">
              <a:lnSpc>
                <a:spcPct val="100000"/>
              </a:lnSpc>
              <a:spcBef>
                <a:spcPts val="450"/>
              </a:spcBef>
              <a:spcAft>
                <a:spcPts val="450"/>
              </a:spcAft>
            </a:pPr>
            <a:r>
              <a:rPr lang="x-none" sz="2400" dirty="0">
                <a:solidFill>
                  <a:schemeClr val="bg1">
                    <a:lumMod val="25000"/>
                  </a:schemeClr>
                </a:solidFill>
                <a:latin typeface="Corbel" panose="020B0503020204020204" pitchFamily="34" charset="0"/>
              </a:rPr>
              <a:t>per soggetti a rischio per determinati comportamenti o condizioni</a:t>
            </a:r>
            <a:r>
              <a:rPr lang="it-IT" sz="2400" dirty="0">
                <a:solidFill>
                  <a:schemeClr val="bg1">
                    <a:lumMod val="25000"/>
                  </a:schemeClr>
                </a:solidFill>
                <a:latin typeface="Corbel" panose="020B0503020204020204" pitchFamily="34" charset="0"/>
              </a:rPr>
              <a:t> (</a:t>
            </a:r>
            <a:r>
              <a:rPr lang="it-IT" sz="2400" dirty="0" err="1">
                <a:solidFill>
                  <a:schemeClr val="bg1">
                    <a:lumMod val="25000"/>
                  </a:schemeClr>
                </a:solidFill>
                <a:latin typeface="Corbel" panose="020B0503020204020204" pitchFamily="34" charset="0"/>
              </a:rPr>
              <a:t>dtp</a:t>
            </a:r>
            <a:r>
              <a:rPr lang="it-IT" sz="2800" dirty="0">
                <a:solidFill>
                  <a:schemeClr val="bg1">
                    <a:lumMod val="25000"/>
                  </a:schemeClr>
                </a:solidFill>
                <a:latin typeface="Corbel" panose="020B0503020204020204" pitchFamily="34" charset="0"/>
              </a:rPr>
              <a:t>, </a:t>
            </a:r>
            <a:r>
              <a:rPr lang="it-IT" dirty="0">
                <a:solidFill>
                  <a:schemeClr val="bg1">
                    <a:lumMod val="25000"/>
                  </a:schemeClr>
                </a:solidFill>
                <a:latin typeface="Corbel" panose="020B0503020204020204" pitchFamily="34" charset="0"/>
              </a:rPr>
              <a:t>epatite A</a:t>
            </a:r>
            <a:r>
              <a:rPr lang="it-IT" sz="2800" dirty="0">
                <a:solidFill>
                  <a:schemeClr val="bg1">
                    <a:lumMod val="25000"/>
                  </a:schemeClr>
                </a:solidFill>
                <a:latin typeface="Corbel" panose="020B0503020204020204" pitchFamily="34" charset="0"/>
              </a:rPr>
              <a:t>)</a:t>
            </a:r>
            <a:endParaRPr lang="it-IT" sz="2400" dirty="0">
              <a:solidFill>
                <a:schemeClr val="bg1">
                  <a:lumMod val="25000"/>
                </a:schemeClr>
              </a:solidFill>
              <a:latin typeface="Corbel" panose="020B0503020204020204" pitchFamily="34" charset="0"/>
            </a:endParaRPr>
          </a:p>
          <a:p>
            <a:pPr lvl="1">
              <a:lnSpc>
                <a:spcPct val="100000"/>
              </a:lnSpc>
              <a:spcBef>
                <a:spcPts val="450"/>
              </a:spcBef>
              <a:spcAft>
                <a:spcPts val="450"/>
              </a:spcAft>
            </a:pPr>
            <a:r>
              <a:rPr lang="x-none" sz="2400" dirty="0">
                <a:solidFill>
                  <a:schemeClr val="bg1">
                    <a:lumMod val="25000"/>
                  </a:schemeClr>
                </a:solidFill>
                <a:latin typeface="Corbel" panose="020B0503020204020204" pitchFamily="34" charset="0"/>
              </a:rPr>
              <a:t>per i viaggiatori internazionali</a:t>
            </a:r>
            <a:endParaRPr lang="it-IT" sz="2400" dirty="0">
              <a:solidFill>
                <a:schemeClr val="bg1">
                  <a:lumMod val="25000"/>
                </a:schemeClr>
              </a:solidFill>
              <a:latin typeface="Corbel" panose="020B0503020204020204" pitchFamily="34" charset="0"/>
            </a:endParaRPr>
          </a:p>
          <a:p>
            <a:pPr>
              <a:lnSpc>
                <a:spcPct val="100000"/>
              </a:lnSpc>
              <a:spcBef>
                <a:spcPts val="450"/>
              </a:spcBef>
              <a:spcAft>
                <a:spcPts val="450"/>
              </a:spcAft>
            </a:pPr>
            <a:r>
              <a:rPr lang="it-IT" sz="2400" b="1" dirty="0">
                <a:solidFill>
                  <a:schemeClr val="bg1">
                    <a:lumMod val="25000"/>
                  </a:schemeClr>
                </a:solidFill>
                <a:latin typeface="Corbel" panose="020B0503020204020204" pitchFamily="34" charset="0"/>
              </a:rPr>
              <a:t>Informatizzazione anagrafe vaccinale a livello regionale: principali funzionalità e data set minimo </a:t>
            </a:r>
          </a:p>
          <a:p>
            <a:pPr>
              <a:lnSpc>
                <a:spcPct val="100000"/>
              </a:lnSpc>
              <a:spcBef>
                <a:spcPts val="450"/>
              </a:spcBef>
              <a:spcAft>
                <a:spcPts val="450"/>
              </a:spcAft>
            </a:pPr>
            <a:endParaRPr lang="it-IT" sz="2400" dirty="0">
              <a:solidFill>
                <a:schemeClr val="bg1">
                  <a:lumMod val="25000"/>
                </a:schemeClr>
              </a:solidFill>
              <a:latin typeface="Corbel" panose="020B0503020204020204" pitchFamily="34" charset="0"/>
            </a:endParaRPr>
          </a:p>
          <a:p>
            <a:pPr>
              <a:lnSpc>
                <a:spcPct val="100000"/>
              </a:lnSpc>
              <a:spcBef>
                <a:spcPts val="450"/>
              </a:spcBef>
              <a:spcAft>
                <a:spcPts val="450"/>
              </a:spcAft>
            </a:pPr>
            <a:endParaRPr lang="it-IT" sz="2400" dirty="0">
              <a:solidFill>
                <a:schemeClr val="bg1">
                  <a:lumMod val="25000"/>
                </a:schemeClr>
              </a:solidFill>
              <a:latin typeface="Corbel" panose="020B0503020204020204" pitchFamily="34" charset="0"/>
            </a:endParaRPr>
          </a:p>
        </p:txBody>
      </p:sp>
    </p:spTree>
    <p:extLst>
      <p:ext uri="{BB962C8B-B14F-4D97-AF65-F5344CB8AC3E}">
        <p14:creationId xmlns="" xmlns:p14="http://schemas.microsoft.com/office/powerpoint/2010/main" val="300781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1909" y="1916832"/>
            <a:ext cx="6993535" cy="2880320"/>
          </a:xfrm>
        </p:spPr>
        <p:txBody>
          <a:bodyPr>
            <a:noAutofit/>
          </a:bodyPr>
          <a:lstStyle/>
          <a:p>
            <a:pPr algn="ctr">
              <a:lnSpc>
                <a:spcPts val="4500"/>
              </a:lnSpc>
            </a:pPr>
            <a:r>
              <a:rPr lang="it-IT" sz="3600" b="1" dirty="0">
                <a:solidFill>
                  <a:schemeClr val="accent1">
                    <a:lumMod val="50000"/>
                  </a:schemeClr>
                </a:solidFill>
                <a:latin typeface="Corbel" panose="020B0503020204020204" pitchFamily="34" charset="0"/>
              </a:rPr>
              <a:t>Vaccinazioni </a:t>
            </a:r>
            <a:r>
              <a:rPr lang="x-none" sz="3600" b="1" dirty="0">
                <a:solidFill>
                  <a:schemeClr val="accent1">
                    <a:lumMod val="50000"/>
                  </a:schemeClr>
                </a:solidFill>
                <a:latin typeface="Corbel" panose="020B0503020204020204" pitchFamily="34" charset="0"/>
              </a:rPr>
              <a:t>per soggetti affetti da alcune condizioni di rischio</a:t>
            </a:r>
            <a:r>
              <a:rPr lang="it-IT" sz="3600" b="1" dirty="0">
                <a:solidFill>
                  <a:schemeClr val="accent1">
                    <a:lumMod val="50000"/>
                  </a:schemeClr>
                </a:solidFill>
                <a:latin typeface="Corbel" panose="020B0503020204020204" pitchFamily="34" charset="0"/>
              </a:rPr>
              <a:t/>
            </a:r>
            <a:br>
              <a:rPr lang="it-IT" sz="3600" b="1" dirty="0">
                <a:solidFill>
                  <a:schemeClr val="accent1">
                    <a:lumMod val="50000"/>
                  </a:schemeClr>
                </a:solidFill>
                <a:latin typeface="Corbel" panose="020B0503020204020204" pitchFamily="34" charset="0"/>
              </a:rPr>
            </a:br>
            <a:r>
              <a:rPr lang="it-IT" sz="3600" b="1" dirty="0">
                <a:solidFill>
                  <a:schemeClr val="accent1">
                    <a:lumMod val="50000"/>
                  </a:schemeClr>
                </a:solidFill>
                <a:latin typeface="Corbel" panose="020B0503020204020204" pitchFamily="34" charset="0"/>
              </a:rPr>
              <a:t>e </a:t>
            </a:r>
            <a:r>
              <a:rPr lang="x-none" sz="3600" b="1" dirty="0">
                <a:solidFill>
                  <a:schemeClr val="accent1">
                    <a:lumMod val="50000"/>
                  </a:schemeClr>
                </a:solidFill>
                <a:latin typeface="Corbel" panose="020B0503020204020204" pitchFamily="34" charset="0"/>
              </a:rPr>
              <a:t>a rischio per determinati comportamenti o </a:t>
            </a:r>
            <a:r>
              <a:rPr lang="x-none" sz="3600" b="1" dirty="0" smtClean="0">
                <a:solidFill>
                  <a:schemeClr val="accent1">
                    <a:lumMod val="50000"/>
                  </a:schemeClr>
                </a:solidFill>
                <a:latin typeface="Corbel" panose="020B0503020204020204" pitchFamily="34" charset="0"/>
              </a:rPr>
              <a:t>condizioni</a:t>
            </a:r>
            <a:endParaRPr lang="it-IT" sz="3600" b="1" dirty="0">
              <a:solidFill>
                <a:schemeClr val="accent1">
                  <a:lumMod val="50000"/>
                </a:schemeClr>
              </a:solidFill>
              <a:latin typeface="Corbel" panose="020B0503020204020204" pitchFamily="34" charset="0"/>
            </a:endParaRPr>
          </a:p>
        </p:txBody>
      </p:sp>
    </p:spTree>
    <p:extLst>
      <p:ext uri="{BB962C8B-B14F-4D97-AF65-F5344CB8AC3E}">
        <p14:creationId xmlns="" xmlns:p14="http://schemas.microsoft.com/office/powerpoint/2010/main" val="4127610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9457" y="44624"/>
            <a:ext cx="8568952" cy="1224136"/>
          </a:xfrm>
        </p:spPr>
        <p:txBody>
          <a:bodyPr>
            <a:noAutofit/>
          </a:bodyPr>
          <a:lstStyle/>
          <a:p>
            <a:r>
              <a:rPr lang="it-IT" sz="2200" b="1" dirty="0">
                <a:solidFill>
                  <a:schemeClr val="accent1">
                    <a:lumMod val="75000"/>
                  </a:schemeClr>
                </a:solidFill>
                <a:latin typeface="Corbel" panose="020B0503020204020204" pitchFamily="34" charset="0"/>
              </a:rPr>
              <a:t>La vaccinazione dei soggetti che presentano un rischio aumentato di infezione invasiva da batteri capsulati </a:t>
            </a:r>
            <a:r>
              <a:rPr lang="it-IT" sz="2000" b="1" dirty="0">
                <a:solidFill>
                  <a:schemeClr val="accent1">
                    <a:lumMod val="75000"/>
                  </a:schemeClr>
                </a:solidFill>
                <a:latin typeface="Corbel" panose="020B0503020204020204" pitchFamily="34" charset="0"/>
              </a:rPr>
              <a:t>(</a:t>
            </a:r>
            <a:r>
              <a:rPr lang="it-IT" sz="2000" b="1" i="1" dirty="0" err="1">
                <a:solidFill>
                  <a:schemeClr val="accent1">
                    <a:lumMod val="75000"/>
                  </a:schemeClr>
                </a:solidFill>
                <a:latin typeface="Corbel" panose="020B0503020204020204" pitchFamily="34" charset="0"/>
              </a:rPr>
              <a:t>Streptococcus</a:t>
            </a:r>
            <a:r>
              <a:rPr lang="it-IT" sz="2000" b="1" i="1" dirty="0">
                <a:solidFill>
                  <a:schemeClr val="accent1">
                    <a:lumMod val="75000"/>
                  </a:schemeClr>
                </a:solidFill>
                <a:latin typeface="Corbel" panose="020B0503020204020204" pitchFamily="34" charset="0"/>
              </a:rPr>
              <a:t> </a:t>
            </a:r>
            <a:r>
              <a:rPr lang="it-IT" sz="2000" b="1" i="1" dirty="0" err="1">
                <a:solidFill>
                  <a:schemeClr val="accent1">
                    <a:lumMod val="75000"/>
                  </a:schemeClr>
                </a:solidFill>
                <a:latin typeface="Corbel" panose="020B0503020204020204" pitchFamily="34" charset="0"/>
              </a:rPr>
              <a:t>pneumoniae</a:t>
            </a:r>
            <a:r>
              <a:rPr lang="it-IT" sz="2000" b="1" dirty="0">
                <a:solidFill>
                  <a:schemeClr val="accent1">
                    <a:lumMod val="75000"/>
                  </a:schemeClr>
                </a:solidFill>
                <a:latin typeface="Corbel" panose="020B0503020204020204" pitchFamily="34" charset="0"/>
              </a:rPr>
              <a:t>, </a:t>
            </a:r>
            <a:r>
              <a:rPr lang="it-IT" sz="2000" b="1" i="1" dirty="0">
                <a:solidFill>
                  <a:schemeClr val="accent1">
                    <a:lumMod val="75000"/>
                  </a:schemeClr>
                </a:solidFill>
                <a:latin typeface="Corbel" panose="020B0503020204020204" pitchFamily="34" charset="0"/>
              </a:rPr>
              <a:t>Neisseria </a:t>
            </a:r>
            <a:r>
              <a:rPr lang="it-IT" sz="2000" b="1" i="1" dirty="0" err="1">
                <a:solidFill>
                  <a:schemeClr val="accent1">
                    <a:lumMod val="75000"/>
                  </a:schemeClr>
                </a:solidFill>
                <a:latin typeface="Corbel" panose="020B0503020204020204" pitchFamily="34" charset="0"/>
              </a:rPr>
              <a:t>meningitidis</a:t>
            </a:r>
            <a:r>
              <a:rPr lang="it-IT" sz="2000" b="1" dirty="0">
                <a:solidFill>
                  <a:schemeClr val="accent1">
                    <a:lumMod val="75000"/>
                  </a:schemeClr>
                </a:solidFill>
                <a:latin typeface="Corbel" panose="020B0503020204020204" pitchFamily="34" charset="0"/>
              </a:rPr>
              <a:t>, </a:t>
            </a:r>
            <a:r>
              <a:rPr lang="it-IT" sz="2000" b="1" i="1" dirty="0" err="1">
                <a:solidFill>
                  <a:schemeClr val="accent1">
                    <a:lumMod val="75000"/>
                  </a:schemeClr>
                </a:solidFill>
                <a:latin typeface="Corbel" panose="020B0503020204020204" pitchFamily="34" charset="0"/>
              </a:rPr>
              <a:t>Haemophilus</a:t>
            </a:r>
            <a:r>
              <a:rPr lang="it-IT" sz="2000" b="1" i="1" dirty="0">
                <a:solidFill>
                  <a:schemeClr val="accent1">
                    <a:lumMod val="75000"/>
                  </a:schemeClr>
                </a:solidFill>
                <a:latin typeface="Corbel" panose="020B0503020204020204" pitchFamily="34" charset="0"/>
              </a:rPr>
              <a:t> </a:t>
            </a:r>
            <a:r>
              <a:rPr lang="it-IT" sz="2000" b="1" i="1" dirty="0" err="1">
                <a:solidFill>
                  <a:schemeClr val="accent1">
                    <a:lumMod val="75000"/>
                  </a:schemeClr>
                </a:solidFill>
                <a:latin typeface="Corbel" panose="020B0503020204020204" pitchFamily="34" charset="0"/>
              </a:rPr>
              <a:t>Influenzae</a:t>
            </a:r>
            <a:r>
              <a:rPr lang="it-IT" sz="2000" b="1" dirty="0">
                <a:solidFill>
                  <a:schemeClr val="accent1">
                    <a:lumMod val="75000"/>
                  </a:schemeClr>
                </a:solidFill>
                <a:latin typeface="Corbel" panose="020B0503020204020204" pitchFamily="34" charset="0"/>
              </a:rPr>
              <a:t>) </a:t>
            </a:r>
            <a:r>
              <a:rPr lang="it-IT" sz="2200" b="1" dirty="0">
                <a:solidFill>
                  <a:schemeClr val="accent1">
                    <a:lumMod val="75000"/>
                  </a:schemeClr>
                </a:solidFill>
                <a:latin typeface="Corbel" panose="020B0503020204020204" pitchFamily="34" charset="0"/>
              </a:rPr>
              <a:t>-</a:t>
            </a:r>
            <a:r>
              <a:rPr lang="it-IT" sz="2000" dirty="0">
                <a:solidFill>
                  <a:schemeClr val="accent1">
                    <a:lumMod val="75000"/>
                  </a:schemeClr>
                </a:solidFill>
                <a:latin typeface="Corbel" panose="020B0503020204020204" pitchFamily="34" charset="0"/>
              </a:rPr>
              <a:t>4 maggio </a:t>
            </a:r>
            <a:r>
              <a:rPr lang="it-IT" sz="2000" dirty="0" smtClean="0">
                <a:solidFill>
                  <a:schemeClr val="accent1">
                    <a:lumMod val="75000"/>
                  </a:schemeClr>
                </a:solidFill>
                <a:latin typeface="Corbel" panose="020B0503020204020204" pitchFamily="34" charset="0"/>
              </a:rPr>
              <a:t>2017 </a:t>
            </a:r>
            <a:r>
              <a:rPr lang="it-IT" sz="1400" dirty="0" smtClean="0">
                <a:solidFill>
                  <a:schemeClr val="accent1">
                    <a:lumMod val="75000"/>
                  </a:schemeClr>
                </a:solidFill>
                <a:latin typeface="Corbel" panose="020B0503020204020204" pitchFamily="34" charset="0"/>
              </a:rPr>
              <a:t>(in fase di aggiornamento)</a:t>
            </a:r>
            <a:endParaRPr lang="it-IT" sz="1400" dirty="0">
              <a:solidFill>
                <a:schemeClr val="accent1">
                  <a:lumMod val="75000"/>
                </a:schemeClr>
              </a:solidFill>
              <a:latin typeface="Corbel" panose="020B0503020204020204" pitchFamily="34" charset="0"/>
            </a:endParaRPr>
          </a:p>
        </p:txBody>
      </p:sp>
      <p:graphicFrame>
        <p:nvGraphicFramePr>
          <p:cNvPr id="4" name="Tabella 3"/>
          <p:cNvGraphicFramePr>
            <a:graphicFrameLocks noGrp="1"/>
          </p:cNvGraphicFramePr>
          <p:nvPr>
            <p:extLst>
              <p:ext uri="{D42A27DB-BD31-4B8C-83A1-F6EECF244321}">
                <p14:modId xmlns="" xmlns:p14="http://schemas.microsoft.com/office/powerpoint/2010/main" val="3968877354"/>
              </p:ext>
            </p:extLst>
          </p:nvPr>
        </p:nvGraphicFramePr>
        <p:xfrm>
          <a:off x="1199456" y="1484784"/>
          <a:ext cx="8568951" cy="4824542"/>
        </p:xfrm>
        <a:graphic>
          <a:graphicData uri="http://schemas.openxmlformats.org/drawingml/2006/table">
            <a:tbl>
              <a:tblPr firstRow="1" firstCol="1" lastRow="1" lastCol="1" bandRow="1" bandCol="1">
                <a:tableStyleId>{F2DE63D5-997A-4646-A377-4702673A728D}</a:tableStyleId>
              </a:tblPr>
              <a:tblGrid>
                <a:gridCol w="5198140"/>
                <a:gridCol w="1189698"/>
                <a:gridCol w="1062994"/>
                <a:gridCol w="1118119"/>
              </a:tblGrid>
              <a:tr h="419524">
                <a:tc>
                  <a:txBody>
                    <a:bodyPr/>
                    <a:lstStyle/>
                    <a:p>
                      <a:pPr algn="l">
                        <a:spcAft>
                          <a:spcPts val="0"/>
                        </a:spcAft>
                      </a:pPr>
                      <a:r>
                        <a:rPr lang="it-IT" sz="1000" dirty="0">
                          <a:effectLst/>
                        </a:rPr>
                        <a:t>Condizione</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1000">
                          <a:effectLst/>
                        </a:rPr>
                        <a:t>Streptococcus pneumoniae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1000">
                          <a:effectLst/>
                        </a:rPr>
                        <a:t>Neisseria meningitidis</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1000">
                          <a:effectLst/>
                        </a:rPr>
                        <a:t>Haemophilus influenzae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Alcoolismo cronico</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Asplenia anatomica o funzionale e candidati alla splenectomia in elezione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Cardiopatie croniche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Celiachia</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Deficit fattori del complemento </a:t>
                      </a:r>
                      <a:r>
                        <a:rPr lang="it-IT" sz="1000" baseline="30000">
                          <a:effectLst/>
                        </a:rPr>
                        <a:t>(*)</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dirty="0">
                          <a:effectLst/>
                        </a:rPr>
                        <a:t>Diabete mellito </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Difetti dei Toll like receptors di tipo 4</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Difetti della properdina</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dirty="0">
                          <a:effectLst/>
                        </a:rPr>
                        <a:t> </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Emoglobinopatie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Epatopatie croniche gravi</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1048810">
                <a:tc>
                  <a:txBody>
                    <a:bodyPr/>
                    <a:lstStyle/>
                    <a:p>
                      <a:pPr algn="l">
                        <a:spcAft>
                          <a:spcPts val="0"/>
                        </a:spcAft>
                      </a:pPr>
                      <a:r>
                        <a:rPr lang="it-IT" sz="1000">
                          <a:effectLst/>
                        </a:rPr>
                        <a:t>Immunodeficienze congenite e acquisite compresi leucemie, linfomi, mieloma multiplo, neoplasie diffuse, trapianto d’organo o di midollo, soggetti sottoposti a chemioterapia o radioterapia per il trattamento di neoplasie maligne e soggetti con patologie richiedenti un trattamento immunosoppressivo a lungo termine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Infezione da HIV</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Insufficienza renale/surrenale cronica</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Malattie polmonari croniche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tabLst>
                          <a:tab pos="2217420" algn="r"/>
                        </a:tabLst>
                      </a:pPr>
                      <a:r>
                        <a:rPr lang="it-IT" sz="1000">
                          <a:effectLst/>
                        </a:rPr>
                        <a:t>Perdita di liquor da cause congenite o acquisite</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a:effectLst/>
                        </a:rPr>
                        <a:t>Personale di laboratorio esposto a N. meningitidis</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2286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228600" algn="ctr">
                        <a:spcAft>
                          <a:spcPts val="0"/>
                        </a:spcAft>
                      </a:pPr>
                      <a:r>
                        <a:rPr lang="it-IT" sz="1000">
                          <a:effectLst/>
                        </a:rPr>
                        <a:t> </a:t>
                      </a:r>
                      <a:endParaRPr lang="it-IT" sz="1200">
                        <a:effectLst/>
                        <a:latin typeface="Times New Roman" panose="02020603050405020304" pitchFamily="18" charset="0"/>
                        <a:ea typeface="Times New Roman" panose="02020603050405020304" pitchFamily="18" charset="0"/>
                      </a:endParaRPr>
                    </a:p>
                  </a:txBody>
                  <a:tcPr marL="68580" marR="68580" marT="0" marB="0" anchor="ctr"/>
                </a:tc>
              </a:tr>
              <a:tr h="209763">
                <a:tc>
                  <a:txBody>
                    <a:bodyPr/>
                    <a:lstStyle/>
                    <a:p>
                      <a:pPr algn="l">
                        <a:spcAft>
                          <a:spcPts val="0"/>
                        </a:spcAft>
                      </a:pPr>
                      <a:r>
                        <a:rPr lang="it-IT" sz="1000" dirty="0">
                          <a:effectLst/>
                        </a:rPr>
                        <a:t>Portatori di impianto cocleare </a:t>
                      </a:r>
                      <a:r>
                        <a:rPr lang="it-IT" sz="1000" baseline="30000" dirty="0">
                          <a:effectLst/>
                        </a:rPr>
                        <a:t>(**)</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dirty="0">
                          <a:effectLst/>
                        </a:rPr>
                        <a:t> </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228600" algn="ctr">
                        <a:spcAft>
                          <a:spcPts val="0"/>
                        </a:spcAft>
                      </a:pPr>
                      <a:r>
                        <a:rPr lang="it-IT" sz="1000" dirty="0">
                          <a:effectLst/>
                        </a:rPr>
                        <a:t> </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tabLst>
                          <a:tab pos="457200" algn="l"/>
                        </a:tabLst>
                      </a:pPr>
                      <a:r>
                        <a:rPr lang="it-IT" sz="1000" dirty="0">
                          <a:effectLst/>
                        </a:rPr>
                        <a:t> </a:t>
                      </a:r>
                      <a:endParaRPr lang="it-IT"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13851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7620000" cy="562074"/>
          </a:xfrm>
        </p:spPr>
        <p:txBody>
          <a:bodyPr>
            <a:noAutofit/>
          </a:bodyPr>
          <a:lstStyle/>
          <a:p>
            <a:r>
              <a:rPr lang="it-IT" sz="4000" b="1" dirty="0">
                <a:solidFill>
                  <a:schemeClr val="accent1">
                    <a:lumMod val="50000"/>
                  </a:schemeClr>
                </a:solidFill>
                <a:latin typeface="Corbel" panose="020B0503020204020204" pitchFamily="34" charset="0"/>
              </a:rPr>
              <a:t>Soggetti sottoposti a trapianto</a:t>
            </a:r>
          </a:p>
        </p:txBody>
      </p:sp>
      <p:pic>
        <p:nvPicPr>
          <p:cNvPr id="8" name="Segnaposto contenuto 7"/>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90894" y="1208334"/>
            <a:ext cx="5393504" cy="4176464"/>
          </a:xfrm>
          <a:ln w="28575">
            <a:solidFill>
              <a:schemeClr val="accent1">
                <a:lumMod val="75000"/>
              </a:schemeClr>
            </a:solidFill>
          </a:ln>
        </p:spPr>
      </p:pic>
      <p:pic>
        <p:nvPicPr>
          <p:cNvPr id="9" name="Immagin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833" y="1651863"/>
            <a:ext cx="6017207" cy="1644703"/>
          </a:xfrm>
          <a:prstGeom prst="rect">
            <a:avLst/>
          </a:prstGeom>
          <a:ln w="28575">
            <a:solidFill>
              <a:schemeClr val="accent1">
                <a:lumMod val="75000"/>
              </a:schemeClr>
            </a:solidFill>
          </a:ln>
        </p:spPr>
      </p:pic>
    </p:spTree>
    <p:extLst>
      <p:ext uri="{BB962C8B-B14F-4D97-AF65-F5344CB8AC3E}">
        <p14:creationId xmlns="" xmlns:p14="http://schemas.microsoft.com/office/powerpoint/2010/main" val="2150877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454" y="207817"/>
            <a:ext cx="10972800" cy="669487"/>
          </a:xfrm>
        </p:spPr>
        <p:txBody>
          <a:bodyPr>
            <a:normAutofit/>
          </a:bodyPr>
          <a:lstStyle/>
          <a:p>
            <a:r>
              <a:rPr lang="en-US" sz="4000" b="1" dirty="0" smtClean="0">
                <a:solidFill>
                  <a:schemeClr val="accent5">
                    <a:lumMod val="50000"/>
                  </a:schemeClr>
                </a:solidFill>
                <a:latin typeface="Arial Black" pitchFamily="34" charset="0"/>
              </a:rPr>
              <a:t>INFLUENZA: </a:t>
            </a:r>
            <a:r>
              <a:rPr lang="en-US" sz="4000" b="1" dirty="0" err="1" smtClean="0">
                <a:solidFill>
                  <a:schemeClr val="accent5">
                    <a:lumMod val="50000"/>
                  </a:schemeClr>
                </a:solidFill>
                <a:latin typeface="Arial Black" pitchFamily="34" charset="0"/>
              </a:rPr>
              <a:t>Caratteristiche</a:t>
            </a:r>
            <a:r>
              <a:rPr lang="en-US" sz="4000" b="1" dirty="0" smtClean="0">
                <a:solidFill>
                  <a:schemeClr val="accent5">
                    <a:lumMod val="50000"/>
                  </a:schemeClr>
                </a:solidFill>
                <a:latin typeface="Arial Black" pitchFamily="34" charset="0"/>
              </a:rPr>
              <a:t> </a:t>
            </a:r>
            <a:endParaRPr lang="en-US" sz="4000" b="1" dirty="0">
              <a:solidFill>
                <a:schemeClr val="accent5">
                  <a:lumMod val="50000"/>
                </a:schemeClr>
              </a:solidFill>
              <a:latin typeface="Arial Black" pitchFamily="34" charset="0"/>
            </a:endParaRPr>
          </a:p>
        </p:txBody>
      </p:sp>
      <p:sp>
        <p:nvSpPr>
          <p:cNvPr id="4" name="Espace réservé du numéro de diapositive 3"/>
          <p:cNvSpPr>
            <a:spLocks noGrp="1"/>
          </p:cNvSpPr>
          <p:nvPr>
            <p:ph type="sldNum" sz="quarter" idx="4294967295"/>
          </p:nvPr>
        </p:nvSpPr>
        <p:spPr>
          <a:xfrm>
            <a:off x="7863086" y="6409133"/>
            <a:ext cx="3801533" cy="476251"/>
          </a:xfrm>
          <a:prstGeom prst="rect">
            <a:avLst/>
          </a:prstGeom>
        </p:spPr>
        <p:txBody>
          <a:bodyPr/>
          <a:lstStyle/>
          <a:p>
            <a:pPr>
              <a:defRPr/>
            </a:pPr>
            <a:r>
              <a:rPr lang="en-US" dirty="0" smtClean="0"/>
              <a:t>|</a:t>
            </a:r>
            <a:r>
              <a:rPr lang="en-US" baseline="16000" dirty="0" smtClean="0"/>
              <a:t>        </a:t>
            </a:r>
            <a:fld id="{C3351846-BA56-47C9-8181-783F45B246AC}" type="slidenum">
              <a:rPr lang="en-US" smtClean="0"/>
              <a:pPr>
                <a:defRPr/>
              </a:pPr>
              <a:t>38</a:t>
            </a:fld>
            <a:endParaRPr lang="en-US" dirty="0"/>
          </a:p>
        </p:txBody>
      </p:sp>
      <p:sp>
        <p:nvSpPr>
          <p:cNvPr id="7" name="Espace réservé du contenu 2"/>
          <p:cNvSpPr txBox="1">
            <a:spLocks/>
          </p:cNvSpPr>
          <p:nvPr/>
        </p:nvSpPr>
        <p:spPr>
          <a:xfrm>
            <a:off x="664957" y="1298912"/>
            <a:ext cx="10483849" cy="4838651"/>
          </a:xfrm>
          <a:prstGeom prst="rect">
            <a:avLst/>
          </a:prstGeom>
        </p:spPr>
        <p:txBody>
          <a:bodyPr lIns="121917" tIns="60958" rIns="121917" bIns="60958"/>
          <a:lstStyle>
            <a:lvl1pPr marL="342900" indent="-342900" algn="l" rtl="0" eaLnBrk="0" fontAlgn="base" hangingPunct="0">
              <a:spcBef>
                <a:spcPct val="20000"/>
              </a:spcBef>
              <a:spcAft>
                <a:spcPct val="0"/>
              </a:spcAft>
              <a:buClr>
                <a:schemeClr val="bg2"/>
              </a:buClr>
              <a:buSzPct val="130000"/>
              <a:buFont typeface="Verdana" pitchFamily="34" charset="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Verdana" pitchFamily="34" charset="0"/>
              <a:buChar char="●"/>
              <a:defRPr sz="1600" b="1">
                <a:solidFill>
                  <a:srgbClr val="596169"/>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rgbClr val="596169"/>
                </a:solidFill>
                <a:latin typeface="+mn-lt"/>
                <a:cs typeface="+mn-cs"/>
              </a:defRPr>
            </a:lvl3pPr>
            <a:lvl4pPr marL="1600200" indent="-228600" algn="l" rtl="0" eaLnBrk="0" fontAlgn="base" hangingPunct="0">
              <a:spcBef>
                <a:spcPct val="20000"/>
              </a:spcBef>
              <a:spcAft>
                <a:spcPct val="0"/>
              </a:spcAft>
              <a:buClr>
                <a:schemeClr val="accent2"/>
              </a:buClr>
              <a:buChar char="•"/>
              <a:defRPr sz="1600">
                <a:solidFill>
                  <a:srgbClr val="596169"/>
                </a:solidFill>
                <a:latin typeface="+mn-lt"/>
                <a:cs typeface="+mn-cs"/>
              </a:defRPr>
            </a:lvl4pPr>
            <a:lvl5pPr marL="2057400" indent="-228600" algn="l" rtl="0" eaLnBrk="0" fontAlgn="base" hangingPunct="0">
              <a:spcBef>
                <a:spcPct val="20000"/>
              </a:spcBef>
              <a:spcAft>
                <a:spcPct val="0"/>
              </a:spcAft>
              <a:buClr>
                <a:schemeClr val="accent2"/>
              </a:buClr>
              <a:buChar char="•"/>
              <a:defRPr sz="1600">
                <a:solidFill>
                  <a:srgbClr val="596169"/>
                </a:solidFill>
                <a:latin typeface="+mn-lt"/>
                <a:cs typeface="+mn-cs"/>
              </a:defRPr>
            </a:lvl5pPr>
            <a:lvl6pPr marL="2514600" indent="-228600" algn="l" rtl="0" fontAlgn="base">
              <a:spcBef>
                <a:spcPct val="20000"/>
              </a:spcBef>
              <a:spcAft>
                <a:spcPct val="0"/>
              </a:spcAft>
              <a:buClr>
                <a:schemeClr val="accent2"/>
              </a:buClr>
              <a:buChar char="•"/>
              <a:defRPr sz="1600">
                <a:solidFill>
                  <a:srgbClr val="596169"/>
                </a:solidFill>
                <a:latin typeface="+mn-lt"/>
                <a:cs typeface="+mn-cs"/>
              </a:defRPr>
            </a:lvl6pPr>
            <a:lvl7pPr marL="2971800" indent="-228600" algn="l" rtl="0" fontAlgn="base">
              <a:spcBef>
                <a:spcPct val="20000"/>
              </a:spcBef>
              <a:spcAft>
                <a:spcPct val="0"/>
              </a:spcAft>
              <a:buClr>
                <a:schemeClr val="accent2"/>
              </a:buClr>
              <a:buChar char="•"/>
              <a:defRPr sz="1600">
                <a:solidFill>
                  <a:srgbClr val="596169"/>
                </a:solidFill>
                <a:latin typeface="+mn-lt"/>
                <a:cs typeface="+mn-cs"/>
              </a:defRPr>
            </a:lvl7pPr>
            <a:lvl8pPr marL="3429000" indent="-228600" algn="l" rtl="0" fontAlgn="base">
              <a:spcBef>
                <a:spcPct val="20000"/>
              </a:spcBef>
              <a:spcAft>
                <a:spcPct val="0"/>
              </a:spcAft>
              <a:buClr>
                <a:schemeClr val="accent2"/>
              </a:buClr>
              <a:buChar char="•"/>
              <a:defRPr sz="1600">
                <a:solidFill>
                  <a:srgbClr val="596169"/>
                </a:solidFill>
                <a:latin typeface="+mn-lt"/>
                <a:cs typeface="+mn-cs"/>
              </a:defRPr>
            </a:lvl8pPr>
            <a:lvl9pPr marL="3886200" indent="-228600" algn="l" rtl="0" fontAlgn="base">
              <a:spcBef>
                <a:spcPct val="20000"/>
              </a:spcBef>
              <a:spcAft>
                <a:spcPct val="0"/>
              </a:spcAft>
              <a:buClr>
                <a:schemeClr val="accent2"/>
              </a:buClr>
              <a:buChar char="•"/>
              <a:defRPr sz="1600">
                <a:solidFill>
                  <a:srgbClr val="596169"/>
                </a:solidFill>
                <a:latin typeface="+mn-lt"/>
                <a:cs typeface="+mn-cs"/>
              </a:defRPr>
            </a:lvl9pPr>
          </a:lstStyle>
          <a:p>
            <a:pPr algn="just">
              <a:spcBef>
                <a:spcPts val="1800"/>
              </a:spcBef>
              <a:spcAft>
                <a:spcPts val="600"/>
              </a:spcAft>
              <a:buClr>
                <a:schemeClr val="accent1">
                  <a:lumMod val="50000"/>
                </a:schemeClr>
              </a:buClr>
              <a:buSzPct val="110000"/>
            </a:pPr>
            <a:r>
              <a:rPr lang="en-US" sz="2200" dirty="0" err="1" smtClean="0">
                <a:solidFill>
                  <a:schemeClr val="tx2"/>
                </a:solidFill>
              </a:rPr>
              <a:t>L’influenza</a:t>
            </a:r>
            <a:r>
              <a:rPr lang="en-US" sz="2200" dirty="0" smtClean="0">
                <a:solidFill>
                  <a:schemeClr val="tx2"/>
                </a:solidFill>
              </a:rPr>
              <a:t> </a:t>
            </a:r>
            <a:r>
              <a:rPr lang="en-US" sz="2200" dirty="0" err="1" smtClean="0">
                <a:solidFill>
                  <a:schemeClr val="tx2"/>
                </a:solidFill>
              </a:rPr>
              <a:t>stagionale</a:t>
            </a:r>
            <a:r>
              <a:rPr lang="en-US" sz="2200" dirty="0" smtClean="0">
                <a:solidFill>
                  <a:schemeClr val="tx2"/>
                </a:solidFill>
              </a:rPr>
              <a:t> è </a:t>
            </a:r>
            <a:r>
              <a:rPr lang="en-US" sz="2200" dirty="0" err="1" smtClean="0">
                <a:solidFill>
                  <a:schemeClr val="tx2"/>
                </a:solidFill>
              </a:rPr>
              <a:t>una</a:t>
            </a:r>
            <a:r>
              <a:rPr lang="en-US" sz="2200" dirty="0" smtClean="0">
                <a:solidFill>
                  <a:schemeClr val="tx2"/>
                </a:solidFill>
              </a:rPr>
              <a:t> </a:t>
            </a:r>
            <a:r>
              <a:rPr lang="en-US" sz="2200" dirty="0" err="1" smtClean="0">
                <a:solidFill>
                  <a:schemeClr val="tx2"/>
                </a:solidFill>
              </a:rPr>
              <a:t>malattia</a:t>
            </a:r>
            <a:r>
              <a:rPr lang="en-US" sz="2200" dirty="0" smtClean="0">
                <a:solidFill>
                  <a:schemeClr val="tx2"/>
                </a:solidFill>
              </a:rPr>
              <a:t> </a:t>
            </a:r>
            <a:r>
              <a:rPr lang="en-US" sz="2200" dirty="0" err="1" smtClean="0">
                <a:solidFill>
                  <a:schemeClr val="tx2"/>
                </a:solidFill>
              </a:rPr>
              <a:t>virale</a:t>
            </a:r>
            <a:r>
              <a:rPr lang="en-US" sz="2200" dirty="0" smtClean="0">
                <a:solidFill>
                  <a:schemeClr val="tx2"/>
                </a:solidFill>
              </a:rPr>
              <a:t> </a:t>
            </a:r>
            <a:r>
              <a:rPr lang="en-US" sz="2200" dirty="0" err="1" smtClean="0">
                <a:solidFill>
                  <a:schemeClr val="tx2"/>
                </a:solidFill>
              </a:rPr>
              <a:t>acuta</a:t>
            </a:r>
            <a:r>
              <a:rPr lang="en-US" sz="2200" dirty="0" smtClean="0">
                <a:solidFill>
                  <a:schemeClr val="tx2"/>
                </a:solidFill>
              </a:rPr>
              <a:t> </a:t>
            </a:r>
            <a:r>
              <a:rPr lang="en-US" sz="2200" dirty="0" err="1" smtClean="0">
                <a:solidFill>
                  <a:schemeClr val="tx2"/>
                </a:solidFill>
              </a:rPr>
              <a:t>che</a:t>
            </a:r>
            <a:r>
              <a:rPr lang="en-US" sz="2200" dirty="0" smtClean="0">
                <a:solidFill>
                  <a:schemeClr val="tx2"/>
                </a:solidFill>
              </a:rPr>
              <a:t> </a:t>
            </a:r>
            <a:r>
              <a:rPr lang="en-US" sz="2200" dirty="0" err="1" smtClean="0">
                <a:solidFill>
                  <a:schemeClr val="tx2"/>
                </a:solidFill>
              </a:rPr>
              <a:t>interessa</a:t>
            </a:r>
            <a:r>
              <a:rPr lang="en-US" sz="2200" dirty="0" smtClean="0">
                <a:solidFill>
                  <a:schemeClr val="tx2"/>
                </a:solidFill>
              </a:rPr>
              <a:t> </a:t>
            </a:r>
            <a:r>
              <a:rPr lang="en-US" sz="2200" dirty="0" err="1" smtClean="0">
                <a:solidFill>
                  <a:schemeClr val="tx2"/>
                </a:solidFill>
              </a:rPr>
              <a:t>il</a:t>
            </a:r>
            <a:r>
              <a:rPr lang="en-US" sz="2200" dirty="0" smtClean="0">
                <a:solidFill>
                  <a:schemeClr val="tx2"/>
                </a:solidFill>
              </a:rPr>
              <a:t> </a:t>
            </a:r>
            <a:r>
              <a:rPr lang="en-US" sz="2200" dirty="0" err="1" smtClean="0">
                <a:solidFill>
                  <a:schemeClr val="tx2"/>
                </a:solidFill>
              </a:rPr>
              <a:t>tratto</a:t>
            </a:r>
            <a:r>
              <a:rPr lang="en-US" sz="2200" dirty="0" smtClean="0">
                <a:solidFill>
                  <a:schemeClr val="tx2"/>
                </a:solidFill>
              </a:rPr>
              <a:t> </a:t>
            </a:r>
            <a:r>
              <a:rPr lang="en-US" sz="2200" dirty="0" err="1" smtClean="0">
                <a:solidFill>
                  <a:schemeClr val="tx2"/>
                </a:solidFill>
              </a:rPr>
              <a:t>respiratorio</a:t>
            </a:r>
            <a:r>
              <a:rPr lang="en-US" sz="2200" dirty="0" smtClean="0">
                <a:solidFill>
                  <a:schemeClr val="tx2"/>
                </a:solidFill>
              </a:rPr>
              <a:t>, </a:t>
            </a:r>
            <a:r>
              <a:rPr lang="en-US" sz="2200" dirty="0" err="1" smtClean="0">
                <a:solidFill>
                  <a:schemeClr val="tx2"/>
                </a:solidFill>
              </a:rPr>
              <a:t>causata</a:t>
            </a:r>
            <a:r>
              <a:rPr lang="en-US" sz="2200" dirty="0" smtClean="0">
                <a:solidFill>
                  <a:schemeClr val="tx2"/>
                </a:solidFill>
              </a:rPr>
              <a:t> da virus </a:t>
            </a:r>
            <a:r>
              <a:rPr lang="en-US" sz="2200" dirty="0" err="1" smtClean="0">
                <a:solidFill>
                  <a:schemeClr val="tx2"/>
                </a:solidFill>
              </a:rPr>
              <a:t>influenzali</a:t>
            </a:r>
            <a:r>
              <a:rPr lang="en-US" sz="2200" dirty="0" smtClean="0">
                <a:solidFill>
                  <a:schemeClr val="tx2"/>
                </a:solidFill>
              </a:rPr>
              <a:t>.</a:t>
            </a:r>
          </a:p>
          <a:p>
            <a:pPr algn="just">
              <a:spcBef>
                <a:spcPts val="1800"/>
              </a:spcBef>
              <a:spcAft>
                <a:spcPts val="600"/>
              </a:spcAft>
              <a:buClr>
                <a:schemeClr val="accent1">
                  <a:lumMod val="50000"/>
                </a:schemeClr>
              </a:buClr>
              <a:buSzPct val="110000"/>
            </a:pPr>
            <a:r>
              <a:rPr lang="en-US" sz="2200" dirty="0" err="1" smtClean="0">
                <a:solidFill>
                  <a:schemeClr val="tx2"/>
                </a:solidFill>
              </a:rPr>
              <a:t>Esistono</a:t>
            </a:r>
            <a:r>
              <a:rPr lang="en-US" sz="2200" dirty="0" smtClean="0">
                <a:solidFill>
                  <a:schemeClr val="tx2"/>
                </a:solidFill>
              </a:rPr>
              <a:t> 3 tipi di virus </a:t>
            </a:r>
            <a:r>
              <a:rPr lang="en-US" sz="2200" dirty="0" err="1" smtClean="0">
                <a:solidFill>
                  <a:schemeClr val="tx2"/>
                </a:solidFill>
              </a:rPr>
              <a:t>influenzali</a:t>
            </a:r>
            <a:r>
              <a:rPr lang="en-US" sz="2200" dirty="0" smtClean="0">
                <a:solidFill>
                  <a:schemeClr val="tx2"/>
                </a:solidFill>
              </a:rPr>
              <a:t> </a:t>
            </a:r>
            <a:r>
              <a:rPr lang="en-US" sz="2200" dirty="0" err="1" smtClean="0">
                <a:solidFill>
                  <a:schemeClr val="tx2"/>
                </a:solidFill>
              </a:rPr>
              <a:t>stagionali</a:t>
            </a:r>
            <a:r>
              <a:rPr lang="en-US" sz="2200" dirty="0" smtClean="0">
                <a:solidFill>
                  <a:schemeClr val="tx2"/>
                </a:solidFill>
              </a:rPr>
              <a:t>: A</a:t>
            </a:r>
            <a:r>
              <a:rPr lang="en-US" sz="2200" dirty="0">
                <a:solidFill>
                  <a:schemeClr val="tx2"/>
                </a:solidFill>
              </a:rPr>
              <a:t>, B and </a:t>
            </a:r>
            <a:r>
              <a:rPr lang="en-US" sz="2200" dirty="0" smtClean="0">
                <a:solidFill>
                  <a:schemeClr val="tx2"/>
                </a:solidFill>
              </a:rPr>
              <a:t>C</a:t>
            </a:r>
            <a:r>
              <a:rPr lang="en-US" sz="2200" dirty="0">
                <a:solidFill>
                  <a:schemeClr val="tx2"/>
                </a:solidFill>
              </a:rPr>
              <a:t> </a:t>
            </a:r>
            <a:r>
              <a:rPr lang="en-US" sz="2200" dirty="0" err="1" smtClean="0">
                <a:solidFill>
                  <a:schemeClr val="tx2"/>
                </a:solidFill>
              </a:rPr>
              <a:t>che</a:t>
            </a:r>
            <a:r>
              <a:rPr lang="en-US" sz="2200" dirty="0" smtClean="0">
                <a:solidFill>
                  <a:schemeClr val="tx2"/>
                </a:solidFill>
              </a:rPr>
              <a:t> </a:t>
            </a:r>
            <a:r>
              <a:rPr lang="en-US" sz="2200" dirty="0" err="1" smtClean="0">
                <a:solidFill>
                  <a:schemeClr val="tx2"/>
                </a:solidFill>
              </a:rPr>
              <a:t>differiscono</a:t>
            </a:r>
            <a:r>
              <a:rPr lang="en-US" sz="2200" dirty="0" smtClean="0">
                <a:solidFill>
                  <a:schemeClr val="tx2"/>
                </a:solidFill>
              </a:rPr>
              <a:t> molto per </a:t>
            </a:r>
            <a:r>
              <a:rPr lang="en-US" sz="2200" dirty="0" err="1" smtClean="0">
                <a:solidFill>
                  <a:schemeClr val="tx2"/>
                </a:solidFill>
              </a:rPr>
              <a:t>quanto</a:t>
            </a:r>
            <a:r>
              <a:rPr lang="en-US" sz="2200" dirty="0" smtClean="0">
                <a:solidFill>
                  <a:schemeClr val="tx2"/>
                </a:solidFill>
              </a:rPr>
              <a:t> </a:t>
            </a:r>
            <a:r>
              <a:rPr lang="en-US" sz="2200" dirty="0" err="1" smtClean="0">
                <a:solidFill>
                  <a:schemeClr val="tx2"/>
                </a:solidFill>
              </a:rPr>
              <a:t>riguarda</a:t>
            </a:r>
            <a:r>
              <a:rPr lang="en-US" sz="2200" dirty="0" smtClean="0">
                <a:solidFill>
                  <a:schemeClr val="tx2"/>
                </a:solidFill>
              </a:rPr>
              <a:t> </a:t>
            </a:r>
            <a:r>
              <a:rPr lang="en-US" sz="2200" dirty="0" err="1" smtClean="0">
                <a:solidFill>
                  <a:schemeClr val="tx2"/>
                </a:solidFill>
              </a:rPr>
              <a:t>i</a:t>
            </a:r>
            <a:r>
              <a:rPr lang="en-US" sz="2200" dirty="0" smtClean="0">
                <a:solidFill>
                  <a:schemeClr val="tx2"/>
                </a:solidFill>
              </a:rPr>
              <a:t> </a:t>
            </a:r>
            <a:r>
              <a:rPr lang="en-US" sz="2200" dirty="0" err="1" smtClean="0">
                <a:solidFill>
                  <a:schemeClr val="tx2"/>
                </a:solidFill>
              </a:rPr>
              <a:t>loro</a:t>
            </a:r>
            <a:r>
              <a:rPr lang="en-US" sz="2200" dirty="0" smtClean="0">
                <a:solidFill>
                  <a:schemeClr val="tx2"/>
                </a:solidFill>
              </a:rPr>
              <a:t> </a:t>
            </a:r>
            <a:r>
              <a:rPr lang="en-US" sz="2200" dirty="0" err="1" smtClean="0">
                <a:solidFill>
                  <a:schemeClr val="tx2"/>
                </a:solidFill>
              </a:rPr>
              <a:t>ospiti</a:t>
            </a:r>
            <a:r>
              <a:rPr lang="en-US" sz="2200" dirty="0" smtClean="0">
                <a:solidFill>
                  <a:schemeClr val="tx2"/>
                </a:solidFill>
              </a:rPr>
              <a:t> e </a:t>
            </a:r>
            <a:r>
              <a:rPr lang="en-US" sz="2200" dirty="0" err="1" smtClean="0">
                <a:solidFill>
                  <a:schemeClr val="tx2"/>
                </a:solidFill>
              </a:rPr>
              <a:t>l’epidemiologia</a:t>
            </a:r>
            <a:endParaRPr lang="en-US" sz="2200" dirty="0" smtClean="0">
              <a:solidFill>
                <a:schemeClr val="tx2"/>
              </a:solidFill>
            </a:endParaRPr>
          </a:p>
          <a:p>
            <a:pPr algn="just">
              <a:spcBef>
                <a:spcPts val="1800"/>
              </a:spcBef>
              <a:spcAft>
                <a:spcPts val="600"/>
              </a:spcAft>
              <a:buClr>
                <a:schemeClr val="accent1">
                  <a:lumMod val="50000"/>
                </a:schemeClr>
              </a:buClr>
              <a:buSzPct val="110000"/>
            </a:pPr>
            <a:r>
              <a:rPr lang="en-US" sz="2200" dirty="0" err="1" smtClean="0">
                <a:solidFill>
                  <a:schemeClr val="tx2"/>
                </a:solidFill>
              </a:rPr>
              <a:t>Nei</a:t>
            </a:r>
            <a:r>
              <a:rPr lang="en-US" sz="2200" dirty="0" smtClean="0">
                <a:solidFill>
                  <a:schemeClr val="tx2"/>
                </a:solidFill>
              </a:rPr>
              <a:t> </a:t>
            </a:r>
            <a:r>
              <a:rPr lang="en-US" sz="2200" dirty="0" err="1" smtClean="0">
                <a:solidFill>
                  <a:schemeClr val="tx2"/>
                </a:solidFill>
              </a:rPr>
              <a:t>climi</a:t>
            </a:r>
            <a:r>
              <a:rPr lang="en-US" sz="2200" dirty="0" smtClean="0">
                <a:solidFill>
                  <a:schemeClr val="tx2"/>
                </a:solidFill>
              </a:rPr>
              <a:t> </a:t>
            </a:r>
            <a:r>
              <a:rPr lang="en-US" sz="2200" dirty="0" err="1" smtClean="0">
                <a:solidFill>
                  <a:schemeClr val="tx2"/>
                </a:solidFill>
              </a:rPr>
              <a:t>temperati</a:t>
            </a:r>
            <a:r>
              <a:rPr lang="en-US" sz="2200" dirty="0" smtClean="0">
                <a:solidFill>
                  <a:schemeClr val="tx2"/>
                </a:solidFill>
              </a:rPr>
              <a:t> le </a:t>
            </a:r>
            <a:r>
              <a:rPr lang="en-US" sz="2200" dirty="0" err="1" smtClean="0">
                <a:solidFill>
                  <a:schemeClr val="tx2"/>
                </a:solidFill>
              </a:rPr>
              <a:t>epidemie</a:t>
            </a:r>
            <a:r>
              <a:rPr lang="en-US" sz="2200" dirty="0" smtClean="0">
                <a:solidFill>
                  <a:schemeClr val="tx2"/>
                </a:solidFill>
              </a:rPr>
              <a:t> </a:t>
            </a:r>
            <a:r>
              <a:rPr lang="en-US" sz="2200" dirty="0" err="1" smtClean="0">
                <a:solidFill>
                  <a:schemeClr val="tx2"/>
                </a:solidFill>
              </a:rPr>
              <a:t>stagionali</a:t>
            </a:r>
            <a:r>
              <a:rPr lang="en-US" sz="2200" dirty="0" smtClean="0">
                <a:solidFill>
                  <a:schemeClr val="tx2"/>
                </a:solidFill>
              </a:rPr>
              <a:t> </a:t>
            </a:r>
            <a:r>
              <a:rPr lang="en-US" sz="2200" dirty="0" err="1" smtClean="0">
                <a:solidFill>
                  <a:schemeClr val="tx2"/>
                </a:solidFill>
              </a:rPr>
              <a:t>si</a:t>
            </a:r>
            <a:r>
              <a:rPr lang="en-US" sz="2200" dirty="0" smtClean="0">
                <a:solidFill>
                  <a:schemeClr val="tx2"/>
                </a:solidFill>
              </a:rPr>
              <a:t> </a:t>
            </a:r>
            <a:r>
              <a:rPr lang="en-US" sz="2200" dirty="0" err="1" smtClean="0">
                <a:solidFill>
                  <a:schemeClr val="tx2"/>
                </a:solidFill>
              </a:rPr>
              <a:t>verificano</a:t>
            </a:r>
            <a:r>
              <a:rPr lang="en-US" sz="2200" dirty="0" smtClean="0">
                <a:solidFill>
                  <a:schemeClr val="tx2"/>
                </a:solidFill>
              </a:rPr>
              <a:t> </a:t>
            </a:r>
            <a:r>
              <a:rPr lang="en-US" sz="2200" dirty="0" err="1" smtClean="0">
                <a:solidFill>
                  <a:schemeClr val="tx2"/>
                </a:solidFill>
              </a:rPr>
              <a:t>principalmente</a:t>
            </a:r>
            <a:r>
              <a:rPr lang="en-US" sz="2200" dirty="0" smtClean="0">
                <a:solidFill>
                  <a:schemeClr val="tx2"/>
                </a:solidFill>
              </a:rPr>
              <a:t> </a:t>
            </a:r>
            <a:r>
              <a:rPr lang="en-US" sz="2200" dirty="0" err="1" smtClean="0">
                <a:solidFill>
                  <a:schemeClr val="tx2"/>
                </a:solidFill>
              </a:rPr>
              <a:t>durante</a:t>
            </a:r>
            <a:r>
              <a:rPr lang="en-US" sz="2200" dirty="0" smtClean="0">
                <a:solidFill>
                  <a:schemeClr val="tx2"/>
                </a:solidFill>
              </a:rPr>
              <a:t> la </a:t>
            </a:r>
            <a:r>
              <a:rPr lang="en-US" sz="2200" dirty="0" err="1" smtClean="0">
                <a:solidFill>
                  <a:schemeClr val="tx2"/>
                </a:solidFill>
              </a:rPr>
              <a:t>stagione</a:t>
            </a:r>
            <a:r>
              <a:rPr lang="en-US" sz="2200" dirty="0" smtClean="0">
                <a:solidFill>
                  <a:schemeClr val="tx2"/>
                </a:solidFill>
              </a:rPr>
              <a:t> </a:t>
            </a:r>
            <a:r>
              <a:rPr lang="en-US" sz="2200" dirty="0" err="1" smtClean="0">
                <a:solidFill>
                  <a:schemeClr val="tx2"/>
                </a:solidFill>
              </a:rPr>
              <a:t>invernale</a:t>
            </a:r>
            <a:r>
              <a:rPr lang="en-US" sz="2200" dirty="0" smtClean="0">
                <a:solidFill>
                  <a:schemeClr val="tx2"/>
                </a:solidFill>
              </a:rPr>
              <a:t>, </a:t>
            </a:r>
            <a:r>
              <a:rPr lang="en-US" sz="2200" dirty="0" err="1" smtClean="0">
                <a:solidFill>
                  <a:schemeClr val="tx2"/>
                </a:solidFill>
              </a:rPr>
              <a:t>periodicamente</a:t>
            </a:r>
            <a:r>
              <a:rPr lang="en-US" sz="2200" dirty="0" smtClean="0">
                <a:solidFill>
                  <a:schemeClr val="tx2"/>
                </a:solidFill>
              </a:rPr>
              <a:t> </a:t>
            </a:r>
            <a:r>
              <a:rPr lang="en-US" sz="2200" dirty="0" err="1" smtClean="0">
                <a:solidFill>
                  <a:schemeClr val="tx2"/>
                </a:solidFill>
              </a:rPr>
              <a:t>ogni</a:t>
            </a:r>
            <a:r>
              <a:rPr lang="en-US" sz="2200" dirty="0" smtClean="0">
                <a:solidFill>
                  <a:schemeClr val="tx2"/>
                </a:solidFill>
              </a:rPr>
              <a:t> 20-30 </a:t>
            </a:r>
            <a:r>
              <a:rPr lang="en-US" sz="2200" dirty="0" err="1" smtClean="0">
                <a:solidFill>
                  <a:schemeClr val="tx2"/>
                </a:solidFill>
              </a:rPr>
              <a:t>anni</a:t>
            </a:r>
            <a:r>
              <a:rPr lang="en-US" sz="2200" dirty="0" smtClean="0">
                <a:solidFill>
                  <a:schemeClr val="tx2"/>
                </a:solidFill>
              </a:rPr>
              <a:t> </a:t>
            </a:r>
            <a:r>
              <a:rPr lang="en-US" sz="2200" dirty="0" err="1" smtClean="0">
                <a:solidFill>
                  <a:schemeClr val="tx2"/>
                </a:solidFill>
              </a:rPr>
              <a:t>si</a:t>
            </a:r>
            <a:r>
              <a:rPr lang="en-US" sz="2200" dirty="0" smtClean="0">
                <a:solidFill>
                  <a:schemeClr val="tx2"/>
                </a:solidFill>
              </a:rPr>
              <a:t> </a:t>
            </a:r>
            <a:r>
              <a:rPr lang="en-US" sz="2200" dirty="0" err="1" smtClean="0">
                <a:solidFill>
                  <a:schemeClr val="tx2"/>
                </a:solidFill>
              </a:rPr>
              <a:t>può</a:t>
            </a:r>
            <a:r>
              <a:rPr lang="en-US" sz="2200" dirty="0" smtClean="0">
                <a:solidFill>
                  <a:schemeClr val="tx2"/>
                </a:solidFill>
              </a:rPr>
              <a:t> </a:t>
            </a:r>
            <a:r>
              <a:rPr lang="en-US" sz="2200" dirty="0" err="1" smtClean="0">
                <a:solidFill>
                  <a:schemeClr val="tx2"/>
                </a:solidFill>
              </a:rPr>
              <a:t>assistere</a:t>
            </a:r>
            <a:r>
              <a:rPr lang="en-US" sz="2200" dirty="0" smtClean="0">
                <a:solidFill>
                  <a:schemeClr val="tx2"/>
                </a:solidFill>
              </a:rPr>
              <a:t> </a:t>
            </a:r>
            <a:r>
              <a:rPr lang="en-US" sz="2200" dirty="0" err="1" smtClean="0">
                <a:solidFill>
                  <a:schemeClr val="tx2"/>
                </a:solidFill>
              </a:rPr>
              <a:t>alla</a:t>
            </a:r>
            <a:r>
              <a:rPr lang="en-US" sz="2200" dirty="0" smtClean="0">
                <a:solidFill>
                  <a:schemeClr val="tx2"/>
                </a:solidFill>
              </a:rPr>
              <a:t> </a:t>
            </a:r>
            <a:r>
              <a:rPr lang="en-US" sz="2200" dirty="0" err="1" smtClean="0">
                <a:solidFill>
                  <a:schemeClr val="tx2"/>
                </a:solidFill>
              </a:rPr>
              <a:t>comparsa</a:t>
            </a:r>
            <a:r>
              <a:rPr lang="en-US" sz="2200" dirty="0" smtClean="0">
                <a:solidFill>
                  <a:schemeClr val="tx2"/>
                </a:solidFill>
              </a:rPr>
              <a:t> di virus </a:t>
            </a:r>
            <a:r>
              <a:rPr lang="en-US" sz="2200" dirty="0" err="1" smtClean="0">
                <a:solidFill>
                  <a:schemeClr val="tx2"/>
                </a:solidFill>
              </a:rPr>
              <a:t>antigenicamente</a:t>
            </a:r>
            <a:r>
              <a:rPr lang="en-US" sz="2200" dirty="0" smtClean="0">
                <a:solidFill>
                  <a:schemeClr val="tx2"/>
                </a:solidFill>
              </a:rPr>
              <a:t> </a:t>
            </a:r>
            <a:r>
              <a:rPr lang="en-US" sz="2200" dirty="0" err="1" smtClean="0">
                <a:solidFill>
                  <a:schemeClr val="tx2"/>
                </a:solidFill>
              </a:rPr>
              <a:t>nuovi</a:t>
            </a:r>
            <a:r>
              <a:rPr lang="en-US" sz="2200" dirty="0" smtClean="0">
                <a:solidFill>
                  <a:schemeClr val="tx2"/>
                </a:solidFill>
              </a:rPr>
              <a:t> e </a:t>
            </a:r>
            <a:r>
              <a:rPr lang="en-US" sz="2200" dirty="0" err="1" smtClean="0">
                <a:solidFill>
                  <a:schemeClr val="tx2"/>
                </a:solidFill>
              </a:rPr>
              <a:t>quindi</a:t>
            </a:r>
            <a:r>
              <a:rPr lang="en-US" sz="2200" dirty="0" smtClean="0">
                <a:solidFill>
                  <a:schemeClr val="tx2"/>
                </a:solidFill>
              </a:rPr>
              <a:t> </a:t>
            </a:r>
            <a:r>
              <a:rPr lang="en-US" sz="2200" dirty="0" err="1" smtClean="0">
                <a:solidFill>
                  <a:schemeClr val="tx2"/>
                </a:solidFill>
              </a:rPr>
              <a:t>capaci</a:t>
            </a:r>
            <a:r>
              <a:rPr lang="en-US" sz="2200" dirty="0" smtClean="0">
                <a:solidFill>
                  <a:schemeClr val="tx2"/>
                </a:solidFill>
              </a:rPr>
              <a:t> di </a:t>
            </a:r>
            <a:r>
              <a:rPr lang="en-US" sz="2200" dirty="0" err="1" smtClean="0">
                <a:solidFill>
                  <a:schemeClr val="tx2"/>
                </a:solidFill>
              </a:rPr>
              <a:t>provocare</a:t>
            </a:r>
            <a:r>
              <a:rPr lang="en-US" sz="2200" dirty="0" smtClean="0">
                <a:solidFill>
                  <a:schemeClr val="tx2"/>
                </a:solidFill>
              </a:rPr>
              <a:t> </a:t>
            </a:r>
            <a:r>
              <a:rPr lang="en-US" sz="2200" dirty="0" err="1" smtClean="0">
                <a:solidFill>
                  <a:schemeClr val="tx2"/>
                </a:solidFill>
              </a:rPr>
              <a:t>una</a:t>
            </a:r>
            <a:r>
              <a:rPr lang="en-US" sz="2200" dirty="0" smtClean="0">
                <a:solidFill>
                  <a:schemeClr val="tx2"/>
                </a:solidFill>
              </a:rPr>
              <a:t> </a:t>
            </a:r>
            <a:r>
              <a:rPr lang="en-US" sz="2200" dirty="0" err="1" smtClean="0">
                <a:solidFill>
                  <a:schemeClr val="tx2"/>
                </a:solidFill>
              </a:rPr>
              <a:t>pandemia</a:t>
            </a:r>
            <a:endParaRPr lang="en-US" sz="2200" dirty="0" smtClean="0">
              <a:solidFill>
                <a:schemeClr val="tx2"/>
              </a:solidFill>
            </a:endParaRPr>
          </a:p>
          <a:p>
            <a:pPr algn="just">
              <a:spcBef>
                <a:spcPts val="1800"/>
              </a:spcBef>
              <a:spcAft>
                <a:spcPts val="600"/>
              </a:spcAft>
              <a:buClr>
                <a:schemeClr val="accent1">
                  <a:lumMod val="50000"/>
                </a:schemeClr>
              </a:buClr>
              <a:buSzPct val="110000"/>
            </a:pPr>
            <a:r>
              <a:rPr lang="en-US" sz="2200" dirty="0" smtClean="0">
                <a:solidFill>
                  <a:schemeClr val="tx2"/>
                </a:solidFill>
              </a:rPr>
              <a:t>Le </a:t>
            </a:r>
            <a:r>
              <a:rPr lang="en-US" sz="2200" dirty="0" err="1">
                <a:solidFill>
                  <a:schemeClr val="tx2"/>
                </a:solidFill>
              </a:rPr>
              <a:t>epidemie</a:t>
            </a:r>
            <a:r>
              <a:rPr lang="en-US" sz="2200" dirty="0">
                <a:solidFill>
                  <a:schemeClr val="tx2"/>
                </a:solidFill>
              </a:rPr>
              <a:t> </a:t>
            </a:r>
            <a:r>
              <a:rPr lang="en-US" sz="2200" dirty="0" err="1">
                <a:solidFill>
                  <a:schemeClr val="tx2"/>
                </a:solidFill>
              </a:rPr>
              <a:t>annuali</a:t>
            </a:r>
            <a:r>
              <a:rPr lang="en-US" sz="2200" dirty="0">
                <a:solidFill>
                  <a:schemeClr val="tx2"/>
                </a:solidFill>
              </a:rPr>
              <a:t> </a:t>
            </a:r>
            <a:r>
              <a:rPr lang="en-US" sz="2200" dirty="0" err="1">
                <a:solidFill>
                  <a:schemeClr val="tx2"/>
                </a:solidFill>
              </a:rPr>
              <a:t>sono</a:t>
            </a:r>
            <a:r>
              <a:rPr lang="en-US" sz="2200" dirty="0">
                <a:solidFill>
                  <a:schemeClr val="tx2"/>
                </a:solidFill>
              </a:rPr>
              <a:t> associate ad </a:t>
            </a:r>
            <a:r>
              <a:rPr lang="en-US" sz="2200" dirty="0" err="1">
                <a:solidFill>
                  <a:schemeClr val="tx2"/>
                </a:solidFill>
              </a:rPr>
              <a:t>elevati</a:t>
            </a:r>
            <a:r>
              <a:rPr lang="en-US" sz="2200" dirty="0">
                <a:solidFill>
                  <a:schemeClr val="tx2"/>
                </a:solidFill>
              </a:rPr>
              <a:t> </a:t>
            </a:r>
            <a:r>
              <a:rPr lang="en-US" sz="2200" dirty="0" err="1">
                <a:solidFill>
                  <a:schemeClr val="tx2"/>
                </a:solidFill>
              </a:rPr>
              <a:t>tassi</a:t>
            </a:r>
            <a:r>
              <a:rPr lang="en-US" sz="2200" dirty="0">
                <a:solidFill>
                  <a:schemeClr val="tx2"/>
                </a:solidFill>
              </a:rPr>
              <a:t> di </a:t>
            </a:r>
            <a:r>
              <a:rPr lang="en-US" sz="2200" dirty="0" err="1">
                <a:solidFill>
                  <a:schemeClr val="tx2"/>
                </a:solidFill>
              </a:rPr>
              <a:t>mortalità</a:t>
            </a:r>
            <a:r>
              <a:rPr lang="en-US" sz="2200" dirty="0">
                <a:solidFill>
                  <a:schemeClr val="tx2"/>
                </a:solidFill>
              </a:rPr>
              <a:t> e </a:t>
            </a:r>
            <a:r>
              <a:rPr lang="en-US" sz="2200" dirty="0" err="1">
                <a:solidFill>
                  <a:schemeClr val="tx2"/>
                </a:solidFill>
              </a:rPr>
              <a:t>morbosità</a:t>
            </a:r>
            <a:r>
              <a:rPr lang="en-US" sz="2200" dirty="0">
                <a:solidFill>
                  <a:schemeClr val="tx2"/>
                </a:solidFill>
              </a:rPr>
              <a:t> </a:t>
            </a:r>
            <a:r>
              <a:rPr lang="en-US" sz="2200" dirty="0" err="1">
                <a:solidFill>
                  <a:schemeClr val="tx2"/>
                </a:solidFill>
              </a:rPr>
              <a:t>specialmente</a:t>
            </a:r>
            <a:r>
              <a:rPr lang="en-US" sz="2200" dirty="0">
                <a:solidFill>
                  <a:schemeClr val="tx2"/>
                </a:solidFill>
              </a:rPr>
              <a:t> </a:t>
            </a:r>
            <a:r>
              <a:rPr lang="en-US" sz="2200" dirty="0" err="1">
                <a:solidFill>
                  <a:schemeClr val="tx2"/>
                </a:solidFill>
              </a:rPr>
              <a:t>tra</a:t>
            </a:r>
            <a:r>
              <a:rPr lang="en-US" sz="2200" dirty="0">
                <a:solidFill>
                  <a:schemeClr val="tx2"/>
                </a:solidFill>
              </a:rPr>
              <a:t> </a:t>
            </a:r>
            <a:r>
              <a:rPr lang="en-US" sz="2200" dirty="0" err="1" smtClean="0">
                <a:solidFill>
                  <a:schemeClr val="tx2"/>
                </a:solidFill>
              </a:rPr>
              <a:t>i</a:t>
            </a:r>
            <a:r>
              <a:rPr lang="en-US" sz="2200" dirty="0" smtClean="0">
                <a:solidFill>
                  <a:schemeClr val="tx2"/>
                </a:solidFill>
              </a:rPr>
              <a:t> </a:t>
            </a:r>
            <a:r>
              <a:rPr lang="en-US" sz="2200" dirty="0" err="1">
                <a:solidFill>
                  <a:schemeClr val="tx2"/>
                </a:solidFill>
              </a:rPr>
              <a:t>soggetti</a:t>
            </a:r>
            <a:r>
              <a:rPr lang="en-US" sz="2200" dirty="0">
                <a:solidFill>
                  <a:schemeClr val="tx2"/>
                </a:solidFill>
              </a:rPr>
              <a:t> </a:t>
            </a:r>
            <a:r>
              <a:rPr lang="en-US" sz="2200" dirty="0" err="1">
                <a:solidFill>
                  <a:schemeClr val="tx2"/>
                </a:solidFill>
              </a:rPr>
              <a:t>anziani</a:t>
            </a:r>
            <a:r>
              <a:rPr lang="en-US" sz="2200" dirty="0">
                <a:solidFill>
                  <a:schemeClr val="tx2"/>
                </a:solidFill>
              </a:rPr>
              <a:t> e </a:t>
            </a:r>
            <a:r>
              <a:rPr lang="en-US" sz="2200" dirty="0" err="1">
                <a:solidFill>
                  <a:schemeClr val="tx2"/>
                </a:solidFill>
              </a:rPr>
              <a:t>quelli</a:t>
            </a:r>
            <a:r>
              <a:rPr lang="en-US" sz="2200" dirty="0">
                <a:solidFill>
                  <a:schemeClr val="tx2"/>
                </a:solidFill>
              </a:rPr>
              <a:t> </a:t>
            </a:r>
            <a:r>
              <a:rPr lang="en-US" sz="2200" dirty="0" err="1">
                <a:solidFill>
                  <a:schemeClr val="tx2"/>
                </a:solidFill>
              </a:rPr>
              <a:t>affetti</a:t>
            </a:r>
            <a:r>
              <a:rPr lang="en-US" sz="2200" dirty="0">
                <a:solidFill>
                  <a:schemeClr val="tx2"/>
                </a:solidFill>
              </a:rPr>
              <a:t> da co-</a:t>
            </a:r>
            <a:r>
              <a:rPr lang="en-US" sz="2200" dirty="0" err="1">
                <a:solidFill>
                  <a:schemeClr val="tx2"/>
                </a:solidFill>
              </a:rPr>
              <a:t>morbosità</a:t>
            </a:r>
            <a:r>
              <a:rPr lang="en-US" sz="2200" dirty="0">
                <a:solidFill>
                  <a:schemeClr val="tx2"/>
                </a:solidFill>
              </a:rPr>
              <a:t>: </a:t>
            </a:r>
            <a:r>
              <a:rPr lang="en-US" sz="2200" dirty="0" err="1">
                <a:solidFill>
                  <a:srgbClr val="FF0000"/>
                </a:solidFill>
              </a:rPr>
              <a:t>questi</a:t>
            </a:r>
            <a:r>
              <a:rPr lang="en-US" sz="2200" dirty="0">
                <a:solidFill>
                  <a:srgbClr val="FF0000"/>
                </a:solidFill>
              </a:rPr>
              <a:t> </a:t>
            </a:r>
            <a:r>
              <a:rPr lang="en-US" sz="2200" dirty="0" err="1">
                <a:solidFill>
                  <a:srgbClr val="FF0000"/>
                </a:solidFill>
              </a:rPr>
              <a:t>soggetti</a:t>
            </a:r>
            <a:r>
              <a:rPr lang="en-US" sz="2200" dirty="0">
                <a:solidFill>
                  <a:srgbClr val="FF0000"/>
                </a:solidFill>
              </a:rPr>
              <a:t> </a:t>
            </a:r>
            <a:r>
              <a:rPr lang="en-US" sz="2200" dirty="0" err="1">
                <a:solidFill>
                  <a:srgbClr val="FF0000"/>
                </a:solidFill>
              </a:rPr>
              <a:t>sono</a:t>
            </a:r>
            <a:r>
              <a:rPr lang="en-US" sz="2200" dirty="0">
                <a:solidFill>
                  <a:srgbClr val="FF0000"/>
                </a:solidFill>
              </a:rPr>
              <a:t> </a:t>
            </a:r>
            <a:r>
              <a:rPr lang="en-US" sz="2200" dirty="0" err="1">
                <a:solidFill>
                  <a:srgbClr val="FF0000"/>
                </a:solidFill>
              </a:rPr>
              <a:t>particolarmente</a:t>
            </a:r>
            <a:r>
              <a:rPr lang="en-US" sz="2200" dirty="0">
                <a:solidFill>
                  <a:srgbClr val="FF0000"/>
                </a:solidFill>
              </a:rPr>
              <a:t> a </a:t>
            </a:r>
            <a:r>
              <a:rPr lang="en-US" sz="2200" dirty="0" err="1">
                <a:solidFill>
                  <a:srgbClr val="FF0000"/>
                </a:solidFill>
              </a:rPr>
              <a:t>rischio</a:t>
            </a:r>
            <a:r>
              <a:rPr lang="en-US" sz="2200" dirty="0">
                <a:solidFill>
                  <a:srgbClr val="FF0000"/>
                </a:solidFill>
              </a:rPr>
              <a:t> di </a:t>
            </a:r>
            <a:r>
              <a:rPr lang="en-US" sz="2200" dirty="0" err="1">
                <a:solidFill>
                  <a:srgbClr val="FF0000"/>
                </a:solidFill>
              </a:rPr>
              <a:t>sviluppare</a:t>
            </a:r>
            <a:r>
              <a:rPr lang="en-US" sz="2200" dirty="0">
                <a:solidFill>
                  <a:srgbClr val="FF0000"/>
                </a:solidFill>
              </a:rPr>
              <a:t> </a:t>
            </a:r>
            <a:r>
              <a:rPr lang="en-US" sz="2200" dirty="0" err="1">
                <a:solidFill>
                  <a:srgbClr val="FF0000"/>
                </a:solidFill>
              </a:rPr>
              <a:t>complicanze</a:t>
            </a:r>
            <a:r>
              <a:rPr lang="en-US" sz="2200" dirty="0">
                <a:solidFill>
                  <a:srgbClr val="FF0000"/>
                </a:solidFill>
              </a:rPr>
              <a:t> come la </a:t>
            </a:r>
            <a:r>
              <a:rPr lang="en-US" sz="2200" dirty="0" err="1">
                <a:solidFill>
                  <a:srgbClr val="FF0000"/>
                </a:solidFill>
              </a:rPr>
              <a:t>polmonite</a:t>
            </a:r>
            <a:r>
              <a:rPr lang="en-US" sz="2200" dirty="0">
                <a:solidFill>
                  <a:srgbClr val="FF0000"/>
                </a:solidFill>
              </a:rPr>
              <a:t> </a:t>
            </a:r>
            <a:r>
              <a:rPr lang="en-US" sz="2200" dirty="0" err="1">
                <a:solidFill>
                  <a:srgbClr val="FF0000"/>
                </a:solidFill>
              </a:rPr>
              <a:t>batterica</a:t>
            </a:r>
            <a:endParaRPr lang="en-US" sz="2200" dirty="0">
              <a:solidFill>
                <a:srgbClr val="FF0000"/>
              </a:solidFill>
            </a:endParaRPr>
          </a:p>
        </p:txBody>
      </p:sp>
    </p:spTree>
    <p:extLst>
      <p:ext uri="{BB962C8B-B14F-4D97-AF65-F5344CB8AC3E}">
        <p14:creationId xmlns="" xmlns:p14="http://schemas.microsoft.com/office/powerpoint/2010/main" val="32964023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8366" y="235525"/>
            <a:ext cx="11227859" cy="627925"/>
          </a:xfrm>
        </p:spPr>
        <p:txBody>
          <a:bodyPr>
            <a:noAutofit/>
          </a:bodyPr>
          <a:lstStyle/>
          <a:p>
            <a:r>
              <a:rPr lang="it-IT" sz="3600" b="1" dirty="0" err="1" smtClean="0">
                <a:solidFill>
                  <a:schemeClr val="accent5">
                    <a:lumMod val="50000"/>
                  </a:schemeClr>
                </a:solidFill>
                <a:latin typeface="Arial Black" pitchFamily="34" charset="0"/>
              </a:rPr>
              <a:t>Burden</a:t>
            </a:r>
            <a:r>
              <a:rPr lang="it-IT" sz="3600" b="1" dirty="0" smtClean="0">
                <a:solidFill>
                  <a:schemeClr val="accent5">
                    <a:lumMod val="50000"/>
                  </a:schemeClr>
                </a:solidFill>
                <a:latin typeface="Arial Black" pitchFamily="34" charset="0"/>
              </a:rPr>
              <a:t> dell’influenza in Italia e in Europa</a:t>
            </a:r>
            <a:endParaRPr lang="it-IT" sz="3600" b="1" dirty="0">
              <a:solidFill>
                <a:schemeClr val="accent5">
                  <a:lumMod val="50000"/>
                </a:schemeClr>
              </a:solidFill>
              <a:latin typeface="Arial Black" pitchFamily="34" charset="0"/>
            </a:endParaRPr>
          </a:p>
        </p:txBody>
      </p:sp>
      <p:sp>
        <p:nvSpPr>
          <p:cNvPr id="4" name="Segnaposto numero diapositiva 3"/>
          <p:cNvSpPr>
            <a:spLocks noGrp="1"/>
          </p:cNvSpPr>
          <p:nvPr>
            <p:ph type="sldNum" sz="quarter" idx="16"/>
          </p:nvPr>
        </p:nvSpPr>
        <p:spPr/>
        <p:txBody>
          <a:bodyPr/>
          <a:lstStyle/>
          <a:p>
            <a:fld id="{980E94A8-0648-D043-B8F7-3AFA110B04BE}" type="slidenum">
              <a:rPr lang="en-US" smtClean="0">
                <a:solidFill>
                  <a:srgbClr val="6B747B"/>
                </a:solidFill>
              </a:rPr>
              <a:pPr/>
              <a:t>39</a:t>
            </a:fld>
            <a:endParaRPr lang="en-US" dirty="0">
              <a:solidFill>
                <a:srgbClr val="6B747B"/>
              </a:solidFill>
            </a:endParaRPr>
          </a:p>
        </p:txBody>
      </p:sp>
      <p:pic>
        <p:nvPicPr>
          <p:cNvPr id="296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8944" y="1772474"/>
            <a:ext cx="10128448" cy="14390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8944" y="4004722"/>
            <a:ext cx="10735675" cy="15646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58257"/>
          <a:stretch/>
        </p:blipFill>
        <p:spPr bwMode="auto">
          <a:xfrm>
            <a:off x="209541" y="1196752"/>
            <a:ext cx="1221272" cy="795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6241" r="17502"/>
          <a:stretch/>
        </p:blipFill>
        <p:spPr bwMode="auto">
          <a:xfrm>
            <a:off x="319342" y="3428658"/>
            <a:ext cx="1111473" cy="8332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57853222"/>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38517"/>
            <a:ext cx="10515600" cy="598195"/>
          </a:xfrm>
        </p:spPr>
        <p:txBody>
          <a:bodyPr>
            <a:normAutofit/>
          </a:bodyPr>
          <a:lstStyle/>
          <a:p>
            <a:pPr algn="ctr"/>
            <a:r>
              <a:rPr lang="it-IT" sz="3600" b="1" dirty="0">
                <a:solidFill>
                  <a:schemeClr val="accent1">
                    <a:lumMod val="75000"/>
                  </a:schemeClr>
                </a:solidFill>
                <a:latin typeface="Corbel" panose="020B0503020204020204" pitchFamily="34" charset="0"/>
              </a:rPr>
              <a:t>Malattie prevenibili e vaccinazioni</a:t>
            </a:r>
            <a:endParaRPr lang="it-IT" sz="3600" dirty="0">
              <a:solidFill>
                <a:schemeClr val="accent1">
                  <a:lumMod val="75000"/>
                </a:schemeClr>
              </a:solidFill>
              <a:latin typeface="Corbel" panose="020B0503020204020204" pitchFamily="34" charset="0"/>
            </a:endParaRPr>
          </a:p>
        </p:txBody>
      </p:sp>
      <p:sp>
        <p:nvSpPr>
          <p:cNvPr id="3" name="Segnaposto contenuto 2"/>
          <p:cNvSpPr>
            <a:spLocks noGrp="1"/>
          </p:cNvSpPr>
          <p:nvPr>
            <p:ph idx="1"/>
          </p:nvPr>
        </p:nvSpPr>
        <p:spPr>
          <a:xfrm>
            <a:off x="838200" y="1268759"/>
            <a:ext cx="10515600" cy="5256731"/>
          </a:xfrm>
          <a:solidFill>
            <a:schemeClr val="bg1"/>
          </a:solidFill>
        </p:spPr>
        <p:txBody>
          <a:bodyPr>
            <a:normAutofit/>
          </a:bodyPr>
          <a:lstStyle/>
          <a:p>
            <a:pPr marL="0" indent="0">
              <a:lnSpc>
                <a:spcPct val="100000"/>
              </a:lnSpc>
              <a:buNone/>
            </a:pPr>
            <a:r>
              <a:rPr lang="it-IT" sz="2600" b="1" dirty="0" smtClean="0">
                <a:solidFill>
                  <a:srgbClr val="FF0000"/>
                </a:solidFill>
                <a:latin typeface="Corbel" panose="020B0503020204020204" pitchFamily="34" charset="0"/>
              </a:rPr>
              <a:t>Per una </a:t>
            </a:r>
            <a:r>
              <a:rPr lang="it-IT" sz="2600" b="1" dirty="0">
                <a:solidFill>
                  <a:srgbClr val="FF0000"/>
                </a:solidFill>
                <a:latin typeface="Corbel" panose="020B0503020204020204" pitchFamily="34" charset="0"/>
              </a:rPr>
              <a:t>corretta strategia </a:t>
            </a:r>
            <a:r>
              <a:rPr lang="it-IT" sz="2600" b="1" dirty="0" smtClean="0">
                <a:solidFill>
                  <a:srgbClr val="FF0000"/>
                </a:solidFill>
                <a:latin typeface="Corbel" panose="020B0503020204020204" pitchFamily="34" charset="0"/>
              </a:rPr>
              <a:t>preventiva (obiettivo </a:t>
            </a:r>
            <a:r>
              <a:rPr lang="it-IT" sz="2600" b="1" dirty="0">
                <a:solidFill>
                  <a:srgbClr val="FF0000"/>
                </a:solidFill>
                <a:latin typeface="Corbel" panose="020B0503020204020204" pitchFamily="34" charset="0"/>
              </a:rPr>
              <a:t>di eliminazione </a:t>
            </a:r>
            <a:r>
              <a:rPr lang="it-IT" sz="2600" b="1" dirty="0" smtClean="0">
                <a:solidFill>
                  <a:srgbClr val="FF0000"/>
                </a:solidFill>
                <a:latin typeface="Corbel" panose="020B0503020204020204" pitchFamily="34" charset="0"/>
              </a:rPr>
              <a:t>o </a:t>
            </a:r>
            <a:r>
              <a:rPr lang="it-IT" sz="2600" b="1" dirty="0">
                <a:solidFill>
                  <a:srgbClr val="FF0000"/>
                </a:solidFill>
                <a:latin typeface="Corbel" panose="020B0503020204020204" pitchFamily="34" charset="0"/>
              </a:rPr>
              <a:t>di </a:t>
            </a:r>
            <a:r>
              <a:rPr lang="it-IT" sz="2600" b="1" dirty="0" smtClean="0">
                <a:solidFill>
                  <a:srgbClr val="FF0000"/>
                </a:solidFill>
                <a:latin typeface="Corbel" panose="020B0503020204020204" pitchFamily="34" charset="0"/>
              </a:rPr>
              <a:t>eradicazione) è necessario:</a:t>
            </a:r>
          </a:p>
          <a:p>
            <a:pPr marL="271463" indent="-271463" algn="just">
              <a:lnSpc>
                <a:spcPct val="100000"/>
              </a:lnSpc>
              <a:buFont typeface="Arial" panose="020B0604020202020204" pitchFamily="34" charset="0"/>
              <a:buChar char="•"/>
            </a:pPr>
            <a:r>
              <a:rPr lang="it-IT" sz="2400" dirty="0" smtClean="0">
                <a:latin typeface="Corbel" panose="020B0503020204020204" pitchFamily="34" charset="0"/>
              </a:rPr>
              <a:t>avere </a:t>
            </a:r>
            <a:r>
              <a:rPr lang="it-IT" sz="2400" dirty="0">
                <a:latin typeface="Corbel" panose="020B0503020204020204" pitchFamily="34" charset="0"/>
              </a:rPr>
              <a:t>a disposizione un vaccino sicuro ed efficace, </a:t>
            </a:r>
            <a:endParaRPr lang="it-IT" sz="2400" dirty="0" smtClean="0">
              <a:latin typeface="Corbel" panose="020B0503020204020204" pitchFamily="34" charset="0"/>
            </a:endParaRPr>
          </a:p>
          <a:p>
            <a:pPr marL="271463" indent="-271463" algn="just">
              <a:lnSpc>
                <a:spcPct val="100000"/>
              </a:lnSpc>
              <a:buFont typeface="Arial" panose="020B0604020202020204" pitchFamily="34" charset="0"/>
              <a:buChar char="•"/>
            </a:pPr>
            <a:r>
              <a:rPr lang="it-IT" sz="2400" dirty="0" smtClean="0">
                <a:latin typeface="Corbel" panose="020B0503020204020204" pitchFamily="34" charset="0"/>
              </a:rPr>
              <a:t>conoscere </a:t>
            </a:r>
            <a:r>
              <a:rPr lang="it-IT" sz="2400" dirty="0">
                <a:latin typeface="Corbel" panose="020B0503020204020204" pitchFamily="34" charset="0"/>
              </a:rPr>
              <a:t>il meccanismo di diffusione dell’agente </a:t>
            </a:r>
            <a:r>
              <a:rPr lang="it-IT" sz="2400" dirty="0" smtClean="0">
                <a:latin typeface="Corbel" panose="020B0503020204020204" pitchFamily="34" charset="0"/>
              </a:rPr>
              <a:t>causale e le esistenti </a:t>
            </a:r>
            <a:r>
              <a:rPr lang="it-IT" sz="2400" dirty="0">
                <a:latin typeface="Corbel" panose="020B0503020204020204" pitchFamily="34" charset="0"/>
              </a:rPr>
              <a:t>situazioni </a:t>
            </a:r>
            <a:r>
              <a:rPr lang="it-IT" sz="2400" dirty="0" smtClean="0">
                <a:latin typeface="Corbel" panose="020B0503020204020204" pitchFamily="34" charset="0"/>
              </a:rPr>
              <a:t>epidemiologiche</a:t>
            </a:r>
            <a:r>
              <a:rPr lang="it-IT" sz="2400" dirty="0">
                <a:latin typeface="Corbel" panose="020B0503020204020204" pitchFamily="34" charset="0"/>
              </a:rPr>
              <a:t> </a:t>
            </a:r>
            <a:r>
              <a:rPr lang="it-IT" sz="2400" dirty="0" smtClean="0">
                <a:latin typeface="Corbel" panose="020B0503020204020204" pitchFamily="34" charset="0"/>
              </a:rPr>
              <a:t>(dati di notifica di malattie infettive),</a:t>
            </a:r>
          </a:p>
          <a:p>
            <a:pPr marL="271463" indent="-271463" algn="just">
              <a:lnSpc>
                <a:spcPct val="100000"/>
              </a:lnSpc>
              <a:buFont typeface="Arial" panose="020B0604020202020204" pitchFamily="34" charset="0"/>
              <a:buChar char="•"/>
            </a:pPr>
            <a:r>
              <a:rPr lang="it-IT" sz="2400" dirty="0">
                <a:latin typeface="Corbel" panose="020B0503020204020204" pitchFamily="34" charset="0"/>
              </a:rPr>
              <a:t>d</a:t>
            </a:r>
            <a:r>
              <a:rPr lang="it-IT" sz="2400" dirty="0" smtClean="0">
                <a:latin typeface="Corbel" panose="020B0503020204020204" pitchFamily="34" charset="0"/>
              </a:rPr>
              <a:t>isporre dell’</a:t>
            </a:r>
            <a:r>
              <a:rPr lang="it-IT" sz="2400" dirty="0" err="1" smtClean="0">
                <a:latin typeface="Corbel" panose="020B0503020204020204" pitchFamily="34" charset="0"/>
              </a:rPr>
              <a:t>Health</a:t>
            </a:r>
            <a:r>
              <a:rPr lang="it-IT" sz="2400" dirty="0" smtClean="0">
                <a:latin typeface="Corbel" panose="020B0503020204020204" pitchFamily="34" charset="0"/>
              </a:rPr>
              <a:t> </a:t>
            </a:r>
            <a:r>
              <a:rPr lang="it-IT" sz="2400" dirty="0" err="1" smtClean="0">
                <a:latin typeface="Corbel" panose="020B0503020204020204" pitchFamily="34" charset="0"/>
              </a:rPr>
              <a:t>Technolgy</a:t>
            </a:r>
            <a:r>
              <a:rPr lang="it-IT" sz="2400" dirty="0" smtClean="0">
                <a:latin typeface="Corbel" panose="020B0503020204020204" pitchFamily="34" charset="0"/>
              </a:rPr>
              <a:t> </a:t>
            </a:r>
            <a:r>
              <a:rPr lang="it-IT" sz="2400" dirty="0" err="1" smtClean="0">
                <a:latin typeface="Corbel" panose="020B0503020204020204" pitchFamily="34" charset="0"/>
              </a:rPr>
              <a:t>Assessment</a:t>
            </a:r>
            <a:r>
              <a:rPr lang="it-IT" sz="2400" dirty="0" smtClean="0">
                <a:latin typeface="Corbel" panose="020B0503020204020204" pitchFamily="34" charset="0"/>
              </a:rPr>
              <a:t> (HTA) come strumento che funge da </a:t>
            </a:r>
            <a:r>
              <a:rPr lang="it-IT" sz="2400" dirty="0">
                <a:latin typeface="Corbel" panose="020B0503020204020204" pitchFamily="34" charset="0"/>
              </a:rPr>
              <a:t>“ponte” tra il mondo scientifico e quello politico-decisionale, </a:t>
            </a:r>
            <a:endParaRPr lang="it-IT" sz="2400" dirty="0" smtClean="0">
              <a:latin typeface="Corbel" panose="020B0503020204020204" pitchFamily="34" charset="0"/>
            </a:endParaRPr>
          </a:p>
          <a:p>
            <a:pPr marL="533400" lvl="1" indent="-171450" algn="just">
              <a:lnSpc>
                <a:spcPct val="100000"/>
              </a:lnSpc>
            </a:pPr>
            <a:r>
              <a:rPr lang="it-IT" sz="2100" dirty="0" smtClean="0">
                <a:latin typeface="Corbel" panose="020B0503020204020204" pitchFamily="34" charset="0"/>
              </a:rPr>
              <a:t>valutare </a:t>
            </a:r>
            <a:r>
              <a:rPr lang="it-IT" sz="2100" dirty="0">
                <a:latin typeface="Corbel" panose="020B0503020204020204" pitchFamily="34" charset="0"/>
              </a:rPr>
              <a:t>le caratteristiche di una patologia (incidenza, prevalenza, popolazione a rischio e vie di contagio</a:t>
            </a:r>
            <a:r>
              <a:rPr lang="it-IT" sz="2100" dirty="0" smtClean="0">
                <a:latin typeface="Corbel" panose="020B0503020204020204" pitchFamily="34" charset="0"/>
              </a:rPr>
              <a:t>), </a:t>
            </a:r>
            <a:r>
              <a:rPr lang="it-IT" sz="2100" dirty="0">
                <a:latin typeface="Corbel" panose="020B0503020204020204" pitchFamily="34" charset="0"/>
              </a:rPr>
              <a:t>i fattori di costo diretto </a:t>
            </a:r>
            <a:r>
              <a:rPr lang="it-IT" sz="2100" dirty="0" smtClean="0">
                <a:latin typeface="Corbel" panose="020B0503020204020204" pitchFamily="34" charset="0"/>
              </a:rPr>
              <a:t>(costi legati </a:t>
            </a:r>
            <a:r>
              <a:rPr lang="it-IT" sz="2100" dirty="0">
                <a:latin typeface="Corbel" panose="020B0503020204020204" pitchFamily="34" charset="0"/>
              </a:rPr>
              <a:t>all’assistenza sanitaria e ai trattamenti farmacologici o all’assistenza domiciliare di un soggetto </a:t>
            </a:r>
            <a:r>
              <a:rPr lang="it-IT" sz="2100" dirty="0" smtClean="0">
                <a:latin typeface="Corbel" panose="020B0503020204020204" pitchFamily="34" charset="0"/>
              </a:rPr>
              <a:t>malato) e </a:t>
            </a:r>
            <a:r>
              <a:rPr lang="it-IT" sz="2100" dirty="0">
                <a:latin typeface="Corbel" panose="020B0503020204020204" pitchFamily="34" charset="0"/>
              </a:rPr>
              <a:t>indiretto </a:t>
            </a:r>
            <a:r>
              <a:rPr lang="it-IT" sz="2100" dirty="0" smtClean="0">
                <a:latin typeface="Corbel" panose="020B0503020204020204" pitchFamily="34" charset="0"/>
              </a:rPr>
              <a:t>(</a:t>
            </a:r>
            <a:r>
              <a:rPr lang="it-IT" sz="2100" dirty="0">
                <a:latin typeface="Corbel" panose="020B0503020204020204" pitchFamily="34" charset="0"/>
              </a:rPr>
              <a:t>legati alla perdita di produttività per malattia e/o disabilità, ai costi umani in termini di sofferenza e </a:t>
            </a:r>
            <a:r>
              <a:rPr lang="it-IT" sz="2100" dirty="0" smtClean="0">
                <a:latin typeface="Corbel" panose="020B0503020204020204" pitchFamily="34" charset="0"/>
              </a:rPr>
              <a:t>dolore che </a:t>
            </a:r>
            <a:r>
              <a:rPr lang="it-IT" sz="2100" dirty="0">
                <a:latin typeface="Corbel" panose="020B0503020204020204" pitchFamily="34" charset="0"/>
              </a:rPr>
              <a:t>la malattia </a:t>
            </a:r>
            <a:r>
              <a:rPr lang="it-IT" sz="2100" dirty="0" smtClean="0">
                <a:latin typeface="Corbel" panose="020B0503020204020204" pitchFamily="34" charset="0"/>
              </a:rPr>
              <a:t>induce), </a:t>
            </a:r>
            <a:r>
              <a:rPr lang="it-IT" sz="2100" dirty="0">
                <a:latin typeface="Corbel" panose="020B0503020204020204" pitchFamily="34" charset="0"/>
              </a:rPr>
              <a:t>nonché i possibili benefici che potrebbero derivare dalla strategia vaccinale</a:t>
            </a:r>
            <a:r>
              <a:rPr lang="it-IT" sz="2000" dirty="0">
                <a:latin typeface="Corbel" panose="020B0503020204020204" pitchFamily="34" charset="0"/>
              </a:rPr>
              <a:t>.</a:t>
            </a:r>
          </a:p>
          <a:p>
            <a:pPr marL="0" indent="0">
              <a:buNone/>
            </a:pPr>
            <a:endParaRPr lang="it-IT" dirty="0"/>
          </a:p>
        </p:txBody>
      </p:sp>
    </p:spTree>
    <p:extLst>
      <p:ext uri="{BB962C8B-B14F-4D97-AF65-F5344CB8AC3E}">
        <p14:creationId xmlns="" xmlns:p14="http://schemas.microsoft.com/office/powerpoint/2010/main" val="1736082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egnaposto numero diapositiva 2"/>
          <p:cNvSpPr>
            <a:spLocks noGrp="1"/>
          </p:cNvSpPr>
          <p:nvPr>
            <p:ph type="sldNum" sz="quarter" idx="11"/>
          </p:nvPr>
        </p:nvSpPr>
        <p:spPr>
          <a:xfrm>
            <a:off x="11289998" y="6487290"/>
            <a:ext cx="414748" cy="164148"/>
          </a:xfrm>
        </p:spPr>
        <p:txBody>
          <a:bodyPr/>
          <a:lstStyle/>
          <a:p>
            <a:fld id="{88B1A89B-A393-420A-9EAB-9FF08C4B96A6}" type="slidenum">
              <a:rPr lang="fr-FR" altLang="it-IT"/>
              <a:pPr/>
              <a:t>40</a:t>
            </a:fld>
            <a:endParaRPr lang="fr-FR" altLang="it-IT"/>
          </a:p>
        </p:txBody>
      </p:sp>
      <p:sp>
        <p:nvSpPr>
          <p:cNvPr id="169986" name="Slide Number Placeholder 5"/>
          <p:cNvSpPr txBox="1">
            <a:spLocks noGrp="1"/>
          </p:cNvSpPr>
          <p:nvPr/>
        </p:nvSpPr>
        <p:spPr bwMode="auto">
          <a:xfrm>
            <a:off x="9175755" y="6026149"/>
            <a:ext cx="383116" cy="171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4135" tIns="52069" rIns="104135" bIns="52069"/>
          <a:lstStyle>
            <a:lvl1pPr defTabSz="782638">
              <a:defRPr>
                <a:solidFill>
                  <a:schemeClr val="tx1"/>
                </a:solidFill>
                <a:latin typeface="Arial" charset="0"/>
              </a:defRPr>
            </a:lvl1pPr>
            <a:lvl2pPr marL="36088638" indent="-35652075" defTabSz="782638">
              <a:defRPr>
                <a:solidFill>
                  <a:schemeClr val="tx1"/>
                </a:solidFill>
                <a:latin typeface="Arial" charset="0"/>
              </a:defRPr>
            </a:lvl2pPr>
            <a:lvl3pPr>
              <a:defRPr>
                <a:solidFill>
                  <a:schemeClr val="tx1"/>
                </a:solidFill>
                <a:latin typeface="Arial" charset="0"/>
              </a:defRPr>
            </a:lvl3pPr>
            <a:lvl4pPr marL="41538525" indent="-40228838" defTabSz="782638">
              <a:defRPr>
                <a:solidFill>
                  <a:schemeClr val="tx1"/>
                </a:solidFill>
                <a:latin typeface="Arial" charset="0"/>
              </a:defRPr>
            </a:lvl4pPr>
            <a:lvl5pPr marL="41973500" indent="-40228838" defTabSz="782638">
              <a:defRPr>
                <a:solidFill>
                  <a:schemeClr val="tx1"/>
                </a:solidFill>
                <a:latin typeface="Arial" charset="0"/>
              </a:defRPr>
            </a:lvl5pPr>
            <a:lvl6pPr marL="42430700" indent="-40228838" defTabSz="782638" fontAlgn="base">
              <a:spcBef>
                <a:spcPct val="0"/>
              </a:spcBef>
              <a:spcAft>
                <a:spcPct val="0"/>
              </a:spcAft>
              <a:defRPr>
                <a:solidFill>
                  <a:schemeClr val="tx1"/>
                </a:solidFill>
                <a:latin typeface="Arial" charset="0"/>
              </a:defRPr>
            </a:lvl6pPr>
            <a:lvl7pPr marL="42887900" indent="-40228838" defTabSz="782638" fontAlgn="base">
              <a:spcBef>
                <a:spcPct val="0"/>
              </a:spcBef>
              <a:spcAft>
                <a:spcPct val="0"/>
              </a:spcAft>
              <a:defRPr>
                <a:solidFill>
                  <a:schemeClr val="tx1"/>
                </a:solidFill>
                <a:latin typeface="Arial" charset="0"/>
              </a:defRPr>
            </a:lvl7pPr>
            <a:lvl8pPr marL="43345100" indent="-40228838" defTabSz="782638" fontAlgn="base">
              <a:spcBef>
                <a:spcPct val="0"/>
              </a:spcBef>
              <a:spcAft>
                <a:spcPct val="0"/>
              </a:spcAft>
              <a:defRPr>
                <a:solidFill>
                  <a:schemeClr val="tx1"/>
                </a:solidFill>
                <a:latin typeface="Arial" charset="0"/>
              </a:defRPr>
            </a:lvl8pPr>
            <a:lvl9pPr marL="43802300" indent="-40228838" defTabSz="782638" fontAlgn="base">
              <a:spcBef>
                <a:spcPct val="0"/>
              </a:spcBef>
              <a:spcAft>
                <a:spcPct val="0"/>
              </a:spcAft>
              <a:defRPr>
                <a:solidFill>
                  <a:schemeClr val="tx1"/>
                </a:solidFill>
                <a:latin typeface="Arial" charset="0"/>
              </a:defRPr>
            </a:lvl9pPr>
          </a:lstStyle>
          <a:p>
            <a:pPr algn="r" eaLnBrk="0" hangingPunct="0"/>
            <a:fld id="{B75166B1-47B2-4564-95CB-83BB4918A735}" type="slidenum">
              <a:rPr lang="fr-FR" altLang="it-IT">
                <a:solidFill>
                  <a:schemeClr val="bg1"/>
                </a:solidFill>
                <a:latin typeface="Arial Narrow" pitchFamily="34" charset="0"/>
                <a:ea typeface="ＭＳ Ｐゴシック" charset="-128"/>
              </a:rPr>
              <a:pPr algn="r" eaLnBrk="0" hangingPunct="0"/>
              <a:t>40</a:t>
            </a:fld>
            <a:endParaRPr lang="fr-FR" altLang="it-IT">
              <a:solidFill>
                <a:schemeClr val="bg1"/>
              </a:solidFill>
              <a:latin typeface="Arial Narrow" pitchFamily="34" charset="0"/>
              <a:ea typeface="ＭＳ Ｐゴシック" charset="-128"/>
            </a:endParaRPr>
          </a:p>
        </p:txBody>
      </p:sp>
      <p:sp>
        <p:nvSpPr>
          <p:cNvPr id="169988" name="Line 8"/>
          <p:cNvSpPr>
            <a:spLocks noChangeShapeType="1"/>
          </p:cNvSpPr>
          <p:nvPr/>
        </p:nvSpPr>
        <p:spPr bwMode="auto">
          <a:xfrm>
            <a:off x="6275917" y="2282825"/>
            <a:ext cx="0" cy="185739"/>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89" name="Line 10"/>
          <p:cNvSpPr>
            <a:spLocks noChangeShapeType="1"/>
          </p:cNvSpPr>
          <p:nvPr/>
        </p:nvSpPr>
        <p:spPr bwMode="auto">
          <a:xfrm>
            <a:off x="4730751" y="2468566"/>
            <a:ext cx="0" cy="18573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90" name="Line 12"/>
          <p:cNvSpPr>
            <a:spLocks noChangeShapeType="1"/>
          </p:cNvSpPr>
          <p:nvPr/>
        </p:nvSpPr>
        <p:spPr bwMode="auto">
          <a:xfrm>
            <a:off x="7810500" y="2468566"/>
            <a:ext cx="0" cy="18573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91" name="Line 14"/>
          <p:cNvSpPr>
            <a:spLocks noChangeShapeType="1"/>
          </p:cNvSpPr>
          <p:nvPr/>
        </p:nvSpPr>
        <p:spPr bwMode="auto">
          <a:xfrm>
            <a:off x="4720167" y="2452688"/>
            <a:ext cx="1576917"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92" name="Line 16"/>
          <p:cNvSpPr>
            <a:spLocks noChangeShapeType="1"/>
          </p:cNvSpPr>
          <p:nvPr/>
        </p:nvSpPr>
        <p:spPr bwMode="auto">
          <a:xfrm>
            <a:off x="6297084" y="2452688"/>
            <a:ext cx="1583267"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93" name="Line 18"/>
          <p:cNvSpPr>
            <a:spLocks noChangeShapeType="1"/>
          </p:cNvSpPr>
          <p:nvPr/>
        </p:nvSpPr>
        <p:spPr bwMode="auto">
          <a:xfrm>
            <a:off x="4493684" y="3214690"/>
            <a:ext cx="0" cy="184151"/>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94" name="Line 20"/>
          <p:cNvSpPr>
            <a:spLocks noChangeShapeType="1"/>
          </p:cNvSpPr>
          <p:nvPr/>
        </p:nvSpPr>
        <p:spPr bwMode="auto">
          <a:xfrm>
            <a:off x="3704167" y="3398841"/>
            <a:ext cx="0" cy="18573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95" name="Line 22"/>
          <p:cNvSpPr>
            <a:spLocks noChangeShapeType="1"/>
          </p:cNvSpPr>
          <p:nvPr/>
        </p:nvSpPr>
        <p:spPr bwMode="auto">
          <a:xfrm>
            <a:off x="5281084" y="3398841"/>
            <a:ext cx="0" cy="18573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96" name="Line 24"/>
          <p:cNvSpPr>
            <a:spLocks noChangeShapeType="1"/>
          </p:cNvSpPr>
          <p:nvPr/>
        </p:nvSpPr>
        <p:spPr bwMode="auto">
          <a:xfrm>
            <a:off x="3691472" y="3382963"/>
            <a:ext cx="817033"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97" name="Line 26"/>
          <p:cNvSpPr>
            <a:spLocks noChangeShapeType="1"/>
          </p:cNvSpPr>
          <p:nvPr/>
        </p:nvSpPr>
        <p:spPr bwMode="auto">
          <a:xfrm>
            <a:off x="4508500" y="3382963"/>
            <a:ext cx="806451"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98" name="Line 56"/>
          <p:cNvSpPr>
            <a:spLocks noChangeShapeType="1"/>
          </p:cNvSpPr>
          <p:nvPr/>
        </p:nvSpPr>
        <p:spPr bwMode="auto">
          <a:xfrm>
            <a:off x="7810500" y="3214691"/>
            <a:ext cx="0" cy="3698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121917" tIns="60958" rIns="121917" bIns="60958"/>
          <a:lstStyle/>
          <a:p>
            <a:endParaRPr lang="it-IT"/>
          </a:p>
        </p:txBody>
      </p:sp>
      <p:sp>
        <p:nvSpPr>
          <p:cNvPr id="169999" name="Rectangle 85"/>
          <p:cNvSpPr>
            <a:spLocks noChangeArrowheads="1"/>
          </p:cNvSpPr>
          <p:nvPr/>
        </p:nvSpPr>
        <p:spPr bwMode="auto">
          <a:xfrm>
            <a:off x="7002120" y="6281993"/>
            <a:ext cx="5084233" cy="556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16789" tIns="58404" rIns="116789" bIns="58404">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eaLnBrk="0" hangingPunct="0"/>
            <a:r>
              <a:rPr lang="en-GB" altLang="it-IT" sz="1500" i="1" dirty="0">
                <a:latin typeface="Arial Narrow" pitchFamily="34" charset="0"/>
                <a:ea typeface="ＭＳ Ｐゴシック" charset="-128"/>
              </a:rPr>
              <a:t>Kingsbury DW. Virology, </a:t>
            </a:r>
            <a:r>
              <a:rPr lang="en-GB" altLang="it-IT" sz="1500" i="1" dirty="0" err="1">
                <a:latin typeface="Arial Narrow" pitchFamily="34" charset="0"/>
                <a:ea typeface="ＭＳ Ｐゴシック" charset="-128"/>
              </a:rPr>
              <a:t>IInd</a:t>
            </a:r>
            <a:r>
              <a:rPr lang="en-GB" altLang="it-IT" sz="1500" i="1" dirty="0">
                <a:latin typeface="Arial Narrow" pitchFamily="34" charset="0"/>
                <a:ea typeface="ＭＳ Ｐゴシック" charset="-128"/>
              </a:rPr>
              <a:t> edition, New York; 1990. p. 1076-87</a:t>
            </a:r>
          </a:p>
          <a:p>
            <a:pPr eaLnBrk="0" hangingPunct="0">
              <a:lnSpc>
                <a:spcPct val="90000"/>
              </a:lnSpc>
            </a:pPr>
            <a:r>
              <a:rPr lang="en-GB" altLang="it-IT" sz="1500" i="1" dirty="0" err="1">
                <a:latin typeface="Arial Narrow" pitchFamily="34" charset="0"/>
                <a:ea typeface="ＭＳ Ｐゴシック" charset="-128"/>
              </a:rPr>
              <a:t>Keiji</a:t>
            </a:r>
            <a:r>
              <a:rPr lang="en-GB" altLang="it-IT" sz="1500" i="1" dirty="0">
                <a:latin typeface="Arial Narrow" pitchFamily="34" charset="0"/>
                <a:ea typeface="ＭＳ Ｐゴシック" charset="-128"/>
              </a:rPr>
              <a:t> Fukuda et al, Vaccines, 2004</a:t>
            </a:r>
          </a:p>
        </p:txBody>
      </p:sp>
      <p:sp>
        <p:nvSpPr>
          <p:cNvPr id="170000" name="Rectangle 6"/>
          <p:cNvSpPr>
            <a:spLocks noChangeArrowheads="1"/>
          </p:cNvSpPr>
          <p:nvPr/>
        </p:nvSpPr>
        <p:spPr bwMode="auto">
          <a:xfrm>
            <a:off x="2465917" y="1160465"/>
            <a:ext cx="2199216" cy="394951"/>
          </a:xfrm>
          <a:prstGeom prst="rect">
            <a:avLst/>
          </a:prstGeom>
          <a:solidFill>
            <a:srgbClr val="A50970"/>
          </a:solidFill>
          <a:ln w="34925">
            <a:solidFill>
              <a:srgbClr val="FFCC00"/>
            </a:solidFill>
            <a:miter lim="800000"/>
            <a:headEnd/>
            <a:tailEnd/>
          </a:ln>
        </p:spPr>
        <p:txBody>
          <a:bodyPr lIns="116789" tIns="58404" rIns="116789" bIns="58404">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chemeClr val="bg1"/>
                </a:solidFill>
                <a:effectLst>
                  <a:outerShdw blurRad="38100" dist="38100" dir="2700000" algn="tl">
                    <a:srgbClr val="000000"/>
                  </a:outerShdw>
                </a:effectLst>
                <a:latin typeface="Arial Narrow" pitchFamily="34" charset="0"/>
                <a:ea typeface="ＭＳ Ｐゴシック" charset="-128"/>
              </a:rPr>
              <a:t>Virus ad RNA</a:t>
            </a:r>
          </a:p>
        </p:txBody>
      </p:sp>
      <p:sp>
        <p:nvSpPr>
          <p:cNvPr id="170001" name="Rectangle 29"/>
          <p:cNvSpPr>
            <a:spLocks noChangeArrowheads="1"/>
          </p:cNvSpPr>
          <p:nvPr/>
        </p:nvSpPr>
        <p:spPr bwMode="auto">
          <a:xfrm>
            <a:off x="732367" y="3170241"/>
            <a:ext cx="1202267" cy="394951"/>
          </a:xfrm>
          <a:prstGeom prst="rect">
            <a:avLst/>
          </a:prstGeom>
          <a:solidFill>
            <a:srgbClr val="005BA4"/>
          </a:solidFill>
          <a:ln>
            <a:noFill/>
          </a:ln>
          <a:extLst>
            <a:ext uri="{91240B29-F687-4F45-9708-019B960494DF}">
              <a14:hiddenLine xmlns="" xmlns:a14="http://schemas.microsoft.com/office/drawing/2010/main" w="9525">
                <a:solidFill>
                  <a:schemeClr val="accent2"/>
                </a:solidFill>
                <a:miter lim="800000"/>
                <a:headEnd/>
                <a:tailEnd/>
              </a14:hiddenLine>
            </a:ext>
          </a:extLst>
        </p:spPr>
        <p:txBody>
          <a:bodyPr lIns="116789" tIns="58404" rIns="116789" bIns="58404">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rgbClr val="FFCC00"/>
                </a:solidFill>
                <a:effectLst>
                  <a:outerShdw blurRad="38100" dist="38100" dir="2700000" algn="tl">
                    <a:srgbClr val="000000"/>
                  </a:outerShdw>
                </a:effectLst>
                <a:latin typeface="Arial Narrow" pitchFamily="34" charset="0"/>
                <a:ea typeface="ＭＳ Ｐゴシック" charset="-128"/>
              </a:rPr>
              <a:t>Tipo A</a:t>
            </a:r>
          </a:p>
        </p:txBody>
      </p:sp>
      <p:sp>
        <p:nvSpPr>
          <p:cNvPr id="170002" name="Rectangle 39"/>
          <p:cNvSpPr>
            <a:spLocks noChangeArrowheads="1"/>
          </p:cNvSpPr>
          <p:nvPr/>
        </p:nvSpPr>
        <p:spPr bwMode="auto">
          <a:xfrm>
            <a:off x="2080689" y="3165478"/>
            <a:ext cx="1178983" cy="394951"/>
          </a:xfrm>
          <a:prstGeom prst="rect">
            <a:avLst/>
          </a:prstGeom>
          <a:solidFill>
            <a:srgbClr val="005BA4"/>
          </a:solidFill>
          <a:ln>
            <a:noFill/>
          </a:ln>
          <a:extLst>
            <a:ext uri="{91240B29-F687-4F45-9708-019B960494DF}">
              <a14:hiddenLine xmlns="" xmlns:a14="http://schemas.microsoft.com/office/drawing/2010/main" w="9525">
                <a:solidFill>
                  <a:schemeClr val="accent2"/>
                </a:solidFill>
                <a:miter lim="800000"/>
                <a:headEnd/>
                <a:tailEnd/>
              </a14:hiddenLine>
            </a:ext>
          </a:extLst>
        </p:spPr>
        <p:txBody>
          <a:bodyPr lIns="116789" tIns="58404" rIns="116789" bIns="58404">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rgbClr val="FFCC00"/>
                </a:solidFill>
                <a:effectLst>
                  <a:outerShdw blurRad="38100" dist="38100" dir="2700000" algn="tl">
                    <a:srgbClr val="000000"/>
                  </a:outerShdw>
                </a:effectLst>
                <a:latin typeface="Arial Narrow" pitchFamily="34" charset="0"/>
                <a:ea typeface="ＭＳ Ｐゴシック" charset="-128"/>
              </a:rPr>
              <a:t>Tipo B</a:t>
            </a:r>
          </a:p>
        </p:txBody>
      </p:sp>
      <p:sp>
        <p:nvSpPr>
          <p:cNvPr id="170003" name="Rectangle 48"/>
          <p:cNvSpPr>
            <a:spLocks noChangeArrowheads="1"/>
          </p:cNvSpPr>
          <p:nvPr/>
        </p:nvSpPr>
        <p:spPr bwMode="auto">
          <a:xfrm>
            <a:off x="1250951" y="2408241"/>
            <a:ext cx="2487083" cy="394951"/>
          </a:xfrm>
          <a:prstGeom prst="rect">
            <a:avLst/>
          </a:prstGeom>
          <a:solidFill>
            <a:srgbClr val="005BA4"/>
          </a:solidFill>
          <a:ln>
            <a:noFill/>
          </a:ln>
          <a:extLst>
            <a:ext uri="{91240B29-F687-4F45-9708-019B960494DF}">
              <a14:hiddenLine xmlns="" xmlns:a14="http://schemas.microsoft.com/office/drawing/2010/main" w="9525">
                <a:solidFill>
                  <a:schemeClr val="accent2"/>
                </a:solidFill>
                <a:miter lim="800000"/>
                <a:headEnd/>
                <a:tailEnd/>
              </a14:hiddenLine>
            </a:ext>
          </a:extLst>
        </p:spPr>
        <p:txBody>
          <a:bodyPr lIns="116789" tIns="58404" rIns="116789" bIns="58404">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rgbClr val="FFCC66"/>
                </a:solidFill>
                <a:effectLst>
                  <a:outerShdw blurRad="38100" dist="38100" dir="2700000" algn="tl">
                    <a:srgbClr val="000000"/>
                  </a:outerShdw>
                </a:effectLst>
                <a:latin typeface="Arial Narrow" pitchFamily="34" charset="0"/>
                <a:ea typeface="ＭＳ Ｐゴシック" charset="-128"/>
              </a:rPr>
              <a:t>Virus Influenza</a:t>
            </a:r>
          </a:p>
        </p:txBody>
      </p:sp>
      <p:sp>
        <p:nvSpPr>
          <p:cNvPr id="170004" name="Rectangle 59"/>
          <p:cNvSpPr>
            <a:spLocks noChangeArrowheads="1"/>
          </p:cNvSpPr>
          <p:nvPr/>
        </p:nvSpPr>
        <p:spPr bwMode="auto">
          <a:xfrm>
            <a:off x="4394205" y="3159127"/>
            <a:ext cx="1183217" cy="394951"/>
          </a:xfrm>
          <a:prstGeom prst="rect">
            <a:avLst/>
          </a:prstGeom>
          <a:solidFill>
            <a:srgbClr val="005BA4"/>
          </a:solidFill>
          <a:ln>
            <a:noFill/>
          </a:ln>
          <a:extLst>
            <a:ext uri="{91240B29-F687-4F45-9708-019B960494DF}">
              <a14:hiddenLine xmlns="" xmlns:a14="http://schemas.microsoft.com/office/drawing/2010/main" w="9525">
                <a:solidFill>
                  <a:schemeClr val="accent2"/>
                </a:solidFill>
                <a:miter lim="800000"/>
                <a:headEnd/>
                <a:tailEnd/>
              </a14:hiddenLine>
            </a:ext>
          </a:extLst>
        </p:spPr>
        <p:txBody>
          <a:bodyPr lIns="116789" tIns="58404" rIns="116789" bIns="58404">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chemeClr val="bg1"/>
                </a:solidFill>
                <a:latin typeface="Arial Narrow" pitchFamily="34" charset="0"/>
                <a:ea typeface="ＭＳ Ｐゴシック" charset="-128"/>
              </a:rPr>
              <a:t>Tipo C</a:t>
            </a:r>
          </a:p>
        </p:txBody>
      </p:sp>
      <p:sp>
        <p:nvSpPr>
          <p:cNvPr id="170005" name="Rectangle 68"/>
          <p:cNvSpPr>
            <a:spLocks noChangeArrowheads="1"/>
          </p:cNvSpPr>
          <p:nvPr/>
        </p:nvSpPr>
        <p:spPr bwMode="auto">
          <a:xfrm>
            <a:off x="3854455" y="2397127"/>
            <a:ext cx="2152649" cy="394951"/>
          </a:xfrm>
          <a:prstGeom prst="rect">
            <a:avLst/>
          </a:prstGeom>
          <a:solidFill>
            <a:srgbClr val="005BA4"/>
          </a:solidFill>
          <a:ln>
            <a:noFill/>
          </a:ln>
          <a:extLst>
            <a:ext uri="{91240B29-F687-4F45-9708-019B960494DF}">
              <a14:hiddenLine xmlns="" xmlns:a14="http://schemas.microsoft.com/office/drawing/2010/main" w="9525">
                <a:solidFill>
                  <a:schemeClr val="accent2"/>
                </a:solidFill>
                <a:miter lim="800000"/>
                <a:headEnd/>
                <a:tailEnd/>
              </a14:hiddenLine>
            </a:ext>
          </a:extLst>
        </p:spPr>
        <p:txBody>
          <a:bodyPr lIns="116789" tIns="58404" rIns="116789" bIns="58404">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eaLnBrk="0" hangingPunct="0"/>
            <a:r>
              <a:rPr lang="en-GB" altLang="it-IT" b="1">
                <a:solidFill>
                  <a:schemeClr val="bg1"/>
                </a:solidFill>
                <a:latin typeface="Arial Narrow" pitchFamily="34" charset="0"/>
                <a:ea typeface="ＭＳ Ｐゴシック" charset="-128"/>
              </a:rPr>
              <a:t>Virus Influenza C</a:t>
            </a:r>
          </a:p>
        </p:txBody>
      </p:sp>
      <p:sp>
        <p:nvSpPr>
          <p:cNvPr id="170006" name="Rectangle 73"/>
          <p:cNvSpPr>
            <a:spLocks noChangeArrowheads="1"/>
          </p:cNvSpPr>
          <p:nvPr/>
        </p:nvSpPr>
        <p:spPr bwMode="auto">
          <a:xfrm>
            <a:off x="1881718" y="1628778"/>
            <a:ext cx="3420533" cy="394951"/>
          </a:xfrm>
          <a:prstGeom prst="rect">
            <a:avLst/>
          </a:prstGeom>
          <a:solidFill>
            <a:srgbClr val="005BA4"/>
          </a:solidFill>
          <a:ln>
            <a:noFill/>
          </a:ln>
          <a:extLst>
            <a:ext uri="{91240B29-F687-4F45-9708-019B960494DF}">
              <a14:hiddenLine xmlns="" xmlns:a14="http://schemas.microsoft.com/office/drawing/2010/main" w="9525">
                <a:solidFill>
                  <a:schemeClr val="accent2"/>
                </a:solidFill>
                <a:miter lim="800000"/>
                <a:headEnd/>
                <a:tailEnd/>
              </a14:hiddenLine>
            </a:ext>
          </a:extLst>
        </p:spPr>
        <p:txBody>
          <a:bodyPr lIns="116789" tIns="58404" rIns="116789" bIns="58404">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rgbClr val="FFCC66"/>
                </a:solidFill>
                <a:effectLst>
                  <a:outerShdw blurRad="38100" dist="38100" dir="2700000" algn="tl">
                    <a:srgbClr val="000000"/>
                  </a:outerShdw>
                </a:effectLst>
                <a:latin typeface="Arial Narrow" pitchFamily="34" charset="0"/>
                <a:ea typeface="ＭＳ Ｐゴシック" charset="-128"/>
              </a:rPr>
              <a:t>ORTHOMYXOVIRIDAE</a:t>
            </a:r>
          </a:p>
        </p:txBody>
      </p:sp>
      <p:sp>
        <p:nvSpPr>
          <p:cNvPr id="170007" name="Rectangle 78"/>
          <p:cNvSpPr>
            <a:spLocks noChangeArrowheads="1"/>
          </p:cNvSpPr>
          <p:nvPr/>
        </p:nvSpPr>
        <p:spPr bwMode="auto">
          <a:xfrm>
            <a:off x="57150" y="1682753"/>
            <a:ext cx="1583267" cy="430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4911" tIns="68464" rIns="134911" bIns="68464">
            <a:spAutoFit/>
          </a:bodyPr>
          <a:lstStyle>
            <a:lvl1pPr defTabSz="1179513">
              <a:defRPr>
                <a:solidFill>
                  <a:schemeClr val="tx1"/>
                </a:solidFill>
                <a:latin typeface="Arial" charset="0"/>
              </a:defRPr>
            </a:lvl1pPr>
            <a:lvl2pPr marL="36088638" indent="-35652075" defTabSz="1179513">
              <a:defRPr>
                <a:solidFill>
                  <a:schemeClr val="tx1"/>
                </a:solidFill>
                <a:latin typeface="Arial" charset="0"/>
              </a:defRPr>
            </a:lvl2pPr>
            <a:lvl3pPr>
              <a:defRPr>
                <a:solidFill>
                  <a:schemeClr val="tx1"/>
                </a:solidFill>
                <a:latin typeface="Arial" charset="0"/>
              </a:defRPr>
            </a:lvl3pPr>
            <a:lvl4pPr marL="41538525" indent="-40228838" defTabSz="1179513">
              <a:defRPr>
                <a:solidFill>
                  <a:schemeClr val="tx1"/>
                </a:solidFill>
                <a:latin typeface="Arial" charset="0"/>
              </a:defRPr>
            </a:lvl4pPr>
            <a:lvl5pPr marL="41973500" indent="-40228838" defTabSz="1179513">
              <a:defRPr>
                <a:solidFill>
                  <a:schemeClr val="tx1"/>
                </a:solidFill>
                <a:latin typeface="Arial" charset="0"/>
              </a:defRPr>
            </a:lvl5pPr>
            <a:lvl6pPr marL="42430700" indent="-40228838" defTabSz="1179513" fontAlgn="base">
              <a:spcBef>
                <a:spcPct val="0"/>
              </a:spcBef>
              <a:spcAft>
                <a:spcPct val="0"/>
              </a:spcAft>
              <a:defRPr>
                <a:solidFill>
                  <a:schemeClr val="tx1"/>
                </a:solidFill>
                <a:latin typeface="Arial" charset="0"/>
              </a:defRPr>
            </a:lvl6pPr>
            <a:lvl7pPr marL="42887900" indent="-40228838" defTabSz="1179513" fontAlgn="base">
              <a:spcBef>
                <a:spcPct val="0"/>
              </a:spcBef>
              <a:spcAft>
                <a:spcPct val="0"/>
              </a:spcAft>
              <a:defRPr>
                <a:solidFill>
                  <a:schemeClr val="tx1"/>
                </a:solidFill>
                <a:latin typeface="Arial" charset="0"/>
              </a:defRPr>
            </a:lvl7pPr>
            <a:lvl8pPr marL="43345100" indent="-40228838" defTabSz="1179513" fontAlgn="base">
              <a:spcBef>
                <a:spcPct val="0"/>
              </a:spcBef>
              <a:spcAft>
                <a:spcPct val="0"/>
              </a:spcAft>
              <a:defRPr>
                <a:solidFill>
                  <a:schemeClr val="tx1"/>
                </a:solidFill>
                <a:latin typeface="Arial" charset="0"/>
              </a:defRPr>
            </a:lvl8pPr>
            <a:lvl9pPr marL="43802300" indent="-40228838" defTabSz="1179513" fontAlgn="base">
              <a:spcBef>
                <a:spcPct val="0"/>
              </a:spcBef>
              <a:spcAft>
                <a:spcPct val="0"/>
              </a:spcAft>
              <a:defRPr>
                <a:solidFill>
                  <a:schemeClr val="tx1"/>
                </a:solidFill>
                <a:latin typeface="Arial" charset="0"/>
              </a:defRPr>
            </a:lvl9pPr>
          </a:lstStyle>
          <a:p>
            <a:pPr eaLnBrk="0" hangingPunct="0"/>
            <a:r>
              <a:rPr lang="en-GB" altLang="it-IT" sz="1900" b="1" dirty="0" err="1">
                <a:solidFill>
                  <a:srgbClr val="333399"/>
                </a:solidFill>
                <a:latin typeface="Arial Narrow" pitchFamily="34" charset="0"/>
                <a:ea typeface="ＭＳ Ｐゴシック" charset="-128"/>
              </a:rPr>
              <a:t>Famiglia</a:t>
            </a:r>
            <a:r>
              <a:rPr lang="en-GB" altLang="it-IT" sz="1900" b="1" dirty="0">
                <a:solidFill>
                  <a:srgbClr val="333399"/>
                </a:solidFill>
                <a:latin typeface="Arial Narrow" pitchFamily="34" charset="0"/>
                <a:ea typeface="ＭＳ Ｐゴシック" charset="-128"/>
              </a:rPr>
              <a:t>:</a:t>
            </a:r>
          </a:p>
        </p:txBody>
      </p:sp>
      <p:sp>
        <p:nvSpPr>
          <p:cNvPr id="170008" name="Rectangle 79"/>
          <p:cNvSpPr>
            <a:spLocks noChangeArrowheads="1"/>
          </p:cNvSpPr>
          <p:nvPr/>
        </p:nvSpPr>
        <p:spPr bwMode="auto">
          <a:xfrm>
            <a:off x="44454" y="2462215"/>
            <a:ext cx="1045633" cy="430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4911" tIns="68464" rIns="134911" bIns="68464">
            <a:spAutoFit/>
          </a:bodyPr>
          <a:lstStyle>
            <a:lvl1pPr defTabSz="1179513">
              <a:defRPr>
                <a:solidFill>
                  <a:schemeClr val="tx1"/>
                </a:solidFill>
                <a:latin typeface="Arial" charset="0"/>
              </a:defRPr>
            </a:lvl1pPr>
            <a:lvl2pPr marL="36088638" indent="-35652075" defTabSz="1179513">
              <a:defRPr>
                <a:solidFill>
                  <a:schemeClr val="tx1"/>
                </a:solidFill>
                <a:latin typeface="Arial" charset="0"/>
              </a:defRPr>
            </a:lvl2pPr>
            <a:lvl3pPr>
              <a:defRPr>
                <a:solidFill>
                  <a:schemeClr val="tx1"/>
                </a:solidFill>
                <a:latin typeface="Arial" charset="0"/>
              </a:defRPr>
            </a:lvl3pPr>
            <a:lvl4pPr marL="41538525" indent="-40228838" defTabSz="1179513">
              <a:defRPr>
                <a:solidFill>
                  <a:schemeClr val="tx1"/>
                </a:solidFill>
                <a:latin typeface="Arial" charset="0"/>
              </a:defRPr>
            </a:lvl4pPr>
            <a:lvl5pPr marL="41973500" indent="-40228838" defTabSz="1179513">
              <a:defRPr>
                <a:solidFill>
                  <a:schemeClr val="tx1"/>
                </a:solidFill>
                <a:latin typeface="Arial" charset="0"/>
              </a:defRPr>
            </a:lvl5pPr>
            <a:lvl6pPr marL="42430700" indent="-40228838" defTabSz="1179513" fontAlgn="base">
              <a:spcBef>
                <a:spcPct val="0"/>
              </a:spcBef>
              <a:spcAft>
                <a:spcPct val="0"/>
              </a:spcAft>
              <a:defRPr>
                <a:solidFill>
                  <a:schemeClr val="tx1"/>
                </a:solidFill>
                <a:latin typeface="Arial" charset="0"/>
              </a:defRPr>
            </a:lvl6pPr>
            <a:lvl7pPr marL="42887900" indent="-40228838" defTabSz="1179513" fontAlgn="base">
              <a:spcBef>
                <a:spcPct val="0"/>
              </a:spcBef>
              <a:spcAft>
                <a:spcPct val="0"/>
              </a:spcAft>
              <a:defRPr>
                <a:solidFill>
                  <a:schemeClr val="tx1"/>
                </a:solidFill>
                <a:latin typeface="Arial" charset="0"/>
              </a:defRPr>
            </a:lvl7pPr>
            <a:lvl8pPr marL="43345100" indent="-40228838" defTabSz="1179513" fontAlgn="base">
              <a:spcBef>
                <a:spcPct val="0"/>
              </a:spcBef>
              <a:spcAft>
                <a:spcPct val="0"/>
              </a:spcAft>
              <a:defRPr>
                <a:solidFill>
                  <a:schemeClr val="tx1"/>
                </a:solidFill>
                <a:latin typeface="Arial" charset="0"/>
              </a:defRPr>
            </a:lvl8pPr>
            <a:lvl9pPr marL="43802300" indent="-40228838" defTabSz="1179513" fontAlgn="base">
              <a:spcBef>
                <a:spcPct val="0"/>
              </a:spcBef>
              <a:spcAft>
                <a:spcPct val="0"/>
              </a:spcAft>
              <a:defRPr>
                <a:solidFill>
                  <a:schemeClr val="tx1"/>
                </a:solidFill>
                <a:latin typeface="Arial" charset="0"/>
              </a:defRPr>
            </a:lvl9pPr>
          </a:lstStyle>
          <a:p>
            <a:pPr eaLnBrk="0" hangingPunct="0"/>
            <a:r>
              <a:rPr lang="en-GB" altLang="it-IT" sz="1900" b="1" dirty="0" err="1">
                <a:solidFill>
                  <a:srgbClr val="333399"/>
                </a:solidFill>
                <a:latin typeface="Arial Narrow" pitchFamily="34" charset="0"/>
                <a:ea typeface="ＭＳ Ｐゴシック" charset="-128"/>
              </a:rPr>
              <a:t>Genere</a:t>
            </a:r>
            <a:r>
              <a:rPr lang="en-GB" altLang="it-IT" sz="1900" b="1" dirty="0">
                <a:solidFill>
                  <a:srgbClr val="333399"/>
                </a:solidFill>
                <a:latin typeface="Arial Narrow" pitchFamily="34" charset="0"/>
                <a:ea typeface="ＭＳ Ｐゴシック" charset="-128"/>
              </a:rPr>
              <a:t>:</a:t>
            </a:r>
          </a:p>
        </p:txBody>
      </p:sp>
      <p:sp>
        <p:nvSpPr>
          <p:cNvPr id="170009" name="Rectangle 80"/>
          <p:cNvSpPr>
            <a:spLocks noChangeArrowheads="1"/>
          </p:cNvSpPr>
          <p:nvPr/>
        </p:nvSpPr>
        <p:spPr bwMode="auto">
          <a:xfrm>
            <a:off x="5" y="3179766"/>
            <a:ext cx="1096433" cy="430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4911" tIns="68464" rIns="134911" bIns="68464">
            <a:spAutoFit/>
          </a:bodyPr>
          <a:lstStyle>
            <a:lvl1pPr defTabSz="1179513">
              <a:defRPr>
                <a:solidFill>
                  <a:schemeClr val="tx1"/>
                </a:solidFill>
                <a:latin typeface="Arial" charset="0"/>
              </a:defRPr>
            </a:lvl1pPr>
            <a:lvl2pPr marL="36088638" indent="-35652075" defTabSz="1179513">
              <a:defRPr>
                <a:solidFill>
                  <a:schemeClr val="tx1"/>
                </a:solidFill>
                <a:latin typeface="Arial" charset="0"/>
              </a:defRPr>
            </a:lvl2pPr>
            <a:lvl3pPr>
              <a:defRPr>
                <a:solidFill>
                  <a:schemeClr val="tx1"/>
                </a:solidFill>
                <a:latin typeface="Arial" charset="0"/>
              </a:defRPr>
            </a:lvl3pPr>
            <a:lvl4pPr marL="41538525" indent="-40228838" defTabSz="1179513">
              <a:defRPr>
                <a:solidFill>
                  <a:schemeClr val="tx1"/>
                </a:solidFill>
                <a:latin typeface="Arial" charset="0"/>
              </a:defRPr>
            </a:lvl4pPr>
            <a:lvl5pPr marL="41973500" indent="-40228838" defTabSz="1179513">
              <a:defRPr>
                <a:solidFill>
                  <a:schemeClr val="tx1"/>
                </a:solidFill>
                <a:latin typeface="Arial" charset="0"/>
              </a:defRPr>
            </a:lvl5pPr>
            <a:lvl6pPr marL="42430700" indent="-40228838" defTabSz="1179513" fontAlgn="base">
              <a:spcBef>
                <a:spcPct val="0"/>
              </a:spcBef>
              <a:spcAft>
                <a:spcPct val="0"/>
              </a:spcAft>
              <a:defRPr>
                <a:solidFill>
                  <a:schemeClr val="tx1"/>
                </a:solidFill>
                <a:latin typeface="Arial" charset="0"/>
              </a:defRPr>
            </a:lvl6pPr>
            <a:lvl7pPr marL="42887900" indent="-40228838" defTabSz="1179513" fontAlgn="base">
              <a:spcBef>
                <a:spcPct val="0"/>
              </a:spcBef>
              <a:spcAft>
                <a:spcPct val="0"/>
              </a:spcAft>
              <a:defRPr>
                <a:solidFill>
                  <a:schemeClr val="tx1"/>
                </a:solidFill>
                <a:latin typeface="Arial" charset="0"/>
              </a:defRPr>
            </a:lvl7pPr>
            <a:lvl8pPr marL="43345100" indent="-40228838" defTabSz="1179513" fontAlgn="base">
              <a:spcBef>
                <a:spcPct val="0"/>
              </a:spcBef>
              <a:spcAft>
                <a:spcPct val="0"/>
              </a:spcAft>
              <a:defRPr>
                <a:solidFill>
                  <a:schemeClr val="tx1"/>
                </a:solidFill>
                <a:latin typeface="Arial" charset="0"/>
              </a:defRPr>
            </a:lvl8pPr>
            <a:lvl9pPr marL="43802300" indent="-40228838" defTabSz="1179513" fontAlgn="base">
              <a:spcBef>
                <a:spcPct val="0"/>
              </a:spcBef>
              <a:spcAft>
                <a:spcPct val="0"/>
              </a:spcAft>
              <a:defRPr>
                <a:solidFill>
                  <a:schemeClr val="tx1"/>
                </a:solidFill>
                <a:latin typeface="Arial" charset="0"/>
              </a:defRPr>
            </a:lvl9pPr>
          </a:lstStyle>
          <a:p>
            <a:pPr eaLnBrk="0" hangingPunct="0"/>
            <a:r>
              <a:rPr lang="en-GB" altLang="it-IT" sz="1900" b="1" dirty="0">
                <a:solidFill>
                  <a:srgbClr val="333399"/>
                </a:solidFill>
                <a:latin typeface="Arial Narrow" pitchFamily="34" charset="0"/>
                <a:ea typeface="ＭＳ Ｐゴシック" charset="-128"/>
              </a:rPr>
              <a:t>Tipi:</a:t>
            </a:r>
          </a:p>
        </p:txBody>
      </p:sp>
      <p:sp>
        <p:nvSpPr>
          <p:cNvPr id="170010" name="Rectangle 83"/>
          <p:cNvSpPr>
            <a:spLocks noChangeArrowheads="1"/>
          </p:cNvSpPr>
          <p:nvPr/>
        </p:nvSpPr>
        <p:spPr bwMode="auto">
          <a:xfrm>
            <a:off x="2163234" y="3811590"/>
            <a:ext cx="1159933" cy="419329"/>
          </a:xfrm>
          <a:prstGeom prst="rect">
            <a:avLst/>
          </a:prstGeom>
          <a:noFill/>
          <a:ln w="9525">
            <a:solidFill>
              <a:srgbClr val="A50970"/>
            </a:solidFill>
            <a:miter lim="800000"/>
            <a:headEnd/>
            <a:tailEnd/>
          </a:ln>
          <a:extLst>
            <a:ext uri="{909E8E84-426E-40DD-AFC4-6F175D3DCCD1}">
              <a14:hiddenFill xmlns="" xmlns:a14="http://schemas.microsoft.com/office/drawing/2010/main">
                <a:solidFill>
                  <a:srgbClr val="FFFFFF"/>
                </a:solidFill>
              </a14:hiddenFill>
            </a:ext>
          </a:extLst>
        </p:spPr>
        <p:txBody>
          <a:bodyPr wrap="square" lIns="140951" tIns="70477" rIns="140951" bIns="70477">
            <a:spAutoFit/>
          </a:bodyPr>
          <a:lstStyle>
            <a:lvl1pPr defTabSz="1279525">
              <a:defRPr>
                <a:solidFill>
                  <a:schemeClr val="tx1"/>
                </a:solidFill>
                <a:latin typeface="Arial" charset="0"/>
              </a:defRPr>
            </a:lvl1pPr>
            <a:lvl2pPr marL="36088638" indent="-35652075" defTabSz="1279525">
              <a:defRPr>
                <a:solidFill>
                  <a:schemeClr val="tx1"/>
                </a:solidFill>
                <a:latin typeface="Arial" charset="0"/>
              </a:defRPr>
            </a:lvl2pPr>
            <a:lvl3pPr>
              <a:defRPr>
                <a:solidFill>
                  <a:schemeClr val="tx1"/>
                </a:solidFill>
                <a:latin typeface="Arial" charset="0"/>
              </a:defRPr>
            </a:lvl3pPr>
            <a:lvl4pPr marL="41538525" indent="-40228838" defTabSz="1279525">
              <a:defRPr>
                <a:solidFill>
                  <a:schemeClr val="tx1"/>
                </a:solidFill>
                <a:latin typeface="Arial" charset="0"/>
              </a:defRPr>
            </a:lvl4pPr>
            <a:lvl5pPr marL="41973500" indent="-40228838" defTabSz="1279525">
              <a:defRPr>
                <a:solidFill>
                  <a:schemeClr val="tx1"/>
                </a:solidFill>
                <a:latin typeface="Arial" charset="0"/>
              </a:defRPr>
            </a:lvl5pPr>
            <a:lvl6pPr marL="42430700" indent="-40228838" defTabSz="1279525" fontAlgn="base">
              <a:spcBef>
                <a:spcPct val="0"/>
              </a:spcBef>
              <a:spcAft>
                <a:spcPct val="0"/>
              </a:spcAft>
              <a:defRPr>
                <a:solidFill>
                  <a:schemeClr val="tx1"/>
                </a:solidFill>
                <a:latin typeface="Arial" charset="0"/>
              </a:defRPr>
            </a:lvl6pPr>
            <a:lvl7pPr marL="42887900" indent="-40228838" defTabSz="1279525" fontAlgn="base">
              <a:spcBef>
                <a:spcPct val="0"/>
              </a:spcBef>
              <a:spcAft>
                <a:spcPct val="0"/>
              </a:spcAft>
              <a:defRPr>
                <a:solidFill>
                  <a:schemeClr val="tx1"/>
                </a:solidFill>
                <a:latin typeface="Arial" charset="0"/>
              </a:defRPr>
            </a:lvl7pPr>
            <a:lvl8pPr marL="43345100" indent="-40228838" defTabSz="1279525" fontAlgn="base">
              <a:spcBef>
                <a:spcPct val="0"/>
              </a:spcBef>
              <a:spcAft>
                <a:spcPct val="0"/>
              </a:spcAft>
              <a:defRPr>
                <a:solidFill>
                  <a:schemeClr val="tx1"/>
                </a:solidFill>
                <a:latin typeface="Arial" charset="0"/>
              </a:defRPr>
            </a:lvl8pPr>
            <a:lvl9pPr marL="43802300" indent="-40228838" defTabSz="1279525" fontAlgn="base">
              <a:spcBef>
                <a:spcPct val="0"/>
              </a:spcBef>
              <a:spcAft>
                <a:spcPct val="0"/>
              </a:spcAft>
              <a:defRPr>
                <a:solidFill>
                  <a:schemeClr val="tx1"/>
                </a:solidFill>
                <a:latin typeface="Arial" charset="0"/>
              </a:defRPr>
            </a:lvl9pPr>
          </a:lstStyle>
          <a:p>
            <a:pPr algn="ctr" eaLnBrk="0" hangingPunct="0">
              <a:spcBef>
                <a:spcPct val="100000"/>
              </a:spcBef>
            </a:pPr>
            <a:r>
              <a:rPr lang="en-GB" altLang="it-IT" b="1" dirty="0" err="1" smtClean="0">
                <a:solidFill>
                  <a:srgbClr val="A50970"/>
                </a:solidFill>
                <a:latin typeface="Arial Narrow" pitchFamily="34" charset="0"/>
                <a:ea typeface="ＭＳ Ｐゴシック" charset="-128"/>
              </a:rPr>
              <a:t>Uomo</a:t>
            </a:r>
            <a:endParaRPr lang="en-GB" altLang="it-IT" b="1" dirty="0">
              <a:solidFill>
                <a:srgbClr val="A50970"/>
              </a:solidFill>
              <a:latin typeface="Arial Narrow" pitchFamily="34" charset="0"/>
              <a:ea typeface="ＭＳ Ｐゴシック" charset="-128"/>
            </a:endParaRPr>
          </a:p>
        </p:txBody>
      </p:sp>
      <p:grpSp>
        <p:nvGrpSpPr>
          <p:cNvPr id="2" name="Group 27"/>
          <p:cNvGrpSpPr>
            <a:grpSpLocks/>
          </p:cNvGrpSpPr>
          <p:nvPr/>
        </p:nvGrpSpPr>
        <p:grpSpPr bwMode="auto">
          <a:xfrm>
            <a:off x="1329272" y="2776539"/>
            <a:ext cx="1310217" cy="404812"/>
            <a:chOff x="3258" y="2389"/>
            <a:chExt cx="724" cy="282"/>
          </a:xfrm>
        </p:grpSpPr>
        <p:sp>
          <p:nvSpPr>
            <p:cNvPr id="170012" name="Line 86"/>
            <p:cNvSpPr>
              <a:spLocks noChangeShapeType="1"/>
            </p:cNvSpPr>
            <p:nvPr/>
          </p:nvSpPr>
          <p:spPr bwMode="auto">
            <a:xfrm>
              <a:off x="3625" y="2389"/>
              <a:ext cx="0" cy="141"/>
            </a:xfrm>
            <a:prstGeom prst="line">
              <a:avLst/>
            </a:prstGeom>
            <a:noFill/>
            <a:ln w="9525">
              <a:solidFill>
                <a:srgbClr val="005BA4"/>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70013" name="Line 87"/>
            <p:cNvSpPr>
              <a:spLocks noChangeShapeType="1"/>
            </p:cNvSpPr>
            <p:nvPr/>
          </p:nvSpPr>
          <p:spPr bwMode="auto">
            <a:xfrm>
              <a:off x="3260" y="2535"/>
              <a:ext cx="722" cy="0"/>
            </a:xfrm>
            <a:prstGeom prst="line">
              <a:avLst/>
            </a:prstGeom>
            <a:noFill/>
            <a:ln w="9525">
              <a:solidFill>
                <a:srgbClr val="005BA4"/>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70014" name="Line 88"/>
            <p:cNvSpPr>
              <a:spLocks noChangeShapeType="1"/>
            </p:cNvSpPr>
            <p:nvPr/>
          </p:nvSpPr>
          <p:spPr bwMode="auto">
            <a:xfrm>
              <a:off x="3258" y="2537"/>
              <a:ext cx="0" cy="130"/>
            </a:xfrm>
            <a:prstGeom prst="line">
              <a:avLst/>
            </a:prstGeom>
            <a:noFill/>
            <a:ln w="9525">
              <a:solidFill>
                <a:srgbClr val="005BA4"/>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70015" name="Line 89"/>
            <p:cNvSpPr>
              <a:spLocks noChangeShapeType="1"/>
            </p:cNvSpPr>
            <p:nvPr/>
          </p:nvSpPr>
          <p:spPr bwMode="auto">
            <a:xfrm>
              <a:off x="3982" y="2539"/>
              <a:ext cx="0" cy="132"/>
            </a:xfrm>
            <a:prstGeom prst="line">
              <a:avLst/>
            </a:prstGeom>
            <a:noFill/>
            <a:ln w="9525">
              <a:solidFill>
                <a:srgbClr val="005BA4"/>
              </a:solidFill>
              <a:round/>
              <a:headEnd/>
              <a:tailEnd/>
            </a:ln>
            <a:extLst>
              <a:ext uri="{909E8E84-426E-40DD-AFC4-6F175D3DCCD1}">
                <a14:hiddenFill xmlns="" xmlns:a14="http://schemas.microsoft.com/office/drawing/2010/main">
                  <a:noFill/>
                </a14:hiddenFill>
              </a:ext>
            </a:extLst>
          </p:spPr>
          <p:txBody>
            <a:bodyPr/>
            <a:lstStyle/>
            <a:p>
              <a:endParaRPr lang="it-IT"/>
            </a:p>
          </p:txBody>
        </p:sp>
      </p:grpSp>
      <p:grpSp>
        <p:nvGrpSpPr>
          <p:cNvPr id="3" name="Group 32"/>
          <p:cNvGrpSpPr>
            <a:grpSpLocks/>
          </p:cNvGrpSpPr>
          <p:nvPr/>
        </p:nvGrpSpPr>
        <p:grpSpPr bwMode="auto">
          <a:xfrm>
            <a:off x="1993900" y="1987549"/>
            <a:ext cx="2929467" cy="400051"/>
            <a:chOff x="3627" y="1825"/>
            <a:chExt cx="1617" cy="278"/>
          </a:xfrm>
        </p:grpSpPr>
        <p:sp>
          <p:nvSpPr>
            <p:cNvPr id="170017" name="Line 90"/>
            <p:cNvSpPr>
              <a:spLocks noChangeShapeType="1"/>
            </p:cNvSpPr>
            <p:nvPr/>
          </p:nvSpPr>
          <p:spPr bwMode="auto">
            <a:xfrm>
              <a:off x="4425" y="1825"/>
              <a:ext cx="0" cy="141"/>
            </a:xfrm>
            <a:prstGeom prst="line">
              <a:avLst/>
            </a:prstGeom>
            <a:noFill/>
            <a:ln w="9525">
              <a:solidFill>
                <a:srgbClr val="005BA4"/>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70018" name="Line 91"/>
            <p:cNvSpPr>
              <a:spLocks noChangeShapeType="1"/>
            </p:cNvSpPr>
            <p:nvPr/>
          </p:nvSpPr>
          <p:spPr bwMode="auto">
            <a:xfrm>
              <a:off x="3627" y="1970"/>
              <a:ext cx="1615" cy="0"/>
            </a:xfrm>
            <a:prstGeom prst="line">
              <a:avLst/>
            </a:prstGeom>
            <a:noFill/>
            <a:ln w="9525">
              <a:solidFill>
                <a:srgbClr val="005BA4"/>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70019" name="Line 92"/>
            <p:cNvSpPr>
              <a:spLocks noChangeShapeType="1"/>
            </p:cNvSpPr>
            <p:nvPr/>
          </p:nvSpPr>
          <p:spPr bwMode="auto">
            <a:xfrm>
              <a:off x="3629" y="1970"/>
              <a:ext cx="0" cy="133"/>
            </a:xfrm>
            <a:prstGeom prst="line">
              <a:avLst/>
            </a:prstGeom>
            <a:noFill/>
            <a:ln w="9525">
              <a:solidFill>
                <a:srgbClr val="005BA4"/>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70020" name="Line 93"/>
            <p:cNvSpPr>
              <a:spLocks noChangeShapeType="1"/>
            </p:cNvSpPr>
            <p:nvPr/>
          </p:nvSpPr>
          <p:spPr bwMode="auto">
            <a:xfrm>
              <a:off x="5244" y="1968"/>
              <a:ext cx="0" cy="133"/>
            </a:xfrm>
            <a:prstGeom prst="line">
              <a:avLst/>
            </a:prstGeom>
            <a:noFill/>
            <a:ln w="9525">
              <a:solidFill>
                <a:srgbClr val="005BA4"/>
              </a:solidFill>
              <a:round/>
              <a:headEnd/>
              <a:tailEnd/>
            </a:ln>
            <a:extLst>
              <a:ext uri="{909E8E84-426E-40DD-AFC4-6F175D3DCCD1}">
                <a14:hiddenFill xmlns="" xmlns:a14="http://schemas.microsoft.com/office/drawing/2010/main">
                  <a:noFill/>
                </a14:hiddenFill>
              </a:ext>
            </a:extLst>
          </p:spPr>
          <p:txBody>
            <a:bodyPr/>
            <a:lstStyle/>
            <a:p>
              <a:endParaRPr lang="it-IT"/>
            </a:p>
          </p:txBody>
        </p:sp>
      </p:grpSp>
      <p:sp>
        <p:nvSpPr>
          <p:cNvPr id="170021" name="Line 94"/>
          <p:cNvSpPr>
            <a:spLocks noChangeShapeType="1"/>
          </p:cNvSpPr>
          <p:nvPr/>
        </p:nvSpPr>
        <p:spPr bwMode="auto">
          <a:xfrm flipH="1">
            <a:off x="4923367" y="2759075"/>
            <a:ext cx="0" cy="406400"/>
          </a:xfrm>
          <a:prstGeom prst="line">
            <a:avLst/>
          </a:prstGeom>
          <a:noFill/>
          <a:ln w="9525">
            <a:solidFill>
              <a:srgbClr val="005BA4"/>
            </a:solidFill>
            <a:round/>
            <a:headEnd/>
            <a:tailEnd/>
          </a:ln>
          <a:extLst>
            <a:ext uri="{909E8E84-426E-40DD-AFC4-6F175D3DCCD1}">
              <a14:hiddenFill xmlns="" xmlns:a14="http://schemas.microsoft.com/office/drawing/2010/main">
                <a:noFill/>
              </a14:hiddenFill>
            </a:ext>
          </a:extLst>
        </p:spPr>
        <p:txBody>
          <a:bodyPr lIns="121917" tIns="60958" rIns="121917" bIns="60958"/>
          <a:lstStyle/>
          <a:p>
            <a:endParaRPr lang="it-IT"/>
          </a:p>
        </p:txBody>
      </p:sp>
      <p:sp>
        <p:nvSpPr>
          <p:cNvPr id="170022" name="Rectangle 83"/>
          <p:cNvSpPr>
            <a:spLocks noChangeArrowheads="1"/>
          </p:cNvSpPr>
          <p:nvPr/>
        </p:nvSpPr>
        <p:spPr bwMode="auto">
          <a:xfrm>
            <a:off x="4358217" y="3770315"/>
            <a:ext cx="1397000" cy="696332"/>
          </a:xfrm>
          <a:prstGeom prst="rect">
            <a:avLst/>
          </a:prstGeom>
          <a:noFill/>
          <a:ln w="9525">
            <a:solidFill>
              <a:srgbClr val="A50970"/>
            </a:solidFill>
            <a:miter lim="800000"/>
            <a:headEnd/>
            <a:tailEnd/>
          </a:ln>
          <a:extLst>
            <a:ext uri="{909E8E84-426E-40DD-AFC4-6F175D3DCCD1}">
              <a14:hiddenFill xmlns="" xmlns:a14="http://schemas.microsoft.com/office/drawing/2010/main">
                <a:solidFill>
                  <a:srgbClr val="FFFFFF"/>
                </a:solidFill>
              </a14:hiddenFill>
            </a:ext>
          </a:extLst>
        </p:spPr>
        <p:txBody>
          <a:bodyPr lIns="140951" tIns="70477" rIns="140951" bIns="70477">
            <a:spAutoFit/>
          </a:bodyPr>
          <a:lstStyle>
            <a:lvl1pPr defTabSz="1279525">
              <a:defRPr>
                <a:solidFill>
                  <a:schemeClr val="tx1"/>
                </a:solidFill>
                <a:latin typeface="Arial" charset="0"/>
              </a:defRPr>
            </a:lvl1pPr>
            <a:lvl2pPr marL="36088638" indent="-35652075" defTabSz="1279525">
              <a:defRPr>
                <a:solidFill>
                  <a:schemeClr val="tx1"/>
                </a:solidFill>
                <a:latin typeface="Arial" charset="0"/>
              </a:defRPr>
            </a:lvl2pPr>
            <a:lvl3pPr>
              <a:defRPr>
                <a:solidFill>
                  <a:schemeClr val="tx1"/>
                </a:solidFill>
                <a:latin typeface="Arial" charset="0"/>
              </a:defRPr>
            </a:lvl3pPr>
            <a:lvl4pPr marL="41538525" indent="-40228838" defTabSz="1279525">
              <a:defRPr>
                <a:solidFill>
                  <a:schemeClr val="tx1"/>
                </a:solidFill>
                <a:latin typeface="Arial" charset="0"/>
              </a:defRPr>
            </a:lvl4pPr>
            <a:lvl5pPr marL="41973500" indent="-40228838" defTabSz="1279525">
              <a:defRPr>
                <a:solidFill>
                  <a:schemeClr val="tx1"/>
                </a:solidFill>
                <a:latin typeface="Arial" charset="0"/>
              </a:defRPr>
            </a:lvl5pPr>
            <a:lvl6pPr marL="42430700" indent="-40228838" defTabSz="1279525" fontAlgn="base">
              <a:spcBef>
                <a:spcPct val="0"/>
              </a:spcBef>
              <a:spcAft>
                <a:spcPct val="0"/>
              </a:spcAft>
              <a:defRPr>
                <a:solidFill>
                  <a:schemeClr val="tx1"/>
                </a:solidFill>
                <a:latin typeface="Arial" charset="0"/>
              </a:defRPr>
            </a:lvl6pPr>
            <a:lvl7pPr marL="42887900" indent="-40228838" defTabSz="1279525" fontAlgn="base">
              <a:spcBef>
                <a:spcPct val="0"/>
              </a:spcBef>
              <a:spcAft>
                <a:spcPct val="0"/>
              </a:spcAft>
              <a:defRPr>
                <a:solidFill>
                  <a:schemeClr val="tx1"/>
                </a:solidFill>
                <a:latin typeface="Arial" charset="0"/>
              </a:defRPr>
            </a:lvl7pPr>
            <a:lvl8pPr marL="43345100" indent="-40228838" defTabSz="1279525" fontAlgn="base">
              <a:spcBef>
                <a:spcPct val="0"/>
              </a:spcBef>
              <a:spcAft>
                <a:spcPct val="0"/>
              </a:spcAft>
              <a:defRPr>
                <a:solidFill>
                  <a:schemeClr val="tx1"/>
                </a:solidFill>
                <a:latin typeface="Arial" charset="0"/>
              </a:defRPr>
            </a:lvl8pPr>
            <a:lvl9pPr marL="43802300" indent="-40228838" defTabSz="1279525" fontAlgn="base">
              <a:spcBef>
                <a:spcPct val="0"/>
              </a:spcBef>
              <a:spcAft>
                <a:spcPct val="0"/>
              </a:spcAft>
              <a:defRPr>
                <a:solidFill>
                  <a:schemeClr val="tx1"/>
                </a:solidFill>
                <a:latin typeface="Arial" charset="0"/>
              </a:defRPr>
            </a:lvl9pPr>
          </a:lstStyle>
          <a:p>
            <a:pPr algn="ctr" eaLnBrk="0" hangingPunct="0"/>
            <a:r>
              <a:rPr lang="en-GB" altLang="it-IT" b="1">
                <a:solidFill>
                  <a:srgbClr val="A50970"/>
                </a:solidFill>
                <a:latin typeface="Arial Narrow" pitchFamily="34" charset="0"/>
                <a:ea typeface="ＭＳ Ｐゴシック" charset="-128"/>
              </a:rPr>
              <a:t>Uomo</a:t>
            </a:r>
          </a:p>
          <a:p>
            <a:pPr algn="ctr" eaLnBrk="0" hangingPunct="0"/>
            <a:r>
              <a:rPr lang="en-GB" altLang="it-IT" b="1">
                <a:solidFill>
                  <a:srgbClr val="A50970"/>
                </a:solidFill>
                <a:latin typeface="Arial Narrow" pitchFamily="34" charset="0"/>
                <a:ea typeface="ＭＳ Ｐゴシック" charset="-128"/>
              </a:rPr>
              <a:t>Animale</a:t>
            </a:r>
          </a:p>
        </p:txBody>
      </p:sp>
      <p:sp>
        <p:nvSpPr>
          <p:cNvPr id="170023" name="Rectangle 83"/>
          <p:cNvSpPr>
            <a:spLocks noChangeArrowheads="1"/>
          </p:cNvSpPr>
          <p:nvPr/>
        </p:nvSpPr>
        <p:spPr bwMode="auto">
          <a:xfrm>
            <a:off x="681567" y="3825878"/>
            <a:ext cx="1337733" cy="696332"/>
          </a:xfrm>
          <a:prstGeom prst="rect">
            <a:avLst/>
          </a:prstGeom>
          <a:noFill/>
          <a:ln w="9525">
            <a:solidFill>
              <a:srgbClr val="A50970"/>
            </a:solidFill>
            <a:miter lim="800000"/>
            <a:headEnd/>
            <a:tailEnd/>
          </a:ln>
          <a:extLst>
            <a:ext uri="{909E8E84-426E-40DD-AFC4-6F175D3DCCD1}">
              <a14:hiddenFill xmlns="" xmlns:a14="http://schemas.microsoft.com/office/drawing/2010/main">
                <a:solidFill>
                  <a:srgbClr val="FFFFFF"/>
                </a:solidFill>
              </a14:hiddenFill>
            </a:ext>
          </a:extLst>
        </p:spPr>
        <p:txBody>
          <a:bodyPr lIns="140951" tIns="70477" rIns="140951" bIns="70477">
            <a:spAutoFit/>
          </a:bodyPr>
          <a:lstStyle>
            <a:lvl1pPr defTabSz="1279525">
              <a:defRPr>
                <a:solidFill>
                  <a:schemeClr val="tx1"/>
                </a:solidFill>
                <a:latin typeface="Arial" charset="0"/>
              </a:defRPr>
            </a:lvl1pPr>
            <a:lvl2pPr marL="36088638" indent="-35652075" defTabSz="1279525">
              <a:defRPr>
                <a:solidFill>
                  <a:schemeClr val="tx1"/>
                </a:solidFill>
                <a:latin typeface="Arial" charset="0"/>
              </a:defRPr>
            </a:lvl2pPr>
            <a:lvl3pPr>
              <a:defRPr>
                <a:solidFill>
                  <a:schemeClr val="tx1"/>
                </a:solidFill>
                <a:latin typeface="Arial" charset="0"/>
              </a:defRPr>
            </a:lvl3pPr>
            <a:lvl4pPr marL="41538525" indent="-40228838" defTabSz="1279525">
              <a:defRPr>
                <a:solidFill>
                  <a:schemeClr val="tx1"/>
                </a:solidFill>
                <a:latin typeface="Arial" charset="0"/>
              </a:defRPr>
            </a:lvl4pPr>
            <a:lvl5pPr marL="41973500" indent="-40228838" defTabSz="1279525">
              <a:defRPr>
                <a:solidFill>
                  <a:schemeClr val="tx1"/>
                </a:solidFill>
                <a:latin typeface="Arial" charset="0"/>
              </a:defRPr>
            </a:lvl5pPr>
            <a:lvl6pPr marL="42430700" indent="-40228838" defTabSz="1279525" fontAlgn="base">
              <a:spcBef>
                <a:spcPct val="0"/>
              </a:spcBef>
              <a:spcAft>
                <a:spcPct val="0"/>
              </a:spcAft>
              <a:defRPr>
                <a:solidFill>
                  <a:schemeClr val="tx1"/>
                </a:solidFill>
                <a:latin typeface="Arial" charset="0"/>
              </a:defRPr>
            </a:lvl6pPr>
            <a:lvl7pPr marL="42887900" indent="-40228838" defTabSz="1279525" fontAlgn="base">
              <a:spcBef>
                <a:spcPct val="0"/>
              </a:spcBef>
              <a:spcAft>
                <a:spcPct val="0"/>
              </a:spcAft>
              <a:defRPr>
                <a:solidFill>
                  <a:schemeClr val="tx1"/>
                </a:solidFill>
                <a:latin typeface="Arial" charset="0"/>
              </a:defRPr>
            </a:lvl7pPr>
            <a:lvl8pPr marL="43345100" indent="-40228838" defTabSz="1279525" fontAlgn="base">
              <a:spcBef>
                <a:spcPct val="0"/>
              </a:spcBef>
              <a:spcAft>
                <a:spcPct val="0"/>
              </a:spcAft>
              <a:defRPr>
                <a:solidFill>
                  <a:schemeClr val="tx1"/>
                </a:solidFill>
                <a:latin typeface="Arial" charset="0"/>
              </a:defRPr>
            </a:lvl8pPr>
            <a:lvl9pPr marL="43802300" indent="-40228838" defTabSz="1279525" fontAlgn="base">
              <a:spcBef>
                <a:spcPct val="0"/>
              </a:spcBef>
              <a:spcAft>
                <a:spcPct val="0"/>
              </a:spcAft>
              <a:defRPr>
                <a:solidFill>
                  <a:schemeClr val="tx1"/>
                </a:solidFill>
                <a:latin typeface="Arial" charset="0"/>
              </a:defRPr>
            </a:lvl9pPr>
          </a:lstStyle>
          <a:p>
            <a:pPr algn="ctr" eaLnBrk="0" hangingPunct="0"/>
            <a:r>
              <a:rPr lang="en-GB" altLang="it-IT" b="1">
                <a:solidFill>
                  <a:srgbClr val="A50970"/>
                </a:solidFill>
                <a:latin typeface="Arial Narrow" pitchFamily="34" charset="0"/>
                <a:ea typeface="ＭＳ Ｐゴシック" charset="-128"/>
              </a:rPr>
              <a:t>Uomo</a:t>
            </a:r>
          </a:p>
          <a:p>
            <a:pPr algn="ctr" eaLnBrk="0" hangingPunct="0"/>
            <a:r>
              <a:rPr lang="en-GB" altLang="it-IT" b="1">
                <a:solidFill>
                  <a:srgbClr val="A50970"/>
                </a:solidFill>
                <a:latin typeface="Arial Narrow" pitchFamily="34" charset="0"/>
                <a:ea typeface="ＭＳ Ｐゴシック" charset="-128"/>
              </a:rPr>
              <a:t>Animale</a:t>
            </a:r>
          </a:p>
        </p:txBody>
      </p:sp>
      <p:sp>
        <p:nvSpPr>
          <p:cNvPr id="170024" name="Line 40"/>
          <p:cNvSpPr>
            <a:spLocks noChangeShapeType="1"/>
          </p:cNvSpPr>
          <p:nvPr/>
        </p:nvSpPr>
        <p:spPr bwMode="auto">
          <a:xfrm>
            <a:off x="1303867" y="3524251"/>
            <a:ext cx="0" cy="300039"/>
          </a:xfrm>
          <a:prstGeom prst="line">
            <a:avLst/>
          </a:prstGeom>
          <a:noFill/>
          <a:ln w="9525">
            <a:solidFill>
              <a:schemeClr val="tx1"/>
            </a:solidFill>
            <a:round/>
            <a:headEnd/>
            <a:tailEnd/>
          </a:ln>
          <a:effectLst>
            <a:prstShdw prst="shdw17" dist="17961" dir="2700000">
              <a:schemeClr val="tx1">
                <a:gamma/>
                <a:shade val="60000"/>
                <a:invGamma/>
              </a:schemeClr>
            </a:prstShdw>
          </a:effectLst>
          <a:extLst>
            <a:ext uri="{909E8E84-426E-40DD-AFC4-6F175D3DCCD1}">
              <a14:hiddenFill xmlns="" xmlns:a14="http://schemas.microsoft.com/office/drawing/2010/main">
                <a:noFill/>
              </a14:hiddenFill>
            </a:ext>
          </a:extLst>
        </p:spPr>
        <p:txBody>
          <a:bodyPr lIns="121917" tIns="60958" rIns="121917" bIns="60958"/>
          <a:lstStyle/>
          <a:p>
            <a:endParaRPr lang="it-IT"/>
          </a:p>
        </p:txBody>
      </p:sp>
      <p:sp>
        <p:nvSpPr>
          <p:cNvPr id="170025" name="Line 41"/>
          <p:cNvSpPr>
            <a:spLocks noChangeShapeType="1"/>
          </p:cNvSpPr>
          <p:nvPr/>
        </p:nvSpPr>
        <p:spPr bwMode="auto">
          <a:xfrm>
            <a:off x="2650067" y="3513141"/>
            <a:ext cx="0" cy="287337"/>
          </a:xfrm>
          <a:prstGeom prst="line">
            <a:avLst/>
          </a:prstGeom>
          <a:noFill/>
          <a:ln w="9525">
            <a:solidFill>
              <a:schemeClr val="tx1"/>
            </a:solidFill>
            <a:round/>
            <a:headEnd/>
            <a:tailEnd/>
          </a:ln>
          <a:effectLst>
            <a:prstShdw prst="shdw17" dist="17961" dir="2700000">
              <a:schemeClr val="tx1">
                <a:gamma/>
                <a:shade val="60000"/>
                <a:invGamma/>
              </a:schemeClr>
            </a:prstShdw>
          </a:effectLst>
          <a:extLst>
            <a:ext uri="{909E8E84-426E-40DD-AFC4-6F175D3DCCD1}">
              <a14:hiddenFill xmlns="" xmlns:a14="http://schemas.microsoft.com/office/drawing/2010/main">
                <a:noFill/>
              </a14:hiddenFill>
            </a:ext>
          </a:extLst>
        </p:spPr>
        <p:txBody>
          <a:bodyPr lIns="121917" tIns="60958" rIns="121917" bIns="60958"/>
          <a:lstStyle/>
          <a:p>
            <a:endParaRPr lang="it-IT"/>
          </a:p>
        </p:txBody>
      </p:sp>
      <p:sp>
        <p:nvSpPr>
          <p:cNvPr id="170026" name="Line 42"/>
          <p:cNvSpPr>
            <a:spLocks noChangeShapeType="1"/>
          </p:cNvSpPr>
          <p:nvPr/>
        </p:nvSpPr>
        <p:spPr bwMode="auto">
          <a:xfrm>
            <a:off x="4923367" y="3502027"/>
            <a:ext cx="0" cy="230188"/>
          </a:xfrm>
          <a:prstGeom prst="line">
            <a:avLst/>
          </a:prstGeom>
          <a:noFill/>
          <a:ln w="9525">
            <a:solidFill>
              <a:srgbClr val="DDDDDD"/>
            </a:solidFill>
            <a:round/>
            <a:headEnd/>
            <a:tailEnd/>
          </a:ln>
          <a:effectLst>
            <a:prstShdw prst="shdw17" dist="17961" dir="2700000">
              <a:srgbClr val="DDDDDD">
                <a:gamma/>
                <a:shade val="60000"/>
                <a:invGamma/>
              </a:srgbClr>
            </a:prstShdw>
          </a:effectLst>
          <a:extLst>
            <a:ext uri="{909E8E84-426E-40DD-AFC4-6F175D3DCCD1}">
              <a14:hiddenFill xmlns="" xmlns:a14="http://schemas.microsoft.com/office/drawing/2010/main">
                <a:noFill/>
              </a14:hiddenFill>
            </a:ext>
          </a:extLst>
        </p:spPr>
        <p:txBody>
          <a:bodyPr lIns="121917" tIns="60958" rIns="121917" bIns="60958"/>
          <a:lstStyle/>
          <a:p>
            <a:endParaRPr lang="it-IT"/>
          </a:p>
        </p:txBody>
      </p:sp>
      <p:pic>
        <p:nvPicPr>
          <p:cNvPr id="170027" name="Picture 43" descr="influenza viru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39284" y="2022764"/>
            <a:ext cx="5952716" cy="2187866"/>
          </a:xfrm>
          <a:prstGeom prst="rect">
            <a:avLst/>
          </a:prstGeom>
          <a:noFill/>
          <a:extLst>
            <a:ext uri="{909E8E84-426E-40DD-AFC4-6F175D3DCCD1}">
              <a14:hiddenFill xmlns="" xmlns:a14="http://schemas.microsoft.com/office/drawing/2010/main">
                <a:solidFill>
                  <a:srgbClr val="FFFFFF"/>
                </a:solidFill>
              </a14:hiddenFill>
            </a:ext>
          </a:extLst>
        </p:spPr>
      </p:pic>
      <p:sp>
        <p:nvSpPr>
          <p:cNvPr id="170029" name="Line 45"/>
          <p:cNvSpPr>
            <a:spLocks noChangeShapeType="1"/>
          </p:cNvSpPr>
          <p:nvPr/>
        </p:nvSpPr>
        <p:spPr bwMode="auto">
          <a:xfrm flipH="1" flipV="1">
            <a:off x="7283451" y="2960688"/>
            <a:ext cx="2895600" cy="1946275"/>
          </a:xfrm>
          <a:prstGeom prst="line">
            <a:avLst/>
          </a:prstGeom>
          <a:noFill/>
          <a:ln w="57150">
            <a:solidFill>
              <a:srgbClr val="FFCC00"/>
            </a:solidFill>
            <a:round/>
            <a:headEnd/>
            <a:tailEnd type="triangle" w="med" len="med"/>
          </a:ln>
          <a:effectLst>
            <a:prstShdw prst="shdw17" dist="17961" dir="2700000">
              <a:srgbClr val="FFCC00">
                <a:gamma/>
                <a:shade val="60000"/>
                <a:invGamma/>
              </a:srgbClr>
            </a:prstShdw>
          </a:effectLst>
          <a:extLst>
            <a:ext uri="{909E8E84-426E-40DD-AFC4-6F175D3DCCD1}">
              <a14:hiddenFill xmlns="" xmlns:a14="http://schemas.microsoft.com/office/drawing/2010/main">
                <a:noFill/>
              </a14:hiddenFill>
            </a:ext>
          </a:extLst>
        </p:spPr>
        <p:txBody>
          <a:bodyPr lIns="121917" tIns="60958" rIns="121917" bIns="60958"/>
          <a:lstStyle/>
          <a:p>
            <a:endParaRPr lang="it-IT"/>
          </a:p>
        </p:txBody>
      </p:sp>
      <p:sp>
        <p:nvSpPr>
          <p:cNvPr id="170030" name="Text Box 46"/>
          <p:cNvSpPr txBox="1">
            <a:spLocks noChangeArrowheads="1"/>
          </p:cNvSpPr>
          <p:nvPr/>
        </p:nvSpPr>
        <p:spPr bwMode="auto">
          <a:xfrm>
            <a:off x="7333872" y="5249866"/>
            <a:ext cx="4356861" cy="354129"/>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106860" tIns="53431" rIns="106860" bIns="53431">
            <a:spAutoFit/>
          </a:bodyPr>
          <a:lstStyle>
            <a:lvl1pPr defTabSz="873125">
              <a:defRPr>
                <a:solidFill>
                  <a:schemeClr val="tx1"/>
                </a:solidFill>
                <a:latin typeface="Arial" charset="0"/>
              </a:defRPr>
            </a:lvl1pPr>
            <a:lvl2pPr marL="400050" defTabSz="873125">
              <a:defRPr>
                <a:solidFill>
                  <a:schemeClr val="tx1"/>
                </a:solidFill>
                <a:latin typeface="Arial" charset="0"/>
              </a:defRPr>
            </a:lvl2pPr>
            <a:lvl3pPr marL="801688" defTabSz="873125">
              <a:defRPr>
                <a:solidFill>
                  <a:schemeClr val="tx1"/>
                </a:solidFill>
                <a:latin typeface="Arial" charset="0"/>
              </a:defRPr>
            </a:lvl3pPr>
            <a:lvl4pPr marL="1201738" defTabSz="873125">
              <a:defRPr>
                <a:solidFill>
                  <a:schemeClr val="tx1"/>
                </a:solidFill>
                <a:latin typeface="Arial" charset="0"/>
              </a:defRPr>
            </a:lvl4pPr>
            <a:lvl5pPr marL="1603375" defTabSz="873125">
              <a:defRPr>
                <a:solidFill>
                  <a:schemeClr val="tx1"/>
                </a:solidFill>
                <a:latin typeface="Arial" charset="0"/>
              </a:defRPr>
            </a:lvl5pPr>
            <a:lvl6pPr marL="2060575" defTabSz="873125" fontAlgn="base">
              <a:spcBef>
                <a:spcPct val="0"/>
              </a:spcBef>
              <a:spcAft>
                <a:spcPct val="0"/>
              </a:spcAft>
              <a:defRPr>
                <a:solidFill>
                  <a:schemeClr val="tx1"/>
                </a:solidFill>
                <a:latin typeface="Arial" charset="0"/>
              </a:defRPr>
            </a:lvl6pPr>
            <a:lvl7pPr marL="2517775" defTabSz="873125" fontAlgn="base">
              <a:spcBef>
                <a:spcPct val="0"/>
              </a:spcBef>
              <a:spcAft>
                <a:spcPct val="0"/>
              </a:spcAft>
              <a:defRPr>
                <a:solidFill>
                  <a:schemeClr val="tx1"/>
                </a:solidFill>
                <a:latin typeface="Arial" charset="0"/>
              </a:defRPr>
            </a:lvl7pPr>
            <a:lvl8pPr marL="2974975" defTabSz="873125" fontAlgn="base">
              <a:spcBef>
                <a:spcPct val="0"/>
              </a:spcBef>
              <a:spcAft>
                <a:spcPct val="0"/>
              </a:spcAft>
              <a:defRPr>
                <a:solidFill>
                  <a:schemeClr val="tx1"/>
                </a:solidFill>
                <a:latin typeface="Arial" charset="0"/>
              </a:defRPr>
            </a:lvl8pPr>
            <a:lvl9pPr marL="3432175" defTabSz="873125" fontAlgn="base">
              <a:spcBef>
                <a:spcPct val="0"/>
              </a:spcBef>
              <a:spcAft>
                <a:spcPct val="0"/>
              </a:spcAft>
              <a:defRPr>
                <a:solidFill>
                  <a:schemeClr val="tx1"/>
                </a:solidFill>
                <a:latin typeface="Arial" charset="0"/>
              </a:defRPr>
            </a:lvl9pPr>
          </a:lstStyle>
          <a:p>
            <a:pPr algn="ctr" eaLnBrk="0" hangingPunct="0"/>
            <a:r>
              <a:rPr lang="it-IT" altLang="it-IT" sz="1600" b="1" i="1" dirty="0">
                <a:solidFill>
                  <a:schemeClr val="accent2"/>
                </a:solidFill>
                <a:effectLst>
                  <a:outerShdw blurRad="38100" dist="38100" dir="2700000" algn="tl">
                    <a:srgbClr val="C0C0C0"/>
                  </a:outerShdw>
                </a:effectLst>
                <a:latin typeface="Arial Narrow" pitchFamily="34" charset="0"/>
                <a:ea typeface="ＭＳ Ｐゴシック" charset="-128"/>
              </a:rPr>
              <a:t>STRUTTURA SEGMENTARIA DEL GENOMA VIRALE</a:t>
            </a:r>
          </a:p>
        </p:txBody>
      </p:sp>
      <p:sp>
        <p:nvSpPr>
          <p:cNvPr id="170031" name="Rectangle 47"/>
          <p:cNvSpPr>
            <a:spLocks noChangeArrowheads="1"/>
          </p:cNvSpPr>
          <p:nvPr/>
        </p:nvSpPr>
        <p:spPr bwMode="auto">
          <a:xfrm>
            <a:off x="8862484" y="3213102"/>
            <a:ext cx="3141133" cy="681039"/>
          </a:xfrm>
          <a:prstGeom prst="rect">
            <a:avLst/>
          </a:prstGeom>
          <a:noFill/>
          <a:ln w="69850">
            <a:solidFill>
              <a:srgbClr val="FFCC00"/>
            </a:solidFill>
            <a:miter lim="800000"/>
            <a:headEnd/>
            <a:tailEnd/>
          </a:ln>
          <a:effectLst>
            <a:prstShdw prst="shdw17" dist="17961" dir="2700000">
              <a:srgbClr val="FFCC00">
                <a:gamma/>
                <a:shade val="60000"/>
                <a:invGamma/>
              </a:srgbClr>
            </a:prstShdw>
          </a:effectLst>
          <a:extLst>
            <a:ext uri="{909E8E84-426E-40DD-AFC4-6F175D3DCCD1}">
              <a14:hiddenFill xmlns="" xmlns:a14="http://schemas.microsoft.com/office/drawing/2010/main">
                <a:solidFill>
                  <a:schemeClr val="accent1"/>
                </a:solidFill>
              </a14:hiddenFill>
            </a:ext>
          </a:extLst>
        </p:spPr>
        <p:txBody>
          <a:bodyPr wrap="none" lIns="121917" tIns="60958" rIns="121917" bIns="60958" anchor="ctr"/>
          <a:lstStyle/>
          <a:p>
            <a:endParaRPr lang="it-IT"/>
          </a:p>
        </p:txBody>
      </p:sp>
      <p:sp>
        <p:nvSpPr>
          <p:cNvPr id="170032" name="Oval 48"/>
          <p:cNvSpPr>
            <a:spLocks noChangeArrowheads="1"/>
          </p:cNvSpPr>
          <p:nvPr/>
        </p:nvSpPr>
        <p:spPr bwMode="auto">
          <a:xfrm>
            <a:off x="7080255" y="4906965"/>
            <a:ext cx="4923367" cy="955675"/>
          </a:xfrm>
          <a:prstGeom prst="ellipse">
            <a:avLst/>
          </a:prstGeom>
          <a:noFill/>
          <a:ln w="50800">
            <a:solidFill>
              <a:srgbClr val="FFCC00"/>
            </a:solidFill>
            <a:round/>
            <a:headEnd/>
            <a:tailEnd/>
          </a:ln>
          <a:effectLst>
            <a:prstShdw prst="shdw17" dist="17961" dir="2700000">
              <a:srgbClr val="FFCC00">
                <a:gamma/>
                <a:shade val="60000"/>
                <a:invGamma/>
              </a:srgbClr>
            </a:prstShdw>
          </a:effectLst>
          <a:extLst>
            <a:ext uri="{909E8E84-426E-40DD-AFC4-6F175D3DCCD1}">
              <a14:hiddenFill xmlns="" xmlns:a14="http://schemas.microsoft.com/office/drawing/2010/main">
                <a:solidFill>
                  <a:schemeClr val="accent1"/>
                </a:solidFill>
              </a14:hiddenFill>
            </a:ext>
          </a:extLst>
        </p:spPr>
        <p:txBody>
          <a:bodyPr wrap="none" lIns="121917" tIns="60958" rIns="121917" bIns="60958" anchor="ctr"/>
          <a:lstStyle/>
          <a:p>
            <a:endParaRPr lang="it-IT"/>
          </a:p>
        </p:txBody>
      </p:sp>
      <p:sp>
        <p:nvSpPr>
          <p:cNvPr id="50" name="Rectangle 2"/>
          <p:cNvSpPr>
            <a:spLocks noChangeArrowheads="1"/>
          </p:cNvSpPr>
          <p:nvPr/>
        </p:nvSpPr>
        <p:spPr bwMode="auto">
          <a:xfrm>
            <a:off x="427592" y="192090"/>
            <a:ext cx="11254892" cy="503343"/>
          </a:xfrm>
          <a:prstGeom prst="rect">
            <a:avLst/>
          </a:prstGeom>
          <a:extLst/>
        </p:spPr>
        <p:txBody>
          <a:bodyPr vert="horz" wrap="square" lIns="0" tIns="0" rIns="0" bIns="0" rtlCol="0" anchor="ctr">
            <a:noAutofit/>
          </a:bodyPr>
          <a:lstStyle/>
          <a:p>
            <a:pPr>
              <a:lnSpc>
                <a:spcPct val="90000"/>
              </a:lnSpc>
              <a:spcBef>
                <a:spcPct val="0"/>
              </a:spcBef>
            </a:pPr>
            <a:r>
              <a:rPr lang="en-GB" altLang="it-IT" sz="3200" b="1" dirty="0" smtClean="0">
                <a:solidFill>
                  <a:schemeClr val="tx2"/>
                </a:solidFill>
                <a:latin typeface="Arial Black" pitchFamily="34" charset="0"/>
                <a:ea typeface="+mj-ea"/>
                <a:cs typeface="+mj-cs"/>
              </a:rPr>
              <a:t>CARATTERISTICHE DEI VIRUS INFLUENZALI</a:t>
            </a:r>
            <a:endParaRPr lang="fr-FR" altLang="it-IT" sz="3200" b="1" dirty="0">
              <a:solidFill>
                <a:schemeClr val="tx2"/>
              </a:solidFill>
              <a:latin typeface="Arial Black" pitchFamily="34" charset="0"/>
              <a:ea typeface="+mj-ea"/>
              <a:cs typeface="+mj-cs"/>
            </a:endParaRPr>
          </a:p>
        </p:txBody>
      </p:sp>
      <p:cxnSp>
        <p:nvCxnSpPr>
          <p:cNvPr id="52" name="Connettore 2 51"/>
          <p:cNvCxnSpPr/>
          <p:nvPr/>
        </p:nvCxnSpPr>
        <p:spPr>
          <a:xfrm flipH="1" flipV="1">
            <a:off x="5029200" y="4447309"/>
            <a:ext cx="13855" cy="637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83"/>
          <p:cNvSpPr>
            <a:spLocks noChangeArrowheads="1"/>
          </p:cNvSpPr>
          <p:nvPr/>
        </p:nvSpPr>
        <p:spPr bwMode="auto">
          <a:xfrm>
            <a:off x="3879273" y="5169336"/>
            <a:ext cx="2493818" cy="696328"/>
          </a:xfrm>
          <a:prstGeom prst="rect">
            <a:avLst/>
          </a:prstGeom>
          <a:noFill/>
          <a:ln w="9525">
            <a:solidFill>
              <a:srgbClr val="A50970"/>
            </a:solidFill>
            <a:miter lim="800000"/>
            <a:headEnd/>
            <a:tailEnd/>
          </a:ln>
          <a:extLst>
            <a:ext uri="{909E8E84-426E-40DD-AFC4-6F175D3DCCD1}">
              <a14:hiddenFill xmlns="" xmlns:a14="http://schemas.microsoft.com/office/drawing/2010/main">
                <a:solidFill>
                  <a:srgbClr val="FFFFFF"/>
                </a:solidFill>
              </a14:hiddenFill>
            </a:ext>
          </a:extLst>
        </p:spPr>
        <p:txBody>
          <a:bodyPr wrap="square" lIns="140951" tIns="70477" rIns="140951" bIns="70477">
            <a:spAutoFit/>
          </a:bodyPr>
          <a:lstStyle>
            <a:lvl1pPr defTabSz="1279525">
              <a:defRPr>
                <a:solidFill>
                  <a:schemeClr val="tx1"/>
                </a:solidFill>
                <a:latin typeface="Arial" charset="0"/>
              </a:defRPr>
            </a:lvl1pPr>
            <a:lvl2pPr marL="36088638" indent="-35652075" defTabSz="1279525">
              <a:defRPr>
                <a:solidFill>
                  <a:schemeClr val="tx1"/>
                </a:solidFill>
                <a:latin typeface="Arial" charset="0"/>
              </a:defRPr>
            </a:lvl2pPr>
            <a:lvl3pPr>
              <a:defRPr>
                <a:solidFill>
                  <a:schemeClr val="tx1"/>
                </a:solidFill>
                <a:latin typeface="Arial" charset="0"/>
              </a:defRPr>
            </a:lvl3pPr>
            <a:lvl4pPr marL="41538525" indent="-40228838" defTabSz="1279525">
              <a:defRPr>
                <a:solidFill>
                  <a:schemeClr val="tx1"/>
                </a:solidFill>
                <a:latin typeface="Arial" charset="0"/>
              </a:defRPr>
            </a:lvl4pPr>
            <a:lvl5pPr marL="41973500" indent="-40228838" defTabSz="1279525">
              <a:defRPr>
                <a:solidFill>
                  <a:schemeClr val="tx1"/>
                </a:solidFill>
                <a:latin typeface="Arial" charset="0"/>
              </a:defRPr>
            </a:lvl5pPr>
            <a:lvl6pPr marL="42430700" indent="-40228838" defTabSz="1279525" fontAlgn="base">
              <a:spcBef>
                <a:spcPct val="0"/>
              </a:spcBef>
              <a:spcAft>
                <a:spcPct val="0"/>
              </a:spcAft>
              <a:defRPr>
                <a:solidFill>
                  <a:schemeClr val="tx1"/>
                </a:solidFill>
                <a:latin typeface="Arial" charset="0"/>
              </a:defRPr>
            </a:lvl6pPr>
            <a:lvl7pPr marL="42887900" indent="-40228838" defTabSz="1279525" fontAlgn="base">
              <a:spcBef>
                <a:spcPct val="0"/>
              </a:spcBef>
              <a:spcAft>
                <a:spcPct val="0"/>
              </a:spcAft>
              <a:defRPr>
                <a:solidFill>
                  <a:schemeClr val="tx1"/>
                </a:solidFill>
                <a:latin typeface="Arial" charset="0"/>
              </a:defRPr>
            </a:lvl7pPr>
            <a:lvl8pPr marL="43345100" indent="-40228838" defTabSz="1279525" fontAlgn="base">
              <a:spcBef>
                <a:spcPct val="0"/>
              </a:spcBef>
              <a:spcAft>
                <a:spcPct val="0"/>
              </a:spcAft>
              <a:defRPr>
                <a:solidFill>
                  <a:schemeClr val="tx1"/>
                </a:solidFill>
                <a:latin typeface="Arial" charset="0"/>
              </a:defRPr>
            </a:lvl8pPr>
            <a:lvl9pPr marL="43802300" indent="-40228838" defTabSz="1279525" fontAlgn="base">
              <a:spcBef>
                <a:spcPct val="0"/>
              </a:spcBef>
              <a:spcAft>
                <a:spcPct val="0"/>
              </a:spcAft>
              <a:defRPr>
                <a:solidFill>
                  <a:schemeClr val="tx1"/>
                </a:solidFill>
                <a:latin typeface="Arial" charset="0"/>
              </a:defRPr>
            </a:lvl9pPr>
          </a:lstStyle>
          <a:p>
            <a:pPr algn="ctr" eaLnBrk="0" hangingPunct="0">
              <a:spcBef>
                <a:spcPct val="100000"/>
              </a:spcBef>
            </a:pPr>
            <a:r>
              <a:rPr lang="en-GB" altLang="it-IT" dirty="0" err="1" smtClean="0">
                <a:solidFill>
                  <a:schemeClr val="accent1">
                    <a:lumMod val="50000"/>
                  </a:schemeClr>
                </a:solidFill>
                <a:latin typeface="Arial Narrow" pitchFamily="34" charset="0"/>
                <a:ea typeface="ＭＳ Ｐゴシック" charset="-128"/>
              </a:rPr>
              <a:t>Scarsa</a:t>
            </a:r>
            <a:r>
              <a:rPr lang="en-GB" altLang="it-IT" dirty="0" smtClean="0">
                <a:solidFill>
                  <a:schemeClr val="accent1">
                    <a:lumMod val="50000"/>
                  </a:schemeClr>
                </a:solidFill>
                <a:latin typeface="Arial Narrow" pitchFamily="34" charset="0"/>
                <a:ea typeface="ＭＳ Ｐゴシック" charset="-128"/>
              </a:rPr>
              <a:t> </a:t>
            </a:r>
            <a:r>
              <a:rPr lang="en-GB" altLang="it-IT" dirty="0" err="1" smtClean="0">
                <a:solidFill>
                  <a:schemeClr val="accent1">
                    <a:lumMod val="50000"/>
                  </a:schemeClr>
                </a:solidFill>
                <a:latin typeface="Arial Narrow" pitchFamily="34" charset="0"/>
                <a:ea typeface="ＭＳ Ｐゴシック" charset="-128"/>
              </a:rPr>
              <a:t>rilevanza</a:t>
            </a:r>
            <a:r>
              <a:rPr lang="en-GB" altLang="it-IT" dirty="0" smtClean="0">
                <a:solidFill>
                  <a:schemeClr val="accent1">
                    <a:lumMod val="50000"/>
                  </a:schemeClr>
                </a:solidFill>
                <a:latin typeface="Arial Narrow" pitchFamily="34" charset="0"/>
                <a:ea typeface="ＭＳ Ｐゴシック" charset="-128"/>
              </a:rPr>
              <a:t> </a:t>
            </a:r>
            <a:r>
              <a:rPr lang="en-GB" altLang="it-IT" dirty="0" err="1" smtClean="0">
                <a:solidFill>
                  <a:schemeClr val="accent1">
                    <a:lumMod val="50000"/>
                  </a:schemeClr>
                </a:solidFill>
                <a:latin typeface="Arial Narrow" pitchFamily="34" charset="0"/>
                <a:ea typeface="ＭＳ Ｐゴシック" charset="-128"/>
              </a:rPr>
              <a:t>dal</a:t>
            </a:r>
            <a:r>
              <a:rPr lang="en-GB" altLang="it-IT" dirty="0" smtClean="0">
                <a:solidFill>
                  <a:schemeClr val="accent1">
                    <a:lumMod val="50000"/>
                  </a:schemeClr>
                </a:solidFill>
                <a:latin typeface="Arial Narrow" pitchFamily="34" charset="0"/>
                <a:ea typeface="ＭＳ Ｐゴシック" charset="-128"/>
              </a:rPr>
              <a:t> </a:t>
            </a:r>
            <a:r>
              <a:rPr lang="en-GB" altLang="it-IT" dirty="0" err="1" smtClean="0">
                <a:solidFill>
                  <a:schemeClr val="accent1">
                    <a:lumMod val="50000"/>
                  </a:schemeClr>
                </a:solidFill>
                <a:latin typeface="Arial Narrow" pitchFamily="34" charset="0"/>
                <a:ea typeface="ＭＳ Ｐゴシック" charset="-128"/>
              </a:rPr>
              <a:t>punto</a:t>
            </a:r>
            <a:r>
              <a:rPr lang="en-GB" altLang="it-IT" dirty="0" smtClean="0">
                <a:solidFill>
                  <a:schemeClr val="accent1">
                    <a:lumMod val="50000"/>
                  </a:schemeClr>
                </a:solidFill>
                <a:latin typeface="Arial Narrow" pitchFamily="34" charset="0"/>
                <a:ea typeface="ＭＳ Ｐゴシック" charset="-128"/>
              </a:rPr>
              <a:t> </a:t>
            </a:r>
            <a:r>
              <a:rPr lang="en-GB" altLang="it-IT" dirty="0" err="1" smtClean="0">
                <a:solidFill>
                  <a:schemeClr val="accent1">
                    <a:lumMod val="50000"/>
                  </a:schemeClr>
                </a:solidFill>
                <a:latin typeface="Arial Narrow" pitchFamily="34" charset="0"/>
                <a:ea typeface="ＭＳ Ｐゴシック" charset="-128"/>
              </a:rPr>
              <a:t>di</a:t>
            </a:r>
            <a:r>
              <a:rPr lang="en-GB" altLang="it-IT" dirty="0" smtClean="0">
                <a:solidFill>
                  <a:schemeClr val="accent1">
                    <a:lumMod val="50000"/>
                  </a:schemeClr>
                </a:solidFill>
                <a:latin typeface="Arial Narrow" pitchFamily="34" charset="0"/>
                <a:ea typeface="ＭＳ Ｐゴシック" charset="-128"/>
              </a:rPr>
              <a:t> vista </a:t>
            </a:r>
            <a:r>
              <a:rPr lang="en-GB" altLang="it-IT" dirty="0" err="1" smtClean="0">
                <a:solidFill>
                  <a:schemeClr val="accent1">
                    <a:lumMod val="50000"/>
                  </a:schemeClr>
                </a:solidFill>
                <a:latin typeface="Arial Narrow" pitchFamily="34" charset="0"/>
                <a:ea typeface="ＭＳ Ｐゴシック" charset="-128"/>
              </a:rPr>
              <a:t>clnico</a:t>
            </a:r>
            <a:endParaRPr lang="en-GB" altLang="it-IT" dirty="0">
              <a:solidFill>
                <a:schemeClr val="accent1">
                  <a:lumMod val="50000"/>
                </a:schemeClr>
              </a:solidFill>
              <a:latin typeface="Arial Narrow" pitchFamily="34" charset="0"/>
              <a:ea typeface="ＭＳ Ｐゴシック" charset="-128"/>
            </a:endParaRPr>
          </a:p>
        </p:txBody>
      </p:sp>
    </p:spTree>
    <p:extLst>
      <p:ext uri="{BB962C8B-B14F-4D97-AF65-F5344CB8AC3E}">
        <p14:creationId xmlns="" xmlns:p14="http://schemas.microsoft.com/office/powerpoint/2010/main" val="148677634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0779" y="530327"/>
            <a:ext cx="10907233" cy="517377"/>
          </a:xfrm>
        </p:spPr>
        <p:txBody>
          <a:bodyPr>
            <a:noAutofit/>
          </a:bodyPr>
          <a:lstStyle/>
          <a:p>
            <a:r>
              <a:rPr lang="en-GB" altLang="it-IT" sz="3200" b="1" dirty="0">
                <a:solidFill>
                  <a:schemeClr val="tx2"/>
                </a:solidFill>
                <a:latin typeface="Arial Black" pitchFamily="34" charset="0"/>
              </a:rPr>
              <a:t>CARATTERISTICHE DEI VIRUS </a:t>
            </a:r>
            <a:r>
              <a:rPr lang="en-GB" altLang="it-IT" sz="3200" b="1" dirty="0" smtClean="0">
                <a:solidFill>
                  <a:schemeClr val="tx2"/>
                </a:solidFill>
                <a:latin typeface="Arial Black" pitchFamily="34" charset="0"/>
              </a:rPr>
              <a:t>INFLUENZALI</a:t>
            </a:r>
            <a:endParaRPr lang="it-IT" sz="3200" dirty="0"/>
          </a:p>
        </p:txBody>
      </p:sp>
      <p:sp>
        <p:nvSpPr>
          <p:cNvPr id="3" name="Segnaposto contenuto 2"/>
          <p:cNvSpPr>
            <a:spLocks noGrp="1"/>
          </p:cNvSpPr>
          <p:nvPr>
            <p:ph idx="1"/>
          </p:nvPr>
        </p:nvSpPr>
        <p:spPr>
          <a:xfrm>
            <a:off x="643270" y="1533627"/>
            <a:ext cx="11102163" cy="4809090"/>
          </a:xfrm>
        </p:spPr>
        <p:txBody>
          <a:bodyPr>
            <a:noAutofit/>
          </a:bodyPr>
          <a:lstStyle/>
          <a:p>
            <a:pPr algn="just">
              <a:spcAft>
                <a:spcPts val="600"/>
              </a:spcAft>
            </a:pPr>
            <a:r>
              <a:rPr lang="it-IT" sz="2400" dirty="0"/>
              <a:t>i tipi A e i B, responsabili della sintomatologia influenzale classica; </a:t>
            </a:r>
            <a:endParaRPr lang="it-IT" sz="2400" dirty="0" smtClean="0"/>
          </a:p>
          <a:p>
            <a:pPr algn="just">
              <a:spcAft>
                <a:spcPts val="600"/>
              </a:spcAft>
            </a:pPr>
            <a:r>
              <a:rPr lang="it-IT" sz="2400" dirty="0" smtClean="0"/>
              <a:t>il</a:t>
            </a:r>
            <a:r>
              <a:rPr lang="it-IT" sz="2400" dirty="0"/>
              <a:t> tipo C, di scarsa rilevanza clinica (generalmente asintomatico); </a:t>
            </a:r>
            <a:endParaRPr lang="it-IT" sz="2400" dirty="0" smtClean="0"/>
          </a:p>
          <a:p>
            <a:pPr algn="just">
              <a:spcAft>
                <a:spcPts val="600"/>
              </a:spcAft>
            </a:pPr>
            <a:r>
              <a:rPr lang="it-IT" sz="2400" dirty="0" smtClean="0"/>
              <a:t>I </a:t>
            </a:r>
            <a:r>
              <a:rPr lang="it-IT" sz="2400" dirty="0"/>
              <a:t>virus dell’influenza A sono ulteriormente suddivisi in sottotipi sulla base di differenze molecolari nelle due glicoproteine di superficie </a:t>
            </a:r>
            <a:r>
              <a:rPr lang="it-IT" sz="2400" dirty="0" err="1"/>
              <a:t>emoagglutinina</a:t>
            </a:r>
            <a:r>
              <a:rPr lang="it-IT" sz="2400" dirty="0"/>
              <a:t> (HA) e </a:t>
            </a:r>
            <a:r>
              <a:rPr lang="it-IT" sz="2400" dirty="0" err="1"/>
              <a:t>neuraminidasi</a:t>
            </a:r>
            <a:r>
              <a:rPr lang="it-IT" sz="2400" dirty="0"/>
              <a:t> (NA</a:t>
            </a:r>
            <a:r>
              <a:rPr lang="it-IT" sz="2400" dirty="0" smtClean="0"/>
              <a:t>). Per i virus B e C non esistono sottotipi.</a:t>
            </a:r>
          </a:p>
          <a:p>
            <a:pPr algn="just">
              <a:spcAft>
                <a:spcPts val="600"/>
              </a:spcAft>
            </a:pPr>
            <a:r>
              <a:rPr lang="it-IT" sz="2400" b="1" dirty="0"/>
              <a:t>Alla base dell’epidemiologia dell’influenza</a:t>
            </a:r>
            <a:r>
              <a:rPr lang="it-IT" sz="2400" dirty="0"/>
              <a:t> vi è la marcata </a:t>
            </a:r>
            <a:r>
              <a:rPr lang="it-IT" sz="2400" b="1" dirty="0"/>
              <a:t>tendenza dei virus influenzali a mutare</a:t>
            </a:r>
            <a:r>
              <a:rPr lang="it-IT" sz="2400" dirty="0"/>
              <a:t>, cioè presentare variazioni antigeniche </a:t>
            </a:r>
            <a:r>
              <a:rPr lang="it-IT" sz="2400" b="1" dirty="0"/>
              <a:t>nelle due glicoproteine HA e NA</a:t>
            </a:r>
            <a:r>
              <a:rPr lang="it-IT" sz="2400" dirty="0"/>
              <a:t> che permettono loro di eludere la risposta immunitaria dell’ospite dovuta a precedenti infezioni e trova quindi gran parte della popolazione immunologicamente suscettibile e può quindi diffondersi ampiamente e rapidamente</a:t>
            </a:r>
            <a:r>
              <a:rPr lang="it-IT" sz="2400" dirty="0" smtClean="0"/>
              <a:t>.</a:t>
            </a:r>
          </a:p>
        </p:txBody>
      </p:sp>
    </p:spTree>
    <p:extLst>
      <p:ext uri="{BB962C8B-B14F-4D97-AF65-F5344CB8AC3E}">
        <p14:creationId xmlns="" xmlns:p14="http://schemas.microsoft.com/office/powerpoint/2010/main" val="118872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897" y="1041991"/>
            <a:ext cx="4212265" cy="3498111"/>
          </a:xfrm>
        </p:spPr>
        <p:txBody>
          <a:bodyPr>
            <a:normAutofit/>
          </a:bodyPr>
          <a:lstStyle/>
          <a:p>
            <a:r>
              <a:rPr lang="it-IT" sz="3600" b="1" dirty="0" smtClean="0">
                <a:solidFill>
                  <a:schemeClr val="accent1">
                    <a:lumMod val="50000"/>
                  </a:schemeClr>
                </a:solidFill>
                <a:latin typeface="+mn-lt"/>
              </a:rPr>
              <a:t>Virus Influenzali A:</a:t>
            </a:r>
            <a:br>
              <a:rPr lang="it-IT" sz="3600" b="1" dirty="0" smtClean="0">
                <a:solidFill>
                  <a:schemeClr val="accent1">
                    <a:lumMod val="50000"/>
                  </a:schemeClr>
                </a:solidFill>
                <a:latin typeface="+mn-lt"/>
              </a:rPr>
            </a:br>
            <a:r>
              <a:rPr lang="it-IT" sz="3600" b="1" dirty="0">
                <a:solidFill>
                  <a:schemeClr val="accent1">
                    <a:lumMod val="50000"/>
                  </a:schemeClr>
                </a:solidFill>
                <a:latin typeface="+mn-lt"/>
              </a:rPr>
              <a:t>sottotipi antigenici dell'</a:t>
            </a:r>
            <a:r>
              <a:rPr lang="it-IT" sz="3600" b="1" dirty="0" err="1">
                <a:solidFill>
                  <a:schemeClr val="accent1">
                    <a:lumMod val="50000"/>
                  </a:schemeClr>
                </a:solidFill>
                <a:latin typeface="+mn-lt"/>
              </a:rPr>
              <a:t>emagglutinina</a:t>
            </a:r>
            <a:r>
              <a:rPr lang="it-IT" sz="3600" b="1" dirty="0">
                <a:solidFill>
                  <a:schemeClr val="accent1">
                    <a:lumMod val="50000"/>
                  </a:schemeClr>
                </a:solidFill>
                <a:latin typeface="+mn-lt"/>
              </a:rPr>
              <a:t> (H) e della </a:t>
            </a:r>
            <a:r>
              <a:rPr lang="it-IT" sz="3600" b="1" dirty="0" err="1">
                <a:solidFill>
                  <a:schemeClr val="accent1">
                    <a:lumMod val="50000"/>
                  </a:schemeClr>
                </a:solidFill>
                <a:latin typeface="+mn-lt"/>
              </a:rPr>
              <a:t>neuraminidasi</a:t>
            </a:r>
            <a:r>
              <a:rPr lang="it-IT" sz="3600" b="1" dirty="0">
                <a:solidFill>
                  <a:schemeClr val="accent1">
                    <a:lumMod val="50000"/>
                  </a:schemeClr>
                </a:solidFill>
                <a:latin typeface="+mn-lt"/>
              </a:rPr>
              <a:t> (N)</a:t>
            </a:r>
          </a:p>
        </p:txBody>
      </p:sp>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80920" y="100992"/>
            <a:ext cx="5687219" cy="6592220"/>
          </a:xfrm>
          <a:prstGeom prst="rect">
            <a:avLst/>
          </a:prstGeom>
        </p:spPr>
      </p:pic>
    </p:spTree>
    <p:extLst>
      <p:ext uri="{BB962C8B-B14F-4D97-AF65-F5344CB8AC3E}">
        <p14:creationId xmlns="" xmlns:p14="http://schemas.microsoft.com/office/powerpoint/2010/main" val="3413760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2"/>
          <p:cNvSpPr>
            <a:spLocks noGrp="1"/>
          </p:cNvSpPr>
          <p:nvPr>
            <p:ph type="sldNum" sz="quarter" idx="11"/>
          </p:nvPr>
        </p:nvSpPr>
        <p:spPr>
          <a:xfrm>
            <a:off x="11289998" y="6487290"/>
            <a:ext cx="414748" cy="164148"/>
          </a:xfrm>
        </p:spPr>
        <p:txBody>
          <a:bodyPr/>
          <a:lstStyle/>
          <a:p>
            <a:fld id="{C8355FA0-45C1-499A-9869-300E0A221506}" type="slidenum">
              <a:rPr lang="fr-FR" altLang="it-IT"/>
              <a:pPr/>
              <a:t>43</a:t>
            </a:fld>
            <a:endParaRPr lang="fr-FR" altLang="it-IT"/>
          </a:p>
        </p:txBody>
      </p:sp>
      <p:sp>
        <p:nvSpPr>
          <p:cNvPr id="605186" name="Slide Number Placeholder 5"/>
          <p:cNvSpPr txBox="1">
            <a:spLocks noGrp="1"/>
          </p:cNvSpPr>
          <p:nvPr/>
        </p:nvSpPr>
        <p:spPr bwMode="auto">
          <a:xfrm>
            <a:off x="11061700" y="6499225"/>
            <a:ext cx="383117" cy="171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4137" tIns="52071" rIns="104137" bIns="52071"/>
          <a:lstStyle>
            <a:lvl1pPr defTabSz="782638">
              <a:defRPr>
                <a:solidFill>
                  <a:schemeClr val="tx1"/>
                </a:solidFill>
                <a:latin typeface="Arial" charset="0"/>
              </a:defRPr>
            </a:lvl1pPr>
            <a:lvl2pPr marL="36088638" indent="-35652075" defTabSz="782638">
              <a:defRPr>
                <a:solidFill>
                  <a:schemeClr val="tx1"/>
                </a:solidFill>
                <a:latin typeface="Arial" charset="0"/>
              </a:defRPr>
            </a:lvl2pPr>
            <a:lvl3pPr>
              <a:defRPr>
                <a:solidFill>
                  <a:schemeClr val="tx1"/>
                </a:solidFill>
                <a:latin typeface="Arial" charset="0"/>
              </a:defRPr>
            </a:lvl3pPr>
            <a:lvl4pPr marL="41538525" indent="-40228838" defTabSz="782638">
              <a:defRPr>
                <a:solidFill>
                  <a:schemeClr val="tx1"/>
                </a:solidFill>
                <a:latin typeface="Arial" charset="0"/>
              </a:defRPr>
            </a:lvl4pPr>
            <a:lvl5pPr marL="41973500" indent="-40228838" defTabSz="782638">
              <a:defRPr>
                <a:solidFill>
                  <a:schemeClr val="tx1"/>
                </a:solidFill>
                <a:latin typeface="Arial" charset="0"/>
              </a:defRPr>
            </a:lvl5pPr>
            <a:lvl6pPr marL="42430700" indent="-40228838" defTabSz="782638" fontAlgn="base">
              <a:spcBef>
                <a:spcPct val="0"/>
              </a:spcBef>
              <a:spcAft>
                <a:spcPct val="0"/>
              </a:spcAft>
              <a:defRPr>
                <a:solidFill>
                  <a:schemeClr val="tx1"/>
                </a:solidFill>
                <a:latin typeface="Arial" charset="0"/>
              </a:defRPr>
            </a:lvl6pPr>
            <a:lvl7pPr marL="42887900" indent="-40228838" defTabSz="782638" fontAlgn="base">
              <a:spcBef>
                <a:spcPct val="0"/>
              </a:spcBef>
              <a:spcAft>
                <a:spcPct val="0"/>
              </a:spcAft>
              <a:defRPr>
                <a:solidFill>
                  <a:schemeClr val="tx1"/>
                </a:solidFill>
                <a:latin typeface="Arial" charset="0"/>
              </a:defRPr>
            </a:lvl7pPr>
            <a:lvl8pPr marL="43345100" indent="-40228838" defTabSz="782638" fontAlgn="base">
              <a:spcBef>
                <a:spcPct val="0"/>
              </a:spcBef>
              <a:spcAft>
                <a:spcPct val="0"/>
              </a:spcAft>
              <a:defRPr>
                <a:solidFill>
                  <a:schemeClr val="tx1"/>
                </a:solidFill>
                <a:latin typeface="Arial" charset="0"/>
              </a:defRPr>
            </a:lvl8pPr>
            <a:lvl9pPr marL="43802300" indent="-40228838" defTabSz="782638" fontAlgn="base">
              <a:spcBef>
                <a:spcPct val="0"/>
              </a:spcBef>
              <a:spcAft>
                <a:spcPct val="0"/>
              </a:spcAft>
              <a:defRPr>
                <a:solidFill>
                  <a:schemeClr val="tx1"/>
                </a:solidFill>
                <a:latin typeface="Arial" charset="0"/>
              </a:defRPr>
            </a:lvl9pPr>
          </a:lstStyle>
          <a:p>
            <a:pPr algn="r" eaLnBrk="0" hangingPunct="0"/>
            <a:fld id="{ECC3A50E-63E9-4F5B-8245-6AE724FFEF99}" type="slidenum">
              <a:rPr lang="fr-FR" altLang="it-IT" sz="1467">
                <a:solidFill>
                  <a:schemeClr val="bg1"/>
                </a:solidFill>
                <a:latin typeface="Arial Narrow" pitchFamily="34" charset="0"/>
                <a:ea typeface="ＭＳ Ｐゴシック" charset="-128"/>
              </a:rPr>
              <a:pPr algn="r" eaLnBrk="0" hangingPunct="0"/>
              <a:t>43</a:t>
            </a:fld>
            <a:endParaRPr lang="fr-FR" altLang="it-IT" sz="1467">
              <a:solidFill>
                <a:schemeClr val="bg1"/>
              </a:solidFill>
              <a:latin typeface="Arial Narrow" pitchFamily="34" charset="0"/>
              <a:ea typeface="ＭＳ Ｐゴシック" charset="-128"/>
            </a:endParaRPr>
          </a:p>
        </p:txBody>
      </p:sp>
      <p:sp>
        <p:nvSpPr>
          <p:cNvPr id="605187" name="Text Box 7"/>
          <p:cNvSpPr txBox="1">
            <a:spLocks noChangeArrowheads="1"/>
          </p:cNvSpPr>
          <p:nvPr/>
        </p:nvSpPr>
        <p:spPr bwMode="auto">
          <a:xfrm>
            <a:off x="527051" y="933919"/>
            <a:ext cx="6796616" cy="54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eaLnBrk="0" hangingPunct="0"/>
            <a:r>
              <a:rPr lang="en-GB" altLang="it-IT" sz="2800" b="1" dirty="0" err="1">
                <a:solidFill>
                  <a:srgbClr val="A5086F"/>
                </a:solidFill>
                <a:latin typeface="Arial Narrow" pitchFamily="34" charset="0"/>
                <a:ea typeface="ＭＳ Ｐゴシック" charset="-128"/>
              </a:rPr>
              <a:t>Sono</a:t>
            </a:r>
            <a:r>
              <a:rPr lang="en-GB" altLang="it-IT" sz="2800" b="1" dirty="0">
                <a:solidFill>
                  <a:srgbClr val="A5086F"/>
                </a:solidFill>
                <a:latin typeface="Arial Narrow" pitchFamily="34" charset="0"/>
                <a:ea typeface="ＭＳ Ｐゴシック" charset="-128"/>
              </a:rPr>
              <a:t> </a:t>
            </a:r>
            <a:r>
              <a:rPr lang="en-GB" altLang="it-IT" sz="2800" b="1" dirty="0" err="1">
                <a:solidFill>
                  <a:srgbClr val="A5086F"/>
                </a:solidFill>
                <a:latin typeface="Arial Narrow" pitchFamily="34" charset="0"/>
                <a:ea typeface="ＭＳ Ｐゴシック" charset="-128"/>
              </a:rPr>
              <a:t>modificazioni</a:t>
            </a:r>
            <a:r>
              <a:rPr lang="en-GB" altLang="it-IT" sz="2800" b="1" dirty="0">
                <a:solidFill>
                  <a:srgbClr val="A5086F"/>
                </a:solidFill>
                <a:latin typeface="Arial Narrow" pitchFamily="34" charset="0"/>
                <a:ea typeface="ＭＳ Ｐゴシック" charset="-128"/>
              </a:rPr>
              <a:t> </a:t>
            </a:r>
            <a:r>
              <a:rPr lang="en-GB" altLang="it-IT" sz="2800" b="1" dirty="0" err="1">
                <a:solidFill>
                  <a:srgbClr val="3399FF"/>
                </a:solidFill>
                <a:effectLst>
                  <a:outerShdw blurRad="38100" dist="38100" dir="2700000" algn="tl">
                    <a:srgbClr val="C0C0C0"/>
                  </a:outerShdw>
                </a:effectLst>
                <a:latin typeface="Arial Narrow" pitchFamily="34" charset="0"/>
                <a:ea typeface="ＭＳ Ｐゴシック" charset="-128"/>
              </a:rPr>
              <a:t>minori</a:t>
            </a:r>
            <a:r>
              <a:rPr lang="en-GB" altLang="it-IT" sz="2800" b="1" dirty="0">
                <a:solidFill>
                  <a:srgbClr val="A5086F"/>
                </a:solidFill>
                <a:latin typeface="Arial Narrow" pitchFamily="34" charset="0"/>
                <a:ea typeface="ＭＳ Ｐゴシック" charset="-128"/>
              </a:rPr>
              <a:t> </a:t>
            </a:r>
            <a:r>
              <a:rPr lang="en-GB" altLang="it-IT" sz="2800" b="1" dirty="0" err="1">
                <a:solidFill>
                  <a:srgbClr val="A5086F"/>
                </a:solidFill>
                <a:latin typeface="Arial Narrow" pitchFamily="34" charset="0"/>
                <a:ea typeface="ＭＳ Ｐゴシック" charset="-128"/>
              </a:rPr>
              <a:t>nell’HA</a:t>
            </a:r>
            <a:r>
              <a:rPr lang="en-GB" altLang="it-IT" sz="2800" b="1" dirty="0">
                <a:solidFill>
                  <a:srgbClr val="A5086F"/>
                </a:solidFill>
                <a:latin typeface="Arial Narrow" pitchFamily="34" charset="0"/>
                <a:ea typeface="ＭＳ Ｐゴシック" charset="-128"/>
              </a:rPr>
              <a:t> o </a:t>
            </a:r>
            <a:r>
              <a:rPr lang="en-GB" altLang="it-IT" sz="2800" b="1" dirty="0" err="1">
                <a:solidFill>
                  <a:srgbClr val="A5086F"/>
                </a:solidFill>
                <a:latin typeface="Arial Narrow" pitchFamily="34" charset="0"/>
                <a:ea typeface="ＭＳ Ｐゴシック" charset="-128"/>
              </a:rPr>
              <a:t>nella</a:t>
            </a:r>
            <a:r>
              <a:rPr lang="en-GB" altLang="it-IT" sz="2800" b="1" dirty="0">
                <a:solidFill>
                  <a:srgbClr val="A5086F"/>
                </a:solidFill>
                <a:latin typeface="Arial Narrow" pitchFamily="34" charset="0"/>
                <a:ea typeface="ＭＳ Ｐゴシック" charset="-128"/>
              </a:rPr>
              <a:t> NA</a:t>
            </a:r>
            <a:endParaRPr lang="fr-FR" altLang="it-IT" sz="2800" b="1" dirty="0">
              <a:solidFill>
                <a:srgbClr val="A5086F"/>
              </a:solidFill>
              <a:latin typeface="Arial Narrow" pitchFamily="34" charset="0"/>
              <a:ea typeface="ＭＳ Ｐゴシック" charset="-128"/>
            </a:endParaRPr>
          </a:p>
        </p:txBody>
      </p:sp>
      <p:sp>
        <p:nvSpPr>
          <p:cNvPr id="605188" name="Text Box 8"/>
          <p:cNvSpPr txBox="1">
            <a:spLocks noChangeArrowheads="1"/>
          </p:cNvSpPr>
          <p:nvPr/>
        </p:nvSpPr>
        <p:spPr bwMode="auto">
          <a:xfrm>
            <a:off x="2641601" y="1"/>
            <a:ext cx="234292" cy="753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endParaRPr lang="en-US" altLang="it-IT" sz="4133" b="1">
              <a:solidFill>
                <a:schemeClr val="bg1"/>
              </a:solidFill>
              <a:ea typeface="ＭＳ Ｐゴシック" charset="-128"/>
            </a:endParaRPr>
          </a:p>
        </p:txBody>
      </p:sp>
      <p:sp>
        <p:nvSpPr>
          <p:cNvPr id="605189" name="Text Box 69"/>
          <p:cNvSpPr txBox="1">
            <a:spLocks noChangeArrowheads="1"/>
          </p:cNvSpPr>
          <p:nvPr/>
        </p:nvSpPr>
        <p:spPr bwMode="auto">
          <a:xfrm>
            <a:off x="7758544" y="2582858"/>
            <a:ext cx="4230255" cy="1266029"/>
          </a:xfrm>
          <a:prstGeom prst="rect">
            <a:avLst/>
          </a:prstGeom>
          <a:solidFill>
            <a:srgbClr val="3399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a:r>
              <a:rPr lang="en-GB" altLang="it-IT" sz="3733" b="1" dirty="0" err="1">
                <a:solidFill>
                  <a:srgbClr val="FFCC00"/>
                </a:solidFill>
                <a:effectLst>
                  <a:outerShdw blurRad="38100" dist="38100" dir="2700000" algn="tl">
                    <a:srgbClr val="000000"/>
                  </a:outerShdw>
                </a:effectLst>
                <a:latin typeface="Arial Narrow" pitchFamily="34" charset="0"/>
                <a:ea typeface="ＭＳ Ｐゴシック" charset="-128"/>
              </a:rPr>
              <a:t>Interessa</a:t>
            </a:r>
            <a:r>
              <a:rPr lang="en-GB" altLang="it-IT" sz="3733" b="1" dirty="0">
                <a:solidFill>
                  <a:srgbClr val="FFCC00"/>
                </a:solidFill>
                <a:effectLst>
                  <a:outerShdw blurRad="38100" dist="38100" dir="2700000" algn="tl">
                    <a:srgbClr val="000000"/>
                  </a:outerShdw>
                </a:effectLst>
                <a:latin typeface="Arial Narrow" pitchFamily="34" charset="0"/>
                <a:ea typeface="ＭＳ Ｐゴシック" charset="-128"/>
              </a:rPr>
              <a:t> </a:t>
            </a:r>
            <a:r>
              <a:rPr lang="en-GB" altLang="it-IT" sz="3733" b="1" dirty="0" err="1">
                <a:solidFill>
                  <a:srgbClr val="FFCC00"/>
                </a:solidFill>
                <a:effectLst>
                  <a:outerShdw blurRad="38100" dist="38100" dir="2700000" algn="tl">
                    <a:srgbClr val="000000"/>
                  </a:outerShdw>
                </a:effectLst>
                <a:latin typeface="Arial Narrow" pitchFamily="34" charset="0"/>
                <a:ea typeface="ＭＳ Ｐゴシック" charset="-128"/>
              </a:rPr>
              <a:t>i</a:t>
            </a:r>
            <a:r>
              <a:rPr lang="en-GB" altLang="it-IT" sz="3733" b="1" dirty="0">
                <a:solidFill>
                  <a:srgbClr val="FFCC00"/>
                </a:solidFill>
                <a:effectLst>
                  <a:outerShdw blurRad="38100" dist="38100" dir="2700000" algn="tl">
                    <a:srgbClr val="000000"/>
                  </a:outerShdw>
                </a:effectLst>
                <a:latin typeface="Arial Narrow" pitchFamily="34" charset="0"/>
                <a:ea typeface="ＭＳ Ｐゴシック" charset="-128"/>
              </a:rPr>
              <a:t> virus </a:t>
            </a:r>
            <a:r>
              <a:rPr lang="en-GB" altLang="it-IT" sz="3733" b="1" dirty="0" err="1">
                <a:solidFill>
                  <a:srgbClr val="FFCC00"/>
                </a:solidFill>
                <a:effectLst>
                  <a:outerShdw blurRad="38100" dist="38100" dir="2700000" algn="tl">
                    <a:srgbClr val="000000"/>
                  </a:outerShdw>
                </a:effectLst>
                <a:latin typeface="Arial Narrow" pitchFamily="34" charset="0"/>
                <a:ea typeface="ＭＳ Ｐゴシック" charset="-128"/>
              </a:rPr>
              <a:t>dell’influenza</a:t>
            </a:r>
            <a:r>
              <a:rPr lang="en-GB" altLang="it-IT" sz="3733" b="1" dirty="0">
                <a:solidFill>
                  <a:srgbClr val="FFCC00"/>
                </a:solidFill>
                <a:effectLst>
                  <a:outerShdw blurRad="38100" dist="38100" dir="2700000" algn="tl">
                    <a:srgbClr val="000000"/>
                  </a:outerShdw>
                </a:effectLst>
                <a:latin typeface="Arial Narrow" pitchFamily="34" charset="0"/>
                <a:ea typeface="ＭＳ Ｐゴシック" charset="-128"/>
              </a:rPr>
              <a:t> </a:t>
            </a:r>
            <a:r>
              <a:rPr lang="en-GB" altLang="it-IT" sz="3733" b="1" dirty="0">
                <a:solidFill>
                  <a:schemeClr val="bg1"/>
                </a:solidFill>
                <a:effectLst>
                  <a:outerShdw blurRad="38100" dist="38100" dir="2700000" algn="tl">
                    <a:srgbClr val="000000"/>
                  </a:outerShdw>
                </a:effectLst>
                <a:latin typeface="Arial Narrow" pitchFamily="34" charset="0"/>
                <a:ea typeface="ＭＳ Ｐゴシック" charset="-128"/>
              </a:rPr>
              <a:t>A </a:t>
            </a:r>
            <a:r>
              <a:rPr lang="en-GB" altLang="it-IT" sz="3733" b="1" dirty="0">
                <a:solidFill>
                  <a:srgbClr val="FFCC00"/>
                </a:solidFill>
                <a:effectLst>
                  <a:outerShdw blurRad="38100" dist="38100" dir="2700000" algn="tl">
                    <a:srgbClr val="000000"/>
                  </a:outerShdw>
                </a:effectLst>
                <a:latin typeface="Arial Narrow" pitchFamily="34" charset="0"/>
                <a:ea typeface="ＭＳ Ｐゴシック" charset="-128"/>
              </a:rPr>
              <a:t>e</a:t>
            </a:r>
            <a:r>
              <a:rPr lang="en-GB" altLang="it-IT" sz="3733" b="1" dirty="0">
                <a:solidFill>
                  <a:srgbClr val="FF3300"/>
                </a:solidFill>
                <a:effectLst>
                  <a:outerShdw blurRad="38100" dist="38100" dir="2700000" algn="tl">
                    <a:srgbClr val="000000"/>
                  </a:outerShdw>
                </a:effectLst>
                <a:latin typeface="Arial Narrow" pitchFamily="34" charset="0"/>
                <a:ea typeface="ＭＳ Ｐゴシック" charset="-128"/>
              </a:rPr>
              <a:t> </a:t>
            </a:r>
            <a:r>
              <a:rPr lang="en-GB" altLang="it-IT" sz="3733" b="1" dirty="0">
                <a:solidFill>
                  <a:schemeClr val="bg1"/>
                </a:solidFill>
                <a:effectLst>
                  <a:outerShdw blurRad="38100" dist="38100" dir="2700000" algn="tl">
                    <a:srgbClr val="000000"/>
                  </a:outerShdw>
                </a:effectLst>
                <a:latin typeface="Arial Narrow" pitchFamily="34" charset="0"/>
                <a:ea typeface="ＭＳ Ｐゴシック" charset="-128"/>
              </a:rPr>
              <a:t>B</a:t>
            </a:r>
            <a:endParaRPr lang="fr-FR" altLang="it-IT" sz="3733" b="1" dirty="0">
              <a:solidFill>
                <a:schemeClr val="bg1"/>
              </a:solidFill>
              <a:effectLst>
                <a:outerShdw blurRad="38100" dist="38100" dir="2700000" algn="tl">
                  <a:srgbClr val="000000"/>
                </a:outerShdw>
              </a:effectLst>
              <a:latin typeface="Arial Narrow" pitchFamily="34" charset="0"/>
              <a:ea typeface="ＭＳ Ｐゴシック" charset="-128"/>
            </a:endParaRPr>
          </a:p>
        </p:txBody>
      </p:sp>
      <p:sp>
        <p:nvSpPr>
          <p:cNvPr id="605190" name="Text Box 71"/>
          <p:cNvSpPr txBox="1">
            <a:spLocks noChangeArrowheads="1"/>
          </p:cNvSpPr>
          <p:nvPr/>
        </p:nvSpPr>
        <p:spPr bwMode="auto">
          <a:xfrm>
            <a:off x="2330451" y="1719263"/>
            <a:ext cx="3147483" cy="896697"/>
          </a:xfrm>
          <a:prstGeom prst="rect">
            <a:avLst/>
          </a:prstGeom>
          <a:solidFill>
            <a:srgbClr val="3399FF"/>
          </a:solidFill>
          <a:ln w="9525">
            <a:solidFill>
              <a:srgbClr val="00CCFF"/>
            </a:solidFill>
            <a:miter lim="800000"/>
            <a:headEnd/>
            <a:tailEnd/>
          </a:ln>
        </p:spPr>
        <p:txBody>
          <a:bodyPr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sz="2533" b="1">
                <a:solidFill>
                  <a:schemeClr val="bg1"/>
                </a:solidFill>
                <a:effectLst>
                  <a:outerShdw blurRad="38100" dist="38100" dir="2700000" algn="tl">
                    <a:srgbClr val="000000"/>
                  </a:outerShdw>
                </a:effectLst>
                <a:latin typeface="Arial Narrow" pitchFamily="34" charset="0"/>
                <a:ea typeface="ＭＳ Ｐゴシック" charset="-128"/>
              </a:rPr>
              <a:t>Una o più modificazioni </a:t>
            </a:r>
            <a:r>
              <a:rPr lang="en-GB" altLang="it-IT" sz="2533" b="1">
                <a:solidFill>
                  <a:srgbClr val="FFFF99"/>
                </a:solidFill>
                <a:effectLst>
                  <a:outerShdw blurRad="38100" dist="38100" dir="2700000" algn="tl">
                    <a:srgbClr val="000000"/>
                  </a:outerShdw>
                </a:effectLst>
                <a:latin typeface="Arial Narrow" pitchFamily="34" charset="0"/>
                <a:ea typeface="ＭＳ Ｐゴシック" charset="-128"/>
              </a:rPr>
              <a:t>minori</a:t>
            </a:r>
            <a:endParaRPr lang="fr-FR" altLang="it-IT" sz="2533" b="1">
              <a:solidFill>
                <a:srgbClr val="FFFF99"/>
              </a:solidFill>
              <a:effectLst>
                <a:outerShdw blurRad="38100" dist="38100" dir="2700000" algn="tl">
                  <a:srgbClr val="000000"/>
                </a:outerShdw>
              </a:effectLst>
              <a:ea typeface="ＭＳ Ｐゴシック" charset="-128"/>
            </a:endParaRPr>
          </a:p>
        </p:txBody>
      </p:sp>
      <p:sp>
        <p:nvSpPr>
          <p:cNvPr id="605191" name="Text Box 72"/>
          <p:cNvSpPr txBox="1">
            <a:spLocks noChangeArrowheads="1"/>
          </p:cNvSpPr>
          <p:nvPr/>
        </p:nvSpPr>
        <p:spPr bwMode="auto">
          <a:xfrm>
            <a:off x="0" y="6209005"/>
            <a:ext cx="3941233" cy="4864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r>
              <a:rPr lang="fr-FR" altLang="it-IT" sz="1200" i="1" dirty="0" err="1">
                <a:ea typeface="ＭＳ Ｐゴシック" charset="-128"/>
              </a:rPr>
              <a:t>Mammette</a:t>
            </a:r>
            <a:r>
              <a:rPr lang="fr-FR" altLang="it-IT" sz="1200" i="1" dirty="0">
                <a:ea typeface="ＭＳ Ｐゴシック" charset="-128"/>
              </a:rPr>
              <a:t> A, Les virus influenza, dans "Virologie Médicale" Presse </a:t>
            </a:r>
            <a:r>
              <a:rPr lang="fr-FR" altLang="it-IT" sz="1200" i="1" dirty="0" err="1">
                <a:ea typeface="ＭＳ Ｐゴシック" charset="-128"/>
              </a:rPr>
              <a:t>Univ</a:t>
            </a:r>
            <a:r>
              <a:rPr lang="fr-FR" altLang="it-IT" sz="1200" i="1" dirty="0">
                <a:ea typeface="ＭＳ Ｐゴシック" charset="-128"/>
              </a:rPr>
              <a:t> Lyon 2002, p 407- 420.</a:t>
            </a:r>
          </a:p>
        </p:txBody>
      </p:sp>
      <p:sp>
        <p:nvSpPr>
          <p:cNvPr id="605192" name="Rectangle 2"/>
          <p:cNvSpPr>
            <a:spLocks noChangeArrowheads="1"/>
          </p:cNvSpPr>
          <p:nvPr/>
        </p:nvSpPr>
        <p:spPr bwMode="auto">
          <a:xfrm>
            <a:off x="415741" y="263526"/>
            <a:ext cx="10751023" cy="503343"/>
          </a:xfrm>
          <a:prstGeom prst="rect">
            <a:avLst/>
          </a:prstGeom>
          <a:extLst/>
        </p:spPr>
        <p:txBody>
          <a:bodyPr vert="horz" wrap="square" lIns="0" tIns="0" rIns="0" bIns="0" rtlCol="0" anchor="ctr">
            <a:noAutofit/>
          </a:bodyPr>
          <a:lstStyle/>
          <a:p>
            <a:pPr>
              <a:lnSpc>
                <a:spcPct val="90000"/>
              </a:lnSpc>
              <a:spcBef>
                <a:spcPct val="0"/>
              </a:spcBef>
            </a:pPr>
            <a:r>
              <a:rPr lang="en-GB" altLang="it-IT" sz="3733" b="1" dirty="0">
                <a:solidFill>
                  <a:srgbClr val="FF0000"/>
                </a:solidFill>
                <a:ea typeface="+mj-ea"/>
                <a:cs typeface="+mj-cs"/>
              </a:rPr>
              <a:t>DRIFT ANTIGENICO DEI VIRUS INFLUENZALI</a:t>
            </a:r>
            <a:endParaRPr lang="fr-FR" altLang="it-IT" sz="3733" b="1" dirty="0">
              <a:solidFill>
                <a:srgbClr val="FF0000"/>
              </a:solidFill>
              <a:ea typeface="+mj-ea"/>
              <a:cs typeface="+mj-cs"/>
            </a:endParaRPr>
          </a:p>
        </p:txBody>
      </p:sp>
      <p:sp>
        <p:nvSpPr>
          <p:cNvPr id="605193" name="Rectangle 9"/>
          <p:cNvSpPr>
            <a:spLocks noChangeArrowheads="1"/>
          </p:cNvSpPr>
          <p:nvPr/>
        </p:nvSpPr>
        <p:spPr bwMode="auto">
          <a:xfrm>
            <a:off x="8826500" y="1154114"/>
            <a:ext cx="1763184" cy="111601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FF0000">
                      <a:gamma/>
                      <a:shade val="60000"/>
                      <a:invGamma/>
                    </a:srgbClr>
                  </a:outerShdw>
                </a:effectLst>
              </a14:hiddenEffects>
            </a:ext>
          </a:extLst>
        </p:spPr>
        <p:txBody>
          <a:bodyPr wrap="none" lIns="106543" tIns="53272" rIns="106543" bIns="53272" anchor="ctr"/>
          <a:lstStyle>
            <a:lvl1pPr defTabSz="873125">
              <a:defRPr>
                <a:solidFill>
                  <a:schemeClr val="tx1"/>
                </a:solidFill>
                <a:latin typeface="Arial" charset="0"/>
              </a:defRPr>
            </a:lvl1pPr>
            <a:lvl2pPr marL="400050" defTabSz="873125">
              <a:defRPr>
                <a:solidFill>
                  <a:schemeClr val="tx1"/>
                </a:solidFill>
                <a:latin typeface="Arial" charset="0"/>
              </a:defRPr>
            </a:lvl2pPr>
            <a:lvl3pPr marL="801688" defTabSz="873125">
              <a:defRPr>
                <a:solidFill>
                  <a:schemeClr val="tx1"/>
                </a:solidFill>
                <a:latin typeface="Arial" charset="0"/>
              </a:defRPr>
            </a:lvl3pPr>
            <a:lvl4pPr marL="1200150" defTabSz="873125">
              <a:defRPr>
                <a:solidFill>
                  <a:schemeClr val="tx1"/>
                </a:solidFill>
                <a:latin typeface="Arial" charset="0"/>
              </a:defRPr>
            </a:lvl4pPr>
            <a:lvl5pPr marL="1603375" defTabSz="873125">
              <a:defRPr>
                <a:solidFill>
                  <a:schemeClr val="tx1"/>
                </a:solidFill>
                <a:latin typeface="Arial" charset="0"/>
              </a:defRPr>
            </a:lvl5pPr>
            <a:lvl6pPr marL="2060575" defTabSz="873125" fontAlgn="base">
              <a:spcBef>
                <a:spcPct val="0"/>
              </a:spcBef>
              <a:spcAft>
                <a:spcPct val="0"/>
              </a:spcAft>
              <a:defRPr>
                <a:solidFill>
                  <a:schemeClr val="tx1"/>
                </a:solidFill>
                <a:latin typeface="Arial" charset="0"/>
              </a:defRPr>
            </a:lvl6pPr>
            <a:lvl7pPr marL="2517775" defTabSz="873125" fontAlgn="base">
              <a:spcBef>
                <a:spcPct val="0"/>
              </a:spcBef>
              <a:spcAft>
                <a:spcPct val="0"/>
              </a:spcAft>
              <a:defRPr>
                <a:solidFill>
                  <a:schemeClr val="tx1"/>
                </a:solidFill>
                <a:latin typeface="Arial" charset="0"/>
              </a:defRPr>
            </a:lvl7pPr>
            <a:lvl8pPr marL="2974975" defTabSz="873125" fontAlgn="base">
              <a:spcBef>
                <a:spcPct val="0"/>
              </a:spcBef>
              <a:spcAft>
                <a:spcPct val="0"/>
              </a:spcAft>
              <a:defRPr>
                <a:solidFill>
                  <a:schemeClr val="tx1"/>
                </a:solidFill>
                <a:latin typeface="Arial" charset="0"/>
              </a:defRPr>
            </a:lvl8pPr>
            <a:lvl9pPr marL="3432175" defTabSz="873125" fontAlgn="base">
              <a:spcBef>
                <a:spcPct val="0"/>
              </a:spcBef>
              <a:spcAft>
                <a:spcPct val="0"/>
              </a:spcAft>
              <a:defRPr>
                <a:solidFill>
                  <a:schemeClr val="tx1"/>
                </a:solidFill>
                <a:latin typeface="Arial" charset="0"/>
              </a:defRPr>
            </a:lvl9pPr>
          </a:lstStyle>
          <a:p>
            <a:pPr algn="ctr" eaLnBrk="0" hangingPunct="0"/>
            <a:r>
              <a:rPr lang="en-GB" altLang="it-IT" sz="3067" b="1">
                <a:solidFill>
                  <a:srgbClr val="333399"/>
                </a:solidFill>
                <a:latin typeface="Arial Narrow" pitchFamily="34" charset="0"/>
                <a:ea typeface="ＭＳ Ｐゴシック" charset="-128"/>
              </a:rPr>
              <a:t/>
            </a:r>
            <a:br>
              <a:rPr lang="en-GB" altLang="it-IT" sz="3067" b="1">
                <a:solidFill>
                  <a:srgbClr val="333399"/>
                </a:solidFill>
                <a:latin typeface="Arial Narrow" pitchFamily="34" charset="0"/>
                <a:ea typeface="ＭＳ Ｐゴシック" charset="-128"/>
              </a:rPr>
            </a:br>
            <a:r>
              <a:rPr lang="en-GB" altLang="it-IT" sz="2400" b="1">
                <a:solidFill>
                  <a:schemeClr val="bg1"/>
                </a:solidFill>
                <a:effectLst>
                  <a:outerShdw blurRad="38100" dist="38100" dir="2700000" algn="tl">
                    <a:srgbClr val="000000"/>
                  </a:outerShdw>
                </a:effectLst>
                <a:latin typeface="Arial Narrow" pitchFamily="34" charset="0"/>
                <a:ea typeface="ＭＳ Ｐゴシック" charset="-128"/>
              </a:rPr>
              <a:t>Cellula ospite </a:t>
            </a:r>
          </a:p>
          <a:p>
            <a:pPr algn="ctr" eaLnBrk="0" hangingPunct="0"/>
            <a:r>
              <a:rPr lang="en-GB" altLang="it-IT" sz="2400" b="1">
                <a:solidFill>
                  <a:schemeClr val="bg1"/>
                </a:solidFill>
                <a:effectLst>
                  <a:outerShdw blurRad="38100" dist="38100" dir="2700000" algn="tl">
                    <a:srgbClr val="000000"/>
                  </a:outerShdw>
                </a:effectLst>
                <a:latin typeface="Arial Narrow" pitchFamily="34" charset="0"/>
                <a:ea typeface="ＭＳ Ｐゴシック" charset="-128"/>
              </a:rPr>
              <a:t>infetta</a:t>
            </a:r>
          </a:p>
          <a:p>
            <a:pPr algn="ctr" eaLnBrk="0" hangingPunct="0"/>
            <a:endParaRPr lang="fr-FR" altLang="it-IT" sz="2400" i="1">
              <a:solidFill>
                <a:schemeClr val="bg1"/>
              </a:solidFill>
              <a:effectLst>
                <a:outerShdw blurRad="38100" dist="38100" dir="2700000" algn="tl">
                  <a:srgbClr val="000000"/>
                </a:outerShdw>
              </a:effectLst>
              <a:latin typeface="Arial Narrow" pitchFamily="34" charset="0"/>
              <a:ea typeface="ＭＳ Ｐゴシック" charset="-128"/>
            </a:endParaRPr>
          </a:p>
        </p:txBody>
      </p:sp>
      <p:pic>
        <p:nvPicPr>
          <p:cNvPr id="605195" name="Picture 11"/>
          <p:cNvPicPr>
            <a:picLocks noChangeAspect="1" noChangeArrowheads="1"/>
          </p:cNvPicPr>
          <p:nvPr/>
        </p:nvPicPr>
        <p:blipFill>
          <a:blip r:embed="rId3" cstate="print">
            <a:lum bright="14000" contrast="22000"/>
            <a:extLst>
              <a:ext uri="{28A0092B-C50C-407E-A947-70E740481C1C}">
                <a14:useLocalDpi xmlns="" xmlns:a14="http://schemas.microsoft.com/office/drawing/2010/main" val="0"/>
              </a:ext>
            </a:extLst>
          </a:blip>
          <a:srcRect/>
          <a:stretch>
            <a:fillRect/>
          </a:stretch>
        </p:blipFill>
        <p:spPr bwMode="auto">
          <a:xfrm>
            <a:off x="31177" y="2853292"/>
            <a:ext cx="4120838" cy="30306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accent1">
                      <a:gamma/>
                      <a:shade val="60000"/>
                      <a:invGamma/>
                    </a:schemeClr>
                  </a:outerShdw>
                </a:effectLst>
              </a14:hiddenEffects>
            </a:ext>
          </a:extLst>
        </p:spPr>
      </p:pic>
      <p:sp>
        <p:nvSpPr>
          <p:cNvPr id="605196" name="Line 12"/>
          <p:cNvSpPr>
            <a:spLocks noChangeShapeType="1"/>
          </p:cNvSpPr>
          <p:nvPr/>
        </p:nvSpPr>
        <p:spPr bwMode="auto">
          <a:xfrm flipV="1">
            <a:off x="3402419" y="1435580"/>
            <a:ext cx="5329255" cy="2472368"/>
          </a:xfrm>
          <a:prstGeom prst="line">
            <a:avLst/>
          </a:prstGeom>
          <a:noFill/>
          <a:ln w="41275">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 xmlns:a14="http://schemas.microsoft.com/office/drawing/2010/main">
                <a:noFill/>
              </a14:hiddenFill>
            </a:ext>
          </a:extLst>
        </p:spPr>
        <p:txBody>
          <a:bodyPr/>
          <a:lstStyle/>
          <a:p>
            <a:endParaRPr lang="it-IT" sz="2400"/>
          </a:p>
        </p:txBody>
      </p:sp>
      <p:sp>
        <p:nvSpPr>
          <p:cNvPr id="14" name="CasellaDiTesto 13"/>
          <p:cNvSpPr txBox="1"/>
          <p:nvPr/>
        </p:nvSpPr>
        <p:spPr>
          <a:xfrm>
            <a:off x="4152016" y="4253346"/>
            <a:ext cx="7762894" cy="2554545"/>
          </a:xfrm>
          <a:prstGeom prst="rect">
            <a:avLst/>
          </a:prstGeom>
          <a:noFill/>
        </p:spPr>
        <p:txBody>
          <a:bodyPr wrap="square" rtlCol="0">
            <a:spAutoFit/>
          </a:bodyPr>
          <a:lstStyle/>
          <a:p>
            <a:pPr algn="just"/>
            <a:r>
              <a:rPr lang="it-IT" sz="2000" b="1" dirty="0" smtClean="0"/>
              <a:t>Deriva </a:t>
            </a:r>
            <a:r>
              <a:rPr lang="it-IT" sz="2000" b="1" dirty="0"/>
              <a:t>antigenica</a:t>
            </a:r>
            <a:r>
              <a:rPr lang="it-IT" sz="2000" dirty="0"/>
              <a:t> (</a:t>
            </a:r>
            <a:r>
              <a:rPr lang="it-IT" sz="2000" i="1" dirty="0" err="1"/>
              <a:t>antigenic</a:t>
            </a:r>
            <a:r>
              <a:rPr lang="it-IT" sz="2000" i="1" dirty="0"/>
              <a:t> </a:t>
            </a:r>
            <a:r>
              <a:rPr lang="it-IT" sz="2000" i="1" dirty="0" err="1"/>
              <a:t>drift</a:t>
            </a:r>
            <a:r>
              <a:rPr lang="it-IT" sz="2000" dirty="0"/>
              <a:t>). </a:t>
            </a:r>
            <a:r>
              <a:rPr lang="it-IT" sz="2000" dirty="0" smtClean="0"/>
              <a:t>Graduale </a:t>
            </a:r>
            <a:r>
              <a:rPr lang="it-IT" sz="2000" dirty="0"/>
              <a:t>modifica della sequenza degli aminoacidi che compongono le proteine in grado di stimolare una risposta </a:t>
            </a:r>
            <a:r>
              <a:rPr lang="it-IT" sz="2000" dirty="0" smtClean="0"/>
              <a:t>immune (HA e NA). </a:t>
            </a:r>
            <a:r>
              <a:rPr lang="it-IT" sz="2000" dirty="0"/>
              <a:t>Questo fenomeno riguarda sia i virus A, sia i B (ma negli A avviene in modo più marcato e frequente) ed è responsabile delle epidemie stagionali. Infatti le nuove varianti diventano sufficientemente irriconoscibili agli anticorpi nella maggior parte delle popolazione, così da rendere un ampio numero di individui suscettibile al nuovo </a:t>
            </a:r>
            <a:r>
              <a:rPr lang="it-IT" sz="2000" dirty="0" smtClean="0"/>
              <a:t>ceppo		EPIDEMIE</a:t>
            </a:r>
            <a:endParaRPr lang="it-IT" sz="2000" dirty="0"/>
          </a:p>
        </p:txBody>
      </p:sp>
      <p:sp>
        <p:nvSpPr>
          <p:cNvPr id="15" name="Line 12"/>
          <p:cNvSpPr>
            <a:spLocks noChangeShapeType="1"/>
          </p:cNvSpPr>
          <p:nvPr/>
        </p:nvSpPr>
        <p:spPr bwMode="auto">
          <a:xfrm>
            <a:off x="5791252" y="6569364"/>
            <a:ext cx="928254" cy="1"/>
          </a:xfrm>
          <a:prstGeom prst="line">
            <a:avLst/>
          </a:prstGeom>
          <a:noFill/>
          <a:ln w="41275">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 xmlns:a14="http://schemas.microsoft.com/office/drawing/2010/main">
                <a:noFill/>
              </a14:hiddenFill>
            </a:ext>
          </a:extLst>
        </p:spPr>
        <p:txBody>
          <a:bodyPr/>
          <a:lstStyle/>
          <a:p>
            <a:endParaRPr lang="it-IT" sz="2400"/>
          </a:p>
        </p:txBody>
      </p:sp>
    </p:spTree>
    <p:extLst>
      <p:ext uri="{BB962C8B-B14F-4D97-AF65-F5344CB8AC3E}">
        <p14:creationId xmlns="" xmlns:p14="http://schemas.microsoft.com/office/powerpoint/2010/main" val="40392854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288" y="148856"/>
            <a:ext cx="12025423" cy="1063256"/>
          </a:xfrm>
        </p:spPr>
        <p:txBody>
          <a:bodyPr>
            <a:noAutofit/>
          </a:bodyPr>
          <a:lstStyle/>
          <a:p>
            <a:pPr fontAlgn="base">
              <a:spcAft>
                <a:spcPct val="0"/>
              </a:spcAft>
            </a:pPr>
            <a:r>
              <a:rPr lang="en-GB" altLang="it-IT" sz="3200" b="1" dirty="0">
                <a:solidFill>
                  <a:srgbClr val="FF0000"/>
                </a:solidFill>
                <a:latin typeface="+mn-lt"/>
              </a:rPr>
              <a:t>Shift </a:t>
            </a:r>
            <a:r>
              <a:rPr lang="en-GB" altLang="it-IT" sz="3200" b="1" dirty="0" err="1">
                <a:solidFill>
                  <a:srgbClr val="FF0000"/>
                </a:solidFill>
                <a:latin typeface="+mn-lt"/>
              </a:rPr>
              <a:t>antigenico</a:t>
            </a:r>
            <a:r>
              <a:rPr lang="en-GB" altLang="it-IT" sz="3200" b="1" dirty="0">
                <a:solidFill>
                  <a:srgbClr val="FF0000"/>
                </a:solidFill>
                <a:latin typeface="+mn-lt"/>
              </a:rPr>
              <a:t> </a:t>
            </a:r>
            <a:r>
              <a:rPr lang="en-GB" altLang="it-IT" sz="3200" b="1" dirty="0" err="1">
                <a:solidFill>
                  <a:srgbClr val="FF0000"/>
                </a:solidFill>
                <a:latin typeface="+mn-lt"/>
              </a:rPr>
              <a:t>dei</a:t>
            </a:r>
            <a:r>
              <a:rPr lang="en-GB" altLang="it-IT" sz="3200" b="1" dirty="0">
                <a:solidFill>
                  <a:srgbClr val="FF0000"/>
                </a:solidFill>
                <a:latin typeface="+mn-lt"/>
              </a:rPr>
              <a:t> Virus </a:t>
            </a:r>
            <a:r>
              <a:rPr lang="en-GB" altLang="it-IT" sz="3200" b="1" dirty="0" err="1">
                <a:solidFill>
                  <a:srgbClr val="FF0000"/>
                </a:solidFill>
                <a:latin typeface="+mn-lt"/>
              </a:rPr>
              <a:t>Influenzali</a:t>
            </a:r>
            <a:r>
              <a:rPr lang="en-GB" altLang="it-IT" sz="3200" b="1" dirty="0">
                <a:solidFill>
                  <a:srgbClr val="FF0000"/>
                </a:solidFill>
                <a:latin typeface="+mn-lt"/>
              </a:rPr>
              <a:t>: </a:t>
            </a:r>
            <a:br>
              <a:rPr lang="en-GB" altLang="it-IT" sz="3200" b="1" dirty="0">
                <a:solidFill>
                  <a:srgbClr val="FF0000"/>
                </a:solidFill>
                <a:latin typeface="+mn-lt"/>
              </a:rPr>
            </a:br>
            <a:r>
              <a:rPr lang="en-GB" altLang="it-IT" sz="3200" b="1" dirty="0" err="1">
                <a:solidFill>
                  <a:srgbClr val="FF0000"/>
                </a:solidFill>
                <a:latin typeface="+mn-lt"/>
              </a:rPr>
              <a:t>comparsa</a:t>
            </a:r>
            <a:r>
              <a:rPr lang="en-GB" altLang="it-IT" sz="3200" b="1" dirty="0">
                <a:solidFill>
                  <a:srgbClr val="FF0000"/>
                </a:solidFill>
                <a:latin typeface="+mn-lt"/>
              </a:rPr>
              <a:t> di un “</a:t>
            </a:r>
            <a:r>
              <a:rPr lang="en-GB" altLang="it-IT" sz="3200" b="1" dirty="0" err="1">
                <a:solidFill>
                  <a:srgbClr val="FF0000"/>
                </a:solidFill>
                <a:latin typeface="+mn-lt"/>
              </a:rPr>
              <a:t>nuovo</a:t>
            </a:r>
            <a:r>
              <a:rPr lang="en-GB" altLang="it-IT" sz="3200" b="1" dirty="0">
                <a:solidFill>
                  <a:srgbClr val="FF0000"/>
                </a:solidFill>
                <a:latin typeface="+mn-lt"/>
              </a:rPr>
              <a:t>” virus a </a:t>
            </a:r>
            <a:r>
              <a:rPr lang="en-GB" altLang="it-IT" sz="3200" b="1" dirty="0" err="1">
                <a:solidFill>
                  <a:srgbClr val="FF0000"/>
                </a:solidFill>
                <a:latin typeface="+mn-lt"/>
              </a:rPr>
              <a:t>livello</a:t>
            </a:r>
            <a:r>
              <a:rPr lang="en-GB" altLang="it-IT" sz="3200" b="1" dirty="0">
                <a:solidFill>
                  <a:srgbClr val="FF0000"/>
                </a:solidFill>
                <a:latin typeface="+mn-lt"/>
              </a:rPr>
              <a:t> </a:t>
            </a:r>
            <a:r>
              <a:rPr lang="en-GB" altLang="it-IT" sz="3200" b="1" dirty="0" err="1">
                <a:solidFill>
                  <a:srgbClr val="FF0000"/>
                </a:solidFill>
                <a:latin typeface="+mn-lt"/>
              </a:rPr>
              <a:t>globale</a:t>
            </a:r>
            <a:r>
              <a:rPr lang="en-GB" altLang="it-IT" sz="3200" b="1" dirty="0">
                <a:solidFill>
                  <a:srgbClr val="FF0000"/>
                </a:solidFill>
                <a:latin typeface="+mn-lt"/>
              </a:rPr>
              <a:t> (Virus A</a:t>
            </a:r>
            <a:r>
              <a:rPr lang="en-GB" altLang="it-IT" sz="3200" b="1" dirty="0" smtClean="0">
                <a:solidFill>
                  <a:srgbClr val="FF0000"/>
                </a:solidFill>
                <a:latin typeface="+mn-lt"/>
              </a:rPr>
              <a:t>)</a:t>
            </a:r>
            <a:endParaRPr lang="it-IT" sz="3200" b="1" dirty="0">
              <a:solidFill>
                <a:srgbClr val="FF0000"/>
              </a:solidFill>
              <a:latin typeface="+mn-lt"/>
            </a:endParaRPr>
          </a:p>
        </p:txBody>
      </p:sp>
      <p:sp>
        <p:nvSpPr>
          <p:cNvPr id="3" name="Segnaposto contenuto 2"/>
          <p:cNvSpPr>
            <a:spLocks noGrp="1"/>
          </p:cNvSpPr>
          <p:nvPr>
            <p:ph idx="1"/>
          </p:nvPr>
        </p:nvSpPr>
        <p:spPr>
          <a:xfrm>
            <a:off x="191386" y="1825625"/>
            <a:ext cx="5730949" cy="4351338"/>
          </a:xfrm>
        </p:spPr>
        <p:txBody>
          <a:bodyPr>
            <a:noAutofit/>
          </a:bodyPr>
          <a:lstStyle/>
          <a:p>
            <a:pPr marL="0" indent="0" algn="just">
              <a:buNone/>
            </a:pPr>
            <a:r>
              <a:rPr lang="it-IT" sz="1800" b="1" dirty="0" smtClean="0"/>
              <a:t>Spostamento </a:t>
            </a:r>
            <a:r>
              <a:rPr lang="it-IT" sz="1800" b="1" dirty="0"/>
              <a:t>antigenico</a:t>
            </a:r>
            <a:r>
              <a:rPr lang="it-IT" sz="1800" dirty="0"/>
              <a:t> (</a:t>
            </a:r>
            <a:r>
              <a:rPr lang="it-IT" sz="1800" i="1" dirty="0" err="1"/>
              <a:t>antigenic</a:t>
            </a:r>
            <a:r>
              <a:rPr lang="it-IT" sz="1800" i="1" dirty="0"/>
              <a:t> </a:t>
            </a:r>
            <a:r>
              <a:rPr lang="it-IT" sz="1800" i="1" dirty="0" err="1"/>
              <a:t>shift</a:t>
            </a:r>
            <a:r>
              <a:rPr lang="it-IT" sz="1800" dirty="0"/>
              <a:t>). </a:t>
            </a:r>
            <a:endParaRPr lang="it-IT" sz="1800" dirty="0" smtClean="0"/>
          </a:p>
          <a:p>
            <a:pPr marL="0" indent="0" algn="just">
              <a:buNone/>
            </a:pPr>
            <a:r>
              <a:rPr lang="it-IT" sz="1800" dirty="0" smtClean="0"/>
              <a:t>Fenomeno </a:t>
            </a:r>
            <a:r>
              <a:rPr lang="it-IT" sz="1800" dirty="0"/>
              <a:t>che riguarda solo i virus influenzali di tipo </a:t>
            </a:r>
            <a:r>
              <a:rPr lang="it-IT" sz="1800" dirty="0" smtClean="0"/>
              <a:t>A; Consiste </a:t>
            </a:r>
            <a:r>
              <a:rPr lang="it-IT" sz="1800" dirty="0"/>
              <a:t>nella </a:t>
            </a:r>
            <a:r>
              <a:rPr lang="it-IT" sz="1800" b="1" dirty="0"/>
              <a:t>comparsa nell’uomo di un nuovo ceppo virale</a:t>
            </a:r>
            <a:r>
              <a:rPr lang="it-IT" sz="1800" dirty="0"/>
              <a:t> con una </a:t>
            </a:r>
            <a:r>
              <a:rPr lang="it-IT" sz="1800" b="1" dirty="0"/>
              <a:t>proteina di superficie </a:t>
            </a:r>
            <a:r>
              <a:rPr lang="it-IT" sz="1800" dirty="0"/>
              <a:t>(HA e/o NA) appartenente a un </a:t>
            </a:r>
            <a:r>
              <a:rPr lang="it-IT" sz="1800" b="1" dirty="0"/>
              <a:t>sottotipo diverso da quelli comunemente circolanti nell'uomo. </a:t>
            </a:r>
            <a:endParaRPr lang="it-IT" sz="1800" b="1" dirty="0" smtClean="0"/>
          </a:p>
          <a:p>
            <a:pPr marL="0" indent="0" algn="just">
              <a:buNone/>
            </a:pPr>
            <a:r>
              <a:rPr lang="it-IT" sz="1800" b="1" dirty="0" smtClean="0"/>
              <a:t>Gli </a:t>
            </a:r>
            <a:r>
              <a:rPr lang="it-IT" sz="1800" b="1" i="1" dirty="0" err="1"/>
              <a:t>shift</a:t>
            </a:r>
            <a:r>
              <a:rPr lang="it-IT" sz="1800" b="1" dirty="0"/>
              <a:t> antigenici sono dovuti o a riassortimenti tra virus umani e animali (aviari o suini)</a:t>
            </a:r>
            <a:r>
              <a:rPr lang="it-IT" sz="1800" dirty="0"/>
              <a:t> oppure </a:t>
            </a:r>
            <a:r>
              <a:rPr lang="it-IT" sz="1800" b="1" dirty="0"/>
              <a:t>alla trasmissione diretta di virus non-umani all'uomo </a:t>
            </a:r>
            <a:r>
              <a:rPr lang="it-IT" sz="1800" dirty="0"/>
              <a:t>(l’esempio più recente è quello verificatosi ad Hong Kong nel 1997). </a:t>
            </a:r>
            <a:endParaRPr lang="it-IT" sz="1800" dirty="0" smtClean="0"/>
          </a:p>
          <a:p>
            <a:pPr marL="0" indent="0" algn="just">
              <a:buNone/>
            </a:pPr>
            <a:r>
              <a:rPr lang="it-IT" sz="1800" dirty="0" smtClean="0"/>
              <a:t>La </a:t>
            </a:r>
            <a:r>
              <a:rPr lang="it-IT" sz="1800" dirty="0"/>
              <a:t>fonte dei nuovi sottotipi sono sempre virus animali. Poiché </a:t>
            </a:r>
            <a:r>
              <a:rPr lang="it-IT" sz="1800" b="1" dirty="0"/>
              <a:t>la popolazione non ha mai incontrato prima questi antigeni, </a:t>
            </a:r>
            <a:r>
              <a:rPr lang="it-IT" sz="1800" dirty="0"/>
              <a:t>in determinate circostanze questi cambiamenti di maggiore entità </a:t>
            </a:r>
            <a:r>
              <a:rPr lang="it-IT" sz="1800" b="1" dirty="0"/>
              <a:t>possono provocare un’infezione improvvisa e invasiva</a:t>
            </a:r>
            <a:r>
              <a:rPr lang="it-IT" sz="1800" dirty="0"/>
              <a:t> in tutta la popolazione, su scala </a:t>
            </a:r>
            <a:r>
              <a:rPr lang="it-IT" sz="1800" dirty="0" smtClean="0"/>
              <a:t>mondiale			</a:t>
            </a:r>
            <a:r>
              <a:rPr lang="it-IT" sz="1800" b="1" dirty="0" smtClean="0"/>
              <a:t>PANDEMIA</a:t>
            </a:r>
            <a:r>
              <a:rPr lang="it-IT" sz="1800" dirty="0" smtClean="0"/>
              <a:t>.</a:t>
            </a:r>
            <a:endParaRPr lang="it-IT" sz="1800" dirty="0"/>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96000" y="2094614"/>
            <a:ext cx="5099773" cy="2990986"/>
          </a:xfrm>
          <a:prstGeom prst="rect">
            <a:avLst/>
          </a:prstGeom>
        </p:spPr>
      </p:pic>
      <p:sp>
        <p:nvSpPr>
          <p:cNvPr id="5" name="Line 12"/>
          <p:cNvSpPr>
            <a:spLocks noChangeShapeType="1"/>
          </p:cNvSpPr>
          <p:nvPr/>
        </p:nvSpPr>
        <p:spPr bwMode="auto">
          <a:xfrm>
            <a:off x="1644554" y="6090344"/>
            <a:ext cx="928254" cy="1"/>
          </a:xfrm>
          <a:prstGeom prst="line">
            <a:avLst/>
          </a:prstGeom>
          <a:noFill/>
          <a:ln w="41275">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 xmlns:a14="http://schemas.microsoft.com/office/drawing/2010/main">
                <a:noFill/>
              </a14:hiddenFill>
            </a:ext>
          </a:extLst>
        </p:spPr>
        <p:txBody>
          <a:bodyPr/>
          <a:lstStyle/>
          <a:p>
            <a:endParaRPr lang="it-IT" sz="2400"/>
          </a:p>
        </p:txBody>
      </p:sp>
    </p:spTree>
    <p:extLst>
      <p:ext uri="{BB962C8B-B14F-4D97-AF65-F5344CB8AC3E}">
        <p14:creationId xmlns="" xmlns:p14="http://schemas.microsoft.com/office/powerpoint/2010/main" val="2734091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pPr algn="just">
              <a:lnSpc>
                <a:spcPct val="120000"/>
              </a:lnSpc>
            </a:pPr>
            <a:r>
              <a:rPr lang="it-IT" dirty="0"/>
              <a:t>Le pandemie si verificano ad intervalli di tempo imprevedibili e in questo secolo sono avvenute nel 1918 (Spagnola, sottotipo H1N1 responsabile di almeno 20 milioni di decessi), nel 1957 (Asiatica, sottotipo H2N2), nel 1968 (Hong Kong, sottotipo H3N2). L’ultima pandemia influenzale, dovuta al virus </a:t>
            </a:r>
            <a:r>
              <a:rPr lang="it-IT" sz="2900" dirty="0">
                <a:hlinkClick r:id="rId2"/>
              </a:rPr>
              <a:t>A(H1N1)pdm09</a:t>
            </a:r>
            <a:r>
              <a:rPr lang="it-IT" sz="2900" dirty="0"/>
              <a:t> si</a:t>
            </a:r>
            <a:r>
              <a:rPr lang="it-IT" dirty="0"/>
              <a:t> è verificata nel 2009</a:t>
            </a:r>
            <a:r>
              <a:rPr lang="it-IT" dirty="0" smtClean="0"/>
              <a:t>.</a:t>
            </a:r>
          </a:p>
          <a:p>
            <a:pPr algn="just">
              <a:lnSpc>
                <a:spcPct val="120000"/>
              </a:lnSpc>
            </a:pPr>
            <a:r>
              <a:rPr lang="it-IT" dirty="0" smtClean="0"/>
              <a:t>La </a:t>
            </a:r>
            <a:r>
              <a:rPr lang="it-IT" dirty="0"/>
              <a:t>comparsa di un ceppo con proteine di superficie radicalmente nuove, quindi di un virus influenzale completamente diverso da quelli precedentemente circolanti, non è di per sé sufficiente per il verificarsi di una pandemia. Occorre anche che il nuovo virus sia capace di trasmettersi da uomo a uomo in modo efficace. </a:t>
            </a:r>
            <a:r>
              <a:rPr lang="it-IT" dirty="0" smtClean="0"/>
              <a:t>I </a:t>
            </a:r>
            <a:r>
              <a:rPr lang="it-IT" dirty="0"/>
              <a:t>virus di sottotipo H5N1 isolati da vari individui ad Hong Kong nel 1997 non possedevano, fortunatamente, questa caratteristica. Un evento simile si è avuto nel 1999, </a:t>
            </a:r>
            <a:r>
              <a:rPr lang="it-IT" dirty="0" smtClean="0"/>
              <a:t>con l’influenza </a:t>
            </a:r>
            <a:r>
              <a:rPr lang="it-IT" dirty="0"/>
              <a:t>causata dal virus sottotipo A(H9N2), solitamente infettivo sugli uccelli. </a:t>
            </a:r>
          </a:p>
          <a:p>
            <a:pPr algn="just">
              <a:lnSpc>
                <a:spcPct val="120000"/>
              </a:lnSpc>
            </a:pPr>
            <a:endParaRPr lang="it-IT" dirty="0"/>
          </a:p>
        </p:txBody>
      </p:sp>
    </p:spTree>
    <p:extLst>
      <p:ext uri="{BB962C8B-B14F-4D97-AF65-F5344CB8AC3E}">
        <p14:creationId xmlns="" xmlns:p14="http://schemas.microsoft.com/office/powerpoint/2010/main" val="2159028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
          <p:cNvSpPr>
            <a:spLocks noGrp="1"/>
          </p:cNvSpPr>
          <p:nvPr>
            <p:ph type="sldNum" sz="quarter" idx="11"/>
          </p:nvPr>
        </p:nvSpPr>
        <p:spPr>
          <a:xfrm>
            <a:off x="11289998" y="6487290"/>
            <a:ext cx="414748" cy="164148"/>
          </a:xfrm>
        </p:spPr>
        <p:txBody>
          <a:bodyPr/>
          <a:lstStyle/>
          <a:p>
            <a:fld id="{E8B18FC7-330D-4551-8638-2D9362ECE08A}" type="slidenum">
              <a:rPr lang="fr-FR" altLang="it-IT"/>
              <a:pPr/>
              <a:t>46</a:t>
            </a:fld>
            <a:endParaRPr lang="fr-FR" altLang="it-IT"/>
          </a:p>
        </p:txBody>
      </p:sp>
      <p:sp>
        <p:nvSpPr>
          <p:cNvPr id="607234" name="Slide Number Placeholder 5"/>
          <p:cNvSpPr txBox="1">
            <a:spLocks noGrp="1"/>
          </p:cNvSpPr>
          <p:nvPr/>
        </p:nvSpPr>
        <p:spPr bwMode="auto">
          <a:xfrm>
            <a:off x="11061700" y="6499225"/>
            <a:ext cx="383117" cy="171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4137" tIns="52071" rIns="104137" bIns="52071"/>
          <a:lstStyle>
            <a:lvl1pPr defTabSz="782638">
              <a:defRPr>
                <a:solidFill>
                  <a:schemeClr val="tx1"/>
                </a:solidFill>
                <a:latin typeface="Arial" charset="0"/>
              </a:defRPr>
            </a:lvl1pPr>
            <a:lvl2pPr marL="36088638" indent="-35652075" defTabSz="782638">
              <a:defRPr>
                <a:solidFill>
                  <a:schemeClr val="tx1"/>
                </a:solidFill>
                <a:latin typeface="Arial" charset="0"/>
              </a:defRPr>
            </a:lvl2pPr>
            <a:lvl3pPr>
              <a:defRPr>
                <a:solidFill>
                  <a:schemeClr val="tx1"/>
                </a:solidFill>
                <a:latin typeface="Arial" charset="0"/>
              </a:defRPr>
            </a:lvl3pPr>
            <a:lvl4pPr marL="41538525" indent="-40228838" defTabSz="782638">
              <a:defRPr>
                <a:solidFill>
                  <a:schemeClr val="tx1"/>
                </a:solidFill>
                <a:latin typeface="Arial" charset="0"/>
              </a:defRPr>
            </a:lvl4pPr>
            <a:lvl5pPr marL="41973500" indent="-40228838" defTabSz="782638">
              <a:defRPr>
                <a:solidFill>
                  <a:schemeClr val="tx1"/>
                </a:solidFill>
                <a:latin typeface="Arial" charset="0"/>
              </a:defRPr>
            </a:lvl5pPr>
            <a:lvl6pPr marL="42430700" indent="-40228838" defTabSz="782638" fontAlgn="base">
              <a:spcBef>
                <a:spcPct val="0"/>
              </a:spcBef>
              <a:spcAft>
                <a:spcPct val="0"/>
              </a:spcAft>
              <a:defRPr>
                <a:solidFill>
                  <a:schemeClr val="tx1"/>
                </a:solidFill>
                <a:latin typeface="Arial" charset="0"/>
              </a:defRPr>
            </a:lvl6pPr>
            <a:lvl7pPr marL="42887900" indent="-40228838" defTabSz="782638" fontAlgn="base">
              <a:spcBef>
                <a:spcPct val="0"/>
              </a:spcBef>
              <a:spcAft>
                <a:spcPct val="0"/>
              </a:spcAft>
              <a:defRPr>
                <a:solidFill>
                  <a:schemeClr val="tx1"/>
                </a:solidFill>
                <a:latin typeface="Arial" charset="0"/>
              </a:defRPr>
            </a:lvl7pPr>
            <a:lvl8pPr marL="43345100" indent="-40228838" defTabSz="782638" fontAlgn="base">
              <a:spcBef>
                <a:spcPct val="0"/>
              </a:spcBef>
              <a:spcAft>
                <a:spcPct val="0"/>
              </a:spcAft>
              <a:defRPr>
                <a:solidFill>
                  <a:schemeClr val="tx1"/>
                </a:solidFill>
                <a:latin typeface="Arial" charset="0"/>
              </a:defRPr>
            </a:lvl8pPr>
            <a:lvl9pPr marL="43802300" indent="-40228838" defTabSz="782638" fontAlgn="base">
              <a:spcBef>
                <a:spcPct val="0"/>
              </a:spcBef>
              <a:spcAft>
                <a:spcPct val="0"/>
              </a:spcAft>
              <a:defRPr>
                <a:solidFill>
                  <a:schemeClr val="tx1"/>
                </a:solidFill>
                <a:latin typeface="Arial" charset="0"/>
              </a:defRPr>
            </a:lvl9pPr>
          </a:lstStyle>
          <a:p>
            <a:pPr algn="r" eaLnBrk="0" hangingPunct="0"/>
            <a:fld id="{222FF693-ECBC-4EB5-8A4C-ECD82517DA4E}" type="slidenum">
              <a:rPr lang="fr-FR" altLang="it-IT" sz="1467">
                <a:solidFill>
                  <a:schemeClr val="bg1"/>
                </a:solidFill>
                <a:latin typeface="Arial Narrow" pitchFamily="34" charset="0"/>
                <a:ea typeface="ＭＳ Ｐゴシック" charset="-128"/>
              </a:rPr>
              <a:pPr algn="r" eaLnBrk="0" hangingPunct="0"/>
              <a:t>46</a:t>
            </a:fld>
            <a:endParaRPr lang="fr-FR" altLang="it-IT" sz="1467">
              <a:solidFill>
                <a:schemeClr val="bg1"/>
              </a:solidFill>
              <a:latin typeface="Arial Narrow" pitchFamily="34" charset="0"/>
              <a:ea typeface="ＭＳ Ｐゴシック" charset="-128"/>
            </a:endParaRPr>
          </a:p>
        </p:txBody>
      </p:sp>
      <p:sp>
        <p:nvSpPr>
          <p:cNvPr id="607235" name="Line 8"/>
          <p:cNvSpPr>
            <a:spLocks noChangeShapeType="1"/>
          </p:cNvSpPr>
          <p:nvPr/>
        </p:nvSpPr>
        <p:spPr bwMode="auto">
          <a:xfrm>
            <a:off x="6400800" y="3581400"/>
            <a:ext cx="1828800"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sz="2400"/>
          </a:p>
        </p:txBody>
      </p:sp>
      <p:sp>
        <p:nvSpPr>
          <p:cNvPr id="607236" name="Text Box 10"/>
          <p:cNvSpPr txBox="1">
            <a:spLocks noChangeArrowheads="1"/>
          </p:cNvSpPr>
          <p:nvPr/>
        </p:nvSpPr>
        <p:spPr bwMode="auto">
          <a:xfrm>
            <a:off x="992717" y="5716589"/>
            <a:ext cx="2631016" cy="486457"/>
          </a:xfrm>
          <a:prstGeom prst="rect">
            <a:avLst/>
          </a:prstGeom>
          <a:solidFill>
            <a:srgbClr val="FF3399"/>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a:r>
              <a:rPr lang="fr-FR" altLang="it-IT" sz="2400" b="1">
                <a:solidFill>
                  <a:schemeClr val="bg1"/>
                </a:solidFill>
                <a:latin typeface="Arial Narrow" pitchFamily="34" charset="0"/>
                <a:ea typeface="ＭＳ Ｐゴシック" charset="-128"/>
              </a:rPr>
              <a:t>Virus aviario</a:t>
            </a:r>
          </a:p>
        </p:txBody>
      </p:sp>
      <p:sp>
        <p:nvSpPr>
          <p:cNvPr id="607237" name="Text Box 14"/>
          <p:cNvSpPr txBox="1">
            <a:spLocks noChangeArrowheads="1"/>
          </p:cNvSpPr>
          <p:nvPr/>
        </p:nvSpPr>
        <p:spPr bwMode="auto">
          <a:xfrm>
            <a:off x="8898467" y="4711700"/>
            <a:ext cx="2211917" cy="54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sz="2800" b="1">
                <a:solidFill>
                  <a:srgbClr val="22AE75"/>
                </a:solidFill>
                <a:effectLst>
                  <a:outerShdw blurRad="38100" dist="38100" dir="2700000" algn="tl">
                    <a:srgbClr val="C0C0C0"/>
                  </a:outerShdw>
                </a:effectLst>
                <a:latin typeface="Arial Narrow" pitchFamily="34" charset="0"/>
                <a:ea typeface="ＭＳ Ｐゴシック" charset="-128"/>
              </a:rPr>
              <a:t>“Nuovo" virus</a:t>
            </a:r>
            <a:r>
              <a:rPr lang="en-GB" altLang="it-IT" sz="2533" b="1">
                <a:solidFill>
                  <a:srgbClr val="003399"/>
                </a:solidFill>
                <a:latin typeface="Arial Narrow" pitchFamily="34" charset="0"/>
                <a:ea typeface="ＭＳ Ｐゴシック" charset="-128"/>
              </a:rPr>
              <a:t> </a:t>
            </a:r>
            <a:endParaRPr lang="fr-FR" altLang="it-IT" sz="2533" b="1">
              <a:solidFill>
                <a:srgbClr val="003399"/>
              </a:solidFill>
              <a:latin typeface="Arial Narrow" pitchFamily="34" charset="0"/>
              <a:ea typeface="ＭＳ Ｐゴシック" charset="-128"/>
            </a:endParaRPr>
          </a:p>
        </p:txBody>
      </p:sp>
      <p:sp>
        <p:nvSpPr>
          <p:cNvPr id="607238" name="Line 16"/>
          <p:cNvSpPr>
            <a:spLocks noChangeShapeType="1"/>
          </p:cNvSpPr>
          <p:nvPr/>
        </p:nvSpPr>
        <p:spPr bwMode="auto">
          <a:xfrm>
            <a:off x="2355851" y="2459040"/>
            <a:ext cx="1488016" cy="504825"/>
          </a:xfrm>
          <a:prstGeom prst="line">
            <a:avLst/>
          </a:prstGeom>
          <a:noFill/>
          <a:ln w="28575">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it-IT" sz="2400"/>
          </a:p>
        </p:txBody>
      </p:sp>
      <p:sp>
        <p:nvSpPr>
          <p:cNvPr id="607239" name="Line 23"/>
          <p:cNvSpPr>
            <a:spLocks noChangeShapeType="1"/>
          </p:cNvSpPr>
          <p:nvPr/>
        </p:nvSpPr>
        <p:spPr bwMode="auto">
          <a:xfrm>
            <a:off x="4470400" y="3581400"/>
            <a:ext cx="304800"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sz="2400"/>
          </a:p>
        </p:txBody>
      </p:sp>
      <p:sp>
        <p:nvSpPr>
          <p:cNvPr id="607240" name="Text Box 29"/>
          <p:cNvSpPr txBox="1">
            <a:spLocks noChangeArrowheads="1"/>
          </p:cNvSpPr>
          <p:nvPr/>
        </p:nvSpPr>
        <p:spPr bwMode="auto">
          <a:xfrm>
            <a:off x="4787902" y="4316414"/>
            <a:ext cx="2730500" cy="1594452"/>
          </a:xfrm>
          <a:prstGeom prst="rect">
            <a:avLst/>
          </a:prstGeom>
          <a:noFill/>
          <a:ln w="9525">
            <a:solidFill>
              <a:srgbClr val="333399"/>
            </a:solidFill>
            <a:miter lim="800000"/>
            <a:headEnd/>
            <a:tailEnd/>
          </a:ln>
          <a:extLst>
            <a:ext uri="{909E8E84-426E-40DD-AFC4-6F175D3DCCD1}">
              <a14:hiddenFill xmlns="" xmlns:a14="http://schemas.microsoft.com/office/drawing/2010/main">
                <a:solidFill>
                  <a:srgbClr val="FFFFFF"/>
                </a:solidFill>
              </a14:hiddenFill>
            </a:ext>
          </a:extLst>
        </p:spPr>
        <p:txBody>
          <a:bodyPr wrap="square"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sz="2400" b="1" dirty="0" err="1">
                <a:solidFill>
                  <a:srgbClr val="333399"/>
                </a:solidFill>
                <a:effectLst>
                  <a:outerShdw blurRad="38100" dist="38100" dir="2700000" algn="tl">
                    <a:srgbClr val="C0C0C0"/>
                  </a:outerShdw>
                </a:effectLst>
                <a:latin typeface="Arial Narrow" pitchFamily="34" charset="0"/>
                <a:ea typeface="ＭＳ Ｐゴシック" charset="-128"/>
              </a:rPr>
              <a:t>Riassortimento</a:t>
            </a:r>
            <a:r>
              <a:rPr lang="en-GB" altLang="it-IT" sz="2400" b="1" dirty="0">
                <a:solidFill>
                  <a:srgbClr val="333399"/>
                </a:solidFill>
                <a:effectLst>
                  <a:outerShdw blurRad="38100" dist="38100" dir="2700000" algn="tl">
                    <a:srgbClr val="C0C0C0"/>
                  </a:outerShdw>
                </a:effectLst>
                <a:latin typeface="Arial Narrow" pitchFamily="34" charset="0"/>
                <a:ea typeface="ＭＳ Ｐゴシック" charset="-128"/>
              </a:rPr>
              <a:t> </a:t>
            </a:r>
            <a:r>
              <a:rPr lang="en-GB" altLang="it-IT" sz="2400" b="1" dirty="0" err="1">
                <a:solidFill>
                  <a:srgbClr val="333399"/>
                </a:solidFill>
                <a:effectLst>
                  <a:outerShdw blurRad="38100" dist="38100" dir="2700000" algn="tl">
                    <a:srgbClr val="C0C0C0"/>
                  </a:outerShdw>
                </a:effectLst>
                <a:latin typeface="Arial Narrow" pitchFamily="34" charset="0"/>
                <a:ea typeface="ＭＳ Ｐゴシック" charset="-128"/>
              </a:rPr>
              <a:t>genetico</a:t>
            </a:r>
            <a:r>
              <a:rPr lang="en-GB" altLang="it-IT" sz="2400" b="1" dirty="0">
                <a:solidFill>
                  <a:srgbClr val="333399"/>
                </a:solidFill>
                <a:effectLst>
                  <a:outerShdw blurRad="38100" dist="38100" dir="2700000" algn="tl">
                    <a:srgbClr val="C0C0C0"/>
                  </a:outerShdw>
                </a:effectLst>
                <a:latin typeface="Arial Narrow" pitchFamily="34" charset="0"/>
                <a:ea typeface="ＭＳ Ｐゴシック" charset="-128"/>
              </a:rPr>
              <a:t> a </a:t>
            </a:r>
            <a:r>
              <a:rPr lang="en-GB" altLang="it-IT" sz="2400" b="1" dirty="0" err="1">
                <a:solidFill>
                  <a:srgbClr val="333399"/>
                </a:solidFill>
                <a:effectLst>
                  <a:outerShdw blurRad="38100" dist="38100" dir="2700000" algn="tl">
                    <a:srgbClr val="C0C0C0"/>
                  </a:outerShdw>
                </a:effectLst>
                <a:latin typeface="Arial Narrow" pitchFamily="34" charset="0"/>
                <a:ea typeface="ＭＳ Ｐゴシック" charset="-128"/>
              </a:rPr>
              <a:t>livello</a:t>
            </a:r>
            <a:r>
              <a:rPr lang="en-GB" altLang="it-IT" sz="2400" b="1" dirty="0">
                <a:solidFill>
                  <a:srgbClr val="333399"/>
                </a:solidFill>
                <a:effectLst>
                  <a:outerShdw blurRad="38100" dist="38100" dir="2700000" algn="tl">
                    <a:srgbClr val="C0C0C0"/>
                  </a:outerShdw>
                </a:effectLst>
                <a:latin typeface="Arial Narrow" pitchFamily="34" charset="0"/>
                <a:ea typeface="ＭＳ Ｐゴシック" charset="-128"/>
              </a:rPr>
              <a:t> </a:t>
            </a:r>
            <a:r>
              <a:rPr lang="en-GB" altLang="it-IT" sz="2400" b="1" dirty="0" err="1">
                <a:solidFill>
                  <a:srgbClr val="333399"/>
                </a:solidFill>
                <a:effectLst>
                  <a:outerShdw blurRad="38100" dist="38100" dir="2700000" algn="tl">
                    <a:srgbClr val="C0C0C0"/>
                  </a:outerShdw>
                </a:effectLst>
                <a:latin typeface="Arial Narrow" pitchFamily="34" charset="0"/>
                <a:ea typeface="ＭＳ Ｐゴシック" charset="-128"/>
              </a:rPr>
              <a:t>della</a:t>
            </a:r>
            <a:r>
              <a:rPr lang="en-GB" altLang="it-IT" sz="2400" b="1" dirty="0">
                <a:solidFill>
                  <a:srgbClr val="333399"/>
                </a:solidFill>
                <a:effectLst>
                  <a:outerShdw blurRad="38100" dist="38100" dir="2700000" algn="tl">
                    <a:srgbClr val="C0C0C0"/>
                  </a:outerShdw>
                </a:effectLst>
                <a:latin typeface="Arial Narrow" pitchFamily="34" charset="0"/>
                <a:ea typeface="ＭＳ Ｐゴシック" charset="-128"/>
              </a:rPr>
              <a:t> </a:t>
            </a:r>
            <a:r>
              <a:rPr lang="en-GB" altLang="it-IT" sz="2400" b="1" dirty="0" err="1">
                <a:solidFill>
                  <a:srgbClr val="333399"/>
                </a:solidFill>
                <a:effectLst>
                  <a:outerShdw blurRad="38100" dist="38100" dir="2700000" algn="tl">
                    <a:srgbClr val="C0C0C0"/>
                  </a:outerShdw>
                </a:effectLst>
                <a:latin typeface="Arial Narrow" pitchFamily="34" charset="0"/>
                <a:ea typeface="ＭＳ Ｐゴシック" charset="-128"/>
              </a:rPr>
              <a:t>cellula</a:t>
            </a:r>
            <a:r>
              <a:rPr lang="en-GB" altLang="it-IT" sz="2400" b="1" dirty="0">
                <a:solidFill>
                  <a:srgbClr val="333399"/>
                </a:solidFill>
                <a:effectLst>
                  <a:outerShdw blurRad="38100" dist="38100" dir="2700000" algn="tl">
                    <a:srgbClr val="C0C0C0"/>
                  </a:outerShdw>
                </a:effectLst>
                <a:latin typeface="Arial Narrow" pitchFamily="34" charset="0"/>
                <a:ea typeface="ＭＳ Ｐゴシック" charset="-128"/>
              </a:rPr>
              <a:t> </a:t>
            </a:r>
            <a:r>
              <a:rPr lang="en-GB" altLang="it-IT" sz="2400" b="1" dirty="0" err="1" smtClean="0">
                <a:solidFill>
                  <a:srgbClr val="333399"/>
                </a:solidFill>
                <a:effectLst>
                  <a:outerShdw blurRad="38100" dist="38100" dir="2700000" algn="tl">
                    <a:srgbClr val="C0C0C0"/>
                  </a:outerShdw>
                </a:effectLst>
                <a:latin typeface="Arial Narrow" pitchFamily="34" charset="0"/>
                <a:ea typeface="ＭＳ Ｐゴシック" charset="-128"/>
              </a:rPr>
              <a:t>ospite</a:t>
            </a:r>
            <a:endParaRPr lang="en-GB" altLang="it-IT" sz="2400" b="1" dirty="0" smtClean="0">
              <a:solidFill>
                <a:srgbClr val="333399"/>
              </a:solidFill>
              <a:effectLst>
                <a:outerShdw blurRad="38100" dist="38100" dir="2700000" algn="tl">
                  <a:srgbClr val="C0C0C0"/>
                </a:outerShdw>
              </a:effectLst>
              <a:latin typeface="Arial Narrow" pitchFamily="34" charset="0"/>
              <a:ea typeface="ＭＳ Ｐゴシック" charset="-128"/>
            </a:endParaRPr>
          </a:p>
          <a:p>
            <a:pPr algn="ctr" eaLnBrk="0" hangingPunct="0"/>
            <a:r>
              <a:rPr lang="en-GB" altLang="it-IT" sz="2400" b="1" dirty="0" smtClean="0">
                <a:solidFill>
                  <a:srgbClr val="333399"/>
                </a:solidFill>
                <a:effectLst>
                  <a:outerShdw blurRad="38100" dist="38100" dir="2700000" algn="tl">
                    <a:srgbClr val="C0C0C0"/>
                  </a:outerShdw>
                </a:effectLst>
                <a:latin typeface="Arial Narrow" pitchFamily="34" charset="0"/>
                <a:ea typeface="ＭＳ Ｐゴシック" charset="-128"/>
              </a:rPr>
              <a:t>(</a:t>
            </a:r>
            <a:r>
              <a:rPr lang="en-GB" altLang="it-IT" sz="2400" b="1" dirty="0" err="1" smtClean="0">
                <a:solidFill>
                  <a:srgbClr val="333399"/>
                </a:solidFill>
                <a:effectLst>
                  <a:outerShdw blurRad="38100" dist="38100" dir="2700000" algn="tl">
                    <a:srgbClr val="C0C0C0"/>
                  </a:outerShdw>
                </a:effectLst>
                <a:latin typeface="Arial Narrow" pitchFamily="34" charset="0"/>
                <a:ea typeface="ＭＳ Ｐゴシック" charset="-128"/>
              </a:rPr>
              <a:t>maiale</a:t>
            </a:r>
            <a:r>
              <a:rPr lang="en-GB" altLang="it-IT" sz="2400" b="1" dirty="0" smtClean="0">
                <a:solidFill>
                  <a:srgbClr val="333399"/>
                </a:solidFill>
                <a:effectLst>
                  <a:outerShdw blurRad="38100" dist="38100" dir="2700000" algn="tl">
                    <a:srgbClr val="C0C0C0"/>
                  </a:outerShdw>
                </a:effectLst>
                <a:latin typeface="Arial Narrow" pitchFamily="34" charset="0"/>
                <a:ea typeface="ＭＳ Ｐゴシック" charset="-128"/>
              </a:rPr>
              <a:t>)</a:t>
            </a:r>
            <a:endParaRPr lang="en-GB" altLang="it-IT" sz="2400" b="1" dirty="0">
              <a:solidFill>
                <a:srgbClr val="333399"/>
              </a:solidFill>
              <a:effectLst>
                <a:outerShdw blurRad="38100" dist="38100" dir="2700000" algn="tl">
                  <a:srgbClr val="C0C0C0"/>
                </a:outerShdw>
              </a:effectLst>
              <a:latin typeface="Arial Narrow" pitchFamily="34" charset="0"/>
              <a:ea typeface="ＭＳ Ｐゴシック" charset="-128"/>
            </a:endParaRPr>
          </a:p>
        </p:txBody>
      </p:sp>
      <p:sp>
        <p:nvSpPr>
          <p:cNvPr id="607241" name="Text Box 30"/>
          <p:cNvSpPr txBox="1">
            <a:spLocks noChangeArrowheads="1"/>
          </p:cNvSpPr>
          <p:nvPr/>
        </p:nvSpPr>
        <p:spPr bwMode="auto">
          <a:xfrm>
            <a:off x="8447619" y="1663700"/>
            <a:ext cx="3177116" cy="54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a:spcBef>
                <a:spcPct val="20000"/>
              </a:spcBef>
              <a:buClr>
                <a:srgbClr val="008080"/>
              </a:buClr>
              <a:buSzPct val="70000"/>
              <a:buFont typeface="Wingdings 2" pitchFamily="18" charset="2"/>
              <a:buNone/>
            </a:pPr>
            <a:r>
              <a:rPr lang="en-GB" altLang="it-IT" sz="2800" b="1">
                <a:solidFill>
                  <a:srgbClr val="0066CC"/>
                </a:solidFill>
                <a:effectLst>
                  <a:outerShdw blurRad="38100" dist="38100" dir="2700000" algn="tl">
                    <a:srgbClr val="C0C0C0"/>
                  </a:outerShdw>
                </a:effectLst>
                <a:latin typeface="Arial Narrow" pitchFamily="34" charset="0"/>
                <a:ea typeface="ＭＳ Ｐゴシック" charset="-128"/>
              </a:rPr>
              <a:t>Solo Virus Flu A</a:t>
            </a:r>
          </a:p>
        </p:txBody>
      </p:sp>
      <p:sp>
        <p:nvSpPr>
          <p:cNvPr id="607242" name="Text Box 31"/>
          <p:cNvSpPr txBox="1">
            <a:spLocks noChangeArrowheads="1"/>
          </p:cNvSpPr>
          <p:nvPr/>
        </p:nvSpPr>
        <p:spPr bwMode="auto">
          <a:xfrm>
            <a:off x="2788165" y="6344397"/>
            <a:ext cx="6641967" cy="527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r>
              <a:rPr lang="fr-FR" altLang="it-IT" sz="1333" i="1" dirty="0" err="1">
                <a:ea typeface="ＭＳ Ｐゴシック" charset="-128"/>
              </a:rPr>
              <a:t>Mammette</a:t>
            </a:r>
            <a:r>
              <a:rPr lang="fr-FR" altLang="it-IT" sz="1333" i="1" dirty="0">
                <a:ea typeface="ＭＳ Ｐゴシック" charset="-128"/>
              </a:rPr>
              <a:t> A, Les virus influenza, dans  "Virologie Médicale" Presse </a:t>
            </a:r>
            <a:r>
              <a:rPr lang="fr-FR" altLang="it-IT" sz="1333" i="1" dirty="0" err="1">
                <a:ea typeface="ＭＳ Ｐゴシック" charset="-128"/>
              </a:rPr>
              <a:t>Univ</a:t>
            </a:r>
            <a:r>
              <a:rPr lang="fr-FR" altLang="it-IT" sz="1333" i="1" dirty="0">
                <a:ea typeface="ＭＳ Ｐゴシック" charset="-128"/>
              </a:rPr>
              <a:t> Lyon 2002, p 407- 420</a:t>
            </a:r>
          </a:p>
        </p:txBody>
      </p:sp>
      <p:sp>
        <p:nvSpPr>
          <p:cNvPr id="607243" name="Rectangle 72"/>
          <p:cNvSpPr>
            <a:spLocks noChangeArrowheads="1"/>
          </p:cNvSpPr>
          <p:nvPr/>
        </p:nvSpPr>
        <p:spPr bwMode="auto">
          <a:xfrm>
            <a:off x="893233" y="3346451"/>
            <a:ext cx="2751667" cy="486457"/>
          </a:xfrm>
          <a:prstGeom prst="rect">
            <a:avLst/>
          </a:prstGeom>
          <a:solidFill>
            <a:srgbClr val="FFCC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115981" tIns="57996" rIns="115981" bIns="57996">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sz="2400" b="1">
                <a:solidFill>
                  <a:srgbClr val="1A397C"/>
                </a:solidFill>
                <a:latin typeface="Arial Narrow" pitchFamily="34" charset="0"/>
                <a:ea typeface="ＭＳ Ｐゴシック" charset="-128"/>
              </a:rPr>
              <a:t>Virus umano</a:t>
            </a:r>
          </a:p>
        </p:txBody>
      </p:sp>
      <p:sp>
        <p:nvSpPr>
          <p:cNvPr id="607244" name="Rectangle 2"/>
          <p:cNvSpPr>
            <a:spLocks noChangeArrowheads="1"/>
          </p:cNvSpPr>
          <p:nvPr/>
        </p:nvSpPr>
        <p:spPr bwMode="auto">
          <a:xfrm>
            <a:off x="334434" y="47626"/>
            <a:ext cx="11523133" cy="9465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0000" lnSpcReduction="10000"/>
          </a:bodyPr>
          <a:lstStyle/>
          <a:p>
            <a:pPr fontAlgn="base">
              <a:lnSpc>
                <a:spcPct val="90000"/>
              </a:lnSpc>
              <a:spcBef>
                <a:spcPct val="0"/>
              </a:spcBef>
              <a:spcAft>
                <a:spcPct val="0"/>
              </a:spcAft>
            </a:pPr>
            <a:r>
              <a:rPr lang="en-GB" altLang="it-IT" sz="4000" b="1" dirty="0">
                <a:solidFill>
                  <a:srgbClr val="FF0000"/>
                </a:solidFill>
                <a:ea typeface="+mj-ea"/>
                <a:cs typeface="+mj-cs"/>
              </a:rPr>
              <a:t>Shift </a:t>
            </a:r>
            <a:r>
              <a:rPr lang="en-GB" altLang="it-IT" sz="4000" b="1" dirty="0" err="1">
                <a:solidFill>
                  <a:srgbClr val="FF0000"/>
                </a:solidFill>
                <a:ea typeface="+mj-ea"/>
                <a:cs typeface="+mj-cs"/>
              </a:rPr>
              <a:t>antigenico</a:t>
            </a:r>
            <a:r>
              <a:rPr lang="en-GB" altLang="it-IT" sz="4000" b="1" dirty="0">
                <a:solidFill>
                  <a:srgbClr val="FF0000"/>
                </a:solidFill>
                <a:ea typeface="+mj-ea"/>
                <a:cs typeface="+mj-cs"/>
              </a:rPr>
              <a:t> </a:t>
            </a:r>
            <a:r>
              <a:rPr lang="en-GB" altLang="it-IT" sz="4000" b="1" dirty="0" err="1">
                <a:solidFill>
                  <a:srgbClr val="FF0000"/>
                </a:solidFill>
                <a:ea typeface="+mj-ea"/>
                <a:cs typeface="+mj-cs"/>
              </a:rPr>
              <a:t>dei</a:t>
            </a:r>
            <a:r>
              <a:rPr lang="en-GB" altLang="it-IT" sz="4000" b="1" dirty="0">
                <a:solidFill>
                  <a:srgbClr val="FF0000"/>
                </a:solidFill>
                <a:ea typeface="+mj-ea"/>
                <a:cs typeface="+mj-cs"/>
              </a:rPr>
              <a:t> Virus </a:t>
            </a:r>
            <a:r>
              <a:rPr lang="en-GB" altLang="it-IT" sz="4000" b="1" dirty="0" err="1">
                <a:solidFill>
                  <a:srgbClr val="FF0000"/>
                </a:solidFill>
                <a:ea typeface="+mj-ea"/>
                <a:cs typeface="+mj-cs"/>
              </a:rPr>
              <a:t>Influenzali</a:t>
            </a:r>
            <a:r>
              <a:rPr lang="en-GB" altLang="it-IT" sz="4000" b="1" dirty="0">
                <a:solidFill>
                  <a:srgbClr val="FF0000"/>
                </a:solidFill>
                <a:ea typeface="+mj-ea"/>
                <a:cs typeface="+mj-cs"/>
              </a:rPr>
              <a:t>: </a:t>
            </a:r>
            <a:r>
              <a:rPr lang="en-GB" altLang="it-IT" sz="4000" b="1" dirty="0" err="1" smtClean="0">
                <a:solidFill>
                  <a:srgbClr val="FF0000"/>
                </a:solidFill>
                <a:ea typeface="+mj-ea"/>
                <a:cs typeface="+mj-cs"/>
              </a:rPr>
              <a:t>comparsa</a:t>
            </a:r>
            <a:r>
              <a:rPr lang="en-GB" altLang="it-IT" sz="4000" b="1" dirty="0" smtClean="0">
                <a:solidFill>
                  <a:srgbClr val="FF0000"/>
                </a:solidFill>
                <a:ea typeface="+mj-ea"/>
                <a:cs typeface="+mj-cs"/>
              </a:rPr>
              <a:t> </a:t>
            </a:r>
            <a:r>
              <a:rPr lang="en-GB" altLang="it-IT" sz="4000" b="1" dirty="0">
                <a:solidFill>
                  <a:srgbClr val="FF0000"/>
                </a:solidFill>
                <a:ea typeface="+mj-ea"/>
                <a:cs typeface="+mj-cs"/>
              </a:rPr>
              <a:t>di un “</a:t>
            </a:r>
            <a:r>
              <a:rPr lang="en-GB" altLang="it-IT" sz="4000" b="1" dirty="0" err="1">
                <a:solidFill>
                  <a:srgbClr val="FF0000"/>
                </a:solidFill>
                <a:ea typeface="+mj-ea"/>
                <a:cs typeface="+mj-cs"/>
              </a:rPr>
              <a:t>nuovo</a:t>
            </a:r>
            <a:r>
              <a:rPr lang="en-GB" altLang="it-IT" sz="4000" b="1" dirty="0">
                <a:solidFill>
                  <a:srgbClr val="FF0000"/>
                </a:solidFill>
                <a:ea typeface="+mj-ea"/>
                <a:cs typeface="+mj-cs"/>
              </a:rPr>
              <a:t>” virus a </a:t>
            </a:r>
            <a:r>
              <a:rPr lang="en-GB" altLang="it-IT" sz="4000" b="1" dirty="0" err="1">
                <a:solidFill>
                  <a:srgbClr val="FF0000"/>
                </a:solidFill>
                <a:ea typeface="+mj-ea"/>
                <a:cs typeface="+mj-cs"/>
              </a:rPr>
              <a:t>livello</a:t>
            </a:r>
            <a:r>
              <a:rPr lang="en-GB" altLang="it-IT" sz="4000" b="1" dirty="0">
                <a:solidFill>
                  <a:srgbClr val="FF0000"/>
                </a:solidFill>
                <a:ea typeface="+mj-ea"/>
                <a:cs typeface="+mj-cs"/>
              </a:rPr>
              <a:t> </a:t>
            </a:r>
            <a:r>
              <a:rPr lang="en-GB" altLang="it-IT" sz="4000" b="1" dirty="0" err="1" smtClean="0">
                <a:solidFill>
                  <a:srgbClr val="FF0000"/>
                </a:solidFill>
                <a:ea typeface="+mj-ea"/>
                <a:cs typeface="+mj-cs"/>
              </a:rPr>
              <a:t>globale</a:t>
            </a:r>
            <a:r>
              <a:rPr lang="en-GB" altLang="it-IT" sz="4000" b="1" dirty="0" smtClean="0">
                <a:solidFill>
                  <a:srgbClr val="FF0000"/>
                </a:solidFill>
                <a:ea typeface="+mj-ea"/>
                <a:cs typeface="+mj-cs"/>
              </a:rPr>
              <a:t> (Virus A)</a:t>
            </a:r>
            <a:endParaRPr lang="fr-FR" altLang="it-IT" sz="4000" b="1" dirty="0">
              <a:solidFill>
                <a:srgbClr val="FF0000"/>
              </a:solidFill>
              <a:ea typeface="+mj-ea"/>
              <a:cs typeface="+mj-cs"/>
            </a:endParaRPr>
          </a:p>
        </p:txBody>
      </p:sp>
      <p:sp>
        <p:nvSpPr>
          <p:cNvPr id="607245" name="Text Box 13"/>
          <p:cNvSpPr txBox="1">
            <a:spLocks noChangeArrowheads="1"/>
          </p:cNvSpPr>
          <p:nvPr/>
        </p:nvSpPr>
        <p:spPr bwMode="auto">
          <a:xfrm>
            <a:off x="1264896" y="1013854"/>
            <a:ext cx="9421283" cy="538441"/>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106515" tIns="53257" rIns="106515" bIns="53257">
            <a:spAutoFit/>
          </a:bodyPr>
          <a:lstStyle>
            <a:lvl1pPr defTabSz="873125">
              <a:defRPr>
                <a:solidFill>
                  <a:schemeClr val="tx1"/>
                </a:solidFill>
                <a:latin typeface="Arial" charset="0"/>
              </a:defRPr>
            </a:lvl1pPr>
            <a:lvl2pPr marL="400050" defTabSz="873125">
              <a:defRPr>
                <a:solidFill>
                  <a:schemeClr val="tx1"/>
                </a:solidFill>
                <a:latin typeface="Arial" charset="0"/>
              </a:defRPr>
            </a:lvl2pPr>
            <a:lvl3pPr marL="801688" defTabSz="873125">
              <a:defRPr>
                <a:solidFill>
                  <a:schemeClr val="tx1"/>
                </a:solidFill>
                <a:latin typeface="Arial" charset="0"/>
              </a:defRPr>
            </a:lvl3pPr>
            <a:lvl4pPr marL="1200150" defTabSz="873125">
              <a:defRPr>
                <a:solidFill>
                  <a:schemeClr val="tx1"/>
                </a:solidFill>
                <a:latin typeface="Arial" charset="0"/>
              </a:defRPr>
            </a:lvl4pPr>
            <a:lvl5pPr marL="1603375" defTabSz="873125">
              <a:defRPr>
                <a:solidFill>
                  <a:schemeClr val="tx1"/>
                </a:solidFill>
                <a:latin typeface="Arial" charset="0"/>
              </a:defRPr>
            </a:lvl5pPr>
            <a:lvl6pPr marL="2060575" defTabSz="873125" fontAlgn="base">
              <a:spcBef>
                <a:spcPct val="0"/>
              </a:spcBef>
              <a:spcAft>
                <a:spcPct val="0"/>
              </a:spcAft>
              <a:defRPr>
                <a:solidFill>
                  <a:schemeClr val="tx1"/>
                </a:solidFill>
                <a:latin typeface="Arial" charset="0"/>
              </a:defRPr>
            </a:lvl6pPr>
            <a:lvl7pPr marL="2517775" defTabSz="873125" fontAlgn="base">
              <a:spcBef>
                <a:spcPct val="0"/>
              </a:spcBef>
              <a:spcAft>
                <a:spcPct val="0"/>
              </a:spcAft>
              <a:defRPr>
                <a:solidFill>
                  <a:schemeClr val="tx1"/>
                </a:solidFill>
                <a:latin typeface="Arial" charset="0"/>
              </a:defRPr>
            </a:lvl7pPr>
            <a:lvl8pPr marL="2974975" defTabSz="873125" fontAlgn="base">
              <a:spcBef>
                <a:spcPct val="0"/>
              </a:spcBef>
              <a:spcAft>
                <a:spcPct val="0"/>
              </a:spcAft>
              <a:defRPr>
                <a:solidFill>
                  <a:schemeClr val="tx1"/>
                </a:solidFill>
                <a:latin typeface="Arial" charset="0"/>
              </a:defRPr>
            </a:lvl8pPr>
            <a:lvl9pPr marL="3432175" defTabSz="873125" fontAlgn="base">
              <a:spcBef>
                <a:spcPct val="0"/>
              </a:spcBef>
              <a:spcAft>
                <a:spcPct val="0"/>
              </a:spcAft>
              <a:defRPr>
                <a:solidFill>
                  <a:schemeClr val="tx1"/>
                </a:solidFill>
                <a:latin typeface="Arial" charset="0"/>
              </a:defRPr>
            </a:lvl9pPr>
          </a:lstStyle>
          <a:p>
            <a:pPr algn="ctr" eaLnBrk="0" hangingPunct="0">
              <a:spcBef>
                <a:spcPct val="50000"/>
              </a:spcBef>
            </a:pPr>
            <a:r>
              <a:rPr lang="en-GB" altLang="it-IT" sz="2800" b="1" dirty="0" err="1">
                <a:solidFill>
                  <a:srgbClr val="A5086F"/>
                </a:solidFill>
                <a:effectLst>
                  <a:outerShdw blurRad="38100" dist="38100" dir="2700000" algn="tl">
                    <a:srgbClr val="C0C0C0"/>
                  </a:outerShdw>
                </a:effectLst>
                <a:latin typeface="Arial Narrow" pitchFamily="34" charset="0"/>
                <a:ea typeface="ＭＳ Ｐゴシック" charset="-128"/>
              </a:rPr>
              <a:t>Consiste</a:t>
            </a:r>
            <a:r>
              <a:rPr lang="en-GB" altLang="it-IT" sz="2800" b="1" dirty="0">
                <a:solidFill>
                  <a:srgbClr val="A5086F"/>
                </a:solidFill>
                <a:effectLst>
                  <a:outerShdw blurRad="38100" dist="38100" dir="2700000" algn="tl">
                    <a:srgbClr val="C0C0C0"/>
                  </a:outerShdw>
                </a:effectLst>
                <a:latin typeface="Arial Narrow" pitchFamily="34" charset="0"/>
                <a:ea typeface="ＭＳ Ｐゴシック" charset="-128"/>
              </a:rPr>
              <a:t> in </a:t>
            </a:r>
            <a:r>
              <a:rPr lang="en-GB" altLang="it-IT" sz="2800" b="1" dirty="0" err="1">
                <a:solidFill>
                  <a:srgbClr val="A5086F"/>
                </a:solidFill>
                <a:effectLst>
                  <a:outerShdw blurRad="38100" dist="38100" dir="2700000" algn="tl">
                    <a:srgbClr val="C0C0C0"/>
                  </a:outerShdw>
                </a:effectLst>
                <a:latin typeface="Arial Narrow" pitchFamily="34" charset="0"/>
                <a:ea typeface="ＭＳ Ｐゴシック" charset="-128"/>
              </a:rPr>
              <a:t>variazioni</a:t>
            </a:r>
            <a:r>
              <a:rPr lang="en-GB" altLang="it-IT" sz="2800" b="1" dirty="0">
                <a:solidFill>
                  <a:srgbClr val="A5086F"/>
                </a:solidFill>
                <a:effectLst>
                  <a:outerShdw blurRad="38100" dist="38100" dir="2700000" algn="tl">
                    <a:srgbClr val="C0C0C0"/>
                  </a:outerShdw>
                </a:effectLst>
                <a:latin typeface="Arial Narrow" pitchFamily="34" charset="0"/>
                <a:ea typeface="ＭＳ Ｐゴシック" charset="-128"/>
              </a:rPr>
              <a:t> </a:t>
            </a:r>
            <a:r>
              <a:rPr lang="en-GB" altLang="it-IT" sz="2800" b="1" dirty="0" err="1">
                <a:solidFill>
                  <a:srgbClr val="A5086F"/>
                </a:solidFill>
                <a:effectLst>
                  <a:outerShdw blurRad="38100" dist="38100" dir="2700000" algn="tl">
                    <a:srgbClr val="C0C0C0"/>
                  </a:outerShdw>
                </a:effectLst>
                <a:latin typeface="Arial Narrow" pitchFamily="34" charset="0"/>
                <a:ea typeface="ＭＳ Ｐゴシック" charset="-128"/>
              </a:rPr>
              <a:t>genomiche</a:t>
            </a:r>
            <a:r>
              <a:rPr lang="en-GB" altLang="it-IT" sz="2800" b="1" dirty="0">
                <a:solidFill>
                  <a:srgbClr val="A5086F"/>
                </a:solidFill>
                <a:effectLst>
                  <a:outerShdw blurRad="38100" dist="38100" dir="2700000" algn="tl">
                    <a:srgbClr val="C0C0C0"/>
                  </a:outerShdw>
                </a:effectLst>
                <a:latin typeface="Arial Narrow" pitchFamily="34" charset="0"/>
                <a:ea typeface="ＭＳ Ｐゴシック" charset="-128"/>
              </a:rPr>
              <a:t> </a:t>
            </a:r>
            <a:r>
              <a:rPr lang="en-GB" altLang="it-IT" sz="2800" b="1" i="1" u="sng" dirty="0" err="1">
                <a:solidFill>
                  <a:srgbClr val="3399FF"/>
                </a:solidFill>
                <a:effectLst>
                  <a:outerShdw blurRad="38100" dist="38100" dir="2700000" algn="tl">
                    <a:srgbClr val="C0C0C0"/>
                  </a:outerShdw>
                </a:effectLst>
                <a:latin typeface="Arial Narrow" pitchFamily="34" charset="0"/>
                <a:ea typeface="ＭＳ Ｐゴシック" charset="-128"/>
              </a:rPr>
              <a:t>maggiori</a:t>
            </a:r>
            <a:r>
              <a:rPr lang="en-GB" altLang="it-IT" sz="2800" b="1" i="1" u="sng" dirty="0">
                <a:solidFill>
                  <a:srgbClr val="3399FF"/>
                </a:solidFill>
                <a:effectLst>
                  <a:outerShdw blurRad="38100" dist="38100" dir="2700000" algn="tl">
                    <a:srgbClr val="C0C0C0"/>
                  </a:outerShdw>
                </a:effectLst>
                <a:latin typeface="Arial Narrow" pitchFamily="34" charset="0"/>
                <a:ea typeface="ＭＳ Ｐゴシック" charset="-128"/>
              </a:rPr>
              <a:t> </a:t>
            </a:r>
            <a:r>
              <a:rPr lang="en-GB" altLang="it-IT" sz="2800" b="1" i="1" u="sng" dirty="0" err="1">
                <a:solidFill>
                  <a:srgbClr val="3399FF"/>
                </a:solidFill>
                <a:effectLst>
                  <a:outerShdw blurRad="38100" dist="38100" dir="2700000" algn="tl">
                    <a:srgbClr val="C0C0C0"/>
                  </a:outerShdw>
                </a:effectLst>
                <a:latin typeface="Arial Narrow" pitchFamily="34" charset="0"/>
                <a:ea typeface="ＭＳ Ｐゴシック" charset="-128"/>
              </a:rPr>
              <a:t>ed</a:t>
            </a:r>
            <a:r>
              <a:rPr lang="en-GB" altLang="it-IT" sz="2800" b="1" i="1" u="sng" dirty="0">
                <a:solidFill>
                  <a:srgbClr val="3399FF"/>
                </a:solidFill>
                <a:effectLst>
                  <a:outerShdw blurRad="38100" dist="38100" dir="2700000" algn="tl">
                    <a:srgbClr val="C0C0C0"/>
                  </a:outerShdw>
                </a:effectLst>
                <a:latin typeface="Arial Narrow" pitchFamily="34" charset="0"/>
                <a:ea typeface="ＭＳ Ｐゴシック" charset="-128"/>
              </a:rPr>
              <a:t> </a:t>
            </a:r>
            <a:r>
              <a:rPr lang="en-GB" altLang="it-IT" sz="2800" b="1" i="1" u="sng" dirty="0" err="1">
                <a:solidFill>
                  <a:srgbClr val="3399FF"/>
                </a:solidFill>
                <a:effectLst>
                  <a:outerShdw blurRad="38100" dist="38100" dir="2700000" algn="tl">
                    <a:srgbClr val="C0C0C0"/>
                  </a:outerShdw>
                </a:effectLst>
                <a:latin typeface="Arial Narrow" pitchFamily="34" charset="0"/>
                <a:ea typeface="ＭＳ Ｐゴシック" charset="-128"/>
              </a:rPr>
              <a:t>improvvise</a:t>
            </a:r>
            <a:endParaRPr lang="fr-FR" altLang="it-IT" sz="2800" b="1" i="1" u="sng" dirty="0">
              <a:solidFill>
                <a:srgbClr val="3399FF"/>
              </a:solidFill>
              <a:effectLst>
                <a:outerShdw blurRad="38100" dist="38100" dir="2700000" algn="tl">
                  <a:srgbClr val="C0C0C0"/>
                </a:outerShdw>
              </a:effectLst>
              <a:latin typeface="Arial Narrow" pitchFamily="34" charset="0"/>
              <a:ea typeface="ＭＳ Ｐゴシック" charset="-128"/>
            </a:endParaRPr>
          </a:p>
        </p:txBody>
      </p:sp>
      <p:sp>
        <p:nvSpPr>
          <p:cNvPr id="607246" name="Rectangle 14"/>
          <p:cNvSpPr>
            <a:spLocks noChangeArrowheads="1"/>
          </p:cNvSpPr>
          <p:nvPr/>
        </p:nvSpPr>
        <p:spPr bwMode="auto">
          <a:xfrm>
            <a:off x="8023662" y="5163392"/>
            <a:ext cx="4347633" cy="1790163"/>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106863" tIns="53432" rIns="106863" bIns="53432">
            <a:spAutoFit/>
          </a:bodyPr>
          <a:lstStyle>
            <a:lvl1pPr defTabSz="873125">
              <a:defRPr>
                <a:solidFill>
                  <a:schemeClr val="tx1"/>
                </a:solidFill>
                <a:latin typeface="Arial" charset="0"/>
              </a:defRPr>
            </a:lvl1pPr>
            <a:lvl2pPr marL="400050" defTabSz="873125">
              <a:defRPr>
                <a:solidFill>
                  <a:schemeClr val="tx1"/>
                </a:solidFill>
                <a:latin typeface="Arial" charset="0"/>
              </a:defRPr>
            </a:lvl2pPr>
            <a:lvl3pPr marL="801688" defTabSz="873125">
              <a:defRPr>
                <a:solidFill>
                  <a:schemeClr val="tx1"/>
                </a:solidFill>
                <a:latin typeface="Arial" charset="0"/>
              </a:defRPr>
            </a:lvl3pPr>
            <a:lvl4pPr marL="1201738" defTabSz="873125">
              <a:defRPr>
                <a:solidFill>
                  <a:schemeClr val="tx1"/>
                </a:solidFill>
                <a:latin typeface="Arial" charset="0"/>
              </a:defRPr>
            </a:lvl4pPr>
            <a:lvl5pPr marL="1603375" defTabSz="873125">
              <a:defRPr>
                <a:solidFill>
                  <a:schemeClr val="tx1"/>
                </a:solidFill>
                <a:latin typeface="Arial" charset="0"/>
              </a:defRPr>
            </a:lvl5pPr>
            <a:lvl6pPr marL="2060575" defTabSz="873125" fontAlgn="base">
              <a:spcBef>
                <a:spcPct val="0"/>
              </a:spcBef>
              <a:spcAft>
                <a:spcPct val="0"/>
              </a:spcAft>
              <a:defRPr>
                <a:solidFill>
                  <a:schemeClr val="tx1"/>
                </a:solidFill>
                <a:latin typeface="Arial" charset="0"/>
              </a:defRPr>
            </a:lvl6pPr>
            <a:lvl7pPr marL="2517775" defTabSz="873125" fontAlgn="base">
              <a:spcBef>
                <a:spcPct val="0"/>
              </a:spcBef>
              <a:spcAft>
                <a:spcPct val="0"/>
              </a:spcAft>
              <a:defRPr>
                <a:solidFill>
                  <a:schemeClr val="tx1"/>
                </a:solidFill>
                <a:latin typeface="Arial" charset="0"/>
              </a:defRPr>
            </a:lvl7pPr>
            <a:lvl8pPr marL="2974975" defTabSz="873125" fontAlgn="base">
              <a:spcBef>
                <a:spcPct val="0"/>
              </a:spcBef>
              <a:spcAft>
                <a:spcPct val="0"/>
              </a:spcAft>
              <a:defRPr>
                <a:solidFill>
                  <a:schemeClr val="tx1"/>
                </a:solidFill>
                <a:latin typeface="Arial" charset="0"/>
              </a:defRPr>
            </a:lvl8pPr>
            <a:lvl9pPr marL="3432175" defTabSz="873125" fontAlgn="base">
              <a:spcBef>
                <a:spcPct val="0"/>
              </a:spcBef>
              <a:spcAft>
                <a:spcPct val="0"/>
              </a:spcAft>
              <a:defRPr>
                <a:solidFill>
                  <a:schemeClr val="tx1"/>
                </a:solidFill>
                <a:latin typeface="Arial" charset="0"/>
              </a:defRPr>
            </a:lvl9pPr>
          </a:lstStyle>
          <a:p>
            <a:pPr algn="ctr" eaLnBrk="0" hangingPunct="0"/>
            <a:r>
              <a:rPr lang="en-GB" altLang="it-IT" sz="2533" b="1" dirty="0" err="1">
                <a:solidFill>
                  <a:schemeClr val="accent2"/>
                </a:solidFill>
                <a:effectLst>
                  <a:outerShdw blurRad="38100" dist="38100" dir="2700000" algn="tl">
                    <a:srgbClr val="C0C0C0"/>
                  </a:outerShdw>
                </a:effectLst>
                <a:latin typeface="Arial Narrow" pitchFamily="34" charset="0"/>
                <a:ea typeface="ＭＳ Ｐゴシック" charset="-128"/>
              </a:rPr>
              <a:t>Nessuna</a:t>
            </a:r>
            <a:r>
              <a:rPr lang="en-GB" altLang="it-IT" sz="2533" b="1" dirty="0">
                <a:solidFill>
                  <a:schemeClr val="accent2"/>
                </a:solidFill>
                <a:effectLst>
                  <a:outerShdw blurRad="38100" dist="38100" dir="2700000" algn="tl">
                    <a:srgbClr val="C0C0C0"/>
                  </a:outerShdw>
                </a:effectLst>
                <a:latin typeface="Arial Narrow" pitchFamily="34" charset="0"/>
                <a:ea typeface="ＭＳ Ｐゴシック" charset="-128"/>
              </a:rPr>
              <a:t> </a:t>
            </a:r>
            <a:r>
              <a:rPr lang="en-GB" altLang="it-IT" sz="2533" b="1" dirty="0" err="1">
                <a:solidFill>
                  <a:schemeClr val="accent2"/>
                </a:solidFill>
                <a:effectLst>
                  <a:outerShdw blurRad="38100" dist="38100" dir="2700000" algn="tl">
                    <a:srgbClr val="C0C0C0"/>
                  </a:outerShdw>
                </a:effectLst>
                <a:latin typeface="Arial Narrow" pitchFamily="34" charset="0"/>
                <a:ea typeface="ＭＳ Ｐゴシック" charset="-128"/>
              </a:rPr>
              <a:t>immunità</a:t>
            </a:r>
            <a:r>
              <a:rPr lang="en-GB" altLang="it-IT" sz="2533" b="1" dirty="0">
                <a:solidFill>
                  <a:schemeClr val="accent2"/>
                </a:solidFill>
                <a:effectLst>
                  <a:outerShdw blurRad="38100" dist="38100" dir="2700000" algn="tl">
                    <a:srgbClr val="C0C0C0"/>
                  </a:outerShdw>
                </a:effectLst>
                <a:latin typeface="Arial Narrow" pitchFamily="34" charset="0"/>
                <a:ea typeface="ＭＳ Ｐゴシック" charset="-128"/>
              </a:rPr>
              <a:t> </a:t>
            </a:r>
            <a:r>
              <a:rPr lang="en-GB" altLang="it-IT" sz="2533" b="1" dirty="0" err="1">
                <a:solidFill>
                  <a:schemeClr val="accent2"/>
                </a:solidFill>
                <a:effectLst>
                  <a:outerShdw blurRad="38100" dist="38100" dir="2700000" algn="tl">
                    <a:srgbClr val="C0C0C0"/>
                  </a:outerShdw>
                </a:effectLst>
                <a:latin typeface="Arial Narrow" pitchFamily="34" charset="0"/>
                <a:ea typeface="ＭＳ Ｐゴシック" charset="-128"/>
              </a:rPr>
              <a:t>nella</a:t>
            </a:r>
            <a:r>
              <a:rPr lang="en-GB" altLang="it-IT" sz="2533" b="1" dirty="0">
                <a:solidFill>
                  <a:schemeClr val="accent2"/>
                </a:solidFill>
                <a:effectLst>
                  <a:outerShdw blurRad="38100" dist="38100" dir="2700000" algn="tl">
                    <a:srgbClr val="C0C0C0"/>
                  </a:outerShdw>
                </a:effectLst>
                <a:latin typeface="Arial Narrow" pitchFamily="34" charset="0"/>
                <a:ea typeface="ＭＳ Ｐゴシック" charset="-128"/>
              </a:rPr>
              <a:t> </a:t>
            </a:r>
            <a:r>
              <a:rPr lang="en-GB" altLang="it-IT" sz="2533" b="1" dirty="0" err="1">
                <a:solidFill>
                  <a:schemeClr val="accent2"/>
                </a:solidFill>
                <a:effectLst>
                  <a:outerShdw blurRad="38100" dist="38100" dir="2700000" algn="tl">
                    <a:srgbClr val="C0C0C0"/>
                  </a:outerShdw>
                </a:effectLst>
                <a:latin typeface="Arial Narrow" pitchFamily="34" charset="0"/>
                <a:ea typeface="ＭＳ Ｐゴシック" charset="-128"/>
              </a:rPr>
              <a:t>popolazione</a:t>
            </a:r>
            <a:endParaRPr lang="en-GB" altLang="it-IT" sz="2533" b="1" dirty="0">
              <a:solidFill>
                <a:schemeClr val="accent2"/>
              </a:solidFill>
              <a:effectLst>
                <a:outerShdw blurRad="38100" dist="38100" dir="2700000" algn="tl">
                  <a:srgbClr val="C0C0C0"/>
                </a:outerShdw>
              </a:effectLst>
              <a:latin typeface="Arial Narrow" pitchFamily="34" charset="0"/>
              <a:ea typeface="ＭＳ Ｐゴシック" charset="-128"/>
            </a:endParaRPr>
          </a:p>
          <a:p>
            <a:pPr algn="ctr" eaLnBrk="0" hangingPunct="0"/>
            <a:endParaRPr lang="en-GB" altLang="it-IT" sz="2533" b="1" dirty="0">
              <a:solidFill>
                <a:schemeClr val="accent2"/>
              </a:solidFill>
              <a:effectLst>
                <a:outerShdw blurRad="38100" dist="38100" dir="2700000" algn="tl">
                  <a:srgbClr val="C0C0C0"/>
                </a:outerShdw>
              </a:effectLst>
              <a:latin typeface="Arial Narrow" pitchFamily="34" charset="0"/>
              <a:ea typeface="ＭＳ Ｐゴシック" charset="-128"/>
            </a:endParaRPr>
          </a:p>
          <a:p>
            <a:pPr algn="ctr" eaLnBrk="0" hangingPunct="0"/>
            <a:r>
              <a:rPr lang="en-GB" altLang="it-IT" sz="3333" b="1" i="1" dirty="0" err="1">
                <a:effectLst>
                  <a:outerShdw blurRad="38100" dist="38100" dir="2700000" algn="tl">
                    <a:srgbClr val="C0C0C0"/>
                  </a:outerShdw>
                </a:effectLst>
                <a:latin typeface="Arial Narrow" pitchFamily="34" charset="0"/>
                <a:ea typeface="ＭＳ Ｐゴシック" charset="-128"/>
              </a:rPr>
              <a:t>Pandemia</a:t>
            </a:r>
            <a:endParaRPr lang="en-GB" altLang="it-IT" sz="3333" b="1" i="1" dirty="0">
              <a:effectLst>
                <a:outerShdw blurRad="38100" dist="38100" dir="2700000" algn="tl">
                  <a:srgbClr val="C0C0C0"/>
                </a:outerShdw>
              </a:effectLst>
              <a:latin typeface="Arial Narrow" pitchFamily="34" charset="0"/>
              <a:ea typeface="ＭＳ Ｐゴシック" charset="-128"/>
            </a:endParaRPr>
          </a:p>
        </p:txBody>
      </p:sp>
      <p:sp>
        <p:nvSpPr>
          <p:cNvPr id="607247" name="Line 15"/>
          <p:cNvSpPr>
            <a:spLocks noChangeShapeType="1"/>
          </p:cNvSpPr>
          <p:nvPr/>
        </p:nvSpPr>
        <p:spPr bwMode="auto">
          <a:xfrm flipH="1">
            <a:off x="10208934" y="6087035"/>
            <a:ext cx="10583" cy="268288"/>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a:extLst>
            <a:ext uri="{909E8E84-426E-40DD-AFC4-6F175D3DCCD1}">
              <a14:hiddenFill xmlns="" xmlns:a14="http://schemas.microsoft.com/office/drawing/2010/main">
                <a:noFill/>
              </a14:hiddenFill>
            </a:ext>
          </a:extLst>
        </p:spPr>
        <p:txBody>
          <a:bodyPr/>
          <a:lstStyle/>
          <a:p>
            <a:endParaRPr lang="it-IT" sz="2400"/>
          </a:p>
        </p:txBody>
      </p:sp>
      <p:sp>
        <p:nvSpPr>
          <p:cNvPr id="607248" name="Line 16"/>
          <p:cNvSpPr>
            <a:spLocks noChangeShapeType="1"/>
          </p:cNvSpPr>
          <p:nvPr/>
        </p:nvSpPr>
        <p:spPr bwMode="auto">
          <a:xfrm flipH="1">
            <a:off x="9897533" y="5076825"/>
            <a:ext cx="10584" cy="268288"/>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a:extLst>
            <a:ext uri="{909E8E84-426E-40DD-AFC4-6F175D3DCCD1}">
              <a14:hiddenFill xmlns="" xmlns:a14="http://schemas.microsoft.com/office/drawing/2010/main">
                <a:noFill/>
              </a14:hiddenFill>
            </a:ext>
          </a:extLst>
        </p:spPr>
        <p:txBody>
          <a:bodyPr/>
          <a:lstStyle/>
          <a:p>
            <a:endParaRPr lang="it-IT" sz="2400"/>
          </a:p>
        </p:txBody>
      </p:sp>
      <p:pic>
        <p:nvPicPr>
          <p:cNvPr id="607249" name="Picture 1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82135" y="3763965"/>
            <a:ext cx="2207684" cy="1785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accent1">
                      <a:gamma/>
                      <a:shade val="60000"/>
                      <a:invGamma/>
                    </a:schemeClr>
                  </a:outerShdw>
                </a:effectLst>
              </a14:hiddenEffects>
            </a:ext>
          </a:extLst>
        </p:spPr>
      </p:pic>
      <p:pic>
        <p:nvPicPr>
          <p:cNvPr id="607250" name="Picture 1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69433" y="1512888"/>
            <a:ext cx="2260600" cy="172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accent1">
                      <a:gamma/>
                      <a:shade val="60000"/>
                      <a:invGamma/>
                    </a:schemeClr>
                  </a:outerShdw>
                </a:effectLst>
              </a14:hiddenEffects>
            </a:ext>
          </a:extLst>
        </p:spPr>
      </p:pic>
      <p:pic>
        <p:nvPicPr>
          <p:cNvPr id="607251" name="Picture 1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37569" y="2212975"/>
            <a:ext cx="3663951" cy="2027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accent1">
                      <a:gamma/>
                      <a:shade val="60000"/>
                      <a:invGamma/>
                    </a:schemeClr>
                  </a:outerShdw>
                </a:effectLst>
              </a14:hiddenEffects>
            </a:ext>
          </a:extLst>
        </p:spPr>
      </p:pic>
      <p:sp>
        <p:nvSpPr>
          <p:cNvPr id="607252" name="Line 16"/>
          <p:cNvSpPr>
            <a:spLocks noChangeShapeType="1"/>
          </p:cNvSpPr>
          <p:nvPr/>
        </p:nvSpPr>
        <p:spPr bwMode="auto">
          <a:xfrm flipV="1">
            <a:off x="3297769" y="4600575"/>
            <a:ext cx="692151" cy="323851"/>
          </a:xfrm>
          <a:prstGeom prst="line">
            <a:avLst/>
          </a:prstGeom>
          <a:noFill/>
          <a:ln w="28575">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it-IT" sz="2400"/>
          </a:p>
        </p:txBody>
      </p:sp>
      <p:sp>
        <p:nvSpPr>
          <p:cNvPr id="607253" name="Line 16"/>
          <p:cNvSpPr>
            <a:spLocks noChangeShapeType="1"/>
          </p:cNvSpPr>
          <p:nvPr/>
        </p:nvSpPr>
        <p:spPr bwMode="auto">
          <a:xfrm flipV="1">
            <a:off x="7931151" y="3448051"/>
            <a:ext cx="590549" cy="1588"/>
          </a:xfrm>
          <a:prstGeom prst="line">
            <a:avLst/>
          </a:prstGeom>
          <a:noFill/>
          <a:ln w="28575">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it-IT" sz="2400"/>
          </a:p>
        </p:txBody>
      </p:sp>
      <p:pic>
        <p:nvPicPr>
          <p:cNvPr id="607254" name="Picture 2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530167" y="2178051"/>
            <a:ext cx="3022600" cy="2436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 xmlns:p14="http://schemas.microsoft.com/office/powerpoint/2010/main" val="30184604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a:xfrm>
            <a:off x="11395243" y="6349345"/>
            <a:ext cx="414748" cy="123111"/>
          </a:xfrm>
        </p:spPr>
        <p:txBody>
          <a:bodyPr/>
          <a:lstStyle/>
          <a:p>
            <a:pPr>
              <a:defRPr/>
            </a:pPr>
            <a:r>
              <a:rPr lang="en-US" smtClean="0"/>
              <a:t>|</a:t>
            </a:r>
            <a:r>
              <a:rPr lang="en-US" baseline="16000"/>
              <a:t>        </a:t>
            </a:r>
            <a:fld id="{9381A556-86CC-4DA4-8D57-70351FCB9029}" type="slidenum">
              <a:rPr lang="en-US" smtClean="0"/>
              <a:pPr>
                <a:defRPr/>
              </a:pPr>
              <a:t>47</a:t>
            </a:fld>
            <a:endParaRPr lang="en-US"/>
          </a:p>
        </p:txBody>
      </p:sp>
      <p:sp>
        <p:nvSpPr>
          <p:cNvPr id="4" name="CasellaDiTesto 3"/>
          <p:cNvSpPr txBox="1"/>
          <p:nvPr/>
        </p:nvSpPr>
        <p:spPr>
          <a:xfrm>
            <a:off x="537975" y="932723"/>
            <a:ext cx="11272016" cy="2965299"/>
          </a:xfrm>
          <a:prstGeom prst="rect">
            <a:avLst/>
          </a:prstGeom>
          <a:noFill/>
        </p:spPr>
        <p:txBody>
          <a:bodyPr wrap="square" rtlCol="0">
            <a:spAutoFit/>
          </a:bodyPr>
          <a:lstStyle/>
          <a:p>
            <a:pPr algn="just">
              <a:spcBef>
                <a:spcPts val="800"/>
              </a:spcBef>
              <a:spcAft>
                <a:spcPts val="800"/>
              </a:spcAft>
            </a:pPr>
            <a:r>
              <a:rPr lang="it-IT" sz="2667" dirty="0">
                <a:solidFill>
                  <a:schemeClr val="tx2"/>
                </a:solidFill>
              </a:rPr>
              <a:t>Con il termine </a:t>
            </a:r>
            <a:r>
              <a:rPr lang="it-IT" sz="2667" i="1" dirty="0">
                <a:solidFill>
                  <a:schemeClr val="tx2"/>
                </a:solidFill>
              </a:rPr>
              <a:t>MATCH</a:t>
            </a:r>
            <a:r>
              <a:rPr lang="it-IT" sz="2667" dirty="0">
                <a:solidFill>
                  <a:schemeClr val="tx2"/>
                </a:solidFill>
              </a:rPr>
              <a:t> e </a:t>
            </a:r>
            <a:r>
              <a:rPr lang="it-IT" sz="2667" i="1" dirty="0">
                <a:solidFill>
                  <a:schemeClr val="tx2"/>
                </a:solidFill>
              </a:rPr>
              <a:t>MISMACTH</a:t>
            </a:r>
            <a:r>
              <a:rPr lang="it-IT" sz="2667" dirty="0">
                <a:solidFill>
                  <a:schemeClr val="tx2"/>
                </a:solidFill>
              </a:rPr>
              <a:t> si indica il grado di somiglianza o differenza tra i virus circolanti e i virus contenuti nei vaccini </a:t>
            </a:r>
          </a:p>
          <a:p>
            <a:pPr algn="just">
              <a:spcBef>
                <a:spcPts val="800"/>
              </a:spcBef>
              <a:spcAft>
                <a:spcPts val="800"/>
              </a:spcAft>
            </a:pPr>
            <a:r>
              <a:rPr lang="it-IT" sz="2667" dirty="0">
                <a:solidFill>
                  <a:schemeClr val="tx2"/>
                </a:solidFill>
              </a:rPr>
              <a:t>La difficile prevedibilità della circolazione del ceppo B è causa di </a:t>
            </a:r>
            <a:r>
              <a:rPr lang="it-IT" sz="2667" i="1" dirty="0">
                <a:solidFill>
                  <a:schemeClr val="tx2"/>
                </a:solidFill>
              </a:rPr>
              <a:t>MISMATCH</a:t>
            </a:r>
            <a:r>
              <a:rPr lang="it-IT" sz="2667" dirty="0">
                <a:solidFill>
                  <a:schemeClr val="tx2"/>
                </a:solidFill>
              </a:rPr>
              <a:t> vaccinale nelle stagioni influenzali</a:t>
            </a:r>
          </a:p>
          <a:p>
            <a:pPr algn="just">
              <a:spcBef>
                <a:spcPts val="800"/>
              </a:spcBef>
              <a:spcAft>
                <a:spcPts val="800"/>
              </a:spcAft>
            </a:pPr>
            <a:r>
              <a:rPr lang="it-IT" sz="2667" dirty="0">
                <a:solidFill>
                  <a:srgbClr val="FF0000"/>
                </a:solidFill>
              </a:rPr>
              <a:t>Esempio:</a:t>
            </a:r>
            <a:r>
              <a:rPr lang="it-IT" sz="2667" dirty="0">
                <a:solidFill>
                  <a:schemeClr val="tx2"/>
                </a:solidFill>
              </a:rPr>
              <a:t> Il ceppo B circolante in una stagione potrebbe essere quello non contenuto nel vaccino trivalente</a:t>
            </a:r>
          </a:p>
        </p:txBody>
      </p:sp>
      <p:sp>
        <p:nvSpPr>
          <p:cNvPr id="5" name="CasellaDiTesto 4"/>
          <p:cNvSpPr txBox="1"/>
          <p:nvPr/>
        </p:nvSpPr>
        <p:spPr>
          <a:xfrm>
            <a:off x="537975" y="138185"/>
            <a:ext cx="5178212" cy="666786"/>
          </a:xfrm>
          <a:prstGeom prst="rect">
            <a:avLst/>
          </a:prstGeom>
          <a:noFill/>
        </p:spPr>
        <p:txBody>
          <a:bodyPr wrap="none" rtlCol="0">
            <a:spAutoFit/>
          </a:bodyPr>
          <a:lstStyle/>
          <a:p>
            <a:r>
              <a:rPr lang="it-IT" sz="3733" b="1" dirty="0">
                <a:solidFill>
                  <a:schemeClr val="tx2"/>
                </a:solidFill>
              </a:rPr>
              <a:t>IMPATTO DEL MISMATCH</a:t>
            </a:r>
          </a:p>
        </p:txBody>
      </p:sp>
      <p:sp>
        <p:nvSpPr>
          <p:cNvPr id="6" name="Freccia in giù 5"/>
          <p:cNvSpPr/>
          <p:nvPr/>
        </p:nvSpPr>
        <p:spPr>
          <a:xfrm>
            <a:off x="5080893" y="4101075"/>
            <a:ext cx="1207128" cy="960108"/>
          </a:xfrm>
          <a:prstGeom prst="downArrow">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7" name="CasellaDiTesto 6"/>
          <p:cNvSpPr txBox="1"/>
          <p:nvPr/>
        </p:nvSpPr>
        <p:spPr>
          <a:xfrm>
            <a:off x="2063552" y="5188935"/>
            <a:ext cx="7401000" cy="1077218"/>
          </a:xfrm>
          <a:prstGeom prst="rect">
            <a:avLst/>
          </a:prstGeom>
          <a:noFill/>
          <a:ln w="38100">
            <a:solidFill>
              <a:srgbClr val="FF0000"/>
            </a:solidFill>
          </a:ln>
        </p:spPr>
        <p:txBody>
          <a:bodyPr wrap="none" rtlCol="0">
            <a:spAutoFit/>
          </a:bodyPr>
          <a:lstStyle/>
          <a:p>
            <a:r>
              <a:rPr lang="it-IT" sz="3200" i="1" dirty="0">
                <a:solidFill>
                  <a:schemeClr val="tx2"/>
                </a:solidFill>
              </a:rPr>
              <a:t>MISMATCH </a:t>
            </a:r>
            <a:r>
              <a:rPr lang="it-IT" sz="3200" dirty="0">
                <a:solidFill>
                  <a:schemeClr val="tx2"/>
                </a:solidFill>
              </a:rPr>
              <a:t>O MANCATA CORRISPONDENZA</a:t>
            </a:r>
          </a:p>
          <a:p>
            <a:r>
              <a:rPr lang="it-IT" sz="3200" dirty="0">
                <a:solidFill>
                  <a:schemeClr val="tx2"/>
                </a:solidFill>
              </a:rPr>
              <a:t> TRA CEPPI VACCINALIE VIRUS CIRCOLANTI</a:t>
            </a:r>
          </a:p>
        </p:txBody>
      </p:sp>
    </p:spTree>
    <p:extLst>
      <p:ext uri="{BB962C8B-B14F-4D97-AF65-F5344CB8AC3E}">
        <p14:creationId xmlns="" xmlns:p14="http://schemas.microsoft.com/office/powerpoint/2010/main" val="2759055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r>
              <a:rPr lang="en-US" dirty="0" smtClean="0"/>
              <a:t>|</a:t>
            </a:r>
            <a:r>
              <a:rPr lang="en-US" baseline="16000" dirty="0" smtClean="0"/>
              <a:t>        </a:t>
            </a:r>
            <a:fld id="{6E0A9722-5AE8-46D6-8E6D-34D4627DE60C}" type="slidenum">
              <a:rPr lang="en-US" smtClean="0"/>
              <a:pPr>
                <a:defRPr/>
              </a:pPr>
              <a:t>48</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2900" y="746126"/>
            <a:ext cx="11506200" cy="44767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itre 1"/>
          <p:cNvSpPr txBox="1">
            <a:spLocks/>
          </p:cNvSpPr>
          <p:nvPr/>
        </p:nvSpPr>
        <p:spPr bwMode="auto">
          <a:xfrm>
            <a:off x="428458" y="96985"/>
            <a:ext cx="10477500" cy="565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algn="l" rtl="0" eaLnBrk="1" fontAlgn="base" hangingPunct="1">
              <a:lnSpc>
                <a:spcPct val="90000"/>
              </a:lnSpc>
              <a:spcBef>
                <a:spcPct val="0"/>
              </a:spcBef>
              <a:spcAft>
                <a:spcPct val="0"/>
              </a:spcAft>
              <a:defRPr sz="3000">
                <a:solidFill>
                  <a:srgbClr val="596169"/>
                </a:solidFill>
                <a:latin typeface="+mj-lt"/>
                <a:ea typeface="+mj-ea"/>
                <a:cs typeface="+mj-cs"/>
              </a:defRPr>
            </a:lvl1pPr>
            <a:lvl2pPr algn="l" rtl="0" eaLnBrk="1" fontAlgn="base" hangingPunct="1">
              <a:lnSpc>
                <a:spcPct val="90000"/>
              </a:lnSpc>
              <a:spcBef>
                <a:spcPct val="0"/>
              </a:spcBef>
              <a:spcAft>
                <a:spcPct val="0"/>
              </a:spcAft>
              <a:defRPr sz="3000">
                <a:solidFill>
                  <a:srgbClr val="596169"/>
                </a:solidFill>
                <a:latin typeface="Arial" charset="0"/>
                <a:cs typeface="Arial" charset="0"/>
              </a:defRPr>
            </a:lvl2pPr>
            <a:lvl3pPr algn="l" rtl="0" eaLnBrk="1" fontAlgn="base" hangingPunct="1">
              <a:lnSpc>
                <a:spcPct val="90000"/>
              </a:lnSpc>
              <a:spcBef>
                <a:spcPct val="0"/>
              </a:spcBef>
              <a:spcAft>
                <a:spcPct val="0"/>
              </a:spcAft>
              <a:defRPr sz="3000">
                <a:solidFill>
                  <a:srgbClr val="596169"/>
                </a:solidFill>
                <a:latin typeface="Arial" charset="0"/>
                <a:cs typeface="Arial" charset="0"/>
              </a:defRPr>
            </a:lvl3pPr>
            <a:lvl4pPr algn="l" rtl="0" eaLnBrk="1" fontAlgn="base" hangingPunct="1">
              <a:lnSpc>
                <a:spcPct val="90000"/>
              </a:lnSpc>
              <a:spcBef>
                <a:spcPct val="0"/>
              </a:spcBef>
              <a:spcAft>
                <a:spcPct val="0"/>
              </a:spcAft>
              <a:defRPr sz="3000">
                <a:solidFill>
                  <a:srgbClr val="596169"/>
                </a:solidFill>
                <a:latin typeface="Arial" charset="0"/>
                <a:cs typeface="Arial" charset="0"/>
              </a:defRPr>
            </a:lvl4pPr>
            <a:lvl5pPr algn="l" rtl="0" eaLnBrk="1" fontAlgn="base" hangingPunct="1">
              <a:lnSpc>
                <a:spcPct val="90000"/>
              </a:lnSpc>
              <a:spcBef>
                <a:spcPct val="0"/>
              </a:spcBef>
              <a:spcAft>
                <a:spcPct val="0"/>
              </a:spcAft>
              <a:defRPr sz="3000">
                <a:solidFill>
                  <a:srgbClr val="596169"/>
                </a:solidFill>
                <a:latin typeface="Arial" charset="0"/>
                <a:cs typeface="Arial" charset="0"/>
              </a:defRPr>
            </a:lvl5pPr>
            <a:lvl6pPr marL="457200" algn="l" rtl="0" eaLnBrk="1" fontAlgn="base" hangingPunct="1">
              <a:lnSpc>
                <a:spcPct val="90000"/>
              </a:lnSpc>
              <a:spcBef>
                <a:spcPct val="0"/>
              </a:spcBef>
              <a:spcAft>
                <a:spcPct val="0"/>
              </a:spcAft>
              <a:defRPr sz="3000">
                <a:solidFill>
                  <a:srgbClr val="596169"/>
                </a:solidFill>
                <a:latin typeface="Arial" charset="0"/>
                <a:cs typeface="Arial" charset="0"/>
              </a:defRPr>
            </a:lvl6pPr>
            <a:lvl7pPr marL="914400" algn="l" rtl="0" eaLnBrk="1" fontAlgn="base" hangingPunct="1">
              <a:lnSpc>
                <a:spcPct val="90000"/>
              </a:lnSpc>
              <a:spcBef>
                <a:spcPct val="0"/>
              </a:spcBef>
              <a:spcAft>
                <a:spcPct val="0"/>
              </a:spcAft>
              <a:defRPr sz="3000">
                <a:solidFill>
                  <a:srgbClr val="596169"/>
                </a:solidFill>
                <a:latin typeface="Arial" charset="0"/>
                <a:cs typeface="Arial" charset="0"/>
              </a:defRPr>
            </a:lvl7pPr>
            <a:lvl8pPr marL="1371600" algn="l" rtl="0" eaLnBrk="1" fontAlgn="base" hangingPunct="1">
              <a:lnSpc>
                <a:spcPct val="90000"/>
              </a:lnSpc>
              <a:spcBef>
                <a:spcPct val="0"/>
              </a:spcBef>
              <a:spcAft>
                <a:spcPct val="0"/>
              </a:spcAft>
              <a:defRPr sz="3000">
                <a:solidFill>
                  <a:srgbClr val="596169"/>
                </a:solidFill>
                <a:latin typeface="Arial" charset="0"/>
                <a:cs typeface="Arial" charset="0"/>
              </a:defRPr>
            </a:lvl8pPr>
            <a:lvl9pPr marL="1828800" algn="l" rtl="0" eaLnBrk="1" fontAlgn="base" hangingPunct="1">
              <a:lnSpc>
                <a:spcPct val="90000"/>
              </a:lnSpc>
              <a:spcBef>
                <a:spcPct val="0"/>
              </a:spcBef>
              <a:spcAft>
                <a:spcPct val="0"/>
              </a:spcAft>
              <a:defRPr sz="3000">
                <a:solidFill>
                  <a:srgbClr val="596169"/>
                </a:solidFill>
                <a:latin typeface="Arial" charset="0"/>
                <a:cs typeface="Arial" charset="0"/>
              </a:defRPr>
            </a:lvl9pPr>
          </a:lstStyle>
          <a:p>
            <a:r>
              <a:rPr lang="en-US" sz="3600" b="1" kern="0" dirty="0" err="1" smtClean="0">
                <a:solidFill>
                  <a:schemeClr val="accent5">
                    <a:lumMod val="50000"/>
                  </a:schemeClr>
                </a:solidFill>
              </a:rPr>
              <a:t>Evoluzione</a:t>
            </a:r>
            <a:r>
              <a:rPr lang="en-US" sz="3600" b="1" kern="0" dirty="0" smtClean="0">
                <a:solidFill>
                  <a:schemeClr val="accent5">
                    <a:lumMod val="50000"/>
                  </a:schemeClr>
                </a:solidFill>
              </a:rPr>
              <a:t> </a:t>
            </a:r>
            <a:r>
              <a:rPr lang="en-US" sz="3600" b="1" kern="0" dirty="0" err="1" smtClean="0">
                <a:solidFill>
                  <a:schemeClr val="accent5">
                    <a:lumMod val="50000"/>
                  </a:schemeClr>
                </a:solidFill>
              </a:rPr>
              <a:t>dei</a:t>
            </a:r>
            <a:r>
              <a:rPr lang="en-US" sz="3600" b="1" kern="0" dirty="0" smtClean="0">
                <a:solidFill>
                  <a:schemeClr val="accent5">
                    <a:lumMod val="50000"/>
                  </a:schemeClr>
                </a:solidFill>
              </a:rPr>
              <a:t> virus </a:t>
            </a:r>
            <a:r>
              <a:rPr lang="en-US" sz="3600" b="1" kern="0" dirty="0" err="1" smtClean="0">
                <a:solidFill>
                  <a:schemeClr val="accent5">
                    <a:lumMod val="50000"/>
                  </a:schemeClr>
                </a:solidFill>
              </a:rPr>
              <a:t>influenzali</a:t>
            </a:r>
            <a:endParaRPr lang="en-US" sz="3600" b="1" kern="0" dirty="0">
              <a:solidFill>
                <a:schemeClr val="accent5">
                  <a:lumMod val="50000"/>
                </a:schemeClr>
              </a:solidFill>
            </a:endParaRPr>
          </a:p>
        </p:txBody>
      </p:sp>
      <p:sp>
        <p:nvSpPr>
          <p:cNvPr id="6" name="Text Box 80"/>
          <p:cNvSpPr txBox="1">
            <a:spLocks noChangeArrowheads="1"/>
          </p:cNvSpPr>
          <p:nvPr/>
        </p:nvSpPr>
        <p:spPr bwMode="auto">
          <a:xfrm>
            <a:off x="7439472" y="6501342"/>
            <a:ext cx="4993232" cy="3282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300" i="1" dirty="0" err="1">
                <a:solidFill>
                  <a:srgbClr val="080810"/>
                </a:solidFill>
              </a:rPr>
              <a:t>Hannoun</a:t>
            </a:r>
            <a:r>
              <a:rPr lang="en-US" sz="1300" i="1" dirty="0">
                <a:solidFill>
                  <a:srgbClr val="080810"/>
                </a:solidFill>
              </a:rPr>
              <a:t> C. Expert Rev Vaccines 2013; 12(9): </a:t>
            </a:r>
            <a:r>
              <a:rPr lang="en-US" sz="1300" i="1" dirty="0" smtClean="0">
                <a:solidFill>
                  <a:srgbClr val="080810"/>
                </a:solidFill>
              </a:rPr>
              <a:t>1085-1094</a:t>
            </a:r>
            <a:r>
              <a:rPr lang="fr-FR" sz="1300" i="1" dirty="0" smtClean="0">
                <a:solidFill>
                  <a:schemeClr val="accent4">
                    <a:lumMod val="50000"/>
                  </a:schemeClr>
                </a:solidFill>
              </a:rPr>
              <a:t> </a:t>
            </a:r>
            <a:endParaRPr lang="fr-FR" sz="1300" i="1" dirty="0">
              <a:solidFill>
                <a:schemeClr val="accent4">
                  <a:lumMod val="50000"/>
                </a:schemeClr>
              </a:solidFill>
            </a:endParaRPr>
          </a:p>
        </p:txBody>
      </p:sp>
      <p:sp>
        <p:nvSpPr>
          <p:cNvPr id="2" name="Rettangolo 1"/>
          <p:cNvSpPr/>
          <p:nvPr/>
        </p:nvSpPr>
        <p:spPr>
          <a:xfrm>
            <a:off x="9358445" y="3174703"/>
            <a:ext cx="1781751" cy="368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t-IT"/>
          </a:p>
        </p:txBody>
      </p:sp>
      <p:sp>
        <p:nvSpPr>
          <p:cNvPr id="3" name="CasellaDiTesto 2"/>
          <p:cNvSpPr txBox="1"/>
          <p:nvPr/>
        </p:nvSpPr>
        <p:spPr>
          <a:xfrm>
            <a:off x="598578" y="5128928"/>
            <a:ext cx="9546133" cy="2118525"/>
          </a:xfrm>
          <a:prstGeom prst="rect">
            <a:avLst/>
          </a:prstGeom>
          <a:noFill/>
        </p:spPr>
        <p:txBody>
          <a:bodyPr wrap="none" lIns="121917" tIns="60958" rIns="121917" bIns="60958" rtlCol="0">
            <a:spAutoFit/>
          </a:bodyPr>
          <a:lstStyle/>
          <a:p>
            <a:pPr marL="380990" indent="-380990">
              <a:buFont typeface="Wingdings" panose="05000000000000000000" pitchFamily="2" charset="2"/>
              <a:buChar char="Ø"/>
            </a:pPr>
            <a:r>
              <a:rPr lang="en-US" sz="2100" b="1" dirty="0" err="1">
                <a:solidFill>
                  <a:schemeClr val="tx2"/>
                </a:solidFill>
              </a:rPr>
              <a:t>Entrambi</a:t>
            </a:r>
            <a:r>
              <a:rPr lang="en-US" sz="2100" b="1" dirty="0">
                <a:solidFill>
                  <a:schemeClr val="tx2"/>
                </a:solidFill>
              </a:rPr>
              <a:t> </a:t>
            </a:r>
            <a:r>
              <a:rPr lang="en-US" sz="2100" b="1" dirty="0" err="1">
                <a:solidFill>
                  <a:schemeClr val="tx2"/>
                </a:solidFill>
              </a:rPr>
              <a:t>i</a:t>
            </a:r>
            <a:r>
              <a:rPr lang="en-US" sz="2100" b="1" dirty="0">
                <a:solidFill>
                  <a:schemeClr val="tx2"/>
                </a:solidFill>
              </a:rPr>
              <a:t> lineages (B/Victoria/87-like and B/Yamagata/88-like) </a:t>
            </a:r>
            <a:r>
              <a:rPr lang="en-US" sz="2100" b="1" dirty="0" smtClean="0">
                <a:solidFill>
                  <a:schemeClr val="tx2"/>
                </a:solidFill>
              </a:rPr>
              <a:t>del </a:t>
            </a:r>
            <a:r>
              <a:rPr lang="en-US" sz="2100" b="1" dirty="0">
                <a:solidFill>
                  <a:schemeClr val="tx2"/>
                </a:solidFill>
              </a:rPr>
              <a:t>virus B </a:t>
            </a:r>
            <a:r>
              <a:rPr lang="en-US" sz="2100" b="1" dirty="0" err="1" smtClean="0">
                <a:solidFill>
                  <a:schemeClr val="tx2"/>
                </a:solidFill>
              </a:rPr>
              <a:t>sono</a:t>
            </a:r>
            <a:endParaRPr lang="en-US" sz="2100" b="1" dirty="0" smtClean="0">
              <a:solidFill>
                <a:schemeClr val="tx2"/>
              </a:solidFill>
            </a:endParaRPr>
          </a:p>
          <a:p>
            <a:r>
              <a:rPr lang="en-US" sz="2100" b="1" dirty="0" err="1" smtClean="0">
                <a:solidFill>
                  <a:schemeClr val="tx2"/>
                </a:solidFill>
              </a:rPr>
              <a:t>originati</a:t>
            </a:r>
            <a:r>
              <a:rPr lang="en-US" sz="2100" b="1" dirty="0" smtClean="0">
                <a:solidFill>
                  <a:schemeClr val="tx2"/>
                </a:solidFill>
              </a:rPr>
              <a:t> </a:t>
            </a:r>
            <a:r>
              <a:rPr lang="en-US" sz="2100" b="1" dirty="0">
                <a:solidFill>
                  <a:schemeClr val="tx2"/>
                </a:solidFill>
              </a:rPr>
              <a:t>da </a:t>
            </a:r>
            <a:r>
              <a:rPr lang="en-US" sz="2100" b="1" dirty="0" smtClean="0">
                <a:solidFill>
                  <a:schemeClr val="tx2"/>
                </a:solidFill>
              </a:rPr>
              <a:t>un </a:t>
            </a:r>
            <a:r>
              <a:rPr lang="en-US" sz="2100" b="1" dirty="0" err="1" smtClean="0">
                <a:solidFill>
                  <a:schemeClr val="tx2"/>
                </a:solidFill>
              </a:rPr>
              <a:t>unico</a:t>
            </a:r>
            <a:r>
              <a:rPr lang="en-US" sz="2100" b="1" dirty="0" smtClean="0">
                <a:solidFill>
                  <a:schemeClr val="tx2"/>
                </a:solidFill>
              </a:rPr>
              <a:t> </a:t>
            </a:r>
            <a:r>
              <a:rPr lang="en-US" sz="2100" b="1" dirty="0">
                <a:solidFill>
                  <a:schemeClr val="tx2"/>
                </a:solidFill>
              </a:rPr>
              <a:t>virus </a:t>
            </a:r>
            <a:r>
              <a:rPr lang="en-US" sz="2100" b="1" dirty="0" err="1">
                <a:solidFill>
                  <a:schemeClr val="tx2"/>
                </a:solidFill>
              </a:rPr>
              <a:t>ancestrale</a:t>
            </a:r>
            <a:r>
              <a:rPr lang="en-US" sz="2100" b="1" dirty="0">
                <a:solidFill>
                  <a:schemeClr val="tx2"/>
                </a:solidFill>
              </a:rPr>
              <a:t> </a:t>
            </a:r>
            <a:r>
              <a:rPr lang="en-US" sz="2100" b="1" dirty="0" smtClean="0">
                <a:solidFill>
                  <a:schemeClr val="tx2"/>
                </a:solidFill>
              </a:rPr>
              <a:t>e </a:t>
            </a:r>
            <a:r>
              <a:rPr lang="en-US" sz="2100" b="1" dirty="0" err="1">
                <a:solidFill>
                  <a:schemeClr val="tx2"/>
                </a:solidFill>
              </a:rPr>
              <a:t>diversificati</a:t>
            </a:r>
            <a:r>
              <a:rPr lang="en-US" sz="2100" b="1" dirty="0">
                <a:solidFill>
                  <a:schemeClr val="tx2"/>
                </a:solidFill>
              </a:rPr>
              <a:t> a </a:t>
            </a:r>
            <a:r>
              <a:rPr lang="en-US" sz="2100" b="1" dirty="0" err="1">
                <a:solidFill>
                  <a:schemeClr val="tx2"/>
                </a:solidFill>
              </a:rPr>
              <a:t>metà</a:t>
            </a:r>
            <a:r>
              <a:rPr lang="en-US" sz="2100" b="1" dirty="0">
                <a:solidFill>
                  <a:schemeClr val="tx2"/>
                </a:solidFill>
              </a:rPr>
              <a:t> </a:t>
            </a:r>
            <a:r>
              <a:rPr lang="en-US" sz="2100" b="1" dirty="0" err="1">
                <a:solidFill>
                  <a:schemeClr val="tx2"/>
                </a:solidFill>
              </a:rPr>
              <a:t>degli</a:t>
            </a:r>
            <a:r>
              <a:rPr lang="en-US" sz="2100" b="1" dirty="0">
                <a:solidFill>
                  <a:schemeClr val="tx2"/>
                </a:solidFill>
              </a:rPr>
              <a:t> </a:t>
            </a:r>
            <a:r>
              <a:rPr lang="en-US" sz="2100" b="1" dirty="0" err="1">
                <a:solidFill>
                  <a:schemeClr val="tx2"/>
                </a:solidFill>
              </a:rPr>
              <a:t>anni</a:t>
            </a:r>
            <a:r>
              <a:rPr lang="en-US" sz="2100" b="1" dirty="0">
                <a:solidFill>
                  <a:schemeClr val="tx2"/>
                </a:solidFill>
              </a:rPr>
              <a:t> </a:t>
            </a:r>
            <a:r>
              <a:rPr lang="en-US" sz="2100" b="1" dirty="0" smtClean="0">
                <a:solidFill>
                  <a:schemeClr val="tx2"/>
                </a:solidFill>
              </a:rPr>
              <a:t>‘80</a:t>
            </a:r>
          </a:p>
          <a:p>
            <a:pPr marL="380990" indent="-380990">
              <a:buFont typeface="Wingdings" panose="05000000000000000000" pitchFamily="2" charset="2"/>
              <a:buChar char="Ø"/>
            </a:pPr>
            <a:endParaRPr lang="en-US" sz="2100" b="1" dirty="0" smtClean="0">
              <a:solidFill>
                <a:schemeClr val="tx2"/>
              </a:solidFill>
            </a:endParaRPr>
          </a:p>
          <a:p>
            <a:pPr marL="380990" indent="-380990">
              <a:buFont typeface="Wingdings" panose="05000000000000000000" pitchFamily="2" charset="2"/>
              <a:buChar char="Ø"/>
            </a:pPr>
            <a:r>
              <a:rPr lang="en-US" sz="2100" b="1" dirty="0" smtClean="0">
                <a:solidFill>
                  <a:schemeClr val="tx2"/>
                </a:solidFill>
              </a:rPr>
              <a:t>Dal 2000 </a:t>
            </a:r>
            <a:r>
              <a:rPr lang="en-US" sz="2100" b="1" dirty="0" err="1" smtClean="0">
                <a:solidFill>
                  <a:schemeClr val="tx2"/>
                </a:solidFill>
              </a:rPr>
              <a:t>entrambi</a:t>
            </a:r>
            <a:r>
              <a:rPr lang="en-US" sz="2100" b="1" dirty="0" smtClean="0">
                <a:solidFill>
                  <a:schemeClr val="tx2"/>
                </a:solidFill>
              </a:rPr>
              <a:t> </a:t>
            </a:r>
            <a:r>
              <a:rPr lang="en-US" sz="2100" b="1" dirty="0" err="1" smtClean="0">
                <a:solidFill>
                  <a:schemeClr val="tx2"/>
                </a:solidFill>
              </a:rPr>
              <a:t>i</a:t>
            </a:r>
            <a:r>
              <a:rPr lang="en-US" sz="2100" b="1" dirty="0" smtClean="0">
                <a:solidFill>
                  <a:schemeClr val="tx2"/>
                </a:solidFill>
              </a:rPr>
              <a:t> </a:t>
            </a:r>
            <a:r>
              <a:rPr lang="en-US" sz="2100" b="1" dirty="0" err="1" smtClean="0">
                <a:solidFill>
                  <a:schemeClr val="tx2"/>
                </a:solidFill>
              </a:rPr>
              <a:t>lineaggi</a:t>
            </a:r>
            <a:r>
              <a:rPr lang="en-US" sz="2100" b="1" dirty="0" smtClean="0">
                <a:solidFill>
                  <a:schemeClr val="tx2"/>
                </a:solidFill>
              </a:rPr>
              <a:t> B co-</a:t>
            </a:r>
            <a:r>
              <a:rPr lang="en-US" sz="2100" b="1" dirty="0" err="1" smtClean="0">
                <a:solidFill>
                  <a:schemeClr val="tx2"/>
                </a:solidFill>
              </a:rPr>
              <a:t>circolano</a:t>
            </a:r>
            <a:r>
              <a:rPr lang="en-US" sz="2100" b="1" dirty="0" smtClean="0">
                <a:solidFill>
                  <a:schemeClr val="tx2"/>
                </a:solidFill>
              </a:rPr>
              <a:t> con </a:t>
            </a:r>
            <a:r>
              <a:rPr lang="en-US" sz="2100" b="1" dirty="0" err="1" smtClean="0">
                <a:solidFill>
                  <a:schemeClr val="tx2"/>
                </a:solidFill>
              </a:rPr>
              <a:t>predominanza</a:t>
            </a:r>
            <a:r>
              <a:rPr lang="en-US" sz="2100" b="1" dirty="0" smtClean="0">
                <a:solidFill>
                  <a:schemeClr val="tx2"/>
                </a:solidFill>
              </a:rPr>
              <a:t> </a:t>
            </a:r>
            <a:r>
              <a:rPr lang="en-US" sz="2100" b="1" dirty="0" err="1" smtClean="0">
                <a:solidFill>
                  <a:schemeClr val="tx2"/>
                </a:solidFill>
              </a:rPr>
              <a:t>variabile</a:t>
            </a:r>
            <a:endParaRPr lang="en-US" sz="2100" b="1" dirty="0" smtClean="0">
              <a:solidFill>
                <a:schemeClr val="tx2"/>
              </a:solidFill>
            </a:endParaRPr>
          </a:p>
          <a:p>
            <a:pPr marL="1219170" lvl="4">
              <a:spcBef>
                <a:spcPts val="800"/>
              </a:spcBef>
              <a:buClr>
                <a:srgbClr val="2D403E"/>
              </a:buClr>
              <a:buSzPct val="100000"/>
              <a:defRPr/>
            </a:pPr>
            <a:endParaRPr lang="en-US" sz="2100" kern="0" dirty="0">
              <a:solidFill>
                <a:schemeClr val="tx2"/>
              </a:solidFill>
            </a:endParaRPr>
          </a:p>
          <a:p>
            <a:endParaRPr lang="it-IT" dirty="0"/>
          </a:p>
        </p:txBody>
      </p:sp>
      <p:sp>
        <p:nvSpPr>
          <p:cNvPr id="4" name="Ovale 3"/>
          <p:cNvSpPr/>
          <p:nvPr/>
        </p:nvSpPr>
        <p:spPr>
          <a:xfrm>
            <a:off x="8591110" y="3700129"/>
            <a:ext cx="1686564" cy="5954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t-IT"/>
          </a:p>
        </p:txBody>
      </p:sp>
    </p:spTree>
    <p:extLst>
      <p:ext uri="{BB962C8B-B14F-4D97-AF65-F5344CB8AC3E}">
        <p14:creationId xmlns="" xmlns:p14="http://schemas.microsoft.com/office/powerpoint/2010/main" val="12400208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0241" y="228579"/>
            <a:ext cx="8596029" cy="609398"/>
          </a:xfrm>
        </p:spPr>
        <p:txBody>
          <a:bodyPr vert="horz" wrap="square" lIns="0" tIns="0" rIns="0" bIns="0" rtlCol="0" anchor="t" anchorCtr="0">
            <a:spAutoFit/>
          </a:bodyPr>
          <a:lstStyle/>
          <a:p>
            <a:r>
              <a:rPr lang="nl-NL" b="1" dirty="0">
                <a:solidFill>
                  <a:schemeClr val="accent5">
                    <a:lumMod val="50000"/>
                  </a:schemeClr>
                </a:solidFill>
                <a:latin typeface="+mn-lt"/>
              </a:rPr>
              <a:t>Tipologia di vaccini </a:t>
            </a:r>
            <a:r>
              <a:rPr lang="nl-NL" b="1" dirty="0" smtClean="0">
                <a:solidFill>
                  <a:schemeClr val="accent5">
                    <a:lumMod val="50000"/>
                  </a:schemeClr>
                </a:solidFill>
                <a:latin typeface="+mn-lt"/>
              </a:rPr>
              <a:t>antinfluenzali</a:t>
            </a:r>
            <a:endParaRPr lang="nl-NL" b="1" dirty="0">
              <a:solidFill>
                <a:schemeClr val="accent5">
                  <a:lumMod val="50000"/>
                </a:schemeClr>
              </a:solidFill>
              <a:latin typeface="+mn-lt"/>
            </a:endParaRPr>
          </a:p>
        </p:txBody>
      </p:sp>
      <p:sp>
        <p:nvSpPr>
          <p:cNvPr id="19459" name="Content Placeholder 2"/>
          <p:cNvSpPr>
            <a:spLocks noGrp="1"/>
          </p:cNvSpPr>
          <p:nvPr>
            <p:ph idx="1"/>
          </p:nvPr>
        </p:nvSpPr>
        <p:spPr>
          <a:xfrm>
            <a:off x="191069" y="3466443"/>
            <a:ext cx="11709986" cy="3111778"/>
          </a:xfrm>
        </p:spPr>
        <p:txBody>
          <a:bodyPr>
            <a:noAutofit/>
          </a:bodyPr>
          <a:lstStyle/>
          <a:p>
            <a:pPr algn="just">
              <a:buNone/>
            </a:pPr>
            <a:r>
              <a:rPr lang="it-IT" sz="2000" b="1" dirty="0">
                <a:solidFill>
                  <a:schemeClr val="tx1">
                    <a:lumMod val="75000"/>
                  </a:schemeClr>
                </a:solidFill>
              </a:rPr>
              <a:t>Vaccini a virus intero </a:t>
            </a:r>
            <a:r>
              <a:rPr lang="it-IT" sz="2000" b="1" dirty="0" smtClean="0">
                <a:solidFill>
                  <a:schemeClr val="tx1">
                    <a:lumMod val="75000"/>
                  </a:schemeClr>
                </a:solidFill>
              </a:rPr>
              <a:t>inattivati</a:t>
            </a:r>
          </a:p>
          <a:p>
            <a:pPr algn="just">
              <a:buNone/>
            </a:pPr>
            <a:r>
              <a:rPr lang="it-IT" sz="2000" b="1" dirty="0" smtClean="0">
                <a:solidFill>
                  <a:schemeClr val="tx1">
                    <a:lumMod val="75000"/>
                  </a:schemeClr>
                </a:solidFill>
              </a:rPr>
              <a:t>Vaccini </a:t>
            </a:r>
            <a:r>
              <a:rPr lang="it-IT" sz="2000" b="1" dirty="0">
                <a:solidFill>
                  <a:schemeClr val="tx1">
                    <a:lumMod val="75000"/>
                  </a:schemeClr>
                </a:solidFill>
              </a:rPr>
              <a:t>Split: </a:t>
            </a:r>
            <a:r>
              <a:rPr lang="it-IT" sz="2000" dirty="0">
                <a:solidFill>
                  <a:schemeClr val="tx1">
                    <a:lumMod val="75000"/>
                  </a:schemeClr>
                </a:solidFill>
              </a:rPr>
              <a:t>particelle di virus inattivate e disaggregate da trattamento con detergenti. </a:t>
            </a:r>
            <a:r>
              <a:rPr lang="it-IT" sz="2000" dirty="0"/>
              <a:t>Visto che nel 1968 era ormai chiaro a tutti che il virus intero è meno tollerato dall’organismo, si riesce a rompere il virus in frammenti. Nasce il vaccino </a:t>
            </a:r>
            <a:r>
              <a:rPr lang="it-IT" sz="2000" b="1" dirty="0"/>
              <a:t>split, più purificato e meglio tollerato</a:t>
            </a:r>
            <a:r>
              <a:rPr lang="it-IT" sz="2000" dirty="0"/>
              <a:t>, pur mantenendo uguale efficacia</a:t>
            </a:r>
            <a:r>
              <a:rPr lang="it-IT" sz="2000" dirty="0" smtClean="0"/>
              <a:t>. Contengono: Antigeni di superficie (HA e NA), Antigeni interni </a:t>
            </a:r>
          </a:p>
          <a:p>
            <a:pPr algn="just">
              <a:buNone/>
            </a:pPr>
            <a:r>
              <a:rPr lang="it-IT" sz="2000" b="1" dirty="0" smtClean="0">
                <a:solidFill>
                  <a:schemeClr val="tx1">
                    <a:lumMod val="75000"/>
                  </a:schemeClr>
                </a:solidFill>
              </a:rPr>
              <a:t>Vaccini </a:t>
            </a:r>
            <a:r>
              <a:rPr lang="it-IT" sz="2000" b="1" dirty="0">
                <a:solidFill>
                  <a:schemeClr val="tx1">
                    <a:lumMod val="75000"/>
                  </a:schemeClr>
                </a:solidFill>
              </a:rPr>
              <a:t>a </a:t>
            </a:r>
            <a:r>
              <a:rPr lang="it-IT" sz="2000" b="1" dirty="0" err="1">
                <a:solidFill>
                  <a:schemeClr val="tx1">
                    <a:lumMod val="75000"/>
                  </a:schemeClr>
                </a:solidFill>
              </a:rPr>
              <a:t>Subunità</a:t>
            </a:r>
            <a:r>
              <a:rPr lang="it-IT" sz="2000" b="1" dirty="0">
                <a:solidFill>
                  <a:schemeClr val="tx1">
                    <a:lumMod val="75000"/>
                  </a:schemeClr>
                </a:solidFill>
              </a:rPr>
              <a:t> o antigeni di superficie: </a:t>
            </a:r>
            <a:r>
              <a:rPr lang="it-IT" sz="2000" dirty="0" smtClean="0">
                <a:solidFill>
                  <a:schemeClr val="tx1">
                    <a:lumMod val="75000"/>
                  </a:schemeClr>
                </a:solidFill>
              </a:rPr>
              <a:t>contiene solo gli antigeni di superficie HA </a:t>
            </a:r>
            <a:r>
              <a:rPr lang="it-IT" sz="2000" dirty="0">
                <a:solidFill>
                  <a:schemeClr val="tx1">
                    <a:lumMod val="75000"/>
                  </a:schemeClr>
                </a:solidFill>
              </a:rPr>
              <a:t>e NA purificate e dalle quali le altre componenti del virus sono state rimosse. </a:t>
            </a:r>
            <a:r>
              <a:rPr lang="it-IT" sz="2000" dirty="0"/>
              <a:t>Sviluppato nel 1976.</a:t>
            </a:r>
          </a:p>
          <a:p>
            <a:pPr algn="just">
              <a:buNone/>
            </a:pPr>
            <a:r>
              <a:rPr lang="it-IT" sz="2000" b="1" dirty="0">
                <a:solidFill>
                  <a:schemeClr val="tx1">
                    <a:lumMod val="75000"/>
                  </a:schemeClr>
                </a:solidFill>
              </a:rPr>
              <a:t>Vaccini vivi attenuati:</a:t>
            </a:r>
            <a:r>
              <a:rPr lang="it-IT" sz="2000" dirty="0">
                <a:solidFill>
                  <a:schemeClr val="tx1">
                    <a:lumMod val="75000"/>
                  </a:schemeClr>
                </a:solidFill>
              </a:rPr>
              <a:t> virus vivi indeboliti e non in grado di indurre </a:t>
            </a:r>
            <a:r>
              <a:rPr lang="it-IT" sz="2000" dirty="0" smtClean="0">
                <a:solidFill>
                  <a:schemeClr val="tx1">
                    <a:lumMod val="75000"/>
                  </a:schemeClr>
                </a:solidFill>
              </a:rPr>
              <a:t>malattia</a:t>
            </a:r>
          </a:p>
          <a:p>
            <a:pPr algn="just">
              <a:buNone/>
            </a:pPr>
            <a:r>
              <a:rPr lang="it-IT" sz="2000" b="1" dirty="0" smtClean="0"/>
              <a:t>Vaccino </a:t>
            </a:r>
            <a:r>
              <a:rPr lang="it-IT" sz="2000" b="1" dirty="0" err="1" smtClean="0"/>
              <a:t>adiuvato</a:t>
            </a:r>
            <a:r>
              <a:rPr lang="it-IT" sz="2000" b="1" dirty="0" smtClean="0"/>
              <a:t>: </a:t>
            </a:r>
            <a:r>
              <a:rPr lang="it-IT" sz="2000" dirty="0" smtClean="0">
                <a:solidFill>
                  <a:schemeClr val="tx1">
                    <a:lumMod val="75000"/>
                  </a:schemeClr>
                </a:solidFill>
              </a:rPr>
              <a:t>contiene gli antigeni di superficie emulsionati ad adiuvante oleoso metabolizzabile (MF59)</a:t>
            </a:r>
          </a:p>
          <a:p>
            <a:pPr algn="just">
              <a:buNone/>
            </a:pPr>
            <a:endParaRPr lang="it-IT" sz="2000" dirty="0">
              <a:solidFill>
                <a:schemeClr val="tx1">
                  <a:lumMod val="75000"/>
                </a:schemeClr>
              </a:solidFill>
            </a:endParaRPr>
          </a:p>
          <a:p>
            <a:pPr algn="just">
              <a:buNone/>
            </a:pPr>
            <a:endParaRPr lang="it-IT" sz="2000" dirty="0">
              <a:solidFill>
                <a:schemeClr val="tx1">
                  <a:lumMod val="75000"/>
                </a:schemeClr>
              </a:solidFill>
            </a:endParaRPr>
          </a:p>
        </p:txBody>
      </p:sp>
      <p:pic>
        <p:nvPicPr>
          <p:cNvPr id="64516" name="Picture 2" descr="Influenza Vaccine Virus Types: Whole Virus, Split Virus, Subunit (surface antigen), Live Attenuated"/>
          <p:cNvPicPr>
            <a:picLocks noChangeAspect="1" noChangeArrowheads="1"/>
          </p:cNvPicPr>
          <p:nvPr/>
        </p:nvPicPr>
        <p:blipFill>
          <a:blip r:embed="rId3" cstate="print"/>
          <a:srcRect/>
          <a:stretch>
            <a:fillRect/>
          </a:stretch>
        </p:blipFill>
        <p:spPr bwMode="auto">
          <a:xfrm>
            <a:off x="574959" y="1295944"/>
            <a:ext cx="6858000" cy="1728788"/>
          </a:xfrm>
          <a:prstGeom prst="rect">
            <a:avLst/>
          </a:prstGeom>
          <a:noFill/>
          <a:ln w="9525">
            <a:noFill/>
            <a:miter lim="800000"/>
            <a:headEnd/>
            <a:tailEnd/>
          </a:ln>
        </p:spPr>
      </p:pic>
      <p:sp>
        <p:nvSpPr>
          <p:cNvPr id="8" name="Rectangle 7"/>
          <p:cNvSpPr/>
          <p:nvPr/>
        </p:nvSpPr>
        <p:spPr>
          <a:xfrm>
            <a:off x="2721006" y="6638709"/>
            <a:ext cx="5697252" cy="219291"/>
          </a:xfrm>
          <a:prstGeom prst="rect">
            <a:avLst/>
          </a:prstGeom>
        </p:spPr>
        <p:txBody>
          <a:bodyPr wrap="square">
            <a:spAutoFit/>
          </a:bodyPr>
          <a:lstStyle/>
          <a:p>
            <a:r>
              <a:rPr lang="nl-NL" sz="825" dirty="0">
                <a:solidFill>
                  <a:srgbClr val="000066"/>
                </a:solidFill>
              </a:rPr>
              <a:t>Kamps BS et al. Influenza Report 2006. </a:t>
            </a:r>
            <a:r>
              <a:rPr lang="nl-NL" sz="825" dirty="0" err="1">
                <a:solidFill>
                  <a:srgbClr val="000066"/>
                </a:solidFill>
              </a:rPr>
              <a:t>Available</a:t>
            </a:r>
            <a:r>
              <a:rPr lang="nl-NL" sz="825" dirty="0">
                <a:solidFill>
                  <a:srgbClr val="000066"/>
                </a:solidFill>
              </a:rPr>
              <a:t> at: </a:t>
            </a:r>
            <a:r>
              <a:rPr lang="nl-NL" sz="825" dirty="0">
                <a:solidFill>
                  <a:srgbClr val="000066"/>
                </a:solidFill>
                <a:hlinkClick r:id="rId4"/>
              </a:rPr>
              <a:t>http://www.influenzareport.com</a:t>
            </a:r>
            <a:r>
              <a:rPr lang="nl-NL" sz="825" dirty="0">
                <a:solidFill>
                  <a:srgbClr val="000066"/>
                </a:solidFill>
              </a:rPr>
              <a:t> </a:t>
            </a:r>
          </a:p>
        </p:txBody>
      </p:sp>
      <p:sp>
        <p:nvSpPr>
          <p:cNvPr id="2" name="Multiplication Sign 1">
            <a:extLst>
              <a:ext uri="{FF2B5EF4-FFF2-40B4-BE49-F238E27FC236}">
                <a16:creationId xmlns:a16="http://schemas.microsoft.com/office/drawing/2014/main" xmlns="" id="{103E3913-D41A-4F36-9796-4B4DF0592E61}"/>
              </a:ext>
            </a:extLst>
          </p:cNvPr>
          <p:cNvSpPr/>
          <p:nvPr/>
        </p:nvSpPr>
        <p:spPr>
          <a:xfrm>
            <a:off x="680493" y="1398150"/>
            <a:ext cx="1413058" cy="1161806"/>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ctangle: Rounded Corners 2">
            <a:extLst>
              <a:ext uri="{FF2B5EF4-FFF2-40B4-BE49-F238E27FC236}">
                <a16:creationId xmlns:a16="http://schemas.microsoft.com/office/drawing/2014/main" xmlns="" id="{E28ACB2A-59B4-473B-82D0-662773F21552}"/>
              </a:ext>
            </a:extLst>
          </p:cNvPr>
          <p:cNvSpPr/>
          <p:nvPr/>
        </p:nvSpPr>
        <p:spPr>
          <a:xfrm>
            <a:off x="2285995" y="1295944"/>
            <a:ext cx="3435928" cy="17287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oup 8">
            <a:extLst>
              <a:ext uri="{FF2B5EF4-FFF2-40B4-BE49-F238E27FC236}">
                <a16:creationId xmlns:a16="http://schemas.microsoft.com/office/drawing/2014/main" xmlns="" id="{914160C2-CD7A-4F97-B168-D4B5C528E33F}"/>
              </a:ext>
            </a:extLst>
          </p:cNvPr>
          <p:cNvGrpSpPr/>
          <p:nvPr/>
        </p:nvGrpSpPr>
        <p:grpSpPr>
          <a:xfrm>
            <a:off x="8707378" y="743620"/>
            <a:ext cx="2743094" cy="2490899"/>
            <a:chOff x="3739537" y="2443611"/>
            <a:chExt cx="5404463" cy="4414389"/>
          </a:xfrm>
        </p:grpSpPr>
        <p:pic>
          <p:nvPicPr>
            <p:cNvPr id="10" name="Picture 1">
              <a:extLst>
                <a:ext uri="{FF2B5EF4-FFF2-40B4-BE49-F238E27FC236}">
                  <a16:creationId xmlns:a16="http://schemas.microsoft.com/office/drawing/2014/main" xmlns="" id="{06CF7275-93FC-41E8-9D4F-CEFBF415BA9F}"/>
                </a:ext>
              </a:extLst>
            </p:cNvPr>
            <p:cNvPicPr>
              <a:picLocks noChangeAspect="1" noChangeArrowheads="1"/>
            </p:cNvPicPr>
            <p:nvPr/>
          </p:nvPicPr>
          <p:blipFill>
            <a:blip r:embed="rId5" cstate="print"/>
            <a:srcRect/>
            <a:stretch>
              <a:fillRect/>
            </a:stretch>
          </p:blipFill>
          <p:spPr bwMode="auto">
            <a:xfrm>
              <a:off x="3739537" y="2443611"/>
              <a:ext cx="5404463" cy="4414389"/>
            </a:xfrm>
            <a:prstGeom prst="rect">
              <a:avLst/>
            </a:prstGeom>
            <a:noFill/>
            <a:ln w="9525">
              <a:noFill/>
              <a:miter lim="800000"/>
              <a:headEnd/>
              <a:tailEnd/>
            </a:ln>
          </p:spPr>
        </p:pic>
        <p:sp>
          <p:nvSpPr>
            <p:cNvPr id="11" name="Oval 10">
              <a:extLst>
                <a:ext uri="{FF2B5EF4-FFF2-40B4-BE49-F238E27FC236}">
                  <a16:creationId xmlns:a16="http://schemas.microsoft.com/office/drawing/2014/main" xmlns="" id="{2C7C2865-201B-4730-84A4-19FF55907FB1}"/>
                </a:ext>
              </a:extLst>
            </p:cNvPr>
            <p:cNvSpPr/>
            <p:nvPr/>
          </p:nvSpPr>
          <p:spPr>
            <a:xfrm>
              <a:off x="8248745" y="5921896"/>
              <a:ext cx="54876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a:extLst>
                <a:ext uri="{FF2B5EF4-FFF2-40B4-BE49-F238E27FC236}">
                  <a16:creationId xmlns:a16="http://schemas.microsoft.com/office/drawing/2014/main" xmlns="" id="{EFAC76E9-290D-49C6-9C1E-BA2DD8C5EA93}"/>
                </a:ext>
              </a:extLst>
            </p:cNvPr>
            <p:cNvSpPr/>
            <p:nvPr/>
          </p:nvSpPr>
          <p:spPr>
            <a:xfrm>
              <a:off x="8276041" y="4437024"/>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 xmlns:p14="http://schemas.microsoft.com/office/powerpoint/2010/main" val="275087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343" y="116632"/>
            <a:ext cx="11515747" cy="982157"/>
          </a:xfrm>
        </p:spPr>
        <p:txBody>
          <a:bodyPr>
            <a:normAutofit/>
          </a:bodyPr>
          <a:lstStyle/>
          <a:p>
            <a:pPr algn="ctr"/>
            <a:r>
              <a:rPr lang="it-IT" sz="2800" b="1" dirty="0">
                <a:solidFill>
                  <a:schemeClr val="accent1">
                    <a:lumMod val="75000"/>
                  </a:schemeClr>
                </a:solidFill>
                <a:latin typeface="Arial Black" panose="020B0A04020102020204" pitchFamily="34" charset="0"/>
              </a:rPr>
              <a:t>Criteri e percorsi per l'introduzione di ulteriori nuove vaccinazioni tra le strategie di </a:t>
            </a:r>
            <a:r>
              <a:rPr lang="it-IT" sz="2800" b="1" dirty="0" smtClean="0">
                <a:solidFill>
                  <a:schemeClr val="accent1">
                    <a:lumMod val="75000"/>
                  </a:schemeClr>
                </a:solidFill>
                <a:latin typeface="Arial Black" panose="020B0A04020102020204" pitchFamily="34" charset="0"/>
              </a:rPr>
              <a:t>prevenzione</a:t>
            </a:r>
            <a:endParaRPr lang="it-IT" sz="2800" dirty="0">
              <a:solidFill>
                <a:schemeClr val="accent1">
                  <a:lumMod val="75000"/>
                </a:schemeClr>
              </a:solidFill>
              <a:latin typeface="Arial Black" panose="020B0A04020102020204" pitchFamily="34" charset="0"/>
            </a:endParaRPr>
          </a:p>
        </p:txBody>
      </p:sp>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27448" y="1098789"/>
            <a:ext cx="6999336" cy="5622930"/>
          </a:xfrm>
          <a:prstGeom prst="rect">
            <a:avLst/>
          </a:prstGeom>
        </p:spPr>
      </p:pic>
      <p:sp>
        <p:nvSpPr>
          <p:cNvPr id="4" name="CasellaDiTesto 3"/>
          <p:cNvSpPr txBox="1"/>
          <p:nvPr/>
        </p:nvSpPr>
        <p:spPr>
          <a:xfrm>
            <a:off x="8128412" y="1556792"/>
            <a:ext cx="3441824" cy="646331"/>
          </a:xfrm>
          <a:prstGeom prst="rect">
            <a:avLst/>
          </a:prstGeom>
          <a:solidFill>
            <a:schemeClr val="bg1"/>
          </a:solidFill>
        </p:spPr>
        <p:txBody>
          <a:bodyPr wrap="square" rtlCol="0">
            <a:spAutoFit/>
          </a:bodyPr>
          <a:lstStyle/>
          <a:p>
            <a:pPr algn="ctr"/>
            <a:r>
              <a:rPr lang="it-IT" b="1" dirty="0" smtClean="0">
                <a:solidFill>
                  <a:srgbClr val="FF0000"/>
                </a:solidFill>
              </a:rPr>
              <a:t>Vaccine </a:t>
            </a:r>
            <a:r>
              <a:rPr lang="it-IT" b="1" dirty="0" err="1" smtClean="0">
                <a:solidFill>
                  <a:srgbClr val="FF0000"/>
                </a:solidFill>
              </a:rPr>
              <a:t>Introduction</a:t>
            </a:r>
            <a:r>
              <a:rPr lang="it-IT" b="1" dirty="0" smtClean="0">
                <a:solidFill>
                  <a:srgbClr val="FF0000"/>
                </a:solidFill>
              </a:rPr>
              <a:t> </a:t>
            </a:r>
            <a:r>
              <a:rPr lang="it-IT" b="1" dirty="0" err="1" smtClean="0">
                <a:solidFill>
                  <a:srgbClr val="FF0000"/>
                </a:solidFill>
              </a:rPr>
              <a:t>Guidelines</a:t>
            </a:r>
            <a:r>
              <a:rPr lang="it-IT" b="1" dirty="0" smtClean="0">
                <a:solidFill>
                  <a:srgbClr val="FF0000"/>
                </a:solidFill>
              </a:rPr>
              <a:t>. WHO/IBV/05.18</a:t>
            </a:r>
            <a:endParaRPr lang="it-IT" b="1" dirty="0">
              <a:solidFill>
                <a:srgbClr val="FF0000"/>
              </a:solidFill>
            </a:endParaRPr>
          </a:p>
        </p:txBody>
      </p:sp>
    </p:spTree>
    <p:extLst>
      <p:ext uri="{BB962C8B-B14F-4D97-AF65-F5344CB8AC3E}">
        <p14:creationId xmlns="" xmlns:p14="http://schemas.microsoft.com/office/powerpoint/2010/main" val="1629059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05601" y="1524000"/>
            <a:ext cx="4446015" cy="3730752"/>
          </a:xfrm>
          <a:prstGeom prst="rect">
            <a:avLst/>
          </a:prstGeom>
          <a:blipFill>
            <a:blip r:embed="rId2" cstate="print"/>
            <a:stretch>
              <a:fillRect/>
            </a:stretch>
          </a:blipFill>
        </p:spPr>
        <p:txBody>
          <a:bodyPr wrap="square" lIns="0" tIns="0" rIns="0" bIns="0" rtlCol="0"/>
          <a:lstStyle/>
          <a:p>
            <a:endParaRPr sz="2400"/>
          </a:p>
        </p:txBody>
      </p:sp>
      <p:sp>
        <p:nvSpPr>
          <p:cNvPr id="3" name="object 3"/>
          <p:cNvSpPr txBox="1">
            <a:spLocks noGrp="1"/>
          </p:cNvSpPr>
          <p:nvPr>
            <p:ph type="title"/>
          </p:nvPr>
        </p:nvSpPr>
        <p:spPr>
          <a:xfrm>
            <a:off x="796376" y="69952"/>
            <a:ext cx="10972800" cy="1002325"/>
          </a:xfrm>
          <a:prstGeom prst="rect">
            <a:avLst/>
          </a:prstGeom>
        </p:spPr>
        <p:txBody>
          <a:bodyPr vert="horz" wrap="square" lIns="0" tIns="334263" rIns="0" bIns="0" rtlCol="0" anchor="ctr">
            <a:spAutoFit/>
          </a:bodyPr>
          <a:lstStyle/>
          <a:p>
            <a:pPr marL="3456854"/>
            <a:r>
              <a:rPr sz="4800" b="1" dirty="0">
                <a:solidFill>
                  <a:schemeClr val="accent5">
                    <a:lumMod val="50000"/>
                  </a:schemeClr>
                </a:solidFill>
                <a:latin typeface="+mn-lt"/>
              </a:rPr>
              <a:t>Vaccini split</a:t>
            </a:r>
          </a:p>
        </p:txBody>
      </p:sp>
      <p:sp>
        <p:nvSpPr>
          <p:cNvPr id="4" name="object 4"/>
          <p:cNvSpPr txBox="1"/>
          <p:nvPr/>
        </p:nvSpPr>
        <p:spPr>
          <a:xfrm>
            <a:off x="180355" y="1654972"/>
            <a:ext cx="6327464" cy="4016484"/>
          </a:xfrm>
          <a:prstGeom prst="rect">
            <a:avLst/>
          </a:prstGeom>
        </p:spPr>
        <p:txBody>
          <a:bodyPr vert="horz" wrap="square" lIns="0" tIns="0" rIns="0" bIns="0" rtlCol="0">
            <a:spAutoFit/>
          </a:bodyPr>
          <a:lstStyle/>
          <a:p>
            <a:pPr marR="348818"/>
            <a:r>
              <a:rPr sz="2800" b="1" dirty="0">
                <a:solidFill>
                  <a:srgbClr val="870908"/>
                </a:solidFill>
                <a:latin typeface="Arial"/>
                <a:cs typeface="Arial"/>
              </a:rPr>
              <a:t>Caratteristiche</a:t>
            </a:r>
            <a:r>
              <a:rPr sz="2800" b="1" spc="-53" dirty="0">
                <a:solidFill>
                  <a:srgbClr val="870908"/>
                </a:solidFill>
                <a:latin typeface="Arial"/>
                <a:cs typeface="Arial"/>
              </a:rPr>
              <a:t> </a:t>
            </a:r>
            <a:r>
              <a:rPr sz="2800" b="1" dirty="0" err="1">
                <a:solidFill>
                  <a:srgbClr val="870908"/>
                </a:solidFill>
                <a:latin typeface="Arial"/>
                <a:cs typeface="Arial"/>
              </a:rPr>
              <a:t>della</a:t>
            </a:r>
            <a:r>
              <a:rPr sz="2800" b="1" dirty="0">
                <a:solidFill>
                  <a:srgbClr val="870908"/>
                </a:solidFill>
                <a:latin typeface="Arial"/>
                <a:cs typeface="Arial"/>
              </a:rPr>
              <a:t> </a:t>
            </a:r>
            <a:r>
              <a:rPr sz="2800" b="1" spc="7" dirty="0" err="1" smtClean="0">
                <a:solidFill>
                  <a:srgbClr val="870908"/>
                </a:solidFill>
                <a:latin typeface="Arial"/>
                <a:cs typeface="Arial"/>
              </a:rPr>
              <a:t>composizione</a:t>
            </a:r>
            <a:endParaRPr sz="2800" dirty="0">
              <a:latin typeface="Arial"/>
              <a:cs typeface="Arial"/>
            </a:endParaRPr>
          </a:p>
          <a:p>
            <a:pPr indent="265113">
              <a:spcBef>
                <a:spcPts val="600"/>
              </a:spcBef>
            </a:pPr>
            <a:r>
              <a:rPr sz="2400" spc="-7" dirty="0" smtClean="0">
                <a:solidFill>
                  <a:srgbClr val="1A397B"/>
                </a:solidFill>
                <a:latin typeface="Arial"/>
                <a:cs typeface="Arial"/>
              </a:rPr>
              <a:t>•</a:t>
            </a:r>
            <a:r>
              <a:rPr sz="2400" b="1" spc="-7" dirty="0" err="1" smtClean="0">
                <a:latin typeface="Arial"/>
                <a:cs typeface="Arial"/>
              </a:rPr>
              <a:t>Antigeni</a:t>
            </a:r>
            <a:r>
              <a:rPr sz="2400" b="1" spc="-7" dirty="0" smtClean="0">
                <a:latin typeface="Arial"/>
                <a:cs typeface="Arial"/>
              </a:rPr>
              <a:t> </a:t>
            </a:r>
            <a:r>
              <a:rPr sz="2400" b="1" dirty="0">
                <a:latin typeface="Arial"/>
                <a:cs typeface="Arial"/>
              </a:rPr>
              <a:t>di</a:t>
            </a:r>
            <a:r>
              <a:rPr sz="2400" b="1" spc="-73" dirty="0">
                <a:latin typeface="Arial"/>
                <a:cs typeface="Arial"/>
              </a:rPr>
              <a:t> </a:t>
            </a:r>
            <a:r>
              <a:rPr sz="2400" b="1" spc="-7" dirty="0">
                <a:latin typeface="Arial"/>
                <a:cs typeface="Arial"/>
              </a:rPr>
              <a:t>superficie</a:t>
            </a:r>
            <a:endParaRPr sz="2400" dirty="0">
              <a:latin typeface="Arial"/>
              <a:cs typeface="Arial"/>
            </a:endParaRPr>
          </a:p>
          <a:p>
            <a:pPr indent="265113">
              <a:spcBef>
                <a:spcPts val="600"/>
              </a:spcBef>
            </a:pPr>
            <a:r>
              <a:rPr sz="2400" spc="-7" dirty="0">
                <a:solidFill>
                  <a:srgbClr val="1A397B"/>
                </a:solidFill>
                <a:latin typeface="Arial"/>
                <a:cs typeface="Arial"/>
              </a:rPr>
              <a:t>•</a:t>
            </a:r>
            <a:r>
              <a:rPr sz="2400" b="1" spc="-7" dirty="0">
                <a:latin typeface="Arial"/>
                <a:cs typeface="Arial"/>
              </a:rPr>
              <a:t>Antigeni</a:t>
            </a:r>
            <a:r>
              <a:rPr sz="2400" b="1" spc="-113" dirty="0">
                <a:latin typeface="Arial"/>
                <a:cs typeface="Arial"/>
              </a:rPr>
              <a:t> </a:t>
            </a:r>
            <a:r>
              <a:rPr sz="2400" b="1" dirty="0">
                <a:latin typeface="Arial"/>
                <a:cs typeface="Arial"/>
              </a:rPr>
              <a:t>interni</a:t>
            </a:r>
            <a:endParaRPr sz="2400" dirty="0">
              <a:latin typeface="Arial"/>
              <a:cs typeface="Arial"/>
            </a:endParaRPr>
          </a:p>
          <a:p>
            <a:pPr indent="265113">
              <a:spcBef>
                <a:spcPts val="600"/>
              </a:spcBef>
            </a:pPr>
            <a:r>
              <a:rPr sz="2400" spc="-7" dirty="0">
                <a:solidFill>
                  <a:srgbClr val="1A397B"/>
                </a:solidFill>
                <a:latin typeface="Arial"/>
                <a:cs typeface="Arial"/>
              </a:rPr>
              <a:t>•</a:t>
            </a:r>
            <a:r>
              <a:rPr sz="2400" b="1" spc="-7" dirty="0">
                <a:latin typeface="Arial"/>
                <a:cs typeface="Arial"/>
              </a:rPr>
              <a:t>Assenza </a:t>
            </a:r>
            <a:r>
              <a:rPr sz="2400" b="1" dirty="0">
                <a:latin typeface="Arial"/>
                <a:cs typeface="Arial"/>
              </a:rPr>
              <a:t>di</a:t>
            </a:r>
            <a:r>
              <a:rPr sz="2400" b="1" spc="-93" dirty="0">
                <a:latin typeface="Arial"/>
                <a:cs typeface="Arial"/>
              </a:rPr>
              <a:t> </a:t>
            </a:r>
            <a:r>
              <a:rPr sz="2400" b="1" dirty="0" err="1" smtClean="0">
                <a:latin typeface="Arial"/>
                <a:cs typeface="Arial"/>
              </a:rPr>
              <a:t>lipidi</a:t>
            </a:r>
            <a:r>
              <a:rPr lang="it-IT" sz="2400" b="1" dirty="0" smtClean="0">
                <a:latin typeface="Arial"/>
                <a:cs typeface="Arial"/>
              </a:rPr>
              <a:t> R</a:t>
            </a:r>
            <a:r>
              <a:rPr sz="2400" b="1" dirty="0" err="1" smtClean="0">
                <a:latin typeface="Arial"/>
                <a:cs typeface="Arial"/>
              </a:rPr>
              <a:t>eattogeni</a:t>
            </a:r>
            <a:endParaRPr lang="it-IT" sz="2400" b="1" dirty="0" smtClean="0">
              <a:latin typeface="Arial"/>
              <a:cs typeface="Arial"/>
            </a:endParaRPr>
          </a:p>
          <a:p>
            <a:pPr marL="397077"/>
            <a:endParaRPr lang="it-IT" sz="2400" dirty="0">
              <a:latin typeface="Arial"/>
              <a:cs typeface="Arial"/>
            </a:endParaRPr>
          </a:p>
          <a:p>
            <a:pPr marL="396875" indent="-396875"/>
            <a:r>
              <a:rPr sz="2800" b="1" dirty="0" err="1" smtClean="0">
                <a:solidFill>
                  <a:srgbClr val="870908"/>
                </a:solidFill>
                <a:latin typeface="Arial"/>
                <a:cs typeface="Arial"/>
              </a:rPr>
              <a:t>Implicazioni</a:t>
            </a:r>
            <a:r>
              <a:rPr sz="2800" b="1" spc="-93" dirty="0" smtClean="0">
                <a:solidFill>
                  <a:srgbClr val="870908"/>
                </a:solidFill>
                <a:latin typeface="Arial"/>
                <a:cs typeface="Arial"/>
              </a:rPr>
              <a:t> </a:t>
            </a:r>
            <a:r>
              <a:rPr sz="2800" b="1" dirty="0" err="1" smtClean="0">
                <a:solidFill>
                  <a:srgbClr val="870908"/>
                </a:solidFill>
                <a:latin typeface="Arial"/>
                <a:cs typeface="Arial"/>
              </a:rPr>
              <a:t>cliniche</a:t>
            </a:r>
            <a:endParaRPr lang="it-IT" sz="2800" b="1" dirty="0" smtClean="0">
              <a:solidFill>
                <a:srgbClr val="870908"/>
              </a:solidFill>
              <a:latin typeface="Arial"/>
              <a:cs typeface="Arial"/>
            </a:endParaRPr>
          </a:p>
          <a:p>
            <a:pPr indent="265113">
              <a:spcBef>
                <a:spcPts val="600"/>
              </a:spcBef>
            </a:pPr>
            <a:r>
              <a:rPr lang="it-IT" sz="2800" spc="-7" dirty="0">
                <a:solidFill>
                  <a:srgbClr val="1A397B"/>
                </a:solidFill>
                <a:latin typeface="Arial"/>
                <a:cs typeface="Arial"/>
              </a:rPr>
              <a:t>•</a:t>
            </a:r>
            <a:r>
              <a:rPr lang="it-IT" sz="2400" b="1" spc="-7" dirty="0" err="1">
                <a:latin typeface="Arial"/>
                <a:cs typeface="Arial"/>
              </a:rPr>
              <a:t>Immunogenicità</a:t>
            </a:r>
            <a:r>
              <a:rPr lang="it-IT" sz="2400" b="1" spc="-7" dirty="0">
                <a:latin typeface="Arial"/>
                <a:cs typeface="Arial"/>
              </a:rPr>
              <a:t>: </a:t>
            </a:r>
            <a:r>
              <a:rPr lang="it-IT" sz="2400" b="1" spc="-7" dirty="0" smtClean="0">
                <a:latin typeface="Arial"/>
                <a:cs typeface="Arial"/>
              </a:rPr>
              <a:t>buona</a:t>
            </a:r>
          </a:p>
          <a:p>
            <a:pPr indent="265113">
              <a:spcBef>
                <a:spcPts val="600"/>
              </a:spcBef>
            </a:pPr>
            <a:r>
              <a:rPr lang="it-IT" sz="2800" spc="-7" dirty="0">
                <a:solidFill>
                  <a:srgbClr val="1A397B"/>
                </a:solidFill>
                <a:latin typeface="Arial"/>
                <a:cs typeface="Arial"/>
              </a:rPr>
              <a:t>•</a:t>
            </a:r>
            <a:r>
              <a:rPr lang="it-IT" sz="2400" b="1" spc="-7" dirty="0">
                <a:latin typeface="Arial"/>
                <a:cs typeface="Arial"/>
              </a:rPr>
              <a:t>Tollerabilità: buona</a:t>
            </a:r>
          </a:p>
          <a:p>
            <a:pPr marL="291246"/>
            <a:endParaRPr sz="2800" dirty="0">
              <a:latin typeface="Arial"/>
              <a:cs typeface="Arial"/>
            </a:endParaRPr>
          </a:p>
        </p:txBody>
      </p:sp>
      <p:sp>
        <p:nvSpPr>
          <p:cNvPr id="6" name="object 6"/>
          <p:cNvSpPr txBox="1"/>
          <p:nvPr/>
        </p:nvSpPr>
        <p:spPr>
          <a:xfrm>
            <a:off x="6507819" y="5530392"/>
            <a:ext cx="4868333" cy="820481"/>
          </a:xfrm>
          <a:prstGeom prst="rect">
            <a:avLst/>
          </a:prstGeom>
        </p:spPr>
        <p:txBody>
          <a:bodyPr vert="horz" wrap="square" lIns="0" tIns="0" rIns="0" bIns="0" rtlCol="0">
            <a:spAutoFit/>
          </a:bodyPr>
          <a:lstStyle/>
          <a:p>
            <a:pPr marL="16933" marR="6773"/>
            <a:r>
              <a:rPr sz="1333" b="1" i="1" spc="-7" dirty="0">
                <a:solidFill>
                  <a:srgbClr val="6C20B7"/>
                </a:solidFill>
                <a:latin typeface="Arial"/>
                <a:cs typeface="Arial"/>
              </a:rPr>
              <a:t>Williams </a:t>
            </a:r>
            <a:r>
              <a:rPr sz="1333" b="1" i="1" spc="-20" dirty="0">
                <a:solidFill>
                  <a:srgbClr val="6C20B7"/>
                </a:solidFill>
                <a:latin typeface="Arial"/>
                <a:cs typeface="Arial"/>
              </a:rPr>
              <a:t>MS, </a:t>
            </a:r>
            <a:r>
              <a:rPr sz="1333" b="1" i="1" spc="-7" dirty="0">
                <a:solidFill>
                  <a:srgbClr val="6C20B7"/>
                </a:solidFill>
                <a:latin typeface="Arial"/>
                <a:cs typeface="Arial"/>
              </a:rPr>
              <a:t>Wood </a:t>
            </a:r>
            <a:r>
              <a:rPr sz="1333" b="1" i="1" spc="-20" dirty="0">
                <a:solidFill>
                  <a:srgbClr val="6C20B7"/>
                </a:solidFill>
                <a:latin typeface="Arial"/>
                <a:cs typeface="Arial"/>
              </a:rPr>
              <a:t>JM. </a:t>
            </a:r>
            <a:r>
              <a:rPr sz="1333" b="1" i="1" spc="-7" dirty="0">
                <a:solidFill>
                  <a:srgbClr val="6C20B7"/>
                </a:solidFill>
                <a:latin typeface="Arial"/>
                <a:cs typeface="Arial"/>
              </a:rPr>
              <a:t>A brief history of inactivated  influenza virus vaccines. In: Hannoun et al. eds. Options For  the Control of influenza II. Elsevier Science Publishers </a:t>
            </a:r>
            <a:r>
              <a:rPr sz="1333" b="1" i="1" spc="-13" dirty="0">
                <a:solidFill>
                  <a:srgbClr val="6C20B7"/>
                </a:solidFill>
                <a:latin typeface="Arial"/>
                <a:cs typeface="Arial"/>
              </a:rPr>
              <a:t>BV;  </a:t>
            </a:r>
            <a:r>
              <a:rPr sz="1333" b="1" i="1" spc="-7" dirty="0">
                <a:solidFill>
                  <a:srgbClr val="6C20B7"/>
                </a:solidFill>
                <a:latin typeface="Arial"/>
                <a:cs typeface="Arial"/>
              </a:rPr>
              <a:t>1992. p.</a:t>
            </a:r>
            <a:r>
              <a:rPr sz="1333" b="1" i="1" spc="-100" dirty="0">
                <a:solidFill>
                  <a:srgbClr val="6C20B7"/>
                </a:solidFill>
                <a:latin typeface="Arial"/>
                <a:cs typeface="Arial"/>
              </a:rPr>
              <a:t> </a:t>
            </a:r>
            <a:r>
              <a:rPr sz="1333" b="1" i="1" spc="-13" dirty="0">
                <a:solidFill>
                  <a:srgbClr val="6C20B7"/>
                </a:solidFill>
                <a:latin typeface="Arial"/>
                <a:cs typeface="Arial"/>
              </a:rPr>
              <a:t>169-70.</a:t>
            </a:r>
            <a:endParaRPr sz="1333">
              <a:latin typeface="Arial"/>
              <a:cs typeface="Arial"/>
            </a:endParaRPr>
          </a:p>
        </p:txBody>
      </p:sp>
    </p:spTree>
    <p:extLst>
      <p:ext uri="{BB962C8B-B14F-4D97-AF65-F5344CB8AC3E}">
        <p14:creationId xmlns="" xmlns:p14="http://schemas.microsoft.com/office/powerpoint/2010/main" val="420722940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13600" y="1600200"/>
            <a:ext cx="4165600" cy="3581400"/>
          </a:xfrm>
          <a:prstGeom prst="rect">
            <a:avLst/>
          </a:prstGeom>
          <a:blipFill>
            <a:blip r:embed="rId2" cstate="print"/>
            <a:stretch>
              <a:fillRect/>
            </a:stretch>
          </a:blipFill>
        </p:spPr>
        <p:txBody>
          <a:bodyPr wrap="square" lIns="0" tIns="0" rIns="0" bIns="0" rtlCol="0"/>
          <a:lstStyle/>
          <a:p>
            <a:endParaRPr sz="2400"/>
          </a:p>
        </p:txBody>
      </p:sp>
      <p:sp>
        <p:nvSpPr>
          <p:cNvPr id="3" name="object 3"/>
          <p:cNvSpPr txBox="1">
            <a:spLocks noGrp="1"/>
          </p:cNvSpPr>
          <p:nvPr>
            <p:ph type="title"/>
          </p:nvPr>
        </p:nvSpPr>
        <p:spPr>
          <a:xfrm>
            <a:off x="818221" y="80999"/>
            <a:ext cx="10972800" cy="1103891"/>
          </a:xfrm>
          <a:prstGeom prst="rect">
            <a:avLst/>
          </a:prstGeom>
        </p:spPr>
        <p:txBody>
          <a:bodyPr vert="horz" wrap="square" lIns="0" tIns="434847" rIns="0" bIns="0" rtlCol="0" anchor="ctr">
            <a:spAutoFit/>
          </a:bodyPr>
          <a:lstStyle/>
          <a:p>
            <a:pPr marL="3456854"/>
            <a:r>
              <a:rPr sz="4800" b="1" dirty="0">
                <a:solidFill>
                  <a:schemeClr val="accent5">
                    <a:lumMod val="50000"/>
                  </a:schemeClr>
                </a:solidFill>
                <a:latin typeface="+mn-lt"/>
              </a:rPr>
              <a:t>Vaccini subunità</a:t>
            </a:r>
          </a:p>
        </p:txBody>
      </p:sp>
      <p:sp>
        <p:nvSpPr>
          <p:cNvPr id="4" name="object 4"/>
          <p:cNvSpPr txBox="1"/>
          <p:nvPr/>
        </p:nvSpPr>
        <p:spPr>
          <a:xfrm>
            <a:off x="240838" y="1844789"/>
            <a:ext cx="6903445" cy="3336811"/>
          </a:xfrm>
          <a:prstGeom prst="rect">
            <a:avLst/>
          </a:prstGeom>
        </p:spPr>
        <p:txBody>
          <a:bodyPr vert="horz" wrap="square" lIns="0" tIns="0" rIns="0" bIns="0" rtlCol="0">
            <a:spAutoFit/>
          </a:bodyPr>
          <a:lstStyle/>
          <a:p>
            <a:pPr marL="16933"/>
            <a:r>
              <a:rPr sz="2800" b="1" dirty="0" err="1">
                <a:solidFill>
                  <a:srgbClr val="870908"/>
                </a:solidFill>
                <a:latin typeface="Arial"/>
                <a:cs typeface="Arial"/>
              </a:rPr>
              <a:t>Caratteristiche</a:t>
            </a:r>
            <a:r>
              <a:rPr sz="2800" b="1" dirty="0">
                <a:solidFill>
                  <a:srgbClr val="870908"/>
                </a:solidFill>
                <a:latin typeface="Arial"/>
                <a:cs typeface="Arial"/>
              </a:rPr>
              <a:t> </a:t>
            </a:r>
            <a:r>
              <a:rPr sz="2800" b="1" dirty="0" err="1" smtClean="0">
                <a:solidFill>
                  <a:srgbClr val="870908"/>
                </a:solidFill>
                <a:latin typeface="Arial"/>
                <a:cs typeface="Arial"/>
              </a:rPr>
              <a:t>della</a:t>
            </a:r>
            <a:r>
              <a:rPr lang="it-IT" sz="2800" b="1" dirty="0" smtClean="0">
                <a:solidFill>
                  <a:srgbClr val="870908"/>
                </a:solidFill>
                <a:latin typeface="Arial"/>
                <a:cs typeface="Arial"/>
              </a:rPr>
              <a:t> </a:t>
            </a:r>
            <a:r>
              <a:rPr sz="2800" b="1" dirty="0" err="1" smtClean="0">
                <a:solidFill>
                  <a:srgbClr val="870908"/>
                </a:solidFill>
                <a:latin typeface="Arial"/>
                <a:cs typeface="Arial"/>
              </a:rPr>
              <a:t>composizione</a:t>
            </a:r>
            <a:endParaRPr sz="2800" b="1" dirty="0">
              <a:solidFill>
                <a:srgbClr val="870908"/>
              </a:solidFill>
              <a:latin typeface="Arial"/>
              <a:cs typeface="Arial"/>
            </a:endParaRPr>
          </a:p>
          <a:p>
            <a:pPr indent="265113">
              <a:spcBef>
                <a:spcPts val="600"/>
              </a:spcBef>
              <a:buClr>
                <a:srgbClr val="1A397B"/>
              </a:buClr>
              <a:buFont typeface="Arial"/>
              <a:buChar char="•"/>
              <a:tabLst>
                <a:tab pos="659537" algn="l"/>
              </a:tabLst>
            </a:pPr>
            <a:r>
              <a:rPr sz="2400" b="1" spc="-7" dirty="0">
                <a:latin typeface="Arial"/>
                <a:cs typeface="Arial"/>
              </a:rPr>
              <a:t>Solo antigeni di superficie</a:t>
            </a:r>
          </a:p>
          <a:p>
            <a:pPr indent="265113">
              <a:spcBef>
                <a:spcPts val="600"/>
              </a:spcBef>
              <a:buClr>
                <a:srgbClr val="1A397B"/>
              </a:buClr>
              <a:buFont typeface="Arial"/>
              <a:buChar char="•"/>
              <a:tabLst>
                <a:tab pos="659537" algn="l"/>
              </a:tabLst>
            </a:pPr>
            <a:r>
              <a:rPr sz="2400" b="1" spc="-7" dirty="0">
                <a:latin typeface="Arial"/>
                <a:cs typeface="Arial"/>
              </a:rPr>
              <a:t>Assenza di antigeni interni</a:t>
            </a:r>
          </a:p>
          <a:p>
            <a:pPr marR="1967604" indent="265113">
              <a:spcBef>
                <a:spcPts val="600"/>
              </a:spcBef>
              <a:buClr>
                <a:srgbClr val="1A397B"/>
              </a:buClr>
              <a:buFont typeface="Arial"/>
              <a:buChar char="•"/>
              <a:tabLst>
                <a:tab pos="659537" algn="l"/>
              </a:tabLst>
            </a:pPr>
            <a:r>
              <a:rPr sz="2400" b="1" spc="-7" dirty="0">
                <a:latin typeface="Arial"/>
                <a:cs typeface="Arial"/>
              </a:rPr>
              <a:t>Assenza di </a:t>
            </a:r>
            <a:r>
              <a:rPr sz="2400" b="1" spc="-7" dirty="0" err="1">
                <a:latin typeface="Arial"/>
                <a:cs typeface="Arial"/>
              </a:rPr>
              <a:t>lipidi</a:t>
            </a:r>
            <a:r>
              <a:rPr sz="2400" b="1" spc="-7" dirty="0">
                <a:latin typeface="Arial"/>
                <a:cs typeface="Arial"/>
              </a:rPr>
              <a:t> </a:t>
            </a:r>
            <a:r>
              <a:rPr lang="it-IT" sz="2400" b="1" spc="-7" dirty="0" smtClean="0">
                <a:latin typeface="Arial"/>
                <a:cs typeface="Arial"/>
              </a:rPr>
              <a:t>r</a:t>
            </a:r>
            <a:r>
              <a:rPr sz="2400" b="1" spc="-7" dirty="0" err="1" smtClean="0">
                <a:latin typeface="Arial"/>
                <a:cs typeface="Arial"/>
              </a:rPr>
              <a:t>eattogeni</a:t>
            </a:r>
            <a:endParaRPr sz="2400" b="1" spc="-7" dirty="0">
              <a:latin typeface="Arial"/>
              <a:cs typeface="Arial"/>
            </a:endParaRPr>
          </a:p>
          <a:p>
            <a:pPr marL="16933">
              <a:spcBef>
                <a:spcPts val="1907"/>
              </a:spcBef>
            </a:pPr>
            <a:r>
              <a:rPr sz="2800" b="1" dirty="0">
                <a:solidFill>
                  <a:srgbClr val="870908"/>
                </a:solidFill>
                <a:latin typeface="Arial"/>
                <a:cs typeface="Arial"/>
              </a:rPr>
              <a:t>Implicazioni cliniche</a:t>
            </a:r>
          </a:p>
          <a:p>
            <a:pPr indent="265113">
              <a:spcBef>
                <a:spcPts val="600"/>
              </a:spcBef>
              <a:buClr>
                <a:srgbClr val="1A397B"/>
              </a:buClr>
              <a:buFont typeface="Arial"/>
              <a:buChar char="•"/>
              <a:tabLst>
                <a:tab pos="659537" algn="l"/>
              </a:tabLst>
            </a:pPr>
            <a:r>
              <a:rPr sz="2400" b="1" spc="-7" dirty="0">
                <a:latin typeface="Arial"/>
                <a:cs typeface="Arial"/>
              </a:rPr>
              <a:t>Immunogenicità: </a:t>
            </a:r>
            <a:r>
              <a:rPr sz="2400" b="1" spc="-7" dirty="0" smtClean="0">
                <a:latin typeface="Arial"/>
                <a:cs typeface="Arial"/>
              </a:rPr>
              <a:t>da</a:t>
            </a:r>
            <a:r>
              <a:rPr lang="it-IT" sz="2400" b="1" spc="-7" dirty="0" smtClean="0">
                <a:latin typeface="Arial"/>
                <a:cs typeface="Arial"/>
              </a:rPr>
              <a:t> moderata </a:t>
            </a:r>
            <a:r>
              <a:rPr lang="it-IT" sz="2400" b="1" spc="-7" dirty="0">
                <a:latin typeface="Arial"/>
                <a:cs typeface="Arial"/>
              </a:rPr>
              <a:t>a buona</a:t>
            </a:r>
          </a:p>
          <a:p>
            <a:pPr indent="265113">
              <a:spcBef>
                <a:spcPts val="600"/>
              </a:spcBef>
              <a:buClr>
                <a:srgbClr val="1A397B"/>
              </a:buClr>
              <a:buFont typeface="Arial"/>
              <a:buChar char="•"/>
              <a:tabLst>
                <a:tab pos="659537" algn="l"/>
              </a:tabLst>
            </a:pPr>
            <a:r>
              <a:rPr lang="it-IT" sz="2400" b="1" spc="-7" dirty="0">
                <a:latin typeface="Arial"/>
                <a:cs typeface="Arial"/>
              </a:rPr>
              <a:t>Tollerabilità: </a:t>
            </a:r>
            <a:r>
              <a:rPr lang="it-IT" sz="2400" b="1" spc="-7" dirty="0" smtClean="0">
                <a:latin typeface="Arial"/>
                <a:cs typeface="Arial"/>
              </a:rPr>
              <a:t>buona</a:t>
            </a:r>
            <a:endParaRPr sz="3200" dirty="0">
              <a:latin typeface="Arial"/>
              <a:cs typeface="Arial"/>
            </a:endParaRPr>
          </a:p>
        </p:txBody>
      </p:sp>
      <p:sp>
        <p:nvSpPr>
          <p:cNvPr id="6" name="object 6"/>
          <p:cNvSpPr txBox="1"/>
          <p:nvPr/>
        </p:nvSpPr>
        <p:spPr>
          <a:xfrm>
            <a:off x="6304621" y="5474615"/>
            <a:ext cx="5248487" cy="615361"/>
          </a:xfrm>
          <a:prstGeom prst="rect">
            <a:avLst/>
          </a:prstGeom>
        </p:spPr>
        <p:txBody>
          <a:bodyPr vert="horz" wrap="square" lIns="0" tIns="0" rIns="0" bIns="0" rtlCol="0">
            <a:spAutoFit/>
          </a:bodyPr>
          <a:lstStyle/>
          <a:p>
            <a:pPr marL="16933" marR="6773"/>
            <a:r>
              <a:rPr sz="1333" b="1" i="1" spc="-7" dirty="0">
                <a:solidFill>
                  <a:srgbClr val="870908"/>
                </a:solidFill>
                <a:latin typeface="Arial"/>
                <a:cs typeface="Arial"/>
              </a:rPr>
              <a:t>Williams </a:t>
            </a:r>
            <a:r>
              <a:rPr sz="1333" b="1" i="1" spc="-20" dirty="0">
                <a:solidFill>
                  <a:srgbClr val="870908"/>
                </a:solidFill>
                <a:latin typeface="Arial"/>
                <a:cs typeface="Arial"/>
              </a:rPr>
              <a:t>MS, </a:t>
            </a:r>
            <a:r>
              <a:rPr sz="1333" b="1" i="1" spc="-7" dirty="0">
                <a:solidFill>
                  <a:srgbClr val="870908"/>
                </a:solidFill>
                <a:latin typeface="Arial"/>
                <a:cs typeface="Arial"/>
              </a:rPr>
              <a:t>Wood </a:t>
            </a:r>
            <a:r>
              <a:rPr sz="1333" b="1" i="1" spc="-20" dirty="0">
                <a:solidFill>
                  <a:srgbClr val="870908"/>
                </a:solidFill>
                <a:latin typeface="Arial"/>
                <a:cs typeface="Arial"/>
              </a:rPr>
              <a:t>JM. </a:t>
            </a:r>
            <a:r>
              <a:rPr sz="1333" b="1" i="1" spc="-7" dirty="0">
                <a:solidFill>
                  <a:srgbClr val="870908"/>
                </a:solidFill>
                <a:latin typeface="Arial"/>
                <a:cs typeface="Arial"/>
              </a:rPr>
              <a:t>A brief history of </a:t>
            </a:r>
            <a:r>
              <a:rPr sz="1333" b="1" i="1" spc="-7">
                <a:solidFill>
                  <a:srgbClr val="870908"/>
                </a:solidFill>
                <a:latin typeface="Arial"/>
                <a:cs typeface="Arial"/>
              </a:rPr>
              <a:t>inactivated </a:t>
            </a:r>
            <a:r>
              <a:rPr sz="1333" b="1" i="1" spc="-7" smtClean="0">
                <a:solidFill>
                  <a:srgbClr val="870908"/>
                </a:solidFill>
                <a:latin typeface="Arial"/>
                <a:cs typeface="Arial"/>
              </a:rPr>
              <a:t>influenza  virus vaccines. In: Hannoun et al. eds. </a:t>
            </a:r>
            <a:r>
              <a:rPr sz="1333" b="1" i="1" smtClean="0">
                <a:solidFill>
                  <a:srgbClr val="870908"/>
                </a:solidFill>
                <a:latin typeface="Arial"/>
                <a:cs typeface="Arial"/>
              </a:rPr>
              <a:t>Options </a:t>
            </a:r>
            <a:r>
              <a:rPr sz="1333" b="1" i="1" spc="-7" smtClean="0">
                <a:solidFill>
                  <a:srgbClr val="870908"/>
                </a:solidFill>
                <a:latin typeface="Arial"/>
                <a:cs typeface="Arial"/>
              </a:rPr>
              <a:t>For the Control of  influenza II. Elsevier Science Publishers </a:t>
            </a:r>
            <a:r>
              <a:rPr sz="1333" b="1" i="1" spc="-13" smtClean="0">
                <a:solidFill>
                  <a:srgbClr val="870908"/>
                </a:solidFill>
                <a:latin typeface="Arial"/>
                <a:cs typeface="Arial"/>
              </a:rPr>
              <a:t>BV; </a:t>
            </a:r>
            <a:r>
              <a:rPr sz="1333" b="1" i="1" spc="-7" smtClean="0">
                <a:solidFill>
                  <a:srgbClr val="870908"/>
                </a:solidFill>
                <a:latin typeface="Arial"/>
                <a:cs typeface="Arial"/>
              </a:rPr>
              <a:t>1992. </a:t>
            </a:r>
            <a:r>
              <a:rPr sz="1333" b="1" i="1" spc="-7" dirty="0">
                <a:solidFill>
                  <a:srgbClr val="870908"/>
                </a:solidFill>
                <a:latin typeface="Arial"/>
                <a:cs typeface="Arial"/>
              </a:rPr>
              <a:t>p.</a:t>
            </a:r>
            <a:r>
              <a:rPr sz="1333" b="1" i="1" spc="-13" dirty="0">
                <a:solidFill>
                  <a:srgbClr val="870908"/>
                </a:solidFill>
                <a:latin typeface="Arial"/>
                <a:cs typeface="Arial"/>
              </a:rPr>
              <a:t> </a:t>
            </a:r>
            <a:r>
              <a:rPr sz="1333" b="1" i="1" spc="-7" dirty="0">
                <a:solidFill>
                  <a:srgbClr val="870908"/>
                </a:solidFill>
                <a:latin typeface="Arial"/>
                <a:cs typeface="Arial"/>
              </a:rPr>
              <a:t>169-70.</a:t>
            </a:r>
            <a:endParaRPr sz="1333" dirty="0">
              <a:latin typeface="Arial"/>
              <a:cs typeface="Arial"/>
            </a:endParaRPr>
          </a:p>
        </p:txBody>
      </p:sp>
    </p:spTree>
    <p:extLst>
      <p:ext uri="{BB962C8B-B14F-4D97-AF65-F5344CB8AC3E}">
        <p14:creationId xmlns="" xmlns:p14="http://schemas.microsoft.com/office/powerpoint/2010/main" val="349455476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273229"/>
            <a:ext cx="11007835" cy="584771"/>
          </a:xfrm>
          <a:prstGeom prst="rect">
            <a:avLst/>
          </a:prstGeom>
          <a:solidFill>
            <a:schemeClr val="bg1"/>
          </a:solidFill>
        </p:spPr>
        <p:txBody>
          <a:bodyPr wrap="square" lIns="121917" tIns="60958" rIns="121917" bIns="60958">
            <a:spAutoFit/>
          </a:bodyPr>
          <a:lstStyle/>
          <a:p>
            <a:pPr marL="304792" indent="-304792">
              <a:buFont typeface="+mj-lt"/>
              <a:buAutoNum type="arabicPeriod"/>
            </a:pPr>
            <a:r>
              <a:rPr lang="it-IT" sz="600" dirty="0" smtClean="0"/>
              <a:t>Development </a:t>
            </a:r>
            <a:r>
              <a:rPr lang="it-IT" sz="600" dirty="0"/>
              <a:t>of </a:t>
            </a:r>
            <a:r>
              <a:rPr lang="it-IT" sz="600" dirty="0" err="1"/>
              <a:t>vaccines</a:t>
            </a:r>
            <a:r>
              <a:rPr lang="it-IT" sz="600" dirty="0"/>
              <a:t>. </a:t>
            </a:r>
            <a:r>
              <a:rPr lang="it-IT" sz="600" dirty="0" err="1"/>
              <a:t>Available</a:t>
            </a:r>
            <a:r>
              <a:rPr lang="it-IT" sz="600" dirty="0"/>
              <a:t> on </a:t>
            </a:r>
            <a:r>
              <a:rPr lang="it-IT" sz="600" dirty="0" err="1"/>
              <a:t>Sanofi</a:t>
            </a:r>
            <a:r>
              <a:rPr lang="it-IT" sz="600" dirty="0"/>
              <a:t> Pasteur website </a:t>
            </a:r>
            <a:r>
              <a:rPr lang="it-IT" sz="600" dirty="0" err="1" smtClean="0"/>
              <a:t>at</a:t>
            </a:r>
            <a:r>
              <a:rPr lang="it-IT" sz="600" dirty="0" smtClean="0"/>
              <a:t>: http</a:t>
            </a:r>
            <a:r>
              <a:rPr lang="it-IT" sz="600" dirty="0"/>
              <a:t>://www.sanofipasteur.com/en/Images/Development_cycle.pdf</a:t>
            </a:r>
          </a:p>
          <a:p>
            <a:pPr marL="304792" indent="-304792" algn="just">
              <a:buFont typeface="+mj-lt"/>
              <a:buAutoNum type="arabicPeriod"/>
              <a:defRPr/>
            </a:pPr>
            <a:r>
              <a:rPr lang="it-IT" sz="600" dirty="0"/>
              <a:t>The </a:t>
            </a:r>
            <a:r>
              <a:rPr lang="it-IT" sz="600" dirty="0" err="1"/>
              <a:t>challenges</a:t>
            </a:r>
            <a:r>
              <a:rPr lang="it-IT" sz="600" dirty="0"/>
              <a:t> on production. </a:t>
            </a:r>
            <a:r>
              <a:rPr lang="it-IT" sz="600" dirty="0" err="1"/>
              <a:t>Available</a:t>
            </a:r>
            <a:r>
              <a:rPr lang="it-IT" sz="600" dirty="0"/>
              <a:t> on </a:t>
            </a:r>
            <a:r>
              <a:rPr lang="it-IT" sz="600" dirty="0" err="1"/>
              <a:t>Sanofi</a:t>
            </a:r>
            <a:r>
              <a:rPr lang="it-IT" sz="600" dirty="0"/>
              <a:t> Pasteur website </a:t>
            </a:r>
            <a:r>
              <a:rPr lang="it-IT" sz="600" dirty="0" err="1" smtClean="0"/>
              <a:t>at</a:t>
            </a:r>
            <a:r>
              <a:rPr lang="it-IT" sz="600" dirty="0" smtClean="0"/>
              <a:t>: </a:t>
            </a:r>
            <a:r>
              <a:rPr lang="it-IT" sz="600" dirty="0" smtClean="0">
                <a:hlinkClick r:id="rId2"/>
              </a:rPr>
              <a:t>http</a:t>
            </a:r>
            <a:r>
              <a:rPr lang="it-IT" sz="600" dirty="0">
                <a:hlinkClick r:id="rId2"/>
              </a:rPr>
              <a:t>://</a:t>
            </a:r>
            <a:r>
              <a:rPr lang="it-IT" sz="600" dirty="0" smtClean="0">
                <a:hlinkClick r:id="rId2"/>
              </a:rPr>
              <a:t>www.sanofipasteur.com/en/commitment/challenges_of_production/</a:t>
            </a:r>
            <a:endParaRPr lang="it-IT" sz="600" dirty="0" smtClean="0"/>
          </a:p>
          <a:p>
            <a:pPr marL="304792" indent="-304792" algn="just">
              <a:buFont typeface="+mj-lt"/>
              <a:buAutoNum type="arabicPeriod"/>
              <a:defRPr/>
            </a:pPr>
            <a:r>
              <a:rPr lang="en-US" sz="600" dirty="0" smtClean="0"/>
              <a:t>Matthews </a:t>
            </a:r>
            <a:r>
              <a:rPr lang="en-US" sz="600" dirty="0"/>
              <a:t>JT. Egg-Based Production of Influenza Vaccine: 30 Years of Commercial Experience. The Bridge Vol. 36, No. 3, 2006. </a:t>
            </a:r>
            <a:r>
              <a:rPr lang="en-US" sz="600" dirty="0" err="1"/>
              <a:t>Publi</a:t>
            </a:r>
            <a:r>
              <a:rPr lang="en-US" sz="600" dirty="0"/>
              <a:t>. by the National Academy of Engineering, 2001, Washington, DC 20418. </a:t>
            </a:r>
            <a:r>
              <a:rPr lang="en-US" sz="600" dirty="0">
                <a:hlinkClick r:id="rId3"/>
              </a:rPr>
              <a:t>http://www.nae.edu/TheBridge</a:t>
            </a:r>
            <a:endParaRPr lang="en-US" sz="600" dirty="0"/>
          </a:p>
          <a:p>
            <a:pPr marL="304792" indent="-304792" algn="just">
              <a:buFont typeface="+mj-lt"/>
              <a:buAutoNum type="arabicPeriod"/>
              <a:defRPr/>
            </a:pPr>
            <a:r>
              <a:rPr lang="en-US" sz="600" dirty="0"/>
              <a:t>International Federation of Pharmaceutical Manufacturers &amp; Associations (IFPMA). Influenza Vaccine Research &amp; Development. 2013.</a:t>
            </a:r>
            <a:endParaRPr lang="it-IT" sz="600" dirty="0"/>
          </a:p>
          <a:p>
            <a:pPr marL="304792" indent="-304792">
              <a:buFont typeface="+mj-lt"/>
              <a:buAutoNum type="arabicPeriod"/>
            </a:pPr>
            <a:endParaRPr lang="it-IT" sz="600" dirty="0"/>
          </a:p>
        </p:txBody>
      </p:sp>
      <p:sp>
        <p:nvSpPr>
          <p:cNvPr id="2" name="Titolo 1"/>
          <p:cNvSpPr>
            <a:spLocks noGrp="1"/>
          </p:cNvSpPr>
          <p:nvPr>
            <p:ph type="title"/>
          </p:nvPr>
        </p:nvSpPr>
        <p:spPr>
          <a:xfrm>
            <a:off x="1357746" y="41565"/>
            <a:ext cx="9144000" cy="539627"/>
          </a:xfrm>
        </p:spPr>
        <p:txBody>
          <a:bodyPr>
            <a:normAutofit fontScale="90000"/>
          </a:bodyPr>
          <a:lstStyle/>
          <a:p>
            <a:r>
              <a:rPr lang="en-GB" altLang="fr-FR" b="1" dirty="0" smtClean="0">
                <a:solidFill>
                  <a:srgbClr val="FF0000"/>
                </a:solidFill>
                <a:latin typeface="+mn-lt"/>
              </a:rPr>
              <a:t>La </a:t>
            </a:r>
            <a:r>
              <a:rPr lang="en-GB" altLang="fr-FR" sz="4900" b="1" dirty="0" err="1" smtClean="0">
                <a:solidFill>
                  <a:srgbClr val="FF0000"/>
                </a:solidFill>
                <a:latin typeface="+mn-lt"/>
              </a:rPr>
              <a:t>produzione</a:t>
            </a:r>
            <a:r>
              <a:rPr lang="en-GB" altLang="fr-FR" b="1" dirty="0" smtClean="0">
                <a:solidFill>
                  <a:srgbClr val="FF0000"/>
                </a:solidFill>
                <a:latin typeface="+mn-lt"/>
              </a:rPr>
              <a:t> </a:t>
            </a:r>
            <a:r>
              <a:rPr lang="en-GB" altLang="fr-FR" b="1" dirty="0" err="1" smtClean="0">
                <a:solidFill>
                  <a:srgbClr val="FF0000"/>
                </a:solidFill>
                <a:latin typeface="+mn-lt"/>
              </a:rPr>
              <a:t>dei</a:t>
            </a:r>
            <a:r>
              <a:rPr lang="en-GB" altLang="fr-FR" b="1" dirty="0" smtClean="0">
                <a:solidFill>
                  <a:srgbClr val="FF0000"/>
                </a:solidFill>
                <a:latin typeface="+mn-lt"/>
              </a:rPr>
              <a:t> </a:t>
            </a:r>
            <a:r>
              <a:rPr lang="en-GB" altLang="fr-FR" b="1" dirty="0" err="1" smtClean="0">
                <a:solidFill>
                  <a:srgbClr val="FF0000"/>
                </a:solidFill>
                <a:latin typeface="+mn-lt"/>
              </a:rPr>
              <a:t>vaccini</a:t>
            </a:r>
            <a:r>
              <a:rPr lang="en-GB" altLang="fr-FR" b="1" dirty="0" smtClean="0">
                <a:solidFill>
                  <a:srgbClr val="FF0000"/>
                </a:solidFill>
                <a:latin typeface="+mn-lt"/>
              </a:rPr>
              <a:t> </a:t>
            </a:r>
            <a:r>
              <a:rPr lang="en-GB" altLang="fr-FR" b="1" dirty="0" err="1" smtClean="0">
                <a:solidFill>
                  <a:srgbClr val="FF0000"/>
                </a:solidFill>
                <a:latin typeface="+mn-lt"/>
              </a:rPr>
              <a:t>antinfluenzali</a:t>
            </a:r>
            <a:endParaRPr lang="it-IT" b="1" dirty="0">
              <a:solidFill>
                <a:srgbClr val="FF0000"/>
              </a:solidFill>
              <a:latin typeface="+mn-lt"/>
            </a:endParaRPr>
          </a:p>
        </p:txBody>
      </p:sp>
      <p:pic>
        <p:nvPicPr>
          <p:cNvPr id="7" name="Picture 3"/>
          <p:cNvPicPr>
            <a:picLocks noGrp="1"/>
          </p:cNvPicPr>
          <p:nvPr>
            <p:ph idx="1"/>
          </p:nvPr>
        </p:nvPicPr>
        <p:blipFill rotWithShape="1">
          <a:blip r:embed="rId4" cstate="print">
            <a:extLst>
              <a:ext uri="{28A0092B-C50C-407E-A947-70E740481C1C}">
                <a14:useLocalDpi xmlns="" xmlns:a14="http://schemas.microsoft.com/office/drawing/2010/main" val="0"/>
              </a:ext>
            </a:extLst>
          </a:blip>
          <a:srcRect t="15734" b="12900"/>
          <a:stretch/>
        </p:blipFill>
        <p:spPr>
          <a:xfrm>
            <a:off x="-1" y="791570"/>
            <a:ext cx="9621673" cy="5199797"/>
          </a:xfrm>
        </p:spPr>
      </p:pic>
      <p:sp>
        <p:nvSpPr>
          <p:cNvPr id="4" name="Segnaposto numero diapositiva 3"/>
          <p:cNvSpPr>
            <a:spLocks noGrp="1"/>
          </p:cNvSpPr>
          <p:nvPr>
            <p:ph type="sldNum" sz="quarter" idx="4294967295"/>
          </p:nvPr>
        </p:nvSpPr>
        <p:spPr>
          <a:xfrm>
            <a:off x="11594592" y="6553149"/>
            <a:ext cx="573024" cy="476251"/>
          </a:xfrm>
          <a:prstGeom prst="rect">
            <a:avLst/>
          </a:prstGeom>
        </p:spPr>
        <p:txBody>
          <a:bodyPr/>
          <a:lstStyle/>
          <a:p>
            <a:fld id="{9A37D7B8-37F1-4AE0-936B-1137A1D03385}" type="slidenum">
              <a:rPr lang="it-IT" noProof="0" smtClean="0"/>
              <a:pPr/>
              <a:t>52</a:t>
            </a:fld>
            <a:endParaRPr lang="it-IT" noProof="0" dirty="0"/>
          </a:p>
        </p:txBody>
      </p:sp>
      <p:sp>
        <p:nvSpPr>
          <p:cNvPr id="23" name="Figura a mano libera 22"/>
          <p:cNvSpPr/>
          <p:nvPr/>
        </p:nvSpPr>
        <p:spPr>
          <a:xfrm>
            <a:off x="9403306" y="724905"/>
            <a:ext cx="2788693" cy="1620436"/>
          </a:xfrm>
          <a:custGeom>
            <a:avLst/>
            <a:gdLst>
              <a:gd name="connsiteX0" fmla="*/ 106271 w 1779546"/>
              <a:gd name="connsiteY0" fmla="*/ 0 h 1328393"/>
              <a:gd name="connsiteX1" fmla="*/ 1673275 w 1779546"/>
              <a:gd name="connsiteY1" fmla="*/ 0 h 1328393"/>
              <a:gd name="connsiteX2" fmla="*/ 1779546 w 1779546"/>
              <a:gd name="connsiteY2" fmla="*/ 106271 h 1328393"/>
              <a:gd name="connsiteX3" fmla="*/ 1779546 w 1779546"/>
              <a:gd name="connsiteY3" fmla="*/ 1328393 h 1328393"/>
              <a:gd name="connsiteX4" fmla="*/ 1779546 w 1779546"/>
              <a:gd name="connsiteY4" fmla="*/ 1328393 h 1328393"/>
              <a:gd name="connsiteX5" fmla="*/ 0 w 1779546"/>
              <a:gd name="connsiteY5" fmla="*/ 1328393 h 1328393"/>
              <a:gd name="connsiteX6" fmla="*/ 0 w 1779546"/>
              <a:gd name="connsiteY6" fmla="*/ 1328393 h 1328393"/>
              <a:gd name="connsiteX7" fmla="*/ 0 w 1779546"/>
              <a:gd name="connsiteY7" fmla="*/ 106271 h 1328393"/>
              <a:gd name="connsiteX8" fmla="*/ 106271 w 1779546"/>
              <a:gd name="connsiteY8" fmla="*/ 0 h 13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546" h="1328393">
                <a:moveTo>
                  <a:pt x="106271" y="0"/>
                </a:moveTo>
                <a:lnTo>
                  <a:pt x="1673275" y="0"/>
                </a:lnTo>
                <a:cubicBezTo>
                  <a:pt x="1731967" y="0"/>
                  <a:pt x="1779546" y="47579"/>
                  <a:pt x="1779546" y="106271"/>
                </a:cubicBezTo>
                <a:lnTo>
                  <a:pt x="1779546" y="1328393"/>
                </a:lnTo>
                <a:lnTo>
                  <a:pt x="1779546" y="1328393"/>
                </a:lnTo>
                <a:lnTo>
                  <a:pt x="0" y="1328393"/>
                </a:lnTo>
                <a:lnTo>
                  <a:pt x="0" y="1328393"/>
                </a:lnTo>
                <a:lnTo>
                  <a:pt x="0" y="106271"/>
                </a:lnTo>
                <a:cubicBezTo>
                  <a:pt x="0" y="47579"/>
                  <a:pt x="47579" y="0"/>
                  <a:pt x="106271" y="0"/>
                </a:cubicBezTo>
                <a:close/>
              </a:path>
            </a:pathLst>
          </a:custGeom>
          <a:ln>
            <a:noFill/>
          </a:ln>
          <a:scene3d>
            <a:camera prst="orthographicFront"/>
            <a:lightRig rig="threePt" dir="t">
              <a:rot lat="0" lon="0" rev="7500000"/>
            </a:lightRig>
          </a:scene3d>
          <a:sp3d z="-152400" extrusionH="63500" prstMaterial="dkEdge">
            <a:contourClr>
              <a:schemeClr val="bg1"/>
            </a:contourClr>
          </a:sp3d>
        </p:spPr>
        <p:style>
          <a:lnRef idx="1">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513" tIns="107539" rIns="63513" bIns="22013" numCol="1" spcCol="1693" anchor="t" anchorCtr="0">
            <a:noAutofit/>
          </a:bodyPr>
          <a:lstStyle/>
          <a:p>
            <a:pPr marL="152396" lvl="1" indent="-152396" algn="just" defTabSz="770447">
              <a:lnSpc>
                <a:spcPct val="90000"/>
              </a:lnSpc>
              <a:spcBef>
                <a:spcPct val="0"/>
              </a:spcBef>
              <a:spcAft>
                <a:spcPct val="15000"/>
              </a:spcAft>
              <a:buChar char="••"/>
            </a:pPr>
            <a:r>
              <a:rPr lang="it-IT" sz="1600" dirty="0" smtClean="0">
                <a:latin typeface="+mj-lt"/>
              </a:rPr>
              <a:t>Stringenti requisiti normativi dell'UE si applicano per l'intero processo produttivo, con gran parte del tempo di produzione speso sui </a:t>
            </a:r>
            <a:r>
              <a:rPr lang="it-IT" sz="1600" b="1" dirty="0" smtClean="0">
                <a:latin typeface="+mj-lt"/>
              </a:rPr>
              <a:t>controlli di qualità </a:t>
            </a:r>
            <a:r>
              <a:rPr lang="it-IT" sz="1600" b="1" baseline="30000" dirty="0" smtClean="0">
                <a:latin typeface="+mj-lt"/>
              </a:rPr>
              <a:t>1,2</a:t>
            </a:r>
          </a:p>
          <a:p>
            <a:pPr marL="152396" lvl="1" indent="-152396" algn="just" defTabSz="770447">
              <a:lnSpc>
                <a:spcPct val="90000"/>
              </a:lnSpc>
              <a:spcBef>
                <a:spcPct val="0"/>
              </a:spcBef>
              <a:spcAft>
                <a:spcPct val="15000"/>
              </a:spcAft>
              <a:buChar char="••"/>
            </a:pPr>
            <a:endParaRPr lang="it-IT" sz="1600" dirty="0">
              <a:latin typeface="+mj-lt"/>
            </a:endParaRPr>
          </a:p>
        </p:txBody>
      </p:sp>
      <p:sp>
        <p:nvSpPr>
          <p:cNvPr id="26" name="Figura a mano libera 25"/>
          <p:cNvSpPr/>
          <p:nvPr/>
        </p:nvSpPr>
        <p:spPr>
          <a:xfrm>
            <a:off x="9635320" y="3016547"/>
            <a:ext cx="2556680" cy="1612069"/>
          </a:xfrm>
          <a:custGeom>
            <a:avLst/>
            <a:gdLst>
              <a:gd name="connsiteX0" fmla="*/ 106271 w 1779546"/>
              <a:gd name="connsiteY0" fmla="*/ 0 h 1328393"/>
              <a:gd name="connsiteX1" fmla="*/ 1673275 w 1779546"/>
              <a:gd name="connsiteY1" fmla="*/ 0 h 1328393"/>
              <a:gd name="connsiteX2" fmla="*/ 1779546 w 1779546"/>
              <a:gd name="connsiteY2" fmla="*/ 106271 h 1328393"/>
              <a:gd name="connsiteX3" fmla="*/ 1779546 w 1779546"/>
              <a:gd name="connsiteY3" fmla="*/ 1328393 h 1328393"/>
              <a:gd name="connsiteX4" fmla="*/ 1779546 w 1779546"/>
              <a:gd name="connsiteY4" fmla="*/ 1328393 h 1328393"/>
              <a:gd name="connsiteX5" fmla="*/ 0 w 1779546"/>
              <a:gd name="connsiteY5" fmla="*/ 1328393 h 1328393"/>
              <a:gd name="connsiteX6" fmla="*/ 0 w 1779546"/>
              <a:gd name="connsiteY6" fmla="*/ 1328393 h 1328393"/>
              <a:gd name="connsiteX7" fmla="*/ 0 w 1779546"/>
              <a:gd name="connsiteY7" fmla="*/ 106271 h 1328393"/>
              <a:gd name="connsiteX8" fmla="*/ 106271 w 1779546"/>
              <a:gd name="connsiteY8" fmla="*/ 0 h 13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546" h="1328393">
                <a:moveTo>
                  <a:pt x="106271" y="0"/>
                </a:moveTo>
                <a:lnTo>
                  <a:pt x="1673275" y="0"/>
                </a:lnTo>
                <a:cubicBezTo>
                  <a:pt x="1731967" y="0"/>
                  <a:pt x="1779546" y="47579"/>
                  <a:pt x="1779546" y="106271"/>
                </a:cubicBezTo>
                <a:lnTo>
                  <a:pt x="1779546" y="1328393"/>
                </a:lnTo>
                <a:lnTo>
                  <a:pt x="1779546" y="1328393"/>
                </a:lnTo>
                <a:lnTo>
                  <a:pt x="0" y="1328393"/>
                </a:lnTo>
                <a:lnTo>
                  <a:pt x="0" y="1328393"/>
                </a:lnTo>
                <a:lnTo>
                  <a:pt x="0" y="106271"/>
                </a:lnTo>
                <a:cubicBezTo>
                  <a:pt x="0" y="47579"/>
                  <a:pt x="47579" y="0"/>
                  <a:pt x="106271" y="0"/>
                </a:cubicBezTo>
                <a:close/>
              </a:path>
            </a:pathLst>
          </a:custGeom>
          <a:ln>
            <a:noFill/>
          </a:ln>
          <a:scene3d>
            <a:camera prst="orthographicFront"/>
            <a:lightRig rig="threePt" dir="t">
              <a:rot lat="0" lon="0" rev="7500000"/>
            </a:lightRig>
          </a:scene3d>
          <a:sp3d z="-152400" extrusionH="63500" prstMaterial="dkEdge">
            <a:contourClr>
              <a:schemeClr val="bg1"/>
            </a:contourClr>
          </a:sp3d>
        </p:spPr>
        <p:style>
          <a:lnRef idx="1">
            <a:schemeClr val="accent2">
              <a:shade val="80000"/>
              <a:hueOff val="71532"/>
              <a:satOff val="10256"/>
              <a:lumOff val="921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513" tIns="107539" rIns="63513" bIns="22013" numCol="1" spcCol="1693" anchor="t" anchorCtr="0">
            <a:noAutofit/>
          </a:bodyPr>
          <a:lstStyle/>
          <a:p>
            <a:pPr marL="152396" lvl="1" indent="-152396" defTabSz="770447">
              <a:lnSpc>
                <a:spcPct val="90000"/>
              </a:lnSpc>
              <a:spcBef>
                <a:spcPct val="0"/>
              </a:spcBef>
              <a:spcAft>
                <a:spcPct val="15000"/>
              </a:spcAft>
              <a:buChar char="••"/>
            </a:pPr>
            <a:r>
              <a:rPr lang="it-IT" sz="1600" dirty="0" smtClean="0">
                <a:latin typeface="+mj-lt"/>
              </a:rPr>
              <a:t>Due volte l'anno un </a:t>
            </a:r>
            <a:r>
              <a:rPr lang="it-IT" sz="1600" b="1" dirty="0" smtClean="0">
                <a:latin typeface="+mj-lt"/>
              </a:rPr>
              <a:t>nuovo ciclo produttivo deve essere gestito e completato entro </a:t>
            </a:r>
            <a:r>
              <a:rPr lang="it-IT" sz="1600" dirty="0" smtClean="0">
                <a:latin typeface="+mj-lt"/>
              </a:rPr>
              <a:t>un lasso di tempo massimo di sei mesi </a:t>
            </a:r>
            <a:r>
              <a:rPr lang="it-IT" sz="1600" baseline="30000" dirty="0" smtClean="0">
                <a:latin typeface="+mj-lt"/>
              </a:rPr>
              <a:t>3</a:t>
            </a:r>
          </a:p>
          <a:p>
            <a:pPr marL="152396" lvl="1" indent="-152396" defTabSz="770447">
              <a:lnSpc>
                <a:spcPct val="90000"/>
              </a:lnSpc>
              <a:spcBef>
                <a:spcPct val="0"/>
              </a:spcBef>
              <a:spcAft>
                <a:spcPct val="15000"/>
              </a:spcAft>
              <a:buChar char="••"/>
            </a:pPr>
            <a:endParaRPr lang="it-IT" sz="1600" dirty="0">
              <a:latin typeface="+mj-lt"/>
            </a:endParaRPr>
          </a:p>
        </p:txBody>
      </p:sp>
      <p:sp>
        <p:nvSpPr>
          <p:cNvPr id="29" name="Figura a mano libera 28"/>
          <p:cNvSpPr/>
          <p:nvPr/>
        </p:nvSpPr>
        <p:spPr>
          <a:xfrm>
            <a:off x="9694460" y="4964249"/>
            <a:ext cx="2497540" cy="810219"/>
          </a:xfrm>
          <a:custGeom>
            <a:avLst/>
            <a:gdLst>
              <a:gd name="connsiteX0" fmla="*/ 106271 w 1779546"/>
              <a:gd name="connsiteY0" fmla="*/ 0 h 1328393"/>
              <a:gd name="connsiteX1" fmla="*/ 1673275 w 1779546"/>
              <a:gd name="connsiteY1" fmla="*/ 0 h 1328393"/>
              <a:gd name="connsiteX2" fmla="*/ 1779546 w 1779546"/>
              <a:gd name="connsiteY2" fmla="*/ 106271 h 1328393"/>
              <a:gd name="connsiteX3" fmla="*/ 1779546 w 1779546"/>
              <a:gd name="connsiteY3" fmla="*/ 1328393 h 1328393"/>
              <a:gd name="connsiteX4" fmla="*/ 1779546 w 1779546"/>
              <a:gd name="connsiteY4" fmla="*/ 1328393 h 1328393"/>
              <a:gd name="connsiteX5" fmla="*/ 0 w 1779546"/>
              <a:gd name="connsiteY5" fmla="*/ 1328393 h 1328393"/>
              <a:gd name="connsiteX6" fmla="*/ 0 w 1779546"/>
              <a:gd name="connsiteY6" fmla="*/ 1328393 h 1328393"/>
              <a:gd name="connsiteX7" fmla="*/ 0 w 1779546"/>
              <a:gd name="connsiteY7" fmla="*/ 106271 h 1328393"/>
              <a:gd name="connsiteX8" fmla="*/ 106271 w 1779546"/>
              <a:gd name="connsiteY8" fmla="*/ 0 h 13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546" h="1328393">
                <a:moveTo>
                  <a:pt x="106271" y="0"/>
                </a:moveTo>
                <a:lnTo>
                  <a:pt x="1673275" y="0"/>
                </a:lnTo>
                <a:cubicBezTo>
                  <a:pt x="1731967" y="0"/>
                  <a:pt x="1779546" y="47579"/>
                  <a:pt x="1779546" y="106271"/>
                </a:cubicBezTo>
                <a:lnTo>
                  <a:pt x="1779546" y="1328393"/>
                </a:lnTo>
                <a:lnTo>
                  <a:pt x="1779546" y="1328393"/>
                </a:lnTo>
                <a:lnTo>
                  <a:pt x="0" y="1328393"/>
                </a:lnTo>
                <a:lnTo>
                  <a:pt x="0" y="1328393"/>
                </a:lnTo>
                <a:lnTo>
                  <a:pt x="0" y="106271"/>
                </a:lnTo>
                <a:cubicBezTo>
                  <a:pt x="0" y="47579"/>
                  <a:pt x="47579" y="0"/>
                  <a:pt x="106271" y="0"/>
                </a:cubicBezTo>
                <a:close/>
              </a:path>
            </a:pathLst>
          </a:custGeom>
          <a:ln>
            <a:noFill/>
          </a:ln>
          <a:scene3d>
            <a:camera prst="orthographicFront"/>
            <a:lightRig rig="threePt" dir="t">
              <a:rot lat="0" lon="0" rev="7500000"/>
            </a:lightRig>
          </a:scene3d>
          <a:sp3d z="-152400" extrusionH="63500" prstMaterial="dkEdge">
            <a:contourClr>
              <a:schemeClr val="bg1"/>
            </a:contourClr>
          </a:sp3d>
        </p:spPr>
        <p:style>
          <a:lnRef idx="1">
            <a:schemeClr val="accent2">
              <a:shade val="80000"/>
              <a:hueOff val="143065"/>
              <a:satOff val="20512"/>
              <a:lumOff val="1842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513" tIns="107539" rIns="63513" bIns="22013" numCol="1" spcCol="1693" anchor="t" anchorCtr="0">
            <a:noAutofit/>
          </a:bodyPr>
          <a:lstStyle/>
          <a:p>
            <a:pPr marL="152396" lvl="1" indent="-152396" defTabSz="770447">
              <a:lnSpc>
                <a:spcPct val="90000"/>
              </a:lnSpc>
              <a:spcBef>
                <a:spcPct val="0"/>
              </a:spcBef>
              <a:spcAft>
                <a:spcPct val="15000"/>
              </a:spcAft>
              <a:buChar char="••"/>
            </a:pPr>
            <a:r>
              <a:rPr lang="it-IT" sz="1600" b="1" dirty="0" smtClean="0">
                <a:latin typeface="+mj-lt"/>
              </a:rPr>
              <a:t>più di 400 milioni di dosi consegnati ogni anno in tutto il mondo </a:t>
            </a:r>
            <a:r>
              <a:rPr lang="it-IT" sz="1600" baseline="30000" dirty="0" smtClean="0">
                <a:latin typeface="+mj-lt"/>
              </a:rPr>
              <a:t>4</a:t>
            </a:r>
            <a:endParaRPr lang="it-IT" sz="1600" baseline="30000" dirty="0">
              <a:latin typeface="+mj-lt"/>
            </a:endParaRPr>
          </a:p>
        </p:txBody>
      </p:sp>
      <p:sp>
        <p:nvSpPr>
          <p:cNvPr id="31" name="Ovale 30"/>
          <p:cNvSpPr/>
          <p:nvPr/>
        </p:nvSpPr>
        <p:spPr>
          <a:xfrm>
            <a:off x="11014176" y="5613855"/>
            <a:ext cx="746453" cy="599455"/>
          </a:xfrm>
          <a:prstGeom prst="ellipse">
            <a:avLst/>
          </a:prstGeom>
          <a:blipFill rotWithShape="1">
            <a:blip r:embed="rId5" cstate="print"/>
            <a:stretch>
              <a:fillRect/>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096" name="AutoShape 5" descr="Risultati immagini per quality"/>
          <p:cNvSpPr>
            <a:spLocks noChangeAspect="1" noChangeArrowheads="1"/>
          </p:cNvSpPr>
          <p:nvPr/>
        </p:nvSpPr>
        <p:spPr bwMode="auto">
          <a:xfrm>
            <a:off x="0" y="-144462"/>
            <a:ext cx="4064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21917" tIns="60958" rIns="121917" bIns="60958" numCol="1" anchor="t" anchorCtr="0" compatLnSpc="1">
            <a:prstTxWarp prst="textNoShape">
              <a:avLst/>
            </a:prstTxWarp>
          </a:bodyPr>
          <a:lstStyle/>
          <a:p>
            <a:endParaRPr lang="it-IT"/>
          </a:p>
        </p:txBody>
      </p:sp>
      <p:sp>
        <p:nvSpPr>
          <p:cNvPr id="4110" name="AutoShape 8" descr="Risultati immagini per standard elevato"/>
          <p:cNvSpPr>
            <a:spLocks noChangeAspect="1" noChangeArrowheads="1"/>
          </p:cNvSpPr>
          <p:nvPr/>
        </p:nvSpPr>
        <p:spPr bwMode="auto">
          <a:xfrm>
            <a:off x="203200" y="7938"/>
            <a:ext cx="4064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21917" tIns="60958" rIns="121917" bIns="60958" numCol="1" anchor="t" anchorCtr="0" compatLnSpc="1">
            <a:prstTxWarp prst="textNoShape">
              <a:avLst/>
            </a:prstTxWarp>
          </a:bodyPr>
          <a:lstStyle/>
          <a:p>
            <a:endParaRPr lang="it-IT"/>
          </a:p>
        </p:txBody>
      </p:sp>
      <p:sp>
        <p:nvSpPr>
          <p:cNvPr id="4116" name="Ovale 4115"/>
          <p:cNvSpPr/>
          <p:nvPr/>
        </p:nvSpPr>
        <p:spPr>
          <a:xfrm>
            <a:off x="10931066" y="2216471"/>
            <a:ext cx="746453" cy="599455"/>
          </a:xfrm>
          <a:prstGeom prst="ellipse">
            <a:avLst/>
          </a:prstGeom>
          <a:blipFill rotWithShape="1">
            <a:blip r:embed="rId6" cstate="print"/>
            <a:stretch>
              <a:fillRect/>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119" name="Ovale 4118"/>
          <p:cNvSpPr/>
          <p:nvPr/>
        </p:nvSpPr>
        <p:spPr>
          <a:xfrm>
            <a:off x="11136590" y="4197698"/>
            <a:ext cx="746453" cy="599455"/>
          </a:xfrm>
          <a:prstGeom prst="ellipse">
            <a:avLst/>
          </a:prstGeom>
          <a:blipFill rotWithShape="1">
            <a:blip r:embed="rId7" cstate="print"/>
            <a:stretch>
              <a:fillRect/>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CasellaDiTesto 16"/>
          <p:cNvSpPr txBox="1"/>
          <p:nvPr/>
        </p:nvSpPr>
        <p:spPr>
          <a:xfrm>
            <a:off x="7274257" y="5459104"/>
            <a:ext cx="1787856" cy="461665"/>
          </a:xfrm>
          <a:prstGeom prst="rect">
            <a:avLst/>
          </a:prstGeom>
          <a:noFill/>
        </p:spPr>
        <p:txBody>
          <a:bodyPr wrap="square" rtlCol="0">
            <a:spAutoFit/>
          </a:bodyPr>
          <a:lstStyle/>
          <a:p>
            <a:r>
              <a:rPr lang="it-IT" sz="1200" dirty="0" smtClean="0"/>
              <a:t>Indicazioni influenza Emisfero Sud</a:t>
            </a:r>
            <a:endParaRPr lang="it-IT" sz="1200" dirty="0"/>
          </a:p>
        </p:txBody>
      </p:sp>
    </p:spTree>
    <p:extLst>
      <p:ext uri="{BB962C8B-B14F-4D97-AF65-F5344CB8AC3E}">
        <p14:creationId xmlns="" xmlns:p14="http://schemas.microsoft.com/office/powerpoint/2010/main" val="143564895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egnaposto numero diapositiva 2"/>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lvl1pPr marL="33866" eaLnBrk="0" hangingPunct="0">
              <a:spcBef>
                <a:spcPct val="20000"/>
              </a:spcBef>
              <a:defRPr>
                <a:solidFill>
                  <a:schemeClr val="tx1"/>
                </a:solidFill>
                <a:latin typeface="Calibri" pitchFamily="34" charset="0"/>
              </a:defRPr>
            </a:lvl1pPr>
            <a:lvl2pPr marL="990575" indent="-380990" eaLnBrk="0" hangingPunct="0">
              <a:spcBef>
                <a:spcPct val="20000"/>
              </a:spcBef>
              <a:defRPr>
                <a:solidFill>
                  <a:schemeClr val="tx1"/>
                </a:solidFill>
                <a:latin typeface="Calibri" pitchFamily="34" charset="0"/>
              </a:defRPr>
            </a:lvl2pPr>
            <a:lvl3pPr marL="1523962" indent="-304792" eaLnBrk="0" hangingPunct="0">
              <a:spcBef>
                <a:spcPct val="20000"/>
              </a:spcBef>
              <a:defRPr>
                <a:solidFill>
                  <a:schemeClr val="tx1"/>
                </a:solidFill>
                <a:latin typeface="Calibri" pitchFamily="34" charset="0"/>
              </a:defRPr>
            </a:lvl3pPr>
            <a:lvl4pPr marL="2133547" indent="-304792" eaLnBrk="0" hangingPunct="0">
              <a:spcBef>
                <a:spcPct val="20000"/>
              </a:spcBef>
              <a:defRPr>
                <a:solidFill>
                  <a:schemeClr val="tx1"/>
                </a:solidFill>
                <a:latin typeface="Calibri" pitchFamily="34" charset="0"/>
              </a:defRPr>
            </a:lvl4pPr>
            <a:lvl5pPr marL="2743131" indent="-304792" eaLnBrk="0" hangingPunct="0">
              <a:spcBef>
                <a:spcPct val="20000"/>
              </a:spcBef>
              <a:defRPr>
                <a:solidFill>
                  <a:schemeClr val="tx1"/>
                </a:solidFill>
                <a:latin typeface="Calibri" pitchFamily="34" charset="0"/>
              </a:defRPr>
            </a:lvl5pPr>
            <a:lvl6pPr marL="3352716" indent="-304792" eaLnBrk="0" fontAlgn="base" hangingPunct="0">
              <a:spcBef>
                <a:spcPct val="20000"/>
              </a:spcBef>
              <a:spcAft>
                <a:spcPct val="0"/>
              </a:spcAft>
              <a:defRPr>
                <a:solidFill>
                  <a:schemeClr val="tx1"/>
                </a:solidFill>
                <a:latin typeface="Calibri" pitchFamily="34" charset="0"/>
              </a:defRPr>
            </a:lvl6pPr>
            <a:lvl7pPr marL="3962301" indent="-304792" eaLnBrk="0" fontAlgn="base" hangingPunct="0">
              <a:spcBef>
                <a:spcPct val="20000"/>
              </a:spcBef>
              <a:spcAft>
                <a:spcPct val="0"/>
              </a:spcAft>
              <a:defRPr>
                <a:solidFill>
                  <a:schemeClr val="tx1"/>
                </a:solidFill>
                <a:latin typeface="Calibri" pitchFamily="34" charset="0"/>
              </a:defRPr>
            </a:lvl7pPr>
            <a:lvl8pPr marL="4571886" indent="-304792" eaLnBrk="0" fontAlgn="base" hangingPunct="0">
              <a:spcBef>
                <a:spcPct val="20000"/>
              </a:spcBef>
              <a:spcAft>
                <a:spcPct val="0"/>
              </a:spcAft>
              <a:defRPr>
                <a:solidFill>
                  <a:schemeClr val="tx1"/>
                </a:solidFill>
                <a:latin typeface="Calibri" pitchFamily="34" charset="0"/>
              </a:defRPr>
            </a:lvl8pPr>
            <a:lvl9pPr marL="5181470" indent="-304792" eaLnBrk="0" fontAlgn="base" hangingPunct="0">
              <a:spcBef>
                <a:spcPct val="20000"/>
              </a:spcBef>
              <a:spcAft>
                <a:spcPct val="0"/>
              </a:spcAft>
              <a:defRPr>
                <a:solidFill>
                  <a:schemeClr val="tx1"/>
                </a:solidFill>
                <a:latin typeface="Calibri" pitchFamily="34" charset="0"/>
              </a:defRPr>
            </a:lvl9pPr>
          </a:lstStyle>
          <a:p>
            <a:pPr eaLnBrk="1" fontAlgn="base" hangingPunct="1">
              <a:spcBef>
                <a:spcPct val="0"/>
              </a:spcBef>
              <a:spcAft>
                <a:spcPct val="0"/>
              </a:spcAft>
            </a:pPr>
            <a:fld id="{B1E88FFB-91EC-4724-9211-BAF35563036B}" type="slidenum">
              <a:rPr lang="en-US" altLang="it-IT" smtClean="0">
                <a:solidFill>
                  <a:srgbClr val="6B747B"/>
                </a:solidFill>
                <a:cs typeface="Arial" charset="0"/>
              </a:rPr>
              <a:pPr eaLnBrk="1" fontAlgn="base" hangingPunct="1">
                <a:spcBef>
                  <a:spcPct val="0"/>
                </a:spcBef>
                <a:spcAft>
                  <a:spcPct val="0"/>
                </a:spcAft>
              </a:pPr>
              <a:t>53</a:t>
            </a:fld>
            <a:endParaRPr lang="en-US" altLang="it-IT" smtClean="0">
              <a:solidFill>
                <a:srgbClr val="6B747B"/>
              </a:solidFill>
              <a:cs typeface="Arial" charset="0"/>
            </a:endParaRPr>
          </a:p>
        </p:txBody>
      </p:sp>
      <p:pic>
        <p:nvPicPr>
          <p:cNvPr id="200707" name="Image 9"/>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47717" y="179917"/>
            <a:ext cx="2842683" cy="912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0708" name="Titolo 1"/>
          <p:cNvSpPr>
            <a:spLocks noGrp="1"/>
          </p:cNvSpPr>
          <p:nvPr>
            <p:ph type="title"/>
          </p:nvPr>
        </p:nvSpPr>
        <p:spPr>
          <a:xfrm>
            <a:off x="568036" y="136477"/>
            <a:ext cx="8480430" cy="941696"/>
          </a:xfrm>
        </p:spPr>
        <p:txBody>
          <a:bodyPr>
            <a:noAutofit/>
          </a:bodyPr>
          <a:lstStyle/>
          <a:p>
            <a:r>
              <a:rPr lang="it-IT" sz="2800" b="1" dirty="0" smtClean="0">
                <a:solidFill>
                  <a:schemeClr val="accent5">
                    <a:lumMod val="50000"/>
                  </a:schemeClr>
                </a:solidFill>
                <a:latin typeface="Arial Black" pitchFamily="34" charset="0"/>
              </a:rPr>
              <a:t>Raccomandazioni </a:t>
            </a:r>
            <a:r>
              <a:rPr lang="it-IT" altLang="it-IT" sz="2800" b="1" dirty="0" smtClean="0">
                <a:solidFill>
                  <a:schemeClr val="accent5">
                    <a:lumMod val="50000"/>
                  </a:schemeClr>
                </a:solidFill>
                <a:latin typeface="Arial Black" pitchFamily="34" charset="0"/>
              </a:rPr>
              <a:t>WHO composizione vaccino 2019-2020- </a:t>
            </a:r>
            <a:r>
              <a:rPr lang="it-IT" sz="2800" b="1" dirty="0" smtClean="0">
                <a:solidFill>
                  <a:schemeClr val="accent5">
                    <a:lumMod val="50000"/>
                  </a:schemeClr>
                </a:solidFill>
                <a:latin typeface="Arial Black" pitchFamily="34" charset="0"/>
              </a:rPr>
              <a:t>emisfero </a:t>
            </a:r>
            <a:r>
              <a:rPr lang="it-IT" sz="2800" b="1" i="1" dirty="0" smtClean="0">
                <a:solidFill>
                  <a:schemeClr val="accent5">
                    <a:lumMod val="50000"/>
                  </a:schemeClr>
                </a:solidFill>
                <a:latin typeface="Arial Black" pitchFamily="34" charset="0"/>
              </a:rPr>
              <a:t>nord</a:t>
            </a:r>
            <a:endParaRPr lang="it-IT" altLang="it-IT" sz="2800" b="1" dirty="0" smtClean="0">
              <a:solidFill>
                <a:schemeClr val="accent5">
                  <a:lumMod val="50000"/>
                </a:schemeClr>
              </a:solidFill>
              <a:latin typeface="Arial Black" pitchFamily="34" charset="0"/>
            </a:endParaRPr>
          </a:p>
        </p:txBody>
      </p:sp>
      <p:sp>
        <p:nvSpPr>
          <p:cNvPr id="7" name="Rettangolo 6"/>
          <p:cNvSpPr/>
          <p:nvPr/>
        </p:nvSpPr>
        <p:spPr>
          <a:xfrm>
            <a:off x="609600" y="1371599"/>
            <a:ext cx="11074400" cy="31311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914377">
              <a:defRPr/>
            </a:pPr>
            <a:endParaRPr lang="it-IT" dirty="0">
              <a:solidFill>
                <a:srgbClr val="FFFFFF"/>
              </a:solidFill>
            </a:endParaRPr>
          </a:p>
        </p:txBody>
      </p:sp>
      <p:sp>
        <p:nvSpPr>
          <p:cNvPr id="8" name="CasellaDiTesto 7"/>
          <p:cNvSpPr txBox="1"/>
          <p:nvPr/>
        </p:nvSpPr>
        <p:spPr>
          <a:xfrm>
            <a:off x="637309" y="1385453"/>
            <a:ext cx="10958945" cy="4985980"/>
          </a:xfrm>
          <a:prstGeom prst="rect">
            <a:avLst/>
          </a:prstGeom>
          <a:noFill/>
        </p:spPr>
        <p:txBody>
          <a:bodyPr wrap="square" rtlCol="0">
            <a:spAutoFit/>
          </a:bodyPr>
          <a:lstStyle/>
          <a:p>
            <a:pPr algn="just"/>
            <a:r>
              <a:rPr lang="it-IT" sz="2400" dirty="0" smtClean="0"/>
              <a:t>L'OMS, durante la riunione annuale svoltasi a Ginevra il 21 febbraio 2019 ha indicato, per la stagione 2019-2020, sulla base delle informazioni sui ceppi virali circolanti e sul trend epidemiologico, la seguente composizione del vaccino antinfluenzale per l’emisfero settentrionale:</a:t>
            </a:r>
          </a:p>
          <a:p>
            <a:pPr lvl="0"/>
            <a:r>
              <a:rPr lang="it-IT" sz="2400" b="1" dirty="0" smtClean="0"/>
              <a:t>antigene analogo al ceppo A/Brisbane/02/2018 (H1N1)pdm09;</a:t>
            </a:r>
            <a:endParaRPr lang="it-IT" sz="2400" dirty="0" smtClean="0"/>
          </a:p>
          <a:p>
            <a:pPr lvl="0"/>
            <a:r>
              <a:rPr lang="it-IT" sz="2400" b="1" dirty="0" smtClean="0"/>
              <a:t>antigene analogo al ceppo A/Kansas/14/2017 (H3N2);</a:t>
            </a:r>
            <a:endParaRPr lang="it-IT" sz="2400" dirty="0" smtClean="0"/>
          </a:p>
          <a:p>
            <a:pPr lvl="0"/>
            <a:r>
              <a:rPr lang="it-IT" sz="2400" b="1" dirty="0" smtClean="0"/>
              <a:t>antigene analogo al ceppo B/Colorado/06/2017 (</a:t>
            </a:r>
            <a:r>
              <a:rPr lang="it-IT" sz="2400" b="1" dirty="0" err="1" smtClean="0"/>
              <a:t>lineaggio</a:t>
            </a:r>
            <a:r>
              <a:rPr lang="it-IT" sz="2400" b="1" dirty="0" smtClean="0"/>
              <a:t> B/Victoria/2/87)</a:t>
            </a:r>
            <a:endParaRPr lang="it-IT" sz="2400" dirty="0" smtClean="0"/>
          </a:p>
          <a:p>
            <a:pPr lvl="0"/>
            <a:r>
              <a:rPr lang="it-IT" sz="2400" b="1" dirty="0" smtClean="0"/>
              <a:t>antigene analogo al ceppo B/</a:t>
            </a:r>
            <a:r>
              <a:rPr lang="it-IT" sz="2400" b="1" dirty="0" err="1" smtClean="0"/>
              <a:t>Phuket</a:t>
            </a:r>
            <a:r>
              <a:rPr lang="it-IT" sz="2400" b="1" dirty="0" smtClean="0"/>
              <a:t>/3073/2013-like (</a:t>
            </a:r>
            <a:r>
              <a:rPr lang="it-IT" sz="2400" b="1" dirty="0" err="1" smtClean="0"/>
              <a:t>lineaggio</a:t>
            </a:r>
            <a:r>
              <a:rPr lang="it-IT" sz="2400" b="1" dirty="0" smtClean="0"/>
              <a:t> B/</a:t>
            </a:r>
            <a:r>
              <a:rPr lang="it-IT" sz="2400" b="1" dirty="0" err="1" smtClean="0"/>
              <a:t>Yamagata</a:t>
            </a:r>
            <a:r>
              <a:rPr lang="it-IT" sz="2400" b="1" dirty="0" smtClean="0"/>
              <a:t>/16/88).</a:t>
            </a:r>
            <a:endParaRPr lang="it-IT" sz="2400" dirty="0" smtClean="0"/>
          </a:p>
          <a:p>
            <a:endParaRPr lang="it-IT" dirty="0" smtClean="0"/>
          </a:p>
          <a:p>
            <a:endParaRPr lang="it-IT" dirty="0" smtClean="0"/>
          </a:p>
          <a:p>
            <a:pPr algn="just"/>
            <a:r>
              <a:rPr lang="it-IT" sz="2400" dirty="0" smtClean="0"/>
              <a:t>Nel caso dei vaccini trivalenti, l’OMS raccomanda, per il virus dell'influenza B, l’inserimento dell’antigene analogo </a:t>
            </a:r>
            <a:r>
              <a:rPr lang="it-IT" sz="2400" dirty="0" err="1" smtClean="0"/>
              <a:t>analogo</a:t>
            </a:r>
            <a:r>
              <a:rPr lang="it-IT" sz="2400" dirty="0" smtClean="0"/>
              <a:t> al ceppo B/Colorado/06/2017 (</a:t>
            </a:r>
            <a:r>
              <a:rPr lang="it-IT" sz="2400" dirty="0" err="1" smtClean="0"/>
              <a:t>lineaggio</a:t>
            </a:r>
            <a:r>
              <a:rPr lang="it-IT" sz="2400" dirty="0" smtClean="0"/>
              <a:t> B/Victoria/2/87).</a:t>
            </a:r>
          </a:p>
          <a:p>
            <a:endParaRPr lang="it-IT" dirty="0"/>
          </a:p>
        </p:txBody>
      </p:sp>
    </p:spTree>
    <p:extLst>
      <p:ext uri="{BB962C8B-B14F-4D97-AF65-F5344CB8AC3E}">
        <p14:creationId xmlns="" xmlns:p14="http://schemas.microsoft.com/office/powerpoint/2010/main" val="16161422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1372" y="2660915"/>
            <a:ext cx="11226801" cy="689335"/>
          </a:xfrm>
        </p:spPr>
        <p:txBody>
          <a:bodyPr>
            <a:noAutofit/>
          </a:bodyPr>
          <a:lstStyle/>
          <a:p>
            <a:pPr algn="ctr"/>
            <a:r>
              <a:rPr lang="it-IT" b="1" dirty="0" smtClean="0">
                <a:solidFill>
                  <a:schemeClr val="accent5">
                    <a:lumMod val="50000"/>
                  </a:schemeClr>
                </a:solidFill>
                <a:latin typeface="Arial Black" pitchFamily="34" charset="0"/>
              </a:rPr>
              <a:t>Perché è importante vaccinarsi?</a:t>
            </a:r>
            <a:endParaRPr lang="it-IT" b="1" dirty="0">
              <a:solidFill>
                <a:schemeClr val="accent5">
                  <a:lumMod val="50000"/>
                </a:schemeClr>
              </a:solidFill>
              <a:latin typeface="Arial Black" pitchFamily="34" charset="0"/>
            </a:endParaRPr>
          </a:p>
        </p:txBody>
      </p:sp>
    </p:spTree>
    <p:extLst>
      <p:ext uri="{BB962C8B-B14F-4D97-AF65-F5344CB8AC3E}">
        <p14:creationId xmlns="" xmlns:p14="http://schemas.microsoft.com/office/powerpoint/2010/main" val="20075582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80479" y="6047320"/>
            <a:ext cx="11233151" cy="0"/>
          </a:xfrm>
          <a:custGeom>
            <a:avLst/>
            <a:gdLst/>
            <a:ahLst/>
            <a:cxnLst/>
            <a:rect l="l" t="t" r="r" b="b"/>
            <a:pathLst>
              <a:path w="11233150">
                <a:moveTo>
                  <a:pt x="0" y="0"/>
                </a:moveTo>
                <a:lnTo>
                  <a:pt x="11233111" y="0"/>
                </a:lnTo>
              </a:path>
            </a:pathLst>
          </a:custGeom>
          <a:ln w="9525">
            <a:solidFill>
              <a:srgbClr val="67757D"/>
            </a:solidFill>
          </a:ln>
        </p:spPr>
        <p:txBody>
          <a:bodyPr wrap="square" lIns="0" tIns="0" rIns="0" bIns="0" rtlCol="0"/>
          <a:lstStyle/>
          <a:p>
            <a:pPr defTabSz="914217"/>
            <a:endParaRPr sz="1900" dirty="0">
              <a:solidFill>
                <a:srgbClr val="6B747B"/>
              </a:solidFill>
            </a:endParaRPr>
          </a:p>
        </p:txBody>
      </p:sp>
      <p:sp>
        <p:nvSpPr>
          <p:cNvPr id="4" name="object 4"/>
          <p:cNvSpPr/>
          <p:nvPr/>
        </p:nvSpPr>
        <p:spPr>
          <a:xfrm>
            <a:off x="480479" y="1128141"/>
            <a:ext cx="3816351" cy="0"/>
          </a:xfrm>
          <a:custGeom>
            <a:avLst/>
            <a:gdLst/>
            <a:ahLst/>
            <a:cxnLst/>
            <a:rect l="l" t="t" r="r" b="b"/>
            <a:pathLst>
              <a:path w="3816350">
                <a:moveTo>
                  <a:pt x="0" y="0"/>
                </a:moveTo>
                <a:lnTo>
                  <a:pt x="3816311" y="0"/>
                </a:lnTo>
              </a:path>
            </a:pathLst>
          </a:custGeom>
          <a:ln w="28575">
            <a:solidFill>
              <a:srgbClr val="BBA26A"/>
            </a:solidFill>
          </a:ln>
        </p:spPr>
        <p:txBody>
          <a:bodyPr wrap="square" lIns="0" tIns="0" rIns="0" bIns="0" rtlCol="0"/>
          <a:lstStyle/>
          <a:p>
            <a:pPr defTabSz="914217"/>
            <a:endParaRPr sz="1900" dirty="0">
              <a:solidFill>
                <a:srgbClr val="6B747B"/>
              </a:solidFill>
            </a:endParaRPr>
          </a:p>
        </p:txBody>
      </p:sp>
      <p:sp>
        <p:nvSpPr>
          <p:cNvPr id="5" name="object 5"/>
          <p:cNvSpPr/>
          <p:nvPr/>
        </p:nvSpPr>
        <p:spPr>
          <a:xfrm>
            <a:off x="4296790" y="1128141"/>
            <a:ext cx="3816351" cy="0"/>
          </a:xfrm>
          <a:custGeom>
            <a:avLst/>
            <a:gdLst/>
            <a:ahLst/>
            <a:cxnLst/>
            <a:rect l="l" t="t" r="r" b="b"/>
            <a:pathLst>
              <a:path w="3816350">
                <a:moveTo>
                  <a:pt x="0" y="0"/>
                </a:moveTo>
                <a:lnTo>
                  <a:pt x="3816350" y="0"/>
                </a:lnTo>
              </a:path>
            </a:pathLst>
          </a:custGeom>
          <a:ln w="28575">
            <a:solidFill>
              <a:srgbClr val="444492"/>
            </a:solidFill>
          </a:ln>
        </p:spPr>
        <p:txBody>
          <a:bodyPr wrap="square" lIns="0" tIns="0" rIns="0" bIns="0" rtlCol="0"/>
          <a:lstStyle/>
          <a:p>
            <a:pPr defTabSz="914217"/>
            <a:endParaRPr sz="1900" dirty="0">
              <a:solidFill>
                <a:srgbClr val="6B747B"/>
              </a:solidFill>
            </a:endParaRPr>
          </a:p>
        </p:txBody>
      </p:sp>
      <p:sp>
        <p:nvSpPr>
          <p:cNvPr id="6" name="object 6"/>
          <p:cNvSpPr/>
          <p:nvPr/>
        </p:nvSpPr>
        <p:spPr>
          <a:xfrm>
            <a:off x="8113141" y="1128141"/>
            <a:ext cx="3647440" cy="0"/>
          </a:xfrm>
          <a:custGeom>
            <a:avLst/>
            <a:gdLst/>
            <a:ahLst/>
            <a:cxnLst/>
            <a:rect l="l" t="t" r="r" b="b"/>
            <a:pathLst>
              <a:path w="3647440">
                <a:moveTo>
                  <a:pt x="0" y="0"/>
                </a:moveTo>
                <a:lnTo>
                  <a:pt x="3647058" y="0"/>
                </a:lnTo>
              </a:path>
            </a:pathLst>
          </a:custGeom>
          <a:ln w="28575">
            <a:solidFill>
              <a:srgbClr val="B6B833"/>
            </a:solidFill>
          </a:ln>
        </p:spPr>
        <p:txBody>
          <a:bodyPr wrap="square" lIns="0" tIns="0" rIns="0" bIns="0" rtlCol="0"/>
          <a:lstStyle/>
          <a:p>
            <a:pPr defTabSz="914217"/>
            <a:endParaRPr sz="1900" dirty="0">
              <a:solidFill>
                <a:srgbClr val="6B747B"/>
              </a:solidFill>
            </a:endParaRPr>
          </a:p>
        </p:txBody>
      </p:sp>
      <p:sp>
        <p:nvSpPr>
          <p:cNvPr id="7" name="object 7"/>
          <p:cNvSpPr txBox="1">
            <a:spLocks noGrp="1"/>
          </p:cNvSpPr>
          <p:nvPr>
            <p:ph type="title"/>
          </p:nvPr>
        </p:nvSpPr>
        <p:spPr>
          <a:xfrm>
            <a:off x="478364" y="100035"/>
            <a:ext cx="11241024" cy="830997"/>
          </a:xfrm>
          <a:prstGeom prst="rect">
            <a:avLst/>
          </a:prstGeom>
        </p:spPr>
        <p:txBody>
          <a:bodyPr vert="horz" wrap="square" lIns="0" tIns="0" rIns="0" bIns="0" rtlCol="0">
            <a:spAutoFit/>
          </a:bodyPr>
          <a:lstStyle/>
          <a:p>
            <a:pPr marL="118742">
              <a:lnSpc>
                <a:spcPct val="100000"/>
              </a:lnSpc>
            </a:pPr>
            <a:r>
              <a:rPr lang="it-IT" sz="2700" b="1" dirty="0" smtClean="0">
                <a:solidFill>
                  <a:schemeClr val="accent5">
                    <a:lumMod val="50000"/>
                  </a:schemeClr>
                </a:solidFill>
                <a:latin typeface="Arial"/>
                <a:cs typeface="Arial"/>
              </a:rPr>
              <a:t>La percentuale di persone con </a:t>
            </a:r>
            <a:r>
              <a:rPr lang="it-IT" sz="2700" b="1" dirty="0" err="1" smtClean="0">
                <a:solidFill>
                  <a:schemeClr val="accent5">
                    <a:lumMod val="50000"/>
                  </a:schemeClr>
                </a:solidFill>
                <a:latin typeface="Arial"/>
                <a:cs typeface="Arial"/>
              </a:rPr>
              <a:t>comorbilità</a:t>
            </a:r>
            <a:r>
              <a:rPr lang="it-IT" sz="2700" b="1" dirty="0" smtClean="0">
                <a:solidFill>
                  <a:schemeClr val="accent5">
                    <a:lumMod val="50000"/>
                  </a:schemeClr>
                </a:solidFill>
                <a:latin typeface="Arial"/>
                <a:cs typeface="Arial"/>
              </a:rPr>
              <a:t> </a:t>
            </a:r>
            <a:r>
              <a:rPr lang="it-IT" sz="2700" b="1" spc="-5" dirty="0" smtClean="0">
                <a:solidFill>
                  <a:schemeClr val="accent5">
                    <a:lumMod val="50000"/>
                  </a:schemeClr>
                </a:solidFill>
                <a:latin typeface="Arial"/>
                <a:cs typeface="Arial"/>
              </a:rPr>
              <a:t>aumenta sostanzialmente con l’età</a:t>
            </a:r>
            <a:endParaRPr sz="2700" dirty="0">
              <a:solidFill>
                <a:schemeClr val="accent5">
                  <a:lumMod val="50000"/>
                </a:schemeClr>
              </a:solidFill>
              <a:latin typeface="Arial"/>
              <a:cs typeface="Arial"/>
            </a:endParaRPr>
          </a:p>
        </p:txBody>
      </p:sp>
      <p:sp>
        <p:nvSpPr>
          <p:cNvPr id="8" name="object 8"/>
          <p:cNvSpPr/>
          <p:nvPr/>
        </p:nvSpPr>
        <p:spPr>
          <a:xfrm>
            <a:off x="207428" y="2015021"/>
            <a:ext cx="7994651" cy="4015359"/>
          </a:xfrm>
          <a:prstGeom prst="rect">
            <a:avLst/>
          </a:prstGeom>
          <a:blipFill>
            <a:blip r:embed="rId2" cstate="print"/>
            <a:stretch>
              <a:fillRect/>
            </a:stretch>
          </a:blipFill>
        </p:spPr>
        <p:txBody>
          <a:bodyPr wrap="square" lIns="0" tIns="0" rIns="0" bIns="0" rtlCol="0"/>
          <a:lstStyle/>
          <a:p>
            <a:pPr defTabSz="914217"/>
            <a:endParaRPr sz="1900" dirty="0">
              <a:solidFill>
                <a:srgbClr val="6B747B"/>
              </a:solidFill>
            </a:endParaRPr>
          </a:p>
        </p:txBody>
      </p:sp>
      <p:sp>
        <p:nvSpPr>
          <p:cNvPr id="9" name="object 9"/>
          <p:cNvSpPr txBox="1"/>
          <p:nvPr/>
        </p:nvSpPr>
        <p:spPr>
          <a:xfrm>
            <a:off x="8208235" y="2525013"/>
            <a:ext cx="3776981" cy="1966564"/>
          </a:xfrm>
          <a:prstGeom prst="rect">
            <a:avLst/>
          </a:prstGeom>
        </p:spPr>
        <p:txBody>
          <a:bodyPr vert="horz" wrap="square" lIns="0" tIns="0" rIns="0" bIns="0" rtlCol="0">
            <a:spAutoFit/>
          </a:bodyPr>
          <a:lstStyle/>
          <a:p>
            <a:pPr marL="393690" marR="5080" indent="-380990" defTabSz="914217">
              <a:lnSpc>
                <a:spcPct val="101600"/>
              </a:lnSpc>
              <a:buFontTx/>
              <a:buChar char="•"/>
              <a:tabLst>
                <a:tab pos="394325" algn="l"/>
              </a:tabLst>
            </a:pPr>
            <a:r>
              <a:rPr lang="it-IT" sz="2100" b="1" spc="20" dirty="0" smtClean="0">
                <a:solidFill>
                  <a:schemeClr val="accent5">
                    <a:lumMod val="50000"/>
                  </a:schemeClr>
                </a:solidFill>
                <a:cs typeface="Arial"/>
              </a:rPr>
              <a:t>Dai 50 anni</a:t>
            </a:r>
            <a:r>
              <a:rPr sz="2100" b="1" spc="11" dirty="0" smtClean="0">
                <a:solidFill>
                  <a:schemeClr val="accent5">
                    <a:lumMod val="50000"/>
                  </a:schemeClr>
                </a:solidFill>
                <a:cs typeface="Arial"/>
              </a:rPr>
              <a:t>, </a:t>
            </a:r>
            <a:r>
              <a:rPr lang="it-IT" sz="2100" b="1" spc="11" dirty="0" smtClean="0">
                <a:solidFill>
                  <a:schemeClr val="accent5">
                    <a:lumMod val="50000"/>
                  </a:schemeClr>
                </a:solidFill>
                <a:cs typeface="Arial"/>
              </a:rPr>
              <a:t>la metà della popolazione aveva almeno una patologia</a:t>
            </a:r>
            <a:r>
              <a:rPr sz="2100" b="1" spc="-5" dirty="0" smtClean="0">
                <a:solidFill>
                  <a:schemeClr val="accent5">
                    <a:lumMod val="50000"/>
                  </a:schemeClr>
                </a:solidFill>
                <a:cs typeface="Arial"/>
              </a:rPr>
              <a:t>, </a:t>
            </a:r>
            <a:r>
              <a:rPr lang="it-IT" sz="2100" b="1" spc="-5" dirty="0" smtClean="0">
                <a:solidFill>
                  <a:schemeClr val="accent5">
                    <a:lumMod val="50000"/>
                  </a:schemeClr>
                </a:solidFill>
                <a:cs typeface="Arial"/>
              </a:rPr>
              <a:t>e dall’età di 65 anni la maggioranza presentava più patologie concomitanti</a:t>
            </a:r>
            <a:endParaRPr sz="2100" b="1" dirty="0">
              <a:solidFill>
                <a:schemeClr val="accent5">
                  <a:lumMod val="50000"/>
                </a:schemeClr>
              </a:solidFill>
              <a:cs typeface="Arial"/>
            </a:endParaRPr>
          </a:p>
        </p:txBody>
      </p:sp>
      <p:sp>
        <p:nvSpPr>
          <p:cNvPr id="10" name="object 10"/>
          <p:cNvSpPr txBox="1"/>
          <p:nvPr/>
        </p:nvSpPr>
        <p:spPr>
          <a:xfrm>
            <a:off x="286308" y="1257935"/>
            <a:ext cx="11398251" cy="584775"/>
          </a:xfrm>
          <a:prstGeom prst="rect">
            <a:avLst/>
          </a:prstGeom>
        </p:spPr>
        <p:txBody>
          <a:bodyPr vert="horz" wrap="square" lIns="0" tIns="0" rIns="0" bIns="0" rtlCol="0">
            <a:spAutoFit/>
          </a:bodyPr>
          <a:lstStyle/>
          <a:p>
            <a:pPr marL="393690" indent="-380990" defTabSz="914217">
              <a:buClr>
                <a:srgbClr val="444492"/>
              </a:buClr>
              <a:buFontTx/>
              <a:buChar char="•"/>
              <a:tabLst>
                <a:tab pos="393690" algn="l"/>
              </a:tabLst>
            </a:pPr>
            <a:r>
              <a:rPr lang="it-IT" sz="1900" spc="20" dirty="0" err="1" smtClean="0">
                <a:solidFill>
                  <a:schemeClr val="accent5">
                    <a:lumMod val="50000"/>
                  </a:schemeClr>
                </a:solidFill>
                <a:cs typeface="Arial"/>
              </a:rPr>
              <a:t>Cross-sectional</a:t>
            </a:r>
            <a:r>
              <a:rPr lang="it-IT" sz="1900" spc="20" dirty="0" smtClean="0">
                <a:solidFill>
                  <a:schemeClr val="accent5">
                    <a:lumMod val="50000"/>
                  </a:schemeClr>
                </a:solidFill>
                <a:cs typeface="Arial"/>
              </a:rPr>
              <a:t> </a:t>
            </a:r>
            <a:r>
              <a:rPr lang="it-IT" sz="1900" spc="20" dirty="0" err="1" smtClean="0">
                <a:solidFill>
                  <a:schemeClr val="accent5">
                    <a:lumMod val="50000"/>
                  </a:schemeClr>
                </a:solidFill>
                <a:cs typeface="Arial"/>
              </a:rPr>
              <a:t>study-</a:t>
            </a:r>
            <a:r>
              <a:rPr lang="it-IT" sz="1900" spc="20" dirty="0" smtClean="0">
                <a:solidFill>
                  <a:schemeClr val="accent5">
                    <a:lumMod val="50000"/>
                  </a:schemeClr>
                </a:solidFill>
                <a:cs typeface="Arial"/>
              </a:rPr>
              <a:t> </a:t>
            </a:r>
            <a:r>
              <a:rPr lang="it-IT" sz="1900" spc="20" dirty="0">
                <a:solidFill>
                  <a:schemeClr val="accent5">
                    <a:lumMod val="50000"/>
                  </a:schemeClr>
                </a:solidFill>
                <a:cs typeface="Arial"/>
              </a:rPr>
              <a:t>dati su 40 </a:t>
            </a:r>
            <a:r>
              <a:rPr lang="it-IT" sz="1900" spc="20" dirty="0" smtClean="0">
                <a:solidFill>
                  <a:schemeClr val="accent5">
                    <a:lumMod val="50000"/>
                  </a:schemeClr>
                </a:solidFill>
                <a:cs typeface="Arial"/>
              </a:rPr>
              <a:t>morbilità- 1751841 </a:t>
            </a:r>
            <a:r>
              <a:rPr lang="it-IT" sz="1900" spc="20" dirty="0">
                <a:solidFill>
                  <a:schemeClr val="accent5">
                    <a:lumMod val="50000"/>
                  </a:schemeClr>
                </a:solidFill>
                <a:cs typeface="Arial"/>
              </a:rPr>
              <a:t>persone registrate con 314 </a:t>
            </a:r>
            <a:r>
              <a:rPr lang="it-IT" sz="1900" i="1" spc="20" dirty="0" err="1" smtClean="0">
                <a:solidFill>
                  <a:schemeClr val="accent5">
                    <a:lumMod val="50000"/>
                  </a:schemeClr>
                </a:solidFill>
                <a:cs typeface="Arial"/>
              </a:rPr>
              <a:t>medical</a:t>
            </a:r>
            <a:r>
              <a:rPr lang="it-IT" sz="1900" i="1" spc="20" dirty="0" smtClean="0">
                <a:solidFill>
                  <a:schemeClr val="accent5">
                    <a:lumMod val="50000"/>
                  </a:schemeClr>
                </a:solidFill>
                <a:cs typeface="Arial"/>
              </a:rPr>
              <a:t> </a:t>
            </a:r>
            <a:r>
              <a:rPr lang="it-IT" sz="1900" i="1" spc="20" dirty="0" err="1" smtClean="0">
                <a:solidFill>
                  <a:schemeClr val="accent5">
                    <a:lumMod val="50000"/>
                  </a:schemeClr>
                </a:solidFill>
                <a:cs typeface="Arial"/>
              </a:rPr>
              <a:t>practices</a:t>
            </a:r>
            <a:r>
              <a:rPr lang="it-IT" sz="1900" i="1" spc="20" dirty="0" smtClean="0">
                <a:solidFill>
                  <a:schemeClr val="accent5">
                    <a:lumMod val="50000"/>
                  </a:schemeClr>
                </a:solidFill>
                <a:cs typeface="Arial"/>
              </a:rPr>
              <a:t> </a:t>
            </a:r>
            <a:r>
              <a:rPr lang="it-IT" sz="1900" spc="20" dirty="0" smtClean="0">
                <a:solidFill>
                  <a:schemeClr val="accent5">
                    <a:lumMod val="50000"/>
                  </a:schemeClr>
                </a:solidFill>
                <a:cs typeface="Arial"/>
              </a:rPr>
              <a:t>Scozia</a:t>
            </a:r>
            <a:r>
              <a:rPr lang="it-IT" sz="1900" spc="20" dirty="0">
                <a:solidFill>
                  <a:schemeClr val="accent5">
                    <a:lumMod val="50000"/>
                  </a:schemeClr>
                </a:solidFill>
                <a:cs typeface="Arial"/>
              </a:rPr>
              <a:t>, marzo 2007</a:t>
            </a:r>
            <a:endParaRPr sz="1900" dirty="0">
              <a:solidFill>
                <a:schemeClr val="accent5">
                  <a:lumMod val="50000"/>
                </a:schemeClr>
              </a:solidFill>
              <a:cs typeface="Arial"/>
            </a:endParaRPr>
          </a:p>
        </p:txBody>
      </p:sp>
      <p:sp>
        <p:nvSpPr>
          <p:cNvPr id="11" name="object 11"/>
          <p:cNvSpPr txBox="1"/>
          <p:nvPr/>
        </p:nvSpPr>
        <p:spPr>
          <a:xfrm>
            <a:off x="4939030" y="6460034"/>
            <a:ext cx="6058535" cy="169277"/>
          </a:xfrm>
          <a:prstGeom prst="rect">
            <a:avLst/>
          </a:prstGeom>
        </p:spPr>
        <p:txBody>
          <a:bodyPr vert="horz" wrap="square" lIns="0" tIns="0" rIns="0" bIns="0" rtlCol="0">
            <a:spAutoFit/>
          </a:bodyPr>
          <a:lstStyle/>
          <a:p>
            <a:pPr marL="12700" defTabSz="914217"/>
            <a:r>
              <a:rPr sz="1100" spc="-5" dirty="0">
                <a:solidFill>
                  <a:srgbClr val="444492"/>
                </a:solidFill>
                <a:cs typeface="Arial"/>
              </a:rPr>
              <a:t>K.Barnet and al.The Lancet. </a:t>
            </a:r>
            <a:r>
              <a:rPr sz="1100" spc="-20" dirty="0">
                <a:solidFill>
                  <a:srgbClr val="444492"/>
                </a:solidFill>
                <a:cs typeface="Arial"/>
              </a:rPr>
              <a:t>Volume </a:t>
            </a:r>
            <a:r>
              <a:rPr sz="1100" spc="-5" dirty="0">
                <a:solidFill>
                  <a:srgbClr val="444492"/>
                </a:solidFill>
                <a:cs typeface="Arial"/>
              </a:rPr>
              <a:t>380 (9836), July 2012,</a:t>
            </a:r>
            <a:r>
              <a:rPr sz="1100" spc="145" dirty="0">
                <a:solidFill>
                  <a:srgbClr val="444492"/>
                </a:solidFill>
                <a:cs typeface="Arial"/>
              </a:rPr>
              <a:t> </a:t>
            </a:r>
            <a:r>
              <a:rPr sz="1100" dirty="0">
                <a:solidFill>
                  <a:srgbClr val="444492"/>
                </a:solidFill>
                <a:cs typeface="Arial"/>
              </a:rPr>
              <a:t>p37-43</a:t>
            </a:r>
            <a:endParaRPr sz="1100" dirty="0">
              <a:solidFill>
                <a:srgbClr val="6B747B"/>
              </a:solidFill>
              <a:cs typeface="Arial"/>
            </a:endParaRPr>
          </a:p>
        </p:txBody>
      </p:sp>
    </p:spTree>
    <p:extLst>
      <p:ext uri="{BB962C8B-B14F-4D97-AF65-F5344CB8AC3E}">
        <p14:creationId xmlns="" xmlns:p14="http://schemas.microsoft.com/office/powerpoint/2010/main" val="18062351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80479" y="6047320"/>
            <a:ext cx="11233151" cy="0"/>
          </a:xfrm>
          <a:custGeom>
            <a:avLst/>
            <a:gdLst/>
            <a:ahLst/>
            <a:cxnLst/>
            <a:rect l="l" t="t" r="r" b="b"/>
            <a:pathLst>
              <a:path w="11233150">
                <a:moveTo>
                  <a:pt x="0" y="0"/>
                </a:moveTo>
                <a:lnTo>
                  <a:pt x="11233111" y="0"/>
                </a:lnTo>
              </a:path>
            </a:pathLst>
          </a:custGeom>
          <a:ln w="9525">
            <a:solidFill>
              <a:srgbClr val="67757D"/>
            </a:solidFill>
          </a:ln>
        </p:spPr>
        <p:txBody>
          <a:bodyPr wrap="square" lIns="0" tIns="0" rIns="0" bIns="0" rtlCol="0"/>
          <a:lstStyle/>
          <a:p>
            <a:pPr defTabSz="914217"/>
            <a:endParaRPr sz="1900" dirty="0">
              <a:solidFill>
                <a:srgbClr val="6B747B"/>
              </a:solidFill>
            </a:endParaRPr>
          </a:p>
        </p:txBody>
      </p:sp>
      <p:sp>
        <p:nvSpPr>
          <p:cNvPr id="6" name="object 6"/>
          <p:cNvSpPr/>
          <p:nvPr/>
        </p:nvSpPr>
        <p:spPr>
          <a:xfrm>
            <a:off x="6426201" y="1500671"/>
            <a:ext cx="4790059" cy="4320667"/>
          </a:xfrm>
          <a:prstGeom prst="rect">
            <a:avLst/>
          </a:prstGeom>
          <a:blipFill>
            <a:blip r:embed="rId2" cstate="print"/>
            <a:stretch>
              <a:fillRect/>
            </a:stretch>
          </a:blipFill>
        </p:spPr>
        <p:txBody>
          <a:bodyPr wrap="square" lIns="0" tIns="0" rIns="0" bIns="0" rtlCol="0"/>
          <a:lstStyle/>
          <a:p>
            <a:pPr defTabSz="914217"/>
            <a:endParaRPr sz="1900" dirty="0">
              <a:solidFill>
                <a:srgbClr val="6B747B"/>
              </a:solidFill>
            </a:endParaRPr>
          </a:p>
        </p:txBody>
      </p:sp>
      <p:sp>
        <p:nvSpPr>
          <p:cNvPr id="7" name="object 7"/>
          <p:cNvSpPr txBox="1">
            <a:spLocks noGrp="1"/>
          </p:cNvSpPr>
          <p:nvPr>
            <p:ph type="title" idx="4294967295"/>
          </p:nvPr>
        </p:nvSpPr>
        <p:spPr>
          <a:xfrm>
            <a:off x="427501" y="262283"/>
            <a:ext cx="11286129" cy="443199"/>
          </a:xfrm>
          <a:prstGeom prst="rect">
            <a:avLst/>
          </a:prstGeom>
        </p:spPr>
        <p:txBody>
          <a:bodyPr vert="horz" wrap="square" lIns="0" tIns="0" rIns="0" bIns="0" rtlCol="0" anchor="ctr">
            <a:spAutoFit/>
          </a:bodyPr>
          <a:lstStyle/>
          <a:p>
            <a:r>
              <a:rPr lang="it-IT" sz="3200" b="1" dirty="0">
                <a:solidFill>
                  <a:schemeClr val="accent5">
                    <a:lumMod val="50000"/>
                  </a:schemeClr>
                </a:solidFill>
                <a:latin typeface="Arial"/>
                <a:cs typeface="Arial"/>
              </a:rPr>
              <a:t>Il reale impatto dell’influenza non è riconosciuto</a:t>
            </a:r>
            <a:endParaRPr sz="3200" b="1" dirty="0">
              <a:solidFill>
                <a:schemeClr val="accent5">
                  <a:lumMod val="50000"/>
                </a:schemeClr>
              </a:solidFill>
              <a:latin typeface="Arial"/>
              <a:cs typeface="Arial"/>
            </a:endParaRPr>
          </a:p>
        </p:txBody>
      </p:sp>
      <p:sp>
        <p:nvSpPr>
          <p:cNvPr id="8" name="object 8"/>
          <p:cNvSpPr/>
          <p:nvPr/>
        </p:nvSpPr>
        <p:spPr>
          <a:xfrm>
            <a:off x="5455862" y="1942269"/>
            <a:ext cx="800100" cy="601345"/>
          </a:xfrm>
          <a:custGeom>
            <a:avLst/>
            <a:gdLst/>
            <a:ahLst/>
            <a:cxnLst/>
            <a:rect l="l" t="t" r="r" b="b"/>
            <a:pathLst>
              <a:path w="800100" h="601344">
                <a:moveTo>
                  <a:pt x="499490" y="0"/>
                </a:moveTo>
                <a:lnTo>
                  <a:pt x="499490" y="150368"/>
                </a:lnTo>
                <a:lnTo>
                  <a:pt x="0" y="150368"/>
                </a:lnTo>
                <a:lnTo>
                  <a:pt x="0" y="450850"/>
                </a:lnTo>
                <a:lnTo>
                  <a:pt x="499490" y="450850"/>
                </a:lnTo>
                <a:lnTo>
                  <a:pt x="499490" y="601218"/>
                </a:lnTo>
                <a:lnTo>
                  <a:pt x="800100" y="300609"/>
                </a:lnTo>
                <a:lnTo>
                  <a:pt x="499490" y="0"/>
                </a:lnTo>
                <a:close/>
              </a:path>
            </a:pathLst>
          </a:custGeom>
          <a:solidFill>
            <a:srgbClr val="444492"/>
          </a:solidFill>
        </p:spPr>
        <p:txBody>
          <a:bodyPr wrap="square" lIns="0" tIns="0" rIns="0" bIns="0" rtlCol="0"/>
          <a:lstStyle/>
          <a:p>
            <a:pPr defTabSz="914217"/>
            <a:endParaRPr sz="1900" dirty="0">
              <a:solidFill>
                <a:srgbClr val="6B747B"/>
              </a:solidFill>
            </a:endParaRPr>
          </a:p>
        </p:txBody>
      </p:sp>
      <p:sp>
        <p:nvSpPr>
          <p:cNvPr id="9" name="object 9"/>
          <p:cNvSpPr txBox="1"/>
          <p:nvPr/>
        </p:nvSpPr>
        <p:spPr>
          <a:xfrm>
            <a:off x="1100856" y="1528549"/>
            <a:ext cx="4234815" cy="4238596"/>
          </a:xfrm>
          <a:prstGeom prst="rect">
            <a:avLst/>
          </a:prstGeom>
        </p:spPr>
        <p:txBody>
          <a:bodyPr vert="horz" wrap="square" lIns="0" tIns="0" rIns="0" bIns="0" rtlCol="0">
            <a:spAutoFit/>
          </a:bodyPr>
          <a:lstStyle/>
          <a:p>
            <a:pPr marL="1271" algn="ctr" defTabSz="914217"/>
            <a:r>
              <a:rPr sz="2000" b="1" spc="11" dirty="0" smtClean="0">
                <a:solidFill>
                  <a:schemeClr val="accent5">
                    <a:lumMod val="50000"/>
                  </a:schemeClr>
                </a:solidFill>
                <a:cs typeface="Arial"/>
              </a:rPr>
              <a:t>Perc</a:t>
            </a:r>
            <a:r>
              <a:rPr lang="it-IT" sz="2000" b="1" spc="11" dirty="0" err="1" smtClean="0">
                <a:solidFill>
                  <a:schemeClr val="accent5">
                    <a:lumMod val="50000"/>
                  </a:schemeClr>
                </a:solidFill>
                <a:cs typeface="Arial"/>
              </a:rPr>
              <a:t>ezione</a:t>
            </a:r>
            <a:endParaRPr sz="2000" dirty="0">
              <a:solidFill>
                <a:schemeClr val="accent5">
                  <a:lumMod val="50000"/>
                </a:schemeClr>
              </a:solidFill>
              <a:cs typeface="Arial"/>
            </a:endParaRPr>
          </a:p>
          <a:p>
            <a:pPr marL="12065" marR="5080" algn="ctr" defTabSz="914217">
              <a:lnSpc>
                <a:spcPct val="101099"/>
              </a:lnSpc>
            </a:pPr>
            <a:r>
              <a:rPr lang="it-IT" sz="2000" dirty="0">
                <a:solidFill>
                  <a:schemeClr val="accent5">
                    <a:lumMod val="50000"/>
                  </a:schemeClr>
                </a:solidFill>
                <a:cs typeface="Arial"/>
              </a:rPr>
              <a:t>L'influenza è solo un fastidio a breve termine e la vaccinazione non ne vale la pena</a:t>
            </a:r>
            <a:endParaRPr sz="2000" dirty="0">
              <a:solidFill>
                <a:schemeClr val="accent5">
                  <a:lumMod val="50000"/>
                </a:schemeClr>
              </a:solidFill>
              <a:cs typeface="Arial"/>
            </a:endParaRPr>
          </a:p>
          <a:p>
            <a:pPr defTabSz="914217">
              <a:spcBef>
                <a:spcPts val="11"/>
              </a:spcBef>
            </a:pPr>
            <a:endParaRPr sz="2400" dirty="0">
              <a:solidFill>
                <a:schemeClr val="accent5">
                  <a:lumMod val="50000"/>
                </a:schemeClr>
              </a:solidFill>
              <a:latin typeface="Times New Roman"/>
              <a:cs typeface="Times New Roman"/>
            </a:endParaRPr>
          </a:p>
          <a:p>
            <a:pPr marL="635" algn="ctr" defTabSz="914217"/>
            <a:r>
              <a:rPr lang="it-IT" sz="2000" b="1" spc="11" dirty="0" smtClean="0">
                <a:solidFill>
                  <a:schemeClr val="accent5">
                    <a:lumMod val="50000"/>
                  </a:schemeClr>
                </a:solidFill>
                <a:cs typeface="Arial"/>
              </a:rPr>
              <a:t>Ma</a:t>
            </a:r>
            <a:r>
              <a:rPr lang="it-IT" sz="2000" dirty="0">
                <a:solidFill>
                  <a:schemeClr val="accent5">
                    <a:lumMod val="50000"/>
                  </a:schemeClr>
                </a:solidFill>
              </a:rPr>
              <a:t/>
            </a:r>
            <a:br>
              <a:rPr lang="it-IT" sz="2000" dirty="0">
                <a:solidFill>
                  <a:schemeClr val="accent5">
                    <a:lumMod val="50000"/>
                  </a:schemeClr>
                </a:solidFill>
              </a:rPr>
            </a:br>
            <a:r>
              <a:rPr lang="it-IT" sz="2000" dirty="0" smtClean="0">
                <a:solidFill>
                  <a:schemeClr val="accent5">
                    <a:lumMod val="50000"/>
                  </a:schemeClr>
                </a:solidFill>
              </a:rPr>
              <a:t>l’influenza confermata </a:t>
            </a:r>
            <a:r>
              <a:rPr lang="it-IT" sz="2000" dirty="0">
                <a:solidFill>
                  <a:schemeClr val="accent5">
                    <a:lumMod val="50000"/>
                  </a:schemeClr>
                </a:solidFill>
              </a:rPr>
              <a:t>o </a:t>
            </a:r>
            <a:r>
              <a:rPr lang="it-IT" sz="2000" dirty="0" smtClean="0">
                <a:solidFill>
                  <a:schemeClr val="accent5">
                    <a:lumMod val="50000"/>
                  </a:schemeClr>
                </a:solidFill>
              </a:rPr>
              <a:t>diagnosticata in laboratorio  è </a:t>
            </a:r>
            <a:r>
              <a:rPr lang="it-IT" sz="2000" dirty="0">
                <a:solidFill>
                  <a:schemeClr val="accent5">
                    <a:lumMod val="50000"/>
                  </a:schemeClr>
                </a:solidFill>
              </a:rPr>
              <a:t>solo la punta dell'iceberg</a:t>
            </a:r>
            <a:endParaRPr sz="2000" dirty="0">
              <a:solidFill>
                <a:schemeClr val="accent5">
                  <a:lumMod val="50000"/>
                </a:schemeClr>
              </a:solidFill>
              <a:cs typeface="Arial"/>
            </a:endParaRPr>
          </a:p>
          <a:p>
            <a:pPr defTabSz="914217"/>
            <a:endParaRPr sz="2000" dirty="0">
              <a:solidFill>
                <a:schemeClr val="accent5">
                  <a:lumMod val="50000"/>
                </a:schemeClr>
              </a:solidFill>
              <a:latin typeface="Times New Roman"/>
              <a:cs typeface="Times New Roman"/>
            </a:endParaRPr>
          </a:p>
          <a:p>
            <a:pPr marR="69213" algn="ctr" defTabSz="914217">
              <a:spcBef>
                <a:spcPts val="1335"/>
              </a:spcBef>
            </a:pPr>
            <a:r>
              <a:rPr sz="2000" b="1" spc="5" dirty="0" smtClean="0">
                <a:solidFill>
                  <a:schemeClr val="accent5">
                    <a:lumMod val="50000"/>
                  </a:schemeClr>
                </a:solidFill>
                <a:cs typeface="Arial"/>
              </a:rPr>
              <a:t>Real</a:t>
            </a:r>
            <a:r>
              <a:rPr lang="it-IT" sz="2000" b="1" spc="5" dirty="0" err="1" smtClean="0">
                <a:solidFill>
                  <a:schemeClr val="accent5">
                    <a:lumMod val="50000"/>
                  </a:schemeClr>
                </a:solidFill>
                <a:cs typeface="Arial"/>
              </a:rPr>
              <a:t>tà</a:t>
            </a:r>
            <a:r>
              <a:rPr sz="2000" b="1" spc="5" dirty="0" smtClean="0">
                <a:solidFill>
                  <a:schemeClr val="accent5">
                    <a:lumMod val="50000"/>
                  </a:schemeClr>
                </a:solidFill>
                <a:cs typeface="Arial"/>
              </a:rPr>
              <a:t>!</a:t>
            </a:r>
            <a:r>
              <a:rPr lang="it-IT" sz="2000" dirty="0">
                <a:solidFill>
                  <a:schemeClr val="accent5">
                    <a:lumMod val="50000"/>
                  </a:schemeClr>
                </a:solidFill>
              </a:rPr>
              <a:t/>
            </a:r>
            <a:br>
              <a:rPr lang="it-IT" sz="2000" dirty="0">
                <a:solidFill>
                  <a:schemeClr val="accent5">
                    <a:lumMod val="50000"/>
                  </a:schemeClr>
                </a:solidFill>
              </a:rPr>
            </a:br>
            <a:r>
              <a:rPr lang="it-IT" sz="2000" dirty="0" smtClean="0">
                <a:solidFill>
                  <a:schemeClr val="accent5">
                    <a:lumMod val="50000"/>
                  </a:schemeClr>
                </a:solidFill>
              </a:rPr>
              <a:t>serie condizioni cliniche, economiche </a:t>
            </a:r>
            <a:r>
              <a:rPr lang="it-IT" sz="2000" dirty="0">
                <a:solidFill>
                  <a:schemeClr val="accent5">
                    <a:lumMod val="50000"/>
                  </a:schemeClr>
                </a:solidFill>
              </a:rPr>
              <a:t>e </a:t>
            </a:r>
            <a:r>
              <a:rPr lang="it-IT" sz="2000" dirty="0" smtClean="0">
                <a:solidFill>
                  <a:schemeClr val="accent5">
                    <a:lumMod val="50000"/>
                  </a:schemeClr>
                </a:solidFill>
              </a:rPr>
              <a:t>peso </a:t>
            </a:r>
            <a:r>
              <a:rPr lang="it-IT" sz="2000" dirty="0">
                <a:solidFill>
                  <a:schemeClr val="accent5">
                    <a:lumMod val="50000"/>
                  </a:schemeClr>
                </a:solidFill>
              </a:rPr>
              <a:t>sociale </a:t>
            </a:r>
            <a:r>
              <a:rPr lang="it-IT" sz="2000" dirty="0" smtClean="0">
                <a:solidFill>
                  <a:schemeClr val="accent5">
                    <a:lumMod val="50000"/>
                  </a:schemeClr>
                </a:solidFill>
              </a:rPr>
              <a:t>dovute ad </a:t>
            </a:r>
            <a:r>
              <a:rPr lang="it-IT" sz="2000" dirty="0">
                <a:solidFill>
                  <a:schemeClr val="accent5">
                    <a:lumMod val="50000"/>
                  </a:schemeClr>
                </a:solidFill>
              </a:rPr>
              <a:t>influenza e </a:t>
            </a:r>
            <a:r>
              <a:rPr lang="it-IT" sz="2000" dirty="0" smtClean="0">
                <a:solidFill>
                  <a:schemeClr val="accent5">
                    <a:lumMod val="50000"/>
                  </a:schemeClr>
                </a:solidFill>
              </a:rPr>
              <a:t>complicanze</a:t>
            </a:r>
            <a:endParaRPr sz="2000" dirty="0">
              <a:solidFill>
                <a:schemeClr val="accent5">
                  <a:lumMod val="50000"/>
                </a:schemeClr>
              </a:solidFill>
              <a:cs typeface="Arial"/>
            </a:endParaRPr>
          </a:p>
        </p:txBody>
      </p:sp>
      <p:sp>
        <p:nvSpPr>
          <p:cNvPr id="10" name="object 10"/>
          <p:cNvSpPr/>
          <p:nvPr/>
        </p:nvSpPr>
        <p:spPr>
          <a:xfrm>
            <a:off x="5461001" y="4587427"/>
            <a:ext cx="800100" cy="599440"/>
          </a:xfrm>
          <a:custGeom>
            <a:avLst/>
            <a:gdLst/>
            <a:ahLst/>
            <a:cxnLst/>
            <a:rect l="l" t="t" r="r" b="b"/>
            <a:pathLst>
              <a:path w="800100" h="599439">
                <a:moveTo>
                  <a:pt x="500634" y="0"/>
                </a:moveTo>
                <a:lnTo>
                  <a:pt x="500634" y="149733"/>
                </a:lnTo>
                <a:lnTo>
                  <a:pt x="0" y="149733"/>
                </a:lnTo>
                <a:lnTo>
                  <a:pt x="0" y="449199"/>
                </a:lnTo>
                <a:lnTo>
                  <a:pt x="500634" y="449199"/>
                </a:lnTo>
                <a:lnTo>
                  <a:pt x="500634" y="598932"/>
                </a:lnTo>
                <a:lnTo>
                  <a:pt x="800100" y="299466"/>
                </a:lnTo>
                <a:lnTo>
                  <a:pt x="500634" y="0"/>
                </a:lnTo>
                <a:close/>
              </a:path>
            </a:pathLst>
          </a:custGeom>
          <a:solidFill>
            <a:srgbClr val="444492"/>
          </a:solidFill>
        </p:spPr>
        <p:txBody>
          <a:bodyPr wrap="square" lIns="0" tIns="0" rIns="0" bIns="0" rtlCol="0"/>
          <a:lstStyle/>
          <a:p>
            <a:pPr defTabSz="914217"/>
            <a:endParaRPr sz="1900" dirty="0">
              <a:solidFill>
                <a:srgbClr val="6B747B"/>
              </a:solidFill>
            </a:endParaRPr>
          </a:p>
        </p:txBody>
      </p:sp>
      <p:sp>
        <p:nvSpPr>
          <p:cNvPr id="2" name="Rettangolo 1"/>
          <p:cNvSpPr/>
          <p:nvPr/>
        </p:nvSpPr>
        <p:spPr>
          <a:xfrm>
            <a:off x="6426202" y="1500670"/>
            <a:ext cx="2395028" cy="1206716"/>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914217"/>
            <a:r>
              <a:rPr lang="it-IT" sz="1900" dirty="0" err="1">
                <a:solidFill>
                  <a:srgbClr val="FFFFFF"/>
                </a:solidFill>
              </a:rPr>
              <a:t>Febbre,mal</a:t>
            </a:r>
            <a:r>
              <a:rPr lang="it-IT" sz="1900" dirty="0">
                <a:solidFill>
                  <a:srgbClr val="FFFFFF"/>
                </a:solidFill>
              </a:rPr>
              <a:t> di testa, </a:t>
            </a:r>
          </a:p>
          <a:p>
            <a:pPr defTabSz="914217"/>
            <a:r>
              <a:rPr lang="it-IT" sz="1900" dirty="0">
                <a:solidFill>
                  <a:srgbClr val="FFFFFF"/>
                </a:solidFill>
              </a:rPr>
              <a:t>dolori muscolari, </a:t>
            </a:r>
          </a:p>
          <a:p>
            <a:pPr defTabSz="914217"/>
            <a:r>
              <a:rPr lang="it-IT" sz="1900" dirty="0">
                <a:solidFill>
                  <a:srgbClr val="FFFFFF"/>
                </a:solidFill>
              </a:rPr>
              <a:t>tosse..</a:t>
            </a:r>
          </a:p>
        </p:txBody>
      </p:sp>
      <p:sp>
        <p:nvSpPr>
          <p:cNvPr id="12" name="Rettangolo 11"/>
          <p:cNvSpPr/>
          <p:nvPr/>
        </p:nvSpPr>
        <p:spPr>
          <a:xfrm>
            <a:off x="6426203" y="4049929"/>
            <a:ext cx="3276597" cy="173025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defTabSz="914217"/>
            <a:r>
              <a:rPr lang="it-IT" sz="1900" dirty="0" smtClean="0">
                <a:solidFill>
                  <a:srgbClr val="FFFFFF"/>
                </a:solidFill>
              </a:rPr>
              <a:t>Attacco cardiaco, </a:t>
            </a:r>
            <a:r>
              <a:rPr lang="it-IT" sz="1900" dirty="0" err="1" smtClean="0">
                <a:solidFill>
                  <a:srgbClr val="FFFFFF"/>
                </a:solidFill>
              </a:rPr>
              <a:t>stroke</a:t>
            </a:r>
            <a:r>
              <a:rPr lang="it-IT" sz="1900" dirty="0" smtClean="0">
                <a:solidFill>
                  <a:srgbClr val="FFFFFF"/>
                </a:solidFill>
              </a:rPr>
              <a:t>, polmonite, aggravamento di malattie croniche, diabete, asma, COPD, morte</a:t>
            </a:r>
            <a:endParaRPr lang="it-IT" sz="1900" dirty="0">
              <a:solidFill>
                <a:srgbClr val="FFFFFF"/>
              </a:solidFill>
            </a:endParaRPr>
          </a:p>
        </p:txBody>
      </p:sp>
    </p:spTree>
    <p:extLst>
      <p:ext uri="{BB962C8B-B14F-4D97-AF65-F5344CB8AC3E}">
        <p14:creationId xmlns="" xmlns:p14="http://schemas.microsoft.com/office/powerpoint/2010/main" val="90892560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719972" y="4251138"/>
            <a:ext cx="0" cy="6191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461735" y="4252378"/>
            <a:ext cx="0" cy="6191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86010" y="4254314"/>
            <a:ext cx="0" cy="6191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912243" y="4251138"/>
            <a:ext cx="0" cy="6191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52382" y="4251138"/>
            <a:ext cx="0" cy="6191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2927" y="102550"/>
            <a:ext cx="11579552" cy="1017184"/>
          </a:xfrm>
        </p:spPr>
        <p:txBody>
          <a:bodyPr>
            <a:noAutofit/>
          </a:bodyPr>
          <a:lstStyle/>
          <a:p>
            <a:pPr algn="ctr"/>
            <a:r>
              <a:rPr lang="it-IT" sz="2800" b="1" dirty="0"/>
              <a:t>L’influenza ha un impatto maggiore sui neonati/bambini piccoli e sulle persone più anziane</a:t>
            </a:r>
            <a:r>
              <a:rPr lang="it-IT" sz="1050" b="1" baseline="30000" dirty="0"/>
              <a:t>1</a:t>
            </a:r>
          </a:p>
        </p:txBody>
      </p:sp>
      <p:sp>
        <p:nvSpPr>
          <p:cNvPr id="12" name="Text Placeholder 2"/>
          <p:cNvSpPr>
            <a:spLocks noGrp="1"/>
          </p:cNvSpPr>
          <p:nvPr>
            <p:ph type="body" sz="quarter" idx="13"/>
          </p:nvPr>
        </p:nvSpPr>
        <p:spPr>
          <a:xfrm>
            <a:off x="9777193" y="6534968"/>
            <a:ext cx="2294144" cy="290947"/>
          </a:xfrm>
        </p:spPr>
        <p:txBody>
          <a:bodyPr>
            <a:normAutofit lnSpcReduction="10000"/>
          </a:bodyPr>
          <a:lstStyle/>
          <a:p>
            <a:r>
              <a:rPr lang="it-IT" sz="800" dirty="0">
                <a:solidFill>
                  <a:srgbClr val="002060"/>
                </a:solidFill>
              </a:rPr>
              <a:t>Molinari NA et al. Vaccine 2007;25:5086–5096 </a:t>
            </a:r>
          </a:p>
          <a:p>
            <a:endParaRPr lang="it-IT" sz="800" dirty="0">
              <a:solidFill>
                <a:srgbClr val="002060"/>
              </a:solidFill>
            </a:endParaRPr>
          </a:p>
        </p:txBody>
      </p:sp>
      <p:sp>
        <p:nvSpPr>
          <p:cNvPr id="8" name="Text Placeholder 2"/>
          <p:cNvSpPr txBox="1">
            <a:spLocks/>
          </p:cNvSpPr>
          <p:nvPr/>
        </p:nvSpPr>
        <p:spPr>
          <a:xfrm>
            <a:off x="192682" y="5794541"/>
            <a:ext cx="11878655" cy="574809"/>
          </a:xfrm>
          <a:prstGeom prst="rect">
            <a:avLst/>
          </a:prstGeom>
        </p:spPr>
        <p:txBody>
          <a:bodyPr/>
          <a:lstStyle>
            <a:lvl1pPr marL="270000" indent="-270000" algn="l" defTabSz="914400" rtl="0" eaLnBrk="1" latinLnBrk="0" hangingPunct="1">
              <a:spcBef>
                <a:spcPts val="0"/>
              </a:spcBef>
              <a:spcAft>
                <a:spcPts val="600"/>
              </a:spcAft>
              <a:buClr>
                <a:schemeClr val="accent2"/>
              </a:buClr>
              <a:buFont typeface="Arial" pitchFamily="34" charset="0"/>
              <a:buChar char="–"/>
              <a:defRPr sz="1600" kern="1200">
                <a:solidFill>
                  <a:schemeClr val="accent2"/>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400" kern="1200">
                <a:solidFill>
                  <a:schemeClr val="accent2"/>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200" kern="1200">
                <a:solidFill>
                  <a:schemeClr val="accent2"/>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200" kern="1200">
                <a:solidFill>
                  <a:schemeClr val="accent2"/>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200" b="0" kern="1200">
                <a:solidFill>
                  <a:schemeClr val="accent2"/>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lgn="just">
              <a:spcAft>
                <a:spcPts val="0"/>
              </a:spcAft>
              <a:buNone/>
            </a:pPr>
            <a:r>
              <a:rPr lang="it-IT" sz="1050" dirty="0"/>
              <a:t>Questo studio ha stimato il burden di malattia specifico per gruppi di età e di rischio attribuibile alle epidemie annuali di influenza negli Stati Uniti utilizzando i dati del 2003 inerenti alla popolazione </a:t>
            </a:r>
            <a:r>
              <a:rPr lang="it-IT" sz="1050" dirty="0" smtClean="0"/>
              <a:t>statunitense.</a:t>
            </a:r>
          </a:p>
          <a:p>
            <a:pPr marL="0" indent="0" algn="just">
              <a:spcAft>
                <a:spcPts val="0"/>
              </a:spcAft>
              <a:buNone/>
            </a:pPr>
            <a:r>
              <a:rPr lang="it-IT" sz="1050" dirty="0"/>
              <a:t>I</a:t>
            </a:r>
            <a:r>
              <a:rPr lang="it-IT" sz="1050" dirty="0" smtClean="0"/>
              <a:t> </a:t>
            </a:r>
            <a:r>
              <a:rPr lang="it-IT" sz="1050" dirty="0"/>
              <a:t>tassi degli attacchi di influenza età-specifici e i decessi attribuibili all’influenza sono stati stimati utilizzando dati epidemiologici statunitensi di pubblico dominio</a:t>
            </a:r>
            <a:r>
              <a:rPr lang="it-IT" sz="1050" baseline="30000" dirty="0"/>
              <a:t>1</a:t>
            </a:r>
          </a:p>
          <a:p>
            <a:pPr marL="0" indent="0" algn="just">
              <a:spcAft>
                <a:spcPts val="0"/>
              </a:spcAft>
              <a:buNone/>
            </a:pPr>
            <a:r>
              <a:rPr lang="it-IT" sz="1050" dirty="0" err="1"/>
              <a:t>*Tasso</a:t>
            </a:r>
            <a:r>
              <a:rPr lang="it-IT" sz="1050" dirty="0"/>
              <a:t> di attacco: numero di nuovi casi di una malattia presenti in una data popolazione in un dato periodo di tempo diviso il numero della popolazione all’inizio di quel dato periodo di tempo </a:t>
            </a:r>
          </a:p>
        </p:txBody>
      </p:sp>
      <p:grpSp>
        <p:nvGrpSpPr>
          <p:cNvPr id="29" name="Group 28"/>
          <p:cNvGrpSpPr/>
          <p:nvPr/>
        </p:nvGrpSpPr>
        <p:grpSpPr>
          <a:xfrm>
            <a:off x="2944913" y="2262421"/>
            <a:ext cx="6447947" cy="2599650"/>
            <a:chOff x="1302520" y="2247980"/>
            <a:chExt cx="6447947" cy="3298051"/>
          </a:xfrm>
          <a:solidFill>
            <a:schemeClr val="bg1"/>
          </a:solidFill>
        </p:grpSpPr>
        <p:graphicFrame>
          <p:nvGraphicFramePr>
            <p:cNvPr id="11" name="Chart 10"/>
            <p:cNvGraphicFramePr/>
            <p:nvPr>
              <p:extLst/>
            </p:nvPr>
          </p:nvGraphicFramePr>
          <p:xfrm>
            <a:off x="2203028" y="2247980"/>
            <a:ext cx="4676878" cy="329805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5400000">
              <a:off x="6439985" y="3450450"/>
              <a:ext cx="2296676" cy="324289"/>
            </a:xfrm>
            <a:prstGeom prst="rect">
              <a:avLst/>
            </a:prstGeom>
            <a:grpFill/>
          </p:spPr>
          <p:txBody>
            <a:bodyPr wrap="square" lIns="0" tIns="0" rIns="0" bIns="0" rtlCol="0">
              <a:noAutofit/>
            </a:bodyPr>
            <a:lstStyle/>
            <a:p>
              <a:pPr algn="ctr">
                <a:spcAft>
                  <a:spcPts val="600"/>
                </a:spcAft>
                <a:buClr>
                  <a:schemeClr val="tx1"/>
                </a:buClr>
              </a:pPr>
              <a:r>
                <a:rPr lang="it-IT" sz="1600" dirty="0">
                  <a:solidFill>
                    <a:schemeClr val="accent5"/>
                  </a:solidFill>
                </a:rPr>
                <a:t>Tasso di mortalità </a:t>
              </a:r>
              <a:r>
                <a:rPr lang="it-IT" sz="1200" dirty="0">
                  <a:solidFill>
                    <a:schemeClr val="accent5"/>
                  </a:solidFill>
                </a:rPr>
                <a:t>(probabilità di decesso per caso di infezione influenzale)</a:t>
              </a:r>
              <a:endParaRPr lang="it-IT" sz="1600" baseline="30000" dirty="0">
                <a:solidFill>
                  <a:schemeClr val="accent5"/>
                </a:solidFill>
              </a:endParaRPr>
            </a:p>
          </p:txBody>
        </p:sp>
        <p:sp>
          <p:nvSpPr>
            <p:cNvPr id="13" name="TextBox 12"/>
            <p:cNvSpPr txBox="1"/>
            <p:nvPr/>
          </p:nvSpPr>
          <p:spPr>
            <a:xfrm rot="16200000">
              <a:off x="552335" y="3214441"/>
              <a:ext cx="2186536" cy="686165"/>
            </a:xfrm>
            <a:prstGeom prst="rect">
              <a:avLst/>
            </a:prstGeom>
            <a:grpFill/>
          </p:spPr>
          <p:txBody>
            <a:bodyPr wrap="square" lIns="0" tIns="0" rIns="0" bIns="0" rtlCol="0">
              <a:noAutofit/>
            </a:bodyPr>
            <a:lstStyle/>
            <a:p>
              <a:pPr algn="ctr">
                <a:spcAft>
                  <a:spcPts val="1200"/>
                </a:spcAft>
                <a:buClr>
                  <a:schemeClr val="tx1"/>
                </a:buClr>
              </a:pPr>
              <a:r>
                <a:rPr lang="it-IT" sz="1600" dirty="0">
                  <a:solidFill>
                    <a:schemeClr val="accent4"/>
                  </a:solidFill>
                </a:rPr>
                <a:t>Tasso di attacco </a:t>
              </a:r>
              <a:r>
                <a:t/>
              </a:r>
              <a:br/>
              <a:r>
                <a:rPr lang="it-IT" sz="1200" dirty="0">
                  <a:solidFill>
                    <a:schemeClr val="accent4"/>
                  </a:solidFill>
                </a:rPr>
                <a:t>(nuovi casi all’anno [N]/popolazione totale [N])*</a:t>
              </a:r>
              <a:endParaRPr lang="it-IT" sz="1600" dirty="0">
                <a:solidFill>
                  <a:schemeClr val="accent4"/>
                </a:solidFill>
              </a:endParaRPr>
            </a:p>
          </p:txBody>
        </p:sp>
      </p:grpSp>
      <p:grpSp>
        <p:nvGrpSpPr>
          <p:cNvPr id="14" name="Group 13"/>
          <p:cNvGrpSpPr/>
          <p:nvPr/>
        </p:nvGrpSpPr>
        <p:grpSpPr>
          <a:xfrm>
            <a:off x="6075953" y="4591411"/>
            <a:ext cx="226383" cy="663354"/>
            <a:chOff x="6677025" y="1263650"/>
            <a:chExt cx="409575" cy="1200150"/>
          </a:xfrm>
          <a:solidFill>
            <a:schemeClr val="accent5"/>
          </a:solidFill>
        </p:grpSpPr>
        <p:sp>
          <p:nvSpPr>
            <p:cNvPr id="15" name="Freeform 88"/>
            <p:cNvSpPr>
              <a:spLocks noEditPoints="1"/>
            </p:cNvSpPr>
            <p:nvPr/>
          </p:nvSpPr>
          <p:spPr bwMode="auto">
            <a:xfrm>
              <a:off x="6778625" y="1263650"/>
              <a:ext cx="204788" cy="263525"/>
            </a:xfrm>
            <a:custGeom>
              <a:avLst/>
              <a:gdLst>
                <a:gd name="T0" fmla="*/ 55 w 109"/>
                <a:gd name="T1" fmla="*/ 0 h 140"/>
                <a:gd name="T2" fmla="*/ 0 w 109"/>
                <a:gd name="T3" fmla="*/ 55 h 140"/>
                <a:gd name="T4" fmla="*/ 0 w 109"/>
                <a:gd name="T5" fmla="*/ 85 h 140"/>
                <a:gd name="T6" fmla="*/ 55 w 109"/>
                <a:gd name="T7" fmla="*/ 140 h 140"/>
                <a:gd name="T8" fmla="*/ 109 w 109"/>
                <a:gd name="T9" fmla="*/ 85 h 140"/>
                <a:gd name="T10" fmla="*/ 109 w 109"/>
                <a:gd name="T11" fmla="*/ 55 h 140"/>
                <a:gd name="T12" fmla="*/ 55 w 109"/>
                <a:gd name="T13" fmla="*/ 0 h 140"/>
                <a:gd name="T14" fmla="*/ 97 w 109"/>
                <a:gd name="T15" fmla="*/ 85 h 140"/>
                <a:gd name="T16" fmla="*/ 55 w 109"/>
                <a:gd name="T17" fmla="*/ 128 h 140"/>
                <a:gd name="T18" fmla="*/ 12 w 109"/>
                <a:gd name="T19" fmla="*/ 85 h 140"/>
                <a:gd name="T20" fmla="*/ 12 w 109"/>
                <a:gd name="T21" fmla="*/ 59 h 140"/>
                <a:gd name="T22" fmla="*/ 33 w 109"/>
                <a:gd name="T23" fmla="*/ 39 h 140"/>
                <a:gd name="T24" fmla="*/ 33 w 109"/>
                <a:gd name="T25" fmla="*/ 39 h 140"/>
                <a:gd name="T26" fmla="*/ 55 w 109"/>
                <a:gd name="T27" fmla="*/ 41 h 140"/>
                <a:gd name="T28" fmla="*/ 91 w 109"/>
                <a:gd name="T29" fmla="*/ 34 h 140"/>
                <a:gd name="T30" fmla="*/ 97 w 109"/>
                <a:gd name="T31" fmla="*/ 55 h 140"/>
                <a:gd name="T32" fmla="*/ 97 w 109"/>
                <a:gd name="T33" fmla="*/ 8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40">
                  <a:moveTo>
                    <a:pt x="55" y="0"/>
                  </a:moveTo>
                  <a:cubicBezTo>
                    <a:pt x="25" y="0"/>
                    <a:pt x="0" y="25"/>
                    <a:pt x="0" y="55"/>
                  </a:cubicBezTo>
                  <a:cubicBezTo>
                    <a:pt x="0" y="85"/>
                    <a:pt x="0" y="85"/>
                    <a:pt x="0" y="85"/>
                  </a:cubicBezTo>
                  <a:cubicBezTo>
                    <a:pt x="0" y="115"/>
                    <a:pt x="25" y="140"/>
                    <a:pt x="55" y="140"/>
                  </a:cubicBezTo>
                  <a:cubicBezTo>
                    <a:pt x="84" y="140"/>
                    <a:pt x="109" y="115"/>
                    <a:pt x="109" y="85"/>
                  </a:cubicBezTo>
                  <a:cubicBezTo>
                    <a:pt x="109" y="55"/>
                    <a:pt x="109" y="55"/>
                    <a:pt x="109" y="55"/>
                  </a:cubicBezTo>
                  <a:cubicBezTo>
                    <a:pt x="109" y="25"/>
                    <a:pt x="84" y="0"/>
                    <a:pt x="55" y="0"/>
                  </a:cubicBezTo>
                  <a:close/>
                  <a:moveTo>
                    <a:pt x="97" y="85"/>
                  </a:moveTo>
                  <a:cubicBezTo>
                    <a:pt x="97" y="109"/>
                    <a:pt x="78" y="128"/>
                    <a:pt x="55" y="128"/>
                  </a:cubicBezTo>
                  <a:cubicBezTo>
                    <a:pt x="31" y="128"/>
                    <a:pt x="12" y="109"/>
                    <a:pt x="12" y="85"/>
                  </a:cubicBezTo>
                  <a:cubicBezTo>
                    <a:pt x="12" y="59"/>
                    <a:pt x="12" y="59"/>
                    <a:pt x="12" y="59"/>
                  </a:cubicBezTo>
                  <a:cubicBezTo>
                    <a:pt x="13" y="48"/>
                    <a:pt x="22" y="39"/>
                    <a:pt x="33" y="39"/>
                  </a:cubicBezTo>
                  <a:cubicBezTo>
                    <a:pt x="33" y="39"/>
                    <a:pt x="33" y="39"/>
                    <a:pt x="33" y="39"/>
                  </a:cubicBezTo>
                  <a:cubicBezTo>
                    <a:pt x="39" y="41"/>
                    <a:pt x="47" y="41"/>
                    <a:pt x="55" y="41"/>
                  </a:cubicBezTo>
                  <a:cubicBezTo>
                    <a:pt x="70" y="41"/>
                    <a:pt x="83" y="38"/>
                    <a:pt x="91" y="34"/>
                  </a:cubicBezTo>
                  <a:cubicBezTo>
                    <a:pt x="95" y="40"/>
                    <a:pt x="97" y="47"/>
                    <a:pt x="97" y="55"/>
                  </a:cubicBezTo>
                  <a:lnTo>
                    <a:pt x="97" y="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89"/>
            <p:cNvSpPr>
              <a:spLocks noEditPoints="1"/>
            </p:cNvSpPr>
            <p:nvPr/>
          </p:nvSpPr>
          <p:spPr bwMode="auto">
            <a:xfrm>
              <a:off x="6677025" y="1512888"/>
              <a:ext cx="409575" cy="950912"/>
            </a:xfrm>
            <a:custGeom>
              <a:avLst/>
              <a:gdLst>
                <a:gd name="T0" fmla="*/ 219 w 219"/>
                <a:gd name="T1" fmla="*/ 213 h 507"/>
                <a:gd name="T2" fmla="*/ 219 w 219"/>
                <a:gd name="T3" fmla="*/ 213 h 507"/>
                <a:gd name="T4" fmla="*/ 208 w 219"/>
                <a:gd name="T5" fmla="*/ 40 h 507"/>
                <a:gd name="T6" fmla="*/ 197 w 219"/>
                <a:gd name="T7" fmla="*/ 23 h 507"/>
                <a:gd name="T8" fmla="*/ 151 w 219"/>
                <a:gd name="T9" fmla="*/ 0 h 507"/>
                <a:gd name="T10" fmla="*/ 123 w 219"/>
                <a:gd name="T11" fmla="*/ 90 h 507"/>
                <a:gd name="T12" fmla="*/ 115 w 219"/>
                <a:gd name="T13" fmla="*/ 42 h 507"/>
                <a:gd name="T14" fmla="*/ 126 w 219"/>
                <a:gd name="T15" fmla="*/ 27 h 507"/>
                <a:gd name="T16" fmla="*/ 126 w 219"/>
                <a:gd name="T17" fmla="*/ 27 h 507"/>
                <a:gd name="T18" fmla="*/ 126 w 219"/>
                <a:gd name="T19" fmla="*/ 21 h 507"/>
                <a:gd name="T20" fmla="*/ 119 w 219"/>
                <a:gd name="T21" fmla="*/ 15 h 507"/>
                <a:gd name="T22" fmla="*/ 99 w 219"/>
                <a:gd name="T23" fmla="*/ 15 h 507"/>
                <a:gd name="T24" fmla="*/ 93 w 219"/>
                <a:gd name="T25" fmla="*/ 21 h 507"/>
                <a:gd name="T26" fmla="*/ 93 w 219"/>
                <a:gd name="T27" fmla="*/ 27 h 507"/>
                <a:gd name="T28" fmla="*/ 104 w 219"/>
                <a:gd name="T29" fmla="*/ 42 h 507"/>
                <a:gd name="T30" fmla="*/ 97 w 219"/>
                <a:gd name="T31" fmla="*/ 89 h 507"/>
                <a:gd name="T32" fmla="*/ 68 w 219"/>
                <a:gd name="T33" fmla="*/ 0 h 507"/>
                <a:gd name="T34" fmla="*/ 22 w 219"/>
                <a:gd name="T35" fmla="*/ 23 h 507"/>
                <a:gd name="T36" fmla="*/ 11 w 219"/>
                <a:gd name="T37" fmla="*/ 40 h 507"/>
                <a:gd name="T38" fmla="*/ 0 w 219"/>
                <a:gd name="T39" fmla="*/ 213 h 507"/>
                <a:gd name="T40" fmla="*/ 0 w 219"/>
                <a:gd name="T41" fmla="*/ 213 h 507"/>
                <a:gd name="T42" fmla="*/ 0 w 219"/>
                <a:gd name="T43" fmla="*/ 225 h 507"/>
                <a:gd name="T44" fmla="*/ 34 w 219"/>
                <a:gd name="T45" fmla="*/ 269 h 507"/>
                <a:gd name="T46" fmla="*/ 34 w 219"/>
                <a:gd name="T47" fmla="*/ 507 h 507"/>
                <a:gd name="T48" fmla="*/ 63 w 219"/>
                <a:gd name="T49" fmla="*/ 507 h 507"/>
                <a:gd name="T50" fmla="*/ 76 w 219"/>
                <a:gd name="T51" fmla="*/ 495 h 507"/>
                <a:gd name="T52" fmla="*/ 103 w 219"/>
                <a:gd name="T53" fmla="*/ 271 h 507"/>
                <a:gd name="T54" fmla="*/ 116 w 219"/>
                <a:gd name="T55" fmla="*/ 271 h 507"/>
                <a:gd name="T56" fmla="*/ 143 w 219"/>
                <a:gd name="T57" fmla="*/ 495 h 507"/>
                <a:gd name="T58" fmla="*/ 156 w 219"/>
                <a:gd name="T59" fmla="*/ 507 h 507"/>
                <a:gd name="T60" fmla="*/ 185 w 219"/>
                <a:gd name="T61" fmla="*/ 507 h 507"/>
                <a:gd name="T62" fmla="*/ 185 w 219"/>
                <a:gd name="T63" fmla="*/ 269 h 507"/>
                <a:gd name="T64" fmla="*/ 219 w 219"/>
                <a:gd name="T65" fmla="*/ 225 h 507"/>
                <a:gd name="T66" fmla="*/ 219 w 219"/>
                <a:gd name="T67" fmla="*/ 213 h 507"/>
                <a:gd name="T68" fmla="*/ 34 w 219"/>
                <a:gd name="T69" fmla="*/ 257 h 507"/>
                <a:gd name="T70" fmla="*/ 12 w 219"/>
                <a:gd name="T71" fmla="*/ 225 h 507"/>
                <a:gd name="T72" fmla="*/ 12 w 219"/>
                <a:gd name="T73" fmla="*/ 225 h 507"/>
                <a:gd name="T74" fmla="*/ 34 w 219"/>
                <a:gd name="T75" fmla="*/ 225 h 507"/>
                <a:gd name="T76" fmla="*/ 34 w 219"/>
                <a:gd name="T77" fmla="*/ 257 h 507"/>
                <a:gd name="T78" fmla="*/ 185 w 219"/>
                <a:gd name="T79" fmla="*/ 257 h 507"/>
                <a:gd name="T80" fmla="*/ 185 w 219"/>
                <a:gd name="T81" fmla="*/ 225 h 507"/>
                <a:gd name="T82" fmla="*/ 207 w 219"/>
                <a:gd name="T83" fmla="*/ 225 h 507"/>
                <a:gd name="T84" fmla="*/ 207 w 219"/>
                <a:gd name="T85" fmla="*/ 225 h 507"/>
                <a:gd name="T86" fmla="*/ 185 w 219"/>
                <a:gd name="T87" fmla="*/ 2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507">
                  <a:moveTo>
                    <a:pt x="219" y="213"/>
                  </a:moveTo>
                  <a:cubicBezTo>
                    <a:pt x="219" y="213"/>
                    <a:pt x="219" y="213"/>
                    <a:pt x="219" y="213"/>
                  </a:cubicBezTo>
                  <a:cubicBezTo>
                    <a:pt x="208" y="40"/>
                    <a:pt x="208" y="40"/>
                    <a:pt x="208" y="40"/>
                  </a:cubicBezTo>
                  <a:cubicBezTo>
                    <a:pt x="207" y="31"/>
                    <a:pt x="202" y="26"/>
                    <a:pt x="197" y="23"/>
                  </a:cubicBezTo>
                  <a:cubicBezTo>
                    <a:pt x="151" y="0"/>
                    <a:pt x="151" y="0"/>
                    <a:pt x="151" y="0"/>
                  </a:cubicBezTo>
                  <a:cubicBezTo>
                    <a:pt x="123" y="90"/>
                    <a:pt x="123" y="90"/>
                    <a:pt x="123" y="90"/>
                  </a:cubicBezTo>
                  <a:cubicBezTo>
                    <a:pt x="115" y="42"/>
                    <a:pt x="115" y="42"/>
                    <a:pt x="115" y="42"/>
                  </a:cubicBezTo>
                  <a:cubicBezTo>
                    <a:pt x="121" y="39"/>
                    <a:pt x="126" y="34"/>
                    <a:pt x="126" y="27"/>
                  </a:cubicBezTo>
                  <a:cubicBezTo>
                    <a:pt x="126" y="27"/>
                    <a:pt x="126" y="27"/>
                    <a:pt x="126" y="27"/>
                  </a:cubicBezTo>
                  <a:cubicBezTo>
                    <a:pt x="126" y="21"/>
                    <a:pt x="126" y="21"/>
                    <a:pt x="126" y="21"/>
                  </a:cubicBezTo>
                  <a:cubicBezTo>
                    <a:pt x="126" y="18"/>
                    <a:pt x="123" y="15"/>
                    <a:pt x="119" y="15"/>
                  </a:cubicBezTo>
                  <a:cubicBezTo>
                    <a:pt x="99" y="15"/>
                    <a:pt x="99" y="15"/>
                    <a:pt x="99" y="15"/>
                  </a:cubicBezTo>
                  <a:cubicBezTo>
                    <a:pt x="96" y="15"/>
                    <a:pt x="93" y="18"/>
                    <a:pt x="93" y="21"/>
                  </a:cubicBezTo>
                  <a:cubicBezTo>
                    <a:pt x="93" y="27"/>
                    <a:pt x="93" y="27"/>
                    <a:pt x="93" y="27"/>
                  </a:cubicBezTo>
                  <a:cubicBezTo>
                    <a:pt x="93" y="34"/>
                    <a:pt x="98" y="39"/>
                    <a:pt x="104" y="42"/>
                  </a:cubicBezTo>
                  <a:cubicBezTo>
                    <a:pt x="97" y="89"/>
                    <a:pt x="97" y="89"/>
                    <a:pt x="97" y="89"/>
                  </a:cubicBezTo>
                  <a:cubicBezTo>
                    <a:pt x="68" y="0"/>
                    <a:pt x="68" y="0"/>
                    <a:pt x="68" y="0"/>
                  </a:cubicBezTo>
                  <a:cubicBezTo>
                    <a:pt x="22" y="23"/>
                    <a:pt x="22" y="23"/>
                    <a:pt x="22" y="23"/>
                  </a:cubicBezTo>
                  <a:cubicBezTo>
                    <a:pt x="17" y="26"/>
                    <a:pt x="12" y="30"/>
                    <a:pt x="11" y="40"/>
                  </a:cubicBezTo>
                  <a:cubicBezTo>
                    <a:pt x="0" y="213"/>
                    <a:pt x="0" y="213"/>
                    <a:pt x="0" y="213"/>
                  </a:cubicBezTo>
                  <a:cubicBezTo>
                    <a:pt x="0" y="213"/>
                    <a:pt x="0" y="213"/>
                    <a:pt x="0" y="213"/>
                  </a:cubicBezTo>
                  <a:cubicBezTo>
                    <a:pt x="0" y="225"/>
                    <a:pt x="0" y="225"/>
                    <a:pt x="0" y="225"/>
                  </a:cubicBezTo>
                  <a:cubicBezTo>
                    <a:pt x="0" y="246"/>
                    <a:pt x="14" y="264"/>
                    <a:pt x="34" y="269"/>
                  </a:cubicBezTo>
                  <a:cubicBezTo>
                    <a:pt x="34" y="507"/>
                    <a:pt x="34" y="507"/>
                    <a:pt x="34" y="507"/>
                  </a:cubicBezTo>
                  <a:cubicBezTo>
                    <a:pt x="63" y="507"/>
                    <a:pt x="63" y="507"/>
                    <a:pt x="63" y="507"/>
                  </a:cubicBezTo>
                  <a:cubicBezTo>
                    <a:pt x="70" y="507"/>
                    <a:pt x="76" y="501"/>
                    <a:pt x="76" y="495"/>
                  </a:cubicBezTo>
                  <a:cubicBezTo>
                    <a:pt x="103" y="271"/>
                    <a:pt x="103" y="271"/>
                    <a:pt x="103" y="271"/>
                  </a:cubicBezTo>
                  <a:cubicBezTo>
                    <a:pt x="116" y="271"/>
                    <a:pt x="116" y="271"/>
                    <a:pt x="116" y="271"/>
                  </a:cubicBezTo>
                  <a:cubicBezTo>
                    <a:pt x="143" y="495"/>
                    <a:pt x="143" y="495"/>
                    <a:pt x="143" y="495"/>
                  </a:cubicBezTo>
                  <a:cubicBezTo>
                    <a:pt x="143" y="501"/>
                    <a:pt x="149" y="507"/>
                    <a:pt x="156" y="507"/>
                  </a:cubicBezTo>
                  <a:cubicBezTo>
                    <a:pt x="185" y="507"/>
                    <a:pt x="185" y="507"/>
                    <a:pt x="185" y="507"/>
                  </a:cubicBezTo>
                  <a:cubicBezTo>
                    <a:pt x="185" y="269"/>
                    <a:pt x="185" y="269"/>
                    <a:pt x="185" y="269"/>
                  </a:cubicBezTo>
                  <a:cubicBezTo>
                    <a:pt x="205" y="264"/>
                    <a:pt x="219" y="246"/>
                    <a:pt x="219" y="225"/>
                  </a:cubicBezTo>
                  <a:lnTo>
                    <a:pt x="219" y="213"/>
                  </a:lnTo>
                  <a:close/>
                  <a:moveTo>
                    <a:pt x="34" y="257"/>
                  </a:moveTo>
                  <a:cubicBezTo>
                    <a:pt x="21" y="252"/>
                    <a:pt x="12" y="240"/>
                    <a:pt x="12" y="225"/>
                  </a:cubicBezTo>
                  <a:cubicBezTo>
                    <a:pt x="12" y="225"/>
                    <a:pt x="12" y="225"/>
                    <a:pt x="12" y="225"/>
                  </a:cubicBezTo>
                  <a:cubicBezTo>
                    <a:pt x="34" y="225"/>
                    <a:pt x="34" y="225"/>
                    <a:pt x="34" y="225"/>
                  </a:cubicBezTo>
                  <a:lnTo>
                    <a:pt x="34" y="257"/>
                  </a:lnTo>
                  <a:close/>
                  <a:moveTo>
                    <a:pt x="185" y="257"/>
                  </a:moveTo>
                  <a:cubicBezTo>
                    <a:pt x="185" y="225"/>
                    <a:pt x="185" y="225"/>
                    <a:pt x="185" y="225"/>
                  </a:cubicBezTo>
                  <a:cubicBezTo>
                    <a:pt x="207" y="225"/>
                    <a:pt x="207" y="225"/>
                    <a:pt x="207" y="225"/>
                  </a:cubicBezTo>
                  <a:cubicBezTo>
                    <a:pt x="207" y="225"/>
                    <a:pt x="207" y="225"/>
                    <a:pt x="207" y="225"/>
                  </a:cubicBezTo>
                  <a:cubicBezTo>
                    <a:pt x="207" y="240"/>
                    <a:pt x="198" y="252"/>
                    <a:pt x="185" y="25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17" name="Picture 16"/>
          <p:cNvPicPr>
            <a:picLocks noChangeAspect="1"/>
          </p:cNvPicPr>
          <p:nvPr/>
        </p:nvPicPr>
        <p:blipFill>
          <a:blip r:embed="rId3" cstate="print"/>
          <a:stretch>
            <a:fillRect/>
          </a:stretch>
        </p:blipFill>
        <p:spPr>
          <a:xfrm>
            <a:off x="7534085" y="4594033"/>
            <a:ext cx="236594" cy="660733"/>
          </a:xfrm>
          <a:prstGeom prst="rect">
            <a:avLst/>
          </a:prstGeom>
        </p:spPr>
      </p:pic>
      <p:grpSp>
        <p:nvGrpSpPr>
          <p:cNvPr id="18" name="Group 23"/>
          <p:cNvGrpSpPr/>
          <p:nvPr/>
        </p:nvGrpSpPr>
        <p:grpSpPr>
          <a:xfrm>
            <a:off x="4590817" y="4620067"/>
            <a:ext cx="305508" cy="405565"/>
            <a:chOff x="7418231" y="4755048"/>
            <a:chExt cx="861893" cy="992014"/>
          </a:xfrm>
          <a:solidFill>
            <a:schemeClr val="accent5"/>
          </a:solidFill>
        </p:grpSpPr>
        <p:grpSp>
          <p:nvGrpSpPr>
            <p:cNvPr id="19" name="Group 17"/>
            <p:cNvGrpSpPr/>
            <p:nvPr/>
          </p:nvGrpSpPr>
          <p:grpSpPr>
            <a:xfrm>
              <a:off x="7418231" y="4827559"/>
              <a:ext cx="861893" cy="919503"/>
              <a:chOff x="8295734" y="2278477"/>
              <a:chExt cx="499545" cy="532935"/>
            </a:xfrm>
            <a:grpFill/>
          </p:grpSpPr>
          <p:sp>
            <p:nvSpPr>
              <p:cNvPr id="21" name="Freeform 5"/>
              <p:cNvSpPr>
                <a:spLocks/>
              </p:cNvSpPr>
              <p:nvPr/>
            </p:nvSpPr>
            <p:spPr bwMode="auto">
              <a:xfrm>
                <a:off x="8297134" y="2681340"/>
                <a:ext cx="74055" cy="122606"/>
              </a:xfrm>
              <a:custGeom>
                <a:avLst/>
                <a:gdLst>
                  <a:gd name="T0" fmla="*/ 22 w 169"/>
                  <a:gd name="T1" fmla="*/ 192 h 274"/>
                  <a:gd name="T2" fmla="*/ 6 w 169"/>
                  <a:gd name="T3" fmla="*/ 70 h 274"/>
                  <a:gd name="T4" fmla="*/ 85 w 169"/>
                  <a:gd name="T5" fmla="*/ 0 h 274"/>
                  <a:gd name="T6" fmla="*/ 156 w 169"/>
                  <a:gd name="T7" fmla="*/ 36 h 274"/>
                  <a:gd name="T8" fmla="*/ 156 w 169"/>
                  <a:gd name="T9" fmla="*/ 124 h 274"/>
                  <a:gd name="T10" fmla="*/ 165 w 169"/>
                  <a:gd name="T11" fmla="*/ 205 h 274"/>
                  <a:gd name="T12" fmla="*/ 102 w 169"/>
                  <a:gd name="T13" fmla="*/ 261 h 274"/>
                  <a:gd name="T14" fmla="*/ 22 w 169"/>
                  <a:gd name="T15" fmla="*/ 192 h 274"/>
                  <a:gd name="connsiteX0" fmla="*/ 953 w 9416"/>
                  <a:gd name="connsiteY0" fmla="*/ 7007 h 9553"/>
                  <a:gd name="connsiteX1" fmla="*/ 6 w 9416"/>
                  <a:gd name="connsiteY1" fmla="*/ 2555 h 9553"/>
                  <a:gd name="connsiteX2" fmla="*/ 4681 w 9416"/>
                  <a:gd name="connsiteY2" fmla="*/ 0 h 9553"/>
                  <a:gd name="connsiteX3" fmla="*/ 8882 w 9416"/>
                  <a:gd name="connsiteY3" fmla="*/ 1314 h 9553"/>
                  <a:gd name="connsiteX4" fmla="*/ 8882 w 9416"/>
                  <a:gd name="connsiteY4" fmla="*/ 4526 h 9553"/>
                  <a:gd name="connsiteX5" fmla="*/ 9414 w 9416"/>
                  <a:gd name="connsiteY5" fmla="*/ 7482 h 9553"/>
                  <a:gd name="connsiteX6" fmla="*/ 5687 w 9416"/>
                  <a:gd name="connsiteY6" fmla="*/ 9526 h 9553"/>
                  <a:gd name="connsiteX7" fmla="*/ 953 w 9416"/>
                  <a:gd name="connsiteY7" fmla="*/ 7007 h 9553"/>
                  <a:gd name="connsiteX0" fmla="*/ 1012 w 10000"/>
                  <a:gd name="connsiteY0" fmla="*/ 7335 h 10000"/>
                  <a:gd name="connsiteX1" fmla="*/ 6 w 10000"/>
                  <a:gd name="connsiteY1" fmla="*/ 2675 h 10000"/>
                  <a:gd name="connsiteX2" fmla="*/ 4971 w 10000"/>
                  <a:gd name="connsiteY2" fmla="*/ 0 h 10000"/>
                  <a:gd name="connsiteX3" fmla="*/ 9433 w 10000"/>
                  <a:gd name="connsiteY3" fmla="*/ 1375 h 10000"/>
                  <a:gd name="connsiteX4" fmla="*/ 9433 w 10000"/>
                  <a:gd name="connsiteY4" fmla="*/ 4738 h 10000"/>
                  <a:gd name="connsiteX5" fmla="*/ 9998 w 10000"/>
                  <a:gd name="connsiteY5" fmla="*/ 7832 h 10000"/>
                  <a:gd name="connsiteX6" fmla="*/ 6040 w 10000"/>
                  <a:gd name="connsiteY6" fmla="*/ 9972 h 10000"/>
                  <a:gd name="connsiteX7" fmla="*/ 1012 w 10000"/>
                  <a:gd name="connsiteY7" fmla="*/ 733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012" y="7335"/>
                    </a:moveTo>
                    <a:cubicBezTo>
                      <a:pt x="1012" y="7335"/>
                      <a:pt x="823" y="5005"/>
                      <a:pt x="6" y="2675"/>
                    </a:cubicBezTo>
                    <a:cubicBezTo>
                      <a:pt x="6" y="2675"/>
                      <a:pt x="-371" y="76"/>
                      <a:pt x="4971" y="0"/>
                    </a:cubicBezTo>
                    <a:cubicBezTo>
                      <a:pt x="4971" y="0"/>
                      <a:pt x="9433" y="0"/>
                      <a:pt x="9433" y="1375"/>
                    </a:cubicBezTo>
                    <a:cubicBezTo>
                      <a:pt x="9433" y="1375"/>
                      <a:pt x="9935" y="3135"/>
                      <a:pt x="9433" y="4738"/>
                    </a:cubicBezTo>
                    <a:cubicBezTo>
                      <a:pt x="9433" y="4738"/>
                      <a:pt x="8882" y="5695"/>
                      <a:pt x="9998" y="7832"/>
                    </a:cubicBezTo>
                    <a:cubicBezTo>
                      <a:pt x="9998" y="7832"/>
                      <a:pt x="10250" y="9972"/>
                      <a:pt x="6040" y="9972"/>
                    </a:cubicBezTo>
                    <a:cubicBezTo>
                      <a:pt x="6040" y="9972"/>
                      <a:pt x="1891" y="10468"/>
                      <a:pt x="1012" y="733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6"/>
              <p:cNvSpPr>
                <a:spLocks/>
              </p:cNvSpPr>
              <p:nvPr/>
            </p:nvSpPr>
            <p:spPr bwMode="auto">
              <a:xfrm>
                <a:off x="8376175" y="2677184"/>
                <a:ext cx="120019" cy="110029"/>
              </a:xfrm>
              <a:custGeom>
                <a:avLst/>
                <a:gdLst>
                  <a:gd name="T0" fmla="*/ 6 w 281"/>
                  <a:gd name="T1" fmla="*/ 59 h 256"/>
                  <a:gd name="T2" fmla="*/ 6 w 281"/>
                  <a:gd name="T3" fmla="*/ 150 h 256"/>
                  <a:gd name="T4" fmla="*/ 19 w 281"/>
                  <a:gd name="T5" fmla="*/ 227 h 256"/>
                  <a:gd name="T6" fmla="*/ 19 w 281"/>
                  <a:gd name="T7" fmla="*/ 256 h 256"/>
                  <a:gd name="T8" fmla="*/ 262 w 281"/>
                  <a:gd name="T9" fmla="*/ 202 h 256"/>
                  <a:gd name="T10" fmla="*/ 129 w 281"/>
                  <a:gd name="T11" fmla="*/ 22 h 256"/>
                  <a:gd name="T12" fmla="*/ 6 w 281"/>
                  <a:gd name="T13" fmla="*/ 59 h 256"/>
                  <a:gd name="connsiteX0" fmla="*/ 0 w 9137"/>
                  <a:gd name="connsiteY0" fmla="*/ 1603 h 9298"/>
                  <a:gd name="connsiteX1" fmla="*/ 158 w 9137"/>
                  <a:gd name="connsiteY1" fmla="*/ 5114 h 9298"/>
                  <a:gd name="connsiteX2" fmla="*/ 462 w 9137"/>
                  <a:gd name="connsiteY2" fmla="*/ 8165 h 9298"/>
                  <a:gd name="connsiteX3" fmla="*/ 462 w 9137"/>
                  <a:gd name="connsiteY3" fmla="*/ 9298 h 9298"/>
                  <a:gd name="connsiteX4" fmla="*/ 9110 w 9137"/>
                  <a:gd name="connsiteY4" fmla="*/ 7189 h 9298"/>
                  <a:gd name="connsiteX5" fmla="*/ 4377 w 9137"/>
                  <a:gd name="connsiteY5" fmla="*/ 157 h 9298"/>
                  <a:gd name="connsiteX6" fmla="*/ 0 w 9137"/>
                  <a:gd name="connsiteY6" fmla="*/ 1603 h 9298"/>
                  <a:gd name="connsiteX0" fmla="*/ 0 w 9999"/>
                  <a:gd name="connsiteY0" fmla="*/ 1724 h 10000"/>
                  <a:gd name="connsiteX1" fmla="*/ 173 w 9999"/>
                  <a:gd name="connsiteY1" fmla="*/ 5500 h 10000"/>
                  <a:gd name="connsiteX2" fmla="*/ 506 w 9999"/>
                  <a:gd name="connsiteY2" fmla="*/ 8781 h 10000"/>
                  <a:gd name="connsiteX3" fmla="*/ 506 w 9999"/>
                  <a:gd name="connsiteY3" fmla="*/ 10000 h 10000"/>
                  <a:gd name="connsiteX4" fmla="*/ 9970 w 9999"/>
                  <a:gd name="connsiteY4" fmla="*/ 7732 h 10000"/>
                  <a:gd name="connsiteX5" fmla="*/ 4790 w 9999"/>
                  <a:gd name="connsiteY5" fmla="*/ 169 h 10000"/>
                  <a:gd name="connsiteX6" fmla="*/ 0 w 9999"/>
                  <a:gd name="connsiteY6" fmla="*/ 1724 h 10000"/>
                  <a:gd name="connsiteX0" fmla="*/ 0 w 10000"/>
                  <a:gd name="connsiteY0" fmla="*/ 1724 h 10000"/>
                  <a:gd name="connsiteX1" fmla="*/ 173 w 10000"/>
                  <a:gd name="connsiteY1" fmla="*/ 5500 h 10000"/>
                  <a:gd name="connsiteX2" fmla="*/ 506 w 10000"/>
                  <a:gd name="connsiteY2" fmla="*/ 8781 h 10000"/>
                  <a:gd name="connsiteX3" fmla="*/ 506 w 10000"/>
                  <a:gd name="connsiteY3" fmla="*/ 10000 h 10000"/>
                  <a:gd name="connsiteX4" fmla="*/ 9971 w 10000"/>
                  <a:gd name="connsiteY4" fmla="*/ 7732 h 10000"/>
                  <a:gd name="connsiteX5" fmla="*/ 4790 w 10000"/>
                  <a:gd name="connsiteY5" fmla="*/ 169 h 10000"/>
                  <a:gd name="connsiteX6" fmla="*/ 0 w 10000"/>
                  <a:gd name="connsiteY6" fmla="*/ 1724 h 10000"/>
                  <a:gd name="connsiteX0" fmla="*/ 0 w 10000"/>
                  <a:gd name="connsiteY0" fmla="*/ 1610 h 9886"/>
                  <a:gd name="connsiteX1" fmla="*/ 173 w 10000"/>
                  <a:gd name="connsiteY1" fmla="*/ 5386 h 9886"/>
                  <a:gd name="connsiteX2" fmla="*/ 506 w 10000"/>
                  <a:gd name="connsiteY2" fmla="*/ 8667 h 9886"/>
                  <a:gd name="connsiteX3" fmla="*/ 506 w 10000"/>
                  <a:gd name="connsiteY3" fmla="*/ 9886 h 9886"/>
                  <a:gd name="connsiteX4" fmla="*/ 9971 w 10000"/>
                  <a:gd name="connsiteY4" fmla="*/ 7618 h 9886"/>
                  <a:gd name="connsiteX5" fmla="*/ 4790 w 10000"/>
                  <a:gd name="connsiteY5" fmla="*/ 55 h 9886"/>
                  <a:gd name="connsiteX6" fmla="*/ 0 w 10000"/>
                  <a:gd name="connsiteY6" fmla="*/ 1610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86">
                    <a:moveTo>
                      <a:pt x="0" y="1610"/>
                    </a:moveTo>
                    <a:cubicBezTo>
                      <a:pt x="0" y="1610"/>
                      <a:pt x="740" y="3084"/>
                      <a:pt x="173" y="5386"/>
                    </a:cubicBezTo>
                    <a:cubicBezTo>
                      <a:pt x="173" y="5386"/>
                      <a:pt x="-25" y="7219"/>
                      <a:pt x="506" y="8667"/>
                    </a:cubicBezTo>
                    <a:cubicBezTo>
                      <a:pt x="765" y="9373"/>
                      <a:pt x="740" y="9550"/>
                      <a:pt x="506" y="9886"/>
                    </a:cubicBezTo>
                    <a:lnTo>
                      <a:pt x="9971" y="7618"/>
                    </a:lnTo>
                    <a:cubicBezTo>
                      <a:pt x="9971" y="7618"/>
                      <a:pt x="10711" y="2156"/>
                      <a:pt x="4790" y="55"/>
                    </a:cubicBezTo>
                    <a:cubicBezTo>
                      <a:pt x="4790" y="55"/>
                      <a:pt x="2680" y="-450"/>
                      <a:pt x="0" y="161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7"/>
              <p:cNvSpPr>
                <a:spLocks/>
              </p:cNvSpPr>
              <p:nvPr/>
            </p:nvSpPr>
            <p:spPr bwMode="auto">
              <a:xfrm>
                <a:off x="8412583" y="2637800"/>
                <a:ext cx="262736" cy="134393"/>
              </a:xfrm>
              <a:custGeom>
                <a:avLst/>
                <a:gdLst>
                  <a:gd name="T0" fmla="*/ 11 w 562"/>
                  <a:gd name="T1" fmla="*/ 0 h 288"/>
                  <a:gd name="T2" fmla="*/ 11 w 562"/>
                  <a:gd name="T3" fmla="*/ 61 h 288"/>
                  <a:gd name="T4" fmla="*/ 204 w 562"/>
                  <a:gd name="T5" fmla="*/ 246 h 288"/>
                  <a:gd name="T6" fmla="*/ 357 w 562"/>
                  <a:gd name="T7" fmla="*/ 246 h 288"/>
                  <a:gd name="T8" fmla="*/ 554 w 562"/>
                  <a:gd name="T9" fmla="*/ 63 h 288"/>
                  <a:gd name="T10" fmla="*/ 554 w 562"/>
                  <a:gd name="T11" fmla="*/ 0 h 288"/>
                  <a:gd name="T12" fmla="*/ 11 w 562"/>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562" h="288">
                    <a:moveTo>
                      <a:pt x="11" y="0"/>
                    </a:moveTo>
                    <a:cubicBezTo>
                      <a:pt x="11" y="0"/>
                      <a:pt x="0" y="36"/>
                      <a:pt x="11" y="61"/>
                    </a:cubicBezTo>
                    <a:cubicBezTo>
                      <a:pt x="11" y="61"/>
                      <a:pt x="196" y="43"/>
                      <a:pt x="204" y="246"/>
                    </a:cubicBezTo>
                    <a:cubicBezTo>
                      <a:pt x="204" y="246"/>
                      <a:pt x="301" y="288"/>
                      <a:pt x="357" y="246"/>
                    </a:cubicBezTo>
                    <a:cubicBezTo>
                      <a:pt x="357" y="246"/>
                      <a:pt x="376" y="46"/>
                      <a:pt x="554" y="63"/>
                    </a:cubicBezTo>
                    <a:cubicBezTo>
                      <a:pt x="554" y="63"/>
                      <a:pt x="562" y="45"/>
                      <a:pt x="554" y="0"/>
                    </a:cubicBezTo>
                    <a:cubicBezTo>
                      <a:pt x="554" y="0"/>
                      <a:pt x="318" y="59"/>
                      <a:pt x="11" y="0"/>
                    </a:cubicBezTo>
                    <a:close/>
                  </a:path>
                </a:pathLst>
              </a:cu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8"/>
              <p:cNvSpPr>
                <a:spLocks/>
              </p:cNvSpPr>
              <p:nvPr/>
            </p:nvSpPr>
            <p:spPr bwMode="auto">
              <a:xfrm>
                <a:off x="8295734" y="2465053"/>
                <a:ext cx="499545" cy="187546"/>
              </a:xfrm>
              <a:custGeom>
                <a:avLst/>
                <a:gdLst>
                  <a:gd name="T0" fmla="*/ 126 w 1069"/>
                  <a:gd name="T1" fmla="*/ 310 h 402"/>
                  <a:gd name="T2" fmla="*/ 39 w 1069"/>
                  <a:gd name="T3" fmla="*/ 279 h 402"/>
                  <a:gd name="T4" fmla="*/ 55 w 1069"/>
                  <a:gd name="T5" fmla="*/ 176 h 402"/>
                  <a:gd name="T6" fmla="*/ 340 w 1069"/>
                  <a:gd name="T7" fmla="*/ 30 h 402"/>
                  <a:gd name="T8" fmla="*/ 425 w 1069"/>
                  <a:gd name="T9" fmla="*/ 39 h 402"/>
                  <a:gd name="T10" fmla="*/ 653 w 1069"/>
                  <a:gd name="T11" fmla="*/ 32 h 402"/>
                  <a:gd name="T12" fmla="*/ 735 w 1069"/>
                  <a:gd name="T13" fmla="*/ 29 h 402"/>
                  <a:gd name="T14" fmla="*/ 1013 w 1069"/>
                  <a:gd name="T15" fmla="*/ 165 h 402"/>
                  <a:gd name="T16" fmla="*/ 1038 w 1069"/>
                  <a:gd name="T17" fmla="*/ 270 h 402"/>
                  <a:gd name="T18" fmla="*/ 944 w 1069"/>
                  <a:gd name="T19" fmla="*/ 303 h 402"/>
                  <a:gd name="T20" fmla="*/ 782 w 1069"/>
                  <a:gd name="T21" fmla="*/ 224 h 402"/>
                  <a:gd name="T22" fmla="*/ 800 w 1069"/>
                  <a:gd name="T23" fmla="*/ 346 h 402"/>
                  <a:gd name="T24" fmla="*/ 266 w 1069"/>
                  <a:gd name="T25" fmla="*/ 346 h 402"/>
                  <a:gd name="T26" fmla="*/ 280 w 1069"/>
                  <a:gd name="T27" fmla="*/ 232 h 402"/>
                  <a:gd name="T28" fmla="*/ 126 w 1069"/>
                  <a:gd name="T29" fmla="*/ 31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9" h="402">
                    <a:moveTo>
                      <a:pt x="126" y="310"/>
                    </a:moveTo>
                    <a:cubicBezTo>
                      <a:pt x="126" y="310"/>
                      <a:pt x="73" y="329"/>
                      <a:pt x="39" y="279"/>
                    </a:cubicBezTo>
                    <a:cubicBezTo>
                      <a:pt x="39" y="279"/>
                      <a:pt x="0" y="213"/>
                      <a:pt x="55" y="176"/>
                    </a:cubicBezTo>
                    <a:cubicBezTo>
                      <a:pt x="340" y="30"/>
                      <a:pt x="340" y="30"/>
                      <a:pt x="340" y="30"/>
                    </a:cubicBezTo>
                    <a:cubicBezTo>
                      <a:pt x="340" y="30"/>
                      <a:pt x="371" y="8"/>
                      <a:pt x="425" y="39"/>
                    </a:cubicBezTo>
                    <a:cubicBezTo>
                      <a:pt x="425" y="39"/>
                      <a:pt x="555" y="103"/>
                      <a:pt x="653" y="32"/>
                    </a:cubicBezTo>
                    <a:cubicBezTo>
                      <a:pt x="653" y="32"/>
                      <a:pt x="678" y="0"/>
                      <a:pt x="735" y="29"/>
                    </a:cubicBezTo>
                    <a:cubicBezTo>
                      <a:pt x="1013" y="165"/>
                      <a:pt x="1013" y="165"/>
                      <a:pt x="1013" y="165"/>
                    </a:cubicBezTo>
                    <a:cubicBezTo>
                      <a:pt x="1013" y="165"/>
                      <a:pt x="1069" y="200"/>
                      <a:pt x="1038" y="270"/>
                    </a:cubicBezTo>
                    <a:cubicBezTo>
                      <a:pt x="1038" y="270"/>
                      <a:pt x="1016" y="322"/>
                      <a:pt x="944" y="303"/>
                    </a:cubicBezTo>
                    <a:cubicBezTo>
                      <a:pt x="782" y="224"/>
                      <a:pt x="782" y="224"/>
                      <a:pt x="782" y="224"/>
                    </a:cubicBezTo>
                    <a:cubicBezTo>
                      <a:pt x="782" y="224"/>
                      <a:pt x="802" y="319"/>
                      <a:pt x="800" y="346"/>
                    </a:cubicBezTo>
                    <a:cubicBezTo>
                      <a:pt x="800" y="346"/>
                      <a:pt x="558" y="402"/>
                      <a:pt x="266" y="346"/>
                    </a:cubicBezTo>
                    <a:cubicBezTo>
                      <a:pt x="266" y="346"/>
                      <a:pt x="264" y="274"/>
                      <a:pt x="280" y="232"/>
                    </a:cubicBezTo>
                    <a:lnTo>
                      <a:pt x="126" y="310"/>
                    </a:ln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Oval 9"/>
              <p:cNvSpPr>
                <a:spLocks noChangeArrowheads="1"/>
              </p:cNvSpPr>
              <p:nvPr/>
            </p:nvSpPr>
            <p:spPr bwMode="auto">
              <a:xfrm>
                <a:off x="8442227" y="2278477"/>
                <a:ext cx="201806" cy="202238"/>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0"/>
              <p:cNvSpPr>
                <a:spLocks/>
              </p:cNvSpPr>
              <p:nvPr/>
            </p:nvSpPr>
            <p:spPr bwMode="auto">
              <a:xfrm>
                <a:off x="8717785" y="2680476"/>
                <a:ext cx="72166" cy="130936"/>
              </a:xfrm>
              <a:custGeom>
                <a:avLst/>
                <a:gdLst>
                  <a:gd name="T0" fmla="*/ 134 w 154"/>
                  <a:gd name="T1" fmla="*/ 198 h 280"/>
                  <a:gd name="T2" fmla="*/ 148 w 154"/>
                  <a:gd name="T3" fmla="*/ 76 h 280"/>
                  <a:gd name="T4" fmla="*/ 76 w 154"/>
                  <a:gd name="T5" fmla="*/ 6 h 280"/>
                  <a:gd name="T6" fmla="*/ 12 w 154"/>
                  <a:gd name="T7" fmla="*/ 42 h 280"/>
                  <a:gd name="T8" fmla="*/ 17 w 154"/>
                  <a:gd name="T9" fmla="*/ 129 h 280"/>
                  <a:gd name="T10" fmla="*/ 4 w 154"/>
                  <a:gd name="T11" fmla="*/ 211 h 280"/>
                  <a:gd name="T12" fmla="*/ 61 w 154"/>
                  <a:gd name="T13" fmla="*/ 267 h 280"/>
                  <a:gd name="T14" fmla="*/ 134 w 154"/>
                  <a:gd name="T15" fmla="*/ 198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80">
                    <a:moveTo>
                      <a:pt x="134" y="198"/>
                    </a:moveTo>
                    <a:cubicBezTo>
                      <a:pt x="134" y="198"/>
                      <a:pt x="136" y="137"/>
                      <a:pt x="148" y="76"/>
                    </a:cubicBezTo>
                    <a:cubicBezTo>
                      <a:pt x="148" y="76"/>
                      <a:pt x="154" y="8"/>
                      <a:pt x="76" y="6"/>
                    </a:cubicBezTo>
                    <a:cubicBezTo>
                      <a:pt x="76" y="6"/>
                      <a:pt x="14" y="0"/>
                      <a:pt x="12" y="42"/>
                    </a:cubicBezTo>
                    <a:cubicBezTo>
                      <a:pt x="12" y="42"/>
                      <a:pt x="14" y="68"/>
                      <a:pt x="17" y="129"/>
                    </a:cubicBezTo>
                    <a:cubicBezTo>
                      <a:pt x="17" y="129"/>
                      <a:pt x="22" y="134"/>
                      <a:pt x="4" y="211"/>
                    </a:cubicBezTo>
                    <a:cubicBezTo>
                      <a:pt x="4" y="211"/>
                      <a:pt x="0" y="267"/>
                      <a:pt x="61" y="267"/>
                    </a:cubicBezTo>
                    <a:cubicBezTo>
                      <a:pt x="61" y="267"/>
                      <a:pt x="121" y="280"/>
                      <a:pt x="134" y="198"/>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1"/>
              <p:cNvSpPr>
                <a:spLocks/>
              </p:cNvSpPr>
              <p:nvPr/>
            </p:nvSpPr>
            <p:spPr bwMode="auto">
              <a:xfrm>
                <a:off x="8592681" y="2678740"/>
                <a:ext cx="120779" cy="110201"/>
              </a:xfrm>
              <a:custGeom>
                <a:avLst/>
                <a:gdLst>
                  <a:gd name="T0" fmla="*/ 272 w 283"/>
                  <a:gd name="T1" fmla="*/ 59 h 259"/>
                  <a:gd name="T2" fmla="*/ 277 w 283"/>
                  <a:gd name="T3" fmla="*/ 153 h 259"/>
                  <a:gd name="T4" fmla="*/ 264 w 283"/>
                  <a:gd name="T5" fmla="*/ 230 h 259"/>
                  <a:gd name="T6" fmla="*/ 264 w 283"/>
                  <a:gd name="T7" fmla="*/ 259 h 259"/>
                  <a:gd name="T8" fmla="*/ 19 w 283"/>
                  <a:gd name="T9" fmla="*/ 205 h 259"/>
                  <a:gd name="T10" fmla="*/ 153 w 283"/>
                  <a:gd name="T11" fmla="*/ 25 h 259"/>
                  <a:gd name="T12" fmla="*/ 272 w 283"/>
                  <a:gd name="T13" fmla="*/ 59 h 259"/>
                  <a:gd name="connsiteX0" fmla="*/ 8957 w 9165"/>
                  <a:gd name="connsiteY0" fmla="*/ 1516 h 9238"/>
                  <a:gd name="connsiteX1" fmla="*/ 9134 w 9165"/>
                  <a:gd name="connsiteY1" fmla="*/ 5145 h 9238"/>
                  <a:gd name="connsiteX2" fmla="*/ 8675 w 9165"/>
                  <a:gd name="connsiteY2" fmla="*/ 8118 h 9238"/>
                  <a:gd name="connsiteX3" fmla="*/ 8675 w 9165"/>
                  <a:gd name="connsiteY3" fmla="*/ 9238 h 9238"/>
                  <a:gd name="connsiteX4" fmla="*/ 17 w 9165"/>
                  <a:gd name="connsiteY4" fmla="*/ 7153 h 9238"/>
                  <a:gd name="connsiteX5" fmla="*/ 4752 w 9165"/>
                  <a:gd name="connsiteY5" fmla="*/ 203 h 9238"/>
                  <a:gd name="connsiteX6" fmla="*/ 8957 w 9165"/>
                  <a:gd name="connsiteY6" fmla="*/ 1516 h 9238"/>
                  <a:gd name="connsiteX0" fmla="*/ 9773 w 10000"/>
                  <a:gd name="connsiteY0" fmla="*/ 1500 h 9859"/>
                  <a:gd name="connsiteX1" fmla="*/ 9966 w 10000"/>
                  <a:gd name="connsiteY1" fmla="*/ 5428 h 9859"/>
                  <a:gd name="connsiteX2" fmla="*/ 9465 w 10000"/>
                  <a:gd name="connsiteY2" fmla="*/ 8647 h 9859"/>
                  <a:gd name="connsiteX3" fmla="*/ 9465 w 10000"/>
                  <a:gd name="connsiteY3" fmla="*/ 9859 h 9859"/>
                  <a:gd name="connsiteX4" fmla="*/ 19 w 10000"/>
                  <a:gd name="connsiteY4" fmla="*/ 7602 h 9859"/>
                  <a:gd name="connsiteX5" fmla="*/ 5185 w 10000"/>
                  <a:gd name="connsiteY5" fmla="*/ 79 h 9859"/>
                  <a:gd name="connsiteX6" fmla="*/ 9773 w 10000"/>
                  <a:gd name="connsiteY6" fmla="*/ 1500 h 9859"/>
                  <a:gd name="connsiteX0" fmla="*/ 9773 w 9966"/>
                  <a:gd name="connsiteY0" fmla="*/ 1521 h 10000"/>
                  <a:gd name="connsiteX1" fmla="*/ 9966 w 9966"/>
                  <a:gd name="connsiteY1" fmla="*/ 5506 h 10000"/>
                  <a:gd name="connsiteX2" fmla="*/ 9465 w 9966"/>
                  <a:gd name="connsiteY2" fmla="*/ 8771 h 10000"/>
                  <a:gd name="connsiteX3" fmla="*/ 9465 w 9966"/>
                  <a:gd name="connsiteY3" fmla="*/ 10000 h 10000"/>
                  <a:gd name="connsiteX4" fmla="*/ 19 w 9966"/>
                  <a:gd name="connsiteY4" fmla="*/ 7711 h 10000"/>
                  <a:gd name="connsiteX5" fmla="*/ 5185 w 9966"/>
                  <a:gd name="connsiteY5" fmla="*/ 80 h 10000"/>
                  <a:gd name="connsiteX6" fmla="*/ 9773 w 9966"/>
                  <a:gd name="connsiteY6" fmla="*/ 1521 h 10000"/>
                  <a:gd name="connsiteX0" fmla="*/ 9806 w 10000"/>
                  <a:gd name="connsiteY0" fmla="*/ 1521 h 10000"/>
                  <a:gd name="connsiteX1" fmla="*/ 10000 w 10000"/>
                  <a:gd name="connsiteY1" fmla="*/ 5506 h 10000"/>
                  <a:gd name="connsiteX2" fmla="*/ 9497 w 10000"/>
                  <a:gd name="connsiteY2" fmla="*/ 8771 h 10000"/>
                  <a:gd name="connsiteX3" fmla="*/ 9497 w 10000"/>
                  <a:gd name="connsiteY3" fmla="*/ 10000 h 10000"/>
                  <a:gd name="connsiteX4" fmla="*/ 19 w 10000"/>
                  <a:gd name="connsiteY4" fmla="*/ 7711 h 10000"/>
                  <a:gd name="connsiteX5" fmla="*/ 5203 w 10000"/>
                  <a:gd name="connsiteY5" fmla="*/ 80 h 10000"/>
                  <a:gd name="connsiteX6" fmla="*/ 9806 w 10000"/>
                  <a:gd name="connsiteY6" fmla="*/ 1521 h 10000"/>
                  <a:gd name="connsiteX0" fmla="*/ 9806 w 10000"/>
                  <a:gd name="connsiteY0" fmla="*/ 1521 h 10000"/>
                  <a:gd name="connsiteX1" fmla="*/ 10000 w 10000"/>
                  <a:gd name="connsiteY1" fmla="*/ 5506 h 10000"/>
                  <a:gd name="connsiteX2" fmla="*/ 9497 w 10000"/>
                  <a:gd name="connsiteY2" fmla="*/ 8771 h 10000"/>
                  <a:gd name="connsiteX3" fmla="*/ 9497 w 10000"/>
                  <a:gd name="connsiteY3" fmla="*/ 10000 h 10000"/>
                  <a:gd name="connsiteX4" fmla="*/ 19 w 10000"/>
                  <a:gd name="connsiteY4" fmla="*/ 7711 h 10000"/>
                  <a:gd name="connsiteX5" fmla="*/ 5203 w 10000"/>
                  <a:gd name="connsiteY5" fmla="*/ 80 h 10000"/>
                  <a:gd name="connsiteX6" fmla="*/ 9806 w 10000"/>
                  <a:gd name="connsiteY6" fmla="*/ 152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806" y="1521"/>
                    </a:moveTo>
                    <a:cubicBezTo>
                      <a:pt x="9806" y="1521"/>
                      <a:pt x="9527" y="3136"/>
                      <a:pt x="10000" y="5506"/>
                    </a:cubicBezTo>
                    <a:cubicBezTo>
                      <a:pt x="10000" y="5506"/>
                      <a:pt x="9925" y="7693"/>
                      <a:pt x="9497" y="8771"/>
                    </a:cubicBezTo>
                    <a:cubicBezTo>
                      <a:pt x="9219" y="9472"/>
                      <a:pt x="9226" y="9661"/>
                      <a:pt x="9497" y="10000"/>
                    </a:cubicBezTo>
                    <a:lnTo>
                      <a:pt x="19" y="7711"/>
                    </a:lnTo>
                    <a:cubicBezTo>
                      <a:pt x="19" y="7711"/>
                      <a:pt x="-587" y="2294"/>
                      <a:pt x="5203" y="80"/>
                    </a:cubicBezTo>
                    <a:cubicBezTo>
                      <a:pt x="5203" y="80"/>
                      <a:pt x="6887" y="-509"/>
                      <a:pt x="9806" y="152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0" name="Isosceles Triangle 1"/>
            <p:cNvSpPr/>
            <p:nvPr/>
          </p:nvSpPr>
          <p:spPr>
            <a:xfrm>
              <a:off x="7705041" y="4755048"/>
              <a:ext cx="243104" cy="145021"/>
            </a:xfrm>
            <a:custGeom>
              <a:avLst/>
              <a:gdLst>
                <a:gd name="connsiteX0" fmla="*/ 0 w 243104"/>
                <a:gd name="connsiteY0" fmla="*/ 154546 h 154546"/>
                <a:gd name="connsiteX1" fmla="*/ 121552 w 243104"/>
                <a:gd name="connsiteY1" fmla="*/ 0 h 154546"/>
                <a:gd name="connsiteX2" fmla="*/ 243104 w 243104"/>
                <a:gd name="connsiteY2" fmla="*/ 154546 h 154546"/>
                <a:gd name="connsiteX3" fmla="*/ 0 w 243104"/>
                <a:gd name="connsiteY3" fmla="*/ 154546 h 154546"/>
                <a:gd name="connsiteX0" fmla="*/ 0 w 243104"/>
                <a:gd name="connsiteY0" fmla="*/ 154546 h 154546"/>
                <a:gd name="connsiteX1" fmla="*/ 121552 w 243104"/>
                <a:gd name="connsiteY1" fmla="*/ 0 h 154546"/>
                <a:gd name="connsiteX2" fmla="*/ 243104 w 243104"/>
                <a:gd name="connsiteY2" fmla="*/ 154546 h 154546"/>
                <a:gd name="connsiteX3" fmla="*/ 0 w 243104"/>
                <a:gd name="connsiteY3" fmla="*/ 154546 h 154546"/>
                <a:gd name="connsiteX0" fmla="*/ 0 w 243104"/>
                <a:gd name="connsiteY0" fmla="*/ 145021 h 145021"/>
                <a:gd name="connsiteX1" fmla="*/ 92977 w 243104"/>
                <a:gd name="connsiteY1" fmla="*/ 0 h 145021"/>
                <a:gd name="connsiteX2" fmla="*/ 243104 w 243104"/>
                <a:gd name="connsiteY2" fmla="*/ 145021 h 145021"/>
                <a:gd name="connsiteX3" fmla="*/ 0 w 243104"/>
                <a:gd name="connsiteY3" fmla="*/ 145021 h 145021"/>
              </a:gdLst>
              <a:ahLst/>
              <a:cxnLst>
                <a:cxn ang="0">
                  <a:pos x="connsiteX0" y="connsiteY0"/>
                </a:cxn>
                <a:cxn ang="0">
                  <a:pos x="connsiteX1" y="connsiteY1"/>
                </a:cxn>
                <a:cxn ang="0">
                  <a:pos x="connsiteX2" y="connsiteY2"/>
                </a:cxn>
                <a:cxn ang="0">
                  <a:pos x="connsiteX3" y="connsiteY3"/>
                </a:cxn>
              </a:cxnLst>
              <a:rect l="l" t="t" r="r" b="b"/>
              <a:pathLst>
                <a:path w="243104" h="145021">
                  <a:moveTo>
                    <a:pt x="0" y="145021"/>
                  </a:moveTo>
                  <a:cubicBezTo>
                    <a:pt x="40517" y="93506"/>
                    <a:pt x="170570" y="76280"/>
                    <a:pt x="92977" y="0"/>
                  </a:cubicBezTo>
                  <a:lnTo>
                    <a:pt x="243104" y="145021"/>
                  </a:lnTo>
                  <a:lnTo>
                    <a:pt x="0" y="145021"/>
                  </a:ln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8" name="Freeform 29"/>
          <p:cNvSpPr>
            <a:spLocks noEditPoints="1"/>
          </p:cNvSpPr>
          <p:nvPr/>
        </p:nvSpPr>
        <p:spPr bwMode="auto">
          <a:xfrm>
            <a:off x="5345556" y="4600211"/>
            <a:ext cx="188669" cy="489072"/>
          </a:xfrm>
          <a:custGeom>
            <a:avLst/>
            <a:gdLst>
              <a:gd name="T0" fmla="*/ 158 w 160"/>
              <a:gd name="T1" fmla="*/ 241 h 451"/>
              <a:gd name="T2" fmla="*/ 155 w 160"/>
              <a:gd name="T3" fmla="*/ 214 h 451"/>
              <a:gd name="T4" fmla="*/ 155 w 160"/>
              <a:gd name="T5" fmla="*/ 214 h 451"/>
              <a:gd name="T6" fmla="*/ 145 w 160"/>
              <a:gd name="T7" fmla="*/ 118 h 451"/>
              <a:gd name="T8" fmla="*/ 133 w 160"/>
              <a:gd name="T9" fmla="*/ 101 h 451"/>
              <a:gd name="T10" fmla="*/ 112 w 160"/>
              <a:gd name="T11" fmla="*/ 92 h 451"/>
              <a:gd name="T12" fmla="*/ 127 w 160"/>
              <a:gd name="T13" fmla="*/ 57 h 451"/>
              <a:gd name="T14" fmla="*/ 127 w 160"/>
              <a:gd name="T15" fmla="*/ 47 h 451"/>
              <a:gd name="T16" fmla="*/ 80 w 160"/>
              <a:gd name="T17" fmla="*/ 0 h 451"/>
              <a:gd name="T18" fmla="*/ 32 w 160"/>
              <a:gd name="T19" fmla="*/ 47 h 451"/>
              <a:gd name="T20" fmla="*/ 32 w 160"/>
              <a:gd name="T21" fmla="*/ 57 h 451"/>
              <a:gd name="T22" fmla="*/ 48 w 160"/>
              <a:gd name="T23" fmla="*/ 92 h 451"/>
              <a:gd name="T24" fmla="*/ 27 w 160"/>
              <a:gd name="T25" fmla="*/ 101 h 451"/>
              <a:gd name="T26" fmla="*/ 15 w 160"/>
              <a:gd name="T27" fmla="*/ 118 h 451"/>
              <a:gd name="T28" fmla="*/ 3 w 160"/>
              <a:gd name="T29" fmla="*/ 229 h 451"/>
              <a:gd name="T30" fmla="*/ 3 w 160"/>
              <a:gd name="T31" fmla="*/ 229 h 451"/>
              <a:gd name="T32" fmla="*/ 2 w 160"/>
              <a:gd name="T33" fmla="*/ 241 h 451"/>
              <a:gd name="T34" fmla="*/ 28 w 160"/>
              <a:gd name="T35" fmla="*/ 274 h 451"/>
              <a:gd name="T36" fmla="*/ 28 w 160"/>
              <a:gd name="T37" fmla="*/ 439 h 451"/>
              <a:gd name="T38" fmla="*/ 28 w 160"/>
              <a:gd name="T39" fmla="*/ 451 h 451"/>
              <a:gd name="T40" fmla="*/ 45 w 160"/>
              <a:gd name="T41" fmla="*/ 451 h 451"/>
              <a:gd name="T42" fmla="*/ 58 w 160"/>
              <a:gd name="T43" fmla="*/ 439 h 451"/>
              <a:gd name="T44" fmla="*/ 77 w 160"/>
              <a:gd name="T45" fmla="*/ 275 h 451"/>
              <a:gd name="T46" fmla="*/ 82 w 160"/>
              <a:gd name="T47" fmla="*/ 275 h 451"/>
              <a:gd name="T48" fmla="*/ 102 w 160"/>
              <a:gd name="T49" fmla="*/ 439 h 451"/>
              <a:gd name="T50" fmla="*/ 115 w 160"/>
              <a:gd name="T51" fmla="*/ 451 h 451"/>
              <a:gd name="T52" fmla="*/ 131 w 160"/>
              <a:gd name="T53" fmla="*/ 451 h 451"/>
              <a:gd name="T54" fmla="*/ 131 w 160"/>
              <a:gd name="T55" fmla="*/ 274 h 451"/>
              <a:gd name="T56" fmla="*/ 158 w 160"/>
              <a:gd name="T57" fmla="*/ 241 h 451"/>
              <a:gd name="T58" fmla="*/ 80 w 160"/>
              <a:gd name="T59" fmla="*/ 92 h 451"/>
              <a:gd name="T60" fmla="*/ 44 w 160"/>
              <a:gd name="T61" fmla="*/ 57 h 451"/>
              <a:gd name="T62" fmla="*/ 44 w 160"/>
              <a:gd name="T63" fmla="*/ 47 h 451"/>
              <a:gd name="T64" fmla="*/ 45 w 160"/>
              <a:gd name="T65" fmla="*/ 43 h 451"/>
              <a:gd name="T66" fmla="*/ 54 w 160"/>
              <a:gd name="T67" fmla="*/ 43 h 451"/>
              <a:gd name="T68" fmla="*/ 80 w 160"/>
              <a:gd name="T69" fmla="*/ 24 h 451"/>
              <a:gd name="T70" fmla="*/ 106 w 160"/>
              <a:gd name="T71" fmla="*/ 43 h 451"/>
              <a:gd name="T72" fmla="*/ 115 w 160"/>
              <a:gd name="T73" fmla="*/ 43 h 451"/>
              <a:gd name="T74" fmla="*/ 115 w 160"/>
              <a:gd name="T75" fmla="*/ 47 h 451"/>
              <a:gd name="T76" fmla="*/ 115 w 160"/>
              <a:gd name="T77" fmla="*/ 57 h 451"/>
              <a:gd name="T78" fmla="*/ 80 w 160"/>
              <a:gd name="T79" fmla="*/ 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451">
                <a:moveTo>
                  <a:pt x="158" y="241"/>
                </a:moveTo>
                <a:cubicBezTo>
                  <a:pt x="155" y="214"/>
                  <a:pt x="155" y="214"/>
                  <a:pt x="155" y="214"/>
                </a:cubicBezTo>
                <a:cubicBezTo>
                  <a:pt x="155" y="214"/>
                  <a:pt x="155" y="214"/>
                  <a:pt x="155" y="214"/>
                </a:cubicBezTo>
                <a:cubicBezTo>
                  <a:pt x="145" y="118"/>
                  <a:pt x="145" y="118"/>
                  <a:pt x="145" y="118"/>
                </a:cubicBezTo>
                <a:cubicBezTo>
                  <a:pt x="144" y="112"/>
                  <a:pt x="139" y="104"/>
                  <a:pt x="133" y="101"/>
                </a:cubicBezTo>
                <a:cubicBezTo>
                  <a:pt x="112" y="92"/>
                  <a:pt x="112" y="92"/>
                  <a:pt x="112" y="92"/>
                </a:cubicBezTo>
                <a:cubicBezTo>
                  <a:pt x="121" y="83"/>
                  <a:pt x="127" y="71"/>
                  <a:pt x="127" y="57"/>
                </a:cubicBezTo>
                <a:cubicBezTo>
                  <a:pt x="127" y="47"/>
                  <a:pt x="127" y="47"/>
                  <a:pt x="127" y="47"/>
                </a:cubicBezTo>
                <a:cubicBezTo>
                  <a:pt x="127" y="21"/>
                  <a:pt x="106" y="0"/>
                  <a:pt x="80" y="0"/>
                </a:cubicBezTo>
                <a:cubicBezTo>
                  <a:pt x="54" y="0"/>
                  <a:pt x="32" y="21"/>
                  <a:pt x="32" y="47"/>
                </a:cubicBezTo>
                <a:cubicBezTo>
                  <a:pt x="32" y="57"/>
                  <a:pt x="32" y="57"/>
                  <a:pt x="32" y="57"/>
                </a:cubicBezTo>
                <a:cubicBezTo>
                  <a:pt x="32" y="71"/>
                  <a:pt x="38" y="83"/>
                  <a:pt x="48" y="92"/>
                </a:cubicBezTo>
                <a:cubicBezTo>
                  <a:pt x="27" y="101"/>
                  <a:pt x="27" y="101"/>
                  <a:pt x="27" y="101"/>
                </a:cubicBezTo>
                <a:cubicBezTo>
                  <a:pt x="21" y="104"/>
                  <a:pt x="15" y="112"/>
                  <a:pt x="15" y="118"/>
                </a:cubicBezTo>
                <a:cubicBezTo>
                  <a:pt x="3" y="229"/>
                  <a:pt x="3" y="229"/>
                  <a:pt x="3" y="229"/>
                </a:cubicBezTo>
                <a:cubicBezTo>
                  <a:pt x="3" y="229"/>
                  <a:pt x="3" y="229"/>
                  <a:pt x="3" y="229"/>
                </a:cubicBezTo>
                <a:cubicBezTo>
                  <a:pt x="2" y="241"/>
                  <a:pt x="2" y="241"/>
                  <a:pt x="2" y="241"/>
                </a:cubicBezTo>
                <a:cubicBezTo>
                  <a:pt x="0" y="256"/>
                  <a:pt x="12" y="270"/>
                  <a:pt x="28" y="274"/>
                </a:cubicBezTo>
                <a:cubicBezTo>
                  <a:pt x="28" y="439"/>
                  <a:pt x="28" y="439"/>
                  <a:pt x="28" y="439"/>
                </a:cubicBezTo>
                <a:cubicBezTo>
                  <a:pt x="28" y="451"/>
                  <a:pt x="28" y="451"/>
                  <a:pt x="28" y="451"/>
                </a:cubicBezTo>
                <a:cubicBezTo>
                  <a:pt x="45" y="451"/>
                  <a:pt x="45" y="451"/>
                  <a:pt x="45" y="451"/>
                </a:cubicBezTo>
                <a:cubicBezTo>
                  <a:pt x="51" y="451"/>
                  <a:pt x="57" y="445"/>
                  <a:pt x="58" y="439"/>
                </a:cubicBezTo>
                <a:cubicBezTo>
                  <a:pt x="77" y="275"/>
                  <a:pt x="77" y="275"/>
                  <a:pt x="77" y="275"/>
                </a:cubicBezTo>
                <a:cubicBezTo>
                  <a:pt x="82" y="275"/>
                  <a:pt x="82" y="275"/>
                  <a:pt x="82" y="275"/>
                </a:cubicBezTo>
                <a:cubicBezTo>
                  <a:pt x="102" y="439"/>
                  <a:pt x="102" y="439"/>
                  <a:pt x="102" y="439"/>
                </a:cubicBezTo>
                <a:cubicBezTo>
                  <a:pt x="102" y="445"/>
                  <a:pt x="109" y="451"/>
                  <a:pt x="115" y="451"/>
                </a:cubicBezTo>
                <a:cubicBezTo>
                  <a:pt x="131" y="451"/>
                  <a:pt x="131" y="451"/>
                  <a:pt x="131" y="451"/>
                </a:cubicBezTo>
                <a:cubicBezTo>
                  <a:pt x="131" y="274"/>
                  <a:pt x="131" y="274"/>
                  <a:pt x="131" y="274"/>
                </a:cubicBezTo>
                <a:cubicBezTo>
                  <a:pt x="148" y="270"/>
                  <a:pt x="160" y="256"/>
                  <a:pt x="158" y="241"/>
                </a:cubicBezTo>
                <a:close/>
                <a:moveTo>
                  <a:pt x="80" y="92"/>
                </a:moveTo>
                <a:cubicBezTo>
                  <a:pt x="60" y="92"/>
                  <a:pt x="44" y="76"/>
                  <a:pt x="44" y="57"/>
                </a:cubicBezTo>
                <a:cubicBezTo>
                  <a:pt x="44" y="47"/>
                  <a:pt x="44" y="47"/>
                  <a:pt x="44" y="47"/>
                </a:cubicBezTo>
                <a:cubicBezTo>
                  <a:pt x="44" y="46"/>
                  <a:pt x="45" y="45"/>
                  <a:pt x="45" y="43"/>
                </a:cubicBezTo>
                <a:cubicBezTo>
                  <a:pt x="54" y="43"/>
                  <a:pt x="54" y="43"/>
                  <a:pt x="54" y="43"/>
                </a:cubicBezTo>
                <a:cubicBezTo>
                  <a:pt x="66" y="43"/>
                  <a:pt x="77" y="35"/>
                  <a:pt x="80" y="24"/>
                </a:cubicBezTo>
                <a:cubicBezTo>
                  <a:pt x="83" y="35"/>
                  <a:pt x="93" y="43"/>
                  <a:pt x="106" y="43"/>
                </a:cubicBezTo>
                <a:cubicBezTo>
                  <a:pt x="115" y="43"/>
                  <a:pt x="115" y="43"/>
                  <a:pt x="115" y="43"/>
                </a:cubicBezTo>
                <a:cubicBezTo>
                  <a:pt x="115" y="45"/>
                  <a:pt x="115" y="46"/>
                  <a:pt x="115" y="47"/>
                </a:cubicBezTo>
                <a:cubicBezTo>
                  <a:pt x="115" y="57"/>
                  <a:pt x="115" y="57"/>
                  <a:pt x="115" y="57"/>
                </a:cubicBezTo>
                <a:cubicBezTo>
                  <a:pt x="115" y="76"/>
                  <a:pt x="99" y="92"/>
                  <a:pt x="80" y="9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30" name="Group 29"/>
          <p:cNvGrpSpPr/>
          <p:nvPr/>
        </p:nvGrpSpPr>
        <p:grpSpPr>
          <a:xfrm>
            <a:off x="6799491" y="4600211"/>
            <a:ext cx="226383" cy="663354"/>
            <a:chOff x="6677025" y="1263650"/>
            <a:chExt cx="409575" cy="1200150"/>
          </a:xfrm>
          <a:solidFill>
            <a:schemeClr val="accent5"/>
          </a:solidFill>
        </p:grpSpPr>
        <p:sp>
          <p:nvSpPr>
            <p:cNvPr id="31" name="Freeform 88"/>
            <p:cNvSpPr>
              <a:spLocks noEditPoints="1"/>
            </p:cNvSpPr>
            <p:nvPr/>
          </p:nvSpPr>
          <p:spPr bwMode="auto">
            <a:xfrm>
              <a:off x="6778625" y="1263650"/>
              <a:ext cx="204788" cy="263525"/>
            </a:xfrm>
            <a:custGeom>
              <a:avLst/>
              <a:gdLst>
                <a:gd name="T0" fmla="*/ 55 w 109"/>
                <a:gd name="T1" fmla="*/ 0 h 140"/>
                <a:gd name="T2" fmla="*/ 0 w 109"/>
                <a:gd name="T3" fmla="*/ 55 h 140"/>
                <a:gd name="T4" fmla="*/ 0 w 109"/>
                <a:gd name="T5" fmla="*/ 85 h 140"/>
                <a:gd name="T6" fmla="*/ 55 w 109"/>
                <a:gd name="T7" fmla="*/ 140 h 140"/>
                <a:gd name="T8" fmla="*/ 109 w 109"/>
                <a:gd name="T9" fmla="*/ 85 h 140"/>
                <a:gd name="T10" fmla="*/ 109 w 109"/>
                <a:gd name="T11" fmla="*/ 55 h 140"/>
                <a:gd name="T12" fmla="*/ 55 w 109"/>
                <a:gd name="T13" fmla="*/ 0 h 140"/>
                <a:gd name="T14" fmla="*/ 97 w 109"/>
                <a:gd name="T15" fmla="*/ 85 h 140"/>
                <a:gd name="T16" fmla="*/ 55 w 109"/>
                <a:gd name="T17" fmla="*/ 128 h 140"/>
                <a:gd name="T18" fmla="*/ 12 w 109"/>
                <a:gd name="T19" fmla="*/ 85 h 140"/>
                <a:gd name="T20" fmla="*/ 12 w 109"/>
                <a:gd name="T21" fmla="*/ 59 h 140"/>
                <a:gd name="T22" fmla="*/ 33 w 109"/>
                <a:gd name="T23" fmla="*/ 39 h 140"/>
                <a:gd name="T24" fmla="*/ 33 w 109"/>
                <a:gd name="T25" fmla="*/ 39 h 140"/>
                <a:gd name="T26" fmla="*/ 55 w 109"/>
                <a:gd name="T27" fmla="*/ 41 h 140"/>
                <a:gd name="T28" fmla="*/ 91 w 109"/>
                <a:gd name="T29" fmla="*/ 34 h 140"/>
                <a:gd name="T30" fmla="*/ 97 w 109"/>
                <a:gd name="T31" fmla="*/ 55 h 140"/>
                <a:gd name="T32" fmla="*/ 97 w 109"/>
                <a:gd name="T33" fmla="*/ 8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40">
                  <a:moveTo>
                    <a:pt x="55" y="0"/>
                  </a:moveTo>
                  <a:cubicBezTo>
                    <a:pt x="25" y="0"/>
                    <a:pt x="0" y="25"/>
                    <a:pt x="0" y="55"/>
                  </a:cubicBezTo>
                  <a:cubicBezTo>
                    <a:pt x="0" y="85"/>
                    <a:pt x="0" y="85"/>
                    <a:pt x="0" y="85"/>
                  </a:cubicBezTo>
                  <a:cubicBezTo>
                    <a:pt x="0" y="115"/>
                    <a:pt x="25" y="140"/>
                    <a:pt x="55" y="140"/>
                  </a:cubicBezTo>
                  <a:cubicBezTo>
                    <a:pt x="84" y="140"/>
                    <a:pt x="109" y="115"/>
                    <a:pt x="109" y="85"/>
                  </a:cubicBezTo>
                  <a:cubicBezTo>
                    <a:pt x="109" y="55"/>
                    <a:pt x="109" y="55"/>
                    <a:pt x="109" y="55"/>
                  </a:cubicBezTo>
                  <a:cubicBezTo>
                    <a:pt x="109" y="25"/>
                    <a:pt x="84" y="0"/>
                    <a:pt x="55" y="0"/>
                  </a:cubicBezTo>
                  <a:close/>
                  <a:moveTo>
                    <a:pt x="97" y="85"/>
                  </a:moveTo>
                  <a:cubicBezTo>
                    <a:pt x="97" y="109"/>
                    <a:pt x="78" y="128"/>
                    <a:pt x="55" y="128"/>
                  </a:cubicBezTo>
                  <a:cubicBezTo>
                    <a:pt x="31" y="128"/>
                    <a:pt x="12" y="109"/>
                    <a:pt x="12" y="85"/>
                  </a:cubicBezTo>
                  <a:cubicBezTo>
                    <a:pt x="12" y="59"/>
                    <a:pt x="12" y="59"/>
                    <a:pt x="12" y="59"/>
                  </a:cubicBezTo>
                  <a:cubicBezTo>
                    <a:pt x="13" y="48"/>
                    <a:pt x="22" y="39"/>
                    <a:pt x="33" y="39"/>
                  </a:cubicBezTo>
                  <a:cubicBezTo>
                    <a:pt x="33" y="39"/>
                    <a:pt x="33" y="39"/>
                    <a:pt x="33" y="39"/>
                  </a:cubicBezTo>
                  <a:cubicBezTo>
                    <a:pt x="39" y="41"/>
                    <a:pt x="47" y="41"/>
                    <a:pt x="55" y="41"/>
                  </a:cubicBezTo>
                  <a:cubicBezTo>
                    <a:pt x="70" y="41"/>
                    <a:pt x="83" y="38"/>
                    <a:pt x="91" y="34"/>
                  </a:cubicBezTo>
                  <a:cubicBezTo>
                    <a:pt x="95" y="40"/>
                    <a:pt x="97" y="47"/>
                    <a:pt x="97" y="55"/>
                  </a:cubicBezTo>
                  <a:lnTo>
                    <a:pt x="97" y="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89"/>
            <p:cNvSpPr>
              <a:spLocks noEditPoints="1"/>
            </p:cNvSpPr>
            <p:nvPr/>
          </p:nvSpPr>
          <p:spPr bwMode="auto">
            <a:xfrm>
              <a:off x="6677025" y="1512888"/>
              <a:ext cx="409575" cy="950912"/>
            </a:xfrm>
            <a:custGeom>
              <a:avLst/>
              <a:gdLst>
                <a:gd name="T0" fmla="*/ 219 w 219"/>
                <a:gd name="T1" fmla="*/ 213 h 507"/>
                <a:gd name="T2" fmla="*/ 219 w 219"/>
                <a:gd name="T3" fmla="*/ 213 h 507"/>
                <a:gd name="T4" fmla="*/ 208 w 219"/>
                <a:gd name="T5" fmla="*/ 40 h 507"/>
                <a:gd name="T6" fmla="*/ 197 w 219"/>
                <a:gd name="T7" fmla="*/ 23 h 507"/>
                <a:gd name="T8" fmla="*/ 151 w 219"/>
                <a:gd name="T9" fmla="*/ 0 h 507"/>
                <a:gd name="T10" fmla="*/ 123 w 219"/>
                <a:gd name="T11" fmla="*/ 90 h 507"/>
                <a:gd name="T12" fmla="*/ 115 w 219"/>
                <a:gd name="T13" fmla="*/ 42 h 507"/>
                <a:gd name="T14" fmla="*/ 126 w 219"/>
                <a:gd name="T15" fmla="*/ 27 h 507"/>
                <a:gd name="T16" fmla="*/ 126 w 219"/>
                <a:gd name="T17" fmla="*/ 27 h 507"/>
                <a:gd name="T18" fmla="*/ 126 w 219"/>
                <a:gd name="T19" fmla="*/ 21 h 507"/>
                <a:gd name="T20" fmla="*/ 119 w 219"/>
                <a:gd name="T21" fmla="*/ 15 h 507"/>
                <a:gd name="T22" fmla="*/ 99 w 219"/>
                <a:gd name="T23" fmla="*/ 15 h 507"/>
                <a:gd name="T24" fmla="*/ 93 w 219"/>
                <a:gd name="T25" fmla="*/ 21 h 507"/>
                <a:gd name="T26" fmla="*/ 93 w 219"/>
                <a:gd name="T27" fmla="*/ 27 h 507"/>
                <a:gd name="T28" fmla="*/ 104 w 219"/>
                <a:gd name="T29" fmla="*/ 42 h 507"/>
                <a:gd name="T30" fmla="*/ 97 w 219"/>
                <a:gd name="T31" fmla="*/ 89 h 507"/>
                <a:gd name="T32" fmla="*/ 68 w 219"/>
                <a:gd name="T33" fmla="*/ 0 h 507"/>
                <a:gd name="T34" fmla="*/ 22 w 219"/>
                <a:gd name="T35" fmla="*/ 23 h 507"/>
                <a:gd name="T36" fmla="*/ 11 w 219"/>
                <a:gd name="T37" fmla="*/ 40 h 507"/>
                <a:gd name="T38" fmla="*/ 0 w 219"/>
                <a:gd name="T39" fmla="*/ 213 h 507"/>
                <a:gd name="T40" fmla="*/ 0 w 219"/>
                <a:gd name="T41" fmla="*/ 213 h 507"/>
                <a:gd name="T42" fmla="*/ 0 w 219"/>
                <a:gd name="T43" fmla="*/ 225 h 507"/>
                <a:gd name="T44" fmla="*/ 34 w 219"/>
                <a:gd name="T45" fmla="*/ 269 h 507"/>
                <a:gd name="T46" fmla="*/ 34 w 219"/>
                <a:gd name="T47" fmla="*/ 507 h 507"/>
                <a:gd name="T48" fmla="*/ 63 w 219"/>
                <a:gd name="T49" fmla="*/ 507 h 507"/>
                <a:gd name="T50" fmla="*/ 76 w 219"/>
                <a:gd name="T51" fmla="*/ 495 h 507"/>
                <a:gd name="T52" fmla="*/ 103 w 219"/>
                <a:gd name="T53" fmla="*/ 271 h 507"/>
                <a:gd name="T54" fmla="*/ 116 w 219"/>
                <a:gd name="T55" fmla="*/ 271 h 507"/>
                <a:gd name="T56" fmla="*/ 143 w 219"/>
                <a:gd name="T57" fmla="*/ 495 h 507"/>
                <a:gd name="T58" fmla="*/ 156 w 219"/>
                <a:gd name="T59" fmla="*/ 507 h 507"/>
                <a:gd name="T60" fmla="*/ 185 w 219"/>
                <a:gd name="T61" fmla="*/ 507 h 507"/>
                <a:gd name="T62" fmla="*/ 185 w 219"/>
                <a:gd name="T63" fmla="*/ 269 h 507"/>
                <a:gd name="T64" fmla="*/ 219 w 219"/>
                <a:gd name="T65" fmla="*/ 225 h 507"/>
                <a:gd name="T66" fmla="*/ 219 w 219"/>
                <a:gd name="T67" fmla="*/ 213 h 507"/>
                <a:gd name="T68" fmla="*/ 34 w 219"/>
                <a:gd name="T69" fmla="*/ 257 h 507"/>
                <a:gd name="T70" fmla="*/ 12 w 219"/>
                <a:gd name="T71" fmla="*/ 225 h 507"/>
                <a:gd name="T72" fmla="*/ 12 w 219"/>
                <a:gd name="T73" fmla="*/ 225 h 507"/>
                <a:gd name="T74" fmla="*/ 34 w 219"/>
                <a:gd name="T75" fmla="*/ 225 h 507"/>
                <a:gd name="T76" fmla="*/ 34 w 219"/>
                <a:gd name="T77" fmla="*/ 257 h 507"/>
                <a:gd name="T78" fmla="*/ 185 w 219"/>
                <a:gd name="T79" fmla="*/ 257 h 507"/>
                <a:gd name="T80" fmla="*/ 185 w 219"/>
                <a:gd name="T81" fmla="*/ 225 h 507"/>
                <a:gd name="T82" fmla="*/ 207 w 219"/>
                <a:gd name="T83" fmla="*/ 225 h 507"/>
                <a:gd name="T84" fmla="*/ 207 w 219"/>
                <a:gd name="T85" fmla="*/ 225 h 507"/>
                <a:gd name="T86" fmla="*/ 185 w 219"/>
                <a:gd name="T87" fmla="*/ 2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507">
                  <a:moveTo>
                    <a:pt x="219" y="213"/>
                  </a:moveTo>
                  <a:cubicBezTo>
                    <a:pt x="219" y="213"/>
                    <a:pt x="219" y="213"/>
                    <a:pt x="219" y="213"/>
                  </a:cubicBezTo>
                  <a:cubicBezTo>
                    <a:pt x="208" y="40"/>
                    <a:pt x="208" y="40"/>
                    <a:pt x="208" y="40"/>
                  </a:cubicBezTo>
                  <a:cubicBezTo>
                    <a:pt x="207" y="31"/>
                    <a:pt x="202" y="26"/>
                    <a:pt x="197" y="23"/>
                  </a:cubicBezTo>
                  <a:cubicBezTo>
                    <a:pt x="151" y="0"/>
                    <a:pt x="151" y="0"/>
                    <a:pt x="151" y="0"/>
                  </a:cubicBezTo>
                  <a:cubicBezTo>
                    <a:pt x="123" y="90"/>
                    <a:pt x="123" y="90"/>
                    <a:pt x="123" y="90"/>
                  </a:cubicBezTo>
                  <a:cubicBezTo>
                    <a:pt x="115" y="42"/>
                    <a:pt x="115" y="42"/>
                    <a:pt x="115" y="42"/>
                  </a:cubicBezTo>
                  <a:cubicBezTo>
                    <a:pt x="121" y="39"/>
                    <a:pt x="126" y="34"/>
                    <a:pt x="126" y="27"/>
                  </a:cubicBezTo>
                  <a:cubicBezTo>
                    <a:pt x="126" y="27"/>
                    <a:pt x="126" y="27"/>
                    <a:pt x="126" y="27"/>
                  </a:cubicBezTo>
                  <a:cubicBezTo>
                    <a:pt x="126" y="21"/>
                    <a:pt x="126" y="21"/>
                    <a:pt x="126" y="21"/>
                  </a:cubicBezTo>
                  <a:cubicBezTo>
                    <a:pt x="126" y="18"/>
                    <a:pt x="123" y="15"/>
                    <a:pt x="119" y="15"/>
                  </a:cubicBezTo>
                  <a:cubicBezTo>
                    <a:pt x="99" y="15"/>
                    <a:pt x="99" y="15"/>
                    <a:pt x="99" y="15"/>
                  </a:cubicBezTo>
                  <a:cubicBezTo>
                    <a:pt x="96" y="15"/>
                    <a:pt x="93" y="18"/>
                    <a:pt x="93" y="21"/>
                  </a:cubicBezTo>
                  <a:cubicBezTo>
                    <a:pt x="93" y="27"/>
                    <a:pt x="93" y="27"/>
                    <a:pt x="93" y="27"/>
                  </a:cubicBezTo>
                  <a:cubicBezTo>
                    <a:pt x="93" y="34"/>
                    <a:pt x="98" y="39"/>
                    <a:pt x="104" y="42"/>
                  </a:cubicBezTo>
                  <a:cubicBezTo>
                    <a:pt x="97" y="89"/>
                    <a:pt x="97" y="89"/>
                    <a:pt x="97" y="89"/>
                  </a:cubicBezTo>
                  <a:cubicBezTo>
                    <a:pt x="68" y="0"/>
                    <a:pt x="68" y="0"/>
                    <a:pt x="68" y="0"/>
                  </a:cubicBezTo>
                  <a:cubicBezTo>
                    <a:pt x="22" y="23"/>
                    <a:pt x="22" y="23"/>
                    <a:pt x="22" y="23"/>
                  </a:cubicBezTo>
                  <a:cubicBezTo>
                    <a:pt x="17" y="26"/>
                    <a:pt x="12" y="30"/>
                    <a:pt x="11" y="40"/>
                  </a:cubicBezTo>
                  <a:cubicBezTo>
                    <a:pt x="0" y="213"/>
                    <a:pt x="0" y="213"/>
                    <a:pt x="0" y="213"/>
                  </a:cubicBezTo>
                  <a:cubicBezTo>
                    <a:pt x="0" y="213"/>
                    <a:pt x="0" y="213"/>
                    <a:pt x="0" y="213"/>
                  </a:cubicBezTo>
                  <a:cubicBezTo>
                    <a:pt x="0" y="225"/>
                    <a:pt x="0" y="225"/>
                    <a:pt x="0" y="225"/>
                  </a:cubicBezTo>
                  <a:cubicBezTo>
                    <a:pt x="0" y="246"/>
                    <a:pt x="14" y="264"/>
                    <a:pt x="34" y="269"/>
                  </a:cubicBezTo>
                  <a:cubicBezTo>
                    <a:pt x="34" y="507"/>
                    <a:pt x="34" y="507"/>
                    <a:pt x="34" y="507"/>
                  </a:cubicBezTo>
                  <a:cubicBezTo>
                    <a:pt x="63" y="507"/>
                    <a:pt x="63" y="507"/>
                    <a:pt x="63" y="507"/>
                  </a:cubicBezTo>
                  <a:cubicBezTo>
                    <a:pt x="70" y="507"/>
                    <a:pt x="76" y="501"/>
                    <a:pt x="76" y="495"/>
                  </a:cubicBezTo>
                  <a:cubicBezTo>
                    <a:pt x="103" y="271"/>
                    <a:pt x="103" y="271"/>
                    <a:pt x="103" y="271"/>
                  </a:cubicBezTo>
                  <a:cubicBezTo>
                    <a:pt x="116" y="271"/>
                    <a:pt x="116" y="271"/>
                    <a:pt x="116" y="271"/>
                  </a:cubicBezTo>
                  <a:cubicBezTo>
                    <a:pt x="143" y="495"/>
                    <a:pt x="143" y="495"/>
                    <a:pt x="143" y="495"/>
                  </a:cubicBezTo>
                  <a:cubicBezTo>
                    <a:pt x="143" y="501"/>
                    <a:pt x="149" y="507"/>
                    <a:pt x="156" y="507"/>
                  </a:cubicBezTo>
                  <a:cubicBezTo>
                    <a:pt x="185" y="507"/>
                    <a:pt x="185" y="507"/>
                    <a:pt x="185" y="507"/>
                  </a:cubicBezTo>
                  <a:cubicBezTo>
                    <a:pt x="185" y="269"/>
                    <a:pt x="185" y="269"/>
                    <a:pt x="185" y="269"/>
                  </a:cubicBezTo>
                  <a:cubicBezTo>
                    <a:pt x="205" y="264"/>
                    <a:pt x="219" y="246"/>
                    <a:pt x="219" y="225"/>
                  </a:cubicBezTo>
                  <a:lnTo>
                    <a:pt x="219" y="213"/>
                  </a:lnTo>
                  <a:close/>
                  <a:moveTo>
                    <a:pt x="34" y="257"/>
                  </a:moveTo>
                  <a:cubicBezTo>
                    <a:pt x="21" y="252"/>
                    <a:pt x="12" y="240"/>
                    <a:pt x="12" y="225"/>
                  </a:cubicBezTo>
                  <a:cubicBezTo>
                    <a:pt x="12" y="225"/>
                    <a:pt x="12" y="225"/>
                    <a:pt x="12" y="225"/>
                  </a:cubicBezTo>
                  <a:cubicBezTo>
                    <a:pt x="34" y="225"/>
                    <a:pt x="34" y="225"/>
                    <a:pt x="34" y="225"/>
                  </a:cubicBezTo>
                  <a:lnTo>
                    <a:pt x="34" y="257"/>
                  </a:lnTo>
                  <a:close/>
                  <a:moveTo>
                    <a:pt x="185" y="257"/>
                  </a:moveTo>
                  <a:cubicBezTo>
                    <a:pt x="185" y="225"/>
                    <a:pt x="185" y="225"/>
                    <a:pt x="185" y="225"/>
                  </a:cubicBezTo>
                  <a:cubicBezTo>
                    <a:pt x="207" y="225"/>
                    <a:pt x="207" y="225"/>
                    <a:pt x="207" y="225"/>
                  </a:cubicBezTo>
                  <a:cubicBezTo>
                    <a:pt x="207" y="225"/>
                    <a:pt x="207" y="225"/>
                    <a:pt x="207" y="225"/>
                  </a:cubicBezTo>
                  <a:cubicBezTo>
                    <a:pt x="207" y="240"/>
                    <a:pt x="198" y="252"/>
                    <a:pt x="185" y="25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5" name="TextBox 34"/>
          <p:cNvSpPr txBox="1"/>
          <p:nvPr/>
        </p:nvSpPr>
        <p:spPr>
          <a:xfrm>
            <a:off x="5060885" y="5356622"/>
            <a:ext cx="2250250" cy="270030"/>
          </a:xfrm>
          <a:prstGeom prst="rect">
            <a:avLst/>
          </a:prstGeom>
          <a:noFill/>
        </p:spPr>
        <p:txBody>
          <a:bodyPr wrap="square" lIns="0" tIns="0" rIns="0" bIns="0" rtlCol="0">
            <a:noAutofit/>
          </a:bodyPr>
          <a:lstStyle/>
          <a:p>
            <a:pPr algn="ctr">
              <a:buClr>
                <a:schemeClr val="tx1"/>
              </a:buClr>
            </a:pPr>
            <a:r>
              <a:rPr lang="it-IT" sz="1600" dirty="0"/>
              <a:t>Fascia di età (anni)</a:t>
            </a:r>
          </a:p>
        </p:txBody>
      </p:sp>
      <p:sp>
        <p:nvSpPr>
          <p:cNvPr id="37" name="Rounded Rectangle 36"/>
          <p:cNvSpPr/>
          <p:nvPr/>
        </p:nvSpPr>
        <p:spPr bwMode="auto">
          <a:xfrm>
            <a:off x="2207735" y="1416322"/>
            <a:ext cx="7956550" cy="698985"/>
          </a:xfrm>
          <a:prstGeom prst="roundRect">
            <a:avLst/>
          </a:prstGeom>
          <a:noFill/>
          <a:ln w="19050">
            <a:solidFill>
              <a:schemeClr val="accent4"/>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it-IT" sz="1600" dirty="0">
                <a:solidFill>
                  <a:schemeClr val="tx1"/>
                </a:solidFill>
              </a:rPr>
              <a:t>Il tasso degli attacchi di influenza più elevato è riscontrato tra i bambini, mentre la mortalità è più elevata tra gli adulti in età più avanzata</a:t>
            </a:r>
            <a:r>
              <a:rPr lang="it-IT" sz="1200" baseline="30000" dirty="0">
                <a:solidFill>
                  <a:schemeClr val="tx1"/>
                </a:solidFill>
              </a:rPr>
              <a:t>1</a:t>
            </a:r>
          </a:p>
        </p:txBody>
      </p:sp>
      <p:sp>
        <p:nvSpPr>
          <p:cNvPr id="3" name="Oval 2"/>
          <p:cNvSpPr/>
          <p:nvPr/>
        </p:nvSpPr>
        <p:spPr bwMode="auto">
          <a:xfrm>
            <a:off x="4676713" y="2655259"/>
            <a:ext cx="108000" cy="108000"/>
          </a:xfrm>
          <a:prstGeom prst="ellipse">
            <a:avLst/>
          </a:prstGeom>
          <a:solidFill>
            <a:schemeClr val="accent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dirty="0" err="1">
              <a:solidFill>
                <a:srgbClr val="FFFFFF"/>
              </a:solidFill>
              <a:latin typeface="Arial"/>
            </a:endParaRPr>
          </a:p>
        </p:txBody>
      </p:sp>
      <p:sp>
        <p:nvSpPr>
          <p:cNvPr id="36" name="Oval 35"/>
          <p:cNvSpPr/>
          <p:nvPr/>
        </p:nvSpPr>
        <p:spPr bwMode="auto">
          <a:xfrm>
            <a:off x="5407735" y="3420013"/>
            <a:ext cx="108000" cy="108000"/>
          </a:xfrm>
          <a:prstGeom prst="ellipse">
            <a:avLst/>
          </a:prstGeom>
          <a:solidFill>
            <a:schemeClr val="accent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dirty="0" err="1">
              <a:solidFill>
                <a:srgbClr val="FFFFFF"/>
              </a:solidFill>
              <a:latin typeface="Arial"/>
            </a:endParaRPr>
          </a:p>
        </p:txBody>
      </p:sp>
      <p:sp>
        <p:nvSpPr>
          <p:cNvPr id="38" name="Oval 37"/>
          <p:cNvSpPr/>
          <p:nvPr/>
        </p:nvSpPr>
        <p:spPr bwMode="auto">
          <a:xfrm>
            <a:off x="6137301" y="3695992"/>
            <a:ext cx="108000" cy="108000"/>
          </a:xfrm>
          <a:prstGeom prst="ellipse">
            <a:avLst/>
          </a:prstGeom>
          <a:solidFill>
            <a:schemeClr val="accent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dirty="0" err="1">
              <a:solidFill>
                <a:srgbClr val="FFFFFF"/>
              </a:solidFill>
              <a:latin typeface="Arial"/>
            </a:endParaRPr>
          </a:p>
        </p:txBody>
      </p:sp>
      <p:sp>
        <p:nvSpPr>
          <p:cNvPr id="39" name="Oval 38"/>
          <p:cNvSpPr/>
          <p:nvPr/>
        </p:nvSpPr>
        <p:spPr bwMode="auto">
          <a:xfrm>
            <a:off x="6860839" y="3694760"/>
            <a:ext cx="108000" cy="108000"/>
          </a:xfrm>
          <a:prstGeom prst="ellipse">
            <a:avLst/>
          </a:prstGeom>
          <a:solidFill>
            <a:schemeClr val="accent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dirty="0" err="1">
              <a:solidFill>
                <a:srgbClr val="FFFFFF"/>
              </a:solidFill>
              <a:latin typeface="Arial"/>
            </a:endParaRPr>
          </a:p>
        </p:txBody>
      </p:sp>
      <p:sp>
        <p:nvSpPr>
          <p:cNvPr id="40" name="Oval 39"/>
          <p:cNvSpPr/>
          <p:nvPr/>
        </p:nvSpPr>
        <p:spPr bwMode="auto">
          <a:xfrm>
            <a:off x="7598382" y="3514221"/>
            <a:ext cx="108000" cy="108000"/>
          </a:xfrm>
          <a:prstGeom prst="ellipse">
            <a:avLst/>
          </a:prstGeom>
          <a:solidFill>
            <a:schemeClr val="accent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dirty="0" err="1">
              <a:solidFill>
                <a:srgbClr val="FFFFFF"/>
              </a:solidFill>
              <a:latin typeface="Arial"/>
            </a:endParaRPr>
          </a:p>
        </p:txBody>
      </p:sp>
      <p:sp>
        <p:nvSpPr>
          <p:cNvPr id="41" name="Oval 40"/>
          <p:cNvSpPr/>
          <p:nvPr/>
        </p:nvSpPr>
        <p:spPr bwMode="auto">
          <a:xfrm>
            <a:off x="4665972" y="4179223"/>
            <a:ext cx="108000" cy="108000"/>
          </a:xfrm>
          <a:prstGeom prst="ellipse">
            <a:avLst/>
          </a:pr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dirty="0" err="1">
              <a:solidFill>
                <a:srgbClr val="FFFFFF"/>
              </a:solidFill>
              <a:latin typeface="Arial"/>
            </a:endParaRPr>
          </a:p>
        </p:txBody>
      </p:sp>
      <p:sp>
        <p:nvSpPr>
          <p:cNvPr id="42" name="Oval 41"/>
          <p:cNvSpPr/>
          <p:nvPr/>
        </p:nvSpPr>
        <p:spPr bwMode="auto">
          <a:xfrm>
            <a:off x="5407735" y="4174094"/>
            <a:ext cx="108000" cy="108000"/>
          </a:xfrm>
          <a:prstGeom prst="ellipse">
            <a:avLst/>
          </a:pr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dirty="0" err="1">
              <a:solidFill>
                <a:srgbClr val="FFFFFF"/>
              </a:solidFill>
              <a:latin typeface="Arial"/>
            </a:endParaRPr>
          </a:p>
        </p:txBody>
      </p:sp>
      <p:sp>
        <p:nvSpPr>
          <p:cNvPr id="43" name="Oval 42"/>
          <p:cNvSpPr/>
          <p:nvPr/>
        </p:nvSpPr>
        <p:spPr bwMode="auto">
          <a:xfrm>
            <a:off x="6132010" y="4174094"/>
            <a:ext cx="108000" cy="108000"/>
          </a:xfrm>
          <a:prstGeom prst="ellipse">
            <a:avLst/>
          </a:pr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dirty="0" err="1">
              <a:solidFill>
                <a:srgbClr val="FFFFFF"/>
              </a:solidFill>
              <a:latin typeface="Arial"/>
            </a:endParaRPr>
          </a:p>
        </p:txBody>
      </p:sp>
      <p:sp>
        <p:nvSpPr>
          <p:cNvPr id="44" name="Oval 43"/>
          <p:cNvSpPr/>
          <p:nvPr/>
        </p:nvSpPr>
        <p:spPr bwMode="auto">
          <a:xfrm>
            <a:off x="6860839" y="4011048"/>
            <a:ext cx="108000" cy="108000"/>
          </a:xfrm>
          <a:prstGeom prst="ellipse">
            <a:avLst/>
          </a:pr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dirty="0" err="1">
              <a:solidFill>
                <a:srgbClr val="FFFFFF"/>
              </a:solidFill>
              <a:latin typeface="Arial"/>
            </a:endParaRPr>
          </a:p>
        </p:txBody>
      </p:sp>
      <p:sp>
        <p:nvSpPr>
          <p:cNvPr id="45" name="Oval 44"/>
          <p:cNvSpPr/>
          <p:nvPr/>
        </p:nvSpPr>
        <p:spPr bwMode="auto">
          <a:xfrm>
            <a:off x="7598382" y="2612452"/>
            <a:ext cx="108000" cy="108000"/>
          </a:xfrm>
          <a:prstGeom prst="ellipse">
            <a:avLst/>
          </a:pr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GB" sz="1200" b="1" kern="0" dirty="0" err="1">
              <a:solidFill>
                <a:srgbClr val="FFFFFF"/>
              </a:solidFill>
              <a:latin typeface="Arial"/>
            </a:endParaRPr>
          </a:p>
        </p:txBody>
      </p:sp>
      <p:sp>
        <p:nvSpPr>
          <p:cNvPr id="50" name="CasellaDiTesto 49"/>
          <p:cNvSpPr txBox="1"/>
          <p:nvPr/>
        </p:nvSpPr>
        <p:spPr>
          <a:xfrm>
            <a:off x="5883965" y="2941983"/>
            <a:ext cx="914400" cy="914400"/>
          </a:xfrm>
          <a:prstGeom prst="rect">
            <a:avLst/>
          </a:prstGeom>
          <a:noFill/>
        </p:spPr>
        <p:txBody>
          <a:bodyPr wrap="none" lIns="0" tIns="0" rIns="0" bIns="0" rtlCol="0">
            <a:noAutofit/>
          </a:bodyPr>
          <a:lstStyle/>
          <a:p>
            <a:pPr>
              <a:buClr>
                <a:schemeClr val="tx1"/>
              </a:buClr>
            </a:pPr>
            <a:endParaRPr lang="it-IT" sz="1600" dirty="0"/>
          </a:p>
        </p:txBody>
      </p:sp>
      <p:sp>
        <p:nvSpPr>
          <p:cNvPr id="51" name="CasellaDiTesto 50"/>
          <p:cNvSpPr txBox="1"/>
          <p:nvPr/>
        </p:nvSpPr>
        <p:spPr>
          <a:xfrm>
            <a:off x="6268278" y="2411896"/>
            <a:ext cx="914400" cy="251791"/>
          </a:xfrm>
          <a:prstGeom prst="rect">
            <a:avLst/>
          </a:prstGeom>
          <a:solidFill>
            <a:schemeClr val="bg1"/>
          </a:solidFill>
        </p:spPr>
        <p:txBody>
          <a:bodyPr wrap="none" lIns="0" tIns="0" rIns="0" bIns="0" rtlCol="0">
            <a:noAutofit/>
          </a:bodyPr>
          <a:lstStyle/>
          <a:p>
            <a:pPr>
              <a:buClr>
                <a:schemeClr val="tx1"/>
              </a:buClr>
            </a:pPr>
            <a:r>
              <a:rPr lang="it-IT" sz="1000" dirty="0"/>
              <a:t>Tasso di attacco</a:t>
            </a:r>
          </a:p>
        </p:txBody>
      </p:sp>
      <p:sp>
        <p:nvSpPr>
          <p:cNvPr id="52" name="CasellaDiTesto 51"/>
          <p:cNvSpPr txBox="1"/>
          <p:nvPr/>
        </p:nvSpPr>
        <p:spPr>
          <a:xfrm>
            <a:off x="6168887" y="2696817"/>
            <a:ext cx="1208836" cy="233953"/>
          </a:xfrm>
          <a:prstGeom prst="rect">
            <a:avLst/>
          </a:prstGeom>
          <a:solidFill>
            <a:schemeClr val="bg1"/>
          </a:solidFill>
        </p:spPr>
        <p:txBody>
          <a:bodyPr wrap="none" lIns="0" tIns="0" rIns="0" bIns="0" rtlCol="0">
            <a:noAutofit/>
          </a:bodyPr>
          <a:lstStyle/>
          <a:p>
            <a:pPr>
              <a:buClr>
                <a:schemeClr val="tx1"/>
              </a:buClr>
            </a:pPr>
            <a:r>
              <a:rPr lang="it-IT" sz="1000" dirty="0"/>
              <a:t>Tasso di mortalità</a:t>
            </a:r>
          </a:p>
        </p:txBody>
      </p:sp>
    </p:spTree>
    <p:extLst>
      <p:ext uri="{BB962C8B-B14F-4D97-AF65-F5344CB8AC3E}">
        <p14:creationId xmlns="" xmlns:p14="http://schemas.microsoft.com/office/powerpoint/2010/main" val="2754938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55C064F3-5FC6-4036-B1FC-318C9D4D75D3}"/>
              </a:ext>
            </a:extLst>
          </p:cNvPr>
          <p:cNvGrpSpPr/>
          <p:nvPr/>
        </p:nvGrpSpPr>
        <p:grpSpPr>
          <a:xfrm>
            <a:off x="1898074" y="3611870"/>
            <a:ext cx="4083629" cy="2043598"/>
            <a:chOff x="374073" y="1298865"/>
            <a:chExt cx="4083629" cy="2043598"/>
          </a:xfrm>
        </p:grpSpPr>
        <p:sp>
          <p:nvSpPr>
            <p:cNvPr id="41" name="Rounded Rectangle 3">
              <a:extLst>
                <a:ext uri="{FF2B5EF4-FFF2-40B4-BE49-F238E27FC236}">
                  <a16:creationId xmlns:a16="http://schemas.microsoft.com/office/drawing/2014/main" xmlns="" id="{AC4E5B7C-1D4A-45DB-B736-0FC2E4857BE7}"/>
                </a:ext>
              </a:extLst>
            </p:cNvPr>
            <p:cNvSpPr/>
            <p:nvPr/>
          </p:nvSpPr>
          <p:spPr>
            <a:xfrm>
              <a:off x="374073" y="1945186"/>
              <a:ext cx="4083629" cy="1397277"/>
            </a:xfrm>
            <a:custGeom>
              <a:avLst/>
              <a:gdLst>
                <a:gd name="connsiteX0" fmla="*/ 0 w 4083629"/>
                <a:gd name="connsiteY0" fmla="*/ 232884 h 1397277"/>
                <a:gd name="connsiteX1" fmla="*/ 232884 w 4083629"/>
                <a:gd name="connsiteY1" fmla="*/ 0 h 1397277"/>
                <a:gd name="connsiteX2" fmla="*/ 3850745 w 4083629"/>
                <a:gd name="connsiteY2" fmla="*/ 0 h 1397277"/>
                <a:gd name="connsiteX3" fmla="*/ 4083629 w 4083629"/>
                <a:gd name="connsiteY3" fmla="*/ 232884 h 1397277"/>
                <a:gd name="connsiteX4" fmla="*/ 4083629 w 4083629"/>
                <a:gd name="connsiteY4" fmla="*/ 1164393 h 1397277"/>
                <a:gd name="connsiteX5" fmla="*/ 3850745 w 4083629"/>
                <a:gd name="connsiteY5" fmla="*/ 1397277 h 1397277"/>
                <a:gd name="connsiteX6" fmla="*/ 232884 w 4083629"/>
                <a:gd name="connsiteY6" fmla="*/ 1397277 h 1397277"/>
                <a:gd name="connsiteX7" fmla="*/ 0 w 4083629"/>
                <a:gd name="connsiteY7" fmla="*/ 1164393 h 1397277"/>
                <a:gd name="connsiteX8" fmla="*/ 0 w 4083629"/>
                <a:gd name="connsiteY8" fmla="*/ 232884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8" fmla="*/ 324324 w 4083629"/>
                <a:gd name="connsiteY8" fmla="*/ 91440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0" fmla="*/ 939895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3629" h="1397277">
                  <a:moveTo>
                    <a:pt x="939895" y="0"/>
                  </a:moveTo>
                  <a:lnTo>
                    <a:pt x="3850745" y="0"/>
                  </a:lnTo>
                  <a:cubicBezTo>
                    <a:pt x="3979363" y="0"/>
                    <a:pt x="4083629" y="104266"/>
                    <a:pt x="4083629" y="232884"/>
                  </a:cubicBezTo>
                  <a:lnTo>
                    <a:pt x="4083629" y="1164393"/>
                  </a:lnTo>
                  <a:cubicBezTo>
                    <a:pt x="4083629" y="1293011"/>
                    <a:pt x="3979363" y="1397277"/>
                    <a:pt x="3850745" y="1397277"/>
                  </a:cubicBezTo>
                  <a:lnTo>
                    <a:pt x="232884" y="1397277"/>
                  </a:lnTo>
                  <a:cubicBezTo>
                    <a:pt x="104266" y="1397277"/>
                    <a:pt x="0" y="1293011"/>
                    <a:pt x="0" y="1164393"/>
                  </a:cubicBezTo>
                  <a:lnTo>
                    <a:pt x="0" y="232884"/>
                  </a:lnTo>
                </a:path>
              </a:pathLst>
            </a:cu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lvl="1">
                <a:defRPr/>
              </a:pPr>
              <a:endParaRPr lang="en-GB" dirty="0">
                <a:solidFill>
                  <a:srgbClr val="FFFFFF"/>
                </a:solidFill>
                <a:latin typeface="Arial"/>
              </a:endParaRPr>
            </a:p>
          </p:txBody>
        </p:sp>
        <p:sp>
          <p:nvSpPr>
            <p:cNvPr id="42" name="Teardrop 41">
              <a:extLst>
                <a:ext uri="{FF2B5EF4-FFF2-40B4-BE49-F238E27FC236}">
                  <a16:creationId xmlns:a16="http://schemas.microsoft.com/office/drawing/2014/main" xmlns="" id="{50E098F5-1D0E-4874-8B88-657D47B8E7A3}"/>
                </a:ext>
              </a:extLst>
            </p:cNvPr>
            <p:cNvSpPr/>
            <p:nvPr/>
          </p:nvSpPr>
          <p:spPr bwMode="auto">
            <a:xfrm rot="10800000">
              <a:off x="374073" y="1298865"/>
              <a:ext cx="878798" cy="878798"/>
            </a:xfrm>
            <a:prstGeom prst="teardrop">
              <a:avLst/>
            </a:pr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defRPr/>
              </a:pPr>
              <a:endParaRPr lang="en-GB" sz="1200" b="1" kern="0" dirty="0">
                <a:solidFill>
                  <a:srgbClr val="FFFFFF"/>
                </a:solidFill>
                <a:latin typeface="Arial"/>
              </a:endParaRPr>
            </a:p>
          </p:txBody>
        </p:sp>
      </p:grpSp>
      <p:grpSp>
        <p:nvGrpSpPr>
          <p:cNvPr id="43" name="Group 42">
            <a:extLst>
              <a:ext uri="{FF2B5EF4-FFF2-40B4-BE49-F238E27FC236}">
                <a16:creationId xmlns:a16="http://schemas.microsoft.com/office/drawing/2014/main" xmlns="" id="{F7937C7B-4B28-4D0F-BEB6-AD842E927FA1}"/>
              </a:ext>
            </a:extLst>
          </p:cNvPr>
          <p:cNvGrpSpPr/>
          <p:nvPr/>
        </p:nvGrpSpPr>
        <p:grpSpPr>
          <a:xfrm>
            <a:off x="6225597" y="1289439"/>
            <a:ext cx="4083629" cy="2053025"/>
            <a:chOff x="374073" y="1289438"/>
            <a:chExt cx="4083629" cy="2053025"/>
          </a:xfrm>
        </p:grpSpPr>
        <p:sp>
          <p:nvSpPr>
            <p:cNvPr id="44" name="Rounded Rectangle 3">
              <a:extLst>
                <a:ext uri="{FF2B5EF4-FFF2-40B4-BE49-F238E27FC236}">
                  <a16:creationId xmlns:a16="http://schemas.microsoft.com/office/drawing/2014/main" xmlns="" id="{5AB7FD81-1294-4E46-BFBB-DF30E480DAD2}"/>
                </a:ext>
              </a:extLst>
            </p:cNvPr>
            <p:cNvSpPr/>
            <p:nvPr/>
          </p:nvSpPr>
          <p:spPr>
            <a:xfrm>
              <a:off x="374073" y="1945186"/>
              <a:ext cx="4083629" cy="1397277"/>
            </a:xfrm>
            <a:custGeom>
              <a:avLst/>
              <a:gdLst>
                <a:gd name="connsiteX0" fmla="*/ 0 w 4083629"/>
                <a:gd name="connsiteY0" fmla="*/ 232884 h 1397277"/>
                <a:gd name="connsiteX1" fmla="*/ 232884 w 4083629"/>
                <a:gd name="connsiteY1" fmla="*/ 0 h 1397277"/>
                <a:gd name="connsiteX2" fmla="*/ 3850745 w 4083629"/>
                <a:gd name="connsiteY2" fmla="*/ 0 h 1397277"/>
                <a:gd name="connsiteX3" fmla="*/ 4083629 w 4083629"/>
                <a:gd name="connsiteY3" fmla="*/ 232884 h 1397277"/>
                <a:gd name="connsiteX4" fmla="*/ 4083629 w 4083629"/>
                <a:gd name="connsiteY4" fmla="*/ 1164393 h 1397277"/>
                <a:gd name="connsiteX5" fmla="*/ 3850745 w 4083629"/>
                <a:gd name="connsiteY5" fmla="*/ 1397277 h 1397277"/>
                <a:gd name="connsiteX6" fmla="*/ 232884 w 4083629"/>
                <a:gd name="connsiteY6" fmla="*/ 1397277 h 1397277"/>
                <a:gd name="connsiteX7" fmla="*/ 0 w 4083629"/>
                <a:gd name="connsiteY7" fmla="*/ 1164393 h 1397277"/>
                <a:gd name="connsiteX8" fmla="*/ 0 w 4083629"/>
                <a:gd name="connsiteY8" fmla="*/ 232884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8" fmla="*/ 324324 w 4083629"/>
                <a:gd name="connsiteY8" fmla="*/ 91440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0" fmla="*/ 939895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3629" h="1397277">
                  <a:moveTo>
                    <a:pt x="939895" y="0"/>
                  </a:moveTo>
                  <a:lnTo>
                    <a:pt x="3850745" y="0"/>
                  </a:lnTo>
                  <a:cubicBezTo>
                    <a:pt x="3979363" y="0"/>
                    <a:pt x="4083629" y="104266"/>
                    <a:pt x="4083629" y="232884"/>
                  </a:cubicBezTo>
                  <a:lnTo>
                    <a:pt x="4083629" y="1164393"/>
                  </a:lnTo>
                  <a:cubicBezTo>
                    <a:pt x="4083629" y="1293011"/>
                    <a:pt x="3979363" y="1397277"/>
                    <a:pt x="3850745" y="1397277"/>
                  </a:cubicBezTo>
                  <a:lnTo>
                    <a:pt x="232884" y="1397277"/>
                  </a:lnTo>
                  <a:cubicBezTo>
                    <a:pt x="104266" y="1397277"/>
                    <a:pt x="0" y="1293011"/>
                    <a:pt x="0" y="1164393"/>
                  </a:cubicBezTo>
                  <a:lnTo>
                    <a:pt x="0" y="232884"/>
                  </a:lnTo>
                </a:path>
              </a:pathLst>
            </a:cu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lvl="1">
                <a:defRPr/>
              </a:pPr>
              <a:endParaRPr lang="en-GB" dirty="0">
                <a:solidFill>
                  <a:srgbClr val="FFFFFF"/>
                </a:solidFill>
                <a:latin typeface="Arial"/>
              </a:endParaRPr>
            </a:p>
          </p:txBody>
        </p:sp>
        <p:sp>
          <p:nvSpPr>
            <p:cNvPr id="45" name="Teardrop 44">
              <a:extLst>
                <a:ext uri="{FF2B5EF4-FFF2-40B4-BE49-F238E27FC236}">
                  <a16:creationId xmlns:a16="http://schemas.microsoft.com/office/drawing/2014/main" xmlns="" id="{73705ECC-179C-4973-8AD2-BE592FB74771}"/>
                </a:ext>
              </a:extLst>
            </p:cNvPr>
            <p:cNvSpPr/>
            <p:nvPr/>
          </p:nvSpPr>
          <p:spPr bwMode="auto">
            <a:xfrm rot="10800000">
              <a:off x="374073" y="1289438"/>
              <a:ext cx="878798" cy="878798"/>
            </a:xfrm>
            <a:prstGeom prst="teardrop">
              <a:avLst/>
            </a:pr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defRPr/>
              </a:pPr>
              <a:endParaRPr lang="en-GB" sz="1200" b="1" kern="0" dirty="0">
                <a:solidFill>
                  <a:srgbClr val="FFFFFF"/>
                </a:solidFill>
                <a:latin typeface="Arial"/>
              </a:endParaRPr>
            </a:p>
          </p:txBody>
        </p:sp>
      </p:grpSp>
      <p:grpSp>
        <p:nvGrpSpPr>
          <p:cNvPr id="46" name="Group 45">
            <a:extLst>
              <a:ext uri="{FF2B5EF4-FFF2-40B4-BE49-F238E27FC236}">
                <a16:creationId xmlns:a16="http://schemas.microsoft.com/office/drawing/2014/main" xmlns="" id="{044275CC-6728-4015-ADB9-91D576E1B072}"/>
              </a:ext>
            </a:extLst>
          </p:cNvPr>
          <p:cNvGrpSpPr/>
          <p:nvPr/>
        </p:nvGrpSpPr>
        <p:grpSpPr>
          <a:xfrm>
            <a:off x="6225597" y="3611870"/>
            <a:ext cx="4083629" cy="2043598"/>
            <a:chOff x="374073" y="1298865"/>
            <a:chExt cx="4083629" cy="2043598"/>
          </a:xfrm>
        </p:grpSpPr>
        <p:sp>
          <p:nvSpPr>
            <p:cNvPr id="47" name="Rounded Rectangle 3">
              <a:extLst>
                <a:ext uri="{FF2B5EF4-FFF2-40B4-BE49-F238E27FC236}">
                  <a16:creationId xmlns:a16="http://schemas.microsoft.com/office/drawing/2014/main" xmlns="" id="{514636D0-663A-4CE1-BA11-7B871F8F142D}"/>
                </a:ext>
              </a:extLst>
            </p:cNvPr>
            <p:cNvSpPr/>
            <p:nvPr/>
          </p:nvSpPr>
          <p:spPr>
            <a:xfrm>
              <a:off x="374073" y="1945186"/>
              <a:ext cx="4083629" cy="1397277"/>
            </a:xfrm>
            <a:custGeom>
              <a:avLst/>
              <a:gdLst>
                <a:gd name="connsiteX0" fmla="*/ 0 w 4083629"/>
                <a:gd name="connsiteY0" fmla="*/ 232884 h 1397277"/>
                <a:gd name="connsiteX1" fmla="*/ 232884 w 4083629"/>
                <a:gd name="connsiteY1" fmla="*/ 0 h 1397277"/>
                <a:gd name="connsiteX2" fmla="*/ 3850745 w 4083629"/>
                <a:gd name="connsiteY2" fmla="*/ 0 h 1397277"/>
                <a:gd name="connsiteX3" fmla="*/ 4083629 w 4083629"/>
                <a:gd name="connsiteY3" fmla="*/ 232884 h 1397277"/>
                <a:gd name="connsiteX4" fmla="*/ 4083629 w 4083629"/>
                <a:gd name="connsiteY4" fmla="*/ 1164393 h 1397277"/>
                <a:gd name="connsiteX5" fmla="*/ 3850745 w 4083629"/>
                <a:gd name="connsiteY5" fmla="*/ 1397277 h 1397277"/>
                <a:gd name="connsiteX6" fmla="*/ 232884 w 4083629"/>
                <a:gd name="connsiteY6" fmla="*/ 1397277 h 1397277"/>
                <a:gd name="connsiteX7" fmla="*/ 0 w 4083629"/>
                <a:gd name="connsiteY7" fmla="*/ 1164393 h 1397277"/>
                <a:gd name="connsiteX8" fmla="*/ 0 w 4083629"/>
                <a:gd name="connsiteY8" fmla="*/ 232884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8" fmla="*/ 324324 w 4083629"/>
                <a:gd name="connsiteY8" fmla="*/ 91440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0" fmla="*/ 939895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3629" h="1397277">
                  <a:moveTo>
                    <a:pt x="939895" y="0"/>
                  </a:moveTo>
                  <a:lnTo>
                    <a:pt x="3850745" y="0"/>
                  </a:lnTo>
                  <a:cubicBezTo>
                    <a:pt x="3979363" y="0"/>
                    <a:pt x="4083629" y="104266"/>
                    <a:pt x="4083629" y="232884"/>
                  </a:cubicBezTo>
                  <a:lnTo>
                    <a:pt x="4083629" y="1164393"/>
                  </a:lnTo>
                  <a:cubicBezTo>
                    <a:pt x="4083629" y="1293011"/>
                    <a:pt x="3979363" y="1397277"/>
                    <a:pt x="3850745" y="1397277"/>
                  </a:cubicBezTo>
                  <a:lnTo>
                    <a:pt x="232884" y="1397277"/>
                  </a:lnTo>
                  <a:cubicBezTo>
                    <a:pt x="104266" y="1397277"/>
                    <a:pt x="0" y="1293011"/>
                    <a:pt x="0" y="1164393"/>
                  </a:cubicBezTo>
                  <a:lnTo>
                    <a:pt x="0" y="232884"/>
                  </a:lnTo>
                </a:path>
              </a:pathLst>
            </a:cu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lvl="1">
                <a:defRPr/>
              </a:pPr>
              <a:endParaRPr lang="en-GB" dirty="0">
                <a:solidFill>
                  <a:srgbClr val="FFFFFF"/>
                </a:solidFill>
                <a:latin typeface="Arial"/>
              </a:endParaRPr>
            </a:p>
          </p:txBody>
        </p:sp>
        <p:sp>
          <p:nvSpPr>
            <p:cNvPr id="48" name="Teardrop 47">
              <a:extLst>
                <a:ext uri="{FF2B5EF4-FFF2-40B4-BE49-F238E27FC236}">
                  <a16:creationId xmlns:a16="http://schemas.microsoft.com/office/drawing/2014/main" xmlns="" id="{C4A693A8-14BF-4E79-8422-1EBEAF0259D1}"/>
                </a:ext>
              </a:extLst>
            </p:cNvPr>
            <p:cNvSpPr/>
            <p:nvPr/>
          </p:nvSpPr>
          <p:spPr bwMode="auto">
            <a:xfrm rot="10800000">
              <a:off x="374073" y="1298865"/>
              <a:ext cx="878798" cy="878798"/>
            </a:xfrm>
            <a:prstGeom prst="teardrop">
              <a:avLst/>
            </a:pr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defRPr/>
              </a:pPr>
              <a:endParaRPr lang="en-GB" sz="1200" b="1" kern="0" dirty="0">
                <a:solidFill>
                  <a:srgbClr val="FFFFFF"/>
                </a:solidFill>
                <a:latin typeface="Arial"/>
              </a:endParaRPr>
            </a:p>
          </p:txBody>
        </p:sp>
      </p:grpSp>
      <p:sp>
        <p:nvSpPr>
          <p:cNvPr id="2" name="Title 1"/>
          <p:cNvSpPr>
            <a:spLocks noGrp="1"/>
          </p:cNvSpPr>
          <p:nvPr>
            <p:ph type="title"/>
          </p:nvPr>
        </p:nvSpPr>
        <p:spPr>
          <a:xfrm>
            <a:off x="710052" y="65145"/>
            <a:ext cx="11055626" cy="677108"/>
          </a:xfrm>
        </p:spPr>
        <p:txBody>
          <a:bodyPr>
            <a:noAutofit/>
          </a:bodyPr>
          <a:lstStyle/>
          <a:p>
            <a:pPr algn="ctr"/>
            <a:r>
              <a:rPr lang="en-GB" sz="2800" b="1" dirty="0" err="1">
                <a:solidFill>
                  <a:schemeClr val="accent5">
                    <a:lumMod val="50000"/>
                  </a:schemeClr>
                </a:solidFill>
                <a:latin typeface="Arial Black" panose="020B0A04020102020204" pitchFamily="34" charset="0"/>
              </a:rPr>
              <a:t>L’influenza</a:t>
            </a:r>
            <a:r>
              <a:rPr lang="en-GB" sz="2800" b="1" dirty="0">
                <a:solidFill>
                  <a:schemeClr val="accent5">
                    <a:lumMod val="50000"/>
                  </a:schemeClr>
                </a:solidFill>
                <a:latin typeface="Arial Black" panose="020B0A04020102020204" pitchFamily="34" charset="0"/>
              </a:rPr>
              <a:t> è </a:t>
            </a:r>
            <a:r>
              <a:rPr lang="en-GB" sz="2800" b="1" dirty="0" err="1">
                <a:solidFill>
                  <a:schemeClr val="accent5">
                    <a:lumMod val="50000"/>
                  </a:schemeClr>
                </a:solidFill>
                <a:latin typeface="Arial Black" panose="020B0A04020102020204" pitchFamily="34" charset="0"/>
              </a:rPr>
              <a:t>responsabile</a:t>
            </a:r>
            <a:r>
              <a:rPr lang="en-GB" sz="2800" b="1" dirty="0">
                <a:solidFill>
                  <a:schemeClr val="accent5">
                    <a:lumMod val="50000"/>
                  </a:schemeClr>
                </a:solidFill>
                <a:latin typeface="Arial Black" panose="020B0A04020102020204" pitchFamily="34" charset="0"/>
              </a:rPr>
              <a:t> di un </a:t>
            </a:r>
            <a:r>
              <a:rPr lang="en-GB" sz="2800" b="1" dirty="0" err="1">
                <a:solidFill>
                  <a:schemeClr val="accent5">
                    <a:lumMod val="50000"/>
                  </a:schemeClr>
                </a:solidFill>
                <a:latin typeface="Arial Black" panose="020B0A04020102020204" pitchFamily="34" charset="0"/>
              </a:rPr>
              <a:t>numero</a:t>
            </a:r>
            <a:r>
              <a:rPr lang="en-GB" sz="2800" b="1" dirty="0">
                <a:solidFill>
                  <a:schemeClr val="accent5">
                    <a:lumMod val="50000"/>
                  </a:schemeClr>
                </a:solidFill>
                <a:latin typeface="Arial Black" panose="020B0A04020102020204" pitchFamily="34" charset="0"/>
              </a:rPr>
              <a:t> </a:t>
            </a:r>
            <a:r>
              <a:rPr lang="en-GB" sz="2800" b="1" dirty="0" err="1">
                <a:solidFill>
                  <a:schemeClr val="accent5">
                    <a:lumMod val="50000"/>
                  </a:schemeClr>
                </a:solidFill>
                <a:latin typeface="Arial Black" panose="020B0A04020102020204" pitchFamily="34" charset="0"/>
              </a:rPr>
              <a:t>elevato</a:t>
            </a:r>
            <a:r>
              <a:rPr lang="en-GB" sz="2800" b="1" dirty="0">
                <a:solidFill>
                  <a:schemeClr val="accent5">
                    <a:lumMod val="50000"/>
                  </a:schemeClr>
                </a:solidFill>
                <a:latin typeface="Arial Black" panose="020B0A04020102020204" pitchFamily="34" charset="0"/>
              </a:rPr>
              <a:t> di </a:t>
            </a:r>
            <a:r>
              <a:rPr lang="en-GB" sz="2800" b="1" dirty="0" err="1">
                <a:solidFill>
                  <a:schemeClr val="accent5">
                    <a:lumMod val="50000"/>
                  </a:schemeClr>
                </a:solidFill>
                <a:latin typeface="Arial Black" panose="020B0A04020102020204" pitchFamily="34" charset="0"/>
              </a:rPr>
              <a:t>decessi</a:t>
            </a:r>
            <a:r>
              <a:rPr lang="en-GB" sz="2800" b="1" dirty="0">
                <a:solidFill>
                  <a:schemeClr val="accent5">
                    <a:lumMod val="50000"/>
                  </a:schemeClr>
                </a:solidFill>
                <a:latin typeface="Arial Black" panose="020B0A04020102020204" pitchFamily="34" charset="0"/>
              </a:rPr>
              <a:t> </a:t>
            </a:r>
            <a:r>
              <a:rPr lang="en-GB" sz="2800" b="1" dirty="0" err="1">
                <a:solidFill>
                  <a:schemeClr val="accent5">
                    <a:lumMod val="50000"/>
                  </a:schemeClr>
                </a:solidFill>
                <a:latin typeface="Arial Black" panose="020B0A04020102020204" pitchFamily="34" charset="0"/>
              </a:rPr>
              <a:t>ogni</a:t>
            </a:r>
            <a:r>
              <a:rPr lang="en-GB" sz="2800" b="1" dirty="0">
                <a:solidFill>
                  <a:schemeClr val="accent5">
                    <a:lumMod val="50000"/>
                  </a:schemeClr>
                </a:solidFill>
                <a:latin typeface="Arial Black" panose="020B0A04020102020204" pitchFamily="34" charset="0"/>
              </a:rPr>
              <a:t> anno </a:t>
            </a:r>
            <a:r>
              <a:rPr lang="en-GB" sz="2800" b="1" dirty="0" err="1">
                <a:solidFill>
                  <a:schemeClr val="accent5">
                    <a:lumMod val="50000"/>
                  </a:schemeClr>
                </a:solidFill>
                <a:latin typeface="Arial Black" panose="020B0A04020102020204" pitchFamily="34" charset="0"/>
              </a:rPr>
              <a:t>nei</a:t>
            </a:r>
            <a:r>
              <a:rPr lang="en-GB" sz="2800" b="1" dirty="0">
                <a:solidFill>
                  <a:schemeClr val="accent5">
                    <a:lumMod val="50000"/>
                  </a:schemeClr>
                </a:solidFill>
                <a:latin typeface="Arial Black" panose="020B0A04020102020204" pitchFamily="34" charset="0"/>
              </a:rPr>
              <a:t> </a:t>
            </a:r>
            <a:r>
              <a:rPr lang="en-GB" sz="2800" b="1" dirty="0" err="1">
                <a:solidFill>
                  <a:schemeClr val="accent5">
                    <a:lumMod val="50000"/>
                  </a:schemeClr>
                </a:solidFill>
                <a:latin typeface="Arial Black" panose="020B0A04020102020204" pitchFamily="34" charset="0"/>
              </a:rPr>
              <a:t>soggetti</a:t>
            </a:r>
            <a:r>
              <a:rPr lang="en-GB" sz="2800" b="1" dirty="0">
                <a:solidFill>
                  <a:schemeClr val="accent5">
                    <a:lumMod val="50000"/>
                  </a:schemeClr>
                </a:solidFill>
                <a:latin typeface="Arial Black" panose="020B0A04020102020204" pitchFamily="34" charset="0"/>
              </a:rPr>
              <a:t> con </a:t>
            </a:r>
            <a:r>
              <a:rPr lang="en-GB" sz="2800" b="1" dirty="0" err="1">
                <a:solidFill>
                  <a:schemeClr val="accent5">
                    <a:lumMod val="50000"/>
                  </a:schemeClr>
                </a:solidFill>
                <a:latin typeface="Arial Black" panose="020B0A04020102020204" pitchFamily="34" charset="0"/>
              </a:rPr>
              <a:t>patologie</a:t>
            </a:r>
            <a:r>
              <a:rPr lang="en-GB" sz="2800" b="1" dirty="0">
                <a:solidFill>
                  <a:schemeClr val="accent5">
                    <a:lumMod val="50000"/>
                  </a:schemeClr>
                </a:solidFill>
                <a:latin typeface="Arial Black" panose="020B0A04020102020204" pitchFamily="34" charset="0"/>
              </a:rPr>
              <a:t> </a:t>
            </a:r>
            <a:r>
              <a:rPr lang="en-GB" sz="2800" b="1" dirty="0" err="1">
                <a:solidFill>
                  <a:schemeClr val="accent5">
                    <a:lumMod val="50000"/>
                  </a:schemeClr>
                </a:solidFill>
                <a:latin typeface="Arial Black" panose="020B0A04020102020204" pitchFamily="34" charset="0"/>
              </a:rPr>
              <a:t>croniche</a:t>
            </a:r>
            <a:endParaRPr lang="en-GB" sz="2800" b="1" baseline="30000" dirty="0">
              <a:solidFill>
                <a:schemeClr val="accent5">
                  <a:lumMod val="50000"/>
                </a:schemeClr>
              </a:solidFill>
              <a:latin typeface="Arial Black" panose="020B0A04020102020204" pitchFamily="34" charset="0"/>
            </a:endParaRPr>
          </a:p>
        </p:txBody>
      </p:sp>
      <p:sp>
        <p:nvSpPr>
          <p:cNvPr id="4" name="Slide Number Placeholder 3"/>
          <p:cNvSpPr>
            <a:spLocks noGrp="1"/>
          </p:cNvSpPr>
          <p:nvPr>
            <p:ph type="sldNum" sz="quarter" idx="21"/>
          </p:nvPr>
        </p:nvSpPr>
        <p:spPr/>
        <p:txBody>
          <a:bodyPr/>
          <a:lstStyle/>
          <a:p>
            <a:pPr>
              <a:defRPr/>
            </a:pPr>
            <a:fld id="{9F9F533D-B52E-4A2F-BF72-0ADD2D94BD75}" type="slidenum">
              <a:rPr lang="en-GB">
                <a:solidFill>
                  <a:srgbClr val="544F40"/>
                </a:solidFill>
                <a:latin typeface="Arial"/>
              </a:rPr>
              <a:pPr>
                <a:defRPr/>
              </a:pPr>
              <a:t>58</a:t>
            </a:fld>
            <a:endParaRPr lang="en-GB" dirty="0">
              <a:solidFill>
                <a:srgbClr val="544F40"/>
              </a:solidFill>
              <a:latin typeface="Arial"/>
            </a:endParaRPr>
          </a:p>
        </p:txBody>
      </p:sp>
      <p:sp>
        <p:nvSpPr>
          <p:cNvPr id="6" name="Text Placeholder 5"/>
          <p:cNvSpPr>
            <a:spLocks noGrp="1"/>
          </p:cNvSpPr>
          <p:nvPr>
            <p:ph type="body" sz="quarter" idx="22"/>
          </p:nvPr>
        </p:nvSpPr>
        <p:spPr>
          <a:xfrm>
            <a:off x="1898905" y="6367335"/>
            <a:ext cx="8195355" cy="246221"/>
          </a:xfrm>
        </p:spPr>
        <p:txBody>
          <a:bodyPr/>
          <a:lstStyle/>
          <a:p>
            <a:r>
              <a:rPr lang="en-GB" dirty="0"/>
              <a:t>6. World Health Organization (WHO). WHO position paper. Vaccines against influenza – November 2012. </a:t>
            </a:r>
            <a:r>
              <a:rPr lang="en-US" i="1" dirty="0"/>
              <a:t>Wkly Epidemioll Rec </a:t>
            </a:r>
            <a:r>
              <a:rPr lang="en-US" dirty="0"/>
              <a:t>2012;47:461–476; 7. </a:t>
            </a:r>
            <a:r>
              <a:rPr lang="en-GB" dirty="0"/>
              <a:t>World Health Organization (WHO), 2016. Influenza (seasonal). Fact Sheet. </a:t>
            </a:r>
            <a:r>
              <a:rPr lang="en-GB" dirty="0">
                <a:hlinkClick r:id="rId3"/>
              </a:rPr>
              <a:t>http://www.who.int/mediacentre/factsheets/fs211/en/</a:t>
            </a:r>
            <a:r>
              <a:rPr lang="en-GB" dirty="0"/>
              <a:t> (accessed October 2017)</a:t>
            </a:r>
          </a:p>
        </p:txBody>
      </p:sp>
      <p:pic>
        <p:nvPicPr>
          <p:cNvPr id="121" name="Picture 120"/>
          <p:cNvPicPr>
            <a:picLocks noChangeAspect="1"/>
          </p:cNvPicPr>
          <p:nvPr/>
        </p:nvPicPr>
        <p:blipFill rotWithShape="1">
          <a:blip r:embed="rId4" cstate="print"/>
          <a:srcRect l="46100"/>
          <a:stretch/>
        </p:blipFill>
        <p:spPr>
          <a:xfrm>
            <a:off x="1954633" y="3585469"/>
            <a:ext cx="677251" cy="756748"/>
          </a:xfrm>
          <a:prstGeom prst="rect">
            <a:avLst/>
          </a:prstGeom>
        </p:spPr>
      </p:pic>
      <p:grpSp>
        <p:nvGrpSpPr>
          <p:cNvPr id="18" name="Group 17">
            <a:extLst>
              <a:ext uri="{FF2B5EF4-FFF2-40B4-BE49-F238E27FC236}">
                <a16:creationId xmlns:a16="http://schemas.microsoft.com/office/drawing/2014/main" xmlns="" id="{59AE40B8-528F-4E49-8539-3A67A8A81F0D}"/>
              </a:ext>
            </a:extLst>
          </p:cNvPr>
          <p:cNvGrpSpPr/>
          <p:nvPr/>
        </p:nvGrpSpPr>
        <p:grpSpPr>
          <a:xfrm>
            <a:off x="1898074" y="1289439"/>
            <a:ext cx="4083629" cy="2053025"/>
            <a:chOff x="374073" y="1289438"/>
            <a:chExt cx="4083629" cy="2053025"/>
          </a:xfrm>
        </p:grpSpPr>
        <p:sp>
          <p:nvSpPr>
            <p:cNvPr id="67" name="Rounded Rectangle 3"/>
            <p:cNvSpPr/>
            <p:nvPr/>
          </p:nvSpPr>
          <p:spPr>
            <a:xfrm>
              <a:off x="374073" y="1945186"/>
              <a:ext cx="4083629" cy="1397277"/>
            </a:xfrm>
            <a:custGeom>
              <a:avLst/>
              <a:gdLst>
                <a:gd name="connsiteX0" fmla="*/ 0 w 4083629"/>
                <a:gd name="connsiteY0" fmla="*/ 232884 h 1397277"/>
                <a:gd name="connsiteX1" fmla="*/ 232884 w 4083629"/>
                <a:gd name="connsiteY1" fmla="*/ 0 h 1397277"/>
                <a:gd name="connsiteX2" fmla="*/ 3850745 w 4083629"/>
                <a:gd name="connsiteY2" fmla="*/ 0 h 1397277"/>
                <a:gd name="connsiteX3" fmla="*/ 4083629 w 4083629"/>
                <a:gd name="connsiteY3" fmla="*/ 232884 h 1397277"/>
                <a:gd name="connsiteX4" fmla="*/ 4083629 w 4083629"/>
                <a:gd name="connsiteY4" fmla="*/ 1164393 h 1397277"/>
                <a:gd name="connsiteX5" fmla="*/ 3850745 w 4083629"/>
                <a:gd name="connsiteY5" fmla="*/ 1397277 h 1397277"/>
                <a:gd name="connsiteX6" fmla="*/ 232884 w 4083629"/>
                <a:gd name="connsiteY6" fmla="*/ 1397277 h 1397277"/>
                <a:gd name="connsiteX7" fmla="*/ 0 w 4083629"/>
                <a:gd name="connsiteY7" fmla="*/ 1164393 h 1397277"/>
                <a:gd name="connsiteX8" fmla="*/ 0 w 4083629"/>
                <a:gd name="connsiteY8" fmla="*/ 232884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8" fmla="*/ 324324 w 4083629"/>
                <a:gd name="connsiteY8" fmla="*/ 91440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0" fmla="*/ 939895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3629" h="1397277">
                  <a:moveTo>
                    <a:pt x="939895" y="0"/>
                  </a:moveTo>
                  <a:lnTo>
                    <a:pt x="3850745" y="0"/>
                  </a:lnTo>
                  <a:cubicBezTo>
                    <a:pt x="3979363" y="0"/>
                    <a:pt x="4083629" y="104266"/>
                    <a:pt x="4083629" y="232884"/>
                  </a:cubicBezTo>
                  <a:lnTo>
                    <a:pt x="4083629" y="1164393"/>
                  </a:lnTo>
                  <a:cubicBezTo>
                    <a:pt x="4083629" y="1293011"/>
                    <a:pt x="3979363" y="1397277"/>
                    <a:pt x="3850745" y="1397277"/>
                  </a:cubicBezTo>
                  <a:lnTo>
                    <a:pt x="232884" y="1397277"/>
                  </a:lnTo>
                  <a:cubicBezTo>
                    <a:pt x="104266" y="1397277"/>
                    <a:pt x="0" y="1293011"/>
                    <a:pt x="0" y="1164393"/>
                  </a:cubicBezTo>
                  <a:lnTo>
                    <a:pt x="0" y="232884"/>
                  </a:lnTo>
                </a:path>
              </a:pathLst>
            </a:cu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lvl="1">
                <a:defRPr/>
              </a:pPr>
              <a:endParaRPr lang="en-GB" dirty="0">
                <a:solidFill>
                  <a:srgbClr val="FFFFFF"/>
                </a:solidFill>
                <a:latin typeface="Arial"/>
              </a:endParaRPr>
            </a:p>
          </p:txBody>
        </p:sp>
        <p:sp>
          <p:nvSpPr>
            <p:cNvPr id="32" name="Teardrop 31">
              <a:extLst>
                <a:ext uri="{FF2B5EF4-FFF2-40B4-BE49-F238E27FC236}">
                  <a16:creationId xmlns:a16="http://schemas.microsoft.com/office/drawing/2014/main" xmlns="" id="{183820A4-9E00-46BE-B8A6-0B001A4EB5FC}"/>
                </a:ext>
              </a:extLst>
            </p:cNvPr>
            <p:cNvSpPr/>
            <p:nvPr/>
          </p:nvSpPr>
          <p:spPr bwMode="auto">
            <a:xfrm rot="10800000">
              <a:off x="374073" y="1289438"/>
              <a:ext cx="878798" cy="878798"/>
            </a:xfrm>
            <a:prstGeom prst="teardrop">
              <a:avLst/>
            </a:pr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defRPr/>
              </a:pPr>
              <a:endParaRPr lang="en-GB" sz="1200" b="1" kern="0" dirty="0">
                <a:solidFill>
                  <a:srgbClr val="FFFFFF"/>
                </a:solidFill>
                <a:latin typeface="Arial"/>
              </a:endParaRPr>
            </a:p>
          </p:txBody>
        </p:sp>
      </p:grpSp>
      <p:grpSp>
        <p:nvGrpSpPr>
          <p:cNvPr id="3" name="Group 2">
            <a:extLst>
              <a:ext uri="{FF2B5EF4-FFF2-40B4-BE49-F238E27FC236}">
                <a16:creationId xmlns:a16="http://schemas.microsoft.com/office/drawing/2014/main" xmlns="" id="{3FAD1897-13C6-4D74-A5FB-D032DDDF51E9}"/>
              </a:ext>
            </a:extLst>
          </p:cNvPr>
          <p:cNvGrpSpPr/>
          <p:nvPr/>
        </p:nvGrpSpPr>
        <p:grpSpPr>
          <a:xfrm>
            <a:off x="2099384" y="1447757"/>
            <a:ext cx="457322" cy="599868"/>
            <a:chOff x="566467" y="1636728"/>
            <a:chExt cx="334158" cy="442877"/>
          </a:xfrm>
        </p:grpSpPr>
        <p:sp>
          <p:nvSpPr>
            <p:cNvPr id="122" name="Freeform 85"/>
            <p:cNvSpPr>
              <a:spLocks noEditPoints="1"/>
            </p:cNvSpPr>
            <p:nvPr/>
          </p:nvSpPr>
          <p:spPr bwMode="auto">
            <a:xfrm flipH="1">
              <a:off x="566467" y="1648218"/>
              <a:ext cx="141661" cy="425303"/>
            </a:xfrm>
            <a:custGeom>
              <a:avLst/>
              <a:gdLst>
                <a:gd name="T0" fmla="*/ 190 w 213"/>
                <a:gd name="T1" fmla="*/ 371 h 615"/>
                <a:gd name="T2" fmla="*/ 211 w 213"/>
                <a:gd name="T3" fmla="*/ 332 h 615"/>
                <a:gd name="T4" fmla="*/ 193 w 213"/>
                <a:gd name="T5" fmla="*/ 164 h 615"/>
                <a:gd name="T6" fmla="*/ 181 w 213"/>
                <a:gd name="T7" fmla="*/ 147 h 615"/>
                <a:gd name="T8" fmla="*/ 139 w 213"/>
                <a:gd name="T9" fmla="*/ 128 h 615"/>
                <a:gd name="T10" fmla="*/ 143 w 213"/>
                <a:gd name="T11" fmla="*/ 124 h 615"/>
                <a:gd name="T12" fmla="*/ 166 w 213"/>
                <a:gd name="T13" fmla="*/ 124 h 615"/>
                <a:gd name="T14" fmla="*/ 171 w 213"/>
                <a:gd name="T15" fmla="*/ 121 h 615"/>
                <a:gd name="T16" fmla="*/ 171 w 213"/>
                <a:gd name="T17" fmla="*/ 115 h 615"/>
                <a:gd name="T18" fmla="*/ 160 w 213"/>
                <a:gd name="T19" fmla="*/ 74 h 615"/>
                <a:gd name="T20" fmla="*/ 160 w 213"/>
                <a:gd name="T21" fmla="*/ 54 h 615"/>
                <a:gd name="T22" fmla="*/ 106 w 213"/>
                <a:gd name="T23" fmla="*/ 0 h 615"/>
                <a:gd name="T24" fmla="*/ 52 w 213"/>
                <a:gd name="T25" fmla="*/ 54 h 615"/>
                <a:gd name="T26" fmla="*/ 52 w 213"/>
                <a:gd name="T27" fmla="*/ 69 h 615"/>
                <a:gd name="T28" fmla="*/ 52 w 213"/>
                <a:gd name="T29" fmla="*/ 69 h 615"/>
                <a:gd name="T30" fmla="*/ 41 w 213"/>
                <a:gd name="T31" fmla="*/ 115 h 615"/>
                <a:gd name="T32" fmla="*/ 41 w 213"/>
                <a:gd name="T33" fmla="*/ 121 h 615"/>
                <a:gd name="T34" fmla="*/ 46 w 213"/>
                <a:gd name="T35" fmla="*/ 124 h 615"/>
                <a:gd name="T36" fmla="*/ 69 w 213"/>
                <a:gd name="T37" fmla="*/ 124 h 615"/>
                <a:gd name="T38" fmla="*/ 73 w 213"/>
                <a:gd name="T39" fmla="*/ 128 h 615"/>
                <a:gd name="T40" fmla="*/ 31 w 213"/>
                <a:gd name="T41" fmla="*/ 147 h 615"/>
                <a:gd name="T42" fmla="*/ 19 w 213"/>
                <a:gd name="T43" fmla="*/ 164 h 615"/>
                <a:gd name="T44" fmla="*/ 1 w 213"/>
                <a:gd name="T45" fmla="*/ 332 h 615"/>
                <a:gd name="T46" fmla="*/ 22 w 213"/>
                <a:gd name="T47" fmla="*/ 371 h 615"/>
                <a:gd name="T48" fmla="*/ 4 w 213"/>
                <a:gd name="T49" fmla="*/ 454 h 615"/>
                <a:gd name="T50" fmla="*/ 13 w 213"/>
                <a:gd name="T51" fmla="*/ 466 h 615"/>
                <a:gd name="T52" fmla="*/ 49 w 213"/>
                <a:gd name="T53" fmla="*/ 466 h 615"/>
                <a:gd name="T54" fmla="*/ 69 w 213"/>
                <a:gd name="T55" fmla="*/ 603 h 615"/>
                <a:gd name="T56" fmla="*/ 82 w 213"/>
                <a:gd name="T57" fmla="*/ 615 h 615"/>
                <a:gd name="T58" fmla="*/ 100 w 213"/>
                <a:gd name="T59" fmla="*/ 615 h 615"/>
                <a:gd name="T60" fmla="*/ 100 w 213"/>
                <a:gd name="T61" fmla="*/ 466 h 615"/>
                <a:gd name="T62" fmla="*/ 112 w 213"/>
                <a:gd name="T63" fmla="*/ 466 h 615"/>
                <a:gd name="T64" fmla="*/ 112 w 213"/>
                <a:gd name="T65" fmla="*/ 615 h 615"/>
                <a:gd name="T66" fmla="*/ 130 w 213"/>
                <a:gd name="T67" fmla="*/ 615 h 615"/>
                <a:gd name="T68" fmla="*/ 144 w 213"/>
                <a:gd name="T69" fmla="*/ 603 h 615"/>
                <a:gd name="T70" fmla="*/ 163 w 213"/>
                <a:gd name="T71" fmla="*/ 466 h 615"/>
                <a:gd name="T72" fmla="*/ 199 w 213"/>
                <a:gd name="T73" fmla="*/ 466 h 615"/>
                <a:gd name="T74" fmla="*/ 209 w 213"/>
                <a:gd name="T75" fmla="*/ 454 h 615"/>
                <a:gd name="T76" fmla="*/ 190 w 213"/>
                <a:gd name="T77" fmla="*/ 371 h 615"/>
                <a:gd name="T78" fmla="*/ 25 w 213"/>
                <a:gd name="T79" fmla="*/ 359 h 615"/>
                <a:gd name="T80" fmla="*/ 20 w 213"/>
                <a:gd name="T81" fmla="*/ 355 h 615"/>
                <a:gd name="T82" fmla="*/ 13 w 213"/>
                <a:gd name="T83" fmla="*/ 334 h 615"/>
                <a:gd name="T84" fmla="*/ 16 w 213"/>
                <a:gd name="T85" fmla="*/ 309 h 615"/>
                <a:gd name="T86" fmla="*/ 36 w 213"/>
                <a:gd name="T87" fmla="*/ 309 h 615"/>
                <a:gd name="T88" fmla="*/ 25 w 213"/>
                <a:gd name="T89" fmla="*/ 359 h 615"/>
                <a:gd name="T90" fmla="*/ 106 w 213"/>
                <a:gd name="T91" fmla="*/ 127 h 615"/>
                <a:gd name="T92" fmla="*/ 64 w 213"/>
                <a:gd name="T93" fmla="*/ 85 h 615"/>
                <a:gd name="T94" fmla="*/ 64 w 213"/>
                <a:gd name="T95" fmla="*/ 75 h 615"/>
                <a:gd name="T96" fmla="*/ 84 w 213"/>
                <a:gd name="T97" fmla="*/ 54 h 615"/>
                <a:gd name="T98" fmla="*/ 113 w 213"/>
                <a:gd name="T99" fmla="*/ 54 h 615"/>
                <a:gd name="T100" fmla="*/ 133 w 213"/>
                <a:gd name="T101" fmla="*/ 34 h 615"/>
                <a:gd name="T102" fmla="*/ 133 w 213"/>
                <a:gd name="T103" fmla="*/ 21 h 615"/>
                <a:gd name="T104" fmla="*/ 148 w 213"/>
                <a:gd name="T105" fmla="*/ 54 h 615"/>
                <a:gd name="T106" fmla="*/ 148 w 213"/>
                <a:gd name="T107" fmla="*/ 85 h 615"/>
                <a:gd name="T108" fmla="*/ 106 w 213"/>
                <a:gd name="T109" fmla="*/ 127 h 615"/>
                <a:gd name="T110" fmla="*/ 176 w 213"/>
                <a:gd name="T111" fmla="*/ 309 h 615"/>
                <a:gd name="T112" fmla="*/ 197 w 213"/>
                <a:gd name="T113" fmla="*/ 309 h 615"/>
                <a:gd name="T114" fmla="*/ 199 w 213"/>
                <a:gd name="T115" fmla="*/ 334 h 615"/>
                <a:gd name="T116" fmla="*/ 192 w 213"/>
                <a:gd name="T117" fmla="*/ 355 h 615"/>
                <a:gd name="T118" fmla="*/ 187 w 213"/>
                <a:gd name="T119" fmla="*/ 359 h 615"/>
                <a:gd name="T120" fmla="*/ 176 w 213"/>
                <a:gd name="T121" fmla="*/ 30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3" h="615">
                  <a:moveTo>
                    <a:pt x="190" y="371"/>
                  </a:moveTo>
                  <a:cubicBezTo>
                    <a:pt x="204" y="363"/>
                    <a:pt x="213" y="349"/>
                    <a:pt x="211" y="332"/>
                  </a:cubicBezTo>
                  <a:cubicBezTo>
                    <a:pt x="193" y="164"/>
                    <a:pt x="193" y="164"/>
                    <a:pt x="193" y="164"/>
                  </a:cubicBezTo>
                  <a:cubicBezTo>
                    <a:pt x="192" y="155"/>
                    <a:pt x="187" y="150"/>
                    <a:pt x="181" y="147"/>
                  </a:cubicBezTo>
                  <a:cubicBezTo>
                    <a:pt x="139" y="128"/>
                    <a:pt x="139" y="128"/>
                    <a:pt x="139" y="128"/>
                  </a:cubicBezTo>
                  <a:cubicBezTo>
                    <a:pt x="141" y="127"/>
                    <a:pt x="142" y="125"/>
                    <a:pt x="143" y="124"/>
                  </a:cubicBezTo>
                  <a:cubicBezTo>
                    <a:pt x="166" y="124"/>
                    <a:pt x="166" y="124"/>
                    <a:pt x="166" y="124"/>
                  </a:cubicBezTo>
                  <a:cubicBezTo>
                    <a:pt x="168" y="124"/>
                    <a:pt x="170" y="123"/>
                    <a:pt x="171" y="121"/>
                  </a:cubicBezTo>
                  <a:cubicBezTo>
                    <a:pt x="172" y="120"/>
                    <a:pt x="172" y="117"/>
                    <a:pt x="171" y="115"/>
                  </a:cubicBezTo>
                  <a:cubicBezTo>
                    <a:pt x="161" y="96"/>
                    <a:pt x="160" y="90"/>
                    <a:pt x="160" y="74"/>
                  </a:cubicBezTo>
                  <a:cubicBezTo>
                    <a:pt x="160" y="54"/>
                    <a:pt x="160" y="54"/>
                    <a:pt x="160" y="54"/>
                  </a:cubicBezTo>
                  <a:cubicBezTo>
                    <a:pt x="160" y="24"/>
                    <a:pt x="136" y="0"/>
                    <a:pt x="106" y="0"/>
                  </a:cubicBezTo>
                  <a:cubicBezTo>
                    <a:pt x="76" y="0"/>
                    <a:pt x="52" y="24"/>
                    <a:pt x="52" y="54"/>
                  </a:cubicBezTo>
                  <a:cubicBezTo>
                    <a:pt x="52" y="69"/>
                    <a:pt x="52" y="69"/>
                    <a:pt x="52" y="69"/>
                  </a:cubicBezTo>
                  <a:cubicBezTo>
                    <a:pt x="52" y="69"/>
                    <a:pt x="52" y="69"/>
                    <a:pt x="52" y="69"/>
                  </a:cubicBezTo>
                  <a:cubicBezTo>
                    <a:pt x="52" y="90"/>
                    <a:pt x="52" y="94"/>
                    <a:pt x="41" y="115"/>
                  </a:cubicBezTo>
                  <a:cubicBezTo>
                    <a:pt x="40" y="117"/>
                    <a:pt x="40" y="120"/>
                    <a:pt x="41" y="121"/>
                  </a:cubicBezTo>
                  <a:cubicBezTo>
                    <a:pt x="42" y="123"/>
                    <a:pt x="44" y="124"/>
                    <a:pt x="46" y="124"/>
                  </a:cubicBezTo>
                  <a:cubicBezTo>
                    <a:pt x="69" y="124"/>
                    <a:pt x="69" y="124"/>
                    <a:pt x="69" y="124"/>
                  </a:cubicBezTo>
                  <a:cubicBezTo>
                    <a:pt x="70" y="125"/>
                    <a:pt x="72" y="127"/>
                    <a:pt x="73" y="128"/>
                  </a:cubicBezTo>
                  <a:cubicBezTo>
                    <a:pt x="31" y="147"/>
                    <a:pt x="31" y="147"/>
                    <a:pt x="31" y="147"/>
                  </a:cubicBezTo>
                  <a:cubicBezTo>
                    <a:pt x="25" y="150"/>
                    <a:pt x="20" y="155"/>
                    <a:pt x="19" y="164"/>
                  </a:cubicBezTo>
                  <a:cubicBezTo>
                    <a:pt x="1" y="332"/>
                    <a:pt x="1" y="332"/>
                    <a:pt x="1" y="332"/>
                  </a:cubicBezTo>
                  <a:cubicBezTo>
                    <a:pt x="0" y="349"/>
                    <a:pt x="8" y="363"/>
                    <a:pt x="22" y="371"/>
                  </a:cubicBezTo>
                  <a:cubicBezTo>
                    <a:pt x="4" y="454"/>
                    <a:pt x="4" y="454"/>
                    <a:pt x="4" y="454"/>
                  </a:cubicBezTo>
                  <a:cubicBezTo>
                    <a:pt x="2" y="460"/>
                    <a:pt x="6" y="466"/>
                    <a:pt x="13" y="466"/>
                  </a:cubicBezTo>
                  <a:cubicBezTo>
                    <a:pt x="49" y="466"/>
                    <a:pt x="49" y="466"/>
                    <a:pt x="49" y="466"/>
                  </a:cubicBezTo>
                  <a:cubicBezTo>
                    <a:pt x="69" y="603"/>
                    <a:pt x="69" y="603"/>
                    <a:pt x="69" y="603"/>
                  </a:cubicBezTo>
                  <a:cubicBezTo>
                    <a:pt x="69" y="609"/>
                    <a:pt x="76" y="615"/>
                    <a:pt x="82" y="615"/>
                  </a:cubicBezTo>
                  <a:cubicBezTo>
                    <a:pt x="100" y="615"/>
                    <a:pt x="100" y="615"/>
                    <a:pt x="100" y="615"/>
                  </a:cubicBezTo>
                  <a:cubicBezTo>
                    <a:pt x="100" y="466"/>
                    <a:pt x="100" y="466"/>
                    <a:pt x="100" y="466"/>
                  </a:cubicBezTo>
                  <a:cubicBezTo>
                    <a:pt x="104" y="466"/>
                    <a:pt x="108" y="466"/>
                    <a:pt x="112" y="466"/>
                  </a:cubicBezTo>
                  <a:cubicBezTo>
                    <a:pt x="112" y="615"/>
                    <a:pt x="112" y="615"/>
                    <a:pt x="112" y="615"/>
                  </a:cubicBezTo>
                  <a:cubicBezTo>
                    <a:pt x="130" y="615"/>
                    <a:pt x="130" y="615"/>
                    <a:pt x="130" y="615"/>
                  </a:cubicBezTo>
                  <a:cubicBezTo>
                    <a:pt x="137" y="615"/>
                    <a:pt x="143" y="609"/>
                    <a:pt x="144" y="603"/>
                  </a:cubicBezTo>
                  <a:cubicBezTo>
                    <a:pt x="163" y="466"/>
                    <a:pt x="163" y="466"/>
                    <a:pt x="163" y="466"/>
                  </a:cubicBezTo>
                  <a:cubicBezTo>
                    <a:pt x="199" y="466"/>
                    <a:pt x="199" y="466"/>
                    <a:pt x="199" y="466"/>
                  </a:cubicBezTo>
                  <a:cubicBezTo>
                    <a:pt x="206" y="466"/>
                    <a:pt x="210" y="460"/>
                    <a:pt x="209" y="454"/>
                  </a:cubicBezTo>
                  <a:lnTo>
                    <a:pt x="190" y="371"/>
                  </a:lnTo>
                  <a:close/>
                  <a:moveTo>
                    <a:pt x="25" y="359"/>
                  </a:moveTo>
                  <a:cubicBezTo>
                    <a:pt x="23" y="358"/>
                    <a:pt x="22" y="356"/>
                    <a:pt x="20" y="355"/>
                  </a:cubicBezTo>
                  <a:cubicBezTo>
                    <a:pt x="17" y="351"/>
                    <a:pt x="12" y="343"/>
                    <a:pt x="13" y="334"/>
                  </a:cubicBezTo>
                  <a:cubicBezTo>
                    <a:pt x="16" y="309"/>
                    <a:pt x="16" y="309"/>
                    <a:pt x="16" y="309"/>
                  </a:cubicBezTo>
                  <a:cubicBezTo>
                    <a:pt x="36" y="309"/>
                    <a:pt x="36" y="309"/>
                    <a:pt x="36" y="309"/>
                  </a:cubicBezTo>
                  <a:lnTo>
                    <a:pt x="25" y="359"/>
                  </a:lnTo>
                  <a:close/>
                  <a:moveTo>
                    <a:pt x="106" y="127"/>
                  </a:moveTo>
                  <a:cubicBezTo>
                    <a:pt x="83" y="127"/>
                    <a:pt x="64" y="108"/>
                    <a:pt x="64" y="85"/>
                  </a:cubicBezTo>
                  <a:cubicBezTo>
                    <a:pt x="64" y="75"/>
                    <a:pt x="64" y="75"/>
                    <a:pt x="64" y="75"/>
                  </a:cubicBezTo>
                  <a:cubicBezTo>
                    <a:pt x="64" y="63"/>
                    <a:pt x="73" y="54"/>
                    <a:pt x="84" y="54"/>
                  </a:cubicBezTo>
                  <a:cubicBezTo>
                    <a:pt x="98" y="54"/>
                    <a:pt x="112" y="54"/>
                    <a:pt x="113" y="54"/>
                  </a:cubicBezTo>
                  <a:cubicBezTo>
                    <a:pt x="124" y="54"/>
                    <a:pt x="133" y="45"/>
                    <a:pt x="133" y="34"/>
                  </a:cubicBezTo>
                  <a:cubicBezTo>
                    <a:pt x="133" y="34"/>
                    <a:pt x="133" y="28"/>
                    <a:pt x="133" y="21"/>
                  </a:cubicBezTo>
                  <a:cubicBezTo>
                    <a:pt x="142" y="29"/>
                    <a:pt x="148" y="41"/>
                    <a:pt x="148" y="54"/>
                  </a:cubicBezTo>
                  <a:cubicBezTo>
                    <a:pt x="148" y="85"/>
                    <a:pt x="148" y="85"/>
                    <a:pt x="148" y="85"/>
                  </a:cubicBezTo>
                  <a:cubicBezTo>
                    <a:pt x="148" y="108"/>
                    <a:pt x="129" y="127"/>
                    <a:pt x="106" y="127"/>
                  </a:cubicBezTo>
                  <a:close/>
                  <a:moveTo>
                    <a:pt x="176" y="309"/>
                  </a:moveTo>
                  <a:cubicBezTo>
                    <a:pt x="197" y="309"/>
                    <a:pt x="197" y="309"/>
                    <a:pt x="197" y="309"/>
                  </a:cubicBezTo>
                  <a:cubicBezTo>
                    <a:pt x="199" y="334"/>
                    <a:pt x="199" y="334"/>
                    <a:pt x="199" y="334"/>
                  </a:cubicBezTo>
                  <a:cubicBezTo>
                    <a:pt x="200" y="343"/>
                    <a:pt x="196" y="351"/>
                    <a:pt x="192" y="355"/>
                  </a:cubicBezTo>
                  <a:cubicBezTo>
                    <a:pt x="190" y="356"/>
                    <a:pt x="189" y="358"/>
                    <a:pt x="187" y="359"/>
                  </a:cubicBezTo>
                  <a:lnTo>
                    <a:pt x="176" y="30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solidFill>
                  <a:srgbClr val="544F40"/>
                </a:solidFill>
                <a:latin typeface="Arial"/>
              </a:endParaRPr>
            </a:p>
          </p:txBody>
        </p:sp>
        <p:sp>
          <p:nvSpPr>
            <p:cNvPr id="123" name="Freeform 90"/>
            <p:cNvSpPr>
              <a:spLocks noEditPoints="1"/>
            </p:cNvSpPr>
            <p:nvPr/>
          </p:nvSpPr>
          <p:spPr bwMode="auto">
            <a:xfrm flipH="1">
              <a:off x="753885" y="1636728"/>
              <a:ext cx="146740" cy="442877"/>
            </a:xfrm>
            <a:custGeom>
              <a:avLst/>
              <a:gdLst>
                <a:gd name="T0" fmla="*/ 219 w 220"/>
                <a:gd name="T1" fmla="*/ 346 h 640"/>
                <a:gd name="T2" fmla="*/ 219 w 220"/>
                <a:gd name="T3" fmla="*/ 346 h 640"/>
                <a:gd name="T4" fmla="*/ 208 w 220"/>
                <a:gd name="T5" fmla="*/ 173 h 640"/>
                <a:gd name="T6" fmla="*/ 197 w 220"/>
                <a:gd name="T7" fmla="*/ 156 h 640"/>
                <a:gd name="T8" fmla="*/ 151 w 220"/>
                <a:gd name="T9" fmla="*/ 133 h 640"/>
                <a:gd name="T10" fmla="*/ 142 w 220"/>
                <a:gd name="T11" fmla="*/ 129 h 640"/>
                <a:gd name="T12" fmla="*/ 164 w 220"/>
                <a:gd name="T13" fmla="*/ 85 h 640"/>
                <a:gd name="T14" fmla="*/ 164 w 220"/>
                <a:gd name="T15" fmla="*/ 55 h 640"/>
                <a:gd name="T16" fmla="*/ 110 w 220"/>
                <a:gd name="T17" fmla="*/ 0 h 640"/>
                <a:gd name="T18" fmla="*/ 56 w 220"/>
                <a:gd name="T19" fmla="*/ 55 h 640"/>
                <a:gd name="T20" fmla="*/ 56 w 220"/>
                <a:gd name="T21" fmla="*/ 85 h 640"/>
                <a:gd name="T22" fmla="*/ 77 w 220"/>
                <a:gd name="T23" fmla="*/ 129 h 640"/>
                <a:gd name="T24" fmla="*/ 68 w 220"/>
                <a:gd name="T25" fmla="*/ 133 h 640"/>
                <a:gd name="T26" fmla="*/ 23 w 220"/>
                <a:gd name="T27" fmla="*/ 156 h 640"/>
                <a:gd name="T28" fmla="*/ 11 w 220"/>
                <a:gd name="T29" fmla="*/ 173 h 640"/>
                <a:gd name="T30" fmla="*/ 1 w 220"/>
                <a:gd name="T31" fmla="*/ 346 h 640"/>
                <a:gd name="T32" fmla="*/ 1 w 220"/>
                <a:gd name="T33" fmla="*/ 346 h 640"/>
                <a:gd name="T34" fmla="*/ 0 w 220"/>
                <a:gd name="T35" fmla="*/ 358 h 640"/>
                <a:gd name="T36" fmla="*/ 34 w 220"/>
                <a:gd name="T37" fmla="*/ 402 h 640"/>
                <a:gd name="T38" fmla="*/ 34 w 220"/>
                <a:gd name="T39" fmla="*/ 640 h 640"/>
                <a:gd name="T40" fmla="*/ 63 w 220"/>
                <a:gd name="T41" fmla="*/ 640 h 640"/>
                <a:gd name="T42" fmla="*/ 77 w 220"/>
                <a:gd name="T43" fmla="*/ 628 h 640"/>
                <a:gd name="T44" fmla="*/ 103 w 220"/>
                <a:gd name="T45" fmla="*/ 404 h 640"/>
                <a:gd name="T46" fmla="*/ 116 w 220"/>
                <a:gd name="T47" fmla="*/ 404 h 640"/>
                <a:gd name="T48" fmla="*/ 143 w 220"/>
                <a:gd name="T49" fmla="*/ 628 h 640"/>
                <a:gd name="T50" fmla="*/ 156 w 220"/>
                <a:gd name="T51" fmla="*/ 640 h 640"/>
                <a:gd name="T52" fmla="*/ 185 w 220"/>
                <a:gd name="T53" fmla="*/ 640 h 640"/>
                <a:gd name="T54" fmla="*/ 185 w 220"/>
                <a:gd name="T55" fmla="*/ 402 h 640"/>
                <a:gd name="T56" fmla="*/ 220 w 220"/>
                <a:gd name="T57" fmla="*/ 358 h 640"/>
                <a:gd name="T58" fmla="*/ 219 w 220"/>
                <a:gd name="T59" fmla="*/ 346 h 640"/>
                <a:gd name="T60" fmla="*/ 34 w 220"/>
                <a:gd name="T61" fmla="*/ 390 h 640"/>
                <a:gd name="T62" fmla="*/ 12 w 220"/>
                <a:gd name="T63" fmla="*/ 358 h 640"/>
                <a:gd name="T64" fmla="*/ 12 w 220"/>
                <a:gd name="T65" fmla="*/ 358 h 640"/>
                <a:gd name="T66" fmla="*/ 34 w 220"/>
                <a:gd name="T67" fmla="*/ 358 h 640"/>
                <a:gd name="T68" fmla="*/ 34 w 220"/>
                <a:gd name="T69" fmla="*/ 390 h 640"/>
                <a:gd name="T70" fmla="*/ 110 w 220"/>
                <a:gd name="T71" fmla="*/ 128 h 640"/>
                <a:gd name="T72" fmla="*/ 68 w 220"/>
                <a:gd name="T73" fmla="*/ 85 h 640"/>
                <a:gd name="T74" fmla="*/ 68 w 220"/>
                <a:gd name="T75" fmla="*/ 59 h 640"/>
                <a:gd name="T76" fmla="*/ 88 w 220"/>
                <a:gd name="T77" fmla="*/ 39 h 640"/>
                <a:gd name="T78" fmla="*/ 88 w 220"/>
                <a:gd name="T79" fmla="*/ 39 h 640"/>
                <a:gd name="T80" fmla="*/ 110 w 220"/>
                <a:gd name="T81" fmla="*/ 41 h 640"/>
                <a:gd name="T82" fmla="*/ 146 w 220"/>
                <a:gd name="T83" fmla="*/ 34 h 640"/>
                <a:gd name="T84" fmla="*/ 152 w 220"/>
                <a:gd name="T85" fmla="*/ 55 h 640"/>
                <a:gd name="T86" fmla="*/ 152 w 220"/>
                <a:gd name="T87" fmla="*/ 85 h 640"/>
                <a:gd name="T88" fmla="*/ 110 w 220"/>
                <a:gd name="T89" fmla="*/ 128 h 640"/>
                <a:gd name="T90" fmla="*/ 185 w 220"/>
                <a:gd name="T91" fmla="*/ 390 h 640"/>
                <a:gd name="T92" fmla="*/ 185 w 220"/>
                <a:gd name="T93" fmla="*/ 358 h 640"/>
                <a:gd name="T94" fmla="*/ 207 w 220"/>
                <a:gd name="T95" fmla="*/ 358 h 640"/>
                <a:gd name="T96" fmla="*/ 208 w 220"/>
                <a:gd name="T97" fmla="*/ 358 h 640"/>
                <a:gd name="T98" fmla="*/ 185 w 220"/>
                <a:gd name="T99" fmla="*/ 39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0" h="640">
                  <a:moveTo>
                    <a:pt x="219" y="346"/>
                  </a:moveTo>
                  <a:cubicBezTo>
                    <a:pt x="219" y="346"/>
                    <a:pt x="219" y="346"/>
                    <a:pt x="219" y="346"/>
                  </a:cubicBezTo>
                  <a:cubicBezTo>
                    <a:pt x="208" y="173"/>
                    <a:pt x="208" y="173"/>
                    <a:pt x="208" y="173"/>
                  </a:cubicBezTo>
                  <a:cubicBezTo>
                    <a:pt x="207" y="164"/>
                    <a:pt x="203" y="159"/>
                    <a:pt x="197" y="156"/>
                  </a:cubicBezTo>
                  <a:cubicBezTo>
                    <a:pt x="151" y="133"/>
                    <a:pt x="151" y="133"/>
                    <a:pt x="151" y="133"/>
                  </a:cubicBezTo>
                  <a:cubicBezTo>
                    <a:pt x="142" y="129"/>
                    <a:pt x="142" y="129"/>
                    <a:pt x="142" y="129"/>
                  </a:cubicBezTo>
                  <a:cubicBezTo>
                    <a:pt x="155" y="119"/>
                    <a:pt x="164" y="103"/>
                    <a:pt x="164" y="85"/>
                  </a:cubicBezTo>
                  <a:cubicBezTo>
                    <a:pt x="164" y="55"/>
                    <a:pt x="164" y="55"/>
                    <a:pt x="164" y="55"/>
                  </a:cubicBezTo>
                  <a:cubicBezTo>
                    <a:pt x="164" y="25"/>
                    <a:pt x="140" y="0"/>
                    <a:pt x="110" y="0"/>
                  </a:cubicBezTo>
                  <a:cubicBezTo>
                    <a:pt x="80" y="0"/>
                    <a:pt x="56" y="25"/>
                    <a:pt x="56" y="55"/>
                  </a:cubicBezTo>
                  <a:cubicBezTo>
                    <a:pt x="56" y="85"/>
                    <a:pt x="56" y="85"/>
                    <a:pt x="56" y="85"/>
                  </a:cubicBezTo>
                  <a:cubicBezTo>
                    <a:pt x="56" y="103"/>
                    <a:pt x="64" y="119"/>
                    <a:pt x="77" y="129"/>
                  </a:cubicBezTo>
                  <a:cubicBezTo>
                    <a:pt x="68" y="133"/>
                    <a:pt x="68" y="133"/>
                    <a:pt x="68" y="133"/>
                  </a:cubicBezTo>
                  <a:cubicBezTo>
                    <a:pt x="23" y="156"/>
                    <a:pt x="23" y="156"/>
                    <a:pt x="23" y="156"/>
                  </a:cubicBezTo>
                  <a:cubicBezTo>
                    <a:pt x="17" y="159"/>
                    <a:pt x="12" y="164"/>
                    <a:pt x="11" y="173"/>
                  </a:cubicBezTo>
                  <a:cubicBezTo>
                    <a:pt x="1" y="346"/>
                    <a:pt x="1" y="346"/>
                    <a:pt x="1" y="346"/>
                  </a:cubicBezTo>
                  <a:cubicBezTo>
                    <a:pt x="1" y="346"/>
                    <a:pt x="1" y="346"/>
                    <a:pt x="1" y="346"/>
                  </a:cubicBezTo>
                  <a:cubicBezTo>
                    <a:pt x="0" y="358"/>
                    <a:pt x="0" y="358"/>
                    <a:pt x="0" y="358"/>
                  </a:cubicBezTo>
                  <a:cubicBezTo>
                    <a:pt x="0" y="379"/>
                    <a:pt x="15" y="397"/>
                    <a:pt x="34" y="402"/>
                  </a:cubicBezTo>
                  <a:cubicBezTo>
                    <a:pt x="34" y="640"/>
                    <a:pt x="34" y="640"/>
                    <a:pt x="34" y="640"/>
                  </a:cubicBezTo>
                  <a:cubicBezTo>
                    <a:pt x="63" y="640"/>
                    <a:pt x="63" y="640"/>
                    <a:pt x="63" y="640"/>
                  </a:cubicBezTo>
                  <a:cubicBezTo>
                    <a:pt x="70" y="640"/>
                    <a:pt x="76" y="634"/>
                    <a:pt x="77" y="628"/>
                  </a:cubicBezTo>
                  <a:cubicBezTo>
                    <a:pt x="103" y="404"/>
                    <a:pt x="103" y="404"/>
                    <a:pt x="103" y="404"/>
                  </a:cubicBezTo>
                  <a:cubicBezTo>
                    <a:pt x="116" y="404"/>
                    <a:pt x="116" y="404"/>
                    <a:pt x="116" y="404"/>
                  </a:cubicBezTo>
                  <a:cubicBezTo>
                    <a:pt x="143" y="628"/>
                    <a:pt x="143" y="628"/>
                    <a:pt x="143" y="628"/>
                  </a:cubicBezTo>
                  <a:cubicBezTo>
                    <a:pt x="144" y="634"/>
                    <a:pt x="150" y="640"/>
                    <a:pt x="156" y="640"/>
                  </a:cubicBezTo>
                  <a:cubicBezTo>
                    <a:pt x="185" y="640"/>
                    <a:pt x="185" y="640"/>
                    <a:pt x="185" y="640"/>
                  </a:cubicBezTo>
                  <a:cubicBezTo>
                    <a:pt x="185" y="402"/>
                    <a:pt x="185" y="402"/>
                    <a:pt x="185" y="402"/>
                  </a:cubicBezTo>
                  <a:cubicBezTo>
                    <a:pt x="205" y="397"/>
                    <a:pt x="220" y="379"/>
                    <a:pt x="220" y="358"/>
                  </a:cubicBezTo>
                  <a:lnTo>
                    <a:pt x="219" y="346"/>
                  </a:lnTo>
                  <a:close/>
                  <a:moveTo>
                    <a:pt x="34" y="390"/>
                  </a:moveTo>
                  <a:cubicBezTo>
                    <a:pt x="21" y="385"/>
                    <a:pt x="12" y="373"/>
                    <a:pt x="12" y="358"/>
                  </a:cubicBezTo>
                  <a:cubicBezTo>
                    <a:pt x="12" y="358"/>
                    <a:pt x="12" y="358"/>
                    <a:pt x="12" y="358"/>
                  </a:cubicBezTo>
                  <a:cubicBezTo>
                    <a:pt x="34" y="358"/>
                    <a:pt x="34" y="358"/>
                    <a:pt x="34" y="358"/>
                  </a:cubicBezTo>
                  <a:lnTo>
                    <a:pt x="34" y="390"/>
                  </a:lnTo>
                  <a:close/>
                  <a:moveTo>
                    <a:pt x="110" y="128"/>
                  </a:moveTo>
                  <a:cubicBezTo>
                    <a:pt x="86" y="128"/>
                    <a:pt x="68" y="109"/>
                    <a:pt x="68" y="85"/>
                  </a:cubicBezTo>
                  <a:cubicBezTo>
                    <a:pt x="68" y="59"/>
                    <a:pt x="68" y="59"/>
                    <a:pt x="68" y="59"/>
                  </a:cubicBezTo>
                  <a:cubicBezTo>
                    <a:pt x="68" y="48"/>
                    <a:pt x="77" y="39"/>
                    <a:pt x="88" y="39"/>
                  </a:cubicBezTo>
                  <a:cubicBezTo>
                    <a:pt x="88" y="39"/>
                    <a:pt x="88" y="39"/>
                    <a:pt x="88" y="39"/>
                  </a:cubicBezTo>
                  <a:cubicBezTo>
                    <a:pt x="94" y="41"/>
                    <a:pt x="102" y="41"/>
                    <a:pt x="110" y="41"/>
                  </a:cubicBezTo>
                  <a:cubicBezTo>
                    <a:pt x="125" y="41"/>
                    <a:pt x="139" y="38"/>
                    <a:pt x="146" y="34"/>
                  </a:cubicBezTo>
                  <a:cubicBezTo>
                    <a:pt x="150" y="40"/>
                    <a:pt x="152" y="47"/>
                    <a:pt x="152" y="55"/>
                  </a:cubicBezTo>
                  <a:cubicBezTo>
                    <a:pt x="152" y="85"/>
                    <a:pt x="152" y="85"/>
                    <a:pt x="152" y="85"/>
                  </a:cubicBezTo>
                  <a:cubicBezTo>
                    <a:pt x="152" y="109"/>
                    <a:pt x="133" y="128"/>
                    <a:pt x="110" y="128"/>
                  </a:cubicBezTo>
                  <a:close/>
                  <a:moveTo>
                    <a:pt x="185" y="390"/>
                  </a:moveTo>
                  <a:cubicBezTo>
                    <a:pt x="185" y="358"/>
                    <a:pt x="185" y="358"/>
                    <a:pt x="185" y="358"/>
                  </a:cubicBezTo>
                  <a:cubicBezTo>
                    <a:pt x="207" y="358"/>
                    <a:pt x="207" y="358"/>
                    <a:pt x="207" y="358"/>
                  </a:cubicBezTo>
                  <a:cubicBezTo>
                    <a:pt x="208" y="358"/>
                    <a:pt x="208" y="358"/>
                    <a:pt x="208" y="358"/>
                  </a:cubicBezTo>
                  <a:cubicBezTo>
                    <a:pt x="207" y="373"/>
                    <a:pt x="198" y="385"/>
                    <a:pt x="185" y="39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solidFill>
                  <a:srgbClr val="544F40"/>
                </a:solidFill>
                <a:latin typeface="Arial"/>
              </a:endParaRPr>
            </a:p>
          </p:txBody>
        </p:sp>
      </p:grpSp>
      <p:pic>
        <p:nvPicPr>
          <p:cNvPr id="88" name="Picture 87"/>
          <p:cNvPicPr>
            <a:picLocks noChangeAspect="1"/>
          </p:cNvPicPr>
          <p:nvPr/>
        </p:nvPicPr>
        <p:blipFill>
          <a:blip r:embed="rId5" cstate="print"/>
          <a:stretch>
            <a:fillRect/>
          </a:stretch>
        </p:blipFill>
        <p:spPr>
          <a:xfrm>
            <a:off x="6418597" y="1436740"/>
            <a:ext cx="423593" cy="575488"/>
          </a:xfrm>
          <a:prstGeom prst="rect">
            <a:avLst/>
          </a:prstGeom>
        </p:spPr>
      </p:pic>
      <p:sp>
        <p:nvSpPr>
          <p:cNvPr id="37" name="Freeform 20"/>
          <p:cNvSpPr>
            <a:spLocks noEditPoints="1"/>
          </p:cNvSpPr>
          <p:nvPr/>
        </p:nvSpPr>
        <p:spPr bwMode="auto">
          <a:xfrm>
            <a:off x="6418597" y="3812840"/>
            <a:ext cx="460773" cy="433547"/>
          </a:xfrm>
          <a:custGeom>
            <a:avLst/>
            <a:gdLst>
              <a:gd name="T0" fmla="*/ 112 w 320"/>
              <a:gd name="T1" fmla="*/ 37 h 300"/>
              <a:gd name="T2" fmla="*/ 125 w 320"/>
              <a:gd name="T3" fmla="*/ 24 h 300"/>
              <a:gd name="T4" fmla="*/ 195 w 320"/>
              <a:gd name="T5" fmla="*/ 24 h 300"/>
              <a:gd name="T6" fmla="*/ 208 w 320"/>
              <a:gd name="T7" fmla="*/ 37 h 300"/>
              <a:gd name="T8" fmla="*/ 208 w 320"/>
              <a:gd name="T9" fmla="*/ 56 h 300"/>
              <a:gd name="T10" fmla="*/ 232 w 320"/>
              <a:gd name="T11" fmla="*/ 56 h 300"/>
              <a:gd name="T12" fmla="*/ 232 w 320"/>
              <a:gd name="T13" fmla="*/ 37 h 300"/>
              <a:gd name="T14" fmla="*/ 195 w 320"/>
              <a:gd name="T15" fmla="*/ 0 h 300"/>
              <a:gd name="T16" fmla="*/ 125 w 320"/>
              <a:gd name="T17" fmla="*/ 0 h 300"/>
              <a:gd name="T18" fmla="*/ 88 w 320"/>
              <a:gd name="T19" fmla="*/ 37 h 300"/>
              <a:gd name="T20" fmla="*/ 88 w 320"/>
              <a:gd name="T21" fmla="*/ 56 h 300"/>
              <a:gd name="T22" fmla="*/ 112 w 320"/>
              <a:gd name="T23" fmla="*/ 56 h 300"/>
              <a:gd name="T24" fmla="*/ 112 w 320"/>
              <a:gd name="T25" fmla="*/ 37 h 300"/>
              <a:gd name="T26" fmla="*/ 296 w 320"/>
              <a:gd name="T27" fmla="*/ 68 h 300"/>
              <a:gd name="T28" fmla="*/ 24 w 320"/>
              <a:gd name="T29" fmla="*/ 68 h 300"/>
              <a:gd name="T30" fmla="*/ 0 w 320"/>
              <a:gd name="T31" fmla="*/ 92 h 300"/>
              <a:gd name="T32" fmla="*/ 0 w 320"/>
              <a:gd name="T33" fmla="*/ 276 h 300"/>
              <a:gd name="T34" fmla="*/ 24 w 320"/>
              <a:gd name="T35" fmla="*/ 300 h 300"/>
              <a:gd name="T36" fmla="*/ 296 w 320"/>
              <a:gd name="T37" fmla="*/ 300 h 300"/>
              <a:gd name="T38" fmla="*/ 320 w 320"/>
              <a:gd name="T39" fmla="*/ 276 h 300"/>
              <a:gd name="T40" fmla="*/ 320 w 320"/>
              <a:gd name="T41" fmla="*/ 92 h 300"/>
              <a:gd name="T42" fmla="*/ 296 w 320"/>
              <a:gd name="T43" fmla="*/ 68 h 300"/>
              <a:gd name="T44" fmla="*/ 46 w 320"/>
              <a:gd name="T45" fmla="*/ 256 h 300"/>
              <a:gd name="T46" fmla="*/ 40 w 320"/>
              <a:gd name="T47" fmla="*/ 262 h 300"/>
              <a:gd name="T48" fmla="*/ 34 w 320"/>
              <a:gd name="T49" fmla="*/ 256 h 300"/>
              <a:gd name="T50" fmla="*/ 34 w 320"/>
              <a:gd name="T51" fmla="*/ 112 h 300"/>
              <a:gd name="T52" fmla="*/ 40 w 320"/>
              <a:gd name="T53" fmla="*/ 106 h 300"/>
              <a:gd name="T54" fmla="*/ 46 w 320"/>
              <a:gd name="T55" fmla="*/ 112 h 300"/>
              <a:gd name="T56" fmla="*/ 46 w 320"/>
              <a:gd name="T57" fmla="*/ 256 h 300"/>
              <a:gd name="T58" fmla="*/ 160 w 320"/>
              <a:gd name="T59" fmla="*/ 262 h 300"/>
              <a:gd name="T60" fmla="*/ 82 w 320"/>
              <a:gd name="T61" fmla="*/ 184 h 300"/>
              <a:gd name="T62" fmla="*/ 160 w 320"/>
              <a:gd name="T63" fmla="*/ 106 h 300"/>
              <a:gd name="T64" fmla="*/ 238 w 320"/>
              <a:gd name="T65" fmla="*/ 184 h 300"/>
              <a:gd name="T66" fmla="*/ 160 w 320"/>
              <a:gd name="T67" fmla="*/ 262 h 300"/>
              <a:gd name="T68" fmla="*/ 286 w 320"/>
              <a:gd name="T69" fmla="*/ 256 h 300"/>
              <a:gd name="T70" fmla="*/ 280 w 320"/>
              <a:gd name="T71" fmla="*/ 262 h 300"/>
              <a:gd name="T72" fmla="*/ 274 w 320"/>
              <a:gd name="T73" fmla="*/ 256 h 300"/>
              <a:gd name="T74" fmla="*/ 274 w 320"/>
              <a:gd name="T75" fmla="*/ 112 h 300"/>
              <a:gd name="T76" fmla="*/ 280 w 320"/>
              <a:gd name="T77" fmla="*/ 106 h 300"/>
              <a:gd name="T78" fmla="*/ 286 w 320"/>
              <a:gd name="T79" fmla="*/ 112 h 300"/>
              <a:gd name="T80" fmla="*/ 286 w 320"/>
              <a:gd name="T81" fmla="*/ 256 h 300"/>
              <a:gd name="T82" fmla="*/ 203 w 320"/>
              <a:gd name="T83" fmla="*/ 172 h 300"/>
              <a:gd name="T84" fmla="*/ 172 w 320"/>
              <a:gd name="T85" fmla="*/ 172 h 300"/>
              <a:gd name="T86" fmla="*/ 172 w 320"/>
              <a:gd name="T87" fmla="*/ 141 h 300"/>
              <a:gd name="T88" fmla="*/ 163 w 320"/>
              <a:gd name="T89" fmla="*/ 132 h 300"/>
              <a:gd name="T90" fmla="*/ 157 w 320"/>
              <a:gd name="T91" fmla="*/ 132 h 300"/>
              <a:gd name="T92" fmla="*/ 148 w 320"/>
              <a:gd name="T93" fmla="*/ 141 h 300"/>
              <a:gd name="T94" fmla="*/ 148 w 320"/>
              <a:gd name="T95" fmla="*/ 172 h 300"/>
              <a:gd name="T96" fmla="*/ 117 w 320"/>
              <a:gd name="T97" fmla="*/ 172 h 300"/>
              <a:gd name="T98" fmla="*/ 108 w 320"/>
              <a:gd name="T99" fmla="*/ 181 h 300"/>
              <a:gd name="T100" fmla="*/ 108 w 320"/>
              <a:gd name="T101" fmla="*/ 187 h 300"/>
              <a:gd name="T102" fmla="*/ 117 w 320"/>
              <a:gd name="T103" fmla="*/ 196 h 300"/>
              <a:gd name="T104" fmla="*/ 148 w 320"/>
              <a:gd name="T105" fmla="*/ 196 h 300"/>
              <a:gd name="T106" fmla="*/ 148 w 320"/>
              <a:gd name="T107" fmla="*/ 227 h 300"/>
              <a:gd name="T108" fmla="*/ 157 w 320"/>
              <a:gd name="T109" fmla="*/ 236 h 300"/>
              <a:gd name="T110" fmla="*/ 163 w 320"/>
              <a:gd name="T111" fmla="*/ 236 h 300"/>
              <a:gd name="T112" fmla="*/ 172 w 320"/>
              <a:gd name="T113" fmla="*/ 227 h 300"/>
              <a:gd name="T114" fmla="*/ 172 w 320"/>
              <a:gd name="T115" fmla="*/ 196 h 300"/>
              <a:gd name="T116" fmla="*/ 203 w 320"/>
              <a:gd name="T117" fmla="*/ 196 h 300"/>
              <a:gd name="T118" fmla="*/ 212 w 320"/>
              <a:gd name="T119" fmla="*/ 187 h 300"/>
              <a:gd name="T120" fmla="*/ 212 w 320"/>
              <a:gd name="T121" fmla="*/ 181 h 300"/>
              <a:gd name="T122" fmla="*/ 203 w 320"/>
              <a:gd name="T123" fmla="*/ 17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300">
                <a:moveTo>
                  <a:pt x="112" y="37"/>
                </a:moveTo>
                <a:cubicBezTo>
                  <a:pt x="112" y="30"/>
                  <a:pt x="118" y="24"/>
                  <a:pt x="125" y="24"/>
                </a:cubicBezTo>
                <a:cubicBezTo>
                  <a:pt x="195" y="24"/>
                  <a:pt x="195" y="24"/>
                  <a:pt x="195" y="24"/>
                </a:cubicBezTo>
                <a:cubicBezTo>
                  <a:pt x="202" y="24"/>
                  <a:pt x="208" y="30"/>
                  <a:pt x="208" y="37"/>
                </a:cubicBezTo>
                <a:cubicBezTo>
                  <a:pt x="208" y="56"/>
                  <a:pt x="208" y="56"/>
                  <a:pt x="208" y="56"/>
                </a:cubicBezTo>
                <a:cubicBezTo>
                  <a:pt x="232" y="56"/>
                  <a:pt x="232" y="56"/>
                  <a:pt x="232" y="56"/>
                </a:cubicBezTo>
                <a:cubicBezTo>
                  <a:pt x="232" y="37"/>
                  <a:pt x="232" y="37"/>
                  <a:pt x="232" y="37"/>
                </a:cubicBezTo>
                <a:cubicBezTo>
                  <a:pt x="232" y="17"/>
                  <a:pt x="215" y="0"/>
                  <a:pt x="195" y="0"/>
                </a:cubicBezTo>
                <a:cubicBezTo>
                  <a:pt x="125" y="0"/>
                  <a:pt x="125" y="0"/>
                  <a:pt x="125" y="0"/>
                </a:cubicBezTo>
                <a:cubicBezTo>
                  <a:pt x="105" y="0"/>
                  <a:pt x="88" y="17"/>
                  <a:pt x="88" y="37"/>
                </a:cubicBezTo>
                <a:cubicBezTo>
                  <a:pt x="88" y="56"/>
                  <a:pt x="88" y="56"/>
                  <a:pt x="88" y="56"/>
                </a:cubicBezTo>
                <a:cubicBezTo>
                  <a:pt x="112" y="56"/>
                  <a:pt x="112" y="56"/>
                  <a:pt x="112" y="56"/>
                </a:cubicBezTo>
                <a:lnTo>
                  <a:pt x="112" y="37"/>
                </a:lnTo>
                <a:close/>
                <a:moveTo>
                  <a:pt x="296" y="68"/>
                </a:moveTo>
                <a:cubicBezTo>
                  <a:pt x="24" y="68"/>
                  <a:pt x="24" y="68"/>
                  <a:pt x="24" y="68"/>
                </a:cubicBezTo>
                <a:cubicBezTo>
                  <a:pt x="11" y="68"/>
                  <a:pt x="0" y="79"/>
                  <a:pt x="0" y="92"/>
                </a:cubicBezTo>
                <a:cubicBezTo>
                  <a:pt x="0" y="276"/>
                  <a:pt x="0" y="276"/>
                  <a:pt x="0" y="276"/>
                </a:cubicBezTo>
                <a:cubicBezTo>
                  <a:pt x="0" y="289"/>
                  <a:pt x="11" y="300"/>
                  <a:pt x="24" y="300"/>
                </a:cubicBezTo>
                <a:cubicBezTo>
                  <a:pt x="296" y="300"/>
                  <a:pt x="296" y="300"/>
                  <a:pt x="296" y="300"/>
                </a:cubicBezTo>
                <a:cubicBezTo>
                  <a:pt x="309" y="300"/>
                  <a:pt x="320" y="289"/>
                  <a:pt x="320" y="276"/>
                </a:cubicBezTo>
                <a:cubicBezTo>
                  <a:pt x="320" y="92"/>
                  <a:pt x="320" y="92"/>
                  <a:pt x="320" y="92"/>
                </a:cubicBezTo>
                <a:cubicBezTo>
                  <a:pt x="320" y="79"/>
                  <a:pt x="309" y="68"/>
                  <a:pt x="296" y="68"/>
                </a:cubicBezTo>
                <a:close/>
                <a:moveTo>
                  <a:pt x="46" y="256"/>
                </a:moveTo>
                <a:cubicBezTo>
                  <a:pt x="46" y="259"/>
                  <a:pt x="43" y="262"/>
                  <a:pt x="40" y="262"/>
                </a:cubicBezTo>
                <a:cubicBezTo>
                  <a:pt x="37" y="262"/>
                  <a:pt x="34" y="259"/>
                  <a:pt x="34" y="256"/>
                </a:cubicBezTo>
                <a:cubicBezTo>
                  <a:pt x="34" y="112"/>
                  <a:pt x="34" y="112"/>
                  <a:pt x="34" y="112"/>
                </a:cubicBezTo>
                <a:cubicBezTo>
                  <a:pt x="34" y="109"/>
                  <a:pt x="37" y="106"/>
                  <a:pt x="40" y="106"/>
                </a:cubicBezTo>
                <a:cubicBezTo>
                  <a:pt x="43" y="106"/>
                  <a:pt x="46" y="109"/>
                  <a:pt x="46" y="112"/>
                </a:cubicBezTo>
                <a:lnTo>
                  <a:pt x="46" y="256"/>
                </a:lnTo>
                <a:close/>
                <a:moveTo>
                  <a:pt x="160" y="262"/>
                </a:moveTo>
                <a:cubicBezTo>
                  <a:pt x="117" y="262"/>
                  <a:pt x="82" y="227"/>
                  <a:pt x="82" y="184"/>
                </a:cubicBezTo>
                <a:cubicBezTo>
                  <a:pt x="82" y="141"/>
                  <a:pt x="117" y="106"/>
                  <a:pt x="160" y="106"/>
                </a:cubicBezTo>
                <a:cubicBezTo>
                  <a:pt x="203" y="106"/>
                  <a:pt x="238" y="141"/>
                  <a:pt x="238" y="184"/>
                </a:cubicBezTo>
                <a:cubicBezTo>
                  <a:pt x="238" y="227"/>
                  <a:pt x="203" y="262"/>
                  <a:pt x="160" y="262"/>
                </a:cubicBezTo>
                <a:close/>
                <a:moveTo>
                  <a:pt x="286" y="256"/>
                </a:moveTo>
                <a:cubicBezTo>
                  <a:pt x="286" y="259"/>
                  <a:pt x="283" y="262"/>
                  <a:pt x="280" y="262"/>
                </a:cubicBezTo>
                <a:cubicBezTo>
                  <a:pt x="277" y="262"/>
                  <a:pt x="274" y="259"/>
                  <a:pt x="274" y="256"/>
                </a:cubicBezTo>
                <a:cubicBezTo>
                  <a:pt x="274" y="112"/>
                  <a:pt x="274" y="112"/>
                  <a:pt x="274" y="112"/>
                </a:cubicBezTo>
                <a:cubicBezTo>
                  <a:pt x="274" y="109"/>
                  <a:pt x="277" y="106"/>
                  <a:pt x="280" y="106"/>
                </a:cubicBezTo>
                <a:cubicBezTo>
                  <a:pt x="283" y="106"/>
                  <a:pt x="286" y="109"/>
                  <a:pt x="286" y="112"/>
                </a:cubicBezTo>
                <a:lnTo>
                  <a:pt x="286" y="256"/>
                </a:lnTo>
                <a:close/>
                <a:moveTo>
                  <a:pt x="203" y="172"/>
                </a:moveTo>
                <a:cubicBezTo>
                  <a:pt x="172" y="172"/>
                  <a:pt x="172" y="172"/>
                  <a:pt x="172" y="172"/>
                </a:cubicBezTo>
                <a:cubicBezTo>
                  <a:pt x="172" y="141"/>
                  <a:pt x="172" y="141"/>
                  <a:pt x="172" y="141"/>
                </a:cubicBezTo>
                <a:cubicBezTo>
                  <a:pt x="172" y="136"/>
                  <a:pt x="168" y="132"/>
                  <a:pt x="163" y="132"/>
                </a:cubicBezTo>
                <a:cubicBezTo>
                  <a:pt x="157" y="132"/>
                  <a:pt x="157" y="132"/>
                  <a:pt x="157" y="132"/>
                </a:cubicBezTo>
                <a:cubicBezTo>
                  <a:pt x="152" y="132"/>
                  <a:pt x="148" y="136"/>
                  <a:pt x="148" y="141"/>
                </a:cubicBezTo>
                <a:cubicBezTo>
                  <a:pt x="148" y="172"/>
                  <a:pt x="148" y="172"/>
                  <a:pt x="148" y="172"/>
                </a:cubicBezTo>
                <a:cubicBezTo>
                  <a:pt x="117" y="172"/>
                  <a:pt x="117" y="172"/>
                  <a:pt x="117" y="172"/>
                </a:cubicBezTo>
                <a:cubicBezTo>
                  <a:pt x="112" y="172"/>
                  <a:pt x="108" y="176"/>
                  <a:pt x="108" y="181"/>
                </a:cubicBezTo>
                <a:cubicBezTo>
                  <a:pt x="108" y="187"/>
                  <a:pt x="108" y="187"/>
                  <a:pt x="108" y="187"/>
                </a:cubicBezTo>
                <a:cubicBezTo>
                  <a:pt x="108" y="192"/>
                  <a:pt x="112" y="196"/>
                  <a:pt x="117" y="196"/>
                </a:cubicBezTo>
                <a:cubicBezTo>
                  <a:pt x="148" y="196"/>
                  <a:pt x="148" y="196"/>
                  <a:pt x="148" y="196"/>
                </a:cubicBezTo>
                <a:cubicBezTo>
                  <a:pt x="148" y="227"/>
                  <a:pt x="148" y="227"/>
                  <a:pt x="148" y="227"/>
                </a:cubicBezTo>
                <a:cubicBezTo>
                  <a:pt x="148" y="232"/>
                  <a:pt x="152" y="236"/>
                  <a:pt x="157" y="236"/>
                </a:cubicBezTo>
                <a:cubicBezTo>
                  <a:pt x="163" y="236"/>
                  <a:pt x="163" y="236"/>
                  <a:pt x="163" y="236"/>
                </a:cubicBezTo>
                <a:cubicBezTo>
                  <a:pt x="168" y="236"/>
                  <a:pt x="172" y="232"/>
                  <a:pt x="172" y="227"/>
                </a:cubicBezTo>
                <a:cubicBezTo>
                  <a:pt x="172" y="196"/>
                  <a:pt x="172" y="196"/>
                  <a:pt x="172" y="196"/>
                </a:cubicBezTo>
                <a:cubicBezTo>
                  <a:pt x="203" y="196"/>
                  <a:pt x="203" y="196"/>
                  <a:pt x="203" y="196"/>
                </a:cubicBezTo>
                <a:cubicBezTo>
                  <a:pt x="208" y="196"/>
                  <a:pt x="212" y="192"/>
                  <a:pt x="212" y="187"/>
                </a:cubicBezTo>
                <a:cubicBezTo>
                  <a:pt x="212" y="181"/>
                  <a:pt x="212" y="181"/>
                  <a:pt x="212" y="181"/>
                </a:cubicBezTo>
                <a:cubicBezTo>
                  <a:pt x="212" y="176"/>
                  <a:pt x="208" y="172"/>
                  <a:pt x="203" y="17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solidFill>
                <a:srgbClr val="544F40"/>
              </a:solidFill>
              <a:latin typeface="Arial"/>
            </a:endParaRPr>
          </a:p>
        </p:txBody>
      </p:sp>
      <p:sp>
        <p:nvSpPr>
          <p:cNvPr id="10" name="TextBox 9">
            <a:extLst>
              <a:ext uri="{FF2B5EF4-FFF2-40B4-BE49-F238E27FC236}">
                <a16:creationId xmlns:a16="http://schemas.microsoft.com/office/drawing/2014/main" xmlns="" id="{C5A4CF40-36B5-4376-BEB2-64D3DF5E3A53}"/>
              </a:ext>
            </a:extLst>
          </p:cNvPr>
          <p:cNvSpPr txBox="1"/>
          <p:nvPr/>
        </p:nvSpPr>
        <p:spPr>
          <a:xfrm>
            <a:off x="3076164" y="2319176"/>
            <a:ext cx="1727446" cy="647830"/>
          </a:xfrm>
          <a:prstGeom prst="rect">
            <a:avLst/>
          </a:prstGeom>
          <a:noFill/>
        </p:spPr>
        <p:txBody>
          <a:bodyPr wrap="none" lIns="0" tIns="0" rIns="0" bIns="0" rtlCol="0">
            <a:noAutofit/>
          </a:bodyPr>
          <a:lstStyle/>
          <a:p>
            <a:pPr marL="92075" lvl="1" algn="ctr">
              <a:defRPr/>
            </a:pPr>
            <a:r>
              <a:rPr lang="en-GB" sz="2000" b="1" dirty="0">
                <a:solidFill>
                  <a:srgbClr val="F36633"/>
                </a:solidFill>
                <a:latin typeface="Arial"/>
              </a:rPr>
              <a:t>5–10% </a:t>
            </a:r>
            <a:r>
              <a:rPr lang="en-GB" sz="2000" b="1" dirty="0" err="1">
                <a:solidFill>
                  <a:srgbClr val="F36633"/>
                </a:solidFill>
                <a:latin typeface="Arial"/>
              </a:rPr>
              <a:t>adulti</a:t>
            </a:r>
            <a:r>
              <a:rPr lang="en-GB" sz="2000" b="1" dirty="0">
                <a:solidFill>
                  <a:srgbClr val="F36633"/>
                </a:solidFill>
                <a:latin typeface="Arial"/>
              </a:rPr>
              <a:t> </a:t>
            </a:r>
          </a:p>
          <a:p>
            <a:pPr marL="92075" lvl="1" algn="ctr">
              <a:defRPr/>
            </a:pPr>
            <a:r>
              <a:rPr lang="en-GB" sz="2000" dirty="0" err="1">
                <a:solidFill>
                  <a:srgbClr val="544F40"/>
                </a:solidFill>
                <a:latin typeface="Arial"/>
              </a:rPr>
              <a:t>infetti</a:t>
            </a:r>
            <a:r>
              <a:rPr lang="en-GB" sz="2000" baseline="30000" dirty="0">
                <a:solidFill>
                  <a:srgbClr val="544F40"/>
                </a:solidFill>
                <a:latin typeface="Arial"/>
              </a:rPr>
              <a:t>6</a:t>
            </a:r>
            <a:endParaRPr lang="en-GB" sz="1600" dirty="0">
              <a:solidFill>
                <a:srgbClr val="544F40"/>
              </a:solidFill>
              <a:latin typeface="Arial"/>
            </a:endParaRPr>
          </a:p>
        </p:txBody>
      </p:sp>
      <p:sp>
        <p:nvSpPr>
          <p:cNvPr id="15" name="TextBox 14">
            <a:extLst>
              <a:ext uri="{FF2B5EF4-FFF2-40B4-BE49-F238E27FC236}">
                <a16:creationId xmlns:a16="http://schemas.microsoft.com/office/drawing/2014/main" xmlns="" id="{7F2D89D9-C30C-42F6-988D-75B6242E11A8}"/>
              </a:ext>
            </a:extLst>
          </p:cNvPr>
          <p:cNvSpPr txBox="1"/>
          <p:nvPr/>
        </p:nvSpPr>
        <p:spPr>
          <a:xfrm>
            <a:off x="2909543" y="4680446"/>
            <a:ext cx="2060688" cy="636268"/>
          </a:xfrm>
          <a:prstGeom prst="rect">
            <a:avLst/>
          </a:prstGeom>
          <a:noFill/>
        </p:spPr>
        <p:txBody>
          <a:bodyPr wrap="none" lIns="0" tIns="0" rIns="0" bIns="0" rtlCol="0">
            <a:noAutofit/>
          </a:bodyPr>
          <a:lstStyle/>
          <a:p>
            <a:pPr marL="92075" lvl="1" algn="ctr">
              <a:defRPr/>
            </a:pPr>
            <a:r>
              <a:rPr lang="en-GB" sz="2000" b="1" dirty="0">
                <a:solidFill>
                  <a:srgbClr val="F36633"/>
                </a:solidFill>
                <a:latin typeface="Arial"/>
              </a:rPr>
              <a:t>20–30% bambini</a:t>
            </a:r>
          </a:p>
          <a:p>
            <a:pPr marL="92075" lvl="1" algn="ctr">
              <a:defRPr/>
            </a:pPr>
            <a:r>
              <a:rPr lang="en-GB" sz="2000" dirty="0" err="1">
                <a:solidFill>
                  <a:srgbClr val="544F40"/>
                </a:solidFill>
                <a:latin typeface="Arial"/>
              </a:rPr>
              <a:t>infetti</a:t>
            </a:r>
            <a:r>
              <a:rPr lang="en-GB" sz="2000" baseline="30000" dirty="0">
                <a:solidFill>
                  <a:srgbClr val="544F40"/>
                </a:solidFill>
                <a:latin typeface="Arial"/>
              </a:rPr>
              <a:t>6</a:t>
            </a:r>
            <a:endParaRPr lang="en-GB" sz="2000" dirty="0">
              <a:solidFill>
                <a:srgbClr val="544F40"/>
              </a:solidFill>
              <a:latin typeface="Arial"/>
            </a:endParaRPr>
          </a:p>
        </p:txBody>
      </p:sp>
      <p:sp>
        <p:nvSpPr>
          <p:cNvPr id="16" name="TextBox 15">
            <a:extLst>
              <a:ext uri="{FF2B5EF4-FFF2-40B4-BE49-F238E27FC236}">
                <a16:creationId xmlns:a16="http://schemas.microsoft.com/office/drawing/2014/main" xmlns="" id="{BB1313C1-D35F-498C-97AD-89DA1083B34A}"/>
              </a:ext>
            </a:extLst>
          </p:cNvPr>
          <p:cNvSpPr txBox="1"/>
          <p:nvPr/>
        </p:nvSpPr>
        <p:spPr>
          <a:xfrm>
            <a:off x="6225597" y="4522895"/>
            <a:ext cx="4083629" cy="1045668"/>
          </a:xfrm>
          <a:prstGeom prst="rect">
            <a:avLst/>
          </a:prstGeom>
          <a:noFill/>
        </p:spPr>
        <p:txBody>
          <a:bodyPr wrap="none" lIns="0" tIns="0" rIns="0" bIns="0" rtlCol="0">
            <a:noAutofit/>
          </a:bodyPr>
          <a:lstStyle/>
          <a:p>
            <a:pPr marL="92075" lvl="1" algn="ctr">
              <a:defRPr/>
            </a:pPr>
            <a:r>
              <a:rPr lang="en-GB" sz="2000" b="1" dirty="0">
                <a:solidFill>
                  <a:srgbClr val="F36633"/>
                </a:solidFill>
                <a:latin typeface="Arial"/>
              </a:rPr>
              <a:t>250.000–500.000 </a:t>
            </a:r>
            <a:r>
              <a:rPr lang="en-GB" sz="2000" b="1" dirty="0" err="1">
                <a:solidFill>
                  <a:srgbClr val="F36633"/>
                </a:solidFill>
                <a:latin typeface="Arial"/>
              </a:rPr>
              <a:t>decessi</a:t>
            </a:r>
            <a:endParaRPr lang="en-GB" sz="2000" b="1" dirty="0">
              <a:solidFill>
                <a:srgbClr val="F36633"/>
              </a:solidFill>
              <a:latin typeface="Arial"/>
            </a:endParaRPr>
          </a:p>
          <a:p>
            <a:pPr marL="92075" lvl="1" algn="ctr">
              <a:defRPr/>
            </a:pPr>
            <a:r>
              <a:rPr lang="en-GB" sz="2000" dirty="0">
                <a:solidFill>
                  <a:srgbClr val="544F40"/>
                </a:solidFill>
                <a:latin typeface="Arial"/>
              </a:rPr>
              <a:t>in </a:t>
            </a:r>
            <a:r>
              <a:rPr lang="en-GB" sz="2000" dirty="0" err="1">
                <a:solidFill>
                  <a:srgbClr val="544F40"/>
                </a:solidFill>
                <a:latin typeface="Arial"/>
              </a:rPr>
              <a:t>prevalenza</a:t>
            </a:r>
            <a:r>
              <a:rPr lang="en-GB" sz="2000" dirty="0">
                <a:solidFill>
                  <a:srgbClr val="544F40"/>
                </a:solidFill>
                <a:latin typeface="Arial"/>
              </a:rPr>
              <a:t> </a:t>
            </a:r>
            <a:r>
              <a:rPr lang="en-GB" sz="2000" dirty="0" err="1">
                <a:solidFill>
                  <a:srgbClr val="544F40"/>
                </a:solidFill>
                <a:latin typeface="Arial"/>
              </a:rPr>
              <a:t>nei</a:t>
            </a:r>
            <a:r>
              <a:rPr lang="en-GB" sz="2000" dirty="0">
                <a:solidFill>
                  <a:srgbClr val="544F40"/>
                </a:solidFill>
                <a:latin typeface="Arial"/>
              </a:rPr>
              <a:t> </a:t>
            </a:r>
            <a:r>
              <a:rPr lang="en-GB" sz="2000" dirty="0" err="1">
                <a:solidFill>
                  <a:srgbClr val="544F40"/>
                </a:solidFill>
                <a:latin typeface="Arial"/>
              </a:rPr>
              <a:t>soggetti</a:t>
            </a:r>
            <a:r>
              <a:rPr lang="en-GB" sz="2000" dirty="0">
                <a:solidFill>
                  <a:srgbClr val="544F40"/>
                </a:solidFill>
                <a:latin typeface="Arial"/>
              </a:rPr>
              <a:t> </a:t>
            </a:r>
          </a:p>
          <a:p>
            <a:pPr marL="92075" lvl="1" algn="ctr">
              <a:defRPr/>
            </a:pPr>
            <a:r>
              <a:rPr lang="en-GB" sz="2000" dirty="0">
                <a:solidFill>
                  <a:srgbClr val="544F40"/>
                </a:solidFill>
                <a:latin typeface="Arial"/>
              </a:rPr>
              <a:t>ad alto </a:t>
            </a:r>
            <a:r>
              <a:rPr lang="en-GB" sz="2000" dirty="0" err="1">
                <a:solidFill>
                  <a:srgbClr val="544F40"/>
                </a:solidFill>
                <a:latin typeface="Arial"/>
              </a:rPr>
              <a:t>rischio</a:t>
            </a:r>
            <a:r>
              <a:rPr lang="en-GB" sz="2000" baseline="30000" dirty="0">
                <a:solidFill>
                  <a:srgbClr val="544F40"/>
                </a:solidFill>
                <a:latin typeface="Arial"/>
              </a:rPr>
              <a:t>7</a:t>
            </a:r>
            <a:endParaRPr lang="en-GB" sz="2000" dirty="0">
              <a:solidFill>
                <a:srgbClr val="544F40"/>
              </a:solidFill>
              <a:latin typeface="Arial"/>
            </a:endParaRPr>
          </a:p>
          <a:p>
            <a:pPr>
              <a:buClr>
                <a:srgbClr val="544F40"/>
              </a:buClr>
              <a:defRPr/>
            </a:pPr>
            <a:endParaRPr lang="en-GB" sz="2000" dirty="0">
              <a:solidFill>
                <a:srgbClr val="544F40"/>
              </a:solidFill>
              <a:latin typeface="Arial"/>
            </a:endParaRPr>
          </a:p>
        </p:txBody>
      </p:sp>
      <p:sp>
        <p:nvSpPr>
          <p:cNvPr id="17" name="TextBox 16">
            <a:extLst>
              <a:ext uri="{FF2B5EF4-FFF2-40B4-BE49-F238E27FC236}">
                <a16:creationId xmlns:a16="http://schemas.microsoft.com/office/drawing/2014/main" xmlns="" id="{95B39D21-56EF-4FE7-AE43-9CD022FF21BE}"/>
              </a:ext>
            </a:extLst>
          </p:cNvPr>
          <p:cNvSpPr txBox="1"/>
          <p:nvPr/>
        </p:nvSpPr>
        <p:spPr>
          <a:xfrm>
            <a:off x="7104395" y="2112369"/>
            <a:ext cx="2624073" cy="1035151"/>
          </a:xfrm>
          <a:prstGeom prst="rect">
            <a:avLst/>
          </a:prstGeom>
          <a:noFill/>
        </p:spPr>
        <p:txBody>
          <a:bodyPr wrap="none" lIns="0" tIns="0" rIns="0" bIns="0" rtlCol="0">
            <a:noAutofit/>
          </a:bodyPr>
          <a:lstStyle/>
          <a:p>
            <a:pPr algn="ctr">
              <a:buClr>
                <a:srgbClr val="544F40"/>
              </a:buClr>
              <a:defRPr/>
            </a:pPr>
            <a:r>
              <a:rPr lang="en-GB" sz="2000" b="1" dirty="0">
                <a:solidFill>
                  <a:srgbClr val="F36633"/>
                </a:solidFill>
                <a:latin typeface="Arial"/>
              </a:rPr>
              <a:t>3–5 </a:t>
            </a:r>
            <a:r>
              <a:rPr lang="en-GB" sz="2000" b="1" dirty="0" err="1">
                <a:solidFill>
                  <a:srgbClr val="F36633"/>
                </a:solidFill>
                <a:latin typeface="Arial"/>
              </a:rPr>
              <a:t>milioni</a:t>
            </a:r>
            <a:r>
              <a:rPr lang="en-GB" sz="2000" b="1" dirty="0">
                <a:solidFill>
                  <a:srgbClr val="F36633"/>
                </a:solidFill>
                <a:latin typeface="Arial"/>
              </a:rPr>
              <a:t> di </a:t>
            </a:r>
            <a:r>
              <a:rPr lang="en-GB" sz="2000" b="1" dirty="0" err="1">
                <a:solidFill>
                  <a:srgbClr val="F36633"/>
                </a:solidFill>
                <a:latin typeface="Arial"/>
              </a:rPr>
              <a:t>casi</a:t>
            </a:r>
            <a:r>
              <a:rPr lang="en-GB" sz="2000" b="1" dirty="0">
                <a:solidFill>
                  <a:srgbClr val="F36633"/>
                </a:solidFill>
                <a:latin typeface="Arial"/>
              </a:rPr>
              <a:t/>
            </a:r>
            <a:br>
              <a:rPr lang="en-GB" sz="2000" b="1" dirty="0">
                <a:solidFill>
                  <a:srgbClr val="F36633"/>
                </a:solidFill>
                <a:latin typeface="Arial"/>
              </a:rPr>
            </a:br>
            <a:r>
              <a:rPr lang="en-GB" sz="2000" b="1" dirty="0">
                <a:solidFill>
                  <a:srgbClr val="F36633"/>
                </a:solidFill>
                <a:latin typeface="Arial"/>
              </a:rPr>
              <a:t>di </a:t>
            </a:r>
            <a:r>
              <a:rPr lang="en-GB" sz="2000" b="1" dirty="0" err="1">
                <a:solidFill>
                  <a:srgbClr val="F36633"/>
                </a:solidFill>
                <a:latin typeface="Arial"/>
              </a:rPr>
              <a:t>malattia</a:t>
            </a:r>
            <a:r>
              <a:rPr lang="en-GB" sz="2000" b="1" dirty="0">
                <a:solidFill>
                  <a:srgbClr val="F36633"/>
                </a:solidFill>
                <a:latin typeface="Arial"/>
              </a:rPr>
              <a:t> </a:t>
            </a:r>
            <a:r>
              <a:rPr lang="en-GB" sz="2000" b="1" dirty="0" err="1">
                <a:solidFill>
                  <a:srgbClr val="F36633"/>
                </a:solidFill>
                <a:latin typeface="Arial"/>
              </a:rPr>
              <a:t>severa</a:t>
            </a:r>
            <a:r>
              <a:rPr lang="en-GB" sz="2000" b="1" dirty="0">
                <a:solidFill>
                  <a:srgbClr val="F36633"/>
                </a:solidFill>
                <a:latin typeface="Arial"/>
              </a:rPr>
              <a:t/>
            </a:r>
            <a:br>
              <a:rPr lang="en-GB" sz="2000" b="1" dirty="0">
                <a:solidFill>
                  <a:srgbClr val="F36633"/>
                </a:solidFill>
                <a:latin typeface="Arial"/>
              </a:rPr>
            </a:br>
            <a:r>
              <a:rPr lang="en-GB" sz="2000" dirty="0" err="1">
                <a:solidFill>
                  <a:srgbClr val="544F40"/>
                </a:solidFill>
                <a:latin typeface="Arial"/>
              </a:rPr>
              <a:t>correlata</a:t>
            </a:r>
            <a:r>
              <a:rPr lang="en-GB" sz="2000" dirty="0">
                <a:solidFill>
                  <a:srgbClr val="544F40"/>
                </a:solidFill>
                <a:latin typeface="Arial"/>
              </a:rPr>
              <a:t> </a:t>
            </a:r>
            <a:r>
              <a:rPr lang="en-GB" sz="2000" dirty="0" err="1">
                <a:solidFill>
                  <a:srgbClr val="544F40"/>
                </a:solidFill>
                <a:latin typeface="Arial"/>
              </a:rPr>
              <a:t>all’influenza</a:t>
            </a:r>
            <a:r>
              <a:rPr lang="en-GB" sz="2000" dirty="0">
                <a:solidFill>
                  <a:srgbClr val="544F40"/>
                </a:solidFill>
                <a:latin typeface="Arial"/>
              </a:rPr>
              <a:t> </a:t>
            </a:r>
            <a:r>
              <a:rPr lang="en-GB" sz="2000" baseline="30000" dirty="0">
                <a:solidFill>
                  <a:srgbClr val="544F40"/>
                </a:solidFill>
                <a:latin typeface="Arial"/>
              </a:rPr>
              <a:t>7</a:t>
            </a:r>
            <a:endParaRPr lang="en-GB" sz="2000" dirty="0">
              <a:solidFill>
                <a:srgbClr val="544F40"/>
              </a:solidFill>
              <a:latin typeface="Arial"/>
            </a:endParaRPr>
          </a:p>
          <a:p>
            <a:pPr algn="ctr">
              <a:buClr>
                <a:srgbClr val="544F40"/>
              </a:buClr>
              <a:defRPr/>
            </a:pPr>
            <a:endParaRPr lang="en-GB" sz="2000" dirty="0">
              <a:solidFill>
                <a:srgbClr val="544F40"/>
              </a:solidFill>
              <a:latin typeface="Arial"/>
            </a:endParaRPr>
          </a:p>
        </p:txBody>
      </p:sp>
      <p:sp>
        <p:nvSpPr>
          <p:cNvPr id="49" name="Partial Circle 48">
            <a:extLst>
              <a:ext uri="{FF2B5EF4-FFF2-40B4-BE49-F238E27FC236}">
                <a16:creationId xmlns:a16="http://schemas.microsoft.com/office/drawing/2014/main" xmlns="" id="{E8E0EA3A-E83F-4527-A7AE-319E52974493}"/>
              </a:ext>
            </a:extLst>
          </p:cNvPr>
          <p:cNvSpPr/>
          <p:nvPr/>
        </p:nvSpPr>
        <p:spPr bwMode="auto">
          <a:xfrm rot="10800000" flipH="1">
            <a:off x="5904572" y="2239399"/>
            <a:ext cx="136944" cy="149161"/>
          </a:xfrm>
          <a:prstGeom prst="pie">
            <a:avLst>
              <a:gd name="adj1" fmla="val 5400565"/>
              <a:gd name="adj2" fmla="val 16200000"/>
            </a:avLst>
          </a:prstGeom>
          <a:solidFill>
            <a:schemeClr val="accent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defRPr/>
            </a:pPr>
            <a:endParaRPr lang="en-GB" sz="1200" b="1" kern="0" dirty="0">
              <a:solidFill>
                <a:srgbClr val="FFFFFF"/>
              </a:solidFill>
              <a:latin typeface="Arial"/>
            </a:endParaRPr>
          </a:p>
        </p:txBody>
      </p:sp>
      <p:sp>
        <p:nvSpPr>
          <p:cNvPr id="50" name="Partial Circle 49">
            <a:extLst>
              <a:ext uri="{FF2B5EF4-FFF2-40B4-BE49-F238E27FC236}">
                <a16:creationId xmlns:a16="http://schemas.microsoft.com/office/drawing/2014/main" xmlns="" id="{F7014C2D-E46B-4E3D-9EFD-9AEF9830DA72}"/>
              </a:ext>
            </a:extLst>
          </p:cNvPr>
          <p:cNvSpPr/>
          <p:nvPr/>
        </p:nvSpPr>
        <p:spPr bwMode="auto">
          <a:xfrm rot="10800000" flipH="1">
            <a:off x="10240752" y="2239399"/>
            <a:ext cx="136944" cy="149161"/>
          </a:xfrm>
          <a:prstGeom prst="pie">
            <a:avLst>
              <a:gd name="adj1" fmla="val 5400565"/>
              <a:gd name="adj2" fmla="val 16200000"/>
            </a:avLst>
          </a:prstGeom>
          <a:solidFill>
            <a:schemeClr val="accent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defRPr/>
            </a:pPr>
            <a:endParaRPr lang="en-GB" sz="1200" b="1" kern="0" dirty="0">
              <a:solidFill>
                <a:srgbClr val="FFFFFF"/>
              </a:solidFill>
              <a:latin typeface="Arial"/>
            </a:endParaRPr>
          </a:p>
        </p:txBody>
      </p:sp>
      <p:sp>
        <p:nvSpPr>
          <p:cNvPr id="51" name="Partial Circle 50">
            <a:extLst>
              <a:ext uri="{FF2B5EF4-FFF2-40B4-BE49-F238E27FC236}">
                <a16:creationId xmlns:a16="http://schemas.microsoft.com/office/drawing/2014/main" xmlns="" id="{B57A84EB-0AF7-4A87-B820-EE0029DF46DD}"/>
              </a:ext>
            </a:extLst>
          </p:cNvPr>
          <p:cNvSpPr/>
          <p:nvPr/>
        </p:nvSpPr>
        <p:spPr bwMode="auto">
          <a:xfrm rot="10800000" flipH="1">
            <a:off x="5904572" y="4614355"/>
            <a:ext cx="136944" cy="149161"/>
          </a:xfrm>
          <a:prstGeom prst="pie">
            <a:avLst>
              <a:gd name="adj1" fmla="val 5400565"/>
              <a:gd name="adj2" fmla="val 16200000"/>
            </a:avLst>
          </a:prstGeom>
          <a:solidFill>
            <a:schemeClr val="accent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defRPr/>
            </a:pPr>
            <a:endParaRPr lang="en-GB" sz="1200" b="1" kern="0" dirty="0">
              <a:solidFill>
                <a:srgbClr val="FFFFFF"/>
              </a:solidFill>
              <a:latin typeface="Arial"/>
            </a:endParaRPr>
          </a:p>
        </p:txBody>
      </p:sp>
      <p:sp>
        <p:nvSpPr>
          <p:cNvPr id="52" name="Partial Circle 51">
            <a:extLst>
              <a:ext uri="{FF2B5EF4-FFF2-40B4-BE49-F238E27FC236}">
                <a16:creationId xmlns:a16="http://schemas.microsoft.com/office/drawing/2014/main" xmlns="" id="{32D7C631-120F-46C1-816F-AC8276F791CF}"/>
              </a:ext>
            </a:extLst>
          </p:cNvPr>
          <p:cNvSpPr/>
          <p:nvPr/>
        </p:nvSpPr>
        <p:spPr bwMode="auto">
          <a:xfrm rot="10800000" flipH="1">
            <a:off x="10240752" y="4614355"/>
            <a:ext cx="136944" cy="149161"/>
          </a:xfrm>
          <a:prstGeom prst="pie">
            <a:avLst>
              <a:gd name="adj1" fmla="val 5400565"/>
              <a:gd name="adj2" fmla="val 16200000"/>
            </a:avLst>
          </a:prstGeom>
          <a:solidFill>
            <a:schemeClr val="accent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defRPr/>
            </a:pPr>
            <a:endParaRPr lang="en-GB" sz="1200" b="1" kern="0" dirty="0">
              <a:solidFill>
                <a:srgbClr val="FFFFFF"/>
              </a:solidFill>
              <a:latin typeface="Arial"/>
            </a:endParaRPr>
          </a:p>
        </p:txBody>
      </p:sp>
      <p:sp>
        <p:nvSpPr>
          <p:cNvPr id="7" name="Rectangle 6"/>
          <p:cNvSpPr/>
          <p:nvPr/>
        </p:nvSpPr>
        <p:spPr bwMode="auto">
          <a:xfrm>
            <a:off x="6041516" y="3558862"/>
            <a:ext cx="4440955" cy="2431308"/>
          </a:xfrm>
          <a:prstGeom prst="rect">
            <a:avLst/>
          </a:prstGeom>
          <a:noFill/>
          <a:ln w="57150">
            <a:solidFill>
              <a:srgbClr val="0070C0"/>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pPr>
            <a:endParaRPr lang="it-IT" sz="1200" b="1" kern="0" dirty="0" err="1">
              <a:solidFill>
                <a:srgbClr val="FFFFFF"/>
              </a:solidFill>
              <a:latin typeface="Arial"/>
            </a:endParaRPr>
          </a:p>
        </p:txBody>
      </p:sp>
      <p:sp>
        <p:nvSpPr>
          <p:cNvPr id="8" name="TextBox 7">
            <a:extLst>
              <a:ext uri="{FF2B5EF4-FFF2-40B4-BE49-F238E27FC236}">
                <a16:creationId xmlns:a16="http://schemas.microsoft.com/office/drawing/2014/main" xmlns="" id="{F469FC84-0609-4808-90A0-B40012EDF0AA}"/>
              </a:ext>
            </a:extLst>
          </p:cNvPr>
          <p:cNvSpPr txBox="1"/>
          <p:nvPr/>
        </p:nvSpPr>
        <p:spPr>
          <a:xfrm>
            <a:off x="1785135" y="934516"/>
            <a:ext cx="8905460" cy="327154"/>
          </a:xfrm>
          <a:prstGeom prst="rect">
            <a:avLst/>
          </a:prstGeom>
          <a:noFill/>
        </p:spPr>
        <p:txBody>
          <a:bodyPr wrap="square" lIns="0" tIns="0" rIns="0" bIns="0" rtlCol="0">
            <a:noAutofit/>
          </a:bodyPr>
          <a:lstStyle/>
          <a:p>
            <a:pPr>
              <a:buClr>
                <a:srgbClr val="544F40"/>
              </a:buClr>
            </a:pPr>
            <a:r>
              <a:rPr lang="it-IT" dirty="0">
                <a:solidFill>
                  <a:srgbClr val="544F40"/>
                </a:solidFill>
                <a:latin typeface="Arial"/>
              </a:rPr>
              <a:t>La maggioranza delle morti stagionali si verifica nei portatori di condizioni croniche</a:t>
            </a:r>
          </a:p>
        </p:txBody>
      </p:sp>
    </p:spTree>
    <p:extLst>
      <p:ext uri="{BB962C8B-B14F-4D97-AF65-F5344CB8AC3E}">
        <p14:creationId xmlns="" xmlns:p14="http://schemas.microsoft.com/office/powerpoint/2010/main" val="2292177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2556" y="1277234"/>
            <a:ext cx="10203543" cy="5017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object 7"/>
          <p:cNvSpPr txBox="1">
            <a:spLocks/>
          </p:cNvSpPr>
          <p:nvPr/>
        </p:nvSpPr>
        <p:spPr>
          <a:xfrm>
            <a:off x="427501" y="262284"/>
            <a:ext cx="11286129" cy="443198"/>
          </a:xfrm>
          <a:prstGeom prst="rect">
            <a:avLst/>
          </a:prstGeom>
        </p:spPr>
        <p:txBody>
          <a:bodyPr vert="horz" wrap="square" lIns="0" tIns="0" rIns="0" bIns="0" rtlCol="0" anchor="ctr">
            <a:spAutoFit/>
          </a:bodyPr>
          <a:lstStyle>
            <a:lvl1pPr algn="l" defTabSz="685680" rtl="0" eaLnBrk="1" latinLnBrk="0" hangingPunct="1">
              <a:lnSpc>
                <a:spcPct val="90000"/>
              </a:lnSpc>
              <a:spcBef>
                <a:spcPct val="0"/>
              </a:spcBef>
              <a:buNone/>
              <a:defRPr sz="2800" kern="1200" baseline="0">
                <a:solidFill>
                  <a:schemeClr val="tx2"/>
                </a:solidFill>
                <a:latin typeface="+mj-lt"/>
                <a:ea typeface="+mj-ea"/>
                <a:cs typeface="+mj-cs"/>
              </a:defRPr>
            </a:lvl1pPr>
          </a:lstStyle>
          <a:p>
            <a:pPr algn="ctr"/>
            <a:r>
              <a:rPr lang="it-IT" sz="3200" b="1" dirty="0">
                <a:solidFill>
                  <a:schemeClr val="accent5">
                    <a:lumMod val="50000"/>
                  </a:schemeClr>
                </a:solidFill>
                <a:latin typeface="Arial Black" pitchFamily="34" charset="0"/>
                <a:cs typeface="Arial"/>
              </a:rPr>
              <a:t>Impatto dell’influenza sui pazienti ad alto rischio</a:t>
            </a:r>
          </a:p>
        </p:txBody>
      </p:sp>
    </p:spTree>
    <p:extLst>
      <p:ext uri="{BB962C8B-B14F-4D97-AF65-F5344CB8AC3E}">
        <p14:creationId xmlns="" xmlns:p14="http://schemas.microsoft.com/office/powerpoint/2010/main" val="4730540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27731" y="1385244"/>
            <a:ext cx="10225136" cy="4308973"/>
          </a:xfrm>
          <a:solidFill>
            <a:schemeClr val="bg1"/>
          </a:solidFill>
        </p:spPr>
        <p:txBody>
          <a:bodyPr>
            <a:normAutofit fontScale="85000" lnSpcReduction="10000"/>
          </a:bodyPr>
          <a:lstStyle/>
          <a:p>
            <a:pPr marL="0" indent="0" algn="just">
              <a:lnSpc>
                <a:spcPct val="150000"/>
              </a:lnSpc>
              <a:spcBef>
                <a:spcPts val="3000"/>
              </a:spcBef>
              <a:spcAft>
                <a:spcPts val="0"/>
              </a:spcAft>
              <a:buNone/>
            </a:pPr>
            <a:r>
              <a:rPr lang="it-IT" sz="3000" dirty="0"/>
              <a:t>Lo </a:t>
            </a:r>
            <a:r>
              <a:rPr lang="it-IT" sz="3000" b="1" dirty="0"/>
              <a:t>sviluppo di un vaccino sicuro, efficace </a:t>
            </a:r>
            <a:r>
              <a:rPr lang="it-IT" sz="3000" dirty="0"/>
              <a:t>ed a basso costo è solo </a:t>
            </a:r>
            <a:r>
              <a:rPr lang="it-IT" sz="3000" b="1" dirty="0"/>
              <a:t>il primo passo verso il  controllo</a:t>
            </a:r>
            <a:r>
              <a:rPr lang="it-IT" sz="3000" dirty="0"/>
              <a:t> di una </a:t>
            </a:r>
            <a:r>
              <a:rPr lang="it-IT" sz="3000" b="1" dirty="0"/>
              <a:t>malattia infettiva </a:t>
            </a:r>
            <a:r>
              <a:rPr lang="it-IT" sz="3000" dirty="0"/>
              <a:t>in seno alla collettività.</a:t>
            </a:r>
          </a:p>
          <a:p>
            <a:pPr marL="0" indent="0" algn="just">
              <a:lnSpc>
                <a:spcPct val="150000"/>
              </a:lnSpc>
              <a:spcBef>
                <a:spcPts val="3000"/>
              </a:spcBef>
              <a:spcAft>
                <a:spcPts val="0"/>
              </a:spcAft>
              <a:buNone/>
            </a:pPr>
            <a:r>
              <a:rPr lang="it-IT" sz="3000" dirty="0"/>
              <a:t>Successivamente </a:t>
            </a:r>
            <a:r>
              <a:rPr lang="it-IT" sz="3000" b="1" dirty="0"/>
              <a:t>occorre porsi degli obiettivi </a:t>
            </a:r>
            <a:r>
              <a:rPr lang="it-IT" sz="3000" dirty="0"/>
              <a:t>e </a:t>
            </a:r>
            <a:r>
              <a:rPr lang="it-IT" sz="3000" b="1" dirty="0"/>
              <a:t>pianificare una strategia di intervento</a:t>
            </a:r>
            <a:r>
              <a:rPr lang="it-IT" sz="3000" dirty="0"/>
              <a:t> tale da raggiungere una </a:t>
            </a:r>
            <a:r>
              <a:rPr lang="it-IT" sz="3000" b="1" dirty="0"/>
              <a:t>copertura vaccinale </a:t>
            </a:r>
            <a:r>
              <a:rPr lang="it-IT" sz="3000" dirty="0"/>
              <a:t>appropriata agli obiettivi stessi (contenimento - eliminazione - eradicazione)</a:t>
            </a:r>
          </a:p>
        </p:txBody>
      </p:sp>
    </p:spTree>
    <p:extLst>
      <p:ext uri="{BB962C8B-B14F-4D97-AF65-F5344CB8AC3E}">
        <p14:creationId xmlns="" xmlns:p14="http://schemas.microsoft.com/office/powerpoint/2010/main" val="33505942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900" y="293480"/>
            <a:ext cx="11227859" cy="448841"/>
          </a:xfrm>
        </p:spPr>
        <p:txBody>
          <a:bodyPr vert="horz" wrap="square" lIns="0" tIns="0" rIns="0" bIns="0" rtlCol="0" anchor="ctr">
            <a:spAutoFit/>
          </a:bodyPr>
          <a:lstStyle/>
          <a:p>
            <a:pPr marL="384801" marR="5080">
              <a:lnSpc>
                <a:spcPts val="3460"/>
              </a:lnSpc>
            </a:pPr>
            <a:r>
              <a:rPr lang="it-IT" sz="3200" b="1" dirty="0">
                <a:solidFill>
                  <a:schemeClr val="accent5">
                    <a:lumMod val="50000"/>
                  </a:schemeClr>
                </a:solidFill>
                <a:latin typeface="Arial"/>
                <a:cs typeface="Arial"/>
              </a:rPr>
              <a:t>Influenza e diabete</a:t>
            </a:r>
          </a:p>
        </p:txBody>
      </p:sp>
      <p:graphicFrame>
        <p:nvGraphicFramePr>
          <p:cNvPr id="11" name="Diagramme 5"/>
          <p:cNvGraphicFramePr/>
          <p:nvPr>
            <p:extLst/>
          </p:nvPr>
        </p:nvGraphicFramePr>
        <p:xfrm>
          <a:off x="1284687" y="1082887"/>
          <a:ext cx="9121013" cy="4437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2"/>
          <p:cNvSpPr>
            <a:spLocks noChangeArrowheads="1"/>
          </p:cNvSpPr>
          <p:nvPr/>
        </p:nvSpPr>
        <p:spPr bwMode="auto">
          <a:xfrm>
            <a:off x="3465230" y="6416929"/>
            <a:ext cx="6415981" cy="323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1917" tIns="60958" rIns="121917" bIns="60958">
            <a:spAutoFit/>
          </a:bodyPr>
          <a:lstStyle>
            <a:lvl1pPr marL="228600" indent="-2286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377" eaLnBrk="1" hangingPunct="1">
              <a:buFont typeface="Arial" pitchFamily="34" charset="0"/>
              <a:buAutoNum type="arabicPeriod"/>
            </a:pPr>
            <a:r>
              <a:rPr lang="en-US" altLang="fr-FR" sz="1300" dirty="0" err="1">
                <a:solidFill>
                  <a:srgbClr val="6B747B"/>
                </a:solidFill>
              </a:rPr>
              <a:t>Diepersloot</a:t>
            </a:r>
            <a:r>
              <a:rPr lang="en-US" altLang="fr-FR" sz="1300" dirty="0">
                <a:solidFill>
                  <a:srgbClr val="6B747B"/>
                </a:solidFill>
              </a:rPr>
              <a:t> RJ, </a:t>
            </a:r>
            <a:r>
              <a:rPr lang="en-US" altLang="fr-FR" sz="1300" dirty="0" err="1">
                <a:solidFill>
                  <a:srgbClr val="6B747B"/>
                </a:solidFill>
              </a:rPr>
              <a:t>Bouter</a:t>
            </a:r>
            <a:r>
              <a:rPr lang="en-US" altLang="fr-FR" sz="1300" dirty="0">
                <a:solidFill>
                  <a:srgbClr val="6B747B"/>
                </a:solidFill>
              </a:rPr>
              <a:t> KP, Hoekstra JB.  Diabetes Care. 1990 Aug;13(8):</a:t>
            </a:r>
            <a:r>
              <a:rPr lang="en-US" altLang="fr-FR" sz="1300" dirty="0" smtClean="0">
                <a:solidFill>
                  <a:srgbClr val="6B747B"/>
                </a:solidFill>
              </a:rPr>
              <a:t>876-82</a:t>
            </a:r>
            <a:endParaRPr lang="en-US" altLang="fr-FR" sz="1300" dirty="0">
              <a:solidFill>
                <a:srgbClr val="6B747B"/>
              </a:solidFill>
            </a:endParaRPr>
          </a:p>
        </p:txBody>
      </p:sp>
      <p:sp>
        <p:nvSpPr>
          <p:cNvPr id="14" name="Flèche courbée vers le haut 9"/>
          <p:cNvSpPr/>
          <p:nvPr/>
        </p:nvSpPr>
        <p:spPr>
          <a:xfrm>
            <a:off x="4574751" y="5485220"/>
            <a:ext cx="4260483" cy="861770"/>
          </a:xfrm>
          <a:prstGeom prst="curvedUpArrow">
            <a:avLst/>
          </a:prstGeom>
          <a:ln>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wrap="square" lIns="121917" tIns="60958" rIns="121917" bIns="60958" anchor="ctr">
            <a:spAutoFit/>
          </a:bodyPr>
          <a:lstStyle/>
          <a:p>
            <a:pPr algn="ctr" defTabSz="914377">
              <a:defRPr/>
            </a:pPr>
            <a:endParaRPr lang="en-US" sz="4800" dirty="0">
              <a:solidFill>
                <a:srgbClr val="FFFFFF"/>
              </a:solidFill>
              <a:latin typeface="SkullBearer AOE" pitchFamily="2" charset="0"/>
            </a:endParaRPr>
          </a:p>
        </p:txBody>
      </p:sp>
      <p:sp>
        <p:nvSpPr>
          <p:cNvPr id="15" name="Flèche en arc 14"/>
          <p:cNvSpPr/>
          <p:nvPr/>
        </p:nvSpPr>
        <p:spPr>
          <a:xfrm>
            <a:off x="7673717" y="5667801"/>
            <a:ext cx="396334" cy="1667613"/>
          </a:xfrm>
          <a:prstGeom prst="circularArrow">
            <a:avLst/>
          </a:prstGeom>
        </p:spPr>
        <p:txBody>
          <a:bodyPr wrap="none" lIns="121917" tIns="60958" rIns="121917" bIns="60958" anchor="ctr">
            <a:spAutoFit/>
          </a:bodyPr>
          <a:lstStyle/>
          <a:p>
            <a:pPr algn="ctr" defTabSz="914377">
              <a:defRPr/>
            </a:pPr>
            <a:endParaRPr lang="en-US" sz="6700" dirty="0">
              <a:solidFill>
                <a:srgbClr val="FFFFFF"/>
              </a:solidFill>
              <a:latin typeface="SkullBearer AOE" pitchFamily="2" charset="0"/>
            </a:endParaRPr>
          </a:p>
        </p:txBody>
      </p:sp>
      <p:sp>
        <p:nvSpPr>
          <p:cNvPr id="16" name="Flèche courbée vers le haut 18"/>
          <p:cNvSpPr/>
          <p:nvPr/>
        </p:nvSpPr>
        <p:spPr>
          <a:xfrm flipH="1">
            <a:off x="3863452" y="5323195"/>
            <a:ext cx="4464280" cy="1154158"/>
          </a:xfrm>
          <a:prstGeom prst="curvedUpArrow">
            <a:avLst/>
          </a:prstGeom>
          <a:ln>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wrap="square" lIns="121917" tIns="60958" rIns="121917" bIns="60958" anchor="ctr">
            <a:spAutoFit/>
          </a:bodyPr>
          <a:lstStyle/>
          <a:p>
            <a:pPr algn="ctr" defTabSz="914377">
              <a:defRPr/>
            </a:pPr>
            <a:endParaRPr lang="en-US" sz="6700" dirty="0">
              <a:solidFill>
                <a:srgbClr val="FFFFFF"/>
              </a:solidFill>
              <a:latin typeface="SkullBearer AOE" pitchFamily="2" charset="0"/>
            </a:endParaRPr>
          </a:p>
        </p:txBody>
      </p:sp>
    </p:spTree>
    <p:extLst>
      <p:ext uri="{BB962C8B-B14F-4D97-AF65-F5344CB8AC3E}">
        <p14:creationId xmlns="" xmlns:p14="http://schemas.microsoft.com/office/powerpoint/2010/main" val="388342572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1888" y="295617"/>
            <a:ext cx="11227859" cy="444567"/>
          </a:xfrm>
        </p:spPr>
        <p:txBody>
          <a:bodyPr>
            <a:noAutofit/>
          </a:bodyPr>
          <a:lstStyle/>
          <a:p>
            <a:pPr marL="384801" marR="5080">
              <a:lnSpc>
                <a:spcPts val="3460"/>
              </a:lnSpc>
            </a:pPr>
            <a:r>
              <a:rPr lang="it-IT" sz="3200" b="1" dirty="0">
                <a:solidFill>
                  <a:schemeClr val="accent5">
                    <a:lumMod val="50000"/>
                  </a:schemeClr>
                </a:solidFill>
                <a:latin typeface="Arial"/>
                <a:cs typeface="Arial"/>
              </a:rPr>
              <a:t>Influenza e paziente diabetico</a:t>
            </a:r>
          </a:p>
        </p:txBody>
      </p:sp>
      <p:sp>
        <p:nvSpPr>
          <p:cNvPr id="3" name="Segnaposto contenuto 2"/>
          <p:cNvSpPr>
            <a:spLocks noGrp="1"/>
          </p:cNvSpPr>
          <p:nvPr>
            <p:ph idx="13"/>
          </p:nvPr>
        </p:nvSpPr>
        <p:spPr>
          <a:xfrm>
            <a:off x="777922" y="926069"/>
            <a:ext cx="10372299" cy="1152128"/>
          </a:xfrm>
        </p:spPr>
        <p:txBody>
          <a:bodyPr>
            <a:normAutofit/>
          </a:bodyPr>
          <a:lstStyle/>
          <a:p>
            <a:pPr marL="0" indent="0" algn="just">
              <a:lnSpc>
                <a:spcPct val="110000"/>
              </a:lnSpc>
              <a:buNone/>
            </a:pPr>
            <a:r>
              <a:rPr lang="en-US" sz="2100" dirty="0" err="1" smtClean="0"/>
              <a:t>L’influenza</a:t>
            </a:r>
            <a:r>
              <a:rPr lang="en-US" sz="2100" dirty="0" smtClean="0"/>
              <a:t> è </a:t>
            </a:r>
            <a:r>
              <a:rPr lang="en-US" sz="2100" dirty="0" err="1" smtClean="0"/>
              <a:t>più</a:t>
            </a:r>
            <a:r>
              <a:rPr lang="en-US" sz="2100" dirty="0" smtClean="0"/>
              <a:t> </a:t>
            </a:r>
            <a:r>
              <a:rPr lang="en-US" sz="2100" dirty="0" err="1" smtClean="0"/>
              <a:t>frequente</a:t>
            </a:r>
            <a:r>
              <a:rPr lang="en-US" sz="2100" dirty="0" smtClean="0"/>
              <a:t> e grave </a:t>
            </a:r>
            <a:r>
              <a:rPr lang="en-US" sz="2100" dirty="0" err="1" smtClean="0"/>
              <a:t>nei</a:t>
            </a:r>
            <a:r>
              <a:rPr lang="en-US" sz="2100" dirty="0" smtClean="0"/>
              <a:t> </a:t>
            </a:r>
            <a:r>
              <a:rPr lang="en-US" sz="2100" dirty="0" err="1" smtClean="0"/>
              <a:t>pazienti</a:t>
            </a:r>
            <a:r>
              <a:rPr lang="en-US" sz="2100" dirty="0" smtClean="0"/>
              <a:t> con </a:t>
            </a:r>
            <a:r>
              <a:rPr lang="en-US" sz="2100" dirty="0" err="1" smtClean="0"/>
              <a:t>malattie</a:t>
            </a:r>
            <a:r>
              <a:rPr lang="en-US" sz="2100" dirty="0" smtClean="0"/>
              <a:t> </a:t>
            </a:r>
            <a:r>
              <a:rPr lang="en-US" sz="2100" dirty="0" err="1" smtClean="0"/>
              <a:t>croniche</a:t>
            </a:r>
            <a:r>
              <a:rPr lang="en-US" sz="2100" dirty="0" smtClean="0"/>
              <a:t>: </a:t>
            </a:r>
            <a:r>
              <a:rPr lang="en-US" sz="2100" dirty="0" err="1" smtClean="0"/>
              <a:t>aumenta</a:t>
            </a:r>
            <a:r>
              <a:rPr lang="en-US" sz="2100" dirty="0" smtClean="0"/>
              <a:t> </a:t>
            </a:r>
            <a:r>
              <a:rPr lang="en-US" sz="2100" dirty="0" err="1" smtClean="0"/>
              <a:t>il</a:t>
            </a:r>
            <a:r>
              <a:rPr lang="en-US" sz="2100" dirty="0" smtClean="0"/>
              <a:t> </a:t>
            </a:r>
            <a:r>
              <a:rPr lang="en-US" sz="2100" dirty="0" err="1" smtClean="0"/>
              <a:t>rischio</a:t>
            </a:r>
            <a:r>
              <a:rPr lang="en-US" sz="2100" dirty="0" smtClean="0"/>
              <a:t> di </a:t>
            </a:r>
            <a:r>
              <a:rPr lang="en-US" sz="2100" dirty="0" err="1" smtClean="0"/>
              <a:t>complicanze</a:t>
            </a:r>
            <a:r>
              <a:rPr lang="en-US" sz="2100" dirty="0" smtClean="0"/>
              <a:t> </a:t>
            </a:r>
            <a:r>
              <a:rPr lang="en-US" sz="2100" dirty="0" err="1" smtClean="0"/>
              <a:t>ed</a:t>
            </a:r>
            <a:r>
              <a:rPr lang="en-US" sz="2100" dirty="0" smtClean="0"/>
              <a:t> </a:t>
            </a:r>
            <a:r>
              <a:rPr lang="en-US" sz="2100" dirty="0" err="1" smtClean="0"/>
              <a:t>infezioni</a:t>
            </a:r>
            <a:r>
              <a:rPr lang="en-US" sz="2100" dirty="0" smtClean="0"/>
              <a:t> </a:t>
            </a:r>
            <a:r>
              <a:rPr lang="en-US" sz="2100" dirty="0" err="1" smtClean="0"/>
              <a:t>secondarie</a:t>
            </a:r>
            <a:r>
              <a:rPr lang="en-US" sz="2100" dirty="0" smtClean="0"/>
              <a:t> </a:t>
            </a:r>
            <a:r>
              <a:rPr lang="en-US" sz="2100" dirty="0" err="1" smtClean="0"/>
              <a:t>specialmente</a:t>
            </a:r>
            <a:r>
              <a:rPr lang="en-US" sz="2100" dirty="0" smtClean="0"/>
              <a:t> </a:t>
            </a:r>
            <a:r>
              <a:rPr lang="en-US" sz="2100" dirty="0" err="1" smtClean="0"/>
              <a:t>nei</a:t>
            </a:r>
            <a:r>
              <a:rPr lang="en-US" sz="2100" dirty="0" smtClean="0"/>
              <a:t> </a:t>
            </a:r>
            <a:r>
              <a:rPr lang="en-US" sz="2100" dirty="0" err="1" smtClean="0"/>
              <a:t>pazienti</a:t>
            </a:r>
            <a:r>
              <a:rPr lang="en-US" sz="2100" dirty="0" smtClean="0"/>
              <a:t> </a:t>
            </a:r>
            <a:r>
              <a:rPr lang="en-US" sz="2100" dirty="0" err="1" smtClean="0"/>
              <a:t>diabetici</a:t>
            </a:r>
            <a:r>
              <a:rPr lang="en-US" sz="2100" dirty="0" smtClean="0"/>
              <a:t> e con </a:t>
            </a:r>
            <a:r>
              <a:rPr lang="en-US" sz="2100" dirty="0" err="1" smtClean="0"/>
              <a:t>patologie</a:t>
            </a:r>
            <a:r>
              <a:rPr lang="en-US" sz="2100" dirty="0" smtClean="0"/>
              <a:t> cardiovascolari</a:t>
            </a:r>
            <a:r>
              <a:rPr lang="en-US" sz="2100" baseline="30000" dirty="0" smtClean="0"/>
              <a:t>1</a:t>
            </a:r>
            <a:r>
              <a:rPr lang="en-US" sz="2100" dirty="0" smtClean="0"/>
              <a:t>. </a:t>
            </a:r>
          </a:p>
        </p:txBody>
      </p:sp>
      <p:sp>
        <p:nvSpPr>
          <p:cNvPr id="5" name="Rettangolo 4"/>
          <p:cNvSpPr/>
          <p:nvPr/>
        </p:nvSpPr>
        <p:spPr>
          <a:xfrm>
            <a:off x="3484008" y="5703105"/>
            <a:ext cx="8112224" cy="954103"/>
          </a:xfrm>
          <a:prstGeom prst="rect">
            <a:avLst/>
          </a:prstGeom>
        </p:spPr>
        <p:txBody>
          <a:bodyPr wrap="square" lIns="121917" tIns="60958" rIns="121917" bIns="60958">
            <a:spAutoFit/>
          </a:bodyPr>
          <a:lstStyle/>
          <a:p>
            <a:pPr defTabSz="914217"/>
            <a:endParaRPr lang="it-IT" sz="1600" dirty="0">
              <a:solidFill>
                <a:srgbClr val="525CA3"/>
              </a:solidFill>
            </a:endParaRPr>
          </a:p>
          <a:p>
            <a:pPr defTabSz="914217"/>
            <a:endParaRPr lang="en-US" sz="1600" dirty="0">
              <a:solidFill>
                <a:srgbClr val="525CA3"/>
              </a:solidFill>
            </a:endParaRPr>
          </a:p>
          <a:p>
            <a:pPr defTabSz="914217"/>
            <a:r>
              <a:rPr lang="en-US" sz="1100" dirty="0" smtClean="0">
                <a:solidFill>
                  <a:srgbClr val="525CA3"/>
                </a:solidFill>
              </a:rPr>
              <a:t>1. https</a:t>
            </a:r>
            <a:r>
              <a:rPr lang="en-US" sz="1100" dirty="0">
                <a:solidFill>
                  <a:srgbClr val="525CA3"/>
                </a:solidFill>
              </a:rPr>
              <a:t>://</a:t>
            </a:r>
            <a:r>
              <a:rPr lang="en-US" sz="1100" dirty="0" smtClean="0">
                <a:solidFill>
                  <a:srgbClr val="525CA3"/>
                </a:solidFill>
              </a:rPr>
              <a:t>www.cdc.gov/flu/diabetes/</a:t>
            </a:r>
          </a:p>
          <a:p>
            <a:pPr defTabSz="914217"/>
            <a:r>
              <a:rPr lang="en-US" sz="1100" dirty="0" smtClean="0">
                <a:solidFill>
                  <a:srgbClr val="525CA3"/>
                </a:solidFill>
                <a:hlinkClick r:id="rId2"/>
              </a:rPr>
              <a:t>2. https</a:t>
            </a:r>
            <a:r>
              <a:rPr lang="en-US" sz="1100" dirty="0">
                <a:solidFill>
                  <a:srgbClr val="525CA3"/>
                </a:solidFill>
                <a:hlinkClick r:id="rId2"/>
              </a:rPr>
              <a:t>://</a:t>
            </a:r>
            <a:r>
              <a:rPr lang="en-US" sz="1100" dirty="0" smtClean="0">
                <a:solidFill>
                  <a:srgbClr val="525CA3"/>
                </a:solidFill>
                <a:hlinkClick r:id="rId2"/>
              </a:rPr>
              <a:t>www.cdc.gov/diabetes/managing/flu/index.html</a:t>
            </a:r>
            <a:r>
              <a:rPr lang="en-US" sz="1100" dirty="0" smtClean="0">
                <a:solidFill>
                  <a:srgbClr val="525CA3"/>
                </a:solidFill>
              </a:rPr>
              <a:t> </a:t>
            </a:r>
            <a:endParaRPr lang="it-IT" sz="1100" dirty="0">
              <a:solidFill>
                <a:srgbClr val="525CA3"/>
              </a:solidFill>
            </a:endParaRPr>
          </a:p>
        </p:txBody>
      </p:sp>
      <p:sp>
        <p:nvSpPr>
          <p:cNvPr id="13" name="Segnaposto contenuto 2"/>
          <p:cNvSpPr>
            <a:spLocks noGrp="1"/>
          </p:cNvSpPr>
          <p:nvPr>
            <p:ph idx="13"/>
          </p:nvPr>
        </p:nvSpPr>
        <p:spPr>
          <a:xfrm>
            <a:off x="805217" y="2204864"/>
            <a:ext cx="10372299" cy="1728192"/>
          </a:xfrm>
        </p:spPr>
        <p:txBody>
          <a:bodyPr>
            <a:noAutofit/>
          </a:bodyPr>
          <a:lstStyle/>
          <a:p>
            <a:pPr algn="just">
              <a:spcBef>
                <a:spcPts val="800"/>
              </a:spcBef>
            </a:pPr>
            <a:r>
              <a:rPr lang="en-US" sz="1800" dirty="0" smtClean="0"/>
              <a:t>I </a:t>
            </a:r>
            <a:r>
              <a:rPr lang="en-US" sz="1800" dirty="0" err="1" smtClean="0"/>
              <a:t>pazienti</a:t>
            </a:r>
            <a:r>
              <a:rPr lang="en-US" sz="1800" dirty="0" smtClean="0"/>
              <a:t> </a:t>
            </a:r>
            <a:r>
              <a:rPr lang="en-US" sz="1800" dirty="0" err="1" smtClean="0"/>
              <a:t>diabetici</a:t>
            </a:r>
            <a:r>
              <a:rPr lang="en-US" sz="1800" dirty="0" smtClean="0"/>
              <a:t> in </a:t>
            </a:r>
            <a:r>
              <a:rPr lang="en-US" sz="1800" dirty="0" err="1" smtClean="0"/>
              <a:t>particolare</a:t>
            </a:r>
            <a:r>
              <a:rPr lang="en-US" sz="1800" dirty="0" smtClean="0"/>
              <a:t>, </a:t>
            </a:r>
            <a:r>
              <a:rPr lang="en-US" sz="1800" dirty="0" err="1" smtClean="0"/>
              <a:t>avendo</a:t>
            </a:r>
            <a:r>
              <a:rPr lang="en-US" sz="1800" dirty="0" smtClean="0"/>
              <a:t> un </a:t>
            </a:r>
            <a:r>
              <a:rPr lang="en-US" sz="1800" dirty="0" err="1" smtClean="0"/>
              <a:t>sistema</a:t>
            </a:r>
            <a:r>
              <a:rPr lang="en-US" sz="1800" dirty="0" smtClean="0"/>
              <a:t> </a:t>
            </a:r>
            <a:r>
              <a:rPr lang="en-US" sz="1800" dirty="0" err="1" smtClean="0"/>
              <a:t>immunitario</a:t>
            </a:r>
            <a:r>
              <a:rPr lang="en-US" sz="1800" dirty="0" smtClean="0"/>
              <a:t> </a:t>
            </a:r>
            <a:r>
              <a:rPr lang="en-US" sz="1800" dirty="0" err="1" smtClean="0"/>
              <a:t>indebolito</a:t>
            </a:r>
            <a:r>
              <a:rPr lang="en-US" sz="1800" dirty="0" smtClean="0"/>
              <a:t> </a:t>
            </a:r>
            <a:r>
              <a:rPr lang="en-US" sz="1800" dirty="0" err="1" smtClean="0"/>
              <a:t>dalla</a:t>
            </a:r>
            <a:r>
              <a:rPr lang="en-US" sz="1800" dirty="0" smtClean="0"/>
              <a:t> </a:t>
            </a:r>
            <a:r>
              <a:rPr lang="en-US" sz="1800" dirty="0" err="1" smtClean="0"/>
              <a:t>malattia</a:t>
            </a:r>
            <a:r>
              <a:rPr lang="en-US" sz="1800" dirty="0" smtClean="0"/>
              <a:t> </a:t>
            </a:r>
            <a:r>
              <a:rPr lang="en-US" sz="1800" dirty="0"/>
              <a:t>(</a:t>
            </a:r>
            <a:r>
              <a:rPr lang="en-US" sz="1800" dirty="0" err="1" smtClean="0"/>
              <a:t>tipo</a:t>
            </a:r>
            <a:r>
              <a:rPr lang="en-US" sz="1800" dirty="0" smtClean="0"/>
              <a:t> </a:t>
            </a:r>
            <a:r>
              <a:rPr lang="en-US" sz="1800" dirty="0"/>
              <a:t>1 </a:t>
            </a:r>
            <a:r>
              <a:rPr lang="en-US" sz="1800" dirty="0" smtClean="0"/>
              <a:t>e </a:t>
            </a:r>
            <a:r>
              <a:rPr lang="en-US" sz="1800" dirty="0"/>
              <a:t>2), </a:t>
            </a:r>
            <a:r>
              <a:rPr lang="en-US" sz="1800" dirty="0" smtClean="0"/>
              <a:t> </a:t>
            </a:r>
            <a:r>
              <a:rPr lang="en-US" sz="1800" dirty="0" err="1" smtClean="0"/>
              <a:t>presentano</a:t>
            </a:r>
            <a:r>
              <a:rPr lang="en-US" sz="1800" dirty="0" smtClean="0"/>
              <a:t> un </a:t>
            </a:r>
            <a:r>
              <a:rPr lang="en-US" sz="1800" dirty="0" err="1" smtClean="0"/>
              <a:t>aumentato</a:t>
            </a:r>
            <a:r>
              <a:rPr lang="en-US" sz="1800" dirty="0" smtClean="0"/>
              <a:t> </a:t>
            </a:r>
            <a:r>
              <a:rPr lang="en-US" sz="1800" dirty="0" err="1" smtClean="0"/>
              <a:t>rischio</a:t>
            </a:r>
            <a:r>
              <a:rPr lang="en-US" sz="1800" dirty="0" smtClean="0"/>
              <a:t> di complicanze</a:t>
            </a:r>
            <a:r>
              <a:rPr lang="en-US" sz="1800" baseline="30000" dirty="0" smtClean="0"/>
              <a:t>1</a:t>
            </a:r>
            <a:endParaRPr lang="en-US" sz="1800" baseline="30000" dirty="0"/>
          </a:p>
          <a:p>
            <a:pPr algn="just">
              <a:spcBef>
                <a:spcPts val="800"/>
              </a:spcBef>
            </a:pPr>
            <a:r>
              <a:rPr lang="en-US" sz="1800" dirty="0" smtClean="0"/>
              <a:t> </a:t>
            </a:r>
            <a:r>
              <a:rPr lang="en-US" sz="1800" dirty="0" err="1" smtClean="0"/>
              <a:t>Anche</a:t>
            </a:r>
            <a:r>
              <a:rPr lang="en-US" sz="1800" dirty="0" smtClean="0"/>
              <a:t> se ben </a:t>
            </a:r>
            <a:r>
              <a:rPr lang="en-US" sz="1800" dirty="0" err="1" smtClean="0"/>
              <a:t>gestiti</a:t>
            </a:r>
            <a:r>
              <a:rPr lang="en-US" sz="1800" dirty="0" smtClean="0"/>
              <a:t>, </a:t>
            </a:r>
            <a:r>
              <a:rPr lang="en-US" sz="1800" dirty="0" err="1" smtClean="0"/>
              <a:t>l’influenza</a:t>
            </a:r>
            <a:r>
              <a:rPr lang="en-US" sz="1800" dirty="0" smtClean="0"/>
              <a:t> </a:t>
            </a:r>
            <a:r>
              <a:rPr lang="en-US" sz="1800" dirty="0" err="1" smtClean="0"/>
              <a:t>può</a:t>
            </a:r>
            <a:r>
              <a:rPr lang="en-US" sz="1800" dirty="0" smtClean="0"/>
              <a:t> </a:t>
            </a:r>
            <a:r>
              <a:rPr lang="en-US" sz="1800" dirty="0" err="1" smtClean="0"/>
              <a:t>portare</a:t>
            </a:r>
            <a:r>
              <a:rPr lang="en-US" sz="1800" dirty="0" smtClean="0"/>
              <a:t> a </a:t>
            </a:r>
            <a:r>
              <a:rPr lang="en-US" sz="1800" dirty="0" err="1" smtClean="0"/>
              <a:t>complicanze</a:t>
            </a:r>
            <a:r>
              <a:rPr lang="en-US" sz="1800" dirty="0" smtClean="0"/>
              <a:t> </a:t>
            </a:r>
            <a:r>
              <a:rPr lang="en-US" sz="1800" dirty="0" err="1" smtClean="0"/>
              <a:t>gravi</a:t>
            </a:r>
            <a:r>
              <a:rPr lang="en-US" sz="1800" dirty="0" smtClean="0"/>
              <a:t> (come la </a:t>
            </a:r>
            <a:r>
              <a:rPr lang="en-US" sz="1800" dirty="0" err="1" smtClean="0"/>
              <a:t>polmonite</a:t>
            </a:r>
            <a:r>
              <a:rPr lang="en-US" sz="1800" dirty="0" smtClean="0"/>
              <a:t>), </a:t>
            </a:r>
            <a:r>
              <a:rPr lang="en-US" sz="1800" dirty="0" err="1" smtClean="0"/>
              <a:t>ospedalizzazioni</a:t>
            </a:r>
            <a:r>
              <a:rPr lang="en-US" sz="1800" dirty="0" smtClean="0"/>
              <a:t> e decessi</a:t>
            </a:r>
            <a:r>
              <a:rPr lang="en-US" sz="1800" baseline="30000" dirty="0" smtClean="0"/>
              <a:t>1</a:t>
            </a:r>
            <a:r>
              <a:rPr lang="en-US" sz="1800" dirty="0" smtClean="0"/>
              <a:t>.</a:t>
            </a:r>
            <a:endParaRPr lang="it-IT" sz="1800" dirty="0"/>
          </a:p>
        </p:txBody>
      </p:sp>
      <p:sp>
        <p:nvSpPr>
          <p:cNvPr id="7" name="Rettangolo 6"/>
          <p:cNvSpPr/>
          <p:nvPr/>
        </p:nvSpPr>
        <p:spPr>
          <a:xfrm>
            <a:off x="5199797" y="4060230"/>
            <a:ext cx="5936776" cy="1415768"/>
          </a:xfrm>
          <a:prstGeom prst="rect">
            <a:avLst/>
          </a:prstGeom>
        </p:spPr>
        <p:txBody>
          <a:bodyPr wrap="square" lIns="121917" tIns="60958" rIns="121917" bIns="60958">
            <a:spAutoFit/>
          </a:bodyPr>
          <a:lstStyle/>
          <a:p>
            <a:pPr algn="ctr" defTabSz="914217"/>
            <a:r>
              <a:rPr lang="en-US" sz="2800" dirty="0" err="1">
                <a:solidFill>
                  <a:srgbClr val="525CA3"/>
                </a:solidFill>
              </a:rPr>
              <a:t>rischio</a:t>
            </a:r>
            <a:r>
              <a:rPr lang="en-US" sz="2800" dirty="0">
                <a:solidFill>
                  <a:srgbClr val="525CA3"/>
                </a:solidFill>
              </a:rPr>
              <a:t> di </a:t>
            </a:r>
            <a:r>
              <a:rPr lang="en-US" sz="2800" b="1" dirty="0" err="1">
                <a:solidFill>
                  <a:srgbClr val="525CA3"/>
                </a:solidFill>
              </a:rPr>
              <a:t>complicanze</a:t>
            </a:r>
            <a:r>
              <a:rPr lang="en-US" sz="2800" b="1" dirty="0">
                <a:solidFill>
                  <a:srgbClr val="525CA3"/>
                </a:solidFill>
              </a:rPr>
              <a:t> e </a:t>
            </a:r>
            <a:r>
              <a:rPr lang="en-US" sz="2800" b="1" dirty="0" err="1">
                <a:solidFill>
                  <a:srgbClr val="525CA3"/>
                </a:solidFill>
              </a:rPr>
              <a:t>ospedalizzazione</a:t>
            </a:r>
            <a:r>
              <a:rPr lang="en-US" sz="2800" b="1" dirty="0">
                <a:solidFill>
                  <a:srgbClr val="525CA3"/>
                </a:solidFill>
              </a:rPr>
              <a:t> </a:t>
            </a:r>
            <a:r>
              <a:rPr lang="en-US" sz="2800" dirty="0" err="1">
                <a:solidFill>
                  <a:srgbClr val="525CA3"/>
                </a:solidFill>
              </a:rPr>
              <a:t>rispetto</a:t>
            </a:r>
            <a:r>
              <a:rPr lang="en-US" sz="2800" dirty="0">
                <a:solidFill>
                  <a:srgbClr val="525CA3"/>
                </a:solidFill>
              </a:rPr>
              <a:t> a un </a:t>
            </a:r>
            <a:r>
              <a:rPr lang="en-US" sz="2800" dirty="0" err="1">
                <a:solidFill>
                  <a:srgbClr val="525CA3"/>
                </a:solidFill>
              </a:rPr>
              <a:t>soggetto</a:t>
            </a:r>
            <a:r>
              <a:rPr lang="en-US" sz="2800" dirty="0">
                <a:solidFill>
                  <a:srgbClr val="525CA3"/>
                </a:solidFill>
              </a:rPr>
              <a:t> </a:t>
            </a:r>
            <a:r>
              <a:rPr lang="en-US" sz="2800" dirty="0" smtClean="0">
                <a:solidFill>
                  <a:srgbClr val="525CA3"/>
                </a:solidFill>
              </a:rPr>
              <a:t>sano</a:t>
            </a:r>
            <a:r>
              <a:rPr lang="en-US" sz="1400" baseline="30000" dirty="0" smtClean="0">
                <a:solidFill>
                  <a:srgbClr val="525CA3"/>
                </a:solidFill>
              </a:rPr>
              <a:t>2</a:t>
            </a:r>
            <a:endParaRPr lang="it-IT" sz="1400" baseline="30000" dirty="0">
              <a:solidFill>
                <a:srgbClr val="525CA3"/>
              </a:solidFill>
            </a:endParaRPr>
          </a:p>
        </p:txBody>
      </p:sp>
      <p:sp>
        <p:nvSpPr>
          <p:cNvPr id="9" name="Rettangolo 8"/>
          <p:cNvSpPr/>
          <p:nvPr/>
        </p:nvSpPr>
        <p:spPr>
          <a:xfrm>
            <a:off x="2787894" y="3683849"/>
            <a:ext cx="1833188" cy="1923599"/>
          </a:xfrm>
          <a:prstGeom prst="rect">
            <a:avLst/>
          </a:prstGeom>
          <a:noFill/>
        </p:spPr>
        <p:txBody>
          <a:bodyPr wrap="none" lIns="121917" tIns="60958" rIns="121917" bIns="6095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217"/>
            <a:r>
              <a:rPr lang="it-IT" sz="11700" b="1" dirty="0">
                <a:ln w="11430"/>
                <a:gradFill>
                  <a:gsLst>
                    <a:gs pos="0">
                      <a:srgbClr val="3E90D0">
                        <a:tint val="70000"/>
                        <a:satMod val="245000"/>
                      </a:srgbClr>
                    </a:gs>
                    <a:gs pos="75000">
                      <a:srgbClr val="3E90D0">
                        <a:tint val="90000"/>
                        <a:shade val="60000"/>
                        <a:satMod val="240000"/>
                      </a:srgbClr>
                    </a:gs>
                    <a:gs pos="100000">
                      <a:srgbClr val="3E90D0">
                        <a:tint val="100000"/>
                        <a:shade val="50000"/>
                        <a:satMod val="240000"/>
                      </a:srgbClr>
                    </a:gs>
                  </a:gsLst>
                  <a:lin ang="5400000"/>
                </a:gradFill>
                <a:effectLst>
                  <a:outerShdw blurRad="50800" dist="39000" dir="5460000" algn="tl">
                    <a:srgbClr val="000000">
                      <a:alpha val="38000"/>
                    </a:srgbClr>
                  </a:outerShdw>
                </a:effectLst>
              </a:rPr>
              <a:t>X3</a:t>
            </a:r>
            <a:endParaRPr lang="it-IT" sz="18400" b="1" dirty="0">
              <a:ln w="11430"/>
              <a:gradFill>
                <a:gsLst>
                  <a:gs pos="0">
                    <a:srgbClr val="3E90D0">
                      <a:tint val="70000"/>
                      <a:satMod val="245000"/>
                    </a:srgbClr>
                  </a:gs>
                  <a:gs pos="75000">
                    <a:srgbClr val="3E90D0">
                      <a:tint val="90000"/>
                      <a:shade val="60000"/>
                      <a:satMod val="240000"/>
                    </a:srgbClr>
                  </a:gs>
                  <a:gs pos="100000">
                    <a:srgbClr val="3E90D0">
                      <a:tint val="100000"/>
                      <a:shade val="50000"/>
                      <a:satMod val="240000"/>
                    </a:srgbClr>
                  </a:gs>
                </a:gsLst>
                <a:lin ang="5400000"/>
              </a:gradFill>
              <a:effectLst>
                <a:outerShdw blurRad="50800" dist="39000" dir="5460000" algn="tl">
                  <a:srgbClr val="000000">
                    <a:alpha val="38000"/>
                  </a:srgbClr>
                </a:outerShdw>
              </a:effectLst>
            </a:endParaRPr>
          </a:p>
        </p:txBody>
      </p:sp>
      <p:pic>
        <p:nvPicPr>
          <p:cNvPr id="3072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28194" y="5660669"/>
            <a:ext cx="5206996" cy="5427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ttangolo 5"/>
          <p:cNvSpPr/>
          <p:nvPr/>
        </p:nvSpPr>
        <p:spPr>
          <a:xfrm>
            <a:off x="1007435" y="4005065"/>
            <a:ext cx="10177131" cy="152901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217"/>
            <a:endParaRPr lang="it-IT" sz="1600" dirty="0">
              <a:solidFill>
                <a:srgbClr val="FFFFFF"/>
              </a:solidFill>
            </a:endParaRPr>
          </a:p>
        </p:txBody>
      </p:sp>
      <p:pic>
        <p:nvPicPr>
          <p:cNvPr id="5837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1899" y="4077073"/>
            <a:ext cx="1755643" cy="14203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6079377"/>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79E1CB-2A66-49BE-A65E-64A8314FA30D}"/>
              </a:ext>
            </a:extLst>
          </p:cNvPr>
          <p:cNvPicPr>
            <a:picLocks noChangeAspect="1"/>
          </p:cNvPicPr>
          <p:nvPr/>
        </p:nvPicPr>
        <p:blipFill>
          <a:blip r:embed="rId2" cstate="print"/>
          <a:stretch>
            <a:fillRect/>
          </a:stretch>
        </p:blipFill>
        <p:spPr>
          <a:xfrm>
            <a:off x="2395537" y="941096"/>
            <a:ext cx="7400925" cy="5943600"/>
          </a:xfrm>
          <a:prstGeom prst="rect">
            <a:avLst/>
          </a:prstGeom>
        </p:spPr>
      </p:pic>
      <p:sp>
        <p:nvSpPr>
          <p:cNvPr id="5" name="Oval 4">
            <a:extLst>
              <a:ext uri="{FF2B5EF4-FFF2-40B4-BE49-F238E27FC236}">
                <a16:creationId xmlns:a16="http://schemas.microsoft.com/office/drawing/2014/main" xmlns="" id="{07EB13E9-232A-4C2B-956C-6ABD164F59A1}"/>
              </a:ext>
            </a:extLst>
          </p:cNvPr>
          <p:cNvSpPr/>
          <p:nvPr/>
        </p:nvSpPr>
        <p:spPr>
          <a:xfrm>
            <a:off x="3328734" y="2800796"/>
            <a:ext cx="1656522" cy="5748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ctangle 5">
            <a:extLst>
              <a:ext uri="{FF2B5EF4-FFF2-40B4-BE49-F238E27FC236}">
                <a16:creationId xmlns:a16="http://schemas.microsoft.com/office/drawing/2014/main" xmlns="" id="{D646A4D9-866C-4A41-B489-5CDB9134F794}"/>
              </a:ext>
            </a:extLst>
          </p:cNvPr>
          <p:cNvSpPr/>
          <p:nvPr/>
        </p:nvSpPr>
        <p:spPr>
          <a:xfrm>
            <a:off x="124548" y="6453809"/>
            <a:ext cx="7688957" cy="430887"/>
          </a:xfrm>
          <a:prstGeom prst="rect">
            <a:avLst/>
          </a:prstGeom>
        </p:spPr>
        <p:txBody>
          <a:bodyPr wrap="square">
            <a:spAutoFit/>
          </a:bodyPr>
          <a:lstStyle/>
          <a:p>
            <a:r>
              <a:rPr lang="it-IT" sz="1100" dirty="0"/>
              <a:t>Disponibile su:</a:t>
            </a:r>
          </a:p>
          <a:p>
            <a:r>
              <a:rPr lang="it-IT" sz="1100" dirty="0"/>
              <a:t>www.epicentro.iss.it/passi/dati/VaccinazioneAntinfluenzale.asp   </a:t>
            </a:r>
          </a:p>
        </p:txBody>
      </p:sp>
      <p:sp>
        <p:nvSpPr>
          <p:cNvPr id="2" name="Rectangle 1">
            <a:extLst>
              <a:ext uri="{FF2B5EF4-FFF2-40B4-BE49-F238E27FC236}">
                <a16:creationId xmlns:a16="http://schemas.microsoft.com/office/drawing/2014/main" xmlns="" id="{0A5944E1-FAF0-4039-A0A7-52759E806D5D}"/>
              </a:ext>
            </a:extLst>
          </p:cNvPr>
          <p:cNvSpPr/>
          <p:nvPr/>
        </p:nvSpPr>
        <p:spPr>
          <a:xfrm>
            <a:off x="9796462" y="1108788"/>
            <a:ext cx="2159436" cy="1011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indent="-95250"/>
            <a:r>
              <a:rPr lang="it-IT" b="1" dirty="0" smtClean="0"/>
              <a:t>Obiettivi CV:</a:t>
            </a:r>
          </a:p>
          <a:p>
            <a:pPr marL="273050" indent="-273050">
              <a:buFont typeface="Arial" pitchFamily="34" charset="0"/>
              <a:buChar char="•"/>
            </a:pPr>
            <a:r>
              <a:rPr lang="it-IT" b="1" dirty="0" smtClean="0"/>
              <a:t>Minimo  75%</a:t>
            </a:r>
          </a:p>
          <a:p>
            <a:pPr marL="273050" indent="-273050">
              <a:buFont typeface="Arial" pitchFamily="34" charset="0"/>
              <a:buChar char="•"/>
            </a:pPr>
            <a:r>
              <a:rPr lang="it-IT" b="1" dirty="0" smtClean="0"/>
              <a:t>Ottimale 95%</a:t>
            </a:r>
            <a:endParaRPr lang="it-IT" b="1" dirty="0"/>
          </a:p>
        </p:txBody>
      </p:sp>
      <p:sp>
        <p:nvSpPr>
          <p:cNvPr id="3" name="TextBox 2">
            <a:extLst>
              <a:ext uri="{FF2B5EF4-FFF2-40B4-BE49-F238E27FC236}">
                <a16:creationId xmlns:a16="http://schemas.microsoft.com/office/drawing/2014/main" xmlns="" id="{266B7898-1C1A-4AD4-BAA1-24AADFE32241}"/>
              </a:ext>
            </a:extLst>
          </p:cNvPr>
          <p:cNvSpPr txBox="1"/>
          <p:nvPr/>
        </p:nvSpPr>
        <p:spPr>
          <a:xfrm>
            <a:off x="10084494" y="6507669"/>
            <a:ext cx="2610678" cy="323165"/>
          </a:xfrm>
          <a:prstGeom prst="rect">
            <a:avLst/>
          </a:prstGeom>
          <a:noFill/>
        </p:spPr>
        <p:txBody>
          <a:bodyPr wrap="square" rtlCol="0">
            <a:spAutoFit/>
          </a:bodyPr>
          <a:lstStyle/>
          <a:p>
            <a:r>
              <a:rPr lang="it-IT" sz="1500" dirty="0"/>
              <a:t>CV: Copertura vaccinale</a:t>
            </a:r>
          </a:p>
        </p:txBody>
      </p:sp>
      <p:sp>
        <p:nvSpPr>
          <p:cNvPr id="7" name="TextBox 6">
            <a:extLst>
              <a:ext uri="{FF2B5EF4-FFF2-40B4-BE49-F238E27FC236}">
                <a16:creationId xmlns:a16="http://schemas.microsoft.com/office/drawing/2014/main" xmlns="" id="{CC47344A-4282-427F-895C-546C5DB3847C}"/>
              </a:ext>
            </a:extLst>
          </p:cNvPr>
          <p:cNvSpPr txBox="1"/>
          <p:nvPr/>
        </p:nvSpPr>
        <p:spPr>
          <a:xfrm>
            <a:off x="0" y="61867"/>
            <a:ext cx="11701670" cy="830997"/>
          </a:xfrm>
          <a:prstGeom prst="rect">
            <a:avLst/>
          </a:prstGeom>
          <a:noFill/>
        </p:spPr>
        <p:txBody>
          <a:bodyPr wrap="square" rtlCol="0">
            <a:spAutoFit/>
          </a:bodyPr>
          <a:lstStyle/>
          <a:p>
            <a:r>
              <a:rPr lang="it-IT" sz="2300" b="1" dirty="0">
                <a:solidFill>
                  <a:srgbClr val="FF0000"/>
                </a:solidFill>
              </a:rPr>
              <a:t>Nonostante i rischi correlati all’influenza e i noti benefici della vaccinazione antinfluenzale, le attuali coperture vaccinali nei pazienti diabetici &lt; 65 anni risultano ancora basse</a:t>
            </a:r>
          </a:p>
        </p:txBody>
      </p:sp>
    </p:spTree>
    <p:extLst>
      <p:ext uri="{BB962C8B-B14F-4D97-AF65-F5344CB8AC3E}">
        <p14:creationId xmlns="" xmlns:p14="http://schemas.microsoft.com/office/powerpoint/2010/main" val="152966626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extLst/>
          </p:nvPr>
        </p:nvGraphicFramePr>
        <p:xfrm>
          <a:off x="2119" y="1589"/>
          <a:ext cx="2116" cy="1587"/>
        </p:xfrm>
        <a:graphic>
          <a:graphicData uri="http://schemas.openxmlformats.org/presentationml/2006/ole">
            <p:oleObj spid="_x0000_s119834" name="Diapositiva think-cell" r:id="rId3" imgW="360" imgH="360" progId="">
              <p:embed/>
            </p:oleObj>
          </a:graphicData>
        </a:graphic>
      </p:graphicFrame>
      <p:sp>
        <p:nvSpPr>
          <p:cNvPr id="6" name="CasellaDiTesto 5"/>
          <p:cNvSpPr txBox="1"/>
          <p:nvPr/>
        </p:nvSpPr>
        <p:spPr>
          <a:xfrm>
            <a:off x="728930" y="2169993"/>
            <a:ext cx="8824503" cy="3436834"/>
          </a:xfrm>
          <a:prstGeom prst="rect">
            <a:avLst/>
          </a:prstGeom>
          <a:noFill/>
        </p:spPr>
        <p:txBody>
          <a:bodyPr wrap="square" lIns="121917" tIns="60958" rIns="121917" bIns="60958" rtlCol="0">
            <a:spAutoFit/>
          </a:bodyPr>
          <a:lstStyle/>
          <a:p>
            <a:pPr>
              <a:spcAft>
                <a:spcPts val="800"/>
              </a:spcAft>
            </a:pPr>
            <a:r>
              <a:rPr lang="it-IT" dirty="0" smtClean="0"/>
              <a:t>Emessa ogni </a:t>
            </a:r>
            <a:r>
              <a:rPr lang="it-IT" b="1" dirty="0" smtClean="0"/>
              <a:t>anno</a:t>
            </a:r>
          </a:p>
          <a:p>
            <a:pPr marL="380990" indent="-380990">
              <a:spcAft>
                <a:spcPts val="800"/>
              </a:spcAft>
              <a:buFont typeface="Arial" panose="020B0604020202020204" pitchFamily="34" charset="0"/>
              <a:buChar char="•"/>
            </a:pPr>
            <a:r>
              <a:rPr lang="it-IT" dirty="0" smtClean="0"/>
              <a:t>Fissa i target di copertura</a:t>
            </a:r>
          </a:p>
          <a:p>
            <a:pPr marL="1066773" lvl="1" indent="-457189">
              <a:spcAft>
                <a:spcPts val="800"/>
              </a:spcAft>
              <a:buFont typeface="Wingdings" panose="05000000000000000000" pitchFamily="2" charset="2"/>
              <a:buChar char="Ø"/>
            </a:pPr>
            <a:r>
              <a:rPr lang="it-IT" b="1" i="1" dirty="0" smtClean="0"/>
              <a:t>75% minimo</a:t>
            </a:r>
          </a:p>
          <a:p>
            <a:pPr marL="1066773" lvl="1" indent="-457189">
              <a:spcAft>
                <a:spcPts val="800"/>
              </a:spcAft>
              <a:buFont typeface="Wingdings" panose="05000000000000000000" pitchFamily="2" charset="2"/>
              <a:buChar char="Ø"/>
            </a:pPr>
            <a:r>
              <a:rPr lang="it-IT" b="1" i="1" dirty="0" smtClean="0"/>
              <a:t>95% ottimale</a:t>
            </a:r>
          </a:p>
          <a:p>
            <a:pPr marL="380990" indent="-380990">
              <a:spcAft>
                <a:spcPts val="800"/>
              </a:spcAft>
              <a:buFont typeface="Arial" panose="020B0604020202020204" pitchFamily="34" charset="0"/>
              <a:buChar char="•"/>
            </a:pPr>
            <a:r>
              <a:rPr lang="it-IT" dirty="0" smtClean="0"/>
              <a:t>Dà le tempistiche </a:t>
            </a:r>
          </a:p>
          <a:p>
            <a:pPr marL="990575" lvl="1" indent="-380990">
              <a:spcAft>
                <a:spcPts val="800"/>
              </a:spcAft>
              <a:buFont typeface="Wingdings" panose="05000000000000000000" pitchFamily="2" charset="2"/>
              <a:buChar char="Ø"/>
            </a:pPr>
            <a:r>
              <a:rPr lang="it-IT" i="1" dirty="0" smtClean="0"/>
              <a:t>Da </a:t>
            </a:r>
            <a:r>
              <a:rPr lang="it-IT" b="1" i="1" dirty="0" smtClean="0"/>
              <a:t>metà Ottobre</a:t>
            </a:r>
          </a:p>
          <a:p>
            <a:pPr marL="380990" indent="-380990">
              <a:spcAft>
                <a:spcPts val="800"/>
              </a:spcAft>
              <a:buFont typeface="Arial" panose="020B0604020202020204" pitchFamily="34" charset="0"/>
              <a:buChar char="•"/>
            </a:pPr>
            <a:r>
              <a:rPr lang="it-IT" dirty="0">
                <a:sym typeface="Wingdings" panose="05000000000000000000" pitchFamily="2" charset="2"/>
              </a:rPr>
              <a:t>Specifica </a:t>
            </a:r>
            <a:r>
              <a:rPr lang="it-IT" dirty="0" smtClean="0">
                <a:sym typeface="Wingdings" panose="05000000000000000000" pitchFamily="2" charset="2"/>
              </a:rPr>
              <a:t>la tipologia di </a:t>
            </a:r>
            <a:r>
              <a:rPr lang="it-IT" dirty="0">
                <a:sym typeface="Wingdings" panose="05000000000000000000" pitchFamily="2" charset="2"/>
              </a:rPr>
              <a:t>vaccini disponibili e utilizzabili per la campagna</a:t>
            </a:r>
          </a:p>
          <a:p>
            <a:pPr marL="380990" indent="-380990">
              <a:spcAft>
                <a:spcPts val="800"/>
              </a:spcAft>
              <a:buFont typeface="Arial" panose="020B0604020202020204" pitchFamily="34" charset="0"/>
              <a:buChar char="•"/>
            </a:pPr>
            <a:r>
              <a:rPr lang="it-IT" dirty="0" smtClean="0"/>
              <a:t>Individua le categorie a rischio a cui la vaccinazione è offerta </a:t>
            </a:r>
            <a:r>
              <a:rPr lang="it-IT" b="1" dirty="0" smtClean="0"/>
              <a:t>GRATUITAMENTE</a:t>
            </a:r>
          </a:p>
          <a:p>
            <a:pPr marL="990575" lvl="1" indent="-380990">
              <a:spcAft>
                <a:spcPts val="800"/>
              </a:spcAft>
              <a:buFont typeface="Wingdings" panose="05000000000000000000" pitchFamily="2" charset="2"/>
              <a:buChar char="Ø"/>
            </a:pPr>
            <a:r>
              <a:rPr lang="it-IT" i="1" dirty="0" smtClean="0"/>
              <a:t>Tabella 1</a:t>
            </a:r>
            <a:r>
              <a:rPr lang="it-IT" i="1" dirty="0" smtClean="0">
                <a:sym typeface="Wingdings" panose="05000000000000000000" pitchFamily="2" charset="2"/>
              </a:rPr>
              <a:t> elenco</a:t>
            </a:r>
          </a:p>
        </p:txBody>
      </p:sp>
      <p:sp>
        <p:nvSpPr>
          <p:cNvPr id="10" name="Titolo 1"/>
          <p:cNvSpPr>
            <a:spLocks noGrp="1"/>
          </p:cNvSpPr>
          <p:nvPr>
            <p:ph type="title"/>
          </p:nvPr>
        </p:nvSpPr>
        <p:spPr>
          <a:xfrm>
            <a:off x="81888" y="68240"/>
            <a:ext cx="11900849" cy="1009935"/>
          </a:xfrm>
        </p:spPr>
        <p:txBody>
          <a:bodyPr>
            <a:noAutofit/>
          </a:bodyPr>
          <a:lstStyle/>
          <a:p>
            <a:pPr algn="ctr"/>
            <a:r>
              <a:rPr lang="it-IT" sz="2800" b="1" dirty="0" err="1" smtClean="0">
                <a:solidFill>
                  <a:schemeClr val="accent5">
                    <a:lumMod val="50000"/>
                  </a:schemeClr>
                </a:solidFill>
                <a:latin typeface="Arial Black" pitchFamily="34" charset="0"/>
              </a:rPr>
              <a:t>Governance</a:t>
            </a:r>
            <a:r>
              <a:rPr lang="it-IT" sz="2800" b="1" dirty="0" smtClean="0">
                <a:solidFill>
                  <a:schemeClr val="accent5">
                    <a:lumMod val="50000"/>
                  </a:schemeClr>
                </a:solidFill>
                <a:latin typeface="Arial Black" pitchFamily="34" charset="0"/>
              </a:rPr>
              <a:t> della vaccinazione in Italia:</a:t>
            </a:r>
            <a:br>
              <a:rPr lang="it-IT" sz="2800" b="1" dirty="0" smtClean="0">
                <a:solidFill>
                  <a:schemeClr val="accent5">
                    <a:lumMod val="50000"/>
                  </a:schemeClr>
                </a:solidFill>
                <a:latin typeface="Arial Black" pitchFamily="34" charset="0"/>
              </a:rPr>
            </a:br>
            <a:r>
              <a:rPr lang="it-IT" sz="2800" b="1" dirty="0" smtClean="0">
                <a:solidFill>
                  <a:schemeClr val="accent5">
                    <a:lumMod val="50000"/>
                  </a:schemeClr>
                </a:solidFill>
                <a:latin typeface="Arial Black" pitchFamily="34" charset="0"/>
              </a:rPr>
              <a:t>Circolare </a:t>
            </a:r>
            <a:r>
              <a:rPr lang="it-IT" sz="2800" b="1" dirty="0">
                <a:solidFill>
                  <a:schemeClr val="accent5">
                    <a:lumMod val="50000"/>
                  </a:schemeClr>
                </a:solidFill>
                <a:latin typeface="Arial Black" pitchFamily="34" charset="0"/>
              </a:rPr>
              <a:t>Ministeriale </a:t>
            </a:r>
            <a:r>
              <a:rPr lang="it-IT" sz="2800" b="1" dirty="0" smtClean="0">
                <a:solidFill>
                  <a:schemeClr val="accent5">
                    <a:lumMod val="50000"/>
                  </a:schemeClr>
                </a:solidFill>
                <a:latin typeface="Arial Black" pitchFamily="34" charset="0"/>
              </a:rPr>
              <a:t>Prevenzione e controllo </a:t>
            </a:r>
            <a:r>
              <a:rPr lang="it-IT" sz="2400" b="1" dirty="0" smtClean="0">
                <a:solidFill>
                  <a:schemeClr val="accent5">
                    <a:lumMod val="50000"/>
                  </a:schemeClr>
                </a:solidFill>
                <a:latin typeface="Arial Black" pitchFamily="34" charset="0"/>
              </a:rPr>
              <a:t>dell’influenza</a:t>
            </a:r>
            <a:endParaRPr lang="it-IT" sz="2800" b="1" dirty="0">
              <a:solidFill>
                <a:schemeClr val="accent5">
                  <a:lumMod val="50000"/>
                </a:schemeClr>
              </a:solidFill>
              <a:latin typeface="Arial Black" pitchFamily="34" charset="0"/>
            </a:endParaRPr>
          </a:p>
        </p:txBody>
      </p:sp>
      <p:pic>
        <p:nvPicPr>
          <p:cNvPr id="4110" name="Picture 1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5360" y="1247097"/>
            <a:ext cx="4364243" cy="841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51511" y="2031677"/>
            <a:ext cx="4408227" cy="16577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3045502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94656" y="2670759"/>
            <a:ext cx="12097344" cy="3702873"/>
          </a:xfrm>
          <a:prstGeom prst="rect">
            <a:avLst/>
          </a:prstGeom>
          <a:noFill/>
        </p:spPr>
        <p:txBody>
          <a:bodyPr wrap="square" rtlCol="0">
            <a:spAutoFit/>
          </a:bodyPr>
          <a:lstStyle/>
          <a:p>
            <a:r>
              <a:rPr lang="it-IT" sz="2133" dirty="0"/>
              <a:t>In accordo con gli obiettivi della pianificazione sanitaria nazionale e con il perseguimento degli obiettivi specifici del programma di immunizzazione contro l'influenza, </a:t>
            </a:r>
            <a:r>
              <a:rPr lang="it-IT" sz="2133" b="1" u="sng" dirty="0">
                <a:solidFill>
                  <a:srgbClr val="FF0000"/>
                </a:solidFill>
              </a:rPr>
              <a:t>la vaccinazione antinfluenzale viene offerta attivamente e gratuitamente ai soggetti che per le loro condizioni personali corrono un maggior rischio di complicanze nel caso contraggano l'influenza</a:t>
            </a:r>
            <a:r>
              <a:rPr lang="it-IT" sz="2133" b="1" dirty="0">
                <a:solidFill>
                  <a:srgbClr val="FF0000"/>
                </a:solidFill>
              </a:rPr>
              <a:t>. </a:t>
            </a:r>
          </a:p>
          <a:p>
            <a:endParaRPr lang="it-IT" sz="2133" dirty="0"/>
          </a:p>
          <a:p>
            <a:r>
              <a:rPr lang="it-IT" sz="2133" dirty="0"/>
              <a:t>In Tabella 1 sono riportate tutte le categorie per le quali la vaccinazione è raccomandata ed offerta attivamente e gratuitamente.</a:t>
            </a:r>
          </a:p>
          <a:p>
            <a:endParaRPr lang="it-IT" sz="2133" dirty="0"/>
          </a:p>
          <a:p>
            <a:r>
              <a:rPr lang="it-IT" sz="2133" dirty="0"/>
              <a:t>Per tutti i soggetti della popolazione generale, non appartenenti alle categorie a rischio, che decidano di vaccinarsi contro l’influenza stagionale, per varie motivazioni (timore della malattia, viaggi, lavoro, etc.), il vaccino stagionale deve essere acquistato in farmacia con prescrizione medica. </a:t>
            </a:r>
          </a:p>
        </p:txBody>
      </p:sp>
      <p:pic>
        <p:nvPicPr>
          <p:cNvPr id="6" name="Picture 1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76053" y="1258556"/>
            <a:ext cx="5328659" cy="11521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5362" y="1126542"/>
            <a:ext cx="5708393" cy="14161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itolo 1"/>
          <p:cNvSpPr txBox="1">
            <a:spLocks/>
          </p:cNvSpPr>
          <p:nvPr/>
        </p:nvSpPr>
        <p:spPr>
          <a:xfrm>
            <a:off x="243839" y="69669"/>
            <a:ext cx="11834949" cy="983067"/>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b="1" dirty="0" err="1">
                <a:solidFill>
                  <a:schemeClr val="accent5">
                    <a:lumMod val="50000"/>
                  </a:schemeClr>
                </a:solidFill>
                <a:latin typeface="Arial Black" pitchFamily="34" charset="0"/>
              </a:rPr>
              <a:t>Governance</a:t>
            </a:r>
            <a:r>
              <a:rPr lang="it-IT" sz="2400" b="1" dirty="0">
                <a:solidFill>
                  <a:schemeClr val="accent5">
                    <a:lumMod val="50000"/>
                  </a:schemeClr>
                </a:solidFill>
                <a:latin typeface="Arial Black" pitchFamily="34" charset="0"/>
              </a:rPr>
              <a:t> della vaccinazione in Italia:</a:t>
            </a:r>
            <a:br>
              <a:rPr lang="it-IT" sz="2400" b="1" dirty="0">
                <a:solidFill>
                  <a:schemeClr val="accent5">
                    <a:lumMod val="50000"/>
                  </a:schemeClr>
                </a:solidFill>
                <a:latin typeface="Arial Black" pitchFamily="34" charset="0"/>
              </a:rPr>
            </a:br>
            <a:r>
              <a:rPr lang="it-IT" sz="2400" b="1" dirty="0">
                <a:solidFill>
                  <a:schemeClr val="accent5">
                    <a:lumMod val="50000"/>
                  </a:schemeClr>
                </a:solidFill>
                <a:latin typeface="Arial Black" pitchFamily="34" charset="0"/>
              </a:rPr>
              <a:t>Circolare Ministeriale Prevenzione e controllo dell’influenza </a:t>
            </a:r>
            <a:r>
              <a:rPr lang="it-IT" sz="2400" b="1" dirty="0" smtClean="0">
                <a:solidFill>
                  <a:schemeClr val="accent5">
                    <a:lumMod val="50000"/>
                  </a:schemeClr>
                </a:solidFill>
                <a:latin typeface="Arial Black" pitchFamily="34" charset="0"/>
              </a:rPr>
              <a:t> </a:t>
            </a:r>
            <a:endParaRPr lang="it-IT" sz="2400" b="1" dirty="0">
              <a:solidFill>
                <a:schemeClr val="accent5">
                  <a:lumMod val="50000"/>
                </a:schemeClr>
              </a:solidFill>
              <a:latin typeface="Arial Black" pitchFamily="34" charset="0"/>
            </a:endParaRPr>
          </a:p>
        </p:txBody>
      </p:sp>
    </p:spTree>
    <p:extLst>
      <p:ext uri="{BB962C8B-B14F-4D97-AF65-F5344CB8AC3E}">
        <p14:creationId xmlns="" xmlns:p14="http://schemas.microsoft.com/office/powerpoint/2010/main" val="1698018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0" y="44626"/>
            <a:ext cx="12192000" cy="706002"/>
          </a:xfrm>
          <a:prstGeom prst="rect">
            <a:avLst/>
          </a:prstGeom>
        </p:spPr>
        <p:txBody>
          <a:bodyPr vert="horz" lIns="121917" tIns="60958" rIns="121917" bIns="6095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b="1" dirty="0" err="1" smtClean="0">
                <a:solidFill>
                  <a:schemeClr val="accent5">
                    <a:lumMod val="50000"/>
                  </a:schemeClr>
                </a:solidFill>
                <a:latin typeface="Arial Black" pitchFamily="34" charset="0"/>
              </a:rPr>
              <a:t>Governance</a:t>
            </a:r>
            <a:r>
              <a:rPr lang="it-IT" sz="2400" b="1" dirty="0" smtClean="0">
                <a:solidFill>
                  <a:schemeClr val="accent5">
                    <a:lumMod val="50000"/>
                  </a:schemeClr>
                </a:solidFill>
                <a:latin typeface="Arial Black" pitchFamily="34" charset="0"/>
              </a:rPr>
              <a:t> della vaccinazione in Italia:</a:t>
            </a:r>
            <a:br>
              <a:rPr lang="it-IT" sz="2400" b="1" dirty="0" smtClean="0">
                <a:solidFill>
                  <a:schemeClr val="accent5">
                    <a:lumMod val="50000"/>
                  </a:schemeClr>
                </a:solidFill>
                <a:latin typeface="Arial Black" pitchFamily="34" charset="0"/>
              </a:rPr>
            </a:br>
            <a:r>
              <a:rPr lang="it-IT" sz="2400" b="1" dirty="0" smtClean="0">
                <a:solidFill>
                  <a:schemeClr val="accent5">
                    <a:lumMod val="50000"/>
                  </a:schemeClr>
                </a:solidFill>
                <a:latin typeface="Arial Black" pitchFamily="34" charset="0"/>
              </a:rPr>
              <a:t>Circolare Ministeriale Prevenzione e controllo dell’influenza</a:t>
            </a:r>
            <a:endParaRPr lang="it-IT" sz="3200" b="1" dirty="0">
              <a:solidFill>
                <a:schemeClr val="accent1"/>
              </a:solidFill>
            </a:endParaRPr>
          </a:p>
        </p:txBody>
      </p:sp>
      <p:sp>
        <p:nvSpPr>
          <p:cNvPr id="7" name="Freccia a destra 6"/>
          <p:cNvSpPr/>
          <p:nvPr/>
        </p:nvSpPr>
        <p:spPr>
          <a:xfrm>
            <a:off x="0" y="1127127"/>
            <a:ext cx="1510247" cy="3570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t-IT"/>
          </a:p>
        </p:txBody>
      </p:sp>
      <p:sp>
        <p:nvSpPr>
          <p:cNvPr id="9" name="Freccia a destra 8"/>
          <p:cNvSpPr/>
          <p:nvPr/>
        </p:nvSpPr>
        <p:spPr>
          <a:xfrm>
            <a:off x="0" y="1508132"/>
            <a:ext cx="1510247" cy="3570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t-IT"/>
          </a:p>
        </p:txBody>
      </p:sp>
      <p:pic>
        <p:nvPicPr>
          <p:cNvPr id="10" name="Immagine 9" descr="categorie.jpg"/>
          <p:cNvPicPr>
            <a:picLocks noChangeAspect="1"/>
          </p:cNvPicPr>
          <p:nvPr/>
        </p:nvPicPr>
        <p:blipFill>
          <a:blip r:embed="rId2" cstate="print"/>
          <a:stretch>
            <a:fillRect/>
          </a:stretch>
        </p:blipFill>
        <p:spPr>
          <a:xfrm>
            <a:off x="1809461" y="777922"/>
            <a:ext cx="8378009" cy="6052782"/>
          </a:xfrm>
          <a:prstGeom prst="rect">
            <a:avLst/>
          </a:prstGeom>
        </p:spPr>
      </p:pic>
    </p:spTree>
    <p:extLst>
      <p:ext uri="{BB962C8B-B14F-4D97-AF65-F5344CB8AC3E}">
        <p14:creationId xmlns="" xmlns:p14="http://schemas.microsoft.com/office/powerpoint/2010/main" val="28843608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95536" y="122828"/>
            <a:ext cx="11969087" cy="832516"/>
          </a:xfrm>
          <a:prstGeom prst="rect">
            <a:avLst/>
          </a:prstGeom>
        </p:spPr>
        <p:txBody>
          <a:bodyPr vert="horz" lIns="121917" tIns="60958" rIns="121917" bIns="6095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b="1" dirty="0" err="1" smtClean="0">
                <a:solidFill>
                  <a:schemeClr val="accent5">
                    <a:lumMod val="50000"/>
                  </a:schemeClr>
                </a:solidFill>
                <a:latin typeface="Arial Black" pitchFamily="34" charset="0"/>
              </a:rPr>
              <a:t>Governance</a:t>
            </a:r>
            <a:r>
              <a:rPr lang="it-IT" sz="2400" b="1" dirty="0" smtClean="0">
                <a:solidFill>
                  <a:schemeClr val="accent5">
                    <a:lumMod val="50000"/>
                  </a:schemeClr>
                </a:solidFill>
                <a:latin typeface="Arial Black" pitchFamily="34" charset="0"/>
              </a:rPr>
              <a:t> della vaccinazione in Italia:</a:t>
            </a:r>
            <a:br>
              <a:rPr lang="it-IT" sz="2400" b="1" dirty="0" smtClean="0">
                <a:solidFill>
                  <a:schemeClr val="accent5">
                    <a:lumMod val="50000"/>
                  </a:schemeClr>
                </a:solidFill>
                <a:latin typeface="Arial Black" pitchFamily="34" charset="0"/>
              </a:rPr>
            </a:br>
            <a:r>
              <a:rPr lang="it-IT" sz="2400" b="1" dirty="0" smtClean="0">
                <a:solidFill>
                  <a:schemeClr val="accent5">
                    <a:lumMod val="50000"/>
                  </a:schemeClr>
                </a:solidFill>
                <a:latin typeface="Arial Black" pitchFamily="34" charset="0"/>
              </a:rPr>
              <a:t>Circolare Ministeriale Prevenzione e controllo dell’influenza</a:t>
            </a:r>
          </a:p>
        </p:txBody>
      </p:sp>
      <p:sp>
        <p:nvSpPr>
          <p:cNvPr id="7" name="Freccia a destra 6"/>
          <p:cNvSpPr/>
          <p:nvPr/>
        </p:nvSpPr>
        <p:spPr>
          <a:xfrm>
            <a:off x="143341" y="1556793"/>
            <a:ext cx="1510247" cy="3570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t-IT"/>
          </a:p>
        </p:txBody>
      </p:sp>
      <p:pic>
        <p:nvPicPr>
          <p:cNvPr id="5" name="Immagine 4" descr="categoria2.jpg"/>
          <p:cNvPicPr>
            <a:picLocks noChangeAspect="1"/>
          </p:cNvPicPr>
          <p:nvPr/>
        </p:nvPicPr>
        <p:blipFill>
          <a:blip r:embed="rId2" cstate="print"/>
          <a:stretch>
            <a:fillRect/>
          </a:stretch>
        </p:blipFill>
        <p:spPr>
          <a:xfrm>
            <a:off x="1914525" y="1146412"/>
            <a:ext cx="9333566" cy="5697940"/>
          </a:xfrm>
          <a:prstGeom prst="rect">
            <a:avLst/>
          </a:prstGeom>
        </p:spPr>
      </p:pic>
    </p:spTree>
    <p:extLst>
      <p:ext uri="{BB962C8B-B14F-4D97-AF65-F5344CB8AC3E}">
        <p14:creationId xmlns="" xmlns:p14="http://schemas.microsoft.com/office/powerpoint/2010/main" val="28020015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extLst/>
          </p:nvPr>
        </p:nvGraphicFramePr>
        <p:xfrm>
          <a:off x="2119" y="2119"/>
          <a:ext cx="2117" cy="2117"/>
        </p:xfrm>
        <a:graphic>
          <a:graphicData uri="http://schemas.openxmlformats.org/presentationml/2006/ole">
            <p:oleObj spid="_x0000_s121879" name="Diapositiva think-cell" r:id="rId4" imgW="360" imgH="360" progId="">
              <p:embed/>
            </p:oleObj>
          </a:graphicData>
        </a:graphic>
      </p:graphicFrame>
      <p:sp>
        <p:nvSpPr>
          <p:cNvPr id="6" name="Rettangolo 5" hidden="1"/>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it-IT" sz="3200" dirty="0">
              <a:latin typeface="Arial"/>
              <a:ea typeface="+mj-ea"/>
              <a:cs typeface="+mj-cs"/>
              <a:sym typeface="Arial"/>
            </a:endParaRPr>
          </a:p>
        </p:txBody>
      </p:sp>
      <p:sp>
        <p:nvSpPr>
          <p:cNvPr id="2" name="Titolo 1"/>
          <p:cNvSpPr>
            <a:spLocks noGrp="1"/>
          </p:cNvSpPr>
          <p:nvPr>
            <p:ph type="title"/>
          </p:nvPr>
        </p:nvSpPr>
        <p:spPr>
          <a:xfrm>
            <a:off x="353673" y="61630"/>
            <a:ext cx="11226801" cy="886396"/>
          </a:xfrm>
        </p:spPr>
        <p:txBody>
          <a:bodyPr>
            <a:normAutofit fontScale="90000"/>
          </a:bodyPr>
          <a:lstStyle/>
          <a:p>
            <a:r>
              <a:rPr lang="it-IT" sz="4267" dirty="0"/>
              <a:t>Coperture vaccinali: popolazione &gt;65 anni</a:t>
            </a:r>
            <a:br>
              <a:rPr lang="it-IT" sz="4267" dirty="0"/>
            </a:br>
            <a:r>
              <a:rPr lang="it-IT" sz="1600" dirty="0"/>
              <a:t>Stagioni 2009/10-2017/18</a:t>
            </a:r>
            <a:endParaRPr lang="it-IT" sz="4267" dirty="0"/>
          </a:p>
        </p:txBody>
      </p:sp>
      <p:sp>
        <p:nvSpPr>
          <p:cNvPr id="4" name="AutoShape 2" descr="Risultati immagini per calendario 4 maggio"/>
          <p:cNvSpPr>
            <a:spLocks noChangeAspect="1" noChangeArrowheads="1"/>
          </p:cNvSpPr>
          <p:nvPr/>
        </p:nvSpPr>
        <p:spPr bwMode="auto">
          <a:xfrm>
            <a:off x="207433" y="-192617"/>
            <a:ext cx="406400" cy="4064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21917" tIns="60959" rIns="121917" bIns="60959" numCol="1" anchor="t" anchorCtr="0" compatLnSpc="1">
            <a:prstTxWarp prst="textNoShape">
              <a:avLst/>
            </a:prstTxWarp>
          </a:bodyPr>
          <a:lstStyle/>
          <a:p>
            <a:pPr defTabSz="914354"/>
            <a:endParaRPr lang="it-IT" sz="2400">
              <a:solidFill>
                <a:srgbClr val="6B747B"/>
              </a:solidFill>
            </a:endParaRPr>
          </a:p>
        </p:txBody>
      </p:sp>
      <p:sp>
        <p:nvSpPr>
          <p:cNvPr id="5" name="AutoShape 5" descr="Risultati immagini per gazzetta ufficiale"/>
          <p:cNvSpPr>
            <a:spLocks noChangeAspect="1" noChangeArrowheads="1"/>
          </p:cNvSpPr>
          <p:nvPr/>
        </p:nvSpPr>
        <p:spPr bwMode="auto">
          <a:xfrm>
            <a:off x="410633" y="10584"/>
            <a:ext cx="406400" cy="4064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21917" tIns="60959" rIns="121917" bIns="60959" numCol="1" anchor="t" anchorCtr="0" compatLnSpc="1">
            <a:prstTxWarp prst="textNoShape">
              <a:avLst/>
            </a:prstTxWarp>
          </a:bodyPr>
          <a:lstStyle/>
          <a:p>
            <a:pPr defTabSz="914354"/>
            <a:endParaRPr lang="it-IT" sz="2400">
              <a:solidFill>
                <a:srgbClr val="6B747B"/>
              </a:solidFill>
            </a:endParaRPr>
          </a:p>
        </p:txBody>
      </p:sp>
      <p:pic>
        <p:nvPicPr>
          <p:cNvPr id="9" name="Picture 99"/>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l="4412" r="-637"/>
          <a:stretch/>
        </p:blipFill>
        <p:spPr bwMode="auto">
          <a:xfrm>
            <a:off x="42811" y="1676331"/>
            <a:ext cx="6964828" cy="36288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descr="C:\Users\I0300288\Documents\FLU\CORPORATE\MATERIALI GLOBAL Marketing\infographics\IMMAGINI\013.png"/>
          <p:cNvPicPr>
            <a:picLocks noChangeAspect="1" noChangeArrowheads="1"/>
          </p:cNvPicPr>
          <p:nvPr/>
        </p:nvPicPr>
        <p:blipFill rotWithShape="1">
          <a:blip r:embed="rId6" cstate="screen">
            <a:extLst>
              <a:ext uri="{28A0092B-C50C-407E-A947-70E740481C1C}">
                <a14:useLocalDpi xmlns="" xmlns:a14="http://schemas.microsoft.com/office/drawing/2010/main"/>
              </a:ext>
            </a:extLst>
          </a:blip>
          <a:srcRect l="8325" t="3948" r="7819" b="9663"/>
          <a:stretch/>
        </p:blipFill>
        <p:spPr bwMode="auto">
          <a:xfrm>
            <a:off x="10867695" y="68627"/>
            <a:ext cx="892935" cy="920747"/>
          </a:xfrm>
          <a:prstGeom prst="ellipse">
            <a:avLst/>
          </a:prstGeom>
          <a:noFill/>
          <a:extLst>
            <a:ext uri="{909E8E84-426E-40DD-AFC4-6F175D3DCCD1}">
              <a14:hiddenFill xmlns="" xmlns:a14="http://schemas.microsoft.com/office/drawing/2010/main">
                <a:solidFill>
                  <a:srgbClr val="FFFFFF"/>
                </a:solidFill>
              </a14:hiddenFill>
            </a:ext>
          </a:extLst>
        </p:spPr>
      </p:pic>
      <p:sp>
        <p:nvSpPr>
          <p:cNvPr id="13" name="Rectangle 46"/>
          <p:cNvSpPr/>
          <p:nvPr/>
        </p:nvSpPr>
        <p:spPr>
          <a:xfrm>
            <a:off x="10315655" y="2109992"/>
            <a:ext cx="1428197" cy="259499"/>
          </a:xfrm>
          <a:prstGeom prst="rect">
            <a:avLst/>
          </a:prstGeom>
          <a:solidFill>
            <a:srgbClr val="00B05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9" rIns="121917" bIns="60959" rtlCol="0" anchor="ctr"/>
          <a:lstStyle/>
          <a:p>
            <a:pPr algn="ctr" defTabSz="914354"/>
            <a:r>
              <a:rPr lang="en-US" sz="2400" dirty="0">
                <a:solidFill>
                  <a:srgbClr val="FFFFFF"/>
                </a:solidFill>
              </a:rPr>
              <a:t>&gt; 60%</a:t>
            </a:r>
          </a:p>
        </p:txBody>
      </p:sp>
      <p:sp>
        <p:nvSpPr>
          <p:cNvPr id="14" name="Rectangle 47"/>
          <p:cNvSpPr/>
          <p:nvPr/>
        </p:nvSpPr>
        <p:spPr>
          <a:xfrm>
            <a:off x="10329186" y="2398024"/>
            <a:ext cx="1414671" cy="2594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1219034"/>
            <a:r>
              <a:rPr lang="en-US" sz="1467" dirty="0">
                <a:solidFill>
                  <a:srgbClr val="000000"/>
                </a:solidFill>
              </a:rPr>
              <a:t>50% - 60%</a:t>
            </a:r>
          </a:p>
        </p:txBody>
      </p:sp>
      <p:sp>
        <p:nvSpPr>
          <p:cNvPr id="15" name="Rectangle 48"/>
          <p:cNvSpPr/>
          <p:nvPr/>
        </p:nvSpPr>
        <p:spPr>
          <a:xfrm>
            <a:off x="10329186" y="2678131"/>
            <a:ext cx="1414671" cy="259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1219034"/>
            <a:r>
              <a:rPr lang="en-US" sz="1467" dirty="0">
                <a:solidFill>
                  <a:srgbClr val="000000"/>
                </a:solidFill>
              </a:rPr>
              <a:t>40% - 50%</a:t>
            </a:r>
          </a:p>
        </p:txBody>
      </p:sp>
      <p:sp>
        <p:nvSpPr>
          <p:cNvPr id="16" name="Rectangle 49"/>
          <p:cNvSpPr/>
          <p:nvPr/>
        </p:nvSpPr>
        <p:spPr>
          <a:xfrm>
            <a:off x="10329186" y="2974088"/>
            <a:ext cx="1414671" cy="2594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1219034"/>
            <a:r>
              <a:rPr lang="en-US" sz="1467" dirty="0">
                <a:solidFill>
                  <a:srgbClr val="FFFFFF"/>
                </a:solidFill>
              </a:rPr>
              <a:t>&lt; 40%</a:t>
            </a:r>
          </a:p>
        </p:txBody>
      </p:sp>
      <p:sp>
        <p:nvSpPr>
          <p:cNvPr id="17" name="CasellaDiTesto 16"/>
          <p:cNvSpPr txBox="1"/>
          <p:nvPr/>
        </p:nvSpPr>
        <p:spPr>
          <a:xfrm>
            <a:off x="10502630" y="1420294"/>
            <a:ext cx="1060541" cy="574642"/>
          </a:xfrm>
          <a:prstGeom prst="rect">
            <a:avLst/>
          </a:prstGeom>
          <a:noFill/>
        </p:spPr>
        <p:txBody>
          <a:bodyPr wrap="none" lIns="121917" tIns="60959" rIns="121917" bIns="60959" rtlCol="0">
            <a:spAutoFit/>
          </a:bodyPr>
          <a:lstStyle/>
          <a:p>
            <a:pPr algn="ctr" defTabSz="1219034"/>
            <a:r>
              <a:rPr lang="en-US" sz="1467" dirty="0">
                <a:solidFill>
                  <a:srgbClr val="6B747B"/>
                </a:solidFill>
              </a:rPr>
              <a:t>VCR 65+ </a:t>
            </a:r>
          </a:p>
          <a:p>
            <a:pPr algn="ctr" defTabSz="1219034"/>
            <a:r>
              <a:rPr lang="en-US" sz="1467" dirty="0">
                <a:solidFill>
                  <a:srgbClr val="6B747B"/>
                </a:solidFill>
              </a:rPr>
              <a:t>2017-2018</a:t>
            </a:r>
          </a:p>
        </p:txBody>
      </p:sp>
      <p:grpSp>
        <p:nvGrpSpPr>
          <p:cNvPr id="18" name="Gruppo 2"/>
          <p:cNvGrpSpPr/>
          <p:nvPr/>
        </p:nvGrpSpPr>
        <p:grpSpPr>
          <a:xfrm>
            <a:off x="6894302" y="1074284"/>
            <a:ext cx="5286695" cy="5135857"/>
            <a:chOff x="0" y="-17929"/>
            <a:chExt cx="4034462" cy="4585635"/>
          </a:xfrm>
        </p:grpSpPr>
        <p:sp>
          <p:nvSpPr>
            <p:cNvPr id="19" name="Freeform 452"/>
            <p:cNvSpPr>
              <a:spLocks/>
            </p:cNvSpPr>
            <p:nvPr/>
          </p:nvSpPr>
          <p:spPr bwMode="auto">
            <a:xfrm>
              <a:off x="1304472" y="171400"/>
              <a:ext cx="791941" cy="826959"/>
            </a:xfrm>
            <a:custGeom>
              <a:avLst/>
              <a:gdLst>
                <a:gd name="T0" fmla="*/ 525 w 600"/>
                <a:gd name="T1" fmla="*/ 49 h 660"/>
                <a:gd name="T2" fmla="*/ 492 w 600"/>
                <a:gd name="T3" fmla="*/ 85 h 660"/>
                <a:gd name="T4" fmla="*/ 468 w 600"/>
                <a:gd name="T5" fmla="*/ 96 h 660"/>
                <a:gd name="T6" fmla="*/ 437 w 600"/>
                <a:gd name="T7" fmla="*/ 166 h 660"/>
                <a:gd name="T8" fmla="*/ 461 w 600"/>
                <a:gd name="T9" fmla="*/ 190 h 660"/>
                <a:gd name="T10" fmla="*/ 446 w 600"/>
                <a:gd name="T11" fmla="*/ 228 h 660"/>
                <a:gd name="T12" fmla="*/ 458 w 600"/>
                <a:gd name="T13" fmla="*/ 262 h 660"/>
                <a:gd name="T14" fmla="*/ 476 w 600"/>
                <a:gd name="T15" fmla="*/ 289 h 660"/>
                <a:gd name="T16" fmla="*/ 524 w 600"/>
                <a:gd name="T17" fmla="*/ 303 h 660"/>
                <a:gd name="T18" fmla="*/ 569 w 600"/>
                <a:gd name="T19" fmla="*/ 300 h 660"/>
                <a:gd name="T20" fmla="*/ 596 w 600"/>
                <a:gd name="T21" fmla="*/ 324 h 660"/>
                <a:gd name="T22" fmla="*/ 582 w 600"/>
                <a:gd name="T23" fmla="*/ 367 h 660"/>
                <a:gd name="T24" fmla="*/ 533 w 600"/>
                <a:gd name="T25" fmla="*/ 378 h 660"/>
                <a:gd name="T26" fmla="*/ 503 w 600"/>
                <a:gd name="T27" fmla="*/ 394 h 660"/>
                <a:gd name="T28" fmla="*/ 447 w 600"/>
                <a:gd name="T29" fmla="*/ 430 h 660"/>
                <a:gd name="T30" fmla="*/ 467 w 600"/>
                <a:gd name="T31" fmla="*/ 403 h 660"/>
                <a:gd name="T32" fmla="*/ 432 w 600"/>
                <a:gd name="T33" fmla="*/ 400 h 660"/>
                <a:gd name="T34" fmla="*/ 402 w 600"/>
                <a:gd name="T35" fmla="*/ 430 h 660"/>
                <a:gd name="T36" fmla="*/ 383 w 600"/>
                <a:gd name="T37" fmla="*/ 493 h 660"/>
                <a:gd name="T38" fmla="*/ 407 w 600"/>
                <a:gd name="T39" fmla="*/ 519 h 660"/>
                <a:gd name="T40" fmla="*/ 443 w 600"/>
                <a:gd name="T41" fmla="*/ 577 h 660"/>
                <a:gd name="T42" fmla="*/ 453 w 600"/>
                <a:gd name="T43" fmla="*/ 625 h 660"/>
                <a:gd name="T44" fmla="*/ 420 w 600"/>
                <a:gd name="T45" fmla="*/ 646 h 660"/>
                <a:gd name="T46" fmla="*/ 399 w 600"/>
                <a:gd name="T47" fmla="*/ 615 h 660"/>
                <a:gd name="T48" fmla="*/ 284 w 600"/>
                <a:gd name="T49" fmla="*/ 609 h 660"/>
                <a:gd name="T50" fmla="*/ 222 w 600"/>
                <a:gd name="T51" fmla="*/ 615 h 660"/>
                <a:gd name="T52" fmla="*/ 149 w 600"/>
                <a:gd name="T53" fmla="*/ 559 h 660"/>
                <a:gd name="T54" fmla="*/ 114 w 600"/>
                <a:gd name="T55" fmla="*/ 555 h 660"/>
                <a:gd name="T56" fmla="*/ 60 w 600"/>
                <a:gd name="T57" fmla="*/ 492 h 660"/>
                <a:gd name="T58" fmla="*/ 14 w 600"/>
                <a:gd name="T59" fmla="*/ 478 h 660"/>
                <a:gd name="T60" fmla="*/ 38 w 600"/>
                <a:gd name="T61" fmla="*/ 331 h 660"/>
                <a:gd name="T62" fmla="*/ 54 w 600"/>
                <a:gd name="T63" fmla="*/ 300 h 660"/>
                <a:gd name="T64" fmla="*/ 101 w 600"/>
                <a:gd name="T65" fmla="*/ 349 h 660"/>
                <a:gd name="T66" fmla="*/ 155 w 600"/>
                <a:gd name="T67" fmla="*/ 309 h 660"/>
                <a:gd name="T68" fmla="*/ 173 w 600"/>
                <a:gd name="T69" fmla="*/ 282 h 660"/>
                <a:gd name="T70" fmla="*/ 215 w 600"/>
                <a:gd name="T71" fmla="*/ 243 h 660"/>
                <a:gd name="T72" fmla="*/ 257 w 600"/>
                <a:gd name="T73" fmla="*/ 243 h 660"/>
                <a:gd name="T74" fmla="*/ 296 w 600"/>
                <a:gd name="T75" fmla="*/ 211 h 660"/>
                <a:gd name="T76" fmla="*/ 336 w 600"/>
                <a:gd name="T77" fmla="*/ 180 h 660"/>
                <a:gd name="T78" fmla="*/ 317 w 600"/>
                <a:gd name="T79" fmla="*/ 153 h 660"/>
                <a:gd name="T80" fmla="*/ 294 w 600"/>
                <a:gd name="T81" fmla="*/ 126 h 660"/>
                <a:gd name="T82" fmla="*/ 306 w 600"/>
                <a:gd name="T83" fmla="*/ 79 h 660"/>
                <a:gd name="T84" fmla="*/ 356 w 600"/>
                <a:gd name="T85" fmla="*/ 54 h 660"/>
                <a:gd name="T86" fmla="*/ 366 w 600"/>
                <a:gd name="T87" fmla="*/ 39 h 660"/>
                <a:gd name="T88" fmla="*/ 395 w 600"/>
                <a:gd name="T89" fmla="*/ 25 h 660"/>
                <a:gd name="T90" fmla="*/ 455 w 600"/>
                <a:gd name="T91" fmla="*/ 0 h 660"/>
                <a:gd name="T92" fmla="*/ 530 w 600"/>
                <a:gd name="T93" fmla="*/ 1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0" h="660">
                  <a:moveTo>
                    <a:pt x="530" y="15"/>
                  </a:moveTo>
                  <a:cubicBezTo>
                    <a:pt x="529" y="27"/>
                    <a:pt x="530" y="38"/>
                    <a:pt x="525" y="49"/>
                  </a:cubicBezTo>
                  <a:cubicBezTo>
                    <a:pt x="523" y="60"/>
                    <a:pt x="511" y="65"/>
                    <a:pt x="503" y="73"/>
                  </a:cubicBezTo>
                  <a:cubicBezTo>
                    <a:pt x="500" y="79"/>
                    <a:pt x="499" y="84"/>
                    <a:pt x="492" y="85"/>
                  </a:cubicBezTo>
                  <a:cubicBezTo>
                    <a:pt x="488" y="87"/>
                    <a:pt x="487" y="89"/>
                    <a:pt x="483" y="91"/>
                  </a:cubicBezTo>
                  <a:cubicBezTo>
                    <a:pt x="480" y="96"/>
                    <a:pt x="474" y="94"/>
                    <a:pt x="468" y="96"/>
                  </a:cubicBezTo>
                  <a:cubicBezTo>
                    <a:pt x="466" y="111"/>
                    <a:pt x="448" y="133"/>
                    <a:pt x="435" y="141"/>
                  </a:cubicBezTo>
                  <a:cubicBezTo>
                    <a:pt x="429" y="149"/>
                    <a:pt x="424" y="163"/>
                    <a:pt x="437" y="166"/>
                  </a:cubicBezTo>
                  <a:cubicBezTo>
                    <a:pt x="443" y="169"/>
                    <a:pt x="449" y="170"/>
                    <a:pt x="455" y="174"/>
                  </a:cubicBezTo>
                  <a:cubicBezTo>
                    <a:pt x="459" y="179"/>
                    <a:pt x="459" y="184"/>
                    <a:pt x="461" y="190"/>
                  </a:cubicBezTo>
                  <a:cubicBezTo>
                    <a:pt x="459" y="202"/>
                    <a:pt x="461" y="207"/>
                    <a:pt x="453" y="214"/>
                  </a:cubicBezTo>
                  <a:cubicBezTo>
                    <a:pt x="450" y="219"/>
                    <a:pt x="447" y="222"/>
                    <a:pt x="446" y="228"/>
                  </a:cubicBezTo>
                  <a:cubicBezTo>
                    <a:pt x="447" y="234"/>
                    <a:pt x="448" y="239"/>
                    <a:pt x="452" y="244"/>
                  </a:cubicBezTo>
                  <a:cubicBezTo>
                    <a:pt x="453" y="250"/>
                    <a:pt x="455" y="256"/>
                    <a:pt x="458" y="262"/>
                  </a:cubicBezTo>
                  <a:cubicBezTo>
                    <a:pt x="459" y="269"/>
                    <a:pt x="461" y="270"/>
                    <a:pt x="467" y="273"/>
                  </a:cubicBezTo>
                  <a:cubicBezTo>
                    <a:pt x="471" y="278"/>
                    <a:pt x="473" y="283"/>
                    <a:pt x="476" y="289"/>
                  </a:cubicBezTo>
                  <a:cubicBezTo>
                    <a:pt x="478" y="299"/>
                    <a:pt x="487" y="305"/>
                    <a:pt x="497" y="307"/>
                  </a:cubicBezTo>
                  <a:cubicBezTo>
                    <a:pt x="512" y="306"/>
                    <a:pt x="513" y="305"/>
                    <a:pt x="524" y="303"/>
                  </a:cubicBezTo>
                  <a:cubicBezTo>
                    <a:pt x="532" y="297"/>
                    <a:pt x="533" y="298"/>
                    <a:pt x="543" y="300"/>
                  </a:cubicBezTo>
                  <a:cubicBezTo>
                    <a:pt x="552" y="305"/>
                    <a:pt x="560" y="302"/>
                    <a:pt x="569" y="300"/>
                  </a:cubicBezTo>
                  <a:cubicBezTo>
                    <a:pt x="578" y="301"/>
                    <a:pt x="584" y="304"/>
                    <a:pt x="591" y="309"/>
                  </a:cubicBezTo>
                  <a:cubicBezTo>
                    <a:pt x="593" y="314"/>
                    <a:pt x="594" y="319"/>
                    <a:pt x="596" y="324"/>
                  </a:cubicBezTo>
                  <a:cubicBezTo>
                    <a:pt x="597" y="330"/>
                    <a:pt x="599" y="336"/>
                    <a:pt x="600" y="342"/>
                  </a:cubicBezTo>
                  <a:cubicBezTo>
                    <a:pt x="599" y="354"/>
                    <a:pt x="595" y="364"/>
                    <a:pt x="582" y="367"/>
                  </a:cubicBezTo>
                  <a:cubicBezTo>
                    <a:pt x="576" y="370"/>
                    <a:pt x="568" y="372"/>
                    <a:pt x="561" y="373"/>
                  </a:cubicBezTo>
                  <a:cubicBezTo>
                    <a:pt x="550" y="379"/>
                    <a:pt x="558" y="375"/>
                    <a:pt x="533" y="378"/>
                  </a:cubicBezTo>
                  <a:cubicBezTo>
                    <a:pt x="530" y="378"/>
                    <a:pt x="525" y="379"/>
                    <a:pt x="525" y="379"/>
                  </a:cubicBezTo>
                  <a:cubicBezTo>
                    <a:pt x="516" y="383"/>
                    <a:pt x="514" y="392"/>
                    <a:pt x="503" y="394"/>
                  </a:cubicBezTo>
                  <a:cubicBezTo>
                    <a:pt x="494" y="398"/>
                    <a:pt x="485" y="400"/>
                    <a:pt x="477" y="405"/>
                  </a:cubicBezTo>
                  <a:cubicBezTo>
                    <a:pt x="471" y="417"/>
                    <a:pt x="461" y="427"/>
                    <a:pt x="447" y="430"/>
                  </a:cubicBezTo>
                  <a:cubicBezTo>
                    <a:pt x="439" y="424"/>
                    <a:pt x="449" y="420"/>
                    <a:pt x="455" y="417"/>
                  </a:cubicBezTo>
                  <a:cubicBezTo>
                    <a:pt x="459" y="412"/>
                    <a:pt x="464" y="409"/>
                    <a:pt x="467" y="403"/>
                  </a:cubicBezTo>
                  <a:cubicBezTo>
                    <a:pt x="464" y="397"/>
                    <a:pt x="465" y="395"/>
                    <a:pt x="459" y="391"/>
                  </a:cubicBezTo>
                  <a:cubicBezTo>
                    <a:pt x="450" y="394"/>
                    <a:pt x="442" y="398"/>
                    <a:pt x="432" y="400"/>
                  </a:cubicBezTo>
                  <a:cubicBezTo>
                    <a:pt x="427" y="403"/>
                    <a:pt x="423" y="405"/>
                    <a:pt x="419" y="409"/>
                  </a:cubicBezTo>
                  <a:cubicBezTo>
                    <a:pt x="415" y="418"/>
                    <a:pt x="408" y="422"/>
                    <a:pt x="402" y="430"/>
                  </a:cubicBezTo>
                  <a:cubicBezTo>
                    <a:pt x="398" y="448"/>
                    <a:pt x="392" y="473"/>
                    <a:pt x="375" y="483"/>
                  </a:cubicBezTo>
                  <a:cubicBezTo>
                    <a:pt x="370" y="490"/>
                    <a:pt x="376" y="492"/>
                    <a:pt x="383" y="493"/>
                  </a:cubicBezTo>
                  <a:cubicBezTo>
                    <a:pt x="389" y="504"/>
                    <a:pt x="384" y="492"/>
                    <a:pt x="384" y="504"/>
                  </a:cubicBezTo>
                  <a:cubicBezTo>
                    <a:pt x="384" y="519"/>
                    <a:pt x="396" y="517"/>
                    <a:pt x="407" y="519"/>
                  </a:cubicBezTo>
                  <a:cubicBezTo>
                    <a:pt x="411" y="528"/>
                    <a:pt x="409" y="536"/>
                    <a:pt x="405" y="544"/>
                  </a:cubicBezTo>
                  <a:cubicBezTo>
                    <a:pt x="408" y="558"/>
                    <a:pt x="428" y="574"/>
                    <a:pt x="443" y="577"/>
                  </a:cubicBezTo>
                  <a:cubicBezTo>
                    <a:pt x="451" y="590"/>
                    <a:pt x="463" y="599"/>
                    <a:pt x="471" y="612"/>
                  </a:cubicBezTo>
                  <a:cubicBezTo>
                    <a:pt x="463" y="618"/>
                    <a:pt x="458" y="615"/>
                    <a:pt x="453" y="625"/>
                  </a:cubicBezTo>
                  <a:cubicBezTo>
                    <a:pt x="451" y="660"/>
                    <a:pt x="451" y="645"/>
                    <a:pt x="432" y="637"/>
                  </a:cubicBezTo>
                  <a:cubicBezTo>
                    <a:pt x="426" y="642"/>
                    <a:pt x="428" y="645"/>
                    <a:pt x="420" y="646"/>
                  </a:cubicBezTo>
                  <a:cubicBezTo>
                    <a:pt x="409" y="652"/>
                    <a:pt x="414" y="624"/>
                    <a:pt x="413" y="621"/>
                  </a:cubicBezTo>
                  <a:cubicBezTo>
                    <a:pt x="412" y="618"/>
                    <a:pt x="401" y="615"/>
                    <a:pt x="399" y="615"/>
                  </a:cubicBezTo>
                  <a:cubicBezTo>
                    <a:pt x="383" y="607"/>
                    <a:pt x="354" y="608"/>
                    <a:pt x="336" y="607"/>
                  </a:cubicBezTo>
                  <a:cubicBezTo>
                    <a:pt x="317" y="597"/>
                    <a:pt x="305" y="606"/>
                    <a:pt x="284" y="609"/>
                  </a:cubicBezTo>
                  <a:cubicBezTo>
                    <a:pt x="276" y="613"/>
                    <a:pt x="262" y="617"/>
                    <a:pt x="254" y="621"/>
                  </a:cubicBezTo>
                  <a:cubicBezTo>
                    <a:pt x="243" y="620"/>
                    <a:pt x="233" y="617"/>
                    <a:pt x="222" y="615"/>
                  </a:cubicBezTo>
                  <a:cubicBezTo>
                    <a:pt x="202" y="605"/>
                    <a:pt x="191" y="583"/>
                    <a:pt x="168" y="579"/>
                  </a:cubicBezTo>
                  <a:cubicBezTo>
                    <a:pt x="162" y="576"/>
                    <a:pt x="153" y="563"/>
                    <a:pt x="149" y="559"/>
                  </a:cubicBezTo>
                  <a:cubicBezTo>
                    <a:pt x="141" y="551"/>
                    <a:pt x="138" y="557"/>
                    <a:pt x="128" y="550"/>
                  </a:cubicBezTo>
                  <a:cubicBezTo>
                    <a:pt x="122" y="553"/>
                    <a:pt x="121" y="556"/>
                    <a:pt x="114" y="555"/>
                  </a:cubicBezTo>
                  <a:cubicBezTo>
                    <a:pt x="104" y="547"/>
                    <a:pt x="98" y="539"/>
                    <a:pt x="87" y="531"/>
                  </a:cubicBezTo>
                  <a:cubicBezTo>
                    <a:pt x="79" y="518"/>
                    <a:pt x="77" y="495"/>
                    <a:pt x="60" y="492"/>
                  </a:cubicBezTo>
                  <a:cubicBezTo>
                    <a:pt x="52" y="486"/>
                    <a:pt x="48" y="485"/>
                    <a:pt x="38" y="483"/>
                  </a:cubicBezTo>
                  <a:cubicBezTo>
                    <a:pt x="30" y="482"/>
                    <a:pt x="14" y="478"/>
                    <a:pt x="14" y="478"/>
                  </a:cubicBezTo>
                  <a:cubicBezTo>
                    <a:pt x="0" y="459"/>
                    <a:pt x="7" y="395"/>
                    <a:pt x="14" y="373"/>
                  </a:cubicBezTo>
                  <a:cubicBezTo>
                    <a:pt x="16" y="353"/>
                    <a:pt x="29" y="348"/>
                    <a:pt x="38" y="331"/>
                  </a:cubicBezTo>
                  <a:cubicBezTo>
                    <a:pt x="39" y="323"/>
                    <a:pt x="42" y="318"/>
                    <a:pt x="47" y="312"/>
                  </a:cubicBezTo>
                  <a:cubicBezTo>
                    <a:pt x="48" y="306"/>
                    <a:pt x="49" y="304"/>
                    <a:pt x="54" y="300"/>
                  </a:cubicBezTo>
                  <a:cubicBezTo>
                    <a:pt x="63" y="302"/>
                    <a:pt x="70" y="314"/>
                    <a:pt x="74" y="322"/>
                  </a:cubicBezTo>
                  <a:cubicBezTo>
                    <a:pt x="66" y="342"/>
                    <a:pt x="84" y="348"/>
                    <a:pt x="101" y="349"/>
                  </a:cubicBezTo>
                  <a:cubicBezTo>
                    <a:pt x="113" y="348"/>
                    <a:pt x="125" y="347"/>
                    <a:pt x="137" y="345"/>
                  </a:cubicBezTo>
                  <a:cubicBezTo>
                    <a:pt x="147" y="340"/>
                    <a:pt x="148" y="319"/>
                    <a:pt x="155" y="309"/>
                  </a:cubicBezTo>
                  <a:cubicBezTo>
                    <a:pt x="156" y="303"/>
                    <a:pt x="158" y="297"/>
                    <a:pt x="161" y="291"/>
                  </a:cubicBezTo>
                  <a:cubicBezTo>
                    <a:pt x="163" y="283"/>
                    <a:pt x="166" y="283"/>
                    <a:pt x="173" y="282"/>
                  </a:cubicBezTo>
                  <a:cubicBezTo>
                    <a:pt x="183" y="277"/>
                    <a:pt x="178" y="267"/>
                    <a:pt x="183" y="259"/>
                  </a:cubicBezTo>
                  <a:cubicBezTo>
                    <a:pt x="189" y="250"/>
                    <a:pt x="205" y="244"/>
                    <a:pt x="215" y="243"/>
                  </a:cubicBezTo>
                  <a:cubicBezTo>
                    <a:pt x="222" y="241"/>
                    <a:pt x="229" y="238"/>
                    <a:pt x="236" y="237"/>
                  </a:cubicBezTo>
                  <a:cubicBezTo>
                    <a:pt x="247" y="238"/>
                    <a:pt x="249" y="238"/>
                    <a:pt x="257" y="243"/>
                  </a:cubicBezTo>
                  <a:cubicBezTo>
                    <a:pt x="261" y="249"/>
                    <a:pt x="262" y="250"/>
                    <a:pt x="269" y="247"/>
                  </a:cubicBezTo>
                  <a:cubicBezTo>
                    <a:pt x="273" y="224"/>
                    <a:pt x="272" y="216"/>
                    <a:pt x="296" y="211"/>
                  </a:cubicBezTo>
                  <a:cubicBezTo>
                    <a:pt x="306" y="201"/>
                    <a:pt x="301" y="203"/>
                    <a:pt x="311" y="201"/>
                  </a:cubicBezTo>
                  <a:cubicBezTo>
                    <a:pt x="317" y="191"/>
                    <a:pt x="327" y="187"/>
                    <a:pt x="336" y="180"/>
                  </a:cubicBezTo>
                  <a:cubicBezTo>
                    <a:pt x="335" y="173"/>
                    <a:pt x="332" y="175"/>
                    <a:pt x="326" y="172"/>
                  </a:cubicBezTo>
                  <a:cubicBezTo>
                    <a:pt x="324" y="161"/>
                    <a:pt x="325" y="159"/>
                    <a:pt x="317" y="153"/>
                  </a:cubicBezTo>
                  <a:cubicBezTo>
                    <a:pt x="312" y="145"/>
                    <a:pt x="309" y="144"/>
                    <a:pt x="302" y="139"/>
                  </a:cubicBezTo>
                  <a:cubicBezTo>
                    <a:pt x="300" y="134"/>
                    <a:pt x="297" y="130"/>
                    <a:pt x="294" y="126"/>
                  </a:cubicBezTo>
                  <a:cubicBezTo>
                    <a:pt x="296" y="115"/>
                    <a:pt x="299" y="111"/>
                    <a:pt x="308" y="105"/>
                  </a:cubicBezTo>
                  <a:cubicBezTo>
                    <a:pt x="315" y="96"/>
                    <a:pt x="316" y="85"/>
                    <a:pt x="306" y="79"/>
                  </a:cubicBezTo>
                  <a:cubicBezTo>
                    <a:pt x="311" y="64"/>
                    <a:pt x="330" y="65"/>
                    <a:pt x="344" y="63"/>
                  </a:cubicBezTo>
                  <a:cubicBezTo>
                    <a:pt x="349" y="60"/>
                    <a:pt x="353" y="59"/>
                    <a:pt x="356" y="54"/>
                  </a:cubicBezTo>
                  <a:cubicBezTo>
                    <a:pt x="356" y="51"/>
                    <a:pt x="356" y="48"/>
                    <a:pt x="357" y="46"/>
                  </a:cubicBezTo>
                  <a:cubicBezTo>
                    <a:pt x="359" y="43"/>
                    <a:pt x="366" y="39"/>
                    <a:pt x="366" y="39"/>
                  </a:cubicBezTo>
                  <a:cubicBezTo>
                    <a:pt x="369" y="32"/>
                    <a:pt x="368" y="23"/>
                    <a:pt x="375" y="19"/>
                  </a:cubicBezTo>
                  <a:cubicBezTo>
                    <a:pt x="382" y="21"/>
                    <a:pt x="388" y="24"/>
                    <a:pt x="395" y="25"/>
                  </a:cubicBezTo>
                  <a:cubicBezTo>
                    <a:pt x="406" y="23"/>
                    <a:pt x="417" y="19"/>
                    <a:pt x="429" y="18"/>
                  </a:cubicBezTo>
                  <a:cubicBezTo>
                    <a:pt x="440" y="14"/>
                    <a:pt x="448" y="1"/>
                    <a:pt x="455" y="0"/>
                  </a:cubicBezTo>
                  <a:cubicBezTo>
                    <a:pt x="463" y="1"/>
                    <a:pt x="463" y="6"/>
                    <a:pt x="470" y="7"/>
                  </a:cubicBezTo>
                  <a:cubicBezTo>
                    <a:pt x="486" y="19"/>
                    <a:pt x="511" y="15"/>
                    <a:pt x="530" y="15"/>
                  </a:cubicBezTo>
                  <a:close/>
                </a:path>
              </a:pathLst>
            </a:custGeom>
            <a:solidFill>
              <a:srgbClr val="92D05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34"/>
              <a:endParaRPr lang="en-US" sz="1467" kern="0">
                <a:solidFill>
                  <a:srgbClr val="7F7F7F"/>
                </a:solidFill>
              </a:endParaRPr>
            </a:p>
          </p:txBody>
        </p:sp>
        <p:sp>
          <p:nvSpPr>
            <p:cNvPr id="20" name="Freeform 453"/>
            <p:cNvSpPr>
              <a:spLocks/>
            </p:cNvSpPr>
            <p:nvPr/>
          </p:nvSpPr>
          <p:spPr bwMode="auto">
            <a:xfrm>
              <a:off x="1252854" y="-17929"/>
              <a:ext cx="649665" cy="614920"/>
            </a:xfrm>
            <a:custGeom>
              <a:avLst/>
              <a:gdLst>
                <a:gd name="T0" fmla="*/ 28 w 490"/>
                <a:gd name="T1" fmla="*/ 78 h 492"/>
                <a:gd name="T2" fmla="*/ 88 w 490"/>
                <a:gd name="T3" fmla="*/ 91 h 492"/>
                <a:gd name="T4" fmla="*/ 151 w 490"/>
                <a:gd name="T5" fmla="*/ 99 h 492"/>
                <a:gd name="T6" fmla="*/ 181 w 490"/>
                <a:gd name="T7" fmla="*/ 57 h 492"/>
                <a:gd name="T8" fmla="*/ 218 w 490"/>
                <a:gd name="T9" fmla="*/ 31 h 492"/>
                <a:gd name="T10" fmla="*/ 283 w 490"/>
                <a:gd name="T11" fmla="*/ 31 h 492"/>
                <a:gd name="T12" fmla="*/ 314 w 490"/>
                <a:gd name="T13" fmla="*/ 31 h 492"/>
                <a:gd name="T14" fmla="*/ 355 w 490"/>
                <a:gd name="T15" fmla="*/ 19 h 492"/>
                <a:gd name="T16" fmla="*/ 422 w 490"/>
                <a:gd name="T17" fmla="*/ 31 h 492"/>
                <a:gd name="T18" fmla="*/ 454 w 490"/>
                <a:gd name="T19" fmla="*/ 75 h 492"/>
                <a:gd name="T20" fmla="*/ 466 w 490"/>
                <a:gd name="T21" fmla="*/ 112 h 492"/>
                <a:gd name="T22" fmla="*/ 485 w 490"/>
                <a:gd name="T23" fmla="*/ 136 h 492"/>
                <a:gd name="T24" fmla="*/ 467 w 490"/>
                <a:gd name="T25" fmla="*/ 163 h 492"/>
                <a:gd name="T26" fmla="*/ 413 w 490"/>
                <a:gd name="T27" fmla="*/ 162 h 492"/>
                <a:gd name="T28" fmla="*/ 404 w 490"/>
                <a:gd name="T29" fmla="*/ 187 h 492"/>
                <a:gd name="T30" fmla="*/ 356 w 490"/>
                <a:gd name="T31" fmla="*/ 210 h 492"/>
                <a:gd name="T32" fmla="*/ 350 w 490"/>
                <a:gd name="T33" fmla="*/ 241 h 492"/>
                <a:gd name="T34" fmla="*/ 365 w 490"/>
                <a:gd name="T35" fmla="*/ 294 h 492"/>
                <a:gd name="T36" fmla="*/ 379 w 490"/>
                <a:gd name="T37" fmla="*/ 315 h 492"/>
                <a:gd name="T38" fmla="*/ 335 w 490"/>
                <a:gd name="T39" fmla="*/ 354 h 492"/>
                <a:gd name="T40" fmla="*/ 305 w 490"/>
                <a:gd name="T41" fmla="*/ 391 h 492"/>
                <a:gd name="T42" fmla="*/ 236 w 490"/>
                <a:gd name="T43" fmla="*/ 388 h 492"/>
                <a:gd name="T44" fmla="*/ 214 w 490"/>
                <a:gd name="T45" fmla="*/ 420 h 492"/>
                <a:gd name="T46" fmla="*/ 181 w 490"/>
                <a:gd name="T47" fmla="*/ 486 h 492"/>
                <a:gd name="T48" fmla="*/ 119 w 490"/>
                <a:gd name="T49" fmla="*/ 480 h 492"/>
                <a:gd name="T50" fmla="*/ 92 w 490"/>
                <a:gd name="T51" fmla="*/ 438 h 492"/>
                <a:gd name="T52" fmla="*/ 41 w 490"/>
                <a:gd name="T53" fmla="*/ 444 h 492"/>
                <a:gd name="T54" fmla="*/ 22 w 490"/>
                <a:gd name="T55" fmla="*/ 400 h 492"/>
                <a:gd name="T56" fmla="*/ 40 w 490"/>
                <a:gd name="T57" fmla="*/ 330 h 492"/>
                <a:gd name="T58" fmla="*/ 49 w 490"/>
                <a:gd name="T59" fmla="*/ 270 h 492"/>
                <a:gd name="T60" fmla="*/ 58 w 490"/>
                <a:gd name="T61" fmla="*/ 231 h 492"/>
                <a:gd name="T62" fmla="*/ 19 w 490"/>
                <a:gd name="T63" fmla="*/ 183 h 492"/>
                <a:gd name="T64" fmla="*/ 1 w 490"/>
                <a:gd name="T65" fmla="*/ 130 h 492"/>
                <a:gd name="T66" fmla="*/ 14 w 490"/>
                <a:gd name="T67" fmla="*/ 8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492">
                  <a:moveTo>
                    <a:pt x="14" y="84"/>
                  </a:moveTo>
                  <a:cubicBezTo>
                    <a:pt x="19" y="81"/>
                    <a:pt x="22" y="79"/>
                    <a:pt x="28" y="78"/>
                  </a:cubicBezTo>
                  <a:cubicBezTo>
                    <a:pt x="34" y="75"/>
                    <a:pt x="40" y="73"/>
                    <a:pt x="46" y="72"/>
                  </a:cubicBezTo>
                  <a:cubicBezTo>
                    <a:pt x="78" y="73"/>
                    <a:pt x="73" y="72"/>
                    <a:pt x="88" y="91"/>
                  </a:cubicBezTo>
                  <a:cubicBezTo>
                    <a:pt x="90" y="106"/>
                    <a:pt x="109" y="101"/>
                    <a:pt x="122" y="105"/>
                  </a:cubicBezTo>
                  <a:cubicBezTo>
                    <a:pt x="140" y="103"/>
                    <a:pt x="138" y="102"/>
                    <a:pt x="151" y="99"/>
                  </a:cubicBezTo>
                  <a:cubicBezTo>
                    <a:pt x="157" y="94"/>
                    <a:pt x="162" y="91"/>
                    <a:pt x="166" y="84"/>
                  </a:cubicBezTo>
                  <a:cubicBezTo>
                    <a:pt x="168" y="74"/>
                    <a:pt x="176" y="66"/>
                    <a:pt x="181" y="57"/>
                  </a:cubicBezTo>
                  <a:cubicBezTo>
                    <a:pt x="183" y="46"/>
                    <a:pt x="194" y="41"/>
                    <a:pt x="205" y="39"/>
                  </a:cubicBezTo>
                  <a:cubicBezTo>
                    <a:pt x="209" y="36"/>
                    <a:pt x="214" y="34"/>
                    <a:pt x="218" y="31"/>
                  </a:cubicBezTo>
                  <a:cubicBezTo>
                    <a:pt x="230" y="32"/>
                    <a:pt x="256" y="38"/>
                    <a:pt x="265" y="27"/>
                  </a:cubicBezTo>
                  <a:cubicBezTo>
                    <a:pt x="271" y="28"/>
                    <a:pt x="277" y="30"/>
                    <a:pt x="283" y="31"/>
                  </a:cubicBezTo>
                  <a:cubicBezTo>
                    <a:pt x="289" y="30"/>
                    <a:pt x="292" y="28"/>
                    <a:pt x="298" y="25"/>
                  </a:cubicBezTo>
                  <a:cubicBezTo>
                    <a:pt x="304" y="28"/>
                    <a:pt x="307" y="30"/>
                    <a:pt x="314" y="31"/>
                  </a:cubicBezTo>
                  <a:cubicBezTo>
                    <a:pt x="326" y="30"/>
                    <a:pt x="332" y="29"/>
                    <a:pt x="343" y="27"/>
                  </a:cubicBezTo>
                  <a:cubicBezTo>
                    <a:pt x="348" y="24"/>
                    <a:pt x="349" y="21"/>
                    <a:pt x="355" y="19"/>
                  </a:cubicBezTo>
                  <a:cubicBezTo>
                    <a:pt x="374" y="14"/>
                    <a:pt x="398" y="12"/>
                    <a:pt x="418" y="9"/>
                  </a:cubicBezTo>
                  <a:cubicBezTo>
                    <a:pt x="437" y="0"/>
                    <a:pt x="436" y="28"/>
                    <a:pt x="422" y="31"/>
                  </a:cubicBezTo>
                  <a:cubicBezTo>
                    <a:pt x="412" y="47"/>
                    <a:pt x="421" y="65"/>
                    <a:pt x="439" y="67"/>
                  </a:cubicBezTo>
                  <a:cubicBezTo>
                    <a:pt x="447" y="69"/>
                    <a:pt x="450" y="68"/>
                    <a:pt x="454" y="75"/>
                  </a:cubicBezTo>
                  <a:cubicBezTo>
                    <a:pt x="451" y="91"/>
                    <a:pt x="453" y="85"/>
                    <a:pt x="449" y="94"/>
                  </a:cubicBezTo>
                  <a:cubicBezTo>
                    <a:pt x="451" y="108"/>
                    <a:pt x="453" y="110"/>
                    <a:pt x="466" y="112"/>
                  </a:cubicBezTo>
                  <a:cubicBezTo>
                    <a:pt x="467" y="118"/>
                    <a:pt x="468" y="120"/>
                    <a:pt x="473" y="124"/>
                  </a:cubicBezTo>
                  <a:cubicBezTo>
                    <a:pt x="476" y="129"/>
                    <a:pt x="485" y="136"/>
                    <a:pt x="485" y="136"/>
                  </a:cubicBezTo>
                  <a:cubicBezTo>
                    <a:pt x="488" y="144"/>
                    <a:pt x="490" y="149"/>
                    <a:pt x="481" y="153"/>
                  </a:cubicBezTo>
                  <a:cubicBezTo>
                    <a:pt x="477" y="159"/>
                    <a:pt x="474" y="162"/>
                    <a:pt x="467" y="163"/>
                  </a:cubicBezTo>
                  <a:cubicBezTo>
                    <a:pt x="458" y="168"/>
                    <a:pt x="449" y="166"/>
                    <a:pt x="439" y="165"/>
                  </a:cubicBezTo>
                  <a:cubicBezTo>
                    <a:pt x="426" y="160"/>
                    <a:pt x="433" y="160"/>
                    <a:pt x="413" y="162"/>
                  </a:cubicBezTo>
                  <a:cubicBezTo>
                    <a:pt x="412" y="167"/>
                    <a:pt x="411" y="172"/>
                    <a:pt x="409" y="177"/>
                  </a:cubicBezTo>
                  <a:cubicBezTo>
                    <a:pt x="408" y="180"/>
                    <a:pt x="404" y="187"/>
                    <a:pt x="404" y="187"/>
                  </a:cubicBezTo>
                  <a:cubicBezTo>
                    <a:pt x="401" y="201"/>
                    <a:pt x="391" y="203"/>
                    <a:pt x="379" y="204"/>
                  </a:cubicBezTo>
                  <a:cubicBezTo>
                    <a:pt x="371" y="207"/>
                    <a:pt x="356" y="210"/>
                    <a:pt x="356" y="210"/>
                  </a:cubicBezTo>
                  <a:cubicBezTo>
                    <a:pt x="350" y="218"/>
                    <a:pt x="348" y="221"/>
                    <a:pt x="355" y="225"/>
                  </a:cubicBezTo>
                  <a:cubicBezTo>
                    <a:pt x="361" y="234"/>
                    <a:pt x="361" y="239"/>
                    <a:pt x="350" y="241"/>
                  </a:cubicBezTo>
                  <a:cubicBezTo>
                    <a:pt x="345" y="248"/>
                    <a:pt x="342" y="251"/>
                    <a:pt x="338" y="259"/>
                  </a:cubicBezTo>
                  <a:cubicBezTo>
                    <a:pt x="341" y="285"/>
                    <a:pt x="349" y="288"/>
                    <a:pt x="365" y="294"/>
                  </a:cubicBezTo>
                  <a:cubicBezTo>
                    <a:pt x="367" y="294"/>
                    <a:pt x="371" y="299"/>
                    <a:pt x="368" y="304"/>
                  </a:cubicBezTo>
                  <a:cubicBezTo>
                    <a:pt x="370" y="311"/>
                    <a:pt x="372" y="312"/>
                    <a:pt x="379" y="315"/>
                  </a:cubicBezTo>
                  <a:cubicBezTo>
                    <a:pt x="381" y="324"/>
                    <a:pt x="374" y="332"/>
                    <a:pt x="365" y="334"/>
                  </a:cubicBezTo>
                  <a:cubicBezTo>
                    <a:pt x="351" y="344"/>
                    <a:pt x="354" y="353"/>
                    <a:pt x="335" y="354"/>
                  </a:cubicBezTo>
                  <a:cubicBezTo>
                    <a:pt x="329" y="356"/>
                    <a:pt x="323" y="353"/>
                    <a:pt x="319" y="358"/>
                  </a:cubicBezTo>
                  <a:cubicBezTo>
                    <a:pt x="317" y="371"/>
                    <a:pt x="317" y="384"/>
                    <a:pt x="305" y="391"/>
                  </a:cubicBezTo>
                  <a:cubicBezTo>
                    <a:pt x="295" y="390"/>
                    <a:pt x="294" y="383"/>
                    <a:pt x="286" y="379"/>
                  </a:cubicBezTo>
                  <a:cubicBezTo>
                    <a:pt x="263" y="381"/>
                    <a:pt x="255" y="384"/>
                    <a:pt x="236" y="388"/>
                  </a:cubicBezTo>
                  <a:cubicBezTo>
                    <a:pt x="231" y="392"/>
                    <a:pt x="230" y="396"/>
                    <a:pt x="227" y="402"/>
                  </a:cubicBezTo>
                  <a:cubicBezTo>
                    <a:pt x="225" y="411"/>
                    <a:pt x="220" y="414"/>
                    <a:pt x="214" y="420"/>
                  </a:cubicBezTo>
                  <a:cubicBezTo>
                    <a:pt x="207" y="427"/>
                    <a:pt x="202" y="439"/>
                    <a:pt x="197" y="447"/>
                  </a:cubicBezTo>
                  <a:cubicBezTo>
                    <a:pt x="195" y="459"/>
                    <a:pt x="194" y="483"/>
                    <a:pt x="181" y="486"/>
                  </a:cubicBezTo>
                  <a:cubicBezTo>
                    <a:pt x="169" y="492"/>
                    <a:pt x="152" y="492"/>
                    <a:pt x="139" y="490"/>
                  </a:cubicBezTo>
                  <a:cubicBezTo>
                    <a:pt x="127" y="484"/>
                    <a:pt x="128" y="482"/>
                    <a:pt x="119" y="480"/>
                  </a:cubicBezTo>
                  <a:cubicBezTo>
                    <a:pt x="112" y="475"/>
                    <a:pt x="115" y="469"/>
                    <a:pt x="118" y="462"/>
                  </a:cubicBezTo>
                  <a:cubicBezTo>
                    <a:pt x="113" y="450"/>
                    <a:pt x="106" y="441"/>
                    <a:pt x="92" y="438"/>
                  </a:cubicBezTo>
                  <a:cubicBezTo>
                    <a:pt x="64" y="440"/>
                    <a:pt x="76" y="448"/>
                    <a:pt x="58" y="451"/>
                  </a:cubicBezTo>
                  <a:cubicBezTo>
                    <a:pt x="50" y="450"/>
                    <a:pt x="46" y="451"/>
                    <a:pt x="41" y="444"/>
                  </a:cubicBezTo>
                  <a:cubicBezTo>
                    <a:pt x="39" y="435"/>
                    <a:pt x="36" y="424"/>
                    <a:pt x="31" y="417"/>
                  </a:cubicBezTo>
                  <a:cubicBezTo>
                    <a:pt x="28" y="413"/>
                    <a:pt x="25" y="405"/>
                    <a:pt x="22" y="400"/>
                  </a:cubicBezTo>
                  <a:cubicBezTo>
                    <a:pt x="23" y="379"/>
                    <a:pt x="22" y="364"/>
                    <a:pt x="34" y="348"/>
                  </a:cubicBezTo>
                  <a:cubicBezTo>
                    <a:pt x="35" y="342"/>
                    <a:pt x="37" y="336"/>
                    <a:pt x="40" y="330"/>
                  </a:cubicBezTo>
                  <a:cubicBezTo>
                    <a:pt x="41" y="319"/>
                    <a:pt x="45" y="311"/>
                    <a:pt x="49" y="301"/>
                  </a:cubicBezTo>
                  <a:cubicBezTo>
                    <a:pt x="48" y="292"/>
                    <a:pt x="53" y="279"/>
                    <a:pt x="49" y="270"/>
                  </a:cubicBezTo>
                  <a:cubicBezTo>
                    <a:pt x="47" y="258"/>
                    <a:pt x="42" y="252"/>
                    <a:pt x="52" y="246"/>
                  </a:cubicBezTo>
                  <a:cubicBezTo>
                    <a:pt x="55" y="241"/>
                    <a:pt x="55" y="236"/>
                    <a:pt x="58" y="231"/>
                  </a:cubicBezTo>
                  <a:cubicBezTo>
                    <a:pt x="53" y="219"/>
                    <a:pt x="39" y="209"/>
                    <a:pt x="29" y="201"/>
                  </a:cubicBezTo>
                  <a:cubicBezTo>
                    <a:pt x="25" y="195"/>
                    <a:pt x="23" y="189"/>
                    <a:pt x="19" y="183"/>
                  </a:cubicBezTo>
                  <a:cubicBezTo>
                    <a:pt x="18" y="171"/>
                    <a:pt x="21" y="152"/>
                    <a:pt x="11" y="144"/>
                  </a:cubicBezTo>
                  <a:cubicBezTo>
                    <a:pt x="8" y="139"/>
                    <a:pt x="4" y="135"/>
                    <a:pt x="1" y="130"/>
                  </a:cubicBezTo>
                  <a:cubicBezTo>
                    <a:pt x="2" y="118"/>
                    <a:pt x="0" y="114"/>
                    <a:pt x="7" y="105"/>
                  </a:cubicBezTo>
                  <a:cubicBezTo>
                    <a:pt x="8" y="101"/>
                    <a:pt x="10" y="77"/>
                    <a:pt x="14" y="84"/>
                  </a:cubicBezTo>
                  <a:close/>
                </a:path>
              </a:pathLst>
            </a:custGeom>
            <a:gradFill>
              <a:gsLst>
                <a:gs pos="0">
                  <a:srgbClr val="FF0000"/>
                </a:gs>
                <a:gs pos="100000">
                  <a:srgbClr val="92D050"/>
                </a:gs>
                <a:gs pos="100000">
                  <a:srgbClr val="FFC000"/>
                </a:gs>
                <a:gs pos="100000">
                  <a:srgbClr val="FFC000"/>
                </a:gs>
                <a:gs pos="44000">
                  <a:srgbClr val="92D050"/>
                </a:gs>
                <a:gs pos="42000">
                  <a:srgbClr val="FF0000"/>
                </a:gs>
              </a:gsLst>
              <a:lin ang="5400000" scaled="0"/>
            </a:gra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54">
                <a:defRPr/>
              </a:pPr>
              <a:endParaRPr lang="en-US" sz="1467" kern="0">
                <a:solidFill>
                  <a:srgbClr val="7F7F7F"/>
                </a:solidFill>
              </a:endParaRPr>
            </a:p>
          </p:txBody>
        </p:sp>
        <p:sp>
          <p:nvSpPr>
            <p:cNvPr id="21" name="Freeform 454"/>
            <p:cNvSpPr>
              <a:spLocks/>
            </p:cNvSpPr>
            <p:nvPr/>
          </p:nvSpPr>
          <p:spPr bwMode="auto">
            <a:xfrm>
              <a:off x="248553" y="1028397"/>
              <a:ext cx="858792" cy="367537"/>
            </a:xfrm>
            <a:custGeom>
              <a:avLst/>
              <a:gdLst>
                <a:gd name="T0" fmla="*/ 58 w 644"/>
                <a:gd name="T1" fmla="*/ 170 h 292"/>
                <a:gd name="T2" fmla="*/ 40 w 644"/>
                <a:gd name="T3" fmla="*/ 191 h 292"/>
                <a:gd name="T4" fmla="*/ 9 w 644"/>
                <a:gd name="T5" fmla="*/ 226 h 292"/>
                <a:gd name="T6" fmla="*/ 4 w 644"/>
                <a:gd name="T7" fmla="*/ 242 h 292"/>
                <a:gd name="T8" fmla="*/ 46 w 644"/>
                <a:gd name="T9" fmla="*/ 275 h 292"/>
                <a:gd name="T10" fmla="*/ 60 w 644"/>
                <a:gd name="T11" fmla="*/ 269 h 292"/>
                <a:gd name="T12" fmla="*/ 93 w 644"/>
                <a:gd name="T13" fmla="*/ 265 h 292"/>
                <a:gd name="T14" fmla="*/ 111 w 644"/>
                <a:gd name="T15" fmla="*/ 259 h 292"/>
                <a:gd name="T16" fmla="*/ 124 w 644"/>
                <a:gd name="T17" fmla="*/ 253 h 292"/>
                <a:gd name="T18" fmla="*/ 166 w 644"/>
                <a:gd name="T19" fmla="*/ 218 h 292"/>
                <a:gd name="T20" fmla="*/ 177 w 644"/>
                <a:gd name="T21" fmla="*/ 194 h 292"/>
                <a:gd name="T22" fmla="*/ 189 w 644"/>
                <a:gd name="T23" fmla="*/ 184 h 292"/>
                <a:gd name="T24" fmla="*/ 225 w 644"/>
                <a:gd name="T25" fmla="*/ 157 h 292"/>
                <a:gd name="T26" fmla="*/ 240 w 644"/>
                <a:gd name="T27" fmla="*/ 127 h 292"/>
                <a:gd name="T28" fmla="*/ 286 w 644"/>
                <a:gd name="T29" fmla="*/ 91 h 292"/>
                <a:gd name="T30" fmla="*/ 312 w 644"/>
                <a:gd name="T31" fmla="*/ 82 h 292"/>
                <a:gd name="T32" fmla="*/ 324 w 644"/>
                <a:gd name="T33" fmla="*/ 73 h 292"/>
                <a:gd name="T34" fmla="*/ 360 w 644"/>
                <a:gd name="T35" fmla="*/ 77 h 292"/>
                <a:gd name="T36" fmla="*/ 382 w 644"/>
                <a:gd name="T37" fmla="*/ 83 h 292"/>
                <a:gd name="T38" fmla="*/ 408 w 644"/>
                <a:gd name="T39" fmla="*/ 104 h 292"/>
                <a:gd name="T40" fmla="*/ 426 w 644"/>
                <a:gd name="T41" fmla="*/ 121 h 292"/>
                <a:gd name="T42" fmla="*/ 435 w 644"/>
                <a:gd name="T43" fmla="*/ 104 h 292"/>
                <a:gd name="T44" fmla="*/ 456 w 644"/>
                <a:gd name="T45" fmla="*/ 122 h 292"/>
                <a:gd name="T46" fmla="*/ 483 w 644"/>
                <a:gd name="T47" fmla="*/ 137 h 292"/>
                <a:gd name="T48" fmla="*/ 520 w 644"/>
                <a:gd name="T49" fmla="*/ 163 h 292"/>
                <a:gd name="T50" fmla="*/ 538 w 644"/>
                <a:gd name="T51" fmla="*/ 178 h 292"/>
                <a:gd name="T52" fmla="*/ 564 w 644"/>
                <a:gd name="T53" fmla="*/ 193 h 292"/>
                <a:gd name="T54" fmla="*/ 576 w 644"/>
                <a:gd name="T55" fmla="*/ 205 h 292"/>
                <a:gd name="T56" fmla="*/ 600 w 644"/>
                <a:gd name="T57" fmla="*/ 202 h 292"/>
                <a:gd name="T58" fmla="*/ 618 w 644"/>
                <a:gd name="T59" fmla="*/ 209 h 292"/>
                <a:gd name="T60" fmla="*/ 642 w 644"/>
                <a:gd name="T61" fmla="*/ 221 h 292"/>
                <a:gd name="T62" fmla="*/ 628 w 644"/>
                <a:gd name="T63" fmla="*/ 181 h 292"/>
                <a:gd name="T64" fmla="*/ 604 w 644"/>
                <a:gd name="T65" fmla="*/ 172 h 292"/>
                <a:gd name="T66" fmla="*/ 583 w 644"/>
                <a:gd name="T67" fmla="*/ 136 h 292"/>
                <a:gd name="T68" fmla="*/ 571 w 644"/>
                <a:gd name="T69" fmla="*/ 125 h 292"/>
                <a:gd name="T70" fmla="*/ 550 w 644"/>
                <a:gd name="T71" fmla="*/ 97 h 292"/>
                <a:gd name="T72" fmla="*/ 505 w 644"/>
                <a:gd name="T73" fmla="*/ 86 h 292"/>
                <a:gd name="T74" fmla="*/ 504 w 644"/>
                <a:gd name="T75" fmla="*/ 56 h 292"/>
                <a:gd name="T76" fmla="*/ 492 w 644"/>
                <a:gd name="T77" fmla="*/ 46 h 292"/>
                <a:gd name="T78" fmla="*/ 454 w 644"/>
                <a:gd name="T79" fmla="*/ 22 h 292"/>
                <a:gd name="T80" fmla="*/ 415 w 644"/>
                <a:gd name="T81" fmla="*/ 23 h 292"/>
                <a:gd name="T82" fmla="*/ 403 w 644"/>
                <a:gd name="T83" fmla="*/ 13 h 292"/>
                <a:gd name="T84" fmla="*/ 372 w 644"/>
                <a:gd name="T85" fmla="*/ 7 h 292"/>
                <a:gd name="T86" fmla="*/ 381 w 644"/>
                <a:gd name="T87" fmla="*/ 19 h 292"/>
                <a:gd name="T88" fmla="*/ 370 w 644"/>
                <a:gd name="T89" fmla="*/ 29 h 292"/>
                <a:gd name="T90" fmla="*/ 328 w 644"/>
                <a:gd name="T91" fmla="*/ 31 h 292"/>
                <a:gd name="T92" fmla="*/ 310 w 644"/>
                <a:gd name="T93" fmla="*/ 22 h 292"/>
                <a:gd name="T94" fmla="*/ 285 w 644"/>
                <a:gd name="T95" fmla="*/ 40 h 292"/>
                <a:gd name="T96" fmla="*/ 255 w 644"/>
                <a:gd name="T97" fmla="*/ 44 h 292"/>
                <a:gd name="T98" fmla="*/ 235 w 644"/>
                <a:gd name="T99" fmla="*/ 49 h 292"/>
                <a:gd name="T100" fmla="*/ 220 w 644"/>
                <a:gd name="T101" fmla="*/ 38 h 292"/>
                <a:gd name="T102" fmla="*/ 193 w 644"/>
                <a:gd name="T103" fmla="*/ 44 h 292"/>
                <a:gd name="T104" fmla="*/ 184 w 644"/>
                <a:gd name="T105" fmla="*/ 56 h 292"/>
                <a:gd name="T106" fmla="*/ 184 w 644"/>
                <a:gd name="T107" fmla="*/ 80 h 292"/>
                <a:gd name="T108" fmla="*/ 175 w 644"/>
                <a:gd name="T109" fmla="*/ 103 h 292"/>
                <a:gd name="T110" fmla="*/ 165 w 644"/>
                <a:gd name="T111" fmla="*/ 115 h 292"/>
                <a:gd name="T112" fmla="*/ 154 w 644"/>
                <a:gd name="T113" fmla="*/ 133 h 292"/>
                <a:gd name="T114" fmla="*/ 135 w 644"/>
                <a:gd name="T115" fmla="*/ 172 h 292"/>
                <a:gd name="T116" fmla="*/ 114 w 644"/>
                <a:gd name="T117" fmla="*/ 167 h 292"/>
                <a:gd name="T118" fmla="*/ 69 w 644"/>
                <a:gd name="T119" fmla="*/ 173 h 292"/>
                <a:gd name="T120" fmla="*/ 58 w 644"/>
                <a:gd name="T121" fmla="*/ 1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4" h="292">
                  <a:moveTo>
                    <a:pt x="58" y="170"/>
                  </a:moveTo>
                  <a:cubicBezTo>
                    <a:pt x="52" y="179"/>
                    <a:pt x="53" y="189"/>
                    <a:pt x="40" y="191"/>
                  </a:cubicBezTo>
                  <a:cubicBezTo>
                    <a:pt x="30" y="207"/>
                    <a:pt x="24" y="215"/>
                    <a:pt x="9" y="226"/>
                  </a:cubicBezTo>
                  <a:cubicBezTo>
                    <a:pt x="6" y="231"/>
                    <a:pt x="6" y="236"/>
                    <a:pt x="4" y="242"/>
                  </a:cubicBezTo>
                  <a:cubicBezTo>
                    <a:pt x="7" y="292"/>
                    <a:pt x="0" y="279"/>
                    <a:pt x="46" y="275"/>
                  </a:cubicBezTo>
                  <a:cubicBezTo>
                    <a:pt x="52" y="274"/>
                    <a:pt x="54" y="271"/>
                    <a:pt x="60" y="269"/>
                  </a:cubicBezTo>
                  <a:cubicBezTo>
                    <a:pt x="71" y="266"/>
                    <a:pt x="82" y="267"/>
                    <a:pt x="93" y="265"/>
                  </a:cubicBezTo>
                  <a:cubicBezTo>
                    <a:pt x="99" y="261"/>
                    <a:pt x="104" y="260"/>
                    <a:pt x="111" y="259"/>
                  </a:cubicBezTo>
                  <a:cubicBezTo>
                    <a:pt x="116" y="257"/>
                    <a:pt x="120" y="256"/>
                    <a:pt x="124" y="253"/>
                  </a:cubicBezTo>
                  <a:cubicBezTo>
                    <a:pt x="134" y="237"/>
                    <a:pt x="156" y="235"/>
                    <a:pt x="166" y="218"/>
                  </a:cubicBezTo>
                  <a:cubicBezTo>
                    <a:pt x="168" y="203"/>
                    <a:pt x="164" y="198"/>
                    <a:pt x="177" y="194"/>
                  </a:cubicBezTo>
                  <a:cubicBezTo>
                    <a:pt x="182" y="191"/>
                    <a:pt x="184" y="187"/>
                    <a:pt x="189" y="184"/>
                  </a:cubicBezTo>
                  <a:cubicBezTo>
                    <a:pt x="203" y="165"/>
                    <a:pt x="200" y="161"/>
                    <a:pt x="225" y="157"/>
                  </a:cubicBezTo>
                  <a:cubicBezTo>
                    <a:pt x="232" y="148"/>
                    <a:pt x="233" y="137"/>
                    <a:pt x="240" y="127"/>
                  </a:cubicBezTo>
                  <a:cubicBezTo>
                    <a:pt x="245" y="103"/>
                    <a:pt x="264" y="93"/>
                    <a:pt x="286" y="91"/>
                  </a:cubicBezTo>
                  <a:cubicBezTo>
                    <a:pt x="294" y="88"/>
                    <a:pt x="303" y="83"/>
                    <a:pt x="312" y="82"/>
                  </a:cubicBezTo>
                  <a:cubicBezTo>
                    <a:pt x="317" y="78"/>
                    <a:pt x="317" y="74"/>
                    <a:pt x="324" y="73"/>
                  </a:cubicBezTo>
                  <a:cubicBezTo>
                    <a:pt x="343" y="74"/>
                    <a:pt x="346" y="75"/>
                    <a:pt x="360" y="77"/>
                  </a:cubicBezTo>
                  <a:cubicBezTo>
                    <a:pt x="367" y="80"/>
                    <a:pt x="374" y="82"/>
                    <a:pt x="382" y="83"/>
                  </a:cubicBezTo>
                  <a:cubicBezTo>
                    <a:pt x="392" y="89"/>
                    <a:pt x="398" y="98"/>
                    <a:pt x="408" y="104"/>
                  </a:cubicBezTo>
                  <a:cubicBezTo>
                    <a:pt x="414" y="112"/>
                    <a:pt x="417" y="117"/>
                    <a:pt x="426" y="121"/>
                  </a:cubicBezTo>
                  <a:cubicBezTo>
                    <a:pt x="435" y="118"/>
                    <a:pt x="433" y="113"/>
                    <a:pt x="435" y="104"/>
                  </a:cubicBezTo>
                  <a:cubicBezTo>
                    <a:pt x="445" y="107"/>
                    <a:pt x="445" y="120"/>
                    <a:pt x="456" y="122"/>
                  </a:cubicBezTo>
                  <a:cubicBezTo>
                    <a:pt x="466" y="127"/>
                    <a:pt x="474" y="131"/>
                    <a:pt x="483" y="137"/>
                  </a:cubicBezTo>
                  <a:cubicBezTo>
                    <a:pt x="490" y="149"/>
                    <a:pt x="508" y="155"/>
                    <a:pt x="520" y="163"/>
                  </a:cubicBezTo>
                  <a:cubicBezTo>
                    <a:pt x="526" y="167"/>
                    <a:pt x="531" y="174"/>
                    <a:pt x="538" y="178"/>
                  </a:cubicBezTo>
                  <a:cubicBezTo>
                    <a:pt x="547" y="183"/>
                    <a:pt x="556" y="187"/>
                    <a:pt x="564" y="193"/>
                  </a:cubicBezTo>
                  <a:cubicBezTo>
                    <a:pt x="569" y="197"/>
                    <a:pt x="570" y="202"/>
                    <a:pt x="576" y="205"/>
                  </a:cubicBezTo>
                  <a:cubicBezTo>
                    <a:pt x="585" y="204"/>
                    <a:pt x="592" y="199"/>
                    <a:pt x="600" y="202"/>
                  </a:cubicBezTo>
                  <a:cubicBezTo>
                    <a:pt x="605" y="206"/>
                    <a:pt x="612" y="208"/>
                    <a:pt x="618" y="209"/>
                  </a:cubicBezTo>
                  <a:cubicBezTo>
                    <a:pt x="624" y="214"/>
                    <a:pt x="634" y="219"/>
                    <a:pt x="642" y="221"/>
                  </a:cubicBezTo>
                  <a:cubicBezTo>
                    <a:pt x="644" y="209"/>
                    <a:pt x="642" y="183"/>
                    <a:pt x="628" y="181"/>
                  </a:cubicBezTo>
                  <a:cubicBezTo>
                    <a:pt x="619" y="175"/>
                    <a:pt x="615" y="173"/>
                    <a:pt x="604" y="172"/>
                  </a:cubicBezTo>
                  <a:cubicBezTo>
                    <a:pt x="601" y="156"/>
                    <a:pt x="598" y="145"/>
                    <a:pt x="583" y="136"/>
                  </a:cubicBezTo>
                  <a:cubicBezTo>
                    <a:pt x="580" y="130"/>
                    <a:pt x="577" y="128"/>
                    <a:pt x="571" y="125"/>
                  </a:cubicBezTo>
                  <a:cubicBezTo>
                    <a:pt x="569" y="116"/>
                    <a:pt x="560" y="99"/>
                    <a:pt x="550" y="97"/>
                  </a:cubicBezTo>
                  <a:cubicBezTo>
                    <a:pt x="531" y="88"/>
                    <a:pt x="531" y="88"/>
                    <a:pt x="505" y="86"/>
                  </a:cubicBezTo>
                  <a:cubicBezTo>
                    <a:pt x="505" y="76"/>
                    <a:pt x="505" y="66"/>
                    <a:pt x="504" y="56"/>
                  </a:cubicBezTo>
                  <a:cubicBezTo>
                    <a:pt x="503" y="51"/>
                    <a:pt x="495" y="49"/>
                    <a:pt x="492" y="46"/>
                  </a:cubicBezTo>
                  <a:cubicBezTo>
                    <a:pt x="481" y="36"/>
                    <a:pt x="469" y="25"/>
                    <a:pt x="454" y="22"/>
                  </a:cubicBezTo>
                  <a:cubicBezTo>
                    <a:pt x="437" y="25"/>
                    <a:pt x="439" y="25"/>
                    <a:pt x="415" y="23"/>
                  </a:cubicBezTo>
                  <a:cubicBezTo>
                    <a:pt x="411" y="18"/>
                    <a:pt x="408" y="16"/>
                    <a:pt x="403" y="13"/>
                  </a:cubicBezTo>
                  <a:cubicBezTo>
                    <a:pt x="395" y="0"/>
                    <a:pt x="392" y="5"/>
                    <a:pt x="372" y="7"/>
                  </a:cubicBezTo>
                  <a:cubicBezTo>
                    <a:pt x="376" y="12"/>
                    <a:pt x="379" y="13"/>
                    <a:pt x="381" y="19"/>
                  </a:cubicBezTo>
                  <a:cubicBezTo>
                    <a:pt x="379" y="27"/>
                    <a:pt x="378" y="27"/>
                    <a:pt x="370" y="29"/>
                  </a:cubicBezTo>
                  <a:cubicBezTo>
                    <a:pt x="356" y="36"/>
                    <a:pt x="345" y="32"/>
                    <a:pt x="328" y="31"/>
                  </a:cubicBezTo>
                  <a:cubicBezTo>
                    <a:pt x="322" y="28"/>
                    <a:pt x="317" y="23"/>
                    <a:pt x="310" y="22"/>
                  </a:cubicBezTo>
                  <a:cubicBezTo>
                    <a:pt x="295" y="24"/>
                    <a:pt x="298" y="34"/>
                    <a:pt x="285" y="40"/>
                  </a:cubicBezTo>
                  <a:cubicBezTo>
                    <a:pt x="276" y="44"/>
                    <a:pt x="265" y="43"/>
                    <a:pt x="255" y="44"/>
                  </a:cubicBezTo>
                  <a:cubicBezTo>
                    <a:pt x="249" y="47"/>
                    <a:pt x="242" y="47"/>
                    <a:pt x="235" y="49"/>
                  </a:cubicBezTo>
                  <a:cubicBezTo>
                    <a:pt x="229" y="46"/>
                    <a:pt x="227" y="41"/>
                    <a:pt x="220" y="38"/>
                  </a:cubicBezTo>
                  <a:cubicBezTo>
                    <a:pt x="208" y="40"/>
                    <a:pt x="203" y="42"/>
                    <a:pt x="193" y="44"/>
                  </a:cubicBezTo>
                  <a:cubicBezTo>
                    <a:pt x="188" y="47"/>
                    <a:pt x="187" y="51"/>
                    <a:pt x="184" y="56"/>
                  </a:cubicBezTo>
                  <a:cubicBezTo>
                    <a:pt x="187" y="64"/>
                    <a:pt x="188" y="72"/>
                    <a:pt x="184" y="80"/>
                  </a:cubicBezTo>
                  <a:cubicBezTo>
                    <a:pt x="182" y="88"/>
                    <a:pt x="179" y="96"/>
                    <a:pt x="175" y="103"/>
                  </a:cubicBezTo>
                  <a:cubicBezTo>
                    <a:pt x="174" y="111"/>
                    <a:pt x="171" y="111"/>
                    <a:pt x="165" y="115"/>
                  </a:cubicBezTo>
                  <a:cubicBezTo>
                    <a:pt x="161" y="123"/>
                    <a:pt x="160" y="127"/>
                    <a:pt x="154" y="133"/>
                  </a:cubicBezTo>
                  <a:cubicBezTo>
                    <a:pt x="152" y="147"/>
                    <a:pt x="147" y="163"/>
                    <a:pt x="135" y="172"/>
                  </a:cubicBezTo>
                  <a:cubicBezTo>
                    <a:pt x="127" y="171"/>
                    <a:pt x="121" y="170"/>
                    <a:pt x="114" y="167"/>
                  </a:cubicBezTo>
                  <a:cubicBezTo>
                    <a:pt x="98" y="169"/>
                    <a:pt x="85" y="172"/>
                    <a:pt x="69" y="173"/>
                  </a:cubicBezTo>
                  <a:cubicBezTo>
                    <a:pt x="55" y="175"/>
                    <a:pt x="56" y="179"/>
                    <a:pt x="58" y="170"/>
                  </a:cubicBezTo>
                  <a:close/>
                </a:path>
              </a:pathLst>
            </a:custGeom>
            <a:solidFill>
              <a:srgbClr val="92D050"/>
            </a:solidFill>
            <a:ln w="3175" cap="flat" cmpd="sng">
              <a:solidFill>
                <a:srgbClr val="7F7F7F"/>
              </a:solidFill>
              <a:prstDash val="solid"/>
              <a:round/>
              <a:headEnd type="none" w="med" len="med"/>
              <a:tailEnd type="none" w="med" len="med"/>
            </a:ln>
            <a:effectLst/>
            <a:extLst/>
          </p:spPr>
          <p:txBody>
            <a:bodyPr wrap="square" lIns="48000" rIns="480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34"/>
              <a:endParaRPr lang="en-US" sz="1467" kern="0">
                <a:solidFill>
                  <a:srgbClr val="7F7F7F"/>
                </a:solidFill>
              </a:endParaRPr>
            </a:p>
          </p:txBody>
        </p:sp>
        <p:sp>
          <p:nvSpPr>
            <p:cNvPr id="22" name="Freeform 455"/>
            <p:cNvSpPr>
              <a:spLocks/>
            </p:cNvSpPr>
            <p:nvPr/>
          </p:nvSpPr>
          <p:spPr bwMode="auto">
            <a:xfrm>
              <a:off x="1791293" y="1339390"/>
              <a:ext cx="591384" cy="583111"/>
            </a:xfrm>
            <a:custGeom>
              <a:avLst/>
              <a:gdLst>
                <a:gd name="T0" fmla="*/ 364 w 445"/>
                <a:gd name="T1" fmla="*/ 140 h 463"/>
                <a:gd name="T2" fmla="*/ 370 w 445"/>
                <a:gd name="T3" fmla="*/ 155 h 463"/>
                <a:gd name="T4" fmla="*/ 381 w 445"/>
                <a:gd name="T5" fmla="*/ 185 h 463"/>
                <a:gd name="T6" fmla="*/ 405 w 445"/>
                <a:gd name="T7" fmla="*/ 233 h 463"/>
                <a:gd name="T8" fmla="*/ 418 w 445"/>
                <a:gd name="T9" fmla="*/ 268 h 463"/>
                <a:gd name="T10" fmla="*/ 430 w 445"/>
                <a:gd name="T11" fmla="*/ 293 h 463"/>
                <a:gd name="T12" fmla="*/ 435 w 445"/>
                <a:gd name="T13" fmla="*/ 314 h 463"/>
                <a:gd name="T14" fmla="*/ 445 w 445"/>
                <a:gd name="T15" fmla="*/ 388 h 463"/>
                <a:gd name="T16" fmla="*/ 432 w 445"/>
                <a:gd name="T17" fmla="*/ 398 h 463"/>
                <a:gd name="T18" fmla="*/ 405 w 445"/>
                <a:gd name="T19" fmla="*/ 410 h 463"/>
                <a:gd name="T20" fmla="*/ 366 w 445"/>
                <a:gd name="T21" fmla="*/ 425 h 463"/>
                <a:gd name="T22" fmla="*/ 346 w 445"/>
                <a:gd name="T23" fmla="*/ 448 h 463"/>
                <a:gd name="T24" fmla="*/ 316 w 445"/>
                <a:gd name="T25" fmla="*/ 463 h 463"/>
                <a:gd name="T26" fmla="*/ 298 w 445"/>
                <a:gd name="T27" fmla="*/ 455 h 463"/>
                <a:gd name="T28" fmla="*/ 295 w 445"/>
                <a:gd name="T29" fmla="*/ 431 h 463"/>
                <a:gd name="T30" fmla="*/ 282 w 445"/>
                <a:gd name="T31" fmla="*/ 410 h 463"/>
                <a:gd name="T32" fmla="*/ 210 w 445"/>
                <a:gd name="T33" fmla="*/ 377 h 463"/>
                <a:gd name="T34" fmla="*/ 198 w 445"/>
                <a:gd name="T35" fmla="*/ 350 h 463"/>
                <a:gd name="T36" fmla="*/ 199 w 445"/>
                <a:gd name="T37" fmla="*/ 334 h 463"/>
                <a:gd name="T38" fmla="*/ 193 w 445"/>
                <a:gd name="T39" fmla="*/ 316 h 463"/>
                <a:gd name="T40" fmla="*/ 187 w 445"/>
                <a:gd name="T41" fmla="*/ 289 h 463"/>
                <a:gd name="T42" fmla="*/ 177 w 445"/>
                <a:gd name="T43" fmla="*/ 263 h 463"/>
                <a:gd name="T44" fmla="*/ 172 w 445"/>
                <a:gd name="T45" fmla="*/ 250 h 463"/>
                <a:gd name="T46" fmla="*/ 166 w 445"/>
                <a:gd name="T47" fmla="*/ 226 h 463"/>
                <a:gd name="T48" fmla="*/ 160 w 445"/>
                <a:gd name="T49" fmla="*/ 208 h 463"/>
                <a:gd name="T50" fmla="*/ 151 w 445"/>
                <a:gd name="T51" fmla="*/ 203 h 463"/>
                <a:gd name="T52" fmla="*/ 124 w 445"/>
                <a:gd name="T53" fmla="*/ 202 h 463"/>
                <a:gd name="T54" fmla="*/ 114 w 445"/>
                <a:gd name="T55" fmla="*/ 187 h 463"/>
                <a:gd name="T56" fmla="*/ 99 w 445"/>
                <a:gd name="T57" fmla="*/ 170 h 463"/>
                <a:gd name="T58" fmla="*/ 70 w 445"/>
                <a:gd name="T59" fmla="*/ 166 h 463"/>
                <a:gd name="T60" fmla="*/ 55 w 445"/>
                <a:gd name="T61" fmla="*/ 155 h 463"/>
                <a:gd name="T62" fmla="*/ 52 w 445"/>
                <a:gd name="T63" fmla="*/ 139 h 463"/>
                <a:gd name="T64" fmla="*/ 40 w 445"/>
                <a:gd name="T65" fmla="*/ 145 h 463"/>
                <a:gd name="T66" fmla="*/ 28 w 445"/>
                <a:gd name="T67" fmla="*/ 136 h 463"/>
                <a:gd name="T68" fmla="*/ 39 w 445"/>
                <a:gd name="T69" fmla="*/ 122 h 463"/>
                <a:gd name="T70" fmla="*/ 45 w 445"/>
                <a:gd name="T71" fmla="*/ 107 h 463"/>
                <a:gd name="T72" fmla="*/ 21 w 445"/>
                <a:gd name="T73" fmla="*/ 85 h 463"/>
                <a:gd name="T74" fmla="*/ 3 w 445"/>
                <a:gd name="T75" fmla="*/ 80 h 463"/>
                <a:gd name="T76" fmla="*/ 1 w 445"/>
                <a:gd name="T77" fmla="*/ 76 h 463"/>
                <a:gd name="T78" fmla="*/ 6 w 445"/>
                <a:gd name="T79" fmla="*/ 73 h 463"/>
                <a:gd name="T80" fmla="*/ 12 w 445"/>
                <a:gd name="T81" fmla="*/ 52 h 463"/>
                <a:gd name="T82" fmla="*/ 19 w 445"/>
                <a:gd name="T83" fmla="*/ 40 h 463"/>
                <a:gd name="T84" fmla="*/ 43 w 445"/>
                <a:gd name="T85" fmla="*/ 25 h 463"/>
                <a:gd name="T86" fmla="*/ 72 w 445"/>
                <a:gd name="T87" fmla="*/ 17 h 463"/>
                <a:gd name="T88" fmla="*/ 84 w 445"/>
                <a:gd name="T89" fmla="*/ 7 h 463"/>
                <a:gd name="T90" fmla="*/ 102 w 445"/>
                <a:gd name="T91" fmla="*/ 23 h 463"/>
                <a:gd name="T92" fmla="*/ 111 w 445"/>
                <a:gd name="T93" fmla="*/ 35 h 463"/>
                <a:gd name="T94" fmla="*/ 123 w 445"/>
                <a:gd name="T95" fmla="*/ 46 h 463"/>
                <a:gd name="T96" fmla="*/ 144 w 445"/>
                <a:gd name="T97" fmla="*/ 62 h 463"/>
                <a:gd name="T98" fmla="*/ 160 w 445"/>
                <a:gd name="T99" fmla="*/ 23 h 463"/>
                <a:gd name="T100" fmla="*/ 174 w 445"/>
                <a:gd name="T101" fmla="*/ 20 h 463"/>
                <a:gd name="T102" fmla="*/ 234 w 445"/>
                <a:gd name="T103" fmla="*/ 56 h 463"/>
                <a:gd name="T104" fmla="*/ 256 w 445"/>
                <a:gd name="T105" fmla="*/ 73 h 463"/>
                <a:gd name="T106" fmla="*/ 270 w 445"/>
                <a:gd name="T107" fmla="*/ 88 h 463"/>
                <a:gd name="T108" fmla="*/ 291 w 445"/>
                <a:gd name="T109" fmla="*/ 104 h 463"/>
                <a:gd name="T110" fmla="*/ 321 w 445"/>
                <a:gd name="T111" fmla="*/ 119 h 463"/>
                <a:gd name="T112" fmla="*/ 358 w 445"/>
                <a:gd name="T113" fmla="*/ 145 h 463"/>
                <a:gd name="T114" fmla="*/ 364 w 445"/>
                <a:gd name="T115" fmla="*/ 14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5" h="463">
                  <a:moveTo>
                    <a:pt x="364" y="140"/>
                  </a:moveTo>
                  <a:cubicBezTo>
                    <a:pt x="370" y="143"/>
                    <a:pt x="367" y="149"/>
                    <a:pt x="370" y="155"/>
                  </a:cubicBezTo>
                  <a:cubicBezTo>
                    <a:pt x="372" y="166"/>
                    <a:pt x="376" y="175"/>
                    <a:pt x="381" y="185"/>
                  </a:cubicBezTo>
                  <a:cubicBezTo>
                    <a:pt x="384" y="203"/>
                    <a:pt x="394" y="218"/>
                    <a:pt x="405" y="233"/>
                  </a:cubicBezTo>
                  <a:cubicBezTo>
                    <a:pt x="407" y="245"/>
                    <a:pt x="412" y="257"/>
                    <a:pt x="418" y="268"/>
                  </a:cubicBezTo>
                  <a:cubicBezTo>
                    <a:pt x="421" y="279"/>
                    <a:pt x="424" y="284"/>
                    <a:pt x="430" y="293"/>
                  </a:cubicBezTo>
                  <a:cubicBezTo>
                    <a:pt x="432" y="301"/>
                    <a:pt x="436" y="306"/>
                    <a:pt x="435" y="314"/>
                  </a:cubicBezTo>
                  <a:cubicBezTo>
                    <a:pt x="436" y="337"/>
                    <a:pt x="442" y="365"/>
                    <a:pt x="445" y="388"/>
                  </a:cubicBezTo>
                  <a:cubicBezTo>
                    <a:pt x="444" y="395"/>
                    <a:pt x="438" y="394"/>
                    <a:pt x="432" y="398"/>
                  </a:cubicBezTo>
                  <a:cubicBezTo>
                    <a:pt x="423" y="413"/>
                    <a:pt x="420" y="407"/>
                    <a:pt x="405" y="410"/>
                  </a:cubicBezTo>
                  <a:cubicBezTo>
                    <a:pt x="401" y="412"/>
                    <a:pt x="370" y="423"/>
                    <a:pt x="366" y="425"/>
                  </a:cubicBezTo>
                  <a:cubicBezTo>
                    <a:pt x="362" y="430"/>
                    <a:pt x="351" y="443"/>
                    <a:pt x="346" y="448"/>
                  </a:cubicBezTo>
                  <a:cubicBezTo>
                    <a:pt x="336" y="458"/>
                    <a:pt x="328" y="456"/>
                    <a:pt x="316" y="463"/>
                  </a:cubicBezTo>
                  <a:cubicBezTo>
                    <a:pt x="307" y="461"/>
                    <a:pt x="305" y="459"/>
                    <a:pt x="298" y="455"/>
                  </a:cubicBezTo>
                  <a:cubicBezTo>
                    <a:pt x="291" y="446"/>
                    <a:pt x="293" y="442"/>
                    <a:pt x="295" y="431"/>
                  </a:cubicBezTo>
                  <a:cubicBezTo>
                    <a:pt x="294" y="421"/>
                    <a:pt x="291" y="416"/>
                    <a:pt x="282" y="410"/>
                  </a:cubicBezTo>
                  <a:cubicBezTo>
                    <a:pt x="242" y="417"/>
                    <a:pt x="249" y="380"/>
                    <a:pt x="210" y="377"/>
                  </a:cubicBezTo>
                  <a:cubicBezTo>
                    <a:pt x="205" y="369"/>
                    <a:pt x="202" y="359"/>
                    <a:pt x="198" y="350"/>
                  </a:cubicBezTo>
                  <a:cubicBezTo>
                    <a:pt x="197" y="344"/>
                    <a:pt x="202" y="340"/>
                    <a:pt x="199" y="334"/>
                  </a:cubicBezTo>
                  <a:cubicBezTo>
                    <a:pt x="198" y="328"/>
                    <a:pt x="196" y="322"/>
                    <a:pt x="193" y="316"/>
                  </a:cubicBezTo>
                  <a:cubicBezTo>
                    <a:pt x="192" y="306"/>
                    <a:pt x="191" y="298"/>
                    <a:pt x="187" y="289"/>
                  </a:cubicBezTo>
                  <a:cubicBezTo>
                    <a:pt x="184" y="276"/>
                    <a:pt x="191" y="270"/>
                    <a:pt x="177" y="263"/>
                  </a:cubicBezTo>
                  <a:cubicBezTo>
                    <a:pt x="175" y="259"/>
                    <a:pt x="174" y="254"/>
                    <a:pt x="172" y="250"/>
                  </a:cubicBezTo>
                  <a:cubicBezTo>
                    <a:pt x="171" y="241"/>
                    <a:pt x="170" y="234"/>
                    <a:pt x="166" y="226"/>
                  </a:cubicBezTo>
                  <a:cubicBezTo>
                    <a:pt x="165" y="220"/>
                    <a:pt x="163" y="214"/>
                    <a:pt x="160" y="208"/>
                  </a:cubicBezTo>
                  <a:cubicBezTo>
                    <a:pt x="159" y="202"/>
                    <a:pt x="156" y="207"/>
                    <a:pt x="151" y="203"/>
                  </a:cubicBezTo>
                  <a:cubicBezTo>
                    <a:pt x="139" y="205"/>
                    <a:pt x="138" y="204"/>
                    <a:pt x="124" y="202"/>
                  </a:cubicBezTo>
                  <a:cubicBezTo>
                    <a:pt x="119" y="199"/>
                    <a:pt x="119" y="190"/>
                    <a:pt x="114" y="187"/>
                  </a:cubicBezTo>
                  <a:cubicBezTo>
                    <a:pt x="111" y="179"/>
                    <a:pt x="107" y="173"/>
                    <a:pt x="99" y="170"/>
                  </a:cubicBezTo>
                  <a:cubicBezTo>
                    <a:pt x="93" y="164"/>
                    <a:pt x="79" y="167"/>
                    <a:pt x="70" y="166"/>
                  </a:cubicBezTo>
                  <a:cubicBezTo>
                    <a:pt x="65" y="163"/>
                    <a:pt x="60" y="158"/>
                    <a:pt x="55" y="155"/>
                  </a:cubicBezTo>
                  <a:cubicBezTo>
                    <a:pt x="58" y="146"/>
                    <a:pt x="61" y="146"/>
                    <a:pt x="52" y="139"/>
                  </a:cubicBezTo>
                  <a:cubicBezTo>
                    <a:pt x="47" y="140"/>
                    <a:pt x="45" y="144"/>
                    <a:pt x="40" y="145"/>
                  </a:cubicBezTo>
                  <a:cubicBezTo>
                    <a:pt x="34" y="148"/>
                    <a:pt x="32" y="141"/>
                    <a:pt x="28" y="136"/>
                  </a:cubicBezTo>
                  <a:cubicBezTo>
                    <a:pt x="26" y="127"/>
                    <a:pt x="32" y="126"/>
                    <a:pt x="39" y="122"/>
                  </a:cubicBezTo>
                  <a:cubicBezTo>
                    <a:pt x="40" y="116"/>
                    <a:pt x="43" y="113"/>
                    <a:pt x="45" y="107"/>
                  </a:cubicBezTo>
                  <a:cubicBezTo>
                    <a:pt x="42" y="83"/>
                    <a:pt x="45" y="86"/>
                    <a:pt x="21" y="85"/>
                  </a:cubicBezTo>
                  <a:cubicBezTo>
                    <a:pt x="15" y="83"/>
                    <a:pt x="9" y="83"/>
                    <a:pt x="3" y="80"/>
                  </a:cubicBezTo>
                  <a:cubicBezTo>
                    <a:pt x="2" y="79"/>
                    <a:pt x="0" y="77"/>
                    <a:pt x="1" y="76"/>
                  </a:cubicBezTo>
                  <a:cubicBezTo>
                    <a:pt x="2" y="74"/>
                    <a:pt x="5" y="75"/>
                    <a:pt x="6" y="73"/>
                  </a:cubicBezTo>
                  <a:cubicBezTo>
                    <a:pt x="10" y="68"/>
                    <a:pt x="9" y="58"/>
                    <a:pt x="12" y="52"/>
                  </a:cubicBezTo>
                  <a:cubicBezTo>
                    <a:pt x="13" y="46"/>
                    <a:pt x="14" y="44"/>
                    <a:pt x="19" y="40"/>
                  </a:cubicBezTo>
                  <a:cubicBezTo>
                    <a:pt x="25" y="26"/>
                    <a:pt x="26" y="26"/>
                    <a:pt x="43" y="25"/>
                  </a:cubicBezTo>
                  <a:cubicBezTo>
                    <a:pt x="53" y="21"/>
                    <a:pt x="61" y="19"/>
                    <a:pt x="72" y="17"/>
                  </a:cubicBezTo>
                  <a:cubicBezTo>
                    <a:pt x="78" y="11"/>
                    <a:pt x="76" y="8"/>
                    <a:pt x="84" y="7"/>
                  </a:cubicBezTo>
                  <a:cubicBezTo>
                    <a:pt x="97" y="0"/>
                    <a:pt x="95" y="13"/>
                    <a:pt x="102" y="23"/>
                  </a:cubicBezTo>
                  <a:cubicBezTo>
                    <a:pt x="103" y="30"/>
                    <a:pt x="105" y="31"/>
                    <a:pt x="111" y="35"/>
                  </a:cubicBezTo>
                  <a:cubicBezTo>
                    <a:pt x="114" y="41"/>
                    <a:pt x="117" y="43"/>
                    <a:pt x="123" y="46"/>
                  </a:cubicBezTo>
                  <a:cubicBezTo>
                    <a:pt x="129" y="54"/>
                    <a:pt x="134" y="60"/>
                    <a:pt x="144" y="62"/>
                  </a:cubicBezTo>
                  <a:cubicBezTo>
                    <a:pt x="171" y="59"/>
                    <a:pt x="149" y="36"/>
                    <a:pt x="160" y="23"/>
                  </a:cubicBezTo>
                  <a:cubicBezTo>
                    <a:pt x="163" y="19"/>
                    <a:pt x="169" y="21"/>
                    <a:pt x="174" y="20"/>
                  </a:cubicBezTo>
                  <a:cubicBezTo>
                    <a:pt x="199" y="25"/>
                    <a:pt x="212" y="43"/>
                    <a:pt x="234" y="56"/>
                  </a:cubicBezTo>
                  <a:cubicBezTo>
                    <a:pt x="240" y="63"/>
                    <a:pt x="248" y="67"/>
                    <a:pt x="256" y="73"/>
                  </a:cubicBezTo>
                  <a:cubicBezTo>
                    <a:pt x="259" y="79"/>
                    <a:pt x="264" y="85"/>
                    <a:pt x="270" y="88"/>
                  </a:cubicBezTo>
                  <a:cubicBezTo>
                    <a:pt x="276" y="96"/>
                    <a:pt x="281" y="102"/>
                    <a:pt x="291" y="104"/>
                  </a:cubicBezTo>
                  <a:cubicBezTo>
                    <a:pt x="299" y="114"/>
                    <a:pt x="308" y="116"/>
                    <a:pt x="321" y="119"/>
                  </a:cubicBezTo>
                  <a:cubicBezTo>
                    <a:pt x="333" y="128"/>
                    <a:pt x="343" y="142"/>
                    <a:pt x="358" y="145"/>
                  </a:cubicBezTo>
                  <a:cubicBezTo>
                    <a:pt x="358" y="145"/>
                    <a:pt x="364" y="140"/>
                    <a:pt x="364" y="140"/>
                  </a:cubicBezTo>
                  <a:close/>
                </a:path>
              </a:pathLst>
            </a:custGeom>
            <a:solidFill>
              <a:srgbClr val="FFC000"/>
            </a:solidFill>
            <a:ln w="3175" cap="flat" cmpd="sng">
              <a:solidFill>
                <a:srgbClr val="7F7F7F"/>
              </a:solidFill>
              <a:prstDash val="solid"/>
              <a:round/>
              <a:headEnd type="none" w="med" len="med"/>
              <a:tailEnd type="none" w="med" len="med"/>
            </a:ln>
            <a:effectLst/>
            <a:extLst/>
          </p:spPr>
          <p:txBody>
            <a:bodyPr wrap="square" anchor="ctr"/>
            <a:lstStyle/>
            <a:p>
              <a:pPr algn="ctr" defTabSz="914354"/>
              <a:endParaRPr lang="en-US" sz="1467" kern="0">
                <a:solidFill>
                  <a:srgbClr val="7F7F7F"/>
                </a:solidFill>
              </a:endParaRPr>
            </a:p>
          </p:txBody>
        </p:sp>
        <p:sp>
          <p:nvSpPr>
            <p:cNvPr id="23" name="Freeform 456"/>
            <p:cNvSpPr>
              <a:spLocks/>
            </p:cNvSpPr>
            <p:nvPr/>
          </p:nvSpPr>
          <p:spPr bwMode="auto">
            <a:xfrm>
              <a:off x="85708" y="406411"/>
              <a:ext cx="351403" cy="224409"/>
            </a:xfrm>
            <a:custGeom>
              <a:avLst/>
              <a:gdLst>
                <a:gd name="T0" fmla="*/ 258 w 268"/>
                <a:gd name="T1" fmla="*/ 36 h 176"/>
                <a:gd name="T2" fmla="*/ 231 w 268"/>
                <a:gd name="T3" fmla="*/ 27 h 176"/>
                <a:gd name="T4" fmla="*/ 211 w 268"/>
                <a:gd name="T5" fmla="*/ 12 h 176"/>
                <a:gd name="T6" fmla="*/ 193 w 268"/>
                <a:gd name="T7" fmla="*/ 6 h 176"/>
                <a:gd name="T8" fmla="*/ 172 w 268"/>
                <a:gd name="T9" fmla="*/ 18 h 176"/>
                <a:gd name="T10" fmla="*/ 88 w 268"/>
                <a:gd name="T11" fmla="*/ 31 h 176"/>
                <a:gd name="T12" fmla="*/ 57 w 268"/>
                <a:gd name="T13" fmla="*/ 18 h 176"/>
                <a:gd name="T14" fmla="*/ 43 w 268"/>
                <a:gd name="T15" fmla="*/ 34 h 176"/>
                <a:gd name="T16" fmla="*/ 22 w 268"/>
                <a:gd name="T17" fmla="*/ 40 h 176"/>
                <a:gd name="T18" fmla="*/ 6 w 268"/>
                <a:gd name="T19" fmla="*/ 51 h 176"/>
                <a:gd name="T20" fmla="*/ 15 w 268"/>
                <a:gd name="T21" fmla="*/ 81 h 176"/>
                <a:gd name="T22" fmla="*/ 27 w 268"/>
                <a:gd name="T23" fmla="*/ 103 h 176"/>
                <a:gd name="T24" fmla="*/ 36 w 268"/>
                <a:gd name="T25" fmla="*/ 124 h 176"/>
                <a:gd name="T26" fmla="*/ 57 w 268"/>
                <a:gd name="T27" fmla="*/ 160 h 176"/>
                <a:gd name="T28" fmla="*/ 76 w 268"/>
                <a:gd name="T29" fmla="*/ 171 h 176"/>
                <a:gd name="T30" fmla="*/ 115 w 268"/>
                <a:gd name="T31" fmla="*/ 172 h 176"/>
                <a:gd name="T32" fmla="*/ 141 w 268"/>
                <a:gd name="T33" fmla="*/ 168 h 176"/>
                <a:gd name="T34" fmla="*/ 160 w 268"/>
                <a:gd name="T35" fmla="*/ 148 h 176"/>
                <a:gd name="T36" fmla="*/ 220 w 268"/>
                <a:gd name="T37" fmla="*/ 156 h 176"/>
                <a:gd name="T38" fmla="*/ 261 w 268"/>
                <a:gd name="T39" fmla="*/ 144 h 176"/>
                <a:gd name="T40" fmla="*/ 268 w 268"/>
                <a:gd name="T41" fmla="*/ 103 h 176"/>
                <a:gd name="T42" fmla="*/ 258 w 268"/>
                <a:gd name="T43" fmla="*/ 76 h 176"/>
                <a:gd name="T44" fmla="*/ 258 w 268"/>
                <a:gd name="T45"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176">
                  <a:moveTo>
                    <a:pt x="258" y="36"/>
                  </a:moveTo>
                  <a:cubicBezTo>
                    <a:pt x="246" y="38"/>
                    <a:pt x="240" y="34"/>
                    <a:pt x="231" y="27"/>
                  </a:cubicBezTo>
                  <a:cubicBezTo>
                    <a:pt x="226" y="18"/>
                    <a:pt x="221" y="14"/>
                    <a:pt x="211" y="12"/>
                  </a:cubicBezTo>
                  <a:cubicBezTo>
                    <a:pt x="205" y="9"/>
                    <a:pt x="199" y="7"/>
                    <a:pt x="193" y="6"/>
                  </a:cubicBezTo>
                  <a:cubicBezTo>
                    <a:pt x="182" y="0"/>
                    <a:pt x="181" y="15"/>
                    <a:pt x="172" y="18"/>
                  </a:cubicBezTo>
                  <a:cubicBezTo>
                    <a:pt x="146" y="28"/>
                    <a:pt x="115" y="29"/>
                    <a:pt x="88" y="31"/>
                  </a:cubicBezTo>
                  <a:cubicBezTo>
                    <a:pt x="74" y="30"/>
                    <a:pt x="68" y="26"/>
                    <a:pt x="57" y="18"/>
                  </a:cubicBezTo>
                  <a:cubicBezTo>
                    <a:pt x="52" y="25"/>
                    <a:pt x="53" y="32"/>
                    <a:pt x="43" y="34"/>
                  </a:cubicBezTo>
                  <a:cubicBezTo>
                    <a:pt x="37" y="37"/>
                    <a:pt x="29" y="39"/>
                    <a:pt x="22" y="40"/>
                  </a:cubicBezTo>
                  <a:cubicBezTo>
                    <a:pt x="14" y="44"/>
                    <a:pt x="13" y="46"/>
                    <a:pt x="6" y="51"/>
                  </a:cubicBezTo>
                  <a:cubicBezTo>
                    <a:pt x="0" y="64"/>
                    <a:pt x="3" y="74"/>
                    <a:pt x="15" y="81"/>
                  </a:cubicBezTo>
                  <a:cubicBezTo>
                    <a:pt x="20" y="87"/>
                    <a:pt x="24" y="96"/>
                    <a:pt x="27" y="103"/>
                  </a:cubicBezTo>
                  <a:cubicBezTo>
                    <a:pt x="28" y="112"/>
                    <a:pt x="31" y="117"/>
                    <a:pt x="36" y="124"/>
                  </a:cubicBezTo>
                  <a:cubicBezTo>
                    <a:pt x="39" y="140"/>
                    <a:pt x="38" y="156"/>
                    <a:pt x="57" y="160"/>
                  </a:cubicBezTo>
                  <a:cubicBezTo>
                    <a:pt x="58" y="167"/>
                    <a:pt x="69" y="170"/>
                    <a:pt x="76" y="171"/>
                  </a:cubicBezTo>
                  <a:cubicBezTo>
                    <a:pt x="86" y="176"/>
                    <a:pt x="107" y="172"/>
                    <a:pt x="115" y="172"/>
                  </a:cubicBezTo>
                  <a:cubicBezTo>
                    <a:pt x="118" y="170"/>
                    <a:pt x="138" y="170"/>
                    <a:pt x="141" y="168"/>
                  </a:cubicBezTo>
                  <a:cubicBezTo>
                    <a:pt x="151" y="161"/>
                    <a:pt x="146" y="150"/>
                    <a:pt x="160" y="148"/>
                  </a:cubicBezTo>
                  <a:cubicBezTo>
                    <a:pt x="178" y="149"/>
                    <a:pt x="202" y="154"/>
                    <a:pt x="220" y="156"/>
                  </a:cubicBezTo>
                  <a:cubicBezTo>
                    <a:pt x="238" y="155"/>
                    <a:pt x="253" y="160"/>
                    <a:pt x="261" y="144"/>
                  </a:cubicBezTo>
                  <a:cubicBezTo>
                    <a:pt x="264" y="130"/>
                    <a:pt x="265" y="117"/>
                    <a:pt x="268" y="103"/>
                  </a:cubicBezTo>
                  <a:cubicBezTo>
                    <a:pt x="267" y="94"/>
                    <a:pt x="262" y="84"/>
                    <a:pt x="258" y="76"/>
                  </a:cubicBezTo>
                  <a:cubicBezTo>
                    <a:pt x="256" y="61"/>
                    <a:pt x="263" y="50"/>
                    <a:pt x="258" y="36"/>
                  </a:cubicBezTo>
                  <a:close/>
                </a:path>
              </a:pathLst>
            </a:custGeom>
            <a:solidFill>
              <a:srgbClr val="FFC00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endParaRPr lang="en-US" sz="1467" kern="0">
                <a:solidFill>
                  <a:srgbClr val="7F7F7F"/>
                </a:solidFill>
              </a:endParaRPr>
            </a:p>
          </p:txBody>
        </p:sp>
        <p:sp>
          <p:nvSpPr>
            <p:cNvPr id="24" name="Freeform 457"/>
            <p:cNvSpPr>
              <a:spLocks/>
            </p:cNvSpPr>
            <p:nvPr/>
          </p:nvSpPr>
          <p:spPr bwMode="auto">
            <a:xfrm>
              <a:off x="1878514" y="3846768"/>
              <a:ext cx="1158769" cy="720938"/>
            </a:xfrm>
            <a:custGeom>
              <a:avLst/>
              <a:gdLst>
                <a:gd name="T0" fmla="*/ 855 w 872"/>
                <a:gd name="T1" fmla="*/ 31 h 576"/>
                <a:gd name="T2" fmla="*/ 830 w 872"/>
                <a:gd name="T3" fmla="*/ 82 h 576"/>
                <a:gd name="T4" fmla="*/ 786 w 872"/>
                <a:gd name="T5" fmla="*/ 157 h 576"/>
                <a:gd name="T6" fmla="*/ 771 w 872"/>
                <a:gd name="T7" fmla="*/ 190 h 576"/>
                <a:gd name="T8" fmla="*/ 750 w 872"/>
                <a:gd name="T9" fmla="*/ 268 h 576"/>
                <a:gd name="T10" fmla="*/ 743 w 872"/>
                <a:gd name="T11" fmla="*/ 303 h 576"/>
                <a:gd name="T12" fmla="*/ 765 w 872"/>
                <a:gd name="T13" fmla="*/ 345 h 576"/>
                <a:gd name="T14" fmla="*/ 777 w 872"/>
                <a:gd name="T15" fmla="*/ 375 h 576"/>
                <a:gd name="T16" fmla="*/ 797 w 872"/>
                <a:gd name="T17" fmla="*/ 415 h 576"/>
                <a:gd name="T18" fmla="*/ 812 w 872"/>
                <a:gd name="T19" fmla="*/ 447 h 576"/>
                <a:gd name="T20" fmla="*/ 774 w 872"/>
                <a:gd name="T21" fmla="*/ 480 h 576"/>
                <a:gd name="T22" fmla="*/ 756 w 872"/>
                <a:gd name="T23" fmla="*/ 517 h 576"/>
                <a:gd name="T24" fmla="*/ 732 w 872"/>
                <a:gd name="T25" fmla="*/ 573 h 576"/>
                <a:gd name="T26" fmla="*/ 692 w 872"/>
                <a:gd name="T27" fmla="*/ 529 h 576"/>
                <a:gd name="T28" fmla="*/ 588 w 872"/>
                <a:gd name="T29" fmla="*/ 525 h 576"/>
                <a:gd name="T30" fmla="*/ 560 w 872"/>
                <a:gd name="T31" fmla="*/ 498 h 576"/>
                <a:gd name="T32" fmla="*/ 527 w 872"/>
                <a:gd name="T33" fmla="*/ 456 h 576"/>
                <a:gd name="T34" fmla="*/ 459 w 872"/>
                <a:gd name="T35" fmla="*/ 426 h 576"/>
                <a:gd name="T36" fmla="*/ 398 w 872"/>
                <a:gd name="T37" fmla="*/ 415 h 576"/>
                <a:gd name="T38" fmla="*/ 363 w 872"/>
                <a:gd name="T39" fmla="*/ 402 h 576"/>
                <a:gd name="T40" fmla="*/ 321 w 872"/>
                <a:gd name="T41" fmla="*/ 379 h 576"/>
                <a:gd name="T42" fmla="*/ 234 w 872"/>
                <a:gd name="T43" fmla="*/ 322 h 576"/>
                <a:gd name="T44" fmla="*/ 153 w 872"/>
                <a:gd name="T45" fmla="*/ 285 h 576"/>
                <a:gd name="T46" fmla="*/ 105 w 872"/>
                <a:gd name="T47" fmla="*/ 259 h 576"/>
                <a:gd name="T48" fmla="*/ 30 w 872"/>
                <a:gd name="T49" fmla="*/ 237 h 576"/>
                <a:gd name="T50" fmla="*/ 5 w 872"/>
                <a:gd name="T51" fmla="*/ 177 h 576"/>
                <a:gd name="T52" fmla="*/ 41 w 872"/>
                <a:gd name="T53" fmla="*/ 90 h 576"/>
                <a:gd name="T54" fmla="*/ 62 w 872"/>
                <a:gd name="T55" fmla="*/ 75 h 576"/>
                <a:gd name="T56" fmla="*/ 104 w 872"/>
                <a:gd name="T57" fmla="*/ 78 h 576"/>
                <a:gd name="T58" fmla="*/ 147 w 872"/>
                <a:gd name="T59" fmla="*/ 102 h 576"/>
                <a:gd name="T60" fmla="*/ 174 w 872"/>
                <a:gd name="T61" fmla="*/ 60 h 576"/>
                <a:gd name="T62" fmla="*/ 245 w 872"/>
                <a:gd name="T63" fmla="*/ 40 h 576"/>
                <a:gd name="T64" fmla="*/ 302 w 872"/>
                <a:gd name="T65" fmla="*/ 72 h 576"/>
                <a:gd name="T66" fmla="*/ 326 w 872"/>
                <a:gd name="T67" fmla="*/ 99 h 576"/>
                <a:gd name="T68" fmla="*/ 369 w 872"/>
                <a:gd name="T69" fmla="*/ 117 h 576"/>
                <a:gd name="T70" fmla="*/ 392 w 872"/>
                <a:gd name="T71" fmla="*/ 112 h 576"/>
                <a:gd name="T72" fmla="*/ 426 w 872"/>
                <a:gd name="T73" fmla="*/ 93 h 576"/>
                <a:gd name="T74" fmla="*/ 480 w 872"/>
                <a:gd name="T75" fmla="*/ 102 h 576"/>
                <a:gd name="T76" fmla="*/ 561 w 872"/>
                <a:gd name="T77" fmla="*/ 91 h 576"/>
                <a:gd name="T78" fmla="*/ 620 w 872"/>
                <a:gd name="T79" fmla="*/ 72 h 576"/>
                <a:gd name="T80" fmla="*/ 668 w 872"/>
                <a:gd name="T81" fmla="*/ 42 h 576"/>
                <a:gd name="T82" fmla="*/ 734 w 872"/>
                <a:gd name="T83" fmla="*/ 49 h 576"/>
                <a:gd name="T84" fmla="*/ 764 w 872"/>
                <a:gd name="T85" fmla="*/ 42 h 576"/>
                <a:gd name="T86" fmla="*/ 797 w 872"/>
                <a:gd name="T87" fmla="*/ 25 h 576"/>
                <a:gd name="T88" fmla="*/ 843 w 872"/>
                <a:gd name="T89" fmla="*/ 0 h 576"/>
                <a:gd name="T90" fmla="*/ 866 w 872"/>
                <a:gd name="T91" fmla="*/ 1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2" h="576">
                  <a:moveTo>
                    <a:pt x="872" y="10"/>
                  </a:moveTo>
                  <a:cubicBezTo>
                    <a:pt x="865" y="17"/>
                    <a:pt x="860" y="22"/>
                    <a:pt x="855" y="31"/>
                  </a:cubicBezTo>
                  <a:cubicBezTo>
                    <a:pt x="853" y="45"/>
                    <a:pt x="846" y="58"/>
                    <a:pt x="837" y="70"/>
                  </a:cubicBezTo>
                  <a:cubicBezTo>
                    <a:pt x="836" y="76"/>
                    <a:pt x="835" y="78"/>
                    <a:pt x="830" y="82"/>
                  </a:cubicBezTo>
                  <a:cubicBezTo>
                    <a:pt x="821" y="97"/>
                    <a:pt x="812" y="113"/>
                    <a:pt x="804" y="129"/>
                  </a:cubicBezTo>
                  <a:cubicBezTo>
                    <a:pt x="802" y="142"/>
                    <a:pt x="797" y="150"/>
                    <a:pt x="786" y="157"/>
                  </a:cubicBezTo>
                  <a:cubicBezTo>
                    <a:pt x="783" y="162"/>
                    <a:pt x="780" y="167"/>
                    <a:pt x="777" y="172"/>
                  </a:cubicBezTo>
                  <a:cubicBezTo>
                    <a:pt x="776" y="178"/>
                    <a:pt x="774" y="184"/>
                    <a:pt x="771" y="190"/>
                  </a:cubicBezTo>
                  <a:cubicBezTo>
                    <a:pt x="770" y="206"/>
                    <a:pt x="769" y="224"/>
                    <a:pt x="762" y="238"/>
                  </a:cubicBezTo>
                  <a:cubicBezTo>
                    <a:pt x="760" y="248"/>
                    <a:pt x="758" y="262"/>
                    <a:pt x="750" y="268"/>
                  </a:cubicBezTo>
                  <a:cubicBezTo>
                    <a:pt x="747" y="273"/>
                    <a:pt x="744" y="277"/>
                    <a:pt x="741" y="282"/>
                  </a:cubicBezTo>
                  <a:cubicBezTo>
                    <a:pt x="740" y="290"/>
                    <a:pt x="740" y="296"/>
                    <a:pt x="743" y="303"/>
                  </a:cubicBezTo>
                  <a:cubicBezTo>
                    <a:pt x="744" y="309"/>
                    <a:pt x="747" y="313"/>
                    <a:pt x="749" y="319"/>
                  </a:cubicBezTo>
                  <a:cubicBezTo>
                    <a:pt x="750" y="335"/>
                    <a:pt x="751" y="338"/>
                    <a:pt x="765" y="345"/>
                  </a:cubicBezTo>
                  <a:cubicBezTo>
                    <a:pt x="769" y="350"/>
                    <a:pt x="777" y="358"/>
                    <a:pt x="777" y="358"/>
                  </a:cubicBezTo>
                  <a:cubicBezTo>
                    <a:pt x="780" y="365"/>
                    <a:pt x="781" y="368"/>
                    <a:pt x="777" y="375"/>
                  </a:cubicBezTo>
                  <a:cubicBezTo>
                    <a:pt x="776" y="381"/>
                    <a:pt x="776" y="385"/>
                    <a:pt x="779" y="391"/>
                  </a:cubicBezTo>
                  <a:cubicBezTo>
                    <a:pt x="782" y="404"/>
                    <a:pt x="785" y="409"/>
                    <a:pt x="797" y="415"/>
                  </a:cubicBezTo>
                  <a:cubicBezTo>
                    <a:pt x="801" y="420"/>
                    <a:pt x="805" y="422"/>
                    <a:pt x="809" y="427"/>
                  </a:cubicBezTo>
                  <a:cubicBezTo>
                    <a:pt x="809" y="431"/>
                    <a:pt x="815" y="443"/>
                    <a:pt x="812" y="447"/>
                  </a:cubicBezTo>
                  <a:cubicBezTo>
                    <a:pt x="805" y="456"/>
                    <a:pt x="793" y="460"/>
                    <a:pt x="785" y="468"/>
                  </a:cubicBezTo>
                  <a:cubicBezTo>
                    <a:pt x="780" y="473"/>
                    <a:pt x="780" y="476"/>
                    <a:pt x="774" y="480"/>
                  </a:cubicBezTo>
                  <a:cubicBezTo>
                    <a:pt x="771" y="484"/>
                    <a:pt x="768" y="489"/>
                    <a:pt x="765" y="493"/>
                  </a:cubicBezTo>
                  <a:cubicBezTo>
                    <a:pt x="763" y="502"/>
                    <a:pt x="760" y="509"/>
                    <a:pt x="756" y="517"/>
                  </a:cubicBezTo>
                  <a:cubicBezTo>
                    <a:pt x="756" y="531"/>
                    <a:pt x="770" y="576"/>
                    <a:pt x="746" y="573"/>
                  </a:cubicBezTo>
                  <a:cubicBezTo>
                    <a:pt x="732" y="568"/>
                    <a:pt x="753" y="575"/>
                    <a:pt x="732" y="573"/>
                  </a:cubicBezTo>
                  <a:cubicBezTo>
                    <a:pt x="729" y="573"/>
                    <a:pt x="726" y="569"/>
                    <a:pt x="723" y="568"/>
                  </a:cubicBezTo>
                  <a:cubicBezTo>
                    <a:pt x="710" y="555"/>
                    <a:pt x="711" y="535"/>
                    <a:pt x="692" y="529"/>
                  </a:cubicBezTo>
                  <a:cubicBezTo>
                    <a:pt x="664" y="530"/>
                    <a:pt x="637" y="532"/>
                    <a:pt x="609" y="531"/>
                  </a:cubicBezTo>
                  <a:cubicBezTo>
                    <a:pt x="603" y="528"/>
                    <a:pt x="595" y="526"/>
                    <a:pt x="588" y="525"/>
                  </a:cubicBezTo>
                  <a:cubicBezTo>
                    <a:pt x="581" y="522"/>
                    <a:pt x="575" y="521"/>
                    <a:pt x="569" y="517"/>
                  </a:cubicBezTo>
                  <a:cubicBezTo>
                    <a:pt x="566" y="510"/>
                    <a:pt x="565" y="504"/>
                    <a:pt x="560" y="498"/>
                  </a:cubicBezTo>
                  <a:cubicBezTo>
                    <a:pt x="558" y="491"/>
                    <a:pt x="556" y="486"/>
                    <a:pt x="552" y="480"/>
                  </a:cubicBezTo>
                  <a:cubicBezTo>
                    <a:pt x="549" y="464"/>
                    <a:pt x="544" y="458"/>
                    <a:pt x="527" y="456"/>
                  </a:cubicBezTo>
                  <a:cubicBezTo>
                    <a:pt x="521" y="454"/>
                    <a:pt x="510" y="448"/>
                    <a:pt x="510" y="448"/>
                  </a:cubicBezTo>
                  <a:cubicBezTo>
                    <a:pt x="491" y="423"/>
                    <a:pt x="497" y="431"/>
                    <a:pt x="459" y="426"/>
                  </a:cubicBezTo>
                  <a:cubicBezTo>
                    <a:pt x="448" y="422"/>
                    <a:pt x="437" y="421"/>
                    <a:pt x="425" y="420"/>
                  </a:cubicBezTo>
                  <a:cubicBezTo>
                    <a:pt x="416" y="418"/>
                    <a:pt x="407" y="417"/>
                    <a:pt x="398" y="415"/>
                  </a:cubicBezTo>
                  <a:cubicBezTo>
                    <a:pt x="391" y="411"/>
                    <a:pt x="384" y="406"/>
                    <a:pt x="377" y="405"/>
                  </a:cubicBezTo>
                  <a:cubicBezTo>
                    <a:pt x="372" y="404"/>
                    <a:pt x="363" y="402"/>
                    <a:pt x="363" y="402"/>
                  </a:cubicBezTo>
                  <a:cubicBezTo>
                    <a:pt x="357" y="399"/>
                    <a:pt x="351" y="397"/>
                    <a:pt x="345" y="393"/>
                  </a:cubicBezTo>
                  <a:cubicBezTo>
                    <a:pt x="339" y="386"/>
                    <a:pt x="329" y="384"/>
                    <a:pt x="321" y="379"/>
                  </a:cubicBezTo>
                  <a:cubicBezTo>
                    <a:pt x="305" y="368"/>
                    <a:pt x="286" y="349"/>
                    <a:pt x="267" y="345"/>
                  </a:cubicBezTo>
                  <a:cubicBezTo>
                    <a:pt x="260" y="336"/>
                    <a:pt x="244" y="328"/>
                    <a:pt x="234" y="322"/>
                  </a:cubicBezTo>
                  <a:cubicBezTo>
                    <a:pt x="225" y="310"/>
                    <a:pt x="219" y="305"/>
                    <a:pt x="203" y="303"/>
                  </a:cubicBezTo>
                  <a:cubicBezTo>
                    <a:pt x="184" y="296"/>
                    <a:pt x="175" y="287"/>
                    <a:pt x="153" y="285"/>
                  </a:cubicBezTo>
                  <a:cubicBezTo>
                    <a:pt x="142" y="277"/>
                    <a:pt x="137" y="264"/>
                    <a:pt x="123" y="255"/>
                  </a:cubicBezTo>
                  <a:cubicBezTo>
                    <a:pt x="117" y="256"/>
                    <a:pt x="111" y="258"/>
                    <a:pt x="105" y="259"/>
                  </a:cubicBezTo>
                  <a:cubicBezTo>
                    <a:pt x="92" y="265"/>
                    <a:pt x="63" y="258"/>
                    <a:pt x="63" y="258"/>
                  </a:cubicBezTo>
                  <a:cubicBezTo>
                    <a:pt x="52" y="249"/>
                    <a:pt x="44" y="241"/>
                    <a:pt x="30" y="237"/>
                  </a:cubicBezTo>
                  <a:cubicBezTo>
                    <a:pt x="21" y="226"/>
                    <a:pt x="17" y="213"/>
                    <a:pt x="6" y="204"/>
                  </a:cubicBezTo>
                  <a:cubicBezTo>
                    <a:pt x="1" y="196"/>
                    <a:pt x="0" y="186"/>
                    <a:pt x="5" y="177"/>
                  </a:cubicBezTo>
                  <a:cubicBezTo>
                    <a:pt x="10" y="153"/>
                    <a:pt x="5" y="137"/>
                    <a:pt x="17" y="118"/>
                  </a:cubicBezTo>
                  <a:cubicBezTo>
                    <a:pt x="19" y="104"/>
                    <a:pt x="25" y="93"/>
                    <a:pt x="41" y="90"/>
                  </a:cubicBezTo>
                  <a:cubicBezTo>
                    <a:pt x="44" y="88"/>
                    <a:pt x="48" y="89"/>
                    <a:pt x="51" y="87"/>
                  </a:cubicBezTo>
                  <a:cubicBezTo>
                    <a:pt x="55" y="84"/>
                    <a:pt x="57" y="78"/>
                    <a:pt x="62" y="75"/>
                  </a:cubicBezTo>
                  <a:cubicBezTo>
                    <a:pt x="67" y="69"/>
                    <a:pt x="73" y="65"/>
                    <a:pt x="80" y="61"/>
                  </a:cubicBezTo>
                  <a:cubicBezTo>
                    <a:pt x="91" y="65"/>
                    <a:pt x="95" y="73"/>
                    <a:pt x="104" y="78"/>
                  </a:cubicBezTo>
                  <a:cubicBezTo>
                    <a:pt x="109" y="85"/>
                    <a:pt x="116" y="92"/>
                    <a:pt x="125" y="94"/>
                  </a:cubicBezTo>
                  <a:cubicBezTo>
                    <a:pt x="132" y="99"/>
                    <a:pt x="138" y="100"/>
                    <a:pt x="147" y="102"/>
                  </a:cubicBezTo>
                  <a:cubicBezTo>
                    <a:pt x="179" y="99"/>
                    <a:pt x="165" y="106"/>
                    <a:pt x="173" y="90"/>
                  </a:cubicBezTo>
                  <a:cubicBezTo>
                    <a:pt x="175" y="80"/>
                    <a:pt x="171" y="72"/>
                    <a:pt x="174" y="60"/>
                  </a:cubicBezTo>
                  <a:cubicBezTo>
                    <a:pt x="177" y="47"/>
                    <a:pt x="209" y="48"/>
                    <a:pt x="215" y="48"/>
                  </a:cubicBezTo>
                  <a:cubicBezTo>
                    <a:pt x="224" y="34"/>
                    <a:pt x="221" y="39"/>
                    <a:pt x="245" y="40"/>
                  </a:cubicBezTo>
                  <a:cubicBezTo>
                    <a:pt x="257" y="49"/>
                    <a:pt x="248" y="65"/>
                    <a:pt x="260" y="72"/>
                  </a:cubicBezTo>
                  <a:cubicBezTo>
                    <a:pt x="271" y="71"/>
                    <a:pt x="290" y="66"/>
                    <a:pt x="302" y="72"/>
                  </a:cubicBezTo>
                  <a:cubicBezTo>
                    <a:pt x="312" y="85"/>
                    <a:pt x="295" y="61"/>
                    <a:pt x="306" y="87"/>
                  </a:cubicBezTo>
                  <a:cubicBezTo>
                    <a:pt x="307" y="90"/>
                    <a:pt x="322" y="97"/>
                    <a:pt x="326" y="99"/>
                  </a:cubicBezTo>
                  <a:cubicBezTo>
                    <a:pt x="332" y="107"/>
                    <a:pt x="346" y="116"/>
                    <a:pt x="356" y="118"/>
                  </a:cubicBezTo>
                  <a:cubicBezTo>
                    <a:pt x="360" y="118"/>
                    <a:pt x="365" y="118"/>
                    <a:pt x="369" y="117"/>
                  </a:cubicBezTo>
                  <a:cubicBezTo>
                    <a:pt x="371" y="117"/>
                    <a:pt x="372" y="115"/>
                    <a:pt x="374" y="115"/>
                  </a:cubicBezTo>
                  <a:cubicBezTo>
                    <a:pt x="380" y="114"/>
                    <a:pt x="392" y="112"/>
                    <a:pt x="392" y="112"/>
                  </a:cubicBezTo>
                  <a:cubicBezTo>
                    <a:pt x="399" y="108"/>
                    <a:pt x="405" y="103"/>
                    <a:pt x="413" y="102"/>
                  </a:cubicBezTo>
                  <a:cubicBezTo>
                    <a:pt x="418" y="100"/>
                    <a:pt x="426" y="93"/>
                    <a:pt x="426" y="93"/>
                  </a:cubicBezTo>
                  <a:cubicBezTo>
                    <a:pt x="441" y="94"/>
                    <a:pt x="451" y="95"/>
                    <a:pt x="465" y="97"/>
                  </a:cubicBezTo>
                  <a:cubicBezTo>
                    <a:pt x="470" y="99"/>
                    <a:pt x="475" y="100"/>
                    <a:pt x="480" y="102"/>
                  </a:cubicBezTo>
                  <a:cubicBezTo>
                    <a:pt x="495" y="99"/>
                    <a:pt x="510" y="102"/>
                    <a:pt x="525" y="99"/>
                  </a:cubicBezTo>
                  <a:cubicBezTo>
                    <a:pt x="540" y="90"/>
                    <a:pt x="533" y="93"/>
                    <a:pt x="561" y="91"/>
                  </a:cubicBezTo>
                  <a:cubicBezTo>
                    <a:pt x="575" y="89"/>
                    <a:pt x="589" y="86"/>
                    <a:pt x="603" y="84"/>
                  </a:cubicBezTo>
                  <a:cubicBezTo>
                    <a:pt x="610" y="80"/>
                    <a:pt x="611" y="74"/>
                    <a:pt x="620" y="72"/>
                  </a:cubicBezTo>
                  <a:cubicBezTo>
                    <a:pt x="626" y="69"/>
                    <a:pt x="632" y="67"/>
                    <a:pt x="638" y="66"/>
                  </a:cubicBezTo>
                  <a:cubicBezTo>
                    <a:pt x="646" y="56"/>
                    <a:pt x="655" y="45"/>
                    <a:pt x="668" y="42"/>
                  </a:cubicBezTo>
                  <a:cubicBezTo>
                    <a:pt x="684" y="34"/>
                    <a:pt x="703" y="43"/>
                    <a:pt x="719" y="46"/>
                  </a:cubicBezTo>
                  <a:cubicBezTo>
                    <a:pt x="725" y="51"/>
                    <a:pt x="727" y="51"/>
                    <a:pt x="734" y="49"/>
                  </a:cubicBezTo>
                  <a:cubicBezTo>
                    <a:pt x="742" y="43"/>
                    <a:pt x="735" y="47"/>
                    <a:pt x="749" y="45"/>
                  </a:cubicBezTo>
                  <a:cubicBezTo>
                    <a:pt x="754" y="44"/>
                    <a:pt x="764" y="42"/>
                    <a:pt x="764" y="42"/>
                  </a:cubicBezTo>
                  <a:cubicBezTo>
                    <a:pt x="770" y="37"/>
                    <a:pt x="770" y="30"/>
                    <a:pt x="779" y="28"/>
                  </a:cubicBezTo>
                  <a:cubicBezTo>
                    <a:pt x="785" y="27"/>
                    <a:pt x="791" y="26"/>
                    <a:pt x="797" y="25"/>
                  </a:cubicBezTo>
                  <a:cubicBezTo>
                    <a:pt x="799" y="25"/>
                    <a:pt x="803" y="24"/>
                    <a:pt x="803" y="24"/>
                  </a:cubicBezTo>
                  <a:cubicBezTo>
                    <a:pt x="817" y="17"/>
                    <a:pt x="828" y="3"/>
                    <a:pt x="843" y="0"/>
                  </a:cubicBezTo>
                  <a:cubicBezTo>
                    <a:pt x="848" y="1"/>
                    <a:pt x="853" y="1"/>
                    <a:pt x="858" y="3"/>
                  </a:cubicBezTo>
                  <a:cubicBezTo>
                    <a:pt x="860" y="4"/>
                    <a:pt x="865" y="16"/>
                    <a:pt x="866" y="16"/>
                  </a:cubicBezTo>
                  <a:cubicBezTo>
                    <a:pt x="869" y="15"/>
                    <a:pt x="870" y="12"/>
                    <a:pt x="872" y="10"/>
                  </a:cubicBezTo>
                  <a:close/>
                </a:path>
              </a:pathLst>
            </a:custGeom>
            <a:solidFill>
              <a:srgbClr val="92D050"/>
            </a:solidFill>
            <a:ln w="3175" cap="flat" cmpd="sng">
              <a:solidFill>
                <a:srgbClr val="7F7F7F"/>
              </a:solidFill>
              <a:prstDash val="solid"/>
              <a:round/>
              <a:headEnd type="none" w="med" len="med"/>
              <a:tailEnd type="none" w="med" len="med"/>
            </a:ln>
            <a:effectLst/>
            <a:extLst/>
          </p:spPr>
          <p:txBody>
            <a:bodyPr wrap="square" lIns="48000" rIns="480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34"/>
              <a:endParaRPr lang="en-US" sz="1467" kern="0">
                <a:solidFill>
                  <a:srgbClr val="7F7F7F"/>
                </a:solidFill>
              </a:endParaRPr>
            </a:p>
          </p:txBody>
        </p:sp>
        <p:sp>
          <p:nvSpPr>
            <p:cNvPr id="25" name="Freeform 458"/>
            <p:cNvSpPr>
              <a:spLocks/>
            </p:cNvSpPr>
            <p:nvPr/>
          </p:nvSpPr>
          <p:spPr bwMode="auto">
            <a:xfrm>
              <a:off x="612791" y="2282870"/>
              <a:ext cx="610239" cy="1040767"/>
            </a:xfrm>
            <a:custGeom>
              <a:avLst/>
              <a:gdLst>
                <a:gd name="T0" fmla="*/ 277 w 436"/>
                <a:gd name="T1" fmla="*/ 8 h 828"/>
                <a:gd name="T2" fmla="*/ 239 w 436"/>
                <a:gd name="T3" fmla="*/ 38 h 828"/>
                <a:gd name="T4" fmla="*/ 202 w 436"/>
                <a:gd name="T5" fmla="*/ 81 h 828"/>
                <a:gd name="T6" fmla="*/ 142 w 436"/>
                <a:gd name="T7" fmla="*/ 120 h 828"/>
                <a:gd name="T8" fmla="*/ 106 w 436"/>
                <a:gd name="T9" fmla="*/ 139 h 828"/>
                <a:gd name="T10" fmla="*/ 40 w 436"/>
                <a:gd name="T11" fmla="*/ 125 h 828"/>
                <a:gd name="T12" fmla="*/ 18 w 436"/>
                <a:gd name="T13" fmla="*/ 94 h 828"/>
                <a:gd name="T14" fmla="*/ 8 w 436"/>
                <a:gd name="T15" fmla="*/ 143 h 828"/>
                <a:gd name="T16" fmla="*/ 8 w 436"/>
                <a:gd name="T17" fmla="*/ 193 h 828"/>
                <a:gd name="T18" fmla="*/ 37 w 436"/>
                <a:gd name="T19" fmla="*/ 226 h 828"/>
                <a:gd name="T20" fmla="*/ 56 w 436"/>
                <a:gd name="T21" fmla="*/ 272 h 828"/>
                <a:gd name="T22" fmla="*/ 64 w 436"/>
                <a:gd name="T23" fmla="*/ 310 h 828"/>
                <a:gd name="T24" fmla="*/ 68 w 436"/>
                <a:gd name="T25" fmla="*/ 408 h 828"/>
                <a:gd name="T26" fmla="*/ 67 w 436"/>
                <a:gd name="T27" fmla="*/ 465 h 828"/>
                <a:gd name="T28" fmla="*/ 87 w 436"/>
                <a:gd name="T29" fmla="*/ 515 h 828"/>
                <a:gd name="T30" fmla="*/ 64 w 436"/>
                <a:gd name="T31" fmla="*/ 561 h 828"/>
                <a:gd name="T32" fmla="*/ 46 w 436"/>
                <a:gd name="T33" fmla="*/ 619 h 828"/>
                <a:gd name="T34" fmla="*/ 46 w 436"/>
                <a:gd name="T35" fmla="*/ 683 h 828"/>
                <a:gd name="T36" fmla="*/ 64 w 436"/>
                <a:gd name="T37" fmla="*/ 754 h 828"/>
                <a:gd name="T38" fmla="*/ 86 w 436"/>
                <a:gd name="T39" fmla="*/ 799 h 828"/>
                <a:gd name="T40" fmla="*/ 127 w 436"/>
                <a:gd name="T41" fmla="*/ 815 h 828"/>
                <a:gd name="T42" fmla="*/ 165 w 436"/>
                <a:gd name="T43" fmla="*/ 818 h 828"/>
                <a:gd name="T44" fmla="*/ 201 w 436"/>
                <a:gd name="T45" fmla="*/ 790 h 828"/>
                <a:gd name="T46" fmla="*/ 217 w 436"/>
                <a:gd name="T47" fmla="*/ 738 h 828"/>
                <a:gd name="T48" fmla="*/ 285 w 436"/>
                <a:gd name="T49" fmla="*/ 725 h 828"/>
                <a:gd name="T50" fmla="*/ 340 w 436"/>
                <a:gd name="T51" fmla="*/ 747 h 828"/>
                <a:gd name="T52" fmla="*/ 365 w 436"/>
                <a:gd name="T53" fmla="*/ 706 h 828"/>
                <a:gd name="T54" fmla="*/ 375 w 436"/>
                <a:gd name="T55" fmla="*/ 654 h 828"/>
                <a:gd name="T56" fmla="*/ 394 w 436"/>
                <a:gd name="T57" fmla="*/ 547 h 828"/>
                <a:gd name="T58" fmla="*/ 401 w 436"/>
                <a:gd name="T59" fmla="*/ 465 h 828"/>
                <a:gd name="T60" fmla="*/ 405 w 436"/>
                <a:gd name="T61" fmla="*/ 435 h 828"/>
                <a:gd name="T62" fmla="*/ 400 w 436"/>
                <a:gd name="T63" fmla="*/ 348 h 828"/>
                <a:gd name="T64" fmla="*/ 428 w 436"/>
                <a:gd name="T65" fmla="*/ 310 h 828"/>
                <a:gd name="T66" fmla="*/ 433 w 436"/>
                <a:gd name="T67" fmla="*/ 258 h 828"/>
                <a:gd name="T68" fmla="*/ 412 w 436"/>
                <a:gd name="T69" fmla="*/ 201 h 828"/>
                <a:gd name="T70" fmla="*/ 376 w 436"/>
                <a:gd name="T71" fmla="*/ 125 h 828"/>
                <a:gd name="T72" fmla="*/ 376 w 436"/>
                <a:gd name="T73" fmla="*/ 92 h 828"/>
                <a:gd name="T74" fmla="*/ 352 w 436"/>
                <a:gd name="T75" fmla="*/ 53 h 828"/>
                <a:gd name="T76" fmla="*/ 327 w 436"/>
                <a:gd name="T77" fmla="*/ 34 h 828"/>
                <a:gd name="T78" fmla="*/ 288 w 436"/>
                <a:gd name="T79"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828">
                  <a:moveTo>
                    <a:pt x="288" y="0"/>
                  </a:moveTo>
                  <a:cubicBezTo>
                    <a:pt x="285" y="6"/>
                    <a:pt x="282" y="4"/>
                    <a:pt x="277" y="8"/>
                  </a:cubicBezTo>
                  <a:cubicBezTo>
                    <a:pt x="269" y="22"/>
                    <a:pt x="266" y="31"/>
                    <a:pt x="248" y="35"/>
                  </a:cubicBezTo>
                  <a:cubicBezTo>
                    <a:pt x="245" y="36"/>
                    <a:pt x="242" y="36"/>
                    <a:pt x="239" y="38"/>
                  </a:cubicBezTo>
                  <a:cubicBezTo>
                    <a:pt x="232" y="43"/>
                    <a:pt x="232" y="55"/>
                    <a:pt x="225" y="60"/>
                  </a:cubicBezTo>
                  <a:cubicBezTo>
                    <a:pt x="221" y="67"/>
                    <a:pt x="209" y="76"/>
                    <a:pt x="202" y="81"/>
                  </a:cubicBezTo>
                  <a:cubicBezTo>
                    <a:pt x="196" y="92"/>
                    <a:pt x="184" y="94"/>
                    <a:pt x="174" y="101"/>
                  </a:cubicBezTo>
                  <a:cubicBezTo>
                    <a:pt x="167" y="116"/>
                    <a:pt x="157" y="118"/>
                    <a:pt x="142" y="120"/>
                  </a:cubicBezTo>
                  <a:cubicBezTo>
                    <a:pt x="137" y="122"/>
                    <a:pt x="133" y="124"/>
                    <a:pt x="128" y="125"/>
                  </a:cubicBezTo>
                  <a:cubicBezTo>
                    <a:pt x="120" y="131"/>
                    <a:pt x="116" y="137"/>
                    <a:pt x="106" y="139"/>
                  </a:cubicBezTo>
                  <a:cubicBezTo>
                    <a:pt x="92" y="144"/>
                    <a:pt x="84" y="141"/>
                    <a:pt x="71" y="138"/>
                  </a:cubicBezTo>
                  <a:cubicBezTo>
                    <a:pt x="60" y="130"/>
                    <a:pt x="52" y="129"/>
                    <a:pt x="40" y="125"/>
                  </a:cubicBezTo>
                  <a:cubicBezTo>
                    <a:pt x="38" y="116"/>
                    <a:pt x="34" y="108"/>
                    <a:pt x="27" y="101"/>
                  </a:cubicBezTo>
                  <a:cubicBezTo>
                    <a:pt x="24" y="98"/>
                    <a:pt x="18" y="94"/>
                    <a:pt x="18" y="94"/>
                  </a:cubicBezTo>
                  <a:cubicBezTo>
                    <a:pt x="1" y="96"/>
                    <a:pt x="12" y="105"/>
                    <a:pt x="18" y="113"/>
                  </a:cubicBezTo>
                  <a:cubicBezTo>
                    <a:pt x="20" y="125"/>
                    <a:pt x="12" y="132"/>
                    <a:pt x="8" y="143"/>
                  </a:cubicBezTo>
                  <a:cubicBezTo>
                    <a:pt x="7" y="154"/>
                    <a:pt x="6" y="157"/>
                    <a:pt x="4" y="166"/>
                  </a:cubicBezTo>
                  <a:cubicBezTo>
                    <a:pt x="5" y="177"/>
                    <a:pt x="6" y="183"/>
                    <a:pt x="8" y="193"/>
                  </a:cubicBezTo>
                  <a:cubicBezTo>
                    <a:pt x="7" y="200"/>
                    <a:pt x="7" y="210"/>
                    <a:pt x="0" y="214"/>
                  </a:cubicBezTo>
                  <a:cubicBezTo>
                    <a:pt x="6" y="226"/>
                    <a:pt x="25" y="225"/>
                    <a:pt x="37" y="226"/>
                  </a:cubicBezTo>
                  <a:cubicBezTo>
                    <a:pt x="41" y="233"/>
                    <a:pt x="44" y="240"/>
                    <a:pt x="48" y="247"/>
                  </a:cubicBezTo>
                  <a:cubicBezTo>
                    <a:pt x="49" y="256"/>
                    <a:pt x="53" y="264"/>
                    <a:pt x="56" y="272"/>
                  </a:cubicBezTo>
                  <a:cubicBezTo>
                    <a:pt x="55" y="282"/>
                    <a:pt x="53" y="289"/>
                    <a:pt x="51" y="299"/>
                  </a:cubicBezTo>
                  <a:cubicBezTo>
                    <a:pt x="55" y="306"/>
                    <a:pt x="56" y="308"/>
                    <a:pt x="64" y="310"/>
                  </a:cubicBezTo>
                  <a:cubicBezTo>
                    <a:pt x="77" y="326"/>
                    <a:pt x="77" y="344"/>
                    <a:pt x="81" y="364"/>
                  </a:cubicBezTo>
                  <a:cubicBezTo>
                    <a:pt x="82" y="385"/>
                    <a:pt x="87" y="400"/>
                    <a:pt x="68" y="408"/>
                  </a:cubicBezTo>
                  <a:cubicBezTo>
                    <a:pt x="64" y="415"/>
                    <a:pt x="61" y="419"/>
                    <a:pt x="59" y="427"/>
                  </a:cubicBezTo>
                  <a:cubicBezTo>
                    <a:pt x="60" y="440"/>
                    <a:pt x="59" y="454"/>
                    <a:pt x="67" y="465"/>
                  </a:cubicBezTo>
                  <a:cubicBezTo>
                    <a:pt x="84" y="461"/>
                    <a:pt x="86" y="464"/>
                    <a:pt x="89" y="480"/>
                  </a:cubicBezTo>
                  <a:cubicBezTo>
                    <a:pt x="90" y="493"/>
                    <a:pt x="90" y="503"/>
                    <a:pt x="87" y="515"/>
                  </a:cubicBezTo>
                  <a:cubicBezTo>
                    <a:pt x="86" y="532"/>
                    <a:pt x="91" y="540"/>
                    <a:pt x="73" y="537"/>
                  </a:cubicBezTo>
                  <a:cubicBezTo>
                    <a:pt x="53" y="540"/>
                    <a:pt x="58" y="545"/>
                    <a:pt x="64" y="561"/>
                  </a:cubicBezTo>
                  <a:cubicBezTo>
                    <a:pt x="62" y="571"/>
                    <a:pt x="60" y="600"/>
                    <a:pt x="56" y="607"/>
                  </a:cubicBezTo>
                  <a:cubicBezTo>
                    <a:pt x="53" y="611"/>
                    <a:pt x="49" y="614"/>
                    <a:pt x="46" y="619"/>
                  </a:cubicBezTo>
                  <a:cubicBezTo>
                    <a:pt x="45" y="630"/>
                    <a:pt x="43" y="640"/>
                    <a:pt x="41" y="651"/>
                  </a:cubicBezTo>
                  <a:cubicBezTo>
                    <a:pt x="43" y="662"/>
                    <a:pt x="45" y="672"/>
                    <a:pt x="46" y="683"/>
                  </a:cubicBezTo>
                  <a:cubicBezTo>
                    <a:pt x="45" y="690"/>
                    <a:pt x="41" y="690"/>
                    <a:pt x="40" y="697"/>
                  </a:cubicBezTo>
                  <a:cubicBezTo>
                    <a:pt x="41" y="720"/>
                    <a:pt x="41" y="742"/>
                    <a:pt x="64" y="754"/>
                  </a:cubicBezTo>
                  <a:cubicBezTo>
                    <a:pt x="71" y="764"/>
                    <a:pt x="75" y="774"/>
                    <a:pt x="81" y="784"/>
                  </a:cubicBezTo>
                  <a:cubicBezTo>
                    <a:pt x="82" y="790"/>
                    <a:pt x="83" y="794"/>
                    <a:pt x="86" y="799"/>
                  </a:cubicBezTo>
                  <a:cubicBezTo>
                    <a:pt x="88" y="808"/>
                    <a:pt x="92" y="823"/>
                    <a:pt x="100" y="828"/>
                  </a:cubicBezTo>
                  <a:cubicBezTo>
                    <a:pt x="110" y="824"/>
                    <a:pt x="115" y="818"/>
                    <a:pt x="127" y="815"/>
                  </a:cubicBezTo>
                  <a:cubicBezTo>
                    <a:pt x="133" y="818"/>
                    <a:pt x="140" y="820"/>
                    <a:pt x="147" y="821"/>
                  </a:cubicBezTo>
                  <a:cubicBezTo>
                    <a:pt x="149" y="821"/>
                    <a:pt x="161" y="822"/>
                    <a:pt x="165" y="818"/>
                  </a:cubicBezTo>
                  <a:cubicBezTo>
                    <a:pt x="174" y="809"/>
                    <a:pt x="173" y="800"/>
                    <a:pt x="187" y="798"/>
                  </a:cubicBezTo>
                  <a:cubicBezTo>
                    <a:pt x="192" y="796"/>
                    <a:pt x="201" y="790"/>
                    <a:pt x="201" y="790"/>
                  </a:cubicBezTo>
                  <a:cubicBezTo>
                    <a:pt x="202" y="784"/>
                    <a:pt x="204" y="781"/>
                    <a:pt x="207" y="776"/>
                  </a:cubicBezTo>
                  <a:cubicBezTo>
                    <a:pt x="208" y="764"/>
                    <a:pt x="201" y="741"/>
                    <a:pt x="217" y="738"/>
                  </a:cubicBezTo>
                  <a:cubicBezTo>
                    <a:pt x="239" y="727"/>
                    <a:pt x="229" y="718"/>
                    <a:pt x="259" y="716"/>
                  </a:cubicBezTo>
                  <a:cubicBezTo>
                    <a:pt x="272" y="717"/>
                    <a:pt x="274" y="723"/>
                    <a:pt x="285" y="725"/>
                  </a:cubicBezTo>
                  <a:cubicBezTo>
                    <a:pt x="296" y="729"/>
                    <a:pt x="304" y="737"/>
                    <a:pt x="315" y="739"/>
                  </a:cubicBezTo>
                  <a:cubicBezTo>
                    <a:pt x="320" y="746"/>
                    <a:pt x="331" y="746"/>
                    <a:pt x="340" y="747"/>
                  </a:cubicBezTo>
                  <a:cubicBezTo>
                    <a:pt x="362" y="745"/>
                    <a:pt x="351" y="738"/>
                    <a:pt x="357" y="720"/>
                  </a:cubicBezTo>
                  <a:cubicBezTo>
                    <a:pt x="359" y="715"/>
                    <a:pt x="362" y="711"/>
                    <a:pt x="365" y="706"/>
                  </a:cubicBezTo>
                  <a:cubicBezTo>
                    <a:pt x="366" y="704"/>
                    <a:pt x="368" y="701"/>
                    <a:pt x="368" y="701"/>
                  </a:cubicBezTo>
                  <a:cubicBezTo>
                    <a:pt x="370" y="685"/>
                    <a:pt x="372" y="670"/>
                    <a:pt x="375" y="654"/>
                  </a:cubicBezTo>
                  <a:cubicBezTo>
                    <a:pt x="376" y="641"/>
                    <a:pt x="374" y="626"/>
                    <a:pt x="382" y="615"/>
                  </a:cubicBezTo>
                  <a:cubicBezTo>
                    <a:pt x="389" y="591"/>
                    <a:pt x="383" y="569"/>
                    <a:pt x="394" y="547"/>
                  </a:cubicBezTo>
                  <a:cubicBezTo>
                    <a:pt x="395" y="527"/>
                    <a:pt x="396" y="503"/>
                    <a:pt x="403" y="485"/>
                  </a:cubicBezTo>
                  <a:cubicBezTo>
                    <a:pt x="402" y="478"/>
                    <a:pt x="403" y="471"/>
                    <a:pt x="401" y="465"/>
                  </a:cubicBezTo>
                  <a:cubicBezTo>
                    <a:pt x="400" y="462"/>
                    <a:pt x="395" y="457"/>
                    <a:pt x="395" y="457"/>
                  </a:cubicBezTo>
                  <a:cubicBezTo>
                    <a:pt x="397" y="448"/>
                    <a:pt x="401" y="443"/>
                    <a:pt x="405" y="435"/>
                  </a:cubicBezTo>
                  <a:cubicBezTo>
                    <a:pt x="408" y="420"/>
                    <a:pt x="403" y="404"/>
                    <a:pt x="390" y="394"/>
                  </a:cubicBezTo>
                  <a:cubicBezTo>
                    <a:pt x="389" y="378"/>
                    <a:pt x="378" y="352"/>
                    <a:pt x="400" y="348"/>
                  </a:cubicBezTo>
                  <a:cubicBezTo>
                    <a:pt x="405" y="340"/>
                    <a:pt x="404" y="328"/>
                    <a:pt x="414" y="326"/>
                  </a:cubicBezTo>
                  <a:cubicBezTo>
                    <a:pt x="417" y="318"/>
                    <a:pt x="421" y="315"/>
                    <a:pt x="428" y="310"/>
                  </a:cubicBezTo>
                  <a:cubicBezTo>
                    <a:pt x="431" y="304"/>
                    <a:pt x="435" y="303"/>
                    <a:pt x="436" y="297"/>
                  </a:cubicBezTo>
                  <a:cubicBezTo>
                    <a:pt x="436" y="292"/>
                    <a:pt x="435" y="263"/>
                    <a:pt x="433" y="258"/>
                  </a:cubicBezTo>
                  <a:cubicBezTo>
                    <a:pt x="432" y="253"/>
                    <a:pt x="420" y="251"/>
                    <a:pt x="420" y="251"/>
                  </a:cubicBezTo>
                  <a:cubicBezTo>
                    <a:pt x="410" y="238"/>
                    <a:pt x="417" y="217"/>
                    <a:pt x="412" y="201"/>
                  </a:cubicBezTo>
                  <a:cubicBezTo>
                    <a:pt x="410" y="188"/>
                    <a:pt x="412" y="161"/>
                    <a:pt x="401" y="152"/>
                  </a:cubicBezTo>
                  <a:cubicBezTo>
                    <a:pt x="397" y="132"/>
                    <a:pt x="399" y="128"/>
                    <a:pt x="376" y="125"/>
                  </a:cubicBezTo>
                  <a:cubicBezTo>
                    <a:pt x="367" y="116"/>
                    <a:pt x="376" y="109"/>
                    <a:pt x="386" y="106"/>
                  </a:cubicBezTo>
                  <a:cubicBezTo>
                    <a:pt x="384" y="100"/>
                    <a:pt x="381" y="97"/>
                    <a:pt x="376" y="92"/>
                  </a:cubicBezTo>
                  <a:cubicBezTo>
                    <a:pt x="374" y="80"/>
                    <a:pt x="373" y="47"/>
                    <a:pt x="365" y="45"/>
                  </a:cubicBezTo>
                  <a:cubicBezTo>
                    <a:pt x="361" y="48"/>
                    <a:pt x="357" y="51"/>
                    <a:pt x="352" y="53"/>
                  </a:cubicBezTo>
                  <a:cubicBezTo>
                    <a:pt x="346" y="51"/>
                    <a:pt x="342" y="49"/>
                    <a:pt x="337" y="45"/>
                  </a:cubicBezTo>
                  <a:cubicBezTo>
                    <a:pt x="334" y="40"/>
                    <a:pt x="330" y="39"/>
                    <a:pt x="327" y="34"/>
                  </a:cubicBezTo>
                  <a:cubicBezTo>
                    <a:pt x="326" y="27"/>
                    <a:pt x="323" y="27"/>
                    <a:pt x="316" y="26"/>
                  </a:cubicBezTo>
                  <a:cubicBezTo>
                    <a:pt x="305" y="21"/>
                    <a:pt x="295" y="9"/>
                    <a:pt x="288" y="0"/>
                  </a:cubicBezTo>
                  <a:close/>
                </a:path>
              </a:pathLst>
            </a:custGeom>
            <a:solidFill>
              <a:srgbClr val="FFC000"/>
            </a:solidFill>
            <a:ln w="3175" cap="flat" cmpd="sng">
              <a:solidFill>
                <a:srgbClr val="7F7F7F"/>
              </a:solidFill>
              <a:prstDash val="solid"/>
              <a:round/>
              <a:headEnd type="none" w="med" len="med"/>
              <a:tailEnd type="none" w="med" len="med"/>
            </a:ln>
            <a:effectLst/>
            <a:extLst/>
          </p:spPr>
          <p:txBody>
            <a:bodyPr wrap="square" lIns="48000" rIns="48000" anchor="ctr"/>
            <a:lstStyle/>
            <a:p>
              <a:pPr algn="ctr" defTabSz="914354"/>
              <a:endParaRPr lang="en-US" sz="1467" kern="0">
                <a:solidFill>
                  <a:srgbClr val="7F7F7F"/>
                </a:solidFill>
              </a:endParaRPr>
            </a:p>
          </p:txBody>
        </p:sp>
        <p:sp>
          <p:nvSpPr>
            <p:cNvPr id="26" name="Freeform 459"/>
            <p:cNvSpPr>
              <a:spLocks/>
            </p:cNvSpPr>
            <p:nvPr/>
          </p:nvSpPr>
          <p:spPr bwMode="auto">
            <a:xfrm>
              <a:off x="641094" y="180234"/>
              <a:ext cx="917073" cy="835792"/>
            </a:xfrm>
            <a:custGeom>
              <a:avLst/>
              <a:gdLst>
                <a:gd name="T0" fmla="*/ 183 w 694"/>
                <a:gd name="T1" fmla="*/ 89 h 669"/>
                <a:gd name="T2" fmla="*/ 160 w 694"/>
                <a:gd name="T3" fmla="*/ 150 h 669"/>
                <a:gd name="T4" fmla="*/ 117 w 694"/>
                <a:gd name="T5" fmla="*/ 209 h 669"/>
                <a:gd name="T6" fmla="*/ 103 w 694"/>
                <a:gd name="T7" fmla="*/ 216 h 669"/>
                <a:gd name="T8" fmla="*/ 111 w 694"/>
                <a:gd name="T9" fmla="*/ 273 h 669"/>
                <a:gd name="T10" fmla="*/ 73 w 694"/>
                <a:gd name="T11" fmla="*/ 207 h 669"/>
                <a:gd name="T12" fmla="*/ 66 w 694"/>
                <a:gd name="T13" fmla="*/ 170 h 669"/>
                <a:gd name="T14" fmla="*/ 40 w 694"/>
                <a:gd name="T15" fmla="*/ 210 h 669"/>
                <a:gd name="T16" fmla="*/ 10 w 694"/>
                <a:gd name="T17" fmla="*/ 276 h 669"/>
                <a:gd name="T18" fmla="*/ 36 w 694"/>
                <a:gd name="T19" fmla="*/ 315 h 669"/>
                <a:gd name="T20" fmla="*/ 54 w 694"/>
                <a:gd name="T21" fmla="*/ 381 h 669"/>
                <a:gd name="T22" fmla="*/ 49 w 694"/>
                <a:gd name="T23" fmla="*/ 435 h 669"/>
                <a:gd name="T24" fmla="*/ 13 w 694"/>
                <a:gd name="T25" fmla="*/ 432 h 669"/>
                <a:gd name="T26" fmla="*/ 9 w 694"/>
                <a:gd name="T27" fmla="*/ 488 h 669"/>
                <a:gd name="T28" fmla="*/ 25 w 694"/>
                <a:gd name="T29" fmla="*/ 528 h 669"/>
                <a:gd name="T30" fmla="*/ 70 w 694"/>
                <a:gd name="T31" fmla="*/ 546 h 669"/>
                <a:gd name="T32" fmla="*/ 109 w 694"/>
                <a:gd name="T33" fmla="*/ 585 h 669"/>
                <a:gd name="T34" fmla="*/ 141 w 694"/>
                <a:gd name="T35" fmla="*/ 627 h 669"/>
                <a:gd name="T36" fmla="*/ 157 w 694"/>
                <a:gd name="T37" fmla="*/ 669 h 669"/>
                <a:gd name="T38" fmla="*/ 184 w 694"/>
                <a:gd name="T39" fmla="*/ 632 h 669"/>
                <a:gd name="T40" fmla="*/ 195 w 694"/>
                <a:gd name="T41" fmla="*/ 569 h 669"/>
                <a:gd name="T42" fmla="*/ 225 w 694"/>
                <a:gd name="T43" fmla="*/ 527 h 669"/>
                <a:gd name="T44" fmla="*/ 261 w 694"/>
                <a:gd name="T45" fmla="*/ 528 h 669"/>
                <a:gd name="T46" fmla="*/ 306 w 694"/>
                <a:gd name="T47" fmla="*/ 530 h 669"/>
                <a:gd name="T48" fmla="*/ 369 w 694"/>
                <a:gd name="T49" fmla="*/ 545 h 669"/>
                <a:gd name="T50" fmla="*/ 393 w 694"/>
                <a:gd name="T51" fmla="*/ 549 h 669"/>
                <a:gd name="T52" fmla="*/ 441 w 694"/>
                <a:gd name="T53" fmla="*/ 576 h 669"/>
                <a:gd name="T54" fmla="*/ 525 w 694"/>
                <a:gd name="T55" fmla="*/ 585 h 669"/>
                <a:gd name="T56" fmla="*/ 600 w 694"/>
                <a:gd name="T57" fmla="*/ 596 h 669"/>
                <a:gd name="T58" fmla="*/ 657 w 694"/>
                <a:gd name="T59" fmla="*/ 593 h 669"/>
                <a:gd name="T60" fmla="*/ 684 w 694"/>
                <a:gd name="T61" fmla="*/ 576 h 669"/>
                <a:gd name="T62" fmla="*/ 652 w 694"/>
                <a:gd name="T63" fmla="*/ 548 h 669"/>
                <a:gd name="T64" fmla="*/ 606 w 694"/>
                <a:gd name="T65" fmla="*/ 533 h 669"/>
                <a:gd name="T66" fmla="*/ 577 w 694"/>
                <a:gd name="T67" fmla="*/ 500 h 669"/>
                <a:gd name="T68" fmla="*/ 514 w 694"/>
                <a:gd name="T69" fmla="*/ 461 h 669"/>
                <a:gd name="T70" fmla="*/ 513 w 694"/>
                <a:gd name="T71" fmla="*/ 383 h 669"/>
                <a:gd name="T72" fmla="*/ 537 w 694"/>
                <a:gd name="T73" fmla="*/ 317 h 669"/>
                <a:gd name="T74" fmla="*/ 544 w 694"/>
                <a:gd name="T75" fmla="*/ 287 h 669"/>
                <a:gd name="T76" fmla="*/ 499 w 694"/>
                <a:gd name="T77" fmla="*/ 284 h 669"/>
                <a:gd name="T78" fmla="*/ 484 w 694"/>
                <a:gd name="T79" fmla="*/ 254 h 669"/>
                <a:gd name="T80" fmla="*/ 486 w 694"/>
                <a:gd name="T81" fmla="*/ 200 h 669"/>
                <a:gd name="T82" fmla="*/ 507 w 694"/>
                <a:gd name="T83" fmla="*/ 150 h 669"/>
                <a:gd name="T84" fmla="*/ 504 w 694"/>
                <a:gd name="T85" fmla="*/ 104 h 669"/>
                <a:gd name="T86" fmla="*/ 507 w 694"/>
                <a:gd name="T87" fmla="*/ 65 h 669"/>
                <a:gd name="T88" fmla="*/ 474 w 694"/>
                <a:gd name="T89" fmla="*/ 29 h 669"/>
                <a:gd name="T90" fmla="*/ 427 w 694"/>
                <a:gd name="T91" fmla="*/ 14 h 669"/>
                <a:gd name="T92" fmla="*/ 397 w 694"/>
                <a:gd name="T93" fmla="*/ 6 h 669"/>
                <a:gd name="T94" fmla="*/ 376 w 694"/>
                <a:gd name="T95" fmla="*/ 45 h 669"/>
                <a:gd name="T96" fmla="*/ 399 w 694"/>
                <a:gd name="T97" fmla="*/ 71 h 669"/>
                <a:gd name="T98" fmla="*/ 399 w 694"/>
                <a:gd name="T99" fmla="*/ 123 h 669"/>
                <a:gd name="T100" fmla="*/ 361 w 694"/>
                <a:gd name="T101" fmla="*/ 110 h 669"/>
                <a:gd name="T102" fmla="*/ 322 w 694"/>
                <a:gd name="T103" fmla="*/ 87 h 669"/>
                <a:gd name="T104" fmla="*/ 282 w 694"/>
                <a:gd name="T105" fmla="*/ 104 h 669"/>
                <a:gd name="T106" fmla="*/ 232 w 694"/>
                <a:gd name="T107" fmla="*/ 57 h 669"/>
                <a:gd name="T108" fmla="*/ 187 w 694"/>
                <a:gd name="T109" fmla="*/ 35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4" h="669">
                  <a:moveTo>
                    <a:pt x="187" y="35"/>
                  </a:moveTo>
                  <a:cubicBezTo>
                    <a:pt x="186" y="53"/>
                    <a:pt x="187" y="71"/>
                    <a:pt x="183" y="89"/>
                  </a:cubicBezTo>
                  <a:cubicBezTo>
                    <a:pt x="182" y="110"/>
                    <a:pt x="185" y="126"/>
                    <a:pt x="166" y="137"/>
                  </a:cubicBezTo>
                  <a:cubicBezTo>
                    <a:pt x="163" y="141"/>
                    <a:pt x="163" y="146"/>
                    <a:pt x="160" y="150"/>
                  </a:cubicBezTo>
                  <a:cubicBezTo>
                    <a:pt x="148" y="168"/>
                    <a:pt x="137" y="181"/>
                    <a:pt x="120" y="194"/>
                  </a:cubicBezTo>
                  <a:cubicBezTo>
                    <a:pt x="119" y="199"/>
                    <a:pt x="120" y="205"/>
                    <a:pt x="117" y="209"/>
                  </a:cubicBezTo>
                  <a:cubicBezTo>
                    <a:pt x="114" y="212"/>
                    <a:pt x="109" y="210"/>
                    <a:pt x="105" y="212"/>
                  </a:cubicBezTo>
                  <a:cubicBezTo>
                    <a:pt x="104" y="213"/>
                    <a:pt x="104" y="215"/>
                    <a:pt x="103" y="216"/>
                  </a:cubicBezTo>
                  <a:cubicBezTo>
                    <a:pt x="106" y="224"/>
                    <a:pt x="111" y="226"/>
                    <a:pt x="118" y="231"/>
                  </a:cubicBezTo>
                  <a:cubicBezTo>
                    <a:pt x="122" y="240"/>
                    <a:pt x="117" y="269"/>
                    <a:pt x="111" y="273"/>
                  </a:cubicBezTo>
                  <a:cubicBezTo>
                    <a:pt x="87" y="270"/>
                    <a:pt x="110" y="243"/>
                    <a:pt x="93" y="230"/>
                  </a:cubicBezTo>
                  <a:cubicBezTo>
                    <a:pt x="86" y="219"/>
                    <a:pt x="86" y="212"/>
                    <a:pt x="73" y="207"/>
                  </a:cubicBezTo>
                  <a:cubicBezTo>
                    <a:pt x="66" y="198"/>
                    <a:pt x="73" y="192"/>
                    <a:pt x="82" y="191"/>
                  </a:cubicBezTo>
                  <a:cubicBezTo>
                    <a:pt x="80" y="182"/>
                    <a:pt x="73" y="175"/>
                    <a:pt x="66" y="170"/>
                  </a:cubicBezTo>
                  <a:cubicBezTo>
                    <a:pt x="59" y="171"/>
                    <a:pt x="61" y="174"/>
                    <a:pt x="58" y="180"/>
                  </a:cubicBezTo>
                  <a:cubicBezTo>
                    <a:pt x="56" y="193"/>
                    <a:pt x="52" y="203"/>
                    <a:pt x="40" y="210"/>
                  </a:cubicBezTo>
                  <a:cubicBezTo>
                    <a:pt x="33" y="219"/>
                    <a:pt x="27" y="227"/>
                    <a:pt x="22" y="237"/>
                  </a:cubicBezTo>
                  <a:cubicBezTo>
                    <a:pt x="21" y="255"/>
                    <a:pt x="20" y="263"/>
                    <a:pt x="10" y="276"/>
                  </a:cubicBezTo>
                  <a:cubicBezTo>
                    <a:pt x="12" y="289"/>
                    <a:pt x="16" y="297"/>
                    <a:pt x="30" y="300"/>
                  </a:cubicBezTo>
                  <a:cubicBezTo>
                    <a:pt x="33" y="305"/>
                    <a:pt x="33" y="310"/>
                    <a:pt x="36" y="315"/>
                  </a:cubicBezTo>
                  <a:cubicBezTo>
                    <a:pt x="37" y="335"/>
                    <a:pt x="41" y="340"/>
                    <a:pt x="48" y="357"/>
                  </a:cubicBezTo>
                  <a:cubicBezTo>
                    <a:pt x="49" y="365"/>
                    <a:pt x="50" y="374"/>
                    <a:pt x="54" y="381"/>
                  </a:cubicBezTo>
                  <a:cubicBezTo>
                    <a:pt x="55" y="386"/>
                    <a:pt x="57" y="390"/>
                    <a:pt x="58" y="395"/>
                  </a:cubicBezTo>
                  <a:cubicBezTo>
                    <a:pt x="57" y="431"/>
                    <a:pt x="62" y="418"/>
                    <a:pt x="49" y="435"/>
                  </a:cubicBezTo>
                  <a:cubicBezTo>
                    <a:pt x="48" y="442"/>
                    <a:pt x="46" y="443"/>
                    <a:pt x="40" y="447"/>
                  </a:cubicBezTo>
                  <a:cubicBezTo>
                    <a:pt x="29" y="446"/>
                    <a:pt x="24" y="437"/>
                    <a:pt x="13" y="432"/>
                  </a:cubicBezTo>
                  <a:cubicBezTo>
                    <a:pt x="2" y="434"/>
                    <a:pt x="2" y="433"/>
                    <a:pt x="0" y="443"/>
                  </a:cubicBezTo>
                  <a:cubicBezTo>
                    <a:pt x="1" y="459"/>
                    <a:pt x="1" y="474"/>
                    <a:pt x="9" y="488"/>
                  </a:cubicBezTo>
                  <a:cubicBezTo>
                    <a:pt x="10" y="496"/>
                    <a:pt x="11" y="508"/>
                    <a:pt x="15" y="515"/>
                  </a:cubicBezTo>
                  <a:cubicBezTo>
                    <a:pt x="18" y="520"/>
                    <a:pt x="25" y="528"/>
                    <a:pt x="25" y="528"/>
                  </a:cubicBezTo>
                  <a:cubicBezTo>
                    <a:pt x="27" y="538"/>
                    <a:pt x="30" y="550"/>
                    <a:pt x="42" y="552"/>
                  </a:cubicBezTo>
                  <a:cubicBezTo>
                    <a:pt x="56" y="551"/>
                    <a:pt x="60" y="553"/>
                    <a:pt x="70" y="546"/>
                  </a:cubicBezTo>
                  <a:cubicBezTo>
                    <a:pt x="76" y="547"/>
                    <a:pt x="83" y="545"/>
                    <a:pt x="87" y="549"/>
                  </a:cubicBezTo>
                  <a:cubicBezTo>
                    <a:pt x="95" y="557"/>
                    <a:pt x="97" y="576"/>
                    <a:pt x="109" y="585"/>
                  </a:cubicBezTo>
                  <a:cubicBezTo>
                    <a:pt x="111" y="591"/>
                    <a:pt x="116" y="596"/>
                    <a:pt x="121" y="600"/>
                  </a:cubicBezTo>
                  <a:cubicBezTo>
                    <a:pt x="127" y="610"/>
                    <a:pt x="134" y="618"/>
                    <a:pt x="141" y="627"/>
                  </a:cubicBezTo>
                  <a:cubicBezTo>
                    <a:pt x="143" y="636"/>
                    <a:pt x="147" y="642"/>
                    <a:pt x="150" y="650"/>
                  </a:cubicBezTo>
                  <a:cubicBezTo>
                    <a:pt x="151" y="657"/>
                    <a:pt x="153" y="664"/>
                    <a:pt x="157" y="669"/>
                  </a:cubicBezTo>
                  <a:cubicBezTo>
                    <a:pt x="166" y="668"/>
                    <a:pt x="171" y="668"/>
                    <a:pt x="178" y="663"/>
                  </a:cubicBezTo>
                  <a:cubicBezTo>
                    <a:pt x="181" y="653"/>
                    <a:pt x="182" y="642"/>
                    <a:pt x="184" y="632"/>
                  </a:cubicBezTo>
                  <a:cubicBezTo>
                    <a:pt x="183" y="621"/>
                    <a:pt x="183" y="609"/>
                    <a:pt x="178" y="599"/>
                  </a:cubicBezTo>
                  <a:cubicBezTo>
                    <a:pt x="175" y="586"/>
                    <a:pt x="189" y="581"/>
                    <a:pt x="195" y="569"/>
                  </a:cubicBezTo>
                  <a:cubicBezTo>
                    <a:pt x="197" y="557"/>
                    <a:pt x="201" y="555"/>
                    <a:pt x="210" y="548"/>
                  </a:cubicBezTo>
                  <a:cubicBezTo>
                    <a:pt x="212" y="538"/>
                    <a:pt x="214" y="529"/>
                    <a:pt x="225" y="527"/>
                  </a:cubicBezTo>
                  <a:cubicBezTo>
                    <a:pt x="233" y="523"/>
                    <a:pt x="242" y="522"/>
                    <a:pt x="250" y="521"/>
                  </a:cubicBezTo>
                  <a:cubicBezTo>
                    <a:pt x="259" y="523"/>
                    <a:pt x="252" y="526"/>
                    <a:pt x="261" y="528"/>
                  </a:cubicBezTo>
                  <a:cubicBezTo>
                    <a:pt x="266" y="532"/>
                    <a:pt x="273" y="536"/>
                    <a:pt x="279" y="537"/>
                  </a:cubicBezTo>
                  <a:cubicBezTo>
                    <a:pt x="291" y="536"/>
                    <a:pt x="295" y="532"/>
                    <a:pt x="306" y="530"/>
                  </a:cubicBezTo>
                  <a:cubicBezTo>
                    <a:pt x="321" y="531"/>
                    <a:pt x="334" y="530"/>
                    <a:pt x="348" y="527"/>
                  </a:cubicBezTo>
                  <a:cubicBezTo>
                    <a:pt x="357" y="531"/>
                    <a:pt x="359" y="542"/>
                    <a:pt x="369" y="545"/>
                  </a:cubicBezTo>
                  <a:cubicBezTo>
                    <a:pt x="375" y="547"/>
                    <a:pt x="381" y="547"/>
                    <a:pt x="387" y="548"/>
                  </a:cubicBezTo>
                  <a:cubicBezTo>
                    <a:pt x="389" y="548"/>
                    <a:pt x="393" y="549"/>
                    <a:pt x="393" y="549"/>
                  </a:cubicBezTo>
                  <a:cubicBezTo>
                    <a:pt x="404" y="554"/>
                    <a:pt x="408" y="568"/>
                    <a:pt x="420" y="572"/>
                  </a:cubicBezTo>
                  <a:cubicBezTo>
                    <a:pt x="427" y="574"/>
                    <a:pt x="441" y="576"/>
                    <a:pt x="441" y="576"/>
                  </a:cubicBezTo>
                  <a:cubicBezTo>
                    <a:pt x="451" y="581"/>
                    <a:pt x="456" y="589"/>
                    <a:pt x="462" y="599"/>
                  </a:cubicBezTo>
                  <a:cubicBezTo>
                    <a:pt x="514" y="596"/>
                    <a:pt x="493" y="598"/>
                    <a:pt x="525" y="585"/>
                  </a:cubicBezTo>
                  <a:cubicBezTo>
                    <a:pt x="541" y="588"/>
                    <a:pt x="555" y="593"/>
                    <a:pt x="573" y="594"/>
                  </a:cubicBezTo>
                  <a:cubicBezTo>
                    <a:pt x="582" y="598"/>
                    <a:pt x="590" y="597"/>
                    <a:pt x="600" y="596"/>
                  </a:cubicBezTo>
                  <a:cubicBezTo>
                    <a:pt x="612" y="587"/>
                    <a:pt x="626" y="594"/>
                    <a:pt x="639" y="597"/>
                  </a:cubicBezTo>
                  <a:cubicBezTo>
                    <a:pt x="646" y="596"/>
                    <a:pt x="650" y="594"/>
                    <a:pt x="657" y="593"/>
                  </a:cubicBezTo>
                  <a:cubicBezTo>
                    <a:pt x="664" y="590"/>
                    <a:pt x="673" y="588"/>
                    <a:pt x="681" y="587"/>
                  </a:cubicBezTo>
                  <a:cubicBezTo>
                    <a:pt x="689" y="583"/>
                    <a:pt x="694" y="583"/>
                    <a:pt x="684" y="576"/>
                  </a:cubicBezTo>
                  <a:cubicBezTo>
                    <a:pt x="681" y="571"/>
                    <a:pt x="678" y="569"/>
                    <a:pt x="673" y="566"/>
                  </a:cubicBezTo>
                  <a:cubicBezTo>
                    <a:pt x="668" y="558"/>
                    <a:pt x="661" y="549"/>
                    <a:pt x="652" y="548"/>
                  </a:cubicBezTo>
                  <a:cubicBezTo>
                    <a:pt x="648" y="541"/>
                    <a:pt x="643" y="537"/>
                    <a:pt x="634" y="536"/>
                  </a:cubicBezTo>
                  <a:cubicBezTo>
                    <a:pt x="624" y="537"/>
                    <a:pt x="614" y="539"/>
                    <a:pt x="606" y="533"/>
                  </a:cubicBezTo>
                  <a:cubicBezTo>
                    <a:pt x="602" y="527"/>
                    <a:pt x="595" y="522"/>
                    <a:pt x="589" y="518"/>
                  </a:cubicBezTo>
                  <a:cubicBezTo>
                    <a:pt x="585" y="512"/>
                    <a:pt x="581" y="506"/>
                    <a:pt x="577" y="500"/>
                  </a:cubicBezTo>
                  <a:cubicBezTo>
                    <a:pt x="573" y="480"/>
                    <a:pt x="550" y="473"/>
                    <a:pt x="532" y="470"/>
                  </a:cubicBezTo>
                  <a:cubicBezTo>
                    <a:pt x="525" y="465"/>
                    <a:pt x="518" y="469"/>
                    <a:pt x="514" y="461"/>
                  </a:cubicBezTo>
                  <a:cubicBezTo>
                    <a:pt x="513" y="454"/>
                    <a:pt x="511" y="446"/>
                    <a:pt x="508" y="440"/>
                  </a:cubicBezTo>
                  <a:cubicBezTo>
                    <a:pt x="508" y="431"/>
                    <a:pt x="505" y="399"/>
                    <a:pt x="513" y="383"/>
                  </a:cubicBezTo>
                  <a:cubicBezTo>
                    <a:pt x="514" y="362"/>
                    <a:pt x="519" y="352"/>
                    <a:pt x="528" y="335"/>
                  </a:cubicBezTo>
                  <a:cubicBezTo>
                    <a:pt x="529" y="329"/>
                    <a:pt x="533" y="322"/>
                    <a:pt x="537" y="317"/>
                  </a:cubicBezTo>
                  <a:cubicBezTo>
                    <a:pt x="538" y="310"/>
                    <a:pt x="540" y="304"/>
                    <a:pt x="546" y="300"/>
                  </a:cubicBezTo>
                  <a:cubicBezTo>
                    <a:pt x="547" y="292"/>
                    <a:pt x="551" y="291"/>
                    <a:pt x="544" y="287"/>
                  </a:cubicBezTo>
                  <a:cubicBezTo>
                    <a:pt x="534" y="288"/>
                    <a:pt x="529" y="292"/>
                    <a:pt x="520" y="294"/>
                  </a:cubicBezTo>
                  <a:cubicBezTo>
                    <a:pt x="511" y="299"/>
                    <a:pt x="506" y="288"/>
                    <a:pt x="499" y="284"/>
                  </a:cubicBezTo>
                  <a:cubicBezTo>
                    <a:pt x="496" y="279"/>
                    <a:pt x="492" y="277"/>
                    <a:pt x="490" y="272"/>
                  </a:cubicBezTo>
                  <a:cubicBezTo>
                    <a:pt x="489" y="266"/>
                    <a:pt x="487" y="260"/>
                    <a:pt x="484" y="254"/>
                  </a:cubicBezTo>
                  <a:cubicBezTo>
                    <a:pt x="483" y="248"/>
                    <a:pt x="481" y="245"/>
                    <a:pt x="478" y="240"/>
                  </a:cubicBezTo>
                  <a:cubicBezTo>
                    <a:pt x="479" y="224"/>
                    <a:pt x="479" y="213"/>
                    <a:pt x="486" y="200"/>
                  </a:cubicBezTo>
                  <a:cubicBezTo>
                    <a:pt x="487" y="193"/>
                    <a:pt x="494" y="188"/>
                    <a:pt x="498" y="182"/>
                  </a:cubicBezTo>
                  <a:cubicBezTo>
                    <a:pt x="500" y="172"/>
                    <a:pt x="502" y="159"/>
                    <a:pt x="507" y="150"/>
                  </a:cubicBezTo>
                  <a:cubicBezTo>
                    <a:pt x="510" y="130"/>
                    <a:pt x="512" y="138"/>
                    <a:pt x="508" y="126"/>
                  </a:cubicBezTo>
                  <a:cubicBezTo>
                    <a:pt x="507" y="117"/>
                    <a:pt x="505" y="112"/>
                    <a:pt x="504" y="104"/>
                  </a:cubicBezTo>
                  <a:cubicBezTo>
                    <a:pt x="505" y="88"/>
                    <a:pt x="505" y="96"/>
                    <a:pt x="514" y="89"/>
                  </a:cubicBezTo>
                  <a:cubicBezTo>
                    <a:pt x="513" y="76"/>
                    <a:pt x="516" y="72"/>
                    <a:pt x="507" y="65"/>
                  </a:cubicBezTo>
                  <a:cubicBezTo>
                    <a:pt x="498" y="51"/>
                    <a:pt x="510" y="67"/>
                    <a:pt x="499" y="59"/>
                  </a:cubicBezTo>
                  <a:cubicBezTo>
                    <a:pt x="493" y="55"/>
                    <a:pt x="479" y="35"/>
                    <a:pt x="474" y="29"/>
                  </a:cubicBezTo>
                  <a:cubicBezTo>
                    <a:pt x="459" y="30"/>
                    <a:pt x="452" y="28"/>
                    <a:pt x="439" y="26"/>
                  </a:cubicBezTo>
                  <a:cubicBezTo>
                    <a:pt x="434" y="22"/>
                    <a:pt x="432" y="18"/>
                    <a:pt x="427" y="14"/>
                  </a:cubicBezTo>
                  <a:cubicBezTo>
                    <a:pt x="424" y="9"/>
                    <a:pt x="420" y="5"/>
                    <a:pt x="417" y="0"/>
                  </a:cubicBezTo>
                  <a:cubicBezTo>
                    <a:pt x="410" y="2"/>
                    <a:pt x="404" y="5"/>
                    <a:pt x="397" y="6"/>
                  </a:cubicBezTo>
                  <a:cubicBezTo>
                    <a:pt x="393" y="9"/>
                    <a:pt x="388" y="12"/>
                    <a:pt x="384" y="15"/>
                  </a:cubicBezTo>
                  <a:cubicBezTo>
                    <a:pt x="379" y="26"/>
                    <a:pt x="378" y="31"/>
                    <a:pt x="376" y="45"/>
                  </a:cubicBezTo>
                  <a:cubicBezTo>
                    <a:pt x="378" y="63"/>
                    <a:pt x="374" y="66"/>
                    <a:pt x="385" y="75"/>
                  </a:cubicBezTo>
                  <a:cubicBezTo>
                    <a:pt x="390" y="74"/>
                    <a:pt x="394" y="72"/>
                    <a:pt x="399" y="71"/>
                  </a:cubicBezTo>
                  <a:cubicBezTo>
                    <a:pt x="401" y="81"/>
                    <a:pt x="399" y="85"/>
                    <a:pt x="391" y="90"/>
                  </a:cubicBezTo>
                  <a:cubicBezTo>
                    <a:pt x="388" y="105"/>
                    <a:pt x="393" y="111"/>
                    <a:pt x="399" y="123"/>
                  </a:cubicBezTo>
                  <a:cubicBezTo>
                    <a:pt x="394" y="128"/>
                    <a:pt x="389" y="134"/>
                    <a:pt x="382" y="137"/>
                  </a:cubicBezTo>
                  <a:cubicBezTo>
                    <a:pt x="373" y="132"/>
                    <a:pt x="376" y="119"/>
                    <a:pt x="361" y="110"/>
                  </a:cubicBezTo>
                  <a:cubicBezTo>
                    <a:pt x="357" y="92"/>
                    <a:pt x="355" y="89"/>
                    <a:pt x="339" y="81"/>
                  </a:cubicBezTo>
                  <a:cubicBezTo>
                    <a:pt x="333" y="83"/>
                    <a:pt x="328" y="86"/>
                    <a:pt x="322" y="87"/>
                  </a:cubicBezTo>
                  <a:cubicBezTo>
                    <a:pt x="313" y="86"/>
                    <a:pt x="307" y="84"/>
                    <a:pt x="298" y="83"/>
                  </a:cubicBezTo>
                  <a:cubicBezTo>
                    <a:pt x="293" y="90"/>
                    <a:pt x="289" y="100"/>
                    <a:pt x="282" y="104"/>
                  </a:cubicBezTo>
                  <a:cubicBezTo>
                    <a:pt x="270" y="100"/>
                    <a:pt x="265" y="91"/>
                    <a:pt x="253" y="89"/>
                  </a:cubicBezTo>
                  <a:cubicBezTo>
                    <a:pt x="246" y="78"/>
                    <a:pt x="239" y="68"/>
                    <a:pt x="232" y="57"/>
                  </a:cubicBezTo>
                  <a:cubicBezTo>
                    <a:pt x="230" y="48"/>
                    <a:pt x="231" y="33"/>
                    <a:pt x="223" y="30"/>
                  </a:cubicBezTo>
                  <a:cubicBezTo>
                    <a:pt x="212" y="31"/>
                    <a:pt x="195" y="27"/>
                    <a:pt x="187" y="35"/>
                  </a:cubicBezTo>
                  <a:close/>
                </a:path>
              </a:pathLst>
            </a:custGeom>
            <a:solidFill>
              <a:srgbClr val="FFC00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54"/>
              <a:endParaRPr lang="en-US" sz="1467" kern="0">
                <a:solidFill>
                  <a:srgbClr val="7F7F7F"/>
                </a:solidFill>
              </a:endParaRPr>
            </a:p>
          </p:txBody>
        </p:sp>
        <p:sp>
          <p:nvSpPr>
            <p:cNvPr id="27" name="Freeform 460"/>
            <p:cNvSpPr>
              <a:spLocks/>
            </p:cNvSpPr>
            <p:nvPr/>
          </p:nvSpPr>
          <p:spPr bwMode="auto">
            <a:xfrm>
              <a:off x="1875288" y="187304"/>
              <a:ext cx="485105" cy="466490"/>
            </a:xfrm>
            <a:custGeom>
              <a:avLst/>
              <a:gdLst>
                <a:gd name="T0" fmla="*/ 322 w 365"/>
                <a:gd name="T1" fmla="*/ 33 h 372"/>
                <a:gd name="T2" fmla="*/ 302 w 365"/>
                <a:gd name="T3" fmla="*/ 57 h 372"/>
                <a:gd name="T4" fmla="*/ 284 w 365"/>
                <a:gd name="T5" fmla="*/ 71 h 372"/>
                <a:gd name="T6" fmla="*/ 274 w 365"/>
                <a:gd name="T7" fmla="*/ 87 h 372"/>
                <a:gd name="T8" fmla="*/ 251 w 365"/>
                <a:gd name="T9" fmla="*/ 101 h 372"/>
                <a:gd name="T10" fmla="*/ 244 w 365"/>
                <a:gd name="T11" fmla="*/ 131 h 372"/>
                <a:gd name="T12" fmla="*/ 281 w 365"/>
                <a:gd name="T13" fmla="*/ 141 h 372"/>
                <a:gd name="T14" fmla="*/ 304 w 365"/>
                <a:gd name="T15" fmla="*/ 158 h 372"/>
                <a:gd name="T16" fmla="*/ 296 w 365"/>
                <a:gd name="T17" fmla="*/ 177 h 372"/>
                <a:gd name="T18" fmla="*/ 284 w 365"/>
                <a:gd name="T19" fmla="*/ 194 h 372"/>
                <a:gd name="T20" fmla="*/ 275 w 365"/>
                <a:gd name="T21" fmla="*/ 207 h 372"/>
                <a:gd name="T22" fmla="*/ 286 w 365"/>
                <a:gd name="T23" fmla="*/ 219 h 372"/>
                <a:gd name="T24" fmla="*/ 302 w 365"/>
                <a:gd name="T25" fmla="*/ 231 h 372"/>
                <a:gd name="T26" fmla="*/ 293 w 365"/>
                <a:gd name="T27" fmla="*/ 257 h 372"/>
                <a:gd name="T28" fmla="*/ 310 w 365"/>
                <a:gd name="T29" fmla="*/ 285 h 372"/>
                <a:gd name="T30" fmla="*/ 323 w 365"/>
                <a:gd name="T31" fmla="*/ 299 h 372"/>
                <a:gd name="T32" fmla="*/ 338 w 365"/>
                <a:gd name="T33" fmla="*/ 302 h 372"/>
                <a:gd name="T34" fmla="*/ 343 w 365"/>
                <a:gd name="T35" fmla="*/ 303 h 372"/>
                <a:gd name="T36" fmla="*/ 358 w 365"/>
                <a:gd name="T37" fmla="*/ 320 h 372"/>
                <a:gd name="T38" fmla="*/ 365 w 365"/>
                <a:gd name="T39" fmla="*/ 341 h 372"/>
                <a:gd name="T40" fmla="*/ 350 w 365"/>
                <a:gd name="T41" fmla="*/ 372 h 372"/>
                <a:gd name="T42" fmla="*/ 341 w 365"/>
                <a:gd name="T43" fmla="*/ 345 h 372"/>
                <a:gd name="T44" fmla="*/ 308 w 365"/>
                <a:gd name="T45" fmla="*/ 308 h 372"/>
                <a:gd name="T46" fmla="*/ 289 w 365"/>
                <a:gd name="T47" fmla="*/ 300 h 372"/>
                <a:gd name="T48" fmla="*/ 266 w 365"/>
                <a:gd name="T49" fmla="*/ 312 h 372"/>
                <a:gd name="T50" fmla="*/ 247 w 365"/>
                <a:gd name="T51" fmla="*/ 320 h 372"/>
                <a:gd name="T52" fmla="*/ 229 w 365"/>
                <a:gd name="T53" fmla="*/ 305 h 372"/>
                <a:gd name="T54" fmla="*/ 208 w 365"/>
                <a:gd name="T55" fmla="*/ 300 h 372"/>
                <a:gd name="T56" fmla="*/ 182 w 365"/>
                <a:gd name="T57" fmla="*/ 306 h 372"/>
                <a:gd name="T58" fmla="*/ 163 w 365"/>
                <a:gd name="T59" fmla="*/ 305 h 372"/>
                <a:gd name="T60" fmla="*/ 154 w 365"/>
                <a:gd name="T61" fmla="*/ 284 h 372"/>
                <a:gd name="T62" fmla="*/ 125 w 365"/>
                <a:gd name="T63" fmla="*/ 284 h 372"/>
                <a:gd name="T64" fmla="*/ 91 w 365"/>
                <a:gd name="T65" fmla="*/ 284 h 372"/>
                <a:gd name="T66" fmla="*/ 59 w 365"/>
                <a:gd name="T67" fmla="*/ 287 h 372"/>
                <a:gd name="T68" fmla="*/ 43 w 365"/>
                <a:gd name="T69" fmla="*/ 269 h 372"/>
                <a:gd name="T70" fmla="*/ 31 w 365"/>
                <a:gd name="T71" fmla="*/ 246 h 372"/>
                <a:gd name="T72" fmla="*/ 19 w 365"/>
                <a:gd name="T73" fmla="*/ 218 h 372"/>
                <a:gd name="T74" fmla="*/ 34 w 365"/>
                <a:gd name="T75" fmla="*/ 177 h 372"/>
                <a:gd name="T76" fmla="*/ 7 w 365"/>
                <a:gd name="T77" fmla="*/ 146 h 372"/>
                <a:gd name="T78" fmla="*/ 16 w 365"/>
                <a:gd name="T79" fmla="*/ 114 h 372"/>
                <a:gd name="T80" fmla="*/ 31 w 365"/>
                <a:gd name="T81" fmla="*/ 101 h 372"/>
                <a:gd name="T82" fmla="*/ 40 w 365"/>
                <a:gd name="T83" fmla="*/ 83 h 372"/>
                <a:gd name="T84" fmla="*/ 52 w 365"/>
                <a:gd name="T85" fmla="*/ 74 h 372"/>
                <a:gd name="T86" fmla="*/ 65 w 365"/>
                <a:gd name="T87" fmla="*/ 69 h 372"/>
                <a:gd name="T88" fmla="*/ 79 w 365"/>
                <a:gd name="T89" fmla="*/ 53 h 372"/>
                <a:gd name="T90" fmla="*/ 91 w 365"/>
                <a:gd name="T91" fmla="*/ 41 h 372"/>
                <a:gd name="T92" fmla="*/ 104 w 365"/>
                <a:gd name="T93" fmla="*/ 0 h 372"/>
                <a:gd name="T94" fmla="*/ 148 w 365"/>
                <a:gd name="T95" fmla="*/ 12 h 372"/>
                <a:gd name="T96" fmla="*/ 163 w 365"/>
                <a:gd name="T97" fmla="*/ 14 h 372"/>
                <a:gd name="T98" fmla="*/ 202 w 365"/>
                <a:gd name="T99" fmla="*/ 18 h 372"/>
                <a:gd name="T100" fmla="*/ 217 w 365"/>
                <a:gd name="T101" fmla="*/ 27 h 372"/>
                <a:gd name="T102" fmla="*/ 247 w 365"/>
                <a:gd name="T103" fmla="*/ 23 h 372"/>
                <a:gd name="T104" fmla="*/ 278 w 365"/>
                <a:gd name="T105" fmla="*/ 21 h 372"/>
                <a:gd name="T106" fmla="*/ 301 w 365"/>
                <a:gd name="T107" fmla="*/ 27 h 372"/>
                <a:gd name="T108" fmla="*/ 322 w 365"/>
                <a:gd name="T109" fmla="*/ 3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 h="372">
                  <a:moveTo>
                    <a:pt x="322" y="33"/>
                  </a:moveTo>
                  <a:cubicBezTo>
                    <a:pt x="319" y="47"/>
                    <a:pt x="318" y="54"/>
                    <a:pt x="302" y="57"/>
                  </a:cubicBezTo>
                  <a:cubicBezTo>
                    <a:pt x="296" y="61"/>
                    <a:pt x="288" y="65"/>
                    <a:pt x="284" y="71"/>
                  </a:cubicBezTo>
                  <a:cubicBezTo>
                    <a:pt x="278" y="80"/>
                    <a:pt x="281" y="82"/>
                    <a:pt x="274" y="87"/>
                  </a:cubicBezTo>
                  <a:cubicBezTo>
                    <a:pt x="267" y="92"/>
                    <a:pt x="259" y="96"/>
                    <a:pt x="251" y="101"/>
                  </a:cubicBezTo>
                  <a:cubicBezTo>
                    <a:pt x="243" y="112"/>
                    <a:pt x="245" y="113"/>
                    <a:pt x="244" y="131"/>
                  </a:cubicBezTo>
                  <a:cubicBezTo>
                    <a:pt x="251" y="140"/>
                    <a:pt x="270" y="139"/>
                    <a:pt x="281" y="141"/>
                  </a:cubicBezTo>
                  <a:cubicBezTo>
                    <a:pt x="289" y="146"/>
                    <a:pt x="295" y="154"/>
                    <a:pt x="304" y="158"/>
                  </a:cubicBezTo>
                  <a:cubicBezTo>
                    <a:pt x="309" y="168"/>
                    <a:pt x="307" y="175"/>
                    <a:pt x="296" y="177"/>
                  </a:cubicBezTo>
                  <a:cubicBezTo>
                    <a:pt x="290" y="181"/>
                    <a:pt x="287" y="187"/>
                    <a:pt x="284" y="194"/>
                  </a:cubicBezTo>
                  <a:cubicBezTo>
                    <a:pt x="283" y="202"/>
                    <a:pt x="279" y="201"/>
                    <a:pt x="275" y="207"/>
                  </a:cubicBezTo>
                  <a:cubicBezTo>
                    <a:pt x="273" y="216"/>
                    <a:pt x="278" y="217"/>
                    <a:pt x="286" y="219"/>
                  </a:cubicBezTo>
                  <a:cubicBezTo>
                    <a:pt x="292" y="223"/>
                    <a:pt x="297" y="225"/>
                    <a:pt x="302" y="231"/>
                  </a:cubicBezTo>
                  <a:cubicBezTo>
                    <a:pt x="301" y="242"/>
                    <a:pt x="297" y="247"/>
                    <a:pt x="293" y="257"/>
                  </a:cubicBezTo>
                  <a:cubicBezTo>
                    <a:pt x="295" y="272"/>
                    <a:pt x="294" y="282"/>
                    <a:pt x="310" y="285"/>
                  </a:cubicBezTo>
                  <a:cubicBezTo>
                    <a:pt x="311" y="292"/>
                    <a:pt x="316" y="297"/>
                    <a:pt x="323" y="299"/>
                  </a:cubicBezTo>
                  <a:cubicBezTo>
                    <a:pt x="328" y="300"/>
                    <a:pt x="333" y="301"/>
                    <a:pt x="338" y="302"/>
                  </a:cubicBezTo>
                  <a:cubicBezTo>
                    <a:pt x="340" y="302"/>
                    <a:pt x="343" y="303"/>
                    <a:pt x="343" y="303"/>
                  </a:cubicBezTo>
                  <a:cubicBezTo>
                    <a:pt x="349" y="308"/>
                    <a:pt x="354" y="313"/>
                    <a:pt x="358" y="320"/>
                  </a:cubicBezTo>
                  <a:cubicBezTo>
                    <a:pt x="359" y="328"/>
                    <a:pt x="361" y="334"/>
                    <a:pt x="365" y="341"/>
                  </a:cubicBezTo>
                  <a:cubicBezTo>
                    <a:pt x="363" y="352"/>
                    <a:pt x="362" y="370"/>
                    <a:pt x="350" y="372"/>
                  </a:cubicBezTo>
                  <a:cubicBezTo>
                    <a:pt x="338" y="370"/>
                    <a:pt x="343" y="357"/>
                    <a:pt x="341" y="345"/>
                  </a:cubicBezTo>
                  <a:cubicBezTo>
                    <a:pt x="339" y="335"/>
                    <a:pt x="318" y="310"/>
                    <a:pt x="308" y="308"/>
                  </a:cubicBezTo>
                  <a:cubicBezTo>
                    <a:pt x="302" y="305"/>
                    <a:pt x="295" y="302"/>
                    <a:pt x="289" y="300"/>
                  </a:cubicBezTo>
                  <a:cubicBezTo>
                    <a:pt x="280" y="304"/>
                    <a:pt x="275" y="310"/>
                    <a:pt x="266" y="312"/>
                  </a:cubicBezTo>
                  <a:cubicBezTo>
                    <a:pt x="260" y="315"/>
                    <a:pt x="247" y="320"/>
                    <a:pt x="247" y="320"/>
                  </a:cubicBezTo>
                  <a:cubicBezTo>
                    <a:pt x="233" y="317"/>
                    <a:pt x="239" y="312"/>
                    <a:pt x="229" y="305"/>
                  </a:cubicBezTo>
                  <a:cubicBezTo>
                    <a:pt x="224" y="302"/>
                    <a:pt x="214" y="301"/>
                    <a:pt x="208" y="300"/>
                  </a:cubicBezTo>
                  <a:cubicBezTo>
                    <a:pt x="199" y="302"/>
                    <a:pt x="191" y="304"/>
                    <a:pt x="182" y="306"/>
                  </a:cubicBezTo>
                  <a:cubicBezTo>
                    <a:pt x="176" y="306"/>
                    <a:pt x="169" y="307"/>
                    <a:pt x="163" y="305"/>
                  </a:cubicBezTo>
                  <a:cubicBezTo>
                    <a:pt x="162" y="305"/>
                    <a:pt x="163" y="288"/>
                    <a:pt x="154" y="284"/>
                  </a:cubicBezTo>
                  <a:cubicBezTo>
                    <a:pt x="142" y="279"/>
                    <a:pt x="148" y="285"/>
                    <a:pt x="125" y="284"/>
                  </a:cubicBezTo>
                  <a:cubicBezTo>
                    <a:pt x="111" y="282"/>
                    <a:pt x="105" y="282"/>
                    <a:pt x="91" y="284"/>
                  </a:cubicBezTo>
                  <a:cubicBezTo>
                    <a:pt x="81" y="289"/>
                    <a:pt x="71" y="288"/>
                    <a:pt x="59" y="287"/>
                  </a:cubicBezTo>
                  <a:cubicBezTo>
                    <a:pt x="51" y="283"/>
                    <a:pt x="50" y="274"/>
                    <a:pt x="43" y="269"/>
                  </a:cubicBezTo>
                  <a:cubicBezTo>
                    <a:pt x="38" y="260"/>
                    <a:pt x="38" y="255"/>
                    <a:pt x="31" y="246"/>
                  </a:cubicBezTo>
                  <a:cubicBezTo>
                    <a:pt x="30" y="237"/>
                    <a:pt x="20" y="227"/>
                    <a:pt x="19" y="218"/>
                  </a:cubicBezTo>
                  <a:cubicBezTo>
                    <a:pt x="21" y="187"/>
                    <a:pt x="25" y="199"/>
                    <a:pt x="34" y="177"/>
                  </a:cubicBezTo>
                  <a:cubicBezTo>
                    <a:pt x="27" y="162"/>
                    <a:pt x="21" y="156"/>
                    <a:pt x="7" y="146"/>
                  </a:cubicBezTo>
                  <a:cubicBezTo>
                    <a:pt x="0" y="134"/>
                    <a:pt x="4" y="121"/>
                    <a:pt x="16" y="114"/>
                  </a:cubicBezTo>
                  <a:cubicBezTo>
                    <a:pt x="21" y="107"/>
                    <a:pt x="22" y="103"/>
                    <a:pt x="31" y="101"/>
                  </a:cubicBezTo>
                  <a:cubicBezTo>
                    <a:pt x="38" y="97"/>
                    <a:pt x="37" y="90"/>
                    <a:pt x="40" y="83"/>
                  </a:cubicBezTo>
                  <a:cubicBezTo>
                    <a:pt x="42" y="75"/>
                    <a:pt x="45" y="75"/>
                    <a:pt x="52" y="74"/>
                  </a:cubicBezTo>
                  <a:cubicBezTo>
                    <a:pt x="56" y="72"/>
                    <a:pt x="61" y="71"/>
                    <a:pt x="65" y="69"/>
                  </a:cubicBezTo>
                  <a:cubicBezTo>
                    <a:pt x="68" y="63"/>
                    <a:pt x="73" y="54"/>
                    <a:pt x="79" y="53"/>
                  </a:cubicBezTo>
                  <a:cubicBezTo>
                    <a:pt x="85" y="50"/>
                    <a:pt x="87" y="46"/>
                    <a:pt x="91" y="41"/>
                  </a:cubicBezTo>
                  <a:cubicBezTo>
                    <a:pt x="93" y="31"/>
                    <a:pt x="97" y="5"/>
                    <a:pt x="104" y="0"/>
                  </a:cubicBezTo>
                  <a:cubicBezTo>
                    <a:pt x="118" y="4"/>
                    <a:pt x="134" y="10"/>
                    <a:pt x="148" y="12"/>
                  </a:cubicBezTo>
                  <a:cubicBezTo>
                    <a:pt x="154" y="15"/>
                    <a:pt x="157" y="15"/>
                    <a:pt x="163" y="14"/>
                  </a:cubicBezTo>
                  <a:cubicBezTo>
                    <a:pt x="192" y="15"/>
                    <a:pt x="185" y="15"/>
                    <a:pt x="202" y="18"/>
                  </a:cubicBezTo>
                  <a:cubicBezTo>
                    <a:pt x="207" y="26"/>
                    <a:pt x="208" y="26"/>
                    <a:pt x="217" y="27"/>
                  </a:cubicBezTo>
                  <a:cubicBezTo>
                    <a:pt x="235" y="26"/>
                    <a:pt x="234" y="26"/>
                    <a:pt x="247" y="23"/>
                  </a:cubicBezTo>
                  <a:cubicBezTo>
                    <a:pt x="257" y="15"/>
                    <a:pt x="267" y="19"/>
                    <a:pt x="278" y="21"/>
                  </a:cubicBezTo>
                  <a:cubicBezTo>
                    <a:pt x="285" y="24"/>
                    <a:pt x="293" y="26"/>
                    <a:pt x="301" y="27"/>
                  </a:cubicBezTo>
                  <a:cubicBezTo>
                    <a:pt x="306" y="30"/>
                    <a:pt x="317" y="36"/>
                    <a:pt x="322" y="33"/>
                  </a:cubicBezTo>
                  <a:close/>
                </a:path>
              </a:pathLst>
            </a:custGeom>
            <a:solidFill>
              <a:srgbClr val="92D05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34"/>
              <a:endParaRPr lang="en-US" sz="1467" kern="0">
                <a:solidFill>
                  <a:srgbClr val="7F7F7F"/>
                </a:solidFill>
              </a:endParaRPr>
            </a:p>
          </p:txBody>
        </p:sp>
        <p:sp>
          <p:nvSpPr>
            <p:cNvPr id="28" name="Freeform 461"/>
            <p:cNvSpPr>
              <a:spLocks/>
            </p:cNvSpPr>
            <p:nvPr/>
          </p:nvSpPr>
          <p:spPr bwMode="auto">
            <a:xfrm>
              <a:off x="846793" y="835792"/>
              <a:ext cx="1158769" cy="609617"/>
            </a:xfrm>
            <a:custGeom>
              <a:avLst/>
              <a:gdLst>
                <a:gd name="T0" fmla="*/ 857 w 876"/>
                <a:gd name="T1" fmla="*/ 469 h 489"/>
                <a:gd name="T2" fmla="*/ 812 w 876"/>
                <a:gd name="T3" fmla="*/ 437 h 489"/>
                <a:gd name="T4" fmla="*/ 774 w 876"/>
                <a:gd name="T5" fmla="*/ 422 h 489"/>
                <a:gd name="T6" fmla="*/ 723 w 876"/>
                <a:gd name="T7" fmla="*/ 451 h 489"/>
                <a:gd name="T8" fmla="*/ 683 w 876"/>
                <a:gd name="T9" fmla="*/ 484 h 489"/>
                <a:gd name="T10" fmla="*/ 648 w 876"/>
                <a:gd name="T11" fmla="*/ 472 h 489"/>
                <a:gd name="T12" fmla="*/ 618 w 876"/>
                <a:gd name="T13" fmla="*/ 452 h 489"/>
                <a:gd name="T14" fmla="*/ 600 w 876"/>
                <a:gd name="T15" fmla="*/ 421 h 489"/>
                <a:gd name="T16" fmla="*/ 611 w 876"/>
                <a:gd name="T17" fmla="*/ 373 h 489"/>
                <a:gd name="T18" fmla="*/ 600 w 876"/>
                <a:gd name="T19" fmla="*/ 364 h 489"/>
                <a:gd name="T20" fmla="*/ 582 w 876"/>
                <a:gd name="T21" fmla="*/ 361 h 489"/>
                <a:gd name="T22" fmla="*/ 546 w 876"/>
                <a:gd name="T23" fmla="*/ 331 h 489"/>
                <a:gd name="T24" fmla="*/ 519 w 876"/>
                <a:gd name="T25" fmla="*/ 326 h 489"/>
                <a:gd name="T26" fmla="*/ 489 w 876"/>
                <a:gd name="T27" fmla="*/ 344 h 489"/>
                <a:gd name="T28" fmla="*/ 440 w 876"/>
                <a:gd name="T29" fmla="*/ 373 h 489"/>
                <a:gd name="T30" fmla="*/ 417 w 876"/>
                <a:gd name="T31" fmla="*/ 362 h 489"/>
                <a:gd name="T32" fmla="*/ 381 w 876"/>
                <a:gd name="T33" fmla="*/ 358 h 489"/>
                <a:gd name="T34" fmla="*/ 326 w 876"/>
                <a:gd name="T35" fmla="*/ 358 h 489"/>
                <a:gd name="T36" fmla="*/ 273 w 876"/>
                <a:gd name="T37" fmla="*/ 313 h 489"/>
                <a:gd name="T38" fmla="*/ 231 w 876"/>
                <a:gd name="T39" fmla="*/ 295 h 489"/>
                <a:gd name="T40" fmla="*/ 186 w 876"/>
                <a:gd name="T41" fmla="*/ 260 h 489"/>
                <a:gd name="T42" fmla="*/ 155 w 876"/>
                <a:gd name="T43" fmla="*/ 235 h 489"/>
                <a:gd name="T44" fmla="*/ 116 w 876"/>
                <a:gd name="T45" fmla="*/ 253 h 489"/>
                <a:gd name="T46" fmla="*/ 87 w 876"/>
                <a:gd name="T47" fmla="*/ 250 h 489"/>
                <a:gd name="T48" fmla="*/ 51 w 876"/>
                <a:gd name="T49" fmla="*/ 244 h 489"/>
                <a:gd name="T50" fmla="*/ 35 w 876"/>
                <a:gd name="T51" fmla="*/ 199 h 489"/>
                <a:gd name="T52" fmla="*/ 3 w 876"/>
                <a:gd name="T53" fmla="*/ 163 h 489"/>
                <a:gd name="T54" fmla="*/ 26 w 876"/>
                <a:gd name="T55" fmla="*/ 112 h 489"/>
                <a:gd name="T56" fmla="*/ 29 w 876"/>
                <a:gd name="T57" fmla="*/ 58 h 489"/>
                <a:gd name="T58" fmla="*/ 50 w 876"/>
                <a:gd name="T59" fmla="*/ 26 h 489"/>
                <a:gd name="T60" fmla="*/ 107 w 876"/>
                <a:gd name="T61" fmla="*/ 8 h 489"/>
                <a:gd name="T62" fmla="*/ 149 w 876"/>
                <a:gd name="T63" fmla="*/ 13 h 489"/>
                <a:gd name="T64" fmla="*/ 182 w 876"/>
                <a:gd name="T65" fmla="*/ 7 h 489"/>
                <a:gd name="T66" fmla="*/ 224 w 876"/>
                <a:gd name="T67" fmla="*/ 26 h 489"/>
                <a:gd name="T68" fmla="*/ 287 w 876"/>
                <a:gd name="T69" fmla="*/ 56 h 489"/>
                <a:gd name="T70" fmla="*/ 335 w 876"/>
                <a:gd name="T71" fmla="*/ 80 h 489"/>
                <a:gd name="T72" fmla="*/ 392 w 876"/>
                <a:gd name="T73" fmla="*/ 71 h 489"/>
                <a:gd name="T74" fmla="*/ 449 w 876"/>
                <a:gd name="T75" fmla="*/ 73 h 489"/>
                <a:gd name="T76" fmla="*/ 485 w 876"/>
                <a:gd name="T77" fmla="*/ 79 h 489"/>
                <a:gd name="T78" fmla="*/ 530 w 876"/>
                <a:gd name="T79" fmla="*/ 67 h 489"/>
                <a:gd name="T80" fmla="*/ 590 w 876"/>
                <a:gd name="T81" fmla="*/ 89 h 489"/>
                <a:gd name="T82" fmla="*/ 626 w 876"/>
                <a:gd name="T83" fmla="*/ 79 h 489"/>
                <a:gd name="T84" fmla="*/ 719 w 876"/>
                <a:gd name="T85" fmla="*/ 77 h 489"/>
                <a:gd name="T86" fmla="*/ 744 w 876"/>
                <a:gd name="T87" fmla="*/ 131 h 489"/>
                <a:gd name="T88" fmla="*/ 752 w 876"/>
                <a:gd name="T89" fmla="*/ 233 h 489"/>
                <a:gd name="T90" fmla="*/ 761 w 876"/>
                <a:gd name="T91" fmla="*/ 278 h 489"/>
                <a:gd name="T92" fmla="*/ 774 w 876"/>
                <a:gd name="T93" fmla="*/ 329 h 489"/>
                <a:gd name="T94" fmla="*/ 801 w 876"/>
                <a:gd name="T95" fmla="*/ 356 h 489"/>
                <a:gd name="T96" fmla="*/ 848 w 876"/>
                <a:gd name="T97" fmla="*/ 403 h 489"/>
                <a:gd name="T98" fmla="*/ 870 w 876"/>
                <a:gd name="T99" fmla="*/ 42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489">
                  <a:moveTo>
                    <a:pt x="870" y="425"/>
                  </a:moveTo>
                  <a:cubicBezTo>
                    <a:pt x="869" y="440"/>
                    <a:pt x="874" y="462"/>
                    <a:pt x="857" y="469"/>
                  </a:cubicBezTo>
                  <a:cubicBezTo>
                    <a:pt x="846" y="466"/>
                    <a:pt x="835" y="454"/>
                    <a:pt x="825" y="448"/>
                  </a:cubicBezTo>
                  <a:cubicBezTo>
                    <a:pt x="821" y="443"/>
                    <a:pt x="817" y="441"/>
                    <a:pt x="812" y="437"/>
                  </a:cubicBezTo>
                  <a:cubicBezTo>
                    <a:pt x="807" y="428"/>
                    <a:pt x="807" y="412"/>
                    <a:pt x="798" y="407"/>
                  </a:cubicBezTo>
                  <a:cubicBezTo>
                    <a:pt x="788" y="410"/>
                    <a:pt x="783" y="420"/>
                    <a:pt x="774" y="422"/>
                  </a:cubicBezTo>
                  <a:cubicBezTo>
                    <a:pt x="760" y="429"/>
                    <a:pt x="747" y="433"/>
                    <a:pt x="732" y="434"/>
                  </a:cubicBezTo>
                  <a:cubicBezTo>
                    <a:pt x="726" y="440"/>
                    <a:pt x="727" y="443"/>
                    <a:pt x="723" y="451"/>
                  </a:cubicBezTo>
                  <a:cubicBezTo>
                    <a:pt x="720" y="464"/>
                    <a:pt x="715" y="485"/>
                    <a:pt x="699" y="488"/>
                  </a:cubicBezTo>
                  <a:cubicBezTo>
                    <a:pt x="693" y="488"/>
                    <a:pt x="687" y="489"/>
                    <a:pt x="683" y="484"/>
                  </a:cubicBezTo>
                  <a:cubicBezTo>
                    <a:pt x="680" y="480"/>
                    <a:pt x="680" y="474"/>
                    <a:pt x="674" y="473"/>
                  </a:cubicBezTo>
                  <a:cubicBezTo>
                    <a:pt x="665" y="472"/>
                    <a:pt x="657" y="472"/>
                    <a:pt x="648" y="472"/>
                  </a:cubicBezTo>
                  <a:cubicBezTo>
                    <a:pt x="643" y="470"/>
                    <a:pt x="639" y="469"/>
                    <a:pt x="635" y="466"/>
                  </a:cubicBezTo>
                  <a:cubicBezTo>
                    <a:pt x="632" y="459"/>
                    <a:pt x="624" y="456"/>
                    <a:pt x="618" y="452"/>
                  </a:cubicBezTo>
                  <a:cubicBezTo>
                    <a:pt x="614" y="446"/>
                    <a:pt x="609" y="440"/>
                    <a:pt x="605" y="434"/>
                  </a:cubicBezTo>
                  <a:cubicBezTo>
                    <a:pt x="604" y="427"/>
                    <a:pt x="606" y="425"/>
                    <a:pt x="600" y="421"/>
                  </a:cubicBezTo>
                  <a:cubicBezTo>
                    <a:pt x="592" y="408"/>
                    <a:pt x="598" y="409"/>
                    <a:pt x="605" y="400"/>
                  </a:cubicBezTo>
                  <a:cubicBezTo>
                    <a:pt x="607" y="394"/>
                    <a:pt x="609" y="379"/>
                    <a:pt x="611" y="373"/>
                  </a:cubicBezTo>
                  <a:cubicBezTo>
                    <a:pt x="611" y="367"/>
                    <a:pt x="604" y="374"/>
                    <a:pt x="602" y="373"/>
                  </a:cubicBezTo>
                  <a:cubicBezTo>
                    <a:pt x="600" y="372"/>
                    <a:pt x="601" y="366"/>
                    <a:pt x="600" y="364"/>
                  </a:cubicBezTo>
                  <a:cubicBezTo>
                    <a:pt x="599" y="363"/>
                    <a:pt x="597" y="362"/>
                    <a:pt x="596" y="362"/>
                  </a:cubicBezTo>
                  <a:cubicBezTo>
                    <a:pt x="591" y="361"/>
                    <a:pt x="586" y="363"/>
                    <a:pt x="582" y="361"/>
                  </a:cubicBezTo>
                  <a:cubicBezTo>
                    <a:pt x="576" y="359"/>
                    <a:pt x="574" y="346"/>
                    <a:pt x="564" y="344"/>
                  </a:cubicBezTo>
                  <a:cubicBezTo>
                    <a:pt x="556" y="340"/>
                    <a:pt x="554" y="333"/>
                    <a:pt x="546" y="331"/>
                  </a:cubicBezTo>
                  <a:cubicBezTo>
                    <a:pt x="541" y="328"/>
                    <a:pt x="536" y="326"/>
                    <a:pt x="531" y="323"/>
                  </a:cubicBezTo>
                  <a:cubicBezTo>
                    <a:pt x="527" y="324"/>
                    <a:pt x="522" y="324"/>
                    <a:pt x="519" y="326"/>
                  </a:cubicBezTo>
                  <a:cubicBezTo>
                    <a:pt x="513" y="330"/>
                    <a:pt x="514" y="338"/>
                    <a:pt x="506" y="340"/>
                  </a:cubicBezTo>
                  <a:cubicBezTo>
                    <a:pt x="500" y="343"/>
                    <a:pt x="495" y="340"/>
                    <a:pt x="489" y="344"/>
                  </a:cubicBezTo>
                  <a:cubicBezTo>
                    <a:pt x="485" y="366"/>
                    <a:pt x="486" y="374"/>
                    <a:pt x="464" y="379"/>
                  </a:cubicBezTo>
                  <a:cubicBezTo>
                    <a:pt x="455" y="378"/>
                    <a:pt x="447" y="378"/>
                    <a:pt x="440" y="373"/>
                  </a:cubicBezTo>
                  <a:cubicBezTo>
                    <a:pt x="437" y="367"/>
                    <a:pt x="433" y="369"/>
                    <a:pt x="428" y="364"/>
                  </a:cubicBezTo>
                  <a:cubicBezTo>
                    <a:pt x="424" y="365"/>
                    <a:pt x="420" y="359"/>
                    <a:pt x="417" y="362"/>
                  </a:cubicBezTo>
                  <a:cubicBezTo>
                    <a:pt x="411" y="368"/>
                    <a:pt x="411" y="372"/>
                    <a:pt x="399" y="374"/>
                  </a:cubicBezTo>
                  <a:cubicBezTo>
                    <a:pt x="394" y="364"/>
                    <a:pt x="392" y="360"/>
                    <a:pt x="381" y="358"/>
                  </a:cubicBezTo>
                  <a:cubicBezTo>
                    <a:pt x="377" y="356"/>
                    <a:pt x="361" y="358"/>
                    <a:pt x="357" y="356"/>
                  </a:cubicBezTo>
                  <a:cubicBezTo>
                    <a:pt x="344" y="357"/>
                    <a:pt x="339" y="352"/>
                    <a:pt x="326" y="358"/>
                  </a:cubicBezTo>
                  <a:cubicBezTo>
                    <a:pt x="318" y="353"/>
                    <a:pt x="310" y="350"/>
                    <a:pt x="306" y="341"/>
                  </a:cubicBezTo>
                  <a:cubicBezTo>
                    <a:pt x="303" y="323"/>
                    <a:pt x="289" y="314"/>
                    <a:pt x="273" y="313"/>
                  </a:cubicBezTo>
                  <a:cubicBezTo>
                    <a:pt x="265" y="311"/>
                    <a:pt x="257" y="308"/>
                    <a:pt x="249" y="307"/>
                  </a:cubicBezTo>
                  <a:cubicBezTo>
                    <a:pt x="244" y="301"/>
                    <a:pt x="239" y="297"/>
                    <a:pt x="231" y="295"/>
                  </a:cubicBezTo>
                  <a:cubicBezTo>
                    <a:pt x="223" y="289"/>
                    <a:pt x="211" y="279"/>
                    <a:pt x="201" y="277"/>
                  </a:cubicBezTo>
                  <a:cubicBezTo>
                    <a:pt x="194" y="274"/>
                    <a:pt x="189" y="267"/>
                    <a:pt x="186" y="260"/>
                  </a:cubicBezTo>
                  <a:cubicBezTo>
                    <a:pt x="184" y="247"/>
                    <a:pt x="179" y="252"/>
                    <a:pt x="168" y="247"/>
                  </a:cubicBezTo>
                  <a:cubicBezTo>
                    <a:pt x="166" y="248"/>
                    <a:pt x="157" y="235"/>
                    <a:pt x="155" y="235"/>
                  </a:cubicBezTo>
                  <a:cubicBezTo>
                    <a:pt x="150" y="236"/>
                    <a:pt x="140" y="238"/>
                    <a:pt x="135" y="239"/>
                  </a:cubicBezTo>
                  <a:cubicBezTo>
                    <a:pt x="127" y="241"/>
                    <a:pt x="125" y="251"/>
                    <a:pt x="116" y="253"/>
                  </a:cubicBezTo>
                  <a:cubicBezTo>
                    <a:pt x="110" y="258"/>
                    <a:pt x="109" y="254"/>
                    <a:pt x="101" y="253"/>
                  </a:cubicBezTo>
                  <a:cubicBezTo>
                    <a:pt x="98" y="249"/>
                    <a:pt x="92" y="252"/>
                    <a:pt x="87" y="250"/>
                  </a:cubicBezTo>
                  <a:cubicBezTo>
                    <a:pt x="82" y="248"/>
                    <a:pt x="71" y="244"/>
                    <a:pt x="71" y="244"/>
                  </a:cubicBezTo>
                  <a:cubicBezTo>
                    <a:pt x="63" y="246"/>
                    <a:pt x="59" y="241"/>
                    <a:pt x="51" y="244"/>
                  </a:cubicBezTo>
                  <a:cubicBezTo>
                    <a:pt x="53" y="235"/>
                    <a:pt x="48" y="229"/>
                    <a:pt x="51" y="221"/>
                  </a:cubicBezTo>
                  <a:cubicBezTo>
                    <a:pt x="49" y="210"/>
                    <a:pt x="49" y="203"/>
                    <a:pt x="35" y="199"/>
                  </a:cubicBezTo>
                  <a:cubicBezTo>
                    <a:pt x="29" y="197"/>
                    <a:pt x="24" y="188"/>
                    <a:pt x="24" y="188"/>
                  </a:cubicBezTo>
                  <a:cubicBezTo>
                    <a:pt x="18" y="179"/>
                    <a:pt x="10" y="172"/>
                    <a:pt x="3" y="163"/>
                  </a:cubicBezTo>
                  <a:cubicBezTo>
                    <a:pt x="0" y="149"/>
                    <a:pt x="10" y="146"/>
                    <a:pt x="20" y="140"/>
                  </a:cubicBezTo>
                  <a:cubicBezTo>
                    <a:pt x="21" y="131"/>
                    <a:pt x="22" y="120"/>
                    <a:pt x="26" y="112"/>
                  </a:cubicBezTo>
                  <a:cubicBezTo>
                    <a:pt x="28" y="101"/>
                    <a:pt x="26" y="93"/>
                    <a:pt x="21" y="83"/>
                  </a:cubicBezTo>
                  <a:cubicBezTo>
                    <a:pt x="19" y="73"/>
                    <a:pt x="19" y="64"/>
                    <a:pt x="29" y="58"/>
                  </a:cubicBezTo>
                  <a:cubicBezTo>
                    <a:pt x="32" y="53"/>
                    <a:pt x="34" y="49"/>
                    <a:pt x="39" y="46"/>
                  </a:cubicBezTo>
                  <a:cubicBezTo>
                    <a:pt x="43" y="39"/>
                    <a:pt x="43" y="30"/>
                    <a:pt x="50" y="26"/>
                  </a:cubicBezTo>
                  <a:cubicBezTo>
                    <a:pt x="59" y="15"/>
                    <a:pt x="62" y="7"/>
                    <a:pt x="78" y="4"/>
                  </a:cubicBezTo>
                  <a:cubicBezTo>
                    <a:pt x="97" y="5"/>
                    <a:pt x="94" y="0"/>
                    <a:pt x="107" y="8"/>
                  </a:cubicBezTo>
                  <a:cubicBezTo>
                    <a:pt x="111" y="15"/>
                    <a:pt x="131" y="17"/>
                    <a:pt x="131" y="17"/>
                  </a:cubicBezTo>
                  <a:cubicBezTo>
                    <a:pt x="138" y="16"/>
                    <a:pt x="142" y="14"/>
                    <a:pt x="149" y="13"/>
                  </a:cubicBezTo>
                  <a:cubicBezTo>
                    <a:pt x="154" y="9"/>
                    <a:pt x="158" y="8"/>
                    <a:pt x="164" y="7"/>
                  </a:cubicBezTo>
                  <a:cubicBezTo>
                    <a:pt x="169" y="11"/>
                    <a:pt x="182" y="7"/>
                    <a:pt x="182" y="7"/>
                  </a:cubicBezTo>
                  <a:cubicBezTo>
                    <a:pt x="191" y="0"/>
                    <a:pt x="191" y="7"/>
                    <a:pt x="194" y="14"/>
                  </a:cubicBezTo>
                  <a:cubicBezTo>
                    <a:pt x="196" y="25"/>
                    <a:pt x="215" y="25"/>
                    <a:pt x="224" y="26"/>
                  </a:cubicBezTo>
                  <a:cubicBezTo>
                    <a:pt x="242" y="31"/>
                    <a:pt x="249" y="47"/>
                    <a:pt x="267" y="50"/>
                  </a:cubicBezTo>
                  <a:cubicBezTo>
                    <a:pt x="273" y="53"/>
                    <a:pt x="280" y="55"/>
                    <a:pt x="287" y="56"/>
                  </a:cubicBezTo>
                  <a:cubicBezTo>
                    <a:pt x="295" y="60"/>
                    <a:pt x="295" y="64"/>
                    <a:pt x="299" y="71"/>
                  </a:cubicBezTo>
                  <a:cubicBezTo>
                    <a:pt x="301" y="83"/>
                    <a:pt x="328" y="80"/>
                    <a:pt x="335" y="80"/>
                  </a:cubicBezTo>
                  <a:cubicBezTo>
                    <a:pt x="348" y="79"/>
                    <a:pt x="345" y="74"/>
                    <a:pt x="357" y="70"/>
                  </a:cubicBezTo>
                  <a:cubicBezTo>
                    <a:pt x="363" y="54"/>
                    <a:pt x="379" y="68"/>
                    <a:pt x="392" y="71"/>
                  </a:cubicBezTo>
                  <a:cubicBezTo>
                    <a:pt x="397" y="75"/>
                    <a:pt x="424" y="73"/>
                    <a:pt x="429" y="76"/>
                  </a:cubicBezTo>
                  <a:cubicBezTo>
                    <a:pt x="442" y="72"/>
                    <a:pt x="435" y="75"/>
                    <a:pt x="449" y="73"/>
                  </a:cubicBezTo>
                  <a:cubicBezTo>
                    <a:pt x="455" y="70"/>
                    <a:pt x="470" y="74"/>
                    <a:pt x="470" y="74"/>
                  </a:cubicBezTo>
                  <a:cubicBezTo>
                    <a:pt x="474" y="77"/>
                    <a:pt x="480" y="77"/>
                    <a:pt x="485" y="79"/>
                  </a:cubicBezTo>
                  <a:cubicBezTo>
                    <a:pt x="501" y="77"/>
                    <a:pt x="499" y="73"/>
                    <a:pt x="512" y="70"/>
                  </a:cubicBezTo>
                  <a:cubicBezTo>
                    <a:pt x="517" y="67"/>
                    <a:pt x="524" y="68"/>
                    <a:pt x="530" y="67"/>
                  </a:cubicBezTo>
                  <a:cubicBezTo>
                    <a:pt x="539" y="63"/>
                    <a:pt x="542" y="67"/>
                    <a:pt x="551" y="68"/>
                  </a:cubicBezTo>
                  <a:cubicBezTo>
                    <a:pt x="564" y="78"/>
                    <a:pt x="573" y="86"/>
                    <a:pt x="590" y="89"/>
                  </a:cubicBezTo>
                  <a:cubicBezTo>
                    <a:pt x="598" y="88"/>
                    <a:pt x="604" y="86"/>
                    <a:pt x="611" y="85"/>
                  </a:cubicBezTo>
                  <a:cubicBezTo>
                    <a:pt x="616" y="82"/>
                    <a:pt x="620" y="80"/>
                    <a:pt x="626" y="79"/>
                  </a:cubicBezTo>
                  <a:cubicBezTo>
                    <a:pt x="632" y="76"/>
                    <a:pt x="638" y="74"/>
                    <a:pt x="644" y="73"/>
                  </a:cubicBezTo>
                  <a:cubicBezTo>
                    <a:pt x="670" y="74"/>
                    <a:pt x="694" y="75"/>
                    <a:pt x="719" y="77"/>
                  </a:cubicBezTo>
                  <a:cubicBezTo>
                    <a:pt x="727" y="83"/>
                    <a:pt x="746" y="85"/>
                    <a:pt x="746" y="85"/>
                  </a:cubicBezTo>
                  <a:cubicBezTo>
                    <a:pt x="756" y="92"/>
                    <a:pt x="750" y="119"/>
                    <a:pt x="744" y="131"/>
                  </a:cubicBezTo>
                  <a:cubicBezTo>
                    <a:pt x="741" y="148"/>
                    <a:pt x="738" y="166"/>
                    <a:pt x="746" y="182"/>
                  </a:cubicBezTo>
                  <a:cubicBezTo>
                    <a:pt x="749" y="199"/>
                    <a:pt x="749" y="216"/>
                    <a:pt x="752" y="233"/>
                  </a:cubicBezTo>
                  <a:cubicBezTo>
                    <a:pt x="752" y="239"/>
                    <a:pt x="753" y="262"/>
                    <a:pt x="756" y="268"/>
                  </a:cubicBezTo>
                  <a:cubicBezTo>
                    <a:pt x="758" y="271"/>
                    <a:pt x="761" y="278"/>
                    <a:pt x="761" y="278"/>
                  </a:cubicBezTo>
                  <a:cubicBezTo>
                    <a:pt x="762" y="285"/>
                    <a:pt x="765" y="291"/>
                    <a:pt x="767" y="298"/>
                  </a:cubicBezTo>
                  <a:cubicBezTo>
                    <a:pt x="768" y="308"/>
                    <a:pt x="768" y="321"/>
                    <a:pt x="774" y="329"/>
                  </a:cubicBezTo>
                  <a:cubicBezTo>
                    <a:pt x="776" y="336"/>
                    <a:pt x="775" y="340"/>
                    <a:pt x="782" y="341"/>
                  </a:cubicBezTo>
                  <a:cubicBezTo>
                    <a:pt x="787" y="348"/>
                    <a:pt x="796" y="349"/>
                    <a:pt x="801" y="356"/>
                  </a:cubicBezTo>
                  <a:cubicBezTo>
                    <a:pt x="807" y="364"/>
                    <a:pt x="809" y="374"/>
                    <a:pt x="815" y="382"/>
                  </a:cubicBezTo>
                  <a:cubicBezTo>
                    <a:pt x="821" y="391"/>
                    <a:pt x="839" y="397"/>
                    <a:pt x="848" y="403"/>
                  </a:cubicBezTo>
                  <a:cubicBezTo>
                    <a:pt x="854" y="407"/>
                    <a:pt x="857" y="414"/>
                    <a:pt x="863" y="419"/>
                  </a:cubicBezTo>
                  <a:cubicBezTo>
                    <a:pt x="864" y="421"/>
                    <a:pt x="876" y="431"/>
                    <a:pt x="870" y="425"/>
                  </a:cubicBezTo>
                  <a:close/>
                </a:path>
              </a:pathLst>
            </a:custGeom>
            <a:solidFill>
              <a:srgbClr val="92D05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34"/>
              <a:endParaRPr lang="en-US" sz="1467" kern="0">
                <a:solidFill>
                  <a:srgbClr val="7F7F7F"/>
                </a:solidFill>
              </a:endParaRPr>
            </a:p>
          </p:txBody>
        </p:sp>
        <p:sp>
          <p:nvSpPr>
            <p:cNvPr id="29" name="Freeform 462"/>
            <p:cNvSpPr>
              <a:spLocks/>
            </p:cNvSpPr>
            <p:nvPr/>
          </p:nvSpPr>
          <p:spPr bwMode="auto">
            <a:xfrm>
              <a:off x="990782" y="1130883"/>
              <a:ext cx="863934" cy="922376"/>
            </a:xfrm>
            <a:custGeom>
              <a:avLst/>
              <a:gdLst>
                <a:gd name="T0" fmla="*/ 158 w 652"/>
                <a:gd name="T1" fmla="*/ 351 h 735"/>
                <a:gd name="T2" fmla="*/ 176 w 652"/>
                <a:gd name="T3" fmla="*/ 397 h 735"/>
                <a:gd name="T4" fmla="*/ 186 w 652"/>
                <a:gd name="T5" fmla="*/ 483 h 735"/>
                <a:gd name="T6" fmla="*/ 209 w 652"/>
                <a:gd name="T7" fmla="*/ 525 h 735"/>
                <a:gd name="T8" fmla="*/ 243 w 652"/>
                <a:gd name="T9" fmla="*/ 537 h 735"/>
                <a:gd name="T10" fmla="*/ 284 w 652"/>
                <a:gd name="T11" fmla="*/ 592 h 735"/>
                <a:gd name="T12" fmla="*/ 317 w 652"/>
                <a:gd name="T13" fmla="*/ 633 h 735"/>
                <a:gd name="T14" fmla="*/ 348 w 652"/>
                <a:gd name="T15" fmla="*/ 715 h 735"/>
                <a:gd name="T16" fmla="*/ 365 w 652"/>
                <a:gd name="T17" fmla="*/ 717 h 735"/>
                <a:gd name="T18" fmla="*/ 431 w 652"/>
                <a:gd name="T19" fmla="*/ 735 h 735"/>
                <a:gd name="T20" fmla="*/ 464 w 652"/>
                <a:gd name="T21" fmla="*/ 708 h 735"/>
                <a:gd name="T22" fmla="*/ 465 w 652"/>
                <a:gd name="T23" fmla="*/ 679 h 735"/>
                <a:gd name="T24" fmla="*/ 497 w 652"/>
                <a:gd name="T25" fmla="*/ 657 h 735"/>
                <a:gd name="T26" fmla="*/ 513 w 652"/>
                <a:gd name="T27" fmla="*/ 603 h 735"/>
                <a:gd name="T28" fmla="*/ 542 w 652"/>
                <a:gd name="T29" fmla="*/ 576 h 735"/>
                <a:gd name="T30" fmla="*/ 555 w 652"/>
                <a:gd name="T31" fmla="*/ 540 h 735"/>
                <a:gd name="T32" fmla="*/ 557 w 652"/>
                <a:gd name="T33" fmla="*/ 483 h 735"/>
                <a:gd name="T34" fmla="*/ 603 w 652"/>
                <a:gd name="T35" fmla="*/ 433 h 735"/>
                <a:gd name="T36" fmla="*/ 600 w 652"/>
                <a:gd name="T37" fmla="*/ 397 h 735"/>
                <a:gd name="T38" fmla="*/ 602 w 652"/>
                <a:gd name="T39" fmla="*/ 349 h 735"/>
                <a:gd name="T40" fmla="*/ 630 w 652"/>
                <a:gd name="T41" fmla="*/ 298 h 735"/>
                <a:gd name="T42" fmla="*/ 647 w 652"/>
                <a:gd name="T43" fmla="*/ 273 h 735"/>
                <a:gd name="T44" fmla="*/ 576 w 652"/>
                <a:gd name="T45" fmla="*/ 249 h 735"/>
                <a:gd name="T46" fmla="*/ 516 w 652"/>
                <a:gd name="T47" fmla="*/ 219 h 735"/>
                <a:gd name="T48" fmla="*/ 495 w 652"/>
                <a:gd name="T49" fmla="*/ 166 h 735"/>
                <a:gd name="T50" fmla="*/ 483 w 652"/>
                <a:gd name="T51" fmla="*/ 126 h 735"/>
                <a:gd name="T52" fmla="*/ 441 w 652"/>
                <a:gd name="T53" fmla="*/ 96 h 735"/>
                <a:gd name="T54" fmla="*/ 401 w 652"/>
                <a:gd name="T55" fmla="*/ 100 h 735"/>
                <a:gd name="T56" fmla="*/ 365 w 652"/>
                <a:gd name="T57" fmla="*/ 135 h 735"/>
                <a:gd name="T58" fmla="*/ 318 w 652"/>
                <a:gd name="T59" fmla="*/ 126 h 735"/>
                <a:gd name="T60" fmla="*/ 281 w 652"/>
                <a:gd name="T61" fmla="*/ 126 h 735"/>
                <a:gd name="T62" fmla="*/ 204 w 652"/>
                <a:gd name="T63" fmla="*/ 111 h 735"/>
                <a:gd name="T64" fmla="*/ 143 w 652"/>
                <a:gd name="T65" fmla="*/ 72 h 735"/>
                <a:gd name="T66" fmla="*/ 120 w 652"/>
                <a:gd name="T67" fmla="*/ 52 h 735"/>
                <a:gd name="T68" fmla="*/ 69 w 652"/>
                <a:gd name="T69" fmla="*/ 13 h 735"/>
                <a:gd name="T70" fmla="*/ 15 w 652"/>
                <a:gd name="T71" fmla="*/ 10 h 735"/>
                <a:gd name="T72" fmla="*/ 23 w 652"/>
                <a:gd name="T73" fmla="*/ 49 h 735"/>
                <a:gd name="T74" fmla="*/ 39 w 652"/>
                <a:gd name="T75" fmla="*/ 64 h 735"/>
                <a:gd name="T76" fmla="*/ 71 w 652"/>
                <a:gd name="T77" fmla="*/ 103 h 735"/>
                <a:gd name="T78" fmla="*/ 81 w 652"/>
                <a:gd name="T79" fmla="*/ 144 h 735"/>
                <a:gd name="T80" fmla="*/ 117 w 652"/>
                <a:gd name="T81" fmla="*/ 175 h 735"/>
                <a:gd name="T82" fmla="*/ 131 w 652"/>
                <a:gd name="T83" fmla="*/ 2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2" h="735">
                  <a:moveTo>
                    <a:pt x="141" y="330"/>
                  </a:moveTo>
                  <a:cubicBezTo>
                    <a:pt x="149" y="335"/>
                    <a:pt x="153" y="343"/>
                    <a:pt x="158" y="351"/>
                  </a:cubicBezTo>
                  <a:cubicBezTo>
                    <a:pt x="160" y="362"/>
                    <a:pt x="163" y="373"/>
                    <a:pt x="170" y="382"/>
                  </a:cubicBezTo>
                  <a:cubicBezTo>
                    <a:pt x="171" y="387"/>
                    <a:pt x="176" y="397"/>
                    <a:pt x="176" y="397"/>
                  </a:cubicBezTo>
                  <a:cubicBezTo>
                    <a:pt x="178" y="413"/>
                    <a:pt x="184" y="425"/>
                    <a:pt x="191" y="439"/>
                  </a:cubicBezTo>
                  <a:cubicBezTo>
                    <a:pt x="194" y="455"/>
                    <a:pt x="192" y="468"/>
                    <a:pt x="186" y="483"/>
                  </a:cubicBezTo>
                  <a:cubicBezTo>
                    <a:pt x="185" y="496"/>
                    <a:pt x="176" y="526"/>
                    <a:pt x="191" y="529"/>
                  </a:cubicBezTo>
                  <a:cubicBezTo>
                    <a:pt x="198" y="533"/>
                    <a:pt x="202" y="526"/>
                    <a:pt x="209" y="525"/>
                  </a:cubicBezTo>
                  <a:cubicBezTo>
                    <a:pt x="217" y="526"/>
                    <a:pt x="222" y="531"/>
                    <a:pt x="230" y="532"/>
                  </a:cubicBezTo>
                  <a:cubicBezTo>
                    <a:pt x="234" y="534"/>
                    <a:pt x="239" y="535"/>
                    <a:pt x="243" y="537"/>
                  </a:cubicBezTo>
                  <a:cubicBezTo>
                    <a:pt x="253" y="551"/>
                    <a:pt x="243" y="576"/>
                    <a:pt x="260" y="582"/>
                  </a:cubicBezTo>
                  <a:cubicBezTo>
                    <a:pt x="266" y="589"/>
                    <a:pt x="275" y="591"/>
                    <a:pt x="284" y="592"/>
                  </a:cubicBezTo>
                  <a:cubicBezTo>
                    <a:pt x="289" y="598"/>
                    <a:pt x="294" y="604"/>
                    <a:pt x="299" y="610"/>
                  </a:cubicBezTo>
                  <a:cubicBezTo>
                    <a:pt x="301" y="619"/>
                    <a:pt x="309" y="628"/>
                    <a:pt x="317" y="633"/>
                  </a:cubicBezTo>
                  <a:cubicBezTo>
                    <a:pt x="328" y="647"/>
                    <a:pt x="338" y="662"/>
                    <a:pt x="350" y="676"/>
                  </a:cubicBezTo>
                  <a:cubicBezTo>
                    <a:pt x="353" y="689"/>
                    <a:pt x="354" y="702"/>
                    <a:pt x="348" y="715"/>
                  </a:cubicBezTo>
                  <a:cubicBezTo>
                    <a:pt x="346" y="723"/>
                    <a:pt x="342" y="722"/>
                    <a:pt x="348" y="729"/>
                  </a:cubicBezTo>
                  <a:cubicBezTo>
                    <a:pt x="357" y="726"/>
                    <a:pt x="356" y="718"/>
                    <a:pt x="365" y="717"/>
                  </a:cubicBezTo>
                  <a:cubicBezTo>
                    <a:pt x="372" y="713"/>
                    <a:pt x="378" y="719"/>
                    <a:pt x="386" y="721"/>
                  </a:cubicBezTo>
                  <a:cubicBezTo>
                    <a:pt x="400" y="731"/>
                    <a:pt x="414" y="733"/>
                    <a:pt x="431" y="735"/>
                  </a:cubicBezTo>
                  <a:cubicBezTo>
                    <a:pt x="441" y="732"/>
                    <a:pt x="435" y="729"/>
                    <a:pt x="440" y="721"/>
                  </a:cubicBezTo>
                  <a:cubicBezTo>
                    <a:pt x="445" y="713"/>
                    <a:pt x="455" y="709"/>
                    <a:pt x="464" y="708"/>
                  </a:cubicBezTo>
                  <a:cubicBezTo>
                    <a:pt x="467" y="707"/>
                    <a:pt x="472" y="708"/>
                    <a:pt x="473" y="705"/>
                  </a:cubicBezTo>
                  <a:cubicBezTo>
                    <a:pt x="475" y="696"/>
                    <a:pt x="468" y="687"/>
                    <a:pt x="465" y="679"/>
                  </a:cubicBezTo>
                  <a:cubicBezTo>
                    <a:pt x="468" y="672"/>
                    <a:pt x="478" y="668"/>
                    <a:pt x="485" y="664"/>
                  </a:cubicBezTo>
                  <a:cubicBezTo>
                    <a:pt x="489" y="659"/>
                    <a:pt x="491" y="658"/>
                    <a:pt x="497" y="657"/>
                  </a:cubicBezTo>
                  <a:cubicBezTo>
                    <a:pt x="509" y="651"/>
                    <a:pt x="510" y="647"/>
                    <a:pt x="518" y="636"/>
                  </a:cubicBezTo>
                  <a:cubicBezTo>
                    <a:pt x="515" y="610"/>
                    <a:pt x="517" y="621"/>
                    <a:pt x="513" y="603"/>
                  </a:cubicBezTo>
                  <a:cubicBezTo>
                    <a:pt x="515" y="593"/>
                    <a:pt x="516" y="593"/>
                    <a:pt x="524" y="588"/>
                  </a:cubicBezTo>
                  <a:cubicBezTo>
                    <a:pt x="529" y="582"/>
                    <a:pt x="534" y="578"/>
                    <a:pt x="542" y="576"/>
                  </a:cubicBezTo>
                  <a:cubicBezTo>
                    <a:pt x="552" y="571"/>
                    <a:pt x="552" y="563"/>
                    <a:pt x="557" y="553"/>
                  </a:cubicBezTo>
                  <a:cubicBezTo>
                    <a:pt x="555" y="548"/>
                    <a:pt x="558" y="545"/>
                    <a:pt x="555" y="540"/>
                  </a:cubicBezTo>
                  <a:cubicBezTo>
                    <a:pt x="557" y="534"/>
                    <a:pt x="560" y="528"/>
                    <a:pt x="563" y="522"/>
                  </a:cubicBezTo>
                  <a:cubicBezTo>
                    <a:pt x="561" y="509"/>
                    <a:pt x="559" y="496"/>
                    <a:pt x="557" y="483"/>
                  </a:cubicBezTo>
                  <a:cubicBezTo>
                    <a:pt x="558" y="473"/>
                    <a:pt x="566" y="466"/>
                    <a:pt x="572" y="457"/>
                  </a:cubicBezTo>
                  <a:cubicBezTo>
                    <a:pt x="576" y="434"/>
                    <a:pt x="576" y="435"/>
                    <a:pt x="603" y="433"/>
                  </a:cubicBezTo>
                  <a:cubicBezTo>
                    <a:pt x="609" y="429"/>
                    <a:pt x="611" y="428"/>
                    <a:pt x="612" y="421"/>
                  </a:cubicBezTo>
                  <a:cubicBezTo>
                    <a:pt x="611" y="404"/>
                    <a:pt x="612" y="404"/>
                    <a:pt x="600" y="397"/>
                  </a:cubicBezTo>
                  <a:cubicBezTo>
                    <a:pt x="597" y="393"/>
                    <a:pt x="594" y="388"/>
                    <a:pt x="591" y="384"/>
                  </a:cubicBezTo>
                  <a:cubicBezTo>
                    <a:pt x="588" y="371"/>
                    <a:pt x="590" y="354"/>
                    <a:pt x="602" y="349"/>
                  </a:cubicBezTo>
                  <a:cubicBezTo>
                    <a:pt x="603" y="330"/>
                    <a:pt x="611" y="327"/>
                    <a:pt x="632" y="316"/>
                  </a:cubicBezTo>
                  <a:cubicBezTo>
                    <a:pt x="640" y="311"/>
                    <a:pt x="633" y="306"/>
                    <a:pt x="630" y="298"/>
                  </a:cubicBezTo>
                  <a:cubicBezTo>
                    <a:pt x="632" y="289"/>
                    <a:pt x="634" y="289"/>
                    <a:pt x="642" y="286"/>
                  </a:cubicBezTo>
                  <a:cubicBezTo>
                    <a:pt x="644" y="282"/>
                    <a:pt x="645" y="277"/>
                    <a:pt x="647" y="273"/>
                  </a:cubicBezTo>
                  <a:cubicBezTo>
                    <a:pt x="652" y="250"/>
                    <a:pt x="636" y="253"/>
                    <a:pt x="617" y="250"/>
                  </a:cubicBezTo>
                  <a:cubicBezTo>
                    <a:pt x="598" y="252"/>
                    <a:pt x="595" y="250"/>
                    <a:pt x="576" y="249"/>
                  </a:cubicBezTo>
                  <a:cubicBezTo>
                    <a:pt x="559" y="236"/>
                    <a:pt x="565" y="235"/>
                    <a:pt x="537" y="234"/>
                  </a:cubicBezTo>
                  <a:cubicBezTo>
                    <a:pt x="529" y="230"/>
                    <a:pt x="524" y="224"/>
                    <a:pt x="516" y="219"/>
                  </a:cubicBezTo>
                  <a:cubicBezTo>
                    <a:pt x="510" y="210"/>
                    <a:pt x="504" y="199"/>
                    <a:pt x="495" y="192"/>
                  </a:cubicBezTo>
                  <a:cubicBezTo>
                    <a:pt x="490" y="184"/>
                    <a:pt x="482" y="172"/>
                    <a:pt x="495" y="166"/>
                  </a:cubicBezTo>
                  <a:cubicBezTo>
                    <a:pt x="496" y="159"/>
                    <a:pt x="497" y="152"/>
                    <a:pt x="500" y="145"/>
                  </a:cubicBezTo>
                  <a:cubicBezTo>
                    <a:pt x="498" y="130"/>
                    <a:pt x="497" y="128"/>
                    <a:pt x="483" y="126"/>
                  </a:cubicBezTo>
                  <a:cubicBezTo>
                    <a:pt x="473" y="121"/>
                    <a:pt x="471" y="110"/>
                    <a:pt x="459" y="108"/>
                  </a:cubicBezTo>
                  <a:cubicBezTo>
                    <a:pt x="453" y="104"/>
                    <a:pt x="447" y="100"/>
                    <a:pt x="441" y="96"/>
                  </a:cubicBezTo>
                  <a:cubicBezTo>
                    <a:pt x="437" y="90"/>
                    <a:pt x="430" y="88"/>
                    <a:pt x="423" y="85"/>
                  </a:cubicBezTo>
                  <a:cubicBezTo>
                    <a:pt x="398" y="89"/>
                    <a:pt x="415" y="90"/>
                    <a:pt x="401" y="100"/>
                  </a:cubicBezTo>
                  <a:cubicBezTo>
                    <a:pt x="397" y="103"/>
                    <a:pt x="388" y="104"/>
                    <a:pt x="383" y="105"/>
                  </a:cubicBezTo>
                  <a:cubicBezTo>
                    <a:pt x="370" y="113"/>
                    <a:pt x="382" y="129"/>
                    <a:pt x="365" y="135"/>
                  </a:cubicBezTo>
                  <a:cubicBezTo>
                    <a:pt x="360" y="139"/>
                    <a:pt x="357" y="141"/>
                    <a:pt x="351" y="142"/>
                  </a:cubicBezTo>
                  <a:cubicBezTo>
                    <a:pt x="331" y="139"/>
                    <a:pt x="331" y="128"/>
                    <a:pt x="318" y="126"/>
                  </a:cubicBezTo>
                  <a:cubicBezTo>
                    <a:pt x="301" y="117"/>
                    <a:pt x="307" y="134"/>
                    <a:pt x="297" y="138"/>
                  </a:cubicBezTo>
                  <a:cubicBezTo>
                    <a:pt x="291" y="135"/>
                    <a:pt x="286" y="130"/>
                    <a:pt x="281" y="126"/>
                  </a:cubicBezTo>
                  <a:cubicBezTo>
                    <a:pt x="277" y="120"/>
                    <a:pt x="271" y="118"/>
                    <a:pt x="264" y="117"/>
                  </a:cubicBezTo>
                  <a:cubicBezTo>
                    <a:pt x="229" y="118"/>
                    <a:pt x="225" y="124"/>
                    <a:pt x="204" y="111"/>
                  </a:cubicBezTo>
                  <a:cubicBezTo>
                    <a:pt x="201" y="96"/>
                    <a:pt x="190" y="81"/>
                    <a:pt x="174" y="78"/>
                  </a:cubicBezTo>
                  <a:cubicBezTo>
                    <a:pt x="164" y="73"/>
                    <a:pt x="155" y="73"/>
                    <a:pt x="143" y="72"/>
                  </a:cubicBezTo>
                  <a:cubicBezTo>
                    <a:pt x="134" y="68"/>
                    <a:pt x="133" y="60"/>
                    <a:pt x="125" y="54"/>
                  </a:cubicBezTo>
                  <a:cubicBezTo>
                    <a:pt x="124" y="53"/>
                    <a:pt x="122" y="53"/>
                    <a:pt x="120" y="52"/>
                  </a:cubicBezTo>
                  <a:cubicBezTo>
                    <a:pt x="108" y="46"/>
                    <a:pt x="96" y="36"/>
                    <a:pt x="84" y="31"/>
                  </a:cubicBezTo>
                  <a:cubicBezTo>
                    <a:pt x="79" y="24"/>
                    <a:pt x="76" y="17"/>
                    <a:pt x="69" y="13"/>
                  </a:cubicBezTo>
                  <a:cubicBezTo>
                    <a:pt x="62" y="4"/>
                    <a:pt x="62" y="2"/>
                    <a:pt x="51" y="0"/>
                  </a:cubicBezTo>
                  <a:cubicBezTo>
                    <a:pt x="29" y="1"/>
                    <a:pt x="30" y="1"/>
                    <a:pt x="15" y="10"/>
                  </a:cubicBezTo>
                  <a:cubicBezTo>
                    <a:pt x="11" y="17"/>
                    <a:pt x="8" y="18"/>
                    <a:pt x="0" y="19"/>
                  </a:cubicBezTo>
                  <a:cubicBezTo>
                    <a:pt x="6" y="29"/>
                    <a:pt x="11" y="47"/>
                    <a:pt x="23" y="49"/>
                  </a:cubicBezTo>
                  <a:cubicBezTo>
                    <a:pt x="26" y="51"/>
                    <a:pt x="29" y="52"/>
                    <a:pt x="32" y="55"/>
                  </a:cubicBezTo>
                  <a:cubicBezTo>
                    <a:pt x="35" y="58"/>
                    <a:pt x="39" y="64"/>
                    <a:pt x="39" y="64"/>
                  </a:cubicBezTo>
                  <a:cubicBezTo>
                    <a:pt x="41" y="76"/>
                    <a:pt x="41" y="94"/>
                    <a:pt x="56" y="97"/>
                  </a:cubicBezTo>
                  <a:cubicBezTo>
                    <a:pt x="61" y="101"/>
                    <a:pt x="65" y="102"/>
                    <a:pt x="71" y="103"/>
                  </a:cubicBezTo>
                  <a:cubicBezTo>
                    <a:pt x="76" y="106"/>
                    <a:pt x="79" y="107"/>
                    <a:pt x="83" y="112"/>
                  </a:cubicBezTo>
                  <a:cubicBezTo>
                    <a:pt x="85" y="123"/>
                    <a:pt x="83" y="133"/>
                    <a:pt x="81" y="144"/>
                  </a:cubicBezTo>
                  <a:cubicBezTo>
                    <a:pt x="86" y="147"/>
                    <a:pt x="89" y="150"/>
                    <a:pt x="95" y="151"/>
                  </a:cubicBezTo>
                  <a:cubicBezTo>
                    <a:pt x="104" y="158"/>
                    <a:pt x="110" y="166"/>
                    <a:pt x="117" y="175"/>
                  </a:cubicBezTo>
                  <a:cubicBezTo>
                    <a:pt x="119" y="188"/>
                    <a:pt x="118" y="190"/>
                    <a:pt x="125" y="199"/>
                  </a:cubicBezTo>
                  <a:cubicBezTo>
                    <a:pt x="126" y="206"/>
                    <a:pt x="128" y="213"/>
                    <a:pt x="131" y="219"/>
                  </a:cubicBezTo>
                  <a:cubicBezTo>
                    <a:pt x="137" y="255"/>
                    <a:pt x="138" y="293"/>
                    <a:pt x="141" y="330"/>
                  </a:cubicBezTo>
                  <a:close/>
                </a:path>
              </a:pathLst>
            </a:custGeom>
            <a:solidFill>
              <a:srgbClr val="92D05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54"/>
              <a:endParaRPr lang="en-US" sz="1467" kern="0">
                <a:solidFill>
                  <a:srgbClr val="7F7F7F"/>
                </a:solidFill>
              </a:endParaRPr>
            </a:p>
          </p:txBody>
        </p:sp>
        <p:sp>
          <p:nvSpPr>
            <p:cNvPr id="30" name="Freeform 463"/>
            <p:cNvSpPr>
              <a:spLocks/>
            </p:cNvSpPr>
            <p:nvPr/>
          </p:nvSpPr>
          <p:spPr bwMode="auto">
            <a:xfrm>
              <a:off x="1700442" y="1514323"/>
              <a:ext cx="467964" cy="549539"/>
            </a:xfrm>
            <a:custGeom>
              <a:avLst/>
              <a:gdLst>
                <a:gd name="T0" fmla="*/ 358 w 358"/>
                <a:gd name="T1" fmla="*/ 303 h 439"/>
                <a:gd name="T2" fmla="*/ 340 w 358"/>
                <a:gd name="T3" fmla="*/ 317 h 439"/>
                <a:gd name="T4" fmla="*/ 326 w 358"/>
                <a:gd name="T5" fmla="*/ 333 h 439"/>
                <a:gd name="T6" fmla="*/ 311 w 358"/>
                <a:gd name="T7" fmla="*/ 345 h 439"/>
                <a:gd name="T8" fmla="*/ 287 w 358"/>
                <a:gd name="T9" fmla="*/ 348 h 439"/>
                <a:gd name="T10" fmla="*/ 262 w 358"/>
                <a:gd name="T11" fmla="*/ 360 h 439"/>
                <a:gd name="T12" fmla="*/ 241 w 358"/>
                <a:gd name="T13" fmla="*/ 380 h 439"/>
                <a:gd name="T14" fmla="*/ 230 w 358"/>
                <a:gd name="T15" fmla="*/ 398 h 439"/>
                <a:gd name="T16" fmla="*/ 214 w 358"/>
                <a:gd name="T17" fmla="*/ 404 h 439"/>
                <a:gd name="T18" fmla="*/ 196 w 358"/>
                <a:gd name="T19" fmla="*/ 417 h 439"/>
                <a:gd name="T20" fmla="*/ 182 w 358"/>
                <a:gd name="T21" fmla="*/ 434 h 439"/>
                <a:gd name="T22" fmla="*/ 155 w 358"/>
                <a:gd name="T23" fmla="*/ 422 h 439"/>
                <a:gd name="T24" fmla="*/ 139 w 358"/>
                <a:gd name="T25" fmla="*/ 396 h 439"/>
                <a:gd name="T26" fmla="*/ 118 w 358"/>
                <a:gd name="T27" fmla="*/ 393 h 439"/>
                <a:gd name="T28" fmla="*/ 98 w 358"/>
                <a:gd name="T29" fmla="*/ 360 h 439"/>
                <a:gd name="T30" fmla="*/ 70 w 358"/>
                <a:gd name="T31" fmla="*/ 330 h 439"/>
                <a:gd name="T32" fmla="*/ 10 w 358"/>
                <a:gd name="T33" fmla="*/ 320 h 439"/>
                <a:gd name="T34" fmla="*/ 19 w 358"/>
                <a:gd name="T35" fmla="*/ 303 h 439"/>
                <a:gd name="T36" fmla="*/ 10 w 358"/>
                <a:gd name="T37" fmla="*/ 278 h 439"/>
                <a:gd name="T38" fmla="*/ 19 w 358"/>
                <a:gd name="T39" fmla="*/ 264 h 439"/>
                <a:gd name="T40" fmla="*/ 25 w 358"/>
                <a:gd name="T41" fmla="*/ 213 h 439"/>
                <a:gd name="T42" fmla="*/ 20 w 358"/>
                <a:gd name="T43" fmla="*/ 185 h 439"/>
                <a:gd name="T44" fmla="*/ 35 w 358"/>
                <a:gd name="T45" fmla="*/ 161 h 439"/>
                <a:gd name="T46" fmla="*/ 40 w 358"/>
                <a:gd name="T47" fmla="*/ 143 h 439"/>
                <a:gd name="T48" fmla="*/ 70 w 358"/>
                <a:gd name="T49" fmla="*/ 129 h 439"/>
                <a:gd name="T50" fmla="*/ 58 w 358"/>
                <a:gd name="T51" fmla="*/ 81 h 439"/>
                <a:gd name="T52" fmla="*/ 62 w 358"/>
                <a:gd name="T53" fmla="*/ 53 h 439"/>
                <a:gd name="T54" fmla="*/ 79 w 358"/>
                <a:gd name="T55" fmla="*/ 26 h 439"/>
                <a:gd name="T56" fmla="*/ 101 w 358"/>
                <a:gd name="T57" fmla="*/ 11 h 439"/>
                <a:gd name="T58" fmla="*/ 119 w 358"/>
                <a:gd name="T59" fmla="*/ 0 h 439"/>
                <a:gd name="T60" fmla="*/ 124 w 358"/>
                <a:gd name="T61" fmla="*/ 17 h 439"/>
                <a:gd name="T62" fmla="*/ 161 w 358"/>
                <a:gd name="T63" fmla="*/ 32 h 439"/>
                <a:gd name="T64" fmla="*/ 188 w 358"/>
                <a:gd name="T65" fmla="*/ 57 h 439"/>
                <a:gd name="T66" fmla="*/ 218 w 358"/>
                <a:gd name="T67" fmla="*/ 63 h 439"/>
                <a:gd name="T68" fmla="*/ 229 w 358"/>
                <a:gd name="T69" fmla="*/ 78 h 439"/>
                <a:gd name="T70" fmla="*/ 235 w 358"/>
                <a:gd name="T71" fmla="*/ 102 h 439"/>
                <a:gd name="T72" fmla="*/ 250 w 358"/>
                <a:gd name="T73" fmla="*/ 129 h 439"/>
                <a:gd name="T74" fmla="*/ 259 w 358"/>
                <a:gd name="T75" fmla="*/ 170 h 439"/>
                <a:gd name="T76" fmla="*/ 265 w 358"/>
                <a:gd name="T77" fmla="*/ 200 h 439"/>
                <a:gd name="T78" fmla="*/ 299 w 358"/>
                <a:gd name="T79" fmla="*/ 248 h 439"/>
                <a:gd name="T80" fmla="*/ 328 w 358"/>
                <a:gd name="T81" fmla="*/ 270 h 439"/>
                <a:gd name="T82" fmla="*/ 358 w 358"/>
                <a:gd name="T83" fmla="*/ 287 h 439"/>
                <a:gd name="T84" fmla="*/ 358 w 358"/>
                <a:gd name="T85" fmla="*/ 30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439">
                  <a:moveTo>
                    <a:pt x="358" y="303"/>
                  </a:moveTo>
                  <a:cubicBezTo>
                    <a:pt x="347" y="296"/>
                    <a:pt x="346" y="309"/>
                    <a:pt x="340" y="317"/>
                  </a:cubicBezTo>
                  <a:cubicBezTo>
                    <a:pt x="338" y="325"/>
                    <a:pt x="331" y="327"/>
                    <a:pt x="326" y="333"/>
                  </a:cubicBezTo>
                  <a:cubicBezTo>
                    <a:pt x="325" y="340"/>
                    <a:pt x="318" y="344"/>
                    <a:pt x="311" y="345"/>
                  </a:cubicBezTo>
                  <a:cubicBezTo>
                    <a:pt x="300" y="345"/>
                    <a:pt x="297" y="344"/>
                    <a:pt x="287" y="348"/>
                  </a:cubicBezTo>
                  <a:cubicBezTo>
                    <a:pt x="281" y="350"/>
                    <a:pt x="270" y="359"/>
                    <a:pt x="262" y="360"/>
                  </a:cubicBezTo>
                  <a:cubicBezTo>
                    <a:pt x="250" y="366"/>
                    <a:pt x="253" y="374"/>
                    <a:pt x="241" y="380"/>
                  </a:cubicBezTo>
                  <a:cubicBezTo>
                    <a:pt x="238" y="386"/>
                    <a:pt x="233" y="391"/>
                    <a:pt x="230" y="398"/>
                  </a:cubicBezTo>
                  <a:cubicBezTo>
                    <a:pt x="228" y="408"/>
                    <a:pt x="223" y="405"/>
                    <a:pt x="214" y="404"/>
                  </a:cubicBezTo>
                  <a:cubicBezTo>
                    <a:pt x="195" y="405"/>
                    <a:pt x="202" y="406"/>
                    <a:pt x="196" y="417"/>
                  </a:cubicBezTo>
                  <a:cubicBezTo>
                    <a:pt x="194" y="426"/>
                    <a:pt x="191" y="433"/>
                    <a:pt x="182" y="434"/>
                  </a:cubicBezTo>
                  <a:cubicBezTo>
                    <a:pt x="173" y="439"/>
                    <a:pt x="160" y="432"/>
                    <a:pt x="155" y="422"/>
                  </a:cubicBezTo>
                  <a:cubicBezTo>
                    <a:pt x="153" y="411"/>
                    <a:pt x="149" y="401"/>
                    <a:pt x="139" y="396"/>
                  </a:cubicBezTo>
                  <a:cubicBezTo>
                    <a:pt x="133" y="389"/>
                    <a:pt x="128" y="394"/>
                    <a:pt x="118" y="393"/>
                  </a:cubicBezTo>
                  <a:cubicBezTo>
                    <a:pt x="107" y="388"/>
                    <a:pt x="104" y="370"/>
                    <a:pt x="98" y="360"/>
                  </a:cubicBezTo>
                  <a:cubicBezTo>
                    <a:pt x="96" y="344"/>
                    <a:pt x="83" y="339"/>
                    <a:pt x="70" y="330"/>
                  </a:cubicBezTo>
                  <a:cubicBezTo>
                    <a:pt x="47" y="332"/>
                    <a:pt x="32" y="327"/>
                    <a:pt x="10" y="320"/>
                  </a:cubicBezTo>
                  <a:cubicBezTo>
                    <a:pt x="0" y="310"/>
                    <a:pt x="9" y="305"/>
                    <a:pt x="19" y="303"/>
                  </a:cubicBezTo>
                  <a:cubicBezTo>
                    <a:pt x="24" y="294"/>
                    <a:pt x="17" y="285"/>
                    <a:pt x="10" y="278"/>
                  </a:cubicBezTo>
                  <a:cubicBezTo>
                    <a:pt x="7" y="269"/>
                    <a:pt x="11" y="267"/>
                    <a:pt x="19" y="264"/>
                  </a:cubicBezTo>
                  <a:cubicBezTo>
                    <a:pt x="21" y="261"/>
                    <a:pt x="24" y="222"/>
                    <a:pt x="25" y="213"/>
                  </a:cubicBezTo>
                  <a:cubicBezTo>
                    <a:pt x="24" y="204"/>
                    <a:pt x="24" y="194"/>
                    <a:pt x="20" y="185"/>
                  </a:cubicBezTo>
                  <a:cubicBezTo>
                    <a:pt x="22" y="167"/>
                    <a:pt x="23" y="170"/>
                    <a:pt x="35" y="161"/>
                  </a:cubicBezTo>
                  <a:cubicBezTo>
                    <a:pt x="37" y="155"/>
                    <a:pt x="37" y="149"/>
                    <a:pt x="40" y="143"/>
                  </a:cubicBezTo>
                  <a:cubicBezTo>
                    <a:pt x="43" y="128"/>
                    <a:pt x="56" y="130"/>
                    <a:pt x="70" y="129"/>
                  </a:cubicBezTo>
                  <a:cubicBezTo>
                    <a:pt x="83" y="119"/>
                    <a:pt x="71" y="88"/>
                    <a:pt x="58" y="81"/>
                  </a:cubicBezTo>
                  <a:cubicBezTo>
                    <a:pt x="53" y="72"/>
                    <a:pt x="53" y="60"/>
                    <a:pt x="62" y="53"/>
                  </a:cubicBezTo>
                  <a:cubicBezTo>
                    <a:pt x="69" y="42"/>
                    <a:pt x="67" y="33"/>
                    <a:pt x="79" y="26"/>
                  </a:cubicBezTo>
                  <a:cubicBezTo>
                    <a:pt x="86" y="17"/>
                    <a:pt x="90" y="13"/>
                    <a:pt x="101" y="11"/>
                  </a:cubicBezTo>
                  <a:cubicBezTo>
                    <a:pt x="108" y="8"/>
                    <a:pt x="112" y="3"/>
                    <a:pt x="119" y="0"/>
                  </a:cubicBezTo>
                  <a:cubicBezTo>
                    <a:pt x="124" y="8"/>
                    <a:pt x="125" y="7"/>
                    <a:pt x="124" y="17"/>
                  </a:cubicBezTo>
                  <a:cubicBezTo>
                    <a:pt x="126" y="32"/>
                    <a:pt x="149" y="31"/>
                    <a:pt x="161" y="32"/>
                  </a:cubicBezTo>
                  <a:cubicBezTo>
                    <a:pt x="175" y="35"/>
                    <a:pt x="178" y="49"/>
                    <a:pt x="188" y="57"/>
                  </a:cubicBezTo>
                  <a:cubicBezTo>
                    <a:pt x="196" y="70"/>
                    <a:pt x="201" y="65"/>
                    <a:pt x="218" y="63"/>
                  </a:cubicBezTo>
                  <a:cubicBezTo>
                    <a:pt x="226" y="66"/>
                    <a:pt x="225" y="71"/>
                    <a:pt x="229" y="78"/>
                  </a:cubicBezTo>
                  <a:cubicBezTo>
                    <a:pt x="231" y="85"/>
                    <a:pt x="232" y="95"/>
                    <a:pt x="235" y="102"/>
                  </a:cubicBezTo>
                  <a:cubicBezTo>
                    <a:pt x="237" y="113"/>
                    <a:pt x="241" y="122"/>
                    <a:pt x="250" y="129"/>
                  </a:cubicBezTo>
                  <a:cubicBezTo>
                    <a:pt x="253" y="143"/>
                    <a:pt x="254" y="157"/>
                    <a:pt x="259" y="170"/>
                  </a:cubicBezTo>
                  <a:cubicBezTo>
                    <a:pt x="261" y="180"/>
                    <a:pt x="261" y="191"/>
                    <a:pt x="265" y="200"/>
                  </a:cubicBezTo>
                  <a:cubicBezTo>
                    <a:pt x="269" y="225"/>
                    <a:pt x="272" y="244"/>
                    <a:pt x="299" y="248"/>
                  </a:cubicBezTo>
                  <a:cubicBezTo>
                    <a:pt x="304" y="258"/>
                    <a:pt x="316" y="268"/>
                    <a:pt x="328" y="270"/>
                  </a:cubicBezTo>
                  <a:cubicBezTo>
                    <a:pt x="347" y="279"/>
                    <a:pt x="350" y="266"/>
                    <a:pt x="358" y="287"/>
                  </a:cubicBezTo>
                  <a:cubicBezTo>
                    <a:pt x="356" y="307"/>
                    <a:pt x="352" y="311"/>
                    <a:pt x="358" y="303"/>
                  </a:cubicBezTo>
                  <a:close/>
                </a:path>
              </a:pathLst>
            </a:custGeom>
            <a:solidFill>
              <a:srgbClr val="00B05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34"/>
              <a:endParaRPr lang="en-US" sz="1467" kern="0">
                <a:solidFill>
                  <a:srgbClr val="7F7F7F"/>
                </a:solidFill>
              </a:endParaRPr>
            </a:p>
          </p:txBody>
        </p:sp>
        <p:sp>
          <p:nvSpPr>
            <p:cNvPr id="31" name="Freeform 464"/>
            <p:cNvSpPr>
              <a:spLocks/>
            </p:cNvSpPr>
            <p:nvPr/>
          </p:nvSpPr>
          <p:spPr bwMode="auto">
            <a:xfrm>
              <a:off x="2091271" y="1818247"/>
              <a:ext cx="601669" cy="553072"/>
            </a:xfrm>
            <a:custGeom>
              <a:avLst/>
              <a:gdLst>
                <a:gd name="T0" fmla="*/ 306 w 457"/>
                <a:gd name="T1" fmla="*/ 138 h 438"/>
                <a:gd name="T2" fmla="*/ 323 w 457"/>
                <a:gd name="T3" fmla="*/ 163 h 438"/>
                <a:gd name="T4" fmla="*/ 350 w 457"/>
                <a:gd name="T5" fmla="*/ 177 h 438"/>
                <a:gd name="T6" fmla="*/ 359 w 457"/>
                <a:gd name="T7" fmla="*/ 196 h 438"/>
                <a:gd name="T8" fmla="*/ 378 w 457"/>
                <a:gd name="T9" fmla="*/ 211 h 438"/>
                <a:gd name="T10" fmla="*/ 410 w 457"/>
                <a:gd name="T11" fmla="*/ 237 h 438"/>
                <a:gd name="T12" fmla="*/ 425 w 457"/>
                <a:gd name="T13" fmla="*/ 247 h 438"/>
                <a:gd name="T14" fmla="*/ 452 w 457"/>
                <a:gd name="T15" fmla="*/ 279 h 438"/>
                <a:gd name="T16" fmla="*/ 456 w 457"/>
                <a:gd name="T17" fmla="*/ 291 h 438"/>
                <a:gd name="T18" fmla="*/ 449 w 457"/>
                <a:gd name="T19" fmla="*/ 300 h 438"/>
                <a:gd name="T20" fmla="*/ 435 w 457"/>
                <a:gd name="T21" fmla="*/ 322 h 438"/>
                <a:gd name="T22" fmla="*/ 417 w 457"/>
                <a:gd name="T23" fmla="*/ 351 h 438"/>
                <a:gd name="T24" fmla="*/ 399 w 457"/>
                <a:gd name="T25" fmla="*/ 378 h 438"/>
                <a:gd name="T26" fmla="*/ 387 w 457"/>
                <a:gd name="T27" fmla="*/ 396 h 438"/>
                <a:gd name="T28" fmla="*/ 369 w 457"/>
                <a:gd name="T29" fmla="*/ 381 h 438"/>
                <a:gd name="T30" fmla="*/ 344 w 457"/>
                <a:gd name="T31" fmla="*/ 360 h 438"/>
                <a:gd name="T32" fmla="*/ 330 w 457"/>
                <a:gd name="T33" fmla="*/ 351 h 438"/>
                <a:gd name="T34" fmla="*/ 321 w 457"/>
                <a:gd name="T35" fmla="*/ 355 h 438"/>
                <a:gd name="T36" fmla="*/ 309 w 457"/>
                <a:gd name="T37" fmla="*/ 369 h 438"/>
                <a:gd name="T38" fmla="*/ 303 w 457"/>
                <a:gd name="T39" fmla="*/ 394 h 438"/>
                <a:gd name="T40" fmla="*/ 285 w 457"/>
                <a:gd name="T41" fmla="*/ 403 h 438"/>
                <a:gd name="T42" fmla="*/ 255 w 457"/>
                <a:gd name="T43" fmla="*/ 427 h 438"/>
                <a:gd name="T44" fmla="*/ 225 w 457"/>
                <a:gd name="T45" fmla="*/ 414 h 438"/>
                <a:gd name="T46" fmla="*/ 203 w 457"/>
                <a:gd name="T47" fmla="*/ 405 h 438"/>
                <a:gd name="T48" fmla="*/ 128 w 457"/>
                <a:gd name="T49" fmla="*/ 399 h 438"/>
                <a:gd name="T50" fmla="*/ 96 w 457"/>
                <a:gd name="T51" fmla="*/ 387 h 438"/>
                <a:gd name="T52" fmla="*/ 86 w 457"/>
                <a:gd name="T53" fmla="*/ 355 h 438"/>
                <a:gd name="T54" fmla="*/ 69 w 457"/>
                <a:gd name="T55" fmla="*/ 342 h 438"/>
                <a:gd name="T56" fmla="*/ 38 w 457"/>
                <a:gd name="T57" fmla="*/ 327 h 438"/>
                <a:gd name="T58" fmla="*/ 23 w 457"/>
                <a:gd name="T59" fmla="*/ 313 h 438"/>
                <a:gd name="T60" fmla="*/ 0 w 457"/>
                <a:gd name="T61" fmla="*/ 304 h 438"/>
                <a:gd name="T62" fmla="*/ 21 w 457"/>
                <a:gd name="T63" fmla="*/ 265 h 438"/>
                <a:gd name="T64" fmla="*/ 74 w 457"/>
                <a:gd name="T65" fmla="*/ 268 h 438"/>
                <a:gd name="T66" fmla="*/ 74 w 457"/>
                <a:gd name="T67" fmla="*/ 249 h 438"/>
                <a:gd name="T68" fmla="*/ 62 w 457"/>
                <a:gd name="T69" fmla="*/ 225 h 438"/>
                <a:gd name="T70" fmla="*/ 48 w 457"/>
                <a:gd name="T71" fmla="*/ 214 h 438"/>
                <a:gd name="T72" fmla="*/ 41 w 457"/>
                <a:gd name="T73" fmla="*/ 187 h 438"/>
                <a:gd name="T74" fmla="*/ 35 w 457"/>
                <a:gd name="T75" fmla="*/ 156 h 438"/>
                <a:gd name="T76" fmla="*/ 51 w 457"/>
                <a:gd name="T77" fmla="*/ 120 h 438"/>
                <a:gd name="T78" fmla="*/ 81 w 457"/>
                <a:gd name="T79" fmla="*/ 120 h 438"/>
                <a:gd name="T80" fmla="*/ 102 w 457"/>
                <a:gd name="T81" fmla="*/ 111 h 438"/>
                <a:gd name="T82" fmla="*/ 93 w 457"/>
                <a:gd name="T83" fmla="*/ 97 h 438"/>
                <a:gd name="T84" fmla="*/ 89 w 457"/>
                <a:gd name="T85" fmla="*/ 79 h 438"/>
                <a:gd name="T86" fmla="*/ 113 w 457"/>
                <a:gd name="T87" fmla="*/ 69 h 438"/>
                <a:gd name="T88" fmla="*/ 143 w 457"/>
                <a:gd name="T89" fmla="*/ 39 h 438"/>
                <a:gd name="T90" fmla="*/ 164 w 457"/>
                <a:gd name="T91" fmla="*/ 33 h 438"/>
                <a:gd name="T92" fmla="*/ 183 w 457"/>
                <a:gd name="T93" fmla="*/ 24 h 438"/>
                <a:gd name="T94" fmla="*/ 200 w 457"/>
                <a:gd name="T95" fmla="*/ 21 h 438"/>
                <a:gd name="T96" fmla="*/ 212 w 457"/>
                <a:gd name="T97" fmla="*/ 12 h 438"/>
                <a:gd name="T98" fmla="*/ 218 w 457"/>
                <a:gd name="T99" fmla="*/ 1 h 438"/>
                <a:gd name="T100" fmla="*/ 221 w 457"/>
                <a:gd name="T101" fmla="*/ 10 h 438"/>
                <a:gd name="T102" fmla="*/ 230 w 457"/>
                <a:gd name="T103" fmla="*/ 25 h 438"/>
                <a:gd name="T104" fmla="*/ 257 w 457"/>
                <a:gd name="T105" fmla="*/ 61 h 438"/>
                <a:gd name="T106" fmla="*/ 294 w 457"/>
                <a:gd name="T107" fmla="*/ 121 h 438"/>
                <a:gd name="T108" fmla="*/ 306 w 457"/>
                <a:gd name="T109" fmla="*/ 1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7" h="438">
                  <a:moveTo>
                    <a:pt x="306" y="138"/>
                  </a:moveTo>
                  <a:cubicBezTo>
                    <a:pt x="309" y="152"/>
                    <a:pt x="307" y="160"/>
                    <a:pt x="323" y="163"/>
                  </a:cubicBezTo>
                  <a:cubicBezTo>
                    <a:pt x="332" y="168"/>
                    <a:pt x="341" y="172"/>
                    <a:pt x="350" y="177"/>
                  </a:cubicBezTo>
                  <a:cubicBezTo>
                    <a:pt x="354" y="183"/>
                    <a:pt x="355" y="191"/>
                    <a:pt x="359" y="196"/>
                  </a:cubicBezTo>
                  <a:cubicBezTo>
                    <a:pt x="364" y="201"/>
                    <a:pt x="372" y="207"/>
                    <a:pt x="378" y="211"/>
                  </a:cubicBezTo>
                  <a:cubicBezTo>
                    <a:pt x="384" y="221"/>
                    <a:pt x="400" y="233"/>
                    <a:pt x="410" y="237"/>
                  </a:cubicBezTo>
                  <a:cubicBezTo>
                    <a:pt x="416" y="239"/>
                    <a:pt x="425" y="247"/>
                    <a:pt x="425" y="247"/>
                  </a:cubicBezTo>
                  <a:cubicBezTo>
                    <a:pt x="432" y="259"/>
                    <a:pt x="440" y="272"/>
                    <a:pt x="452" y="279"/>
                  </a:cubicBezTo>
                  <a:cubicBezTo>
                    <a:pt x="453" y="282"/>
                    <a:pt x="457" y="288"/>
                    <a:pt x="456" y="291"/>
                  </a:cubicBezTo>
                  <a:cubicBezTo>
                    <a:pt x="455" y="295"/>
                    <a:pt x="451" y="297"/>
                    <a:pt x="449" y="300"/>
                  </a:cubicBezTo>
                  <a:cubicBezTo>
                    <a:pt x="444" y="311"/>
                    <a:pt x="446" y="315"/>
                    <a:pt x="435" y="322"/>
                  </a:cubicBezTo>
                  <a:cubicBezTo>
                    <a:pt x="429" y="333"/>
                    <a:pt x="429" y="345"/>
                    <a:pt x="417" y="351"/>
                  </a:cubicBezTo>
                  <a:cubicBezTo>
                    <a:pt x="411" y="360"/>
                    <a:pt x="405" y="369"/>
                    <a:pt x="399" y="378"/>
                  </a:cubicBezTo>
                  <a:cubicBezTo>
                    <a:pt x="398" y="386"/>
                    <a:pt x="394" y="392"/>
                    <a:pt x="387" y="396"/>
                  </a:cubicBezTo>
                  <a:cubicBezTo>
                    <a:pt x="374" y="393"/>
                    <a:pt x="376" y="391"/>
                    <a:pt x="369" y="381"/>
                  </a:cubicBezTo>
                  <a:cubicBezTo>
                    <a:pt x="367" y="366"/>
                    <a:pt x="358" y="362"/>
                    <a:pt x="344" y="360"/>
                  </a:cubicBezTo>
                  <a:cubicBezTo>
                    <a:pt x="339" y="357"/>
                    <a:pt x="335" y="354"/>
                    <a:pt x="330" y="351"/>
                  </a:cubicBezTo>
                  <a:cubicBezTo>
                    <a:pt x="327" y="353"/>
                    <a:pt x="324" y="353"/>
                    <a:pt x="321" y="355"/>
                  </a:cubicBezTo>
                  <a:cubicBezTo>
                    <a:pt x="316" y="359"/>
                    <a:pt x="313" y="365"/>
                    <a:pt x="309" y="369"/>
                  </a:cubicBezTo>
                  <a:cubicBezTo>
                    <a:pt x="308" y="377"/>
                    <a:pt x="307" y="386"/>
                    <a:pt x="303" y="394"/>
                  </a:cubicBezTo>
                  <a:cubicBezTo>
                    <a:pt x="301" y="402"/>
                    <a:pt x="293" y="402"/>
                    <a:pt x="285" y="403"/>
                  </a:cubicBezTo>
                  <a:cubicBezTo>
                    <a:pt x="273" y="409"/>
                    <a:pt x="273" y="423"/>
                    <a:pt x="255" y="427"/>
                  </a:cubicBezTo>
                  <a:cubicBezTo>
                    <a:pt x="241" y="438"/>
                    <a:pt x="236" y="416"/>
                    <a:pt x="225" y="414"/>
                  </a:cubicBezTo>
                  <a:cubicBezTo>
                    <a:pt x="221" y="407"/>
                    <a:pt x="211" y="406"/>
                    <a:pt x="203" y="405"/>
                  </a:cubicBezTo>
                  <a:cubicBezTo>
                    <a:pt x="180" y="396"/>
                    <a:pt x="153" y="401"/>
                    <a:pt x="128" y="399"/>
                  </a:cubicBezTo>
                  <a:cubicBezTo>
                    <a:pt x="118" y="395"/>
                    <a:pt x="107" y="391"/>
                    <a:pt x="96" y="387"/>
                  </a:cubicBezTo>
                  <a:cubicBezTo>
                    <a:pt x="85" y="379"/>
                    <a:pt x="97" y="362"/>
                    <a:pt x="86" y="355"/>
                  </a:cubicBezTo>
                  <a:cubicBezTo>
                    <a:pt x="85" y="347"/>
                    <a:pt x="77" y="343"/>
                    <a:pt x="69" y="342"/>
                  </a:cubicBezTo>
                  <a:cubicBezTo>
                    <a:pt x="59" y="329"/>
                    <a:pt x="57" y="328"/>
                    <a:pt x="38" y="327"/>
                  </a:cubicBezTo>
                  <a:cubicBezTo>
                    <a:pt x="30" y="322"/>
                    <a:pt x="32" y="315"/>
                    <a:pt x="23" y="313"/>
                  </a:cubicBezTo>
                  <a:cubicBezTo>
                    <a:pt x="16" y="309"/>
                    <a:pt x="6" y="310"/>
                    <a:pt x="0" y="304"/>
                  </a:cubicBezTo>
                  <a:cubicBezTo>
                    <a:pt x="2" y="270"/>
                    <a:pt x="0" y="281"/>
                    <a:pt x="21" y="265"/>
                  </a:cubicBezTo>
                  <a:cubicBezTo>
                    <a:pt x="49" y="267"/>
                    <a:pt x="44" y="270"/>
                    <a:pt x="74" y="268"/>
                  </a:cubicBezTo>
                  <a:cubicBezTo>
                    <a:pt x="82" y="262"/>
                    <a:pt x="83" y="255"/>
                    <a:pt x="74" y="249"/>
                  </a:cubicBezTo>
                  <a:cubicBezTo>
                    <a:pt x="70" y="243"/>
                    <a:pt x="66" y="231"/>
                    <a:pt x="62" y="225"/>
                  </a:cubicBezTo>
                  <a:cubicBezTo>
                    <a:pt x="61" y="218"/>
                    <a:pt x="54" y="218"/>
                    <a:pt x="48" y="214"/>
                  </a:cubicBezTo>
                  <a:cubicBezTo>
                    <a:pt x="41" y="205"/>
                    <a:pt x="45" y="197"/>
                    <a:pt x="41" y="187"/>
                  </a:cubicBezTo>
                  <a:cubicBezTo>
                    <a:pt x="38" y="180"/>
                    <a:pt x="27" y="172"/>
                    <a:pt x="35" y="156"/>
                  </a:cubicBezTo>
                  <a:cubicBezTo>
                    <a:pt x="46" y="141"/>
                    <a:pt x="12" y="126"/>
                    <a:pt x="51" y="120"/>
                  </a:cubicBezTo>
                  <a:cubicBezTo>
                    <a:pt x="59" y="121"/>
                    <a:pt x="74" y="122"/>
                    <a:pt x="81" y="120"/>
                  </a:cubicBezTo>
                  <a:cubicBezTo>
                    <a:pt x="94" y="116"/>
                    <a:pt x="84" y="112"/>
                    <a:pt x="102" y="111"/>
                  </a:cubicBezTo>
                  <a:cubicBezTo>
                    <a:pt x="99" y="106"/>
                    <a:pt x="96" y="102"/>
                    <a:pt x="93" y="97"/>
                  </a:cubicBezTo>
                  <a:cubicBezTo>
                    <a:pt x="92" y="91"/>
                    <a:pt x="90" y="85"/>
                    <a:pt x="89" y="79"/>
                  </a:cubicBezTo>
                  <a:cubicBezTo>
                    <a:pt x="96" y="72"/>
                    <a:pt x="104" y="71"/>
                    <a:pt x="113" y="69"/>
                  </a:cubicBezTo>
                  <a:cubicBezTo>
                    <a:pt x="126" y="63"/>
                    <a:pt x="129" y="41"/>
                    <a:pt x="143" y="39"/>
                  </a:cubicBezTo>
                  <a:cubicBezTo>
                    <a:pt x="149" y="36"/>
                    <a:pt x="157" y="34"/>
                    <a:pt x="164" y="33"/>
                  </a:cubicBezTo>
                  <a:cubicBezTo>
                    <a:pt x="172" y="29"/>
                    <a:pt x="173" y="26"/>
                    <a:pt x="183" y="24"/>
                  </a:cubicBezTo>
                  <a:cubicBezTo>
                    <a:pt x="189" y="23"/>
                    <a:pt x="200" y="21"/>
                    <a:pt x="200" y="21"/>
                  </a:cubicBezTo>
                  <a:cubicBezTo>
                    <a:pt x="204" y="15"/>
                    <a:pt x="205" y="13"/>
                    <a:pt x="212" y="12"/>
                  </a:cubicBezTo>
                  <a:cubicBezTo>
                    <a:pt x="214" y="8"/>
                    <a:pt x="214" y="2"/>
                    <a:pt x="218" y="1"/>
                  </a:cubicBezTo>
                  <a:cubicBezTo>
                    <a:pt x="221" y="0"/>
                    <a:pt x="219" y="7"/>
                    <a:pt x="221" y="10"/>
                  </a:cubicBezTo>
                  <a:cubicBezTo>
                    <a:pt x="224" y="15"/>
                    <a:pt x="227" y="20"/>
                    <a:pt x="230" y="25"/>
                  </a:cubicBezTo>
                  <a:cubicBezTo>
                    <a:pt x="233" y="38"/>
                    <a:pt x="249" y="50"/>
                    <a:pt x="257" y="61"/>
                  </a:cubicBezTo>
                  <a:cubicBezTo>
                    <a:pt x="261" y="83"/>
                    <a:pt x="275" y="107"/>
                    <a:pt x="294" y="121"/>
                  </a:cubicBezTo>
                  <a:cubicBezTo>
                    <a:pt x="298" y="127"/>
                    <a:pt x="304" y="131"/>
                    <a:pt x="306" y="138"/>
                  </a:cubicBezTo>
                  <a:close/>
                </a:path>
              </a:pathLst>
            </a:custGeom>
            <a:solidFill>
              <a:srgbClr val="FFC00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54"/>
              <a:endParaRPr lang="en-US" sz="1467" kern="0">
                <a:solidFill>
                  <a:srgbClr val="7F7F7F"/>
                </a:solidFill>
              </a:endParaRPr>
            </a:p>
          </p:txBody>
        </p:sp>
        <p:sp>
          <p:nvSpPr>
            <p:cNvPr id="32" name="Freeform 465"/>
            <p:cNvSpPr>
              <a:spLocks/>
            </p:cNvSpPr>
            <p:nvPr/>
          </p:nvSpPr>
          <p:spPr bwMode="auto">
            <a:xfrm>
              <a:off x="1571880" y="1858888"/>
              <a:ext cx="857077" cy="705034"/>
            </a:xfrm>
            <a:custGeom>
              <a:avLst/>
              <a:gdLst>
                <a:gd name="T0" fmla="*/ 175 w 648"/>
                <a:gd name="T1" fmla="*/ 355 h 565"/>
                <a:gd name="T2" fmla="*/ 121 w 648"/>
                <a:gd name="T3" fmla="*/ 288 h 565"/>
                <a:gd name="T4" fmla="*/ 72 w 648"/>
                <a:gd name="T5" fmla="*/ 270 h 565"/>
                <a:gd name="T6" fmla="*/ 58 w 648"/>
                <a:gd name="T7" fmla="*/ 234 h 565"/>
                <a:gd name="T8" fmla="*/ 22 w 648"/>
                <a:gd name="T9" fmla="*/ 177 h 565"/>
                <a:gd name="T10" fmla="*/ 18 w 648"/>
                <a:gd name="T11" fmla="*/ 135 h 565"/>
                <a:gd name="T12" fmla="*/ 31 w 648"/>
                <a:gd name="T13" fmla="*/ 106 h 565"/>
                <a:gd name="T14" fmla="*/ 61 w 648"/>
                <a:gd name="T15" fmla="*/ 78 h 565"/>
                <a:gd name="T16" fmla="*/ 79 w 648"/>
                <a:gd name="T17" fmla="*/ 52 h 565"/>
                <a:gd name="T18" fmla="*/ 87 w 648"/>
                <a:gd name="T19" fmla="*/ 12 h 565"/>
                <a:gd name="T20" fmla="*/ 117 w 648"/>
                <a:gd name="T21" fmla="*/ 6 h 565"/>
                <a:gd name="T22" fmla="*/ 106 w 648"/>
                <a:gd name="T23" fmla="*/ 36 h 565"/>
                <a:gd name="T24" fmla="*/ 129 w 648"/>
                <a:gd name="T25" fmla="*/ 54 h 565"/>
                <a:gd name="T26" fmla="*/ 180 w 648"/>
                <a:gd name="T27" fmla="*/ 58 h 565"/>
                <a:gd name="T28" fmla="*/ 198 w 648"/>
                <a:gd name="T29" fmla="*/ 82 h 565"/>
                <a:gd name="T30" fmla="*/ 240 w 648"/>
                <a:gd name="T31" fmla="*/ 123 h 565"/>
                <a:gd name="T32" fmla="*/ 289 w 648"/>
                <a:gd name="T33" fmla="*/ 154 h 565"/>
                <a:gd name="T34" fmla="*/ 327 w 648"/>
                <a:gd name="T35" fmla="*/ 129 h 565"/>
                <a:gd name="T36" fmla="*/ 396 w 648"/>
                <a:gd name="T37" fmla="*/ 70 h 565"/>
                <a:gd name="T38" fmla="*/ 420 w 648"/>
                <a:gd name="T39" fmla="*/ 61 h 565"/>
                <a:gd name="T40" fmla="*/ 451 w 648"/>
                <a:gd name="T41" fmla="*/ 27 h 565"/>
                <a:gd name="T42" fmla="*/ 484 w 648"/>
                <a:gd name="T43" fmla="*/ 61 h 565"/>
                <a:gd name="T44" fmla="*/ 445 w 648"/>
                <a:gd name="T45" fmla="*/ 93 h 565"/>
                <a:gd name="T46" fmla="*/ 432 w 648"/>
                <a:gd name="T47" fmla="*/ 120 h 565"/>
                <a:gd name="T48" fmla="*/ 435 w 648"/>
                <a:gd name="T49" fmla="*/ 157 h 565"/>
                <a:gd name="T50" fmla="*/ 466 w 648"/>
                <a:gd name="T51" fmla="*/ 214 h 565"/>
                <a:gd name="T52" fmla="*/ 457 w 648"/>
                <a:gd name="T53" fmla="*/ 241 h 565"/>
                <a:gd name="T54" fmla="*/ 402 w 648"/>
                <a:gd name="T55" fmla="*/ 246 h 565"/>
                <a:gd name="T56" fmla="*/ 418 w 648"/>
                <a:gd name="T57" fmla="*/ 286 h 565"/>
                <a:gd name="T58" fmla="*/ 477 w 648"/>
                <a:gd name="T59" fmla="*/ 319 h 565"/>
                <a:gd name="T60" fmla="*/ 507 w 648"/>
                <a:gd name="T61" fmla="*/ 364 h 565"/>
                <a:gd name="T62" fmla="*/ 535 w 648"/>
                <a:gd name="T63" fmla="*/ 375 h 565"/>
                <a:gd name="T64" fmla="*/ 597 w 648"/>
                <a:gd name="T65" fmla="*/ 376 h 565"/>
                <a:gd name="T66" fmla="*/ 639 w 648"/>
                <a:gd name="T67" fmla="*/ 402 h 565"/>
                <a:gd name="T68" fmla="*/ 622 w 648"/>
                <a:gd name="T69" fmla="*/ 489 h 565"/>
                <a:gd name="T70" fmla="*/ 592 w 648"/>
                <a:gd name="T71" fmla="*/ 561 h 565"/>
                <a:gd name="T72" fmla="*/ 535 w 648"/>
                <a:gd name="T73" fmla="*/ 556 h 565"/>
                <a:gd name="T74" fmla="*/ 490 w 648"/>
                <a:gd name="T75" fmla="*/ 547 h 565"/>
                <a:gd name="T76" fmla="*/ 441 w 648"/>
                <a:gd name="T77" fmla="*/ 538 h 565"/>
                <a:gd name="T78" fmla="*/ 406 w 648"/>
                <a:gd name="T79" fmla="*/ 550 h 565"/>
                <a:gd name="T80" fmla="*/ 331 w 648"/>
                <a:gd name="T81" fmla="*/ 495 h 565"/>
                <a:gd name="T82" fmla="*/ 289 w 648"/>
                <a:gd name="T83" fmla="*/ 477 h 565"/>
                <a:gd name="T84" fmla="*/ 250 w 648"/>
                <a:gd name="T85" fmla="*/ 420 h 565"/>
                <a:gd name="T86" fmla="*/ 220 w 648"/>
                <a:gd name="T87" fmla="*/ 399 h 565"/>
                <a:gd name="T88" fmla="*/ 183 w 648"/>
                <a:gd name="T89" fmla="*/ 37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8" h="565">
                  <a:moveTo>
                    <a:pt x="183" y="376"/>
                  </a:moveTo>
                  <a:cubicBezTo>
                    <a:pt x="181" y="369"/>
                    <a:pt x="175" y="355"/>
                    <a:pt x="175" y="355"/>
                  </a:cubicBezTo>
                  <a:cubicBezTo>
                    <a:pt x="174" y="330"/>
                    <a:pt x="166" y="311"/>
                    <a:pt x="139" y="306"/>
                  </a:cubicBezTo>
                  <a:cubicBezTo>
                    <a:pt x="132" y="300"/>
                    <a:pt x="131" y="290"/>
                    <a:pt x="121" y="288"/>
                  </a:cubicBezTo>
                  <a:cubicBezTo>
                    <a:pt x="114" y="284"/>
                    <a:pt x="105" y="280"/>
                    <a:pt x="97" y="279"/>
                  </a:cubicBezTo>
                  <a:cubicBezTo>
                    <a:pt x="89" y="273"/>
                    <a:pt x="79" y="277"/>
                    <a:pt x="72" y="270"/>
                  </a:cubicBezTo>
                  <a:cubicBezTo>
                    <a:pt x="70" y="264"/>
                    <a:pt x="70" y="258"/>
                    <a:pt x="67" y="252"/>
                  </a:cubicBezTo>
                  <a:cubicBezTo>
                    <a:pt x="66" y="245"/>
                    <a:pt x="62" y="240"/>
                    <a:pt x="58" y="234"/>
                  </a:cubicBezTo>
                  <a:cubicBezTo>
                    <a:pt x="55" y="220"/>
                    <a:pt x="40" y="201"/>
                    <a:pt x="31" y="189"/>
                  </a:cubicBezTo>
                  <a:cubicBezTo>
                    <a:pt x="30" y="182"/>
                    <a:pt x="28" y="181"/>
                    <a:pt x="22" y="177"/>
                  </a:cubicBezTo>
                  <a:cubicBezTo>
                    <a:pt x="15" y="168"/>
                    <a:pt x="7" y="162"/>
                    <a:pt x="0" y="153"/>
                  </a:cubicBezTo>
                  <a:cubicBezTo>
                    <a:pt x="6" y="144"/>
                    <a:pt x="7" y="137"/>
                    <a:pt x="18" y="135"/>
                  </a:cubicBezTo>
                  <a:cubicBezTo>
                    <a:pt x="22" y="133"/>
                    <a:pt x="27" y="132"/>
                    <a:pt x="31" y="130"/>
                  </a:cubicBezTo>
                  <a:cubicBezTo>
                    <a:pt x="35" y="122"/>
                    <a:pt x="34" y="115"/>
                    <a:pt x="31" y="106"/>
                  </a:cubicBezTo>
                  <a:cubicBezTo>
                    <a:pt x="34" y="89"/>
                    <a:pt x="29" y="92"/>
                    <a:pt x="39" y="90"/>
                  </a:cubicBezTo>
                  <a:cubicBezTo>
                    <a:pt x="47" y="86"/>
                    <a:pt x="54" y="83"/>
                    <a:pt x="61" y="78"/>
                  </a:cubicBezTo>
                  <a:cubicBezTo>
                    <a:pt x="64" y="72"/>
                    <a:pt x="66" y="69"/>
                    <a:pt x="72" y="66"/>
                  </a:cubicBezTo>
                  <a:cubicBezTo>
                    <a:pt x="75" y="61"/>
                    <a:pt x="78" y="58"/>
                    <a:pt x="79" y="52"/>
                  </a:cubicBezTo>
                  <a:cubicBezTo>
                    <a:pt x="78" y="43"/>
                    <a:pt x="76" y="37"/>
                    <a:pt x="75" y="28"/>
                  </a:cubicBezTo>
                  <a:cubicBezTo>
                    <a:pt x="77" y="19"/>
                    <a:pt x="79" y="17"/>
                    <a:pt x="87" y="12"/>
                  </a:cubicBezTo>
                  <a:cubicBezTo>
                    <a:pt x="92" y="6"/>
                    <a:pt x="94" y="4"/>
                    <a:pt x="102" y="3"/>
                  </a:cubicBezTo>
                  <a:cubicBezTo>
                    <a:pt x="108" y="0"/>
                    <a:pt x="111" y="3"/>
                    <a:pt x="117" y="6"/>
                  </a:cubicBezTo>
                  <a:cubicBezTo>
                    <a:pt x="118" y="11"/>
                    <a:pt x="120" y="16"/>
                    <a:pt x="121" y="21"/>
                  </a:cubicBezTo>
                  <a:cubicBezTo>
                    <a:pt x="120" y="29"/>
                    <a:pt x="113" y="32"/>
                    <a:pt x="106" y="36"/>
                  </a:cubicBezTo>
                  <a:cubicBezTo>
                    <a:pt x="101" y="43"/>
                    <a:pt x="104" y="45"/>
                    <a:pt x="111" y="46"/>
                  </a:cubicBezTo>
                  <a:cubicBezTo>
                    <a:pt x="117" y="49"/>
                    <a:pt x="123" y="50"/>
                    <a:pt x="129" y="54"/>
                  </a:cubicBezTo>
                  <a:cubicBezTo>
                    <a:pt x="140" y="51"/>
                    <a:pt x="162" y="55"/>
                    <a:pt x="162" y="55"/>
                  </a:cubicBezTo>
                  <a:cubicBezTo>
                    <a:pt x="168" y="57"/>
                    <a:pt x="174" y="56"/>
                    <a:pt x="180" y="58"/>
                  </a:cubicBezTo>
                  <a:cubicBezTo>
                    <a:pt x="184" y="60"/>
                    <a:pt x="187" y="67"/>
                    <a:pt x="192" y="69"/>
                  </a:cubicBezTo>
                  <a:cubicBezTo>
                    <a:pt x="195" y="73"/>
                    <a:pt x="196" y="77"/>
                    <a:pt x="198" y="82"/>
                  </a:cubicBezTo>
                  <a:cubicBezTo>
                    <a:pt x="200" y="92"/>
                    <a:pt x="204" y="101"/>
                    <a:pt x="210" y="109"/>
                  </a:cubicBezTo>
                  <a:cubicBezTo>
                    <a:pt x="213" y="122"/>
                    <a:pt x="230" y="122"/>
                    <a:pt x="240" y="123"/>
                  </a:cubicBezTo>
                  <a:cubicBezTo>
                    <a:pt x="253" y="136"/>
                    <a:pt x="248" y="153"/>
                    <a:pt x="270" y="157"/>
                  </a:cubicBezTo>
                  <a:cubicBezTo>
                    <a:pt x="277" y="160"/>
                    <a:pt x="283" y="158"/>
                    <a:pt x="289" y="154"/>
                  </a:cubicBezTo>
                  <a:cubicBezTo>
                    <a:pt x="291" y="148"/>
                    <a:pt x="297" y="135"/>
                    <a:pt x="304" y="133"/>
                  </a:cubicBezTo>
                  <a:cubicBezTo>
                    <a:pt x="312" y="131"/>
                    <a:pt x="327" y="129"/>
                    <a:pt x="327" y="129"/>
                  </a:cubicBezTo>
                  <a:cubicBezTo>
                    <a:pt x="330" y="114"/>
                    <a:pt x="343" y="102"/>
                    <a:pt x="355" y="93"/>
                  </a:cubicBezTo>
                  <a:cubicBezTo>
                    <a:pt x="364" y="78"/>
                    <a:pt x="380" y="73"/>
                    <a:pt x="396" y="70"/>
                  </a:cubicBezTo>
                  <a:cubicBezTo>
                    <a:pt x="407" y="61"/>
                    <a:pt x="388" y="75"/>
                    <a:pt x="417" y="66"/>
                  </a:cubicBezTo>
                  <a:cubicBezTo>
                    <a:pt x="419" y="65"/>
                    <a:pt x="419" y="63"/>
                    <a:pt x="420" y="61"/>
                  </a:cubicBezTo>
                  <a:cubicBezTo>
                    <a:pt x="423" y="57"/>
                    <a:pt x="429" y="54"/>
                    <a:pt x="433" y="51"/>
                  </a:cubicBezTo>
                  <a:cubicBezTo>
                    <a:pt x="436" y="44"/>
                    <a:pt x="445" y="32"/>
                    <a:pt x="451" y="27"/>
                  </a:cubicBezTo>
                  <a:cubicBezTo>
                    <a:pt x="455" y="33"/>
                    <a:pt x="458" y="40"/>
                    <a:pt x="463" y="45"/>
                  </a:cubicBezTo>
                  <a:cubicBezTo>
                    <a:pt x="469" y="52"/>
                    <a:pt x="478" y="53"/>
                    <a:pt x="484" y="61"/>
                  </a:cubicBezTo>
                  <a:cubicBezTo>
                    <a:pt x="486" y="68"/>
                    <a:pt x="486" y="75"/>
                    <a:pt x="489" y="81"/>
                  </a:cubicBezTo>
                  <a:cubicBezTo>
                    <a:pt x="480" y="98"/>
                    <a:pt x="466" y="92"/>
                    <a:pt x="445" y="93"/>
                  </a:cubicBezTo>
                  <a:cubicBezTo>
                    <a:pt x="438" y="94"/>
                    <a:pt x="432" y="98"/>
                    <a:pt x="426" y="102"/>
                  </a:cubicBezTo>
                  <a:cubicBezTo>
                    <a:pt x="423" y="108"/>
                    <a:pt x="429" y="114"/>
                    <a:pt x="432" y="120"/>
                  </a:cubicBezTo>
                  <a:cubicBezTo>
                    <a:pt x="430" y="127"/>
                    <a:pt x="427" y="132"/>
                    <a:pt x="424" y="138"/>
                  </a:cubicBezTo>
                  <a:cubicBezTo>
                    <a:pt x="426" y="145"/>
                    <a:pt x="430" y="151"/>
                    <a:pt x="435" y="157"/>
                  </a:cubicBezTo>
                  <a:cubicBezTo>
                    <a:pt x="438" y="170"/>
                    <a:pt x="432" y="184"/>
                    <a:pt x="447" y="187"/>
                  </a:cubicBezTo>
                  <a:cubicBezTo>
                    <a:pt x="456" y="192"/>
                    <a:pt x="457" y="207"/>
                    <a:pt x="466" y="214"/>
                  </a:cubicBezTo>
                  <a:cubicBezTo>
                    <a:pt x="469" y="219"/>
                    <a:pt x="471" y="223"/>
                    <a:pt x="474" y="228"/>
                  </a:cubicBezTo>
                  <a:cubicBezTo>
                    <a:pt x="470" y="236"/>
                    <a:pt x="466" y="240"/>
                    <a:pt x="457" y="241"/>
                  </a:cubicBezTo>
                  <a:cubicBezTo>
                    <a:pt x="447" y="246"/>
                    <a:pt x="431" y="241"/>
                    <a:pt x="420" y="240"/>
                  </a:cubicBezTo>
                  <a:cubicBezTo>
                    <a:pt x="413" y="241"/>
                    <a:pt x="408" y="242"/>
                    <a:pt x="402" y="246"/>
                  </a:cubicBezTo>
                  <a:cubicBezTo>
                    <a:pt x="400" y="251"/>
                    <a:pt x="397" y="255"/>
                    <a:pt x="394" y="259"/>
                  </a:cubicBezTo>
                  <a:cubicBezTo>
                    <a:pt x="404" y="284"/>
                    <a:pt x="386" y="281"/>
                    <a:pt x="418" y="286"/>
                  </a:cubicBezTo>
                  <a:cubicBezTo>
                    <a:pt x="427" y="295"/>
                    <a:pt x="431" y="299"/>
                    <a:pt x="444" y="301"/>
                  </a:cubicBezTo>
                  <a:cubicBezTo>
                    <a:pt x="455" y="307"/>
                    <a:pt x="465" y="317"/>
                    <a:pt x="477" y="319"/>
                  </a:cubicBezTo>
                  <a:cubicBezTo>
                    <a:pt x="478" y="326"/>
                    <a:pt x="480" y="334"/>
                    <a:pt x="483" y="340"/>
                  </a:cubicBezTo>
                  <a:cubicBezTo>
                    <a:pt x="486" y="353"/>
                    <a:pt x="494" y="362"/>
                    <a:pt x="507" y="364"/>
                  </a:cubicBezTo>
                  <a:cubicBezTo>
                    <a:pt x="512" y="367"/>
                    <a:pt x="516" y="369"/>
                    <a:pt x="522" y="370"/>
                  </a:cubicBezTo>
                  <a:cubicBezTo>
                    <a:pt x="526" y="372"/>
                    <a:pt x="531" y="373"/>
                    <a:pt x="535" y="375"/>
                  </a:cubicBezTo>
                  <a:cubicBezTo>
                    <a:pt x="546" y="374"/>
                    <a:pt x="560" y="375"/>
                    <a:pt x="571" y="370"/>
                  </a:cubicBezTo>
                  <a:cubicBezTo>
                    <a:pt x="580" y="372"/>
                    <a:pt x="588" y="375"/>
                    <a:pt x="597" y="376"/>
                  </a:cubicBezTo>
                  <a:cubicBezTo>
                    <a:pt x="606" y="380"/>
                    <a:pt x="615" y="382"/>
                    <a:pt x="624" y="387"/>
                  </a:cubicBezTo>
                  <a:cubicBezTo>
                    <a:pt x="631" y="391"/>
                    <a:pt x="632" y="398"/>
                    <a:pt x="639" y="402"/>
                  </a:cubicBezTo>
                  <a:cubicBezTo>
                    <a:pt x="646" y="412"/>
                    <a:pt x="638" y="423"/>
                    <a:pt x="639" y="435"/>
                  </a:cubicBezTo>
                  <a:cubicBezTo>
                    <a:pt x="645" y="481"/>
                    <a:pt x="648" y="476"/>
                    <a:pt x="622" y="489"/>
                  </a:cubicBezTo>
                  <a:cubicBezTo>
                    <a:pt x="607" y="509"/>
                    <a:pt x="628" y="541"/>
                    <a:pt x="604" y="555"/>
                  </a:cubicBezTo>
                  <a:cubicBezTo>
                    <a:pt x="600" y="560"/>
                    <a:pt x="599" y="562"/>
                    <a:pt x="592" y="561"/>
                  </a:cubicBezTo>
                  <a:cubicBezTo>
                    <a:pt x="583" y="557"/>
                    <a:pt x="578" y="551"/>
                    <a:pt x="568" y="549"/>
                  </a:cubicBezTo>
                  <a:cubicBezTo>
                    <a:pt x="554" y="550"/>
                    <a:pt x="543" y="545"/>
                    <a:pt x="535" y="556"/>
                  </a:cubicBezTo>
                  <a:cubicBezTo>
                    <a:pt x="533" y="564"/>
                    <a:pt x="534" y="565"/>
                    <a:pt x="526" y="564"/>
                  </a:cubicBezTo>
                  <a:cubicBezTo>
                    <a:pt x="514" y="555"/>
                    <a:pt x="504" y="551"/>
                    <a:pt x="490" y="547"/>
                  </a:cubicBezTo>
                  <a:cubicBezTo>
                    <a:pt x="485" y="543"/>
                    <a:pt x="482" y="541"/>
                    <a:pt x="475" y="540"/>
                  </a:cubicBezTo>
                  <a:cubicBezTo>
                    <a:pt x="464" y="532"/>
                    <a:pt x="454" y="536"/>
                    <a:pt x="441" y="538"/>
                  </a:cubicBezTo>
                  <a:cubicBezTo>
                    <a:pt x="434" y="541"/>
                    <a:pt x="427" y="543"/>
                    <a:pt x="420" y="544"/>
                  </a:cubicBezTo>
                  <a:cubicBezTo>
                    <a:pt x="415" y="546"/>
                    <a:pt x="412" y="549"/>
                    <a:pt x="406" y="550"/>
                  </a:cubicBezTo>
                  <a:cubicBezTo>
                    <a:pt x="395" y="558"/>
                    <a:pt x="378" y="517"/>
                    <a:pt x="369" y="510"/>
                  </a:cubicBezTo>
                  <a:cubicBezTo>
                    <a:pt x="362" y="498"/>
                    <a:pt x="344" y="498"/>
                    <a:pt x="331" y="495"/>
                  </a:cubicBezTo>
                  <a:cubicBezTo>
                    <a:pt x="325" y="492"/>
                    <a:pt x="320" y="487"/>
                    <a:pt x="313" y="486"/>
                  </a:cubicBezTo>
                  <a:cubicBezTo>
                    <a:pt x="304" y="482"/>
                    <a:pt x="299" y="478"/>
                    <a:pt x="289" y="477"/>
                  </a:cubicBezTo>
                  <a:cubicBezTo>
                    <a:pt x="283" y="474"/>
                    <a:pt x="281" y="467"/>
                    <a:pt x="277" y="462"/>
                  </a:cubicBezTo>
                  <a:cubicBezTo>
                    <a:pt x="274" y="447"/>
                    <a:pt x="259" y="432"/>
                    <a:pt x="250" y="420"/>
                  </a:cubicBezTo>
                  <a:cubicBezTo>
                    <a:pt x="249" y="413"/>
                    <a:pt x="247" y="412"/>
                    <a:pt x="241" y="408"/>
                  </a:cubicBezTo>
                  <a:cubicBezTo>
                    <a:pt x="236" y="401"/>
                    <a:pt x="228" y="401"/>
                    <a:pt x="220" y="399"/>
                  </a:cubicBezTo>
                  <a:cubicBezTo>
                    <a:pt x="216" y="397"/>
                    <a:pt x="209" y="397"/>
                    <a:pt x="207" y="396"/>
                  </a:cubicBezTo>
                  <a:cubicBezTo>
                    <a:pt x="203" y="394"/>
                    <a:pt x="192" y="367"/>
                    <a:pt x="183" y="376"/>
                  </a:cubicBezTo>
                  <a:close/>
                </a:path>
              </a:pathLst>
            </a:custGeom>
            <a:solidFill>
              <a:srgbClr val="92D05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54"/>
              <a:endParaRPr lang="en-US" sz="1467" kern="0">
                <a:solidFill>
                  <a:srgbClr val="7F7F7F"/>
                </a:solidFill>
              </a:endParaRPr>
            </a:p>
          </p:txBody>
        </p:sp>
        <p:sp>
          <p:nvSpPr>
            <p:cNvPr id="33" name="Freeform 466"/>
            <p:cNvSpPr>
              <a:spLocks/>
            </p:cNvSpPr>
            <p:nvPr/>
          </p:nvSpPr>
          <p:spPr bwMode="auto">
            <a:xfrm>
              <a:off x="2406675" y="2189318"/>
              <a:ext cx="421682" cy="298623"/>
            </a:xfrm>
            <a:custGeom>
              <a:avLst/>
              <a:gdLst>
                <a:gd name="T0" fmla="*/ 320 w 321"/>
                <a:gd name="T1" fmla="*/ 38 h 236"/>
                <a:gd name="T2" fmla="*/ 314 w 321"/>
                <a:gd name="T3" fmla="*/ 66 h 236"/>
                <a:gd name="T4" fmla="*/ 310 w 321"/>
                <a:gd name="T5" fmla="*/ 80 h 236"/>
                <a:gd name="T6" fmla="*/ 316 w 321"/>
                <a:gd name="T7" fmla="*/ 108 h 236"/>
                <a:gd name="T8" fmla="*/ 320 w 321"/>
                <a:gd name="T9" fmla="*/ 123 h 236"/>
                <a:gd name="T10" fmla="*/ 275 w 321"/>
                <a:gd name="T11" fmla="*/ 147 h 236"/>
                <a:gd name="T12" fmla="*/ 272 w 321"/>
                <a:gd name="T13" fmla="*/ 183 h 236"/>
                <a:gd name="T14" fmla="*/ 259 w 321"/>
                <a:gd name="T15" fmla="*/ 216 h 236"/>
                <a:gd name="T16" fmla="*/ 217 w 321"/>
                <a:gd name="T17" fmla="*/ 224 h 236"/>
                <a:gd name="T18" fmla="*/ 191 w 321"/>
                <a:gd name="T19" fmla="*/ 236 h 236"/>
                <a:gd name="T20" fmla="*/ 155 w 321"/>
                <a:gd name="T21" fmla="*/ 227 h 236"/>
                <a:gd name="T22" fmla="*/ 137 w 321"/>
                <a:gd name="T23" fmla="*/ 221 h 236"/>
                <a:gd name="T24" fmla="*/ 103 w 321"/>
                <a:gd name="T25" fmla="*/ 210 h 236"/>
                <a:gd name="T26" fmla="*/ 74 w 321"/>
                <a:gd name="T27" fmla="*/ 203 h 236"/>
                <a:gd name="T28" fmla="*/ 53 w 321"/>
                <a:gd name="T29" fmla="*/ 209 h 236"/>
                <a:gd name="T30" fmla="*/ 44 w 321"/>
                <a:gd name="T31" fmla="*/ 233 h 236"/>
                <a:gd name="T32" fmla="*/ 29 w 321"/>
                <a:gd name="T33" fmla="*/ 225 h 236"/>
                <a:gd name="T34" fmla="*/ 14 w 321"/>
                <a:gd name="T35" fmla="*/ 203 h 236"/>
                <a:gd name="T36" fmla="*/ 22 w 321"/>
                <a:gd name="T37" fmla="*/ 135 h 236"/>
                <a:gd name="T38" fmla="*/ 37 w 321"/>
                <a:gd name="T39" fmla="*/ 120 h 236"/>
                <a:gd name="T40" fmla="*/ 55 w 321"/>
                <a:gd name="T41" fmla="*/ 110 h 236"/>
                <a:gd name="T42" fmla="*/ 68 w 321"/>
                <a:gd name="T43" fmla="*/ 101 h 236"/>
                <a:gd name="T44" fmla="*/ 91 w 321"/>
                <a:gd name="T45" fmla="*/ 57 h 236"/>
                <a:gd name="T46" fmla="*/ 116 w 321"/>
                <a:gd name="T47" fmla="*/ 66 h 236"/>
                <a:gd name="T48" fmla="*/ 148 w 321"/>
                <a:gd name="T49" fmla="*/ 99 h 236"/>
                <a:gd name="T50" fmla="*/ 166 w 321"/>
                <a:gd name="T51" fmla="*/ 84 h 236"/>
                <a:gd name="T52" fmla="*/ 175 w 321"/>
                <a:gd name="T53" fmla="*/ 65 h 236"/>
                <a:gd name="T54" fmla="*/ 187 w 321"/>
                <a:gd name="T55" fmla="*/ 56 h 236"/>
                <a:gd name="T56" fmla="*/ 196 w 321"/>
                <a:gd name="T57" fmla="*/ 44 h 236"/>
                <a:gd name="T58" fmla="*/ 208 w 321"/>
                <a:gd name="T59" fmla="*/ 23 h 236"/>
                <a:gd name="T60" fmla="*/ 220 w 321"/>
                <a:gd name="T61" fmla="*/ 0 h 236"/>
                <a:gd name="T62" fmla="*/ 229 w 321"/>
                <a:gd name="T63" fmla="*/ 3 h 236"/>
                <a:gd name="T64" fmla="*/ 247 w 321"/>
                <a:gd name="T65" fmla="*/ 15 h 236"/>
                <a:gd name="T66" fmla="*/ 277 w 321"/>
                <a:gd name="T67" fmla="*/ 18 h 236"/>
                <a:gd name="T68" fmla="*/ 320 w 321"/>
                <a:gd name="T69" fmla="*/ 3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1" h="236">
                  <a:moveTo>
                    <a:pt x="320" y="38"/>
                  </a:moveTo>
                  <a:cubicBezTo>
                    <a:pt x="319" y="52"/>
                    <a:pt x="321" y="56"/>
                    <a:pt x="314" y="66"/>
                  </a:cubicBezTo>
                  <a:cubicBezTo>
                    <a:pt x="313" y="71"/>
                    <a:pt x="311" y="75"/>
                    <a:pt x="310" y="80"/>
                  </a:cubicBezTo>
                  <a:cubicBezTo>
                    <a:pt x="311" y="90"/>
                    <a:pt x="312" y="99"/>
                    <a:pt x="316" y="108"/>
                  </a:cubicBezTo>
                  <a:cubicBezTo>
                    <a:pt x="317" y="113"/>
                    <a:pt x="319" y="118"/>
                    <a:pt x="320" y="123"/>
                  </a:cubicBezTo>
                  <a:cubicBezTo>
                    <a:pt x="316" y="146"/>
                    <a:pt x="294" y="144"/>
                    <a:pt x="275" y="147"/>
                  </a:cubicBezTo>
                  <a:cubicBezTo>
                    <a:pt x="268" y="159"/>
                    <a:pt x="271" y="168"/>
                    <a:pt x="272" y="183"/>
                  </a:cubicBezTo>
                  <a:cubicBezTo>
                    <a:pt x="271" y="206"/>
                    <a:pt x="277" y="205"/>
                    <a:pt x="259" y="216"/>
                  </a:cubicBezTo>
                  <a:cubicBezTo>
                    <a:pt x="246" y="213"/>
                    <a:pt x="230" y="221"/>
                    <a:pt x="217" y="224"/>
                  </a:cubicBezTo>
                  <a:cubicBezTo>
                    <a:pt x="215" y="235"/>
                    <a:pt x="201" y="235"/>
                    <a:pt x="191" y="236"/>
                  </a:cubicBezTo>
                  <a:cubicBezTo>
                    <a:pt x="169" y="235"/>
                    <a:pt x="171" y="230"/>
                    <a:pt x="155" y="227"/>
                  </a:cubicBezTo>
                  <a:cubicBezTo>
                    <a:pt x="149" y="224"/>
                    <a:pt x="143" y="222"/>
                    <a:pt x="137" y="221"/>
                  </a:cubicBezTo>
                  <a:cubicBezTo>
                    <a:pt x="127" y="214"/>
                    <a:pt x="115" y="212"/>
                    <a:pt x="103" y="210"/>
                  </a:cubicBezTo>
                  <a:cubicBezTo>
                    <a:pt x="95" y="207"/>
                    <a:pt x="82" y="204"/>
                    <a:pt x="74" y="203"/>
                  </a:cubicBezTo>
                  <a:cubicBezTo>
                    <a:pt x="61" y="204"/>
                    <a:pt x="58" y="198"/>
                    <a:pt x="53" y="209"/>
                  </a:cubicBezTo>
                  <a:cubicBezTo>
                    <a:pt x="52" y="217"/>
                    <a:pt x="52" y="230"/>
                    <a:pt x="44" y="233"/>
                  </a:cubicBezTo>
                  <a:cubicBezTo>
                    <a:pt x="38" y="231"/>
                    <a:pt x="34" y="228"/>
                    <a:pt x="29" y="225"/>
                  </a:cubicBezTo>
                  <a:cubicBezTo>
                    <a:pt x="23" y="218"/>
                    <a:pt x="18" y="211"/>
                    <a:pt x="14" y="203"/>
                  </a:cubicBezTo>
                  <a:cubicBezTo>
                    <a:pt x="18" y="183"/>
                    <a:pt x="0" y="142"/>
                    <a:pt x="22" y="135"/>
                  </a:cubicBezTo>
                  <a:cubicBezTo>
                    <a:pt x="28" y="129"/>
                    <a:pt x="29" y="125"/>
                    <a:pt x="37" y="120"/>
                  </a:cubicBezTo>
                  <a:cubicBezTo>
                    <a:pt x="42" y="113"/>
                    <a:pt x="47" y="111"/>
                    <a:pt x="55" y="110"/>
                  </a:cubicBezTo>
                  <a:cubicBezTo>
                    <a:pt x="60" y="104"/>
                    <a:pt x="62" y="105"/>
                    <a:pt x="68" y="101"/>
                  </a:cubicBezTo>
                  <a:cubicBezTo>
                    <a:pt x="74" y="84"/>
                    <a:pt x="74" y="67"/>
                    <a:pt x="91" y="57"/>
                  </a:cubicBezTo>
                  <a:cubicBezTo>
                    <a:pt x="101" y="59"/>
                    <a:pt x="106" y="65"/>
                    <a:pt x="116" y="66"/>
                  </a:cubicBezTo>
                  <a:cubicBezTo>
                    <a:pt x="131" y="72"/>
                    <a:pt x="134" y="90"/>
                    <a:pt x="148" y="99"/>
                  </a:cubicBezTo>
                  <a:cubicBezTo>
                    <a:pt x="160" y="98"/>
                    <a:pt x="162" y="94"/>
                    <a:pt x="166" y="84"/>
                  </a:cubicBezTo>
                  <a:cubicBezTo>
                    <a:pt x="167" y="76"/>
                    <a:pt x="169" y="70"/>
                    <a:pt x="175" y="65"/>
                  </a:cubicBezTo>
                  <a:cubicBezTo>
                    <a:pt x="179" y="59"/>
                    <a:pt x="180" y="57"/>
                    <a:pt x="187" y="56"/>
                  </a:cubicBezTo>
                  <a:cubicBezTo>
                    <a:pt x="188" y="49"/>
                    <a:pt x="192" y="49"/>
                    <a:pt x="196" y="44"/>
                  </a:cubicBezTo>
                  <a:cubicBezTo>
                    <a:pt x="198" y="35"/>
                    <a:pt x="200" y="28"/>
                    <a:pt x="208" y="23"/>
                  </a:cubicBezTo>
                  <a:cubicBezTo>
                    <a:pt x="210" y="13"/>
                    <a:pt x="210" y="3"/>
                    <a:pt x="220" y="0"/>
                  </a:cubicBezTo>
                  <a:cubicBezTo>
                    <a:pt x="223" y="1"/>
                    <a:pt x="226" y="1"/>
                    <a:pt x="229" y="3"/>
                  </a:cubicBezTo>
                  <a:cubicBezTo>
                    <a:pt x="236" y="8"/>
                    <a:pt x="237" y="13"/>
                    <a:pt x="247" y="15"/>
                  </a:cubicBezTo>
                  <a:cubicBezTo>
                    <a:pt x="260" y="21"/>
                    <a:pt x="242" y="13"/>
                    <a:pt x="277" y="18"/>
                  </a:cubicBezTo>
                  <a:cubicBezTo>
                    <a:pt x="293" y="20"/>
                    <a:pt x="303" y="45"/>
                    <a:pt x="320" y="38"/>
                  </a:cubicBezTo>
                  <a:close/>
                </a:path>
              </a:pathLst>
            </a:custGeom>
            <a:solidFill>
              <a:srgbClr val="00B050"/>
            </a:solidFill>
            <a:ln w="3175">
              <a:solidFill>
                <a:schemeClr val="bg1">
                  <a:lumMod val="5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1219034"/>
              <a:endParaRPr lang="en-US" sz="2400">
                <a:solidFill>
                  <a:srgbClr val="FFFFFF"/>
                </a:solidFill>
              </a:endParaRPr>
            </a:p>
          </p:txBody>
        </p:sp>
        <p:sp>
          <p:nvSpPr>
            <p:cNvPr id="34" name="Freeform 467"/>
            <p:cNvSpPr>
              <a:spLocks/>
            </p:cNvSpPr>
            <p:nvPr/>
          </p:nvSpPr>
          <p:spPr bwMode="auto">
            <a:xfrm>
              <a:off x="2362107" y="2446464"/>
              <a:ext cx="719946" cy="634354"/>
            </a:xfrm>
            <a:custGeom>
              <a:avLst/>
              <a:gdLst>
                <a:gd name="T0" fmla="*/ 69 w 543"/>
                <a:gd name="T1" fmla="*/ 219 h 505"/>
                <a:gd name="T2" fmla="*/ 48 w 543"/>
                <a:gd name="T3" fmla="*/ 172 h 505"/>
                <a:gd name="T4" fmla="*/ 15 w 543"/>
                <a:gd name="T5" fmla="*/ 106 h 505"/>
                <a:gd name="T6" fmla="*/ 17 w 543"/>
                <a:gd name="T7" fmla="*/ 72 h 505"/>
                <a:gd name="T8" fmla="*/ 47 w 543"/>
                <a:gd name="T9" fmla="*/ 10 h 505"/>
                <a:gd name="T10" fmla="*/ 87 w 543"/>
                <a:gd name="T11" fmla="*/ 7 h 505"/>
                <a:gd name="T12" fmla="*/ 152 w 543"/>
                <a:gd name="T13" fmla="*/ 16 h 505"/>
                <a:gd name="T14" fmla="*/ 224 w 543"/>
                <a:gd name="T15" fmla="*/ 34 h 505"/>
                <a:gd name="T16" fmla="*/ 293 w 543"/>
                <a:gd name="T17" fmla="*/ 16 h 505"/>
                <a:gd name="T18" fmla="*/ 327 w 543"/>
                <a:gd name="T19" fmla="*/ 7 h 505"/>
                <a:gd name="T20" fmla="*/ 347 w 543"/>
                <a:gd name="T21" fmla="*/ 31 h 505"/>
                <a:gd name="T22" fmla="*/ 395 w 543"/>
                <a:gd name="T23" fmla="*/ 103 h 505"/>
                <a:gd name="T24" fmla="*/ 464 w 543"/>
                <a:gd name="T25" fmla="*/ 141 h 505"/>
                <a:gd name="T26" fmla="*/ 432 w 543"/>
                <a:gd name="T27" fmla="*/ 208 h 505"/>
                <a:gd name="T28" fmla="*/ 431 w 543"/>
                <a:gd name="T29" fmla="*/ 247 h 505"/>
                <a:gd name="T30" fmla="*/ 447 w 543"/>
                <a:gd name="T31" fmla="*/ 301 h 505"/>
                <a:gd name="T32" fmla="*/ 479 w 543"/>
                <a:gd name="T33" fmla="*/ 340 h 505"/>
                <a:gd name="T34" fmla="*/ 515 w 543"/>
                <a:gd name="T35" fmla="*/ 387 h 505"/>
                <a:gd name="T36" fmla="*/ 543 w 543"/>
                <a:gd name="T37" fmla="*/ 430 h 505"/>
                <a:gd name="T38" fmla="*/ 518 w 543"/>
                <a:gd name="T39" fmla="*/ 472 h 505"/>
                <a:gd name="T40" fmla="*/ 477 w 543"/>
                <a:gd name="T41" fmla="*/ 481 h 505"/>
                <a:gd name="T42" fmla="*/ 432 w 543"/>
                <a:gd name="T43" fmla="*/ 505 h 505"/>
                <a:gd name="T44" fmla="*/ 390 w 543"/>
                <a:gd name="T45" fmla="*/ 477 h 505"/>
                <a:gd name="T46" fmla="*/ 342 w 543"/>
                <a:gd name="T47" fmla="*/ 450 h 505"/>
                <a:gd name="T48" fmla="*/ 311 w 543"/>
                <a:gd name="T49" fmla="*/ 433 h 505"/>
                <a:gd name="T50" fmla="*/ 312 w 543"/>
                <a:gd name="T51" fmla="*/ 399 h 505"/>
                <a:gd name="T52" fmla="*/ 312 w 543"/>
                <a:gd name="T53" fmla="*/ 357 h 505"/>
                <a:gd name="T54" fmla="*/ 291 w 543"/>
                <a:gd name="T55" fmla="*/ 318 h 505"/>
                <a:gd name="T56" fmla="*/ 263 w 543"/>
                <a:gd name="T57" fmla="*/ 288 h 505"/>
                <a:gd name="T58" fmla="*/ 237 w 543"/>
                <a:gd name="T59" fmla="*/ 291 h 505"/>
                <a:gd name="T60" fmla="*/ 189 w 543"/>
                <a:gd name="T61" fmla="*/ 295 h 505"/>
                <a:gd name="T62" fmla="*/ 152 w 543"/>
                <a:gd name="T63" fmla="*/ 303 h 505"/>
                <a:gd name="T64" fmla="*/ 176 w 543"/>
                <a:gd name="T65" fmla="*/ 265 h 505"/>
                <a:gd name="T66" fmla="*/ 164 w 543"/>
                <a:gd name="T67" fmla="*/ 247 h 505"/>
                <a:gd name="T68" fmla="*/ 105 w 543"/>
                <a:gd name="T69" fmla="*/ 235 h 505"/>
                <a:gd name="T70" fmla="*/ 78 w 543"/>
                <a:gd name="T71" fmla="*/ 23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3" h="505">
                  <a:moveTo>
                    <a:pt x="74" y="240"/>
                  </a:moveTo>
                  <a:cubicBezTo>
                    <a:pt x="79" y="232"/>
                    <a:pt x="76" y="224"/>
                    <a:pt x="69" y="219"/>
                  </a:cubicBezTo>
                  <a:cubicBezTo>
                    <a:pt x="67" y="208"/>
                    <a:pt x="67" y="198"/>
                    <a:pt x="60" y="189"/>
                  </a:cubicBezTo>
                  <a:cubicBezTo>
                    <a:pt x="59" y="182"/>
                    <a:pt x="54" y="176"/>
                    <a:pt x="48" y="172"/>
                  </a:cubicBezTo>
                  <a:cubicBezTo>
                    <a:pt x="41" y="158"/>
                    <a:pt x="30" y="147"/>
                    <a:pt x="21" y="135"/>
                  </a:cubicBezTo>
                  <a:cubicBezTo>
                    <a:pt x="19" y="126"/>
                    <a:pt x="18" y="115"/>
                    <a:pt x="15" y="106"/>
                  </a:cubicBezTo>
                  <a:cubicBezTo>
                    <a:pt x="12" y="99"/>
                    <a:pt x="0" y="90"/>
                    <a:pt x="0" y="90"/>
                  </a:cubicBezTo>
                  <a:cubicBezTo>
                    <a:pt x="9" y="86"/>
                    <a:pt x="13" y="81"/>
                    <a:pt x="17" y="72"/>
                  </a:cubicBezTo>
                  <a:cubicBezTo>
                    <a:pt x="18" y="53"/>
                    <a:pt x="11" y="23"/>
                    <a:pt x="35" y="18"/>
                  </a:cubicBezTo>
                  <a:cubicBezTo>
                    <a:pt x="40" y="15"/>
                    <a:pt x="42" y="12"/>
                    <a:pt x="47" y="10"/>
                  </a:cubicBezTo>
                  <a:cubicBezTo>
                    <a:pt x="53" y="20"/>
                    <a:pt x="66" y="27"/>
                    <a:pt x="75" y="34"/>
                  </a:cubicBezTo>
                  <a:cubicBezTo>
                    <a:pt x="91" y="31"/>
                    <a:pt x="78" y="12"/>
                    <a:pt x="87" y="7"/>
                  </a:cubicBezTo>
                  <a:cubicBezTo>
                    <a:pt x="89" y="6"/>
                    <a:pt x="100" y="4"/>
                    <a:pt x="104" y="3"/>
                  </a:cubicBezTo>
                  <a:cubicBezTo>
                    <a:pt x="121" y="5"/>
                    <a:pt x="136" y="13"/>
                    <a:pt x="152" y="16"/>
                  </a:cubicBezTo>
                  <a:cubicBezTo>
                    <a:pt x="164" y="22"/>
                    <a:pt x="175" y="27"/>
                    <a:pt x="189" y="28"/>
                  </a:cubicBezTo>
                  <a:cubicBezTo>
                    <a:pt x="199" y="32"/>
                    <a:pt x="213" y="33"/>
                    <a:pt x="224" y="34"/>
                  </a:cubicBezTo>
                  <a:cubicBezTo>
                    <a:pt x="245" y="32"/>
                    <a:pt x="236" y="26"/>
                    <a:pt x="249" y="24"/>
                  </a:cubicBezTo>
                  <a:cubicBezTo>
                    <a:pt x="263" y="18"/>
                    <a:pt x="278" y="17"/>
                    <a:pt x="293" y="16"/>
                  </a:cubicBezTo>
                  <a:cubicBezTo>
                    <a:pt x="304" y="7"/>
                    <a:pt x="300" y="10"/>
                    <a:pt x="305" y="0"/>
                  </a:cubicBezTo>
                  <a:cubicBezTo>
                    <a:pt x="313" y="1"/>
                    <a:pt x="319" y="6"/>
                    <a:pt x="327" y="7"/>
                  </a:cubicBezTo>
                  <a:cubicBezTo>
                    <a:pt x="332" y="10"/>
                    <a:pt x="335" y="12"/>
                    <a:pt x="341" y="13"/>
                  </a:cubicBezTo>
                  <a:cubicBezTo>
                    <a:pt x="342" y="19"/>
                    <a:pt x="344" y="25"/>
                    <a:pt x="347" y="31"/>
                  </a:cubicBezTo>
                  <a:cubicBezTo>
                    <a:pt x="351" y="50"/>
                    <a:pt x="362" y="69"/>
                    <a:pt x="383" y="73"/>
                  </a:cubicBezTo>
                  <a:cubicBezTo>
                    <a:pt x="389" y="83"/>
                    <a:pt x="390" y="93"/>
                    <a:pt x="395" y="103"/>
                  </a:cubicBezTo>
                  <a:cubicBezTo>
                    <a:pt x="399" y="122"/>
                    <a:pt x="406" y="128"/>
                    <a:pt x="425" y="130"/>
                  </a:cubicBezTo>
                  <a:cubicBezTo>
                    <a:pt x="436" y="135"/>
                    <a:pt x="452" y="137"/>
                    <a:pt x="464" y="141"/>
                  </a:cubicBezTo>
                  <a:cubicBezTo>
                    <a:pt x="471" y="157"/>
                    <a:pt x="467" y="145"/>
                    <a:pt x="465" y="178"/>
                  </a:cubicBezTo>
                  <a:cubicBezTo>
                    <a:pt x="463" y="203"/>
                    <a:pt x="457" y="207"/>
                    <a:pt x="432" y="208"/>
                  </a:cubicBezTo>
                  <a:cubicBezTo>
                    <a:pt x="411" y="211"/>
                    <a:pt x="417" y="213"/>
                    <a:pt x="425" y="229"/>
                  </a:cubicBezTo>
                  <a:cubicBezTo>
                    <a:pt x="426" y="235"/>
                    <a:pt x="428" y="241"/>
                    <a:pt x="431" y="247"/>
                  </a:cubicBezTo>
                  <a:cubicBezTo>
                    <a:pt x="434" y="263"/>
                    <a:pt x="449" y="273"/>
                    <a:pt x="455" y="288"/>
                  </a:cubicBezTo>
                  <a:cubicBezTo>
                    <a:pt x="453" y="294"/>
                    <a:pt x="450" y="295"/>
                    <a:pt x="447" y="301"/>
                  </a:cubicBezTo>
                  <a:cubicBezTo>
                    <a:pt x="449" y="307"/>
                    <a:pt x="461" y="317"/>
                    <a:pt x="467" y="321"/>
                  </a:cubicBezTo>
                  <a:cubicBezTo>
                    <a:pt x="472" y="327"/>
                    <a:pt x="476" y="333"/>
                    <a:pt x="479" y="340"/>
                  </a:cubicBezTo>
                  <a:cubicBezTo>
                    <a:pt x="481" y="351"/>
                    <a:pt x="486" y="359"/>
                    <a:pt x="497" y="361"/>
                  </a:cubicBezTo>
                  <a:cubicBezTo>
                    <a:pt x="505" y="367"/>
                    <a:pt x="510" y="378"/>
                    <a:pt x="515" y="387"/>
                  </a:cubicBezTo>
                  <a:cubicBezTo>
                    <a:pt x="517" y="399"/>
                    <a:pt x="525" y="401"/>
                    <a:pt x="534" y="408"/>
                  </a:cubicBezTo>
                  <a:cubicBezTo>
                    <a:pt x="538" y="415"/>
                    <a:pt x="539" y="423"/>
                    <a:pt x="543" y="430"/>
                  </a:cubicBezTo>
                  <a:cubicBezTo>
                    <a:pt x="542" y="437"/>
                    <a:pt x="534" y="437"/>
                    <a:pt x="528" y="441"/>
                  </a:cubicBezTo>
                  <a:cubicBezTo>
                    <a:pt x="521" y="450"/>
                    <a:pt x="525" y="463"/>
                    <a:pt x="518" y="472"/>
                  </a:cubicBezTo>
                  <a:cubicBezTo>
                    <a:pt x="513" y="488"/>
                    <a:pt x="522" y="487"/>
                    <a:pt x="498" y="486"/>
                  </a:cubicBezTo>
                  <a:cubicBezTo>
                    <a:pt x="488" y="481"/>
                    <a:pt x="489" y="480"/>
                    <a:pt x="477" y="481"/>
                  </a:cubicBezTo>
                  <a:cubicBezTo>
                    <a:pt x="467" y="486"/>
                    <a:pt x="461" y="497"/>
                    <a:pt x="450" y="499"/>
                  </a:cubicBezTo>
                  <a:cubicBezTo>
                    <a:pt x="444" y="502"/>
                    <a:pt x="438" y="504"/>
                    <a:pt x="432" y="505"/>
                  </a:cubicBezTo>
                  <a:cubicBezTo>
                    <a:pt x="413" y="504"/>
                    <a:pt x="414" y="498"/>
                    <a:pt x="399" y="495"/>
                  </a:cubicBezTo>
                  <a:cubicBezTo>
                    <a:pt x="394" y="489"/>
                    <a:pt x="394" y="483"/>
                    <a:pt x="390" y="477"/>
                  </a:cubicBezTo>
                  <a:cubicBezTo>
                    <a:pt x="382" y="465"/>
                    <a:pt x="369" y="463"/>
                    <a:pt x="356" y="460"/>
                  </a:cubicBezTo>
                  <a:cubicBezTo>
                    <a:pt x="350" y="457"/>
                    <a:pt x="348" y="453"/>
                    <a:pt x="342" y="450"/>
                  </a:cubicBezTo>
                  <a:cubicBezTo>
                    <a:pt x="338" y="443"/>
                    <a:pt x="333" y="439"/>
                    <a:pt x="324" y="438"/>
                  </a:cubicBezTo>
                  <a:cubicBezTo>
                    <a:pt x="320" y="436"/>
                    <a:pt x="315" y="435"/>
                    <a:pt x="311" y="433"/>
                  </a:cubicBezTo>
                  <a:cubicBezTo>
                    <a:pt x="307" y="428"/>
                    <a:pt x="305" y="426"/>
                    <a:pt x="308" y="420"/>
                  </a:cubicBezTo>
                  <a:cubicBezTo>
                    <a:pt x="310" y="412"/>
                    <a:pt x="307" y="406"/>
                    <a:pt x="312" y="399"/>
                  </a:cubicBezTo>
                  <a:cubicBezTo>
                    <a:pt x="315" y="391"/>
                    <a:pt x="316" y="385"/>
                    <a:pt x="320" y="378"/>
                  </a:cubicBezTo>
                  <a:cubicBezTo>
                    <a:pt x="318" y="368"/>
                    <a:pt x="320" y="363"/>
                    <a:pt x="312" y="357"/>
                  </a:cubicBezTo>
                  <a:cubicBezTo>
                    <a:pt x="311" y="351"/>
                    <a:pt x="309" y="345"/>
                    <a:pt x="306" y="339"/>
                  </a:cubicBezTo>
                  <a:cubicBezTo>
                    <a:pt x="304" y="330"/>
                    <a:pt x="299" y="323"/>
                    <a:pt x="291" y="318"/>
                  </a:cubicBezTo>
                  <a:cubicBezTo>
                    <a:pt x="286" y="310"/>
                    <a:pt x="283" y="299"/>
                    <a:pt x="273" y="297"/>
                  </a:cubicBezTo>
                  <a:cubicBezTo>
                    <a:pt x="268" y="295"/>
                    <a:pt x="267" y="291"/>
                    <a:pt x="263" y="288"/>
                  </a:cubicBezTo>
                  <a:cubicBezTo>
                    <a:pt x="260" y="283"/>
                    <a:pt x="257" y="280"/>
                    <a:pt x="251" y="277"/>
                  </a:cubicBezTo>
                  <a:cubicBezTo>
                    <a:pt x="243" y="280"/>
                    <a:pt x="240" y="283"/>
                    <a:pt x="237" y="291"/>
                  </a:cubicBezTo>
                  <a:cubicBezTo>
                    <a:pt x="211" y="288"/>
                    <a:pt x="222" y="287"/>
                    <a:pt x="204" y="289"/>
                  </a:cubicBezTo>
                  <a:cubicBezTo>
                    <a:pt x="199" y="296"/>
                    <a:pt x="197" y="298"/>
                    <a:pt x="189" y="295"/>
                  </a:cubicBezTo>
                  <a:cubicBezTo>
                    <a:pt x="180" y="296"/>
                    <a:pt x="174" y="300"/>
                    <a:pt x="165" y="301"/>
                  </a:cubicBezTo>
                  <a:cubicBezTo>
                    <a:pt x="159" y="304"/>
                    <a:pt x="158" y="307"/>
                    <a:pt x="152" y="303"/>
                  </a:cubicBezTo>
                  <a:cubicBezTo>
                    <a:pt x="153" y="294"/>
                    <a:pt x="158" y="290"/>
                    <a:pt x="167" y="288"/>
                  </a:cubicBezTo>
                  <a:cubicBezTo>
                    <a:pt x="174" y="282"/>
                    <a:pt x="174" y="274"/>
                    <a:pt x="176" y="265"/>
                  </a:cubicBezTo>
                  <a:cubicBezTo>
                    <a:pt x="175" y="261"/>
                    <a:pt x="176" y="257"/>
                    <a:pt x="174" y="253"/>
                  </a:cubicBezTo>
                  <a:cubicBezTo>
                    <a:pt x="173" y="251"/>
                    <a:pt x="165" y="247"/>
                    <a:pt x="164" y="247"/>
                  </a:cubicBezTo>
                  <a:cubicBezTo>
                    <a:pt x="152" y="239"/>
                    <a:pt x="141" y="227"/>
                    <a:pt x="126" y="225"/>
                  </a:cubicBezTo>
                  <a:cubicBezTo>
                    <a:pt x="117" y="226"/>
                    <a:pt x="115" y="233"/>
                    <a:pt x="105" y="235"/>
                  </a:cubicBezTo>
                  <a:cubicBezTo>
                    <a:pt x="98" y="234"/>
                    <a:pt x="95" y="232"/>
                    <a:pt x="89" y="229"/>
                  </a:cubicBezTo>
                  <a:cubicBezTo>
                    <a:pt x="83" y="231"/>
                    <a:pt x="83" y="230"/>
                    <a:pt x="78" y="235"/>
                  </a:cubicBezTo>
                  <a:cubicBezTo>
                    <a:pt x="76" y="237"/>
                    <a:pt x="74" y="240"/>
                    <a:pt x="74" y="240"/>
                  </a:cubicBezTo>
                  <a:close/>
                </a:path>
              </a:pathLst>
            </a:custGeom>
            <a:solidFill>
              <a:srgbClr val="92D05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54"/>
              <a:endParaRPr lang="en-US" sz="1467" kern="0">
                <a:solidFill>
                  <a:srgbClr val="7F7F7F"/>
                </a:solidFill>
              </a:endParaRPr>
            </a:p>
          </p:txBody>
        </p:sp>
        <p:sp>
          <p:nvSpPr>
            <p:cNvPr id="35" name="Freeform 468"/>
            <p:cNvSpPr>
              <a:spLocks/>
            </p:cNvSpPr>
            <p:nvPr/>
          </p:nvSpPr>
          <p:spPr bwMode="auto">
            <a:xfrm>
              <a:off x="2738561" y="2229869"/>
              <a:ext cx="1295901" cy="909123"/>
            </a:xfrm>
            <a:custGeom>
              <a:avLst/>
              <a:gdLst>
                <a:gd name="T0" fmla="*/ 322 w 978"/>
                <a:gd name="T1" fmla="*/ 27 h 709"/>
                <a:gd name="T2" fmla="*/ 277 w 978"/>
                <a:gd name="T3" fmla="*/ 91 h 709"/>
                <a:gd name="T4" fmla="*/ 258 w 978"/>
                <a:gd name="T5" fmla="*/ 126 h 709"/>
                <a:gd name="T6" fmla="*/ 294 w 978"/>
                <a:gd name="T7" fmla="*/ 175 h 709"/>
                <a:gd name="T8" fmla="*/ 339 w 978"/>
                <a:gd name="T9" fmla="*/ 208 h 709"/>
                <a:gd name="T10" fmla="*/ 438 w 978"/>
                <a:gd name="T11" fmla="*/ 240 h 709"/>
                <a:gd name="T12" fmla="*/ 492 w 978"/>
                <a:gd name="T13" fmla="*/ 262 h 709"/>
                <a:gd name="T14" fmla="*/ 549 w 978"/>
                <a:gd name="T15" fmla="*/ 280 h 709"/>
                <a:gd name="T16" fmla="*/ 591 w 978"/>
                <a:gd name="T17" fmla="*/ 295 h 709"/>
                <a:gd name="T18" fmla="*/ 651 w 978"/>
                <a:gd name="T19" fmla="*/ 334 h 709"/>
                <a:gd name="T20" fmla="*/ 690 w 978"/>
                <a:gd name="T21" fmla="*/ 363 h 709"/>
                <a:gd name="T22" fmla="*/ 741 w 978"/>
                <a:gd name="T23" fmla="*/ 382 h 709"/>
                <a:gd name="T24" fmla="*/ 810 w 978"/>
                <a:gd name="T25" fmla="*/ 409 h 709"/>
                <a:gd name="T26" fmla="*/ 834 w 978"/>
                <a:gd name="T27" fmla="*/ 441 h 709"/>
                <a:gd name="T28" fmla="*/ 886 w 978"/>
                <a:gd name="T29" fmla="*/ 481 h 709"/>
                <a:gd name="T30" fmla="*/ 913 w 978"/>
                <a:gd name="T31" fmla="*/ 499 h 709"/>
                <a:gd name="T32" fmla="*/ 931 w 978"/>
                <a:gd name="T33" fmla="*/ 522 h 709"/>
                <a:gd name="T34" fmla="*/ 960 w 978"/>
                <a:gd name="T35" fmla="*/ 555 h 709"/>
                <a:gd name="T36" fmla="*/ 963 w 978"/>
                <a:gd name="T37" fmla="*/ 622 h 709"/>
                <a:gd name="T38" fmla="*/ 951 w 978"/>
                <a:gd name="T39" fmla="*/ 664 h 709"/>
                <a:gd name="T40" fmla="*/ 907 w 978"/>
                <a:gd name="T41" fmla="*/ 700 h 709"/>
                <a:gd name="T42" fmla="*/ 850 w 978"/>
                <a:gd name="T43" fmla="*/ 651 h 709"/>
                <a:gd name="T44" fmla="*/ 841 w 978"/>
                <a:gd name="T45" fmla="*/ 604 h 709"/>
                <a:gd name="T46" fmla="*/ 811 w 978"/>
                <a:gd name="T47" fmla="*/ 573 h 709"/>
                <a:gd name="T48" fmla="*/ 777 w 978"/>
                <a:gd name="T49" fmla="*/ 546 h 709"/>
                <a:gd name="T50" fmla="*/ 739 w 978"/>
                <a:gd name="T51" fmla="*/ 537 h 709"/>
                <a:gd name="T52" fmla="*/ 672 w 978"/>
                <a:gd name="T53" fmla="*/ 534 h 709"/>
                <a:gd name="T54" fmla="*/ 640 w 978"/>
                <a:gd name="T55" fmla="*/ 523 h 709"/>
                <a:gd name="T56" fmla="*/ 645 w 978"/>
                <a:gd name="T57" fmla="*/ 487 h 709"/>
                <a:gd name="T58" fmla="*/ 612 w 978"/>
                <a:gd name="T59" fmla="*/ 483 h 709"/>
                <a:gd name="T60" fmla="*/ 544 w 978"/>
                <a:gd name="T61" fmla="*/ 502 h 709"/>
                <a:gd name="T62" fmla="*/ 526 w 978"/>
                <a:gd name="T63" fmla="*/ 520 h 709"/>
                <a:gd name="T64" fmla="*/ 498 w 978"/>
                <a:gd name="T65" fmla="*/ 498 h 709"/>
                <a:gd name="T66" fmla="*/ 484 w 978"/>
                <a:gd name="T67" fmla="*/ 442 h 709"/>
                <a:gd name="T68" fmla="*/ 447 w 978"/>
                <a:gd name="T69" fmla="*/ 418 h 709"/>
                <a:gd name="T70" fmla="*/ 418 w 978"/>
                <a:gd name="T71" fmla="*/ 423 h 709"/>
                <a:gd name="T72" fmla="*/ 379 w 978"/>
                <a:gd name="T73" fmla="*/ 397 h 709"/>
                <a:gd name="T74" fmla="*/ 315 w 978"/>
                <a:gd name="T75" fmla="*/ 357 h 709"/>
                <a:gd name="T76" fmla="*/ 261 w 978"/>
                <a:gd name="T77" fmla="*/ 310 h 709"/>
                <a:gd name="T78" fmla="*/ 220 w 978"/>
                <a:gd name="T79" fmla="*/ 298 h 709"/>
                <a:gd name="T80" fmla="*/ 154 w 978"/>
                <a:gd name="T81" fmla="*/ 309 h 709"/>
                <a:gd name="T82" fmla="*/ 106 w 978"/>
                <a:gd name="T83" fmla="*/ 289 h 709"/>
                <a:gd name="T84" fmla="*/ 87 w 978"/>
                <a:gd name="T85" fmla="*/ 249 h 709"/>
                <a:gd name="T86" fmla="*/ 55 w 978"/>
                <a:gd name="T87" fmla="*/ 214 h 709"/>
                <a:gd name="T88" fmla="*/ 10 w 978"/>
                <a:gd name="T89" fmla="*/ 169 h 709"/>
                <a:gd name="T90" fmla="*/ 58 w 978"/>
                <a:gd name="T91" fmla="*/ 103 h 709"/>
                <a:gd name="T92" fmla="*/ 54 w 978"/>
                <a:gd name="T93" fmla="*/ 37 h 709"/>
                <a:gd name="T94" fmla="*/ 99 w 978"/>
                <a:gd name="T95" fmla="*/ 18 h 709"/>
                <a:gd name="T96" fmla="*/ 256 w 978"/>
                <a:gd name="T97" fmla="*/ 4 h 709"/>
                <a:gd name="T98" fmla="*/ 312 w 978"/>
                <a:gd name="T99" fmla="*/ 7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8" h="709">
                  <a:moveTo>
                    <a:pt x="312" y="7"/>
                  </a:moveTo>
                  <a:cubicBezTo>
                    <a:pt x="316" y="14"/>
                    <a:pt x="318" y="20"/>
                    <a:pt x="322" y="27"/>
                  </a:cubicBezTo>
                  <a:cubicBezTo>
                    <a:pt x="325" y="40"/>
                    <a:pt x="327" y="61"/>
                    <a:pt x="310" y="64"/>
                  </a:cubicBezTo>
                  <a:cubicBezTo>
                    <a:pt x="303" y="76"/>
                    <a:pt x="291" y="88"/>
                    <a:pt x="277" y="91"/>
                  </a:cubicBezTo>
                  <a:cubicBezTo>
                    <a:pt x="273" y="98"/>
                    <a:pt x="270" y="104"/>
                    <a:pt x="262" y="106"/>
                  </a:cubicBezTo>
                  <a:cubicBezTo>
                    <a:pt x="257" y="114"/>
                    <a:pt x="256" y="116"/>
                    <a:pt x="258" y="126"/>
                  </a:cubicBezTo>
                  <a:cubicBezTo>
                    <a:pt x="259" y="142"/>
                    <a:pt x="257" y="153"/>
                    <a:pt x="273" y="159"/>
                  </a:cubicBezTo>
                  <a:cubicBezTo>
                    <a:pt x="280" y="169"/>
                    <a:pt x="282" y="173"/>
                    <a:pt x="294" y="175"/>
                  </a:cubicBezTo>
                  <a:cubicBezTo>
                    <a:pt x="300" y="180"/>
                    <a:pt x="308" y="189"/>
                    <a:pt x="315" y="190"/>
                  </a:cubicBezTo>
                  <a:cubicBezTo>
                    <a:pt x="324" y="195"/>
                    <a:pt x="330" y="203"/>
                    <a:pt x="339" y="208"/>
                  </a:cubicBezTo>
                  <a:cubicBezTo>
                    <a:pt x="355" y="216"/>
                    <a:pt x="379" y="217"/>
                    <a:pt x="396" y="220"/>
                  </a:cubicBezTo>
                  <a:cubicBezTo>
                    <a:pt x="410" y="230"/>
                    <a:pt x="420" y="237"/>
                    <a:pt x="438" y="240"/>
                  </a:cubicBezTo>
                  <a:cubicBezTo>
                    <a:pt x="448" y="245"/>
                    <a:pt x="463" y="254"/>
                    <a:pt x="474" y="256"/>
                  </a:cubicBezTo>
                  <a:cubicBezTo>
                    <a:pt x="480" y="259"/>
                    <a:pt x="486" y="261"/>
                    <a:pt x="492" y="262"/>
                  </a:cubicBezTo>
                  <a:cubicBezTo>
                    <a:pt x="501" y="267"/>
                    <a:pt x="509" y="267"/>
                    <a:pt x="520" y="268"/>
                  </a:cubicBezTo>
                  <a:cubicBezTo>
                    <a:pt x="529" y="273"/>
                    <a:pt x="539" y="278"/>
                    <a:pt x="549" y="280"/>
                  </a:cubicBezTo>
                  <a:cubicBezTo>
                    <a:pt x="556" y="284"/>
                    <a:pt x="565" y="285"/>
                    <a:pt x="573" y="286"/>
                  </a:cubicBezTo>
                  <a:cubicBezTo>
                    <a:pt x="578" y="290"/>
                    <a:pt x="585" y="294"/>
                    <a:pt x="591" y="295"/>
                  </a:cubicBezTo>
                  <a:cubicBezTo>
                    <a:pt x="608" y="303"/>
                    <a:pt x="621" y="317"/>
                    <a:pt x="640" y="321"/>
                  </a:cubicBezTo>
                  <a:cubicBezTo>
                    <a:pt x="645" y="325"/>
                    <a:pt x="647" y="329"/>
                    <a:pt x="651" y="334"/>
                  </a:cubicBezTo>
                  <a:cubicBezTo>
                    <a:pt x="652" y="341"/>
                    <a:pt x="668" y="355"/>
                    <a:pt x="675" y="357"/>
                  </a:cubicBezTo>
                  <a:cubicBezTo>
                    <a:pt x="680" y="361"/>
                    <a:pt x="684" y="361"/>
                    <a:pt x="690" y="363"/>
                  </a:cubicBezTo>
                  <a:cubicBezTo>
                    <a:pt x="697" y="368"/>
                    <a:pt x="711" y="371"/>
                    <a:pt x="720" y="373"/>
                  </a:cubicBezTo>
                  <a:cubicBezTo>
                    <a:pt x="727" y="378"/>
                    <a:pt x="733" y="381"/>
                    <a:pt x="741" y="382"/>
                  </a:cubicBezTo>
                  <a:cubicBezTo>
                    <a:pt x="747" y="387"/>
                    <a:pt x="754" y="390"/>
                    <a:pt x="762" y="391"/>
                  </a:cubicBezTo>
                  <a:cubicBezTo>
                    <a:pt x="776" y="401"/>
                    <a:pt x="793" y="408"/>
                    <a:pt x="810" y="409"/>
                  </a:cubicBezTo>
                  <a:cubicBezTo>
                    <a:pt x="817" y="411"/>
                    <a:pt x="824" y="414"/>
                    <a:pt x="831" y="415"/>
                  </a:cubicBezTo>
                  <a:cubicBezTo>
                    <a:pt x="833" y="425"/>
                    <a:pt x="830" y="430"/>
                    <a:pt x="834" y="441"/>
                  </a:cubicBezTo>
                  <a:cubicBezTo>
                    <a:pt x="838" y="454"/>
                    <a:pt x="861" y="469"/>
                    <a:pt x="873" y="472"/>
                  </a:cubicBezTo>
                  <a:cubicBezTo>
                    <a:pt x="877" y="475"/>
                    <a:pt x="882" y="478"/>
                    <a:pt x="886" y="481"/>
                  </a:cubicBezTo>
                  <a:cubicBezTo>
                    <a:pt x="890" y="484"/>
                    <a:pt x="900" y="489"/>
                    <a:pt x="900" y="489"/>
                  </a:cubicBezTo>
                  <a:cubicBezTo>
                    <a:pt x="904" y="495"/>
                    <a:pt x="908" y="495"/>
                    <a:pt x="913" y="499"/>
                  </a:cubicBezTo>
                  <a:cubicBezTo>
                    <a:pt x="916" y="502"/>
                    <a:pt x="922" y="508"/>
                    <a:pt x="922" y="508"/>
                  </a:cubicBezTo>
                  <a:cubicBezTo>
                    <a:pt x="924" y="513"/>
                    <a:pt x="926" y="519"/>
                    <a:pt x="931" y="522"/>
                  </a:cubicBezTo>
                  <a:cubicBezTo>
                    <a:pt x="935" y="524"/>
                    <a:pt x="942" y="529"/>
                    <a:pt x="942" y="529"/>
                  </a:cubicBezTo>
                  <a:cubicBezTo>
                    <a:pt x="948" y="539"/>
                    <a:pt x="950" y="549"/>
                    <a:pt x="960" y="555"/>
                  </a:cubicBezTo>
                  <a:cubicBezTo>
                    <a:pt x="965" y="561"/>
                    <a:pt x="968" y="568"/>
                    <a:pt x="973" y="574"/>
                  </a:cubicBezTo>
                  <a:cubicBezTo>
                    <a:pt x="977" y="591"/>
                    <a:pt x="978" y="611"/>
                    <a:pt x="963" y="622"/>
                  </a:cubicBezTo>
                  <a:cubicBezTo>
                    <a:pt x="961" y="627"/>
                    <a:pt x="960" y="632"/>
                    <a:pt x="958" y="637"/>
                  </a:cubicBezTo>
                  <a:cubicBezTo>
                    <a:pt x="956" y="646"/>
                    <a:pt x="952" y="654"/>
                    <a:pt x="951" y="664"/>
                  </a:cubicBezTo>
                  <a:cubicBezTo>
                    <a:pt x="950" y="679"/>
                    <a:pt x="959" y="706"/>
                    <a:pt x="940" y="709"/>
                  </a:cubicBezTo>
                  <a:cubicBezTo>
                    <a:pt x="929" y="708"/>
                    <a:pt x="918" y="703"/>
                    <a:pt x="907" y="700"/>
                  </a:cubicBezTo>
                  <a:cubicBezTo>
                    <a:pt x="893" y="693"/>
                    <a:pt x="883" y="678"/>
                    <a:pt x="870" y="669"/>
                  </a:cubicBezTo>
                  <a:cubicBezTo>
                    <a:pt x="865" y="660"/>
                    <a:pt x="858" y="657"/>
                    <a:pt x="850" y="651"/>
                  </a:cubicBezTo>
                  <a:cubicBezTo>
                    <a:pt x="848" y="640"/>
                    <a:pt x="854" y="630"/>
                    <a:pt x="844" y="624"/>
                  </a:cubicBezTo>
                  <a:cubicBezTo>
                    <a:pt x="839" y="616"/>
                    <a:pt x="846" y="613"/>
                    <a:pt x="841" y="604"/>
                  </a:cubicBezTo>
                  <a:cubicBezTo>
                    <a:pt x="838" y="598"/>
                    <a:pt x="829" y="586"/>
                    <a:pt x="823" y="582"/>
                  </a:cubicBezTo>
                  <a:cubicBezTo>
                    <a:pt x="819" y="576"/>
                    <a:pt x="818" y="574"/>
                    <a:pt x="811" y="573"/>
                  </a:cubicBezTo>
                  <a:cubicBezTo>
                    <a:pt x="806" y="565"/>
                    <a:pt x="807" y="560"/>
                    <a:pt x="799" y="555"/>
                  </a:cubicBezTo>
                  <a:cubicBezTo>
                    <a:pt x="793" y="548"/>
                    <a:pt x="786" y="547"/>
                    <a:pt x="777" y="546"/>
                  </a:cubicBezTo>
                  <a:cubicBezTo>
                    <a:pt x="763" y="541"/>
                    <a:pt x="781" y="547"/>
                    <a:pt x="753" y="543"/>
                  </a:cubicBezTo>
                  <a:cubicBezTo>
                    <a:pt x="748" y="542"/>
                    <a:pt x="744" y="538"/>
                    <a:pt x="739" y="537"/>
                  </a:cubicBezTo>
                  <a:cubicBezTo>
                    <a:pt x="733" y="538"/>
                    <a:pt x="727" y="540"/>
                    <a:pt x="721" y="541"/>
                  </a:cubicBezTo>
                  <a:cubicBezTo>
                    <a:pt x="701" y="539"/>
                    <a:pt x="694" y="535"/>
                    <a:pt x="672" y="534"/>
                  </a:cubicBezTo>
                  <a:cubicBezTo>
                    <a:pt x="666" y="531"/>
                    <a:pt x="662" y="529"/>
                    <a:pt x="655" y="528"/>
                  </a:cubicBezTo>
                  <a:cubicBezTo>
                    <a:pt x="650" y="526"/>
                    <a:pt x="645" y="525"/>
                    <a:pt x="640" y="523"/>
                  </a:cubicBezTo>
                  <a:cubicBezTo>
                    <a:pt x="636" y="519"/>
                    <a:pt x="633" y="515"/>
                    <a:pt x="630" y="510"/>
                  </a:cubicBezTo>
                  <a:cubicBezTo>
                    <a:pt x="632" y="502"/>
                    <a:pt x="641" y="494"/>
                    <a:pt x="645" y="487"/>
                  </a:cubicBezTo>
                  <a:cubicBezTo>
                    <a:pt x="647" y="474"/>
                    <a:pt x="639" y="480"/>
                    <a:pt x="631" y="481"/>
                  </a:cubicBezTo>
                  <a:cubicBezTo>
                    <a:pt x="624" y="485"/>
                    <a:pt x="620" y="484"/>
                    <a:pt x="612" y="483"/>
                  </a:cubicBezTo>
                  <a:cubicBezTo>
                    <a:pt x="598" y="477"/>
                    <a:pt x="578" y="481"/>
                    <a:pt x="564" y="481"/>
                  </a:cubicBezTo>
                  <a:cubicBezTo>
                    <a:pt x="555" y="490"/>
                    <a:pt x="559" y="499"/>
                    <a:pt x="544" y="502"/>
                  </a:cubicBezTo>
                  <a:cubicBezTo>
                    <a:pt x="539" y="505"/>
                    <a:pt x="538" y="509"/>
                    <a:pt x="535" y="514"/>
                  </a:cubicBezTo>
                  <a:cubicBezTo>
                    <a:pt x="534" y="521"/>
                    <a:pt x="533" y="524"/>
                    <a:pt x="526" y="520"/>
                  </a:cubicBezTo>
                  <a:cubicBezTo>
                    <a:pt x="524" y="511"/>
                    <a:pt x="513" y="512"/>
                    <a:pt x="504" y="510"/>
                  </a:cubicBezTo>
                  <a:cubicBezTo>
                    <a:pt x="499" y="508"/>
                    <a:pt x="502" y="501"/>
                    <a:pt x="498" y="498"/>
                  </a:cubicBezTo>
                  <a:cubicBezTo>
                    <a:pt x="499" y="486"/>
                    <a:pt x="498" y="471"/>
                    <a:pt x="493" y="460"/>
                  </a:cubicBezTo>
                  <a:cubicBezTo>
                    <a:pt x="490" y="454"/>
                    <a:pt x="484" y="442"/>
                    <a:pt x="484" y="442"/>
                  </a:cubicBezTo>
                  <a:cubicBezTo>
                    <a:pt x="482" y="426"/>
                    <a:pt x="481" y="419"/>
                    <a:pt x="463" y="417"/>
                  </a:cubicBezTo>
                  <a:cubicBezTo>
                    <a:pt x="455" y="414"/>
                    <a:pt x="456" y="417"/>
                    <a:pt x="447" y="418"/>
                  </a:cubicBezTo>
                  <a:cubicBezTo>
                    <a:pt x="442" y="420"/>
                    <a:pt x="438" y="416"/>
                    <a:pt x="433" y="417"/>
                  </a:cubicBezTo>
                  <a:cubicBezTo>
                    <a:pt x="428" y="418"/>
                    <a:pt x="418" y="423"/>
                    <a:pt x="418" y="423"/>
                  </a:cubicBezTo>
                  <a:cubicBezTo>
                    <a:pt x="415" y="423"/>
                    <a:pt x="398" y="419"/>
                    <a:pt x="394" y="414"/>
                  </a:cubicBezTo>
                  <a:cubicBezTo>
                    <a:pt x="391" y="411"/>
                    <a:pt x="382" y="401"/>
                    <a:pt x="379" y="397"/>
                  </a:cubicBezTo>
                  <a:cubicBezTo>
                    <a:pt x="369" y="385"/>
                    <a:pt x="365" y="365"/>
                    <a:pt x="352" y="355"/>
                  </a:cubicBezTo>
                  <a:cubicBezTo>
                    <a:pt x="340" y="362"/>
                    <a:pt x="326" y="361"/>
                    <a:pt x="315" y="357"/>
                  </a:cubicBezTo>
                  <a:cubicBezTo>
                    <a:pt x="310" y="349"/>
                    <a:pt x="302" y="343"/>
                    <a:pt x="295" y="339"/>
                  </a:cubicBezTo>
                  <a:cubicBezTo>
                    <a:pt x="299" y="312"/>
                    <a:pt x="277" y="324"/>
                    <a:pt x="261" y="310"/>
                  </a:cubicBezTo>
                  <a:cubicBezTo>
                    <a:pt x="253" y="304"/>
                    <a:pt x="261" y="297"/>
                    <a:pt x="252" y="295"/>
                  </a:cubicBezTo>
                  <a:cubicBezTo>
                    <a:pt x="241" y="303"/>
                    <a:pt x="238" y="297"/>
                    <a:pt x="220" y="298"/>
                  </a:cubicBezTo>
                  <a:cubicBezTo>
                    <a:pt x="202" y="303"/>
                    <a:pt x="199" y="308"/>
                    <a:pt x="175" y="309"/>
                  </a:cubicBezTo>
                  <a:cubicBezTo>
                    <a:pt x="169" y="318"/>
                    <a:pt x="162" y="311"/>
                    <a:pt x="154" y="309"/>
                  </a:cubicBezTo>
                  <a:cubicBezTo>
                    <a:pt x="146" y="305"/>
                    <a:pt x="138" y="301"/>
                    <a:pt x="129" y="300"/>
                  </a:cubicBezTo>
                  <a:cubicBezTo>
                    <a:pt x="120" y="298"/>
                    <a:pt x="109" y="298"/>
                    <a:pt x="106" y="289"/>
                  </a:cubicBezTo>
                  <a:cubicBezTo>
                    <a:pt x="105" y="283"/>
                    <a:pt x="103" y="276"/>
                    <a:pt x="100" y="270"/>
                  </a:cubicBezTo>
                  <a:cubicBezTo>
                    <a:pt x="99" y="256"/>
                    <a:pt x="98" y="254"/>
                    <a:pt x="87" y="249"/>
                  </a:cubicBezTo>
                  <a:cubicBezTo>
                    <a:pt x="78" y="237"/>
                    <a:pt x="86" y="243"/>
                    <a:pt x="70" y="240"/>
                  </a:cubicBezTo>
                  <a:cubicBezTo>
                    <a:pt x="69" y="234"/>
                    <a:pt x="58" y="219"/>
                    <a:pt x="55" y="214"/>
                  </a:cubicBezTo>
                  <a:cubicBezTo>
                    <a:pt x="54" y="206"/>
                    <a:pt x="54" y="198"/>
                    <a:pt x="52" y="190"/>
                  </a:cubicBezTo>
                  <a:cubicBezTo>
                    <a:pt x="49" y="177"/>
                    <a:pt x="20" y="171"/>
                    <a:pt x="10" y="169"/>
                  </a:cubicBezTo>
                  <a:cubicBezTo>
                    <a:pt x="9" y="145"/>
                    <a:pt x="0" y="120"/>
                    <a:pt x="28" y="117"/>
                  </a:cubicBezTo>
                  <a:cubicBezTo>
                    <a:pt x="40" y="110"/>
                    <a:pt x="50" y="116"/>
                    <a:pt x="58" y="103"/>
                  </a:cubicBezTo>
                  <a:cubicBezTo>
                    <a:pt x="57" y="88"/>
                    <a:pt x="56" y="79"/>
                    <a:pt x="49" y="67"/>
                  </a:cubicBezTo>
                  <a:cubicBezTo>
                    <a:pt x="47" y="55"/>
                    <a:pt x="48" y="47"/>
                    <a:pt x="54" y="37"/>
                  </a:cubicBezTo>
                  <a:cubicBezTo>
                    <a:pt x="56" y="27"/>
                    <a:pt x="53" y="14"/>
                    <a:pt x="63" y="12"/>
                  </a:cubicBezTo>
                  <a:cubicBezTo>
                    <a:pt x="75" y="13"/>
                    <a:pt x="87" y="15"/>
                    <a:pt x="99" y="18"/>
                  </a:cubicBezTo>
                  <a:cubicBezTo>
                    <a:pt x="139" y="11"/>
                    <a:pt x="179" y="11"/>
                    <a:pt x="220" y="9"/>
                  </a:cubicBezTo>
                  <a:cubicBezTo>
                    <a:pt x="231" y="5"/>
                    <a:pt x="256" y="4"/>
                    <a:pt x="256" y="4"/>
                  </a:cubicBezTo>
                  <a:cubicBezTo>
                    <a:pt x="274" y="0"/>
                    <a:pt x="256" y="0"/>
                    <a:pt x="291" y="1"/>
                  </a:cubicBezTo>
                  <a:cubicBezTo>
                    <a:pt x="298" y="3"/>
                    <a:pt x="305" y="7"/>
                    <a:pt x="312" y="7"/>
                  </a:cubicBezTo>
                  <a:close/>
                </a:path>
              </a:pathLst>
            </a:custGeom>
            <a:solidFill>
              <a:srgbClr val="92D05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34"/>
              <a:endParaRPr lang="en-US" sz="1467" kern="0">
                <a:solidFill>
                  <a:srgbClr val="7F7F7F"/>
                </a:solidFill>
              </a:endParaRPr>
            </a:p>
          </p:txBody>
        </p:sp>
        <p:sp>
          <p:nvSpPr>
            <p:cNvPr id="36" name="Freeform 469"/>
            <p:cNvSpPr>
              <a:spLocks/>
            </p:cNvSpPr>
            <p:nvPr/>
          </p:nvSpPr>
          <p:spPr bwMode="auto">
            <a:xfrm>
              <a:off x="2911869" y="2583609"/>
              <a:ext cx="534817" cy="535938"/>
            </a:xfrm>
            <a:custGeom>
              <a:avLst/>
              <a:gdLst>
                <a:gd name="T0" fmla="*/ 347 w 407"/>
                <a:gd name="T1" fmla="*/ 345 h 428"/>
                <a:gd name="T2" fmla="*/ 311 w 407"/>
                <a:gd name="T3" fmla="*/ 341 h 428"/>
                <a:gd name="T4" fmla="*/ 283 w 407"/>
                <a:gd name="T5" fmla="*/ 341 h 428"/>
                <a:gd name="T6" fmla="*/ 296 w 407"/>
                <a:gd name="T7" fmla="*/ 356 h 428"/>
                <a:gd name="T8" fmla="*/ 284 w 407"/>
                <a:gd name="T9" fmla="*/ 380 h 428"/>
                <a:gd name="T10" fmla="*/ 266 w 407"/>
                <a:gd name="T11" fmla="*/ 423 h 428"/>
                <a:gd name="T12" fmla="*/ 245 w 407"/>
                <a:gd name="T13" fmla="*/ 416 h 428"/>
                <a:gd name="T14" fmla="*/ 230 w 407"/>
                <a:gd name="T15" fmla="*/ 423 h 428"/>
                <a:gd name="T16" fmla="*/ 197 w 407"/>
                <a:gd name="T17" fmla="*/ 422 h 428"/>
                <a:gd name="T18" fmla="*/ 166 w 407"/>
                <a:gd name="T19" fmla="*/ 396 h 428"/>
                <a:gd name="T20" fmla="*/ 137 w 407"/>
                <a:gd name="T21" fmla="*/ 402 h 428"/>
                <a:gd name="T22" fmla="*/ 115 w 407"/>
                <a:gd name="T23" fmla="*/ 416 h 428"/>
                <a:gd name="T24" fmla="*/ 104 w 407"/>
                <a:gd name="T25" fmla="*/ 398 h 428"/>
                <a:gd name="T26" fmla="*/ 95 w 407"/>
                <a:gd name="T27" fmla="*/ 369 h 428"/>
                <a:gd name="T28" fmla="*/ 100 w 407"/>
                <a:gd name="T29" fmla="*/ 351 h 428"/>
                <a:gd name="T30" fmla="*/ 106 w 407"/>
                <a:gd name="T31" fmla="*/ 336 h 428"/>
                <a:gd name="T32" fmla="*/ 118 w 407"/>
                <a:gd name="T33" fmla="*/ 323 h 428"/>
                <a:gd name="T34" fmla="*/ 104 w 407"/>
                <a:gd name="T35" fmla="*/ 291 h 428"/>
                <a:gd name="T36" fmla="*/ 95 w 407"/>
                <a:gd name="T37" fmla="*/ 279 h 428"/>
                <a:gd name="T38" fmla="*/ 83 w 407"/>
                <a:gd name="T39" fmla="*/ 257 h 428"/>
                <a:gd name="T40" fmla="*/ 71 w 407"/>
                <a:gd name="T41" fmla="*/ 248 h 428"/>
                <a:gd name="T42" fmla="*/ 29 w 407"/>
                <a:gd name="T43" fmla="*/ 191 h 428"/>
                <a:gd name="T44" fmla="*/ 31 w 407"/>
                <a:gd name="T45" fmla="*/ 176 h 428"/>
                <a:gd name="T46" fmla="*/ 23 w 407"/>
                <a:gd name="T47" fmla="*/ 161 h 428"/>
                <a:gd name="T48" fmla="*/ 11 w 407"/>
                <a:gd name="T49" fmla="*/ 143 h 428"/>
                <a:gd name="T50" fmla="*/ 5 w 407"/>
                <a:gd name="T51" fmla="*/ 125 h 428"/>
                <a:gd name="T52" fmla="*/ 1 w 407"/>
                <a:gd name="T53" fmla="*/ 108 h 428"/>
                <a:gd name="T54" fmla="*/ 2 w 407"/>
                <a:gd name="T55" fmla="*/ 99 h 428"/>
                <a:gd name="T56" fmla="*/ 35 w 407"/>
                <a:gd name="T57" fmla="*/ 93 h 428"/>
                <a:gd name="T58" fmla="*/ 43 w 407"/>
                <a:gd name="T59" fmla="*/ 80 h 428"/>
                <a:gd name="T60" fmla="*/ 43 w 407"/>
                <a:gd name="T61" fmla="*/ 29 h 428"/>
                <a:gd name="T62" fmla="*/ 61 w 407"/>
                <a:gd name="T63" fmla="*/ 20 h 428"/>
                <a:gd name="T64" fmla="*/ 119 w 407"/>
                <a:gd name="T65" fmla="*/ 11 h 428"/>
                <a:gd name="T66" fmla="*/ 125 w 407"/>
                <a:gd name="T67" fmla="*/ 3 h 428"/>
                <a:gd name="T68" fmla="*/ 128 w 407"/>
                <a:gd name="T69" fmla="*/ 15 h 428"/>
                <a:gd name="T70" fmla="*/ 154 w 407"/>
                <a:gd name="T71" fmla="*/ 33 h 428"/>
                <a:gd name="T72" fmla="*/ 169 w 407"/>
                <a:gd name="T73" fmla="*/ 53 h 428"/>
                <a:gd name="T74" fmla="*/ 193 w 407"/>
                <a:gd name="T75" fmla="*/ 72 h 428"/>
                <a:gd name="T76" fmla="*/ 197 w 407"/>
                <a:gd name="T77" fmla="*/ 74 h 428"/>
                <a:gd name="T78" fmla="*/ 226 w 407"/>
                <a:gd name="T79" fmla="*/ 71 h 428"/>
                <a:gd name="T80" fmla="*/ 236 w 407"/>
                <a:gd name="T81" fmla="*/ 87 h 428"/>
                <a:gd name="T82" fmla="*/ 242 w 407"/>
                <a:gd name="T83" fmla="*/ 98 h 428"/>
                <a:gd name="T84" fmla="*/ 280 w 407"/>
                <a:gd name="T85" fmla="*/ 137 h 428"/>
                <a:gd name="T86" fmla="*/ 338 w 407"/>
                <a:gd name="T87" fmla="*/ 131 h 428"/>
                <a:gd name="T88" fmla="*/ 355 w 407"/>
                <a:gd name="T89" fmla="*/ 147 h 428"/>
                <a:gd name="T90" fmla="*/ 361 w 407"/>
                <a:gd name="T91" fmla="*/ 165 h 428"/>
                <a:gd name="T92" fmla="*/ 370 w 407"/>
                <a:gd name="T93" fmla="*/ 189 h 428"/>
                <a:gd name="T94" fmla="*/ 392 w 407"/>
                <a:gd name="T95" fmla="*/ 227 h 428"/>
                <a:gd name="T96" fmla="*/ 404 w 407"/>
                <a:gd name="T97" fmla="*/ 239 h 428"/>
                <a:gd name="T98" fmla="*/ 407 w 407"/>
                <a:gd name="T99" fmla="*/ 243 h 428"/>
                <a:gd name="T100" fmla="*/ 380 w 407"/>
                <a:gd name="T101" fmla="*/ 282 h 428"/>
                <a:gd name="T102" fmla="*/ 374 w 407"/>
                <a:gd name="T103" fmla="*/ 297 h 428"/>
                <a:gd name="T104" fmla="*/ 362 w 407"/>
                <a:gd name="T105" fmla="*/ 314 h 428"/>
                <a:gd name="T106" fmla="*/ 350 w 407"/>
                <a:gd name="T107" fmla="*/ 333 h 428"/>
                <a:gd name="T108" fmla="*/ 347 w 407"/>
                <a:gd name="T109" fmla="*/ 34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7" h="428">
                  <a:moveTo>
                    <a:pt x="347" y="345"/>
                  </a:moveTo>
                  <a:cubicBezTo>
                    <a:pt x="328" y="344"/>
                    <a:pt x="325" y="343"/>
                    <a:pt x="311" y="341"/>
                  </a:cubicBezTo>
                  <a:cubicBezTo>
                    <a:pt x="302" y="334"/>
                    <a:pt x="289" y="330"/>
                    <a:pt x="283" y="341"/>
                  </a:cubicBezTo>
                  <a:cubicBezTo>
                    <a:pt x="285" y="351"/>
                    <a:pt x="289" y="351"/>
                    <a:pt x="296" y="356"/>
                  </a:cubicBezTo>
                  <a:cubicBezTo>
                    <a:pt x="294" y="367"/>
                    <a:pt x="288" y="370"/>
                    <a:pt x="284" y="380"/>
                  </a:cubicBezTo>
                  <a:cubicBezTo>
                    <a:pt x="282" y="392"/>
                    <a:pt x="282" y="420"/>
                    <a:pt x="266" y="423"/>
                  </a:cubicBezTo>
                  <a:cubicBezTo>
                    <a:pt x="257" y="428"/>
                    <a:pt x="252" y="420"/>
                    <a:pt x="245" y="416"/>
                  </a:cubicBezTo>
                  <a:cubicBezTo>
                    <a:pt x="230" y="418"/>
                    <a:pt x="241" y="421"/>
                    <a:pt x="230" y="423"/>
                  </a:cubicBezTo>
                  <a:cubicBezTo>
                    <a:pt x="220" y="428"/>
                    <a:pt x="208" y="423"/>
                    <a:pt x="197" y="422"/>
                  </a:cubicBezTo>
                  <a:cubicBezTo>
                    <a:pt x="188" y="407"/>
                    <a:pt x="185" y="399"/>
                    <a:pt x="166" y="396"/>
                  </a:cubicBezTo>
                  <a:cubicBezTo>
                    <a:pt x="154" y="397"/>
                    <a:pt x="148" y="400"/>
                    <a:pt x="137" y="402"/>
                  </a:cubicBezTo>
                  <a:cubicBezTo>
                    <a:pt x="129" y="406"/>
                    <a:pt x="123" y="412"/>
                    <a:pt x="115" y="416"/>
                  </a:cubicBezTo>
                  <a:cubicBezTo>
                    <a:pt x="112" y="409"/>
                    <a:pt x="108" y="404"/>
                    <a:pt x="104" y="398"/>
                  </a:cubicBezTo>
                  <a:cubicBezTo>
                    <a:pt x="103" y="386"/>
                    <a:pt x="99" y="380"/>
                    <a:pt x="95" y="369"/>
                  </a:cubicBezTo>
                  <a:cubicBezTo>
                    <a:pt x="97" y="363"/>
                    <a:pt x="98" y="357"/>
                    <a:pt x="100" y="351"/>
                  </a:cubicBezTo>
                  <a:cubicBezTo>
                    <a:pt x="101" y="345"/>
                    <a:pt x="103" y="342"/>
                    <a:pt x="106" y="336"/>
                  </a:cubicBezTo>
                  <a:cubicBezTo>
                    <a:pt x="108" y="327"/>
                    <a:pt x="109" y="325"/>
                    <a:pt x="118" y="323"/>
                  </a:cubicBezTo>
                  <a:cubicBezTo>
                    <a:pt x="121" y="310"/>
                    <a:pt x="115" y="298"/>
                    <a:pt x="104" y="291"/>
                  </a:cubicBezTo>
                  <a:cubicBezTo>
                    <a:pt x="100" y="286"/>
                    <a:pt x="97" y="285"/>
                    <a:pt x="95" y="279"/>
                  </a:cubicBezTo>
                  <a:cubicBezTo>
                    <a:pt x="94" y="269"/>
                    <a:pt x="91" y="263"/>
                    <a:pt x="83" y="257"/>
                  </a:cubicBezTo>
                  <a:cubicBezTo>
                    <a:pt x="79" y="251"/>
                    <a:pt x="78" y="249"/>
                    <a:pt x="71" y="248"/>
                  </a:cubicBezTo>
                  <a:cubicBezTo>
                    <a:pt x="62" y="234"/>
                    <a:pt x="42" y="199"/>
                    <a:pt x="29" y="191"/>
                  </a:cubicBezTo>
                  <a:cubicBezTo>
                    <a:pt x="25" y="184"/>
                    <a:pt x="26" y="182"/>
                    <a:pt x="31" y="176"/>
                  </a:cubicBezTo>
                  <a:cubicBezTo>
                    <a:pt x="29" y="169"/>
                    <a:pt x="29" y="166"/>
                    <a:pt x="23" y="161"/>
                  </a:cubicBezTo>
                  <a:cubicBezTo>
                    <a:pt x="19" y="155"/>
                    <a:pt x="15" y="149"/>
                    <a:pt x="11" y="143"/>
                  </a:cubicBezTo>
                  <a:cubicBezTo>
                    <a:pt x="10" y="137"/>
                    <a:pt x="8" y="131"/>
                    <a:pt x="5" y="125"/>
                  </a:cubicBezTo>
                  <a:cubicBezTo>
                    <a:pt x="4" y="119"/>
                    <a:pt x="2" y="114"/>
                    <a:pt x="1" y="108"/>
                  </a:cubicBezTo>
                  <a:cubicBezTo>
                    <a:pt x="1" y="105"/>
                    <a:pt x="0" y="101"/>
                    <a:pt x="2" y="99"/>
                  </a:cubicBezTo>
                  <a:cubicBezTo>
                    <a:pt x="5" y="96"/>
                    <a:pt x="34" y="93"/>
                    <a:pt x="35" y="93"/>
                  </a:cubicBezTo>
                  <a:cubicBezTo>
                    <a:pt x="42" y="89"/>
                    <a:pt x="40" y="86"/>
                    <a:pt x="43" y="80"/>
                  </a:cubicBezTo>
                  <a:cubicBezTo>
                    <a:pt x="44" y="61"/>
                    <a:pt x="46" y="48"/>
                    <a:pt x="43" y="29"/>
                  </a:cubicBezTo>
                  <a:cubicBezTo>
                    <a:pt x="45" y="21"/>
                    <a:pt x="53" y="22"/>
                    <a:pt x="61" y="20"/>
                  </a:cubicBezTo>
                  <a:cubicBezTo>
                    <a:pt x="80" y="16"/>
                    <a:pt x="99" y="12"/>
                    <a:pt x="119" y="11"/>
                  </a:cubicBezTo>
                  <a:cubicBezTo>
                    <a:pt x="120" y="8"/>
                    <a:pt x="123" y="0"/>
                    <a:pt x="125" y="3"/>
                  </a:cubicBezTo>
                  <a:cubicBezTo>
                    <a:pt x="128" y="6"/>
                    <a:pt x="127" y="11"/>
                    <a:pt x="128" y="15"/>
                  </a:cubicBezTo>
                  <a:cubicBezTo>
                    <a:pt x="131" y="27"/>
                    <a:pt x="143" y="31"/>
                    <a:pt x="154" y="33"/>
                  </a:cubicBezTo>
                  <a:cubicBezTo>
                    <a:pt x="163" y="37"/>
                    <a:pt x="165" y="44"/>
                    <a:pt x="169" y="53"/>
                  </a:cubicBezTo>
                  <a:cubicBezTo>
                    <a:pt x="170" y="61"/>
                    <a:pt x="185" y="70"/>
                    <a:pt x="193" y="72"/>
                  </a:cubicBezTo>
                  <a:cubicBezTo>
                    <a:pt x="194" y="73"/>
                    <a:pt x="196" y="74"/>
                    <a:pt x="197" y="74"/>
                  </a:cubicBezTo>
                  <a:cubicBezTo>
                    <a:pt x="209" y="75"/>
                    <a:pt x="215" y="67"/>
                    <a:pt x="226" y="71"/>
                  </a:cubicBezTo>
                  <a:cubicBezTo>
                    <a:pt x="230" y="72"/>
                    <a:pt x="234" y="83"/>
                    <a:pt x="236" y="87"/>
                  </a:cubicBezTo>
                  <a:cubicBezTo>
                    <a:pt x="238" y="92"/>
                    <a:pt x="240" y="94"/>
                    <a:pt x="242" y="98"/>
                  </a:cubicBezTo>
                  <a:cubicBezTo>
                    <a:pt x="246" y="105"/>
                    <a:pt x="273" y="134"/>
                    <a:pt x="280" y="137"/>
                  </a:cubicBezTo>
                  <a:cubicBezTo>
                    <a:pt x="296" y="129"/>
                    <a:pt x="321" y="132"/>
                    <a:pt x="338" y="131"/>
                  </a:cubicBezTo>
                  <a:cubicBezTo>
                    <a:pt x="346" y="128"/>
                    <a:pt x="350" y="140"/>
                    <a:pt x="355" y="147"/>
                  </a:cubicBezTo>
                  <a:cubicBezTo>
                    <a:pt x="356" y="153"/>
                    <a:pt x="358" y="159"/>
                    <a:pt x="361" y="165"/>
                  </a:cubicBezTo>
                  <a:cubicBezTo>
                    <a:pt x="363" y="174"/>
                    <a:pt x="366" y="181"/>
                    <a:pt x="370" y="189"/>
                  </a:cubicBezTo>
                  <a:cubicBezTo>
                    <a:pt x="371" y="225"/>
                    <a:pt x="365" y="222"/>
                    <a:pt x="392" y="227"/>
                  </a:cubicBezTo>
                  <a:cubicBezTo>
                    <a:pt x="400" y="232"/>
                    <a:pt x="396" y="229"/>
                    <a:pt x="404" y="239"/>
                  </a:cubicBezTo>
                  <a:cubicBezTo>
                    <a:pt x="405" y="240"/>
                    <a:pt x="407" y="243"/>
                    <a:pt x="407" y="243"/>
                  </a:cubicBezTo>
                  <a:cubicBezTo>
                    <a:pt x="394" y="253"/>
                    <a:pt x="390" y="269"/>
                    <a:pt x="380" y="282"/>
                  </a:cubicBezTo>
                  <a:cubicBezTo>
                    <a:pt x="379" y="287"/>
                    <a:pt x="374" y="297"/>
                    <a:pt x="374" y="297"/>
                  </a:cubicBezTo>
                  <a:cubicBezTo>
                    <a:pt x="373" y="304"/>
                    <a:pt x="368" y="310"/>
                    <a:pt x="362" y="314"/>
                  </a:cubicBezTo>
                  <a:cubicBezTo>
                    <a:pt x="358" y="320"/>
                    <a:pt x="353" y="326"/>
                    <a:pt x="350" y="333"/>
                  </a:cubicBezTo>
                  <a:cubicBezTo>
                    <a:pt x="349" y="341"/>
                    <a:pt x="350" y="337"/>
                    <a:pt x="347" y="345"/>
                  </a:cubicBezTo>
                  <a:close/>
                </a:path>
              </a:pathLst>
            </a:custGeom>
            <a:solidFill>
              <a:srgbClr val="92D050"/>
            </a:solidFill>
            <a:ln w="3175" cap="flat" cmpd="sng">
              <a:solidFill>
                <a:srgbClr val="7F7F7F"/>
              </a:solidFill>
              <a:prstDash val="solid"/>
              <a:round/>
              <a:headEnd type="none" w="med" len="med"/>
              <a:tailEnd type="none" w="med" len="med"/>
            </a:ln>
            <a:effectLst/>
            <a:extLst/>
          </p:spPr>
          <p:txBody>
            <a:bodyPr wrap="square" anchor="ctr"/>
            <a:lstStyle/>
            <a:p>
              <a:pPr algn="ctr" defTabSz="1219034"/>
              <a:endParaRPr lang="en-US" sz="1467" kern="0">
                <a:solidFill>
                  <a:srgbClr val="7F7F7F"/>
                </a:solidFill>
              </a:endParaRPr>
            </a:p>
          </p:txBody>
        </p:sp>
        <p:sp>
          <p:nvSpPr>
            <p:cNvPr id="37" name="Freeform 470"/>
            <p:cNvSpPr>
              <a:spLocks/>
            </p:cNvSpPr>
            <p:nvPr/>
          </p:nvSpPr>
          <p:spPr bwMode="auto">
            <a:xfrm>
              <a:off x="3052912" y="2962706"/>
              <a:ext cx="557101" cy="989523"/>
            </a:xfrm>
            <a:custGeom>
              <a:avLst/>
              <a:gdLst>
                <a:gd name="T0" fmla="*/ 33 w 421"/>
                <a:gd name="T1" fmla="*/ 133 h 787"/>
                <a:gd name="T2" fmla="*/ 46 w 421"/>
                <a:gd name="T3" fmla="*/ 199 h 787"/>
                <a:gd name="T4" fmla="*/ 90 w 421"/>
                <a:gd name="T5" fmla="*/ 261 h 787"/>
                <a:gd name="T6" fmla="*/ 108 w 421"/>
                <a:gd name="T7" fmla="*/ 343 h 787"/>
                <a:gd name="T8" fmla="*/ 117 w 421"/>
                <a:gd name="T9" fmla="*/ 364 h 787"/>
                <a:gd name="T10" fmla="*/ 138 w 421"/>
                <a:gd name="T11" fmla="*/ 418 h 787"/>
                <a:gd name="T12" fmla="*/ 153 w 421"/>
                <a:gd name="T13" fmla="*/ 454 h 787"/>
                <a:gd name="T14" fmla="*/ 133 w 421"/>
                <a:gd name="T15" fmla="*/ 505 h 787"/>
                <a:gd name="T16" fmla="*/ 67 w 421"/>
                <a:gd name="T17" fmla="*/ 528 h 787"/>
                <a:gd name="T18" fmla="*/ 72 w 421"/>
                <a:gd name="T19" fmla="*/ 585 h 787"/>
                <a:gd name="T20" fmla="*/ 58 w 421"/>
                <a:gd name="T21" fmla="*/ 630 h 787"/>
                <a:gd name="T22" fmla="*/ 19 w 421"/>
                <a:gd name="T23" fmla="*/ 682 h 787"/>
                <a:gd name="T24" fmla="*/ 1 w 421"/>
                <a:gd name="T25" fmla="*/ 708 h 787"/>
                <a:gd name="T26" fmla="*/ 21 w 421"/>
                <a:gd name="T27" fmla="*/ 783 h 787"/>
                <a:gd name="T28" fmla="*/ 66 w 421"/>
                <a:gd name="T29" fmla="*/ 787 h 787"/>
                <a:gd name="T30" fmla="*/ 141 w 421"/>
                <a:gd name="T31" fmla="*/ 759 h 787"/>
                <a:gd name="T32" fmla="*/ 168 w 421"/>
                <a:gd name="T33" fmla="*/ 684 h 787"/>
                <a:gd name="T34" fmla="*/ 237 w 421"/>
                <a:gd name="T35" fmla="*/ 619 h 787"/>
                <a:gd name="T36" fmla="*/ 249 w 421"/>
                <a:gd name="T37" fmla="*/ 529 h 787"/>
                <a:gd name="T38" fmla="*/ 267 w 421"/>
                <a:gd name="T39" fmla="*/ 477 h 787"/>
                <a:gd name="T40" fmla="*/ 327 w 421"/>
                <a:gd name="T41" fmla="*/ 420 h 787"/>
                <a:gd name="T42" fmla="*/ 409 w 421"/>
                <a:gd name="T43" fmla="*/ 423 h 787"/>
                <a:gd name="T44" fmla="*/ 406 w 421"/>
                <a:gd name="T45" fmla="*/ 364 h 787"/>
                <a:gd name="T46" fmla="*/ 397 w 421"/>
                <a:gd name="T47" fmla="*/ 312 h 787"/>
                <a:gd name="T48" fmla="*/ 337 w 421"/>
                <a:gd name="T49" fmla="*/ 222 h 787"/>
                <a:gd name="T50" fmla="*/ 286 w 421"/>
                <a:gd name="T51" fmla="*/ 183 h 787"/>
                <a:gd name="T52" fmla="*/ 232 w 421"/>
                <a:gd name="T53" fmla="*/ 168 h 787"/>
                <a:gd name="T54" fmla="*/ 216 w 421"/>
                <a:gd name="T55" fmla="*/ 120 h 787"/>
                <a:gd name="T56" fmla="*/ 252 w 421"/>
                <a:gd name="T57" fmla="*/ 69 h 787"/>
                <a:gd name="T58" fmla="*/ 249 w 421"/>
                <a:gd name="T59" fmla="*/ 22 h 787"/>
                <a:gd name="T60" fmla="*/ 232 w 421"/>
                <a:gd name="T61" fmla="*/ 13 h 787"/>
                <a:gd name="T62" fmla="*/ 187 w 421"/>
                <a:gd name="T63" fmla="*/ 1 h 787"/>
                <a:gd name="T64" fmla="*/ 184 w 421"/>
                <a:gd name="T65" fmla="*/ 46 h 787"/>
                <a:gd name="T66" fmla="*/ 163 w 421"/>
                <a:gd name="T67" fmla="*/ 94 h 787"/>
                <a:gd name="T68" fmla="*/ 130 w 421"/>
                <a:gd name="T69" fmla="*/ 91 h 787"/>
                <a:gd name="T70" fmla="*/ 96 w 421"/>
                <a:gd name="T71" fmla="*/ 87 h 787"/>
                <a:gd name="T72" fmla="*/ 52 w 421"/>
                <a:gd name="T73" fmla="*/ 67 h 787"/>
                <a:gd name="T74" fmla="*/ 19 w 421"/>
                <a:gd name="T75" fmla="*/ 8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1" h="787">
                  <a:moveTo>
                    <a:pt x="19" y="84"/>
                  </a:moveTo>
                  <a:cubicBezTo>
                    <a:pt x="27" y="99"/>
                    <a:pt x="25" y="117"/>
                    <a:pt x="33" y="133"/>
                  </a:cubicBezTo>
                  <a:cubicBezTo>
                    <a:pt x="34" y="140"/>
                    <a:pt x="37" y="147"/>
                    <a:pt x="39" y="154"/>
                  </a:cubicBezTo>
                  <a:cubicBezTo>
                    <a:pt x="41" y="169"/>
                    <a:pt x="42" y="184"/>
                    <a:pt x="46" y="199"/>
                  </a:cubicBezTo>
                  <a:cubicBezTo>
                    <a:pt x="47" y="204"/>
                    <a:pt x="57" y="211"/>
                    <a:pt x="57" y="211"/>
                  </a:cubicBezTo>
                  <a:cubicBezTo>
                    <a:pt x="67" y="228"/>
                    <a:pt x="80" y="244"/>
                    <a:pt x="90" y="261"/>
                  </a:cubicBezTo>
                  <a:cubicBezTo>
                    <a:pt x="93" y="280"/>
                    <a:pt x="96" y="300"/>
                    <a:pt x="102" y="318"/>
                  </a:cubicBezTo>
                  <a:cubicBezTo>
                    <a:pt x="103" y="326"/>
                    <a:pt x="104" y="335"/>
                    <a:pt x="108" y="343"/>
                  </a:cubicBezTo>
                  <a:cubicBezTo>
                    <a:pt x="110" y="352"/>
                    <a:pt x="108" y="346"/>
                    <a:pt x="114" y="358"/>
                  </a:cubicBezTo>
                  <a:cubicBezTo>
                    <a:pt x="115" y="360"/>
                    <a:pt x="117" y="364"/>
                    <a:pt x="117" y="364"/>
                  </a:cubicBezTo>
                  <a:cubicBezTo>
                    <a:pt x="119" y="372"/>
                    <a:pt x="121" y="380"/>
                    <a:pt x="123" y="387"/>
                  </a:cubicBezTo>
                  <a:cubicBezTo>
                    <a:pt x="124" y="400"/>
                    <a:pt x="123" y="415"/>
                    <a:pt x="138" y="418"/>
                  </a:cubicBezTo>
                  <a:cubicBezTo>
                    <a:pt x="146" y="429"/>
                    <a:pt x="144" y="423"/>
                    <a:pt x="147" y="433"/>
                  </a:cubicBezTo>
                  <a:cubicBezTo>
                    <a:pt x="148" y="440"/>
                    <a:pt x="150" y="447"/>
                    <a:pt x="153" y="454"/>
                  </a:cubicBezTo>
                  <a:cubicBezTo>
                    <a:pt x="155" y="466"/>
                    <a:pt x="160" y="487"/>
                    <a:pt x="145" y="490"/>
                  </a:cubicBezTo>
                  <a:cubicBezTo>
                    <a:pt x="143" y="498"/>
                    <a:pt x="142" y="504"/>
                    <a:pt x="133" y="505"/>
                  </a:cubicBezTo>
                  <a:cubicBezTo>
                    <a:pt x="121" y="511"/>
                    <a:pt x="107" y="509"/>
                    <a:pt x="94" y="511"/>
                  </a:cubicBezTo>
                  <a:cubicBezTo>
                    <a:pt x="84" y="516"/>
                    <a:pt x="77" y="524"/>
                    <a:pt x="67" y="528"/>
                  </a:cubicBezTo>
                  <a:cubicBezTo>
                    <a:pt x="60" y="537"/>
                    <a:pt x="61" y="546"/>
                    <a:pt x="66" y="556"/>
                  </a:cubicBezTo>
                  <a:cubicBezTo>
                    <a:pt x="67" y="566"/>
                    <a:pt x="70" y="575"/>
                    <a:pt x="72" y="585"/>
                  </a:cubicBezTo>
                  <a:cubicBezTo>
                    <a:pt x="70" y="595"/>
                    <a:pt x="69" y="607"/>
                    <a:pt x="64" y="616"/>
                  </a:cubicBezTo>
                  <a:cubicBezTo>
                    <a:pt x="63" y="622"/>
                    <a:pt x="61" y="625"/>
                    <a:pt x="58" y="630"/>
                  </a:cubicBezTo>
                  <a:cubicBezTo>
                    <a:pt x="55" y="649"/>
                    <a:pt x="49" y="663"/>
                    <a:pt x="28" y="667"/>
                  </a:cubicBezTo>
                  <a:cubicBezTo>
                    <a:pt x="23" y="670"/>
                    <a:pt x="19" y="682"/>
                    <a:pt x="19" y="682"/>
                  </a:cubicBezTo>
                  <a:cubicBezTo>
                    <a:pt x="18" y="689"/>
                    <a:pt x="16" y="690"/>
                    <a:pt x="10" y="694"/>
                  </a:cubicBezTo>
                  <a:cubicBezTo>
                    <a:pt x="9" y="701"/>
                    <a:pt x="4" y="702"/>
                    <a:pt x="1" y="708"/>
                  </a:cubicBezTo>
                  <a:cubicBezTo>
                    <a:pt x="0" y="727"/>
                    <a:pt x="0" y="756"/>
                    <a:pt x="12" y="772"/>
                  </a:cubicBezTo>
                  <a:cubicBezTo>
                    <a:pt x="13" y="779"/>
                    <a:pt x="15" y="780"/>
                    <a:pt x="21" y="783"/>
                  </a:cubicBezTo>
                  <a:cubicBezTo>
                    <a:pt x="30" y="779"/>
                    <a:pt x="39" y="782"/>
                    <a:pt x="48" y="784"/>
                  </a:cubicBezTo>
                  <a:cubicBezTo>
                    <a:pt x="54" y="785"/>
                    <a:pt x="66" y="787"/>
                    <a:pt x="66" y="787"/>
                  </a:cubicBezTo>
                  <a:cubicBezTo>
                    <a:pt x="104" y="786"/>
                    <a:pt x="108" y="785"/>
                    <a:pt x="135" y="772"/>
                  </a:cubicBezTo>
                  <a:cubicBezTo>
                    <a:pt x="138" y="768"/>
                    <a:pt x="139" y="764"/>
                    <a:pt x="141" y="759"/>
                  </a:cubicBezTo>
                  <a:cubicBezTo>
                    <a:pt x="144" y="746"/>
                    <a:pt x="144" y="731"/>
                    <a:pt x="150" y="720"/>
                  </a:cubicBezTo>
                  <a:cubicBezTo>
                    <a:pt x="152" y="708"/>
                    <a:pt x="154" y="687"/>
                    <a:pt x="168" y="684"/>
                  </a:cubicBezTo>
                  <a:cubicBezTo>
                    <a:pt x="179" y="678"/>
                    <a:pt x="182" y="669"/>
                    <a:pt x="190" y="661"/>
                  </a:cubicBezTo>
                  <a:cubicBezTo>
                    <a:pt x="206" y="645"/>
                    <a:pt x="228" y="642"/>
                    <a:pt x="237" y="619"/>
                  </a:cubicBezTo>
                  <a:cubicBezTo>
                    <a:pt x="239" y="610"/>
                    <a:pt x="249" y="605"/>
                    <a:pt x="255" y="597"/>
                  </a:cubicBezTo>
                  <a:cubicBezTo>
                    <a:pt x="259" y="575"/>
                    <a:pt x="253" y="551"/>
                    <a:pt x="249" y="529"/>
                  </a:cubicBezTo>
                  <a:cubicBezTo>
                    <a:pt x="249" y="521"/>
                    <a:pt x="246" y="503"/>
                    <a:pt x="252" y="493"/>
                  </a:cubicBezTo>
                  <a:cubicBezTo>
                    <a:pt x="256" y="487"/>
                    <a:pt x="267" y="477"/>
                    <a:pt x="267" y="477"/>
                  </a:cubicBezTo>
                  <a:cubicBezTo>
                    <a:pt x="276" y="462"/>
                    <a:pt x="287" y="438"/>
                    <a:pt x="306" y="435"/>
                  </a:cubicBezTo>
                  <a:cubicBezTo>
                    <a:pt x="315" y="430"/>
                    <a:pt x="316" y="422"/>
                    <a:pt x="327" y="420"/>
                  </a:cubicBezTo>
                  <a:cubicBezTo>
                    <a:pt x="342" y="413"/>
                    <a:pt x="389" y="418"/>
                    <a:pt x="396" y="418"/>
                  </a:cubicBezTo>
                  <a:cubicBezTo>
                    <a:pt x="401" y="424"/>
                    <a:pt x="402" y="428"/>
                    <a:pt x="409" y="423"/>
                  </a:cubicBezTo>
                  <a:cubicBezTo>
                    <a:pt x="412" y="417"/>
                    <a:pt x="414" y="413"/>
                    <a:pt x="415" y="406"/>
                  </a:cubicBezTo>
                  <a:cubicBezTo>
                    <a:pt x="414" y="386"/>
                    <a:pt x="421" y="373"/>
                    <a:pt x="406" y="364"/>
                  </a:cubicBezTo>
                  <a:cubicBezTo>
                    <a:pt x="404" y="350"/>
                    <a:pt x="404" y="337"/>
                    <a:pt x="402" y="322"/>
                  </a:cubicBezTo>
                  <a:cubicBezTo>
                    <a:pt x="401" y="318"/>
                    <a:pt x="397" y="312"/>
                    <a:pt x="397" y="312"/>
                  </a:cubicBezTo>
                  <a:cubicBezTo>
                    <a:pt x="396" y="234"/>
                    <a:pt x="408" y="268"/>
                    <a:pt x="372" y="241"/>
                  </a:cubicBezTo>
                  <a:cubicBezTo>
                    <a:pt x="363" y="223"/>
                    <a:pt x="360" y="227"/>
                    <a:pt x="337" y="222"/>
                  </a:cubicBezTo>
                  <a:cubicBezTo>
                    <a:pt x="332" y="220"/>
                    <a:pt x="324" y="213"/>
                    <a:pt x="324" y="213"/>
                  </a:cubicBezTo>
                  <a:cubicBezTo>
                    <a:pt x="317" y="201"/>
                    <a:pt x="300" y="186"/>
                    <a:pt x="286" y="183"/>
                  </a:cubicBezTo>
                  <a:cubicBezTo>
                    <a:pt x="279" y="177"/>
                    <a:pt x="275" y="178"/>
                    <a:pt x="265" y="177"/>
                  </a:cubicBezTo>
                  <a:cubicBezTo>
                    <a:pt x="254" y="175"/>
                    <a:pt x="243" y="170"/>
                    <a:pt x="232" y="168"/>
                  </a:cubicBezTo>
                  <a:cubicBezTo>
                    <a:pt x="226" y="165"/>
                    <a:pt x="223" y="162"/>
                    <a:pt x="220" y="157"/>
                  </a:cubicBezTo>
                  <a:cubicBezTo>
                    <a:pt x="218" y="144"/>
                    <a:pt x="217" y="133"/>
                    <a:pt x="216" y="120"/>
                  </a:cubicBezTo>
                  <a:cubicBezTo>
                    <a:pt x="217" y="112"/>
                    <a:pt x="219" y="110"/>
                    <a:pt x="223" y="103"/>
                  </a:cubicBezTo>
                  <a:cubicBezTo>
                    <a:pt x="226" y="88"/>
                    <a:pt x="236" y="72"/>
                    <a:pt x="252" y="69"/>
                  </a:cubicBezTo>
                  <a:cubicBezTo>
                    <a:pt x="262" y="57"/>
                    <a:pt x="249" y="48"/>
                    <a:pt x="244" y="37"/>
                  </a:cubicBezTo>
                  <a:cubicBezTo>
                    <a:pt x="243" y="29"/>
                    <a:pt x="242" y="26"/>
                    <a:pt x="249" y="22"/>
                  </a:cubicBezTo>
                  <a:cubicBezTo>
                    <a:pt x="249" y="22"/>
                    <a:pt x="252" y="10"/>
                    <a:pt x="249" y="10"/>
                  </a:cubicBezTo>
                  <a:cubicBezTo>
                    <a:pt x="243" y="9"/>
                    <a:pt x="232" y="13"/>
                    <a:pt x="232" y="13"/>
                  </a:cubicBezTo>
                  <a:cubicBezTo>
                    <a:pt x="225" y="12"/>
                    <a:pt x="221" y="10"/>
                    <a:pt x="214" y="9"/>
                  </a:cubicBezTo>
                  <a:cubicBezTo>
                    <a:pt x="205" y="5"/>
                    <a:pt x="197" y="0"/>
                    <a:pt x="187" y="1"/>
                  </a:cubicBezTo>
                  <a:cubicBezTo>
                    <a:pt x="182" y="10"/>
                    <a:pt x="186" y="20"/>
                    <a:pt x="195" y="24"/>
                  </a:cubicBezTo>
                  <a:cubicBezTo>
                    <a:pt x="197" y="34"/>
                    <a:pt x="192" y="41"/>
                    <a:pt x="184" y="46"/>
                  </a:cubicBezTo>
                  <a:cubicBezTo>
                    <a:pt x="182" y="55"/>
                    <a:pt x="182" y="65"/>
                    <a:pt x="178" y="73"/>
                  </a:cubicBezTo>
                  <a:cubicBezTo>
                    <a:pt x="176" y="83"/>
                    <a:pt x="174" y="92"/>
                    <a:pt x="163" y="94"/>
                  </a:cubicBezTo>
                  <a:cubicBezTo>
                    <a:pt x="157" y="93"/>
                    <a:pt x="153" y="85"/>
                    <a:pt x="147" y="84"/>
                  </a:cubicBezTo>
                  <a:cubicBezTo>
                    <a:pt x="141" y="81"/>
                    <a:pt x="136" y="90"/>
                    <a:pt x="130" y="91"/>
                  </a:cubicBezTo>
                  <a:cubicBezTo>
                    <a:pt x="124" y="94"/>
                    <a:pt x="118" y="93"/>
                    <a:pt x="112" y="94"/>
                  </a:cubicBezTo>
                  <a:cubicBezTo>
                    <a:pt x="105" y="93"/>
                    <a:pt x="102" y="91"/>
                    <a:pt x="96" y="87"/>
                  </a:cubicBezTo>
                  <a:cubicBezTo>
                    <a:pt x="92" y="80"/>
                    <a:pt x="78" y="65"/>
                    <a:pt x="69" y="63"/>
                  </a:cubicBezTo>
                  <a:cubicBezTo>
                    <a:pt x="63" y="60"/>
                    <a:pt x="58" y="66"/>
                    <a:pt x="52" y="67"/>
                  </a:cubicBezTo>
                  <a:cubicBezTo>
                    <a:pt x="44" y="71"/>
                    <a:pt x="38" y="68"/>
                    <a:pt x="30" y="73"/>
                  </a:cubicBezTo>
                  <a:cubicBezTo>
                    <a:pt x="25" y="79"/>
                    <a:pt x="27" y="89"/>
                    <a:pt x="19" y="84"/>
                  </a:cubicBezTo>
                  <a:close/>
                </a:path>
              </a:pathLst>
            </a:custGeom>
            <a:solidFill>
              <a:srgbClr val="00B050"/>
            </a:solidFill>
            <a:ln w="3175" cap="flat" cmpd="sng">
              <a:solidFill>
                <a:srgbClr val="7F7F7F"/>
              </a:solidFill>
              <a:prstDash val="solid"/>
              <a:round/>
              <a:headEnd type="none" w="med" len="med"/>
              <a:tailEnd type="none" w="med" len="med"/>
            </a:ln>
            <a:effectLst/>
            <a:extLst/>
          </p:spPr>
          <p:txBody>
            <a:bodyPr wrap="square" lIns="48000" rIns="480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034"/>
              <a:endParaRPr lang="en-US" sz="1467" kern="0">
                <a:solidFill>
                  <a:srgbClr val="7F7F7F"/>
                </a:solidFill>
              </a:endParaRPr>
            </a:p>
          </p:txBody>
        </p:sp>
        <p:sp>
          <p:nvSpPr>
            <p:cNvPr id="38" name="Freeform 471"/>
            <p:cNvSpPr>
              <a:spLocks/>
            </p:cNvSpPr>
            <p:nvPr/>
          </p:nvSpPr>
          <p:spPr bwMode="auto">
            <a:xfrm>
              <a:off x="0" y="227943"/>
              <a:ext cx="881076" cy="1017795"/>
            </a:xfrm>
            <a:custGeom>
              <a:avLst/>
              <a:gdLst>
                <a:gd name="T0" fmla="*/ 399 w 666"/>
                <a:gd name="T1" fmla="*/ 96 h 817"/>
                <a:gd name="T2" fmla="*/ 345 w 666"/>
                <a:gd name="T3" fmla="*/ 157 h 817"/>
                <a:gd name="T4" fmla="*/ 322 w 666"/>
                <a:gd name="T5" fmla="*/ 202 h 817"/>
                <a:gd name="T6" fmla="*/ 326 w 666"/>
                <a:gd name="T7" fmla="*/ 276 h 817"/>
                <a:gd name="T8" fmla="*/ 263 w 666"/>
                <a:gd name="T9" fmla="*/ 302 h 817"/>
                <a:gd name="T10" fmla="*/ 211 w 666"/>
                <a:gd name="T11" fmla="*/ 305 h 817"/>
                <a:gd name="T12" fmla="*/ 139 w 666"/>
                <a:gd name="T13" fmla="*/ 319 h 817"/>
                <a:gd name="T14" fmla="*/ 94 w 666"/>
                <a:gd name="T15" fmla="*/ 410 h 817"/>
                <a:gd name="T16" fmla="*/ 37 w 666"/>
                <a:gd name="T17" fmla="*/ 427 h 817"/>
                <a:gd name="T18" fmla="*/ 8 w 666"/>
                <a:gd name="T19" fmla="*/ 443 h 817"/>
                <a:gd name="T20" fmla="*/ 25 w 666"/>
                <a:gd name="T21" fmla="*/ 482 h 817"/>
                <a:gd name="T22" fmla="*/ 57 w 666"/>
                <a:gd name="T23" fmla="*/ 525 h 817"/>
                <a:gd name="T24" fmla="*/ 80 w 666"/>
                <a:gd name="T25" fmla="*/ 597 h 817"/>
                <a:gd name="T26" fmla="*/ 60 w 666"/>
                <a:gd name="T27" fmla="*/ 633 h 817"/>
                <a:gd name="T28" fmla="*/ 45 w 666"/>
                <a:gd name="T29" fmla="*/ 687 h 817"/>
                <a:gd name="T30" fmla="*/ 59 w 666"/>
                <a:gd name="T31" fmla="*/ 731 h 817"/>
                <a:gd name="T32" fmla="*/ 105 w 666"/>
                <a:gd name="T33" fmla="*/ 760 h 817"/>
                <a:gd name="T34" fmla="*/ 145 w 666"/>
                <a:gd name="T35" fmla="*/ 788 h 817"/>
                <a:gd name="T36" fmla="*/ 233 w 666"/>
                <a:gd name="T37" fmla="*/ 794 h 817"/>
                <a:gd name="T38" fmla="*/ 280 w 666"/>
                <a:gd name="T39" fmla="*/ 813 h 817"/>
                <a:gd name="T40" fmla="*/ 339 w 666"/>
                <a:gd name="T41" fmla="*/ 796 h 817"/>
                <a:gd name="T42" fmla="*/ 370 w 666"/>
                <a:gd name="T43" fmla="*/ 740 h 817"/>
                <a:gd name="T44" fmla="*/ 393 w 666"/>
                <a:gd name="T45" fmla="*/ 682 h 817"/>
                <a:gd name="T46" fmla="*/ 476 w 666"/>
                <a:gd name="T47" fmla="*/ 679 h 817"/>
                <a:gd name="T48" fmla="*/ 502 w 666"/>
                <a:gd name="T49" fmla="*/ 663 h 817"/>
                <a:gd name="T50" fmla="*/ 560 w 666"/>
                <a:gd name="T51" fmla="*/ 671 h 817"/>
                <a:gd name="T52" fmla="*/ 591 w 666"/>
                <a:gd name="T53" fmla="*/ 652 h 817"/>
                <a:gd name="T54" fmla="*/ 648 w 666"/>
                <a:gd name="T55" fmla="*/ 650 h 817"/>
                <a:gd name="T56" fmla="*/ 619 w 666"/>
                <a:gd name="T57" fmla="*/ 593 h 817"/>
                <a:gd name="T58" fmla="*/ 597 w 666"/>
                <a:gd name="T59" fmla="*/ 562 h 817"/>
                <a:gd name="T60" fmla="*/ 571 w 666"/>
                <a:gd name="T61" fmla="*/ 523 h 817"/>
                <a:gd name="T62" fmla="*/ 520 w 666"/>
                <a:gd name="T63" fmla="*/ 517 h 817"/>
                <a:gd name="T64" fmla="*/ 495 w 666"/>
                <a:gd name="T65" fmla="*/ 473 h 817"/>
                <a:gd name="T66" fmla="*/ 483 w 666"/>
                <a:gd name="T67" fmla="*/ 419 h 817"/>
                <a:gd name="T68" fmla="*/ 525 w 666"/>
                <a:gd name="T69" fmla="*/ 410 h 817"/>
                <a:gd name="T70" fmla="*/ 531 w 666"/>
                <a:gd name="T71" fmla="*/ 323 h 817"/>
                <a:gd name="T72" fmla="*/ 506 w 666"/>
                <a:gd name="T73" fmla="*/ 267 h 817"/>
                <a:gd name="T74" fmla="*/ 505 w 666"/>
                <a:gd name="T75" fmla="*/ 220 h 817"/>
                <a:gd name="T76" fmla="*/ 540 w 666"/>
                <a:gd name="T77" fmla="*/ 154 h 817"/>
                <a:gd name="T78" fmla="*/ 519 w 666"/>
                <a:gd name="T79" fmla="*/ 114 h 817"/>
                <a:gd name="T80" fmla="*/ 494 w 666"/>
                <a:gd name="T81" fmla="*/ 88 h 817"/>
                <a:gd name="T82" fmla="*/ 466 w 666"/>
                <a:gd name="T83" fmla="*/ 0 h 817"/>
                <a:gd name="T84" fmla="*/ 423 w 666"/>
                <a:gd name="T85" fmla="*/ 40 h 817"/>
                <a:gd name="T86" fmla="*/ 394 w 666"/>
                <a:gd name="T87" fmla="*/ 6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6" h="817">
                  <a:moveTo>
                    <a:pt x="386" y="67"/>
                  </a:moveTo>
                  <a:cubicBezTo>
                    <a:pt x="391" y="76"/>
                    <a:pt x="395" y="86"/>
                    <a:pt x="399" y="96"/>
                  </a:cubicBezTo>
                  <a:cubicBezTo>
                    <a:pt x="392" y="109"/>
                    <a:pt x="377" y="111"/>
                    <a:pt x="371" y="125"/>
                  </a:cubicBezTo>
                  <a:cubicBezTo>
                    <a:pt x="369" y="136"/>
                    <a:pt x="357" y="155"/>
                    <a:pt x="345" y="157"/>
                  </a:cubicBezTo>
                  <a:cubicBezTo>
                    <a:pt x="337" y="162"/>
                    <a:pt x="324" y="179"/>
                    <a:pt x="320" y="187"/>
                  </a:cubicBezTo>
                  <a:cubicBezTo>
                    <a:pt x="323" y="193"/>
                    <a:pt x="323" y="196"/>
                    <a:pt x="322" y="202"/>
                  </a:cubicBezTo>
                  <a:cubicBezTo>
                    <a:pt x="323" y="221"/>
                    <a:pt x="317" y="230"/>
                    <a:pt x="330" y="240"/>
                  </a:cubicBezTo>
                  <a:cubicBezTo>
                    <a:pt x="333" y="254"/>
                    <a:pt x="331" y="263"/>
                    <a:pt x="326" y="276"/>
                  </a:cubicBezTo>
                  <a:cubicBezTo>
                    <a:pt x="324" y="287"/>
                    <a:pt x="326" y="298"/>
                    <a:pt x="314" y="300"/>
                  </a:cubicBezTo>
                  <a:cubicBezTo>
                    <a:pt x="298" y="308"/>
                    <a:pt x="279" y="302"/>
                    <a:pt x="263" y="302"/>
                  </a:cubicBezTo>
                  <a:cubicBezTo>
                    <a:pt x="257" y="299"/>
                    <a:pt x="242" y="297"/>
                    <a:pt x="242" y="297"/>
                  </a:cubicBezTo>
                  <a:cubicBezTo>
                    <a:pt x="208" y="300"/>
                    <a:pt x="228" y="298"/>
                    <a:pt x="211" y="305"/>
                  </a:cubicBezTo>
                  <a:cubicBezTo>
                    <a:pt x="204" y="317"/>
                    <a:pt x="196" y="318"/>
                    <a:pt x="182" y="320"/>
                  </a:cubicBezTo>
                  <a:cubicBezTo>
                    <a:pt x="168" y="326"/>
                    <a:pt x="154" y="321"/>
                    <a:pt x="139" y="319"/>
                  </a:cubicBezTo>
                  <a:cubicBezTo>
                    <a:pt x="122" y="322"/>
                    <a:pt x="135" y="347"/>
                    <a:pt x="123" y="359"/>
                  </a:cubicBezTo>
                  <a:cubicBezTo>
                    <a:pt x="116" y="402"/>
                    <a:pt x="130" y="398"/>
                    <a:pt x="94" y="410"/>
                  </a:cubicBezTo>
                  <a:cubicBezTo>
                    <a:pt x="92" y="420"/>
                    <a:pt x="85" y="430"/>
                    <a:pt x="76" y="431"/>
                  </a:cubicBezTo>
                  <a:cubicBezTo>
                    <a:pt x="54" y="430"/>
                    <a:pt x="53" y="430"/>
                    <a:pt x="37" y="427"/>
                  </a:cubicBezTo>
                  <a:cubicBezTo>
                    <a:pt x="31" y="428"/>
                    <a:pt x="26" y="430"/>
                    <a:pt x="20" y="431"/>
                  </a:cubicBezTo>
                  <a:cubicBezTo>
                    <a:pt x="17" y="437"/>
                    <a:pt x="14" y="440"/>
                    <a:pt x="8" y="443"/>
                  </a:cubicBezTo>
                  <a:cubicBezTo>
                    <a:pt x="0" y="454"/>
                    <a:pt x="0" y="466"/>
                    <a:pt x="14" y="468"/>
                  </a:cubicBezTo>
                  <a:cubicBezTo>
                    <a:pt x="20" y="470"/>
                    <a:pt x="25" y="482"/>
                    <a:pt x="25" y="482"/>
                  </a:cubicBezTo>
                  <a:cubicBezTo>
                    <a:pt x="26" y="515"/>
                    <a:pt x="24" y="503"/>
                    <a:pt x="45" y="516"/>
                  </a:cubicBezTo>
                  <a:cubicBezTo>
                    <a:pt x="48" y="521"/>
                    <a:pt x="52" y="522"/>
                    <a:pt x="57" y="525"/>
                  </a:cubicBezTo>
                  <a:cubicBezTo>
                    <a:pt x="63" y="540"/>
                    <a:pt x="65" y="542"/>
                    <a:pt x="82" y="543"/>
                  </a:cubicBezTo>
                  <a:cubicBezTo>
                    <a:pt x="105" y="548"/>
                    <a:pt x="105" y="593"/>
                    <a:pt x="80" y="597"/>
                  </a:cubicBezTo>
                  <a:cubicBezTo>
                    <a:pt x="74" y="600"/>
                    <a:pt x="71" y="600"/>
                    <a:pt x="66" y="605"/>
                  </a:cubicBezTo>
                  <a:cubicBezTo>
                    <a:pt x="64" y="614"/>
                    <a:pt x="65" y="625"/>
                    <a:pt x="60" y="633"/>
                  </a:cubicBezTo>
                  <a:cubicBezTo>
                    <a:pt x="50" y="649"/>
                    <a:pt x="56" y="636"/>
                    <a:pt x="51" y="647"/>
                  </a:cubicBezTo>
                  <a:cubicBezTo>
                    <a:pt x="50" y="669"/>
                    <a:pt x="48" y="670"/>
                    <a:pt x="45" y="687"/>
                  </a:cubicBezTo>
                  <a:cubicBezTo>
                    <a:pt x="46" y="697"/>
                    <a:pt x="49" y="702"/>
                    <a:pt x="53" y="711"/>
                  </a:cubicBezTo>
                  <a:cubicBezTo>
                    <a:pt x="54" y="718"/>
                    <a:pt x="56" y="725"/>
                    <a:pt x="59" y="731"/>
                  </a:cubicBezTo>
                  <a:cubicBezTo>
                    <a:pt x="61" y="741"/>
                    <a:pt x="69" y="749"/>
                    <a:pt x="79" y="751"/>
                  </a:cubicBezTo>
                  <a:cubicBezTo>
                    <a:pt x="87" y="755"/>
                    <a:pt x="97" y="759"/>
                    <a:pt x="105" y="760"/>
                  </a:cubicBezTo>
                  <a:cubicBezTo>
                    <a:pt x="115" y="764"/>
                    <a:pt x="114" y="769"/>
                    <a:pt x="120" y="776"/>
                  </a:cubicBezTo>
                  <a:cubicBezTo>
                    <a:pt x="126" y="783"/>
                    <a:pt x="137" y="786"/>
                    <a:pt x="145" y="788"/>
                  </a:cubicBezTo>
                  <a:cubicBezTo>
                    <a:pt x="150" y="791"/>
                    <a:pt x="153" y="793"/>
                    <a:pt x="159" y="794"/>
                  </a:cubicBezTo>
                  <a:cubicBezTo>
                    <a:pt x="183" y="793"/>
                    <a:pt x="209" y="789"/>
                    <a:pt x="233" y="794"/>
                  </a:cubicBezTo>
                  <a:cubicBezTo>
                    <a:pt x="244" y="799"/>
                    <a:pt x="243" y="807"/>
                    <a:pt x="248" y="817"/>
                  </a:cubicBezTo>
                  <a:cubicBezTo>
                    <a:pt x="262" y="814"/>
                    <a:pt x="260" y="814"/>
                    <a:pt x="280" y="813"/>
                  </a:cubicBezTo>
                  <a:cubicBezTo>
                    <a:pt x="297" y="810"/>
                    <a:pt x="305" y="816"/>
                    <a:pt x="322" y="814"/>
                  </a:cubicBezTo>
                  <a:cubicBezTo>
                    <a:pt x="329" y="811"/>
                    <a:pt x="336" y="802"/>
                    <a:pt x="339" y="796"/>
                  </a:cubicBezTo>
                  <a:cubicBezTo>
                    <a:pt x="340" y="791"/>
                    <a:pt x="343" y="788"/>
                    <a:pt x="345" y="783"/>
                  </a:cubicBezTo>
                  <a:cubicBezTo>
                    <a:pt x="346" y="758"/>
                    <a:pt x="352" y="754"/>
                    <a:pt x="370" y="740"/>
                  </a:cubicBezTo>
                  <a:cubicBezTo>
                    <a:pt x="371" y="735"/>
                    <a:pt x="373" y="730"/>
                    <a:pt x="374" y="725"/>
                  </a:cubicBezTo>
                  <a:cubicBezTo>
                    <a:pt x="376" y="700"/>
                    <a:pt x="367" y="686"/>
                    <a:pt x="393" y="682"/>
                  </a:cubicBezTo>
                  <a:cubicBezTo>
                    <a:pt x="423" y="684"/>
                    <a:pt x="407" y="678"/>
                    <a:pt x="420" y="688"/>
                  </a:cubicBezTo>
                  <a:cubicBezTo>
                    <a:pt x="440" y="687"/>
                    <a:pt x="457" y="682"/>
                    <a:pt x="476" y="679"/>
                  </a:cubicBezTo>
                  <a:cubicBezTo>
                    <a:pt x="481" y="675"/>
                    <a:pt x="485" y="671"/>
                    <a:pt x="490" y="668"/>
                  </a:cubicBezTo>
                  <a:cubicBezTo>
                    <a:pt x="492" y="660"/>
                    <a:pt x="495" y="662"/>
                    <a:pt x="502" y="663"/>
                  </a:cubicBezTo>
                  <a:cubicBezTo>
                    <a:pt x="507" y="665"/>
                    <a:pt x="511" y="667"/>
                    <a:pt x="516" y="668"/>
                  </a:cubicBezTo>
                  <a:cubicBezTo>
                    <a:pt x="530" y="679"/>
                    <a:pt x="538" y="672"/>
                    <a:pt x="560" y="671"/>
                  </a:cubicBezTo>
                  <a:cubicBezTo>
                    <a:pt x="574" y="669"/>
                    <a:pt x="572" y="659"/>
                    <a:pt x="565" y="650"/>
                  </a:cubicBezTo>
                  <a:cubicBezTo>
                    <a:pt x="577" y="643"/>
                    <a:pt x="573" y="650"/>
                    <a:pt x="591" y="652"/>
                  </a:cubicBezTo>
                  <a:cubicBezTo>
                    <a:pt x="602" y="657"/>
                    <a:pt x="600" y="662"/>
                    <a:pt x="610" y="667"/>
                  </a:cubicBezTo>
                  <a:cubicBezTo>
                    <a:pt x="625" y="666"/>
                    <a:pt x="666" y="673"/>
                    <a:pt x="648" y="650"/>
                  </a:cubicBezTo>
                  <a:cubicBezTo>
                    <a:pt x="646" y="642"/>
                    <a:pt x="643" y="633"/>
                    <a:pt x="636" y="629"/>
                  </a:cubicBezTo>
                  <a:cubicBezTo>
                    <a:pt x="635" y="609"/>
                    <a:pt x="634" y="604"/>
                    <a:pt x="619" y="593"/>
                  </a:cubicBezTo>
                  <a:cubicBezTo>
                    <a:pt x="615" y="586"/>
                    <a:pt x="614" y="580"/>
                    <a:pt x="611" y="573"/>
                  </a:cubicBezTo>
                  <a:cubicBezTo>
                    <a:pt x="610" y="567"/>
                    <a:pt x="602" y="565"/>
                    <a:pt x="597" y="562"/>
                  </a:cubicBezTo>
                  <a:cubicBezTo>
                    <a:pt x="594" y="558"/>
                    <a:pt x="589" y="548"/>
                    <a:pt x="586" y="544"/>
                  </a:cubicBezTo>
                  <a:cubicBezTo>
                    <a:pt x="578" y="536"/>
                    <a:pt x="576" y="534"/>
                    <a:pt x="571" y="523"/>
                  </a:cubicBezTo>
                  <a:cubicBezTo>
                    <a:pt x="570" y="516"/>
                    <a:pt x="570" y="514"/>
                    <a:pt x="563" y="510"/>
                  </a:cubicBezTo>
                  <a:cubicBezTo>
                    <a:pt x="550" y="511"/>
                    <a:pt x="533" y="516"/>
                    <a:pt x="520" y="517"/>
                  </a:cubicBezTo>
                  <a:cubicBezTo>
                    <a:pt x="509" y="515"/>
                    <a:pt x="516" y="501"/>
                    <a:pt x="507" y="494"/>
                  </a:cubicBezTo>
                  <a:cubicBezTo>
                    <a:pt x="502" y="486"/>
                    <a:pt x="499" y="481"/>
                    <a:pt x="495" y="473"/>
                  </a:cubicBezTo>
                  <a:cubicBezTo>
                    <a:pt x="494" y="465"/>
                    <a:pt x="493" y="456"/>
                    <a:pt x="489" y="449"/>
                  </a:cubicBezTo>
                  <a:cubicBezTo>
                    <a:pt x="487" y="440"/>
                    <a:pt x="486" y="428"/>
                    <a:pt x="483" y="419"/>
                  </a:cubicBezTo>
                  <a:cubicBezTo>
                    <a:pt x="486" y="395"/>
                    <a:pt x="480" y="399"/>
                    <a:pt x="507" y="400"/>
                  </a:cubicBezTo>
                  <a:cubicBezTo>
                    <a:pt x="515" y="404"/>
                    <a:pt x="516" y="412"/>
                    <a:pt x="525" y="410"/>
                  </a:cubicBezTo>
                  <a:cubicBezTo>
                    <a:pt x="527" y="405"/>
                    <a:pt x="539" y="387"/>
                    <a:pt x="541" y="382"/>
                  </a:cubicBezTo>
                  <a:cubicBezTo>
                    <a:pt x="546" y="357"/>
                    <a:pt x="534" y="347"/>
                    <a:pt x="531" y="323"/>
                  </a:cubicBezTo>
                  <a:cubicBezTo>
                    <a:pt x="530" y="307"/>
                    <a:pt x="528" y="306"/>
                    <a:pt x="522" y="293"/>
                  </a:cubicBezTo>
                  <a:cubicBezTo>
                    <a:pt x="520" y="281"/>
                    <a:pt x="519" y="270"/>
                    <a:pt x="506" y="267"/>
                  </a:cubicBezTo>
                  <a:cubicBezTo>
                    <a:pt x="505" y="261"/>
                    <a:pt x="496" y="252"/>
                    <a:pt x="493" y="247"/>
                  </a:cubicBezTo>
                  <a:cubicBezTo>
                    <a:pt x="494" y="235"/>
                    <a:pt x="501" y="230"/>
                    <a:pt x="505" y="220"/>
                  </a:cubicBezTo>
                  <a:cubicBezTo>
                    <a:pt x="506" y="193"/>
                    <a:pt x="498" y="195"/>
                    <a:pt x="514" y="185"/>
                  </a:cubicBezTo>
                  <a:cubicBezTo>
                    <a:pt x="530" y="171"/>
                    <a:pt x="528" y="161"/>
                    <a:pt x="540" y="154"/>
                  </a:cubicBezTo>
                  <a:cubicBezTo>
                    <a:pt x="550" y="141"/>
                    <a:pt x="539" y="133"/>
                    <a:pt x="528" y="127"/>
                  </a:cubicBezTo>
                  <a:cubicBezTo>
                    <a:pt x="521" y="117"/>
                    <a:pt x="524" y="122"/>
                    <a:pt x="519" y="114"/>
                  </a:cubicBezTo>
                  <a:cubicBezTo>
                    <a:pt x="516" y="104"/>
                    <a:pt x="518" y="98"/>
                    <a:pt x="508" y="96"/>
                  </a:cubicBezTo>
                  <a:cubicBezTo>
                    <a:pt x="503" y="94"/>
                    <a:pt x="499" y="91"/>
                    <a:pt x="494" y="88"/>
                  </a:cubicBezTo>
                  <a:cubicBezTo>
                    <a:pt x="491" y="86"/>
                    <a:pt x="486" y="82"/>
                    <a:pt x="486" y="82"/>
                  </a:cubicBezTo>
                  <a:cubicBezTo>
                    <a:pt x="476" y="65"/>
                    <a:pt x="495" y="14"/>
                    <a:pt x="466" y="0"/>
                  </a:cubicBezTo>
                  <a:cubicBezTo>
                    <a:pt x="448" y="3"/>
                    <a:pt x="439" y="7"/>
                    <a:pt x="431" y="23"/>
                  </a:cubicBezTo>
                  <a:cubicBezTo>
                    <a:pt x="430" y="32"/>
                    <a:pt x="432" y="38"/>
                    <a:pt x="423" y="40"/>
                  </a:cubicBezTo>
                  <a:cubicBezTo>
                    <a:pt x="418" y="44"/>
                    <a:pt x="417" y="47"/>
                    <a:pt x="411" y="48"/>
                  </a:cubicBezTo>
                  <a:cubicBezTo>
                    <a:pt x="407" y="54"/>
                    <a:pt x="401" y="59"/>
                    <a:pt x="394" y="60"/>
                  </a:cubicBezTo>
                  <a:cubicBezTo>
                    <a:pt x="391" y="62"/>
                    <a:pt x="384" y="63"/>
                    <a:pt x="386" y="67"/>
                  </a:cubicBezTo>
                  <a:close/>
                </a:path>
              </a:pathLst>
            </a:custGeom>
            <a:solidFill>
              <a:srgbClr val="FFC000"/>
            </a:solidFill>
            <a:ln w="3175" cap="flat" cmpd="sng">
              <a:solidFill>
                <a:srgbClr val="7F7F7F"/>
              </a:solidFill>
              <a:prstDash val="solid"/>
              <a:round/>
              <a:headEnd type="none" w="med" len="med"/>
              <a:tailEnd type="none" w="med" len="med"/>
            </a:ln>
            <a:effectLs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endParaRPr lang="en-US" sz="1467" kern="0">
                <a:solidFill>
                  <a:srgbClr val="7F7F7F"/>
                </a:solidFill>
              </a:endParaRPr>
            </a:p>
          </p:txBody>
        </p:sp>
      </p:grpSp>
      <p:sp>
        <p:nvSpPr>
          <p:cNvPr id="39" name="CasellaDiTesto 41"/>
          <p:cNvSpPr txBox="1"/>
          <p:nvPr/>
        </p:nvSpPr>
        <p:spPr>
          <a:xfrm>
            <a:off x="9245025" y="3482612"/>
            <a:ext cx="2185753"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Lazio</a:t>
            </a:r>
          </a:p>
        </p:txBody>
      </p:sp>
      <p:sp>
        <p:nvSpPr>
          <p:cNvPr id="40" name="CasellaDiTesto 42"/>
          <p:cNvSpPr txBox="1"/>
          <p:nvPr/>
        </p:nvSpPr>
        <p:spPr>
          <a:xfrm>
            <a:off x="7663258" y="3869188"/>
            <a:ext cx="1019177"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Sardegna</a:t>
            </a:r>
          </a:p>
        </p:txBody>
      </p:sp>
      <p:sp>
        <p:nvSpPr>
          <p:cNvPr id="41" name="CasellaDiTesto 43"/>
          <p:cNvSpPr txBox="1"/>
          <p:nvPr/>
        </p:nvSpPr>
        <p:spPr>
          <a:xfrm>
            <a:off x="7413432" y="2193139"/>
            <a:ext cx="739189"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Liguria</a:t>
            </a:r>
          </a:p>
        </p:txBody>
      </p:sp>
      <p:sp>
        <p:nvSpPr>
          <p:cNvPr id="42" name="CasellaDiTesto 47"/>
          <p:cNvSpPr txBox="1"/>
          <p:nvPr/>
        </p:nvSpPr>
        <p:spPr>
          <a:xfrm>
            <a:off x="8395271" y="2140053"/>
            <a:ext cx="910276"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Emilia R.</a:t>
            </a:r>
          </a:p>
        </p:txBody>
      </p:sp>
      <p:sp>
        <p:nvSpPr>
          <p:cNvPr id="43" name="CasellaDiTesto 48"/>
          <p:cNvSpPr txBox="1"/>
          <p:nvPr/>
        </p:nvSpPr>
        <p:spPr>
          <a:xfrm>
            <a:off x="8746463" y="1643602"/>
            <a:ext cx="775187"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Veneto</a:t>
            </a:r>
          </a:p>
        </p:txBody>
      </p:sp>
      <p:sp>
        <p:nvSpPr>
          <p:cNvPr id="44" name="CasellaDiTesto 49"/>
          <p:cNvSpPr txBox="1"/>
          <p:nvPr/>
        </p:nvSpPr>
        <p:spPr>
          <a:xfrm>
            <a:off x="7670599" y="1526166"/>
            <a:ext cx="117901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Lombardia</a:t>
            </a:r>
          </a:p>
        </p:txBody>
      </p:sp>
      <p:sp>
        <p:nvSpPr>
          <p:cNvPr id="45" name="CasellaDiTesto 50"/>
          <p:cNvSpPr txBox="1"/>
          <p:nvPr/>
        </p:nvSpPr>
        <p:spPr>
          <a:xfrm>
            <a:off x="6902046" y="1881857"/>
            <a:ext cx="1435805"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Piemonte</a:t>
            </a:r>
          </a:p>
        </p:txBody>
      </p:sp>
      <p:sp>
        <p:nvSpPr>
          <p:cNvPr id="46" name="CasellaDiTesto 51"/>
          <p:cNvSpPr txBox="1"/>
          <p:nvPr/>
        </p:nvSpPr>
        <p:spPr>
          <a:xfrm>
            <a:off x="8379814" y="2644109"/>
            <a:ext cx="911159"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Toscana</a:t>
            </a:r>
          </a:p>
        </p:txBody>
      </p:sp>
      <p:sp>
        <p:nvSpPr>
          <p:cNvPr id="47" name="CasellaDiTesto 75"/>
          <p:cNvSpPr txBox="1"/>
          <p:nvPr/>
        </p:nvSpPr>
        <p:spPr>
          <a:xfrm>
            <a:off x="9063720" y="2831244"/>
            <a:ext cx="859317"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FFFFFF"/>
                </a:solidFill>
              </a:rPr>
              <a:t>Umbria</a:t>
            </a:r>
          </a:p>
        </p:txBody>
      </p:sp>
      <p:sp>
        <p:nvSpPr>
          <p:cNvPr id="48" name="CasellaDiTesto 81"/>
          <p:cNvSpPr txBox="1"/>
          <p:nvPr/>
        </p:nvSpPr>
        <p:spPr>
          <a:xfrm>
            <a:off x="10105876" y="3632064"/>
            <a:ext cx="1114605"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FFFFFF"/>
                </a:solidFill>
              </a:rPr>
              <a:t>Molise</a:t>
            </a:r>
          </a:p>
        </p:txBody>
      </p:sp>
      <p:sp>
        <p:nvSpPr>
          <p:cNvPr id="49" name="CasellaDiTesto 52"/>
          <p:cNvSpPr txBox="1"/>
          <p:nvPr/>
        </p:nvSpPr>
        <p:spPr>
          <a:xfrm>
            <a:off x="8717451" y="1043563"/>
            <a:ext cx="908733"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Bolzano</a:t>
            </a:r>
          </a:p>
        </p:txBody>
      </p:sp>
      <p:sp>
        <p:nvSpPr>
          <p:cNvPr id="50" name="CasellaDiTesto 50"/>
          <p:cNvSpPr txBox="1"/>
          <p:nvPr/>
        </p:nvSpPr>
        <p:spPr>
          <a:xfrm>
            <a:off x="6797798" y="1354637"/>
            <a:ext cx="1190569"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Valle d'Aosta</a:t>
            </a:r>
          </a:p>
        </p:txBody>
      </p:sp>
      <p:sp>
        <p:nvSpPr>
          <p:cNvPr id="51" name="CasellaDiTesto 53"/>
          <p:cNvSpPr txBox="1"/>
          <p:nvPr/>
        </p:nvSpPr>
        <p:spPr>
          <a:xfrm>
            <a:off x="9321722" y="2718826"/>
            <a:ext cx="817316"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Marche</a:t>
            </a:r>
          </a:p>
        </p:txBody>
      </p:sp>
      <p:sp>
        <p:nvSpPr>
          <p:cNvPr id="52" name="CasellaDiTesto 80"/>
          <p:cNvSpPr txBox="1"/>
          <p:nvPr/>
        </p:nvSpPr>
        <p:spPr>
          <a:xfrm>
            <a:off x="9126302" y="1341905"/>
            <a:ext cx="3114383"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Friuli V.G.</a:t>
            </a:r>
          </a:p>
        </p:txBody>
      </p:sp>
      <p:sp>
        <p:nvSpPr>
          <p:cNvPr id="53" name="CasellaDiTesto 50"/>
          <p:cNvSpPr txBox="1"/>
          <p:nvPr/>
        </p:nvSpPr>
        <p:spPr>
          <a:xfrm>
            <a:off x="7042431" y="1525896"/>
            <a:ext cx="85863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44,1%</a:t>
            </a:r>
          </a:p>
        </p:txBody>
      </p:sp>
      <p:sp>
        <p:nvSpPr>
          <p:cNvPr id="54" name="CasellaDiTesto 50"/>
          <p:cNvSpPr txBox="1"/>
          <p:nvPr/>
        </p:nvSpPr>
        <p:spPr>
          <a:xfrm>
            <a:off x="7065691" y="2030299"/>
            <a:ext cx="680071"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47,9%</a:t>
            </a:r>
          </a:p>
        </p:txBody>
      </p:sp>
      <p:sp>
        <p:nvSpPr>
          <p:cNvPr id="55" name="CasellaDiTesto 50"/>
          <p:cNvSpPr txBox="1"/>
          <p:nvPr/>
        </p:nvSpPr>
        <p:spPr>
          <a:xfrm>
            <a:off x="7879992" y="1750353"/>
            <a:ext cx="1003573"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47,7%</a:t>
            </a:r>
          </a:p>
        </p:txBody>
      </p:sp>
      <p:sp>
        <p:nvSpPr>
          <p:cNvPr id="56" name="CasellaDiTesto 50"/>
          <p:cNvSpPr txBox="1"/>
          <p:nvPr/>
        </p:nvSpPr>
        <p:spPr>
          <a:xfrm>
            <a:off x="8786423" y="1205854"/>
            <a:ext cx="715413" cy="307775"/>
          </a:xfrm>
          <a:prstGeom prst="rect">
            <a:avLst/>
          </a:prstGeom>
          <a:noFill/>
        </p:spPr>
        <p:txBody>
          <a:bodyPr wrap="square" lIns="121917" tIns="60959" rIns="121917" bIns="60959" rtlCol="0">
            <a:spAutoFit/>
          </a:bodyPr>
          <a:lstStyle>
            <a:defPPr>
              <a:defRPr lang="it-IT"/>
            </a:defPPr>
            <a:lvl1pPr indent="0" defTabSz="914321">
              <a:defRPr sz="900" b="1">
                <a:solidFill>
                  <a:srgbClr val="6B747B">
                    <a:lumMod val="75000"/>
                  </a:srgbClr>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1200" dirty="0"/>
              <a:t>35,3%</a:t>
            </a:r>
          </a:p>
        </p:txBody>
      </p:sp>
      <p:sp>
        <p:nvSpPr>
          <p:cNvPr id="57" name="CasellaDiTesto 50"/>
          <p:cNvSpPr txBox="1"/>
          <p:nvPr/>
        </p:nvSpPr>
        <p:spPr>
          <a:xfrm>
            <a:off x="8816366" y="1828484"/>
            <a:ext cx="834997"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55,1%</a:t>
            </a:r>
          </a:p>
        </p:txBody>
      </p:sp>
      <p:sp>
        <p:nvSpPr>
          <p:cNvPr id="58" name="CasellaDiTesto 50"/>
          <p:cNvSpPr txBox="1"/>
          <p:nvPr/>
        </p:nvSpPr>
        <p:spPr>
          <a:xfrm>
            <a:off x="9403402" y="1495299"/>
            <a:ext cx="691844"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55,7%</a:t>
            </a:r>
          </a:p>
        </p:txBody>
      </p:sp>
      <p:sp>
        <p:nvSpPr>
          <p:cNvPr id="59" name="CasellaDiTesto 50"/>
          <p:cNvSpPr txBox="1"/>
          <p:nvPr/>
        </p:nvSpPr>
        <p:spPr>
          <a:xfrm>
            <a:off x="7539083" y="2374898"/>
            <a:ext cx="769109"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50,1%</a:t>
            </a:r>
          </a:p>
        </p:txBody>
      </p:sp>
      <p:sp>
        <p:nvSpPr>
          <p:cNvPr id="60" name="CasellaDiTesto 50"/>
          <p:cNvSpPr txBox="1"/>
          <p:nvPr/>
        </p:nvSpPr>
        <p:spPr>
          <a:xfrm>
            <a:off x="8801336" y="2298519"/>
            <a:ext cx="724829"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53,3%</a:t>
            </a:r>
          </a:p>
        </p:txBody>
      </p:sp>
      <p:sp>
        <p:nvSpPr>
          <p:cNvPr id="61" name="CasellaDiTesto 50"/>
          <p:cNvSpPr txBox="1"/>
          <p:nvPr/>
        </p:nvSpPr>
        <p:spPr>
          <a:xfrm>
            <a:off x="8554587" y="2908215"/>
            <a:ext cx="726535"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55,3%</a:t>
            </a:r>
          </a:p>
        </p:txBody>
      </p:sp>
      <p:sp>
        <p:nvSpPr>
          <p:cNvPr id="62" name="CasellaDiTesto 50"/>
          <p:cNvSpPr txBox="1"/>
          <p:nvPr/>
        </p:nvSpPr>
        <p:spPr>
          <a:xfrm>
            <a:off x="9060242" y="3022987"/>
            <a:ext cx="701137"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FFFFFF"/>
                </a:solidFill>
              </a:rPr>
              <a:t>63,4%</a:t>
            </a:r>
          </a:p>
        </p:txBody>
      </p:sp>
      <p:sp>
        <p:nvSpPr>
          <p:cNvPr id="63" name="CasellaDiTesto 50"/>
          <p:cNvSpPr txBox="1"/>
          <p:nvPr/>
        </p:nvSpPr>
        <p:spPr>
          <a:xfrm>
            <a:off x="9582891" y="2904737"/>
            <a:ext cx="96929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50%</a:t>
            </a:r>
          </a:p>
        </p:txBody>
      </p:sp>
      <p:sp>
        <p:nvSpPr>
          <p:cNvPr id="64" name="CasellaDiTesto 50"/>
          <p:cNvSpPr txBox="1"/>
          <p:nvPr/>
        </p:nvSpPr>
        <p:spPr>
          <a:xfrm>
            <a:off x="9445523" y="3674725"/>
            <a:ext cx="96929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51,8%</a:t>
            </a:r>
          </a:p>
        </p:txBody>
      </p:sp>
      <p:sp>
        <p:nvSpPr>
          <p:cNvPr id="65" name="CasellaDiTesto 50"/>
          <p:cNvSpPr txBox="1"/>
          <p:nvPr/>
        </p:nvSpPr>
        <p:spPr>
          <a:xfrm>
            <a:off x="9670970" y="3414044"/>
            <a:ext cx="96929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49,1%</a:t>
            </a:r>
          </a:p>
        </p:txBody>
      </p:sp>
      <p:sp>
        <p:nvSpPr>
          <p:cNvPr id="66" name="CasellaDiTesto 50"/>
          <p:cNvSpPr txBox="1"/>
          <p:nvPr/>
        </p:nvSpPr>
        <p:spPr>
          <a:xfrm>
            <a:off x="10181370" y="3479034"/>
            <a:ext cx="1211729"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FFFFFF"/>
                </a:solidFill>
              </a:rPr>
              <a:t>61%</a:t>
            </a:r>
          </a:p>
        </p:txBody>
      </p:sp>
      <p:sp>
        <p:nvSpPr>
          <p:cNvPr id="67" name="CasellaDiTesto 50"/>
          <p:cNvSpPr txBox="1"/>
          <p:nvPr/>
        </p:nvSpPr>
        <p:spPr>
          <a:xfrm>
            <a:off x="10149763" y="4055101"/>
            <a:ext cx="96929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57,4%</a:t>
            </a:r>
          </a:p>
        </p:txBody>
      </p:sp>
      <p:sp>
        <p:nvSpPr>
          <p:cNvPr id="68" name="CasellaDiTesto 50"/>
          <p:cNvSpPr txBox="1"/>
          <p:nvPr/>
        </p:nvSpPr>
        <p:spPr>
          <a:xfrm>
            <a:off x="10853063" y="3887404"/>
            <a:ext cx="96929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59,4%</a:t>
            </a:r>
          </a:p>
        </p:txBody>
      </p:sp>
      <p:sp>
        <p:nvSpPr>
          <p:cNvPr id="69" name="CasellaDiTesto 50"/>
          <p:cNvSpPr txBox="1"/>
          <p:nvPr/>
        </p:nvSpPr>
        <p:spPr>
          <a:xfrm>
            <a:off x="10814531" y="4214697"/>
            <a:ext cx="801068"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53,2%</a:t>
            </a:r>
          </a:p>
        </p:txBody>
      </p:sp>
      <p:sp>
        <p:nvSpPr>
          <p:cNvPr id="70" name="CasellaDiTesto 50"/>
          <p:cNvSpPr txBox="1"/>
          <p:nvPr/>
        </p:nvSpPr>
        <p:spPr>
          <a:xfrm>
            <a:off x="10915498" y="5285530"/>
            <a:ext cx="96929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FFFFFF"/>
                </a:solidFill>
              </a:rPr>
              <a:t>61,2%</a:t>
            </a:r>
          </a:p>
        </p:txBody>
      </p:sp>
      <p:sp>
        <p:nvSpPr>
          <p:cNvPr id="71" name="CasellaDiTesto 50"/>
          <p:cNvSpPr txBox="1"/>
          <p:nvPr/>
        </p:nvSpPr>
        <p:spPr>
          <a:xfrm>
            <a:off x="9910002" y="5676577"/>
            <a:ext cx="96929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54,3%</a:t>
            </a:r>
          </a:p>
        </p:txBody>
      </p:sp>
      <p:sp>
        <p:nvSpPr>
          <p:cNvPr id="72" name="CasellaDiTesto 50"/>
          <p:cNvSpPr txBox="1"/>
          <p:nvPr/>
        </p:nvSpPr>
        <p:spPr>
          <a:xfrm>
            <a:off x="7838555" y="4184798"/>
            <a:ext cx="96929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44%</a:t>
            </a:r>
          </a:p>
        </p:txBody>
      </p:sp>
      <p:sp>
        <p:nvSpPr>
          <p:cNvPr id="73" name="CasellaDiTesto 52"/>
          <p:cNvSpPr txBox="1"/>
          <p:nvPr/>
        </p:nvSpPr>
        <p:spPr>
          <a:xfrm>
            <a:off x="8551947" y="1302226"/>
            <a:ext cx="866532"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Trento</a:t>
            </a:r>
          </a:p>
        </p:txBody>
      </p:sp>
      <p:sp>
        <p:nvSpPr>
          <p:cNvPr id="74" name="CasellaDiTesto 50"/>
          <p:cNvSpPr txBox="1"/>
          <p:nvPr/>
        </p:nvSpPr>
        <p:spPr>
          <a:xfrm>
            <a:off x="8495869" y="1439314"/>
            <a:ext cx="707776"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b="1" dirty="0">
                <a:solidFill>
                  <a:srgbClr val="6B747B">
                    <a:lumMod val="75000"/>
                  </a:srgbClr>
                </a:solidFill>
              </a:rPr>
              <a:t>53,5%</a:t>
            </a:r>
          </a:p>
        </p:txBody>
      </p:sp>
      <p:sp>
        <p:nvSpPr>
          <p:cNvPr id="75" name="CasellaDiTesto 42"/>
          <p:cNvSpPr txBox="1"/>
          <p:nvPr/>
        </p:nvSpPr>
        <p:spPr>
          <a:xfrm>
            <a:off x="9916753" y="5511973"/>
            <a:ext cx="696113"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Sicilia</a:t>
            </a:r>
          </a:p>
        </p:txBody>
      </p:sp>
      <p:sp>
        <p:nvSpPr>
          <p:cNvPr id="76" name="CasellaDiTesto 42"/>
          <p:cNvSpPr txBox="1"/>
          <p:nvPr/>
        </p:nvSpPr>
        <p:spPr>
          <a:xfrm>
            <a:off x="10893001" y="4861789"/>
            <a:ext cx="1019177"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FFFFFF"/>
                </a:solidFill>
              </a:rPr>
              <a:t>Calabria</a:t>
            </a:r>
          </a:p>
        </p:txBody>
      </p:sp>
      <p:sp>
        <p:nvSpPr>
          <p:cNvPr id="77" name="CasellaDiTesto 42"/>
          <p:cNvSpPr txBox="1"/>
          <p:nvPr/>
        </p:nvSpPr>
        <p:spPr>
          <a:xfrm>
            <a:off x="10610061" y="4086732"/>
            <a:ext cx="1019177"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Basilicata</a:t>
            </a:r>
          </a:p>
        </p:txBody>
      </p:sp>
      <p:sp>
        <p:nvSpPr>
          <p:cNvPr id="78" name="CasellaDiTesto 42"/>
          <p:cNvSpPr txBox="1"/>
          <p:nvPr/>
        </p:nvSpPr>
        <p:spPr>
          <a:xfrm>
            <a:off x="10498969" y="3721050"/>
            <a:ext cx="696113"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Puglia</a:t>
            </a:r>
          </a:p>
        </p:txBody>
      </p:sp>
      <p:sp>
        <p:nvSpPr>
          <p:cNvPr id="79" name="CasellaDiTesto 42"/>
          <p:cNvSpPr txBox="1"/>
          <p:nvPr/>
        </p:nvSpPr>
        <p:spPr>
          <a:xfrm>
            <a:off x="9916536" y="3905930"/>
            <a:ext cx="1019177"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Campania</a:t>
            </a:r>
          </a:p>
        </p:txBody>
      </p:sp>
      <p:sp>
        <p:nvSpPr>
          <p:cNvPr id="80" name="CasellaDiTesto 42"/>
          <p:cNvSpPr txBox="1"/>
          <p:nvPr/>
        </p:nvSpPr>
        <p:spPr>
          <a:xfrm>
            <a:off x="9634759" y="3279531"/>
            <a:ext cx="842296" cy="307775"/>
          </a:xfrm>
          <a:prstGeom prst="rect">
            <a:avLst/>
          </a:prstGeom>
          <a:noFill/>
        </p:spPr>
        <p:txBody>
          <a:bodyPr wrap="square" lIns="121917" tIns="60959" rIns="121917" bIns="6095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034"/>
            <a:r>
              <a:rPr lang="en-US" sz="1200" dirty="0">
                <a:solidFill>
                  <a:srgbClr val="6B747B">
                    <a:lumMod val="75000"/>
                  </a:srgbClr>
                </a:solidFill>
              </a:rPr>
              <a:t>Abruzzo</a:t>
            </a:r>
          </a:p>
        </p:txBody>
      </p:sp>
      <p:sp>
        <p:nvSpPr>
          <p:cNvPr id="81" name="CasellaDiTesto 80"/>
          <p:cNvSpPr txBox="1"/>
          <p:nvPr/>
        </p:nvSpPr>
        <p:spPr>
          <a:xfrm>
            <a:off x="9074404" y="6265705"/>
            <a:ext cx="2278649" cy="492440"/>
          </a:xfrm>
          <a:prstGeom prst="rect">
            <a:avLst/>
          </a:prstGeom>
          <a:noFill/>
        </p:spPr>
        <p:txBody>
          <a:bodyPr wrap="square" lIns="121917" tIns="60959" rIns="121917" bIns="60959" rtlCol="0">
            <a:spAutoFit/>
          </a:bodyPr>
          <a:lstStyle>
            <a:defPPr>
              <a:defRPr lang="it-IT"/>
            </a:defPPr>
            <a:lvl1pPr>
              <a:defRPr sz="1000"/>
            </a:lvl1pPr>
          </a:lstStyle>
          <a:p>
            <a:pPr defTabSz="1219140"/>
            <a:endParaRPr lang="en-US" sz="1200" dirty="0">
              <a:solidFill>
                <a:srgbClr val="6B747B"/>
              </a:solidFill>
            </a:endParaRPr>
          </a:p>
          <a:p>
            <a:pPr defTabSz="1219140"/>
            <a:r>
              <a:rPr lang="en-US" sz="1200" dirty="0">
                <a:solidFill>
                  <a:srgbClr val="6B747B"/>
                </a:solidFill>
              </a:rPr>
              <a:t>Fonte: Min Sal 2018 </a:t>
            </a:r>
          </a:p>
        </p:txBody>
      </p:sp>
      <p:sp>
        <p:nvSpPr>
          <p:cNvPr id="82" name="CasellaDiTesto 81"/>
          <p:cNvSpPr txBox="1"/>
          <p:nvPr/>
        </p:nvSpPr>
        <p:spPr>
          <a:xfrm>
            <a:off x="5388629" y="5042107"/>
            <a:ext cx="2261943" cy="1528945"/>
          </a:xfrm>
          <a:prstGeom prst="rect">
            <a:avLst/>
          </a:prstGeom>
          <a:noFill/>
        </p:spPr>
        <p:txBody>
          <a:bodyPr wrap="square" lIns="91440" tIns="45720" rIns="91440" bIns="45720" rtlCol="0">
            <a:spAutoFit/>
          </a:bodyPr>
          <a:lstStyle/>
          <a:p>
            <a:r>
              <a:rPr lang="it-IT" sz="1867" b="1" dirty="0"/>
              <a:t>Ultime tre stagioni in cui si </a:t>
            </a:r>
          </a:p>
          <a:p>
            <a:r>
              <a:rPr lang="it-IT" sz="1867" b="1" dirty="0"/>
              <a:t>osserva un trend di aumento </a:t>
            </a:r>
          </a:p>
          <a:p>
            <a:r>
              <a:rPr lang="it-IT" sz="1867" b="1" dirty="0"/>
              <a:t>delle coperture </a:t>
            </a:r>
          </a:p>
        </p:txBody>
      </p:sp>
      <p:pic>
        <p:nvPicPr>
          <p:cNvPr id="83" name="Picture 4" descr="Risultati immagini per freccia curva in sù"/>
          <p:cNvPicPr>
            <a:picLocks noChangeAspect="1" noChangeArrowheads="1"/>
          </p:cNvPicPr>
          <p:nvPr/>
        </p:nvPicPr>
        <p:blipFill rotWithShape="1">
          <a:blip r:embed="rId7" cstate="print">
            <a:extLst>
              <a:ext uri="{BEBA8EAE-BF5A-486C-A8C5-ECC9F3942E4B}">
                <a14:imgProps xmlns="" xmlns:a14="http://schemas.microsoft.com/office/drawing/2010/main">
                  <a14:imgLayer r:embed="rId10">
                    <a14:imgEffect>
                      <a14:backgroundRemoval t="6332" b="93013" l="12131" r="88197"/>
                    </a14:imgEffect>
                  </a14:imgLayer>
                </a14:imgProps>
              </a:ext>
              <a:ext uri="{28A0092B-C50C-407E-A947-70E740481C1C}">
                <a14:useLocalDpi xmlns="" xmlns:a14="http://schemas.microsoft.com/office/drawing/2010/main" val="0"/>
              </a:ext>
            </a:extLst>
          </a:blip>
          <a:srcRect l="11429" t="6932" r="13029" b="7006"/>
          <a:stretch/>
        </p:blipFill>
        <p:spPr bwMode="auto">
          <a:xfrm rot="587797">
            <a:off x="4207283" y="2721321"/>
            <a:ext cx="500653" cy="5710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008159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p:cNvGraphicFramePr>
            <a:graphicFrameLocks noChangeAspect="1"/>
          </p:cNvGraphicFramePr>
          <p:nvPr>
            <p:extLst/>
          </p:nvPr>
        </p:nvGraphicFramePr>
        <p:xfrm>
          <a:off x="952500" y="685800"/>
          <a:ext cx="9394825" cy="5753100"/>
        </p:xfrm>
        <a:graphic>
          <a:graphicData uri="http://schemas.openxmlformats.org/presentationml/2006/ole">
            <p:oleObj spid="_x0000_s122892" name="Worksheet" r:id="rId3" imgW="9315454" imgH="5714906" progId="Excel.Sheet.8">
              <p:embed/>
            </p:oleObj>
          </a:graphicData>
        </a:graphic>
      </p:graphicFrame>
      <p:sp>
        <p:nvSpPr>
          <p:cNvPr id="6" name="CasellaDiTesto 5"/>
          <p:cNvSpPr txBox="1"/>
          <p:nvPr/>
        </p:nvSpPr>
        <p:spPr>
          <a:xfrm>
            <a:off x="2432482" y="168675"/>
            <a:ext cx="6685131" cy="523220"/>
          </a:xfrm>
          <a:prstGeom prst="rect">
            <a:avLst/>
          </a:prstGeom>
          <a:noFill/>
        </p:spPr>
        <p:txBody>
          <a:bodyPr wrap="square" rtlCol="0">
            <a:spAutoFit/>
          </a:bodyPr>
          <a:lstStyle/>
          <a:p>
            <a:r>
              <a:rPr lang="it-IT" sz="2800" b="1" dirty="0" smtClean="0">
                <a:solidFill>
                  <a:srgbClr val="FF0000"/>
                </a:solidFill>
              </a:rPr>
              <a:t>CV % antinfluenzale nei soggetti </a:t>
            </a:r>
            <a:r>
              <a:rPr lang="it-IT" sz="2800" b="1" dirty="0">
                <a:solidFill>
                  <a:srgbClr val="FF0000"/>
                </a:solidFill>
              </a:rPr>
              <a:t>≥ </a:t>
            </a:r>
            <a:r>
              <a:rPr lang="it-IT" sz="2800" b="1" dirty="0" smtClean="0">
                <a:solidFill>
                  <a:srgbClr val="FF0000"/>
                </a:solidFill>
              </a:rPr>
              <a:t>65 anni</a:t>
            </a:r>
            <a:endParaRPr lang="it-IT" sz="2800" b="1" dirty="0">
              <a:solidFill>
                <a:srgbClr val="FF0000"/>
              </a:solidFill>
            </a:endParaRPr>
          </a:p>
        </p:txBody>
      </p:sp>
      <p:cxnSp>
        <p:nvCxnSpPr>
          <p:cNvPr id="9" name="Connettore 1 8"/>
          <p:cNvCxnSpPr/>
          <p:nvPr/>
        </p:nvCxnSpPr>
        <p:spPr>
          <a:xfrm flipV="1">
            <a:off x="1330036" y="2050473"/>
            <a:ext cx="9005455" cy="277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593273" y="1759527"/>
            <a:ext cx="1814945" cy="369332"/>
          </a:xfrm>
          <a:prstGeom prst="rect">
            <a:avLst/>
          </a:prstGeom>
          <a:noFill/>
        </p:spPr>
        <p:txBody>
          <a:bodyPr wrap="square" rtlCol="0">
            <a:spAutoFit/>
          </a:bodyPr>
          <a:lstStyle/>
          <a:p>
            <a:r>
              <a:rPr lang="it-IT" dirty="0" smtClean="0"/>
              <a:t>Obiettivo 75%</a:t>
            </a:r>
            <a:endParaRPr lang="it-IT" dirty="0"/>
          </a:p>
        </p:txBody>
      </p:sp>
    </p:spTree>
    <p:extLst>
      <p:ext uri="{BB962C8B-B14F-4D97-AF65-F5344CB8AC3E}">
        <p14:creationId xmlns="" xmlns:p14="http://schemas.microsoft.com/office/powerpoint/2010/main" val="1372838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7280" y="551557"/>
            <a:ext cx="10782670" cy="851116"/>
          </a:xfrm>
        </p:spPr>
        <p:txBody>
          <a:bodyPr>
            <a:normAutofit/>
          </a:bodyPr>
          <a:lstStyle/>
          <a:p>
            <a:pPr algn="ctr"/>
            <a:r>
              <a:rPr lang="it-IT" sz="4800" b="1" dirty="0" smtClean="0">
                <a:solidFill>
                  <a:srgbClr val="FF0000"/>
                </a:solidFill>
              </a:rPr>
              <a:t>Numero di vaccinati per categoria </a:t>
            </a:r>
            <a:endParaRPr lang="it-IT" sz="4800" b="1" dirty="0">
              <a:solidFill>
                <a:srgbClr val="FF0000"/>
              </a:solidFill>
            </a:endParaRPr>
          </a:p>
        </p:txBody>
      </p:sp>
      <p:graphicFrame>
        <p:nvGraphicFramePr>
          <p:cNvPr id="3" name="Tabella 2"/>
          <p:cNvGraphicFramePr>
            <a:graphicFrameLocks noGrp="1"/>
          </p:cNvGraphicFramePr>
          <p:nvPr>
            <p:extLst/>
          </p:nvPr>
        </p:nvGraphicFramePr>
        <p:xfrm>
          <a:off x="696000" y="1944204"/>
          <a:ext cx="10800000" cy="4032005"/>
        </p:xfrm>
        <a:graphic>
          <a:graphicData uri="http://schemas.openxmlformats.org/drawingml/2006/table">
            <a:tbl>
              <a:tblPr>
                <a:tableStyleId>{BC89EF96-8CEA-46FF-86C4-4CE0E7609802}</a:tableStyleId>
              </a:tblPr>
              <a:tblGrid>
                <a:gridCol w="3825350"/>
                <a:gridCol w="930204"/>
                <a:gridCol w="711112"/>
                <a:gridCol w="684444"/>
                <a:gridCol w="800000"/>
                <a:gridCol w="737778"/>
                <a:gridCol w="728889"/>
                <a:gridCol w="693333"/>
                <a:gridCol w="835556"/>
                <a:gridCol w="853334"/>
              </a:tblGrid>
              <a:tr h="310582">
                <a:tc>
                  <a:txBody>
                    <a:bodyPr/>
                    <a:lstStyle/>
                    <a:p>
                      <a:pPr algn="l" fontAlgn="ctr"/>
                      <a:r>
                        <a:rPr lang="it-IT" sz="1600" b="1" u="none" strike="noStrike" dirty="0">
                          <a:effectLst/>
                        </a:rPr>
                        <a:t>Categoria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600" b="1" u="none" strike="noStrike" dirty="0">
                          <a:effectLst/>
                        </a:rPr>
                        <a:t>6-23 </a:t>
                      </a:r>
                      <a:r>
                        <a:rPr lang="it-IT" sz="1600" b="1" u="none" strike="noStrike" dirty="0" smtClean="0">
                          <a:effectLst/>
                        </a:rPr>
                        <a:t>mesi</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600" b="1" u="none" strike="noStrike" dirty="0" smtClean="0">
                          <a:effectLst/>
                        </a:rPr>
                        <a:t>2-4a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600" b="1" u="none" strike="noStrike" dirty="0" smtClean="0">
                          <a:effectLst/>
                        </a:rPr>
                        <a:t>5-8a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600" b="1" u="none" strike="noStrike" dirty="0" smtClean="0">
                          <a:effectLst/>
                        </a:rPr>
                        <a:t>9-14a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600" b="1" u="none" strike="noStrike" dirty="0" smtClean="0">
                          <a:effectLst/>
                        </a:rPr>
                        <a:t>15-17a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600" b="1" u="none" strike="noStrike" dirty="0" smtClean="0">
                          <a:effectLst/>
                        </a:rPr>
                        <a:t>18-44a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600" b="1" u="none" strike="noStrike" dirty="0" smtClean="0">
                          <a:effectLst/>
                        </a:rPr>
                        <a:t>45-64a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600" b="1" u="none" strike="noStrike" dirty="0" smtClean="0">
                          <a:effectLst/>
                        </a:rPr>
                        <a:t>&gt;64a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600" b="1" u="none" strike="noStrike" dirty="0">
                          <a:effectLst/>
                        </a:rPr>
                        <a:t>Totale</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r>
              <a:tr h="310582">
                <a:tc>
                  <a:txBody>
                    <a:bodyPr/>
                    <a:lstStyle/>
                    <a:p>
                      <a:pPr algn="l" fontAlgn="ctr"/>
                      <a:r>
                        <a:rPr lang="it-IT" sz="1600" b="1" u="none" strike="noStrike" dirty="0" smtClean="0">
                          <a:effectLst/>
                        </a:rPr>
                        <a:t>Soggetti &gt;64 anni</a:t>
                      </a:r>
                      <a:endParaRPr lang="it-IT"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dirty="0">
                          <a:effectLst/>
                        </a:rPr>
                        <a:t>542162</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it-IT" sz="1800" b="1" u="none" strike="noStrike" dirty="0">
                          <a:effectLst/>
                        </a:rPr>
                        <a:t>542162</a:t>
                      </a:r>
                      <a:endParaRPr lang="it-IT" sz="1800" b="1" i="0" u="none" strike="noStrike" dirty="0">
                        <a:solidFill>
                          <a:srgbClr val="000000"/>
                        </a:solidFill>
                        <a:effectLst/>
                        <a:latin typeface="Calibri" panose="020F0502020204030204" pitchFamily="34" charset="0"/>
                      </a:endParaRPr>
                    </a:p>
                  </a:txBody>
                  <a:tcPr marL="0" marR="0" marT="0" marB="0" anchor="ctr"/>
                </a:tc>
              </a:tr>
              <a:tr h="310582">
                <a:tc>
                  <a:txBody>
                    <a:bodyPr/>
                    <a:lstStyle/>
                    <a:p>
                      <a:pPr algn="l" fontAlgn="ctr"/>
                      <a:r>
                        <a:rPr lang="it-IT" sz="1600" b="1" u="none" strike="noStrike" dirty="0" smtClean="0">
                          <a:effectLst/>
                        </a:rPr>
                        <a:t>Soggetti tra 6 </a:t>
                      </a:r>
                      <a:r>
                        <a:rPr lang="it-IT" sz="1600" b="1" u="none" strike="noStrike" dirty="0">
                          <a:effectLst/>
                        </a:rPr>
                        <a:t>mesi </a:t>
                      </a:r>
                      <a:r>
                        <a:rPr lang="it-IT" sz="1600" b="1" u="none" strike="noStrike" dirty="0" smtClean="0">
                          <a:effectLst/>
                        </a:rPr>
                        <a:t>64 anni con patologia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251</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835</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a:effectLst/>
                        </a:rPr>
                        <a:t>965</a:t>
                      </a:r>
                      <a:endParaRPr lang="it-IT" sz="1800" b="0" i="0" u="none" strike="noStrike">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a:effectLst/>
                        </a:rPr>
                        <a:t>1568</a:t>
                      </a:r>
                      <a:endParaRPr lang="it-IT" sz="1800" b="0" i="0" u="none" strike="noStrike">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778</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13052</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66241</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r" fontAlgn="ctr"/>
                      <a:r>
                        <a:rPr lang="it-IT" sz="1800" b="1" u="none" strike="noStrike" dirty="0">
                          <a:effectLst/>
                        </a:rPr>
                        <a:t>83690</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r>
              <a:tr h="310582">
                <a:tc>
                  <a:txBody>
                    <a:bodyPr/>
                    <a:lstStyle/>
                    <a:p>
                      <a:pPr algn="l" fontAlgn="ctr"/>
                      <a:r>
                        <a:rPr lang="it-IT" sz="1600" b="1" u="none" strike="noStrike" dirty="0" smtClean="0">
                          <a:effectLst/>
                        </a:rPr>
                        <a:t>Bambini in cura con SA</a:t>
                      </a:r>
                      <a:endParaRPr lang="it-IT"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it-IT" sz="1800" b="1" u="none" strike="noStrike" dirty="0">
                          <a:effectLst/>
                        </a:rPr>
                        <a:t>0</a:t>
                      </a:r>
                      <a:endParaRPr lang="it-IT" sz="1800" b="1" i="0" u="none" strike="noStrike" dirty="0">
                        <a:solidFill>
                          <a:srgbClr val="000000"/>
                        </a:solidFill>
                        <a:effectLst/>
                        <a:latin typeface="Calibri" panose="020F0502020204030204" pitchFamily="34" charset="0"/>
                      </a:endParaRPr>
                    </a:p>
                  </a:txBody>
                  <a:tcPr marL="0" marR="0" marT="0" marB="0" anchor="ctr"/>
                </a:tc>
              </a:tr>
              <a:tr h="310582">
                <a:tc>
                  <a:txBody>
                    <a:bodyPr/>
                    <a:lstStyle/>
                    <a:p>
                      <a:pPr algn="l" fontAlgn="ctr"/>
                      <a:r>
                        <a:rPr lang="it-IT" sz="1600" b="1" u="none" strike="noStrike" dirty="0" smtClean="0">
                          <a:effectLst/>
                        </a:rPr>
                        <a:t>Donne </a:t>
                      </a:r>
                      <a:r>
                        <a:rPr lang="it-IT" sz="1600" b="1" u="none" strike="noStrike" dirty="0">
                          <a:effectLst/>
                        </a:rPr>
                        <a:t>Gravidanza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806</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14</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r" fontAlgn="ctr"/>
                      <a:r>
                        <a:rPr lang="it-IT" sz="1800" b="1" u="none" strike="noStrike" dirty="0">
                          <a:effectLst/>
                        </a:rPr>
                        <a:t>820</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r>
              <a:tr h="310582">
                <a:tc>
                  <a:txBody>
                    <a:bodyPr/>
                    <a:lstStyle/>
                    <a:p>
                      <a:pPr algn="l" fontAlgn="ctr"/>
                      <a:r>
                        <a:rPr lang="it-IT" sz="1600" b="1" u="none" strike="noStrike" dirty="0" smtClean="0">
                          <a:effectLst/>
                        </a:rPr>
                        <a:t>Ricoverati in strutture</a:t>
                      </a:r>
                      <a:endParaRPr lang="it-IT"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1</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1</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1</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3</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dirty="0">
                          <a:effectLst/>
                        </a:rPr>
                        <a:t>5</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dirty="0">
                          <a:effectLst/>
                        </a:rPr>
                        <a:t>977</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2564</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it-IT" sz="1800" b="1" u="none" strike="noStrike" dirty="0">
                          <a:effectLst/>
                        </a:rPr>
                        <a:t>3552</a:t>
                      </a:r>
                      <a:endParaRPr lang="it-IT" sz="1800" b="1" i="0" u="none" strike="noStrike" dirty="0">
                        <a:solidFill>
                          <a:srgbClr val="000000"/>
                        </a:solidFill>
                        <a:effectLst/>
                        <a:latin typeface="Calibri" panose="020F0502020204030204" pitchFamily="34" charset="0"/>
                      </a:endParaRPr>
                    </a:p>
                  </a:txBody>
                  <a:tcPr marL="0" marR="0" marT="0" marB="0" anchor="ctr"/>
                </a:tc>
              </a:tr>
              <a:tr h="310582">
                <a:tc>
                  <a:txBody>
                    <a:bodyPr/>
                    <a:lstStyle/>
                    <a:p>
                      <a:pPr algn="l" fontAlgn="ctr"/>
                      <a:r>
                        <a:rPr lang="it-IT" sz="1600" b="1" u="none" strike="noStrike" dirty="0" smtClean="0">
                          <a:effectLst/>
                        </a:rPr>
                        <a:t>Medici e  Personale sanitario</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3297</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7409</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r" fontAlgn="ctr"/>
                      <a:r>
                        <a:rPr lang="it-IT" sz="1800" b="1" u="none" strike="noStrike" dirty="0">
                          <a:effectLst/>
                        </a:rPr>
                        <a:t>10706</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r>
              <a:tr h="310582">
                <a:tc>
                  <a:txBody>
                    <a:bodyPr/>
                    <a:lstStyle/>
                    <a:p>
                      <a:pPr algn="l" fontAlgn="ctr"/>
                      <a:r>
                        <a:rPr lang="it-IT" sz="1600" b="1" u="none" strike="noStrike" dirty="0" smtClean="0">
                          <a:effectLst/>
                        </a:rPr>
                        <a:t>Familiari di soggetti a </a:t>
                      </a:r>
                      <a:r>
                        <a:rPr lang="it-IT" sz="1600" b="1" u="none" strike="noStrike" dirty="0">
                          <a:effectLst/>
                        </a:rPr>
                        <a:t>rischio</a:t>
                      </a:r>
                      <a:endParaRPr lang="it-IT"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30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142</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173</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282</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135</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2807</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7276</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it-IT" sz="1800" b="1" u="none" strike="noStrike" dirty="0">
                          <a:effectLst/>
                        </a:rPr>
                        <a:t>10845</a:t>
                      </a:r>
                      <a:endParaRPr lang="it-IT" sz="1800" b="1" i="0" u="none" strike="noStrike" dirty="0">
                        <a:solidFill>
                          <a:srgbClr val="000000"/>
                        </a:solidFill>
                        <a:effectLst/>
                        <a:latin typeface="Calibri" panose="020F0502020204030204" pitchFamily="34" charset="0"/>
                      </a:endParaRPr>
                    </a:p>
                  </a:txBody>
                  <a:tcPr marL="0" marR="0" marT="0" marB="0" anchor="ctr"/>
                </a:tc>
              </a:tr>
              <a:tr h="310582">
                <a:tc>
                  <a:txBody>
                    <a:bodyPr/>
                    <a:lstStyle/>
                    <a:p>
                      <a:pPr algn="l" fontAlgn="ctr"/>
                      <a:r>
                        <a:rPr lang="it-IT" sz="1600" b="1" u="none" strike="noStrike" dirty="0" smtClean="0">
                          <a:effectLst/>
                        </a:rPr>
                        <a:t>Addetti Servizi </a:t>
                      </a:r>
                      <a:r>
                        <a:rPr lang="it-IT" sz="1600" b="1" u="none" strike="noStrike" dirty="0">
                          <a:effectLst/>
                        </a:rPr>
                        <a:t>pubblici</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3053</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9011</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r" fontAlgn="ctr"/>
                      <a:r>
                        <a:rPr lang="it-IT" sz="1800" b="1" u="none" strike="noStrike" dirty="0">
                          <a:effectLst/>
                        </a:rPr>
                        <a:t>12064</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r>
              <a:tr h="305021">
                <a:tc>
                  <a:txBody>
                    <a:bodyPr/>
                    <a:lstStyle/>
                    <a:p>
                      <a:pPr algn="l" fontAlgn="ctr"/>
                      <a:r>
                        <a:rPr lang="it-IT" sz="1600" b="1" u="none" strike="noStrike" dirty="0" smtClean="0">
                          <a:effectLst/>
                        </a:rPr>
                        <a:t>Personale </a:t>
                      </a:r>
                      <a:r>
                        <a:rPr lang="it-IT" sz="1600" b="1" u="none" strike="noStrike" dirty="0">
                          <a:effectLst/>
                        </a:rPr>
                        <a:t>a contatto con animali</a:t>
                      </a:r>
                      <a:endParaRPr lang="it-IT"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141</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488</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it-IT" sz="1800" b="1" u="none" strike="noStrike" dirty="0">
                          <a:effectLst/>
                        </a:rPr>
                        <a:t>629</a:t>
                      </a:r>
                      <a:endParaRPr lang="it-IT" sz="1800" b="1" i="0" u="none" strike="noStrike" dirty="0">
                        <a:solidFill>
                          <a:srgbClr val="000000"/>
                        </a:solidFill>
                        <a:effectLst/>
                        <a:latin typeface="Calibri" panose="020F0502020204030204" pitchFamily="34" charset="0"/>
                      </a:endParaRPr>
                    </a:p>
                  </a:txBody>
                  <a:tcPr marL="0" marR="0" marT="0" marB="0" anchor="ctr"/>
                </a:tc>
              </a:tr>
              <a:tr h="310582">
                <a:tc>
                  <a:txBody>
                    <a:bodyPr/>
                    <a:lstStyle/>
                    <a:p>
                      <a:pPr algn="l" fontAlgn="ctr"/>
                      <a:r>
                        <a:rPr lang="it-IT" sz="1600" b="1" u="none" strike="noStrike" dirty="0" smtClean="0">
                          <a:effectLst/>
                        </a:rPr>
                        <a:t>Pop</a:t>
                      </a:r>
                      <a:r>
                        <a:rPr lang="it-IT" sz="1600" b="1" u="none" strike="noStrike" dirty="0">
                          <a:effectLst/>
                        </a:rPr>
                        <a:t>. generale </a:t>
                      </a:r>
                      <a:r>
                        <a:rPr lang="it-IT" sz="1600" b="1" u="none" strike="noStrike" dirty="0" smtClean="0">
                          <a:effectLst/>
                        </a:rPr>
                        <a:t>escluse </a:t>
                      </a:r>
                      <a:r>
                        <a:rPr lang="it-IT" sz="1600" b="1" u="none" strike="noStrike" dirty="0">
                          <a:effectLst/>
                        </a:rPr>
                        <a:t>categorie sopra</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smtClean="0">
                          <a:effectLst/>
                        </a:rPr>
                        <a:t>20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smtClean="0">
                          <a:effectLst/>
                        </a:rPr>
                        <a:t>49</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smtClean="0">
                          <a:effectLst/>
                        </a:rPr>
                        <a:t>52</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smtClean="0">
                          <a:effectLst/>
                        </a:rPr>
                        <a:t>76</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smtClean="0">
                          <a:effectLst/>
                        </a:rPr>
                        <a:t>34</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1054</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b"/>
                      <a:r>
                        <a:rPr lang="it-IT" sz="1800" u="none" strike="noStrike" dirty="0">
                          <a:effectLst/>
                        </a:rPr>
                        <a:t>2289</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r" fontAlgn="ctr"/>
                      <a:r>
                        <a:rPr lang="it-IT" sz="1800" b="1" u="none" strike="noStrike" dirty="0" smtClean="0">
                          <a:effectLst/>
                        </a:rPr>
                        <a:t>574</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r>
              <a:tr h="310582">
                <a:tc>
                  <a:txBody>
                    <a:bodyPr/>
                    <a:lstStyle/>
                    <a:p>
                      <a:pPr algn="l" fontAlgn="ctr"/>
                      <a:r>
                        <a:rPr lang="it-IT" sz="1600" b="1" u="none" strike="noStrike" dirty="0" smtClean="0">
                          <a:effectLst/>
                        </a:rPr>
                        <a:t>Donatori</a:t>
                      </a:r>
                      <a:endParaRPr lang="it-IT"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453</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1800" u="none" strike="noStrike">
                          <a:effectLst/>
                        </a:rPr>
                        <a:t>691</a:t>
                      </a:r>
                      <a:endParaRPr lang="it-IT" sz="1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it-IT" sz="1800" b="1" u="none" strike="noStrike" dirty="0">
                          <a:effectLst/>
                        </a:rPr>
                        <a:t>1144</a:t>
                      </a:r>
                      <a:endParaRPr lang="it-IT" sz="1800" b="1" i="0" u="none" strike="noStrike" dirty="0">
                        <a:solidFill>
                          <a:srgbClr val="000000"/>
                        </a:solidFill>
                        <a:effectLst/>
                        <a:latin typeface="Calibri" panose="020F0502020204030204" pitchFamily="34" charset="0"/>
                      </a:endParaRPr>
                    </a:p>
                  </a:txBody>
                  <a:tcPr marL="0" marR="0" marT="0" marB="0" anchor="ctr"/>
                </a:tc>
              </a:tr>
              <a:tr h="310582">
                <a:tc>
                  <a:txBody>
                    <a:bodyPr/>
                    <a:lstStyle/>
                    <a:p>
                      <a:pPr algn="l" fontAlgn="ctr"/>
                      <a:r>
                        <a:rPr lang="it-IT" sz="1600" b="1" u="none" strike="noStrike" dirty="0" smtClean="0">
                          <a:effectLst/>
                        </a:rPr>
                        <a:t>Totale</a:t>
                      </a:r>
                      <a:endParaRPr lang="it-IT" sz="16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b="1" u="none" strike="noStrike" dirty="0">
                          <a:effectLst/>
                        </a:rPr>
                        <a:t>302</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b="1" u="none" strike="noStrike" dirty="0">
                          <a:effectLst/>
                        </a:rPr>
                        <a:t>1027</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b="1" u="none" strike="noStrike" dirty="0">
                          <a:effectLst/>
                        </a:rPr>
                        <a:t>1191</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b="1" u="none" strike="noStrike" dirty="0">
                          <a:effectLst/>
                        </a:rPr>
                        <a:t>1931</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b="1" u="none" strike="noStrike" dirty="0">
                          <a:effectLst/>
                        </a:rPr>
                        <a:t>952</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b="1" u="none" strike="noStrike" dirty="0">
                          <a:effectLst/>
                        </a:rPr>
                        <a:t>25638</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b="1" u="none" strike="noStrike" dirty="0">
                          <a:effectLst/>
                        </a:rPr>
                        <a:t>95983</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ctr" fontAlgn="ctr"/>
                      <a:r>
                        <a:rPr lang="it-IT" sz="1800" b="1" u="none" strike="noStrike" dirty="0">
                          <a:effectLst/>
                        </a:rPr>
                        <a:t>542162</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c>
                  <a:txBody>
                    <a:bodyPr/>
                    <a:lstStyle/>
                    <a:p>
                      <a:pPr algn="r" fontAlgn="ctr"/>
                      <a:r>
                        <a:rPr lang="it-IT" sz="1800" b="1" u="none" strike="noStrike" dirty="0">
                          <a:effectLst/>
                        </a:rPr>
                        <a:t>669186</a:t>
                      </a:r>
                      <a:endParaRPr lang="it-IT" sz="1800" b="1" i="0" u="none" strike="noStrike" dirty="0">
                        <a:solidFill>
                          <a:srgbClr val="000000"/>
                        </a:solidFill>
                        <a:effectLst/>
                        <a:latin typeface="Calibri" panose="020F0502020204030204" pitchFamily="34" charset="0"/>
                      </a:endParaRPr>
                    </a:p>
                  </a:txBody>
                  <a:tcPr marL="0" marR="0" marT="0" marB="0" anchor="ctr">
                    <a:solidFill>
                      <a:schemeClr val="accent5">
                        <a:lumMod val="60000"/>
                        <a:lumOff val="40000"/>
                      </a:schemeClr>
                    </a:solidFill>
                  </a:tcPr>
                </a:tc>
              </a:tr>
            </a:tbl>
          </a:graphicData>
        </a:graphic>
      </p:graphicFrame>
    </p:spTree>
    <p:extLst>
      <p:ext uri="{BB962C8B-B14F-4D97-AF65-F5344CB8AC3E}">
        <p14:creationId xmlns="" xmlns:p14="http://schemas.microsoft.com/office/powerpoint/2010/main" val="63434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7448" y="1268759"/>
            <a:ext cx="10058400" cy="4342331"/>
          </a:xfrm>
          <a:solidFill>
            <a:schemeClr val="bg1"/>
          </a:solidFill>
        </p:spPr>
        <p:txBody>
          <a:bodyPr>
            <a:normAutofit/>
          </a:bodyPr>
          <a:lstStyle/>
          <a:p>
            <a:pPr marL="0" indent="0" algn="just">
              <a:lnSpc>
                <a:spcPct val="100000"/>
              </a:lnSpc>
              <a:spcBef>
                <a:spcPts val="3000"/>
              </a:spcBef>
              <a:spcAft>
                <a:spcPts val="0"/>
              </a:spcAft>
              <a:buNone/>
            </a:pPr>
            <a:r>
              <a:rPr lang="it-IT" dirty="0"/>
              <a:t>Una </a:t>
            </a:r>
            <a:r>
              <a:rPr lang="it-IT" dirty="0" smtClean="0"/>
              <a:t>volta stabilito l'obiettivo si deve elaborare una </a:t>
            </a:r>
            <a:r>
              <a:rPr lang="it-IT" b="1" dirty="0" smtClean="0"/>
              <a:t>strategia </a:t>
            </a:r>
            <a:r>
              <a:rPr lang="it-IT" b="1" dirty="0"/>
              <a:t>adeguata</a:t>
            </a:r>
            <a:r>
              <a:rPr lang="it-IT" dirty="0"/>
              <a:t> per il raggiungimento degli scopi desiderati.</a:t>
            </a:r>
          </a:p>
          <a:p>
            <a:pPr marL="0" indent="0" algn="just">
              <a:lnSpc>
                <a:spcPct val="100000"/>
              </a:lnSpc>
              <a:spcBef>
                <a:spcPts val="3000"/>
              </a:spcBef>
              <a:spcAft>
                <a:spcPts val="0"/>
              </a:spcAft>
              <a:buNone/>
            </a:pPr>
            <a:r>
              <a:rPr lang="it-IT" dirty="0" smtClean="0"/>
              <a:t>Lo </a:t>
            </a:r>
            <a:r>
              <a:rPr lang="it-IT" b="1" dirty="0"/>
              <a:t>strumento</a:t>
            </a:r>
            <a:r>
              <a:rPr lang="it-IT" dirty="0"/>
              <a:t> con cui vengono disegnate e rese operative </a:t>
            </a:r>
            <a:r>
              <a:rPr lang="it-IT" b="1" dirty="0"/>
              <a:t>le strategie per ciascun vaccino</a:t>
            </a:r>
            <a:r>
              <a:rPr lang="it-IT" dirty="0"/>
              <a:t> è rappresentato dal </a:t>
            </a:r>
            <a:r>
              <a:rPr lang="it-IT" b="1" dirty="0">
                <a:solidFill>
                  <a:srgbClr val="FF0000"/>
                </a:solidFill>
              </a:rPr>
              <a:t>"calendario delle vaccinazioni"</a:t>
            </a:r>
            <a:r>
              <a:rPr lang="it-IT" dirty="0">
                <a:solidFill>
                  <a:srgbClr val="FF0000"/>
                </a:solidFill>
              </a:rPr>
              <a:t> </a:t>
            </a:r>
            <a:r>
              <a:rPr lang="it-IT" dirty="0"/>
              <a:t>per la cui formulazione occorre tener conto di </a:t>
            </a:r>
            <a:r>
              <a:rPr lang="it-IT" b="1" dirty="0"/>
              <a:t>esigenze di ordine epidemiologico, immunologico e pratico.</a:t>
            </a:r>
          </a:p>
          <a:p>
            <a:pPr algn="just">
              <a:lnSpc>
                <a:spcPct val="100000"/>
              </a:lnSpc>
              <a:spcBef>
                <a:spcPts val="3000"/>
              </a:spcBef>
              <a:spcAft>
                <a:spcPts val="0"/>
              </a:spcAft>
            </a:pPr>
            <a:endParaRPr lang="it-IT" dirty="0"/>
          </a:p>
        </p:txBody>
      </p:sp>
    </p:spTree>
    <p:extLst>
      <p:ext uri="{BB962C8B-B14F-4D97-AF65-F5344CB8AC3E}">
        <p14:creationId xmlns="" xmlns:p14="http://schemas.microsoft.com/office/powerpoint/2010/main" val="901644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noGrp="1"/>
          </p:cNvGraphicFramePr>
          <p:nvPr>
            <p:extLst/>
          </p:nvPr>
        </p:nvGraphicFramePr>
        <p:xfrm>
          <a:off x="1441914" y="389518"/>
          <a:ext cx="9308171" cy="6078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808198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33360"/>
          </a:xfrm>
        </p:spPr>
        <p:txBody>
          <a:bodyPr>
            <a:normAutofit/>
          </a:bodyPr>
          <a:lstStyle/>
          <a:p>
            <a:pPr algn="ctr"/>
            <a:r>
              <a:rPr lang="it-IT" sz="4800" b="1" dirty="0" smtClean="0">
                <a:solidFill>
                  <a:srgbClr val="FF0000"/>
                </a:solidFill>
              </a:rPr>
              <a:t>ASL AL</a:t>
            </a:r>
            <a:endParaRPr lang="it-IT" sz="4800" b="1" dirty="0">
              <a:solidFill>
                <a:srgbClr val="FF0000"/>
              </a:solidFill>
            </a:endParaRPr>
          </a:p>
        </p:txBody>
      </p:sp>
      <p:graphicFrame>
        <p:nvGraphicFramePr>
          <p:cNvPr id="3" name="Tabella 2"/>
          <p:cNvGraphicFramePr>
            <a:graphicFrameLocks noGrp="1"/>
          </p:cNvGraphicFramePr>
          <p:nvPr>
            <p:extLst/>
          </p:nvPr>
        </p:nvGraphicFramePr>
        <p:xfrm>
          <a:off x="536360" y="1715471"/>
          <a:ext cx="11101374" cy="3627120"/>
        </p:xfrm>
        <a:graphic>
          <a:graphicData uri="http://schemas.openxmlformats.org/drawingml/2006/table">
            <a:tbl>
              <a:tblPr>
                <a:tableStyleId>{BC89EF96-8CEA-46FF-86C4-4CE0E7609802}</a:tableStyleId>
              </a:tblPr>
              <a:tblGrid>
                <a:gridCol w="4356418"/>
                <a:gridCol w="754063"/>
                <a:gridCol w="691815"/>
                <a:gridCol w="636588"/>
                <a:gridCol w="727075"/>
                <a:gridCol w="817563"/>
                <a:gridCol w="817563"/>
                <a:gridCol w="817563"/>
                <a:gridCol w="817563"/>
                <a:gridCol w="665163"/>
              </a:tblGrid>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it-IT" sz="1400" b="1" i="0" u="none" strike="noStrike" dirty="0" smtClean="0">
                        <a:solidFill>
                          <a:srgbClr val="000000"/>
                        </a:solidFill>
                        <a:effectLst/>
                        <a:latin typeface="+mn-lt"/>
                      </a:endParaRPr>
                    </a:p>
                  </a:txBody>
                  <a:tcPr marL="0" marR="0" marT="0" marB="0" anchor="ctr">
                    <a:solidFill>
                      <a:schemeClr val="accent5">
                        <a:lumMod val="60000"/>
                        <a:lumOff val="40000"/>
                      </a:schemeClr>
                    </a:solidFill>
                  </a:tcPr>
                </a:tc>
                <a:tc>
                  <a:txBody>
                    <a:bodyPr/>
                    <a:lstStyle/>
                    <a:p>
                      <a:pPr algn="l" fontAlgn="b"/>
                      <a:r>
                        <a:rPr lang="it-IT" sz="1400" b="1" i="0" u="none" strike="noStrike" dirty="0">
                          <a:solidFill>
                            <a:srgbClr val="000000"/>
                          </a:solidFill>
                          <a:effectLst/>
                          <a:latin typeface="Calibri" panose="020F0502020204030204" pitchFamily="34" charset="0"/>
                        </a:rPr>
                        <a:t>6-24 mesi</a:t>
                      </a:r>
                    </a:p>
                  </a:txBody>
                  <a:tcPr marL="0" marR="0" marT="0" marB="0" anchor="b">
                    <a:solidFill>
                      <a:schemeClr val="accent5">
                        <a:lumMod val="60000"/>
                        <a:lumOff val="40000"/>
                      </a:schemeClr>
                    </a:solidFill>
                  </a:tcPr>
                </a:tc>
                <a:tc>
                  <a:txBody>
                    <a:bodyPr/>
                    <a:lstStyle/>
                    <a:p>
                      <a:pPr algn="l" fontAlgn="b"/>
                      <a:r>
                        <a:rPr lang="it-IT" sz="1400" b="1" i="0" u="none" strike="noStrike" dirty="0">
                          <a:solidFill>
                            <a:srgbClr val="000000"/>
                          </a:solidFill>
                          <a:effectLst/>
                          <a:latin typeface="Calibri" panose="020F0502020204030204" pitchFamily="34" charset="0"/>
                        </a:rPr>
                        <a:t>2-4 anni</a:t>
                      </a:r>
                    </a:p>
                  </a:txBody>
                  <a:tcPr marL="0" marR="0" marT="0" marB="0" anchor="b">
                    <a:solidFill>
                      <a:schemeClr val="accent5">
                        <a:lumMod val="60000"/>
                        <a:lumOff val="40000"/>
                      </a:schemeClr>
                    </a:solidFill>
                  </a:tcPr>
                </a:tc>
                <a:tc>
                  <a:txBody>
                    <a:bodyPr/>
                    <a:lstStyle/>
                    <a:p>
                      <a:pPr algn="l" fontAlgn="b"/>
                      <a:r>
                        <a:rPr lang="it-IT" sz="1400" b="1" i="0" u="none" strike="noStrike" dirty="0">
                          <a:solidFill>
                            <a:srgbClr val="000000"/>
                          </a:solidFill>
                          <a:effectLst/>
                          <a:latin typeface="Calibri" panose="020F0502020204030204" pitchFamily="34" charset="0"/>
                        </a:rPr>
                        <a:t>5-8 anni</a:t>
                      </a:r>
                    </a:p>
                  </a:txBody>
                  <a:tcPr marL="0" marR="0" marT="0" marB="0" anchor="b">
                    <a:solidFill>
                      <a:schemeClr val="accent5">
                        <a:lumMod val="60000"/>
                        <a:lumOff val="40000"/>
                      </a:schemeClr>
                    </a:solidFill>
                  </a:tcPr>
                </a:tc>
                <a:tc>
                  <a:txBody>
                    <a:bodyPr/>
                    <a:lstStyle/>
                    <a:p>
                      <a:pPr algn="l" fontAlgn="b"/>
                      <a:r>
                        <a:rPr lang="it-IT" sz="1400" b="1" i="0" u="none" strike="noStrike" dirty="0">
                          <a:solidFill>
                            <a:srgbClr val="000000"/>
                          </a:solidFill>
                          <a:effectLst/>
                          <a:latin typeface="Calibri" panose="020F0502020204030204" pitchFamily="34" charset="0"/>
                        </a:rPr>
                        <a:t>9-14 anni</a:t>
                      </a:r>
                    </a:p>
                  </a:txBody>
                  <a:tcPr marL="0" marR="0" marT="0" marB="0" anchor="b">
                    <a:solidFill>
                      <a:schemeClr val="accent5">
                        <a:lumMod val="60000"/>
                        <a:lumOff val="40000"/>
                      </a:schemeClr>
                    </a:solidFill>
                  </a:tcPr>
                </a:tc>
                <a:tc>
                  <a:txBody>
                    <a:bodyPr/>
                    <a:lstStyle/>
                    <a:p>
                      <a:pPr algn="l" fontAlgn="b"/>
                      <a:r>
                        <a:rPr lang="it-IT" sz="1400" b="1" i="0" u="none" strike="noStrike" dirty="0">
                          <a:solidFill>
                            <a:srgbClr val="000000"/>
                          </a:solidFill>
                          <a:effectLst/>
                          <a:latin typeface="Calibri" panose="020F0502020204030204" pitchFamily="34" charset="0"/>
                        </a:rPr>
                        <a:t>15-17 anni</a:t>
                      </a:r>
                    </a:p>
                  </a:txBody>
                  <a:tcPr marL="0" marR="0" marT="0" marB="0" anchor="b">
                    <a:solidFill>
                      <a:schemeClr val="accent5">
                        <a:lumMod val="60000"/>
                        <a:lumOff val="40000"/>
                      </a:schemeClr>
                    </a:solidFill>
                  </a:tcPr>
                </a:tc>
                <a:tc>
                  <a:txBody>
                    <a:bodyPr/>
                    <a:lstStyle/>
                    <a:p>
                      <a:pPr algn="l" fontAlgn="b"/>
                      <a:r>
                        <a:rPr lang="it-IT" sz="1400" b="1" i="0" u="none" strike="noStrike" dirty="0">
                          <a:solidFill>
                            <a:srgbClr val="000000"/>
                          </a:solidFill>
                          <a:effectLst/>
                          <a:latin typeface="Calibri" panose="020F0502020204030204" pitchFamily="34" charset="0"/>
                        </a:rPr>
                        <a:t>18-44 anni</a:t>
                      </a:r>
                    </a:p>
                  </a:txBody>
                  <a:tcPr marL="0" marR="0" marT="0" marB="0" anchor="b">
                    <a:solidFill>
                      <a:schemeClr val="accent5">
                        <a:lumMod val="60000"/>
                        <a:lumOff val="40000"/>
                      </a:schemeClr>
                    </a:solidFill>
                  </a:tcPr>
                </a:tc>
                <a:tc>
                  <a:txBody>
                    <a:bodyPr/>
                    <a:lstStyle/>
                    <a:p>
                      <a:pPr algn="l" fontAlgn="b"/>
                      <a:r>
                        <a:rPr lang="it-IT" sz="1400" b="1" i="0" u="none" strike="noStrike" dirty="0">
                          <a:solidFill>
                            <a:srgbClr val="000000"/>
                          </a:solidFill>
                          <a:effectLst/>
                          <a:latin typeface="Calibri" panose="020F0502020204030204" pitchFamily="34" charset="0"/>
                        </a:rPr>
                        <a:t>45-64 anni</a:t>
                      </a:r>
                    </a:p>
                  </a:txBody>
                  <a:tcPr marL="0" marR="0" marT="0" marB="0" anchor="b">
                    <a:solidFill>
                      <a:schemeClr val="accent5">
                        <a:lumMod val="60000"/>
                        <a:lumOff val="40000"/>
                      </a:schemeClr>
                    </a:solidFill>
                  </a:tcPr>
                </a:tc>
                <a:tc>
                  <a:txBody>
                    <a:bodyPr/>
                    <a:lstStyle/>
                    <a:p>
                      <a:pPr algn="l" fontAlgn="b"/>
                      <a:r>
                        <a:rPr lang="it-IT" sz="1400" b="1" i="0" u="none" strike="noStrike" dirty="0" smtClean="0">
                          <a:solidFill>
                            <a:srgbClr val="000000"/>
                          </a:solidFill>
                          <a:effectLst/>
                          <a:latin typeface="Calibri" panose="020F0502020204030204" pitchFamily="34" charset="0"/>
                        </a:rPr>
                        <a:t>&gt;64</a:t>
                      </a:r>
                      <a:r>
                        <a:rPr lang="it-IT" sz="1400" b="1" i="0" u="none" strike="noStrike" baseline="0" dirty="0" smtClean="0">
                          <a:solidFill>
                            <a:srgbClr val="000000"/>
                          </a:solidFill>
                          <a:effectLst/>
                          <a:latin typeface="Calibri" panose="020F0502020204030204" pitchFamily="34" charset="0"/>
                        </a:rPr>
                        <a:t> </a:t>
                      </a:r>
                      <a:r>
                        <a:rPr lang="it-IT" sz="1400" b="1" i="0" u="none" strike="noStrike" dirty="0" smtClean="0">
                          <a:solidFill>
                            <a:srgbClr val="000000"/>
                          </a:solidFill>
                          <a:effectLst/>
                          <a:latin typeface="Calibri" panose="020F0502020204030204" pitchFamily="34" charset="0"/>
                        </a:rPr>
                        <a:t>anni</a:t>
                      </a:r>
                      <a:endParaRPr lang="it-IT" sz="1400" b="1" i="0" u="none" strike="noStrike" dirty="0">
                        <a:solidFill>
                          <a:srgbClr val="000000"/>
                        </a:solidFill>
                        <a:effectLst/>
                        <a:latin typeface="Calibri" panose="020F0502020204030204" pitchFamily="34" charset="0"/>
                      </a:endParaRPr>
                    </a:p>
                  </a:txBody>
                  <a:tcPr marL="0" marR="0" marT="0" marB="0" anchor="b">
                    <a:solidFill>
                      <a:schemeClr val="accent5">
                        <a:lumMod val="60000"/>
                        <a:lumOff val="40000"/>
                      </a:schemeClr>
                    </a:solidFill>
                  </a:tcPr>
                </a:tc>
                <a:tc>
                  <a:txBody>
                    <a:bodyPr/>
                    <a:lstStyle/>
                    <a:p>
                      <a:pPr algn="l" fontAlgn="b"/>
                      <a:r>
                        <a:rPr lang="it-IT" sz="1400" b="1" i="0" u="none" strike="noStrike" dirty="0" smtClean="0">
                          <a:solidFill>
                            <a:srgbClr val="000000"/>
                          </a:solidFill>
                          <a:effectLst/>
                          <a:latin typeface="Calibri" panose="020F0502020204030204" pitchFamily="34" charset="0"/>
                        </a:rPr>
                        <a:t>TOTALE</a:t>
                      </a:r>
                      <a:endParaRPr lang="it-IT" sz="1400" b="1" i="0" u="none" strike="noStrike" dirty="0">
                        <a:solidFill>
                          <a:srgbClr val="000000"/>
                        </a:solidFill>
                        <a:effectLst/>
                        <a:latin typeface="Calibri" panose="020F0502020204030204" pitchFamily="34" charset="0"/>
                      </a:endParaRPr>
                    </a:p>
                  </a:txBody>
                  <a:tcPr marL="0" marR="0" marT="0" marB="0" anchor="b">
                    <a:solidFill>
                      <a:schemeClr val="accent5">
                        <a:lumMod val="60000"/>
                        <a:lumOff val="40000"/>
                      </a:schemeClr>
                    </a:solidFill>
                  </a:tcPr>
                </a:tc>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1" u="none" strike="noStrike" dirty="0" smtClean="0">
                          <a:effectLst/>
                          <a:latin typeface="+mn-lt"/>
                        </a:rPr>
                        <a:t>Soggetti &gt;64 anni</a:t>
                      </a:r>
                      <a:endParaRPr lang="it-IT" sz="1400" b="1" i="0" u="none" strike="noStrike" dirty="0" smtClean="0">
                        <a:solidFill>
                          <a:srgbClr val="000000"/>
                        </a:solidFill>
                        <a:effectLst/>
                        <a:latin typeface="+mn-lt"/>
                      </a:endParaRPr>
                    </a:p>
                  </a:txBody>
                  <a:tcPr marL="0" marR="0" marT="0" marB="0" anchor="ctr"/>
                </a:tc>
                <a:tc>
                  <a:txBody>
                    <a:bodyPr/>
                    <a:lstStyle/>
                    <a:p>
                      <a:pPr algn="ctr" fontAlgn="b"/>
                      <a:r>
                        <a:rPr lang="it-IT" sz="1600" b="0" i="0" u="none" strike="noStrike" dirty="0">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dirty="0" smtClean="0">
                          <a:solidFill>
                            <a:srgbClr val="000000"/>
                          </a:solidFill>
                          <a:effectLst/>
                          <a:latin typeface="+mn-lt"/>
                        </a:rPr>
                        <a:t>48652</a:t>
                      </a:r>
                      <a:endParaRPr lang="it-IT" sz="1600" b="0" i="0" u="none" strike="noStrike" dirty="0">
                        <a:solidFill>
                          <a:srgbClr val="000000"/>
                        </a:solidFill>
                        <a:effectLst/>
                        <a:latin typeface="+mn-lt"/>
                      </a:endParaRPr>
                    </a:p>
                  </a:txBody>
                  <a:tcPr marL="0" marR="0" marT="0" marB="0" anchor="ctr"/>
                </a:tc>
                <a:tc>
                  <a:txBody>
                    <a:bodyPr/>
                    <a:lstStyle/>
                    <a:p>
                      <a:pPr algn="ctr" fontAlgn="b"/>
                      <a:r>
                        <a:rPr lang="it-IT" sz="1600" b="1" i="0" u="none" strike="noStrike" dirty="0">
                          <a:solidFill>
                            <a:srgbClr val="000000"/>
                          </a:solidFill>
                          <a:effectLst/>
                          <a:latin typeface="+mn-lt"/>
                        </a:rPr>
                        <a:t>48652</a:t>
                      </a:r>
                    </a:p>
                  </a:txBody>
                  <a:tcPr marL="0" marR="0" marT="0" marB="0" anchor="b"/>
                </a:tc>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1" u="none" strike="noStrike" dirty="0" smtClean="0">
                          <a:effectLst/>
                          <a:latin typeface="+mn-lt"/>
                        </a:rPr>
                        <a:t>Soggetti tra 6 mesi 64 anni con patologie cardiocircolatorie</a:t>
                      </a:r>
                      <a:endParaRPr lang="it-IT" sz="14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dirty="0">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1</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2</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27</a:t>
                      </a:r>
                    </a:p>
                  </a:txBody>
                  <a:tcPr marL="0" marR="0" marT="0" marB="0" anchor="b">
                    <a:solidFill>
                      <a:schemeClr val="accent5">
                        <a:lumMod val="60000"/>
                        <a:lumOff val="40000"/>
                      </a:schemeClr>
                    </a:solidFill>
                  </a:tcPr>
                </a:tc>
                <a:tc>
                  <a:txBody>
                    <a:bodyPr/>
                    <a:lstStyle/>
                    <a:p>
                      <a:pPr algn="ctr" fontAlgn="b"/>
                      <a:r>
                        <a:rPr lang="it-IT" sz="1600" b="0" i="0" u="none" strike="noStrike" dirty="0"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1" i="0" u="none" strike="noStrike">
                          <a:solidFill>
                            <a:srgbClr val="000000"/>
                          </a:solidFill>
                          <a:effectLst/>
                          <a:latin typeface="+mn-lt"/>
                        </a:rPr>
                        <a:t>30</a:t>
                      </a:r>
                    </a:p>
                  </a:txBody>
                  <a:tcPr marL="0" marR="0" marT="0" marB="0" anchor="b">
                    <a:solidFill>
                      <a:schemeClr val="accent5">
                        <a:lumMod val="60000"/>
                        <a:lumOff val="40000"/>
                      </a:schemeClr>
                    </a:solidFill>
                  </a:tcPr>
                </a:tc>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1" u="none" strike="noStrike" dirty="0" smtClean="0">
                          <a:effectLst/>
                          <a:latin typeface="+mn-lt"/>
                        </a:rPr>
                        <a:t>Soggetti tra 6 mesi 64 anni con diabete</a:t>
                      </a:r>
                      <a:endParaRPr lang="it-IT" sz="1400" b="0" i="0" u="none" strike="noStrike" dirty="0">
                        <a:solidFill>
                          <a:srgbClr val="000000"/>
                        </a:solidFill>
                        <a:effectLst/>
                        <a:latin typeface="+mn-lt"/>
                      </a:endParaRPr>
                    </a:p>
                  </a:txBody>
                  <a:tcPr marL="0" marR="0" marT="0" marB="0" anchor="ctr"/>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2</a:t>
                      </a:r>
                    </a:p>
                  </a:txBody>
                  <a:tcPr marL="0" marR="0" marT="0" marB="0" anchor="b"/>
                </a:tc>
                <a:tc>
                  <a:txBody>
                    <a:bodyPr/>
                    <a:lstStyle/>
                    <a:p>
                      <a:pPr algn="ctr" fontAlgn="b"/>
                      <a:r>
                        <a:rPr lang="it-IT" sz="1600" b="0" i="0" u="none" strike="noStrike" dirty="0">
                          <a:solidFill>
                            <a:srgbClr val="000000"/>
                          </a:solidFill>
                          <a:effectLst/>
                          <a:latin typeface="+mn-lt"/>
                        </a:rPr>
                        <a:t>7</a:t>
                      </a:r>
                    </a:p>
                  </a:txBody>
                  <a:tcPr marL="0" marR="0" marT="0" marB="0" anchor="b"/>
                </a:tc>
                <a:tc>
                  <a:txBody>
                    <a:bodyPr/>
                    <a:lstStyle/>
                    <a:p>
                      <a:pPr algn="ctr" fontAlgn="b"/>
                      <a:r>
                        <a:rPr lang="it-IT" sz="1600" b="0" i="0" u="none" strike="noStrike">
                          <a:solidFill>
                            <a:srgbClr val="000000"/>
                          </a:solidFill>
                          <a:effectLst/>
                          <a:latin typeface="+mn-lt"/>
                        </a:rPr>
                        <a:t>3</a:t>
                      </a:r>
                    </a:p>
                  </a:txBody>
                  <a:tcPr marL="0" marR="0" marT="0" marB="0" anchor="b"/>
                </a:tc>
                <a:tc>
                  <a:txBody>
                    <a:bodyPr/>
                    <a:lstStyle/>
                    <a:p>
                      <a:pPr algn="ctr" fontAlgn="b"/>
                      <a:r>
                        <a:rPr lang="it-IT" sz="1600" b="0" i="0" u="none" strike="noStrike">
                          <a:solidFill>
                            <a:srgbClr val="000000"/>
                          </a:solidFill>
                          <a:effectLst/>
                          <a:latin typeface="+mn-lt"/>
                        </a:rPr>
                        <a:t>100</a:t>
                      </a:r>
                    </a:p>
                  </a:txBody>
                  <a:tcPr marL="0" marR="0" marT="0" marB="0" anchor="b"/>
                </a:tc>
                <a:tc>
                  <a:txBody>
                    <a:bodyPr/>
                    <a:lstStyle/>
                    <a:p>
                      <a:pPr algn="ctr" fontAlgn="b"/>
                      <a:r>
                        <a:rPr lang="it-IT" sz="1600" b="0" i="0" u="none" strike="noStrike">
                          <a:solidFill>
                            <a:srgbClr val="000000"/>
                          </a:solidFill>
                          <a:effectLst/>
                          <a:latin typeface="+mn-lt"/>
                        </a:rPr>
                        <a:t>1240</a:t>
                      </a:r>
                    </a:p>
                  </a:txBody>
                  <a:tcPr marL="0" marR="0" marT="0" marB="0" anchor="b"/>
                </a:tc>
                <a:tc>
                  <a:txBody>
                    <a:bodyPr/>
                    <a:lstStyle/>
                    <a:p>
                      <a:pPr algn="ctr" fontAlgn="b"/>
                      <a:r>
                        <a:rPr lang="it-IT" sz="1600" b="0" i="0" u="none" strike="noStrike"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tc>
                <a:tc>
                  <a:txBody>
                    <a:bodyPr/>
                    <a:lstStyle/>
                    <a:p>
                      <a:pPr algn="ctr" fontAlgn="b"/>
                      <a:r>
                        <a:rPr lang="it-IT" sz="1600" b="1" i="0" u="none" strike="noStrike" dirty="0">
                          <a:solidFill>
                            <a:srgbClr val="000000"/>
                          </a:solidFill>
                          <a:effectLst/>
                          <a:latin typeface="+mn-lt"/>
                        </a:rPr>
                        <a:t>1352</a:t>
                      </a:r>
                    </a:p>
                  </a:txBody>
                  <a:tcPr marL="0" marR="0" marT="0" marB="0" anchor="b"/>
                </a:tc>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1" u="none" strike="noStrike" dirty="0" smtClean="0">
                          <a:effectLst/>
                          <a:latin typeface="+mn-lt"/>
                        </a:rPr>
                        <a:t>Soggetti tra 6 mesi 64 anni con altre patologia</a:t>
                      </a:r>
                      <a:endParaRPr lang="it-IT" sz="14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16</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44</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53</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88</a:t>
                      </a:r>
                    </a:p>
                  </a:txBody>
                  <a:tcPr marL="0" marR="0" marT="0" marB="0" anchor="b">
                    <a:solidFill>
                      <a:schemeClr val="accent5">
                        <a:lumMod val="60000"/>
                        <a:lumOff val="40000"/>
                      </a:schemeClr>
                    </a:solidFill>
                  </a:tcPr>
                </a:tc>
                <a:tc>
                  <a:txBody>
                    <a:bodyPr/>
                    <a:lstStyle/>
                    <a:p>
                      <a:pPr algn="ctr" fontAlgn="b"/>
                      <a:r>
                        <a:rPr lang="it-IT" sz="1600" b="0" i="0" u="none" strike="noStrike" dirty="0">
                          <a:solidFill>
                            <a:srgbClr val="000000"/>
                          </a:solidFill>
                          <a:effectLst/>
                          <a:latin typeface="+mn-lt"/>
                        </a:rPr>
                        <a:t>68</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1008</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4318</a:t>
                      </a:r>
                    </a:p>
                  </a:txBody>
                  <a:tcPr marL="0" marR="0" marT="0" marB="0" anchor="b">
                    <a:solidFill>
                      <a:schemeClr val="accent5">
                        <a:lumMod val="60000"/>
                        <a:lumOff val="40000"/>
                      </a:schemeClr>
                    </a:solidFill>
                  </a:tcPr>
                </a:tc>
                <a:tc>
                  <a:txBody>
                    <a:bodyPr/>
                    <a:lstStyle/>
                    <a:p>
                      <a:pPr algn="ctr" fontAlgn="b"/>
                      <a:r>
                        <a:rPr lang="it-IT" sz="1600" b="0" i="0" u="none" strike="noStrike"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1" i="0" u="none" strike="noStrike" dirty="0">
                          <a:solidFill>
                            <a:srgbClr val="000000"/>
                          </a:solidFill>
                          <a:effectLst/>
                          <a:latin typeface="+mn-lt"/>
                        </a:rPr>
                        <a:t>5595</a:t>
                      </a:r>
                    </a:p>
                  </a:txBody>
                  <a:tcPr marL="0" marR="0" marT="0" marB="0" anchor="b">
                    <a:solidFill>
                      <a:schemeClr val="accent5">
                        <a:lumMod val="60000"/>
                        <a:lumOff val="40000"/>
                      </a:schemeClr>
                    </a:solidFill>
                  </a:tcPr>
                </a:tc>
              </a:tr>
              <a:tr h="190500">
                <a:tc>
                  <a:txBody>
                    <a:bodyPr/>
                    <a:lstStyle/>
                    <a:p>
                      <a:pPr algn="l" fontAlgn="ctr"/>
                      <a:r>
                        <a:rPr lang="it-IT" sz="1400" b="1" u="none" strike="noStrike" dirty="0" smtClean="0">
                          <a:effectLst/>
                          <a:latin typeface="+mn-lt"/>
                        </a:rPr>
                        <a:t>Bambini in cura con SA</a:t>
                      </a:r>
                      <a:endParaRPr lang="it-IT" sz="1400" b="1" i="0" u="none" strike="noStrike" dirty="0">
                        <a:solidFill>
                          <a:srgbClr val="000000"/>
                        </a:solidFill>
                        <a:effectLst/>
                        <a:latin typeface="+mn-lt"/>
                      </a:endParaRPr>
                    </a:p>
                  </a:txBody>
                  <a:tcPr marL="0" marR="0" marT="0" marB="0" anchor="ctr"/>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dirty="0">
                          <a:solidFill>
                            <a:srgbClr val="000000"/>
                          </a:solidFill>
                          <a:effectLst/>
                          <a:latin typeface="+mn-lt"/>
                        </a:rPr>
                        <a:t>0</a:t>
                      </a:r>
                    </a:p>
                  </a:txBody>
                  <a:tcPr marL="0" marR="0" marT="0" marB="0" anchor="b"/>
                </a:tc>
                <a:tc>
                  <a:txBody>
                    <a:bodyPr/>
                    <a:lstStyle/>
                    <a:p>
                      <a:pPr algn="ctr" fontAlgn="b"/>
                      <a:r>
                        <a:rPr lang="it-IT" sz="1600" b="0" i="0" u="none" strike="noStrike" dirty="0">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tc>
                <a:tc>
                  <a:txBody>
                    <a:bodyPr/>
                    <a:lstStyle/>
                    <a:p>
                      <a:pPr algn="ctr" fontAlgn="b"/>
                      <a:r>
                        <a:rPr lang="it-IT" sz="1600" b="1" i="0" u="none" strike="noStrike" dirty="0">
                          <a:solidFill>
                            <a:srgbClr val="000000"/>
                          </a:solidFill>
                          <a:effectLst/>
                          <a:latin typeface="+mn-lt"/>
                        </a:rPr>
                        <a:t>0</a:t>
                      </a:r>
                    </a:p>
                  </a:txBody>
                  <a:tcPr marL="0" marR="0" marT="0" marB="0" anchor="b"/>
                </a:tc>
              </a:tr>
              <a:tr h="190500">
                <a:tc>
                  <a:txBody>
                    <a:bodyPr/>
                    <a:lstStyle/>
                    <a:p>
                      <a:pPr algn="l" fontAlgn="ctr"/>
                      <a:r>
                        <a:rPr lang="it-IT" sz="1400" b="1" u="none" strike="noStrike" dirty="0" smtClean="0">
                          <a:effectLst/>
                          <a:latin typeface="+mn-lt"/>
                        </a:rPr>
                        <a:t>Donne </a:t>
                      </a:r>
                      <a:r>
                        <a:rPr lang="it-IT" sz="1400" b="1" u="none" strike="noStrike" dirty="0">
                          <a:effectLst/>
                          <a:latin typeface="+mn-lt"/>
                        </a:rPr>
                        <a:t>Gravidanza</a:t>
                      </a:r>
                      <a:endParaRPr lang="it-IT" sz="1400" b="1"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dirty="0">
                          <a:solidFill>
                            <a:srgbClr val="000000"/>
                          </a:solidFill>
                          <a:effectLst/>
                          <a:latin typeface="+mn-lt"/>
                        </a:rPr>
                        <a:t>40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1</a:t>
                      </a:r>
                    </a:p>
                  </a:txBody>
                  <a:tcPr marL="0" marR="0" marT="0" marB="0" anchor="b">
                    <a:solidFill>
                      <a:schemeClr val="accent5">
                        <a:lumMod val="60000"/>
                        <a:lumOff val="40000"/>
                      </a:schemeClr>
                    </a:solidFill>
                  </a:tcPr>
                </a:tc>
                <a:tc>
                  <a:txBody>
                    <a:bodyPr/>
                    <a:lstStyle/>
                    <a:p>
                      <a:pPr algn="ctr" fontAlgn="b"/>
                      <a:r>
                        <a:rPr lang="it-IT" sz="1600" b="0" i="0" u="none" strike="noStrike"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1" i="0" u="none" strike="noStrike" dirty="0">
                          <a:solidFill>
                            <a:srgbClr val="000000"/>
                          </a:solidFill>
                          <a:effectLst/>
                          <a:latin typeface="+mn-lt"/>
                        </a:rPr>
                        <a:t>41</a:t>
                      </a:r>
                    </a:p>
                  </a:txBody>
                  <a:tcPr marL="0" marR="0" marT="0" marB="0" anchor="b">
                    <a:solidFill>
                      <a:schemeClr val="accent5">
                        <a:lumMod val="60000"/>
                        <a:lumOff val="40000"/>
                      </a:schemeClr>
                    </a:solidFill>
                  </a:tcPr>
                </a:tc>
              </a:tr>
              <a:tr h="190500">
                <a:tc>
                  <a:txBody>
                    <a:bodyPr/>
                    <a:lstStyle/>
                    <a:p>
                      <a:pPr algn="l" fontAlgn="ctr"/>
                      <a:r>
                        <a:rPr lang="it-IT" sz="1400" b="1" u="none" strike="noStrike" dirty="0" smtClean="0">
                          <a:effectLst/>
                          <a:latin typeface="+mn-lt"/>
                        </a:rPr>
                        <a:t>Ricoverati in strutture</a:t>
                      </a:r>
                      <a:endParaRPr lang="it-IT" sz="1400" b="1" i="0" u="none" strike="noStrike" dirty="0">
                        <a:solidFill>
                          <a:srgbClr val="000000"/>
                        </a:solidFill>
                        <a:effectLst/>
                        <a:latin typeface="+mn-lt"/>
                      </a:endParaRPr>
                    </a:p>
                  </a:txBody>
                  <a:tcPr marL="0" marR="0" marT="0" marB="0" anchor="ctr"/>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4</a:t>
                      </a:r>
                    </a:p>
                  </a:txBody>
                  <a:tcPr marL="0" marR="0" marT="0" marB="0" anchor="b"/>
                </a:tc>
                <a:tc>
                  <a:txBody>
                    <a:bodyPr/>
                    <a:lstStyle/>
                    <a:p>
                      <a:pPr algn="ctr" fontAlgn="b"/>
                      <a:r>
                        <a:rPr lang="it-IT" sz="1600" b="0" i="0" u="none" strike="noStrike" dirty="0">
                          <a:solidFill>
                            <a:srgbClr val="000000"/>
                          </a:solidFill>
                          <a:effectLst/>
                          <a:latin typeface="+mn-lt"/>
                        </a:rPr>
                        <a:t>123</a:t>
                      </a:r>
                    </a:p>
                  </a:txBody>
                  <a:tcPr marL="0" marR="0" marT="0" marB="0" anchor="b"/>
                </a:tc>
                <a:tc>
                  <a:txBody>
                    <a:bodyPr/>
                    <a:lstStyle/>
                    <a:p>
                      <a:pPr algn="ctr" fontAlgn="b"/>
                      <a:r>
                        <a:rPr lang="it-IT" sz="1600" b="0" i="0" u="none" strike="noStrike">
                          <a:solidFill>
                            <a:srgbClr val="000000"/>
                          </a:solidFill>
                          <a:effectLst/>
                          <a:latin typeface="+mn-lt"/>
                        </a:rPr>
                        <a:t>305</a:t>
                      </a:r>
                    </a:p>
                  </a:txBody>
                  <a:tcPr marL="0" marR="0" marT="0" marB="0" anchor="b"/>
                </a:tc>
                <a:tc>
                  <a:txBody>
                    <a:bodyPr/>
                    <a:lstStyle/>
                    <a:p>
                      <a:pPr algn="ctr" fontAlgn="b"/>
                      <a:r>
                        <a:rPr lang="it-IT" sz="1600" b="0" i="0" u="none" strike="noStrike"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tc>
                <a:tc>
                  <a:txBody>
                    <a:bodyPr/>
                    <a:lstStyle/>
                    <a:p>
                      <a:pPr algn="ctr" fontAlgn="b"/>
                      <a:r>
                        <a:rPr lang="it-IT" sz="1600" b="1" i="0" u="none" strike="noStrike" dirty="0">
                          <a:solidFill>
                            <a:srgbClr val="000000"/>
                          </a:solidFill>
                          <a:effectLst/>
                          <a:latin typeface="+mn-lt"/>
                        </a:rPr>
                        <a:t>432</a:t>
                      </a:r>
                    </a:p>
                  </a:txBody>
                  <a:tcPr marL="0" marR="0" marT="0" marB="0" anchor="b"/>
                </a:tc>
              </a:tr>
              <a:tr h="190500">
                <a:tc>
                  <a:txBody>
                    <a:bodyPr/>
                    <a:lstStyle/>
                    <a:p>
                      <a:pPr algn="l" fontAlgn="ctr"/>
                      <a:r>
                        <a:rPr lang="it-IT" sz="1400" b="1" u="none" strike="noStrike" dirty="0" smtClean="0">
                          <a:effectLst/>
                          <a:latin typeface="+mn-lt"/>
                        </a:rPr>
                        <a:t>Medici e  Personale sanitario</a:t>
                      </a:r>
                      <a:endParaRPr lang="it-IT" sz="1400" b="1"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dirty="0">
                          <a:solidFill>
                            <a:srgbClr val="000000"/>
                          </a:solidFill>
                          <a:effectLst/>
                          <a:latin typeface="+mn-lt"/>
                        </a:rPr>
                        <a:t>313</a:t>
                      </a:r>
                    </a:p>
                  </a:txBody>
                  <a:tcPr marL="0" marR="0" marT="0" marB="0" anchor="b">
                    <a:solidFill>
                      <a:schemeClr val="accent5">
                        <a:lumMod val="60000"/>
                        <a:lumOff val="40000"/>
                      </a:schemeClr>
                    </a:solidFill>
                  </a:tcPr>
                </a:tc>
                <a:tc>
                  <a:txBody>
                    <a:bodyPr/>
                    <a:lstStyle/>
                    <a:p>
                      <a:pPr algn="ctr" fontAlgn="b"/>
                      <a:r>
                        <a:rPr lang="it-IT" sz="1600" b="0" i="0" u="none" strike="noStrike" dirty="0">
                          <a:solidFill>
                            <a:srgbClr val="000000"/>
                          </a:solidFill>
                          <a:effectLst/>
                          <a:latin typeface="+mn-lt"/>
                        </a:rPr>
                        <a:t>818</a:t>
                      </a:r>
                    </a:p>
                  </a:txBody>
                  <a:tcPr marL="0" marR="0" marT="0" marB="0" anchor="b">
                    <a:solidFill>
                      <a:schemeClr val="accent5">
                        <a:lumMod val="60000"/>
                        <a:lumOff val="40000"/>
                      </a:schemeClr>
                    </a:solidFill>
                  </a:tcPr>
                </a:tc>
                <a:tc>
                  <a:txBody>
                    <a:bodyPr/>
                    <a:lstStyle/>
                    <a:p>
                      <a:pPr algn="ctr" fontAlgn="b"/>
                      <a:r>
                        <a:rPr lang="it-IT" sz="1600" b="0" i="0" u="none" strike="noStrike"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1" i="0" u="none" strike="noStrike" dirty="0">
                          <a:solidFill>
                            <a:srgbClr val="000000"/>
                          </a:solidFill>
                          <a:effectLst/>
                          <a:latin typeface="+mn-lt"/>
                        </a:rPr>
                        <a:t>1131</a:t>
                      </a:r>
                    </a:p>
                  </a:txBody>
                  <a:tcPr marL="0" marR="0" marT="0" marB="0" anchor="b">
                    <a:solidFill>
                      <a:schemeClr val="accent5">
                        <a:lumMod val="60000"/>
                        <a:lumOff val="40000"/>
                      </a:schemeClr>
                    </a:solidFill>
                  </a:tcPr>
                </a:tc>
              </a:tr>
              <a:tr h="190500">
                <a:tc>
                  <a:txBody>
                    <a:bodyPr/>
                    <a:lstStyle/>
                    <a:p>
                      <a:pPr algn="l" fontAlgn="ctr"/>
                      <a:r>
                        <a:rPr lang="it-IT" sz="1400" b="1" u="none" strike="noStrike" dirty="0" smtClean="0">
                          <a:effectLst/>
                          <a:latin typeface="+mn-lt"/>
                        </a:rPr>
                        <a:t>Familiari di soggetti a </a:t>
                      </a:r>
                      <a:r>
                        <a:rPr lang="it-IT" sz="1400" b="1" u="none" strike="noStrike" dirty="0">
                          <a:effectLst/>
                          <a:latin typeface="+mn-lt"/>
                        </a:rPr>
                        <a:t>rischio</a:t>
                      </a:r>
                      <a:endParaRPr lang="it-IT" sz="1400" b="1" i="0" u="none" strike="noStrike" dirty="0">
                        <a:solidFill>
                          <a:srgbClr val="000000"/>
                        </a:solidFill>
                        <a:effectLst/>
                        <a:latin typeface="+mn-lt"/>
                      </a:endParaRPr>
                    </a:p>
                  </a:txBody>
                  <a:tcPr marL="0" marR="0" marT="0" marB="0" anchor="ctr"/>
                </a:tc>
                <a:tc>
                  <a:txBody>
                    <a:bodyPr/>
                    <a:lstStyle/>
                    <a:p>
                      <a:pPr algn="ctr" fontAlgn="b"/>
                      <a:r>
                        <a:rPr lang="it-IT" sz="1600" b="0" i="0" u="none" strike="noStrike">
                          <a:solidFill>
                            <a:srgbClr val="000000"/>
                          </a:solidFill>
                          <a:effectLst/>
                          <a:latin typeface="+mn-lt"/>
                        </a:rPr>
                        <a:t>4</a:t>
                      </a:r>
                    </a:p>
                  </a:txBody>
                  <a:tcPr marL="0" marR="0" marT="0" marB="0" anchor="b"/>
                </a:tc>
                <a:tc>
                  <a:txBody>
                    <a:bodyPr/>
                    <a:lstStyle/>
                    <a:p>
                      <a:pPr algn="ctr" fontAlgn="b"/>
                      <a:r>
                        <a:rPr lang="it-IT" sz="1600" b="0" i="0" u="none" strike="noStrike">
                          <a:solidFill>
                            <a:srgbClr val="000000"/>
                          </a:solidFill>
                          <a:effectLst/>
                          <a:latin typeface="+mn-lt"/>
                        </a:rPr>
                        <a:t>7</a:t>
                      </a:r>
                    </a:p>
                  </a:txBody>
                  <a:tcPr marL="0" marR="0" marT="0" marB="0" anchor="b"/>
                </a:tc>
                <a:tc>
                  <a:txBody>
                    <a:bodyPr/>
                    <a:lstStyle/>
                    <a:p>
                      <a:pPr algn="ctr" fontAlgn="b"/>
                      <a:r>
                        <a:rPr lang="it-IT" sz="1600" b="0" i="0" u="none" strike="noStrike">
                          <a:solidFill>
                            <a:srgbClr val="000000"/>
                          </a:solidFill>
                          <a:effectLst/>
                          <a:latin typeface="+mn-lt"/>
                        </a:rPr>
                        <a:t>16</a:t>
                      </a:r>
                    </a:p>
                  </a:txBody>
                  <a:tcPr marL="0" marR="0" marT="0" marB="0" anchor="b"/>
                </a:tc>
                <a:tc>
                  <a:txBody>
                    <a:bodyPr/>
                    <a:lstStyle/>
                    <a:p>
                      <a:pPr algn="ctr" fontAlgn="b"/>
                      <a:r>
                        <a:rPr lang="it-IT" sz="1600" b="0" i="0" u="none" strike="noStrike">
                          <a:solidFill>
                            <a:srgbClr val="000000"/>
                          </a:solidFill>
                          <a:effectLst/>
                          <a:latin typeface="+mn-lt"/>
                        </a:rPr>
                        <a:t>14</a:t>
                      </a:r>
                    </a:p>
                  </a:txBody>
                  <a:tcPr marL="0" marR="0" marT="0" marB="0" anchor="b"/>
                </a:tc>
                <a:tc>
                  <a:txBody>
                    <a:bodyPr/>
                    <a:lstStyle/>
                    <a:p>
                      <a:pPr algn="ctr" fontAlgn="b"/>
                      <a:r>
                        <a:rPr lang="it-IT" sz="1600" b="0" i="0" u="none" strike="noStrike">
                          <a:solidFill>
                            <a:srgbClr val="000000"/>
                          </a:solidFill>
                          <a:effectLst/>
                          <a:latin typeface="+mn-lt"/>
                        </a:rPr>
                        <a:t>7</a:t>
                      </a:r>
                    </a:p>
                  </a:txBody>
                  <a:tcPr marL="0" marR="0" marT="0" marB="0" anchor="b"/>
                </a:tc>
                <a:tc>
                  <a:txBody>
                    <a:bodyPr/>
                    <a:lstStyle/>
                    <a:p>
                      <a:pPr algn="ctr" fontAlgn="b"/>
                      <a:r>
                        <a:rPr lang="it-IT" sz="1600" b="0" i="0" u="none" strike="noStrike">
                          <a:solidFill>
                            <a:srgbClr val="000000"/>
                          </a:solidFill>
                          <a:effectLst/>
                          <a:latin typeface="+mn-lt"/>
                        </a:rPr>
                        <a:t>164</a:t>
                      </a:r>
                    </a:p>
                  </a:txBody>
                  <a:tcPr marL="0" marR="0" marT="0" marB="0" anchor="b"/>
                </a:tc>
                <a:tc>
                  <a:txBody>
                    <a:bodyPr/>
                    <a:lstStyle/>
                    <a:p>
                      <a:pPr algn="ctr" fontAlgn="b"/>
                      <a:r>
                        <a:rPr lang="it-IT" sz="1600" b="0" i="0" u="none" strike="noStrike" dirty="0">
                          <a:solidFill>
                            <a:srgbClr val="000000"/>
                          </a:solidFill>
                          <a:effectLst/>
                          <a:latin typeface="+mn-lt"/>
                        </a:rPr>
                        <a:t>478</a:t>
                      </a:r>
                    </a:p>
                  </a:txBody>
                  <a:tcPr marL="0" marR="0" marT="0" marB="0" anchor="b"/>
                </a:tc>
                <a:tc>
                  <a:txBody>
                    <a:bodyPr/>
                    <a:lstStyle/>
                    <a:p>
                      <a:pPr algn="ctr" fontAlgn="b"/>
                      <a:r>
                        <a:rPr lang="it-IT" sz="1600" b="0" i="0" u="none" strike="noStrike"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tc>
                <a:tc>
                  <a:txBody>
                    <a:bodyPr/>
                    <a:lstStyle/>
                    <a:p>
                      <a:pPr algn="ctr" fontAlgn="b"/>
                      <a:r>
                        <a:rPr lang="it-IT" sz="1600" b="1" i="0" u="none" strike="noStrike" dirty="0">
                          <a:solidFill>
                            <a:srgbClr val="000000"/>
                          </a:solidFill>
                          <a:effectLst/>
                          <a:latin typeface="+mn-lt"/>
                        </a:rPr>
                        <a:t>690</a:t>
                      </a:r>
                    </a:p>
                  </a:txBody>
                  <a:tcPr marL="0" marR="0" marT="0" marB="0" anchor="b"/>
                </a:tc>
              </a:tr>
              <a:tr h="190500">
                <a:tc>
                  <a:txBody>
                    <a:bodyPr/>
                    <a:lstStyle/>
                    <a:p>
                      <a:pPr algn="l" fontAlgn="ctr"/>
                      <a:r>
                        <a:rPr lang="it-IT" sz="1400" b="1" u="none" strike="noStrike" dirty="0" smtClean="0">
                          <a:effectLst/>
                          <a:latin typeface="+mn-lt"/>
                        </a:rPr>
                        <a:t>Addetti Servizi </a:t>
                      </a:r>
                      <a:r>
                        <a:rPr lang="it-IT" sz="1400" b="1" u="none" strike="noStrike" dirty="0">
                          <a:effectLst/>
                          <a:latin typeface="+mn-lt"/>
                        </a:rPr>
                        <a:t>pubblici</a:t>
                      </a:r>
                      <a:endParaRPr lang="it-IT" sz="1400" b="1"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265</a:t>
                      </a:r>
                    </a:p>
                  </a:txBody>
                  <a:tcPr marL="0" marR="0" marT="0" marB="0" anchor="b">
                    <a:solidFill>
                      <a:schemeClr val="accent5">
                        <a:lumMod val="60000"/>
                        <a:lumOff val="40000"/>
                      </a:schemeClr>
                    </a:solidFill>
                  </a:tcPr>
                </a:tc>
                <a:tc>
                  <a:txBody>
                    <a:bodyPr/>
                    <a:lstStyle/>
                    <a:p>
                      <a:pPr algn="ctr" fontAlgn="b"/>
                      <a:r>
                        <a:rPr lang="it-IT" sz="1600" b="0" i="0" u="none" strike="noStrike" dirty="0">
                          <a:solidFill>
                            <a:srgbClr val="000000"/>
                          </a:solidFill>
                          <a:effectLst/>
                          <a:latin typeface="+mn-lt"/>
                        </a:rPr>
                        <a:t>901</a:t>
                      </a:r>
                    </a:p>
                  </a:txBody>
                  <a:tcPr marL="0" marR="0" marT="0" marB="0" anchor="b">
                    <a:solidFill>
                      <a:schemeClr val="accent5">
                        <a:lumMod val="60000"/>
                        <a:lumOff val="40000"/>
                      </a:schemeClr>
                    </a:solidFill>
                  </a:tcPr>
                </a:tc>
                <a:tc>
                  <a:txBody>
                    <a:bodyPr/>
                    <a:lstStyle/>
                    <a:p>
                      <a:pPr algn="ctr" fontAlgn="b"/>
                      <a:r>
                        <a:rPr lang="it-IT" sz="1600" b="0" i="0" u="none" strike="noStrike"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1" i="0" u="none" strike="noStrike" dirty="0">
                          <a:solidFill>
                            <a:srgbClr val="000000"/>
                          </a:solidFill>
                          <a:effectLst/>
                          <a:latin typeface="+mn-lt"/>
                        </a:rPr>
                        <a:t>1166</a:t>
                      </a:r>
                    </a:p>
                  </a:txBody>
                  <a:tcPr marL="0" marR="0" marT="0" marB="0" anchor="b">
                    <a:solidFill>
                      <a:schemeClr val="accent5">
                        <a:lumMod val="60000"/>
                        <a:lumOff val="40000"/>
                      </a:schemeClr>
                    </a:solidFill>
                  </a:tcPr>
                </a:tc>
              </a:tr>
              <a:tr h="190500">
                <a:tc>
                  <a:txBody>
                    <a:bodyPr/>
                    <a:lstStyle/>
                    <a:p>
                      <a:pPr algn="l" fontAlgn="ctr"/>
                      <a:r>
                        <a:rPr lang="it-IT" sz="1400" b="1" u="none" strike="noStrike" dirty="0" smtClean="0">
                          <a:effectLst/>
                          <a:latin typeface="+mn-lt"/>
                        </a:rPr>
                        <a:t>Personale </a:t>
                      </a:r>
                      <a:r>
                        <a:rPr lang="it-IT" sz="1400" b="1" u="none" strike="noStrike" dirty="0">
                          <a:effectLst/>
                          <a:latin typeface="+mn-lt"/>
                        </a:rPr>
                        <a:t>a contatto con animali</a:t>
                      </a:r>
                      <a:endParaRPr lang="it-IT" sz="1400" b="1" i="0" u="none" strike="noStrike" dirty="0">
                        <a:solidFill>
                          <a:srgbClr val="000000"/>
                        </a:solidFill>
                        <a:effectLst/>
                        <a:latin typeface="+mn-lt"/>
                      </a:endParaRPr>
                    </a:p>
                  </a:txBody>
                  <a:tcPr marL="0" marR="0" marT="0" marB="0" anchor="ctr"/>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7</a:t>
                      </a:r>
                    </a:p>
                  </a:txBody>
                  <a:tcPr marL="0" marR="0" marT="0" marB="0" anchor="b"/>
                </a:tc>
                <a:tc>
                  <a:txBody>
                    <a:bodyPr/>
                    <a:lstStyle/>
                    <a:p>
                      <a:pPr algn="ctr" fontAlgn="b"/>
                      <a:r>
                        <a:rPr lang="it-IT" sz="1600" b="0" i="0" u="none" strike="noStrike" dirty="0">
                          <a:solidFill>
                            <a:srgbClr val="000000"/>
                          </a:solidFill>
                          <a:effectLst/>
                          <a:latin typeface="+mn-lt"/>
                        </a:rPr>
                        <a:t>23</a:t>
                      </a:r>
                    </a:p>
                  </a:txBody>
                  <a:tcPr marL="0" marR="0" marT="0" marB="0" anchor="b"/>
                </a:tc>
                <a:tc>
                  <a:txBody>
                    <a:bodyPr/>
                    <a:lstStyle/>
                    <a:p>
                      <a:pPr algn="ctr" fontAlgn="b"/>
                      <a:r>
                        <a:rPr lang="it-IT" sz="1600" b="0" i="0" u="none" strike="noStrike"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tc>
                <a:tc>
                  <a:txBody>
                    <a:bodyPr/>
                    <a:lstStyle/>
                    <a:p>
                      <a:pPr algn="ctr" fontAlgn="b"/>
                      <a:r>
                        <a:rPr lang="it-IT" sz="1600" b="1" i="0" u="none" strike="noStrike" dirty="0">
                          <a:solidFill>
                            <a:srgbClr val="000000"/>
                          </a:solidFill>
                          <a:effectLst/>
                          <a:latin typeface="+mn-lt"/>
                        </a:rPr>
                        <a:t>30</a:t>
                      </a:r>
                    </a:p>
                  </a:txBody>
                  <a:tcPr marL="0" marR="0" marT="0" marB="0" anchor="b"/>
                </a:tc>
              </a:tr>
              <a:tr h="190500">
                <a:tc>
                  <a:txBody>
                    <a:bodyPr/>
                    <a:lstStyle/>
                    <a:p>
                      <a:pPr algn="l" fontAlgn="ctr"/>
                      <a:r>
                        <a:rPr lang="it-IT" sz="1400" b="1" u="none" strike="noStrike" dirty="0" smtClean="0">
                          <a:effectLst/>
                          <a:latin typeface="+mn-lt"/>
                        </a:rPr>
                        <a:t>Pop</a:t>
                      </a:r>
                      <a:r>
                        <a:rPr lang="it-IT" sz="1400" b="1" u="none" strike="noStrike" dirty="0">
                          <a:effectLst/>
                          <a:latin typeface="+mn-lt"/>
                        </a:rPr>
                        <a:t>. generale </a:t>
                      </a:r>
                      <a:r>
                        <a:rPr lang="it-IT" sz="1400" b="1" u="none" strike="noStrike" dirty="0" smtClean="0">
                          <a:effectLst/>
                          <a:latin typeface="+mn-lt"/>
                        </a:rPr>
                        <a:t>escluse </a:t>
                      </a:r>
                      <a:r>
                        <a:rPr lang="it-IT" sz="1400" b="1" u="none" strike="noStrike" dirty="0">
                          <a:effectLst/>
                          <a:latin typeface="+mn-lt"/>
                        </a:rPr>
                        <a:t>categorie sopra</a:t>
                      </a:r>
                      <a:endParaRPr lang="it-IT" sz="1400" b="1"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1</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3</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9</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0</a:t>
                      </a:r>
                    </a:p>
                  </a:txBody>
                  <a:tcPr marL="0" marR="0" marT="0" marB="0" anchor="b">
                    <a:solidFill>
                      <a:schemeClr val="accent5">
                        <a:lumMod val="60000"/>
                        <a:lumOff val="40000"/>
                      </a:schemeClr>
                    </a:solidFill>
                  </a:tcPr>
                </a:tc>
                <a:tc>
                  <a:txBody>
                    <a:bodyPr/>
                    <a:lstStyle/>
                    <a:p>
                      <a:pPr algn="ctr" fontAlgn="b"/>
                      <a:r>
                        <a:rPr lang="it-IT" sz="1600" b="0" i="0" u="none" strike="noStrike">
                          <a:solidFill>
                            <a:srgbClr val="000000"/>
                          </a:solidFill>
                          <a:effectLst/>
                          <a:latin typeface="+mn-lt"/>
                        </a:rPr>
                        <a:t>69</a:t>
                      </a:r>
                    </a:p>
                  </a:txBody>
                  <a:tcPr marL="0" marR="0" marT="0" marB="0" anchor="b">
                    <a:solidFill>
                      <a:schemeClr val="accent5">
                        <a:lumMod val="60000"/>
                        <a:lumOff val="40000"/>
                      </a:schemeClr>
                    </a:solidFill>
                  </a:tcPr>
                </a:tc>
                <a:tc>
                  <a:txBody>
                    <a:bodyPr/>
                    <a:lstStyle/>
                    <a:p>
                      <a:pPr algn="ctr" fontAlgn="b"/>
                      <a:r>
                        <a:rPr lang="it-IT" sz="1600" b="0" i="0" u="none" strike="noStrike" dirty="0">
                          <a:solidFill>
                            <a:srgbClr val="000000"/>
                          </a:solidFill>
                          <a:effectLst/>
                          <a:latin typeface="+mn-lt"/>
                        </a:rPr>
                        <a:t>200</a:t>
                      </a:r>
                    </a:p>
                  </a:txBody>
                  <a:tcPr marL="0" marR="0" marT="0" marB="0" anchor="b">
                    <a:solidFill>
                      <a:schemeClr val="accent5">
                        <a:lumMod val="60000"/>
                        <a:lumOff val="40000"/>
                      </a:schemeClr>
                    </a:solidFill>
                  </a:tcPr>
                </a:tc>
                <a:tc>
                  <a:txBody>
                    <a:bodyPr/>
                    <a:lstStyle/>
                    <a:p>
                      <a:pPr algn="ctr" fontAlgn="b"/>
                      <a:r>
                        <a:rPr lang="it-IT" sz="1600" b="0" i="0" u="none" strike="noStrike"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1" i="0" u="none" strike="noStrike" dirty="0">
                          <a:solidFill>
                            <a:srgbClr val="000000"/>
                          </a:solidFill>
                          <a:effectLst/>
                          <a:latin typeface="+mn-lt"/>
                        </a:rPr>
                        <a:t>282</a:t>
                      </a:r>
                    </a:p>
                  </a:txBody>
                  <a:tcPr marL="0" marR="0" marT="0" marB="0" anchor="b">
                    <a:solidFill>
                      <a:schemeClr val="accent5">
                        <a:lumMod val="60000"/>
                        <a:lumOff val="40000"/>
                      </a:schemeClr>
                    </a:solidFill>
                  </a:tcPr>
                </a:tc>
              </a:tr>
              <a:tr h="200025">
                <a:tc>
                  <a:txBody>
                    <a:bodyPr/>
                    <a:lstStyle/>
                    <a:p>
                      <a:pPr algn="l" fontAlgn="ctr"/>
                      <a:r>
                        <a:rPr lang="it-IT" sz="1400" b="1" u="none" strike="noStrike" dirty="0" smtClean="0">
                          <a:effectLst/>
                          <a:latin typeface="+mn-lt"/>
                        </a:rPr>
                        <a:t>Donatori</a:t>
                      </a:r>
                      <a:endParaRPr lang="it-IT" sz="1400" b="1" i="0" u="none" strike="noStrike" dirty="0">
                        <a:solidFill>
                          <a:srgbClr val="000000"/>
                        </a:solidFill>
                        <a:effectLst/>
                        <a:latin typeface="+mn-lt"/>
                      </a:endParaRPr>
                    </a:p>
                  </a:txBody>
                  <a:tcPr marL="0" marR="0" marT="0" marB="0" anchor="ctr"/>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0</a:t>
                      </a:r>
                    </a:p>
                  </a:txBody>
                  <a:tcPr marL="0" marR="0" marT="0" marB="0" anchor="b"/>
                </a:tc>
                <a:tc>
                  <a:txBody>
                    <a:bodyPr/>
                    <a:lstStyle/>
                    <a:p>
                      <a:pPr algn="ctr" fontAlgn="b"/>
                      <a:r>
                        <a:rPr lang="it-IT" sz="1600" b="0" i="0" u="none" strike="noStrike">
                          <a:solidFill>
                            <a:srgbClr val="000000"/>
                          </a:solidFill>
                          <a:effectLst/>
                          <a:latin typeface="+mn-lt"/>
                        </a:rPr>
                        <a:t>16</a:t>
                      </a:r>
                    </a:p>
                  </a:txBody>
                  <a:tcPr marL="0" marR="0" marT="0" marB="0" anchor="b"/>
                </a:tc>
                <a:tc>
                  <a:txBody>
                    <a:bodyPr/>
                    <a:lstStyle/>
                    <a:p>
                      <a:pPr algn="ctr" fontAlgn="b"/>
                      <a:r>
                        <a:rPr lang="it-IT" sz="1600" b="0" i="0" u="none" strike="noStrike">
                          <a:solidFill>
                            <a:srgbClr val="000000"/>
                          </a:solidFill>
                          <a:effectLst/>
                          <a:latin typeface="+mn-lt"/>
                        </a:rPr>
                        <a:t>23</a:t>
                      </a:r>
                    </a:p>
                  </a:txBody>
                  <a:tcPr marL="0" marR="0" marT="0" marB="0" anchor="b"/>
                </a:tc>
                <a:tc>
                  <a:txBody>
                    <a:bodyPr/>
                    <a:lstStyle/>
                    <a:p>
                      <a:pPr algn="ctr" fontAlgn="b"/>
                      <a:r>
                        <a:rPr lang="it-IT" sz="1600" b="0" i="0" u="none" strike="noStrike" dirty="0" smtClean="0">
                          <a:solidFill>
                            <a:srgbClr val="000000"/>
                          </a:solidFill>
                          <a:effectLst/>
                          <a:latin typeface="+mn-lt"/>
                        </a:rPr>
                        <a:t>0</a:t>
                      </a:r>
                      <a:endParaRPr lang="it-IT" sz="1600" b="0" i="0" u="none" strike="noStrike" dirty="0">
                        <a:solidFill>
                          <a:srgbClr val="000000"/>
                        </a:solidFill>
                        <a:effectLst/>
                        <a:latin typeface="+mn-lt"/>
                      </a:endParaRPr>
                    </a:p>
                  </a:txBody>
                  <a:tcPr marL="0" marR="0" marT="0" marB="0" anchor="ctr"/>
                </a:tc>
                <a:tc>
                  <a:txBody>
                    <a:bodyPr/>
                    <a:lstStyle/>
                    <a:p>
                      <a:pPr algn="ctr" fontAlgn="b"/>
                      <a:r>
                        <a:rPr lang="it-IT" sz="1600" b="1" i="0" u="none" strike="noStrike" dirty="0">
                          <a:solidFill>
                            <a:srgbClr val="000000"/>
                          </a:solidFill>
                          <a:effectLst/>
                          <a:latin typeface="+mn-lt"/>
                        </a:rPr>
                        <a:t>39</a:t>
                      </a:r>
                    </a:p>
                  </a:txBody>
                  <a:tcPr marL="0" marR="0" marT="0" marB="0" anchor="b"/>
                </a:tc>
              </a:tr>
              <a:tr h="200025">
                <a:tc>
                  <a:txBody>
                    <a:bodyPr/>
                    <a:lstStyle/>
                    <a:p>
                      <a:pPr algn="l" fontAlgn="ctr"/>
                      <a:r>
                        <a:rPr lang="it-IT" sz="1400" b="1" i="0" u="none" strike="noStrike" dirty="0" smtClean="0">
                          <a:solidFill>
                            <a:srgbClr val="000000"/>
                          </a:solidFill>
                          <a:effectLst/>
                          <a:latin typeface="+mn-lt"/>
                        </a:rPr>
                        <a:t>Totale</a:t>
                      </a:r>
                      <a:endParaRPr lang="it-IT" sz="1400" b="1"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1" i="0" u="none" strike="noStrike">
                          <a:solidFill>
                            <a:srgbClr val="000000"/>
                          </a:solidFill>
                          <a:effectLst/>
                          <a:latin typeface="+mn-lt"/>
                        </a:rPr>
                        <a:t>21</a:t>
                      </a:r>
                    </a:p>
                  </a:txBody>
                  <a:tcPr marL="0" marR="0" marT="0" marB="0" anchor="b">
                    <a:solidFill>
                      <a:schemeClr val="accent5">
                        <a:lumMod val="60000"/>
                        <a:lumOff val="40000"/>
                      </a:schemeClr>
                    </a:solidFill>
                  </a:tcPr>
                </a:tc>
                <a:tc>
                  <a:txBody>
                    <a:bodyPr/>
                    <a:lstStyle/>
                    <a:p>
                      <a:pPr algn="ctr" fontAlgn="b"/>
                      <a:r>
                        <a:rPr lang="it-IT" sz="1600" b="1" i="0" u="none" strike="noStrike">
                          <a:solidFill>
                            <a:srgbClr val="000000"/>
                          </a:solidFill>
                          <a:effectLst/>
                          <a:latin typeface="+mn-lt"/>
                        </a:rPr>
                        <a:t>54</a:t>
                      </a:r>
                    </a:p>
                  </a:txBody>
                  <a:tcPr marL="0" marR="0" marT="0" marB="0" anchor="b">
                    <a:solidFill>
                      <a:schemeClr val="accent5">
                        <a:lumMod val="60000"/>
                        <a:lumOff val="40000"/>
                      </a:schemeClr>
                    </a:solidFill>
                  </a:tcPr>
                </a:tc>
                <a:tc>
                  <a:txBody>
                    <a:bodyPr/>
                    <a:lstStyle/>
                    <a:p>
                      <a:pPr algn="ctr" fontAlgn="b"/>
                      <a:r>
                        <a:rPr lang="it-IT" sz="1600" b="1" i="0" u="none" strike="noStrike">
                          <a:solidFill>
                            <a:srgbClr val="000000"/>
                          </a:solidFill>
                          <a:effectLst/>
                          <a:latin typeface="+mn-lt"/>
                        </a:rPr>
                        <a:t>71</a:t>
                      </a:r>
                    </a:p>
                  </a:txBody>
                  <a:tcPr marL="0" marR="0" marT="0" marB="0" anchor="b">
                    <a:solidFill>
                      <a:schemeClr val="accent5">
                        <a:lumMod val="60000"/>
                        <a:lumOff val="40000"/>
                      </a:schemeClr>
                    </a:solidFill>
                  </a:tcPr>
                </a:tc>
                <a:tc>
                  <a:txBody>
                    <a:bodyPr/>
                    <a:lstStyle/>
                    <a:p>
                      <a:pPr algn="ctr" fontAlgn="b"/>
                      <a:r>
                        <a:rPr lang="it-IT" sz="1600" b="1" i="0" u="none" strike="noStrike">
                          <a:solidFill>
                            <a:srgbClr val="000000"/>
                          </a:solidFill>
                          <a:effectLst/>
                          <a:latin typeface="+mn-lt"/>
                        </a:rPr>
                        <a:t>119</a:t>
                      </a:r>
                    </a:p>
                  </a:txBody>
                  <a:tcPr marL="0" marR="0" marT="0" marB="0" anchor="b">
                    <a:solidFill>
                      <a:schemeClr val="accent5">
                        <a:lumMod val="60000"/>
                        <a:lumOff val="40000"/>
                      </a:schemeClr>
                    </a:solidFill>
                  </a:tcPr>
                </a:tc>
                <a:tc>
                  <a:txBody>
                    <a:bodyPr/>
                    <a:lstStyle/>
                    <a:p>
                      <a:pPr algn="ctr" fontAlgn="b"/>
                      <a:r>
                        <a:rPr lang="it-IT" sz="1600" b="1" i="0" u="none" strike="noStrike">
                          <a:solidFill>
                            <a:srgbClr val="000000"/>
                          </a:solidFill>
                          <a:effectLst/>
                          <a:latin typeface="+mn-lt"/>
                        </a:rPr>
                        <a:t>82</a:t>
                      </a:r>
                    </a:p>
                  </a:txBody>
                  <a:tcPr marL="0" marR="0" marT="0" marB="0" anchor="b">
                    <a:solidFill>
                      <a:schemeClr val="accent5">
                        <a:lumMod val="60000"/>
                        <a:lumOff val="40000"/>
                      </a:schemeClr>
                    </a:solidFill>
                  </a:tcPr>
                </a:tc>
                <a:tc>
                  <a:txBody>
                    <a:bodyPr/>
                    <a:lstStyle/>
                    <a:p>
                      <a:pPr algn="ctr" fontAlgn="b"/>
                      <a:r>
                        <a:rPr lang="it-IT" sz="1600" b="1" i="0" u="none" strike="noStrike" dirty="0">
                          <a:solidFill>
                            <a:srgbClr val="000000"/>
                          </a:solidFill>
                          <a:effectLst/>
                          <a:latin typeface="+mn-lt"/>
                        </a:rPr>
                        <a:t>2107</a:t>
                      </a:r>
                    </a:p>
                  </a:txBody>
                  <a:tcPr marL="0" marR="0" marT="0" marB="0" anchor="b">
                    <a:solidFill>
                      <a:schemeClr val="accent5">
                        <a:lumMod val="60000"/>
                        <a:lumOff val="40000"/>
                      </a:schemeClr>
                    </a:solidFill>
                  </a:tcPr>
                </a:tc>
                <a:tc>
                  <a:txBody>
                    <a:bodyPr/>
                    <a:lstStyle/>
                    <a:p>
                      <a:pPr algn="ctr" fontAlgn="b"/>
                      <a:r>
                        <a:rPr lang="it-IT" sz="1600" b="1" i="0" u="none" strike="noStrike" dirty="0">
                          <a:solidFill>
                            <a:srgbClr val="000000"/>
                          </a:solidFill>
                          <a:effectLst/>
                          <a:latin typeface="+mn-lt"/>
                        </a:rPr>
                        <a:t>8334</a:t>
                      </a:r>
                    </a:p>
                  </a:txBody>
                  <a:tcPr marL="0" marR="0" marT="0" marB="0" anchor="b">
                    <a:solidFill>
                      <a:schemeClr val="accent5">
                        <a:lumMod val="60000"/>
                        <a:lumOff val="40000"/>
                      </a:schemeClr>
                    </a:solidFill>
                  </a:tcPr>
                </a:tc>
                <a:tc>
                  <a:txBody>
                    <a:bodyPr/>
                    <a:lstStyle/>
                    <a:p>
                      <a:pPr algn="ctr" fontAlgn="b"/>
                      <a:r>
                        <a:rPr lang="it-IT" sz="1600" b="1" i="0" u="none" strike="noStrike" dirty="0" smtClean="0">
                          <a:solidFill>
                            <a:srgbClr val="000000"/>
                          </a:solidFill>
                          <a:effectLst/>
                          <a:latin typeface="+mn-lt"/>
                        </a:rPr>
                        <a:t>48652</a:t>
                      </a:r>
                      <a:endParaRPr lang="it-IT" sz="1600" b="1"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it-IT" sz="1600" b="1" i="0" u="none" strike="noStrike" dirty="0">
                          <a:solidFill>
                            <a:srgbClr val="000000"/>
                          </a:solidFill>
                          <a:effectLst/>
                          <a:latin typeface="+mn-lt"/>
                        </a:rPr>
                        <a:t>59440</a:t>
                      </a:r>
                    </a:p>
                  </a:txBody>
                  <a:tcPr marL="0" marR="0" marT="0" marB="0" anchor="b">
                    <a:solidFill>
                      <a:schemeClr val="accent5">
                        <a:lumMod val="60000"/>
                        <a:lumOff val="40000"/>
                      </a:schemeClr>
                    </a:solidFill>
                  </a:tcPr>
                </a:tc>
              </a:tr>
            </a:tbl>
          </a:graphicData>
        </a:graphic>
      </p:graphicFrame>
      <p:sp>
        <p:nvSpPr>
          <p:cNvPr id="4" name="CasellaDiTesto 3"/>
          <p:cNvSpPr txBox="1"/>
          <p:nvPr/>
        </p:nvSpPr>
        <p:spPr>
          <a:xfrm>
            <a:off x="452760" y="5628443"/>
            <a:ext cx="4279038" cy="923330"/>
          </a:xfrm>
          <a:prstGeom prst="rect">
            <a:avLst/>
          </a:prstGeom>
          <a:noFill/>
        </p:spPr>
        <p:txBody>
          <a:bodyPr wrap="square" rtlCol="0">
            <a:spAutoFit/>
          </a:bodyPr>
          <a:lstStyle/>
          <a:p>
            <a:r>
              <a:rPr lang="it-IT" b="1" dirty="0" smtClean="0"/>
              <a:t>DIABETICI: 7365 </a:t>
            </a:r>
            <a:r>
              <a:rPr lang="it-IT" b="1" dirty="0" smtClean="0">
                <a:solidFill>
                  <a:srgbClr val="FF0000"/>
                </a:solidFill>
              </a:rPr>
              <a:t>(18,4%)</a:t>
            </a:r>
          </a:p>
          <a:p>
            <a:r>
              <a:rPr lang="it-IT" b="1" dirty="0" smtClean="0"/>
              <a:t>MAL. CARDIOCIRCOLATORIE: 4147 </a:t>
            </a:r>
            <a:r>
              <a:rPr lang="it-IT" b="1" dirty="0" smtClean="0">
                <a:solidFill>
                  <a:srgbClr val="FF0000"/>
                </a:solidFill>
              </a:rPr>
              <a:t>(0,7%)</a:t>
            </a:r>
          </a:p>
          <a:p>
            <a:r>
              <a:rPr lang="it-IT" b="1" dirty="0" smtClean="0"/>
              <a:t>ALTRE PATOLOGIE: 12907 </a:t>
            </a:r>
            <a:r>
              <a:rPr lang="it-IT" b="1" dirty="0" smtClean="0">
                <a:solidFill>
                  <a:srgbClr val="FF0000"/>
                </a:solidFill>
              </a:rPr>
              <a:t>(43,3%)</a:t>
            </a:r>
            <a:endParaRPr lang="it-IT" b="1" dirty="0">
              <a:solidFill>
                <a:srgbClr val="FF0000"/>
              </a:solidFill>
            </a:endParaRPr>
          </a:p>
        </p:txBody>
      </p:sp>
      <p:sp>
        <p:nvSpPr>
          <p:cNvPr id="5" name="CasellaDiTesto 4"/>
          <p:cNvSpPr txBox="1"/>
          <p:nvPr/>
        </p:nvSpPr>
        <p:spPr>
          <a:xfrm>
            <a:off x="7213600" y="5892800"/>
            <a:ext cx="2616200" cy="369332"/>
          </a:xfrm>
          <a:prstGeom prst="rect">
            <a:avLst/>
          </a:prstGeom>
          <a:solidFill>
            <a:srgbClr val="FF0000"/>
          </a:solidFill>
          <a:ln>
            <a:solidFill>
              <a:srgbClr val="FF0000"/>
            </a:solidFill>
          </a:ln>
        </p:spPr>
        <p:txBody>
          <a:bodyPr wrap="square" rtlCol="0">
            <a:spAutoFit/>
          </a:bodyPr>
          <a:lstStyle/>
          <a:p>
            <a:r>
              <a:rPr lang="it-IT" b="1" dirty="0" smtClean="0">
                <a:solidFill>
                  <a:schemeClr val="bg1"/>
                </a:solidFill>
              </a:rPr>
              <a:t>OBIETTIVO MINIMO 75%</a:t>
            </a:r>
            <a:endParaRPr lang="it-IT" b="1" dirty="0">
              <a:solidFill>
                <a:schemeClr val="bg1"/>
              </a:solidFill>
            </a:endParaRPr>
          </a:p>
        </p:txBody>
      </p:sp>
    </p:spTree>
    <p:extLst>
      <p:ext uri="{BB962C8B-B14F-4D97-AF65-F5344CB8AC3E}">
        <p14:creationId xmlns="" xmlns:p14="http://schemas.microsoft.com/office/powerpoint/2010/main" val="4150390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42975" y="2441575"/>
            <a:ext cx="10515600" cy="1325563"/>
          </a:xfrm>
        </p:spPr>
        <p:txBody>
          <a:bodyPr/>
          <a:lstStyle/>
          <a:p>
            <a:r>
              <a:rPr lang="it-IT" b="1" dirty="0">
                <a:solidFill>
                  <a:schemeClr val="accent5">
                    <a:lumMod val="50000"/>
                  </a:schemeClr>
                </a:solidFill>
                <a:latin typeface="Arial Black" pitchFamily="34" charset="0"/>
              </a:rPr>
              <a:t>Il Vaccino in uso in </a:t>
            </a:r>
            <a:r>
              <a:rPr lang="it-IT" b="1" dirty="0" smtClean="0">
                <a:solidFill>
                  <a:schemeClr val="accent5">
                    <a:lumMod val="50000"/>
                  </a:schemeClr>
                </a:solidFill>
                <a:latin typeface="Arial Black" pitchFamily="34" charset="0"/>
              </a:rPr>
              <a:t>Piemonte</a:t>
            </a:r>
            <a:br>
              <a:rPr lang="it-IT" b="1" dirty="0" smtClean="0">
                <a:solidFill>
                  <a:schemeClr val="accent5">
                    <a:lumMod val="50000"/>
                  </a:schemeClr>
                </a:solidFill>
                <a:latin typeface="Arial Black" pitchFamily="34" charset="0"/>
              </a:rPr>
            </a:br>
            <a:r>
              <a:rPr lang="it-IT" b="1" dirty="0" smtClean="0">
                <a:solidFill>
                  <a:schemeClr val="accent5">
                    <a:lumMod val="50000"/>
                  </a:schemeClr>
                </a:solidFill>
                <a:latin typeface="Arial Black" pitchFamily="34" charset="0"/>
              </a:rPr>
              <a:t>Stagione 2019-2020</a:t>
            </a:r>
            <a:endParaRPr lang="it-IT" dirty="0"/>
          </a:p>
        </p:txBody>
      </p:sp>
    </p:spTree>
    <p:extLst>
      <p:ext uri="{BB962C8B-B14F-4D97-AF65-F5344CB8AC3E}">
        <p14:creationId xmlns="" xmlns:p14="http://schemas.microsoft.com/office/powerpoint/2010/main" val="3356883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81287"/>
          </a:xfrm>
        </p:spPr>
        <p:txBody>
          <a:bodyPr>
            <a:normAutofit/>
          </a:bodyPr>
          <a:lstStyle/>
          <a:p>
            <a:r>
              <a:rPr lang="it-IT" sz="4000" b="1" dirty="0">
                <a:solidFill>
                  <a:schemeClr val="accent5">
                    <a:lumMod val="50000"/>
                  </a:schemeClr>
                </a:solidFill>
                <a:latin typeface="Arial Black" pitchFamily="34" charset="0"/>
              </a:rPr>
              <a:t>Posologia</a:t>
            </a:r>
            <a:endParaRPr lang="it-IT" sz="4000" dirty="0">
              <a:solidFill>
                <a:schemeClr val="accent5">
                  <a:lumMod val="50000"/>
                </a:schemeClr>
              </a:solidFill>
              <a:latin typeface="Arial Black" pitchFamily="34" charset="0"/>
            </a:endParaRPr>
          </a:p>
        </p:txBody>
      </p:sp>
      <p:sp>
        <p:nvSpPr>
          <p:cNvPr id="3" name="Segnaposto contenuto 2"/>
          <p:cNvSpPr>
            <a:spLocks noGrp="1"/>
          </p:cNvSpPr>
          <p:nvPr>
            <p:ph idx="1"/>
          </p:nvPr>
        </p:nvSpPr>
        <p:spPr>
          <a:xfrm>
            <a:off x="810904" y="1402543"/>
            <a:ext cx="10515600" cy="4602471"/>
          </a:xfrm>
        </p:spPr>
        <p:txBody>
          <a:bodyPr>
            <a:normAutofit/>
          </a:bodyPr>
          <a:lstStyle/>
          <a:p>
            <a:pPr>
              <a:lnSpc>
                <a:spcPct val="100000"/>
              </a:lnSpc>
              <a:buNone/>
            </a:pPr>
            <a:r>
              <a:rPr lang="it-IT" sz="3200" b="1" dirty="0" smtClean="0"/>
              <a:t>	Vaccino</a:t>
            </a:r>
            <a:r>
              <a:rPr lang="it-IT" sz="3200" dirty="0" smtClean="0"/>
              <a:t> antinfluenzale inattivato tipo </a:t>
            </a:r>
            <a:r>
              <a:rPr lang="it-IT" sz="3200" dirty="0" err="1" smtClean="0"/>
              <a:t>split</a:t>
            </a:r>
            <a:r>
              <a:rPr lang="it-IT" sz="3200" dirty="0" smtClean="0"/>
              <a:t> </a:t>
            </a:r>
            <a:r>
              <a:rPr lang="it-IT" sz="3200" b="1" dirty="0" smtClean="0"/>
              <a:t>tetravalente VAXIGRIP TETRA</a:t>
            </a:r>
            <a:r>
              <a:rPr lang="it-IT" sz="3200" dirty="0" smtClean="0"/>
              <a:t> della ditta </a:t>
            </a:r>
            <a:r>
              <a:rPr lang="it-IT" sz="3200" dirty="0" err="1" smtClean="0"/>
              <a:t>Sanofi</a:t>
            </a:r>
            <a:r>
              <a:rPr lang="it-IT" sz="3200" dirty="0" smtClean="0"/>
              <a:t> Pasteur destinato a tutti i soggetti target della vaccinazione.</a:t>
            </a:r>
          </a:p>
          <a:p>
            <a:pPr>
              <a:lnSpc>
                <a:spcPct val="100000"/>
              </a:lnSpc>
              <a:buNone/>
            </a:pPr>
            <a:endParaRPr lang="it-IT" sz="3200" b="1" dirty="0" smtClean="0">
              <a:solidFill>
                <a:schemeClr val="accent5">
                  <a:lumMod val="50000"/>
                </a:schemeClr>
              </a:solidFill>
              <a:latin typeface="Arial Black" pitchFamily="34" charset="0"/>
            </a:endParaRPr>
          </a:p>
          <a:p>
            <a:pPr lvl="1">
              <a:lnSpc>
                <a:spcPct val="100000"/>
              </a:lnSpc>
            </a:pPr>
            <a:r>
              <a:rPr lang="it-IT" sz="2800" dirty="0" smtClean="0"/>
              <a:t>Adulti: una dose da 0,5 ml.</a:t>
            </a:r>
          </a:p>
          <a:p>
            <a:pPr lvl="1">
              <a:lnSpc>
                <a:spcPct val="100000"/>
              </a:lnSpc>
            </a:pPr>
            <a:r>
              <a:rPr lang="it-IT" sz="2800" dirty="0" smtClean="0"/>
              <a:t>Bambini dai 6 mesi ai 17 anni di età: una dose da 0,5 ml.</a:t>
            </a:r>
          </a:p>
          <a:p>
            <a:pPr lvl="1">
              <a:lnSpc>
                <a:spcPct val="100000"/>
              </a:lnSpc>
            </a:pPr>
            <a:r>
              <a:rPr lang="it-IT" sz="2800" u="sng" dirty="0" smtClean="0"/>
              <a:t>Per i bambini dai </a:t>
            </a:r>
            <a:r>
              <a:rPr lang="it-IT" sz="2800" b="1" u="sng" dirty="0" smtClean="0"/>
              <a:t>6 mesi ai 9 anni di età</a:t>
            </a:r>
            <a:r>
              <a:rPr lang="it-IT" sz="2800" u="sng" dirty="0" smtClean="0"/>
              <a:t>, </a:t>
            </a:r>
            <a:r>
              <a:rPr lang="it-IT" sz="2800" b="1" u="sng" dirty="0" smtClean="0"/>
              <a:t>mai vaccinati in precedenza</a:t>
            </a:r>
            <a:r>
              <a:rPr lang="it-IT" sz="2800" u="sng" dirty="0" smtClean="0"/>
              <a:t>, devono essere somministrate </a:t>
            </a:r>
            <a:r>
              <a:rPr lang="it-IT" sz="2800" b="1" u="sng" dirty="0" smtClean="0"/>
              <a:t>due dosi di vaccino antinfluenzale da 0,5 ml</a:t>
            </a:r>
            <a:r>
              <a:rPr lang="it-IT" sz="2800" u="sng" dirty="0" smtClean="0"/>
              <a:t>, </a:t>
            </a:r>
            <a:r>
              <a:rPr lang="it-IT" sz="2800" dirty="0" smtClean="0"/>
              <a:t>a distanza di almeno quattro settimane.</a:t>
            </a:r>
          </a:p>
          <a:p>
            <a:pPr>
              <a:lnSpc>
                <a:spcPct val="100000"/>
              </a:lnSpc>
            </a:pPr>
            <a:endParaRPr lang="it-IT" sz="3200" dirty="0"/>
          </a:p>
        </p:txBody>
      </p:sp>
    </p:spTree>
    <p:extLst>
      <p:ext uri="{BB962C8B-B14F-4D97-AF65-F5344CB8AC3E}">
        <p14:creationId xmlns="" xmlns:p14="http://schemas.microsoft.com/office/powerpoint/2010/main" val="34577207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86003"/>
          </a:xfrm>
        </p:spPr>
        <p:txBody>
          <a:bodyPr>
            <a:normAutofit/>
          </a:bodyPr>
          <a:lstStyle/>
          <a:p>
            <a:r>
              <a:rPr lang="it-IT" sz="4000" b="1" dirty="0" smtClean="0">
                <a:solidFill>
                  <a:schemeClr val="accent5">
                    <a:lumMod val="50000"/>
                  </a:schemeClr>
                </a:solidFill>
                <a:latin typeface="Arial Black" pitchFamily="34" charset="0"/>
              </a:rPr>
              <a:t>Somministrazione</a:t>
            </a:r>
            <a:endParaRPr lang="it-IT" sz="4000" b="1" dirty="0">
              <a:solidFill>
                <a:schemeClr val="accent5">
                  <a:lumMod val="50000"/>
                </a:schemeClr>
              </a:solidFill>
              <a:latin typeface="Arial Black" pitchFamily="34" charset="0"/>
            </a:endParaRPr>
          </a:p>
        </p:txBody>
      </p:sp>
      <p:sp>
        <p:nvSpPr>
          <p:cNvPr id="3" name="Segnaposto contenuto 2"/>
          <p:cNvSpPr>
            <a:spLocks noGrp="1"/>
          </p:cNvSpPr>
          <p:nvPr>
            <p:ph idx="1"/>
          </p:nvPr>
        </p:nvSpPr>
        <p:spPr>
          <a:xfrm>
            <a:off x="838200" y="1825625"/>
            <a:ext cx="9479507" cy="4351338"/>
          </a:xfrm>
        </p:spPr>
        <p:txBody>
          <a:bodyPr>
            <a:normAutofit/>
          </a:bodyPr>
          <a:lstStyle/>
          <a:p>
            <a:pPr lvl="1" algn="just">
              <a:lnSpc>
                <a:spcPct val="100000"/>
              </a:lnSpc>
              <a:spcBef>
                <a:spcPts val="2400"/>
              </a:spcBef>
            </a:pPr>
            <a:r>
              <a:rPr lang="it-IT" sz="3200" dirty="0" smtClean="0"/>
              <a:t>per tutti i soggetti di età superiore a 2 anni: somministrazione per via intramuscolare nel muscolo deltoide;</a:t>
            </a:r>
          </a:p>
          <a:p>
            <a:pPr lvl="1" algn="just">
              <a:lnSpc>
                <a:spcPct val="100000"/>
              </a:lnSpc>
              <a:spcBef>
                <a:spcPts val="2400"/>
              </a:spcBef>
            </a:pPr>
            <a:r>
              <a:rPr lang="it-IT" sz="3200" dirty="0" smtClean="0"/>
              <a:t>nei bambini fino dai 6 mesi ai 2 anni: somministrazione per via intramuscolare nella faccia </a:t>
            </a:r>
            <a:r>
              <a:rPr lang="it-IT" sz="3200" dirty="0" err="1" smtClean="0"/>
              <a:t>antero-laterale</a:t>
            </a:r>
            <a:r>
              <a:rPr lang="it-IT" sz="3200" dirty="0" smtClean="0"/>
              <a:t> della coscia.</a:t>
            </a:r>
          </a:p>
          <a:p>
            <a:pPr algn="just">
              <a:lnSpc>
                <a:spcPct val="100000"/>
              </a:lnSpc>
              <a:spcBef>
                <a:spcPts val="2400"/>
              </a:spcBef>
            </a:pPr>
            <a:endParaRPr lang="it-IT" sz="3600" dirty="0"/>
          </a:p>
        </p:txBody>
      </p:sp>
    </p:spTree>
    <p:extLst>
      <p:ext uri="{BB962C8B-B14F-4D97-AF65-F5344CB8AC3E}">
        <p14:creationId xmlns="" xmlns:p14="http://schemas.microsoft.com/office/powerpoint/2010/main" val="23936422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45E8740-3BEF-456C-87C2-89DD4DD316BA}"/>
              </a:ext>
            </a:extLst>
          </p:cNvPr>
          <p:cNvPicPr>
            <a:picLocks noGrp="1" noChangeAspect="1"/>
          </p:cNvPicPr>
          <p:nvPr>
            <p:ph sz="quarter" idx="12"/>
          </p:nvPr>
        </p:nvPicPr>
        <p:blipFill rotWithShape="1">
          <a:blip r:embed="rId2" cstate="print"/>
          <a:srcRect l="27438" t="19583" r="43798" b="13745"/>
          <a:stretch/>
        </p:blipFill>
        <p:spPr>
          <a:xfrm>
            <a:off x="6949898" y="66178"/>
            <a:ext cx="5018372" cy="6539721"/>
          </a:xfrm>
          <a:prstGeom prst="rect">
            <a:avLst/>
          </a:prstGeom>
        </p:spPr>
      </p:pic>
      <p:pic>
        <p:nvPicPr>
          <p:cNvPr id="7" name="Picture 6">
            <a:extLst>
              <a:ext uri="{FF2B5EF4-FFF2-40B4-BE49-F238E27FC236}">
                <a16:creationId xmlns:a16="http://schemas.microsoft.com/office/drawing/2014/main" xmlns="" id="{3EBF9569-13F9-46FB-99BF-09755ADEE72E}"/>
              </a:ext>
            </a:extLst>
          </p:cNvPr>
          <p:cNvPicPr>
            <a:picLocks noChangeAspect="1"/>
          </p:cNvPicPr>
          <p:nvPr/>
        </p:nvPicPr>
        <p:blipFill rotWithShape="1">
          <a:blip r:embed="rId3" cstate="print"/>
          <a:srcRect l="20569" t="17154" r="37954" b="6039"/>
          <a:stretch/>
        </p:blipFill>
        <p:spPr>
          <a:xfrm>
            <a:off x="342849" y="202590"/>
            <a:ext cx="6035459" cy="6283668"/>
          </a:xfrm>
          <a:prstGeom prst="rect">
            <a:avLst/>
          </a:prstGeom>
        </p:spPr>
      </p:pic>
    </p:spTree>
    <p:extLst>
      <p:ext uri="{BB962C8B-B14F-4D97-AF65-F5344CB8AC3E}">
        <p14:creationId xmlns="" xmlns:p14="http://schemas.microsoft.com/office/powerpoint/2010/main" val="41042581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45060"/>
          </a:xfrm>
        </p:spPr>
        <p:txBody>
          <a:bodyPr>
            <a:normAutofit/>
          </a:bodyPr>
          <a:lstStyle/>
          <a:p>
            <a:r>
              <a:rPr lang="it-IT" sz="4000" b="1" dirty="0" smtClean="0">
                <a:solidFill>
                  <a:schemeClr val="accent5">
                    <a:lumMod val="50000"/>
                  </a:schemeClr>
                </a:solidFill>
                <a:latin typeface="Arial Black" pitchFamily="34" charset="0"/>
              </a:rPr>
              <a:t>Controindicazioni</a:t>
            </a:r>
            <a:endParaRPr lang="it-IT" sz="4000" dirty="0">
              <a:solidFill>
                <a:schemeClr val="accent5">
                  <a:lumMod val="50000"/>
                </a:schemeClr>
              </a:solidFill>
              <a:latin typeface="Arial Black" pitchFamily="34" charset="0"/>
            </a:endParaRPr>
          </a:p>
        </p:txBody>
      </p:sp>
      <p:sp>
        <p:nvSpPr>
          <p:cNvPr id="3" name="Segnaposto contenuto 2"/>
          <p:cNvSpPr>
            <a:spLocks noGrp="1"/>
          </p:cNvSpPr>
          <p:nvPr>
            <p:ph idx="1"/>
          </p:nvPr>
        </p:nvSpPr>
        <p:spPr>
          <a:xfrm>
            <a:off x="838200" y="1637731"/>
            <a:ext cx="10515600" cy="4539232"/>
          </a:xfrm>
        </p:spPr>
        <p:txBody>
          <a:bodyPr>
            <a:normAutofit/>
          </a:bodyPr>
          <a:lstStyle/>
          <a:p>
            <a:pPr algn="just">
              <a:lnSpc>
                <a:spcPct val="100000"/>
              </a:lnSpc>
              <a:spcBef>
                <a:spcPts val="1200"/>
              </a:spcBef>
            </a:pPr>
            <a:r>
              <a:rPr lang="x-none" dirty="0" smtClean="0"/>
              <a:t>Il vaccino antinfluenzale non deve essere somministrato a:</a:t>
            </a:r>
            <a:endParaRPr lang="it-IT" dirty="0" smtClean="0"/>
          </a:p>
          <a:p>
            <a:pPr lvl="1" algn="just">
              <a:lnSpc>
                <a:spcPct val="100000"/>
              </a:lnSpc>
              <a:spcBef>
                <a:spcPts val="1200"/>
              </a:spcBef>
            </a:pPr>
            <a:r>
              <a:rPr lang="it-IT" dirty="0" smtClean="0"/>
              <a:t>Lattanti al di sotto dei sei mesi (per mancanza di studi clinici controllati che dimostrino l’innocuità del vaccino in tali fasce d’età).</a:t>
            </a:r>
          </a:p>
          <a:p>
            <a:pPr lvl="1" algn="just">
              <a:lnSpc>
                <a:spcPct val="100000"/>
              </a:lnSpc>
              <a:spcBef>
                <a:spcPts val="1200"/>
              </a:spcBef>
            </a:pPr>
            <a:r>
              <a:rPr lang="it-IT" dirty="0" smtClean="0"/>
              <a:t>Soggetti che abbiano manifestato una reazione allergica grave (anafilassi) dopo la somministrazione di una precedente dose o una reazione allergica grave (anafilassi) a un componente del vaccino (da “Guida alle controindicazioni alle vaccinazioni” </a:t>
            </a:r>
            <a:r>
              <a:rPr lang="it-IT" dirty="0" err="1" smtClean="0"/>
              <a:t>ISS-Ministero</a:t>
            </a:r>
            <a:r>
              <a:rPr lang="it-IT" dirty="0" smtClean="0"/>
              <a:t> della Salute).</a:t>
            </a:r>
          </a:p>
          <a:p>
            <a:pPr lvl="0" algn="just">
              <a:lnSpc>
                <a:spcPct val="100000"/>
              </a:lnSpc>
              <a:spcBef>
                <a:spcPts val="1200"/>
              </a:spcBef>
            </a:pPr>
            <a:r>
              <a:rPr lang="it-IT" dirty="0" smtClean="0"/>
              <a:t>Una malattia acuta di media o grave entità, con o senza febbre, costituisce una controindicazione temporanea alla vaccinazione, che va rimandata a guarigione avvenuta.</a:t>
            </a:r>
          </a:p>
          <a:p>
            <a:pPr algn="just">
              <a:lnSpc>
                <a:spcPct val="100000"/>
              </a:lnSpc>
              <a:spcBef>
                <a:spcPts val="1200"/>
              </a:spcBef>
            </a:pPr>
            <a:endParaRPr lang="it-IT" dirty="0"/>
          </a:p>
        </p:txBody>
      </p:sp>
    </p:spTree>
    <p:extLst>
      <p:ext uri="{BB962C8B-B14F-4D97-AF65-F5344CB8AC3E}">
        <p14:creationId xmlns="" xmlns:p14="http://schemas.microsoft.com/office/powerpoint/2010/main" val="27726637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76821"/>
          </a:xfrm>
        </p:spPr>
        <p:txBody>
          <a:bodyPr>
            <a:normAutofit/>
          </a:bodyPr>
          <a:lstStyle/>
          <a:p>
            <a:r>
              <a:rPr lang="it-IT" sz="4000" b="1" dirty="0" smtClean="0">
                <a:solidFill>
                  <a:schemeClr val="accent5">
                    <a:lumMod val="50000"/>
                  </a:schemeClr>
                </a:solidFill>
                <a:latin typeface="Arial Black" pitchFamily="34" charset="0"/>
              </a:rPr>
              <a:t>Controindicazioni</a:t>
            </a:r>
            <a:endParaRPr lang="it-IT" sz="4000" dirty="0">
              <a:solidFill>
                <a:schemeClr val="accent5">
                  <a:lumMod val="50000"/>
                </a:schemeClr>
              </a:solidFill>
              <a:latin typeface="Arial Black" pitchFamily="34" charset="0"/>
            </a:endParaRPr>
          </a:p>
        </p:txBody>
      </p:sp>
      <p:sp>
        <p:nvSpPr>
          <p:cNvPr id="3" name="Segnaposto contenuto 2"/>
          <p:cNvSpPr>
            <a:spLocks noGrp="1"/>
          </p:cNvSpPr>
          <p:nvPr>
            <p:ph idx="1"/>
          </p:nvPr>
        </p:nvSpPr>
        <p:spPr>
          <a:xfrm>
            <a:off x="865496" y="1634555"/>
            <a:ext cx="10515600" cy="4561527"/>
          </a:xfrm>
        </p:spPr>
        <p:txBody>
          <a:bodyPr>
            <a:normAutofit/>
          </a:bodyPr>
          <a:lstStyle/>
          <a:p>
            <a:pPr algn="just">
              <a:lnSpc>
                <a:spcPct val="100000"/>
              </a:lnSpc>
              <a:spcBef>
                <a:spcPts val="1800"/>
              </a:spcBef>
            </a:pPr>
            <a:r>
              <a:rPr lang="x-none" sz="2400" dirty="0" smtClean="0"/>
              <a:t>Un’anamnesi positiva per sindrome di Guillain-Barré insorta entro 6 settimane dalla somministrazione di una precedente dose di vaccino antinfluenzale costituisce controindicazione alla vaccinazione. </a:t>
            </a:r>
            <a:endParaRPr lang="it-IT" sz="2400" dirty="0" smtClean="0"/>
          </a:p>
          <a:p>
            <a:pPr algn="just">
              <a:lnSpc>
                <a:spcPct val="100000"/>
              </a:lnSpc>
              <a:spcBef>
                <a:spcPts val="1800"/>
              </a:spcBef>
            </a:pPr>
            <a:r>
              <a:rPr lang="x-none" sz="2400" dirty="0" smtClean="0"/>
              <a:t>Una sindrome di Guillain Barré non correlata a vaccinazione antinfluenzale e insorta da più di un anno è motivo di precauzione; sebbene i dati disponibili siano limitati, i vantaggi della vaccinazione antinfluenzale giustificano la somministrazione del vaccino annuale nei soggetti ad alto rischio di complicanze gravi dalla malattia.</a:t>
            </a:r>
            <a:endParaRPr lang="it-IT" sz="2400" dirty="0" smtClean="0"/>
          </a:p>
          <a:p>
            <a:pPr algn="just">
              <a:lnSpc>
                <a:spcPct val="100000"/>
              </a:lnSpc>
              <a:spcBef>
                <a:spcPts val="1800"/>
              </a:spcBef>
            </a:pPr>
            <a:r>
              <a:rPr lang="x-none" sz="2400" dirty="0" smtClean="0"/>
              <a:t>Non vi è controindicazione a vaccinare le persone asintomatiche a epidemia già iniziata.</a:t>
            </a:r>
            <a:endParaRPr lang="it-IT" sz="2400" dirty="0" smtClean="0"/>
          </a:p>
          <a:p>
            <a:pPr algn="just">
              <a:lnSpc>
                <a:spcPct val="100000"/>
              </a:lnSpc>
              <a:spcBef>
                <a:spcPts val="1800"/>
              </a:spcBef>
            </a:pPr>
            <a:endParaRPr lang="it-IT" sz="2400" dirty="0" smtClean="0"/>
          </a:p>
          <a:p>
            <a:pPr algn="just">
              <a:lnSpc>
                <a:spcPct val="100000"/>
              </a:lnSpc>
              <a:spcBef>
                <a:spcPts val="1800"/>
              </a:spcBef>
            </a:pPr>
            <a:endParaRPr lang="it-IT" sz="2400" dirty="0"/>
          </a:p>
        </p:txBody>
      </p:sp>
    </p:spTree>
    <p:extLst>
      <p:ext uri="{BB962C8B-B14F-4D97-AF65-F5344CB8AC3E}">
        <p14:creationId xmlns="" xmlns:p14="http://schemas.microsoft.com/office/powerpoint/2010/main" val="29873308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22230"/>
          </a:xfrm>
        </p:spPr>
        <p:txBody>
          <a:bodyPr>
            <a:normAutofit/>
          </a:bodyPr>
          <a:lstStyle/>
          <a:p>
            <a:r>
              <a:rPr lang="it-IT" sz="4000" b="1" dirty="0" smtClean="0">
                <a:solidFill>
                  <a:schemeClr val="accent5">
                    <a:lumMod val="50000"/>
                  </a:schemeClr>
                </a:solidFill>
                <a:latin typeface="Arial Black" pitchFamily="34" charset="0"/>
              </a:rPr>
              <a:t>False controindicazioni</a:t>
            </a:r>
            <a:endParaRPr lang="it-IT" sz="4000" dirty="0">
              <a:solidFill>
                <a:schemeClr val="accent5">
                  <a:lumMod val="50000"/>
                </a:schemeClr>
              </a:solidFill>
              <a:latin typeface="Arial Black" pitchFamily="34" charset="0"/>
            </a:endParaRPr>
          </a:p>
        </p:txBody>
      </p:sp>
      <p:sp>
        <p:nvSpPr>
          <p:cNvPr id="3" name="Segnaposto contenuto 2"/>
          <p:cNvSpPr>
            <a:spLocks noGrp="1"/>
          </p:cNvSpPr>
          <p:nvPr>
            <p:ph idx="1"/>
          </p:nvPr>
        </p:nvSpPr>
        <p:spPr/>
        <p:txBody>
          <a:bodyPr>
            <a:normAutofit/>
          </a:bodyPr>
          <a:lstStyle/>
          <a:p>
            <a:pPr lvl="0" algn="just">
              <a:lnSpc>
                <a:spcPct val="100000"/>
              </a:lnSpc>
            </a:pPr>
            <a:r>
              <a:rPr lang="it-IT" sz="2400" dirty="0" smtClean="0"/>
              <a:t>Allergia alle proteine dell’uovo, con manifestazioni non anafilattiche.</a:t>
            </a:r>
          </a:p>
          <a:p>
            <a:pPr lvl="0" algn="just">
              <a:lnSpc>
                <a:spcPct val="100000"/>
              </a:lnSpc>
            </a:pPr>
            <a:r>
              <a:rPr lang="it-IT" sz="2400" dirty="0" smtClean="0"/>
              <a:t>Malattie acute di lieve entità.</a:t>
            </a:r>
          </a:p>
          <a:p>
            <a:pPr lvl="0" algn="just">
              <a:lnSpc>
                <a:spcPct val="100000"/>
              </a:lnSpc>
            </a:pPr>
            <a:r>
              <a:rPr lang="it-IT" sz="2400" dirty="0" smtClean="0"/>
              <a:t>Allattamento.</a:t>
            </a:r>
          </a:p>
          <a:p>
            <a:pPr lvl="0" algn="just">
              <a:lnSpc>
                <a:spcPct val="100000"/>
              </a:lnSpc>
            </a:pPr>
            <a:r>
              <a:rPr lang="it-IT" sz="2400" dirty="0" smtClean="0"/>
              <a:t>Infezione da HIV e altre immunodeficienze congenite o acquisite. La condizione di immunodepressione non costituisce una controindicazione alla somministrazione della 	vaccinazione antinfluenzale. La somministrazione del vaccino potrebbe non evocare una 	adeguata risposta immune. Una seconda dose di vaccino non migliora la risposta </a:t>
            </a:r>
            <a:r>
              <a:rPr lang="it-IT" sz="2400" dirty="0" err="1" smtClean="0"/>
              <a:t>anticorpale</a:t>
            </a:r>
            <a:r>
              <a:rPr lang="it-IT" sz="2400" dirty="0" smtClean="0"/>
              <a:t> in modo sostanziale. </a:t>
            </a:r>
          </a:p>
          <a:p>
            <a:pPr algn="just">
              <a:lnSpc>
                <a:spcPct val="100000"/>
              </a:lnSpc>
            </a:pPr>
            <a:endParaRPr lang="it-IT" sz="2400" dirty="0"/>
          </a:p>
        </p:txBody>
      </p:sp>
    </p:spTree>
    <p:extLst>
      <p:ext uri="{BB962C8B-B14F-4D97-AF65-F5344CB8AC3E}">
        <p14:creationId xmlns="" xmlns:p14="http://schemas.microsoft.com/office/powerpoint/2010/main" val="8679719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17765"/>
          </a:xfrm>
        </p:spPr>
        <p:txBody>
          <a:bodyPr/>
          <a:lstStyle/>
          <a:p>
            <a:r>
              <a:rPr lang="it-IT" b="1" dirty="0" smtClean="0">
                <a:solidFill>
                  <a:schemeClr val="accent5">
                    <a:lumMod val="50000"/>
                  </a:schemeClr>
                </a:solidFill>
                <a:latin typeface="Arial Black" pitchFamily="34" charset="0"/>
              </a:rPr>
              <a:t>False controindicazioni</a:t>
            </a:r>
            <a:endParaRPr lang="it-IT" dirty="0"/>
          </a:p>
        </p:txBody>
      </p:sp>
      <p:sp>
        <p:nvSpPr>
          <p:cNvPr id="3" name="Segnaposto contenuto 2"/>
          <p:cNvSpPr>
            <a:spLocks noGrp="1"/>
          </p:cNvSpPr>
          <p:nvPr>
            <p:ph idx="1"/>
          </p:nvPr>
        </p:nvSpPr>
        <p:spPr>
          <a:xfrm>
            <a:off x="838200" y="1825625"/>
            <a:ext cx="10202839" cy="4351338"/>
          </a:xfrm>
        </p:spPr>
        <p:txBody>
          <a:bodyPr>
            <a:normAutofit/>
          </a:bodyPr>
          <a:lstStyle/>
          <a:p>
            <a:pPr algn="just"/>
            <a:r>
              <a:rPr lang="x-none" sz="2400" dirty="0"/>
              <a:t>Il vaccino antinfluenzale non interferisce </a:t>
            </a:r>
            <a:r>
              <a:rPr lang="it-IT" sz="2400" dirty="0" smtClean="0"/>
              <a:t>con l’utilizzo di </a:t>
            </a:r>
            <a:r>
              <a:rPr lang="it-IT" sz="2400" b="1" dirty="0" smtClean="0"/>
              <a:t>Lisati batterici</a:t>
            </a:r>
            <a:r>
              <a:rPr lang="it-IT" sz="2400" dirty="0" smtClean="0"/>
              <a:t>. Nei </a:t>
            </a:r>
            <a:r>
              <a:rPr lang="it-IT" sz="2400" dirty="0"/>
              <a:t>riassunti delle caratteristiche del prodotto di nessun vaccino è riportata una limitazione d‘uso dei vaccini in </a:t>
            </a:r>
            <a:r>
              <a:rPr lang="it-IT" sz="2400" dirty="0" smtClean="0"/>
              <a:t>caso di </a:t>
            </a:r>
            <a:r>
              <a:rPr lang="it-IT" sz="2400" dirty="0"/>
              <a:t>utilizzo di prodotti contenenti lisati batterici.</a:t>
            </a:r>
            <a:endParaRPr lang="it-IT" sz="2400" dirty="0" smtClean="0"/>
          </a:p>
          <a:p>
            <a:pPr algn="just">
              <a:lnSpc>
                <a:spcPct val="100000"/>
              </a:lnSpc>
            </a:pPr>
            <a:r>
              <a:rPr lang="x-none" sz="2400" dirty="0" smtClean="0"/>
              <a:t>Il vaccino antinfluenzale non interferisce con la risposta immune ad altri vaccini inattivati o vivi attenuati, pertanto può essere somministrato contemporaneamente ad altri vaccini, in sedi corporee e con siringhe diverse.</a:t>
            </a:r>
            <a:endParaRPr lang="it-IT" sz="2400" dirty="0" smtClean="0"/>
          </a:p>
          <a:p>
            <a:pPr algn="just">
              <a:lnSpc>
                <a:spcPct val="100000"/>
              </a:lnSpc>
            </a:pPr>
            <a:r>
              <a:rPr lang="it-IT" sz="2400" dirty="0" smtClean="0"/>
              <a:t>Maggiori informazioni possono essere reperite sulla </a:t>
            </a:r>
            <a:r>
              <a:rPr lang="it-IT" sz="2400" b="1" dirty="0" smtClean="0"/>
              <a:t>Guida alle controindicazioni alle vaccinazioni- </a:t>
            </a:r>
            <a:r>
              <a:rPr lang="it-IT" sz="2400" b="1" smtClean="0"/>
              <a:t>quinta edizione-2018 </a:t>
            </a:r>
            <a:r>
              <a:rPr lang="it-IT" sz="2400" dirty="0" smtClean="0"/>
              <a:t>disponibile al link: </a:t>
            </a:r>
            <a:r>
              <a:rPr lang="it-IT" sz="2400" b="1" u="sng" dirty="0" smtClean="0">
                <a:hlinkClick r:id="rId2"/>
              </a:rPr>
              <a:t>https://www.seremi.it/content/guida-alle-controindicazioni-alle-vaccinazioni-quinta-edizione-febbraio-2018</a:t>
            </a:r>
            <a:endParaRPr lang="it-IT" sz="2400" dirty="0" smtClean="0"/>
          </a:p>
          <a:p>
            <a:pPr algn="just">
              <a:lnSpc>
                <a:spcPct val="100000"/>
              </a:lnSpc>
            </a:pPr>
            <a:endParaRPr lang="it-IT" sz="2400" dirty="0"/>
          </a:p>
        </p:txBody>
      </p:sp>
    </p:spTree>
    <p:extLst>
      <p:ext uri="{BB962C8B-B14F-4D97-AF65-F5344CB8AC3E}">
        <p14:creationId xmlns="" xmlns:p14="http://schemas.microsoft.com/office/powerpoint/2010/main" val="2013906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692696"/>
            <a:ext cx="10058400" cy="1044664"/>
          </a:xfrm>
        </p:spPr>
        <p:txBody>
          <a:bodyPr>
            <a:noAutofit/>
          </a:bodyPr>
          <a:lstStyle/>
          <a:p>
            <a:pPr>
              <a:lnSpc>
                <a:spcPts val="3600"/>
              </a:lnSpc>
            </a:pPr>
            <a:r>
              <a:rPr lang="it-IT" sz="2800" b="1" dirty="0">
                <a:solidFill>
                  <a:schemeClr val="accent1">
                    <a:lumMod val="75000"/>
                  </a:schemeClr>
                </a:solidFill>
                <a:latin typeface="Arial Black" panose="020B0A04020102020204" pitchFamily="34" charset="0"/>
              </a:rPr>
              <a:t>Fattori di cui bisogna tener conto nella </a:t>
            </a:r>
            <a:r>
              <a:rPr lang="it-IT" sz="2800" b="1" dirty="0" smtClean="0">
                <a:solidFill>
                  <a:schemeClr val="accent1">
                    <a:lumMod val="75000"/>
                  </a:schemeClr>
                </a:solidFill>
                <a:latin typeface="Arial Black" panose="020B0A04020102020204" pitchFamily="34" charset="0"/>
              </a:rPr>
              <a:t>formulazione </a:t>
            </a:r>
            <a:r>
              <a:rPr lang="en-US" sz="2800" b="1" dirty="0" smtClean="0">
                <a:solidFill>
                  <a:schemeClr val="accent1">
                    <a:lumMod val="75000"/>
                  </a:schemeClr>
                </a:solidFill>
                <a:latin typeface="Arial Black" panose="020B0A04020102020204" pitchFamily="34" charset="0"/>
              </a:rPr>
              <a:t>del </a:t>
            </a:r>
            <a:r>
              <a:rPr lang="en-US" sz="2800" b="1" dirty="0" err="1" smtClean="0">
                <a:solidFill>
                  <a:schemeClr val="accent1">
                    <a:lumMod val="75000"/>
                  </a:schemeClr>
                </a:solidFill>
                <a:latin typeface="Arial Black" panose="020B0A04020102020204" pitchFamily="34" charset="0"/>
              </a:rPr>
              <a:t>calendario</a:t>
            </a:r>
            <a:r>
              <a:rPr lang="en-US" sz="2800" b="1" dirty="0" smtClean="0">
                <a:solidFill>
                  <a:schemeClr val="accent1">
                    <a:lumMod val="75000"/>
                  </a:schemeClr>
                </a:solidFill>
                <a:latin typeface="Arial Black" panose="020B0A04020102020204" pitchFamily="34" charset="0"/>
              </a:rPr>
              <a:t> </a:t>
            </a:r>
            <a:r>
              <a:rPr lang="en-US" sz="2800" b="1" dirty="0" err="1" smtClean="0">
                <a:solidFill>
                  <a:schemeClr val="accent1">
                    <a:lumMod val="75000"/>
                  </a:schemeClr>
                </a:solidFill>
                <a:latin typeface="Arial Black" panose="020B0A04020102020204" pitchFamily="34" charset="0"/>
              </a:rPr>
              <a:t>vaccinale</a:t>
            </a:r>
            <a:r>
              <a:rPr lang="en-US" sz="2800" b="1" dirty="0" smtClean="0">
                <a:solidFill>
                  <a:schemeClr val="accent1">
                    <a:lumMod val="75000"/>
                  </a:schemeClr>
                </a:solidFill>
                <a:latin typeface="Arial Black" panose="020B0A04020102020204" pitchFamily="34" charset="0"/>
              </a:rPr>
              <a:t> </a:t>
            </a:r>
            <a:r>
              <a:rPr lang="en-US" sz="2800" b="1" dirty="0" err="1" smtClean="0">
                <a:solidFill>
                  <a:schemeClr val="accent1">
                    <a:lumMod val="75000"/>
                  </a:schemeClr>
                </a:solidFill>
                <a:latin typeface="Arial Black" panose="020B0A04020102020204" pitchFamily="34" charset="0"/>
              </a:rPr>
              <a:t>dell’infanzia</a:t>
            </a:r>
            <a:endParaRPr lang="it-IT" sz="2800" dirty="0">
              <a:solidFill>
                <a:schemeClr val="accent1">
                  <a:lumMod val="75000"/>
                </a:schemeClr>
              </a:solidFill>
              <a:latin typeface="Arial Black" panose="020B0A04020102020204" pitchFamily="34" charset="0"/>
            </a:endParaRPr>
          </a:p>
        </p:txBody>
      </p:sp>
      <p:sp>
        <p:nvSpPr>
          <p:cNvPr id="3" name="Segnaposto contenuto 2"/>
          <p:cNvSpPr>
            <a:spLocks noGrp="1"/>
          </p:cNvSpPr>
          <p:nvPr>
            <p:ph idx="1"/>
          </p:nvPr>
        </p:nvSpPr>
        <p:spPr>
          <a:xfrm>
            <a:off x="1226933" y="2227102"/>
            <a:ext cx="8856984" cy="4023360"/>
          </a:xfrm>
        </p:spPr>
        <p:txBody>
          <a:bodyPr>
            <a:normAutofit/>
          </a:bodyPr>
          <a:lstStyle/>
          <a:p>
            <a:pPr marL="0" indent="0">
              <a:spcAft>
                <a:spcPts val="1800"/>
              </a:spcAft>
              <a:buNone/>
            </a:pPr>
            <a:r>
              <a:rPr lang="it-IT" sz="2800" b="1" dirty="0">
                <a:solidFill>
                  <a:srgbClr val="FF0000"/>
                </a:solidFill>
              </a:rPr>
              <a:t>Epidemiologici</a:t>
            </a:r>
            <a:endParaRPr lang="it-IT" sz="2800" dirty="0">
              <a:solidFill>
                <a:srgbClr val="FF0000"/>
              </a:solidFill>
            </a:endParaRPr>
          </a:p>
          <a:p>
            <a:pPr marL="271463" indent="-271463" algn="just">
              <a:lnSpc>
                <a:spcPct val="100000"/>
              </a:lnSpc>
              <a:buFont typeface="Arial" panose="020B0604020202020204" pitchFamily="34" charset="0"/>
              <a:buChar char="•"/>
            </a:pPr>
            <a:r>
              <a:rPr lang="it-IT" sz="2400" dirty="0" smtClean="0"/>
              <a:t>L’immunizzazione </a:t>
            </a:r>
            <a:r>
              <a:rPr lang="it-IT" sz="2400" dirty="0"/>
              <a:t>deve avvenire prima dell’esposizione al rischio</a:t>
            </a:r>
          </a:p>
          <a:p>
            <a:pPr marL="271463" indent="-271463" algn="just">
              <a:lnSpc>
                <a:spcPct val="100000"/>
              </a:lnSpc>
              <a:buFont typeface="Arial" panose="020B0604020202020204" pitchFamily="34" charset="0"/>
              <a:buChar char="•"/>
            </a:pPr>
            <a:r>
              <a:rPr lang="it-IT" sz="2400" dirty="0" smtClean="0"/>
              <a:t>Eventuali </a:t>
            </a:r>
            <a:r>
              <a:rPr lang="it-IT" sz="2400" dirty="0"/>
              <a:t>complicazioni della malattia secondo l’età</a:t>
            </a:r>
          </a:p>
          <a:p>
            <a:pPr marL="271463" indent="-271463" algn="just">
              <a:lnSpc>
                <a:spcPct val="100000"/>
              </a:lnSpc>
              <a:buFont typeface="Arial" panose="020B0604020202020204" pitchFamily="34" charset="0"/>
              <a:buChar char="•"/>
            </a:pPr>
            <a:r>
              <a:rPr lang="it-IT" sz="2400" dirty="0" smtClean="0"/>
              <a:t>Effetti </a:t>
            </a:r>
            <a:r>
              <a:rPr lang="it-IT" sz="2400" dirty="0"/>
              <a:t>collaterali del vaccino secondo l’età</a:t>
            </a:r>
          </a:p>
          <a:p>
            <a:pPr marL="271463" indent="-271463" algn="just">
              <a:lnSpc>
                <a:spcPct val="100000"/>
              </a:lnSpc>
              <a:buFont typeface="Arial" panose="020B0604020202020204" pitchFamily="34" charset="0"/>
              <a:buChar char="•"/>
            </a:pPr>
            <a:r>
              <a:rPr lang="it-IT" sz="2400" dirty="0" smtClean="0"/>
              <a:t>Programmi </a:t>
            </a:r>
            <a:r>
              <a:rPr lang="it-IT" sz="2400" dirty="0"/>
              <a:t>di vaccinazione estensiva già in atto</a:t>
            </a:r>
          </a:p>
          <a:p>
            <a:pPr marL="271463" indent="-271463" algn="just">
              <a:lnSpc>
                <a:spcPct val="100000"/>
              </a:lnSpc>
              <a:buFont typeface="Arial" panose="020B0604020202020204" pitchFamily="34" charset="0"/>
              <a:buChar char="•"/>
            </a:pPr>
            <a:r>
              <a:rPr lang="it-IT" sz="2400" dirty="0" smtClean="0"/>
              <a:t>L’immunizzazione estensiva della </a:t>
            </a:r>
            <a:r>
              <a:rPr lang="it-IT" sz="2400" dirty="0"/>
              <a:t>popolazione </a:t>
            </a:r>
            <a:r>
              <a:rPr lang="it-IT" sz="2400" dirty="0" smtClean="0"/>
              <a:t>riduce la circolazione </a:t>
            </a:r>
            <a:r>
              <a:rPr lang="it-IT" sz="2400" dirty="0"/>
              <a:t>dell’agente patogeno e </a:t>
            </a:r>
            <a:r>
              <a:rPr lang="it-IT" sz="2400" dirty="0" smtClean="0"/>
              <a:t>modifica la quota di </a:t>
            </a:r>
            <a:r>
              <a:rPr lang="it-IT" sz="2400" dirty="0"/>
              <a:t>soggetti naturalmente </a:t>
            </a:r>
            <a:r>
              <a:rPr lang="it-IT" sz="2400" dirty="0" smtClean="0"/>
              <a:t>immunizzati</a:t>
            </a:r>
            <a:endParaRPr lang="it-IT" sz="2400" dirty="0"/>
          </a:p>
        </p:txBody>
      </p:sp>
    </p:spTree>
    <p:extLst>
      <p:ext uri="{BB962C8B-B14F-4D97-AF65-F5344CB8AC3E}">
        <p14:creationId xmlns="" xmlns:p14="http://schemas.microsoft.com/office/powerpoint/2010/main" val="10644865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878" y="482523"/>
            <a:ext cx="3784612" cy="551104"/>
          </a:xfrm>
        </p:spPr>
        <p:txBody>
          <a:bodyPr>
            <a:noAutofit/>
          </a:bodyPr>
          <a:lstStyle/>
          <a:p>
            <a:pPr algn="ctr"/>
            <a:r>
              <a:rPr lang="it-IT" sz="4400" b="1" dirty="0">
                <a:solidFill>
                  <a:schemeClr val="accent1">
                    <a:lumMod val="50000"/>
                  </a:schemeClr>
                </a:solidFill>
                <a:latin typeface="Corbel" panose="020B0503020204020204" pitchFamily="34" charset="0"/>
              </a:rPr>
              <a:t>ZOSTER</a:t>
            </a:r>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00902" y="2132857"/>
            <a:ext cx="8034037" cy="3888431"/>
          </a:xfrm>
          <a:prstGeom prst="rect">
            <a:avLst/>
          </a:prstGeom>
        </p:spPr>
      </p:pic>
      <p:sp>
        <p:nvSpPr>
          <p:cNvPr id="5" name="CasellaDiTesto 4"/>
          <p:cNvSpPr txBox="1"/>
          <p:nvPr/>
        </p:nvSpPr>
        <p:spPr>
          <a:xfrm>
            <a:off x="2426601" y="1930677"/>
            <a:ext cx="1969809" cy="300082"/>
          </a:xfrm>
          <a:prstGeom prst="rect">
            <a:avLst/>
          </a:prstGeom>
          <a:solidFill>
            <a:schemeClr val="bg1"/>
          </a:solidFill>
          <a:ln>
            <a:solidFill>
              <a:schemeClr val="bg1"/>
            </a:solidFill>
          </a:ln>
        </p:spPr>
        <p:txBody>
          <a:bodyPr wrap="square" rtlCol="0">
            <a:spAutoFit/>
          </a:bodyPr>
          <a:lstStyle/>
          <a:p>
            <a:endParaRPr lang="it-IT" sz="1350" dirty="0"/>
          </a:p>
        </p:txBody>
      </p:sp>
      <p:pic>
        <p:nvPicPr>
          <p:cNvPr id="3" name="Immagin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9534" y="332656"/>
            <a:ext cx="5779026" cy="1329431"/>
          </a:xfrm>
          <a:prstGeom prst="rect">
            <a:avLst/>
          </a:prstGeom>
        </p:spPr>
      </p:pic>
    </p:spTree>
    <p:extLst>
      <p:ext uri="{BB962C8B-B14F-4D97-AF65-F5344CB8AC3E}">
        <p14:creationId xmlns="" xmlns:p14="http://schemas.microsoft.com/office/powerpoint/2010/main" val="32292544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07568" y="188640"/>
            <a:ext cx="6720547" cy="6192688"/>
          </a:xfrm>
          <a:prstGeom prst="rect">
            <a:avLst/>
          </a:prstGeom>
        </p:spPr>
      </p:pic>
    </p:spTree>
    <p:extLst>
      <p:ext uri="{BB962C8B-B14F-4D97-AF65-F5344CB8AC3E}">
        <p14:creationId xmlns="" xmlns:p14="http://schemas.microsoft.com/office/powerpoint/2010/main" val="17991871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47528" y="482781"/>
            <a:ext cx="7223020" cy="4824536"/>
          </a:xfrm>
          <a:prstGeom prst="rect">
            <a:avLst/>
          </a:prstGeom>
        </p:spPr>
      </p:pic>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07569" y="5283792"/>
            <a:ext cx="6351429" cy="1008112"/>
          </a:xfrm>
          <a:prstGeom prst="rect">
            <a:avLst/>
          </a:prstGeom>
        </p:spPr>
      </p:pic>
    </p:spTree>
    <p:extLst>
      <p:ext uri="{BB962C8B-B14F-4D97-AF65-F5344CB8AC3E}">
        <p14:creationId xmlns="" xmlns:p14="http://schemas.microsoft.com/office/powerpoint/2010/main" val="22924716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47528" y="1556792"/>
            <a:ext cx="8218169" cy="3510092"/>
          </a:xfrm>
          <a:prstGeom prst="rect">
            <a:avLst/>
          </a:prstGeom>
        </p:spPr>
      </p:pic>
    </p:spTree>
    <p:extLst>
      <p:ext uri="{BB962C8B-B14F-4D97-AF65-F5344CB8AC3E}">
        <p14:creationId xmlns="" xmlns:p14="http://schemas.microsoft.com/office/powerpoint/2010/main" val="10841306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26779" y="692696"/>
            <a:ext cx="8201500" cy="5328591"/>
          </a:xfrm>
          <a:prstGeom prst="rect">
            <a:avLst/>
          </a:prstGeom>
        </p:spPr>
      </p:pic>
    </p:spTree>
    <p:extLst>
      <p:ext uri="{BB962C8B-B14F-4D97-AF65-F5344CB8AC3E}">
        <p14:creationId xmlns="" xmlns:p14="http://schemas.microsoft.com/office/powerpoint/2010/main" val="6299187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3392" y="460684"/>
            <a:ext cx="10058400" cy="1044664"/>
          </a:xfrm>
        </p:spPr>
        <p:txBody>
          <a:bodyPr>
            <a:normAutofit/>
          </a:bodyPr>
          <a:lstStyle/>
          <a:p>
            <a:r>
              <a:rPr lang="it-IT" sz="4000" b="1" dirty="0" smtClean="0">
                <a:solidFill>
                  <a:schemeClr val="accent1">
                    <a:lumMod val="50000"/>
                  </a:schemeClr>
                </a:solidFill>
                <a:latin typeface="Corbel" panose="020B0503020204020204" pitchFamily="34" charset="0"/>
              </a:rPr>
              <a:t>VACCINAZIONE HPV</a:t>
            </a:r>
            <a:endParaRPr lang="it-IT" sz="4000" b="1" dirty="0">
              <a:solidFill>
                <a:schemeClr val="accent1">
                  <a:lumMod val="50000"/>
                </a:schemeClr>
              </a:solidFill>
              <a:latin typeface="Corbel" panose="020B0503020204020204" pitchFamily="34" charset="0"/>
            </a:endParaRPr>
          </a:p>
        </p:txBody>
      </p:sp>
      <p:sp>
        <p:nvSpPr>
          <p:cNvPr id="3" name="Segnaposto contenuto 2"/>
          <p:cNvSpPr>
            <a:spLocks noGrp="1"/>
          </p:cNvSpPr>
          <p:nvPr>
            <p:ph idx="1"/>
          </p:nvPr>
        </p:nvSpPr>
        <p:spPr>
          <a:xfrm>
            <a:off x="623392" y="1845734"/>
            <a:ext cx="11233248" cy="4319570"/>
          </a:xfrm>
        </p:spPr>
        <p:txBody>
          <a:bodyPr>
            <a:noAutofit/>
          </a:bodyPr>
          <a:lstStyle/>
          <a:p>
            <a:pPr algn="just">
              <a:lnSpc>
                <a:spcPct val="100000"/>
              </a:lnSpc>
              <a:spcAft>
                <a:spcPts val="0"/>
              </a:spcAft>
              <a:buNone/>
            </a:pPr>
            <a:r>
              <a:rPr lang="it-IT" sz="2200" dirty="0" smtClean="0"/>
              <a:t>	In  Regione Piemonte (PNPV 2017-2019) offerta gratuita della vaccinazione HPV a:</a:t>
            </a:r>
          </a:p>
          <a:p>
            <a:pPr marL="360363" indent="-180975" algn="just">
              <a:lnSpc>
                <a:spcPct val="100000"/>
              </a:lnSpc>
              <a:spcAft>
                <a:spcPts val="0"/>
              </a:spcAft>
              <a:buFont typeface="Arial" pitchFamily="34" charset="0"/>
              <a:buChar char="•"/>
            </a:pPr>
            <a:r>
              <a:rPr lang="it-IT" sz="2200" dirty="0" smtClean="0"/>
              <a:t>maschi e femmine nel dodicesimo anno di vita;</a:t>
            </a:r>
          </a:p>
          <a:p>
            <a:pPr marL="360363" indent="-180975" algn="just">
              <a:lnSpc>
                <a:spcPct val="100000"/>
              </a:lnSpc>
              <a:spcAft>
                <a:spcPts val="0"/>
              </a:spcAft>
              <a:buFont typeface="Arial" pitchFamily="34" charset="0"/>
              <a:buChar char="•"/>
            </a:pPr>
            <a:r>
              <a:rPr lang="it-IT" sz="2200" dirty="0" smtClean="0"/>
              <a:t>uomini che fanno sesso con uomini</a:t>
            </a:r>
          </a:p>
          <a:p>
            <a:pPr marL="360363" indent="-180975" algn="just">
              <a:lnSpc>
                <a:spcPct val="100000"/>
              </a:lnSpc>
              <a:spcAft>
                <a:spcPts val="0"/>
              </a:spcAft>
              <a:buFont typeface="Arial" pitchFamily="34" charset="0"/>
              <a:buChar char="•"/>
            </a:pPr>
            <a:r>
              <a:rPr lang="it-IT" sz="2200" dirty="0" smtClean="0"/>
              <a:t>soggetti con infezione da HIV, come indicato nelle "Linee Guida italiane sull'utilizzo della Terapia </a:t>
            </a:r>
            <a:r>
              <a:rPr lang="it-IT" sz="2200" dirty="0" err="1" smtClean="0"/>
              <a:t>Antiretrovirale</a:t>
            </a:r>
            <a:r>
              <a:rPr lang="it-IT" sz="2200" dirty="0" smtClean="0"/>
              <a:t> e la gestione diagnostico-clinica delle persone con infezione da HIV (Edizione 2017);</a:t>
            </a:r>
          </a:p>
          <a:p>
            <a:pPr algn="just">
              <a:lnSpc>
                <a:spcPct val="100000"/>
              </a:lnSpc>
              <a:spcAft>
                <a:spcPts val="0"/>
              </a:spcAft>
              <a:buNone/>
            </a:pPr>
            <a:r>
              <a:rPr lang="it-IT" sz="2200" dirty="0" smtClean="0"/>
              <a:t>	Offerta alle donne di 25 anni di età: per la vaccinazione HPV, così come per tutte le altre vaccinazioni il Piemonte mantiene, anche in caso di adesione ritardata, il diritto alla gratuità senza limiti di età. Ciò significa che per le donne, la vaccinazione HPV è gratuita per tutte le nate a partire dalla  coorte del 1993, mentre per i maschi, per tutti i nati a partire dalla coorte del 2oo6.</a:t>
            </a:r>
          </a:p>
          <a:p>
            <a:pPr algn="just">
              <a:lnSpc>
                <a:spcPct val="100000"/>
              </a:lnSpc>
              <a:spcAft>
                <a:spcPts val="0"/>
              </a:spcAft>
            </a:pPr>
            <a:endParaRPr lang="it-IT" sz="2200" dirty="0"/>
          </a:p>
        </p:txBody>
      </p:sp>
      <p:sp>
        <p:nvSpPr>
          <p:cNvPr id="4" name="CasellaDiTesto 3"/>
          <p:cNvSpPr txBox="1"/>
          <p:nvPr/>
        </p:nvSpPr>
        <p:spPr>
          <a:xfrm>
            <a:off x="8857636" y="546155"/>
            <a:ext cx="3240360" cy="707886"/>
          </a:xfrm>
          <a:prstGeom prst="rect">
            <a:avLst/>
          </a:prstGeom>
          <a:solidFill>
            <a:schemeClr val="bg1"/>
          </a:solidFill>
        </p:spPr>
        <p:txBody>
          <a:bodyPr wrap="square" rtlCol="0">
            <a:spAutoFit/>
          </a:bodyPr>
          <a:lstStyle/>
          <a:p>
            <a:r>
              <a:rPr lang="it-IT" sz="2000" b="1" dirty="0" smtClean="0">
                <a:solidFill>
                  <a:srgbClr val="FF0000"/>
                </a:solidFill>
              </a:rPr>
              <a:t>Nota Regione Piemonte n.00007901, del 09.04.2019</a:t>
            </a:r>
            <a:endParaRPr lang="it-IT" sz="2000" b="1" dirty="0">
              <a:solidFill>
                <a:srgbClr val="FF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ccia a destra 3"/>
          <p:cNvSpPr/>
          <p:nvPr/>
        </p:nvSpPr>
        <p:spPr>
          <a:xfrm>
            <a:off x="5665523" y="3139229"/>
            <a:ext cx="751217" cy="3634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dirty="0"/>
          </a:p>
        </p:txBody>
      </p:sp>
      <p:sp>
        <p:nvSpPr>
          <p:cNvPr id="17" name="CasellaDiTesto 16"/>
          <p:cNvSpPr txBox="1"/>
          <p:nvPr/>
        </p:nvSpPr>
        <p:spPr>
          <a:xfrm>
            <a:off x="1667166" y="47440"/>
            <a:ext cx="5452903" cy="400110"/>
          </a:xfrm>
          <a:prstGeom prst="rect">
            <a:avLst/>
          </a:prstGeom>
          <a:solidFill>
            <a:srgbClr val="FFC000"/>
          </a:solidFill>
          <a:ln>
            <a:solidFill>
              <a:schemeClr val="tx1"/>
            </a:solidFill>
          </a:ln>
        </p:spPr>
        <p:txBody>
          <a:bodyPr wrap="none" rtlCol="0">
            <a:spAutoFit/>
          </a:bodyPr>
          <a:lstStyle/>
          <a:p>
            <a:r>
              <a:rPr lang="it-IT" sz="2000" b="1" dirty="0"/>
              <a:t>IL CONTESTO EPIDEMIOLOGICO INTERNAZIONALE</a:t>
            </a:r>
          </a:p>
        </p:txBody>
      </p:sp>
      <p:pic>
        <p:nvPicPr>
          <p:cNvPr id="11" name="Immagine 10"/>
          <p:cNvPicPr>
            <a:picLocks noChangeAspect="1"/>
          </p:cNvPicPr>
          <p:nvPr/>
        </p:nvPicPr>
        <p:blipFill rotWithShape="1">
          <a:blip r:embed="rId2" cstate="print"/>
          <a:srcRect l="26236" t="26883" r="3421" b="25328"/>
          <a:stretch/>
        </p:blipFill>
        <p:spPr>
          <a:xfrm>
            <a:off x="1728305" y="3968673"/>
            <a:ext cx="8747927" cy="2659630"/>
          </a:xfrm>
          <a:prstGeom prst="rect">
            <a:avLst/>
          </a:prstGeom>
        </p:spPr>
        <p:style>
          <a:lnRef idx="2">
            <a:schemeClr val="dk1"/>
          </a:lnRef>
          <a:fillRef idx="1">
            <a:schemeClr val="lt1"/>
          </a:fillRef>
          <a:effectRef idx="0">
            <a:schemeClr val="dk1"/>
          </a:effectRef>
          <a:fontRef idx="minor">
            <a:schemeClr val="dk1"/>
          </a:fontRef>
        </p:style>
      </p:pic>
      <p:sp>
        <p:nvSpPr>
          <p:cNvPr id="3" name="CasellaDiTesto 2"/>
          <p:cNvSpPr txBox="1"/>
          <p:nvPr/>
        </p:nvSpPr>
        <p:spPr>
          <a:xfrm>
            <a:off x="3311623" y="2260395"/>
            <a:ext cx="5036980" cy="156966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it-IT"/>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it-IT" sz="2400" b="1" dirty="0"/>
              <a:t>Il 5% circa di tutti i tumori, sono causati dall’ HPV, per un totale di oltre 600 mila nuovi casi all’anno su scala mondiale.</a:t>
            </a:r>
          </a:p>
        </p:txBody>
      </p:sp>
      <p:sp>
        <p:nvSpPr>
          <p:cNvPr id="7" name="CasellaDiTesto 6"/>
          <p:cNvSpPr txBox="1"/>
          <p:nvPr/>
        </p:nvSpPr>
        <p:spPr>
          <a:xfrm>
            <a:off x="1667165" y="574176"/>
            <a:ext cx="8870206"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000" dirty="0"/>
              <a:t>I Papilloma Virus umani (HPV) sono un gruppo di virus che infettano le mucose del corpo come la cervice, la vagina, la vulva, l’ano, il pene, la bocca o la gola. </a:t>
            </a:r>
          </a:p>
        </p:txBody>
      </p:sp>
      <p:sp>
        <p:nvSpPr>
          <p:cNvPr id="15" name="CasellaDiTesto 14"/>
          <p:cNvSpPr txBox="1"/>
          <p:nvPr/>
        </p:nvSpPr>
        <p:spPr>
          <a:xfrm>
            <a:off x="1667165" y="1389624"/>
            <a:ext cx="8870206"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000" dirty="0"/>
              <a:t>L’infezione può causare, sia negli uomini che nelle donne, tumori che impiegano anche anni per svilupparsi.</a:t>
            </a:r>
          </a:p>
        </p:txBody>
      </p:sp>
    </p:spTree>
    <p:extLst>
      <p:ext uri="{BB962C8B-B14F-4D97-AF65-F5344CB8AC3E}">
        <p14:creationId xmlns="" xmlns:p14="http://schemas.microsoft.com/office/powerpoint/2010/main" val="24648617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p:cNvSpPr txBox="1"/>
          <p:nvPr/>
        </p:nvSpPr>
        <p:spPr>
          <a:xfrm>
            <a:off x="1608305" y="99895"/>
            <a:ext cx="3030510" cy="400110"/>
          </a:xfrm>
          <a:prstGeom prst="rect">
            <a:avLst/>
          </a:prstGeom>
          <a:solidFill>
            <a:srgbClr val="FFC000"/>
          </a:solidFill>
          <a:ln>
            <a:solidFill>
              <a:schemeClr val="tx1"/>
            </a:solidFill>
          </a:ln>
        </p:spPr>
        <p:txBody>
          <a:bodyPr wrap="none" rtlCol="0">
            <a:spAutoFit/>
          </a:bodyPr>
          <a:lstStyle/>
          <a:p>
            <a:r>
              <a:rPr lang="it-IT" sz="2000" b="1" dirty="0"/>
              <a:t>LA SITUAZIONE IN EUROPA</a:t>
            </a:r>
          </a:p>
        </p:txBody>
      </p:sp>
      <p:pic>
        <p:nvPicPr>
          <p:cNvPr id="2" name="Immagine 1"/>
          <p:cNvPicPr>
            <a:picLocks noChangeAspect="1"/>
          </p:cNvPicPr>
          <p:nvPr/>
        </p:nvPicPr>
        <p:blipFill rotWithShape="1">
          <a:blip r:embed="rId3" cstate="print"/>
          <a:srcRect l="26603" t="18818" r="3125" b="15455"/>
          <a:stretch/>
        </p:blipFill>
        <p:spPr>
          <a:xfrm>
            <a:off x="1608305" y="636104"/>
            <a:ext cx="8567530" cy="6015262"/>
          </a:xfrm>
          <a:prstGeom prst="rect">
            <a:avLst/>
          </a:prstGeom>
        </p:spPr>
      </p:pic>
    </p:spTree>
    <p:extLst>
      <p:ext uri="{BB962C8B-B14F-4D97-AF65-F5344CB8AC3E}">
        <p14:creationId xmlns="" xmlns:p14="http://schemas.microsoft.com/office/powerpoint/2010/main" val="35299277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1608306" y="3678695"/>
            <a:ext cx="8902379"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b="1" dirty="0"/>
              <a:t>OGNI GIORNO</a:t>
            </a:r>
          </a:p>
          <a:p>
            <a:pPr algn="just"/>
            <a:r>
              <a:rPr lang="it-IT" sz="2000" dirty="0"/>
              <a:t>in Europa, l’HPV causa un numero stimato di circa:</a:t>
            </a:r>
          </a:p>
          <a:p>
            <a:pPr marL="342900" indent="-342900" algn="just">
              <a:buFont typeface="Wingdings" panose="05000000000000000000" pitchFamily="2" charset="2"/>
              <a:buChar char="Ø"/>
            </a:pPr>
            <a:r>
              <a:rPr lang="it-IT" sz="2000" b="1" dirty="0"/>
              <a:t>95</a:t>
            </a:r>
            <a:r>
              <a:rPr lang="it-IT" sz="2000" dirty="0"/>
              <a:t> nuovi casi di cancro alla cervice (34.700/anno)</a:t>
            </a:r>
          </a:p>
          <a:p>
            <a:pPr marL="342900" indent="-342900" algn="just">
              <a:buFont typeface="Wingdings" panose="05000000000000000000" pitchFamily="2" charset="2"/>
              <a:buChar char="Ø"/>
            </a:pPr>
            <a:r>
              <a:rPr lang="it-IT" sz="2000" b="1" dirty="0"/>
              <a:t>17</a:t>
            </a:r>
            <a:r>
              <a:rPr lang="it-IT" sz="2000" dirty="0"/>
              <a:t> nuovi casi di cancro al retto (6400/anno)</a:t>
            </a:r>
          </a:p>
          <a:p>
            <a:pPr marL="342900" indent="-342900" algn="just">
              <a:buFont typeface="Wingdings" panose="05000000000000000000" pitchFamily="2" charset="2"/>
              <a:buChar char="Ø"/>
            </a:pPr>
            <a:r>
              <a:rPr lang="it-IT" sz="2000" b="1" dirty="0"/>
              <a:t>5</a:t>
            </a:r>
            <a:r>
              <a:rPr lang="it-IT" sz="2000" dirty="0"/>
              <a:t> nuovi casi di cancro alla vulva (1800/anno)</a:t>
            </a:r>
          </a:p>
          <a:p>
            <a:pPr marL="342900" indent="-342900" algn="just">
              <a:buFont typeface="Wingdings" panose="05000000000000000000" pitchFamily="2" charset="2"/>
              <a:buChar char="Ø"/>
            </a:pPr>
            <a:r>
              <a:rPr lang="it-IT" sz="2000" b="1" dirty="0"/>
              <a:t>4 </a:t>
            </a:r>
            <a:r>
              <a:rPr lang="it-IT" sz="2000" dirty="0"/>
              <a:t>nuovi casi di cancro alla vagina (1500/anno)</a:t>
            </a:r>
          </a:p>
          <a:p>
            <a:pPr marL="342900" indent="-342900" algn="just">
              <a:buFont typeface="Wingdings" panose="05000000000000000000" pitchFamily="2" charset="2"/>
              <a:buChar char="Ø"/>
            </a:pPr>
            <a:endParaRPr lang="it-IT" sz="2000" dirty="0"/>
          </a:p>
          <a:p>
            <a:pPr marL="342900" indent="-342900" algn="just">
              <a:buFont typeface="Wingdings" panose="05000000000000000000" pitchFamily="2" charset="2"/>
              <a:buChar char="q"/>
            </a:pPr>
            <a:r>
              <a:rPr lang="it-IT" sz="2000" b="1" dirty="0"/>
              <a:t>10.000</a:t>
            </a:r>
            <a:r>
              <a:rPr lang="it-IT" sz="2000" dirty="0"/>
              <a:t> lesioni cervicali di alto grado (</a:t>
            </a:r>
            <a:r>
              <a:rPr lang="it-IT" sz="2000" dirty="0" err="1"/>
              <a:t>range</a:t>
            </a:r>
            <a:r>
              <a:rPr lang="it-IT" sz="2000" dirty="0"/>
              <a:t> da 267.350 a 510.609/anno)</a:t>
            </a:r>
          </a:p>
        </p:txBody>
      </p:sp>
      <p:sp>
        <p:nvSpPr>
          <p:cNvPr id="15" name="CasellaDiTesto 14"/>
          <p:cNvSpPr txBox="1"/>
          <p:nvPr/>
        </p:nvSpPr>
        <p:spPr>
          <a:xfrm>
            <a:off x="1608305" y="741549"/>
            <a:ext cx="568707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b="1" dirty="0"/>
              <a:t>In Europa,</a:t>
            </a:r>
          </a:p>
          <a:p>
            <a:pPr algn="just"/>
            <a:r>
              <a:rPr lang="it-IT" sz="2800" b="1" dirty="0"/>
              <a:t>si stima che l’HPV provochi </a:t>
            </a:r>
          </a:p>
          <a:p>
            <a:pPr algn="just"/>
            <a:r>
              <a:rPr lang="it-IT" sz="2800" b="1" dirty="0"/>
              <a:t>un nuovo caso di cancro anogenitale</a:t>
            </a:r>
          </a:p>
          <a:p>
            <a:pPr algn="just"/>
            <a:r>
              <a:rPr lang="it-IT" sz="2800" b="1" dirty="0"/>
              <a:t>OGNI 12 MINUTI </a:t>
            </a:r>
          </a:p>
          <a:p>
            <a:pPr algn="just"/>
            <a:r>
              <a:rPr lang="it-IT" sz="2800" b="1" dirty="0"/>
              <a:t>DI OGNI GIORNO</a:t>
            </a:r>
          </a:p>
        </p:txBody>
      </p:sp>
      <p:pic>
        <p:nvPicPr>
          <p:cNvPr id="1028" name="Picture 4" descr="Risultati immagini per DISEGNO OROLOGI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39088" y="845193"/>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asellaDiTesto 7"/>
          <p:cNvSpPr txBox="1"/>
          <p:nvPr/>
        </p:nvSpPr>
        <p:spPr>
          <a:xfrm>
            <a:off x="1608305" y="176368"/>
            <a:ext cx="5687070" cy="400110"/>
          </a:xfrm>
          <a:prstGeom prst="rect">
            <a:avLst/>
          </a:prstGeom>
          <a:solidFill>
            <a:srgbClr val="FFC000"/>
          </a:solidFill>
          <a:ln>
            <a:solidFill>
              <a:schemeClr val="tx1"/>
            </a:solidFill>
          </a:ln>
        </p:spPr>
        <p:txBody>
          <a:bodyPr wrap="none" rtlCol="0">
            <a:spAutoFit/>
          </a:bodyPr>
          <a:lstStyle/>
          <a:p>
            <a:r>
              <a:rPr lang="it-IT" sz="2000" b="1" dirty="0"/>
              <a:t>ALCUNI DATI RELATIVI ALLA SITUAZIONE IN EUROPA</a:t>
            </a:r>
          </a:p>
        </p:txBody>
      </p:sp>
    </p:spTree>
    <p:extLst>
      <p:ext uri="{BB962C8B-B14F-4D97-AF65-F5344CB8AC3E}">
        <p14:creationId xmlns="" xmlns:p14="http://schemas.microsoft.com/office/powerpoint/2010/main" val="21850503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p:cNvSpPr txBox="1"/>
          <p:nvPr/>
        </p:nvSpPr>
        <p:spPr>
          <a:xfrm>
            <a:off x="1608306" y="61795"/>
            <a:ext cx="2813847" cy="400110"/>
          </a:xfrm>
          <a:prstGeom prst="rect">
            <a:avLst/>
          </a:prstGeom>
          <a:solidFill>
            <a:srgbClr val="FFC000"/>
          </a:solidFill>
          <a:ln>
            <a:solidFill>
              <a:schemeClr val="tx1"/>
            </a:solidFill>
          </a:ln>
        </p:spPr>
        <p:txBody>
          <a:bodyPr wrap="none" rtlCol="0">
            <a:spAutoFit/>
          </a:bodyPr>
          <a:lstStyle/>
          <a:p>
            <a:r>
              <a:rPr lang="it-IT" sz="2000" b="1" dirty="0"/>
              <a:t>LA SITUAZIONE IN ITALIA</a:t>
            </a:r>
          </a:p>
        </p:txBody>
      </p:sp>
      <p:sp>
        <p:nvSpPr>
          <p:cNvPr id="15" name="CasellaDiTesto 14"/>
          <p:cNvSpPr txBox="1"/>
          <p:nvPr/>
        </p:nvSpPr>
        <p:spPr>
          <a:xfrm>
            <a:off x="1608305" y="514488"/>
            <a:ext cx="8894774"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2400" b="1" dirty="0"/>
              <a:t>In Italia, il carcinoma della cervice</a:t>
            </a:r>
            <a:r>
              <a:rPr lang="it-IT" sz="2400" dirty="0"/>
              <a:t>:</a:t>
            </a:r>
          </a:p>
          <a:p>
            <a:r>
              <a:rPr lang="it-IT" sz="2400" dirty="0"/>
              <a:t>- </a:t>
            </a:r>
            <a:r>
              <a:rPr lang="it-IT" sz="2400" dirty="0" smtClean="0"/>
              <a:t>colpisce </a:t>
            </a:r>
            <a:r>
              <a:rPr lang="it-IT" sz="2400" dirty="0"/>
              <a:t>3500 donne ogni anno, con 1000 decessi;</a:t>
            </a:r>
          </a:p>
          <a:p>
            <a:r>
              <a:rPr lang="it-IT" sz="2400" dirty="0"/>
              <a:t>- </a:t>
            </a:r>
            <a:r>
              <a:rPr lang="it-IT" sz="2400" dirty="0" smtClean="0"/>
              <a:t>rappresenta </a:t>
            </a:r>
            <a:r>
              <a:rPr lang="it-IT" sz="2400" dirty="0"/>
              <a:t>il 9° tumore per frequenza nel genere femminile (2%);</a:t>
            </a:r>
          </a:p>
          <a:p>
            <a:r>
              <a:rPr lang="it-IT" sz="2400" dirty="0"/>
              <a:t>- </a:t>
            </a:r>
            <a:r>
              <a:rPr lang="it-IT" sz="2400" dirty="0" smtClean="0"/>
              <a:t>costituisce </a:t>
            </a:r>
            <a:r>
              <a:rPr lang="it-IT" sz="2400" dirty="0"/>
              <a:t>una pregressa diagnosi per oltre 60.000 donne;</a:t>
            </a:r>
          </a:p>
          <a:p>
            <a:r>
              <a:rPr lang="it-IT" sz="2400" dirty="0"/>
              <a:t>- insieme alle CIN3 determinano il 40% delle ospedalizzazioni (tasso di ospedalizzazione 15.6 e 17.6 per 100.000).</a:t>
            </a:r>
          </a:p>
          <a:p>
            <a:pPr marL="285750" indent="-285750">
              <a:buFontTx/>
              <a:buChar char="-"/>
            </a:pPr>
            <a:endParaRPr lang="it-IT" dirty="0"/>
          </a:p>
        </p:txBody>
      </p:sp>
      <p:sp>
        <p:nvSpPr>
          <p:cNvPr id="16" name="CasellaDiTesto 15"/>
          <p:cNvSpPr txBox="1"/>
          <p:nvPr/>
        </p:nvSpPr>
        <p:spPr>
          <a:xfrm>
            <a:off x="8331879" y="3076727"/>
            <a:ext cx="2151102" cy="30008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1350" dirty="0"/>
              <a:t>Ministero della Salute, 2019</a:t>
            </a:r>
          </a:p>
        </p:txBody>
      </p:sp>
      <p:pic>
        <p:nvPicPr>
          <p:cNvPr id="3" name="Immagine 2"/>
          <p:cNvPicPr>
            <a:picLocks noChangeAspect="1"/>
          </p:cNvPicPr>
          <p:nvPr/>
        </p:nvPicPr>
        <p:blipFill rotWithShape="1">
          <a:blip r:embed="rId3" cstate="print"/>
          <a:srcRect l="31514" t="36971" r="32869" b="38677"/>
          <a:stretch/>
        </p:blipFill>
        <p:spPr>
          <a:xfrm>
            <a:off x="2831690" y="3887724"/>
            <a:ext cx="6744929" cy="2833753"/>
          </a:xfrm>
          <a:prstGeom prst="rect">
            <a:avLst/>
          </a:prstGeom>
        </p:spPr>
        <p:style>
          <a:lnRef idx="2">
            <a:schemeClr val="dk1"/>
          </a:lnRef>
          <a:fillRef idx="1">
            <a:schemeClr val="lt1"/>
          </a:fillRef>
          <a:effectRef idx="0">
            <a:schemeClr val="dk1"/>
          </a:effectRef>
          <a:fontRef idx="minor">
            <a:schemeClr val="dk1"/>
          </a:fontRef>
        </p:style>
      </p:pic>
      <p:sp>
        <p:nvSpPr>
          <p:cNvPr id="9" name="CasellaDiTesto 8"/>
          <p:cNvSpPr txBox="1"/>
          <p:nvPr/>
        </p:nvSpPr>
        <p:spPr>
          <a:xfrm>
            <a:off x="2831689" y="3487613"/>
            <a:ext cx="674493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2000" b="1" dirty="0"/>
              <a:t>TUMORI HPV CORRELATI. ITALIA, 2017-2018 </a:t>
            </a:r>
          </a:p>
        </p:txBody>
      </p:sp>
    </p:spTree>
    <p:extLst>
      <p:ext uri="{BB962C8B-B14F-4D97-AF65-F5344CB8AC3E}">
        <p14:creationId xmlns="" xmlns:p14="http://schemas.microsoft.com/office/powerpoint/2010/main" val="3404830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nSpc>
                <a:spcPts val="3700"/>
              </a:lnSpc>
            </a:pPr>
            <a:r>
              <a:rPr lang="it-IT" sz="2800" b="1" dirty="0">
                <a:solidFill>
                  <a:schemeClr val="accent1">
                    <a:lumMod val="75000"/>
                  </a:schemeClr>
                </a:solidFill>
                <a:latin typeface="Arial Black" panose="020B0A04020102020204" pitchFamily="34" charset="0"/>
              </a:rPr>
              <a:t>Fattori di cui bisogna tener conto nella formulazione</a:t>
            </a:r>
            <a:r>
              <a:rPr lang="it-IT" sz="2800" dirty="0">
                <a:solidFill>
                  <a:schemeClr val="accent1">
                    <a:lumMod val="75000"/>
                  </a:schemeClr>
                </a:solidFill>
                <a:latin typeface="Arial Black" panose="020B0A04020102020204" pitchFamily="34" charset="0"/>
              </a:rPr>
              <a:t/>
            </a:r>
            <a:br>
              <a:rPr lang="it-IT" sz="2800" dirty="0">
                <a:solidFill>
                  <a:schemeClr val="accent1">
                    <a:lumMod val="75000"/>
                  </a:schemeClr>
                </a:solidFill>
                <a:latin typeface="Arial Black" panose="020B0A04020102020204" pitchFamily="34" charset="0"/>
              </a:rPr>
            </a:br>
            <a:r>
              <a:rPr lang="en-US" sz="2800" b="1" dirty="0">
                <a:solidFill>
                  <a:schemeClr val="accent1">
                    <a:lumMod val="75000"/>
                  </a:schemeClr>
                </a:solidFill>
                <a:latin typeface="Arial Black" panose="020B0A04020102020204" pitchFamily="34" charset="0"/>
              </a:rPr>
              <a:t>del </a:t>
            </a:r>
            <a:r>
              <a:rPr lang="en-US" sz="2800" b="1" dirty="0" err="1">
                <a:solidFill>
                  <a:schemeClr val="accent1">
                    <a:lumMod val="75000"/>
                  </a:schemeClr>
                </a:solidFill>
                <a:latin typeface="Arial Black" panose="020B0A04020102020204" pitchFamily="34" charset="0"/>
              </a:rPr>
              <a:t>calendario</a:t>
            </a:r>
            <a:r>
              <a:rPr lang="en-US" sz="2800" b="1" dirty="0">
                <a:solidFill>
                  <a:schemeClr val="accent1">
                    <a:lumMod val="75000"/>
                  </a:schemeClr>
                </a:solidFill>
                <a:latin typeface="Arial Black" panose="020B0A04020102020204" pitchFamily="34" charset="0"/>
              </a:rPr>
              <a:t> </a:t>
            </a:r>
            <a:r>
              <a:rPr lang="en-US" sz="2800" b="1" dirty="0" err="1">
                <a:solidFill>
                  <a:schemeClr val="accent1">
                    <a:lumMod val="75000"/>
                  </a:schemeClr>
                </a:solidFill>
                <a:latin typeface="Arial Black" panose="020B0A04020102020204" pitchFamily="34" charset="0"/>
              </a:rPr>
              <a:t>vaccinale</a:t>
            </a:r>
            <a:r>
              <a:rPr lang="en-US" sz="2800" b="1" dirty="0">
                <a:solidFill>
                  <a:schemeClr val="accent1">
                    <a:lumMod val="75000"/>
                  </a:schemeClr>
                </a:solidFill>
                <a:latin typeface="Arial Black" panose="020B0A04020102020204" pitchFamily="34" charset="0"/>
              </a:rPr>
              <a:t> </a:t>
            </a:r>
            <a:r>
              <a:rPr lang="en-US" sz="2800" b="1" dirty="0" err="1">
                <a:solidFill>
                  <a:schemeClr val="accent1">
                    <a:lumMod val="75000"/>
                  </a:schemeClr>
                </a:solidFill>
                <a:latin typeface="Arial Black" panose="020B0A04020102020204" pitchFamily="34" charset="0"/>
              </a:rPr>
              <a:t>dell’infanzia</a:t>
            </a:r>
            <a:endParaRPr lang="it-IT" sz="2800" dirty="0">
              <a:solidFill>
                <a:schemeClr val="accent1">
                  <a:lumMod val="75000"/>
                </a:schemeClr>
              </a:solidFill>
            </a:endParaRPr>
          </a:p>
        </p:txBody>
      </p:sp>
      <p:sp>
        <p:nvSpPr>
          <p:cNvPr id="3" name="Segnaposto contenuto 2"/>
          <p:cNvSpPr>
            <a:spLocks noGrp="1"/>
          </p:cNvSpPr>
          <p:nvPr>
            <p:ph idx="1"/>
          </p:nvPr>
        </p:nvSpPr>
        <p:spPr>
          <a:xfrm>
            <a:off x="957958" y="2099676"/>
            <a:ext cx="9904005" cy="4023360"/>
          </a:xfrm>
        </p:spPr>
        <p:txBody>
          <a:bodyPr>
            <a:normAutofit/>
          </a:bodyPr>
          <a:lstStyle/>
          <a:p>
            <a:pPr marL="0" indent="0">
              <a:lnSpc>
                <a:spcPct val="100000"/>
              </a:lnSpc>
              <a:spcAft>
                <a:spcPts val="1800"/>
              </a:spcAft>
              <a:buNone/>
            </a:pPr>
            <a:r>
              <a:rPr lang="it-IT" sz="2800" b="1" dirty="0">
                <a:solidFill>
                  <a:srgbClr val="FF0000"/>
                </a:solidFill>
              </a:rPr>
              <a:t>Immunologici</a:t>
            </a:r>
          </a:p>
          <a:p>
            <a:pPr marL="271463" indent="-271463" algn="just">
              <a:lnSpc>
                <a:spcPct val="100000"/>
              </a:lnSpc>
              <a:buFont typeface="Arial" panose="020B0604020202020204" pitchFamily="34" charset="0"/>
              <a:buChar char="•"/>
            </a:pPr>
            <a:r>
              <a:rPr lang="it-IT" sz="2400" dirty="0" smtClean="0"/>
              <a:t>Numero di </a:t>
            </a:r>
            <a:r>
              <a:rPr lang="it-IT" sz="2400" dirty="0"/>
              <a:t>dosi e relativi intervalli richiesti per ottenere una risposta protettiva</a:t>
            </a:r>
          </a:p>
          <a:p>
            <a:pPr marL="271463" indent="-271463" algn="just">
              <a:lnSpc>
                <a:spcPct val="100000"/>
              </a:lnSpc>
              <a:buFont typeface="Arial" panose="020B0604020202020204" pitchFamily="34" charset="0"/>
              <a:buChar char="•"/>
            </a:pPr>
            <a:r>
              <a:rPr lang="it-IT" sz="2400" dirty="0" smtClean="0"/>
              <a:t>Interferenza tra </a:t>
            </a:r>
            <a:r>
              <a:rPr lang="it-IT" sz="2400" dirty="0"/>
              <a:t>antigeni vaccinali somministrati contemporaneamente </a:t>
            </a:r>
          </a:p>
          <a:p>
            <a:pPr marL="271463" indent="-271463" algn="just">
              <a:lnSpc>
                <a:spcPct val="100000"/>
              </a:lnSpc>
              <a:buFont typeface="Arial" panose="020B0604020202020204" pitchFamily="34" charset="0"/>
              <a:buChar char="•"/>
            </a:pPr>
            <a:r>
              <a:rPr lang="it-IT" sz="2400" dirty="0"/>
              <a:t>Durata della protezione conferita dal vaccino</a:t>
            </a:r>
          </a:p>
          <a:p>
            <a:pPr algn="just">
              <a:lnSpc>
                <a:spcPct val="100000"/>
              </a:lnSpc>
            </a:pPr>
            <a:endParaRPr lang="it-IT" dirty="0"/>
          </a:p>
        </p:txBody>
      </p:sp>
    </p:spTree>
    <p:extLst>
      <p:ext uri="{BB962C8B-B14F-4D97-AF65-F5344CB8AC3E}">
        <p14:creationId xmlns="" xmlns:p14="http://schemas.microsoft.com/office/powerpoint/2010/main" val="20037180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numero diapositiva 2">
            <a:extLst>
              <a:ext uri="{FF2B5EF4-FFF2-40B4-BE49-F238E27FC236}">
                <a16:creationId xmlns:a16="http://schemas.microsoft.com/office/drawing/2014/main" xmlns="" id="{DB3A403D-7AD0-E044-BB9D-FC4974F64F3B}"/>
              </a:ext>
            </a:extLst>
          </p:cNvPr>
          <p:cNvSpPr>
            <a:spLocks noGrp="1"/>
          </p:cNvSpPr>
          <p:nvPr>
            <p:ph type="sldNum"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97687">
              <a:lnSpc>
                <a:spcPts val="2500"/>
              </a:lnSpc>
              <a:buClr>
                <a:srgbClr val="8AA8CA"/>
              </a:buClr>
              <a:buSzPct val="90000"/>
              <a:buFont typeface="Wingdings" pitchFamily="2" charset="2"/>
              <a:buChar char="n"/>
              <a:defRPr sz="2000">
                <a:solidFill>
                  <a:srgbClr val="6D8BBB"/>
                </a:solidFill>
                <a:latin typeface="Arial" panose="020B0604020202020204" pitchFamily="34" charset="0"/>
                <a:cs typeface="Arial" panose="020B0604020202020204" pitchFamily="34" charset="0"/>
              </a:defRPr>
            </a:lvl1pPr>
            <a:lvl2pPr marL="619100" indent="-238115" defTabSz="797687">
              <a:lnSpc>
                <a:spcPts val="2000"/>
              </a:lnSpc>
              <a:spcAft>
                <a:spcPts val="250"/>
              </a:spcAft>
              <a:buClr>
                <a:srgbClr val="009999"/>
              </a:buClr>
              <a:buSzPct val="105000"/>
              <a:buFont typeface="Symbol" pitchFamily="2" charset="2"/>
              <a:buChar char="·"/>
              <a:defRPr sz="1667">
                <a:solidFill>
                  <a:srgbClr val="7F7F7F"/>
                </a:solidFill>
                <a:latin typeface="Arial" panose="020B0604020202020204" pitchFamily="34" charset="0"/>
                <a:cs typeface="Arial" panose="020B0604020202020204" pitchFamily="34" charset="0"/>
              </a:defRPr>
            </a:lvl2pPr>
            <a:lvl3pPr marL="952462" indent="-190492" defTabSz="797687">
              <a:buClr>
                <a:schemeClr val="tx1"/>
              </a:buClr>
              <a:buSzPct val="95000"/>
              <a:buFont typeface="Arial" panose="020B0604020202020204" pitchFamily="34" charset="0"/>
              <a:buChar char="−"/>
              <a:defRPr sz="1333">
                <a:solidFill>
                  <a:srgbClr val="00A8A4"/>
                </a:solidFill>
                <a:latin typeface="Arial" panose="020B0604020202020204" pitchFamily="34" charset="0"/>
                <a:cs typeface="Arial" panose="020B0604020202020204" pitchFamily="34" charset="0"/>
              </a:defRPr>
            </a:lvl3pPr>
            <a:lvl4pPr marL="1333447" indent="-190492">
              <a:spcBef>
                <a:spcPts val="250"/>
              </a:spcBef>
              <a:buClr>
                <a:srgbClr val="7F7F7F"/>
              </a:buClr>
              <a:buSzPct val="90000"/>
              <a:buFont typeface="Wingdings" pitchFamily="2" charset="2"/>
              <a:buChar char="n"/>
              <a:defRPr sz="1167">
                <a:solidFill>
                  <a:srgbClr val="7F7F7F"/>
                </a:solidFill>
                <a:latin typeface="Arial" panose="020B0604020202020204" pitchFamily="34" charset="0"/>
                <a:cs typeface="Arial" panose="020B0604020202020204" pitchFamily="34" charset="0"/>
              </a:defRPr>
            </a:lvl4pPr>
            <a:lvl5pPr marL="1714431" indent="-190492">
              <a:defRPr sz="750">
                <a:solidFill>
                  <a:srgbClr val="009999"/>
                </a:solidFill>
                <a:latin typeface="Arial Narrow" panose="020B0604020202020204" pitchFamily="34" charset="0"/>
                <a:cs typeface="Arial" panose="020B0604020202020204" pitchFamily="34" charset="0"/>
              </a:defRPr>
            </a:lvl5pPr>
            <a:lvl6pPr marL="2095416" indent="-190492" eaLnBrk="0" fontAlgn="base" hangingPunct="0">
              <a:spcBef>
                <a:spcPct val="0"/>
              </a:spcBef>
              <a:spcAft>
                <a:spcPct val="0"/>
              </a:spcAft>
              <a:defRPr sz="750">
                <a:solidFill>
                  <a:srgbClr val="009999"/>
                </a:solidFill>
                <a:latin typeface="Arial Narrow" panose="020B0604020202020204" pitchFamily="34" charset="0"/>
                <a:cs typeface="Arial" panose="020B0604020202020204" pitchFamily="34" charset="0"/>
              </a:defRPr>
            </a:lvl6pPr>
            <a:lvl7pPr marL="2476401" indent="-190492" eaLnBrk="0" fontAlgn="base" hangingPunct="0">
              <a:spcBef>
                <a:spcPct val="0"/>
              </a:spcBef>
              <a:spcAft>
                <a:spcPct val="0"/>
              </a:spcAft>
              <a:defRPr sz="750">
                <a:solidFill>
                  <a:srgbClr val="009999"/>
                </a:solidFill>
                <a:latin typeface="Arial Narrow" panose="020B0604020202020204" pitchFamily="34" charset="0"/>
                <a:cs typeface="Arial" panose="020B0604020202020204" pitchFamily="34" charset="0"/>
              </a:defRPr>
            </a:lvl7pPr>
            <a:lvl8pPr marL="2857386" indent="-190492" eaLnBrk="0" fontAlgn="base" hangingPunct="0">
              <a:spcBef>
                <a:spcPct val="0"/>
              </a:spcBef>
              <a:spcAft>
                <a:spcPct val="0"/>
              </a:spcAft>
              <a:defRPr sz="750">
                <a:solidFill>
                  <a:srgbClr val="009999"/>
                </a:solidFill>
                <a:latin typeface="Arial Narrow" panose="020B0604020202020204" pitchFamily="34" charset="0"/>
                <a:cs typeface="Arial" panose="020B0604020202020204" pitchFamily="34" charset="0"/>
              </a:defRPr>
            </a:lvl8pPr>
            <a:lvl9pPr marL="3238370" indent="-190492" eaLnBrk="0" fontAlgn="base" hangingPunct="0">
              <a:spcBef>
                <a:spcPct val="0"/>
              </a:spcBef>
              <a:spcAft>
                <a:spcPct val="0"/>
              </a:spcAft>
              <a:defRPr sz="750">
                <a:solidFill>
                  <a:srgbClr val="009999"/>
                </a:solidFill>
                <a:latin typeface="Arial Narrow" panose="020B0604020202020204" pitchFamily="34" charset="0"/>
                <a:cs typeface="Arial" panose="020B0604020202020204" pitchFamily="34" charset="0"/>
              </a:defRPr>
            </a:lvl9pPr>
          </a:lstStyle>
          <a:p>
            <a:pPr>
              <a:lnSpc>
                <a:spcPct val="100000"/>
              </a:lnSpc>
              <a:buClrTx/>
              <a:buSzTx/>
              <a:buFontTx/>
              <a:buNone/>
            </a:pPr>
            <a:fld id="{187ED40A-CD43-1C45-BBFD-DC0D17276DFD}" type="slidenum">
              <a:rPr lang="it-IT" altLang="it-IT" sz="750">
                <a:solidFill>
                  <a:srgbClr val="FFFFFF"/>
                </a:solidFill>
                <a:latin typeface="Arial Narrow" panose="020B0604020202020204" pitchFamily="34" charset="0"/>
              </a:rPr>
              <a:pPr>
                <a:lnSpc>
                  <a:spcPct val="100000"/>
                </a:lnSpc>
                <a:buClrTx/>
                <a:buSzTx/>
                <a:buFontTx/>
                <a:buNone/>
              </a:pPr>
              <a:t>90</a:t>
            </a:fld>
            <a:endParaRPr lang="it-IT" altLang="it-IT" sz="750">
              <a:solidFill>
                <a:srgbClr val="FFFFFF"/>
              </a:solidFill>
              <a:latin typeface="Arial Narrow" panose="020B0604020202020204" pitchFamily="34" charset="0"/>
            </a:endParaRPr>
          </a:p>
        </p:txBody>
      </p:sp>
      <p:sp>
        <p:nvSpPr>
          <p:cNvPr id="28678" name="Titolo 2">
            <a:extLst>
              <a:ext uri="{FF2B5EF4-FFF2-40B4-BE49-F238E27FC236}">
                <a16:creationId xmlns:a16="http://schemas.microsoft.com/office/drawing/2014/main" xmlns="" id="{7B55ED91-1816-5440-90A9-EDEBD359054A}"/>
              </a:ext>
            </a:extLst>
          </p:cNvPr>
          <p:cNvSpPr>
            <a:spLocks noGrp="1"/>
          </p:cNvSpPr>
          <p:nvPr>
            <p:ph idx="4294967295"/>
          </p:nvPr>
        </p:nvSpPr>
        <p:spPr>
          <a:xfrm>
            <a:off x="1339701" y="1136474"/>
            <a:ext cx="9494875" cy="1000125"/>
          </a:xfrm>
        </p:spPr>
        <p:txBody>
          <a:bodyPr vert="horz" lIns="76200" tIns="38100" rIns="76200" bIns="38100" rtlCol="0">
            <a:noAutofit/>
          </a:bodyPr>
          <a:lstStyle/>
          <a:p>
            <a:pPr algn="just"/>
            <a:r>
              <a:rPr lang="fr-FR" altLang="it-IT" sz="2000" dirty="0" err="1"/>
              <a:t>Mentre</a:t>
            </a:r>
            <a:r>
              <a:rPr lang="fr-FR" altLang="it-IT" sz="2000" dirty="0"/>
              <a:t> </a:t>
            </a:r>
            <a:r>
              <a:rPr lang="fr-FR" altLang="it-IT" sz="2000" dirty="0" err="1"/>
              <a:t>nella</a:t>
            </a:r>
            <a:r>
              <a:rPr lang="fr-FR" altLang="it-IT" sz="2000" dirty="0"/>
              <a:t> donna la </a:t>
            </a:r>
            <a:r>
              <a:rPr lang="fr-FR" altLang="it-IT" sz="2000" dirty="0" err="1"/>
              <a:t>prevalenza</a:t>
            </a:r>
            <a:r>
              <a:rPr lang="fr-FR" altLang="it-IT" sz="2000" dirty="0"/>
              <a:t> </a:t>
            </a:r>
            <a:r>
              <a:rPr lang="fr-FR" altLang="it-IT" sz="2000" dirty="0" err="1"/>
              <a:t>del</a:t>
            </a:r>
            <a:r>
              <a:rPr lang="fr-FR" altLang="it-IT" sz="2000" dirty="0"/>
              <a:t> virus </a:t>
            </a:r>
            <a:r>
              <a:rPr lang="fr-FR" altLang="it-IT" sz="2000" dirty="0" err="1"/>
              <a:t>è</a:t>
            </a:r>
            <a:r>
              <a:rPr lang="fr-FR" altLang="it-IT" sz="2000" dirty="0"/>
              <a:t> </a:t>
            </a:r>
            <a:r>
              <a:rPr lang="fr-FR" altLang="it-IT" sz="2000" dirty="0" err="1"/>
              <a:t>alta</a:t>
            </a:r>
            <a:r>
              <a:rPr lang="fr-FR" altLang="it-IT" sz="2000" dirty="0"/>
              <a:t> </a:t>
            </a:r>
            <a:r>
              <a:rPr lang="fr-FR" altLang="it-IT" sz="2000" dirty="0" err="1"/>
              <a:t>nei</a:t>
            </a:r>
            <a:r>
              <a:rPr lang="fr-FR" altLang="it-IT" sz="2000" dirty="0"/>
              <a:t> </a:t>
            </a:r>
            <a:r>
              <a:rPr lang="fr-FR" altLang="it-IT" sz="2000" dirty="0" err="1"/>
              <a:t>primi</a:t>
            </a:r>
            <a:r>
              <a:rPr lang="fr-FR" altLang="it-IT" sz="2000" dirty="0"/>
              <a:t> </a:t>
            </a:r>
            <a:r>
              <a:rPr lang="fr-FR" altLang="it-IT" sz="2000" dirty="0" err="1"/>
              <a:t>anni</a:t>
            </a:r>
            <a:r>
              <a:rPr lang="fr-FR" altLang="it-IT" sz="2000" dirty="0"/>
              <a:t> </a:t>
            </a:r>
            <a:r>
              <a:rPr lang="fr-FR" altLang="it-IT" sz="2000" dirty="0" err="1"/>
              <a:t>dopo</a:t>
            </a:r>
            <a:r>
              <a:rPr lang="fr-FR" altLang="it-IT" sz="2000" dirty="0"/>
              <a:t> l’</a:t>
            </a:r>
            <a:r>
              <a:rPr lang="fr-FR" altLang="it-IT" sz="2000" dirty="0" err="1"/>
              <a:t>inizio</a:t>
            </a:r>
            <a:r>
              <a:rPr lang="fr-FR" altLang="it-IT" sz="2000" dirty="0"/>
              <a:t> </a:t>
            </a:r>
            <a:r>
              <a:rPr lang="fr-FR" altLang="it-IT" sz="2000" dirty="0" err="1"/>
              <a:t>dell’attività</a:t>
            </a:r>
            <a:r>
              <a:rPr lang="fr-FR" altLang="it-IT" sz="2000" dirty="0"/>
              <a:t> </a:t>
            </a:r>
            <a:r>
              <a:rPr lang="fr-FR" altLang="it-IT" sz="2000" dirty="0" err="1"/>
              <a:t>sessuale</a:t>
            </a:r>
            <a:r>
              <a:rPr lang="fr-FR" altLang="it-IT" sz="2000" dirty="0"/>
              <a:t>, per </a:t>
            </a:r>
            <a:r>
              <a:rPr lang="fr-FR" altLang="it-IT" sz="2000" dirty="0" err="1"/>
              <a:t>poi</a:t>
            </a:r>
            <a:r>
              <a:rPr lang="fr-FR" altLang="it-IT" sz="2000" dirty="0"/>
              <a:t> </a:t>
            </a:r>
            <a:r>
              <a:rPr lang="fr-FR" altLang="it-IT" sz="2000" dirty="0" err="1"/>
              <a:t>scendere</a:t>
            </a:r>
            <a:r>
              <a:rPr lang="fr-FR" altLang="it-IT" sz="2000" dirty="0"/>
              <a:t> (</a:t>
            </a:r>
            <a:r>
              <a:rPr lang="fr-FR" altLang="it-IT" sz="2000" dirty="0" err="1">
                <a:solidFill>
                  <a:srgbClr val="FF0066"/>
                </a:solidFill>
              </a:rPr>
              <a:t>linea</a:t>
            </a:r>
            <a:r>
              <a:rPr lang="fr-FR" altLang="it-IT" sz="2000" dirty="0">
                <a:solidFill>
                  <a:srgbClr val="FF0066"/>
                </a:solidFill>
              </a:rPr>
              <a:t> rossa</a:t>
            </a:r>
            <a:r>
              <a:rPr lang="fr-FR" altLang="it-IT" sz="2000" dirty="0"/>
              <a:t>), </a:t>
            </a:r>
          </a:p>
          <a:p>
            <a:pPr algn="just"/>
            <a:r>
              <a:rPr lang="fr-FR" altLang="it-IT" sz="2000" dirty="0" err="1"/>
              <a:t>Nell’uomo</a:t>
            </a:r>
            <a:r>
              <a:rPr lang="fr-FR" altLang="it-IT" sz="2000" dirty="0"/>
              <a:t> </a:t>
            </a:r>
            <a:r>
              <a:rPr lang="fr-FR" altLang="it-IT" sz="2000" dirty="0" err="1"/>
              <a:t>rimane</a:t>
            </a:r>
            <a:r>
              <a:rPr lang="fr-FR" altLang="it-IT" sz="2000" dirty="0"/>
              <a:t> </a:t>
            </a:r>
            <a:r>
              <a:rPr lang="fr-FR" altLang="it-IT" sz="2000" dirty="0" err="1"/>
              <a:t>elevata</a:t>
            </a:r>
            <a:r>
              <a:rPr lang="fr-FR" altLang="it-IT" sz="2000" dirty="0"/>
              <a:t> </a:t>
            </a:r>
            <a:r>
              <a:rPr lang="fr-FR" altLang="it-IT" sz="2000" dirty="0" err="1"/>
              <a:t>nel</a:t>
            </a:r>
            <a:r>
              <a:rPr lang="fr-FR" altLang="it-IT" sz="2000" dirty="0"/>
              <a:t> corso di tutta la </a:t>
            </a:r>
            <a:r>
              <a:rPr lang="fr-FR" altLang="it-IT" sz="2000" dirty="0" err="1"/>
              <a:t>vita</a:t>
            </a:r>
            <a:r>
              <a:rPr lang="fr-FR" altLang="it-IT" sz="2000" dirty="0"/>
              <a:t> (</a:t>
            </a:r>
            <a:r>
              <a:rPr lang="fr-FR" altLang="it-IT" sz="2000" dirty="0" err="1">
                <a:solidFill>
                  <a:schemeClr val="hlink"/>
                </a:solidFill>
              </a:rPr>
              <a:t>istogrammi</a:t>
            </a:r>
            <a:r>
              <a:rPr lang="fr-FR" altLang="it-IT" sz="2000" dirty="0">
                <a:solidFill>
                  <a:schemeClr val="hlink"/>
                </a:solidFill>
              </a:rPr>
              <a:t> verdi</a:t>
            </a:r>
            <a:r>
              <a:rPr lang="fr-FR" altLang="it-IT" sz="2000" dirty="0"/>
              <a:t>)</a:t>
            </a:r>
            <a:endParaRPr lang="en-US" altLang="it-IT" sz="2000" dirty="0"/>
          </a:p>
        </p:txBody>
      </p:sp>
      <p:sp>
        <p:nvSpPr>
          <p:cNvPr id="28679" name="Rectangle 41">
            <a:extLst>
              <a:ext uri="{FF2B5EF4-FFF2-40B4-BE49-F238E27FC236}">
                <a16:creationId xmlns:a16="http://schemas.microsoft.com/office/drawing/2014/main" xmlns="" id="{B8A18078-F969-6F45-801B-8E0F5A1256D0}"/>
              </a:ext>
            </a:extLst>
          </p:cNvPr>
          <p:cNvSpPr>
            <a:spLocks noChangeArrowheads="1"/>
          </p:cNvSpPr>
          <p:nvPr/>
        </p:nvSpPr>
        <p:spPr bwMode="auto">
          <a:xfrm>
            <a:off x="138223" y="6115906"/>
            <a:ext cx="4635500" cy="48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rnd" algn="ctr">
                <a:solidFill>
                  <a:srgbClr val="000000"/>
                </a:solidFill>
                <a:miter lim="800000"/>
                <a:headEnd/>
                <a:tailEnd/>
              </a14:hiddenLine>
            </a:ext>
          </a:extLst>
        </p:spPr>
        <p:txBody>
          <a:bodyPr lIns="76186" tIns="38093" rIns="76186" bIns="38093" anchor="ctr">
            <a:spAutoFit/>
          </a:bodyPr>
          <a:lstStyle>
            <a:lvl1pPr defTabSz="957263">
              <a:lnSpc>
                <a:spcPts val="3000"/>
              </a:lnSpc>
              <a:buClr>
                <a:srgbClr val="8AA8CA"/>
              </a:buClr>
              <a:buSzPct val="90000"/>
              <a:buFont typeface="Wingdings" pitchFamily="2" charset="2"/>
              <a:buChar char="n"/>
              <a:defRPr sz="2400">
                <a:solidFill>
                  <a:srgbClr val="6D8BBB"/>
                </a:solidFill>
                <a:latin typeface="Arial" panose="020B0604020202020204" pitchFamily="34" charset="0"/>
                <a:cs typeface="Arial" panose="020B0604020202020204" pitchFamily="34" charset="0"/>
              </a:defRPr>
            </a:lvl1pPr>
            <a:lvl2pPr marL="742950" indent="-285750" defTabSz="957263">
              <a:lnSpc>
                <a:spcPts val="2400"/>
              </a:lnSpc>
              <a:spcAft>
                <a:spcPts val="300"/>
              </a:spcAft>
              <a:buClr>
                <a:srgbClr val="009999"/>
              </a:buClr>
              <a:buSzPct val="105000"/>
              <a:buFont typeface="Symbol" pitchFamily="2" charset="2"/>
              <a:buChar char="·"/>
              <a:defRPr sz="2000">
                <a:solidFill>
                  <a:srgbClr val="7F7F7F"/>
                </a:solidFill>
                <a:latin typeface="Arial" panose="020B0604020202020204" pitchFamily="34" charset="0"/>
                <a:cs typeface="Arial" panose="020B0604020202020204" pitchFamily="34" charset="0"/>
              </a:defRPr>
            </a:lvl2pPr>
            <a:lvl3pPr marL="1143000" indent="-228600" defTabSz="957263">
              <a:buClr>
                <a:schemeClr val="tx1"/>
              </a:buClr>
              <a:buSzPct val="95000"/>
              <a:buFont typeface="Arial" panose="020B0604020202020204" pitchFamily="34" charset="0"/>
              <a:buChar char="−"/>
              <a:defRPr sz="1600">
                <a:solidFill>
                  <a:srgbClr val="00A8A4"/>
                </a:solidFill>
                <a:latin typeface="Arial" panose="020B0604020202020204" pitchFamily="34" charset="0"/>
                <a:cs typeface="Arial" panose="020B0604020202020204" pitchFamily="34" charset="0"/>
              </a:defRPr>
            </a:lvl3pPr>
            <a:lvl4pPr marL="1600200" indent="-228600">
              <a:spcBef>
                <a:spcPts val="300"/>
              </a:spcBef>
              <a:buClr>
                <a:srgbClr val="7F7F7F"/>
              </a:buClr>
              <a:buSzPct val="90000"/>
              <a:buFont typeface="Wingdings" pitchFamily="2" charset="2"/>
              <a:buChar char="n"/>
              <a:defRPr sz="1400">
                <a:solidFill>
                  <a:srgbClr val="7F7F7F"/>
                </a:solidFill>
                <a:latin typeface="Arial" panose="020B0604020202020204" pitchFamily="34" charset="0"/>
                <a:cs typeface="Arial" panose="020B0604020202020204" pitchFamily="34" charset="0"/>
              </a:defRPr>
            </a:lvl4pPr>
            <a:lvl5pPr marL="2057400" indent="-228600">
              <a:defRPr sz="900">
                <a:solidFill>
                  <a:srgbClr val="009999"/>
                </a:solidFill>
                <a:latin typeface="Arial Narrow"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rgbClr val="009999"/>
                </a:solidFill>
                <a:latin typeface="Arial Narrow"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rgbClr val="009999"/>
                </a:solidFill>
                <a:latin typeface="Arial Narrow"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rgbClr val="009999"/>
                </a:solidFill>
                <a:latin typeface="Arial Narrow"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rgbClr val="009999"/>
                </a:solidFill>
                <a:latin typeface="Arial Narrow" panose="020B0604020202020204" pitchFamily="34" charset="0"/>
                <a:cs typeface="Arial" panose="020B0604020202020204" pitchFamily="34" charset="0"/>
              </a:defRPr>
            </a:lvl9pPr>
          </a:lstStyle>
          <a:p>
            <a:pPr eaLnBrk="1" hangingPunct="1">
              <a:lnSpc>
                <a:spcPct val="100000"/>
              </a:lnSpc>
              <a:buClrTx/>
              <a:buSzTx/>
              <a:buFontTx/>
              <a:buNone/>
            </a:pPr>
            <a:r>
              <a:rPr lang="it-IT" altLang="ja-JP" sz="750" b="1" u="sng" dirty="0">
                <a:solidFill>
                  <a:srgbClr val="7F7F7F"/>
                </a:solidFill>
                <a:latin typeface="Calibri" panose="020F0502020204030204" pitchFamily="34" charset="0"/>
                <a:ea typeface="ＭＳ Ｐゴシック" panose="020B0600070205080204" pitchFamily="34" charset="-128"/>
              </a:rPr>
              <a:t>Fonte:</a:t>
            </a:r>
            <a:r>
              <a:rPr lang="it-IT" altLang="ja-JP" sz="750" dirty="0">
                <a:solidFill>
                  <a:srgbClr val="7F7F7F"/>
                </a:solidFill>
                <a:latin typeface="Calibri" panose="020F0502020204030204" pitchFamily="34" charset="0"/>
                <a:ea typeface="ＭＳ Ｐゴシック" panose="020B0600070205080204" pitchFamily="34" charset="-128"/>
              </a:rPr>
              <a:t> adattato da Giuliano A, et al. CEBP 2008</a:t>
            </a:r>
          </a:p>
          <a:p>
            <a:pPr eaLnBrk="1" hangingPunct="1">
              <a:lnSpc>
                <a:spcPct val="100000"/>
              </a:lnSpc>
              <a:spcBef>
                <a:spcPct val="50000"/>
              </a:spcBef>
              <a:buClrTx/>
              <a:buSzTx/>
              <a:buFontTx/>
              <a:buNone/>
            </a:pPr>
            <a:r>
              <a:rPr lang="it-IT" altLang="it-IT" sz="750" dirty="0">
                <a:solidFill>
                  <a:srgbClr val="7F7F7F"/>
                </a:solidFill>
                <a:latin typeface="Calibri" panose="020F0502020204030204" pitchFamily="34" charset="0"/>
                <a:ea typeface="ＭＳ Ｐゴシック" panose="020B0600070205080204" pitchFamily="34" charset="-128"/>
              </a:rPr>
              <a:t>De </a:t>
            </a:r>
            <a:r>
              <a:rPr lang="it-IT" altLang="it-IT" sz="750" dirty="0" err="1">
                <a:solidFill>
                  <a:srgbClr val="7F7F7F"/>
                </a:solidFill>
                <a:latin typeface="Calibri" panose="020F0502020204030204" pitchFamily="34" charset="0"/>
                <a:ea typeface="ＭＳ Ｐゴシック" panose="020B0600070205080204" pitchFamily="34" charset="-128"/>
              </a:rPr>
              <a:t>Vuyst</a:t>
            </a:r>
            <a:r>
              <a:rPr lang="it-IT" altLang="it-IT" sz="750" dirty="0">
                <a:solidFill>
                  <a:srgbClr val="7F7F7F"/>
                </a:solidFill>
                <a:latin typeface="Calibri" panose="020F0502020204030204" pitchFamily="34" charset="0"/>
                <a:ea typeface="ＭＳ Ｐゴシック" panose="020B0600070205080204" pitchFamily="34" charset="-128"/>
              </a:rPr>
              <a:t> H et al. </a:t>
            </a:r>
            <a:r>
              <a:rPr lang="it-IT" altLang="it-IT" sz="750" i="1" dirty="0" err="1">
                <a:solidFill>
                  <a:srgbClr val="7F7F7F"/>
                </a:solidFill>
                <a:latin typeface="Calibri" panose="020F0502020204030204" pitchFamily="34" charset="0"/>
                <a:ea typeface="ＭＳ Ｐゴシック" panose="020B0600070205080204" pitchFamily="34" charset="-128"/>
              </a:rPr>
              <a:t>Eur</a:t>
            </a:r>
            <a:r>
              <a:rPr lang="it-IT" altLang="it-IT" sz="750" i="1" dirty="0">
                <a:solidFill>
                  <a:srgbClr val="7F7F7F"/>
                </a:solidFill>
                <a:latin typeface="Calibri" panose="020F0502020204030204" pitchFamily="34" charset="0"/>
                <a:ea typeface="ＭＳ Ｐゴシック" panose="020B0600070205080204" pitchFamily="34" charset="-128"/>
              </a:rPr>
              <a:t> J </a:t>
            </a:r>
            <a:r>
              <a:rPr lang="it-IT" altLang="it-IT" sz="750" i="1" dirty="0" err="1">
                <a:solidFill>
                  <a:srgbClr val="7F7F7F"/>
                </a:solidFill>
                <a:latin typeface="Calibri" panose="020F0502020204030204" pitchFamily="34" charset="0"/>
                <a:ea typeface="ＭＳ Ｐゴシック" panose="020B0600070205080204" pitchFamily="34" charset="-128"/>
              </a:rPr>
              <a:t>Cancer</a:t>
            </a:r>
            <a:r>
              <a:rPr lang="it-IT" altLang="it-IT" sz="750" dirty="0">
                <a:solidFill>
                  <a:srgbClr val="7F7F7F"/>
                </a:solidFill>
                <a:latin typeface="Calibri" panose="020F0502020204030204" pitchFamily="34" charset="0"/>
                <a:ea typeface="ＭＳ Ｐゴシック" panose="020B0600070205080204" pitchFamily="34" charset="-128"/>
              </a:rPr>
              <a:t> 2009; 45: 2632-2639</a:t>
            </a:r>
          </a:p>
          <a:p>
            <a:pPr eaLnBrk="1" hangingPunct="1">
              <a:lnSpc>
                <a:spcPct val="100000"/>
              </a:lnSpc>
              <a:buClrTx/>
              <a:buSzTx/>
              <a:buFontTx/>
              <a:buNone/>
            </a:pPr>
            <a:endParaRPr lang="it-IT" altLang="ja-JP" sz="750" dirty="0">
              <a:solidFill>
                <a:srgbClr val="7F7F7F"/>
              </a:solidFill>
              <a:latin typeface="Calibri" panose="020F0502020204030204" pitchFamily="34" charset="0"/>
              <a:ea typeface="ＭＳ Ｐゴシック" panose="020B0600070205080204" pitchFamily="34" charset="-128"/>
            </a:endParaRPr>
          </a:p>
        </p:txBody>
      </p:sp>
      <p:sp>
        <p:nvSpPr>
          <p:cNvPr id="9" name="CasellaDiTesto 8"/>
          <p:cNvSpPr txBox="1"/>
          <p:nvPr/>
        </p:nvSpPr>
        <p:spPr>
          <a:xfrm>
            <a:off x="1681722" y="173534"/>
            <a:ext cx="852036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it-IT"/>
            </a:defPPr>
            <a:lvl1pPr>
              <a:defRPr sz="2000" b="1"/>
            </a:lvl1pPr>
          </a:lstStyle>
          <a:p>
            <a:pPr algn="ctr"/>
            <a:r>
              <a:rPr lang="it-IT" sz="3200" dirty="0">
                <a:solidFill>
                  <a:schemeClr val="accent1">
                    <a:lumMod val="50000"/>
                  </a:schemeClr>
                </a:solidFill>
              </a:rPr>
              <a:t>DIFFERENZE DELL’INFEZIONE DA HPV TRA I SESSI</a:t>
            </a:r>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80150" y="2203524"/>
            <a:ext cx="7760850" cy="45179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875834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37063" y="259058"/>
            <a:ext cx="5335262" cy="523220"/>
          </a:xfrm>
          <a:prstGeom prst="rect">
            <a:avLst/>
          </a:prstGeom>
          <a:solidFill>
            <a:srgbClr val="FFC000"/>
          </a:solidFill>
          <a:ln>
            <a:solidFill>
              <a:schemeClr val="tx1"/>
            </a:solidFill>
          </a:ln>
        </p:spPr>
        <p:txBody>
          <a:bodyPr wrap="square" rtlCol="0">
            <a:spAutoFit/>
          </a:bodyPr>
          <a:lstStyle/>
          <a:p>
            <a:r>
              <a:rPr lang="it-IT" sz="2800" b="1" dirty="0"/>
              <a:t>LE STRATEGIE DI PREVENZIONE</a:t>
            </a:r>
          </a:p>
        </p:txBody>
      </p:sp>
      <p:sp>
        <p:nvSpPr>
          <p:cNvPr id="14" name="CasellaDiTesto 13"/>
          <p:cNvSpPr txBox="1"/>
          <p:nvPr/>
        </p:nvSpPr>
        <p:spPr>
          <a:xfrm>
            <a:off x="10331760" y="6403130"/>
            <a:ext cx="1589538" cy="30008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1350" dirty="0"/>
              <a:t>Bonanni et al., 2016</a:t>
            </a:r>
          </a:p>
        </p:txBody>
      </p:sp>
      <p:pic>
        <p:nvPicPr>
          <p:cNvPr id="9" name="Immagine 8"/>
          <p:cNvPicPr>
            <a:picLocks noChangeAspect="1"/>
          </p:cNvPicPr>
          <p:nvPr/>
        </p:nvPicPr>
        <p:blipFill rotWithShape="1">
          <a:blip r:embed="rId3" cstate="print"/>
          <a:srcRect l="21421" t="32311" r="44316" b="48150"/>
          <a:stretch/>
        </p:blipFill>
        <p:spPr>
          <a:xfrm>
            <a:off x="2799088" y="3324226"/>
            <a:ext cx="6635994" cy="2609057"/>
          </a:xfrm>
          <a:prstGeom prst="rect">
            <a:avLst/>
          </a:prstGeom>
          <a:ln>
            <a:solidFill>
              <a:schemeClr val="tx1"/>
            </a:solidFill>
          </a:ln>
        </p:spPr>
      </p:pic>
      <p:pic>
        <p:nvPicPr>
          <p:cNvPr id="18" name="Immagine 17"/>
          <p:cNvPicPr>
            <a:picLocks noChangeAspect="1"/>
          </p:cNvPicPr>
          <p:nvPr/>
        </p:nvPicPr>
        <p:blipFill rotWithShape="1">
          <a:blip r:embed="rId4" cstate="print"/>
          <a:srcRect l="29643" t="76070" r="31048" b="16854"/>
          <a:stretch/>
        </p:blipFill>
        <p:spPr>
          <a:xfrm>
            <a:off x="2109729" y="1255763"/>
            <a:ext cx="7913368" cy="1121492"/>
          </a:xfrm>
          <a:prstGeom prst="rect">
            <a:avLst/>
          </a:prstGeom>
          <a:ln>
            <a:solidFill>
              <a:schemeClr val="tx1"/>
            </a:solidFill>
          </a:ln>
        </p:spPr>
      </p:pic>
      <p:sp>
        <p:nvSpPr>
          <p:cNvPr id="4" name="Freccia a destra 3"/>
          <p:cNvSpPr/>
          <p:nvPr/>
        </p:nvSpPr>
        <p:spPr>
          <a:xfrm rot="5400000">
            <a:off x="5804780" y="2607682"/>
            <a:ext cx="62461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9772041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624141" y="101107"/>
            <a:ext cx="8276943" cy="707886"/>
          </a:xfrm>
          <a:prstGeom prst="rect">
            <a:avLst/>
          </a:prstGeom>
          <a:solidFill>
            <a:srgbClr val="FFC000"/>
          </a:solidFill>
          <a:ln>
            <a:solidFill>
              <a:schemeClr val="tx1"/>
            </a:solidFill>
          </a:ln>
        </p:spPr>
        <p:txBody>
          <a:bodyPr wrap="square" rtlCol="0">
            <a:spAutoFit/>
          </a:bodyPr>
          <a:lstStyle>
            <a:defPPr>
              <a:defRPr lang="it-IT"/>
            </a:defPPr>
            <a:lvl1pPr>
              <a:defRPr sz="4000" b="1"/>
            </a:lvl1pPr>
          </a:lstStyle>
          <a:p>
            <a:r>
              <a:rPr lang="it-IT" dirty="0"/>
              <a:t>LA STORIA È DESTINATA A RIPETERSI</a:t>
            </a:r>
          </a:p>
        </p:txBody>
      </p:sp>
      <p:pic>
        <p:nvPicPr>
          <p:cNvPr id="9" name="Immagine 8"/>
          <p:cNvPicPr>
            <a:picLocks noChangeAspect="1"/>
          </p:cNvPicPr>
          <p:nvPr/>
        </p:nvPicPr>
        <p:blipFill rotWithShape="1">
          <a:blip r:embed="rId3" cstate="print"/>
          <a:srcRect l="17187" t="51566" r="41094" b="36133"/>
          <a:stretch/>
        </p:blipFill>
        <p:spPr>
          <a:xfrm>
            <a:off x="2895600" y="3982333"/>
            <a:ext cx="5086350" cy="2084170"/>
          </a:xfrm>
          <a:prstGeom prst="rect">
            <a:avLst/>
          </a:prstGeom>
          <a:ln>
            <a:solidFill>
              <a:schemeClr val="tx1"/>
            </a:solidFill>
          </a:ln>
        </p:spPr>
      </p:pic>
      <p:pic>
        <p:nvPicPr>
          <p:cNvPr id="10" name="Immagine 9"/>
          <p:cNvPicPr>
            <a:picLocks noChangeAspect="1"/>
          </p:cNvPicPr>
          <p:nvPr/>
        </p:nvPicPr>
        <p:blipFill rotWithShape="1">
          <a:blip r:embed="rId4" cstate="print"/>
          <a:srcRect l="14375" t="23536" r="40053" b="58886"/>
          <a:stretch/>
        </p:blipFill>
        <p:spPr>
          <a:xfrm>
            <a:off x="2018223" y="1011295"/>
            <a:ext cx="7096280" cy="1652979"/>
          </a:xfrm>
          <a:prstGeom prst="rect">
            <a:avLst/>
          </a:prstGeom>
          <a:ln>
            <a:solidFill>
              <a:schemeClr val="tx1"/>
            </a:solidFill>
          </a:ln>
        </p:spPr>
      </p:pic>
      <p:pic>
        <p:nvPicPr>
          <p:cNvPr id="8" name="Immagine 7"/>
          <p:cNvPicPr>
            <a:picLocks noChangeAspect="1"/>
          </p:cNvPicPr>
          <p:nvPr/>
        </p:nvPicPr>
        <p:blipFill rotWithShape="1">
          <a:blip r:embed="rId5" cstate="print">
            <a:clrChange>
              <a:clrFrom>
                <a:srgbClr val="FFFFFF"/>
              </a:clrFrom>
              <a:clrTo>
                <a:srgbClr val="FFFFFF">
                  <a:alpha val="0"/>
                </a:srgbClr>
              </a:clrTo>
            </a:clrChange>
          </a:blip>
          <a:srcRect l="11094" t="33008" r="21719" b="56152"/>
          <a:stretch/>
        </p:blipFill>
        <p:spPr>
          <a:xfrm>
            <a:off x="1835486" y="2917252"/>
            <a:ext cx="8203864" cy="812100"/>
          </a:xfrm>
          <a:prstGeom prst="rect">
            <a:avLst/>
          </a:prstGeom>
          <a:ln w="38100">
            <a:solidFill>
              <a:srgbClr val="FF0000"/>
            </a:solidFill>
          </a:ln>
          <a:effectLst>
            <a:outerShdw blurRad="292100" dist="139700" dir="2700000" algn="tl" rotWithShape="0">
              <a:srgbClr val="333333">
                <a:alpha val="65000"/>
              </a:srgbClr>
            </a:outerShdw>
          </a:effectLst>
        </p:spPr>
      </p:pic>
      <p:sp>
        <p:nvSpPr>
          <p:cNvPr id="2" name="Segnaposto numero diapositiva 1"/>
          <p:cNvSpPr>
            <a:spLocks noGrp="1"/>
          </p:cNvSpPr>
          <p:nvPr>
            <p:ph type="sldNum" sz="quarter" idx="12"/>
          </p:nvPr>
        </p:nvSpPr>
        <p:spPr/>
        <p:txBody>
          <a:bodyPr/>
          <a:lstStyle/>
          <a:p>
            <a:fld id="{AFCE4F1A-E9DF-4C01-A61B-5CDC38032B24}" type="slidenum">
              <a:rPr lang="it-IT" smtClean="0"/>
              <a:pPr/>
              <a:t>92</a:t>
            </a:fld>
            <a:endParaRPr lang="it-IT" dirty="0"/>
          </a:p>
        </p:txBody>
      </p:sp>
    </p:spTree>
    <p:extLst>
      <p:ext uri="{BB962C8B-B14F-4D97-AF65-F5344CB8AC3E}">
        <p14:creationId xmlns="" xmlns:p14="http://schemas.microsoft.com/office/powerpoint/2010/main" val="2675593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666607" y="112078"/>
            <a:ext cx="8452643" cy="707886"/>
          </a:xfrm>
          <a:prstGeom prst="rect">
            <a:avLst/>
          </a:prstGeom>
          <a:solidFill>
            <a:srgbClr val="FFC000"/>
          </a:solidFill>
          <a:ln>
            <a:solidFill>
              <a:schemeClr val="tx1"/>
            </a:solidFill>
          </a:ln>
        </p:spPr>
        <p:txBody>
          <a:bodyPr wrap="square" rtlCol="0">
            <a:spAutoFit/>
          </a:bodyPr>
          <a:lstStyle>
            <a:defPPr>
              <a:defRPr lang="it-IT"/>
            </a:defPPr>
            <a:lvl1pPr>
              <a:defRPr sz="4000" b="1"/>
            </a:lvl1pPr>
          </a:lstStyle>
          <a:p>
            <a:r>
              <a:rPr lang="it-IT" dirty="0"/>
              <a:t>LA STORIA È DESTINATA A RIPETERSI</a:t>
            </a:r>
          </a:p>
        </p:txBody>
      </p:sp>
      <p:pic>
        <p:nvPicPr>
          <p:cNvPr id="3" name="Immagine 2"/>
          <p:cNvPicPr>
            <a:picLocks noChangeAspect="1"/>
          </p:cNvPicPr>
          <p:nvPr/>
        </p:nvPicPr>
        <p:blipFill rotWithShape="1">
          <a:blip r:embed="rId3" cstate="print"/>
          <a:srcRect l="22060" t="28340" r="23297" b="35603"/>
          <a:stretch/>
        </p:blipFill>
        <p:spPr>
          <a:xfrm>
            <a:off x="4015235" y="1094894"/>
            <a:ext cx="6104014" cy="3290018"/>
          </a:xfrm>
          <a:prstGeom prst="rect">
            <a:avLst/>
          </a:prstGeom>
          <a:ln>
            <a:solidFill>
              <a:schemeClr val="tx1"/>
            </a:solidFill>
          </a:ln>
        </p:spPr>
      </p:pic>
      <p:sp>
        <p:nvSpPr>
          <p:cNvPr id="4" name="Rettangolo 3"/>
          <p:cNvSpPr/>
          <p:nvPr/>
        </p:nvSpPr>
        <p:spPr>
          <a:xfrm rot="20930124">
            <a:off x="2150781" y="5055963"/>
            <a:ext cx="4197535"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sz="2000" b="1" dirty="0"/>
              <a:t>Aumentano l’efficacia del vaccino </a:t>
            </a:r>
            <a:endParaRPr lang="it-IT" sz="2000" b="1" dirty="0" smtClean="0"/>
          </a:p>
          <a:p>
            <a:pPr algn="just">
              <a:buFontTx/>
              <a:buChar char="-"/>
            </a:pPr>
            <a:r>
              <a:rPr lang="it-IT" sz="2000" b="1" dirty="0" smtClean="0"/>
              <a:t>stimolando </a:t>
            </a:r>
            <a:r>
              <a:rPr lang="it-IT" sz="2000" b="1" dirty="0"/>
              <a:t>il sistema immunitario </a:t>
            </a:r>
            <a:endParaRPr lang="it-IT" sz="2000" b="1" dirty="0" smtClean="0"/>
          </a:p>
          <a:p>
            <a:pPr algn="just"/>
            <a:r>
              <a:rPr lang="it-IT" sz="2000" b="1" dirty="0" smtClean="0"/>
              <a:t>-riducendo </a:t>
            </a:r>
            <a:r>
              <a:rPr lang="it-IT" sz="2000" b="1" dirty="0"/>
              <a:t>il numero di dosi da somministrare</a:t>
            </a:r>
          </a:p>
        </p:txBody>
      </p:sp>
      <p:sp>
        <p:nvSpPr>
          <p:cNvPr id="6" name="Rettangolo 5"/>
          <p:cNvSpPr/>
          <p:nvPr/>
        </p:nvSpPr>
        <p:spPr>
          <a:xfrm rot="665737">
            <a:off x="7386518" y="5280364"/>
            <a:ext cx="2981647" cy="707886"/>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sz="2000" b="1" dirty="0"/>
              <a:t>Prolungano la protezione immunologica</a:t>
            </a:r>
          </a:p>
        </p:txBody>
      </p:sp>
      <p:pic>
        <p:nvPicPr>
          <p:cNvPr id="2050" name="Picture 2" descr="Risultati immagini per pensiero disegn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66606" y="1012724"/>
            <a:ext cx="2294588" cy="3372189"/>
          </a:xfrm>
          <a:prstGeom prst="rect">
            <a:avLst/>
          </a:prstGeom>
          <a:solidFill>
            <a:schemeClr val="tx1"/>
          </a:solidFill>
          <a:ln>
            <a:solidFill>
              <a:schemeClr val="tx1"/>
            </a:solidFill>
          </a:ln>
          <a:extLst/>
        </p:spPr>
      </p:pic>
      <p:sp>
        <p:nvSpPr>
          <p:cNvPr id="7" name="CasellaDiTesto 6"/>
          <p:cNvSpPr txBox="1"/>
          <p:nvPr/>
        </p:nvSpPr>
        <p:spPr>
          <a:xfrm>
            <a:off x="2229519" y="1160094"/>
            <a:ext cx="1540806" cy="646331"/>
          </a:xfrm>
          <a:prstGeom prst="rect">
            <a:avLst/>
          </a:prstGeom>
          <a:noFill/>
        </p:spPr>
        <p:txBody>
          <a:bodyPr wrap="none" rtlCol="0">
            <a:spAutoFit/>
          </a:bodyPr>
          <a:lstStyle/>
          <a:p>
            <a:r>
              <a:rPr lang="it-IT" dirty="0"/>
              <a:t>Gli adiuvanti </a:t>
            </a:r>
          </a:p>
          <a:p>
            <a:r>
              <a:rPr lang="it-IT" dirty="0"/>
              <a:t>sono dannosi?</a:t>
            </a:r>
          </a:p>
        </p:txBody>
      </p:sp>
      <p:sp>
        <p:nvSpPr>
          <p:cNvPr id="12" name="Freccia a destra 11"/>
          <p:cNvSpPr/>
          <p:nvPr/>
        </p:nvSpPr>
        <p:spPr>
          <a:xfrm rot="8147298">
            <a:off x="4314237" y="4462499"/>
            <a:ext cx="532894" cy="5249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rot="3862232">
            <a:off x="7831751" y="4515780"/>
            <a:ext cx="671813" cy="6257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5613863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8067002" y="5230485"/>
            <a:ext cx="2234330" cy="30008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1350" dirty="0"/>
              <a:t>Emilia-Romagna Salute, 2019</a:t>
            </a:r>
          </a:p>
        </p:txBody>
      </p:sp>
      <p:sp>
        <p:nvSpPr>
          <p:cNvPr id="11" name="Rettangolo 10"/>
          <p:cNvSpPr/>
          <p:nvPr/>
        </p:nvSpPr>
        <p:spPr>
          <a:xfrm>
            <a:off x="4663266" y="3288169"/>
            <a:ext cx="5638065"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it-IT" sz="2000" dirty="0">
                <a:solidFill>
                  <a:srgbClr val="000000"/>
                </a:solidFill>
              </a:rPr>
              <a:t>Il sistema immunitario (sistema delle nostre difese) viene così stimolato a </a:t>
            </a:r>
            <a:r>
              <a:rPr lang="it-IT" sz="2000" b="1" dirty="0">
                <a:solidFill>
                  <a:srgbClr val="000000"/>
                </a:solidFill>
              </a:rPr>
              <a:t>produrre anticorpi contro le proteine presenti sulla superficie dei virus </a:t>
            </a:r>
            <a:r>
              <a:rPr lang="it-IT" sz="2000" dirty="0">
                <a:solidFill>
                  <a:srgbClr val="000000"/>
                </a:solidFill>
              </a:rPr>
              <a:t>e quindi in caso di esposizione naturale all'infezione il virus viene bloccato prima che penetri nelle cellule delle mucose (tessuti di rivestimento).</a:t>
            </a:r>
            <a:endParaRPr lang="it-IT" sz="2000" dirty="0"/>
          </a:p>
        </p:txBody>
      </p:sp>
      <p:pic>
        <p:nvPicPr>
          <p:cNvPr id="7" name="Picture 2" descr="Risultati immagini per pensiero disegn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41988" y="757085"/>
            <a:ext cx="2861187" cy="4473400"/>
          </a:xfrm>
          <a:prstGeom prst="rect">
            <a:avLst/>
          </a:prstGeom>
          <a:solidFill>
            <a:schemeClr val="tx1"/>
          </a:solidFill>
          <a:extLst/>
        </p:spPr>
      </p:pic>
      <p:sp>
        <p:nvSpPr>
          <p:cNvPr id="4" name="CasellaDiTesto 3"/>
          <p:cNvSpPr txBox="1"/>
          <p:nvPr/>
        </p:nvSpPr>
        <p:spPr>
          <a:xfrm>
            <a:off x="2522074" y="904568"/>
            <a:ext cx="1460656" cy="954107"/>
          </a:xfrm>
          <a:prstGeom prst="rect">
            <a:avLst/>
          </a:prstGeom>
          <a:noFill/>
        </p:spPr>
        <p:txBody>
          <a:bodyPr wrap="none" rtlCol="0">
            <a:spAutoFit/>
          </a:bodyPr>
          <a:lstStyle/>
          <a:p>
            <a:r>
              <a:rPr lang="it-IT" sz="1400" b="1" dirty="0"/>
              <a:t>Non rischio che il</a:t>
            </a:r>
          </a:p>
          <a:p>
            <a:r>
              <a:rPr lang="it-IT" sz="1400" b="1" dirty="0"/>
              <a:t> vaccino mi </a:t>
            </a:r>
          </a:p>
          <a:p>
            <a:r>
              <a:rPr lang="it-IT" sz="1400" b="1" dirty="0"/>
              <a:t>trasmetta </a:t>
            </a:r>
          </a:p>
          <a:p>
            <a:r>
              <a:rPr lang="it-IT" sz="1400" b="1" dirty="0"/>
              <a:t>la malattia?</a:t>
            </a:r>
          </a:p>
        </p:txBody>
      </p:sp>
      <p:sp>
        <p:nvSpPr>
          <p:cNvPr id="5" name="Rettangolo 4"/>
          <p:cNvSpPr/>
          <p:nvPr/>
        </p:nvSpPr>
        <p:spPr>
          <a:xfrm>
            <a:off x="4663267" y="775420"/>
            <a:ext cx="563806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t-IT" sz="2400" b="1" dirty="0">
                <a:solidFill>
                  <a:srgbClr val="FF0000"/>
                </a:solidFill>
              </a:rPr>
              <a:t>In che modo agisce </a:t>
            </a:r>
            <a:r>
              <a:rPr lang="it-IT" sz="2400" b="1">
                <a:solidFill>
                  <a:srgbClr val="FF0000"/>
                </a:solidFill>
              </a:rPr>
              <a:t>questo vaccino?</a:t>
            </a:r>
            <a:endParaRPr lang="it-IT" sz="2400" dirty="0"/>
          </a:p>
        </p:txBody>
      </p:sp>
      <p:sp>
        <p:nvSpPr>
          <p:cNvPr id="3" name="Rettangolo 2"/>
          <p:cNvSpPr/>
          <p:nvPr/>
        </p:nvSpPr>
        <p:spPr>
          <a:xfrm>
            <a:off x="4663265" y="1292433"/>
            <a:ext cx="5638066"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it-IT" sz="2000" dirty="0">
                <a:solidFill>
                  <a:srgbClr val="000000"/>
                </a:solidFill>
              </a:rPr>
              <a:t>I vaccini disponibili sono costituiti da particelle </a:t>
            </a:r>
            <a:r>
              <a:rPr lang="it-IT" sz="2000" dirty="0" err="1">
                <a:solidFill>
                  <a:srgbClr val="000000"/>
                </a:solidFill>
              </a:rPr>
              <a:t>simil</a:t>
            </a:r>
            <a:r>
              <a:rPr lang="it-IT" sz="2000" dirty="0">
                <a:solidFill>
                  <a:srgbClr val="000000"/>
                </a:solidFill>
              </a:rPr>
              <a:t>-virali (come gusci vuoti del virus), </a:t>
            </a:r>
            <a:r>
              <a:rPr lang="it-IT" sz="2000" b="1" dirty="0">
                <a:solidFill>
                  <a:srgbClr val="000000"/>
                </a:solidFill>
              </a:rPr>
              <a:t>che non hanno alcuna capacità di riprodursi o infettare l'organismo umano, </a:t>
            </a:r>
            <a:r>
              <a:rPr lang="it-IT" sz="2000" dirty="0">
                <a:solidFill>
                  <a:srgbClr val="000000"/>
                </a:solidFill>
              </a:rPr>
              <a:t>ma che presentano una conformazione esterna assolutamente simile a quella dei virus vivi. </a:t>
            </a:r>
          </a:p>
        </p:txBody>
      </p:sp>
    </p:spTree>
    <p:extLst>
      <p:ext uri="{BB962C8B-B14F-4D97-AF65-F5344CB8AC3E}">
        <p14:creationId xmlns="" xmlns:p14="http://schemas.microsoft.com/office/powerpoint/2010/main" val="8138350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812990" y="6497929"/>
            <a:ext cx="1589538" cy="30008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1350" dirty="0"/>
              <a:t>Bonanni et al., 2016</a:t>
            </a:r>
          </a:p>
        </p:txBody>
      </p:sp>
      <p:sp>
        <p:nvSpPr>
          <p:cNvPr id="9" name="Segnaposto numero diapositiva 8"/>
          <p:cNvSpPr>
            <a:spLocks noGrp="1"/>
          </p:cNvSpPr>
          <p:nvPr>
            <p:ph type="sldNum" sz="quarter" idx="12"/>
          </p:nvPr>
        </p:nvSpPr>
        <p:spPr>
          <a:xfrm>
            <a:off x="8345128" y="6336687"/>
            <a:ext cx="2057400" cy="365125"/>
          </a:xfrm>
        </p:spPr>
        <p:txBody>
          <a:bodyPr/>
          <a:lstStyle/>
          <a:p>
            <a:fld id="{AFCE4F1A-E9DF-4C01-A61B-5CDC38032B24}" type="slidenum">
              <a:rPr lang="it-IT" smtClean="0"/>
              <a:pPr/>
              <a:t>95</a:t>
            </a:fld>
            <a:endParaRPr lang="it-IT" dirty="0"/>
          </a:p>
        </p:txBody>
      </p:sp>
      <p:graphicFrame>
        <p:nvGraphicFramePr>
          <p:cNvPr id="4" name="Tabella 3"/>
          <p:cNvGraphicFramePr>
            <a:graphicFrameLocks noGrp="1"/>
          </p:cNvGraphicFramePr>
          <p:nvPr>
            <p:extLst/>
          </p:nvPr>
        </p:nvGraphicFramePr>
        <p:xfrm>
          <a:off x="3431456" y="733184"/>
          <a:ext cx="6971072" cy="5760720"/>
        </p:xfrm>
        <a:graphic>
          <a:graphicData uri="http://schemas.openxmlformats.org/drawingml/2006/table">
            <a:tbl>
              <a:tblPr firstRow="1" bandRow="1">
                <a:tableStyleId>{5C22544A-7EE6-4342-B048-85BDC9FD1C3A}</a:tableStyleId>
              </a:tblPr>
              <a:tblGrid>
                <a:gridCol w="3485536">
                  <a:extLst>
                    <a:ext uri="{9D8B030D-6E8A-4147-A177-3AD203B41FA5}">
                      <a16:colId xmlns:a16="http://schemas.microsoft.com/office/drawing/2014/main" xmlns="" val="1211043929"/>
                    </a:ext>
                  </a:extLst>
                </a:gridCol>
                <a:gridCol w="3485536">
                  <a:extLst>
                    <a:ext uri="{9D8B030D-6E8A-4147-A177-3AD203B41FA5}">
                      <a16:colId xmlns:a16="http://schemas.microsoft.com/office/drawing/2014/main" xmlns="" val="3439220165"/>
                    </a:ext>
                  </a:extLst>
                </a:gridCol>
              </a:tblGrid>
              <a:tr h="370840">
                <a:tc>
                  <a:txBody>
                    <a:bodyPr/>
                    <a:lstStyle/>
                    <a:p>
                      <a:r>
                        <a:rPr lang="it-IT" dirty="0" smtClean="0"/>
                        <a:t>FALSE</a:t>
                      </a:r>
                      <a:r>
                        <a:rPr lang="it-IT" baseline="0" dirty="0" smtClean="0"/>
                        <a:t> CREDENZE UTENTI</a:t>
                      </a:r>
                      <a:endParaRPr lang="it-IT" dirty="0"/>
                    </a:p>
                  </a:txBody>
                  <a:tcPr/>
                </a:tc>
                <a:tc>
                  <a:txBody>
                    <a:bodyPr/>
                    <a:lstStyle/>
                    <a:p>
                      <a:r>
                        <a:rPr lang="it-IT" dirty="0" smtClean="0"/>
                        <a:t>INFORMAZIONE BASATA SULLE EVIDENZE</a:t>
                      </a:r>
                      <a:endParaRPr lang="it-IT" dirty="0"/>
                    </a:p>
                  </a:txBody>
                  <a:tcPr/>
                </a:tc>
                <a:extLst>
                  <a:ext uri="{0D108BD9-81ED-4DB2-BD59-A6C34878D82A}">
                    <a16:rowId xmlns:a16="http://schemas.microsoft.com/office/drawing/2014/main" xmlns="" val="2443462920"/>
                  </a:ext>
                </a:extLst>
              </a:tr>
              <a:tr h="370840">
                <a:tc>
                  <a:txBody>
                    <a:bodyPr/>
                    <a:lstStyle/>
                    <a:p>
                      <a:pPr algn="just"/>
                      <a:r>
                        <a:rPr lang="it-IT" dirty="0" smtClean="0"/>
                        <a:t>IL VACCINO ANTI-HPV È PERICOLOSO</a:t>
                      </a:r>
                      <a:endParaRPr lang="it-IT" dirty="0"/>
                    </a:p>
                  </a:txBody>
                  <a:tcPr/>
                </a:tc>
                <a:tc>
                  <a:txBody>
                    <a:bodyPr/>
                    <a:lstStyle/>
                    <a:p>
                      <a:pPr algn="just"/>
                      <a:r>
                        <a:rPr lang="it-IT" b="1" i="1" dirty="0" smtClean="0"/>
                        <a:t>LA SICUREZZA DEL VACCINO È STATA VALUTATA NEGLI</a:t>
                      </a:r>
                      <a:r>
                        <a:rPr lang="it-IT" b="1" i="1" baseline="0" dirty="0" smtClean="0"/>
                        <a:t> ANNI</a:t>
                      </a:r>
                      <a:r>
                        <a:rPr lang="it-IT" b="1" i="1" dirty="0" smtClean="0"/>
                        <a:t> ED</a:t>
                      </a:r>
                      <a:r>
                        <a:rPr lang="it-IT" b="1" i="1" baseline="0" dirty="0" smtClean="0"/>
                        <a:t> È RISULTATA SIMILE A QUELLA DEGLI ALTRI VACCINI</a:t>
                      </a:r>
                      <a:endParaRPr lang="it-IT" b="1" i="1" dirty="0"/>
                    </a:p>
                  </a:txBody>
                  <a:tcPr/>
                </a:tc>
                <a:extLst>
                  <a:ext uri="{0D108BD9-81ED-4DB2-BD59-A6C34878D82A}">
                    <a16:rowId xmlns:a16="http://schemas.microsoft.com/office/drawing/2014/main" xmlns="" val="284733427"/>
                  </a:ext>
                </a:extLst>
              </a:tr>
              <a:tr h="370840">
                <a:tc>
                  <a:txBody>
                    <a:bodyPr/>
                    <a:lstStyle/>
                    <a:p>
                      <a:pPr algn="just"/>
                      <a:r>
                        <a:rPr lang="it-IT" dirty="0" smtClean="0"/>
                        <a:t>IL VACCINO PROVOCA INFERTILITÀ</a:t>
                      </a:r>
                      <a:endParaRPr lang="it-IT" dirty="0"/>
                    </a:p>
                  </a:txBody>
                  <a:tcPr/>
                </a:tc>
                <a:tc>
                  <a:txBody>
                    <a:bodyPr/>
                    <a:lstStyle/>
                    <a:p>
                      <a:pPr algn="just"/>
                      <a:r>
                        <a:rPr lang="it-IT" b="1" i="1" dirty="0" smtClean="0"/>
                        <a:t>IL VACCINO NON PROVOCA STERILITÀ NÉ INFERTILITÀ</a:t>
                      </a:r>
                      <a:endParaRPr lang="it-IT" b="1" i="1" dirty="0"/>
                    </a:p>
                  </a:txBody>
                  <a:tcPr/>
                </a:tc>
                <a:extLst>
                  <a:ext uri="{0D108BD9-81ED-4DB2-BD59-A6C34878D82A}">
                    <a16:rowId xmlns:a16="http://schemas.microsoft.com/office/drawing/2014/main" xmlns="" val="3272093046"/>
                  </a:ext>
                </a:extLst>
              </a:tr>
              <a:tr h="370840">
                <a:tc>
                  <a:txBody>
                    <a:bodyPr/>
                    <a:lstStyle/>
                    <a:p>
                      <a:pPr algn="just"/>
                      <a:r>
                        <a:rPr lang="it-IT" dirty="0" smtClean="0"/>
                        <a:t>MIA FIGLIA/O NON HA</a:t>
                      </a:r>
                      <a:r>
                        <a:rPr lang="it-IT" baseline="0" dirty="0" smtClean="0"/>
                        <a:t> BISOGNO DEL VACCINO PERCHÉ È ANCORA TROPPO PICCOLA/O E NON PENSA ALL’ ATTIVITÀ SESSUALE</a:t>
                      </a:r>
                      <a:endParaRPr lang="it-IT" dirty="0"/>
                    </a:p>
                  </a:txBody>
                  <a:tcPr/>
                </a:tc>
                <a:tc>
                  <a:txBody>
                    <a:bodyPr/>
                    <a:lstStyle/>
                    <a:p>
                      <a:pPr algn="just"/>
                      <a:r>
                        <a:rPr lang="it-IT" b="1" i="1" dirty="0" smtClean="0"/>
                        <a:t>IL VACCINO È PIÙ EFFICACE SE SOMMINISTRATO PRIMA DELL’ INIZIO DELL’ ATTIVITÀ SESSUALE</a:t>
                      </a:r>
                      <a:endParaRPr lang="it-IT" b="1" i="1" dirty="0"/>
                    </a:p>
                  </a:txBody>
                  <a:tcPr/>
                </a:tc>
                <a:extLst>
                  <a:ext uri="{0D108BD9-81ED-4DB2-BD59-A6C34878D82A}">
                    <a16:rowId xmlns:a16="http://schemas.microsoft.com/office/drawing/2014/main" xmlns="" val="638125043"/>
                  </a:ext>
                </a:extLst>
              </a:tr>
              <a:tr h="370840">
                <a:tc>
                  <a:txBody>
                    <a:bodyPr/>
                    <a:lstStyle/>
                    <a:p>
                      <a:pPr algn="just"/>
                      <a:r>
                        <a:rPr lang="it-IT" dirty="0" smtClean="0"/>
                        <a:t>IL VACCINO SPINGE ALL’ATTIVITÀ SESSUALE PIÙ PRECOCEMENTE</a:t>
                      </a:r>
                      <a:endParaRPr lang="it-IT" dirty="0"/>
                    </a:p>
                  </a:txBody>
                  <a:tcPr/>
                </a:tc>
                <a:tc>
                  <a:txBody>
                    <a:bodyPr/>
                    <a:lstStyle/>
                    <a:p>
                      <a:pPr algn="just"/>
                      <a:r>
                        <a:rPr lang="it-IT" b="1" i="1" dirty="0" smtClean="0"/>
                        <a:t>NON È DIMOSTRATO CHE IL VACCINO ABBIA IMPATTO</a:t>
                      </a:r>
                      <a:r>
                        <a:rPr lang="it-IT" b="1" i="1" baseline="0" dirty="0" smtClean="0"/>
                        <a:t> SULL’ATTIVITÀ SESSUALE</a:t>
                      </a:r>
                      <a:endParaRPr lang="it-IT" b="1" i="1" dirty="0"/>
                    </a:p>
                  </a:txBody>
                  <a:tcPr/>
                </a:tc>
                <a:extLst>
                  <a:ext uri="{0D108BD9-81ED-4DB2-BD59-A6C34878D82A}">
                    <a16:rowId xmlns:a16="http://schemas.microsoft.com/office/drawing/2014/main" xmlns="" val="3899393999"/>
                  </a:ext>
                </a:extLst>
              </a:tr>
              <a:tr h="370840">
                <a:tc>
                  <a:txBody>
                    <a:bodyPr/>
                    <a:lstStyle/>
                    <a:p>
                      <a:pPr algn="just"/>
                      <a:r>
                        <a:rPr lang="it-IT" dirty="0" smtClean="0"/>
                        <a:t>È UN PROBLEMA CHE RIGUARDA SOLO LE FIGLIE FEMMINE</a:t>
                      </a:r>
                      <a:endParaRPr lang="it-IT" dirty="0"/>
                    </a:p>
                  </a:txBody>
                  <a:tcPr/>
                </a:tc>
                <a:tc>
                  <a:txBody>
                    <a:bodyPr/>
                    <a:lstStyle/>
                    <a:p>
                      <a:pPr algn="just"/>
                      <a:r>
                        <a:rPr lang="it-IT" b="1" dirty="0" smtClean="0"/>
                        <a:t>I</a:t>
                      </a:r>
                      <a:r>
                        <a:rPr lang="it-IT" b="1" baseline="0" dirty="0" smtClean="0"/>
                        <a:t> </a:t>
                      </a:r>
                      <a:r>
                        <a:rPr lang="it-IT" b="1" i="1" baseline="0" dirty="0" smtClean="0"/>
                        <a:t>MASCHI SONO UN IMPORTANTE SERBATOIO DEL VIRUS E POSSONO SVILUPPARE PATOLOGIE HPV-CORRELATE</a:t>
                      </a:r>
                      <a:endParaRPr lang="it-IT" b="1" i="1" dirty="0"/>
                    </a:p>
                  </a:txBody>
                  <a:tcPr/>
                </a:tc>
                <a:extLst>
                  <a:ext uri="{0D108BD9-81ED-4DB2-BD59-A6C34878D82A}">
                    <a16:rowId xmlns:a16="http://schemas.microsoft.com/office/drawing/2014/main" xmlns="" val="1326748706"/>
                  </a:ext>
                </a:extLst>
              </a:tr>
            </a:tbl>
          </a:graphicData>
        </a:graphic>
      </p:graphicFrame>
      <p:pic>
        <p:nvPicPr>
          <p:cNvPr id="10" name="Immagine 9"/>
          <p:cNvPicPr>
            <a:picLocks noChangeAspect="1"/>
          </p:cNvPicPr>
          <p:nvPr/>
        </p:nvPicPr>
        <p:blipFill rotWithShape="1">
          <a:blip r:embed="rId3" cstate="print"/>
          <a:srcRect l="29488" t="41571" r="55857" b="25777"/>
          <a:stretch/>
        </p:blipFill>
        <p:spPr>
          <a:xfrm>
            <a:off x="1620310" y="2467990"/>
            <a:ext cx="1719156" cy="2798379"/>
          </a:xfrm>
          <a:prstGeom prst="rect">
            <a:avLst/>
          </a:prstGeom>
          <a:ln>
            <a:solidFill>
              <a:schemeClr val="tx1"/>
            </a:solidFill>
          </a:ln>
        </p:spPr>
      </p:pic>
      <p:sp>
        <p:nvSpPr>
          <p:cNvPr id="11" name="CasellaDiTesto 10"/>
          <p:cNvSpPr txBox="1"/>
          <p:nvPr/>
        </p:nvSpPr>
        <p:spPr>
          <a:xfrm>
            <a:off x="1600647" y="67301"/>
            <a:ext cx="2825777" cy="584775"/>
          </a:xfrm>
          <a:prstGeom prst="rect">
            <a:avLst/>
          </a:prstGeom>
          <a:solidFill>
            <a:srgbClr val="FFC000"/>
          </a:solidFill>
          <a:ln>
            <a:solidFill>
              <a:schemeClr val="tx1"/>
            </a:solidFill>
          </a:ln>
        </p:spPr>
        <p:txBody>
          <a:bodyPr wrap="square" rtlCol="0">
            <a:spAutoFit/>
          </a:bodyPr>
          <a:lstStyle>
            <a:defPPr>
              <a:defRPr lang="it-IT"/>
            </a:defPPr>
            <a:lvl1pPr>
              <a:defRPr sz="4000" b="1"/>
            </a:lvl1pPr>
          </a:lstStyle>
          <a:p>
            <a:r>
              <a:rPr lang="it-IT" sz="3200" dirty="0"/>
              <a:t>RIASSUMENDO</a:t>
            </a:r>
          </a:p>
        </p:txBody>
      </p:sp>
    </p:spTree>
    <p:extLst>
      <p:ext uri="{BB962C8B-B14F-4D97-AF65-F5344CB8AC3E}">
        <p14:creationId xmlns="" xmlns:p14="http://schemas.microsoft.com/office/powerpoint/2010/main" val="41179105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3" cstate="print"/>
          <a:srcRect l="64" t="39765" r="28717" b="50504"/>
          <a:stretch/>
        </p:blipFill>
        <p:spPr>
          <a:xfrm>
            <a:off x="1701950" y="1248231"/>
            <a:ext cx="8522824" cy="949125"/>
          </a:xfrm>
          <a:prstGeom prst="rect">
            <a:avLst/>
          </a:prstGeom>
          <a:ln>
            <a:solidFill>
              <a:schemeClr val="tx1"/>
            </a:solidFill>
          </a:ln>
        </p:spPr>
      </p:pic>
      <p:pic>
        <p:nvPicPr>
          <p:cNvPr id="8" name="Immagine 7"/>
          <p:cNvPicPr>
            <a:picLocks noChangeAspect="1"/>
          </p:cNvPicPr>
          <p:nvPr/>
        </p:nvPicPr>
        <p:blipFill rotWithShape="1">
          <a:blip r:embed="rId4" cstate="print"/>
          <a:srcRect l="2722" t="56497" r="32436" b="9682"/>
          <a:stretch/>
        </p:blipFill>
        <p:spPr>
          <a:xfrm>
            <a:off x="2303362" y="2191141"/>
            <a:ext cx="7921413" cy="3298785"/>
          </a:xfrm>
          <a:prstGeom prst="rect">
            <a:avLst/>
          </a:prstGeom>
          <a:ln>
            <a:solidFill>
              <a:schemeClr val="tx1"/>
            </a:solidFill>
          </a:ln>
        </p:spPr>
      </p:pic>
      <p:pic>
        <p:nvPicPr>
          <p:cNvPr id="10" name="Immagine 9"/>
          <p:cNvPicPr>
            <a:picLocks noChangeAspect="1"/>
          </p:cNvPicPr>
          <p:nvPr/>
        </p:nvPicPr>
        <p:blipFill rotWithShape="1">
          <a:blip r:embed="rId5" cstate="print"/>
          <a:srcRect l="2342" t="26236" r="32057" b="56319"/>
          <a:stretch/>
        </p:blipFill>
        <p:spPr>
          <a:xfrm>
            <a:off x="1966464" y="5443700"/>
            <a:ext cx="8242407" cy="1312104"/>
          </a:xfrm>
          <a:prstGeom prst="rect">
            <a:avLst/>
          </a:prstGeom>
          <a:ln>
            <a:solidFill>
              <a:schemeClr val="tx1"/>
            </a:solidFill>
          </a:ln>
        </p:spPr>
      </p:pic>
      <p:sp>
        <p:nvSpPr>
          <p:cNvPr id="6" name="CasellaDiTesto 5"/>
          <p:cNvSpPr txBox="1"/>
          <p:nvPr/>
        </p:nvSpPr>
        <p:spPr>
          <a:xfrm>
            <a:off x="1662896" y="127581"/>
            <a:ext cx="6388608" cy="400110"/>
          </a:xfrm>
          <a:prstGeom prst="rect">
            <a:avLst/>
          </a:prstGeom>
          <a:solidFill>
            <a:srgbClr val="FFC000"/>
          </a:solidFill>
          <a:ln>
            <a:solidFill>
              <a:schemeClr val="tx1"/>
            </a:solidFill>
          </a:ln>
        </p:spPr>
        <p:txBody>
          <a:bodyPr wrap="square" rtlCol="0">
            <a:spAutoFit/>
          </a:bodyPr>
          <a:lstStyle>
            <a:defPPr>
              <a:defRPr lang="it-IT"/>
            </a:defPPr>
            <a:lvl1pPr>
              <a:defRPr sz="4000" b="1"/>
            </a:lvl1pPr>
          </a:lstStyle>
          <a:p>
            <a:r>
              <a:rPr lang="it-IT" sz="2000" dirty="0"/>
              <a:t>LE CORRETTE INFORMAZIONI</a:t>
            </a:r>
          </a:p>
        </p:txBody>
      </p:sp>
      <p:sp>
        <p:nvSpPr>
          <p:cNvPr id="4" name="Rettangolo 3"/>
          <p:cNvSpPr/>
          <p:nvPr/>
        </p:nvSpPr>
        <p:spPr>
          <a:xfrm>
            <a:off x="2755996" y="576491"/>
            <a:ext cx="4202409" cy="622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Falsi miti da smontare sull’HPV </a:t>
            </a:r>
          </a:p>
        </p:txBody>
      </p:sp>
      <p:sp>
        <p:nvSpPr>
          <p:cNvPr id="7" name="Rettangolo 6"/>
          <p:cNvSpPr/>
          <p:nvPr/>
        </p:nvSpPr>
        <p:spPr>
          <a:xfrm>
            <a:off x="2303361" y="2352676"/>
            <a:ext cx="258864" cy="257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960461" y="1276351"/>
            <a:ext cx="258864" cy="257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838792" y="1248230"/>
            <a:ext cx="1834407" cy="333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chemeClr val="tx1"/>
              </a:solidFill>
              <a:latin typeface="Times New Roman" panose="02020603050405020304" pitchFamily="18" charset="0"/>
              <a:cs typeface="Times New Roman" panose="02020603050405020304" pitchFamily="18" charset="0"/>
            </a:endParaRPr>
          </a:p>
          <a:p>
            <a:pPr algn="ctr"/>
            <a:r>
              <a:rPr lang="it-IT" sz="1400" b="1" dirty="0">
                <a:solidFill>
                  <a:schemeClr val="tx1"/>
                </a:solidFill>
                <a:latin typeface="Times New Roman" panose="02020603050405020304" pitchFamily="18" charset="0"/>
                <a:cs typeface="Times New Roman" panose="02020603050405020304" pitchFamily="18" charset="0"/>
              </a:rPr>
              <a:t>L’HPV è RARO</a:t>
            </a:r>
          </a:p>
          <a:p>
            <a:pPr algn="ctr"/>
            <a:endParaRPr lang="it-IT" sz="1400" b="1" dirty="0">
              <a:solidFill>
                <a:schemeClr val="tx1"/>
              </a:solidFill>
              <a:latin typeface="Times New Roman" panose="02020603050405020304" pitchFamily="18" charset="0"/>
              <a:cs typeface="Times New Roman" panose="02020603050405020304" pitchFamily="18" charset="0"/>
            </a:endParaRPr>
          </a:p>
        </p:txBody>
      </p:sp>
      <p:sp>
        <p:nvSpPr>
          <p:cNvPr id="13" name="Rettangolo 12"/>
          <p:cNvSpPr/>
          <p:nvPr/>
        </p:nvSpPr>
        <p:spPr>
          <a:xfrm>
            <a:off x="2322411" y="2262033"/>
            <a:ext cx="3573564" cy="333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chemeClr val="tx1"/>
              </a:solidFill>
              <a:latin typeface="Times New Roman" panose="02020603050405020304" pitchFamily="18" charset="0"/>
              <a:cs typeface="Times New Roman" panose="02020603050405020304" pitchFamily="18" charset="0"/>
            </a:endParaRPr>
          </a:p>
          <a:p>
            <a:pPr algn="ctr"/>
            <a:r>
              <a:rPr lang="it-IT" sz="1400" b="1" dirty="0">
                <a:solidFill>
                  <a:schemeClr val="tx1"/>
                </a:solidFill>
                <a:latin typeface="Times New Roman" panose="02020603050405020304" pitchFamily="18" charset="0"/>
                <a:cs typeface="Times New Roman" panose="02020603050405020304" pitchFamily="18" charset="0"/>
              </a:rPr>
              <a:t>SAI QUANDO L’INFEZIONE E’ IN ATTO</a:t>
            </a:r>
          </a:p>
          <a:p>
            <a:pPr algn="ctr"/>
            <a:endParaRPr lang="it-IT" sz="1400" b="1" dirty="0">
              <a:solidFill>
                <a:schemeClr val="tx1"/>
              </a:solidFill>
              <a:latin typeface="Times New Roman" panose="02020603050405020304" pitchFamily="18" charset="0"/>
              <a:cs typeface="Times New Roman" panose="02020603050405020304" pitchFamily="18" charset="0"/>
            </a:endParaRPr>
          </a:p>
        </p:txBody>
      </p:sp>
      <p:sp>
        <p:nvSpPr>
          <p:cNvPr id="14" name="Rettangolo 13"/>
          <p:cNvSpPr/>
          <p:nvPr/>
        </p:nvSpPr>
        <p:spPr>
          <a:xfrm>
            <a:off x="2333625" y="3700308"/>
            <a:ext cx="4838700" cy="333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chemeClr val="tx1"/>
              </a:solidFill>
              <a:latin typeface="Times New Roman" panose="02020603050405020304" pitchFamily="18" charset="0"/>
              <a:cs typeface="Times New Roman" panose="02020603050405020304" pitchFamily="18" charset="0"/>
            </a:endParaRPr>
          </a:p>
          <a:p>
            <a:pPr algn="ctr"/>
            <a:r>
              <a:rPr lang="it-IT" sz="1400" b="1" dirty="0">
                <a:solidFill>
                  <a:schemeClr val="tx1"/>
                </a:solidFill>
                <a:latin typeface="Times New Roman" panose="02020603050405020304" pitchFamily="18" charset="0"/>
                <a:cs typeface="Times New Roman" panose="02020603050405020304" pitchFamily="18" charset="0"/>
              </a:rPr>
              <a:t>SOLO LE PERSONE PROMISCUE LO CONTRAGGONO</a:t>
            </a:r>
          </a:p>
          <a:p>
            <a:pPr algn="ctr"/>
            <a:endParaRPr lang="it-IT" sz="1400" b="1" dirty="0">
              <a:solidFill>
                <a:schemeClr val="tx1"/>
              </a:solidFill>
              <a:latin typeface="Times New Roman" panose="02020603050405020304" pitchFamily="18" charset="0"/>
              <a:cs typeface="Times New Roman" panose="02020603050405020304" pitchFamily="18" charset="0"/>
            </a:endParaRPr>
          </a:p>
        </p:txBody>
      </p:sp>
      <p:sp>
        <p:nvSpPr>
          <p:cNvPr id="15" name="Rettangolo 14"/>
          <p:cNvSpPr/>
          <p:nvPr/>
        </p:nvSpPr>
        <p:spPr>
          <a:xfrm>
            <a:off x="1960461" y="5469053"/>
            <a:ext cx="3573564" cy="333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chemeClr val="tx1"/>
              </a:solidFill>
              <a:latin typeface="Times New Roman" panose="02020603050405020304" pitchFamily="18" charset="0"/>
              <a:cs typeface="Times New Roman" panose="02020603050405020304" pitchFamily="18" charset="0"/>
            </a:endParaRPr>
          </a:p>
          <a:p>
            <a:pPr algn="ctr"/>
            <a:r>
              <a:rPr lang="it-IT" sz="1400" b="1" dirty="0">
                <a:solidFill>
                  <a:schemeClr val="tx1"/>
                </a:solidFill>
                <a:latin typeface="Times New Roman" panose="02020603050405020304" pitchFamily="18" charset="0"/>
                <a:cs typeface="Times New Roman" panose="02020603050405020304" pitchFamily="18" charset="0"/>
              </a:rPr>
              <a:t>NON LO CONTRAI SE SEI IN SALUTE</a:t>
            </a:r>
          </a:p>
          <a:p>
            <a:pPr algn="ctr"/>
            <a:endParaRPr lang="it-IT"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464678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0086" y="2903608"/>
            <a:ext cx="10515600" cy="1325563"/>
          </a:xfrm>
        </p:spPr>
        <p:txBody>
          <a:bodyPr>
            <a:normAutofit/>
          </a:bodyPr>
          <a:lstStyle/>
          <a:p>
            <a:pPr algn="ctr"/>
            <a:r>
              <a:rPr lang="it-IT" sz="4800" b="1" dirty="0" smtClean="0">
                <a:solidFill>
                  <a:schemeClr val="accent1">
                    <a:lumMod val="50000"/>
                  </a:schemeClr>
                </a:solidFill>
                <a:latin typeface="Corbel" panose="020B0503020204020204" pitchFamily="34" charset="0"/>
              </a:rPr>
              <a:t>Vaccinazioni </a:t>
            </a:r>
            <a:r>
              <a:rPr lang="x-none" sz="4800" b="1" smtClean="0">
                <a:solidFill>
                  <a:schemeClr val="accent1">
                    <a:lumMod val="50000"/>
                  </a:schemeClr>
                </a:solidFill>
                <a:latin typeface="Corbel" panose="020B0503020204020204" pitchFamily="34" charset="0"/>
              </a:rPr>
              <a:t>per</a:t>
            </a:r>
            <a:r>
              <a:rPr lang="it-IT" sz="4800" b="1" dirty="0" smtClean="0">
                <a:solidFill>
                  <a:schemeClr val="accent1">
                    <a:lumMod val="50000"/>
                  </a:schemeClr>
                </a:solidFill>
                <a:latin typeface="Corbel" panose="020B0503020204020204" pitchFamily="34" charset="0"/>
              </a:rPr>
              <a:t> l’età adulta</a:t>
            </a:r>
            <a:endParaRPr lang="it-IT" sz="4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58708"/>
          </a:xfrm>
        </p:spPr>
        <p:txBody>
          <a:bodyPr>
            <a:normAutofit/>
          </a:bodyPr>
          <a:lstStyle/>
          <a:p>
            <a:r>
              <a:rPr lang="it-IT" sz="4000" b="1" dirty="0" smtClean="0">
                <a:solidFill>
                  <a:schemeClr val="accent1">
                    <a:lumMod val="50000"/>
                  </a:schemeClr>
                </a:solidFill>
                <a:latin typeface="Corbel" panose="020B0503020204020204" pitchFamily="34" charset="0"/>
              </a:rPr>
              <a:t>Vaccinazioni per l’età </a:t>
            </a:r>
            <a:r>
              <a:rPr lang="it-IT" sz="4000" b="1" dirty="0">
                <a:solidFill>
                  <a:schemeClr val="accent1">
                    <a:lumMod val="50000"/>
                  </a:schemeClr>
                </a:solidFill>
                <a:latin typeface="Corbel" panose="020B0503020204020204" pitchFamily="34" charset="0"/>
              </a:rPr>
              <a:t>adulta (19-64 anni</a:t>
            </a:r>
            <a:r>
              <a:rPr lang="it-IT" sz="4000" b="1" dirty="0" smtClean="0">
                <a:solidFill>
                  <a:schemeClr val="accent1">
                    <a:lumMod val="50000"/>
                  </a:schemeClr>
                </a:solidFill>
                <a:latin typeface="Corbel" panose="020B0503020204020204" pitchFamily="34" charset="0"/>
              </a:rPr>
              <a:t>)</a:t>
            </a:r>
            <a:endParaRPr lang="it-IT" sz="4000" b="1" dirty="0">
              <a:solidFill>
                <a:schemeClr val="accent1">
                  <a:lumMod val="50000"/>
                </a:schemeClr>
              </a:solidFill>
              <a:latin typeface="Corbel" panose="020B0503020204020204" pitchFamily="34" charset="0"/>
            </a:endParaRPr>
          </a:p>
        </p:txBody>
      </p:sp>
      <p:sp>
        <p:nvSpPr>
          <p:cNvPr id="3" name="Segnaposto contenuto 2"/>
          <p:cNvSpPr>
            <a:spLocks noGrp="1"/>
          </p:cNvSpPr>
          <p:nvPr>
            <p:ph idx="1"/>
          </p:nvPr>
        </p:nvSpPr>
        <p:spPr>
          <a:xfrm>
            <a:off x="919858" y="1586427"/>
            <a:ext cx="10257657" cy="4463586"/>
          </a:xfrm>
        </p:spPr>
        <p:txBody>
          <a:bodyPr>
            <a:noAutofit/>
          </a:bodyPr>
          <a:lstStyle/>
          <a:p>
            <a:pPr algn="just">
              <a:lnSpc>
                <a:spcPct val="100000"/>
              </a:lnSpc>
            </a:pPr>
            <a:r>
              <a:rPr lang="it-IT" sz="2200" dirty="0"/>
              <a:t>Nel corso dell’età adulta è opportuna la </a:t>
            </a:r>
            <a:r>
              <a:rPr lang="it-IT" sz="2200" b="1" u="sng" dirty="0"/>
              <a:t>somministrazione periodica (ogni 10 anni) </a:t>
            </a:r>
            <a:r>
              <a:rPr lang="it-IT" sz="2200" dirty="0"/>
              <a:t>della </a:t>
            </a:r>
            <a:r>
              <a:rPr lang="it-IT" sz="2200" b="1" dirty="0">
                <a:solidFill>
                  <a:schemeClr val="accent2"/>
                </a:solidFill>
              </a:rPr>
              <a:t>vaccinazione difterite-tetano-pertosse </a:t>
            </a:r>
            <a:r>
              <a:rPr lang="it-IT" sz="2200" dirty="0"/>
              <a:t>con dosaggio per adulto, che deve essere offerta in modo attivo, </a:t>
            </a:r>
            <a:r>
              <a:rPr lang="it-IT" sz="2200" b="1" dirty="0"/>
              <a:t>trovando anche le occasioni opportune per tale offerta</a:t>
            </a:r>
            <a:r>
              <a:rPr lang="it-IT" sz="2200" dirty="0"/>
              <a:t> (es. </a:t>
            </a:r>
            <a:r>
              <a:rPr lang="it-IT" sz="2200" b="1" dirty="0"/>
              <a:t>visite per il rinnovo della patente di guida, visite per certificazioni effettuate presso il medico di medicina generale,</a:t>
            </a:r>
            <a:r>
              <a:rPr lang="it-IT" sz="2200" dirty="0"/>
              <a:t> etc.). </a:t>
            </a:r>
          </a:p>
          <a:p>
            <a:pPr algn="just">
              <a:lnSpc>
                <a:spcPct val="100000"/>
              </a:lnSpc>
            </a:pPr>
            <a:r>
              <a:rPr lang="it-IT" sz="2200" b="1" dirty="0"/>
              <a:t>Un’alta copertura </a:t>
            </a:r>
            <a:r>
              <a:rPr lang="it-IT" sz="2200" dirty="0"/>
              <a:t>con questa vaccinazione consente di </a:t>
            </a:r>
            <a:r>
              <a:rPr lang="it-IT" sz="2200" b="1" dirty="0"/>
              <a:t>limitare la circolazione del batterio della pertosse e ridurre i casi di malattia</a:t>
            </a:r>
            <a:r>
              <a:rPr lang="it-IT" sz="2200" dirty="0"/>
              <a:t>, offre </a:t>
            </a:r>
            <a:r>
              <a:rPr lang="it-IT" sz="2200" b="1" dirty="0"/>
              <a:t>protezione individuale nei confronti del tetano </a:t>
            </a:r>
            <a:r>
              <a:rPr lang="it-IT" sz="2200" dirty="0"/>
              <a:t>in seguito a traumi e ferite, limitando l’impatto della profilassi post-esposizione, e permette di </a:t>
            </a:r>
            <a:r>
              <a:rPr lang="it-IT" sz="2200" b="1" dirty="0"/>
              <a:t>evitare che la difterite </a:t>
            </a:r>
            <a:r>
              <a:rPr lang="it-IT" sz="2200" dirty="0"/>
              <a:t>possa tornare nel nostro Paese. </a:t>
            </a:r>
          </a:p>
          <a:p>
            <a:pPr algn="just">
              <a:lnSpc>
                <a:spcPct val="100000"/>
              </a:lnSpc>
            </a:pPr>
            <a:r>
              <a:rPr lang="it-IT" sz="2200" b="1" dirty="0"/>
              <a:t>Le stesse occasioni devono essere sfruttate </a:t>
            </a:r>
            <a:r>
              <a:rPr lang="it-IT" sz="2200" dirty="0"/>
              <a:t>per la verifica dello stato di suscettibilità per </a:t>
            </a:r>
            <a:r>
              <a:rPr lang="it-IT" sz="2200" b="1" dirty="0">
                <a:solidFill>
                  <a:schemeClr val="accent2"/>
                </a:solidFill>
              </a:rPr>
              <a:t>morbillo, rosolia, parotite e varicella </a:t>
            </a:r>
            <a:r>
              <a:rPr lang="it-IT" sz="2200" dirty="0"/>
              <a:t>(non avere contratto anche una sola tra le malattie elencate e non avere effettuato le relative vaccinazioni).</a:t>
            </a:r>
          </a:p>
          <a:p>
            <a:pPr>
              <a:lnSpc>
                <a:spcPct val="100000"/>
              </a:lnSpc>
            </a:pPr>
            <a:endParaRPr lang="it-IT" sz="2200" dirty="0"/>
          </a:p>
        </p:txBody>
      </p:sp>
    </p:spTree>
    <p:extLst>
      <p:ext uri="{BB962C8B-B14F-4D97-AF65-F5344CB8AC3E}">
        <p14:creationId xmlns="" xmlns:p14="http://schemas.microsoft.com/office/powerpoint/2010/main" val="31080244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9456" y="764704"/>
            <a:ext cx="10058400" cy="808866"/>
          </a:xfrm>
        </p:spPr>
        <p:txBody>
          <a:bodyPr>
            <a:normAutofit/>
          </a:bodyPr>
          <a:lstStyle/>
          <a:p>
            <a:r>
              <a:rPr lang="it-IT" sz="4000" b="1" dirty="0">
                <a:solidFill>
                  <a:schemeClr val="accent1">
                    <a:lumMod val="50000"/>
                  </a:schemeClr>
                </a:solidFill>
                <a:latin typeface="Corbel" panose="020B0503020204020204" pitchFamily="34" charset="0"/>
              </a:rPr>
              <a:t>Vaccinazioni durante la gravidanza </a:t>
            </a:r>
          </a:p>
        </p:txBody>
      </p:sp>
      <p:sp>
        <p:nvSpPr>
          <p:cNvPr id="3" name="Segnaposto contenuto 2"/>
          <p:cNvSpPr>
            <a:spLocks noGrp="1"/>
          </p:cNvSpPr>
          <p:nvPr>
            <p:ph idx="1"/>
          </p:nvPr>
        </p:nvSpPr>
        <p:spPr>
          <a:xfrm>
            <a:off x="1097280" y="1845733"/>
            <a:ext cx="10058400" cy="3957537"/>
          </a:xfrm>
        </p:spPr>
        <p:txBody>
          <a:bodyPr>
            <a:noAutofit/>
          </a:bodyPr>
          <a:lstStyle/>
          <a:p>
            <a:pPr algn="just"/>
            <a:r>
              <a:rPr lang="it-IT" sz="2200" dirty="0" smtClean="0"/>
              <a:t>È stato osservato che le </a:t>
            </a:r>
            <a:r>
              <a:rPr lang="it-IT" sz="2200" b="1" dirty="0" smtClean="0"/>
              <a:t>madri trasferiscono anticorpi al prodotto del concepimento</a:t>
            </a:r>
            <a:r>
              <a:rPr lang="it-IT" sz="2200" dirty="0" smtClean="0"/>
              <a:t>, offrendogli così un certo grado di </a:t>
            </a:r>
            <a:r>
              <a:rPr lang="it-IT" sz="2200" b="1" dirty="0" smtClean="0"/>
              <a:t>protezione contro malattie quali il morbillo, la difterite e poliomielite, </a:t>
            </a:r>
            <a:r>
              <a:rPr lang="it-IT" sz="2200" dirty="0"/>
              <a:t>nelle prime settimane-mesi di vita, quando il sistema immunitario del neonato è ancora immaturo</a:t>
            </a:r>
            <a:r>
              <a:rPr lang="it-IT" sz="2200" b="1" dirty="0" smtClean="0"/>
              <a:t>. </a:t>
            </a:r>
          </a:p>
          <a:p>
            <a:pPr algn="just"/>
            <a:r>
              <a:rPr lang="it-IT" sz="2200" dirty="0" smtClean="0"/>
              <a:t>Gli </a:t>
            </a:r>
            <a:r>
              <a:rPr lang="it-IT" sz="2200" b="1" dirty="0" smtClean="0"/>
              <a:t>anticorpi materni sono in grado di proteggere i neonati dalle infezioni</a:t>
            </a:r>
            <a:r>
              <a:rPr lang="it-IT" sz="2200" dirty="0" smtClean="0"/>
              <a:t>, e modificare la severità delle malattie infettive nei bambini, per un periodo di tempo variabile, a seconda del livello di trasmissione placentare e il tasso di decadimento degli anticorpi acquisiti passivamente. </a:t>
            </a:r>
          </a:p>
          <a:p>
            <a:pPr algn="just"/>
            <a:r>
              <a:rPr lang="it-IT" sz="2200" b="1" dirty="0" smtClean="0"/>
              <a:t>La trasmissione transplacentare di anticorpi è un processo selettivo, attivo e intracellulare</a:t>
            </a:r>
            <a:r>
              <a:rPr lang="it-IT" sz="2200" dirty="0" smtClean="0"/>
              <a:t>, che </a:t>
            </a:r>
            <a:r>
              <a:rPr lang="it-IT" sz="2200" b="1" dirty="0" smtClean="0"/>
              <a:t>inizia intorno alla 17a settimana di gestazione e progressivamente aumenta, fino alla 40a settimana</a:t>
            </a:r>
          </a:p>
        </p:txBody>
      </p:sp>
    </p:spTree>
    <p:extLst>
      <p:ext uri="{BB962C8B-B14F-4D97-AF65-F5344CB8AC3E}">
        <p14:creationId xmlns="" xmlns:p14="http://schemas.microsoft.com/office/powerpoint/2010/main" val="7003455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F9W326Y7TOSrtfTjkVLhhg"/>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4023</TotalTime>
  <Words>11405</Words>
  <Application>Microsoft Office PowerPoint</Application>
  <PresentationFormat>Personalizzato</PresentationFormat>
  <Paragraphs>1627</Paragraphs>
  <Slides>147</Slides>
  <Notes>16</Notes>
  <HiddenSlides>0</HiddenSlides>
  <MMClips>0</MMClips>
  <ScaleCrop>false</ScaleCrop>
  <HeadingPairs>
    <vt:vector size="6" baseType="variant">
      <vt:variant>
        <vt:lpstr>Tema</vt:lpstr>
      </vt:variant>
      <vt:variant>
        <vt:i4>1</vt:i4>
      </vt:variant>
      <vt:variant>
        <vt:lpstr>Server OLE incorporati</vt:lpstr>
      </vt:variant>
      <vt:variant>
        <vt:i4>4</vt:i4>
      </vt:variant>
      <vt:variant>
        <vt:lpstr>Titoli diapositive</vt:lpstr>
      </vt:variant>
      <vt:variant>
        <vt:i4>147</vt:i4>
      </vt:variant>
    </vt:vector>
  </HeadingPairs>
  <TitlesOfParts>
    <vt:vector size="152" baseType="lpstr">
      <vt:lpstr>Tema di Office</vt:lpstr>
      <vt:lpstr>Diapositive think-cell</vt:lpstr>
      <vt:lpstr>Diapositiva think-cell</vt:lpstr>
      <vt:lpstr>Worksheet</vt:lpstr>
      <vt:lpstr>Foglio di lavoro</vt:lpstr>
      <vt:lpstr>PIANO NAZIONALE PREVENZIONE VACCINALE 2017-2019</vt:lpstr>
      <vt:lpstr>PERCHE’ VACCINARE?</vt:lpstr>
      <vt:lpstr>PERCHÉ VACCINARE?</vt:lpstr>
      <vt:lpstr>Malattie prevenibili e vaccinazioni</vt:lpstr>
      <vt:lpstr>Criteri e percorsi per l'introduzione di ulteriori nuove vaccinazioni tra le strategie di prevenzione</vt:lpstr>
      <vt:lpstr>Diapositiva 6</vt:lpstr>
      <vt:lpstr>Diapositiva 7</vt:lpstr>
      <vt:lpstr>Fattori di cui bisogna tener conto nella formulazione del calendario vaccinale dell’infanzia</vt:lpstr>
      <vt:lpstr>Fattori di cui bisogna tener conto nella formulazione del calendario vaccinale dell’infanzia</vt:lpstr>
      <vt:lpstr>Fattori di cui bisogna tener conto nella formulazione del calendario vaccinale dell’infanzia</vt:lpstr>
      <vt:lpstr>Diapositiva 11</vt:lpstr>
      <vt:lpstr>Diapositiva 12</vt:lpstr>
      <vt:lpstr>PNPV 2017-2019</vt:lpstr>
      <vt:lpstr>PNPV 2017-2019</vt:lpstr>
      <vt:lpstr>PNPV 2017-2019</vt:lpstr>
      <vt:lpstr>PNPV 2017-2019</vt:lpstr>
      <vt:lpstr>Malattie prevenibili e vaccinazioni</vt:lpstr>
      <vt:lpstr>Costi delle mancata vaccinazione</vt:lpstr>
      <vt:lpstr>PNPV 2017-2019: criticità</vt:lpstr>
      <vt:lpstr>PNPV 2017-2019: obiettivi generali - 1</vt:lpstr>
      <vt:lpstr>PNPV 2017-2019: obiettivi generali - 2</vt:lpstr>
      <vt:lpstr>PNPV 2017-2019: obiettivi generali - 3</vt:lpstr>
      <vt:lpstr>Calendario Vaccinale PNPV 2017-2019</vt:lpstr>
      <vt:lpstr>Novità introdotte</vt:lpstr>
      <vt:lpstr>INFANZIA</vt:lpstr>
      <vt:lpstr>ADOLESCENZA</vt:lpstr>
      <vt:lpstr>ETA’ ADULTA</vt:lpstr>
      <vt:lpstr>PNPV 2017-2019: obiettivi specifici -1</vt:lpstr>
      <vt:lpstr>PNPV 2017-2019: obiettivi specifici -2</vt:lpstr>
      <vt:lpstr>PNPV 2017-2019: obiettivi specifici .3</vt:lpstr>
      <vt:lpstr>PNPV 2017-2019: obiettivi specifici 4</vt:lpstr>
      <vt:lpstr>Obiettivi dei nuovi LEA</vt:lpstr>
      <vt:lpstr>Diapositiva 33</vt:lpstr>
      <vt:lpstr>Altri obiettivi del PNPV 2017-2019</vt:lpstr>
      <vt:lpstr>Vaccinazioni per soggetti affetti da alcune condizioni di rischio e a rischio per determinati comportamenti o condizioni</vt:lpstr>
      <vt:lpstr>La vaccinazione dei soggetti che presentano un rischio aumentato di infezione invasiva da batteri capsulati (Streptococcus pneumoniae, Neisseria meningitidis, Haemophilus Influenzae) -4 maggio 2017 (in fase di aggiornamento)</vt:lpstr>
      <vt:lpstr>Soggetti sottoposti a trapianto</vt:lpstr>
      <vt:lpstr>INFLUENZA: Caratteristiche </vt:lpstr>
      <vt:lpstr>Burden dell’influenza in Italia e in Europa</vt:lpstr>
      <vt:lpstr>Diapositiva 40</vt:lpstr>
      <vt:lpstr>CARATTERISTICHE DEI VIRUS INFLUENZALI</vt:lpstr>
      <vt:lpstr>Virus Influenzali A: sottotipi antigenici dell'emagglutinina (H) e della neuraminidasi (N)</vt:lpstr>
      <vt:lpstr>Diapositiva 43</vt:lpstr>
      <vt:lpstr>Shift antigenico dei Virus Influenzali:  comparsa di un “nuovo” virus a livello globale (Virus A)</vt:lpstr>
      <vt:lpstr>Diapositiva 45</vt:lpstr>
      <vt:lpstr>Diapositiva 46</vt:lpstr>
      <vt:lpstr>Diapositiva 47</vt:lpstr>
      <vt:lpstr>Diapositiva 48</vt:lpstr>
      <vt:lpstr>Tipologia di vaccini antinfluenzali</vt:lpstr>
      <vt:lpstr>Vaccini split</vt:lpstr>
      <vt:lpstr>Vaccini subunità</vt:lpstr>
      <vt:lpstr>La produzione dei vaccini antinfluenzali</vt:lpstr>
      <vt:lpstr>Raccomandazioni WHO composizione vaccino 2019-2020- emisfero nord</vt:lpstr>
      <vt:lpstr>Perché è importante vaccinarsi?</vt:lpstr>
      <vt:lpstr>La percentuale di persone con comorbilità aumenta sostanzialmente con l’età</vt:lpstr>
      <vt:lpstr>Il reale impatto dell’influenza non è riconosciuto</vt:lpstr>
      <vt:lpstr>L’influenza ha un impatto maggiore sui neonati/bambini piccoli e sulle persone più anziane1</vt:lpstr>
      <vt:lpstr>L’influenza è responsabile di un numero elevato di decessi ogni anno nei soggetti con patologie croniche</vt:lpstr>
      <vt:lpstr>Diapositiva 59</vt:lpstr>
      <vt:lpstr>Influenza e diabete</vt:lpstr>
      <vt:lpstr>Influenza e paziente diabetico</vt:lpstr>
      <vt:lpstr>Diapositiva 62</vt:lpstr>
      <vt:lpstr>Governance della vaccinazione in Italia: Circolare Ministeriale Prevenzione e controllo dell’influenza</vt:lpstr>
      <vt:lpstr>Diapositiva 64</vt:lpstr>
      <vt:lpstr>Diapositiva 65</vt:lpstr>
      <vt:lpstr>Diapositiva 66</vt:lpstr>
      <vt:lpstr>Coperture vaccinali: popolazione &gt;65 anni Stagioni 2009/10-2017/18</vt:lpstr>
      <vt:lpstr>Diapositiva 68</vt:lpstr>
      <vt:lpstr>Numero di vaccinati per categoria </vt:lpstr>
      <vt:lpstr>Diapositiva 70</vt:lpstr>
      <vt:lpstr>ASL AL</vt:lpstr>
      <vt:lpstr>Il Vaccino in uso in Piemonte Stagione 2019-2020</vt:lpstr>
      <vt:lpstr>Posologia</vt:lpstr>
      <vt:lpstr>Somministrazione</vt:lpstr>
      <vt:lpstr>Diapositiva 75</vt:lpstr>
      <vt:lpstr>Controindicazioni</vt:lpstr>
      <vt:lpstr>Controindicazioni</vt:lpstr>
      <vt:lpstr>False controindicazioni</vt:lpstr>
      <vt:lpstr>False controindicazioni</vt:lpstr>
      <vt:lpstr>ZOSTER</vt:lpstr>
      <vt:lpstr>Diapositiva 81</vt:lpstr>
      <vt:lpstr>Diapositiva 82</vt:lpstr>
      <vt:lpstr>Diapositiva 83</vt:lpstr>
      <vt:lpstr>Diapositiva 84</vt:lpstr>
      <vt:lpstr>VACCINAZIONE HPV</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Vaccinazioni per l’età adulta</vt:lpstr>
      <vt:lpstr>Vaccinazioni per l’età adulta (19-64 anni)</vt:lpstr>
      <vt:lpstr>Vaccinazioni durante la gravidanza </vt:lpstr>
      <vt:lpstr>Vaccinazioni durante la gravidanza </vt:lpstr>
      <vt:lpstr>Diapositiva 101</vt:lpstr>
      <vt:lpstr>Vaccinazioni per soggetti a rischio per esposizione professionale</vt:lpstr>
      <vt:lpstr>Le categorie di lavoratori per cui sono indicate specifiche vaccinazioni sono:</vt:lpstr>
      <vt:lpstr>Le categorie di lavoratori per cui sono indicate specifiche vaccinazioni sono:</vt:lpstr>
      <vt:lpstr>Le categorie di lavoratori per cui sono indicate specifiche vaccinazioni sono:</vt:lpstr>
      <vt:lpstr> Vaccinazione anti-epatite A:</vt:lpstr>
      <vt:lpstr>Vaccinazione anti-epatite B</vt:lpstr>
      <vt:lpstr>Vaccinazione anti-epatite B</vt:lpstr>
      <vt:lpstr>Diapositiva 109</vt:lpstr>
      <vt:lpstr>Vaccinazione antinfluenzale</vt:lpstr>
      <vt:lpstr>Vaccinazione anti-Morbillo, Parotite e Rosolia (MPR)</vt:lpstr>
      <vt:lpstr>Vaccinazione anti-pertosse (dTaP)</vt:lpstr>
      <vt:lpstr>Vaccinazioni per i viaggiatori internazionali  </vt:lpstr>
      <vt:lpstr>Diapositiva 114</vt:lpstr>
      <vt:lpstr>Diapositiva 115</vt:lpstr>
      <vt:lpstr>Nonostante il PNPV…..</vt:lpstr>
      <vt:lpstr>Italia. Coperture vaccinali a 24 mesi (coorte 2014) per ciclo primario e 1a dose di Morbillo, Parotite e Rosolia</vt:lpstr>
      <vt:lpstr>Diapositiva 118</vt:lpstr>
      <vt:lpstr>Andamento delle coperture vaccinali a 24 mesi in Piemonte e per ASL  Anni 2007-2016 </vt:lpstr>
      <vt:lpstr>Diapositiva 120</vt:lpstr>
      <vt:lpstr>Decreto legge n. 73 del 7 giugno 2017, convertito con modificazioni dalla legge 31 luglio 2017, n. 119, recante “Disposizioni urgenti in materia di prevenzione vaccinale, di malattie infettive e di controversie relative alla somministrazione di farmaci”</vt:lpstr>
      <vt:lpstr>Decreto legge n. 73 del 7 giugno 2017, convertito con modificazioni dalla legge 31 luglio 2017, n. 119</vt:lpstr>
      <vt:lpstr>Diapositiva 123</vt:lpstr>
      <vt:lpstr>Che cosa è cambiato con la nuova legge?</vt:lpstr>
      <vt:lpstr>Nessun nuovo vaccino, solo nuove regole</vt:lpstr>
      <vt:lpstr>Vaccinazioni obbligatorie in base al calendario vigente </vt:lpstr>
      <vt:lpstr>Vaccinazioni obbligatorie come requisito d’ingresso nelle comunità infantili (0-6 anni)</vt:lpstr>
      <vt:lpstr>Dalla 1^ elementare sino all’età di 16 anni  (≥ 6 anni)</vt:lpstr>
      <vt:lpstr>Le difficoltà di applicazione </vt:lpstr>
      <vt:lpstr>Diapositiva 130</vt:lpstr>
      <vt:lpstr>Diapositiva 131</vt:lpstr>
      <vt:lpstr>Diapositiva 132</vt:lpstr>
      <vt:lpstr>Diapositiva 133</vt:lpstr>
      <vt:lpstr>Diapositiva 134</vt:lpstr>
      <vt:lpstr>Diapositiva 135</vt:lpstr>
      <vt:lpstr>Diapositiva 136</vt:lpstr>
      <vt:lpstr>I risultati</vt:lpstr>
      <vt:lpstr>Qualche dato di copertura vaccinale…</vt:lpstr>
      <vt:lpstr>Diapositiva 139</vt:lpstr>
      <vt:lpstr>Anno 2018. Coperture vaccinali (CV) % nella coorte 2016 per ciclo primario e 1a dose di MPR e 2adose di MPR (nella coorte 2011)</vt:lpstr>
      <vt:lpstr>Diapositiva 141</vt:lpstr>
      <vt:lpstr>Anno 2018. Coperture vaccinali (CV) % nella coorte 2016</vt:lpstr>
      <vt:lpstr>Diapositiva 143</vt:lpstr>
      <vt:lpstr>Diapositiva 144</vt:lpstr>
      <vt:lpstr>Diapositiva 145</vt:lpstr>
      <vt:lpstr>Diapositiva 146</vt:lpstr>
      <vt:lpstr>Diapositiva 147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FERRARA Lorenza</dc:creator>
  <cp:lastModifiedBy>NovelliD</cp:lastModifiedBy>
  <cp:revision>234</cp:revision>
  <dcterms:created xsi:type="dcterms:W3CDTF">2018-11-05T14:20:02Z</dcterms:created>
  <dcterms:modified xsi:type="dcterms:W3CDTF">2020-02-19T09:27:59Z</dcterms:modified>
</cp:coreProperties>
</file>