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89" r:id="rId4"/>
    <p:sldId id="290" r:id="rId5"/>
    <p:sldId id="291" r:id="rId6"/>
    <p:sldId id="292" r:id="rId7"/>
    <p:sldId id="268" r:id="rId8"/>
    <p:sldId id="296" r:id="rId9"/>
    <p:sldId id="295" r:id="rId10"/>
    <p:sldId id="269" r:id="rId11"/>
    <p:sldId id="270" r:id="rId12"/>
    <p:sldId id="271" r:id="rId13"/>
    <p:sldId id="283" r:id="rId14"/>
    <p:sldId id="287" r:id="rId15"/>
    <p:sldId id="274" r:id="rId16"/>
    <p:sldId id="275" r:id="rId17"/>
    <p:sldId id="297" r:id="rId18"/>
    <p:sldId id="277" r:id="rId19"/>
    <p:sldId id="276" r:id="rId20"/>
    <p:sldId id="278" r:id="rId21"/>
    <p:sldId id="284" r:id="rId22"/>
    <p:sldId id="286" r:id="rId23"/>
    <p:sldId id="279" r:id="rId24"/>
    <p:sldId id="282" r:id="rId25"/>
    <p:sldId id="281" r:id="rId26"/>
    <p:sldId id="258" r:id="rId27"/>
    <p:sldId id="259" r:id="rId28"/>
    <p:sldId id="260" r:id="rId29"/>
    <p:sldId id="261" r:id="rId30"/>
    <p:sldId id="293" r:id="rId31"/>
    <p:sldId id="294" r:id="rId32"/>
    <p:sldId id="262" r:id="rId33"/>
    <p:sldId id="263" r:id="rId34"/>
    <p:sldId id="265" r:id="rId35"/>
    <p:sldId id="264" r:id="rId36"/>
    <p:sldId id="266" r:id="rId37"/>
    <p:sldId id="272" r:id="rId38"/>
    <p:sldId id="273" r:id="rId39"/>
    <p:sldId id="280" r:id="rId40"/>
    <p:sldId id="288" r:id="rId4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63" autoAdjust="0"/>
    <p:restoredTop sz="94660"/>
  </p:normalViewPr>
  <p:slideViewPr>
    <p:cSldViewPr>
      <p:cViewPr varScale="1">
        <p:scale>
          <a:sx n="68" d="100"/>
          <a:sy n="68" d="100"/>
        </p:scale>
        <p:origin x="-58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0.18858560794044668"/>
          <c:y val="0.15876777251184837"/>
          <c:w val="0.79900744416873459"/>
          <c:h val="0.46208530805687209"/>
        </c:manualLayout>
      </c:layout>
      <c:barChart>
        <c:barDir val="col"/>
        <c:grouping val="percentStacked"/>
        <c:ser>
          <c:idx val="0"/>
          <c:order val="0"/>
          <c:tx>
            <c:strRef>
              <c:f>Sheet1!$A$2</c:f>
              <c:strCache>
                <c:ptCount val="1"/>
                <c:pt idx="0">
                  <c:v>&gt;=0,1 UI</c:v>
                </c:pt>
              </c:strCache>
            </c:strRef>
          </c:tx>
          <c:spPr>
            <a:solidFill>
              <a:srgbClr val="00FF00"/>
            </a:solidFill>
            <a:ln w="13180">
              <a:solidFill>
                <a:srgbClr val="000000"/>
              </a:solidFill>
              <a:prstDash val="solid"/>
            </a:ln>
          </c:spPr>
          <c:cat>
            <c:strRef>
              <c:f>Sheet1!$B$1:$I$1</c:f>
              <c:strCache>
                <c:ptCount val="8"/>
                <c:pt idx="0">
                  <c:v>0-1 anno</c:v>
                </c:pt>
                <c:pt idx="1">
                  <c:v>2-9 anni</c:v>
                </c:pt>
                <c:pt idx="2">
                  <c:v>10-19 anni</c:v>
                </c:pt>
                <c:pt idx="3">
                  <c:v>20-29 anni</c:v>
                </c:pt>
                <c:pt idx="4">
                  <c:v>30-39 anni</c:v>
                </c:pt>
                <c:pt idx="5">
                  <c:v>40-49 anni</c:v>
                </c:pt>
                <c:pt idx="6">
                  <c:v>50-59 anni</c:v>
                </c:pt>
                <c:pt idx="7">
                  <c:v>&gt;59 anni</c:v>
                </c:pt>
              </c:strCache>
            </c:strRef>
          </c:cat>
          <c:val>
            <c:numRef>
              <c:f>Sheet1!$B$2:$I$2</c:f>
              <c:numCache>
                <c:formatCode>General</c:formatCode>
                <c:ptCount val="8"/>
                <c:pt idx="0">
                  <c:v>117</c:v>
                </c:pt>
                <c:pt idx="1">
                  <c:v>563</c:v>
                </c:pt>
                <c:pt idx="2">
                  <c:v>594</c:v>
                </c:pt>
                <c:pt idx="3">
                  <c:v>242</c:v>
                </c:pt>
                <c:pt idx="4">
                  <c:v>170</c:v>
                </c:pt>
                <c:pt idx="5">
                  <c:v>60</c:v>
                </c:pt>
                <c:pt idx="6">
                  <c:v>51</c:v>
                </c:pt>
                <c:pt idx="7">
                  <c:v>63</c:v>
                </c:pt>
              </c:numCache>
            </c:numRef>
          </c:val>
        </c:ser>
        <c:ser>
          <c:idx val="1"/>
          <c:order val="1"/>
          <c:tx>
            <c:strRef>
              <c:f>Sheet1!$A$3</c:f>
              <c:strCache>
                <c:ptCount val="1"/>
                <c:pt idx="0">
                  <c:v>&gt;=0,01-0,09 UI</c:v>
                </c:pt>
              </c:strCache>
            </c:strRef>
          </c:tx>
          <c:spPr>
            <a:solidFill>
              <a:srgbClr val="FFFF00"/>
            </a:solidFill>
            <a:ln w="13180">
              <a:solidFill>
                <a:srgbClr val="000000"/>
              </a:solidFill>
              <a:prstDash val="solid"/>
            </a:ln>
          </c:spPr>
          <c:cat>
            <c:strRef>
              <c:f>Sheet1!$B$1:$I$1</c:f>
              <c:strCache>
                <c:ptCount val="8"/>
                <c:pt idx="0">
                  <c:v>0-1 anno</c:v>
                </c:pt>
                <c:pt idx="1">
                  <c:v>2-9 anni</c:v>
                </c:pt>
                <c:pt idx="2">
                  <c:v>10-19 anni</c:v>
                </c:pt>
                <c:pt idx="3">
                  <c:v>20-29 anni</c:v>
                </c:pt>
                <c:pt idx="4">
                  <c:v>30-39 anni</c:v>
                </c:pt>
                <c:pt idx="5">
                  <c:v>40-49 anni</c:v>
                </c:pt>
                <c:pt idx="6">
                  <c:v>50-59 anni</c:v>
                </c:pt>
                <c:pt idx="7">
                  <c:v>&gt;59 anni</c:v>
                </c:pt>
              </c:strCache>
            </c:strRef>
          </c:cat>
          <c:val>
            <c:numRef>
              <c:f>Sheet1!$B$3:$I$3</c:f>
              <c:numCache>
                <c:formatCode>General</c:formatCode>
                <c:ptCount val="8"/>
                <c:pt idx="0">
                  <c:v>31</c:v>
                </c:pt>
                <c:pt idx="1">
                  <c:v>158</c:v>
                </c:pt>
                <c:pt idx="2">
                  <c:v>212</c:v>
                </c:pt>
                <c:pt idx="3">
                  <c:v>126</c:v>
                </c:pt>
                <c:pt idx="4">
                  <c:v>134</c:v>
                </c:pt>
                <c:pt idx="5">
                  <c:v>84</c:v>
                </c:pt>
                <c:pt idx="6">
                  <c:v>92</c:v>
                </c:pt>
                <c:pt idx="7">
                  <c:v>100</c:v>
                </c:pt>
              </c:numCache>
            </c:numRef>
          </c:val>
        </c:ser>
        <c:ser>
          <c:idx val="2"/>
          <c:order val="2"/>
          <c:tx>
            <c:strRef>
              <c:f>Sheet1!$A$4</c:f>
              <c:strCache>
                <c:ptCount val="1"/>
                <c:pt idx="0">
                  <c:v>&lt;0,01 UI</c:v>
                </c:pt>
              </c:strCache>
            </c:strRef>
          </c:tx>
          <c:spPr>
            <a:solidFill>
              <a:srgbClr val="66CCFF"/>
            </a:solidFill>
            <a:ln w="13180">
              <a:solidFill>
                <a:srgbClr val="000000"/>
              </a:solidFill>
              <a:prstDash val="solid"/>
            </a:ln>
          </c:spPr>
          <c:cat>
            <c:strRef>
              <c:f>Sheet1!$B$1:$I$1</c:f>
              <c:strCache>
                <c:ptCount val="8"/>
                <c:pt idx="0">
                  <c:v>0-1 anno</c:v>
                </c:pt>
                <c:pt idx="1">
                  <c:v>2-9 anni</c:v>
                </c:pt>
                <c:pt idx="2">
                  <c:v>10-19 anni</c:v>
                </c:pt>
                <c:pt idx="3">
                  <c:v>20-29 anni</c:v>
                </c:pt>
                <c:pt idx="4">
                  <c:v>30-39 anni</c:v>
                </c:pt>
                <c:pt idx="5">
                  <c:v>40-49 anni</c:v>
                </c:pt>
                <c:pt idx="6">
                  <c:v>50-59 anni</c:v>
                </c:pt>
                <c:pt idx="7">
                  <c:v>&gt;59 anni</c:v>
                </c:pt>
              </c:strCache>
            </c:strRef>
          </c:cat>
          <c:val>
            <c:numRef>
              <c:f>Sheet1!$B$4:$I$4</c:f>
              <c:numCache>
                <c:formatCode>General</c:formatCode>
                <c:ptCount val="8"/>
                <c:pt idx="0">
                  <c:v>21</c:v>
                </c:pt>
                <c:pt idx="1">
                  <c:v>8</c:v>
                </c:pt>
                <c:pt idx="2">
                  <c:v>32</c:v>
                </c:pt>
                <c:pt idx="3">
                  <c:v>37</c:v>
                </c:pt>
                <c:pt idx="4">
                  <c:v>53</c:v>
                </c:pt>
                <c:pt idx="5">
                  <c:v>60</c:v>
                </c:pt>
                <c:pt idx="6">
                  <c:v>55</c:v>
                </c:pt>
                <c:pt idx="7">
                  <c:v>47</c:v>
                </c:pt>
              </c:numCache>
            </c:numRef>
          </c:val>
        </c:ser>
        <c:overlap val="100"/>
        <c:axId val="102222848"/>
        <c:axId val="105104128"/>
      </c:barChart>
      <c:catAx>
        <c:axId val="102222848"/>
        <c:scaling>
          <c:orientation val="minMax"/>
        </c:scaling>
        <c:axPos val="b"/>
        <c:numFmt formatCode="General" sourceLinked="1"/>
        <c:tickLblPos val="nextTo"/>
        <c:spPr>
          <a:ln w="3295">
            <a:solidFill>
              <a:srgbClr val="000000"/>
            </a:solidFill>
            <a:prstDash val="solid"/>
          </a:ln>
        </c:spPr>
        <c:txPr>
          <a:bodyPr rot="-2700000" vert="horz"/>
          <a:lstStyle/>
          <a:p>
            <a:pPr>
              <a:defRPr sz="1400" b="1" i="0" u="none" strike="noStrike" baseline="0">
                <a:solidFill>
                  <a:srgbClr val="002060"/>
                </a:solidFill>
                <a:latin typeface="Verdana"/>
                <a:ea typeface="Verdana"/>
                <a:cs typeface="Verdana"/>
              </a:defRPr>
            </a:pPr>
            <a:endParaRPr lang="it-IT"/>
          </a:p>
        </c:txPr>
        <c:crossAx val="105104128"/>
        <c:crosses val="autoZero"/>
        <c:auto val="1"/>
        <c:lblAlgn val="ctr"/>
        <c:lblOffset val="100"/>
        <c:tickLblSkip val="1"/>
        <c:tickMarkSkip val="1"/>
      </c:catAx>
      <c:valAx>
        <c:axId val="105104128"/>
        <c:scaling>
          <c:orientation val="minMax"/>
        </c:scaling>
        <c:axPos val="l"/>
        <c:majorGridlines>
          <c:spPr>
            <a:ln w="13180">
              <a:solidFill>
                <a:srgbClr val="FFFFFF"/>
              </a:solidFill>
              <a:prstDash val="solid"/>
            </a:ln>
          </c:spPr>
        </c:majorGridlines>
        <c:numFmt formatCode="0%" sourceLinked="1"/>
        <c:tickLblPos val="nextTo"/>
        <c:spPr>
          <a:ln w="3295">
            <a:solidFill>
              <a:srgbClr val="000000"/>
            </a:solidFill>
            <a:prstDash val="solid"/>
          </a:ln>
        </c:spPr>
        <c:txPr>
          <a:bodyPr rot="0" vert="horz"/>
          <a:lstStyle/>
          <a:p>
            <a:pPr>
              <a:defRPr sz="1400" b="1" i="0" u="none" strike="noStrike" baseline="0">
                <a:solidFill>
                  <a:srgbClr val="002060"/>
                </a:solidFill>
                <a:latin typeface="Verdana"/>
                <a:ea typeface="Verdana"/>
                <a:cs typeface="Verdana"/>
              </a:defRPr>
            </a:pPr>
            <a:endParaRPr lang="it-IT"/>
          </a:p>
        </c:txPr>
        <c:crossAx val="102222848"/>
        <c:crosses val="autoZero"/>
        <c:crossBetween val="between"/>
      </c:valAx>
      <c:spPr>
        <a:noFill/>
        <a:ln w="26359">
          <a:noFill/>
        </a:ln>
      </c:spPr>
    </c:plotArea>
    <c:legend>
      <c:legendPos val="t"/>
      <c:layout>
        <c:manualLayout>
          <c:xMode val="edge"/>
          <c:yMode val="edge"/>
          <c:x val="0.23945409429280401"/>
          <c:y val="7.1090047393364926E-3"/>
          <c:w val="0.6972704714640201"/>
          <c:h val="8.0568720379146974E-2"/>
        </c:manualLayout>
      </c:layout>
      <c:spPr>
        <a:noFill/>
        <a:ln w="26359">
          <a:noFill/>
        </a:ln>
      </c:spPr>
      <c:txPr>
        <a:bodyPr/>
        <a:lstStyle/>
        <a:p>
          <a:pPr>
            <a:defRPr sz="1718" b="1" i="0" u="none" strike="noStrike" baseline="0">
              <a:solidFill>
                <a:srgbClr val="000000"/>
              </a:solidFill>
              <a:latin typeface="Verdana"/>
              <a:ea typeface="Verdana"/>
              <a:cs typeface="Verdana"/>
            </a:defRPr>
          </a:pPr>
          <a:endParaRPr lang="it-IT"/>
        </a:p>
      </c:txPr>
    </c:legend>
    <c:plotVisOnly val="1"/>
    <c:dispBlanksAs val="gap"/>
  </c:chart>
  <c:spPr>
    <a:noFill/>
    <a:ln w="3295">
      <a:solidFill>
        <a:srgbClr val="000000"/>
      </a:solidFill>
      <a:prstDash val="solid"/>
    </a:ln>
  </c:spPr>
  <c:txPr>
    <a:bodyPr/>
    <a:lstStyle/>
    <a:p>
      <a:pPr>
        <a:defRPr sz="1868" b="1" i="0" u="none" strike="noStrike" baseline="0">
          <a:solidFill>
            <a:srgbClr val="800000"/>
          </a:solidFill>
          <a:latin typeface="Verdana"/>
          <a:ea typeface="Verdana"/>
          <a:cs typeface="Verdana"/>
        </a:defRPr>
      </a:pPr>
      <a:endParaRPr lang="it-IT"/>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E12665-D3BB-4FD8-A586-49BE0A99B227}" type="datetimeFigureOut">
              <a:rPr lang="it-IT" smtClean="0"/>
              <a:pPr/>
              <a:t>18/11/2019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CD1A5A-BE13-4F03-8E6E-715073630555}"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6"/>
          <p:cNvSpPr>
            <a:spLocks noGrp="1" noChangeArrowheads="1"/>
          </p:cNvSpPr>
          <p:nvPr>
            <p:ph type="sldNum" sz="quarter"/>
          </p:nvPr>
        </p:nvSpPr>
        <p:spPr>
          <a:noFill/>
          <a:ln/>
        </p:spPr>
        <p:txBody>
          <a:bodyPr/>
          <a:lstStyle/>
          <a:p>
            <a:fld id="{9CCE1654-6B07-4E40-A34E-5DFFA214F11F}" type="slidenum">
              <a:rPr lang="it-IT"/>
              <a:pPr/>
              <a:t>4</a:t>
            </a:fld>
            <a:endParaRPr lang="it-IT"/>
          </a:p>
        </p:txBody>
      </p:sp>
      <p:sp>
        <p:nvSpPr>
          <p:cNvPr id="95235" name="Rectangle 1"/>
          <p:cNvSpPr txBox="1">
            <a:spLocks noGrp="1" noRot="1" noChangeAspect="1" noChangeArrowheads="1" noTextEdit="1"/>
          </p:cNvSpPr>
          <p:nvPr>
            <p:ph type="sldImg"/>
          </p:nvPr>
        </p:nvSpPr>
        <p:spPr>
          <a:xfrm>
            <a:off x="1144588" y="695325"/>
            <a:ext cx="4554537" cy="3416300"/>
          </a:xfrm>
          <a:solidFill>
            <a:srgbClr val="FFFFFF"/>
          </a:solidFill>
          <a:ln>
            <a:solidFill>
              <a:srgbClr val="000000"/>
            </a:solidFill>
            <a:miter lim="800000"/>
          </a:ln>
        </p:spPr>
      </p:sp>
      <p:sp>
        <p:nvSpPr>
          <p:cNvPr id="95236" name="Text Box 2"/>
          <p:cNvSpPr txBox="1">
            <a:spLocks noChangeArrowheads="1"/>
          </p:cNvSpPr>
          <p:nvPr/>
        </p:nvSpPr>
        <p:spPr bwMode="auto">
          <a:xfrm>
            <a:off x="685512" y="4343231"/>
            <a:ext cx="5474015" cy="4102920"/>
          </a:xfrm>
          <a:prstGeom prst="rect">
            <a:avLst/>
          </a:prstGeom>
          <a:noFill/>
          <a:ln w="9525">
            <a:noFill/>
            <a:round/>
            <a:headEnd/>
            <a:tailEnd/>
          </a:ln>
        </p:spPr>
        <p:txBody>
          <a:bodyPr wrap="none" lIns="80165" tIns="40083" rIns="80165" bIns="40083" anchor="ct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DD6F5CD-6357-4885-A070-F9B30CE755F8}" type="slidenum">
              <a:rPr lang="it-IT"/>
              <a:pPr/>
              <a:t>13</a:t>
            </a:fld>
            <a:endParaRPr lang="it-IT"/>
          </a:p>
        </p:txBody>
      </p:sp>
      <p:sp>
        <p:nvSpPr>
          <p:cNvPr id="6348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63490"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txBox="1">
            <a:spLocks noGrp="1" noRot="1" noChangeAspect="1" noChangeArrowheads="1"/>
          </p:cNvSpPr>
          <p:nvPr>
            <p:ph type="sldImg"/>
          </p:nvPr>
        </p:nvSpPr>
        <p:spPr bwMode="auto">
          <a:xfrm>
            <a:off x="1003786" y="685631"/>
            <a:ext cx="4851869" cy="3429509"/>
          </a:xfrm>
          <a:prstGeom prst="rect">
            <a:avLst/>
          </a:prstGeom>
          <a:solidFill>
            <a:srgbClr val="FFFFFF"/>
          </a:solidFill>
          <a:ln>
            <a:solidFill>
              <a:srgbClr val="000000"/>
            </a:solidFill>
            <a:miter lim="800000"/>
            <a:headEnd/>
            <a:tailEnd/>
          </a:ln>
        </p:spPr>
      </p:sp>
      <p:sp>
        <p:nvSpPr>
          <p:cNvPr id="48130" name="Text Box 2"/>
          <p:cNvSpPr txBox="1">
            <a:spLocks noChangeArrowheads="1"/>
          </p:cNvSpPr>
          <p:nvPr/>
        </p:nvSpPr>
        <p:spPr bwMode="auto">
          <a:xfrm>
            <a:off x="913056" y="4341873"/>
            <a:ext cx="5031888" cy="4115140"/>
          </a:xfrm>
          <a:prstGeom prst="rect">
            <a:avLst/>
          </a:prstGeom>
          <a:noFill/>
          <a:ln w="9525" cap="flat">
            <a:noFill/>
            <a:round/>
            <a:headEnd/>
            <a:tailEnd/>
          </a:ln>
          <a:effectLst/>
        </p:spPr>
        <p:txBody>
          <a:bodyPr wrap="none" lIns="80165" tIns="40083" rIns="80165" bIns="40083" anchor="ct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A15C444-9C28-4291-AE67-B286EEEB75B7}" type="slidenum">
              <a:rPr lang="en-GB"/>
              <a:pPr/>
              <a:t>15</a:t>
            </a:fld>
            <a:endParaRPr lang="en-GB"/>
          </a:p>
        </p:txBody>
      </p:sp>
      <p:sp>
        <p:nvSpPr>
          <p:cNvPr id="2662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it-IT"/>
          </a:p>
        </p:txBody>
      </p:sp>
      <p:sp>
        <p:nvSpPr>
          <p:cNvPr id="26626" name="Rectangle 2"/>
          <p:cNvSpPr txBox="1">
            <a:spLocks noGrp="1" noChangeArrowheads="1"/>
          </p:cNvSpPr>
          <p:nvPr>
            <p:ph type="body"/>
          </p:nvPr>
        </p:nvSpPr>
        <p:spPr bwMode="auto">
          <a:xfrm>
            <a:off x="685800" y="4343400"/>
            <a:ext cx="5484813" cy="4114800"/>
          </a:xfrm>
          <a:prstGeom prst="rect">
            <a:avLst/>
          </a:prstGeom>
          <a:noFill/>
          <a:ln>
            <a:round/>
            <a:headEnd/>
            <a:tailEnd/>
          </a:ln>
        </p:spPr>
        <p:txBody>
          <a:bodyPr wrap="none" anchor="ct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21574F8C-F408-4354-A0B5-9DF1331CE356}" type="slidenum">
              <a:rPr lang="en-GB"/>
              <a:pPr/>
              <a:t>16</a:t>
            </a:fld>
            <a:endParaRPr lang="en-GB"/>
          </a:p>
        </p:txBody>
      </p:sp>
      <p:sp>
        <p:nvSpPr>
          <p:cNvPr id="3072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it-IT"/>
          </a:p>
        </p:txBody>
      </p:sp>
      <p:sp>
        <p:nvSpPr>
          <p:cNvPr id="30722" name="Rectangle 2"/>
          <p:cNvSpPr txBox="1">
            <a:spLocks noGrp="1" noChangeArrowheads="1"/>
          </p:cNvSpPr>
          <p:nvPr>
            <p:ph type="body"/>
          </p:nvPr>
        </p:nvSpPr>
        <p:spPr bwMode="auto">
          <a:xfrm>
            <a:off x="685800" y="4343400"/>
            <a:ext cx="5484813" cy="4114800"/>
          </a:xfrm>
          <a:prstGeom prst="rect">
            <a:avLst/>
          </a:prstGeom>
          <a:noFill/>
          <a:ln>
            <a:round/>
            <a:headEnd/>
            <a:tailEnd/>
          </a:ln>
        </p:spPr>
        <p:txBody>
          <a:bodyPr wrap="none" anchor="ct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2"/>
          <p:cNvSpPr>
            <a:spLocks noGrp="1" noChangeArrowheads="1"/>
          </p:cNvSpPr>
          <p:nvPr>
            <p:ph type="sldNum"/>
          </p:nvPr>
        </p:nvSpPr>
        <p:spPr>
          <a:ln/>
        </p:spPr>
        <p:txBody>
          <a:bodyPr/>
          <a:lstStyle/>
          <a:p>
            <a:fld id="{1857CBDE-D955-42D9-A702-765611E313CB}" type="slidenum">
              <a:rPr lang="en-GB"/>
              <a:pPr/>
              <a:t>17</a:t>
            </a:fld>
            <a:endParaRPr lang="en-GB"/>
          </a:p>
        </p:txBody>
      </p:sp>
      <p:sp>
        <p:nvSpPr>
          <p:cNvPr id="54273" name="Text Box 1"/>
          <p:cNvSpPr txBox="1">
            <a:spLocks noChangeArrowheads="1"/>
          </p:cNvSpPr>
          <p:nvPr/>
        </p:nvSpPr>
        <p:spPr bwMode="auto">
          <a:xfrm>
            <a:off x="3885010" y="8684684"/>
            <a:ext cx="2970609" cy="455083"/>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BE7B2C8-243F-4267-BFEA-C7EBA45A7E36}" type="slidenum">
              <a:rPr lang="en-GB" sz="1200">
                <a:solidFill>
                  <a:srgbClr val="000000"/>
                </a:solidFill>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17</a:t>
            </a:fld>
            <a:endParaRPr lang="en-GB" sz="1200">
              <a:solidFill>
                <a:srgbClr val="000000"/>
              </a:solidFill>
            </a:endParaRPr>
          </a:p>
        </p:txBody>
      </p:sp>
      <p:sp>
        <p:nvSpPr>
          <p:cNvPr id="54274" name="Text Box 2"/>
          <p:cNvSpPr txBox="1">
            <a:spLocks noChangeArrowheads="1"/>
          </p:cNvSpPr>
          <p:nvPr/>
        </p:nvSpPr>
        <p:spPr bwMode="auto">
          <a:xfrm>
            <a:off x="0" y="8684684"/>
            <a:ext cx="2970610" cy="455083"/>
          </a:xfrm>
          <a:prstGeom prst="rect">
            <a:avLst/>
          </a:prstGeom>
          <a:noFill/>
          <a:ln w="9525">
            <a:noFill/>
            <a:round/>
            <a:headEnd/>
            <a:tailEnd/>
          </a:ln>
          <a:effectLst/>
        </p:spPr>
        <p:txBody>
          <a:bodyPr lIns="90000" tIns="46800" rIns="90000" bIns="46800" anchor="b"/>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a:solidFill>
                <a:srgbClr val="000000"/>
              </a:solidFill>
            </a:endParaRPr>
          </a:p>
        </p:txBody>
      </p:sp>
      <p:sp>
        <p:nvSpPr>
          <p:cNvPr id="54275" name="Text Box 3"/>
          <p:cNvSpPr txBox="1">
            <a:spLocks noChangeArrowheads="1"/>
          </p:cNvSpPr>
          <p:nvPr/>
        </p:nvSpPr>
        <p:spPr bwMode="auto">
          <a:xfrm>
            <a:off x="0" y="1"/>
            <a:ext cx="2970610" cy="455084"/>
          </a:xfrm>
          <a:prstGeom prst="rect">
            <a:avLst/>
          </a:prstGeom>
          <a:noFill/>
          <a:ln w="9525">
            <a:noFill/>
            <a:round/>
            <a:headEnd/>
            <a:tailEnd/>
          </a:ln>
          <a:effectLst/>
        </p:spPr>
        <p:txBody>
          <a:bodyPr lIns="90000" tIns="46800" rIns="90000" bIns="46800"/>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a:solidFill>
                <a:srgbClr val="000000"/>
              </a:solidFill>
            </a:endParaRPr>
          </a:p>
        </p:txBody>
      </p:sp>
      <p:sp>
        <p:nvSpPr>
          <p:cNvPr id="54276" name="Text Box 4"/>
          <p:cNvSpPr txBox="1">
            <a:spLocks noChangeArrowheads="1"/>
          </p:cNvSpPr>
          <p:nvPr/>
        </p:nvSpPr>
        <p:spPr bwMode="auto">
          <a:xfrm>
            <a:off x="3885010" y="1"/>
            <a:ext cx="2970609" cy="455084"/>
          </a:xfrm>
          <a:prstGeom prst="rect">
            <a:avLst/>
          </a:prstGeom>
          <a:noFill/>
          <a:ln w="9525">
            <a:noFill/>
            <a:round/>
            <a:headEnd/>
            <a:tailEnd/>
          </a:ln>
          <a:effectLst/>
        </p:spPr>
        <p:txBody>
          <a:bodyPr lIns="90000" tIns="46800" rIns="90000" bIns="46800"/>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a:solidFill>
                <a:srgbClr val="000000"/>
              </a:solidFill>
            </a:endParaRPr>
          </a:p>
        </p:txBody>
      </p:sp>
      <p:sp>
        <p:nvSpPr>
          <p:cNvPr id="54277" name="Text Box 5"/>
          <p:cNvSpPr txBox="1">
            <a:spLocks noChangeArrowheads="1"/>
          </p:cNvSpPr>
          <p:nvPr/>
        </p:nvSpPr>
        <p:spPr bwMode="auto">
          <a:xfrm>
            <a:off x="2143125" y="685800"/>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54278" name="Rectangle 6"/>
          <p:cNvSpPr txBox="1">
            <a:spLocks noGrp="1" noChangeArrowheads="1"/>
          </p:cNvSpPr>
          <p:nvPr>
            <p:ph type="body"/>
          </p:nvPr>
        </p:nvSpPr>
        <p:spPr bwMode="auto">
          <a:xfrm>
            <a:off x="685801" y="4343400"/>
            <a:ext cx="5480447" cy="4116917"/>
          </a:xfrm>
          <a:prstGeom prst="rect">
            <a:avLst/>
          </a:prstGeom>
          <a:solidFill>
            <a:srgbClr val="FFFFFF"/>
          </a:solidFill>
          <a:ln w="9360">
            <a:solidFill>
              <a:srgbClr val="000000"/>
            </a:solidFill>
            <a:miter lim="800000"/>
            <a:headEnd/>
            <a:tailEnd/>
          </a:ln>
        </p:spPr>
        <p:txBody>
          <a:bodyPr wrap="none" anchor="ct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EF5FE898-87CD-4473-A5B4-0646CC8ED09D}" type="slidenum">
              <a:rPr lang="en-GB"/>
              <a:pPr/>
              <a:t>18</a:t>
            </a:fld>
            <a:endParaRPr lang="en-GB"/>
          </a:p>
        </p:txBody>
      </p:sp>
      <p:sp>
        <p:nvSpPr>
          <p:cNvPr id="31745" name="Text Box 1"/>
          <p:cNvSpPr txBox="1">
            <a:spLocks noChangeArrowheads="1"/>
          </p:cNvSpPr>
          <p:nvPr/>
        </p:nvSpPr>
        <p:spPr bwMode="auto">
          <a:xfrm>
            <a:off x="1138238" y="533400"/>
            <a:ext cx="4616450" cy="3462338"/>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31746" name="Text Box 2"/>
          <p:cNvSpPr txBox="1">
            <a:spLocks noGrp="1" noChangeArrowheads="1"/>
          </p:cNvSpPr>
          <p:nvPr>
            <p:ph type="body"/>
          </p:nvPr>
        </p:nvSpPr>
        <p:spPr bwMode="auto">
          <a:xfrm>
            <a:off x="835025" y="4262438"/>
            <a:ext cx="5305425" cy="4687887"/>
          </a:xfrm>
          <a:prstGeom prst="rect">
            <a:avLst/>
          </a:prstGeom>
          <a:noFill/>
          <a:ln>
            <a:round/>
            <a:headEnd/>
            <a:tailEnd/>
          </a:ln>
        </p:spPr>
        <p:txBody>
          <a:bodyPr lIns="90000" tIns="46800" rIns="90000" bIns="46800"/>
          <a:lstStyle/>
          <a:p>
            <a:pPr eaLnBrk="1" hangingPunct="1">
              <a:spcBef>
                <a:spcPts val="450"/>
              </a:spcBef>
              <a:buClr>
                <a:srgbClr val="FF6600"/>
              </a:buClr>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u="sng">
                <a:solidFill>
                  <a:srgbClr val="FF6600"/>
                </a:solidFill>
                <a:latin typeface="Arial" charset="0"/>
                <a:ea typeface="Lucida Sans Unicode" pitchFamily="34" charset="0"/>
                <a:cs typeface="Lucida Sans Unicode" pitchFamily="34" charset="0"/>
              </a:rPr>
              <a:t>Outcomes of HPV infection</a:t>
            </a:r>
          </a:p>
          <a:p>
            <a:pPr eaLnBrk="1" hangingPunct="1">
              <a:spcBef>
                <a:spcPts val="450"/>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atin typeface="Arial" charset="0"/>
                <a:ea typeface="Lucida Sans Unicode" pitchFamily="34" charset="0"/>
                <a:cs typeface="Lucida Sans Unicode" pitchFamily="34" charset="0"/>
              </a:rPr>
              <a:t>Infection with low-risk HPV types, such as HPV 6 and HPV 11, can lead to the development of anogenital warts. These may regress spontaneously in 3–4 months, stay the same or increase in size and number. </a:t>
            </a:r>
            <a:r>
              <a:rPr lang="en-GB">
                <a:solidFill>
                  <a:srgbClr val="339933"/>
                </a:solidFill>
                <a:latin typeface="Arial" charset="0"/>
                <a:ea typeface="Lucida Sans Unicode" pitchFamily="34" charset="0"/>
                <a:cs typeface="Lucida Sans Unicode" pitchFamily="34" charset="0"/>
              </a:rPr>
              <a:t>These low</a:t>
            </a:r>
            <a:r>
              <a:rPr lang="en-GB" b="1">
                <a:solidFill>
                  <a:srgbClr val="339933"/>
                </a:solidFill>
                <a:latin typeface="Arial" charset="0"/>
                <a:ea typeface="Lucida Sans Unicode" pitchFamily="34" charset="0"/>
                <a:cs typeface="Lucida Sans Unicode" pitchFamily="34" charset="0"/>
              </a:rPr>
              <a:t>-</a:t>
            </a:r>
            <a:r>
              <a:rPr lang="en-GB">
                <a:solidFill>
                  <a:srgbClr val="339933"/>
                </a:solidFill>
                <a:latin typeface="Arial" charset="0"/>
                <a:ea typeface="Lucida Sans Unicode" pitchFamily="34" charset="0"/>
                <a:cs typeface="Lucida Sans Unicode" pitchFamily="34" charset="0"/>
              </a:rPr>
              <a:t>risk HPV types do not lead to the development of cervical cancer and rarely to other HPV-related cancers</a:t>
            </a:r>
            <a:r>
              <a:rPr lang="en-GB" baseline="30000">
                <a:solidFill>
                  <a:srgbClr val="339933"/>
                </a:solidFill>
                <a:latin typeface="Arial" charset="0"/>
                <a:ea typeface="Lucida Sans Unicode" pitchFamily="34" charset="0"/>
                <a:cs typeface="Lucida Sans Unicode" pitchFamily="34" charset="0"/>
              </a:rPr>
              <a:t>1</a:t>
            </a:r>
            <a:r>
              <a:rPr lang="en-GB">
                <a:solidFill>
                  <a:srgbClr val="339933"/>
                </a:solidFill>
                <a:latin typeface="Arial" charset="0"/>
                <a:ea typeface="Lucida Sans Unicode" pitchFamily="34" charset="0"/>
                <a:cs typeface="Lucida Sans Unicode" pitchFamily="34" charset="0"/>
              </a:rPr>
              <a:t>. </a:t>
            </a:r>
            <a:r>
              <a:rPr lang="en-GB">
                <a:latin typeface="Arial" charset="0"/>
                <a:ea typeface="Lucida Sans Unicode" pitchFamily="34" charset="0"/>
                <a:cs typeface="Lucida Sans Unicode" pitchFamily="34" charset="0"/>
              </a:rPr>
              <a:t>The warts occur in the vagina, on the cervix, or around the anus. In men, they usually develop on the tip or shaft of the penis or around the anus. Treatment options include application of salicylic acid tape, podophyllin or imiquimod, cryotherapy (freezing off) and surgical or laser removal. </a:t>
            </a:r>
          </a:p>
          <a:p>
            <a:pPr eaLnBrk="1" hangingPunct="1">
              <a:spcBef>
                <a:spcPts val="450"/>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atin typeface="Arial" charset="0"/>
                <a:ea typeface="Lucida Sans Unicode" pitchFamily="34" charset="0"/>
                <a:cs typeface="Lucida Sans Unicode" pitchFamily="34" charset="0"/>
              </a:rPr>
              <a:t>Infection with oncogenic HPV types is the first step in a potentially progressive process that starts with formation of abnormal cells. These can progress first to neoplasia (intraepithelial dysplasia) and eventually on to cervical cancer.</a:t>
            </a:r>
            <a:r>
              <a:rPr lang="en-GB" baseline="30000">
                <a:latin typeface="Arial" charset="0"/>
                <a:ea typeface="Lucida Sans Unicode" pitchFamily="34" charset="0"/>
                <a:cs typeface="Lucida Sans Unicode" pitchFamily="34" charset="0"/>
              </a:rPr>
              <a:t>1</a:t>
            </a:r>
            <a:r>
              <a:rPr lang="en-GB">
                <a:latin typeface="Arial" charset="0"/>
                <a:ea typeface="Lucida Sans Unicode" pitchFamily="34" charset="0"/>
                <a:cs typeface="Lucida Sans Unicode" pitchFamily="34" charset="0"/>
              </a:rPr>
              <a:t> Regression is possible in the early stages, CIN I/CIN II</a:t>
            </a:r>
            <a:r>
              <a:rPr lang="en-GB" b="1">
                <a:latin typeface="Arial" charset="0"/>
                <a:ea typeface="Lucida Sans Unicode" pitchFamily="34" charset="0"/>
                <a:cs typeface="Lucida Sans Unicode" pitchFamily="34" charset="0"/>
              </a:rPr>
              <a:t> </a:t>
            </a:r>
            <a:r>
              <a:rPr lang="en-GB">
                <a:latin typeface="Arial" charset="0"/>
                <a:ea typeface="Lucida Sans Unicode" pitchFamily="34" charset="0"/>
                <a:cs typeface="Lucida Sans Unicode" pitchFamily="34" charset="0"/>
              </a:rPr>
              <a:t>(cervical intraepithelial neoplasia), but becomes less likely once neoplastic cells have started to form (CIN II/CIN III). The risk of progression is greatest with persistent infections with HPV types 16 and 18.</a:t>
            </a:r>
            <a:r>
              <a:rPr lang="en-GB" baseline="30000">
                <a:latin typeface="Arial" charset="0"/>
                <a:ea typeface="Lucida Sans Unicode" pitchFamily="34" charset="0"/>
                <a:cs typeface="Lucida Sans Unicode" pitchFamily="34" charset="0"/>
              </a:rPr>
              <a:t>2</a:t>
            </a:r>
          </a:p>
          <a:p>
            <a:pPr eaLnBrk="1" hangingPunct="1">
              <a:spcBef>
                <a:spcPts val="450"/>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i="1">
              <a:latin typeface="Arial" charset="0"/>
              <a:ea typeface="Lucida Sans Unicode" pitchFamily="34" charset="0"/>
              <a:cs typeface="Lucida Sans Unicode" pitchFamily="34" charset="0"/>
            </a:endParaRPr>
          </a:p>
          <a:p>
            <a:pPr eaLnBrk="1" hangingPunct="1">
              <a:spcBef>
                <a:spcPts val="450"/>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latin typeface="Arial" charset="0"/>
                <a:ea typeface="Lucida Sans Unicode" pitchFamily="34" charset="0"/>
                <a:cs typeface="Lucida Sans Unicode" pitchFamily="34" charset="0"/>
              </a:rPr>
              <a:t>Reference:</a:t>
            </a:r>
          </a:p>
          <a:p>
            <a:pPr marL="358775" lvl="1" indent="-180975" eaLnBrk="1" hangingPunct="1">
              <a:spcBef>
                <a:spcPts val="450"/>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atin typeface="Arial" charset="0"/>
                <a:ea typeface="Lucida Sans Unicode" pitchFamily="34" charset="0"/>
                <a:cs typeface="Lucida Sans Unicode" pitchFamily="34" charset="0"/>
              </a:rPr>
              <a:t>Clifford G M et al. </a:t>
            </a:r>
            <a:r>
              <a:rPr lang="en-GB" i="1">
                <a:latin typeface="Arial" charset="0"/>
                <a:ea typeface="Lucida Sans Unicode" pitchFamily="34" charset="0"/>
                <a:cs typeface="Lucida Sans Unicode" pitchFamily="34" charset="0"/>
              </a:rPr>
              <a:t>Brit. J Cancer</a:t>
            </a:r>
            <a:r>
              <a:rPr lang="en-GB">
                <a:latin typeface="Arial" charset="0"/>
                <a:ea typeface="Lucida Sans Unicode" pitchFamily="34" charset="0"/>
                <a:cs typeface="Lucida Sans Unicode" pitchFamily="34" charset="0"/>
              </a:rPr>
              <a:t> 2003: 89: 101-105.</a:t>
            </a:r>
          </a:p>
          <a:p>
            <a:pPr marL="358775" lvl="1" indent="-180975" eaLnBrk="1" hangingPunct="1">
              <a:spcBef>
                <a:spcPts val="450"/>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atin typeface="Arial" charset="0"/>
                <a:ea typeface="Lucida Sans Unicode" pitchFamily="34" charset="0"/>
                <a:cs typeface="Lucida Sans Unicode" pitchFamily="34" charset="0"/>
              </a:rPr>
              <a:t>Bosch FX </a:t>
            </a:r>
            <a:r>
              <a:rPr lang="en-GB" i="1">
                <a:latin typeface="Arial" charset="0"/>
                <a:ea typeface="Lucida Sans Unicode" pitchFamily="34" charset="0"/>
                <a:cs typeface="Lucida Sans Unicode" pitchFamily="34" charset="0"/>
              </a:rPr>
              <a:t>et al</a:t>
            </a:r>
            <a:r>
              <a:rPr lang="en-GB">
                <a:latin typeface="Arial" charset="0"/>
                <a:ea typeface="Lucida Sans Unicode" pitchFamily="34" charset="0"/>
                <a:cs typeface="Lucida Sans Unicode" pitchFamily="34" charset="0"/>
              </a:rPr>
              <a:t>. </a:t>
            </a:r>
            <a:r>
              <a:rPr lang="en-GB" i="1">
                <a:latin typeface="Arial" charset="0"/>
                <a:ea typeface="Lucida Sans Unicode" pitchFamily="34" charset="0"/>
                <a:cs typeface="Lucida Sans Unicode" pitchFamily="34" charset="0"/>
              </a:rPr>
              <a:t>J Clin Pathol </a:t>
            </a:r>
            <a:r>
              <a:rPr lang="en-GB">
                <a:latin typeface="Arial" charset="0"/>
                <a:ea typeface="Lucida Sans Unicode" pitchFamily="34" charset="0"/>
                <a:cs typeface="Lucida Sans Unicode" pitchFamily="34" charset="0"/>
              </a:rPr>
              <a:t>2002; 55: 244</a:t>
            </a:r>
            <a:r>
              <a:rPr lang="en-GB">
                <a:latin typeface="Arial" charset="0"/>
                <a:cs typeface="Arial" charset="0"/>
              </a:rPr>
              <a:t>–</a:t>
            </a:r>
            <a:r>
              <a:rPr lang="en-GB">
                <a:latin typeface="Arial" charset="0"/>
                <a:ea typeface="Lucida Sans Unicode" pitchFamily="34" charset="0"/>
                <a:cs typeface="Lucida Sans Unicode" pitchFamily="34" charset="0"/>
              </a:rPr>
              <a:t>65.</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67196040-3A07-40BA-9951-432E5437670E}" type="slidenum">
              <a:rPr lang="en-GB"/>
              <a:pPr/>
              <a:t>19</a:t>
            </a:fld>
            <a:endParaRPr lang="en-GB"/>
          </a:p>
        </p:txBody>
      </p:sp>
      <p:sp>
        <p:nvSpPr>
          <p:cNvPr id="2867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it-IT"/>
          </a:p>
        </p:txBody>
      </p:sp>
      <p:sp>
        <p:nvSpPr>
          <p:cNvPr id="28674" name="Rectangle 2"/>
          <p:cNvSpPr txBox="1">
            <a:spLocks noGrp="1" noChangeArrowheads="1"/>
          </p:cNvSpPr>
          <p:nvPr>
            <p:ph type="body"/>
          </p:nvPr>
        </p:nvSpPr>
        <p:spPr bwMode="auto">
          <a:xfrm>
            <a:off x="685800" y="4343400"/>
            <a:ext cx="5484813" cy="4114800"/>
          </a:xfrm>
          <a:prstGeom prst="rect">
            <a:avLst/>
          </a:prstGeom>
          <a:noFill/>
          <a:ln>
            <a:round/>
            <a:headEnd/>
            <a:tailEnd/>
          </a:ln>
        </p:spPr>
        <p:txBody>
          <a:bodyPr wrap="none" anchor="ct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740305CA-C303-40FC-804D-3C57DDEC6170}" type="slidenum">
              <a:rPr lang="en-GB"/>
              <a:pPr/>
              <a:t>20</a:t>
            </a:fld>
            <a:endParaRPr lang="en-GB"/>
          </a:p>
        </p:txBody>
      </p:sp>
      <p:sp>
        <p:nvSpPr>
          <p:cNvPr id="3379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it-IT"/>
          </a:p>
        </p:txBody>
      </p:sp>
      <p:sp>
        <p:nvSpPr>
          <p:cNvPr id="33794" name="Rectangle 2"/>
          <p:cNvSpPr txBox="1">
            <a:spLocks noGrp="1" noChangeArrowheads="1"/>
          </p:cNvSpPr>
          <p:nvPr>
            <p:ph type="body"/>
          </p:nvPr>
        </p:nvSpPr>
        <p:spPr bwMode="auto">
          <a:xfrm>
            <a:off x="685800" y="4343400"/>
            <a:ext cx="5484813" cy="4114800"/>
          </a:xfrm>
          <a:prstGeom prst="rect">
            <a:avLst/>
          </a:prstGeom>
          <a:noFill/>
          <a:ln>
            <a:round/>
            <a:headEnd/>
            <a:tailEnd/>
          </a:ln>
        </p:spPr>
        <p:txBody>
          <a:bodyPr wrap="none" anchor="ct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EDDACB9-18D5-4F8A-BCCD-B57F47A1C391}" type="slidenum">
              <a:rPr lang="it-IT"/>
              <a:pPr/>
              <a:t>21</a:t>
            </a:fld>
            <a:endParaRPr lang="it-IT"/>
          </a:p>
        </p:txBody>
      </p:sp>
      <p:sp>
        <p:nvSpPr>
          <p:cNvPr id="7168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71682"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258E7BF-046C-4D44-92D5-9CFDC8EF6BCF}" type="slidenum">
              <a:rPr lang="it-IT"/>
              <a:pPr/>
              <a:t>22</a:t>
            </a:fld>
            <a:endParaRPr lang="it-IT"/>
          </a:p>
        </p:txBody>
      </p:sp>
      <p:sp>
        <p:nvSpPr>
          <p:cNvPr id="73729"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73730"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16"/>
          <p:cNvSpPr>
            <a:spLocks noGrp="1" noChangeArrowheads="1"/>
          </p:cNvSpPr>
          <p:nvPr>
            <p:ph type="sldNum" sz="quarter"/>
          </p:nvPr>
        </p:nvSpPr>
        <p:spPr>
          <a:noFill/>
          <a:ln/>
        </p:spPr>
        <p:txBody>
          <a:bodyPr/>
          <a:lstStyle/>
          <a:p>
            <a:fld id="{F17589FF-F142-480C-83C1-1BBA54E082D1}" type="slidenum">
              <a:rPr lang="it-IT"/>
              <a:pPr/>
              <a:t>5</a:t>
            </a:fld>
            <a:endParaRPr lang="it-IT"/>
          </a:p>
        </p:txBody>
      </p:sp>
      <p:sp>
        <p:nvSpPr>
          <p:cNvPr id="96259" name="Rectangle 1"/>
          <p:cNvSpPr txBox="1">
            <a:spLocks noGrp="1" noRot="1" noChangeAspect="1" noChangeArrowheads="1" noTextEdit="1"/>
          </p:cNvSpPr>
          <p:nvPr>
            <p:ph type="sldImg"/>
          </p:nvPr>
        </p:nvSpPr>
        <p:spPr>
          <a:xfrm>
            <a:off x="1144588" y="695325"/>
            <a:ext cx="4554537" cy="3416300"/>
          </a:xfrm>
          <a:solidFill>
            <a:srgbClr val="FFFFFF"/>
          </a:solidFill>
          <a:ln>
            <a:solidFill>
              <a:srgbClr val="000000"/>
            </a:solidFill>
            <a:miter lim="800000"/>
          </a:ln>
        </p:spPr>
      </p:sp>
      <p:sp>
        <p:nvSpPr>
          <p:cNvPr id="96260" name="Text Box 2"/>
          <p:cNvSpPr txBox="1">
            <a:spLocks noChangeArrowheads="1"/>
          </p:cNvSpPr>
          <p:nvPr/>
        </p:nvSpPr>
        <p:spPr bwMode="auto">
          <a:xfrm>
            <a:off x="685512" y="4343231"/>
            <a:ext cx="5474015" cy="4102920"/>
          </a:xfrm>
          <a:prstGeom prst="rect">
            <a:avLst/>
          </a:prstGeom>
          <a:noFill/>
          <a:ln w="9525">
            <a:noFill/>
            <a:round/>
            <a:headEnd/>
            <a:tailEnd/>
          </a:ln>
        </p:spPr>
        <p:txBody>
          <a:bodyPr wrap="none" lIns="80165" tIns="40083" rIns="80165" bIns="40083" anchor="ctr"/>
          <a:lstStyle/>
          <a:p>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978F643-843D-4CBC-985E-158EEEED9A1D}" type="slidenum">
              <a:rPr lang="it-IT"/>
              <a:pPr/>
              <a:t>24</a:t>
            </a:fld>
            <a:endParaRPr lang="it-IT"/>
          </a:p>
        </p:txBody>
      </p:sp>
      <p:sp>
        <p:nvSpPr>
          <p:cNvPr id="8192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81922"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A8CC76B-2DA4-4C96-A1E9-31B0B8B0B9C1}" type="slidenum">
              <a:rPr lang="it-IT"/>
              <a:pPr/>
              <a:t>25</a:t>
            </a:fld>
            <a:endParaRPr lang="it-IT"/>
          </a:p>
        </p:txBody>
      </p:sp>
      <p:sp>
        <p:nvSpPr>
          <p:cNvPr id="8294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82946"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bwMode="auto">
          <a:xfrm>
            <a:off x="1319213" y="877888"/>
            <a:ext cx="4217987" cy="3163887"/>
          </a:xfrm>
          <a:solidFill>
            <a:srgbClr val="FFFFFF"/>
          </a:solidFill>
          <a:ln>
            <a:solidFill>
              <a:srgbClr val="000000"/>
            </a:solidFill>
            <a:miter lim="800000"/>
            <a:headEnd/>
            <a:tailEnd/>
          </a:ln>
        </p:spPr>
      </p:sp>
      <p:sp>
        <p:nvSpPr>
          <p:cNvPr id="41987" name="Text Box 2"/>
          <p:cNvSpPr txBox="1">
            <a:spLocks noChangeArrowheads="1"/>
          </p:cNvSpPr>
          <p:nvPr/>
        </p:nvSpPr>
        <p:spPr bwMode="auto">
          <a:xfrm>
            <a:off x="1062038" y="4349750"/>
            <a:ext cx="4738687" cy="3511550"/>
          </a:xfrm>
          <a:prstGeom prst="rect">
            <a:avLst/>
          </a:prstGeom>
          <a:noFill/>
          <a:ln w="9525">
            <a:noFill/>
            <a:round/>
            <a:headEnd/>
            <a:tailEnd/>
          </a:ln>
        </p:spPr>
        <p:txBody>
          <a:bodyPr wrap="none" lIns="80165" tIns="40083" rIns="80165" bIns="40083" anchor="ctr"/>
          <a:lstStyle/>
          <a:p>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4911AA-75F8-40B7-BE11-C9A84DA66672}" type="slidenum">
              <a:rPr lang="it-IT"/>
              <a:pPr/>
              <a:t>32</a:t>
            </a:fld>
            <a:endParaRPr lang="it-IT"/>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r>
              <a:rPr lang="it-IT"/>
              <a:t>La rosolia è una malattia infettiva causata da un virus a RNA della famiglia Togaviridae. </a:t>
            </a:r>
          </a:p>
          <a:p>
            <a:r>
              <a:rPr lang="it-IT"/>
              <a:t>L’uomo è l’unico ospite e quindi l’unica fonte di infezione. </a:t>
            </a:r>
          </a:p>
          <a:p>
            <a:r>
              <a:rPr lang="it-IT"/>
              <a:t>La rosolia post-natale si trasmette tramite le secrezioni naso-faringee, o per contatto diretto.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1F743A-FB27-4786-ADB0-AA91DF8CDE6E}" type="slidenum">
              <a:rPr lang="it-IT"/>
              <a:pPr/>
              <a:t>33</a:t>
            </a:fld>
            <a:endParaRPr lang="it-IT"/>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p:txBody>
          <a:bodyPr/>
          <a:lstStyle/>
          <a:p>
            <a:r>
              <a:rPr lang="it-IT"/>
              <a:t>Clinicamente la rosolia si manifesta con la comparsa di un esantema maculopapulare generalizzato, linfoadenopatia (in particolare dei linfonodi retroauricolari e nucali), e sintomi generali lievi, tra cui la febbre. </a:t>
            </a:r>
          </a:p>
          <a:p>
            <a:r>
              <a:rPr lang="it-IT"/>
              <a:t>Nel 25-50% dei casi, l’infezione è asintomatica.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39FA14-EF30-4C71-AF16-E6FE9B4BA634}" type="slidenum">
              <a:rPr lang="it-IT"/>
              <a:pPr/>
              <a:t>34</a:t>
            </a:fld>
            <a:endParaRPr lang="it-IT"/>
          </a:p>
        </p:txBody>
      </p:sp>
      <p:sp>
        <p:nvSpPr>
          <p:cNvPr id="538626"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r>
              <a:rPr lang="it-IT"/>
              <a:t>Le manifestazioni cliniche della RC sono estremamente varie, potendo colpire qualunque organo o apparato. Dipendono anch’esse dall’età del contagio e vengono tradizionalmente distinte in transitorie, permanenti e tardive.</a:t>
            </a:r>
          </a:p>
          <a:p>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AB2E94-259A-4423-A445-6C654357C8EA}" type="slidenum">
              <a:rPr lang="it-IT"/>
              <a:pPr/>
              <a:t>35</a:t>
            </a:fld>
            <a:endParaRPr lang="it-IT"/>
          </a:p>
        </p:txBody>
      </p:sp>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p:txBody>
          <a:bodyPr/>
          <a:lstStyle/>
          <a:p>
            <a:r>
              <a:rPr lang="it-IT"/>
              <a:t>Le manifestazioni permanenti sono conseguenza di alterazioni strutturali, per difetti di organogenesi (retinopatia pigmentosa e difetti cardiaci congeniti), o per distruzione-cicatrizzazione tessutale (encefalite, calcificazioni endocraniche, sordità neurosensoriale).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spect="1" noChangeArrowheads="1" noTextEdit="1"/>
          </p:cNvSpPr>
          <p:nvPr>
            <p:ph type="sldImg"/>
          </p:nvPr>
        </p:nvSpPr>
        <p:spPr>
          <a:xfrm>
            <a:off x="1143000" y="684213"/>
            <a:ext cx="4575175" cy="3430587"/>
          </a:xfrm>
          <a:ln/>
        </p:spPr>
      </p:sp>
      <p:sp>
        <p:nvSpPr>
          <p:cNvPr id="407555" name="Rectangle 3"/>
          <p:cNvSpPr>
            <a:spLocks noGrp="1" noChangeArrowheads="1"/>
          </p:cNvSpPr>
          <p:nvPr>
            <p:ph type="body" idx="1"/>
          </p:nvPr>
        </p:nvSpPr>
        <p:spPr>
          <a:xfrm>
            <a:off x="915054" y="4343179"/>
            <a:ext cx="5027893" cy="4115833"/>
          </a:xfrm>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16"/>
          <p:cNvSpPr>
            <a:spLocks noGrp="1" noChangeArrowheads="1"/>
          </p:cNvSpPr>
          <p:nvPr>
            <p:ph type="sldNum" sz="quarter"/>
          </p:nvPr>
        </p:nvSpPr>
        <p:spPr>
          <a:noFill/>
          <a:ln/>
        </p:spPr>
        <p:txBody>
          <a:bodyPr/>
          <a:lstStyle/>
          <a:p>
            <a:fld id="{2EB2D04C-C6E8-4BEA-B93A-65A742649990}" type="slidenum">
              <a:rPr lang="it-IT"/>
              <a:pPr/>
              <a:t>6</a:t>
            </a:fld>
            <a:endParaRPr lang="it-IT"/>
          </a:p>
        </p:txBody>
      </p:sp>
      <p:sp>
        <p:nvSpPr>
          <p:cNvPr id="101379" name="Rectangle 1"/>
          <p:cNvSpPr txBox="1">
            <a:spLocks noGrp="1" noRot="1" noChangeAspect="1" noChangeArrowheads="1" noTextEdit="1"/>
          </p:cNvSpPr>
          <p:nvPr>
            <p:ph type="sldImg"/>
          </p:nvPr>
        </p:nvSpPr>
        <p:spPr>
          <a:xfrm>
            <a:off x="1144588" y="695325"/>
            <a:ext cx="4554537" cy="3416300"/>
          </a:xfrm>
          <a:solidFill>
            <a:srgbClr val="FFFFFF"/>
          </a:solidFill>
          <a:ln>
            <a:solidFill>
              <a:srgbClr val="000000"/>
            </a:solidFill>
            <a:miter lim="800000"/>
          </a:ln>
        </p:spPr>
      </p:sp>
      <p:sp>
        <p:nvSpPr>
          <p:cNvPr id="101380" name="Text Box 2"/>
          <p:cNvSpPr txBox="1">
            <a:spLocks noChangeArrowheads="1"/>
          </p:cNvSpPr>
          <p:nvPr/>
        </p:nvSpPr>
        <p:spPr bwMode="auto">
          <a:xfrm>
            <a:off x="685512" y="4343231"/>
            <a:ext cx="5474015" cy="4102920"/>
          </a:xfrm>
          <a:prstGeom prst="rect">
            <a:avLst/>
          </a:prstGeom>
          <a:noFill/>
          <a:ln w="9525">
            <a:noFill/>
            <a:round/>
            <a:headEnd/>
            <a:tailEnd/>
          </a:ln>
        </p:spPr>
        <p:txBody>
          <a:bodyPr wrap="none" lIns="80165" tIns="40083" rIns="80165" bIns="40083" anchor="ct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B531883-B7DB-4FCF-8D14-B87EEB4E9586}" type="slidenum">
              <a:rPr lang="it-IT"/>
              <a:pPr/>
              <a:t>7</a:t>
            </a:fld>
            <a:endParaRPr lang="it-IT"/>
          </a:p>
        </p:txBody>
      </p:sp>
      <p:sp>
        <p:nvSpPr>
          <p:cNvPr id="5836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txBox="1">
            <a:spLocks noGrp="1" noRot="1" noChangeAspect="1" noChangeArrowheads="1"/>
          </p:cNvSpPr>
          <p:nvPr>
            <p:ph type="sldImg"/>
          </p:nvPr>
        </p:nvSpPr>
        <p:spPr bwMode="auto">
          <a:xfrm>
            <a:off x="1003786" y="685631"/>
            <a:ext cx="4851869" cy="3429509"/>
          </a:xfrm>
          <a:prstGeom prst="rect">
            <a:avLst/>
          </a:prstGeom>
          <a:solidFill>
            <a:srgbClr val="FFFFFF"/>
          </a:solidFill>
          <a:ln>
            <a:solidFill>
              <a:srgbClr val="000000"/>
            </a:solidFill>
            <a:miter lim="800000"/>
            <a:headEnd/>
            <a:tailEnd/>
          </a:ln>
        </p:spPr>
      </p:sp>
      <p:sp>
        <p:nvSpPr>
          <p:cNvPr id="39938" name="Text Box 2"/>
          <p:cNvSpPr txBox="1">
            <a:spLocks noChangeArrowheads="1"/>
          </p:cNvSpPr>
          <p:nvPr/>
        </p:nvSpPr>
        <p:spPr bwMode="auto">
          <a:xfrm>
            <a:off x="913056" y="4341873"/>
            <a:ext cx="5031888" cy="4115140"/>
          </a:xfrm>
          <a:prstGeom prst="rect">
            <a:avLst/>
          </a:prstGeom>
          <a:noFill/>
          <a:ln w="9525" cap="flat">
            <a:noFill/>
            <a:round/>
            <a:headEnd/>
            <a:tailEnd/>
          </a:ln>
          <a:effectLst/>
        </p:spPr>
        <p:txBody>
          <a:bodyPr wrap="none" lIns="80165" tIns="40083" rIns="80165" bIns="40083" anchor="ct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7F10FF97-98A9-4FC3-A9B9-490D0E155D58}" type="slidenum">
              <a:rPr lang="en-GB"/>
              <a:pPr/>
              <a:t>9</a:t>
            </a:fld>
            <a:endParaRPr lang="en-GB"/>
          </a:p>
        </p:txBody>
      </p:sp>
      <p:sp>
        <p:nvSpPr>
          <p:cNvPr id="60417" name="Text Box 1"/>
          <p:cNvSpPr txBox="1">
            <a:spLocks noChangeArrowheads="1"/>
          </p:cNvSpPr>
          <p:nvPr/>
        </p:nvSpPr>
        <p:spPr bwMode="auto">
          <a:xfrm>
            <a:off x="706438" y="685800"/>
            <a:ext cx="5445125" cy="3429000"/>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60418" name="Rectangle 2"/>
          <p:cNvSpPr txBox="1">
            <a:spLocks noGrp="1" noChangeArrowheads="1"/>
          </p:cNvSpPr>
          <p:nvPr>
            <p:ph type="body"/>
          </p:nvPr>
        </p:nvSpPr>
        <p:spPr bwMode="auto">
          <a:xfrm>
            <a:off x="685800" y="4343400"/>
            <a:ext cx="5475288" cy="4114800"/>
          </a:xfrm>
          <a:prstGeom prst="rect">
            <a:avLst/>
          </a:prstGeom>
          <a:noFill/>
          <a:ln>
            <a:round/>
            <a:headEnd/>
            <a:tailEnd/>
          </a:ln>
        </p:spPr>
        <p:txBody>
          <a:bodyPr wrap="none" anchor="ct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FF36D2C-C083-4691-8B64-53AADC5FF247}" type="slidenum">
              <a:rPr lang="it-IT"/>
              <a:pPr/>
              <a:t>10</a:t>
            </a:fld>
            <a:endParaRPr lang="it-IT"/>
          </a:p>
        </p:txBody>
      </p:sp>
      <p:sp>
        <p:nvSpPr>
          <p:cNvPr id="5939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59394"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1DCCD34-061B-4EB6-9A97-67CD7EBFD0F6}" type="slidenum">
              <a:rPr lang="it-IT"/>
              <a:pPr/>
              <a:t>11</a:t>
            </a:fld>
            <a:endParaRPr lang="it-IT"/>
          </a:p>
        </p:txBody>
      </p:sp>
      <p:sp>
        <p:nvSpPr>
          <p:cNvPr id="6041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64A53E5-364B-4081-B8CA-80E2232DB69B}" type="slidenum">
              <a:rPr lang="it-IT"/>
              <a:pPr/>
              <a:t>12</a:t>
            </a:fld>
            <a:endParaRPr lang="it-IT"/>
          </a:p>
        </p:txBody>
      </p:sp>
      <p:sp>
        <p:nvSpPr>
          <p:cNvPr id="6144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61442"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77C16BF-2F02-42B5-BE22-29E9604991B8}" type="datetimeFigureOut">
              <a:rPr lang="it-IT" smtClean="0"/>
              <a:pPr/>
              <a:t>18/11/2019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EDB8793-EF07-4570-A262-03944DA9AE17}"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77C16BF-2F02-42B5-BE22-29E9604991B8}" type="datetimeFigureOut">
              <a:rPr lang="it-IT" smtClean="0"/>
              <a:pPr/>
              <a:t>18/11/2019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EDB8793-EF07-4570-A262-03944DA9AE1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77C16BF-2F02-42B5-BE22-29E9604991B8}" type="datetimeFigureOut">
              <a:rPr lang="it-IT" smtClean="0"/>
              <a:pPr/>
              <a:t>18/11/2019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EDB8793-EF07-4570-A262-03944DA9AE17}"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6481" y="273629"/>
            <a:ext cx="8226720" cy="1143480"/>
          </a:xfrm>
        </p:spPr>
        <p:txBody>
          <a:bodyPr/>
          <a:lstStyle/>
          <a:p>
            <a:r>
              <a:rPr lang="it-IT" smtClean="0"/>
              <a:t>Fare clic per modificare lo stile del titolo</a:t>
            </a:r>
            <a:endParaRPr lang="it-IT"/>
          </a:p>
        </p:txBody>
      </p:sp>
      <p:sp>
        <p:nvSpPr>
          <p:cNvPr id="3" name="Segnaposto data 2"/>
          <p:cNvSpPr>
            <a:spLocks noGrp="1"/>
          </p:cNvSpPr>
          <p:nvPr>
            <p:ph type="dt" idx="10"/>
          </p:nvPr>
        </p:nvSpPr>
        <p:spPr>
          <a:xfrm>
            <a:off x="456481" y="6247376"/>
            <a:ext cx="2128320" cy="470930"/>
          </a:xfrm>
        </p:spPr>
        <p:txBody>
          <a:bodyPr/>
          <a:lstStyle>
            <a:lvl1pPr>
              <a:defRPr/>
            </a:lvl1pPr>
          </a:lstStyle>
          <a:p>
            <a:endParaRPr lang="it-IT"/>
          </a:p>
        </p:txBody>
      </p:sp>
      <p:sp>
        <p:nvSpPr>
          <p:cNvPr id="4" name="Segnaposto piè di pagina 3"/>
          <p:cNvSpPr>
            <a:spLocks noGrp="1"/>
          </p:cNvSpPr>
          <p:nvPr>
            <p:ph type="ftr" idx="11"/>
          </p:nvPr>
        </p:nvSpPr>
        <p:spPr>
          <a:xfrm>
            <a:off x="3127680" y="6247376"/>
            <a:ext cx="2897280" cy="470930"/>
          </a:xfrm>
        </p:spPr>
        <p:txBody>
          <a:bodyPr/>
          <a:lstStyle>
            <a:lvl1pPr>
              <a:defRPr/>
            </a:lvl1pPr>
          </a:lstStyle>
          <a:p>
            <a:endParaRPr lang="it-IT"/>
          </a:p>
        </p:txBody>
      </p:sp>
      <p:sp>
        <p:nvSpPr>
          <p:cNvPr id="5" name="Segnaposto numero diapositiva 4"/>
          <p:cNvSpPr>
            <a:spLocks noGrp="1"/>
          </p:cNvSpPr>
          <p:nvPr>
            <p:ph type="sldNum" idx="12"/>
          </p:nvPr>
        </p:nvSpPr>
        <p:spPr>
          <a:xfrm>
            <a:off x="6556321" y="6247376"/>
            <a:ext cx="2128320" cy="470930"/>
          </a:xfrm>
        </p:spPr>
        <p:txBody>
          <a:bodyPr/>
          <a:lstStyle>
            <a:lvl1pPr>
              <a:defRPr/>
            </a:lvl1pPr>
          </a:lstStyle>
          <a:p>
            <a:fld id="{0136BCB5-8D5E-40BA-8EBA-76430421F183}"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77C16BF-2F02-42B5-BE22-29E9604991B8}" type="datetimeFigureOut">
              <a:rPr lang="it-IT" smtClean="0"/>
              <a:pPr/>
              <a:t>18/11/2019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EDB8793-EF07-4570-A262-03944DA9AE17}"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77C16BF-2F02-42B5-BE22-29E9604991B8}" type="datetimeFigureOut">
              <a:rPr lang="it-IT" smtClean="0"/>
              <a:pPr/>
              <a:t>18/11/2019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EDB8793-EF07-4570-A262-03944DA9AE17}"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77C16BF-2F02-42B5-BE22-29E9604991B8}" type="datetimeFigureOut">
              <a:rPr lang="it-IT" smtClean="0"/>
              <a:pPr/>
              <a:t>18/11/2019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EDB8793-EF07-4570-A262-03944DA9AE17}"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77C16BF-2F02-42B5-BE22-29E9604991B8}" type="datetimeFigureOut">
              <a:rPr lang="it-IT" smtClean="0"/>
              <a:pPr/>
              <a:t>18/11/2019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EDB8793-EF07-4570-A262-03944DA9AE17}"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77C16BF-2F02-42B5-BE22-29E9604991B8}" type="datetimeFigureOut">
              <a:rPr lang="it-IT" smtClean="0"/>
              <a:pPr/>
              <a:t>18/11/2019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EDB8793-EF07-4570-A262-03944DA9AE17}"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77C16BF-2F02-42B5-BE22-29E9604991B8}" type="datetimeFigureOut">
              <a:rPr lang="it-IT" smtClean="0"/>
              <a:pPr/>
              <a:t>18/11/2019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EDB8793-EF07-4570-A262-03944DA9AE1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77C16BF-2F02-42B5-BE22-29E9604991B8}" type="datetimeFigureOut">
              <a:rPr lang="it-IT" smtClean="0"/>
              <a:pPr/>
              <a:t>18/11/2019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EDB8793-EF07-4570-A262-03944DA9AE17}"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77C16BF-2F02-42B5-BE22-29E9604991B8}" type="datetimeFigureOut">
              <a:rPr lang="it-IT" smtClean="0"/>
              <a:pPr/>
              <a:t>18/11/2019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EDB8793-EF07-4570-A262-03944DA9AE17}"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C16BF-2F02-42B5-BE22-29E9604991B8}" type="datetimeFigureOut">
              <a:rPr lang="it-IT" smtClean="0"/>
              <a:pPr/>
              <a:t>18/11/2019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B8793-EF07-4570-A262-03944DA9AE17}"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Le vaccinazioni nell’adolescente</a:t>
            </a:r>
            <a:endParaRPr lang="it-IT" dirty="0"/>
          </a:p>
        </p:txBody>
      </p:sp>
      <p:sp>
        <p:nvSpPr>
          <p:cNvPr id="3" name="Sottotitolo 2"/>
          <p:cNvSpPr>
            <a:spLocks noGrp="1"/>
          </p:cNvSpPr>
          <p:nvPr>
            <p:ph type="subTitle" idx="1"/>
          </p:nvPr>
        </p:nvSpPr>
        <p:spPr/>
        <p:txBody>
          <a:bodyPr/>
          <a:lstStyle/>
          <a:p>
            <a:r>
              <a:rPr lang="it-IT" sz="1600" dirty="0" smtClean="0">
                <a:solidFill>
                  <a:schemeClr val="tx1"/>
                </a:solidFill>
              </a:rPr>
              <a:t>Dr. Giacomo </a:t>
            </a:r>
            <a:r>
              <a:rPr lang="it-IT" sz="1600" dirty="0" err="1" smtClean="0">
                <a:solidFill>
                  <a:schemeClr val="tx1"/>
                </a:solidFill>
              </a:rPr>
              <a:t>Bruzzone</a:t>
            </a:r>
            <a:endParaRPr lang="it-IT" sz="1600" dirty="0" smtClean="0">
              <a:solidFill>
                <a:schemeClr val="tx1"/>
              </a:solidFill>
            </a:endParaRPr>
          </a:p>
          <a:p>
            <a:r>
              <a:rPr lang="it-IT" sz="1600" dirty="0" smtClean="0">
                <a:solidFill>
                  <a:schemeClr val="tx1"/>
                </a:solidFill>
              </a:rPr>
              <a:t>                         Referente attività vaccinali ASL AL</a:t>
            </a:r>
          </a:p>
          <a:p>
            <a:endParaRPr lang="it-IT" dirty="0"/>
          </a:p>
        </p:txBody>
      </p:sp>
      <p:pic>
        <p:nvPicPr>
          <p:cNvPr id="4" name="Picture 2"/>
          <p:cNvPicPr>
            <a:picLocks noChangeAspect="1" noChangeArrowheads="1"/>
          </p:cNvPicPr>
          <p:nvPr/>
        </p:nvPicPr>
        <p:blipFill>
          <a:blip r:embed="rId2"/>
          <a:srcRect/>
          <a:stretch>
            <a:fillRect/>
          </a:stretch>
        </p:blipFill>
        <p:spPr bwMode="auto">
          <a:xfrm>
            <a:off x="144463" y="144463"/>
            <a:ext cx="5781675" cy="1190625"/>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6500826" y="214290"/>
            <a:ext cx="2214578" cy="12144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6481" y="273629"/>
            <a:ext cx="8228160" cy="1144921"/>
          </a:xfrm>
          <a:ln/>
        </p:spPr>
        <p:txBody>
          <a:bodyPr tIns="19201"/>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sz="2200" b="1" dirty="0">
                <a:solidFill>
                  <a:srgbClr val="C00000"/>
                </a:solidFill>
              </a:rPr>
              <a:t>Epidemiologia delle infezioni da meningococco</a:t>
            </a:r>
            <a:r>
              <a:rPr lang="it-IT" sz="1500" b="1" dirty="0">
                <a:solidFill>
                  <a:srgbClr val="C00000"/>
                </a:solidFill>
              </a:rPr>
              <a:t> </a:t>
            </a:r>
          </a:p>
        </p:txBody>
      </p:sp>
      <p:sp>
        <p:nvSpPr>
          <p:cNvPr id="6146" name="Rectangle 2"/>
          <p:cNvSpPr>
            <a:spLocks noGrp="1" noChangeArrowheads="1"/>
          </p:cNvSpPr>
          <p:nvPr>
            <p:ph type="body" idx="1"/>
          </p:nvPr>
        </p:nvSpPr>
        <p:spPr>
          <a:xfrm>
            <a:off x="456481" y="1604329"/>
            <a:ext cx="8228160" cy="3977698"/>
          </a:xfrm>
          <a:ln/>
        </p:spPr>
        <p:txBody>
          <a:bodyPr/>
          <a:lstStyle/>
          <a:p>
            <a:endParaRPr lang="it-IT"/>
          </a:p>
        </p:txBody>
      </p:sp>
      <p:pic>
        <p:nvPicPr>
          <p:cNvPr id="6147" name="Picture 3"/>
          <p:cNvPicPr>
            <a:picLocks noChangeAspect="1" noChangeArrowheads="1"/>
          </p:cNvPicPr>
          <p:nvPr/>
        </p:nvPicPr>
        <p:blipFill>
          <a:blip r:embed="rId3"/>
          <a:srcRect/>
          <a:stretch>
            <a:fillRect/>
          </a:stretch>
        </p:blipFill>
        <p:spPr bwMode="auto">
          <a:xfrm>
            <a:off x="715681" y="1306217"/>
            <a:ext cx="7646400" cy="528679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b="1" dirty="0">
                <a:solidFill>
                  <a:srgbClr val="C00000"/>
                </a:solidFill>
              </a:rPr>
              <a:t>Sierotipi prevalenti in Italia </a:t>
            </a:r>
          </a:p>
        </p:txBody>
      </p:sp>
      <p:sp>
        <p:nvSpPr>
          <p:cNvPr id="7170" name="Rectangle 2"/>
          <p:cNvSpPr>
            <a:spLocks noGrp="1" noChangeArrowheads="1"/>
          </p:cNvSpPr>
          <p:nvPr>
            <p:ph type="body" idx="1"/>
          </p:nvPr>
        </p:nvSpPr>
        <p:spPr>
          <a:xfrm>
            <a:off x="456481" y="1604329"/>
            <a:ext cx="8228160" cy="3977698"/>
          </a:xfrm>
          <a:ln/>
        </p:spPr>
        <p:txBody>
          <a:bodyPr/>
          <a:lstStyle/>
          <a:p>
            <a:endParaRPr lang="it-IT"/>
          </a:p>
        </p:txBody>
      </p:sp>
      <p:pic>
        <p:nvPicPr>
          <p:cNvPr id="7171" name="Picture 3"/>
          <p:cNvPicPr>
            <a:picLocks noChangeAspect="1" noChangeArrowheads="1"/>
          </p:cNvPicPr>
          <p:nvPr/>
        </p:nvPicPr>
        <p:blipFill>
          <a:blip r:embed="rId3"/>
          <a:srcRect/>
          <a:stretch>
            <a:fillRect/>
          </a:stretch>
        </p:blipFill>
        <p:spPr bwMode="auto">
          <a:xfrm>
            <a:off x="184320" y="1229889"/>
            <a:ext cx="9089280" cy="4909476"/>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56481" y="273629"/>
            <a:ext cx="8228160" cy="1144921"/>
          </a:xfrm>
          <a:ln/>
        </p:spPr>
        <p:txBody>
          <a:bodyPr tIns="28802"/>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sz="3300" b="1" dirty="0">
                <a:solidFill>
                  <a:srgbClr val="C00000"/>
                </a:solidFill>
              </a:rPr>
              <a:t>Sierotipi prevalenti in Italia per fascia d'</a:t>
            </a:r>
            <a:r>
              <a:rPr lang="it-IT" sz="3300" b="1" dirty="0" err="1">
                <a:solidFill>
                  <a:srgbClr val="C00000"/>
                </a:solidFill>
              </a:rPr>
              <a:t>eta'</a:t>
            </a:r>
            <a:endParaRPr lang="it-IT" sz="3300" b="1" dirty="0">
              <a:solidFill>
                <a:srgbClr val="C00000"/>
              </a:solidFill>
            </a:endParaRPr>
          </a:p>
        </p:txBody>
      </p:sp>
      <p:sp>
        <p:nvSpPr>
          <p:cNvPr id="8194" name="Rectangle 2"/>
          <p:cNvSpPr>
            <a:spLocks noGrp="1" noChangeArrowheads="1"/>
          </p:cNvSpPr>
          <p:nvPr>
            <p:ph type="body" idx="1"/>
          </p:nvPr>
        </p:nvSpPr>
        <p:spPr>
          <a:xfrm>
            <a:off x="456481" y="1604329"/>
            <a:ext cx="8228160" cy="3977698"/>
          </a:xfrm>
          <a:ln/>
        </p:spPr>
        <p:txBody>
          <a:bodyPr/>
          <a:lstStyle/>
          <a:p>
            <a:endParaRPr lang="it-IT"/>
          </a:p>
        </p:txBody>
      </p:sp>
      <p:pic>
        <p:nvPicPr>
          <p:cNvPr id="8195" name="Picture 3"/>
          <p:cNvPicPr>
            <a:picLocks noChangeAspect="1" noChangeArrowheads="1"/>
          </p:cNvPicPr>
          <p:nvPr/>
        </p:nvPicPr>
        <p:blipFill>
          <a:blip r:embed="rId3"/>
          <a:srcRect/>
          <a:stretch>
            <a:fillRect/>
          </a:stretch>
        </p:blipFill>
        <p:spPr bwMode="auto">
          <a:xfrm>
            <a:off x="318241" y="1219809"/>
            <a:ext cx="8560800" cy="4632966"/>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b="1" dirty="0" smtClean="0">
                <a:solidFill>
                  <a:srgbClr val="C00000"/>
                </a:solidFill>
              </a:rPr>
              <a:t>I vaccini</a:t>
            </a:r>
            <a:endParaRPr lang="it-IT" b="1" dirty="0">
              <a:solidFill>
                <a:srgbClr val="C00000"/>
              </a:solidFill>
            </a:endParaRPr>
          </a:p>
        </p:txBody>
      </p:sp>
      <p:sp>
        <p:nvSpPr>
          <p:cNvPr id="10242" name="Rectangle 2"/>
          <p:cNvSpPr>
            <a:spLocks noGrp="1" noChangeArrowheads="1"/>
          </p:cNvSpPr>
          <p:nvPr>
            <p:ph type="body" idx="1"/>
          </p:nvPr>
        </p:nvSpPr>
        <p:spPr>
          <a:xfrm>
            <a:off x="522721" y="1509279"/>
            <a:ext cx="8228160" cy="3977698"/>
          </a:xfrm>
          <a:ln/>
        </p:spPr>
        <p:txBody>
          <a:bodyPr>
            <a:normAutofit/>
          </a:bodyPr>
          <a:lstStyle/>
          <a:p>
            <a:pPr marL="391686" indent="-293764">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dirty="0" smtClean="0"/>
              <a:t>Antimeningococco B  ( somministrato ai bambini a 3 – 5 - 15  mesi )</a:t>
            </a:r>
            <a:endParaRPr lang="it-IT" dirty="0"/>
          </a:p>
          <a:p>
            <a:pPr marL="391686" indent="-293764">
              <a:buSzPct val="45000"/>
              <a:buFont typeface="Wingdings"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dirty="0" err="1" smtClean="0"/>
              <a:t>Antimeningo</a:t>
            </a:r>
            <a:r>
              <a:rPr lang="it-IT" dirty="0" smtClean="0"/>
              <a:t> </a:t>
            </a:r>
            <a:r>
              <a:rPr lang="it-IT" dirty="0"/>
              <a:t>C </a:t>
            </a:r>
            <a:r>
              <a:rPr lang="it-IT" dirty="0" smtClean="0"/>
              <a:t>( somministrato ai bambini a 12 mesi )</a:t>
            </a:r>
            <a:endParaRPr lang="it-IT" dirty="0"/>
          </a:p>
          <a:p>
            <a:pPr marL="391686" indent="-293764">
              <a:buSzPct val="45000"/>
              <a:buFont typeface="Wingdings"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dirty="0"/>
              <a:t>Anti </a:t>
            </a:r>
            <a:r>
              <a:rPr lang="it-IT" dirty="0" err="1"/>
              <a:t>meningo</a:t>
            </a:r>
            <a:r>
              <a:rPr lang="it-IT" dirty="0"/>
              <a:t> A , C , W , Y </a:t>
            </a:r>
            <a:r>
              <a:rPr lang="it-IT" dirty="0" smtClean="0"/>
              <a:t>coniugato ( somministrato agli adolescenti a 15 anni )  </a:t>
            </a:r>
          </a:p>
          <a:p>
            <a:pPr marL="391686" indent="-293764">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it-IT" dirty="0"/>
          </a:p>
          <a:p>
            <a:pPr marL="391686" indent="-293764">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it-IT" dirty="0"/>
          </a:p>
          <a:p>
            <a:pPr marL="391686" indent="-293764">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it-IT"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srcRect/>
          <a:stretch>
            <a:fillRect/>
          </a:stretch>
        </p:blipFill>
        <p:spPr bwMode="auto">
          <a:xfrm>
            <a:off x="303841" y="1219809"/>
            <a:ext cx="8457120" cy="5105336"/>
          </a:xfrm>
          <a:prstGeom prst="rect">
            <a:avLst/>
          </a:prstGeom>
          <a:noFill/>
          <a:ln w="9525" cap="flat">
            <a:noFill/>
            <a:round/>
            <a:headEnd/>
            <a:tailEnd/>
          </a:ln>
          <a:effectLst/>
        </p:spPr>
      </p:pic>
      <p:sp>
        <p:nvSpPr>
          <p:cNvPr id="14338" name="Text Box 2"/>
          <p:cNvSpPr txBox="1">
            <a:spLocks noChangeArrowheads="1"/>
          </p:cNvSpPr>
          <p:nvPr/>
        </p:nvSpPr>
        <p:spPr bwMode="auto">
          <a:xfrm>
            <a:off x="717120" y="217463"/>
            <a:ext cx="7695360" cy="668230"/>
          </a:xfrm>
          <a:prstGeom prst="rect">
            <a:avLst/>
          </a:prstGeom>
          <a:noFill/>
          <a:ln w="9525" cap="flat">
            <a:noFill/>
            <a:round/>
            <a:headEnd/>
            <a:tailEnd/>
          </a:ln>
          <a:effectLst/>
        </p:spPr>
        <p:txBody>
          <a:bodyPr lIns="86864" tIns="43432" rIns="86864" bIns="43432">
            <a:spAutoFit/>
          </a:bodyPr>
          <a:lstStyle/>
          <a:p>
            <a:pPr algn="ctr">
              <a:spcBef>
                <a:spcPts val="1191"/>
              </a:spcBef>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900" b="1" dirty="0">
                <a:solidFill>
                  <a:srgbClr val="FF0000"/>
                </a:solidFill>
              </a:rPr>
              <a:t>Laboratory Confirmed Cases of </a:t>
            </a:r>
            <a:r>
              <a:rPr lang="en-GB" sz="1900" b="1" dirty="0" err="1">
                <a:solidFill>
                  <a:srgbClr val="FF0000"/>
                </a:solidFill>
              </a:rPr>
              <a:t>Serogroup</a:t>
            </a:r>
            <a:r>
              <a:rPr lang="en-GB" sz="1900" b="1" dirty="0">
                <a:solidFill>
                  <a:srgbClr val="FF0000"/>
                </a:solidFill>
              </a:rPr>
              <a:t> C Meningococcal Disease (England &amp; Wales)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755650" y="530225"/>
            <a:ext cx="7488238" cy="5851525"/>
          </a:xfrm>
          <a:prstGeom prst="rect">
            <a:avLst/>
          </a:prstGeom>
          <a:noFill/>
          <a:ln w="9525">
            <a:noFill/>
            <a:round/>
            <a:headEnd/>
            <a:tailEnd/>
          </a:ln>
          <a:effectLst/>
        </p:spPr>
        <p:txBody>
          <a:bodyPr anchor="b">
            <a:spAutoFit/>
          </a:bodyPr>
          <a:lstStyle/>
          <a:p>
            <a:pPr marL="269875" indent="-269875" algn="ctr" eaLnBrk="0" hangingPunct="0">
              <a:lnSpc>
                <a:spcPct val="110000"/>
              </a:lnSpc>
              <a:spcBef>
                <a:spcPts val="1200"/>
              </a:spcBef>
              <a:buClr>
                <a:srgbClr val="CC0000"/>
              </a:buCl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en-GB" sz="3200" b="1">
                <a:solidFill>
                  <a:srgbClr val="CC0000"/>
                </a:solidFill>
                <a:ea typeface="Lucida Sans Unicode" pitchFamily="34" charset="0"/>
                <a:cs typeface="Lucida Sans Unicode" pitchFamily="34" charset="0"/>
              </a:rPr>
              <a:t>I Papillomavirus</a:t>
            </a:r>
          </a:p>
          <a:p>
            <a:pPr marL="269875" indent="-269875" eaLnBrk="0" hangingPunct="0">
              <a:lnSpc>
                <a:spcPct val="110000"/>
              </a:lnSpc>
              <a:spcBef>
                <a:spcPts val="1050"/>
              </a:spcBef>
              <a:buClr>
                <a:srgbClr val="CC0000"/>
              </a:buClr>
              <a:buFont typeface="Arial"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en-GB" sz="2800" b="1">
                <a:solidFill>
                  <a:srgbClr val="333399"/>
                </a:solidFill>
                <a:ea typeface="Lucida Sans Unicode" pitchFamily="34" charset="0"/>
                <a:cs typeface="Lucida Sans Unicode" pitchFamily="34" charset="0"/>
              </a:rPr>
              <a:t>Sono virus a DNA a doppia elica contenuti in un capside icosaedrico di 55 nm di diametro.</a:t>
            </a:r>
          </a:p>
          <a:p>
            <a:pPr marL="269875" indent="-269875" eaLnBrk="0" hangingPunct="0">
              <a:lnSpc>
                <a:spcPct val="110000"/>
              </a:lnSpc>
              <a:spcBef>
                <a:spcPts val="1050"/>
              </a:spcBef>
              <a:buClr>
                <a:srgbClr val="CC0000"/>
              </a:buClr>
              <a:buFont typeface="Arial"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en-GB" sz="2800" b="1">
                <a:solidFill>
                  <a:srgbClr val="333399"/>
                </a:solidFill>
                <a:ea typeface="Lucida Sans Unicode" pitchFamily="34" charset="0"/>
                <a:cs typeface="Lucida Sans Unicode" pitchFamily="34" charset="0"/>
              </a:rPr>
              <a:t>Ne esistono oltre 200 tipi di cui 100 ben caratterizzati.</a:t>
            </a:r>
          </a:p>
          <a:p>
            <a:pPr marL="269875" indent="-269875" eaLnBrk="0" hangingPunct="0">
              <a:lnSpc>
                <a:spcPct val="110000"/>
              </a:lnSpc>
              <a:spcBef>
                <a:spcPts val="1050"/>
              </a:spcBef>
              <a:buClr>
                <a:srgbClr val="CC0000"/>
              </a:buClr>
              <a:buFont typeface="Arial"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en-GB" sz="2800" b="1">
                <a:solidFill>
                  <a:srgbClr val="333399"/>
                </a:solidFill>
                <a:ea typeface="Lucida Sans Unicode" pitchFamily="34" charset="0"/>
                <a:cs typeface="Lucida Sans Unicode" pitchFamily="34" charset="0"/>
              </a:rPr>
              <a:t>Sono strettamente specie specifici e più di 80 tipi infettano l’uomo.</a:t>
            </a:r>
          </a:p>
          <a:p>
            <a:pPr marL="269875" indent="-269875" eaLnBrk="0" hangingPunct="0">
              <a:lnSpc>
                <a:spcPct val="110000"/>
              </a:lnSpc>
              <a:spcBef>
                <a:spcPts val="1050"/>
              </a:spcBef>
              <a:buClr>
                <a:srgbClr val="CC0000"/>
              </a:buClr>
              <a:buFont typeface="Arial"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en-GB" sz="2800" b="1">
                <a:solidFill>
                  <a:srgbClr val="333399"/>
                </a:solidFill>
                <a:ea typeface="Lucida Sans Unicode" pitchFamily="34" charset="0"/>
                <a:cs typeface="Lucida Sans Unicode" pitchFamily="34" charset="0"/>
              </a:rPr>
              <a:t>Circa 40 tipi infettano le mucose genitali e di essi circa 15 sono definiti a rischio oncogeno.</a:t>
            </a:r>
          </a:p>
        </p:txBody>
      </p:sp>
      <p:sp>
        <p:nvSpPr>
          <p:cNvPr id="4098" name="Line 2"/>
          <p:cNvSpPr>
            <a:spLocks noChangeShapeType="1"/>
          </p:cNvSpPr>
          <p:nvPr/>
        </p:nvSpPr>
        <p:spPr bwMode="auto">
          <a:xfrm>
            <a:off x="0" y="77788"/>
            <a:ext cx="9144000" cy="1587"/>
          </a:xfrm>
          <a:prstGeom prst="line">
            <a:avLst/>
          </a:prstGeom>
          <a:noFill/>
          <a:ln w="152280">
            <a:solidFill>
              <a:srgbClr val="D20000"/>
            </a:solidFill>
            <a:miter lim="800000"/>
            <a:headEnd/>
            <a:tailEnd/>
          </a:ln>
          <a:effec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395288" y="180975"/>
            <a:ext cx="8229600" cy="520700"/>
          </a:xfrm>
          <a:ln/>
        </p:spPr>
        <p:txBody>
          <a:bodyPr/>
          <a:lstStyle/>
          <a:p>
            <a:pPr>
              <a:lnSpc>
                <a:spcPct val="100000"/>
              </a:lnSpc>
              <a:buClr>
                <a:srgbClr val="CC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solidFill>
                  <a:srgbClr val="CC0000"/>
                </a:solidFill>
              </a:rPr>
              <a:t>L’infezione da  HPV</a:t>
            </a:r>
          </a:p>
        </p:txBody>
      </p:sp>
      <p:sp>
        <p:nvSpPr>
          <p:cNvPr id="8194" name="Rectangle 2"/>
          <p:cNvSpPr>
            <a:spLocks noGrp="1" noChangeArrowheads="1"/>
          </p:cNvSpPr>
          <p:nvPr>
            <p:ph type="body" idx="1"/>
          </p:nvPr>
        </p:nvSpPr>
        <p:spPr>
          <a:xfrm>
            <a:off x="250825" y="692150"/>
            <a:ext cx="8662988" cy="5610225"/>
          </a:xfrm>
          <a:ln/>
        </p:spPr>
        <p:txBody>
          <a:bodyPr/>
          <a:lstStyle/>
          <a:p>
            <a:pPr>
              <a:lnSpc>
                <a:spcPct val="100000"/>
              </a:lnSpc>
              <a:spcBef>
                <a:spcPts val="1200"/>
              </a:spcBef>
              <a:buClr>
                <a:srgbClr val="CC00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b="1">
                <a:solidFill>
                  <a:srgbClr val="000066"/>
                </a:solidFill>
              </a:rPr>
              <a:t>E’ la più comune delle infezioni a trasmissione sessuale e la trasmissione può avvenire anche tramite semplice contatto nell’area genitale. </a:t>
            </a:r>
          </a:p>
          <a:p>
            <a:pPr>
              <a:lnSpc>
                <a:spcPct val="100000"/>
              </a:lnSpc>
              <a:spcBef>
                <a:spcPts val="1200"/>
              </a:spcBef>
              <a:buClr>
                <a:srgbClr val="CC00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b="1">
                <a:solidFill>
                  <a:srgbClr val="000066"/>
                </a:solidFill>
              </a:rPr>
              <a:t>Il 50-80% dei soggetti sessualmente attivi si infetta nel corso della vita con un virus HPV e fino al 50% si infetta con un tipo oncogeno.</a:t>
            </a:r>
          </a:p>
          <a:p>
            <a:pPr>
              <a:lnSpc>
                <a:spcPct val="100000"/>
              </a:lnSpc>
              <a:spcBef>
                <a:spcPts val="1200"/>
              </a:spcBef>
              <a:buClr>
                <a:srgbClr val="CC00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b="1">
                <a:solidFill>
                  <a:srgbClr val="000066"/>
                </a:solidFill>
              </a:rPr>
              <a:t>La storia naturale dell’infezione è fortemente condizionata dall’equilibrio che si instaura fra ospite ed agente infettante</a:t>
            </a:r>
          </a:p>
          <a:p>
            <a:pPr>
              <a:lnSpc>
                <a:spcPct val="100000"/>
              </a:lnSpc>
              <a:spcBef>
                <a:spcPts val="1200"/>
              </a:spcBef>
              <a:buClr>
                <a:srgbClr val="CC00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b="1">
                <a:solidFill>
                  <a:srgbClr val="000066"/>
                </a:solidFill>
              </a:rPr>
              <a:t>L’infezione può  regredire, persistere o progredire</a:t>
            </a:r>
          </a:p>
          <a:p>
            <a:pPr>
              <a:lnSpc>
                <a:spcPct val="100000"/>
              </a:lnSpc>
              <a:spcBef>
                <a:spcPts val="1200"/>
              </a:spcBef>
              <a:buClr>
                <a:srgbClr val="CC00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b="1">
                <a:solidFill>
                  <a:srgbClr val="000066"/>
                </a:solidFill>
              </a:rPr>
              <a:t>L’80% circa delle infezioni sono transitorie, asintomatiche e guariscono spontaneamente.</a:t>
            </a:r>
          </a:p>
          <a:p>
            <a:pPr>
              <a:lnSpc>
                <a:spcPct val="100000"/>
              </a:lnSpc>
              <a:spcBef>
                <a:spcPts val="1200"/>
              </a:spcBef>
              <a:buClr>
                <a:srgbClr val="000066"/>
              </a:buClr>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400" b="1">
              <a:solidFill>
                <a:srgbClr val="000066"/>
              </a:solidFill>
            </a:endParaRPr>
          </a:p>
        </p:txBody>
      </p:sp>
      <p:sp>
        <p:nvSpPr>
          <p:cNvPr id="8195" name="Text Box 3"/>
          <p:cNvSpPr txBox="1">
            <a:spLocks noChangeArrowheads="1"/>
          </p:cNvSpPr>
          <p:nvPr/>
        </p:nvSpPr>
        <p:spPr bwMode="auto">
          <a:xfrm>
            <a:off x="2700338" y="6021388"/>
            <a:ext cx="6443662" cy="733425"/>
          </a:xfrm>
          <a:prstGeom prst="rect">
            <a:avLst/>
          </a:prstGeom>
          <a:noFill/>
          <a:ln w="9525">
            <a:noFill/>
            <a:round/>
            <a:headEnd/>
            <a:tailEnd/>
          </a:ln>
          <a:effectLst/>
        </p:spPr>
        <p:txBody>
          <a:bodyPr lIns="90000" tIns="46800" rIns="90000" bIns="46800">
            <a:spAutoFit/>
          </a:bodyPr>
          <a:lstStyle/>
          <a:p>
            <a:pPr>
              <a:lnSpc>
                <a:spcPct val="100000"/>
              </a:lnSpc>
              <a:buClr>
                <a:srgbClr val="0000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i="1">
                <a:solidFill>
                  <a:srgbClr val="000066"/>
                </a:solidFill>
                <a:ea typeface="Lucida Sans Unicode" pitchFamily="34" charset="0"/>
                <a:cs typeface="Lucida Sans Unicode" pitchFamily="34" charset="0"/>
              </a:rPr>
              <a:t>Baseman JG et al. J Clin Virol 2005; 32 Suppl 1; S16</a:t>
            </a:r>
            <a:r>
              <a:rPr lang="en-GB" sz="1400" b="1" i="1">
                <a:solidFill>
                  <a:srgbClr val="000066"/>
                </a:solidFill>
                <a:latin typeface="Symbol" pitchFamily="18" charset="2"/>
                <a:ea typeface="Lucida Sans Unicode" pitchFamily="34" charset="0"/>
                <a:cs typeface="Lucida Sans Unicode" pitchFamily="34" charset="0"/>
              </a:rPr>
              <a:t></a:t>
            </a:r>
            <a:r>
              <a:rPr lang="en-GB" sz="1400" b="1" i="1">
                <a:solidFill>
                  <a:srgbClr val="000066"/>
                </a:solidFill>
                <a:ea typeface="Lucida Sans Unicode" pitchFamily="34" charset="0"/>
                <a:cs typeface="Lucida Sans Unicode" pitchFamily="34" charset="0"/>
              </a:rPr>
              <a:t>24;  </a:t>
            </a:r>
          </a:p>
          <a:p>
            <a:pPr>
              <a:lnSpc>
                <a:spcPct val="100000"/>
              </a:lnSpc>
              <a:buClr>
                <a:srgbClr val="0000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i="1">
                <a:solidFill>
                  <a:srgbClr val="000066"/>
                </a:solidFill>
                <a:ea typeface="Lucida Sans Unicode" pitchFamily="34" charset="0"/>
                <a:cs typeface="Lucida Sans Unicode" pitchFamily="34" charset="0"/>
              </a:rPr>
              <a:t>Brown DR et al. J Infect Dis 2005; 191: 182–92;  </a:t>
            </a:r>
          </a:p>
          <a:p>
            <a:pPr>
              <a:lnSpc>
                <a:spcPct val="100000"/>
              </a:lnSpc>
              <a:buClr>
                <a:srgbClr val="0000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i="1">
                <a:solidFill>
                  <a:srgbClr val="000066"/>
                </a:solidFill>
                <a:ea typeface="Lucida Sans Unicode" pitchFamily="34" charset="0"/>
                <a:cs typeface="Lucida Sans Unicode" pitchFamily="34" charset="0"/>
              </a:rPr>
              <a:t>Bosch FX et al. J Natl Cancer Inst Monogr 2003; 3</a:t>
            </a:r>
            <a:r>
              <a:rPr lang="en-GB" sz="1400" b="1" i="1">
                <a:solidFill>
                  <a:srgbClr val="000066"/>
                </a:solidFill>
                <a:latin typeface="Symbol" pitchFamily="18" charset="2"/>
                <a:ea typeface="Lucida Sans Unicode" pitchFamily="34" charset="0"/>
                <a:cs typeface="Lucida Sans Unicode" pitchFamily="34" charset="0"/>
              </a:rPr>
              <a:t></a:t>
            </a:r>
            <a:r>
              <a:rPr lang="en-GB" sz="1400" b="1" i="1">
                <a:solidFill>
                  <a:srgbClr val="000066"/>
                </a:solidFill>
                <a:ea typeface="Lucida Sans Unicode" pitchFamily="34" charset="0"/>
                <a:cs typeface="Lucida Sans Unicode" pitchFamily="34" charset="0"/>
              </a:rPr>
              <a:t>13;</a:t>
            </a:r>
          </a:p>
        </p:txBody>
      </p:sp>
      <p:sp>
        <p:nvSpPr>
          <p:cNvPr id="8196" name="Line 4"/>
          <p:cNvSpPr>
            <a:spLocks noChangeShapeType="1"/>
          </p:cNvSpPr>
          <p:nvPr/>
        </p:nvSpPr>
        <p:spPr bwMode="auto">
          <a:xfrm>
            <a:off x="0" y="77788"/>
            <a:ext cx="9144000" cy="1587"/>
          </a:xfrm>
          <a:prstGeom prst="line">
            <a:avLst/>
          </a:prstGeom>
          <a:noFill/>
          <a:ln w="152280">
            <a:solidFill>
              <a:srgbClr val="D20000"/>
            </a:solidFill>
            <a:miter lim="800000"/>
            <a:headEnd/>
            <a:tailEnd/>
          </a:ln>
          <a:effec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349250" y="-66675"/>
            <a:ext cx="8391525" cy="1228725"/>
          </a:xfrm>
          <a:ln/>
        </p:spPr>
        <p:txBody>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b="1" dirty="0" err="1">
                <a:solidFill>
                  <a:srgbClr val="C00000"/>
                </a:solidFill>
              </a:rPr>
              <a:t>Epidemiologia</a:t>
            </a:r>
            <a:r>
              <a:rPr lang="en-GB" sz="4000" b="1" dirty="0">
                <a:solidFill>
                  <a:srgbClr val="C00000"/>
                </a:solidFill>
              </a:rPr>
              <a:t> del </a:t>
            </a:r>
            <a:r>
              <a:rPr lang="en-GB" sz="4000" b="1" dirty="0" err="1">
                <a:solidFill>
                  <a:srgbClr val="C00000"/>
                </a:solidFill>
              </a:rPr>
              <a:t>cervicocarcinoma</a:t>
            </a:r>
            <a:r>
              <a:rPr lang="en-GB" sz="4000" b="1" dirty="0">
                <a:solidFill>
                  <a:srgbClr val="C00000"/>
                </a:solidFill>
              </a:rPr>
              <a:t> in Italia</a:t>
            </a:r>
          </a:p>
        </p:txBody>
      </p:sp>
      <p:sp>
        <p:nvSpPr>
          <p:cNvPr id="14338" name="Rectangle 2"/>
          <p:cNvSpPr>
            <a:spLocks noGrp="1" noChangeArrowheads="1"/>
          </p:cNvSpPr>
          <p:nvPr>
            <p:ph type="body" idx="1"/>
          </p:nvPr>
        </p:nvSpPr>
        <p:spPr>
          <a:xfrm>
            <a:off x="471488" y="1295400"/>
            <a:ext cx="8229600" cy="4343400"/>
          </a:xfrm>
          <a:ln/>
        </p:spPr>
        <p:txBody>
          <a:bodyPr/>
          <a:lstStyle/>
          <a:p>
            <a:pPr marL="373063" indent="-373063">
              <a:lnSpc>
                <a:spcPct val="83000"/>
              </a:lnSpc>
              <a:spcBef>
                <a:spcPts val="2763"/>
              </a:spcBef>
              <a:buFont typeface="Arial" charset="0"/>
              <a:buNone/>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pPr>
            <a:r>
              <a:rPr lang="en-GB" sz="3400" b="1" i="1" dirty="0" err="1"/>
              <a:t>Dall’ultimo</a:t>
            </a:r>
            <a:r>
              <a:rPr lang="en-GB" sz="3400" b="1" i="1" dirty="0"/>
              <a:t> </a:t>
            </a:r>
            <a:r>
              <a:rPr lang="en-GB" sz="3400" b="1" i="1" dirty="0" err="1"/>
              <a:t>rapporto</a:t>
            </a:r>
            <a:r>
              <a:rPr lang="en-GB" sz="3400" b="1" i="1" dirty="0"/>
              <a:t> dell’ ISS :</a:t>
            </a:r>
          </a:p>
          <a:p>
            <a:pPr marL="373063" indent="-373063">
              <a:lnSpc>
                <a:spcPct val="83000"/>
              </a:lnSpc>
              <a:spcBef>
                <a:spcPts val="1950"/>
              </a:spcBef>
              <a:buFont typeface="Wingdings" pitchFamily="2" charset="2"/>
              <a:buChar char=""/>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pPr>
            <a:r>
              <a:rPr lang="en-GB" sz="2400" b="1" dirty="0" err="1"/>
              <a:t>Incidenza</a:t>
            </a:r>
            <a:r>
              <a:rPr lang="en-GB" sz="2400" b="1" dirty="0"/>
              <a:t> </a:t>
            </a:r>
            <a:r>
              <a:rPr lang="en-GB" sz="2400" b="1" dirty="0" err="1"/>
              <a:t>di</a:t>
            </a:r>
            <a:r>
              <a:rPr lang="en-GB" sz="2400" b="1" dirty="0"/>
              <a:t> </a:t>
            </a:r>
            <a:r>
              <a:rPr lang="en-GB" sz="2400" b="1" dirty="0" err="1"/>
              <a:t>cancro</a:t>
            </a:r>
            <a:r>
              <a:rPr lang="en-GB" sz="2400" b="1" dirty="0"/>
              <a:t> </a:t>
            </a:r>
            <a:r>
              <a:rPr lang="en-GB" sz="2400" b="1" dirty="0" err="1"/>
              <a:t>della</a:t>
            </a:r>
            <a:r>
              <a:rPr lang="en-GB" sz="2400" b="1" dirty="0"/>
              <a:t> </a:t>
            </a:r>
            <a:r>
              <a:rPr lang="en-GB" sz="2400" b="1" dirty="0" err="1"/>
              <a:t>cervice</a:t>
            </a:r>
            <a:r>
              <a:rPr lang="en-GB" sz="2400" b="1" dirty="0"/>
              <a:t> : 3500 </a:t>
            </a:r>
            <a:r>
              <a:rPr lang="en-GB" sz="2400" b="1" dirty="0" err="1"/>
              <a:t>nuovi</a:t>
            </a:r>
            <a:r>
              <a:rPr lang="en-GB" sz="2400" b="1" dirty="0"/>
              <a:t> </a:t>
            </a:r>
            <a:r>
              <a:rPr lang="en-GB" sz="2400" b="1" dirty="0" err="1"/>
              <a:t>casi</a:t>
            </a:r>
            <a:r>
              <a:rPr lang="en-GB" sz="2400" b="1" dirty="0"/>
              <a:t> / anno</a:t>
            </a:r>
          </a:p>
          <a:p>
            <a:pPr marL="373063" indent="-373063">
              <a:lnSpc>
                <a:spcPct val="83000"/>
              </a:lnSpc>
              <a:spcBef>
                <a:spcPts val="1950"/>
              </a:spcBef>
              <a:buFont typeface="Arial" charset="0"/>
              <a:buNone/>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pPr>
            <a:r>
              <a:rPr lang="en-GB" sz="2400" b="1" dirty="0"/>
              <a:t>Tasso </a:t>
            </a:r>
            <a:r>
              <a:rPr lang="en-GB" sz="2400" b="1" dirty="0" err="1"/>
              <a:t>di</a:t>
            </a:r>
            <a:r>
              <a:rPr lang="en-GB" sz="2400" b="1" dirty="0"/>
              <a:t> </a:t>
            </a:r>
            <a:r>
              <a:rPr lang="en-GB" sz="2400" b="1" dirty="0" err="1"/>
              <a:t>incidenza</a:t>
            </a:r>
            <a:r>
              <a:rPr lang="en-GB" sz="2400" b="1" dirty="0"/>
              <a:t> </a:t>
            </a:r>
            <a:r>
              <a:rPr lang="en-GB" sz="2400" b="1" dirty="0" err="1"/>
              <a:t>grezzo</a:t>
            </a:r>
            <a:r>
              <a:rPr lang="en-GB" sz="2400" b="1" dirty="0"/>
              <a:t> </a:t>
            </a:r>
            <a:r>
              <a:rPr lang="en-GB" sz="2400" b="1" dirty="0">
                <a:cs typeface="Arial" charset="0"/>
              </a:rPr>
              <a:t>≈ 10</a:t>
            </a:r>
            <a:r>
              <a:rPr lang="en-GB" sz="2400" b="1" dirty="0"/>
              <a:t>/100,000 </a:t>
            </a:r>
            <a:r>
              <a:rPr lang="en-GB" sz="2400" b="1" dirty="0" err="1"/>
              <a:t>donne</a:t>
            </a:r>
            <a:endParaRPr lang="en-GB" sz="2400" b="1" dirty="0"/>
          </a:p>
          <a:p>
            <a:pPr marL="373063" indent="-373063">
              <a:lnSpc>
                <a:spcPct val="83000"/>
              </a:lnSpc>
              <a:spcBef>
                <a:spcPts val="1950"/>
              </a:spcBef>
              <a:buFont typeface="Wingdings" pitchFamily="2" charset="2"/>
              <a:buChar char=""/>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pPr>
            <a:r>
              <a:rPr lang="en-GB" sz="2400" b="1" dirty="0" err="1"/>
              <a:t>Mortalità</a:t>
            </a:r>
            <a:r>
              <a:rPr lang="en-GB" sz="2400" b="1" dirty="0"/>
              <a:t> per </a:t>
            </a:r>
            <a:r>
              <a:rPr lang="en-GB" sz="2400" b="1" dirty="0" err="1"/>
              <a:t>tumore</a:t>
            </a:r>
            <a:r>
              <a:rPr lang="en-GB" sz="2400" b="1" dirty="0"/>
              <a:t> </a:t>
            </a:r>
            <a:r>
              <a:rPr lang="en-GB" sz="2400" b="1" dirty="0" err="1"/>
              <a:t>della</a:t>
            </a:r>
            <a:r>
              <a:rPr lang="en-GB" sz="2400" b="1" dirty="0"/>
              <a:t> </a:t>
            </a:r>
            <a:r>
              <a:rPr lang="en-GB" sz="2400" b="1" dirty="0" err="1"/>
              <a:t>cervice</a:t>
            </a:r>
            <a:r>
              <a:rPr lang="en-GB" sz="2400" b="1" dirty="0"/>
              <a:t> </a:t>
            </a:r>
            <a:r>
              <a:rPr lang="en-GB" sz="2400" b="1" dirty="0" err="1"/>
              <a:t>uterina</a:t>
            </a:r>
            <a:r>
              <a:rPr lang="en-GB" sz="2400" b="1" dirty="0"/>
              <a:t>: 1000 </a:t>
            </a:r>
            <a:r>
              <a:rPr lang="en-GB" sz="2400" b="1" dirty="0" err="1"/>
              <a:t>morti</a:t>
            </a:r>
            <a:r>
              <a:rPr lang="en-GB" sz="2400" b="1" dirty="0"/>
              <a:t>/anno (</a:t>
            </a:r>
            <a:r>
              <a:rPr lang="en-GB" sz="2400" b="1" dirty="0" err="1"/>
              <a:t>stima</a:t>
            </a:r>
            <a:r>
              <a:rPr lang="en-GB" sz="2400" b="1" dirty="0"/>
              <a:t>)  </a:t>
            </a:r>
          </a:p>
          <a:p>
            <a:pPr marL="373063" indent="-373063">
              <a:lnSpc>
                <a:spcPct val="83000"/>
              </a:lnSpc>
              <a:spcBef>
                <a:spcPts val="1950"/>
              </a:spcBef>
              <a:buFont typeface="Wingdings" pitchFamily="2" charset="2"/>
              <a:buNone/>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pPr>
            <a:r>
              <a:rPr lang="en-GB" sz="2400" b="1" dirty="0"/>
              <a:t>Tasso </a:t>
            </a:r>
            <a:r>
              <a:rPr lang="en-GB" sz="2400" b="1" dirty="0" err="1"/>
              <a:t>di</a:t>
            </a:r>
            <a:r>
              <a:rPr lang="en-GB" sz="2400" b="1" dirty="0"/>
              <a:t> </a:t>
            </a:r>
            <a:r>
              <a:rPr lang="en-GB" sz="2400" b="1" dirty="0" err="1"/>
              <a:t>mortalità</a:t>
            </a:r>
            <a:r>
              <a:rPr lang="en-GB" sz="2400" b="1" dirty="0"/>
              <a:t> </a:t>
            </a:r>
            <a:r>
              <a:rPr lang="en-GB" sz="2400" b="1" dirty="0" err="1"/>
              <a:t>grezzo</a:t>
            </a:r>
            <a:r>
              <a:rPr lang="en-GB" sz="2400" b="1" dirty="0"/>
              <a:t> </a:t>
            </a:r>
            <a:r>
              <a:rPr lang="en-GB" sz="2400" b="1" dirty="0">
                <a:cs typeface="Arial" charset="0"/>
              </a:rPr>
              <a:t>≈ 3</a:t>
            </a:r>
            <a:r>
              <a:rPr lang="en-GB" sz="2400" b="1" dirty="0"/>
              <a:t>/100,000 </a:t>
            </a:r>
            <a:r>
              <a:rPr lang="en-GB" sz="2400" b="1" dirty="0" err="1"/>
              <a:t>donne</a:t>
            </a:r>
            <a:endParaRPr lang="en-GB" sz="2400" b="1" dirty="0"/>
          </a:p>
          <a:p>
            <a:pPr marL="373063" indent="-373063">
              <a:lnSpc>
                <a:spcPct val="83000"/>
              </a:lnSpc>
              <a:spcBef>
                <a:spcPts val="1950"/>
              </a:spcBef>
              <a:buFont typeface="Wingdings" pitchFamily="2" charset="2"/>
              <a:buChar char=""/>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pPr>
            <a:r>
              <a:rPr lang="en-GB" sz="2400" b="1" dirty="0"/>
              <a:t>Il “lifetime risk” </a:t>
            </a:r>
            <a:r>
              <a:rPr lang="en-GB" sz="2400" b="1" dirty="0" err="1"/>
              <a:t>di</a:t>
            </a:r>
            <a:r>
              <a:rPr lang="en-GB" sz="2400" b="1" dirty="0"/>
              <a:t> </a:t>
            </a:r>
            <a:r>
              <a:rPr lang="en-GB" sz="2400" b="1" dirty="0" err="1"/>
              <a:t>contrarre</a:t>
            </a:r>
            <a:r>
              <a:rPr lang="en-GB" sz="2400" b="1" dirty="0"/>
              <a:t> un </a:t>
            </a:r>
            <a:r>
              <a:rPr lang="en-GB" sz="2400" b="1" dirty="0" err="1"/>
              <a:t>tumore</a:t>
            </a:r>
            <a:r>
              <a:rPr lang="en-GB" sz="2400" b="1" dirty="0"/>
              <a:t> </a:t>
            </a:r>
            <a:r>
              <a:rPr lang="en-GB" sz="2400" b="1" dirty="0" err="1"/>
              <a:t>della</a:t>
            </a:r>
            <a:r>
              <a:rPr lang="en-GB" sz="3400" b="1" dirty="0"/>
              <a:t> </a:t>
            </a:r>
            <a:r>
              <a:rPr lang="en-GB" sz="2400" b="1" dirty="0" err="1"/>
              <a:t>cervice</a:t>
            </a:r>
            <a:r>
              <a:rPr lang="en-GB" sz="2400" b="1" dirty="0"/>
              <a:t> </a:t>
            </a:r>
            <a:r>
              <a:rPr lang="en-GB" sz="2400" b="1" dirty="0" err="1"/>
              <a:t>uterina</a:t>
            </a:r>
            <a:r>
              <a:rPr lang="en-GB" sz="2400" b="1" dirty="0"/>
              <a:t> è del 6,2%</a:t>
            </a:r>
          </a:p>
        </p:txBody>
      </p:sp>
      <p:sp>
        <p:nvSpPr>
          <p:cNvPr id="14339" name="Text Box 3"/>
          <p:cNvSpPr txBox="1">
            <a:spLocks noChangeArrowheads="1"/>
          </p:cNvSpPr>
          <p:nvPr/>
        </p:nvSpPr>
        <p:spPr bwMode="auto">
          <a:xfrm>
            <a:off x="585788" y="5915025"/>
            <a:ext cx="7559675" cy="844550"/>
          </a:xfrm>
          <a:prstGeom prst="rect">
            <a:avLst/>
          </a:prstGeom>
          <a:noFill/>
          <a:ln w="9525">
            <a:noFill/>
            <a:round/>
            <a:headEnd/>
            <a:tailEnd/>
          </a:ln>
          <a:effectLst/>
        </p:spPr>
        <p:txBody>
          <a:bodyPr lIns="90000" tIns="46800" rIns="90000" bIns="46800">
            <a:spAutoFit/>
          </a:bodyPr>
          <a:lstStyle/>
          <a:p>
            <a:pPr>
              <a:lnSpc>
                <a:spcPct val="100000"/>
              </a:lnSpc>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Referenza: AIRT Working Group. Italian Cancer Figures - Report 2006. Incidence, mortality and estimates. Epidemiologia &amp; Prevenzione. January-February 2006 (2).</a:t>
            </a:r>
          </a:p>
          <a:p>
            <a:pPr>
              <a:lnSpc>
                <a:spcPct val="100000"/>
              </a:lnSpc>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274638"/>
            <a:ext cx="8229600" cy="1143000"/>
          </a:xfrm>
          <a:ln/>
        </p:spPr>
        <p:txBody>
          <a:bodyPr/>
          <a:lstStyle/>
          <a:p>
            <a:pPr>
              <a:lnSpc>
                <a:spcPct val="100000"/>
              </a:lnSpc>
              <a:buClr>
                <a:srgbClr val="0000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err="1">
                <a:solidFill>
                  <a:srgbClr val="C00000"/>
                </a:solidFill>
              </a:rPr>
              <a:t>Possibili</a:t>
            </a:r>
            <a:r>
              <a:rPr lang="en-GB" sz="2800" b="1" dirty="0">
                <a:solidFill>
                  <a:srgbClr val="C00000"/>
                </a:solidFill>
              </a:rPr>
              <a:t> </a:t>
            </a:r>
            <a:r>
              <a:rPr lang="en-GB" sz="2800" b="1" dirty="0" err="1">
                <a:solidFill>
                  <a:srgbClr val="C00000"/>
                </a:solidFill>
              </a:rPr>
              <a:t>esiti</a:t>
            </a:r>
            <a:r>
              <a:rPr lang="en-GB" sz="2800" b="1" dirty="0">
                <a:solidFill>
                  <a:srgbClr val="C00000"/>
                </a:solidFill>
              </a:rPr>
              <a:t> </a:t>
            </a:r>
            <a:r>
              <a:rPr lang="en-GB" sz="2800" b="1" dirty="0" err="1">
                <a:solidFill>
                  <a:srgbClr val="C00000"/>
                </a:solidFill>
              </a:rPr>
              <a:t>di</a:t>
            </a:r>
            <a:r>
              <a:rPr lang="en-GB" sz="2800" b="1" dirty="0">
                <a:solidFill>
                  <a:srgbClr val="C00000"/>
                </a:solidFill>
              </a:rPr>
              <a:t> </a:t>
            </a:r>
            <a:r>
              <a:rPr lang="en-GB" sz="2800" b="1" dirty="0" err="1">
                <a:solidFill>
                  <a:srgbClr val="C00000"/>
                </a:solidFill>
              </a:rPr>
              <a:t>un’infezione</a:t>
            </a:r>
            <a:r>
              <a:rPr lang="en-GB" sz="2800" b="1" dirty="0">
                <a:solidFill>
                  <a:srgbClr val="C00000"/>
                </a:solidFill>
              </a:rPr>
              <a:t> </a:t>
            </a:r>
            <a:r>
              <a:rPr lang="en-GB" sz="2800" b="1" dirty="0" err="1">
                <a:solidFill>
                  <a:srgbClr val="C00000"/>
                </a:solidFill>
              </a:rPr>
              <a:t>da</a:t>
            </a:r>
            <a:r>
              <a:rPr lang="en-GB" sz="2800" b="1" dirty="0">
                <a:solidFill>
                  <a:srgbClr val="C00000"/>
                </a:solidFill>
              </a:rPr>
              <a:t>  HPV </a:t>
            </a:r>
          </a:p>
        </p:txBody>
      </p:sp>
      <p:sp>
        <p:nvSpPr>
          <p:cNvPr id="9218" name="Text Box 2"/>
          <p:cNvSpPr txBox="1">
            <a:spLocks noChangeArrowheads="1"/>
          </p:cNvSpPr>
          <p:nvPr/>
        </p:nvSpPr>
        <p:spPr bwMode="auto">
          <a:xfrm>
            <a:off x="3348038" y="1412875"/>
            <a:ext cx="2232025" cy="433388"/>
          </a:xfrm>
          <a:prstGeom prst="rect">
            <a:avLst/>
          </a:prstGeom>
          <a:solidFill>
            <a:srgbClr val="CC0000"/>
          </a:solidFill>
          <a:ln w="28440">
            <a:solidFill>
              <a:srgbClr val="C40000"/>
            </a:solidFill>
            <a:miter lim="800000"/>
            <a:headEnd/>
            <a:tailEnd/>
          </a:ln>
          <a:effectLst/>
        </p:spPr>
        <p:txBody>
          <a:bodyPr lIns="90000" tIns="46800" rIns="90000" bIns="46800" anchor="ctr" anchorCtr="1"/>
          <a:lstStyle/>
          <a:p>
            <a:pPr>
              <a:lnSpc>
                <a:spcPct val="100000"/>
              </a:lnSpc>
              <a:spcBef>
                <a:spcPts val="1125"/>
              </a:spcBef>
              <a:buClr>
                <a:srgbClr val="0000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66"/>
                </a:solidFill>
                <a:ea typeface="Lucida Sans Unicode" pitchFamily="34" charset="0"/>
                <a:cs typeface="Lucida Sans Unicode" pitchFamily="34" charset="0"/>
              </a:rPr>
              <a:t>Infezione da  HPV </a:t>
            </a:r>
          </a:p>
        </p:txBody>
      </p:sp>
      <p:sp>
        <p:nvSpPr>
          <p:cNvPr id="9219" name="Text Box 3"/>
          <p:cNvSpPr txBox="1">
            <a:spLocks noChangeArrowheads="1"/>
          </p:cNvSpPr>
          <p:nvPr/>
        </p:nvSpPr>
        <p:spPr bwMode="auto">
          <a:xfrm>
            <a:off x="5580063" y="2779713"/>
            <a:ext cx="2232025" cy="433387"/>
          </a:xfrm>
          <a:prstGeom prst="rect">
            <a:avLst/>
          </a:prstGeom>
          <a:solidFill>
            <a:srgbClr val="FFFFFF"/>
          </a:solidFill>
          <a:ln w="28440">
            <a:solidFill>
              <a:srgbClr val="000066"/>
            </a:solidFill>
            <a:miter lim="800000"/>
            <a:headEnd/>
            <a:tailEnd/>
          </a:ln>
          <a:effectLst/>
        </p:spPr>
        <p:txBody>
          <a:bodyPr lIns="90000" tIns="46800" rIns="90000" bIns="46800" anchor="ctr" anchorCtr="1"/>
          <a:lstStyle/>
          <a:p>
            <a:pPr>
              <a:lnSpc>
                <a:spcPct val="100000"/>
              </a:lnSpc>
              <a:spcBef>
                <a:spcPts val="1125"/>
              </a:spcBef>
              <a:buClr>
                <a:srgbClr val="0000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66"/>
                </a:solidFill>
                <a:ea typeface="Lucida Sans Unicode" pitchFamily="34" charset="0"/>
                <a:cs typeface="Lucida Sans Unicode" pitchFamily="34" charset="0"/>
              </a:rPr>
              <a:t>16, 18, altri</a:t>
            </a:r>
          </a:p>
        </p:txBody>
      </p:sp>
      <p:cxnSp>
        <p:nvCxnSpPr>
          <p:cNvPr id="9220" name="AutoShape 4"/>
          <p:cNvCxnSpPr>
            <a:cxnSpLocks noChangeShapeType="1"/>
            <a:stCxn id="9218" idx="2"/>
            <a:endCxn id="9236" idx="0"/>
          </p:cNvCxnSpPr>
          <p:nvPr/>
        </p:nvCxnSpPr>
        <p:spPr bwMode="auto">
          <a:xfrm>
            <a:off x="4464050" y="1846263"/>
            <a:ext cx="2232025" cy="501650"/>
          </a:xfrm>
          <a:prstGeom prst="bentConnector3">
            <a:avLst>
              <a:gd name="adj1" fmla="val 50000"/>
            </a:avLst>
          </a:prstGeom>
          <a:noFill/>
          <a:ln w="28440">
            <a:solidFill>
              <a:srgbClr val="000066"/>
            </a:solidFill>
            <a:miter lim="800000"/>
            <a:headEnd/>
            <a:tailEnd type="triangle" w="med" len="med"/>
          </a:ln>
          <a:effectLst/>
        </p:spPr>
      </p:cxnSp>
      <p:sp>
        <p:nvSpPr>
          <p:cNvPr id="9221" name="Text Box 5"/>
          <p:cNvSpPr txBox="1">
            <a:spLocks noChangeArrowheads="1"/>
          </p:cNvSpPr>
          <p:nvPr/>
        </p:nvSpPr>
        <p:spPr bwMode="auto">
          <a:xfrm>
            <a:off x="5580063" y="3429000"/>
            <a:ext cx="2232025" cy="433388"/>
          </a:xfrm>
          <a:prstGeom prst="rect">
            <a:avLst/>
          </a:prstGeom>
          <a:solidFill>
            <a:srgbClr val="FFFFFF"/>
          </a:solidFill>
          <a:ln w="28440">
            <a:solidFill>
              <a:srgbClr val="000066"/>
            </a:solidFill>
            <a:miter lim="800000"/>
            <a:headEnd/>
            <a:tailEnd/>
          </a:ln>
          <a:effectLst/>
        </p:spPr>
        <p:txBody>
          <a:bodyPr lIns="90000" tIns="46800" rIns="90000" bIns="46800" anchor="ctr" anchorCtr="1"/>
          <a:lstStyle/>
          <a:p>
            <a:pPr>
              <a:lnSpc>
                <a:spcPct val="100000"/>
              </a:lnSpc>
              <a:spcBef>
                <a:spcPts val="1125"/>
              </a:spcBef>
              <a:buClr>
                <a:srgbClr val="0000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66"/>
                </a:solidFill>
                <a:ea typeface="Lucida Sans Unicode" pitchFamily="34" charset="0"/>
                <a:cs typeface="Lucida Sans Unicode" pitchFamily="34" charset="0"/>
              </a:rPr>
              <a:t>Infezione cervice</a:t>
            </a:r>
          </a:p>
        </p:txBody>
      </p:sp>
      <p:cxnSp>
        <p:nvCxnSpPr>
          <p:cNvPr id="9222" name="AutoShape 6"/>
          <p:cNvCxnSpPr>
            <a:cxnSpLocks noChangeShapeType="1"/>
            <a:stCxn id="9219" idx="2"/>
            <a:endCxn id="9221" idx="0"/>
          </p:cNvCxnSpPr>
          <p:nvPr/>
        </p:nvCxnSpPr>
        <p:spPr bwMode="auto">
          <a:xfrm>
            <a:off x="6696075" y="3213100"/>
            <a:ext cx="1588" cy="215900"/>
          </a:xfrm>
          <a:prstGeom prst="straightConnector1">
            <a:avLst/>
          </a:prstGeom>
          <a:noFill/>
          <a:ln w="28440">
            <a:solidFill>
              <a:srgbClr val="000066"/>
            </a:solidFill>
            <a:miter lim="800000"/>
            <a:headEnd/>
            <a:tailEnd type="triangle" w="med" len="med"/>
          </a:ln>
          <a:effectLst/>
        </p:spPr>
      </p:cxnSp>
      <p:sp>
        <p:nvSpPr>
          <p:cNvPr id="9223" name="Text Box 7"/>
          <p:cNvSpPr txBox="1">
            <a:spLocks noChangeArrowheads="1"/>
          </p:cNvSpPr>
          <p:nvPr/>
        </p:nvSpPr>
        <p:spPr bwMode="auto">
          <a:xfrm>
            <a:off x="4448175" y="4292600"/>
            <a:ext cx="2232025" cy="288925"/>
          </a:xfrm>
          <a:prstGeom prst="rect">
            <a:avLst/>
          </a:prstGeom>
          <a:noFill/>
          <a:ln w="9525">
            <a:noFill/>
            <a:round/>
            <a:headEnd/>
            <a:tailEnd/>
          </a:ln>
          <a:effectLst/>
        </p:spPr>
        <p:txBody>
          <a:bodyPr lIns="90000" tIns="46800" rIns="90000" bIns="46800" anchor="ctr" anchorCtr="1"/>
          <a:lstStyle/>
          <a:p>
            <a:pPr algn="ctr">
              <a:lnSpc>
                <a:spcPct val="100000"/>
              </a:lnSpc>
              <a:spcBef>
                <a:spcPts val="1125"/>
              </a:spcBef>
              <a:buClr>
                <a:srgbClr val="0000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66"/>
                </a:solidFill>
                <a:ea typeface="Lucida Sans Unicode" pitchFamily="34" charset="0"/>
                <a:cs typeface="Lucida Sans Unicode" pitchFamily="34" charset="0"/>
              </a:rPr>
              <a:t>CIN I/II</a:t>
            </a:r>
          </a:p>
        </p:txBody>
      </p:sp>
      <p:sp>
        <p:nvSpPr>
          <p:cNvPr id="9224" name="Text Box 8"/>
          <p:cNvSpPr txBox="1">
            <a:spLocks noChangeArrowheads="1"/>
          </p:cNvSpPr>
          <p:nvPr/>
        </p:nvSpPr>
        <p:spPr bwMode="auto">
          <a:xfrm>
            <a:off x="6691313" y="4292600"/>
            <a:ext cx="2232025" cy="288925"/>
          </a:xfrm>
          <a:prstGeom prst="rect">
            <a:avLst/>
          </a:prstGeom>
          <a:noFill/>
          <a:ln w="9525">
            <a:noFill/>
            <a:round/>
            <a:headEnd/>
            <a:tailEnd/>
          </a:ln>
          <a:effectLst/>
        </p:spPr>
        <p:txBody>
          <a:bodyPr lIns="90000" tIns="46800" rIns="90000" bIns="46800" anchor="ctr" anchorCtr="1"/>
          <a:lstStyle/>
          <a:p>
            <a:pPr>
              <a:lnSpc>
                <a:spcPct val="100000"/>
              </a:lnSpc>
              <a:spcBef>
                <a:spcPts val="1125"/>
              </a:spcBef>
              <a:buClr>
                <a:srgbClr val="0000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66"/>
                </a:solidFill>
                <a:ea typeface="Lucida Sans Unicode" pitchFamily="34" charset="0"/>
                <a:cs typeface="Lucida Sans Unicode" pitchFamily="34" charset="0"/>
              </a:rPr>
              <a:t>CIN II/III</a:t>
            </a:r>
          </a:p>
        </p:txBody>
      </p:sp>
      <p:cxnSp>
        <p:nvCxnSpPr>
          <p:cNvPr id="9225" name="AutoShape 9"/>
          <p:cNvCxnSpPr>
            <a:cxnSpLocks noChangeShapeType="1"/>
            <a:stCxn id="9221" idx="2"/>
            <a:endCxn id="9223" idx="0"/>
          </p:cNvCxnSpPr>
          <p:nvPr/>
        </p:nvCxnSpPr>
        <p:spPr bwMode="auto">
          <a:xfrm flipH="1">
            <a:off x="5564188" y="3862388"/>
            <a:ext cx="1131887" cy="430212"/>
          </a:xfrm>
          <a:prstGeom prst="bentConnector3">
            <a:avLst>
              <a:gd name="adj1" fmla="val 50000"/>
            </a:avLst>
          </a:prstGeom>
          <a:noFill/>
          <a:ln w="28440">
            <a:solidFill>
              <a:srgbClr val="000066"/>
            </a:solidFill>
            <a:miter lim="800000"/>
            <a:headEnd/>
            <a:tailEnd type="triangle" w="med" len="med"/>
          </a:ln>
          <a:effectLst/>
        </p:spPr>
      </p:cxnSp>
      <p:cxnSp>
        <p:nvCxnSpPr>
          <p:cNvPr id="9226" name="AutoShape 10"/>
          <p:cNvCxnSpPr>
            <a:cxnSpLocks noChangeShapeType="1"/>
            <a:stCxn id="9221" idx="2"/>
            <a:endCxn id="9224" idx="0"/>
          </p:cNvCxnSpPr>
          <p:nvPr/>
        </p:nvCxnSpPr>
        <p:spPr bwMode="auto">
          <a:xfrm>
            <a:off x="6696075" y="3862388"/>
            <a:ext cx="1111250" cy="430212"/>
          </a:xfrm>
          <a:prstGeom prst="bentConnector3">
            <a:avLst>
              <a:gd name="adj1" fmla="val 50000"/>
            </a:avLst>
          </a:prstGeom>
          <a:noFill/>
          <a:ln w="28440">
            <a:solidFill>
              <a:srgbClr val="000066"/>
            </a:solidFill>
            <a:miter lim="800000"/>
            <a:headEnd/>
            <a:tailEnd type="triangle" w="med" len="med"/>
          </a:ln>
          <a:effectLst/>
        </p:spPr>
      </p:cxnSp>
      <p:sp>
        <p:nvSpPr>
          <p:cNvPr id="9227" name="Text Box 11"/>
          <p:cNvSpPr txBox="1">
            <a:spLocks noChangeArrowheads="1"/>
          </p:cNvSpPr>
          <p:nvPr/>
        </p:nvSpPr>
        <p:spPr bwMode="auto">
          <a:xfrm>
            <a:off x="1116013" y="2779713"/>
            <a:ext cx="2232025" cy="433387"/>
          </a:xfrm>
          <a:prstGeom prst="rect">
            <a:avLst/>
          </a:prstGeom>
          <a:solidFill>
            <a:srgbClr val="FFFFFF"/>
          </a:solidFill>
          <a:ln w="28440">
            <a:solidFill>
              <a:srgbClr val="000066"/>
            </a:solidFill>
            <a:miter lim="800000"/>
            <a:headEnd/>
            <a:tailEnd/>
          </a:ln>
          <a:effectLst/>
        </p:spPr>
        <p:txBody>
          <a:bodyPr lIns="90000" tIns="46800" rIns="90000" bIns="46800" anchor="ctr" anchorCtr="1"/>
          <a:lstStyle/>
          <a:p>
            <a:pPr>
              <a:lnSpc>
                <a:spcPct val="100000"/>
              </a:lnSpc>
              <a:spcBef>
                <a:spcPts val="1125"/>
              </a:spcBef>
              <a:buClr>
                <a:srgbClr val="0000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66"/>
                </a:solidFill>
                <a:ea typeface="Lucida Sans Unicode" pitchFamily="34" charset="0"/>
                <a:cs typeface="Lucida Sans Unicode" pitchFamily="34" charset="0"/>
              </a:rPr>
              <a:t>6, 11, altri</a:t>
            </a:r>
          </a:p>
        </p:txBody>
      </p:sp>
      <p:cxnSp>
        <p:nvCxnSpPr>
          <p:cNvPr id="9228" name="AutoShape 12"/>
          <p:cNvCxnSpPr>
            <a:cxnSpLocks noChangeShapeType="1"/>
            <a:stCxn id="9218" idx="2"/>
            <a:endCxn id="9235" idx="0"/>
          </p:cNvCxnSpPr>
          <p:nvPr/>
        </p:nvCxnSpPr>
        <p:spPr bwMode="auto">
          <a:xfrm flipH="1">
            <a:off x="2232025" y="1846263"/>
            <a:ext cx="2232025" cy="501650"/>
          </a:xfrm>
          <a:prstGeom prst="bentConnector3">
            <a:avLst>
              <a:gd name="adj1" fmla="val 50000"/>
            </a:avLst>
          </a:prstGeom>
          <a:noFill/>
          <a:ln w="28440">
            <a:solidFill>
              <a:srgbClr val="000066"/>
            </a:solidFill>
            <a:miter lim="800000"/>
            <a:headEnd/>
            <a:tailEnd type="triangle" w="med" len="med"/>
          </a:ln>
          <a:effectLst/>
        </p:spPr>
      </p:cxnSp>
      <p:sp>
        <p:nvSpPr>
          <p:cNvPr id="9229" name="Text Box 13"/>
          <p:cNvSpPr txBox="1">
            <a:spLocks noChangeArrowheads="1"/>
          </p:cNvSpPr>
          <p:nvPr/>
        </p:nvSpPr>
        <p:spPr bwMode="auto">
          <a:xfrm>
            <a:off x="1116013" y="3429000"/>
            <a:ext cx="2232025" cy="433388"/>
          </a:xfrm>
          <a:prstGeom prst="rect">
            <a:avLst/>
          </a:prstGeom>
          <a:solidFill>
            <a:srgbClr val="FFFFFF"/>
          </a:solidFill>
          <a:ln w="28440">
            <a:solidFill>
              <a:srgbClr val="000066"/>
            </a:solidFill>
            <a:miter lim="800000"/>
            <a:headEnd/>
            <a:tailEnd/>
          </a:ln>
          <a:effectLst/>
        </p:spPr>
        <p:txBody>
          <a:bodyPr lIns="90000" tIns="46800" rIns="90000" bIns="46800" anchor="ctr" anchorCtr="1"/>
          <a:lstStyle/>
          <a:p>
            <a:pPr>
              <a:lnSpc>
                <a:spcPct val="100000"/>
              </a:lnSpc>
              <a:spcBef>
                <a:spcPts val="1125"/>
              </a:spcBef>
              <a:buClr>
                <a:srgbClr val="0000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66"/>
                </a:solidFill>
                <a:ea typeface="Lucida Sans Unicode" pitchFamily="34" charset="0"/>
                <a:cs typeface="Lucida Sans Unicode" pitchFamily="34" charset="0"/>
              </a:rPr>
              <a:t>Condilomi genitali </a:t>
            </a:r>
          </a:p>
        </p:txBody>
      </p:sp>
      <p:cxnSp>
        <p:nvCxnSpPr>
          <p:cNvPr id="9230" name="AutoShape 14"/>
          <p:cNvCxnSpPr>
            <a:cxnSpLocks noChangeShapeType="1"/>
            <a:stCxn id="9227" idx="2"/>
            <a:endCxn id="9229" idx="0"/>
          </p:cNvCxnSpPr>
          <p:nvPr/>
        </p:nvCxnSpPr>
        <p:spPr bwMode="auto">
          <a:xfrm>
            <a:off x="2232025" y="3213100"/>
            <a:ext cx="1588" cy="215900"/>
          </a:xfrm>
          <a:prstGeom prst="straightConnector1">
            <a:avLst/>
          </a:prstGeom>
          <a:noFill/>
          <a:ln w="28440">
            <a:solidFill>
              <a:srgbClr val="000066"/>
            </a:solidFill>
            <a:miter lim="800000"/>
            <a:headEnd/>
            <a:tailEnd type="triangle" w="med" len="med"/>
          </a:ln>
          <a:effectLst/>
        </p:spPr>
      </p:cxnSp>
      <p:sp>
        <p:nvSpPr>
          <p:cNvPr id="9231" name="Text Box 15"/>
          <p:cNvSpPr txBox="1">
            <a:spLocks noChangeArrowheads="1"/>
          </p:cNvSpPr>
          <p:nvPr/>
        </p:nvSpPr>
        <p:spPr bwMode="auto">
          <a:xfrm>
            <a:off x="-15875" y="4652963"/>
            <a:ext cx="2232025" cy="217487"/>
          </a:xfrm>
          <a:prstGeom prst="rect">
            <a:avLst/>
          </a:prstGeom>
          <a:noFill/>
          <a:ln w="9525">
            <a:noFill/>
            <a:round/>
            <a:headEnd/>
            <a:tailEnd/>
          </a:ln>
          <a:effectLst/>
        </p:spPr>
        <p:txBody>
          <a:bodyPr lIns="90000" tIns="46800" rIns="90000" bIns="46800" anchor="ctr" anchorCtr="1"/>
          <a:lstStyle/>
          <a:p>
            <a:pPr>
              <a:lnSpc>
                <a:spcPct val="100000"/>
              </a:lnSpc>
              <a:spcBef>
                <a:spcPts val="1125"/>
              </a:spcBef>
              <a:buClr>
                <a:srgbClr val="0000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66"/>
                </a:solidFill>
                <a:ea typeface="Lucida Sans Unicode" pitchFamily="34" charset="0"/>
                <a:cs typeface="Lucida Sans Unicode" pitchFamily="34" charset="0"/>
              </a:rPr>
              <a:t>Regressione</a:t>
            </a:r>
          </a:p>
        </p:txBody>
      </p:sp>
      <p:sp>
        <p:nvSpPr>
          <p:cNvPr id="9232" name="Text Box 16"/>
          <p:cNvSpPr txBox="1">
            <a:spLocks noChangeArrowheads="1"/>
          </p:cNvSpPr>
          <p:nvPr/>
        </p:nvSpPr>
        <p:spPr bwMode="auto">
          <a:xfrm>
            <a:off x="2227263" y="4291013"/>
            <a:ext cx="2232025" cy="217487"/>
          </a:xfrm>
          <a:prstGeom prst="rect">
            <a:avLst/>
          </a:prstGeom>
          <a:noFill/>
          <a:ln w="9525">
            <a:noFill/>
            <a:round/>
            <a:headEnd/>
            <a:tailEnd/>
          </a:ln>
          <a:effectLst/>
        </p:spPr>
        <p:txBody>
          <a:bodyPr lIns="90000" tIns="46800" rIns="90000" bIns="46800" anchor="ctr" anchorCtr="1"/>
          <a:lstStyle/>
          <a:p>
            <a:pPr>
              <a:lnSpc>
                <a:spcPct val="100000"/>
              </a:lnSpc>
              <a:spcBef>
                <a:spcPts val="1125"/>
              </a:spcBef>
              <a:buClr>
                <a:srgbClr val="0000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66"/>
                </a:solidFill>
                <a:ea typeface="Lucida Sans Unicode" pitchFamily="34" charset="0"/>
                <a:cs typeface="Lucida Sans Unicode" pitchFamily="34" charset="0"/>
              </a:rPr>
              <a:t>Terapia</a:t>
            </a:r>
          </a:p>
        </p:txBody>
      </p:sp>
      <p:cxnSp>
        <p:nvCxnSpPr>
          <p:cNvPr id="9233" name="AutoShape 17"/>
          <p:cNvCxnSpPr>
            <a:cxnSpLocks noChangeShapeType="1"/>
            <a:stCxn id="9229" idx="2"/>
            <a:endCxn id="9231" idx="0"/>
          </p:cNvCxnSpPr>
          <p:nvPr/>
        </p:nvCxnSpPr>
        <p:spPr bwMode="auto">
          <a:xfrm flipH="1">
            <a:off x="1100138" y="3862388"/>
            <a:ext cx="1131887" cy="790575"/>
          </a:xfrm>
          <a:prstGeom prst="bentConnector3">
            <a:avLst>
              <a:gd name="adj1" fmla="val 50000"/>
            </a:avLst>
          </a:prstGeom>
          <a:noFill/>
          <a:ln w="28440">
            <a:solidFill>
              <a:srgbClr val="000066"/>
            </a:solidFill>
            <a:miter lim="800000"/>
            <a:headEnd/>
            <a:tailEnd type="triangle" w="med" len="med"/>
          </a:ln>
          <a:effectLst/>
        </p:spPr>
      </p:cxnSp>
      <p:cxnSp>
        <p:nvCxnSpPr>
          <p:cNvPr id="9234" name="AutoShape 18"/>
          <p:cNvCxnSpPr>
            <a:cxnSpLocks noChangeShapeType="1"/>
            <a:stCxn id="9229" idx="2"/>
            <a:endCxn id="9232" idx="0"/>
          </p:cNvCxnSpPr>
          <p:nvPr/>
        </p:nvCxnSpPr>
        <p:spPr bwMode="auto">
          <a:xfrm>
            <a:off x="2232025" y="3862388"/>
            <a:ext cx="1111250" cy="428625"/>
          </a:xfrm>
          <a:prstGeom prst="bentConnector3">
            <a:avLst>
              <a:gd name="adj1" fmla="val 50000"/>
            </a:avLst>
          </a:prstGeom>
          <a:noFill/>
          <a:ln w="28440">
            <a:solidFill>
              <a:srgbClr val="000066"/>
            </a:solidFill>
            <a:miter lim="800000"/>
            <a:headEnd/>
            <a:tailEnd type="triangle" w="med" len="med"/>
          </a:ln>
          <a:effectLst/>
        </p:spPr>
      </p:cxnSp>
      <p:sp>
        <p:nvSpPr>
          <p:cNvPr id="9235" name="Text Box 19"/>
          <p:cNvSpPr txBox="1">
            <a:spLocks noChangeArrowheads="1"/>
          </p:cNvSpPr>
          <p:nvPr/>
        </p:nvSpPr>
        <p:spPr bwMode="auto">
          <a:xfrm>
            <a:off x="1116013" y="2347913"/>
            <a:ext cx="2232025" cy="433387"/>
          </a:xfrm>
          <a:prstGeom prst="rect">
            <a:avLst/>
          </a:prstGeom>
          <a:solidFill>
            <a:srgbClr val="CC0000"/>
          </a:solidFill>
          <a:ln w="28440">
            <a:solidFill>
              <a:srgbClr val="000066"/>
            </a:solidFill>
            <a:miter lim="800000"/>
            <a:headEnd/>
            <a:tailEnd/>
          </a:ln>
          <a:effectLst/>
        </p:spPr>
        <p:txBody>
          <a:bodyPr lIns="90000" tIns="46800" rIns="90000" bIns="46800" anchor="ctr" anchorCtr="1"/>
          <a:lstStyle/>
          <a:p>
            <a:pPr>
              <a:lnSpc>
                <a:spcPct val="100000"/>
              </a:lnSpc>
              <a:spcBef>
                <a:spcPts val="1125"/>
              </a:spcBef>
              <a:buClr>
                <a:srgbClr val="0000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66"/>
                </a:solidFill>
                <a:ea typeface="Lucida Sans Unicode" pitchFamily="34" charset="0"/>
                <a:cs typeface="Lucida Sans Unicode" pitchFamily="34" charset="0"/>
              </a:rPr>
              <a:t> a basso rischio</a:t>
            </a:r>
          </a:p>
        </p:txBody>
      </p:sp>
      <p:sp>
        <p:nvSpPr>
          <p:cNvPr id="9236" name="Text Box 20"/>
          <p:cNvSpPr txBox="1">
            <a:spLocks noChangeArrowheads="1"/>
          </p:cNvSpPr>
          <p:nvPr/>
        </p:nvSpPr>
        <p:spPr bwMode="auto">
          <a:xfrm>
            <a:off x="5580063" y="2347913"/>
            <a:ext cx="2232025" cy="433387"/>
          </a:xfrm>
          <a:prstGeom prst="rect">
            <a:avLst/>
          </a:prstGeom>
          <a:solidFill>
            <a:srgbClr val="CC0000"/>
          </a:solidFill>
          <a:ln w="28440">
            <a:solidFill>
              <a:srgbClr val="000066"/>
            </a:solidFill>
            <a:miter lim="800000"/>
            <a:headEnd/>
            <a:tailEnd/>
          </a:ln>
          <a:effectLst/>
        </p:spPr>
        <p:txBody>
          <a:bodyPr lIns="90000" tIns="46800" rIns="90000" bIns="46800" anchor="ctr" anchorCtr="1"/>
          <a:lstStyle/>
          <a:p>
            <a:pPr>
              <a:lnSpc>
                <a:spcPct val="100000"/>
              </a:lnSpc>
              <a:spcBef>
                <a:spcPts val="1125"/>
              </a:spcBef>
              <a:buClr>
                <a:srgbClr val="0000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66"/>
                </a:solidFill>
                <a:ea typeface="Lucida Sans Unicode" pitchFamily="34" charset="0"/>
                <a:cs typeface="Lucida Sans Unicode" pitchFamily="34" charset="0"/>
              </a:rPr>
              <a:t>ad alto rischio </a:t>
            </a:r>
          </a:p>
        </p:txBody>
      </p:sp>
      <p:sp>
        <p:nvSpPr>
          <p:cNvPr id="9237" name="Text Box 21"/>
          <p:cNvSpPr txBox="1">
            <a:spLocks noChangeArrowheads="1"/>
          </p:cNvSpPr>
          <p:nvPr/>
        </p:nvSpPr>
        <p:spPr bwMode="auto">
          <a:xfrm>
            <a:off x="4446588" y="5087938"/>
            <a:ext cx="2232025" cy="287337"/>
          </a:xfrm>
          <a:prstGeom prst="rect">
            <a:avLst/>
          </a:prstGeom>
          <a:noFill/>
          <a:ln w="9525">
            <a:noFill/>
            <a:round/>
            <a:headEnd/>
            <a:tailEnd/>
          </a:ln>
          <a:effectLst/>
        </p:spPr>
        <p:txBody>
          <a:bodyPr lIns="90000" tIns="46800" rIns="90000" bIns="46800" anchor="ctr" anchorCtr="1"/>
          <a:lstStyle/>
          <a:p>
            <a:pPr>
              <a:lnSpc>
                <a:spcPct val="100000"/>
              </a:lnSpc>
              <a:spcBef>
                <a:spcPts val="1125"/>
              </a:spcBef>
              <a:buClr>
                <a:srgbClr val="0000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66"/>
                </a:solidFill>
                <a:ea typeface="Lucida Sans Unicode" pitchFamily="34" charset="0"/>
                <a:cs typeface="Lucida Sans Unicode" pitchFamily="34" charset="0"/>
              </a:rPr>
              <a:t>Regressione</a:t>
            </a:r>
          </a:p>
        </p:txBody>
      </p:sp>
      <p:cxnSp>
        <p:nvCxnSpPr>
          <p:cNvPr id="9238" name="AutoShape 22"/>
          <p:cNvCxnSpPr>
            <a:cxnSpLocks noChangeShapeType="1"/>
            <a:stCxn id="9223" idx="2"/>
            <a:endCxn id="9237" idx="0"/>
          </p:cNvCxnSpPr>
          <p:nvPr/>
        </p:nvCxnSpPr>
        <p:spPr bwMode="auto">
          <a:xfrm flipH="1">
            <a:off x="5562600" y="4581525"/>
            <a:ext cx="1588" cy="506413"/>
          </a:xfrm>
          <a:prstGeom prst="straightConnector1">
            <a:avLst/>
          </a:prstGeom>
          <a:noFill/>
          <a:ln w="28440">
            <a:solidFill>
              <a:srgbClr val="000066"/>
            </a:solidFill>
            <a:miter lim="800000"/>
            <a:headEnd/>
            <a:tailEnd type="triangle" w="med" len="med"/>
          </a:ln>
          <a:effectLst/>
        </p:spPr>
      </p:cxnSp>
      <p:cxnSp>
        <p:nvCxnSpPr>
          <p:cNvPr id="9239" name="AutoShape 23"/>
          <p:cNvCxnSpPr>
            <a:cxnSpLocks noChangeShapeType="1"/>
            <a:stCxn id="9224" idx="2"/>
            <a:endCxn id="9242" idx="0"/>
          </p:cNvCxnSpPr>
          <p:nvPr/>
        </p:nvCxnSpPr>
        <p:spPr bwMode="auto">
          <a:xfrm flipH="1">
            <a:off x="7805738" y="4581525"/>
            <a:ext cx="1587" cy="433388"/>
          </a:xfrm>
          <a:prstGeom prst="straightConnector1">
            <a:avLst/>
          </a:prstGeom>
          <a:noFill/>
          <a:ln w="28440">
            <a:solidFill>
              <a:srgbClr val="000066"/>
            </a:solidFill>
            <a:miter lim="800000"/>
            <a:headEnd/>
            <a:tailEnd type="triangle" w="med" len="med"/>
          </a:ln>
          <a:effectLst/>
        </p:spPr>
      </p:cxnSp>
      <p:sp>
        <p:nvSpPr>
          <p:cNvPr id="9240" name="Line 24"/>
          <p:cNvSpPr>
            <a:spLocks noChangeShapeType="1"/>
          </p:cNvSpPr>
          <p:nvPr/>
        </p:nvSpPr>
        <p:spPr bwMode="auto">
          <a:xfrm flipH="1">
            <a:off x="6008688" y="4510088"/>
            <a:ext cx="1374775" cy="503237"/>
          </a:xfrm>
          <a:prstGeom prst="line">
            <a:avLst/>
          </a:prstGeom>
          <a:noFill/>
          <a:ln w="28440">
            <a:solidFill>
              <a:srgbClr val="000066"/>
            </a:solidFill>
            <a:miter lim="800000"/>
            <a:headEnd/>
            <a:tailEnd type="triangle" w="med" len="med"/>
          </a:ln>
          <a:effectLst/>
        </p:spPr>
        <p:txBody>
          <a:bodyPr/>
          <a:lstStyle/>
          <a:p>
            <a:endParaRPr lang="it-IT"/>
          </a:p>
        </p:txBody>
      </p:sp>
      <p:sp>
        <p:nvSpPr>
          <p:cNvPr id="9241" name="Line 25"/>
          <p:cNvSpPr>
            <a:spLocks noChangeShapeType="1"/>
          </p:cNvSpPr>
          <p:nvPr/>
        </p:nvSpPr>
        <p:spPr bwMode="auto">
          <a:xfrm>
            <a:off x="0" y="77788"/>
            <a:ext cx="9144000" cy="1587"/>
          </a:xfrm>
          <a:prstGeom prst="line">
            <a:avLst/>
          </a:prstGeom>
          <a:noFill/>
          <a:ln w="152280">
            <a:solidFill>
              <a:srgbClr val="D20000"/>
            </a:solidFill>
            <a:miter lim="800000"/>
            <a:headEnd/>
            <a:tailEnd/>
          </a:ln>
          <a:effectLst/>
        </p:spPr>
        <p:txBody>
          <a:bodyPr/>
          <a:lstStyle/>
          <a:p>
            <a:endParaRPr lang="it-IT"/>
          </a:p>
        </p:txBody>
      </p:sp>
      <p:sp>
        <p:nvSpPr>
          <p:cNvPr id="9242" name="Text Box 26"/>
          <p:cNvSpPr txBox="1">
            <a:spLocks noChangeArrowheads="1"/>
          </p:cNvSpPr>
          <p:nvPr/>
        </p:nvSpPr>
        <p:spPr bwMode="auto">
          <a:xfrm>
            <a:off x="6905625" y="5014913"/>
            <a:ext cx="1800225" cy="720725"/>
          </a:xfrm>
          <a:prstGeom prst="rect">
            <a:avLst/>
          </a:prstGeom>
          <a:solidFill>
            <a:srgbClr val="CC0000"/>
          </a:solidFill>
          <a:ln w="28440">
            <a:solidFill>
              <a:srgbClr val="000066"/>
            </a:solidFill>
            <a:miter lim="800000"/>
            <a:headEnd/>
            <a:tailEnd/>
          </a:ln>
          <a:effectLst/>
        </p:spPr>
        <p:txBody>
          <a:bodyPr lIns="90000" tIns="46800" rIns="90000" bIns="46800" anchor="ctr" anchorCtr="1"/>
          <a:lstStyle/>
          <a:p>
            <a:pPr algn="ctr">
              <a:lnSpc>
                <a:spcPct val="100000"/>
              </a:lnSpc>
              <a:buClr>
                <a:srgbClr val="0000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66"/>
                </a:solidFill>
                <a:ea typeface="Lucida Sans Unicode" pitchFamily="34" charset="0"/>
                <a:cs typeface="Lucida Sans Unicode" pitchFamily="34" charset="0"/>
              </a:rPr>
              <a:t>Carcinoma</a:t>
            </a:r>
          </a:p>
          <a:p>
            <a:pPr algn="ctr">
              <a:lnSpc>
                <a:spcPct val="100000"/>
              </a:lnSpc>
              <a:buClr>
                <a:srgbClr val="0000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66"/>
                </a:solidFill>
                <a:ea typeface="Lucida Sans Unicode" pitchFamily="34" charset="0"/>
                <a:cs typeface="Lucida Sans Unicode" pitchFamily="34" charset="0"/>
              </a:rPr>
              <a:t>cervice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395288" y="188913"/>
            <a:ext cx="8229600" cy="1152525"/>
          </a:xfrm>
          <a:ln/>
        </p:spPr>
        <p:txBody>
          <a:bodyPr/>
          <a:lstStyle/>
          <a:p>
            <a:pPr>
              <a:lnSpc>
                <a:spcPct val="100000"/>
              </a:lnSpc>
              <a:buClr>
                <a:srgbClr val="CC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solidFill>
                  <a:srgbClr val="CC0000"/>
                </a:solidFill>
              </a:rPr>
              <a:t>Patologie attribuibili all’infezione da </a:t>
            </a:r>
            <a:br>
              <a:rPr lang="en-GB" sz="2800" b="1">
                <a:solidFill>
                  <a:srgbClr val="CC0000"/>
                </a:solidFill>
              </a:rPr>
            </a:br>
            <a:r>
              <a:rPr lang="en-GB" sz="2800" b="1">
                <a:solidFill>
                  <a:srgbClr val="CC0000"/>
                </a:solidFill>
              </a:rPr>
              <a:t>HPV tipo 6,11,16 e 18</a:t>
            </a:r>
          </a:p>
        </p:txBody>
      </p:sp>
      <p:sp>
        <p:nvSpPr>
          <p:cNvPr id="6146" name="Rectangle 2"/>
          <p:cNvSpPr>
            <a:spLocks noGrp="1" noChangeArrowheads="1"/>
          </p:cNvSpPr>
          <p:nvPr>
            <p:ph type="body" idx="1"/>
          </p:nvPr>
        </p:nvSpPr>
        <p:spPr>
          <a:xfrm>
            <a:off x="0" y="1484313"/>
            <a:ext cx="9144000" cy="5373687"/>
          </a:xfrm>
          <a:ln/>
        </p:spPr>
        <p:txBody>
          <a:bodyPr/>
          <a:lstStyle/>
          <a:p>
            <a:pPr>
              <a:lnSpc>
                <a:spcPct val="80000"/>
              </a:lnSpc>
              <a:spcBef>
                <a:spcPts val="700"/>
              </a:spcBef>
              <a:buClr>
                <a:srgbClr val="000066"/>
              </a:buClr>
              <a:buFont typeface="Wingdings" pitchFamily="2" charset="2"/>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GB" sz="1400" b="1">
                <a:solidFill>
                  <a:srgbClr val="000066"/>
                </a:solidFill>
              </a:rPr>
              <a:t>				</a:t>
            </a:r>
          </a:p>
          <a:p>
            <a:pPr>
              <a:lnSpc>
                <a:spcPct val="80000"/>
              </a:lnSpc>
              <a:spcBef>
                <a:spcPts val="700"/>
              </a:spcBef>
              <a:buClr>
                <a:srgbClr val="000066"/>
              </a:buClr>
              <a:buFont typeface="Wingdings" pitchFamily="2" charset="2"/>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GB" sz="1800" b="1">
                <a:solidFill>
                  <a:srgbClr val="000066"/>
                </a:solidFill>
              </a:rPr>
              <a:t>patologie</a:t>
            </a:r>
            <a:r>
              <a:rPr lang="en-GB" sz="1400" b="1">
                <a:solidFill>
                  <a:srgbClr val="000066"/>
                </a:solidFill>
              </a:rPr>
              <a:t>		</a:t>
            </a:r>
            <a:r>
              <a:rPr lang="en-GB" sz="1800" b="1">
                <a:solidFill>
                  <a:srgbClr val="000066"/>
                </a:solidFill>
              </a:rPr>
              <a:t>tassi di incidenza	 % attribuibile all’HPV</a:t>
            </a:r>
            <a:r>
              <a:rPr lang="en-GB" sz="1400" b="1">
                <a:solidFill>
                  <a:srgbClr val="000066"/>
                </a:solidFill>
              </a:rPr>
              <a:t>		</a:t>
            </a:r>
          </a:p>
          <a:p>
            <a:pPr>
              <a:lnSpc>
                <a:spcPct val="80000"/>
              </a:lnSpc>
              <a:spcBef>
                <a:spcPts val="700"/>
              </a:spcBef>
              <a:buClr>
                <a:srgbClr val="000066"/>
              </a:buClr>
              <a:buFont typeface="Wingdings" pitchFamily="2" charset="2"/>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GB" sz="1400" b="1">
                <a:solidFill>
                  <a:srgbClr val="000066"/>
                </a:solidFill>
                <a:cs typeface="Arial" charset="0"/>
              </a:rPr>
              <a:t>――――――――――――――――――――――――――――――――――――――――――――――</a:t>
            </a:r>
          </a:p>
          <a:p>
            <a:pPr>
              <a:lnSpc>
                <a:spcPct val="80000"/>
              </a:lnSpc>
              <a:buClr>
                <a:srgbClr val="000066"/>
              </a:buClr>
              <a:buFont typeface="Wingdings" pitchFamily="2" charset="2"/>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GB" sz="1600" b="1">
                <a:solidFill>
                  <a:srgbClr val="000066"/>
                </a:solidFill>
              </a:rPr>
              <a:t>Ca. cervice		10/100.000		100%	(70% HPV 16,18)‏</a:t>
            </a:r>
          </a:p>
          <a:p>
            <a:pPr>
              <a:lnSpc>
                <a:spcPct val="80000"/>
              </a:lnSpc>
              <a:buClr>
                <a:srgbClr val="000066"/>
              </a:buClr>
              <a:buFont typeface="Wingdings" pitchFamily="2" charset="2"/>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GB" sz="1600" b="1">
                <a:solidFill>
                  <a:srgbClr val="000066"/>
                </a:solidFill>
              </a:rPr>
              <a:t>Ca. pene			&lt;1/100.000		 40%	(63% HPV 16,18)‏</a:t>
            </a:r>
          </a:p>
          <a:p>
            <a:pPr>
              <a:lnSpc>
                <a:spcPct val="80000"/>
              </a:lnSpc>
              <a:buClr>
                <a:srgbClr val="000066"/>
              </a:buClr>
              <a:buFont typeface="Wingdings" pitchFamily="2" charset="2"/>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GB" sz="1600" b="1">
                <a:solidFill>
                  <a:srgbClr val="000066"/>
                </a:solidFill>
              </a:rPr>
              <a:t>Ca. vulva 		0,5-1,5/100.000		 40%	(80% HPV 16,18)‏</a:t>
            </a:r>
          </a:p>
          <a:p>
            <a:pPr>
              <a:lnSpc>
                <a:spcPct val="80000"/>
              </a:lnSpc>
              <a:buClr>
                <a:srgbClr val="000066"/>
              </a:buClr>
              <a:buFont typeface="Wingdings" pitchFamily="2" charset="2"/>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GB" sz="1600" b="1">
                <a:solidFill>
                  <a:srgbClr val="000066"/>
                </a:solidFill>
              </a:rPr>
              <a:t>Ca vagina		0,3-0,7/100.000		 40%	(80% HPV 16,18)‏</a:t>
            </a:r>
          </a:p>
          <a:p>
            <a:pPr>
              <a:lnSpc>
                <a:spcPct val="80000"/>
              </a:lnSpc>
              <a:buClr>
                <a:srgbClr val="000066"/>
              </a:buClr>
              <a:buFont typeface="Wingdings" pitchFamily="2" charset="2"/>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GB" sz="1600" b="1">
                <a:solidFill>
                  <a:srgbClr val="000066"/>
                </a:solidFill>
              </a:rPr>
              <a:t>Ca. ano			&lt;1/100.000		 90%	(92% HPV 16,18)‏</a:t>
            </a:r>
          </a:p>
          <a:p>
            <a:pPr>
              <a:lnSpc>
                <a:spcPct val="80000"/>
              </a:lnSpc>
              <a:buClr>
                <a:srgbClr val="000066"/>
              </a:buClr>
              <a:buFont typeface="Wingdings" pitchFamily="2" charset="2"/>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GB" sz="1600" b="1">
                <a:solidFill>
                  <a:srgbClr val="000066"/>
                </a:solidFill>
              </a:rPr>
              <a:t>Ca. bocca 		10/100.000		  3%	(95% HPV 16,18)‏</a:t>
            </a:r>
          </a:p>
          <a:p>
            <a:pPr>
              <a:lnSpc>
                <a:spcPct val="80000"/>
              </a:lnSpc>
              <a:buClr>
                <a:srgbClr val="000066"/>
              </a:buClr>
              <a:buFont typeface="Wingdings" pitchFamily="2" charset="2"/>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GB" sz="1600" b="1">
                <a:solidFill>
                  <a:srgbClr val="000066"/>
                </a:solidFill>
              </a:rPr>
              <a:t>Ca. oro-faringe		10/100.000		 12%	(89% HPV 16,18)‏</a:t>
            </a:r>
          </a:p>
          <a:p>
            <a:pPr>
              <a:lnSpc>
                <a:spcPct val="80000"/>
              </a:lnSpc>
              <a:buClr>
                <a:srgbClr val="000066"/>
              </a:buClr>
              <a:buFont typeface="Wingdings" pitchFamily="2" charset="2"/>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endParaRPr lang="en-GB" sz="1600" b="1">
              <a:solidFill>
                <a:srgbClr val="000066"/>
              </a:solidFill>
            </a:endParaRPr>
          </a:p>
          <a:p>
            <a:pPr>
              <a:lnSpc>
                <a:spcPct val="80000"/>
              </a:lnSpc>
              <a:buClr>
                <a:srgbClr val="000066"/>
              </a:buClr>
              <a:buFont typeface="Wingdings" pitchFamily="2" charset="2"/>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GB" sz="1600" b="1">
                <a:solidFill>
                  <a:srgbClr val="000066"/>
                </a:solidFill>
              </a:rPr>
              <a:t>Condilomi ano-genitali				100%	(100% HPV 6,11)		</a:t>
            </a:r>
          </a:p>
          <a:p>
            <a:pPr>
              <a:lnSpc>
                <a:spcPct val="80000"/>
              </a:lnSpc>
              <a:buClr>
                <a:srgbClr val="000066"/>
              </a:buClr>
              <a:buFont typeface="Wingdings" pitchFamily="2" charset="2"/>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GB" sz="1600" b="1">
                <a:solidFill>
                  <a:srgbClr val="000066"/>
                </a:solidFill>
              </a:rPr>
              <a:t>Papillomatosi respiratoria</a:t>
            </a:r>
          </a:p>
          <a:p>
            <a:pPr>
              <a:lnSpc>
                <a:spcPct val="80000"/>
              </a:lnSpc>
              <a:buClr>
                <a:srgbClr val="000066"/>
              </a:buClr>
              <a:buFont typeface="Wingdings" pitchFamily="2" charset="2"/>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GB" sz="1600" b="1">
                <a:solidFill>
                  <a:srgbClr val="000066"/>
                </a:solidFill>
              </a:rPr>
              <a:t>giovanile ricorrente				100%	(100% HPV 6,11)‏</a:t>
            </a:r>
          </a:p>
          <a:p>
            <a:pPr>
              <a:lnSpc>
                <a:spcPct val="80000"/>
              </a:lnSpc>
              <a:buClr>
                <a:srgbClr val="000066"/>
              </a:buClr>
              <a:buFont typeface="Wingdings" pitchFamily="2" charset="2"/>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endParaRPr lang="en-GB" sz="1600" b="1">
              <a:solidFill>
                <a:srgbClr val="000066"/>
              </a:solidFill>
            </a:endParaRPr>
          </a:p>
          <a:p>
            <a:pPr>
              <a:lnSpc>
                <a:spcPct val="80000"/>
              </a:lnSpc>
              <a:spcBef>
                <a:spcPts val="700"/>
              </a:spcBef>
              <a:buClr>
                <a:srgbClr val="000066"/>
              </a:buClr>
              <a:buFont typeface="Wingdings" pitchFamily="2" charset="2"/>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GB" sz="1400" b="1">
                <a:solidFill>
                  <a:srgbClr val="000066"/>
                </a:solidFill>
                <a:cs typeface="Arial" charset="0"/>
              </a:rPr>
              <a:t>――――――――――――――――――――――――――――――――――――――――――――――――</a:t>
            </a:r>
          </a:p>
          <a:p>
            <a:pPr>
              <a:lnSpc>
                <a:spcPct val="80000"/>
              </a:lnSpc>
              <a:spcBef>
                <a:spcPts val="700"/>
              </a:spcBef>
              <a:buClr>
                <a:srgbClr val="000066"/>
              </a:buClr>
              <a:buFont typeface="Wingdings" pitchFamily="2" charset="2"/>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GB" sz="1400" b="1" i="1">
                <a:solidFill>
                  <a:srgbClr val="000066"/>
                </a:solidFill>
              </a:rPr>
              <a:t>Fonte:  Vaccine  2006; AIRT Rapporto 2006 Epid Prev.</a:t>
            </a:r>
          </a:p>
        </p:txBody>
      </p:sp>
      <p:sp>
        <p:nvSpPr>
          <p:cNvPr id="6147" name="Line 3"/>
          <p:cNvSpPr>
            <a:spLocks noChangeShapeType="1"/>
          </p:cNvSpPr>
          <p:nvPr/>
        </p:nvSpPr>
        <p:spPr bwMode="auto">
          <a:xfrm>
            <a:off x="0" y="77788"/>
            <a:ext cx="9144000" cy="1587"/>
          </a:xfrm>
          <a:prstGeom prst="line">
            <a:avLst/>
          </a:prstGeom>
          <a:noFill/>
          <a:ln w="152280">
            <a:solidFill>
              <a:srgbClr val="D20000"/>
            </a:solidFill>
            <a:miter lim="800000"/>
            <a:headEnd/>
            <a:tailEnd/>
          </a:ln>
          <a:effec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357166"/>
            <a:ext cx="7609803" cy="614597"/>
          </a:xfrm>
        </p:spPr>
        <p:txBody>
          <a:bodyPr>
            <a:noAutofit/>
          </a:bodyPr>
          <a:lstStyle/>
          <a:p>
            <a:pPr algn="ctr"/>
            <a:r>
              <a:rPr lang="it-IT" sz="3600" b="1" dirty="0" smtClean="0">
                <a:solidFill>
                  <a:srgbClr val="C00000"/>
                </a:solidFill>
              </a:rPr>
              <a:t>Calendario Vaccinale PNPV 2017-2019</a:t>
            </a:r>
            <a:endParaRPr lang="it-IT" sz="3600" b="1" dirty="0">
              <a:solidFill>
                <a:srgbClr val="C00000"/>
              </a:solidFill>
            </a:endParaRPr>
          </a:p>
        </p:txBody>
      </p:sp>
      <p:pic>
        <p:nvPicPr>
          <p:cNvPr id="7" name="Immagin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1472" y="1214422"/>
            <a:ext cx="8377548" cy="4732769"/>
          </a:xfrm>
          <a:prstGeom prst="rect">
            <a:avLst/>
          </a:prstGeom>
        </p:spPr>
      </p:pic>
      <p:sp>
        <p:nvSpPr>
          <p:cNvPr id="3" name="Rettangolo 2"/>
          <p:cNvSpPr/>
          <p:nvPr/>
        </p:nvSpPr>
        <p:spPr>
          <a:xfrm>
            <a:off x="6429388" y="1214422"/>
            <a:ext cx="785818" cy="47149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it-IT"/>
          </a:p>
        </p:txBody>
      </p:sp>
    </p:spTree>
    <p:extLst>
      <p:ext uri="{BB962C8B-B14F-4D97-AF65-F5344CB8AC3E}">
        <p14:creationId xmlns="" xmlns:p14="http://schemas.microsoft.com/office/powerpoint/2010/main" val="2101834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395288" y="188913"/>
            <a:ext cx="8229600" cy="1079500"/>
          </a:xfrm>
          <a:ln/>
        </p:spPr>
        <p:txBody>
          <a:bodyPr/>
          <a:lstStyle/>
          <a:p>
            <a:pPr>
              <a:lnSpc>
                <a:spcPct val="100000"/>
              </a:lnSpc>
              <a:buClr>
                <a:srgbClr val="CC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solidFill>
                  <a:srgbClr val="CC0000"/>
                </a:solidFill>
              </a:rPr>
              <a:t>IL CARCINOMA DELLA CERVICE  E’ UN ESITO RARO DI UN’ INFEZIONE COMUNE</a:t>
            </a:r>
          </a:p>
        </p:txBody>
      </p:sp>
      <p:sp>
        <p:nvSpPr>
          <p:cNvPr id="11266" name="Rectangle 2"/>
          <p:cNvSpPr>
            <a:spLocks noGrp="1" noChangeArrowheads="1"/>
          </p:cNvSpPr>
          <p:nvPr>
            <p:ph type="body" idx="1"/>
          </p:nvPr>
        </p:nvSpPr>
        <p:spPr>
          <a:xfrm>
            <a:off x="250825" y="1412875"/>
            <a:ext cx="8662988" cy="5570538"/>
          </a:xfrm>
          <a:ln/>
        </p:spPr>
        <p:txBody>
          <a:bodyPr/>
          <a:lstStyle/>
          <a:p>
            <a:pPr>
              <a:lnSpc>
                <a:spcPct val="80000"/>
              </a:lnSpc>
              <a:spcBef>
                <a:spcPts val="1000"/>
              </a:spcBef>
              <a:buClr>
                <a:srgbClr val="CC0000"/>
              </a:buClr>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000" b="1">
              <a:solidFill>
                <a:srgbClr val="000066"/>
              </a:solidFill>
            </a:endParaRPr>
          </a:p>
          <a:p>
            <a:pPr>
              <a:lnSpc>
                <a:spcPct val="80000"/>
              </a:lnSpc>
              <a:spcBef>
                <a:spcPts val="900"/>
              </a:spcBef>
              <a:buClr>
                <a:srgbClr val="CC00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000" b="1">
                <a:solidFill>
                  <a:srgbClr val="000066"/>
                </a:solidFill>
              </a:rPr>
              <a:t>L’infezione persistente  con HPV oncogeni è la condizione necessaria per l’evoluzione a carcinoma</a:t>
            </a:r>
            <a:r>
              <a:rPr lang="en-GB" sz="1800" b="1">
                <a:solidFill>
                  <a:srgbClr val="000066"/>
                </a:solidFill>
              </a:rPr>
              <a:t>.</a:t>
            </a:r>
          </a:p>
          <a:p>
            <a:pPr>
              <a:lnSpc>
                <a:spcPct val="80000"/>
              </a:lnSpc>
              <a:spcBef>
                <a:spcPts val="900"/>
              </a:spcBef>
              <a:buClr>
                <a:srgbClr val="CC0000"/>
              </a:buClr>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1800" b="1">
              <a:solidFill>
                <a:srgbClr val="000066"/>
              </a:solidFill>
            </a:endParaRPr>
          </a:p>
          <a:p>
            <a:pPr>
              <a:lnSpc>
                <a:spcPct val="80000"/>
              </a:lnSpc>
              <a:spcBef>
                <a:spcPts val="1000"/>
              </a:spcBef>
              <a:buClr>
                <a:srgbClr val="CC00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000" b="1">
                <a:solidFill>
                  <a:srgbClr val="000066"/>
                </a:solidFill>
              </a:rPr>
              <a:t>Fumo di sigaretta, uso prolungato di contraccettivi orali, coinfezione da HIV ed elevata parità sono cofattori certi nella carcinogenesi cervicale.</a:t>
            </a:r>
          </a:p>
          <a:p>
            <a:pPr>
              <a:lnSpc>
                <a:spcPct val="80000"/>
              </a:lnSpc>
              <a:spcBef>
                <a:spcPts val="1000"/>
              </a:spcBef>
              <a:buClr>
                <a:srgbClr val="CC0000"/>
              </a:buClr>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000" b="1">
                <a:solidFill>
                  <a:srgbClr val="000066"/>
                </a:solidFill>
              </a:rPr>
              <a:t> </a:t>
            </a:r>
          </a:p>
          <a:p>
            <a:pPr>
              <a:lnSpc>
                <a:spcPct val="80000"/>
              </a:lnSpc>
              <a:spcBef>
                <a:spcPts val="1000"/>
              </a:spcBef>
              <a:buClr>
                <a:srgbClr val="CC00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000" b="1">
                <a:solidFill>
                  <a:srgbClr val="000066"/>
                </a:solidFill>
              </a:rPr>
              <a:t>Il DNA dell’HPV è presente nel 99.7% dei carcinomi cervicali.</a:t>
            </a:r>
          </a:p>
          <a:p>
            <a:pPr>
              <a:lnSpc>
                <a:spcPct val="80000"/>
              </a:lnSpc>
              <a:spcBef>
                <a:spcPts val="1000"/>
              </a:spcBef>
              <a:buClr>
                <a:srgbClr val="CC0000"/>
              </a:buClr>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000" b="1">
              <a:solidFill>
                <a:srgbClr val="000066"/>
              </a:solidFill>
            </a:endParaRPr>
          </a:p>
          <a:p>
            <a:pPr>
              <a:lnSpc>
                <a:spcPct val="80000"/>
              </a:lnSpc>
              <a:spcBef>
                <a:spcPts val="1000"/>
              </a:spcBef>
              <a:buClr>
                <a:srgbClr val="CC00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000" b="1">
                <a:solidFill>
                  <a:srgbClr val="000066"/>
                </a:solidFill>
              </a:rPr>
              <a:t>Per ogni milione di donne infettate con un qualunque tipo di HPV:</a:t>
            </a:r>
          </a:p>
          <a:p>
            <a:pPr>
              <a:lnSpc>
                <a:spcPct val="80000"/>
              </a:lnSpc>
              <a:spcBef>
                <a:spcPts val="500"/>
              </a:spcBef>
              <a:buClr>
                <a:srgbClr val="000066"/>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000" b="1">
                <a:solidFill>
                  <a:srgbClr val="000066"/>
                </a:solidFill>
              </a:rPr>
              <a:t>100.000 svilupperanno un’anomalia citologica cervicale</a:t>
            </a:r>
          </a:p>
          <a:p>
            <a:pPr>
              <a:lnSpc>
                <a:spcPct val="80000"/>
              </a:lnSpc>
              <a:spcBef>
                <a:spcPts val="500"/>
              </a:spcBef>
              <a:buClr>
                <a:srgbClr val="000066"/>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000" b="1">
                <a:solidFill>
                  <a:srgbClr val="000066"/>
                </a:solidFill>
              </a:rPr>
              <a:t>8.000 svilupperanno un CIN III (ca in situ)‏</a:t>
            </a:r>
          </a:p>
          <a:p>
            <a:pPr>
              <a:lnSpc>
                <a:spcPct val="80000"/>
              </a:lnSpc>
              <a:spcBef>
                <a:spcPts val="500"/>
              </a:spcBef>
              <a:buClr>
                <a:srgbClr val="000066"/>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000" b="1">
                <a:solidFill>
                  <a:srgbClr val="000066"/>
                </a:solidFill>
              </a:rPr>
              <a:t>1.600 svilupperanno un carcinoma della cervice</a:t>
            </a:r>
          </a:p>
          <a:p>
            <a:pPr>
              <a:lnSpc>
                <a:spcPct val="80000"/>
              </a:lnSpc>
              <a:spcBef>
                <a:spcPts val="1000"/>
              </a:spcBef>
              <a:buClr>
                <a:srgbClr val="000066"/>
              </a:buClr>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000" b="1">
              <a:solidFill>
                <a:srgbClr val="000066"/>
              </a:solidFill>
            </a:endParaRPr>
          </a:p>
          <a:p>
            <a:pPr>
              <a:lnSpc>
                <a:spcPct val="80000"/>
              </a:lnSpc>
              <a:spcBef>
                <a:spcPts val="900"/>
              </a:spcBef>
              <a:buClr>
                <a:srgbClr val="CC0000"/>
              </a:buClr>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1800" b="1">
              <a:solidFill>
                <a:srgbClr val="000066"/>
              </a:solidFill>
            </a:endParaRPr>
          </a:p>
          <a:p>
            <a:pPr>
              <a:lnSpc>
                <a:spcPct val="80000"/>
              </a:lnSpc>
              <a:spcBef>
                <a:spcPts val="900"/>
              </a:spcBef>
              <a:buClr>
                <a:srgbClr val="000066"/>
              </a:buClr>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1800" b="1">
              <a:solidFill>
                <a:srgbClr val="000066"/>
              </a:solidFill>
            </a:endParaRPr>
          </a:p>
        </p:txBody>
      </p:sp>
      <p:sp>
        <p:nvSpPr>
          <p:cNvPr id="11267" name="Line 3"/>
          <p:cNvSpPr>
            <a:spLocks noChangeShapeType="1"/>
          </p:cNvSpPr>
          <p:nvPr/>
        </p:nvSpPr>
        <p:spPr bwMode="auto">
          <a:xfrm>
            <a:off x="0" y="77788"/>
            <a:ext cx="9144000" cy="1587"/>
          </a:xfrm>
          <a:prstGeom prst="line">
            <a:avLst/>
          </a:prstGeom>
          <a:noFill/>
          <a:ln w="152280">
            <a:solidFill>
              <a:srgbClr val="D20000"/>
            </a:solidFill>
            <a:miter lim="800000"/>
            <a:headEnd/>
            <a:tailEnd/>
          </a:ln>
          <a:effec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56481" y="273629"/>
            <a:ext cx="8228160" cy="1144921"/>
          </a:xfrm>
          <a:ln/>
        </p:spPr>
        <p:txBody>
          <a:bodyPr tIns="35203"/>
          <a:lstStyle/>
          <a:p>
            <a:endParaRPr lang="it-IT"/>
          </a:p>
        </p:txBody>
      </p:sp>
      <p:sp>
        <p:nvSpPr>
          <p:cNvPr id="18434" name="Rectangle 2"/>
          <p:cNvSpPr>
            <a:spLocks noGrp="1" noChangeArrowheads="1"/>
          </p:cNvSpPr>
          <p:nvPr>
            <p:ph type="body" idx="1"/>
          </p:nvPr>
        </p:nvSpPr>
        <p:spPr>
          <a:xfrm>
            <a:off x="456481" y="1604329"/>
            <a:ext cx="8228160" cy="3977698"/>
          </a:xfrm>
          <a:ln/>
        </p:spPr>
        <p:txBody>
          <a:bodyPr/>
          <a:lstStyle/>
          <a:p>
            <a:endParaRPr lang="it-IT"/>
          </a:p>
        </p:txBody>
      </p:sp>
      <p:pic>
        <p:nvPicPr>
          <p:cNvPr id="18435" name="Picture 3"/>
          <p:cNvPicPr>
            <a:picLocks noChangeAspect="1" noChangeArrowheads="1"/>
          </p:cNvPicPr>
          <p:nvPr/>
        </p:nvPicPr>
        <p:blipFill>
          <a:blip r:embed="rId3"/>
          <a:srcRect/>
          <a:stretch>
            <a:fillRect/>
          </a:stretch>
        </p:blipFill>
        <p:spPr bwMode="auto">
          <a:xfrm>
            <a:off x="0" y="34564"/>
            <a:ext cx="9142560" cy="6823436"/>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456481" y="273629"/>
            <a:ext cx="8228160" cy="1144921"/>
          </a:xfrm>
          <a:ln/>
        </p:spPr>
        <p:txBody>
          <a:bodyPr tIns="35203"/>
          <a:lstStyle/>
          <a:p>
            <a:endParaRPr lang="it-IT"/>
          </a:p>
        </p:txBody>
      </p:sp>
      <p:sp>
        <p:nvSpPr>
          <p:cNvPr id="20482" name="Rectangle 2"/>
          <p:cNvSpPr>
            <a:spLocks noGrp="1" noChangeArrowheads="1"/>
          </p:cNvSpPr>
          <p:nvPr>
            <p:ph type="body" idx="1"/>
          </p:nvPr>
        </p:nvSpPr>
        <p:spPr>
          <a:xfrm>
            <a:off x="456481" y="1604329"/>
            <a:ext cx="8228160" cy="3977698"/>
          </a:xfrm>
          <a:ln/>
        </p:spPr>
        <p:txBody>
          <a:bodyPr/>
          <a:lstStyle/>
          <a:p>
            <a:endParaRPr lang="it-IT"/>
          </a:p>
        </p:txBody>
      </p:sp>
      <p:pic>
        <p:nvPicPr>
          <p:cNvPr id="20483" name="Picture 3"/>
          <p:cNvPicPr>
            <a:picLocks noChangeAspect="1" noChangeArrowheads="1"/>
          </p:cNvPicPr>
          <p:nvPr/>
        </p:nvPicPr>
        <p:blipFill>
          <a:blip r:embed="rId3"/>
          <a:srcRect/>
          <a:stretch>
            <a:fillRect/>
          </a:stretch>
        </p:blipFill>
        <p:spPr bwMode="auto">
          <a:xfrm>
            <a:off x="27361" y="25923"/>
            <a:ext cx="9142560" cy="6833518"/>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it-IT" sz="3200" b="1" dirty="0" smtClean="0">
                <a:solidFill>
                  <a:srgbClr val="CC3300"/>
                </a:solidFill>
              </a:rPr>
              <a:t> Conclusioni sulle evidenze disponibili ad oggi relative ai vaccini HPV</a:t>
            </a:r>
          </a:p>
        </p:txBody>
      </p:sp>
      <p:sp>
        <p:nvSpPr>
          <p:cNvPr id="34819" name="Rectangle 3"/>
          <p:cNvSpPr>
            <a:spLocks noGrp="1" noChangeArrowheads="1"/>
          </p:cNvSpPr>
          <p:nvPr>
            <p:ph type="body" idx="1"/>
          </p:nvPr>
        </p:nvSpPr>
        <p:spPr/>
        <p:txBody>
          <a:bodyPr/>
          <a:lstStyle/>
          <a:p>
            <a:pPr marL="0" indent="0" eaLnBrk="1" hangingPunct="1">
              <a:lnSpc>
                <a:spcPct val="80000"/>
              </a:lnSpc>
              <a:spcBef>
                <a:spcPct val="0"/>
              </a:spcBef>
              <a:buFontTx/>
              <a:buNone/>
            </a:pPr>
            <a:r>
              <a:rPr lang="it-IT" sz="2400" i="1" dirty="0" err="1" smtClean="0"/>
              <a:t>Immunogenicità</a:t>
            </a:r>
            <a:endParaRPr lang="it-IT" sz="2400" i="1" dirty="0" smtClean="0"/>
          </a:p>
          <a:p>
            <a:pPr marL="0" indent="0" eaLnBrk="1" hangingPunct="1">
              <a:lnSpc>
                <a:spcPct val="80000"/>
              </a:lnSpc>
              <a:spcBef>
                <a:spcPct val="0"/>
              </a:spcBef>
              <a:buFontTx/>
              <a:buNone/>
            </a:pPr>
            <a:r>
              <a:rPr lang="it-IT" sz="2400" dirty="0" smtClean="0"/>
              <a:t>Elevata </a:t>
            </a:r>
            <a:r>
              <a:rPr lang="it-IT" sz="2400" dirty="0" err="1" smtClean="0"/>
              <a:t>immunogenicità</a:t>
            </a:r>
            <a:r>
              <a:rPr lang="it-IT" sz="2400" dirty="0" smtClean="0"/>
              <a:t> con tassi di siero-conversione &gt;98% per tutti i tipi di HPV target</a:t>
            </a:r>
          </a:p>
          <a:p>
            <a:pPr marL="0" indent="0" eaLnBrk="1" hangingPunct="1">
              <a:lnSpc>
                <a:spcPct val="80000"/>
              </a:lnSpc>
              <a:spcBef>
                <a:spcPct val="0"/>
              </a:spcBef>
              <a:buFontTx/>
              <a:buNone/>
            </a:pPr>
            <a:endParaRPr lang="it-IT" sz="2400" dirty="0" smtClean="0"/>
          </a:p>
          <a:p>
            <a:pPr marL="0" indent="0" eaLnBrk="1" hangingPunct="1">
              <a:lnSpc>
                <a:spcPct val="80000"/>
              </a:lnSpc>
              <a:spcBef>
                <a:spcPct val="0"/>
              </a:spcBef>
              <a:buFontTx/>
              <a:buNone/>
            </a:pPr>
            <a:r>
              <a:rPr lang="it-IT" sz="2400" i="1" dirty="0" smtClean="0"/>
              <a:t>Efficacia</a:t>
            </a:r>
          </a:p>
          <a:p>
            <a:pPr marL="0" indent="0" eaLnBrk="1" hangingPunct="1">
              <a:lnSpc>
                <a:spcPct val="80000"/>
              </a:lnSpc>
              <a:spcBef>
                <a:spcPct val="0"/>
              </a:spcBef>
              <a:buFontTx/>
              <a:buNone/>
            </a:pPr>
            <a:r>
              <a:rPr lang="it-IT" sz="2400" dirty="0" smtClean="0"/>
              <a:t>Elevata efficacia nel prevenire le lesioni CIN2+, nelle persone senza evidenza di pregressa infezione</a:t>
            </a:r>
          </a:p>
          <a:p>
            <a:pPr marL="0" indent="0" eaLnBrk="1" hangingPunct="1">
              <a:lnSpc>
                <a:spcPct val="80000"/>
              </a:lnSpc>
              <a:spcBef>
                <a:spcPct val="0"/>
              </a:spcBef>
              <a:buFontTx/>
              <a:buNone/>
            </a:pPr>
            <a:endParaRPr lang="it-IT" sz="2400" i="1" dirty="0" smtClean="0"/>
          </a:p>
          <a:p>
            <a:pPr marL="0" indent="0" eaLnBrk="1" hangingPunct="1">
              <a:lnSpc>
                <a:spcPct val="80000"/>
              </a:lnSpc>
              <a:spcBef>
                <a:spcPct val="0"/>
              </a:spcBef>
              <a:buFontTx/>
              <a:buNone/>
            </a:pPr>
            <a:r>
              <a:rPr lang="it-IT" sz="2400" i="1" dirty="0" smtClean="0"/>
              <a:t>Sicurezza</a:t>
            </a:r>
          </a:p>
          <a:p>
            <a:pPr marL="0" indent="0" eaLnBrk="1" hangingPunct="1">
              <a:lnSpc>
                <a:spcPct val="80000"/>
              </a:lnSpc>
              <a:spcBef>
                <a:spcPct val="0"/>
              </a:spcBef>
              <a:buFontTx/>
              <a:buNone/>
            </a:pPr>
            <a:r>
              <a:rPr lang="it-IT" sz="2400" dirty="0" smtClean="0"/>
              <a:t>Buon profilo di sicurezza su oltre 10.000 soggetti vaccinati</a:t>
            </a:r>
          </a:p>
          <a:p>
            <a:pPr marL="0" indent="0" eaLnBrk="1" hangingPunct="1">
              <a:lnSpc>
                <a:spcPct val="80000"/>
              </a:lnSpc>
              <a:spcBef>
                <a:spcPct val="0"/>
              </a:spcBef>
              <a:buFontTx/>
              <a:buNone/>
            </a:pPr>
            <a:r>
              <a:rPr lang="it-IT" sz="2400" dirty="0" smtClean="0"/>
              <a:t>nell’ambito dei programmi di sviluppo clinico di ciascun vaccino</a:t>
            </a:r>
          </a:p>
          <a:p>
            <a:pPr marL="0" indent="0" eaLnBrk="1" hangingPunct="1">
              <a:lnSpc>
                <a:spcPct val="80000"/>
              </a:lnSpc>
              <a:spcBef>
                <a:spcPct val="0"/>
              </a:spcBef>
              <a:buFontTx/>
              <a:buNone/>
            </a:pPr>
            <a:endParaRPr lang="it-IT" sz="2400" dirty="0" smtClean="0">
              <a:solidFill>
                <a:schemeClr val="accent2"/>
              </a:solidFill>
            </a:endParaRPr>
          </a:p>
          <a:p>
            <a:pPr marL="0" indent="0" eaLnBrk="1" hangingPunct="1">
              <a:lnSpc>
                <a:spcPct val="80000"/>
              </a:lnSpc>
              <a:spcBef>
                <a:spcPct val="0"/>
              </a:spcBef>
              <a:buFontTx/>
              <a:buNone/>
            </a:pPr>
            <a:endParaRPr lang="it-IT" sz="2400" i="1" dirty="0" smtClean="0">
              <a:solidFill>
                <a:schemeClr val="accent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456481" y="273629"/>
            <a:ext cx="8228160" cy="1144921"/>
          </a:xfrm>
          <a:ln/>
        </p:spPr>
        <p:txBody>
          <a:bodyPr tIns="35203"/>
          <a:lstStyle/>
          <a:p>
            <a:endParaRPr lang="it-IT"/>
          </a:p>
        </p:txBody>
      </p:sp>
      <p:sp>
        <p:nvSpPr>
          <p:cNvPr id="28674" name="Rectangle 2"/>
          <p:cNvSpPr>
            <a:spLocks noGrp="1" noChangeArrowheads="1"/>
          </p:cNvSpPr>
          <p:nvPr>
            <p:ph type="body" idx="1"/>
          </p:nvPr>
        </p:nvSpPr>
        <p:spPr>
          <a:xfrm>
            <a:off x="456481" y="1604329"/>
            <a:ext cx="8228160" cy="3977698"/>
          </a:xfrm>
          <a:ln/>
        </p:spPr>
        <p:txBody>
          <a:bodyPr/>
          <a:lstStyle/>
          <a:p>
            <a:endParaRPr lang="it-IT"/>
          </a:p>
        </p:txBody>
      </p:sp>
      <p:pic>
        <p:nvPicPr>
          <p:cNvPr id="28675" name="Picture 3"/>
          <p:cNvPicPr>
            <a:picLocks noChangeAspect="1" noChangeArrowheads="1"/>
          </p:cNvPicPr>
          <p:nvPr/>
        </p:nvPicPr>
        <p:blipFill>
          <a:blip r:embed="rId3"/>
          <a:srcRect/>
          <a:stretch>
            <a:fillRect/>
          </a:stretch>
        </p:blipFill>
        <p:spPr bwMode="auto">
          <a:xfrm>
            <a:off x="1440" y="-142900"/>
            <a:ext cx="9142560" cy="6823436"/>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456481" y="273629"/>
            <a:ext cx="8228160" cy="1144921"/>
          </a:xfrm>
          <a:ln/>
        </p:spPr>
        <p:txBody>
          <a:bodyPr tIns="35203"/>
          <a:lstStyle/>
          <a:p>
            <a:endParaRPr lang="it-IT"/>
          </a:p>
        </p:txBody>
      </p:sp>
      <p:sp>
        <p:nvSpPr>
          <p:cNvPr id="29698" name="Rectangle 2"/>
          <p:cNvSpPr>
            <a:spLocks noGrp="1" noChangeArrowheads="1"/>
          </p:cNvSpPr>
          <p:nvPr>
            <p:ph type="body" idx="1"/>
          </p:nvPr>
        </p:nvSpPr>
        <p:spPr>
          <a:xfrm>
            <a:off x="456481" y="1604329"/>
            <a:ext cx="8228160" cy="3977698"/>
          </a:xfrm>
          <a:ln/>
        </p:spPr>
        <p:txBody>
          <a:bodyPr/>
          <a:lstStyle/>
          <a:p>
            <a:endParaRPr lang="it-IT"/>
          </a:p>
        </p:txBody>
      </p:sp>
      <p:pic>
        <p:nvPicPr>
          <p:cNvPr id="29699" name="Picture 3"/>
          <p:cNvPicPr>
            <a:picLocks noChangeAspect="1" noChangeArrowheads="1"/>
          </p:cNvPicPr>
          <p:nvPr/>
        </p:nvPicPr>
        <p:blipFill>
          <a:blip r:embed="rId3"/>
          <a:srcRect/>
          <a:stretch>
            <a:fillRect/>
          </a:stretch>
        </p:blipFill>
        <p:spPr bwMode="auto">
          <a:xfrm>
            <a:off x="1440" y="34564"/>
            <a:ext cx="9142560" cy="6823436"/>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C00000"/>
                </a:solidFill>
              </a:rPr>
              <a:t>Vaccinazione anti HPV</a:t>
            </a:r>
            <a:endParaRPr lang="it-IT" b="1" dirty="0">
              <a:solidFill>
                <a:srgbClr val="C00000"/>
              </a:solidFill>
            </a:endParaRPr>
          </a:p>
        </p:txBody>
      </p:sp>
      <p:sp>
        <p:nvSpPr>
          <p:cNvPr id="3" name="Segnaposto contenuto 2"/>
          <p:cNvSpPr>
            <a:spLocks noGrp="1"/>
          </p:cNvSpPr>
          <p:nvPr>
            <p:ph idx="1"/>
          </p:nvPr>
        </p:nvSpPr>
        <p:spPr/>
        <p:txBody>
          <a:bodyPr>
            <a:normAutofit/>
          </a:bodyPr>
          <a:lstStyle/>
          <a:p>
            <a:r>
              <a:rPr lang="it-IT" sz="2400" dirty="0" smtClean="0"/>
              <a:t>Dal 2008 vaccinazione delle femmine nel 12° anno di vita  (strategia nazionale ) e nel 16° anno di vita (strategia Regione Piemonte )</a:t>
            </a:r>
          </a:p>
          <a:p>
            <a:endParaRPr lang="it-IT" sz="2400" dirty="0"/>
          </a:p>
          <a:p>
            <a:r>
              <a:rPr lang="it-IT" sz="2400" dirty="0" smtClean="0"/>
              <a:t>Nel 2012  saldamento delle coorti</a:t>
            </a:r>
          </a:p>
          <a:p>
            <a:endParaRPr lang="it-IT" sz="2400" dirty="0"/>
          </a:p>
          <a:p>
            <a:r>
              <a:rPr lang="it-IT" sz="2400" dirty="0" smtClean="0"/>
              <a:t>Dal 2017 vaccinazione anche dei maschi nel 12° anno di vita </a:t>
            </a:r>
          </a:p>
          <a:p>
            <a:endParaRPr lang="it-IT"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l="2493" t="32207" r="40988" b="14806"/>
          <a:stretch>
            <a:fillRect/>
          </a:stretch>
        </p:blipFill>
        <p:spPr bwMode="auto">
          <a:xfrm>
            <a:off x="142875" y="142875"/>
            <a:ext cx="8831263" cy="6624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l="2519" t="31499" r="41203" b="18105"/>
          <a:stretch>
            <a:fillRect/>
          </a:stretch>
        </p:blipFill>
        <p:spPr bwMode="auto">
          <a:xfrm>
            <a:off x="49213" y="214313"/>
            <a:ext cx="9094787" cy="6516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42875" y="142875"/>
            <a:ext cx="8858250" cy="1571613"/>
          </a:xfrm>
          <a:solidFill>
            <a:srgbClr val="002060"/>
          </a:solidFill>
        </p:spPr>
        <p:txBody>
          <a:bodyPr/>
          <a:lstStyle/>
          <a:p>
            <a:pPr eaLnBrk="1" hangingPunct="1">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it-IT" b="1" dirty="0" smtClean="0">
                <a:solidFill>
                  <a:srgbClr val="FF0000"/>
                </a:solidFill>
              </a:rPr>
              <a:t>     Complicanze del Morbillo</a:t>
            </a:r>
          </a:p>
        </p:txBody>
      </p:sp>
      <p:sp>
        <p:nvSpPr>
          <p:cNvPr id="15362" name="Rectangle 2"/>
          <p:cNvSpPr>
            <a:spLocks noGrp="1" noChangeArrowheads="1"/>
          </p:cNvSpPr>
          <p:nvPr>
            <p:ph idx="1"/>
          </p:nvPr>
        </p:nvSpPr>
        <p:spPr>
          <a:xfrm>
            <a:off x="142875" y="1714500"/>
            <a:ext cx="8858250" cy="4857750"/>
          </a:xfrm>
          <a:solidFill>
            <a:srgbClr val="002060"/>
          </a:solidFill>
          <a:ln>
            <a:solidFill>
              <a:schemeClr val="accent6"/>
            </a:solidFill>
          </a:ln>
        </p:spPr>
        <p:txBody>
          <a:bodyPr>
            <a:normAutofit lnSpcReduction="10000"/>
          </a:bodyPr>
          <a:lstStyle/>
          <a:p>
            <a:pPr marL="339845" indent="-339845" eaLnBrk="1" fontAlgn="auto" hangingPunct="1">
              <a:spcBef>
                <a:spcPts val="635"/>
              </a:spcBef>
              <a:spcAft>
                <a:spcPts val="0"/>
              </a:spcAft>
              <a:buClr>
                <a:srgbClr val="FF63B1"/>
              </a:buClr>
              <a:buSzPct val="75000"/>
              <a:buFont typeface="Wingdings" charset="2"/>
              <a:buChar char=""/>
              <a:tabLst>
                <a:tab pos="339845" algn="l"/>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2725" algn="l"/>
                <a:tab pos="6140251" algn="l"/>
                <a:tab pos="6547777" algn="l"/>
                <a:tab pos="6955303" algn="l"/>
                <a:tab pos="7362829" algn="l"/>
                <a:tab pos="7770355" algn="l"/>
                <a:tab pos="8177881" algn="l"/>
              </a:tabLst>
              <a:defRPr/>
            </a:pPr>
            <a:r>
              <a:rPr lang="it-IT" sz="2400" dirty="0" smtClean="0">
                <a:solidFill>
                  <a:srgbClr val="FFFF00"/>
                </a:solidFill>
              </a:rPr>
              <a:t>Circa il 30% dei casi di morbillo può sviluppare una o più complicanze, con una maggiore frequenza nei bambini con meno di 5 anni o nei soggetti con più di 20 anni.</a:t>
            </a:r>
          </a:p>
          <a:p>
            <a:pPr marL="339845" indent="-339845" eaLnBrk="1" fontAlgn="auto" hangingPunct="1">
              <a:spcBef>
                <a:spcPts val="635"/>
              </a:spcBef>
              <a:spcAft>
                <a:spcPts val="0"/>
              </a:spcAft>
              <a:buClr>
                <a:srgbClr val="FF63B1"/>
              </a:buClr>
              <a:buSzPct val="75000"/>
              <a:buFont typeface="Wingdings" charset="2"/>
              <a:buChar char=""/>
              <a:tabLst>
                <a:tab pos="339845" algn="l"/>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2725" algn="l"/>
                <a:tab pos="6140251" algn="l"/>
                <a:tab pos="6547777" algn="l"/>
                <a:tab pos="6955303" algn="l"/>
                <a:tab pos="7362829" algn="l"/>
                <a:tab pos="7770355" algn="l"/>
                <a:tab pos="8177881" algn="l"/>
              </a:tabLst>
              <a:defRPr/>
            </a:pPr>
            <a:r>
              <a:rPr lang="it-IT" sz="2400" dirty="0" smtClean="0">
                <a:solidFill>
                  <a:srgbClr val="FFFF00"/>
                </a:solidFill>
              </a:rPr>
              <a:t>Diarrea :  8% dei casi</a:t>
            </a:r>
          </a:p>
          <a:p>
            <a:pPr marL="339845" indent="-339845" eaLnBrk="1" fontAlgn="auto" hangingPunct="1">
              <a:spcBef>
                <a:spcPts val="635"/>
              </a:spcBef>
              <a:spcAft>
                <a:spcPts val="0"/>
              </a:spcAft>
              <a:buClr>
                <a:srgbClr val="FF63B1"/>
              </a:buClr>
              <a:buSzPct val="75000"/>
              <a:buFont typeface="Wingdings" charset="2"/>
              <a:buChar char=""/>
              <a:tabLst>
                <a:tab pos="339845" algn="l"/>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2725" algn="l"/>
                <a:tab pos="6140251" algn="l"/>
                <a:tab pos="6547777" algn="l"/>
                <a:tab pos="6955303" algn="l"/>
                <a:tab pos="7362829" algn="l"/>
                <a:tab pos="7770355" algn="l"/>
                <a:tab pos="8177881" algn="l"/>
              </a:tabLst>
              <a:defRPr/>
            </a:pPr>
            <a:r>
              <a:rPr lang="it-IT" sz="2400" dirty="0" smtClean="0">
                <a:solidFill>
                  <a:srgbClr val="FFFF00"/>
                </a:solidFill>
              </a:rPr>
              <a:t>Otite </a:t>
            </a:r>
            <a:r>
              <a:rPr lang="it-IT" sz="2400" dirty="0">
                <a:solidFill>
                  <a:srgbClr val="FFFF00"/>
                </a:solidFill>
              </a:rPr>
              <a:t>media  : </a:t>
            </a:r>
            <a:r>
              <a:rPr lang="it-IT" sz="2400" dirty="0" smtClean="0">
                <a:solidFill>
                  <a:srgbClr val="FFFF00"/>
                </a:solidFill>
              </a:rPr>
              <a:t>7 - 10</a:t>
            </a:r>
            <a:r>
              <a:rPr lang="it-IT" sz="2400" dirty="0">
                <a:solidFill>
                  <a:srgbClr val="FFFF00"/>
                </a:solidFill>
              </a:rPr>
              <a:t>% dei casi </a:t>
            </a:r>
          </a:p>
          <a:p>
            <a:pPr marL="339845" indent="-339845" eaLnBrk="1" fontAlgn="auto" hangingPunct="1">
              <a:spcBef>
                <a:spcPts val="635"/>
              </a:spcBef>
              <a:spcAft>
                <a:spcPts val="0"/>
              </a:spcAft>
              <a:buClr>
                <a:srgbClr val="FF63B1"/>
              </a:buClr>
              <a:buSzPct val="75000"/>
              <a:buFont typeface="Wingdings" charset="2"/>
              <a:buChar char=""/>
              <a:tabLst>
                <a:tab pos="339845" algn="l"/>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2725" algn="l"/>
                <a:tab pos="6140251" algn="l"/>
                <a:tab pos="6547777" algn="l"/>
                <a:tab pos="6955303" algn="l"/>
                <a:tab pos="7362829" algn="l"/>
                <a:tab pos="7770355" algn="l"/>
                <a:tab pos="8177881" algn="l"/>
              </a:tabLst>
              <a:defRPr/>
            </a:pPr>
            <a:r>
              <a:rPr lang="it-IT" sz="2400" dirty="0">
                <a:solidFill>
                  <a:srgbClr val="FFFF00"/>
                </a:solidFill>
              </a:rPr>
              <a:t>Polmonite e broncopolmonite : 5 – 7%</a:t>
            </a:r>
          </a:p>
          <a:p>
            <a:pPr marL="339845" indent="-339845" eaLnBrk="1" fontAlgn="auto" hangingPunct="1">
              <a:spcAft>
                <a:spcPts val="0"/>
              </a:spcAft>
              <a:buClr>
                <a:srgbClr val="FF63B1"/>
              </a:buClr>
              <a:buSzPct val="75000"/>
              <a:buFont typeface="Wingdings" charset="2"/>
              <a:buChar char=""/>
              <a:tabLst>
                <a:tab pos="339845" algn="l"/>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2725" algn="l"/>
                <a:tab pos="6140251" algn="l"/>
                <a:tab pos="6547777" algn="l"/>
                <a:tab pos="6955303" algn="l"/>
                <a:tab pos="7362829" algn="l"/>
                <a:tab pos="7770355" algn="l"/>
                <a:tab pos="8177881" algn="l"/>
              </a:tabLst>
              <a:defRPr/>
            </a:pPr>
            <a:r>
              <a:rPr lang="it-IT" sz="2400" dirty="0">
                <a:solidFill>
                  <a:srgbClr val="FFFF00"/>
                </a:solidFill>
              </a:rPr>
              <a:t>Encefalite acuta  : 1 / 1000 casi di morbillo (di cui 60% guarisce , 15% muore , il 25% guarisce con danni cerebrali residui quali : sordità , paraplegia , ritardo mentale convulsioni )</a:t>
            </a:r>
          </a:p>
          <a:p>
            <a:pPr marL="339845" indent="-339845" eaLnBrk="1" fontAlgn="auto" hangingPunct="1">
              <a:spcBef>
                <a:spcPts val="635"/>
              </a:spcBef>
              <a:spcAft>
                <a:spcPts val="0"/>
              </a:spcAft>
              <a:buClr>
                <a:srgbClr val="FF63B1"/>
              </a:buClr>
              <a:buSzPct val="75000"/>
              <a:buFont typeface="Wingdings" charset="2"/>
              <a:buChar char=""/>
              <a:tabLst>
                <a:tab pos="339845" algn="l"/>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2725" algn="l"/>
                <a:tab pos="6140251" algn="l"/>
                <a:tab pos="6547777" algn="l"/>
                <a:tab pos="6955303" algn="l"/>
                <a:tab pos="7362829" algn="l"/>
                <a:tab pos="7770355" algn="l"/>
                <a:tab pos="8177881" algn="l"/>
              </a:tabLst>
              <a:defRPr/>
            </a:pPr>
            <a:r>
              <a:rPr lang="it-IT" sz="2400" dirty="0">
                <a:solidFill>
                  <a:srgbClr val="FFFF00"/>
                </a:solidFill>
              </a:rPr>
              <a:t>PESS : 1 / 100.000</a:t>
            </a:r>
          </a:p>
          <a:p>
            <a:pPr marL="339845" indent="-339845" eaLnBrk="1" fontAlgn="auto" hangingPunct="1">
              <a:spcBef>
                <a:spcPts val="635"/>
              </a:spcBef>
              <a:spcAft>
                <a:spcPts val="0"/>
              </a:spcAft>
              <a:buClr>
                <a:srgbClr val="FF63B1"/>
              </a:buClr>
              <a:buSzPct val="75000"/>
              <a:buFont typeface="Wingdings" charset="2"/>
              <a:buChar char=""/>
              <a:tabLst>
                <a:tab pos="339845" algn="l"/>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2725" algn="l"/>
                <a:tab pos="6140251" algn="l"/>
                <a:tab pos="6547777" algn="l"/>
                <a:tab pos="6955303" algn="l"/>
                <a:tab pos="7362829" algn="l"/>
                <a:tab pos="7770355" algn="l"/>
                <a:tab pos="8177881" algn="l"/>
              </a:tabLst>
              <a:defRPr/>
            </a:pPr>
            <a:r>
              <a:rPr lang="it-IT" sz="2400" dirty="0" err="1">
                <a:solidFill>
                  <a:srgbClr val="FFFF00"/>
                </a:solidFill>
              </a:rPr>
              <a:t>Cheratocongiuntivite</a:t>
            </a:r>
            <a:r>
              <a:rPr lang="it-IT" sz="2400" dirty="0">
                <a:solidFill>
                  <a:srgbClr val="FFFF00"/>
                </a:solidFill>
              </a:rPr>
              <a:t> (rara)</a:t>
            </a:r>
          </a:p>
          <a:p>
            <a:pPr marL="339845" indent="-339845" eaLnBrk="1" fontAlgn="auto" hangingPunct="1">
              <a:spcBef>
                <a:spcPts val="635"/>
              </a:spcBef>
              <a:spcAft>
                <a:spcPts val="0"/>
              </a:spcAft>
              <a:buClr>
                <a:srgbClr val="FF63B1"/>
              </a:buClr>
              <a:buSzPct val="75000"/>
              <a:buFont typeface="Wingdings" charset="2"/>
              <a:buChar char=""/>
              <a:tabLst>
                <a:tab pos="339845" algn="l"/>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2725" algn="l"/>
                <a:tab pos="6140251" algn="l"/>
                <a:tab pos="6547777" algn="l"/>
                <a:tab pos="6955303" algn="l"/>
                <a:tab pos="7362829" algn="l"/>
                <a:tab pos="7770355" algn="l"/>
                <a:tab pos="8177881" algn="l"/>
              </a:tabLst>
              <a:defRPr/>
            </a:pPr>
            <a:r>
              <a:rPr lang="it-IT" sz="2400" dirty="0">
                <a:solidFill>
                  <a:srgbClr val="FFFF00"/>
                </a:solidFill>
              </a:rPr>
              <a:t>Trombocitopenia : 1 / 3000 casi</a:t>
            </a:r>
          </a:p>
          <a:p>
            <a:pPr marL="341285" indent="-339845" eaLnBrk="1" fontAlgn="auto" hangingPunct="1">
              <a:spcBef>
                <a:spcPts val="635"/>
              </a:spcBef>
              <a:spcAft>
                <a:spcPts val="0"/>
              </a:spcAft>
              <a:buClr>
                <a:schemeClr val="accent3"/>
              </a:buClr>
              <a:buSzPct val="75000"/>
              <a:buFont typeface="Arial" charset="0"/>
              <a:buNone/>
              <a:tabLst>
                <a:tab pos="339845" algn="l"/>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2725" algn="l"/>
                <a:tab pos="6140251" algn="l"/>
                <a:tab pos="6547777" algn="l"/>
                <a:tab pos="6955303" algn="l"/>
                <a:tab pos="7362829" algn="l"/>
                <a:tab pos="7770355" algn="l"/>
                <a:tab pos="8177881" algn="l"/>
              </a:tabLst>
              <a:defRPr/>
            </a:pPr>
            <a:endParaRPr lang="it-IT" sz="25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85728"/>
            <a:ext cx="8229600" cy="1071570"/>
          </a:xfrm>
        </p:spPr>
        <p:txBody>
          <a:bodyPr>
            <a:normAutofit fontScale="90000"/>
          </a:bodyPr>
          <a:lstStyle/>
          <a:p>
            <a:r>
              <a:rPr lang="it-IT" b="1" dirty="0" smtClean="0"/>
              <a:t/>
            </a:r>
            <a:br>
              <a:rPr lang="it-IT" b="1" dirty="0" smtClean="0"/>
            </a:br>
            <a:r>
              <a:rPr lang="it-IT" b="1" dirty="0" smtClean="0"/>
              <a:t/>
            </a:r>
            <a:br>
              <a:rPr lang="it-IT" b="1" dirty="0" smtClean="0"/>
            </a:br>
            <a:r>
              <a:rPr lang="it-IT" b="1" dirty="0" smtClean="0"/>
              <a:t/>
            </a:r>
            <a:br>
              <a:rPr lang="it-IT" b="1" dirty="0" smtClean="0"/>
            </a:br>
            <a:r>
              <a:rPr lang="it-IT" b="1" dirty="0" smtClean="0"/>
              <a:t/>
            </a:r>
            <a:br>
              <a:rPr lang="it-IT" b="1" dirty="0" smtClean="0"/>
            </a:br>
            <a:r>
              <a:rPr lang="it-IT" b="1" dirty="0" smtClean="0"/>
              <a:t> </a:t>
            </a:r>
            <a:r>
              <a:rPr lang="it-IT" b="1" dirty="0" smtClean="0">
                <a:solidFill>
                  <a:srgbClr val="C00000"/>
                </a:solidFill>
              </a:rPr>
              <a:t>Il vaccino anti (polio)-DTP</a:t>
            </a:r>
            <a:r>
              <a:rPr lang="it-IT" b="1" dirty="0" smtClean="0"/>
              <a:t/>
            </a:r>
            <a:br>
              <a:rPr lang="it-IT" b="1" dirty="0" smtClean="0"/>
            </a:br>
            <a:r>
              <a:rPr lang="it-IT" b="1" dirty="0" smtClean="0"/>
              <a:t>           </a:t>
            </a:r>
            <a:br>
              <a:rPr lang="it-IT" b="1" dirty="0" smtClean="0"/>
            </a:br>
            <a:r>
              <a:rPr lang="it-IT" b="1" dirty="0" smtClean="0"/>
              <a:t/>
            </a:r>
            <a:br>
              <a:rPr lang="it-IT" b="1" dirty="0" smtClean="0"/>
            </a:br>
            <a:r>
              <a:rPr lang="it-IT" b="1" dirty="0" smtClean="0"/>
              <a:t>          </a:t>
            </a:r>
            <a:r>
              <a:rPr lang="it-IT" sz="4400" b="1" dirty="0" smtClean="0"/>
              <a:t/>
            </a:r>
            <a:br>
              <a:rPr lang="it-IT" sz="4400" b="1" dirty="0" smtClean="0"/>
            </a:br>
            <a:endParaRPr lang="it-IT" sz="4400" dirty="0"/>
          </a:p>
        </p:txBody>
      </p:sp>
      <p:sp>
        <p:nvSpPr>
          <p:cNvPr id="3" name="Segnaposto contenuto 2"/>
          <p:cNvSpPr>
            <a:spLocks noGrp="1"/>
          </p:cNvSpPr>
          <p:nvPr>
            <p:ph idx="1"/>
          </p:nvPr>
        </p:nvSpPr>
        <p:spPr>
          <a:xfrm>
            <a:off x="457200" y="1500174"/>
            <a:ext cx="8229600" cy="4625989"/>
          </a:xfrm>
        </p:spPr>
        <p:txBody>
          <a:bodyPr>
            <a:normAutofit/>
          </a:bodyPr>
          <a:lstStyle/>
          <a:p>
            <a:pPr>
              <a:buNone/>
            </a:pPr>
            <a:r>
              <a:rPr lang="it-IT" sz="2000" dirty="0" smtClean="0"/>
              <a:t>Il calendario vaccinale prevede:</a:t>
            </a:r>
          </a:p>
          <a:p>
            <a:endParaRPr lang="it-IT" sz="2000" dirty="0" smtClean="0"/>
          </a:p>
          <a:p>
            <a:r>
              <a:rPr lang="it-IT" sz="2000" dirty="0" smtClean="0"/>
              <a:t> tre dosi nel primo anno di vita ( a 2 – 4 - 10 mesi ) </a:t>
            </a:r>
          </a:p>
          <a:p>
            <a:r>
              <a:rPr lang="it-IT" sz="2000" dirty="0" smtClean="0"/>
              <a:t> una dose di richiamo a 5-6 anni</a:t>
            </a:r>
          </a:p>
          <a:p>
            <a:r>
              <a:rPr lang="it-IT" sz="2000" dirty="0" smtClean="0"/>
              <a:t>Una dose di richiamo a 15 anni</a:t>
            </a:r>
          </a:p>
          <a:p>
            <a:r>
              <a:rPr lang="it-IT" sz="2000" dirty="0" smtClean="0"/>
              <a:t>Un richiamo ogni 10 anni per tutta la vita </a:t>
            </a:r>
          </a:p>
          <a:p>
            <a:r>
              <a:rPr lang="it-IT" sz="2000" dirty="0" smtClean="0"/>
              <a:t>Nei nati fino al 2002 ( vaccinati con OPV ) il richiamo dell’ antipolio si fa solo in caso di viaggi in zone endemiche per polio</a:t>
            </a:r>
          </a:p>
          <a:p>
            <a:r>
              <a:rPr lang="it-IT" sz="2000" dirty="0" smtClean="0"/>
              <a:t>Nei nati dal 2003 ( vaccinati con IPV ) il richiamo dell’antipolio si fa ogni 10 anni</a:t>
            </a:r>
          </a:p>
          <a:p>
            <a:pPr>
              <a:buNone/>
            </a:pPr>
            <a:r>
              <a:rPr lang="it-IT" sz="2000" dirty="0" smtClean="0"/>
              <a:t>               </a:t>
            </a:r>
            <a:endParaRPr lang="it-IT"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p:txBody>
          <a:bodyPr/>
          <a:lstStyle/>
          <a:p>
            <a:pPr eaLnBrk="1" hangingPunct="1"/>
            <a:endParaRPr lang="it-IT" smtClean="0"/>
          </a:p>
        </p:txBody>
      </p:sp>
      <p:pic>
        <p:nvPicPr>
          <p:cNvPr id="7171" name="Picture 2"/>
          <p:cNvPicPr>
            <a:picLocks noGrp="1" noChangeAspect="1" noChangeArrowheads="1"/>
          </p:cNvPicPr>
          <p:nvPr>
            <p:ph idx="1"/>
          </p:nvPr>
        </p:nvPicPr>
        <p:blipFill>
          <a:blip r:embed="rId2"/>
          <a:srcRect l="4918" t="44444" r="30328" b="5556"/>
          <a:stretch>
            <a:fillRect/>
          </a:stretch>
        </p:blipFill>
        <p:spPr>
          <a:xfrm>
            <a:off x="179388" y="285750"/>
            <a:ext cx="8964612" cy="6286500"/>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p:txBody>
          <a:bodyPr/>
          <a:lstStyle/>
          <a:p>
            <a:pPr eaLnBrk="1" hangingPunct="1"/>
            <a:r>
              <a:rPr lang="it-IT" b="1" dirty="0" smtClean="0">
                <a:solidFill>
                  <a:srgbClr val="C00000"/>
                </a:solidFill>
              </a:rPr>
              <a:t>Epidemia di Morbillo 2017</a:t>
            </a:r>
          </a:p>
        </p:txBody>
      </p:sp>
      <p:sp>
        <p:nvSpPr>
          <p:cNvPr id="3" name="Segnaposto contenuto 2"/>
          <p:cNvSpPr>
            <a:spLocks noGrp="1"/>
          </p:cNvSpPr>
          <p:nvPr>
            <p:ph idx="1"/>
          </p:nvPr>
        </p:nvSpPr>
        <p:spPr/>
        <p:txBody>
          <a:bodyPr rtlCol="0">
            <a:normAutofit fontScale="85000" lnSpcReduction="20000"/>
          </a:bodyPr>
          <a:lstStyle/>
          <a:p>
            <a:pPr marL="274320" indent="-274320" eaLnBrk="1" fontAlgn="auto" hangingPunct="1">
              <a:spcAft>
                <a:spcPts val="0"/>
              </a:spcAft>
              <a:buClr>
                <a:schemeClr val="accent3"/>
              </a:buClr>
              <a:buFont typeface="Arial" pitchFamily="34" charset="0"/>
              <a:buChar char="•"/>
              <a:defRPr/>
            </a:pPr>
            <a:endParaRPr lang="it-IT" dirty="0" smtClean="0"/>
          </a:p>
          <a:p>
            <a:pPr marL="274320" indent="-274320" eaLnBrk="1" fontAlgn="auto" hangingPunct="1">
              <a:spcAft>
                <a:spcPts val="0"/>
              </a:spcAft>
              <a:buClr>
                <a:schemeClr val="accent3"/>
              </a:buClr>
              <a:buFont typeface="Arial" pitchFamily="34" charset="0"/>
              <a:buNone/>
              <a:defRPr/>
            </a:pPr>
            <a:r>
              <a:rPr lang="it-IT" dirty="0" smtClean="0"/>
              <a:t> </a:t>
            </a:r>
          </a:p>
          <a:p>
            <a:pPr marL="274320" indent="-274320" eaLnBrk="1" fontAlgn="auto" hangingPunct="1">
              <a:spcAft>
                <a:spcPts val="0"/>
              </a:spcAft>
              <a:buClr>
                <a:schemeClr val="accent3"/>
              </a:buClr>
              <a:buFont typeface="Arial" pitchFamily="34" charset="0"/>
              <a:buChar char="•"/>
              <a:defRPr/>
            </a:pPr>
            <a:r>
              <a:rPr lang="it-IT" b="1" dirty="0" smtClean="0"/>
              <a:t>Dal 1 Gennaio al 31 Dicembre 2017 sono stati segnalati 4.991 casi di morbillo da 21 Regioni, inclusi 4 decessi. </a:t>
            </a:r>
          </a:p>
          <a:p>
            <a:pPr marL="274320" indent="-274320" eaLnBrk="1" fontAlgn="auto" hangingPunct="1">
              <a:spcAft>
                <a:spcPts val="0"/>
              </a:spcAft>
              <a:buClr>
                <a:schemeClr val="accent3"/>
              </a:buClr>
              <a:buFont typeface="Arial" pitchFamily="34" charset="0"/>
              <a:buChar char="•"/>
              <a:defRPr/>
            </a:pPr>
            <a:endParaRPr lang="it-IT" dirty="0" smtClean="0"/>
          </a:p>
          <a:p>
            <a:pPr marL="274320" indent="-274320" eaLnBrk="1" fontAlgn="auto" hangingPunct="1">
              <a:spcAft>
                <a:spcPts val="0"/>
              </a:spcAft>
              <a:buClr>
                <a:schemeClr val="accent3"/>
              </a:buClr>
              <a:buFont typeface="Arial" pitchFamily="34" charset="0"/>
              <a:buChar char="•"/>
              <a:defRPr/>
            </a:pPr>
            <a:r>
              <a:rPr lang="it-IT" sz="2400" dirty="0" smtClean="0"/>
              <a:t>Il 90% dei casi è stato segnalato da otto Regioni: Lazio (n=1.699), Lombardia (n=787), Piemonte (n=629), Sicilia (n=425), Toscana (n=370), Veneto (n=288), Abruzzo (n=173) e Campania (n=108). </a:t>
            </a:r>
          </a:p>
          <a:p>
            <a:pPr marL="274320" indent="-274320" eaLnBrk="1" fontAlgn="auto" hangingPunct="1">
              <a:spcAft>
                <a:spcPts val="0"/>
              </a:spcAft>
              <a:buClr>
                <a:schemeClr val="accent3"/>
              </a:buClr>
              <a:buFont typeface="Arial" pitchFamily="34" charset="0"/>
              <a:buChar char="•"/>
              <a:defRPr/>
            </a:pPr>
            <a:r>
              <a:rPr lang="it-IT" sz="2400" dirty="0" smtClean="0"/>
              <a:t>La regione Lazio ha riportato il tasso d’incidenza più elevato (28,8 casi/100.000 abitanti), seguita dal Piemonte (14,3/100.000) e dall’Abruzzo (13,1/100.000). </a:t>
            </a:r>
          </a:p>
          <a:p>
            <a:pPr marL="274320" indent="-274320" eaLnBrk="1" fontAlgn="auto" hangingPunct="1">
              <a:spcAft>
                <a:spcPts val="0"/>
              </a:spcAft>
              <a:buClr>
                <a:schemeClr val="accent3"/>
              </a:buClr>
              <a:buFont typeface="Arial" pitchFamily="34" charset="0"/>
              <a:buChar char="•"/>
              <a:defRPr/>
            </a:pPr>
            <a:r>
              <a:rPr lang="it-IT" sz="2400" dirty="0" smtClean="0"/>
              <a:t>Il 79% dei casi è stato confermato in laboratorio. </a:t>
            </a:r>
          </a:p>
          <a:p>
            <a:pPr marL="274320" indent="-274320" eaLnBrk="1" fontAlgn="auto" hangingPunct="1">
              <a:spcAft>
                <a:spcPts val="0"/>
              </a:spcAft>
              <a:buClr>
                <a:schemeClr val="accent3"/>
              </a:buClr>
              <a:buFont typeface="Arial" pitchFamily="34" charset="0"/>
              <a:buChar char="•"/>
              <a:defRPr/>
            </a:pPr>
            <a:r>
              <a:rPr lang="it-IT" sz="2400" dirty="0" smtClean="0"/>
              <a:t>Il 95% dei casi era non vaccinato o vaccinato con una sola dose. </a:t>
            </a:r>
          </a:p>
          <a:p>
            <a:pPr marL="274320" indent="-274320" eaLnBrk="1" fontAlgn="auto" hangingPunct="1">
              <a:spcAft>
                <a:spcPts val="0"/>
              </a:spcAft>
              <a:buClr>
                <a:schemeClr val="accent3"/>
              </a:buClr>
              <a:buFont typeface="Arial" pitchFamily="34" charset="0"/>
              <a:buChar char="•"/>
              <a:defRPr/>
            </a:pPr>
            <a:endParaRPr lang="it-IT" sz="24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ChangeArrowheads="1"/>
          </p:cNvSpPr>
          <p:nvPr/>
        </p:nvSpPr>
        <p:spPr bwMode="auto">
          <a:xfrm>
            <a:off x="381000" y="609600"/>
            <a:ext cx="8229600" cy="1143000"/>
          </a:xfrm>
          <a:prstGeom prst="rect">
            <a:avLst/>
          </a:prstGeom>
          <a:noFill/>
          <a:ln w="9525">
            <a:noFill/>
            <a:miter lim="800000"/>
            <a:headEnd/>
            <a:tailEnd/>
          </a:ln>
          <a:effectLst/>
        </p:spPr>
        <p:txBody>
          <a:bodyPr anchor="ctr"/>
          <a:lstStyle/>
          <a:p>
            <a:pPr algn="ctr"/>
            <a:r>
              <a:rPr lang="it-IT" sz="4000" b="1" dirty="0" smtClean="0">
                <a:solidFill>
                  <a:srgbClr val="990033"/>
                </a:solidFill>
              </a:rPr>
              <a:t>Eziologia Rosolia </a:t>
            </a:r>
            <a:r>
              <a:rPr lang="it-IT" sz="4400" b="1" dirty="0">
                <a:solidFill>
                  <a:srgbClr val="990033"/>
                </a:solidFill>
              </a:rPr>
              <a:t/>
            </a:r>
            <a:br>
              <a:rPr lang="it-IT" sz="4400" b="1" dirty="0">
                <a:solidFill>
                  <a:srgbClr val="990033"/>
                </a:solidFill>
              </a:rPr>
            </a:br>
            <a:endParaRPr lang="it-IT" sz="4400" b="1" dirty="0">
              <a:solidFill>
                <a:srgbClr val="990033"/>
              </a:solidFill>
            </a:endParaRPr>
          </a:p>
        </p:txBody>
      </p:sp>
      <p:sp>
        <p:nvSpPr>
          <p:cNvPr id="530435" name="Rectangle 3"/>
          <p:cNvSpPr>
            <a:spLocks noChangeArrowheads="1"/>
          </p:cNvSpPr>
          <p:nvPr/>
        </p:nvSpPr>
        <p:spPr bwMode="auto">
          <a:xfrm>
            <a:off x="341313" y="1576388"/>
            <a:ext cx="8229600" cy="4114800"/>
          </a:xfrm>
          <a:prstGeom prst="rect">
            <a:avLst/>
          </a:prstGeom>
          <a:noFill/>
          <a:ln w="3175">
            <a:noFill/>
            <a:miter lim="800000"/>
            <a:headEnd/>
            <a:tailEnd/>
          </a:ln>
          <a:effectLst/>
        </p:spPr>
        <p:txBody>
          <a:bodyPr>
            <a:flatTx/>
          </a:bodyPr>
          <a:lstStyle/>
          <a:p>
            <a:pPr marL="342900" indent="-342900">
              <a:spcBef>
                <a:spcPct val="20000"/>
              </a:spcBef>
              <a:buClr>
                <a:srgbClr val="000000"/>
              </a:buClr>
              <a:buSzPct val="120000"/>
              <a:buFontTx/>
              <a:buChar char="•"/>
            </a:pPr>
            <a:r>
              <a:rPr lang="it-IT" sz="3200">
                <a:solidFill>
                  <a:srgbClr val="000000"/>
                </a:solidFill>
              </a:rPr>
              <a:t>L’agente causale è un Togavirus (virus ad RNA)</a:t>
            </a:r>
          </a:p>
          <a:p>
            <a:pPr marL="342900" indent="-342900">
              <a:spcBef>
                <a:spcPct val="20000"/>
              </a:spcBef>
              <a:buClr>
                <a:srgbClr val="000000"/>
              </a:buClr>
              <a:buSzPct val="120000"/>
              <a:buFontTx/>
              <a:buChar char="•"/>
            </a:pPr>
            <a:endParaRPr lang="it-IT" sz="3200">
              <a:solidFill>
                <a:srgbClr val="000000"/>
              </a:solidFill>
            </a:endParaRPr>
          </a:p>
          <a:p>
            <a:pPr marL="342900" indent="-342900">
              <a:spcBef>
                <a:spcPct val="20000"/>
              </a:spcBef>
              <a:buClr>
                <a:srgbClr val="000000"/>
              </a:buClr>
              <a:buSzPct val="120000"/>
              <a:buFontTx/>
              <a:buChar char="•"/>
            </a:pPr>
            <a:r>
              <a:rPr lang="it-IT" sz="3200">
                <a:solidFill>
                  <a:srgbClr val="000000"/>
                </a:solidFill>
              </a:rPr>
              <a:t>L’uomo è l’unico ospite </a:t>
            </a:r>
          </a:p>
          <a:p>
            <a:pPr marL="342900" indent="-342900">
              <a:spcBef>
                <a:spcPct val="20000"/>
              </a:spcBef>
              <a:buClr>
                <a:srgbClr val="000000"/>
              </a:buClr>
              <a:buSzPct val="120000"/>
              <a:buFontTx/>
              <a:buChar char="•"/>
            </a:pPr>
            <a:endParaRPr lang="it-IT" sz="3200">
              <a:solidFill>
                <a:srgbClr val="000000"/>
              </a:solidFill>
            </a:endParaRPr>
          </a:p>
          <a:p>
            <a:pPr marL="342900" indent="-342900">
              <a:spcBef>
                <a:spcPct val="20000"/>
              </a:spcBef>
              <a:buClr>
                <a:srgbClr val="000000"/>
              </a:buClr>
              <a:buSzPct val="120000"/>
              <a:buFontTx/>
              <a:buChar char="•"/>
            </a:pPr>
            <a:r>
              <a:rPr lang="it-IT" sz="3200">
                <a:solidFill>
                  <a:srgbClr val="000000"/>
                </a:solidFill>
              </a:rPr>
              <a:t>La trasmissione dell’infezione post-natale avviene per via respiratoria</a:t>
            </a:r>
          </a:p>
          <a:p>
            <a:pPr marL="342900" indent="-342900">
              <a:spcBef>
                <a:spcPct val="20000"/>
              </a:spcBef>
              <a:buClr>
                <a:srgbClr val="000000"/>
              </a:buClr>
              <a:buSzPct val="120000"/>
            </a:pPr>
            <a:endParaRPr lang="it-IT" sz="3200">
              <a:solidFill>
                <a:srgbClr val="000000"/>
              </a:solidFill>
            </a:endParaRPr>
          </a:p>
          <a:p>
            <a:pPr marL="342900" indent="-342900">
              <a:spcBef>
                <a:spcPct val="20000"/>
              </a:spcBef>
              <a:buClr>
                <a:srgbClr val="000000"/>
              </a:buClr>
              <a:buSzPct val="120000"/>
              <a:buFontTx/>
              <a:buChar char="•"/>
            </a:pPr>
            <a:endParaRPr lang="it-IT" sz="320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ChangeArrowheads="1"/>
          </p:cNvSpPr>
          <p:nvPr/>
        </p:nvSpPr>
        <p:spPr bwMode="auto">
          <a:xfrm>
            <a:off x="419100" y="479425"/>
            <a:ext cx="8229600" cy="1143000"/>
          </a:xfrm>
          <a:prstGeom prst="rect">
            <a:avLst/>
          </a:prstGeom>
          <a:noFill/>
          <a:ln w="9525">
            <a:noFill/>
            <a:miter lim="800000"/>
            <a:headEnd/>
            <a:tailEnd/>
          </a:ln>
          <a:effectLst/>
        </p:spPr>
        <p:txBody>
          <a:bodyPr anchor="ctr"/>
          <a:lstStyle/>
          <a:p>
            <a:pPr algn="ctr"/>
            <a:r>
              <a:rPr lang="it-IT" sz="4000" b="1" dirty="0">
                <a:solidFill>
                  <a:srgbClr val="990033"/>
                </a:solidFill>
              </a:rPr>
              <a:t>Manifestazioni </a:t>
            </a:r>
            <a:r>
              <a:rPr lang="it-IT" sz="4000" b="1" dirty="0" smtClean="0">
                <a:solidFill>
                  <a:srgbClr val="990033"/>
                </a:solidFill>
              </a:rPr>
              <a:t>cliniche Rosolia</a:t>
            </a:r>
            <a:endParaRPr lang="it-IT" sz="4400" b="1" dirty="0">
              <a:solidFill>
                <a:srgbClr val="990033"/>
              </a:solidFill>
            </a:endParaRPr>
          </a:p>
        </p:txBody>
      </p:sp>
      <p:sp>
        <p:nvSpPr>
          <p:cNvPr id="527363" name="Rectangle 3"/>
          <p:cNvSpPr>
            <a:spLocks noChangeArrowheads="1"/>
          </p:cNvSpPr>
          <p:nvPr/>
        </p:nvSpPr>
        <p:spPr bwMode="auto">
          <a:xfrm>
            <a:off x="460375" y="1773238"/>
            <a:ext cx="8683625" cy="4494212"/>
          </a:xfrm>
          <a:prstGeom prst="rect">
            <a:avLst/>
          </a:prstGeom>
          <a:noFill/>
          <a:ln w="3175">
            <a:noFill/>
            <a:miter lim="800000"/>
            <a:headEnd/>
            <a:tailEnd/>
          </a:ln>
          <a:effectLst/>
        </p:spPr>
        <p:txBody>
          <a:bodyPr>
            <a:flatTx/>
          </a:bodyPr>
          <a:lstStyle/>
          <a:p>
            <a:pPr marL="342900" indent="-342900">
              <a:spcBef>
                <a:spcPct val="20000"/>
              </a:spcBef>
              <a:buClr>
                <a:srgbClr val="000000"/>
              </a:buClr>
              <a:buSzPct val="120000"/>
              <a:buFontTx/>
              <a:buChar char="•"/>
            </a:pPr>
            <a:r>
              <a:rPr lang="it-IT" sz="3200">
                <a:solidFill>
                  <a:srgbClr val="000000"/>
                </a:solidFill>
              </a:rPr>
              <a:t>Esantema maculopapulare con diffusione cranio caudale</a:t>
            </a:r>
          </a:p>
          <a:p>
            <a:pPr marL="342900" indent="-342900">
              <a:spcBef>
                <a:spcPct val="20000"/>
              </a:spcBef>
              <a:buClr>
                <a:srgbClr val="000000"/>
              </a:buClr>
              <a:buSzPct val="120000"/>
            </a:pPr>
            <a:endParaRPr lang="it-IT" sz="1400">
              <a:solidFill>
                <a:srgbClr val="000000"/>
              </a:solidFill>
            </a:endParaRPr>
          </a:p>
          <a:p>
            <a:pPr marL="342900" indent="-342900">
              <a:spcBef>
                <a:spcPct val="20000"/>
              </a:spcBef>
              <a:buClr>
                <a:srgbClr val="000000"/>
              </a:buClr>
              <a:buSzPct val="120000"/>
              <a:buFontTx/>
              <a:buChar char="•"/>
            </a:pPr>
            <a:r>
              <a:rPr lang="it-IT" sz="3200">
                <a:solidFill>
                  <a:srgbClr val="000000"/>
                </a:solidFill>
              </a:rPr>
              <a:t>Linfoadenopatia (soprattutto retroauricolare)  </a:t>
            </a:r>
          </a:p>
          <a:p>
            <a:pPr marL="342900" indent="-342900">
              <a:spcBef>
                <a:spcPct val="20000"/>
              </a:spcBef>
              <a:buClr>
                <a:srgbClr val="000000"/>
              </a:buClr>
              <a:buSzPct val="120000"/>
            </a:pPr>
            <a:endParaRPr lang="it-IT" sz="1400">
              <a:solidFill>
                <a:srgbClr val="000000"/>
              </a:solidFill>
            </a:endParaRPr>
          </a:p>
          <a:p>
            <a:pPr marL="342900" indent="-342900">
              <a:spcBef>
                <a:spcPct val="20000"/>
              </a:spcBef>
              <a:buClr>
                <a:srgbClr val="000000"/>
              </a:buClr>
              <a:buSzPct val="120000"/>
              <a:buFontTx/>
              <a:buChar char="•"/>
            </a:pPr>
            <a:r>
              <a:rPr lang="it-IT" sz="3200">
                <a:solidFill>
                  <a:srgbClr val="000000"/>
                </a:solidFill>
              </a:rPr>
              <a:t>Sintomi generali lievi (febbre)</a:t>
            </a:r>
          </a:p>
          <a:p>
            <a:pPr marL="342900" indent="-342900">
              <a:spcBef>
                <a:spcPct val="20000"/>
              </a:spcBef>
              <a:buClr>
                <a:srgbClr val="000000"/>
              </a:buClr>
              <a:buSzPct val="120000"/>
            </a:pPr>
            <a:endParaRPr lang="it-IT" sz="1400">
              <a:solidFill>
                <a:srgbClr val="000000"/>
              </a:solidFill>
            </a:endParaRPr>
          </a:p>
          <a:p>
            <a:pPr marL="342900" indent="-342900">
              <a:spcBef>
                <a:spcPct val="20000"/>
              </a:spcBef>
              <a:buClr>
                <a:srgbClr val="000000"/>
              </a:buClr>
              <a:buSzPct val="120000"/>
              <a:buFontTx/>
              <a:buChar char="•"/>
            </a:pPr>
            <a:r>
              <a:rPr lang="it-IT" sz="3200">
                <a:solidFill>
                  <a:srgbClr val="000000"/>
                </a:solidFill>
              </a:rPr>
              <a:t>Il 25-50% delle infezioni sono asintomatiche</a:t>
            </a:r>
          </a:p>
          <a:p>
            <a:pPr marL="342900" indent="-342900">
              <a:spcBef>
                <a:spcPct val="20000"/>
              </a:spcBef>
              <a:buClr>
                <a:srgbClr val="000000"/>
              </a:buClr>
              <a:buSzPct val="120000"/>
            </a:pPr>
            <a:endParaRPr lang="it-IT" sz="3200">
              <a:solidFill>
                <a:srgbClr val="000000"/>
              </a:solidFill>
            </a:endParaRPr>
          </a:p>
          <a:p>
            <a:pPr marL="342900" indent="-342900">
              <a:spcBef>
                <a:spcPct val="20000"/>
              </a:spcBef>
              <a:buClr>
                <a:srgbClr val="000000"/>
              </a:buClr>
              <a:buSzPct val="120000"/>
            </a:pPr>
            <a:endParaRPr lang="it-IT" sz="3200">
              <a:solidFill>
                <a:srgbClr val="000000"/>
              </a:solidFill>
            </a:endParaRPr>
          </a:p>
          <a:p>
            <a:pPr marL="342900" indent="-342900">
              <a:spcBef>
                <a:spcPct val="20000"/>
              </a:spcBef>
              <a:buClr>
                <a:srgbClr val="000000"/>
              </a:buClr>
              <a:buSzPct val="120000"/>
              <a:buFontTx/>
              <a:buChar char="•"/>
            </a:pPr>
            <a:endParaRPr lang="it-IT" sz="3200">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ChangeArrowheads="1"/>
          </p:cNvSpPr>
          <p:nvPr/>
        </p:nvSpPr>
        <p:spPr bwMode="auto">
          <a:xfrm>
            <a:off x="736600" y="598488"/>
            <a:ext cx="8229600" cy="1143000"/>
          </a:xfrm>
          <a:prstGeom prst="rect">
            <a:avLst/>
          </a:prstGeom>
          <a:noFill/>
          <a:ln w="9525">
            <a:noFill/>
            <a:miter lim="800000"/>
            <a:headEnd/>
            <a:tailEnd/>
          </a:ln>
          <a:effectLst/>
        </p:spPr>
        <p:txBody>
          <a:bodyPr anchor="ctr"/>
          <a:lstStyle/>
          <a:p>
            <a:r>
              <a:rPr lang="it-IT" sz="4000" b="1">
                <a:solidFill>
                  <a:srgbClr val="990033"/>
                </a:solidFill>
              </a:rPr>
              <a:t>Manifestazioni cliniche della RC</a:t>
            </a:r>
            <a:endParaRPr lang="it-IT" sz="4400" b="1">
              <a:solidFill>
                <a:srgbClr val="990033"/>
              </a:solidFill>
            </a:endParaRPr>
          </a:p>
        </p:txBody>
      </p:sp>
      <p:sp>
        <p:nvSpPr>
          <p:cNvPr id="518147" name="Rectangle 3"/>
          <p:cNvSpPr>
            <a:spLocks noChangeArrowheads="1"/>
          </p:cNvSpPr>
          <p:nvPr/>
        </p:nvSpPr>
        <p:spPr bwMode="auto">
          <a:xfrm>
            <a:off x="539750" y="2133600"/>
            <a:ext cx="8229600" cy="3314700"/>
          </a:xfrm>
          <a:prstGeom prst="rect">
            <a:avLst/>
          </a:prstGeom>
          <a:noFill/>
          <a:ln w="3175">
            <a:noFill/>
            <a:miter lim="800000"/>
            <a:headEnd/>
            <a:tailEnd/>
          </a:ln>
          <a:effectLst/>
        </p:spPr>
        <p:txBody>
          <a:bodyPr>
            <a:flatTx/>
          </a:bodyPr>
          <a:lstStyle/>
          <a:p>
            <a:pPr marL="342900" indent="-342900">
              <a:spcBef>
                <a:spcPct val="20000"/>
              </a:spcBef>
              <a:buClr>
                <a:srgbClr val="000000"/>
              </a:buClr>
              <a:buSzPct val="120000"/>
              <a:buFontTx/>
              <a:buChar char="•"/>
            </a:pPr>
            <a:r>
              <a:rPr lang="it-IT" sz="2800">
                <a:solidFill>
                  <a:srgbClr val="000000"/>
                </a:solidFill>
              </a:rPr>
              <a:t>Dipendono dall’età gestazionale al contagio</a:t>
            </a:r>
          </a:p>
          <a:p>
            <a:pPr marL="342900" indent="-342900">
              <a:spcBef>
                <a:spcPct val="20000"/>
              </a:spcBef>
              <a:buClr>
                <a:srgbClr val="000000"/>
              </a:buClr>
              <a:buSzPct val="120000"/>
              <a:buFontTx/>
              <a:buChar char="•"/>
            </a:pPr>
            <a:endParaRPr lang="it-IT" sz="1200">
              <a:solidFill>
                <a:srgbClr val="000000"/>
              </a:solidFill>
            </a:endParaRPr>
          </a:p>
          <a:p>
            <a:pPr marL="342900" indent="-342900">
              <a:spcBef>
                <a:spcPct val="20000"/>
              </a:spcBef>
              <a:buClr>
                <a:srgbClr val="000000"/>
              </a:buClr>
              <a:buSzPct val="120000"/>
              <a:buFontTx/>
              <a:buChar char="•"/>
            </a:pPr>
            <a:r>
              <a:rPr lang="it-IT" sz="2800">
                <a:solidFill>
                  <a:srgbClr val="000000"/>
                </a:solidFill>
              </a:rPr>
              <a:t>Possono interessare qualunque organo o apparato</a:t>
            </a:r>
          </a:p>
          <a:p>
            <a:pPr marL="342900" indent="-342900">
              <a:spcBef>
                <a:spcPct val="20000"/>
              </a:spcBef>
              <a:buClr>
                <a:srgbClr val="000000"/>
              </a:buClr>
              <a:buSzPct val="120000"/>
              <a:buFontTx/>
              <a:buChar char="•"/>
            </a:pPr>
            <a:endParaRPr lang="it-IT" sz="1200">
              <a:solidFill>
                <a:srgbClr val="000000"/>
              </a:solidFill>
            </a:endParaRPr>
          </a:p>
          <a:p>
            <a:pPr marL="342900" indent="-342900">
              <a:spcBef>
                <a:spcPct val="20000"/>
              </a:spcBef>
              <a:buClr>
                <a:srgbClr val="000000"/>
              </a:buClr>
              <a:buSzPct val="120000"/>
              <a:buFontTx/>
              <a:buChar char="•"/>
            </a:pPr>
            <a:r>
              <a:rPr lang="it-IT" sz="2800">
                <a:solidFill>
                  <a:srgbClr val="000000"/>
                </a:solidFill>
              </a:rPr>
              <a:t>Vengono tradizionalmente distinte in transitorie, permanenti e tardive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ChangeArrowheads="1"/>
          </p:cNvSpPr>
          <p:nvPr/>
        </p:nvSpPr>
        <p:spPr bwMode="auto">
          <a:xfrm>
            <a:off x="395288" y="333375"/>
            <a:ext cx="8229600" cy="1143000"/>
          </a:xfrm>
          <a:prstGeom prst="rect">
            <a:avLst/>
          </a:prstGeom>
          <a:noFill/>
          <a:ln w="9525">
            <a:noFill/>
            <a:miter lim="800000"/>
            <a:headEnd/>
            <a:tailEnd/>
          </a:ln>
          <a:effectLst/>
        </p:spPr>
        <p:txBody>
          <a:bodyPr anchor="ctr"/>
          <a:lstStyle/>
          <a:p>
            <a:pPr algn="ctr"/>
            <a:r>
              <a:rPr lang="it-IT" sz="4000" b="1" dirty="0">
                <a:solidFill>
                  <a:srgbClr val="A50021"/>
                </a:solidFill>
              </a:rPr>
              <a:t>Rosolia congenita: manifestazioni permanenti</a:t>
            </a:r>
            <a:endParaRPr lang="it-IT" sz="4400" b="1" dirty="0">
              <a:solidFill>
                <a:srgbClr val="A50021"/>
              </a:solidFill>
            </a:endParaRPr>
          </a:p>
        </p:txBody>
      </p:sp>
      <p:sp>
        <p:nvSpPr>
          <p:cNvPr id="522243" name="Rectangle 3"/>
          <p:cNvSpPr>
            <a:spLocks noChangeArrowheads="1"/>
          </p:cNvSpPr>
          <p:nvPr/>
        </p:nvSpPr>
        <p:spPr bwMode="auto">
          <a:xfrm>
            <a:off x="368300" y="1817688"/>
            <a:ext cx="8497888" cy="5040312"/>
          </a:xfrm>
          <a:prstGeom prst="rect">
            <a:avLst/>
          </a:prstGeom>
          <a:noFill/>
          <a:ln w="3175">
            <a:noFill/>
            <a:miter lim="800000"/>
            <a:headEnd/>
            <a:tailEnd/>
          </a:ln>
          <a:effectLst/>
        </p:spPr>
        <p:txBody>
          <a:bodyPr>
            <a:flatTx/>
          </a:bodyPr>
          <a:lstStyle/>
          <a:p>
            <a:pPr marL="342900" indent="-342900">
              <a:spcBef>
                <a:spcPct val="20000"/>
              </a:spcBef>
              <a:buClr>
                <a:srgbClr val="000000"/>
              </a:buClr>
              <a:buSzPct val="120000"/>
            </a:pPr>
            <a:r>
              <a:rPr lang="it-IT" sz="3200">
                <a:solidFill>
                  <a:srgbClr val="000000"/>
                </a:solidFill>
              </a:rPr>
              <a:t>Causate da:</a:t>
            </a:r>
          </a:p>
          <a:p>
            <a:pPr marL="342900" indent="-342900">
              <a:spcBef>
                <a:spcPct val="20000"/>
              </a:spcBef>
              <a:buClr>
                <a:srgbClr val="000000"/>
              </a:buClr>
              <a:buSzPct val="120000"/>
            </a:pPr>
            <a:endParaRPr lang="it-IT" sz="1200">
              <a:solidFill>
                <a:srgbClr val="000000"/>
              </a:solidFill>
            </a:endParaRPr>
          </a:p>
          <a:p>
            <a:pPr marL="342900" indent="-342900">
              <a:spcBef>
                <a:spcPct val="20000"/>
              </a:spcBef>
              <a:buClr>
                <a:srgbClr val="000000"/>
              </a:buClr>
              <a:buSzPct val="120000"/>
              <a:buFontTx/>
              <a:buChar char="•"/>
            </a:pPr>
            <a:r>
              <a:rPr lang="it-IT" sz="3200">
                <a:solidFill>
                  <a:srgbClr val="000000"/>
                </a:solidFill>
              </a:rPr>
              <a:t>anomalie dell’organogenesi (retinopatia pigmentosa, microftalmia, cataratta, difetti cardiaci congeniti)</a:t>
            </a:r>
          </a:p>
          <a:p>
            <a:pPr marL="342900" indent="-342900">
              <a:spcBef>
                <a:spcPct val="20000"/>
              </a:spcBef>
              <a:buClr>
                <a:srgbClr val="000000"/>
              </a:buClr>
              <a:buSzPct val="120000"/>
              <a:buFontTx/>
              <a:buChar char="•"/>
            </a:pPr>
            <a:endParaRPr lang="it-IT" sz="1200">
              <a:solidFill>
                <a:srgbClr val="000000"/>
              </a:solidFill>
            </a:endParaRPr>
          </a:p>
          <a:p>
            <a:pPr marL="342900" indent="-342900">
              <a:spcBef>
                <a:spcPct val="20000"/>
              </a:spcBef>
              <a:buClr>
                <a:srgbClr val="000000"/>
              </a:buClr>
              <a:buSzPct val="120000"/>
              <a:buFontTx/>
              <a:buChar char="•"/>
            </a:pPr>
            <a:r>
              <a:rPr lang="it-IT" sz="3200">
                <a:solidFill>
                  <a:srgbClr val="000000"/>
                </a:solidFill>
              </a:rPr>
              <a:t>esiti cicatriziali di infiammazione e necrosi tissutale (encefalite, calcificazioni endocraniche, sordità neurosensoriale)</a:t>
            </a:r>
          </a:p>
          <a:p>
            <a:pPr marL="342900" indent="-342900">
              <a:spcBef>
                <a:spcPct val="20000"/>
              </a:spcBef>
              <a:buClr>
                <a:srgbClr val="000000"/>
              </a:buClr>
              <a:buSzPct val="120000"/>
              <a:buFontTx/>
              <a:buChar char="•"/>
            </a:pPr>
            <a:endParaRPr lang="it-IT" sz="3200">
              <a:solidFill>
                <a:srgbClr val="000000"/>
              </a:solidFill>
            </a:endParaRPr>
          </a:p>
          <a:p>
            <a:pPr marL="342900" indent="-342900">
              <a:spcBef>
                <a:spcPct val="20000"/>
              </a:spcBef>
              <a:buClr>
                <a:srgbClr val="000000"/>
              </a:buClr>
              <a:buSzPct val="120000"/>
              <a:buFontTx/>
              <a:buChar char="•"/>
            </a:pPr>
            <a:endParaRPr lang="it-IT" sz="3200">
              <a:solidFill>
                <a:srgbClr val="0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Text Box 2"/>
          <p:cNvSpPr txBox="1">
            <a:spLocks noChangeArrowheads="1"/>
          </p:cNvSpPr>
          <p:nvPr/>
        </p:nvSpPr>
        <p:spPr bwMode="auto">
          <a:xfrm>
            <a:off x="228600" y="1600200"/>
            <a:ext cx="8915400" cy="4125913"/>
          </a:xfrm>
          <a:prstGeom prst="rect">
            <a:avLst/>
          </a:prstGeom>
          <a:noFill/>
          <a:ln w="9525">
            <a:noFill/>
            <a:miter lim="800000"/>
            <a:headEnd/>
            <a:tailEnd/>
          </a:ln>
          <a:effectLst/>
        </p:spPr>
        <p:txBody>
          <a:bodyPr lIns="91431" tIns="45716" rIns="91431" bIns="45716">
            <a:spAutoFit/>
          </a:bodyPr>
          <a:lstStyle/>
          <a:p>
            <a:pPr defTabSz="419100">
              <a:lnSpc>
                <a:spcPct val="140000"/>
              </a:lnSpc>
              <a:spcBef>
                <a:spcPct val="0"/>
              </a:spcBef>
              <a:buClr>
                <a:srgbClr val="FF3300"/>
              </a:buClr>
              <a:buSzPct val="130000"/>
              <a:buFont typeface="Webdings" pitchFamily="18" charset="2"/>
              <a:buChar char="4"/>
              <a:tabLst>
                <a:tab pos="438150" algn="l"/>
              </a:tabLst>
            </a:pPr>
            <a:r>
              <a:rPr lang="it-IT" sz="2700" dirty="0">
                <a:latin typeface="Arial" charset="0"/>
              </a:rPr>
              <a:t>Sordità</a:t>
            </a:r>
          </a:p>
          <a:p>
            <a:pPr defTabSz="419100">
              <a:lnSpc>
                <a:spcPct val="140000"/>
              </a:lnSpc>
              <a:spcBef>
                <a:spcPct val="0"/>
              </a:spcBef>
              <a:buClr>
                <a:srgbClr val="FF3300"/>
              </a:buClr>
              <a:buSzPct val="130000"/>
              <a:buFont typeface="Webdings" pitchFamily="18" charset="2"/>
              <a:buChar char="4"/>
              <a:tabLst>
                <a:tab pos="438150" algn="l"/>
              </a:tabLst>
            </a:pPr>
            <a:r>
              <a:rPr lang="it-IT" sz="2700" dirty="0">
                <a:latin typeface="Arial" charset="0"/>
              </a:rPr>
              <a:t>Cataratta</a:t>
            </a:r>
          </a:p>
          <a:p>
            <a:pPr defTabSz="419100">
              <a:lnSpc>
                <a:spcPct val="140000"/>
              </a:lnSpc>
              <a:spcBef>
                <a:spcPct val="0"/>
              </a:spcBef>
              <a:buClr>
                <a:srgbClr val="FF3300"/>
              </a:buClr>
              <a:buSzPct val="130000"/>
              <a:buFont typeface="Webdings" pitchFamily="18" charset="2"/>
              <a:buChar char="4"/>
              <a:tabLst>
                <a:tab pos="438150" algn="l"/>
              </a:tabLst>
            </a:pPr>
            <a:r>
              <a:rPr lang="it-IT" sz="2700" dirty="0">
                <a:latin typeface="Arial" charset="0"/>
              </a:rPr>
              <a:t>Malformazioni cardiache</a:t>
            </a:r>
          </a:p>
          <a:p>
            <a:pPr defTabSz="419100">
              <a:lnSpc>
                <a:spcPct val="140000"/>
              </a:lnSpc>
              <a:spcBef>
                <a:spcPct val="0"/>
              </a:spcBef>
              <a:buClr>
                <a:srgbClr val="FF3300"/>
              </a:buClr>
              <a:buSzPct val="130000"/>
              <a:buFont typeface="Webdings" pitchFamily="18" charset="2"/>
              <a:buChar char="4"/>
              <a:tabLst>
                <a:tab pos="438150" algn="l"/>
              </a:tabLst>
            </a:pPr>
            <a:r>
              <a:rPr lang="it-IT" sz="2700" dirty="0">
                <a:latin typeface="Arial" charset="0"/>
              </a:rPr>
              <a:t>Microcefalia</a:t>
            </a:r>
          </a:p>
          <a:p>
            <a:pPr defTabSz="419100">
              <a:lnSpc>
                <a:spcPct val="140000"/>
              </a:lnSpc>
              <a:spcBef>
                <a:spcPct val="0"/>
              </a:spcBef>
              <a:buClr>
                <a:srgbClr val="FF3300"/>
              </a:buClr>
              <a:buSzPct val="130000"/>
              <a:buFont typeface="Webdings" pitchFamily="18" charset="2"/>
              <a:buChar char="4"/>
              <a:tabLst>
                <a:tab pos="438150" algn="l"/>
              </a:tabLst>
            </a:pPr>
            <a:r>
              <a:rPr lang="it-IT" sz="2700" dirty="0">
                <a:latin typeface="Arial" charset="0"/>
              </a:rPr>
              <a:t>Ritardo mentale</a:t>
            </a:r>
          </a:p>
          <a:p>
            <a:pPr defTabSz="419100">
              <a:lnSpc>
                <a:spcPct val="140000"/>
              </a:lnSpc>
              <a:spcBef>
                <a:spcPct val="0"/>
              </a:spcBef>
              <a:buClr>
                <a:srgbClr val="FF3300"/>
              </a:buClr>
              <a:buSzPct val="130000"/>
              <a:buFont typeface="Webdings" pitchFamily="18" charset="2"/>
              <a:buChar char="4"/>
              <a:tabLst>
                <a:tab pos="438150" algn="l"/>
              </a:tabLst>
            </a:pPr>
            <a:r>
              <a:rPr lang="it-IT" sz="2700" dirty="0">
                <a:latin typeface="Arial" charset="0"/>
              </a:rPr>
              <a:t>Alterazioni ossee</a:t>
            </a:r>
          </a:p>
          <a:p>
            <a:pPr defTabSz="419100">
              <a:lnSpc>
                <a:spcPct val="140000"/>
              </a:lnSpc>
              <a:spcBef>
                <a:spcPct val="0"/>
              </a:spcBef>
              <a:buClr>
                <a:srgbClr val="FF3300"/>
              </a:buClr>
              <a:buSzPct val="130000"/>
              <a:buFont typeface="Webdings" pitchFamily="18" charset="2"/>
              <a:buChar char="4"/>
              <a:tabLst>
                <a:tab pos="438150" algn="l"/>
              </a:tabLst>
            </a:pPr>
            <a:r>
              <a:rPr lang="it-IT" sz="2700" dirty="0">
                <a:latin typeface="Arial" charset="0"/>
              </a:rPr>
              <a:t>Danni al fegato e alla milza</a:t>
            </a:r>
            <a:endParaRPr lang="it-IT" sz="3600" dirty="0">
              <a:latin typeface="Times" charset="0"/>
              <a:cs typeface="Times" charset="0"/>
            </a:endParaRPr>
          </a:p>
        </p:txBody>
      </p:sp>
      <p:sp>
        <p:nvSpPr>
          <p:cNvPr id="406531" name="Text Box 3"/>
          <p:cNvSpPr txBox="1">
            <a:spLocks noChangeArrowheads="1"/>
          </p:cNvSpPr>
          <p:nvPr/>
        </p:nvSpPr>
        <p:spPr bwMode="auto">
          <a:xfrm>
            <a:off x="914400" y="285728"/>
            <a:ext cx="7315200" cy="1323431"/>
          </a:xfrm>
          <a:prstGeom prst="rect">
            <a:avLst/>
          </a:prstGeom>
          <a:solidFill>
            <a:schemeClr val="bg1"/>
          </a:solidFill>
          <a:ln w="9525">
            <a:noFill/>
            <a:miter lim="800000"/>
            <a:headEnd/>
            <a:tailEnd/>
          </a:ln>
          <a:effectLst/>
        </p:spPr>
        <p:txBody>
          <a:bodyPr wrap="square" lIns="91431" tIns="45716" rIns="91431" bIns="45716">
            <a:spAutoFit/>
          </a:bodyPr>
          <a:lstStyle/>
          <a:p>
            <a:pPr algn="ctr">
              <a:spcBef>
                <a:spcPct val="0"/>
              </a:spcBef>
            </a:pPr>
            <a:r>
              <a:rPr lang="it-IT" sz="4000" b="1" dirty="0">
                <a:solidFill>
                  <a:srgbClr val="C00000"/>
                </a:solidFill>
                <a:latin typeface="Arial" charset="0"/>
              </a:rPr>
              <a:t>Manifestazioni cliniche della rosolia congenita</a:t>
            </a:r>
            <a:endParaRPr lang="it-IT" sz="4000" noProof="1">
              <a:solidFill>
                <a:srgbClr val="C00000"/>
              </a:solidFill>
              <a:latin typeface="Times" charset="0"/>
              <a:cs typeface="Times"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C00000"/>
                </a:solidFill>
              </a:rPr>
              <a:t>Parotite</a:t>
            </a:r>
            <a:endParaRPr lang="it-IT" b="1" dirty="0">
              <a:solidFill>
                <a:srgbClr val="C00000"/>
              </a:solidFill>
            </a:endParaRPr>
          </a:p>
        </p:txBody>
      </p:sp>
      <p:sp>
        <p:nvSpPr>
          <p:cNvPr id="3" name="Segnaposto contenuto 2"/>
          <p:cNvSpPr>
            <a:spLocks noGrp="1"/>
          </p:cNvSpPr>
          <p:nvPr>
            <p:ph idx="1"/>
          </p:nvPr>
        </p:nvSpPr>
        <p:spPr/>
        <p:txBody>
          <a:bodyPr/>
          <a:lstStyle/>
          <a:p>
            <a:r>
              <a:rPr lang="it-IT" dirty="0" smtClean="0"/>
              <a:t>Agente eziologico : virus appartenente al gruppo dei </a:t>
            </a:r>
            <a:r>
              <a:rPr lang="it-IT" dirty="0" err="1" smtClean="0"/>
              <a:t>Paramyxovirus</a:t>
            </a:r>
            <a:r>
              <a:rPr lang="it-IT" dirty="0" smtClean="0"/>
              <a:t> altamente contagioso</a:t>
            </a:r>
          </a:p>
          <a:p>
            <a:r>
              <a:rPr lang="it-IT" dirty="0" smtClean="0"/>
              <a:t>Si trasmette soltanto da persona a persona : L’infezione si trasmette tramite le goccioline respiratorie diffuse nell’aria dal malato con la tosse o gli starnuti, oppure tramite il contatto diretto con le secrezioni nasofaringee</a:t>
            </a:r>
            <a:endParaRPr lang="it-I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C00000"/>
                </a:solidFill>
              </a:rPr>
              <a:t>Manifestazioni cliniche Parotite</a:t>
            </a:r>
            <a:endParaRPr lang="it-IT" b="1" dirty="0">
              <a:solidFill>
                <a:srgbClr val="C00000"/>
              </a:solidFill>
            </a:endParaRPr>
          </a:p>
        </p:txBody>
      </p:sp>
      <p:sp>
        <p:nvSpPr>
          <p:cNvPr id="3" name="Segnaposto contenuto 2"/>
          <p:cNvSpPr>
            <a:spLocks noGrp="1"/>
          </p:cNvSpPr>
          <p:nvPr>
            <p:ph idx="1"/>
          </p:nvPr>
        </p:nvSpPr>
        <p:spPr/>
        <p:txBody>
          <a:bodyPr>
            <a:normAutofit fontScale="92500" lnSpcReduction="20000"/>
          </a:bodyPr>
          <a:lstStyle/>
          <a:p>
            <a:pPr>
              <a:buNone/>
            </a:pPr>
            <a:r>
              <a:rPr lang="it-IT" sz="1800" b="1" dirty="0" smtClean="0"/>
              <a:t>SINTOMI</a:t>
            </a:r>
            <a:r>
              <a:rPr lang="it-IT" sz="1800" dirty="0" smtClean="0"/>
              <a:t>:  </a:t>
            </a:r>
          </a:p>
          <a:p>
            <a:r>
              <a:rPr lang="it-IT" sz="1800" dirty="0" smtClean="0"/>
              <a:t>rigonfiamento delle ghiandole parotidi, con conseguente dolore durante la masticazione e la deglutizione. </a:t>
            </a:r>
          </a:p>
          <a:p>
            <a:r>
              <a:rPr lang="it-IT" sz="1800" dirty="0" smtClean="0"/>
              <a:t>febbre e malessere. </a:t>
            </a:r>
          </a:p>
          <a:p>
            <a:r>
              <a:rPr lang="it-IT" sz="1800" dirty="0" smtClean="0"/>
              <a:t>in 1/3 dei casi la malattia è asintomatica</a:t>
            </a:r>
          </a:p>
          <a:p>
            <a:endParaRPr lang="it-IT" sz="1800" dirty="0"/>
          </a:p>
          <a:p>
            <a:pPr>
              <a:buNone/>
            </a:pPr>
            <a:r>
              <a:rPr lang="it-IT" sz="1800" b="1" dirty="0" smtClean="0"/>
              <a:t>COMPLICANZE</a:t>
            </a:r>
          </a:p>
          <a:p>
            <a:r>
              <a:rPr lang="it-IT" sz="1800" dirty="0" smtClean="0"/>
              <a:t>encefalite   0,02-0,3%  con possibili esiti  (paralisi, epilessia, paralisi dei nervi facciali, stenosi </a:t>
            </a:r>
            <a:r>
              <a:rPr lang="it-IT" sz="1800" dirty="0" err="1" smtClean="0"/>
              <a:t>acqueduttale</a:t>
            </a:r>
            <a:r>
              <a:rPr lang="it-IT" sz="1800" dirty="0" smtClean="0"/>
              <a:t> e idrocefalia )</a:t>
            </a:r>
          </a:p>
          <a:p>
            <a:r>
              <a:rPr lang="it-IT" sz="1800" dirty="0" smtClean="0"/>
              <a:t>meningite  0,5-15%</a:t>
            </a:r>
          </a:p>
          <a:p>
            <a:r>
              <a:rPr lang="it-IT" sz="1800" dirty="0" smtClean="0"/>
              <a:t>Pancreatite   4%</a:t>
            </a:r>
          </a:p>
          <a:p>
            <a:r>
              <a:rPr lang="it-IT" sz="1800" dirty="0" smtClean="0"/>
              <a:t>Danni all’udito   1:100.000:  principale causa di sordità neurosensoriale infantile acquisita</a:t>
            </a:r>
          </a:p>
          <a:p>
            <a:r>
              <a:rPr lang="it-IT" sz="1800" dirty="0" smtClean="0"/>
              <a:t>Nel 20-30% dei maschi dopo la pubertà si ha l’insorgenza dell’orchite, una malattia infiammatoria molto dolorosa, caratterizzata dal gonfiore di uno o di entrambi i testicoli. Questa, sebbene raramente, può risolversi in un’atrofia testicolare con conseguente sterilità. </a:t>
            </a:r>
          </a:p>
          <a:p>
            <a:endParaRPr lang="it-IT"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52400" y="304800"/>
            <a:ext cx="5334000" cy="5943600"/>
          </a:xfrm>
          <a:prstGeom prst="rect">
            <a:avLst/>
          </a:prstGeom>
          <a:noFill/>
        </p:spPr>
      </p:pic>
      <p:sp>
        <p:nvSpPr>
          <p:cNvPr id="10243" name="Text Box 3"/>
          <p:cNvSpPr txBox="1">
            <a:spLocks noChangeArrowheads="1"/>
          </p:cNvSpPr>
          <p:nvPr/>
        </p:nvSpPr>
        <p:spPr bwMode="auto">
          <a:xfrm>
            <a:off x="4800600" y="5486400"/>
            <a:ext cx="4114800" cy="366713"/>
          </a:xfrm>
          <a:prstGeom prst="rect">
            <a:avLst/>
          </a:prstGeom>
          <a:noFill/>
          <a:ln w="9525">
            <a:noFill/>
            <a:miter lim="800000"/>
            <a:headEnd/>
            <a:tailEnd/>
          </a:ln>
          <a:effectLst/>
        </p:spPr>
        <p:txBody>
          <a:bodyPr>
            <a:spAutoFit/>
          </a:bodyPr>
          <a:lstStyle/>
          <a:p>
            <a:pPr>
              <a:spcBef>
                <a:spcPct val="50000"/>
              </a:spcBef>
            </a:pPr>
            <a:r>
              <a:rPr lang="it-IT" sz="1800" b="1">
                <a:solidFill>
                  <a:srgbClr val="00FFFF"/>
                </a:solidFill>
                <a:latin typeface="Times New Roman" pitchFamily="18" charset="0"/>
              </a:rPr>
              <a:t>Giacchino R et Al., N Engl J Med, 2005</a:t>
            </a:r>
            <a:endParaRPr lang="it-IT" sz="1800" i="1">
              <a:solidFill>
                <a:srgbClr val="FF243C"/>
              </a:solidFill>
              <a:latin typeface="Times New Roman" pitchFamily="18" charset="0"/>
            </a:endParaRPr>
          </a:p>
        </p:txBody>
      </p:sp>
      <p:sp>
        <p:nvSpPr>
          <p:cNvPr id="10244" name="Text Box 4"/>
          <p:cNvSpPr txBox="1">
            <a:spLocks noChangeArrowheads="1"/>
          </p:cNvSpPr>
          <p:nvPr/>
        </p:nvSpPr>
        <p:spPr bwMode="auto">
          <a:xfrm>
            <a:off x="5454650" y="609600"/>
            <a:ext cx="3422650" cy="4473575"/>
          </a:xfrm>
          <a:prstGeom prst="rect">
            <a:avLst/>
          </a:prstGeom>
          <a:noFill/>
          <a:ln w="9525">
            <a:noFill/>
            <a:miter lim="800000"/>
            <a:headEnd/>
            <a:tailEnd/>
          </a:ln>
          <a:effectLst/>
        </p:spPr>
        <p:txBody>
          <a:bodyPr>
            <a:spAutoFit/>
          </a:bodyPr>
          <a:lstStyle/>
          <a:p>
            <a:pPr algn="ctr"/>
            <a:r>
              <a:rPr lang="it-IT" b="1" dirty="0">
                <a:solidFill>
                  <a:srgbClr val="1318FF"/>
                </a:solidFill>
                <a:latin typeface="Times New Roman" pitchFamily="18" charset="0"/>
              </a:rPr>
              <a:t>Ospedale Gaslini</a:t>
            </a:r>
          </a:p>
          <a:p>
            <a:pPr algn="ctr"/>
            <a:r>
              <a:rPr lang="it-IT" b="1" dirty="0">
                <a:solidFill>
                  <a:srgbClr val="1318FF"/>
                </a:solidFill>
                <a:latin typeface="Times New Roman" pitchFamily="18" charset="0"/>
              </a:rPr>
              <a:t>(1995-2003):</a:t>
            </a:r>
            <a:endParaRPr lang="it-IT" b="1" dirty="0">
              <a:solidFill>
                <a:schemeClr val="folHlink"/>
              </a:solidFill>
              <a:latin typeface="Times New Roman" pitchFamily="18" charset="0"/>
            </a:endParaRPr>
          </a:p>
          <a:p>
            <a:endParaRPr lang="it-IT" b="1" dirty="0">
              <a:solidFill>
                <a:srgbClr val="FFFFFF"/>
              </a:solidFill>
              <a:latin typeface="Times New Roman" pitchFamily="18" charset="0"/>
            </a:endParaRPr>
          </a:p>
          <a:p>
            <a:pPr marL="190500" lvl="1"/>
            <a:r>
              <a:rPr lang="it-IT" b="1" dirty="0">
                <a:solidFill>
                  <a:srgbClr val="150341"/>
                </a:solidFill>
                <a:latin typeface="Times New Roman" pitchFamily="18" charset="0"/>
              </a:rPr>
              <a:t>303 ricoveri</a:t>
            </a:r>
          </a:p>
          <a:p>
            <a:pPr marL="190500" lvl="1"/>
            <a:endParaRPr lang="it-IT" b="1" dirty="0">
              <a:solidFill>
                <a:srgbClr val="150341"/>
              </a:solidFill>
              <a:latin typeface="Times New Roman" pitchFamily="18" charset="0"/>
            </a:endParaRPr>
          </a:p>
          <a:p>
            <a:pPr marL="190500" lvl="1"/>
            <a:r>
              <a:rPr lang="it-IT" b="1" dirty="0">
                <a:solidFill>
                  <a:srgbClr val="150341"/>
                </a:solidFill>
                <a:latin typeface="Times New Roman" pitchFamily="18" charset="0"/>
              </a:rPr>
              <a:t>Età media: 4,2 </a:t>
            </a:r>
            <a:r>
              <a:rPr lang="it-IT" b="1" dirty="0" err="1">
                <a:solidFill>
                  <a:srgbClr val="150341"/>
                </a:solidFill>
                <a:latin typeface="Times New Roman" pitchFamily="18" charset="0"/>
              </a:rPr>
              <a:t>aa</a:t>
            </a:r>
            <a:r>
              <a:rPr lang="it-IT" b="1" dirty="0">
                <a:solidFill>
                  <a:srgbClr val="150341"/>
                </a:solidFill>
                <a:latin typeface="Times New Roman" pitchFamily="18" charset="0"/>
              </a:rPr>
              <a:t>. </a:t>
            </a:r>
          </a:p>
          <a:p>
            <a:pPr marL="190500" lvl="1"/>
            <a:endParaRPr lang="it-IT" b="1" dirty="0">
              <a:solidFill>
                <a:srgbClr val="150341"/>
              </a:solidFill>
              <a:latin typeface="Times New Roman" pitchFamily="18" charset="0"/>
            </a:endParaRPr>
          </a:p>
          <a:p>
            <a:pPr marL="190500" lvl="1"/>
            <a:r>
              <a:rPr lang="it-IT" b="1" dirty="0">
                <a:solidFill>
                  <a:srgbClr val="150341"/>
                </a:solidFill>
                <a:latin typeface="Times New Roman" pitchFamily="18" charset="0"/>
              </a:rPr>
              <a:t>2420 </a:t>
            </a:r>
            <a:r>
              <a:rPr lang="it-IT" b="1" dirty="0" err="1">
                <a:solidFill>
                  <a:srgbClr val="150341"/>
                </a:solidFill>
                <a:latin typeface="Times New Roman" pitchFamily="18" charset="0"/>
              </a:rPr>
              <a:t>gg</a:t>
            </a:r>
            <a:r>
              <a:rPr lang="it-IT" b="1" dirty="0">
                <a:solidFill>
                  <a:srgbClr val="150341"/>
                </a:solidFill>
                <a:latin typeface="Times New Roman" pitchFamily="18" charset="0"/>
              </a:rPr>
              <a:t> di ospedalizzazione</a:t>
            </a:r>
          </a:p>
          <a:p>
            <a:pPr marL="190500" lvl="1"/>
            <a:endParaRPr lang="it-IT" b="1" dirty="0">
              <a:solidFill>
                <a:srgbClr val="150341"/>
              </a:solidFill>
              <a:latin typeface="Times New Roman" pitchFamily="18" charset="0"/>
            </a:endParaRPr>
          </a:p>
          <a:p>
            <a:pPr marL="190500" lvl="1"/>
            <a:r>
              <a:rPr lang="it-IT" b="1" dirty="0">
                <a:solidFill>
                  <a:srgbClr val="150341"/>
                </a:solidFill>
                <a:latin typeface="Times New Roman" pitchFamily="18" charset="0"/>
              </a:rPr>
              <a:t>13% complicanze</a:t>
            </a:r>
          </a:p>
          <a:p>
            <a:pPr marL="190500" lvl="1"/>
            <a:r>
              <a:rPr lang="it-IT" b="1" dirty="0">
                <a:solidFill>
                  <a:srgbClr val="150341"/>
                </a:solidFill>
                <a:latin typeface="Times New Roman" pitchFamily="18" charset="0"/>
              </a:rPr>
              <a:t>per varicella</a:t>
            </a:r>
            <a:endParaRPr lang="it-IT" dirty="0">
              <a:solidFill>
                <a:srgbClr val="150341"/>
              </a:solidFill>
              <a:latin typeface="Times New Roman" pitchFamily="18" charset="0"/>
            </a:endParaRPr>
          </a:p>
        </p:txBody>
      </p:sp>
      <p:sp>
        <p:nvSpPr>
          <p:cNvPr id="10245" name="Rectangle 5"/>
          <p:cNvSpPr>
            <a:spLocks noChangeArrowheads="1"/>
          </p:cNvSpPr>
          <p:nvPr/>
        </p:nvSpPr>
        <p:spPr bwMode="auto">
          <a:xfrm>
            <a:off x="76200" y="304800"/>
            <a:ext cx="8915400" cy="6019800"/>
          </a:xfrm>
          <a:prstGeom prst="rect">
            <a:avLst/>
          </a:prstGeom>
          <a:noFill/>
          <a:ln w="19050">
            <a:solidFill>
              <a:schemeClr val="tx1"/>
            </a:solidFill>
            <a:miter lim="800000"/>
            <a:headEnd/>
            <a:tailEnd/>
          </a:ln>
          <a:effectLst/>
        </p:spPr>
        <p:txBody>
          <a:bodyPr wrap="none" anchor="ctr"/>
          <a:lstStyle/>
          <a:p>
            <a:endParaRPr lang="it-IT"/>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
          <p:cNvSpPr>
            <a:spLocks noChangeArrowheads="1"/>
          </p:cNvSpPr>
          <p:nvPr/>
        </p:nvSpPr>
        <p:spPr bwMode="auto">
          <a:xfrm>
            <a:off x="540001" y="404683"/>
            <a:ext cx="8353440" cy="1143480"/>
          </a:xfrm>
          <a:prstGeom prst="rect">
            <a:avLst/>
          </a:prstGeom>
          <a:noFill/>
          <a:ln w="9525">
            <a:noFill/>
            <a:round/>
            <a:headEnd/>
            <a:tailEnd/>
          </a:ln>
        </p:spPr>
        <p:txBody>
          <a:bodyPr lIns="90456" tIns="44412" rIns="90456" bIns="44412" anchor="ct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150520" algn="l"/>
              </a:tabLst>
            </a:pPr>
            <a:r>
              <a:rPr lang="it-IT" sz="3300" b="1" dirty="0">
                <a:solidFill>
                  <a:srgbClr val="C00000"/>
                </a:solidFill>
                <a:latin typeface="Segoe UI" pitchFamily="32" charset="0"/>
              </a:rPr>
              <a:t>Anticorpi contro la tossina difterica nella popolazione italiana, 1996-97</a:t>
            </a:r>
          </a:p>
        </p:txBody>
      </p:sp>
      <p:graphicFrame>
        <p:nvGraphicFramePr>
          <p:cNvPr id="4" name="Object 2"/>
          <p:cNvGraphicFramePr>
            <a:graphicFrameLocks noChangeAspect="1"/>
          </p:cNvGraphicFramePr>
          <p:nvPr/>
        </p:nvGraphicFramePr>
        <p:xfrm>
          <a:off x="587520" y="2056537"/>
          <a:ext cx="8065440" cy="440398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850"/>
            <a:ext cx="8229600" cy="1009638"/>
          </a:xfrm>
        </p:spPr>
        <p:txBody>
          <a:bodyPr>
            <a:normAutofit fontScale="90000"/>
          </a:bodyPr>
          <a:lstStyle/>
          <a:p>
            <a:r>
              <a:rPr lang="it-IT" b="1" dirty="0" smtClean="0"/>
              <a:t/>
            </a:r>
            <a:br>
              <a:rPr lang="it-IT" b="1" dirty="0" smtClean="0"/>
            </a:br>
            <a:r>
              <a:rPr lang="it-IT" b="1" dirty="0" smtClean="0"/>
              <a:t/>
            </a:r>
            <a:br>
              <a:rPr lang="it-IT" b="1" dirty="0" smtClean="0"/>
            </a:br>
            <a:r>
              <a:rPr lang="it-IT" b="1" dirty="0" smtClean="0"/>
              <a:t/>
            </a:r>
            <a:br>
              <a:rPr lang="it-IT" b="1" dirty="0" smtClean="0"/>
            </a:br>
            <a:r>
              <a:rPr lang="it-IT" b="1" dirty="0" smtClean="0"/>
              <a:t/>
            </a:r>
            <a:br>
              <a:rPr lang="it-IT" b="1" dirty="0" smtClean="0"/>
            </a:br>
            <a:r>
              <a:rPr lang="it-IT" b="1" dirty="0" smtClean="0"/>
              <a:t> </a:t>
            </a:r>
            <a:r>
              <a:rPr lang="it-IT" b="1" dirty="0" smtClean="0">
                <a:solidFill>
                  <a:srgbClr val="C00000"/>
                </a:solidFill>
              </a:rPr>
              <a:t>Il vaccino anti MPRV </a:t>
            </a:r>
            <a:r>
              <a:rPr lang="it-IT" b="1" dirty="0" smtClean="0"/>
              <a:t/>
            </a:r>
            <a:br>
              <a:rPr lang="it-IT" b="1" dirty="0" smtClean="0"/>
            </a:br>
            <a:r>
              <a:rPr lang="it-IT" b="1" dirty="0" smtClean="0"/>
              <a:t/>
            </a:r>
            <a:br>
              <a:rPr lang="it-IT" b="1" dirty="0" smtClean="0"/>
            </a:br>
            <a:r>
              <a:rPr lang="it-IT" b="1" dirty="0" smtClean="0"/>
              <a:t>           </a:t>
            </a:r>
            <a:br>
              <a:rPr lang="it-IT" b="1" dirty="0" smtClean="0"/>
            </a:br>
            <a:r>
              <a:rPr lang="it-IT" b="1" dirty="0" smtClean="0"/>
              <a:t/>
            </a:r>
            <a:br>
              <a:rPr lang="it-IT" b="1" dirty="0" smtClean="0"/>
            </a:br>
            <a:r>
              <a:rPr lang="it-IT" b="1" dirty="0" smtClean="0"/>
              <a:t>          </a:t>
            </a:r>
            <a:r>
              <a:rPr lang="it-IT" sz="4400" b="1" dirty="0" smtClean="0"/>
              <a:t/>
            </a:r>
            <a:br>
              <a:rPr lang="it-IT" sz="4400" b="1" dirty="0" smtClean="0"/>
            </a:br>
            <a:endParaRPr lang="it-IT" sz="4400" dirty="0"/>
          </a:p>
        </p:txBody>
      </p:sp>
      <p:sp>
        <p:nvSpPr>
          <p:cNvPr id="3" name="Segnaposto contenuto 2"/>
          <p:cNvSpPr>
            <a:spLocks noGrp="1"/>
          </p:cNvSpPr>
          <p:nvPr>
            <p:ph idx="1"/>
          </p:nvPr>
        </p:nvSpPr>
        <p:spPr>
          <a:xfrm>
            <a:off x="457200" y="1500174"/>
            <a:ext cx="8229600" cy="4625989"/>
          </a:xfrm>
        </p:spPr>
        <p:txBody>
          <a:bodyPr>
            <a:normAutofit/>
          </a:bodyPr>
          <a:lstStyle/>
          <a:p>
            <a:r>
              <a:rPr lang="it-IT" sz="2000" dirty="0" smtClean="0"/>
              <a:t>Il calendario vaccinale prevede due dosi di vaccino MPR: </a:t>
            </a:r>
          </a:p>
          <a:p>
            <a:pPr>
              <a:buNone/>
            </a:pPr>
            <a:r>
              <a:rPr lang="it-IT" sz="2000" dirty="0" smtClean="0"/>
              <a:t>               la prima dose tra i 12 e i 15 mesi di età;</a:t>
            </a:r>
          </a:p>
          <a:p>
            <a:pPr>
              <a:buNone/>
            </a:pPr>
            <a:r>
              <a:rPr lang="it-IT" sz="2000" dirty="0" smtClean="0"/>
              <a:t>               la seconda dose a 5-6 anni di età.</a:t>
            </a:r>
          </a:p>
          <a:p>
            <a:pPr>
              <a:buNone/>
            </a:pPr>
            <a:r>
              <a:rPr lang="it-IT" sz="2000" dirty="0" smtClean="0"/>
              <a:t>     Si può vaccinare a qualunque età</a:t>
            </a:r>
          </a:p>
          <a:p>
            <a:endParaRPr lang="it-IT" sz="2000" dirty="0" smtClean="0"/>
          </a:p>
          <a:p>
            <a:r>
              <a:rPr lang="it-IT" sz="2000" dirty="0" smtClean="0"/>
              <a:t>In situazioni rapida, la seconda dose può essere somministrata dopo un intervallo minimo di 28 giorni dalla prima dose. Possono essere vaccinati anche i bambini dai 6 ai 12 mesi che sono venuti in contatto con un caso di morbillo o in corso di epidemia, ma in questo caso la dose non viene conteggiata e la prima dose valida dovrà essere somministrata dopo l'età di 12 mesi. </a:t>
            </a:r>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250560" y="275070"/>
            <a:ext cx="8642880" cy="1142039"/>
          </a:xfrm>
          <a:prstGeom prst="rect">
            <a:avLst/>
          </a:prstGeom>
          <a:noFill/>
          <a:ln w="9525">
            <a:noFill/>
            <a:round/>
            <a:headEnd/>
            <a:tailEnd/>
          </a:ln>
        </p:spPr>
        <p:txBody>
          <a:bodyPr lIns="91436" tIns="45718" rIns="91436" bIns="45718" anchor="ct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150520" algn="l"/>
                <a:tab pos="8558047" algn="l"/>
              </a:tabLst>
            </a:pPr>
            <a:r>
              <a:rPr lang="it-IT" sz="3300" b="1" dirty="0">
                <a:solidFill>
                  <a:srgbClr val="C00000"/>
                </a:solidFill>
                <a:latin typeface="Segoe UI" pitchFamily="32" charset="0"/>
              </a:rPr>
              <a:t>Decadimento dell’immunità </a:t>
            </a:r>
            <a:br>
              <a:rPr lang="it-IT" sz="3300" b="1" dirty="0">
                <a:solidFill>
                  <a:srgbClr val="C00000"/>
                </a:solidFill>
                <a:latin typeface="Segoe UI" pitchFamily="32" charset="0"/>
              </a:rPr>
            </a:br>
            <a:r>
              <a:rPr lang="it-IT" sz="3300" b="1" dirty="0">
                <a:solidFill>
                  <a:srgbClr val="C00000"/>
                </a:solidFill>
                <a:latin typeface="Segoe UI" pitchFamily="32" charset="0"/>
              </a:rPr>
              <a:t>contro la pertosse</a:t>
            </a:r>
          </a:p>
        </p:txBody>
      </p:sp>
      <p:sp>
        <p:nvSpPr>
          <p:cNvPr id="26627" name="Rectangle 2"/>
          <p:cNvSpPr>
            <a:spLocks noChangeArrowheads="1"/>
          </p:cNvSpPr>
          <p:nvPr/>
        </p:nvSpPr>
        <p:spPr bwMode="auto">
          <a:xfrm>
            <a:off x="180000" y="1988849"/>
            <a:ext cx="8784000" cy="4221083"/>
          </a:xfrm>
          <a:prstGeom prst="rect">
            <a:avLst/>
          </a:prstGeom>
          <a:noFill/>
          <a:ln w="9525">
            <a:noFill/>
            <a:round/>
            <a:headEnd/>
            <a:tailEnd/>
          </a:ln>
        </p:spPr>
        <p:txBody>
          <a:bodyPr lIns="91436" tIns="45718" rIns="91436" bIns="45718" anchor="ctr" anchorCtr="1"/>
          <a:lstStyle/>
          <a:p>
            <a:pPr marL="311045" indent="-204483">
              <a:spcBef>
                <a:spcPts val="2154"/>
              </a:spcBef>
              <a:spcAft>
                <a:spcPts val="1282"/>
              </a:spcAft>
              <a:tabLst>
                <a:tab pos="311045" algn="l"/>
                <a:tab pos="717131" algn="l"/>
                <a:tab pos="1124657" algn="l"/>
                <a:tab pos="1532183" algn="l"/>
                <a:tab pos="1939709" algn="l"/>
                <a:tab pos="2347235" algn="l"/>
                <a:tab pos="2754761" algn="l"/>
                <a:tab pos="3162287" algn="l"/>
                <a:tab pos="3569813" algn="l"/>
                <a:tab pos="3977339" algn="l"/>
                <a:tab pos="4384865" algn="l"/>
                <a:tab pos="4792391" algn="l"/>
                <a:tab pos="5199917" algn="l"/>
                <a:tab pos="5607443" algn="l"/>
                <a:tab pos="6014969" algn="l"/>
                <a:tab pos="6422495" algn="l"/>
                <a:tab pos="6830021" algn="l"/>
                <a:tab pos="7237547" algn="l"/>
                <a:tab pos="7645073" algn="l"/>
                <a:tab pos="8052599" algn="l"/>
                <a:tab pos="8460125" algn="l"/>
                <a:tab pos="8558047" algn="l"/>
              </a:tabLst>
            </a:pPr>
            <a:r>
              <a:rPr lang="it-IT" sz="3000" dirty="0">
                <a:solidFill>
                  <a:srgbClr val="000000"/>
                </a:solidFill>
              </a:rPr>
              <a:t>L’immunità contro la pertosse viene persa 4–12 anni dopo la vaccinazione dell’infanzia e 4–20 anni dopo l’infezione acquisita naturalmente</a:t>
            </a:r>
          </a:p>
          <a:p>
            <a:pPr marL="311045" indent="-204483">
              <a:spcBef>
                <a:spcPts val="2154"/>
              </a:spcBef>
              <a:spcAft>
                <a:spcPts val="1282"/>
              </a:spcAft>
              <a:tabLst>
                <a:tab pos="311045" algn="l"/>
                <a:tab pos="717131" algn="l"/>
                <a:tab pos="1124657" algn="l"/>
                <a:tab pos="1532183" algn="l"/>
                <a:tab pos="1939709" algn="l"/>
                <a:tab pos="2347235" algn="l"/>
                <a:tab pos="2754761" algn="l"/>
                <a:tab pos="3162287" algn="l"/>
                <a:tab pos="3569813" algn="l"/>
                <a:tab pos="3977339" algn="l"/>
                <a:tab pos="4384865" algn="l"/>
                <a:tab pos="4792391" algn="l"/>
                <a:tab pos="5199917" algn="l"/>
                <a:tab pos="5607443" algn="l"/>
                <a:tab pos="6014969" algn="l"/>
                <a:tab pos="6422495" algn="l"/>
                <a:tab pos="6830021" algn="l"/>
                <a:tab pos="7237547" algn="l"/>
                <a:tab pos="7645073" algn="l"/>
                <a:tab pos="8052599" algn="l"/>
                <a:tab pos="8460125" algn="l"/>
                <a:tab pos="8558047" algn="l"/>
              </a:tabLst>
            </a:pPr>
            <a:r>
              <a:rPr lang="it-IT" sz="3000" dirty="0">
                <a:solidFill>
                  <a:srgbClr val="000000"/>
                </a:solidFill>
              </a:rPr>
              <a:t>Il decadimento dell’immunità dopo la vaccinazione o dopo l’infezione naturale contribuisce in maniera significativa all’incidenza dei casi in età adolescenziale e adulta.</a:t>
            </a:r>
          </a:p>
        </p:txBody>
      </p:sp>
      <p:sp>
        <p:nvSpPr>
          <p:cNvPr id="26628" name="Rectangle 3"/>
          <p:cNvSpPr>
            <a:spLocks noChangeArrowheads="1"/>
          </p:cNvSpPr>
          <p:nvPr/>
        </p:nvSpPr>
        <p:spPr bwMode="auto">
          <a:xfrm>
            <a:off x="1" y="6581491"/>
            <a:ext cx="3617072" cy="276995"/>
          </a:xfrm>
          <a:prstGeom prst="rect">
            <a:avLst/>
          </a:prstGeom>
          <a:noFill/>
          <a:ln w="9525">
            <a:noFill/>
            <a:round/>
            <a:headEnd/>
            <a:tailEnd/>
          </a:ln>
        </p:spPr>
        <p:txBody>
          <a:bodyPr wrap="none" lIns="91436" tIns="45718" rIns="91436" bIns="45718">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200" b="1" dirty="0">
                <a:solidFill>
                  <a:srgbClr val="000000"/>
                </a:solidFill>
                <a:ea typeface="ＭＳ Ｐゴシック" pitchFamily="32" charset="-128"/>
              </a:rPr>
              <a:t>Wendelboe et al. </a:t>
            </a:r>
            <a:r>
              <a:rPr lang="nl-NL" sz="1200" b="1" i="1" dirty="0">
                <a:solidFill>
                  <a:srgbClr val="000000"/>
                </a:solidFill>
                <a:ea typeface="ＭＳ Ｐゴシック" pitchFamily="32" charset="-128"/>
              </a:rPr>
              <a:t>Pediatr Infect Dis J </a:t>
            </a:r>
            <a:r>
              <a:rPr lang="nl-NL" sz="1200" b="1" dirty="0">
                <a:solidFill>
                  <a:srgbClr val="000000"/>
                </a:solidFill>
                <a:ea typeface="ＭＳ Ｐゴシック" pitchFamily="32" charset="-128"/>
              </a:rPr>
              <a:t>2005;24:S58–S61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684000" y="260668"/>
            <a:ext cx="8000640" cy="1762745"/>
          </a:xfrm>
          <a:prstGeom prst="rect">
            <a:avLst/>
          </a:prstGeom>
          <a:noFill/>
          <a:ln w="9525">
            <a:noFill/>
            <a:round/>
            <a:headEnd/>
            <a:tailEnd/>
          </a:ln>
        </p:spPr>
        <p:txBody>
          <a:bodyPr lIns="91436" tIns="45718" rIns="91436" bIns="45718" anchor="b"/>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3300" b="1" dirty="0">
                <a:solidFill>
                  <a:srgbClr val="C00000"/>
                </a:solidFill>
                <a:latin typeface="Segoe UI" pitchFamily="32" charset="0"/>
              </a:rPr>
              <a:t>Obiettivi della vaccinazione </a:t>
            </a:r>
            <a:br>
              <a:rPr lang="it-IT" sz="3300" b="1" dirty="0">
                <a:solidFill>
                  <a:srgbClr val="C00000"/>
                </a:solidFill>
                <a:latin typeface="Segoe UI" pitchFamily="32" charset="0"/>
              </a:rPr>
            </a:br>
            <a:r>
              <a:rPr lang="it-IT" sz="3300" b="1" dirty="0" smtClean="0">
                <a:solidFill>
                  <a:srgbClr val="C00000"/>
                </a:solidFill>
                <a:latin typeface="Segoe UI" pitchFamily="32" charset="0"/>
              </a:rPr>
              <a:t>Polio - </a:t>
            </a:r>
            <a:r>
              <a:rPr lang="it-IT" sz="3300" b="1" dirty="0" err="1" smtClean="0">
                <a:solidFill>
                  <a:srgbClr val="C00000"/>
                </a:solidFill>
                <a:latin typeface="Segoe UI" pitchFamily="32" charset="0"/>
              </a:rPr>
              <a:t>dTp</a:t>
            </a:r>
            <a:r>
              <a:rPr lang="it-IT" sz="3300" b="1" dirty="0">
                <a:solidFill>
                  <a:srgbClr val="C00000"/>
                </a:solidFill>
                <a:latin typeface="Segoe UI" pitchFamily="32" charset="0"/>
              </a:rPr>
              <a:t/>
            </a:r>
            <a:br>
              <a:rPr lang="it-IT" sz="3300" b="1" dirty="0">
                <a:solidFill>
                  <a:srgbClr val="C00000"/>
                </a:solidFill>
                <a:latin typeface="Segoe UI" pitchFamily="32" charset="0"/>
              </a:rPr>
            </a:br>
            <a:r>
              <a:rPr lang="it-IT" sz="3300" b="1" dirty="0">
                <a:solidFill>
                  <a:srgbClr val="C00000"/>
                </a:solidFill>
                <a:latin typeface="Segoe UI" pitchFamily="32" charset="0"/>
              </a:rPr>
              <a:t>negli adolescenti e adulti</a:t>
            </a:r>
          </a:p>
        </p:txBody>
      </p:sp>
      <p:sp>
        <p:nvSpPr>
          <p:cNvPr id="31747" name="Rectangle 2"/>
          <p:cNvSpPr>
            <a:spLocks noChangeArrowheads="1"/>
          </p:cNvSpPr>
          <p:nvPr/>
        </p:nvSpPr>
        <p:spPr bwMode="auto">
          <a:xfrm>
            <a:off x="900001" y="2636917"/>
            <a:ext cx="7704000" cy="3631759"/>
          </a:xfrm>
          <a:prstGeom prst="rect">
            <a:avLst/>
          </a:prstGeom>
          <a:noFill/>
          <a:ln w="9525">
            <a:noFill/>
            <a:round/>
            <a:headEnd/>
            <a:tailEnd/>
          </a:ln>
        </p:spPr>
        <p:txBody>
          <a:bodyPr lIns="91436" tIns="45718" rIns="91436" bIns="45718">
            <a:spAutoFit/>
          </a:bodyPr>
          <a:lstStyle/>
          <a:p>
            <a:pPr eaLnBrk="0">
              <a:buFont typeface="Wingdings" charset="2"/>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800" dirty="0">
                <a:solidFill>
                  <a:srgbClr val="000000"/>
                </a:solidFill>
                <a:cs typeface="Arial" charset="0"/>
              </a:rPr>
              <a:t> Protezione degli adolescenti e adulti</a:t>
            </a:r>
          </a:p>
          <a:p>
            <a:pPr eaLnBrk="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it-IT" sz="2800" dirty="0">
              <a:solidFill>
                <a:srgbClr val="000000"/>
              </a:solidFill>
              <a:cs typeface="Arial" charset="0"/>
            </a:endParaRPr>
          </a:p>
          <a:p>
            <a:pPr eaLnBrk="0">
              <a:buFont typeface="Wingdings" charset="2"/>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800" dirty="0">
                <a:solidFill>
                  <a:srgbClr val="000000"/>
                </a:solidFill>
                <a:cs typeface="Arial" charset="0"/>
              </a:rPr>
              <a:t> Riduzione del </a:t>
            </a:r>
            <a:r>
              <a:rPr lang="it-IT" sz="2800" dirty="0" err="1">
                <a:solidFill>
                  <a:srgbClr val="000000"/>
                </a:solidFill>
                <a:cs typeface="Arial" charset="0"/>
              </a:rPr>
              <a:t>reservoir</a:t>
            </a:r>
            <a:r>
              <a:rPr lang="it-IT" sz="2800" dirty="0">
                <a:solidFill>
                  <a:srgbClr val="000000"/>
                </a:solidFill>
                <a:cs typeface="Arial" charset="0"/>
              </a:rPr>
              <a:t> di </a:t>
            </a:r>
            <a:r>
              <a:rPr lang="it-IT" sz="2800" i="1" dirty="0">
                <a:solidFill>
                  <a:srgbClr val="000000"/>
                </a:solidFill>
                <a:cs typeface="Arial" charset="0"/>
              </a:rPr>
              <a:t>B. </a:t>
            </a:r>
            <a:r>
              <a:rPr lang="it-IT" sz="2800" i="1" dirty="0" err="1">
                <a:solidFill>
                  <a:srgbClr val="000000"/>
                </a:solidFill>
                <a:cs typeface="Arial" charset="0"/>
              </a:rPr>
              <a:t>pertussis</a:t>
            </a:r>
            <a:endParaRPr lang="it-IT" sz="2800" i="1" dirty="0">
              <a:solidFill>
                <a:srgbClr val="000000"/>
              </a:solidFill>
              <a:cs typeface="Arial" charset="0"/>
            </a:endParaRPr>
          </a:p>
          <a:p>
            <a:pPr eaLnBrk="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it-IT" sz="2800" dirty="0">
              <a:solidFill>
                <a:srgbClr val="000000"/>
              </a:solidFill>
              <a:cs typeface="Arial" charset="0"/>
            </a:endParaRPr>
          </a:p>
          <a:p>
            <a:pPr eaLnBrk="0">
              <a:buFont typeface="Wingdings" charset="2"/>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800" dirty="0">
                <a:solidFill>
                  <a:srgbClr val="000000"/>
                </a:solidFill>
                <a:cs typeface="Arial" charset="0"/>
              </a:rPr>
              <a:t> Riduzione dell’incidenza della pertosse nelle altre fasce d’età (inclusi i lattanti)</a:t>
            </a:r>
          </a:p>
          <a:p>
            <a:pPr eaLnBrk="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it-IT" sz="2800" dirty="0">
              <a:solidFill>
                <a:srgbClr val="000000"/>
              </a:solidFill>
              <a:cs typeface="Arial" charset="0"/>
            </a:endParaRPr>
          </a:p>
          <a:p>
            <a:pPr eaLnBrk="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800" dirty="0">
                <a:solidFill>
                  <a:srgbClr val="000000"/>
                </a:solidFill>
                <a:cs typeface="Arial"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6481" y="273629"/>
            <a:ext cx="8228160" cy="1144921"/>
          </a:xfrm>
          <a:ln/>
        </p:spPr>
        <p:txBody>
          <a:bodyPr tIns="22401"/>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sz="2500" b="1" dirty="0">
                <a:solidFill>
                  <a:srgbClr val="C00000"/>
                </a:solidFill>
              </a:rPr>
              <a:t>Numero e incidenza dei ricoveri per malattia </a:t>
            </a:r>
            <a:r>
              <a:rPr lang="it-IT" sz="2500" b="1" dirty="0" err="1">
                <a:solidFill>
                  <a:srgbClr val="C00000"/>
                </a:solidFill>
              </a:rPr>
              <a:t>meningococcica</a:t>
            </a:r>
            <a:r>
              <a:rPr lang="it-IT" sz="2500" b="1" dirty="0">
                <a:solidFill>
                  <a:srgbClr val="C00000"/>
                </a:solidFill>
              </a:rPr>
              <a:t> invasiva per fascia d'età – Italia – Fonte : SDO</a:t>
            </a:r>
          </a:p>
        </p:txBody>
      </p:sp>
      <p:sp>
        <p:nvSpPr>
          <p:cNvPr id="5122" name="Rectangle 2"/>
          <p:cNvSpPr>
            <a:spLocks noGrp="1" noChangeArrowheads="1"/>
          </p:cNvSpPr>
          <p:nvPr>
            <p:ph type="subTitle" idx="4294967295"/>
          </p:nvPr>
        </p:nvSpPr>
        <p:spPr bwMode="auto">
          <a:xfrm>
            <a:off x="456481" y="1604329"/>
            <a:ext cx="8228160" cy="3977698"/>
          </a:xfrm>
          <a:prstGeom prst="rect">
            <a:avLst/>
          </a:prstGeom>
          <a:noFill/>
          <a:ln/>
        </p:spPr>
        <p:txBody>
          <a:bodyPr lIns="0" tIns="25602" rIns="0" bIns="0" anchor="ctr"/>
          <a:lstStyle/>
          <a:p>
            <a:endParaRPr lang="it-IT"/>
          </a:p>
        </p:txBody>
      </p:sp>
      <p:pic>
        <p:nvPicPr>
          <p:cNvPr id="5123" name="Picture 3"/>
          <p:cNvPicPr>
            <a:picLocks noChangeAspect="1" noChangeArrowheads="1"/>
          </p:cNvPicPr>
          <p:nvPr/>
        </p:nvPicPr>
        <p:blipFill>
          <a:blip r:embed="rId3"/>
          <a:srcRect/>
          <a:stretch>
            <a:fillRect/>
          </a:stretch>
        </p:blipFill>
        <p:spPr bwMode="auto">
          <a:xfrm>
            <a:off x="646561" y="1510720"/>
            <a:ext cx="7777440" cy="4759699"/>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685440" y="609185"/>
            <a:ext cx="7770240" cy="1143480"/>
          </a:xfrm>
          <a:ln/>
        </p:spPr>
        <p:txBody>
          <a:bodyPr lIns="81639" tIns="42452" rIns="81639" bIns="42452"/>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b="1" dirty="0" err="1">
                <a:solidFill>
                  <a:srgbClr val="00CC99"/>
                </a:solidFill>
              </a:rPr>
              <a:t>Meningococcal</a:t>
            </a:r>
            <a:r>
              <a:rPr lang="it-IT" b="1" dirty="0">
                <a:solidFill>
                  <a:srgbClr val="00CC99"/>
                </a:solidFill>
              </a:rPr>
              <a:t> </a:t>
            </a:r>
            <a:r>
              <a:rPr lang="it-IT" b="1" dirty="0" err="1">
                <a:solidFill>
                  <a:srgbClr val="00CC99"/>
                </a:solidFill>
              </a:rPr>
              <a:t>Meningitis</a:t>
            </a:r>
            <a:endParaRPr lang="it-IT" b="1" dirty="0">
              <a:solidFill>
                <a:srgbClr val="00CC99"/>
              </a:solidFill>
            </a:endParaRPr>
          </a:p>
        </p:txBody>
      </p:sp>
      <p:sp>
        <p:nvSpPr>
          <p:cNvPr id="12290" name="Text Box 2"/>
          <p:cNvSpPr txBox="1">
            <a:spLocks noChangeArrowheads="1"/>
          </p:cNvSpPr>
          <p:nvPr/>
        </p:nvSpPr>
        <p:spPr bwMode="auto">
          <a:xfrm>
            <a:off x="711361" y="1582727"/>
            <a:ext cx="7820640" cy="316833"/>
          </a:xfrm>
          <a:prstGeom prst="rect">
            <a:avLst/>
          </a:prstGeom>
          <a:noFill/>
          <a:ln w="9525" cap="flat">
            <a:noFill/>
            <a:round/>
            <a:headEnd/>
            <a:tailEnd/>
          </a:ln>
          <a:effectLst/>
        </p:spPr>
        <p:txBody>
          <a:bodyPr wrap="none" lIns="82945" tIns="41473" rIns="82945" bIns="41473" anchor="ctr"/>
          <a:lstStyle/>
          <a:p>
            <a:endParaRPr lang="it-IT"/>
          </a:p>
        </p:txBody>
      </p:sp>
      <p:sp>
        <p:nvSpPr>
          <p:cNvPr id="12291" name="Text Box 3"/>
          <p:cNvSpPr txBox="1">
            <a:spLocks noChangeArrowheads="1"/>
          </p:cNvSpPr>
          <p:nvPr/>
        </p:nvSpPr>
        <p:spPr bwMode="auto">
          <a:xfrm>
            <a:off x="914401" y="1529441"/>
            <a:ext cx="7416000" cy="316833"/>
          </a:xfrm>
          <a:prstGeom prst="rect">
            <a:avLst/>
          </a:prstGeom>
          <a:noFill/>
          <a:ln w="9525" cap="flat">
            <a:noFill/>
            <a:round/>
            <a:headEnd/>
            <a:tailEnd/>
          </a:ln>
          <a:effectLst/>
        </p:spPr>
        <p:txBody>
          <a:bodyPr wrap="none" lIns="82945" tIns="41473" rIns="82945" bIns="41473" anchor="ctr"/>
          <a:lstStyle/>
          <a:p>
            <a:endParaRPr lang="it-IT"/>
          </a:p>
        </p:txBody>
      </p:sp>
      <p:pic>
        <p:nvPicPr>
          <p:cNvPr id="12292" name="Picture 4"/>
          <p:cNvPicPr>
            <a:picLocks noChangeAspect="1" noChangeArrowheads="1"/>
          </p:cNvPicPr>
          <p:nvPr/>
        </p:nvPicPr>
        <p:blipFill>
          <a:blip r:embed="rId3"/>
          <a:srcRect/>
          <a:stretch>
            <a:fillRect/>
          </a:stretch>
        </p:blipFill>
        <p:spPr bwMode="auto">
          <a:xfrm>
            <a:off x="0" y="0"/>
            <a:ext cx="9338400" cy="6858000"/>
          </a:xfrm>
          <a:prstGeom prst="rect">
            <a:avLst/>
          </a:prstGeom>
          <a:noFill/>
          <a:ln w="9525" cap="flat">
            <a:noFill/>
            <a:round/>
            <a:headEnd/>
            <a:tailEnd/>
          </a:ln>
          <a:effectLst/>
        </p:spPr>
      </p:pic>
      <p:sp>
        <p:nvSpPr>
          <p:cNvPr id="12293" name="Text Box 5"/>
          <p:cNvSpPr txBox="1">
            <a:spLocks noChangeArrowheads="1"/>
          </p:cNvSpPr>
          <p:nvPr/>
        </p:nvSpPr>
        <p:spPr bwMode="auto">
          <a:xfrm>
            <a:off x="1175041" y="4932519"/>
            <a:ext cx="7509600" cy="492532"/>
          </a:xfrm>
          <a:prstGeom prst="rect">
            <a:avLst/>
          </a:prstGeom>
          <a:noFill/>
          <a:ln w="9525" cap="flat">
            <a:noFill/>
            <a:round/>
            <a:headEnd/>
            <a:tailEnd/>
          </a:ln>
          <a:effectLst/>
        </p:spPr>
        <p:txBody>
          <a:bodyPr lIns="77720" tIns="38860" rIns="77720" bIns="38860">
            <a:spAutoFit/>
          </a:bodyPr>
          <a:lstStyle/>
          <a:p>
            <a:pPr eaLnBrk="0">
              <a:spcBef>
                <a:spcPts val="1701"/>
              </a:spcBef>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700" b="1" dirty="0" err="1">
                <a:solidFill>
                  <a:srgbClr val="808080"/>
                </a:solidFill>
              </a:rPr>
              <a:t>Serogroups</a:t>
            </a:r>
            <a:r>
              <a:rPr lang="it-IT" sz="2700" b="1" dirty="0">
                <a:solidFill>
                  <a:srgbClr val="808080"/>
                </a:solidFill>
              </a:rPr>
              <a:t> A, B, C, Y, W135</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1439863" y="179388"/>
            <a:ext cx="7016750" cy="1766887"/>
          </a:xfrm>
          <a:ln/>
        </p:spPr>
        <p:txBody>
          <a:bodyPr anchor="ctr"/>
          <a:lstStyle/>
          <a:p>
            <a:pPr>
              <a:lnSpc>
                <a:spcPct val="102000"/>
              </a:lnSpc>
              <a:buClr>
                <a:srgbClr val="FF00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a:solidFill>
                  <a:srgbClr val="C00000"/>
                </a:solidFill>
              </a:rPr>
              <a:t>The Legacy of Bacterial Meningitis in infancy</a:t>
            </a:r>
            <a:r>
              <a:rPr lang="en-GB" sz="2800" b="1" dirty="0">
                <a:solidFill>
                  <a:srgbClr val="FF0000"/>
                </a:solidFill>
              </a:rPr>
              <a:t/>
            </a:r>
            <a:br>
              <a:rPr lang="en-GB" sz="2800" b="1" dirty="0">
                <a:solidFill>
                  <a:srgbClr val="FF0000"/>
                </a:solidFill>
              </a:rPr>
            </a:br>
            <a:r>
              <a:rPr lang="en-GB" sz="2800" dirty="0">
                <a:solidFill>
                  <a:srgbClr val="000000"/>
                </a:solidFill>
              </a:rPr>
              <a:t>BMJ 323 1-5, September  2001</a:t>
            </a:r>
          </a:p>
        </p:txBody>
      </p:sp>
      <p:sp>
        <p:nvSpPr>
          <p:cNvPr id="7170" name="Rectangle 2"/>
          <p:cNvSpPr>
            <a:spLocks noGrp="1" noChangeArrowheads="1"/>
          </p:cNvSpPr>
          <p:nvPr>
            <p:ph type="body" idx="1"/>
          </p:nvPr>
        </p:nvSpPr>
        <p:spPr>
          <a:xfrm>
            <a:off x="685800" y="1979613"/>
            <a:ext cx="7772400" cy="5673725"/>
          </a:xfrm>
          <a:ln/>
        </p:spPr>
        <p:txBody>
          <a:bodyPr/>
          <a:lstStyle/>
          <a:p>
            <a:pPr marL="309563" indent="-309563">
              <a:lnSpc>
                <a:spcPct val="90000"/>
              </a:lnSpc>
              <a:spcBef>
                <a:spcPts val="450"/>
              </a:spcBef>
              <a:buClr>
                <a:srgbClr val="0640F8"/>
              </a:buClr>
              <a:buSzPct val="100000"/>
              <a:buFont typeface="Times New Roman" pitchFamily="18" charset="0"/>
              <a:buChar char="•"/>
              <a:tabLst>
                <a:tab pos="425450"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Lst>
            </a:pPr>
            <a:r>
              <a:rPr lang="en-GB" sz="1800"/>
              <a:t>Study on 1717 children surviving acute attack of bacterial meningits, compared to a similar number of controls  (numbers below are % incidence over controls by the age of 5)‏</a:t>
            </a:r>
          </a:p>
          <a:p>
            <a:pPr marL="309563" indent="-309563">
              <a:lnSpc>
                <a:spcPct val="90000"/>
              </a:lnSpc>
              <a:spcBef>
                <a:spcPts val="725"/>
              </a:spcBef>
              <a:buClr>
                <a:srgbClr val="0640F8"/>
              </a:buClr>
              <a:buSzPct val="100000"/>
              <a:buFont typeface="Times New Roman" pitchFamily="18" charset="0"/>
              <a:buChar char="•"/>
              <a:tabLst>
                <a:tab pos="425450"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Lst>
            </a:pPr>
            <a:r>
              <a:rPr lang="en-GB" sz="2400"/>
              <a:t>1.8% died within 5 years</a:t>
            </a:r>
          </a:p>
          <a:p>
            <a:pPr marL="309563" indent="-309563">
              <a:lnSpc>
                <a:spcPct val="90000"/>
              </a:lnSpc>
              <a:spcBef>
                <a:spcPts val="725"/>
              </a:spcBef>
              <a:buClr>
                <a:srgbClr val="0640F8"/>
              </a:buClr>
              <a:buSzPct val="100000"/>
              <a:buFont typeface="Times New Roman" pitchFamily="18" charset="0"/>
              <a:buChar char="•"/>
              <a:tabLst>
                <a:tab pos="425450"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Lst>
            </a:pPr>
            <a:r>
              <a:rPr lang="en-GB" sz="2400"/>
              <a:t>20% had severe or moderately severe disability</a:t>
            </a:r>
          </a:p>
          <a:p>
            <a:pPr marL="309563" indent="-309563">
              <a:lnSpc>
                <a:spcPct val="90000"/>
              </a:lnSpc>
              <a:spcBef>
                <a:spcPts val="550"/>
              </a:spcBef>
              <a:buClr>
                <a:srgbClr val="0640F8"/>
              </a:buClr>
              <a:buSzPct val="100000"/>
              <a:buFont typeface="Times New Roman" pitchFamily="18" charset="0"/>
              <a:buChar char="•"/>
              <a:tabLst>
                <a:tab pos="425450"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Lst>
            </a:pPr>
            <a:r>
              <a:rPr lang="en-GB" sz="2200"/>
              <a:t>Learning difficulties                     6.5%  </a:t>
            </a:r>
          </a:p>
          <a:p>
            <a:pPr marL="309563" indent="-309563">
              <a:lnSpc>
                <a:spcPct val="90000"/>
              </a:lnSpc>
              <a:spcBef>
                <a:spcPts val="550"/>
              </a:spcBef>
              <a:buClr>
                <a:srgbClr val="0640F8"/>
              </a:buClr>
              <a:buSzPct val="100000"/>
              <a:buFont typeface="Times New Roman" pitchFamily="18" charset="0"/>
              <a:buChar char="•"/>
              <a:tabLst>
                <a:tab pos="425450"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Lst>
            </a:pPr>
            <a:r>
              <a:rPr lang="en-GB" sz="2200"/>
              <a:t>Neuromotor disabilities                7.2%</a:t>
            </a:r>
          </a:p>
          <a:p>
            <a:pPr marL="309563" indent="-309563">
              <a:lnSpc>
                <a:spcPct val="90000"/>
              </a:lnSpc>
              <a:spcBef>
                <a:spcPts val="550"/>
              </a:spcBef>
              <a:buClr>
                <a:srgbClr val="0640F8"/>
              </a:buClr>
              <a:buSzPct val="100000"/>
              <a:buFont typeface="Times New Roman" pitchFamily="18" charset="0"/>
              <a:buChar char="•"/>
              <a:tabLst>
                <a:tab pos="425450"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Lst>
            </a:pPr>
            <a:r>
              <a:rPr lang="en-GB" sz="2200"/>
              <a:t>Seizure disorders                          4.6%</a:t>
            </a:r>
          </a:p>
          <a:p>
            <a:pPr marL="309563" indent="-309563">
              <a:lnSpc>
                <a:spcPct val="90000"/>
              </a:lnSpc>
              <a:spcBef>
                <a:spcPts val="550"/>
              </a:spcBef>
              <a:buClr>
                <a:srgbClr val="0640F8"/>
              </a:buClr>
              <a:buSzPct val="100000"/>
              <a:buFont typeface="Times New Roman" pitchFamily="18" charset="0"/>
              <a:buChar char="•"/>
              <a:tabLst>
                <a:tab pos="425450"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Lst>
            </a:pPr>
            <a:r>
              <a:rPr lang="en-GB" sz="2200"/>
              <a:t>Hearing problems                       12.1%</a:t>
            </a:r>
          </a:p>
          <a:p>
            <a:pPr marL="309563" indent="-309563">
              <a:lnSpc>
                <a:spcPct val="90000"/>
              </a:lnSpc>
              <a:spcBef>
                <a:spcPts val="550"/>
              </a:spcBef>
              <a:buClr>
                <a:srgbClr val="0640F8"/>
              </a:buClr>
              <a:buSzPct val="100000"/>
              <a:buFont typeface="Times New Roman" pitchFamily="18" charset="0"/>
              <a:buChar char="•"/>
              <a:tabLst>
                <a:tab pos="425450"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Lst>
            </a:pPr>
            <a:r>
              <a:rPr lang="en-GB" sz="2200"/>
              <a:t>Ocular or visual disorders            9.8%</a:t>
            </a:r>
          </a:p>
          <a:p>
            <a:pPr marL="309563" indent="-309563">
              <a:lnSpc>
                <a:spcPct val="90000"/>
              </a:lnSpc>
              <a:spcBef>
                <a:spcPts val="550"/>
              </a:spcBef>
              <a:buClr>
                <a:srgbClr val="0640F8"/>
              </a:buClr>
              <a:buSzPct val="100000"/>
              <a:buFont typeface="Times New Roman" pitchFamily="18" charset="0"/>
              <a:buChar char="•"/>
              <a:tabLst>
                <a:tab pos="425450"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Lst>
            </a:pPr>
            <a:r>
              <a:rPr lang="en-GB" sz="2200"/>
              <a:t>Speach or language problems     11.1%</a:t>
            </a:r>
          </a:p>
          <a:p>
            <a:pPr marL="309563" indent="-309563">
              <a:lnSpc>
                <a:spcPct val="90000"/>
              </a:lnSpc>
              <a:spcBef>
                <a:spcPts val="550"/>
              </a:spcBef>
              <a:buClr>
                <a:srgbClr val="0640F8"/>
              </a:buClr>
              <a:buSzPct val="100000"/>
              <a:buFont typeface="Times New Roman" pitchFamily="18" charset="0"/>
              <a:buChar char="•"/>
              <a:tabLst>
                <a:tab pos="425450"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Lst>
            </a:pPr>
            <a:r>
              <a:rPr lang="en-GB" sz="2200"/>
              <a:t>Behavioural problems                  8.6%</a:t>
            </a:r>
          </a:p>
          <a:p>
            <a:pPr marL="309563" indent="-309563">
              <a:lnSpc>
                <a:spcPct val="90000"/>
              </a:lnSpc>
              <a:spcBef>
                <a:spcPts val="725"/>
              </a:spcBef>
              <a:buClr>
                <a:srgbClr val="0640F8"/>
              </a:buClr>
              <a:buSzPct val="100000"/>
              <a:buFont typeface="Times New Roman" pitchFamily="18" charset="0"/>
              <a:buChar char="•"/>
              <a:tabLst>
                <a:tab pos="425450"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Lst>
            </a:pPr>
            <a:r>
              <a:rPr lang="en-GB" sz="2400"/>
              <a:t>Subtle deficits were also prevalent</a:t>
            </a:r>
          </a:p>
          <a:p>
            <a:pPr marL="309563" indent="-309563">
              <a:lnSpc>
                <a:spcPct val="90000"/>
              </a:lnSpc>
              <a:spcBef>
                <a:spcPts val="725"/>
              </a:spcBef>
              <a:buClr>
                <a:srgbClr val="0640F8"/>
              </a:buClr>
              <a:buSzPct val="100000"/>
              <a:buFont typeface="Times New Roman" pitchFamily="18" charset="0"/>
              <a:buNone/>
              <a:tabLst>
                <a:tab pos="425450"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Lst>
            </a:pPr>
            <a:endParaRPr lang="en-GB" sz="2900">
              <a:solidFill>
                <a:srgbClr val="0640F8"/>
              </a:solidFill>
            </a:endParaRPr>
          </a:p>
          <a:p>
            <a:pPr marL="309563" indent="-309563">
              <a:lnSpc>
                <a:spcPct val="90000"/>
              </a:lnSpc>
              <a:spcBef>
                <a:spcPts val="725"/>
              </a:spcBef>
              <a:buClr>
                <a:srgbClr val="0640F8"/>
              </a:buClr>
              <a:buSzPct val="100000"/>
              <a:buFont typeface="Times New Roman" pitchFamily="18" charset="0"/>
              <a:buNone/>
              <a:tabLst>
                <a:tab pos="425450"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Lst>
            </a:pPr>
            <a:endParaRPr lang="en-GB" sz="2900">
              <a:solidFill>
                <a:srgbClr val="0640F8"/>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2037</Words>
  <Application>Microsoft Office PowerPoint</Application>
  <PresentationFormat>Presentazione su schermo (4:3)</PresentationFormat>
  <Paragraphs>260</Paragraphs>
  <Slides>40</Slides>
  <Notes>28</Notes>
  <HiddenSlides>0</HiddenSlides>
  <MMClips>0</MMClips>
  <ScaleCrop>false</ScaleCrop>
  <HeadingPairs>
    <vt:vector size="4" baseType="variant">
      <vt:variant>
        <vt:lpstr>Tema</vt:lpstr>
      </vt:variant>
      <vt:variant>
        <vt:i4>1</vt:i4>
      </vt:variant>
      <vt:variant>
        <vt:lpstr>Titoli diapositive</vt:lpstr>
      </vt:variant>
      <vt:variant>
        <vt:i4>40</vt:i4>
      </vt:variant>
    </vt:vector>
  </HeadingPairs>
  <TitlesOfParts>
    <vt:vector size="41" baseType="lpstr">
      <vt:lpstr>Tema di Office</vt:lpstr>
      <vt:lpstr>Le vaccinazioni nell’adolescente</vt:lpstr>
      <vt:lpstr>Calendario Vaccinale PNPV 2017-2019</vt:lpstr>
      <vt:lpstr>     Il vaccino anti (polio)-DTP                         </vt:lpstr>
      <vt:lpstr>Diapositiva 4</vt:lpstr>
      <vt:lpstr>Diapositiva 5</vt:lpstr>
      <vt:lpstr>Diapositiva 6</vt:lpstr>
      <vt:lpstr>Numero e incidenza dei ricoveri per malattia meningococcica invasiva per fascia d'età – Italia – Fonte : SDO</vt:lpstr>
      <vt:lpstr>Meningococcal Meningitis</vt:lpstr>
      <vt:lpstr>The Legacy of Bacterial Meningitis in infancy BMJ 323 1-5, September  2001</vt:lpstr>
      <vt:lpstr>Epidemiologia delle infezioni da meningococco </vt:lpstr>
      <vt:lpstr>Sierotipi prevalenti in Italia </vt:lpstr>
      <vt:lpstr>Sierotipi prevalenti in Italia per fascia d'eta'</vt:lpstr>
      <vt:lpstr>I vaccini</vt:lpstr>
      <vt:lpstr>Diapositiva 14</vt:lpstr>
      <vt:lpstr>Diapositiva 15</vt:lpstr>
      <vt:lpstr>L’infezione da  HPV</vt:lpstr>
      <vt:lpstr>Epidemiologia del cervicocarcinoma in Italia</vt:lpstr>
      <vt:lpstr>Possibili esiti di un’infezione da  HPV </vt:lpstr>
      <vt:lpstr>Patologie attribuibili all’infezione da  HPV tipo 6,11,16 e 18</vt:lpstr>
      <vt:lpstr>IL CARCINOMA DELLA CERVICE  E’ UN ESITO RARO DI UN’ INFEZIONE COMUNE</vt:lpstr>
      <vt:lpstr>Diapositiva 21</vt:lpstr>
      <vt:lpstr>Diapositiva 22</vt:lpstr>
      <vt:lpstr> Conclusioni sulle evidenze disponibili ad oggi relative ai vaccini HPV</vt:lpstr>
      <vt:lpstr>Diapositiva 24</vt:lpstr>
      <vt:lpstr>Diapositiva 25</vt:lpstr>
      <vt:lpstr>Vaccinazione anti HPV</vt:lpstr>
      <vt:lpstr>Diapositiva 27</vt:lpstr>
      <vt:lpstr>Diapositiva 28</vt:lpstr>
      <vt:lpstr>     Complicanze del Morbillo</vt:lpstr>
      <vt:lpstr>Diapositiva 30</vt:lpstr>
      <vt:lpstr>Epidemia di Morbillo 2017</vt:lpstr>
      <vt:lpstr>Diapositiva 32</vt:lpstr>
      <vt:lpstr>Diapositiva 33</vt:lpstr>
      <vt:lpstr>Diapositiva 34</vt:lpstr>
      <vt:lpstr>Diapositiva 35</vt:lpstr>
      <vt:lpstr>Diapositiva 36</vt:lpstr>
      <vt:lpstr>Parotite</vt:lpstr>
      <vt:lpstr>Manifestazioni cliniche Parotite</vt:lpstr>
      <vt:lpstr>Diapositiva 39</vt:lpstr>
      <vt:lpstr>     Il vaccino anti MPRV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BRUZZONE Dott. Giacomo</dc:creator>
  <cp:lastModifiedBy>NovelliD</cp:lastModifiedBy>
  <cp:revision>64</cp:revision>
  <dcterms:created xsi:type="dcterms:W3CDTF">2019-11-07T10:10:26Z</dcterms:created>
  <dcterms:modified xsi:type="dcterms:W3CDTF">2019-11-18T09:03:32Z</dcterms:modified>
</cp:coreProperties>
</file>