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0" r:id="rId3"/>
    <p:sldId id="268" r:id="rId4"/>
    <p:sldId id="267" r:id="rId5"/>
    <p:sldId id="259" r:id="rId6"/>
    <p:sldId id="264" r:id="rId7"/>
    <p:sldId id="285" r:id="rId8"/>
    <p:sldId id="274" r:id="rId9"/>
    <p:sldId id="273" r:id="rId10"/>
    <p:sldId id="275" r:id="rId11"/>
    <p:sldId id="276" r:id="rId12"/>
    <p:sldId id="289" r:id="rId13"/>
    <p:sldId id="284" r:id="rId14"/>
    <p:sldId id="269" r:id="rId15"/>
    <p:sldId id="270" r:id="rId16"/>
    <p:sldId id="271" r:id="rId17"/>
    <p:sldId id="272" r:id="rId18"/>
    <p:sldId id="277" r:id="rId19"/>
    <p:sldId id="278" r:id="rId20"/>
    <p:sldId id="279" r:id="rId21"/>
    <p:sldId id="290" r:id="rId22"/>
    <p:sldId id="291" r:id="rId23"/>
    <p:sldId id="282" r:id="rId24"/>
    <p:sldId id="283" r:id="rId25"/>
  </p:sldIdLst>
  <p:sldSz cx="122047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0" y="-576"/>
      </p:cViewPr>
      <p:guideLst>
        <p:guide orient="horz" pos="2160"/>
        <p:guide pos="38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16B4E-B040-41DA-A42F-99D7EAD75627}" type="datetimeFigureOut">
              <a:rPr lang="it-IT" smtClean="0"/>
              <a:pPr/>
              <a:t>06/12/2019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0B416-CC9A-4248-9202-1CADF152538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90E62-96A9-4547-A162-758FBB512B8B}" type="datetimeFigureOut">
              <a:rPr lang="it-IT" smtClean="0"/>
              <a:pPr/>
              <a:t>06/12/2019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D15CF-1824-4171-9B44-109DC5CB165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5353" y="2130426"/>
            <a:ext cx="10373995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30705" y="3886200"/>
            <a:ext cx="854329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DF70-3F1F-4B51-AC4A-723B23940CE9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9F4C-26E6-474C-B26C-E17677F117B5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48407" y="274639"/>
            <a:ext cx="2746058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0235" y="274639"/>
            <a:ext cx="8034761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5E8-B113-4A59-8E55-CDBBCCF05356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28427-B7E0-410B-B338-E26C5E7160FC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4087" y="4406901"/>
            <a:ext cx="1037399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4087" y="2906713"/>
            <a:ext cx="1037399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3DA6-1194-4A4F-80A7-458E5BCF5657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0235" y="1600201"/>
            <a:ext cx="539040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04056" y="1600201"/>
            <a:ext cx="539040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899-4564-4BD6-B2E0-6BA602EFF0B5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10235" y="1535113"/>
            <a:ext cx="53925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0235" y="2174875"/>
            <a:ext cx="53925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9819" y="1535113"/>
            <a:ext cx="53946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9819" y="2174875"/>
            <a:ext cx="539464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4B65-F057-4702-ABFF-92A5E0CFD39D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C29C-D55B-4C3E-A09C-88DF0E8CA6AA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5108-7856-4509-8E64-41AB5490BF18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236" y="273050"/>
            <a:ext cx="40152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1699" y="273051"/>
            <a:ext cx="68227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10236" y="1435101"/>
            <a:ext cx="40152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F1FA-FAFA-4511-A0AB-A8F92739C53A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2207" y="4800600"/>
            <a:ext cx="73228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92207" y="612775"/>
            <a:ext cx="73228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92207" y="5367338"/>
            <a:ext cx="73228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F878-DBFA-486C-A224-9F872821F893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10235" y="274638"/>
            <a:ext cx="109842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10235" y="1600201"/>
            <a:ext cx="1098423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10235" y="6356351"/>
            <a:ext cx="2847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D7774-B304-4B67-9D98-CA6B19A00643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9939" y="6356351"/>
            <a:ext cx="3864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46702" y="6356351"/>
            <a:ext cx="2847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accinars&#236;.org/" TargetMode="External"/><Relationship Id="rId3" Type="http://schemas.openxmlformats.org/officeDocument/2006/relationships/hyperlink" Target="http://www.iovaccino.it/" TargetMode="External"/><Relationship Id="rId7" Type="http://schemas.openxmlformats.org/officeDocument/2006/relationships/hyperlink" Target="http://www.butac.it/" TargetMode="External"/><Relationship Id="rId2" Type="http://schemas.openxmlformats.org/officeDocument/2006/relationships/hyperlink" Target="http://www.riv.life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genziafarmaco.gov.it/" TargetMode="External"/><Relationship Id="rId5" Type="http://schemas.openxmlformats.org/officeDocument/2006/relationships/hyperlink" Target="http://www.ministerodellasalute.it/" TargetMode="External"/><Relationship Id="rId10" Type="http://schemas.openxmlformats.org/officeDocument/2006/relationships/image" Target="../media/image14.jpeg"/><Relationship Id="rId4" Type="http://schemas.openxmlformats.org/officeDocument/2006/relationships/hyperlink" Target="http://www.epicentro.it/" TargetMode="External"/><Relationship Id="rId9" Type="http://schemas.openxmlformats.org/officeDocument/2006/relationships/hyperlink" Target="http://www.generazioniconnesse.i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15939" y="1820390"/>
            <a:ext cx="10787138" cy="1894362"/>
          </a:xfrm>
        </p:spPr>
        <p:txBody>
          <a:bodyPr>
            <a:noAutofit/>
          </a:bodyPr>
          <a:lstStyle/>
          <a:p>
            <a:r>
              <a:rPr lang="it-IT" sz="4000" dirty="0" smtClean="0">
                <a:solidFill>
                  <a:srgbClr val="002060"/>
                </a:solidFill>
                <a:latin typeface="Trebuchet MS" pitchFamily="34" charset="0"/>
              </a:rPr>
              <a:t>Credo normativo: </a:t>
            </a:r>
            <a:br>
              <a:rPr lang="it-IT" sz="4000" dirty="0" smtClean="0">
                <a:solidFill>
                  <a:srgbClr val="002060"/>
                </a:solidFill>
                <a:latin typeface="Trebuchet MS" pitchFamily="34" charset="0"/>
              </a:rPr>
            </a:br>
            <a:r>
              <a:rPr lang="it-IT" sz="4000" dirty="0" smtClean="0">
                <a:solidFill>
                  <a:srgbClr val="002060"/>
                </a:solidFill>
                <a:latin typeface="Trebuchet MS" pitchFamily="34" charset="0"/>
              </a:rPr>
              <a:t>le tue opinioni riflettono la realtà?</a:t>
            </a:r>
            <a:endParaRPr lang="it-IT" sz="40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2060"/>
                </a:solidFill>
              </a:rPr>
              <a:t>Daniela Novelli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Assistente Sanitaria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SISP ASL AL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5" name="Immagine 4" descr="programma 1 scuo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705" y="285729"/>
            <a:ext cx="7716930" cy="1190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357" y="71414"/>
            <a:ext cx="10965237" cy="582594"/>
          </a:xfrm>
        </p:spPr>
        <p:txBody>
          <a:bodyPr>
            <a:norm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  <a:latin typeface="Trebuchet MS" pitchFamily="34" charset="0"/>
              </a:rPr>
              <a:t>DISTRIBUZIONE DELLE SEGNALAZIONI PER SINTOMO/SEGNO (n.7267)</a:t>
            </a:r>
            <a:endParaRPr lang="it-IT" sz="20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pic>
        <p:nvPicPr>
          <p:cNvPr id="6" name="Segnaposto contenuto 5" descr="SEGNALAZIONE VACCINI_FARMC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2057" y="1071546"/>
            <a:ext cx="10202438" cy="5072098"/>
          </a:xfrm>
        </p:spPr>
      </p:pic>
      <p:sp>
        <p:nvSpPr>
          <p:cNvPr id="7" name="CasellaDiTesto 6"/>
          <p:cNvSpPr txBox="1"/>
          <p:nvPr/>
        </p:nvSpPr>
        <p:spPr>
          <a:xfrm>
            <a:off x="4195352" y="6429396"/>
            <a:ext cx="70558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 smtClean="0">
                <a:latin typeface="Trebuchet MS" pitchFamily="34" charset="0"/>
              </a:rPr>
              <a:t>Fonte Rapporto vaccini AIFA 2018</a:t>
            </a:r>
            <a:endParaRPr lang="it-IT" sz="11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6006" y="928670"/>
            <a:ext cx="11459945" cy="4500594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SzPct val="109000"/>
              <a:buFont typeface="Wingdings" pitchFamily="2" charset="2"/>
              <a:buChar char="v"/>
            </a:pPr>
            <a:r>
              <a:rPr lang="it-IT" sz="3200" dirty="0" smtClean="0">
                <a:solidFill>
                  <a:srgbClr val="002060"/>
                </a:solidFill>
                <a:latin typeface="Trebuchet MS" pitchFamily="34" charset="0"/>
              </a:rPr>
              <a:t>L’aumento delle segnalazioni non va confuso con un aumento delle reazioni stesse. </a:t>
            </a:r>
          </a:p>
          <a:p>
            <a:pPr algn="just">
              <a:buClr>
                <a:srgbClr val="FF0000"/>
              </a:buClr>
              <a:buSzPct val="109000"/>
              <a:buFont typeface="Wingdings" pitchFamily="2" charset="2"/>
              <a:buChar char="v"/>
            </a:pPr>
            <a:endParaRPr lang="it-IT" sz="32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buClr>
                <a:srgbClr val="FF0000"/>
              </a:buClr>
              <a:buSzPct val="109000"/>
              <a:buFont typeface="Wingdings" pitchFamily="2" charset="2"/>
              <a:buChar char="v"/>
            </a:pPr>
            <a:r>
              <a:rPr lang="it-IT" sz="3200" dirty="0" smtClean="0">
                <a:solidFill>
                  <a:srgbClr val="002060"/>
                </a:solidFill>
                <a:latin typeface="Trebuchet MS" pitchFamily="34" charset="0"/>
              </a:rPr>
              <a:t>La </a:t>
            </a:r>
            <a:r>
              <a:rPr lang="it-IT" sz="3200" dirty="0" err="1" smtClean="0">
                <a:solidFill>
                  <a:srgbClr val="002060"/>
                </a:solidFill>
                <a:latin typeface="Trebuchet MS" pitchFamily="34" charset="0"/>
              </a:rPr>
              <a:t>Vaccinovigilanza</a:t>
            </a:r>
            <a:r>
              <a:rPr lang="it-IT" sz="3200" dirty="0" smtClean="0">
                <a:solidFill>
                  <a:srgbClr val="002060"/>
                </a:solidFill>
                <a:latin typeface="Trebuchet MS" pitchFamily="34" charset="0"/>
              </a:rPr>
              <a:t> è un metodo per portare a conoscenza qualcosa che già avviene, e lo scopo è di monitorare se il rapporto beneficio/rischio continui a essere favorevole.</a:t>
            </a:r>
          </a:p>
          <a:p>
            <a:pPr algn="just">
              <a:buClr>
                <a:srgbClr val="FF0000"/>
              </a:buClr>
              <a:buSzPct val="109000"/>
              <a:buNone/>
            </a:pPr>
            <a:r>
              <a:rPr lang="it-IT" sz="3200" dirty="0" smtClean="0">
                <a:solidFill>
                  <a:srgbClr val="002060"/>
                </a:solidFill>
                <a:latin typeface="Trebuchet MS" pitchFamily="34" charset="0"/>
              </a:rPr>
              <a:t> </a:t>
            </a:r>
          </a:p>
          <a:p>
            <a:pPr algn="just">
              <a:buClr>
                <a:srgbClr val="FF0000"/>
              </a:buClr>
              <a:buSzPct val="109000"/>
              <a:buFont typeface="Wingdings" pitchFamily="2" charset="2"/>
              <a:buChar char="v"/>
            </a:pPr>
            <a:r>
              <a:rPr lang="it-IT" sz="3200" dirty="0" smtClean="0">
                <a:solidFill>
                  <a:srgbClr val="002060"/>
                </a:solidFill>
                <a:latin typeface="Trebuchet MS" pitchFamily="34" charset="0"/>
              </a:rPr>
              <a:t>È imprudente scambiare il miglioramento di una raccolta dati con un aumento degli eventi sotto osservazione. </a:t>
            </a:r>
          </a:p>
          <a:p>
            <a:pPr algn="just">
              <a:buClr>
                <a:srgbClr val="FF0000"/>
              </a:buClr>
              <a:buSzPct val="109000"/>
              <a:buFont typeface="Wingdings" pitchFamily="2" charset="2"/>
              <a:buChar char="v"/>
            </a:pPr>
            <a:endParaRPr lang="it-IT" sz="32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buClr>
                <a:srgbClr val="FF0000"/>
              </a:buClr>
              <a:buSzPct val="109000"/>
              <a:buFont typeface="Wingdings" pitchFamily="2" charset="2"/>
              <a:buChar char="v"/>
            </a:pPr>
            <a:endParaRPr lang="it-IT" sz="2000" dirty="0" smtClean="0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235" y="-24"/>
            <a:ext cx="10984230" cy="1143000"/>
          </a:xfrm>
        </p:spPr>
        <p:txBody>
          <a:bodyPr>
            <a:normAutofit/>
          </a:bodyPr>
          <a:lstStyle/>
          <a:p>
            <a:r>
              <a:rPr lang="it-IT" sz="6000" dirty="0" smtClean="0">
                <a:latin typeface="Trebuchet MS" pitchFamily="34" charset="0"/>
              </a:rPr>
              <a:t>E sui social ?</a:t>
            </a:r>
            <a:endParaRPr lang="it-IT" sz="6000" dirty="0">
              <a:latin typeface="Trebuchet MS" pitchFamily="34" charset="0"/>
            </a:endParaRPr>
          </a:p>
        </p:txBody>
      </p:sp>
      <p:pic>
        <p:nvPicPr>
          <p:cNvPr id="5" name="Segnaposto contenuto 4" descr="è una giungla la fuori hai bisogno una guid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3260" y="1280811"/>
            <a:ext cx="7858180" cy="5291461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0235" y="2957522"/>
            <a:ext cx="9967172" cy="17573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800" b="1" dirty="0" smtClean="0">
                <a:solidFill>
                  <a:srgbClr val="002060"/>
                </a:solidFill>
                <a:latin typeface="Trebuchet MS" pitchFamily="34" charset="0"/>
              </a:rPr>
              <a:t>Errori cognitivi</a:t>
            </a:r>
            <a:endParaRPr lang="it-IT" sz="48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bias cognitivi 1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44566" y="500042"/>
            <a:ext cx="9572692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235" y="71414"/>
            <a:ext cx="9967172" cy="571496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 err="1" smtClean="0">
                <a:solidFill>
                  <a:srgbClr val="002060"/>
                </a:solidFill>
                <a:latin typeface="Trebuchet MS" pitchFamily="34" charset="0"/>
              </a:rPr>
              <a:t>Bias</a:t>
            </a:r>
            <a:r>
              <a:rPr lang="it-IT" sz="3200" b="1" dirty="0" smtClean="0">
                <a:solidFill>
                  <a:srgbClr val="002060"/>
                </a:solidFill>
                <a:latin typeface="Trebuchet MS" pitchFamily="34" charset="0"/>
              </a:rPr>
              <a:t> di conferma</a:t>
            </a:r>
            <a:endParaRPr lang="it-IT" sz="32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2996" y="698388"/>
            <a:ext cx="11858708" cy="487375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 algn="just">
              <a:lnSpc>
                <a:spcPct val="120000"/>
              </a:lnSpc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Tendiamo a sovrastimare le informazioni o gli eventi che confermano le  nostre decisioni o </a:t>
            </a:r>
          </a:p>
          <a:p>
            <a:pPr algn="just">
              <a:lnSpc>
                <a:spcPct val="120000"/>
              </a:lnSpc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convinzioni, piuttosto che rimetterle in discussione.</a:t>
            </a:r>
          </a:p>
          <a:p>
            <a:pPr algn="just">
              <a:lnSpc>
                <a:spcPct val="120000"/>
              </a:lnSpc>
              <a:buNone/>
            </a:pPr>
            <a:endParaRPr lang="it-IT" sz="80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 </a:t>
            </a:r>
          </a:p>
          <a:p>
            <a:pPr algn="ctr">
              <a:lnSpc>
                <a:spcPct val="120000"/>
              </a:lnSpc>
              <a:buNone/>
            </a:pPr>
            <a:r>
              <a:rPr lang="it-IT" sz="8000" b="1" dirty="0" smtClean="0">
                <a:solidFill>
                  <a:srgbClr val="002060"/>
                </a:solidFill>
                <a:latin typeface="Trebuchet MS" pitchFamily="34" charset="0"/>
              </a:rPr>
              <a:t>“</a:t>
            </a:r>
            <a:r>
              <a:rPr lang="it-IT" sz="8000" b="1" i="1" dirty="0" smtClean="0">
                <a:solidFill>
                  <a:srgbClr val="FF0000"/>
                </a:solidFill>
                <a:latin typeface="Trebuchet MS" pitchFamily="34" charset="0"/>
              </a:rPr>
              <a:t>I miei figli non vaccinati sono più sani degli altri”.</a:t>
            </a:r>
          </a:p>
          <a:p>
            <a:pPr algn="ctr">
              <a:lnSpc>
                <a:spcPct val="120000"/>
              </a:lnSpc>
              <a:buNone/>
            </a:pPr>
            <a:endParaRPr lang="it-IT" sz="8000" i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Quest’affermazione non è supportata da nessuna analisi statistica ma è la percezione della </a:t>
            </a:r>
          </a:p>
          <a:p>
            <a:pPr>
              <a:lnSpc>
                <a:spcPct val="120000"/>
              </a:lnSpc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realtà che  ci spinge ad ignorare o sottostimare  gli eventi che confuterebbero la nostra posizione. </a:t>
            </a:r>
          </a:p>
          <a:p>
            <a:pPr algn="just">
              <a:lnSpc>
                <a:spcPct val="120000"/>
              </a:lnSpc>
              <a:buNone/>
            </a:pPr>
            <a:endParaRPr lang="it-IT" sz="80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Si nota spesso nei gruppi di discussione in cui i genitori portano come esempio l’aver passato inverni </a:t>
            </a:r>
          </a:p>
          <a:p>
            <a:pPr algn="just">
              <a:lnSpc>
                <a:spcPct val="120000"/>
              </a:lnSpc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senza raffreddori, ignorando il fatto che i bambini crescono e spesso passano indenni attraverso quei </a:t>
            </a:r>
          </a:p>
          <a:p>
            <a:pPr algn="just">
              <a:lnSpc>
                <a:spcPct val="120000"/>
              </a:lnSpc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malanni di cui hanno ormai gli anticorpi … ma ovviamente restano scoperti verso quelle malattie per </a:t>
            </a:r>
          </a:p>
          <a:p>
            <a:pPr algn="just">
              <a:lnSpc>
                <a:spcPct val="120000"/>
              </a:lnSpc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cui non sono stati vaccinati.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400" b="1" dirty="0" err="1" smtClean="0">
                <a:solidFill>
                  <a:srgbClr val="002060"/>
                </a:solidFill>
                <a:latin typeface="Trebuchet MS" pitchFamily="34" charset="0"/>
              </a:rPr>
              <a:t>Bias</a:t>
            </a:r>
            <a:r>
              <a:rPr lang="it-IT" sz="4400" b="1" dirty="0" smtClean="0">
                <a:solidFill>
                  <a:srgbClr val="002060"/>
                </a:solidFill>
                <a:latin typeface="Trebuchet MS" pitchFamily="34" charset="0"/>
              </a:rPr>
              <a:t> di omissione</a:t>
            </a:r>
            <a:endParaRPr lang="it-IT" sz="44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1558" y="1714488"/>
            <a:ext cx="11930146" cy="48737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In situazioni di scelta rischiosa, quando chi deve decidere si confronta con </a:t>
            </a:r>
          </a:p>
          <a:p>
            <a:pPr algn="just">
              <a:buNone/>
            </a:pP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l’alternativa tra azione concreta e omissione, si tende a scegliere</a:t>
            </a:r>
          </a:p>
          <a:p>
            <a:pPr algn="just">
              <a:buNone/>
            </a:pP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l’omissione. </a:t>
            </a:r>
          </a:p>
          <a:p>
            <a:pPr algn="just">
              <a:buNone/>
            </a:pPr>
            <a:endParaRPr lang="it-IT" sz="28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buNone/>
            </a:pPr>
            <a:r>
              <a:rPr lang="it-IT" sz="2800" b="1" i="1" dirty="0" smtClean="0">
                <a:solidFill>
                  <a:srgbClr val="002060"/>
                </a:solidFill>
                <a:latin typeface="Trebuchet MS" pitchFamily="34" charset="0"/>
              </a:rPr>
              <a:t>“</a:t>
            </a:r>
            <a:r>
              <a:rPr lang="it-IT" sz="2800" b="1" i="1" dirty="0" smtClean="0">
                <a:solidFill>
                  <a:srgbClr val="FF0000"/>
                </a:solidFill>
                <a:latin typeface="Trebuchet MS" pitchFamily="34" charset="0"/>
              </a:rPr>
              <a:t>Se dovessi vaccinare mio figlio non mi perdonerei mai un’eventuale </a:t>
            </a:r>
          </a:p>
          <a:p>
            <a:pPr algn="ctr">
              <a:buNone/>
            </a:pPr>
            <a:r>
              <a:rPr lang="it-IT" sz="2800" b="1" i="1" dirty="0" smtClean="0">
                <a:solidFill>
                  <a:srgbClr val="FF0000"/>
                </a:solidFill>
                <a:latin typeface="Trebuchet MS" pitchFamily="34" charset="0"/>
              </a:rPr>
              <a:t>reazione avversa.”</a:t>
            </a:r>
            <a:r>
              <a:rPr lang="it-IT" sz="2800" b="1" dirty="0" smtClean="0">
                <a:solidFill>
                  <a:srgbClr val="FF0000"/>
                </a:solidFill>
                <a:latin typeface="Trebuchet MS" pitchFamily="34" charset="0"/>
              </a:rPr>
              <a:t> </a:t>
            </a:r>
          </a:p>
          <a:p>
            <a:pPr>
              <a:buNone/>
            </a:pPr>
            <a:endParaRPr lang="it-IT" sz="28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>
              <a:buNone/>
            </a:pP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Purtroppo però anche il non vaccinare è in realtà una scelta e assai più </a:t>
            </a:r>
          </a:p>
          <a:p>
            <a:pPr>
              <a:buNone/>
            </a:pP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rischiosa, corrisponde infatti alla scelta di non proteggere il bambino contro </a:t>
            </a:r>
          </a:p>
          <a:p>
            <a:pPr>
              <a:buNone/>
            </a:pP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determinate malattie.</a:t>
            </a:r>
            <a:b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</a:br>
            <a:endParaRPr lang="it-IT" sz="2800" dirty="0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235" y="500042"/>
            <a:ext cx="9967172" cy="560406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>
                <a:solidFill>
                  <a:srgbClr val="002060"/>
                </a:solidFill>
                <a:latin typeface="Trebuchet MS" pitchFamily="34" charset="0"/>
              </a:rPr>
              <a:t>Effetto </a:t>
            </a:r>
            <a:r>
              <a:rPr lang="it-IT" sz="4000" b="1" dirty="0" err="1" smtClean="0">
                <a:solidFill>
                  <a:srgbClr val="002060"/>
                </a:solidFill>
                <a:latin typeface="Trebuchet MS" pitchFamily="34" charset="0"/>
              </a:rPr>
              <a:t>Dunning</a:t>
            </a:r>
            <a:r>
              <a:rPr lang="it-IT" sz="4000" b="1" dirty="0" smtClean="0">
                <a:solidFill>
                  <a:srgbClr val="002060"/>
                </a:solidFill>
                <a:latin typeface="Trebuchet MS" pitchFamily="34" charset="0"/>
              </a:rPr>
              <a:t> Kruger</a:t>
            </a:r>
            <a:endParaRPr lang="it-IT" sz="40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72996" y="1142984"/>
            <a:ext cx="1171583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Le persone non esperte tendono a sovrastimare le proprie capacità. Questo è tipico dei “genitori informati” ce credono di poter discutere “alla pari” con medici specializzati in immunologia opponendo alla conoscenza dell’esperto le proprie nozioni apprese navigando in rete.</a:t>
            </a:r>
          </a:p>
          <a:p>
            <a:endParaRPr lang="it-IT" sz="24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/>
            <a:r>
              <a:rPr lang="it-IT" sz="2400" b="1" dirty="0" smtClean="0">
                <a:solidFill>
                  <a:srgbClr val="002060"/>
                </a:solidFill>
                <a:latin typeface="Trebuchet MS" pitchFamily="34" charset="0"/>
              </a:rPr>
              <a:t>“</a:t>
            </a:r>
            <a:r>
              <a:rPr lang="it-IT" sz="2400" b="1" dirty="0" smtClean="0">
                <a:solidFill>
                  <a:srgbClr val="FF0000"/>
                </a:solidFill>
                <a:latin typeface="Trebuchet MS" pitchFamily="34" charset="0"/>
              </a:rPr>
              <a:t>Ho passato ore e ore a studiare e ad informarmi, quindi ho scelto in maniera consapevole di non vaccinare</a:t>
            </a:r>
            <a:r>
              <a:rPr lang="it-IT" sz="2400" b="1" dirty="0" smtClean="0">
                <a:solidFill>
                  <a:srgbClr val="002060"/>
                </a:solidFill>
                <a:latin typeface="Trebuchet MS" pitchFamily="34" charset="0"/>
              </a:rPr>
              <a:t>”</a:t>
            </a:r>
          </a:p>
          <a:p>
            <a:pPr algn="ctr"/>
            <a:endParaRPr lang="it-IT" sz="24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/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Quello che alcuni genitori non riescono a cogliere è la </a:t>
            </a:r>
            <a:r>
              <a:rPr lang="it-IT" sz="2400" dirty="0" err="1" smtClean="0">
                <a:solidFill>
                  <a:srgbClr val="002060"/>
                </a:solidFill>
                <a:latin typeface="Trebuchet MS" pitchFamily="34" charset="0"/>
              </a:rPr>
              <a:t>complessitàe</a:t>
            </a:r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 la vastità degli argomenti  trattati e pensano che la facilità con cui si reperiscono nozioni tramite il web basti a colmare le evidenti lacune . Se a questo aggiungiamo la facilità con cui la disinformazione si diffonde in rete, vediamo che le probabilità di incappare in siti poco seri che diffondono il falso è, purtroppo, molto alta.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2996" y="428604"/>
            <a:ext cx="11858708" cy="61436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it-IT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b="1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it-IT" sz="9600" dirty="0" smtClean="0">
                <a:solidFill>
                  <a:srgbClr val="002060"/>
                </a:solidFill>
                <a:latin typeface="Trebuchet MS" pitchFamily="34" charset="0"/>
              </a:rPr>
              <a:t>Considerare le persone che sono sopravvissute ad un evento come rappresentative </a:t>
            </a:r>
          </a:p>
          <a:p>
            <a:pPr>
              <a:lnSpc>
                <a:spcPct val="120000"/>
              </a:lnSpc>
              <a:buNone/>
            </a:pPr>
            <a:r>
              <a:rPr lang="it-IT" sz="9600" dirty="0" smtClean="0">
                <a:solidFill>
                  <a:srgbClr val="002060"/>
                </a:solidFill>
                <a:latin typeface="Trebuchet MS" pitchFamily="34" charset="0"/>
              </a:rPr>
              <a:t>del rischio, ignorando le altre. </a:t>
            </a:r>
          </a:p>
          <a:p>
            <a:pPr>
              <a:lnSpc>
                <a:spcPct val="120000"/>
              </a:lnSpc>
              <a:buNone/>
            </a:pPr>
            <a:endParaRPr lang="it-IT" sz="8600" i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lnSpc>
                <a:spcPct val="170000"/>
              </a:lnSpc>
              <a:buNone/>
            </a:pPr>
            <a:r>
              <a:rPr lang="it-IT" sz="9600" b="1" i="1" dirty="0" smtClean="0">
                <a:solidFill>
                  <a:srgbClr val="002060"/>
                </a:solidFill>
                <a:latin typeface="Trebuchet MS" pitchFamily="34" charset="0"/>
              </a:rPr>
              <a:t>“</a:t>
            </a:r>
            <a:r>
              <a:rPr lang="it-IT" sz="9600" b="1" i="1" dirty="0" smtClean="0">
                <a:solidFill>
                  <a:srgbClr val="FF0000"/>
                </a:solidFill>
                <a:latin typeface="Trebuchet MS" pitchFamily="34" charset="0"/>
              </a:rPr>
              <a:t>Da piccolo ho avuto il morbillo e sono ancora qui”.</a:t>
            </a:r>
          </a:p>
          <a:p>
            <a:pPr algn="just">
              <a:lnSpc>
                <a:spcPct val="120000"/>
              </a:lnSpc>
              <a:buNone/>
            </a:pPr>
            <a:r>
              <a:rPr lang="it-IT" sz="8600" i="1" dirty="0" smtClean="0">
                <a:solidFill>
                  <a:srgbClr val="002060"/>
                </a:solidFill>
                <a:latin typeface="Trebuchet MS" pitchFamily="34" charset="0"/>
              </a:rPr>
              <a:t/>
            </a:r>
            <a:br>
              <a:rPr lang="it-IT" sz="8600" i="1" dirty="0" smtClean="0">
                <a:solidFill>
                  <a:srgbClr val="002060"/>
                </a:solidFill>
                <a:latin typeface="Trebuchet MS" pitchFamily="34" charset="0"/>
              </a:rPr>
            </a:br>
            <a:endParaRPr lang="it-IT" sz="8600" i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it-IT" sz="9600" dirty="0" smtClean="0">
                <a:solidFill>
                  <a:srgbClr val="002060"/>
                </a:solidFill>
                <a:latin typeface="Trebuchet MS" pitchFamily="34" charset="0"/>
              </a:rPr>
              <a:t>E tutti quelli che invece non lo possono raccontare? Avremmo fatto la stessa </a:t>
            </a:r>
          </a:p>
          <a:p>
            <a:pPr algn="just">
              <a:lnSpc>
                <a:spcPct val="120000"/>
              </a:lnSpc>
              <a:buNone/>
            </a:pPr>
            <a:r>
              <a:rPr lang="it-IT" sz="9600" dirty="0" smtClean="0">
                <a:solidFill>
                  <a:srgbClr val="002060"/>
                </a:solidFill>
                <a:latin typeface="Trebuchet MS" pitchFamily="34" charset="0"/>
              </a:rPr>
              <a:t>osservazione, con la stessa leggerezza, per il vaiolo o la polio? </a:t>
            </a:r>
          </a:p>
          <a:p>
            <a:pPr algn="just">
              <a:lnSpc>
                <a:spcPct val="120000"/>
              </a:lnSpc>
              <a:buNone/>
            </a:pPr>
            <a:r>
              <a:rPr lang="it-IT" sz="9600" dirty="0" smtClean="0">
                <a:solidFill>
                  <a:srgbClr val="002060"/>
                </a:solidFill>
                <a:latin typeface="Trebuchet MS" pitchFamily="34" charset="0"/>
              </a:rPr>
              <a:t>In genere si fanno affermazioni del genere per malattie di cui non abbiamo chiara </a:t>
            </a:r>
          </a:p>
          <a:p>
            <a:pPr algn="just">
              <a:lnSpc>
                <a:spcPct val="120000"/>
              </a:lnSpc>
              <a:buNone/>
            </a:pPr>
            <a:r>
              <a:rPr lang="it-IT" sz="9600" dirty="0" smtClean="0">
                <a:solidFill>
                  <a:srgbClr val="002060"/>
                </a:solidFill>
                <a:latin typeface="Trebuchet MS" pitchFamily="34" charset="0"/>
              </a:rPr>
              <a:t>l’effettiva pericolosità. </a:t>
            </a:r>
          </a:p>
          <a:p>
            <a:pPr algn="just">
              <a:lnSpc>
                <a:spcPct val="120000"/>
              </a:lnSpc>
              <a:buNone/>
            </a:pPr>
            <a:r>
              <a:rPr lang="it-IT" sz="9600" dirty="0" smtClean="0">
                <a:solidFill>
                  <a:srgbClr val="002060"/>
                </a:solidFill>
                <a:latin typeface="Trebuchet MS" pitchFamily="34" charset="0"/>
              </a:rPr>
              <a:t>Il morbillo resta nei nostri ricordi come di una malattia tutto sommato “lieve” </a:t>
            </a:r>
          </a:p>
          <a:p>
            <a:pPr>
              <a:lnSpc>
                <a:spcPct val="120000"/>
              </a:lnSpc>
              <a:buNone/>
            </a:pPr>
            <a:r>
              <a:rPr lang="it-IT" sz="9600" dirty="0" smtClean="0">
                <a:solidFill>
                  <a:srgbClr val="002060"/>
                </a:solidFill>
                <a:latin typeface="Trebuchet MS" pitchFamily="34" charset="0"/>
              </a:rPr>
              <a:t>mentre in realtà può causare encefalite in 1 caso su 1000 e morte in 1 caso su 3000 </a:t>
            </a:r>
          </a:p>
          <a:p>
            <a:pPr>
              <a:lnSpc>
                <a:spcPct val="120000"/>
              </a:lnSpc>
              <a:buNone/>
            </a:pPr>
            <a:r>
              <a:rPr lang="it-IT" sz="9600" dirty="0" smtClean="0">
                <a:solidFill>
                  <a:srgbClr val="002060"/>
                </a:solidFill>
                <a:latin typeface="Trebuchet MS" pitchFamily="34" charset="0"/>
              </a:rPr>
              <a:t>ammalati.</a:t>
            </a:r>
            <a:br>
              <a:rPr lang="it-IT" sz="9600" dirty="0" smtClean="0">
                <a:solidFill>
                  <a:srgbClr val="002060"/>
                </a:solidFill>
                <a:latin typeface="Trebuchet MS" pitchFamily="34" charset="0"/>
              </a:rPr>
            </a:br>
            <a:endParaRPr lang="it-IT" sz="96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58748" y="142852"/>
            <a:ext cx="10858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sz="4000" b="1" dirty="0" err="1" smtClean="0">
                <a:solidFill>
                  <a:srgbClr val="002060"/>
                </a:solidFill>
                <a:latin typeface="Trebuchet MS" pitchFamily="34" charset="0"/>
              </a:rPr>
              <a:t>Bias</a:t>
            </a:r>
            <a:r>
              <a:rPr lang="it-IT" sz="4000" b="1" dirty="0" smtClean="0">
                <a:solidFill>
                  <a:srgbClr val="002060"/>
                </a:solidFill>
                <a:latin typeface="Trebuchet MS" pitchFamily="34" charset="0"/>
              </a:rPr>
              <a:t> di sopravvivenza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235" y="71414"/>
            <a:ext cx="9967172" cy="1143000"/>
          </a:xfrm>
        </p:spPr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Correlazioni illusorie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2996" y="1000108"/>
            <a:ext cx="11787269" cy="4873752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endParaRPr lang="it-IT" b="1" dirty="0" smtClean="0"/>
          </a:p>
          <a:p>
            <a:pPr algn="just"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Percepire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relazioni</a:t>
            </a: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 tra variabili quando in realtà non ne esistono. </a:t>
            </a:r>
          </a:p>
          <a:p>
            <a:pPr algn="just">
              <a:buNone/>
            </a:pPr>
            <a:endParaRPr lang="it-IT" sz="80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buNone/>
            </a:pPr>
            <a:endParaRPr lang="it-IT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it-IT" sz="9600" b="1" dirty="0">
                <a:solidFill>
                  <a:srgbClr val="002060"/>
                </a:solidFill>
                <a:latin typeface="Trebuchet MS" pitchFamily="34" charset="0"/>
              </a:rPr>
              <a:t>“</a:t>
            </a:r>
            <a:r>
              <a:rPr lang="it-IT" sz="9600" b="1" dirty="0">
                <a:solidFill>
                  <a:srgbClr val="FF0000"/>
                </a:solidFill>
                <a:latin typeface="Trebuchet MS" pitchFamily="34" charset="0"/>
              </a:rPr>
              <a:t>Dopo la vaccinazione mio figlio ha iniziato ad ammalarsi più spesso”. </a:t>
            </a:r>
          </a:p>
          <a:p>
            <a:pPr algn="just">
              <a:buNone/>
            </a:pPr>
            <a:endParaRPr lang="it-IT" sz="9600" dirty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buNone/>
            </a:pP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Queste affermazioni non si basano su analisi statistiche dei dati ma solo sulla </a:t>
            </a: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percezione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che se due </a:t>
            </a:r>
            <a:endParaRPr lang="it-IT" sz="80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eventi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sono legati temporalmente allora devono anche </a:t>
            </a: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essere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in rapporto di causa-effetto: due </a:t>
            </a:r>
            <a:endParaRPr lang="it-IT" sz="80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eventi 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correlati temporalmente non sono </a:t>
            </a: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per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forza uno  causa dell’altro. </a:t>
            </a:r>
          </a:p>
          <a:p>
            <a:pPr algn="just">
              <a:buNone/>
            </a:pP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Anche se per il  nostro cervello è difficile da comprendere questa è la verità: se </a:t>
            </a: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dopo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un tempo X dal </a:t>
            </a:r>
            <a:endParaRPr lang="it-IT" sz="80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vaccino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ci si ammala, questo può non dipendere dalla </a:t>
            </a: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vaccinazione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. </a:t>
            </a:r>
          </a:p>
          <a:p>
            <a:pPr algn="just">
              <a:buNone/>
            </a:pPr>
            <a:endParaRPr lang="it-IT" sz="8000" dirty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buNone/>
            </a:pP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Il nostro  cervello cerca sempre degli schemi e questo è un grande problema quando si parla  </a:t>
            </a: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di </a:t>
            </a:r>
          </a:p>
          <a:p>
            <a:pPr algn="just"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vaccini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e reazioni avverse: il genitore non dovrebbe basarsi sul suo caso personale ma </a:t>
            </a: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dovrebbe </a:t>
            </a:r>
          </a:p>
          <a:p>
            <a:pPr algn="just"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affidarsi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di quelle portate avanti da medici ed epidemiologi che individuano le vere </a:t>
            </a: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reazioni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avverse </a:t>
            </a:r>
            <a:endParaRPr lang="it-IT" sz="80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>
              <a:buNone/>
            </a:pPr>
            <a:r>
              <a:rPr lang="it-IT" sz="8000" dirty="0" smtClean="0">
                <a:solidFill>
                  <a:srgbClr val="002060"/>
                </a:solidFill>
                <a:latin typeface="Trebuchet MS" pitchFamily="34" charset="0"/>
              </a:rPr>
              <a:t>da 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vaccino, sfrondandole da tutti i possibili </a:t>
            </a:r>
            <a:r>
              <a:rPr lang="it-IT" sz="8000" dirty="0" err="1">
                <a:solidFill>
                  <a:srgbClr val="002060"/>
                </a:solidFill>
                <a:latin typeface="Trebuchet MS" pitchFamily="34" charset="0"/>
              </a:rPr>
              <a:t>confondimenti</a:t>
            </a:r>
            <a:r>
              <a:rPr lang="it-IT" sz="8000" dirty="0">
                <a:solidFill>
                  <a:srgbClr val="002060"/>
                </a:solidFill>
                <a:latin typeface="Trebuchet MS" pitchFamily="34" charset="0"/>
              </a:rPr>
              <a:t>.</a:t>
            </a:r>
            <a:br>
              <a:rPr lang="it-IT" sz="8000" dirty="0">
                <a:solidFill>
                  <a:srgbClr val="002060"/>
                </a:solidFill>
                <a:latin typeface="Trebuchet MS" pitchFamily="34" charset="0"/>
              </a:rPr>
            </a:br>
            <a:endParaRPr lang="it-IT" sz="8000" dirty="0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286007" y="214290"/>
            <a:ext cx="11317069" cy="857232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Trebuchet MS" pitchFamily="34" charset="0"/>
              </a:rPr>
              <a:t>Pensiero critico </a:t>
            </a:r>
            <a:r>
              <a:rPr lang="it-IT" sz="3100" b="1" dirty="0" smtClean="0">
                <a:solidFill>
                  <a:srgbClr val="002060"/>
                </a:solidFill>
                <a:latin typeface="Trebuchet MS" pitchFamily="34" charset="0"/>
              </a:rPr>
              <a:t/>
            </a:r>
            <a:br>
              <a:rPr lang="it-IT" sz="3100" b="1" dirty="0" smtClean="0">
                <a:solidFill>
                  <a:srgbClr val="002060"/>
                </a:solidFill>
                <a:latin typeface="Trebuchet MS" pitchFamily="34" charset="0"/>
              </a:rPr>
            </a:br>
            <a:endParaRPr lang="it-IT" sz="3100" dirty="0" smtClean="0">
              <a:solidFill>
                <a:srgbClr val="002060"/>
              </a:solidFill>
              <a:latin typeface="Trebuchet MS" pitchFamily="34" charset="0"/>
            </a:endParaRPr>
          </a:p>
        </p:txBody>
      </p:sp>
      <p:sp useBgFill="1">
        <p:nvSpPr>
          <p:cNvPr id="4099" name="Segnaposto contenuto 2"/>
          <p:cNvSpPr>
            <a:spLocks noGrp="1"/>
          </p:cNvSpPr>
          <p:nvPr>
            <p:ph idx="1"/>
          </p:nvPr>
        </p:nvSpPr>
        <p:spPr>
          <a:xfrm>
            <a:off x="190656" y="714356"/>
            <a:ext cx="11841048" cy="4929188"/>
          </a:xfrm>
        </p:spPr>
        <p:txBody>
          <a:bodyPr>
            <a:normAutofit/>
          </a:bodyPr>
          <a:lstStyle/>
          <a:p>
            <a:pPr algn="just">
              <a:lnSpc>
                <a:spcPct val="108000"/>
              </a:lnSpc>
              <a:spcBef>
                <a:spcPct val="0"/>
              </a:spcBef>
              <a:buFont typeface="Times New Roman" pitchFamily="16" charset="0"/>
              <a:buNone/>
            </a:pPr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È la capacità di </a:t>
            </a:r>
            <a:r>
              <a:rPr lang="it-IT" sz="2400" i="1" u="sng" dirty="0" smtClean="0">
                <a:solidFill>
                  <a:srgbClr val="002060"/>
                </a:solidFill>
                <a:latin typeface="Trebuchet MS" pitchFamily="34" charset="0"/>
              </a:rPr>
              <a:t>analizzare</a:t>
            </a:r>
            <a:r>
              <a:rPr lang="it-IT" sz="2400" i="1" dirty="0" smtClean="0">
                <a:solidFill>
                  <a:srgbClr val="002060"/>
                </a:solidFill>
                <a:latin typeface="Trebuchet MS" pitchFamily="34" charset="0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informazioni ed esperienze in modo oggettivo. </a:t>
            </a:r>
          </a:p>
          <a:p>
            <a:pPr algn="just">
              <a:lnSpc>
                <a:spcPct val="108000"/>
              </a:lnSpc>
              <a:spcBef>
                <a:spcPct val="0"/>
              </a:spcBef>
              <a:buFont typeface="Times New Roman" pitchFamily="16" charset="0"/>
              <a:buNone/>
            </a:pPr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Può contribuire al benessere aiutandoci a </a:t>
            </a:r>
            <a:r>
              <a:rPr lang="it-IT" sz="2400" i="1" u="sng" dirty="0" smtClean="0">
                <a:solidFill>
                  <a:srgbClr val="002060"/>
                </a:solidFill>
                <a:latin typeface="Trebuchet MS" pitchFamily="34" charset="0"/>
              </a:rPr>
              <a:t>riconoscere</a:t>
            </a:r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 e </a:t>
            </a:r>
            <a:r>
              <a:rPr lang="it-IT" sz="2400" i="1" u="sng" dirty="0" smtClean="0">
                <a:solidFill>
                  <a:srgbClr val="002060"/>
                </a:solidFill>
                <a:latin typeface="Trebuchet MS" pitchFamily="34" charset="0"/>
              </a:rPr>
              <a:t>valutare</a:t>
            </a:r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 i fattori  (valori, </a:t>
            </a:r>
          </a:p>
          <a:p>
            <a:pPr algn="just">
              <a:lnSpc>
                <a:spcPct val="108000"/>
              </a:lnSpc>
              <a:spcBef>
                <a:spcPct val="0"/>
              </a:spcBef>
              <a:buFont typeface="Times New Roman" pitchFamily="16" charset="0"/>
              <a:buNone/>
            </a:pPr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pressione dei pari e pressione  dei media) che influenzano </a:t>
            </a:r>
            <a:r>
              <a:rPr lang="it-IT" sz="2400" i="1" u="sng" dirty="0" smtClean="0">
                <a:solidFill>
                  <a:srgbClr val="002060"/>
                </a:solidFill>
                <a:latin typeface="Trebuchet MS" pitchFamily="34" charset="0"/>
              </a:rPr>
              <a:t>atteggiamento</a:t>
            </a:r>
            <a:r>
              <a:rPr lang="it-IT" sz="2400" i="1" dirty="0" smtClean="0">
                <a:solidFill>
                  <a:srgbClr val="002060"/>
                </a:solidFill>
                <a:latin typeface="Trebuchet MS" pitchFamily="34" charset="0"/>
              </a:rPr>
              <a:t>  </a:t>
            </a:r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e </a:t>
            </a:r>
          </a:p>
          <a:p>
            <a:pPr algn="just">
              <a:lnSpc>
                <a:spcPct val="108000"/>
              </a:lnSpc>
              <a:spcBef>
                <a:spcPct val="0"/>
              </a:spcBef>
              <a:buFont typeface="Times New Roman" pitchFamily="16" charset="0"/>
              <a:buNone/>
            </a:pPr>
            <a:r>
              <a:rPr lang="it-IT" sz="2400" i="1" u="sng" dirty="0" smtClean="0">
                <a:solidFill>
                  <a:srgbClr val="002060"/>
                </a:solidFill>
                <a:latin typeface="Trebuchet MS" pitchFamily="34" charset="0"/>
              </a:rPr>
              <a:t>comportamento</a:t>
            </a:r>
            <a:r>
              <a:rPr lang="it-IT" sz="2400" i="1" dirty="0" smtClean="0">
                <a:solidFill>
                  <a:srgbClr val="002060"/>
                </a:solidFill>
                <a:latin typeface="Trebuchet MS" pitchFamily="34" charset="0"/>
              </a:rPr>
              <a:t>.</a:t>
            </a:r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(WHO, 1994)</a:t>
            </a:r>
          </a:p>
          <a:p>
            <a:pPr algn="just">
              <a:lnSpc>
                <a:spcPct val="108000"/>
              </a:lnSpc>
              <a:spcBef>
                <a:spcPct val="0"/>
              </a:spcBef>
              <a:buFont typeface="Times New Roman" pitchFamily="16" charset="0"/>
              <a:buNone/>
            </a:pPr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È la capacità di  identificare informazioni rilevanti e le relative fonti (WHO, 2003).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90658" y="4214826"/>
            <a:ext cx="10979992" cy="1143000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0" i="0" u="none" strike="noStrike" kern="1200" cap="small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6" name="Segnaposto contenuto 3"/>
          <p:cNvSpPr txBox="1">
            <a:spLocks/>
          </p:cNvSpPr>
          <p:nvPr/>
        </p:nvSpPr>
        <p:spPr>
          <a:xfrm>
            <a:off x="190658" y="3429000"/>
            <a:ext cx="11555294" cy="2369880"/>
          </a:xfrm>
          <a:prstGeom prst="rect">
            <a:avLst/>
          </a:prstGeom>
          <a:noFill/>
        </p:spPr>
        <p:txBody>
          <a:bodyPr vert="horz" wrap="square">
            <a:spAutoFit/>
          </a:bodyPr>
          <a:lstStyle/>
          <a:p>
            <a:pPr marL="274320" indent="-274320" algn="ctr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it-IT" sz="3200" b="1" cap="small" dirty="0" smtClean="0">
                <a:solidFill>
                  <a:srgbClr val="002060"/>
                </a:solidFill>
                <a:latin typeface="Trebuchet MS" pitchFamily="34" charset="0"/>
              </a:rPr>
              <a:t>Il credo normativo </a:t>
            </a:r>
            <a:endParaRPr lang="it-IT" sz="3200" cap="small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Times New Roman" pitchFamily="16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È il processo per cui le nostre </a:t>
            </a:r>
            <a:r>
              <a:rPr kumimoji="0" lang="it-IT" sz="2400" b="0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opinion</a:t>
            </a: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diventano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il riferimento del nostro</a:t>
            </a: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Times New Roman" pitchFamily="16" charset="0"/>
              <a:buNone/>
              <a:tabLst/>
              <a:defRPr/>
            </a:pPr>
            <a:r>
              <a:rPr kumimoji="0" lang="it-IT" sz="2400" b="0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comportamento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Times New Roman" pitchFamily="16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Se le opinioni si sono formate su</a:t>
            </a:r>
            <a:r>
              <a:rPr kumimoji="0" lang="it-IT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it-IT" sz="2400" b="0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informazioni</a:t>
            </a:r>
            <a:r>
              <a:rPr kumimoji="0" lang="it-IT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e</a:t>
            </a:r>
            <a:r>
              <a:rPr lang="it-IT" sz="2400" dirty="0" smtClean="0">
                <a:solidFill>
                  <a:srgbClr val="002060"/>
                </a:solidFill>
                <a:latin typeface="Trebuchet MS" pitchFamily="34" charset="0"/>
              </a:rPr>
              <a:t> 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interpretazioni </a:t>
            </a:r>
            <a:r>
              <a:rPr kumimoji="0" lang="it-IT" sz="2400" b="0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non corrette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,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Times New Roman" pitchFamily="16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allora il comportamento è </a:t>
            </a:r>
            <a:r>
              <a:rPr kumimoji="0" lang="it-IT" sz="2400" b="0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inadeguato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2996" y="785794"/>
            <a:ext cx="11715832" cy="487375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>
              <a:buNone/>
            </a:pPr>
            <a:r>
              <a:rPr lang="it-IT" sz="5000" dirty="0" smtClean="0">
                <a:solidFill>
                  <a:srgbClr val="002060"/>
                </a:solidFill>
                <a:latin typeface="Trebuchet MS" pitchFamily="34" charset="0"/>
              </a:rPr>
              <a:t>Le persone tendono a sovrastimare quelle informazioni che sono loro immediatamente disponibili o </a:t>
            </a:r>
          </a:p>
          <a:p>
            <a:pPr>
              <a:buNone/>
            </a:pPr>
            <a:r>
              <a:rPr lang="it-IT" sz="5000" dirty="0" smtClean="0">
                <a:solidFill>
                  <a:srgbClr val="002060"/>
                </a:solidFill>
                <a:latin typeface="Trebuchet MS" pitchFamily="34" charset="0"/>
              </a:rPr>
              <a:t>che riguardano una cerchia di persone “vicine”. </a:t>
            </a:r>
          </a:p>
          <a:p>
            <a:pPr>
              <a:buNone/>
            </a:pPr>
            <a:endParaRPr lang="it-IT" sz="50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>
              <a:buNone/>
            </a:pPr>
            <a:endParaRPr lang="it-IT" sz="36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buNone/>
            </a:pPr>
            <a:r>
              <a:rPr lang="it-IT" sz="5100" b="1" dirty="0" smtClean="0">
                <a:solidFill>
                  <a:srgbClr val="002060"/>
                </a:solidFill>
                <a:latin typeface="Trebuchet MS" pitchFamily="34" charset="0"/>
              </a:rPr>
              <a:t>“</a:t>
            </a:r>
            <a:r>
              <a:rPr lang="it-IT" sz="5100" b="1" dirty="0" smtClean="0">
                <a:solidFill>
                  <a:srgbClr val="FF0000"/>
                </a:solidFill>
                <a:latin typeface="Trebuchet MS" pitchFamily="34" charset="0"/>
              </a:rPr>
              <a:t>Conosco personalmente bambini danneggiati da vaccino, quindi i vaccini sono pericolosi </a:t>
            </a:r>
          </a:p>
          <a:p>
            <a:pPr algn="ctr">
              <a:buNone/>
            </a:pPr>
            <a:r>
              <a:rPr lang="it-IT" sz="5100" b="1" dirty="0" smtClean="0">
                <a:solidFill>
                  <a:srgbClr val="FF0000"/>
                </a:solidFill>
                <a:latin typeface="Trebuchet MS" pitchFamily="34" charset="0"/>
              </a:rPr>
              <a:t>per tutti”.</a:t>
            </a:r>
          </a:p>
          <a:p>
            <a:pPr>
              <a:buNone/>
            </a:pPr>
            <a:endParaRPr lang="it-IT" sz="2600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buNone/>
            </a:pPr>
            <a:r>
              <a:rPr lang="it-IT" sz="2600" dirty="0" smtClean="0">
                <a:solidFill>
                  <a:srgbClr val="FF0000"/>
                </a:solidFill>
                <a:latin typeface="Trebuchet MS" pitchFamily="34" charset="0"/>
              </a:rPr>
              <a:t> </a:t>
            </a:r>
          </a:p>
          <a:p>
            <a:pPr>
              <a:buNone/>
            </a:pPr>
            <a:r>
              <a:rPr lang="it-IT" sz="5000" dirty="0" smtClean="0">
                <a:solidFill>
                  <a:srgbClr val="002060"/>
                </a:solidFill>
                <a:latin typeface="Trebuchet MS" pitchFamily="34" charset="0"/>
              </a:rPr>
              <a:t>In questo caso, oltre alla mancata verifica dell’informazione sulla quale  tendiamo a non nutrire </a:t>
            </a:r>
          </a:p>
          <a:p>
            <a:pPr>
              <a:buNone/>
            </a:pPr>
            <a:r>
              <a:rPr lang="it-IT" sz="5000" dirty="0" smtClean="0">
                <a:solidFill>
                  <a:srgbClr val="002060"/>
                </a:solidFill>
                <a:latin typeface="Trebuchet MS" pitchFamily="34" charset="0"/>
              </a:rPr>
              <a:t>dubbi perché relativa a qualcuno che conosciamo, la tendenza è di considerarla superiore a tutte </a:t>
            </a:r>
          </a:p>
          <a:p>
            <a:pPr>
              <a:buNone/>
            </a:pPr>
            <a:r>
              <a:rPr lang="it-IT" sz="5000" dirty="0" smtClean="0">
                <a:solidFill>
                  <a:srgbClr val="002060"/>
                </a:solidFill>
                <a:latin typeface="Trebuchet MS" pitchFamily="34" charset="0"/>
              </a:rPr>
              <a:t>quelle che potrebbero mitigarne l’effetto. </a:t>
            </a:r>
          </a:p>
          <a:p>
            <a:pPr>
              <a:buNone/>
            </a:pPr>
            <a:r>
              <a:rPr lang="it-IT" sz="5000" dirty="0" smtClean="0">
                <a:solidFill>
                  <a:srgbClr val="002060"/>
                </a:solidFill>
                <a:latin typeface="Trebuchet MS" pitchFamily="34" charset="0"/>
              </a:rPr>
              <a:t>Il risultato è di estremizzare il dato e di considerare tutti i vaccini pericolosi e da evitare il più </a:t>
            </a:r>
          </a:p>
          <a:p>
            <a:pPr>
              <a:buNone/>
            </a:pPr>
            <a:r>
              <a:rPr lang="it-IT" sz="5000" dirty="0" smtClean="0">
                <a:solidFill>
                  <a:srgbClr val="002060"/>
                </a:solidFill>
                <a:latin typeface="Trebuchet MS" pitchFamily="34" charset="0"/>
              </a:rPr>
              <a:t>possibile. E’ sicuramente molto umano lasciarsi coinvolgere emotivamente di più dalle persone che </a:t>
            </a:r>
          </a:p>
          <a:p>
            <a:pPr>
              <a:buNone/>
            </a:pPr>
            <a:r>
              <a:rPr lang="it-IT" sz="5000" dirty="0" smtClean="0">
                <a:solidFill>
                  <a:srgbClr val="002060"/>
                </a:solidFill>
                <a:latin typeface="Trebuchet MS" pitchFamily="34" charset="0"/>
              </a:rPr>
              <a:t>ci sono vicine, il problema è lasciare all’emotività il controllo su decisioni che possono mettere a </a:t>
            </a:r>
          </a:p>
          <a:p>
            <a:pPr>
              <a:buNone/>
            </a:pPr>
            <a:r>
              <a:rPr lang="it-IT" sz="5000" dirty="0" smtClean="0">
                <a:solidFill>
                  <a:srgbClr val="002060"/>
                </a:solidFill>
                <a:latin typeface="Trebuchet MS" pitchFamily="34" charset="0"/>
              </a:rPr>
              <a:t>rischio la salute delle  persone di cui siamo responsabili (i nostri figli).</a:t>
            </a:r>
          </a:p>
          <a:p>
            <a:pPr>
              <a:buNone/>
            </a:pPr>
            <a:endParaRPr lang="it-IT" sz="43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>
              <a:buNone/>
            </a:pPr>
            <a:endParaRPr lang="it-IT" sz="43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459144" y="357166"/>
            <a:ext cx="60388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3600" b="1" dirty="0" smtClean="0">
                <a:solidFill>
                  <a:srgbClr val="002060"/>
                </a:solidFill>
                <a:latin typeface="Trebuchet MS" pitchFamily="34" charset="0"/>
              </a:rPr>
              <a:t>Euristica della disponibilità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235" y="274638"/>
            <a:ext cx="3134661" cy="5940444"/>
          </a:xfrm>
        </p:spPr>
        <p:txBody>
          <a:bodyPr/>
          <a:lstStyle/>
          <a:p>
            <a:r>
              <a:rPr lang="it-IT" dirty="0" smtClean="0">
                <a:solidFill>
                  <a:srgbClr val="002060"/>
                </a:solidFill>
                <a:latin typeface="Trebuchet MS" pitchFamily="34" charset="0"/>
              </a:rPr>
              <a:t>Come ricercare le fonti?</a:t>
            </a:r>
            <a:endParaRPr lang="it-IT" dirty="0">
              <a:solidFill>
                <a:srgbClr val="002060"/>
              </a:solidFill>
              <a:latin typeface="Trebuchet MS" pitchFamily="34" charset="0"/>
            </a:endParaRPr>
          </a:p>
        </p:txBody>
      </p:sp>
      <p:pic>
        <p:nvPicPr>
          <p:cNvPr id="5" name="Segnaposto contenuto 4" descr="metodoscientifico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30714" y="214290"/>
            <a:ext cx="6921598" cy="63579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235" y="-214338"/>
            <a:ext cx="10984230" cy="1143000"/>
          </a:xfrm>
        </p:spPr>
        <p:txBody>
          <a:bodyPr>
            <a:norm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  <a:latin typeface="Trebuchet MS" pitchFamily="34" charset="0"/>
              </a:rPr>
              <a:t>Riconoscere la cattiva Scienza</a:t>
            </a:r>
            <a:endParaRPr lang="it-IT" sz="4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101558" y="642919"/>
          <a:ext cx="11930146" cy="6087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0"/>
                <a:gridCol w="5857916"/>
              </a:tblGrid>
              <a:tr h="928693"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Titolo sensazionalistici</a:t>
                      </a:r>
                      <a:r>
                        <a:rPr lang="it-IT" sz="1800" b="1" baseline="0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it-IT" sz="1800" b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I titoli devono attirare</a:t>
                      </a:r>
                      <a:r>
                        <a:rPr lang="it-IT" sz="1800" b="0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i click e spesso esagerano i risultati di una ricerca, quindi è meglio reperire la fonti originale</a:t>
                      </a:r>
                      <a:endParaRPr lang="it-IT" sz="1800" b="0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Campioni non rappresentativi</a:t>
                      </a:r>
                    </a:p>
                    <a:p>
                      <a:pPr algn="just"/>
                      <a:r>
                        <a:rPr lang="it-IT" sz="1800" b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Uno o più</a:t>
                      </a:r>
                      <a:r>
                        <a:rPr lang="it-IT" sz="1800" b="0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difetti nella tecnica di selezione dei soggetti</a:t>
                      </a:r>
                      <a:endParaRPr lang="it-IT" sz="1800" b="0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Risultati travisati</a:t>
                      </a:r>
                      <a:r>
                        <a:rPr lang="it-IT" sz="1800" b="1" baseline="0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it-IT" sz="180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Non di rado l’articolo giornalistico, per motivi</a:t>
                      </a:r>
                      <a:r>
                        <a:rPr lang="it-IT" sz="1800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it-IT" sz="180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editoriali, riporta parzialmente i risultati della ricerca e potrebbe</a:t>
                      </a:r>
                      <a:r>
                        <a:rPr lang="it-IT" sz="1800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travisarli</a:t>
                      </a:r>
                      <a:endParaRPr lang="it-IT" sz="1800" dirty="0" smtClean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Dimensioni</a:t>
                      </a:r>
                      <a:r>
                        <a:rPr lang="it-IT" sz="1800" b="1" baseline="0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 di un campione </a:t>
                      </a:r>
                    </a:p>
                    <a:p>
                      <a:pPr algn="just"/>
                      <a:r>
                        <a:rPr lang="it-IT" sz="1800" b="0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Uno studio di piccole dimensione non produce risultati attendibili</a:t>
                      </a:r>
                      <a:endParaRPr lang="it-IT" sz="1800" b="0" dirty="0" smtClean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22955"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Conflitti di interesse</a:t>
                      </a:r>
                    </a:p>
                    <a:p>
                      <a:pPr algn="just"/>
                      <a:r>
                        <a:rPr lang="it-IT" sz="180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Deve essere dichiarato</a:t>
                      </a:r>
                      <a:r>
                        <a:rPr lang="it-IT" sz="1800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chi finanzia la ricerca</a:t>
                      </a:r>
                      <a:endParaRPr lang="it-IT" sz="1800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Valutazione non in cieco </a:t>
                      </a:r>
                      <a:r>
                        <a:rPr lang="it-IT" sz="1800" b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per cercare di prevenire il pregiudizio, i soggetti e il valutatore non dovrebbero sapere che sono nel test o</a:t>
                      </a:r>
                      <a:r>
                        <a:rPr lang="it-IT" sz="1800" b="0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nel gruppo controllo</a:t>
                      </a:r>
                      <a:endParaRPr lang="it-IT" sz="1800" b="0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840131"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Correlazione e causalità</a:t>
                      </a:r>
                    </a:p>
                    <a:p>
                      <a:pPr algn="just"/>
                      <a:r>
                        <a:rPr lang="it-IT" sz="180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Attenzione a non confondere correlazione con nesso causale</a:t>
                      </a:r>
                      <a:endParaRPr lang="it-IT" sz="1800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Selezione dei risultati  </a:t>
                      </a:r>
                      <a:r>
                        <a:rPr lang="it-IT" b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conosciuto come cherry picking, ciò implica la selezione di</a:t>
                      </a:r>
                      <a:r>
                        <a:rPr lang="it-IT" b="0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dati e dei risultati che supportano la conclusione della ricerca, ignorando quelli che non lo fanno</a:t>
                      </a:r>
                      <a:endParaRPr lang="it-IT" b="0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888706"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Conclusioni non supportate</a:t>
                      </a:r>
                      <a:r>
                        <a:rPr lang="it-IT" sz="1800" b="1" baseline="0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it-IT" sz="1800" b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Verificare che i fatti</a:t>
                      </a:r>
                      <a:r>
                        <a:rPr lang="it-IT" sz="1800" b="0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a sostegno delle affermazioni nelle conclusioni devono essere riportati nella sezione risultati</a:t>
                      </a:r>
                      <a:endParaRPr lang="it-IT" sz="1800" b="0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Risultati imprevisti </a:t>
                      </a:r>
                      <a:r>
                        <a:rPr lang="it-IT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 i risultati dovrebbero essere replicabili da ricerche indipendenti e</a:t>
                      </a:r>
                      <a:r>
                        <a:rPr lang="it-IT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testati su un’ampia gamma di condizioni</a:t>
                      </a:r>
                      <a:endParaRPr lang="it-IT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226428"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Nessun gruppo di controllo</a:t>
                      </a:r>
                      <a:r>
                        <a:rPr lang="it-IT" sz="1800" b="1" baseline="0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it-IT" sz="1800" b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Negli studi clinici i risultati dei soggetti sottoposti a trattamento</a:t>
                      </a:r>
                      <a:r>
                        <a:rPr lang="it-IT" sz="1800" b="0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sperimentale devono essere confrontati con un gruppo che ha ricevuto un trattamento di conforto (controllo)</a:t>
                      </a:r>
                      <a:endParaRPr lang="it-IT" sz="1800" b="0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Nessuna </a:t>
                      </a:r>
                      <a:r>
                        <a:rPr lang="it-IT" sz="1800" b="1" dirty="0" err="1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peer-review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  </a:t>
                      </a:r>
                    </a:p>
                    <a:p>
                      <a:pPr algn="just"/>
                      <a:r>
                        <a:rPr lang="it-IT" sz="180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altri scienziati hanno valutato e criticato lo studio, prima della pubblicazione.</a:t>
                      </a:r>
                      <a:endParaRPr lang="it-IT" sz="1800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235" y="71414"/>
            <a:ext cx="9967172" cy="1143000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 smtClean="0">
                <a:solidFill>
                  <a:srgbClr val="002060"/>
                </a:solidFill>
                <a:latin typeface="Trebuchet MS" pitchFamily="34" charset="0"/>
              </a:rPr>
              <a:t>Bibliografia</a:t>
            </a:r>
            <a:endParaRPr lang="it-IT" sz="44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4434" y="1341330"/>
            <a:ext cx="11858708" cy="4873752"/>
          </a:xfrm>
        </p:spPr>
        <p:txBody>
          <a:bodyPr>
            <a:normAutofit fontScale="92500"/>
          </a:bodyPr>
          <a:lstStyle/>
          <a:p>
            <a:pPr algn="just">
              <a:buClr>
                <a:srgbClr val="002060"/>
              </a:buClr>
              <a:buSzPct val="117000"/>
              <a:buFont typeface="Wingdings" pitchFamily="2" charset="2"/>
              <a:buChar char="Ø"/>
            </a:pPr>
            <a:r>
              <a:rPr lang="it-IT" dirty="0" err="1" smtClean="0">
                <a:solidFill>
                  <a:srgbClr val="002060"/>
                </a:solidFill>
              </a:rPr>
              <a:t>Burioni</a:t>
            </a:r>
            <a:r>
              <a:rPr lang="it-IT" dirty="0" smtClean="0">
                <a:solidFill>
                  <a:srgbClr val="002060"/>
                </a:solidFill>
              </a:rPr>
              <a:t> R. Vaccino non è un'opinione. Mondadori 2016</a:t>
            </a:r>
          </a:p>
          <a:p>
            <a:pPr algn="just">
              <a:buClr>
                <a:srgbClr val="002060"/>
              </a:buClr>
              <a:buSzPct val="117000"/>
              <a:buFont typeface="Wingdings" pitchFamily="2" charset="2"/>
              <a:buChar char="Ø"/>
            </a:pPr>
            <a:r>
              <a:rPr lang="it-IT" dirty="0" err="1" smtClean="0">
                <a:solidFill>
                  <a:srgbClr val="002060"/>
                </a:solidFill>
              </a:rPr>
              <a:t>Burioni</a:t>
            </a:r>
            <a:r>
              <a:rPr lang="it-IT" dirty="0" smtClean="0">
                <a:solidFill>
                  <a:srgbClr val="002060"/>
                </a:solidFill>
              </a:rPr>
              <a:t> R. La congiura dei somari. Perché la scienza non può essere democratica. Rizzoli 2017</a:t>
            </a:r>
          </a:p>
          <a:p>
            <a:pPr algn="just">
              <a:buClr>
                <a:srgbClr val="002060"/>
              </a:buClr>
              <a:buSzPct val="108000"/>
              <a:buFont typeface="Wingdings" pitchFamily="2" charset="2"/>
              <a:buChar char="Ø"/>
            </a:pP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Mantovani A. Immunità e vaccini. Perché è giusto proteggere la nostra salute e quella dei nostri figli. Mondadori 2016</a:t>
            </a:r>
          </a:p>
          <a:p>
            <a:pPr algn="just">
              <a:buClr>
                <a:srgbClr val="002060"/>
              </a:buClr>
              <a:buSzPct val="108000"/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rgbClr val="002060"/>
                </a:solidFill>
                <a:latin typeface="Trebuchet MS" pitchFamily="34" charset="0"/>
              </a:rPr>
              <a:t>Lopalco</a:t>
            </a: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 P.</a:t>
            </a:r>
            <a:r>
              <a:rPr lang="it-IT" sz="2800" b="1" dirty="0" smtClean="0"/>
              <a:t> </a:t>
            </a: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Informati e vaccinati. Cosa sono, come funzionano e quanto sono sicuri i vaccini. </a:t>
            </a:r>
            <a:r>
              <a:rPr lang="it-IT" sz="2800" dirty="0" err="1" smtClean="0">
                <a:solidFill>
                  <a:srgbClr val="002060"/>
                </a:solidFill>
                <a:latin typeface="Trebuchet MS" pitchFamily="34" charset="0"/>
              </a:rPr>
              <a:t>Carocci</a:t>
            </a: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 2018</a:t>
            </a:r>
          </a:p>
          <a:p>
            <a:pPr algn="just">
              <a:buClr>
                <a:srgbClr val="002060"/>
              </a:buClr>
              <a:buSzPct val="108000"/>
              <a:buFont typeface="Wingdings" pitchFamily="2" charset="2"/>
              <a:buChar char="Ø"/>
            </a:pP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Villa R. Vaccini. Il diritto di (non) avere paura. Il pensiero scientifico 2019</a:t>
            </a:r>
          </a:p>
          <a:p>
            <a:pPr algn="just">
              <a:buClr>
                <a:srgbClr val="002060"/>
              </a:buClr>
              <a:buSzPct val="108000"/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rgbClr val="002060"/>
                </a:solidFill>
                <a:latin typeface="Trebuchet MS" pitchFamily="34" charset="0"/>
              </a:rPr>
              <a:t>Fiacchini</a:t>
            </a: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 D, </a:t>
            </a:r>
            <a:r>
              <a:rPr lang="it-IT" sz="2800" dirty="0" err="1" smtClean="0">
                <a:solidFill>
                  <a:srgbClr val="002060"/>
                </a:solidFill>
                <a:latin typeface="Trebuchet MS" pitchFamily="34" charset="0"/>
              </a:rPr>
              <a:t>Lopalco</a:t>
            </a: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 P, </a:t>
            </a:r>
            <a:r>
              <a:rPr lang="it-IT" sz="2800" dirty="0" err="1" smtClean="0">
                <a:solidFill>
                  <a:srgbClr val="002060"/>
                </a:solidFill>
                <a:latin typeface="Trebuchet MS" pitchFamily="34" charset="0"/>
              </a:rPr>
              <a:t>Icardi</a:t>
            </a: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 G, Conversano M. Comunicare i vaccini per la Sanità Pubblica. </a:t>
            </a:r>
            <a:r>
              <a:rPr lang="it-IT" sz="2800" dirty="0" err="1" smtClean="0">
                <a:solidFill>
                  <a:srgbClr val="002060"/>
                </a:solidFill>
                <a:latin typeface="Trebuchet MS" pitchFamily="34" charset="0"/>
              </a:rPr>
              <a:t>Esdra</a:t>
            </a: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Trebuchet MS" pitchFamily="34" charset="0"/>
              </a:rPr>
              <a:t>Masson</a:t>
            </a:r>
            <a:r>
              <a:rPr lang="it-IT" sz="2800" dirty="0" smtClean="0">
                <a:solidFill>
                  <a:srgbClr val="002060"/>
                </a:solidFill>
                <a:latin typeface="Trebuchet MS" pitchFamily="34" charset="0"/>
              </a:rPr>
              <a:t> 2018.</a:t>
            </a:r>
          </a:p>
          <a:p>
            <a:pPr>
              <a:buClr>
                <a:srgbClr val="002060"/>
              </a:buClr>
              <a:buSzPct val="108000"/>
              <a:buFont typeface="Wingdings" pitchFamily="2" charset="2"/>
              <a:buChar char="Ø"/>
            </a:pPr>
            <a:endParaRPr lang="it-IT" sz="28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endParaRPr lang="it-IT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235" y="142852"/>
            <a:ext cx="9967172" cy="1143000"/>
          </a:xfrm>
        </p:spPr>
        <p:txBody>
          <a:bodyPr>
            <a:normAutofit/>
          </a:bodyPr>
          <a:lstStyle/>
          <a:p>
            <a:pPr algn="ctr"/>
            <a:r>
              <a:rPr lang="it-IT" sz="4800" b="1" dirty="0" err="1" smtClean="0">
                <a:solidFill>
                  <a:srgbClr val="002060"/>
                </a:solidFill>
                <a:latin typeface="Trebuchet MS" pitchFamily="34" charset="0"/>
              </a:rPr>
              <a:t>sitografia</a:t>
            </a:r>
            <a:endParaRPr lang="it-IT" sz="48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2060"/>
              </a:buClr>
              <a:buSzPct val="113000"/>
              <a:buFont typeface="Wingdings" pitchFamily="2" charset="2"/>
              <a:buChar char="ü"/>
            </a:pPr>
            <a:r>
              <a:rPr lang="it-IT" sz="2800" dirty="0" smtClean="0">
                <a:solidFill>
                  <a:srgbClr val="002060"/>
                </a:solidFill>
                <a:hlinkClick r:id="rId2"/>
              </a:rPr>
              <a:t>www.riv.life.it</a:t>
            </a:r>
            <a:endParaRPr lang="it-IT" sz="28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113000"/>
              <a:buFont typeface="Wingdings" pitchFamily="2" charset="2"/>
              <a:buChar char="ü"/>
            </a:pPr>
            <a:r>
              <a:rPr lang="it-IT" sz="2800" dirty="0" smtClean="0">
                <a:solidFill>
                  <a:srgbClr val="002060"/>
                </a:solidFill>
                <a:hlinkClick r:id="rId3"/>
              </a:rPr>
              <a:t>www.iovaccino.it</a:t>
            </a:r>
            <a:endParaRPr lang="it-IT" sz="28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113000"/>
              <a:buFont typeface="Wingdings" pitchFamily="2" charset="2"/>
              <a:buChar char="ü"/>
            </a:pPr>
            <a:r>
              <a:rPr lang="it-IT" sz="2800" dirty="0" smtClean="0">
                <a:solidFill>
                  <a:srgbClr val="002060"/>
                </a:solidFill>
                <a:hlinkClick r:id="rId4"/>
              </a:rPr>
              <a:t>www.epicentro.it</a:t>
            </a:r>
            <a:endParaRPr lang="it-IT" sz="28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113000"/>
              <a:buFont typeface="Wingdings" pitchFamily="2" charset="2"/>
              <a:buChar char="ü"/>
            </a:pPr>
            <a:r>
              <a:rPr lang="it-IT" sz="2800" dirty="0" smtClean="0">
                <a:solidFill>
                  <a:srgbClr val="002060"/>
                </a:solidFill>
                <a:hlinkClick r:id="rId5"/>
              </a:rPr>
              <a:t>www.ministerodellasalute.it</a:t>
            </a:r>
            <a:endParaRPr lang="it-IT" sz="28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113000"/>
              <a:buFont typeface="Wingdings" pitchFamily="2" charset="2"/>
              <a:buChar char="ü"/>
            </a:pPr>
            <a:r>
              <a:rPr lang="it-IT" sz="2800" dirty="0" smtClean="0">
                <a:solidFill>
                  <a:srgbClr val="002060"/>
                </a:solidFill>
                <a:hlinkClick r:id="rId6"/>
              </a:rPr>
              <a:t>www.agenziafarmaco.gov.it</a:t>
            </a:r>
            <a:endParaRPr lang="it-IT" sz="28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113000"/>
              <a:buFont typeface="Wingdings" pitchFamily="2" charset="2"/>
              <a:buChar char="ü"/>
            </a:pPr>
            <a:r>
              <a:rPr lang="it-IT" sz="2800" dirty="0" smtClean="0">
                <a:solidFill>
                  <a:srgbClr val="002060"/>
                </a:solidFill>
                <a:hlinkClick r:id="rId7"/>
              </a:rPr>
              <a:t>www.butac.it</a:t>
            </a:r>
            <a:endParaRPr lang="it-IT" sz="28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113000"/>
              <a:buFont typeface="Wingdings" pitchFamily="2" charset="2"/>
              <a:buChar char="ü"/>
            </a:pPr>
            <a:r>
              <a:rPr lang="it-IT" sz="2800" dirty="0" smtClean="0">
                <a:solidFill>
                  <a:srgbClr val="002060"/>
                </a:solidFill>
                <a:hlinkClick r:id="rId8"/>
              </a:rPr>
              <a:t>www.vaccinarsì.org</a:t>
            </a:r>
            <a:endParaRPr lang="it-IT" sz="28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113000"/>
              <a:buFont typeface="Wingdings" pitchFamily="2" charset="2"/>
              <a:buChar char="ü"/>
            </a:pPr>
            <a:r>
              <a:rPr lang="it-IT" sz="2800" dirty="0" smtClean="0">
                <a:solidFill>
                  <a:srgbClr val="002060"/>
                </a:solidFill>
                <a:hlinkClick r:id="rId9"/>
              </a:rPr>
              <a:t>www.generazioniconnesse.it</a:t>
            </a:r>
            <a:endParaRPr lang="it-IT" sz="28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113000"/>
              <a:buFont typeface="Wingdings" pitchFamily="2" charset="2"/>
              <a:buChar char="ü"/>
            </a:pPr>
            <a:endParaRPr lang="it-IT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113000"/>
              <a:buFont typeface="Wingdings" pitchFamily="2" charset="2"/>
              <a:buChar char="ü"/>
            </a:pPr>
            <a:endParaRPr lang="it-IT" dirty="0" smtClean="0">
              <a:solidFill>
                <a:srgbClr val="002060"/>
              </a:solidFill>
            </a:endParaRPr>
          </a:p>
          <a:p>
            <a:endParaRPr lang="it-IT" dirty="0"/>
          </a:p>
        </p:txBody>
      </p:sp>
      <p:pic>
        <p:nvPicPr>
          <p:cNvPr id="4" name="Immagine 3" descr="generazioni connesse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59582" y="2276475"/>
            <a:ext cx="4114800" cy="2305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la stampa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1069" y="785795"/>
            <a:ext cx="3292726" cy="561975"/>
          </a:xfrm>
          <a:prstGeom prst="rect">
            <a:avLst/>
          </a:prstGeom>
        </p:spPr>
      </p:pic>
      <p:pic>
        <p:nvPicPr>
          <p:cNvPr id="8" name="Segnaposto contenuto 7" descr="IMG_638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01690" y="2285992"/>
            <a:ext cx="10158960" cy="2149949"/>
          </a:xfrm>
        </p:spPr>
      </p:pic>
      <p:sp>
        <p:nvSpPr>
          <p:cNvPr id="4" name="CasellaDiTesto 3"/>
          <p:cNvSpPr txBox="1"/>
          <p:nvPr/>
        </p:nvSpPr>
        <p:spPr>
          <a:xfrm>
            <a:off x="3527903" y="1357298"/>
            <a:ext cx="791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Pubblicato il 20 settembre 2019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235" y="560390"/>
            <a:ext cx="9967172" cy="439718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 smtClean="0">
                <a:solidFill>
                  <a:srgbClr val="002060"/>
                </a:solidFill>
                <a:latin typeface="Trebuchet MS" pitchFamily="34" charset="0"/>
              </a:rPr>
              <a:t>ITALIA</a:t>
            </a:r>
            <a:r>
              <a:rPr lang="it-IT" sz="4400" dirty="0" smtClean="0">
                <a:solidFill>
                  <a:srgbClr val="002060"/>
                </a:solidFill>
                <a:latin typeface="Trebuchet MS" pitchFamily="34" charset="0"/>
              </a:rPr>
              <a:t>   HBSC 2014</a:t>
            </a:r>
            <a:endParaRPr lang="it-IT" sz="44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6007" y="1157058"/>
            <a:ext cx="10869887" cy="5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e 3"/>
          <p:cNvSpPr/>
          <p:nvPr/>
        </p:nvSpPr>
        <p:spPr>
          <a:xfrm>
            <a:off x="7602549" y="5214950"/>
            <a:ext cx="642942" cy="571504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2996" y="142852"/>
            <a:ext cx="11787270" cy="1143000"/>
          </a:xfrm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  <a:latin typeface="Trebuchet MS" pitchFamily="34" charset="0"/>
              </a:rPr>
              <a:t/>
            </a:r>
            <a:br>
              <a:rPr lang="it-IT" sz="3200" b="1" dirty="0" smtClean="0">
                <a:solidFill>
                  <a:srgbClr val="002060"/>
                </a:solidFill>
                <a:latin typeface="Trebuchet MS" pitchFamily="34" charset="0"/>
              </a:rPr>
            </a:br>
            <a:r>
              <a:rPr lang="it-IT" sz="3200" b="1" dirty="0" smtClean="0">
                <a:solidFill>
                  <a:srgbClr val="002060"/>
                </a:solidFill>
                <a:latin typeface="Trebuchet MS" pitchFamily="34" charset="0"/>
              </a:rPr>
              <a:t/>
            </a:r>
            <a:br>
              <a:rPr lang="it-IT" sz="3200" b="1" dirty="0" smtClean="0">
                <a:solidFill>
                  <a:srgbClr val="002060"/>
                </a:solidFill>
                <a:latin typeface="Trebuchet MS" pitchFamily="34" charset="0"/>
              </a:rPr>
            </a:br>
            <a:r>
              <a:rPr lang="it-IT" sz="3200" b="1" dirty="0" smtClean="0">
                <a:solidFill>
                  <a:srgbClr val="002060"/>
                </a:solidFill>
                <a:latin typeface="Trebuchet MS" pitchFamily="34" charset="0"/>
              </a:rPr>
              <a:t>Prevalenza (%) di astemi, astinenti, non consumatori e consumatori di bevande alcoliche per genere(2007,2016,2017) </a:t>
            </a:r>
            <a:r>
              <a:rPr lang="it-IT" sz="1800" dirty="0" smtClean="0">
                <a:solidFill>
                  <a:srgbClr val="002060"/>
                </a:solidFill>
                <a:latin typeface="Trebuchet MS" pitchFamily="34" charset="0"/>
              </a:rPr>
              <a:t/>
            </a:r>
            <a:br>
              <a:rPr lang="it-IT" sz="1800" dirty="0" smtClean="0">
                <a:solidFill>
                  <a:srgbClr val="002060"/>
                </a:solidFill>
                <a:latin typeface="Trebuchet MS" pitchFamily="34" charset="0"/>
              </a:rPr>
            </a:br>
            <a:endParaRPr lang="it-IT" sz="18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pic>
        <p:nvPicPr>
          <p:cNvPr id="11" name="Segnaposto contenuto 10" descr="consumi trend 2007-2017 IS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558" y="1357298"/>
            <a:ext cx="11335285" cy="4857784"/>
          </a:xfrm>
        </p:spPr>
      </p:pic>
      <p:sp>
        <p:nvSpPr>
          <p:cNvPr id="9" name="Rettangolo 8"/>
          <p:cNvSpPr/>
          <p:nvPr/>
        </p:nvSpPr>
        <p:spPr>
          <a:xfrm>
            <a:off x="887376" y="6429396"/>
            <a:ext cx="101070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 smtClean="0">
                <a:latin typeface="Trebuchet MS" pitchFamily="34" charset="0"/>
              </a:rPr>
              <a:t>Fonte: Elaborazioni ONA-ISS e WHO CC Research on Alcohol su dati dell’indagine ISTAT Multiscopo sulle famiglie </a:t>
            </a:r>
            <a:endParaRPr lang="it-IT" sz="1100" dirty="0">
              <a:latin typeface="Trebuchet MS" pitchFamily="34" charset="0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4316400" y="4000504"/>
            <a:ext cx="1643074" cy="142876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9317060" y="4286256"/>
            <a:ext cx="1428760" cy="1143008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190657" y="71414"/>
            <a:ext cx="11728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b="1" dirty="0" smtClean="0">
                <a:solidFill>
                  <a:srgbClr val="002060"/>
                </a:solidFill>
                <a:latin typeface="Trebuchet MS" pitchFamily="34" charset="0"/>
              </a:rPr>
              <a:t>Prevalenza (%) di consumatori (</a:t>
            </a:r>
            <a:r>
              <a:rPr lang="it-IT" sz="3200" b="1" dirty="0" smtClean="0">
                <a:solidFill>
                  <a:srgbClr val="002060"/>
                </a:solidFill>
                <a:latin typeface="Trebuchet MS" pitchFamily="34" charset="0"/>
                <a:ea typeface="Verdana"/>
                <a:cs typeface="Verdana"/>
              </a:rPr>
              <a:t>≥ 11 anni) abituali eccedenti per genere (2007-2017)</a:t>
            </a:r>
            <a:endParaRPr lang="it-IT" sz="32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953456" y="6068817"/>
            <a:ext cx="101070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 smtClean="0">
                <a:latin typeface="Trebuchet MS" pitchFamily="34" charset="0"/>
              </a:rPr>
              <a:t>Fonte: Elaborazioni ONA-ISS e WHO CC Research on Alcohol su dati dell’indagine ISTAT Multiscopo sulle famiglie </a:t>
            </a:r>
            <a:endParaRPr lang="it-IT" sz="1100" dirty="0">
              <a:latin typeface="Trebuchet MS" pitchFamily="34" charset="0"/>
            </a:endParaRPr>
          </a:p>
        </p:txBody>
      </p:sp>
      <p:pic>
        <p:nvPicPr>
          <p:cNvPr id="14" name="Segnaposto contenuto 13" descr="consumi a rischi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996" y="1500174"/>
            <a:ext cx="10679187" cy="4572032"/>
          </a:xfrm>
        </p:spPr>
      </p:pic>
      <p:sp>
        <p:nvSpPr>
          <p:cNvPr id="15" name="Freccia in giù 14"/>
          <p:cNvSpPr/>
          <p:nvPr/>
        </p:nvSpPr>
        <p:spPr>
          <a:xfrm>
            <a:off x="5602284" y="1714488"/>
            <a:ext cx="476749" cy="1500198"/>
          </a:xfrm>
          <a:prstGeom prst="downArrow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2057" y="714356"/>
            <a:ext cx="11060587" cy="5759596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SzPct val="102000"/>
              <a:buFont typeface="Wingdings 2" pitchFamily="18" charset="2"/>
              <a:buChar char=""/>
            </a:pPr>
            <a:r>
              <a:rPr lang="it-IT" sz="3200" dirty="0" smtClean="0">
                <a:solidFill>
                  <a:srgbClr val="002060"/>
                </a:solidFill>
                <a:latin typeface="Trebuchet MS" pitchFamily="34" charset="0"/>
              </a:rPr>
              <a:t>Da alcuni anni in tutto il mondo occidentale i consumi e gli eccessi alcolici sono in forte diminuzione tra i giovani.</a:t>
            </a:r>
          </a:p>
          <a:p>
            <a:pPr algn="just">
              <a:buClr>
                <a:srgbClr val="FF0000"/>
              </a:buClr>
              <a:buSzPct val="102000"/>
              <a:buFont typeface="Wingdings 2" pitchFamily="18" charset="2"/>
              <a:buChar char=""/>
            </a:pPr>
            <a:endParaRPr lang="it-IT" sz="32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>
              <a:buClr>
                <a:srgbClr val="FF0000"/>
              </a:buClr>
              <a:buSzPct val="102000"/>
              <a:buFont typeface="Wingdings 2" pitchFamily="18" charset="2"/>
              <a:buChar char=""/>
            </a:pPr>
            <a:r>
              <a:rPr lang="it-IT" sz="3200" dirty="0" smtClean="0">
                <a:solidFill>
                  <a:srgbClr val="002060"/>
                </a:solidFill>
                <a:latin typeface="Trebuchet MS" pitchFamily="34" charset="0"/>
              </a:rPr>
              <a:t> Ciò non significa che non esista più il problema, ma che sta cambiando la modalità del consumo.</a:t>
            </a:r>
          </a:p>
          <a:p>
            <a:pPr>
              <a:buClr>
                <a:srgbClr val="FF0000"/>
              </a:buClr>
              <a:buSzPct val="102000"/>
              <a:buFont typeface="Wingdings 2" pitchFamily="18" charset="2"/>
              <a:buChar char=""/>
            </a:pPr>
            <a:endParaRPr lang="it-IT" sz="32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buClr>
                <a:srgbClr val="FF0000"/>
              </a:buClr>
              <a:buSzPct val="102000"/>
              <a:buFont typeface="Wingdings 2" pitchFamily="18" charset="2"/>
              <a:buChar char=""/>
            </a:pPr>
            <a:r>
              <a:rPr lang="it-IT" sz="3200" dirty="0" smtClean="0">
                <a:solidFill>
                  <a:srgbClr val="002060"/>
                </a:solidFill>
                <a:latin typeface="Trebuchet MS" pitchFamily="34" charset="0"/>
              </a:rPr>
              <a:t>Considerare sempre la variabile tempo. </a:t>
            </a:r>
          </a:p>
          <a:p>
            <a:pPr algn="just">
              <a:buClr>
                <a:srgbClr val="FF0000"/>
              </a:buClr>
              <a:buSzPct val="102000"/>
              <a:buFont typeface="Wingdings 2" pitchFamily="18" charset="2"/>
              <a:buChar char=""/>
            </a:pPr>
            <a:endParaRPr lang="it-IT" sz="3200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>
              <a:buClr>
                <a:srgbClr val="FF0000"/>
              </a:buClr>
              <a:buSzPct val="102000"/>
              <a:buFont typeface="Wingdings 2" pitchFamily="18" charset="2"/>
              <a:buChar char=""/>
            </a:pPr>
            <a:r>
              <a:rPr lang="it-IT" sz="3200" dirty="0" smtClean="0">
                <a:solidFill>
                  <a:srgbClr val="002060"/>
                </a:solidFill>
                <a:latin typeface="Trebuchet MS" pitchFamily="34" charset="0"/>
              </a:rPr>
              <a:t>La famiglia: fattore protettivo o “</a:t>
            </a:r>
            <a:r>
              <a:rPr lang="it-IT" sz="3200" i="1" dirty="0" smtClean="0">
                <a:solidFill>
                  <a:srgbClr val="002060"/>
                </a:solidFill>
                <a:latin typeface="Trebuchet MS" pitchFamily="34" charset="0"/>
              </a:rPr>
              <a:t>fattore di rischio”.</a:t>
            </a:r>
            <a:endParaRPr lang="it-IT" sz="3200" i="1" dirty="0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AIF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6707" y="1071546"/>
            <a:ext cx="5339891" cy="5549898"/>
          </a:xfrm>
        </p:spPr>
      </p:pic>
      <p:sp>
        <p:nvSpPr>
          <p:cNvPr id="5" name="CasellaDiTesto 4"/>
          <p:cNvSpPr txBox="1"/>
          <p:nvPr/>
        </p:nvSpPr>
        <p:spPr>
          <a:xfrm>
            <a:off x="4195352" y="6429396"/>
            <a:ext cx="7055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i="1" dirty="0" smtClean="0">
                <a:solidFill>
                  <a:srgbClr val="002060"/>
                </a:solidFill>
                <a:latin typeface="Trebuchet MS" pitchFamily="34" charset="0"/>
              </a:rPr>
              <a:t>Fonte Rapporto vaccini AIFA 2018</a:t>
            </a:r>
            <a:endParaRPr lang="it-IT" sz="1400" i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58748" y="214290"/>
            <a:ext cx="11001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002060"/>
                </a:solidFill>
                <a:latin typeface="Trebuchet MS" pitchFamily="34" charset="0"/>
              </a:rPr>
              <a:t>RAPPORTO AIFA 2018</a:t>
            </a:r>
            <a:endParaRPr lang="it-IT" sz="40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388102" y="1428736"/>
            <a:ext cx="50006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u="sng" dirty="0" smtClean="0">
                <a:solidFill>
                  <a:srgbClr val="002060"/>
                </a:solidFill>
                <a:latin typeface="Trebuchet MS" pitchFamily="34" charset="0"/>
              </a:rPr>
              <a:t>Reazione avversa:</a:t>
            </a:r>
            <a:r>
              <a:rPr lang="it-IT" sz="2000" b="1" dirty="0" smtClean="0">
                <a:solidFill>
                  <a:srgbClr val="002060"/>
                </a:solidFill>
                <a:latin typeface="Trebuchet MS" pitchFamily="34" charset="0"/>
              </a:rPr>
              <a:t> </a:t>
            </a:r>
            <a:r>
              <a:rPr lang="it-IT" sz="2000" dirty="0" smtClean="0">
                <a:solidFill>
                  <a:srgbClr val="002060"/>
                </a:solidFill>
                <a:latin typeface="Trebuchet MS" pitchFamily="34" charset="0"/>
              </a:rPr>
              <a:t>effetto nocivo e non voluto. Tale definizione include: l’uso conforme, non conforme alle indicazioni contenute nell’autorizzazione all’immissione commerciale; errori terapeutici, esposizioni professionali.</a:t>
            </a:r>
            <a:endParaRPr lang="it-IT" sz="20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65" cy="5173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2380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530978" y="3571876"/>
            <a:ext cx="485778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000" b="1" u="sng" dirty="0" smtClean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effetti indesiderati</a:t>
            </a:r>
            <a:r>
              <a:rPr lang="it-IT" sz="2000" b="1" dirty="0" smtClean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: </a:t>
            </a:r>
            <a:r>
              <a:rPr lang="it-IT" sz="2000" dirty="0" smtClean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i possibili effetti negativi che si possono verificare anche con il normale uso di un medicinale.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SEGNALAZIONE VACCINI_FARMC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0216" y="642918"/>
            <a:ext cx="9468929" cy="5072098"/>
          </a:xfrm>
        </p:spPr>
      </p:pic>
      <p:sp>
        <p:nvSpPr>
          <p:cNvPr id="5" name="CasellaDiTesto 4"/>
          <p:cNvSpPr txBox="1"/>
          <p:nvPr/>
        </p:nvSpPr>
        <p:spPr>
          <a:xfrm>
            <a:off x="4195352" y="6429396"/>
            <a:ext cx="70558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 smtClean="0">
                <a:latin typeface="Trebuchet MS" pitchFamily="34" charset="0"/>
              </a:rPr>
              <a:t>Fonte Rapporto vaccini AIFA 2018</a:t>
            </a:r>
            <a:endParaRPr lang="it-IT" sz="11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776</TotalTime>
  <Words>943</Words>
  <PresentationFormat>Personalizzato</PresentationFormat>
  <Paragraphs>162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Credo normativo:  le tue opinioni riflettono la realtà?</vt:lpstr>
      <vt:lpstr>Pensiero critico  </vt:lpstr>
      <vt:lpstr>Diapositiva 3</vt:lpstr>
      <vt:lpstr>ITALIA   HBSC 2014</vt:lpstr>
      <vt:lpstr>  Prevalenza (%) di astemi, astinenti, non consumatori e consumatori di bevande alcoliche per genere(2007,2016,2017)  </vt:lpstr>
      <vt:lpstr>Diapositiva 6</vt:lpstr>
      <vt:lpstr>Diapositiva 7</vt:lpstr>
      <vt:lpstr>Diapositiva 8</vt:lpstr>
      <vt:lpstr>Diapositiva 9</vt:lpstr>
      <vt:lpstr>DISTRIBUZIONE DELLE SEGNALAZIONI PER SINTOMO/SEGNO (n.7267)</vt:lpstr>
      <vt:lpstr>Diapositiva 11</vt:lpstr>
      <vt:lpstr>E sui social ?</vt:lpstr>
      <vt:lpstr>Diapositiva 13</vt:lpstr>
      <vt:lpstr>Diapositiva 14</vt:lpstr>
      <vt:lpstr>Bias di conferma</vt:lpstr>
      <vt:lpstr>Bias di omissione</vt:lpstr>
      <vt:lpstr>Effetto Dunning Kruger</vt:lpstr>
      <vt:lpstr>Diapositiva 18</vt:lpstr>
      <vt:lpstr>Correlazioni illusorie</vt:lpstr>
      <vt:lpstr>Diapositiva 20</vt:lpstr>
      <vt:lpstr>Come ricercare le fonti?</vt:lpstr>
      <vt:lpstr>Riconoscere la cattiva Scienza</vt:lpstr>
      <vt:lpstr>Bibliografia</vt:lpstr>
      <vt:lpstr>sitografia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NOVELLI Daniela</dc:creator>
  <cp:lastModifiedBy>NovelliD</cp:lastModifiedBy>
  <cp:revision>105</cp:revision>
  <dcterms:created xsi:type="dcterms:W3CDTF">2019-10-31T10:07:29Z</dcterms:created>
  <dcterms:modified xsi:type="dcterms:W3CDTF">2019-12-06T09:32:53Z</dcterms:modified>
</cp:coreProperties>
</file>