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0" r:id="rId2"/>
    <p:sldId id="268" r:id="rId3"/>
    <p:sldId id="271" r:id="rId4"/>
    <p:sldId id="272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4" r:id="rId14"/>
    <p:sldId id="280" r:id="rId15"/>
    <p:sldId id="265" r:id="rId16"/>
    <p:sldId id="281" r:id="rId17"/>
    <p:sldId id="284" r:id="rId18"/>
    <p:sldId id="283" r:id="rId19"/>
    <p:sldId id="273" r:id="rId20"/>
    <p:sldId id="277" r:id="rId21"/>
    <p:sldId id="274" r:id="rId22"/>
    <p:sldId id="275" r:id="rId23"/>
    <p:sldId id="276" r:id="rId24"/>
    <p:sldId id="278" r:id="rId25"/>
    <p:sldId id="279" r:id="rId26"/>
    <p:sldId id="285" r:id="rId27"/>
    <p:sldId id="286" r:id="rId28"/>
    <p:sldId id="287" r:id="rId29"/>
    <p:sldId id="288" r:id="rId30"/>
    <p:sldId id="282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88C25-2D4D-4FE3-812B-04DE85D2AFF7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A7A27-0D5F-4B51-8C8A-C46CEFBFB85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A7A27-0D5F-4B51-8C8A-C46CEFBFB85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39E07-AB56-40F6-A51D-E2805931524C}" type="datetimeFigureOut">
              <a:rPr lang="it-IT" smtClean="0"/>
              <a:pPr/>
              <a:t>17/12/2019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ED97A-404E-4B2E-97D2-A3EF0249A83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LE CONTROINDICAZIONI ALLA VACCINAZIONE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VALUTAZIONE E MONITORAGGIO DELLA SICUREZZA E DELLA QUALITA’ DEI VACCINI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distretto.ovada\Desktop\programma 1 scuol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0"/>
            <a:ext cx="5781675" cy="119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CONTROINDICAZIONI VERE TEMPORANEE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Malattie acute con febbre alta</a:t>
            </a:r>
          </a:p>
          <a:p>
            <a:r>
              <a:rPr lang="it-IT" dirty="0" smtClean="0"/>
              <a:t>Terapia immunosoppressiva ad alte dosi</a:t>
            </a:r>
          </a:p>
          <a:p>
            <a:r>
              <a:rPr lang="it-IT" dirty="0" smtClean="0"/>
              <a:t>Gravidanza : rinviare le vaccinazioni con virus vivi attenuati. Fortemente consigliata vaccinazione contro pertosse e antinfluenzale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PRECAUZIONI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COMUNI A TUTTI I VACCINI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Malattia acuta grave o moderata con o senza febbre</a:t>
            </a:r>
          </a:p>
          <a:p>
            <a:r>
              <a:rPr lang="it-IT" dirty="0" smtClean="0"/>
              <a:t>Orticaria generalizzata immediata dopo somministrazione di una precedente dose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PRECAUZIONI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SOLO PER I VACCINI CHE CONTENGONO L’ALLERGENE:</a:t>
            </a:r>
          </a:p>
          <a:p>
            <a:pPr algn="ctr">
              <a:buNone/>
            </a:pPr>
            <a:endParaRPr lang="it-IT" dirty="0" smtClean="0"/>
          </a:p>
          <a:p>
            <a:r>
              <a:rPr lang="it-IT" dirty="0" smtClean="0"/>
              <a:t>Reazione allergica grave al lattice</a:t>
            </a:r>
          </a:p>
          <a:p>
            <a:r>
              <a:rPr lang="it-IT" dirty="0" smtClean="0"/>
              <a:t>Ipersensibilità alla gelatina</a:t>
            </a:r>
          </a:p>
          <a:p>
            <a:r>
              <a:rPr lang="it-IT" dirty="0" smtClean="0"/>
              <a:t>Ipersensibilità alle proteine del lievito</a:t>
            </a:r>
          </a:p>
          <a:p>
            <a:pPr algn="ctr">
              <a:buNone/>
            </a:pPr>
            <a:r>
              <a:rPr lang="it-IT" b="1" dirty="0" smtClean="0"/>
              <a:t>In tutti questi casi è utile una valutazione allergologica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FALSE CONTROINDICAZIONI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BAMBINO PRETERMINE</a:t>
            </a:r>
          </a:p>
          <a:p>
            <a:r>
              <a:rPr lang="it-IT" dirty="0" smtClean="0"/>
              <a:t>ALLATTAMENTO AL SENO</a:t>
            </a:r>
          </a:p>
          <a:p>
            <a:r>
              <a:rPr lang="it-IT" dirty="0" smtClean="0"/>
              <a:t>STORIA FAMIGLIARE </a:t>
            </a:r>
            <a:r>
              <a:rPr lang="it-IT" dirty="0" err="1" smtClean="0"/>
              <a:t>DI</a:t>
            </a:r>
            <a:r>
              <a:rPr lang="it-IT" dirty="0" smtClean="0"/>
              <a:t> SIDS</a:t>
            </a:r>
          </a:p>
          <a:p>
            <a:r>
              <a:rPr lang="it-IT" dirty="0" smtClean="0"/>
              <a:t>STORIA FAMIGLIARE </a:t>
            </a:r>
            <a:r>
              <a:rPr lang="it-IT" dirty="0" err="1" smtClean="0"/>
              <a:t>DI</a:t>
            </a:r>
            <a:r>
              <a:rPr lang="it-IT" dirty="0" smtClean="0"/>
              <a:t> ALLERGIE</a:t>
            </a:r>
          </a:p>
          <a:p>
            <a:r>
              <a:rPr lang="it-IT" dirty="0" smtClean="0"/>
              <a:t>ESPOSIZIONE RECENTE A MALATTIA INFETTIVA</a:t>
            </a:r>
          </a:p>
          <a:p>
            <a:r>
              <a:rPr lang="it-IT" dirty="0" smtClean="0"/>
              <a:t>CONVALESCENZA DOPO MALATTIA INFETTIVA</a:t>
            </a:r>
          </a:p>
          <a:p>
            <a:r>
              <a:rPr lang="it-IT" dirty="0" smtClean="0"/>
              <a:t>AUTISMO</a:t>
            </a:r>
          </a:p>
          <a:p>
            <a:r>
              <a:rPr lang="it-IT" dirty="0" smtClean="0"/>
              <a:t>ALLERGIE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Falsi miti sulla vaccinazione del prematuro</a:t>
            </a:r>
          </a:p>
          <a:p>
            <a:r>
              <a:rPr lang="it-IT" dirty="0" smtClean="0"/>
              <a:t>È troppo piccolo</a:t>
            </a:r>
          </a:p>
          <a:p>
            <a:r>
              <a:rPr lang="it-IT" dirty="0" smtClean="0"/>
              <a:t>È troppo presto</a:t>
            </a:r>
          </a:p>
          <a:p>
            <a:r>
              <a:rPr lang="it-IT" dirty="0" smtClean="0"/>
              <a:t>Non ha risposta immunitaria</a:t>
            </a:r>
          </a:p>
          <a:p>
            <a:r>
              <a:rPr lang="it-IT" dirty="0" smtClean="0"/>
              <a:t>Non gli serve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FALSE CONTROINDICAZIONI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PATOLOGIE CRONICHE (</a:t>
            </a:r>
            <a:r>
              <a:rPr lang="it-IT" dirty="0" err="1" smtClean="0"/>
              <a:t>anzi…sono</a:t>
            </a:r>
            <a:r>
              <a:rPr lang="it-IT" dirty="0" smtClean="0"/>
              <a:t> indicazione!!!)</a:t>
            </a:r>
          </a:p>
          <a:p>
            <a:r>
              <a:rPr lang="it-IT" dirty="0" smtClean="0"/>
              <a:t>DIABETE INSULINO-DIPENDENTE</a:t>
            </a:r>
          </a:p>
          <a:p>
            <a:r>
              <a:rPr lang="it-IT" dirty="0" smtClean="0"/>
              <a:t>MALATTIE NEUROLOGICHE NON EVOLUTIVE, CONVULSIONI FEBBRILI</a:t>
            </a:r>
          </a:p>
          <a:p>
            <a:r>
              <a:rPr lang="it-IT" dirty="0" smtClean="0"/>
              <a:t>TERAPIE IN CORSO (antibiotici, antistaminici, desensibilizzante)</a:t>
            </a:r>
          </a:p>
          <a:p>
            <a:r>
              <a:rPr lang="it-IT" dirty="0" smtClean="0"/>
              <a:t>IPERSENSIBILITA’ ALLE PROTEINE DELL’UOVO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ANAMNESI PREVACCINALE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b="1" dirty="0" smtClean="0"/>
              <a:t>Cognome Nome e Data nascita:     </a:t>
            </a:r>
          </a:p>
          <a:p>
            <a:r>
              <a:rPr lang="it-IT" b="1" dirty="0" smtClean="0"/>
              <a:t>Data esecuzione </a:t>
            </a:r>
            <a:r>
              <a:rPr lang="it-IT" b="1" dirty="0" err="1" smtClean="0"/>
              <a:t>……</a:t>
            </a:r>
            <a:r>
              <a:rPr lang="it-IT" b="1" dirty="0" smtClean="0"/>
              <a:t>/…../</a:t>
            </a:r>
            <a:r>
              <a:rPr lang="it-IT" b="1" dirty="0" err="1" smtClean="0"/>
              <a:t>…</a:t>
            </a:r>
            <a:r>
              <a:rPr lang="it-IT" b="1" dirty="0" smtClean="0"/>
              <a:t>..</a:t>
            </a:r>
            <a:r>
              <a:rPr lang="it-IT" b="1" dirty="0" err="1" smtClean="0"/>
              <a:t>…</a:t>
            </a:r>
            <a:r>
              <a:rPr lang="it-IT" b="1" dirty="0" smtClean="0"/>
              <a:t>. </a:t>
            </a:r>
          </a:p>
          <a:p>
            <a:endParaRPr lang="it-IT" dirty="0" smtClean="0"/>
          </a:p>
          <a:p>
            <a:r>
              <a:rPr lang="it-IT" dirty="0" smtClean="0"/>
              <a:t>1) Sta bene oggi? (per i minori: anamnesi raccolta da genitore)    </a:t>
            </a:r>
          </a:p>
          <a:p>
            <a:pPr>
              <a:buNone/>
            </a:pPr>
            <a:r>
              <a:rPr lang="it-IT" dirty="0" smtClean="0"/>
              <a:t>      </a:t>
            </a:r>
            <a:r>
              <a:rPr lang="it-IT" sz="3400" dirty="0" smtClean="0"/>
              <a:t>NO   SI</a:t>
            </a:r>
            <a:endParaRPr lang="it-IT" dirty="0" smtClean="0"/>
          </a:p>
          <a:p>
            <a:r>
              <a:rPr lang="it-IT" dirty="0" smtClean="0"/>
              <a:t>2) Vi sono casi di </a:t>
            </a:r>
            <a:r>
              <a:rPr lang="it-IT" dirty="0" err="1" smtClean="0"/>
              <a:t>immunodeﬁcenza</a:t>
            </a:r>
            <a:r>
              <a:rPr lang="it-IT" dirty="0" smtClean="0"/>
              <a:t> congenita nei genitori e fratelli?   </a:t>
            </a:r>
          </a:p>
          <a:p>
            <a:pPr>
              <a:buNone/>
            </a:pPr>
            <a:r>
              <a:rPr lang="it-IT" dirty="0" smtClean="0"/>
              <a:t>      NO    SI </a:t>
            </a:r>
          </a:p>
          <a:p>
            <a:r>
              <a:rPr lang="it-IT" dirty="0" smtClean="0"/>
              <a:t>3) Negli ultimi tre mesi è stato sottoposto a terapia radiante?    </a:t>
            </a:r>
          </a:p>
          <a:p>
            <a:pPr>
              <a:buNone/>
            </a:pPr>
            <a:r>
              <a:rPr lang="it-IT" dirty="0" smtClean="0"/>
              <a:t>      NO   SI</a:t>
            </a:r>
          </a:p>
          <a:p>
            <a:r>
              <a:rPr lang="it-IT" dirty="0" smtClean="0"/>
              <a:t>4) Nell’ultimo anno ha ricevuto derivati  del sangue come: trasfusioni o immunoglobuline? </a:t>
            </a:r>
          </a:p>
          <a:p>
            <a:pPr>
              <a:buNone/>
            </a:pPr>
            <a:r>
              <a:rPr lang="it-IT" dirty="0" smtClean="0"/>
              <a:t>     NO   SI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ANAMNESI PREVACCINALE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 5) E’ in gravidanza?         </a:t>
            </a:r>
          </a:p>
          <a:p>
            <a:pPr>
              <a:buNone/>
            </a:pPr>
            <a:r>
              <a:rPr lang="it-IT" dirty="0" smtClean="0"/>
              <a:t>      NO   SI</a:t>
            </a:r>
          </a:p>
          <a:p>
            <a:r>
              <a:rPr lang="it-IT" dirty="0" smtClean="0"/>
              <a:t> 6) Ha ricevuto altre vaccinazioni nelle ultime 4 settimane?     </a:t>
            </a:r>
          </a:p>
          <a:p>
            <a:pPr>
              <a:buNone/>
            </a:pPr>
            <a:r>
              <a:rPr lang="it-IT" dirty="0" smtClean="0"/>
              <a:t>      NO   SI</a:t>
            </a:r>
          </a:p>
          <a:p>
            <a:r>
              <a:rPr lang="it-IT" dirty="0" smtClean="0"/>
              <a:t> 7) Il bambino è nato prematuro? (età gestazionale inferiore alla 37° settimana)   </a:t>
            </a:r>
          </a:p>
          <a:p>
            <a:pPr>
              <a:buNone/>
            </a:pPr>
            <a:r>
              <a:rPr lang="it-IT" dirty="0" smtClean="0"/>
              <a:t>     NO   SI</a:t>
            </a:r>
          </a:p>
          <a:p>
            <a:r>
              <a:rPr lang="it-IT" dirty="0" smtClean="0"/>
              <a:t> 8) Ha o ha avuto malattie importanti ?        </a:t>
            </a:r>
          </a:p>
          <a:p>
            <a:pPr>
              <a:buNone/>
            </a:pPr>
            <a:r>
              <a:rPr lang="it-IT" dirty="0" smtClean="0"/>
              <a:t>     NO   SI</a:t>
            </a:r>
          </a:p>
          <a:p>
            <a:pPr>
              <a:buNone/>
            </a:pPr>
            <a:r>
              <a:rPr lang="it-IT" dirty="0" smtClean="0"/>
              <a:t>     </a:t>
            </a:r>
            <a:r>
              <a:rPr lang="it-IT" dirty="0" err="1" smtClean="0"/>
              <a:t>Speciﬁcare</a:t>
            </a:r>
            <a:r>
              <a:rPr lang="it-IT" dirty="0" smtClean="0"/>
              <a:t>  se: - malattia neurologica (quale?):  - malattia con </a:t>
            </a:r>
            <a:r>
              <a:rPr lang="it-IT" dirty="0" err="1" smtClean="0"/>
              <a:t>immunodeﬁcenza</a:t>
            </a:r>
            <a:r>
              <a:rPr lang="it-IT" dirty="0" smtClean="0"/>
              <a:t> (quale?):  - infezioni ricorrenti  e/o recidivanti * (quale?):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ANAMNESI PREVACCINALE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endParaRPr lang="it-IT" dirty="0" smtClean="0"/>
          </a:p>
          <a:p>
            <a:r>
              <a:rPr lang="it-IT" sz="4400" dirty="0" smtClean="0"/>
              <a:t>9) Ha mai avuto convulsioni? </a:t>
            </a:r>
          </a:p>
          <a:p>
            <a:pPr>
              <a:buNone/>
            </a:pPr>
            <a:r>
              <a:rPr lang="it-IT" sz="4400" dirty="0" smtClean="0"/>
              <a:t>	NO   SI  </a:t>
            </a:r>
            <a:r>
              <a:rPr lang="it-IT" sz="4400" dirty="0" err="1" smtClean="0"/>
              <a:t>Speciﬁcare</a:t>
            </a:r>
            <a:r>
              <a:rPr lang="it-IT" sz="4400" dirty="0" smtClean="0"/>
              <a:t> se: - con febbre    - senza febbre </a:t>
            </a:r>
          </a:p>
          <a:p>
            <a:r>
              <a:rPr lang="it-IT" sz="4400" dirty="0" smtClean="0"/>
              <a:t>  10) Il bambino ha familiarità (genitori e/o fratelli) per convulsioni?     </a:t>
            </a:r>
          </a:p>
          <a:p>
            <a:pPr>
              <a:buNone/>
            </a:pPr>
            <a:r>
              <a:rPr lang="it-IT" sz="4400" dirty="0" smtClean="0"/>
              <a:t>	 NO   SI     </a:t>
            </a:r>
            <a:r>
              <a:rPr lang="it-IT" sz="4400" dirty="0" err="1" smtClean="0"/>
              <a:t>Speciﬁcare</a:t>
            </a:r>
            <a:r>
              <a:rPr lang="it-IT" sz="4400" dirty="0" smtClean="0"/>
              <a:t> se: - con febbre    - senza febbre </a:t>
            </a:r>
          </a:p>
          <a:p>
            <a:r>
              <a:rPr lang="it-IT" sz="4400" dirty="0" smtClean="0"/>
              <a:t>11) Negli </a:t>
            </a:r>
            <a:r>
              <a:rPr lang="it-IT" sz="4400" dirty="0" err="1" smtClean="0"/>
              <a:t>ulti</a:t>
            </a:r>
            <a:r>
              <a:rPr lang="it-IT" sz="4400" dirty="0" smtClean="0"/>
              <a:t> mi tre mesi ha assunto farmaci in continuità?     </a:t>
            </a:r>
          </a:p>
          <a:p>
            <a:pPr>
              <a:buNone/>
            </a:pPr>
            <a:r>
              <a:rPr lang="it-IT" sz="4400" dirty="0" smtClean="0"/>
              <a:t>	 NO   SI     </a:t>
            </a:r>
            <a:r>
              <a:rPr lang="it-IT" sz="4400" dirty="0" err="1" smtClean="0"/>
              <a:t>Speciﬁcare</a:t>
            </a:r>
            <a:r>
              <a:rPr lang="it-IT" sz="4400" dirty="0" smtClean="0"/>
              <a:t> se: - corti sonici ad alte dosi - anti neoplastici - immunosoppressori </a:t>
            </a:r>
          </a:p>
          <a:p>
            <a:r>
              <a:rPr lang="it-IT" sz="4400" dirty="0" smtClean="0"/>
              <a:t>12) E’ allergico a qualche alimento, farmaco o vaccino? </a:t>
            </a:r>
          </a:p>
          <a:p>
            <a:pPr>
              <a:buNone/>
            </a:pPr>
            <a:r>
              <a:rPr lang="it-IT" sz="4400" dirty="0" smtClean="0"/>
              <a:t>	NO   SI  </a:t>
            </a:r>
            <a:r>
              <a:rPr lang="it-IT" sz="4400" dirty="0" err="1" smtClean="0"/>
              <a:t>Speciﬁcare</a:t>
            </a:r>
            <a:r>
              <a:rPr lang="it-IT" sz="4400" dirty="0" smtClean="0"/>
              <a:t> se: - si tratta di un alimento o farmaco? </a:t>
            </a:r>
          </a:p>
          <a:p>
            <a:pPr>
              <a:buNone/>
            </a:pPr>
            <a:r>
              <a:rPr lang="it-IT" sz="4400" dirty="0" smtClean="0"/>
              <a:t>                                                 - si tratta di un vaccino o di un suo componente? </a:t>
            </a:r>
          </a:p>
          <a:p>
            <a:r>
              <a:rPr lang="it-IT" sz="4400" dirty="0" smtClean="0"/>
              <a:t>13) Ha avuto reazioni dopo le precedenti  vaccinazioni?      </a:t>
            </a:r>
          </a:p>
          <a:p>
            <a:pPr>
              <a:buNone/>
            </a:pPr>
            <a:r>
              <a:rPr lang="it-IT" sz="4400" dirty="0" smtClean="0"/>
              <a:t>	NO   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15290" cy="2000264"/>
          </a:xfrm>
        </p:spPr>
        <p:txBody>
          <a:bodyPr>
            <a:normAutofit/>
          </a:bodyPr>
          <a:lstStyle/>
          <a:p>
            <a:r>
              <a:rPr lang="it-IT" sz="3200" dirty="0" smtClean="0">
                <a:solidFill>
                  <a:srgbClr val="002060"/>
                </a:solidFill>
              </a:rPr>
              <a:t>LE CONTROINDICAZIONI ALLA VACCINAZIONE</a:t>
            </a:r>
            <a:endParaRPr lang="it-IT" sz="3200" dirty="0">
              <a:solidFill>
                <a:srgbClr val="00206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281370"/>
          </a:xfrm>
        </p:spPr>
        <p:txBody>
          <a:bodyPr>
            <a:noAutofit/>
          </a:bodyPr>
          <a:lstStyle/>
          <a:p>
            <a:r>
              <a:rPr lang="it-IT" sz="4800" dirty="0" smtClean="0">
                <a:solidFill>
                  <a:srgbClr val="FF0000"/>
                </a:solidFill>
              </a:rPr>
              <a:t>VALUTAZIONE E MONITORAGGIO DELLA SICUREZZA E DELLA QUALITA’ DEI VACCINI</a:t>
            </a:r>
            <a:endParaRPr lang="it-IT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it-IT" sz="4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it-IT" sz="4800" dirty="0" smtClean="0">
                <a:solidFill>
                  <a:srgbClr val="FF0000"/>
                </a:solidFill>
              </a:rPr>
              <a:t>LE VACCINAZIONI SONO STATE UNA DELLE PIU’ GRANDI SCOPERTE MEDICHE MAI FATTE DALL’UOMO.</a:t>
            </a:r>
            <a:endParaRPr lang="it-IT" sz="48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distretto.ovada\Desktop\programma 1 scuol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7643866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sz="4800" dirty="0" smtClean="0"/>
              <a:t>La qualità dei vaccini ad uso umano è oggetto di grande attenzione perché questi farmaci vengono utilizzati in una popolazione sana.</a:t>
            </a:r>
          </a:p>
          <a:p>
            <a:pPr algn="ctr">
              <a:buNone/>
            </a:pPr>
            <a:r>
              <a:rPr lang="it-IT" sz="4800" b="1" dirty="0" smtClean="0"/>
              <a:t>Il livello accettabile di rischio è quindi inferiore a quello di altri farmaci</a:t>
            </a:r>
            <a:endParaRPr lang="it-IT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COME VIENE SVILUPPATO UN VACCINO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Allestimento dei preparati vaccinali</a:t>
            </a:r>
          </a:p>
          <a:p>
            <a:r>
              <a:rPr lang="it-IT" b="1" dirty="0" smtClean="0"/>
              <a:t>Sperimentazione </a:t>
            </a:r>
            <a:r>
              <a:rPr lang="it-IT" b="1" dirty="0" err="1" smtClean="0"/>
              <a:t>preclinica</a:t>
            </a:r>
            <a:r>
              <a:rPr lang="it-IT" b="1" dirty="0" smtClean="0"/>
              <a:t> </a:t>
            </a:r>
            <a:r>
              <a:rPr lang="it-IT" dirty="0" smtClean="0"/>
              <a:t>in vitro e in vivo per valutare il livello di tossicità, la tolleranza, la risposta immunitaria e l’efficacia protettiva del vaccino che si va a sviluppare</a:t>
            </a:r>
          </a:p>
          <a:p>
            <a:r>
              <a:rPr lang="it-IT" b="1" dirty="0" smtClean="0"/>
              <a:t>Sperimentazione clinica </a:t>
            </a:r>
            <a:r>
              <a:rPr lang="it-IT" dirty="0" smtClean="0"/>
              <a:t>(si svolge in 4 fasi di cui le prime 3 si svolgono prima della messa in commercio del vaccino)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SPERIMENTAZIONE 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71679"/>
            <a:ext cx="8229600" cy="3571900"/>
          </a:xfrm>
        </p:spPr>
        <p:txBody>
          <a:bodyPr/>
          <a:lstStyle/>
          <a:p>
            <a:r>
              <a:rPr lang="it-IT" dirty="0" smtClean="0"/>
              <a:t>Fase 1 : il vaccino viene testato su un numero limitato di persone (alcune decine) per valutare la tollerabilità.</a:t>
            </a:r>
          </a:p>
          <a:p>
            <a:r>
              <a:rPr lang="it-IT" dirty="0" smtClean="0"/>
              <a:t>Fase 2 : il vaccino viene somministrato ad alcune centinaia di persone a dosi diverse per studiare gli effetti tossici e l’</a:t>
            </a:r>
            <a:r>
              <a:rPr lang="it-IT" dirty="0" err="1" smtClean="0"/>
              <a:t>immunogenicità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SPERIMENTAZIONE CLINICA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Fase 3 : viene effettuata un prova di efficacia su vasta scala (migliaia di volontari arruolati in più centri di ricerca)</a:t>
            </a:r>
          </a:p>
          <a:p>
            <a:r>
              <a:rPr lang="it-IT" dirty="0" smtClean="0"/>
              <a:t>Dopo aver verificato che tutti i test siano in linea con gli standard richiesti si invia il dossier all’ AIFA e all’EMA</a:t>
            </a:r>
          </a:p>
          <a:p>
            <a:r>
              <a:rPr lang="it-IT" dirty="0" smtClean="0"/>
              <a:t>Fase 4 : monitoraggio di sicurezza ed effetti collaterali su una popolazione sempre più vasta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FASE 4 : VACCINOVIGILANZA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Si </a:t>
            </a:r>
            <a:r>
              <a:rPr lang="it-IT" dirty="0" smtClean="0"/>
              <a:t>basa sulla raccolta e analisi delle segnalazioni spontanee</a:t>
            </a:r>
          </a:p>
          <a:p>
            <a:r>
              <a:rPr lang="it-IT" dirty="0" smtClean="0"/>
              <a:t>Possono segnalare medici, operatori sanitari e pazienti</a:t>
            </a:r>
          </a:p>
          <a:p>
            <a:r>
              <a:rPr lang="it-IT" dirty="0" smtClean="0"/>
              <a:t>Le segnalazioni vengono raccolte nel data base della Rete Nazionale di Farmacovigilanza (</a:t>
            </a:r>
            <a:r>
              <a:rPr lang="it-IT" dirty="0" smtClean="0"/>
              <a:t>RNF) </a:t>
            </a:r>
            <a:endParaRPr lang="it-IT" dirty="0" smtClean="0"/>
          </a:p>
          <a:p>
            <a:r>
              <a:rPr lang="it-IT" dirty="0" smtClean="0"/>
              <a:t>Valuta </a:t>
            </a:r>
            <a:r>
              <a:rPr lang="it-IT" dirty="0" smtClean="0"/>
              <a:t>le possibili associazioni tra il vaccino e i potenziali effetti collaterali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VACCINOVIGILANZA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/>
              <a:t>La segnalazione può essere effettuata inviando modulo cartaceo oppure online attraverso la piattaforma informatica VIGIFARMACO :</a:t>
            </a:r>
          </a:p>
          <a:p>
            <a:pPr algn="ctr">
              <a:buNone/>
            </a:pPr>
            <a:r>
              <a:rPr lang="it-IT" sz="4000" dirty="0" smtClean="0"/>
              <a:t>www.vigifarmaco.it 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AIFA valuta ciascun caso e segnala quelli gravi al data base europeo</a:t>
            </a:r>
          </a:p>
          <a:p>
            <a:r>
              <a:rPr lang="it-IT" dirty="0" smtClean="0"/>
              <a:t>Collegamento con il data base dell’OMS che raccoglie le segnalazioni de 125 Paesi di tutto il mondo</a:t>
            </a:r>
          </a:p>
          <a:p>
            <a:r>
              <a:rPr lang="it-IT" dirty="0" smtClean="0"/>
              <a:t>La Rete Nazionale del Farmaco provvede alla rapida diffusione delle informazioni sulla sicurezza dei vaccini su tutto il territorio nazionale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La </a:t>
            </a:r>
            <a:r>
              <a:rPr lang="it-IT" dirty="0" err="1" smtClean="0"/>
              <a:t>vaccinovigilanza</a:t>
            </a:r>
            <a:r>
              <a:rPr lang="it-IT" dirty="0" smtClean="0"/>
              <a:t> quindi rappresenta uno strumento per monitorare la sicurezza dei vaccini anche dopo la loro immissione in commercio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Secondo l’ultimo rapporto AIFA relativo all’anno 2018 su oltre 17 milioni di dosi somministrate nell’arco dell’anno, </a:t>
            </a:r>
            <a:r>
              <a:rPr lang="it-IT" b="1" dirty="0" smtClean="0"/>
              <a:t>“sono stati segnalati pochissimi eventi gravi e nessun decesso ritenuto almeno potenzialmente correlabile con la vaccinazione”.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 solidi dati del nostro sistema di vigilanza mostrano che i vaccini, come tutti i medicinali, non sono esenti da rischi, ma che questi sono di gran lunga inferiori ai rischi legati alle malattie che i vaccini efficacemente prevengono.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/>
              <a:t>LA LORO IMPORTANZA E’ PARAGONABILE, PER IMPATTO SULLA SALUTE, ALLA POSSIBILITA’ </a:t>
            </a:r>
            <a:r>
              <a:rPr lang="it-IT" sz="4000" dirty="0" err="1" smtClean="0"/>
              <a:t>DI</a:t>
            </a:r>
            <a:r>
              <a:rPr lang="it-IT" sz="4000" dirty="0" smtClean="0"/>
              <a:t> FORNIRE ACQUA POTABILE ALLA POPOLAZIONE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031" name="PubOvalCallout"/>
          <p:cNvSpPr>
            <a:spLocks noEditPoints="1" noChangeArrowheads="1"/>
          </p:cNvSpPr>
          <p:nvPr/>
        </p:nvSpPr>
        <p:spPr bwMode="auto">
          <a:xfrm>
            <a:off x="1500166" y="428604"/>
            <a:ext cx="4929222" cy="2786082"/>
          </a:xfrm>
          <a:custGeom>
            <a:avLst/>
            <a:gdLst>
              <a:gd name="G0" fmla="+- 0 0 0"/>
              <a:gd name="G1" fmla="+- 10766 0 0"/>
              <a:gd name="T0" fmla="*/ 10800 w 21600"/>
              <a:gd name="T1" fmla="*/ 0 h 21600"/>
              <a:gd name="T2" fmla="*/ 0 w 21600"/>
              <a:gd name="T3" fmla="*/ 8105 h 21600"/>
              <a:gd name="T4" fmla="*/ 10766 w 21600"/>
              <a:gd name="T5" fmla="*/ 21600 h 21600"/>
              <a:gd name="T6" fmla="*/ 10800 w 21600"/>
              <a:gd name="T7" fmla="*/ 16210 h 21600"/>
              <a:gd name="T8" fmla="*/ 21600 w 21600"/>
              <a:gd name="T9" fmla="*/ 8105 h 21600"/>
              <a:gd name="T10" fmla="*/ 17694720 60000 65536"/>
              <a:gd name="T11" fmla="*/ 11796480 60000 65536"/>
              <a:gd name="T12" fmla="*/ 5898240 60000 65536"/>
              <a:gd name="T13" fmla="*/ 5898240 60000 65536"/>
              <a:gd name="T14" fmla="*/ 0 60000 65536"/>
              <a:gd name="T15" fmla="*/ 3163 w 21600"/>
              <a:gd name="T16" fmla="*/ 2374 h 21600"/>
              <a:gd name="T17" fmla="*/ 18437 w 21600"/>
              <a:gd name="T18" fmla="*/ 13836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0766" y="21600"/>
                </a:moveTo>
                <a:lnTo>
                  <a:pt x="9590" y="16158"/>
                </a:lnTo>
                <a:cubicBezTo>
                  <a:pt x="9991" y="16192"/>
                  <a:pt x="10395" y="16210"/>
                  <a:pt x="10800" y="16210"/>
                </a:cubicBezTo>
                <a:cubicBezTo>
                  <a:pt x="16764" y="16210"/>
                  <a:pt x="21600" y="12581"/>
                  <a:pt x="21600" y="8105"/>
                </a:cubicBezTo>
                <a:cubicBezTo>
                  <a:pt x="21600" y="3628"/>
                  <a:pt x="16764" y="0"/>
                  <a:pt x="10800" y="0"/>
                </a:cubicBezTo>
                <a:cubicBezTo>
                  <a:pt x="4835" y="0"/>
                  <a:pt x="0" y="3628"/>
                  <a:pt x="0" y="8105"/>
                </a:cubicBezTo>
                <a:cubicBezTo>
                  <a:pt x="-1" y="10568"/>
                  <a:pt x="1493" y="12898"/>
                  <a:pt x="4057" y="14436"/>
                </a:cubicBez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GRAZIE PER L’ATTENZIONE!</a:t>
            </a:r>
            <a:endParaRPr lang="it-IT" sz="3200" dirty="0"/>
          </a:p>
        </p:txBody>
      </p:sp>
      <p:pic>
        <p:nvPicPr>
          <p:cNvPr id="1036" name="Picture 1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756259"/>
            <a:ext cx="2143140" cy="33637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DELLA VACCINAZIONE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Atto di natura medica</a:t>
            </a:r>
          </a:p>
          <a:p>
            <a:r>
              <a:rPr lang="it-IT" dirty="0" smtClean="0"/>
              <a:t>Presenza di presidi di pronto soccorso in ambulatorio</a:t>
            </a:r>
          </a:p>
          <a:p>
            <a:r>
              <a:rPr lang="it-IT" dirty="0" smtClean="0"/>
              <a:t>Personale qualificato</a:t>
            </a:r>
          </a:p>
          <a:p>
            <a:r>
              <a:rPr lang="it-IT" dirty="0" smtClean="0"/>
              <a:t>Conservazione dei vaccini</a:t>
            </a:r>
          </a:p>
          <a:p>
            <a:r>
              <a:rPr lang="it-IT" dirty="0" smtClean="0"/>
              <a:t>Valutazione </a:t>
            </a:r>
            <a:r>
              <a:rPr lang="it-IT" smtClean="0"/>
              <a:t>delle controindicazioni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DEFINIZIONE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Controindicazione: condizione nel ricevente che aumenta il rischio di una grave reazione avversa.</a:t>
            </a:r>
          </a:p>
          <a:p>
            <a:r>
              <a:rPr lang="it-IT" dirty="0" smtClean="0"/>
              <a:t>Precauzione: una condizione che </a:t>
            </a:r>
            <a:r>
              <a:rPr lang="it-IT" b="1" dirty="0" smtClean="0"/>
              <a:t>può </a:t>
            </a:r>
            <a:r>
              <a:rPr lang="it-IT" dirty="0" smtClean="0"/>
              <a:t>aumentare il rischio di grave reazione avversa o compromettere la capacità del vaccino di produrre l’immunità. Esige pertanto una valutazione rischi/benefici.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Quindi: in caso di precauzione si può vaccinare se il beneficio della vaccinazione è maggiore del rischio di reazione avversa, mentre in caso di controindicazione il vaccino non viene somministrato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CONTROINDICAZIONI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VERE PERMANENTI</a:t>
            </a:r>
          </a:p>
          <a:p>
            <a:r>
              <a:rPr lang="it-IT" dirty="0" smtClean="0"/>
              <a:t>VERE TEMPORANEE</a:t>
            </a:r>
          </a:p>
          <a:p>
            <a:r>
              <a:rPr lang="it-IT" dirty="0" smtClean="0"/>
              <a:t>PRECAUZIONI</a:t>
            </a:r>
          </a:p>
          <a:p>
            <a:r>
              <a:rPr lang="it-IT" dirty="0" smtClean="0"/>
              <a:t>FALSE CONTROINDICAZIONI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CONTROINDICAZIONI VERE PERMANENTI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ALTERAZIONI DEL SISTEMA IMMUNITARIO:</a:t>
            </a:r>
          </a:p>
          <a:p>
            <a:r>
              <a:rPr lang="it-IT" dirty="0" smtClean="0"/>
              <a:t>Immunodeficienze primitive</a:t>
            </a:r>
          </a:p>
          <a:p>
            <a:r>
              <a:rPr lang="it-IT" dirty="0" smtClean="0"/>
              <a:t>Immunodeficienze secondarie a terapie</a:t>
            </a:r>
          </a:p>
          <a:p>
            <a:pPr>
              <a:buNone/>
            </a:pPr>
            <a:r>
              <a:rPr lang="it-IT" dirty="0" smtClean="0"/>
              <a:t>Sono sconsigliati i vaccini con virus vivi attenuati.</a:t>
            </a:r>
          </a:p>
          <a:p>
            <a:pPr>
              <a:buNone/>
            </a:pPr>
            <a:r>
              <a:rPr lang="it-IT" dirty="0" smtClean="0"/>
              <a:t>Tutti gli altri vaccini sono invece raccomandati in quanto questi soggetti sono più suscettibili alle malattie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CONTROINDICAZIONI VERE PERMANENTI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Reazioni avverse </a:t>
            </a:r>
            <a:r>
              <a:rPr lang="it-IT" b="1" dirty="0" smtClean="0"/>
              <a:t>gravi </a:t>
            </a:r>
            <a:r>
              <a:rPr lang="it-IT" dirty="0" smtClean="0"/>
              <a:t>dopo la prima somministrazione: non somministrare dosi successive dello stesso vaccino</a:t>
            </a:r>
          </a:p>
          <a:p>
            <a:r>
              <a:rPr lang="it-IT" dirty="0" smtClean="0"/>
              <a:t>Malattie neurologiche evolutive : sconsigliati vaccini a virus vivi attenuati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968</Words>
  <Application>Microsoft Office PowerPoint</Application>
  <PresentationFormat>Presentazione su schermo (4:3)</PresentationFormat>
  <Paragraphs>137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1" baseType="lpstr">
      <vt:lpstr>Tema di Office</vt:lpstr>
      <vt:lpstr>LE CONTROINDICAZIONI ALLA VACCINAZIONE</vt:lpstr>
      <vt:lpstr>Diapositiva 2</vt:lpstr>
      <vt:lpstr>Diapositiva 3</vt:lpstr>
      <vt:lpstr>SICUREZZA DELLA VACCINAZIONE</vt:lpstr>
      <vt:lpstr>DEFINIZIONE</vt:lpstr>
      <vt:lpstr>Diapositiva 6</vt:lpstr>
      <vt:lpstr>CONTROINDICAZIONI</vt:lpstr>
      <vt:lpstr>CONTROINDICAZIONI VERE PERMANENTI</vt:lpstr>
      <vt:lpstr>CONTROINDICAZIONI VERE PERMANENTI</vt:lpstr>
      <vt:lpstr>CONTROINDICAZIONI VERE TEMPORANEE</vt:lpstr>
      <vt:lpstr>PRECAUZIONI</vt:lpstr>
      <vt:lpstr>PRECAUZIONI</vt:lpstr>
      <vt:lpstr>FALSE CONTROINDICAZIONI</vt:lpstr>
      <vt:lpstr>Diapositiva 14</vt:lpstr>
      <vt:lpstr>FALSE CONTROINDICAZIONI</vt:lpstr>
      <vt:lpstr>ANAMNESI PREVACCINALE</vt:lpstr>
      <vt:lpstr>ANAMNESI PREVACCINALE</vt:lpstr>
      <vt:lpstr>ANAMNESI PREVACCINALE</vt:lpstr>
      <vt:lpstr>LE CONTROINDICAZIONI ALLA VACCINAZIONE</vt:lpstr>
      <vt:lpstr>Diapositiva 20</vt:lpstr>
      <vt:lpstr>COME VIENE SVILUPPATO UN VACCINO</vt:lpstr>
      <vt:lpstr>SPERIMENTAZIONE CLINICA</vt:lpstr>
      <vt:lpstr>SPERIMENTAZIONE CLINICA</vt:lpstr>
      <vt:lpstr>FASE 4 : VACCINOVIGILANZA</vt:lpstr>
      <vt:lpstr>VACCINOVIGILANZA</vt:lpstr>
      <vt:lpstr>Diapositiva 26</vt:lpstr>
      <vt:lpstr>Diapositiva 27</vt:lpstr>
      <vt:lpstr>Diapositiva 28</vt:lpstr>
      <vt:lpstr>Diapositiva 29</vt:lpstr>
      <vt:lpstr>Diapositiva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CONTROINDICAZIONI ALLA VACCINAZIONE</dc:title>
  <dc:creator>distretto.ovada</dc:creator>
  <cp:lastModifiedBy>distretto.ovada</cp:lastModifiedBy>
  <cp:revision>81</cp:revision>
  <dcterms:created xsi:type="dcterms:W3CDTF">2019-11-29T09:04:40Z</dcterms:created>
  <dcterms:modified xsi:type="dcterms:W3CDTF">2019-12-17T10:41:07Z</dcterms:modified>
</cp:coreProperties>
</file>