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69" r:id="rId3"/>
    <p:sldId id="290" r:id="rId4"/>
    <p:sldId id="270" r:id="rId5"/>
    <p:sldId id="338" r:id="rId6"/>
    <p:sldId id="286" r:id="rId7"/>
    <p:sldId id="277" r:id="rId8"/>
    <p:sldId id="329" r:id="rId9"/>
    <p:sldId id="331" r:id="rId10"/>
    <p:sldId id="297" r:id="rId11"/>
    <p:sldId id="336" r:id="rId12"/>
    <p:sldId id="320" r:id="rId13"/>
    <p:sldId id="362" r:id="rId14"/>
    <p:sldId id="330" r:id="rId15"/>
    <p:sldId id="360" r:id="rId16"/>
    <p:sldId id="361" r:id="rId17"/>
    <p:sldId id="260" r:id="rId18"/>
    <p:sldId id="278" r:id="rId19"/>
    <p:sldId id="363" r:id="rId20"/>
    <p:sldId id="357" r:id="rId21"/>
    <p:sldId id="279" r:id="rId22"/>
    <p:sldId id="280" r:id="rId23"/>
    <p:sldId id="282" r:id="rId24"/>
    <p:sldId id="371" r:id="rId25"/>
    <p:sldId id="372" r:id="rId26"/>
    <p:sldId id="364" r:id="rId27"/>
    <p:sldId id="378" r:id="rId28"/>
    <p:sldId id="299" r:id="rId29"/>
    <p:sldId id="332" r:id="rId30"/>
    <p:sldId id="334" r:id="rId31"/>
    <p:sldId id="373" r:id="rId32"/>
    <p:sldId id="281" r:id="rId33"/>
    <p:sldId id="358" r:id="rId34"/>
    <p:sldId id="368" r:id="rId35"/>
    <p:sldId id="370" r:id="rId36"/>
    <p:sldId id="366" r:id="rId37"/>
    <p:sldId id="379" r:id="rId38"/>
    <p:sldId id="261" r:id="rId39"/>
    <p:sldId id="340" r:id="rId40"/>
    <p:sldId id="374" r:id="rId41"/>
    <p:sldId id="375" r:id="rId42"/>
    <p:sldId id="376" r:id="rId43"/>
    <p:sldId id="377" r:id="rId44"/>
    <p:sldId id="325" r:id="rId45"/>
    <p:sldId id="380" r:id="rId46"/>
    <p:sldId id="327" r:id="rId47"/>
    <p:sldId id="359" r:id="rId48"/>
    <p:sldId id="339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652" autoAdjust="0"/>
    <p:restoredTop sz="96416" autoAdjust="0"/>
  </p:normalViewPr>
  <p:slideViewPr>
    <p:cSldViewPr snapToGrid="0">
      <p:cViewPr varScale="1">
        <p:scale>
          <a:sx n="61" d="100"/>
          <a:sy n="61" d="100"/>
        </p:scale>
        <p:origin x="-7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DC68-ECBE-4CC0-91EB-43DE9462D33B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1F2D-D588-4001-8B09-F8204EF62C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10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709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Quello che conosco è necessario ed importante, quello che non conosco è superfluo.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8862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917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9188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7409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160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sintesi: se ti dicono che un test ha una sensibilità al 99.9% vuol dire che "dati" 1000 malati diventerà positivo(+) per 999 di essi, mentre 1 sarà etichettato come "non malato" ovvero sarà un falso negativo.  </a:t>
            </a:r>
          </a:p>
          <a:p>
            <a:r>
              <a:rPr lang="it-IT" dirty="0"/>
              <a:t>In matematica  P(+|M) ovvero la </a:t>
            </a:r>
            <a:r>
              <a:rPr lang="it-IT" dirty="0" err="1"/>
              <a:t>prob</a:t>
            </a:r>
            <a:r>
              <a:rPr lang="it-IT" dirty="0"/>
              <a:t>. di essere (+) se sei (M)</a:t>
            </a:r>
          </a:p>
          <a:p>
            <a:r>
              <a:rPr lang="it-IT" dirty="0"/>
              <a:t>la sbarra "|" indica il condizionamento ovvero la probabilità dell'evento (+) condizionata (sapendo a priori) che l'evento (M) si è verificato. </a:t>
            </a:r>
          </a:p>
          <a:p>
            <a:r>
              <a:rPr lang="it-IT" dirty="0"/>
              <a:t>Tuttavia questa informazione non è sufficiente per stabilire ciò che realmente interessa ovvero: </a:t>
            </a:r>
          </a:p>
          <a:p>
            <a:r>
              <a:rPr lang="it-IT" dirty="0"/>
              <a:t>1) difronte a un test positivo(+) quale è la probabilità di essere malati (M) ? ovvero P(M|+)</a:t>
            </a:r>
          </a:p>
          <a:p>
            <a:r>
              <a:rPr lang="it-IT" dirty="0"/>
              <a:t>2) difronte ad un test negativo (-) quale è la probabilità di essere non malati (S)? ovvero P(S|-)</a:t>
            </a:r>
          </a:p>
          <a:p>
            <a:r>
              <a:rPr lang="it-IT" dirty="0"/>
              <a:t>Per rispondere a queste domande servono la prevalenza della malattia nella popolazione (quanti sono i veri malati in tutta la popolazione) P(M) e la specificità del test, che misura la probabilità di un sano (S) di essere negativo al test (-), ovvero sapendo di essere privo di malattia quale è la probabilità di risultare negativi al test. </a:t>
            </a:r>
          </a:p>
          <a:p>
            <a:r>
              <a:rPr lang="it-IT" dirty="0"/>
              <a:t>In matematica  P(-|S) ovvero la </a:t>
            </a:r>
            <a:r>
              <a:rPr lang="it-IT" dirty="0" err="1"/>
              <a:t>prob</a:t>
            </a:r>
            <a:r>
              <a:rPr lang="it-IT" dirty="0"/>
              <a:t>. di essere (-) se sei (S).</a:t>
            </a:r>
          </a:p>
          <a:p>
            <a:r>
              <a:rPr lang="it-IT" dirty="0"/>
              <a:t>Supponiamo che la specificità sia del 99%, ovvero dati 1000 sani risulteranno negativi al test in 990, mentre 10 saranno falsi postivi. </a:t>
            </a:r>
          </a:p>
          <a:p>
            <a:r>
              <a:rPr lang="it-IT" dirty="0"/>
              <a:t>Il teorema di </a:t>
            </a:r>
            <a:r>
              <a:rPr lang="it-IT" dirty="0" err="1"/>
              <a:t>Bayes</a:t>
            </a:r>
            <a:r>
              <a:rPr lang="it-IT" dirty="0"/>
              <a:t> permette di mettere in relazione:</a:t>
            </a:r>
          </a:p>
          <a:p>
            <a:r>
              <a:rPr lang="it-IT" dirty="0"/>
              <a:t>P(+|M) con P(M|+) e P(-|S) con P(S|-).</a:t>
            </a:r>
          </a:p>
          <a:p>
            <a:r>
              <a:rPr lang="it-IT" dirty="0"/>
              <a:t>sappiamo da </a:t>
            </a:r>
            <a:r>
              <a:rPr lang="it-IT" dirty="0" err="1"/>
              <a:t>Bayes</a:t>
            </a:r>
            <a:r>
              <a:rPr lang="it-IT" dirty="0"/>
              <a:t> che P(+|M)=P(+.M) / P(M) ovvero in quale misura la conoscenza del essersi verificato l'evento (M) ci informa sull'accadere di (+).</a:t>
            </a:r>
          </a:p>
          <a:p>
            <a:r>
              <a:rPr lang="it-IT" dirty="0"/>
              <a:t>però la formula vale anche per P(M|+) = P(+.M)/P(+). le due formule hanno in comune P(+.M) detta probabilità congiunta (la probabilità che i due eventi si verifichino contemporaneamente), quindi: P(M)P(+|M)=P(+)P(M|+) quindi ciò che mi interessa è:</a:t>
            </a:r>
          </a:p>
          <a:p>
            <a:r>
              <a:rPr lang="it-IT" dirty="0"/>
              <a:t>P(M|+)=P(M)*P(+|M)/P(+) però voi direte ma P(+)? La </a:t>
            </a:r>
            <a:r>
              <a:rPr lang="it-IT" dirty="0" err="1"/>
              <a:t>prob</a:t>
            </a:r>
            <a:r>
              <a:rPr lang="it-IT" dirty="0"/>
              <a:t> nella pop. Di essere positivi al test.</a:t>
            </a:r>
          </a:p>
          <a:p>
            <a:r>
              <a:rPr lang="it-IT" dirty="0"/>
              <a:t>P(+)=P(+.M)+P(+.S)  (M) e (S) sono complementari nella popolazione o sei M o sei S , ovvero dividono la popolazione in due segmenti disgiunti e pertanto dividono in segmenti disgiunti, sebbene in proporzioni differenti, anche il sotto insieme della popolazione che risulterebbe (+) al test. </a:t>
            </a:r>
          </a:p>
          <a:p>
            <a:r>
              <a:rPr lang="it-IT" dirty="0"/>
              <a:t>seguendo le formule </a:t>
            </a:r>
            <a:r>
              <a:rPr lang="it-IT" dirty="0" err="1"/>
              <a:t>Bayes</a:t>
            </a:r>
            <a:r>
              <a:rPr lang="it-IT" dirty="0"/>
              <a:t> della </a:t>
            </a:r>
            <a:r>
              <a:rPr lang="it-IT" dirty="0" err="1"/>
              <a:t>prob</a:t>
            </a:r>
            <a:r>
              <a:rPr lang="it-IT" dirty="0"/>
              <a:t> condizionata per P(+|M) e P(+|S), allora:</a:t>
            </a:r>
          </a:p>
          <a:p>
            <a:r>
              <a:rPr lang="it-IT" dirty="0"/>
              <a:t>P(+)=P(M)P(+|M)+P(S)P(+|S) ma sapendo che:</a:t>
            </a:r>
          </a:p>
          <a:p>
            <a:r>
              <a:rPr lang="it-IT" dirty="0"/>
              <a:t>1) P(S)=1-P(M)  abbiamo detto che o sei M o sei S quindi la probabilità della seconda può essere scritta come il complemento a 1 della prima.</a:t>
            </a:r>
          </a:p>
          <a:p>
            <a:r>
              <a:rPr lang="it-IT" dirty="0"/>
              <a:t>2) P(+|S)=1-P(-|S)  anche all'interno del segmento della popolazione (S), la probabilità di essere (+) è il complemento a 1  della probabilità di essere (-)</a:t>
            </a:r>
          </a:p>
          <a:p>
            <a:r>
              <a:rPr lang="it-IT" dirty="0"/>
              <a:t>ricomponendo i pezzi: il teorema di </a:t>
            </a:r>
            <a:r>
              <a:rPr lang="it-IT" dirty="0" err="1"/>
              <a:t>Bayes</a:t>
            </a:r>
            <a:r>
              <a:rPr lang="it-IT" dirty="0"/>
              <a:t> per questo caso particolare:</a:t>
            </a:r>
          </a:p>
          <a:p>
            <a:r>
              <a:rPr lang="it-IT" dirty="0"/>
              <a:t>P(M|+)  = P(M)*P(+|M) / {P(M)P(+|M)+[1-P(M)]*[1-P(-|S)]}</a:t>
            </a:r>
          </a:p>
          <a:p>
            <a:r>
              <a:rPr lang="it-IT" dirty="0"/>
              <a:t>detto valore predittivo positivo VPP</a:t>
            </a:r>
          </a:p>
          <a:p>
            <a:r>
              <a:rPr lang="it-IT" dirty="0"/>
              <a:t>VPP=(</a:t>
            </a:r>
            <a:r>
              <a:rPr lang="it-IT" dirty="0" err="1"/>
              <a:t>prev</a:t>
            </a:r>
            <a:r>
              <a:rPr lang="it-IT" dirty="0"/>
              <a:t>.*</a:t>
            </a:r>
            <a:r>
              <a:rPr lang="it-IT" dirty="0" err="1"/>
              <a:t>sens</a:t>
            </a:r>
            <a:r>
              <a:rPr lang="it-IT" dirty="0"/>
              <a:t>.)/[</a:t>
            </a:r>
            <a:r>
              <a:rPr lang="it-IT" dirty="0" err="1"/>
              <a:t>prev</a:t>
            </a:r>
            <a:r>
              <a:rPr lang="it-IT" dirty="0"/>
              <a:t>.*</a:t>
            </a:r>
            <a:r>
              <a:rPr lang="it-IT" dirty="0" err="1"/>
              <a:t>sens</a:t>
            </a:r>
            <a:r>
              <a:rPr lang="it-IT" dirty="0"/>
              <a:t>.+(1-prev.)*(1-spec.)].</a:t>
            </a:r>
          </a:p>
          <a:p>
            <a:r>
              <a:rPr lang="it-IT" dirty="0"/>
              <a:t>Quindi se </a:t>
            </a:r>
            <a:r>
              <a:rPr lang="it-IT" dirty="0" err="1"/>
              <a:t>sens</a:t>
            </a:r>
            <a:r>
              <a:rPr lang="it-IT" dirty="0"/>
              <a:t>=99.9% </a:t>
            </a:r>
            <a:r>
              <a:rPr lang="it-IT" dirty="0" err="1"/>
              <a:t>spec</a:t>
            </a:r>
            <a:r>
              <a:rPr lang="it-IT" dirty="0"/>
              <a:t> =99% </a:t>
            </a:r>
            <a:r>
              <a:rPr lang="it-IT" dirty="0" err="1"/>
              <a:t>prev</a:t>
            </a:r>
            <a:r>
              <a:rPr lang="it-IT" dirty="0"/>
              <a:t>=2% allora VPP=67.1%; ovvero su 1000 positivi al test solo 671 saranno veramente malati.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4210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sintesi: se ti dicono che un test ha una sensibilità al 99.9% vuol dire che "dati" 1000 malati diventerà positivo(+) per 999 di essi, mentre 1 sarà etichettato come "non malato" ovvero sarà un falso negativo.  </a:t>
            </a:r>
          </a:p>
          <a:p>
            <a:r>
              <a:rPr lang="it-IT" dirty="0"/>
              <a:t>In matematica  P(+|M) ovvero la </a:t>
            </a:r>
            <a:r>
              <a:rPr lang="it-IT" dirty="0" err="1"/>
              <a:t>prob</a:t>
            </a:r>
            <a:r>
              <a:rPr lang="it-IT" dirty="0"/>
              <a:t>. di essere (+) se sei (M)</a:t>
            </a:r>
          </a:p>
          <a:p>
            <a:r>
              <a:rPr lang="it-IT" dirty="0"/>
              <a:t>la sbarra "|" indica il condizionamento ovvero la probabilità dell'evento (+) condizionata (sapendo a priori) che l'evento (M) si è verificato. </a:t>
            </a:r>
          </a:p>
          <a:p>
            <a:r>
              <a:rPr lang="it-IT" dirty="0"/>
              <a:t>Tuttavia questa informazione non è sufficiente per stabilire ciò che realmente interessa ovvero: </a:t>
            </a:r>
          </a:p>
          <a:p>
            <a:r>
              <a:rPr lang="it-IT" dirty="0"/>
              <a:t>1) difronte a un test positivo(+) quale è la probabilità di essere malati (M) ? ovvero P(M|+)</a:t>
            </a:r>
          </a:p>
          <a:p>
            <a:r>
              <a:rPr lang="it-IT" dirty="0"/>
              <a:t>2) difronte ad un test negativo (-) quale è la probabilità di essere non malati (S)? ovvero P(S|-)</a:t>
            </a:r>
          </a:p>
          <a:p>
            <a:r>
              <a:rPr lang="it-IT" dirty="0"/>
              <a:t>Per rispondere a queste domande servono la prevalenza della malattia nella popolazione (quanti sono i veri malati in tutta la popolazione) P(M) e la specificità del test, che misura la probabilità di un sano (S) di essere negativo al test (-), ovvero sapendo di essere privo di malattia quale è la probabilità di risultare negativi al test. </a:t>
            </a:r>
          </a:p>
          <a:p>
            <a:r>
              <a:rPr lang="it-IT" dirty="0"/>
              <a:t>In matematica  P(-|S) ovvero la </a:t>
            </a:r>
            <a:r>
              <a:rPr lang="it-IT" dirty="0" err="1"/>
              <a:t>prob</a:t>
            </a:r>
            <a:r>
              <a:rPr lang="it-IT" dirty="0"/>
              <a:t>. di essere (-) se sei (S).</a:t>
            </a:r>
          </a:p>
          <a:p>
            <a:r>
              <a:rPr lang="it-IT" dirty="0"/>
              <a:t>Supponiamo che la specificità sia del 99%, ovvero dati 1000 sani risulteranno negativi al test in 990, mentre 10 saranno falsi postivi. </a:t>
            </a:r>
          </a:p>
          <a:p>
            <a:r>
              <a:rPr lang="it-IT" dirty="0"/>
              <a:t>Il teorema di </a:t>
            </a:r>
            <a:r>
              <a:rPr lang="it-IT" dirty="0" err="1"/>
              <a:t>Bayes</a:t>
            </a:r>
            <a:r>
              <a:rPr lang="it-IT" dirty="0"/>
              <a:t> permette di mettere in relazione:</a:t>
            </a:r>
          </a:p>
          <a:p>
            <a:r>
              <a:rPr lang="it-IT" dirty="0"/>
              <a:t>P(+|M) con P(M|+) e P(-|S) con P(S|-).</a:t>
            </a:r>
          </a:p>
          <a:p>
            <a:r>
              <a:rPr lang="it-IT" dirty="0"/>
              <a:t>sappiamo da </a:t>
            </a:r>
            <a:r>
              <a:rPr lang="it-IT" dirty="0" err="1"/>
              <a:t>Bayes</a:t>
            </a:r>
            <a:r>
              <a:rPr lang="it-IT" dirty="0"/>
              <a:t> che P(+|M)=P(+.M) / P(M) ovvero in quale misura la conoscenza del essersi verificato l'evento (M) ci informa sull'accadere di (+).</a:t>
            </a:r>
          </a:p>
          <a:p>
            <a:r>
              <a:rPr lang="it-IT" dirty="0"/>
              <a:t>però la formula vale anche per P(M|+) = P(+.M)/P(+). le due formule hanno in comune P(+.M) detta probabilità congiunta (la probabilità che i due eventi si verifichino contemporaneamente), quindi: P(M)P(+|M)=P(+)P(M|+) quindi ciò che mi interessa è:</a:t>
            </a:r>
          </a:p>
          <a:p>
            <a:r>
              <a:rPr lang="it-IT" dirty="0"/>
              <a:t>P(M|+)=P(M)*P(+|M)/P(+) però voi direte ma P(+)? La </a:t>
            </a:r>
            <a:r>
              <a:rPr lang="it-IT" dirty="0" err="1"/>
              <a:t>prob</a:t>
            </a:r>
            <a:r>
              <a:rPr lang="it-IT" dirty="0"/>
              <a:t> nella pop. Di essere positivi al test.</a:t>
            </a:r>
          </a:p>
          <a:p>
            <a:r>
              <a:rPr lang="it-IT" dirty="0"/>
              <a:t>P(+)=P(+.M)+P(+.S)  (M) e (S) sono complementari nella popolazione o sei M o sei S , ovvero dividono la popolazione in due segmenti disgiunti e pertanto dividono in segmenti disgiunti, sebbene in proporzioni differenti, anche il sotto insieme della popolazione che risulterebbe (+) al test. </a:t>
            </a:r>
          </a:p>
          <a:p>
            <a:r>
              <a:rPr lang="it-IT" dirty="0"/>
              <a:t>seguendo le formule </a:t>
            </a:r>
            <a:r>
              <a:rPr lang="it-IT" dirty="0" err="1"/>
              <a:t>Bayes</a:t>
            </a:r>
            <a:r>
              <a:rPr lang="it-IT" dirty="0"/>
              <a:t> della </a:t>
            </a:r>
            <a:r>
              <a:rPr lang="it-IT" dirty="0" err="1"/>
              <a:t>prob</a:t>
            </a:r>
            <a:r>
              <a:rPr lang="it-IT" dirty="0"/>
              <a:t> condizionata per P(+|M) e P(+|S), allora:</a:t>
            </a:r>
          </a:p>
          <a:p>
            <a:r>
              <a:rPr lang="it-IT" dirty="0"/>
              <a:t>P(+)=P(M)P(+|M)+P(S)P(+|S) ma sapendo che:</a:t>
            </a:r>
          </a:p>
          <a:p>
            <a:r>
              <a:rPr lang="it-IT" dirty="0"/>
              <a:t>1) P(S)=1-P(M)  abbiamo detto che o sei M o sei S quindi la probabilità della seconda può essere scritta come il complemento a 1 della prima.</a:t>
            </a:r>
          </a:p>
          <a:p>
            <a:r>
              <a:rPr lang="it-IT" dirty="0"/>
              <a:t>2) P(+|S)=1-P(-|S)  anche all'interno del segmento della popolazione (S), la probabilità di essere (+) è il complemento a 1  della probabilità di essere (-)</a:t>
            </a:r>
          </a:p>
          <a:p>
            <a:r>
              <a:rPr lang="it-IT" dirty="0"/>
              <a:t>ricomponendo i pezzi: il teorema di </a:t>
            </a:r>
            <a:r>
              <a:rPr lang="it-IT" dirty="0" err="1"/>
              <a:t>Bayes</a:t>
            </a:r>
            <a:r>
              <a:rPr lang="it-IT" dirty="0"/>
              <a:t> per questo caso particolare:</a:t>
            </a:r>
          </a:p>
          <a:p>
            <a:r>
              <a:rPr lang="it-IT" dirty="0"/>
              <a:t>P(M|+)  = P(M)*P(+|M) / {P(M)P(+|M)+[1-P(M)]*[1-P(-|S)]}</a:t>
            </a:r>
          </a:p>
          <a:p>
            <a:r>
              <a:rPr lang="it-IT" dirty="0"/>
              <a:t>detto valore predittivo positivo VPP</a:t>
            </a:r>
          </a:p>
          <a:p>
            <a:r>
              <a:rPr lang="it-IT" dirty="0"/>
              <a:t>VPP=(</a:t>
            </a:r>
            <a:r>
              <a:rPr lang="it-IT" dirty="0" err="1"/>
              <a:t>prev</a:t>
            </a:r>
            <a:r>
              <a:rPr lang="it-IT" dirty="0"/>
              <a:t>.*</a:t>
            </a:r>
            <a:r>
              <a:rPr lang="it-IT" dirty="0" err="1"/>
              <a:t>sens</a:t>
            </a:r>
            <a:r>
              <a:rPr lang="it-IT" dirty="0"/>
              <a:t>.)/[</a:t>
            </a:r>
            <a:r>
              <a:rPr lang="it-IT" dirty="0" err="1"/>
              <a:t>prev</a:t>
            </a:r>
            <a:r>
              <a:rPr lang="it-IT" dirty="0"/>
              <a:t>.*</a:t>
            </a:r>
            <a:r>
              <a:rPr lang="it-IT" dirty="0" err="1"/>
              <a:t>sens</a:t>
            </a:r>
            <a:r>
              <a:rPr lang="it-IT" dirty="0"/>
              <a:t>.+(1-prev.)*(1-spec.)].</a:t>
            </a:r>
          </a:p>
          <a:p>
            <a:r>
              <a:rPr lang="it-IT" dirty="0"/>
              <a:t>Quindi se </a:t>
            </a:r>
            <a:r>
              <a:rPr lang="it-IT" dirty="0" err="1"/>
              <a:t>sens</a:t>
            </a:r>
            <a:r>
              <a:rPr lang="it-IT" dirty="0"/>
              <a:t>=99.9% </a:t>
            </a:r>
            <a:r>
              <a:rPr lang="it-IT" dirty="0" err="1"/>
              <a:t>spec</a:t>
            </a:r>
            <a:r>
              <a:rPr lang="it-IT" dirty="0"/>
              <a:t> =99% </a:t>
            </a:r>
            <a:r>
              <a:rPr lang="it-IT" dirty="0" err="1"/>
              <a:t>prev</a:t>
            </a:r>
            <a:r>
              <a:rPr lang="it-IT" dirty="0"/>
              <a:t>=2% allora VPP=67.1%; ovvero su 1000 positivi al test solo 671 saranno veramente malati.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1F2D-D588-4001-8B09-F8204EF62CBC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808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004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735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4571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85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740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8397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85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396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618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1833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3882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E418-E5D1-43E9-A465-FFF127599303}" type="datetimeFigureOut">
              <a:rPr lang="it-IT" smtClean="0"/>
              <a:pPr/>
              <a:t>21/11/2022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606A-6C4D-45C4-AE8A-160CDCBAD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1584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ccani.it/enciclopedia/effetto-placebo-e-nocebo_(XXI-Secolo)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pgrader.gapminder.org/" TargetMode="External"/><Relationship Id="rId2" Type="http://schemas.openxmlformats.org/officeDocument/2006/relationships/hyperlink" Target="http://www.fimmgpiemonte.it/carne-e-cancro-unanalisi-critic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it/dizionario/inglese/fake-news" TargetMode="External"/><Relationship Id="rId2" Type="http://schemas.openxmlformats.org/officeDocument/2006/relationships/hyperlink" Target="https://www.treccani.it/vocabolario/post-verita_res-65be68bc-89ea-11e8-a7cb-00271042e8d9_(Neologismi)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vaccino.it/" TargetMode="External"/><Relationship Id="rId3" Type="http://schemas.openxmlformats.org/officeDocument/2006/relationships/hyperlink" Target="https://www.scienzainrete.it/" TargetMode="External"/><Relationship Id="rId7" Type="http://schemas.openxmlformats.org/officeDocument/2006/relationships/hyperlink" Target="https://vaccinarsinpiemonte.org/" TargetMode="External"/><Relationship Id="rId12" Type="http://schemas.openxmlformats.org/officeDocument/2006/relationships/hyperlink" Target="https://www.istat.it/it/archivio" TargetMode="External"/><Relationship Id="rId2" Type="http://schemas.openxmlformats.org/officeDocument/2006/relationships/hyperlink" Target="https://dottoremaeveroche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ccinarsi.org/" TargetMode="External"/><Relationship Id="rId11" Type="http://schemas.openxmlformats.org/officeDocument/2006/relationships/hyperlink" Target="https://www.istat.it/it/dati-analisi-e-prodotti/banche-dati/statbase" TargetMode="External"/><Relationship Id="rId5" Type="http://schemas.openxmlformats.org/officeDocument/2006/relationships/hyperlink" Target="https://www.epicentro.iss.it/" TargetMode="External"/><Relationship Id="rId10" Type="http://schemas.openxmlformats.org/officeDocument/2006/relationships/hyperlink" Target="https://www.istat.it/" TargetMode="External"/><Relationship Id="rId4" Type="http://schemas.openxmlformats.org/officeDocument/2006/relationships/hyperlink" Target="https://www.cicap.org/n/index.php" TargetMode="External"/><Relationship Id="rId9" Type="http://schemas.openxmlformats.org/officeDocument/2006/relationships/hyperlink" Target="https://www.aifa.gov.it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0569" y="4697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+mn-lt"/>
              </a:rPr>
              <a:t>Pseudoscienza Fake News 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e 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la matematica* dell’incertezza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9762" y="2864185"/>
            <a:ext cx="11043137" cy="2241425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# VACCINAZIONI : ISTRUZIONI PER L’USO - FORMAZIONE DOCENTI</a:t>
            </a:r>
          </a:p>
          <a:p>
            <a:r>
              <a:rPr lang="it-IT" dirty="0"/>
              <a:t> 9 Novembre 2022</a:t>
            </a:r>
          </a:p>
          <a:p>
            <a:r>
              <a:rPr lang="it-IT" dirty="0"/>
              <a:t>Carlo Di Pietrantonj </a:t>
            </a:r>
          </a:p>
          <a:p>
            <a:r>
              <a:rPr lang="it-IT" dirty="0"/>
              <a:t>cdipietrantonj@aslal.it</a:t>
            </a:r>
          </a:p>
          <a:p>
            <a:r>
              <a:rPr lang="it-IT" dirty="0"/>
              <a:t>SEREMI – Servizio di riferimento Regionale di Epidemiologia per la sorveglianza, la prevenzione e il controllo delle Malattie Infettive.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5F58F5AC-A369-F96E-AB73-2FB44FAA93C8}"/>
              </a:ext>
            </a:extLst>
          </p:cNvPr>
          <p:cNvSpPr txBox="1"/>
          <p:nvPr/>
        </p:nvSpPr>
        <p:spPr>
          <a:xfrm>
            <a:off x="1512270" y="5831206"/>
            <a:ext cx="8962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(*) dal greco </a:t>
            </a:r>
            <a:r>
              <a:rPr lang="it-IT" dirty="0" err="1"/>
              <a:t>mathematiché</a:t>
            </a:r>
            <a:r>
              <a:rPr lang="it-IT" dirty="0"/>
              <a:t> (</a:t>
            </a:r>
            <a:r>
              <a:rPr lang="it-IT" i="1" dirty="0"/>
              <a:t>sottinteso </a:t>
            </a:r>
            <a:r>
              <a:rPr lang="it-IT" i="1" dirty="0" err="1"/>
              <a:t>téchne</a:t>
            </a:r>
            <a:r>
              <a:rPr lang="it-IT" dirty="0"/>
              <a:t>, dove </a:t>
            </a:r>
            <a:r>
              <a:rPr lang="it-IT" dirty="0" err="1"/>
              <a:t>máthema</a:t>
            </a:r>
            <a:r>
              <a:rPr lang="it-IT" dirty="0"/>
              <a:t> significa conoscenza, sapere)</a:t>
            </a:r>
          </a:p>
          <a:p>
            <a:r>
              <a:rPr lang="it-IT" dirty="0"/>
              <a:t>Enciclopedia della matematica 2013 (https://www.treccani.it/enciclopedia/tag/matematica/)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663E057-E65D-1063-9AC5-5F613C1D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6" y="115665"/>
            <a:ext cx="1024217" cy="944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magine 10" descr="C:\Users\brusam.ASLAL\Desktop\ATTIVITA' 2022\PRP 2020-2025\PIANO COMUNICAZIONE PRP\LOGHI\logo_principale.png">
            <a:extLst>
              <a:ext uri="{FF2B5EF4-FFF2-40B4-BE49-F238E27FC236}">
                <a16:creationId xmlns="" xmlns:a16="http://schemas.microsoft.com/office/drawing/2014/main" id="{824A0A59-F518-2B65-EFF1-1CCABD7DE61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8584" y="66096"/>
            <a:ext cx="1868170" cy="104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70C2A0E3-DBF5-E7A4-8401-333C42F94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" y="5996206"/>
            <a:ext cx="1140051" cy="85351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8123D072-B954-7468-B402-D789416F3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946" y="6120890"/>
            <a:ext cx="1566808" cy="7132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9781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3474" y="100205"/>
            <a:ext cx="11233650" cy="805649"/>
          </a:xfrm>
        </p:spPr>
        <p:txBody>
          <a:bodyPr>
            <a:normAutofit/>
          </a:bodyPr>
          <a:lstStyle/>
          <a:p>
            <a:r>
              <a:rPr lang="it-IT" b="1" dirty="0"/>
              <a:t>Atteggiamenti che ci rendono vulnerabili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876" y="875680"/>
            <a:ext cx="11233650" cy="51066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3600" dirty="0"/>
              <a:t>Il buon senso è tra tutte le cose quella meglio distribuita; ciascuno infatti ritiene di esserne così ben fornito, che persino quelli che su ogni altra cosa sono i più difficili ad accontentarsi, di solito non ne desiderano più di quanto non ne posseggano.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i="1" dirty="0"/>
              <a:t>Renato Cartesio – discorso sul metodo</a:t>
            </a:r>
          </a:p>
        </p:txBody>
      </p:sp>
    </p:spTree>
    <p:extLst>
      <p:ext uri="{BB962C8B-B14F-4D97-AF65-F5344CB8AC3E}">
        <p14:creationId xmlns="" xmlns:p14="http://schemas.microsoft.com/office/powerpoint/2010/main" val="6353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06" y="216278"/>
            <a:ext cx="11632494" cy="558606"/>
          </a:xfrm>
        </p:spPr>
        <p:txBody>
          <a:bodyPr>
            <a:noAutofit/>
          </a:bodyPr>
          <a:lstStyle/>
          <a:p>
            <a:r>
              <a:rPr lang="it-IT" b="1" dirty="0"/>
              <a:t>Euristiche e </a:t>
            </a:r>
            <a:r>
              <a:rPr lang="it-IT" b="1" dirty="0" err="1"/>
              <a:t>Bias</a:t>
            </a:r>
            <a:r>
              <a:rPr lang="it-IT" b="1" dirty="0"/>
              <a:t> Cognitivi – Sistema 1 e Sistema 2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79753" y="964504"/>
            <a:ext cx="11632494" cy="519830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Euristiche: strategie per decidere senza fatica. </a:t>
            </a:r>
            <a:r>
              <a:rPr lang="it-IT" i="1" dirty="0"/>
              <a:t>Scorciatoie</a:t>
            </a:r>
            <a:r>
              <a:rPr lang="it-IT" dirty="0"/>
              <a:t> valide per la maggior parte dei contesti decisionali (purché semplici) per evitarci di valutare una quantità di dettagli non gestibili nelle nostre scelte.</a:t>
            </a:r>
          </a:p>
          <a:p>
            <a:pPr algn="just"/>
            <a:r>
              <a:rPr lang="it-IT" dirty="0" err="1"/>
              <a:t>Bias</a:t>
            </a:r>
            <a:r>
              <a:rPr lang="it-IT" dirty="0"/>
              <a:t>: euristiche ingannevoli che ci allontanano </a:t>
            </a:r>
            <a:r>
              <a:rPr lang="it-IT" i="1" dirty="0"/>
              <a:t>sistematicamente</a:t>
            </a:r>
            <a:r>
              <a:rPr lang="it-IT" dirty="0"/>
              <a:t> dal «vero»</a:t>
            </a:r>
          </a:p>
          <a:p>
            <a:pPr algn="just"/>
            <a:r>
              <a:rPr lang="it-IT" dirty="0"/>
              <a:t>Una credenza (indipendentemente dalla sua </a:t>
            </a:r>
            <a:r>
              <a:rPr lang="it-IT" i="1" dirty="0"/>
              <a:t>esattezza</a:t>
            </a:r>
            <a:r>
              <a:rPr lang="it-IT" dirty="0"/>
              <a:t>) viene difesa quando il suo costo è inferiore alla probabilità che dia un beneficio</a:t>
            </a:r>
          </a:p>
          <a:p>
            <a:pPr lvl="1" algn="just"/>
            <a:r>
              <a:rPr lang="it-IT" dirty="0"/>
              <a:t>Scappare al primo fruscio ha un costo inferiore alla </a:t>
            </a:r>
            <a:r>
              <a:rPr lang="it-IT" dirty="0" err="1"/>
              <a:t>prob</a:t>
            </a:r>
            <a:r>
              <a:rPr lang="it-IT" dirty="0"/>
              <a:t>. che il fruscio non sia nocivo</a:t>
            </a:r>
          </a:p>
          <a:p>
            <a:pPr algn="just"/>
            <a:r>
              <a:rPr lang="it-IT" dirty="0"/>
              <a:t>Sistema 1 (S1): usa euristiche (soggetto a </a:t>
            </a:r>
            <a:r>
              <a:rPr lang="it-IT" dirty="0" err="1"/>
              <a:t>bias</a:t>
            </a:r>
            <a:r>
              <a:rPr lang="it-IT" dirty="0"/>
              <a:t>) e con esso ci siamo evoluti </a:t>
            </a:r>
          </a:p>
          <a:p>
            <a:pPr algn="just"/>
            <a:r>
              <a:rPr lang="it-IT" dirty="0"/>
              <a:t>Sistema 2: composto da due parti (</a:t>
            </a:r>
            <a:r>
              <a:rPr lang="it-IT" dirty="0" err="1"/>
              <a:t>K.Stanovich</a:t>
            </a:r>
            <a:r>
              <a:rPr lang="it-IT" dirty="0"/>
              <a:t> 2010)</a:t>
            </a:r>
          </a:p>
          <a:p>
            <a:pPr lvl="1" algn="just"/>
            <a:r>
              <a:rPr lang="it-IT" dirty="0"/>
              <a:t>Mente Algoritmica (MA): disaccoppiamento cognitivo – simulazioni – Q.I.</a:t>
            </a:r>
          </a:p>
          <a:p>
            <a:pPr lvl="1" algn="just"/>
            <a:r>
              <a:rPr lang="it-IT" dirty="0"/>
              <a:t>Mente Riflessiva (MR): atteggiamento di pensiero – il </a:t>
            </a:r>
            <a:r>
              <a:rPr lang="it-IT" i="1" dirty="0" err="1"/>
              <a:t>mindware</a:t>
            </a:r>
            <a:r>
              <a:rPr lang="it-IT" i="1" dirty="0"/>
              <a:t> </a:t>
            </a:r>
            <a:r>
              <a:rPr lang="it-IT" dirty="0"/>
              <a:t>(regole conoscenze procedure, ad es ragionamento statistico probabilistico)</a:t>
            </a:r>
          </a:p>
          <a:p>
            <a:pPr algn="just"/>
            <a:r>
              <a:rPr lang="it-IT" dirty="0"/>
              <a:t>Razionali: quando la MR con adeguato </a:t>
            </a:r>
            <a:r>
              <a:rPr lang="it-IT" i="1" dirty="0" err="1"/>
              <a:t>mindware</a:t>
            </a:r>
            <a:r>
              <a:rPr lang="it-IT" dirty="0"/>
              <a:t> attiva la MA e inibisce S1</a:t>
            </a:r>
          </a:p>
        </p:txBody>
      </p:sp>
    </p:spTree>
    <p:extLst>
      <p:ext uri="{BB962C8B-B14F-4D97-AF65-F5344CB8AC3E}">
        <p14:creationId xmlns="" xmlns:p14="http://schemas.microsoft.com/office/powerpoint/2010/main" val="21940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711139-63C0-C632-FD74-034A6E0D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170875"/>
            <a:ext cx="11118669" cy="612898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Bias</a:t>
            </a:r>
            <a:r>
              <a:rPr lang="it-IT" b="1" dirty="0"/>
              <a:t> o fallacie logiche che creano pseudoscienza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53E7D7D-1C1B-9093-2891-A91D07E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08" y="1227551"/>
            <a:ext cx="10083453" cy="4826288"/>
          </a:xfrm>
        </p:spPr>
        <p:txBody>
          <a:bodyPr>
            <a:noAutofit/>
          </a:bodyPr>
          <a:lstStyle/>
          <a:p>
            <a:pPr algn="just">
              <a:lnSpc>
                <a:spcPts val="4100"/>
              </a:lnSpc>
              <a:spcBef>
                <a:spcPts val="0"/>
              </a:spcBef>
            </a:pPr>
            <a:r>
              <a:rPr lang="it-IT" b="1" dirty="0"/>
              <a:t>Perché vogliamo crederci: </a:t>
            </a:r>
            <a:r>
              <a:rPr lang="it-IT" dirty="0"/>
              <a:t>non siamo interessati alle «prove», ma a trovare una spiegazione che ci soddisfi e che confermi le nostre credenze. </a:t>
            </a:r>
          </a:p>
          <a:p>
            <a:pPr algn="just">
              <a:lnSpc>
                <a:spcPts val="4100"/>
              </a:lnSpc>
              <a:spcBef>
                <a:spcPts val="0"/>
              </a:spcBef>
            </a:pPr>
            <a:r>
              <a:rPr lang="it-IT" b="1" dirty="0" err="1"/>
              <a:t>Bias</a:t>
            </a:r>
            <a:r>
              <a:rPr lang="it-IT" b="1" dirty="0"/>
              <a:t> di conferma</a:t>
            </a:r>
            <a:r>
              <a:rPr lang="it-IT" dirty="0"/>
              <a:t>: tutte le azioni e le procedure che ci portano a selezionare i fatti (e i fattoidi), le congetture e le opinioni altrui che confermano le nostre credenze (</a:t>
            </a:r>
            <a:r>
              <a:rPr lang="it-IT" i="1" dirty="0"/>
              <a:t>cherry picking </a:t>
            </a:r>
            <a:r>
              <a:rPr lang="it-IT" i="1" dirty="0" err="1"/>
              <a:t>bias</a:t>
            </a:r>
            <a:r>
              <a:rPr lang="it-IT" dirty="0"/>
              <a:t>).</a:t>
            </a:r>
          </a:p>
          <a:p>
            <a:pPr algn="just">
              <a:lnSpc>
                <a:spcPts val="4100"/>
              </a:lnSpc>
              <a:spcBef>
                <a:spcPts val="0"/>
              </a:spcBef>
            </a:pPr>
            <a:r>
              <a:rPr lang="it-IT" dirty="0"/>
              <a:t>«</a:t>
            </a:r>
            <a:r>
              <a:rPr lang="it-IT" i="1" dirty="0"/>
              <a:t>Niente è cosi difficile come non ingannare se stessi»</a:t>
            </a:r>
            <a:r>
              <a:rPr lang="it-IT" dirty="0"/>
              <a:t> (Wittgenstein)</a:t>
            </a:r>
          </a:p>
          <a:p>
            <a:pPr algn="just">
              <a:lnSpc>
                <a:spcPts val="4100"/>
              </a:lnSpc>
              <a:spcBef>
                <a:spcPts val="0"/>
              </a:spcBef>
            </a:pPr>
            <a:endParaRPr lang="it-IT" dirty="0"/>
          </a:p>
          <a:p>
            <a:pPr algn="just">
              <a:lnSpc>
                <a:spcPts val="4100"/>
              </a:lnSpc>
              <a:spcBef>
                <a:spcPts val="0"/>
              </a:spcBef>
            </a:pPr>
            <a:endParaRPr lang="it-IT" sz="3200" dirty="0"/>
          </a:p>
        </p:txBody>
      </p:sp>
    </p:spTree>
    <p:extLst>
      <p:ext uri="{BB962C8B-B14F-4D97-AF65-F5344CB8AC3E}">
        <p14:creationId xmlns="" xmlns:p14="http://schemas.microsoft.com/office/powerpoint/2010/main" val="18276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D711139-63C0-C632-FD74-034A6E0D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170875"/>
            <a:ext cx="11118669" cy="612898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Bias</a:t>
            </a:r>
            <a:r>
              <a:rPr lang="it-IT" b="1" dirty="0"/>
              <a:t> o fallacie logiche che creano pseudoscienza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53E7D7D-1C1B-9093-2891-A91D07E2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18" y="783773"/>
            <a:ext cx="10726813" cy="5658373"/>
          </a:xfrm>
        </p:spPr>
        <p:txBody>
          <a:bodyPr>
            <a:noAutofit/>
          </a:bodyPr>
          <a:lstStyle/>
          <a:p>
            <a:pPr algn="just">
              <a:lnSpc>
                <a:spcPts val="4100"/>
              </a:lnSpc>
              <a:spcBef>
                <a:spcPts val="0"/>
              </a:spcBef>
            </a:pPr>
            <a:r>
              <a:rPr lang="it-IT" b="1" dirty="0"/>
              <a:t>Il </a:t>
            </a:r>
            <a:r>
              <a:rPr lang="it-IT" b="1" dirty="0" err="1"/>
              <a:t>bias</a:t>
            </a:r>
            <a:r>
              <a:rPr lang="it-IT" b="1" dirty="0"/>
              <a:t> di conferma</a:t>
            </a:r>
            <a:r>
              <a:rPr lang="it-IT" dirty="0"/>
              <a:t> è amplificato:</a:t>
            </a:r>
          </a:p>
          <a:p>
            <a:pPr lvl="1" algn="just">
              <a:lnSpc>
                <a:spcPts val="4100"/>
              </a:lnSpc>
              <a:spcBef>
                <a:spcPts val="0"/>
              </a:spcBef>
            </a:pPr>
            <a:r>
              <a:rPr lang="it-IT" sz="2800" dirty="0"/>
              <a:t> dalle </a:t>
            </a:r>
            <a:r>
              <a:rPr lang="it-IT" sz="2800" i="1" dirty="0" err="1"/>
              <a:t>echo</a:t>
            </a:r>
            <a:r>
              <a:rPr lang="it-IT" sz="2800" i="1" dirty="0"/>
              <a:t> </a:t>
            </a:r>
            <a:r>
              <a:rPr lang="it-IT" sz="2800" i="1" dirty="0" err="1"/>
              <a:t>chambers</a:t>
            </a:r>
            <a:r>
              <a:rPr lang="it-IT" sz="2800" i="1" dirty="0"/>
              <a:t> </a:t>
            </a:r>
            <a:r>
              <a:rPr lang="it-IT" sz="2800" dirty="0"/>
              <a:t>(camere dell’eco): gruppi auto referenziali, le reti sociali tendono ad essere omogenee, ovvero costituite da persone che la pensano allo stesso modo. </a:t>
            </a:r>
          </a:p>
          <a:p>
            <a:pPr lvl="1" algn="just">
              <a:lnSpc>
                <a:spcPts val="4100"/>
              </a:lnSpc>
              <a:spcBef>
                <a:spcPts val="0"/>
              </a:spcBef>
            </a:pPr>
            <a:r>
              <a:rPr lang="it-IT" sz="2800" dirty="0"/>
              <a:t>dalle </a:t>
            </a:r>
            <a:r>
              <a:rPr lang="it-IT" sz="2800" i="1" dirty="0"/>
              <a:t>filter </a:t>
            </a:r>
            <a:r>
              <a:rPr lang="it-IT" sz="2800" i="1" dirty="0" err="1"/>
              <a:t>bubble</a:t>
            </a:r>
            <a:r>
              <a:rPr lang="it-IT" sz="2800" i="1" dirty="0"/>
              <a:t> </a:t>
            </a:r>
            <a:r>
              <a:rPr lang="it-IT" sz="2800" dirty="0"/>
              <a:t>(folle da filtraggio): «internet e i suoi algoritmi» ci fanno vedere ciò che «sa o ha capito» essere di nostro interesse, effetto «dieta informativa» vengo «nutrito» con informazioni che confortano il mio punto di vista.</a:t>
            </a:r>
          </a:p>
          <a:p>
            <a:pPr marL="0" indent="0" algn="just">
              <a:lnSpc>
                <a:spcPts val="4100"/>
              </a:lnSpc>
              <a:spcBef>
                <a:spcPts val="0"/>
              </a:spcBef>
              <a:buNone/>
            </a:pPr>
            <a:r>
              <a:rPr lang="it-IT" dirty="0"/>
              <a:t>La sovraesposizione alle nostre stesse convinzioni ci rende meno disposti a cambiarle.</a:t>
            </a:r>
          </a:p>
          <a:p>
            <a:pPr algn="just">
              <a:lnSpc>
                <a:spcPts val="4100"/>
              </a:lnSpc>
              <a:spcBef>
                <a:spcPts val="0"/>
              </a:spcBef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626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AE3A95-80DC-F99A-971F-C1ECC378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190955"/>
            <a:ext cx="10515600" cy="724204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Bias</a:t>
            </a:r>
            <a:r>
              <a:rPr lang="it-IT" b="1" dirty="0"/>
              <a:t> o fallacie logiche che creano pseudoscienza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492F155-7A95-4DBD-4341-FC9DC69AC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54" y="929141"/>
            <a:ext cx="10382854" cy="57379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Effetto terza persona</a:t>
            </a:r>
            <a:r>
              <a:rPr lang="it-IT" dirty="0"/>
              <a:t>: siamo portati a credere che gli effetti dei messaggi fuorvianti siano più gravi sugli altri, di quanto non siano su noi stessi.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fallacia del punto cieco (l’occhio, la trave e la pagliuzza): </a:t>
            </a:r>
            <a:r>
              <a:rPr lang="it-IT" dirty="0"/>
              <a:t>Riconosciamo i </a:t>
            </a:r>
            <a:r>
              <a:rPr lang="it-IT" dirty="0" err="1"/>
              <a:t>bias</a:t>
            </a:r>
            <a:r>
              <a:rPr lang="it-IT" dirty="0"/>
              <a:t> nei ragionamenti altrui, ma non nei nostri. Colpisce anche le persone istruite, che credono di avere </a:t>
            </a:r>
            <a:r>
              <a:rPr lang="it-IT" i="1" dirty="0"/>
              <a:t>idee chiare e distinte </a:t>
            </a:r>
            <a:r>
              <a:rPr lang="it-IT" dirty="0"/>
              <a:t>anche in campi non di loro competenza.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dirty="0" err="1"/>
              <a:t>Bias</a:t>
            </a:r>
            <a:r>
              <a:rPr lang="it-IT" b="1" dirty="0"/>
              <a:t> della scelta a supporto</a:t>
            </a:r>
            <a:r>
              <a:rPr lang="it-IT" dirty="0"/>
              <a:t>: tendiamo a considerare le nostre scelte passate come migliori di quanto non fossero effettivamente state.</a:t>
            </a:r>
          </a:p>
        </p:txBody>
      </p:sp>
    </p:spTree>
    <p:extLst>
      <p:ext uri="{BB962C8B-B14F-4D97-AF65-F5344CB8AC3E}">
        <p14:creationId xmlns="" xmlns:p14="http://schemas.microsoft.com/office/powerpoint/2010/main" val="3928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AE3A95-80DC-F99A-971F-C1ECC378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190955"/>
            <a:ext cx="10515600" cy="724204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Bias</a:t>
            </a:r>
            <a:r>
              <a:rPr lang="it-IT" b="1" dirty="0"/>
              <a:t> o fallacie logiche che creano pseudoscienza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492F155-7A95-4DBD-4341-FC9DC69AC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93" y="915159"/>
            <a:ext cx="11561522" cy="533179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it-IT" sz="3000" b="1" dirty="0"/>
              <a:t>Iper-</a:t>
            </a:r>
            <a:r>
              <a:rPr lang="it-IT" sz="3000" b="1" dirty="0" err="1"/>
              <a:t>sempificazione</a:t>
            </a:r>
            <a:r>
              <a:rPr lang="it-IT" sz="3000" b="1" dirty="0"/>
              <a:t> (Schema binario)</a:t>
            </a:r>
            <a:r>
              <a:rPr lang="it-IT" sz="3000" dirty="0"/>
              <a:t>: Pensare che la realtà sia divisibile (sempre) in vero o falso, che una notizia possa essere solo vera o solo falsa.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it-IT" sz="3000" dirty="0"/>
              <a:t>«Fake-News è un fake-</a:t>
            </a:r>
            <a:r>
              <a:rPr lang="it-IT" sz="3000" dirty="0" err="1"/>
              <a:t>Term</a:t>
            </a:r>
            <a:r>
              <a:rPr lang="it-IT" sz="3000" dirty="0"/>
              <a:t>» </a:t>
            </a:r>
            <a:r>
              <a:rPr lang="it-IT" sz="3000" i="1" dirty="0"/>
              <a:t>(</a:t>
            </a:r>
            <a:r>
              <a:rPr lang="it-IT" sz="3000" i="1" dirty="0" err="1"/>
              <a:t>W.Quattriciocchi</a:t>
            </a:r>
            <a:r>
              <a:rPr lang="it-IT" sz="3000" i="1" dirty="0"/>
              <a:t>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it-IT" sz="3000" b="1" dirty="0"/>
              <a:t>fallacia del falso dilemma o della falsa dicotomia:</a:t>
            </a:r>
            <a:r>
              <a:rPr lang="it-IT" sz="3000" dirty="0"/>
              <a:t> presentare per un problema solo due soluzioni alternative come le uniche possibili.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it-IT" sz="3000" b="1" dirty="0"/>
              <a:t>Euristica della disponibilità</a:t>
            </a:r>
            <a:r>
              <a:rPr lang="it-IT" sz="3000" dirty="0"/>
              <a:t>: si tende a stimare quanto è importante o quanto è probabile un evento sulla base dell’impatto emotivo, alimenta il </a:t>
            </a:r>
            <a:r>
              <a:rPr lang="it-IT" sz="3000" dirty="0" err="1"/>
              <a:t>bias</a:t>
            </a:r>
            <a:r>
              <a:rPr lang="it-IT" sz="3000" dirty="0"/>
              <a:t> di conferma </a:t>
            </a:r>
            <a:r>
              <a:rPr lang="it-IT" sz="3000" i="1" dirty="0"/>
              <a:t>(ho amici i cui figli si sono vaccinati e sono stati male, quindi è molto probabile che si ammalino anche i miei figli)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it-IT" sz="3000" b="1" dirty="0"/>
              <a:t>Post hoc, ergo </a:t>
            </a:r>
            <a:r>
              <a:rPr lang="it-IT" sz="3000" b="1" dirty="0" err="1"/>
              <a:t>propter</a:t>
            </a:r>
            <a:r>
              <a:rPr lang="it-IT" sz="3000" b="1" dirty="0"/>
              <a:t> hoc: </a:t>
            </a:r>
            <a:r>
              <a:rPr lang="it-IT" sz="3000" dirty="0"/>
              <a:t>euristica che fa ritenere causa di un evento, ciò che si è verificato immediatamente prima.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7310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AE3A95-80DC-F99A-971F-C1ECC378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190955"/>
            <a:ext cx="10515600" cy="724204"/>
          </a:xfrm>
        </p:spPr>
        <p:txBody>
          <a:bodyPr/>
          <a:lstStyle/>
          <a:p>
            <a:r>
              <a:rPr lang="it-IT" b="1" dirty="0"/>
              <a:t>Effetti che creano pseudoscienza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492F155-7A95-4DBD-4341-FC9DC69AC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2" y="814192"/>
            <a:ext cx="11561522" cy="5536504"/>
          </a:xfrm>
        </p:spPr>
        <p:txBody>
          <a:bodyPr>
            <a:normAutofit/>
          </a:bodyPr>
          <a:lstStyle/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lang="it-IT" b="1" dirty="0"/>
              <a:t>Effetto Barnum (chiunque troverà qualcosa):</a:t>
            </a:r>
            <a:r>
              <a:rPr lang="it-IT" dirty="0"/>
              <a:t> la tendenza a ritenere accurate descrizioni (della nostra personalità o del nostro stato) in realtà così vaghe e generali tali da applicarsi chiunque, ciò ci fa credere a: cartomanti, oroscopi e omeopati.</a:t>
            </a:r>
          </a:p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lang="it-IT" b="1" dirty="0"/>
              <a:t>Effetto </a:t>
            </a:r>
            <a:r>
              <a:rPr lang="it-IT" b="1" dirty="0" err="1"/>
              <a:t>Dunning-Krugher</a:t>
            </a:r>
            <a:r>
              <a:rPr lang="it-IT" dirty="0"/>
              <a:t>: quando si è incompetenti in una materia e si compiono scelte errate, ma l’incompetenza impedisce di rendersene conto e si resta con la convinzione di far bene.</a:t>
            </a:r>
          </a:p>
          <a:p>
            <a:pPr algn="just">
              <a:lnSpc>
                <a:spcPts val="4000"/>
              </a:lnSpc>
              <a:spcBef>
                <a:spcPts val="0"/>
              </a:spcBef>
            </a:pPr>
            <a:r>
              <a:rPr lang="it-IT" b="1" dirty="0"/>
              <a:t>Effetto del ritorno di fiamma (</a:t>
            </a:r>
            <a:r>
              <a:rPr lang="it-IT" b="1" dirty="0" err="1"/>
              <a:t>Backfire</a:t>
            </a:r>
            <a:r>
              <a:rPr lang="it-IT" b="1" dirty="0"/>
              <a:t> </a:t>
            </a:r>
            <a:r>
              <a:rPr lang="it-IT" b="1" dirty="0" err="1"/>
              <a:t>effect</a:t>
            </a:r>
            <a:r>
              <a:rPr lang="it-IT" b="1" dirty="0"/>
              <a:t>)</a:t>
            </a:r>
            <a:r>
              <a:rPr lang="it-IT" dirty="0"/>
              <a:t>: ci protegge dalla </a:t>
            </a:r>
            <a:r>
              <a:rPr lang="it-IT" i="1" dirty="0"/>
              <a:t>dissonanza cognitiva</a:t>
            </a:r>
            <a:r>
              <a:rPr lang="it-IT" dirty="0"/>
              <a:t>, ovvero quando le nostre credenze sono messe in discussione proviamo disagio, quindi per difesa ci aggrappiamo ad esse più tenacemente.</a:t>
            </a:r>
          </a:p>
        </p:txBody>
      </p:sp>
    </p:spTree>
    <p:extLst>
      <p:ext uri="{BB962C8B-B14F-4D97-AF65-F5344CB8AC3E}">
        <p14:creationId xmlns="" xmlns:p14="http://schemas.microsoft.com/office/powerpoint/2010/main" val="3582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4025" y="177234"/>
            <a:ext cx="11023948" cy="777875"/>
          </a:xfrm>
        </p:spPr>
        <p:txBody>
          <a:bodyPr>
            <a:normAutofit/>
          </a:bodyPr>
          <a:lstStyle/>
          <a:p>
            <a:r>
              <a:rPr lang="it-IT" dirty="0"/>
              <a:t>Effetti sfruttati dai sostenitori di pseudoscienze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816" y="955109"/>
            <a:ext cx="10777603" cy="5725657"/>
          </a:xfrm>
        </p:spPr>
        <p:txBody>
          <a:bodyPr>
            <a:normAutofit/>
          </a:bodyPr>
          <a:lstStyle/>
          <a:p>
            <a:pPr algn="just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Effetto placebo</a:t>
            </a:r>
            <a:r>
              <a:rPr lang="it-IT" dirty="0"/>
              <a:t>: effetto del contesto psicosociale nel quale si trova il paziente sottoposto a terapia ed è costituito da qualsiasi oggetto o persona in relazione con il trattamento, capace di comunicare al paziente che sta effettuando una terapia e che quindi si prevede una riduzione dei sintomi nel prossimo futuro </a:t>
            </a:r>
            <a:r>
              <a:rPr lang="it-IT" sz="2200" dirty="0"/>
              <a:t>(L’effetto Placebo e </a:t>
            </a:r>
            <a:r>
              <a:rPr lang="it-IT" sz="2200" dirty="0" err="1"/>
              <a:t>Nocebo</a:t>
            </a:r>
            <a:r>
              <a:rPr lang="it-IT" sz="2200" dirty="0"/>
              <a:t> di Fabrizio Benedetti XXI secolo (2010) </a:t>
            </a:r>
            <a:r>
              <a:rPr lang="it-IT" sz="2200" dirty="0">
                <a:hlinkClick r:id="rId2"/>
              </a:rPr>
              <a:t>https://www.treccani.it/enciclopedia/effetto-placebo-e-nocebo_%28XXI-Secolo%29/</a:t>
            </a:r>
            <a:r>
              <a:rPr lang="it-IT" sz="2200" dirty="0"/>
              <a:t>)</a:t>
            </a:r>
          </a:p>
          <a:p>
            <a:pPr algn="just">
              <a:lnSpc>
                <a:spcPts val="37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Regressione verso la media</a:t>
            </a:r>
            <a:r>
              <a:rPr lang="it-IT" dirty="0"/>
              <a:t>: ogni fenomeno presenta una fluttuazione casuale, ma </a:t>
            </a:r>
            <a:r>
              <a:rPr lang="it-IT" i="1" dirty="0"/>
              <a:t>naturale.</a:t>
            </a:r>
            <a:r>
              <a:rPr lang="it-IT" dirty="0"/>
              <a:t> Se osservo il fenomeno nel suo picco potrei attribuire il suo naturale ritorno a valori inferiori per effetto di un intervento.</a:t>
            </a:r>
          </a:p>
        </p:txBody>
      </p:sp>
    </p:spTree>
    <p:extLst>
      <p:ext uri="{BB962C8B-B14F-4D97-AF65-F5344CB8AC3E}">
        <p14:creationId xmlns="" xmlns:p14="http://schemas.microsoft.com/office/powerpoint/2010/main" val="1486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6008" y="177576"/>
            <a:ext cx="10515600" cy="58410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Errore dell’associazione causale - </a:t>
            </a:r>
            <a:r>
              <a:rPr lang="it-IT" b="1" i="1" dirty="0"/>
              <a:t>confondimento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5097" y="853829"/>
            <a:ext cx="11295017" cy="292792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In Scozia uno studio rivelò che chi viveva in una casa in affitto aveva una più alta probabilità di avere malattie cardiache.</a:t>
            </a:r>
          </a:p>
          <a:p>
            <a:pPr algn="just"/>
            <a:r>
              <a:rPr lang="it-IT" dirty="0"/>
              <a:t>Essere in affitto espone al rischio di malattie cardiache???</a:t>
            </a:r>
          </a:p>
          <a:p>
            <a:pPr algn="just"/>
            <a:r>
              <a:rPr lang="it-IT" dirty="0"/>
              <a:t>In scozia le classi meno avvantaggiate (più povere) possono permettersi solo di vivere in affitto</a:t>
            </a:r>
          </a:p>
          <a:p>
            <a:pPr algn="just"/>
            <a:r>
              <a:rPr lang="it-IT" dirty="0"/>
              <a:t>In generale le classi meno avvantaggiate hanno stili di vita meno salutari. Questi ultimi sono associati a malattie cardiache.</a:t>
            </a:r>
          </a:p>
          <a:p>
            <a:pPr algn="just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75657" y="4023358"/>
            <a:ext cx="1384663" cy="931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Casa in Affitto</a:t>
            </a:r>
          </a:p>
        </p:txBody>
      </p:sp>
      <p:sp>
        <p:nvSpPr>
          <p:cNvPr id="5" name="Fumetto 4 4"/>
          <p:cNvSpPr/>
          <p:nvPr/>
        </p:nvSpPr>
        <p:spPr>
          <a:xfrm>
            <a:off x="3466012" y="4955174"/>
            <a:ext cx="2629988" cy="1750423"/>
          </a:xfrm>
          <a:prstGeom prst="cloudCallout">
            <a:avLst>
              <a:gd name="adj1" fmla="val 24200"/>
              <a:gd name="adj2" fmla="val -3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condizione di svantaggio sociale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100852" y="4023356"/>
            <a:ext cx="1607824" cy="931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Malattie cardiache</a:t>
            </a:r>
          </a:p>
        </p:txBody>
      </p:sp>
      <p:sp>
        <p:nvSpPr>
          <p:cNvPr id="9" name="Fumetto 4 8"/>
          <p:cNvSpPr/>
          <p:nvPr/>
        </p:nvSpPr>
        <p:spPr>
          <a:xfrm>
            <a:off x="6783432" y="4955174"/>
            <a:ext cx="2822122" cy="1750423"/>
          </a:xfrm>
          <a:prstGeom prst="cloudCallout">
            <a:avLst>
              <a:gd name="adj1" fmla="val 24200"/>
              <a:gd name="adj2" fmla="val -3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Stili di vita poco salutari (fumo alcol cibi ricchi di grassi)</a:t>
            </a:r>
          </a:p>
        </p:txBody>
      </p:sp>
      <p:cxnSp>
        <p:nvCxnSpPr>
          <p:cNvPr id="11" name="Connettore 4 10"/>
          <p:cNvCxnSpPr>
            <a:stCxn id="4" idx="2"/>
            <a:endCxn id="5" idx="0"/>
          </p:cNvCxnSpPr>
          <p:nvPr/>
        </p:nvCxnSpPr>
        <p:spPr>
          <a:xfrm rot="16200000" flipH="1">
            <a:off x="2233474" y="4589690"/>
            <a:ext cx="875210" cy="1606181"/>
          </a:xfrm>
          <a:prstGeom prst="bentConnector2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5" idx="2"/>
            <a:endCxn id="9" idx="0"/>
          </p:cNvCxnSpPr>
          <p:nvPr/>
        </p:nvCxnSpPr>
        <p:spPr>
          <a:xfrm>
            <a:off x="6093808" y="5830386"/>
            <a:ext cx="698378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9" idx="2"/>
            <a:endCxn id="6" idx="2"/>
          </p:cNvCxnSpPr>
          <p:nvPr/>
        </p:nvCxnSpPr>
        <p:spPr>
          <a:xfrm flipV="1">
            <a:off x="9603202" y="4955174"/>
            <a:ext cx="1301562" cy="875212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4" idx="3"/>
            <a:endCxn id="6" idx="1"/>
          </p:cNvCxnSpPr>
          <p:nvPr/>
        </p:nvCxnSpPr>
        <p:spPr>
          <a:xfrm flipV="1">
            <a:off x="2560320" y="4489265"/>
            <a:ext cx="7540532" cy="2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167945" y="3873901"/>
            <a:ext cx="479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Associazione causale apparente</a:t>
            </a:r>
          </a:p>
        </p:txBody>
      </p:sp>
    </p:spTree>
    <p:extLst>
      <p:ext uri="{BB962C8B-B14F-4D97-AF65-F5344CB8AC3E}">
        <p14:creationId xmlns="" xmlns:p14="http://schemas.microsoft.com/office/powerpoint/2010/main" val="37238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9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EF4A49-5A19-9E34-997E-AE015D3A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262350"/>
            <a:ext cx="5185776" cy="837374"/>
          </a:xfrm>
        </p:spPr>
        <p:txBody>
          <a:bodyPr>
            <a:normAutofit/>
          </a:bodyPr>
          <a:lstStyle/>
          <a:p>
            <a:r>
              <a:rPr lang="it-IT" b="1" dirty="0"/>
              <a:t>Titoli che fanno paura!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4B2BB927-179D-7E4E-A98D-3AF729689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548"/>
          <a:stretch/>
        </p:blipFill>
        <p:spPr>
          <a:xfrm>
            <a:off x="0" y="66675"/>
            <a:ext cx="6096000" cy="797499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="" xmlns:a16="http://schemas.microsoft.com/office/drawing/2014/main" id="{113F5676-397F-41C7-6034-6A4B9923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4" y="3569918"/>
            <a:ext cx="11599100" cy="30257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Però: lo studio originale metteva in relazione lo status socio economico e non l’istruzione, sebbene sia noto che a uno status socio economico alto corrisponda almeno un titolo universitario.</a:t>
            </a:r>
          </a:p>
          <a:p>
            <a:pPr algn="just"/>
            <a:r>
              <a:rPr lang="it-IT" dirty="0"/>
              <a:t>la spiegazione (data dai ricercatori) risiede nella completezza dei registri, ovvero è più probabile che le persone più benestanti (e istruite) ricevano una diagnosi e vengano inserire nei registri tumori. </a:t>
            </a:r>
          </a:p>
          <a:p>
            <a:pPr algn="just"/>
            <a:r>
              <a:rPr lang="it-IT" dirty="0"/>
              <a:t>Questo è un esempio di errore di campionamento o se vogliamo un </a:t>
            </a:r>
            <a:r>
              <a:rPr lang="it-IT" b="1" dirty="0" err="1"/>
              <a:t>bias</a:t>
            </a:r>
            <a:r>
              <a:rPr lang="it-IT" b="1" dirty="0"/>
              <a:t> di selezione che crea una relazione apparente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1053A176-5EE3-7DA9-0F06-1958F3EC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03"/>
          <a:stretch/>
        </p:blipFill>
        <p:spPr>
          <a:xfrm>
            <a:off x="0" y="864174"/>
            <a:ext cx="6096000" cy="257438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DEF35BBC-11A8-7184-6E8B-5F4FB8F99FCC}"/>
              </a:ext>
            </a:extLst>
          </p:cNvPr>
          <p:cNvSpPr txBox="1"/>
          <p:nvPr/>
        </p:nvSpPr>
        <p:spPr>
          <a:xfrm>
            <a:off x="6513534" y="1099724"/>
            <a:ext cx="5536504" cy="2062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900"/>
              </a:lnSpc>
            </a:pPr>
            <a:r>
              <a:rPr lang="it-IT" sz="2800" dirty="0"/>
              <a:t>Studio basato sull’intera popolazione svedese (non un campione), quindi la relazione dovrebbe esistere davvero.</a:t>
            </a:r>
          </a:p>
        </p:txBody>
      </p:sp>
    </p:spTree>
    <p:extLst>
      <p:ext uri="{BB962C8B-B14F-4D97-AF65-F5344CB8AC3E}">
        <p14:creationId xmlns="" xmlns:p14="http://schemas.microsoft.com/office/powerpoint/2010/main" val="14966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993DC1-CB7E-8527-DA07-46CDABBC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9" y="164709"/>
            <a:ext cx="5257800" cy="887478"/>
          </a:xfrm>
        </p:spPr>
        <p:txBody>
          <a:bodyPr/>
          <a:lstStyle/>
          <a:p>
            <a:r>
              <a:rPr lang="it-IT" dirty="0"/>
              <a:t>Sul foglietto colorato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AEF4561-5B26-B002-452E-10E3FCD5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5" y="1052186"/>
            <a:ext cx="10848583" cy="53987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Sul retro vi è un numero casuale (non scrivete nulla in quello spazio)</a:t>
            </a:r>
          </a:p>
          <a:p>
            <a:pPr>
              <a:lnSpc>
                <a:spcPct val="150000"/>
              </a:lnSpc>
            </a:pPr>
            <a:r>
              <a:rPr lang="it-IT" dirty="0"/>
              <a:t>Sul fronte Scrivete: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b="1" dirty="0"/>
              <a:t>S</a:t>
            </a:r>
            <a:r>
              <a:rPr lang="it-IT" dirty="0"/>
              <a:t> (se siete studenti) o </a:t>
            </a:r>
            <a:r>
              <a:rPr lang="it-IT" b="1" dirty="0"/>
              <a:t>D</a:t>
            </a:r>
            <a:r>
              <a:rPr lang="it-IT" dirty="0"/>
              <a:t> (se siete docenti)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b="1" dirty="0"/>
              <a:t>F</a:t>
            </a:r>
            <a:r>
              <a:rPr lang="it-IT" dirty="0"/>
              <a:t> o </a:t>
            </a:r>
            <a:r>
              <a:rPr lang="it-IT" b="1" dirty="0"/>
              <a:t>M</a:t>
            </a:r>
            <a:r>
              <a:rPr lang="it-IT" dirty="0"/>
              <a:t> (devo spiegarlo?)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b="1" dirty="0" err="1"/>
              <a:t>Bs</a:t>
            </a:r>
            <a:r>
              <a:rPr lang="it-IT" dirty="0"/>
              <a:t> (se a braccia conserte il braccio sinistro è sopra) o </a:t>
            </a:r>
            <a:r>
              <a:rPr lang="it-IT" b="1" dirty="0"/>
              <a:t>Bd</a:t>
            </a:r>
            <a:r>
              <a:rPr lang="it-IT" dirty="0"/>
              <a:t> (viceversa)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La vostra personale stima del numero di palline nell’urna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it-IT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0664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175" y="155575"/>
            <a:ext cx="10515600" cy="701675"/>
          </a:xfrm>
        </p:spPr>
        <p:txBody>
          <a:bodyPr/>
          <a:lstStyle/>
          <a:p>
            <a:r>
              <a:rPr lang="it-IT" b="1" dirty="0"/>
              <a:t>Paradosso di </a:t>
            </a:r>
            <a:r>
              <a:rPr lang="it-IT" i="1" dirty="0"/>
              <a:t>Edward H </a:t>
            </a:r>
            <a:r>
              <a:rPr lang="it-IT" b="1" i="1" dirty="0"/>
              <a:t>Simpson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359" y="857250"/>
            <a:ext cx="11311916" cy="553402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Quando una relazione (o trend) fra due variabili, calcolata, si inverte quando l’analisi vien fatta </a:t>
            </a:r>
            <a:r>
              <a:rPr lang="it-IT" i="1" dirty="0"/>
              <a:t>stratificando</a:t>
            </a:r>
            <a:r>
              <a:rPr lang="it-IT" dirty="0"/>
              <a:t> secondo una terza variabile</a:t>
            </a:r>
          </a:p>
          <a:p>
            <a:pPr algn="just"/>
            <a:r>
              <a:rPr lang="it-IT" dirty="0"/>
              <a:t>Tasso di decesso in due ospedali A vs B</a:t>
            </a:r>
          </a:p>
          <a:p>
            <a:pPr lvl="1" algn="just"/>
            <a:r>
              <a:rPr lang="it-IT" dirty="0" err="1"/>
              <a:t>Osp.A</a:t>
            </a:r>
            <a:r>
              <a:rPr lang="it-IT" dirty="0"/>
              <a:t> 200 decessi su 1000 ricoveri vs </a:t>
            </a:r>
            <a:r>
              <a:rPr lang="it-IT" dirty="0" err="1"/>
              <a:t>Osp.B</a:t>
            </a:r>
            <a:r>
              <a:rPr lang="it-IT" dirty="0"/>
              <a:t> 100 decessi su 1000 ricoveri =&gt; meglio B</a:t>
            </a:r>
          </a:p>
          <a:p>
            <a:pPr algn="just"/>
            <a:r>
              <a:rPr lang="it-IT" dirty="0"/>
              <a:t>Sembra preferibile </a:t>
            </a:r>
            <a:r>
              <a:rPr lang="it-IT" dirty="0" err="1"/>
              <a:t>Osp.B</a:t>
            </a:r>
            <a:r>
              <a:rPr lang="it-IT" dirty="0"/>
              <a:t>; tuttavia considerando la gravità dei pazienti ricoverati.</a:t>
            </a:r>
          </a:p>
          <a:p>
            <a:pPr algn="just"/>
            <a:r>
              <a:rPr lang="it-IT" b="1" dirty="0"/>
              <a:t>Pazienti Non Gravi</a:t>
            </a:r>
            <a:r>
              <a:rPr lang="it-IT" dirty="0"/>
              <a:t>:</a:t>
            </a:r>
          </a:p>
          <a:p>
            <a:pPr lvl="1" algn="just"/>
            <a:r>
              <a:rPr lang="it-IT" dirty="0" err="1"/>
              <a:t>Osp.A</a:t>
            </a:r>
            <a:r>
              <a:rPr lang="it-IT" dirty="0"/>
              <a:t> 10 decessi su 600 ricoveri vs </a:t>
            </a:r>
            <a:r>
              <a:rPr lang="it-IT" dirty="0" err="1"/>
              <a:t>Osp.B</a:t>
            </a:r>
            <a:r>
              <a:rPr lang="it-IT" dirty="0"/>
              <a:t> 30 Decessi su 900 ricoveri =&gt; meglio A</a:t>
            </a:r>
          </a:p>
          <a:p>
            <a:pPr algn="just"/>
            <a:r>
              <a:rPr lang="it-IT" b="1" dirty="0"/>
              <a:t>Pazienti Gravi</a:t>
            </a:r>
            <a:r>
              <a:rPr lang="it-IT" dirty="0"/>
              <a:t>:</a:t>
            </a:r>
          </a:p>
          <a:p>
            <a:pPr lvl="1" algn="just"/>
            <a:r>
              <a:rPr lang="it-IT" dirty="0" err="1"/>
              <a:t>Osp.A</a:t>
            </a:r>
            <a:r>
              <a:rPr lang="it-IT" dirty="0"/>
              <a:t>  190 decessi su 400 ricoveri vs </a:t>
            </a:r>
            <a:r>
              <a:rPr lang="it-IT" dirty="0" err="1"/>
              <a:t>Osp.B</a:t>
            </a:r>
            <a:r>
              <a:rPr lang="it-IT" dirty="0"/>
              <a:t> 70 decessi su 100 ricoveri = &gt; meglio A</a:t>
            </a:r>
          </a:p>
          <a:p>
            <a:pPr algn="just"/>
            <a:r>
              <a:rPr lang="it-IT" b="1" dirty="0"/>
              <a:t>Conclusione</a:t>
            </a:r>
            <a:r>
              <a:rPr lang="it-IT" dirty="0"/>
              <a:t>: </a:t>
            </a:r>
          </a:p>
          <a:p>
            <a:pPr lvl="1" algn="just"/>
            <a:r>
              <a:rPr lang="it-IT" dirty="0"/>
              <a:t>l’</a:t>
            </a:r>
            <a:r>
              <a:rPr lang="it-IT" dirty="0" err="1"/>
              <a:t>Osp.A</a:t>
            </a:r>
            <a:r>
              <a:rPr lang="it-IT" dirty="0"/>
              <a:t> ha 4 volte i pazienti gravi rispetto all’</a:t>
            </a:r>
            <a:r>
              <a:rPr lang="it-IT" dirty="0" err="1"/>
              <a:t>Osp.B</a:t>
            </a:r>
            <a:r>
              <a:rPr lang="it-IT" dirty="0"/>
              <a:t> pertanto globalmente sembra avere una probabilità di decesso più alta, solo perché ha una frazione più alta di ricoveri con un rischio base di morire maggiore rispetto a </a:t>
            </a:r>
            <a:r>
              <a:rPr lang="it-IT" dirty="0" err="1"/>
              <a:t>Osp.B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241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429" y="193675"/>
            <a:ext cx="11206671" cy="846455"/>
          </a:xfrm>
        </p:spPr>
        <p:txBody>
          <a:bodyPr>
            <a:normAutofit/>
          </a:bodyPr>
          <a:lstStyle/>
          <a:p>
            <a:r>
              <a:rPr lang="it-IT" b="1" dirty="0"/>
              <a:t>Fallacia Ecologica – correlazioni illusorie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59D7319-59B1-97DA-2B0C-DE7CC97B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39" y="999533"/>
            <a:ext cx="6023370" cy="48589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5F8347D-989D-4739-CF70-253CB5CC2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43" y="999533"/>
            <a:ext cx="5218628" cy="4755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76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4028" y="243205"/>
            <a:ext cx="11166021" cy="59499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Effetto del </a:t>
            </a:r>
            <a:r>
              <a:rPr lang="it-IT" b="1" i="1" dirty="0" err="1"/>
              <a:t>framing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040130"/>
            <a:ext cx="11430000" cy="56045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Su come presento i numeri – come ti presento i rischi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Frame positivo</a:t>
            </a:r>
            <a:r>
              <a:rPr lang="it-IT" sz="2800" dirty="0"/>
              <a:t>: Il 99% dei giovani non commette atti di violenza,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Frame positivo</a:t>
            </a:r>
            <a:r>
              <a:rPr lang="it-IT" sz="2800" dirty="0"/>
              <a:t>: la sua probabilità di sopravvivere è 80% oppure 4 su 5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Frame negativo</a:t>
            </a:r>
            <a:r>
              <a:rPr lang="it-IT" sz="2800" dirty="0"/>
              <a:t>: 1% dei giovani commette atti di violenza,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</a:rPr>
              <a:t>Frame negativo</a:t>
            </a:r>
            <a:r>
              <a:rPr lang="it-IT" sz="2800" dirty="0"/>
              <a:t>: la sua probabilità di morire è del 20% oppure 1 su 5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Su come presento le domande </a:t>
            </a:r>
            <a:r>
              <a:rPr lang="it-IT" sz="2400" i="1" dirty="0"/>
              <a:t>(in un sondaggio sul diritto di voto al referendum)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/>
              <a:t>Abbasserebbe l’età minima al voto a 16 anni? </a:t>
            </a:r>
            <a:r>
              <a:rPr lang="it-IT" sz="2800" dirty="0" err="1"/>
              <a:t>Risp</a:t>
            </a:r>
            <a:r>
              <a:rPr lang="it-IT" sz="2800" dirty="0"/>
              <a:t>. 37% favorevoli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800" dirty="0"/>
              <a:t>Estenderebbe il diritto di voto ai 16 e 17 anni? </a:t>
            </a:r>
            <a:r>
              <a:rPr lang="it-IT" sz="2800" dirty="0" err="1"/>
              <a:t>Risp</a:t>
            </a:r>
            <a:r>
              <a:rPr lang="it-IT" sz="2800" dirty="0"/>
              <a:t>. 52% favorevoli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28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28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sz="2800" dirty="0"/>
          </a:p>
        </p:txBody>
      </p:sp>
    </p:spTree>
    <p:extLst>
      <p:ext uri="{BB962C8B-B14F-4D97-AF65-F5344CB8AC3E}">
        <p14:creationId xmlns="" xmlns:p14="http://schemas.microsoft.com/office/powerpoint/2010/main" val="14427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234" y="109763"/>
            <a:ext cx="11071860" cy="713741"/>
          </a:xfrm>
        </p:spPr>
        <p:txBody>
          <a:bodyPr>
            <a:normAutofit/>
          </a:bodyPr>
          <a:lstStyle/>
          <a:p>
            <a:r>
              <a:rPr lang="it-IT" b="1" dirty="0"/>
              <a:t>Le percentuali fonte di confusione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304" y="823504"/>
            <a:ext cx="11475720" cy="5715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Il consumo quotidiano dell’alimento (carne lavorata) produce un incremento del +18% della malattia (cancro al colon)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+18% è un incremento relativo rispetto al rischio base Ro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Incremento relativo si scrive: (Rc-Ro)/Ro = 0.18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Però non si specifica quanto è grande il rischio di base Ro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Comunque Rc = Ro x (1 + 0.18)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Si ipotizza che il rischio base Ro = 6/100 allora Rc = 7/100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Se 100 consumassero carne tutti i giorni avremo tra loro 1 caso in più rispetto a 100 simili individui che hanno diete con poca carne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800" dirty="0">
                <a:hlinkClick r:id="rId2"/>
              </a:rPr>
              <a:t>http://www.fimmgpiemonte.it/carne-e-cancro-unanalisi-critica/</a:t>
            </a:r>
            <a:endParaRPr lang="it-IT" sz="1800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è sempre bene capire il valore della differenza assoluta.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i="1" dirty="0"/>
              <a:t>Bisogna imparare a distinguere i pericoli veri e propri da ciò che si limita a sembrare spaventoso (Hans </a:t>
            </a:r>
            <a:r>
              <a:rPr lang="it-IT" sz="2400" i="1" dirty="0" err="1"/>
              <a:t>Rosling</a:t>
            </a:r>
            <a:r>
              <a:rPr lang="it-IT" sz="2400" i="1" dirty="0"/>
              <a:t>) </a:t>
            </a:r>
            <a:r>
              <a:rPr lang="it-IT" sz="2400" i="1" dirty="0">
                <a:hlinkClick r:id="rId3"/>
              </a:rPr>
              <a:t>https://upgrader.gapminder.org/</a:t>
            </a:r>
            <a:endParaRPr lang="it-IT" sz="2400" i="1" dirty="0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143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D38A38C-170C-4387-709C-FFD88E3C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8" y="127132"/>
            <a:ext cx="10515600" cy="624430"/>
          </a:xfrm>
        </p:spPr>
        <p:txBody>
          <a:bodyPr>
            <a:normAutofit fontScale="90000"/>
          </a:bodyPr>
          <a:lstStyle/>
          <a:p>
            <a:r>
              <a:rPr lang="it-IT" dirty="0"/>
              <a:t>Le percentuali e trend apparenti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CED8F20-350F-8FD6-3737-E7C65526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79" y="751562"/>
            <a:ext cx="3871031" cy="52826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D849119A-1D3C-09CB-F076-2E667713D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1561"/>
            <a:ext cx="8199085" cy="4096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5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E8899719-43F5-CE0F-37BA-7C014976F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" y="365126"/>
            <a:ext cx="4209789" cy="6315696"/>
          </a:xfr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63A34D6-AD54-DE7D-BB81-24F029749930}"/>
              </a:ext>
            </a:extLst>
          </p:cNvPr>
          <p:cNvSpPr txBox="1"/>
          <p:nvPr/>
        </p:nvSpPr>
        <p:spPr>
          <a:xfrm>
            <a:off x="4931367" y="365126"/>
            <a:ext cx="666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i numeri «da soli» sono l’ombra della realtà che aspiriamo a conoscere.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Ottenuti senza metodo o letti senza criterio ci ingannano o consentono l’inganno, sebbene senza di essi sia ancor più facile ingannare.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Ma come possiamo essere sicuri di quello che i numeri sembrano suggerirci?</a:t>
            </a:r>
          </a:p>
        </p:txBody>
      </p:sp>
    </p:spTree>
    <p:extLst>
      <p:ext uri="{BB962C8B-B14F-4D97-AF65-F5344CB8AC3E}">
        <p14:creationId xmlns="" xmlns:p14="http://schemas.microsoft.com/office/powerpoint/2010/main" val="26278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C8CF87A-7FE6-F8E4-1224-DCEE0705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33" y="239865"/>
            <a:ext cx="10515600" cy="699587"/>
          </a:xfrm>
        </p:spPr>
        <p:txBody>
          <a:bodyPr/>
          <a:lstStyle/>
          <a:p>
            <a:pPr algn="ctr"/>
            <a:r>
              <a:rPr lang="it-IT" b="1" dirty="0"/>
              <a:t>La probabilità linguaggio dell’incertezza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72B6A57-64CB-4B0F-A541-E0F4A5F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66" y="1064712"/>
            <a:ext cx="10936267" cy="53235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dirty="0"/>
              <a:t>Il problema «storico» che diede origine alla moderna teoria della probabilità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La richiesta a Blaise Pascal di Antoine </a:t>
            </a:r>
            <a:r>
              <a:rPr lang="it-IT" dirty="0" err="1"/>
              <a:t>Gombaud</a:t>
            </a:r>
            <a:r>
              <a:rPr lang="it-IT" dirty="0"/>
              <a:t> sedicente «</a:t>
            </a:r>
            <a:r>
              <a:rPr lang="it-IT" dirty="0" err="1"/>
              <a:t>chevalier</a:t>
            </a:r>
            <a:r>
              <a:rPr lang="it-IT" dirty="0"/>
              <a:t>  de </a:t>
            </a:r>
            <a:r>
              <a:rPr lang="it-IT" dirty="0" err="1"/>
              <a:t>Méré</a:t>
            </a:r>
            <a:r>
              <a:rPr lang="it-IT" dirty="0"/>
              <a:t>» che voleva sapere se fra i seguenti giochi: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it-IT" b="1" dirty="0"/>
              <a:t>lanciare un dado equo al max 4 volte, si vince se esce sei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it-IT" b="1" dirty="0"/>
              <a:t>lanciare due dadi equi al max 24 volte, si vince se esce doppio-sei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 Qual è il più favorevole? Ovvero su quale puntare ?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Come si ragiona in termini probabilistici? 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Ma che cos’è la probabilità? Provate a dare una definizione intuitiva!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E come si calcola la probabilità di un evento?</a:t>
            </a:r>
          </a:p>
          <a:p>
            <a:pPr algn="just">
              <a:lnSpc>
                <a:spcPct val="100000"/>
              </a:lnSpc>
            </a:pPr>
            <a:endParaRPr lang="it-IT" dirty="0"/>
          </a:p>
          <a:p>
            <a:pPr algn="just">
              <a:lnSpc>
                <a:spcPct val="100000"/>
              </a:lnSpc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5913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B7839ED-ADFE-87D4-6813-0BAD33222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6" y="365126"/>
            <a:ext cx="11174260" cy="74969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Esempi: come possiamo calcolare queste probabilità?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AFB2255-2C40-00C1-7031-750A5C7E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816"/>
            <a:ext cx="10515600" cy="51481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it-IT" sz="3200" dirty="0"/>
              <a:t>la probabilità di estrarre una pallina nera dall’urna?</a:t>
            </a:r>
          </a:p>
          <a:p>
            <a:pPr algn="just">
              <a:lnSpc>
                <a:spcPct val="160000"/>
              </a:lnSpc>
            </a:pPr>
            <a:r>
              <a:rPr lang="it-IT" sz="3200" dirty="0"/>
              <a:t>la probabilità di nascere maschio in Piemonte?</a:t>
            </a:r>
          </a:p>
          <a:p>
            <a:pPr algn="just">
              <a:lnSpc>
                <a:spcPct val="160000"/>
              </a:lnSpc>
            </a:pPr>
            <a:r>
              <a:rPr lang="it-IT" sz="3200" dirty="0"/>
              <a:t>la probabilità che ripetendo 10 estrazioni dall’urna, l’addetto alle estrazioni faccia cadere </a:t>
            </a:r>
            <a:r>
              <a:rPr lang="it-IT" sz="3200" i="1" dirty="0"/>
              <a:t>fuori</a:t>
            </a:r>
            <a:r>
              <a:rPr lang="it-IT" sz="3200" dirty="0"/>
              <a:t> una o più palline?</a:t>
            </a:r>
          </a:p>
        </p:txBody>
      </p:sp>
    </p:spTree>
    <p:extLst>
      <p:ext uri="{BB962C8B-B14F-4D97-AF65-F5344CB8AC3E}">
        <p14:creationId xmlns="" xmlns:p14="http://schemas.microsoft.com/office/powerpoint/2010/main" val="317989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374" y="158526"/>
            <a:ext cx="7680853" cy="6055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733" b="1" dirty="0">
                <a:solidFill>
                  <a:srgbClr val="0000CC"/>
                </a:solidFill>
              </a:rPr>
              <a:t>Definizione Classica di probabilità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934" y="901903"/>
            <a:ext cx="11621692" cy="5536475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altLang="en-US" sz="3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Detta anche laplaciana da Pierre Simone Laplace (1749-1827)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[Eventi Favorevoli] / [Casi Possibili]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Prevede di poter enumerare tutti gli eventi possibili, quindi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che si tratti di Eventi discreti in numero finito ed </a:t>
            </a:r>
            <a:r>
              <a:rPr lang="it-IT" altLang="en-US" sz="2933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equiprobabili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 la probabilità di eventi complessi sulla base di probabilità di eventi elementari equiprobabili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Lanci di monete o di dati estrazioni da insiemi fisici di oggetti (urne)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limite più subdolo risiede nella facilità di estensione della </a:t>
            </a:r>
            <a:r>
              <a:rPr lang="it-IT" altLang="en-US" sz="2933" i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equiprobabilità</a:t>
            </a: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degli eventi semplici anche quando tale assunto è difficilmente sostenibile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Talvolta indicata come </a:t>
            </a:r>
            <a:r>
              <a:rPr lang="it-IT" altLang="en-US" sz="2933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probabilità enumerativa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169" y="154980"/>
            <a:ext cx="8065064" cy="393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733" b="1" dirty="0">
                <a:solidFill>
                  <a:srgbClr val="0000CC"/>
                </a:solidFill>
              </a:rPr>
              <a:t>Definizione </a:t>
            </a:r>
            <a:r>
              <a:rPr lang="it-IT" sz="3733" b="1" dirty="0" err="1">
                <a:solidFill>
                  <a:srgbClr val="0000CC"/>
                </a:solidFill>
              </a:rPr>
              <a:t>frequentista</a:t>
            </a:r>
            <a:r>
              <a:rPr lang="it-IT" sz="3733" b="1" dirty="0">
                <a:solidFill>
                  <a:srgbClr val="0000CC"/>
                </a:solidFill>
              </a:rPr>
              <a:t> di probabilità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947" y="915647"/>
            <a:ext cx="11808884" cy="557283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it-IT" altLang="en-US" sz="32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Definita Richard Von Mises (1883-1953)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 {[cumulo degli Eventi Favorevoli] / [cumulo delle prove eseguite]}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 a cui tende la </a:t>
            </a:r>
            <a:r>
              <a:rPr lang="it-IT" altLang="en-US" sz="2933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</a:t>
            </a: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relativa al crescere del numero degli esperimenti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Lancio molte volte un dado (infinite) eseguo cumulativamente il rapporto [Eventi (</a:t>
            </a:r>
            <a:r>
              <a:rPr lang="it-IT" altLang="en-US" sz="2933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</a:t>
            </a: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dispari &gt;2)] / [numero dei lanci]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che l’esperimento sia ripetibile alle medesime condizioni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una legge puramente empirica, i risultati sono riferibili solo alle condizioni sperimentali nelle quali sono stati eseguiti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Indicata anche come </a:t>
            </a:r>
            <a:r>
              <a:rPr lang="it-IT" altLang="en-US" sz="2933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probabilità empirica</a:t>
            </a:r>
            <a:r>
              <a:rPr lang="it-IT" altLang="en-US" sz="2933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endParaRPr lang="it-IT" altLang="en-US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0296" lvl="1" indent="-357708" algn="just">
              <a:spcBef>
                <a:spcPts val="400"/>
              </a:spcBef>
              <a:spcAft>
                <a:spcPts val="400"/>
              </a:spcAft>
            </a:pPr>
            <a:endParaRPr lang="it-IT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2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57023"/>
            <a:ext cx="10515600" cy="649483"/>
          </a:xfrm>
        </p:spPr>
        <p:txBody>
          <a:bodyPr>
            <a:noAutofit/>
          </a:bodyPr>
          <a:lstStyle/>
          <a:p>
            <a:r>
              <a:rPr lang="it-IT" b="1" dirty="0"/>
              <a:t>Pseudoscienza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359" y="1102290"/>
            <a:ext cx="11060482" cy="52609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it-IT" dirty="0"/>
              <a:t>Termine usato nel 1796 per apostrofare l’alchimia.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it-IT" dirty="0"/>
              <a:t>Il confine tra scienza è pseudoscienza non è definibile in maniera astratta (problema di Kant o della demarcazione) varia costantemente nel tempo.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it-IT" dirty="0"/>
              <a:t>La pseudoscienza assomiglia alla scienza, ma non risponde più ai requisiti in base a quali i ricercatori distinguono un risultato plausibile e uno improbabile, se non addirittura artefatto (M. Ciardi)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it-IT" dirty="0"/>
              <a:t>Ciò che connota una pseudoscienza, non riguarda i contenuti, ma il fatto che i proponenti cerchino di organizzare e presentare la credenza in modo tale da farla apparire scientificamente fondata (</a:t>
            </a:r>
            <a:r>
              <a:rPr lang="it-IT" dirty="0" err="1"/>
              <a:t>G.Corbellini</a:t>
            </a:r>
            <a:r>
              <a:rPr lang="it-IT" dirty="0"/>
              <a:t>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6914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425" y="204099"/>
            <a:ext cx="7458935" cy="5600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>
                <a:solidFill>
                  <a:srgbClr val="0000CC"/>
                </a:solidFill>
              </a:rPr>
              <a:t>Probabilità soggettiva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425" y="880533"/>
            <a:ext cx="10997364" cy="5670579"/>
          </a:xfrm>
        </p:spPr>
        <p:txBody>
          <a:bodyPr>
            <a:normAutofit/>
          </a:bodyPr>
          <a:lstStyle/>
          <a:p>
            <a:pPr marL="359824" indent="-237061">
              <a:spcBef>
                <a:spcPts val="800"/>
              </a:spcBef>
              <a:spcAft>
                <a:spcPts val="800"/>
              </a:spcAft>
            </a:pPr>
            <a:r>
              <a:rPr lang="it-IT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it-IT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</a:t>
            </a:r>
            <a:r>
              <a:rPr lang="it-IT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(1702-1761) e Bruno de Finetti (1906-1985): </a:t>
            </a:r>
          </a:p>
          <a:p>
            <a:pPr marL="482588" lvl="1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 il grado di fiducia che un individuo «coerente» attribuisce, secondo le sue informazioni e opinioni, al verificarsi di un evento.</a:t>
            </a:r>
          </a:p>
          <a:p>
            <a:pPr marL="482588" lvl="1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P(A) è la max cifra che la persona è disposta a pagare in cambio di una vincita unitaria nel caso si verifichi A.</a:t>
            </a:r>
          </a:p>
          <a:p>
            <a:pPr marL="482588" lvl="1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poggia sull’idea che:</a:t>
            </a:r>
          </a:p>
          <a:p>
            <a:pPr marL="1015975" lvl="2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«probabilità» non è una caratteristica intrinseca di un «oggetto» ma dipende dalla nostra relazione con il mondo esterno.</a:t>
            </a:r>
          </a:p>
          <a:p>
            <a:pPr marL="1015975" lvl="2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dati non parlano da soli le nostre conoscenze esterne e il nostro giudizio hanno un ruolo centrale</a:t>
            </a:r>
          </a:p>
          <a:p>
            <a:pPr marL="1015975" lvl="2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probabilità cambiano quando acquisiamo nuove informazioni</a:t>
            </a:r>
          </a:p>
          <a:p>
            <a:pPr marL="482588" lvl="1" indent="-245527" algn="just">
              <a:spcBef>
                <a:spcPts val="400"/>
              </a:spcBef>
              <a:spcAft>
                <a:spcPts val="400"/>
              </a:spcAft>
            </a:pPr>
            <a:r>
              <a:rPr lang="it-IT" alt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Fornisce un meccanismo formale dell’apprendimento tramite l’esperienza.</a:t>
            </a:r>
            <a:endParaRPr lang="it-IT" altLang="en-US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7061" lvl="1" indent="0" algn="just">
              <a:spcBef>
                <a:spcPts val="400"/>
              </a:spcBef>
              <a:spcAft>
                <a:spcPts val="400"/>
              </a:spcAft>
              <a:buNone/>
            </a:pPr>
            <a:endParaRPr lang="it-IT" altLang="en-US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588" lvl="1" indent="-245527" algn="just">
              <a:spcBef>
                <a:spcPts val="400"/>
              </a:spcBef>
              <a:spcAft>
                <a:spcPts val="400"/>
              </a:spcAft>
            </a:pPr>
            <a:endParaRPr lang="it-IT" altLang="en-US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4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656B3B-FE65-D26E-24C6-01873113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4826925-723C-B9F6-B47E-6846E40E2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"/>
          <a:stretch/>
        </p:blipFill>
        <p:spPr>
          <a:xfrm>
            <a:off x="0" y="-6667"/>
            <a:ext cx="9905870" cy="68713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9104AF6-91DC-E9D9-79C2-694AB68C3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474" y="-13333"/>
            <a:ext cx="5561801" cy="313150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53C84819-7125-B9C8-AABF-664BA4D78B33}"/>
              </a:ext>
            </a:extLst>
          </p:cNvPr>
          <p:cNvSpPr/>
          <p:nvPr/>
        </p:nvSpPr>
        <p:spPr>
          <a:xfrm>
            <a:off x="3235499" y="355599"/>
            <a:ext cx="269701" cy="168275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CB79A2C-C7C6-85B5-79A3-299627E6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72" y="28575"/>
            <a:ext cx="4952202" cy="407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31.9% [30.4%; 33.3%] n=4229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AAE25357-00F8-7732-BCA2-6888B05D496B}"/>
              </a:ext>
            </a:extLst>
          </p:cNvPr>
          <p:cNvSpPr txBox="1">
            <a:spLocks/>
          </p:cNvSpPr>
          <p:nvPr/>
        </p:nvSpPr>
        <p:spPr>
          <a:xfrm>
            <a:off x="8801898" y="126051"/>
            <a:ext cx="3390102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Distribuzione della frequenza delle stime campionarie % </a:t>
            </a:r>
            <a:r>
              <a:rPr lang="it-IT" sz="2000" dirty="0" err="1"/>
              <a:t>Palline.nere</a:t>
            </a:r>
            <a:endParaRPr lang="it-IT" sz="2000" dirty="0"/>
          </a:p>
          <a:p>
            <a:r>
              <a:rPr lang="it-IT" sz="2000" dirty="0"/>
              <a:t>100 estrazioni di n~42 unità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F0B0DBCD-968D-E51C-7FC2-CAE026141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234" y="3118174"/>
            <a:ext cx="4693041" cy="3131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75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950" y="2127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fallacia dell’accusatore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274" y="933450"/>
            <a:ext cx="11620501" cy="561022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Confondere:</a:t>
            </a:r>
          </a:p>
          <a:p>
            <a:pPr algn="just"/>
            <a:r>
              <a:rPr lang="it-IT" dirty="0"/>
              <a:t>la probabilità che vi sia una corrispondenza della prova (test DNA +) data la colpevolezza (è lui l’assassino!) P(T+|C)</a:t>
            </a:r>
          </a:p>
          <a:p>
            <a:pPr lvl="1" algn="just"/>
            <a:r>
              <a:rPr lang="it-IT" dirty="0"/>
              <a:t>Probabilità di ottenere Test DNA positivo se è lui (o lei) l’assassino/a</a:t>
            </a:r>
          </a:p>
          <a:p>
            <a:pPr lvl="1" algn="just"/>
            <a:r>
              <a:rPr lang="it-IT" dirty="0"/>
              <a:t>Probabilità condizionata: </a:t>
            </a:r>
            <a:r>
              <a:rPr lang="it-IT" dirty="0" err="1"/>
              <a:t>prob</a:t>
            </a:r>
            <a:r>
              <a:rPr lang="it-IT" dirty="0"/>
              <a:t>. dell’evento T+ sapendo che C si è verificato.</a:t>
            </a:r>
          </a:p>
          <a:p>
            <a:pPr algn="just"/>
            <a:r>
              <a:rPr lang="it-IT" dirty="0"/>
              <a:t>con la probabilità della colpevolezza data la corrispondenza del DNA; P(C|T+)</a:t>
            </a:r>
          </a:p>
          <a:p>
            <a:pPr algn="just"/>
            <a:r>
              <a:rPr lang="it-IT" dirty="0"/>
              <a:t>P(C|T+) ≠ P(T+|C)  in particolare P(C|T+) &lt; P(C|T+), </a:t>
            </a:r>
          </a:p>
          <a:p>
            <a:pPr algn="just"/>
            <a:r>
              <a:rPr lang="it-IT" dirty="0"/>
              <a:t>la probabilità di colpevolezza data la corrispondenza della prova, è inferiore alla probabilità della corrispondenza della prova data la colpevolezza.</a:t>
            </a:r>
          </a:p>
          <a:p>
            <a:pPr algn="just"/>
            <a:r>
              <a:rPr lang="it-IT" dirty="0"/>
              <a:t>Applicazione del teorema di </a:t>
            </a:r>
            <a:r>
              <a:rPr lang="it-IT" dirty="0" err="1"/>
              <a:t>Bayes</a:t>
            </a:r>
            <a:endParaRPr lang="it-IT" dirty="0"/>
          </a:p>
          <a:p>
            <a:pPr algn="just"/>
            <a:r>
              <a:rPr lang="it-IT" dirty="0"/>
              <a:t>Nota ogni test ha: </a:t>
            </a:r>
          </a:p>
          <a:p>
            <a:pPr lvl="1" algn="just"/>
            <a:r>
              <a:rPr lang="it-IT" dirty="0"/>
              <a:t>falsi negativi ovvero P(T-|C) ≠ 0  e </a:t>
            </a:r>
          </a:p>
          <a:p>
            <a:pPr lvl="1" algn="just"/>
            <a:r>
              <a:rPr lang="it-IT" dirty="0"/>
              <a:t>falsi Positivi P(T+| non C) ≠ 0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139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950" y="2127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fallacia dell’accusatore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942" y="933450"/>
            <a:ext cx="11702833" cy="57118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Supponiamo esita una malattia rara P(C) = 10^(-6) (1 su un milione nella pop. N) </a:t>
            </a:r>
          </a:p>
          <a:p>
            <a:pPr marL="0" indent="0" algn="just">
              <a:buNone/>
            </a:pPr>
            <a:r>
              <a:rPr lang="it-IT" dirty="0"/>
              <a:t>Test ha una </a:t>
            </a:r>
            <a:r>
              <a:rPr lang="it-IT" dirty="0" err="1"/>
              <a:t>prob</a:t>
            </a:r>
            <a:r>
              <a:rPr lang="it-IT" dirty="0"/>
              <a:t>. del 100% di classificare i veri malati P(T+|C)=100% (max Sens.)</a:t>
            </a:r>
          </a:p>
          <a:p>
            <a:pPr marL="0" indent="0" algn="just">
              <a:buNone/>
            </a:pPr>
            <a:r>
              <a:rPr lang="it-IT" dirty="0"/>
              <a:t>Tuttavia commette un errore Pe=P(T+|non C)=10^(-4) (1 su diecimila «non C»)</a:t>
            </a:r>
          </a:p>
          <a:p>
            <a:pPr marL="0" indent="0" algn="just">
              <a:buNone/>
            </a:pPr>
            <a:r>
              <a:rPr lang="it-IT" dirty="0"/>
              <a:t>Ora noi si fa il test e risulta T+ … paura?</a:t>
            </a:r>
          </a:p>
          <a:p>
            <a:pPr marL="0" indent="0" algn="just">
              <a:buNone/>
            </a:pPr>
            <a:r>
              <a:rPr lang="it-IT" dirty="0"/>
              <a:t>Ma quale è la probabilità di essere effettivamente malati ovvero P(C| T+) ?</a:t>
            </a:r>
          </a:p>
          <a:p>
            <a:pPr marL="0" indent="0" algn="just">
              <a:buNone/>
            </a:pPr>
            <a:r>
              <a:rPr lang="it-IT" dirty="0"/>
              <a:t>I veri malati sono: </a:t>
            </a:r>
            <a:r>
              <a:rPr lang="it-IT" dirty="0" err="1"/>
              <a:t>Vm</a:t>
            </a:r>
            <a:r>
              <a:rPr lang="it-IT" dirty="0"/>
              <a:t> = N * P(C) (60 milioni di italiani =&gt; 60 veri malati)</a:t>
            </a:r>
          </a:p>
          <a:p>
            <a:pPr marL="0" indent="0" algn="just">
              <a:buNone/>
            </a:pPr>
            <a:r>
              <a:rPr lang="it-IT" dirty="0"/>
              <a:t>I veri sani sono: Vs = N*(1-P(C)), ma i Vs classificati come malati sono Pe*Vs</a:t>
            </a:r>
          </a:p>
          <a:p>
            <a:pPr marL="0" indent="0" algn="just">
              <a:buNone/>
            </a:pPr>
            <a:r>
              <a:rPr lang="it-IT" dirty="0"/>
              <a:t>Se tutti gi italiani facessero l’esame Pe*Vs </a:t>
            </a:r>
            <a:r>
              <a:rPr lang="it-IT" dirty="0">
                <a:sym typeface="Symbol MT" panose="05050102010706020507" pitchFamily="18" charset="2"/>
              </a:rPr>
              <a:t>= 5999,994  6000</a:t>
            </a:r>
          </a:p>
          <a:p>
            <a:pPr marL="0" indent="0" algn="just">
              <a:buNone/>
            </a:pPr>
            <a:r>
              <a:rPr lang="it-IT" dirty="0">
                <a:sym typeface="Symbol MT" panose="05050102010706020507" pitchFamily="18" charset="2"/>
              </a:rPr>
              <a:t>allora i positivi al test sarebbero 60 (i veri) + 6000 (falsi positivi) = 6060</a:t>
            </a:r>
          </a:p>
          <a:p>
            <a:pPr marL="0" indent="0" algn="just">
              <a:buNone/>
            </a:pPr>
            <a:r>
              <a:rPr lang="it-IT" dirty="0">
                <a:sym typeface="Symbol MT" panose="05050102010706020507" pitchFamily="18" charset="2"/>
              </a:rPr>
              <a:t>Quindi la </a:t>
            </a:r>
            <a:r>
              <a:rPr lang="it-IT" dirty="0" err="1">
                <a:sym typeface="Symbol MT" panose="05050102010706020507" pitchFamily="18" charset="2"/>
              </a:rPr>
              <a:t>prob</a:t>
            </a:r>
            <a:r>
              <a:rPr lang="it-IT" dirty="0">
                <a:sym typeface="Symbol MT" panose="05050102010706020507" pitchFamily="18" charset="2"/>
              </a:rPr>
              <a:t> di essere (C) dato (T+) è  P(C|T+)  60/6060  1%</a:t>
            </a:r>
          </a:p>
          <a:p>
            <a:pPr marL="0" indent="0" algn="just">
              <a:buNone/>
            </a:pPr>
            <a:r>
              <a:rPr lang="it-IT" dirty="0">
                <a:sym typeface="Symbol MT" panose="05050102010706020507" pitchFamily="18" charset="2"/>
              </a:rPr>
              <a:t>Affinché il test abbia un buon </a:t>
            </a:r>
            <a:r>
              <a:rPr lang="it-IT" i="1" dirty="0">
                <a:sym typeface="Symbol MT" panose="05050102010706020507" pitchFamily="18" charset="2"/>
              </a:rPr>
              <a:t>valore predittivo</a:t>
            </a:r>
            <a:r>
              <a:rPr lang="it-IT" dirty="0">
                <a:sym typeface="Symbol MT" panose="05050102010706020507" pitchFamily="18" charset="2"/>
              </a:rPr>
              <a:t> di «C» Pe &lt;&lt; P(C) </a:t>
            </a:r>
          </a:p>
          <a:p>
            <a:pPr marL="0" indent="0" algn="just">
              <a:buNone/>
            </a:pPr>
            <a:r>
              <a:rPr lang="it-IT" dirty="0">
                <a:sym typeface="Symbol MT" panose="05050102010706020507" pitchFamily="18" charset="2"/>
              </a:rPr>
              <a:t>Più la malattia è rara più il test deve essere accurato (piccolo Pe)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80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95B89E-231A-7C9A-21D0-81ED0CC1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3" y="147910"/>
            <a:ext cx="4594807" cy="2156880"/>
          </a:xfrm>
        </p:spPr>
        <p:txBody>
          <a:bodyPr>
            <a:noAutofit/>
          </a:bodyPr>
          <a:lstStyle/>
          <a:p>
            <a:pPr algn="just"/>
            <a:r>
              <a:rPr lang="it-IT" b="1" dirty="0"/>
              <a:t>Possiamo essere sicuri di quello che succede?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="" xmlns:a16="http://schemas.microsoft.com/office/drawing/2014/main" id="{CFDCDEFC-853C-ABB9-C92D-2C79B7698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610" y="764010"/>
            <a:ext cx="4024613" cy="192908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452D97E8-1BBE-6A20-E075-7D7F398A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" y="2576241"/>
            <a:ext cx="7934325" cy="41338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C78DAA31-E863-77A4-7AC0-83CA2594A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01" y="117551"/>
            <a:ext cx="7077075" cy="3105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6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2C0A4D3-50CA-27B9-F174-FB0AB82A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294" y="260006"/>
            <a:ext cx="4022958" cy="6021797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Nel periodo </a:t>
            </a:r>
            <a:r>
              <a:rPr lang="it-IT" sz="2400" i="1" dirty="0" err="1"/>
              <a:t>prepandemia</a:t>
            </a:r>
            <a:r>
              <a:rPr lang="it-IT" sz="2400" dirty="0"/>
              <a:t> si osserva una riduzione annua «media» (non pesata) di circa 184 (tra deceduti o feriti), pari a circa 4 in meno ogni 100.000 ab. ogni anno.</a:t>
            </a:r>
          </a:p>
          <a:p>
            <a:pPr algn="just"/>
            <a:r>
              <a:rPr lang="it-IT" sz="2400" dirty="0"/>
              <a:t>La regressione pesata per la pop. piemontese  (in riduzione) indica una trend di circa 2 (tra deceduti e feriti) in meno ogni 100.000 ab. ogni anno.</a:t>
            </a:r>
          </a:p>
          <a:p>
            <a:pPr algn="just"/>
            <a:r>
              <a:rPr lang="it-IT" sz="2400" dirty="0"/>
              <a:t>L’anno 2020 è falsato dai lockdown, Il 2021 è lontano dal trend </a:t>
            </a:r>
            <a:r>
              <a:rPr lang="it-IT" sz="2400" dirty="0" err="1"/>
              <a:t>prepandemico</a:t>
            </a:r>
            <a:r>
              <a:rPr lang="it-IT" sz="2400" dirty="0"/>
              <a:t>, effetto dello </a:t>
            </a:r>
            <a:r>
              <a:rPr lang="it-IT" sz="2400" i="1" dirty="0" err="1"/>
              <a:t>smartworking</a:t>
            </a:r>
            <a:r>
              <a:rPr lang="it-IT" sz="2400" dirty="0"/>
              <a:t>?</a:t>
            </a:r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9CB75516-EEB2-300F-8D20-EB49582FB861}"/>
              </a:ext>
            </a:extLst>
          </p:cNvPr>
          <p:cNvSpPr txBox="1"/>
          <p:nvPr/>
        </p:nvSpPr>
        <p:spPr>
          <a:xfrm>
            <a:off x="87682" y="5274555"/>
            <a:ext cx="7701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Le linee verdi rappresentano l’intervallo di predizione, al cui interno giace il 95% dei valori di y dato un fissato valore per t (ad es t=2022)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Le linee rosse rappresentano l’intervallo di previsione puntuale di y dato 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A5D0F23B-B9DB-2C84-9699-C9B060E7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96380" cy="51418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7488A60-7432-0F4B-63D1-1AD9E080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96379" cy="5141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145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952D135-5888-13E6-15E8-46F913F3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820" y="365125"/>
            <a:ext cx="5523979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A66DAC9-6BE4-7759-CC90-0EFC18A7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866" y="2055812"/>
            <a:ext cx="3657600" cy="468788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C0B3A56-B9FB-B6AA-8310-D0730F0A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3978" cy="19976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B46562A3-C6CD-A550-34FA-66B527A8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665"/>
            <a:ext cx="7944153" cy="4746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4503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D7509F50-BB67-A0EB-D1D8-042B0CB85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7"/>
          <a:stretch/>
        </p:blipFill>
        <p:spPr>
          <a:xfrm>
            <a:off x="0" y="134362"/>
            <a:ext cx="6964959" cy="46471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313DA6F-B7DD-9820-A0E1-DF1524AEA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958" y="134362"/>
            <a:ext cx="5029336" cy="5277698"/>
          </a:xfrm>
          <a:prstGeom prst="rect">
            <a:avLst/>
          </a:prstGeom>
        </p:spPr>
      </p:pic>
      <p:sp>
        <p:nvSpPr>
          <p:cNvPr id="10" name="Segnaposto contenuto 9">
            <a:extLst>
              <a:ext uri="{FF2B5EF4-FFF2-40B4-BE49-F238E27FC236}">
                <a16:creationId xmlns="" xmlns:a16="http://schemas.microsoft.com/office/drawing/2014/main" id="{0445432E-B78B-7BB0-ACC9-E608D8E2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81" y="5412060"/>
            <a:ext cx="11156094" cy="131157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 livello di disponibilità a vaccinarsi varia da 88.6% al 54.9%</a:t>
            </a:r>
          </a:p>
          <a:p>
            <a:r>
              <a:rPr lang="it-IT" dirty="0"/>
              <a:t>Le nazioni apparentemente meno disponibili sono: Svezia Nigeria Francia Polonia Russia</a:t>
            </a:r>
          </a:p>
          <a:p>
            <a:r>
              <a:rPr lang="it-IT" dirty="0"/>
              <a:t>Le nazioni apparentemente più disponibili sono: Cina, Brasile Sudafrica </a:t>
            </a:r>
            <a:r>
              <a:rPr lang="it-IT" dirty="0" err="1"/>
              <a:t>SudCorea</a:t>
            </a:r>
            <a:r>
              <a:rPr lang="it-IT" dirty="0"/>
              <a:t> Messico USA</a:t>
            </a:r>
          </a:p>
        </p:txBody>
      </p:sp>
    </p:spTree>
    <p:extLst>
      <p:ext uri="{BB962C8B-B14F-4D97-AF65-F5344CB8AC3E}">
        <p14:creationId xmlns="" xmlns:p14="http://schemas.microsoft.com/office/powerpoint/2010/main" val="2545030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507" y="4674358"/>
            <a:ext cx="11728537" cy="18798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2400" dirty="0"/>
              <a:t>Cornice blu: framing (purtroppo anche nell’articolo originale)</a:t>
            </a:r>
          </a:p>
          <a:p>
            <a:pPr>
              <a:spcBef>
                <a:spcPts val="0"/>
              </a:spcBef>
            </a:pPr>
            <a:r>
              <a:rPr lang="it-IT" sz="2400" dirty="0"/>
              <a:t>Cornice rossa: lettura selettiva dei dati (purtroppo anche nell’articolo originale)</a:t>
            </a:r>
          </a:p>
          <a:p>
            <a:pPr>
              <a:spcBef>
                <a:spcPts val="0"/>
              </a:spcBef>
            </a:pPr>
            <a:r>
              <a:rPr lang="it-IT" sz="2400" dirty="0"/>
              <a:t>Cornice arancione: affermazione senza evidenze a sostegno (non presente in </a:t>
            </a:r>
            <a:r>
              <a:rPr lang="it-IT" sz="2400" i="1" dirty="0"/>
              <a:t>Lazarus2020</a:t>
            </a:r>
            <a:r>
              <a:rPr lang="it-IT" sz="2400" dirty="0"/>
              <a:t>)</a:t>
            </a:r>
          </a:p>
          <a:p>
            <a:pPr>
              <a:spcBef>
                <a:spcPts val="0"/>
              </a:spcBef>
            </a:pPr>
            <a:r>
              <a:rPr lang="it-IT" sz="2400" dirty="0"/>
              <a:t>Ultima frase ambigua: non è solo la %copertura vaccinale a determinare </a:t>
            </a:r>
            <a:r>
              <a:rPr lang="it-IT" sz="2400" i="1" dirty="0"/>
              <a:t>l’immunità di comunità </a:t>
            </a:r>
            <a:r>
              <a:rPr lang="it-IT" sz="2400" dirty="0"/>
              <a:t>(purtroppo è citata </a:t>
            </a:r>
            <a:r>
              <a:rPr lang="it-IT" sz="2400" i="1" dirty="0" err="1"/>
              <a:t>verbatim</a:t>
            </a:r>
            <a:r>
              <a:rPr lang="it-IT" sz="2400" i="1" dirty="0"/>
              <a:t> </a:t>
            </a:r>
            <a:r>
              <a:rPr lang="it-IT" sz="2400" dirty="0"/>
              <a:t>dall’articolo originale)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DE29B17-54E9-C2FE-9E1A-3B3B8C564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" y="77712"/>
            <a:ext cx="4576175" cy="16706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EA5B28B6-CAA2-B65F-245E-96086AC9D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608"/>
            <a:ext cx="12192000" cy="27135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E081F6DE-62CB-875C-05AD-83EDEC8E9A0A}"/>
              </a:ext>
            </a:extLst>
          </p:cNvPr>
          <p:cNvSpPr/>
          <p:nvPr/>
        </p:nvSpPr>
        <p:spPr>
          <a:xfrm>
            <a:off x="83507" y="1854608"/>
            <a:ext cx="6663847" cy="33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86185BAA-C945-D894-2741-DD077B7DF3EF}"/>
              </a:ext>
            </a:extLst>
          </p:cNvPr>
          <p:cNvSpPr/>
          <p:nvPr/>
        </p:nvSpPr>
        <p:spPr>
          <a:xfrm>
            <a:off x="2580362" y="2521459"/>
            <a:ext cx="9419572" cy="3327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D7F57CE-F3CB-388B-6905-AF5D8F49304A}"/>
              </a:ext>
            </a:extLst>
          </p:cNvPr>
          <p:cNvSpPr/>
          <p:nvPr/>
        </p:nvSpPr>
        <p:spPr>
          <a:xfrm>
            <a:off x="83507" y="2871474"/>
            <a:ext cx="3987452" cy="3327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5F2A1734-E23D-33E7-808B-763F40EE368D}"/>
              </a:ext>
            </a:extLst>
          </p:cNvPr>
          <p:cNvSpPr/>
          <p:nvPr/>
        </p:nvSpPr>
        <p:spPr>
          <a:xfrm>
            <a:off x="2680570" y="3212037"/>
            <a:ext cx="7617912" cy="332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21F0DC9D-321A-5111-49A8-3E752A144AED}"/>
              </a:ext>
            </a:extLst>
          </p:cNvPr>
          <p:cNvSpPr/>
          <p:nvPr/>
        </p:nvSpPr>
        <p:spPr>
          <a:xfrm>
            <a:off x="10720192" y="3213684"/>
            <a:ext cx="1279742" cy="3327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0E264DE6-FEAC-C6BC-265F-94590594DA06}"/>
              </a:ext>
            </a:extLst>
          </p:cNvPr>
          <p:cNvSpPr/>
          <p:nvPr/>
        </p:nvSpPr>
        <p:spPr>
          <a:xfrm>
            <a:off x="83507" y="3575227"/>
            <a:ext cx="11540646" cy="3327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18823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121" y="187326"/>
            <a:ext cx="2256750" cy="141928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How </a:t>
            </a:r>
            <a:br>
              <a:rPr lang="it-IT" sz="3600" b="1" dirty="0"/>
            </a:br>
            <a:r>
              <a:rPr lang="it-IT" sz="3600" b="1" dirty="0"/>
              <a:t>to Spot Fake News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51120" y="2025353"/>
            <a:ext cx="2256750" cy="3768696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IFLA.org</a:t>
            </a:r>
          </a:p>
          <a:p>
            <a:pPr marL="0" indent="0" algn="just">
              <a:buNone/>
            </a:pPr>
            <a:r>
              <a:rPr lang="it-IT" dirty="0"/>
              <a:t>International Federation of </a:t>
            </a:r>
            <a:br>
              <a:rPr lang="it-IT" dirty="0"/>
            </a:br>
            <a:r>
              <a:rPr lang="it-IT" dirty="0"/>
              <a:t>Library Association and Institutions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112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8E799E1-C70D-559E-853A-4F7F7112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71" y="0"/>
            <a:ext cx="478412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03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64" y="95125"/>
            <a:ext cx="11974072" cy="593237"/>
          </a:xfrm>
        </p:spPr>
        <p:txBody>
          <a:bodyPr>
            <a:noAutofit/>
          </a:bodyPr>
          <a:lstStyle/>
          <a:p>
            <a:pPr algn="ctr"/>
            <a:r>
              <a:rPr lang="it-IT" b="1" dirty="0"/>
              <a:t>Post verità, Fake news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473" y="688362"/>
            <a:ext cx="11597054" cy="5732585"/>
          </a:xfrm>
        </p:spPr>
        <p:txBody>
          <a:bodyPr>
            <a:noAutofit/>
          </a:bodyPr>
          <a:lstStyle/>
          <a:p>
            <a:pPr algn="just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b="1" dirty="0"/>
              <a:t>Post-Verità: </a:t>
            </a:r>
            <a:r>
              <a:rPr lang="it-IT" dirty="0"/>
              <a:t>Argomentazione, caratterizzata da un forte </a:t>
            </a:r>
            <a:r>
              <a:rPr lang="it-IT" i="1" dirty="0"/>
              <a:t>appello all'emotività</a:t>
            </a:r>
            <a:r>
              <a:rPr lang="it-IT" dirty="0"/>
              <a:t>, che basandosi su credenze diffuse e </a:t>
            </a:r>
            <a:r>
              <a:rPr lang="it-IT" i="1" dirty="0"/>
              <a:t>non su fatti verificati</a:t>
            </a:r>
            <a:r>
              <a:rPr lang="it-IT" dirty="0"/>
              <a:t> tende a essere accettata come veritiera, influenzando l'opinione pubblica. </a:t>
            </a:r>
            <a:r>
              <a:rPr lang="it-IT" b="1" dirty="0"/>
              <a:t>(</a:t>
            </a:r>
            <a:r>
              <a:rPr lang="it-IT" i="1" dirty="0"/>
              <a:t>secondo Oxford Dictionary usato dal 1992</a:t>
            </a:r>
            <a:r>
              <a:rPr lang="it-IT" dirty="0"/>
              <a:t>) </a:t>
            </a:r>
            <a:r>
              <a:rPr lang="it-IT" sz="2000" i="1" dirty="0">
                <a:hlinkClick r:id="rId2"/>
              </a:rPr>
              <a:t>https://www.treccani.it/vocabolario/post-verita_res-65be68bc-89ea-11e8-a7cb-00271042e8d9_%28Neologismi%29/</a:t>
            </a:r>
            <a:endParaRPr lang="it-IT" sz="2000" i="1" dirty="0"/>
          </a:p>
          <a:p>
            <a:pPr algn="just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b="1" dirty="0" err="1"/>
              <a:t>Fake</a:t>
            </a:r>
            <a:r>
              <a:rPr lang="it-IT" b="1" dirty="0"/>
              <a:t> news: </a:t>
            </a:r>
            <a:r>
              <a:rPr lang="it-IT" dirty="0"/>
              <a:t>falsi racconti che appaiono come notizie </a:t>
            </a:r>
            <a:r>
              <a:rPr lang="it-IT" i="1" dirty="0"/>
              <a:t>(giornalistiche)</a:t>
            </a:r>
            <a:r>
              <a:rPr lang="it-IT" dirty="0"/>
              <a:t>, diffuse tramite internet o altri media, solitamente create per influenzare l’opinione pubblica o come scherzo</a:t>
            </a:r>
            <a:r>
              <a:rPr lang="en-US" dirty="0"/>
              <a:t>. </a:t>
            </a:r>
            <a:r>
              <a:rPr lang="en-US" i="1" dirty="0"/>
              <a:t>Cambridge Dictionary </a:t>
            </a:r>
            <a:r>
              <a:rPr lang="en-US" sz="2000" dirty="0">
                <a:hlinkClick r:id="rId3"/>
              </a:rPr>
              <a:t>https://dictionary.cambridge.org/it/dizionario/inglese/fake-news</a:t>
            </a:r>
            <a:endParaRPr lang="en-US" dirty="0"/>
          </a:p>
          <a:p>
            <a:pPr algn="just">
              <a:lnSpc>
                <a:spcPts val="39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b="1" dirty="0"/>
              <a:t>Frutto delle diverse forme del mentire:</a:t>
            </a:r>
            <a:r>
              <a:rPr lang="it-IT" i="1" dirty="0"/>
              <a:t> Bugie Bianche Nere e Blu, </a:t>
            </a:r>
            <a:r>
              <a:rPr lang="it-IT" i="1" dirty="0" err="1"/>
              <a:t>fattoidi</a:t>
            </a:r>
            <a:r>
              <a:rPr lang="it-IT" i="1" dirty="0"/>
              <a:t> falsificazioni omissioni complicità del destinatario</a:t>
            </a:r>
          </a:p>
        </p:txBody>
      </p:sp>
    </p:spTree>
    <p:extLst>
      <p:ext uri="{BB962C8B-B14F-4D97-AF65-F5344CB8AC3E}">
        <p14:creationId xmlns="" xmlns:p14="http://schemas.microsoft.com/office/powerpoint/2010/main" val="10281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665F2E2-4321-5B77-D4B7-079350B9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72" y="193456"/>
            <a:ext cx="10986370" cy="79979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leggere con discernimento un articolo o una notizia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8497D55-27AD-DAE2-3435-9BF25674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9" y="895047"/>
            <a:ext cx="11323529" cy="5067906"/>
          </a:xfrm>
        </p:spPr>
        <p:txBody>
          <a:bodyPr>
            <a:normAutofit/>
          </a:bodyPr>
          <a:lstStyle/>
          <a:p>
            <a:pPr algn="just">
              <a:lnSpc>
                <a:spcPts val="3360"/>
              </a:lnSpc>
              <a:spcBef>
                <a:spcPts val="0"/>
              </a:spcBef>
            </a:pPr>
            <a:r>
              <a:rPr lang="it-IT" b="1" dirty="0"/>
              <a:t>Reputazione dell’autore</a:t>
            </a:r>
            <a:r>
              <a:rPr lang="it-IT" dirty="0"/>
              <a:t>: è documenta la sua competenza sul tema trattato? (come giornalista o come ricercatore)</a:t>
            </a:r>
          </a:p>
          <a:p>
            <a:pPr algn="just">
              <a:lnSpc>
                <a:spcPts val="3360"/>
              </a:lnSpc>
              <a:spcBef>
                <a:spcPts val="0"/>
              </a:spcBef>
            </a:pPr>
            <a:r>
              <a:rPr lang="it-IT" b="1" dirty="0"/>
              <a:t>Accuratezza</a:t>
            </a:r>
            <a:r>
              <a:rPr lang="it-IT" dirty="0"/>
              <a:t>: la forma e l’ortografia sono corrette? Sono esplicitate e reperibili le fonti informative utilizzate?</a:t>
            </a:r>
          </a:p>
          <a:p>
            <a:pPr algn="just">
              <a:lnSpc>
                <a:spcPts val="3360"/>
              </a:lnSpc>
              <a:spcBef>
                <a:spcPts val="0"/>
              </a:spcBef>
            </a:pPr>
            <a:r>
              <a:rPr lang="it-IT" b="1" dirty="0"/>
              <a:t>Aggiornamento: </a:t>
            </a:r>
            <a:r>
              <a:rPr lang="it-IT" dirty="0"/>
              <a:t>data di pub. dell’articolo e delle fonti sono aggiornate? </a:t>
            </a:r>
          </a:p>
          <a:p>
            <a:pPr lvl="1" algn="just">
              <a:lnSpc>
                <a:spcPts val="3360"/>
              </a:lnSpc>
              <a:spcBef>
                <a:spcPts val="0"/>
              </a:spcBef>
            </a:pPr>
            <a:r>
              <a:rPr lang="it-IT" dirty="0"/>
              <a:t>Quando si sono svolti i fatti? E se il quando è nel passato perché viene raccontato ora? la decontestualizzazione temporale è una forma di manipolazione.</a:t>
            </a:r>
          </a:p>
          <a:p>
            <a:pPr algn="just">
              <a:lnSpc>
                <a:spcPct val="100000"/>
              </a:lnSpc>
            </a:pPr>
            <a:r>
              <a:rPr lang="it-IT" b="1" dirty="0"/>
              <a:t>Trasparenza e Conflitti di interesse</a:t>
            </a:r>
            <a:r>
              <a:rPr lang="it-IT" dirty="0"/>
              <a:t>:</a:t>
            </a:r>
          </a:p>
          <a:p>
            <a:pPr lvl="1" algn="just">
              <a:lnSpc>
                <a:spcPct val="100000"/>
              </a:lnSpc>
            </a:pPr>
            <a:r>
              <a:rPr lang="it-IT" dirty="0"/>
              <a:t>È evidente lo scopo del messaggio e a chi è rivolto il messaggio? </a:t>
            </a:r>
          </a:p>
          <a:p>
            <a:pPr lvl="1" algn="just">
              <a:lnSpc>
                <a:spcPct val="100000"/>
              </a:lnSpc>
            </a:pPr>
            <a:r>
              <a:rPr lang="it-IT" dirty="0"/>
              <a:t>È chiaro il legame fra messaggio e la finalità di chi lo produce? </a:t>
            </a:r>
          </a:p>
        </p:txBody>
      </p:sp>
    </p:spTree>
    <p:extLst>
      <p:ext uri="{BB962C8B-B14F-4D97-AF65-F5344CB8AC3E}">
        <p14:creationId xmlns="" xmlns:p14="http://schemas.microsoft.com/office/powerpoint/2010/main" val="2780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E8B63D0-39F7-16CE-92B0-EEC4FB77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83"/>
            <a:ext cx="10515600" cy="6870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dirty="0"/>
              <a:t>leggere con discernimento un articolo o una notizia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73A3769-0317-702C-9340-3048A9DB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839244"/>
            <a:ext cx="11749413" cy="5866573"/>
          </a:xfrm>
        </p:spPr>
        <p:txBody>
          <a:bodyPr>
            <a:normAutofit/>
          </a:bodyPr>
          <a:lstStyle/>
          <a:p>
            <a:pPr algn="just">
              <a:lnSpc>
                <a:spcPts val="3120"/>
              </a:lnSpc>
              <a:spcBef>
                <a:spcPts val="0"/>
              </a:spcBef>
            </a:pPr>
            <a:r>
              <a:rPr lang="it-IT" b="1" dirty="0"/>
              <a:t>Validità interna: «metodo nell’argomentazione»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Il testo presenta una struttura e una esposizione ordinata nella quale sono </a:t>
            </a:r>
            <a:r>
              <a:rPr lang="it-IT" b="1" dirty="0"/>
              <a:t>chiari e distinti </a:t>
            </a:r>
            <a:r>
              <a:rPr lang="it-IT" dirty="0"/>
              <a:t>i tre piani: </a:t>
            </a:r>
            <a:r>
              <a:rPr lang="it-IT" b="1" dirty="0"/>
              <a:t>oggettivo </a:t>
            </a:r>
            <a:r>
              <a:rPr lang="it-IT" dirty="0"/>
              <a:t>(dati fattuali); </a:t>
            </a:r>
            <a:r>
              <a:rPr lang="it-IT" b="1" dirty="0"/>
              <a:t>quasi oggettivo </a:t>
            </a:r>
            <a:r>
              <a:rPr lang="it-IT" dirty="0"/>
              <a:t>(interpretazioni «plausibili»);  </a:t>
            </a:r>
            <a:r>
              <a:rPr lang="it-IT" b="1" dirty="0"/>
              <a:t>soggettivo </a:t>
            </a:r>
            <a:r>
              <a:rPr lang="it-IT" dirty="0"/>
              <a:t>(opinioni personali)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I termini utilizzati sono ben definiti? Sono presenti affermazioni ambigue o non documentate? 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Sono esplicitati i metodi per selezione i dati e le informazioni utilizzate?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Il testo riporta affermazioni contraddittorie o ragionamenti non logicamente sostenibili?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Si utilizzano argomentazioni fallaci? Ed es. Ipersemplificazione, falsi dilemmi, giustificazioni post hoc. 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I dati numerici sono forniti solo in % o anche in valore assoluto ?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Per le indagini è dichiarata la dimensione del denominatore (popolazione o campione)?</a:t>
            </a:r>
          </a:p>
          <a:p>
            <a:pPr marL="363538" lvl="1" indent="-188913" algn="just">
              <a:lnSpc>
                <a:spcPts val="3120"/>
              </a:lnSpc>
              <a:spcBef>
                <a:spcPts val="0"/>
              </a:spcBef>
            </a:pPr>
            <a:r>
              <a:rPr lang="it-IT" dirty="0"/>
              <a:t>Le indagini «a campione» potrebbero aver utilizzato un campione selezionato (cherry picking </a:t>
            </a:r>
            <a:r>
              <a:rPr lang="it-IT" dirty="0" err="1"/>
              <a:t>bias</a:t>
            </a:r>
            <a:r>
              <a:rPr lang="it-IT" dirty="0"/>
              <a:t>)</a:t>
            </a:r>
          </a:p>
          <a:p>
            <a:pPr>
              <a:spcBef>
                <a:spcPts val="0"/>
              </a:spcBef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123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D7B99FF-A5E8-D7AD-2FFC-28EEF918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19" y="365125"/>
            <a:ext cx="10815181" cy="624431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leggere con discernimento un articolo o una notizia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D0D6118-6CE1-702E-9810-91E0160A2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989556"/>
            <a:ext cx="10922696" cy="526093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ts val="3120"/>
              </a:lnSpc>
              <a:spcBef>
                <a:spcPts val="0"/>
              </a:spcBef>
            </a:pPr>
            <a:r>
              <a:rPr lang="it-IT" sz="3200" b="1" dirty="0"/>
              <a:t>validità esterna: «completezza e controllabilità»</a:t>
            </a:r>
            <a:endParaRPr lang="it-IT" sz="3200" dirty="0"/>
          </a:p>
          <a:p>
            <a:pPr lvl="1" algn="just">
              <a:lnSpc>
                <a:spcPts val="3120"/>
              </a:lnSpc>
              <a:spcBef>
                <a:spcPts val="0"/>
              </a:spcBef>
            </a:pPr>
            <a:r>
              <a:rPr lang="it-IT" sz="2800" dirty="0"/>
              <a:t>sono citate le fonti bibliografiche/informative sono consultabili? Sono tutte quelle rilevanti? O solo quelle che sostengono le tesi degli autori?</a:t>
            </a:r>
          </a:p>
          <a:p>
            <a:pPr lvl="1" algn="just">
              <a:lnSpc>
                <a:spcPts val="3120"/>
              </a:lnSpc>
              <a:spcBef>
                <a:spcPts val="0"/>
              </a:spcBef>
            </a:pPr>
            <a:r>
              <a:rPr lang="it-IT" sz="2800" dirty="0"/>
              <a:t>I risultati o  le conclusioni sono confermate indipendentemente da altri autori o da altri studi?</a:t>
            </a:r>
          </a:p>
          <a:p>
            <a:pPr lvl="1" algn="just">
              <a:lnSpc>
                <a:spcPts val="3120"/>
              </a:lnSpc>
              <a:spcBef>
                <a:spcPts val="0"/>
              </a:spcBef>
            </a:pPr>
            <a:r>
              <a:rPr lang="it-IT" sz="2800" dirty="0"/>
              <a:t>Sono riportati discussi risultati o conclusioni di altri autori, in opposizione alle tesi dell’articolo?</a:t>
            </a:r>
          </a:p>
          <a:p>
            <a:pPr algn="just">
              <a:lnSpc>
                <a:spcPct val="100000"/>
              </a:lnSpc>
            </a:pPr>
            <a:r>
              <a:rPr lang="it-IT" sz="3200" dirty="0"/>
              <a:t>Qual è il </a:t>
            </a:r>
            <a:r>
              <a:rPr lang="it-IT" sz="3200" b="1" dirty="0"/>
              <a:t>valore aggiunto </a:t>
            </a:r>
            <a:r>
              <a:rPr lang="it-IT" sz="3200" dirty="0"/>
              <a:t>al «tema» o alla discussione del «problema»?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3200" b="1" dirty="0"/>
              <a:t>In conclusione: </a:t>
            </a:r>
            <a:r>
              <a:rPr lang="it-IT" sz="3200" dirty="0"/>
              <a:t>nessuno messaggio «è oro colato», </a:t>
            </a:r>
            <a:r>
              <a:rPr lang="it-IT" sz="3200" i="1" dirty="0"/>
              <a:t>leggere con discernimento </a:t>
            </a:r>
            <a:r>
              <a:rPr lang="it-IT" sz="3200" dirty="0"/>
              <a:t>consiste nell’imparare a distinguere la parte corretta e utile di un messaggio da quella ambigua e ingannevole.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="" xmlns:p14="http://schemas.microsoft.com/office/powerpoint/2010/main" val="37078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F91D14D-B76A-EA18-BBD3-36DCC2E6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7" y="231971"/>
            <a:ext cx="11624153" cy="1020632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solidFill>
                  <a:schemeClr val="accent1">
                    <a:lumMod val="50000"/>
                  </a:schemeClr>
                </a:solidFill>
              </a:rPr>
              <a:t>Scienza</a:t>
            </a:r>
            <a:r>
              <a:rPr lang="it-IT" sz="6000" dirty="0"/>
              <a:t> 	</a:t>
            </a:r>
            <a:r>
              <a:rPr lang="it-IT" sz="6000" b="1" dirty="0"/>
              <a:t>vs	</a:t>
            </a:r>
            <a:r>
              <a:rPr lang="it-IT" sz="6000" dirty="0">
                <a:solidFill>
                  <a:srgbClr val="FF0000"/>
                </a:solidFill>
              </a:rPr>
              <a:t>Pseudoscienza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4F6CD3-321C-67E0-9255-1979D62F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528175"/>
            <a:ext cx="11415386" cy="4997885"/>
          </a:xfrm>
        </p:spPr>
        <p:txBody>
          <a:bodyPr>
            <a:normAutofit/>
          </a:bodyPr>
          <a:lstStyle/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Impresa collettiva 				</a:t>
            </a:r>
            <a:r>
              <a:rPr lang="it-IT" sz="2400" b="1" dirty="0"/>
              <a:t>vs</a:t>
            </a:r>
            <a:r>
              <a:rPr lang="it-IT" sz="2400" dirty="0"/>
              <a:t>	presentata come risultato solitario</a:t>
            </a:r>
          </a:p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Indagine progressiva 			</a:t>
            </a:r>
            <a:r>
              <a:rPr lang="it-IT" sz="2400" b="1" dirty="0"/>
              <a:t>vs	</a:t>
            </a:r>
            <a:r>
              <a:rPr lang="it-IT" sz="2400" dirty="0"/>
              <a:t>presentata come risultato definitivo</a:t>
            </a:r>
          </a:p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I risultati riproducibili sperimentalmente 	</a:t>
            </a:r>
            <a:r>
              <a:rPr lang="it-IT" sz="2400" b="1" dirty="0"/>
              <a:t>vs	</a:t>
            </a:r>
            <a:r>
              <a:rPr lang="it-IT" sz="2400" dirty="0"/>
              <a:t>sfugge alle verifiche sperimentali  </a:t>
            </a:r>
          </a:p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Comunicabile in modo chiaro e distinto	</a:t>
            </a:r>
            <a:r>
              <a:rPr lang="it-IT" sz="2400" b="1" dirty="0"/>
              <a:t>vs	</a:t>
            </a:r>
            <a:r>
              <a:rPr lang="it-IT" sz="2400" dirty="0"/>
              <a:t>linguaggio </a:t>
            </a:r>
            <a:r>
              <a:rPr lang="it-IT" sz="2400" i="1" dirty="0"/>
              <a:t>da iniziati</a:t>
            </a:r>
          </a:p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Coerenza interna e chiarezza dei termini	</a:t>
            </a:r>
            <a:r>
              <a:rPr lang="it-IT" sz="2400" b="1" dirty="0"/>
              <a:t>vs	</a:t>
            </a:r>
            <a:r>
              <a:rPr lang="it-IT" sz="2400" dirty="0"/>
              <a:t>ambiguità e opacità dei termini</a:t>
            </a:r>
          </a:p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Prevedere i risultati futuri 			</a:t>
            </a:r>
            <a:r>
              <a:rPr lang="it-IT" sz="2400" b="1" dirty="0"/>
              <a:t>vs	</a:t>
            </a:r>
            <a:r>
              <a:rPr lang="it-IT" sz="2400" dirty="0"/>
              <a:t>giustificazioni sempre a posteriori</a:t>
            </a:r>
          </a:p>
          <a:p>
            <a:pPr marL="457200" indent="-457200" defTabSz="941388">
              <a:buFont typeface="+mj-lt"/>
              <a:buAutoNum type="arabicPeriod"/>
            </a:pPr>
            <a:r>
              <a:rPr lang="it-IT" sz="2400" dirty="0"/>
              <a:t>Costruire: tecnologie funzionanti		</a:t>
            </a:r>
            <a:r>
              <a:rPr lang="it-IT" sz="2400" b="1" dirty="0"/>
              <a:t>vs	</a:t>
            </a:r>
            <a:r>
              <a:rPr lang="it-IT" sz="2400" dirty="0"/>
              <a:t>non regge alla prova dei fatti 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dirty="0"/>
              <a:t>La struttura della ricerca scientifica prevede una forma di </a:t>
            </a:r>
            <a:r>
              <a:rPr lang="it-IT" i="1" dirty="0"/>
              <a:t>scetticismo organizzato</a:t>
            </a:r>
            <a:r>
              <a:rPr lang="it-IT" dirty="0"/>
              <a:t> che risulta totalmente assente nella pseudoscienza,  la quale prevede </a:t>
            </a:r>
            <a:r>
              <a:rPr lang="it-IT" i="1" dirty="0"/>
              <a:t>dogmatica</a:t>
            </a:r>
            <a:r>
              <a:rPr lang="it-IT" dirty="0"/>
              <a:t> accettazione del loro </a:t>
            </a:r>
            <a:r>
              <a:rPr lang="it-IT" i="1" dirty="0"/>
              <a:t>status quo</a:t>
            </a:r>
            <a:r>
              <a:rPr lang="it-IT" dirty="0"/>
              <a:t>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8260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7B8B564-631A-70C2-AFB7-230DA590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942" y="3027467"/>
            <a:ext cx="2664720" cy="38305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8EC7BA80-B8CE-D73F-2D37-F79F1BE0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09"/>
            <a:ext cx="2690419" cy="41867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E15B415B-180A-C3E7-9F39-3754B0EF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404" y="1306997"/>
            <a:ext cx="2567318" cy="42834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CAFD16D-D27E-F8DA-E455-707BBCC28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86" y="2674398"/>
            <a:ext cx="2690419" cy="418360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BF0D8808-FADC-44D7-813A-4AB11B15C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813" y="2574524"/>
            <a:ext cx="2664720" cy="42834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AFABBAF0-B0B8-A9BF-05FC-1F51DB626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24" y="826287"/>
            <a:ext cx="3043375" cy="4647433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="" xmlns:a16="http://schemas.microsoft.com/office/drawing/2014/main" id="{2E76B056-546D-4253-5927-CB79B9C5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078" y="152453"/>
            <a:ext cx="8567803" cy="785728"/>
          </a:xfrm>
        </p:spPr>
        <p:txBody>
          <a:bodyPr>
            <a:normAutofit/>
          </a:bodyPr>
          <a:lstStyle/>
          <a:p>
            <a:r>
              <a:rPr lang="it-IT" dirty="0"/>
              <a:t>Come ampliare il proprio </a:t>
            </a:r>
            <a:r>
              <a:rPr lang="it-IT" i="1" dirty="0" err="1"/>
              <a:t>mindware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3552721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9ED6B41-FEC9-B16A-10A4-CA9B1A53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23826"/>
            <a:ext cx="4105275" cy="58737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Chiedi agli esperti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9621454-7AD4-4EB0-E628-C137AC82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1073151"/>
            <a:ext cx="11210925" cy="5099049"/>
          </a:xfrm>
        </p:spPr>
        <p:txBody>
          <a:bodyPr>
            <a:normAutofit/>
          </a:bodyPr>
          <a:lstStyle/>
          <a:p>
            <a:r>
              <a:rPr lang="it-IT" sz="2400" dirty="0">
                <a:hlinkClick r:id="rId2"/>
              </a:rPr>
              <a:t>https://dottoremaeveroche.it/</a:t>
            </a:r>
            <a:r>
              <a:rPr lang="it-IT" sz="2400" dirty="0"/>
              <a:t>   		[il pensiero scientifico editore - </a:t>
            </a:r>
            <a:r>
              <a:rPr lang="it-IT" sz="2400" dirty="0" err="1"/>
              <a:t>FNOMCeO</a:t>
            </a:r>
            <a:r>
              <a:rPr lang="it-IT" sz="2400" dirty="0"/>
              <a:t>]</a:t>
            </a:r>
          </a:p>
          <a:p>
            <a:r>
              <a:rPr lang="it-IT" sz="2400" dirty="0">
                <a:hlinkClick r:id="rId3"/>
              </a:rPr>
              <a:t>https://www.scienzainrete.it/</a:t>
            </a:r>
            <a:r>
              <a:rPr lang="it-IT" sz="2400" dirty="0"/>
              <a:t>     		[Agenzia </a:t>
            </a:r>
            <a:r>
              <a:rPr lang="it-IT" sz="2400" dirty="0" err="1"/>
              <a:t>Zadig</a:t>
            </a:r>
            <a:r>
              <a:rPr lang="it-IT" sz="2400" dirty="0"/>
              <a:t>]</a:t>
            </a:r>
          </a:p>
          <a:p>
            <a:r>
              <a:rPr lang="it-IT" sz="2400" dirty="0">
                <a:hlinkClick r:id="rId4"/>
              </a:rPr>
              <a:t>https://www.cicap.org/n/index.php</a:t>
            </a:r>
            <a:r>
              <a:rPr lang="it-IT" sz="2400" dirty="0"/>
              <a:t> 	[CICAP ]</a:t>
            </a:r>
          </a:p>
          <a:p>
            <a:r>
              <a:rPr lang="it-IT" sz="2400" dirty="0">
                <a:hlinkClick r:id="rId5"/>
              </a:rPr>
              <a:t>https://www.epicentro.iss.it/</a:t>
            </a:r>
            <a:r>
              <a:rPr lang="it-IT" sz="2400" dirty="0"/>
              <a:t>      		[ISS-Istituto Superiore Sanità]</a:t>
            </a:r>
          </a:p>
          <a:p>
            <a:r>
              <a:rPr lang="it-IT" sz="2400" dirty="0">
                <a:hlinkClick r:id="rId6"/>
              </a:rPr>
              <a:t>https://www.vaccinarsi.org/</a:t>
            </a:r>
            <a:r>
              <a:rPr lang="it-IT" sz="2400" dirty="0"/>
              <a:t>         		[</a:t>
            </a:r>
            <a:r>
              <a:rPr lang="it-IT" sz="2400" dirty="0" err="1"/>
              <a:t>vaccinarSi</a:t>
            </a:r>
            <a:r>
              <a:rPr lang="it-IT" sz="2400" dirty="0"/>
              <a:t>]</a:t>
            </a:r>
          </a:p>
          <a:p>
            <a:r>
              <a:rPr lang="it-IT" sz="2400" dirty="0">
                <a:hlinkClick r:id="rId7"/>
              </a:rPr>
              <a:t>https://vaccinarsinpiemonte.org</a:t>
            </a:r>
            <a:r>
              <a:rPr lang="it-IT" sz="2400" dirty="0"/>
              <a:t> 		[Vaccinarsi Piemonte]</a:t>
            </a:r>
          </a:p>
          <a:p>
            <a:r>
              <a:rPr lang="it-IT" sz="2400" dirty="0">
                <a:hlinkClick r:id="rId8"/>
              </a:rPr>
              <a:t>http://www.iovaccino.it/</a:t>
            </a:r>
            <a:r>
              <a:rPr lang="it-IT" sz="2400" dirty="0"/>
              <a:t>			[</a:t>
            </a:r>
            <a:r>
              <a:rPr lang="it-IT" sz="2400" dirty="0" err="1"/>
              <a:t>IoVaccino</a:t>
            </a:r>
            <a:r>
              <a:rPr lang="it-IT" sz="2400" dirty="0"/>
              <a:t>]</a:t>
            </a:r>
          </a:p>
          <a:p>
            <a:r>
              <a:rPr lang="it-IT" sz="2400" dirty="0">
                <a:hlinkClick r:id="rId9"/>
              </a:rPr>
              <a:t>https://www.aifa.gov.it/</a:t>
            </a:r>
            <a:r>
              <a:rPr lang="it-IT" sz="2400" dirty="0"/>
              <a:t>                		[AIFA - Agenzia Italiana del Farmaco]</a:t>
            </a:r>
          </a:p>
          <a:p>
            <a:r>
              <a:rPr lang="it-IT" sz="2400" dirty="0">
                <a:hlinkClick r:id="rId10"/>
              </a:rPr>
              <a:t>https://www.istat.it/</a:t>
            </a:r>
            <a:r>
              <a:rPr lang="it-IT" sz="2400" dirty="0"/>
              <a:t>                      		[ISTAT - Istituto Nazionale di Statistica]</a:t>
            </a:r>
          </a:p>
          <a:p>
            <a:r>
              <a:rPr lang="it-IT" sz="2400" dirty="0">
                <a:hlinkClick r:id="rId11"/>
              </a:rPr>
              <a:t>https://www.istat.it/it/dati-analisi-e-prodotti/banche-dati/statbase</a:t>
            </a:r>
            <a:r>
              <a:rPr lang="it-IT" sz="2400" dirty="0"/>
              <a:t> [ISTAT]</a:t>
            </a:r>
          </a:p>
          <a:p>
            <a:r>
              <a:rPr lang="it-IT" sz="2400" dirty="0">
                <a:hlinkClick r:id="rId12"/>
              </a:rPr>
              <a:t>https://www.istat.it/it/archivio</a:t>
            </a:r>
            <a:r>
              <a:rPr lang="it-IT" sz="2400" dirty="0"/>
              <a:t> 		[ISTAT]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538867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4DA771A-ED7E-E670-CD44-44FF0BF4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421"/>
          </a:xfrm>
        </p:spPr>
        <p:txBody>
          <a:bodyPr>
            <a:normAutofit fontScale="90000"/>
          </a:bodyPr>
          <a:lstStyle/>
          <a:p>
            <a:r>
              <a:rPr lang="it-IT" dirty="0"/>
              <a:t>Per Approfondire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4EC0B73-1487-25B9-F4E0-088B81DB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73" y="1203696"/>
            <a:ext cx="10773427" cy="490900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dirty="0"/>
              <a:t>R. Trinchero. Contro la guerra cognitiva. Educare allo scetticismo attivo. Media </a:t>
            </a:r>
            <a:r>
              <a:rPr lang="it-IT" sz="3200" dirty="0" err="1"/>
              <a:t>Education</a:t>
            </a:r>
            <a:r>
              <a:rPr lang="it-IT" sz="3200" dirty="0"/>
              <a:t> 2018. Vol.9 n.1 (disponibile on line)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dirty="0"/>
              <a:t>G. Gili, G. Maddalena. Post-verità e fake news: radici. Significati attuali, inattesi protagonisti e probabili vittime. Media </a:t>
            </a:r>
            <a:r>
              <a:rPr lang="it-IT" sz="3200" dirty="0" err="1"/>
              <a:t>Education</a:t>
            </a:r>
            <a:r>
              <a:rPr lang="it-IT" sz="3200" dirty="0"/>
              <a:t> 2019 Vol.9 n.1 (disponibile on line)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dirty="0"/>
              <a:t>G. Corbellini. Nel paese della pseudoscienza – perché i pregiudizi minacciano la nostra libertà – ed. Feltrinelli 2019</a:t>
            </a:r>
          </a:p>
        </p:txBody>
      </p:sp>
    </p:spTree>
    <p:extLst>
      <p:ext uri="{BB962C8B-B14F-4D97-AF65-F5344CB8AC3E}">
        <p14:creationId xmlns="" xmlns:p14="http://schemas.microsoft.com/office/powerpoint/2010/main" val="1925977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298" y="106180"/>
            <a:ext cx="10515600" cy="759668"/>
          </a:xfrm>
        </p:spPr>
        <p:txBody>
          <a:bodyPr/>
          <a:lstStyle/>
          <a:p>
            <a:r>
              <a:rPr lang="it-IT" dirty="0"/>
              <a:t>Il teorema di </a:t>
            </a:r>
            <a:r>
              <a:rPr lang="it-IT" dirty="0" err="1"/>
              <a:t>Bayes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298" y="865848"/>
            <a:ext cx="11597287" cy="588597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P(T+|C) = Sens. , </a:t>
            </a:r>
            <a:r>
              <a:rPr lang="it-IT" dirty="0" err="1"/>
              <a:t>prob</a:t>
            </a:r>
            <a:r>
              <a:rPr lang="it-IT" dirty="0"/>
              <a:t> che il test riveli un vero malato «C»</a:t>
            </a:r>
          </a:p>
          <a:p>
            <a:r>
              <a:rPr lang="it-IT" dirty="0"/>
              <a:t>P(T-|non C) = Spec., </a:t>
            </a:r>
            <a:r>
              <a:rPr lang="it-IT" dirty="0" err="1"/>
              <a:t>prob</a:t>
            </a:r>
            <a:r>
              <a:rPr lang="it-IT" dirty="0"/>
              <a:t> che il test riveli un vero sano «non C» </a:t>
            </a:r>
          </a:p>
          <a:p>
            <a:r>
              <a:rPr lang="it-IT" dirty="0"/>
              <a:t>P(C) = </a:t>
            </a:r>
            <a:r>
              <a:rPr lang="it-IT" dirty="0" err="1"/>
              <a:t>Prev</a:t>
            </a:r>
            <a:r>
              <a:rPr lang="it-IT" dirty="0"/>
              <a:t>.; </a:t>
            </a:r>
            <a:r>
              <a:rPr lang="it-IT" dirty="0" err="1"/>
              <a:t>prob</a:t>
            </a:r>
            <a:r>
              <a:rPr lang="it-IT" dirty="0"/>
              <a:t>. che un soggetto nella pop sia «C» (1 su un milione)</a:t>
            </a:r>
          </a:p>
          <a:p>
            <a:r>
              <a:rPr lang="it-IT" dirty="0"/>
              <a:t>Errore di classificazione (falsi positivi) Pe=P(T+|non C) = (1-Spec.)</a:t>
            </a:r>
          </a:p>
          <a:p>
            <a:r>
              <a:rPr lang="it-IT" dirty="0"/>
              <a:t>Ma a noi interessa P(C|T+) </a:t>
            </a:r>
            <a:r>
              <a:rPr lang="it-IT" dirty="0" err="1"/>
              <a:t>prob</a:t>
            </a:r>
            <a:r>
              <a:rPr lang="it-IT" dirty="0"/>
              <a:t> di essere malati (C) se il test è positivo (T+)</a:t>
            </a:r>
          </a:p>
          <a:p>
            <a:r>
              <a:rPr lang="it-IT" dirty="0"/>
              <a:t>Per Definizione di probabilità condizionata </a:t>
            </a:r>
          </a:p>
          <a:p>
            <a:pPr lvl="1"/>
            <a:r>
              <a:rPr lang="it-IT" dirty="0"/>
              <a:t>P(T+|C) = P(T+;C) / P(C)</a:t>
            </a:r>
          </a:p>
          <a:p>
            <a:pPr lvl="1"/>
            <a:r>
              <a:rPr lang="it-IT" dirty="0"/>
              <a:t>P(C|T+) = P(T+;C) / P(T+)</a:t>
            </a:r>
          </a:p>
          <a:p>
            <a:r>
              <a:rPr lang="it-IT" dirty="0"/>
              <a:t>P(C|T+) = P(T+|C)P(C) / P(T+)</a:t>
            </a:r>
          </a:p>
          <a:p>
            <a:r>
              <a:rPr lang="it-IT" dirty="0"/>
              <a:t>P(T+)=P(C)P(T+|C)+P(non C)P(T+|non C) ma sapendo che:</a:t>
            </a:r>
          </a:p>
          <a:p>
            <a:r>
              <a:rPr lang="it-IT" dirty="0"/>
              <a:t>1) P(Non C)=1-P(C)  abbiamo detto che o sei C o sei «non C» quindi la probabilità della seconda può essere scritta come il complemento a 1 della prima.</a:t>
            </a:r>
          </a:p>
          <a:p>
            <a:r>
              <a:rPr lang="it-IT" dirty="0"/>
              <a:t>2) P(T+|non C)=1-P(T-|non C)  anche all'interno del segmento della popolazione (non C), la probabilità di essere (T+) è il complemento a 1  della probabilità di essere (T-)</a:t>
            </a:r>
          </a:p>
          <a:p>
            <a:r>
              <a:rPr lang="it-IT" dirty="0"/>
              <a:t>ricomponendo i pezzi: il teorema di </a:t>
            </a:r>
            <a:r>
              <a:rPr lang="it-IT" dirty="0" err="1"/>
              <a:t>Bayes</a:t>
            </a:r>
            <a:r>
              <a:rPr lang="it-IT" dirty="0"/>
              <a:t> per questo caso particolare (due categorie </a:t>
            </a:r>
            <a:endParaRPr lang="it-IT" b="1" dirty="0"/>
          </a:p>
          <a:p>
            <a:r>
              <a:rPr lang="it-IT" b="1" dirty="0"/>
              <a:t>P(C|T+)=[P(T+|C)P(C)] / [P(T+|C)P(C)+(1-P(T-|non C)(1-P(C))]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40898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298" y="106180"/>
            <a:ext cx="10515600" cy="759668"/>
          </a:xfrm>
        </p:spPr>
        <p:txBody>
          <a:bodyPr/>
          <a:lstStyle/>
          <a:p>
            <a:r>
              <a:rPr lang="it-IT" dirty="0"/>
              <a:t>Il teorema di </a:t>
            </a:r>
            <a:r>
              <a:rPr lang="it-IT" dirty="0" err="1"/>
              <a:t>Bayes</a:t>
            </a:r>
            <a:r>
              <a:rPr lang="it-IT" dirty="0"/>
              <a:t> (esempio)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298" y="865848"/>
            <a:ext cx="11597287" cy="5311115"/>
          </a:xfrm>
        </p:spPr>
        <p:txBody>
          <a:bodyPr/>
          <a:lstStyle/>
          <a:p>
            <a:r>
              <a:rPr lang="it-IT" dirty="0"/>
              <a:t>P(T+|C) = Sens. , </a:t>
            </a:r>
            <a:r>
              <a:rPr lang="it-IT" dirty="0" err="1"/>
              <a:t>prob</a:t>
            </a:r>
            <a:r>
              <a:rPr lang="it-IT" dirty="0"/>
              <a:t> che il test riveli un vero malato «C» (es 100%)</a:t>
            </a:r>
          </a:p>
          <a:p>
            <a:r>
              <a:rPr lang="it-IT" dirty="0"/>
              <a:t>P(T-|non C) = Spec., </a:t>
            </a:r>
            <a:r>
              <a:rPr lang="it-IT" dirty="0" err="1"/>
              <a:t>prob</a:t>
            </a:r>
            <a:r>
              <a:rPr lang="it-IT" dirty="0"/>
              <a:t> che il test riveli un vero sano «non C» (es 99,99%)</a:t>
            </a:r>
          </a:p>
          <a:p>
            <a:r>
              <a:rPr lang="it-IT" dirty="0"/>
              <a:t>Pe=P(T+|non C)=(1-Spec.) = 0,0001  = 0.01% = (1 su diecimila)</a:t>
            </a:r>
          </a:p>
          <a:p>
            <a:r>
              <a:rPr lang="it-IT" dirty="0"/>
              <a:t>P(C) = </a:t>
            </a:r>
            <a:r>
              <a:rPr lang="it-IT" dirty="0" err="1"/>
              <a:t>Prev</a:t>
            </a:r>
            <a:r>
              <a:rPr lang="it-IT" dirty="0"/>
              <a:t>.; </a:t>
            </a:r>
            <a:r>
              <a:rPr lang="it-IT" dirty="0" err="1"/>
              <a:t>prob</a:t>
            </a:r>
            <a:r>
              <a:rPr lang="it-IT" dirty="0"/>
              <a:t>. che un soggetto nella pop sia «C» (1 su un milione)</a:t>
            </a:r>
          </a:p>
          <a:p>
            <a:r>
              <a:rPr lang="it-IT" b="1" dirty="0"/>
              <a:t>P(C|T+)=[P(T+|C)P(C)] / [P(T+|C)P(C)+(1-P(T-|non C)(1-P(C))]</a:t>
            </a:r>
          </a:p>
          <a:p>
            <a:r>
              <a:rPr lang="it-IT" dirty="0"/>
              <a:t>P(C|T+) = Sens.*</a:t>
            </a:r>
            <a:r>
              <a:rPr lang="it-IT" dirty="0" err="1"/>
              <a:t>Prev</a:t>
            </a:r>
            <a:r>
              <a:rPr lang="it-IT" dirty="0"/>
              <a:t>. / [Sens.*</a:t>
            </a:r>
            <a:r>
              <a:rPr lang="it-IT" dirty="0" err="1"/>
              <a:t>Prev</a:t>
            </a:r>
            <a:r>
              <a:rPr lang="it-IT" dirty="0"/>
              <a:t>.-Pe*(1-Prev)]</a:t>
            </a:r>
          </a:p>
          <a:p>
            <a:r>
              <a:rPr lang="it-IT" dirty="0"/>
              <a:t>P(C|T+) = 1*0,000001/ [1*0,000001+0,0001*(1-0,000001)]</a:t>
            </a:r>
          </a:p>
          <a:p>
            <a:r>
              <a:rPr lang="it-IT" dirty="0"/>
              <a:t>P(C|T+)=0,000001/(0,000001+0.0001)</a:t>
            </a:r>
          </a:p>
          <a:p>
            <a:r>
              <a:rPr lang="it-IT" dirty="0"/>
              <a:t>P(C|T+) =0,000001/0,000101 </a:t>
            </a:r>
            <a:r>
              <a:rPr lang="it-IT" dirty="0">
                <a:sym typeface="Symbol MT" panose="05050102010706020507" pitchFamily="18" charset="2"/>
              </a:rPr>
              <a:t> 1%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01697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968" y="215835"/>
            <a:ext cx="10515600" cy="698565"/>
          </a:xfrm>
        </p:spPr>
        <p:txBody>
          <a:bodyPr/>
          <a:lstStyle/>
          <a:p>
            <a:r>
              <a:rPr lang="it-IT" b="1" dirty="0"/>
              <a:t>I colori delle Bugie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968" y="914400"/>
            <a:ext cx="10954138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Bugie Bianche</a:t>
            </a:r>
            <a:r>
              <a:rPr lang="it-IT" dirty="0"/>
              <a:t>: costruite a beneficio del destinatario, anche per proteggerlo,</a:t>
            </a:r>
            <a:r>
              <a:rPr lang="it-IT" i="1" dirty="0"/>
              <a:t> </a:t>
            </a:r>
            <a:r>
              <a:rPr lang="it-IT" dirty="0"/>
              <a:t>comunque una forma di manipolazione anche se a fin di bene. </a:t>
            </a:r>
            <a:r>
              <a:rPr lang="it-IT" i="1" dirty="0"/>
              <a:t>La via per l’inferno è lastricata di buone intenzioni!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Bugie Nere: </a:t>
            </a:r>
            <a:r>
              <a:rPr lang="it-IT" dirty="0"/>
              <a:t>volte a fini egoistici …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b="1" dirty="0"/>
              <a:t>Bugie Blu: </a:t>
            </a:r>
            <a:r>
              <a:rPr lang="it-IT" dirty="0"/>
              <a:t>dette a nome di una categoria di persone, per rafforzare i legami di gruppo; comunque destinate ad irridere un «avversario» (cultura del nemico) e consolidare una leadership e la solidarietà con «la tribù». </a:t>
            </a:r>
            <a:r>
              <a:rPr lang="it-IT" i="1" dirty="0"/>
              <a:t>Più sono assurde più raggiungono lo scopo!</a:t>
            </a:r>
          </a:p>
        </p:txBody>
      </p:sp>
    </p:spTree>
    <p:extLst>
      <p:ext uri="{BB962C8B-B14F-4D97-AF65-F5344CB8AC3E}">
        <p14:creationId xmlns="" xmlns:p14="http://schemas.microsoft.com/office/powerpoint/2010/main" val="213632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175" y="115928"/>
            <a:ext cx="11568367" cy="66441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tecniche costruttive delle bugie: </a:t>
            </a:r>
            <a:r>
              <a:rPr lang="it-IT" b="1" dirty="0" err="1"/>
              <a:t>Fattoidi</a:t>
            </a:r>
            <a:r>
              <a:rPr lang="it-IT" b="1" dirty="0"/>
              <a:t>, Falsificazioni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8175" y="827314"/>
            <a:ext cx="11568367" cy="585340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dirty="0" err="1"/>
              <a:t>Fattoidi</a:t>
            </a:r>
            <a:r>
              <a:rPr lang="it-IT" sz="2400" dirty="0"/>
              <a:t>: non-eventi (eventi mai accaduti) che trasformate in «notizie» diventano fatti reali, poiché tutti ne parlano, tuttavia le conseguenze e gli effetti sono reali. (ad es armi chimiche Saddam, teorie del complotto …)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dirty="0"/>
              <a:t>Falsificazioni</a:t>
            </a:r>
            <a:r>
              <a:rPr lang="it-IT" sz="2400" dirty="0"/>
              <a:t>: alterazione quali quantitativa dei dati di realtà, 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000" b="1" dirty="0"/>
              <a:t>esagerare o minimizzare i dati</a:t>
            </a:r>
            <a:r>
              <a:rPr lang="it-IT" sz="2000" dirty="0"/>
              <a:t>; ad es numero dei morti o partecipanti ad una manifestazione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000" dirty="0"/>
              <a:t>alterare le caratteristiche della notizia suggerendo interpretazioni (</a:t>
            </a:r>
            <a:r>
              <a:rPr lang="it-IT" sz="2000" b="1" dirty="0"/>
              <a:t>spin doctor</a:t>
            </a:r>
            <a:r>
              <a:rPr lang="it-IT" sz="2000" dirty="0"/>
              <a:t>), confondendo: </a:t>
            </a:r>
            <a:r>
              <a:rPr lang="it-IT" sz="2000" b="1" dirty="0"/>
              <a:t>fatti</a:t>
            </a:r>
            <a:r>
              <a:rPr lang="it-IT" sz="2000" dirty="0"/>
              <a:t>, con </a:t>
            </a:r>
            <a:r>
              <a:rPr lang="it-IT" sz="2000" b="1" dirty="0"/>
              <a:t>interpretazioni plausibili </a:t>
            </a:r>
            <a:r>
              <a:rPr lang="it-IT" sz="2000" dirty="0"/>
              <a:t>e </a:t>
            </a:r>
            <a:r>
              <a:rPr lang="it-IT" sz="2000" b="1" dirty="0"/>
              <a:t>opinioni personali</a:t>
            </a:r>
            <a:endParaRPr lang="it-IT" sz="2000" dirty="0"/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000" b="1" dirty="0"/>
              <a:t>Strategie di contestualizzazione</a:t>
            </a:r>
            <a:r>
              <a:rPr lang="it-IT" sz="2000" dirty="0"/>
              <a:t>, ad es usando l’allusione: lasciando al lettore o all’ascoltatore di completare il senso sospeso o l’interpretazione di accostamenti fra «notizie».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676" y="4321855"/>
            <a:ext cx="3714874" cy="2291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6114" y="217344"/>
            <a:ext cx="11683013" cy="67858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Omissioni e Mezze verità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9837" y="1110438"/>
            <a:ext cx="11150081" cy="49078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Omissioni</a:t>
            </a:r>
            <a:r>
              <a:rPr lang="it-IT" dirty="0"/>
              <a:t>: deliberata esclusione o offuscamento di notizie o fatti rilevanti per la comprensione di un fenomeno (ad es. campagna «via social» </a:t>
            </a:r>
            <a:r>
              <a:rPr lang="it-IT" i="1" dirty="0"/>
              <a:t>pro </a:t>
            </a:r>
            <a:r>
              <a:rPr lang="it-IT" i="1" dirty="0" err="1"/>
              <a:t>Brexit</a:t>
            </a:r>
            <a:r>
              <a:rPr lang="it-IT" dirty="0"/>
              <a:t>). Operando sul contenuto della notizia decidendo cosa </a:t>
            </a:r>
            <a:r>
              <a:rPr lang="it-IT" i="1" dirty="0"/>
              <a:t>non mostrare</a:t>
            </a:r>
            <a:r>
              <a:rPr lang="it-IT" dirty="0"/>
              <a:t> o mettere in secondo piano (</a:t>
            </a:r>
            <a:r>
              <a:rPr lang="it-IT" b="1" i="1" dirty="0"/>
              <a:t>spin </a:t>
            </a:r>
            <a:r>
              <a:rPr lang="it-IT" b="1" i="1" dirty="0" err="1"/>
              <a:t>doctor</a:t>
            </a:r>
            <a:r>
              <a:rPr lang="it-IT" dirty="0"/>
              <a:t>); chi legge non è in grado di capire cosa è </a:t>
            </a:r>
            <a:r>
              <a:rPr lang="it-IT" i="1" dirty="0"/>
              <a:t>rimasto fuori.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i="1" dirty="0"/>
              <a:t>Mezze verità</a:t>
            </a:r>
            <a:r>
              <a:rPr lang="it-IT" dirty="0"/>
              <a:t> (mentire senza mentire) per loro natura difficili da smentire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4351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963" y="226580"/>
            <a:ext cx="11683013" cy="678584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Complicità del destinatario e falso equilibrio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2927" y="825682"/>
            <a:ext cx="11478994" cy="5805738"/>
          </a:xfrm>
        </p:spPr>
        <p:txBody>
          <a:bodyPr>
            <a:noAutofit/>
          </a:bodyPr>
          <a:lstStyle/>
          <a:p>
            <a:pPr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dirty="0"/>
              <a:t>Complicità del destinatario: </a:t>
            </a:r>
            <a:r>
              <a:rPr lang="it-IT" sz="2400" dirty="0"/>
              <a:t>claque organizzate a supporto dell’oratore.</a:t>
            </a:r>
          </a:p>
          <a:p>
            <a:pPr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2400" b="1" dirty="0"/>
              <a:t>false balance (falso equilibrio):</a:t>
            </a:r>
            <a:r>
              <a:rPr lang="it-IT" sz="2400" i="1" dirty="0"/>
              <a:t> </a:t>
            </a:r>
            <a:r>
              <a:rPr lang="it-IT" sz="2400" dirty="0"/>
              <a:t>quando due «punti di vista», indipendentemente dal peso relativo delle «prove scientifiche» a sostegno, vengono messi sul medesimo piano in un dibattito. D</a:t>
            </a:r>
            <a:r>
              <a:rPr lang="it-IT" sz="2400" b="0" dirty="0">
                <a:effectLst/>
              </a:rPr>
              <a:t>ati reali e congetture vengono messi a confronto senza che l’opinione pubblica abbia gli strumenti per distinguere la qualità delle «prove» a sostegno delle posizioni (ad es. </a:t>
            </a:r>
            <a:r>
              <a:rPr lang="it-IT" sz="2400" b="0" dirty="0" err="1">
                <a:effectLst/>
              </a:rPr>
              <a:t>Burioni</a:t>
            </a:r>
            <a:r>
              <a:rPr lang="it-IT" sz="2400" b="0" dirty="0">
                <a:effectLst/>
              </a:rPr>
              <a:t> vs </a:t>
            </a:r>
            <a:r>
              <a:rPr lang="it-IT" sz="2400" b="0" dirty="0" err="1">
                <a:effectLst/>
              </a:rPr>
              <a:t>RedRonnie</a:t>
            </a:r>
            <a:r>
              <a:rPr lang="it-IT" sz="2400" b="0" dirty="0">
                <a:effectLst/>
              </a:rPr>
              <a:t>)</a:t>
            </a:r>
          </a:p>
          <a:p>
            <a:pPr marL="0" indent="0"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2400" dirty="0"/>
              <a:t>In democrazia il confronto fra posizioni differenti è l’unico modo per risolvere pacificamente i conflitti; tuttavia, </a:t>
            </a:r>
            <a:r>
              <a:rPr lang="it-IT" sz="2400" b="1" dirty="0"/>
              <a:t>il dibattito è utile (e necessario)</a:t>
            </a:r>
            <a:r>
              <a:rPr lang="it-IT" sz="2400" dirty="0"/>
              <a:t> solo se vi è un sorta di </a:t>
            </a:r>
            <a:r>
              <a:rPr lang="it-IT" sz="2400" i="1" dirty="0" err="1"/>
              <a:t>equipoise</a:t>
            </a:r>
            <a:r>
              <a:rPr lang="it-IT" sz="2400" i="1" dirty="0"/>
              <a:t> (equidistanza)</a:t>
            </a:r>
            <a:r>
              <a:rPr lang="it-IT" sz="2400" dirty="0"/>
              <a:t> ovvero,</a:t>
            </a:r>
            <a:r>
              <a:rPr lang="it-IT" sz="2400" i="1" dirty="0"/>
              <a:t> </a:t>
            </a:r>
            <a:r>
              <a:rPr lang="it-IT" sz="2400" dirty="0"/>
              <a:t>le </a:t>
            </a:r>
            <a:r>
              <a:rPr lang="it-IT" sz="2400" b="1" dirty="0"/>
              <a:t>comunità di esperti</a:t>
            </a:r>
            <a:r>
              <a:rPr lang="it-IT" sz="2400" dirty="0"/>
              <a:t> a confronto devono essere </a:t>
            </a:r>
            <a:r>
              <a:rPr lang="it-IT" sz="2400" b="1" u="sng" dirty="0"/>
              <a:t>onestamente e razionalmente incerti</a:t>
            </a:r>
            <a:r>
              <a:rPr lang="it-IT" sz="2400" dirty="0"/>
              <a:t> su quale posizione sia la migliore.</a:t>
            </a:r>
            <a:endParaRPr lang="it-IT" sz="2400" i="1" dirty="0"/>
          </a:p>
          <a:p>
            <a:pPr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37034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451" y="162825"/>
            <a:ext cx="10515600" cy="688612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Misinformation</a:t>
            </a:r>
            <a:r>
              <a:rPr lang="it-IT" b="1" dirty="0"/>
              <a:t> e </a:t>
            </a:r>
            <a:r>
              <a:rPr lang="it-IT" b="1" dirty="0" err="1"/>
              <a:t>Disinformation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399" y="1155065"/>
            <a:ext cx="11179630" cy="5419906"/>
          </a:xfrm>
        </p:spPr>
        <p:txBody>
          <a:bodyPr>
            <a:normAutofit/>
          </a:bodyPr>
          <a:lstStyle/>
          <a:p>
            <a:pPr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b="1" dirty="0" err="1"/>
              <a:t>Misinformation</a:t>
            </a:r>
            <a:r>
              <a:rPr lang="it-IT" dirty="0"/>
              <a:t>: falsa informazione, frutto di imprecisione o superficialità nel riportare i fatti, talvolta frutto di una pessima (ma non dolosa) riduzione in termini più semplici di una notizia complessa, ad es. per divulgazione (</a:t>
            </a:r>
            <a:r>
              <a:rPr lang="it-IT" i="1" dirty="0" err="1"/>
              <a:t>idola</a:t>
            </a:r>
            <a:r>
              <a:rPr lang="it-IT" i="1" dirty="0"/>
              <a:t> del foro</a:t>
            </a:r>
            <a:r>
              <a:rPr lang="it-IT" dirty="0"/>
              <a:t>).</a:t>
            </a:r>
          </a:p>
          <a:p>
            <a:pPr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b="1" dirty="0" err="1"/>
              <a:t>Disiformation</a:t>
            </a:r>
            <a:r>
              <a:rPr lang="it-IT" b="1" dirty="0"/>
              <a:t> (bugia nera)</a:t>
            </a:r>
            <a:r>
              <a:rPr lang="it-IT" dirty="0"/>
              <a:t>: falsa informazione costruita con l’intento di cagionare danno manipolando l’opinione o i sentimenti di chi legge o ascolta.</a:t>
            </a:r>
          </a:p>
          <a:p>
            <a:pPr lvl="1" algn="just">
              <a:lnSpc>
                <a:spcPts val="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/>
              <a:t>Tra queste si annoverano le notizie vere, ma con intento lesivo dell’immagine di qualcuno, ad esempio la diffusione pubblica di informazioni che dovrebbero rimanere nella sfera privata (violazione della privacy)</a:t>
            </a:r>
          </a:p>
        </p:txBody>
      </p:sp>
    </p:spTree>
    <p:extLst>
      <p:ext uri="{BB962C8B-B14F-4D97-AF65-F5344CB8AC3E}">
        <p14:creationId xmlns="" xmlns:p14="http://schemas.microsoft.com/office/powerpoint/2010/main" val="15483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20508</TotalTime>
  <Words>5784</Words>
  <Application>Microsoft Office PowerPoint</Application>
  <PresentationFormat>Personalizzato</PresentationFormat>
  <Paragraphs>353</Paragraphs>
  <Slides>48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Tema di Office</vt:lpstr>
      <vt:lpstr>Pseudoscienza Fake News  e  la matematica* dell’incertezza</vt:lpstr>
      <vt:lpstr>Sul foglietto colorato </vt:lpstr>
      <vt:lpstr>Pseudoscienza</vt:lpstr>
      <vt:lpstr>Post verità, Fake news</vt:lpstr>
      <vt:lpstr>I colori delle Bugie</vt:lpstr>
      <vt:lpstr>Le tecniche costruttive delle bugie: Fattoidi, Falsificazioni</vt:lpstr>
      <vt:lpstr>Omissioni e Mezze verità</vt:lpstr>
      <vt:lpstr>Complicità del destinatario e falso equilibrio</vt:lpstr>
      <vt:lpstr>Misinformation e Disinformation</vt:lpstr>
      <vt:lpstr>Atteggiamenti che ci rendono vulnerabili </vt:lpstr>
      <vt:lpstr>Euristiche e Bias Cognitivi – Sistema 1 e Sistema 2</vt:lpstr>
      <vt:lpstr>Bias o fallacie logiche che creano pseudoscienza</vt:lpstr>
      <vt:lpstr>Bias o fallacie logiche che creano pseudoscienza</vt:lpstr>
      <vt:lpstr>Bias o fallacie logiche che creano pseudoscienza</vt:lpstr>
      <vt:lpstr>Bias o fallacie logiche che creano pseudoscienza</vt:lpstr>
      <vt:lpstr>Effetti che creano pseudoscienza</vt:lpstr>
      <vt:lpstr>Effetti sfruttati dai sostenitori di pseudoscienze</vt:lpstr>
      <vt:lpstr>Errore dell’associazione causale - confondimento</vt:lpstr>
      <vt:lpstr>Titoli che fanno paura!</vt:lpstr>
      <vt:lpstr>Paradosso di Edward H Simpson</vt:lpstr>
      <vt:lpstr>Fallacia Ecologica – correlazioni illusorie</vt:lpstr>
      <vt:lpstr>Effetto del framing</vt:lpstr>
      <vt:lpstr>Le percentuali fonte di confusione</vt:lpstr>
      <vt:lpstr>Le percentuali e trend apparenti</vt:lpstr>
      <vt:lpstr>Diapositiva 25</vt:lpstr>
      <vt:lpstr>La probabilità linguaggio dell’incertezza</vt:lpstr>
      <vt:lpstr>Esempi: come possiamo calcolare queste probabilità?</vt:lpstr>
      <vt:lpstr>Definizione Classica di probabilità</vt:lpstr>
      <vt:lpstr>Definizione frequentista di probabilità</vt:lpstr>
      <vt:lpstr>Probabilità soggettiva</vt:lpstr>
      <vt:lpstr>Diapositiva 31</vt:lpstr>
      <vt:lpstr>La fallacia dell’accusatore (1)</vt:lpstr>
      <vt:lpstr>La fallacia dell’accusatore (2)</vt:lpstr>
      <vt:lpstr>Possiamo essere sicuri di quello che succede?</vt:lpstr>
      <vt:lpstr>Diapositiva 35</vt:lpstr>
      <vt:lpstr>Diapositiva 36</vt:lpstr>
      <vt:lpstr>Diapositiva 37</vt:lpstr>
      <vt:lpstr>Diapositiva 38</vt:lpstr>
      <vt:lpstr>How  to Spot Fake News</vt:lpstr>
      <vt:lpstr>leggere con discernimento un articolo o una notizia</vt:lpstr>
      <vt:lpstr>leggere con discernimento un articolo o una notizia</vt:lpstr>
      <vt:lpstr>leggere con discernimento un articolo o una notizia</vt:lpstr>
      <vt:lpstr>Scienza  vs Pseudoscienza</vt:lpstr>
      <vt:lpstr>Come ampliare il proprio mindware</vt:lpstr>
      <vt:lpstr>Chiedi agli esperti</vt:lpstr>
      <vt:lpstr>Per Approfondire </vt:lpstr>
      <vt:lpstr>Il teorema di Bayes</vt:lpstr>
      <vt:lpstr>Il teorema di Bayes (esempio)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News  e  la matematica dell’incertezza</dc:title>
  <dc:creator>DI PIETRANTONJ dott. Carlo</dc:creator>
  <cp:lastModifiedBy>NovelliD</cp:lastModifiedBy>
  <cp:revision>217</cp:revision>
  <dcterms:created xsi:type="dcterms:W3CDTF">2022-06-27T07:57:12Z</dcterms:created>
  <dcterms:modified xsi:type="dcterms:W3CDTF">2022-11-21T13:47:13Z</dcterms:modified>
</cp:coreProperties>
</file>