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509" r:id="rId2"/>
    <p:sldId id="327" r:id="rId3"/>
    <p:sldId id="387" r:id="rId4"/>
    <p:sldId id="388" r:id="rId5"/>
    <p:sldId id="390" r:id="rId6"/>
    <p:sldId id="389" r:id="rId7"/>
    <p:sldId id="393" r:id="rId8"/>
    <p:sldId id="394" r:id="rId9"/>
    <p:sldId id="395" r:id="rId10"/>
    <p:sldId id="396" r:id="rId11"/>
    <p:sldId id="397" r:id="rId12"/>
    <p:sldId id="398" r:id="rId13"/>
    <p:sldId id="399" r:id="rId14"/>
    <p:sldId id="259" r:id="rId15"/>
    <p:sldId id="305" r:id="rId16"/>
    <p:sldId id="306" r:id="rId17"/>
    <p:sldId id="307" r:id="rId18"/>
    <p:sldId id="400" r:id="rId19"/>
    <p:sldId id="401" r:id="rId20"/>
    <p:sldId id="323" r:id="rId21"/>
    <p:sldId id="324" r:id="rId22"/>
    <p:sldId id="402" r:id="rId23"/>
    <p:sldId id="403" r:id="rId24"/>
    <p:sldId id="404" r:id="rId25"/>
    <p:sldId id="310" r:id="rId26"/>
    <p:sldId id="405" r:id="rId27"/>
    <p:sldId id="406" r:id="rId28"/>
    <p:sldId id="407" r:id="rId29"/>
    <p:sldId id="408" r:id="rId30"/>
    <p:sldId id="409" r:id="rId31"/>
    <p:sldId id="410" r:id="rId32"/>
    <p:sldId id="411" r:id="rId33"/>
    <p:sldId id="412" r:id="rId34"/>
    <p:sldId id="311" r:id="rId35"/>
    <p:sldId id="413" r:id="rId36"/>
    <p:sldId id="414" r:id="rId37"/>
    <p:sldId id="415" r:id="rId38"/>
    <p:sldId id="416" r:id="rId39"/>
    <p:sldId id="419" r:id="rId40"/>
    <p:sldId id="422" r:id="rId41"/>
    <p:sldId id="423" r:id="rId42"/>
    <p:sldId id="424" r:id="rId43"/>
    <p:sldId id="425" r:id="rId44"/>
    <p:sldId id="426" r:id="rId45"/>
    <p:sldId id="427" r:id="rId46"/>
    <p:sldId id="467" r:id="rId47"/>
    <p:sldId id="428" r:id="rId48"/>
    <p:sldId id="429" r:id="rId49"/>
    <p:sldId id="430" r:id="rId50"/>
    <p:sldId id="431" r:id="rId51"/>
    <p:sldId id="432" r:id="rId52"/>
    <p:sldId id="433" r:id="rId53"/>
    <p:sldId id="434" r:id="rId54"/>
    <p:sldId id="435" r:id="rId55"/>
    <p:sldId id="436" r:id="rId56"/>
    <p:sldId id="437" r:id="rId57"/>
    <p:sldId id="438" r:id="rId58"/>
    <p:sldId id="439" r:id="rId59"/>
    <p:sldId id="440" r:id="rId60"/>
    <p:sldId id="441" r:id="rId61"/>
    <p:sldId id="443" r:id="rId62"/>
    <p:sldId id="445" r:id="rId63"/>
    <p:sldId id="446" r:id="rId64"/>
    <p:sldId id="447" r:id="rId65"/>
    <p:sldId id="301" r:id="rId66"/>
    <p:sldId id="345" r:id="rId67"/>
    <p:sldId id="350" r:id="rId68"/>
    <p:sldId id="347" r:id="rId69"/>
    <p:sldId id="348" r:id="rId70"/>
    <p:sldId id="302" r:id="rId71"/>
    <p:sldId id="291" r:id="rId72"/>
    <p:sldId id="292" r:id="rId73"/>
    <p:sldId id="293" r:id="rId74"/>
    <p:sldId id="294" r:id="rId75"/>
    <p:sldId id="295" r:id="rId76"/>
    <p:sldId id="296" r:id="rId77"/>
    <p:sldId id="468" r:id="rId78"/>
    <p:sldId id="469" r:id="rId79"/>
    <p:sldId id="470" r:id="rId80"/>
    <p:sldId id="471" r:id="rId81"/>
    <p:sldId id="472" r:id="rId8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250" autoAdjust="0"/>
    <p:restoredTop sz="90861" autoAdjust="0"/>
  </p:normalViewPr>
  <p:slideViewPr>
    <p:cSldViewPr snapToGrid="0">
      <p:cViewPr varScale="1">
        <p:scale>
          <a:sx n="63" d="100"/>
          <a:sy n="63" d="100"/>
        </p:scale>
        <p:origin x="-108" y="-32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F74351-DBC6-40EE-9C44-963BC0AA2EF3}" type="doc">
      <dgm:prSet loTypeId="urn:microsoft.com/office/officeart/2008/layout/LinedList" loCatId="Inbox" qsTypeId="urn:microsoft.com/office/officeart/2005/8/quickstyle/simple1#1" qsCatId="simple" csTypeId="urn:microsoft.com/office/officeart/2005/8/colors/ColorSchemeForSuggestions" csCatId="other" phldr="1"/>
      <dgm:spPr/>
      <dgm:t>
        <a:bodyPr/>
        <a:lstStyle/>
        <a:p>
          <a:endParaRPr lang="en-US"/>
        </a:p>
      </dgm:t>
    </dgm:pt>
    <dgm:pt modelId="{BE5B06CE-A119-49AA-AFAF-3D5424529F33}">
      <dgm:prSet custT="1"/>
      <dgm:spPr/>
      <dgm:t>
        <a:bodyPr/>
        <a:lstStyle/>
        <a:p>
          <a:endParaRPr lang="en-US" sz="2000">
            <a:latin typeface="Corbel" panose="020B0503020204020204" pitchFamily="34" charset="0"/>
          </a:endParaRPr>
        </a:p>
      </dgm:t>
    </dgm:pt>
    <dgm:pt modelId="{F27920C5-95F0-47A6-9C68-7276960240D2}" type="parTrans" cxnId="{09DAC84C-E3F4-4C72-AFF1-13E05B38F9DB}">
      <dgm:prSet/>
      <dgm:spPr/>
      <dgm:t>
        <a:bodyPr/>
        <a:lstStyle/>
        <a:p>
          <a:endParaRPr lang="en-US" sz="2000">
            <a:latin typeface="Corbel" panose="020B0503020204020204" pitchFamily="34" charset="0"/>
          </a:endParaRPr>
        </a:p>
      </dgm:t>
    </dgm:pt>
    <dgm:pt modelId="{5DCF1292-0806-439C-B51B-7D44D7691641}" type="sibTrans" cxnId="{09DAC84C-E3F4-4C72-AFF1-13E05B38F9DB}">
      <dgm:prSet/>
      <dgm:spPr/>
      <dgm:t>
        <a:bodyPr/>
        <a:lstStyle/>
        <a:p>
          <a:endParaRPr lang="en-US" sz="2000">
            <a:latin typeface="Corbel" panose="020B0503020204020204" pitchFamily="34" charset="0"/>
          </a:endParaRPr>
        </a:p>
      </dgm:t>
    </dgm:pt>
    <dgm:pt modelId="{D0A7CCFC-8C78-49E5-A512-8E7F17C0DCDD}">
      <dgm:prSet custT="1"/>
      <dgm:spPr/>
      <dgm:t>
        <a:bodyPr/>
        <a:lstStyle/>
        <a:p>
          <a:r>
            <a:rPr lang="it-IT" sz="2000" dirty="0">
              <a:latin typeface="Corbel" panose="020B0503020204020204" pitchFamily="34" charset="0"/>
            </a:rPr>
            <a:t>Vaccino esavalente: la quasi totalità dei bambini italiani nati a partire dal 2002 è stata vaccinata con l’esavalente</a:t>
          </a:r>
          <a:endParaRPr lang="en-US" sz="2000" dirty="0">
            <a:latin typeface="Corbel" panose="020B0503020204020204" pitchFamily="34" charset="0"/>
          </a:endParaRPr>
        </a:p>
      </dgm:t>
    </dgm:pt>
    <dgm:pt modelId="{AC4C59F5-4BBA-41D6-9E57-08983B81FE00}" type="parTrans" cxnId="{64720553-1A05-4D90-ACBE-AD1BFB35874F}">
      <dgm:prSet/>
      <dgm:spPr/>
      <dgm:t>
        <a:bodyPr/>
        <a:lstStyle/>
        <a:p>
          <a:endParaRPr lang="en-US" sz="2000">
            <a:latin typeface="Corbel" panose="020B0503020204020204" pitchFamily="34" charset="0"/>
          </a:endParaRPr>
        </a:p>
      </dgm:t>
    </dgm:pt>
    <dgm:pt modelId="{FA71B805-F878-4D49-8542-A19C46236433}" type="sibTrans" cxnId="{64720553-1A05-4D90-ACBE-AD1BFB35874F}">
      <dgm:prSet/>
      <dgm:spPr/>
      <dgm:t>
        <a:bodyPr/>
        <a:lstStyle/>
        <a:p>
          <a:endParaRPr lang="en-US" sz="2000">
            <a:latin typeface="Corbel" panose="020B0503020204020204" pitchFamily="34" charset="0"/>
          </a:endParaRPr>
        </a:p>
      </dgm:t>
    </dgm:pt>
    <dgm:pt modelId="{6CAE81E7-02B5-41A8-A5CE-9CBCFA6DB924}">
      <dgm:prSet custT="1"/>
      <dgm:spPr/>
      <dgm:t>
        <a:bodyPr/>
        <a:lstStyle/>
        <a:p>
          <a:r>
            <a:rPr lang="it-IT" sz="2000" dirty="0">
              <a:latin typeface="Corbel" panose="020B0503020204020204" pitchFamily="34" charset="0"/>
            </a:rPr>
            <a:t>MPR è l’unico vaccino dal 2001 usato a tutte le età; si somministra anche nel post-</a:t>
          </a:r>
          <a:r>
            <a:rPr lang="it-IT" sz="2000" dirty="0" err="1">
              <a:latin typeface="Corbel" panose="020B0503020204020204" pitchFamily="34" charset="0"/>
            </a:rPr>
            <a:t>partum</a:t>
          </a:r>
          <a:r>
            <a:rPr lang="it-IT" sz="2000" dirty="0">
              <a:latin typeface="Corbel" panose="020B0503020204020204" pitchFamily="34" charset="0"/>
            </a:rPr>
            <a:t> alle donne suscettibili alla rosolia</a:t>
          </a:r>
          <a:endParaRPr lang="en-US" sz="2000" dirty="0">
            <a:latin typeface="Corbel" panose="020B0503020204020204" pitchFamily="34" charset="0"/>
          </a:endParaRPr>
        </a:p>
      </dgm:t>
    </dgm:pt>
    <dgm:pt modelId="{683CA0F4-26DF-4EF9-80E7-6F3D2E9F5D41}" type="parTrans" cxnId="{FC5B9A1F-F89E-4A37-B940-C2DC0CA53BF1}">
      <dgm:prSet/>
      <dgm:spPr/>
      <dgm:t>
        <a:bodyPr/>
        <a:lstStyle/>
        <a:p>
          <a:endParaRPr lang="en-US" sz="2000">
            <a:latin typeface="Corbel" panose="020B0503020204020204" pitchFamily="34" charset="0"/>
          </a:endParaRPr>
        </a:p>
      </dgm:t>
    </dgm:pt>
    <dgm:pt modelId="{549D53CC-A4DD-49BF-B8D8-0C366E810693}" type="sibTrans" cxnId="{FC5B9A1F-F89E-4A37-B940-C2DC0CA53BF1}">
      <dgm:prSet/>
      <dgm:spPr/>
      <dgm:t>
        <a:bodyPr/>
        <a:lstStyle/>
        <a:p>
          <a:endParaRPr lang="en-US" sz="2000">
            <a:latin typeface="Corbel" panose="020B0503020204020204" pitchFamily="34" charset="0"/>
          </a:endParaRPr>
        </a:p>
      </dgm:t>
    </dgm:pt>
    <dgm:pt modelId="{D2EB9978-9190-4F25-A325-B48F1A7CDED1}">
      <dgm:prSet custT="1"/>
      <dgm:spPr/>
      <dgm:t>
        <a:bodyPr/>
        <a:lstStyle/>
        <a:p>
          <a:r>
            <a:rPr lang="it-IT" sz="2000" dirty="0">
              <a:latin typeface="Corbel" panose="020B0503020204020204" pitchFamily="34" charset="0"/>
            </a:rPr>
            <a:t>MPRV è utilizzato da diversi anni in USA, Germania e altrove. Già introdotto in 7 Regioni italiane in anni recenti, è in uso in Piemonte a partire dai nati nel 2° semestre 2016</a:t>
          </a:r>
          <a:endParaRPr lang="en-US" sz="2000" dirty="0">
            <a:latin typeface="Corbel" panose="020B0503020204020204" pitchFamily="34" charset="0"/>
          </a:endParaRPr>
        </a:p>
      </dgm:t>
    </dgm:pt>
    <dgm:pt modelId="{E5E6DC41-4059-40BB-AAD7-4A91EA147998}" type="parTrans" cxnId="{1605DE8F-ABCF-42A9-9A01-D0EE52264211}">
      <dgm:prSet/>
      <dgm:spPr/>
      <dgm:t>
        <a:bodyPr/>
        <a:lstStyle/>
        <a:p>
          <a:endParaRPr lang="en-US" sz="2000">
            <a:latin typeface="Corbel" panose="020B0503020204020204" pitchFamily="34" charset="0"/>
          </a:endParaRPr>
        </a:p>
      </dgm:t>
    </dgm:pt>
    <dgm:pt modelId="{E580BBE5-0162-4E33-B4E9-28A7FF624574}" type="sibTrans" cxnId="{1605DE8F-ABCF-42A9-9A01-D0EE52264211}">
      <dgm:prSet/>
      <dgm:spPr/>
      <dgm:t>
        <a:bodyPr/>
        <a:lstStyle/>
        <a:p>
          <a:endParaRPr lang="en-US" sz="2000">
            <a:latin typeface="Corbel" panose="020B0503020204020204" pitchFamily="34" charset="0"/>
          </a:endParaRPr>
        </a:p>
      </dgm:t>
    </dgm:pt>
    <dgm:pt modelId="{07DA9BAB-5D9A-4B19-9B67-A148669FAEA5}" type="pres">
      <dgm:prSet presAssocID="{C2F74351-DBC6-40EE-9C44-963BC0AA2EF3}" presName="vert0" presStyleCnt="0">
        <dgm:presLayoutVars>
          <dgm:dir/>
          <dgm:animOne val="branch"/>
          <dgm:animLvl val="lvl"/>
        </dgm:presLayoutVars>
      </dgm:prSet>
      <dgm:spPr/>
      <dgm:t>
        <a:bodyPr/>
        <a:lstStyle/>
        <a:p>
          <a:endParaRPr lang="it-IT"/>
        </a:p>
      </dgm:t>
    </dgm:pt>
    <dgm:pt modelId="{C7C99E71-A71F-440D-90F2-CCA8BF988BFC}" type="pres">
      <dgm:prSet presAssocID="{BE5B06CE-A119-49AA-AFAF-3D5424529F33}" presName="thickLine" presStyleLbl="alignNode1" presStyleIdx="0" presStyleCnt="4"/>
      <dgm:spPr/>
    </dgm:pt>
    <dgm:pt modelId="{B22B86B4-E185-49F3-824C-F5985BBF9A45}" type="pres">
      <dgm:prSet presAssocID="{BE5B06CE-A119-49AA-AFAF-3D5424529F33}" presName="horz1" presStyleCnt="0"/>
      <dgm:spPr/>
    </dgm:pt>
    <dgm:pt modelId="{F8EECC81-AB3E-4524-A8BA-BF4BAF28E06D}" type="pres">
      <dgm:prSet presAssocID="{BE5B06CE-A119-49AA-AFAF-3D5424529F33}" presName="tx1" presStyleLbl="revTx" presStyleIdx="0" presStyleCnt="4"/>
      <dgm:spPr/>
      <dgm:t>
        <a:bodyPr/>
        <a:lstStyle/>
        <a:p>
          <a:endParaRPr lang="it-IT"/>
        </a:p>
      </dgm:t>
    </dgm:pt>
    <dgm:pt modelId="{19DCA546-E4A8-4C60-A118-2174FDBE87A5}" type="pres">
      <dgm:prSet presAssocID="{BE5B06CE-A119-49AA-AFAF-3D5424529F33}" presName="vert1" presStyleCnt="0"/>
      <dgm:spPr/>
    </dgm:pt>
    <dgm:pt modelId="{7D7D44AE-10DE-4DFE-910C-9D570D9E9D31}" type="pres">
      <dgm:prSet presAssocID="{D0A7CCFC-8C78-49E5-A512-8E7F17C0DCDD}" presName="thickLine" presStyleLbl="alignNode1" presStyleIdx="1" presStyleCnt="4"/>
      <dgm:spPr/>
    </dgm:pt>
    <dgm:pt modelId="{F581A0E1-1118-40C9-95AB-688802EA5A4A}" type="pres">
      <dgm:prSet presAssocID="{D0A7CCFC-8C78-49E5-A512-8E7F17C0DCDD}" presName="horz1" presStyleCnt="0"/>
      <dgm:spPr/>
    </dgm:pt>
    <dgm:pt modelId="{D53EB45E-9238-40E7-AC34-6032D69FD4CD}" type="pres">
      <dgm:prSet presAssocID="{D0A7CCFC-8C78-49E5-A512-8E7F17C0DCDD}" presName="tx1" presStyleLbl="revTx" presStyleIdx="1" presStyleCnt="4"/>
      <dgm:spPr/>
      <dgm:t>
        <a:bodyPr/>
        <a:lstStyle/>
        <a:p>
          <a:endParaRPr lang="it-IT"/>
        </a:p>
      </dgm:t>
    </dgm:pt>
    <dgm:pt modelId="{0387647E-3A38-4884-B86C-CA3D0AED911E}" type="pres">
      <dgm:prSet presAssocID="{D0A7CCFC-8C78-49E5-A512-8E7F17C0DCDD}" presName="vert1" presStyleCnt="0"/>
      <dgm:spPr/>
    </dgm:pt>
    <dgm:pt modelId="{E29A08E0-41AD-40A2-8A69-894CB3A9C7EA}" type="pres">
      <dgm:prSet presAssocID="{6CAE81E7-02B5-41A8-A5CE-9CBCFA6DB924}" presName="thickLine" presStyleLbl="alignNode1" presStyleIdx="2" presStyleCnt="4"/>
      <dgm:spPr/>
    </dgm:pt>
    <dgm:pt modelId="{097483A4-DFC6-45C0-A412-DEBCA03C579F}" type="pres">
      <dgm:prSet presAssocID="{6CAE81E7-02B5-41A8-A5CE-9CBCFA6DB924}" presName="horz1" presStyleCnt="0"/>
      <dgm:spPr/>
    </dgm:pt>
    <dgm:pt modelId="{495DAF3E-4FA4-4465-A9BC-E54CCC15F1AA}" type="pres">
      <dgm:prSet presAssocID="{6CAE81E7-02B5-41A8-A5CE-9CBCFA6DB924}" presName="tx1" presStyleLbl="revTx" presStyleIdx="2" presStyleCnt="4"/>
      <dgm:spPr/>
      <dgm:t>
        <a:bodyPr/>
        <a:lstStyle/>
        <a:p>
          <a:endParaRPr lang="it-IT"/>
        </a:p>
      </dgm:t>
    </dgm:pt>
    <dgm:pt modelId="{00D9CAD0-FBB0-4C82-AFA5-84BB8CF5ED07}" type="pres">
      <dgm:prSet presAssocID="{6CAE81E7-02B5-41A8-A5CE-9CBCFA6DB924}" presName="vert1" presStyleCnt="0"/>
      <dgm:spPr/>
    </dgm:pt>
    <dgm:pt modelId="{D6A3A11B-A3ED-43AE-BBFD-E76EC6452F49}" type="pres">
      <dgm:prSet presAssocID="{D2EB9978-9190-4F25-A325-B48F1A7CDED1}" presName="thickLine" presStyleLbl="alignNode1" presStyleIdx="3" presStyleCnt="4"/>
      <dgm:spPr/>
    </dgm:pt>
    <dgm:pt modelId="{5B7FDB08-BA42-4CCE-9312-38A125EED8B7}" type="pres">
      <dgm:prSet presAssocID="{D2EB9978-9190-4F25-A325-B48F1A7CDED1}" presName="horz1" presStyleCnt="0"/>
      <dgm:spPr/>
    </dgm:pt>
    <dgm:pt modelId="{33F278D9-C115-4C3F-B497-A90BA587D443}" type="pres">
      <dgm:prSet presAssocID="{D2EB9978-9190-4F25-A325-B48F1A7CDED1}" presName="tx1" presStyleLbl="revTx" presStyleIdx="3" presStyleCnt="4"/>
      <dgm:spPr/>
      <dgm:t>
        <a:bodyPr/>
        <a:lstStyle/>
        <a:p>
          <a:endParaRPr lang="it-IT"/>
        </a:p>
      </dgm:t>
    </dgm:pt>
    <dgm:pt modelId="{595CFBB6-BA4C-475A-8127-798B224AD0E3}" type="pres">
      <dgm:prSet presAssocID="{D2EB9978-9190-4F25-A325-B48F1A7CDED1}" presName="vert1" presStyleCnt="0"/>
      <dgm:spPr/>
    </dgm:pt>
  </dgm:ptLst>
  <dgm:cxnLst>
    <dgm:cxn modelId="{50C66DF4-2AE6-4602-9A3B-05F55935F7AF}" type="presOf" srcId="{6CAE81E7-02B5-41A8-A5CE-9CBCFA6DB924}" destId="{495DAF3E-4FA4-4465-A9BC-E54CCC15F1AA}" srcOrd="0" destOrd="0" presId="urn:microsoft.com/office/officeart/2008/layout/LinedList"/>
    <dgm:cxn modelId="{05C10D1B-C905-4604-93A5-77E919242909}" type="presOf" srcId="{BE5B06CE-A119-49AA-AFAF-3D5424529F33}" destId="{F8EECC81-AB3E-4524-A8BA-BF4BAF28E06D}" srcOrd="0" destOrd="0" presId="urn:microsoft.com/office/officeart/2008/layout/LinedList"/>
    <dgm:cxn modelId="{09DAC84C-E3F4-4C72-AFF1-13E05B38F9DB}" srcId="{C2F74351-DBC6-40EE-9C44-963BC0AA2EF3}" destId="{BE5B06CE-A119-49AA-AFAF-3D5424529F33}" srcOrd="0" destOrd="0" parTransId="{F27920C5-95F0-47A6-9C68-7276960240D2}" sibTransId="{5DCF1292-0806-439C-B51B-7D44D7691641}"/>
    <dgm:cxn modelId="{64720553-1A05-4D90-ACBE-AD1BFB35874F}" srcId="{C2F74351-DBC6-40EE-9C44-963BC0AA2EF3}" destId="{D0A7CCFC-8C78-49E5-A512-8E7F17C0DCDD}" srcOrd="1" destOrd="0" parTransId="{AC4C59F5-4BBA-41D6-9E57-08983B81FE00}" sibTransId="{FA71B805-F878-4D49-8542-A19C46236433}"/>
    <dgm:cxn modelId="{3B373F1F-9CC5-4662-B3E6-CE83129BFBB4}" type="presOf" srcId="{D0A7CCFC-8C78-49E5-A512-8E7F17C0DCDD}" destId="{D53EB45E-9238-40E7-AC34-6032D69FD4CD}" srcOrd="0" destOrd="0" presId="urn:microsoft.com/office/officeart/2008/layout/LinedList"/>
    <dgm:cxn modelId="{892CC8BF-BEB2-499B-82FB-17EE41B4B548}" type="presOf" srcId="{D2EB9978-9190-4F25-A325-B48F1A7CDED1}" destId="{33F278D9-C115-4C3F-B497-A90BA587D443}" srcOrd="0" destOrd="0" presId="urn:microsoft.com/office/officeart/2008/layout/LinedList"/>
    <dgm:cxn modelId="{FC5B9A1F-F89E-4A37-B940-C2DC0CA53BF1}" srcId="{C2F74351-DBC6-40EE-9C44-963BC0AA2EF3}" destId="{6CAE81E7-02B5-41A8-A5CE-9CBCFA6DB924}" srcOrd="2" destOrd="0" parTransId="{683CA0F4-26DF-4EF9-80E7-6F3D2E9F5D41}" sibTransId="{549D53CC-A4DD-49BF-B8D8-0C366E810693}"/>
    <dgm:cxn modelId="{244F2023-0C7E-47EA-9AC4-949716D8FD66}" type="presOf" srcId="{C2F74351-DBC6-40EE-9C44-963BC0AA2EF3}" destId="{07DA9BAB-5D9A-4B19-9B67-A148669FAEA5}" srcOrd="0" destOrd="0" presId="urn:microsoft.com/office/officeart/2008/layout/LinedList"/>
    <dgm:cxn modelId="{1605DE8F-ABCF-42A9-9A01-D0EE52264211}" srcId="{C2F74351-DBC6-40EE-9C44-963BC0AA2EF3}" destId="{D2EB9978-9190-4F25-A325-B48F1A7CDED1}" srcOrd="3" destOrd="0" parTransId="{E5E6DC41-4059-40BB-AAD7-4A91EA147998}" sibTransId="{E580BBE5-0162-4E33-B4E9-28A7FF624574}"/>
    <dgm:cxn modelId="{D5A3F27B-78AE-4FA9-BF1C-F53F97E9B6D1}" type="presParOf" srcId="{07DA9BAB-5D9A-4B19-9B67-A148669FAEA5}" destId="{C7C99E71-A71F-440D-90F2-CCA8BF988BFC}" srcOrd="0" destOrd="0" presId="urn:microsoft.com/office/officeart/2008/layout/LinedList"/>
    <dgm:cxn modelId="{31F4B6A9-22EC-4B6A-BE67-FE14F9B6157E}" type="presParOf" srcId="{07DA9BAB-5D9A-4B19-9B67-A148669FAEA5}" destId="{B22B86B4-E185-49F3-824C-F5985BBF9A45}" srcOrd="1" destOrd="0" presId="urn:microsoft.com/office/officeart/2008/layout/LinedList"/>
    <dgm:cxn modelId="{D04C38F0-A5FC-4E71-849F-590E2823E2F8}" type="presParOf" srcId="{B22B86B4-E185-49F3-824C-F5985BBF9A45}" destId="{F8EECC81-AB3E-4524-A8BA-BF4BAF28E06D}" srcOrd="0" destOrd="0" presId="urn:microsoft.com/office/officeart/2008/layout/LinedList"/>
    <dgm:cxn modelId="{F303460C-D43C-4EFE-824A-D8FBFF816B73}" type="presParOf" srcId="{B22B86B4-E185-49F3-824C-F5985BBF9A45}" destId="{19DCA546-E4A8-4C60-A118-2174FDBE87A5}" srcOrd="1" destOrd="0" presId="urn:microsoft.com/office/officeart/2008/layout/LinedList"/>
    <dgm:cxn modelId="{8AD745CC-2189-4236-8AAA-1E39F09EA4EA}" type="presParOf" srcId="{07DA9BAB-5D9A-4B19-9B67-A148669FAEA5}" destId="{7D7D44AE-10DE-4DFE-910C-9D570D9E9D31}" srcOrd="2" destOrd="0" presId="urn:microsoft.com/office/officeart/2008/layout/LinedList"/>
    <dgm:cxn modelId="{8CF58756-1908-475D-A016-1419D5518B2C}" type="presParOf" srcId="{07DA9BAB-5D9A-4B19-9B67-A148669FAEA5}" destId="{F581A0E1-1118-40C9-95AB-688802EA5A4A}" srcOrd="3" destOrd="0" presId="urn:microsoft.com/office/officeart/2008/layout/LinedList"/>
    <dgm:cxn modelId="{1084DDE4-0CDA-4A25-B955-2A29CFEEA4E0}" type="presParOf" srcId="{F581A0E1-1118-40C9-95AB-688802EA5A4A}" destId="{D53EB45E-9238-40E7-AC34-6032D69FD4CD}" srcOrd="0" destOrd="0" presId="urn:microsoft.com/office/officeart/2008/layout/LinedList"/>
    <dgm:cxn modelId="{1515EEA6-E992-47ED-B2F2-3CE9403723AA}" type="presParOf" srcId="{F581A0E1-1118-40C9-95AB-688802EA5A4A}" destId="{0387647E-3A38-4884-B86C-CA3D0AED911E}" srcOrd="1" destOrd="0" presId="urn:microsoft.com/office/officeart/2008/layout/LinedList"/>
    <dgm:cxn modelId="{D2587C4C-FF0A-4B08-991B-1AA0B73AD337}" type="presParOf" srcId="{07DA9BAB-5D9A-4B19-9B67-A148669FAEA5}" destId="{E29A08E0-41AD-40A2-8A69-894CB3A9C7EA}" srcOrd="4" destOrd="0" presId="urn:microsoft.com/office/officeart/2008/layout/LinedList"/>
    <dgm:cxn modelId="{6EEE9C17-AC7E-4DF2-8FE7-6F1A2CAA11D4}" type="presParOf" srcId="{07DA9BAB-5D9A-4B19-9B67-A148669FAEA5}" destId="{097483A4-DFC6-45C0-A412-DEBCA03C579F}" srcOrd="5" destOrd="0" presId="urn:microsoft.com/office/officeart/2008/layout/LinedList"/>
    <dgm:cxn modelId="{3B0BE0FC-D1BE-4351-BA97-33443A556215}" type="presParOf" srcId="{097483A4-DFC6-45C0-A412-DEBCA03C579F}" destId="{495DAF3E-4FA4-4465-A9BC-E54CCC15F1AA}" srcOrd="0" destOrd="0" presId="urn:microsoft.com/office/officeart/2008/layout/LinedList"/>
    <dgm:cxn modelId="{5157CA1C-410F-4E3D-8603-FBA0B00D994F}" type="presParOf" srcId="{097483A4-DFC6-45C0-A412-DEBCA03C579F}" destId="{00D9CAD0-FBB0-4C82-AFA5-84BB8CF5ED07}" srcOrd="1" destOrd="0" presId="urn:microsoft.com/office/officeart/2008/layout/LinedList"/>
    <dgm:cxn modelId="{13CA63FD-EE24-4F9A-81A0-14B53F212835}" type="presParOf" srcId="{07DA9BAB-5D9A-4B19-9B67-A148669FAEA5}" destId="{D6A3A11B-A3ED-43AE-BBFD-E76EC6452F49}" srcOrd="6" destOrd="0" presId="urn:microsoft.com/office/officeart/2008/layout/LinedList"/>
    <dgm:cxn modelId="{7FA4F891-9A76-4F08-AEF6-C9B68BB397A8}" type="presParOf" srcId="{07DA9BAB-5D9A-4B19-9B67-A148669FAEA5}" destId="{5B7FDB08-BA42-4CCE-9312-38A125EED8B7}" srcOrd="7" destOrd="0" presId="urn:microsoft.com/office/officeart/2008/layout/LinedList"/>
    <dgm:cxn modelId="{3D42BC5E-F04D-4A8C-95A1-0990BEF35A26}" type="presParOf" srcId="{5B7FDB08-BA42-4CCE-9312-38A125EED8B7}" destId="{33F278D9-C115-4C3F-B497-A90BA587D443}" srcOrd="0" destOrd="0" presId="urn:microsoft.com/office/officeart/2008/layout/LinedList"/>
    <dgm:cxn modelId="{AA0788E0-AC84-4E32-8EB8-FF2C920B003A}" type="presParOf" srcId="{5B7FDB08-BA42-4CCE-9312-38A125EED8B7}" destId="{595CFBB6-BA4C-475A-8127-798B224AD0E3}"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F74351-DBC6-40EE-9C44-963BC0AA2EF3}" type="doc">
      <dgm:prSet loTypeId="urn:microsoft.com/office/officeart/2008/layout/LinedList" loCatId="Inbox" qsTypeId="urn:microsoft.com/office/officeart/2005/8/quickstyle/simple1#1" qsCatId="simple" csTypeId="urn:microsoft.com/office/officeart/2005/8/colors/ColorSchemeForSuggestions" csCatId="other" phldr="1"/>
      <dgm:spPr/>
      <dgm:t>
        <a:bodyPr/>
        <a:lstStyle/>
        <a:p>
          <a:endParaRPr lang="en-US"/>
        </a:p>
      </dgm:t>
    </dgm:pt>
    <dgm:pt modelId="{BE5B06CE-A119-49AA-AFAF-3D5424529F33}">
      <dgm:prSet custT="1"/>
      <dgm:spPr/>
      <dgm:t>
        <a:bodyPr/>
        <a:lstStyle/>
        <a:p>
          <a:pPr algn="just"/>
          <a:r>
            <a:rPr lang="it-IT" sz="2400" b="1" u="sng" dirty="0" smtClean="0">
              <a:latin typeface="Corbel" panose="020B0503020204020204" pitchFamily="34" charset="0"/>
            </a:rPr>
            <a:t>per i nati fino al 2016</a:t>
          </a:r>
          <a:r>
            <a:rPr lang="it-IT" sz="2400" dirty="0" smtClean="0">
              <a:latin typeface="Corbel" panose="020B0503020204020204" pitchFamily="34" charset="0"/>
            </a:rPr>
            <a:t>: vi è l’obbligo di effettuare, oltre alle quattro vaccinazioni già imposte per legge anche l’anti-morbillo, l’anti-parotite, l’anti-rosolia e l’anti-pertosse, l’</a:t>
          </a:r>
          <a:r>
            <a:rPr lang="it-IT" sz="2400" dirty="0" err="1" smtClean="0">
              <a:latin typeface="Corbel" panose="020B0503020204020204" pitchFamily="34" charset="0"/>
            </a:rPr>
            <a:t>anti-</a:t>
          </a:r>
          <a:r>
            <a:rPr lang="it-IT" sz="2400" i="1" dirty="0" err="1" smtClean="0">
              <a:latin typeface="Corbel" panose="020B0503020204020204" pitchFamily="34" charset="0"/>
            </a:rPr>
            <a:t>Haemophilus</a:t>
          </a:r>
          <a:r>
            <a:rPr lang="it-IT" sz="2400" i="1" dirty="0" smtClean="0">
              <a:latin typeface="Corbel" panose="020B0503020204020204" pitchFamily="34" charset="0"/>
            </a:rPr>
            <a:t> </a:t>
          </a:r>
          <a:r>
            <a:rPr lang="it-IT" sz="2400" i="1" dirty="0" err="1" smtClean="0">
              <a:latin typeface="Corbel" panose="020B0503020204020204" pitchFamily="34" charset="0"/>
            </a:rPr>
            <a:t>influenzae</a:t>
          </a:r>
          <a:r>
            <a:rPr lang="it-IT" sz="2400" dirty="0" smtClean="0">
              <a:latin typeface="Corbel" panose="020B0503020204020204" pitchFamily="34" charset="0"/>
            </a:rPr>
            <a:t> tipo b </a:t>
          </a:r>
          <a:endParaRPr lang="en-US" sz="2400" dirty="0">
            <a:latin typeface="Corbel" panose="020B0503020204020204" pitchFamily="34" charset="0"/>
          </a:endParaRPr>
        </a:p>
      </dgm:t>
    </dgm:pt>
    <dgm:pt modelId="{F27920C5-95F0-47A6-9C68-7276960240D2}" type="parTrans" cxnId="{09DAC84C-E3F4-4C72-AFF1-13E05B38F9DB}">
      <dgm:prSet/>
      <dgm:spPr/>
      <dgm:t>
        <a:bodyPr/>
        <a:lstStyle/>
        <a:p>
          <a:pPr algn="just"/>
          <a:endParaRPr lang="en-US"/>
        </a:p>
      </dgm:t>
    </dgm:pt>
    <dgm:pt modelId="{5DCF1292-0806-439C-B51B-7D44D7691641}" type="sibTrans" cxnId="{09DAC84C-E3F4-4C72-AFF1-13E05B38F9DB}">
      <dgm:prSet/>
      <dgm:spPr/>
      <dgm:t>
        <a:bodyPr/>
        <a:lstStyle/>
        <a:p>
          <a:pPr algn="just"/>
          <a:endParaRPr lang="en-US"/>
        </a:p>
      </dgm:t>
    </dgm:pt>
    <dgm:pt modelId="{D0A7CCFC-8C78-49E5-A512-8E7F17C0DCDD}">
      <dgm:prSet/>
      <dgm:spPr/>
      <dgm:t>
        <a:bodyPr/>
        <a:lstStyle/>
        <a:p>
          <a:pPr algn="just"/>
          <a:r>
            <a:rPr lang="it-IT" b="1" u="sng" dirty="0" smtClean="0">
              <a:latin typeface="Corbel" panose="020B0503020204020204" pitchFamily="34" charset="0"/>
            </a:rPr>
            <a:t>i nati dal 2017 in poi</a:t>
          </a:r>
          <a:r>
            <a:rPr lang="it-IT" dirty="0" smtClean="0">
              <a:latin typeface="Corbel" panose="020B0503020204020204" pitchFamily="34" charset="0"/>
            </a:rPr>
            <a:t>: poiché il 19 gennaio 2017 è stato approvato, il nuovo Piano Nazionale Prevenzione Vaccinale 2017-2019, dovranno rispettare il Calendario vaccinale in esso incluso; quindi, oltre alle quattro vaccinazioni già imposte per legge, dovranno effettuare obbligatoriamente l’anti-morbillo, l’anti-parotite, l’anti-rosolia, l’anti-pertosse, l’anti-</a:t>
          </a:r>
          <a:r>
            <a:rPr lang="it-IT" i="1" dirty="0" err="1" smtClean="0">
              <a:latin typeface="Corbel" panose="020B0503020204020204" pitchFamily="34" charset="0"/>
            </a:rPr>
            <a:t>Haemophilus</a:t>
          </a:r>
          <a:r>
            <a:rPr lang="it-IT" i="1" dirty="0" smtClean="0">
              <a:latin typeface="Corbel" panose="020B0503020204020204" pitchFamily="34" charset="0"/>
            </a:rPr>
            <a:t> </a:t>
          </a:r>
          <a:r>
            <a:rPr lang="it-IT" i="1" dirty="0" err="1" smtClean="0">
              <a:latin typeface="Corbel" panose="020B0503020204020204" pitchFamily="34" charset="0"/>
            </a:rPr>
            <a:t>influenzae</a:t>
          </a:r>
          <a:r>
            <a:rPr lang="it-IT" dirty="0" smtClean="0">
              <a:latin typeface="Corbel" panose="020B0503020204020204" pitchFamily="34" charset="0"/>
            </a:rPr>
            <a:t> tipo b e l’anti-varicella. </a:t>
          </a:r>
          <a:endParaRPr lang="en-US" dirty="0">
            <a:latin typeface="Corbel" panose="020B0503020204020204" pitchFamily="34" charset="0"/>
          </a:endParaRPr>
        </a:p>
      </dgm:t>
    </dgm:pt>
    <dgm:pt modelId="{AC4C59F5-4BBA-41D6-9E57-08983B81FE00}" type="parTrans" cxnId="{64720553-1A05-4D90-ACBE-AD1BFB35874F}">
      <dgm:prSet/>
      <dgm:spPr/>
      <dgm:t>
        <a:bodyPr/>
        <a:lstStyle/>
        <a:p>
          <a:pPr algn="just"/>
          <a:endParaRPr lang="en-US"/>
        </a:p>
      </dgm:t>
    </dgm:pt>
    <dgm:pt modelId="{FA71B805-F878-4D49-8542-A19C46236433}" type="sibTrans" cxnId="{64720553-1A05-4D90-ACBE-AD1BFB35874F}">
      <dgm:prSet/>
      <dgm:spPr/>
      <dgm:t>
        <a:bodyPr/>
        <a:lstStyle/>
        <a:p>
          <a:pPr algn="just"/>
          <a:endParaRPr lang="en-US"/>
        </a:p>
      </dgm:t>
    </dgm:pt>
    <dgm:pt modelId="{07DA9BAB-5D9A-4B19-9B67-A148669FAEA5}" type="pres">
      <dgm:prSet presAssocID="{C2F74351-DBC6-40EE-9C44-963BC0AA2EF3}" presName="vert0" presStyleCnt="0">
        <dgm:presLayoutVars>
          <dgm:dir/>
          <dgm:animOne val="branch"/>
          <dgm:animLvl val="lvl"/>
        </dgm:presLayoutVars>
      </dgm:prSet>
      <dgm:spPr/>
      <dgm:t>
        <a:bodyPr/>
        <a:lstStyle/>
        <a:p>
          <a:endParaRPr lang="it-IT"/>
        </a:p>
      </dgm:t>
    </dgm:pt>
    <dgm:pt modelId="{C7C99E71-A71F-440D-90F2-CCA8BF988BFC}" type="pres">
      <dgm:prSet presAssocID="{BE5B06CE-A119-49AA-AFAF-3D5424529F33}" presName="thickLine" presStyleLbl="alignNode1" presStyleIdx="0" presStyleCnt="2"/>
      <dgm:spPr/>
    </dgm:pt>
    <dgm:pt modelId="{B22B86B4-E185-49F3-824C-F5985BBF9A45}" type="pres">
      <dgm:prSet presAssocID="{BE5B06CE-A119-49AA-AFAF-3D5424529F33}" presName="horz1" presStyleCnt="0"/>
      <dgm:spPr/>
    </dgm:pt>
    <dgm:pt modelId="{F8EECC81-AB3E-4524-A8BA-BF4BAF28E06D}" type="pres">
      <dgm:prSet presAssocID="{BE5B06CE-A119-49AA-AFAF-3D5424529F33}" presName="tx1" presStyleLbl="revTx" presStyleIdx="0" presStyleCnt="2"/>
      <dgm:spPr/>
      <dgm:t>
        <a:bodyPr/>
        <a:lstStyle/>
        <a:p>
          <a:endParaRPr lang="it-IT"/>
        </a:p>
      </dgm:t>
    </dgm:pt>
    <dgm:pt modelId="{19DCA546-E4A8-4C60-A118-2174FDBE87A5}" type="pres">
      <dgm:prSet presAssocID="{BE5B06CE-A119-49AA-AFAF-3D5424529F33}" presName="vert1" presStyleCnt="0"/>
      <dgm:spPr/>
    </dgm:pt>
    <dgm:pt modelId="{7D7D44AE-10DE-4DFE-910C-9D570D9E9D31}" type="pres">
      <dgm:prSet presAssocID="{D0A7CCFC-8C78-49E5-A512-8E7F17C0DCDD}" presName="thickLine" presStyleLbl="alignNode1" presStyleIdx="1" presStyleCnt="2"/>
      <dgm:spPr/>
    </dgm:pt>
    <dgm:pt modelId="{F581A0E1-1118-40C9-95AB-688802EA5A4A}" type="pres">
      <dgm:prSet presAssocID="{D0A7CCFC-8C78-49E5-A512-8E7F17C0DCDD}" presName="horz1" presStyleCnt="0"/>
      <dgm:spPr/>
    </dgm:pt>
    <dgm:pt modelId="{D53EB45E-9238-40E7-AC34-6032D69FD4CD}" type="pres">
      <dgm:prSet presAssocID="{D0A7CCFC-8C78-49E5-A512-8E7F17C0DCDD}" presName="tx1" presStyleLbl="revTx" presStyleIdx="1" presStyleCnt="2"/>
      <dgm:spPr/>
      <dgm:t>
        <a:bodyPr/>
        <a:lstStyle/>
        <a:p>
          <a:endParaRPr lang="it-IT"/>
        </a:p>
      </dgm:t>
    </dgm:pt>
    <dgm:pt modelId="{0387647E-3A38-4884-B86C-CA3D0AED911E}" type="pres">
      <dgm:prSet presAssocID="{D0A7CCFC-8C78-49E5-A512-8E7F17C0DCDD}" presName="vert1" presStyleCnt="0"/>
      <dgm:spPr/>
    </dgm:pt>
  </dgm:ptLst>
  <dgm:cxnLst>
    <dgm:cxn modelId="{EA989833-25F2-4413-9DD7-1A4A560DF8D8}" type="presOf" srcId="{C2F74351-DBC6-40EE-9C44-963BC0AA2EF3}" destId="{07DA9BAB-5D9A-4B19-9B67-A148669FAEA5}" srcOrd="0" destOrd="0" presId="urn:microsoft.com/office/officeart/2008/layout/LinedList"/>
    <dgm:cxn modelId="{64720553-1A05-4D90-ACBE-AD1BFB35874F}" srcId="{C2F74351-DBC6-40EE-9C44-963BC0AA2EF3}" destId="{D0A7CCFC-8C78-49E5-A512-8E7F17C0DCDD}" srcOrd="1" destOrd="0" parTransId="{AC4C59F5-4BBA-41D6-9E57-08983B81FE00}" sibTransId="{FA71B805-F878-4D49-8542-A19C46236433}"/>
    <dgm:cxn modelId="{09DAC84C-E3F4-4C72-AFF1-13E05B38F9DB}" srcId="{C2F74351-DBC6-40EE-9C44-963BC0AA2EF3}" destId="{BE5B06CE-A119-49AA-AFAF-3D5424529F33}" srcOrd="0" destOrd="0" parTransId="{F27920C5-95F0-47A6-9C68-7276960240D2}" sibTransId="{5DCF1292-0806-439C-B51B-7D44D7691641}"/>
    <dgm:cxn modelId="{78A6BD88-B107-4107-AA24-0DAE4E8AB58D}" type="presOf" srcId="{BE5B06CE-A119-49AA-AFAF-3D5424529F33}" destId="{F8EECC81-AB3E-4524-A8BA-BF4BAF28E06D}" srcOrd="0" destOrd="0" presId="urn:microsoft.com/office/officeart/2008/layout/LinedList"/>
    <dgm:cxn modelId="{E42EA959-119A-4439-B0A2-32E0A9665FDE}" type="presOf" srcId="{D0A7CCFC-8C78-49E5-A512-8E7F17C0DCDD}" destId="{D53EB45E-9238-40E7-AC34-6032D69FD4CD}" srcOrd="0" destOrd="0" presId="urn:microsoft.com/office/officeart/2008/layout/LinedList"/>
    <dgm:cxn modelId="{41EBAC91-CF34-4A2D-806C-D0936D13CF68}" type="presParOf" srcId="{07DA9BAB-5D9A-4B19-9B67-A148669FAEA5}" destId="{C7C99E71-A71F-440D-90F2-CCA8BF988BFC}" srcOrd="0" destOrd="0" presId="urn:microsoft.com/office/officeart/2008/layout/LinedList"/>
    <dgm:cxn modelId="{06ACD99E-8562-4A53-988D-16436FBE0C05}" type="presParOf" srcId="{07DA9BAB-5D9A-4B19-9B67-A148669FAEA5}" destId="{B22B86B4-E185-49F3-824C-F5985BBF9A45}" srcOrd="1" destOrd="0" presId="urn:microsoft.com/office/officeart/2008/layout/LinedList"/>
    <dgm:cxn modelId="{C7349089-7173-4552-A67A-36467C9E8883}" type="presParOf" srcId="{B22B86B4-E185-49F3-824C-F5985BBF9A45}" destId="{F8EECC81-AB3E-4524-A8BA-BF4BAF28E06D}" srcOrd="0" destOrd="0" presId="urn:microsoft.com/office/officeart/2008/layout/LinedList"/>
    <dgm:cxn modelId="{46B7ADBC-4056-4C19-8BB7-917469E9F729}" type="presParOf" srcId="{B22B86B4-E185-49F3-824C-F5985BBF9A45}" destId="{19DCA546-E4A8-4C60-A118-2174FDBE87A5}" srcOrd="1" destOrd="0" presId="urn:microsoft.com/office/officeart/2008/layout/LinedList"/>
    <dgm:cxn modelId="{E017FFC5-4FDE-46C2-9FFE-0F19172FBB6E}" type="presParOf" srcId="{07DA9BAB-5D9A-4B19-9B67-A148669FAEA5}" destId="{7D7D44AE-10DE-4DFE-910C-9D570D9E9D31}" srcOrd="2" destOrd="0" presId="urn:microsoft.com/office/officeart/2008/layout/LinedList"/>
    <dgm:cxn modelId="{9C47008A-CE68-42D3-8F35-71022BD503BE}" type="presParOf" srcId="{07DA9BAB-5D9A-4B19-9B67-A148669FAEA5}" destId="{F581A0E1-1118-40C9-95AB-688802EA5A4A}" srcOrd="3" destOrd="0" presId="urn:microsoft.com/office/officeart/2008/layout/LinedList"/>
    <dgm:cxn modelId="{86EC0B9A-6F67-4F89-8B4F-14BF0B26322E}" type="presParOf" srcId="{F581A0E1-1118-40C9-95AB-688802EA5A4A}" destId="{D53EB45E-9238-40E7-AC34-6032D69FD4CD}" srcOrd="0" destOrd="0" presId="urn:microsoft.com/office/officeart/2008/layout/LinedList"/>
    <dgm:cxn modelId="{3BC90A7A-4C95-407B-8A7F-FCBF33EE5E17}" type="presParOf" srcId="{F581A0E1-1118-40C9-95AB-688802EA5A4A}" destId="{0387647E-3A38-4884-B86C-CA3D0AED911E}"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F31A6F-6726-401D-B9A5-3FE9FD219994}" type="doc">
      <dgm:prSet loTypeId="urn:microsoft.com/office/officeart/2008/layout/LinedList" loCatId="Inbox" qsTypeId="urn:microsoft.com/office/officeart/2005/8/quickstyle/simple1#2" qsCatId="simple" csTypeId="urn:microsoft.com/office/officeart/2005/8/colors/ColorSchemeForSuggestions" csCatId="other" phldr="1"/>
      <dgm:spPr/>
      <dgm:t>
        <a:bodyPr/>
        <a:lstStyle/>
        <a:p>
          <a:endParaRPr lang="en-US"/>
        </a:p>
      </dgm:t>
    </dgm:pt>
    <dgm:pt modelId="{7C0376EB-4676-4F54-9480-A33F998B471D}">
      <dgm:prSet/>
      <dgm:spPr/>
      <dgm:t>
        <a:bodyPr/>
        <a:lstStyle/>
        <a:p>
          <a:r>
            <a:rPr lang="it-IT" dirty="0"/>
            <a:t>Vale esclusivamente per le scuole dell’infanzia</a:t>
          </a:r>
          <a:endParaRPr lang="en-US" dirty="0"/>
        </a:p>
      </dgm:t>
    </dgm:pt>
    <dgm:pt modelId="{AAE4191F-CA4B-4651-B935-EEC88D7D74D0}" type="parTrans" cxnId="{74AE6986-2C1D-4FB4-AF02-3E68732268C6}">
      <dgm:prSet/>
      <dgm:spPr/>
      <dgm:t>
        <a:bodyPr/>
        <a:lstStyle/>
        <a:p>
          <a:endParaRPr lang="en-US"/>
        </a:p>
      </dgm:t>
    </dgm:pt>
    <dgm:pt modelId="{9D288095-4156-43D0-9473-CD4EF684FF82}" type="sibTrans" cxnId="{74AE6986-2C1D-4FB4-AF02-3E68732268C6}">
      <dgm:prSet/>
      <dgm:spPr/>
      <dgm:t>
        <a:bodyPr/>
        <a:lstStyle/>
        <a:p>
          <a:endParaRPr lang="en-US"/>
        </a:p>
      </dgm:t>
    </dgm:pt>
    <dgm:pt modelId="{B235C3E2-EDD1-43CF-8CD8-322701FC9A02}">
      <dgm:prSet custT="1"/>
      <dgm:spPr/>
      <dgm:t>
        <a:bodyPr/>
        <a:lstStyle/>
        <a:p>
          <a:endParaRPr lang="it-IT" sz="2400" dirty="0" smtClean="0"/>
        </a:p>
        <a:p>
          <a:r>
            <a:rPr lang="it-IT" sz="3700" dirty="0" smtClean="0"/>
            <a:t>Chi </a:t>
          </a:r>
          <a:r>
            <a:rPr lang="it-IT" sz="3700" dirty="0"/>
            <a:t>non è in regola non entra</a:t>
          </a:r>
          <a:endParaRPr lang="en-US" sz="3700" dirty="0"/>
        </a:p>
      </dgm:t>
    </dgm:pt>
    <dgm:pt modelId="{751EFF13-08D8-45EB-8C2C-924305D24AB5}" type="parTrans" cxnId="{D7552BAE-9C5D-43A0-820B-42BD26B76527}">
      <dgm:prSet/>
      <dgm:spPr/>
      <dgm:t>
        <a:bodyPr/>
        <a:lstStyle/>
        <a:p>
          <a:endParaRPr lang="en-US"/>
        </a:p>
      </dgm:t>
    </dgm:pt>
    <dgm:pt modelId="{65A0E2C9-0009-48B7-A8EB-0A41ADFA1202}" type="sibTrans" cxnId="{D7552BAE-9C5D-43A0-820B-42BD26B76527}">
      <dgm:prSet/>
      <dgm:spPr/>
      <dgm:t>
        <a:bodyPr/>
        <a:lstStyle/>
        <a:p>
          <a:endParaRPr lang="en-US"/>
        </a:p>
      </dgm:t>
    </dgm:pt>
    <dgm:pt modelId="{E5883B98-4810-4A09-82EA-2C4539B8DC19}">
      <dgm:prSet/>
      <dgm:spPr/>
      <dgm:t>
        <a:bodyPr/>
        <a:lstStyle/>
        <a:p>
          <a:r>
            <a:rPr lang="it-IT" dirty="0"/>
            <a:t>E’ prevista anche una sanzione pecuniaria per chi non è in regola</a:t>
          </a:r>
          <a:endParaRPr lang="en-US" dirty="0"/>
        </a:p>
      </dgm:t>
    </dgm:pt>
    <dgm:pt modelId="{22BABC76-943D-4D37-917E-8799160B0630}" type="parTrans" cxnId="{3FD08545-8C6C-4D0C-90F6-3C6C567DB61B}">
      <dgm:prSet/>
      <dgm:spPr/>
      <dgm:t>
        <a:bodyPr/>
        <a:lstStyle/>
        <a:p>
          <a:endParaRPr lang="en-US"/>
        </a:p>
      </dgm:t>
    </dgm:pt>
    <dgm:pt modelId="{E6F7351D-2067-4AE2-B89B-322B17597031}" type="sibTrans" cxnId="{3FD08545-8C6C-4D0C-90F6-3C6C567DB61B}">
      <dgm:prSet/>
      <dgm:spPr/>
      <dgm:t>
        <a:bodyPr/>
        <a:lstStyle/>
        <a:p>
          <a:endParaRPr lang="en-US"/>
        </a:p>
      </dgm:t>
    </dgm:pt>
    <dgm:pt modelId="{37AE1715-C3E9-42A0-831B-8D7D499DDA0B}" type="pres">
      <dgm:prSet presAssocID="{AFF31A6F-6726-401D-B9A5-3FE9FD219994}" presName="vert0" presStyleCnt="0">
        <dgm:presLayoutVars>
          <dgm:dir/>
          <dgm:animOne val="branch"/>
          <dgm:animLvl val="lvl"/>
        </dgm:presLayoutVars>
      </dgm:prSet>
      <dgm:spPr/>
      <dgm:t>
        <a:bodyPr/>
        <a:lstStyle/>
        <a:p>
          <a:endParaRPr lang="it-IT"/>
        </a:p>
      </dgm:t>
    </dgm:pt>
    <dgm:pt modelId="{FD4ADD8E-D1DB-4094-913F-7CD4E13D1A33}" type="pres">
      <dgm:prSet presAssocID="{7C0376EB-4676-4F54-9480-A33F998B471D}" presName="thickLine" presStyleLbl="alignNode1" presStyleIdx="0" presStyleCnt="3"/>
      <dgm:spPr/>
    </dgm:pt>
    <dgm:pt modelId="{EE0DC3C9-63A6-4E7F-A889-2A80D5687B9F}" type="pres">
      <dgm:prSet presAssocID="{7C0376EB-4676-4F54-9480-A33F998B471D}" presName="horz1" presStyleCnt="0"/>
      <dgm:spPr/>
    </dgm:pt>
    <dgm:pt modelId="{C8C95F46-6F1F-40FB-9D2D-D9100159BB7E}" type="pres">
      <dgm:prSet presAssocID="{7C0376EB-4676-4F54-9480-A33F998B471D}" presName="tx1" presStyleLbl="revTx" presStyleIdx="0" presStyleCnt="3"/>
      <dgm:spPr/>
      <dgm:t>
        <a:bodyPr/>
        <a:lstStyle/>
        <a:p>
          <a:endParaRPr lang="it-IT"/>
        </a:p>
      </dgm:t>
    </dgm:pt>
    <dgm:pt modelId="{2753B31B-3B37-401A-ACE8-C59FF55D375A}" type="pres">
      <dgm:prSet presAssocID="{7C0376EB-4676-4F54-9480-A33F998B471D}" presName="vert1" presStyleCnt="0"/>
      <dgm:spPr/>
    </dgm:pt>
    <dgm:pt modelId="{FB7FE6C0-FBC1-4F25-9098-A4D3C1ABAD1C}" type="pres">
      <dgm:prSet presAssocID="{B235C3E2-EDD1-43CF-8CD8-322701FC9A02}" presName="thickLine" presStyleLbl="alignNode1" presStyleIdx="1" presStyleCnt="3"/>
      <dgm:spPr/>
    </dgm:pt>
    <dgm:pt modelId="{A52BAAA2-0603-4775-BE9A-2CA76C06FCF6}" type="pres">
      <dgm:prSet presAssocID="{B235C3E2-EDD1-43CF-8CD8-322701FC9A02}" presName="horz1" presStyleCnt="0"/>
      <dgm:spPr/>
    </dgm:pt>
    <dgm:pt modelId="{F1935F98-D15F-4934-94DD-7F0ECB071E3E}" type="pres">
      <dgm:prSet presAssocID="{B235C3E2-EDD1-43CF-8CD8-322701FC9A02}" presName="tx1" presStyleLbl="revTx" presStyleIdx="1" presStyleCnt="3"/>
      <dgm:spPr/>
      <dgm:t>
        <a:bodyPr/>
        <a:lstStyle/>
        <a:p>
          <a:endParaRPr lang="it-IT"/>
        </a:p>
      </dgm:t>
    </dgm:pt>
    <dgm:pt modelId="{FBC3746D-F798-438F-8087-0BF9CDAC14C2}" type="pres">
      <dgm:prSet presAssocID="{B235C3E2-EDD1-43CF-8CD8-322701FC9A02}" presName="vert1" presStyleCnt="0"/>
      <dgm:spPr/>
    </dgm:pt>
    <dgm:pt modelId="{5A332B8F-59DA-4F04-85A1-0A08FB92B3DF}" type="pres">
      <dgm:prSet presAssocID="{E5883B98-4810-4A09-82EA-2C4539B8DC19}" presName="thickLine" presStyleLbl="alignNode1" presStyleIdx="2" presStyleCnt="3"/>
      <dgm:spPr/>
    </dgm:pt>
    <dgm:pt modelId="{1D4DF6B4-A180-487A-B32F-C54255C77DB7}" type="pres">
      <dgm:prSet presAssocID="{E5883B98-4810-4A09-82EA-2C4539B8DC19}" presName="horz1" presStyleCnt="0"/>
      <dgm:spPr/>
    </dgm:pt>
    <dgm:pt modelId="{76B5817C-5961-4CB8-B4C3-B50901F453CF}" type="pres">
      <dgm:prSet presAssocID="{E5883B98-4810-4A09-82EA-2C4539B8DC19}" presName="tx1" presStyleLbl="revTx" presStyleIdx="2" presStyleCnt="3"/>
      <dgm:spPr/>
      <dgm:t>
        <a:bodyPr/>
        <a:lstStyle/>
        <a:p>
          <a:endParaRPr lang="it-IT"/>
        </a:p>
      </dgm:t>
    </dgm:pt>
    <dgm:pt modelId="{4AB906F1-1675-4E95-8EB9-867865F11892}" type="pres">
      <dgm:prSet presAssocID="{E5883B98-4810-4A09-82EA-2C4539B8DC19}" presName="vert1" presStyleCnt="0"/>
      <dgm:spPr/>
    </dgm:pt>
  </dgm:ptLst>
  <dgm:cxnLst>
    <dgm:cxn modelId="{950CC3E7-164A-41CA-924C-CFC3343C6265}" type="presOf" srcId="{7C0376EB-4676-4F54-9480-A33F998B471D}" destId="{C8C95F46-6F1F-40FB-9D2D-D9100159BB7E}" srcOrd="0" destOrd="0" presId="urn:microsoft.com/office/officeart/2008/layout/LinedList"/>
    <dgm:cxn modelId="{DA5B7C53-FA51-4F0E-B746-E7C3BC348DFF}" type="presOf" srcId="{AFF31A6F-6726-401D-B9A5-3FE9FD219994}" destId="{37AE1715-C3E9-42A0-831B-8D7D499DDA0B}" srcOrd="0" destOrd="0" presId="urn:microsoft.com/office/officeart/2008/layout/LinedList"/>
    <dgm:cxn modelId="{3FD08545-8C6C-4D0C-90F6-3C6C567DB61B}" srcId="{AFF31A6F-6726-401D-B9A5-3FE9FD219994}" destId="{E5883B98-4810-4A09-82EA-2C4539B8DC19}" srcOrd="2" destOrd="0" parTransId="{22BABC76-943D-4D37-917E-8799160B0630}" sibTransId="{E6F7351D-2067-4AE2-B89B-322B17597031}"/>
    <dgm:cxn modelId="{956DA599-39D5-4648-AAFF-209443B789CA}" type="presOf" srcId="{E5883B98-4810-4A09-82EA-2C4539B8DC19}" destId="{76B5817C-5961-4CB8-B4C3-B50901F453CF}" srcOrd="0" destOrd="0" presId="urn:microsoft.com/office/officeart/2008/layout/LinedList"/>
    <dgm:cxn modelId="{74AE6986-2C1D-4FB4-AF02-3E68732268C6}" srcId="{AFF31A6F-6726-401D-B9A5-3FE9FD219994}" destId="{7C0376EB-4676-4F54-9480-A33F998B471D}" srcOrd="0" destOrd="0" parTransId="{AAE4191F-CA4B-4651-B935-EEC88D7D74D0}" sibTransId="{9D288095-4156-43D0-9473-CD4EF684FF82}"/>
    <dgm:cxn modelId="{A3FFBEB5-09E8-4616-B093-7CEF5B0207DB}" type="presOf" srcId="{B235C3E2-EDD1-43CF-8CD8-322701FC9A02}" destId="{F1935F98-D15F-4934-94DD-7F0ECB071E3E}" srcOrd="0" destOrd="0" presId="urn:microsoft.com/office/officeart/2008/layout/LinedList"/>
    <dgm:cxn modelId="{D7552BAE-9C5D-43A0-820B-42BD26B76527}" srcId="{AFF31A6F-6726-401D-B9A5-3FE9FD219994}" destId="{B235C3E2-EDD1-43CF-8CD8-322701FC9A02}" srcOrd="1" destOrd="0" parTransId="{751EFF13-08D8-45EB-8C2C-924305D24AB5}" sibTransId="{65A0E2C9-0009-48B7-A8EB-0A41ADFA1202}"/>
    <dgm:cxn modelId="{256C0748-031A-417A-A523-4E2E0B623A99}" type="presParOf" srcId="{37AE1715-C3E9-42A0-831B-8D7D499DDA0B}" destId="{FD4ADD8E-D1DB-4094-913F-7CD4E13D1A33}" srcOrd="0" destOrd="0" presId="urn:microsoft.com/office/officeart/2008/layout/LinedList"/>
    <dgm:cxn modelId="{7394F6DE-1E57-4B16-9D08-85E82D12DF30}" type="presParOf" srcId="{37AE1715-C3E9-42A0-831B-8D7D499DDA0B}" destId="{EE0DC3C9-63A6-4E7F-A889-2A80D5687B9F}" srcOrd="1" destOrd="0" presId="urn:microsoft.com/office/officeart/2008/layout/LinedList"/>
    <dgm:cxn modelId="{320C7D0F-C081-406E-838D-FA81DFDBA0A2}" type="presParOf" srcId="{EE0DC3C9-63A6-4E7F-A889-2A80D5687B9F}" destId="{C8C95F46-6F1F-40FB-9D2D-D9100159BB7E}" srcOrd="0" destOrd="0" presId="urn:microsoft.com/office/officeart/2008/layout/LinedList"/>
    <dgm:cxn modelId="{788DB6FB-B7DE-4315-9B81-C223ED81202A}" type="presParOf" srcId="{EE0DC3C9-63A6-4E7F-A889-2A80D5687B9F}" destId="{2753B31B-3B37-401A-ACE8-C59FF55D375A}" srcOrd="1" destOrd="0" presId="urn:microsoft.com/office/officeart/2008/layout/LinedList"/>
    <dgm:cxn modelId="{221DE70F-E93A-49E8-B11F-DE59163B502A}" type="presParOf" srcId="{37AE1715-C3E9-42A0-831B-8D7D499DDA0B}" destId="{FB7FE6C0-FBC1-4F25-9098-A4D3C1ABAD1C}" srcOrd="2" destOrd="0" presId="urn:microsoft.com/office/officeart/2008/layout/LinedList"/>
    <dgm:cxn modelId="{F81109EC-7B95-424C-88C9-5DEC7AE928D8}" type="presParOf" srcId="{37AE1715-C3E9-42A0-831B-8D7D499DDA0B}" destId="{A52BAAA2-0603-4775-BE9A-2CA76C06FCF6}" srcOrd="3" destOrd="0" presId="urn:microsoft.com/office/officeart/2008/layout/LinedList"/>
    <dgm:cxn modelId="{84A79306-0266-442A-8B5E-7CB52F8F7374}" type="presParOf" srcId="{A52BAAA2-0603-4775-BE9A-2CA76C06FCF6}" destId="{F1935F98-D15F-4934-94DD-7F0ECB071E3E}" srcOrd="0" destOrd="0" presId="urn:microsoft.com/office/officeart/2008/layout/LinedList"/>
    <dgm:cxn modelId="{185373FF-6810-4440-8501-2BF7F844378E}" type="presParOf" srcId="{A52BAAA2-0603-4775-BE9A-2CA76C06FCF6}" destId="{FBC3746D-F798-438F-8087-0BF9CDAC14C2}" srcOrd="1" destOrd="0" presId="urn:microsoft.com/office/officeart/2008/layout/LinedList"/>
    <dgm:cxn modelId="{52D02E17-49B9-49B9-BFDB-26BFF55D60BF}" type="presParOf" srcId="{37AE1715-C3E9-42A0-831B-8D7D499DDA0B}" destId="{5A332B8F-59DA-4F04-85A1-0A08FB92B3DF}" srcOrd="4" destOrd="0" presId="urn:microsoft.com/office/officeart/2008/layout/LinedList"/>
    <dgm:cxn modelId="{F1C3543B-4B95-4B45-ADDE-57DF41B16B7D}" type="presParOf" srcId="{37AE1715-C3E9-42A0-831B-8D7D499DDA0B}" destId="{1D4DF6B4-A180-487A-B32F-C54255C77DB7}" srcOrd="5" destOrd="0" presId="urn:microsoft.com/office/officeart/2008/layout/LinedList"/>
    <dgm:cxn modelId="{CC50A052-0EEE-4C68-970B-23D5A6F7E056}" type="presParOf" srcId="{1D4DF6B4-A180-487A-B32F-C54255C77DB7}" destId="{76B5817C-5961-4CB8-B4C3-B50901F453CF}" srcOrd="0" destOrd="0" presId="urn:microsoft.com/office/officeart/2008/layout/LinedList"/>
    <dgm:cxn modelId="{1C8CECC6-DAB8-404C-9784-8EA0FA57296F}" type="presParOf" srcId="{1D4DF6B4-A180-487A-B32F-C54255C77DB7}" destId="{4AB906F1-1675-4E95-8EB9-867865F11892}"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A12ABD-A50A-47A5-AC03-FFDDDF1F7112}" type="doc">
      <dgm:prSet loTypeId="urn:microsoft.com/office/officeart/2008/layout/LinedList" loCatId="Inbox" qsTypeId="urn:microsoft.com/office/officeart/2005/8/quickstyle/simple1#3" qsCatId="simple" csTypeId="urn:microsoft.com/office/officeart/2005/8/colors/ColorSchemeForSuggestions" csCatId="other" phldr="1"/>
      <dgm:spPr/>
      <dgm:t>
        <a:bodyPr/>
        <a:lstStyle/>
        <a:p>
          <a:endParaRPr lang="en-US"/>
        </a:p>
      </dgm:t>
    </dgm:pt>
    <dgm:pt modelId="{000BE363-EF04-4A69-900B-C5A32237030B}">
      <dgm:prSet custT="1"/>
      <dgm:spPr/>
      <dgm:t>
        <a:bodyPr/>
        <a:lstStyle/>
        <a:p>
          <a:r>
            <a:rPr lang="it-IT" sz="3200" dirty="0"/>
            <a:t>I non vaccinati possono frequentare la scuola</a:t>
          </a:r>
          <a:endParaRPr lang="en-US" sz="3200" dirty="0"/>
        </a:p>
      </dgm:t>
    </dgm:pt>
    <dgm:pt modelId="{2003F16B-D04C-4997-8ABA-DF0DDB0C41A8}" type="parTrans" cxnId="{68047018-8CA4-48DD-9B01-EA9CA29FD931}">
      <dgm:prSet/>
      <dgm:spPr/>
      <dgm:t>
        <a:bodyPr/>
        <a:lstStyle/>
        <a:p>
          <a:endParaRPr lang="en-US"/>
        </a:p>
      </dgm:t>
    </dgm:pt>
    <dgm:pt modelId="{99FE3115-FCCB-47AF-B1FF-1AF42BE973E7}" type="sibTrans" cxnId="{68047018-8CA4-48DD-9B01-EA9CA29FD931}">
      <dgm:prSet/>
      <dgm:spPr/>
      <dgm:t>
        <a:bodyPr/>
        <a:lstStyle/>
        <a:p>
          <a:endParaRPr lang="en-US"/>
        </a:p>
      </dgm:t>
    </dgm:pt>
    <dgm:pt modelId="{BF64A755-30D9-4F58-8C21-0F39654DBDFF}">
      <dgm:prSet custT="1"/>
      <dgm:spPr/>
      <dgm:t>
        <a:bodyPr/>
        <a:lstStyle/>
        <a:p>
          <a:r>
            <a:rPr lang="it-IT" sz="3200" dirty="0"/>
            <a:t>Sanzione pecuniaria per gli inadempienti (previo colloquio informativo)</a:t>
          </a:r>
          <a:endParaRPr lang="en-US" sz="3200" dirty="0"/>
        </a:p>
      </dgm:t>
    </dgm:pt>
    <dgm:pt modelId="{5A8BE8BE-248E-4F39-88F6-7F5ABB24840F}" type="parTrans" cxnId="{C10A179E-3C13-407E-855E-4A6BC2A9AF2F}">
      <dgm:prSet/>
      <dgm:spPr/>
      <dgm:t>
        <a:bodyPr/>
        <a:lstStyle/>
        <a:p>
          <a:endParaRPr lang="en-US"/>
        </a:p>
      </dgm:t>
    </dgm:pt>
    <dgm:pt modelId="{F49D1D2D-B214-4F19-A718-CBA425BD2CEE}" type="sibTrans" cxnId="{C10A179E-3C13-407E-855E-4A6BC2A9AF2F}">
      <dgm:prSet/>
      <dgm:spPr/>
      <dgm:t>
        <a:bodyPr/>
        <a:lstStyle/>
        <a:p>
          <a:endParaRPr lang="en-US"/>
        </a:p>
      </dgm:t>
    </dgm:pt>
    <dgm:pt modelId="{3944CEE6-C392-49E9-80C1-34A12DDFD44C}">
      <dgm:prSet custT="1"/>
      <dgm:spPr/>
      <dgm:t>
        <a:bodyPr/>
        <a:lstStyle/>
        <a:p>
          <a:r>
            <a:rPr lang="it-IT" sz="3200" dirty="0"/>
            <a:t>E’ inadempiente anche chi è vaccinato in modo incompleto (ad es. chi non è in regola con i richiami dei 5 anni e dei 15 anni)</a:t>
          </a:r>
          <a:endParaRPr lang="en-US" sz="3200" dirty="0"/>
        </a:p>
      </dgm:t>
    </dgm:pt>
    <dgm:pt modelId="{D164C56F-D5D8-4A56-B84F-424F74257B84}" type="parTrans" cxnId="{51C14F63-3ABC-4599-82E8-DD6E20EDCC7F}">
      <dgm:prSet/>
      <dgm:spPr/>
      <dgm:t>
        <a:bodyPr/>
        <a:lstStyle/>
        <a:p>
          <a:endParaRPr lang="en-US"/>
        </a:p>
      </dgm:t>
    </dgm:pt>
    <dgm:pt modelId="{85F67E40-A03D-4CCA-8396-01142AD0084E}" type="sibTrans" cxnId="{51C14F63-3ABC-4599-82E8-DD6E20EDCC7F}">
      <dgm:prSet/>
      <dgm:spPr/>
      <dgm:t>
        <a:bodyPr/>
        <a:lstStyle/>
        <a:p>
          <a:endParaRPr lang="en-US"/>
        </a:p>
      </dgm:t>
    </dgm:pt>
    <dgm:pt modelId="{0B9D0DAF-7A69-4465-BDC6-4FC360D46A52}" type="pres">
      <dgm:prSet presAssocID="{20A12ABD-A50A-47A5-AC03-FFDDDF1F7112}" presName="vert0" presStyleCnt="0">
        <dgm:presLayoutVars>
          <dgm:dir/>
          <dgm:animOne val="branch"/>
          <dgm:animLvl val="lvl"/>
        </dgm:presLayoutVars>
      </dgm:prSet>
      <dgm:spPr/>
      <dgm:t>
        <a:bodyPr/>
        <a:lstStyle/>
        <a:p>
          <a:endParaRPr lang="it-IT"/>
        </a:p>
      </dgm:t>
    </dgm:pt>
    <dgm:pt modelId="{DA8A4984-4736-44EA-AF18-A43B4D59B654}" type="pres">
      <dgm:prSet presAssocID="{000BE363-EF04-4A69-900B-C5A32237030B}" presName="thickLine" presStyleLbl="alignNode1" presStyleIdx="0" presStyleCnt="3"/>
      <dgm:spPr/>
    </dgm:pt>
    <dgm:pt modelId="{C4D90632-4763-45E7-99E0-C8007EC95F0F}" type="pres">
      <dgm:prSet presAssocID="{000BE363-EF04-4A69-900B-C5A32237030B}" presName="horz1" presStyleCnt="0"/>
      <dgm:spPr/>
    </dgm:pt>
    <dgm:pt modelId="{852480A2-7233-4C58-A16F-899021FB1EB3}" type="pres">
      <dgm:prSet presAssocID="{000BE363-EF04-4A69-900B-C5A32237030B}" presName="tx1" presStyleLbl="revTx" presStyleIdx="0" presStyleCnt="3"/>
      <dgm:spPr/>
      <dgm:t>
        <a:bodyPr/>
        <a:lstStyle/>
        <a:p>
          <a:endParaRPr lang="it-IT"/>
        </a:p>
      </dgm:t>
    </dgm:pt>
    <dgm:pt modelId="{04C14AE5-BB67-4AEC-AA8F-0CA3C729DE17}" type="pres">
      <dgm:prSet presAssocID="{000BE363-EF04-4A69-900B-C5A32237030B}" presName="vert1" presStyleCnt="0"/>
      <dgm:spPr/>
    </dgm:pt>
    <dgm:pt modelId="{7D81D83E-E702-4537-A144-76E45C32DCEE}" type="pres">
      <dgm:prSet presAssocID="{BF64A755-30D9-4F58-8C21-0F39654DBDFF}" presName="thickLine" presStyleLbl="alignNode1" presStyleIdx="1" presStyleCnt="3"/>
      <dgm:spPr/>
    </dgm:pt>
    <dgm:pt modelId="{2F9EC7FF-8357-4F0E-BF5C-7072A95CF1BE}" type="pres">
      <dgm:prSet presAssocID="{BF64A755-30D9-4F58-8C21-0F39654DBDFF}" presName="horz1" presStyleCnt="0"/>
      <dgm:spPr/>
    </dgm:pt>
    <dgm:pt modelId="{08F77615-C642-4265-8A43-8E605D599C78}" type="pres">
      <dgm:prSet presAssocID="{BF64A755-30D9-4F58-8C21-0F39654DBDFF}" presName="tx1" presStyleLbl="revTx" presStyleIdx="1" presStyleCnt="3"/>
      <dgm:spPr/>
      <dgm:t>
        <a:bodyPr/>
        <a:lstStyle/>
        <a:p>
          <a:endParaRPr lang="it-IT"/>
        </a:p>
      </dgm:t>
    </dgm:pt>
    <dgm:pt modelId="{DD0D1142-937B-4D2A-9984-3D0C8E490A20}" type="pres">
      <dgm:prSet presAssocID="{BF64A755-30D9-4F58-8C21-0F39654DBDFF}" presName="vert1" presStyleCnt="0"/>
      <dgm:spPr/>
    </dgm:pt>
    <dgm:pt modelId="{3528E4C9-223E-4B2D-946D-16AB114466CC}" type="pres">
      <dgm:prSet presAssocID="{3944CEE6-C392-49E9-80C1-34A12DDFD44C}" presName="thickLine" presStyleLbl="alignNode1" presStyleIdx="2" presStyleCnt="3"/>
      <dgm:spPr/>
    </dgm:pt>
    <dgm:pt modelId="{C8BBA177-653D-4C83-8307-34F6B8018C50}" type="pres">
      <dgm:prSet presAssocID="{3944CEE6-C392-49E9-80C1-34A12DDFD44C}" presName="horz1" presStyleCnt="0"/>
      <dgm:spPr/>
    </dgm:pt>
    <dgm:pt modelId="{988B4635-2792-439F-A509-40991A701345}" type="pres">
      <dgm:prSet presAssocID="{3944CEE6-C392-49E9-80C1-34A12DDFD44C}" presName="tx1" presStyleLbl="revTx" presStyleIdx="2" presStyleCnt="3"/>
      <dgm:spPr/>
      <dgm:t>
        <a:bodyPr/>
        <a:lstStyle/>
        <a:p>
          <a:endParaRPr lang="it-IT"/>
        </a:p>
      </dgm:t>
    </dgm:pt>
    <dgm:pt modelId="{E9BF46BB-F320-47E4-9C72-C67E6A4BFCBD}" type="pres">
      <dgm:prSet presAssocID="{3944CEE6-C392-49E9-80C1-34A12DDFD44C}" presName="vert1" presStyleCnt="0"/>
      <dgm:spPr/>
    </dgm:pt>
  </dgm:ptLst>
  <dgm:cxnLst>
    <dgm:cxn modelId="{D0CA0D1B-1F18-4D7F-921B-C7AF5F075878}" type="presOf" srcId="{3944CEE6-C392-49E9-80C1-34A12DDFD44C}" destId="{988B4635-2792-439F-A509-40991A701345}" srcOrd="0" destOrd="0" presId="urn:microsoft.com/office/officeart/2008/layout/LinedList"/>
    <dgm:cxn modelId="{015456B6-4CC2-4EEB-9664-24CFE17A214A}" type="presOf" srcId="{000BE363-EF04-4A69-900B-C5A32237030B}" destId="{852480A2-7233-4C58-A16F-899021FB1EB3}" srcOrd="0" destOrd="0" presId="urn:microsoft.com/office/officeart/2008/layout/LinedList"/>
    <dgm:cxn modelId="{51C14F63-3ABC-4599-82E8-DD6E20EDCC7F}" srcId="{20A12ABD-A50A-47A5-AC03-FFDDDF1F7112}" destId="{3944CEE6-C392-49E9-80C1-34A12DDFD44C}" srcOrd="2" destOrd="0" parTransId="{D164C56F-D5D8-4A56-B84F-424F74257B84}" sibTransId="{85F67E40-A03D-4CCA-8396-01142AD0084E}"/>
    <dgm:cxn modelId="{97A8CB58-6BA1-4482-B2C9-F071416158B8}" type="presOf" srcId="{20A12ABD-A50A-47A5-AC03-FFDDDF1F7112}" destId="{0B9D0DAF-7A69-4465-BDC6-4FC360D46A52}" srcOrd="0" destOrd="0" presId="urn:microsoft.com/office/officeart/2008/layout/LinedList"/>
    <dgm:cxn modelId="{68047018-8CA4-48DD-9B01-EA9CA29FD931}" srcId="{20A12ABD-A50A-47A5-AC03-FFDDDF1F7112}" destId="{000BE363-EF04-4A69-900B-C5A32237030B}" srcOrd="0" destOrd="0" parTransId="{2003F16B-D04C-4997-8ABA-DF0DDB0C41A8}" sibTransId="{99FE3115-FCCB-47AF-B1FF-1AF42BE973E7}"/>
    <dgm:cxn modelId="{C10A179E-3C13-407E-855E-4A6BC2A9AF2F}" srcId="{20A12ABD-A50A-47A5-AC03-FFDDDF1F7112}" destId="{BF64A755-30D9-4F58-8C21-0F39654DBDFF}" srcOrd="1" destOrd="0" parTransId="{5A8BE8BE-248E-4F39-88F6-7F5ABB24840F}" sibTransId="{F49D1D2D-B214-4F19-A718-CBA425BD2CEE}"/>
    <dgm:cxn modelId="{CCBC7F7A-5316-4B0F-AAA6-45DC2A0AABFA}" type="presOf" srcId="{BF64A755-30D9-4F58-8C21-0F39654DBDFF}" destId="{08F77615-C642-4265-8A43-8E605D599C78}" srcOrd="0" destOrd="0" presId="urn:microsoft.com/office/officeart/2008/layout/LinedList"/>
    <dgm:cxn modelId="{474B0A62-B48F-44DA-98E2-7E07CADA1D11}" type="presParOf" srcId="{0B9D0DAF-7A69-4465-BDC6-4FC360D46A52}" destId="{DA8A4984-4736-44EA-AF18-A43B4D59B654}" srcOrd="0" destOrd="0" presId="urn:microsoft.com/office/officeart/2008/layout/LinedList"/>
    <dgm:cxn modelId="{5EAB633E-6A98-4C11-A9FE-9104D1623BB5}" type="presParOf" srcId="{0B9D0DAF-7A69-4465-BDC6-4FC360D46A52}" destId="{C4D90632-4763-45E7-99E0-C8007EC95F0F}" srcOrd="1" destOrd="0" presId="urn:microsoft.com/office/officeart/2008/layout/LinedList"/>
    <dgm:cxn modelId="{A18AA054-DF80-465D-9E33-F7EF991E60E1}" type="presParOf" srcId="{C4D90632-4763-45E7-99E0-C8007EC95F0F}" destId="{852480A2-7233-4C58-A16F-899021FB1EB3}" srcOrd="0" destOrd="0" presId="urn:microsoft.com/office/officeart/2008/layout/LinedList"/>
    <dgm:cxn modelId="{873F2E80-0FCA-4D06-BB28-D2130FBE52B6}" type="presParOf" srcId="{C4D90632-4763-45E7-99E0-C8007EC95F0F}" destId="{04C14AE5-BB67-4AEC-AA8F-0CA3C729DE17}" srcOrd="1" destOrd="0" presId="urn:microsoft.com/office/officeart/2008/layout/LinedList"/>
    <dgm:cxn modelId="{C90F8CC5-4011-41DA-8A24-47EF08E15726}" type="presParOf" srcId="{0B9D0DAF-7A69-4465-BDC6-4FC360D46A52}" destId="{7D81D83E-E702-4537-A144-76E45C32DCEE}" srcOrd="2" destOrd="0" presId="urn:microsoft.com/office/officeart/2008/layout/LinedList"/>
    <dgm:cxn modelId="{BD9B8EC2-9DD1-4EF0-97D4-05619EA47A4B}" type="presParOf" srcId="{0B9D0DAF-7A69-4465-BDC6-4FC360D46A52}" destId="{2F9EC7FF-8357-4F0E-BF5C-7072A95CF1BE}" srcOrd="3" destOrd="0" presId="urn:microsoft.com/office/officeart/2008/layout/LinedList"/>
    <dgm:cxn modelId="{B2D43A72-A98C-41B6-9170-35243E25D7FF}" type="presParOf" srcId="{2F9EC7FF-8357-4F0E-BF5C-7072A95CF1BE}" destId="{08F77615-C642-4265-8A43-8E605D599C78}" srcOrd="0" destOrd="0" presId="urn:microsoft.com/office/officeart/2008/layout/LinedList"/>
    <dgm:cxn modelId="{CD0E7AD0-EE72-4E0B-92E3-6882DEA3BA6B}" type="presParOf" srcId="{2F9EC7FF-8357-4F0E-BF5C-7072A95CF1BE}" destId="{DD0D1142-937B-4D2A-9984-3D0C8E490A20}" srcOrd="1" destOrd="0" presId="urn:microsoft.com/office/officeart/2008/layout/LinedList"/>
    <dgm:cxn modelId="{63EA9B66-5378-4B47-B30B-8E2D7A214391}" type="presParOf" srcId="{0B9D0DAF-7A69-4465-BDC6-4FC360D46A52}" destId="{3528E4C9-223E-4B2D-946D-16AB114466CC}" srcOrd="4" destOrd="0" presId="urn:microsoft.com/office/officeart/2008/layout/LinedList"/>
    <dgm:cxn modelId="{CF5B1AD3-554E-4348-97C8-0D13E93473C5}" type="presParOf" srcId="{0B9D0DAF-7A69-4465-BDC6-4FC360D46A52}" destId="{C8BBA177-653D-4C83-8307-34F6B8018C50}" srcOrd="5" destOrd="0" presId="urn:microsoft.com/office/officeart/2008/layout/LinedList"/>
    <dgm:cxn modelId="{2F7798C4-8E8D-459C-90FE-47713D58F7C9}" type="presParOf" srcId="{C8BBA177-653D-4C83-8307-34F6B8018C50}" destId="{988B4635-2792-439F-A509-40991A701345}" srcOrd="0" destOrd="0" presId="urn:microsoft.com/office/officeart/2008/layout/LinedList"/>
    <dgm:cxn modelId="{0CB98FA4-0828-43BB-9E94-A1FB65C35EB7}" type="presParOf" srcId="{C8BBA177-653D-4C83-8307-34F6B8018C50}" destId="{E9BF46BB-F320-47E4-9C72-C67E6A4BFCBD}"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99E71-A71F-440D-90F2-CCA8BF988BFC}">
      <dsp:nvSpPr>
        <dsp:cNvPr id="0" name=""/>
        <dsp:cNvSpPr/>
      </dsp:nvSpPr>
      <dsp:spPr>
        <a:xfrm>
          <a:off x="0" y="0"/>
          <a:ext cx="62690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EECC81-AB3E-4524-A8BA-BF4BAF28E06D}">
      <dsp:nvSpPr>
        <dsp:cNvPr id="0" name=""/>
        <dsp:cNvSpPr/>
      </dsp:nvSpPr>
      <dsp:spPr>
        <a:xfrm>
          <a:off x="0" y="0"/>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endParaRPr lang="en-US" sz="2000" kern="1200">
            <a:latin typeface="Corbel" panose="020B0503020204020204" pitchFamily="34" charset="0"/>
          </a:endParaRPr>
        </a:p>
      </dsp:txBody>
      <dsp:txXfrm>
        <a:off x="0" y="0"/>
        <a:ext cx="6269038" cy="1393031"/>
      </dsp:txXfrm>
    </dsp:sp>
    <dsp:sp modelId="{7D7D44AE-10DE-4DFE-910C-9D570D9E9D31}">
      <dsp:nvSpPr>
        <dsp:cNvPr id="0" name=""/>
        <dsp:cNvSpPr/>
      </dsp:nvSpPr>
      <dsp:spPr>
        <a:xfrm>
          <a:off x="0" y="1393031"/>
          <a:ext cx="62690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3EB45E-9238-40E7-AC34-6032D69FD4CD}">
      <dsp:nvSpPr>
        <dsp:cNvPr id="0" name=""/>
        <dsp:cNvSpPr/>
      </dsp:nvSpPr>
      <dsp:spPr>
        <a:xfrm>
          <a:off x="0" y="1393031"/>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it-IT" sz="2000" kern="1200" dirty="0">
              <a:latin typeface="Corbel" panose="020B0503020204020204" pitchFamily="34" charset="0"/>
            </a:rPr>
            <a:t>Vaccino esavalente: la quasi totalità dei bambini italiani nati a partire dal 2002 è stata vaccinata con l’esavalente</a:t>
          </a:r>
          <a:endParaRPr lang="en-US" sz="2000" kern="1200" dirty="0">
            <a:latin typeface="Corbel" panose="020B0503020204020204" pitchFamily="34" charset="0"/>
          </a:endParaRPr>
        </a:p>
      </dsp:txBody>
      <dsp:txXfrm>
        <a:off x="0" y="1393031"/>
        <a:ext cx="6269038" cy="1393031"/>
      </dsp:txXfrm>
    </dsp:sp>
    <dsp:sp modelId="{E29A08E0-41AD-40A2-8A69-894CB3A9C7EA}">
      <dsp:nvSpPr>
        <dsp:cNvPr id="0" name=""/>
        <dsp:cNvSpPr/>
      </dsp:nvSpPr>
      <dsp:spPr>
        <a:xfrm>
          <a:off x="0" y="2786062"/>
          <a:ext cx="62690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5DAF3E-4FA4-4465-A9BC-E54CCC15F1AA}">
      <dsp:nvSpPr>
        <dsp:cNvPr id="0" name=""/>
        <dsp:cNvSpPr/>
      </dsp:nvSpPr>
      <dsp:spPr>
        <a:xfrm>
          <a:off x="0" y="2786062"/>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it-IT" sz="2000" kern="1200" dirty="0">
              <a:latin typeface="Corbel" panose="020B0503020204020204" pitchFamily="34" charset="0"/>
            </a:rPr>
            <a:t>MPR è l’unico vaccino dal 2001 usato a tutte le età; si somministra anche nel post-</a:t>
          </a:r>
          <a:r>
            <a:rPr lang="it-IT" sz="2000" kern="1200" dirty="0" err="1">
              <a:latin typeface="Corbel" panose="020B0503020204020204" pitchFamily="34" charset="0"/>
            </a:rPr>
            <a:t>partum</a:t>
          </a:r>
          <a:r>
            <a:rPr lang="it-IT" sz="2000" kern="1200" dirty="0">
              <a:latin typeface="Corbel" panose="020B0503020204020204" pitchFamily="34" charset="0"/>
            </a:rPr>
            <a:t> alle donne suscettibili alla rosolia</a:t>
          </a:r>
          <a:endParaRPr lang="en-US" sz="2000" kern="1200" dirty="0">
            <a:latin typeface="Corbel" panose="020B0503020204020204" pitchFamily="34" charset="0"/>
          </a:endParaRPr>
        </a:p>
      </dsp:txBody>
      <dsp:txXfrm>
        <a:off x="0" y="2786062"/>
        <a:ext cx="6269038" cy="1393031"/>
      </dsp:txXfrm>
    </dsp:sp>
    <dsp:sp modelId="{D6A3A11B-A3ED-43AE-BBFD-E76EC6452F49}">
      <dsp:nvSpPr>
        <dsp:cNvPr id="0" name=""/>
        <dsp:cNvSpPr/>
      </dsp:nvSpPr>
      <dsp:spPr>
        <a:xfrm>
          <a:off x="0" y="4179093"/>
          <a:ext cx="62690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F278D9-C115-4C3F-B497-A90BA587D443}">
      <dsp:nvSpPr>
        <dsp:cNvPr id="0" name=""/>
        <dsp:cNvSpPr/>
      </dsp:nvSpPr>
      <dsp:spPr>
        <a:xfrm>
          <a:off x="0" y="4179093"/>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it-IT" sz="2000" kern="1200" dirty="0">
              <a:latin typeface="Corbel" panose="020B0503020204020204" pitchFamily="34" charset="0"/>
            </a:rPr>
            <a:t>MPRV è utilizzato da diversi anni in USA, Germania e altrove. Già introdotto in 7 Regioni italiane in anni recenti, è in uso in Piemonte a partire dai nati nel 2° semestre 2016</a:t>
          </a:r>
          <a:endParaRPr lang="en-US" sz="2000" kern="1200" dirty="0">
            <a:latin typeface="Corbel" panose="020B0503020204020204" pitchFamily="34" charset="0"/>
          </a:endParaRPr>
        </a:p>
      </dsp:txBody>
      <dsp:txXfrm>
        <a:off x="0" y="4179093"/>
        <a:ext cx="6269038" cy="13930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99E71-A71F-440D-90F2-CCA8BF988BFC}">
      <dsp:nvSpPr>
        <dsp:cNvPr id="0" name=""/>
        <dsp:cNvSpPr/>
      </dsp:nvSpPr>
      <dsp:spPr>
        <a:xfrm>
          <a:off x="0" y="0"/>
          <a:ext cx="60841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EECC81-AB3E-4524-A8BA-BF4BAF28E06D}">
      <dsp:nvSpPr>
        <dsp:cNvPr id="0" name=""/>
        <dsp:cNvSpPr/>
      </dsp:nvSpPr>
      <dsp:spPr>
        <a:xfrm>
          <a:off x="0" y="0"/>
          <a:ext cx="6084106" cy="278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it-IT" sz="2400" b="1" u="sng" kern="1200" dirty="0" smtClean="0">
              <a:latin typeface="Corbel" panose="020B0503020204020204" pitchFamily="34" charset="0"/>
            </a:rPr>
            <a:t>per i nati fino al 2016</a:t>
          </a:r>
          <a:r>
            <a:rPr lang="it-IT" sz="2400" kern="1200" dirty="0" smtClean="0">
              <a:latin typeface="Corbel" panose="020B0503020204020204" pitchFamily="34" charset="0"/>
            </a:rPr>
            <a:t>: vi è l’obbligo di effettuare, oltre alle quattro vaccinazioni già imposte per legge anche l’anti-morbillo, l’anti-parotite, l’anti-rosolia e l’anti-pertosse, l’</a:t>
          </a:r>
          <a:r>
            <a:rPr lang="it-IT" sz="2400" kern="1200" dirty="0" err="1" smtClean="0">
              <a:latin typeface="Corbel" panose="020B0503020204020204" pitchFamily="34" charset="0"/>
            </a:rPr>
            <a:t>anti-</a:t>
          </a:r>
          <a:r>
            <a:rPr lang="it-IT" sz="2400" i="1" kern="1200" dirty="0" err="1" smtClean="0">
              <a:latin typeface="Corbel" panose="020B0503020204020204" pitchFamily="34" charset="0"/>
            </a:rPr>
            <a:t>Haemophilus</a:t>
          </a:r>
          <a:r>
            <a:rPr lang="it-IT" sz="2400" i="1" kern="1200" dirty="0" smtClean="0">
              <a:latin typeface="Corbel" panose="020B0503020204020204" pitchFamily="34" charset="0"/>
            </a:rPr>
            <a:t> </a:t>
          </a:r>
          <a:r>
            <a:rPr lang="it-IT" sz="2400" i="1" kern="1200" dirty="0" err="1" smtClean="0">
              <a:latin typeface="Corbel" panose="020B0503020204020204" pitchFamily="34" charset="0"/>
            </a:rPr>
            <a:t>influenzae</a:t>
          </a:r>
          <a:r>
            <a:rPr lang="it-IT" sz="2400" kern="1200" dirty="0" smtClean="0">
              <a:latin typeface="Corbel" panose="020B0503020204020204" pitchFamily="34" charset="0"/>
            </a:rPr>
            <a:t> tipo b </a:t>
          </a:r>
          <a:endParaRPr lang="en-US" sz="2400" kern="1200" dirty="0">
            <a:latin typeface="Corbel" panose="020B0503020204020204" pitchFamily="34" charset="0"/>
          </a:endParaRPr>
        </a:p>
      </dsp:txBody>
      <dsp:txXfrm>
        <a:off x="0" y="0"/>
        <a:ext cx="6084106" cy="2786062"/>
      </dsp:txXfrm>
    </dsp:sp>
    <dsp:sp modelId="{7D7D44AE-10DE-4DFE-910C-9D570D9E9D31}">
      <dsp:nvSpPr>
        <dsp:cNvPr id="0" name=""/>
        <dsp:cNvSpPr/>
      </dsp:nvSpPr>
      <dsp:spPr>
        <a:xfrm>
          <a:off x="0" y="2786062"/>
          <a:ext cx="60841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3EB45E-9238-40E7-AC34-6032D69FD4CD}">
      <dsp:nvSpPr>
        <dsp:cNvPr id="0" name=""/>
        <dsp:cNvSpPr/>
      </dsp:nvSpPr>
      <dsp:spPr>
        <a:xfrm>
          <a:off x="0" y="2786062"/>
          <a:ext cx="6084106" cy="278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just" defTabSz="933450">
            <a:lnSpc>
              <a:spcPct val="90000"/>
            </a:lnSpc>
            <a:spcBef>
              <a:spcPct val="0"/>
            </a:spcBef>
            <a:spcAft>
              <a:spcPct val="35000"/>
            </a:spcAft>
          </a:pPr>
          <a:r>
            <a:rPr lang="it-IT" sz="2100" b="1" u="sng" kern="1200" dirty="0" smtClean="0">
              <a:latin typeface="Corbel" panose="020B0503020204020204" pitchFamily="34" charset="0"/>
            </a:rPr>
            <a:t>i nati dal 2017 in poi</a:t>
          </a:r>
          <a:r>
            <a:rPr lang="it-IT" sz="2100" kern="1200" dirty="0" smtClean="0">
              <a:latin typeface="Corbel" panose="020B0503020204020204" pitchFamily="34" charset="0"/>
            </a:rPr>
            <a:t>: poiché il 19 gennaio 2017 è stato approvato, il nuovo Piano Nazionale Prevenzione Vaccinale 2017-2019, dovranno rispettare il Calendario vaccinale in esso incluso; quindi, oltre alle quattro vaccinazioni già imposte per legge, dovranno effettuare obbligatoriamente l’anti-morbillo, l’anti-parotite, l’anti-rosolia, l’anti-pertosse, l’anti-</a:t>
          </a:r>
          <a:r>
            <a:rPr lang="it-IT" sz="2100" i="1" kern="1200" dirty="0" err="1" smtClean="0">
              <a:latin typeface="Corbel" panose="020B0503020204020204" pitchFamily="34" charset="0"/>
            </a:rPr>
            <a:t>Haemophilus</a:t>
          </a:r>
          <a:r>
            <a:rPr lang="it-IT" sz="2100" i="1" kern="1200" dirty="0" smtClean="0">
              <a:latin typeface="Corbel" panose="020B0503020204020204" pitchFamily="34" charset="0"/>
            </a:rPr>
            <a:t> </a:t>
          </a:r>
          <a:r>
            <a:rPr lang="it-IT" sz="2100" i="1" kern="1200" dirty="0" err="1" smtClean="0">
              <a:latin typeface="Corbel" panose="020B0503020204020204" pitchFamily="34" charset="0"/>
            </a:rPr>
            <a:t>influenzae</a:t>
          </a:r>
          <a:r>
            <a:rPr lang="it-IT" sz="2100" kern="1200" dirty="0" smtClean="0">
              <a:latin typeface="Corbel" panose="020B0503020204020204" pitchFamily="34" charset="0"/>
            </a:rPr>
            <a:t> tipo b e l’anti-varicella. </a:t>
          </a:r>
          <a:endParaRPr lang="en-US" sz="2100" kern="1200" dirty="0">
            <a:latin typeface="Corbel" panose="020B0503020204020204" pitchFamily="34" charset="0"/>
          </a:endParaRPr>
        </a:p>
      </dsp:txBody>
      <dsp:txXfrm>
        <a:off x="0" y="2786062"/>
        <a:ext cx="6084106" cy="27860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ADD8E-D1DB-4094-913F-7CD4E13D1A33}">
      <dsp:nvSpPr>
        <dsp:cNvPr id="0" name=""/>
        <dsp:cNvSpPr/>
      </dsp:nvSpPr>
      <dsp:spPr>
        <a:xfrm>
          <a:off x="0" y="2720"/>
          <a:ext cx="62690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C95F46-6F1F-40FB-9D2D-D9100159BB7E}">
      <dsp:nvSpPr>
        <dsp:cNvPr id="0" name=""/>
        <dsp:cNvSpPr/>
      </dsp:nvSpPr>
      <dsp:spPr>
        <a:xfrm>
          <a:off x="0" y="2720"/>
          <a:ext cx="6269038"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l" defTabSz="1644650">
            <a:lnSpc>
              <a:spcPct val="90000"/>
            </a:lnSpc>
            <a:spcBef>
              <a:spcPct val="0"/>
            </a:spcBef>
            <a:spcAft>
              <a:spcPct val="35000"/>
            </a:spcAft>
          </a:pPr>
          <a:r>
            <a:rPr lang="it-IT" sz="3700" kern="1200" dirty="0"/>
            <a:t>Vale esclusivamente per le scuole dell’infanzia</a:t>
          </a:r>
          <a:endParaRPr lang="en-US" sz="3700" kern="1200" dirty="0"/>
        </a:p>
      </dsp:txBody>
      <dsp:txXfrm>
        <a:off x="0" y="2720"/>
        <a:ext cx="6269038" cy="1855561"/>
      </dsp:txXfrm>
    </dsp:sp>
    <dsp:sp modelId="{FB7FE6C0-FBC1-4F25-9098-A4D3C1ABAD1C}">
      <dsp:nvSpPr>
        <dsp:cNvPr id="0" name=""/>
        <dsp:cNvSpPr/>
      </dsp:nvSpPr>
      <dsp:spPr>
        <a:xfrm>
          <a:off x="0" y="1858281"/>
          <a:ext cx="62690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935F98-D15F-4934-94DD-7F0ECB071E3E}">
      <dsp:nvSpPr>
        <dsp:cNvPr id="0" name=""/>
        <dsp:cNvSpPr/>
      </dsp:nvSpPr>
      <dsp:spPr>
        <a:xfrm>
          <a:off x="0" y="1858281"/>
          <a:ext cx="6269038"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endParaRPr lang="it-IT" sz="2400" kern="1200" dirty="0" smtClean="0"/>
        </a:p>
        <a:p>
          <a:pPr lvl="0" algn="l" defTabSz="1066800">
            <a:lnSpc>
              <a:spcPct val="90000"/>
            </a:lnSpc>
            <a:spcBef>
              <a:spcPct val="0"/>
            </a:spcBef>
            <a:spcAft>
              <a:spcPct val="35000"/>
            </a:spcAft>
          </a:pPr>
          <a:r>
            <a:rPr lang="it-IT" sz="3700" kern="1200" dirty="0" smtClean="0"/>
            <a:t>Chi </a:t>
          </a:r>
          <a:r>
            <a:rPr lang="it-IT" sz="3700" kern="1200" dirty="0"/>
            <a:t>non è in regola non entra</a:t>
          </a:r>
          <a:endParaRPr lang="en-US" sz="3700" kern="1200" dirty="0"/>
        </a:p>
      </dsp:txBody>
      <dsp:txXfrm>
        <a:off x="0" y="1858281"/>
        <a:ext cx="6269038" cy="1855561"/>
      </dsp:txXfrm>
    </dsp:sp>
    <dsp:sp modelId="{5A332B8F-59DA-4F04-85A1-0A08FB92B3DF}">
      <dsp:nvSpPr>
        <dsp:cNvPr id="0" name=""/>
        <dsp:cNvSpPr/>
      </dsp:nvSpPr>
      <dsp:spPr>
        <a:xfrm>
          <a:off x="0" y="3713843"/>
          <a:ext cx="62690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B5817C-5961-4CB8-B4C3-B50901F453CF}">
      <dsp:nvSpPr>
        <dsp:cNvPr id="0" name=""/>
        <dsp:cNvSpPr/>
      </dsp:nvSpPr>
      <dsp:spPr>
        <a:xfrm>
          <a:off x="0" y="3713843"/>
          <a:ext cx="6269038"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l" defTabSz="1644650">
            <a:lnSpc>
              <a:spcPct val="90000"/>
            </a:lnSpc>
            <a:spcBef>
              <a:spcPct val="0"/>
            </a:spcBef>
            <a:spcAft>
              <a:spcPct val="35000"/>
            </a:spcAft>
          </a:pPr>
          <a:r>
            <a:rPr lang="it-IT" sz="3700" kern="1200" dirty="0"/>
            <a:t>E’ prevista anche una sanzione pecuniaria per chi non è in regola</a:t>
          </a:r>
          <a:endParaRPr lang="en-US" sz="3700" kern="1200" dirty="0"/>
        </a:p>
      </dsp:txBody>
      <dsp:txXfrm>
        <a:off x="0" y="3713843"/>
        <a:ext cx="6269038" cy="18555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A4984-4736-44EA-AF18-A43B4D59B654}">
      <dsp:nvSpPr>
        <dsp:cNvPr id="0" name=""/>
        <dsp:cNvSpPr/>
      </dsp:nvSpPr>
      <dsp:spPr>
        <a:xfrm>
          <a:off x="0" y="2773"/>
          <a:ext cx="619505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2480A2-7233-4C58-A16F-899021FB1EB3}">
      <dsp:nvSpPr>
        <dsp:cNvPr id="0" name=""/>
        <dsp:cNvSpPr/>
      </dsp:nvSpPr>
      <dsp:spPr>
        <a:xfrm>
          <a:off x="0" y="2773"/>
          <a:ext cx="6195051" cy="189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it-IT" sz="3200" kern="1200" dirty="0"/>
            <a:t>I non vaccinati possono frequentare la scuola</a:t>
          </a:r>
          <a:endParaRPr lang="en-US" sz="3200" kern="1200" dirty="0"/>
        </a:p>
      </dsp:txBody>
      <dsp:txXfrm>
        <a:off x="0" y="2773"/>
        <a:ext cx="6195051" cy="1891680"/>
      </dsp:txXfrm>
    </dsp:sp>
    <dsp:sp modelId="{7D81D83E-E702-4537-A144-76E45C32DCEE}">
      <dsp:nvSpPr>
        <dsp:cNvPr id="0" name=""/>
        <dsp:cNvSpPr/>
      </dsp:nvSpPr>
      <dsp:spPr>
        <a:xfrm>
          <a:off x="0" y="1894454"/>
          <a:ext cx="619505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F77615-C642-4265-8A43-8E605D599C78}">
      <dsp:nvSpPr>
        <dsp:cNvPr id="0" name=""/>
        <dsp:cNvSpPr/>
      </dsp:nvSpPr>
      <dsp:spPr>
        <a:xfrm>
          <a:off x="0" y="1894454"/>
          <a:ext cx="6195051" cy="189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it-IT" sz="3200" kern="1200" dirty="0"/>
            <a:t>Sanzione pecuniaria per gli inadempienti (previo colloquio informativo)</a:t>
          </a:r>
          <a:endParaRPr lang="en-US" sz="3200" kern="1200" dirty="0"/>
        </a:p>
      </dsp:txBody>
      <dsp:txXfrm>
        <a:off x="0" y="1894454"/>
        <a:ext cx="6195051" cy="1891680"/>
      </dsp:txXfrm>
    </dsp:sp>
    <dsp:sp modelId="{3528E4C9-223E-4B2D-946D-16AB114466CC}">
      <dsp:nvSpPr>
        <dsp:cNvPr id="0" name=""/>
        <dsp:cNvSpPr/>
      </dsp:nvSpPr>
      <dsp:spPr>
        <a:xfrm>
          <a:off x="0" y="3786134"/>
          <a:ext cx="619505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8B4635-2792-439F-A509-40991A701345}">
      <dsp:nvSpPr>
        <dsp:cNvPr id="0" name=""/>
        <dsp:cNvSpPr/>
      </dsp:nvSpPr>
      <dsp:spPr>
        <a:xfrm>
          <a:off x="0" y="3786134"/>
          <a:ext cx="6195051" cy="189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it-IT" sz="3200" kern="1200" dirty="0"/>
            <a:t>E’ inadempiente anche chi è vaccinato in modo incompleto (ad es. chi non è in regola con i richiami dei 5 anni e dei 15 anni)</a:t>
          </a:r>
          <a:endParaRPr lang="en-US" sz="3200" kern="1200" dirty="0"/>
        </a:p>
      </dsp:txBody>
      <dsp:txXfrm>
        <a:off x="0" y="3786134"/>
        <a:ext cx="6195051" cy="189168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050F7F-FA89-432A-AAAD-6F918F6DD6F0}" type="datetimeFigureOut">
              <a:rPr lang="it-IT" smtClean="0"/>
              <a:pPr/>
              <a:t>14/03/2023</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A56230-616A-40AA-8303-D3DFF795C573}" type="slidenum">
              <a:rPr lang="it-IT" smtClean="0"/>
              <a:pPr/>
              <a:t>‹N›</a:t>
            </a:fld>
            <a:endParaRPr lang="it-IT"/>
          </a:p>
        </p:txBody>
      </p:sp>
    </p:spTree>
    <p:extLst>
      <p:ext uri="{BB962C8B-B14F-4D97-AF65-F5344CB8AC3E}">
        <p14:creationId xmlns:p14="http://schemas.microsoft.com/office/powerpoint/2010/main" xmlns="" val="242113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C4ACA74-ED6E-40A8-8168-08EB074327DA}" type="slidenum">
              <a:rPr lang="it-IT" smtClean="0"/>
              <a:pPr/>
              <a:t>27</a:t>
            </a:fld>
            <a:endParaRPr lang="it-IT"/>
          </a:p>
        </p:txBody>
      </p:sp>
    </p:spTree>
    <p:extLst>
      <p:ext uri="{BB962C8B-B14F-4D97-AF65-F5344CB8AC3E}">
        <p14:creationId xmlns:p14="http://schemas.microsoft.com/office/powerpoint/2010/main" xmlns="" val="1392370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F8FE462-4586-4638-8200-B2C5232852C6}" type="datetimeFigureOut">
              <a:rPr lang="it-IT" smtClean="0"/>
              <a:pPr/>
              <a:t>14/03/2023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D4DB8E5-DF57-404C-A275-7BA383095153}" type="slidenum">
              <a:rPr lang="it-IT" smtClean="0"/>
              <a:pPr/>
              <a:t>‹N›</a:t>
            </a:fld>
            <a:endParaRPr lang="it-IT"/>
          </a:p>
        </p:txBody>
      </p:sp>
    </p:spTree>
    <p:extLst>
      <p:ext uri="{BB962C8B-B14F-4D97-AF65-F5344CB8AC3E}">
        <p14:creationId xmlns:p14="http://schemas.microsoft.com/office/powerpoint/2010/main" xmlns="" val="54895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F8FE462-4586-4638-8200-B2C5232852C6}" type="datetimeFigureOut">
              <a:rPr lang="it-IT" smtClean="0"/>
              <a:pPr/>
              <a:t>14/03/2023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D4DB8E5-DF57-404C-A275-7BA383095153}" type="slidenum">
              <a:rPr lang="it-IT" smtClean="0"/>
              <a:pPr/>
              <a:t>‹N›</a:t>
            </a:fld>
            <a:endParaRPr lang="it-IT"/>
          </a:p>
        </p:txBody>
      </p:sp>
    </p:spTree>
    <p:extLst>
      <p:ext uri="{BB962C8B-B14F-4D97-AF65-F5344CB8AC3E}">
        <p14:creationId xmlns:p14="http://schemas.microsoft.com/office/powerpoint/2010/main" xmlns="" val="2217269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F8FE462-4586-4638-8200-B2C5232852C6}" type="datetimeFigureOut">
              <a:rPr lang="it-IT" smtClean="0"/>
              <a:pPr/>
              <a:t>14/03/2023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D4DB8E5-DF57-404C-A275-7BA383095153}" type="slidenum">
              <a:rPr lang="it-IT" smtClean="0"/>
              <a:pPr/>
              <a:t>‹N›</a:t>
            </a:fld>
            <a:endParaRPr lang="it-IT"/>
          </a:p>
        </p:txBody>
      </p:sp>
    </p:spTree>
    <p:extLst>
      <p:ext uri="{BB962C8B-B14F-4D97-AF65-F5344CB8AC3E}">
        <p14:creationId xmlns:p14="http://schemas.microsoft.com/office/powerpoint/2010/main" xmlns="" val="3750422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F8FE462-4586-4638-8200-B2C5232852C6}" type="datetimeFigureOut">
              <a:rPr lang="it-IT" smtClean="0"/>
              <a:pPr/>
              <a:t>14/03/2023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D4DB8E5-DF57-404C-A275-7BA383095153}" type="slidenum">
              <a:rPr lang="it-IT" smtClean="0"/>
              <a:pPr/>
              <a:t>‹N›</a:t>
            </a:fld>
            <a:endParaRPr lang="it-IT"/>
          </a:p>
        </p:txBody>
      </p:sp>
    </p:spTree>
    <p:extLst>
      <p:ext uri="{BB962C8B-B14F-4D97-AF65-F5344CB8AC3E}">
        <p14:creationId xmlns:p14="http://schemas.microsoft.com/office/powerpoint/2010/main" xmlns="" val="1381093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F8FE462-4586-4638-8200-B2C5232852C6}" type="datetimeFigureOut">
              <a:rPr lang="it-IT" smtClean="0"/>
              <a:pPr/>
              <a:t>14/03/2023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D4DB8E5-DF57-404C-A275-7BA383095153}" type="slidenum">
              <a:rPr lang="it-IT" smtClean="0"/>
              <a:pPr/>
              <a:t>‹N›</a:t>
            </a:fld>
            <a:endParaRPr lang="it-IT"/>
          </a:p>
        </p:txBody>
      </p:sp>
    </p:spTree>
    <p:extLst>
      <p:ext uri="{BB962C8B-B14F-4D97-AF65-F5344CB8AC3E}">
        <p14:creationId xmlns:p14="http://schemas.microsoft.com/office/powerpoint/2010/main" xmlns="" val="2385185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F8FE462-4586-4638-8200-B2C5232852C6}" type="datetimeFigureOut">
              <a:rPr lang="it-IT" smtClean="0"/>
              <a:pPr/>
              <a:t>14/03/2023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D4DB8E5-DF57-404C-A275-7BA383095153}" type="slidenum">
              <a:rPr lang="it-IT" smtClean="0"/>
              <a:pPr/>
              <a:t>‹N›</a:t>
            </a:fld>
            <a:endParaRPr lang="it-IT"/>
          </a:p>
        </p:txBody>
      </p:sp>
    </p:spTree>
    <p:extLst>
      <p:ext uri="{BB962C8B-B14F-4D97-AF65-F5344CB8AC3E}">
        <p14:creationId xmlns:p14="http://schemas.microsoft.com/office/powerpoint/2010/main" xmlns="" val="3710650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F8FE462-4586-4638-8200-B2C5232852C6}" type="datetimeFigureOut">
              <a:rPr lang="it-IT" smtClean="0"/>
              <a:pPr/>
              <a:t>14/03/2023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D4DB8E5-DF57-404C-A275-7BA383095153}" type="slidenum">
              <a:rPr lang="it-IT" smtClean="0"/>
              <a:pPr/>
              <a:t>‹N›</a:t>
            </a:fld>
            <a:endParaRPr lang="it-IT"/>
          </a:p>
        </p:txBody>
      </p:sp>
    </p:spTree>
    <p:extLst>
      <p:ext uri="{BB962C8B-B14F-4D97-AF65-F5344CB8AC3E}">
        <p14:creationId xmlns:p14="http://schemas.microsoft.com/office/powerpoint/2010/main" xmlns="" val="2277265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F8FE462-4586-4638-8200-B2C5232852C6}" type="datetimeFigureOut">
              <a:rPr lang="it-IT" smtClean="0"/>
              <a:pPr/>
              <a:t>14/03/2023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D4DB8E5-DF57-404C-A275-7BA383095153}" type="slidenum">
              <a:rPr lang="it-IT" smtClean="0"/>
              <a:pPr/>
              <a:t>‹N›</a:t>
            </a:fld>
            <a:endParaRPr lang="it-IT"/>
          </a:p>
        </p:txBody>
      </p:sp>
    </p:spTree>
    <p:extLst>
      <p:ext uri="{BB962C8B-B14F-4D97-AF65-F5344CB8AC3E}">
        <p14:creationId xmlns:p14="http://schemas.microsoft.com/office/powerpoint/2010/main" xmlns="" val="3375203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F8FE462-4586-4638-8200-B2C5232852C6}" type="datetimeFigureOut">
              <a:rPr lang="it-IT" smtClean="0"/>
              <a:pPr/>
              <a:t>14/03/2023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D4DB8E5-DF57-404C-A275-7BA383095153}" type="slidenum">
              <a:rPr lang="it-IT" smtClean="0"/>
              <a:pPr/>
              <a:t>‹N›</a:t>
            </a:fld>
            <a:endParaRPr lang="it-IT"/>
          </a:p>
        </p:txBody>
      </p:sp>
    </p:spTree>
    <p:extLst>
      <p:ext uri="{BB962C8B-B14F-4D97-AF65-F5344CB8AC3E}">
        <p14:creationId xmlns:p14="http://schemas.microsoft.com/office/powerpoint/2010/main" xmlns="" val="1203212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F8FE462-4586-4638-8200-B2C5232852C6}" type="datetimeFigureOut">
              <a:rPr lang="it-IT" smtClean="0"/>
              <a:pPr/>
              <a:t>14/03/2023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D4DB8E5-DF57-404C-A275-7BA383095153}" type="slidenum">
              <a:rPr lang="it-IT" smtClean="0"/>
              <a:pPr/>
              <a:t>‹N›</a:t>
            </a:fld>
            <a:endParaRPr lang="it-IT"/>
          </a:p>
        </p:txBody>
      </p:sp>
    </p:spTree>
    <p:extLst>
      <p:ext uri="{BB962C8B-B14F-4D97-AF65-F5344CB8AC3E}">
        <p14:creationId xmlns:p14="http://schemas.microsoft.com/office/powerpoint/2010/main" xmlns="" val="834456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F8FE462-4586-4638-8200-B2C5232852C6}" type="datetimeFigureOut">
              <a:rPr lang="it-IT" smtClean="0"/>
              <a:pPr/>
              <a:t>14/03/2023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D4DB8E5-DF57-404C-A275-7BA383095153}" type="slidenum">
              <a:rPr lang="it-IT" smtClean="0"/>
              <a:pPr/>
              <a:t>‹N›</a:t>
            </a:fld>
            <a:endParaRPr lang="it-IT"/>
          </a:p>
        </p:txBody>
      </p:sp>
    </p:spTree>
    <p:extLst>
      <p:ext uri="{BB962C8B-B14F-4D97-AF65-F5344CB8AC3E}">
        <p14:creationId xmlns:p14="http://schemas.microsoft.com/office/powerpoint/2010/main" xmlns="" val="18673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FE462-4586-4638-8200-B2C5232852C6}" type="datetimeFigureOut">
              <a:rPr lang="it-IT" smtClean="0"/>
              <a:pPr/>
              <a:t>14/03/2023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4DB8E5-DF57-404C-A275-7BA383095153}" type="slidenum">
              <a:rPr lang="it-IT" smtClean="0"/>
              <a:pPr/>
              <a:t>‹N›</a:t>
            </a:fld>
            <a:endParaRPr lang="it-IT"/>
          </a:p>
        </p:txBody>
      </p:sp>
    </p:spTree>
    <p:extLst>
      <p:ext uri="{BB962C8B-B14F-4D97-AF65-F5344CB8AC3E}">
        <p14:creationId xmlns:p14="http://schemas.microsoft.com/office/powerpoint/2010/main" xmlns="" val="1168754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04950" y="2257425"/>
            <a:ext cx="9144000" cy="1633537"/>
          </a:xfrm>
        </p:spPr>
        <p:txBody>
          <a:bodyPr vert="horz" lIns="91440" tIns="45720" rIns="91440" bIns="45720" rtlCol="0" anchor="b">
            <a:noAutofit/>
          </a:bodyPr>
          <a:lstStyle/>
          <a:p>
            <a:pPr>
              <a:lnSpc>
                <a:spcPct val="100000"/>
              </a:lnSpc>
            </a:pPr>
            <a:r>
              <a:rPr lang="it-IT" sz="4800" b="1" dirty="0">
                <a:solidFill>
                  <a:schemeClr val="tx2"/>
                </a:solidFill>
                <a:latin typeface="Franklin Gothic Medium" pitchFamily="34" charset="0"/>
              </a:rPr>
              <a:t>PIANO NAZIONALE PREVENZIONE VACCINALE 2017-2019</a:t>
            </a:r>
          </a:p>
        </p:txBody>
      </p:sp>
      <p:pic>
        <p:nvPicPr>
          <p:cNvPr id="4" name="Immagine 3" descr="C:\Users\brusam.ASLAL\Desktop\ATTIVITA' 2022\PRP 2020-2025\PIANO COMUNICAZIONE PRP\LOGHI\prp_14x.png"/>
          <p:cNvPicPr/>
          <p:nvPr/>
        </p:nvPicPr>
        <p:blipFill>
          <a:blip r:embed="rId2" cstate="print"/>
          <a:stretch>
            <a:fillRect/>
          </a:stretch>
        </p:blipFill>
        <p:spPr bwMode="auto">
          <a:xfrm>
            <a:off x="2381224" y="428605"/>
            <a:ext cx="1024194" cy="943911"/>
          </a:xfrm>
          <a:prstGeom prst="rect">
            <a:avLst/>
          </a:prstGeom>
          <a:noFill/>
          <a:ln w="9525">
            <a:noFill/>
            <a:miter lim="800000"/>
            <a:headEnd/>
            <a:tailEnd/>
          </a:ln>
        </p:spPr>
      </p:pic>
      <p:pic>
        <p:nvPicPr>
          <p:cNvPr id="5" name="Immagine 4" descr="C:\Users\brusam.ASLAL\Desktop\ATTIVITA' 2022\PRP 2020-2025\PIANO COMUNICAZIONE PRP\LOGHI\logo_principale.png"/>
          <p:cNvPicPr/>
          <p:nvPr/>
        </p:nvPicPr>
        <p:blipFill>
          <a:blip r:embed="rId3" cstate="print"/>
          <a:srcRect/>
          <a:stretch>
            <a:fillRect/>
          </a:stretch>
        </p:blipFill>
        <p:spPr bwMode="auto">
          <a:xfrm>
            <a:off x="8524892" y="285728"/>
            <a:ext cx="1868170" cy="1044100"/>
          </a:xfrm>
          <a:prstGeom prst="rect">
            <a:avLst/>
          </a:prstGeom>
          <a:noFill/>
          <a:ln w="9525">
            <a:noFill/>
            <a:miter lim="800000"/>
            <a:headEnd/>
            <a:tailEnd/>
          </a:ln>
        </p:spPr>
      </p:pic>
      <p:pic>
        <p:nvPicPr>
          <p:cNvPr id="6" name="Immagine 5" descr="C:\Users\brusam.ASLAL\Desktop\ATTIVITA' 2022\PRP 2020-2025\PIANO COMUNICAZIONE PRP\LOGHI\logo ASL.png"/>
          <p:cNvPicPr/>
          <p:nvPr/>
        </p:nvPicPr>
        <p:blipFill>
          <a:blip r:embed="rId4"/>
          <a:srcRect/>
          <a:stretch>
            <a:fillRect/>
          </a:stretch>
        </p:blipFill>
        <p:spPr bwMode="auto">
          <a:xfrm>
            <a:off x="2095472" y="5643578"/>
            <a:ext cx="1143008" cy="857256"/>
          </a:xfrm>
          <a:prstGeom prst="rect">
            <a:avLst/>
          </a:prstGeom>
          <a:solidFill>
            <a:schemeClr val="accent1"/>
          </a:solidFill>
          <a:ln w="9525">
            <a:noFill/>
            <a:miter lim="800000"/>
            <a:headEnd/>
            <a:tailEnd/>
          </a:ln>
        </p:spPr>
      </p:pic>
      <p:pic>
        <p:nvPicPr>
          <p:cNvPr id="7" name="Immagine 6" descr="C:\Users\brusam.ASLAL\Desktop\ATTIVITA' 2022\PRP 2020-2025\PIANO COMUNICAZIONE PRP\LOGHI\logo.png"/>
          <p:cNvPicPr/>
          <p:nvPr/>
        </p:nvPicPr>
        <p:blipFill>
          <a:blip r:embed="rId5" cstate="print"/>
          <a:srcRect/>
          <a:stretch>
            <a:fillRect/>
          </a:stretch>
        </p:blipFill>
        <p:spPr bwMode="auto">
          <a:xfrm>
            <a:off x="8524892" y="5857892"/>
            <a:ext cx="1562100" cy="711356"/>
          </a:xfrm>
          <a:prstGeom prst="rect">
            <a:avLst/>
          </a:prstGeom>
          <a:noFill/>
          <a:ln w="9525">
            <a:noFill/>
            <a:miter lim="800000"/>
            <a:headEnd/>
            <a:tailEnd/>
          </a:ln>
        </p:spPr>
      </p:pic>
    </p:spTree>
    <p:extLst>
      <p:ext uri="{BB962C8B-B14F-4D97-AF65-F5344CB8AC3E}">
        <p14:creationId xmlns:p14="http://schemas.microsoft.com/office/powerpoint/2010/main" xmlns="" val="2617185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nSpc>
                <a:spcPts val="3700"/>
              </a:lnSpc>
            </a:pPr>
            <a:r>
              <a:rPr lang="it-IT" sz="2800" b="1" dirty="0">
                <a:solidFill>
                  <a:schemeClr val="accent1">
                    <a:lumMod val="75000"/>
                  </a:schemeClr>
                </a:solidFill>
                <a:latin typeface="Arial Black" panose="020B0A04020102020204" pitchFamily="34" charset="0"/>
              </a:rPr>
              <a:t>Fattori di cui bisogna tener conto nella formulazione</a:t>
            </a:r>
            <a:r>
              <a:rPr lang="it-IT" sz="2800" dirty="0">
                <a:solidFill>
                  <a:schemeClr val="accent1">
                    <a:lumMod val="75000"/>
                  </a:schemeClr>
                </a:solidFill>
                <a:latin typeface="Arial Black" panose="020B0A04020102020204" pitchFamily="34" charset="0"/>
              </a:rPr>
              <a:t/>
            </a:r>
            <a:br>
              <a:rPr lang="it-IT" sz="2800" dirty="0">
                <a:solidFill>
                  <a:schemeClr val="accent1">
                    <a:lumMod val="75000"/>
                  </a:schemeClr>
                </a:solidFill>
                <a:latin typeface="Arial Black" panose="020B0A04020102020204" pitchFamily="34" charset="0"/>
              </a:rPr>
            </a:br>
            <a:r>
              <a:rPr lang="en-US" sz="2800" b="1" dirty="0">
                <a:solidFill>
                  <a:schemeClr val="accent1">
                    <a:lumMod val="75000"/>
                  </a:schemeClr>
                </a:solidFill>
                <a:latin typeface="Arial Black" panose="020B0A04020102020204" pitchFamily="34" charset="0"/>
              </a:rPr>
              <a:t>del </a:t>
            </a:r>
            <a:r>
              <a:rPr lang="en-US" sz="2800" b="1" dirty="0" err="1">
                <a:solidFill>
                  <a:schemeClr val="accent1">
                    <a:lumMod val="75000"/>
                  </a:schemeClr>
                </a:solidFill>
                <a:latin typeface="Arial Black" panose="020B0A04020102020204" pitchFamily="34" charset="0"/>
              </a:rPr>
              <a:t>calendario</a:t>
            </a:r>
            <a:r>
              <a:rPr lang="en-US" sz="2800" b="1" dirty="0">
                <a:solidFill>
                  <a:schemeClr val="accent1">
                    <a:lumMod val="75000"/>
                  </a:schemeClr>
                </a:solidFill>
                <a:latin typeface="Arial Black" panose="020B0A04020102020204" pitchFamily="34" charset="0"/>
              </a:rPr>
              <a:t> </a:t>
            </a:r>
            <a:r>
              <a:rPr lang="en-US" sz="2800" b="1" dirty="0" err="1">
                <a:solidFill>
                  <a:schemeClr val="accent1">
                    <a:lumMod val="75000"/>
                  </a:schemeClr>
                </a:solidFill>
                <a:latin typeface="Arial Black" panose="020B0A04020102020204" pitchFamily="34" charset="0"/>
              </a:rPr>
              <a:t>vaccinale</a:t>
            </a:r>
            <a:r>
              <a:rPr lang="en-US" sz="2800" b="1" dirty="0">
                <a:solidFill>
                  <a:schemeClr val="accent1">
                    <a:lumMod val="75000"/>
                  </a:schemeClr>
                </a:solidFill>
                <a:latin typeface="Arial Black" panose="020B0A04020102020204" pitchFamily="34" charset="0"/>
              </a:rPr>
              <a:t> </a:t>
            </a:r>
            <a:r>
              <a:rPr lang="en-US" sz="2800" b="1" dirty="0" err="1">
                <a:solidFill>
                  <a:schemeClr val="accent1">
                    <a:lumMod val="75000"/>
                  </a:schemeClr>
                </a:solidFill>
                <a:latin typeface="Arial Black" panose="020B0A04020102020204" pitchFamily="34" charset="0"/>
              </a:rPr>
              <a:t>dell’infanzia</a:t>
            </a:r>
            <a:endParaRPr lang="it-IT" sz="2800" dirty="0">
              <a:solidFill>
                <a:schemeClr val="accent1">
                  <a:lumMod val="75000"/>
                </a:schemeClr>
              </a:solidFill>
            </a:endParaRPr>
          </a:p>
        </p:txBody>
      </p:sp>
      <p:sp>
        <p:nvSpPr>
          <p:cNvPr id="3" name="Segnaposto contenuto 2"/>
          <p:cNvSpPr>
            <a:spLocks noGrp="1"/>
          </p:cNvSpPr>
          <p:nvPr>
            <p:ph idx="1"/>
          </p:nvPr>
        </p:nvSpPr>
        <p:spPr>
          <a:xfrm>
            <a:off x="957958" y="2099676"/>
            <a:ext cx="9904005" cy="4023360"/>
          </a:xfrm>
        </p:spPr>
        <p:txBody>
          <a:bodyPr>
            <a:normAutofit/>
          </a:bodyPr>
          <a:lstStyle/>
          <a:p>
            <a:pPr marL="0" indent="0">
              <a:lnSpc>
                <a:spcPct val="100000"/>
              </a:lnSpc>
              <a:spcAft>
                <a:spcPts val="1800"/>
              </a:spcAft>
              <a:buNone/>
            </a:pPr>
            <a:r>
              <a:rPr lang="it-IT" sz="2800" b="1" dirty="0">
                <a:solidFill>
                  <a:srgbClr val="FF0000"/>
                </a:solidFill>
              </a:rPr>
              <a:t>Immunologici</a:t>
            </a:r>
          </a:p>
          <a:p>
            <a:pPr marL="271463" indent="-271463" algn="just">
              <a:lnSpc>
                <a:spcPct val="100000"/>
              </a:lnSpc>
              <a:buFont typeface="Arial" panose="020B0604020202020204" pitchFamily="34" charset="0"/>
              <a:buChar char="•"/>
            </a:pPr>
            <a:r>
              <a:rPr lang="it-IT" sz="2400" dirty="0" smtClean="0"/>
              <a:t>Numero di </a:t>
            </a:r>
            <a:r>
              <a:rPr lang="it-IT" sz="2400" dirty="0"/>
              <a:t>dosi e relativi intervalli richiesti per ottenere una risposta protettiva</a:t>
            </a:r>
          </a:p>
          <a:p>
            <a:pPr marL="271463" indent="-271463" algn="just">
              <a:lnSpc>
                <a:spcPct val="100000"/>
              </a:lnSpc>
              <a:buFont typeface="Arial" panose="020B0604020202020204" pitchFamily="34" charset="0"/>
              <a:buChar char="•"/>
            </a:pPr>
            <a:r>
              <a:rPr lang="it-IT" sz="2400" dirty="0" smtClean="0"/>
              <a:t>Interferenza tra </a:t>
            </a:r>
            <a:r>
              <a:rPr lang="it-IT" sz="2400" dirty="0"/>
              <a:t>antigeni vaccinali somministrati contemporaneamente </a:t>
            </a:r>
          </a:p>
          <a:p>
            <a:pPr marL="271463" indent="-271463" algn="just">
              <a:lnSpc>
                <a:spcPct val="100000"/>
              </a:lnSpc>
              <a:buFont typeface="Arial" panose="020B0604020202020204" pitchFamily="34" charset="0"/>
              <a:buChar char="•"/>
            </a:pPr>
            <a:r>
              <a:rPr lang="it-IT" sz="2400" dirty="0"/>
              <a:t>Durata della protezione conferita dal vaccino</a:t>
            </a:r>
          </a:p>
          <a:p>
            <a:pPr algn="just">
              <a:lnSpc>
                <a:spcPct val="100000"/>
              </a:lnSpc>
            </a:pPr>
            <a:endParaRPr lang="it-IT" dirty="0"/>
          </a:p>
        </p:txBody>
      </p:sp>
    </p:spTree>
    <p:extLst>
      <p:ext uri="{BB962C8B-B14F-4D97-AF65-F5344CB8AC3E}">
        <p14:creationId xmlns:p14="http://schemas.microsoft.com/office/powerpoint/2010/main" xmlns="" val="2003718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nSpc>
                <a:spcPts val="3700"/>
              </a:lnSpc>
            </a:pPr>
            <a:r>
              <a:rPr lang="it-IT" sz="2800" b="1" dirty="0">
                <a:solidFill>
                  <a:schemeClr val="accent1">
                    <a:lumMod val="75000"/>
                  </a:schemeClr>
                </a:solidFill>
                <a:latin typeface="Arial Black" panose="020B0A04020102020204" pitchFamily="34" charset="0"/>
              </a:rPr>
              <a:t>Fattori di cui bisogna tener conto nella formulazione</a:t>
            </a:r>
            <a:r>
              <a:rPr lang="it-IT" sz="2800" dirty="0">
                <a:solidFill>
                  <a:schemeClr val="accent1">
                    <a:lumMod val="75000"/>
                  </a:schemeClr>
                </a:solidFill>
                <a:latin typeface="Arial Black" panose="020B0A04020102020204" pitchFamily="34" charset="0"/>
              </a:rPr>
              <a:t/>
            </a:r>
            <a:br>
              <a:rPr lang="it-IT" sz="2800" dirty="0">
                <a:solidFill>
                  <a:schemeClr val="accent1">
                    <a:lumMod val="75000"/>
                  </a:schemeClr>
                </a:solidFill>
                <a:latin typeface="Arial Black" panose="020B0A04020102020204" pitchFamily="34" charset="0"/>
              </a:rPr>
            </a:br>
            <a:r>
              <a:rPr lang="en-US" sz="2800" b="1" dirty="0">
                <a:solidFill>
                  <a:schemeClr val="accent1">
                    <a:lumMod val="75000"/>
                  </a:schemeClr>
                </a:solidFill>
                <a:latin typeface="Arial Black" panose="020B0A04020102020204" pitchFamily="34" charset="0"/>
              </a:rPr>
              <a:t>del </a:t>
            </a:r>
            <a:r>
              <a:rPr lang="en-US" sz="2800" b="1" dirty="0" err="1">
                <a:solidFill>
                  <a:schemeClr val="accent1">
                    <a:lumMod val="75000"/>
                  </a:schemeClr>
                </a:solidFill>
                <a:latin typeface="Arial Black" panose="020B0A04020102020204" pitchFamily="34" charset="0"/>
              </a:rPr>
              <a:t>calendario</a:t>
            </a:r>
            <a:r>
              <a:rPr lang="en-US" sz="2800" b="1" dirty="0">
                <a:solidFill>
                  <a:schemeClr val="accent1">
                    <a:lumMod val="75000"/>
                  </a:schemeClr>
                </a:solidFill>
                <a:latin typeface="Arial Black" panose="020B0A04020102020204" pitchFamily="34" charset="0"/>
              </a:rPr>
              <a:t> </a:t>
            </a:r>
            <a:r>
              <a:rPr lang="en-US" sz="2800" b="1" dirty="0" err="1">
                <a:solidFill>
                  <a:schemeClr val="accent1">
                    <a:lumMod val="75000"/>
                  </a:schemeClr>
                </a:solidFill>
                <a:latin typeface="Arial Black" panose="020B0A04020102020204" pitchFamily="34" charset="0"/>
              </a:rPr>
              <a:t>vaccinale</a:t>
            </a:r>
            <a:r>
              <a:rPr lang="en-US" sz="2800" b="1" dirty="0">
                <a:solidFill>
                  <a:schemeClr val="accent1">
                    <a:lumMod val="75000"/>
                  </a:schemeClr>
                </a:solidFill>
                <a:latin typeface="Arial Black" panose="020B0A04020102020204" pitchFamily="34" charset="0"/>
              </a:rPr>
              <a:t> </a:t>
            </a:r>
            <a:r>
              <a:rPr lang="en-US" sz="2800" b="1" dirty="0" err="1">
                <a:solidFill>
                  <a:schemeClr val="accent1">
                    <a:lumMod val="75000"/>
                  </a:schemeClr>
                </a:solidFill>
                <a:latin typeface="Arial Black" panose="020B0A04020102020204" pitchFamily="34" charset="0"/>
              </a:rPr>
              <a:t>dell’infanzia</a:t>
            </a:r>
            <a:endParaRPr lang="it-IT" sz="2800" dirty="0">
              <a:solidFill>
                <a:schemeClr val="accent1">
                  <a:lumMod val="75000"/>
                </a:schemeClr>
              </a:solidFill>
            </a:endParaRPr>
          </a:p>
        </p:txBody>
      </p:sp>
      <p:sp>
        <p:nvSpPr>
          <p:cNvPr id="3" name="Segnaposto contenuto 2"/>
          <p:cNvSpPr>
            <a:spLocks noGrp="1"/>
          </p:cNvSpPr>
          <p:nvPr>
            <p:ph idx="1"/>
          </p:nvPr>
        </p:nvSpPr>
        <p:spPr>
          <a:xfrm>
            <a:off x="1032702" y="2155094"/>
            <a:ext cx="7776864" cy="3672408"/>
          </a:xfrm>
        </p:spPr>
        <p:txBody>
          <a:bodyPr>
            <a:normAutofit/>
          </a:bodyPr>
          <a:lstStyle/>
          <a:p>
            <a:pPr marL="0" indent="0">
              <a:lnSpc>
                <a:spcPct val="100000"/>
              </a:lnSpc>
              <a:buNone/>
            </a:pPr>
            <a:r>
              <a:rPr lang="it-IT" sz="2800" b="1" dirty="0">
                <a:solidFill>
                  <a:srgbClr val="FF0000"/>
                </a:solidFill>
              </a:rPr>
              <a:t>Pratici</a:t>
            </a:r>
          </a:p>
          <a:p>
            <a:pPr marL="271463" indent="-271463">
              <a:lnSpc>
                <a:spcPct val="100000"/>
              </a:lnSpc>
              <a:buFont typeface="Arial" panose="020B0604020202020204" pitchFamily="34" charset="0"/>
              <a:buChar char="•"/>
            </a:pPr>
            <a:r>
              <a:rPr lang="it-IT" sz="2400" dirty="0"/>
              <a:t>Numero di vaccini da inserire nel calendario</a:t>
            </a:r>
          </a:p>
          <a:p>
            <a:pPr marL="271463" indent="-271463">
              <a:lnSpc>
                <a:spcPct val="100000"/>
              </a:lnSpc>
              <a:buFont typeface="Arial" panose="020B0604020202020204" pitchFamily="34" charset="0"/>
              <a:buChar char="•"/>
            </a:pPr>
            <a:r>
              <a:rPr lang="it-IT" sz="2400" dirty="0"/>
              <a:t>Disponibilità di vaccini “combinati”</a:t>
            </a:r>
          </a:p>
          <a:p>
            <a:pPr marL="271463" indent="-271463">
              <a:lnSpc>
                <a:spcPct val="100000"/>
              </a:lnSpc>
              <a:buFont typeface="Arial" panose="020B0604020202020204" pitchFamily="34" charset="0"/>
              <a:buChar char="•"/>
            </a:pPr>
            <a:r>
              <a:rPr lang="it-IT" sz="2400" dirty="0"/>
              <a:t>Numero di sedute vaccinali</a:t>
            </a:r>
          </a:p>
          <a:p>
            <a:pPr marL="271463" indent="-271463">
              <a:lnSpc>
                <a:spcPct val="100000"/>
              </a:lnSpc>
              <a:buFont typeface="Arial" panose="020B0604020202020204" pitchFamily="34" charset="0"/>
              <a:buChar char="•"/>
            </a:pPr>
            <a:r>
              <a:rPr lang="it-IT" sz="2400" dirty="0"/>
              <a:t>Organizzazione della </a:t>
            </a:r>
            <a:r>
              <a:rPr lang="it-IT" sz="2400" dirty="0" smtClean="0"/>
              <a:t>somministrazione</a:t>
            </a:r>
            <a:endParaRPr lang="it-IT" dirty="0"/>
          </a:p>
        </p:txBody>
      </p:sp>
    </p:spTree>
    <p:extLst>
      <p:ext uri="{BB962C8B-B14F-4D97-AF65-F5344CB8AC3E}">
        <p14:creationId xmlns:p14="http://schemas.microsoft.com/office/powerpoint/2010/main" xmlns="" val="1651354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99456" y="1268760"/>
            <a:ext cx="10058400" cy="4023360"/>
          </a:xfrm>
          <a:solidFill>
            <a:schemeClr val="bg1"/>
          </a:solidFill>
        </p:spPr>
        <p:txBody>
          <a:bodyPr>
            <a:normAutofit/>
          </a:bodyPr>
          <a:lstStyle/>
          <a:p>
            <a:pPr marL="0" indent="0" algn="just">
              <a:lnSpc>
                <a:spcPct val="110000"/>
              </a:lnSpc>
              <a:buNone/>
            </a:pPr>
            <a:r>
              <a:rPr lang="it-IT" sz="2400" dirty="0"/>
              <a:t>Per </a:t>
            </a:r>
            <a:r>
              <a:rPr lang="it-IT" sz="2400" b="1" dirty="0">
                <a:solidFill>
                  <a:srgbClr val="FF0000"/>
                </a:solidFill>
              </a:rPr>
              <a:t>calendario delle vaccinazioni </a:t>
            </a:r>
            <a:r>
              <a:rPr lang="it-IT" sz="2400" b="1" dirty="0"/>
              <a:t>si intende </a:t>
            </a:r>
            <a:r>
              <a:rPr lang="it-IT" sz="2400" b="1" dirty="0" smtClean="0"/>
              <a:t>la successione </a:t>
            </a:r>
            <a:r>
              <a:rPr lang="it-IT" sz="2400" b="1" dirty="0"/>
              <a:t>cronologica con cui vanno effettuate </a:t>
            </a:r>
            <a:r>
              <a:rPr lang="it-IT" sz="2400" b="1" dirty="0" smtClean="0"/>
              <a:t>le vaccinazioni</a:t>
            </a:r>
            <a:r>
              <a:rPr lang="it-IT" sz="2400" dirty="0"/>
              <a:t>.</a:t>
            </a:r>
          </a:p>
          <a:p>
            <a:pPr marL="0" indent="0" algn="just">
              <a:lnSpc>
                <a:spcPct val="110000"/>
              </a:lnSpc>
              <a:buNone/>
            </a:pPr>
            <a:r>
              <a:rPr lang="it-IT" sz="2400" dirty="0"/>
              <a:t>Esso costituisce:</a:t>
            </a:r>
          </a:p>
          <a:p>
            <a:pPr marL="361950" indent="-361950" algn="just">
              <a:lnSpc>
                <a:spcPct val="110000"/>
              </a:lnSpc>
              <a:buFont typeface="Arial" panose="020B0604020202020204" pitchFamily="34" charset="0"/>
              <a:buChar char="•"/>
            </a:pPr>
            <a:r>
              <a:rPr lang="it-IT" sz="2400" b="1" dirty="0" smtClean="0"/>
              <a:t>un’utile </a:t>
            </a:r>
            <a:r>
              <a:rPr lang="it-IT" sz="2400" b="1" dirty="0"/>
              <a:t>guida </a:t>
            </a:r>
            <a:r>
              <a:rPr lang="it-IT" sz="2400" dirty="0"/>
              <a:t>sia per gli Operatori sanitari sia </a:t>
            </a:r>
            <a:r>
              <a:rPr lang="it-IT" sz="2400" dirty="0" smtClean="0"/>
              <a:t>per gli utenti,</a:t>
            </a:r>
            <a:endParaRPr lang="it-IT" sz="2400" dirty="0"/>
          </a:p>
          <a:p>
            <a:pPr marL="361950" indent="-361950" algn="just">
              <a:lnSpc>
                <a:spcPct val="110000"/>
              </a:lnSpc>
              <a:buFont typeface="Arial" panose="020B0604020202020204" pitchFamily="34" charset="0"/>
              <a:buChar char="•"/>
            </a:pPr>
            <a:r>
              <a:rPr lang="it-IT" sz="2400" dirty="0" smtClean="0"/>
              <a:t>lo </a:t>
            </a:r>
            <a:r>
              <a:rPr lang="it-IT" sz="2400" b="1" dirty="0"/>
              <a:t>strumento per rendere operative le </a:t>
            </a:r>
            <a:r>
              <a:rPr lang="it-IT" sz="2400" b="1" dirty="0" smtClean="0"/>
              <a:t>strategie vaccinali </a:t>
            </a:r>
            <a:r>
              <a:rPr lang="it-IT" sz="2400" dirty="0"/>
              <a:t>e conseguire gli obiettivi delle </a:t>
            </a:r>
            <a:r>
              <a:rPr lang="it-IT" sz="2400" dirty="0" smtClean="0"/>
              <a:t>diverse vaccinazioni,</a:t>
            </a:r>
          </a:p>
          <a:p>
            <a:pPr marL="361950" indent="-361950" algn="just">
              <a:lnSpc>
                <a:spcPct val="110000"/>
              </a:lnSpc>
              <a:buFont typeface="Arial" panose="020B0604020202020204" pitchFamily="34" charset="0"/>
              <a:buChar char="•"/>
            </a:pPr>
            <a:r>
              <a:rPr lang="it-IT" sz="2400" dirty="0" smtClean="0"/>
              <a:t>uno </a:t>
            </a:r>
            <a:r>
              <a:rPr lang="it-IT" sz="2400" b="1" dirty="0" smtClean="0"/>
              <a:t>strumento flessibile e aggiornato </a:t>
            </a:r>
            <a:r>
              <a:rPr lang="it-IT" sz="2400" dirty="0" smtClean="0"/>
              <a:t>sulla base della </a:t>
            </a:r>
            <a:r>
              <a:rPr lang="it-IT" sz="2400" b="1" dirty="0" smtClean="0"/>
              <a:t>disponibilità di nuovi vaccini </a:t>
            </a:r>
            <a:r>
              <a:rPr lang="it-IT" sz="2400" dirty="0" smtClean="0"/>
              <a:t>e dell’evoluzione della </a:t>
            </a:r>
            <a:r>
              <a:rPr lang="it-IT" sz="2400" b="1" dirty="0" smtClean="0"/>
              <a:t>situazione epidemiologica.</a:t>
            </a:r>
          </a:p>
          <a:p>
            <a:pPr algn="just">
              <a:lnSpc>
                <a:spcPct val="110000"/>
              </a:lnSpc>
            </a:pPr>
            <a:endParaRPr lang="it-IT" sz="2400" dirty="0"/>
          </a:p>
        </p:txBody>
      </p:sp>
    </p:spTree>
    <p:extLst>
      <p:ext uri="{BB962C8B-B14F-4D97-AF65-F5344CB8AC3E}">
        <p14:creationId xmlns:p14="http://schemas.microsoft.com/office/powerpoint/2010/main" xmlns="" val="2199895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12252" y="304800"/>
            <a:ext cx="4383748" cy="6309320"/>
          </a:xfrm>
          <a:prstGeom prst="rect">
            <a:avLst/>
          </a:prstGeom>
        </p:spPr>
      </p:pic>
      <p:sp>
        <p:nvSpPr>
          <p:cNvPr id="3" name="Titolo 1"/>
          <p:cNvSpPr txBox="1">
            <a:spLocks/>
          </p:cNvSpPr>
          <p:nvPr/>
        </p:nvSpPr>
        <p:spPr>
          <a:xfrm>
            <a:off x="6137563" y="2506928"/>
            <a:ext cx="5569296" cy="1014239"/>
          </a:xfrm>
          <a:prstGeom prst="rect">
            <a:avLst/>
          </a:prstGeom>
        </p:spPr>
        <p:txBody>
          <a:body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it-IT" sz="5400" b="1" i="0" u="none" strike="noStrike" kern="1200" cap="none" spc="-50" normalizeH="0" baseline="0" noProof="0" dirty="0" smtClean="0">
                <a:ln>
                  <a:noFill/>
                </a:ln>
                <a:solidFill>
                  <a:schemeClr val="accent1">
                    <a:lumMod val="75000"/>
                  </a:schemeClr>
                </a:solidFill>
                <a:effectLst/>
                <a:uLnTx/>
                <a:uFillTx/>
                <a:latin typeface="+mj-lt"/>
                <a:ea typeface="+mj-ea"/>
                <a:cs typeface="+mj-cs"/>
              </a:rPr>
              <a:t>PNPV 2017-2019 </a:t>
            </a:r>
            <a:r>
              <a:rPr kumimoji="0" lang="it-IT" sz="6000" b="1" i="0" u="none" strike="noStrike" kern="1200" cap="none" spc="-50" normalizeH="0" baseline="0" noProof="0" dirty="0" smtClean="0">
                <a:ln>
                  <a:noFill/>
                </a:ln>
                <a:solidFill>
                  <a:schemeClr val="accent1">
                    <a:lumMod val="75000"/>
                  </a:schemeClr>
                </a:solidFill>
                <a:effectLst/>
                <a:uLnTx/>
                <a:uFillTx/>
                <a:latin typeface="+mj-lt"/>
                <a:ea typeface="+mj-ea"/>
                <a:cs typeface="+mj-cs"/>
              </a:rPr>
              <a:t/>
            </a:r>
            <a:br>
              <a:rPr kumimoji="0" lang="it-IT" sz="6000" b="1" i="0" u="none" strike="noStrike" kern="1200" cap="none" spc="-50" normalizeH="0" baseline="0" noProof="0" dirty="0" smtClean="0">
                <a:ln>
                  <a:noFill/>
                </a:ln>
                <a:solidFill>
                  <a:schemeClr val="accent1">
                    <a:lumMod val="75000"/>
                  </a:schemeClr>
                </a:solidFill>
                <a:effectLst/>
                <a:uLnTx/>
                <a:uFillTx/>
                <a:latin typeface="+mj-lt"/>
                <a:ea typeface="+mj-ea"/>
                <a:cs typeface="+mj-cs"/>
              </a:rPr>
            </a:br>
            <a:r>
              <a:rPr kumimoji="0" lang="it-IT" sz="2400" b="1" i="0" u="none" strike="noStrike" kern="1200" cap="none" spc="-50" normalizeH="0" baseline="0" noProof="0" dirty="0" smtClean="0">
                <a:ln>
                  <a:noFill/>
                </a:ln>
                <a:solidFill>
                  <a:schemeClr val="accent1">
                    <a:lumMod val="75000"/>
                  </a:schemeClr>
                </a:solidFill>
                <a:effectLst/>
                <a:uLnTx/>
                <a:uFillTx/>
                <a:latin typeface="+mj-lt"/>
                <a:ea typeface="+mj-ea"/>
                <a:cs typeface="+mj-cs"/>
              </a:rPr>
              <a:t>0000428-17/01/2017-GAB-GAB-P</a:t>
            </a:r>
            <a:endParaRPr kumimoji="0" lang="it-IT" sz="2400" b="1" i="0" u="none" strike="noStrike" kern="1200" cap="none" spc="-50" normalizeH="0" baseline="0" noProof="0" dirty="0">
              <a:ln>
                <a:noFill/>
              </a:ln>
              <a:solidFill>
                <a:schemeClr val="accent1">
                  <a:lumMod val="75000"/>
                </a:schemeClr>
              </a:solidFill>
              <a:effectLst/>
              <a:uLnTx/>
              <a:uFillTx/>
              <a:latin typeface="+mj-lt"/>
              <a:ea typeface="+mj-ea"/>
              <a:cs typeface="+mj-cs"/>
            </a:endParaRPr>
          </a:p>
        </p:txBody>
      </p:sp>
    </p:spTree>
    <p:extLst>
      <p:ext uri="{BB962C8B-B14F-4D97-AF65-F5344CB8AC3E}">
        <p14:creationId xmlns:p14="http://schemas.microsoft.com/office/powerpoint/2010/main" xmlns="" val="739023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12117"/>
            <a:ext cx="10515600" cy="761309"/>
          </a:xfrm>
        </p:spPr>
        <p:txBody>
          <a:bodyPr>
            <a:normAutofit/>
          </a:bodyPr>
          <a:lstStyle/>
          <a:p>
            <a:pPr algn="ctr"/>
            <a:r>
              <a:rPr lang="it-IT" sz="3600" b="1" dirty="0" smtClean="0">
                <a:solidFill>
                  <a:schemeClr val="accent1">
                    <a:lumMod val="50000"/>
                  </a:schemeClr>
                </a:solidFill>
                <a:latin typeface="Corbel" panose="020B0503020204020204" pitchFamily="34" charset="0"/>
              </a:rPr>
              <a:t>PNPV </a:t>
            </a:r>
            <a:r>
              <a:rPr lang="it-IT" sz="3600" b="1" dirty="0">
                <a:solidFill>
                  <a:schemeClr val="accent1">
                    <a:lumMod val="50000"/>
                  </a:schemeClr>
                </a:solidFill>
                <a:latin typeface="Corbel" panose="020B0503020204020204" pitchFamily="34" charset="0"/>
              </a:rPr>
              <a:t>2017-2019</a:t>
            </a:r>
            <a:endParaRPr lang="it-IT" sz="3600" dirty="0">
              <a:latin typeface="Corbel" panose="020B0503020204020204" pitchFamily="34" charset="0"/>
            </a:endParaRPr>
          </a:p>
        </p:txBody>
      </p:sp>
      <p:sp>
        <p:nvSpPr>
          <p:cNvPr id="3" name="Segnaposto contenuto 2"/>
          <p:cNvSpPr>
            <a:spLocks noGrp="1"/>
          </p:cNvSpPr>
          <p:nvPr>
            <p:ph idx="1"/>
          </p:nvPr>
        </p:nvSpPr>
        <p:spPr>
          <a:xfrm>
            <a:off x="838200" y="1496680"/>
            <a:ext cx="10515600" cy="4545111"/>
          </a:xfrm>
        </p:spPr>
        <p:txBody>
          <a:bodyPr>
            <a:normAutofit/>
          </a:bodyPr>
          <a:lstStyle/>
          <a:p>
            <a:pPr marL="0" indent="0" algn="just">
              <a:lnSpc>
                <a:spcPct val="100000"/>
              </a:lnSpc>
              <a:buNone/>
            </a:pPr>
            <a:r>
              <a:rPr lang="it-IT" sz="2400" dirty="0" smtClean="0">
                <a:latin typeface="Corbel" panose="020B0503020204020204" pitchFamily="34" charset="0"/>
              </a:rPr>
              <a:t>Il PNPV 2017-2019 è stato realizzato in </a:t>
            </a:r>
            <a:r>
              <a:rPr lang="it-IT" sz="2400" b="1" dirty="0" smtClean="0">
                <a:latin typeface="Corbel" panose="020B0503020204020204" pitchFamily="34" charset="0"/>
              </a:rPr>
              <a:t>collaborazione con tutte le istituzioni </a:t>
            </a:r>
            <a:r>
              <a:rPr lang="it-IT" sz="2400" dirty="0" smtClean="0">
                <a:latin typeface="Corbel" panose="020B0503020204020204" pitchFamily="34" charset="0"/>
              </a:rPr>
              <a:t>e le società scientifiche coinvolte nelle strategie vaccinali: </a:t>
            </a:r>
          </a:p>
          <a:p>
            <a:pPr marL="0" indent="0" algn="just">
              <a:lnSpc>
                <a:spcPct val="100000"/>
              </a:lnSpc>
              <a:buNone/>
            </a:pPr>
            <a:endParaRPr lang="it-IT" sz="2400" dirty="0" smtClean="0">
              <a:latin typeface="Corbel" panose="020B0503020204020204" pitchFamily="34" charset="0"/>
            </a:endParaRPr>
          </a:p>
          <a:p>
            <a:pPr algn="just">
              <a:lnSpc>
                <a:spcPct val="100000"/>
              </a:lnSpc>
              <a:spcBef>
                <a:spcPts val="600"/>
              </a:spcBef>
            </a:pPr>
            <a:r>
              <a:rPr lang="it-IT" sz="2400" dirty="0" smtClean="0">
                <a:latin typeface="Corbel" panose="020B0503020204020204" pitchFamily="34" charset="0"/>
              </a:rPr>
              <a:t>Istituto superiore di sanità (ISS), </a:t>
            </a:r>
          </a:p>
          <a:p>
            <a:pPr algn="just">
              <a:lnSpc>
                <a:spcPct val="100000"/>
              </a:lnSpc>
              <a:spcBef>
                <a:spcPts val="600"/>
              </a:spcBef>
            </a:pPr>
            <a:r>
              <a:rPr lang="it-IT" sz="2400" dirty="0" smtClean="0">
                <a:latin typeface="Corbel" panose="020B0503020204020204" pitchFamily="34" charset="0"/>
              </a:rPr>
              <a:t>Agenzia italiana del farmaco (AIFA), </a:t>
            </a:r>
          </a:p>
          <a:p>
            <a:pPr algn="just">
              <a:lnSpc>
                <a:spcPct val="100000"/>
              </a:lnSpc>
              <a:spcBef>
                <a:spcPts val="600"/>
              </a:spcBef>
            </a:pPr>
            <a:r>
              <a:rPr lang="it-IT" sz="2400" dirty="0" smtClean="0">
                <a:latin typeface="Corbel" panose="020B0503020204020204" pitchFamily="34" charset="0"/>
              </a:rPr>
              <a:t>Regioni, </a:t>
            </a:r>
          </a:p>
          <a:p>
            <a:pPr algn="just">
              <a:lnSpc>
                <a:spcPct val="100000"/>
              </a:lnSpc>
              <a:spcBef>
                <a:spcPts val="600"/>
              </a:spcBef>
            </a:pPr>
            <a:r>
              <a:rPr lang="it-IT" sz="2400" dirty="0" smtClean="0">
                <a:latin typeface="Corbel" panose="020B0503020204020204" pitchFamily="34" charset="0"/>
              </a:rPr>
              <a:t>Società italiana di igiene (Siti), </a:t>
            </a:r>
          </a:p>
          <a:p>
            <a:pPr algn="just">
              <a:lnSpc>
                <a:spcPct val="100000"/>
              </a:lnSpc>
              <a:spcBef>
                <a:spcPts val="600"/>
              </a:spcBef>
            </a:pPr>
            <a:r>
              <a:rPr lang="it-IT" sz="2400" dirty="0" smtClean="0">
                <a:latin typeface="Corbel" panose="020B0503020204020204" pitchFamily="34" charset="0"/>
              </a:rPr>
              <a:t>Federazione italiana medici di medicina generale (</a:t>
            </a:r>
            <a:r>
              <a:rPr lang="it-IT" sz="2400" dirty="0" err="1" smtClean="0">
                <a:latin typeface="Corbel" panose="020B0503020204020204" pitchFamily="34" charset="0"/>
              </a:rPr>
              <a:t>Fimmg</a:t>
            </a:r>
            <a:r>
              <a:rPr lang="it-IT" sz="2400" dirty="0" smtClean="0">
                <a:latin typeface="Corbel" panose="020B0503020204020204" pitchFamily="34" charset="0"/>
              </a:rPr>
              <a:t>), </a:t>
            </a:r>
          </a:p>
          <a:p>
            <a:pPr algn="just">
              <a:lnSpc>
                <a:spcPct val="100000"/>
              </a:lnSpc>
              <a:spcBef>
                <a:spcPts val="600"/>
              </a:spcBef>
            </a:pPr>
            <a:r>
              <a:rPr lang="it-IT" sz="2400" dirty="0" smtClean="0">
                <a:latin typeface="Corbel" panose="020B0503020204020204" pitchFamily="34" charset="0"/>
              </a:rPr>
              <a:t>Federazione italiana medici pediatri (</a:t>
            </a:r>
            <a:r>
              <a:rPr lang="it-IT" sz="2400" dirty="0" err="1" smtClean="0">
                <a:latin typeface="Corbel" panose="020B0503020204020204" pitchFamily="34" charset="0"/>
              </a:rPr>
              <a:t>Fimp</a:t>
            </a:r>
            <a:r>
              <a:rPr lang="it-IT" sz="2400" dirty="0" smtClean="0">
                <a:latin typeface="Corbel" panose="020B0503020204020204" pitchFamily="34" charset="0"/>
              </a:rPr>
              <a:t>), </a:t>
            </a:r>
          </a:p>
          <a:p>
            <a:pPr algn="just">
              <a:lnSpc>
                <a:spcPct val="100000"/>
              </a:lnSpc>
              <a:spcBef>
                <a:spcPts val="600"/>
              </a:spcBef>
            </a:pPr>
            <a:r>
              <a:rPr lang="it-IT" sz="2400" dirty="0" smtClean="0">
                <a:latin typeface="Corbel" panose="020B0503020204020204" pitchFamily="34" charset="0"/>
              </a:rPr>
              <a:t>Società italiana di pediatria (Sip).</a:t>
            </a:r>
            <a:endParaRPr lang="it-IT" sz="2400" dirty="0">
              <a:latin typeface="Corbel" panose="020B0503020204020204" pitchFamily="34" charset="0"/>
            </a:endParaRPr>
          </a:p>
        </p:txBody>
      </p:sp>
    </p:spTree>
    <p:extLst>
      <p:ext uri="{BB962C8B-B14F-4D97-AF65-F5344CB8AC3E}">
        <p14:creationId xmlns:p14="http://schemas.microsoft.com/office/powerpoint/2010/main" xmlns="" val="1493235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40830" y="218732"/>
            <a:ext cx="3996606" cy="850711"/>
          </a:xfrm>
        </p:spPr>
        <p:txBody>
          <a:bodyPr>
            <a:normAutofit fontScale="90000"/>
          </a:bodyPr>
          <a:lstStyle/>
          <a:p>
            <a:r>
              <a:rPr lang="it-IT" b="1" dirty="0" smtClean="0">
                <a:solidFill>
                  <a:schemeClr val="accent1">
                    <a:lumMod val="50000"/>
                  </a:schemeClr>
                </a:solidFill>
                <a:latin typeface="Corbel" panose="020B0503020204020204" pitchFamily="34" charset="0"/>
              </a:rPr>
              <a:t>PNPV 2017-2019</a:t>
            </a:r>
            <a:endParaRPr lang="it-IT" dirty="0">
              <a:solidFill>
                <a:schemeClr val="accent1">
                  <a:lumMod val="50000"/>
                </a:schemeClr>
              </a:solidFill>
            </a:endParaRPr>
          </a:p>
        </p:txBody>
      </p:sp>
      <p:sp>
        <p:nvSpPr>
          <p:cNvPr id="3" name="Segnaposto contenuto 2"/>
          <p:cNvSpPr>
            <a:spLocks noGrp="1"/>
          </p:cNvSpPr>
          <p:nvPr>
            <p:ph idx="1"/>
          </p:nvPr>
        </p:nvSpPr>
        <p:spPr>
          <a:xfrm>
            <a:off x="677333" y="1651381"/>
            <a:ext cx="10323601" cy="4572000"/>
          </a:xfrm>
        </p:spPr>
        <p:txBody>
          <a:bodyPr>
            <a:noAutofit/>
          </a:bodyPr>
          <a:lstStyle/>
          <a:p>
            <a:pPr marL="0" indent="0" algn="just">
              <a:lnSpc>
                <a:spcPct val="150000"/>
              </a:lnSpc>
              <a:buNone/>
            </a:pPr>
            <a:r>
              <a:rPr lang="it-IT" sz="2000" dirty="0">
                <a:solidFill>
                  <a:schemeClr val="tx1"/>
                </a:solidFill>
                <a:latin typeface="Corbel" panose="020B0503020204020204" pitchFamily="34" charset="0"/>
              </a:rPr>
              <a:t>L’attuale PNPV discende dal </a:t>
            </a:r>
            <a:r>
              <a:rPr lang="it-IT" sz="2000" b="1" dirty="0">
                <a:solidFill>
                  <a:srgbClr val="FF0000"/>
                </a:solidFill>
                <a:latin typeface="Corbel" panose="020B0503020204020204" pitchFamily="34" charset="0"/>
              </a:rPr>
              <a:t>PNP </a:t>
            </a:r>
            <a:r>
              <a:rPr lang="it-IT" sz="2000" b="1" dirty="0" smtClean="0">
                <a:solidFill>
                  <a:srgbClr val="FF0000"/>
                </a:solidFill>
                <a:latin typeface="Corbel" panose="020B0503020204020204" pitchFamily="34" charset="0"/>
              </a:rPr>
              <a:t>2014-2018 </a:t>
            </a:r>
            <a:r>
              <a:rPr lang="it-IT" sz="2000" dirty="0" smtClean="0">
                <a:solidFill>
                  <a:schemeClr val="tx1"/>
                </a:solidFill>
                <a:latin typeface="Corbel" panose="020B0503020204020204" pitchFamily="34" charset="0"/>
              </a:rPr>
              <a:t>e dal </a:t>
            </a:r>
            <a:r>
              <a:rPr lang="it-IT" sz="2000" b="1" dirty="0">
                <a:solidFill>
                  <a:srgbClr val="FF0000"/>
                </a:solidFill>
              </a:rPr>
              <a:t>Piano d’azione Europeo per le vaccinazioni 2015-2020 (</a:t>
            </a:r>
            <a:r>
              <a:rPr lang="it-IT" sz="2000" b="1" i="1" dirty="0" err="1">
                <a:solidFill>
                  <a:srgbClr val="FF0000"/>
                </a:solidFill>
              </a:rPr>
              <a:t>European</a:t>
            </a:r>
            <a:r>
              <a:rPr lang="it-IT" sz="2000" b="1" i="1" dirty="0">
                <a:solidFill>
                  <a:srgbClr val="FF0000"/>
                </a:solidFill>
              </a:rPr>
              <a:t> Vaccine Action Plan</a:t>
            </a:r>
            <a:r>
              <a:rPr lang="it-IT" sz="2000" b="1" dirty="0">
                <a:solidFill>
                  <a:srgbClr val="FF0000"/>
                </a:solidFill>
              </a:rPr>
              <a:t> 2015–2020, EVAP)</a:t>
            </a:r>
            <a:r>
              <a:rPr lang="it-IT" sz="2000" dirty="0" smtClean="0">
                <a:solidFill>
                  <a:schemeClr val="tx1"/>
                </a:solidFill>
                <a:latin typeface="Corbel" panose="020B0503020204020204" pitchFamily="34" charset="0"/>
              </a:rPr>
              <a:t>, </a:t>
            </a:r>
            <a:r>
              <a:rPr lang="it-IT" sz="2000" dirty="0">
                <a:solidFill>
                  <a:schemeClr val="tx1"/>
                </a:solidFill>
                <a:latin typeface="Corbel" panose="020B0503020204020204" pitchFamily="34" charset="0"/>
              </a:rPr>
              <a:t>e si sviluppa sull’eredità del precedente </a:t>
            </a:r>
            <a:r>
              <a:rPr lang="it-IT" sz="2000" b="1" dirty="0" smtClean="0">
                <a:solidFill>
                  <a:srgbClr val="FF0000"/>
                </a:solidFill>
                <a:latin typeface="Corbel" panose="020B0503020204020204" pitchFamily="34" charset="0"/>
              </a:rPr>
              <a:t>PNPV </a:t>
            </a:r>
            <a:r>
              <a:rPr lang="it-IT" sz="2000" b="1" dirty="0">
                <a:solidFill>
                  <a:srgbClr val="FF0000"/>
                </a:solidFill>
                <a:latin typeface="Corbel" panose="020B0503020204020204" pitchFamily="34" charset="0"/>
              </a:rPr>
              <a:t>2012-2014</a:t>
            </a:r>
            <a:r>
              <a:rPr lang="it-IT" sz="2000" dirty="0">
                <a:solidFill>
                  <a:schemeClr val="tx1"/>
                </a:solidFill>
                <a:latin typeface="Corbel" panose="020B0503020204020204" pitchFamily="34" charset="0"/>
              </a:rPr>
              <a:t>, con cui condivide l’obiettivo generale, ovvero </a:t>
            </a:r>
            <a:r>
              <a:rPr lang="it-IT" sz="2000" b="1" dirty="0">
                <a:solidFill>
                  <a:schemeClr val="tx1"/>
                </a:solidFill>
                <a:latin typeface="Corbel" panose="020B0503020204020204" pitchFamily="34" charset="0"/>
              </a:rPr>
              <a:t>l’armonizzazione delle strategie vaccinali </a:t>
            </a:r>
            <a:r>
              <a:rPr lang="it-IT" sz="2000" dirty="0">
                <a:solidFill>
                  <a:schemeClr val="tx1"/>
                </a:solidFill>
                <a:latin typeface="Corbel" panose="020B0503020204020204" pitchFamily="34" charset="0"/>
              </a:rPr>
              <a:t>in atto nel Paese, </a:t>
            </a:r>
            <a:r>
              <a:rPr lang="it-IT" sz="2000" b="1" dirty="0">
                <a:solidFill>
                  <a:schemeClr val="tx1"/>
                </a:solidFill>
                <a:latin typeface="Corbel" panose="020B0503020204020204" pitchFamily="34" charset="0"/>
              </a:rPr>
              <a:t>al fine di garantire </a:t>
            </a:r>
            <a:r>
              <a:rPr lang="it-IT" sz="2000" dirty="0">
                <a:solidFill>
                  <a:schemeClr val="tx1"/>
                </a:solidFill>
                <a:latin typeface="Corbel" panose="020B0503020204020204" pitchFamily="34" charset="0"/>
              </a:rPr>
              <a:t>alla popolazione, indipendentemente da luogo di residenza, reddito e livello socio-culturale, </a:t>
            </a:r>
            <a:r>
              <a:rPr lang="it-IT" sz="2000" b="1" dirty="0">
                <a:solidFill>
                  <a:schemeClr val="tx1"/>
                </a:solidFill>
                <a:latin typeface="Corbel" panose="020B0503020204020204" pitchFamily="34" charset="0"/>
              </a:rPr>
              <a:t>i pieni benefici derivanti dalla vaccinazione</a:t>
            </a:r>
            <a:r>
              <a:rPr lang="it-IT" sz="2000" dirty="0">
                <a:solidFill>
                  <a:schemeClr val="tx1"/>
                </a:solidFill>
                <a:latin typeface="Corbel" panose="020B0503020204020204" pitchFamily="34" charset="0"/>
              </a:rPr>
              <a:t>, intesa sia come strumento di </a:t>
            </a:r>
            <a:r>
              <a:rPr lang="it-IT" sz="2000" b="1" dirty="0">
                <a:solidFill>
                  <a:schemeClr val="tx1"/>
                </a:solidFill>
                <a:latin typeface="Corbel" panose="020B0503020204020204" pitchFamily="34" charset="0"/>
              </a:rPr>
              <a:t>protezione individuale che di prevenzione collettiva</a:t>
            </a:r>
            <a:r>
              <a:rPr lang="it-IT" sz="2000" dirty="0">
                <a:solidFill>
                  <a:schemeClr val="tx1"/>
                </a:solidFill>
                <a:latin typeface="Corbel" panose="020B0503020204020204" pitchFamily="34" charset="0"/>
              </a:rPr>
              <a:t>, attraverso l’equità nell’accesso a vaccini di elevata qualità, anche sotto il profilo della sicurezza, e disponibili nel tempo (prevenendo, il più possibile, situazioni di carenza), e a servizi di immunizzazione di livello eccellente.</a:t>
            </a:r>
          </a:p>
          <a:p>
            <a:pPr algn="just"/>
            <a:endParaRPr lang="it-IT" sz="2000" dirty="0">
              <a:solidFill>
                <a:schemeClr val="tx1"/>
              </a:solidFill>
              <a:latin typeface="Corbel" panose="020B0503020204020204" pitchFamily="34" charset="0"/>
            </a:endParaRPr>
          </a:p>
        </p:txBody>
      </p:sp>
    </p:spTree>
    <p:extLst>
      <p:ext uri="{BB962C8B-B14F-4D97-AF65-F5344CB8AC3E}">
        <p14:creationId xmlns:p14="http://schemas.microsoft.com/office/powerpoint/2010/main" xmlns="" val="994881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20535" y="193762"/>
            <a:ext cx="3866530" cy="768824"/>
          </a:xfrm>
        </p:spPr>
        <p:txBody>
          <a:bodyPr>
            <a:normAutofit/>
          </a:bodyPr>
          <a:lstStyle/>
          <a:p>
            <a:r>
              <a:rPr lang="it-IT" sz="4000" b="1" dirty="0">
                <a:solidFill>
                  <a:schemeClr val="accent1">
                    <a:lumMod val="50000"/>
                  </a:schemeClr>
                </a:solidFill>
                <a:latin typeface="Corbel" panose="020B0503020204020204" pitchFamily="34" charset="0"/>
              </a:rPr>
              <a:t>PNPV 2017-2019</a:t>
            </a:r>
          </a:p>
        </p:txBody>
      </p:sp>
      <p:sp>
        <p:nvSpPr>
          <p:cNvPr id="3" name="Segnaposto contenuto 2"/>
          <p:cNvSpPr>
            <a:spLocks noGrp="1"/>
          </p:cNvSpPr>
          <p:nvPr>
            <p:ph idx="1"/>
          </p:nvPr>
        </p:nvSpPr>
        <p:spPr>
          <a:xfrm>
            <a:off x="431699" y="1374771"/>
            <a:ext cx="11082401" cy="4734481"/>
          </a:xfrm>
        </p:spPr>
        <p:txBody>
          <a:bodyPr>
            <a:noAutofit/>
          </a:bodyPr>
          <a:lstStyle/>
          <a:p>
            <a:pPr algn="just">
              <a:lnSpc>
                <a:spcPts val="3000"/>
              </a:lnSpc>
            </a:pPr>
            <a:r>
              <a:rPr lang="it-IT" sz="2200" b="1" dirty="0">
                <a:latin typeface="Corbel" panose="020B0503020204020204" pitchFamily="34" charset="0"/>
              </a:rPr>
              <a:t>L</a:t>
            </a:r>
            <a:r>
              <a:rPr lang="it-IT" sz="2200" b="1" dirty="0" smtClean="0">
                <a:latin typeface="Corbel" panose="020B0503020204020204" pitchFamily="34" charset="0"/>
              </a:rPr>
              <a:t>’eliminazione </a:t>
            </a:r>
            <a:r>
              <a:rPr lang="it-IT" sz="2200" b="1" dirty="0">
                <a:latin typeface="Corbel" panose="020B0503020204020204" pitchFamily="34" charset="0"/>
              </a:rPr>
              <a:t>e la riduzione del carico delle malattie infettive </a:t>
            </a:r>
            <a:r>
              <a:rPr lang="it-IT" sz="2200" dirty="0">
                <a:latin typeface="Corbel" panose="020B0503020204020204" pitchFamily="34" charset="0"/>
              </a:rPr>
              <a:t>prevenibili da vaccino rappresenta una </a:t>
            </a:r>
            <a:r>
              <a:rPr lang="it-IT" sz="2200" b="1" dirty="0">
                <a:latin typeface="Corbel" panose="020B0503020204020204" pitchFamily="34" charset="0"/>
              </a:rPr>
              <a:t>priorità</a:t>
            </a:r>
            <a:r>
              <a:rPr lang="it-IT" sz="2200" dirty="0">
                <a:latin typeface="Corbel" panose="020B0503020204020204" pitchFamily="34" charset="0"/>
              </a:rPr>
              <a:t> per il nostro Paese, da realizzare attraverso strategie efficaci e omogenee da realizzare sul territorio nazionale.</a:t>
            </a:r>
          </a:p>
          <a:p>
            <a:pPr algn="just">
              <a:lnSpc>
                <a:spcPts val="3000"/>
              </a:lnSpc>
            </a:pPr>
            <a:r>
              <a:rPr lang="it-IT" sz="2200" dirty="0">
                <a:latin typeface="Corbel" panose="020B0503020204020204" pitchFamily="34" charset="0"/>
              </a:rPr>
              <a:t>Per </a:t>
            </a:r>
            <a:r>
              <a:rPr lang="it-IT" sz="2200" dirty="0" smtClean="0">
                <a:latin typeface="Corbel" panose="020B0503020204020204" pitchFamily="34" charset="0"/>
              </a:rPr>
              <a:t>ridurre </a:t>
            </a:r>
            <a:r>
              <a:rPr lang="it-IT" sz="2200" dirty="0">
                <a:latin typeface="Corbel" panose="020B0503020204020204" pitchFamily="34" charset="0"/>
              </a:rPr>
              <a:t>le disuguaglianze nel Paese e migliorare lo stato di salute della popolazione, è necessario un Piano nazionale che contenga un </a:t>
            </a:r>
            <a:r>
              <a:rPr lang="it-IT" sz="2200" b="1" dirty="0">
                <a:latin typeface="Corbel" panose="020B0503020204020204" pitchFamily="34" charset="0"/>
              </a:rPr>
              <a:t>Calendario nazionale di riferimento condiviso</a:t>
            </a:r>
            <a:r>
              <a:rPr lang="it-IT" sz="2200" dirty="0">
                <a:latin typeface="Corbel" panose="020B0503020204020204" pitchFamily="34" charset="0"/>
              </a:rPr>
              <a:t>, il cui razionale culturale e scientifico sia chiaro e accettabile per tutti gli interlocutori istituzionali e professionali.</a:t>
            </a:r>
          </a:p>
          <a:p>
            <a:pPr algn="just">
              <a:lnSpc>
                <a:spcPts val="3000"/>
              </a:lnSpc>
            </a:pPr>
            <a:r>
              <a:rPr lang="it-IT" sz="2200" dirty="0" smtClean="0">
                <a:latin typeface="Corbel" panose="020B0503020204020204" pitchFamily="34" charset="0"/>
              </a:rPr>
              <a:t>Oltre </a:t>
            </a:r>
            <a:r>
              <a:rPr lang="it-IT" sz="2200" dirty="0">
                <a:latin typeface="Corbel" panose="020B0503020204020204" pitchFamily="34" charset="0"/>
              </a:rPr>
              <a:t>a presentare il nuovo Calendario nazionale delle vaccinazioni attivamente e gratuitamente offerte alla popolazione per fascia d’età, contiene capitoli dedicati agli </a:t>
            </a:r>
            <a:r>
              <a:rPr lang="it-IT" sz="2200" b="1" dirty="0">
                <a:latin typeface="Corbel" panose="020B0503020204020204" pitchFamily="34" charset="0"/>
              </a:rPr>
              <a:t>interventi vaccinali destinati a particolari categorie a rischio</a:t>
            </a:r>
            <a:r>
              <a:rPr lang="it-IT" sz="2200" dirty="0">
                <a:latin typeface="Corbel" panose="020B0503020204020204" pitchFamily="34" charset="0"/>
              </a:rPr>
              <a:t> (per patologia, per esposizione professionale, per eventi occasionali).</a:t>
            </a:r>
          </a:p>
          <a:p>
            <a:pPr algn="just">
              <a:lnSpc>
                <a:spcPts val="3000"/>
              </a:lnSpc>
            </a:pPr>
            <a:endParaRPr lang="it-IT" sz="2200" dirty="0">
              <a:latin typeface="Corbel" panose="020B0503020204020204" pitchFamily="34" charset="0"/>
            </a:endParaRPr>
          </a:p>
        </p:txBody>
      </p:sp>
    </p:spTree>
    <p:extLst>
      <p:ext uri="{BB962C8B-B14F-4D97-AF65-F5344CB8AC3E}">
        <p14:creationId xmlns:p14="http://schemas.microsoft.com/office/powerpoint/2010/main" xmlns="" val="4074558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06466" y="310609"/>
            <a:ext cx="4260426" cy="837063"/>
          </a:xfrm>
        </p:spPr>
        <p:txBody>
          <a:bodyPr/>
          <a:lstStyle/>
          <a:p>
            <a:r>
              <a:rPr lang="it-IT" b="1" dirty="0">
                <a:solidFill>
                  <a:schemeClr val="accent1">
                    <a:lumMod val="50000"/>
                  </a:schemeClr>
                </a:solidFill>
                <a:latin typeface="Corbel" panose="020B0503020204020204" pitchFamily="34" charset="0"/>
              </a:rPr>
              <a:t>PNPV 2017-2019</a:t>
            </a:r>
            <a:endParaRPr lang="it-IT" b="1" dirty="0">
              <a:solidFill>
                <a:srgbClr val="0070C0"/>
              </a:solidFill>
              <a:latin typeface="Corbel" panose="020B0503020204020204" pitchFamily="34" charset="0"/>
            </a:endParaRPr>
          </a:p>
        </p:txBody>
      </p:sp>
      <p:sp>
        <p:nvSpPr>
          <p:cNvPr id="3" name="Segnaposto contenuto 2"/>
          <p:cNvSpPr>
            <a:spLocks noGrp="1"/>
          </p:cNvSpPr>
          <p:nvPr>
            <p:ph idx="1"/>
          </p:nvPr>
        </p:nvSpPr>
        <p:spPr>
          <a:xfrm>
            <a:off x="691401" y="1555215"/>
            <a:ext cx="10548684" cy="4585244"/>
          </a:xfrm>
        </p:spPr>
        <p:txBody>
          <a:bodyPr>
            <a:normAutofit/>
          </a:bodyPr>
          <a:lstStyle/>
          <a:p>
            <a:pPr algn="just">
              <a:lnSpc>
                <a:spcPts val="3000"/>
              </a:lnSpc>
              <a:spcAft>
                <a:spcPts val="600"/>
              </a:spcAft>
            </a:pPr>
            <a:r>
              <a:rPr lang="it-IT" sz="2200" dirty="0">
                <a:latin typeface="Corbel" panose="020B0503020204020204" pitchFamily="34" charset="0"/>
              </a:rPr>
              <a:t>L</a:t>
            </a:r>
            <a:r>
              <a:rPr lang="it-IT" sz="2200" dirty="0" smtClean="0">
                <a:solidFill>
                  <a:schemeClr val="tx1"/>
                </a:solidFill>
                <a:latin typeface="Corbel" panose="020B0503020204020204" pitchFamily="34" charset="0"/>
              </a:rPr>
              <a:t>a </a:t>
            </a:r>
            <a:r>
              <a:rPr lang="it-IT" sz="2200" dirty="0">
                <a:solidFill>
                  <a:schemeClr val="tx1"/>
                </a:solidFill>
                <a:latin typeface="Corbel" panose="020B0503020204020204" pitchFamily="34" charset="0"/>
              </a:rPr>
              <a:t>disponibilità di </a:t>
            </a:r>
            <a:r>
              <a:rPr lang="it-IT" sz="2200" b="1" dirty="0">
                <a:solidFill>
                  <a:schemeClr val="tx1"/>
                </a:solidFill>
                <a:latin typeface="Corbel" panose="020B0503020204020204" pitchFamily="34" charset="0"/>
              </a:rPr>
              <a:t>nuovi vaccini, efficaci e sicuri</a:t>
            </a:r>
            <a:r>
              <a:rPr lang="it-IT" sz="2200" dirty="0">
                <a:solidFill>
                  <a:schemeClr val="tx1"/>
                </a:solidFill>
                <a:latin typeface="Corbel" panose="020B0503020204020204" pitchFamily="34" charset="0"/>
              </a:rPr>
              <a:t>, </a:t>
            </a:r>
            <a:r>
              <a:rPr lang="it-IT" sz="2200" dirty="0" smtClean="0">
                <a:solidFill>
                  <a:schemeClr val="tx1"/>
                </a:solidFill>
                <a:latin typeface="Corbel" panose="020B0503020204020204" pitchFamily="34" charset="0"/>
              </a:rPr>
              <a:t>rappresenta </a:t>
            </a:r>
            <a:r>
              <a:rPr lang="it-IT" sz="2200" dirty="0">
                <a:solidFill>
                  <a:schemeClr val="tx1"/>
                </a:solidFill>
                <a:latin typeface="Corbel" panose="020B0503020204020204" pitchFamily="34" charset="0"/>
              </a:rPr>
              <a:t>un’ulteriore </a:t>
            </a:r>
            <a:r>
              <a:rPr lang="it-IT" sz="2200" b="1" dirty="0">
                <a:solidFill>
                  <a:schemeClr val="tx1"/>
                </a:solidFill>
                <a:latin typeface="Corbel" panose="020B0503020204020204" pitchFamily="34" charset="0"/>
              </a:rPr>
              <a:t>opportunità di protezione individuale</a:t>
            </a:r>
            <a:r>
              <a:rPr lang="it-IT" sz="2200" dirty="0">
                <a:solidFill>
                  <a:schemeClr val="tx1"/>
                </a:solidFill>
                <a:latin typeface="Corbel" panose="020B0503020204020204" pitchFamily="34" charset="0"/>
              </a:rPr>
              <a:t>, </a:t>
            </a:r>
            <a:r>
              <a:rPr lang="it-IT" sz="2200" dirty="0" smtClean="0">
                <a:solidFill>
                  <a:schemeClr val="tx1"/>
                </a:solidFill>
                <a:latin typeface="Corbel" panose="020B0503020204020204" pitchFamily="34" charset="0"/>
              </a:rPr>
              <a:t>ma comporta nuove </a:t>
            </a:r>
            <a:r>
              <a:rPr lang="it-IT" sz="2200" dirty="0">
                <a:solidFill>
                  <a:schemeClr val="tx1"/>
                </a:solidFill>
                <a:latin typeface="Corbel" panose="020B0503020204020204" pitchFamily="34" charset="0"/>
              </a:rPr>
              <a:t>problematiche, </a:t>
            </a:r>
            <a:r>
              <a:rPr lang="it-IT" sz="2200" b="1" dirty="0">
                <a:solidFill>
                  <a:schemeClr val="tx1"/>
                </a:solidFill>
                <a:latin typeface="Corbel" panose="020B0503020204020204" pitchFamily="34" charset="0"/>
              </a:rPr>
              <a:t>in particolare derivanti dal maggior impegno finanziario</a:t>
            </a:r>
            <a:r>
              <a:rPr lang="it-IT" sz="2200" dirty="0">
                <a:solidFill>
                  <a:schemeClr val="tx1"/>
                </a:solidFill>
                <a:latin typeface="Corbel" panose="020B0503020204020204" pitchFamily="34" charset="0"/>
              </a:rPr>
              <a:t> da sostenere per spese aggiuntive per l’acquisto di vaccini, la formazione del personale e l’informazione al pubblico. </a:t>
            </a:r>
            <a:endParaRPr lang="it-IT" sz="2200" dirty="0" smtClean="0">
              <a:solidFill>
                <a:schemeClr val="tx1"/>
              </a:solidFill>
              <a:latin typeface="Corbel" panose="020B0503020204020204" pitchFamily="34" charset="0"/>
            </a:endParaRPr>
          </a:p>
          <a:p>
            <a:pPr algn="just">
              <a:lnSpc>
                <a:spcPts val="3000"/>
              </a:lnSpc>
              <a:spcAft>
                <a:spcPts val="600"/>
              </a:spcAft>
            </a:pPr>
            <a:r>
              <a:rPr lang="it-IT" sz="2200" dirty="0" smtClean="0">
                <a:solidFill>
                  <a:schemeClr val="tx1"/>
                </a:solidFill>
                <a:latin typeface="Corbel" panose="020B0503020204020204" pitchFamily="34" charset="0"/>
              </a:rPr>
              <a:t>È fondamentale </a:t>
            </a:r>
            <a:r>
              <a:rPr lang="it-IT" sz="2200" dirty="0">
                <a:solidFill>
                  <a:schemeClr val="tx1"/>
                </a:solidFill>
                <a:latin typeface="Corbel" panose="020B0503020204020204" pitchFamily="34" charset="0"/>
              </a:rPr>
              <a:t>che i </a:t>
            </a:r>
            <a:r>
              <a:rPr lang="it-IT" sz="2200" b="1" dirty="0">
                <a:solidFill>
                  <a:schemeClr val="tx1"/>
                </a:solidFill>
                <a:latin typeface="Corbel" panose="020B0503020204020204" pitchFamily="34" charset="0"/>
              </a:rPr>
              <a:t>programmi di immunizzazione siano parte integrante di un sistema sanitario solido</a:t>
            </a:r>
            <a:r>
              <a:rPr lang="it-IT" sz="2200" dirty="0">
                <a:solidFill>
                  <a:schemeClr val="tx1"/>
                </a:solidFill>
                <a:latin typeface="Corbel" panose="020B0503020204020204" pitchFamily="34" charset="0"/>
              </a:rPr>
              <a:t>, per le innegabili interconnessioni con altri programmi di Sanità Pubblica e con la componente assistenziale del servizio sanitario. </a:t>
            </a:r>
            <a:endParaRPr lang="it-IT" sz="2200" dirty="0" smtClean="0">
              <a:solidFill>
                <a:schemeClr val="tx1"/>
              </a:solidFill>
              <a:latin typeface="Corbel" panose="020B0503020204020204" pitchFamily="34" charset="0"/>
            </a:endParaRPr>
          </a:p>
          <a:p>
            <a:pPr algn="just">
              <a:lnSpc>
                <a:spcPts val="3000"/>
              </a:lnSpc>
              <a:spcAft>
                <a:spcPts val="600"/>
              </a:spcAft>
            </a:pPr>
            <a:r>
              <a:rPr lang="it-IT" sz="2200" b="1" dirty="0">
                <a:latin typeface="Corbel" panose="020B0503020204020204" pitchFamily="34" charset="0"/>
              </a:rPr>
              <a:t>L</a:t>
            </a:r>
            <a:r>
              <a:rPr lang="it-IT" sz="2200" b="1" dirty="0" smtClean="0">
                <a:solidFill>
                  <a:schemeClr val="tx1"/>
                </a:solidFill>
                <a:latin typeface="Corbel" panose="020B0503020204020204" pitchFamily="34" charset="0"/>
              </a:rPr>
              <a:t>’approccio </a:t>
            </a:r>
            <a:r>
              <a:rPr lang="it-IT" sz="2200" b="1" dirty="0">
                <a:solidFill>
                  <a:schemeClr val="tx1"/>
                </a:solidFill>
                <a:latin typeface="Corbel" panose="020B0503020204020204" pitchFamily="34" charset="0"/>
              </a:rPr>
              <a:t>alla prevenzione delle malattie infettive </a:t>
            </a:r>
            <a:r>
              <a:rPr lang="it-IT" sz="2200" dirty="0">
                <a:solidFill>
                  <a:schemeClr val="tx1"/>
                </a:solidFill>
                <a:latin typeface="Corbel" panose="020B0503020204020204" pitchFamily="34" charset="0"/>
              </a:rPr>
              <a:t>deve essere </a:t>
            </a:r>
            <a:r>
              <a:rPr lang="it-IT" sz="2200" b="1" dirty="0">
                <a:solidFill>
                  <a:schemeClr val="tx1"/>
                </a:solidFill>
                <a:latin typeface="Corbel" panose="020B0503020204020204" pitchFamily="34" charset="0"/>
              </a:rPr>
              <a:t>coordinato e multidisciplinare </a:t>
            </a:r>
            <a:r>
              <a:rPr lang="it-IT" sz="2200" dirty="0" smtClean="0">
                <a:solidFill>
                  <a:schemeClr val="tx1"/>
                </a:solidFill>
                <a:latin typeface="Corbel" panose="020B0503020204020204" pitchFamily="34" charset="0"/>
              </a:rPr>
              <a:t>ed è </a:t>
            </a:r>
            <a:r>
              <a:rPr lang="it-IT" sz="2200" dirty="0">
                <a:solidFill>
                  <a:schemeClr val="tx1"/>
                </a:solidFill>
                <a:latin typeface="Corbel" panose="020B0503020204020204" pitchFamily="34" charset="0"/>
              </a:rPr>
              <a:t>opportuno che i servizi di immunizzazione lavorino </a:t>
            </a:r>
            <a:r>
              <a:rPr lang="it-IT" sz="2200" b="1" dirty="0">
                <a:solidFill>
                  <a:schemeClr val="tx1"/>
                </a:solidFill>
                <a:latin typeface="Corbel" panose="020B0503020204020204" pitchFamily="34" charset="0"/>
              </a:rPr>
              <a:t>in maniera coerente e coesa tra di loro, e in sinergia con altre parti del servizio sanitario</a:t>
            </a:r>
            <a:r>
              <a:rPr lang="it-IT" sz="2200" dirty="0">
                <a:solidFill>
                  <a:schemeClr val="tx1"/>
                </a:solidFill>
                <a:latin typeface="Corbel" panose="020B0503020204020204" pitchFamily="34" charset="0"/>
              </a:rPr>
              <a:t>. </a:t>
            </a:r>
          </a:p>
        </p:txBody>
      </p:sp>
    </p:spTree>
    <p:extLst>
      <p:ext uri="{BB962C8B-B14F-4D97-AF65-F5344CB8AC3E}">
        <p14:creationId xmlns:p14="http://schemas.microsoft.com/office/powerpoint/2010/main" xmlns="" val="3830730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30168"/>
            <a:ext cx="10515600" cy="1027577"/>
          </a:xfrm>
        </p:spPr>
        <p:txBody>
          <a:bodyPr>
            <a:normAutofit/>
          </a:bodyPr>
          <a:lstStyle/>
          <a:p>
            <a:pPr algn="ctr"/>
            <a:r>
              <a:rPr lang="it-IT" sz="3600" b="1" dirty="0">
                <a:solidFill>
                  <a:schemeClr val="accent1">
                    <a:lumMod val="50000"/>
                  </a:schemeClr>
                </a:solidFill>
                <a:latin typeface="Corbel" panose="020B0503020204020204" pitchFamily="34" charset="0"/>
              </a:rPr>
              <a:t>Malattie prevenibili e vaccinazioni</a:t>
            </a:r>
            <a:endParaRPr lang="it-IT" sz="3600" dirty="0"/>
          </a:p>
        </p:txBody>
      </p:sp>
      <p:sp>
        <p:nvSpPr>
          <p:cNvPr id="3" name="Segnaposto contenuto 2"/>
          <p:cNvSpPr>
            <a:spLocks noGrp="1"/>
          </p:cNvSpPr>
          <p:nvPr>
            <p:ph idx="1"/>
          </p:nvPr>
        </p:nvSpPr>
        <p:spPr>
          <a:xfrm>
            <a:off x="838200" y="2360197"/>
            <a:ext cx="10515600" cy="3276328"/>
          </a:xfrm>
        </p:spPr>
        <p:txBody>
          <a:bodyPr>
            <a:normAutofit/>
          </a:bodyPr>
          <a:lstStyle/>
          <a:p>
            <a:pPr marL="0" indent="0" algn="just">
              <a:lnSpc>
                <a:spcPct val="150000"/>
              </a:lnSpc>
              <a:spcAft>
                <a:spcPts val="600"/>
              </a:spcAft>
              <a:buNone/>
            </a:pPr>
            <a:r>
              <a:rPr lang="it-IT" sz="2400" dirty="0"/>
              <a:t>L’introduzione delle </a:t>
            </a:r>
            <a:r>
              <a:rPr lang="it-IT" sz="2400" b="1" dirty="0"/>
              <a:t>vaccinazioni</a:t>
            </a:r>
            <a:r>
              <a:rPr lang="it-IT" sz="2400" dirty="0"/>
              <a:t> ha consentito nel tempo di </a:t>
            </a:r>
            <a:r>
              <a:rPr lang="it-IT" sz="2400" b="1" dirty="0"/>
              <a:t>ridurre la diffusione di alcune malattie gravi e mortali o addirittura di eliminarle</a:t>
            </a:r>
            <a:r>
              <a:rPr lang="it-IT" sz="2400" dirty="0"/>
              <a:t>, sebbene, paradossalmente, sia proprio il successo delle vaccinazioni a creare problemi nella loro accettazione, poiché </a:t>
            </a:r>
            <a:r>
              <a:rPr lang="it-IT" sz="2400" b="1" dirty="0"/>
              <a:t>la diminuzione di frequenza </a:t>
            </a:r>
            <a:r>
              <a:rPr lang="it-IT" sz="2400" dirty="0"/>
              <a:t>di queste malattie prevenibili ha portato a una </a:t>
            </a:r>
            <a:r>
              <a:rPr lang="it-IT" sz="2400" b="1" dirty="0"/>
              <a:t>diminuzione della percezione della loro gravità</a:t>
            </a:r>
            <a:r>
              <a:rPr lang="it-IT" sz="2400" dirty="0"/>
              <a:t>. </a:t>
            </a:r>
          </a:p>
        </p:txBody>
      </p:sp>
    </p:spTree>
    <p:extLst>
      <p:ext uri="{BB962C8B-B14F-4D97-AF65-F5344CB8AC3E}">
        <p14:creationId xmlns:p14="http://schemas.microsoft.com/office/powerpoint/2010/main" xmlns="" val="2660520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19536" y="332656"/>
            <a:ext cx="7886700" cy="561044"/>
          </a:xfrm>
        </p:spPr>
        <p:txBody>
          <a:bodyPr>
            <a:noAutofit/>
          </a:bodyPr>
          <a:lstStyle/>
          <a:p>
            <a:pPr algn="ctr"/>
            <a:r>
              <a:rPr lang="it-IT" sz="3200" b="1" dirty="0">
                <a:solidFill>
                  <a:schemeClr val="accent1">
                    <a:lumMod val="50000"/>
                  </a:schemeClr>
                </a:solidFill>
                <a:latin typeface="Corbel" panose="020B0503020204020204" pitchFamily="34" charset="0"/>
              </a:rPr>
              <a:t>Costi delle mancata vaccinazione</a:t>
            </a:r>
          </a:p>
        </p:txBody>
      </p:sp>
      <p:sp>
        <p:nvSpPr>
          <p:cNvPr id="3" name="Segnaposto contenuto 2"/>
          <p:cNvSpPr>
            <a:spLocks noGrp="1"/>
          </p:cNvSpPr>
          <p:nvPr>
            <p:ph idx="1"/>
          </p:nvPr>
        </p:nvSpPr>
        <p:spPr>
          <a:xfrm>
            <a:off x="839416" y="1196752"/>
            <a:ext cx="10585176" cy="4968552"/>
          </a:xfrm>
          <a:solidFill>
            <a:schemeClr val="bg1"/>
          </a:solidFill>
        </p:spPr>
        <p:txBody>
          <a:bodyPr>
            <a:noAutofit/>
          </a:bodyPr>
          <a:lstStyle/>
          <a:p>
            <a:pPr algn="just">
              <a:lnSpc>
                <a:spcPct val="100000"/>
              </a:lnSpc>
              <a:spcBef>
                <a:spcPts val="1800"/>
              </a:spcBef>
              <a:spcAft>
                <a:spcPts val="0"/>
              </a:spcAft>
            </a:pPr>
            <a:r>
              <a:rPr lang="it-IT" sz="2200" dirty="0" smtClean="0">
                <a:solidFill>
                  <a:schemeClr val="bg1">
                    <a:lumMod val="25000"/>
                  </a:schemeClr>
                </a:solidFill>
                <a:latin typeface="Corbel" panose="020B0503020204020204" pitchFamily="34" charset="0"/>
              </a:rPr>
              <a:t>Poiché </a:t>
            </a:r>
            <a:r>
              <a:rPr lang="it-IT" sz="2200" dirty="0">
                <a:solidFill>
                  <a:schemeClr val="bg1">
                    <a:lumMod val="25000"/>
                  </a:schemeClr>
                </a:solidFill>
                <a:latin typeface="Corbel" panose="020B0503020204020204" pitchFamily="34" charset="0"/>
              </a:rPr>
              <a:t>gli </a:t>
            </a:r>
            <a:r>
              <a:rPr lang="it-IT" sz="2200" b="1" dirty="0">
                <a:solidFill>
                  <a:schemeClr val="bg1">
                    <a:lumMod val="25000"/>
                  </a:schemeClr>
                </a:solidFill>
                <a:latin typeface="Corbel" panose="020B0503020204020204" pitchFamily="34" charset="0"/>
              </a:rPr>
              <a:t>interventi </a:t>
            </a:r>
            <a:r>
              <a:rPr lang="it-IT" sz="2200" b="1" dirty="0" smtClean="0">
                <a:solidFill>
                  <a:schemeClr val="bg1">
                    <a:lumMod val="25000"/>
                  </a:schemeClr>
                </a:solidFill>
                <a:latin typeface="Corbel" panose="020B0503020204020204" pitchFamily="34" charset="0"/>
              </a:rPr>
              <a:t>di </a:t>
            </a:r>
            <a:r>
              <a:rPr lang="it-IT" sz="2200" b="1" dirty="0">
                <a:solidFill>
                  <a:schemeClr val="bg1">
                    <a:lumMod val="25000"/>
                  </a:schemeClr>
                </a:solidFill>
                <a:latin typeface="Corbel" panose="020B0503020204020204" pitchFamily="34" charset="0"/>
              </a:rPr>
              <a:t>prevenzione sono rivolti a persone sane</a:t>
            </a:r>
            <a:r>
              <a:rPr lang="it-IT" sz="2200" dirty="0">
                <a:solidFill>
                  <a:schemeClr val="bg1">
                    <a:lumMod val="25000"/>
                  </a:schemeClr>
                </a:solidFill>
                <a:latin typeface="Corbel" panose="020B0503020204020204" pitchFamily="34" charset="0"/>
              </a:rPr>
              <a:t>, spesso </a:t>
            </a:r>
            <a:r>
              <a:rPr lang="it-IT" sz="2200" b="1" dirty="0">
                <a:solidFill>
                  <a:schemeClr val="bg1">
                    <a:lumMod val="25000"/>
                  </a:schemeClr>
                </a:solidFill>
                <a:latin typeface="Corbel" panose="020B0503020204020204" pitchFamily="34" charset="0"/>
              </a:rPr>
              <a:t>non si percepisce </a:t>
            </a:r>
            <a:r>
              <a:rPr lang="it-IT" sz="2200" dirty="0">
                <a:solidFill>
                  <a:schemeClr val="bg1">
                    <a:lumMod val="25000"/>
                  </a:schemeClr>
                </a:solidFill>
                <a:latin typeface="Corbel" panose="020B0503020204020204" pitchFamily="34" charset="0"/>
              </a:rPr>
              <a:t>il beneficio prodotto (assenza di malattia, riduzione del carico sanitario e diminuzione dei costi diretti e indiretti correlati alla malattia) e sono </a:t>
            </a:r>
            <a:r>
              <a:rPr lang="it-IT" sz="2200" b="1" dirty="0">
                <a:solidFill>
                  <a:schemeClr val="bg1">
                    <a:lumMod val="25000"/>
                  </a:schemeClr>
                </a:solidFill>
                <a:latin typeface="Corbel" panose="020B0503020204020204" pitchFamily="34" charset="0"/>
              </a:rPr>
              <a:t>visti solo come costi e non come investimenti</a:t>
            </a:r>
            <a:r>
              <a:rPr lang="it-IT" sz="2200" dirty="0">
                <a:solidFill>
                  <a:schemeClr val="bg1">
                    <a:lumMod val="25000"/>
                  </a:schemeClr>
                </a:solidFill>
                <a:latin typeface="Corbel" panose="020B0503020204020204" pitchFamily="34" charset="0"/>
              </a:rPr>
              <a:t> che generano benefici a breve e lungo termine.</a:t>
            </a:r>
          </a:p>
          <a:p>
            <a:pPr algn="just">
              <a:lnSpc>
                <a:spcPct val="100000"/>
              </a:lnSpc>
              <a:spcBef>
                <a:spcPts val="1800"/>
              </a:spcBef>
              <a:spcAft>
                <a:spcPts val="0"/>
              </a:spcAft>
            </a:pPr>
            <a:r>
              <a:rPr lang="it-IT" sz="2200" dirty="0" smtClean="0">
                <a:solidFill>
                  <a:schemeClr val="bg1">
                    <a:lumMod val="25000"/>
                  </a:schemeClr>
                </a:solidFill>
                <a:latin typeface="Corbel" panose="020B0503020204020204" pitchFamily="34" charset="0"/>
              </a:rPr>
              <a:t>L’Organizzazione </a:t>
            </a:r>
            <a:r>
              <a:rPr lang="it-IT" sz="2200" dirty="0">
                <a:solidFill>
                  <a:schemeClr val="bg1">
                    <a:lumMod val="25000"/>
                  </a:schemeClr>
                </a:solidFill>
                <a:latin typeface="Corbel" panose="020B0503020204020204" pitchFamily="34" charset="0"/>
              </a:rPr>
              <a:t>Mondiale della Sanità fornisce indicazioni sulla riduzione delle </a:t>
            </a:r>
            <a:r>
              <a:rPr lang="it-IT" sz="2200" b="1" dirty="0">
                <a:solidFill>
                  <a:schemeClr val="bg1">
                    <a:lumMod val="25000"/>
                  </a:schemeClr>
                </a:solidFill>
                <a:latin typeface="Corbel" panose="020B0503020204020204" pitchFamily="34" charset="0"/>
              </a:rPr>
              <a:t>morti da morbillo</a:t>
            </a:r>
            <a:r>
              <a:rPr lang="it-IT" sz="2200" dirty="0">
                <a:solidFill>
                  <a:schemeClr val="bg1">
                    <a:lumMod val="25000"/>
                  </a:schemeClr>
                </a:solidFill>
                <a:latin typeface="Corbel" panose="020B0503020204020204" pitchFamily="34" charset="0"/>
              </a:rPr>
              <a:t>, che sono passate </a:t>
            </a:r>
            <a:r>
              <a:rPr lang="it-IT" sz="2200" b="1" dirty="0">
                <a:solidFill>
                  <a:schemeClr val="bg1">
                    <a:lumMod val="25000"/>
                  </a:schemeClr>
                </a:solidFill>
                <a:latin typeface="Corbel" panose="020B0503020204020204" pitchFamily="34" charset="0"/>
              </a:rPr>
              <a:t>da 562.000 nel 2000 a 122.000 nel 2012. </a:t>
            </a:r>
          </a:p>
          <a:p>
            <a:pPr algn="just">
              <a:lnSpc>
                <a:spcPct val="100000"/>
              </a:lnSpc>
              <a:spcBef>
                <a:spcPts val="1800"/>
              </a:spcBef>
              <a:spcAft>
                <a:spcPts val="0"/>
              </a:spcAft>
            </a:pPr>
            <a:r>
              <a:rPr lang="it-IT" sz="2200" dirty="0" smtClean="0">
                <a:solidFill>
                  <a:schemeClr val="bg1">
                    <a:lumMod val="25000"/>
                  </a:schemeClr>
                </a:solidFill>
                <a:latin typeface="Corbel" panose="020B0503020204020204" pitchFamily="34" charset="0"/>
              </a:rPr>
              <a:t>Nel </a:t>
            </a:r>
            <a:r>
              <a:rPr lang="it-IT" sz="2200" dirty="0">
                <a:solidFill>
                  <a:schemeClr val="bg1">
                    <a:lumMod val="25000"/>
                  </a:schemeClr>
                </a:solidFill>
                <a:latin typeface="Corbel" panose="020B0503020204020204" pitchFamily="34" charset="0"/>
              </a:rPr>
              <a:t>2002-2003, l'epidemia italiana di morbillo, a fronte di circa </a:t>
            </a:r>
            <a:r>
              <a:rPr lang="it-IT" sz="2200" b="1" dirty="0">
                <a:solidFill>
                  <a:schemeClr val="bg1">
                    <a:lumMod val="25000"/>
                  </a:schemeClr>
                </a:solidFill>
                <a:latin typeface="Corbel" panose="020B0503020204020204" pitchFamily="34" charset="0"/>
              </a:rPr>
              <a:t>20 mila casi</a:t>
            </a:r>
            <a:r>
              <a:rPr lang="it-IT" sz="2200" dirty="0">
                <a:solidFill>
                  <a:schemeClr val="bg1">
                    <a:lumMod val="25000"/>
                  </a:schemeClr>
                </a:solidFill>
                <a:latin typeface="Corbel" panose="020B0503020204020204" pitchFamily="34" charset="0"/>
              </a:rPr>
              <a:t>, ha portato a un costo di </a:t>
            </a:r>
            <a:r>
              <a:rPr lang="it-IT" sz="2200" b="1" dirty="0">
                <a:solidFill>
                  <a:schemeClr val="bg1">
                    <a:lumMod val="25000"/>
                  </a:schemeClr>
                </a:solidFill>
                <a:latin typeface="Corbel" panose="020B0503020204020204" pitchFamily="34" charset="0"/>
              </a:rPr>
              <a:t>22 milioni di euro.</a:t>
            </a:r>
          </a:p>
          <a:p>
            <a:pPr algn="just">
              <a:lnSpc>
                <a:spcPct val="100000"/>
              </a:lnSpc>
              <a:spcBef>
                <a:spcPts val="1800"/>
              </a:spcBef>
              <a:spcAft>
                <a:spcPts val="0"/>
              </a:spcAft>
            </a:pPr>
            <a:r>
              <a:rPr lang="it-IT" sz="2200" dirty="0" smtClean="0">
                <a:solidFill>
                  <a:schemeClr val="bg1">
                    <a:lumMod val="25000"/>
                  </a:schemeClr>
                </a:solidFill>
                <a:latin typeface="Corbel" panose="020B0503020204020204" pitchFamily="34" charset="0"/>
              </a:rPr>
              <a:t>Nel </a:t>
            </a:r>
            <a:r>
              <a:rPr lang="it-IT" sz="2200" dirty="0">
                <a:solidFill>
                  <a:schemeClr val="bg1">
                    <a:lumMod val="25000"/>
                  </a:schemeClr>
                </a:solidFill>
                <a:latin typeface="Corbel" panose="020B0503020204020204" pitchFamily="34" charset="0"/>
              </a:rPr>
              <a:t>periodo </a:t>
            </a:r>
            <a:r>
              <a:rPr lang="it-IT" sz="2200" b="1" dirty="0">
                <a:solidFill>
                  <a:schemeClr val="bg1">
                    <a:lumMod val="25000"/>
                  </a:schemeClr>
                </a:solidFill>
                <a:latin typeface="Corbel" panose="020B0503020204020204" pitchFamily="34" charset="0"/>
              </a:rPr>
              <a:t>1991-2010</a:t>
            </a:r>
            <a:r>
              <a:rPr lang="it-IT" sz="2200" dirty="0">
                <a:solidFill>
                  <a:schemeClr val="bg1">
                    <a:lumMod val="25000"/>
                  </a:schemeClr>
                </a:solidFill>
                <a:latin typeface="Corbel" panose="020B0503020204020204" pitchFamily="34" charset="0"/>
              </a:rPr>
              <a:t> la vaccinazione contro </a:t>
            </a:r>
            <a:r>
              <a:rPr lang="it-IT" sz="2200" b="1" dirty="0">
                <a:solidFill>
                  <a:schemeClr val="bg1">
                    <a:lumMod val="25000"/>
                  </a:schemeClr>
                </a:solidFill>
                <a:latin typeface="Corbel" panose="020B0503020204020204" pitchFamily="34" charset="0"/>
              </a:rPr>
              <a:t>l’epatite B</a:t>
            </a:r>
            <a:r>
              <a:rPr lang="it-IT" sz="2200" dirty="0">
                <a:solidFill>
                  <a:schemeClr val="bg1">
                    <a:lumMod val="25000"/>
                  </a:schemeClr>
                </a:solidFill>
                <a:latin typeface="Corbel" panose="020B0503020204020204" pitchFamily="34" charset="0"/>
              </a:rPr>
              <a:t> ha determinato un </a:t>
            </a:r>
            <a:r>
              <a:rPr lang="it-IT" sz="2200" b="1" dirty="0">
                <a:solidFill>
                  <a:schemeClr val="bg1">
                    <a:lumMod val="25000"/>
                  </a:schemeClr>
                </a:solidFill>
                <a:latin typeface="Corbel" panose="020B0503020204020204" pitchFamily="34" charset="0"/>
              </a:rPr>
              <a:t>risparmio di 81 milioni di </a:t>
            </a:r>
            <a:r>
              <a:rPr lang="it-IT" sz="2200" b="1" dirty="0" smtClean="0">
                <a:solidFill>
                  <a:schemeClr val="bg1">
                    <a:lumMod val="25000"/>
                  </a:schemeClr>
                </a:solidFill>
                <a:latin typeface="Corbel" panose="020B0503020204020204" pitchFamily="34" charset="0"/>
              </a:rPr>
              <a:t>Euro</a:t>
            </a:r>
            <a:r>
              <a:rPr lang="it-IT" sz="2200" dirty="0" smtClean="0">
                <a:solidFill>
                  <a:schemeClr val="bg1">
                    <a:lumMod val="25000"/>
                  </a:schemeClr>
                </a:solidFill>
                <a:latin typeface="Corbel" panose="020B0503020204020204" pitchFamily="34" charset="0"/>
              </a:rPr>
              <a:t>.</a:t>
            </a:r>
            <a:endParaRPr lang="it-IT" sz="2200" dirty="0">
              <a:solidFill>
                <a:schemeClr val="bg1">
                  <a:lumMod val="25000"/>
                </a:schemeClr>
              </a:solidFill>
              <a:latin typeface="Corbel" panose="020B0503020204020204" pitchFamily="34" charset="0"/>
            </a:endParaRPr>
          </a:p>
          <a:p>
            <a:pPr algn="just">
              <a:lnSpc>
                <a:spcPct val="100000"/>
              </a:lnSpc>
              <a:spcBef>
                <a:spcPts val="1800"/>
              </a:spcBef>
              <a:spcAft>
                <a:spcPts val="0"/>
              </a:spcAft>
            </a:pPr>
            <a:r>
              <a:rPr lang="it-IT" sz="2200" dirty="0" smtClean="0">
                <a:solidFill>
                  <a:schemeClr val="bg1">
                    <a:lumMod val="25000"/>
                  </a:schemeClr>
                </a:solidFill>
                <a:latin typeface="Corbel" panose="020B0503020204020204" pitchFamily="34" charset="0"/>
              </a:rPr>
              <a:t>È </a:t>
            </a:r>
            <a:r>
              <a:rPr lang="it-IT" sz="2200" dirty="0">
                <a:solidFill>
                  <a:schemeClr val="bg1">
                    <a:lumMod val="25000"/>
                  </a:schemeClr>
                </a:solidFill>
                <a:latin typeface="Corbel" panose="020B0503020204020204" pitchFamily="34" charset="0"/>
              </a:rPr>
              <a:t>stato dimostrato che </a:t>
            </a:r>
            <a:r>
              <a:rPr lang="it-IT" sz="2200" b="1" dirty="0">
                <a:solidFill>
                  <a:schemeClr val="bg1">
                    <a:lumMod val="25000"/>
                  </a:schemeClr>
                </a:solidFill>
                <a:latin typeface="Corbel" panose="020B0503020204020204" pitchFamily="34" charset="0"/>
              </a:rPr>
              <a:t>per ogni euro investito in vaccini </a:t>
            </a:r>
            <a:r>
              <a:rPr lang="it-IT" sz="2200" dirty="0">
                <a:solidFill>
                  <a:schemeClr val="bg1">
                    <a:lumMod val="25000"/>
                  </a:schemeClr>
                </a:solidFill>
                <a:latin typeface="Corbel" panose="020B0503020204020204" pitchFamily="34" charset="0"/>
              </a:rPr>
              <a:t>lo Stato </a:t>
            </a:r>
            <a:r>
              <a:rPr lang="it-IT" sz="2200" b="1" dirty="0">
                <a:solidFill>
                  <a:schemeClr val="bg1">
                    <a:lumMod val="25000"/>
                  </a:schemeClr>
                </a:solidFill>
                <a:latin typeface="Corbel" panose="020B0503020204020204" pitchFamily="34" charset="0"/>
              </a:rPr>
              <a:t>ricava almeno 4 euro per effetto di costi evitati e vantaggi</a:t>
            </a:r>
            <a:r>
              <a:rPr lang="it-IT" sz="2200" b="1" dirty="0" smtClean="0">
                <a:solidFill>
                  <a:schemeClr val="bg1">
                    <a:lumMod val="25000"/>
                  </a:schemeClr>
                </a:solidFill>
                <a:latin typeface="Corbel" panose="020B0503020204020204" pitchFamily="34" charset="0"/>
              </a:rPr>
              <a:t>.</a:t>
            </a:r>
            <a:endParaRPr lang="it-IT" sz="2200" b="1" dirty="0">
              <a:solidFill>
                <a:schemeClr val="bg1">
                  <a:lumMod val="25000"/>
                </a:schemeClr>
              </a:solidFill>
              <a:latin typeface="Corbel" panose="020B0503020204020204" pitchFamily="34" charset="0"/>
            </a:endParaRPr>
          </a:p>
        </p:txBody>
      </p:sp>
    </p:spTree>
    <p:extLst>
      <p:ext uri="{BB962C8B-B14F-4D97-AF65-F5344CB8AC3E}">
        <p14:creationId xmlns:p14="http://schemas.microsoft.com/office/powerpoint/2010/main" xmlns="" val="3466829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81929" y="519870"/>
            <a:ext cx="10515600" cy="816561"/>
          </a:xfrm>
        </p:spPr>
        <p:txBody>
          <a:bodyPr>
            <a:normAutofit/>
          </a:bodyPr>
          <a:lstStyle/>
          <a:p>
            <a:pPr algn="ctr"/>
            <a:r>
              <a:rPr lang="it-IT" b="1" dirty="0">
                <a:solidFill>
                  <a:schemeClr val="accent1">
                    <a:lumMod val="50000"/>
                  </a:schemeClr>
                </a:solidFill>
              </a:rPr>
              <a:t>Malattie prevenibili e </a:t>
            </a:r>
            <a:r>
              <a:rPr lang="it-IT" b="1" dirty="0" smtClean="0">
                <a:solidFill>
                  <a:schemeClr val="accent1">
                    <a:lumMod val="50000"/>
                  </a:schemeClr>
                </a:solidFill>
              </a:rPr>
              <a:t>vaccinazioni</a:t>
            </a:r>
            <a:endParaRPr lang="it-IT" dirty="0">
              <a:solidFill>
                <a:schemeClr val="accent1">
                  <a:lumMod val="50000"/>
                </a:schemeClr>
              </a:solidFill>
            </a:endParaRPr>
          </a:p>
        </p:txBody>
      </p:sp>
      <p:sp>
        <p:nvSpPr>
          <p:cNvPr id="3" name="Segnaposto contenuto 2"/>
          <p:cNvSpPr>
            <a:spLocks noGrp="1"/>
          </p:cNvSpPr>
          <p:nvPr>
            <p:ph idx="1"/>
          </p:nvPr>
        </p:nvSpPr>
        <p:spPr>
          <a:xfrm>
            <a:off x="683455" y="2191384"/>
            <a:ext cx="10515600" cy="4351338"/>
          </a:xfrm>
        </p:spPr>
        <p:txBody>
          <a:bodyPr>
            <a:normAutofit/>
          </a:bodyPr>
          <a:lstStyle/>
          <a:p>
            <a:pPr marL="0" indent="0" algn="just">
              <a:lnSpc>
                <a:spcPct val="150000"/>
              </a:lnSpc>
              <a:spcAft>
                <a:spcPts val="1200"/>
              </a:spcAft>
              <a:buNone/>
            </a:pPr>
            <a:r>
              <a:rPr lang="it-IT" sz="2200" dirty="0" smtClean="0"/>
              <a:t>Lo </a:t>
            </a:r>
            <a:r>
              <a:rPr lang="it-IT" sz="2200" dirty="0"/>
              <a:t>Stato ha il dovere di </a:t>
            </a:r>
            <a:r>
              <a:rPr lang="it-IT" sz="2200" b="1" dirty="0"/>
              <a:t>garantire la tutela della salute di tutti i cittadini</a:t>
            </a:r>
            <a:r>
              <a:rPr lang="it-IT" sz="2200" dirty="0"/>
              <a:t>, sia salvaguardando </a:t>
            </a:r>
            <a:r>
              <a:rPr lang="it-IT" sz="2200" b="1" dirty="0"/>
              <a:t>l’individuo malato </a:t>
            </a:r>
            <a:r>
              <a:rPr lang="it-IT" sz="2200" dirty="0"/>
              <a:t>che necessita di cure sia tutelando </a:t>
            </a:r>
            <a:r>
              <a:rPr lang="it-IT" sz="2200" b="1" dirty="0"/>
              <a:t>l’individuo sano. </a:t>
            </a:r>
            <a:endParaRPr lang="it-IT" sz="2200" b="1" dirty="0" smtClean="0"/>
          </a:p>
          <a:p>
            <a:pPr marL="0" indent="0" algn="just">
              <a:lnSpc>
                <a:spcPct val="150000"/>
              </a:lnSpc>
              <a:spcAft>
                <a:spcPts val="1200"/>
              </a:spcAft>
              <a:buNone/>
            </a:pPr>
            <a:r>
              <a:rPr lang="it-IT" sz="2200" b="1" dirty="0" smtClean="0"/>
              <a:t>L’Art</a:t>
            </a:r>
            <a:r>
              <a:rPr lang="it-IT" sz="2200" b="1" dirty="0"/>
              <a:t>. 32</a:t>
            </a:r>
            <a:r>
              <a:rPr lang="it-IT" sz="2200" dirty="0"/>
              <a:t> della Costituzione sancisce infatti che “</a:t>
            </a:r>
            <a:r>
              <a:rPr lang="it-IT" sz="2200" b="1" dirty="0"/>
              <a:t>la Repubblica tutela la salute come fondamentale diritto dell'individuo e interesse della collettività, e garantisce cure gratuite agli indigenti</a:t>
            </a:r>
            <a:r>
              <a:rPr lang="it-IT" sz="2200" dirty="0"/>
              <a:t>”.</a:t>
            </a:r>
          </a:p>
        </p:txBody>
      </p:sp>
    </p:spTree>
    <p:extLst>
      <p:ext uri="{BB962C8B-B14F-4D97-AF65-F5344CB8AC3E}">
        <p14:creationId xmlns:p14="http://schemas.microsoft.com/office/powerpoint/2010/main" xmlns="" val="1302270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24449"/>
            <a:ext cx="10515600" cy="943170"/>
          </a:xfrm>
        </p:spPr>
        <p:txBody>
          <a:bodyPr/>
          <a:lstStyle/>
          <a:p>
            <a:pPr algn="ctr"/>
            <a:r>
              <a:rPr lang="it-IT" b="1" dirty="0">
                <a:solidFill>
                  <a:schemeClr val="accent1">
                    <a:lumMod val="50000"/>
                  </a:schemeClr>
                </a:solidFill>
                <a:latin typeface="Corbel" panose="020B0503020204020204" pitchFamily="34" charset="0"/>
              </a:rPr>
              <a:t>PNPV </a:t>
            </a:r>
            <a:r>
              <a:rPr lang="it-IT" b="1" dirty="0" smtClean="0">
                <a:solidFill>
                  <a:schemeClr val="accent1">
                    <a:lumMod val="50000"/>
                  </a:schemeClr>
                </a:solidFill>
                <a:latin typeface="Corbel" panose="020B0503020204020204" pitchFamily="34" charset="0"/>
              </a:rPr>
              <a:t>2017-2019: criticità</a:t>
            </a:r>
            <a:endParaRPr lang="it-IT" dirty="0"/>
          </a:p>
        </p:txBody>
      </p:sp>
      <p:sp>
        <p:nvSpPr>
          <p:cNvPr id="3" name="Segnaposto contenuto 2"/>
          <p:cNvSpPr>
            <a:spLocks noGrp="1"/>
          </p:cNvSpPr>
          <p:nvPr>
            <p:ph idx="1"/>
          </p:nvPr>
        </p:nvSpPr>
        <p:spPr>
          <a:xfrm>
            <a:off x="493486" y="1540698"/>
            <a:ext cx="10860314" cy="4792889"/>
          </a:xfrm>
        </p:spPr>
        <p:txBody>
          <a:bodyPr>
            <a:normAutofit/>
          </a:bodyPr>
          <a:lstStyle/>
          <a:p>
            <a:pPr algn="just">
              <a:lnSpc>
                <a:spcPct val="100000"/>
              </a:lnSpc>
              <a:spcAft>
                <a:spcPts val="1200"/>
              </a:spcAft>
            </a:pPr>
            <a:r>
              <a:rPr lang="it-IT" sz="2200" b="1" dirty="0">
                <a:latin typeface="Corbel" panose="020B0503020204020204" pitchFamily="34" charset="0"/>
              </a:rPr>
              <a:t>Costo e variabilità delle procedure di acquisto</a:t>
            </a:r>
            <a:r>
              <a:rPr lang="it-IT" sz="2200" dirty="0">
                <a:latin typeface="Corbel" panose="020B0503020204020204" pitchFamily="34" charset="0"/>
              </a:rPr>
              <a:t>: il </a:t>
            </a:r>
            <a:r>
              <a:rPr lang="it-IT" sz="2200" b="1" dirty="0">
                <a:latin typeface="Corbel" panose="020B0503020204020204" pitchFamily="34" charset="0"/>
              </a:rPr>
              <a:t>costo complessivo dei vaccini </a:t>
            </a:r>
            <a:r>
              <a:rPr lang="it-IT" sz="2200" dirty="0">
                <a:latin typeface="Corbel" panose="020B0503020204020204" pitchFamily="34" charset="0"/>
              </a:rPr>
              <a:t>inseriti </a:t>
            </a:r>
            <a:r>
              <a:rPr lang="it-IT" sz="2200" b="1" dirty="0">
                <a:latin typeface="Corbel" panose="020B0503020204020204" pitchFamily="34" charset="0"/>
              </a:rPr>
              <a:t>nel calendario vaccinale</a:t>
            </a:r>
            <a:r>
              <a:rPr lang="it-IT" sz="2200" dirty="0">
                <a:latin typeface="Corbel" panose="020B0503020204020204" pitchFamily="34" charset="0"/>
              </a:rPr>
              <a:t>, secondo il prezzo corrente, a regime e con il raggiungimento dei tassi di copertura </a:t>
            </a:r>
            <a:r>
              <a:rPr lang="it-IT" sz="2200" dirty="0" smtClean="0">
                <a:latin typeface="Corbel" panose="020B0503020204020204" pitchFamily="34" charset="0"/>
              </a:rPr>
              <a:t>presentati ottimali </a:t>
            </a:r>
            <a:r>
              <a:rPr lang="it-IT" sz="2200" dirty="0">
                <a:latin typeface="Corbel" panose="020B0503020204020204" pitchFamily="34" charset="0"/>
              </a:rPr>
              <a:t>viene stimato intorno a </a:t>
            </a:r>
            <a:r>
              <a:rPr lang="it-IT" sz="2200" b="1" dirty="0">
                <a:latin typeface="Corbel" panose="020B0503020204020204" pitchFamily="34" charset="0"/>
              </a:rPr>
              <a:t>570 milioni di euro</a:t>
            </a:r>
            <a:r>
              <a:rPr lang="it-IT" sz="2200" cap="all" dirty="0">
                <a:latin typeface="Corbel" panose="020B0503020204020204" pitchFamily="34" charset="0"/>
              </a:rPr>
              <a:t>. </a:t>
            </a:r>
            <a:endParaRPr lang="it-IT" sz="2200" cap="all" dirty="0" smtClean="0">
              <a:latin typeface="Corbel" panose="020B0503020204020204" pitchFamily="34" charset="0"/>
            </a:endParaRPr>
          </a:p>
          <a:p>
            <a:pPr algn="just">
              <a:lnSpc>
                <a:spcPct val="100000"/>
              </a:lnSpc>
              <a:spcAft>
                <a:spcPts val="1200"/>
              </a:spcAft>
            </a:pPr>
            <a:r>
              <a:rPr lang="it-IT" sz="2200" b="1" dirty="0">
                <a:latin typeface="Corbel" panose="020B0503020204020204" pitchFamily="34" charset="0"/>
              </a:rPr>
              <a:t>Difficoltà logistiche e organizzative </a:t>
            </a:r>
            <a:r>
              <a:rPr lang="it-IT" sz="2200" dirty="0">
                <a:latin typeface="Corbel" panose="020B0503020204020204" pitchFamily="34" charset="0"/>
              </a:rPr>
              <a:t>da parte delle amministrazioni sanitarie locali per garantire l’erogazione e la piena fruibilità delle vaccinazioni inserite nel calendario vaccinale: </a:t>
            </a:r>
            <a:r>
              <a:rPr lang="it-IT" sz="2200" b="1" dirty="0" smtClean="0">
                <a:latin typeface="Corbel" panose="020B0503020204020204" pitchFamily="34" charset="0"/>
              </a:rPr>
              <a:t>gestione dell’incremento </a:t>
            </a:r>
            <a:r>
              <a:rPr lang="it-IT" sz="2200" b="1" dirty="0">
                <a:latin typeface="Corbel" panose="020B0503020204020204" pitchFamily="34" charset="0"/>
              </a:rPr>
              <a:t>dei volumi di </a:t>
            </a:r>
            <a:r>
              <a:rPr lang="it-IT" sz="2200" b="1" dirty="0" smtClean="0">
                <a:latin typeface="Corbel" panose="020B0503020204020204" pitchFamily="34" charset="0"/>
              </a:rPr>
              <a:t>attività</a:t>
            </a:r>
            <a:r>
              <a:rPr lang="it-IT" sz="2200" dirty="0" smtClean="0">
                <a:latin typeface="Corbel" panose="020B0503020204020204" pitchFamily="34" charset="0"/>
              </a:rPr>
              <a:t>.</a:t>
            </a:r>
          </a:p>
          <a:p>
            <a:pPr algn="just">
              <a:lnSpc>
                <a:spcPct val="100000"/>
              </a:lnSpc>
              <a:spcAft>
                <a:spcPts val="1200"/>
              </a:spcAft>
            </a:pPr>
            <a:r>
              <a:rPr lang="it-IT" sz="2200" b="1" dirty="0">
                <a:latin typeface="Corbel" panose="020B0503020204020204" pitchFamily="34" charset="0"/>
              </a:rPr>
              <a:t>Difformità della rilevazione statistica e di certificazione</a:t>
            </a:r>
            <a:r>
              <a:rPr lang="it-IT" sz="2200" dirty="0">
                <a:latin typeface="Corbel" panose="020B0503020204020204" pitchFamily="34" charset="0"/>
              </a:rPr>
              <a:t>: in carenza di un sistema informatizzato univoco nazionale che possa essere alimentato direttamente dall’erogatore e garantire la disponibilità di certificazioni utilizzabili anche in ambito internazionale, alcune amministrazioni regionali hanno realizzato propri sistemi di rilevazione e registrazione. </a:t>
            </a:r>
          </a:p>
          <a:p>
            <a:pPr algn="just">
              <a:lnSpc>
                <a:spcPct val="100000"/>
              </a:lnSpc>
              <a:spcAft>
                <a:spcPts val="1200"/>
              </a:spcAft>
            </a:pPr>
            <a:endParaRPr lang="it-IT" sz="2200" dirty="0">
              <a:latin typeface="Corbel" panose="020B0503020204020204" pitchFamily="34" charset="0"/>
            </a:endParaRPr>
          </a:p>
        </p:txBody>
      </p:sp>
    </p:spTree>
    <p:extLst>
      <p:ext uri="{BB962C8B-B14F-4D97-AF65-F5344CB8AC3E}">
        <p14:creationId xmlns:p14="http://schemas.microsoft.com/office/powerpoint/2010/main" xmlns="" val="140082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07068"/>
            <a:ext cx="10515600" cy="802493"/>
          </a:xfrm>
        </p:spPr>
        <p:txBody>
          <a:bodyPr/>
          <a:lstStyle/>
          <a:p>
            <a:pPr algn="ctr"/>
            <a:r>
              <a:rPr lang="it-IT" b="1" dirty="0">
                <a:solidFill>
                  <a:schemeClr val="accent1">
                    <a:lumMod val="50000"/>
                  </a:schemeClr>
                </a:solidFill>
                <a:latin typeface="Corbel" panose="020B0503020204020204" pitchFamily="34" charset="0"/>
              </a:rPr>
              <a:t>PNPV 2017-2019: criticità</a:t>
            </a:r>
            <a:endParaRPr lang="it-IT" dirty="0"/>
          </a:p>
        </p:txBody>
      </p:sp>
      <p:sp>
        <p:nvSpPr>
          <p:cNvPr id="3" name="Segnaposto contenuto 2"/>
          <p:cNvSpPr>
            <a:spLocks noGrp="1"/>
          </p:cNvSpPr>
          <p:nvPr>
            <p:ph idx="1"/>
          </p:nvPr>
        </p:nvSpPr>
        <p:spPr>
          <a:xfrm>
            <a:off x="838200" y="1404710"/>
            <a:ext cx="10515600" cy="3733346"/>
          </a:xfrm>
        </p:spPr>
        <p:txBody>
          <a:bodyPr>
            <a:normAutofit/>
          </a:bodyPr>
          <a:lstStyle/>
          <a:p>
            <a:pPr algn="just">
              <a:buNone/>
            </a:pPr>
            <a:r>
              <a:rPr lang="it-IT" sz="2200" b="1" dirty="0" smtClean="0">
                <a:latin typeface="Corbel" panose="020B0503020204020204" pitchFamily="34" charset="0"/>
              </a:rPr>
              <a:t>	Scarso </a:t>
            </a:r>
            <a:r>
              <a:rPr lang="it-IT" sz="2200" b="1" dirty="0">
                <a:latin typeface="Corbel" panose="020B0503020204020204" pitchFamily="34" charset="0"/>
              </a:rPr>
              <a:t>peso attribuito alle vaccinazioni nei LEA</a:t>
            </a:r>
            <a:r>
              <a:rPr lang="it-IT" sz="2200" dirty="0">
                <a:latin typeface="Corbel" panose="020B0503020204020204" pitchFamily="34" charset="0"/>
              </a:rPr>
              <a:t>: la revisione del sistema LEA permetterà l’inclusione del calendario vaccinale aggiornato e dei relativi indicatori di copertura nei livelli essenziali di assistenza, garantendo così il diritto del cittadino a fruire delle vaccinazioni. </a:t>
            </a:r>
            <a:endParaRPr lang="it-IT" sz="2200" dirty="0" smtClean="0">
              <a:latin typeface="Corbel" panose="020B0503020204020204" pitchFamily="34" charset="0"/>
            </a:endParaRPr>
          </a:p>
          <a:p>
            <a:pPr marL="457200" lvl="1" indent="0" algn="just">
              <a:buNone/>
            </a:pPr>
            <a:endParaRPr lang="it-IT" sz="1800" b="1" dirty="0" smtClean="0">
              <a:latin typeface="Corbel" panose="020B0503020204020204" pitchFamily="34" charset="0"/>
            </a:endParaRPr>
          </a:p>
          <a:p>
            <a:pPr marL="457200" lvl="1" indent="0" algn="just" defTabSz="873125">
              <a:buNone/>
            </a:pPr>
            <a:r>
              <a:rPr lang="it-IT" sz="2200" b="1" dirty="0" smtClean="0">
                <a:latin typeface="Corbel" panose="020B0503020204020204" pitchFamily="34" charset="0"/>
              </a:rPr>
              <a:t>Tutti </a:t>
            </a:r>
            <a:r>
              <a:rPr lang="it-IT" sz="2200" b="1" dirty="0">
                <a:latin typeface="Corbel" panose="020B0503020204020204" pitchFamily="34" charset="0"/>
              </a:rPr>
              <a:t>i vaccini </a:t>
            </a:r>
            <a:r>
              <a:rPr lang="it-IT" sz="2200" dirty="0">
                <a:latin typeface="Corbel" panose="020B0503020204020204" pitchFamily="34" charset="0"/>
              </a:rPr>
              <a:t>contenuti nel calendario del </a:t>
            </a:r>
            <a:r>
              <a:rPr lang="it-IT" sz="2200" b="1" dirty="0">
                <a:latin typeface="Corbel" panose="020B0503020204020204" pitchFamily="34" charset="0"/>
              </a:rPr>
              <a:t>PNPV 2017-2019 </a:t>
            </a:r>
            <a:r>
              <a:rPr lang="it-IT" sz="2200" dirty="0">
                <a:latin typeface="Corbel" panose="020B0503020204020204" pitchFamily="34" charset="0"/>
              </a:rPr>
              <a:t>sono stati inseriti nel Decreto del Presidente del Consiglio dei Ministri </a:t>
            </a:r>
            <a:r>
              <a:rPr lang="it-IT" sz="2200" b="1" dirty="0">
                <a:latin typeface="Corbel" panose="020B0503020204020204" pitchFamily="34" charset="0"/>
              </a:rPr>
              <a:t>(</a:t>
            </a:r>
            <a:r>
              <a:rPr lang="it-IT" sz="2200" b="1" dirty="0" err="1">
                <a:latin typeface="Corbel" panose="020B0503020204020204" pitchFamily="34" charset="0"/>
              </a:rPr>
              <a:t>Dpcm</a:t>
            </a:r>
            <a:r>
              <a:rPr lang="it-IT" sz="2200" b="1" dirty="0">
                <a:latin typeface="Corbel" panose="020B0503020204020204" pitchFamily="34" charset="0"/>
              </a:rPr>
              <a:t> del 12 gennaio 2017 pubblicato in Gazzetta Ufficiale il 18 marzo 2017</a:t>
            </a:r>
            <a:r>
              <a:rPr lang="it-IT" sz="2200" b="1" dirty="0" smtClean="0">
                <a:latin typeface="Corbel" panose="020B0503020204020204" pitchFamily="34" charset="0"/>
              </a:rPr>
              <a:t>)</a:t>
            </a:r>
            <a:r>
              <a:rPr lang="it-IT" sz="2200" dirty="0" smtClean="0">
                <a:latin typeface="Corbel" panose="020B0503020204020204" pitchFamily="34" charset="0"/>
              </a:rPr>
              <a:t> di </a:t>
            </a:r>
            <a:r>
              <a:rPr lang="it-IT" sz="2200" dirty="0">
                <a:latin typeface="Corbel" panose="020B0503020204020204" pitchFamily="34" charset="0"/>
              </a:rPr>
              <a:t>definizione dei nuovi Livelli essenziali di assistenza (Lea) </a:t>
            </a:r>
          </a:p>
          <a:p>
            <a:pPr algn="just"/>
            <a:endParaRPr lang="it-IT" sz="2400" dirty="0">
              <a:latin typeface="Corbel" panose="020B0503020204020204" pitchFamily="34" charset="0"/>
            </a:endParaRPr>
          </a:p>
        </p:txBody>
      </p:sp>
      <p:sp>
        <p:nvSpPr>
          <p:cNvPr id="4" name="Segnaposto contenuto 2"/>
          <p:cNvSpPr txBox="1">
            <a:spLocks/>
          </p:cNvSpPr>
          <p:nvPr/>
        </p:nvSpPr>
        <p:spPr>
          <a:xfrm>
            <a:off x="838200" y="5605483"/>
            <a:ext cx="10515600" cy="943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2200" dirty="0" smtClean="0">
                <a:latin typeface="Corbel" panose="020B0503020204020204" pitchFamily="34" charset="0"/>
              </a:rPr>
              <a:t>I cittadini, che rientrano tra le </a:t>
            </a:r>
            <a:r>
              <a:rPr lang="it-IT" sz="2200" b="1" dirty="0" smtClean="0">
                <a:latin typeface="Corbel" panose="020B0503020204020204" pitchFamily="34" charset="0"/>
              </a:rPr>
              <a:t>categorie target </a:t>
            </a:r>
            <a:r>
              <a:rPr lang="it-IT" sz="2200" dirty="0" smtClean="0">
                <a:latin typeface="Corbel" panose="020B0503020204020204" pitchFamily="34" charset="0"/>
              </a:rPr>
              <a:t>per la vaccinazione, hanno il diritto a usufruirne </a:t>
            </a:r>
            <a:r>
              <a:rPr lang="it-IT" sz="2200" b="1" dirty="0" smtClean="0">
                <a:latin typeface="Corbel" panose="020B0503020204020204" pitchFamily="34" charset="0"/>
              </a:rPr>
              <a:t>gratuitamente</a:t>
            </a:r>
            <a:r>
              <a:rPr lang="it-IT" sz="2200" dirty="0" smtClean="0">
                <a:latin typeface="Corbel" panose="020B0503020204020204" pitchFamily="34" charset="0"/>
              </a:rPr>
              <a:t>, secondo il calendario</a:t>
            </a:r>
            <a:endParaRPr lang="it-IT" sz="2200" dirty="0">
              <a:latin typeface="Corbel" panose="020B0503020204020204" pitchFamily="34" charset="0"/>
            </a:endParaRPr>
          </a:p>
        </p:txBody>
      </p:sp>
      <p:sp>
        <p:nvSpPr>
          <p:cNvPr id="5" name="Freccia in giù 4"/>
          <p:cNvSpPr/>
          <p:nvPr/>
        </p:nvSpPr>
        <p:spPr>
          <a:xfrm>
            <a:off x="5733143" y="4294335"/>
            <a:ext cx="725714" cy="13111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1151164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67609" y="522287"/>
            <a:ext cx="7272807" cy="792088"/>
          </a:xfrm>
        </p:spPr>
        <p:txBody>
          <a:bodyPr>
            <a:noAutofit/>
          </a:bodyPr>
          <a:lstStyle/>
          <a:p>
            <a:pPr algn="ctr"/>
            <a:r>
              <a:rPr lang="it-IT" sz="3200" b="1" dirty="0">
                <a:solidFill>
                  <a:schemeClr val="accent1">
                    <a:lumMod val="75000"/>
                  </a:schemeClr>
                </a:solidFill>
                <a:latin typeface="Corbel" panose="020B0503020204020204" pitchFamily="34" charset="0"/>
              </a:rPr>
              <a:t>PNPV 2017-2019: obiettivi generali - 1</a:t>
            </a:r>
          </a:p>
        </p:txBody>
      </p:sp>
      <p:sp>
        <p:nvSpPr>
          <p:cNvPr id="3" name="Segnaposto contenuto 2"/>
          <p:cNvSpPr>
            <a:spLocks noGrp="1"/>
          </p:cNvSpPr>
          <p:nvPr>
            <p:ph idx="1"/>
          </p:nvPr>
        </p:nvSpPr>
        <p:spPr>
          <a:xfrm>
            <a:off x="1199456" y="1988840"/>
            <a:ext cx="9865096" cy="4104456"/>
          </a:xfrm>
        </p:spPr>
        <p:txBody>
          <a:bodyPr>
            <a:noAutofit/>
          </a:bodyPr>
          <a:lstStyle/>
          <a:p>
            <a:pPr algn="just">
              <a:lnSpc>
                <a:spcPct val="100000"/>
              </a:lnSpc>
              <a:spcBef>
                <a:spcPts val="2400"/>
              </a:spcBef>
              <a:spcAft>
                <a:spcPts val="0"/>
              </a:spcAft>
            </a:pPr>
            <a:r>
              <a:rPr lang="en-GB" sz="2400" dirty="0" err="1">
                <a:solidFill>
                  <a:schemeClr val="bg1">
                    <a:lumMod val="25000"/>
                  </a:schemeClr>
                </a:solidFill>
                <a:latin typeface="Corbel" panose="020B0503020204020204" pitchFamily="34" charset="0"/>
              </a:rPr>
              <a:t>Mantenere</a:t>
            </a:r>
            <a:r>
              <a:rPr lang="en-GB" sz="2400" dirty="0">
                <a:solidFill>
                  <a:schemeClr val="bg1">
                    <a:lumMod val="25000"/>
                  </a:schemeClr>
                </a:solidFill>
                <a:latin typeface="Corbel" panose="020B0503020204020204" pitchFamily="34" charset="0"/>
              </a:rPr>
              <a:t> lo </a:t>
            </a:r>
            <a:r>
              <a:rPr lang="en-GB" sz="2400" dirty="0" err="1">
                <a:solidFill>
                  <a:schemeClr val="bg1">
                    <a:lumMod val="25000"/>
                  </a:schemeClr>
                </a:solidFill>
                <a:latin typeface="Corbel" panose="020B0503020204020204" pitchFamily="34" charset="0"/>
              </a:rPr>
              <a:t>stato</a:t>
            </a:r>
            <a:r>
              <a:rPr lang="en-GB" sz="2400" dirty="0">
                <a:solidFill>
                  <a:schemeClr val="bg1">
                    <a:lumMod val="25000"/>
                  </a:schemeClr>
                </a:solidFill>
                <a:latin typeface="Corbel" panose="020B0503020204020204" pitchFamily="34" charset="0"/>
              </a:rPr>
              <a:t> </a:t>
            </a:r>
            <a:r>
              <a:rPr lang="en-GB" sz="2400" b="1" i="1" dirty="0">
                <a:solidFill>
                  <a:schemeClr val="bg1">
                    <a:lumMod val="25000"/>
                  </a:schemeClr>
                </a:solidFill>
                <a:latin typeface="Corbel" panose="020B0503020204020204" pitchFamily="34" charset="0"/>
              </a:rPr>
              <a:t>polio-free</a:t>
            </a:r>
            <a:r>
              <a:rPr lang="en-GB" sz="2400" i="1" dirty="0">
                <a:solidFill>
                  <a:schemeClr val="bg1">
                    <a:lumMod val="25000"/>
                  </a:schemeClr>
                </a:solidFill>
                <a:latin typeface="Corbel" panose="020B0503020204020204" pitchFamily="34" charset="0"/>
              </a:rPr>
              <a:t> </a:t>
            </a:r>
            <a:r>
              <a:rPr lang="en-GB" sz="2400" dirty="0">
                <a:solidFill>
                  <a:schemeClr val="bg1">
                    <a:lumMod val="25000"/>
                  </a:schemeClr>
                </a:solidFill>
                <a:latin typeface="Corbel" panose="020B0503020204020204" pitchFamily="34" charset="0"/>
              </a:rPr>
              <a:t>(</a:t>
            </a:r>
            <a:r>
              <a:rPr lang="en-GB" sz="2400" dirty="0" err="1">
                <a:solidFill>
                  <a:schemeClr val="bg1">
                    <a:lumMod val="25000"/>
                  </a:schemeClr>
                </a:solidFill>
                <a:latin typeface="Corbel" panose="020B0503020204020204" pitchFamily="34" charset="0"/>
              </a:rPr>
              <a:t>Regione</a:t>
            </a:r>
            <a:r>
              <a:rPr lang="en-GB" sz="2400" dirty="0">
                <a:solidFill>
                  <a:schemeClr val="bg1">
                    <a:lumMod val="25000"/>
                  </a:schemeClr>
                </a:solidFill>
                <a:latin typeface="Corbel" panose="020B0503020204020204" pitchFamily="34" charset="0"/>
              </a:rPr>
              <a:t> </a:t>
            </a:r>
            <a:r>
              <a:rPr lang="en-GB" sz="2400" dirty="0" err="1">
                <a:solidFill>
                  <a:schemeClr val="bg1">
                    <a:lumMod val="25000"/>
                  </a:schemeClr>
                </a:solidFill>
                <a:latin typeface="Corbel" panose="020B0503020204020204" pitchFamily="34" charset="0"/>
              </a:rPr>
              <a:t>europea</a:t>
            </a:r>
            <a:r>
              <a:rPr lang="en-GB" sz="2400" dirty="0">
                <a:solidFill>
                  <a:schemeClr val="bg1">
                    <a:lumMod val="25000"/>
                  </a:schemeClr>
                </a:solidFill>
                <a:latin typeface="Corbel" panose="020B0503020204020204" pitchFamily="34" charset="0"/>
              </a:rPr>
              <a:t> </a:t>
            </a:r>
            <a:r>
              <a:rPr lang="en-GB" sz="2400" dirty="0" err="1">
                <a:solidFill>
                  <a:schemeClr val="bg1">
                    <a:lumMod val="25000"/>
                  </a:schemeClr>
                </a:solidFill>
                <a:latin typeface="Corbel" panose="020B0503020204020204" pitchFamily="34" charset="0"/>
              </a:rPr>
              <a:t>dell’OMS</a:t>
            </a:r>
            <a:r>
              <a:rPr lang="en-GB" sz="2400" dirty="0">
                <a:solidFill>
                  <a:schemeClr val="bg1">
                    <a:lumMod val="25000"/>
                  </a:schemeClr>
                </a:solidFill>
                <a:latin typeface="Corbel" panose="020B0503020204020204" pitchFamily="34" charset="0"/>
              </a:rPr>
              <a:t> dal 2002</a:t>
            </a:r>
            <a:r>
              <a:rPr lang="en-GB" sz="2400" dirty="0" smtClean="0">
                <a:solidFill>
                  <a:schemeClr val="bg1">
                    <a:lumMod val="25000"/>
                  </a:schemeClr>
                </a:solidFill>
                <a:latin typeface="Corbel" panose="020B0503020204020204" pitchFamily="34" charset="0"/>
              </a:rPr>
              <a:t>),</a:t>
            </a:r>
            <a:endParaRPr lang="it-IT" sz="2400" dirty="0">
              <a:solidFill>
                <a:schemeClr val="bg1">
                  <a:lumMod val="25000"/>
                </a:schemeClr>
              </a:solidFill>
              <a:latin typeface="Corbel" panose="020B0503020204020204" pitchFamily="34" charset="0"/>
            </a:endParaRPr>
          </a:p>
          <a:p>
            <a:pPr algn="just">
              <a:lnSpc>
                <a:spcPct val="100000"/>
              </a:lnSpc>
              <a:spcBef>
                <a:spcPts val="2400"/>
              </a:spcBef>
              <a:spcAft>
                <a:spcPts val="0"/>
              </a:spcAft>
            </a:pPr>
            <a:r>
              <a:rPr lang="it-IT" sz="2400" dirty="0">
                <a:solidFill>
                  <a:schemeClr val="bg1">
                    <a:lumMod val="25000"/>
                  </a:schemeClr>
                </a:solidFill>
                <a:latin typeface="Corbel" panose="020B0503020204020204" pitchFamily="34" charset="0"/>
              </a:rPr>
              <a:t>Raggiungere lo stato </a:t>
            </a:r>
            <a:r>
              <a:rPr lang="it-IT" sz="2400" b="1" i="1" dirty="0">
                <a:solidFill>
                  <a:schemeClr val="bg1">
                    <a:lumMod val="25000"/>
                  </a:schemeClr>
                </a:solidFill>
                <a:latin typeface="Corbel" panose="020B0503020204020204" pitchFamily="34" charset="0"/>
              </a:rPr>
              <a:t>morbillo-free</a:t>
            </a:r>
            <a:r>
              <a:rPr lang="it-IT" sz="2400" b="1" dirty="0">
                <a:solidFill>
                  <a:schemeClr val="bg1">
                    <a:lumMod val="25000"/>
                  </a:schemeClr>
                </a:solidFill>
                <a:latin typeface="Corbel" panose="020B0503020204020204" pitchFamily="34" charset="0"/>
              </a:rPr>
              <a:t> e </a:t>
            </a:r>
            <a:r>
              <a:rPr lang="it-IT" sz="2400" b="1" i="1" dirty="0" smtClean="0">
                <a:solidFill>
                  <a:schemeClr val="bg1">
                    <a:lumMod val="25000"/>
                  </a:schemeClr>
                </a:solidFill>
                <a:latin typeface="Corbel" panose="020B0503020204020204" pitchFamily="34" charset="0"/>
              </a:rPr>
              <a:t>rosolia-free,</a:t>
            </a:r>
            <a:endParaRPr lang="it-IT" sz="2400" b="1" dirty="0">
              <a:solidFill>
                <a:schemeClr val="bg1">
                  <a:lumMod val="25000"/>
                </a:schemeClr>
              </a:solidFill>
              <a:latin typeface="Corbel" panose="020B0503020204020204" pitchFamily="34" charset="0"/>
            </a:endParaRPr>
          </a:p>
          <a:p>
            <a:pPr algn="just">
              <a:lnSpc>
                <a:spcPct val="100000"/>
              </a:lnSpc>
              <a:spcBef>
                <a:spcPts val="2400"/>
              </a:spcBef>
              <a:spcAft>
                <a:spcPts val="0"/>
              </a:spcAft>
            </a:pPr>
            <a:r>
              <a:rPr lang="it-IT" sz="2400" dirty="0">
                <a:solidFill>
                  <a:schemeClr val="bg1">
                    <a:lumMod val="25000"/>
                  </a:schemeClr>
                </a:solidFill>
                <a:latin typeface="Corbel" panose="020B0503020204020204" pitchFamily="34" charset="0"/>
              </a:rPr>
              <a:t>Garantire </a:t>
            </a:r>
            <a:r>
              <a:rPr lang="it-IT" sz="2400" b="1" dirty="0">
                <a:solidFill>
                  <a:schemeClr val="bg1">
                    <a:lumMod val="25000"/>
                  </a:schemeClr>
                </a:solidFill>
                <a:latin typeface="Corbel" panose="020B0503020204020204" pitchFamily="34" charset="0"/>
              </a:rPr>
              <a:t>l’offerta attiva e gratuita</a:t>
            </a:r>
            <a:r>
              <a:rPr lang="it-IT" sz="2400" dirty="0">
                <a:solidFill>
                  <a:schemeClr val="bg1">
                    <a:lumMod val="25000"/>
                  </a:schemeClr>
                </a:solidFill>
                <a:latin typeface="Corbel" panose="020B0503020204020204" pitchFamily="34" charset="0"/>
              </a:rPr>
              <a:t> delle vaccinazioni nelle fasce d’età e popolazioni a rischio indicate, </a:t>
            </a:r>
          </a:p>
          <a:p>
            <a:pPr algn="just">
              <a:lnSpc>
                <a:spcPct val="100000"/>
              </a:lnSpc>
              <a:spcBef>
                <a:spcPts val="2400"/>
              </a:spcBef>
              <a:spcAft>
                <a:spcPts val="0"/>
              </a:spcAft>
            </a:pPr>
            <a:r>
              <a:rPr lang="it-IT" sz="2400" b="1" dirty="0">
                <a:solidFill>
                  <a:schemeClr val="bg1">
                    <a:lumMod val="25000"/>
                  </a:schemeClr>
                </a:solidFill>
                <a:latin typeface="Corbel" panose="020B0503020204020204" pitchFamily="34" charset="0"/>
              </a:rPr>
              <a:t>Aumentare l’adesione consapevole </a:t>
            </a:r>
            <a:r>
              <a:rPr lang="it-IT" sz="2400" dirty="0">
                <a:solidFill>
                  <a:schemeClr val="bg1">
                    <a:lumMod val="25000"/>
                  </a:schemeClr>
                </a:solidFill>
                <a:latin typeface="Corbel" panose="020B0503020204020204" pitchFamily="34" charset="0"/>
              </a:rPr>
              <a:t>alle vaccinazioni nella popolazione generale, anche attraverso la conduzione di campagne di vaccinazione per il consolidamento della copertura vaccinale,</a:t>
            </a:r>
          </a:p>
          <a:p>
            <a:pPr algn="just">
              <a:lnSpc>
                <a:spcPct val="100000"/>
              </a:lnSpc>
              <a:spcBef>
                <a:spcPts val="2400"/>
              </a:spcBef>
              <a:spcAft>
                <a:spcPts val="0"/>
              </a:spcAft>
            </a:pPr>
            <a:endParaRPr lang="it-IT" sz="2400" dirty="0">
              <a:solidFill>
                <a:schemeClr val="bg1">
                  <a:lumMod val="25000"/>
                </a:schemeClr>
              </a:solidFill>
              <a:latin typeface="Corbel" panose="020B0503020204020204" pitchFamily="34" charset="0"/>
            </a:endParaRPr>
          </a:p>
        </p:txBody>
      </p:sp>
    </p:spTree>
    <p:extLst>
      <p:ext uri="{BB962C8B-B14F-4D97-AF65-F5344CB8AC3E}">
        <p14:creationId xmlns:p14="http://schemas.microsoft.com/office/powerpoint/2010/main" xmlns="" val="3615482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3200" b="1" dirty="0">
                <a:solidFill>
                  <a:schemeClr val="accent1">
                    <a:lumMod val="75000"/>
                  </a:schemeClr>
                </a:solidFill>
                <a:latin typeface="Corbel" panose="020B0503020204020204" pitchFamily="34" charset="0"/>
              </a:rPr>
              <a:t>PNPV 2017-2019: obiettivi generali - 2</a:t>
            </a:r>
            <a:endParaRPr lang="it-IT" sz="3200" dirty="0">
              <a:solidFill>
                <a:schemeClr val="accent1">
                  <a:lumMod val="75000"/>
                </a:schemeClr>
              </a:solidFill>
            </a:endParaRPr>
          </a:p>
        </p:txBody>
      </p:sp>
      <p:sp>
        <p:nvSpPr>
          <p:cNvPr id="3" name="Segnaposto contenuto 2"/>
          <p:cNvSpPr>
            <a:spLocks noGrp="1"/>
          </p:cNvSpPr>
          <p:nvPr>
            <p:ph idx="1"/>
          </p:nvPr>
        </p:nvSpPr>
        <p:spPr>
          <a:xfrm>
            <a:off x="1244168" y="1863670"/>
            <a:ext cx="9721080" cy="4032448"/>
          </a:xfrm>
        </p:spPr>
        <p:txBody>
          <a:bodyPr>
            <a:noAutofit/>
          </a:bodyPr>
          <a:lstStyle/>
          <a:p>
            <a:pPr algn="just">
              <a:lnSpc>
                <a:spcPct val="100000"/>
              </a:lnSpc>
              <a:spcBef>
                <a:spcPts val="2400"/>
              </a:spcBef>
              <a:spcAft>
                <a:spcPts val="0"/>
              </a:spcAft>
            </a:pPr>
            <a:r>
              <a:rPr lang="it-IT" sz="2400" b="1" dirty="0">
                <a:solidFill>
                  <a:schemeClr val="bg1">
                    <a:lumMod val="25000"/>
                  </a:schemeClr>
                </a:solidFill>
                <a:latin typeface="Corbel" panose="020B0503020204020204" pitchFamily="34" charset="0"/>
              </a:rPr>
              <a:t>Contrastare le disuguaglianze</a:t>
            </a:r>
            <a:r>
              <a:rPr lang="it-IT" sz="2400" dirty="0">
                <a:solidFill>
                  <a:schemeClr val="bg1">
                    <a:lumMod val="25000"/>
                  </a:schemeClr>
                </a:solidFill>
                <a:latin typeface="Corbel" panose="020B0503020204020204" pitchFamily="34" charset="0"/>
              </a:rPr>
              <a:t>, promuovendo interventi vaccinali nei gruppi di popolazioni marginalizzati o particolarmente vulnerabili,</a:t>
            </a:r>
          </a:p>
          <a:p>
            <a:pPr algn="just">
              <a:lnSpc>
                <a:spcPct val="100000"/>
              </a:lnSpc>
              <a:spcBef>
                <a:spcPts val="2400"/>
              </a:spcBef>
              <a:spcAft>
                <a:spcPts val="0"/>
              </a:spcAft>
            </a:pPr>
            <a:r>
              <a:rPr lang="it-IT" sz="2400" dirty="0" smtClean="0">
                <a:solidFill>
                  <a:schemeClr val="bg1">
                    <a:lumMod val="25000"/>
                  </a:schemeClr>
                </a:solidFill>
                <a:latin typeface="Corbel" panose="020B0503020204020204" pitchFamily="34" charset="0"/>
              </a:rPr>
              <a:t>Completare </a:t>
            </a:r>
            <a:r>
              <a:rPr lang="it-IT" sz="2400" b="1" dirty="0">
                <a:solidFill>
                  <a:schemeClr val="bg1">
                    <a:lumMod val="25000"/>
                  </a:schemeClr>
                </a:solidFill>
                <a:latin typeface="Corbel" panose="020B0503020204020204" pitchFamily="34" charset="0"/>
              </a:rPr>
              <a:t>l’informatizzazione delle anagrafi vaccinali,</a:t>
            </a:r>
            <a:r>
              <a:rPr lang="it-IT" sz="2400" dirty="0">
                <a:solidFill>
                  <a:schemeClr val="bg1">
                    <a:lumMod val="25000"/>
                  </a:schemeClr>
                </a:solidFill>
                <a:latin typeface="Corbel" panose="020B0503020204020204" pitchFamily="34" charset="0"/>
              </a:rPr>
              <a:t> interoperabili a livello regionale e nazionale, tra di loro e con altre basi di dati (malattie infettive, eventi avversi, residente/assistiti</a:t>
            </a:r>
            <a:r>
              <a:rPr lang="it-IT" sz="2400" dirty="0" smtClean="0">
                <a:solidFill>
                  <a:schemeClr val="bg1">
                    <a:lumMod val="25000"/>
                  </a:schemeClr>
                </a:solidFill>
                <a:latin typeface="Corbel" panose="020B0503020204020204" pitchFamily="34" charset="0"/>
              </a:rPr>
              <a:t>),</a:t>
            </a:r>
          </a:p>
          <a:p>
            <a:pPr algn="just">
              <a:lnSpc>
                <a:spcPct val="100000"/>
              </a:lnSpc>
              <a:spcBef>
                <a:spcPts val="2400"/>
              </a:spcBef>
              <a:spcAft>
                <a:spcPts val="0"/>
              </a:spcAft>
            </a:pPr>
            <a:r>
              <a:rPr lang="it-IT" sz="2400" b="1" dirty="0">
                <a:solidFill>
                  <a:schemeClr val="bg1">
                    <a:lumMod val="25000"/>
                  </a:schemeClr>
                </a:solidFill>
                <a:latin typeface="Corbel" panose="020B0503020204020204" pitchFamily="34" charset="0"/>
              </a:rPr>
              <a:t>Migliorare la sorveglianza </a:t>
            </a:r>
            <a:r>
              <a:rPr lang="it-IT" sz="2400" dirty="0">
                <a:solidFill>
                  <a:schemeClr val="bg1">
                    <a:lumMod val="25000"/>
                  </a:schemeClr>
                </a:solidFill>
                <a:latin typeface="Corbel" panose="020B0503020204020204" pitchFamily="34" charset="0"/>
              </a:rPr>
              <a:t>delle malattie prevenibili con vaccinazione,</a:t>
            </a:r>
          </a:p>
          <a:p>
            <a:pPr algn="just">
              <a:lnSpc>
                <a:spcPct val="100000"/>
              </a:lnSpc>
              <a:spcBef>
                <a:spcPts val="2400"/>
              </a:spcBef>
              <a:spcAft>
                <a:spcPts val="0"/>
              </a:spcAft>
            </a:pPr>
            <a:r>
              <a:rPr lang="it-IT" sz="2400" b="1" dirty="0">
                <a:solidFill>
                  <a:schemeClr val="bg1">
                    <a:lumMod val="25000"/>
                  </a:schemeClr>
                </a:solidFill>
                <a:latin typeface="Corbel" panose="020B0503020204020204" pitchFamily="34" charset="0"/>
              </a:rPr>
              <a:t>Promuovere</a:t>
            </a:r>
            <a:r>
              <a:rPr lang="it-IT" sz="2400" dirty="0">
                <a:solidFill>
                  <a:schemeClr val="bg1">
                    <a:lumMod val="25000"/>
                  </a:schemeClr>
                </a:solidFill>
                <a:latin typeface="Corbel" panose="020B0503020204020204" pitchFamily="34" charset="0"/>
              </a:rPr>
              <a:t>, nella popolazione generale e nei professionisti sanitari, una </a:t>
            </a:r>
            <a:r>
              <a:rPr lang="it-IT" sz="2400" b="1" dirty="0">
                <a:solidFill>
                  <a:schemeClr val="bg1">
                    <a:lumMod val="25000"/>
                  </a:schemeClr>
                </a:solidFill>
                <a:latin typeface="Corbel" panose="020B0503020204020204" pitchFamily="34" charset="0"/>
              </a:rPr>
              <a:t>cultura delle </a:t>
            </a:r>
            <a:r>
              <a:rPr lang="it-IT" sz="2400" b="1" dirty="0" smtClean="0">
                <a:solidFill>
                  <a:schemeClr val="bg1">
                    <a:lumMod val="25000"/>
                  </a:schemeClr>
                </a:solidFill>
                <a:latin typeface="Corbel" panose="020B0503020204020204" pitchFamily="34" charset="0"/>
              </a:rPr>
              <a:t>vaccinazioni.</a:t>
            </a:r>
            <a:endParaRPr lang="it-IT" sz="2400" b="1" dirty="0">
              <a:solidFill>
                <a:schemeClr val="bg1">
                  <a:lumMod val="25000"/>
                </a:schemeClr>
              </a:solidFill>
              <a:latin typeface="Corbel" panose="020B0503020204020204" pitchFamily="34" charset="0"/>
            </a:endParaRPr>
          </a:p>
          <a:p>
            <a:pPr algn="just">
              <a:lnSpc>
                <a:spcPct val="100000"/>
              </a:lnSpc>
              <a:spcBef>
                <a:spcPts val="2400"/>
              </a:spcBef>
              <a:spcAft>
                <a:spcPts val="0"/>
              </a:spcAft>
            </a:pPr>
            <a:endParaRPr lang="it-IT" sz="2400" dirty="0">
              <a:solidFill>
                <a:schemeClr val="bg1">
                  <a:lumMod val="25000"/>
                </a:schemeClr>
              </a:solidFill>
              <a:latin typeface="Corbel" panose="020B0503020204020204" pitchFamily="34" charset="0"/>
            </a:endParaRPr>
          </a:p>
          <a:p>
            <a:pPr algn="just">
              <a:lnSpc>
                <a:spcPct val="100000"/>
              </a:lnSpc>
              <a:spcBef>
                <a:spcPts val="2400"/>
              </a:spcBef>
              <a:spcAft>
                <a:spcPts val="0"/>
              </a:spcAft>
            </a:pPr>
            <a:endParaRPr lang="it-IT" sz="2400" dirty="0"/>
          </a:p>
        </p:txBody>
      </p:sp>
    </p:spTree>
    <p:extLst>
      <p:ext uri="{BB962C8B-B14F-4D97-AF65-F5344CB8AC3E}">
        <p14:creationId xmlns:p14="http://schemas.microsoft.com/office/powerpoint/2010/main" xmlns="" val="4782441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67608" y="548680"/>
            <a:ext cx="6932161" cy="792088"/>
          </a:xfrm>
        </p:spPr>
        <p:txBody>
          <a:bodyPr>
            <a:noAutofit/>
          </a:bodyPr>
          <a:lstStyle/>
          <a:p>
            <a:r>
              <a:rPr lang="it-IT" sz="3200" b="1" dirty="0">
                <a:solidFill>
                  <a:schemeClr val="accent1">
                    <a:lumMod val="75000"/>
                  </a:schemeClr>
                </a:solidFill>
                <a:latin typeface="Corbel" panose="020B0503020204020204" pitchFamily="34" charset="0"/>
              </a:rPr>
              <a:t>PNPV 2017-2019: obiettivi generali - 3</a:t>
            </a:r>
            <a:endParaRPr lang="it-IT" sz="3200" dirty="0">
              <a:solidFill>
                <a:schemeClr val="accent1">
                  <a:lumMod val="75000"/>
                </a:schemeClr>
              </a:solidFill>
            </a:endParaRPr>
          </a:p>
        </p:txBody>
      </p:sp>
      <p:sp>
        <p:nvSpPr>
          <p:cNvPr id="3" name="Segnaposto contenuto 2"/>
          <p:cNvSpPr>
            <a:spLocks noGrp="1"/>
          </p:cNvSpPr>
          <p:nvPr>
            <p:ph idx="1"/>
          </p:nvPr>
        </p:nvSpPr>
        <p:spPr>
          <a:xfrm>
            <a:off x="1113801" y="1663634"/>
            <a:ext cx="10153128" cy="4392488"/>
          </a:xfrm>
        </p:spPr>
        <p:txBody>
          <a:bodyPr>
            <a:noAutofit/>
          </a:bodyPr>
          <a:lstStyle/>
          <a:p>
            <a:pPr algn="just">
              <a:lnSpc>
                <a:spcPct val="100000"/>
              </a:lnSpc>
              <a:spcBef>
                <a:spcPts val="2400"/>
              </a:spcBef>
              <a:spcAft>
                <a:spcPts val="0"/>
              </a:spcAft>
            </a:pPr>
            <a:r>
              <a:rPr lang="it-IT" sz="2200" dirty="0">
                <a:solidFill>
                  <a:schemeClr val="bg1">
                    <a:lumMod val="25000"/>
                  </a:schemeClr>
                </a:solidFill>
                <a:latin typeface="Corbel" panose="020B0503020204020204" pitchFamily="34" charset="0"/>
              </a:rPr>
              <a:t>Sostenere, a tutti i livelli, </a:t>
            </a:r>
            <a:r>
              <a:rPr lang="it-IT" sz="2200" b="1" dirty="0">
                <a:solidFill>
                  <a:schemeClr val="bg1">
                    <a:lumMod val="25000"/>
                  </a:schemeClr>
                </a:solidFill>
                <a:latin typeface="Corbel" panose="020B0503020204020204" pitchFamily="34" charset="0"/>
              </a:rPr>
              <a:t>il senso di responsabilità degli operatori sanitari, dipendenti e convenzionati con il SSN</a:t>
            </a:r>
            <a:r>
              <a:rPr lang="it-IT" sz="2200" dirty="0">
                <a:solidFill>
                  <a:schemeClr val="bg1">
                    <a:lumMod val="25000"/>
                  </a:schemeClr>
                </a:solidFill>
                <a:latin typeface="Corbel" panose="020B0503020204020204" pitchFamily="34" charset="0"/>
              </a:rPr>
              <a:t>, e la piena adesione alle finalità di tutela della </a:t>
            </a:r>
            <a:r>
              <a:rPr lang="it-IT" sz="2200" b="1" dirty="0">
                <a:solidFill>
                  <a:schemeClr val="bg1">
                    <a:lumMod val="25000"/>
                  </a:schemeClr>
                </a:solidFill>
                <a:latin typeface="Corbel" panose="020B0503020204020204" pitchFamily="34" charset="0"/>
              </a:rPr>
              <a:t>salute collettiva</a:t>
            </a:r>
            <a:r>
              <a:rPr lang="it-IT" sz="2200" dirty="0">
                <a:solidFill>
                  <a:schemeClr val="bg1">
                    <a:lumMod val="25000"/>
                  </a:schemeClr>
                </a:solidFill>
                <a:latin typeface="Corbel" panose="020B0503020204020204" pitchFamily="34" charset="0"/>
              </a:rPr>
              <a:t>, che si realizzano attraverso i programmi vaccinali, </a:t>
            </a:r>
            <a:r>
              <a:rPr lang="it-IT" sz="2200" b="1" dirty="0">
                <a:solidFill>
                  <a:schemeClr val="bg1">
                    <a:lumMod val="25000"/>
                  </a:schemeClr>
                </a:solidFill>
                <a:latin typeface="Corbel" panose="020B0503020204020204" pitchFamily="34" charset="0"/>
              </a:rPr>
              <a:t>prevedendo adeguati interventi sanzionatori </a:t>
            </a:r>
            <a:r>
              <a:rPr lang="it-IT" sz="2200" dirty="0">
                <a:solidFill>
                  <a:schemeClr val="bg1">
                    <a:lumMod val="25000"/>
                  </a:schemeClr>
                </a:solidFill>
                <a:latin typeface="Corbel" panose="020B0503020204020204" pitchFamily="34" charset="0"/>
              </a:rPr>
              <a:t>qualora sia identificato un comportamento di inadempienza,</a:t>
            </a:r>
          </a:p>
          <a:p>
            <a:pPr algn="just">
              <a:lnSpc>
                <a:spcPct val="100000"/>
              </a:lnSpc>
              <a:spcBef>
                <a:spcPts val="2400"/>
              </a:spcBef>
              <a:spcAft>
                <a:spcPts val="0"/>
              </a:spcAft>
            </a:pPr>
            <a:r>
              <a:rPr lang="it-IT" sz="2200" b="1" dirty="0">
                <a:solidFill>
                  <a:schemeClr val="bg1">
                    <a:lumMod val="25000"/>
                  </a:schemeClr>
                </a:solidFill>
                <a:latin typeface="Corbel" panose="020B0503020204020204" pitchFamily="34" charset="0"/>
              </a:rPr>
              <a:t>Attivare un percorso </a:t>
            </a:r>
            <a:r>
              <a:rPr lang="it-IT" sz="2200" dirty="0">
                <a:solidFill>
                  <a:schemeClr val="bg1">
                    <a:lumMod val="25000"/>
                  </a:schemeClr>
                </a:solidFill>
                <a:latin typeface="Corbel" panose="020B0503020204020204" pitchFamily="34" charset="0"/>
              </a:rPr>
              <a:t>di revisione e standardizzazione dei </a:t>
            </a:r>
            <a:r>
              <a:rPr lang="it-IT" sz="2200" b="1" dirty="0">
                <a:solidFill>
                  <a:schemeClr val="bg1">
                    <a:lumMod val="25000"/>
                  </a:schemeClr>
                </a:solidFill>
                <a:latin typeface="Corbel" panose="020B0503020204020204" pitchFamily="34" charset="0"/>
              </a:rPr>
              <a:t>criteri per l’individuazione del nesso di causalità</a:t>
            </a:r>
            <a:r>
              <a:rPr lang="it-IT" sz="2200" dirty="0">
                <a:solidFill>
                  <a:schemeClr val="bg1">
                    <a:lumMod val="25000"/>
                  </a:schemeClr>
                </a:solidFill>
                <a:latin typeface="Corbel" panose="020B0503020204020204" pitchFamily="34" charset="0"/>
              </a:rPr>
              <a:t> ai fini del riconoscimento </a:t>
            </a:r>
            <a:r>
              <a:rPr lang="it-IT" sz="2200" b="1" dirty="0">
                <a:solidFill>
                  <a:schemeClr val="bg1">
                    <a:lumMod val="25000"/>
                  </a:schemeClr>
                </a:solidFill>
                <a:latin typeface="Corbel" panose="020B0503020204020204" pitchFamily="34" charset="0"/>
              </a:rPr>
              <a:t>dell’indennizzo, ai sensi della legge 210/1992, </a:t>
            </a:r>
            <a:r>
              <a:rPr lang="it-IT" sz="2200" dirty="0">
                <a:solidFill>
                  <a:schemeClr val="bg1">
                    <a:lumMod val="25000"/>
                  </a:schemeClr>
                </a:solidFill>
                <a:latin typeface="Corbel" panose="020B0503020204020204" pitchFamily="34" charset="0"/>
              </a:rPr>
              <a:t>per i danneggiati da vaccinazione, coinvolgendo le altre istituzioni competenti (Ministero della Difesa),</a:t>
            </a:r>
          </a:p>
          <a:p>
            <a:pPr algn="just">
              <a:lnSpc>
                <a:spcPct val="100000"/>
              </a:lnSpc>
              <a:spcBef>
                <a:spcPts val="2400"/>
              </a:spcBef>
              <a:spcAft>
                <a:spcPts val="0"/>
              </a:spcAft>
            </a:pPr>
            <a:r>
              <a:rPr lang="it-IT" sz="2200" dirty="0">
                <a:solidFill>
                  <a:schemeClr val="bg1">
                    <a:lumMod val="25000"/>
                  </a:schemeClr>
                </a:solidFill>
                <a:latin typeface="Corbel" panose="020B0503020204020204" pitchFamily="34" charset="0"/>
              </a:rPr>
              <a:t>Favorire, attraverso una </a:t>
            </a:r>
            <a:r>
              <a:rPr lang="it-IT" sz="2200" b="1" dirty="0">
                <a:solidFill>
                  <a:schemeClr val="bg1">
                    <a:lumMod val="25000"/>
                  </a:schemeClr>
                </a:solidFill>
                <a:latin typeface="Corbel" panose="020B0503020204020204" pitchFamily="34" charset="0"/>
              </a:rPr>
              <a:t>collaborazione</a:t>
            </a:r>
            <a:r>
              <a:rPr lang="it-IT" sz="2200" dirty="0">
                <a:solidFill>
                  <a:schemeClr val="bg1">
                    <a:lumMod val="25000"/>
                  </a:schemeClr>
                </a:solidFill>
                <a:latin typeface="Corbel" panose="020B0503020204020204" pitchFamily="34" charset="0"/>
              </a:rPr>
              <a:t> tra le </a:t>
            </a:r>
            <a:r>
              <a:rPr lang="it-IT" sz="2200" b="1" dirty="0">
                <a:solidFill>
                  <a:schemeClr val="bg1">
                    <a:lumMod val="25000"/>
                  </a:schemeClr>
                </a:solidFill>
                <a:latin typeface="Corbel" panose="020B0503020204020204" pitchFamily="34" charset="0"/>
              </a:rPr>
              <a:t>Istituzioni Nazionali e le Società Scientifiche</a:t>
            </a:r>
            <a:r>
              <a:rPr lang="it-IT" sz="2200" dirty="0">
                <a:solidFill>
                  <a:schemeClr val="bg1">
                    <a:lumMod val="25000"/>
                  </a:schemeClr>
                </a:solidFill>
                <a:latin typeface="Corbel" panose="020B0503020204020204" pitchFamily="34" charset="0"/>
              </a:rPr>
              <a:t>, la</a:t>
            </a:r>
            <a:r>
              <a:rPr lang="it-IT" sz="2200" b="1" dirty="0">
                <a:solidFill>
                  <a:schemeClr val="bg1">
                    <a:lumMod val="25000"/>
                  </a:schemeClr>
                </a:solidFill>
                <a:latin typeface="Corbel" panose="020B0503020204020204" pitchFamily="34" charset="0"/>
              </a:rPr>
              <a:t> ricerca </a:t>
            </a:r>
            <a:r>
              <a:rPr lang="it-IT" sz="2200" dirty="0">
                <a:solidFill>
                  <a:schemeClr val="bg1">
                    <a:lumMod val="25000"/>
                  </a:schemeClr>
                </a:solidFill>
                <a:latin typeface="Corbel" panose="020B0503020204020204" pitchFamily="34" charset="0"/>
              </a:rPr>
              <a:t>e l’informazione scientifica </a:t>
            </a:r>
            <a:r>
              <a:rPr lang="it-IT" sz="2200" b="1" dirty="0">
                <a:solidFill>
                  <a:schemeClr val="bg1">
                    <a:lumMod val="25000"/>
                  </a:schemeClr>
                </a:solidFill>
                <a:latin typeface="Corbel" panose="020B0503020204020204" pitchFamily="34" charset="0"/>
              </a:rPr>
              <a:t>indipendente sui vaccini.</a:t>
            </a:r>
          </a:p>
        </p:txBody>
      </p:sp>
    </p:spTree>
    <p:extLst>
      <p:ext uri="{BB962C8B-B14F-4D97-AF65-F5344CB8AC3E}">
        <p14:creationId xmlns:p14="http://schemas.microsoft.com/office/powerpoint/2010/main" xmlns="" val="9139374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2190" y="131930"/>
            <a:ext cx="10146404" cy="632346"/>
          </a:xfrm>
        </p:spPr>
        <p:txBody>
          <a:bodyPr>
            <a:normAutofit fontScale="90000"/>
          </a:bodyPr>
          <a:lstStyle/>
          <a:p>
            <a:pPr algn="ctr"/>
            <a:r>
              <a:rPr lang="it-IT" b="1" dirty="0" smtClean="0">
                <a:solidFill>
                  <a:schemeClr val="accent1">
                    <a:lumMod val="50000"/>
                  </a:schemeClr>
                </a:solidFill>
                <a:latin typeface="Corbel" panose="020B0503020204020204" pitchFamily="34" charset="0"/>
              </a:rPr>
              <a:t>Calendario Vaccinale PNPV 2017-2019</a:t>
            </a:r>
            <a:endParaRPr lang="it-IT" b="1" dirty="0">
              <a:solidFill>
                <a:schemeClr val="accent1">
                  <a:lumMod val="50000"/>
                </a:schemeClr>
              </a:solidFill>
              <a:latin typeface="Corbel" panose="020B0503020204020204" pitchFamily="34" charset="0"/>
            </a:endParaRPr>
          </a:p>
        </p:txBody>
      </p:sp>
      <p:pic>
        <p:nvPicPr>
          <p:cNvPr id="7" name="Immagin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2190" y="907573"/>
            <a:ext cx="10146404" cy="5732059"/>
          </a:xfrm>
          <a:prstGeom prst="rect">
            <a:avLst/>
          </a:prstGeom>
        </p:spPr>
      </p:pic>
    </p:spTree>
    <p:extLst>
      <p:ext uri="{BB962C8B-B14F-4D97-AF65-F5344CB8AC3E}">
        <p14:creationId xmlns:p14="http://schemas.microsoft.com/office/powerpoint/2010/main" xmlns="" val="26492109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39616" y="2697174"/>
            <a:ext cx="7323250" cy="1235881"/>
          </a:xfrm>
        </p:spPr>
        <p:txBody>
          <a:bodyPr>
            <a:noAutofit/>
          </a:bodyPr>
          <a:lstStyle/>
          <a:p>
            <a:pPr algn="ctr">
              <a:lnSpc>
                <a:spcPct val="100000"/>
              </a:lnSpc>
            </a:pPr>
            <a:r>
              <a:rPr lang="it-IT" sz="4000" b="1" dirty="0" smtClean="0">
                <a:solidFill>
                  <a:schemeClr val="accent1">
                    <a:lumMod val="50000"/>
                  </a:schemeClr>
                </a:solidFill>
                <a:latin typeface="Corbel" panose="020B0503020204020204" pitchFamily="34" charset="0"/>
              </a:rPr>
              <a:t>Novità introdotte</a:t>
            </a:r>
            <a:endParaRPr lang="it-IT" sz="4000" b="1" dirty="0">
              <a:solidFill>
                <a:schemeClr val="accent1">
                  <a:lumMod val="50000"/>
                </a:schemeClr>
              </a:solidFill>
              <a:latin typeface="Corbel" panose="020B0503020204020204" pitchFamily="34" charset="0"/>
            </a:endParaRPr>
          </a:p>
        </p:txBody>
      </p:sp>
    </p:spTree>
    <p:extLst>
      <p:ext uri="{BB962C8B-B14F-4D97-AF65-F5344CB8AC3E}">
        <p14:creationId xmlns:p14="http://schemas.microsoft.com/office/powerpoint/2010/main" xmlns="" val="25234701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63552" y="594822"/>
            <a:ext cx="7886700" cy="637144"/>
          </a:xfrm>
        </p:spPr>
        <p:txBody>
          <a:bodyPr>
            <a:normAutofit/>
          </a:bodyPr>
          <a:lstStyle/>
          <a:p>
            <a:pPr algn="ctr"/>
            <a:r>
              <a:rPr lang="it-IT" sz="3600" b="1" dirty="0" smtClean="0">
                <a:solidFill>
                  <a:schemeClr val="accent1">
                    <a:lumMod val="50000"/>
                  </a:schemeClr>
                </a:solidFill>
                <a:latin typeface="Corbel" panose="020B0503020204020204" pitchFamily="34" charset="0"/>
              </a:rPr>
              <a:t>INFANZIA</a:t>
            </a:r>
            <a:endParaRPr lang="it-IT" sz="3600" b="1" dirty="0">
              <a:solidFill>
                <a:schemeClr val="accent1">
                  <a:lumMod val="50000"/>
                </a:schemeClr>
              </a:solidFill>
              <a:latin typeface="Corbel" panose="020B0503020204020204" pitchFamily="34" charset="0"/>
            </a:endParaRPr>
          </a:p>
        </p:txBody>
      </p:sp>
      <p:sp>
        <p:nvSpPr>
          <p:cNvPr id="3" name="Segnaposto contenuto 2"/>
          <p:cNvSpPr>
            <a:spLocks noGrp="1"/>
          </p:cNvSpPr>
          <p:nvPr>
            <p:ph idx="1"/>
          </p:nvPr>
        </p:nvSpPr>
        <p:spPr>
          <a:xfrm>
            <a:off x="1127448" y="1628800"/>
            <a:ext cx="10009112" cy="4680520"/>
          </a:xfrm>
          <a:solidFill>
            <a:schemeClr val="bg1"/>
          </a:solidFill>
        </p:spPr>
        <p:txBody>
          <a:bodyPr>
            <a:noAutofit/>
          </a:bodyPr>
          <a:lstStyle/>
          <a:p>
            <a:pPr marL="271463" indent="-271463" algn="just">
              <a:lnSpc>
                <a:spcPct val="100000"/>
              </a:lnSpc>
              <a:spcAft>
                <a:spcPts val="900"/>
              </a:spcAft>
              <a:buFont typeface="Arial" panose="020B0604020202020204" pitchFamily="34" charset="0"/>
              <a:buChar char="•"/>
            </a:pPr>
            <a:r>
              <a:rPr lang="it-IT" sz="2200" dirty="0">
                <a:solidFill>
                  <a:schemeClr val="bg1">
                    <a:lumMod val="25000"/>
                  </a:schemeClr>
                </a:solidFill>
              </a:rPr>
              <a:t>Introduzione della </a:t>
            </a:r>
            <a:r>
              <a:rPr lang="it-IT" sz="2200" b="1" dirty="0">
                <a:solidFill>
                  <a:schemeClr val="bg1">
                    <a:lumMod val="25000"/>
                  </a:schemeClr>
                </a:solidFill>
              </a:rPr>
              <a:t>vaccinazione contro il meningococco B </a:t>
            </a:r>
            <a:r>
              <a:rPr lang="it-IT" sz="2200" dirty="0">
                <a:solidFill>
                  <a:schemeClr val="bg1">
                    <a:lumMod val="25000"/>
                  </a:schemeClr>
                </a:solidFill>
              </a:rPr>
              <a:t>(ciclo a 4 dosi) ai nati a partire dal </a:t>
            </a:r>
            <a:r>
              <a:rPr lang="it-IT" sz="2200" b="1" dirty="0" smtClean="0">
                <a:solidFill>
                  <a:schemeClr val="bg1">
                    <a:lumMod val="25000"/>
                  </a:schemeClr>
                </a:solidFill>
              </a:rPr>
              <a:t>01.01.2017</a:t>
            </a:r>
            <a:r>
              <a:rPr lang="it-IT" sz="2200" dirty="0" smtClean="0">
                <a:solidFill>
                  <a:schemeClr val="bg1">
                    <a:lumMod val="25000"/>
                  </a:schemeClr>
                </a:solidFill>
              </a:rPr>
              <a:t>									successivamente passaggio ad un ciclo a 3 dosi (nota Regione Piemonte n.17064/A1409A, 01.08.2018)</a:t>
            </a:r>
          </a:p>
          <a:p>
            <a:pPr marL="271463" indent="-271463" algn="just">
              <a:lnSpc>
                <a:spcPct val="100000"/>
              </a:lnSpc>
              <a:spcAft>
                <a:spcPts val="900"/>
              </a:spcAft>
              <a:buFont typeface="Arial" panose="020B0604020202020204" pitchFamily="34" charset="0"/>
              <a:buChar char="•"/>
            </a:pPr>
            <a:r>
              <a:rPr lang="it-IT" sz="2200" b="1" dirty="0" smtClean="0">
                <a:solidFill>
                  <a:schemeClr val="bg1">
                    <a:lumMod val="25000"/>
                  </a:schemeClr>
                </a:solidFill>
              </a:rPr>
              <a:t>Introduzione </a:t>
            </a:r>
            <a:r>
              <a:rPr lang="it-IT" sz="2200" b="1" dirty="0">
                <a:solidFill>
                  <a:schemeClr val="bg1">
                    <a:lumMod val="25000"/>
                  </a:schemeClr>
                </a:solidFill>
              </a:rPr>
              <a:t>della vaccinazione anti-</a:t>
            </a:r>
            <a:r>
              <a:rPr lang="it-IT" sz="2200" b="1" dirty="0" err="1">
                <a:solidFill>
                  <a:schemeClr val="bg1">
                    <a:lumMod val="25000"/>
                  </a:schemeClr>
                </a:solidFill>
              </a:rPr>
              <a:t>rotavirus</a:t>
            </a:r>
            <a:r>
              <a:rPr lang="it-IT" sz="2200" b="1" dirty="0">
                <a:solidFill>
                  <a:schemeClr val="bg1">
                    <a:lumMod val="25000"/>
                  </a:schemeClr>
                </a:solidFill>
              </a:rPr>
              <a:t> a tutti i nati a partire dal 01.01.2018</a:t>
            </a:r>
            <a:r>
              <a:rPr lang="it-IT" sz="2200" dirty="0">
                <a:solidFill>
                  <a:schemeClr val="bg1">
                    <a:lumMod val="25000"/>
                  </a:schemeClr>
                </a:solidFill>
              </a:rPr>
              <a:t>, somministrata per via orale, e raccomandata a tutti i bambini a partire dalla 6° settimana d vita (2 o 3 dosi a seconda del prodotto) in co-somministrazione con le altre vaccinazioni previste in questa fascia di </a:t>
            </a:r>
            <a:r>
              <a:rPr lang="it-IT" sz="2200" dirty="0" smtClean="0">
                <a:solidFill>
                  <a:schemeClr val="bg1">
                    <a:lumMod val="25000"/>
                  </a:schemeClr>
                </a:solidFill>
              </a:rPr>
              <a:t>età.</a:t>
            </a:r>
          </a:p>
          <a:p>
            <a:pPr marL="271463" indent="-271463" algn="just">
              <a:lnSpc>
                <a:spcPct val="100000"/>
              </a:lnSpc>
              <a:spcAft>
                <a:spcPts val="900"/>
              </a:spcAft>
              <a:buFont typeface="Arial" panose="020B0604020202020204" pitchFamily="34" charset="0"/>
              <a:buChar char="•"/>
            </a:pPr>
            <a:r>
              <a:rPr lang="it-IT" sz="2200" dirty="0" smtClean="0">
                <a:solidFill>
                  <a:schemeClr val="bg1">
                    <a:lumMod val="25000"/>
                  </a:schemeClr>
                </a:solidFill>
              </a:rPr>
              <a:t>Introduzione </a:t>
            </a:r>
            <a:r>
              <a:rPr lang="it-IT" sz="2200" dirty="0">
                <a:solidFill>
                  <a:schemeClr val="bg1">
                    <a:lumMod val="25000"/>
                  </a:schemeClr>
                </a:solidFill>
              </a:rPr>
              <a:t>della </a:t>
            </a:r>
            <a:r>
              <a:rPr lang="it-IT" sz="2200" b="1" dirty="0">
                <a:solidFill>
                  <a:schemeClr val="bg1">
                    <a:lumMod val="25000"/>
                  </a:schemeClr>
                </a:solidFill>
              </a:rPr>
              <a:t>vaccinazione anti-varicella </a:t>
            </a:r>
            <a:r>
              <a:rPr lang="it-IT" sz="2200" dirty="0">
                <a:solidFill>
                  <a:schemeClr val="bg1">
                    <a:lumMod val="25000"/>
                  </a:schemeClr>
                </a:solidFill>
              </a:rPr>
              <a:t>ai nati a partire dal 01.07.2016 (2° semestre 2016), offerta al 13°-15° mese mediante il vaccino combinato quadrivalente MPRV (morbillo-parotite-rosolia-varicella) 	                    </a:t>
            </a:r>
            <a:r>
              <a:rPr lang="it-IT" sz="2200" dirty="0" smtClean="0">
                <a:solidFill>
                  <a:schemeClr val="bg1">
                    <a:lumMod val="25000"/>
                  </a:schemeClr>
                </a:solidFill>
              </a:rPr>
              <a:t>			offerta </a:t>
            </a:r>
            <a:r>
              <a:rPr lang="it-IT" sz="2200" dirty="0">
                <a:solidFill>
                  <a:schemeClr val="bg1">
                    <a:lumMod val="25000"/>
                  </a:schemeClr>
                </a:solidFill>
              </a:rPr>
              <a:t>gratuita a tutti i nati 2016.</a:t>
            </a:r>
          </a:p>
          <a:p>
            <a:pPr algn="just">
              <a:lnSpc>
                <a:spcPct val="100000"/>
              </a:lnSpc>
              <a:spcAft>
                <a:spcPts val="900"/>
              </a:spcAft>
            </a:pPr>
            <a:endParaRPr lang="it-IT" sz="2200" dirty="0">
              <a:solidFill>
                <a:schemeClr val="bg1">
                  <a:lumMod val="25000"/>
                </a:schemeClr>
              </a:solidFill>
            </a:endParaRPr>
          </a:p>
          <a:p>
            <a:pPr lvl="0" algn="just">
              <a:lnSpc>
                <a:spcPct val="100000"/>
              </a:lnSpc>
            </a:pPr>
            <a:endParaRPr lang="it-IT" sz="2200" dirty="0">
              <a:solidFill>
                <a:schemeClr val="bg1">
                  <a:lumMod val="25000"/>
                </a:schemeClr>
              </a:solidFill>
            </a:endParaRPr>
          </a:p>
          <a:p>
            <a:pPr>
              <a:lnSpc>
                <a:spcPct val="100000"/>
              </a:lnSpc>
            </a:pPr>
            <a:endParaRPr lang="it-IT" sz="2200" dirty="0">
              <a:solidFill>
                <a:schemeClr val="bg1">
                  <a:lumMod val="25000"/>
                </a:schemeClr>
              </a:solidFill>
            </a:endParaRPr>
          </a:p>
        </p:txBody>
      </p:sp>
      <p:sp>
        <p:nvSpPr>
          <p:cNvPr id="4" name="Freccia a destra 3"/>
          <p:cNvSpPr/>
          <p:nvPr/>
        </p:nvSpPr>
        <p:spPr>
          <a:xfrm>
            <a:off x="2063552" y="5949280"/>
            <a:ext cx="706271" cy="2456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 name="Freccia a destra 4"/>
          <p:cNvSpPr/>
          <p:nvPr/>
        </p:nvSpPr>
        <p:spPr>
          <a:xfrm>
            <a:off x="2077361" y="2391252"/>
            <a:ext cx="706271" cy="2456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Tree>
    <p:extLst>
      <p:ext uri="{BB962C8B-B14F-4D97-AF65-F5344CB8AC3E}">
        <p14:creationId xmlns:p14="http://schemas.microsoft.com/office/powerpoint/2010/main" xmlns="" val="41360625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91544" y="908720"/>
            <a:ext cx="7886700" cy="626909"/>
          </a:xfrm>
        </p:spPr>
        <p:txBody>
          <a:bodyPr>
            <a:normAutofit/>
          </a:bodyPr>
          <a:lstStyle/>
          <a:p>
            <a:pPr algn="ctr"/>
            <a:r>
              <a:rPr lang="it-IT" sz="3600" b="1" dirty="0">
                <a:solidFill>
                  <a:schemeClr val="accent1">
                    <a:lumMod val="50000"/>
                  </a:schemeClr>
                </a:solidFill>
                <a:latin typeface="Corbel" panose="020B0503020204020204" pitchFamily="34" charset="0"/>
              </a:rPr>
              <a:t>A</a:t>
            </a:r>
            <a:r>
              <a:rPr lang="it-IT" sz="3600" b="1" dirty="0" smtClean="0">
                <a:solidFill>
                  <a:schemeClr val="accent1">
                    <a:lumMod val="50000"/>
                  </a:schemeClr>
                </a:solidFill>
                <a:latin typeface="Corbel" panose="020B0503020204020204" pitchFamily="34" charset="0"/>
              </a:rPr>
              <a:t>DOLESCENZA</a:t>
            </a:r>
            <a:endParaRPr lang="it-IT" sz="3600" dirty="0">
              <a:solidFill>
                <a:schemeClr val="accent1">
                  <a:lumMod val="50000"/>
                </a:schemeClr>
              </a:solidFill>
            </a:endParaRPr>
          </a:p>
        </p:txBody>
      </p:sp>
      <p:sp>
        <p:nvSpPr>
          <p:cNvPr id="3" name="Segnaposto contenuto 2"/>
          <p:cNvSpPr>
            <a:spLocks noGrp="1"/>
          </p:cNvSpPr>
          <p:nvPr>
            <p:ph idx="1"/>
          </p:nvPr>
        </p:nvSpPr>
        <p:spPr>
          <a:xfrm>
            <a:off x="1833880" y="1883428"/>
            <a:ext cx="8961499" cy="4121588"/>
          </a:xfrm>
        </p:spPr>
        <p:txBody>
          <a:bodyPr>
            <a:noAutofit/>
          </a:bodyPr>
          <a:lstStyle/>
          <a:p>
            <a:pPr marL="288000" indent="-361950" algn="just">
              <a:lnSpc>
                <a:spcPts val="3360"/>
              </a:lnSpc>
              <a:spcBef>
                <a:spcPts val="1200"/>
              </a:spcBef>
              <a:spcAft>
                <a:spcPts val="900"/>
              </a:spcAft>
              <a:buFont typeface="Arial" panose="020B0604020202020204" pitchFamily="34" charset="0"/>
              <a:buChar char="•"/>
            </a:pPr>
            <a:r>
              <a:rPr lang="it-IT" sz="2200" dirty="0" smtClean="0">
                <a:solidFill>
                  <a:schemeClr val="bg1">
                    <a:lumMod val="25000"/>
                  </a:schemeClr>
                </a:solidFill>
              </a:rPr>
              <a:t>Introduzione</a:t>
            </a:r>
            <a:r>
              <a:rPr lang="it-IT" sz="2200" b="1" dirty="0" smtClean="0">
                <a:solidFill>
                  <a:schemeClr val="bg1">
                    <a:lumMod val="25000"/>
                  </a:schemeClr>
                </a:solidFill>
              </a:rPr>
              <a:t> </a:t>
            </a:r>
            <a:r>
              <a:rPr lang="it-IT" sz="2200" dirty="0">
                <a:solidFill>
                  <a:schemeClr val="bg1">
                    <a:lumMod val="25000"/>
                  </a:schemeClr>
                </a:solidFill>
              </a:rPr>
              <a:t>della </a:t>
            </a:r>
            <a:r>
              <a:rPr lang="it-IT" sz="2200" b="1" dirty="0">
                <a:solidFill>
                  <a:schemeClr val="bg1">
                    <a:lumMod val="25000"/>
                  </a:schemeClr>
                </a:solidFill>
              </a:rPr>
              <a:t>vaccinazione anti-HPV a favore dei maschi </a:t>
            </a:r>
            <a:r>
              <a:rPr lang="it-IT" sz="2200" dirty="0">
                <a:solidFill>
                  <a:schemeClr val="bg1">
                    <a:lumMod val="25000"/>
                  </a:schemeClr>
                </a:solidFill>
              </a:rPr>
              <a:t>undicenni con inizio della chiamata attiva </a:t>
            </a:r>
            <a:r>
              <a:rPr lang="it-IT" sz="2200" dirty="0" smtClean="0">
                <a:solidFill>
                  <a:schemeClr val="bg1">
                    <a:lumMod val="25000"/>
                  </a:schemeClr>
                </a:solidFill>
              </a:rPr>
              <a:t>dalla </a:t>
            </a:r>
            <a:r>
              <a:rPr lang="it-IT" sz="2200" dirty="0">
                <a:solidFill>
                  <a:schemeClr val="bg1">
                    <a:lumMod val="25000"/>
                  </a:schemeClr>
                </a:solidFill>
              </a:rPr>
              <a:t>coorte 2006. Il ciclo vaccinale è composto da 2 dosi a 0 e 6 mesi        	</a:t>
            </a:r>
            <a:endParaRPr lang="it-IT" sz="2200" dirty="0" smtClean="0">
              <a:solidFill>
                <a:schemeClr val="bg1">
                  <a:lumMod val="25000"/>
                </a:schemeClr>
              </a:solidFill>
            </a:endParaRPr>
          </a:p>
          <a:p>
            <a:pPr marL="288000" indent="-361950" algn="just">
              <a:lnSpc>
                <a:spcPts val="3360"/>
              </a:lnSpc>
              <a:spcBef>
                <a:spcPts val="1200"/>
              </a:spcBef>
              <a:spcAft>
                <a:spcPts val="900"/>
              </a:spcAft>
              <a:buFont typeface="Arial" panose="020B0604020202020204" pitchFamily="34" charset="0"/>
              <a:buChar char="•"/>
            </a:pPr>
            <a:r>
              <a:rPr lang="it-IT" sz="2200" dirty="0">
                <a:solidFill>
                  <a:schemeClr val="bg1">
                    <a:lumMod val="25000"/>
                  </a:schemeClr>
                </a:solidFill>
              </a:rPr>
              <a:t>Introduzione della </a:t>
            </a:r>
            <a:r>
              <a:rPr lang="it-IT" sz="2200" b="1" dirty="0">
                <a:solidFill>
                  <a:schemeClr val="bg1">
                    <a:lumMod val="25000"/>
                  </a:schemeClr>
                </a:solidFill>
              </a:rPr>
              <a:t>vaccinazione anti-meningococco ACWY </a:t>
            </a:r>
            <a:r>
              <a:rPr lang="it-IT" sz="2200" dirty="0">
                <a:solidFill>
                  <a:schemeClr val="bg1">
                    <a:lumMod val="25000"/>
                  </a:schemeClr>
                </a:solidFill>
              </a:rPr>
              <a:t>(una dose) nell’adolescente che va a sostituire la vaccinazione anti-</a:t>
            </a:r>
            <a:r>
              <a:rPr lang="it-IT" sz="2200" dirty="0" err="1">
                <a:solidFill>
                  <a:schemeClr val="bg1">
                    <a:lumMod val="25000"/>
                  </a:schemeClr>
                </a:solidFill>
              </a:rPr>
              <a:t>menigococco</a:t>
            </a:r>
            <a:r>
              <a:rPr lang="it-IT" sz="2200" dirty="0">
                <a:solidFill>
                  <a:schemeClr val="bg1">
                    <a:lumMod val="25000"/>
                  </a:schemeClr>
                </a:solidFill>
              </a:rPr>
              <a:t> C. </a:t>
            </a:r>
            <a:endParaRPr lang="it-IT" sz="2200" dirty="0" smtClean="0">
              <a:solidFill>
                <a:schemeClr val="bg1">
                  <a:lumMod val="25000"/>
                </a:schemeClr>
              </a:solidFill>
            </a:endParaRPr>
          </a:p>
          <a:p>
            <a:pPr marL="288000" indent="-361950" algn="just">
              <a:lnSpc>
                <a:spcPts val="3360"/>
              </a:lnSpc>
              <a:spcBef>
                <a:spcPts val="1200"/>
              </a:spcBef>
              <a:spcAft>
                <a:spcPts val="900"/>
              </a:spcAft>
            </a:pPr>
            <a:r>
              <a:rPr lang="it-IT" sz="2200" b="1" dirty="0">
                <a:solidFill>
                  <a:schemeClr val="bg1">
                    <a:lumMod val="25000"/>
                  </a:schemeClr>
                </a:solidFill>
              </a:rPr>
              <a:t>Introduzione della 5° dose di vaccino anti-poliomielite nell’adolescente </a:t>
            </a:r>
            <a:r>
              <a:rPr lang="it-IT" sz="2200" dirty="0">
                <a:solidFill>
                  <a:schemeClr val="bg1">
                    <a:lumMod val="25000"/>
                  </a:schemeClr>
                </a:solidFill>
              </a:rPr>
              <a:t>in concomitanza con il richiamo anti </a:t>
            </a:r>
            <a:r>
              <a:rPr lang="it-IT" sz="2200" b="1" u="sng" dirty="0" err="1" smtClean="0">
                <a:solidFill>
                  <a:schemeClr val="bg1">
                    <a:lumMod val="25000"/>
                  </a:schemeClr>
                </a:solidFill>
              </a:rPr>
              <a:t>difterite-tetano-pertosse</a:t>
            </a:r>
            <a:r>
              <a:rPr lang="it-IT" sz="2200" b="1" u="sng" dirty="0" smtClean="0">
                <a:solidFill>
                  <a:schemeClr val="bg1">
                    <a:lumMod val="25000"/>
                  </a:schemeClr>
                </a:solidFill>
              </a:rPr>
              <a:t> </a:t>
            </a:r>
            <a:r>
              <a:rPr lang="it-IT" sz="2200" dirty="0" smtClean="0">
                <a:solidFill>
                  <a:schemeClr val="bg1">
                    <a:lumMod val="25000"/>
                  </a:schemeClr>
                </a:solidFill>
              </a:rPr>
              <a:t>(con il vaccino combinato </a:t>
            </a:r>
            <a:r>
              <a:rPr lang="it-IT" sz="2200" dirty="0" err="1" smtClean="0">
                <a:solidFill>
                  <a:schemeClr val="bg1">
                    <a:lumMod val="25000"/>
                  </a:schemeClr>
                </a:solidFill>
              </a:rPr>
              <a:t>Tdpa-IPV</a:t>
            </a:r>
            <a:r>
              <a:rPr lang="it-IT" sz="2200" dirty="0" smtClean="0">
                <a:solidFill>
                  <a:schemeClr val="bg1">
                    <a:lumMod val="25000"/>
                  </a:schemeClr>
                </a:solidFill>
              </a:rPr>
              <a:t>).</a:t>
            </a:r>
            <a:endParaRPr lang="it-IT" sz="2200" dirty="0">
              <a:solidFill>
                <a:schemeClr val="bg1">
                  <a:lumMod val="25000"/>
                </a:schemeClr>
              </a:solidFill>
            </a:endParaRPr>
          </a:p>
          <a:p>
            <a:pPr marL="288000" algn="just">
              <a:lnSpc>
                <a:spcPts val="3360"/>
              </a:lnSpc>
              <a:spcBef>
                <a:spcPts val="1200"/>
              </a:spcBef>
              <a:spcAft>
                <a:spcPts val="900"/>
              </a:spcAft>
            </a:pPr>
            <a:endParaRPr lang="it-IT" dirty="0">
              <a:solidFill>
                <a:schemeClr val="bg1">
                  <a:lumMod val="25000"/>
                </a:schemeClr>
              </a:solidFill>
            </a:endParaRPr>
          </a:p>
          <a:p>
            <a:pPr marL="288000" algn="just">
              <a:lnSpc>
                <a:spcPts val="3360"/>
              </a:lnSpc>
              <a:spcBef>
                <a:spcPts val="1200"/>
              </a:spcBef>
              <a:spcAft>
                <a:spcPts val="900"/>
              </a:spcAft>
            </a:pPr>
            <a:endParaRPr lang="it-IT" dirty="0">
              <a:solidFill>
                <a:schemeClr val="bg1">
                  <a:lumMod val="25000"/>
                </a:schemeClr>
              </a:solidFill>
            </a:endParaRPr>
          </a:p>
          <a:p>
            <a:pPr marL="288000" algn="just">
              <a:lnSpc>
                <a:spcPts val="3360"/>
              </a:lnSpc>
              <a:spcBef>
                <a:spcPts val="1200"/>
              </a:spcBef>
              <a:spcAft>
                <a:spcPts val="900"/>
              </a:spcAft>
            </a:pPr>
            <a:endParaRPr lang="it-IT" dirty="0">
              <a:solidFill>
                <a:schemeClr val="bg1">
                  <a:lumMod val="25000"/>
                </a:schemeClr>
              </a:solidFill>
            </a:endParaRPr>
          </a:p>
        </p:txBody>
      </p:sp>
    </p:spTree>
    <p:extLst>
      <p:ext uri="{BB962C8B-B14F-4D97-AF65-F5344CB8AC3E}">
        <p14:creationId xmlns:p14="http://schemas.microsoft.com/office/powerpoint/2010/main" xmlns="" val="34157487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35560" y="836712"/>
            <a:ext cx="7611185" cy="698558"/>
          </a:xfrm>
        </p:spPr>
        <p:txBody>
          <a:bodyPr>
            <a:normAutofit/>
          </a:bodyPr>
          <a:lstStyle/>
          <a:p>
            <a:pPr algn="ctr"/>
            <a:r>
              <a:rPr lang="it-IT" sz="3600" b="1" dirty="0" smtClean="0">
                <a:solidFill>
                  <a:schemeClr val="accent1">
                    <a:lumMod val="50000"/>
                  </a:schemeClr>
                </a:solidFill>
                <a:latin typeface="Corbel" panose="020B0503020204020204" pitchFamily="34" charset="0"/>
              </a:rPr>
              <a:t>ETA’ ADULTA</a:t>
            </a:r>
            <a:endParaRPr lang="it-IT" sz="3600" dirty="0">
              <a:solidFill>
                <a:schemeClr val="accent1">
                  <a:lumMod val="50000"/>
                </a:schemeClr>
              </a:solidFill>
            </a:endParaRPr>
          </a:p>
        </p:txBody>
      </p:sp>
      <p:sp>
        <p:nvSpPr>
          <p:cNvPr id="3" name="Segnaposto contenuto 2"/>
          <p:cNvSpPr>
            <a:spLocks noGrp="1"/>
          </p:cNvSpPr>
          <p:nvPr>
            <p:ph idx="1"/>
          </p:nvPr>
        </p:nvSpPr>
        <p:spPr>
          <a:xfrm>
            <a:off x="1775520" y="1916832"/>
            <a:ext cx="8883381" cy="3960440"/>
          </a:xfrm>
        </p:spPr>
        <p:txBody>
          <a:bodyPr>
            <a:noAutofit/>
          </a:bodyPr>
          <a:lstStyle/>
          <a:p>
            <a:pPr marL="271463" indent="-271463" algn="just">
              <a:lnSpc>
                <a:spcPts val="3300"/>
              </a:lnSpc>
              <a:spcAft>
                <a:spcPts val="900"/>
              </a:spcAft>
              <a:buFont typeface="Arial" panose="020B0604020202020204" pitchFamily="34" charset="0"/>
              <a:buChar char="•"/>
            </a:pPr>
            <a:r>
              <a:rPr lang="it-IT" sz="2200" dirty="0" smtClean="0">
                <a:solidFill>
                  <a:schemeClr val="bg1">
                    <a:lumMod val="25000"/>
                  </a:schemeClr>
                </a:solidFill>
              </a:rPr>
              <a:t>Introduzione della </a:t>
            </a:r>
            <a:r>
              <a:rPr lang="it-IT" sz="2200" b="1" dirty="0" smtClean="0">
                <a:solidFill>
                  <a:schemeClr val="bg1">
                    <a:lumMod val="25000"/>
                  </a:schemeClr>
                </a:solidFill>
              </a:rPr>
              <a:t>vaccinazione anti-Herpes Zoster nei soggetti adulti</a:t>
            </a:r>
            <a:r>
              <a:rPr lang="it-IT" sz="2200" dirty="0" smtClean="0">
                <a:solidFill>
                  <a:schemeClr val="bg1">
                    <a:lumMod val="25000"/>
                  </a:schemeClr>
                </a:solidFill>
              </a:rPr>
              <a:t>; la coorte target destinataria dell’offerta è rappresentata dai soggetti di 65 anni di età (MMG) e dai soggetti a rischio.</a:t>
            </a:r>
          </a:p>
          <a:p>
            <a:pPr marL="271463" indent="-271463" algn="just">
              <a:lnSpc>
                <a:spcPts val="3300"/>
              </a:lnSpc>
              <a:spcAft>
                <a:spcPts val="900"/>
              </a:spcAft>
              <a:buFont typeface="Arial" panose="020B0604020202020204" pitchFamily="34" charset="0"/>
              <a:buChar char="•"/>
            </a:pPr>
            <a:r>
              <a:rPr lang="it-IT" sz="2200" dirty="0" smtClean="0">
                <a:solidFill>
                  <a:schemeClr val="bg1">
                    <a:lumMod val="25000"/>
                  </a:schemeClr>
                </a:solidFill>
              </a:rPr>
              <a:t>Introduzione della </a:t>
            </a:r>
            <a:r>
              <a:rPr lang="it-IT" sz="2200" b="1" dirty="0" smtClean="0">
                <a:solidFill>
                  <a:schemeClr val="bg1">
                    <a:lumMod val="25000"/>
                  </a:schemeClr>
                </a:solidFill>
              </a:rPr>
              <a:t>vaccinazione anti-pneumococco nei soggetti adulti</a:t>
            </a:r>
            <a:r>
              <a:rPr lang="it-IT" sz="2200" dirty="0" smtClean="0">
                <a:solidFill>
                  <a:schemeClr val="bg1">
                    <a:lumMod val="25000"/>
                  </a:schemeClr>
                </a:solidFill>
              </a:rPr>
              <a:t> a partire dalla stagionale antinfluenzale 2017-2018; la coorte target destinataria dell’offerta è rappresentata dalla </a:t>
            </a:r>
            <a:r>
              <a:rPr lang="it-IT" sz="2200" b="1" dirty="0" smtClean="0">
                <a:solidFill>
                  <a:schemeClr val="bg1">
                    <a:lumMod val="25000"/>
                  </a:schemeClr>
                </a:solidFill>
              </a:rPr>
              <a:t>coorte di soggetti con 65 anni di età</a:t>
            </a:r>
            <a:r>
              <a:rPr lang="it-IT" sz="2200" dirty="0" smtClean="0">
                <a:solidFill>
                  <a:schemeClr val="bg1">
                    <a:lumMod val="25000"/>
                  </a:schemeClr>
                </a:solidFill>
              </a:rPr>
              <a:t> (MMG)</a:t>
            </a:r>
            <a:r>
              <a:rPr lang="it-IT" sz="2200" dirty="0">
                <a:solidFill>
                  <a:schemeClr val="bg1">
                    <a:lumMod val="25000"/>
                  </a:schemeClr>
                </a:solidFill>
              </a:rPr>
              <a:t> </a:t>
            </a:r>
            <a:r>
              <a:rPr lang="it-IT" sz="2200" dirty="0" smtClean="0">
                <a:solidFill>
                  <a:schemeClr val="bg1">
                    <a:lumMod val="25000"/>
                  </a:schemeClr>
                </a:solidFill>
              </a:rPr>
              <a:t>e dai soggetti a rischio.</a:t>
            </a:r>
          </a:p>
          <a:p>
            <a:pPr algn="just">
              <a:lnSpc>
                <a:spcPts val="3300"/>
              </a:lnSpc>
              <a:spcAft>
                <a:spcPts val="900"/>
              </a:spcAft>
            </a:pPr>
            <a:endParaRPr lang="it-IT" sz="2200" dirty="0">
              <a:solidFill>
                <a:schemeClr val="bg1">
                  <a:lumMod val="25000"/>
                </a:schemeClr>
              </a:solidFill>
            </a:endParaRPr>
          </a:p>
        </p:txBody>
      </p:sp>
    </p:spTree>
    <p:extLst>
      <p:ext uri="{BB962C8B-B14F-4D97-AF65-F5344CB8AC3E}">
        <p14:creationId xmlns:p14="http://schemas.microsoft.com/office/powerpoint/2010/main" xmlns="" val="4177243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7280" y="286603"/>
            <a:ext cx="10058400" cy="982157"/>
          </a:xfrm>
        </p:spPr>
        <p:txBody>
          <a:bodyPr>
            <a:normAutofit/>
          </a:bodyPr>
          <a:lstStyle/>
          <a:p>
            <a:r>
              <a:rPr lang="en-US" b="1" dirty="0" smtClean="0">
                <a:solidFill>
                  <a:schemeClr val="accent1">
                    <a:lumMod val="75000"/>
                  </a:schemeClr>
                </a:solidFill>
              </a:rPr>
              <a:t>PERCHE’ VACCINARE?</a:t>
            </a:r>
            <a:endParaRPr lang="it-IT" dirty="0">
              <a:solidFill>
                <a:schemeClr val="accent1">
                  <a:lumMod val="75000"/>
                </a:schemeClr>
              </a:solidFill>
            </a:endParaRPr>
          </a:p>
        </p:txBody>
      </p:sp>
      <p:sp>
        <p:nvSpPr>
          <p:cNvPr id="3" name="Segnaposto contenuto 2"/>
          <p:cNvSpPr>
            <a:spLocks noGrp="1"/>
          </p:cNvSpPr>
          <p:nvPr>
            <p:ph idx="1"/>
          </p:nvPr>
        </p:nvSpPr>
        <p:spPr>
          <a:xfrm>
            <a:off x="1257816" y="1571868"/>
            <a:ext cx="9145016" cy="4248472"/>
          </a:xfrm>
        </p:spPr>
        <p:txBody>
          <a:bodyPr>
            <a:noAutofit/>
          </a:bodyPr>
          <a:lstStyle/>
          <a:p>
            <a:pPr marL="360363" indent="-360363" algn="just">
              <a:lnSpc>
                <a:spcPts val="3840"/>
              </a:lnSpc>
              <a:spcBef>
                <a:spcPts val="2400"/>
              </a:spcBef>
              <a:spcAft>
                <a:spcPts val="0"/>
              </a:spcAft>
              <a:buFont typeface="Arial" pitchFamily="34" charset="0"/>
              <a:buChar char="•"/>
            </a:pPr>
            <a:r>
              <a:rPr lang="en-US" sz="2800" b="1" dirty="0" err="1" smtClean="0"/>
              <a:t>Evitare</a:t>
            </a:r>
            <a:r>
              <a:rPr lang="en-US" sz="2800" b="1" dirty="0" smtClean="0"/>
              <a:t> la </a:t>
            </a:r>
            <a:r>
              <a:rPr lang="en-US" sz="2800" b="1" dirty="0" err="1" smtClean="0"/>
              <a:t>malattia</a:t>
            </a:r>
            <a:r>
              <a:rPr lang="en-US" sz="2800" b="1" dirty="0" smtClean="0"/>
              <a:t> </a:t>
            </a:r>
            <a:r>
              <a:rPr lang="en-US" sz="2800" b="1" dirty="0" err="1" smtClean="0"/>
              <a:t>bersaglio</a:t>
            </a:r>
            <a:r>
              <a:rPr lang="en-US" sz="2800" b="1" dirty="0" smtClean="0"/>
              <a:t> </a:t>
            </a:r>
            <a:r>
              <a:rPr lang="en-US" sz="2800" b="1" dirty="0" err="1" smtClean="0"/>
              <a:t>nel</a:t>
            </a:r>
            <a:r>
              <a:rPr lang="en-US" sz="2800" b="1" dirty="0" smtClean="0"/>
              <a:t> </a:t>
            </a:r>
            <a:r>
              <a:rPr lang="en-US" sz="2800" b="1" dirty="0" err="1" smtClean="0"/>
              <a:t>singolo</a:t>
            </a:r>
            <a:r>
              <a:rPr lang="en-US" sz="2800" b="1" dirty="0" smtClean="0"/>
              <a:t> </a:t>
            </a:r>
            <a:r>
              <a:rPr lang="en-US" sz="2800" b="1" dirty="0" err="1" smtClean="0"/>
              <a:t>soggetto</a:t>
            </a:r>
            <a:r>
              <a:rPr lang="en-US" sz="2800" b="1" dirty="0" smtClean="0"/>
              <a:t> </a:t>
            </a:r>
            <a:r>
              <a:rPr lang="en-US" sz="2800" b="1" dirty="0" smtClean="0">
                <a:solidFill>
                  <a:schemeClr val="accent1">
                    <a:lumMod val="75000"/>
                  </a:schemeClr>
                </a:solidFill>
              </a:rPr>
              <a:t>(</a:t>
            </a:r>
            <a:r>
              <a:rPr lang="en-US" sz="2800" b="1" dirty="0" err="1" smtClean="0">
                <a:solidFill>
                  <a:schemeClr val="accent1">
                    <a:lumMod val="75000"/>
                  </a:schemeClr>
                </a:solidFill>
              </a:rPr>
              <a:t>protezione</a:t>
            </a:r>
            <a:r>
              <a:rPr lang="en-US" sz="2800" b="1" dirty="0" smtClean="0">
                <a:solidFill>
                  <a:schemeClr val="accent1">
                    <a:lumMod val="75000"/>
                  </a:schemeClr>
                </a:solidFill>
              </a:rPr>
              <a:t>  </a:t>
            </a:r>
            <a:r>
              <a:rPr lang="en-US" sz="2800" b="1" dirty="0" err="1" smtClean="0">
                <a:solidFill>
                  <a:schemeClr val="accent1">
                    <a:lumMod val="75000"/>
                  </a:schemeClr>
                </a:solidFill>
              </a:rPr>
              <a:t>individuale</a:t>
            </a:r>
            <a:r>
              <a:rPr lang="en-US" sz="2800" b="1" dirty="0" smtClean="0">
                <a:solidFill>
                  <a:schemeClr val="accent1">
                    <a:lumMod val="75000"/>
                  </a:schemeClr>
                </a:solidFill>
              </a:rPr>
              <a:t>)</a:t>
            </a:r>
          </a:p>
          <a:p>
            <a:pPr marL="1018731" lvl="3" indent="-360363" algn="just">
              <a:lnSpc>
                <a:spcPct val="100000"/>
              </a:lnSpc>
              <a:spcBef>
                <a:spcPts val="600"/>
              </a:spcBef>
              <a:spcAft>
                <a:spcPts val="0"/>
              </a:spcAft>
              <a:buFont typeface="Arial" pitchFamily="34" charset="0"/>
              <a:buChar char="•"/>
            </a:pPr>
            <a:r>
              <a:rPr lang="it-IT" dirty="0"/>
              <a:t>conferire uno stato di protezione ai soggetti sani che, per alcune condizioni epidemiologiche, di salute, occupazionali o comportamentali, sono esposti al pericolo di contrarre determinate infezioni</a:t>
            </a:r>
            <a:endParaRPr lang="it-IT" dirty="0" smtClean="0">
              <a:solidFill>
                <a:schemeClr val="accent5">
                  <a:lumMod val="75000"/>
                </a:schemeClr>
              </a:solidFill>
            </a:endParaRPr>
          </a:p>
          <a:p>
            <a:pPr marL="360363" indent="-360363" algn="just">
              <a:lnSpc>
                <a:spcPts val="3840"/>
              </a:lnSpc>
              <a:spcBef>
                <a:spcPts val="2400"/>
              </a:spcBef>
              <a:spcAft>
                <a:spcPts val="0"/>
              </a:spcAft>
              <a:buFont typeface="Arial" pitchFamily="34" charset="0"/>
              <a:buChar char="•"/>
            </a:pPr>
            <a:r>
              <a:rPr lang="en-US" sz="2800" b="1" dirty="0" smtClean="0"/>
              <a:t>Per le </a:t>
            </a:r>
            <a:r>
              <a:rPr lang="en-US" sz="2800" b="1" dirty="0" err="1" smtClean="0"/>
              <a:t>infezioni</a:t>
            </a:r>
            <a:r>
              <a:rPr lang="en-US" sz="2800" b="1" dirty="0" smtClean="0"/>
              <a:t> a </a:t>
            </a:r>
            <a:r>
              <a:rPr lang="en-US" sz="2800" b="1" dirty="0" err="1" smtClean="0"/>
              <a:t>trasmissione</a:t>
            </a:r>
            <a:r>
              <a:rPr lang="en-US" sz="2800" b="1" dirty="0" smtClean="0"/>
              <a:t> </a:t>
            </a:r>
            <a:r>
              <a:rPr lang="en-US" sz="2800" b="1" dirty="0" err="1" smtClean="0"/>
              <a:t>interumana</a:t>
            </a:r>
            <a:r>
              <a:rPr lang="en-US" sz="2800" b="1" dirty="0" smtClean="0"/>
              <a:t>, </a:t>
            </a:r>
            <a:r>
              <a:rPr lang="en-US" sz="2800" b="1" dirty="0" err="1" smtClean="0"/>
              <a:t>rimuovere</a:t>
            </a:r>
            <a:r>
              <a:rPr lang="en-US" sz="2800" b="1" dirty="0" smtClean="0"/>
              <a:t> le </a:t>
            </a:r>
            <a:r>
              <a:rPr lang="en-US" sz="2800" b="1" dirty="0" err="1" smtClean="0"/>
              <a:t>condizioni</a:t>
            </a:r>
            <a:r>
              <a:rPr lang="en-US" sz="2800" b="1" dirty="0" smtClean="0"/>
              <a:t> </a:t>
            </a:r>
            <a:r>
              <a:rPr lang="en-US" sz="2800" b="1" dirty="0" err="1" smtClean="0"/>
              <a:t>che</a:t>
            </a:r>
            <a:r>
              <a:rPr lang="en-US" sz="2800" b="1" dirty="0" smtClean="0"/>
              <a:t> </a:t>
            </a:r>
            <a:r>
              <a:rPr lang="en-US" sz="2800" b="1" dirty="0" err="1" smtClean="0"/>
              <a:t>permettono</a:t>
            </a:r>
            <a:r>
              <a:rPr lang="en-US" sz="2800" b="1" dirty="0" smtClean="0"/>
              <a:t> la </a:t>
            </a:r>
            <a:r>
              <a:rPr lang="en-US" sz="2800" b="1" dirty="0" err="1" smtClean="0"/>
              <a:t>trasmissione</a:t>
            </a:r>
            <a:r>
              <a:rPr lang="en-US" sz="2800" b="1" dirty="0" smtClean="0"/>
              <a:t> </a:t>
            </a:r>
            <a:r>
              <a:rPr lang="en-US" sz="2800" b="1" dirty="0" err="1" smtClean="0"/>
              <a:t>nella</a:t>
            </a:r>
            <a:r>
              <a:rPr lang="en-US" sz="2800" b="1" dirty="0" smtClean="0"/>
              <a:t> </a:t>
            </a:r>
            <a:r>
              <a:rPr lang="en-US" sz="2800" b="1" dirty="0" err="1" smtClean="0"/>
              <a:t>popolazione</a:t>
            </a:r>
            <a:r>
              <a:rPr lang="en-US" sz="2800" b="1" dirty="0" smtClean="0"/>
              <a:t> </a:t>
            </a:r>
            <a:r>
              <a:rPr lang="en-US" sz="2800" b="1" dirty="0" smtClean="0">
                <a:solidFill>
                  <a:schemeClr val="accent1">
                    <a:lumMod val="75000"/>
                  </a:schemeClr>
                </a:solidFill>
              </a:rPr>
              <a:t>(</a:t>
            </a:r>
            <a:r>
              <a:rPr lang="en-US" sz="2800" b="1" dirty="0" err="1" smtClean="0">
                <a:solidFill>
                  <a:schemeClr val="accent1">
                    <a:lumMod val="75000"/>
                  </a:schemeClr>
                </a:solidFill>
              </a:rPr>
              <a:t>protezione</a:t>
            </a:r>
            <a:r>
              <a:rPr lang="en-US" sz="2800" b="1" dirty="0" smtClean="0">
                <a:solidFill>
                  <a:schemeClr val="accent1">
                    <a:lumMod val="75000"/>
                  </a:schemeClr>
                </a:solidFill>
              </a:rPr>
              <a:t> di </a:t>
            </a:r>
            <a:r>
              <a:rPr lang="en-US" sz="2800" b="1" dirty="0" err="1" smtClean="0">
                <a:solidFill>
                  <a:schemeClr val="accent1">
                    <a:lumMod val="75000"/>
                  </a:schemeClr>
                </a:solidFill>
              </a:rPr>
              <a:t>gruppo</a:t>
            </a:r>
            <a:r>
              <a:rPr lang="en-US" sz="2800" b="1" dirty="0" smtClean="0">
                <a:solidFill>
                  <a:schemeClr val="accent1">
                    <a:lumMod val="75000"/>
                  </a:schemeClr>
                </a:solidFill>
              </a:rPr>
              <a:t>)</a:t>
            </a:r>
          </a:p>
          <a:p>
            <a:pPr marL="1018731" lvl="3" indent="-360363" algn="just">
              <a:lnSpc>
                <a:spcPct val="100000"/>
              </a:lnSpc>
              <a:spcBef>
                <a:spcPts val="600"/>
              </a:spcBef>
              <a:spcAft>
                <a:spcPts val="0"/>
              </a:spcAft>
              <a:buFont typeface="Arial" pitchFamily="34" charset="0"/>
              <a:buChar char="•"/>
            </a:pPr>
            <a:r>
              <a:rPr lang="it-IT" dirty="0"/>
              <a:t>ottenere la riduzione e, quando possibile, l’eradicazione di alcune malattie infettive</a:t>
            </a:r>
          </a:p>
          <a:p>
            <a:pPr>
              <a:lnSpc>
                <a:spcPts val="3840"/>
              </a:lnSpc>
              <a:spcBef>
                <a:spcPts val="2400"/>
              </a:spcBef>
              <a:spcAft>
                <a:spcPts val="0"/>
              </a:spcAft>
              <a:buNone/>
            </a:pPr>
            <a:endParaRPr lang="it-IT"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33517" y="584943"/>
            <a:ext cx="7769725" cy="545911"/>
          </a:xfrm>
        </p:spPr>
        <p:txBody>
          <a:bodyPr>
            <a:noAutofit/>
          </a:bodyPr>
          <a:lstStyle/>
          <a:p>
            <a:r>
              <a:rPr lang="it-IT" sz="3600" b="1" dirty="0">
                <a:solidFill>
                  <a:schemeClr val="accent1">
                    <a:lumMod val="50000"/>
                  </a:schemeClr>
                </a:solidFill>
                <a:latin typeface="Corbel" panose="020B0503020204020204" pitchFamily="34" charset="0"/>
              </a:rPr>
              <a:t>PNPV 2017-2019: obiettivi specifici </a:t>
            </a:r>
            <a:r>
              <a:rPr lang="it-IT" sz="3600" b="1" dirty="0" smtClean="0">
                <a:solidFill>
                  <a:schemeClr val="accent1">
                    <a:lumMod val="50000"/>
                  </a:schemeClr>
                </a:solidFill>
                <a:latin typeface="Corbel" panose="020B0503020204020204" pitchFamily="34" charset="0"/>
              </a:rPr>
              <a:t>-1</a:t>
            </a:r>
            <a:endParaRPr lang="it-IT" sz="3600" dirty="0">
              <a:solidFill>
                <a:schemeClr val="accent1">
                  <a:lumMod val="50000"/>
                </a:schemeClr>
              </a:solidFill>
            </a:endParaRPr>
          </a:p>
        </p:txBody>
      </p:sp>
      <p:sp>
        <p:nvSpPr>
          <p:cNvPr id="3" name="Segnaposto contenuto 2"/>
          <p:cNvSpPr>
            <a:spLocks noGrp="1"/>
          </p:cNvSpPr>
          <p:nvPr>
            <p:ph idx="1"/>
          </p:nvPr>
        </p:nvSpPr>
        <p:spPr>
          <a:xfrm>
            <a:off x="1396277" y="1513508"/>
            <a:ext cx="9030611" cy="4805405"/>
          </a:xfrm>
        </p:spPr>
        <p:txBody>
          <a:bodyPr>
            <a:noAutofit/>
          </a:bodyPr>
          <a:lstStyle/>
          <a:p>
            <a:pPr marL="257175" lvl="1" indent="-257175" algn="just">
              <a:lnSpc>
                <a:spcPct val="100000"/>
              </a:lnSpc>
              <a:spcBef>
                <a:spcPts val="1800"/>
              </a:spcBef>
              <a:spcAft>
                <a:spcPts val="600"/>
              </a:spcAft>
            </a:pPr>
            <a:r>
              <a:rPr lang="it-IT" sz="2200" dirty="0">
                <a:solidFill>
                  <a:schemeClr val="bg1">
                    <a:lumMod val="25000"/>
                  </a:schemeClr>
                </a:solidFill>
                <a:latin typeface="Corbel" panose="020B0503020204020204" pitchFamily="34" charset="0"/>
              </a:rPr>
              <a:t>Raggiungimento e mantenimento di </a:t>
            </a:r>
            <a:r>
              <a:rPr lang="it-IT" sz="2200" b="1" dirty="0">
                <a:solidFill>
                  <a:schemeClr val="bg1">
                    <a:lumMod val="25000"/>
                  </a:schemeClr>
                </a:solidFill>
                <a:latin typeface="Corbel" panose="020B0503020204020204" pitchFamily="34" charset="0"/>
              </a:rPr>
              <a:t>coperture vaccinali ≥ 95% </a:t>
            </a:r>
            <a:r>
              <a:rPr lang="it-IT" sz="2200" dirty="0">
                <a:solidFill>
                  <a:schemeClr val="bg1">
                    <a:lumMod val="25000"/>
                  </a:schemeClr>
                </a:solidFill>
                <a:latin typeface="Corbel" panose="020B0503020204020204" pitchFamily="34" charset="0"/>
              </a:rPr>
              <a:t>per le vaccinazioni anti </a:t>
            </a:r>
            <a:r>
              <a:rPr lang="it-IT" sz="2200" b="1" dirty="0" err="1">
                <a:solidFill>
                  <a:schemeClr val="bg1">
                    <a:lumMod val="25000"/>
                  </a:schemeClr>
                </a:solidFill>
                <a:latin typeface="Corbel" panose="020B0503020204020204" pitchFamily="34" charset="0"/>
              </a:rPr>
              <a:t>DTPa</a:t>
            </a:r>
            <a:r>
              <a:rPr lang="it-IT" sz="2200" b="1" dirty="0">
                <a:solidFill>
                  <a:schemeClr val="bg1">
                    <a:lumMod val="25000"/>
                  </a:schemeClr>
                </a:solidFill>
                <a:latin typeface="Corbel" panose="020B0503020204020204" pitchFamily="34" charset="0"/>
              </a:rPr>
              <a:t>, Poliomielite, Epatite B, </a:t>
            </a:r>
            <a:r>
              <a:rPr lang="it-IT" sz="2200" b="1" dirty="0" err="1">
                <a:solidFill>
                  <a:schemeClr val="bg1">
                    <a:lumMod val="25000"/>
                  </a:schemeClr>
                </a:solidFill>
                <a:latin typeface="Corbel" panose="020B0503020204020204" pitchFamily="34" charset="0"/>
              </a:rPr>
              <a:t>Hib</a:t>
            </a:r>
            <a:r>
              <a:rPr lang="it-IT" sz="2200" b="1" dirty="0">
                <a:solidFill>
                  <a:schemeClr val="bg1">
                    <a:lumMod val="25000"/>
                  </a:schemeClr>
                </a:solidFill>
                <a:latin typeface="Corbel" panose="020B0503020204020204" pitchFamily="34" charset="0"/>
              </a:rPr>
              <a:t> nei nuovi nati</a:t>
            </a:r>
            <a:r>
              <a:rPr lang="it-IT" sz="2200" dirty="0">
                <a:solidFill>
                  <a:schemeClr val="bg1">
                    <a:lumMod val="25000"/>
                  </a:schemeClr>
                </a:solidFill>
                <a:latin typeface="Corbel" panose="020B0503020204020204" pitchFamily="34" charset="0"/>
              </a:rPr>
              <a:t>, e per le vaccinazioni anti </a:t>
            </a:r>
            <a:r>
              <a:rPr lang="it-IT" sz="2200" b="1" dirty="0" err="1">
                <a:solidFill>
                  <a:schemeClr val="bg1">
                    <a:lumMod val="25000"/>
                  </a:schemeClr>
                </a:solidFill>
                <a:latin typeface="Corbel" panose="020B0503020204020204" pitchFamily="34" charset="0"/>
              </a:rPr>
              <a:t>DTPa</a:t>
            </a:r>
            <a:r>
              <a:rPr lang="it-IT" sz="2200" b="1" dirty="0">
                <a:solidFill>
                  <a:schemeClr val="bg1">
                    <a:lumMod val="25000"/>
                  </a:schemeClr>
                </a:solidFill>
                <a:latin typeface="Corbel" panose="020B0503020204020204" pitchFamily="34" charset="0"/>
              </a:rPr>
              <a:t> e Poliomielite a 5-6 anni;</a:t>
            </a:r>
          </a:p>
          <a:p>
            <a:pPr marL="257175" lvl="1" indent="-257175" algn="just">
              <a:lnSpc>
                <a:spcPct val="100000"/>
              </a:lnSpc>
              <a:spcBef>
                <a:spcPts val="1800"/>
              </a:spcBef>
              <a:spcAft>
                <a:spcPts val="600"/>
              </a:spcAft>
            </a:pPr>
            <a:r>
              <a:rPr lang="it-IT" sz="2200" dirty="0">
                <a:solidFill>
                  <a:schemeClr val="bg1">
                    <a:lumMod val="25000"/>
                  </a:schemeClr>
                </a:solidFill>
                <a:latin typeface="Corbel" panose="020B0503020204020204" pitchFamily="34" charset="0"/>
              </a:rPr>
              <a:t>Raggiungimento e mantenimento di </a:t>
            </a:r>
            <a:r>
              <a:rPr lang="it-IT" sz="2200" b="1" dirty="0">
                <a:solidFill>
                  <a:schemeClr val="bg1">
                    <a:lumMod val="25000"/>
                  </a:schemeClr>
                </a:solidFill>
                <a:latin typeface="Corbel" panose="020B0503020204020204" pitchFamily="34" charset="0"/>
              </a:rPr>
              <a:t>coperture vaccinali ≥ 90% </a:t>
            </a:r>
            <a:r>
              <a:rPr lang="it-IT" sz="2200" dirty="0">
                <a:solidFill>
                  <a:schemeClr val="bg1">
                    <a:lumMod val="25000"/>
                  </a:schemeClr>
                </a:solidFill>
                <a:latin typeface="Corbel" panose="020B0503020204020204" pitchFamily="34" charset="0"/>
              </a:rPr>
              <a:t>per la vaccinazione anti </a:t>
            </a:r>
            <a:r>
              <a:rPr lang="it-IT" sz="2200" b="1" dirty="0" err="1">
                <a:solidFill>
                  <a:schemeClr val="bg1">
                    <a:lumMod val="25000"/>
                  </a:schemeClr>
                </a:solidFill>
                <a:latin typeface="Corbel" panose="020B0503020204020204" pitchFamily="34" charset="0"/>
              </a:rPr>
              <a:t>dTpa</a:t>
            </a:r>
            <a:r>
              <a:rPr lang="it-IT" sz="2200" b="1" dirty="0">
                <a:solidFill>
                  <a:schemeClr val="bg1">
                    <a:lumMod val="25000"/>
                  </a:schemeClr>
                </a:solidFill>
                <a:latin typeface="Corbel" panose="020B0503020204020204" pitchFamily="34" charset="0"/>
              </a:rPr>
              <a:t> e Poliomielite negli adolescenti all’età di 14-15 anni </a:t>
            </a:r>
            <a:r>
              <a:rPr lang="it-IT" sz="2200" dirty="0">
                <a:solidFill>
                  <a:schemeClr val="bg1">
                    <a:lumMod val="25000"/>
                  </a:schemeClr>
                </a:solidFill>
                <a:latin typeface="Corbel" panose="020B0503020204020204" pitchFamily="34" charset="0"/>
              </a:rPr>
              <a:t>(5° dose), (</a:t>
            </a:r>
            <a:r>
              <a:rPr lang="it-IT" sz="2200" dirty="0" err="1">
                <a:solidFill>
                  <a:schemeClr val="bg1">
                    <a:lumMod val="25000"/>
                  </a:schemeClr>
                </a:solidFill>
                <a:latin typeface="Corbel" panose="020B0503020204020204" pitchFamily="34" charset="0"/>
              </a:rPr>
              <a:t>range</a:t>
            </a:r>
            <a:r>
              <a:rPr lang="it-IT" sz="2200" dirty="0">
                <a:solidFill>
                  <a:schemeClr val="bg1">
                    <a:lumMod val="25000"/>
                  </a:schemeClr>
                </a:solidFill>
                <a:latin typeface="Corbel" panose="020B0503020204020204" pitchFamily="34" charset="0"/>
              </a:rPr>
              <a:t> 11-18 anni);</a:t>
            </a:r>
          </a:p>
          <a:p>
            <a:pPr marL="257175" lvl="1" indent="-257175" algn="just">
              <a:lnSpc>
                <a:spcPct val="100000"/>
              </a:lnSpc>
              <a:spcBef>
                <a:spcPts val="1800"/>
              </a:spcBef>
              <a:spcAft>
                <a:spcPts val="600"/>
              </a:spcAft>
            </a:pPr>
            <a:r>
              <a:rPr lang="it-IT" sz="2200" dirty="0">
                <a:solidFill>
                  <a:schemeClr val="bg1">
                    <a:lumMod val="25000"/>
                  </a:schemeClr>
                </a:solidFill>
                <a:latin typeface="Corbel" panose="020B0503020204020204" pitchFamily="34" charset="0"/>
              </a:rPr>
              <a:t>Raggiungimento e mantenimento di coperture vaccinali </a:t>
            </a:r>
            <a:r>
              <a:rPr lang="it-IT" sz="2200" b="1" dirty="0">
                <a:solidFill>
                  <a:schemeClr val="bg1">
                    <a:lumMod val="25000"/>
                  </a:schemeClr>
                </a:solidFill>
                <a:latin typeface="Corbel" panose="020B0503020204020204" pitchFamily="34" charset="0"/>
              </a:rPr>
              <a:t>≥ 95% per 1 dose di MPR entro i 2 anni di età;</a:t>
            </a:r>
          </a:p>
          <a:p>
            <a:pPr marL="257175" lvl="1" indent="-257175" algn="just">
              <a:lnSpc>
                <a:spcPct val="100000"/>
              </a:lnSpc>
              <a:spcBef>
                <a:spcPts val="1800"/>
              </a:spcBef>
              <a:spcAft>
                <a:spcPts val="600"/>
              </a:spcAft>
            </a:pPr>
            <a:r>
              <a:rPr lang="it-IT" sz="2200" dirty="0">
                <a:solidFill>
                  <a:schemeClr val="bg1">
                    <a:lumMod val="25000"/>
                  </a:schemeClr>
                </a:solidFill>
                <a:latin typeface="Corbel" panose="020B0503020204020204" pitchFamily="34" charset="0"/>
              </a:rPr>
              <a:t>Raggiungimento e mantenimento di coperture vaccinali </a:t>
            </a:r>
            <a:r>
              <a:rPr lang="it-IT" sz="2200" b="1" dirty="0">
                <a:solidFill>
                  <a:schemeClr val="bg1">
                    <a:lumMod val="25000"/>
                  </a:schemeClr>
                </a:solidFill>
                <a:latin typeface="Corbel" panose="020B0503020204020204" pitchFamily="34" charset="0"/>
              </a:rPr>
              <a:t>≥ 95% per 2 dosi di MPR nei bambini di 5-6 anni di età </a:t>
            </a:r>
            <a:r>
              <a:rPr lang="it-IT" sz="2200" dirty="0">
                <a:solidFill>
                  <a:schemeClr val="bg1">
                    <a:lumMod val="25000"/>
                  </a:schemeClr>
                </a:solidFill>
                <a:latin typeface="Corbel" panose="020B0503020204020204" pitchFamily="34" charset="0"/>
              </a:rPr>
              <a:t>e negli adolescenti suscettibili (11-18 anni);</a:t>
            </a:r>
          </a:p>
          <a:p>
            <a:pPr marL="257175" lvl="1" indent="-257175" algn="just">
              <a:lnSpc>
                <a:spcPct val="100000"/>
              </a:lnSpc>
              <a:spcBef>
                <a:spcPts val="1800"/>
              </a:spcBef>
              <a:spcAft>
                <a:spcPts val="600"/>
              </a:spcAft>
            </a:pPr>
            <a:endParaRPr lang="it-IT" sz="2200" dirty="0">
              <a:solidFill>
                <a:schemeClr val="bg1">
                  <a:lumMod val="25000"/>
                </a:schemeClr>
              </a:solidFill>
              <a:latin typeface="Corbel" panose="020B0503020204020204" pitchFamily="34" charset="0"/>
            </a:endParaRPr>
          </a:p>
          <a:p>
            <a:pPr lvl="1" algn="just">
              <a:lnSpc>
                <a:spcPct val="100000"/>
              </a:lnSpc>
              <a:spcBef>
                <a:spcPts val="1800"/>
              </a:spcBef>
              <a:spcAft>
                <a:spcPts val="600"/>
              </a:spcAft>
            </a:pPr>
            <a:endParaRPr lang="it-IT" sz="2200" dirty="0">
              <a:solidFill>
                <a:schemeClr val="bg1">
                  <a:lumMod val="25000"/>
                </a:schemeClr>
              </a:solidFill>
              <a:latin typeface="Corbel" panose="020B0503020204020204" pitchFamily="34" charset="0"/>
            </a:endParaRPr>
          </a:p>
          <a:p>
            <a:pPr marL="257175" lvl="1" indent="-257175" algn="just">
              <a:lnSpc>
                <a:spcPct val="100000"/>
              </a:lnSpc>
              <a:spcBef>
                <a:spcPts val="1800"/>
              </a:spcBef>
              <a:spcAft>
                <a:spcPts val="600"/>
              </a:spcAft>
            </a:pPr>
            <a:endParaRPr lang="it-IT" sz="2200" dirty="0">
              <a:solidFill>
                <a:schemeClr val="bg1">
                  <a:lumMod val="25000"/>
                </a:schemeClr>
              </a:solidFill>
              <a:latin typeface="Corbel" panose="020B0503020204020204" pitchFamily="34" charset="0"/>
            </a:endParaRPr>
          </a:p>
          <a:p>
            <a:pPr marL="257175" lvl="1" indent="-257175" algn="just">
              <a:lnSpc>
                <a:spcPct val="100000"/>
              </a:lnSpc>
              <a:spcBef>
                <a:spcPts val="1800"/>
              </a:spcBef>
              <a:spcAft>
                <a:spcPts val="600"/>
              </a:spcAft>
            </a:pPr>
            <a:endParaRPr lang="it-IT" sz="2200" dirty="0">
              <a:solidFill>
                <a:schemeClr val="bg1">
                  <a:lumMod val="25000"/>
                </a:schemeClr>
              </a:solidFill>
              <a:latin typeface="Corbel" panose="020B0503020204020204" pitchFamily="34" charset="0"/>
            </a:endParaRPr>
          </a:p>
          <a:p>
            <a:pPr algn="just">
              <a:lnSpc>
                <a:spcPct val="100000"/>
              </a:lnSpc>
              <a:spcBef>
                <a:spcPts val="1800"/>
              </a:spcBef>
              <a:spcAft>
                <a:spcPts val="600"/>
              </a:spcAft>
            </a:pPr>
            <a:endParaRPr lang="it-IT" dirty="0">
              <a:solidFill>
                <a:schemeClr val="bg1">
                  <a:lumMod val="25000"/>
                </a:schemeClr>
              </a:solidFill>
              <a:latin typeface="Corbel" panose="020B0503020204020204" pitchFamily="34" charset="0"/>
            </a:endParaRPr>
          </a:p>
        </p:txBody>
      </p:sp>
    </p:spTree>
    <p:extLst>
      <p:ext uri="{BB962C8B-B14F-4D97-AF65-F5344CB8AC3E}">
        <p14:creationId xmlns:p14="http://schemas.microsoft.com/office/powerpoint/2010/main" xmlns="" val="21772937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19536" y="764704"/>
            <a:ext cx="8003232" cy="724942"/>
          </a:xfrm>
        </p:spPr>
        <p:txBody>
          <a:bodyPr>
            <a:noAutofit/>
          </a:bodyPr>
          <a:lstStyle/>
          <a:p>
            <a:pPr algn="ctr"/>
            <a:r>
              <a:rPr lang="it-IT" sz="4000" b="1" dirty="0">
                <a:solidFill>
                  <a:schemeClr val="accent1">
                    <a:lumMod val="50000"/>
                  </a:schemeClr>
                </a:solidFill>
                <a:latin typeface="Corbel" panose="020B0503020204020204" pitchFamily="34" charset="0"/>
              </a:rPr>
              <a:t>PNPV </a:t>
            </a:r>
            <a:r>
              <a:rPr lang="it-IT" sz="3600" b="1" dirty="0">
                <a:solidFill>
                  <a:schemeClr val="accent1">
                    <a:lumMod val="50000"/>
                  </a:schemeClr>
                </a:solidFill>
                <a:latin typeface="Corbel" panose="020B0503020204020204" pitchFamily="34" charset="0"/>
              </a:rPr>
              <a:t>2017-2019</a:t>
            </a:r>
            <a:r>
              <a:rPr lang="it-IT" sz="4000" b="1" dirty="0">
                <a:solidFill>
                  <a:schemeClr val="accent1">
                    <a:lumMod val="50000"/>
                  </a:schemeClr>
                </a:solidFill>
                <a:latin typeface="Corbel" panose="020B0503020204020204" pitchFamily="34" charset="0"/>
              </a:rPr>
              <a:t>: obiettivi </a:t>
            </a:r>
            <a:r>
              <a:rPr lang="it-IT" sz="3600" b="1" dirty="0">
                <a:solidFill>
                  <a:schemeClr val="accent1">
                    <a:lumMod val="50000"/>
                  </a:schemeClr>
                </a:solidFill>
                <a:latin typeface="Corbel" panose="020B0503020204020204" pitchFamily="34" charset="0"/>
              </a:rPr>
              <a:t>specifici</a:t>
            </a:r>
            <a:r>
              <a:rPr lang="it-IT" sz="4000" b="1" dirty="0">
                <a:solidFill>
                  <a:schemeClr val="accent1">
                    <a:lumMod val="50000"/>
                  </a:schemeClr>
                </a:solidFill>
                <a:latin typeface="Corbel" panose="020B0503020204020204" pitchFamily="34" charset="0"/>
              </a:rPr>
              <a:t> </a:t>
            </a:r>
            <a:r>
              <a:rPr lang="it-IT" sz="4000" b="1" dirty="0" smtClean="0">
                <a:solidFill>
                  <a:schemeClr val="accent1">
                    <a:lumMod val="50000"/>
                  </a:schemeClr>
                </a:solidFill>
                <a:latin typeface="Corbel" panose="020B0503020204020204" pitchFamily="34" charset="0"/>
              </a:rPr>
              <a:t>-2</a:t>
            </a:r>
            <a:endParaRPr lang="it-IT" sz="4000" dirty="0">
              <a:solidFill>
                <a:schemeClr val="accent1">
                  <a:lumMod val="50000"/>
                </a:schemeClr>
              </a:solidFill>
            </a:endParaRPr>
          </a:p>
        </p:txBody>
      </p:sp>
      <p:sp>
        <p:nvSpPr>
          <p:cNvPr id="3" name="Segnaposto contenuto 2"/>
          <p:cNvSpPr>
            <a:spLocks noGrp="1"/>
          </p:cNvSpPr>
          <p:nvPr>
            <p:ph idx="1"/>
          </p:nvPr>
        </p:nvSpPr>
        <p:spPr>
          <a:xfrm>
            <a:off x="1473958" y="1844824"/>
            <a:ext cx="8802806" cy="4392488"/>
          </a:xfrm>
        </p:spPr>
        <p:txBody>
          <a:bodyPr>
            <a:noAutofit/>
          </a:bodyPr>
          <a:lstStyle/>
          <a:p>
            <a:pPr marL="271463" indent="-271463" algn="just">
              <a:lnSpc>
                <a:spcPct val="100000"/>
              </a:lnSpc>
              <a:spcBef>
                <a:spcPts val="1800"/>
              </a:spcBef>
              <a:spcAft>
                <a:spcPts val="600"/>
              </a:spcAft>
              <a:buSzPct val="50000"/>
              <a:buFont typeface="Courier New" panose="02070309020205020404" pitchFamily="49" charset="0"/>
              <a:buChar char="o"/>
            </a:pPr>
            <a:r>
              <a:rPr lang="it-IT" sz="2200" dirty="0">
                <a:solidFill>
                  <a:schemeClr val="bg1">
                    <a:lumMod val="25000"/>
                  </a:schemeClr>
                </a:solidFill>
                <a:latin typeface="Corbel" panose="020B0503020204020204" pitchFamily="34" charset="0"/>
              </a:rPr>
              <a:t>Raggiungimento e mantenimento di </a:t>
            </a:r>
            <a:r>
              <a:rPr lang="it-IT" sz="2200" b="1" dirty="0">
                <a:solidFill>
                  <a:schemeClr val="bg1">
                    <a:lumMod val="25000"/>
                  </a:schemeClr>
                </a:solidFill>
                <a:latin typeface="Corbel" panose="020B0503020204020204" pitchFamily="34" charset="0"/>
              </a:rPr>
              <a:t>coperture vaccinali ≥ 95%</a:t>
            </a:r>
            <a:r>
              <a:rPr lang="it-IT" sz="2200" dirty="0">
                <a:solidFill>
                  <a:schemeClr val="bg1">
                    <a:lumMod val="25000"/>
                  </a:schemeClr>
                </a:solidFill>
                <a:latin typeface="Corbel" panose="020B0503020204020204" pitchFamily="34" charset="0"/>
              </a:rPr>
              <a:t> per la vaccinazione </a:t>
            </a:r>
            <a:r>
              <a:rPr lang="it-IT" sz="2200" b="1" dirty="0" err="1">
                <a:solidFill>
                  <a:schemeClr val="bg1">
                    <a:lumMod val="25000"/>
                  </a:schemeClr>
                </a:solidFill>
                <a:latin typeface="Corbel" panose="020B0503020204020204" pitchFamily="34" charset="0"/>
              </a:rPr>
              <a:t>antipneumococcica</a:t>
            </a:r>
            <a:r>
              <a:rPr lang="it-IT" sz="2200" b="1" dirty="0">
                <a:solidFill>
                  <a:schemeClr val="bg1">
                    <a:lumMod val="25000"/>
                  </a:schemeClr>
                </a:solidFill>
                <a:latin typeface="Corbel" panose="020B0503020204020204" pitchFamily="34" charset="0"/>
              </a:rPr>
              <a:t> nei nuovi nati</a:t>
            </a:r>
            <a:r>
              <a:rPr lang="it-IT" sz="2200" dirty="0" smtClean="0">
                <a:solidFill>
                  <a:schemeClr val="bg1">
                    <a:lumMod val="25000"/>
                  </a:schemeClr>
                </a:solidFill>
                <a:latin typeface="Corbel" panose="020B0503020204020204" pitchFamily="34" charset="0"/>
              </a:rPr>
              <a:t>;</a:t>
            </a:r>
          </a:p>
          <a:p>
            <a:pPr marL="271463" indent="-271463" algn="just">
              <a:lnSpc>
                <a:spcPct val="100000"/>
              </a:lnSpc>
              <a:spcBef>
                <a:spcPts val="1800"/>
              </a:spcBef>
              <a:spcAft>
                <a:spcPts val="600"/>
              </a:spcAft>
              <a:buSzPct val="50000"/>
              <a:buFont typeface="Courier New" panose="02070309020205020404" pitchFamily="49" charset="0"/>
              <a:buChar char="o"/>
            </a:pPr>
            <a:r>
              <a:rPr lang="it-IT" sz="2200" dirty="0" smtClean="0">
                <a:solidFill>
                  <a:schemeClr val="bg1">
                    <a:lumMod val="25000"/>
                  </a:schemeClr>
                </a:solidFill>
                <a:latin typeface="Corbel" panose="020B0503020204020204" pitchFamily="34" charset="0"/>
              </a:rPr>
              <a:t>Raggiungimento </a:t>
            </a:r>
            <a:r>
              <a:rPr lang="it-IT" sz="2200" dirty="0">
                <a:solidFill>
                  <a:schemeClr val="bg1">
                    <a:lumMod val="25000"/>
                  </a:schemeClr>
                </a:solidFill>
                <a:latin typeface="Corbel" panose="020B0503020204020204" pitchFamily="34" charset="0"/>
              </a:rPr>
              <a:t>e mantenimento di </a:t>
            </a:r>
            <a:r>
              <a:rPr lang="it-IT" sz="2200" b="1" dirty="0">
                <a:solidFill>
                  <a:schemeClr val="bg1">
                    <a:lumMod val="25000"/>
                  </a:schemeClr>
                </a:solidFill>
                <a:latin typeface="Corbel" panose="020B0503020204020204" pitchFamily="34" charset="0"/>
              </a:rPr>
              <a:t>coperture vaccinali ≥ 95%</a:t>
            </a:r>
            <a:r>
              <a:rPr lang="it-IT" sz="2200" dirty="0">
                <a:solidFill>
                  <a:schemeClr val="bg1">
                    <a:lumMod val="25000"/>
                  </a:schemeClr>
                </a:solidFill>
                <a:latin typeface="Corbel" panose="020B0503020204020204" pitchFamily="34" charset="0"/>
              </a:rPr>
              <a:t> per la vaccinazione </a:t>
            </a:r>
            <a:r>
              <a:rPr lang="it-IT" sz="2200" b="1" dirty="0">
                <a:solidFill>
                  <a:schemeClr val="bg1">
                    <a:lumMod val="25000"/>
                  </a:schemeClr>
                </a:solidFill>
                <a:latin typeface="Corbel" panose="020B0503020204020204" pitchFamily="34" charset="0"/>
              </a:rPr>
              <a:t>antimeningococcica </a:t>
            </a:r>
            <a:r>
              <a:rPr lang="it-IT" sz="2200" b="1" dirty="0" smtClean="0">
                <a:solidFill>
                  <a:schemeClr val="bg1">
                    <a:lumMod val="25000"/>
                  </a:schemeClr>
                </a:solidFill>
                <a:latin typeface="Corbel" panose="020B0503020204020204" pitchFamily="34" charset="0"/>
              </a:rPr>
              <a:t>C nei </a:t>
            </a:r>
            <a:r>
              <a:rPr lang="it-IT" sz="2200" b="1" dirty="0">
                <a:solidFill>
                  <a:schemeClr val="bg1">
                    <a:lumMod val="25000"/>
                  </a:schemeClr>
                </a:solidFill>
                <a:latin typeface="Corbel" panose="020B0503020204020204" pitchFamily="34" charset="0"/>
              </a:rPr>
              <a:t>nuovi </a:t>
            </a:r>
            <a:r>
              <a:rPr lang="it-IT" sz="2200" b="1" dirty="0" smtClean="0">
                <a:solidFill>
                  <a:schemeClr val="bg1">
                    <a:lumMod val="25000"/>
                  </a:schemeClr>
                </a:solidFill>
                <a:latin typeface="Corbel" panose="020B0503020204020204" pitchFamily="34" charset="0"/>
              </a:rPr>
              <a:t>nati </a:t>
            </a:r>
            <a:r>
              <a:rPr lang="it-IT" sz="2200" dirty="0" smtClean="0">
                <a:solidFill>
                  <a:schemeClr val="bg1">
                    <a:lumMod val="25000"/>
                  </a:schemeClr>
                </a:solidFill>
                <a:latin typeface="Corbel" panose="020B0503020204020204" pitchFamily="34" charset="0"/>
              </a:rPr>
              <a:t>(entro i 2 anni di età);</a:t>
            </a:r>
          </a:p>
          <a:p>
            <a:pPr marL="271463" indent="-271463" algn="just">
              <a:lnSpc>
                <a:spcPct val="100000"/>
              </a:lnSpc>
              <a:spcBef>
                <a:spcPts val="1800"/>
              </a:spcBef>
              <a:spcAft>
                <a:spcPts val="600"/>
              </a:spcAft>
              <a:buSzPct val="50000"/>
              <a:buFont typeface="Courier New" panose="02070309020205020404" pitchFamily="49" charset="0"/>
              <a:buChar char="o"/>
            </a:pPr>
            <a:r>
              <a:rPr lang="it-IT" sz="2200" dirty="0" smtClean="0">
                <a:solidFill>
                  <a:schemeClr val="bg1">
                    <a:lumMod val="25000"/>
                  </a:schemeClr>
                </a:solidFill>
                <a:latin typeface="Corbel" panose="020B0503020204020204" pitchFamily="34" charset="0"/>
              </a:rPr>
              <a:t>Raggiungimento </a:t>
            </a:r>
            <a:r>
              <a:rPr lang="it-IT" sz="2200" dirty="0">
                <a:solidFill>
                  <a:schemeClr val="bg1">
                    <a:lumMod val="25000"/>
                  </a:schemeClr>
                </a:solidFill>
                <a:latin typeface="Corbel" panose="020B0503020204020204" pitchFamily="34" charset="0"/>
              </a:rPr>
              <a:t>e mantenimento di </a:t>
            </a:r>
            <a:r>
              <a:rPr lang="it-IT" sz="2200" b="1" dirty="0">
                <a:solidFill>
                  <a:schemeClr val="bg1">
                    <a:lumMod val="25000"/>
                  </a:schemeClr>
                </a:solidFill>
                <a:latin typeface="Corbel" panose="020B0503020204020204" pitchFamily="34" charset="0"/>
              </a:rPr>
              <a:t>coperture vaccinali ≥ 95%</a:t>
            </a:r>
            <a:r>
              <a:rPr lang="it-IT" sz="2200" dirty="0">
                <a:solidFill>
                  <a:schemeClr val="bg1">
                    <a:lumMod val="25000"/>
                  </a:schemeClr>
                </a:solidFill>
                <a:latin typeface="Corbel" panose="020B0503020204020204" pitchFamily="34" charset="0"/>
              </a:rPr>
              <a:t> per la vaccinazione </a:t>
            </a:r>
            <a:r>
              <a:rPr lang="it-IT" sz="2200" b="1" dirty="0">
                <a:solidFill>
                  <a:schemeClr val="bg1">
                    <a:lumMod val="25000"/>
                  </a:schemeClr>
                </a:solidFill>
                <a:latin typeface="Corbel" panose="020B0503020204020204" pitchFamily="34" charset="0"/>
              </a:rPr>
              <a:t>antimeningococcica B nei nuovi nati</a:t>
            </a:r>
            <a:r>
              <a:rPr lang="it-IT" sz="2200" dirty="0">
                <a:solidFill>
                  <a:schemeClr val="bg1">
                    <a:lumMod val="25000"/>
                  </a:schemeClr>
                </a:solidFill>
                <a:latin typeface="Corbel" panose="020B0503020204020204" pitchFamily="34" charset="0"/>
              </a:rPr>
              <a:t>, </a:t>
            </a:r>
          </a:p>
          <a:p>
            <a:pPr marL="271463" indent="-271463" algn="just">
              <a:lnSpc>
                <a:spcPct val="100000"/>
              </a:lnSpc>
              <a:spcBef>
                <a:spcPts val="1800"/>
              </a:spcBef>
              <a:spcAft>
                <a:spcPts val="600"/>
              </a:spcAft>
              <a:buSzPct val="50000"/>
              <a:buFont typeface="Courier New" panose="02070309020205020404" pitchFamily="49" charset="0"/>
              <a:buChar char="o"/>
            </a:pPr>
            <a:r>
              <a:rPr lang="it-IT" sz="2200" dirty="0">
                <a:solidFill>
                  <a:schemeClr val="bg1">
                    <a:lumMod val="25000"/>
                  </a:schemeClr>
                </a:solidFill>
                <a:latin typeface="Corbel" panose="020B0503020204020204" pitchFamily="34" charset="0"/>
              </a:rPr>
              <a:t>Raggiungimento e mantenimento di </a:t>
            </a:r>
            <a:r>
              <a:rPr lang="it-IT" sz="2200" b="1" dirty="0">
                <a:solidFill>
                  <a:schemeClr val="bg1">
                    <a:lumMod val="25000"/>
                  </a:schemeClr>
                </a:solidFill>
                <a:latin typeface="Corbel" panose="020B0503020204020204" pitchFamily="34" charset="0"/>
              </a:rPr>
              <a:t>coperture vaccinali ≥ 95% </a:t>
            </a:r>
            <a:r>
              <a:rPr lang="it-IT" sz="2200" dirty="0">
                <a:solidFill>
                  <a:schemeClr val="bg1">
                    <a:lumMod val="25000"/>
                  </a:schemeClr>
                </a:solidFill>
                <a:latin typeface="Corbel" panose="020B0503020204020204" pitchFamily="34" charset="0"/>
              </a:rPr>
              <a:t>per la vaccinazione </a:t>
            </a:r>
            <a:r>
              <a:rPr lang="it-IT" sz="2200" b="1" dirty="0">
                <a:solidFill>
                  <a:schemeClr val="bg1">
                    <a:lumMod val="25000"/>
                  </a:schemeClr>
                </a:solidFill>
                <a:latin typeface="Corbel" panose="020B0503020204020204" pitchFamily="34" charset="0"/>
              </a:rPr>
              <a:t>antimeningococcica tetravalente ACYW135 </a:t>
            </a:r>
            <a:r>
              <a:rPr lang="it-IT" sz="2200" dirty="0">
                <a:solidFill>
                  <a:schemeClr val="bg1">
                    <a:lumMod val="25000"/>
                  </a:schemeClr>
                </a:solidFill>
                <a:latin typeface="Corbel" panose="020B0503020204020204" pitchFamily="34" charset="0"/>
              </a:rPr>
              <a:t>in una coorte di adolescenti (</a:t>
            </a:r>
            <a:r>
              <a:rPr lang="it-IT" sz="2200" dirty="0" err="1">
                <a:solidFill>
                  <a:schemeClr val="bg1">
                    <a:lumMod val="25000"/>
                  </a:schemeClr>
                </a:solidFill>
                <a:latin typeface="Corbel" panose="020B0503020204020204" pitchFamily="34" charset="0"/>
              </a:rPr>
              <a:t>range</a:t>
            </a:r>
            <a:r>
              <a:rPr lang="it-IT" sz="2200" dirty="0">
                <a:solidFill>
                  <a:schemeClr val="bg1">
                    <a:lumMod val="25000"/>
                  </a:schemeClr>
                </a:solidFill>
                <a:latin typeface="Corbel" panose="020B0503020204020204" pitchFamily="34" charset="0"/>
              </a:rPr>
              <a:t> 11-18 anni</a:t>
            </a:r>
            <a:r>
              <a:rPr lang="it-IT" sz="2200" dirty="0" smtClean="0">
                <a:solidFill>
                  <a:schemeClr val="bg1">
                    <a:lumMod val="25000"/>
                  </a:schemeClr>
                </a:solidFill>
                <a:latin typeface="Corbel" panose="020B0503020204020204" pitchFamily="34" charset="0"/>
              </a:rPr>
              <a:t>),</a:t>
            </a:r>
            <a:endParaRPr lang="it-IT" sz="2200" dirty="0">
              <a:solidFill>
                <a:schemeClr val="bg1">
                  <a:lumMod val="25000"/>
                </a:schemeClr>
              </a:solidFill>
              <a:latin typeface="Corbel" panose="020B0503020204020204" pitchFamily="34" charset="0"/>
            </a:endParaRPr>
          </a:p>
        </p:txBody>
      </p:sp>
    </p:spTree>
    <p:extLst>
      <p:ext uri="{BB962C8B-B14F-4D97-AF65-F5344CB8AC3E}">
        <p14:creationId xmlns:p14="http://schemas.microsoft.com/office/powerpoint/2010/main" xmlns="" val="39004389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42699" y="980728"/>
            <a:ext cx="7553701" cy="535675"/>
          </a:xfrm>
        </p:spPr>
        <p:txBody>
          <a:bodyPr>
            <a:noAutofit/>
          </a:bodyPr>
          <a:lstStyle/>
          <a:p>
            <a:r>
              <a:rPr lang="it-IT" sz="3600" b="1" dirty="0">
                <a:solidFill>
                  <a:schemeClr val="accent1">
                    <a:lumMod val="50000"/>
                  </a:schemeClr>
                </a:solidFill>
                <a:latin typeface="Corbel" panose="020B0503020204020204" pitchFamily="34" charset="0"/>
              </a:rPr>
              <a:t>PNPV 2017-2019: obiettivi specifici </a:t>
            </a:r>
            <a:r>
              <a:rPr lang="it-IT" sz="3600" b="1" dirty="0" smtClean="0">
                <a:solidFill>
                  <a:schemeClr val="accent1">
                    <a:lumMod val="50000"/>
                  </a:schemeClr>
                </a:solidFill>
                <a:latin typeface="Corbel" panose="020B0503020204020204" pitchFamily="34" charset="0"/>
              </a:rPr>
              <a:t>.3</a:t>
            </a:r>
            <a:endParaRPr lang="it-IT" sz="3600" dirty="0">
              <a:solidFill>
                <a:schemeClr val="accent1">
                  <a:lumMod val="50000"/>
                </a:schemeClr>
              </a:solidFill>
            </a:endParaRPr>
          </a:p>
        </p:txBody>
      </p:sp>
      <p:sp>
        <p:nvSpPr>
          <p:cNvPr id="3" name="Segnaposto contenuto 2"/>
          <p:cNvSpPr>
            <a:spLocks noGrp="1"/>
          </p:cNvSpPr>
          <p:nvPr>
            <p:ph idx="1"/>
          </p:nvPr>
        </p:nvSpPr>
        <p:spPr>
          <a:xfrm>
            <a:off x="1684074" y="2167038"/>
            <a:ext cx="8300358" cy="3854250"/>
          </a:xfrm>
        </p:spPr>
        <p:txBody>
          <a:bodyPr>
            <a:noAutofit/>
          </a:bodyPr>
          <a:lstStyle/>
          <a:p>
            <a:pPr marL="180975" indent="-180975" algn="just">
              <a:lnSpc>
                <a:spcPct val="100000"/>
              </a:lnSpc>
              <a:spcBef>
                <a:spcPts val="1800"/>
              </a:spcBef>
              <a:spcAft>
                <a:spcPts val="600"/>
              </a:spcAft>
              <a:buSzPct val="50000"/>
              <a:buFont typeface="Courier New" panose="02070309020205020404" pitchFamily="49" charset="0"/>
              <a:buChar char="o"/>
            </a:pPr>
            <a:r>
              <a:rPr lang="it-IT" sz="2200" dirty="0">
                <a:solidFill>
                  <a:schemeClr val="bg1">
                    <a:lumMod val="25000"/>
                  </a:schemeClr>
                </a:solidFill>
                <a:latin typeface="Corbel" panose="020B0503020204020204" pitchFamily="34" charset="0"/>
              </a:rPr>
              <a:t>Raggiungimento e mantenimento di </a:t>
            </a:r>
            <a:r>
              <a:rPr lang="it-IT" sz="2200" b="1" dirty="0">
                <a:solidFill>
                  <a:schemeClr val="bg1">
                    <a:lumMod val="25000"/>
                  </a:schemeClr>
                </a:solidFill>
                <a:latin typeface="Corbel" panose="020B0503020204020204" pitchFamily="34" charset="0"/>
              </a:rPr>
              <a:t>coperture vaccinali ≥ 95% </a:t>
            </a:r>
            <a:r>
              <a:rPr lang="it-IT" sz="2200" dirty="0">
                <a:solidFill>
                  <a:schemeClr val="bg1">
                    <a:lumMod val="25000"/>
                  </a:schemeClr>
                </a:solidFill>
                <a:latin typeface="Corbel" panose="020B0503020204020204" pitchFamily="34" charset="0"/>
              </a:rPr>
              <a:t>per 1 dose di vaccinazione </a:t>
            </a:r>
            <a:r>
              <a:rPr lang="it-IT" sz="2200" b="1" dirty="0">
                <a:solidFill>
                  <a:schemeClr val="bg1">
                    <a:lumMod val="25000"/>
                  </a:schemeClr>
                </a:solidFill>
                <a:latin typeface="Corbel" panose="020B0503020204020204" pitchFamily="34" charset="0"/>
              </a:rPr>
              <a:t>antivaricella entro i 2 anni di età</a:t>
            </a:r>
            <a:r>
              <a:rPr lang="it-IT" sz="2200" dirty="0">
                <a:solidFill>
                  <a:schemeClr val="bg1">
                    <a:lumMod val="25000"/>
                  </a:schemeClr>
                </a:solidFill>
                <a:latin typeface="Corbel" panose="020B0503020204020204" pitchFamily="34" charset="0"/>
              </a:rPr>
              <a:t>, </a:t>
            </a:r>
            <a:endParaRPr lang="it-IT" sz="2200" dirty="0" smtClean="0">
              <a:solidFill>
                <a:schemeClr val="bg1">
                  <a:lumMod val="25000"/>
                </a:schemeClr>
              </a:solidFill>
              <a:latin typeface="Corbel" panose="020B0503020204020204" pitchFamily="34" charset="0"/>
            </a:endParaRPr>
          </a:p>
          <a:p>
            <a:pPr marL="180975" indent="-180975" algn="just">
              <a:lnSpc>
                <a:spcPct val="100000"/>
              </a:lnSpc>
              <a:spcBef>
                <a:spcPts val="1800"/>
              </a:spcBef>
              <a:spcAft>
                <a:spcPts val="600"/>
              </a:spcAft>
              <a:buSzPct val="50000"/>
              <a:buFont typeface="Courier New" panose="02070309020205020404" pitchFamily="49" charset="0"/>
              <a:buChar char="o"/>
            </a:pPr>
            <a:r>
              <a:rPr lang="it-IT" sz="2200" dirty="0" smtClean="0">
                <a:solidFill>
                  <a:schemeClr val="bg1">
                    <a:lumMod val="25000"/>
                  </a:schemeClr>
                </a:solidFill>
                <a:latin typeface="Corbel" panose="020B0503020204020204" pitchFamily="34" charset="0"/>
              </a:rPr>
              <a:t>Raggiungimento </a:t>
            </a:r>
            <a:r>
              <a:rPr lang="it-IT" sz="2200" dirty="0">
                <a:solidFill>
                  <a:schemeClr val="bg1">
                    <a:lumMod val="25000"/>
                  </a:schemeClr>
                </a:solidFill>
                <a:latin typeface="Corbel" panose="020B0503020204020204" pitchFamily="34" charset="0"/>
              </a:rPr>
              <a:t>e mantenimento di </a:t>
            </a:r>
            <a:r>
              <a:rPr lang="it-IT" sz="2200" b="1" dirty="0">
                <a:solidFill>
                  <a:schemeClr val="bg1">
                    <a:lumMod val="25000"/>
                  </a:schemeClr>
                </a:solidFill>
                <a:latin typeface="Corbel" panose="020B0503020204020204" pitchFamily="34" charset="0"/>
              </a:rPr>
              <a:t>coperture vaccinali ≥ 95% </a:t>
            </a:r>
            <a:r>
              <a:rPr lang="it-IT" sz="2200" dirty="0">
                <a:solidFill>
                  <a:schemeClr val="bg1">
                    <a:lumMod val="25000"/>
                  </a:schemeClr>
                </a:solidFill>
                <a:latin typeface="Corbel" panose="020B0503020204020204" pitchFamily="34" charset="0"/>
              </a:rPr>
              <a:t>per la vaccinazioni anti </a:t>
            </a:r>
            <a:r>
              <a:rPr lang="it-IT" sz="2200" b="1" dirty="0" err="1">
                <a:solidFill>
                  <a:schemeClr val="bg1">
                    <a:lumMod val="25000"/>
                  </a:schemeClr>
                </a:solidFill>
                <a:latin typeface="Corbel" panose="020B0503020204020204" pitchFamily="34" charset="0"/>
              </a:rPr>
              <a:t>rotavirus</a:t>
            </a:r>
            <a:r>
              <a:rPr lang="it-IT" sz="2200" b="1" dirty="0">
                <a:solidFill>
                  <a:schemeClr val="bg1">
                    <a:lumMod val="25000"/>
                  </a:schemeClr>
                </a:solidFill>
                <a:latin typeface="Corbel" panose="020B0503020204020204" pitchFamily="34" charset="0"/>
              </a:rPr>
              <a:t> nei nuovi nati</a:t>
            </a:r>
            <a:r>
              <a:rPr lang="it-IT" sz="2200" dirty="0">
                <a:solidFill>
                  <a:schemeClr val="bg1">
                    <a:lumMod val="25000"/>
                  </a:schemeClr>
                </a:solidFill>
                <a:latin typeface="Corbel" panose="020B0503020204020204" pitchFamily="34" charset="0"/>
              </a:rPr>
              <a:t>, </a:t>
            </a:r>
          </a:p>
          <a:p>
            <a:pPr marL="180975" indent="-180975" algn="just">
              <a:lnSpc>
                <a:spcPct val="100000"/>
              </a:lnSpc>
              <a:spcBef>
                <a:spcPts val="1800"/>
              </a:spcBef>
              <a:spcAft>
                <a:spcPts val="600"/>
              </a:spcAft>
              <a:buSzPct val="50000"/>
              <a:buFont typeface="Courier New" panose="02070309020205020404" pitchFamily="49" charset="0"/>
              <a:buChar char="o"/>
            </a:pPr>
            <a:r>
              <a:rPr lang="it-IT" sz="2200" dirty="0" smtClean="0">
                <a:solidFill>
                  <a:schemeClr val="bg1">
                    <a:lumMod val="25000"/>
                  </a:schemeClr>
                </a:solidFill>
                <a:latin typeface="Corbel" panose="020B0503020204020204" pitchFamily="34" charset="0"/>
              </a:rPr>
              <a:t>Raggiungimento</a:t>
            </a:r>
            <a:r>
              <a:rPr lang="it-IT" sz="2200" dirty="0">
                <a:solidFill>
                  <a:schemeClr val="bg1">
                    <a:lumMod val="25000"/>
                  </a:schemeClr>
                </a:solidFill>
                <a:latin typeface="Corbel" panose="020B0503020204020204" pitchFamily="34" charset="0"/>
              </a:rPr>
              <a:t>, nelle </a:t>
            </a:r>
            <a:r>
              <a:rPr lang="it-IT" sz="2200" b="1" dirty="0">
                <a:solidFill>
                  <a:schemeClr val="bg1">
                    <a:lumMod val="25000"/>
                  </a:schemeClr>
                </a:solidFill>
                <a:latin typeface="Corbel" panose="020B0503020204020204" pitchFamily="34" charset="0"/>
              </a:rPr>
              <a:t>ragazze nel dodicesimo anno di vita</a:t>
            </a:r>
            <a:r>
              <a:rPr lang="it-IT" sz="2200" dirty="0">
                <a:solidFill>
                  <a:schemeClr val="bg1">
                    <a:lumMod val="25000"/>
                  </a:schemeClr>
                </a:solidFill>
                <a:latin typeface="Corbel" panose="020B0503020204020204" pitchFamily="34" charset="0"/>
              </a:rPr>
              <a:t>, di coperture vaccinali per ciclo completo di </a:t>
            </a:r>
            <a:r>
              <a:rPr lang="it-IT" sz="2200" b="1" dirty="0">
                <a:solidFill>
                  <a:schemeClr val="bg1">
                    <a:lumMod val="25000"/>
                  </a:schemeClr>
                </a:solidFill>
                <a:latin typeface="Corbel" panose="020B0503020204020204" pitchFamily="34" charset="0"/>
              </a:rPr>
              <a:t>anti HPV ≥ 95%</a:t>
            </a:r>
            <a:r>
              <a:rPr lang="it-IT" sz="2200" dirty="0">
                <a:solidFill>
                  <a:schemeClr val="bg1">
                    <a:lumMod val="25000"/>
                  </a:schemeClr>
                </a:solidFill>
                <a:latin typeface="Corbel" panose="020B0503020204020204" pitchFamily="34" charset="0"/>
              </a:rPr>
              <a:t>;</a:t>
            </a:r>
          </a:p>
          <a:p>
            <a:pPr marL="180975" indent="-180975" algn="just">
              <a:lnSpc>
                <a:spcPct val="100000"/>
              </a:lnSpc>
              <a:spcBef>
                <a:spcPts val="1800"/>
              </a:spcBef>
              <a:spcAft>
                <a:spcPts val="600"/>
              </a:spcAft>
              <a:buSzPct val="50000"/>
              <a:buFont typeface="Courier New" panose="02070309020205020404" pitchFamily="49" charset="0"/>
              <a:buChar char="o"/>
            </a:pPr>
            <a:r>
              <a:rPr lang="it-IT" sz="2200" dirty="0">
                <a:solidFill>
                  <a:schemeClr val="bg1">
                    <a:lumMod val="25000"/>
                  </a:schemeClr>
                </a:solidFill>
                <a:latin typeface="Corbel" panose="020B0503020204020204" pitchFamily="34" charset="0"/>
              </a:rPr>
              <a:t>Raggiungimento, nei </a:t>
            </a:r>
            <a:r>
              <a:rPr lang="it-IT" sz="2200" b="1" dirty="0">
                <a:solidFill>
                  <a:schemeClr val="bg1">
                    <a:lumMod val="25000"/>
                  </a:schemeClr>
                </a:solidFill>
                <a:latin typeface="Corbel" panose="020B0503020204020204" pitchFamily="34" charset="0"/>
              </a:rPr>
              <a:t>ragazzi nel dodicesimo anno di vita</a:t>
            </a:r>
            <a:r>
              <a:rPr lang="it-IT" sz="2200" dirty="0">
                <a:solidFill>
                  <a:schemeClr val="bg1">
                    <a:lumMod val="25000"/>
                  </a:schemeClr>
                </a:solidFill>
                <a:latin typeface="Corbel" panose="020B0503020204020204" pitchFamily="34" charset="0"/>
              </a:rPr>
              <a:t>, di coperture vaccinali per ciclo completo di anti HPV ≥ 95%, </a:t>
            </a:r>
          </a:p>
        </p:txBody>
      </p:sp>
    </p:spTree>
    <p:extLst>
      <p:ext uri="{BB962C8B-B14F-4D97-AF65-F5344CB8AC3E}">
        <p14:creationId xmlns:p14="http://schemas.microsoft.com/office/powerpoint/2010/main" xmlns="" val="22935205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38233" y="571295"/>
            <a:ext cx="7481879" cy="535675"/>
          </a:xfrm>
        </p:spPr>
        <p:txBody>
          <a:bodyPr>
            <a:noAutofit/>
          </a:bodyPr>
          <a:lstStyle/>
          <a:p>
            <a:pPr algn="ctr"/>
            <a:r>
              <a:rPr lang="it-IT" sz="3600" b="1" dirty="0">
                <a:solidFill>
                  <a:schemeClr val="accent1">
                    <a:lumMod val="50000"/>
                  </a:schemeClr>
                </a:solidFill>
                <a:latin typeface="Corbel" panose="020B0503020204020204" pitchFamily="34" charset="0"/>
              </a:rPr>
              <a:t>PNPV 2017-2019: obiettivi specifici 4</a:t>
            </a:r>
            <a:endParaRPr lang="it-IT" sz="3600" dirty="0">
              <a:solidFill>
                <a:schemeClr val="accent1">
                  <a:lumMod val="50000"/>
                </a:schemeClr>
              </a:solidFill>
            </a:endParaRPr>
          </a:p>
        </p:txBody>
      </p:sp>
      <p:sp>
        <p:nvSpPr>
          <p:cNvPr id="3" name="Segnaposto contenuto 2"/>
          <p:cNvSpPr>
            <a:spLocks noGrp="1"/>
          </p:cNvSpPr>
          <p:nvPr>
            <p:ph idx="1"/>
          </p:nvPr>
        </p:nvSpPr>
        <p:spPr>
          <a:xfrm>
            <a:off x="1433015" y="1674941"/>
            <a:ext cx="9130352" cy="4534789"/>
          </a:xfrm>
        </p:spPr>
        <p:txBody>
          <a:bodyPr>
            <a:noAutofit/>
          </a:bodyPr>
          <a:lstStyle/>
          <a:p>
            <a:pPr marL="180975" indent="-180975" algn="just">
              <a:lnSpc>
                <a:spcPct val="100000"/>
              </a:lnSpc>
              <a:spcBef>
                <a:spcPts val="1800"/>
              </a:spcBef>
              <a:spcAft>
                <a:spcPts val="600"/>
              </a:spcAft>
              <a:buSzPct val="50000"/>
              <a:buFont typeface="Courier New" panose="02070309020205020404" pitchFamily="49" charset="0"/>
              <a:buChar char="o"/>
            </a:pPr>
            <a:r>
              <a:rPr lang="it-IT" sz="2200" b="1" dirty="0" smtClean="0">
                <a:solidFill>
                  <a:schemeClr val="bg1">
                    <a:lumMod val="25000"/>
                  </a:schemeClr>
                </a:solidFill>
                <a:latin typeface="Corbel" panose="020B0503020204020204" pitchFamily="34" charset="0"/>
              </a:rPr>
              <a:t>Riduzione </a:t>
            </a:r>
            <a:r>
              <a:rPr lang="it-IT" sz="2200" b="1" dirty="0">
                <a:solidFill>
                  <a:schemeClr val="bg1">
                    <a:lumMod val="25000"/>
                  </a:schemeClr>
                </a:solidFill>
                <a:latin typeface="Corbel" panose="020B0503020204020204" pitchFamily="34" charset="0"/>
              </a:rPr>
              <a:t>a meno del 5% </a:t>
            </a:r>
            <a:r>
              <a:rPr lang="it-IT" sz="2200" dirty="0">
                <a:solidFill>
                  <a:schemeClr val="bg1">
                    <a:lumMod val="25000"/>
                  </a:schemeClr>
                </a:solidFill>
                <a:latin typeface="Corbel" panose="020B0503020204020204" pitchFamily="34" charset="0"/>
              </a:rPr>
              <a:t>della percentuale di </a:t>
            </a:r>
            <a:r>
              <a:rPr lang="it-IT" sz="2200" b="1" dirty="0">
                <a:solidFill>
                  <a:schemeClr val="bg1">
                    <a:lumMod val="25000"/>
                  </a:schemeClr>
                </a:solidFill>
                <a:latin typeface="Corbel" panose="020B0503020204020204" pitchFamily="34" charset="0"/>
              </a:rPr>
              <a:t>donne in età fertile suscettibili alla rosolia</a:t>
            </a:r>
            <a:r>
              <a:rPr lang="it-IT" sz="2200" dirty="0">
                <a:solidFill>
                  <a:schemeClr val="bg1">
                    <a:lumMod val="25000"/>
                  </a:schemeClr>
                </a:solidFill>
                <a:latin typeface="Corbel" panose="020B0503020204020204" pitchFamily="34" charset="0"/>
              </a:rPr>
              <a:t>;</a:t>
            </a:r>
          </a:p>
          <a:p>
            <a:pPr marL="180975" indent="-180975" algn="just">
              <a:lnSpc>
                <a:spcPct val="100000"/>
              </a:lnSpc>
              <a:spcBef>
                <a:spcPts val="1800"/>
              </a:spcBef>
              <a:spcAft>
                <a:spcPts val="600"/>
              </a:spcAft>
              <a:buSzPct val="50000"/>
              <a:buFont typeface="Courier New" panose="02070309020205020404" pitchFamily="49" charset="0"/>
              <a:buChar char="o"/>
            </a:pPr>
            <a:r>
              <a:rPr lang="it-IT" sz="2200" dirty="0">
                <a:solidFill>
                  <a:schemeClr val="bg1">
                    <a:lumMod val="25000"/>
                  </a:schemeClr>
                </a:solidFill>
                <a:latin typeface="Corbel" panose="020B0503020204020204" pitchFamily="34" charset="0"/>
              </a:rPr>
              <a:t>Raggiungimento di coperture per la </a:t>
            </a:r>
            <a:r>
              <a:rPr lang="it-IT" sz="2200" b="1" dirty="0">
                <a:solidFill>
                  <a:schemeClr val="bg1">
                    <a:lumMod val="25000"/>
                  </a:schemeClr>
                </a:solidFill>
                <a:latin typeface="Corbel" panose="020B0503020204020204" pitchFamily="34" charset="0"/>
              </a:rPr>
              <a:t>vaccinazione antinfluenzale del 75%</a:t>
            </a:r>
            <a:r>
              <a:rPr lang="it-IT" sz="2200" dirty="0">
                <a:solidFill>
                  <a:schemeClr val="bg1">
                    <a:lumMod val="25000"/>
                  </a:schemeClr>
                </a:solidFill>
                <a:latin typeface="Corbel" panose="020B0503020204020204" pitchFamily="34" charset="0"/>
              </a:rPr>
              <a:t>, come obiettivo minimo perseguibile, e del 95%, come obiettivo ottimale, negli ultrasessantacinquenni e nei gruppi a rischio inclusi tra i LEA;</a:t>
            </a:r>
          </a:p>
          <a:p>
            <a:pPr marL="180975" indent="-180975" algn="just">
              <a:lnSpc>
                <a:spcPct val="100000"/>
              </a:lnSpc>
              <a:spcBef>
                <a:spcPts val="1800"/>
              </a:spcBef>
              <a:spcAft>
                <a:spcPts val="600"/>
              </a:spcAft>
              <a:buSzPct val="50000"/>
              <a:buFont typeface="Courier New" panose="02070309020205020404" pitchFamily="49" charset="0"/>
              <a:buChar char="o"/>
            </a:pPr>
            <a:r>
              <a:rPr lang="it-IT" sz="2200" dirty="0">
                <a:solidFill>
                  <a:schemeClr val="bg1">
                    <a:lumMod val="25000"/>
                  </a:schemeClr>
                </a:solidFill>
                <a:latin typeface="Corbel" panose="020B0503020204020204" pitchFamily="34" charset="0"/>
              </a:rPr>
              <a:t>Raggiungimento, nei </a:t>
            </a:r>
            <a:r>
              <a:rPr lang="it-IT" sz="2200" b="1" dirty="0">
                <a:solidFill>
                  <a:schemeClr val="bg1">
                    <a:lumMod val="25000"/>
                  </a:schemeClr>
                </a:solidFill>
                <a:latin typeface="Corbel" panose="020B0503020204020204" pitchFamily="34" charset="0"/>
              </a:rPr>
              <a:t>sessantacinquenni</a:t>
            </a:r>
            <a:r>
              <a:rPr lang="it-IT" sz="2200" dirty="0">
                <a:solidFill>
                  <a:schemeClr val="bg1">
                    <a:lumMod val="25000"/>
                  </a:schemeClr>
                </a:solidFill>
                <a:latin typeface="Corbel" panose="020B0503020204020204" pitchFamily="34" charset="0"/>
              </a:rPr>
              <a:t>, di coperture per la vaccinazione </a:t>
            </a:r>
            <a:r>
              <a:rPr lang="it-IT" sz="2200" b="1" dirty="0" err="1">
                <a:solidFill>
                  <a:schemeClr val="bg1">
                    <a:lumMod val="25000"/>
                  </a:schemeClr>
                </a:solidFill>
                <a:latin typeface="Corbel" panose="020B0503020204020204" pitchFamily="34" charset="0"/>
              </a:rPr>
              <a:t>antipneumococcica</a:t>
            </a:r>
            <a:r>
              <a:rPr lang="it-IT" sz="2200" b="1" dirty="0">
                <a:solidFill>
                  <a:schemeClr val="bg1">
                    <a:lumMod val="25000"/>
                  </a:schemeClr>
                </a:solidFill>
                <a:latin typeface="Corbel" panose="020B0503020204020204" pitchFamily="34" charset="0"/>
              </a:rPr>
              <a:t> del 75%, </a:t>
            </a:r>
          </a:p>
          <a:p>
            <a:pPr marL="180975" indent="-180975" algn="just">
              <a:lnSpc>
                <a:spcPct val="100000"/>
              </a:lnSpc>
              <a:spcBef>
                <a:spcPts val="1800"/>
              </a:spcBef>
              <a:spcAft>
                <a:spcPts val="600"/>
              </a:spcAft>
              <a:buSzPct val="50000"/>
              <a:buFont typeface="Courier New" panose="02070309020205020404" pitchFamily="49" charset="0"/>
              <a:buChar char="o"/>
            </a:pPr>
            <a:r>
              <a:rPr lang="it-IT" sz="2200" dirty="0">
                <a:solidFill>
                  <a:schemeClr val="bg1">
                    <a:lumMod val="25000"/>
                  </a:schemeClr>
                </a:solidFill>
                <a:latin typeface="Corbel" panose="020B0503020204020204" pitchFamily="34" charset="0"/>
              </a:rPr>
              <a:t>Raggiungimento, </a:t>
            </a:r>
            <a:r>
              <a:rPr lang="it-IT" sz="2200" b="1" dirty="0">
                <a:solidFill>
                  <a:schemeClr val="bg1">
                    <a:lumMod val="25000"/>
                  </a:schemeClr>
                </a:solidFill>
                <a:latin typeface="Corbel" panose="020B0503020204020204" pitchFamily="34" charset="0"/>
              </a:rPr>
              <a:t>nei sessantacinquenni</a:t>
            </a:r>
            <a:r>
              <a:rPr lang="it-IT" sz="2200" dirty="0">
                <a:solidFill>
                  <a:schemeClr val="bg1">
                    <a:lumMod val="25000"/>
                  </a:schemeClr>
                </a:solidFill>
                <a:latin typeface="Corbel" panose="020B0503020204020204" pitchFamily="34" charset="0"/>
              </a:rPr>
              <a:t>, di coperture per la </a:t>
            </a:r>
            <a:r>
              <a:rPr lang="it-IT" sz="2200" b="1" dirty="0">
                <a:solidFill>
                  <a:schemeClr val="bg1">
                    <a:lumMod val="25000"/>
                  </a:schemeClr>
                </a:solidFill>
                <a:latin typeface="Corbel" panose="020B0503020204020204" pitchFamily="34" charset="0"/>
              </a:rPr>
              <a:t>vaccinazione anti HZ del 50%.</a:t>
            </a:r>
          </a:p>
        </p:txBody>
      </p:sp>
    </p:spTree>
    <p:extLst>
      <p:ext uri="{BB962C8B-B14F-4D97-AF65-F5344CB8AC3E}">
        <p14:creationId xmlns:p14="http://schemas.microsoft.com/office/powerpoint/2010/main" xmlns="" val="36366620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70629" y="208407"/>
            <a:ext cx="6465501" cy="768824"/>
          </a:xfrm>
        </p:spPr>
        <p:txBody>
          <a:bodyPr>
            <a:normAutofit/>
          </a:bodyPr>
          <a:lstStyle/>
          <a:p>
            <a:r>
              <a:rPr lang="it-IT" altLang="it-IT" b="1" dirty="0">
                <a:solidFill>
                  <a:schemeClr val="accent1">
                    <a:lumMod val="50000"/>
                  </a:schemeClr>
                </a:solidFill>
                <a:latin typeface="Corbel" panose="020B0503020204020204" pitchFamily="34" charset="0"/>
              </a:rPr>
              <a:t>Obiettivi </a:t>
            </a:r>
            <a:r>
              <a:rPr lang="it-IT" altLang="it-IT" b="1" dirty="0" smtClean="0">
                <a:solidFill>
                  <a:schemeClr val="accent1">
                    <a:lumMod val="50000"/>
                  </a:schemeClr>
                </a:solidFill>
                <a:latin typeface="Corbel" panose="020B0503020204020204" pitchFamily="34" charset="0"/>
              </a:rPr>
              <a:t>dei </a:t>
            </a:r>
            <a:r>
              <a:rPr lang="it-IT" altLang="it-IT" b="1" dirty="0">
                <a:solidFill>
                  <a:schemeClr val="accent1">
                    <a:lumMod val="50000"/>
                  </a:schemeClr>
                </a:solidFill>
                <a:latin typeface="Corbel" panose="020B0503020204020204" pitchFamily="34" charset="0"/>
              </a:rPr>
              <a:t>nuovi LEA</a:t>
            </a:r>
            <a:endParaRPr lang="it-IT" b="1" dirty="0">
              <a:solidFill>
                <a:schemeClr val="accent1">
                  <a:lumMod val="50000"/>
                </a:schemeClr>
              </a:solidFill>
              <a:latin typeface="Corbel" panose="020B0503020204020204" pitchFamily="34" charset="0"/>
            </a:endParaRPr>
          </a:p>
        </p:txBody>
      </p:sp>
      <p:pic>
        <p:nvPicPr>
          <p:cNvPr id="4" name="Immagine 3"/>
          <p:cNvPicPr>
            <a:picLocks noChangeAspect="1"/>
          </p:cNvPicPr>
          <p:nvPr/>
        </p:nvPicPr>
        <p:blipFill>
          <a:blip r:embed="rId2" cstate="print"/>
          <a:stretch>
            <a:fillRect/>
          </a:stretch>
        </p:blipFill>
        <p:spPr>
          <a:xfrm>
            <a:off x="560343" y="1244327"/>
            <a:ext cx="16926703" cy="5422605"/>
          </a:xfrm>
          <a:prstGeom prst="rect">
            <a:avLst/>
          </a:prstGeom>
        </p:spPr>
      </p:pic>
    </p:spTree>
    <p:extLst>
      <p:ext uri="{BB962C8B-B14F-4D97-AF65-F5344CB8AC3E}">
        <p14:creationId xmlns:p14="http://schemas.microsoft.com/office/powerpoint/2010/main" xmlns="" val="34154880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402079" y="1219201"/>
            <a:ext cx="9052105" cy="4662984"/>
          </a:xfrm>
        </p:spPr>
        <p:txBody>
          <a:bodyPr>
            <a:noAutofit/>
          </a:bodyPr>
          <a:lstStyle/>
          <a:p>
            <a:pPr algn="just">
              <a:lnSpc>
                <a:spcPct val="100000"/>
              </a:lnSpc>
              <a:spcBef>
                <a:spcPts val="2400"/>
              </a:spcBef>
              <a:spcAft>
                <a:spcPts val="600"/>
              </a:spcAft>
            </a:pPr>
            <a:r>
              <a:rPr lang="it-IT" sz="2400" dirty="0">
                <a:solidFill>
                  <a:schemeClr val="bg1">
                    <a:lumMod val="25000"/>
                  </a:schemeClr>
                </a:solidFill>
                <a:latin typeface="Corbel" panose="020B0503020204020204" pitchFamily="34" charset="0"/>
              </a:rPr>
              <a:t>Tutte le vaccinazioni incluse nel Calendario nazionale sono state inserite </a:t>
            </a:r>
            <a:r>
              <a:rPr lang="it-IT" sz="2400" b="1" dirty="0">
                <a:solidFill>
                  <a:schemeClr val="bg1">
                    <a:lumMod val="25000"/>
                  </a:schemeClr>
                </a:solidFill>
                <a:latin typeface="Corbel" panose="020B0503020204020204" pitchFamily="34" charset="0"/>
              </a:rPr>
              <a:t>tra i nuovi LEA </a:t>
            </a:r>
            <a:r>
              <a:rPr lang="it-IT" sz="2400" dirty="0">
                <a:solidFill>
                  <a:schemeClr val="bg1">
                    <a:lumMod val="25000"/>
                  </a:schemeClr>
                </a:solidFill>
                <a:latin typeface="Corbel" panose="020B0503020204020204" pitchFamily="34" charset="0"/>
              </a:rPr>
              <a:t>quindi deve esserne garantita </a:t>
            </a:r>
            <a:r>
              <a:rPr lang="it-IT" sz="2400" b="1" dirty="0">
                <a:solidFill>
                  <a:schemeClr val="bg1">
                    <a:lumMod val="25000"/>
                  </a:schemeClr>
                </a:solidFill>
                <a:latin typeface="Corbel" panose="020B0503020204020204" pitchFamily="34" charset="0"/>
              </a:rPr>
              <a:t>la gratuità ai cittadini </a:t>
            </a:r>
            <a:r>
              <a:rPr lang="it-IT" sz="2400" dirty="0">
                <a:solidFill>
                  <a:schemeClr val="bg1">
                    <a:lumMod val="25000"/>
                  </a:schemeClr>
                </a:solidFill>
                <a:latin typeface="Corbel" panose="020B0503020204020204" pitchFamily="34" charset="0"/>
              </a:rPr>
              <a:t>che ne fanno richiesta se appartenenti alle coorti di nascita o ai gruppi a rischio individuati dal Piano stesso, </a:t>
            </a:r>
            <a:r>
              <a:rPr lang="it-IT" sz="2400" dirty="0" smtClean="0">
                <a:solidFill>
                  <a:schemeClr val="bg1">
                    <a:lumMod val="25000"/>
                  </a:schemeClr>
                </a:solidFill>
                <a:latin typeface="Corbel" panose="020B0503020204020204" pitchFamily="34" charset="0"/>
              </a:rPr>
              <a:t>indipendentemente dalla loro residenza</a:t>
            </a:r>
            <a:endParaRPr lang="it-IT" sz="2400" dirty="0">
              <a:solidFill>
                <a:schemeClr val="bg1">
                  <a:lumMod val="25000"/>
                </a:schemeClr>
              </a:solidFill>
              <a:latin typeface="Corbel" panose="020B0503020204020204" pitchFamily="34" charset="0"/>
            </a:endParaRPr>
          </a:p>
          <a:p>
            <a:pPr algn="just">
              <a:lnSpc>
                <a:spcPct val="100000"/>
              </a:lnSpc>
              <a:spcBef>
                <a:spcPts val="2400"/>
              </a:spcBef>
              <a:spcAft>
                <a:spcPts val="600"/>
              </a:spcAft>
            </a:pPr>
            <a:r>
              <a:rPr lang="it-IT" sz="2400" u="sng" dirty="0">
                <a:solidFill>
                  <a:schemeClr val="bg1">
                    <a:lumMod val="25000"/>
                  </a:schemeClr>
                </a:solidFill>
                <a:latin typeface="Corbel" panose="020B0503020204020204" pitchFamily="34" charset="0"/>
              </a:rPr>
              <a:t>Per quanto riguarda le altre vaccinazioni incluse nei LEA e le vaccinazioni a prezzo di costo</a:t>
            </a:r>
            <a:r>
              <a:rPr lang="it-IT" sz="2400" dirty="0">
                <a:solidFill>
                  <a:schemeClr val="bg1">
                    <a:lumMod val="25000"/>
                  </a:schemeClr>
                </a:solidFill>
                <a:latin typeface="Corbel" panose="020B0503020204020204" pitchFamily="34" charset="0"/>
              </a:rPr>
              <a:t> il PNPV raccomanda di assicurare presso i servizi vaccinali la disponibilità e la somministrazione di vaccini anche a favore di coloro che non rientrano nell’offerta attiva e gratuita. </a:t>
            </a:r>
          </a:p>
          <a:p>
            <a:pPr algn="just">
              <a:lnSpc>
                <a:spcPct val="100000"/>
              </a:lnSpc>
              <a:spcBef>
                <a:spcPts val="2400"/>
              </a:spcBef>
              <a:spcAft>
                <a:spcPts val="600"/>
              </a:spcAft>
              <a:buNone/>
            </a:pPr>
            <a:endParaRPr lang="it-IT" sz="2400" dirty="0">
              <a:solidFill>
                <a:schemeClr val="bg1">
                  <a:lumMod val="25000"/>
                </a:schemeClr>
              </a:solidFill>
              <a:latin typeface="Corbel" panose="020B0503020204020204" pitchFamily="34" charset="0"/>
            </a:endParaRPr>
          </a:p>
        </p:txBody>
      </p:sp>
    </p:spTree>
    <p:extLst>
      <p:ext uri="{BB962C8B-B14F-4D97-AF65-F5344CB8AC3E}">
        <p14:creationId xmlns:p14="http://schemas.microsoft.com/office/powerpoint/2010/main" xmlns="" val="25235124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47528" y="512579"/>
            <a:ext cx="8049146" cy="648269"/>
          </a:xfrm>
        </p:spPr>
        <p:txBody>
          <a:bodyPr>
            <a:normAutofit/>
          </a:bodyPr>
          <a:lstStyle/>
          <a:p>
            <a:pPr algn="ctr"/>
            <a:r>
              <a:rPr lang="it-IT" sz="3600" b="1" dirty="0">
                <a:solidFill>
                  <a:schemeClr val="accent1">
                    <a:lumMod val="50000"/>
                  </a:schemeClr>
                </a:solidFill>
                <a:latin typeface="Corbel" panose="020B0503020204020204" pitchFamily="34" charset="0"/>
              </a:rPr>
              <a:t>Altri obiettivi del PNPV 2017-2019</a:t>
            </a:r>
          </a:p>
        </p:txBody>
      </p:sp>
      <p:sp>
        <p:nvSpPr>
          <p:cNvPr id="3" name="Segnaposto contenuto 2"/>
          <p:cNvSpPr>
            <a:spLocks noGrp="1"/>
          </p:cNvSpPr>
          <p:nvPr>
            <p:ph idx="1"/>
          </p:nvPr>
        </p:nvSpPr>
        <p:spPr>
          <a:xfrm>
            <a:off x="1847527" y="1916832"/>
            <a:ext cx="9152569" cy="4248472"/>
          </a:xfrm>
        </p:spPr>
        <p:txBody>
          <a:bodyPr>
            <a:noAutofit/>
          </a:bodyPr>
          <a:lstStyle/>
          <a:p>
            <a:pPr>
              <a:lnSpc>
                <a:spcPct val="100000"/>
              </a:lnSpc>
              <a:spcBef>
                <a:spcPts val="450"/>
              </a:spcBef>
              <a:spcAft>
                <a:spcPts val="450"/>
              </a:spcAft>
            </a:pPr>
            <a:r>
              <a:rPr lang="it-IT" sz="2400" b="1" dirty="0">
                <a:solidFill>
                  <a:schemeClr val="bg1">
                    <a:lumMod val="25000"/>
                  </a:schemeClr>
                </a:solidFill>
                <a:latin typeface="Corbel" panose="020B0503020204020204" pitchFamily="34" charset="0"/>
              </a:rPr>
              <a:t>Vaccinazioni</a:t>
            </a:r>
          </a:p>
          <a:p>
            <a:pPr lvl="1">
              <a:lnSpc>
                <a:spcPct val="100000"/>
              </a:lnSpc>
              <a:spcBef>
                <a:spcPts val="450"/>
              </a:spcBef>
              <a:spcAft>
                <a:spcPts val="450"/>
              </a:spcAft>
            </a:pPr>
            <a:r>
              <a:rPr lang="x-none" sz="2400" dirty="0">
                <a:solidFill>
                  <a:schemeClr val="bg1">
                    <a:lumMod val="25000"/>
                  </a:schemeClr>
                </a:solidFill>
                <a:latin typeface="Corbel" panose="020B0503020204020204" pitchFamily="34" charset="0"/>
              </a:rPr>
              <a:t>per soggetti affetti da alcune condizioni di rischio</a:t>
            </a:r>
            <a:endParaRPr lang="it-IT" sz="2400" dirty="0">
              <a:solidFill>
                <a:schemeClr val="bg1">
                  <a:lumMod val="25000"/>
                </a:schemeClr>
              </a:solidFill>
              <a:latin typeface="Corbel" panose="020B0503020204020204" pitchFamily="34" charset="0"/>
            </a:endParaRPr>
          </a:p>
          <a:p>
            <a:pPr lvl="1">
              <a:lnSpc>
                <a:spcPct val="100000"/>
              </a:lnSpc>
              <a:spcBef>
                <a:spcPts val="450"/>
              </a:spcBef>
              <a:spcAft>
                <a:spcPts val="450"/>
              </a:spcAft>
            </a:pPr>
            <a:r>
              <a:rPr lang="it-IT" sz="2400" dirty="0">
                <a:solidFill>
                  <a:schemeClr val="bg1">
                    <a:lumMod val="25000"/>
                  </a:schemeClr>
                </a:solidFill>
                <a:latin typeface="Corbel" panose="020B0503020204020204" pitchFamily="34" charset="0"/>
              </a:rPr>
              <a:t>per soggetti a rischio per esposizione professionale </a:t>
            </a:r>
            <a:r>
              <a:rPr lang="it-IT" sz="2400" dirty="0" smtClean="0">
                <a:solidFill>
                  <a:schemeClr val="bg1">
                    <a:lumMod val="25000"/>
                  </a:schemeClr>
                </a:solidFill>
                <a:latin typeface="Corbel" panose="020B0503020204020204" pitchFamily="34" charset="0"/>
              </a:rPr>
              <a:t>(es. operatori </a:t>
            </a:r>
            <a:r>
              <a:rPr lang="it-IT" sz="2400" dirty="0">
                <a:solidFill>
                  <a:schemeClr val="bg1">
                    <a:lumMod val="25000"/>
                  </a:schemeClr>
                </a:solidFill>
                <a:latin typeface="Corbel" panose="020B0503020204020204" pitchFamily="34" charset="0"/>
              </a:rPr>
              <a:t>sanitari)</a:t>
            </a:r>
          </a:p>
          <a:p>
            <a:pPr lvl="1">
              <a:lnSpc>
                <a:spcPct val="100000"/>
              </a:lnSpc>
              <a:spcBef>
                <a:spcPts val="450"/>
              </a:spcBef>
              <a:spcAft>
                <a:spcPts val="450"/>
              </a:spcAft>
            </a:pPr>
            <a:r>
              <a:rPr lang="x-none" sz="2400" dirty="0">
                <a:solidFill>
                  <a:schemeClr val="bg1">
                    <a:lumMod val="25000"/>
                  </a:schemeClr>
                </a:solidFill>
                <a:latin typeface="Corbel" panose="020B0503020204020204" pitchFamily="34" charset="0"/>
              </a:rPr>
              <a:t>per soggetti a rischio per determinati comportamenti o condizioni</a:t>
            </a:r>
            <a:r>
              <a:rPr lang="it-IT" sz="2400" dirty="0">
                <a:solidFill>
                  <a:schemeClr val="bg1">
                    <a:lumMod val="25000"/>
                  </a:schemeClr>
                </a:solidFill>
                <a:latin typeface="Corbel" panose="020B0503020204020204" pitchFamily="34" charset="0"/>
              </a:rPr>
              <a:t> (</a:t>
            </a:r>
            <a:r>
              <a:rPr lang="it-IT" sz="2400" dirty="0" err="1">
                <a:solidFill>
                  <a:schemeClr val="bg1">
                    <a:lumMod val="25000"/>
                  </a:schemeClr>
                </a:solidFill>
                <a:latin typeface="Corbel" panose="020B0503020204020204" pitchFamily="34" charset="0"/>
              </a:rPr>
              <a:t>dtp</a:t>
            </a:r>
            <a:r>
              <a:rPr lang="it-IT" sz="2800" dirty="0">
                <a:solidFill>
                  <a:schemeClr val="bg1">
                    <a:lumMod val="25000"/>
                  </a:schemeClr>
                </a:solidFill>
                <a:latin typeface="Corbel" panose="020B0503020204020204" pitchFamily="34" charset="0"/>
              </a:rPr>
              <a:t>, </a:t>
            </a:r>
            <a:r>
              <a:rPr lang="it-IT" dirty="0">
                <a:solidFill>
                  <a:schemeClr val="bg1">
                    <a:lumMod val="25000"/>
                  </a:schemeClr>
                </a:solidFill>
                <a:latin typeface="Corbel" panose="020B0503020204020204" pitchFamily="34" charset="0"/>
              </a:rPr>
              <a:t>epatite A</a:t>
            </a:r>
            <a:r>
              <a:rPr lang="it-IT" sz="2800" dirty="0">
                <a:solidFill>
                  <a:schemeClr val="bg1">
                    <a:lumMod val="25000"/>
                  </a:schemeClr>
                </a:solidFill>
                <a:latin typeface="Corbel" panose="020B0503020204020204" pitchFamily="34" charset="0"/>
              </a:rPr>
              <a:t>)</a:t>
            </a:r>
            <a:endParaRPr lang="it-IT" sz="2400" dirty="0">
              <a:solidFill>
                <a:schemeClr val="bg1">
                  <a:lumMod val="25000"/>
                </a:schemeClr>
              </a:solidFill>
              <a:latin typeface="Corbel" panose="020B0503020204020204" pitchFamily="34" charset="0"/>
            </a:endParaRPr>
          </a:p>
          <a:p>
            <a:pPr lvl="1">
              <a:lnSpc>
                <a:spcPct val="100000"/>
              </a:lnSpc>
              <a:spcBef>
                <a:spcPts val="450"/>
              </a:spcBef>
              <a:spcAft>
                <a:spcPts val="450"/>
              </a:spcAft>
            </a:pPr>
            <a:r>
              <a:rPr lang="x-none" sz="2400" dirty="0">
                <a:solidFill>
                  <a:schemeClr val="bg1">
                    <a:lumMod val="25000"/>
                  </a:schemeClr>
                </a:solidFill>
                <a:latin typeface="Corbel" panose="020B0503020204020204" pitchFamily="34" charset="0"/>
              </a:rPr>
              <a:t>per i viaggiatori internazionali</a:t>
            </a:r>
            <a:endParaRPr lang="it-IT" sz="2400" dirty="0">
              <a:solidFill>
                <a:schemeClr val="bg1">
                  <a:lumMod val="25000"/>
                </a:schemeClr>
              </a:solidFill>
              <a:latin typeface="Corbel" panose="020B0503020204020204" pitchFamily="34" charset="0"/>
            </a:endParaRPr>
          </a:p>
          <a:p>
            <a:pPr>
              <a:lnSpc>
                <a:spcPct val="100000"/>
              </a:lnSpc>
              <a:spcBef>
                <a:spcPts val="450"/>
              </a:spcBef>
              <a:spcAft>
                <a:spcPts val="450"/>
              </a:spcAft>
            </a:pPr>
            <a:r>
              <a:rPr lang="it-IT" sz="2400" b="1" dirty="0">
                <a:solidFill>
                  <a:schemeClr val="bg1">
                    <a:lumMod val="25000"/>
                  </a:schemeClr>
                </a:solidFill>
                <a:latin typeface="Corbel" panose="020B0503020204020204" pitchFamily="34" charset="0"/>
              </a:rPr>
              <a:t>Informatizzazione anagrafe vaccinale a livello regionale: principali funzionalità e data set minimo </a:t>
            </a:r>
          </a:p>
          <a:p>
            <a:pPr>
              <a:lnSpc>
                <a:spcPct val="100000"/>
              </a:lnSpc>
              <a:spcBef>
                <a:spcPts val="450"/>
              </a:spcBef>
              <a:spcAft>
                <a:spcPts val="450"/>
              </a:spcAft>
            </a:pPr>
            <a:endParaRPr lang="it-IT" sz="2400" dirty="0">
              <a:solidFill>
                <a:schemeClr val="bg1">
                  <a:lumMod val="25000"/>
                </a:schemeClr>
              </a:solidFill>
              <a:latin typeface="Corbel" panose="020B0503020204020204" pitchFamily="34" charset="0"/>
            </a:endParaRPr>
          </a:p>
          <a:p>
            <a:pPr>
              <a:lnSpc>
                <a:spcPct val="100000"/>
              </a:lnSpc>
              <a:spcBef>
                <a:spcPts val="450"/>
              </a:spcBef>
              <a:spcAft>
                <a:spcPts val="450"/>
              </a:spcAft>
            </a:pPr>
            <a:endParaRPr lang="it-IT" sz="2400" dirty="0">
              <a:solidFill>
                <a:schemeClr val="bg1">
                  <a:lumMod val="25000"/>
                </a:schemeClr>
              </a:solidFill>
              <a:latin typeface="Corbel" panose="020B0503020204020204" pitchFamily="34" charset="0"/>
            </a:endParaRPr>
          </a:p>
        </p:txBody>
      </p:sp>
    </p:spTree>
    <p:extLst>
      <p:ext uri="{BB962C8B-B14F-4D97-AF65-F5344CB8AC3E}">
        <p14:creationId xmlns:p14="http://schemas.microsoft.com/office/powerpoint/2010/main" xmlns="" val="3007813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91909" y="1916832"/>
            <a:ext cx="6993535" cy="2880320"/>
          </a:xfrm>
        </p:spPr>
        <p:txBody>
          <a:bodyPr>
            <a:noAutofit/>
          </a:bodyPr>
          <a:lstStyle/>
          <a:p>
            <a:pPr algn="ctr">
              <a:lnSpc>
                <a:spcPts val="4500"/>
              </a:lnSpc>
            </a:pPr>
            <a:r>
              <a:rPr lang="it-IT" sz="3600" b="1" dirty="0">
                <a:solidFill>
                  <a:schemeClr val="accent1">
                    <a:lumMod val="50000"/>
                  </a:schemeClr>
                </a:solidFill>
                <a:latin typeface="Corbel" panose="020B0503020204020204" pitchFamily="34" charset="0"/>
              </a:rPr>
              <a:t>Vaccinazioni </a:t>
            </a:r>
            <a:r>
              <a:rPr lang="x-none" sz="3600" b="1" dirty="0">
                <a:solidFill>
                  <a:schemeClr val="accent1">
                    <a:lumMod val="50000"/>
                  </a:schemeClr>
                </a:solidFill>
                <a:latin typeface="Corbel" panose="020B0503020204020204" pitchFamily="34" charset="0"/>
              </a:rPr>
              <a:t>per soggetti affetti da alcune condizioni di rischio</a:t>
            </a:r>
            <a:r>
              <a:rPr lang="it-IT" sz="3600" b="1" dirty="0">
                <a:solidFill>
                  <a:schemeClr val="accent1">
                    <a:lumMod val="50000"/>
                  </a:schemeClr>
                </a:solidFill>
                <a:latin typeface="Corbel" panose="020B0503020204020204" pitchFamily="34" charset="0"/>
              </a:rPr>
              <a:t/>
            </a:r>
            <a:br>
              <a:rPr lang="it-IT" sz="3600" b="1" dirty="0">
                <a:solidFill>
                  <a:schemeClr val="accent1">
                    <a:lumMod val="50000"/>
                  </a:schemeClr>
                </a:solidFill>
                <a:latin typeface="Corbel" panose="020B0503020204020204" pitchFamily="34" charset="0"/>
              </a:rPr>
            </a:br>
            <a:r>
              <a:rPr lang="it-IT" sz="3600" b="1" dirty="0">
                <a:solidFill>
                  <a:schemeClr val="accent1">
                    <a:lumMod val="50000"/>
                  </a:schemeClr>
                </a:solidFill>
                <a:latin typeface="Corbel" panose="020B0503020204020204" pitchFamily="34" charset="0"/>
              </a:rPr>
              <a:t>e </a:t>
            </a:r>
            <a:r>
              <a:rPr lang="x-none" sz="3600" b="1" dirty="0">
                <a:solidFill>
                  <a:schemeClr val="accent1">
                    <a:lumMod val="50000"/>
                  </a:schemeClr>
                </a:solidFill>
                <a:latin typeface="Corbel" panose="020B0503020204020204" pitchFamily="34" charset="0"/>
              </a:rPr>
              <a:t>a rischio per determinati comportamenti o </a:t>
            </a:r>
            <a:r>
              <a:rPr lang="x-none" sz="3600" b="1" dirty="0" smtClean="0">
                <a:solidFill>
                  <a:schemeClr val="accent1">
                    <a:lumMod val="50000"/>
                  </a:schemeClr>
                </a:solidFill>
                <a:latin typeface="Corbel" panose="020B0503020204020204" pitchFamily="34" charset="0"/>
              </a:rPr>
              <a:t>condizioni</a:t>
            </a:r>
            <a:endParaRPr lang="it-IT" sz="3600" b="1" dirty="0">
              <a:solidFill>
                <a:schemeClr val="accent1">
                  <a:lumMod val="50000"/>
                </a:schemeClr>
              </a:solidFill>
              <a:latin typeface="Corbel" panose="020B0503020204020204" pitchFamily="34" charset="0"/>
            </a:endParaRPr>
          </a:p>
        </p:txBody>
      </p:sp>
    </p:spTree>
    <p:extLst>
      <p:ext uri="{BB962C8B-B14F-4D97-AF65-F5344CB8AC3E}">
        <p14:creationId xmlns:p14="http://schemas.microsoft.com/office/powerpoint/2010/main" xmlns="" val="41276106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99457" y="44624"/>
            <a:ext cx="8568952" cy="1224136"/>
          </a:xfrm>
        </p:spPr>
        <p:txBody>
          <a:bodyPr>
            <a:noAutofit/>
          </a:bodyPr>
          <a:lstStyle/>
          <a:p>
            <a:r>
              <a:rPr lang="it-IT" sz="2200" b="1" dirty="0">
                <a:solidFill>
                  <a:schemeClr val="accent1">
                    <a:lumMod val="75000"/>
                  </a:schemeClr>
                </a:solidFill>
                <a:latin typeface="Corbel" panose="020B0503020204020204" pitchFamily="34" charset="0"/>
              </a:rPr>
              <a:t>La vaccinazione dei soggetti che presentano un rischio aumentato di infezione invasiva da batteri capsulati </a:t>
            </a:r>
            <a:r>
              <a:rPr lang="it-IT" sz="2000" b="1" dirty="0">
                <a:solidFill>
                  <a:schemeClr val="accent1">
                    <a:lumMod val="75000"/>
                  </a:schemeClr>
                </a:solidFill>
                <a:latin typeface="Corbel" panose="020B0503020204020204" pitchFamily="34" charset="0"/>
              </a:rPr>
              <a:t>(</a:t>
            </a:r>
            <a:r>
              <a:rPr lang="it-IT" sz="2000" b="1" i="1" dirty="0" err="1">
                <a:solidFill>
                  <a:schemeClr val="accent1">
                    <a:lumMod val="75000"/>
                  </a:schemeClr>
                </a:solidFill>
                <a:latin typeface="Corbel" panose="020B0503020204020204" pitchFamily="34" charset="0"/>
              </a:rPr>
              <a:t>Streptococcus</a:t>
            </a:r>
            <a:r>
              <a:rPr lang="it-IT" sz="2000" b="1" i="1" dirty="0">
                <a:solidFill>
                  <a:schemeClr val="accent1">
                    <a:lumMod val="75000"/>
                  </a:schemeClr>
                </a:solidFill>
                <a:latin typeface="Corbel" panose="020B0503020204020204" pitchFamily="34" charset="0"/>
              </a:rPr>
              <a:t> </a:t>
            </a:r>
            <a:r>
              <a:rPr lang="it-IT" sz="2000" b="1" i="1" dirty="0" err="1">
                <a:solidFill>
                  <a:schemeClr val="accent1">
                    <a:lumMod val="75000"/>
                  </a:schemeClr>
                </a:solidFill>
                <a:latin typeface="Corbel" panose="020B0503020204020204" pitchFamily="34" charset="0"/>
              </a:rPr>
              <a:t>pneumoniae</a:t>
            </a:r>
            <a:r>
              <a:rPr lang="it-IT" sz="2000" b="1" dirty="0">
                <a:solidFill>
                  <a:schemeClr val="accent1">
                    <a:lumMod val="75000"/>
                  </a:schemeClr>
                </a:solidFill>
                <a:latin typeface="Corbel" panose="020B0503020204020204" pitchFamily="34" charset="0"/>
              </a:rPr>
              <a:t>, </a:t>
            </a:r>
            <a:r>
              <a:rPr lang="it-IT" sz="2000" b="1" i="1" dirty="0">
                <a:solidFill>
                  <a:schemeClr val="accent1">
                    <a:lumMod val="75000"/>
                  </a:schemeClr>
                </a:solidFill>
                <a:latin typeface="Corbel" panose="020B0503020204020204" pitchFamily="34" charset="0"/>
              </a:rPr>
              <a:t>Neisseria </a:t>
            </a:r>
            <a:r>
              <a:rPr lang="it-IT" sz="2000" b="1" i="1" dirty="0" err="1">
                <a:solidFill>
                  <a:schemeClr val="accent1">
                    <a:lumMod val="75000"/>
                  </a:schemeClr>
                </a:solidFill>
                <a:latin typeface="Corbel" panose="020B0503020204020204" pitchFamily="34" charset="0"/>
              </a:rPr>
              <a:t>meningitidis</a:t>
            </a:r>
            <a:r>
              <a:rPr lang="it-IT" sz="2000" b="1" dirty="0">
                <a:solidFill>
                  <a:schemeClr val="accent1">
                    <a:lumMod val="75000"/>
                  </a:schemeClr>
                </a:solidFill>
                <a:latin typeface="Corbel" panose="020B0503020204020204" pitchFamily="34" charset="0"/>
              </a:rPr>
              <a:t>, </a:t>
            </a:r>
            <a:r>
              <a:rPr lang="it-IT" sz="2000" b="1" i="1" dirty="0" err="1">
                <a:solidFill>
                  <a:schemeClr val="accent1">
                    <a:lumMod val="75000"/>
                  </a:schemeClr>
                </a:solidFill>
                <a:latin typeface="Corbel" panose="020B0503020204020204" pitchFamily="34" charset="0"/>
              </a:rPr>
              <a:t>Haemophilus</a:t>
            </a:r>
            <a:r>
              <a:rPr lang="it-IT" sz="2000" b="1" i="1" dirty="0">
                <a:solidFill>
                  <a:schemeClr val="accent1">
                    <a:lumMod val="75000"/>
                  </a:schemeClr>
                </a:solidFill>
                <a:latin typeface="Corbel" panose="020B0503020204020204" pitchFamily="34" charset="0"/>
              </a:rPr>
              <a:t> </a:t>
            </a:r>
            <a:r>
              <a:rPr lang="it-IT" sz="2000" b="1" i="1" dirty="0" err="1">
                <a:solidFill>
                  <a:schemeClr val="accent1">
                    <a:lumMod val="75000"/>
                  </a:schemeClr>
                </a:solidFill>
                <a:latin typeface="Corbel" panose="020B0503020204020204" pitchFamily="34" charset="0"/>
              </a:rPr>
              <a:t>Influenzae</a:t>
            </a:r>
            <a:r>
              <a:rPr lang="it-IT" sz="2000" b="1" dirty="0">
                <a:solidFill>
                  <a:schemeClr val="accent1">
                    <a:lumMod val="75000"/>
                  </a:schemeClr>
                </a:solidFill>
                <a:latin typeface="Corbel" panose="020B0503020204020204" pitchFamily="34" charset="0"/>
              </a:rPr>
              <a:t>) </a:t>
            </a:r>
            <a:r>
              <a:rPr lang="it-IT" sz="2200" b="1" dirty="0">
                <a:solidFill>
                  <a:schemeClr val="accent1">
                    <a:lumMod val="75000"/>
                  </a:schemeClr>
                </a:solidFill>
                <a:latin typeface="Corbel" panose="020B0503020204020204" pitchFamily="34" charset="0"/>
              </a:rPr>
              <a:t>-</a:t>
            </a:r>
            <a:r>
              <a:rPr lang="it-IT" sz="2000" dirty="0">
                <a:solidFill>
                  <a:schemeClr val="accent1">
                    <a:lumMod val="75000"/>
                  </a:schemeClr>
                </a:solidFill>
                <a:latin typeface="Corbel" panose="020B0503020204020204" pitchFamily="34" charset="0"/>
              </a:rPr>
              <a:t>4 maggio </a:t>
            </a:r>
            <a:r>
              <a:rPr lang="it-IT" sz="2000" dirty="0" smtClean="0">
                <a:solidFill>
                  <a:schemeClr val="accent1">
                    <a:lumMod val="75000"/>
                  </a:schemeClr>
                </a:solidFill>
                <a:latin typeface="Corbel" panose="020B0503020204020204" pitchFamily="34" charset="0"/>
              </a:rPr>
              <a:t>2017 </a:t>
            </a:r>
            <a:r>
              <a:rPr lang="it-IT" sz="1400" dirty="0" smtClean="0">
                <a:solidFill>
                  <a:schemeClr val="accent1">
                    <a:lumMod val="75000"/>
                  </a:schemeClr>
                </a:solidFill>
                <a:latin typeface="Corbel" panose="020B0503020204020204" pitchFamily="34" charset="0"/>
              </a:rPr>
              <a:t>(in fase di aggiornamento)</a:t>
            </a:r>
            <a:endParaRPr lang="it-IT" sz="1400" dirty="0">
              <a:solidFill>
                <a:schemeClr val="accent1">
                  <a:lumMod val="75000"/>
                </a:schemeClr>
              </a:solidFill>
              <a:latin typeface="Corbel" panose="020B0503020204020204" pitchFamily="34" charset="0"/>
            </a:endParaRPr>
          </a:p>
        </p:txBody>
      </p:sp>
      <p:graphicFrame>
        <p:nvGraphicFramePr>
          <p:cNvPr id="4" name="Tabella 3"/>
          <p:cNvGraphicFramePr>
            <a:graphicFrameLocks noGrp="1"/>
          </p:cNvGraphicFramePr>
          <p:nvPr>
            <p:extLst>
              <p:ext uri="{D42A27DB-BD31-4B8C-83A1-F6EECF244321}">
                <p14:modId xmlns:p14="http://schemas.microsoft.com/office/powerpoint/2010/main" xmlns="" val="3968877354"/>
              </p:ext>
            </p:extLst>
          </p:nvPr>
        </p:nvGraphicFramePr>
        <p:xfrm>
          <a:off x="1199456" y="1484784"/>
          <a:ext cx="8568951" cy="4824542"/>
        </p:xfrm>
        <a:graphic>
          <a:graphicData uri="http://schemas.openxmlformats.org/drawingml/2006/table">
            <a:tbl>
              <a:tblPr firstRow="1" firstCol="1" lastRow="1" lastCol="1" bandRow="1" bandCol="1">
                <a:tableStyleId>{F2DE63D5-997A-4646-A377-4702673A728D}</a:tableStyleId>
              </a:tblPr>
              <a:tblGrid>
                <a:gridCol w="5198140"/>
                <a:gridCol w="1189698"/>
                <a:gridCol w="1062994"/>
                <a:gridCol w="1118119"/>
              </a:tblGrid>
              <a:tr h="419524">
                <a:tc>
                  <a:txBody>
                    <a:bodyPr/>
                    <a:lstStyle/>
                    <a:p>
                      <a:pPr algn="l">
                        <a:spcAft>
                          <a:spcPts val="0"/>
                        </a:spcAft>
                      </a:pPr>
                      <a:r>
                        <a:rPr lang="it-IT" sz="1000" dirty="0">
                          <a:effectLst/>
                        </a:rPr>
                        <a:t>Condizione</a:t>
                      </a:r>
                      <a:endParaRPr lang="it-IT"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t-IT" sz="1000">
                          <a:effectLst/>
                        </a:rPr>
                        <a:t>Streptococcus pneumoniae</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t-IT" sz="1000">
                          <a:effectLst/>
                        </a:rPr>
                        <a:t>Neisseria meningitidis</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t-IT" sz="1000">
                          <a:effectLst/>
                        </a:rPr>
                        <a:t>Haemophilus influenzae</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r>
              <a:tr h="209763">
                <a:tc>
                  <a:txBody>
                    <a:bodyPr/>
                    <a:lstStyle/>
                    <a:p>
                      <a:pPr algn="l">
                        <a:spcAft>
                          <a:spcPts val="0"/>
                        </a:spcAft>
                      </a:pPr>
                      <a:r>
                        <a:rPr lang="it-IT" sz="1000">
                          <a:effectLst/>
                        </a:rPr>
                        <a:t>Alcoolismo cronico</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57200" algn="ctr">
                        <a:spcAft>
                          <a:spcPts val="0"/>
                        </a:spcAf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57200" algn="ctr">
                        <a:spcAft>
                          <a:spcPts val="0"/>
                        </a:spcAf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r>
              <a:tr h="209763">
                <a:tc>
                  <a:txBody>
                    <a:bodyPr/>
                    <a:lstStyle/>
                    <a:p>
                      <a:pPr algn="l">
                        <a:spcAft>
                          <a:spcPts val="0"/>
                        </a:spcAft>
                      </a:pPr>
                      <a:r>
                        <a:rPr lang="it-IT" sz="1000">
                          <a:effectLst/>
                        </a:rPr>
                        <a:t>Asplenia anatomica o funzionale e candidati alla splenectomia in elezione</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r>
              <a:tr h="209763">
                <a:tc>
                  <a:txBody>
                    <a:bodyPr/>
                    <a:lstStyle/>
                    <a:p>
                      <a:pPr algn="l">
                        <a:spcAft>
                          <a:spcPts val="0"/>
                        </a:spcAft>
                      </a:pPr>
                      <a:r>
                        <a:rPr lang="it-IT" sz="1000">
                          <a:effectLst/>
                        </a:rPr>
                        <a:t>Cardiopatie croniche</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57200" algn="ctr">
                        <a:spcAft>
                          <a:spcPts val="0"/>
                        </a:spcAf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57200" algn="ctr">
                        <a:spcAft>
                          <a:spcPts val="0"/>
                        </a:spcAf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r>
              <a:tr h="209763">
                <a:tc>
                  <a:txBody>
                    <a:bodyPr/>
                    <a:lstStyle/>
                    <a:p>
                      <a:pPr algn="l">
                        <a:spcAft>
                          <a:spcPts val="0"/>
                        </a:spcAft>
                      </a:pPr>
                      <a:r>
                        <a:rPr lang="it-IT" sz="1000">
                          <a:effectLst/>
                        </a:rPr>
                        <a:t>Celiachia</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57200" algn="ctr">
                        <a:spcAft>
                          <a:spcPts val="0"/>
                        </a:spcAf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57200" algn="ctr">
                        <a:spcAft>
                          <a:spcPts val="0"/>
                        </a:spcAf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r>
              <a:tr h="209763">
                <a:tc>
                  <a:txBody>
                    <a:bodyPr/>
                    <a:lstStyle/>
                    <a:p>
                      <a:pPr algn="l">
                        <a:spcAft>
                          <a:spcPts val="0"/>
                        </a:spcAft>
                      </a:pPr>
                      <a:r>
                        <a:rPr lang="it-IT" sz="1000">
                          <a:effectLst/>
                        </a:rPr>
                        <a:t>Deficit fattori del complemento </a:t>
                      </a:r>
                      <a:r>
                        <a:rPr lang="it-IT" sz="1000" baseline="30000">
                          <a:effectLst/>
                        </a:rPr>
                        <a:t>(*)</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r>
              <a:tr h="209763">
                <a:tc>
                  <a:txBody>
                    <a:bodyPr/>
                    <a:lstStyle/>
                    <a:p>
                      <a:pPr algn="l">
                        <a:spcAft>
                          <a:spcPts val="0"/>
                        </a:spcAft>
                      </a:pPr>
                      <a:r>
                        <a:rPr lang="it-IT" sz="1000" dirty="0">
                          <a:effectLst/>
                        </a:rPr>
                        <a:t>Diabete mellito </a:t>
                      </a:r>
                      <a:endParaRPr lang="it-IT"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57200" algn="ctr">
                        <a:spcAft>
                          <a:spcPts val="0"/>
                        </a:spcAf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r>
              <a:tr h="209763">
                <a:tc>
                  <a:txBody>
                    <a:bodyPr/>
                    <a:lstStyle/>
                    <a:p>
                      <a:pPr algn="l">
                        <a:spcAft>
                          <a:spcPts val="0"/>
                        </a:spcAft>
                      </a:pPr>
                      <a:r>
                        <a:rPr lang="it-IT" sz="1000">
                          <a:effectLst/>
                        </a:rPr>
                        <a:t>Difetti dei Toll like receptors di tipo 4</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57200" algn="ctr">
                        <a:spcAft>
                          <a:spcPts val="0"/>
                        </a:spcAf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57200" algn="ctr">
                        <a:spcAft>
                          <a:spcPts val="0"/>
                        </a:spcAf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r>
              <a:tr h="209763">
                <a:tc>
                  <a:txBody>
                    <a:bodyPr/>
                    <a:lstStyle/>
                    <a:p>
                      <a:pPr algn="l">
                        <a:spcAft>
                          <a:spcPts val="0"/>
                        </a:spcAft>
                      </a:pPr>
                      <a:r>
                        <a:rPr lang="it-IT" sz="1000">
                          <a:effectLst/>
                        </a:rPr>
                        <a:t>Difetti della properdina</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57200" algn="ctr">
                        <a:spcAft>
                          <a:spcPts val="0"/>
                        </a:spcAft>
                      </a:pPr>
                      <a:r>
                        <a:rPr lang="it-IT" sz="1000" dirty="0">
                          <a:effectLst/>
                        </a:rPr>
                        <a:t> </a:t>
                      </a:r>
                      <a:endParaRPr lang="it-IT"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57200" algn="ctr">
                        <a:spcAft>
                          <a:spcPts val="0"/>
                        </a:spcAf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r>
              <a:tr h="209763">
                <a:tc>
                  <a:txBody>
                    <a:bodyPr/>
                    <a:lstStyle/>
                    <a:p>
                      <a:pPr algn="l">
                        <a:spcAft>
                          <a:spcPts val="0"/>
                        </a:spcAft>
                      </a:pPr>
                      <a:r>
                        <a:rPr lang="it-IT" sz="1000">
                          <a:effectLst/>
                        </a:rPr>
                        <a:t>Emoglobinopatie</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r>
              <a:tr h="209763">
                <a:tc>
                  <a:txBody>
                    <a:bodyPr/>
                    <a:lstStyle/>
                    <a:p>
                      <a:pPr algn="l">
                        <a:spcAft>
                          <a:spcPts val="0"/>
                        </a:spcAft>
                      </a:pPr>
                      <a:r>
                        <a:rPr lang="it-IT" sz="1000">
                          <a:effectLst/>
                        </a:rPr>
                        <a:t>Epatopatie croniche gravi</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57200" algn="ctr">
                        <a:spcAft>
                          <a:spcPts val="0"/>
                        </a:spcAf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r>
              <a:tr h="1048810">
                <a:tc>
                  <a:txBody>
                    <a:bodyPr/>
                    <a:lstStyle/>
                    <a:p>
                      <a:pPr algn="l">
                        <a:spcAft>
                          <a:spcPts val="0"/>
                        </a:spcAft>
                      </a:pPr>
                      <a:r>
                        <a:rPr lang="it-IT" sz="1000">
                          <a:effectLst/>
                        </a:rPr>
                        <a:t>Immunodeficienze congenite e acquisite compresi leucemie, linfomi, mieloma multiplo, neoplasie diffuse, trapianto d’organo o di midollo, soggetti sottoposti a chemioterapia o radioterapia per il trattamento di neoplasie maligne e soggetti con patologie richiedenti un trattamento immunosoppressivo a lungo termine</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r>
              <a:tr h="209763">
                <a:tc>
                  <a:txBody>
                    <a:bodyPr/>
                    <a:lstStyle/>
                    <a:p>
                      <a:pPr algn="l">
                        <a:spcAft>
                          <a:spcPts val="0"/>
                        </a:spcAft>
                      </a:pPr>
                      <a:r>
                        <a:rPr lang="it-IT" sz="1000">
                          <a:effectLst/>
                        </a:rPr>
                        <a:t>Infezione da HIV</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r>
              <a:tr h="209763">
                <a:tc>
                  <a:txBody>
                    <a:bodyPr/>
                    <a:lstStyle/>
                    <a:p>
                      <a:pPr algn="l">
                        <a:spcAft>
                          <a:spcPts val="0"/>
                        </a:spcAft>
                      </a:pPr>
                      <a:r>
                        <a:rPr lang="it-IT" sz="1000">
                          <a:effectLst/>
                        </a:rPr>
                        <a:t>Insufficienza renale/surrenale cronica</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57200" algn="ctr">
                        <a:spcAft>
                          <a:spcPts val="0"/>
                        </a:spcAf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r>
              <a:tr h="209763">
                <a:tc>
                  <a:txBody>
                    <a:bodyPr/>
                    <a:lstStyle/>
                    <a:p>
                      <a:pPr algn="l">
                        <a:spcAft>
                          <a:spcPts val="0"/>
                        </a:spcAft>
                      </a:pPr>
                      <a:r>
                        <a:rPr lang="it-IT" sz="1000">
                          <a:effectLst/>
                        </a:rPr>
                        <a:t>Malattie polmonari croniche</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57200" algn="ctr">
                        <a:spcAft>
                          <a:spcPts val="0"/>
                        </a:spcAf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57200" algn="ctr">
                        <a:spcAft>
                          <a:spcPts val="0"/>
                        </a:spcAf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r>
              <a:tr h="209763">
                <a:tc>
                  <a:txBody>
                    <a:bodyPr/>
                    <a:lstStyle/>
                    <a:p>
                      <a:pPr algn="l">
                        <a:spcAft>
                          <a:spcPts val="0"/>
                        </a:spcAft>
                        <a:tabLst>
                          <a:tab pos="2217420" algn="r"/>
                        </a:tabLst>
                      </a:pPr>
                      <a:r>
                        <a:rPr lang="it-IT" sz="1000">
                          <a:effectLst/>
                        </a:rPr>
                        <a:t>Perdita di liquor da cause congenite o acquisite</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r>
              <a:tr h="209763">
                <a:tc>
                  <a:txBody>
                    <a:bodyPr/>
                    <a:lstStyle/>
                    <a:p>
                      <a:pPr algn="l">
                        <a:spcAft>
                          <a:spcPts val="0"/>
                        </a:spcAft>
                      </a:pPr>
                      <a:r>
                        <a:rPr lang="it-IT" sz="1000">
                          <a:effectLst/>
                        </a:rPr>
                        <a:t>Personale di laboratorio esposto a N. meningitidis</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228600" algn="ctr">
                        <a:spcAft>
                          <a:spcPts val="0"/>
                        </a:spcAf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228600" algn="ctr">
                        <a:spcAft>
                          <a:spcPts val="0"/>
                        </a:spcAf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r>
              <a:tr h="209763">
                <a:tc>
                  <a:txBody>
                    <a:bodyPr/>
                    <a:lstStyle/>
                    <a:p>
                      <a:pPr algn="l">
                        <a:spcAft>
                          <a:spcPts val="0"/>
                        </a:spcAft>
                      </a:pPr>
                      <a:r>
                        <a:rPr lang="it-IT" sz="1000" dirty="0">
                          <a:effectLst/>
                        </a:rPr>
                        <a:t>Portatori di impianto cocleare </a:t>
                      </a:r>
                      <a:r>
                        <a:rPr lang="it-IT" sz="1000" baseline="30000" dirty="0">
                          <a:effectLst/>
                        </a:rPr>
                        <a:t>(**)</a:t>
                      </a:r>
                      <a:endParaRPr lang="it-IT"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dirty="0">
                          <a:effectLst/>
                        </a:rPr>
                        <a:t> </a:t>
                      </a:r>
                      <a:endParaRPr lang="it-IT"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228600" algn="ctr">
                        <a:spcAft>
                          <a:spcPts val="0"/>
                        </a:spcAft>
                      </a:pPr>
                      <a:r>
                        <a:rPr lang="it-IT" sz="1000" dirty="0">
                          <a:effectLst/>
                        </a:rPr>
                        <a:t> </a:t>
                      </a:r>
                      <a:endParaRPr lang="it-IT"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dirty="0">
                          <a:effectLst/>
                        </a:rPr>
                        <a:t> </a:t>
                      </a:r>
                      <a:endParaRPr lang="it-IT" sz="12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xmlns="" val="20138514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7620000" cy="562074"/>
          </a:xfrm>
        </p:spPr>
        <p:txBody>
          <a:bodyPr>
            <a:noAutofit/>
          </a:bodyPr>
          <a:lstStyle/>
          <a:p>
            <a:r>
              <a:rPr lang="it-IT" sz="4000" b="1" dirty="0">
                <a:solidFill>
                  <a:schemeClr val="accent1">
                    <a:lumMod val="50000"/>
                  </a:schemeClr>
                </a:solidFill>
                <a:latin typeface="Corbel" panose="020B0503020204020204" pitchFamily="34" charset="0"/>
              </a:rPr>
              <a:t>Soggetti sottoposti a trapianto</a:t>
            </a:r>
          </a:p>
        </p:txBody>
      </p:sp>
      <p:pic>
        <p:nvPicPr>
          <p:cNvPr id="8" name="Segnaposto contenuto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490894" y="1208334"/>
            <a:ext cx="5393504" cy="4176464"/>
          </a:xfrm>
          <a:ln w="28575">
            <a:solidFill>
              <a:schemeClr val="accent1">
                <a:lumMod val="75000"/>
              </a:schemeClr>
            </a:solidFill>
          </a:ln>
        </p:spPr>
      </p:pic>
      <p:pic>
        <p:nvPicPr>
          <p:cNvPr id="9" name="Immagin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8833" y="1651863"/>
            <a:ext cx="6017207" cy="1644703"/>
          </a:xfrm>
          <a:prstGeom prst="rect">
            <a:avLst/>
          </a:prstGeom>
          <a:ln w="28575">
            <a:solidFill>
              <a:schemeClr val="accent1">
                <a:lumMod val="75000"/>
              </a:schemeClr>
            </a:solidFill>
          </a:ln>
        </p:spPr>
      </p:pic>
    </p:spTree>
    <p:extLst>
      <p:ext uri="{BB962C8B-B14F-4D97-AF65-F5344CB8AC3E}">
        <p14:creationId xmlns:p14="http://schemas.microsoft.com/office/powerpoint/2010/main" xmlns="" val="2150877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5400" y="620688"/>
            <a:ext cx="10515600" cy="628788"/>
          </a:xfrm>
        </p:spPr>
        <p:txBody>
          <a:bodyPr>
            <a:noAutofit/>
          </a:bodyPr>
          <a:lstStyle/>
          <a:p>
            <a:r>
              <a:rPr lang="it-IT" b="1" dirty="0" smtClean="0">
                <a:solidFill>
                  <a:schemeClr val="accent1">
                    <a:lumMod val="75000"/>
                  </a:schemeClr>
                </a:solidFill>
              </a:rPr>
              <a:t>PERCHÉ VACCINARE?</a:t>
            </a:r>
            <a:endParaRPr lang="it-IT" b="1" dirty="0">
              <a:solidFill>
                <a:schemeClr val="accent1">
                  <a:lumMod val="75000"/>
                </a:schemeClr>
              </a:solidFill>
            </a:endParaRPr>
          </a:p>
        </p:txBody>
      </p:sp>
      <p:sp>
        <p:nvSpPr>
          <p:cNvPr id="3" name="Segnaposto contenuto 2"/>
          <p:cNvSpPr>
            <a:spLocks noGrp="1"/>
          </p:cNvSpPr>
          <p:nvPr>
            <p:ph idx="1"/>
          </p:nvPr>
        </p:nvSpPr>
        <p:spPr>
          <a:xfrm>
            <a:off x="838200" y="1547328"/>
            <a:ext cx="10515600" cy="4522167"/>
          </a:xfrm>
          <a:solidFill>
            <a:schemeClr val="bg1"/>
          </a:solidFill>
        </p:spPr>
        <p:txBody>
          <a:bodyPr>
            <a:normAutofit lnSpcReduction="10000"/>
          </a:bodyPr>
          <a:lstStyle/>
          <a:p>
            <a:pPr marL="0" indent="0" algn="just">
              <a:lnSpc>
                <a:spcPct val="150000"/>
              </a:lnSpc>
              <a:buNone/>
            </a:pPr>
            <a:r>
              <a:rPr lang="it-IT" sz="2200" dirty="0" smtClean="0"/>
              <a:t>Per le malattie che si trasmettono da persona a persona, </a:t>
            </a:r>
            <a:r>
              <a:rPr lang="it-IT" sz="2200" b="1" dirty="0" smtClean="0"/>
              <a:t>le vaccinazioni non solo proteggono noi stessi, ma anche le persone che non possono essere vaccinate </a:t>
            </a:r>
            <a:r>
              <a:rPr lang="it-IT" sz="2200" dirty="0" smtClean="0"/>
              <a:t>(perché non ancora in età raccomandata, perché non rispondono alla vaccinazione o perché presentano controindicazioni). </a:t>
            </a:r>
          </a:p>
          <a:p>
            <a:pPr marL="0" indent="0" algn="just">
              <a:lnSpc>
                <a:spcPct val="150000"/>
              </a:lnSpc>
              <a:buNone/>
            </a:pPr>
            <a:r>
              <a:rPr lang="it-IT" sz="2200" b="1" dirty="0" smtClean="0"/>
              <a:t>Immunità di gregge</a:t>
            </a:r>
            <a:r>
              <a:rPr lang="it-IT" sz="2200" dirty="0" smtClean="0"/>
              <a:t>: se la percentuale di individui vaccinati all’interno di una popolazione è elevata si riduce la possibilità che le persone non vaccinate (o su cui la vaccinazione non è efficace) entrino in contatto con il virus e, di conseguenza, si riduce la trasmissione dell’agente infettivo. Questo significa che se vengono mantenute coperture sufficientemente alte si impedisce al virus di circolare fino alla sua scomparsa permanente.</a:t>
            </a:r>
            <a:endParaRPr lang="it-IT" sz="2200" dirty="0"/>
          </a:p>
        </p:txBody>
      </p:sp>
    </p:spTree>
    <p:extLst>
      <p:ext uri="{BB962C8B-B14F-4D97-AF65-F5344CB8AC3E}">
        <p14:creationId xmlns:p14="http://schemas.microsoft.com/office/powerpoint/2010/main" xmlns="" val="15761220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1878" y="482523"/>
            <a:ext cx="3784612" cy="551104"/>
          </a:xfrm>
        </p:spPr>
        <p:txBody>
          <a:bodyPr>
            <a:noAutofit/>
          </a:bodyPr>
          <a:lstStyle/>
          <a:p>
            <a:pPr algn="ctr"/>
            <a:r>
              <a:rPr lang="it-IT" sz="4400" b="1" dirty="0">
                <a:solidFill>
                  <a:schemeClr val="accent1">
                    <a:lumMod val="50000"/>
                  </a:schemeClr>
                </a:solidFill>
                <a:latin typeface="Corbel" panose="020B0503020204020204" pitchFamily="34" charset="0"/>
              </a:rPr>
              <a:t>ZOSTER</a:t>
            </a:r>
          </a:p>
        </p:txBody>
      </p:sp>
      <p:pic>
        <p:nvPicPr>
          <p:cNvPr id="4" name="Immagin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00902" y="2132857"/>
            <a:ext cx="8034037" cy="3888431"/>
          </a:xfrm>
          <a:prstGeom prst="rect">
            <a:avLst/>
          </a:prstGeom>
        </p:spPr>
      </p:pic>
      <p:sp>
        <p:nvSpPr>
          <p:cNvPr id="5" name="CasellaDiTesto 4"/>
          <p:cNvSpPr txBox="1"/>
          <p:nvPr/>
        </p:nvSpPr>
        <p:spPr>
          <a:xfrm>
            <a:off x="2426601" y="1930677"/>
            <a:ext cx="1969809" cy="300082"/>
          </a:xfrm>
          <a:prstGeom prst="rect">
            <a:avLst/>
          </a:prstGeom>
          <a:solidFill>
            <a:schemeClr val="bg1"/>
          </a:solidFill>
          <a:ln>
            <a:solidFill>
              <a:schemeClr val="bg1"/>
            </a:solidFill>
          </a:ln>
        </p:spPr>
        <p:txBody>
          <a:bodyPr wrap="square" rtlCol="0">
            <a:spAutoFit/>
          </a:bodyPr>
          <a:lstStyle/>
          <a:p>
            <a:endParaRPr lang="it-IT" sz="1350" dirty="0"/>
          </a:p>
        </p:txBody>
      </p:sp>
      <p:pic>
        <p:nvPicPr>
          <p:cNvPr id="3" name="Immagin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19534" y="332656"/>
            <a:ext cx="5779026" cy="1329431"/>
          </a:xfrm>
          <a:prstGeom prst="rect">
            <a:avLst/>
          </a:prstGeom>
        </p:spPr>
      </p:pic>
    </p:spTree>
    <p:extLst>
      <p:ext uri="{BB962C8B-B14F-4D97-AF65-F5344CB8AC3E}">
        <p14:creationId xmlns:p14="http://schemas.microsoft.com/office/powerpoint/2010/main" xmlns="" val="32292544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07568" y="188640"/>
            <a:ext cx="6720547" cy="6192688"/>
          </a:xfrm>
          <a:prstGeom prst="rect">
            <a:avLst/>
          </a:prstGeom>
        </p:spPr>
      </p:pic>
    </p:spTree>
    <p:extLst>
      <p:ext uri="{BB962C8B-B14F-4D97-AF65-F5344CB8AC3E}">
        <p14:creationId xmlns:p14="http://schemas.microsoft.com/office/powerpoint/2010/main" xmlns="" val="17991871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47528" y="482781"/>
            <a:ext cx="7223020" cy="4824536"/>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07569" y="5283792"/>
            <a:ext cx="6351429" cy="1008112"/>
          </a:xfrm>
          <a:prstGeom prst="rect">
            <a:avLst/>
          </a:prstGeom>
        </p:spPr>
      </p:pic>
    </p:spTree>
    <p:extLst>
      <p:ext uri="{BB962C8B-B14F-4D97-AF65-F5344CB8AC3E}">
        <p14:creationId xmlns:p14="http://schemas.microsoft.com/office/powerpoint/2010/main" xmlns="" val="22924716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47528" y="1556792"/>
            <a:ext cx="8218169" cy="3510092"/>
          </a:xfrm>
          <a:prstGeom prst="rect">
            <a:avLst/>
          </a:prstGeom>
        </p:spPr>
      </p:pic>
    </p:spTree>
    <p:extLst>
      <p:ext uri="{BB962C8B-B14F-4D97-AF65-F5344CB8AC3E}">
        <p14:creationId xmlns:p14="http://schemas.microsoft.com/office/powerpoint/2010/main" xmlns="" val="10841306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26779" y="692696"/>
            <a:ext cx="8201500" cy="5328591"/>
          </a:xfrm>
          <a:prstGeom prst="rect">
            <a:avLst/>
          </a:prstGeom>
        </p:spPr>
      </p:pic>
    </p:spTree>
    <p:extLst>
      <p:ext uri="{BB962C8B-B14F-4D97-AF65-F5344CB8AC3E}">
        <p14:creationId xmlns:p14="http://schemas.microsoft.com/office/powerpoint/2010/main" xmlns="" val="6299187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3392" y="460684"/>
            <a:ext cx="10058400" cy="1044664"/>
          </a:xfrm>
        </p:spPr>
        <p:txBody>
          <a:bodyPr>
            <a:normAutofit/>
          </a:bodyPr>
          <a:lstStyle/>
          <a:p>
            <a:r>
              <a:rPr lang="it-IT" sz="4000" b="1" dirty="0" smtClean="0">
                <a:solidFill>
                  <a:schemeClr val="accent1">
                    <a:lumMod val="50000"/>
                  </a:schemeClr>
                </a:solidFill>
                <a:latin typeface="Corbel" panose="020B0503020204020204" pitchFamily="34" charset="0"/>
              </a:rPr>
              <a:t>VACCINAZIONE HPV</a:t>
            </a:r>
            <a:endParaRPr lang="it-IT" sz="4000" b="1" dirty="0">
              <a:solidFill>
                <a:schemeClr val="accent1">
                  <a:lumMod val="50000"/>
                </a:schemeClr>
              </a:solidFill>
              <a:latin typeface="Corbel" panose="020B0503020204020204" pitchFamily="34" charset="0"/>
            </a:endParaRPr>
          </a:p>
        </p:txBody>
      </p:sp>
      <p:sp>
        <p:nvSpPr>
          <p:cNvPr id="3" name="Segnaposto contenuto 2"/>
          <p:cNvSpPr>
            <a:spLocks noGrp="1"/>
          </p:cNvSpPr>
          <p:nvPr>
            <p:ph idx="1"/>
          </p:nvPr>
        </p:nvSpPr>
        <p:spPr>
          <a:xfrm>
            <a:off x="623392" y="1845734"/>
            <a:ext cx="11233248" cy="4319570"/>
          </a:xfrm>
        </p:spPr>
        <p:txBody>
          <a:bodyPr>
            <a:noAutofit/>
          </a:bodyPr>
          <a:lstStyle/>
          <a:p>
            <a:pPr algn="just">
              <a:lnSpc>
                <a:spcPct val="100000"/>
              </a:lnSpc>
              <a:spcAft>
                <a:spcPts val="0"/>
              </a:spcAft>
              <a:buNone/>
            </a:pPr>
            <a:r>
              <a:rPr lang="it-IT" sz="2200" dirty="0" smtClean="0"/>
              <a:t>	In  Regione Piemonte (PNPV 2017-2019) offerta gratuita della vaccinazione HPV a:</a:t>
            </a:r>
          </a:p>
          <a:p>
            <a:pPr marL="360363" indent="-180975" algn="just">
              <a:lnSpc>
                <a:spcPct val="100000"/>
              </a:lnSpc>
              <a:spcAft>
                <a:spcPts val="0"/>
              </a:spcAft>
              <a:buFont typeface="Arial" pitchFamily="34" charset="0"/>
              <a:buChar char="•"/>
            </a:pPr>
            <a:r>
              <a:rPr lang="it-IT" sz="2200" dirty="0" smtClean="0"/>
              <a:t>maschi e femmine nel dodicesimo anno di vita;</a:t>
            </a:r>
          </a:p>
          <a:p>
            <a:pPr marL="360363" indent="-180975" algn="just">
              <a:lnSpc>
                <a:spcPct val="100000"/>
              </a:lnSpc>
              <a:spcAft>
                <a:spcPts val="0"/>
              </a:spcAft>
              <a:buFont typeface="Arial" pitchFamily="34" charset="0"/>
              <a:buChar char="•"/>
            </a:pPr>
            <a:r>
              <a:rPr lang="it-IT" sz="2200" dirty="0" smtClean="0"/>
              <a:t>uomini che fanno sesso con uomini</a:t>
            </a:r>
          </a:p>
          <a:p>
            <a:pPr marL="360363" indent="-180975" algn="just">
              <a:lnSpc>
                <a:spcPct val="100000"/>
              </a:lnSpc>
              <a:spcAft>
                <a:spcPts val="0"/>
              </a:spcAft>
              <a:buFont typeface="Arial" pitchFamily="34" charset="0"/>
              <a:buChar char="•"/>
            </a:pPr>
            <a:r>
              <a:rPr lang="it-IT" sz="2200" dirty="0" smtClean="0"/>
              <a:t>soggetti con infezione da HIV, come indicato nelle "Linee Guida italiane sull'utilizzo della Terapia </a:t>
            </a:r>
            <a:r>
              <a:rPr lang="it-IT" sz="2200" dirty="0" err="1" smtClean="0"/>
              <a:t>Antiretrovirale</a:t>
            </a:r>
            <a:r>
              <a:rPr lang="it-IT" sz="2200" dirty="0" smtClean="0"/>
              <a:t> e la gestione diagnostico-clinica delle persone con infezione da HIV (Edizione 2017);</a:t>
            </a:r>
          </a:p>
          <a:p>
            <a:pPr algn="just">
              <a:lnSpc>
                <a:spcPct val="100000"/>
              </a:lnSpc>
              <a:spcAft>
                <a:spcPts val="0"/>
              </a:spcAft>
              <a:buNone/>
            </a:pPr>
            <a:r>
              <a:rPr lang="it-IT" sz="2200" dirty="0" smtClean="0"/>
              <a:t>	Offerta alle donne di 25 anni di età: per la vaccinazione HPV, così come per tutte le altre vaccinazioni il Piemonte mantiene, anche in caso di adesione ritardata, il diritto alla gratuità senza limiti di età. Ciò significa che per le donne, la vaccinazione HPV è gratuita per tutte le nate a partire dalla  coorte del 1993, mentre per i maschi, per tutti i nati a partire dalla coorte del 2oo6.</a:t>
            </a:r>
          </a:p>
          <a:p>
            <a:pPr algn="just">
              <a:lnSpc>
                <a:spcPct val="100000"/>
              </a:lnSpc>
              <a:spcAft>
                <a:spcPts val="0"/>
              </a:spcAft>
            </a:pPr>
            <a:endParaRPr lang="it-IT" sz="2200" dirty="0"/>
          </a:p>
        </p:txBody>
      </p:sp>
      <p:sp>
        <p:nvSpPr>
          <p:cNvPr id="4" name="CasellaDiTesto 3"/>
          <p:cNvSpPr txBox="1"/>
          <p:nvPr/>
        </p:nvSpPr>
        <p:spPr>
          <a:xfrm>
            <a:off x="8857636" y="546155"/>
            <a:ext cx="3240360" cy="707886"/>
          </a:xfrm>
          <a:prstGeom prst="rect">
            <a:avLst/>
          </a:prstGeom>
          <a:solidFill>
            <a:schemeClr val="bg1"/>
          </a:solidFill>
        </p:spPr>
        <p:txBody>
          <a:bodyPr wrap="square" rtlCol="0">
            <a:spAutoFit/>
          </a:bodyPr>
          <a:lstStyle/>
          <a:p>
            <a:r>
              <a:rPr lang="it-IT" sz="2000" b="1" dirty="0" smtClean="0">
                <a:solidFill>
                  <a:srgbClr val="FF0000"/>
                </a:solidFill>
              </a:rPr>
              <a:t>Nota Regione Piemonte n.00007901, del 09.04.2019</a:t>
            </a:r>
            <a:endParaRPr lang="it-IT" sz="2000" b="1" dirty="0">
              <a:solidFill>
                <a:srgbClr val="FF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20086" y="2903608"/>
            <a:ext cx="10515600" cy="1325563"/>
          </a:xfrm>
        </p:spPr>
        <p:txBody>
          <a:bodyPr>
            <a:normAutofit/>
          </a:bodyPr>
          <a:lstStyle/>
          <a:p>
            <a:pPr algn="ctr"/>
            <a:r>
              <a:rPr lang="it-IT" sz="4800" b="1" dirty="0" smtClean="0">
                <a:solidFill>
                  <a:schemeClr val="accent1">
                    <a:lumMod val="50000"/>
                  </a:schemeClr>
                </a:solidFill>
                <a:latin typeface="Corbel" panose="020B0503020204020204" pitchFamily="34" charset="0"/>
              </a:rPr>
              <a:t>Vaccinazioni </a:t>
            </a:r>
            <a:r>
              <a:rPr lang="x-none" sz="4800" b="1" smtClean="0">
                <a:solidFill>
                  <a:schemeClr val="accent1">
                    <a:lumMod val="50000"/>
                  </a:schemeClr>
                </a:solidFill>
                <a:latin typeface="Corbel" panose="020B0503020204020204" pitchFamily="34" charset="0"/>
              </a:rPr>
              <a:t>per</a:t>
            </a:r>
            <a:r>
              <a:rPr lang="it-IT" sz="4800" b="1" dirty="0" smtClean="0">
                <a:solidFill>
                  <a:schemeClr val="accent1">
                    <a:lumMod val="50000"/>
                  </a:schemeClr>
                </a:solidFill>
                <a:latin typeface="Corbel" panose="020B0503020204020204" pitchFamily="34" charset="0"/>
              </a:rPr>
              <a:t> l’età adulta</a:t>
            </a:r>
            <a:endParaRPr lang="it-IT" sz="4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958708"/>
          </a:xfrm>
        </p:spPr>
        <p:txBody>
          <a:bodyPr>
            <a:normAutofit/>
          </a:bodyPr>
          <a:lstStyle/>
          <a:p>
            <a:r>
              <a:rPr lang="it-IT" sz="4000" b="1" dirty="0" smtClean="0">
                <a:solidFill>
                  <a:schemeClr val="accent1">
                    <a:lumMod val="50000"/>
                  </a:schemeClr>
                </a:solidFill>
                <a:latin typeface="Corbel" panose="020B0503020204020204" pitchFamily="34" charset="0"/>
              </a:rPr>
              <a:t>Vaccinazioni per l’età </a:t>
            </a:r>
            <a:r>
              <a:rPr lang="it-IT" sz="4000" b="1" dirty="0">
                <a:solidFill>
                  <a:schemeClr val="accent1">
                    <a:lumMod val="50000"/>
                  </a:schemeClr>
                </a:solidFill>
                <a:latin typeface="Corbel" panose="020B0503020204020204" pitchFamily="34" charset="0"/>
              </a:rPr>
              <a:t>adulta (19-64 anni</a:t>
            </a:r>
            <a:r>
              <a:rPr lang="it-IT" sz="4000" b="1" dirty="0" smtClean="0">
                <a:solidFill>
                  <a:schemeClr val="accent1">
                    <a:lumMod val="50000"/>
                  </a:schemeClr>
                </a:solidFill>
                <a:latin typeface="Corbel" panose="020B0503020204020204" pitchFamily="34" charset="0"/>
              </a:rPr>
              <a:t>)</a:t>
            </a:r>
            <a:endParaRPr lang="it-IT" sz="4000" b="1" dirty="0">
              <a:solidFill>
                <a:schemeClr val="accent1">
                  <a:lumMod val="50000"/>
                </a:schemeClr>
              </a:solidFill>
              <a:latin typeface="Corbel" panose="020B0503020204020204" pitchFamily="34" charset="0"/>
            </a:endParaRPr>
          </a:p>
        </p:txBody>
      </p:sp>
      <p:sp>
        <p:nvSpPr>
          <p:cNvPr id="3" name="Segnaposto contenuto 2"/>
          <p:cNvSpPr>
            <a:spLocks noGrp="1"/>
          </p:cNvSpPr>
          <p:nvPr>
            <p:ph idx="1"/>
          </p:nvPr>
        </p:nvSpPr>
        <p:spPr>
          <a:xfrm>
            <a:off x="919858" y="1586427"/>
            <a:ext cx="10257657" cy="4463586"/>
          </a:xfrm>
        </p:spPr>
        <p:txBody>
          <a:bodyPr>
            <a:noAutofit/>
          </a:bodyPr>
          <a:lstStyle/>
          <a:p>
            <a:pPr algn="just">
              <a:lnSpc>
                <a:spcPct val="100000"/>
              </a:lnSpc>
            </a:pPr>
            <a:r>
              <a:rPr lang="it-IT" sz="2200" dirty="0"/>
              <a:t>Nel corso dell’età adulta è opportuna la </a:t>
            </a:r>
            <a:r>
              <a:rPr lang="it-IT" sz="2200" b="1" u="sng" dirty="0"/>
              <a:t>somministrazione periodica (ogni 10 anni) </a:t>
            </a:r>
            <a:r>
              <a:rPr lang="it-IT" sz="2200" dirty="0"/>
              <a:t>della </a:t>
            </a:r>
            <a:r>
              <a:rPr lang="it-IT" sz="2200" b="1" dirty="0">
                <a:solidFill>
                  <a:schemeClr val="accent2"/>
                </a:solidFill>
              </a:rPr>
              <a:t>vaccinazione difterite-tetano-pertosse </a:t>
            </a:r>
            <a:r>
              <a:rPr lang="it-IT" sz="2200" dirty="0"/>
              <a:t>con dosaggio per adulto, che deve essere offerta in modo attivo, </a:t>
            </a:r>
            <a:r>
              <a:rPr lang="it-IT" sz="2200" b="1" dirty="0"/>
              <a:t>trovando anche le occasioni opportune per tale offerta</a:t>
            </a:r>
            <a:r>
              <a:rPr lang="it-IT" sz="2200" dirty="0"/>
              <a:t> (es. </a:t>
            </a:r>
            <a:r>
              <a:rPr lang="it-IT" sz="2200" b="1" dirty="0"/>
              <a:t>visite per il rinnovo della patente di guida, visite per certificazioni effettuate presso il medico di medicina generale,</a:t>
            </a:r>
            <a:r>
              <a:rPr lang="it-IT" sz="2200" dirty="0"/>
              <a:t> etc.). </a:t>
            </a:r>
          </a:p>
          <a:p>
            <a:pPr algn="just">
              <a:lnSpc>
                <a:spcPct val="100000"/>
              </a:lnSpc>
            </a:pPr>
            <a:r>
              <a:rPr lang="it-IT" sz="2200" b="1" dirty="0"/>
              <a:t>Un’alta copertura </a:t>
            </a:r>
            <a:r>
              <a:rPr lang="it-IT" sz="2200" dirty="0"/>
              <a:t>con questa vaccinazione consente di </a:t>
            </a:r>
            <a:r>
              <a:rPr lang="it-IT" sz="2200" b="1" dirty="0"/>
              <a:t>limitare la circolazione del batterio della pertosse e ridurre i casi di malattia</a:t>
            </a:r>
            <a:r>
              <a:rPr lang="it-IT" sz="2200" dirty="0"/>
              <a:t>, offre </a:t>
            </a:r>
            <a:r>
              <a:rPr lang="it-IT" sz="2200" b="1" dirty="0"/>
              <a:t>protezione individuale nei confronti del tetano </a:t>
            </a:r>
            <a:r>
              <a:rPr lang="it-IT" sz="2200" dirty="0"/>
              <a:t>in seguito a traumi e ferite, limitando l’impatto della profilassi post-esposizione, e permette di </a:t>
            </a:r>
            <a:r>
              <a:rPr lang="it-IT" sz="2200" b="1" dirty="0"/>
              <a:t>evitare che la difterite </a:t>
            </a:r>
            <a:r>
              <a:rPr lang="it-IT" sz="2200" dirty="0"/>
              <a:t>possa tornare nel nostro Paese. </a:t>
            </a:r>
          </a:p>
          <a:p>
            <a:pPr algn="just">
              <a:lnSpc>
                <a:spcPct val="100000"/>
              </a:lnSpc>
            </a:pPr>
            <a:r>
              <a:rPr lang="it-IT" sz="2200" b="1" dirty="0"/>
              <a:t>Le stesse occasioni devono essere sfruttate </a:t>
            </a:r>
            <a:r>
              <a:rPr lang="it-IT" sz="2200" dirty="0"/>
              <a:t>per la verifica dello stato di suscettibilità per </a:t>
            </a:r>
            <a:r>
              <a:rPr lang="it-IT" sz="2200" b="1" dirty="0">
                <a:solidFill>
                  <a:schemeClr val="accent2"/>
                </a:solidFill>
              </a:rPr>
              <a:t>morbillo, rosolia, parotite e varicella </a:t>
            </a:r>
            <a:r>
              <a:rPr lang="it-IT" sz="2200" dirty="0"/>
              <a:t>(non avere contratto anche una sola tra le malattie elencate e non avere effettuato le relative vaccinazioni).</a:t>
            </a:r>
          </a:p>
          <a:p>
            <a:pPr>
              <a:lnSpc>
                <a:spcPct val="100000"/>
              </a:lnSpc>
            </a:pPr>
            <a:endParaRPr lang="it-IT" sz="2200" dirty="0"/>
          </a:p>
        </p:txBody>
      </p:sp>
    </p:spTree>
    <p:extLst>
      <p:ext uri="{BB962C8B-B14F-4D97-AF65-F5344CB8AC3E}">
        <p14:creationId xmlns:p14="http://schemas.microsoft.com/office/powerpoint/2010/main" xmlns="" val="31080244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99456" y="764704"/>
            <a:ext cx="10058400" cy="808866"/>
          </a:xfrm>
        </p:spPr>
        <p:txBody>
          <a:bodyPr>
            <a:normAutofit/>
          </a:bodyPr>
          <a:lstStyle/>
          <a:p>
            <a:r>
              <a:rPr lang="it-IT" sz="4000" b="1" dirty="0">
                <a:solidFill>
                  <a:schemeClr val="accent1">
                    <a:lumMod val="50000"/>
                  </a:schemeClr>
                </a:solidFill>
                <a:latin typeface="Corbel" panose="020B0503020204020204" pitchFamily="34" charset="0"/>
              </a:rPr>
              <a:t>Vaccinazioni durante la gravidanza </a:t>
            </a:r>
          </a:p>
        </p:txBody>
      </p:sp>
      <p:sp>
        <p:nvSpPr>
          <p:cNvPr id="3" name="Segnaposto contenuto 2"/>
          <p:cNvSpPr>
            <a:spLocks noGrp="1"/>
          </p:cNvSpPr>
          <p:nvPr>
            <p:ph idx="1"/>
          </p:nvPr>
        </p:nvSpPr>
        <p:spPr>
          <a:xfrm>
            <a:off x="1097280" y="1845733"/>
            <a:ext cx="10058400" cy="3957537"/>
          </a:xfrm>
        </p:spPr>
        <p:txBody>
          <a:bodyPr>
            <a:noAutofit/>
          </a:bodyPr>
          <a:lstStyle/>
          <a:p>
            <a:pPr algn="just"/>
            <a:r>
              <a:rPr lang="it-IT" sz="2200" dirty="0" smtClean="0"/>
              <a:t>È stato osservato che le </a:t>
            </a:r>
            <a:r>
              <a:rPr lang="it-IT" sz="2200" b="1" dirty="0" smtClean="0"/>
              <a:t>madri trasferiscono anticorpi al prodotto del concepimento</a:t>
            </a:r>
            <a:r>
              <a:rPr lang="it-IT" sz="2200" dirty="0" smtClean="0"/>
              <a:t>, offrendogli così un certo grado di </a:t>
            </a:r>
            <a:r>
              <a:rPr lang="it-IT" sz="2200" b="1" dirty="0" smtClean="0"/>
              <a:t>protezione contro malattie quali il morbillo, la difterite e poliomielite, </a:t>
            </a:r>
            <a:r>
              <a:rPr lang="it-IT" sz="2200" dirty="0"/>
              <a:t>nelle prime settimane-mesi di vita, quando il sistema immunitario del neonato è ancora immaturo</a:t>
            </a:r>
            <a:r>
              <a:rPr lang="it-IT" sz="2200" b="1" dirty="0" smtClean="0"/>
              <a:t>. </a:t>
            </a:r>
          </a:p>
          <a:p>
            <a:pPr algn="just"/>
            <a:r>
              <a:rPr lang="it-IT" sz="2200" dirty="0" smtClean="0"/>
              <a:t>Gli </a:t>
            </a:r>
            <a:r>
              <a:rPr lang="it-IT" sz="2200" b="1" dirty="0" smtClean="0"/>
              <a:t>anticorpi materni sono in grado di proteggere i neonati dalle infezioni</a:t>
            </a:r>
            <a:r>
              <a:rPr lang="it-IT" sz="2200" dirty="0" smtClean="0"/>
              <a:t>, e modificare la severità delle malattie infettive nei bambini, per un periodo di tempo variabile, a seconda del livello di trasmissione placentare e il tasso di decadimento degli anticorpi acquisiti passivamente. </a:t>
            </a:r>
          </a:p>
          <a:p>
            <a:pPr algn="just"/>
            <a:r>
              <a:rPr lang="it-IT" sz="2200" b="1" dirty="0" smtClean="0"/>
              <a:t>La trasmissione transplacentare di anticorpi è un processo selettivo, attivo e intracellulare</a:t>
            </a:r>
            <a:r>
              <a:rPr lang="it-IT" sz="2200" dirty="0" smtClean="0"/>
              <a:t>, che </a:t>
            </a:r>
            <a:r>
              <a:rPr lang="it-IT" sz="2200" b="1" dirty="0" smtClean="0"/>
              <a:t>inizia intorno alla 17a settimana di gestazione e progressivamente aumenta, fino alla 40a settimana</a:t>
            </a:r>
          </a:p>
        </p:txBody>
      </p:sp>
    </p:spTree>
    <p:extLst>
      <p:ext uri="{BB962C8B-B14F-4D97-AF65-F5344CB8AC3E}">
        <p14:creationId xmlns:p14="http://schemas.microsoft.com/office/powerpoint/2010/main" xmlns="" val="7003455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972356"/>
          </a:xfrm>
        </p:spPr>
        <p:txBody>
          <a:bodyPr>
            <a:normAutofit/>
          </a:bodyPr>
          <a:lstStyle/>
          <a:p>
            <a:r>
              <a:rPr lang="it-IT" sz="4000" b="1" dirty="0">
                <a:solidFill>
                  <a:schemeClr val="accent1">
                    <a:lumMod val="50000"/>
                  </a:schemeClr>
                </a:solidFill>
                <a:latin typeface="Corbel" panose="020B0503020204020204" pitchFamily="34" charset="0"/>
              </a:rPr>
              <a:t>Vaccinazioni durante la gravidanza </a:t>
            </a:r>
          </a:p>
        </p:txBody>
      </p:sp>
      <p:sp>
        <p:nvSpPr>
          <p:cNvPr id="3" name="Segnaposto contenuto 2"/>
          <p:cNvSpPr>
            <a:spLocks noGrp="1"/>
          </p:cNvSpPr>
          <p:nvPr>
            <p:ph idx="1"/>
          </p:nvPr>
        </p:nvSpPr>
        <p:spPr>
          <a:xfrm>
            <a:off x="865495" y="1607260"/>
            <a:ext cx="10352965" cy="4465994"/>
          </a:xfrm>
        </p:spPr>
        <p:txBody>
          <a:bodyPr>
            <a:noAutofit/>
          </a:bodyPr>
          <a:lstStyle/>
          <a:p>
            <a:pPr algn="just">
              <a:lnSpc>
                <a:spcPct val="100000"/>
              </a:lnSpc>
            </a:pPr>
            <a:r>
              <a:rPr lang="it-IT" sz="2200" dirty="0">
                <a:cs typeface="Calibri" panose="020F0502020204030204" pitchFamily="34" charset="0"/>
              </a:rPr>
              <a:t>Nel corso di </a:t>
            </a:r>
            <a:r>
              <a:rPr lang="it-IT" sz="2200" b="1" dirty="0">
                <a:cs typeface="Calibri" panose="020F0502020204030204" pitchFamily="34" charset="0"/>
              </a:rPr>
              <a:t>ogni gravidanza e per ogni successiva gestazione </a:t>
            </a:r>
            <a:r>
              <a:rPr lang="it-IT" sz="2200" b="1" dirty="0">
                <a:solidFill>
                  <a:schemeClr val="accent2"/>
                </a:solidFill>
                <a:cs typeface="Calibri" panose="020F0502020204030204" pitchFamily="34" charset="0"/>
              </a:rPr>
              <a:t>sono raccomandate le vaccinazioni anti-</a:t>
            </a:r>
            <a:r>
              <a:rPr lang="it-IT" sz="2200" b="1" dirty="0" err="1">
                <a:solidFill>
                  <a:schemeClr val="accent2"/>
                </a:solidFill>
                <a:cs typeface="Calibri" panose="020F0502020204030204" pitchFamily="34" charset="0"/>
              </a:rPr>
              <a:t>dTpa</a:t>
            </a:r>
            <a:r>
              <a:rPr lang="it-IT" sz="2200" b="1" dirty="0">
                <a:solidFill>
                  <a:schemeClr val="accent2"/>
                </a:solidFill>
                <a:cs typeface="Calibri" panose="020F0502020204030204" pitchFamily="34" charset="0"/>
              </a:rPr>
              <a:t> e anti-influenza</a:t>
            </a:r>
            <a:r>
              <a:rPr lang="it-IT" sz="2200" b="1" dirty="0">
                <a:solidFill>
                  <a:srgbClr val="FF0000"/>
                </a:solidFill>
                <a:cs typeface="Calibri" panose="020F0502020204030204" pitchFamily="34" charset="0"/>
              </a:rPr>
              <a:t> </a:t>
            </a:r>
            <a:r>
              <a:rPr lang="it-IT" sz="2200" dirty="0">
                <a:cs typeface="Calibri" panose="020F0502020204030204" pitchFamily="34" charset="0"/>
              </a:rPr>
              <a:t>(se la gestazione si verifica nel corso di una stagione influenzale). </a:t>
            </a:r>
          </a:p>
          <a:p>
            <a:pPr algn="just">
              <a:lnSpc>
                <a:spcPct val="100000"/>
              </a:lnSpc>
            </a:pPr>
            <a:r>
              <a:rPr lang="it-IT" sz="2200" dirty="0">
                <a:cs typeface="Calibri" panose="020F0502020204030204" pitchFamily="34" charset="0"/>
              </a:rPr>
              <a:t>La vaccinazione </a:t>
            </a:r>
            <a:r>
              <a:rPr lang="it-IT" sz="2200" dirty="0" err="1">
                <a:cs typeface="Calibri" panose="020F0502020204030204" pitchFamily="34" charset="0"/>
              </a:rPr>
              <a:t>dTpa</a:t>
            </a:r>
            <a:r>
              <a:rPr lang="it-IT" sz="2200" dirty="0">
                <a:cs typeface="Calibri" panose="020F0502020204030204" pitchFamily="34" charset="0"/>
              </a:rPr>
              <a:t> deve essere somministrata durante ogni gravidanza, anche se la donna in gravidanza sia già stata vaccinata o sia in regola con i richiami decennali o abbia contratto la pertosse</a:t>
            </a:r>
            <a:r>
              <a:rPr lang="it-IT" sz="2200" dirty="0" smtClean="0">
                <a:cs typeface="Calibri" panose="020F0502020204030204" pitchFamily="34" charset="0"/>
              </a:rPr>
              <a:t>.</a:t>
            </a:r>
            <a:endParaRPr lang="it-IT" sz="2200" dirty="0">
              <a:cs typeface="Calibri" panose="020F0502020204030204" pitchFamily="34" charset="0"/>
            </a:endParaRPr>
          </a:p>
          <a:p>
            <a:pPr algn="just">
              <a:lnSpc>
                <a:spcPct val="100000"/>
              </a:lnSpc>
            </a:pPr>
            <a:r>
              <a:rPr lang="it-IT" sz="2200" b="1" dirty="0" smtClean="0">
                <a:cs typeface="Calibri" panose="020F0502020204030204" pitchFamily="34" charset="0"/>
              </a:rPr>
              <a:t>L’ACIP</a:t>
            </a:r>
            <a:r>
              <a:rPr lang="it-IT" sz="2200" dirty="0" smtClean="0">
                <a:cs typeface="Calibri" panose="020F0502020204030204" pitchFamily="34" charset="0"/>
              </a:rPr>
              <a:t> (</a:t>
            </a:r>
            <a:r>
              <a:rPr lang="en-US" sz="2200" i="1" dirty="0" smtClean="0"/>
              <a:t>Advisory </a:t>
            </a:r>
            <a:r>
              <a:rPr lang="en-US" sz="2200" i="1" dirty="0"/>
              <a:t>Committee on Immunization </a:t>
            </a:r>
            <a:r>
              <a:rPr lang="en-US" sz="2200" i="1" dirty="0" smtClean="0"/>
              <a:t>Practices-CDC</a:t>
            </a:r>
            <a:r>
              <a:rPr lang="it-IT" sz="2200" dirty="0" smtClean="0">
                <a:cs typeface="Calibri" panose="020F0502020204030204" pitchFamily="34" charset="0"/>
              </a:rPr>
              <a:t>) raccomanda la vaccinazione con vaccino combinato difterite-tetano-pertosse (acellulare) in formulazione adulti (</a:t>
            </a:r>
            <a:r>
              <a:rPr lang="it-IT" sz="2200" dirty="0" err="1" smtClean="0">
                <a:cs typeface="Calibri" panose="020F0502020204030204" pitchFamily="34" charset="0"/>
              </a:rPr>
              <a:t>dTap</a:t>
            </a:r>
            <a:r>
              <a:rPr lang="it-IT" sz="2200" dirty="0" smtClean="0">
                <a:cs typeface="Calibri" panose="020F0502020204030204" pitchFamily="34" charset="0"/>
              </a:rPr>
              <a:t>) a ogni gravidanza, </a:t>
            </a:r>
            <a:r>
              <a:rPr lang="it-IT" sz="2200" b="1" dirty="0" smtClean="0">
                <a:cs typeface="Calibri" panose="020F0502020204030204" pitchFamily="34" charset="0"/>
              </a:rPr>
              <a:t>preferibilmente tra la 27° e la 36° settimana</a:t>
            </a:r>
          </a:p>
          <a:p>
            <a:pPr algn="just">
              <a:lnSpc>
                <a:spcPct val="100000"/>
              </a:lnSpc>
            </a:pPr>
            <a:r>
              <a:rPr lang="it-IT" sz="2200" dirty="0">
                <a:cs typeface="Calibri" panose="020F0502020204030204" pitchFamily="34" charset="0"/>
              </a:rPr>
              <a:t>Il Piano Nazionale Prevenzione Vaccinale (PNPV) 2017-2019 </a:t>
            </a:r>
            <a:r>
              <a:rPr lang="it-IT" sz="2200" b="1" dirty="0">
                <a:solidFill>
                  <a:schemeClr val="accent2"/>
                </a:solidFill>
                <a:cs typeface="Calibri" panose="020F0502020204030204" pitchFamily="34" charset="0"/>
              </a:rPr>
              <a:t>individua la 28° settimana </a:t>
            </a:r>
            <a:r>
              <a:rPr lang="it-IT" sz="2200" dirty="0">
                <a:cs typeface="Calibri" panose="020F0502020204030204" pitchFamily="34" charset="0"/>
              </a:rPr>
              <a:t>come periodo ideale per la somministrazione della vaccinazione. </a:t>
            </a:r>
          </a:p>
        </p:txBody>
      </p:sp>
    </p:spTree>
    <p:extLst>
      <p:ext uri="{BB962C8B-B14F-4D97-AF65-F5344CB8AC3E}">
        <p14:creationId xmlns:p14="http://schemas.microsoft.com/office/powerpoint/2010/main" xmlns="" val="2570409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38517"/>
            <a:ext cx="10515600" cy="598195"/>
          </a:xfrm>
        </p:spPr>
        <p:txBody>
          <a:bodyPr>
            <a:normAutofit/>
          </a:bodyPr>
          <a:lstStyle/>
          <a:p>
            <a:pPr algn="ctr"/>
            <a:r>
              <a:rPr lang="it-IT" sz="3600" b="1" dirty="0">
                <a:solidFill>
                  <a:schemeClr val="accent1">
                    <a:lumMod val="75000"/>
                  </a:schemeClr>
                </a:solidFill>
                <a:latin typeface="Corbel" panose="020B0503020204020204" pitchFamily="34" charset="0"/>
              </a:rPr>
              <a:t>Malattie prevenibili e vaccinazioni</a:t>
            </a:r>
            <a:endParaRPr lang="it-IT" sz="3600" dirty="0">
              <a:solidFill>
                <a:schemeClr val="accent1">
                  <a:lumMod val="75000"/>
                </a:schemeClr>
              </a:solidFill>
              <a:latin typeface="Corbel" panose="020B0503020204020204" pitchFamily="34" charset="0"/>
            </a:endParaRPr>
          </a:p>
        </p:txBody>
      </p:sp>
      <p:sp>
        <p:nvSpPr>
          <p:cNvPr id="3" name="Segnaposto contenuto 2"/>
          <p:cNvSpPr>
            <a:spLocks noGrp="1"/>
          </p:cNvSpPr>
          <p:nvPr>
            <p:ph idx="1"/>
          </p:nvPr>
        </p:nvSpPr>
        <p:spPr>
          <a:xfrm>
            <a:off x="838200" y="1268759"/>
            <a:ext cx="10515600" cy="5256731"/>
          </a:xfrm>
          <a:solidFill>
            <a:schemeClr val="bg1"/>
          </a:solidFill>
        </p:spPr>
        <p:txBody>
          <a:bodyPr>
            <a:normAutofit/>
          </a:bodyPr>
          <a:lstStyle/>
          <a:p>
            <a:pPr marL="0" indent="0">
              <a:lnSpc>
                <a:spcPct val="100000"/>
              </a:lnSpc>
              <a:buNone/>
            </a:pPr>
            <a:r>
              <a:rPr lang="it-IT" sz="2600" b="1" dirty="0" smtClean="0">
                <a:solidFill>
                  <a:srgbClr val="FF0000"/>
                </a:solidFill>
                <a:latin typeface="Corbel" panose="020B0503020204020204" pitchFamily="34" charset="0"/>
              </a:rPr>
              <a:t>Per una </a:t>
            </a:r>
            <a:r>
              <a:rPr lang="it-IT" sz="2600" b="1" dirty="0">
                <a:solidFill>
                  <a:srgbClr val="FF0000"/>
                </a:solidFill>
                <a:latin typeface="Corbel" panose="020B0503020204020204" pitchFamily="34" charset="0"/>
              </a:rPr>
              <a:t>corretta strategia </a:t>
            </a:r>
            <a:r>
              <a:rPr lang="it-IT" sz="2600" b="1" dirty="0" smtClean="0">
                <a:solidFill>
                  <a:srgbClr val="FF0000"/>
                </a:solidFill>
                <a:latin typeface="Corbel" panose="020B0503020204020204" pitchFamily="34" charset="0"/>
              </a:rPr>
              <a:t>preventiva (obiettivo </a:t>
            </a:r>
            <a:r>
              <a:rPr lang="it-IT" sz="2600" b="1" dirty="0">
                <a:solidFill>
                  <a:srgbClr val="FF0000"/>
                </a:solidFill>
                <a:latin typeface="Corbel" panose="020B0503020204020204" pitchFamily="34" charset="0"/>
              </a:rPr>
              <a:t>di eliminazione </a:t>
            </a:r>
            <a:r>
              <a:rPr lang="it-IT" sz="2600" b="1" dirty="0" smtClean="0">
                <a:solidFill>
                  <a:srgbClr val="FF0000"/>
                </a:solidFill>
                <a:latin typeface="Corbel" panose="020B0503020204020204" pitchFamily="34" charset="0"/>
              </a:rPr>
              <a:t>o </a:t>
            </a:r>
            <a:r>
              <a:rPr lang="it-IT" sz="2600" b="1" dirty="0">
                <a:solidFill>
                  <a:srgbClr val="FF0000"/>
                </a:solidFill>
                <a:latin typeface="Corbel" panose="020B0503020204020204" pitchFamily="34" charset="0"/>
              </a:rPr>
              <a:t>di </a:t>
            </a:r>
            <a:r>
              <a:rPr lang="it-IT" sz="2600" b="1" dirty="0" smtClean="0">
                <a:solidFill>
                  <a:srgbClr val="FF0000"/>
                </a:solidFill>
                <a:latin typeface="Corbel" panose="020B0503020204020204" pitchFamily="34" charset="0"/>
              </a:rPr>
              <a:t>eradicazione) è necessario:</a:t>
            </a:r>
          </a:p>
          <a:p>
            <a:pPr marL="271463" indent="-271463" algn="just">
              <a:lnSpc>
                <a:spcPct val="100000"/>
              </a:lnSpc>
              <a:buFont typeface="Arial" panose="020B0604020202020204" pitchFamily="34" charset="0"/>
              <a:buChar char="•"/>
            </a:pPr>
            <a:r>
              <a:rPr lang="it-IT" sz="2400" dirty="0" smtClean="0">
                <a:latin typeface="Corbel" panose="020B0503020204020204" pitchFamily="34" charset="0"/>
              </a:rPr>
              <a:t>avere </a:t>
            </a:r>
            <a:r>
              <a:rPr lang="it-IT" sz="2400" dirty="0">
                <a:latin typeface="Corbel" panose="020B0503020204020204" pitchFamily="34" charset="0"/>
              </a:rPr>
              <a:t>a disposizione un vaccino sicuro ed efficace, </a:t>
            </a:r>
            <a:endParaRPr lang="it-IT" sz="2400" dirty="0" smtClean="0">
              <a:latin typeface="Corbel" panose="020B0503020204020204" pitchFamily="34" charset="0"/>
            </a:endParaRPr>
          </a:p>
          <a:p>
            <a:pPr marL="271463" indent="-271463" algn="just">
              <a:lnSpc>
                <a:spcPct val="100000"/>
              </a:lnSpc>
              <a:buFont typeface="Arial" panose="020B0604020202020204" pitchFamily="34" charset="0"/>
              <a:buChar char="•"/>
            </a:pPr>
            <a:r>
              <a:rPr lang="it-IT" sz="2400" dirty="0" smtClean="0">
                <a:latin typeface="Corbel" panose="020B0503020204020204" pitchFamily="34" charset="0"/>
              </a:rPr>
              <a:t>conoscere </a:t>
            </a:r>
            <a:r>
              <a:rPr lang="it-IT" sz="2400" dirty="0">
                <a:latin typeface="Corbel" panose="020B0503020204020204" pitchFamily="34" charset="0"/>
              </a:rPr>
              <a:t>il meccanismo di diffusione dell’agente </a:t>
            </a:r>
            <a:r>
              <a:rPr lang="it-IT" sz="2400" dirty="0" smtClean="0">
                <a:latin typeface="Corbel" panose="020B0503020204020204" pitchFamily="34" charset="0"/>
              </a:rPr>
              <a:t>causale e le esistenti </a:t>
            </a:r>
            <a:r>
              <a:rPr lang="it-IT" sz="2400" dirty="0">
                <a:latin typeface="Corbel" panose="020B0503020204020204" pitchFamily="34" charset="0"/>
              </a:rPr>
              <a:t>situazioni </a:t>
            </a:r>
            <a:r>
              <a:rPr lang="it-IT" sz="2400" dirty="0" smtClean="0">
                <a:latin typeface="Corbel" panose="020B0503020204020204" pitchFamily="34" charset="0"/>
              </a:rPr>
              <a:t>epidemiologiche</a:t>
            </a:r>
            <a:r>
              <a:rPr lang="it-IT" sz="2400" dirty="0">
                <a:latin typeface="Corbel" panose="020B0503020204020204" pitchFamily="34" charset="0"/>
              </a:rPr>
              <a:t> </a:t>
            </a:r>
            <a:r>
              <a:rPr lang="it-IT" sz="2400" dirty="0" smtClean="0">
                <a:latin typeface="Corbel" panose="020B0503020204020204" pitchFamily="34" charset="0"/>
              </a:rPr>
              <a:t>(dati di notifica di malattie infettive),</a:t>
            </a:r>
          </a:p>
          <a:p>
            <a:pPr marL="271463" indent="-271463" algn="just">
              <a:lnSpc>
                <a:spcPct val="100000"/>
              </a:lnSpc>
              <a:buFont typeface="Arial" panose="020B0604020202020204" pitchFamily="34" charset="0"/>
              <a:buChar char="•"/>
            </a:pPr>
            <a:r>
              <a:rPr lang="it-IT" sz="2400" dirty="0">
                <a:latin typeface="Corbel" panose="020B0503020204020204" pitchFamily="34" charset="0"/>
              </a:rPr>
              <a:t>d</a:t>
            </a:r>
            <a:r>
              <a:rPr lang="it-IT" sz="2400" dirty="0" smtClean="0">
                <a:latin typeface="Corbel" panose="020B0503020204020204" pitchFamily="34" charset="0"/>
              </a:rPr>
              <a:t>isporre dell’</a:t>
            </a:r>
            <a:r>
              <a:rPr lang="it-IT" sz="2400" dirty="0" err="1" smtClean="0">
                <a:latin typeface="Corbel" panose="020B0503020204020204" pitchFamily="34" charset="0"/>
              </a:rPr>
              <a:t>Health</a:t>
            </a:r>
            <a:r>
              <a:rPr lang="it-IT" sz="2400" dirty="0" smtClean="0">
                <a:latin typeface="Corbel" panose="020B0503020204020204" pitchFamily="34" charset="0"/>
              </a:rPr>
              <a:t> </a:t>
            </a:r>
            <a:r>
              <a:rPr lang="it-IT" sz="2400" dirty="0" err="1" smtClean="0">
                <a:latin typeface="Corbel" panose="020B0503020204020204" pitchFamily="34" charset="0"/>
              </a:rPr>
              <a:t>Technolgy</a:t>
            </a:r>
            <a:r>
              <a:rPr lang="it-IT" sz="2400" dirty="0" smtClean="0">
                <a:latin typeface="Corbel" panose="020B0503020204020204" pitchFamily="34" charset="0"/>
              </a:rPr>
              <a:t> </a:t>
            </a:r>
            <a:r>
              <a:rPr lang="it-IT" sz="2400" dirty="0" err="1" smtClean="0">
                <a:latin typeface="Corbel" panose="020B0503020204020204" pitchFamily="34" charset="0"/>
              </a:rPr>
              <a:t>Assessment</a:t>
            </a:r>
            <a:r>
              <a:rPr lang="it-IT" sz="2400" dirty="0" smtClean="0">
                <a:latin typeface="Corbel" panose="020B0503020204020204" pitchFamily="34" charset="0"/>
              </a:rPr>
              <a:t> (HTA) come strumento che funge da </a:t>
            </a:r>
            <a:r>
              <a:rPr lang="it-IT" sz="2400" dirty="0">
                <a:latin typeface="Corbel" panose="020B0503020204020204" pitchFamily="34" charset="0"/>
              </a:rPr>
              <a:t>“ponte” tra il mondo scientifico e quello politico-decisionale, </a:t>
            </a:r>
            <a:endParaRPr lang="it-IT" sz="2400" dirty="0" smtClean="0">
              <a:latin typeface="Corbel" panose="020B0503020204020204" pitchFamily="34" charset="0"/>
            </a:endParaRPr>
          </a:p>
          <a:p>
            <a:pPr marL="533400" lvl="1" indent="-171450" algn="just">
              <a:lnSpc>
                <a:spcPct val="100000"/>
              </a:lnSpc>
            </a:pPr>
            <a:r>
              <a:rPr lang="it-IT" sz="2100" dirty="0" smtClean="0">
                <a:latin typeface="Corbel" panose="020B0503020204020204" pitchFamily="34" charset="0"/>
              </a:rPr>
              <a:t>valutare </a:t>
            </a:r>
            <a:r>
              <a:rPr lang="it-IT" sz="2100" dirty="0">
                <a:latin typeface="Corbel" panose="020B0503020204020204" pitchFamily="34" charset="0"/>
              </a:rPr>
              <a:t>le caratteristiche di una patologia (incidenza, prevalenza, popolazione a rischio e vie di contagio</a:t>
            </a:r>
            <a:r>
              <a:rPr lang="it-IT" sz="2100" dirty="0" smtClean="0">
                <a:latin typeface="Corbel" panose="020B0503020204020204" pitchFamily="34" charset="0"/>
              </a:rPr>
              <a:t>), </a:t>
            </a:r>
            <a:r>
              <a:rPr lang="it-IT" sz="2100" dirty="0">
                <a:latin typeface="Corbel" panose="020B0503020204020204" pitchFamily="34" charset="0"/>
              </a:rPr>
              <a:t>i fattori di costo diretto </a:t>
            </a:r>
            <a:r>
              <a:rPr lang="it-IT" sz="2100" dirty="0" smtClean="0">
                <a:latin typeface="Corbel" panose="020B0503020204020204" pitchFamily="34" charset="0"/>
              </a:rPr>
              <a:t>(costi legati </a:t>
            </a:r>
            <a:r>
              <a:rPr lang="it-IT" sz="2100" dirty="0">
                <a:latin typeface="Corbel" panose="020B0503020204020204" pitchFamily="34" charset="0"/>
              </a:rPr>
              <a:t>all’assistenza sanitaria e ai trattamenti farmacologici o all’assistenza domiciliare di un soggetto </a:t>
            </a:r>
            <a:r>
              <a:rPr lang="it-IT" sz="2100" dirty="0" smtClean="0">
                <a:latin typeface="Corbel" panose="020B0503020204020204" pitchFamily="34" charset="0"/>
              </a:rPr>
              <a:t>malato) e </a:t>
            </a:r>
            <a:r>
              <a:rPr lang="it-IT" sz="2100" dirty="0">
                <a:latin typeface="Corbel" panose="020B0503020204020204" pitchFamily="34" charset="0"/>
              </a:rPr>
              <a:t>indiretto </a:t>
            </a:r>
            <a:r>
              <a:rPr lang="it-IT" sz="2100" dirty="0" smtClean="0">
                <a:latin typeface="Corbel" panose="020B0503020204020204" pitchFamily="34" charset="0"/>
              </a:rPr>
              <a:t>(</a:t>
            </a:r>
            <a:r>
              <a:rPr lang="it-IT" sz="2100" dirty="0">
                <a:latin typeface="Corbel" panose="020B0503020204020204" pitchFamily="34" charset="0"/>
              </a:rPr>
              <a:t>legati alla perdita di produttività per malattia e/o disabilità, ai costi umani in termini di sofferenza e </a:t>
            </a:r>
            <a:r>
              <a:rPr lang="it-IT" sz="2100" dirty="0" smtClean="0">
                <a:latin typeface="Corbel" panose="020B0503020204020204" pitchFamily="34" charset="0"/>
              </a:rPr>
              <a:t>dolore che </a:t>
            </a:r>
            <a:r>
              <a:rPr lang="it-IT" sz="2100" dirty="0">
                <a:latin typeface="Corbel" panose="020B0503020204020204" pitchFamily="34" charset="0"/>
              </a:rPr>
              <a:t>la malattia </a:t>
            </a:r>
            <a:r>
              <a:rPr lang="it-IT" sz="2100" dirty="0" smtClean="0">
                <a:latin typeface="Corbel" panose="020B0503020204020204" pitchFamily="34" charset="0"/>
              </a:rPr>
              <a:t>induce), </a:t>
            </a:r>
            <a:r>
              <a:rPr lang="it-IT" sz="2100" dirty="0">
                <a:latin typeface="Corbel" panose="020B0503020204020204" pitchFamily="34" charset="0"/>
              </a:rPr>
              <a:t>nonché i possibili benefici che potrebbero derivare dalla strategia vaccinale</a:t>
            </a:r>
            <a:r>
              <a:rPr lang="it-IT" sz="2000" dirty="0">
                <a:latin typeface="Corbel" panose="020B0503020204020204" pitchFamily="34" charset="0"/>
              </a:rPr>
              <a:t>.</a:t>
            </a:r>
          </a:p>
          <a:p>
            <a:pPr marL="0" indent="0">
              <a:buNone/>
            </a:pPr>
            <a:endParaRPr lang="it-IT" dirty="0"/>
          </a:p>
        </p:txBody>
      </p:sp>
    </p:spTree>
    <p:extLst>
      <p:ext uri="{BB962C8B-B14F-4D97-AF65-F5344CB8AC3E}">
        <p14:creationId xmlns:p14="http://schemas.microsoft.com/office/powerpoint/2010/main" xmlns="" val="17360823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99456" y="2395932"/>
            <a:ext cx="10058401" cy="3661605"/>
          </a:xfrm>
        </p:spPr>
        <p:txBody>
          <a:bodyPr>
            <a:noAutofit/>
          </a:bodyPr>
          <a:lstStyle/>
          <a:p>
            <a:pPr algn="just">
              <a:lnSpc>
                <a:spcPts val="3000"/>
              </a:lnSpc>
            </a:pPr>
            <a:r>
              <a:rPr lang="it-IT" sz="2400" dirty="0" smtClean="0"/>
              <a:t>È, quindi, necessario utilizzare </a:t>
            </a:r>
            <a:r>
              <a:rPr lang="it-IT" sz="2400" b="1" dirty="0" smtClean="0"/>
              <a:t>tutte le occasioni possibili per verificare lo stato immunitario </a:t>
            </a:r>
            <a:r>
              <a:rPr lang="it-IT" sz="2400" dirty="0" smtClean="0"/>
              <a:t>della donna nei confronti di </a:t>
            </a:r>
            <a:r>
              <a:rPr lang="it-IT" sz="2400" b="1" dirty="0" smtClean="0">
                <a:solidFill>
                  <a:schemeClr val="accent2"/>
                </a:solidFill>
              </a:rPr>
              <a:t>morbillo, parotite, rosolia e varicella</a:t>
            </a:r>
            <a:r>
              <a:rPr lang="it-IT" sz="2400" dirty="0" smtClean="0"/>
              <a:t>; in assenza di immunizzazione anche solo verso una delle malattie elencate, è opportuno proporre attivamente la vaccinazione.</a:t>
            </a:r>
          </a:p>
          <a:p>
            <a:pPr algn="just">
              <a:lnSpc>
                <a:spcPts val="3000"/>
              </a:lnSpc>
            </a:pPr>
            <a:r>
              <a:rPr lang="it-IT" sz="2400" dirty="0" smtClean="0"/>
              <a:t>Poiché sia il </a:t>
            </a:r>
            <a:r>
              <a:rPr lang="it-IT" sz="2400" b="1" dirty="0" smtClean="0"/>
              <a:t>vaccino </a:t>
            </a:r>
            <a:r>
              <a:rPr lang="it-IT" sz="2400" b="1" dirty="0" smtClean="0">
                <a:solidFill>
                  <a:schemeClr val="accent2"/>
                </a:solidFill>
              </a:rPr>
              <a:t>MPR </a:t>
            </a:r>
            <a:r>
              <a:rPr lang="it-IT" sz="2400" b="1" dirty="0" smtClean="0"/>
              <a:t>che quello della </a:t>
            </a:r>
            <a:r>
              <a:rPr lang="it-IT" sz="2400" b="1" dirty="0" smtClean="0">
                <a:solidFill>
                  <a:schemeClr val="accent2"/>
                </a:solidFill>
              </a:rPr>
              <a:t>varicella</a:t>
            </a:r>
            <a:r>
              <a:rPr lang="it-IT" sz="2400" b="1" dirty="0" smtClean="0"/>
              <a:t> sono </a:t>
            </a:r>
            <a:r>
              <a:rPr lang="it-IT" sz="2400" b="1" dirty="0" smtClean="0">
                <a:solidFill>
                  <a:schemeClr val="accent2"/>
                </a:solidFill>
              </a:rPr>
              <a:t>controindicati in gravidanza</a:t>
            </a:r>
            <a:r>
              <a:rPr lang="it-IT" sz="2400" dirty="0" smtClean="0"/>
              <a:t>, è necessario che, al momento dell’inizio della gravidanza, la donna sia vaccinata regolarmente (con due dosi)</a:t>
            </a:r>
            <a:r>
              <a:rPr lang="it-IT" sz="2400" dirty="0" smtClean="0">
                <a:solidFill>
                  <a:schemeClr val="accent2"/>
                </a:solidFill>
              </a:rPr>
              <a:t> </a:t>
            </a:r>
            <a:r>
              <a:rPr lang="it-IT" sz="2400" b="1" dirty="0" smtClean="0">
                <a:solidFill>
                  <a:schemeClr val="accent2"/>
                </a:solidFill>
              </a:rPr>
              <a:t>da almeno un mese</a:t>
            </a:r>
            <a:r>
              <a:rPr lang="it-IT" sz="2400" dirty="0" smtClean="0">
                <a:solidFill>
                  <a:schemeClr val="accent2"/>
                </a:solidFill>
              </a:rPr>
              <a:t>. </a:t>
            </a:r>
            <a:endParaRPr lang="it-IT" sz="2400" dirty="0">
              <a:solidFill>
                <a:schemeClr val="accent2"/>
              </a:solidFill>
            </a:endParaRPr>
          </a:p>
        </p:txBody>
      </p:sp>
      <p:sp>
        <p:nvSpPr>
          <p:cNvPr id="4" name="CasellaDiTesto 3"/>
          <p:cNvSpPr txBox="1"/>
          <p:nvPr/>
        </p:nvSpPr>
        <p:spPr>
          <a:xfrm>
            <a:off x="1097280" y="622683"/>
            <a:ext cx="5647552" cy="954107"/>
          </a:xfrm>
          <a:prstGeom prst="rect">
            <a:avLst/>
          </a:prstGeom>
          <a:noFill/>
        </p:spPr>
        <p:txBody>
          <a:bodyPr wrap="square" rtlCol="0">
            <a:spAutoFit/>
          </a:bodyPr>
          <a:lstStyle/>
          <a:p>
            <a:r>
              <a:rPr lang="it-IT" sz="2800" b="1" dirty="0" smtClean="0">
                <a:solidFill>
                  <a:schemeClr val="accent1">
                    <a:lumMod val="50000"/>
                  </a:schemeClr>
                </a:solidFill>
              </a:rPr>
              <a:t>VACCINAZIONI </a:t>
            </a:r>
            <a:r>
              <a:rPr lang="it-IT" sz="2800" b="1" dirty="0">
                <a:solidFill>
                  <a:schemeClr val="accent1">
                    <a:lumMod val="50000"/>
                  </a:schemeClr>
                </a:solidFill>
              </a:rPr>
              <a:t>IN PREVISIONE DI UNA GRAVIDANZA </a:t>
            </a:r>
            <a:r>
              <a:rPr lang="it-IT" sz="2800" b="1" dirty="0" smtClean="0">
                <a:solidFill>
                  <a:schemeClr val="accent1">
                    <a:lumMod val="50000"/>
                  </a:schemeClr>
                </a:solidFill>
              </a:rPr>
              <a:t>– ETA’ FERTILE</a:t>
            </a:r>
            <a:endParaRPr lang="it-IT" sz="2800" b="1" dirty="0">
              <a:solidFill>
                <a:schemeClr val="accent1">
                  <a:lumMod val="50000"/>
                </a:schemeClr>
              </a:solidFill>
            </a:endParaRPr>
          </a:p>
        </p:txBody>
      </p:sp>
      <p:sp>
        <p:nvSpPr>
          <p:cNvPr id="6" name="Titolo 1"/>
          <p:cNvSpPr txBox="1">
            <a:spLocks/>
          </p:cNvSpPr>
          <p:nvPr/>
        </p:nvSpPr>
        <p:spPr>
          <a:xfrm>
            <a:off x="6898741" y="241336"/>
            <a:ext cx="5119734" cy="1450757"/>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it-IT" sz="1800" b="1" dirty="0" smtClean="0">
                <a:solidFill>
                  <a:srgbClr val="FF0000"/>
                </a:solidFill>
              </a:rPr>
              <a:t>0034074-21/11/2018-DGPRE-DGPRE-P</a:t>
            </a:r>
            <a:br>
              <a:rPr lang="it-IT" sz="1800" b="1" dirty="0" smtClean="0">
                <a:solidFill>
                  <a:srgbClr val="FF0000"/>
                </a:solidFill>
              </a:rPr>
            </a:br>
            <a:r>
              <a:rPr lang="it-IT" sz="1800" dirty="0" smtClean="0">
                <a:solidFill>
                  <a:srgbClr val="FF0000"/>
                </a:solidFill>
              </a:rPr>
              <a:t/>
            </a:r>
            <a:br>
              <a:rPr lang="it-IT" sz="1800" dirty="0" smtClean="0">
                <a:solidFill>
                  <a:srgbClr val="FF0000"/>
                </a:solidFill>
              </a:rPr>
            </a:br>
            <a:r>
              <a:rPr lang="it-IT" sz="1800" dirty="0" smtClean="0">
                <a:solidFill>
                  <a:srgbClr val="FF0000"/>
                </a:solidFill>
              </a:rPr>
              <a:t> </a:t>
            </a:r>
            <a:r>
              <a:rPr lang="it-IT" sz="1800" b="1" dirty="0" smtClean="0">
                <a:solidFill>
                  <a:srgbClr val="FF0000"/>
                </a:solidFill>
              </a:rPr>
              <a:t>OGGETTO: Vaccinazioni raccomandate per le donne in età fertile e in gravidanza – ERRATA CORRIGE </a:t>
            </a:r>
            <a:br>
              <a:rPr lang="it-IT" sz="1800" b="1" dirty="0" smtClean="0">
                <a:solidFill>
                  <a:srgbClr val="FF0000"/>
                </a:solidFill>
              </a:rPr>
            </a:br>
            <a:r>
              <a:rPr lang="it-IT" sz="1800" i="1" dirty="0" smtClean="0">
                <a:solidFill>
                  <a:srgbClr val="FF0000"/>
                </a:solidFill>
              </a:rPr>
              <a:t>La presente aggiorna e sostituisce, integralmente, la nota del 7 agosto 2018, nr. </a:t>
            </a:r>
            <a:r>
              <a:rPr lang="it-IT" sz="1800" i="1" dirty="0" err="1" smtClean="0">
                <a:solidFill>
                  <a:srgbClr val="FF0000"/>
                </a:solidFill>
              </a:rPr>
              <a:t>prot</a:t>
            </a:r>
            <a:r>
              <a:rPr lang="it-IT" sz="1800" i="1" dirty="0" smtClean="0">
                <a:solidFill>
                  <a:srgbClr val="FF0000"/>
                </a:solidFill>
              </a:rPr>
              <a:t>. 23831, recante uguale titolo. </a:t>
            </a:r>
            <a:endParaRPr lang="it-IT" sz="1800" dirty="0">
              <a:solidFill>
                <a:srgbClr val="FF0000"/>
              </a:solidFill>
            </a:endParaRPr>
          </a:p>
        </p:txBody>
      </p:sp>
    </p:spTree>
    <p:extLst>
      <p:ext uri="{BB962C8B-B14F-4D97-AF65-F5344CB8AC3E}">
        <p14:creationId xmlns:p14="http://schemas.microsoft.com/office/powerpoint/2010/main" xmlns="" val="2792236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27448" y="2348880"/>
            <a:ext cx="10058400" cy="1450757"/>
          </a:xfrm>
        </p:spPr>
        <p:txBody>
          <a:bodyPr>
            <a:normAutofit/>
          </a:bodyPr>
          <a:lstStyle/>
          <a:p>
            <a:pPr lvl="1" algn="ctr">
              <a:spcBef>
                <a:spcPts val="450"/>
              </a:spcBef>
              <a:spcAft>
                <a:spcPts val="450"/>
              </a:spcAft>
            </a:pPr>
            <a:r>
              <a:rPr lang="it-IT" sz="4000" b="1" dirty="0">
                <a:solidFill>
                  <a:schemeClr val="accent1">
                    <a:lumMod val="50000"/>
                  </a:schemeClr>
                </a:solidFill>
                <a:latin typeface="Corbel" panose="020B0503020204020204" pitchFamily="34" charset="0"/>
              </a:rPr>
              <a:t>Vaccinazioni per soggetti a rischio per esposizione </a:t>
            </a:r>
            <a:r>
              <a:rPr lang="it-IT" sz="4000" b="1" dirty="0" smtClean="0">
                <a:solidFill>
                  <a:schemeClr val="accent1">
                    <a:lumMod val="50000"/>
                  </a:schemeClr>
                </a:solidFill>
                <a:latin typeface="Corbel" panose="020B0503020204020204" pitchFamily="34" charset="0"/>
              </a:rPr>
              <a:t>professionale</a:t>
            </a:r>
            <a:endParaRPr lang="it-IT" sz="4000" b="1" dirty="0">
              <a:solidFill>
                <a:schemeClr val="accent1">
                  <a:lumMod val="50000"/>
                </a:schemeClr>
              </a:solidFill>
              <a:latin typeface="Corbel" panose="020B0503020204020204" pitchFamily="34" charset="0"/>
            </a:endParaRPr>
          </a:p>
        </p:txBody>
      </p:sp>
    </p:spTree>
    <p:extLst>
      <p:ext uri="{BB962C8B-B14F-4D97-AF65-F5344CB8AC3E}">
        <p14:creationId xmlns:p14="http://schemas.microsoft.com/office/powerpoint/2010/main" xmlns="" val="4014856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a:solidFill>
                  <a:schemeClr val="accent1">
                    <a:lumMod val="75000"/>
                  </a:schemeClr>
                </a:solidFill>
              </a:rPr>
              <a:t>Le categorie di lavoratori per cui sono indicate specifiche vaccinazioni sono</a:t>
            </a:r>
            <a:r>
              <a:rPr lang="it-IT" sz="3200" b="1" dirty="0" smtClean="0">
                <a:solidFill>
                  <a:schemeClr val="accent1">
                    <a:lumMod val="75000"/>
                  </a:schemeClr>
                </a:solidFill>
              </a:rPr>
              <a:t>:</a:t>
            </a:r>
            <a:endParaRPr lang="it-IT" sz="3200" b="1" dirty="0">
              <a:solidFill>
                <a:schemeClr val="accent1">
                  <a:lumMod val="75000"/>
                </a:schemeClr>
              </a:solidFill>
            </a:endParaRPr>
          </a:p>
        </p:txBody>
      </p:sp>
      <p:sp>
        <p:nvSpPr>
          <p:cNvPr id="3" name="Segnaposto contenuto 2"/>
          <p:cNvSpPr>
            <a:spLocks noGrp="1"/>
          </p:cNvSpPr>
          <p:nvPr>
            <p:ph idx="1"/>
          </p:nvPr>
        </p:nvSpPr>
        <p:spPr>
          <a:xfrm>
            <a:off x="838200" y="1730089"/>
            <a:ext cx="10515600" cy="4452345"/>
          </a:xfrm>
        </p:spPr>
        <p:txBody>
          <a:bodyPr>
            <a:normAutofit fontScale="85000" lnSpcReduction="20000"/>
          </a:bodyPr>
          <a:lstStyle/>
          <a:p>
            <a:pPr algn="just">
              <a:lnSpc>
                <a:spcPct val="120000"/>
              </a:lnSpc>
            </a:pPr>
            <a:endParaRPr lang="it-IT" dirty="0" smtClean="0"/>
          </a:p>
          <a:p>
            <a:pPr algn="just">
              <a:lnSpc>
                <a:spcPct val="120000"/>
              </a:lnSpc>
              <a:buNone/>
            </a:pPr>
            <a:r>
              <a:rPr lang="it-IT" b="1" dirty="0" smtClean="0">
                <a:solidFill>
                  <a:schemeClr val="accent1">
                    <a:lumMod val="75000"/>
                  </a:schemeClr>
                </a:solidFill>
              </a:rPr>
              <a:t>Operatori </a:t>
            </a:r>
            <a:r>
              <a:rPr lang="it-IT" b="1" dirty="0">
                <a:solidFill>
                  <a:schemeClr val="accent1">
                    <a:lumMod val="75000"/>
                  </a:schemeClr>
                </a:solidFill>
              </a:rPr>
              <a:t>sanitari: </a:t>
            </a:r>
            <a:endParaRPr lang="it-IT" b="1" dirty="0" smtClean="0">
              <a:solidFill>
                <a:schemeClr val="accent1">
                  <a:lumMod val="75000"/>
                </a:schemeClr>
              </a:solidFill>
            </a:endParaRPr>
          </a:p>
          <a:p>
            <a:pPr algn="just">
              <a:lnSpc>
                <a:spcPct val="120000"/>
              </a:lnSpc>
              <a:buNone/>
            </a:pPr>
            <a:r>
              <a:rPr lang="it-IT" dirty="0" smtClean="0"/>
              <a:t>	per </a:t>
            </a:r>
            <a:r>
              <a:rPr lang="it-IT" dirty="0"/>
              <a:t>gli operatori sanitari un adeguato intervento di immunizzazione è fondamentale per la prevenzione ed il controllo delle infezioni (</a:t>
            </a:r>
            <a:r>
              <a:rPr lang="it-IT" b="1" dirty="0"/>
              <a:t>anti-epatite B, anti-influenzale, anti-morbillo, parotite, rosolia (MPR), anti-varicella, anti-pertosse</a:t>
            </a:r>
            <a:r>
              <a:rPr lang="it-IT" dirty="0"/>
              <a:t>). Nella maggior parte dei casi, l’immunizzazione attiva riveste un ruolo non soltanto di protezione del singolo operatore, ma soprattutto di garanzia nei confronti dei pazienti, ai quali l’operatore potrebbe trasmettere l’infezione determinando gravi danni e persino casi mortali. Anche per gli studenti dei corsi di laurea dell’area sanitaria sono fortemente raccomandate le medesime vaccinazioni indicate per gli operatori sanitari.</a:t>
            </a:r>
          </a:p>
          <a:p>
            <a:pPr algn="just">
              <a:lnSpc>
                <a:spcPct val="120000"/>
              </a:lnSpc>
            </a:pPr>
            <a:endParaRPr lang="it-IT" dirty="0"/>
          </a:p>
        </p:txBody>
      </p:sp>
    </p:spTree>
    <p:extLst>
      <p:ext uri="{BB962C8B-B14F-4D97-AF65-F5344CB8AC3E}">
        <p14:creationId xmlns:p14="http://schemas.microsoft.com/office/powerpoint/2010/main" xmlns="" val="6039746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74056"/>
            <a:ext cx="10515600" cy="1325563"/>
          </a:xfrm>
        </p:spPr>
        <p:txBody>
          <a:bodyPr>
            <a:normAutofit/>
          </a:bodyPr>
          <a:lstStyle/>
          <a:p>
            <a:r>
              <a:rPr lang="it-IT" sz="3200" b="1" dirty="0">
                <a:solidFill>
                  <a:schemeClr val="accent1">
                    <a:lumMod val="75000"/>
                  </a:schemeClr>
                </a:solidFill>
              </a:rPr>
              <a:t>Le categorie di lavoratori per cui sono indicate specifiche vaccinazioni sono:</a:t>
            </a:r>
            <a:endParaRPr lang="it-IT" sz="3200" dirty="0">
              <a:solidFill>
                <a:schemeClr val="accent1">
                  <a:lumMod val="75000"/>
                </a:schemeClr>
              </a:solidFill>
            </a:endParaRPr>
          </a:p>
        </p:txBody>
      </p:sp>
      <p:sp>
        <p:nvSpPr>
          <p:cNvPr id="3" name="Segnaposto contenuto 2"/>
          <p:cNvSpPr>
            <a:spLocks noGrp="1"/>
          </p:cNvSpPr>
          <p:nvPr>
            <p:ph idx="1"/>
          </p:nvPr>
        </p:nvSpPr>
        <p:spPr>
          <a:xfrm>
            <a:off x="1138223" y="1681960"/>
            <a:ext cx="10058400" cy="4855318"/>
          </a:xfrm>
        </p:spPr>
        <p:txBody>
          <a:bodyPr>
            <a:noAutofit/>
          </a:bodyPr>
          <a:lstStyle/>
          <a:p>
            <a:pPr algn="just">
              <a:lnSpc>
                <a:spcPct val="100000"/>
              </a:lnSpc>
              <a:buNone/>
            </a:pPr>
            <a:r>
              <a:rPr lang="it-IT" sz="2000" b="1" dirty="0">
                <a:solidFill>
                  <a:schemeClr val="accent1">
                    <a:lumMod val="75000"/>
                  </a:schemeClr>
                </a:solidFill>
              </a:rPr>
              <a:t>Personale di laboratorio: </a:t>
            </a:r>
            <a:endParaRPr lang="it-IT" sz="2000" b="1" dirty="0" smtClean="0">
              <a:solidFill>
                <a:schemeClr val="accent1">
                  <a:lumMod val="75000"/>
                </a:schemeClr>
              </a:solidFill>
            </a:endParaRPr>
          </a:p>
          <a:p>
            <a:pPr algn="just">
              <a:lnSpc>
                <a:spcPct val="100000"/>
              </a:lnSpc>
              <a:buNone/>
            </a:pPr>
            <a:r>
              <a:rPr lang="it-IT" sz="2000" b="1" dirty="0" smtClean="0">
                <a:solidFill>
                  <a:schemeClr val="accent1">
                    <a:lumMod val="75000"/>
                  </a:schemeClr>
                </a:solidFill>
              </a:rPr>
              <a:t>	</a:t>
            </a:r>
            <a:r>
              <a:rPr lang="it-IT" sz="2000" dirty="0" smtClean="0"/>
              <a:t>il </a:t>
            </a:r>
            <a:r>
              <a:rPr lang="it-IT" sz="2000" dirty="0"/>
              <a:t>personale di laboratorio, sia esso di ricerca o industriale, così come il personale addetto alla lavorazione degli emoderivati, spesso lavora a stretto contatto con patogeni che causano malattie prevenibili da vaccini. Una corretta immunizzazione di questi operatori (che non deve in alcun modo sostituire l’utilizzo di dispositivi di protezione individuale) può prevenire la trasmissione accidentale di questi patogeni. In generale, il personale di laboratorio che lavora a contatto o a possibile esposizione con un determinato patogeno per cui esista un vaccino efficace, deve essere immunizzato.</a:t>
            </a:r>
          </a:p>
          <a:p>
            <a:pPr algn="just">
              <a:lnSpc>
                <a:spcPct val="100000"/>
              </a:lnSpc>
            </a:pPr>
            <a:r>
              <a:rPr lang="it-IT" sz="2000" b="1" dirty="0">
                <a:solidFill>
                  <a:schemeClr val="accent1">
                    <a:lumMod val="75000"/>
                  </a:schemeClr>
                </a:solidFill>
              </a:rPr>
              <a:t>Lavoratori a contatto con animali o materiale di origine animale:</a:t>
            </a:r>
            <a:r>
              <a:rPr lang="it-IT" sz="2000" dirty="0">
                <a:solidFill>
                  <a:schemeClr val="accent1">
                    <a:lumMod val="75000"/>
                  </a:schemeClr>
                </a:solidFill>
              </a:rPr>
              <a:t> </a:t>
            </a:r>
            <a:r>
              <a:rPr lang="it-IT" sz="2000" dirty="0"/>
              <a:t>lavoratori che sono a stretto contatto con animali o materiale derivato da animali </a:t>
            </a:r>
            <a:r>
              <a:rPr lang="it-IT" sz="2000" b="1" dirty="0"/>
              <a:t>(allevatori, addetti all’attività di allevamento, addetti al trasporto di animali vivi, macellatori e vaccinatori, veterinari pubblici e libero- professionisti)</a:t>
            </a:r>
            <a:r>
              <a:rPr lang="it-IT" sz="2000" dirty="0"/>
              <a:t> sono a rischio di esposizione a malattie prevenibili da vaccini che possono essere trasmesse dall’animale all’uomo.</a:t>
            </a:r>
          </a:p>
          <a:p>
            <a:pPr algn="just">
              <a:lnSpc>
                <a:spcPct val="100000"/>
              </a:lnSpc>
              <a:buNone/>
            </a:pPr>
            <a:r>
              <a:rPr lang="it-IT" sz="2000" dirty="0"/>
              <a:t/>
            </a:r>
            <a:br>
              <a:rPr lang="it-IT" sz="2000" dirty="0"/>
            </a:br>
            <a:endParaRPr lang="it-IT" sz="2000" dirty="0"/>
          </a:p>
        </p:txBody>
      </p:sp>
    </p:spTree>
    <p:extLst>
      <p:ext uri="{BB962C8B-B14F-4D97-AF65-F5344CB8AC3E}">
        <p14:creationId xmlns:p14="http://schemas.microsoft.com/office/powerpoint/2010/main" xmlns="" val="2649079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55943"/>
            <a:ext cx="10515600" cy="999651"/>
          </a:xfrm>
        </p:spPr>
        <p:txBody>
          <a:bodyPr>
            <a:normAutofit/>
          </a:bodyPr>
          <a:lstStyle/>
          <a:p>
            <a:r>
              <a:rPr lang="it-IT" sz="3200" b="1" dirty="0">
                <a:solidFill>
                  <a:schemeClr val="accent1">
                    <a:lumMod val="75000"/>
                  </a:schemeClr>
                </a:solidFill>
              </a:rPr>
              <a:t>Le categorie di lavoratori per cui sono indicate specifiche vaccinazioni sono:</a:t>
            </a:r>
            <a:endParaRPr lang="it-IT" sz="3200" dirty="0">
              <a:solidFill>
                <a:schemeClr val="accent1">
                  <a:lumMod val="75000"/>
                </a:schemeClr>
              </a:solidFill>
            </a:endParaRPr>
          </a:p>
        </p:txBody>
      </p:sp>
      <p:sp>
        <p:nvSpPr>
          <p:cNvPr id="3" name="Segnaposto contenuto 2"/>
          <p:cNvSpPr>
            <a:spLocks noGrp="1"/>
          </p:cNvSpPr>
          <p:nvPr>
            <p:ph idx="1"/>
          </p:nvPr>
        </p:nvSpPr>
        <p:spPr>
          <a:xfrm>
            <a:off x="838200" y="1610436"/>
            <a:ext cx="10515600" cy="4831307"/>
          </a:xfrm>
        </p:spPr>
        <p:txBody>
          <a:bodyPr>
            <a:normAutofit fontScale="85000" lnSpcReduction="10000"/>
          </a:bodyPr>
          <a:lstStyle/>
          <a:p>
            <a:pPr algn="just">
              <a:lnSpc>
                <a:spcPct val="110000"/>
              </a:lnSpc>
            </a:pPr>
            <a:r>
              <a:rPr lang="it-IT" b="1" dirty="0">
                <a:solidFill>
                  <a:schemeClr val="accent1">
                    <a:lumMod val="75000"/>
                  </a:schemeClr>
                </a:solidFill>
              </a:rPr>
              <a:t>Soggetti addetti a servizi pubblici di primario interesse collettivo: </a:t>
            </a:r>
            <a:r>
              <a:rPr lang="it-IT" dirty="0"/>
              <a:t>per gli impiegati in forze di polizia, vigili del fuoco, personale militare, determinate vaccinazioni sono indicate sia per proteggere i lavoratori stessi, sia per evitare, a causa dell’infezione, l’interruzione di servizi essenziali per la collettività</a:t>
            </a:r>
            <a:r>
              <a:rPr lang="it-IT" dirty="0" smtClean="0"/>
              <a:t>.</a:t>
            </a:r>
            <a:endParaRPr lang="it-IT" dirty="0"/>
          </a:p>
          <a:p>
            <a:pPr algn="just">
              <a:lnSpc>
                <a:spcPct val="110000"/>
              </a:lnSpc>
            </a:pPr>
            <a:r>
              <a:rPr lang="it-IT" b="1" dirty="0">
                <a:solidFill>
                  <a:schemeClr val="accent1">
                    <a:lumMod val="75000"/>
                  </a:schemeClr>
                </a:solidFill>
              </a:rPr>
              <a:t>Altre categorie di lavoratori a rischio: </a:t>
            </a:r>
            <a:r>
              <a:rPr lang="it-IT" dirty="0"/>
              <a:t>particolari categorie di lavoratori, quali personale di assistenza in centri di recupero per tossicodipendenti, personale di istituti che ospitano persone con disabilità fisiche e mentali, addetti alla raccolta, trasporto e smaltimento dei rifiuti, tatuatori e body </a:t>
            </a:r>
            <a:r>
              <a:rPr lang="it-IT" dirty="0" err="1"/>
              <a:t>piercers</a:t>
            </a:r>
            <a:r>
              <a:rPr lang="it-IT" dirty="0"/>
              <a:t>, in quanto potenzialmente a rischio di contrarre alcune patologie infettive, possono beneficiare di campagne vaccinali mirate. </a:t>
            </a:r>
            <a:endParaRPr lang="it-IT" dirty="0" smtClean="0"/>
          </a:p>
          <a:p>
            <a:pPr algn="just">
              <a:lnSpc>
                <a:spcPct val="110000"/>
              </a:lnSpc>
            </a:pPr>
            <a:r>
              <a:rPr lang="it-IT" b="1" dirty="0" smtClean="0">
                <a:solidFill>
                  <a:schemeClr val="accent1">
                    <a:lumMod val="75000"/>
                  </a:schemeClr>
                </a:solidFill>
              </a:rPr>
              <a:t>Soggetti </a:t>
            </a:r>
            <a:r>
              <a:rPr lang="it-IT" b="1" dirty="0">
                <a:solidFill>
                  <a:schemeClr val="accent1">
                    <a:lumMod val="75000"/>
                  </a:schemeClr>
                </a:solidFill>
              </a:rPr>
              <a:t>che si recano spesso all’estero per lavoro </a:t>
            </a:r>
            <a:r>
              <a:rPr lang="it-IT" dirty="0"/>
              <a:t>sono a rischio di contrarre determinate malattie infettive.</a:t>
            </a:r>
          </a:p>
        </p:txBody>
      </p:sp>
    </p:spTree>
    <p:extLst>
      <p:ext uri="{BB962C8B-B14F-4D97-AF65-F5344CB8AC3E}">
        <p14:creationId xmlns:p14="http://schemas.microsoft.com/office/powerpoint/2010/main" xmlns="" val="20757373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7279" y="286603"/>
            <a:ext cx="10185009" cy="1450757"/>
          </a:xfrm>
        </p:spPr>
        <p:txBody>
          <a:bodyPr>
            <a:normAutofit/>
          </a:bodyPr>
          <a:lstStyle/>
          <a:p>
            <a:r>
              <a:rPr lang="it-IT" sz="3600" b="1" dirty="0" smtClean="0">
                <a:solidFill>
                  <a:schemeClr val="accent1">
                    <a:lumMod val="75000"/>
                  </a:schemeClr>
                </a:solidFill>
              </a:rPr>
              <a:t/>
            </a:r>
            <a:br>
              <a:rPr lang="it-IT" sz="3600" b="1" dirty="0" smtClean="0">
                <a:solidFill>
                  <a:schemeClr val="accent1">
                    <a:lumMod val="75000"/>
                  </a:schemeClr>
                </a:solidFill>
              </a:rPr>
            </a:br>
            <a:r>
              <a:rPr lang="it-IT" sz="3600" b="1" dirty="0">
                <a:solidFill>
                  <a:schemeClr val="accent1">
                    <a:lumMod val="75000"/>
                  </a:schemeClr>
                </a:solidFill>
              </a:rPr>
              <a:t>Vaccinazione anti-epatite </a:t>
            </a:r>
            <a:r>
              <a:rPr lang="it-IT" sz="3600" b="1" dirty="0" smtClean="0">
                <a:solidFill>
                  <a:schemeClr val="accent1">
                    <a:lumMod val="75000"/>
                  </a:schemeClr>
                </a:solidFill>
              </a:rPr>
              <a:t>A:</a:t>
            </a:r>
            <a:endParaRPr lang="it-IT" sz="3600" b="1" dirty="0">
              <a:solidFill>
                <a:schemeClr val="accent1">
                  <a:lumMod val="75000"/>
                </a:schemeClr>
              </a:solidFill>
            </a:endParaRPr>
          </a:p>
        </p:txBody>
      </p:sp>
      <p:sp>
        <p:nvSpPr>
          <p:cNvPr id="3" name="Segnaposto contenuto 2"/>
          <p:cNvSpPr>
            <a:spLocks noGrp="1"/>
          </p:cNvSpPr>
          <p:nvPr>
            <p:ph idx="1"/>
          </p:nvPr>
        </p:nvSpPr>
        <p:spPr/>
        <p:txBody>
          <a:bodyPr/>
          <a:lstStyle/>
          <a:p>
            <a:endParaRPr lang="it-IT" dirty="0" smtClean="0"/>
          </a:p>
          <a:p>
            <a:r>
              <a:rPr lang="it-IT" dirty="0" smtClean="0"/>
              <a:t>Il </a:t>
            </a:r>
            <a:r>
              <a:rPr lang="it-IT" dirty="0"/>
              <a:t>vaccino contro l’Epatite A è indicato per i soggetti che:</a:t>
            </a:r>
          </a:p>
          <a:p>
            <a:r>
              <a:rPr lang="it-IT" dirty="0" smtClean="0"/>
              <a:t>lavorano </a:t>
            </a:r>
            <a:r>
              <a:rPr lang="it-IT" dirty="0"/>
              <a:t>a contatto con primati infettati dal virus dell’Epatite A (HAV)</a:t>
            </a:r>
          </a:p>
          <a:p>
            <a:r>
              <a:rPr lang="it-IT" dirty="0" smtClean="0"/>
              <a:t>lavorano </a:t>
            </a:r>
            <a:r>
              <a:rPr lang="it-IT" dirty="0"/>
              <a:t>con HAV in strutture laboratoristiche</a:t>
            </a:r>
          </a:p>
          <a:p>
            <a:endParaRPr lang="it-IT" dirty="0"/>
          </a:p>
        </p:txBody>
      </p:sp>
    </p:spTree>
    <p:extLst>
      <p:ext uri="{BB962C8B-B14F-4D97-AF65-F5344CB8AC3E}">
        <p14:creationId xmlns:p14="http://schemas.microsoft.com/office/powerpoint/2010/main" xmlns="" val="31790501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7280" y="260648"/>
            <a:ext cx="10058400" cy="1076833"/>
          </a:xfrm>
        </p:spPr>
        <p:txBody>
          <a:bodyPr>
            <a:normAutofit/>
          </a:bodyPr>
          <a:lstStyle/>
          <a:p>
            <a:r>
              <a:rPr lang="it-IT" sz="4000" b="1" dirty="0">
                <a:solidFill>
                  <a:schemeClr val="accent1">
                    <a:lumMod val="75000"/>
                  </a:schemeClr>
                </a:solidFill>
              </a:rPr>
              <a:t>Vaccinazione anti-epatite </a:t>
            </a:r>
            <a:r>
              <a:rPr lang="it-IT" sz="4000" b="1" dirty="0" smtClean="0">
                <a:solidFill>
                  <a:schemeClr val="accent1">
                    <a:lumMod val="75000"/>
                  </a:schemeClr>
                </a:solidFill>
              </a:rPr>
              <a:t>B</a:t>
            </a:r>
            <a:endParaRPr lang="it-IT" sz="4000" dirty="0">
              <a:solidFill>
                <a:schemeClr val="accent1">
                  <a:lumMod val="75000"/>
                </a:schemeClr>
              </a:solidFill>
            </a:endParaRPr>
          </a:p>
        </p:txBody>
      </p:sp>
      <p:sp>
        <p:nvSpPr>
          <p:cNvPr id="3" name="Segnaposto contenuto 2"/>
          <p:cNvSpPr>
            <a:spLocks noGrp="1"/>
          </p:cNvSpPr>
          <p:nvPr>
            <p:ph idx="1"/>
          </p:nvPr>
        </p:nvSpPr>
        <p:spPr/>
        <p:txBody>
          <a:bodyPr>
            <a:normAutofit fontScale="77500" lnSpcReduction="20000"/>
          </a:bodyPr>
          <a:lstStyle/>
          <a:p>
            <a:pPr algn="just">
              <a:lnSpc>
                <a:spcPct val="120000"/>
              </a:lnSpc>
            </a:pPr>
            <a:r>
              <a:rPr lang="it-IT" dirty="0"/>
              <a:t>I</a:t>
            </a:r>
            <a:r>
              <a:rPr lang="it-IT" dirty="0" smtClean="0"/>
              <a:t>nfezione </a:t>
            </a:r>
            <a:r>
              <a:rPr lang="it-IT" dirty="0"/>
              <a:t>per la quale il </a:t>
            </a:r>
            <a:r>
              <a:rPr lang="it-IT" b="1" dirty="0"/>
              <a:t>rischio professionale </a:t>
            </a:r>
            <a:r>
              <a:rPr lang="it-IT" dirty="0"/>
              <a:t>per determinate categorie professionali, e in particolare </a:t>
            </a:r>
            <a:r>
              <a:rPr lang="it-IT" b="1" dirty="0"/>
              <a:t>per gli operatori sanitari, è massimo</a:t>
            </a:r>
            <a:r>
              <a:rPr lang="it-IT" dirty="0"/>
              <a:t>, ed è quindi indispensabile che la vaccinazione sia effettuata a tutti, possibilmente prima di iniziare le attività a rischio</a:t>
            </a:r>
            <a:r>
              <a:rPr lang="it-IT" dirty="0" smtClean="0"/>
              <a:t>.</a:t>
            </a:r>
            <a:endParaRPr lang="it-IT" dirty="0"/>
          </a:p>
          <a:p>
            <a:pPr algn="just">
              <a:lnSpc>
                <a:spcPct val="120000"/>
              </a:lnSpc>
            </a:pPr>
            <a:r>
              <a:rPr lang="it-IT" dirty="0"/>
              <a:t>Sono somministrate </a:t>
            </a:r>
            <a:r>
              <a:rPr lang="it-IT" b="1" dirty="0"/>
              <a:t>3 dosi di vaccino ai tempi 0, 1 e 6-12 mesi.</a:t>
            </a:r>
            <a:r>
              <a:rPr lang="it-IT" dirty="0"/>
              <a:t> Qualora si sia immediatamente esposti al rischio di infezione, è possibile effettuare la vaccinazione con una schedula rapida a 4 dosi (0, 1, 2, 12 mesi), che garantisce elevate probabilità di risposta protettiva già dopo le prime 3 dosi.</a:t>
            </a:r>
          </a:p>
          <a:p>
            <a:pPr>
              <a:lnSpc>
                <a:spcPct val="120000"/>
              </a:lnSpc>
            </a:pPr>
            <a:r>
              <a:rPr lang="it-IT" b="1" dirty="0" smtClean="0"/>
              <a:t>Necessità </a:t>
            </a:r>
            <a:r>
              <a:rPr lang="it-IT" b="1" dirty="0"/>
              <a:t>di verificare l’avvenuta sieroconversione</a:t>
            </a:r>
            <a:r>
              <a:rPr lang="it-IT" dirty="0"/>
              <a:t> (presenza di anticorpi </a:t>
            </a:r>
            <a:r>
              <a:rPr lang="it-IT" dirty="0" err="1"/>
              <a:t>anti-HBs</a:t>
            </a:r>
            <a:r>
              <a:rPr lang="it-IT" dirty="0"/>
              <a:t>)  un  mese  dopo  l’esecuzione  dell’ultima  dose  (secondo  quanto  disposto  dal  </a:t>
            </a:r>
            <a:r>
              <a:rPr lang="it-IT" dirty="0" smtClean="0"/>
              <a:t>D.M 20/11/2000</a:t>
            </a:r>
            <a:r>
              <a:rPr lang="it-IT" dirty="0"/>
              <a:t>, art.4), per avere certezza dell’instaurazione della memoria immunologica</a:t>
            </a:r>
            <a:r>
              <a:rPr lang="it-IT" dirty="0" smtClean="0"/>
              <a:t>.</a:t>
            </a:r>
            <a:endParaRPr lang="it-IT" dirty="0"/>
          </a:p>
        </p:txBody>
      </p:sp>
    </p:spTree>
    <p:extLst>
      <p:ext uri="{BB962C8B-B14F-4D97-AF65-F5344CB8AC3E}">
        <p14:creationId xmlns:p14="http://schemas.microsoft.com/office/powerpoint/2010/main" xmlns="" val="34642173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904117"/>
          </a:xfrm>
        </p:spPr>
        <p:txBody>
          <a:bodyPr>
            <a:normAutofit/>
          </a:bodyPr>
          <a:lstStyle/>
          <a:p>
            <a:r>
              <a:rPr lang="it-IT" sz="4000" b="1" dirty="0">
                <a:solidFill>
                  <a:schemeClr val="accent1">
                    <a:lumMod val="75000"/>
                  </a:schemeClr>
                </a:solidFill>
              </a:rPr>
              <a:t>Vaccinazione anti-epatite </a:t>
            </a:r>
            <a:r>
              <a:rPr lang="it-IT" sz="4000" b="1" dirty="0" smtClean="0">
                <a:solidFill>
                  <a:schemeClr val="accent1">
                    <a:lumMod val="75000"/>
                  </a:schemeClr>
                </a:solidFill>
              </a:rPr>
              <a:t>B</a:t>
            </a:r>
            <a:endParaRPr lang="it-IT" sz="4000" dirty="0">
              <a:solidFill>
                <a:schemeClr val="accent1">
                  <a:lumMod val="75000"/>
                </a:schemeClr>
              </a:solidFill>
            </a:endParaRPr>
          </a:p>
        </p:txBody>
      </p:sp>
      <p:sp>
        <p:nvSpPr>
          <p:cNvPr id="3" name="Segnaposto contenuto 2"/>
          <p:cNvSpPr>
            <a:spLocks noGrp="1"/>
          </p:cNvSpPr>
          <p:nvPr>
            <p:ph idx="1"/>
          </p:nvPr>
        </p:nvSpPr>
        <p:spPr>
          <a:xfrm>
            <a:off x="838200" y="1651380"/>
            <a:ext cx="10515600" cy="4776716"/>
          </a:xfrm>
        </p:spPr>
        <p:txBody>
          <a:bodyPr>
            <a:normAutofit fontScale="70000" lnSpcReduction="20000"/>
          </a:bodyPr>
          <a:lstStyle/>
          <a:p>
            <a:pPr algn="just">
              <a:lnSpc>
                <a:spcPct val="120000"/>
              </a:lnSpc>
            </a:pPr>
            <a:r>
              <a:rPr lang="it-IT" b="1" dirty="0"/>
              <a:t>Ai lavoratori a rischio nati dal 1980 in poi</a:t>
            </a:r>
            <a:r>
              <a:rPr lang="it-IT" dirty="0"/>
              <a:t>, che si presume siano stati sottoposti a vaccinazione anti-epatite B al dodicesimo anno di età, </a:t>
            </a:r>
            <a:r>
              <a:rPr lang="it-IT" b="1" dirty="0"/>
              <a:t>così come ai lavoratori a rischio nati dopo il 1991</a:t>
            </a:r>
            <a:r>
              <a:rPr lang="it-IT" dirty="0"/>
              <a:t>, che si presume siano stati vaccinati nel primo anno d’età, </a:t>
            </a:r>
            <a:r>
              <a:rPr lang="it-IT" b="1" dirty="0"/>
              <a:t>si raccomanda l’esecuzione del test </a:t>
            </a:r>
            <a:r>
              <a:rPr lang="it-IT" dirty="0"/>
              <a:t>per verificare  </a:t>
            </a:r>
            <a:r>
              <a:rPr lang="it-IT" b="1" dirty="0"/>
              <a:t>il  livello  di  anti-</a:t>
            </a:r>
            <a:r>
              <a:rPr lang="it-IT" b="1" dirty="0" err="1"/>
              <a:t>HBs</a:t>
            </a:r>
            <a:r>
              <a:rPr lang="it-IT" b="1" dirty="0"/>
              <a:t>  </a:t>
            </a:r>
            <a:r>
              <a:rPr lang="it-IT" dirty="0"/>
              <a:t>prima  di  iniziare  le  attività  a  rischio.  </a:t>
            </a:r>
            <a:endParaRPr lang="it-IT" dirty="0" smtClean="0"/>
          </a:p>
          <a:p>
            <a:pPr algn="just">
              <a:lnSpc>
                <a:spcPct val="120000"/>
              </a:lnSpc>
            </a:pPr>
            <a:r>
              <a:rPr lang="it-IT" sz="2900" dirty="0" smtClean="0"/>
              <a:t>Un  </a:t>
            </a:r>
            <a:r>
              <a:rPr lang="it-IT" sz="2900" dirty="0"/>
              <a:t>risultato  positivo testimonia la presenza della memoria immunologica e non necessita di ulteriori interventi. </a:t>
            </a:r>
            <a:endParaRPr lang="it-IT" sz="2900" dirty="0" smtClean="0"/>
          </a:p>
          <a:p>
            <a:pPr algn="just">
              <a:lnSpc>
                <a:spcPct val="120000"/>
              </a:lnSpc>
            </a:pPr>
            <a:r>
              <a:rPr lang="it-IT" sz="2900" dirty="0" smtClean="0"/>
              <a:t>Al </a:t>
            </a:r>
            <a:r>
              <a:rPr lang="it-IT" sz="2900" dirty="0"/>
              <a:t>contrario, ai soggetti che risultano negativi al test si raccomanda </a:t>
            </a:r>
            <a:r>
              <a:rPr lang="it-IT" sz="2900" b="1" dirty="0"/>
              <a:t>l’effettuazione di una sola dose di vaccino </a:t>
            </a:r>
            <a:r>
              <a:rPr lang="it-IT" sz="2900" dirty="0"/>
              <a:t>ed un nuovo </a:t>
            </a:r>
            <a:r>
              <a:rPr lang="it-IT" sz="2900" b="1" dirty="0"/>
              <a:t>controllo </a:t>
            </a:r>
            <a:r>
              <a:rPr lang="it-IT" sz="2900" dirty="0"/>
              <a:t>anticorpale </a:t>
            </a:r>
            <a:r>
              <a:rPr lang="it-IT" sz="2900" b="1" dirty="0"/>
              <a:t>a distanza di un mese</a:t>
            </a:r>
            <a:r>
              <a:rPr lang="it-IT" sz="2900" dirty="0"/>
              <a:t>.</a:t>
            </a:r>
          </a:p>
          <a:p>
            <a:pPr algn="just">
              <a:lnSpc>
                <a:spcPct val="120000"/>
              </a:lnSpc>
            </a:pPr>
            <a:r>
              <a:rPr lang="it-IT" dirty="0"/>
              <a:t>La  positività  di  anti-</a:t>
            </a:r>
            <a:r>
              <a:rPr lang="it-IT" dirty="0" err="1"/>
              <a:t>HBs</a:t>
            </a:r>
            <a:r>
              <a:rPr lang="it-IT" dirty="0"/>
              <a:t>  indica  la  presenza  di  memoria  immunologica,  la  sua  persistente negatività indica la necessità di completare il ciclo vaccinale con ulteriori due dosi, seguite da un nuovo controllo sierologico a distanza di un mese</a:t>
            </a:r>
            <a:r>
              <a:rPr lang="it-IT" dirty="0" smtClean="0"/>
              <a:t>. </a:t>
            </a:r>
          </a:p>
          <a:p>
            <a:pPr algn="just">
              <a:lnSpc>
                <a:spcPct val="120000"/>
              </a:lnSpc>
            </a:pPr>
            <a:r>
              <a:rPr lang="it-IT" dirty="0" smtClean="0"/>
              <a:t>Ai </a:t>
            </a:r>
            <a:r>
              <a:rPr lang="it-IT" dirty="0"/>
              <a:t>soggetti non rispondenti ad un ciclo vaccinale, è possibile somministrare fino a 3 ulteriori </a:t>
            </a:r>
            <a:r>
              <a:rPr lang="it-IT" dirty="0" smtClean="0"/>
              <a:t>dosi (</a:t>
            </a:r>
            <a:r>
              <a:rPr lang="it-IT" dirty="0"/>
              <a:t>ai tempi 0, 1, 6 mesi) per tentare di conferire protezione al lavoratore a rischio.</a:t>
            </a:r>
          </a:p>
          <a:p>
            <a:pPr algn="just">
              <a:lnSpc>
                <a:spcPct val="120000"/>
              </a:lnSpc>
            </a:pPr>
            <a:endParaRPr lang="it-IT" dirty="0"/>
          </a:p>
        </p:txBody>
      </p:sp>
    </p:spTree>
    <p:extLst>
      <p:ext uri="{BB962C8B-B14F-4D97-AF65-F5344CB8AC3E}">
        <p14:creationId xmlns:p14="http://schemas.microsoft.com/office/powerpoint/2010/main" xmlns="" val="19913763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p:cNvSpPr txBox="1">
            <a:spLocks/>
          </p:cNvSpPr>
          <p:nvPr/>
        </p:nvSpPr>
        <p:spPr>
          <a:xfrm>
            <a:off x="119336" y="1412776"/>
            <a:ext cx="5832648" cy="5112568"/>
          </a:xfrm>
          <a:prstGeom prst="rect">
            <a:avLst/>
          </a:prstGeom>
          <a:solidFill>
            <a:schemeClr val="bg1"/>
          </a:solidFill>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gn="just">
              <a:lnSpc>
                <a:spcPct val="100000"/>
              </a:lnSpc>
              <a:spcBef>
                <a:spcPts val="0"/>
              </a:spcBef>
              <a:buSzPct val="120000"/>
              <a:buFont typeface="Arial" panose="020B0604020202020204" pitchFamily="34" charset="0"/>
              <a:buChar char="•"/>
            </a:pPr>
            <a:r>
              <a:rPr lang="it-IT" sz="1800" dirty="0" smtClean="0">
                <a:solidFill>
                  <a:schemeClr val="tx1"/>
                </a:solidFill>
              </a:rPr>
              <a:t>personale sanitario di nuova assunzione nel Servizio Sanitario Nazionale e personale del Servizio Sanitario Nazionale già impegnato in attività a maggior rischio di contagio e segnatamente  che  lavori  in  reparti  di  emodialisi,  rianimazione,  oncologia,  chirurgia generale e specialistica, ostetricia e ginecologia, malattie infettive, ematologia, laboratori di analisi, centri trasfusionali, sale operatorie, studi dentistici, medicina legale e sale autoptiche, pronto soccorso, assistenza sanitaria nelle carceri;</a:t>
            </a:r>
          </a:p>
          <a:p>
            <a:pPr marL="285750" indent="-285750" algn="just">
              <a:lnSpc>
                <a:spcPct val="100000"/>
              </a:lnSpc>
              <a:spcBef>
                <a:spcPts val="0"/>
              </a:spcBef>
              <a:buSzPct val="120000"/>
              <a:buFont typeface="Arial" panose="020B0604020202020204" pitchFamily="34" charset="0"/>
              <a:buChar char="•"/>
            </a:pPr>
            <a:r>
              <a:rPr lang="it-IT" sz="1800" dirty="0" smtClean="0">
                <a:solidFill>
                  <a:schemeClr val="tx1"/>
                </a:solidFill>
              </a:rPr>
              <a:t>soggetti che svolgono attività di lavoro, studio e volontariato nel settore della sanità;</a:t>
            </a:r>
          </a:p>
          <a:p>
            <a:pPr marL="285750" indent="-285750" algn="just">
              <a:lnSpc>
                <a:spcPct val="100000"/>
              </a:lnSpc>
              <a:spcBef>
                <a:spcPts val="0"/>
              </a:spcBef>
              <a:buSzPct val="120000"/>
              <a:buFont typeface="Arial" panose="020B0604020202020204" pitchFamily="34" charset="0"/>
              <a:buChar char="•"/>
            </a:pPr>
            <a:r>
              <a:rPr lang="it-IT" sz="1800" dirty="0" smtClean="0">
                <a:solidFill>
                  <a:schemeClr val="tx1"/>
                </a:solidFill>
              </a:rPr>
              <a:t>persone che si rechino per motivi di lavoro in aree geografiche ad alta endemia di HBV;</a:t>
            </a:r>
          </a:p>
          <a:p>
            <a:pPr marL="285750" indent="-285750" algn="just">
              <a:lnSpc>
                <a:spcPct val="100000"/>
              </a:lnSpc>
              <a:spcBef>
                <a:spcPts val="0"/>
              </a:spcBef>
              <a:buSzPct val="120000"/>
              <a:buFont typeface="Arial" panose="020B0604020202020204" pitchFamily="34" charset="0"/>
              <a:buChar char="•"/>
            </a:pPr>
            <a:r>
              <a:rPr lang="it-IT" sz="1800" dirty="0">
                <a:solidFill>
                  <a:schemeClr val="tx1"/>
                </a:solidFill>
              </a:rPr>
              <a:t>addetti al soccorso e al trasporto di infortunati e infermi;</a:t>
            </a:r>
          </a:p>
          <a:p>
            <a:pPr marL="285750" indent="-285750" algn="just">
              <a:lnSpc>
                <a:spcPct val="100000"/>
              </a:lnSpc>
              <a:spcBef>
                <a:spcPts val="0"/>
              </a:spcBef>
              <a:buSzPct val="120000"/>
              <a:buFont typeface="Arial" panose="020B0604020202020204" pitchFamily="34" charset="0"/>
              <a:buChar char="•"/>
            </a:pPr>
            <a:r>
              <a:rPr lang="it-IT" sz="1800" dirty="0">
                <a:solidFill>
                  <a:schemeClr val="tx1"/>
                </a:solidFill>
              </a:rPr>
              <a:t>personale di assistenza in centri di recupero per tossicodipendenti;</a:t>
            </a:r>
          </a:p>
          <a:p>
            <a:pPr marL="285750" indent="-285750" algn="just">
              <a:lnSpc>
                <a:spcPct val="100000"/>
              </a:lnSpc>
              <a:buSzPct val="120000"/>
              <a:buFont typeface="Arial" panose="020B0604020202020204" pitchFamily="34" charset="0"/>
              <a:buChar char="•"/>
            </a:pPr>
            <a:endParaRPr lang="it-IT" sz="1050" dirty="0"/>
          </a:p>
        </p:txBody>
      </p:sp>
      <p:sp>
        <p:nvSpPr>
          <p:cNvPr id="3" name="CasellaDiTesto 2"/>
          <p:cNvSpPr txBox="1"/>
          <p:nvPr/>
        </p:nvSpPr>
        <p:spPr>
          <a:xfrm>
            <a:off x="6096000" y="1330656"/>
            <a:ext cx="5903741" cy="5410712"/>
          </a:xfrm>
          <a:prstGeom prst="rect">
            <a:avLst/>
          </a:prstGeom>
          <a:solidFill>
            <a:schemeClr val="bg1"/>
          </a:solidFill>
        </p:spPr>
        <p:txBody>
          <a:bodyPr wrap="square" rtlCol="0">
            <a:spAutoFit/>
          </a:bodyPr>
          <a:lstStyle/>
          <a:p>
            <a:pPr marL="285750" indent="-285750" algn="just">
              <a:lnSpc>
                <a:spcPct val="120000"/>
              </a:lnSpc>
              <a:buClr>
                <a:schemeClr val="accent1"/>
              </a:buClr>
              <a:buSzPct val="120000"/>
              <a:buFont typeface="Arial" panose="020B0604020202020204" pitchFamily="34" charset="0"/>
              <a:buChar char="•"/>
            </a:pPr>
            <a:r>
              <a:rPr lang="it-IT" dirty="0" smtClean="0"/>
              <a:t>personale </a:t>
            </a:r>
            <a:r>
              <a:rPr lang="it-IT" dirty="0"/>
              <a:t>di istituti che ospitano persone con disabilità fisiche e mentali;</a:t>
            </a:r>
          </a:p>
          <a:p>
            <a:pPr marL="285750" indent="-285750" algn="just">
              <a:lnSpc>
                <a:spcPct val="120000"/>
              </a:lnSpc>
              <a:buClr>
                <a:schemeClr val="accent1"/>
              </a:buClr>
              <a:buSzPct val="120000"/>
              <a:buFont typeface="Arial" panose="020B0604020202020204" pitchFamily="34" charset="0"/>
              <a:buChar char="•"/>
            </a:pPr>
            <a:r>
              <a:rPr lang="it-IT" dirty="0" smtClean="0"/>
              <a:t>personale </a:t>
            </a:r>
            <a:r>
              <a:rPr lang="it-IT" dirty="0"/>
              <a:t>addetto alla lavorazione degli emoderivati;</a:t>
            </a:r>
          </a:p>
          <a:p>
            <a:pPr marL="285750" indent="-285750" algn="just">
              <a:lnSpc>
                <a:spcPct val="120000"/>
              </a:lnSpc>
              <a:buClr>
                <a:schemeClr val="accent1"/>
              </a:buClr>
              <a:buSzPct val="120000"/>
              <a:buFont typeface="Arial" panose="020B0604020202020204" pitchFamily="34" charset="0"/>
              <a:buChar char="•"/>
            </a:pPr>
            <a:r>
              <a:rPr lang="it-IT" dirty="0"/>
              <a:t>personale religioso che svolge attività nell'ambito dell'assistenza sanitaria;</a:t>
            </a:r>
          </a:p>
          <a:p>
            <a:pPr marL="285750" indent="-285750" algn="just">
              <a:lnSpc>
                <a:spcPct val="120000"/>
              </a:lnSpc>
              <a:buClr>
                <a:schemeClr val="accent1"/>
              </a:buClr>
              <a:buSzPct val="120000"/>
              <a:buFont typeface="Arial" panose="020B0604020202020204" pitchFamily="34" charset="0"/>
              <a:buChar char="•"/>
            </a:pPr>
            <a:r>
              <a:rPr lang="it-IT" dirty="0" smtClean="0"/>
              <a:t>lavoratori </a:t>
            </a:r>
            <a:r>
              <a:rPr lang="it-IT" dirty="0"/>
              <a:t>incaricati della gestione dell'emergenza e del pronto soccorso aziendale</a:t>
            </a:r>
            <a:r>
              <a:rPr lang="it-IT" dirty="0" smtClean="0"/>
              <a:t>.</a:t>
            </a:r>
          </a:p>
          <a:p>
            <a:pPr marL="285750" indent="-285750">
              <a:lnSpc>
                <a:spcPct val="120000"/>
              </a:lnSpc>
              <a:buClr>
                <a:schemeClr val="accent1"/>
              </a:buClr>
              <a:buSzPct val="120000"/>
              <a:buFont typeface="Arial" panose="020B0604020202020204" pitchFamily="34" charset="0"/>
              <a:buChar char="•"/>
            </a:pPr>
            <a:r>
              <a:rPr lang="it-IT" dirty="0" smtClean="0"/>
              <a:t>personale </a:t>
            </a:r>
            <a:r>
              <a:rPr lang="it-IT" dirty="0"/>
              <a:t>della Polizia di Stato, Arma dei Carabinieri, Guardia di Finanza, Corpo degli agenti di custodia, Comandi Provinciali dei Vigili del Fuoco, Comandi Municipali dei Vigili Urbani, appartenenti al Corpo forestale dello Stato</a:t>
            </a:r>
            <a:r>
              <a:rPr lang="it-IT" dirty="0" smtClean="0"/>
              <a:t>;</a:t>
            </a:r>
            <a:endParaRPr lang="it-IT" dirty="0"/>
          </a:p>
          <a:p>
            <a:pPr marL="285750" indent="-285750">
              <a:lnSpc>
                <a:spcPct val="120000"/>
              </a:lnSpc>
              <a:buClr>
                <a:schemeClr val="accent1"/>
              </a:buClr>
              <a:buSzPct val="120000"/>
              <a:buFont typeface="Arial" panose="020B0604020202020204" pitchFamily="34" charset="0"/>
              <a:buChar char="•"/>
            </a:pPr>
            <a:r>
              <a:rPr lang="it-IT" dirty="0" smtClean="0"/>
              <a:t>addetti </a:t>
            </a:r>
            <a:r>
              <a:rPr lang="it-IT" dirty="0"/>
              <a:t>alla raccolta, trasporto e smaltimento rifiuti;</a:t>
            </a:r>
          </a:p>
          <a:p>
            <a:pPr marL="285750" indent="-285750">
              <a:lnSpc>
                <a:spcPct val="120000"/>
              </a:lnSpc>
              <a:buClr>
                <a:schemeClr val="accent1"/>
              </a:buClr>
              <a:buSzPct val="120000"/>
              <a:buFont typeface="Arial" panose="020B0604020202020204" pitchFamily="34" charset="0"/>
              <a:buChar char="•"/>
            </a:pPr>
            <a:r>
              <a:rPr lang="it-IT" dirty="0" smtClean="0"/>
              <a:t>tatuatori </a:t>
            </a:r>
            <a:r>
              <a:rPr lang="it-IT" dirty="0"/>
              <a:t>e body </a:t>
            </a:r>
            <a:r>
              <a:rPr lang="it-IT" dirty="0" err="1"/>
              <a:t>piercers</a:t>
            </a:r>
            <a:r>
              <a:rPr lang="it-IT" dirty="0"/>
              <a:t>;</a:t>
            </a:r>
          </a:p>
          <a:p>
            <a:pPr marL="285750" indent="-285750">
              <a:lnSpc>
                <a:spcPct val="120000"/>
              </a:lnSpc>
              <a:buClr>
                <a:schemeClr val="accent1"/>
              </a:buClr>
              <a:buSzPct val="120000"/>
              <a:buFont typeface="Arial" panose="020B0604020202020204" pitchFamily="34" charset="0"/>
              <a:buChar char="•"/>
            </a:pPr>
            <a:r>
              <a:rPr lang="it-IT" dirty="0" smtClean="0"/>
              <a:t>addetti </a:t>
            </a:r>
            <a:r>
              <a:rPr lang="it-IT" dirty="0"/>
              <a:t>al lavaggio di materiali potenzialmente infetti;</a:t>
            </a:r>
          </a:p>
          <a:p>
            <a:pPr marL="285750" indent="-285750">
              <a:lnSpc>
                <a:spcPct val="120000"/>
              </a:lnSpc>
              <a:buClr>
                <a:schemeClr val="accent1"/>
              </a:buClr>
              <a:buSzPct val="120000"/>
              <a:buFont typeface="Arial" panose="020B0604020202020204" pitchFamily="34" charset="0"/>
              <a:buChar char="•"/>
            </a:pPr>
            <a:r>
              <a:rPr lang="it-IT" dirty="0" smtClean="0"/>
              <a:t>addetti </a:t>
            </a:r>
            <a:r>
              <a:rPr lang="it-IT" dirty="0"/>
              <a:t>ai servizi cimiteriali e funebri;</a:t>
            </a:r>
          </a:p>
        </p:txBody>
      </p:sp>
      <p:sp>
        <p:nvSpPr>
          <p:cNvPr id="4" name="Titolo 1"/>
          <p:cNvSpPr txBox="1">
            <a:spLocks/>
          </p:cNvSpPr>
          <p:nvPr/>
        </p:nvSpPr>
        <p:spPr>
          <a:xfrm>
            <a:off x="263352" y="260648"/>
            <a:ext cx="6408712" cy="1008112"/>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smtClean="0">
                <a:solidFill>
                  <a:schemeClr val="accent1">
                    <a:lumMod val="75000"/>
                  </a:schemeClr>
                </a:solidFill>
              </a:rPr>
              <a:t>Offerta gratuita ai seguenti soggetti mai vaccinati:</a:t>
            </a:r>
            <a:endParaRPr lang="it-IT" sz="3600" b="1" dirty="0">
              <a:solidFill>
                <a:schemeClr val="accent1">
                  <a:lumMod val="75000"/>
                </a:schemeClr>
              </a:solidFill>
            </a:endParaRPr>
          </a:p>
        </p:txBody>
      </p:sp>
      <p:sp>
        <p:nvSpPr>
          <p:cNvPr id="5" name="CasellaDiTesto 4"/>
          <p:cNvSpPr txBox="1"/>
          <p:nvPr/>
        </p:nvSpPr>
        <p:spPr>
          <a:xfrm>
            <a:off x="8688288" y="227243"/>
            <a:ext cx="3240360" cy="830997"/>
          </a:xfrm>
          <a:prstGeom prst="rect">
            <a:avLst/>
          </a:prstGeom>
          <a:noFill/>
        </p:spPr>
        <p:txBody>
          <a:bodyPr wrap="square" rtlCol="0">
            <a:spAutoFit/>
          </a:bodyPr>
          <a:lstStyle/>
          <a:p>
            <a:r>
              <a:rPr lang="it-IT" sz="2400" b="1" dirty="0" smtClean="0">
                <a:solidFill>
                  <a:srgbClr val="FF0000"/>
                </a:solidFill>
              </a:rPr>
              <a:t>Nota Regione Piemonte n.00015012, 22.07.2019</a:t>
            </a:r>
            <a:endParaRPr lang="it-IT" sz="2400" b="1" dirty="0">
              <a:solidFill>
                <a:srgbClr val="FF0000"/>
              </a:solidFill>
            </a:endParaRPr>
          </a:p>
        </p:txBody>
      </p:sp>
    </p:spTree>
    <p:extLst>
      <p:ext uri="{BB962C8B-B14F-4D97-AF65-F5344CB8AC3E}">
        <p14:creationId xmlns:p14="http://schemas.microsoft.com/office/powerpoint/2010/main" xmlns="" val="25945936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6188" y="296887"/>
            <a:ext cx="10515600" cy="917765"/>
          </a:xfrm>
        </p:spPr>
        <p:txBody>
          <a:bodyPr/>
          <a:lstStyle/>
          <a:p>
            <a:r>
              <a:rPr lang="it-IT" b="1" dirty="0">
                <a:solidFill>
                  <a:schemeClr val="accent1">
                    <a:lumMod val="75000"/>
                  </a:schemeClr>
                </a:solidFill>
              </a:rPr>
              <a:t>Vaccinazione </a:t>
            </a:r>
            <a:r>
              <a:rPr lang="it-IT" b="1" dirty="0" smtClean="0">
                <a:solidFill>
                  <a:schemeClr val="accent1">
                    <a:lumMod val="75000"/>
                  </a:schemeClr>
                </a:solidFill>
              </a:rPr>
              <a:t>antinfluenzale</a:t>
            </a:r>
            <a:endParaRPr lang="it-IT" dirty="0">
              <a:solidFill>
                <a:schemeClr val="accent1">
                  <a:lumMod val="75000"/>
                </a:schemeClr>
              </a:solidFill>
            </a:endParaRPr>
          </a:p>
        </p:txBody>
      </p:sp>
      <p:sp>
        <p:nvSpPr>
          <p:cNvPr id="3" name="Segnaposto contenuto 2"/>
          <p:cNvSpPr>
            <a:spLocks noGrp="1"/>
          </p:cNvSpPr>
          <p:nvPr>
            <p:ph idx="1"/>
          </p:nvPr>
        </p:nvSpPr>
        <p:spPr>
          <a:xfrm>
            <a:off x="709684" y="1409005"/>
            <a:ext cx="10986447" cy="4705191"/>
          </a:xfrm>
        </p:spPr>
        <p:txBody>
          <a:bodyPr>
            <a:noAutofit/>
          </a:bodyPr>
          <a:lstStyle/>
          <a:p>
            <a:pPr algn="just">
              <a:lnSpc>
                <a:spcPct val="100000"/>
              </a:lnSpc>
            </a:pPr>
            <a:r>
              <a:rPr lang="it-IT" sz="2200" dirty="0"/>
              <a:t>Questa vaccinazione, oltre alla salvaguardia della salute del singolo, ha il duplice scopo di </a:t>
            </a:r>
            <a:r>
              <a:rPr lang="it-IT" sz="2200" b="1" dirty="0"/>
              <a:t>proteggere i soggetti con cui il lavoratore può venire a contatto</a:t>
            </a:r>
            <a:r>
              <a:rPr lang="it-IT" sz="2200" dirty="0"/>
              <a:t> ed ai quali può trasmettere l’infezione, e di </a:t>
            </a:r>
            <a:r>
              <a:rPr lang="it-IT" sz="2200" b="1" dirty="0"/>
              <a:t>evitare l’interruzione di servizi essenziali</a:t>
            </a:r>
            <a:r>
              <a:rPr lang="it-IT" sz="2200" dirty="0"/>
              <a:t> per la collettività.</a:t>
            </a:r>
          </a:p>
          <a:p>
            <a:pPr algn="just">
              <a:lnSpc>
                <a:spcPct val="100000"/>
              </a:lnSpc>
            </a:pPr>
            <a:r>
              <a:rPr lang="it-IT" sz="2200" dirty="0"/>
              <a:t>Infine, è pratica internazionalmente diffusa </a:t>
            </a:r>
            <a:r>
              <a:rPr lang="it-IT" sz="2200" b="1" dirty="0"/>
              <a:t>l’offerta attiva e gratuita</a:t>
            </a:r>
            <a:r>
              <a:rPr lang="it-IT" sz="2200" dirty="0"/>
              <a:t> della vaccinazione antinfluenzale da parte dei datori di lavoro </a:t>
            </a:r>
            <a:r>
              <a:rPr lang="it-IT" sz="2200" b="1" dirty="0"/>
              <a:t>ai lavoratori particolarmente esposti per attività svolta e al fine di contenere ricadute negative sulla produttività</a:t>
            </a:r>
            <a:r>
              <a:rPr lang="it-IT" sz="2200" b="1" dirty="0" smtClean="0"/>
              <a:t>.</a:t>
            </a:r>
            <a:endParaRPr lang="it-IT" sz="2200" b="1" dirty="0"/>
          </a:p>
          <a:p>
            <a:pPr algn="just">
              <a:lnSpc>
                <a:spcPct val="100000"/>
              </a:lnSpc>
            </a:pPr>
            <a:r>
              <a:rPr lang="it-IT" sz="2200" dirty="0"/>
              <a:t>Gli operatori sanitari in particolare, rappresentano una categoria target per la vaccinazione antinfluenzale, ai fini della </a:t>
            </a:r>
            <a:r>
              <a:rPr lang="it-IT" sz="2200" b="1" dirty="0"/>
              <a:t>protezione del singolo, della riduzione della diffusione dell'influenza a gruppi vulnerabili di pazienti e del mantenimento dell’erogazione dei servizi sanitari durante epidemie  influenzali.</a:t>
            </a:r>
            <a:r>
              <a:rPr lang="it-IT" sz="2200" dirty="0"/>
              <a:t>  Per  tale  ragione  è  necessario  che  ogni  azienda  sanitaria  promuova attivamente tutte le iniziative ritenute idonee ad </a:t>
            </a:r>
            <a:r>
              <a:rPr lang="it-IT" sz="2200" b="1" dirty="0"/>
              <a:t>incrementare l’adesione alla vaccinazione da parte dei propri operatori e degli studenti dei corsi</a:t>
            </a:r>
            <a:r>
              <a:rPr lang="it-IT" sz="2200" dirty="0"/>
              <a:t> durante l’annuale campagna vaccinale che si svolge nella stagione autunnale.</a:t>
            </a:r>
          </a:p>
          <a:p>
            <a:pPr algn="just">
              <a:lnSpc>
                <a:spcPct val="100000"/>
              </a:lnSpc>
            </a:pPr>
            <a:endParaRPr lang="it-IT" sz="2200" dirty="0"/>
          </a:p>
        </p:txBody>
      </p:sp>
    </p:spTree>
    <p:extLst>
      <p:ext uri="{BB962C8B-B14F-4D97-AF65-F5344CB8AC3E}">
        <p14:creationId xmlns:p14="http://schemas.microsoft.com/office/powerpoint/2010/main" xmlns="" val="2993349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1343" y="116632"/>
            <a:ext cx="11515747" cy="982157"/>
          </a:xfrm>
        </p:spPr>
        <p:txBody>
          <a:bodyPr>
            <a:normAutofit/>
          </a:bodyPr>
          <a:lstStyle/>
          <a:p>
            <a:pPr algn="ctr"/>
            <a:r>
              <a:rPr lang="it-IT" sz="2800" b="1" dirty="0">
                <a:solidFill>
                  <a:schemeClr val="accent1">
                    <a:lumMod val="75000"/>
                  </a:schemeClr>
                </a:solidFill>
                <a:latin typeface="Arial Black" panose="020B0A04020102020204" pitchFamily="34" charset="0"/>
              </a:rPr>
              <a:t>Criteri e percorsi per l'introduzione di ulteriori nuove vaccinazioni tra le strategie di </a:t>
            </a:r>
            <a:r>
              <a:rPr lang="it-IT" sz="2800" b="1" dirty="0" smtClean="0">
                <a:solidFill>
                  <a:schemeClr val="accent1">
                    <a:lumMod val="75000"/>
                  </a:schemeClr>
                </a:solidFill>
                <a:latin typeface="Arial Black" panose="020B0A04020102020204" pitchFamily="34" charset="0"/>
              </a:rPr>
              <a:t>prevenzione</a:t>
            </a:r>
            <a:endParaRPr lang="it-IT" sz="2800" dirty="0">
              <a:solidFill>
                <a:schemeClr val="accent1">
                  <a:lumMod val="75000"/>
                </a:schemeClr>
              </a:solidFill>
              <a:latin typeface="Arial Black" panose="020B0A04020102020204" pitchFamily="34" charset="0"/>
            </a:endParaRPr>
          </a:p>
        </p:txBody>
      </p:sp>
      <p:pic>
        <p:nvPicPr>
          <p:cNvPr id="3" name="Immagin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7448" y="1098789"/>
            <a:ext cx="6999336" cy="5622930"/>
          </a:xfrm>
          <a:prstGeom prst="rect">
            <a:avLst/>
          </a:prstGeom>
        </p:spPr>
      </p:pic>
      <p:sp>
        <p:nvSpPr>
          <p:cNvPr id="4" name="CasellaDiTesto 3"/>
          <p:cNvSpPr txBox="1"/>
          <p:nvPr/>
        </p:nvSpPr>
        <p:spPr>
          <a:xfrm>
            <a:off x="8128412" y="1556792"/>
            <a:ext cx="3441824" cy="646331"/>
          </a:xfrm>
          <a:prstGeom prst="rect">
            <a:avLst/>
          </a:prstGeom>
          <a:solidFill>
            <a:schemeClr val="bg1"/>
          </a:solidFill>
        </p:spPr>
        <p:txBody>
          <a:bodyPr wrap="square" rtlCol="0">
            <a:spAutoFit/>
          </a:bodyPr>
          <a:lstStyle/>
          <a:p>
            <a:pPr algn="ctr"/>
            <a:r>
              <a:rPr lang="it-IT" b="1" dirty="0" smtClean="0">
                <a:solidFill>
                  <a:srgbClr val="FF0000"/>
                </a:solidFill>
              </a:rPr>
              <a:t>Vaccine </a:t>
            </a:r>
            <a:r>
              <a:rPr lang="it-IT" b="1" dirty="0" err="1" smtClean="0">
                <a:solidFill>
                  <a:srgbClr val="FF0000"/>
                </a:solidFill>
              </a:rPr>
              <a:t>Introduction</a:t>
            </a:r>
            <a:r>
              <a:rPr lang="it-IT" b="1" dirty="0" smtClean="0">
                <a:solidFill>
                  <a:srgbClr val="FF0000"/>
                </a:solidFill>
              </a:rPr>
              <a:t> </a:t>
            </a:r>
            <a:r>
              <a:rPr lang="it-IT" b="1" dirty="0" err="1" smtClean="0">
                <a:solidFill>
                  <a:srgbClr val="FF0000"/>
                </a:solidFill>
              </a:rPr>
              <a:t>Guidelines</a:t>
            </a:r>
            <a:r>
              <a:rPr lang="it-IT" b="1" dirty="0" smtClean="0">
                <a:solidFill>
                  <a:srgbClr val="FF0000"/>
                </a:solidFill>
              </a:rPr>
              <a:t>. WHO/IBV/05.18</a:t>
            </a:r>
            <a:endParaRPr lang="it-IT" b="1" dirty="0">
              <a:solidFill>
                <a:srgbClr val="FF0000"/>
              </a:solidFill>
            </a:endParaRPr>
          </a:p>
        </p:txBody>
      </p:sp>
    </p:spTree>
    <p:extLst>
      <p:ext uri="{BB962C8B-B14F-4D97-AF65-F5344CB8AC3E}">
        <p14:creationId xmlns:p14="http://schemas.microsoft.com/office/powerpoint/2010/main" xmlns="" val="16290591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7280" y="286603"/>
            <a:ext cx="10255304" cy="1450757"/>
          </a:xfrm>
        </p:spPr>
        <p:txBody>
          <a:bodyPr>
            <a:normAutofit/>
          </a:bodyPr>
          <a:lstStyle/>
          <a:p>
            <a:r>
              <a:rPr lang="it-IT" sz="4000" b="1" dirty="0">
                <a:solidFill>
                  <a:schemeClr val="accent1">
                    <a:lumMod val="75000"/>
                  </a:schemeClr>
                </a:solidFill>
              </a:rPr>
              <a:t>Vaccinazione anti-Morbillo, Parotite e Rosolia (MPR</a:t>
            </a:r>
            <a:r>
              <a:rPr lang="it-IT" sz="4000" b="1" dirty="0" smtClean="0">
                <a:solidFill>
                  <a:schemeClr val="accent1">
                    <a:lumMod val="75000"/>
                  </a:schemeClr>
                </a:solidFill>
              </a:rPr>
              <a:t>)</a:t>
            </a:r>
            <a:endParaRPr lang="it-IT" sz="4000" b="1" dirty="0">
              <a:solidFill>
                <a:schemeClr val="accent1">
                  <a:lumMod val="75000"/>
                </a:schemeClr>
              </a:solidFill>
            </a:endParaRPr>
          </a:p>
        </p:txBody>
      </p:sp>
      <p:sp>
        <p:nvSpPr>
          <p:cNvPr id="3" name="Segnaposto contenuto 2"/>
          <p:cNvSpPr>
            <a:spLocks noGrp="1"/>
          </p:cNvSpPr>
          <p:nvPr>
            <p:ph idx="1"/>
          </p:nvPr>
        </p:nvSpPr>
        <p:spPr>
          <a:xfrm>
            <a:off x="1097280" y="2002145"/>
            <a:ext cx="10058400" cy="3770858"/>
          </a:xfrm>
        </p:spPr>
        <p:txBody>
          <a:bodyPr>
            <a:normAutofit fontScale="77500" lnSpcReduction="20000"/>
          </a:bodyPr>
          <a:lstStyle/>
          <a:p>
            <a:pPr algn="just">
              <a:lnSpc>
                <a:spcPct val="120000"/>
              </a:lnSpc>
              <a:spcAft>
                <a:spcPts val="600"/>
              </a:spcAft>
            </a:pPr>
            <a:r>
              <a:rPr lang="it-IT" dirty="0"/>
              <a:t>In accordo con il </a:t>
            </a:r>
            <a:r>
              <a:rPr lang="it-IT" b="1" dirty="0"/>
              <a:t>Piano Nazionale di Eliminazione del Morbillo e della Rosolia Congenita</a:t>
            </a:r>
            <a:r>
              <a:rPr lang="it-IT" dirty="0"/>
              <a:t>, si raccomanda che la vaccinazione sia attiva e gratuita per tutti gli adulti non immuni anche per una sola delle tre malattie oggetto della vaccinazione. </a:t>
            </a:r>
            <a:endParaRPr lang="it-IT" dirty="0" smtClean="0"/>
          </a:p>
          <a:p>
            <a:pPr algn="just">
              <a:lnSpc>
                <a:spcPct val="120000"/>
              </a:lnSpc>
              <a:spcAft>
                <a:spcPts val="600"/>
              </a:spcAft>
            </a:pPr>
            <a:r>
              <a:rPr lang="it-IT" dirty="0" smtClean="0"/>
              <a:t>I </a:t>
            </a:r>
            <a:r>
              <a:rPr lang="it-IT" dirty="0"/>
              <a:t>soggetti adulti non immuni devono essere vaccinati in </a:t>
            </a:r>
            <a:r>
              <a:rPr lang="it-IT" b="1" dirty="0"/>
              <a:t>tutte le occasioni opportune</a:t>
            </a:r>
            <a:r>
              <a:rPr lang="it-IT" dirty="0"/>
              <a:t>. Per tutte queste patologie il ricordo di aver avuto la malattia non può essere considerato affidabile.</a:t>
            </a:r>
          </a:p>
          <a:p>
            <a:pPr algn="just">
              <a:lnSpc>
                <a:spcPct val="120000"/>
              </a:lnSpc>
              <a:spcAft>
                <a:spcPts val="600"/>
              </a:spcAft>
            </a:pPr>
            <a:r>
              <a:rPr lang="it-IT" dirty="0"/>
              <a:t>D</a:t>
            </a:r>
            <a:r>
              <a:rPr lang="it-IT" dirty="0" smtClean="0"/>
              <a:t>eve </a:t>
            </a:r>
            <a:r>
              <a:rPr lang="it-IT" dirty="0"/>
              <a:t>essere proposta la vaccinazione </a:t>
            </a:r>
            <a:r>
              <a:rPr lang="it-IT" b="1" dirty="0"/>
              <a:t>a tutte le donne in età fertile </a:t>
            </a:r>
            <a:r>
              <a:rPr lang="it-IT" dirty="0"/>
              <a:t>che non hanno una documentazione di vaccinazione o di sierologia positiva per </a:t>
            </a:r>
            <a:r>
              <a:rPr lang="it-IT" b="1" dirty="0"/>
              <a:t>rosolia</a:t>
            </a:r>
            <a:r>
              <a:rPr lang="it-IT" dirty="0"/>
              <a:t> (procrastinando la possibilità di intraprendere una gravidanza per 1 mese).</a:t>
            </a:r>
          </a:p>
          <a:p>
            <a:pPr algn="just">
              <a:lnSpc>
                <a:spcPct val="120000"/>
              </a:lnSpc>
              <a:spcAft>
                <a:spcPts val="600"/>
              </a:spcAft>
            </a:pPr>
            <a:endParaRPr lang="it-IT" dirty="0"/>
          </a:p>
        </p:txBody>
      </p:sp>
    </p:spTree>
    <p:extLst>
      <p:ext uri="{BB962C8B-B14F-4D97-AF65-F5344CB8AC3E}">
        <p14:creationId xmlns:p14="http://schemas.microsoft.com/office/powerpoint/2010/main" xmlns="" val="12648550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890469"/>
          </a:xfrm>
        </p:spPr>
        <p:txBody>
          <a:bodyPr>
            <a:normAutofit/>
          </a:bodyPr>
          <a:lstStyle/>
          <a:p>
            <a:r>
              <a:rPr lang="it-IT" sz="4000" b="1" dirty="0">
                <a:solidFill>
                  <a:schemeClr val="accent1">
                    <a:lumMod val="75000"/>
                  </a:schemeClr>
                </a:solidFill>
              </a:rPr>
              <a:t>Vaccinazione anti-pertosse (</a:t>
            </a:r>
            <a:r>
              <a:rPr lang="it-IT" sz="4000" b="1" dirty="0" err="1">
                <a:solidFill>
                  <a:schemeClr val="accent1">
                    <a:lumMod val="75000"/>
                  </a:schemeClr>
                </a:solidFill>
              </a:rPr>
              <a:t>dTaP</a:t>
            </a:r>
            <a:r>
              <a:rPr lang="it-IT" sz="4000" b="1" dirty="0" smtClean="0">
                <a:solidFill>
                  <a:schemeClr val="accent1">
                    <a:lumMod val="75000"/>
                  </a:schemeClr>
                </a:solidFill>
              </a:rPr>
              <a:t>)</a:t>
            </a:r>
            <a:endParaRPr lang="it-IT" sz="4000" b="1" dirty="0">
              <a:solidFill>
                <a:schemeClr val="accent1">
                  <a:lumMod val="75000"/>
                </a:schemeClr>
              </a:solidFill>
            </a:endParaRPr>
          </a:p>
        </p:txBody>
      </p:sp>
      <p:sp>
        <p:nvSpPr>
          <p:cNvPr id="3" name="Segnaposto contenuto 2"/>
          <p:cNvSpPr>
            <a:spLocks noGrp="1"/>
          </p:cNvSpPr>
          <p:nvPr>
            <p:ph idx="1"/>
          </p:nvPr>
        </p:nvSpPr>
        <p:spPr>
          <a:xfrm>
            <a:off x="838200" y="1610436"/>
            <a:ext cx="10515600" cy="4722125"/>
          </a:xfrm>
        </p:spPr>
        <p:txBody>
          <a:bodyPr>
            <a:normAutofit lnSpcReduction="10000"/>
          </a:bodyPr>
          <a:lstStyle/>
          <a:p>
            <a:pPr algn="just">
              <a:lnSpc>
                <a:spcPct val="100000"/>
              </a:lnSpc>
              <a:spcBef>
                <a:spcPts val="1200"/>
              </a:spcBef>
              <a:spcAft>
                <a:spcPts val="600"/>
              </a:spcAft>
            </a:pPr>
            <a:r>
              <a:rPr lang="it-IT" sz="2400" dirty="0"/>
              <a:t>I </a:t>
            </a:r>
            <a:r>
              <a:rPr lang="it-IT" sz="2400" b="1" dirty="0"/>
              <a:t>soggetti a stretto contatto con neonati e bambini</a:t>
            </a:r>
            <a:r>
              <a:rPr lang="it-IT" sz="2400" dirty="0"/>
              <a:t> sono a rischio di contrarre la pertosse, ma anche </a:t>
            </a:r>
            <a:r>
              <a:rPr lang="it-IT" sz="2400" b="1" dirty="0"/>
              <a:t>soprattutto di trasmettere questa infezione a bambini nella prima fase di vita</a:t>
            </a:r>
            <a:r>
              <a:rPr lang="it-IT" sz="2400" dirty="0"/>
              <a:t> (quindi non ancora immunizzati). </a:t>
            </a:r>
            <a:endParaRPr lang="it-IT" sz="2400" dirty="0" smtClean="0"/>
          </a:p>
          <a:p>
            <a:pPr algn="just">
              <a:lnSpc>
                <a:spcPct val="100000"/>
              </a:lnSpc>
              <a:spcBef>
                <a:spcPts val="1200"/>
              </a:spcBef>
              <a:spcAft>
                <a:spcPts val="600"/>
              </a:spcAft>
            </a:pPr>
            <a:r>
              <a:rPr lang="it-IT" sz="2400" dirty="0" smtClean="0"/>
              <a:t>Diversi </a:t>
            </a:r>
            <a:r>
              <a:rPr lang="it-IT" sz="2400" dirty="0"/>
              <a:t>studi hanno dimostrato come gli operatori sanitari siano ad alto rischio di contrarre la pertosse, e che la trasmissione all’interno di strutture sanitarie di questi patogeni ponga un rischio sostanziale di severe patologie nosocomiali, in particolare nei neonati e negli </a:t>
            </a:r>
            <a:r>
              <a:rPr lang="it-IT" sz="2400" dirty="0" err="1"/>
              <a:t>immunocompromessi</a:t>
            </a:r>
            <a:r>
              <a:rPr lang="it-IT" sz="2400" dirty="0"/>
              <a:t>. Pertanto, per la protezione del neonato </a:t>
            </a:r>
            <a:r>
              <a:rPr lang="it-IT" sz="2400" b="1" dirty="0"/>
              <a:t>è consigliabile un richiamo </a:t>
            </a:r>
            <a:r>
              <a:rPr lang="it-IT" sz="2400" dirty="0"/>
              <a:t>con </a:t>
            </a:r>
            <a:r>
              <a:rPr lang="it-IT" sz="2400" dirty="0" err="1"/>
              <a:t>dTaP</a:t>
            </a:r>
            <a:r>
              <a:rPr lang="it-IT" sz="2400" dirty="0"/>
              <a:t> per:</a:t>
            </a:r>
          </a:p>
          <a:p>
            <a:pPr marL="635000" lvl="1" indent="-177800" algn="just">
              <a:lnSpc>
                <a:spcPct val="100000"/>
              </a:lnSpc>
              <a:spcBef>
                <a:spcPts val="1200"/>
              </a:spcBef>
              <a:spcAft>
                <a:spcPts val="600"/>
              </a:spcAft>
              <a:buSzPct val="140000"/>
            </a:pPr>
            <a:r>
              <a:rPr lang="it-IT" sz="2000" dirty="0" smtClean="0"/>
              <a:t>gli </a:t>
            </a:r>
            <a:r>
              <a:rPr lang="it-IT" sz="2000" dirty="0"/>
              <a:t>operatori dei reparti coinvolti nell’assistenza al neonato</a:t>
            </a:r>
          </a:p>
          <a:p>
            <a:pPr marL="635000" lvl="1" indent="-177800" algn="just">
              <a:lnSpc>
                <a:spcPct val="100000"/>
              </a:lnSpc>
              <a:spcBef>
                <a:spcPts val="1200"/>
              </a:spcBef>
              <a:spcAft>
                <a:spcPts val="600"/>
              </a:spcAft>
              <a:buSzPct val="140000"/>
            </a:pPr>
            <a:r>
              <a:rPr lang="it-IT" sz="2000" dirty="0" smtClean="0"/>
              <a:t>gli </a:t>
            </a:r>
            <a:r>
              <a:rPr lang="it-IT" sz="2000" dirty="0"/>
              <a:t>operatori degli asili nido</a:t>
            </a:r>
          </a:p>
          <a:p>
            <a:pPr marL="635000" lvl="1" indent="-177800" algn="just">
              <a:lnSpc>
                <a:spcPct val="100000"/>
              </a:lnSpc>
              <a:spcBef>
                <a:spcPts val="1200"/>
              </a:spcBef>
              <a:spcAft>
                <a:spcPts val="600"/>
              </a:spcAft>
              <a:buSzPct val="140000"/>
            </a:pPr>
            <a:r>
              <a:rPr lang="it-IT" sz="2000" dirty="0" smtClean="0"/>
              <a:t>tutte </a:t>
            </a:r>
            <a:r>
              <a:rPr lang="it-IT" sz="2000" dirty="0"/>
              <a:t>le altre figure che accudiscono il neonato.</a:t>
            </a:r>
          </a:p>
          <a:p>
            <a:pPr algn="just">
              <a:lnSpc>
                <a:spcPct val="100000"/>
              </a:lnSpc>
              <a:spcBef>
                <a:spcPts val="1200"/>
              </a:spcBef>
              <a:spcAft>
                <a:spcPts val="600"/>
              </a:spcAft>
            </a:pPr>
            <a:endParaRPr lang="it-IT" sz="2400" dirty="0"/>
          </a:p>
        </p:txBody>
      </p:sp>
    </p:spTree>
    <p:extLst>
      <p:ext uri="{BB962C8B-B14F-4D97-AF65-F5344CB8AC3E}">
        <p14:creationId xmlns:p14="http://schemas.microsoft.com/office/powerpoint/2010/main" xmlns="" val="27074450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83632" y="2204864"/>
            <a:ext cx="6362416" cy="3024336"/>
          </a:xfrm>
        </p:spPr>
        <p:txBody>
          <a:bodyPr>
            <a:noAutofit/>
          </a:bodyPr>
          <a:lstStyle/>
          <a:p>
            <a:pPr algn="ctr">
              <a:lnSpc>
                <a:spcPct val="100000"/>
              </a:lnSpc>
            </a:pPr>
            <a:r>
              <a:rPr lang="it-IT" sz="4000" b="1" dirty="0">
                <a:solidFill>
                  <a:schemeClr val="accent1">
                    <a:lumMod val="75000"/>
                  </a:schemeClr>
                </a:solidFill>
                <a:latin typeface="Corbel" panose="020B0503020204020204" pitchFamily="34" charset="0"/>
              </a:rPr>
              <a:t>Vaccinazioni </a:t>
            </a:r>
            <a:r>
              <a:rPr lang="x-none" sz="4000" b="1" dirty="0">
                <a:solidFill>
                  <a:schemeClr val="accent1">
                    <a:lumMod val="75000"/>
                  </a:schemeClr>
                </a:solidFill>
                <a:latin typeface="Corbel" panose="020B0503020204020204" pitchFamily="34" charset="0"/>
              </a:rPr>
              <a:t>per i viaggiatori internazionali</a:t>
            </a:r>
            <a:r>
              <a:rPr lang="it-IT" sz="4000" b="1" dirty="0">
                <a:solidFill>
                  <a:schemeClr val="accent1">
                    <a:lumMod val="75000"/>
                  </a:schemeClr>
                </a:solidFill>
                <a:latin typeface="Corbel" panose="020B0503020204020204" pitchFamily="34" charset="0"/>
              </a:rPr>
              <a:t/>
            </a:r>
            <a:br>
              <a:rPr lang="it-IT" sz="4000" b="1" dirty="0">
                <a:solidFill>
                  <a:schemeClr val="accent1">
                    <a:lumMod val="75000"/>
                  </a:schemeClr>
                </a:solidFill>
                <a:latin typeface="Corbel" panose="020B0503020204020204" pitchFamily="34" charset="0"/>
              </a:rPr>
            </a:br>
            <a:r>
              <a:rPr lang="it-IT" sz="3600" b="1" dirty="0">
                <a:solidFill>
                  <a:schemeClr val="accent1">
                    <a:lumMod val="75000"/>
                  </a:schemeClr>
                </a:solidFill>
                <a:latin typeface="Corbel" panose="020B0503020204020204" pitchFamily="34" charset="0"/>
              </a:rPr>
              <a:t/>
            </a:r>
            <a:br>
              <a:rPr lang="it-IT" sz="3600" b="1" dirty="0">
                <a:solidFill>
                  <a:schemeClr val="accent1">
                    <a:lumMod val="75000"/>
                  </a:schemeClr>
                </a:solidFill>
                <a:latin typeface="Corbel" panose="020B0503020204020204" pitchFamily="34" charset="0"/>
              </a:rPr>
            </a:br>
            <a:endParaRPr lang="it-IT" sz="3600" b="1" dirty="0">
              <a:solidFill>
                <a:schemeClr val="accent1">
                  <a:lumMod val="75000"/>
                </a:schemeClr>
              </a:solidFill>
              <a:latin typeface="Corbel" panose="020B0503020204020204" pitchFamily="34" charset="0"/>
            </a:endParaRPr>
          </a:p>
        </p:txBody>
      </p:sp>
    </p:spTree>
    <p:extLst>
      <p:ext uri="{BB962C8B-B14F-4D97-AF65-F5344CB8AC3E}">
        <p14:creationId xmlns:p14="http://schemas.microsoft.com/office/powerpoint/2010/main" xmlns="" val="31102795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33266" y="1869743"/>
            <a:ext cx="8666328" cy="3603009"/>
          </a:xfrm>
        </p:spPr>
        <p:txBody>
          <a:bodyPr>
            <a:noAutofit/>
          </a:bodyPr>
          <a:lstStyle/>
          <a:p>
            <a:pPr algn="just">
              <a:lnSpc>
                <a:spcPct val="100000"/>
              </a:lnSpc>
              <a:spcBef>
                <a:spcPts val="1200"/>
              </a:spcBef>
              <a:spcAft>
                <a:spcPts val="600"/>
              </a:spcAft>
            </a:pPr>
            <a:r>
              <a:rPr lang="it-IT" sz="2800" dirty="0">
                <a:solidFill>
                  <a:schemeClr val="bg1">
                    <a:lumMod val="25000"/>
                  </a:schemeClr>
                </a:solidFill>
              </a:rPr>
              <a:t>L’offerta è gratuita per viaggiatori di tutte le età impegnati in progetti di cooperazione/umanitari. </a:t>
            </a:r>
            <a:endParaRPr lang="it-IT" sz="2800" dirty="0" smtClean="0">
              <a:solidFill>
                <a:schemeClr val="bg1">
                  <a:lumMod val="25000"/>
                </a:schemeClr>
              </a:solidFill>
            </a:endParaRPr>
          </a:p>
          <a:p>
            <a:pPr algn="just">
              <a:lnSpc>
                <a:spcPct val="100000"/>
              </a:lnSpc>
              <a:spcBef>
                <a:spcPts val="1200"/>
              </a:spcBef>
              <a:spcAft>
                <a:spcPts val="600"/>
              </a:spcAft>
            </a:pPr>
            <a:r>
              <a:rPr lang="it-IT" sz="2800" dirty="0">
                <a:solidFill>
                  <a:schemeClr val="bg1">
                    <a:lumMod val="25000"/>
                  </a:schemeClr>
                </a:solidFill>
              </a:rPr>
              <a:t>L’offerta è gratuita per tutti i soggetti di età &lt;18 anni.  </a:t>
            </a:r>
          </a:p>
          <a:p>
            <a:pPr algn="just">
              <a:lnSpc>
                <a:spcPct val="100000"/>
              </a:lnSpc>
              <a:spcBef>
                <a:spcPts val="1200"/>
              </a:spcBef>
              <a:spcAft>
                <a:spcPts val="600"/>
              </a:spcAft>
            </a:pPr>
            <a:r>
              <a:rPr lang="it-IT" sz="2800" dirty="0" smtClean="0">
                <a:solidFill>
                  <a:schemeClr val="bg1">
                    <a:lumMod val="25000"/>
                  </a:schemeClr>
                </a:solidFill>
              </a:rPr>
              <a:t>Per </a:t>
            </a:r>
            <a:r>
              <a:rPr lang="it-IT" sz="2800" dirty="0">
                <a:solidFill>
                  <a:schemeClr val="bg1">
                    <a:lumMod val="25000"/>
                  </a:schemeClr>
                </a:solidFill>
              </a:rPr>
              <a:t>i viaggiatori a rischio, ai sensi dei LEA, il vaccino è offerto a prezzo di costo presso gli Ambulatori di Medicina dei viaggi.</a:t>
            </a:r>
          </a:p>
        </p:txBody>
      </p:sp>
    </p:spTree>
    <p:extLst>
      <p:ext uri="{BB962C8B-B14F-4D97-AF65-F5344CB8AC3E}">
        <p14:creationId xmlns:p14="http://schemas.microsoft.com/office/powerpoint/2010/main" xmlns="" val="40329215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p:cNvSpPr txBox="1">
            <a:spLocks/>
          </p:cNvSpPr>
          <p:nvPr/>
        </p:nvSpPr>
        <p:spPr>
          <a:xfrm>
            <a:off x="1127448" y="1124744"/>
            <a:ext cx="4680519" cy="4860393"/>
          </a:xfrm>
          <a:prstGeom prst="rect">
            <a:avLst/>
          </a:prstGeom>
          <a:solidFill>
            <a:schemeClr val="bg1"/>
          </a:solidFill>
        </p:spPr>
        <p:txBody>
          <a:bodyPr>
            <a:noAutofit/>
          </a:bodyPr>
          <a:lstStyle/>
          <a:p>
            <a:pPr marL="114300" marR="0" lvl="0" indent="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None/>
              <a:tabLst/>
              <a:defRPr/>
            </a:pPr>
            <a:r>
              <a:rPr kumimoji="0" lang="it-IT" sz="2000" b="1" i="0" u="none" strike="noStrike" kern="1200" cap="none" spc="0" normalizeH="0" baseline="0" noProof="0" dirty="0" smtClean="0">
                <a:ln>
                  <a:noFill/>
                </a:ln>
                <a:solidFill>
                  <a:schemeClr val="accent2"/>
                </a:solidFill>
                <a:effectLst/>
                <a:uLnTx/>
                <a:uFillTx/>
                <a:latin typeface="+mn-lt"/>
                <a:ea typeface="+mn-ea"/>
                <a:cs typeface="+mn-cs"/>
              </a:rPr>
              <a:t>Vaccinazioni consigliate per la protezione dal rischio di contrarre malattie infettive</a:t>
            </a:r>
            <a:endParaRPr kumimoji="0" lang="it-IT" sz="2000" b="0" i="0" u="none" strike="noStrike" kern="1200" cap="none" spc="0" normalizeH="0" baseline="0" noProof="0" dirty="0" smtClean="0">
              <a:ln>
                <a:noFill/>
              </a:ln>
              <a:solidFill>
                <a:schemeClr val="accent2"/>
              </a:solidFill>
              <a:effectLst/>
              <a:uLnTx/>
              <a:uFillTx/>
              <a:latin typeface="+mn-lt"/>
              <a:ea typeface="+mn-ea"/>
              <a:cs typeface="+mn-cs"/>
            </a:endParaRPr>
          </a:p>
          <a:p>
            <a:pPr marL="342900" marR="0" lvl="0" indent="-228600" algn="l" defTabSz="914400" rtl="0" eaLnBrk="1" fontAlgn="auto" latinLnBrk="0" hangingPunct="1">
              <a:lnSpc>
                <a:spcPct val="100000"/>
              </a:lnSpc>
              <a:spcBef>
                <a:spcPct val="20000"/>
              </a:spcBef>
              <a:spcAft>
                <a:spcPts val="0"/>
              </a:spcAft>
              <a:buClr>
                <a:schemeClr val="accent1"/>
              </a:buClr>
              <a:buSzPct val="100000"/>
              <a:buFont typeface="Arial" pitchFamily="34" charset="0"/>
              <a:buChar char="•"/>
              <a:tabLst/>
              <a:defRPr/>
            </a:pPr>
            <a:endParaRPr kumimoji="0" lang="it-IT" sz="2000" b="0" i="0" u="none" strike="noStrike" kern="1200" cap="none" spc="0" normalizeH="0" baseline="0" noProof="0" dirty="0" smtClean="0">
              <a:ln>
                <a:noFill/>
              </a:ln>
              <a:solidFill>
                <a:schemeClr val="tx1">
                  <a:lumMod val="75000"/>
                </a:schemeClr>
              </a:solidFill>
              <a:effectLst/>
              <a:uLnTx/>
              <a:uFillTx/>
              <a:latin typeface="+mn-lt"/>
              <a:ea typeface="+mn-ea"/>
              <a:cs typeface="+mn-cs"/>
            </a:endParaRPr>
          </a:p>
          <a:p>
            <a:pPr marL="342900" marR="0" lvl="0" indent="-228600" algn="l" defTabSz="914400" rtl="0" eaLnBrk="1" fontAlgn="auto" latinLnBrk="0" hangingPunct="1">
              <a:lnSpc>
                <a:spcPct val="100000"/>
              </a:lnSpc>
              <a:spcBef>
                <a:spcPct val="20000"/>
              </a:spcBef>
              <a:spcAft>
                <a:spcPts val="0"/>
              </a:spcAft>
              <a:buClr>
                <a:schemeClr val="accent1"/>
              </a:buClr>
              <a:buSzPct val="100000"/>
              <a:buFont typeface="Arial" pitchFamily="34" charset="0"/>
              <a:buChar char="•"/>
              <a:tabLst/>
              <a:defRPr/>
            </a:pPr>
            <a:r>
              <a:rPr kumimoji="0" lang="it-IT" sz="2000" b="0" i="0" u="none" strike="noStrike" kern="1200" cap="none" spc="0" normalizeH="0" baseline="0" noProof="0" dirty="0" err="1" smtClean="0">
                <a:ln>
                  <a:noFill/>
                </a:ln>
                <a:solidFill>
                  <a:schemeClr val="tx1">
                    <a:lumMod val="75000"/>
                  </a:schemeClr>
                </a:solidFill>
                <a:effectLst/>
                <a:uLnTx/>
                <a:uFillTx/>
                <a:latin typeface="+mn-lt"/>
                <a:ea typeface="+mn-ea"/>
                <a:cs typeface="+mn-cs"/>
              </a:rPr>
              <a:t>difterite-tetano-pertosse</a:t>
            </a:r>
            <a:endParaRPr kumimoji="0" lang="it-IT" sz="2000" b="0" i="0" u="none" strike="noStrike" kern="1200" cap="none" spc="0" normalizeH="0" baseline="0" noProof="0" dirty="0" smtClean="0">
              <a:ln>
                <a:noFill/>
              </a:ln>
              <a:solidFill>
                <a:schemeClr val="tx1">
                  <a:lumMod val="75000"/>
                </a:schemeClr>
              </a:solidFill>
              <a:effectLst/>
              <a:uLnTx/>
              <a:uFillTx/>
              <a:latin typeface="+mn-lt"/>
              <a:ea typeface="+mn-ea"/>
              <a:cs typeface="+mn-cs"/>
            </a:endParaRPr>
          </a:p>
          <a:p>
            <a:pPr marL="342900" marR="0" lvl="0" indent="-228600" algn="l" defTabSz="914400" rtl="0" eaLnBrk="1" fontAlgn="auto" latinLnBrk="0" hangingPunct="1">
              <a:lnSpc>
                <a:spcPct val="100000"/>
              </a:lnSpc>
              <a:spcBef>
                <a:spcPct val="20000"/>
              </a:spcBef>
              <a:spcAft>
                <a:spcPts val="0"/>
              </a:spcAft>
              <a:buClr>
                <a:schemeClr val="accent1"/>
              </a:buClr>
              <a:buSzPct val="100000"/>
              <a:buFont typeface="Arial" pitchFamily="34" charset="0"/>
              <a:buChar char="•"/>
              <a:tabLst/>
              <a:defRPr/>
            </a:pPr>
            <a:r>
              <a:rPr kumimoji="0" lang="it-IT" sz="2000" b="0" i="0" u="none" strike="noStrike" kern="1200" cap="none" spc="0" normalizeH="0" baseline="0" noProof="0" dirty="0" smtClean="0">
                <a:ln>
                  <a:noFill/>
                </a:ln>
                <a:solidFill>
                  <a:schemeClr val="tx1">
                    <a:lumMod val="75000"/>
                  </a:schemeClr>
                </a:solidFill>
                <a:effectLst/>
                <a:uLnTx/>
                <a:uFillTx/>
                <a:latin typeface="+mn-lt"/>
                <a:ea typeface="+mn-ea"/>
                <a:cs typeface="+mn-cs"/>
              </a:rPr>
              <a:t>poliomielite</a:t>
            </a:r>
          </a:p>
          <a:p>
            <a:pPr marL="342900" marR="0" lvl="0" indent="-228600" algn="l" defTabSz="914400" rtl="0" eaLnBrk="1" fontAlgn="auto" latinLnBrk="0" hangingPunct="1">
              <a:lnSpc>
                <a:spcPct val="100000"/>
              </a:lnSpc>
              <a:spcBef>
                <a:spcPct val="20000"/>
              </a:spcBef>
              <a:spcAft>
                <a:spcPts val="0"/>
              </a:spcAft>
              <a:buClr>
                <a:schemeClr val="accent1"/>
              </a:buClr>
              <a:buSzPct val="100000"/>
              <a:buFont typeface="Arial" pitchFamily="34" charset="0"/>
              <a:buChar char="•"/>
              <a:tabLst/>
              <a:defRPr/>
            </a:pPr>
            <a:r>
              <a:rPr kumimoji="0" lang="it-IT" sz="2000" b="0" i="0" u="none" strike="noStrike" kern="1200" cap="none" spc="0" normalizeH="0" baseline="0" noProof="0" dirty="0" smtClean="0">
                <a:ln>
                  <a:noFill/>
                </a:ln>
                <a:solidFill>
                  <a:schemeClr val="tx1">
                    <a:lumMod val="75000"/>
                  </a:schemeClr>
                </a:solidFill>
                <a:effectLst/>
                <a:uLnTx/>
                <a:uFillTx/>
                <a:latin typeface="+mn-lt"/>
                <a:ea typeface="+mn-ea"/>
                <a:cs typeface="+mn-cs"/>
              </a:rPr>
              <a:t>epatite A</a:t>
            </a:r>
          </a:p>
          <a:p>
            <a:pPr marL="342900" marR="0" lvl="0" indent="-228600" algn="l" defTabSz="914400" rtl="0" eaLnBrk="1" fontAlgn="auto" latinLnBrk="0" hangingPunct="1">
              <a:lnSpc>
                <a:spcPct val="100000"/>
              </a:lnSpc>
              <a:spcBef>
                <a:spcPct val="20000"/>
              </a:spcBef>
              <a:spcAft>
                <a:spcPts val="0"/>
              </a:spcAft>
              <a:buClr>
                <a:schemeClr val="accent1"/>
              </a:buClr>
              <a:buSzPct val="100000"/>
              <a:buFont typeface="Arial" pitchFamily="34" charset="0"/>
              <a:buChar char="•"/>
              <a:tabLst/>
              <a:defRPr/>
            </a:pPr>
            <a:r>
              <a:rPr kumimoji="0" lang="it-IT" sz="2000" b="0" i="0" u="none" strike="noStrike" kern="1200" cap="none" spc="0" normalizeH="0" baseline="0" noProof="0" dirty="0" smtClean="0">
                <a:ln>
                  <a:noFill/>
                </a:ln>
                <a:solidFill>
                  <a:schemeClr val="tx1">
                    <a:lumMod val="75000"/>
                  </a:schemeClr>
                </a:solidFill>
                <a:effectLst/>
                <a:uLnTx/>
                <a:uFillTx/>
                <a:latin typeface="+mn-lt"/>
                <a:ea typeface="+mn-ea"/>
                <a:cs typeface="+mn-cs"/>
              </a:rPr>
              <a:t>epatite B</a:t>
            </a:r>
          </a:p>
          <a:p>
            <a:pPr marL="342900" marR="0" lvl="0" indent="-228600" algn="l" defTabSz="914400" rtl="0" eaLnBrk="1" fontAlgn="auto" latinLnBrk="0" hangingPunct="1">
              <a:lnSpc>
                <a:spcPct val="100000"/>
              </a:lnSpc>
              <a:spcBef>
                <a:spcPct val="20000"/>
              </a:spcBef>
              <a:spcAft>
                <a:spcPts val="0"/>
              </a:spcAft>
              <a:buClr>
                <a:schemeClr val="accent1"/>
              </a:buClr>
              <a:buSzPct val="100000"/>
              <a:buFont typeface="Arial" pitchFamily="34" charset="0"/>
              <a:buChar char="•"/>
              <a:tabLst/>
              <a:defRPr/>
            </a:pPr>
            <a:r>
              <a:rPr kumimoji="0" lang="it-IT" sz="2000" b="0" i="0" u="none" strike="noStrike" kern="1200" cap="none" spc="0" normalizeH="0" baseline="0" noProof="0" dirty="0" smtClean="0">
                <a:ln>
                  <a:noFill/>
                </a:ln>
                <a:solidFill>
                  <a:schemeClr val="tx1">
                    <a:lumMod val="75000"/>
                  </a:schemeClr>
                </a:solidFill>
                <a:effectLst/>
                <a:uLnTx/>
                <a:uFillTx/>
                <a:latin typeface="+mn-lt"/>
                <a:ea typeface="+mn-ea"/>
                <a:cs typeface="+mn-cs"/>
              </a:rPr>
              <a:t>meningococco ACWY</a:t>
            </a:r>
          </a:p>
          <a:p>
            <a:pPr marL="342900" marR="0" lvl="0" indent="-228600" algn="l" defTabSz="914400" rtl="0" eaLnBrk="1" fontAlgn="auto" latinLnBrk="0" hangingPunct="1">
              <a:lnSpc>
                <a:spcPct val="100000"/>
              </a:lnSpc>
              <a:spcBef>
                <a:spcPct val="20000"/>
              </a:spcBef>
              <a:spcAft>
                <a:spcPts val="0"/>
              </a:spcAft>
              <a:buClr>
                <a:schemeClr val="accent1"/>
              </a:buClr>
              <a:buSzPct val="100000"/>
              <a:buFont typeface="Arial" pitchFamily="34" charset="0"/>
              <a:buChar char="•"/>
              <a:tabLst/>
              <a:defRPr/>
            </a:pPr>
            <a:r>
              <a:rPr kumimoji="0" lang="it-IT" sz="2000" b="0" i="0" u="none" strike="noStrike" kern="1200" cap="none" spc="0" normalizeH="0" baseline="0" noProof="0" dirty="0" smtClean="0">
                <a:ln>
                  <a:noFill/>
                </a:ln>
                <a:solidFill>
                  <a:schemeClr val="tx1">
                    <a:lumMod val="75000"/>
                  </a:schemeClr>
                </a:solidFill>
                <a:effectLst/>
                <a:uLnTx/>
                <a:uFillTx/>
                <a:latin typeface="+mn-lt"/>
                <a:ea typeface="+mn-ea"/>
                <a:cs typeface="+mn-cs"/>
              </a:rPr>
              <a:t>tifo</a:t>
            </a:r>
          </a:p>
          <a:p>
            <a:pPr marL="342900" marR="0" lvl="0" indent="-228600" algn="l" defTabSz="914400" rtl="0" eaLnBrk="1" fontAlgn="auto" latinLnBrk="0" hangingPunct="1">
              <a:lnSpc>
                <a:spcPct val="100000"/>
              </a:lnSpc>
              <a:spcBef>
                <a:spcPct val="20000"/>
              </a:spcBef>
              <a:spcAft>
                <a:spcPts val="0"/>
              </a:spcAft>
              <a:buClr>
                <a:schemeClr val="accent1"/>
              </a:buClr>
              <a:buSzPct val="100000"/>
              <a:buFont typeface="Arial" pitchFamily="34" charset="0"/>
              <a:buChar char="•"/>
              <a:tabLst/>
              <a:defRPr/>
            </a:pPr>
            <a:r>
              <a:rPr kumimoji="0" lang="it-IT" sz="2000" b="0" i="0" u="none" strike="noStrike" kern="1200" cap="none" spc="0" normalizeH="0" baseline="0" noProof="0" dirty="0" smtClean="0">
                <a:ln>
                  <a:noFill/>
                </a:ln>
                <a:solidFill>
                  <a:schemeClr val="tx1">
                    <a:lumMod val="75000"/>
                  </a:schemeClr>
                </a:solidFill>
                <a:effectLst/>
                <a:uLnTx/>
                <a:uFillTx/>
                <a:latin typeface="+mn-lt"/>
                <a:ea typeface="+mn-ea"/>
                <a:cs typeface="+mn-cs"/>
              </a:rPr>
              <a:t>colera</a:t>
            </a:r>
          </a:p>
          <a:p>
            <a:pPr marL="342900" marR="0" lvl="0" indent="-228600" algn="l" defTabSz="914400" rtl="0" eaLnBrk="1" fontAlgn="auto" latinLnBrk="0" hangingPunct="1">
              <a:lnSpc>
                <a:spcPct val="100000"/>
              </a:lnSpc>
              <a:spcBef>
                <a:spcPct val="20000"/>
              </a:spcBef>
              <a:spcAft>
                <a:spcPts val="0"/>
              </a:spcAft>
              <a:buClr>
                <a:schemeClr val="accent1"/>
              </a:buClr>
              <a:buSzPct val="100000"/>
              <a:buFont typeface="Arial" pitchFamily="34" charset="0"/>
              <a:buChar char="•"/>
              <a:tabLst/>
              <a:defRPr/>
            </a:pPr>
            <a:r>
              <a:rPr kumimoji="0" lang="it-IT" sz="2000" b="0" i="0" u="none" strike="noStrike" kern="1200" cap="none" spc="0" normalizeH="0" baseline="0" noProof="0" dirty="0" smtClean="0">
                <a:ln>
                  <a:noFill/>
                </a:ln>
                <a:solidFill>
                  <a:schemeClr val="tx1">
                    <a:lumMod val="75000"/>
                  </a:schemeClr>
                </a:solidFill>
                <a:effectLst/>
                <a:uLnTx/>
                <a:uFillTx/>
                <a:latin typeface="+mn-lt"/>
                <a:ea typeface="+mn-ea"/>
                <a:cs typeface="+mn-cs"/>
              </a:rPr>
              <a:t>febbre gialla</a:t>
            </a:r>
          </a:p>
          <a:p>
            <a:pPr marL="342900" marR="0" lvl="0" indent="-228600" algn="l" defTabSz="914400" rtl="0" eaLnBrk="1" fontAlgn="auto" latinLnBrk="0" hangingPunct="1">
              <a:lnSpc>
                <a:spcPct val="100000"/>
              </a:lnSpc>
              <a:spcBef>
                <a:spcPct val="20000"/>
              </a:spcBef>
              <a:spcAft>
                <a:spcPts val="0"/>
              </a:spcAft>
              <a:buClr>
                <a:schemeClr val="accent1"/>
              </a:buClr>
              <a:buSzPct val="100000"/>
              <a:buFont typeface="Arial" pitchFamily="34" charset="0"/>
              <a:buChar char="•"/>
              <a:tabLst/>
              <a:defRPr/>
            </a:pPr>
            <a:r>
              <a:rPr kumimoji="0" lang="it-IT" sz="2000" b="0" i="0" u="none" strike="noStrike" kern="1200" cap="none" spc="0" normalizeH="0" baseline="0" noProof="0" dirty="0" smtClean="0">
                <a:ln>
                  <a:noFill/>
                </a:ln>
                <a:solidFill>
                  <a:schemeClr val="tx1">
                    <a:lumMod val="75000"/>
                  </a:schemeClr>
                </a:solidFill>
                <a:effectLst/>
                <a:uLnTx/>
                <a:uFillTx/>
                <a:latin typeface="+mn-lt"/>
                <a:ea typeface="+mn-ea"/>
                <a:cs typeface="+mn-cs"/>
              </a:rPr>
              <a:t>encefalite da zecche</a:t>
            </a:r>
          </a:p>
          <a:p>
            <a:pPr marL="342900" marR="0" lvl="0" indent="-228600" algn="l" defTabSz="914400" rtl="0" eaLnBrk="1" fontAlgn="auto" latinLnBrk="0" hangingPunct="1">
              <a:lnSpc>
                <a:spcPct val="100000"/>
              </a:lnSpc>
              <a:spcBef>
                <a:spcPct val="20000"/>
              </a:spcBef>
              <a:spcAft>
                <a:spcPts val="0"/>
              </a:spcAft>
              <a:buClr>
                <a:schemeClr val="accent1"/>
              </a:buClr>
              <a:buSzPct val="100000"/>
              <a:buFont typeface="Arial" pitchFamily="34" charset="0"/>
              <a:buChar char="•"/>
              <a:tabLst/>
              <a:defRPr/>
            </a:pPr>
            <a:r>
              <a:rPr kumimoji="0" lang="it-IT" sz="2000" b="0" i="0" u="none" strike="noStrike" kern="1200" cap="none" spc="0" normalizeH="0" baseline="0" noProof="0" dirty="0" smtClean="0">
                <a:ln>
                  <a:noFill/>
                </a:ln>
                <a:solidFill>
                  <a:schemeClr val="tx1">
                    <a:lumMod val="75000"/>
                  </a:schemeClr>
                </a:solidFill>
                <a:effectLst/>
                <a:uLnTx/>
                <a:uFillTx/>
                <a:latin typeface="+mn-lt"/>
                <a:ea typeface="+mn-ea"/>
                <a:cs typeface="+mn-cs"/>
              </a:rPr>
              <a:t>encefalite giapponese</a:t>
            </a:r>
          </a:p>
          <a:p>
            <a:pPr marL="342900" marR="0" lvl="0" indent="-228600" algn="l" defTabSz="914400" rtl="0" eaLnBrk="1" fontAlgn="auto" latinLnBrk="0" hangingPunct="1">
              <a:lnSpc>
                <a:spcPct val="100000"/>
              </a:lnSpc>
              <a:spcBef>
                <a:spcPct val="20000"/>
              </a:spcBef>
              <a:spcAft>
                <a:spcPts val="0"/>
              </a:spcAft>
              <a:buClr>
                <a:schemeClr val="accent1"/>
              </a:buClr>
              <a:buSzPct val="100000"/>
              <a:buFont typeface="Arial" pitchFamily="34" charset="0"/>
              <a:buChar char="•"/>
              <a:tabLst/>
              <a:defRPr/>
            </a:pPr>
            <a:r>
              <a:rPr kumimoji="0" lang="it-IT" sz="2000" b="0" i="0" u="none" strike="noStrike" kern="1200" cap="none" spc="0" normalizeH="0" baseline="0" noProof="0" dirty="0" err="1" smtClean="0">
                <a:ln>
                  <a:noFill/>
                </a:ln>
                <a:solidFill>
                  <a:schemeClr val="tx1">
                    <a:lumMod val="75000"/>
                  </a:schemeClr>
                </a:solidFill>
                <a:effectLst/>
                <a:uLnTx/>
                <a:uFillTx/>
                <a:latin typeface="+mn-lt"/>
                <a:ea typeface="+mn-ea"/>
                <a:cs typeface="+mn-cs"/>
              </a:rPr>
              <a:t>rabbia…</a:t>
            </a:r>
            <a:endParaRPr kumimoji="0" lang="it-IT" sz="2000" b="0"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
        <p:nvSpPr>
          <p:cNvPr id="3" name="CasellaDiTesto 2"/>
          <p:cNvSpPr txBox="1"/>
          <p:nvPr/>
        </p:nvSpPr>
        <p:spPr>
          <a:xfrm>
            <a:off x="6888088" y="1124744"/>
            <a:ext cx="4536504" cy="2677656"/>
          </a:xfrm>
          <a:prstGeom prst="rect">
            <a:avLst/>
          </a:prstGeom>
          <a:solidFill>
            <a:schemeClr val="bg1"/>
          </a:solidFill>
        </p:spPr>
        <p:txBody>
          <a:bodyPr wrap="square" rtlCol="0">
            <a:spAutoFit/>
          </a:bodyPr>
          <a:lstStyle/>
          <a:p>
            <a:r>
              <a:rPr lang="it-IT" sz="2000" b="1" dirty="0">
                <a:solidFill>
                  <a:schemeClr val="accent2"/>
                </a:solidFill>
              </a:rPr>
              <a:t>Vaccinazioni obbligatorie per il viaggiatore internazionale (certificato internazionale)</a:t>
            </a:r>
            <a:endParaRPr lang="it-IT" dirty="0">
              <a:solidFill>
                <a:schemeClr val="accent2"/>
              </a:solidFill>
            </a:endParaRPr>
          </a:p>
          <a:p>
            <a:pPr marL="342900" indent="-228600">
              <a:spcBef>
                <a:spcPct val="20000"/>
              </a:spcBef>
              <a:buClr>
                <a:schemeClr val="accent1"/>
              </a:buClr>
              <a:buFont typeface="Arial" pitchFamily="34" charset="0"/>
              <a:buChar char="•"/>
            </a:pPr>
            <a:r>
              <a:rPr lang="it-IT" sz="2000" dirty="0">
                <a:solidFill>
                  <a:schemeClr val="tx1">
                    <a:lumMod val="75000"/>
                  </a:schemeClr>
                </a:solidFill>
              </a:rPr>
              <a:t>febbre gialla</a:t>
            </a:r>
          </a:p>
          <a:p>
            <a:pPr marL="342900" indent="-228600">
              <a:spcBef>
                <a:spcPct val="20000"/>
              </a:spcBef>
              <a:buClr>
                <a:schemeClr val="accent1"/>
              </a:buClr>
              <a:buFont typeface="Arial" pitchFamily="34" charset="0"/>
              <a:buChar char="•"/>
            </a:pPr>
            <a:r>
              <a:rPr lang="it-IT" sz="2000" dirty="0">
                <a:solidFill>
                  <a:schemeClr val="tx1">
                    <a:lumMod val="75000"/>
                  </a:schemeClr>
                </a:solidFill>
              </a:rPr>
              <a:t>poliomielite</a:t>
            </a:r>
          </a:p>
          <a:p>
            <a:pPr marL="342900" indent="-228600">
              <a:spcBef>
                <a:spcPct val="20000"/>
              </a:spcBef>
              <a:buClr>
                <a:schemeClr val="accent1"/>
              </a:buClr>
              <a:buFont typeface="Arial" pitchFamily="34" charset="0"/>
              <a:buChar char="•"/>
            </a:pPr>
            <a:r>
              <a:rPr lang="it-IT" sz="2000" dirty="0">
                <a:solidFill>
                  <a:schemeClr val="tx1">
                    <a:lumMod val="75000"/>
                  </a:schemeClr>
                </a:solidFill>
              </a:rPr>
              <a:t>meningococco</a:t>
            </a:r>
          </a:p>
          <a:p>
            <a:r>
              <a:rPr lang="it-IT" dirty="0"/>
              <a:t/>
            </a:r>
            <a:br>
              <a:rPr lang="it-IT" dirty="0"/>
            </a:br>
            <a:endParaRPr lang="it-IT" dirty="0"/>
          </a:p>
        </p:txBody>
      </p:sp>
      <p:sp>
        <p:nvSpPr>
          <p:cNvPr id="4" name="CasellaDiTesto 3"/>
          <p:cNvSpPr txBox="1"/>
          <p:nvPr/>
        </p:nvSpPr>
        <p:spPr>
          <a:xfrm>
            <a:off x="2512229" y="188640"/>
            <a:ext cx="7305622" cy="523220"/>
          </a:xfrm>
          <a:prstGeom prst="rect">
            <a:avLst/>
          </a:prstGeom>
          <a:noFill/>
        </p:spPr>
        <p:txBody>
          <a:bodyPr wrap="square" rtlCol="0">
            <a:spAutoFit/>
          </a:bodyPr>
          <a:lstStyle/>
          <a:p>
            <a:pPr algn="ctr"/>
            <a:r>
              <a:rPr lang="en-US" sz="2800" b="1" dirty="0" err="1">
                <a:solidFill>
                  <a:schemeClr val="accent1">
                    <a:lumMod val="75000"/>
                  </a:schemeClr>
                </a:solidFill>
              </a:rPr>
              <a:t>Vaccinazioni</a:t>
            </a:r>
            <a:r>
              <a:rPr lang="en-US" sz="2800" b="1" dirty="0">
                <a:solidFill>
                  <a:schemeClr val="accent1">
                    <a:lumMod val="75000"/>
                  </a:schemeClr>
                </a:solidFill>
              </a:rPr>
              <a:t> per </a:t>
            </a:r>
            <a:r>
              <a:rPr lang="en-US" sz="2800" b="1" dirty="0" err="1">
                <a:solidFill>
                  <a:schemeClr val="accent1">
                    <a:lumMod val="75000"/>
                  </a:schemeClr>
                </a:solidFill>
              </a:rPr>
              <a:t>il</a:t>
            </a:r>
            <a:r>
              <a:rPr lang="en-US" sz="2800" b="1" dirty="0">
                <a:solidFill>
                  <a:schemeClr val="accent1">
                    <a:lumMod val="75000"/>
                  </a:schemeClr>
                </a:solidFill>
              </a:rPr>
              <a:t> </a:t>
            </a:r>
            <a:r>
              <a:rPr lang="en-US" sz="2800" b="1" dirty="0" err="1">
                <a:solidFill>
                  <a:schemeClr val="accent1">
                    <a:lumMod val="75000"/>
                  </a:schemeClr>
                </a:solidFill>
              </a:rPr>
              <a:t>viaggiatore</a:t>
            </a:r>
            <a:r>
              <a:rPr lang="en-US" sz="2800" b="1" dirty="0">
                <a:solidFill>
                  <a:schemeClr val="accent1">
                    <a:lumMod val="75000"/>
                  </a:schemeClr>
                </a:solidFill>
              </a:rPr>
              <a:t> </a:t>
            </a:r>
            <a:r>
              <a:rPr lang="en-US" sz="2800" b="1" dirty="0" err="1" smtClean="0">
                <a:solidFill>
                  <a:schemeClr val="accent1">
                    <a:lumMod val="75000"/>
                  </a:schemeClr>
                </a:solidFill>
              </a:rPr>
              <a:t>internazionale</a:t>
            </a:r>
            <a:endParaRPr lang="it-IT" sz="2800" b="1" dirty="0">
              <a:solidFill>
                <a:schemeClr val="accent1">
                  <a:lumMod val="75000"/>
                </a:schemeClr>
              </a:solidFill>
            </a:endParaRPr>
          </a:p>
        </p:txBody>
      </p:sp>
      <p:sp>
        <p:nvSpPr>
          <p:cNvPr id="5" name="CasellaDiTesto 4"/>
          <p:cNvSpPr txBox="1"/>
          <p:nvPr/>
        </p:nvSpPr>
        <p:spPr>
          <a:xfrm>
            <a:off x="7051964" y="4585855"/>
            <a:ext cx="3962400" cy="646331"/>
          </a:xfrm>
          <a:prstGeom prst="rect">
            <a:avLst/>
          </a:prstGeom>
          <a:noFill/>
        </p:spPr>
        <p:txBody>
          <a:bodyPr wrap="square" rtlCol="0">
            <a:spAutoFit/>
          </a:bodyPr>
          <a:lstStyle/>
          <a:p>
            <a:r>
              <a:rPr lang="it-IT" dirty="0" err="1" smtClean="0"/>
              <a:t>Inoltre…</a:t>
            </a:r>
            <a:r>
              <a:rPr lang="it-IT" dirty="0" smtClean="0"/>
              <a:t>. Disponibilità della profilassi anti malaria</a:t>
            </a:r>
            <a:endParaRPr lang="it-IT"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6437" y="328095"/>
            <a:ext cx="10505421" cy="583970"/>
          </a:xfrm>
        </p:spPr>
        <p:txBody>
          <a:bodyPr>
            <a:normAutofit fontScale="90000"/>
          </a:bodyPr>
          <a:lstStyle/>
          <a:p>
            <a:pPr algn="ctr"/>
            <a:r>
              <a:rPr lang="it-IT" b="1" dirty="0" smtClean="0">
                <a:solidFill>
                  <a:schemeClr val="accent1">
                    <a:lumMod val="75000"/>
                  </a:schemeClr>
                </a:solidFill>
                <a:latin typeface="Corbel" panose="020B0503020204020204" pitchFamily="34" charset="0"/>
              </a:rPr>
              <a:t>Nonostante il PNPV…..</a:t>
            </a:r>
            <a:endParaRPr lang="it-IT" b="1" dirty="0">
              <a:solidFill>
                <a:schemeClr val="accent1">
                  <a:lumMod val="75000"/>
                </a:schemeClr>
              </a:solidFill>
              <a:latin typeface="Corbel" panose="020B0503020204020204" pitchFamily="34" charset="0"/>
            </a:endParaRPr>
          </a:p>
        </p:txBody>
      </p:sp>
      <p:sp>
        <p:nvSpPr>
          <p:cNvPr id="3" name="Segnaposto contenuto 2"/>
          <p:cNvSpPr>
            <a:spLocks noGrp="1"/>
          </p:cNvSpPr>
          <p:nvPr>
            <p:ph idx="1"/>
          </p:nvPr>
        </p:nvSpPr>
        <p:spPr>
          <a:xfrm>
            <a:off x="696437" y="1259432"/>
            <a:ext cx="10505421" cy="5048603"/>
          </a:xfrm>
        </p:spPr>
        <p:txBody>
          <a:bodyPr>
            <a:normAutofit/>
          </a:bodyPr>
          <a:lstStyle/>
          <a:p>
            <a:pPr algn="just">
              <a:lnSpc>
                <a:spcPct val="100000"/>
              </a:lnSpc>
              <a:spcAft>
                <a:spcPts val="600"/>
              </a:spcAft>
              <a:buFont typeface="Courier New" panose="02070309020205020404" pitchFamily="49" charset="0"/>
              <a:buChar char="o"/>
            </a:pPr>
            <a:r>
              <a:rPr lang="it-IT" sz="2200" dirty="0">
                <a:latin typeface="Corbel" panose="020B0503020204020204" pitchFamily="34" charset="0"/>
              </a:rPr>
              <a:t>Negli ultimi quindici anni è stato intrapreso </a:t>
            </a:r>
            <a:r>
              <a:rPr lang="it-IT" sz="2200" b="1" dirty="0">
                <a:latin typeface="Corbel" panose="020B0503020204020204" pitchFamily="34" charset="0"/>
              </a:rPr>
              <a:t>un percorso culturale per un approccio alle vaccinazioni</a:t>
            </a:r>
            <a:r>
              <a:rPr lang="it-IT" sz="2200" dirty="0">
                <a:latin typeface="Corbel" panose="020B0503020204020204" pitchFamily="34" charset="0"/>
              </a:rPr>
              <a:t> che mirava </a:t>
            </a:r>
            <a:r>
              <a:rPr lang="it-IT" sz="2200" b="1" dirty="0">
                <a:latin typeface="Corbel" panose="020B0503020204020204" pitchFamily="34" charset="0"/>
              </a:rPr>
              <a:t>all’adesione consapevole e volontaria </a:t>
            </a:r>
            <a:r>
              <a:rPr lang="it-IT" sz="2200" dirty="0">
                <a:latin typeface="Corbel" panose="020B0503020204020204" pitchFamily="34" charset="0"/>
              </a:rPr>
              <a:t>da parte dei cittadini, </a:t>
            </a:r>
          </a:p>
          <a:p>
            <a:pPr algn="just">
              <a:lnSpc>
                <a:spcPct val="100000"/>
              </a:lnSpc>
              <a:spcAft>
                <a:spcPts val="600"/>
              </a:spcAft>
              <a:buFont typeface="Courier New" panose="02070309020205020404" pitchFamily="49" charset="0"/>
              <a:buChar char="o"/>
            </a:pPr>
            <a:r>
              <a:rPr lang="it-IT" sz="2200" dirty="0">
                <a:latin typeface="Corbel" panose="020B0503020204020204" pitchFamily="34" charset="0"/>
              </a:rPr>
              <a:t>A partire </a:t>
            </a:r>
            <a:r>
              <a:rPr lang="it-IT" sz="2200" b="1" dirty="0">
                <a:latin typeface="Corbel" panose="020B0503020204020204" pitchFamily="34" charset="0"/>
              </a:rPr>
              <a:t>dal 2013, si è registrato un progressivo trend in diminuzione</a:t>
            </a:r>
            <a:r>
              <a:rPr lang="it-IT" sz="2200" dirty="0">
                <a:latin typeface="Corbel" panose="020B0503020204020204" pitchFamily="34" charset="0"/>
              </a:rPr>
              <a:t> del ricorso alle vaccinazioni, sia obbligatorie che raccomandate,</a:t>
            </a:r>
          </a:p>
          <a:p>
            <a:pPr algn="just">
              <a:lnSpc>
                <a:spcPct val="100000"/>
              </a:lnSpc>
              <a:spcAft>
                <a:spcPts val="600"/>
              </a:spcAft>
              <a:buFont typeface="Courier New" panose="02070309020205020404" pitchFamily="49" charset="0"/>
              <a:buChar char="o"/>
            </a:pPr>
            <a:r>
              <a:rPr lang="it-IT" sz="2200" dirty="0">
                <a:latin typeface="Corbel" panose="020B0503020204020204" pitchFamily="34" charset="0"/>
              </a:rPr>
              <a:t>Tale fenomeno ha determinato un </a:t>
            </a:r>
            <a:r>
              <a:rPr lang="it-IT" sz="2200" b="1" dirty="0">
                <a:latin typeface="Corbel" panose="020B0503020204020204" pitchFamily="34" charset="0"/>
              </a:rPr>
              <a:t>calo della copertura vaccinale al di sotto del 95%</a:t>
            </a:r>
            <a:r>
              <a:rPr lang="it-IT" sz="2200" dirty="0">
                <a:latin typeface="Corbel" panose="020B0503020204020204" pitchFamily="34" charset="0"/>
              </a:rPr>
              <a:t> (soglia raccomandata dall’OMS) per il raggiungimento della “immunità di gregge”, </a:t>
            </a:r>
          </a:p>
          <a:p>
            <a:pPr algn="just">
              <a:lnSpc>
                <a:spcPct val="100000"/>
              </a:lnSpc>
              <a:spcAft>
                <a:spcPts val="600"/>
              </a:spcAft>
              <a:buFont typeface="Courier New" panose="02070309020205020404" pitchFamily="49" charset="0"/>
              <a:buChar char="o"/>
            </a:pPr>
            <a:r>
              <a:rPr lang="it-IT" sz="2200" dirty="0">
                <a:latin typeface="Corbel" panose="020B0503020204020204" pitchFamily="34" charset="0"/>
              </a:rPr>
              <a:t>Anche i dati di copertura vaccinale per morbillo e rosolia, tra il 2013 e il 2015, sono scesi dal 90,4% all’85,3%,</a:t>
            </a:r>
          </a:p>
          <a:p>
            <a:pPr algn="just">
              <a:lnSpc>
                <a:spcPct val="100000"/>
              </a:lnSpc>
              <a:spcAft>
                <a:spcPts val="600"/>
              </a:spcAft>
              <a:buFont typeface="Courier New" panose="02070309020205020404" pitchFamily="49" charset="0"/>
              <a:buChar char="o"/>
            </a:pPr>
            <a:r>
              <a:rPr lang="it-IT" sz="2200" dirty="0">
                <a:latin typeface="Corbel" panose="020B0503020204020204" pitchFamily="34" charset="0"/>
              </a:rPr>
              <a:t>Come conseguenza dell’accumularsi, nel corso degli anni, di soggetti suscettibili al morbillo, in un paese ancora endemico come l’Italia, è stato registrato, in questi mesi, un preoccupante </a:t>
            </a:r>
            <a:r>
              <a:rPr lang="it-IT" sz="2200" b="1" dirty="0">
                <a:latin typeface="Corbel" panose="020B0503020204020204" pitchFamily="34" charset="0"/>
              </a:rPr>
              <a:t>aumento del numero dei casi di morbillo</a:t>
            </a:r>
            <a:r>
              <a:rPr lang="it-IT" sz="2200" dirty="0">
                <a:latin typeface="Corbel" panose="020B0503020204020204" pitchFamily="34" charset="0"/>
              </a:rPr>
              <a:t> (nel 2017 sono stati registrati più di 5000 casi, inclusi 4 decessi) </a:t>
            </a:r>
          </a:p>
          <a:p>
            <a:pPr algn="just">
              <a:lnSpc>
                <a:spcPct val="100000"/>
              </a:lnSpc>
              <a:spcAft>
                <a:spcPts val="600"/>
              </a:spcAft>
              <a:buFont typeface="Courier New" panose="02070309020205020404" pitchFamily="49" charset="0"/>
              <a:buChar char="o"/>
            </a:pPr>
            <a:endParaRPr lang="it-IT" sz="2200" dirty="0">
              <a:latin typeface="Corbel" panose="020B0503020204020204" pitchFamily="34" charset="0"/>
            </a:endParaRPr>
          </a:p>
          <a:p>
            <a:pPr>
              <a:lnSpc>
                <a:spcPct val="100000"/>
              </a:lnSpc>
              <a:spcAft>
                <a:spcPts val="600"/>
              </a:spcAft>
              <a:buFont typeface="Courier New" panose="02070309020205020404" pitchFamily="49" charset="0"/>
              <a:buChar char="o"/>
            </a:pPr>
            <a:endParaRPr lang="it-IT" sz="2200" dirty="0">
              <a:latin typeface="Corbel" panose="020B0503020204020204" pitchFamily="34" charset="0"/>
            </a:endParaRPr>
          </a:p>
        </p:txBody>
      </p:sp>
    </p:spTree>
    <p:extLst>
      <p:ext uri="{BB962C8B-B14F-4D97-AF65-F5344CB8AC3E}">
        <p14:creationId xmlns:p14="http://schemas.microsoft.com/office/powerpoint/2010/main" xmlns="" val="40212119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4914" y="119270"/>
            <a:ext cx="10388616" cy="866139"/>
          </a:xfrm>
        </p:spPr>
        <p:txBody>
          <a:bodyPr>
            <a:noAutofit/>
          </a:bodyPr>
          <a:lstStyle/>
          <a:p>
            <a:pPr algn="ctr"/>
            <a:r>
              <a:rPr lang="it-IT" sz="2400" b="1" dirty="0">
                <a:solidFill>
                  <a:schemeClr val="accent1">
                    <a:lumMod val="50000"/>
                  </a:schemeClr>
                </a:solidFill>
                <a:latin typeface="Corbel" panose="020B0503020204020204" pitchFamily="34" charset="0"/>
              </a:rPr>
              <a:t>Italia. Coperture vaccinali a 24 mesi (coorte 2014) per ciclo primario e 1</a:t>
            </a:r>
            <a:r>
              <a:rPr lang="it-IT" sz="2400" b="1" baseline="30000" dirty="0">
                <a:solidFill>
                  <a:schemeClr val="accent1">
                    <a:lumMod val="50000"/>
                  </a:schemeClr>
                </a:solidFill>
                <a:latin typeface="Corbel" panose="020B0503020204020204" pitchFamily="34" charset="0"/>
              </a:rPr>
              <a:t>a</a:t>
            </a:r>
            <a:r>
              <a:rPr lang="it-IT" sz="2400" b="1" dirty="0">
                <a:solidFill>
                  <a:schemeClr val="accent1">
                    <a:lumMod val="50000"/>
                  </a:schemeClr>
                </a:solidFill>
                <a:latin typeface="Corbel" panose="020B0503020204020204" pitchFamily="34" charset="0"/>
              </a:rPr>
              <a:t> dose di Morbillo, Parotite e </a:t>
            </a:r>
            <a:r>
              <a:rPr lang="it-IT" sz="2400" b="1" dirty="0" smtClean="0">
                <a:solidFill>
                  <a:schemeClr val="accent1">
                    <a:lumMod val="50000"/>
                  </a:schemeClr>
                </a:solidFill>
                <a:latin typeface="Corbel" panose="020B0503020204020204" pitchFamily="34" charset="0"/>
              </a:rPr>
              <a:t>Rosolia</a:t>
            </a:r>
            <a:endParaRPr lang="it-IT" sz="2400" b="1" dirty="0">
              <a:solidFill>
                <a:schemeClr val="accent1">
                  <a:lumMod val="50000"/>
                </a:schemeClr>
              </a:solidFill>
              <a:latin typeface="Corbel" panose="020B0503020204020204" pitchFamily="34" charset="0"/>
            </a:endParaRPr>
          </a:p>
        </p:txBody>
      </p:sp>
      <p:pic>
        <p:nvPicPr>
          <p:cNvPr id="8" name="Immagine 7"/>
          <p:cNvPicPr>
            <a:picLocks noChangeAspect="1"/>
          </p:cNvPicPr>
          <p:nvPr/>
        </p:nvPicPr>
        <p:blipFill>
          <a:blip r:embed="rId2" cstate="print"/>
          <a:stretch>
            <a:fillRect/>
          </a:stretch>
        </p:blipFill>
        <p:spPr>
          <a:xfrm>
            <a:off x="1593437" y="665156"/>
            <a:ext cx="8409668" cy="5891110"/>
          </a:xfrm>
          <a:prstGeom prst="rect">
            <a:avLst/>
          </a:prstGeom>
        </p:spPr>
      </p:pic>
    </p:spTree>
    <p:extLst>
      <p:ext uri="{BB962C8B-B14F-4D97-AF65-F5344CB8AC3E}">
        <p14:creationId xmlns:p14="http://schemas.microsoft.com/office/powerpoint/2010/main" xmlns="" val="8017003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stretch>
            <a:fillRect/>
          </a:stretch>
        </p:blipFill>
        <p:spPr>
          <a:xfrm>
            <a:off x="891682" y="119270"/>
            <a:ext cx="10314639" cy="6738730"/>
          </a:xfrm>
          <a:prstGeom prst="rect">
            <a:avLst/>
          </a:prstGeom>
        </p:spPr>
      </p:pic>
    </p:spTree>
    <p:extLst>
      <p:ext uri="{BB962C8B-B14F-4D97-AF65-F5344CB8AC3E}">
        <p14:creationId xmlns:p14="http://schemas.microsoft.com/office/powerpoint/2010/main" xmlns="" val="33228073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27652" y="185530"/>
            <a:ext cx="10023871" cy="583777"/>
          </a:xfrm>
        </p:spPr>
        <p:txBody>
          <a:bodyPr>
            <a:noAutofit/>
          </a:bodyPr>
          <a:lstStyle/>
          <a:p>
            <a:pPr algn="ctr"/>
            <a:r>
              <a:rPr lang="it-IT" sz="2400" b="1" dirty="0">
                <a:solidFill>
                  <a:schemeClr val="accent1">
                    <a:lumMod val="50000"/>
                  </a:schemeClr>
                </a:solidFill>
                <a:latin typeface="Corbel" panose="020B0503020204020204" pitchFamily="34" charset="0"/>
              </a:rPr>
              <a:t>Andamento delle coperture vaccinali a 24 mesi in Piemonte e per </a:t>
            </a:r>
            <a:r>
              <a:rPr lang="it-IT" sz="2400" b="1" dirty="0" smtClean="0">
                <a:solidFill>
                  <a:schemeClr val="accent1">
                    <a:lumMod val="50000"/>
                  </a:schemeClr>
                </a:solidFill>
                <a:latin typeface="Corbel" panose="020B0503020204020204" pitchFamily="34" charset="0"/>
              </a:rPr>
              <a:t>ASL </a:t>
            </a:r>
            <a:br>
              <a:rPr lang="it-IT" sz="2400" b="1" dirty="0" smtClean="0">
                <a:solidFill>
                  <a:schemeClr val="accent1">
                    <a:lumMod val="50000"/>
                  </a:schemeClr>
                </a:solidFill>
                <a:latin typeface="Corbel" panose="020B0503020204020204" pitchFamily="34" charset="0"/>
              </a:rPr>
            </a:br>
            <a:r>
              <a:rPr lang="it-IT" sz="2400" b="1" dirty="0" smtClean="0">
                <a:solidFill>
                  <a:schemeClr val="accent1">
                    <a:lumMod val="50000"/>
                  </a:schemeClr>
                </a:solidFill>
                <a:latin typeface="Corbel" panose="020B0503020204020204" pitchFamily="34" charset="0"/>
              </a:rPr>
              <a:t>Anni </a:t>
            </a:r>
            <a:r>
              <a:rPr lang="it-IT" sz="2400" b="1" dirty="0">
                <a:solidFill>
                  <a:schemeClr val="accent1">
                    <a:lumMod val="50000"/>
                  </a:schemeClr>
                </a:solidFill>
                <a:latin typeface="Corbel" panose="020B0503020204020204" pitchFamily="34" charset="0"/>
              </a:rPr>
              <a:t>2007-2016 </a:t>
            </a:r>
            <a:endParaRPr lang="it-IT" sz="2400" dirty="0">
              <a:solidFill>
                <a:schemeClr val="accent1">
                  <a:lumMod val="50000"/>
                </a:schemeClr>
              </a:solidFill>
              <a:latin typeface="Corbel" panose="020B0503020204020204" pitchFamily="34" charset="0"/>
            </a:endParaRPr>
          </a:p>
        </p:txBody>
      </p:sp>
      <p:pic>
        <p:nvPicPr>
          <p:cNvPr id="6" name="Immagine 4"/>
          <p:cNvPicPr>
            <a:picLocks noGrp="1" noChangeAspect="1"/>
          </p:cNvPicPr>
          <p:nvPr>
            <p:ph idx="1"/>
          </p:nvPr>
        </p:nvPicPr>
        <p:blipFill>
          <a:blip r:embed="rId2" cstate="print"/>
          <a:srcRect/>
          <a:stretch>
            <a:fillRect/>
          </a:stretch>
        </p:blipFill>
        <p:spPr bwMode="auto">
          <a:xfrm>
            <a:off x="1179315" y="1123493"/>
            <a:ext cx="9289901" cy="5734507"/>
          </a:xfrm>
          <a:prstGeom prst="rect">
            <a:avLst/>
          </a:prstGeom>
          <a:noFill/>
          <a:ln w="9525">
            <a:noFill/>
            <a:miter lim="800000"/>
            <a:headEnd/>
            <a:tailEnd/>
          </a:ln>
        </p:spPr>
      </p:pic>
    </p:spTree>
    <p:extLst>
      <p:ext uri="{BB962C8B-B14F-4D97-AF65-F5344CB8AC3E}">
        <p14:creationId xmlns:p14="http://schemas.microsoft.com/office/powerpoint/2010/main" xmlns="" val="2844417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2183" y="1391478"/>
            <a:ext cx="10515600" cy="3882887"/>
          </a:xfrm>
        </p:spPr>
        <p:txBody>
          <a:bodyPr>
            <a:normAutofit/>
          </a:bodyPr>
          <a:lstStyle/>
          <a:p>
            <a:pPr algn="just">
              <a:lnSpc>
                <a:spcPct val="100000"/>
              </a:lnSpc>
            </a:pPr>
            <a:r>
              <a:rPr lang="it-IT" sz="3600" b="1" dirty="0">
                <a:solidFill>
                  <a:schemeClr val="accent1">
                    <a:lumMod val="50000"/>
                  </a:schemeClr>
                </a:solidFill>
                <a:latin typeface="Corbel" panose="020B0503020204020204" pitchFamily="34" charset="0"/>
              </a:rPr>
              <a:t>Decreto legge n. 73 del 7 giugno 2017, convertito con modificazioni dalla legge 31 luglio 2017, n. 119, recante “Disposizioni urgenti in materia di prevenzione vaccinale, di malattie infettive e di controversie relative alla somministrazione di farmaci”</a:t>
            </a:r>
            <a:endParaRPr lang="it-IT" sz="3600" dirty="0">
              <a:solidFill>
                <a:schemeClr val="accent1">
                  <a:lumMod val="50000"/>
                </a:schemeClr>
              </a:solidFill>
            </a:endParaRPr>
          </a:p>
        </p:txBody>
      </p:sp>
    </p:spTree>
    <p:extLst>
      <p:ext uri="{BB962C8B-B14F-4D97-AF65-F5344CB8AC3E}">
        <p14:creationId xmlns:p14="http://schemas.microsoft.com/office/powerpoint/2010/main" xmlns="" val="2862218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27731" y="1385244"/>
            <a:ext cx="10225136" cy="4308973"/>
          </a:xfrm>
          <a:solidFill>
            <a:schemeClr val="bg1"/>
          </a:solidFill>
        </p:spPr>
        <p:txBody>
          <a:bodyPr>
            <a:normAutofit fontScale="85000" lnSpcReduction="10000"/>
          </a:bodyPr>
          <a:lstStyle/>
          <a:p>
            <a:pPr marL="0" indent="0" algn="just">
              <a:lnSpc>
                <a:spcPct val="150000"/>
              </a:lnSpc>
              <a:spcBef>
                <a:spcPts val="3000"/>
              </a:spcBef>
              <a:spcAft>
                <a:spcPts val="0"/>
              </a:spcAft>
              <a:buNone/>
            </a:pPr>
            <a:r>
              <a:rPr lang="it-IT" sz="3000" dirty="0"/>
              <a:t>Lo </a:t>
            </a:r>
            <a:r>
              <a:rPr lang="it-IT" sz="3000" b="1" dirty="0"/>
              <a:t>sviluppo di un vaccino sicuro, efficace </a:t>
            </a:r>
            <a:r>
              <a:rPr lang="it-IT" sz="3000" dirty="0"/>
              <a:t>ed a basso costo è solo </a:t>
            </a:r>
            <a:r>
              <a:rPr lang="it-IT" sz="3000" b="1" dirty="0"/>
              <a:t>il primo passo verso il  controllo</a:t>
            </a:r>
            <a:r>
              <a:rPr lang="it-IT" sz="3000" dirty="0"/>
              <a:t> di una </a:t>
            </a:r>
            <a:r>
              <a:rPr lang="it-IT" sz="3000" b="1" dirty="0"/>
              <a:t>malattia infettiva </a:t>
            </a:r>
            <a:r>
              <a:rPr lang="it-IT" sz="3000" dirty="0"/>
              <a:t>in seno alla collettività.</a:t>
            </a:r>
          </a:p>
          <a:p>
            <a:pPr marL="0" indent="0" algn="just">
              <a:lnSpc>
                <a:spcPct val="150000"/>
              </a:lnSpc>
              <a:spcBef>
                <a:spcPts val="3000"/>
              </a:spcBef>
              <a:spcAft>
                <a:spcPts val="0"/>
              </a:spcAft>
              <a:buNone/>
            </a:pPr>
            <a:r>
              <a:rPr lang="it-IT" sz="3000" dirty="0"/>
              <a:t>Successivamente </a:t>
            </a:r>
            <a:r>
              <a:rPr lang="it-IT" sz="3000" b="1" dirty="0"/>
              <a:t>occorre porsi degli obiettivi </a:t>
            </a:r>
            <a:r>
              <a:rPr lang="it-IT" sz="3000" dirty="0"/>
              <a:t>e </a:t>
            </a:r>
            <a:r>
              <a:rPr lang="it-IT" sz="3000" b="1" dirty="0"/>
              <a:t>pianificare una strategia di intervento</a:t>
            </a:r>
            <a:r>
              <a:rPr lang="it-IT" sz="3000" dirty="0"/>
              <a:t> tale da raggiungere una </a:t>
            </a:r>
            <a:r>
              <a:rPr lang="it-IT" sz="3000" b="1" dirty="0"/>
              <a:t>copertura vaccinale </a:t>
            </a:r>
            <a:r>
              <a:rPr lang="it-IT" sz="3000" dirty="0"/>
              <a:t>appropriata agli obiettivi stessi (contenimento - eliminazione - eradicazione)</a:t>
            </a:r>
          </a:p>
        </p:txBody>
      </p:sp>
    </p:spTree>
    <p:extLst>
      <p:ext uri="{BB962C8B-B14F-4D97-AF65-F5344CB8AC3E}">
        <p14:creationId xmlns:p14="http://schemas.microsoft.com/office/powerpoint/2010/main" xmlns="" val="33505942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33056" y="1609642"/>
            <a:ext cx="10530811" cy="4886692"/>
          </a:xfrm>
        </p:spPr>
        <p:txBody>
          <a:bodyPr>
            <a:noAutofit/>
          </a:bodyPr>
          <a:lstStyle/>
          <a:p>
            <a:pPr algn="just">
              <a:lnSpc>
                <a:spcPct val="100000"/>
              </a:lnSpc>
              <a:spcBef>
                <a:spcPts val="600"/>
              </a:spcBef>
              <a:spcAft>
                <a:spcPts val="600"/>
              </a:spcAft>
              <a:buFont typeface="Courier New" panose="02070309020205020404" pitchFamily="49" charset="0"/>
              <a:buChar char="o"/>
            </a:pPr>
            <a:r>
              <a:rPr lang="it-IT" sz="2200" dirty="0" smtClean="0">
                <a:latin typeface="Corbel" panose="020B0503020204020204" pitchFamily="34" charset="0"/>
              </a:rPr>
              <a:t>E’ stato </a:t>
            </a:r>
            <a:r>
              <a:rPr lang="it-IT" sz="2200" dirty="0">
                <a:latin typeface="Corbel" panose="020B0503020204020204" pitchFamily="34" charset="0"/>
              </a:rPr>
              <a:t>necessario </a:t>
            </a:r>
            <a:r>
              <a:rPr lang="it-IT" sz="2200" b="1" dirty="0">
                <a:latin typeface="Corbel" panose="020B0503020204020204" pitchFamily="34" charset="0"/>
              </a:rPr>
              <a:t>adottare misure urgenti idonee a estendere e rendere effettivi gli obblighi </a:t>
            </a:r>
            <a:r>
              <a:rPr lang="it-IT" sz="2200" dirty="0">
                <a:latin typeface="Corbel" panose="020B0503020204020204" pitchFamily="34" charset="0"/>
              </a:rPr>
              <a:t>vaccinali vigenti, anche in conformità al principio di precauzione, </a:t>
            </a:r>
            <a:r>
              <a:rPr lang="it-IT" sz="2200" dirty="0" smtClean="0">
                <a:latin typeface="Corbel" panose="020B0503020204020204" pitchFamily="34" charset="0"/>
              </a:rPr>
              <a:t>in </a:t>
            </a:r>
            <a:r>
              <a:rPr lang="it-IT" sz="2200" dirty="0">
                <a:latin typeface="Corbel" panose="020B0503020204020204" pitchFamily="34" charset="0"/>
              </a:rPr>
              <a:t>presenza di un’alternativa che presenti un rischio per la salute </a:t>
            </a:r>
            <a:r>
              <a:rPr lang="it-IT" sz="2200" dirty="0" smtClean="0">
                <a:latin typeface="Corbel" panose="020B0503020204020204" pitchFamily="34" charset="0"/>
              </a:rPr>
              <a:t>umana</a:t>
            </a:r>
          </a:p>
          <a:p>
            <a:pPr algn="just">
              <a:lnSpc>
                <a:spcPct val="100000"/>
              </a:lnSpc>
              <a:spcBef>
                <a:spcPts val="600"/>
              </a:spcBef>
              <a:spcAft>
                <a:spcPts val="600"/>
              </a:spcAft>
              <a:buFont typeface="Courier New" panose="02070309020205020404" pitchFamily="49" charset="0"/>
              <a:buChar char="o"/>
            </a:pPr>
            <a:r>
              <a:rPr lang="it-IT" sz="2200" dirty="0" smtClean="0">
                <a:latin typeface="Corbel" panose="020B0503020204020204" pitchFamily="34" charset="0"/>
              </a:rPr>
              <a:t>4 vaccinazioni obbligatorie:</a:t>
            </a:r>
          </a:p>
          <a:p>
            <a:pPr marL="866700" lvl="1" algn="just">
              <a:lnSpc>
                <a:spcPct val="100000"/>
              </a:lnSpc>
              <a:spcBef>
                <a:spcPts val="600"/>
              </a:spcBef>
              <a:spcAft>
                <a:spcPts val="600"/>
              </a:spcAft>
              <a:buSzPct val="50000"/>
              <a:buFont typeface="Courier New" panose="02070309020205020404" pitchFamily="49" charset="0"/>
              <a:buChar char="o"/>
            </a:pPr>
            <a:r>
              <a:rPr lang="it-IT" sz="2200" dirty="0">
                <a:latin typeface="Corbel" panose="020B0503020204020204" pitchFamily="34" charset="0"/>
              </a:rPr>
              <a:t>la vaccinazione </a:t>
            </a:r>
            <a:r>
              <a:rPr lang="it-IT" sz="2200" b="1" dirty="0">
                <a:solidFill>
                  <a:schemeClr val="accent1">
                    <a:lumMod val="50000"/>
                  </a:schemeClr>
                </a:solidFill>
                <a:latin typeface="Corbel" panose="020B0503020204020204" pitchFamily="34" charset="0"/>
              </a:rPr>
              <a:t>anti-difterica</a:t>
            </a:r>
            <a:r>
              <a:rPr lang="it-IT" sz="2200" dirty="0">
                <a:latin typeface="Corbel" panose="020B0503020204020204" pitchFamily="34" charset="0"/>
              </a:rPr>
              <a:t>: legge 6 giugno 1939, n. 891; </a:t>
            </a:r>
          </a:p>
          <a:p>
            <a:pPr marL="866700" lvl="1" algn="just">
              <a:lnSpc>
                <a:spcPct val="100000"/>
              </a:lnSpc>
              <a:spcBef>
                <a:spcPts val="600"/>
              </a:spcBef>
              <a:spcAft>
                <a:spcPts val="600"/>
              </a:spcAft>
              <a:buSzPct val="50000"/>
              <a:buFont typeface="Courier New" panose="02070309020205020404" pitchFamily="49" charset="0"/>
              <a:buChar char="o"/>
            </a:pPr>
            <a:r>
              <a:rPr lang="it-IT" sz="2200" dirty="0">
                <a:latin typeface="Corbel" panose="020B0503020204020204" pitchFamily="34" charset="0"/>
              </a:rPr>
              <a:t>la vaccinazione </a:t>
            </a:r>
            <a:r>
              <a:rPr lang="it-IT" sz="2200" b="1" dirty="0">
                <a:solidFill>
                  <a:schemeClr val="accent1">
                    <a:lumMod val="50000"/>
                  </a:schemeClr>
                </a:solidFill>
                <a:latin typeface="Corbel" panose="020B0503020204020204" pitchFamily="34" charset="0"/>
              </a:rPr>
              <a:t>anti-tetanica</a:t>
            </a:r>
            <a:r>
              <a:rPr lang="it-IT" sz="2200" dirty="0">
                <a:latin typeface="Corbel" panose="020B0503020204020204" pitchFamily="34" charset="0"/>
              </a:rPr>
              <a:t>: legge 5 marzo 1963, n. 292; </a:t>
            </a:r>
          </a:p>
          <a:p>
            <a:pPr marL="866700" lvl="1" algn="just">
              <a:lnSpc>
                <a:spcPct val="100000"/>
              </a:lnSpc>
              <a:spcBef>
                <a:spcPts val="600"/>
              </a:spcBef>
              <a:spcAft>
                <a:spcPts val="600"/>
              </a:spcAft>
              <a:buSzPct val="50000"/>
              <a:buFont typeface="Courier New" panose="02070309020205020404" pitchFamily="49" charset="0"/>
              <a:buChar char="o"/>
            </a:pPr>
            <a:r>
              <a:rPr lang="it-IT" sz="2200" dirty="0">
                <a:latin typeface="Corbel" panose="020B0503020204020204" pitchFamily="34" charset="0"/>
              </a:rPr>
              <a:t>la vaccinazione </a:t>
            </a:r>
            <a:r>
              <a:rPr lang="it-IT" sz="2200" b="1" dirty="0">
                <a:solidFill>
                  <a:schemeClr val="accent1">
                    <a:lumMod val="50000"/>
                  </a:schemeClr>
                </a:solidFill>
                <a:latin typeface="Corbel" panose="020B0503020204020204" pitchFamily="34" charset="0"/>
              </a:rPr>
              <a:t>anti-poliomielitica</a:t>
            </a:r>
            <a:r>
              <a:rPr lang="it-IT" sz="2200" dirty="0">
                <a:latin typeface="Corbel" panose="020B0503020204020204" pitchFamily="34" charset="0"/>
              </a:rPr>
              <a:t>: legge 4 febbraio 1966, n. 51 </a:t>
            </a:r>
          </a:p>
          <a:p>
            <a:pPr marL="866700" lvl="1" algn="just">
              <a:lnSpc>
                <a:spcPct val="100000"/>
              </a:lnSpc>
              <a:spcBef>
                <a:spcPts val="600"/>
              </a:spcBef>
              <a:spcAft>
                <a:spcPts val="600"/>
              </a:spcAft>
              <a:buSzPct val="50000"/>
              <a:buFont typeface="Courier New" panose="02070309020205020404" pitchFamily="49" charset="0"/>
              <a:buChar char="o"/>
            </a:pPr>
            <a:r>
              <a:rPr lang="it-IT" sz="2200" dirty="0">
                <a:latin typeface="Corbel" panose="020B0503020204020204" pitchFamily="34" charset="0"/>
              </a:rPr>
              <a:t>la vaccinazione </a:t>
            </a:r>
            <a:r>
              <a:rPr lang="it-IT" sz="2200" b="1" dirty="0">
                <a:solidFill>
                  <a:schemeClr val="accent1">
                    <a:lumMod val="50000"/>
                  </a:schemeClr>
                </a:solidFill>
                <a:latin typeface="Corbel" panose="020B0503020204020204" pitchFamily="34" charset="0"/>
              </a:rPr>
              <a:t>anti-epatite virale B</a:t>
            </a:r>
            <a:r>
              <a:rPr lang="it-IT" sz="2200" dirty="0">
                <a:latin typeface="Corbel" panose="020B0503020204020204" pitchFamily="34" charset="0"/>
              </a:rPr>
              <a:t>: legge 27 maggio 1991, n. 165</a:t>
            </a:r>
          </a:p>
          <a:p>
            <a:pPr marL="285750" lvl="1" algn="just">
              <a:lnSpc>
                <a:spcPct val="100000"/>
              </a:lnSpc>
              <a:spcBef>
                <a:spcPts val="600"/>
              </a:spcBef>
              <a:spcAft>
                <a:spcPts val="600"/>
              </a:spcAft>
              <a:buFont typeface="Courier New" panose="02070309020205020404" pitchFamily="49" charset="0"/>
              <a:buChar char="o"/>
            </a:pPr>
            <a:r>
              <a:rPr lang="it-IT" sz="2200" dirty="0">
                <a:latin typeface="Corbel" panose="020B0503020204020204" pitchFamily="34" charset="0"/>
              </a:rPr>
              <a:t>Il razionale è di rendere </a:t>
            </a:r>
            <a:r>
              <a:rPr lang="it-IT" sz="2200" b="1" dirty="0">
                <a:latin typeface="Corbel" panose="020B0503020204020204" pitchFamily="34" charset="0"/>
              </a:rPr>
              <a:t>obbligatorie le vaccinazioni nei confronti di malattie ad elevata contagiosità e a rischio epidemico,</a:t>
            </a:r>
            <a:r>
              <a:rPr lang="it-IT" sz="2200" dirty="0">
                <a:latin typeface="Corbel" panose="020B0503020204020204" pitchFamily="34" charset="0"/>
              </a:rPr>
              <a:t> al fine di raggiungere e mantenere la </a:t>
            </a:r>
            <a:r>
              <a:rPr lang="it-IT" sz="2200" b="1" dirty="0">
                <a:solidFill>
                  <a:schemeClr val="accent1">
                    <a:lumMod val="50000"/>
                  </a:schemeClr>
                </a:solidFill>
                <a:latin typeface="Corbel" panose="020B0503020204020204" pitchFamily="34" charset="0"/>
              </a:rPr>
              <a:t>soglia di copertura vaccinale del 95</a:t>
            </a:r>
            <a:r>
              <a:rPr lang="it-IT" sz="2200" b="1" dirty="0" smtClean="0">
                <a:solidFill>
                  <a:schemeClr val="accent1">
                    <a:lumMod val="50000"/>
                  </a:schemeClr>
                </a:solidFill>
                <a:latin typeface="Corbel" panose="020B0503020204020204" pitchFamily="34" charset="0"/>
              </a:rPr>
              <a:t>%.</a:t>
            </a:r>
            <a:endParaRPr lang="it-IT" sz="2200" b="1" dirty="0">
              <a:solidFill>
                <a:schemeClr val="accent1">
                  <a:lumMod val="50000"/>
                </a:schemeClr>
              </a:solidFill>
              <a:latin typeface="Corbel" panose="020B0503020204020204" pitchFamily="34" charset="0"/>
            </a:endParaRPr>
          </a:p>
        </p:txBody>
      </p:sp>
      <p:sp>
        <p:nvSpPr>
          <p:cNvPr id="4" name="Titolo 1"/>
          <p:cNvSpPr>
            <a:spLocks noGrp="1"/>
          </p:cNvSpPr>
          <p:nvPr>
            <p:ph type="title"/>
          </p:nvPr>
        </p:nvSpPr>
        <p:spPr>
          <a:xfrm>
            <a:off x="660353" y="264772"/>
            <a:ext cx="10112422" cy="1179715"/>
          </a:xfrm>
        </p:spPr>
        <p:txBody>
          <a:bodyPr>
            <a:noAutofit/>
          </a:bodyPr>
          <a:lstStyle/>
          <a:p>
            <a:pPr algn="ctr"/>
            <a:r>
              <a:rPr lang="it-IT" sz="3200" b="1" dirty="0">
                <a:solidFill>
                  <a:schemeClr val="accent1">
                    <a:lumMod val="50000"/>
                  </a:schemeClr>
                </a:solidFill>
                <a:latin typeface="Corbel" panose="020B0503020204020204" pitchFamily="34" charset="0"/>
              </a:rPr>
              <a:t>Decreto legge n. 73 del 7 giugno 2017, convertito con modificazioni dalla legge 31 luglio 2017, n. </a:t>
            </a:r>
            <a:r>
              <a:rPr lang="it-IT" sz="3200" b="1" dirty="0" smtClean="0">
                <a:solidFill>
                  <a:schemeClr val="accent1">
                    <a:lumMod val="50000"/>
                  </a:schemeClr>
                </a:solidFill>
                <a:latin typeface="Corbel" panose="020B0503020204020204" pitchFamily="34" charset="0"/>
              </a:rPr>
              <a:t>119</a:t>
            </a:r>
            <a:endParaRPr lang="it-IT" sz="3200" b="1" dirty="0">
              <a:solidFill>
                <a:schemeClr val="accent1">
                  <a:lumMod val="50000"/>
                </a:schemeClr>
              </a:solidFill>
              <a:latin typeface="Corbel" panose="020B0503020204020204" pitchFamily="34" charset="0"/>
            </a:endParaRPr>
          </a:p>
        </p:txBody>
      </p:sp>
    </p:spTree>
    <p:extLst>
      <p:ext uri="{BB962C8B-B14F-4D97-AF65-F5344CB8AC3E}">
        <p14:creationId xmlns:p14="http://schemas.microsoft.com/office/powerpoint/2010/main" xmlns="" val="24602286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magine 4"/>
          <p:cNvPicPr>
            <a:picLocks noChangeAspect="1"/>
          </p:cNvPicPr>
          <p:nvPr/>
        </p:nvPicPr>
        <p:blipFill>
          <a:blip r:embed="rId2" cstate="print"/>
          <a:srcRect/>
          <a:stretch>
            <a:fillRect/>
          </a:stretch>
        </p:blipFill>
        <p:spPr bwMode="auto">
          <a:xfrm>
            <a:off x="2767013" y="0"/>
            <a:ext cx="6657975" cy="6858000"/>
          </a:xfrm>
          <a:prstGeom prst="rect">
            <a:avLst/>
          </a:prstGeom>
          <a:noFill/>
          <a:ln w="9525">
            <a:noFill/>
            <a:miter lim="800000"/>
            <a:headEnd/>
            <a:tailEnd/>
          </a:ln>
        </p:spPr>
      </p:pic>
      <p:sp>
        <p:nvSpPr>
          <p:cNvPr id="6" name="Callout: linea 5">
            <a:extLst/>
          </p:cNvPr>
          <p:cNvSpPr/>
          <p:nvPr/>
        </p:nvSpPr>
        <p:spPr>
          <a:xfrm rot="21018062">
            <a:off x="190500" y="4743450"/>
            <a:ext cx="1673225" cy="1196975"/>
          </a:xfrm>
          <a:prstGeom prst="borderCallout1">
            <a:avLst>
              <a:gd name="adj1" fmla="val 8171"/>
              <a:gd name="adj2" fmla="val 187795"/>
              <a:gd name="adj3" fmla="val 28897"/>
              <a:gd name="adj4" fmla="val 10124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Varicella: obbligo solo</a:t>
            </a:r>
          </a:p>
          <a:p>
            <a:pPr algn="ctr" fontAlgn="auto">
              <a:spcBef>
                <a:spcPts val="0"/>
              </a:spcBef>
              <a:spcAft>
                <a:spcPts val="0"/>
              </a:spcAft>
              <a:defRPr/>
            </a:pPr>
            <a:r>
              <a:rPr lang="it-IT" dirty="0"/>
              <a:t>a partire dai nati nel 2017</a:t>
            </a:r>
          </a:p>
        </p:txBody>
      </p:sp>
    </p:spTree>
    <p:extLst>
      <p:ext uri="{BB962C8B-B14F-4D97-AF65-F5344CB8AC3E}">
        <p14:creationId xmlns:p14="http://schemas.microsoft.com/office/powerpoint/2010/main" xmlns="" val="111337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p:cNvPr>
          <p:cNvSpPr>
            <a:spLocks noGrp="1" noRot="1" noChangeAspect="1" noMove="1" noResize="1" noEditPoints="1" noAdjustHandles="1" noChangeArrowheads="1" noChangeShapeType="1" noTextEdit="1"/>
          </p:cNvSpPr>
          <p:nvPr/>
        </p:nvSpPr>
        <p:spPr>
          <a:xfrm>
            <a:off x="0" y="0"/>
            <a:ext cx="46355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a:extLst/>
          </p:cNvPr>
          <p:cNvCxnSpPr>
            <a:cxnSpLocks noGrp="1" noRot="1" noChangeAspect="1" noMove="1" noResize="1" noEditPoints="1" noAdjustHandles="1" noChangeArrowheads="1" noChangeShapeType="1"/>
          </p:cNvCxnSpPr>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5364" name="Titolo 1"/>
          <p:cNvSpPr>
            <a:spLocks noGrp="1"/>
          </p:cNvSpPr>
          <p:nvPr>
            <p:ph type="title"/>
          </p:nvPr>
        </p:nvSpPr>
        <p:spPr>
          <a:xfrm>
            <a:off x="1012825" y="2575776"/>
            <a:ext cx="3371850" cy="2253802"/>
          </a:xfrm>
        </p:spPr>
        <p:txBody>
          <a:bodyPr>
            <a:normAutofit fontScale="90000"/>
          </a:bodyPr>
          <a:lstStyle/>
          <a:p>
            <a:pPr eaLnBrk="1" hangingPunct="1"/>
            <a:r>
              <a:rPr lang="it-IT" b="1" dirty="0">
                <a:solidFill>
                  <a:srgbClr val="FFFFFF"/>
                </a:solidFill>
              </a:rPr>
              <a:t>Che cosa è cambiato con la nuova legge?</a:t>
            </a:r>
          </a:p>
        </p:txBody>
      </p:sp>
      <p:graphicFrame>
        <p:nvGraphicFramePr>
          <p:cNvPr id="5" name="Segnaposto contenuto 2"/>
          <p:cNvGraphicFramePr>
            <a:graphicFrameLocks noGrp="1"/>
          </p:cNvGraphicFramePr>
          <p:nvPr>
            <p:ph idx="1"/>
            <p:extLst>
              <p:ext uri="{D42A27DB-BD31-4B8C-83A1-F6EECF244321}">
                <p14:modId xmlns:p14="http://schemas.microsoft.com/office/powerpoint/2010/main" xmlns="" val="3419323088"/>
              </p:ext>
            </p:extLst>
          </p:nvPr>
        </p:nvGraphicFramePr>
        <p:xfrm>
          <a:off x="4983811"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35158850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9"/>
          <p:cNvSpPr>
            <a:spLocks noGrp="1" noRot="1" noChangeAspect="1" noMove="1" noResize="1" noEditPoints="1" noAdjustHandles="1" noChangeArrowheads="1" noChangeShapeType="1" noTextEdit="1"/>
          </p:cNvSpPr>
          <p:nvPr/>
        </p:nvSpPr>
        <p:spPr bwMode="white">
          <a:xfrm>
            <a:off x="0" y="0"/>
            <a:ext cx="12192000" cy="6858000"/>
          </a:xfrm>
          <a:prstGeom prst="rect">
            <a:avLst/>
          </a:prstGeom>
          <a:solidFill>
            <a:schemeClr val="bg1"/>
          </a:solidFill>
          <a:ln w="9525">
            <a:noFill/>
            <a:miter lim="800000"/>
            <a:headEnd/>
            <a:tailEnd/>
          </a:ln>
        </p:spPr>
        <p:txBody>
          <a:bodyPr/>
          <a:lstStyle/>
          <a:p>
            <a:endParaRPr lang="it-IT"/>
          </a:p>
        </p:txBody>
      </p:sp>
      <p:sp>
        <p:nvSpPr>
          <p:cNvPr id="12" name="Rectangle 11">
            <a:extLst/>
          </p:cNvPr>
          <p:cNvSpPr>
            <a:spLocks noGrp="1" noRot="1" noChangeAspect="1" noMove="1" noResize="1" noEditPoints="1" noAdjustHandles="1" noChangeArrowheads="1" noChangeShapeType="1" noTextEdit="1"/>
          </p:cNvSpPr>
          <p:nvPr/>
        </p:nvSpPr>
        <p:spPr>
          <a:xfrm>
            <a:off x="0" y="0"/>
            <a:ext cx="546893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6387" name="Immagine 4" descr="Immagine che contiene testo&#10;&#10;Descrizione generata con affidabilità molto elevata"/>
          <p:cNvPicPr>
            <a:picLocks noChangeAspect="1"/>
          </p:cNvPicPr>
          <p:nvPr/>
        </p:nvPicPr>
        <p:blipFill>
          <a:blip r:embed="rId2" cstate="print"/>
          <a:srcRect r="2" b="880"/>
          <a:stretch>
            <a:fillRect/>
          </a:stretch>
        </p:blipFill>
        <p:spPr bwMode="auto">
          <a:xfrm>
            <a:off x="5578475" y="427038"/>
            <a:ext cx="6418263" cy="5791200"/>
          </a:xfrm>
          <a:prstGeom prst="rect">
            <a:avLst/>
          </a:prstGeom>
          <a:noFill/>
          <a:ln w="9525">
            <a:noFill/>
            <a:miter lim="800000"/>
            <a:headEnd/>
            <a:tailEnd/>
          </a:ln>
        </p:spPr>
      </p:pic>
      <p:sp>
        <p:nvSpPr>
          <p:cNvPr id="16388" name="Titolo 1"/>
          <p:cNvSpPr>
            <a:spLocks noGrp="1"/>
          </p:cNvSpPr>
          <p:nvPr>
            <p:ph type="title"/>
          </p:nvPr>
        </p:nvSpPr>
        <p:spPr>
          <a:xfrm>
            <a:off x="622300" y="2236744"/>
            <a:ext cx="4224338" cy="2039042"/>
          </a:xfrm>
        </p:spPr>
        <p:txBody>
          <a:bodyPr/>
          <a:lstStyle/>
          <a:p>
            <a:pPr algn="ctr" eaLnBrk="1" hangingPunct="1"/>
            <a:r>
              <a:rPr lang="en-US" b="1" dirty="0" err="1">
                <a:solidFill>
                  <a:srgbClr val="FFFFFF"/>
                </a:solidFill>
              </a:rPr>
              <a:t>Nessun</a:t>
            </a:r>
            <a:r>
              <a:rPr lang="en-US" b="1" dirty="0">
                <a:solidFill>
                  <a:srgbClr val="FFFFFF"/>
                </a:solidFill>
              </a:rPr>
              <a:t> </a:t>
            </a:r>
            <a:r>
              <a:rPr lang="en-US" b="1" dirty="0" err="1">
                <a:solidFill>
                  <a:srgbClr val="FFFFFF"/>
                </a:solidFill>
              </a:rPr>
              <a:t>nuovo</a:t>
            </a:r>
            <a:r>
              <a:rPr lang="en-US" b="1" dirty="0">
                <a:solidFill>
                  <a:srgbClr val="FFFFFF"/>
                </a:solidFill>
              </a:rPr>
              <a:t> </a:t>
            </a:r>
            <a:r>
              <a:rPr lang="en-US" b="1" dirty="0" err="1">
                <a:solidFill>
                  <a:srgbClr val="FFFFFF"/>
                </a:solidFill>
              </a:rPr>
              <a:t>vaccino</a:t>
            </a:r>
            <a:r>
              <a:rPr lang="en-US" b="1" dirty="0">
                <a:solidFill>
                  <a:srgbClr val="FFFFFF"/>
                </a:solidFill>
              </a:rPr>
              <a:t>, solo </a:t>
            </a:r>
            <a:r>
              <a:rPr lang="en-US" b="1" dirty="0" err="1">
                <a:solidFill>
                  <a:srgbClr val="FFFFFF"/>
                </a:solidFill>
              </a:rPr>
              <a:t>nuove</a:t>
            </a:r>
            <a:r>
              <a:rPr lang="en-US" b="1" dirty="0">
                <a:solidFill>
                  <a:srgbClr val="FFFFFF"/>
                </a:solidFill>
              </a:rPr>
              <a:t> </a:t>
            </a:r>
            <a:r>
              <a:rPr lang="en-US" b="1" dirty="0" err="1">
                <a:solidFill>
                  <a:srgbClr val="FFFFFF"/>
                </a:solidFill>
              </a:rPr>
              <a:t>regole</a:t>
            </a:r>
            <a:endParaRPr lang="en-US" b="1" dirty="0">
              <a:solidFill>
                <a:srgbClr val="FFFFFF"/>
              </a:solidFill>
            </a:endParaRPr>
          </a:p>
        </p:txBody>
      </p:sp>
    </p:spTree>
    <p:extLst>
      <p:ext uri="{BB962C8B-B14F-4D97-AF65-F5344CB8AC3E}">
        <p14:creationId xmlns:p14="http://schemas.microsoft.com/office/powerpoint/2010/main" xmlns="" val="28174845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p:cNvPr>
          <p:cNvSpPr>
            <a:spLocks noGrp="1" noRot="1" noChangeAspect="1" noMove="1" noResize="1" noEditPoints="1" noAdjustHandles="1" noChangeArrowheads="1" noChangeShapeType="1" noTextEdit="1"/>
          </p:cNvSpPr>
          <p:nvPr/>
        </p:nvSpPr>
        <p:spPr>
          <a:xfrm>
            <a:off x="0" y="0"/>
            <a:ext cx="46355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itolo 1"/>
          <p:cNvSpPr>
            <a:spLocks noGrp="1"/>
          </p:cNvSpPr>
          <p:nvPr>
            <p:ph type="title"/>
          </p:nvPr>
        </p:nvSpPr>
        <p:spPr>
          <a:xfrm>
            <a:off x="381983" y="2236744"/>
            <a:ext cx="3679244" cy="2039042"/>
          </a:xfrm>
        </p:spPr>
        <p:txBody>
          <a:bodyPr>
            <a:normAutofit fontScale="90000"/>
          </a:bodyPr>
          <a:lstStyle/>
          <a:p>
            <a:pPr algn="ctr" eaLnBrk="1" hangingPunct="1"/>
            <a:r>
              <a:rPr lang="en-US" b="1" dirty="0" err="1" smtClean="0">
                <a:solidFill>
                  <a:srgbClr val="FFFFFF"/>
                </a:solidFill>
              </a:rPr>
              <a:t>Vaccinazioni</a:t>
            </a:r>
            <a:r>
              <a:rPr lang="en-US" b="1" dirty="0" smtClean="0">
                <a:solidFill>
                  <a:srgbClr val="FFFFFF"/>
                </a:solidFill>
              </a:rPr>
              <a:t> </a:t>
            </a:r>
            <a:r>
              <a:rPr lang="en-US" b="1" dirty="0" err="1" smtClean="0">
                <a:solidFill>
                  <a:srgbClr val="FFFFFF"/>
                </a:solidFill>
              </a:rPr>
              <a:t>obbligatorie</a:t>
            </a:r>
            <a:r>
              <a:rPr lang="en-US" b="1" dirty="0" smtClean="0">
                <a:solidFill>
                  <a:srgbClr val="FFFFFF"/>
                </a:solidFill>
              </a:rPr>
              <a:t> in base al </a:t>
            </a:r>
            <a:r>
              <a:rPr lang="en-US" b="1" dirty="0" err="1" smtClean="0">
                <a:solidFill>
                  <a:srgbClr val="FFFFFF"/>
                </a:solidFill>
              </a:rPr>
              <a:t>calendario</a:t>
            </a:r>
            <a:r>
              <a:rPr lang="en-US" b="1" dirty="0" smtClean="0">
                <a:solidFill>
                  <a:srgbClr val="FFFFFF"/>
                </a:solidFill>
              </a:rPr>
              <a:t> </a:t>
            </a:r>
            <a:r>
              <a:rPr lang="en-US" b="1" dirty="0" err="1" smtClean="0">
                <a:solidFill>
                  <a:srgbClr val="FFFFFF"/>
                </a:solidFill>
              </a:rPr>
              <a:t>vigente</a:t>
            </a:r>
            <a:r>
              <a:rPr lang="en-US" b="1" dirty="0" smtClean="0">
                <a:solidFill>
                  <a:srgbClr val="FFFFFF"/>
                </a:solidFill>
              </a:rPr>
              <a:t> </a:t>
            </a:r>
            <a:endParaRPr lang="en-US" b="1" dirty="0">
              <a:solidFill>
                <a:srgbClr val="FFFFFF"/>
              </a:solidFill>
            </a:endParaRPr>
          </a:p>
        </p:txBody>
      </p:sp>
      <p:graphicFrame>
        <p:nvGraphicFramePr>
          <p:cNvPr id="6" name="Segnaposto contenuto 2"/>
          <p:cNvGraphicFramePr>
            <a:graphicFrameLocks/>
          </p:cNvGraphicFramePr>
          <p:nvPr>
            <p:extLst>
              <p:ext uri="{D42A27DB-BD31-4B8C-83A1-F6EECF244321}">
                <p14:modId xmlns:p14="http://schemas.microsoft.com/office/powerpoint/2010/main" xmlns="" val="3425715415"/>
              </p:ext>
            </p:extLst>
          </p:nvPr>
        </p:nvGraphicFramePr>
        <p:xfrm>
          <a:off x="5017483" y="642937"/>
          <a:ext cx="6084106"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74970796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p:cNvPr>
          <p:cNvSpPr>
            <a:spLocks noGrp="1" noRot="1" noChangeAspect="1" noMove="1" noResize="1" noEditPoints="1" noAdjustHandles="1" noChangeArrowheads="1" noChangeShapeType="1" noTextEdit="1"/>
          </p:cNvSpPr>
          <p:nvPr/>
        </p:nvSpPr>
        <p:spPr>
          <a:xfrm>
            <a:off x="0" y="0"/>
            <a:ext cx="46355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a:extLst/>
          </p:cNvPr>
          <p:cNvCxnSpPr>
            <a:cxnSpLocks noGrp="1" noRot="1" noChangeAspect="1" noMove="1" noResize="1" noEditPoints="1" noAdjustHandles="1" noChangeArrowheads="1" noChangeShapeType="1"/>
          </p:cNvCxnSpPr>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7412" name="Titolo 1"/>
          <p:cNvSpPr>
            <a:spLocks noGrp="1"/>
          </p:cNvSpPr>
          <p:nvPr>
            <p:ph type="title"/>
          </p:nvPr>
        </p:nvSpPr>
        <p:spPr>
          <a:xfrm>
            <a:off x="1012825" y="1060519"/>
            <a:ext cx="3371850" cy="4361488"/>
          </a:xfrm>
        </p:spPr>
        <p:txBody>
          <a:bodyPr>
            <a:normAutofit fontScale="90000"/>
          </a:bodyPr>
          <a:lstStyle/>
          <a:p>
            <a:pPr eaLnBrk="1" hangingPunct="1"/>
            <a:r>
              <a:rPr lang="it-IT" b="1" dirty="0">
                <a:solidFill>
                  <a:srgbClr val="FFFFFF"/>
                </a:solidFill>
              </a:rPr>
              <a:t>Vaccinazioni obbligatorie come requisito d’ingresso nelle comunità </a:t>
            </a:r>
            <a:r>
              <a:rPr lang="it-IT" b="1" dirty="0" smtClean="0">
                <a:solidFill>
                  <a:srgbClr val="FFFFFF"/>
                </a:solidFill>
              </a:rPr>
              <a:t>infantili</a:t>
            </a:r>
            <a:br>
              <a:rPr lang="it-IT" b="1" dirty="0" smtClean="0">
                <a:solidFill>
                  <a:srgbClr val="FFFFFF"/>
                </a:solidFill>
              </a:rPr>
            </a:br>
            <a:r>
              <a:rPr lang="it-IT" sz="2700" b="1" dirty="0" smtClean="0">
                <a:solidFill>
                  <a:srgbClr val="FFFFFF"/>
                </a:solidFill>
              </a:rPr>
              <a:t>(0-6 anni)</a:t>
            </a:r>
            <a:endParaRPr lang="it-IT" sz="2700" b="1" dirty="0">
              <a:solidFill>
                <a:srgbClr val="FFFFFF"/>
              </a:solidFill>
            </a:endParaRPr>
          </a:p>
        </p:txBody>
      </p:sp>
      <p:graphicFrame>
        <p:nvGraphicFramePr>
          <p:cNvPr id="5" name="Segnaposto contenuto 2"/>
          <p:cNvGraphicFramePr>
            <a:graphicFrameLocks noGrp="1"/>
          </p:cNvGraphicFramePr>
          <p:nvPr>
            <p:ph idx="1"/>
            <p:extLst>
              <p:ext uri="{D42A27DB-BD31-4B8C-83A1-F6EECF244321}">
                <p14:modId xmlns:p14="http://schemas.microsoft.com/office/powerpoint/2010/main" xmlns="" val="3742369595"/>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972307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p:cNvPr>
          <p:cNvSpPr>
            <a:spLocks noGrp="1" noRot="1" noChangeAspect="1" noMove="1" noResize="1" noEditPoints="1" noAdjustHandles="1" noChangeArrowheads="1" noChangeShapeType="1" noTextEdit="1"/>
          </p:cNvSpPr>
          <p:nvPr/>
        </p:nvSpPr>
        <p:spPr>
          <a:xfrm>
            <a:off x="0" y="0"/>
            <a:ext cx="46355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a:extLst/>
          </p:cNvPr>
          <p:cNvCxnSpPr>
            <a:cxnSpLocks noGrp="1" noRot="1" noChangeAspect="1" noMove="1" noResize="1" noEditPoints="1" noAdjustHandles="1" noChangeArrowheads="1" noChangeShapeType="1"/>
          </p:cNvCxnSpPr>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8436" name="Titolo 1"/>
          <p:cNvSpPr>
            <a:spLocks noGrp="1"/>
          </p:cNvSpPr>
          <p:nvPr>
            <p:ph type="title"/>
          </p:nvPr>
        </p:nvSpPr>
        <p:spPr>
          <a:xfrm>
            <a:off x="878580" y="2155223"/>
            <a:ext cx="3371850" cy="2764508"/>
          </a:xfrm>
        </p:spPr>
        <p:txBody>
          <a:bodyPr>
            <a:normAutofit fontScale="90000"/>
          </a:bodyPr>
          <a:lstStyle/>
          <a:p>
            <a:pPr eaLnBrk="1" hangingPunct="1"/>
            <a:r>
              <a:rPr lang="it-IT" dirty="0">
                <a:solidFill>
                  <a:srgbClr val="FFFFFF"/>
                </a:solidFill>
              </a:rPr>
              <a:t>Dalla 1^ elementare sino all’età di 16 </a:t>
            </a:r>
            <a:r>
              <a:rPr lang="it-IT" dirty="0" smtClean="0">
                <a:solidFill>
                  <a:srgbClr val="FFFFFF"/>
                </a:solidFill>
              </a:rPr>
              <a:t>anni </a:t>
            </a:r>
            <a:br>
              <a:rPr lang="it-IT" dirty="0" smtClean="0">
                <a:solidFill>
                  <a:srgbClr val="FFFFFF"/>
                </a:solidFill>
              </a:rPr>
            </a:br>
            <a:r>
              <a:rPr lang="it-IT" sz="2800" dirty="0" smtClean="0">
                <a:solidFill>
                  <a:srgbClr val="FFFFFF"/>
                </a:solidFill>
              </a:rPr>
              <a:t>(≥ 6 anni)</a:t>
            </a:r>
            <a:endParaRPr lang="it-IT" sz="2800" dirty="0">
              <a:solidFill>
                <a:srgbClr val="FFFFFF"/>
              </a:solidFill>
            </a:endParaRPr>
          </a:p>
        </p:txBody>
      </p:sp>
      <p:graphicFrame>
        <p:nvGraphicFramePr>
          <p:cNvPr id="5" name="Segnaposto contenuto 2"/>
          <p:cNvGraphicFramePr>
            <a:graphicFrameLocks noGrp="1"/>
          </p:cNvGraphicFramePr>
          <p:nvPr>
            <p:ph idx="1"/>
            <p:extLst/>
          </p:nvPr>
        </p:nvGraphicFramePr>
        <p:xfrm>
          <a:off x="4932295" y="668696"/>
          <a:ext cx="6195051" cy="5680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07051979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27105" y="333286"/>
            <a:ext cx="10809718" cy="6170064"/>
          </a:xfrm>
        </p:spPr>
        <p:txBody>
          <a:bodyPr>
            <a:noAutofit/>
          </a:bodyPr>
          <a:lstStyle/>
          <a:p>
            <a:pPr marL="0" indent="0" algn="just" hangingPunct="0">
              <a:buNone/>
            </a:pPr>
            <a:r>
              <a:rPr lang="it-IT" sz="2200" b="1" dirty="0" smtClean="0"/>
              <a:t>Indicazioni </a:t>
            </a:r>
            <a:r>
              <a:rPr lang="it-IT" sz="2200" b="1" dirty="0"/>
              <a:t>operative per gli adempimenti previsti per l'anno scolastico 2019-2020.</a:t>
            </a:r>
            <a:endParaRPr lang="it-IT" sz="2200" dirty="0"/>
          </a:p>
          <a:p>
            <a:pPr marL="0" indent="0" algn="just" hangingPunct="0">
              <a:lnSpc>
                <a:spcPct val="120000"/>
              </a:lnSpc>
              <a:buNone/>
            </a:pPr>
            <a:r>
              <a:rPr lang="it-IT" sz="2200" dirty="0" smtClean="0"/>
              <a:t>In relazione alla legge in oggetto, vista la prossima scadenza del 10 marzo </a:t>
            </a:r>
            <a:r>
              <a:rPr lang="it-IT" sz="2200" dirty="0" err="1" smtClean="0"/>
              <a:t>pv</a:t>
            </a:r>
            <a:r>
              <a:rPr lang="it-IT" sz="2200" dirty="0" smtClean="0"/>
              <a:t> (di cui all’art. 3 bis della L. 119/2017), fatte salve eventuali diverse indicazioni ministeriali, si richiama quanto già indicato con nota </a:t>
            </a:r>
            <a:r>
              <a:rPr lang="it-IT" sz="2200" dirty="0" err="1" smtClean="0"/>
              <a:t>prot</a:t>
            </a:r>
            <a:r>
              <a:rPr lang="it-IT" sz="2200" dirty="0" smtClean="0"/>
              <a:t>. n. 11580 del 21.05.2018 e relativi allegati, circa le modalità e il format di trasmissione alle ASL degli elenchi relativi all’anno scolastico 2019/2020.</a:t>
            </a:r>
          </a:p>
          <a:p>
            <a:pPr marL="0" indent="0" algn="just" hangingPunct="0">
              <a:spcBef>
                <a:spcPts val="1800"/>
              </a:spcBef>
              <a:buNone/>
            </a:pPr>
            <a:r>
              <a:rPr lang="it-IT" sz="2200" b="1" dirty="0" smtClean="0"/>
              <a:t>Scambio elenchi informazioni tra ASL, istituzioni scolastiche, educative e formative</a:t>
            </a:r>
            <a:endParaRPr lang="it-IT" sz="2200" dirty="0" smtClean="0"/>
          </a:p>
          <a:p>
            <a:pPr lvl="0" algn="just" hangingPunct="0">
              <a:lnSpc>
                <a:spcPct val="120000"/>
              </a:lnSpc>
              <a:spcBef>
                <a:spcPts val="600"/>
              </a:spcBef>
              <a:spcAft>
                <a:spcPts val="600"/>
              </a:spcAft>
            </a:pPr>
            <a:r>
              <a:rPr lang="it-IT" sz="2200" dirty="0" smtClean="0"/>
              <a:t>Si </a:t>
            </a:r>
            <a:r>
              <a:rPr lang="it-IT" sz="2200" dirty="0"/>
              <a:t>ricorda che per l'anno scolastico 2019/2020 e seguenti, i dirigenti delle istituzioni del sistema nazionale d'istruzione e i responsabili dei servizi educativi per l'infanzia, dei centri di formazione professionale regionale e delle scuole private non paritarie dovranno inviare l'elenco di TUTTI gli iscritti da zero a 16 anni, ovvero tutti gli iscritti vecchi e nuovi che frequenteranno in quell'anno</a:t>
            </a:r>
            <a:r>
              <a:rPr lang="it-IT" sz="2200" dirty="0" smtClean="0"/>
              <a:t>.</a:t>
            </a:r>
            <a:endParaRPr lang="it-IT" sz="2200" dirty="0"/>
          </a:p>
          <a:p>
            <a:pPr lvl="0" algn="just" hangingPunct="0">
              <a:lnSpc>
                <a:spcPct val="120000"/>
              </a:lnSpc>
              <a:spcBef>
                <a:spcPts val="600"/>
              </a:spcBef>
              <a:spcAft>
                <a:spcPts val="600"/>
              </a:spcAft>
            </a:pPr>
            <a:r>
              <a:rPr lang="it-IT" sz="2200" dirty="0"/>
              <a:t>Per la trasmissione dei nominativi, occorrerà utilizzare file di tipo </a:t>
            </a:r>
            <a:r>
              <a:rPr lang="it-IT" sz="2200" b="1" dirty="0"/>
              <a:t>Excel o CSV</a:t>
            </a:r>
            <a:r>
              <a:rPr lang="it-IT" sz="2200" dirty="0"/>
              <a:t> (non utilizzare file di tipo pdf).</a:t>
            </a:r>
          </a:p>
          <a:p>
            <a:pPr algn="just"/>
            <a:endParaRPr lang="it-IT" sz="2200" dirty="0"/>
          </a:p>
        </p:txBody>
      </p:sp>
    </p:spTree>
    <p:extLst>
      <p:ext uri="{BB962C8B-B14F-4D97-AF65-F5344CB8AC3E}">
        <p14:creationId xmlns:p14="http://schemas.microsoft.com/office/powerpoint/2010/main" xmlns="" val="35119229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649480"/>
            <a:ext cx="10515600" cy="5527483"/>
          </a:xfrm>
        </p:spPr>
        <p:txBody>
          <a:bodyPr>
            <a:normAutofit fontScale="77500" lnSpcReduction="20000"/>
          </a:bodyPr>
          <a:lstStyle/>
          <a:p>
            <a:pPr lvl="0" algn="just" hangingPunct="0">
              <a:lnSpc>
                <a:spcPct val="120000"/>
              </a:lnSpc>
              <a:spcBef>
                <a:spcPts val="1200"/>
              </a:spcBef>
            </a:pPr>
            <a:r>
              <a:rPr lang="it-IT" sz="2600" dirty="0"/>
              <a:t>Per </a:t>
            </a:r>
            <a:r>
              <a:rPr lang="it-IT" sz="2600" b="1" dirty="0">
                <a:solidFill>
                  <a:srgbClr val="FF0000"/>
                </a:solidFill>
              </a:rPr>
              <a:t>facilitare la ricerca dei nominativi </a:t>
            </a:r>
            <a:r>
              <a:rPr lang="it-IT" sz="2600" dirty="0"/>
              <a:t>degli iscritti che risiedono fuori ASL/Regione, si richiede alle autonomie scolastiche, servizi educativi e centri di formazione di aggiungere ai campi ("Informazioni da scambiare") indicati nell'allegato A della Circolare del Ministero della Salute e del Ministero dell'Istruzione, dell'Università e della Ricerca (vedi in allegato, protocollo n. 0002166, del 27 febbraio 2018) anche il </a:t>
            </a:r>
            <a:r>
              <a:rPr lang="it-IT" sz="2600" b="1" dirty="0">
                <a:solidFill>
                  <a:srgbClr val="FF0000"/>
                </a:solidFill>
              </a:rPr>
              <a:t>Comune di Residenza</a:t>
            </a:r>
            <a:r>
              <a:rPr lang="it-IT" sz="2600" dirty="0"/>
              <a:t>. </a:t>
            </a:r>
          </a:p>
          <a:p>
            <a:pPr lvl="0" algn="just" hangingPunct="0">
              <a:lnSpc>
                <a:spcPct val="120000"/>
              </a:lnSpc>
              <a:spcBef>
                <a:spcPts val="1200"/>
              </a:spcBef>
            </a:pPr>
            <a:r>
              <a:rPr lang="it-IT" sz="2600" dirty="0"/>
              <a:t>Le autonomie scolastiche, i servizi educativi e i centri di formazione qualora non ricevessero, dalle proprie ASL di competenza, istruzioni più articolate sulle modalità e sulle scadenze, </a:t>
            </a:r>
            <a:r>
              <a:rPr lang="it-IT" sz="2600" b="1" dirty="0"/>
              <a:t>sono pregati di inviare le liste degli iscritti a conclusione delle procedure di iscrizione e comunque entro il 15 aprile 2019 per le scuole ed entro il 31 maggio 2019 per i servizi educativi.</a:t>
            </a:r>
            <a:r>
              <a:rPr lang="it-IT" sz="2600" dirty="0"/>
              <a:t> Possono essere inviati successivamente gli elenchi relativi ai soli minori che presenteranno la richiesta di iscrizione dopo il 31 maggio 2019 o raggiungeranno, dopo tale data, la posizione utile, per effetto dello scorrimento delle liste d'attesa delle scuole dell'infanzia e dei servizi educativi per la prima infanzia</a:t>
            </a:r>
            <a:r>
              <a:rPr lang="it-IT" sz="2600" dirty="0" smtClean="0"/>
              <a:t>.</a:t>
            </a:r>
          </a:p>
          <a:p>
            <a:pPr algn="just" hangingPunct="0">
              <a:lnSpc>
                <a:spcPct val="120000"/>
              </a:lnSpc>
              <a:spcBef>
                <a:spcPts val="1200"/>
              </a:spcBef>
            </a:pPr>
            <a:r>
              <a:rPr lang="it-IT" sz="2600" dirty="0"/>
              <a:t>In base a quanto previsto dalla citata circolare, </a:t>
            </a:r>
            <a:r>
              <a:rPr lang="it-IT" sz="2600" b="1" dirty="0"/>
              <a:t>le ASL</a:t>
            </a:r>
            <a:r>
              <a:rPr lang="it-IT" sz="2600" dirty="0"/>
              <a:t>, </a:t>
            </a:r>
            <a:r>
              <a:rPr lang="it-IT" sz="2600" b="1" dirty="0"/>
              <a:t>dopo aver effettuato i controlli dei nominativi pervenuti dalle scuole, restituiranno,</a:t>
            </a:r>
            <a:r>
              <a:rPr lang="it-IT" sz="2600" dirty="0"/>
              <a:t> </a:t>
            </a:r>
            <a:r>
              <a:rPr lang="it-IT" sz="2600" b="1" dirty="0"/>
              <a:t>entro il </a:t>
            </a:r>
            <a:r>
              <a:rPr lang="it-IT" sz="2600" b="1" dirty="0">
                <a:solidFill>
                  <a:srgbClr val="FF0000"/>
                </a:solidFill>
              </a:rPr>
              <a:t>30 giugno 2019</a:t>
            </a:r>
            <a:r>
              <a:rPr lang="it-IT" sz="2600" b="1" dirty="0"/>
              <a:t>, esclusivamente</a:t>
            </a:r>
            <a:r>
              <a:rPr lang="it-IT" sz="2600" dirty="0"/>
              <a:t> </a:t>
            </a:r>
            <a:r>
              <a:rPr lang="it-IT" sz="2600" b="1" dirty="0"/>
              <a:t>i nominativi dei minori "non in regola con gli obblighi vaccinali"</a:t>
            </a:r>
            <a:r>
              <a:rPr lang="it-IT" sz="2600" dirty="0"/>
              <a:t>.</a:t>
            </a:r>
          </a:p>
          <a:p>
            <a:pPr lvl="0" algn="just" hangingPunct="0">
              <a:lnSpc>
                <a:spcPct val="120000"/>
              </a:lnSpc>
              <a:spcBef>
                <a:spcPts val="1200"/>
              </a:spcBef>
            </a:pPr>
            <a:endParaRPr lang="it-IT" sz="2600" dirty="0"/>
          </a:p>
          <a:p>
            <a:pPr>
              <a:spcBef>
                <a:spcPts val="1200"/>
              </a:spcBef>
            </a:pPr>
            <a:endParaRPr lang="it-IT" dirty="0"/>
          </a:p>
        </p:txBody>
      </p:sp>
    </p:spTree>
    <p:extLst>
      <p:ext uri="{BB962C8B-B14F-4D97-AF65-F5344CB8AC3E}">
        <p14:creationId xmlns:p14="http://schemas.microsoft.com/office/powerpoint/2010/main" xmlns="" val="32111544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572568"/>
            <a:ext cx="10515600" cy="5604395"/>
          </a:xfrm>
        </p:spPr>
        <p:txBody>
          <a:bodyPr>
            <a:normAutofit/>
          </a:bodyPr>
          <a:lstStyle/>
          <a:p>
            <a:pPr marL="0" indent="0" algn="just" hangingPunct="0">
              <a:lnSpc>
                <a:spcPct val="100000"/>
              </a:lnSpc>
              <a:buNone/>
            </a:pPr>
            <a:r>
              <a:rPr lang="it-IT" sz="2400" b="1" dirty="0"/>
              <a:t>Acquisizione certificazioni e/o documentazione da parte dei genitori</a:t>
            </a:r>
            <a:endParaRPr lang="it-IT" sz="2400" dirty="0"/>
          </a:p>
          <a:p>
            <a:pPr lvl="0" algn="just" hangingPunct="0">
              <a:lnSpc>
                <a:spcPct val="100000"/>
              </a:lnSpc>
            </a:pPr>
            <a:r>
              <a:rPr lang="it-IT" sz="2400" b="1" dirty="0"/>
              <a:t>Si ribadisce che è compito delle ASL informare ogni anno le scuole dello stato vaccinale del minore a partire dagli elenchi di iscritti ricevuti pertanto le autonomie scolastiche, i servizi educativi e i centri di formazione non devono chiedere ai genitori di produrre alcuna documentazione all'atto dell'iscrizione</a:t>
            </a:r>
            <a:r>
              <a:rPr lang="it-IT" sz="2400" dirty="0"/>
              <a:t>, eccezion fatta per quei minori risultati in precedenza inadempienti, e per i quali i genitori volessero documentare una successiva variazione dello stato vaccinale.</a:t>
            </a:r>
          </a:p>
          <a:p>
            <a:pPr lvl="0" algn="just" hangingPunct="0">
              <a:lnSpc>
                <a:spcPct val="100000"/>
              </a:lnSpc>
            </a:pPr>
            <a:r>
              <a:rPr lang="it-IT" sz="2400" dirty="0"/>
              <a:t>Di conseguenza, si invitano le autonomie scolastiche, i servizi educativi e i centri di formazione</a:t>
            </a:r>
            <a:r>
              <a:rPr lang="it-IT" sz="2400" b="1" dirty="0"/>
              <a:t> </a:t>
            </a:r>
            <a:r>
              <a:rPr lang="it-IT" sz="2400" dirty="0"/>
              <a:t>ad</a:t>
            </a:r>
            <a:r>
              <a:rPr lang="it-IT" sz="2400" b="1" dirty="0"/>
              <a:t> accettare esclusivamente le certificazioni dei minori rilasciate dalle ASL di appartenenza; </a:t>
            </a:r>
            <a:r>
              <a:rPr lang="it-IT" sz="2400" dirty="0"/>
              <a:t>i certificati vaccinali rilasciati dall'ASL presentano la dicitura</a:t>
            </a:r>
            <a:r>
              <a:rPr lang="it-IT" sz="2400" b="1" dirty="0"/>
              <a:t> </a:t>
            </a:r>
            <a:endParaRPr lang="it-IT" sz="2400" dirty="0"/>
          </a:p>
          <a:p>
            <a:pPr algn="just" hangingPunct="0">
              <a:lnSpc>
                <a:spcPct val="100000"/>
              </a:lnSpc>
            </a:pPr>
            <a:r>
              <a:rPr lang="it-IT" sz="2400" dirty="0" smtClean="0"/>
              <a:t>"</a:t>
            </a:r>
            <a:r>
              <a:rPr lang="it-IT" sz="2400" dirty="0"/>
              <a:t>Si certifica che il soggetto è in regola con il programma vaccinale vigente fino al…", </a:t>
            </a:r>
            <a:r>
              <a:rPr lang="it-IT" sz="2400" b="1" dirty="0"/>
              <a:t>pertanto non deve essere accettato altro tipo di certificazione.</a:t>
            </a:r>
            <a:endParaRPr lang="it-IT" sz="2400" dirty="0"/>
          </a:p>
          <a:p>
            <a:pPr algn="just">
              <a:lnSpc>
                <a:spcPct val="100000"/>
              </a:lnSpc>
            </a:pPr>
            <a:endParaRPr lang="it-IT" sz="2400" dirty="0"/>
          </a:p>
        </p:txBody>
      </p:sp>
    </p:spTree>
    <p:extLst>
      <p:ext uri="{BB962C8B-B14F-4D97-AF65-F5344CB8AC3E}">
        <p14:creationId xmlns:p14="http://schemas.microsoft.com/office/powerpoint/2010/main" xmlns="" val="3983406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27448" y="1268759"/>
            <a:ext cx="10058400" cy="4342331"/>
          </a:xfrm>
          <a:solidFill>
            <a:schemeClr val="bg1"/>
          </a:solidFill>
        </p:spPr>
        <p:txBody>
          <a:bodyPr>
            <a:normAutofit/>
          </a:bodyPr>
          <a:lstStyle/>
          <a:p>
            <a:pPr marL="0" indent="0" algn="just">
              <a:lnSpc>
                <a:spcPct val="100000"/>
              </a:lnSpc>
              <a:spcBef>
                <a:spcPts val="3000"/>
              </a:spcBef>
              <a:spcAft>
                <a:spcPts val="0"/>
              </a:spcAft>
              <a:buNone/>
            </a:pPr>
            <a:r>
              <a:rPr lang="it-IT" dirty="0"/>
              <a:t>Una </a:t>
            </a:r>
            <a:r>
              <a:rPr lang="it-IT" dirty="0" smtClean="0"/>
              <a:t>volta stabilito l'obiettivo si deve elaborare una </a:t>
            </a:r>
            <a:r>
              <a:rPr lang="it-IT" b="1" dirty="0" smtClean="0"/>
              <a:t>strategia </a:t>
            </a:r>
            <a:r>
              <a:rPr lang="it-IT" b="1" dirty="0"/>
              <a:t>adeguata</a:t>
            </a:r>
            <a:r>
              <a:rPr lang="it-IT" dirty="0"/>
              <a:t> per il raggiungimento degli scopi desiderati.</a:t>
            </a:r>
          </a:p>
          <a:p>
            <a:pPr marL="0" indent="0" algn="just">
              <a:lnSpc>
                <a:spcPct val="100000"/>
              </a:lnSpc>
              <a:spcBef>
                <a:spcPts val="3000"/>
              </a:spcBef>
              <a:spcAft>
                <a:spcPts val="0"/>
              </a:spcAft>
              <a:buNone/>
            </a:pPr>
            <a:r>
              <a:rPr lang="it-IT" dirty="0" smtClean="0"/>
              <a:t>Lo </a:t>
            </a:r>
            <a:r>
              <a:rPr lang="it-IT" b="1" dirty="0"/>
              <a:t>strumento</a:t>
            </a:r>
            <a:r>
              <a:rPr lang="it-IT" dirty="0"/>
              <a:t> con cui vengono disegnate e rese operative </a:t>
            </a:r>
            <a:r>
              <a:rPr lang="it-IT" b="1" dirty="0"/>
              <a:t>le strategie per ciascun vaccino</a:t>
            </a:r>
            <a:r>
              <a:rPr lang="it-IT" dirty="0"/>
              <a:t> è rappresentato dal </a:t>
            </a:r>
            <a:r>
              <a:rPr lang="it-IT" b="1" dirty="0">
                <a:solidFill>
                  <a:srgbClr val="FF0000"/>
                </a:solidFill>
              </a:rPr>
              <a:t>"calendario delle vaccinazioni"</a:t>
            </a:r>
            <a:r>
              <a:rPr lang="it-IT" dirty="0">
                <a:solidFill>
                  <a:srgbClr val="FF0000"/>
                </a:solidFill>
              </a:rPr>
              <a:t> </a:t>
            </a:r>
            <a:r>
              <a:rPr lang="it-IT" dirty="0"/>
              <a:t>per la cui formulazione occorre tener conto di </a:t>
            </a:r>
            <a:r>
              <a:rPr lang="it-IT" b="1" dirty="0"/>
              <a:t>esigenze di ordine epidemiologico, immunologico e pratico.</a:t>
            </a:r>
          </a:p>
          <a:p>
            <a:pPr algn="just">
              <a:lnSpc>
                <a:spcPct val="100000"/>
              </a:lnSpc>
              <a:spcBef>
                <a:spcPts val="3000"/>
              </a:spcBef>
              <a:spcAft>
                <a:spcPts val="0"/>
              </a:spcAft>
            </a:pPr>
            <a:endParaRPr lang="it-IT" dirty="0"/>
          </a:p>
        </p:txBody>
      </p:sp>
    </p:spTree>
    <p:extLst>
      <p:ext uri="{BB962C8B-B14F-4D97-AF65-F5344CB8AC3E}">
        <p14:creationId xmlns:p14="http://schemas.microsoft.com/office/powerpoint/2010/main" xmlns="" val="90164413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95471" y="304473"/>
            <a:ext cx="10515600" cy="6045051"/>
          </a:xfrm>
        </p:spPr>
        <p:txBody>
          <a:bodyPr>
            <a:noAutofit/>
          </a:bodyPr>
          <a:lstStyle/>
          <a:p>
            <a:pPr lvl="0" algn="just" hangingPunct="0">
              <a:lnSpc>
                <a:spcPct val="120000"/>
              </a:lnSpc>
            </a:pPr>
            <a:r>
              <a:rPr lang="it-IT" sz="2200" dirty="0"/>
              <a:t>I genitori che vogliano presentare altra documentazione, ad esempio le certificazioni dei pediatri o dei medici di medicina generale, relative a esoneri/differimenti delle vaccinazioni, temporanei o permanenti, devono essere invitati a presentare tali documenti, non alla scuola, ma direttamente alla ASL competente per territorio per le opportune verifiche. Si pregano pertanto le scuole di non fare da tramite con le ASL, e di non accettare dai genitori buste chiuse contenenti dati sensibili, vecchi certificati vaccinali, documenti redatti da pediatri o dei medici di medicina generale o altro. Il Servizio Vaccinale, una volta ricevuta la nuova documentazione, dopo le opportune verifiche e valutazioni, rilascerà eventualmente una nuova certificazione aggiornata al genitore, che la consegnerà alla scuola</a:t>
            </a:r>
            <a:r>
              <a:rPr lang="it-IT" sz="2200" dirty="0" smtClean="0"/>
              <a:t>.</a:t>
            </a:r>
            <a:endParaRPr lang="it-IT" sz="2200" dirty="0"/>
          </a:p>
          <a:p>
            <a:pPr lvl="0" algn="just" hangingPunct="0">
              <a:lnSpc>
                <a:spcPct val="120000"/>
              </a:lnSpc>
            </a:pPr>
            <a:r>
              <a:rPr lang="it-IT" sz="2200" dirty="0"/>
              <a:t>Si ribadisce che ai fini dell'ammissione ai servizi educativi e scuole per l'infanzia</a:t>
            </a:r>
            <a:r>
              <a:rPr lang="it-IT" sz="2200" b="1" dirty="0"/>
              <a:t>, non deve essere accettata né considerata valida la presentazione da parte del genitore di copia di un eventuale appuntamento con il Servizio Vaccinale; </a:t>
            </a:r>
            <a:r>
              <a:rPr lang="it-IT" sz="2200" dirty="0"/>
              <a:t>ai fini dell'ammissione vale la sola certificazione dell'ASL.</a:t>
            </a:r>
          </a:p>
          <a:p>
            <a:pPr algn="just">
              <a:lnSpc>
                <a:spcPct val="120000"/>
              </a:lnSpc>
            </a:pPr>
            <a:endParaRPr lang="it-IT" sz="2200" dirty="0"/>
          </a:p>
        </p:txBody>
      </p:sp>
    </p:spTree>
    <p:extLst>
      <p:ext uri="{BB962C8B-B14F-4D97-AF65-F5344CB8AC3E}">
        <p14:creationId xmlns:p14="http://schemas.microsoft.com/office/powerpoint/2010/main" xmlns="" val="2094382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21109" y="777667"/>
            <a:ext cx="10515600" cy="5493299"/>
          </a:xfrm>
        </p:spPr>
        <p:txBody>
          <a:bodyPr>
            <a:normAutofit/>
          </a:bodyPr>
          <a:lstStyle/>
          <a:p>
            <a:pPr lvl="0" algn="just" hangingPunct="0">
              <a:lnSpc>
                <a:spcPct val="110000"/>
              </a:lnSpc>
            </a:pPr>
            <a:r>
              <a:rPr lang="it-IT" sz="2400" dirty="0"/>
              <a:t>Per quanto riguarda gli appuntamenti per i bambini inadempienti, si ricorda ai Dirigenti Scolastici e ai Responsabili dei servizi educativi e formativi che</a:t>
            </a:r>
            <a:r>
              <a:rPr lang="it-IT" sz="2400" b="1" dirty="0"/>
              <a:t> in tutti i servizi vaccinali della Regione Piemonte è garantita la possibilità da parte delle famiglie dei minori non in regola con le vaccinazioni di ottenere la vaccinazione in accesso diretto, </a:t>
            </a:r>
            <a:r>
              <a:rPr lang="it-IT" sz="2400" dirty="0"/>
              <a:t>senza prenotazione, ovviamente negli orari ordinariamente previsti dai singoli servizi per l'effettuazione dell'attività vaccinale</a:t>
            </a:r>
            <a:r>
              <a:rPr lang="it-IT" sz="2400" dirty="0" smtClean="0"/>
              <a:t>.</a:t>
            </a:r>
            <a:endParaRPr lang="it-IT" sz="2400" dirty="0"/>
          </a:p>
          <a:p>
            <a:pPr algn="just" hangingPunct="0">
              <a:lnSpc>
                <a:spcPct val="110000"/>
              </a:lnSpc>
            </a:pPr>
            <a:r>
              <a:rPr lang="it-IT" sz="2400" dirty="0"/>
              <a:t>Da ultimo è da ricordare che in applicazione dell’art. 3 bis della L. 119/2017 per i servizi educativi per l'infanzia e le scuole dell'infanzia, ivi incluse quelle private non paritarie, </a:t>
            </a:r>
            <a:r>
              <a:rPr lang="it-IT" sz="2400" b="1" dirty="0"/>
              <a:t>la mancata </a:t>
            </a:r>
            <a:r>
              <a:rPr lang="it-IT" sz="2400" b="1" dirty="0" smtClean="0"/>
              <a:t>presentazione </a:t>
            </a:r>
            <a:r>
              <a:rPr lang="it-IT" sz="2400" b="1" dirty="0"/>
              <a:t>della documentazione che prova l’assolvimento dell’obbligo vaccinale, </a:t>
            </a:r>
            <a:r>
              <a:rPr lang="it-IT" sz="2400" dirty="0"/>
              <a:t>nei termini previsti</a:t>
            </a:r>
            <a:r>
              <a:rPr lang="it-IT" sz="2400" b="1" dirty="0"/>
              <a:t> comporta la decadenza dall'iscrizione e quindi l’impossibilità di accogliere il minore al servizio.</a:t>
            </a:r>
            <a:endParaRPr lang="it-IT" sz="2400" dirty="0"/>
          </a:p>
          <a:p>
            <a:pPr algn="just">
              <a:lnSpc>
                <a:spcPct val="110000"/>
              </a:lnSpc>
            </a:pPr>
            <a:endParaRPr lang="it-IT" sz="2400" dirty="0"/>
          </a:p>
        </p:txBody>
      </p:sp>
    </p:spTree>
    <p:extLst>
      <p:ext uri="{BB962C8B-B14F-4D97-AF65-F5344CB8AC3E}">
        <p14:creationId xmlns:p14="http://schemas.microsoft.com/office/powerpoint/2010/main" xmlns="" val="3874114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7280" y="692696"/>
            <a:ext cx="10058400" cy="1044664"/>
          </a:xfrm>
        </p:spPr>
        <p:txBody>
          <a:bodyPr>
            <a:noAutofit/>
          </a:bodyPr>
          <a:lstStyle/>
          <a:p>
            <a:pPr>
              <a:lnSpc>
                <a:spcPts val="3600"/>
              </a:lnSpc>
            </a:pPr>
            <a:r>
              <a:rPr lang="it-IT" sz="2800" b="1" dirty="0">
                <a:solidFill>
                  <a:schemeClr val="accent1">
                    <a:lumMod val="75000"/>
                  </a:schemeClr>
                </a:solidFill>
                <a:latin typeface="Arial Black" panose="020B0A04020102020204" pitchFamily="34" charset="0"/>
              </a:rPr>
              <a:t>Fattori di cui bisogna tener conto nella </a:t>
            </a:r>
            <a:r>
              <a:rPr lang="it-IT" sz="2800" b="1" dirty="0" smtClean="0">
                <a:solidFill>
                  <a:schemeClr val="accent1">
                    <a:lumMod val="75000"/>
                  </a:schemeClr>
                </a:solidFill>
                <a:latin typeface="Arial Black" panose="020B0A04020102020204" pitchFamily="34" charset="0"/>
              </a:rPr>
              <a:t>formulazione </a:t>
            </a:r>
            <a:r>
              <a:rPr lang="en-US" sz="2800" b="1" dirty="0" smtClean="0">
                <a:solidFill>
                  <a:schemeClr val="accent1">
                    <a:lumMod val="75000"/>
                  </a:schemeClr>
                </a:solidFill>
                <a:latin typeface="Arial Black" panose="020B0A04020102020204" pitchFamily="34" charset="0"/>
              </a:rPr>
              <a:t>del </a:t>
            </a:r>
            <a:r>
              <a:rPr lang="en-US" sz="2800" b="1" dirty="0" err="1" smtClean="0">
                <a:solidFill>
                  <a:schemeClr val="accent1">
                    <a:lumMod val="75000"/>
                  </a:schemeClr>
                </a:solidFill>
                <a:latin typeface="Arial Black" panose="020B0A04020102020204" pitchFamily="34" charset="0"/>
              </a:rPr>
              <a:t>calendario</a:t>
            </a:r>
            <a:r>
              <a:rPr lang="en-US" sz="2800" b="1" dirty="0" smtClean="0">
                <a:solidFill>
                  <a:schemeClr val="accent1">
                    <a:lumMod val="75000"/>
                  </a:schemeClr>
                </a:solidFill>
                <a:latin typeface="Arial Black" panose="020B0A04020102020204" pitchFamily="34" charset="0"/>
              </a:rPr>
              <a:t> </a:t>
            </a:r>
            <a:r>
              <a:rPr lang="en-US" sz="2800" b="1" dirty="0" err="1" smtClean="0">
                <a:solidFill>
                  <a:schemeClr val="accent1">
                    <a:lumMod val="75000"/>
                  </a:schemeClr>
                </a:solidFill>
                <a:latin typeface="Arial Black" panose="020B0A04020102020204" pitchFamily="34" charset="0"/>
              </a:rPr>
              <a:t>vaccinale</a:t>
            </a:r>
            <a:r>
              <a:rPr lang="en-US" sz="2800" b="1" dirty="0" smtClean="0">
                <a:solidFill>
                  <a:schemeClr val="accent1">
                    <a:lumMod val="75000"/>
                  </a:schemeClr>
                </a:solidFill>
                <a:latin typeface="Arial Black" panose="020B0A04020102020204" pitchFamily="34" charset="0"/>
              </a:rPr>
              <a:t> </a:t>
            </a:r>
            <a:r>
              <a:rPr lang="en-US" sz="2800" b="1" dirty="0" err="1" smtClean="0">
                <a:solidFill>
                  <a:schemeClr val="accent1">
                    <a:lumMod val="75000"/>
                  </a:schemeClr>
                </a:solidFill>
                <a:latin typeface="Arial Black" panose="020B0A04020102020204" pitchFamily="34" charset="0"/>
              </a:rPr>
              <a:t>dell’infanzia</a:t>
            </a:r>
            <a:endParaRPr lang="it-IT" sz="2800" dirty="0">
              <a:solidFill>
                <a:schemeClr val="accent1">
                  <a:lumMod val="75000"/>
                </a:schemeClr>
              </a:solidFill>
              <a:latin typeface="Arial Black" panose="020B0A04020102020204" pitchFamily="34" charset="0"/>
            </a:endParaRPr>
          </a:p>
        </p:txBody>
      </p:sp>
      <p:sp>
        <p:nvSpPr>
          <p:cNvPr id="3" name="Segnaposto contenuto 2"/>
          <p:cNvSpPr>
            <a:spLocks noGrp="1"/>
          </p:cNvSpPr>
          <p:nvPr>
            <p:ph idx="1"/>
          </p:nvPr>
        </p:nvSpPr>
        <p:spPr>
          <a:xfrm>
            <a:off x="1226933" y="2227102"/>
            <a:ext cx="8856984" cy="4023360"/>
          </a:xfrm>
        </p:spPr>
        <p:txBody>
          <a:bodyPr>
            <a:normAutofit/>
          </a:bodyPr>
          <a:lstStyle/>
          <a:p>
            <a:pPr marL="0" indent="0">
              <a:spcAft>
                <a:spcPts val="1800"/>
              </a:spcAft>
              <a:buNone/>
            </a:pPr>
            <a:r>
              <a:rPr lang="it-IT" sz="2800" b="1" dirty="0">
                <a:solidFill>
                  <a:srgbClr val="FF0000"/>
                </a:solidFill>
              </a:rPr>
              <a:t>Epidemiologici</a:t>
            </a:r>
            <a:endParaRPr lang="it-IT" sz="2800" dirty="0">
              <a:solidFill>
                <a:srgbClr val="FF0000"/>
              </a:solidFill>
            </a:endParaRPr>
          </a:p>
          <a:p>
            <a:pPr marL="271463" indent="-271463" algn="just">
              <a:lnSpc>
                <a:spcPct val="100000"/>
              </a:lnSpc>
              <a:buFont typeface="Arial" panose="020B0604020202020204" pitchFamily="34" charset="0"/>
              <a:buChar char="•"/>
            </a:pPr>
            <a:r>
              <a:rPr lang="it-IT" sz="2400" dirty="0" smtClean="0"/>
              <a:t>L’immunizzazione </a:t>
            </a:r>
            <a:r>
              <a:rPr lang="it-IT" sz="2400" dirty="0"/>
              <a:t>deve avvenire prima dell’esposizione al rischio</a:t>
            </a:r>
          </a:p>
          <a:p>
            <a:pPr marL="271463" indent="-271463" algn="just">
              <a:lnSpc>
                <a:spcPct val="100000"/>
              </a:lnSpc>
              <a:buFont typeface="Arial" panose="020B0604020202020204" pitchFamily="34" charset="0"/>
              <a:buChar char="•"/>
            </a:pPr>
            <a:r>
              <a:rPr lang="it-IT" sz="2400" dirty="0" smtClean="0"/>
              <a:t>Eventuali </a:t>
            </a:r>
            <a:r>
              <a:rPr lang="it-IT" sz="2400" dirty="0"/>
              <a:t>complicazioni della malattia secondo l’età</a:t>
            </a:r>
          </a:p>
          <a:p>
            <a:pPr marL="271463" indent="-271463" algn="just">
              <a:lnSpc>
                <a:spcPct val="100000"/>
              </a:lnSpc>
              <a:buFont typeface="Arial" panose="020B0604020202020204" pitchFamily="34" charset="0"/>
              <a:buChar char="•"/>
            </a:pPr>
            <a:r>
              <a:rPr lang="it-IT" sz="2400" dirty="0" smtClean="0"/>
              <a:t>Effetti </a:t>
            </a:r>
            <a:r>
              <a:rPr lang="it-IT" sz="2400" dirty="0"/>
              <a:t>collaterali del vaccino secondo l’età</a:t>
            </a:r>
          </a:p>
          <a:p>
            <a:pPr marL="271463" indent="-271463" algn="just">
              <a:lnSpc>
                <a:spcPct val="100000"/>
              </a:lnSpc>
              <a:buFont typeface="Arial" panose="020B0604020202020204" pitchFamily="34" charset="0"/>
              <a:buChar char="•"/>
            </a:pPr>
            <a:r>
              <a:rPr lang="it-IT" sz="2400" dirty="0" smtClean="0"/>
              <a:t>Programmi </a:t>
            </a:r>
            <a:r>
              <a:rPr lang="it-IT" sz="2400" dirty="0"/>
              <a:t>di vaccinazione estensiva già in atto</a:t>
            </a:r>
          </a:p>
          <a:p>
            <a:pPr marL="271463" indent="-271463" algn="just">
              <a:lnSpc>
                <a:spcPct val="100000"/>
              </a:lnSpc>
              <a:buFont typeface="Arial" panose="020B0604020202020204" pitchFamily="34" charset="0"/>
              <a:buChar char="•"/>
            </a:pPr>
            <a:r>
              <a:rPr lang="it-IT" sz="2400" dirty="0" smtClean="0"/>
              <a:t>L’immunizzazione estensiva della </a:t>
            </a:r>
            <a:r>
              <a:rPr lang="it-IT" sz="2400" dirty="0"/>
              <a:t>popolazione </a:t>
            </a:r>
            <a:r>
              <a:rPr lang="it-IT" sz="2400" dirty="0" smtClean="0"/>
              <a:t>riduce la circolazione </a:t>
            </a:r>
            <a:r>
              <a:rPr lang="it-IT" sz="2400" dirty="0"/>
              <a:t>dell’agente patogeno e </a:t>
            </a:r>
            <a:r>
              <a:rPr lang="it-IT" sz="2400" dirty="0" smtClean="0"/>
              <a:t>modifica la quota di </a:t>
            </a:r>
            <a:r>
              <a:rPr lang="it-IT" sz="2400" dirty="0"/>
              <a:t>soggetti naturalmente </a:t>
            </a:r>
            <a:r>
              <a:rPr lang="it-IT" sz="2400" dirty="0" smtClean="0"/>
              <a:t>immunizzati</a:t>
            </a:r>
            <a:endParaRPr lang="it-IT" sz="2400" dirty="0"/>
          </a:p>
        </p:txBody>
      </p:sp>
    </p:spTree>
    <p:extLst>
      <p:ext uri="{BB962C8B-B14F-4D97-AF65-F5344CB8AC3E}">
        <p14:creationId xmlns:p14="http://schemas.microsoft.com/office/powerpoint/2010/main" xmlns="" val="1064486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3909</TotalTime>
  <Words>6095</Words>
  <Application>Microsoft Office PowerPoint</Application>
  <PresentationFormat>Personalizzato</PresentationFormat>
  <Paragraphs>384</Paragraphs>
  <Slides>81</Slides>
  <Notes>1</Notes>
  <HiddenSlides>0</HiddenSlides>
  <MMClips>0</MMClips>
  <ScaleCrop>false</ScaleCrop>
  <HeadingPairs>
    <vt:vector size="4" baseType="variant">
      <vt:variant>
        <vt:lpstr>Tema</vt:lpstr>
      </vt:variant>
      <vt:variant>
        <vt:i4>1</vt:i4>
      </vt:variant>
      <vt:variant>
        <vt:lpstr>Titoli diapositive</vt:lpstr>
      </vt:variant>
      <vt:variant>
        <vt:i4>81</vt:i4>
      </vt:variant>
    </vt:vector>
  </HeadingPairs>
  <TitlesOfParts>
    <vt:vector size="82" baseType="lpstr">
      <vt:lpstr>Tema di Office</vt:lpstr>
      <vt:lpstr>PIANO NAZIONALE PREVENZIONE VACCINALE 2017-2019</vt:lpstr>
      <vt:lpstr>Malattie prevenibili e vaccinazioni</vt:lpstr>
      <vt:lpstr>PERCHE’ VACCINARE?</vt:lpstr>
      <vt:lpstr>PERCHÉ VACCINARE?</vt:lpstr>
      <vt:lpstr>Malattie prevenibili e vaccinazioni</vt:lpstr>
      <vt:lpstr>Criteri e percorsi per l'introduzione di ulteriori nuove vaccinazioni tra le strategie di prevenzione</vt:lpstr>
      <vt:lpstr>Diapositiva 7</vt:lpstr>
      <vt:lpstr>Diapositiva 8</vt:lpstr>
      <vt:lpstr>Fattori di cui bisogna tener conto nella formulazione del calendario vaccinale dell’infanzia</vt:lpstr>
      <vt:lpstr>Fattori di cui bisogna tener conto nella formulazione del calendario vaccinale dell’infanzia</vt:lpstr>
      <vt:lpstr>Fattori di cui bisogna tener conto nella formulazione del calendario vaccinale dell’infanzia</vt:lpstr>
      <vt:lpstr>Diapositiva 12</vt:lpstr>
      <vt:lpstr>Diapositiva 13</vt:lpstr>
      <vt:lpstr>PNPV 2017-2019</vt:lpstr>
      <vt:lpstr>PNPV 2017-2019</vt:lpstr>
      <vt:lpstr>PNPV 2017-2019</vt:lpstr>
      <vt:lpstr>PNPV 2017-2019</vt:lpstr>
      <vt:lpstr>Malattie prevenibili e vaccinazioni</vt:lpstr>
      <vt:lpstr>Costi delle mancata vaccinazione</vt:lpstr>
      <vt:lpstr>PNPV 2017-2019: criticità</vt:lpstr>
      <vt:lpstr>PNPV 2017-2019: criticità</vt:lpstr>
      <vt:lpstr>PNPV 2017-2019: obiettivi generali - 1</vt:lpstr>
      <vt:lpstr>PNPV 2017-2019: obiettivi generali - 2</vt:lpstr>
      <vt:lpstr>PNPV 2017-2019: obiettivi generali - 3</vt:lpstr>
      <vt:lpstr>Calendario Vaccinale PNPV 2017-2019</vt:lpstr>
      <vt:lpstr>Novità introdotte</vt:lpstr>
      <vt:lpstr>INFANZIA</vt:lpstr>
      <vt:lpstr>ADOLESCENZA</vt:lpstr>
      <vt:lpstr>ETA’ ADULTA</vt:lpstr>
      <vt:lpstr>PNPV 2017-2019: obiettivi specifici -1</vt:lpstr>
      <vt:lpstr>PNPV 2017-2019: obiettivi specifici -2</vt:lpstr>
      <vt:lpstr>PNPV 2017-2019: obiettivi specifici .3</vt:lpstr>
      <vt:lpstr>PNPV 2017-2019: obiettivi specifici 4</vt:lpstr>
      <vt:lpstr>Obiettivi dei nuovi LEA</vt:lpstr>
      <vt:lpstr>Diapositiva 35</vt:lpstr>
      <vt:lpstr>Altri obiettivi del PNPV 2017-2019</vt:lpstr>
      <vt:lpstr>Vaccinazioni per soggetti affetti da alcune condizioni di rischio e a rischio per determinati comportamenti o condizioni</vt:lpstr>
      <vt:lpstr>La vaccinazione dei soggetti che presentano un rischio aumentato di infezione invasiva da batteri capsulati (Streptococcus pneumoniae, Neisseria meningitidis, Haemophilus Influenzae) -4 maggio 2017 (in fase di aggiornamento)</vt:lpstr>
      <vt:lpstr>Soggetti sottoposti a trapianto</vt:lpstr>
      <vt:lpstr>ZOSTER</vt:lpstr>
      <vt:lpstr>Diapositiva 41</vt:lpstr>
      <vt:lpstr>Diapositiva 42</vt:lpstr>
      <vt:lpstr>Diapositiva 43</vt:lpstr>
      <vt:lpstr>Diapositiva 44</vt:lpstr>
      <vt:lpstr>VACCINAZIONE HPV</vt:lpstr>
      <vt:lpstr>Vaccinazioni per l’età adulta</vt:lpstr>
      <vt:lpstr>Vaccinazioni per l’età adulta (19-64 anni)</vt:lpstr>
      <vt:lpstr>Vaccinazioni durante la gravidanza </vt:lpstr>
      <vt:lpstr>Vaccinazioni durante la gravidanza </vt:lpstr>
      <vt:lpstr>Diapositiva 50</vt:lpstr>
      <vt:lpstr>Vaccinazioni per soggetti a rischio per esposizione professionale</vt:lpstr>
      <vt:lpstr>Le categorie di lavoratori per cui sono indicate specifiche vaccinazioni sono:</vt:lpstr>
      <vt:lpstr>Le categorie di lavoratori per cui sono indicate specifiche vaccinazioni sono:</vt:lpstr>
      <vt:lpstr>Le categorie di lavoratori per cui sono indicate specifiche vaccinazioni sono:</vt:lpstr>
      <vt:lpstr> Vaccinazione anti-epatite A:</vt:lpstr>
      <vt:lpstr>Vaccinazione anti-epatite B</vt:lpstr>
      <vt:lpstr>Vaccinazione anti-epatite B</vt:lpstr>
      <vt:lpstr>Diapositiva 58</vt:lpstr>
      <vt:lpstr>Vaccinazione antinfluenzale</vt:lpstr>
      <vt:lpstr>Vaccinazione anti-Morbillo, Parotite e Rosolia (MPR)</vt:lpstr>
      <vt:lpstr>Vaccinazione anti-pertosse (dTaP)</vt:lpstr>
      <vt:lpstr>Vaccinazioni per i viaggiatori internazionali  </vt:lpstr>
      <vt:lpstr>Diapositiva 63</vt:lpstr>
      <vt:lpstr>Diapositiva 64</vt:lpstr>
      <vt:lpstr>Nonostante il PNPV…..</vt:lpstr>
      <vt:lpstr>Italia. Coperture vaccinali a 24 mesi (coorte 2014) per ciclo primario e 1a dose di Morbillo, Parotite e Rosolia</vt:lpstr>
      <vt:lpstr>Diapositiva 67</vt:lpstr>
      <vt:lpstr>Andamento delle coperture vaccinali a 24 mesi in Piemonte e per ASL  Anni 2007-2016 </vt:lpstr>
      <vt:lpstr>Decreto legge n. 73 del 7 giugno 2017, convertito con modificazioni dalla legge 31 luglio 2017, n. 119, recante “Disposizioni urgenti in materia di prevenzione vaccinale, di malattie infettive e di controversie relative alla somministrazione di farmaci”</vt:lpstr>
      <vt:lpstr>Decreto legge n. 73 del 7 giugno 2017, convertito con modificazioni dalla legge 31 luglio 2017, n. 119</vt:lpstr>
      <vt:lpstr>Diapositiva 71</vt:lpstr>
      <vt:lpstr>Che cosa è cambiato con la nuova legge?</vt:lpstr>
      <vt:lpstr>Nessun nuovo vaccino, solo nuove regole</vt:lpstr>
      <vt:lpstr>Vaccinazioni obbligatorie in base al calendario vigente </vt:lpstr>
      <vt:lpstr>Vaccinazioni obbligatorie come requisito d’ingresso nelle comunità infantili (0-6 anni)</vt:lpstr>
      <vt:lpstr>Dalla 1^ elementare sino all’età di 16 anni  (≥ 6 anni)</vt:lpstr>
      <vt:lpstr>Diapositiva 77</vt:lpstr>
      <vt:lpstr>Diapositiva 78</vt:lpstr>
      <vt:lpstr>Diapositiva 79</vt:lpstr>
      <vt:lpstr>Diapositiva 80</vt:lpstr>
      <vt:lpstr>Diapositiva 81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FERRARA Lorenza</dc:creator>
  <cp:lastModifiedBy>NovelliD</cp:lastModifiedBy>
  <cp:revision>213</cp:revision>
  <dcterms:created xsi:type="dcterms:W3CDTF">2018-11-05T14:20:02Z</dcterms:created>
  <dcterms:modified xsi:type="dcterms:W3CDTF">2023-03-14T11:02:00Z</dcterms:modified>
</cp:coreProperties>
</file>