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54.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notesSlides/notesSlide6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298" r:id="rId2"/>
    <p:sldId id="257" r:id="rId3"/>
    <p:sldId id="289" r:id="rId4"/>
    <p:sldId id="347" r:id="rId5"/>
    <p:sldId id="348" r:id="rId6"/>
    <p:sldId id="349" r:id="rId7"/>
    <p:sldId id="350" r:id="rId8"/>
    <p:sldId id="351" r:id="rId9"/>
    <p:sldId id="352" r:id="rId10"/>
    <p:sldId id="353" r:id="rId11"/>
    <p:sldId id="354" r:id="rId12"/>
    <p:sldId id="290" r:id="rId13"/>
    <p:sldId id="355" r:id="rId14"/>
    <p:sldId id="356" r:id="rId15"/>
    <p:sldId id="357" r:id="rId16"/>
    <p:sldId id="358" r:id="rId17"/>
    <p:sldId id="359" r:id="rId18"/>
    <p:sldId id="360" r:id="rId19"/>
    <p:sldId id="361" r:id="rId20"/>
    <p:sldId id="363" r:id="rId21"/>
    <p:sldId id="362" r:id="rId22"/>
    <p:sldId id="364" r:id="rId23"/>
    <p:sldId id="365" r:id="rId24"/>
    <p:sldId id="366" r:id="rId25"/>
    <p:sldId id="367" r:id="rId26"/>
    <p:sldId id="291" r:id="rId27"/>
    <p:sldId id="292" r:id="rId28"/>
    <p:sldId id="372" r:id="rId29"/>
    <p:sldId id="373" r:id="rId30"/>
    <p:sldId id="370" r:id="rId31"/>
    <p:sldId id="371" r:id="rId32"/>
    <p:sldId id="338" r:id="rId33"/>
    <p:sldId id="339" r:id="rId34"/>
    <p:sldId id="341" r:id="rId35"/>
    <p:sldId id="340" r:id="rId36"/>
    <p:sldId id="342" r:id="rId37"/>
    <p:sldId id="343" r:id="rId38"/>
    <p:sldId id="344" r:id="rId39"/>
    <p:sldId id="345" r:id="rId40"/>
    <p:sldId id="346" r:id="rId41"/>
    <p:sldId id="303" r:id="rId42"/>
    <p:sldId id="304" r:id="rId43"/>
    <p:sldId id="305" r:id="rId44"/>
    <p:sldId id="315" r:id="rId45"/>
    <p:sldId id="316" r:id="rId46"/>
    <p:sldId id="306" r:id="rId47"/>
    <p:sldId id="317" r:id="rId48"/>
    <p:sldId id="307" r:id="rId49"/>
    <p:sldId id="319" r:id="rId50"/>
    <p:sldId id="308" r:id="rId51"/>
    <p:sldId id="309" r:id="rId52"/>
    <p:sldId id="320" r:id="rId53"/>
    <p:sldId id="310" r:id="rId54"/>
    <p:sldId id="318" r:id="rId55"/>
    <p:sldId id="311" r:id="rId56"/>
    <p:sldId id="312" r:id="rId57"/>
    <p:sldId id="313" r:id="rId58"/>
    <p:sldId id="314" r:id="rId59"/>
    <p:sldId id="268" r:id="rId60"/>
    <p:sldId id="269" r:id="rId61"/>
    <p:sldId id="270" r:id="rId62"/>
    <p:sldId id="271" r:id="rId63"/>
    <p:sldId id="321" r:id="rId64"/>
    <p:sldId id="274" r:id="rId65"/>
    <p:sldId id="275" r:id="rId66"/>
    <p:sldId id="299" r:id="rId67"/>
    <p:sldId id="301" r:id="rId68"/>
    <p:sldId id="302" r:id="rId69"/>
    <p:sldId id="297" r:id="rId70"/>
    <p:sldId id="374" r:id="rId71"/>
    <p:sldId id="277" r:id="rId72"/>
    <p:sldId id="278" r:id="rId73"/>
    <p:sldId id="284" r:id="rId74"/>
    <p:sldId id="322" r:id="rId75"/>
    <p:sldId id="323" r:id="rId76"/>
    <p:sldId id="324" r:id="rId77"/>
    <p:sldId id="326" r:id="rId78"/>
    <p:sldId id="328" r:id="rId79"/>
    <p:sldId id="330" r:id="rId80"/>
    <p:sldId id="331" r:id="rId81"/>
    <p:sldId id="329" r:id="rId82"/>
    <p:sldId id="332" r:id="rId83"/>
    <p:sldId id="327" r:id="rId84"/>
    <p:sldId id="333" r:id="rId85"/>
    <p:sldId id="334" r:id="rId86"/>
    <p:sldId id="258" r:id="rId87"/>
    <p:sldId id="335" r:id="rId88"/>
    <p:sldId id="336" r:id="rId89"/>
    <p:sldId id="337" r:id="rId90"/>
    <p:sldId id="375" r:id="rId91"/>
    <p:sldId id="376" r:id="rId92"/>
    <p:sldId id="261" r:id="rId93"/>
    <p:sldId id="377" r:id="rId94"/>
    <p:sldId id="266" r:id="rId95"/>
    <p:sldId id="378" r:id="rId96"/>
    <p:sldId id="379" r:id="rId97"/>
    <p:sldId id="380" r:id="rId98"/>
    <p:sldId id="381" r:id="rId99"/>
    <p:sldId id="382" r:id="rId100"/>
    <p:sldId id="383" r:id="rId101"/>
    <p:sldId id="388" r:id="rId102"/>
    <p:sldId id="384" r:id="rId103"/>
    <p:sldId id="385" r:id="rId104"/>
    <p:sldId id="386" r:id="rId105"/>
    <p:sldId id="387" r:id="rId106"/>
    <p:sldId id="288" r:id="rId107"/>
    <p:sldId id="389" r:id="rId10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3" autoAdjust="0"/>
    <p:restoredTop sz="89217" autoAdjust="0"/>
  </p:normalViewPr>
  <p:slideViewPr>
    <p:cSldViewPr>
      <p:cViewPr varScale="1">
        <p:scale>
          <a:sx n="59" d="100"/>
          <a:sy n="59" d="100"/>
        </p:scale>
        <p:origin x="1436"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3" Type="http://schemas.openxmlformats.org/officeDocument/2006/relationships/package" Target="../embeddings/Foglio_di_lavoro_di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Cartella%20di%20lavo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Foglio_di_lavoro_di_Microsoft_Excel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4.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5.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Foglio1!$B$1</c:f>
              <c:strCache>
                <c:ptCount val="1"/>
                <c:pt idx="0">
                  <c:v>EU</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it-IT"/>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Foglio1!$A$2:$A$7</c:f>
              <c:strCache>
                <c:ptCount val="6"/>
                <c:pt idx="0">
                  <c:v>0-4</c:v>
                </c:pt>
                <c:pt idx="1">
                  <c:v>5-14</c:v>
                </c:pt>
                <c:pt idx="2">
                  <c:v>15-24</c:v>
                </c:pt>
                <c:pt idx="3">
                  <c:v>25-44</c:v>
                </c:pt>
                <c:pt idx="4">
                  <c:v>45-64</c:v>
                </c:pt>
                <c:pt idx="5">
                  <c:v>&gt;65</c:v>
                </c:pt>
              </c:strCache>
            </c:strRef>
          </c:cat>
          <c:val>
            <c:numRef>
              <c:f>Foglio1!$B$2:$B$7</c:f>
              <c:numCache>
                <c:formatCode>General</c:formatCode>
                <c:ptCount val="6"/>
                <c:pt idx="0">
                  <c:v>2.5</c:v>
                </c:pt>
                <c:pt idx="1">
                  <c:v>3.7</c:v>
                </c:pt>
                <c:pt idx="2">
                  <c:v>2.5</c:v>
                </c:pt>
                <c:pt idx="3">
                  <c:v>7.4</c:v>
                </c:pt>
                <c:pt idx="4">
                  <c:v>13.6</c:v>
                </c:pt>
                <c:pt idx="5">
                  <c:v>70.400000000000006</c:v>
                </c:pt>
              </c:numCache>
            </c:numRef>
          </c:val>
        </c:ser>
        <c:ser>
          <c:idx val="1"/>
          <c:order val="1"/>
          <c:tx>
            <c:strRef>
              <c:f>Foglio1!$C$1</c:f>
              <c:strCache>
                <c:ptCount val="1"/>
                <c:pt idx="0">
                  <c:v>Italia</c:v>
                </c:pt>
              </c:strCache>
            </c:strRef>
          </c:tx>
          <c:spPr>
            <a:solidFill>
              <a:schemeClr val="accent2">
                <a:alpha val="85000"/>
              </a:schemeClr>
            </a:solidFill>
            <a:ln w="9525" cap="flat" cmpd="sng" algn="ctr">
              <a:solidFill>
                <a:schemeClr val="lt1">
                  <a:alpha val="50000"/>
                </a:schemeClr>
              </a:solidFill>
              <a:round/>
            </a:ln>
            <a:effectLst/>
          </c:spPr>
          <c:invertIfNegative val="0"/>
          <c:dLbls>
            <c:dLbl>
              <c:idx val="1"/>
              <c:layout>
                <c:manualLayout>
                  <c:x val="0"/>
                  <c:y val="1.3706329755818557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1302041138100071E-3"/>
                  <c:y val="1.7521571134424482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1.5621316375826389E-16"/>
                  <c:y val="0.10533881446330967"/>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solidFill>
                <a:schemeClr val="accent2"/>
              </a:solid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it-IT"/>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Foglio1!$A$2:$A$7</c:f>
              <c:strCache>
                <c:ptCount val="6"/>
                <c:pt idx="0">
                  <c:v>0-4</c:v>
                </c:pt>
                <c:pt idx="1">
                  <c:v>5-14</c:v>
                </c:pt>
                <c:pt idx="2">
                  <c:v>15-24</c:v>
                </c:pt>
                <c:pt idx="3">
                  <c:v>25-44</c:v>
                </c:pt>
                <c:pt idx="4">
                  <c:v>45-64</c:v>
                </c:pt>
                <c:pt idx="5">
                  <c:v>&gt;65</c:v>
                </c:pt>
              </c:strCache>
            </c:strRef>
          </c:cat>
          <c:val>
            <c:numRef>
              <c:f>Foglio1!$C$2:$C$7</c:f>
              <c:numCache>
                <c:formatCode>General</c:formatCode>
                <c:ptCount val="6"/>
                <c:pt idx="0">
                  <c:v>0</c:v>
                </c:pt>
                <c:pt idx="1">
                  <c:v>3.1</c:v>
                </c:pt>
                <c:pt idx="2">
                  <c:v>0</c:v>
                </c:pt>
                <c:pt idx="3">
                  <c:v>3.1</c:v>
                </c:pt>
                <c:pt idx="4">
                  <c:v>21.9</c:v>
                </c:pt>
                <c:pt idx="5">
                  <c:v>71.900000000000006</c:v>
                </c:pt>
              </c:numCache>
            </c:numRef>
          </c:val>
        </c:ser>
        <c:dLbls>
          <c:showLegendKey val="0"/>
          <c:showVal val="1"/>
          <c:showCatName val="0"/>
          <c:showSerName val="0"/>
          <c:showPercent val="0"/>
          <c:showBubbleSize val="0"/>
        </c:dLbls>
        <c:gapWidth val="65"/>
        <c:axId val="508811984"/>
        <c:axId val="508812376"/>
      </c:barChart>
      <c:catAx>
        <c:axId val="50881198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tx1"/>
                </a:solidFill>
                <a:latin typeface="+mn-lt"/>
                <a:ea typeface="+mn-ea"/>
                <a:cs typeface="+mn-cs"/>
              </a:defRPr>
            </a:pPr>
            <a:endParaRPr lang="it-IT"/>
          </a:p>
        </c:txPr>
        <c:crossAx val="508812376"/>
        <c:crossesAt val="0"/>
        <c:auto val="1"/>
        <c:lblAlgn val="ctr"/>
        <c:lblOffset val="100"/>
        <c:noMultiLvlLbl val="0"/>
      </c:catAx>
      <c:valAx>
        <c:axId val="508812376"/>
        <c:scaling>
          <c:orientation val="minMax"/>
          <c:max val="80"/>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one"/>
        <c:crossAx val="508811984"/>
        <c:crosses val="autoZero"/>
        <c:crossBetween val="between"/>
      </c:valAx>
      <c:spPr>
        <a:noFill/>
        <a:ln>
          <a:noFill/>
        </a:ln>
        <a:effectLst/>
      </c:spPr>
    </c:plotArea>
    <c:legend>
      <c:legendPos val="b"/>
      <c:layout>
        <c:manualLayout>
          <c:xMode val="edge"/>
          <c:yMode val="edge"/>
          <c:x val="0.78533258588658206"/>
          <c:y val="0.89244746248691953"/>
          <c:w val="0.18098764218890237"/>
          <c:h val="8.3167835233654785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it-IT"/>
        </a:p>
      </c:txPr>
    </c:legend>
    <c:plotVisOnly val="1"/>
    <c:dispBlanksAs val="gap"/>
    <c:showDLblsOverMax val="0"/>
  </c:chart>
  <c:spPr>
    <a:noFill/>
    <a:ln w="9525" cap="flat" cmpd="sng" algn="ctr">
      <a:noFill/>
      <a:round/>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1-6FD8-D441-A61E-137BDBC6A450}"/>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3-6FD8-D441-A61E-137BDBC6A450}"/>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5-6FD8-D441-A61E-137BDBC6A450}"/>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7-6FD8-D441-A61E-137BDBC6A450}"/>
              </c:ext>
            </c:extLst>
          </c:dPt>
          <c:dPt>
            <c:idx val="4"/>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9-6FD8-D441-A61E-137BDBC6A450}"/>
              </c:ext>
            </c:extLst>
          </c:dPt>
          <c:dLbls>
            <c:dLbl>
              <c:idx val="0"/>
              <c:layout/>
              <c:tx>
                <c:rich>
                  <a:bodyPr/>
                  <a:lstStyle/>
                  <a:p>
                    <a:r>
                      <a:rPr lang="en-US" sz="1600" dirty="0"/>
                      <a:t>45%</a:t>
                    </a:r>
                  </a:p>
                </c:rich>
              </c:tx>
              <c:dLblPos val="inEnd"/>
              <c:showLegendKey val="0"/>
              <c:showVal val="0"/>
              <c:showCatName val="0"/>
              <c:showSerName val="0"/>
              <c:showPercent val="1"/>
              <c:showBubbleSize val="0"/>
              <c:extLst>
                <c:ext xmlns:c15="http://schemas.microsoft.com/office/drawing/2012/chart" uri="{CE6537A1-D6FC-4f65-9D91-7224C49458BB}">
                  <c15:layout/>
                </c:ext>
              </c:extLst>
            </c:dLbl>
            <c:dLbl>
              <c:idx val="1"/>
              <c:layout/>
              <c:tx>
                <c:rich>
                  <a:bodyPr/>
                  <a:lstStyle/>
                  <a:p>
                    <a:r>
                      <a:rPr lang="en-US" sz="1600" dirty="0"/>
                      <a:t>27%</a:t>
                    </a:r>
                  </a:p>
                </c:rich>
              </c:tx>
              <c:dLblPos val="inEnd"/>
              <c:showLegendKey val="0"/>
              <c:showVal val="0"/>
              <c:showCatName val="0"/>
              <c:showSerName val="0"/>
              <c:showPercent val="1"/>
              <c:showBubbleSize val="0"/>
              <c:extLst>
                <c:ext xmlns:c15="http://schemas.microsoft.com/office/drawing/2012/chart" uri="{CE6537A1-D6FC-4f65-9D91-7224C49458BB}">
                  <c15:layout/>
                </c:ext>
              </c:extLst>
            </c:dLbl>
            <c:dLbl>
              <c:idx val="2"/>
              <c:layout/>
              <c:tx>
                <c:rich>
                  <a:bodyPr/>
                  <a:lstStyle/>
                  <a:p>
                    <a:r>
                      <a:rPr lang="en-US" sz="1600" dirty="0"/>
                      <a:t>15%</a:t>
                    </a:r>
                  </a:p>
                </c:rich>
              </c:tx>
              <c:dLblPos val="inEnd"/>
              <c:showLegendKey val="0"/>
              <c:showVal val="0"/>
              <c:showCatName val="0"/>
              <c:showSerName val="0"/>
              <c:showPercent val="1"/>
              <c:showBubbleSize val="0"/>
              <c:extLst>
                <c:ext xmlns:c15="http://schemas.microsoft.com/office/drawing/2012/chart" uri="{CE6537A1-D6FC-4f65-9D91-7224C49458BB}">
                  <c15:layout/>
                </c:ext>
              </c:extLst>
            </c:dLbl>
            <c:dLbl>
              <c:idx val="3"/>
              <c:layout/>
              <c:tx>
                <c:rich>
                  <a:bodyPr/>
                  <a:lstStyle/>
                  <a:p>
                    <a:r>
                      <a:rPr lang="en-US" sz="1600" dirty="0"/>
                      <a:t>7%</a:t>
                    </a:r>
                  </a:p>
                </c:rich>
              </c:tx>
              <c:dLblPos val="inEnd"/>
              <c:showLegendKey val="0"/>
              <c:showVal val="0"/>
              <c:showCatName val="0"/>
              <c:showSerName val="0"/>
              <c:showPercent val="1"/>
              <c:showBubbleSize val="0"/>
              <c:extLst>
                <c:ext xmlns:c15="http://schemas.microsoft.com/office/drawing/2012/chart" uri="{CE6537A1-D6FC-4f65-9D91-7224C49458BB}">
                  <c15:layout/>
                </c:ext>
              </c:extLst>
            </c:dLbl>
            <c:dLbl>
              <c:idx val="4"/>
              <c:layout/>
              <c:tx>
                <c:rich>
                  <a:bodyPr/>
                  <a:lstStyle/>
                  <a:p>
                    <a:r>
                      <a:rPr lang="en-US" sz="1600" dirty="0"/>
                      <a:t>6%</a:t>
                    </a:r>
                  </a:p>
                </c:rich>
              </c:tx>
              <c:dLblPos val="inEnd"/>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it-IT"/>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Foglio1!$A$1:$A$5</c:f>
              <c:strCache>
                <c:ptCount val="5"/>
                <c:pt idx="0">
                  <c:v> Countryside/farm</c:v>
                </c:pt>
                <c:pt idx="1">
                  <c:v> Garden</c:v>
                </c:pt>
                <c:pt idx="2">
                  <c:v> Home (indoors)</c:v>
                </c:pt>
                <c:pt idx="3">
                  <c:v> Road (traffic accident)</c:v>
                </c:pt>
                <c:pt idx="4">
                  <c:v> Other</c:v>
                </c:pt>
              </c:strCache>
            </c:strRef>
          </c:cat>
          <c:val>
            <c:numRef>
              <c:f>Foglio1!$B$1:$B$5</c:f>
              <c:numCache>
                <c:formatCode>General</c:formatCode>
                <c:ptCount val="5"/>
                <c:pt idx="0">
                  <c:v>84</c:v>
                </c:pt>
                <c:pt idx="1">
                  <c:v>50</c:v>
                </c:pt>
                <c:pt idx="2">
                  <c:v>28</c:v>
                </c:pt>
                <c:pt idx="3">
                  <c:v>13</c:v>
                </c:pt>
                <c:pt idx="4">
                  <c:v>11</c:v>
                </c:pt>
              </c:numCache>
            </c:numRef>
          </c:val>
          <c:extLst xmlns:c16r2="http://schemas.microsoft.com/office/drawing/2015/06/chart">
            <c:ext xmlns:c16="http://schemas.microsoft.com/office/drawing/2014/chart" uri="{C3380CC4-5D6E-409C-BE32-E72D297353CC}">
              <c16:uniqueId val="{0000000A-6FD8-D441-A61E-137BDBC6A450}"/>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9578997415270599E-2"/>
          <c:y val="7.949459381992359E-2"/>
          <c:w val="0.90650322222323043"/>
          <c:h val="0.88407038401260418"/>
        </c:manualLayout>
      </c:layout>
      <c:pie3DChart>
        <c:varyColors val="1"/>
        <c:ser>
          <c:idx val="0"/>
          <c:order val="0"/>
          <c:tx>
            <c:strRef>
              <c:f>Sheet1!$B$1</c:f>
              <c:strCache>
                <c:ptCount val="1"/>
                <c:pt idx="0">
                  <c:v>Fonte di contagio di pertosse tra i contatti del neonato (%)</c:v>
                </c:pt>
              </c:strCache>
            </c:strRef>
          </c:tx>
          <c:dPt>
            <c:idx val="0"/>
            <c:bubble3D val="0"/>
            <c:spPr>
              <a:solidFill>
                <a:schemeClr val="accent2">
                  <a:lumMod val="60000"/>
                  <a:lumOff val="40000"/>
                </a:schemeClr>
              </a:solidFill>
            </c:spPr>
          </c:dPt>
          <c:dPt>
            <c:idx val="2"/>
            <c:bubble3D val="0"/>
            <c:spPr>
              <a:solidFill>
                <a:srgbClr val="00B050"/>
              </a:solidFill>
            </c:spPr>
          </c:dPt>
          <c:dPt>
            <c:idx val="3"/>
            <c:bubble3D val="0"/>
            <c:spPr>
              <a:solidFill>
                <a:srgbClr val="FFCC00"/>
              </a:solidFill>
            </c:spPr>
          </c:dPt>
          <c:dPt>
            <c:idx val="4"/>
            <c:bubble3D val="0"/>
            <c:spPr>
              <a:solidFill>
                <a:srgbClr val="FF99FF"/>
              </a:solidFill>
            </c:spPr>
          </c:dPt>
          <c:dLbls>
            <c:delete val="1"/>
          </c:dLbls>
          <c:cat>
            <c:strRef>
              <c:f>Sheet1!$A$2:$A$6</c:f>
              <c:strCache>
                <c:ptCount val="5"/>
                <c:pt idx="0">
                  <c:v>Madre</c:v>
                </c:pt>
                <c:pt idx="1">
                  <c:v>Padre</c:v>
                </c:pt>
                <c:pt idx="2">
                  <c:v>Fratelli</c:v>
                </c:pt>
                <c:pt idx="3">
                  <c:v>Nonni</c:v>
                </c:pt>
                <c:pt idx="4">
                  <c:v>altro</c:v>
                </c:pt>
              </c:strCache>
            </c:strRef>
          </c:cat>
          <c:val>
            <c:numRef>
              <c:f>Sheet1!$B$2:$B$6</c:f>
              <c:numCache>
                <c:formatCode>General</c:formatCode>
                <c:ptCount val="5"/>
                <c:pt idx="0">
                  <c:v>32</c:v>
                </c:pt>
                <c:pt idx="1">
                  <c:v>18</c:v>
                </c:pt>
                <c:pt idx="2">
                  <c:v>29</c:v>
                </c:pt>
                <c:pt idx="3">
                  <c:v>6</c:v>
                </c:pt>
                <c:pt idx="4">
                  <c:v>16</c:v>
                </c:pt>
              </c:numCache>
            </c:numRef>
          </c:val>
          <c:extLst xmlns:c16r2="http://schemas.microsoft.com/office/drawing/2015/06/chart">
            <c:ext xmlns:c16="http://schemas.microsoft.com/office/drawing/2014/chart" uri="{C3380CC4-5D6E-409C-BE32-E72D297353CC}">
              <c16:uniqueId val="{00000020-AD3A-4265-80BB-E11401FD95B6}"/>
            </c:ext>
          </c:extLst>
        </c:ser>
        <c:dLbls>
          <c:showLegendKey val="0"/>
          <c:showVal val="0"/>
          <c:showCatName val="1"/>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sz="1200"/>
      </a:pPr>
      <a:endParaRPr lang="it-IT"/>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'[CV HPV grafico al 31 12 2021.xlsx]femmine 2021'!$B$2</c:f>
              <c:strCache>
                <c:ptCount val="1"/>
                <c:pt idx="0">
                  <c:v>% vaccinate con almeno 1 dose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'[CV HPV grafico al 31 12 2021.xlsx]femmine 2021'!$A$3:$A$15</c:f>
              <c:numCache>
                <c:formatCode>General</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cat>
          <c:val>
            <c:numRef>
              <c:f>'[CV HPV grafico al 31 12 2021.xlsx]femmine 2021'!$B$3:$B$15</c:f>
              <c:numCache>
                <c:formatCode>General</c:formatCode>
                <c:ptCount val="13"/>
                <c:pt idx="0">
                  <c:v>65.84</c:v>
                </c:pt>
                <c:pt idx="1">
                  <c:v>68.260000000000005</c:v>
                </c:pt>
                <c:pt idx="2">
                  <c:v>70.31</c:v>
                </c:pt>
                <c:pt idx="3">
                  <c:v>72.38</c:v>
                </c:pt>
                <c:pt idx="4">
                  <c:v>74.91</c:v>
                </c:pt>
                <c:pt idx="5">
                  <c:v>75.81</c:v>
                </c:pt>
                <c:pt idx="6">
                  <c:v>76.209999999999994</c:v>
                </c:pt>
                <c:pt idx="7">
                  <c:v>77.03</c:v>
                </c:pt>
                <c:pt idx="8">
                  <c:v>77.819999999999993</c:v>
                </c:pt>
                <c:pt idx="9">
                  <c:v>77.44</c:v>
                </c:pt>
                <c:pt idx="10">
                  <c:v>75.3</c:v>
                </c:pt>
                <c:pt idx="11">
                  <c:v>68.400000000000006</c:v>
                </c:pt>
                <c:pt idx="12">
                  <c:v>53.02</c:v>
                </c:pt>
              </c:numCache>
            </c:numRef>
          </c:val>
          <c:smooth val="0"/>
          <c:extLst xmlns:c16r2="http://schemas.microsoft.com/office/drawing/2015/06/chart">
            <c:ext xmlns:c16="http://schemas.microsoft.com/office/drawing/2014/chart" uri="{C3380CC4-5D6E-409C-BE32-E72D297353CC}">
              <c16:uniqueId val="{00000000-FD49-44E0-A06A-995E38023673}"/>
            </c:ext>
          </c:extLst>
        </c:ser>
        <c:ser>
          <c:idx val="1"/>
          <c:order val="1"/>
          <c:tx>
            <c:strRef>
              <c:f>'[CV HPV grafico al 31 12 2021.xlsx]femmine 2021'!$C$2</c:f>
              <c:strCache>
                <c:ptCount val="1"/>
                <c:pt idx="0">
                  <c:v>% vaccinate con ciclo completo</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'[CV HPV grafico al 31 12 2021.xlsx]femmine 2021'!$A$3:$A$15</c:f>
              <c:numCache>
                <c:formatCode>General</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cat>
          <c:val>
            <c:numRef>
              <c:f>'[CV HPV grafico al 31 12 2021.xlsx]femmine 2021'!$C$3:$C$15</c:f>
              <c:numCache>
                <c:formatCode>General</c:formatCode>
                <c:ptCount val="13"/>
                <c:pt idx="0">
                  <c:v>63.25</c:v>
                </c:pt>
                <c:pt idx="1">
                  <c:v>65.28</c:v>
                </c:pt>
                <c:pt idx="2">
                  <c:v>67.17</c:v>
                </c:pt>
                <c:pt idx="3">
                  <c:v>69.08</c:v>
                </c:pt>
                <c:pt idx="4">
                  <c:v>70.12</c:v>
                </c:pt>
                <c:pt idx="5">
                  <c:v>69.680000000000007</c:v>
                </c:pt>
                <c:pt idx="6">
                  <c:v>70.77</c:v>
                </c:pt>
                <c:pt idx="7">
                  <c:v>70.77</c:v>
                </c:pt>
                <c:pt idx="8">
                  <c:v>70.55</c:v>
                </c:pt>
                <c:pt idx="9">
                  <c:v>69.45</c:v>
                </c:pt>
                <c:pt idx="10">
                  <c:v>66.03</c:v>
                </c:pt>
                <c:pt idx="11">
                  <c:v>53.53</c:v>
                </c:pt>
                <c:pt idx="12">
                  <c:v>32.22</c:v>
                </c:pt>
              </c:numCache>
            </c:numRef>
          </c:val>
          <c:smooth val="0"/>
          <c:extLst xmlns:c16r2="http://schemas.microsoft.com/office/drawing/2015/06/chart">
            <c:ext xmlns:c16="http://schemas.microsoft.com/office/drawing/2014/chart" uri="{C3380CC4-5D6E-409C-BE32-E72D297353CC}">
              <c16:uniqueId val="{00000001-FD49-44E0-A06A-995E38023673}"/>
            </c:ext>
          </c:extLst>
        </c:ser>
        <c:dLbls>
          <c:showLegendKey val="0"/>
          <c:showVal val="0"/>
          <c:showCatName val="0"/>
          <c:showSerName val="0"/>
          <c:showPercent val="0"/>
          <c:showBubbleSize val="0"/>
        </c:dLbls>
        <c:marker val="1"/>
        <c:smooth val="0"/>
        <c:axId val="523207080"/>
        <c:axId val="523203944"/>
      </c:lineChart>
      <c:catAx>
        <c:axId val="523207080"/>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it-IT" b="1"/>
                  <a:t>Coorte di nascita</a:t>
                </a:r>
              </a:p>
            </c:rich>
          </c:tx>
          <c:layout>
            <c:manualLayout>
              <c:xMode val="edge"/>
              <c:yMode val="edge"/>
              <c:x val="0.11436703901149549"/>
              <c:y val="0.7902762573371227"/>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it-IT"/>
          </a:p>
        </c:txPr>
        <c:crossAx val="523203944"/>
        <c:crosses val="autoZero"/>
        <c:auto val="1"/>
        <c:lblAlgn val="ctr"/>
        <c:lblOffset val="100"/>
        <c:noMultiLvlLbl val="0"/>
      </c:catAx>
      <c:valAx>
        <c:axId val="523203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52320708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it-IT"/>
          </a:p>
        </c:txPr>
      </c:dTable>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'[CV HPV grafico al 31 12 2021.xlsx]maschi 2021'!$H$2</c:f>
              <c:strCache>
                <c:ptCount val="1"/>
                <c:pt idx="0">
                  <c:v>% vaccinati con almeno 1 dose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'[CV HPV grafico al 31 12 2021.xlsx]maschi 2021'!$G$3:$G$15</c:f>
              <c:numCache>
                <c:formatCode>General</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cat>
          <c:val>
            <c:numRef>
              <c:f>'[CV HPV grafico al 31 12 2021.xlsx]maschi 2021'!$H$3:$H$15</c:f>
              <c:numCache>
                <c:formatCode>General</c:formatCode>
                <c:ptCount val="13"/>
                <c:pt idx="0">
                  <c:v>0.67</c:v>
                </c:pt>
                <c:pt idx="1">
                  <c:v>0.83</c:v>
                </c:pt>
                <c:pt idx="2">
                  <c:v>1.1499999999999999</c:v>
                </c:pt>
                <c:pt idx="3">
                  <c:v>1.77</c:v>
                </c:pt>
                <c:pt idx="4">
                  <c:v>3.63</c:v>
                </c:pt>
                <c:pt idx="5">
                  <c:v>6.5</c:v>
                </c:pt>
                <c:pt idx="6">
                  <c:v>14.84</c:v>
                </c:pt>
                <c:pt idx="7">
                  <c:v>22.89</c:v>
                </c:pt>
                <c:pt idx="8">
                  <c:v>26.45</c:v>
                </c:pt>
                <c:pt idx="9">
                  <c:v>62.19</c:v>
                </c:pt>
                <c:pt idx="10">
                  <c:v>62.73</c:v>
                </c:pt>
                <c:pt idx="11">
                  <c:v>58.08</c:v>
                </c:pt>
                <c:pt idx="12">
                  <c:v>45</c:v>
                </c:pt>
              </c:numCache>
            </c:numRef>
          </c:val>
          <c:smooth val="0"/>
          <c:extLst xmlns:c16r2="http://schemas.microsoft.com/office/drawing/2015/06/chart">
            <c:ext xmlns:c16="http://schemas.microsoft.com/office/drawing/2014/chart" uri="{C3380CC4-5D6E-409C-BE32-E72D297353CC}">
              <c16:uniqueId val="{00000000-23CE-47A7-A7DD-6D3D6A765358}"/>
            </c:ext>
          </c:extLst>
        </c:ser>
        <c:ser>
          <c:idx val="1"/>
          <c:order val="1"/>
          <c:tx>
            <c:strRef>
              <c:f>'[CV HPV grafico al 31 12 2021.xlsx]maschi 2021'!$I$2</c:f>
              <c:strCache>
                <c:ptCount val="1"/>
                <c:pt idx="0">
                  <c:v>% vaccinati con ciclo completo</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'[CV HPV grafico al 31 12 2021.xlsx]maschi 2021'!$G$3:$G$15</c:f>
              <c:numCache>
                <c:formatCode>General</c:formatCode>
                <c:ptCount val="13"/>
                <c:pt idx="0">
                  <c:v>1997</c:v>
                </c:pt>
                <c:pt idx="1">
                  <c:v>1998</c:v>
                </c:pt>
                <c:pt idx="2">
                  <c:v>1999</c:v>
                </c:pt>
                <c:pt idx="3">
                  <c:v>2000</c:v>
                </c:pt>
                <c:pt idx="4">
                  <c:v>2001</c:v>
                </c:pt>
                <c:pt idx="5">
                  <c:v>2002</c:v>
                </c:pt>
                <c:pt idx="6">
                  <c:v>2003</c:v>
                </c:pt>
                <c:pt idx="7">
                  <c:v>2004</c:v>
                </c:pt>
                <c:pt idx="8">
                  <c:v>2005</c:v>
                </c:pt>
                <c:pt idx="9">
                  <c:v>2006</c:v>
                </c:pt>
                <c:pt idx="10">
                  <c:v>2007</c:v>
                </c:pt>
                <c:pt idx="11">
                  <c:v>2008</c:v>
                </c:pt>
                <c:pt idx="12">
                  <c:v>2009</c:v>
                </c:pt>
              </c:numCache>
            </c:numRef>
          </c:cat>
          <c:val>
            <c:numRef>
              <c:f>'[CV HPV grafico al 31 12 2021.xlsx]maschi 2021'!$I$3:$I$15</c:f>
              <c:numCache>
                <c:formatCode>General</c:formatCode>
                <c:ptCount val="13"/>
                <c:pt idx="0">
                  <c:v>0.49</c:v>
                </c:pt>
                <c:pt idx="1">
                  <c:v>0.62</c:v>
                </c:pt>
                <c:pt idx="2">
                  <c:v>0.9</c:v>
                </c:pt>
                <c:pt idx="3">
                  <c:v>1.44</c:v>
                </c:pt>
                <c:pt idx="4">
                  <c:v>3.04</c:v>
                </c:pt>
                <c:pt idx="5">
                  <c:v>5.37</c:v>
                </c:pt>
                <c:pt idx="6">
                  <c:v>12.63</c:v>
                </c:pt>
                <c:pt idx="7">
                  <c:v>19.510000000000002</c:v>
                </c:pt>
                <c:pt idx="8">
                  <c:v>22.34</c:v>
                </c:pt>
                <c:pt idx="9">
                  <c:v>54.21</c:v>
                </c:pt>
                <c:pt idx="10">
                  <c:v>53.97</c:v>
                </c:pt>
                <c:pt idx="11">
                  <c:v>43.99</c:v>
                </c:pt>
                <c:pt idx="12">
                  <c:v>26.75</c:v>
                </c:pt>
              </c:numCache>
            </c:numRef>
          </c:val>
          <c:smooth val="0"/>
          <c:extLst xmlns:c16r2="http://schemas.microsoft.com/office/drawing/2015/06/chart">
            <c:ext xmlns:c16="http://schemas.microsoft.com/office/drawing/2014/chart" uri="{C3380CC4-5D6E-409C-BE32-E72D297353CC}">
              <c16:uniqueId val="{00000001-23CE-47A7-A7DD-6D3D6A765358}"/>
            </c:ext>
          </c:extLst>
        </c:ser>
        <c:dLbls>
          <c:showLegendKey val="0"/>
          <c:showVal val="0"/>
          <c:showCatName val="0"/>
          <c:showSerName val="0"/>
          <c:showPercent val="0"/>
          <c:showBubbleSize val="0"/>
        </c:dLbls>
        <c:marker val="1"/>
        <c:smooth val="0"/>
        <c:axId val="513047536"/>
        <c:axId val="508814728"/>
      </c:lineChart>
      <c:catAx>
        <c:axId val="513047536"/>
        <c:scaling>
          <c:orientation val="minMax"/>
        </c:scaling>
        <c:delete val="0"/>
        <c:axPos val="b"/>
        <c:title>
          <c:tx>
            <c:rich>
              <a:bodyPr rot="0" spcFirstLastPara="1" vertOverflow="ellipsis" vert="horz" wrap="square" anchor="ctr" anchorCtr="1"/>
              <a:lstStyle/>
              <a:p>
                <a:pPr algn="ctr" rtl="0">
                  <a:defRPr lang="en-US" sz="1000" b="1" i="0" u="none" strike="noStrike" kern="1200" baseline="0">
                    <a:solidFill>
                      <a:prstClr val="black">
                        <a:lumMod val="65000"/>
                        <a:lumOff val="35000"/>
                      </a:prstClr>
                    </a:solidFill>
                    <a:latin typeface="+mn-lt"/>
                    <a:ea typeface="+mn-ea"/>
                    <a:cs typeface="+mn-cs"/>
                  </a:defRPr>
                </a:pPr>
                <a:r>
                  <a:rPr lang="en-US" sz="1000" b="1" i="0" u="none" strike="noStrike" kern="1200" baseline="0">
                    <a:solidFill>
                      <a:prstClr val="black">
                        <a:lumMod val="65000"/>
                        <a:lumOff val="35000"/>
                      </a:prstClr>
                    </a:solidFill>
                    <a:latin typeface="+mn-lt"/>
                    <a:ea typeface="+mn-ea"/>
                    <a:cs typeface="+mn-cs"/>
                  </a:rPr>
                  <a:t>Coorte di nascita</a:t>
                </a:r>
              </a:p>
            </c:rich>
          </c:tx>
          <c:layout>
            <c:manualLayout>
              <c:xMode val="edge"/>
              <c:yMode val="edge"/>
              <c:x val="9.8492268337223701E-2"/>
              <c:y val="0.7877551029852915"/>
            </c:manualLayout>
          </c:layout>
          <c:overlay val="0"/>
          <c:spPr>
            <a:noFill/>
            <a:ln>
              <a:noFill/>
            </a:ln>
            <a:effectLst/>
          </c:spPr>
          <c:txPr>
            <a:bodyPr rot="0" spcFirstLastPara="1" vertOverflow="ellipsis" vert="horz" wrap="square" anchor="ctr" anchorCtr="1"/>
            <a:lstStyle/>
            <a:p>
              <a:pPr algn="ctr" rtl="0">
                <a:defRPr lang="en-US" sz="1000" b="1" i="0" u="none" strike="noStrike" kern="1200" baseline="0">
                  <a:solidFill>
                    <a:prstClr val="black">
                      <a:lumMod val="65000"/>
                      <a:lumOff val="35000"/>
                    </a:prst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it-IT"/>
          </a:p>
        </c:txPr>
        <c:crossAx val="508814728"/>
        <c:crosses val="autoZero"/>
        <c:auto val="1"/>
        <c:lblAlgn val="ctr"/>
        <c:lblOffset val="100"/>
        <c:noMultiLvlLbl val="0"/>
      </c:catAx>
      <c:valAx>
        <c:axId val="508814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51304753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it-IT"/>
          </a:p>
        </c:txPr>
      </c:dTable>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it-IT"/>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'[Grafici presentazione ciclo dic 2019.xlsx]Sheet1'!$B$1</c:f>
              <c:strCache>
                <c:ptCount val="1"/>
                <c:pt idx="0">
                  <c:v>Prevalenza HPV</c:v>
                </c:pt>
              </c:strCache>
            </c:strRef>
          </c:tx>
          <c:spPr>
            <a:ln w="22225" cap="rnd">
              <a:solidFill>
                <a:schemeClr val="accent1"/>
              </a:solidFill>
            </a:ln>
            <a:effectLst>
              <a:glow rad="139700">
                <a:schemeClr val="accent1">
                  <a:satMod val="175000"/>
                  <a:alpha val="14000"/>
                </a:schemeClr>
              </a:glo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lumMod val="75000"/>
                      </a:schemeClr>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lt1">
                          <a:lumMod val="50000"/>
                        </a:schemeClr>
                      </a:solidFill>
                      <a:round/>
                    </a:ln>
                    <a:effectLst/>
                  </c:spPr>
                </c15:leaderLines>
              </c:ext>
            </c:extLst>
          </c:dLbls>
          <c:cat>
            <c:strRef>
              <c:f>'[Grafici presentazione ciclo dic 2019.xlsx]Sheet1'!$A$2:$A$9</c:f>
              <c:strCache>
                <c:ptCount val="8"/>
                <c:pt idx="0">
                  <c:v>18-24</c:v>
                </c:pt>
                <c:pt idx="1">
                  <c:v>25-29</c:v>
                </c:pt>
                <c:pt idx="2">
                  <c:v>30-34</c:v>
                </c:pt>
                <c:pt idx="3">
                  <c:v>35-39</c:v>
                </c:pt>
                <c:pt idx="4">
                  <c:v>40-44</c:v>
                </c:pt>
                <c:pt idx="5">
                  <c:v>45-49</c:v>
                </c:pt>
                <c:pt idx="6">
                  <c:v>50-54</c:v>
                </c:pt>
                <c:pt idx="7">
                  <c:v>55-59</c:v>
                </c:pt>
              </c:strCache>
            </c:strRef>
          </c:cat>
          <c:val>
            <c:numRef>
              <c:f>'[Grafici presentazione ciclo dic 2019.xlsx]Sheet1'!$B$2:$B$9</c:f>
              <c:numCache>
                <c:formatCode>General</c:formatCode>
                <c:ptCount val="8"/>
                <c:pt idx="0">
                  <c:v>56.1</c:v>
                </c:pt>
                <c:pt idx="1">
                  <c:v>50.8</c:v>
                </c:pt>
                <c:pt idx="2">
                  <c:v>40.1</c:v>
                </c:pt>
                <c:pt idx="3">
                  <c:v>38.299999999999997</c:v>
                </c:pt>
                <c:pt idx="4">
                  <c:v>34.5</c:v>
                </c:pt>
                <c:pt idx="5">
                  <c:v>44.4</c:v>
                </c:pt>
                <c:pt idx="6">
                  <c:v>33.4</c:v>
                </c:pt>
                <c:pt idx="7">
                  <c:v>34</c:v>
                </c:pt>
              </c:numCache>
            </c:numRef>
          </c:val>
          <c:smooth val="0"/>
          <c:extLst xmlns:c16r2="http://schemas.microsoft.com/office/drawing/2015/06/chart">
            <c:ext xmlns:c16="http://schemas.microsoft.com/office/drawing/2014/chart" uri="{C3380CC4-5D6E-409C-BE32-E72D297353CC}">
              <c16:uniqueId val="{00000000-5B2F-4EA9-8963-0F780D806AB7}"/>
            </c:ext>
          </c:extLst>
        </c:ser>
        <c:dLbls>
          <c:showLegendKey val="0"/>
          <c:showVal val="1"/>
          <c:showCatName val="0"/>
          <c:showSerName val="0"/>
          <c:showPercent val="0"/>
          <c:showBubbleSize val="0"/>
        </c:dLbls>
        <c:smooth val="0"/>
        <c:axId val="514959296"/>
        <c:axId val="514958904"/>
      </c:lineChart>
      <c:catAx>
        <c:axId val="514959296"/>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lt1">
                        <a:lumMod val="75000"/>
                      </a:schemeClr>
                    </a:solidFill>
                    <a:latin typeface="+mn-lt"/>
                    <a:ea typeface="+mn-ea"/>
                    <a:cs typeface="+mn-cs"/>
                  </a:defRPr>
                </a:pPr>
                <a:r>
                  <a:rPr lang="it-IT" sz="1600" dirty="0"/>
                  <a:t>GRUPPO</a:t>
                </a:r>
                <a:r>
                  <a:rPr lang="it-IT" sz="1600" baseline="0" dirty="0"/>
                  <a:t> DI ETÀ (ANNI)</a:t>
                </a:r>
                <a:endParaRPr lang="it-IT" sz="1600" dirty="0"/>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lt1">
                      <a:lumMod val="75000"/>
                    </a:schemeClr>
                  </a:solidFill>
                  <a:latin typeface="+mn-lt"/>
                  <a:ea typeface="+mn-ea"/>
                  <a:cs typeface="+mn-cs"/>
                </a:defRPr>
              </a:pPr>
              <a:endParaRPr lang="it-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lt1">
                    <a:lumMod val="75000"/>
                  </a:schemeClr>
                </a:solidFill>
                <a:latin typeface="+mn-lt"/>
                <a:ea typeface="+mn-ea"/>
                <a:cs typeface="+mn-cs"/>
              </a:defRPr>
            </a:pPr>
            <a:endParaRPr lang="it-IT"/>
          </a:p>
        </c:txPr>
        <c:crossAx val="514958904"/>
        <c:crosses val="autoZero"/>
        <c:auto val="1"/>
        <c:lblAlgn val="ctr"/>
        <c:lblOffset val="100"/>
        <c:noMultiLvlLbl val="0"/>
      </c:catAx>
      <c:valAx>
        <c:axId val="514958904"/>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5400000" spcFirstLastPara="1" vertOverflow="ellipsis" vert="horz" wrap="square" anchor="ctr" anchorCtr="1"/>
              <a:lstStyle/>
              <a:p>
                <a:pPr>
                  <a:defRPr sz="1600" b="1" i="0" u="none" strike="noStrike" kern="1200" baseline="0">
                    <a:solidFill>
                      <a:schemeClr val="lt1">
                        <a:lumMod val="75000"/>
                      </a:schemeClr>
                    </a:solidFill>
                    <a:latin typeface="+mn-lt"/>
                    <a:ea typeface="+mn-ea"/>
                    <a:cs typeface="+mn-cs"/>
                  </a:defRPr>
                </a:pPr>
                <a:r>
                  <a:rPr lang="it-IT" sz="1600" dirty="0"/>
                  <a:t>PREVALENZA %</a:t>
                </a:r>
              </a:p>
            </c:rich>
          </c:tx>
          <c:layout/>
          <c:overlay val="0"/>
          <c:spPr>
            <a:noFill/>
            <a:ln>
              <a:noFill/>
            </a:ln>
            <a:effectLst/>
          </c:spPr>
          <c:txPr>
            <a:bodyPr rot="-5400000" spcFirstLastPara="1" vertOverflow="ellipsis" vert="horz" wrap="square" anchor="ctr" anchorCtr="1"/>
            <a:lstStyle/>
            <a:p>
              <a:pPr>
                <a:defRPr sz="1600" b="1" i="0" u="none" strike="noStrike" kern="1200" baseline="0">
                  <a:solidFill>
                    <a:schemeClr val="lt1">
                      <a:lumMod val="75000"/>
                    </a:schemeClr>
                  </a:solidFill>
                  <a:latin typeface="+mn-lt"/>
                  <a:ea typeface="+mn-ea"/>
                  <a:cs typeface="+mn-cs"/>
                </a:defRPr>
              </a:pPr>
              <a:endParaRPr lang="it-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lt1">
                    <a:lumMod val="75000"/>
                  </a:schemeClr>
                </a:solidFill>
                <a:latin typeface="+mn-lt"/>
                <a:ea typeface="+mn-ea"/>
                <a:cs typeface="+mn-cs"/>
              </a:defRPr>
            </a:pPr>
            <a:endParaRPr lang="it-IT"/>
          </a:p>
        </c:txPr>
        <c:crossAx val="51495929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it-IT"/>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jpg"/><Relationship Id="rId4" Type="http://schemas.openxmlformats.org/officeDocument/2006/relationships/image" Target="../media/image88.png"/></Relationships>
</file>

<file path=ppt/diagrams/_rels/data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image" Target="../media/image105.jpeg"/></Relationships>
</file>

<file path=ppt/diagrams/_rels/data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image" Target="../media/image110.png"/></Relationships>
</file>

<file path=ppt/diagrams/_rels/data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image" Target="../media/image85.jpg"/><Relationship Id="rId4" Type="http://schemas.openxmlformats.org/officeDocument/2006/relationships/image" Target="../media/image88.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image" Target="../media/image105.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image" Target="../media/image11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70CE3F-B293-4D57-BD6B-A697A28E8F17}" type="doc">
      <dgm:prSet loTypeId="urn:microsoft.com/office/officeart/2005/8/layout/vList4" loCatId="picture" qsTypeId="urn:microsoft.com/office/officeart/2005/8/quickstyle/simple2" qsCatId="simple" csTypeId="urn:microsoft.com/office/officeart/2005/8/colors/accent3_1" csCatId="accent3" phldr="1"/>
      <dgm:spPr/>
      <dgm:t>
        <a:bodyPr/>
        <a:lstStyle/>
        <a:p>
          <a:endParaRPr lang="it-IT"/>
        </a:p>
      </dgm:t>
    </dgm:pt>
    <dgm:pt modelId="{2328EAC7-A359-40E0-95AC-27D61F5144C5}">
      <dgm:prSet phldrT="[Text]" custT="1"/>
      <dgm:spPr/>
      <dgm:t>
        <a:bodyPr lIns="180000" anchor="ctr"/>
        <a:lstStyle/>
        <a:p>
          <a:pPr>
            <a:buNone/>
          </a:pPr>
          <a:r>
            <a:rPr lang="it-IT" sz="1600" b="1" dirty="0"/>
            <a:t>ADOLESCENTI: VACCINAZIONE UNIVERSALE E COPERTURE VACCINALI (CV)</a:t>
          </a:r>
        </a:p>
        <a:p>
          <a:pPr>
            <a:buNone/>
          </a:pPr>
          <a:r>
            <a:rPr lang="it-IT" sz="1600" b="1" dirty="0"/>
            <a:t>Aumentare e sostenere le CV in adolescenti di entrambi i sessi per un’alta protezione a livello di popolazione come da obiettivi di Sanità pubblica </a:t>
          </a:r>
        </a:p>
      </dgm:t>
    </dgm:pt>
    <dgm:pt modelId="{8EB4BD55-BC81-40A4-B382-A98CACBDF06A}" type="parTrans" cxnId="{E9E8ADF7-BEB6-47D0-8E62-BA8DD063030D}">
      <dgm:prSet/>
      <dgm:spPr/>
      <dgm:t>
        <a:bodyPr/>
        <a:lstStyle/>
        <a:p>
          <a:endParaRPr lang="it-IT" sz="1600" b="1"/>
        </a:p>
      </dgm:t>
    </dgm:pt>
    <dgm:pt modelId="{72072AD7-341C-46CD-8E2B-8CD98EBB25BE}" type="sibTrans" cxnId="{E9E8ADF7-BEB6-47D0-8E62-BA8DD063030D}">
      <dgm:prSet/>
      <dgm:spPr/>
      <dgm:t>
        <a:bodyPr/>
        <a:lstStyle/>
        <a:p>
          <a:endParaRPr lang="it-IT" sz="1600" b="1"/>
        </a:p>
      </dgm:t>
    </dgm:pt>
    <dgm:pt modelId="{66780B1F-AED9-4F52-8A97-8F5351780D3E}">
      <dgm:prSet phldrT="[Text]" custT="1"/>
      <dgm:spPr/>
      <dgm:t>
        <a:bodyPr lIns="180000" anchor="ctr"/>
        <a:lstStyle/>
        <a:p>
          <a:pPr>
            <a:buNone/>
          </a:pPr>
          <a:r>
            <a:rPr lang="it-IT" sz="1600" b="1" dirty="0"/>
            <a:t>VACCINO 9-VALENTE (9vHPV)</a:t>
          </a:r>
        </a:p>
        <a:p>
          <a:pPr>
            <a:buNone/>
          </a:pPr>
          <a:r>
            <a:rPr lang="it-IT" sz="1600" b="1" dirty="0"/>
            <a:t>Sostenere l’implementazione di 9vHPV per offrire la massima protezione coprendo un numero maggiore di tipi di HPV </a:t>
          </a:r>
        </a:p>
      </dgm:t>
    </dgm:pt>
    <dgm:pt modelId="{27A45C92-79A9-4E72-8142-BF5B223EEC52}" type="parTrans" cxnId="{6FFBB685-6E23-405D-82CE-C707628C70DD}">
      <dgm:prSet/>
      <dgm:spPr/>
      <dgm:t>
        <a:bodyPr/>
        <a:lstStyle/>
        <a:p>
          <a:endParaRPr lang="it-IT" sz="1600" b="1"/>
        </a:p>
      </dgm:t>
    </dgm:pt>
    <dgm:pt modelId="{3A86C086-6FBF-446C-A307-68812A069073}" type="sibTrans" cxnId="{6FFBB685-6E23-405D-82CE-C707628C70DD}">
      <dgm:prSet/>
      <dgm:spPr/>
      <dgm:t>
        <a:bodyPr/>
        <a:lstStyle/>
        <a:p>
          <a:endParaRPr lang="it-IT" sz="1600" b="1"/>
        </a:p>
      </dgm:t>
    </dgm:pt>
    <dgm:pt modelId="{1863F0D4-8FE6-4305-B71D-B83F2F57BDF5}">
      <dgm:prSet phldrT="[Text]" custT="1"/>
      <dgm:spPr/>
      <dgm:t>
        <a:bodyPr lIns="180000" anchor="ctr"/>
        <a:lstStyle/>
        <a:p>
          <a:pPr>
            <a:buNone/>
          </a:pPr>
          <a:r>
            <a:rPr lang="it-IT" sz="1600" b="1" dirty="0"/>
            <a:t>STRATEGIA MULTI-COORTE</a:t>
          </a:r>
        </a:p>
        <a:p>
          <a:pPr>
            <a:buNone/>
          </a:pPr>
          <a:r>
            <a:rPr lang="it-IT" sz="1600" b="1" dirty="0"/>
            <a:t>Supportare strategie multi-coorte: M+F 12-15-18, 25enni, donne adulte, donne trattate, popolazioni speciali</a:t>
          </a:r>
        </a:p>
      </dgm:t>
    </dgm:pt>
    <dgm:pt modelId="{67AF6433-BBB8-493E-A1C8-9C89FB3DD3EB}" type="parTrans" cxnId="{FC9A3779-280D-48C2-8A37-7AF097FCCEF1}">
      <dgm:prSet/>
      <dgm:spPr/>
      <dgm:t>
        <a:bodyPr/>
        <a:lstStyle/>
        <a:p>
          <a:endParaRPr lang="it-IT" sz="1600" b="1"/>
        </a:p>
      </dgm:t>
    </dgm:pt>
    <dgm:pt modelId="{76764279-6AAA-404C-B0A6-6202460AC980}" type="sibTrans" cxnId="{FC9A3779-280D-48C2-8A37-7AF097FCCEF1}">
      <dgm:prSet/>
      <dgm:spPr/>
      <dgm:t>
        <a:bodyPr/>
        <a:lstStyle/>
        <a:p>
          <a:endParaRPr lang="it-IT" sz="1600" b="1"/>
        </a:p>
      </dgm:t>
    </dgm:pt>
    <dgm:pt modelId="{27CFCD06-8E34-4750-B79A-02DDFF1E100D}">
      <dgm:prSet custT="1"/>
      <dgm:spPr/>
      <dgm:t>
        <a:bodyPr lIns="180000" anchor="ctr"/>
        <a:lstStyle/>
        <a:p>
          <a:pPr marL="0"/>
          <a:r>
            <a:rPr lang="it-IT" sz="1600" b="1" dirty="0"/>
            <a:t>PREVENZIONE PRIMARIA, PREVENZIONE SECONDARIA E TRATTAMENTO</a:t>
          </a:r>
        </a:p>
        <a:p>
          <a:pPr marL="0"/>
          <a:r>
            <a:rPr lang="it-IT" sz="1600" b="1" dirty="0"/>
            <a:t>Supportare l’integrazione dei programmi di prevenzione e di trattamento</a:t>
          </a:r>
        </a:p>
      </dgm:t>
    </dgm:pt>
    <dgm:pt modelId="{A9D1FAB3-482F-440F-9BF9-744DB1B7395F}" type="parTrans" cxnId="{DD96A912-2A1A-4077-9609-E95DF2D03DE4}">
      <dgm:prSet/>
      <dgm:spPr/>
      <dgm:t>
        <a:bodyPr/>
        <a:lstStyle/>
        <a:p>
          <a:endParaRPr lang="it-IT" sz="1600" b="1"/>
        </a:p>
      </dgm:t>
    </dgm:pt>
    <dgm:pt modelId="{4339F762-0ACE-4C20-ABF5-B953F84E31CE}" type="sibTrans" cxnId="{DD96A912-2A1A-4077-9609-E95DF2D03DE4}">
      <dgm:prSet/>
      <dgm:spPr/>
      <dgm:t>
        <a:bodyPr/>
        <a:lstStyle/>
        <a:p>
          <a:endParaRPr lang="it-IT" sz="1600" b="1"/>
        </a:p>
      </dgm:t>
    </dgm:pt>
    <dgm:pt modelId="{BAEACA14-D7BF-472D-9270-78D201BDFBB7}" type="pres">
      <dgm:prSet presAssocID="{A970CE3F-B293-4D57-BD6B-A697A28E8F17}" presName="linear" presStyleCnt="0">
        <dgm:presLayoutVars>
          <dgm:dir/>
          <dgm:resizeHandles val="exact"/>
        </dgm:presLayoutVars>
      </dgm:prSet>
      <dgm:spPr/>
      <dgm:t>
        <a:bodyPr/>
        <a:lstStyle/>
        <a:p>
          <a:endParaRPr lang="it-IT"/>
        </a:p>
      </dgm:t>
    </dgm:pt>
    <dgm:pt modelId="{C1482B04-6314-429F-A184-BAFF3FB472D5}" type="pres">
      <dgm:prSet presAssocID="{2328EAC7-A359-40E0-95AC-27D61F5144C5}" presName="comp" presStyleCnt="0"/>
      <dgm:spPr/>
    </dgm:pt>
    <dgm:pt modelId="{B7795CFC-0013-4648-81C7-BDF46FD0BCF8}" type="pres">
      <dgm:prSet presAssocID="{2328EAC7-A359-40E0-95AC-27D61F5144C5}" presName="box" presStyleLbl="node1" presStyleIdx="0" presStyleCnt="4"/>
      <dgm:spPr/>
      <dgm:t>
        <a:bodyPr/>
        <a:lstStyle/>
        <a:p>
          <a:endParaRPr lang="it-IT"/>
        </a:p>
      </dgm:t>
    </dgm:pt>
    <dgm:pt modelId="{A7C51998-D958-4572-B855-231E0F90BF1E}" type="pres">
      <dgm:prSet presAssocID="{2328EAC7-A359-40E0-95AC-27D61F5144C5}" presName="img" presStyleLbl="fgImgPlace1" presStyleIdx="0" presStyleCnt="4"/>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dgm:spPr>
    </dgm:pt>
    <dgm:pt modelId="{064C11DC-07EC-4DCA-BB4F-A01727ABBB30}" type="pres">
      <dgm:prSet presAssocID="{2328EAC7-A359-40E0-95AC-27D61F5144C5}" presName="text" presStyleLbl="node1" presStyleIdx="0" presStyleCnt="4">
        <dgm:presLayoutVars>
          <dgm:bulletEnabled val="1"/>
        </dgm:presLayoutVars>
      </dgm:prSet>
      <dgm:spPr/>
      <dgm:t>
        <a:bodyPr/>
        <a:lstStyle/>
        <a:p>
          <a:endParaRPr lang="it-IT"/>
        </a:p>
      </dgm:t>
    </dgm:pt>
    <dgm:pt modelId="{FF5AE1F0-2FCB-4FFC-8A77-183836177BE5}" type="pres">
      <dgm:prSet presAssocID="{72072AD7-341C-46CD-8E2B-8CD98EBB25BE}" presName="spacer" presStyleCnt="0"/>
      <dgm:spPr/>
    </dgm:pt>
    <dgm:pt modelId="{C2BF8394-17CB-4F13-9FD7-0E103D9D4C18}" type="pres">
      <dgm:prSet presAssocID="{66780B1F-AED9-4F52-8A97-8F5351780D3E}" presName="comp" presStyleCnt="0"/>
      <dgm:spPr/>
    </dgm:pt>
    <dgm:pt modelId="{6C9C5E08-A141-4CEC-AA8E-D7B7B64719FB}" type="pres">
      <dgm:prSet presAssocID="{66780B1F-AED9-4F52-8A97-8F5351780D3E}" presName="box" presStyleLbl="node1" presStyleIdx="1" presStyleCnt="4"/>
      <dgm:spPr/>
      <dgm:t>
        <a:bodyPr/>
        <a:lstStyle/>
        <a:p>
          <a:endParaRPr lang="it-IT"/>
        </a:p>
      </dgm:t>
    </dgm:pt>
    <dgm:pt modelId="{3982F358-6978-49FD-9DD8-36A9E8C3B831}" type="pres">
      <dgm:prSet presAssocID="{66780B1F-AED9-4F52-8A97-8F5351780D3E}" presName="img" presStyleLbl="fgImgPlace1" presStyleIdx="1" presStyleCnt="4"/>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dgm:spPr>
    </dgm:pt>
    <dgm:pt modelId="{5C3A1ADE-D6A7-461D-89B4-E1624721635A}" type="pres">
      <dgm:prSet presAssocID="{66780B1F-AED9-4F52-8A97-8F5351780D3E}" presName="text" presStyleLbl="node1" presStyleIdx="1" presStyleCnt="4">
        <dgm:presLayoutVars>
          <dgm:bulletEnabled val="1"/>
        </dgm:presLayoutVars>
      </dgm:prSet>
      <dgm:spPr/>
      <dgm:t>
        <a:bodyPr/>
        <a:lstStyle/>
        <a:p>
          <a:endParaRPr lang="it-IT"/>
        </a:p>
      </dgm:t>
    </dgm:pt>
    <dgm:pt modelId="{C421AB66-F3E1-4D3D-A544-35D6AC47454F}" type="pres">
      <dgm:prSet presAssocID="{3A86C086-6FBF-446C-A307-68812A069073}" presName="spacer" presStyleCnt="0"/>
      <dgm:spPr/>
    </dgm:pt>
    <dgm:pt modelId="{4E558B15-CBC8-4FC5-8F9B-1EC497019A5E}" type="pres">
      <dgm:prSet presAssocID="{1863F0D4-8FE6-4305-B71D-B83F2F57BDF5}" presName="comp" presStyleCnt="0"/>
      <dgm:spPr/>
    </dgm:pt>
    <dgm:pt modelId="{3AAC0B66-C46D-4049-8255-B1C19195CD6A}" type="pres">
      <dgm:prSet presAssocID="{1863F0D4-8FE6-4305-B71D-B83F2F57BDF5}" presName="box" presStyleLbl="node1" presStyleIdx="2" presStyleCnt="4"/>
      <dgm:spPr/>
      <dgm:t>
        <a:bodyPr/>
        <a:lstStyle/>
        <a:p>
          <a:endParaRPr lang="it-IT"/>
        </a:p>
      </dgm:t>
    </dgm:pt>
    <dgm:pt modelId="{CD68D498-AA84-4E8E-B919-38070A62002C}" type="pres">
      <dgm:prSet presAssocID="{1863F0D4-8FE6-4305-B71D-B83F2F57BDF5}" presName="img" presStyleLbl="fgImgPlace1" presStyleIdx="2" presStyleCnt="4"/>
      <dgm:spPr>
        <a:blipFill rotWithShape="1">
          <a:blip xmlns:r="http://schemas.openxmlformats.org/officeDocument/2006/relationships" r:embed="rId3"/>
          <a:srcRect/>
          <a:stretch>
            <a:fillRect l="-14000" r="-14000"/>
          </a:stretch>
        </a:blipFill>
      </dgm:spPr>
    </dgm:pt>
    <dgm:pt modelId="{2AE6F4A4-5534-4A98-BAA2-A94F462C01F1}" type="pres">
      <dgm:prSet presAssocID="{1863F0D4-8FE6-4305-B71D-B83F2F57BDF5}" presName="text" presStyleLbl="node1" presStyleIdx="2" presStyleCnt="4">
        <dgm:presLayoutVars>
          <dgm:bulletEnabled val="1"/>
        </dgm:presLayoutVars>
      </dgm:prSet>
      <dgm:spPr/>
      <dgm:t>
        <a:bodyPr/>
        <a:lstStyle/>
        <a:p>
          <a:endParaRPr lang="it-IT"/>
        </a:p>
      </dgm:t>
    </dgm:pt>
    <dgm:pt modelId="{DEA31441-E252-4E47-9D62-FDEF16F172B7}" type="pres">
      <dgm:prSet presAssocID="{76764279-6AAA-404C-B0A6-6202460AC980}" presName="spacer" presStyleCnt="0"/>
      <dgm:spPr/>
    </dgm:pt>
    <dgm:pt modelId="{B19658A5-FAC4-48C2-81B8-EDF50ABC717F}" type="pres">
      <dgm:prSet presAssocID="{27CFCD06-8E34-4750-B79A-02DDFF1E100D}" presName="comp" presStyleCnt="0"/>
      <dgm:spPr/>
    </dgm:pt>
    <dgm:pt modelId="{6711C0A4-838D-4DD5-A757-D925F9A09802}" type="pres">
      <dgm:prSet presAssocID="{27CFCD06-8E34-4750-B79A-02DDFF1E100D}" presName="box" presStyleLbl="node1" presStyleIdx="3" presStyleCnt="4"/>
      <dgm:spPr/>
      <dgm:t>
        <a:bodyPr/>
        <a:lstStyle/>
        <a:p>
          <a:endParaRPr lang="it-IT"/>
        </a:p>
      </dgm:t>
    </dgm:pt>
    <dgm:pt modelId="{604FF22D-48CD-4D36-972A-686B5114D46E}" type="pres">
      <dgm:prSet presAssocID="{27CFCD06-8E34-4750-B79A-02DDFF1E100D}" presName="img"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35000" b="-35000"/>
          </a:stretch>
        </a:blipFill>
      </dgm:spPr>
    </dgm:pt>
    <dgm:pt modelId="{5027692D-656D-4F14-8D57-AB437848BEB0}" type="pres">
      <dgm:prSet presAssocID="{27CFCD06-8E34-4750-B79A-02DDFF1E100D}" presName="text" presStyleLbl="node1" presStyleIdx="3" presStyleCnt="4">
        <dgm:presLayoutVars>
          <dgm:bulletEnabled val="1"/>
        </dgm:presLayoutVars>
      </dgm:prSet>
      <dgm:spPr/>
      <dgm:t>
        <a:bodyPr/>
        <a:lstStyle/>
        <a:p>
          <a:endParaRPr lang="it-IT"/>
        </a:p>
      </dgm:t>
    </dgm:pt>
  </dgm:ptLst>
  <dgm:cxnLst>
    <dgm:cxn modelId="{13A91349-5F02-4534-8C3C-37699F5A8AAB}" type="presOf" srcId="{2328EAC7-A359-40E0-95AC-27D61F5144C5}" destId="{B7795CFC-0013-4648-81C7-BDF46FD0BCF8}" srcOrd="0" destOrd="0" presId="urn:microsoft.com/office/officeart/2005/8/layout/vList4"/>
    <dgm:cxn modelId="{DB791AA6-1844-4B4B-848C-358AF853C8D2}" type="presOf" srcId="{27CFCD06-8E34-4750-B79A-02DDFF1E100D}" destId="{5027692D-656D-4F14-8D57-AB437848BEB0}" srcOrd="1" destOrd="0" presId="urn:microsoft.com/office/officeart/2005/8/layout/vList4"/>
    <dgm:cxn modelId="{3AFE02ED-65E5-4696-B8C1-7CD31E5D09EE}" type="presOf" srcId="{66780B1F-AED9-4F52-8A97-8F5351780D3E}" destId="{6C9C5E08-A141-4CEC-AA8E-D7B7B64719FB}" srcOrd="0" destOrd="0" presId="urn:microsoft.com/office/officeart/2005/8/layout/vList4"/>
    <dgm:cxn modelId="{162814C7-9022-4480-8CFD-47FF08A922B9}" type="presOf" srcId="{27CFCD06-8E34-4750-B79A-02DDFF1E100D}" destId="{6711C0A4-838D-4DD5-A757-D925F9A09802}" srcOrd="0" destOrd="0" presId="urn:microsoft.com/office/officeart/2005/8/layout/vList4"/>
    <dgm:cxn modelId="{6FFBB685-6E23-405D-82CE-C707628C70DD}" srcId="{A970CE3F-B293-4D57-BD6B-A697A28E8F17}" destId="{66780B1F-AED9-4F52-8A97-8F5351780D3E}" srcOrd="1" destOrd="0" parTransId="{27A45C92-79A9-4E72-8142-BF5B223EEC52}" sibTransId="{3A86C086-6FBF-446C-A307-68812A069073}"/>
    <dgm:cxn modelId="{BBA5C1A3-6168-482B-9DFE-E25E467623A4}" type="presOf" srcId="{66780B1F-AED9-4F52-8A97-8F5351780D3E}" destId="{5C3A1ADE-D6A7-461D-89B4-E1624721635A}" srcOrd="1" destOrd="0" presId="urn:microsoft.com/office/officeart/2005/8/layout/vList4"/>
    <dgm:cxn modelId="{DD96A912-2A1A-4077-9609-E95DF2D03DE4}" srcId="{A970CE3F-B293-4D57-BD6B-A697A28E8F17}" destId="{27CFCD06-8E34-4750-B79A-02DDFF1E100D}" srcOrd="3" destOrd="0" parTransId="{A9D1FAB3-482F-440F-9BF9-744DB1B7395F}" sibTransId="{4339F762-0ACE-4C20-ABF5-B953F84E31CE}"/>
    <dgm:cxn modelId="{0B38E07A-664D-40B7-87B4-3F8EBE45121A}" type="presOf" srcId="{A970CE3F-B293-4D57-BD6B-A697A28E8F17}" destId="{BAEACA14-D7BF-472D-9270-78D201BDFBB7}" srcOrd="0" destOrd="0" presId="urn:microsoft.com/office/officeart/2005/8/layout/vList4"/>
    <dgm:cxn modelId="{7B592908-3991-4CAC-A4A8-D3AC72E8CF54}" type="presOf" srcId="{1863F0D4-8FE6-4305-B71D-B83F2F57BDF5}" destId="{3AAC0B66-C46D-4049-8255-B1C19195CD6A}" srcOrd="0" destOrd="0" presId="urn:microsoft.com/office/officeart/2005/8/layout/vList4"/>
    <dgm:cxn modelId="{FC9A3779-280D-48C2-8A37-7AF097FCCEF1}" srcId="{A970CE3F-B293-4D57-BD6B-A697A28E8F17}" destId="{1863F0D4-8FE6-4305-B71D-B83F2F57BDF5}" srcOrd="2" destOrd="0" parTransId="{67AF6433-BBB8-493E-A1C8-9C89FB3DD3EB}" sibTransId="{76764279-6AAA-404C-B0A6-6202460AC980}"/>
    <dgm:cxn modelId="{B6774EE0-7D9E-4849-A94C-D89AFC4D6665}" type="presOf" srcId="{1863F0D4-8FE6-4305-B71D-B83F2F57BDF5}" destId="{2AE6F4A4-5534-4A98-BAA2-A94F462C01F1}" srcOrd="1" destOrd="0" presId="urn:microsoft.com/office/officeart/2005/8/layout/vList4"/>
    <dgm:cxn modelId="{E9E8ADF7-BEB6-47D0-8E62-BA8DD063030D}" srcId="{A970CE3F-B293-4D57-BD6B-A697A28E8F17}" destId="{2328EAC7-A359-40E0-95AC-27D61F5144C5}" srcOrd="0" destOrd="0" parTransId="{8EB4BD55-BC81-40A4-B382-A98CACBDF06A}" sibTransId="{72072AD7-341C-46CD-8E2B-8CD98EBB25BE}"/>
    <dgm:cxn modelId="{173E836E-D4AD-4427-82C4-8BDE1F19BD5B}" type="presOf" srcId="{2328EAC7-A359-40E0-95AC-27D61F5144C5}" destId="{064C11DC-07EC-4DCA-BB4F-A01727ABBB30}" srcOrd="1" destOrd="0" presId="urn:microsoft.com/office/officeart/2005/8/layout/vList4"/>
    <dgm:cxn modelId="{1352E445-230C-4347-AAB2-307EC084424F}" type="presParOf" srcId="{BAEACA14-D7BF-472D-9270-78D201BDFBB7}" destId="{C1482B04-6314-429F-A184-BAFF3FB472D5}" srcOrd="0" destOrd="0" presId="urn:microsoft.com/office/officeart/2005/8/layout/vList4"/>
    <dgm:cxn modelId="{6261AA44-B293-4B99-80B5-D0ECAF86835C}" type="presParOf" srcId="{C1482B04-6314-429F-A184-BAFF3FB472D5}" destId="{B7795CFC-0013-4648-81C7-BDF46FD0BCF8}" srcOrd="0" destOrd="0" presId="urn:microsoft.com/office/officeart/2005/8/layout/vList4"/>
    <dgm:cxn modelId="{F67DAC93-9A3B-4451-A301-8D6AA5A268EE}" type="presParOf" srcId="{C1482B04-6314-429F-A184-BAFF3FB472D5}" destId="{A7C51998-D958-4572-B855-231E0F90BF1E}" srcOrd="1" destOrd="0" presId="urn:microsoft.com/office/officeart/2005/8/layout/vList4"/>
    <dgm:cxn modelId="{8AB0FF1B-7E6A-4BD6-9770-359624E32771}" type="presParOf" srcId="{C1482B04-6314-429F-A184-BAFF3FB472D5}" destId="{064C11DC-07EC-4DCA-BB4F-A01727ABBB30}" srcOrd="2" destOrd="0" presId="urn:microsoft.com/office/officeart/2005/8/layout/vList4"/>
    <dgm:cxn modelId="{B03415B8-C68E-4EB0-BB4C-497F18294816}" type="presParOf" srcId="{BAEACA14-D7BF-472D-9270-78D201BDFBB7}" destId="{FF5AE1F0-2FCB-4FFC-8A77-183836177BE5}" srcOrd="1" destOrd="0" presId="urn:microsoft.com/office/officeart/2005/8/layout/vList4"/>
    <dgm:cxn modelId="{A0BB7A00-A460-43E9-B5E7-78E8ED7DB6F1}" type="presParOf" srcId="{BAEACA14-D7BF-472D-9270-78D201BDFBB7}" destId="{C2BF8394-17CB-4F13-9FD7-0E103D9D4C18}" srcOrd="2" destOrd="0" presId="urn:microsoft.com/office/officeart/2005/8/layout/vList4"/>
    <dgm:cxn modelId="{ED773CAA-69AF-46CF-A0C0-3716B8F746FD}" type="presParOf" srcId="{C2BF8394-17CB-4F13-9FD7-0E103D9D4C18}" destId="{6C9C5E08-A141-4CEC-AA8E-D7B7B64719FB}" srcOrd="0" destOrd="0" presId="urn:microsoft.com/office/officeart/2005/8/layout/vList4"/>
    <dgm:cxn modelId="{13769BCD-0EDD-49E6-ABE8-178DCA6184E6}" type="presParOf" srcId="{C2BF8394-17CB-4F13-9FD7-0E103D9D4C18}" destId="{3982F358-6978-49FD-9DD8-36A9E8C3B831}" srcOrd="1" destOrd="0" presId="urn:microsoft.com/office/officeart/2005/8/layout/vList4"/>
    <dgm:cxn modelId="{475FF7F6-06F0-48E8-A059-A857652D4B77}" type="presParOf" srcId="{C2BF8394-17CB-4F13-9FD7-0E103D9D4C18}" destId="{5C3A1ADE-D6A7-461D-89B4-E1624721635A}" srcOrd="2" destOrd="0" presId="urn:microsoft.com/office/officeart/2005/8/layout/vList4"/>
    <dgm:cxn modelId="{ACB16987-09E1-44E5-87EB-B0AA070AFF62}" type="presParOf" srcId="{BAEACA14-D7BF-472D-9270-78D201BDFBB7}" destId="{C421AB66-F3E1-4D3D-A544-35D6AC47454F}" srcOrd="3" destOrd="0" presId="urn:microsoft.com/office/officeart/2005/8/layout/vList4"/>
    <dgm:cxn modelId="{8F1E4494-52F0-4AAB-BB03-DB5AE723B8A4}" type="presParOf" srcId="{BAEACA14-D7BF-472D-9270-78D201BDFBB7}" destId="{4E558B15-CBC8-4FC5-8F9B-1EC497019A5E}" srcOrd="4" destOrd="0" presId="urn:microsoft.com/office/officeart/2005/8/layout/vList4"/>
    <dgm:cxn modelId="{BC1FE6BF-1B92-4843-8FBC-72B2291A4F39}" type="presParOf" srcId="{4E558B15-CBC8-4FC5-8F9B-1EC497019A5E}" destId="{3AAC0B66-C46D-4049-8255-B1C19195CD6A}" srcOrd="0" destOrd="0" presId="urn:microsoft.com/office/officeart/2005/8/layout/vList4"/>
    <dgm:cxn modelId="{12C2AE62-D0A7-4643-A6A3-09B23F1DA9C5}" type="presParOf" srcId="{4E558B15-CBC8-4FC5-8F9B-1EC497019A5E}" destId="{CD68D498-AA84-4E8E-B919-38070A62002C}" srcOrd="1" destOrd="0" presId="urn:microsoft.com/office/officeart/2005/8/layout/vList4"/>
    <dgm:cxn modelId="{6A627802-F4A4-41DF-945A-3E9361A4607A}" type="presParOf" srcId="{4E558B15-CBC8-4FC5-8F9B-1EC497019A5E}" destId="{2AE6F4A4-5534-4A98-BAA2-A94F462C01F1}" srcOrd="2" destOrd="0" presId="urn:microsoft.com/office/officeart/2005/8/layout/vList4"/>
    <dgm:cxn modelId="{4B9C3109-1768-444A-B1C0-49A43D765A74}" type="presParOf" srcId="{BAEACA14-D7BF-472D-9270-78D201BDFBB7}" destId="{DEA31441-E252-4E47-9D62-FDEF16F172B7}" srcOrd="5" destOrd="0" presId="urn:microsoft.com/office/officeart/2005/8/layout/vList4"/>
    <dgm:cxn modelId="{C1C1C775-F634-4B3D-902F-04E0A064E1BB}" type="presParOf" srcId="{BAEACA14-D7BF-472D-9270-78D201BDFBB7}" destId="{B19658A5-FAC4-48C2-81B8-EDF50ABC717F}" srcOrd="6" destOrd="0" presId="urn:microsoft.com/office/officeart/2005/8/layout/vList4"/>
    <dgm:cxn modelId="{268A11E2-B0CB-4DB1-9E38-F3D261703ADD}" type="presParOf" srcId="{B19658A5-FAC4-48C2-81B8-EDF50ABC717F}" destId="{6711C0A4-838D-4DD5-A757-D925F9A09802}" srcOrd="0" destOrd="0" presId="urn:microsoft.com/office/officeart/2005/8/layout/vList4"/>
    <dgm:cxn modelId="{343D2335-D1C4-4F10-9B90-1F0733623805}" type="presParOf" srcId="{B19658A5-FAC4-48C2-81B8-EDF50ABC717F}" destId="{604FF22D-48CD-4D36-972A-686B5114D46E}" srcOrd="1" destOrd="0" presId="urn:microsoft.com/office/officeart/2005/8/layout/vList4"/>
    <dgm:cxn modelId="{82EC66EF-836A-468D-8D4E-4B6283CCA095}" type="presParOf" srcId="{B19658A5-FAC4-48C2-81B8-EDF50ABC717F}" destId="{5027692D-656D-4F14-8D57-AB437848BEB0}"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BC3974-8995-44C8-AC77-BBF5EF4AD7C2}" type="doc">
      <dgm:prSet loTypeId="urn:microsoft.com/office/officeart/2005/8/layout/vList3#16" loCatId="list" qsTypeId="urn:microsoft.com/office/officeart/2005/8/quickstyle/simple1" qsCatId="simple" csTypeId="urn:microsoft.com/office/officeart/2005/8/colors/accent0_1" csCatId="mainScheme" phldr="1"/>
      <dgm:spPr/>
    </dgm:pt>
    <dgm:pt modelId="{6930E2B5-F774-441B-BDA7-3D54B221FED3}">
      <dgm:prSet phldrT="[Text]" custT="1"/>
      <dgm:spPr/>
      <dgm:t>
        <a:bodyPr/>
        <a:lstStyle/>
        <a:p>
          <a:pPr>
            <a:lnSpc>
              <a:spcPct val="150000"/>
            </a:lnSpc>
          </a:pPr>
          <a:r>
            <a:rPr lang="en-GB" sz="1800" b="1" dirty="0" err="1">
              <a:solidFill>
                <a:srgbClr val="646363"/>
              </a:solidFill>
              <a:latin typeface="Arial MT" panose="020B0604020202020204" pitchFamily="34" charset="0"/>
            </a:rPr>
            <a:t>Causato</a:t>
          </a:r>
          <a:r>
            <a:rPr lang="en-GB" sz="1800" b="1" dirty="0">
              <a:solidFill>
                <a:srgbClr val="646363"/>
              </a:solidFill>
              <a:latin typeface="Arial MT" panose="020B0604020202020204" pitchFamily="34" charset="0"/>
            </a:rPr>
            <a:t> </a:t>
          </a:r>
          <a:r>
            <a:rPr lang="en-GB" sz="1800" b="1" dirty="0" err="1">
              <a:solidFill>
                <a:srgbClr val="646363"/>
              </a:solidFill>
              <a:latin typeface="Arial MT" panose="020B0604020202020204" pitchFamily="34" charset="0"/>
            </a:rPr>
            <a:t>da</a:t>
          </a:r>
          <a:r>
            <a:rPr lang="en-GB" sz="1800" b="1" dirty="0">
              <a:solidFill>
                <a:srgbClr val="646363"/>
              </a:solidFill>
              <a:latin typeface="Arial MT" panose="020B0604020202020204" pitchFamily="34" charset="0"/>
            </a:rPr>
            <a:t> virus – </a:t>
          </a:r>
          <a:r>
            <a:rPr lang="en-GB" sz="1800" b="1" i="1" dirty="0">
              <a:solidFill>
                <a:srgbClr val="646363"/>
              </a:solidFill>
              <a:latin typeface="Arial MT" panose="020B0604020202020204" pitchFamily="34" charset="0"/>
            </a:rPr>
            <a:t>Morbilivirus</a:t>
          </a:r>
          <a:r>
            <a:rPr lang="en-GB" sz="1800" b="1" dirty="0">
              <a:solidFill>
                <a:srgbClr val="646363"/>
              </a:solidFill>
              <a:latin typeface="Arial MT" panose="020B0604020202020204" pitchFamily="34" charset="0"/>
            </a:rPr>
            <a:t>,</a:t>
          </a:r>
          <a:br>
            <a:rPr lang="en-GB" sz="1800" b="1" dirty="0">
              <a:solidFill>
                <a:srgbClr val="646363"/>
              </a:solidFill>
              <a:latin typeface="Arial MT" panose="020B0604020202020204" pitchFamily="34" charset="0"/>
            </a:rPr>
          </a:br>
          <a:r>
            <a:rPr lang="en-GB" sz="1800" b="1" dirty="0" err="1">
              <a:solidFill>
                <a:srgbClr val="646363"/>
              </a:solidFill>
              <a:latin typeface="Arial MT" panose="020B0604020202020204" pitchFamily="34" charset="0"/>
            </a:rPr>
            <a:t>della</a:t>
          </a:r>
          <a:r>
            <a:rPr lang="en-GB" sz="1800" b="1" dirty="0">
              <a:solidFill>
                <a:srgbClr val="646363"/>
              </a:solidFill>
              <a:latin typeface="Arial MT" panose="020B0604020202020204" pitchFamily="34" charset="0"/>
            </a:rPr>
            <a:t> </a:t>
          </a:r>
          <a:r>
            <a:rPr lang="en-GB" sz="1800" b="1" dirty="0" err="1">
              <a:solidFill>
                <a:srgbClr val="646363"/>
              </a:solidFill>
              <a:latin typeface="Arial MT" panose="020B0604020202020204" pitchFamily="34" charset="0"/>
            </a:rPr>
            <a:t>famiglia</a:t>
          </a:r>
          <a:r>
            <a:rPr lang="en-GB" sz="1800" b="1" dirty="0">
              <a:solidFill>
                <a:srgbClr val="646363"/>
              </a:solidFill>
              <a:latin typeface="Arial MT" panose="020B0604020202020204" pitchFamily="34" charset="0"/>
            </a:rPr>
            <a:t> </a:t>
          </a:r>
          <a:r>
            <a:rPr lang="en-GB" sz="1800" b="1" i="1" dirty="0" err="1">
              <a:solidFill>
                <a:srgbClr val="646363"/>
              </a:solidFill>
              <a:latin typeface="Arial MT" panose="020B0604020202020204" pitchFamily="34" charset="0"/>
            </a:rPr>
            <a:t>Paramyxoviridae</a:t>
          </a:r>
          <a:r>
            <a:rPr lang="en-GB" sz="1800" b="1" dirty="0">
              <a:solidFill>
                <a:srgbClr val="646363"/>
              </a:solidFill>
              <a:latin typeface="Arial MT" panose="020B0604020202020204" pitchFamily="34" charset="0"/>
            </a:rPr>
            <a:t> </a:t>
          </a:r>
          <a:endParaRPr lang="en-GB" sz="1800" dirty="0">
            <a:solidFill>
              <a:srgbClr val="646363"/>
            </a:solidFill>
            <a:latin typeface="Arial MT" panose="020B0604020202020204" pitchFamily="34" charset="0"/>
          </a:endParaRPr>
        </a:p>
      </dgm:t>
    </dgm:pt>
    <dgm:pt modelId="{3F66A1E5-7C9B-4708-A645-A399C65A4BF6}" type="parTrans" cxnId="{DF8A6B7B-15EC-4437-88A4-79578DAA3F53}">
      <dgm:prSet/>
      <dgm:spPr/>
      <dgm:t>
        <a:bodyPr/>
        <a:lstStyle/>
        <a:p>
          <a:endParaRPr lang="en-GB"/>
        </a:p>
      </dgm:t>
    </dgm:pt>
    <dgm:pt modelId="{C4183B44-B3BA-4C0F-8736-C1D5BDEE323B}" type="sibTrans" cxnId="{DF8A6B7B-15EC-4437-88A4-79578DAA3F53}">
      <dgm:prSet/>
      <dgm:spPr/>
      <dgm:t>
        <a:bodyPr/>
        <a:lstStyle/>
        <a:p>
          <a:endParaRPr lang="en-GB"/>
        </a:p>
      </dgm:t>
    </dgm:pt>
    <dgm:pt modelId="{84D6F61B-285A-41DA-9768-A49FBD23CCEC}">
      <dgm:prSet phldrT="[Text]" custT="1"/>
      <dgm:spPr/>
      <dgm:t>
        <a:bodyPr/>
        <a:lstStyle/>
        <a:p>
          <a:pPr>
            <a:lnSpc>
              <a:spcPct val="100000"/>
            </a:lnSpc>
          </a:pPr>
          <a:r>
            <a:rPr lang="en-GB" sz="1800" b="1" dirty="0" err="1">
              <a:solidFill>
                <a:srgbClr val="646363"/>
              </a:solidFill>
              <a:latin typeface="Arial MT" panose="020B0604020202020204" pitchFamily="34" charset="0"/>
            </a:rPr>
            <a:t>Trasmesso</a:t>
          </a:r>
          <a:r>
            <a:rPr lang="en-GB" sz="1800" b="1" dirty="0">
              <a:solidFill>
                <a:srgbClr val="646363"/>
              </a:solidFill>
              <a:latin typeface="Arial MT" panose="020B0604020202020204" pitchFamily="34" charset="0"/>
            </a:rPr>
            <a:t> per via </a:t>
          </a:r>
          <a:r>
            <a:rPr lang="en-GB" sz="1800" b="1" dirty="0" err="1">
              <a:solidFill>
                <a:srgbClr val="646363"/>
              </a:solidFill>
              <a:latin typeface="Arial MT" panose="020B0604020202020204" pitchFamily="34" charset="0"/>
            </a:rPr>
            <a:t>respiratoria</a:t>
          </a:r>
          <a:endParaRPr lang="en-GB" sz="1800" b="1" dirty="0">
            <a:solidFill>
              <a:srgbClr val="646363"/>
            </a:solidFill>
            <a:latin typeface="Arial MT" panose="020B0604020202020204" pitchFamily="34" charset="0"/>
          </a:endParaRPr>
        </a:p>
        <a:p>
          <a:pPr>
            <a:lnSpc>
              <a:spcPct val="100000"/>
            </a:lnSpc>
          </a:pPr>
          <a:r>
            <a:rPr lang="en-GB" sz="1800" b="1" dirty="0" err="1">
              <a:solidFill>
                <a:srgbClr val="646363"/>
              </a:solidFill>
              <a:latin typeface="Arial MT" panose="020B0604020202020204" pitchFamily="34" charset="0"/>
            </a:rPr>
            <a:t>Altamente</a:t>
          </a:r>
          <a:r>
            <a:rPr lang="en-GB" sz="1800" b="1" dirty="0">
              <a:solidFill>
                <a:srgbClr val="646363"/>
              </a:solidFill>
              <a:latin typeface="Arial MT" panose="020B0604020202020204" pitchFamily="34" charset="0"/>
            </a:rPr>
            <a:t> </a:t>
          </a:r>
          <a:r>
            <a:rPr lang="en-GB" sz="1800" b="1" dirty="0" err="1">
              <a:solidFill>
                <a:srgbClr val="646363"/>
              </a:solidFill>
              <a:latin typeface="Arial MT" panose="020B0604020202020204" pitchFamily="34" charset="0"/>
            </a:rPr>
            <a:t>contagioso</a:t>
          </a:r>
          <a:endParaRPr lang="en-GB" sz="1800" b="1" baseline="30000" dirty="0">
            <a:solidFill>
              <a:srgbClr val="646363"/>
            </a:solidFill>
            <a:latin typeface="Arial MT" panose="020B0604020202020204" pitchFamily="34" charset="0"/>
          </a:endParaRPr>
        </a:p>
        <a:p>
          <a:pPr>
            <a:lnSpc>
              <a:spcPct val="100000"/>
            </a:lnSpc>
          </a:pPr>
          <a:r>
            <a:rPr lang="en-GB" sz="1800" b="1" dirty="0">
              <a:solidFill>
                <a:srgbClr val="646363"/>
              </a:solidFill>
              <a:latin typeface="Arial MT" panose="020B0604020202020204" pitchFamily="34" charset="0"/>
            </a:rPr>
            <a:t>Tasso </a:t>
          </a:r>
          <a:r>
            <a:rPr lang="en-GB" sz="1800" b="1" dirty="0" err="1">
              <a:solidFill>
                <a:srgbClr val="646363"/>
              </a:solidFill>
              <a:latin typeface="Arial MT" panose="020B0604020202020204" pitchFamily="34" charset="0"/>
            </a:rPr>
            <a:t>secondario</a:t>
          </a:r>
          <a:r>
            <a:rPr lang="en-GB" sz="1800" b="1" dirty="0">
              <a:solidFill>
                <a:srgbClr val="646363"/>
              </a:solidFill>
              <a:latin typeface="Arial MT" panose="020B0604020202020204" pitchFamily="34" charset="0"/>
            </a:rPr>
            <a:t> </a:t>
          </a:r>
          <a:r>
            <a:rPr lang="en-GB" sz="1800" b="1" dirty="0" err="1">
              <a:solidFill>
                <a:srgbClr val="646363"/>
              </a:solidFill>
              <a:latin typeface="Arial MT" panose="020B0604020202020204" pitchFamily="34" charset="0"/>
            </a:rPr>
            <a:t>d’attacco</a:t>
          </a:r>
          <a:r>
            <a:rPr lang="en-GB" sz="1800" b="1" dirty="0">
              <a:solidFill>
                <a:srgbClr val="646363"/>
              </a:solidFill>
              <a:latin typeface="Arial MT" panose="020B0604020202020204" pitchFamily="34" charset="0"/>
            </a:rPr>
            <a:t> &gt;90%</a:t>
          </a:r>
          <a:endParaRPr lang="en-GB" sz="1800" dirty="0">
            <a:solidFill>
              <a:srgbClr val="646363"/>
            </a:solidFill>
            <a:latin typeface="Arial MT" panose="020B0604020202020204" pitchFamily="34" charset="0"/>
          </a:endParaRPr>
        </a:p>
      </dgm:t>
    </dgm:pt>
    <dgm:pt modelId="{4BC4F627-9375-4C9D-B3A3-05918BBA0756}" type="parTrans" cxnId="{A19B4FE4-D7E3-4F5E-8C56-9FC136E65C91}">
      <dgm:prSet/>
      <dgm:spPr/>
      <dgm:t>
        <a:bodyPr/>
        <a:lstStyle/>
        <a:p>
          <a:endParaRPr lang="en-GB"/>
        </a:p>
      </dgm:t>
    </dgm:pt>
    <dgm:pt modelId="{2548FB7C-AE64-4E77-B175-FC0A7969083E}" type="sibTrans" cxnId="{A19B4FE4-D7E3-4F5E-8C56-9FC136E65C91}">
      <dgm:prSet/>
      <dgm:spPr/>
      <dgm:t>
        <a:bodyPr/>
        <a:lstStyle/>
        <a:p>
          <a:endParaRPr lang="en-GB"/>
        </a:p>
      </dgm:t>
    </dgm:pt>
    <dgm:pt modelId="{F9A505B3-5C9F-4F0C-9B5F-2D955832B76D}">
      <dgm:prSet phldrT="[Text]" custT="1"/>
      <dgm:spPr/>
      <dgm:t>
        <a:bodyPr/>
        <a:lstStyle/>
        <a:p>
          <a:pPr>
            <a:lnSpc>
              <a:spcPct val="100000"/>
            </a:lnSpc>
          </a:pPr>
          <a:r>
            <a:rPr lang="en-GB" sz="1800" b="1" dirty="0" err="1">
              <a:solidFill>
                <a:srgbClr val="646363"/>
              </a:solidFill>
              <a:latin typeface="Arial MT" panose="020B0604020202020204" pitchFamily="34" charset="0"/>
            </a:rPr>
            <a:t>Colpisce</a:t>
          </a:r>
          <a:r>
            <a:rPr lang="en-GB" sz="1800" b="1" dirty="0">
              <a:solidFill>
                <a:srgbClr val="646363"/>
              </a:solidFill>
              <a:latin typeface="Arial MT" panose="020B0604020202020204" pitchFamily="34" charset="0"/>
            </a:rPr>
            <a:t> </a:t>
          </a:r>
          <a:r>
            <a:rPr lang="en-GB" sz="1800" b="1" dirty="0" err="1">
              <a:solidFill>
                <a:srgbClr val="646363"/>
              </a:solidFill>
              <a:latin typeface="Arial MT" panose="020B0604020202020204" pitchFamily="34" charset="0"/>
            </a:rPr>
            <a:t>prevalentemente</a:t>
          </a:r>
          <a:r>
            <a:rPr lang="en-GB" sz="1800" b="1" dirty="0">
              <a:solidFill>
                <a:srgbClr val="646363"/>
              </a:solidFill>
              <a:latin typeface="Arial MT" panose="020B0604020202020204" pitchFamily="34" charset="0"/>
            </a:rPr>
            <a:t> </a:t>
          </a:r>
          <a:r>
            <a:rPr lang="en-GB" sz="1800" b="1" dirty="0" err="1">
              <a:solidFill>
                <a:srgbClr val="646363"/>
              </a:solidFill>
              <a:latin typeface="Arial MT" panose="020B0604020202020204" pitchFamily="34" charset="0"/>
            </a:rPr>
            <a:t>i</a:t>
          </a:r>
          <a:r>
            <a:rPr lang="en-GB" sz="1800" b="1" dirty="0">
              <a:solidFill>
                <a:srgbClr val="646363"/>
              </a:solidFill>
              <a:latin typeface="Arial MT" panose="020B0604020202020204" pitchFamily="34" charset="0"/>
            </a:rPr>
            <a:t> bambini</a:t>
          </a:r>
          <a:endParaRPr lang="en-GB" sz="1800" b="1" baseline="30000" dirty="0">
            <a:solidFill>
              <a:srgbClr val="646363"/>
            </a:solidFill>
            <a:latin typeface="Arial MT" panose="020B0604020202020204" pitchFamily="34" charset="0"/>
          </a:endParaRPr>
        </a:p>
        <a:p>
          <a:pPr>
            <a:lnSpc>
              <a:spcPct val="100000"/>
            </a:lnSpc>
          </a:pPr>
          <a:r>
            <a:rPr lang="en-GB" sz="1800" b="1" dirty="0" err="1">
              <a:solidFill>
                <a:srgbClr val="646363"/>
              </a:solidFill>
              <a:latin typeface="Arial MT" panose="020B0604020202020204" pitchFamily="34" charset="0"/>
            </a:rPr>
            <a:t>Rischio</a:t>
          </a:r>
          <a:r>
            <a:rPr lang="en-GB" sz="1800" b="1" dirty="0">
              <a:solidFill>
                <a:srgbClr val="646363"/>
              </a:solidFill>
              <a:latin typeface="Arial MT" panose="020B0604020202020204" pitchFamily="34" charset="0"/>
            </a:rPr>
            <a:t> di </a:t>
          </a:r>
          <a:r>
            <a:rPr lang="en-GB" sz="1800" b="1" dirty="0" err="1">
              <a:solidFill>
                <a:srgbClr val="646363"/>
              </a:solidFill>
              <a:latin typeface="Arial MT" panose="020B0604020202020204" pitchFamily="34" charset="0"/>
            </a:rPr>
            <a:t>complicazioni</a:t>
          </a:r>
          <a:r>
            <a:rPr lang="en-GB" sz="1800" b="1" dirty="0">
              <a:solidFill>
                <a:srgbClr val="646363"/>
              </a:solidFill>
              <a:latin typeface="Arial MT" panose="020B0604020202020204" pitchFamily="34" charset="0"/>
            </a:rPr>
            <a:t> e </a:t>
          </a:r>
          <a:r>
            <a:rPr lang="en-GB" sz="1800" b="1" dirty="0" err="1">
              <a:solidFill>
                <a:srgbClr val="646363"/>
              </a:solidFill>
              <a:latin typeface="Arial MT" panose="020B0604020202020204" pitchFamily="34" charset="0"/>
            </a:rPr>
            <a:t>morte</a:t>
          </a:r>
          <a:r>
            <a:rPr lang="en-GB" sz="1800" b="1" dirty="0">
              <a:solidFill>
                <a:srgbClr val="646363"/>
              </a:solidFill>
              <a:latin typeface="Arial MT" panose="020B0604020202020204" pitchFamily="34" charset="0"/>
            </a:rPr>
            <a:t> </a:t>
          </a:r>
          <a:r>
            <a:rPr lang="en-GB" sz="1800" b="1" dirty="0" err="1">
              <a:solidFill>
                <a:srgbClr val="646363"/>
              </a:solidFill>
              <a:latin typeface="Arial MT" panose="020B0604020202020204" pitchFamily="34" charset="0"/>
            </a:rPr>
            <a:t>più</a:t>
          </a:r>
          <a:r>
            <a:rPr lang="en-GB" sz="1800" b="1" dirty="0">
              <a:solidFill>
                <a:srgbClr val="646363"/>
              </a:solidFill>
              <a:latin typeface="Arial MT" panose="020B0604020202020204" pitchFamily="34" charset="0"/>
            </a:rPr>
            <a:t> alto </a:t>
          </a:r>
        </a:p>
        <a:p>
          <a:pPr>
            <a:lnSpc>
              <a:spcPct val="100000"/>
            </a:lnSpc>
          </a:pPr>
          <a:r>
            <a:rPr lang="en-GB" sz="1800" b="1" dirty="0" err="1">
              <a:solidFill>
                <a:srgbClr val="646363"/>
              </a:solidFill>
              <a:latin typeface="Arial MT" panose="020B0604020202020204" pitchFamily="34" charset="0"/>
            </a:rPr>
            <a:t>nei</a:t>
          </a:r>
          <a:r>
            <a:rPr lang="en-GB" sz="1800" b="1" dirty="0">
              <a:solidFill>
                <a:srgbClr val="646363"/>
              </a:solidFill>
              <a:latin typeface="Arial MT" panose="020B0604020202020204" pitchFamily="34" charset="0"/>
            </a:rPr>
            <a:t> bambini </a:t>
          </a:r>
          <a:r>
            <a:rPr lang="en-GB" sz="1800" b="1" dirty="0" err="1">
              <a:solidFill>
                <a:srgbClr val="646363"/>
              </a:solidFill>
              <a:latin typeface="Arial MT" panose="020B0604020202020204" pitchFamily="34" charset="0"/>
            </a:rPr>
            <a:t>piccoli</a:t>
          </a:r>
          <a:r>
            <a:rPr lang="en-GB" sz="1800" b="1" dirty="0">
              <a:solidFill>
                <a:srgbClr val="646363"/>
              </a:solidFill>
              <a:latin typeface="Arial MT" panose="020B0604020202020204" pitchFamily="34" charset="0"/>
            </a:rPr>
            <a:t> e </a:t>
          </a:r>
          <a:r>
            <a:rPr lang="en-GB" sz="1800" b="1" dirty="0" err="1">
              <a:solidFill>
                <a:srgbClr val="646363"/>
              </a:solidFill>
              <a:latin typeface="Arial MT" panose="020B0604020202020204" pitchFamily="34" charset="0"/>
            </a:rPr>
            <a:t>negli</a:t>
          </a:r>
          <a:r>
            <a:rPr lang="en-GB" sz="1800" b="1" dirty="0">
              <a:solidFill>
                <a:srgbClr val="646363"/>
              </a:solidFill>
              <a:latin typeface="Arial MT" panose="020B0604020202020204" pitchFamily="34" charset="0"/>
            </a:rPr>
            <a:t> </a:t>
          </a:r>
          <a:r>
            <a:rPr lang="en-GB" sz="1800" b="1" dirty="0" err="1">
              <a:solidFill>
                <a:srgbClr val="646363"/>
              </a:solidFill>
              <a:latin typeface="Arial MT" panose="020B0604020202020204" pitchFamily="34" charset="0"/>
            </a:rPr>
            <a:t>adulti</a:t>
          </a:r>
          <a:endParaRPr lang="en-GB" sz="1800" dirty="0">
            <a:solidFill>
              <a:srgbClr val="646363"/>
            </a:solidFill>
            <a:latin typeface="Arial MT" panose="020B0604020202020204" pitchFamily="34" charset="0"/>
          </a:endParaRPr>
        </a:p>
      </dgm:t>
    </dgm:pt>
    <dgm:pt modelId="{B0EBE007-243B-40A7-ACDB-EB672DE7D5B5}" type="parTrans" cxnId="{D599E065-8FC1-420B-B986-B87DD15DE907}">
      <dgm:prSet/>
      <dgm:spPr/>
      <dgm:t>
        <a:bodyPr/>
        <a:lstStyle/>
        <a:p>
          <a:endParaRPr lang="en-GB"/>
        </a:p>
      </dgm:t>
    </dgm:pt>
    <dgm:pt modelId="{97B33181-7723-479A-BA6F-C7CB3FED3B5C}" type="sibTrans" cxnId="{D599E065-8FC1-420B-B986-B87DD15DE907}">
      <dgm:prSet/>
      <dgm:spPr/>
      <dgm:t>
        <a:bodyPr/>
        <a:lstStyle/>
        <a:p>
          <a:endParaRPr lang="en-GB"/>
        </a:p>
      </dgm:t>
    </dgm:pt>
    <dgm:pt modelId="{4302363E-FF9C-4E6A-BF47-FF52788F30F8}" type="pres">
      <dgm:prSet presAssocID="{53BC3974-8995-44C8-AC77-BBF5EF4AD7C2}" presName="linearFlow" presStyleCnt="0">
        <dgm:presLayoutVars>
          <dgm:dir/>
          <dgm:resizeHandles val="exact"/>
        </dgm:presLayoutVars>
      </dgm:prSet>
      <dgm:spPr/>
    </dgm:pt>
    <dgm:pt modelId="{A21E778D-63DD-4E12-9692-DF143E5315C8}" type="pres">
      <dgm:prSet presAssocID="{6930E2B5-F774-441B-BDA7-3D54B221FED3}" presName="composite" presStyleCnt="0"/>
      <dgm:spPr/>
    </dgm:pt>
    <dgm:pt modelId="{EE45BB70-3219-472D-8A10-9382F6C163A2}" type="pres">
      <dgm:prSet presAssocID="{6930E2B5-F774-441B-BDA7-3D54B221FED3}" presName="imgShp" presStyleLbl="fgImgPlace1" presStyleIdx="0" presStyleCnt="3" custScaleX="2000000" custScaleY="2000000" custLinFactX="-222618" custLinFactNeighborX="-300000" custLinFactNeighborY="-1943"/>
      <dgm:spPr/>
    </dgm:pt>
    <dgm:pt modelId="{1B8E4C09-3EFE-4EF2-AA09-55804E03E5A9}" type="pres">
      <dgm:prSet presAssocID="{6930E2B5-F774-441B-BDA7-3D54B221FED3}" presName="txShp" presStyleLbl="node1" presStyleIdx="0" presStyleCnt="3" custScaleX="112614" custScaleY="1781893" custLinFactNeighborX="5264">
        <dgm:presLayoutVars>
          <dgm:bulletEnabled val="1"/>
        </dgm:presLayoutVars>
      </dgm:prSet>
      <dgm:spPr/>
      <dgm:t>
        <a:bodyPr/>
        <a:lstStyle/>
        <a:p>
          <a:endParaRPr lang="it-IT"/>
        </a:p>
      </dgm:t>
    </dgm:pt>
    <dgm:pt modelId="{2BE5B6B8-3871-40DD-91A5-0FDD9C48C175}" type="pres">
      <dgm:prSet presAssocID="{C4183B44-B3BA-4C0F-8736-C1D5BDEE323B}" presName="spacing" presStyleCnt="0"/>
      <dgm:spPr/>
    </dgm:pt>
    <dgm:pt modelId="{AE075DBD-7DE1-427D-B508-6C231125E0D0}" type="pres">
      <dgm:prSet presAssocID="{84D6F61B-285A-41DA-9768-A49FBD23CCEC}" presName="composite" presStyleCnt="0"/>
      <dgm:spPr/>
    </dgm:pt>
    <dgm:pt modelId="{2272D49E-9FFA-4A85-9484-15DCD9223973}" type="pres">
      <dgm:prSet presAssocID="{84D6F61B-285A-41DA-9768-A49FBD23CCEC}" presName="imgShp" presStyleLbl="fgImgPlace1" presStyleIdx="1" presStyleCnt="3" custScaleX="2000000" custScaleY="2000000" custLinFactX="-222618" custLinFactNeighborX="-300000" custLinFactNeighborY="-194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5000" b="-25000"/>
          </a:stretch>
        </a:blipFill>
      </dgm:spPr>
    </dgm:pt>
    <dgm:pt modelId="{F2BDA6FA-0772-402E-B109-D86669D18EE5}" type="pres">
      <dgm:prSet presAssocID="{84D6F61B-285A-41DA-9768-A49FBD23CCEC}" presName="txShp" presStyleLbl="node1" presStyleIdx="1" presStyleCnt="3" custScaleX="112614" custScaleY="1781893" custLinFactNeighborX="5264">
        <dgm:presLayoutVars>
          <dgm:bulletEnabled val="1"/>
        </dgm:presLayoutVars>
      </dgm:prSet>
      <dgm:spPr/>
      <dgm:t>
        <a:bodyPr/>
        <a:lstStyle/>
        <a:p>
          <a:endParaRPr lang="it-IT"/>
        </a:p>
      </dgm:t>
    </dgm:pt>
    <dgm:pt modelId="{F7D6FCE2-5225-4E74-BC38-B4698F7A7F22}" type="pres">
      <dgm:prSet presAssocID="{2548FB7C-AE64-4E77-B175-FC0A7969083E}" presName="spacing" presStyleCnt="0"/>
      <dgm:spPr/>
    </dgm:pt>
    <dgm:pt modelId="{45EED843-159E-4DC3-90D8-DED12B7B2B31}" type="pres">
      <dgm:prSet presAssocID="{F9A505B3-5C9F-4F0C-9B5F-2D955832B76D}" presName="composite" presStyleCnt="0"/>
      <dgm:spPr/>
    </dgm:pt>
    <dgm:pt modelId="{10C6D6C1-9EB8-473D-8AAF-919A1ADDDB18}" type="pres">
      <dgm:prSet presAssocID="{F9A505B3-5C9F-4F0C-9B5F-2D955832B76D}" presName="imgShp" presStyleLbl="fgImgPlace1" presStyleIdx="2" presStyleCnt="3" custScaleX="2000000" custScaleY="2000000" custLinFactX="-222618" custLinFactNeighborX="-300000" custLinFactNeighborY="-1943"/>
      <dgm:spPr>
        <a:blipFill rotWithShape="0">
          <a:blip xmlns:r="http://schemas.openxmlformats.org/officeDocument/2006/relationships" r:embed="rId2"/>
          <a:stretch>
            <a:fillRect/>
          </a:stretch>
        </a:blipFill>
      </dgm:spPr>
    </dgm:pt>
    <dgm:pt modelId="{60E0E49D-719C-42BD-B404-AAD5B2AD2D5F}" type="pres">
      <dgm:prSet presAssocID="{F9A505B3-5C9F-4F0C-9B5F-2D955832B76D}" presName="txShp" presStyleLbl="node1" presStyleIdx="2" presStyleCnt="3" custScaleX="112614" custScaleY="1781893" custLinFactNeighborX="5264">
        <dgm:presLayoutVars>
          <dgm:bulletEnabled val="1"/>
        </dgm:presLayoutVars>
      </dgm:prSet>
      <dgm:spPr/>
      <dgm:t>
        <a:bodyPr/>
        <a:lstStyle/>
        <a:p>
          <a:endParaRPr lang="it-IT"/>
        </a:p>
      </dgm:t>
    </dgm:pt>
  </dgm:ptLst>
  <dgm:cxnLst>
    <dgm:cxn modelId="{33135596-9D5A-49DA-9870-C125A514138E}" type="presOf" srcId="{84D6F61B-285A-41DA-9768-A49FBD23CCEC}" destId="{F2BDA6FA-0772-402E-B109-D86669D18EE5}" srcOrd="0" destOrd="0" presId="urn:microsoft.com/office/officeart/2005/8/layout/vList3#16"/>
    <dgm:cxn modelId="{DBDCC255-6483-4574-90A4-4398B0723F45}" type="presOf" srcId="{6930E2B5-F774-441B-BDA7-3D54B221FED3}" destId="{1B8E4C09-3EFE-4EF2-AA09-55804E03E5A9}" srcOrd="0" destOrd="0" presId="urn:microsoft.com/office/officeart/2005/8/layout/vList3#16"/>
    <dgm:cxn modelId="{563072D2-A10B-47EA-A840-FDDDBEC9D2A4}" type="presOf" srcId="{F9A505B3-5C9F-4F0C-9B5F-2D955832B76D}" destId="{60E0E49D-719C-42BD-B404-AAD5B2AD2D5F}" srcOrd="0" destOrd="0" presId="urn:microsoft.com/office/officeart/2005/8/layout/vList3#16"/>
    <dgm:cxn modelId="{31FBC439-CDE6-47C2-8BE0-F8B47E4403BE}" type="presOf" srcId="{53BC3974-8995-44C8-AC77-BBF5EF4AD7C2}" destId="{4302363E-FF9C-4E6A-BF47-FF52788F30F8}" srcOrd="0" destOrd="0" presId="urn:microsoft.com/office/officeart/2005/8/layout/vList3#16"/>
    <dgm:cxn modelId="{DF8A6B7B-15EC-4437-88A4-79578DAA3F53}" srcId="{53BC3974-8995-44C8-AC77-BBF5EF4AD7C2}" destId="{6930E2B5-F774-441B-BDA7-3D54B221FED3}" srcOrd="0" destOrd="0" parTransId="{3F66A1E5-7C9B-4708-A645-A399C65A4BF6}" sibTransId="{C4183B44-B3BA-4C0F-8736-C1D5BDEE323B}"/>
    <dgm:cxn modelId="{D599E065-8FC1-420B-B986-B87DD15DE907}" srcId="{53BC3974-8995-44C8-AC77-BBF5EF4AD7C2}" destId="{F9A505B3-5C9F-4F0C-9B5F-2D955832B76D}" srcOrd="2" destOrd="0" parTransId="{B0EBE007-243B-40A7-ACDB-EB672DE7D5B5}" sibTransId="{97B33181-7723-479A-BA6F-C7CB3FED3B5C}"/>
    <dgm:cxn modelId="{A19B4FE4-D7E3-4F5E-8C56-9FC136E65C91}" srcId="{53BC3974-8995-44C8-AC77-BBF5EF4AD7C2}" destId="{84D6F61B-285A-41DA-9768-A49FBD23CCEC}" srcOrd="1" destOrd="0" parTransId="{4BC4F627-9375-4C9D-B3A3-05918BBA0756}" sibTransId="{2548FB7C-AE64-4E77-B175-FC0A7969083E}"/>
    <dgm:cxn modelId="{47471640-8BEB-49B2-A47D-0FC4E3507134}" type="presParOf" srcId="{4302363E-FF9C-4E6A-BF47-FF52788F30F8}" destId="{A21E778D-63DD-4E12-9692-DF143E5315C8}" srcOrd="0" destOrd="0" presId="urn:microsoft.com/office/officeart/2005/8/layout/vList3#16"/>
    <dgm:cxn modelId="{AC5C54BE-97FE-4E40-A350-1476E1051A34}" type="presParOf" srcId="{A21E778D-63DD-4E12-9692-DF143E5315C8}" destId="{EE45BB70-3219-472D-8A10-9382F6C163A2}" srcOrd="0" destOrd="0" presId="urn:microsoft.com/office/officeart/2005/8/layout/vList3#16"/>
    <dgm:cxn modelId="{94E92069-53FB-4D30-B18D-A9B16BC2AF02}" type="presParOf" srcId="{A21E778D-63DD-4E12-9692-DF143E5315C8}" destId="{1B8E4C09-3EFE-4EF2-AA09-55804E03E5A9}" srcOrd="1" destOrd="0" presId="urn:microsoft.com/office/officeart/2005/8/layout/vList3#16"/>
    <dgm:cxn modelId="{4240F20D-45C1-44F2-8A2E-F7664AD5B3FB}" type="presParOf" srcId="{4302363E-FF9C-4E6A-BF47-FF52788F30F8}" destId="{2BE5B6B8-3871-40DD-91A5-0FDD9C48C175}" srcOrd="1" destOrd="0" presId="urn:microsoft.com/office/officeart/2005/8/layout/vList3#16"/>
    <dgm:cxn modelId="{85DD8FB0-6C1E-4582-8E64-1FDEC1F895AB}" type="presParOf" srcId="{4302363E-FF9C-4E6A-BF47-FF52788F30F8}" destId="{AE075DBD-7DE1-427D-B508-6C231125E0D0}" srcOrd="2" destOrd="0" presId="urn:microsoft.com/office/officeart/2005/8/layout/vList3#16"/>
    <dgm:cxn modelId="{DBCE2D5A-A473-47B7-9A94-A2E620167E8A}" type="presParOf" srcId="{AE075DBD-7DE1-427D-B508-6C231125E0D0}" destId="{2272D49E-9FFA-4A85-9484-15DCD9223973}" srcOrd="0" destOrd="0" presId="urn:microsoft.com/office/officeart/2005/8/layout/vList3#16"/>
    <dgm:cxn modelId="{5C07ECF2-2D39-4E18-AACB-F48C6677278B}" type="presParOf" srcId="{AE075DBD-7DE1-427D-B508-6C231125E0D0}" destId="{F2BDA6FA-0772-402E-B109-D86669D18EE5}" srcOrd="1" destOrd="0" presId="urn:microsoft.com/office/officeart/2005/8/layout/vList3#16"/>
    <dgm:cxn modelId="{89DF533E-F636-4D97-9841-327A0C2C3557}" type="presParOf" srcId="{4302363E-FF9C-4E6A-BF47-FF52788F30F8}" destId="{F7D6FCE2-5225-4E74-BC38-B4698F7A7F22}" srcOrd="3" destOrd="0" presId="urn:microsoft.com/office/officeart/2005/8/layout/vList3#16"/>
    <dgm:cxn modelId="{52795931-1E43-405D-A735-C12C7D78D4CF}" type="presParOf" srcId="{4302363E-FF9C-4E6A-BF47-FF52788F30F8}" destId="{45EED843-159E-4DC3-90D8-DED12B7B2B31}" srcOrd="4" destOrd="0" presId="urn:microsoft.com/office/officeart/2005/8/layout/vList3#16"/>
    <dgm:cxn modelId="{FFB66343-7779-4826-8EB6-4AF0E6C708FC}" type="presParOf" srcId="{45EED843-159E-4DC3-90D8-DED12B7B2B31}" destId="{10C6D6C1-9EB8-473D-8AAF-919A1ADDDB18}" srcOrd="0" destOrd="0" presId="urn:microsoft.com/office/officeart/2005/8/layout/vList3#16"/>
    <dgm:cxn modelId="{1E2120D4-DA3F-492B-AB6F-874BEA66738B}" type="presParOf" srcId="{45EED843-159E-4DC3-90D8-DED12B7B2B31}" destId="{60E0E49D-719C-42BD-B404-AAD5B2AD2D5F}" srcOrd="1" destOrd="0" presId="urn:microsoft.com/office/officeart/2005/8/layout/vList3#1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050630-E49B-4B9D-8D8C-FE6E6AD34EB3}" type="doc">
      <dgm:prSet loTypeId="urn:microsoft.com/office/officeart/2005/8/layout/vList3#18" loCatId="list" qsTypeId="urn:microsoft.com/office/officeart/2005/8/quickstyle/simple1" qsCatId="simple" csTypeId="urn:microsoft.com/office/officeart/2005/8/colors/accent0_1" csCatId="mainScheme" phldr="1"/>
      <dgm:spPr/>
    </dgm:pt>
    <dgm:pt modelId="{C6EC26B2-320B-4E79-B1EE-56CCA339BD10}">
      <dgm:prSet phldrT="[Text]" custT="1"/>
      <dgm:spPr/>
      <dgm:t>
        <a:bodyPr/>
        <a:lstStyle/>
        <a:p>
          <a:r>
            <a:rPr lang="en-GB" sz="1800" b="1" dirty="0" err="1">
              <a:solidFill>
                <a:srgbClr val="646363"/>
              </a:solidFill>
              <a:latin typeface="Arial MT" panose="020B0604020202020204" pitchFamily="34" charset="0"/>
            </a:rPr>
            <a:t>Causata</a:t>
          </a:r>
          <a:r>
            <a:rPr lang="en-GB" sz="1800" b="1" dirty="0">
              <a:solidFill>
                <a:srgbClr val="646363"/>
              </a:solidFill>
              <a:latin typeface="Arial MT" panose="020B0604020202020204" pitchFamily="34" charset="0"/>
            </a:rPr>
            <a:t> </a:t>
          </a:r>
          <a:r>
            <a:rPr lang="en-GB" sz="1800" b="1" dirty="0" err="1">
              <a:solidFill>
                <a:srgbClr val="646363"/>
              </a:solidFill>
              <a:latin typeface="Arial MT" panose="020B0604020202020204" pitchFamily="34" charset="0"/>
            </a:rPr>
            <a:t>da</a:t>
          </a:r>
          <a:r>
            <a:rPr lang="en-GB" sz="1800" b="1" dirty="0">
              <a:solidFill>
                <a:srgbClr val="646363"/>
              </a:solidFill>
              <a:latin typeface="Arial MT" panose="020B0604020202020204" pitchFamily="34" charset="0"/>
            </a:rPr>
            <a:t> virus</a:t>
          </a:r>
          <a:br>
            <a:rPr lang="en-GB" sz="1800" b="1" dirty="0">
              <a:solidFill>
                <a:srgbClr val="646363"/>
              </a:solidFill>
              <a:latin typeface="Arial MT" panose="020B0604020202020204" pitchFamily="34" charset="0"/>
            </a:rPr>
          </a:br>
          <a:r>
            <a:rPr lang="en-GB" sz="1800" b="1" i="1" dirty="0" err="1">
              <a:solidFill>
                <a:srgbClr val="646363"/>
              </a:solidFill>
              <a:latin typeface="Arial MT" panose="020B0604020202020204" pitchFamily="34" charset="0"/>
            </a:rPr>
            <a:t>Rubivirus</a:t>
          </a:r>
          <a:r>
            <a:rPr lang="en-GB" sz="1800" b="1" i="0" dirty="0">
              <a:solidFill>
                <a:srgbClr val="646363"/>
              </a:solidFill>
              <a:latin typeface="Arial MT" panose="020B0604020202020204" pitchFamily="34" charset="0"/>
            </a:rPr>
            <a:t>,</a:t>
          </a:r>
          <a:r>
            <a:rPr lang="en-GB" sz="1800" b="1" i="1" dirty="0">
              <a:solidFill>
                <a:srgbClr val="646363"/>
              </a:solidFill>
              <a:latin typeface="Arial MT" panose="020B0604020202020204" pitchFamily="34" charset="0"/>
            </a:rPr>
            <a:t> </a:t>
          </a:r>
          <a:r>
            <a:rPr lang="en-GB" sz="1800" b="0" i="0" dirty="0" err="1">
              <a:solidFill>
                <a:srgbClr val="646363"/>
              </a:solidFill>
              <a:latin typeface="Arial MT" panose="020B0604020202020204" pitchFamily="34" charset="0"/>
            </a:rPr>
            <a:t>della</a:t>
          </a:r>
          <a:r>
            <a:rPr lang="en-GB" sz="1800" b="0" i="0" dirty="0">
              <a:solidFill>
                <a:srgbClr val="646363"/>
              </a:solidFill>
              <a:latin typeface="Arial MT" panose="020B0604020202020204" pitchFamily="34" charset="0"/>
            </a:rPr>
            <a:t> </a:t>
          </a:r>
          <a:r>
            <a:rPr lang="en-GB" sz="1800" b="0" i="0" dirty="0" err="1">
              <a:solidFill>
                <a:srgbClr val="646363"/>
              </a:solidFill>
              <a:latin typeface="Arial MT" panose="020B0604020202020204" pitchFamily="34" charset="0"/>
            </a:rPr>
            <a:t>famiglia</a:t>
          </a:r>
          <a:r>
            <a:rPr lang="en-GB" sz="1800" b="0" i="0" dirty="0">
              <a:solidFill>
                <a:srgbClr val="646363"/>
              </a:solidFill>
              <a:latin typeface="Arial MT" panose="020B0604020202020204" pitchFamily="34" charset="0"/>
            </a:rPr>
            <a:t> </a:t>
          </a:r>
          <a:r>
            <a:rPr lang="en-GB" sz="1800" b="1" i="1" dirty="0" err="1">
              <a:solidFill>
                <a:srgbClr val="646363"/>
              </a:solidFill>
              <a:latin typeface="Arial MT" panose="020B0604020202020204" pitchFamily="34" charset="0"/>
            </a:rPr>
            <a:t>Togaviridae</a:t>
          </a:r>
          <a:endParaRPr lang="en-GB" sz="1800" b="1" dirty="0">
            <a:solidFill>
              <a:srgbClr val="646363"/>
            </a:solidFill>
            <a:latin typeface="Arial MT" panose="020B0604020202020204" pitchFamily="34" charset="0"/>
          </a:endParaRPr>
        </a:p>
      </dgm:t>
    </dgm:pt>
    <dgm:pt modelId="{75FEC3CD-40EB-4B3B-A2E7-59C5DE74D991}" type="parTrans" cxnId="{67803EF5-5864-4BE0-97FF-56D1B7FD7A94}">
      <dgm:prSet/>
      <dgm:spPr/>
      <dgm:t>
        <a:bodyPr/>
        <a:lstStyle/>
        <a:p>
          <a:endParaRPr lang="en-GB">
            <a:solidFill>
              <a:srgbClr val="646363"/>
            </a:solidFill>
            <a:latin typeface="Arial MT" panose="020B0604020202020204" pitchFamily="34" charset="0"/>
          </a:endParaRPr>
        </a:p>
      </dgm:t>
    </dgm:pt>
    <dgm:pt modelId="{0BEAA098-FC85-4A2E-9B7E-F3211E26DD59}" type="sibTrans" cxnId="{67803EF5-5864-4BE0-97FF-56D1B7FD7A94}">
      <dgm:prSet/>
      <dgm:spPr/>
      <dgm:t>
        <a:bodyPr/>
        <a:lstStyle/>
        <a:p>
          <a:endParaRPr lang="en-GB">
            <a:solidFill>
              <a:srgbClr val="646363"/>
            </a:solidFill>
            <a:latin typeface="Arial MT" panose="020B0604020202020204" pitchFamily="34" charset="0"/>
          </a:endParaRPr>
        </a:p>
      </dgm:t>
    </dgm:pt>
    <dgm:pt modelId="{EDA87ECD-055D-4DEA-BA5E-F25E2F78E165}">
      <dgm:prSet phldrT="[Text]" custT="1"/>
      <dgm:spPr/>
      <dgm:t>
        <a:bodyPr/>
        <a:lstStyle/>
        <a:p>
          <a:r>
            <a:rPr lang="en-US" sz="1800" b="1" dirty="0" err="1">
              <a:solidFill>
                <a:srgbClr val="646363"/>
              </a:solidFill>
              <a:latin typeface="Arial MT" panose="020B0604020202020204" pitchFamily="34" charset="0"/>
            </a:rPr>
            <a:t>Trasmissione</a:t>
          </a:r>
          <a:r>
            <a:rPr lang="en-US" sz="1800" b="1" dirty="0">
              <a:solidFill>
                <a:srgbClr val="646363"/>
              </a:solidFill>
              <a:latin typeface="Arial MT" panose="020B0604020202020204" pitchFamily="34" charset="0"/>
            </a:rPr>
            <a:t> per via </a:t>
          </a:r>
          <a:r>
            <a:rPr lang="en-US" sz="1800" b="1" dirty="0" err="1">
              <a:solidFill>
                <a:srgbClr val="646363"/>
              </a:solidFill>
              <a:latin typeface="Arial MT" panose="020B0604020202020204" pitchFamily="34" charset="0"/>
            </a:rPr>
            <a:t>respiratoria</a:t>
          </a:r>
          <a:endParaRPr lang="en-US" sz="1800" b="1" dirty="0">
            <a:solidFill>
              <a:srgbClr val="646363"/>
            </a:solidFill>
            <a:latin typeface="Arial MT" panose="020B0604020202020204" pitchFamily="34" charset="0"/>
          </a:endParaRPr>
        </a:p>
        <a:p>
          <a:r>
            <a:rPr lang="en-US" sz="1800" b="1" dirty="0" err="1">
              <a:solidFill>
                <a:srgbClr val="646363"/>
              </a:solidFill>
              <a:latin typeface="Arial MT" panose="020B0604020202020204" pitchFamily="34" charset="0"/>
            </a:rPr>
            <a:t>Moderatamente</a:t>
          </a:r>
          <a:r>
            <a:rPr lang="en-US" sz="1800" b="1" dirty="0">
              <a:solidFill>
                <a:srgbClr val="646363"/>
              </a:solidFill>
              <a:latin typeface="Arial MT" panose="020B0604020202020204" pitchFamily="34" charset="0"/>
            </a:rPr>
            <a:t> </a:t>
          </a:r>
          <a:r>
            <a:rPr lang="en-US" sz="1800" b="1" dirty="0" err="1">
              <a:solidFill>
                <a:srgbClr val="646363"/>
              </a:solidFill>
              <a:latin typeface="Arial MT" panose="020B0604020202020204" pitchFamily="34" charset="0"/>
            </a:rPr>
            <a:t>contagioso</a:t>
          </a:r>
          <a:endParaRPr lang="en-GB" sz="1800" b="1" dirty="0">
            <a:solidFill>
              <a:srgbClr val="646363"/>
            </a:solidFill>
            <a:latin typeface="Arial MT" panose="020B0604020202020204" pitchFamily="34" charset="0"/>
          </a:endParaRPr>
        </a:p>
      </dgm:t>
    </dgm:pt>
    <dgm:pt modelId="{930892FF-855C-4C4F-B55D-CC6C63A44A9C}" type="parTrans" cxnId="{A6055B53-FADC-4388-A7D0-9EBFFB381979}">
      <dgm:prSet/>
      <dgm:spPr/>
      <dgm:t>
        <a:bodyPr/>
        <a:lstStyle/>
        <a:p>
          <a:endParaRPr lang="en-GB">
            <a:solidFill>
              <a:srgbClr val="646363"/>
            </a:solidFill>
            <a:latin typeface="Arial MT" panose="020B0604020202020204" pitchFamily="34" charset="0"/>
          </a:endParaRPr>
        </a:p>
      </dgm:t>
    </dgm:pt>
    <dgm:pt modelId="{D974449C-6F2F-4932-8623-5337AC9400C3}" type="sibTrans" cxnId="{A6055B53-FADC-4388-A7D0-9EBFFB381979}">
      <dgm:prSet/>
      <dgm:spPr/>
      <dgm:t>
        <a:bodyPr/>
        <a:lstStyle/>
        <a:p>
          <a:endParaRPr lang="en-GB">
            <a:solidFill>
              <a:srgbClr val="646363"/>
            </a:solidFill>
            <a:latin typeface="Arial MT" panose="020B0604020202020204" pitchFamily="34" charset="0"/>
          </a:endParaRPr>
        </a:p>
      </dgm:t>
    </dgm:pt>
    <dgm:pt modelId="{879939B0-3960-490E-8533-71DB7CD55EC1}">
      <dgm:prSet phldrT="[Text]" custT="1"/>
      <dgm:spPr/>
      <dgm:t>
        <a:bodyPr/>
        <a:lstStyle/>
        <a:p>
          <a:pPr>
            <a:lnSpc>
              <a:spcPct val="100000"/>
            </a:lnSpc>
            <a:spcBef>
              <a:spcPts val="200"/>
            </a:spcBef>
            <a:spcAft>
              <a:spcPts val="200"/>
            </a:spcAft>
          </a:pPr>
          <a:r>
            <a:rPr lang="en-GB" sz="1600" b="1" dirty="0" err="1">
              <a:solidFill>
                <a:srgbClr val="646363"/>
              </a:solidFill>
              <a:latin typeface="Arial MT" panose="020B0604020202020204" pitchFamily="34" charset="0"/>
            </a:rPr>
            <a:t>L’infezione</a:t>
          </a:r>
          <a:r>
            <a:rPr lang="en-GB" sz="1600" b="1" dirty="0">
              <a:solidFill>
                <a:srgbClr val="646363"/>
              </a:solidFill>
              <a:latin typeface="Arial MT" panose="020B0604020202020204" pitchFamily="34" charset="0"/>
            </a:rPr>
            <a:t> </a:t>
          </a:r>
          <a:r>
            <a:rPr lang="en-GB" sz="1600" b="1" dirty="0" err="1">
              <a:solidFill>
                <a:srgbClr val="646363"/>
              </a:solidFill>
              <a:latin typeface="Arial MT" panose="020B0604020202020204" pitchFamily="34" charset="0"/>
            </a:rPr>
            <a:t>contratta</a:t>
          </a:r>
          <a:r>
            <a:rPr lang="en-GB" sz="1600" b="1" dirty="0">
              <a:solidFill>
                <a:srgbClr val="646363"/>
              </a:solidFill>
              <a:latin typeface="Arial MT" panose="020B0604020202020204" pitchFamily="34" charset="0"/>
            </a:rPr>
            <a:t> </a:t>
          </a:r>
          <a:r>
            <a:rPr lang="en-GB" sz="1600" b="1" dirty="0" err="1">
              <a:solidFill>
                <a:srgbClr val="646363"/>
              </a:solidFill>
              <a:latin typeface="Arial MT" panose="020B0604020202020204" pitchFamily="34" charset="0"/>
            </a:rPr>
            <a:t>durante</a:t>
          </a:r>
          <a:r>
            <a:rPr lang="en-GB" sz="1600" b="1" dirty="0">
              <a:solidFill>
                <a:srgbClr val="646363"/>
              </a:solidFill>
              <a:latin typeface="Arial MT" panose="020B0604020202020204" pitchFamily="34" charset="0"/>
            </a:rPr>
            <a:t> la </a:t>
          </a:r>
          <a:r>
            <a:rPr lang="en-GB" sz="1600" b="1" dirty="0" err="1">
              <a:solidFill>
                <a:srgbClr val="646363"/>
              </a:solidFill>
              <a:latin typeface="Arial MT" panose="020B0604020202020204" pitchFamily="34" charset="0"/>
            </a:rPr>
            <a:t>gravidanza</a:t>
          </a:r>
          <a:r>
            <a:rPr lang="en-GB" sz="1600" b="1" dirty="0">
              <a:solidFill>
                <a:srgbClr val="646363"/>
              </a:solidFill>
              <a:latin typeface="Arial MT" panose="020B0604020202020204" pitchFamily="34" charset="0"/>
            </a:rPr>
            <a:t> </a:t>
          </a:r>
          <a:r>
            <a:rPr lang="en-GB" sz="1600" b="1" dirty="0" err="1">
              <a:solidFill>
                <a:srgbClr val="646363"/>
              </a:solidFill>
              <a:latin typeface="Arial MT" panose="020B0604020202020204" pitchFamily="34" charset="0"/>
            </a:rPr>
            <a:t>può</a:t>
          </a:r>
          <a:r>
            <a:rPr lang="en-GB" sz="1600" b="1" dirty="0">
              <a:solidFill>
                <a:srgbClr val="646363"/>
              </a:solidFill>
              <a:latin typeface="Arial MT" panose="020B0604020202020204" pitchFamily="34" charset="0"/>
            </a:rPr>
            <a:t> </a:t>
          </a:r>
          <a:r>
            <a:rPr lang="en-GB" sz="1600" b="1" dirty="0" err="1">
              <a:solidFill>
                <a:srgbClr val="646363"/>
              </a:solidFill>
              <a:latin typeface="Arial MT" panose="020B0604020202020204" pitchFamily="34" charset="0"/>
            </a:rPr>
            <a:t>causare</a:t>
          </a:r>
          <a:r>
            <a:rPr lang="en-GB" sz="1600" b="1" dirty="0">
              <a:solidFill>
                <a:srgbClr val="646363"/>
              </a:solidFill>
              <a:latin typeface="Arial MT" panose="020B0604020202020204" pitchFamily="34" charset="0"/>
            </a:rPr>
            <a:t> </a:t>
          </a:r>
          <a:r>
            <a:rPr lang="en-GB" sz="1600" b="1" dirty="0" err="1">
              <a:solidFill>
                <a:srgbClr val="646363"/>
              </a:solidFill>
              <a:latin typeface="Arial MT" panose="020B0604020202020204" pitchFamily="34" charset="0"/>
            </a:rPr>
            <a:t>aborto</a:t>
          </a:r>
          <a:r>
            <a:rPr lang="en-GB" sz="1600" b="1" dirty="0">
              <a:solidFill>
                <a:srgbClr val="646363"/>
              </a:solidFill>
              <a:latin typeface="Arial MT" panose="020B0604020202020204" pitchFamily="34" charset="0"/>
            </a:rPr>
            <a:t> </a:t>
          </a:r>
          <a:r>
            <a:rPr lang="en-GB" sz="1600" b="1" dirty="0" err="1">
              <a:solidFill>
                <a:srgbClr val="646363"/>
              </a:solidFill>
              <a:latin typeface="Arial MT" panose="020B0604020202020204" pitchFamily="34" charset="0"/>
            </a:rPr>
            <a:t>spontaneo</a:t>
          </a:r>
          <a:r>
            <a:rPr lang="en-GB" sz="1600" b="1" dirty="0">
              <a:solidFill>
                <a:srgbClr val="646363"/>
              </a:solidFill>
              <a:latin typeface="Arial MT" panose="020B0604020202020204" pitchFamily="34" charset="0"/>
            </a:rPr>
            <a:t>, </a:t>
          </a:r>
          <a:r>
            <a:rPr lang="en-GB" sz="1600" b="1" dirty="0" err="1">
              <a:solidFill>
                <a:srgbClr val="646363"/>
              </a:solidFill>
              <a:latin typeface="Arial MT" panose="020B0604020202020204" pitchFamily="34" charset="0"/>
            </a:rPr>
            <a:t>morte</a:t>
          </a:r>
          <a:r>
            <a:rPr lang="en-GB" sz="1600" b="1" dirty="0">
              <a:solidFill>
                <a:srgbClr val="646363"/>
              </a:solidFill>
              <a:latin typeface="Arial MT" panose="020B0604020202020204" pitchFamily="34" charset="0"/>
            </a:rPr>
            <a:t> </a:t>
          </a:r>
          <a:r>
            <a:rPr lang="en-GB" sz="1600" b="1" dirty="0" err="1">
              <a:solidFill>
                <a:srgbClr val="646363"/>
              </a:solidFill>
              <a:latin typeface="Arial MT" panose="020B0604020202020204" pitchFamily="34" charset="0"/>
            </a:rPr>
            <a:t>intrauterina</a:t>
          </a:r>
          <a:r>
            <a:rPr lang="en-GB" sz="1600" b="1" dirty="0">
              <a:solidFill>
                <a:srgbClr val="646363"/>
              </a:solidFill>
              <a:latin typeface="Arial MT" panose="020B0604020202020204" pitchFamily="34" charset="0"/>
            </a:rPr>
            <a:t> del </a:t>
          </a:r>
          <a:r>
            <a:rPr lang="en-GB" sz="1600" b="1" dirty="0" err="1">
              <a:solidFill>
                <a:srgbClr val="646363"/>
              </a:solidFill>
              <a:latin typeface="Arial MT" panose="020B0604020202020204" pitchFamily="34" charset="0"/>
            </a:rPr>
            <a:t>feto</a:t>
          </a:r>
          <a:r>
            <a:rPr lang="en-GB" sz="1600" b="1" dirty="0">
              <a:solidFill>
                <a:srgbClr val="646363"/>
              </a:solidFill>
              <a:latin typeface="Arial MT" panose="020B0604020202020204" pitchFamily="34" charset="0"/>
            </a:rPr>
            <a:t>, </a:t>
          </a:r>
          <a:r>
            <a:rPr lang="en-GB" sz="1600" b="1" dirty="0" err="1">
              <a:solidFill>
                <a:srgbClr val="646363"/>
              </a:solidFill>
              <a:latin typeface="Arial MT" panose="020B0604020202020204" pitchFamily="34" charset="0"/>
            </a:rPr>
            <a:t>parto</a:t>
          </a:r>
          <a:r>
            <a:rPr lang="en-GB" sz="1600" b="1" dirty="0">
              <a:solidFill>
                <a:srgbClr val="646363"/>
              </a:solidFill>
              <a:latin typeface="Arial MT" panose="020B0604020202020204" pitchFamily="34" charset="0"/>
            </a:rPr>
            <a:t> pre-</a:t>
          </a:r>
          <a:r>
            <a:rPr lang="en-GB" sz="1600" b="1" dirty="0" err="1">
              <a:solidFill>
                <a:srgbClr val="646363"/>
              </a:solidFill>
              <a:latin typeface="Arial MT" panose="020B0604020202020204" pitchFamily="34" charset="0"/>
            </a:rPr>
            <a:t>termine</a:t>
          </a:r>
          <a:r>
            <a:rPr lang="en-GB" sz="1600" b="1" dirty="0">
              <a:solidFill>
                <a:srgbClr val="646363"/>
              </a:solidFill>
              <a:latin typeface="Arial MT" panose="020B0604020202020204" pitchFamily="34" charset="0"/>
            </a:rPr>
            <a:t> e, </a:t>
          </a:r>
          <a:r>
            <a:rPr lang="en-GB" sz="1600" b="1" dirty="0" err="1">
              <a:solidFill>
                <a:srgbClr val="646363"/>
              </a:solidFill>
              <a:latin typeface="Arial MT" panose="020B0604020202020204" pitchFamily="34" charset="0"/>
            </a:rPr>
            <a:t>nel</a:t>
          </a:r>
          <a:r>
            <a:rPr lang="en-GB" sz="1600" b="1" dirty="0">
              <a:solidFill>
                <a:srgbClr val="646363"/>
              </a:solidFill>
              <a:latin typeface="Arial MT" panose="020B0604020202020204" pitchFamily="34" charset="0"/>
            </a:rPr>
            <a:t> bambino, </a:t>
          </a:r>
          <a:r>
            <a:rPr lang="en-GB" sz="1600" b="1" dirty="0" err="1">
              <a:solidFill>
                <a:srgbClr val="646363"/>
              </a:solidFill>
              <a:latin typeface="Arial MT" panose="020B0604020202020204" pitchFamily="34" charset="0"/>
            </a:rPr>
            <a:t>sindrome</a:t>
          </a:r>
          <a:r>
            <a:rPr lang="en-GB" sz="1600" b="1" dirty="0">
              <a:solidFill>
                <a:srgbClr val="646363"/>
              </a:solidFill>
              <a:latin typeface="Arial MT" panose="020B0604020202020204" pitchFamily="34" charset="0"/>
            </a:rPr>
            <a:t> da </a:t>
          </a:r>
          <a:r>
            <a:rPr lang="en-GB" sz="1600" b="1" dirty="0" err="1">
              <a:solidFill>
                <a:srgbClr val="646363"/>
              </a:solidFill>
              <a:latin typeface="Arial MT" panose="020B0604020202020204" pitchFamily="34" charset="0"/>
            </a:rPr>
            <a:t>rosolia</a:t>
          </a:r>
          <a:r>
            <a:rPr lang="en-GB" sz="1600" b="1" dirty="0">
              <a:solidFill>
                <a:srgbClr val="646363"/>
              </a:solidFill>
              <a:latin typeface="Arial MT" panose="020B0604020202020204" pitchFamily="34" charset="0"/>
            </a:rPr>
            <a:t> </a:t>
          </a:r>
          <a:r>
            <a:rPr lang="en-GB" sz="1600" b="1" dirty="0" err="1">
              <a:solidFill>
                <a:srgbClr val="646363"/>
              </a:solidFill>
              <a:latin typeface="Arial MT" panose="020B0604020202020204" pitchFamily="34" charset="0"/>
            </a:rPr>
            <a:t>congenita</a:t>
          </a:r>
          <a:r>
            <a:rPr lang="en-GB" sz="1600" b="1" dirty="0">
              <a:solidFill>
                <a:srgbClr val="646363"/>
              </a:solidFill>
              <a:latin typeface="Arial MT" panose="020B0604020202020204" pitchFamily="34" charset="0"/>
            </a:rPr>
            <a:t> </a:t>
          </a:r>
        </a:p>
        <a:p>
          <a:pPr>
            <a:lnSpc>
              <a:spcPct val="100000"/>
            </a:lnSpc>
            <a:spcBef>
              <a:spcPts val="200"/>
            </a:spcBef>
            <a:spcAft>
              <a:spcPts val="200"/>
            </a:spcAft>
          </a:pPr>
          <a:r>
            <a:rPr lang="en-GB" sz="1200" b="1" dirty="0">
              <a:solidFill>
                <a:srgbClr val="646363"/>
              </a:solidFill>
              <a:latin typeface="Arial MT" panose="020B0604020202020204" pitchFamily="34" charset="0"/>
            </a:rPr>
            <a:t>(</a:t>
          </a:r>
          <a:r>
            <a:rPr lang="en-GB" sz="1200" b="1" dirty="0" err="1">
              <a:solidFill>
                <a:srgbClr val="646363"/>
              </a:solidFill>
              <a:latin typeface="Arial MT" panose="020B0604020202020204" pitchFamily="34" charset="0"/>
            </a:rPr>
            <a:t>sordità</a:t>
          </a:r>
          <a:r>
            <a:rPr lang="en-GB" sz="1200" b="1" dirty="0">
              <a:solidFill>
                <a:srgbClr val="646363"/>
              </a:solidFill>
              <a:latin typeface="Arial MT" panose="020B0604020202020204" pitchFamily="34" charset="0"/>
            </a:rPr>
            <a:t>, </a:t>
          </a:r>
          <a:r>
            <a:rPr lang="en-GB" sz="1200" b="1" dirty="0" err="1">
              <a:solidFill>
                <a:srgbClr val="646363"/>
              </a:solidFill>
              <a:latin typeface="Arial MT" panose="020B0604020202020204" pitchFamily="34" charset="0"/>
            </a:rPr>
            <a:t>malattie</a:t>
          </a:r>
          <a:r>
            <a:rPr lang="en-GB" sz="1200" b="1" dirty="0">
              <a:solidFill>
                <a:srgbClr val="646363"/>
              </a:solidFill>
              <a:latin typeface="Arial MT" panose="020B0604020202020204" pitchFamily="34" charset="0"/>
            </a:rPr>
            <a:t> </a:t>
          </a:r>
          <a:r>
            <a:rPr lang="en-GB" sz="1200" b="1" dirty="0" err="1">
              <a:solidFill>
                <a:srgbClr val="646363"/>
              </a:solidFill>
              <a:latin typeface="Arial MT" panose="020B0604020202020204" pitchFamily="34" charset="0"/>
            </a:rPr>
            <a:t>congenite</a:t>
          </a:r>
          <a:r>
            <a:rPr lang="en-GB" sz="1200" b="1" dirty="0">
              <a:solidFill>
                <a:srgbClr val="646363"/>
              </a:solidFill>
              <a:latin typeface="Arial MT" panose="020B0604020202020204" pitchFamily="34" charset="0"/>
            </a:rPr>
            <a:t> del </a:t>
          </a:r>
          <a:r>
            <a:rPr lang="en-GB" sz="1200" b="1" dirty="0" err="1">
              <a:solidFill>
                <a:srgbClr val="646363"/>
              </a:solidFill>
              <a:latin typeface="Arial MT" panose="020B0604020202020204" pitchFamily="34" charset="0"/>
            </a:rPr>
            <a:t>cuore</a:t>
          </a:r>
          <a:r>
            <a:rPr lang="en-GB" sz="1200" b="1" dirty="0">
              <a:solidFill>
                <a:srgbClr val="646363"/>
              </a:solidFill>
              <a:latin typeface="Arial MT" panose="020B0604020202020204" pitchFamily="34" charset="0"/>
            </a:rPr>
            <a:t>, </a:t>
          </a:r>
          <a:r>
            <a:rPr lang="en-GB" sz="1200" b="1" dirty="0" err="1">
              <a:solidFill>
                <a:srgbClr val="646363"/>
              </a:solidFill>
              <a:latin typeface="Arial MT" panose="020B0604020202020204" pitchFamily="34" charset="0"/>
            </a:rPr>
            <a:t>microcefalia</a:t>
          </a:r>
          <a:r>
            <a:rPr lang="en-GB" sz="1200" b="1" dirty="0">
              <a:solidFill>
                <a:srgbClr val="646363"/>
              </a:solidFill>
              <a:latin typeface="Arial MT" panose="020B0604020202020204" pitchFamily="34" charset="0"/>
            </a:rPr>
            <a:t>, </a:t>
          </a:r>
          <a:r>
            <a:rPr lang="en-GB" sz="1200" b="1" dirty="0" err="1">
              <a:solidFill>
                <a:srgbClr val="646363"/>
              </a:solidFill>
              <a:latin typeface="Arial MT" panose="020B0604020202020204" pitchFamily="34" charset="0"/>
            </a:rPr>
            <a:t>catarratta</a:t>
          </a:r>
          <a:r>
            <a:rPr lang="en-GB" sz="1200" b="1" dirty="0">
              <a:solidFill>
                <a:srgbClr val="646363"/>
              </a:solidFill>
              <a:latin typeface="Arial MT" panose="020B0604020202020204" pitchFamily="34" charset="0"/>
            </a:rPr>
            <a:t>, </a:t>
          </a:r>
          <a:r>
            <a:rPr lang="en-GB" sz="1200" b="1" dirty="0" err="1">
              <a:solidFill>
                <a:srgbClr val="646363"/>
              </a:solidFill>
              <a:latin typeface="Arial MT" panose="020B0604020202020204" pitchFamily="34" charset="0"/>
            </a:rPr>
            <a:t>danni</a:t>
          </a:r>
          <a:r>
            <a:rPr lang="en-GB" sz="1200" b="1" dirty="0">
              <a:solidFill>
                <a:srgbClr val="646363"/>
              </a:solidFill>
              <a:latin typeface="Arial MT" panose="020B0604020202020204" pitchFamily="34" charset="0"/>
            </a:rPr>
            <a:t> </a:t>
          </a:r>
          <a:r>
            <a:rPr lang="en-GB" sz="1200" b="1" dirty="0" err="1">
              <a:solidFill>
                <a:srgbClr val="646363"/>
              </a:solidFill>
              <a:latin typeface="Arial MT" panose="020B0604020202020204" pitchFamily="34" charset="0"/>
            </a:rPr>
            <a:t>epatici</a:t>
          </a:r>
          <a:r>
            <a:rPr lang="en-GB" sz="1200" b="1" dirty="0">
              <a:solidFill>
                <a:srgbClr val="646363"/>
              </a:solidFill>
              <a:latin typeface="Arial MT" panose="020B0604020202020204" pitchFamily="34" charset="0"/>
            </a:rPr>
            <a:t> e </a:t>
          </a:r>
          <a:r>
            <a:rPr lang="en-GB" sz="1200" b="1" dirty="0" err="1">
              <a:solidFill>
                <a:srgbClr val="646363"/>
              </a:solidFill>
              <a:latin typeface="Arial MT" panose="020B0604020202020204" pitchFamily="34" charset="0"/>
            </a:rPr>
            <a:t>spenici</a:t>
          </a:r>
          <a:r>
            <a:rPr lang="en-GB" sz="1200" b="1" dirty="0">
              <a:solidFill>
                <a:srgbClr val="646363"/>
              </a:solidFill>
              <a:latin typeface="Arial MT" panose="020B0604020202020204" pitchFamily="34" charset="0"/>
            </a:rPr>
            <a:t>, </a:t>
          </a:r>
          <a:r>
            <a:rPr lang="en-GB" sz="1200" b="1" dirty="0" err="1">
              <a:solidFill>
                <a:srgbClr val="646363"/>
              </a:solidFill>
              <a:latin typeface="Arial MT" panose="020B0604020202020204" pitchFamily="34" charset="0"/>
            </a:rPr>
            <a:t>ritardo</a:t>
          </a:r>
          <a:r>
            <a:rPr lang="en-GB" sz="1200" b="1" dirty="0">
              <a:solidFill>
                <a:srgbClr val="646363"/>
              </a:solidFill>
              <a:latin typeface="Arial MT" panose="020B0604020202020204" pitchFamily="34" charset="0"/>
            </a:rPr>
            <a:t> </a:t>
          </a:r>
          <a:r>
            <a:rPr lang="en-GB" sz="1200" b="1" dirty="0" err="1">
              <a:solidFill>
                <a:srgbClr val="646363"/>
              </a:solidFill>
              <a:latin typeface="Arial MT" panose="020B0604020202020204" pitchFamily="34" charset="0"/>
            </a:rPr>
            <a:t>mentale</a:t>
          </a:r>
          <a:r>
            <a:rPr lang="en-GB" sz="1200" b="1" dirty="0">
              <a:solidFill>
                <a:srgbClr val="646363"/>
              </a:solidFill>
              <a:latin typeface="Arial MT" panose="020B0604020202020204" pitchFamily="34" charset="0"/>
            </a:rPr>
            <a:t>)</a:t>
          </a:r>
          <a:endParaRPr lang="en-GB" sz="1600" b="1" dirty="0">
            <a:solidFill>
              <a:srgbClr val="646363"/>
            </a:solidFill>
            <a:latin typeface="Arial MT" panose="020B0604020202020204" pitchFamily="34" charset="0"/>
          </a:endParaRPr>
        </a:p>
      </dgm:t>
    </dgm:pt>
    <dgm:pt modelId="{044BEF8B-F4DB-45AA-9F9C-DF3A54AD4A2E}" type="parTrans" cxnId="{849DF7D2-B7B7-4C2C-B863-BB401EC48748}">
      <dgm:prSet/>
      <dgm:spPr/>
      <dgm:t>
        <a:bodyPr/>
        <a:lstStyle/>
        <a:p>
          <a:endParaRPr lang="en-GB">
            <a:solidFill>
              <a:srgbClr val="646363"/>
            </a:solidFill>
            <a:latin typeface="Arial MT" panose="020B0604020202020204" pitchFamily="34" charset="0"/>
          </a:endParaRPr>
        </a:p>
      </dgm:t>
    </dgm:pt>
    <dgm:pt modelId="{9C6CE374-D706-4197-ACD9-B202EF999BC6}" type="sibTrans" cxnId="{849DF7D2-B7B7-4C2C-B863-BB401EC48748}">
      <dgm:prSet/>
      <dgm:spPr/>
      <dgm:t>
        <a:bodyPr/>
        <a:lstStyle/>
        <a:p>
          <a:endParaRPr lang="en-GB">
            <a:solidFill>
              <a:srgbClr val="646363"/>
            </a:solidFill>
            <a:latin typeface="Arial MT" panose="020B0604020202020204" pitchFamily="34" charset="0"/>
          </a:endParaRPr>
        </a:p>
      </dgm:t>
    </dgm:pt>
    <dgm:pt modelId="{B52CE260-E38A-408A-9771-A47651E39EAC}" type="pres">
      <dgm:prSet presAssocID="{8C050630-E49B-4B9D-8D8C-FE6E6AD34EB3}" presName="linearFlow" presStyleCnt="0">
        <dgm:presLayoutVars>
          <dgm:dir/>
          <dgm:resizeHandles val="exact"/>
        </dgm:presLayoutVars>
      </dgm:prSet>
      <dgm:spPr/>
    </dgm:pt>
    <dgm:pt modelId="{31961477-D784-4CEF-B5AA-619AD888F18B}" type="pres">
      <dgm:prSet presAssocID="{C6EC26B2-320B-4E79-B1EE-56CCA339BD10}" presName="composite" presStyleCnt="0"/>
      <dgm:spPr/>
    </dgm:pt>
    <dgm:pt modelId="{CCBA7DA7-134F-4152-9D53-F27C4B0A79A2}" type="pres">
      <dgm:prSet presAssocID="{C6EC26B2-320B-4E79-B1EE-56CCA339BD10}" presName="imgShp" presStyleLbl="fgImgPlace1" presStyleIdx="0" presStyleCnt="3" custScaleX="2000000" custScaleY="2000000" custLinFactX="-500000" custLinFactNeighborX="-519682" custLinFactNeighborY="-403"/>
      <dgm:spPr>
        <a:blipFill rotWithShape="0">
          <a:blip xmlns:r="http://schemas.openxmlformats.org/officeDocument/2006/relationships" r:embed="rId1"/>
          <a:stretch>
            <a:fillRect/>
          </a:stretch>
        </a:blipFill>
      </dgm:spPr>
    </dgm:pt>
    <dgm:pt modelId="{24ECA21C-E0F6-4E25-B34B-6E48DE6F44F3}" type="pres">
      <dgm:prSet presAssocID="{C6EC26B2-320B-4E79-B1EE-56CCA339BD10}" presName="txShp" presStyleLbl="node1" presStyleIdx="0" presStyleCnt="3" custScaleX="127893" custScaleY="1786221" custLinFactNeighborX="10240">
        <dgm:presLayoutVars>
          <dgm:bulletEnabled val="1"/>
        </dgm:presLayoutVars>
      </dgm:prSet>
      <dgm:spPr/>
      <dgm:t>
        <a:bodyPr/>
        <a:lstStyle/>
        <a:p>
          <a:endParaRPr lang="it-IT"/>
        </a:p>
      </dgm:t>
    </dgm:pt>
    <dgm:pt modelId="{4E352327-36D7-4B34-BBC7-CD2F1F60CC1E}" type="pres">
      <dgm:prSet presAssocID="{0BEAA098-FC85-4A2E-9B7E-F3211E26DD59}" presName="spacing" presStyleCnt="0"/>
      <dgm:spPr/>
    </dgm:pt>
    <dgm:pt modelId="{FC5FC270-26A4-494B-B37F-2FE2C025CFF1}" type="pres">
      <dgm:prSet presAssocID="{EDA87ECD-055D-4DEA-BA5E-F25E2F78E165}" presName="composite" presStyleCnt="0"/>
      <dgm:spPr/>
    </dgm:pt>
    <dgm:pt modelId="{03F01969-020F-426E-A64C-628E7C16F3F2}" type="pres">
      <dgm:prSet presAssocID="{EDA87ECD-055D-4DEA-BA5E-F25E2F78E165}" presName="imgShp" presStyleLbl="fgImgPlace1" presStyleIdx="1" presStyleCnt="3" custScaleX="2000000" custScaleY="2000000" custLinFactX="-500000" custLinFactNeighborX="-519682" custLinFactNeighborY="-40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5000" b="-25000"/>
          </a:stretch>
        </a:blipFill>
      </dgm:spPr>
    </dgm:pt>
    <dgm:pt modelId="{DC7C5ADF-60BE-4499-9DED-CED09EEE70B0}" type="pres">
      <dgm:prSet presAssocID="{EDA87ECD-055D-4DEA-BA5E-F25E2F78E165}" presName="txShp" presStyleLbl="node1" presStyleIdx="1" presStyleCnt="3" custScaleX="127893" custScaleY="1786221" custLinFactNeighborX="10240">
        <dgm:presLayoutVars>
          <dgm:bulletEnabled val="1"/>
        </dgm:presLayoutVars>
      </dgm:prSet>
      <dgm:spPr/>
      <dgm:t>
        <a:bodyPr/>
        <a:lstStyle/>
        <a:p>
          <a:endParaRPr lang="it-IT"/>
        </a:p>
      </dgm:t>
    </dgm:pt>
    <dgm:pt modelId="{E28F89A6-B70A-4029-9EFF-8B9E128FCAA5}" type="pres">
      <dgm:prSet presAssocID="{D974449C-6F2F-4932-8623-5337AC9400C3}" presName="spacing" presStyleCnt="0"/>
      <dgm:spPr/>
    </dgm:pt>
    <dgm:pt modelId="{49E3394E-7FF8-46EF-BF54-B55808D43829}" type="pres">
      <dgm:prSet presAssocID="{879939B0-3960-490E-8533-71DB7CD55EC1}" presName="composite" presStyleCnt="0"/>
      <dgm:spPr/>
    </dgm:pt>
    <dgm:pt modelId="{8A072E80-E670-47EE-BE89-7602C9985E6C}" type="pres">
      <dgm:prSet presAssocID="{879939B0-3960-490E-8533-71DB7CD55EC1}" presName="imgShp" presStyleLbl="fgImgPlace1" presStyleIdx="2" presStyleCnt="3" custScaleX="2000000" custScaleY="2000000" custLinFactX="-500000" custLinFactNeighborX="-519682" custLinFactNeighborY="-40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5000" b="-25000"/>
          </a:stretch>
        </a:blipFill>
      </dgm:spPr>
    </dgm:pt>
    <dgm:pt modelId="{B38B8CDD-2A0D-4433-B6CE-589E7E0B9C1C}" type="pres">
      <dgm:prSet presAssocID="{879939B0-3960-490E-8533-71DB7CD55EC1}" presName="txShp" presStyleLbl="node1" presStyleIdx="2" presStyleCnt="3" custScaleX="127893" custScaleY="2000000" custLinFactNeighborX="10240">
        <dgm:presLayoutVars>
          <dgm:bulletEnabled val="1"/>
        </dgm:presLayoutVars>
      </dgm:prSet>
      <dgm:spPr/>
      <dgm:t>
        <a:bodyPr/>
        <a:lstStyle/>
        <a:p>
          <a:endParaRPr lang="it-IT"/>
        </a:p>
      </dgm:t>
    </dgm:pt>
  </dgm:ptLst>
  <dgm:cxnLst>
    <dgm:cxn modelId="{CAEE7221-987F-4239-984C-B09DE2150EAA}" type="presOf" srcId="{EDA87ECD-055D-4DEA-BA5E-F25E2F78E165}" destId="{DC7C5ADF-60BE-4499-9DED-CED09EEE70B0}" srcOrd="0" destOrd="0" presId="urn:microsoft.com/office/officeart/2005/8/layout/vList3#18"/>
    <dgm:cxn modelId="{A6055B53-FADC-4388-A7D0-9EBFFB381979}" srcId="{8C050630-E49B-4B9D-8D8C-FE6E6AD34EB3}" destId="{EDA87ECD-055D-4DEA-BA5E-F25E2F78E165}" srcOrd="1" destOrd="0" parTransId="{930892FF-855C-4C4F-B55D-CC6C63A44A9C}" sibTransId="{D974449C-6F2F-4932-8623-5337AC9400C3}"/>
    <dgm:cxn modelId="{F3D8EB12-4483-41F9-9DE6-47F16554768A}" type="presOf" srcId="{8C050630-E49B-4B9D-8D8C-FE6E6AD34EB3}" destId="{B52CE260-E38A-408A-9771-A47651E39EAC}" srcOrd="0" destOrd="0" presId="urn:microsoft.com/office/officeart/2005/8/layout/vList3#18"/>
    <dgm:cxn modelId="{849DF7D2-B7B7-4C2C-B863-BB401EC48748}" srcId="{8C050630-E49B-4B9D-8D8C-FE6E6AD34EB3}" destId="{879939B0-3960-490E-8533-71DB7CD55EC1}" srcOrd="2" destOrd="0" parTransId="{044BEF8B-F4DB-45AA-9F9C-DF3A54AD4A2E}" sibTransId="{9C6CE374-D706-4197-ACD9-B202EF999BC6}"/>
    <dgm:cxn modelId="{D4C2F102-D8EF-4DC3-B84A-D2AE2DA5AC4C}" type="presOf" srcId="{879939B0-3960-490E-8533-71DB7CD55EC1}" destId="{B38B8CDD-2A0D-4433-B6CE-589E7E0B9C1C}" srcOrd="0" destOrd="0" presId="urn:microsoft.com/office/officeart/2005/8/layout/vList3#18"/>
    <dgm:cxn modelId="{67803EF5-5864-4BE0-97FF-56D1B7FD7A94}" srcId="{8C050630-E49B-4B9D-8D8C-FE6E6AD34EB3}" destId="{C6EC26B2-320B-4E79-B1EE-56CCA339BD10}" srcOrd="0" destOrd="0" parTransId="{75FEC3CD-40EB-4B3B-A2E7-59C5DE74D991}" sibTransId="{0BEAA098-FC85-4A2E-9B7E-F3211E26DD59}"/>
    <dgm:cxn modelId="{B0F5C9E1-CA2F-42EC-85A4-2275C56A6DDF}" type="presOf" srcId="{C6EC26B2-320B-4E79-B1EE-56CCA339BD10}" destId="{24ECA21C-E0F6-4E25-B34B-6E48DE6F44F3}" srcOrd="0" destOrd="0" presId="urn:microsoft.com/office/officeart/2005/8/layout/vList3#18"/>
    <dgm:cxn modelId="{B1FC657A-4A37-4F99-8C33-54C095210894}" type="presParOf" srcId="{B52CE260-E38A-408A-9771-A47651E39EAC}" destId="{31961477-D784-4CEF-B5AA-619AD888F18B}" srcOrd="0" destOrd="0" presId="urn:microsoft.com/office/officeart/2005/8/layout/vList3#18"/>
    <dgm:cxn modelId="{8E093546-B160-45E1-9853-5DCAD3F4C6B1}" type="presParOf" srcId="{31961477-D784-4CEF-B5AA-619AD888F18B}" destId="{CCBA7DA7-134F-4152-9D53-F27C4B0A79A2}" srcOrd="0" destOrd="0" presId="urn:microsoft.com/office/officeart/2005/8/layout/vList3#18"/>
    <dgm:cxn modelId="{AC1EFAAE-A52A-4FF2-BB6E-CB8D96195061}" type="presParOf" srcId="{31961477-D784-4CEF-B5AA-619AD888F18B}" destId="{24ECA21C-E0F6-4E25-B34B-6E48DE6F44F3}" srcOrd="1" destOrd="0" presId="urn:microsoft.com/office/officeart/2005/8/layout/vList3#18"/>
    <dgm:cxn modelId="{BAC5CF54-3308-4425-AAB6-8BFB4EC1DAAD}" type="presParOf" srcId="{B52CE260-E38A-408A-9771-A47651E39EAC}" destId="{4E352327-36D7-4B34-BBC7-CD2F1F60CC1E}" srcOrd="1" destOrd="0" presId="urn:microsoft.com/office/officeart/2005/8/layout/vList3#18"/>
    <dgm:cxn modelId="{CC8A29B8-8A97-48C1-BB79-253523265260}" type="presParOf" srcId="{B52CE260-E38A-408A-9771-A47651E39EAC}" destId="{FC5FC270-26A4-494B-B37F-2FE2C025CFF1}" srcOrd="2" destOrd="0" presId="urn:microsoft.com/office/officeart/2005/8/layout/vList3#18"/>
    <dgm:cxn modelId="{218FD851-5AC7-4CCF-A1B0-2D5B17E523C0}" type="presParOf" srcId="{FC5FC270-26A4-494B-B37F-2FE2C025CFF1}" destId="{03F01969-020F-426E-A64C-628E7C16F3F2}" srcOrd="0" destOrd="0" presId="urn:microsoft.com/office/officeart/2005/8/layout/vList3#18"/>
    <dgm:cxn modelId="{8E325D59-9570-4FB4-8775-3BDC6F944519}" type="presParOf" srcId="{FC5FC270-26A4-494B-B37F-2FE2C025CFF1}" destId="{DC7C5ADF-60BE-4499-9DED-CED09EEE70B0}" srcOrd="1" destOrd="0" presId="urn:microsoft.com/office/officeart/2005/8/layout/vList3#18"/>
    <dgm:cxn modelId="{AD29F8CE-3715-4F76-8D31-F72B40268D5C}" type="presParOf" srcId="{B52CE260-E38A-408A-9771-A47651E39EAC}" destId="{E28F89A6-B70A-4029-9EFF-8B9E128FCAA5}" srcOrd="3" destOrd="0" presId="urn:microsoft.com/office/officeart/2005/8/layout/vList3#18"/>
    <dgm:cxn modelId="{724FBF7A-4658-4491-A35C-A2CBABBB5041}" type="presParOf" srcId="{B52CE260-E38A-408A-9771-A47651E39EAC}" destId="{49E3394E-7FF8-46EF-BF54-B55808D43829}" srcOrd="4" destOrd="0" presId="urn:microsoft.com/office/officeart/2005/8/layout/vList3#18"/>
    <dgm:cxn modelId="{73B66B1A-6970-4AD8-A7B4-149565A525AE}" type="presParOf" srcId="{49E3394E-7FF8-46EF-BF54-B55808D43829}" destId="{8A072E80-E670-47EE-BE89-7602C9985E6C}" srcOrd="0" destOrd="0" presId="urn:microsoft.com/office/officeart/2005/8/layout/vList3#18"/>
    <dgm:cxn modelId="{6FC42BE8-14E5-4289-B0D5-122201FF7403}" type="presParOf" srcId="{49E3394E-7FF8-46EF-BF54-B55808D43829}" destId="{B38B8CDD-2A0D-4433-B6CE-589E7E0B9C1C}" srcOrd="1" destOrd="0" presId="urn:microsoft.com/office/officeart/2005/8/layout/vList3#1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2A8127-EF59-465F-A061-349EE9CEE446}" type="doc">
      <dgm:prSet loTypeId="urn:microsoft.com/office/officeart/2005/8/layout/vList3#19" loCatId="list" qsTypeId="urn:microsoft.com/office/officeart/2005/8/quickstyle/simple1" qsCatId="simple" csTypeId="urn:microsoft.com/office/officeart/2005/8/colors/accent0_1" csCatId="mainScheme" phldr="1"/>
      <dgm:spPr/>
    </dgm:pt>
    <dgm:pt modelId="{F837D6F3-D16A-4F75-BEF3-351F0D2D2666}">
      <dgm:prSet phldrT="[Text]"/>
      <dgm:spPr/>
      <dgm:t>
        <a:bodyPr/>
        <a:lstStyle/>
        <a:p>
          <a:r>
            <a:rPr lang="en-GB" b="1" dirty="0" err="1">
              <a:solidFill>
                <a:srgbClr val="646363"/>
              </a:solidFill>
              <a:latin typeface="Arial MT" panose="020B0604020202020204" pitchFamily="34" charset="0"/>
            </a:rPr>
            <a:t>Causata</a:t>
          </a:r>
          <a:r>
            <a:rPr lang="en-GB" b="1" dirty="0">
              <a:solidFill>
                <a:srgbClr val="646363"/>
              </a:solidFill>
              <a:latin typeface="Arial MT" panose="020B0604020202020204" pitchFamily="34" charset="0"/>
            </a:rPr>
            <a:t> da Varicella Zoster  Virus (VZV), </a:t>
          </a:r>
        </a:p>
        <a:p>
          <a:r>
            <a:rPr lang="en-GB" b="1" dirty="0">
              <a:solidFill>
                <a:srgbClr val="646363"/>
              </a:solidFill>
              <a:latin typeface="Arial MT" panose="020B0604020202020204" pitchFamily="34" charset="0"/>
            </a:rPr>
            <a:t>un </a:t>
          </a:r>
          <a:r>
            <a:rPr lang="en-GB" b="1" dirty="0" err="1">
              <a:solidFill>
                <a:srgbClr val="646363"/>
              </a:solidFill>
              <a:latin typeface="Arial MT" panose="020B0604020202020204" pitchFamily="34" charset="0"/>
            </a:rPr>
            <a:t>membro</a:t>
          </a:r>
          <a:r>
            <a:rPr lang="en-GB" b="1" dirty="0">
              <a:solidFill>
                <a:srgbClr val="646363"/>
              </a:solidFill>
              <a:latin typeface="Arial MT" panose="020B0604020202020204" pitchFamily="34" charset="0"/>
            </a:rPr>
            <a:t> </a:t>
          </a:r>
          <a:r>
            <a:rPr lang="en-GB" b="1" dirty="0" err="1">
              <a:solidFill>
                <a:srgbClr val="646363"/>
              </a:solidFill>
              <a:latin typeface="Arial MT" panose="020B0604020202020204" pitchFamily="34" charset="0"/>
            </a:rPr>
            <a:t>della</a:t>
          </a:r>
          <a:r>
            <a:rPr lang="en-GB" b="1" dirty="0">
              <a:solidFill>
                <a:srgbClr val="646363"/>
              </a:solidFill>
              <a:latin typeface="Arial MT" panose="020B0604020202020204" pitchFamily="34" charset="0"/>
            </a:rPr>
            <a:t> h</a:t>
          </a:r>
          <a:r>
            <a:rPr lang="en-GB" b="1" dirty="0">
              <a:solidFill>
                <a:srgbClr val="646363"/>
              </a:solidFill>
              <a:latin typeface="Arial MT" panose="020B0604020202020204" pitchFamily="34" charset="0"/>
              <a:sym typeface="Symbol" pitchFamily="18" charset="2"/>
            </a:rPr>
            <a:t>erpes family</a:t>
          </a:r>
          <a:endParaRPr lang="en-GB" b="1" dirty="0">
            <a:solidFill>
              <a:srgbClr val="646363"/>
            </a:solidFill>
            <a:latin typeface="Arial MT" panose="020B0604020202020204" pitchFamily="34" charset="0"/>
          </a:endParaRPr>
        </a:p>
      </dgm:t>
    </dgm:pt>
    <dgm:pt modelId="{593A6077-AF6B-408A-8A7D-7A3BA2B74FF9}" type="parTrans" cxnId="{B8F1AE61-9733-4694-A7F3-B10C89571A90}">
      <dgm:prSet/>
      <dgm:spPr/>
      <dgm:t>
        <a:bodyPr/>
        <a:lstStyle/>
        <a:p>
          <a:endParaRPr lang="en-GB">
            <a:solidFill>
              <a:srgbClr val="646363"/>
            </a:solidFill>
            <a:latin typeface="Arial MT" panose="020B0604020202020204" pitchFamily="34" charset="0"/>
          </a:endParaRPr>
        </a:p>
      </dgm:t>
    </dgm:pt>
    <dgm:pt modelId="{35FDCBD6-E794-44AA-AE99-5321927D19EF}" type="sibTrans" cxnId="{B8F1AE61-9733-4694-A7F3-B10C89571A90}">
      <dgm:prSet/>
      <dgm:spPr/>
      <dgm:t>
        <a:bodyPr/>
        <a:lstStyle/>
        <a:p>
          <a:endParaRPr lang="en-GB">
            <a:solidFill>
              <a:srgbClr val="646363"/>
            </a:solidFill>
            <a:latin typeface="Arial MT" panose="020B0604020202020204" pitchFamily="34" charset="0"/>
          </a:endParaRPr>
        </a:p>
      </dgm:t>
    </dgm:pt>
    <dgm:pt modelId="{85BF0CAC-7D89-4815-87C2-BB7519B610A2}">
      <dgm:prSet phldrT="[Text]"/>
      <dgm:spPr/>
      <dgm:t>
        <a:bodyPr/>
        <a:lstStyle/>
        <a:p>
          <a:r>
            <a:rPr lang="en-GB" b="1" dirty="0" err="1">
              <a:solidFill>
                <a:srgbClr val="646363"/>
              </a:solidFill>
              <a:latin typeface="Arial MT" panose="020B0604020202020204" pitchFamily="34" charset="0"/>
              <a:cs typeface="Arial" pitchFamily="34" charset="0"/>
            </a:rPr>
            <a:t>Altamente</a:t>
          </a:r>
          <a:r>
            <a:rPr lang="en-GB" b="1" dirty="0">
              <a:solidFill>
                <a:srgbClr val="646363"/>
              </a:solidFill>
              <a:latin typeface="Arial MT" panose="020B0604020202020204" pitchFamily="34" charset="0"/>
              <a:cs typeface="Arial" pitchFamily="34" charset="0"/>
            </a:rPr>
            <a:t> </a:t>
          </a:r>
          <a:r>
            <a:rPr lang="en-GB" b="1" dirty="0" err="1">
              <a:solidFill>
                <a:srgbClr val="646363"/>
              </a:solidFill>
              <a:latin typeface="Arial MT" panose="020B0604020202020204" pitchFamily="34" charset="0"/>
              <a:cs typeface="Arial" pitchFamily="34" charset="0"/>
            </a:rPr>
            <a:t>contagiosa</a:t>
          </a:r>
          <a:r>
            <a:rPr lang="en-GB" b="1" dirty="0">
              <a:solidFill>
                <a:srgbClr val="646363"/>
              </a:solidFill>
              <a:latin typeface="Arial MT" panose="020B0604020202020204" pitchFamily="34" charset="0"/>
              <a:cs typeface="Arial" pitchFamily="34" charset="0"/>
            </a:rPr>
            <a:t>: &lt;</a:t>
          </a:r>
          <a:r>
            <a:rPr lang="en-GB" b="1" dirty="0" err="1">
              <a:solidFill>
                <a:srgbClr val="646363"/>
              </a:solidFill>
              <a:latin typeface="Arial MT" panose="020B0604020202020204" pitchFamily="34" charset="0"/>
              <a:cs typeface="Arial" pitchFamily="34" charset="0"/>
            </a:rPr>
            <a:t>morbillo</a:t>
          </a:r>
          <a:r>
            <a:rPr lang="en-GB" b="1" dirty="0">
              <a:solidFill>
                <a:srgbClr val="646363"/>
              </a:solidFill>
              <a:latin typeface="Arial MT" panose="020B0604020202020204" pitchFamily="34" charset="0"/>
              <a:cs typeface="Arial" pitchFamily="34" charset="0"/>
            </a:rPr>
            <a:t>, &gt;</a:t>
          </a:r>
          <a:r>
            <a:rPr lang="en-GB" b="1" dirty="0" err="1">
              <a:solidFill>
                <a:srgbClr val="646363"/>
              </a:solidFill>
              <a:latin typeface="Arial MT" panose="020B0604020202020204" pitchFamily="34" charset="0"/>
              <a:cs typeface="Arial" pitchFamily="34" charset="0"/>
            </a:rPr>
            <a:t>parotite</a:t>
          </a:r>
          <a:r>
            <a:rPr lang="en-GB" b="1" dirty="0">
              <a:solidFill>
                <a:srgbClr val="646363"/>
              </a:solidFill>
              <a:latin typeface="Arial MT" panose="020B0604020202020204" pitchFamily="34" charset="0"/>
              <a:cs typeface="Arial" pitchFamily="34" charset="0"/>
            </a:rPr>
            <a:t>/</a:t>
          </a:r>
          <a:r>
            <a:rPr lang="en-GB" b="1" dirty="0" err="1">
              <a:solidFill>
                <a:srgbClr val="646363"/>
              </a:solidFill>
              <a:latin typeface="Arial MT" panose="020B0604020202020204" pitchFamily="34" charset="0"/>
              <a:cs typeface="Arial" pitchFamily="34" charset="0"/>
            </a:rPr>
            <a:t>rosolia</a:t>
          </a:r>
          <a:endParaRPr lang="en-GB" b="1" dirty="0">
            <a:solidFill>
              <a:srgbClr val="646363"/>
            </a:solidFill>
            <a:latin typeface="Arial MT" panose="020B0604020202020204" pitchFamily="34" charset="0"/>
            <a:cs typeface="Arial" pitchFamily="34" charset="0"/>
          </a:endParaRPr>
        </a:p>
        <a:p>
          <a:r>
            <a:rPr lang="en-GB" b="1" dirty="0" err="1">
              <a:solidFill>
                <a:srgbClr val="646363"/>
              </a:solidFill>
              <a:latin typeface="Arial MT" panose="020B0604020202020204" pitchFamily="34" charset="0"/>
              <a:cs typeface="Arial" pitchFamily="34" charset="0"/>
            </a:rPr>
            <a:t>Trasmissione</a:t>
          </a:r>
          <a:r>
            <a:rPr lang="en-GB" b="1" dirty="0">
              <a:solidFill>
                <a:srgbClr val="646363"/>
              </a:solidFill>
              <a:latin typeface="Arial MT" panose="020B0604020202020204" pitchFamily="34" charset="0"/>
              <a:cs typeface="Arial" pitchFamily="34" charset="0"/>
            </a:rPr>
            <a:t> per 3 vie: </a:t>
          </a:r>
          <a:r>
            <a:rPr lang="en-GB" b="1" dirty="0" err="1">
              <a:solidFill>
                <a:srgbClr val="646363"/>
              </a:solidFill>
              <a:latin typeface="Arial MT" panose="020B0604020202020204" pitchFamily="34" charset="0"/>
              <a:cs typeface="Arial" pitchFamily="34" charset="0"/>
            </a:rPr>
            <a:t>contatto</a:t>
          </a:r>
          <a:r>
            <a:rPr lang="en-GB" b="1" dirty="0">
              <a:solidFill>
                <a:srgbClr val="646363"/>
              </a:solidFill>
              <a:latin typeface="Arial MT" panose="020B0604020202020204" pitchFamily="34" charset="0"/>
              <a:cs typeface="Arial" pitchFamily="34" charset="0"/>
            </a:rPr>
            <a:t> </a:t>
          </a:r>
          <a:r>
            <a:rPr lang="en-GB" b="1" dirty="0" err="1">
              <a:solidFill>
                <a:srgbClr val="646363"/>
              </a:solidFill>
              <a:latin typeface="Arial MT" panose="020B0604020202020204" pitchFamily="34" charset="0"/>
              <a:cs typeface="Arial" pitchFamily="34" charset="0"/>
            </a:rPr>
            <a:t>diretto</a:t>
          </a:r>
          <a:r>
            <a:rPr lang="en-GB" b="1" dirty="0">
              <a:solidFill>
                <a:srgbClr val="646363"/>
              </a:solidFill>
              <a:latin typeface="Arial MT" panose="020B0604020202020204" pitchFamily="34" charset="0"/>
              <a:cs typeface="Arial" pitchFamily="34" charset="0"/>
            </a:rPr>
            <a:t>,</a:t>
          </a:r>
          <a:br>
            <a:rPr lang="en-GB" b="1" dirty="0">
              <a:solidFill>
                <a:srgbClr val="646363"/>
              </a:solidFill>
              <a:latin typeface="Arial MT" panose="020B0604020202020204" pitchFamily="34" charset="0"/>
              <a:cs typeface="Arial" pitchFamily="34" charset="0"/>
            </a:rPr>
          </a:br>
          <a:r>
            <a:rPr lang="en-GB" b="1" dirty="0" err="1">
              <a:solidFill>
                <a:srgbClr val="646363"/>
              </a:solidFill>
              <a:latin typeface="Arial MT" panose="020B0604020202020204" pitchFamily="34" charset="0"/>
              <a:cs typeface="Arial" pitchFamily="34" charset="0"/>
            </a:rPr>
            <a:t>respiratoria</a:t>
          </a:r>
          <a:r>
            <a:rPr lang="en-GB" b="1" dirty="0">
              <a:solidFill>
                <a:srgbClr val="646363"/>
              </a:solidFill>
              <a:latin typeface="Arial MT" panose="020B0604020202020204" pitchFamily="34" charset="0"/>
              <a:cs typeface="Arial" pitchFamily="34" charset="0"/>
            </a:rPr>
            <a:t>, </a:t>
          </a:r>
          <a:r>
            <a:rPr lang="en-GB" b="1" dirty="0" err="1">
              <a:solidFill>
                <a:srgbClr val="646363"/>
              </a:solidFill>
              <a:latin typeface="Arial MT" panose="020B0604020202020204" pitchFamily="34" charset="0"/>
              <a:cs typeface="Arial" pitchFamily="34" charset="0"/>
            </a:rPr>
            <a:t>transplacentare</a:t>
          </a:r>
          <a:endParaRPr lang="en-GB" b="1" dirty="0">
            <a:solidFill>
              <a:srgbClr val="646363"/>
            </a:solidFill>
            <a:latin typeface="Arial MT" panose="020B0604020202020204" pitchFamily="34" charset="0"/>
          </a:endParaRPr>
        </a:p>
      </dgm:t>
    </dgm:pt>
    <dgm:pt modelId="{6A6D1F57-AC43-4019-8AB7-C250D3254A39}" type="parTrans" cxnId="{6F1211C8-7A26-4F26-84E3-A85B52D3317F}">
      <dgm:prSet/>
      <dgm:spPr/>
      <dgm:t>
        <a:bodyPr/>
        <a:lstStyle/>
        <a:p>
          <a:endParaRPr lang="en-GB">
            <a:solidFill>
              <a:srgbClr val="646363"/>
            </a:solidFill>
            <a:latin typeface="Arial MT" panose="020B0604020202020204" pitchFamily="34" charset="0"/>
          </a:endParaRPr>
        </a:p>
      </dgm:t>
    </dgm:pt>
    <dgm:pt modelId="{63E86343-47EE-4F8B-88A3-E4A04615DACD}" type="sibTrans" cxnId="{6F1211C8-7A26-4F26-84E3-A85B52D3317F}">
      <dgm:prSet/>
      <dgm:spPr/>
      <dgm:t>
        <a:bodyPr/>
        <a:lstStyle/>
        <a:p>
          <a:endParaRPr lang="en-GB">
            <a:solidFill>
              <a:srgbClr val="646363"/>
            </a:solidFill>
            <a:latin typeface="Arial MT" panose="020B0604020202020204" pitchFamily="34" charset="0"/>
          </a:endParaRPr>
        </a:p>
      </dgm:t>
    </dgm:pt>
    <dgm:pt modelId="{B3AB03E4-D092-4F97-8574-F2DA46DD8A7E}">
      <dgm:prSet phldrT="[Text]"/>
      <dgm:spPr/>
      <dgm:t>
        <a:bodyPr/>
        <a:lstStyle/>
        <a:p>
          <a:r>
            <a:rPr lang="en-GB" b="1" dirty="0">
              <a:solidFill>
                <a:srgbClr val="646363"/>
              </a:solidFill>
              <a:latin typeface="Arial MT" panose="020B0604020202020204" pitchFamily="34" charset="0"/>
              <a:cs typeface="Arial" pitchFamily="34" charset="0"/>
            </a:rPr>
            <a:t>VZV </a:t>
          </a:r>
          <a:r>
            <a:rPr lang="en-GB" b="1" dirty="0" err="1">
              <a:solidFill>
                <a:srgbClr val="646363"/>
              </a:solidFill>
              <a:latin typeface="Arial MT" panose="020B0604020202020204" pitchFamily="34" charset="0"/>
              <a:cs typeface="Arial" pitchFamily="34" charset="0"/>
            </a:rPr>
            <a:t>responsabile</a:t>
          </a:r>
          <a:r>
            <a:rPr lang="en-GB" b="1" dirty="0">
              <a:solidFill>
                <a:srgbClr val="646363"/>
              </a:solidFill>
              <a:latin typeface="Arial MT" panose="020B0604020202020204" pitchFamily="34" charset="0"/>
              <a:cs typeface="Arial" pitchFamily="34" charset="0"/>
            </a:rPr>
            <a:t> </a:t>
          </a:r>
          <a:r>
            <a:rPr lang="en-GB" b="1" dirty="0" err="1">
              <a:solidFill>
                <a:srgbClr val="646363"/>
              </a:solidFill>
              <a:latin typeface="Arial MT" panose="020B0604020202020204" pitchFamily="34" charset="0"/>
              <a:cs typeface="Arial" pitchFamily="34" charset="0"/>
            </a:rPr>
            <a:t>di</a:t>
          </a:r>
          <a:r>
            <a:rPr lang="en-GB" b="1" dirty="0">
              <a:solidFill>
                <a:srgbClr val="646363"/>
              </a:solidFill>
              <a:latin typeface="Arial MT" panose="020B0604020202020204" pitchFamily="34" charset="0"/>
              <a:cs typeface="Arial" pitchFamily="34" charset="0"/>
            </a:rPr>
            <a:t> 2 </a:t>
          </a:r>
          <a:r>
            <a:rPr lang="en-GB" b="1" dirty="0" err="1">
              <a:solidFill>
                <a:srgbClr val="646363"/>
              </a:solidFill>
              <a:latin typeface="Arial MT" panose="020B0604020202020204" pitchFamily="34" charset="0"/>
              <a:cs typeface="Arial" pitchFamily="34" charset="0"/>
            </a:rPr>
            <a:t>differenti</a:t>
          </a:r>
          <a:r>
            <a:rPr lang="en-GB" b="1" dirty="0">
              <a:solidFill>
                <a:srgbClr val="646363"/>
              </a:solidFill>
              <a:latin typeface="Arial MT" panose="020B0604020202020204" pitchFamily="34" charset="0"/>
              <a:cs typeface="Arial" pitchFamily="34" charset="0"/>
            </a:rPr>
            <a:t> </a:t>
          </a:r>
          <a:r>
            <a:rPr lang="en-GB" b="1" dirty="0" err="1">
              <a:solidFill>
                <a:srgbClr val="646363"/>
              </a:solidFill>
              <a:latin typeface="Arial MT" panose="020B0604020202020204" pitchFamily="34" charset="0"/>
              <a:cs typeface="Arial" pitchFamily="34" charset="0"/>
            </a:rPr>
            <a:t>patologie</a:t>
          </a:r>
          <a:r>
            <a:rPr lang="en-GB" b="1" dirty="0">
              <a:solidFill>
                <a:srgbClr val="646363"/>
              </a:solidFill>
              <a:latin typeface="Arial MT" panose="020B0604020202020204" pitchFamily="34" charset="0"/>
              <a:cs typeface="Arial" pitchFamily="34" charset="0"/>
            </a:rPr>
            <a:t>:</a:t>
          </a:r>
          <a:endParaRPr lang="en-GB" b="1" baseline="30000" dirty="0">
            <a:solidFill>
              <a:srgbClr val="646363"/>
            </a:solidFill>
            <a:latin typeface="Arial MT" panose="020B0604020202020204" pitchFamily="34" charset="0"/>
            <a:cs typeface="Arial" pitchFamily="34" charset="0"/>
          </a:endParaRPr>
        </a:p>
        <a:p>
          <a:r>
            <a:rPr lang="en-GB" b="1" dirty="0" err="1">
              <a:solidFill>
                <a:srgbClr val="646363"/>
              </a:solidFill>
              <a:latin typeface="Arial MT" panose="020B0604020202020204" pitchFamily="34" charset="0"/>
              <a:cs typeface="Arial" pitchFamily="34" charset="0"/>
            </a:rPr>
            <a:t>Varicella</a:t>
          </a:r>
          <a:r>
            <a:rPr lang="en-GB" b="1" dirty="0">
              <a:solidFill>
                <a:srgbClr val="646363"/>
              </a:solidFill>
              <a:latin typeface="Arial MT" panose="020B0604020202020204" pitchFamily="34" charset="0"/>
              <a:cs typeface="Arial" pitchFamily="34" charset="0"/>
            </a:rPr>
            <a:t> a </a:t>
          </a:r>
          <a:r>
            <a:rPr lang="en-GB" b="1" dirty="0" err="1">
              <a:solidFill>
                <a:srgbClr val="646363"/>
              </a:solidFill>
              <a:latin typeface="Arial MT" panose="020B0604020202020204" pitchFamily="34" charset="0"/>
              <a:cs typeface="Arial" pitchFamily="34" charset="0"/>
            </a:rPr>
            <a:t>seguito</a:t>
          </a:r>
          <a:r>
            <a:rPr lang="en-GB" b="1" dirty="0">
              <a:solidFill>
                <a:srgbClr val="646363"/>
              </a:solidFill>
              <a:latin typeface="Arial MT" panose="020B0604020202020204" pitchFamily="34" charset="0"/>
              <a:cs typeface="Arial" pitchFamily="34" charset="0"/>
            </a:rPr>
            <a:t> </a:t>
          </a:r>
          <a:r>
            <a:rPr lang="en-GB" b="1" dirty="0" err="1">
              <a:solidFill>
                <a:srgbClr val="646363"/>
              </a:solidFill>
              <a:latin typeface="Arial MT" panose="020B0604020202020204" pitchFamily="34" charset="0"/>
              <a:cs typeface="Arial" pitchFamily="34" charset="0"/>
            </a:rPr>
            <a:t>dell’infezione</a:t>
          </a:r>
          <a:r>
            <a:rPr lang="en-GB" b="1" dirty="0">
              <a:solidFill>
                <a:srgbClr val="646363"/>
              </a:solidFill>
              <a:latin typeface="Arial MT" panose="020B0604020202020204" pitchFamily="34" charset="0"/>
              <a:cs typeface="Arial" pitchFamily="34" charset="0"/>
            </a:rPr>
            <a:t> </a:t>
          </a:r>
          <a:r>
            <a:rPr lang="en-GB" b="1" dirty="0" err="1">
              <a:solidFill>
                <a:srgbClr val="646363"/>
              </a:solidFill>
              <a:latin typeface="Arial MT" panose="020B0604020202020204" pitchFamily="34" charset="0"/>
              <a:cs typeface="Arial" pitchFamily="34" charset="0"/>
            </a:rPr>
            <a:t>primaria</a:t>
          </a:r>
          <a:endParaRPr lang="en-GB" b="1" dirty="0">
            <a:solidFill>
              <a:srgbClr val="646363"/>
            </a:solidFill>
            <a:latin typeface="Arial MT" panose="020B0604020202020204" pitchFamily="34" charset="0"/>
            <a:cs typeface="Arial" pitchFamily="34" charset="0"/>
          </a:endParaRPr>
        </a:p>
        <a:p>
          <a:r>
            <a:rPr lang="en-GB" b="1" dirty="0">
              <a:solidFill>
                <a:srgbClr val="646363"/>
              </a:solidFill>
              <a:latin typeface="Arial MT" panose="020B0604020202020204" pitchFamily="34" charset="0"/>
              <a:cs typeface="Arial" pitchFamily="34" charset="0"/>
            </a:rPr>
            <a:t>Herpes zoster a </a:t>
          </a:r>
          <a:r>
            <a:rPr lang="en-GB" b="1" dirty="0" err="1">
              <a:solidFill>
                <a:srgbClr val="646363"/>
              </a:solidFill>
              <a:latin typeface="Arial MT" panose="020B0604020202020204" pitchFamily="34" charset="0"/>
              <a:cs typeface="Arial" pitchFamily="34" charset="0"/>
            </a:rPr>
            <a:t>seguito</a:t>
          </a:r>
          <a:r>
            <a:rPr lang="en-GB" b="1" dirty="0">
              <a:solidFill>
                <a:srgbClr val="646363"/>
              </a:solidFill>
              <a:latin typeface="Arial MT" panose="020B0604020202020204" pitchFamily="34" charset="0"/>
              <a:cs typeface="Arial" pitchFamily="34" charset="0"/>
            </a:rPr>
            <a:t> </a:t>
          </a:r>
          <a:r>
            <a:rPr lang="en-GB" b="1" dirty="0" err="1">
              <a:solidFill>
                <a:srgbClr val="646363"/>
              </a:solidFill>
              <a:latin typeface="Arial MT" panose="020B0604020202020204" pitchFamily="34" charset="0"/>
              <a:cs typeface="Arial" pitchFamily="34" charset="0"/>
            </a:rPr>
            <a:t>di</a:t>
          </a:r>
          <a:r>
            <a:rPr lang="en-GB" b="1" dirty="0">
              <a:solidFill>
                <a:srgbClr val="646363"/>
              </a:solidFill>
              <a:latin typeface="Arial MT" panose="020B0604020202020204" pitchFamily="34" charset="0"/>
              <a:cs typeface="Arial" pitchFamily="34" charset="0"/>
            </a:rPr>
            <a:t> </a:t>
          </a:r>
          <a:r>
            <a:rPr lang="en-GB" b="1" dirty="0" err="1">
              <a:solidFill>
                <a:srgbClr val="646363"/>
              </a:solidFill>
              <a:latin typeface="Arial MT" panose="020B0604020202020204" pitchFamily="34" charset="0"/>
              <a:cs typeface="Arial" pitchFamily="34" charset="0"/>
            </a:rPr>
            <a:t>riattivazione</a:t>
          </a:r>
          <a:r>
            <a:rPr lang="en-GB" b="1" dirty="0">
              <a:solidFill>
                <a:srgbClr val="646363"/>
              </a:solidFill>
              <a:latin typeface="Arial MT" panose="020B0604020202020204" pitchFamily="34" charset="0"/>
              <a:cs typeface="Arial" pitchFamily="34" charset="0"/>
            </a:rPr>
            <a:t> del virus</a:t>
          </a:r>
          <a:endParaRPr lang="en-GB" b="1" dirty="0">
            <a:solidFill>
              <a:srgbClr val="646363"/>
            </a:solidFill>
            <a:latin typeface="Arial MT" panose="020B0604020202020204" pitchFamily="34" charset="0"/>
          </a:endParaRPr>
        </a:p>
      </dgm:t>
    </dgm:pt>
    <dgm:pt modelId="{D46AD63D-7ADF-4A8C-905D-99317D3AB02B}" type="parTrans" cxnId="{1AA61220-2214-4395-9D96-22F3521EBF05}">
      <dgm:prSet/>
      <dgm:spPr/>
      <dgm:t>
        <a:bodyPr/>
        <a:lstStyle/>
        <a:p>
          <a:endParaRPr lang="en-GB">
            <a:solidFill>
              <a:srgbClr val="646363"/>
            </a:solidFill>
            <a:latin typeface="Arial MT" panose="020B0604020202020204" pitchFamily="34" charset="0"/>
          </a:endParaRPr>
        </a:p>
      </dgm:t>
    </dgm:pt>
    <dgm:pt modelId="{DD125920-6FD0-4836-85BE-31254544CB37}" type="sibTrans" cxnId="{1AA61220-2214-4395-9D96-22F3521EBF05}">
      <dgm:prSet/>
      <dgm:spPr/>
      <dgm:t>
        <a:bodyPr/>
        <a:lstStyle/>
        <a:p>
          <a:endParaRPr lang="en-GB">
            <a:solidFill>
              <a:srgbClr val="646363"/>
            </a:solidFill>
            <a:latin typeface="Arial MT" panose="020B0604020202020204" pitchFamily="34" charset="0"/>
          </a:endParaRPr>
        </a:p>
      </dgm:t>
    </dgm:pt>
    <dgm:pt modelId="{A17CE7E1-B513-4317-99BF-E7896F0E3791}" type="pres">
      <dgm:prSet presAssocID="{6E2A8127-EF59-465F-A061-349EE9CEE446}" presName="linearFlow" presStyleCnt="0">
        <dgm:presLayoutVars>
          <dgm:dir/>
          <dgm:resizeHandles val="exact"/>
        </dgm:presLayoutVars>
      </dgm:prSet>
      <dgm:spPr/>
    </dgm:pt>
    <dgm:pt modelId="{AC6B0437-074A-4045-84F8-2F80BE16D857}" type="pres">
      <dgm:prSet presAssocID="{F837D6F3-D16A-4F75-BEF3-351F0D2D2666}" presName="composite" presStyleCnt="0"/>
      <dgm:spPr/>
    </dgm:pt>
    <dgm:pt modelId="{0A62E652-6C8C-4CCA-ACC2-90E275FAAEC3}" type="pres">
      <dgm:prSet presAssocID="{F837D6F3-D16A-4F75-BEF3-351F0D2D2666}" presName="imgShp" presStyleLbl="fgImgPlace1" presStyleIdx="0" presStyleCnt="3" custScaleX="2000000" custScaleY="2000000" custLinFactX="-451735" custLinFactNeighborX="-500000" custLinFactNeighborY="-1219"/>
      <dgm:spPr>
        <a:blipFill rotWithShape="0">
          <a:blip xmlns:r="http://schemas.openxmlformats.org/officeDocument/2006/relationships" r:embed="rId1"/>
          <a:stretch>
            <a:fillRect/>
          </a:stretch>
        </a:blipFill>
      </dgm:spPr>
    </dgm:pt>
    <dgm:pt modelId="{C5ECA676-5A1E-4AC3-950A-31A69EA63C51}" type="pres">
      <dgm:prSet presAssocID="{F837D6F3-D16A-4F75-BEF3-351F0D2D2666}" presName="txShp" presStyleLbl="node1" presStyleIdx="0" presStyleCnt="3" custScaleX="116355" custScaleY="1711011" custLinFactNeighborX="4340">
        <dgm:presLayoutVars>
          <dgm:bulletEnabled val="1"/>
        </dgm:presLayoutVars>
      </dgm:prSet>
      <dgm:spPr/>
      <dgm:t>
        <a:bodyPr/>
        <a:lstStyle/>
        <a:p>
          <a:endParaRPr lang="it-IT"/>
        </a:p>
      </dgm:t>
    </dgm:pt>
    <dgm:pt modelId="{0BBB39A6-22A9-4A84-868C-4E9F3AC834A0}" type="pres">
      <dgm:prSet presAssocID="{35FDCBD6-E794-44AA-AE99-5321927D19EF}" presName="spacing" presStyleCnt="0"/>
      <dgm:spPr/>
    </dgm:pt>
    <dgm:pt modelId="{A4D3FA88-1348-4049-904E-3B626595F1AD}" type="pres">
      <dgm:prSet presAssocID="{85BF0CAC-7D89-4815-87C2-BB7519B610A2}" presName="composite" presStyleCnt="0"/>
      <dgm:spPr/>
    </dgm:pt>
    <dgm:pt modelId="{972746E6-98FE-4F6D-9B93-76A57ACF70B2}" type="pres">
      <dgm:prSet presAssocID="{85BF0CAC-7D89-4815-87C2-BB7519B610A2}" presName="imgShp" presStyleLbl="fgImgPlace1" presStyleIdx="1" presStyleCnt="3" custScaleX="2000000" custScaleY="2000000" custLinFactX="-451735" custLinFactNeighborX="-500000" custLinFactNeighborY="-1219"/>
      <dgm:spPr>
        <a:blipFill rotWithShape="0">
          <a:blip xmlns:r="http://schemas.openxmlformats.org/officeDocument/2006/relationships" r:embed="rId2"/>
          <a:stretch>
            <a:fillRect/>
          </a:stretch>
        </a:blipFill>
      </dgm:spPr>
    </dgm:pt>
    <dgm:pt modelId="{925482E2-5C57-4B93-A4D0-675C4917FC90}" type="pres">
      <dgm:prSet presAssocID="{85BF0CAC-7D89-4815-87C2-BB7519B610A2}" presName="txShp" presStyleLbl="node1" presStyleIdx="1" presStyleCnt="3" custScaleX="116355" custScaleY="1711011" custLinFactNeighborX="4340">
        <dgm:presLayoutVars>
          <dgm:bulletEnabled val="1"/>
        </dgm:presLayoutVars>
      </dgm:prSet>
      <dgm:spPr/>
      <dgm:t>
        <a:bodyPr/>
        <a:lstStyle/>
        <a:p>
          <a:endParaRPr lang="it-IT"/>
        </a:p>
      </dgm:t>
    </dgm:pt>
    <dgm:pt modelId="{44A3EF9D-88A7-47D5-88A1-0D6880E60B27}" type="pres">
      <dgm:prSet presAssocID="{63E86343-47EE-4F8B-88A3-E4A04615DACD}" presName="spacing" presStyleCnt="0"/>
      <dgm:spPr/>
    </dgm:pt>
    <dgm:pt modelId="{0EC70599-5983-4678-833F-35CC9F040165}" type="pres">
      <dgm:prSet presAssocID="{B3AB03E4-D092-4F97-8574-F2DA46DD8A7E}" presName="composite" presStyleCnt="0"/>
      <dgm:spPr/>
    </dgm:pt>
    <dgm:pt modelId="{494EBBA2-7FBA-446B-AEEB-64D682E7339E}" type="pres">
      <dgm:prSet presAssocID="{B3AB03E4-D092-4F97-8574-F2DA46DD8A7E}" presName="imgShp" presStyleLbl="fgImgPlace1" presStyleIdx="2" presStyleCnt="3" custScaleX="2000000" custScaleY="2000000" custLinFactX="-451735" custLinFactNeighborX="-500000" custLinFactNeighborY="-1219"/>
      <dgm:spPr>
        <a:blipFill rotWithShape="0">
          <a:blip xmlns:r="http://schemas.openxmlformats.org/officeDocument/2006/relationships" r:embed="rId3"/>
          <a:stretch>
            <a:fillRect/>
          </a:stretch>
        </a:blipFill>
      </dgm:spPr>
    </dgm:pt>
    <dgm:pt modelId="{AF49A056-89D2-4DB1-84D4-B8B084859B3B}" type="pres">
      <dgm:prSet presAssocID="{B3AB03E4-D092-4F97-8574-F2DA46DD8A7E}" presName="txShp" presStyleLbl="node1" presStyleIdx="2" presStyleCnt="3" custScaleX="116355" custScaleY="1711011" custLinFactNeighborX="4340">
        <dgm:presLayoutVars>
          <dgm:bulletEnabled val="1"/>
        </dgm:presLayoutVars>
      </dgm:prSet>
      <dgm:spPr/>
      <dgm:t>
        <a:bodyPr/>
        <a:lstStyle/>
        <a:p>
          <a:endParaRPr lang="it-IT"/>
        </a:p>
      </dgm:t>
    </dgm:pt>
  </dgm:ptLst>
  <dgm:cxnLst>
    <dgm:cxn modelId="{B8F1AE61-9733-4694-A7F3-B10C89571A90}" srcId="{6E2A8127-EF59-465F-A061-349EE9CEE446}" destId="{F837D6F3-D16A-4F75-BEF3-351F0D2D2666}" srcOrd="0" destOrd="0" parTransId="{593A6077-AF6B-408A-8A7D-7A3BA2B74FF9}" sibTransId="{35FDCBD6-E794-44AA-AE99-5321927D19EF}"/>
    <dgm:cxn modelId="{1AA61220-2214-4395-9D96-22F3521EBF05}" srcId="{6E2A8127-EF59-465F-A061-349EE9CEE446}" destId="{B3AB03E4-D092-4F97-8574-F2DA46DD8A7E}" srcOrd="2" destOrd="0" parTransId="{D46AD63D-7ADF-4A8C-905D-99317D3AB02B}" sibTransId="{DD125920-6FD0-4836-85BE-31254544CB37}"/>
    <dgm:cxn modelId="{A2508769-2A3A-4F57-84A5-EEB9F6C1E4C4}" type="presOf" srcId="{B3AB03E4-D092-4F97-8574-F2DA46DD8A7E}" destId="{AF49A056-89D2-4DB1-84D4-B8B084859B3B}" srcOrd="0" destOrd="0" presId="urn:microsoft.com/office/officeart/2005/8/layout/vList3#19"/>
    <dgm:cxn modelId="{6F1211C8-7A26-4F26-84E3-A85B52D3317F}" srcId="{6E2A8127-EF59-465F-A061-349EE9CEE446}" destId="{85BF0CAC-7D89-4815-87C2-BB7519B610A2}" srcOrd="1" destOrd="0" parTransId="{6A6D1F57-AC43-4019-8AB7-C250D3254A39}" sibTransId="{63E86343-47EE-4F8B-88A3-E4A04615DACD}"/>
    <dgm:cxn modelId="{094EE540-3699-43D5-9855-3889201AF6F0}" type="presOf" srcId="{85BF0CAC-7D89-4815-87C2-BB7519B610A2}" destId="{925482E2-5C57-4B93-A4D0-675C4917FC90}" srcOrd="0" destOrd="0" presId="urn:microsoft.com/office/officeart/2005/8/layout/vList3#19"/>
    <dgm:cxn modelId="{06541859-808E-4BDD-8FA7-94BFD7280B15}" type="presOf" srcId="{6E2A8127-EF59-465F-A061-349EE9CEE446}" destId="{A17CE7E1-B513-4317-99BF-E7896F0E3791}" srcOrd="0" destOrd="0" presId="urn:microsoft.com/office/officeart/2005/8/layout/vList3#19"/>
    <dgm:cxn modelId="{A3B1BCD6-B2B9-4C5F-A49E-4B46E04408EB}" type="presOf" srcId="{F837D6F3-D16A-4F75-BEF3-351F0D2D2666}" destId="{C5ECA676-5A1E-4AC3-950A-31A69EA63C51}" srcOrd="0" destOrd="0" presId="urn:microsoft.com/office/officeart/2005/8/layout/vList3#19"/>
    <dgm:cxn modelId="{ABCB297C-A076-427C-9DD5-48B08D8A51DC}" type="presParOf" srcId="{A17CE7E1-B513-4317-99BF-E7896F0E3791}" destId="{AC6B0437-074A-4045-84F8-2F80BE16D857}" srcOrd="0" destOrd="0" presId="urn:microsoft.com/office/officeart/2005/8/layout/vList3#19"/>
    <dgm:cxn modelId="{146F2E54-64CE-4E8A-A839-594DFB2CBDCA}" type="presParOf" srcId="{AC6B0437-074A-4045-84F8-2F80BE16D857}" destId="{0A62E652-6C8C-4CCA-ACC2-90E275FAAEC3}" srcOrd="0" destOrd="0" presId="urn:microsoft.com/office/officeart/2005/8/layout/vList3#19"/>
    <dgm:cxn modelId="{81506E89-E775-45B1-860C-9686D5A01CB1}" type="presParOf" srcId="{AC6B0437-074A-4045-84F8-2F80BE16D857}" destId="{C5ECA676-5A1E-4AC3-950A-31A69EA63C51}" srcOrd="1" destOrd="0" presId="urn:microsoft.com/office/officeart/2005/8/layout/vList3#19"/>
    <dgm:cxn modelId="{8607914C-04B3-41E7-8645-F904032DE14A}" type="presParOf" srcId="{A17CE7E1-B513-4317-99BF-E7896F0E3791}" destId="{0BBB39A6-22A9-4A84-868C-4E9F3AC834A0}" srcOrd="1" destOrd="0" presId="urn:microsoft.com/office/officeart/2005/8/layout/vList3#19"/>
    <dgm:cxn modelId="{D695F402-2D2F-4863-BBC3-A38F9E8FEAD2}" type="presParOf" srcId="{A17CE7E1-B513-4317-99BF-E7896F0E3791}" destId="{A4D3FA88-1348-4049-904E-3B626595F1AD}" srcOrd="2" destOrd="0" presId="urn:microsoft.com/office/officeart/2005/8/layout/vList3#19"/>
    <dgm:cxn modelId="{EE33557C-8BD0-4570-B538-7D3212ABBC78}" type="presParOf" srcId="{A4D3FA88-1348-4049-904E-3B626595F1AD}" destId="{972746E6-98FE-4F6D-9B93-76A57ACF70B2}" srcOrd="0" destOrd="0" presId="urn:microsoft.com/office/officeart/2005/8/layout/vList3#19"/>
    <dgm:cxn modelId="{EE1BACD0-602B-435C-8C7C-D6FF4750B91E}" type="presParOf" srcId="{A4D3FA88-1348-4049-904E-3B626595F1AD}" destId="{925482E2-5C57-4B93-A4D0-675C4917FC90}" srcOrd="1" destOrd="0" presId="urn:microsoft.com/office/officeart/2005/8/layout/vList3#19"/>
    <dgm:cxn modelId="{2E87E37F-70C1-4D96-B8AE-84941A95EB96}" type="presParOf" srcId="{A17CE7E1-B513-4317-99BF-E7896F0E3791}" destId="{44A3EF9D-88A7-47D5-88A1-0D6880E60B27}" srcOrd="3" destOrd="0" presId="urn:microsoft.com/office/officeart/2005/8/layout/vList3#19"/>
    <dgm:cxn modelId="{11318037-FFA0-4D79-A035-3FB0A731385C}" type="presParOf" srcId="{A17CE7E1-B513-4317-99BF-E7896F0E3791}" destId="{0EC70599-5983-4678-833F-35CC9F040165}" srcOrd="4" destOrd="0" presId="urn:microsoft.com/office/officeart/2005/8/layout/vList3#19"/>
    <dgm:cxn modelId="{F2058886-6CC8-4D75-A98F-B07397D487C6}" type="presParOf" srcId="{0EC70599-5983-4678-833F-35CC9F040165}" destId="{494EBBA2-7FBA-446B-AEEB-64D682E7339E}" srcOrd="0" destOrd="0" presId="urn:microsoft.com/office/officeart/2005/8/layout/vList3#19"/>
    <dgm:cxn modelId="{859F0C5C-A3C8-4E33-9E28-0E7083029466}" type="presParOf" srcId="{0EC70599-5983-4678-833F-35CC9F040165}" destId="{AF49A056-89D2-4DB1-84D4-B8B084859B3B}" srcOrd="1" destOrd="0" presId="urn:microsoft.com/office/officeart/2005/8/layout/vList3#1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95CFC-0013-4648-81C7-BDF46FD0BCF8}">
      <dsp:nvSpPr>
        <dsp:cNvPr id="0" name=""/>
        <dsp:cNvSpPr/>
      </dsp:nvSpPr>
      <dsp:spPr>
        <a:xfrm>
          <a:off x="0" y="0"/>
          <a:ext cx="8146297" cy="821313"/>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0000" tIns="60960" rIns="60960" bIns="60960" numCol="1" spcCol="1270" anchor="ctr" anchorCtr="0">
          <a:noAutofit/>
        </a:bodyPr>
        <a:lstStyle/>
        <a:p>
          <a:pPr lvl="0" algn="l" defTabSz="711200">
            <a:lnSpc>
              <a:spcPct val="90000"/>
            </a:lnSpc>
            <a:spcBef>
              <a:spcPct val="0"/>
            </a:spcBef>
            <a:spcAft>
              <a:spcPct val="35000"/>
            </a:spcAft>
            <a:buNone/>
          </a:pPr>
          <a:r>
            <a:rPr lang="it-IT" sz="1600" b="1" kern="1200" dirty="0"/>
            <a:t>ADOLESCENTI: VACCINAZIONE UNIVERSALE E COPERTURE VACCINALI (CV)</a:t>
          </a:r>
        </a:p>
        <a:p>
          <a:pPr lvl="0" algn="l" defTabSz="711200">
            <a:lnSpc>
              <a:spcPct val="90000"/>
            </a:lnSpc>
            <a:spcBef>
              <a:spcPct val="0"/>
            </a:spcBef>
            <a:spcAft>
              <a:spcPct val="35000"/>
            </a:spcAft>
            <a:buNone/>
          </a:pPr>
          <a:r>
            <a:rPr lang="it-IT" sz="1600" b="1" kern="1200" dirty="0"/>
            <a:t>Aumentare e sostenere le CV in adolescenti di entrambi i sessi per un’alta protezione a livello di popolazione come da obiettivi di Sanità pubblica </a:t>
          </a:r>
        </a:p>
      </dsp:txBody>
      <dsp:txXfrm>
        <a:off x="1711390" y="0"/>
        <a:ext cx="6434906" cy="821313"/>
      </dsp:txXfrm>
    </dsp:sp>
    <dsp:sp modelId="{A7C51998-D958-4572-B855-231E0F90BF1E}">
      <dsp:nvSpPr>
        <dsp:cNvPr id="0" name=""/>
        <dsp:cNvSpPr/>
      </dsp:nvSpPr>
      <dsp:spPr>
        <a:xfrm>
          <a:off x="82131" y="82131"/>
          <a:ext cx="1629259" cy="657050"/>
        </a:xfrm>
        <a:prstGeom prst="roundRect">
          <a:avLst>
            <a:gd name="adj" fmla="val 10000"/>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6C9C5E08-A141-4CEC-AA8E-D7B7B64719FB}">
      <dsp:nvSpPr>
        <dsp:cNvPr id="0" name=""/>
        <dsp:cNvSpPr/>
      </dsp:nvSpPr>
      <dsp:spPr>
        <a:xfrm>
          <a:off x="0" y="903444"/>
          <a:ext cx="8146297" cy="821313"/>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0000" tIns="60960" rIns="60960" bIns="60960" numCol="1" spcCol="1270" anchor="ctr" anchorCtr="0">
          <a:noAutofit/>
        </a:bodyPr>
        <a:lstStyle/>
        <a:p>
          <a:pPr lvl="0" algn="l" defTabSz="711200">
            <a:lnSpc>
              <a:spcPct val="90000"/>
            </a:lnSpc>
            <a:spcBef>
              <a:spcPct val="0"/>
            </a:spcBef>
            <a:spcAft>
              <a:spcPct val="35000"/>
            </a:spcAft>
            <a:buNone/>
          </a:pPr>
          <a:r>
            <a:rPr lang="it-IT" sz="1600" b="1" kern="1200" dirty="0"/>
            <a:t>VACCINO 9-VALENTE (9vHPV)</a:t>
          </a:r>
        </a:p>
        <a:p>
          <a:pPr lvl="0" algn="l" defTabSz="711200">
            <a:lnSpc>
              <a:spcPct val="90000"/>
            </a:lnSpc>
            <a:spcBef>
              <a:spcPct val="0"/>
            </a:spcBef>
            <a:spcAft>
              <a:spcPct val="35000"/>
            </a:spcAft>
            <a:buNone/>
          </a:pPr>
          <a:r>
            <a:rPr lang="it-IT" sz="1600" b="1" kern="1200" dirty="0"/>
            <a:t>Sostenere l’implementazione di 9vHPV per offrire la massima protezione coprendo un numero maggiore di tipi di HPV </a:t>
          </a:r>
        </a:p>
      </dsp:txBody>
      <dsp:txXfrm>
        <a:off x="1711390" y="903444"/>
        <a:ext cx="6434906" cy="821313"/>
      </dsp:txXfrm>
    </dsp:sp>
    <dsp:sp modelId="{3982F358-6978-49FD-9DD8-36A9E8C3B831}">
      <dsp:nvSpPr>
        <dsp:cNvPr id="0" name=""/>
        <dsp:cNvSpPr/>
      </dsp:nvSpPr>
      <dsp:spPr>
        <a:xfrm>
          <a:off x="82131" y="985575"/>
          <a:ext cx="1629259" cy="657050"/>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3AAC0B66-C46D-4049-8255-B1C19195CD6A}">
      <dsp:nvSpPr>
        <dsp:cNvPr id="0" name=""/>
        <dsp:cNvSpPr/>
      </dsp:nvSpPr>
      <dsp:spPr>
        <a:xfrm>
          <a:off x="0" y="1806888"/>
          <a:ext cx="8146297" cy="821313"/>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0000" tIns="60960" rIns="60960" bIns="60960" numCol="1" spcCol="1270" anchor="ctr" anchorCtr="0">
          <a:noAutofit/>
        </a:bodyPr>
        <a:lstStyle/>
        <a:p>
          <a:pPr lvl="0" algn="l" defTabSz="711200">
            <a:lnSpc>
              <a:spcPct val="90000"/>
            </a:lnSpc>
            <a:spcBef>
              <a:spcPct val="0"/>
            </a:spcBef>
            <a:spcAft>
              <a:spcPct val="35000"/>
            </a:spcAft>
            <a:buNone/>
          </a:pPr>
          <a:r>
            <a:rPr lang="it-IT" sz="1600" b="1" kern="1200" dirty="0"/>
            <a:t>STRATEGIA MULTI-COORTE</a:t>
          </a:r>
        </a:p>
        <a:p>
          <a:pPr lvl="0" algn="l" defTabSz="711200">
            <a:lnSpc>
              <a:spcPct val="90000"/>
            </a:lnSpc>
            <a:spcBef>
              <a:spcPct val="0"/>
            </a:spcBef>
            <a:spcAft>
              <a:spcPct val="35000"/>
            </a:spcAft>
            <a:buNone/>
          </a:pPr>
          <a:r>
            <a:rPr lang="it-IT" sz="1600" b="1" kern="1200" dirty="0"/>
            <a:t>Supportare strategie multi-coorte: M+F 12-15-18, 25enni, donne adulte, donne trattate, popolazioni speciali</a:t>
          </a:r>
        </a:p>
      </dsp:txBody>
      <dsp:txXfrm>
        <a:off x="1711390" y="1806888"/>
        <a:ext cx="6434906" cy="821313"/>
      </dsp:txXfrm>
    </dsp:sp>
    <dsp:sp modelId="{CD68D498-AA84-4E8E-B919-38070A62002C}">
      <dsp:nvSpPr>
        <dsp:cNvPr id="0" name=""/>
        <dsp:cNvSpPr/>
      </dsp:nvSpPr>
      <dsp:spPr>
        <a:xfrm>
          <a:off x="82131" y="1889020"/>
          <a:ext cx="1629259" cy="657050"/>
        </a:xfrm>
        <a:prstGeom prst="roundRect">
          <a:avLst>
            <a:gd name="adj" fmla="val 10000"/>
          </a:avLst>
        </a:prstGeom>
        <a:blipFill rotWithShape="1">
          <a:blip xmlns:r="http://schemas.openxmlformats.org/officeDocument/2006/relationships" r:embed="rId3"/>
          <a:srcRect/>
          <a:stretch>
            <a:fillRect l="-14000" r="-14000"/>
          </a:stretch>
        </a:blip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6711C0A4-838D-4DD5-A757-D925F9A09802}">
      <dsp:nvSpPr>
        <dsp:cNvPr id="0" name=""/>
        <dsp:cNvSpPr/>
      </dsp:nvSpPr>
      <dsp:spPr>
        <a:xfrm>
          <a:off x="0" y="2710333"/>
          <a:ext cx="8146297" cy="821313"/>
        </a:xfrm>
        <a:prstGeom prst="roundRect">
          <a:avLst>
            <a:gd name="adj" fmla="val 10000"/>
          </a:avLst>
        </a:prstGeom>
        <a:solidFill>
          <a:schemeClr val="lt1">
            <a:hueOff val="0"/>
            <a:satOff val="0"/>
            <a:lumOff val="0"/>
            <a:alphaOff val="0"/>
          </a:schemeClr>
        </a:solid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0000" tIns="60960" rIns="60960" bIns="60960" numCol="1" spcCol="1270" anchor="ctr" anchorCtr="0">
          <a:noAutofit/>
        </a:bodyPr>
        <a:lstStyle/>
        <a:p>
          <a:pPr marL="0" lvl="0" algn="l" defTabSz="711200">
            <a:lnSpc>
              <a:spcPct val="90000"/>
            </a:lnSpc>
            <a:spcBef>
              <a:spcPct val="0"/>
            </a:spcBef>
            <a:spcAft>
              <a:spcPct val="35000"/>
            </a:spcAft>
          </a:pPr>
          <a:r>
            <a:rPr lang="it-IT" sz="1600" b="1" kern="1200" dirty="0"/>
            <a:t>PREVENZIONE PRIMARIA, PREVENZIONE SECONDARIA E TRATTAMENTO</a:t>
          </a:r>
        </a:p>
        <a:p>
          <a:pPr marL="0" lvl="0" algn="l" defTabSz="711200">
            <a:lnSpc>
              <a:spcPct val="90000"/>
            </a:lnSpc>
            <a:spcBef>
              <a:spcPct val="0"/>
            </a:spcBef>
            <a:spcAft>
              <a:spcPct val="35000"/>
            </a:spcAft>
          </a:pPr>
          <a:r>
            <a:rPr lang="it-IT" sz="1600" b="1" kern="1200" dirty="0"/>
            <a:t>Supportare l’integrazione dei programmi di prevenzione e di trattamento</a:t>
          </a:r>
        </a:p>
      </dsp:txBody>
      <dsp:txXfrm>
        <a:off x="1711390" y="2710333"/>
        <a:ext cx="6434906" cy="821313"/>
      </dsp:txXfrm>
    </dsp:sp>
    <dsp:sp modelId="{604FF22D-48CD-4D36-972A-686B5114D46E}">
      <dsp:nvSpPr>
        <dsp:cNvPr id="0" name=""/>
        <dsp:cNvSpPr/>
      </dsp:nvSpPr>
      <dsp:spPr>
        <a:xfrm>
          <a:off x="82131" y="2792464"/>
          <a:ext cx="1629259" cy="657050"/>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35000" b="-35000"/>
          </a:stretch>
        </a:blipFill>
        <a:ln w="38100" cap="flat" cmpd="sng" algn="ctr">
          <a:solidFill>
            <a:schemeClr val="accent3">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8E4C09-3EFE-4EF2-AA09-55804E03E5A9}">
      <dsp:nvSpPr>
        <dsp:cNvPr id="0" name=""/>
        <dsp:cNvSpPr/>
      </dsp:nvSpPr>
      <dsp:spPr>
        <a:xfrm rot="10800000">
          <a:off x="1353705" y="72958"/>
          <a:ext cx="5510718" cy="1163564"/>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795" tIns="68580" rIns="128016" bIns="68580" numCol="1" spcCol="1270" anchor="ctr" anchorCtr="0">
          <a:noAutofit/>
        </a:bodyPr>
        <a:lstStyle/>
        <a:p>
          <a:pPr lvl="0" algn="ctr" defTabSz="800100">
            <a:lnSpc>
              <a:spcPct val="150000"/>
            </a:lnSpc>
            <a:spcBef>
              <a:spcPct val="0"/>
            </a:spcBef>
            <a:spcAft>
              <a:spcPct val="35000"/>
            </a:spcAft>
          </a:pPr>
          <a:r>
            <a:rPr lang="en-GB" sz="1800" b="1" kern="1200" dirty="0" err="1">
              <a:solidFill>
                <a:srgbClr val="646363"/>
              </a:solidFill>
              <a:latin typeface="Arial MT" panose="020B0604020202020204" pitchFamily="34" charset="0"/>
            </a:rPr>
            <a:t>Causato</a:t>
          </a:r>
          <a:r>
            <a:rPr lang="en-GB" sz="1800" b="1" kern="1200" dirty="0">
              <a:solidFill>
                <a:srgbClr val="646363"/>
              </a:solidFill>
              <a:latin typeface="Arial MT" panose="020B0604020202020204" pitchFamily="34" charset="0"/>
            </a:rPr>
            <a:t> </a:t>
          </a:r>
          <a:r>
            <a:rPr lang="en-GB" sz="1800" b="1" kern="1200" dirty="0" err="1">
              <a:solidFill>
                <a:srgbClr val="646363"/>
              </a:solidFill>
              <a:latin typeface="Arial MT" panose="020B0604020202020204" pitchFamily="34" charset="0"/>
            </a:rPr>
            <a:t>da</a:t>
          </a:r>
          <a:r>
            <a:rPr lang="en-GB" sz="1800" b="1" kern="1200" dirty="0">
              <a:solidFill>
                <a:srgbClr val="646363"/>
              </a:solidFill>
              <a:latin typeface="Arial MT" panose="020B0604020202020204" pitchFamily="34" charset="0"/>
            </a:rPr>
            <a:t> virus – </a:t>
          </a:r>
          <a:r>
            <a:rPr lang="en-GB" sz="1800" b="1" i="1" kern="1200" dirty="0">
              <a:solidFill>
                <a:srgbClr val="646363"/>
              </a:solidFill>
              <a:latin typeface="Arial MT" panose="020B0604020202020204" pitchFamily="34" charset="0"/>
            </a:rPr>
            <a:t>Morbilivirus</a:t>
          </a:r>
          <a:r>
            <a:rPr lang="en-GB" sz="1800" b="1" kern="1200" dirty="0">
              <a:solidFill>
                <a:srgbClr val="646363"/>
              </a:solidFill>
              <a:latin typeface="Arial MT" panose="020B0604020202020204" pitchFamily="34" charset="0"/>
            </a:rPr>
            <a:t>,</a:t>
          </a:r>
          <a:br>
            <a:rPr lang="en-GB" sz="1800" b="1" kern="1200" dirty="0">
              <a:solidFill>
                <a:srgbClr val="646363"/>
              </a:solidFill>
              <a:latin typeface="Arial MT" panose="020B0604020202020204" pitchFamily="34" charset="0"/>
            </a:rPr>
          </a:br>
          <a:r>
            <a:rPr lang="en-GB" sz="1800" b="1" kern="1200" dirty="0" err="1">
              <a:solidFill>
                <a:srgbClr val="646363"/>
              </a:solidFill>
              <a:latin typeface="Arial MT" panose="020B0604020202020204" pitchFamily="34" charset="0"/>
            </a:rPr>
            <a:t>della</a:t>
          </a:r>
          <a:r>
            <a:rPr lang="en-GB" sz="1800" b="1" kern="1200" dirty="0">
              <a:solidFill>
                <a:srgbClr val="646363"/>
              </a:solidFill>
              <a:latin typeface="Arial MT" panose="020B0604020202020204" pitchFamily="34" charset="0"/>
            </a:rPr>
            <a:t> </a:t>
          </a:r>
          <a:r>
            <a:rPr lang="en-GB" sz="1800" b="1" kern="1200" dirty="0" err="1">
              <a:solidFill>
                <a:srgbClr val="646363"/>
              </a:solidFill>
              <a:latin typeface="Arial MT" panose="020B0604020202020204" pitchFamily="34" charset="0"/>
            </a:rPr>
            <a:t>famiglia</a:t>
          </a:r>
          <a:r>
            <a:rPr lang="en-GB" sz="1800" b="1" kern="1200" dirty="0">
              <a:solidFill>
                <a:srgbClr val="646363"/>
              </a:solidFill>
              <a:latin typeface="Arial MT" panose="020B0604020202020204" pitchFamily="34" charset="0"/>
            </a:rPr>
            <a:t> </a:t>
          </a:r>
          <a:r>
            <a:rPr lang="en-GB" sz="1800" b="1" i="1" kern="1200" dirty="0" err="1">
              <a:solidFill>
                <a:srgbClr val="646363"/>
              </a:solidFill>
              <a:latin typeface="Arial MT" panose="020B0604020202020204" pitchFamily="34" charset="0"/>
            </a:rPr>
            <a:t>Paramyxoviridae</a:t>
          </a:r>
          <a:r>
            <a:rPr lang="en-GB" sz="1800" b="1" kern="1200" dirty="0">
              <a:solidFill>
                <a:srgbClr val="646363"/>
              </a:solidFill>
              <a:latin typeface="Arial MT" panose="020B0604020202020204" pitchFamily="34" charset="0"/>
            </a:rPr>
            <a:t> </a:t>
          </a:r>
          <a:endParaRPr lang="en-GB" sz="1800" kern="1200" dirty="0">
            <a:solidFill>
              <a:srgbClr val="646363"/>
            </a:solidFill>
            <a:latin typeface="Arial MT" panose="020B0604020202020204" pitchFamily="34" charset="0"/>
          </a:endParaRPr>
        </a:p>
      </dsp:txBody>
      <dsp:txXfrm rot="10800000">
        <a:off x="1644596" y="72958"/>
        <a:ext cx="5219827" cy="1163564"/>
      </dsp:txXfrm>
    </dsp:sp>
    <dsp:sp modelId="{EE45BB70-3219-472D-8A10-9382F6C163A2}">
      <dsp:nvSpPr>
        <dsp:cNvPr id="0" name=""/>
        <dsp:cNvSpPr/>
      </dsp:nvSpPr>
      <dsp:spPr>
        <a:xfrm>
          <a:off x="410484" y="478"/>
          <a:ext cx="1305986" cy="1305986"/>
        </a:xfrm>
        <a:prstGeom prst="ellipse">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BDA6FA-0772-402E-B109-D86669D18EE5}">
      <dsp:nvSpPr>
        <dsp:cNvPr id="0" name=""/>
        <dsp:cNvSpPr/>
      </dsp:nvSpPr>
      <dsp:spPr>
        <a:xfrm rot="10800000">
          <a:off x="1353705" y="1398437"/>
          <a:ext cx="5510718" cy="1163564"/>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795" tIns="68580" rIns="128016" bIns="68580" numCol="1" spcCol="1270" anchor="ctr" anchorCtr="0">
          <a:noAutofit/>
        </a:bodyPr>
        <a:lstStyle/>
        <a:p>
          <a:pPr lvl="0" algn="ctr" defTabSz="800100">
            <a:lnSpc>
              <a:spcPct val="100000"/>
            </a:lnSpc>
            <a:spcBef>
              <a:spcPct val="0"/>
            </a:spcBef>
            <a:spcAft>
              <a:spcPct val="35000"/>
            </a:spcAft>
          </a:pPr>
          <a:r>
            <a:rPr lang="en-GB" sz="1800" b="1" kern="1200" dirty="0" err="1">
              <a:solidFill>
                <a:srgbClr val="646363"/>
              </a:solidFill>
              <a:latin typeface="Arial MT" panose="020B0604020202020204" pitchFamily="34" charset="0"/>
            </a:rPr>
            <a:t>Trasmesso</a:t>
          </a:r>
          <a:r>
            <a:rPr lang="en-GB" sz="1800" b="1" kern="1200" dirty="0">
              <a:solidFill>
                <a:srgbClr val="646363"/>
              </a:solidFill>
              <a:latin typeface="Arial MT" panose="020B0604020202020204" pitchFamily="34" charset="0"/>
            </a:rPr>
            <a:t> per via </a:t>
          </a:r>
          <a:r>
            <a:rPr lang="en-GB" sz="1800" b="1" kern="1200" dirty="0" err="1">
              <a:solidFill>
                <a:srgbClr val="646363"/>
              </a:solidFill>
              <a:latin typeface="Arial MT" panose="020B0604020202020204" pitchFamily="34" charset="0"/>
            </a:rPr>
            <a:t>respiratoria</a:t>
          </a:r>
          <a:endParaRPr lang="en-GB" sz="1800" b="1" kern="1200" dirty="0">
            <a:solidFill>
              <a:srgbClr val="646363"/>
            </a:solidFill>
            <a:latin typeface="Arial MT" panose="020B0604020202020204" pitchFamily="34" charset="0"/>
          </a:endParaRPr>
        </a:p>
        <a:p>
          <a:pPr lvl="0" algn="ctr" defTabSz="800100">
            <a:lnSpc>
              <a:spcPct val="100000"/>
            </a:lnSpc>
            <a:spcBef>
              <a:spcPct val="0"/>
            </a:spcBef>
            <a:spcAft>
              <a:spcPct val="35000"/>
            </a:spcAft>
          </a:pPr>
          <a:r>
            <a:rPr lang="en-GB" sz="1800" b="1" kern="1200" dirty="0" err="1">
              <a:solidFill>
                <a:srgbClr val="646363"/>
              </a:solidFill>
              <a:latin typeface="Arial MT" panose="020B0604020202020204" pitchFamily="34" charset="0"/>
            </a:rPr>
            <a:t>Altamente</a:t>
          </a:r>
          <a:r>
            <a:rPr lang="en-GB" sz="1800" b="1" kern="1200" dirty="0">
              <a:solidFill>
                <a:srgbClr val="646363"/>
              </a:solidFill>
              <a:latin typeface="Arial MT" panose="020B0604020202020204" pitchFamily="34" charset="0"/>
            </a:rPr>
            <a:t> </a:t>
          </a:r>
          <a:r>
            <a:rPr lang="en-GB" sz="1800" b="1" kern="1200" dirty="0" err="1">
              <a:solidFill>
                <a:srgbClr val="646363"/>
              </a:solidFill>
              <a:latin typeface="Arial MT" panose="020B0604020202020204" pitchFamily="34" charset="0"/>
            </a:rPr>
            <a:t>contagioso</a:t>
          </a:r>
          <a:endParaRPr lang="en-GB" sz="1800" b="1" kern="1200" baseline="30000" dirty="0">
            <a:solidFill>
              <a:srgbClr val="646363"/>
            </a:solidFill>
            <a:latin typeface="Arial MT" panose="020B0604020202020204" pitchFamily="34" charset="0"/>
          </a:endParaRPr>
        </a:p>
        <a:p>
          <a:pPr lvl="0" algn="ctr" defTabSz="800100">
            <a:lnSpc>
              <a:spcPct val="100000"/>
            </a:lnSpc>
            <a:spcBef>
              <a:spcPct val="0"/>
            </a:spcBef>
            <a:spcAft>
              <a:spcPct val="35000"/>
            </a:spcAft>
          </a:pPr>
          <a:r>
            <a:rPr lang="en-GB" sz="1800" b="1" kern="1200" dirty="0">
              <a:solidFill>
                <a:srgbClr val="646363"/>
              </a:solidFill>
              <a:latin typeface="Arial MT" panose="020B0604020202020204" pitchFamily="34" charset="0"/>
            </a:rPr>
            <a:t>Tasso </a:t>
          </a:r>
          <a:r>
            <a:rPr lang="en-GB" sz="1800" b="1" kern="1200" dirty="0" err="1">
              <a:solidFill>
                <a:srgbClr val="646363"/>
              </a:solidFill>
              <a:latin typeface="Arial MT" panose="020B0604020202020204" pitchFamily="34" charset="0"/>
            </a:rPr>
            <a:t>secondario</a:t>
          </a:r>
          <a:r>
            <a:rPr lang="en-GB" sz="1800" b="1" kern="1200" dirty="0">
              <a:solidFill>
                <a:srgbClr val="646363"/>
              </a:solidFill>
              <a:latin typeface="Arial MT" panose="020B0604020202020204" pitchFamily="34" charset="0"/>
            </a:rPr>
            <a:t> </a:t>
          </a:r>
          <a:r>
            <a:rPr lang="en-GB" sz="1800" b="1" kern="1200" dirty="0" err="1">
              <a:solidFill>
                <a:srgbClr val="646363"/>
              </a:solidFill>
              <a:latin typeface="Arial MT" panose="020B0604020202020204" pitchFamily="34" charset="0"/>
            </a:rPr>
            <a:t>d’attacco</a:t>
          </a:r>
          <a:r>
            <a:rPr lang="en-GB" sz="1800" b="1" kern="1200" dirty="0">
              <a:solidFill>
                <a:srgbClr val="646363"/>
              </a:solidFill>
              <a:latin typeface="Arial MT" panose="020B0604020202020204" pitchFamily="34" charset="0"/>
            </a:rPr>
            <a:t> &gt;90%</a:t>
          </a:r>
          <a:endParaRPr lang="en-GB" sz="1800" kern="1200" dirty="0">
            <a:solidFill>
              <a:srgbClr val="646363"/>
            </a:solidFill>
            <a:latin typeface="Arial MT" panose="020B0604020202020204" pitchFamily="34" charset="0"/>
          </a:endParaRPr>
        </a:p>
      </dsp:txBody>
      <dsp:txXfrm rot="10800000">
        <a:off x="1644596" y="1398437"/>
        <a:ext cx="5219827" cy="1163564"/>
      </dsp:txXfrm>
    </dsp:sp>
    <dsp:sp modelId="{2272D49E-9FFA-4A85-9484-15DCD9223973}">
      <dsp:nvSpPr>
        <dsp:cNvPr id="0" name=""/>
        <dsp:cNvSpPr/>
      </dsp:nvSpPr>
      <dsp:spPr>
        <a:xfrm>
          <a:off x="410484" y="1325957"/>
          <a:ext cx="1305986" cy="130598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5000" b="-2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E0E49D-719C-42BD-B404-AAD5B2AD2D5F}">
      <dsp:nvSpPr>
        <dsp:cNvPr id="0" name=""/>
        <dsp:cNvSpPr/>
      </dsp:nvSpPr>
      <dsp:spPr>
        <a:xfrm rot="10800000">
          <a:off x="1353705" y="2723916"/>
          <a:ext cx="5510718" cy="1163564"/>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795" tIns="68580" rIns="128016" bIns="68580" numCol="1" spcCol="1270" anchor="ctr" anchorCtr="0">
          <a:noAutofit/>
        </a:bodyPr>
        <a:lstStyle/>
        <a:p>
          <a:pPr lvl="0" algn="ctr" defTabSz="800100">
            <a:lnSpc>
              <a:spcPct val="100000"/>
            </a:lnSpc>
            <a:spcBef>
              <a:spcPct val="0"/>
            </a:spcBef>
            <a:spcAft>
              <a:spcPct val="35000"/>
            </a:spcAft>
          </a:pPr>
          <a:r>
            <a:rPr lang="en-GB" sz="1800" b="1" kern="1200" dirty="0" err="1">
              <a:solidFill>
                <a:srgbClr val="646363"/>
              </a:solidFill>
              <a:latin typeface="Arial MT" panose="020B0604020202020204" pitchFamily="34" charset="0"/>
            </a:rPr>
            <a:t>Colpisce</a:t>
          </a:r>
          <a:r>
            <a:rPr lang="en-GB" sz="1800" b="1" kern="1200" dirty="0">
              <a:solidFill>
                <a:srgbClr val="646363"/>
              </a:solidFill>
              <a:latin typeface="Arial MT" panose="020B0604020202020204" pitchFamily="34" charset="0"/>
            </a:rPr>
            <a:t> </a:t>
          </a:r>
          <a:r>
            <a:rPr lang="en-GB" sz="1800" b="1" kern="1200" dirty="0" err="1">
              <a:solidFill>
                <a:srgbClr val="646363"/>
              </a:solidFill>
              <a:latin typeface="Arial MT" panose="020B0604020202020204" pitchFamily="34" charset="0"/>
            </a:rPr>
            <a:t>prevalentemente</a:t>
          </a:r>
          <a:r>
            <a:rPr lang="en-GB" sz="1800" b="1" kern="1200" dirty="0">
              <a:solidFill>
                <a:srgbClr val="646363"/>
              </a:solidFill>
              <a:latin typeface="Arial MT" panose="020B0604020202020204" pitchFamily="34" charset="0"/>
            </a:rPr>
            <a:t> </a:t>
          </a:r>
          <a:r>
            <a:rPr lang="en-GB" sz="1800" b="1" kern="1200" dirty="0" err="1">
              <a:solidFill>
                <a:srgbClr val="646363"/>
              </a:solidFill>
              <a:latin typeface="Arial MT" panose="020B0604020202020204" pitchFamily="34" charset="0"/>
            </a:rPr>
            <a:t>i</a:t>
          </a:r>
          <a:r>
            <a:rPr lang="en-GB" sz="1800" b="1" kern="1200" dirty="0">
              <a:solidFill>
                <a:srgbClr val="646363"/>
              </a:solidFill>
              <a:latin typeface="Arial MT" panose="020B0604020202020204" pitchFamily="34" charset="0"/>
            </a:rPr>
            <a:t> bambini</a:t>
          </a:r>
          <a:endParaRPr lang="en-GB" sz="1800" b="1" kern="1200" baseline="30000" dirty="0">
            <a:solidFill>
              <a:srgbClr val="646363"/>
            </a:solidFill>
            <a:latin typeface="Arial MT" panose="020B0604020202020204" pitchFamily="34" charset="0"/>
          </a:endParaRPr>
        </a:p>
        <a:p>
          <a:pPr lvl="0" algn="ctr" defTabSz="800100">
            <a:lnSpc>
              <a:spcPct val="100000"/>
            </a:lnSpc>
            <a:spcBef>
              <a:spcPct val="0"/>
            </a:spcBef>
            <a:spcAft>
              <a:spcPct val="35000"/>
            </a:spcAft>
          </a:pPr>
          <a:r>
            <a:rPr lang="en-GB" sz="1800" b="1" kern="1200" dirty="0" err="1">
              <a:solidFill>
                <a:srgbClr val="646363"/>
              </a:solidFill>
              <a:latin typeface="Arial MT" panose="020B0604020202020204" pitchFamily="34" charset="0"/>
            </a:rPr>
            <a:t>Rischio</a:t>
          </a:r>
          <a:r>
            <a:rPr lang="en-GB" sz="1800" b="1" kern="1200" dirty="0">
              <a:solidFill>
                <a:srgbClr val="646363"/>
              </a:solidFill>
              <a:latin typeface="Arial MT" panose="020B0604020202020204" pitchFamily="34" charset="0"/>
            </a:rPr>
            <a:t> di </a:t>
          </a:r>
          <a:r>
            <a:rPr lang="en-GB" sz="1800" b="1" kern="1200" dirty="0" err="1">
              <a:solidFill>
                <a:srgbClr val="646363"/>
              </a:solidFill>
              <a:latin typeface="Arial MT" panose="020B0604020202020204" pitchFamily="34" charset="0"/>
            </a:rPr>
            <a:t>complicazioni</a:t>
          </a:r>
          <a:r>
            <a:rPr lang="en-GB" sz="1800" b="1" kern="1200" dirty="0">
              <a:solidFill>
                <a:srgbClr val="646363"/>
              </a:solidFill>
              <a:latin typeface="Arial MT" panose="020B0604020202020204" pitchFamily="34" charset="0"/>
            </a:rPr>
            <a:t> e </a:t>
          </a:r>
          <a:r>
            <a:rPr lang="en-GB" sz="1800" b="1" kern="1200" dirty="0" err="1">
              <a:solidFill>
                <a:srgbClr val="646363"/>
              </a:solidFill>
              <a:latin typeface="Arial MT" panose="020B0604020202020204" pitchFamily="34" charset="0"/>
            </a:rPr>
            <a:t>morte</a:t>
          </a:r>
          <a:r>
            <a:rPr lang="en-GB" sz="1800" b="1" kern="1200" dirty="0">
              <a:solidFill>
                <a:srgbClr val="646363"/>
              </a:solidFill>
              <a:latin typeface="Arial MT" panose="020B0604020202020204" pitchFamily="34" charset="0"/>
            </a:rPr>
            <a:t> </a:t>
          </a:r>
          <a:r>
            <a:rPr lang="en-GB" sz="1800" b="1" kern="1200" dirty="0" err="1">
              <a:solidFill>
                <a:srgbClr val="646363"/>
              </a:solidFill>
              <a:latin typeface="Arial MT" panose="020B0604020202020204" pitchFamily="34" charset="0"/>
            </a:rPr>
            <a:t>più</a:t>
          </a:r>
          <a:r>
            <a:rPr lang="en-GB" sz="1800" b="1" kern="1200" dirty="0">
              <a:solidFill>
                <a:srgbClr val="646363"/>
              </a:solidFill>
              <a:latin typeface="Arial MT" panose="020B0604020202020204" pitchFamily="34" charset="0"/>
            </a:rPr>
            <a:t> alto </a:t>
          </a:r>
        </a:p>
        <a:p>
          <a:pPr lvl="0" algn="ctr" defTabSz="800100">
            <a:lnSpc>
              <a:spcPct val="100000"/>
            </a:lnSpc>
            <a:spcBef>
              <a:spcPct val="0"/>
            </a:spcBef>
            <a:spcAft>
              <a:spcPct val="35000"/>
            </a:spcAft>
          </a:pPr>
          <a:r>
            <a:rPr lang="en-GB" sz="1800" b="1" kern="1200" dirty="0" err="1">
              <a:solidFill>
                <a:srgbClr val="646363"/>
              </a:solidFill>
              <a:latin typeface="Arial MT" panose="020B0604020202020204" pitchFamily="34" charset="0"/>
            </a:rPr>
            <a:t>nei</a:t>
          </a:r>
          <a:r>
            <a:rPr lang="en-GB" sz="1800" b="1" kern="1200" dirty="0">
              <a:solidFill>
                <a:srgbClr val="646363"/>
              </a:solidFill>
              <a:latin typeface="Arial MT" panose="020B0604020202020204" pitchFamily="34" charset="0"/>
            </a:rPr>
            <a:t> bambini </a:t>
          </a:r>
          <a:r>
            <a:rPr lang="en-GB" sz="1800" b="1" kern="1200" dirty="0" err="1">
              <a:solidFill>
                <a:srgbClr val="646363"/>
              </a:solidFill>
              <a:latin typeface="Arial MT" panose="020B0604020202020204" pitchFamily="34" charset="0"/>
            </a:rPr>
            <a:t>piccoli</a:t>
          </a:r>
          <a:r>
            <a:rPr lang="en-GB" sz="1800" b="1" kern="1200" dirty="0">
              <a:solidFill>
                <a:srgbClr val="646363"/>
              </a:solidFill>
              <a:latin typeface="Arial MT" panose="020B0604020202020204" pitchFamily="34" charset="0"/>
            </a:rPr>
            <a:t> e </a:t>
          </a:r>
          <a:r>
            <a:rPr lang="en-GB" sz="1800" b="1" kern="1200" dirty="0" err="1">
              <a:solidFill>
                <a:srgbClr val="646363"/>
              </a:solidFill>
              <a:latin typeface="Arial MT" panose="020B0604020202020204" pitchFamily="34" charset="0"/>
            </a:rPr>
            <a:t>negli</a:t>
          </a:r>
          <a:r>
            <a:rPr lang="en-GB" sz="1800" b="1" kern="1200" dirty="0">
              <a:solidFill>
                <a:srgbClr val="646363"/>
              </a:solidFill>
              <a:latin typeface="Arial MT" panose="020B0604020202020204" pitchFamily="34" charset="0"/>
            </a:rPr>
            <a:t> </a:t>
          </a:r>
          <a:r>
            <a:rPr lang="en-GB" sz="1800" b="1" kern="1200" dirty="0" err="1">
              <a:solidFill>
                <a:srgbClr val="646363"/>
              </a:solidFill>
              <a:latin typeface="Arial MT" panose="020B0604020202020204" pitchFamily="34" charset="0"/>
            </a:rPr>
            <a:t>adulti</a:t>
          </a:r>
          <a:endParaRPr lang="en-GB" sz="1800" kern="1200" dirty="0">
            <a:solidFill>
              <a:srgbClr val="646363"/>
            </a:solidFill>
            <a:latin typeface="Arial MT" panose="020B0604020202020204" pitchFamily="34" charset="0"/>
          </a:endParaRPr>
        </a:p>
      </dsp:txBody>
      <dsp:txXfrm rot="10800000">
        <a:off x="1644596" y="2723916"/>
        <a:ext cx="5219827" cy="1163564"/>
      </dsp:txXfrm>
    </dsp:sp>
    <dsp:sp modelId="{10C6D6C1-9EB8-473D-8AAF-919A1ADDDB18}">
      <dsp:nvSpPr>
        <dsp:cNvPr id="0" name=""/>
        <dsp:cNvSpPr/>
      </dsp:nvSpPr>
      <dsp:spPr>
        <a:xfrm>
          <a:off x="410484" y="2651436"/>
          <a:ext cx="1305986" cy="1305986"/>
        </a:xfrm>
        <a:prstGeom prst="ellipse">
          <a:avLst/>
        </a:prstGeom>
        <a:blipFill rotWithShape="0">
          <a:blip xmlns:r="http://schemas.openxmlformats.org/officeDocument/2006/relationships" r:embed="rId2"/>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CA21C-E0F6-4E25-B34B-6E48DE6F44F3}">
      <dsp:nvSpPr>
        <dsp:cNvPr id="0" name=""/>
        <dsp:cNvSpPr/>
      </dsp:nvSpPr>
      <dsp:spPr>
        <a:xfrm rot="10800000">
          <a:off x="1217240" y="73756"/>
          <a:ext cx="7247016" cy="1209043"/>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48" tIns="68580" rIns="128016" bIns="68580" numCol="1" spcCol="1270" anchor="ctr" anchorCtr="0">
          <a:noAutofit/>
        </a:bodyPr>
        <a:lstStyle/>
        <a:p>
          <a:pPr lvl="0" algn="ctr" defTabSz="800100">
            <a:lnSpc>
              <a:spcPct val="90000"/>
            </a:lnSpc>
            <a:spcBef>
              <a:spcPct val="0"/>
            </a:spcBef>
            <a:spcAft>
              <a:spcPct val="35000"/>
            </a:spcAft>
          </a:pPr>
          <a:r>
            <a:rPr lang="en-GB" sz="1800" b="1" kern="1200" dirty="0" err="1">
              <a:solidFill>
                <a:srgbClr val="646363"/>
              </a:solidFill>
              <a:latin typeface="Arial MT" panose="020B0604020202020204" pitchFamily="34" charset="0"/>
            </a:rPr>
            <a:t>Causata</a:t>
          </a:r>
          <a:r>
            <a:rPr lang="en-GB" sz="1800" b="1" kern="1200" dirty="0">
              <a:solidFill>
                <a:srgbClr val="646363"/>
              </a:solidFill>
              <a:latin typeface="Arial MT" panose="020B0604020202020204" pitchFamily="34" charset="0"/>
            </a:rPr>
            <a:t> </a:t>
          </a:r>
          <a:r>
            <a:rPr lang="en-GB" sz="1800" b="1" kern="1200" dirty="0" err="1">
              <a:solidFill>
                <a:srgbClr val="646363"/>
              </a:solidFill>
              <a:latin typeface="Arial MT" panose="020B0604020202020204" pitchFamily="34" charset="0"/>
            </a:rPr>
            <a:t>da</a:t>
          </a:r>
          <a:r>
            <a:rPr lang="en-GB" sz="1800" b="1" kern="1200" dirty="0">
              <a:solidFill>
                <a:srgbClr val="646363"/>
              </a:solidFill>
              <a:latin typeface="Arial MT" panose="020B0604020202020204" pitchFamily="34" charset="0"/>
            </a:rPr>
            <a:t> virus</a:t>
          </a:r>
          <a:br>
            <a:rPr lang="en-GB" sz="1800" b="1" kern="1200" dirty="0">
              <a:solidFill>
                <a:srgbClr val="646363"/>
              </a:solidFill>
              <a:latin typeface="Arial MT" panose="020B0604020202020204" pitchFamily="34" charset="0"/>
            </a:rPr>
          </a:br>
          <a:r>
            <a:rPr lang="en-GB" sz="1800" b="1" i="1" kern="1200" dirty="0" err="1">
              <a:solidFill>
                <a:srgbClr val="646363"/>
              </a:solidFill>
              <a:latin typeface="Arial MT" panose="020B0604020202020204" pitchFamily="34" charset="0"/>
            </a:rPr>
            <a:t>Rubivirus</a:t>
          </a:r>
          <a:r>
            <a:rPr lang="en-GB" sz="1800" b="1" i="0" kern="1200" dirty="0">
              <a:solidFill>
                <a:srgbClr val="646363"/>
              </a:solidFill>
              <a:latin typeface="Arial MT" panose="020B0604020202020204" pitchFamily="34" charset="0"/>
            </a:rPr>
            <a:t>,</a:t>
          </a:r>
          <a:r>
            <a:rPr lang="en-GB" sz="1800" b="1" i="1" kern="1200" dirty="0">
              <a:solidFill>
                <a:srgbClr val="646363"/>
              </a:solidFill>
              <a:latin typeface="Arial MT" panose="020B0604020202020204" pitchFamily="34" charset="0"/>
            </a:rPr>
            <a:t> </a:t>
          </a:r>
          <a:r>
            <a:rPr lang="en-GB" sz="1800" b="0" i="0" kern="1200" dirty="0" err="1">
              <a:solidFill>
                <a:srgbClr val="646363"/>
              </a:solidFill>
              <a:latin typeface="Arial MT" panose="020B0604020202020204" pitchFamily="34" charset="0"/>
            </a:rPr>
            <a:t>della</a:t>
          </a:r>
          <a:r>
            <a:rPr lang="en-GB" sz="1800" b="0" i="0" kern="1200" dirty="0">
              <a:solidFill>
                <a:srgbClr val="646363"/>
              </a:solidFill>
              <a:latin typeface="Arial MT" panose="020B0604020202020204" pitchFamily="34" charset="0"/>
            </a:rPr>
            <a:t> </a:t>
          </a:r>
          <a:r>
            <a:rPr lang="en-GB" sz="1800" b="0" i="0" kern="1200" dirty="0" err="1">
              <a:solidFill>
                <a:srgbClr val="646363"/>
              </a:solidFill>
              <a:latin typeface="Arial MT" panose="020B0604020202020204" pitchFamily="34" charset="0"/>
            </a:rPr>
            <a:t>famiglia</a:t>
          </a:r>
          <a:r>
            <a:rPr lang="en-GB" sz="1800" b="0" i="0" kern="1200" dirty="0">
              <a:solidFill>
                <a:srgbClr val="646363"/>
              </a:solidFill>
              <a:latin typeface="Arial MT" panose="020B0604020202020204" pitchFamily="34" charset="0"/>
            </a:rPr>
            <a:t> </a:t>
          </a:r>
          <a:r>
            <a:rPr lang="en-GB" sz="1800" b="1" i="1" kern="1200" dirty="0" err="1">
              <a:solidFill>
                <a:srgbClr val="646363"/>
              </a:solidFill>
              <a:latin typeface="Arial MT" panose="020B0604020202020204" pitchFamily="34" charset="0"/>
            </a:rPr>
            <a:t>Togaviridae</a:t>
          </a:r>
          <a:endParaRPr lang="en-GB" sz="1800" b="1" kern="1200" dirty="0">
            <a:solidFill>
              <a:srgbClr val="646363"/>
            </a:solidFill>
            <a:latin typeface="Arial MT" panose="020B0604020202020204" pitchFamily="34" charset="0"/>
          </a:endParaRPr>
        </a:p>
      </dsp:txBody>
      <dsp:txXfrm rot="10800000">
        <a:off x="1519501" y="73756"/>
        <a:ext cx="6944755" cy="1209043"/>
      </dsp:txXfrm>
    </dsp:sp>
    <dsp:sp modelId="{CCBA7DA7-134F-4152-9D53-F27C4B0A79A2}">
      <dsp:nvSpPr>
        <dsp:cNvPr id="0" name=""/>
        <dsp:cNvSpPr/>
      </dsp:nvSpPr>
      <dsp:spPr>
        <a:xfrm>
          <a:off x="60201" y="1133"/>
          <a:ext cx="1353744" cy="1353744"/>
        </a:xfrm>
        <a:prstGeom prst="ellipse">
          <a:avLst/>
        </a:prstGeom>
        <a:blipFill rotWithShape="0">
          <a:blip xmlns:r="http://schemas.openxmlformats.org/officeDocument/2006/relationships" r:embed="rId1"/>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7C5ADF-60BE-4499-9DED-CED09EEE70B0}">
      <dsp:nvSpPr>
        <dsp:cNvPr id="0" name=""/>
        <dsp:cNvSpPr/>
      </dsp:nvSpPr>
      <dsp:spPr>
        <a:xfrm rot="10800000">
          <a:off x="1217240" y="1447706"/>
          <a:ext cx="7247016" cy="1209043"/>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48" tIns="68580" rIns="128016" bIns="68580" numCol="1" spcCol="1270" anchor="ctr" anchorCtr="0">
          <a:noAutofit/>
        </a:bodyPr>
        <a:lstStyle/>
        <a:p>
          <a:pPr lvl="0" algn="ctr" defTabSz="800100">
            <a:lnSpc>
              <a:spcPct val="90000"/>
            </a:lnSpc>
            <a:spcBef>
              <a:spcPct val="0"/>
            </a:spcBef>
            <a:spcAft>
              <a:spcPct val="35000"/>
            </a:spcAft>
          </a:pPr>
          <a:r>
            <a:rPr lang="en-US" sz="1800" b="1" kern="1200" dirty="0" err="1">
              <a:solidFill>
                <a:srgbClr val="646363"/>
              </a:solidFill>
              <a:latin typeface="Arial MT" panose="020B0604020202020204" pitchFamily="34" charset="0"/>
            </a:rPr>
            <a:t>Trasmissione</a:t>
          </a:r>
          <a:r>
            <a:rPr lang="en-US" sz="1800" b="1" kern="1200" dirty="0">
              <a:solidFill>
                <a:srgbClr val="646363"/>
              </a:solidFill>
              <a:latin typeface="Arial MT" panose="020B0604020202020204" pitchFamily="34" charset="0"/>
            </a:rPr>
            <a:t> per via </a:t>
          </a:r>
          <a:r>
            <a:rPr lang="en-US" sz="1800" b="1" kern="1200" dirty="0" err="1">
              <a:solidFill>
                <a:srgbClr val="646363"/>
              </a:solidFill>
              <a:latin typeface="Arial MT" panose="020B0604020202020204" pitchFamily="34" charset="0"/>
            </a:rPr>
            <a:t>respiratoria</a:t>
          </a:r>
          <a:endParaRPr lang="en-US" sz="1800" b="1" kern="1200" dirty="0">
            <a:solidFill>
              <a:srgbClr val="646363"/>
            </a:solidFill>
            <a:latin typeface="Arial MT" panose="020B0604020202020204" pitchFamily="34" charset="0"/>
          </a:endParaRPr>
        </a:p>
        <a:p>
          <a:pPr lvl="0" algn="ctr" defTabSz="800100">
            <a:lnSpc>
              <a:spcPct val="90000"/>
            </a:lnSpc>
            <a:spcBef>
              <a:spcPct val="0"/>
            </a:spcBef>
            <a:spcAft>
              <a:spcPct val="35000"/>
            </a:spcAft>
          </a:pPr>
          <a:r>
            <a:rPr lang="en-US" sz="1800" b="1" kern="1200" dirty="0" err="1">
              <a:solidFill>
                <a:srgbClr val="646363"/>
              </a:solidFill>
              <a:latin typeface="Arial MT" panose="020B0604020202020204" pitchFamily="34" charset="0"/>
            </a:rPr>
            <a:t>Moderatamente</a:t>
          </a:r>
          <a:r>
            <a:rPr lang="en-US" sz="1800" b="1" kern="1200" dirty="0">
              <a:solidFill>
                <a:srgbClr val="646363"/>
              </a:solidFill>
              <a:latin typeface="Arial MT" panose="020B0604020202020204" pitchFamily="34" charset="0"/>
            </a:rPr>
            <a:t> </a:t>
          </a:r>
          <a:r>
            <a:rPr lang="en-US" sz="1800" b="1" kern="1200" dirty="0" err="1">
              <a:solidFill>
                <a:srgbClr val="646363"/>
              </a:solidFill>
              <a:latin typeface="Arial MT" panose="020B0604020202020204" pitchFamily="34" charset="0"/>
            </a:rPr>
            <a:t>contagioso</a:t>
          </a:r>
          <a:endParaRPr lang="en-GB" sz="1800" b="1" kern="1200" dirty="0">
            <a:solidFill>
              <a:srgbClr val="646363"/>
            </a:solidFill>
            <a:latin typeface="Arial MT" panose="020B0604020202020204" pitchFamily="34" charset="0"/>
          </a:endParaRPr>
        </a:p>
      </dsp:txBody>
      <dsp:txXfrm rot="10800000">
        <a:off x="1519501" y="1447706"/>
        <a:ext cx="6944755" cy="1209043"/>
      </dsp:txXfrm>
    </dsp:sp>
    <dsp:sp modelId="{03F01969-020F-426E-A64C-628E7C16F3F2}">
      <dsp:nvSpPr>
        <dsp:cNvPr id="0" name=""/>
        <dsp:cNvSpPr/>
      </dsp:nvSpPr>
      <dsp:spPr>
        <a:xfrm>
          <a:off x="60201" y="1375082"/>
          <a:ext cx="1353744" cy="135374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5000" b="-2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8B8CDD-2A0D-4433-B6CE-589E7E0B9C1C}">
      <dsp:nvSpPr>
        <dsp:cNvPr id="0" name=""/>
        <dsp:cNvSpPr/>
      </dsp:nvSpPr>
      <dsp:spPr>
        <a:xfrm rot="10800000">
          <a:off x="1217240" y="2749305"/>
          <a:ext cx="7247016" cy="1353744"/>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48" tIns="60960" rIns="113792" bIns="60960" numCol="1" spcCol="1270" anchor="ctr" anchorCtr="0">
          <a:noAutofit/>
        </a:bodyPr>
        <a:lstStyle/>
        <a:p>
          <a:pPr lvl="0" algn="ctr" defTabSz="711200">
            <a:lnSpc>
              <a:spcPct val="100000"/>
            </a:lnSpc>
            <a:spcBef>
              <a:spcPct val="0"/>
            </a:spcBef>
            <a:spcAft>
              <a:spcPts val="200"/>
            </a:spcAft>
          </a:pPr>
          <a:r>
            <a:rPr lang="en-GB" sz="1600" b="1" kern="1200" dirty="0" err="1">
              <a:solidFill>
                <a:srgbClr val="646363"/>
              </a:solidFill>
              <a:latin typeface="Arial MT" panose="020B0604020202020204" pitchFamily="34" charset="0"/>
            </a:rPr>
            <a:t>L’infezione</a:t>
          </a:r>
          <a:r>
            <a:rPr lang="en-GB" sz="1600" b="1" kern="1200" dirty="0">
              <a:solidFill>
                <a:srgbClr val="646363"/>
              </a:solidFill>
              <a:latin typeface="Arial MT" panose="020B0604020202020204" pitchFamily="34" charset="0"/>
            </a:rPr>
            <a:t> </a:t>
          </a:r>
          <a:r>
            <a:rPr lang="en-GB" sz="1600" b="1" kern="1200" dirty="0" err="1">
              <a:solidFill>
                <a:srgbClr val="646363"/>
              </a:solidFill>
              <a:latin typeface="Arial MT" panose="020B0604020202020204" pitchFamily="34" charset="0"/>
            </a:rPr>
            <a:t>contratta</a:t>
          </a:r>
          <a:r>
            <a:rPr lang="en-GB" sz="1600" b="1" kern="1200" dirty="0">
              <a:solidFill>
                <a:srgbClr val="646363"/>
              </a:solidFill>
              <a:latin typeface="Arial MT" panose="020B0604020202020204" pitchFamily="34" charset="0"/>
            </a:rPr>
            <a:t> </a:t>
          </a:r>
          <a:r>
            <a:rPr lang="en-GB" sz="1600" b="1" kern="1200" dirty="0" err="1">
              <a:solidFill>
                <a:srgbClr val="646363"/>
              </a:solidFill>
              <a:latin typeface="Arial MT" panose="020B0604020202020204" pitchFamily="34" charset="0"/>
            </a:rPr>
            <a:t>durante</a:t>
          </a:r>
          <a:r>
            <a:rPr lang="en-GB" sz="1600" b="1" kern="1200" dirty="0">
              <a:solidFill>
                <a:srgbClr val="646363"/>
              </a:solidFill>
              <a:latin typeface="Arial MT" panose="020B0604020202020204" pitchFamily="34" charset="0"/>
            </a:rPr>
            <a:t> la </a:t>
          </a:r>
          <a:r>
            <a:rPr lang="en-GB" sz="1600" b="1" kern="1200" dirty="0" err="1">
              <a:solidFill>
                <a:srgbClr val="646363"/>
              </a:solidFill>
              <a:latin typeface="Arial MT" panose="020B0604020202020204" pitchFamily="34" charset="0"/>
            </a:rPr>
            <a:t>gravidanza</a:t>
          </a:r>
          <a:r>
            <a:rPr lang="en-GB" sz="1600" b="1" kern="1200" dirty="0">
              <a:solidFill>
                <a:srgbClr val="646363"/>
              </a:solidFill>
              <a:latin typeface="Arial MT" panose="020B0604020202020204" pitchFamily="34" charset="0"/>
            </a:rPr>
            <a:t> </a:t>
          </a:r>
          <a:r>
            <a:rPr lang="en-GB" sz="1600" b="1" kern="1200" dirty="0" err="1">
              <a:solidFill>
                <a:srgbClr val="646363"/>
              </a:solidFill>
              <a:latin typeface="Arial MT" panose="020B0604020202020204" pitchFamily="34" charset="0"/>
            </a:rPr>
            <a:t>può</a:t>
          </a:r>
          <a:r>
            <a:rPr lang="en-GB" sz="1600" b="1" kern="1200" dirty="0">
              <a:solidFill>
                <a:srgbClr val="646363"/>
              </a:solidFill>
              <a:latin typeface="Arial MT" panose="020B0604020202020204" pitchFamily="34" charset="0"/>
            </a:rPr>
            <a:t> </a:t>
          </a:r>
          <a:r>
            <a:rPr lang="en-GB" sz="1600" b="1" kern="1200" dirty="0" err="1">
              <a:solidFill>
                <a:srgbClr val="646363"/>
              </a:solidFill>
              <a:latin typeface="Arial MT" panose="020B0604020202020204" pitchFamily="34" charset="0"/>
            </a:rPr>
            <a:t>causare</a:t>
          </a:r>
          <a:r>
            <a:rPr lang="en-GB" sz="1600" b="1" kern="1200" dirty="0">
              <a:solidFill>
                <a:srgbClr val="646363"/>
              </a:solidFill>
              <a:latin typeface="Arial MT" panose="020B0604020202020204" pitchFamily="34" charset="0"/>
            </a:rPr>
            <a:t> </a:t>
          </a:r>
          <a:r>
            <a:rPr lang="en-GB" sz="1600" b="1" kern="1200" dirty="0" err="1">
              <a:solidFill>
                <a:srgbClr val="646363"/>
              </a:solidFill>
              <a:latin typeface="Arial MT" panose="020B0604020202020204" pitchFamily="34" charset="0"/>
            </a:rPr>
            <a:t>aborto</a:t>
          </a:r>
          <a:r>
            <a:rPr lang="en-GB" sz="1600" b="1" kern="1200" dirty="0">
              <a:solidFill>
                <a:srgbClr val="646363"/>
              </a:solidFill>
              <a:latin typeface="Arial MT" panose="020B0604020202020204" pitchFamily="34" charset="0"/>
            </a:rPr>
            <a:t> </a:t>
          </a:r>
          <a:r>
            <a:rPr lang="en-GB" sz="1600" b="1" kern="1200" dirty="0" err="1">
              <a:solidFill>
                <a:srgbClr val="646363"/>
              </a:solidFill>
              <a:latin typeface="Arial MT" panose="020B0604020202020204" pitchFamily="34" charset="0"/>
            </a:rPr>
            <a:t>spontaneo</a:t>
          </a:r>
          <a:r>
            <a:rPr lang="en-GB" sz="1600" b="1" kern="1200" dirty="0">
              <a:solidFill>
                <a:srgbClr val="646363"/>
              </a:solidFill>
              <a:latin typeface="Arial MT" panose="020B0604020202020204" pitchFamily="34" charset="0"/>
            </a:rPr>
            <a:t>, </a:t>
          </a:r>
          <a:r>
            <a:rPr lang="en-GB" sz="1600" b="1" kern="1200" dirty="0" err="1">
              <a:solidFill>
                <a:srgbClr val="646363"/>
              </a:solidFill>
              <a:latin typeface="Arial MT" panose="020B0604020202020204" pitchFamily="34" charset="0"/>
            </a:rPr>
            <a:t>morte</a:t>
          </a:r>
          <a:r>
            <a:rPr lang="en-GB" sz="1600" b="1" kern="1200" dirty="0">
              <a:solidFill>
                <a:srgbClr val="646363"/>
              </a:solidFill>
              <a:latin typeface="Arial MT" panose="020B0604020202020204" pitchFamily="34" charset="0"/>
            </a:rPr>
            <a:t> </a:t>
          </a:r>
          <a:r>
            <a:rPr lang="en-GB" sz="1600" b="1" kern="1200" dirty="0" err="1">
              <a:solidFill>
                <a:srgbClr val="646363"/>
              </a:solidFill>
              <a:latin typeface="Arial MT" panose="020B0604020202020204" pitchFamily="34" charset="0"/>
            </a:rPr>
            <a:t>intrauterina</a:t>
          </a:r>
          <a:r>
            <a:rPr lang="en-GB" sz="1600" b="1" kern="1200" dirty="0">
              <a:solidFill>
                <a:srgbClr val="646363"/>
              </a:solidFill>
              <a:latin typeface="Arial MT" panose="020B0604020202020204" pitchFamily="34" charset="0"/>
            </a:rPr>
            <a:t> del </a:t>
          </a:r>
          <a:r>
            <a:rPr lang="en-GB" sz="1600" b="1" kern="1200" dirty="0" err="1">
              <a:solidFill>
                <a:srgbClr val="646363"/>
              </a:solidFill>
              <a:latin typeface="Arial MT" panose="020B0604020202020204" pitchFamily="34" charset="0"/>
            </a:rPr>
            <a:t>feto</a:t>
          </a:r>
          <a:r>
            <a:rPr lang="en-GB" sz="1600" b="1" kern="1200" dirty="0">
              <a:solidFill>
                <a:srgbClr val="646363"/>
              </a:solidFill>
              <a:latin typeface="Arial MT" panose="020B0604020202020204" pitchFamily="34" charset="0"/>
            </a:rPr>
            <a:t>, </a:t>
          </a:r>
          <a:r>
            <a:rPr lang="en-GB" sz="1600" b="1" kern="1200" dirty="0" err="1">
              <a:solidFill>
                <a:srgbClr val="646363"/>
              </a:solidFill>
              <a:latin typeface="Arial MT" panose="020B0604020202020204" pitchFamily="34" charset="0"/>
            </a:rPr>
            <a:t>parto</a:t>
          </a:r>
          <a:r>
            <a:rPr lang="en-GB" sz="1600" b="1" kern="1200" dirty="0">
              <a:solidFill>
                <a:srgbClr val="646363"/>
              </a:solidFill>
              <a:latin typeface="Arial MT" panose="020B0604020202020204" pitchFamily="34" charset="0"/>
            </a:rPr>
            <a:t> pre-</a:t>
          </a:r>
          <a:r>
            <a:rPr lang="en-GB" sz="1600" b="1" kern="1200" dirty="0" err="1">
              <a:solidFill>
                <a:srgbClr val="646363"/>
              </a:solidFill>
              <a:latin typeface="Arial MT" panose="020B0604020202020204" pitchFamily="34" charset="0"/>
            </a:rPr>
            <a:t>termine</a:t>
          </a:r>
          <a:r>
            <a:rPr lang="en-GB" sz="1600" b="1" kern="1200" dirty="0">
              <a:solidFill>
                <a:srgbClr val="646363"/>
              </a:solidFill>
              <a:latin typeface="Arial MT" panose="020B0604020202020204" pitchFamily="34" charset="0"/>
            </a:rPr>
            <a:t> e, </a:t>
          </a:r>
          <a:r>
            <a:rPr lang="en-GB" sz="1600" b="1" kern="1200" dirty="0" err="1">
              <a:solidFill>
                <a:srgbClr val="646363"/>
              </a:solidFill>
              <a:latin typeface="Arial MT" panose="020B0604020202020204" pitchFamily="34" charset="0"/>
            </a:rPr>
            <a:t>nel</a:t>
          </a:r>
          <a:r>
            <a:rPr lang="en-GB" sz="1600" b="1" kern="1200" dirty="0">
              <a:solidFill>
                <a:srgbClr val="646363"/>
              </a:solidFill>
              <a:latin typeface="Arial MT" panose="020B0604020202020204" pitchFamily="34" charset="0"/>
            </a:rPr>
            <a:t> bambino, </a:t>
          </a:r>
          <a:r>
            <a:rPr lang="en-GB" sz="1600" b="1" kern="1200" dirty="0" err="1">
              <a:solidFill>
                <a:srgbClr val="646363"/>
              </a:solidFill>
              <a:latin typeface="Arial MT" panose="020B0604020202020204" pitchFamily="34" charset="0"/>
            </a:rPr>
            <a:t>sindrome</a:t>
          </a:r>
          <a:r>
            <a:rPr lang="en-GB" sz="1600" b="1" kern="1200" dirty="0">
              <a:solidFill>
                <a:srgbClr val="646363"/>
              </a:solidFill>
              <a:latin typeface="Arial MT" panose="020B0604020202020204" pitchFamily="34" charset="0"/>
            </a:rPr>
            <a:t> da </a:t>
          </a:r>
          <a:r>
            <a:rPr lang="en-GB" sz="1600" b="1" kern="1200" dirty="0" err="1">
              <a:solidFill>
                <a:srgbClr val="646363"/>
              </a:solidFill>
              <a:latin typeface="Arial MT" panose="020B0604020202020204" pitchFamily="34" charset="0"/>
            </a:rPr>
            <a:t>rosolia</a:t>
          </a:r>
          <a:r>
            <a:rPr lang="en-GB" sz="1600" b="1" kern="1200" dirty="0">
              <a:solidFill>
                <a:srgbClr val="646363"/>
              </a:solidFill>
              <a:latin typeface="Arial MT" panose="020B0604020202020204" pitchFamily="34" charset="0"/>
            </a:rPr>
            <a:t> </a:t>
          </a:r>
          <a:r>
            <a:rPr lang="en-GB" sz="1600" b="1" kern="1200" dirty="0" err="1">
              <a:solidFill>
                <a:srgbClr val="646363"/>
              </a:solidFill>
              <a:latin typeface="Arial MT" panose="020B0604020202020204" pitchFamily="34" charset="0"/>
            </a:rPr>
            <a:t>congenita</a:t>
          </a:r>
          <a:r>
            <a:rPr lang="en-GB" sz="1600" b="1" kern="1200" dirty="0">
              <a:solidFill>
                <a:srgbClr val="646363"/>
              </a:solidFill>
              <a:latin typeface="Arial MT" panose="020B0604020202020204" pitchFamily="34" charset="0"/>
            </a:rPr>
            <a:t> </a:t>
          </a:r>
        </a:p>
        <a:p>
          <a:pPr lvl="0" algn="ctr" defTabSz="711200">
            <a:lnSpc>
              <a:spcPct val="100000"/>
            </a:lnSpc>
            <a:spcBef>
              <a:spcPct val="0"/>
            </a:spcBef>
            <a:spcAft>
              <a:spcPts val="200"/>
            </a:spcAft>
          </a:pPr>
          <a:r>
            <a:rPr lang="en-GB" sz="1200" b="1" kern="1200" dirty="0">
              <a:solidFill>
                <a:srgbClr val="646363"/>
              </a:solidFill>
              <a:latin typeface="Arial MT" panose="020B0604020202020204" pitchFamily="34" charset="0"/>
            </a:rPr>
            <a:t>(</a:t>
          </a:r>
          <a:r>
            <a:rPr lang="en-GB" sz="1200" b="1" kern="1200" dirty="0" err="1">
              <a:solidFill>
                <a:srgbClr val="646363"/>
              </a:solidFill>
              <a:latin typeface="Arial MT" panose="020B0604020202020204" pitchFamily="34" charset="0"/>
            </a:rPr>
            <a:t>sordità</a:t>
          </a:r>
          <a:r>
            <a:rPr lang="en-GB" sz="1200" b="1" kern="1200" dirty="0">
              <a:solidFill>
                <a:srgbClr val="646363"/>
              </a:solidFill>
              <a:latin typeface="Arial MT" panose="020B0604020202020204" pitchFamily="34" charset="0"/>
            </a:rPr>
            <a:t>, </a:t>
          </a:r>
          <a:r>
            <a:rPr lang="en-GB" sz="1200" b="1" kern="1200" dirty="0" err="1">
              <a:solidFill>
                <a:srgbClr val="646363"/>
              </a:solidFill>
              <a:latin typeface="Arial MT" panose="020B0604020202020204" pitchFamily="34" charset="0"/>
            </a:rPr>
            <a:t>malattie</a:t>
          </a:r>
          <a:r>
            <a:rPr lang="en-GB" sz="1200" b="1" kern="1200" dirty="0">
              <a:solidFill>
                <a:srgbClr val="646363"/>
              </a:solidFill>
              <a:latin typeface="Arial MT" panose="020B0604020202020204" pitchFamily="34" charset="0"/>
            </a:rPr>
            <a:t> </a:t>
          </a:r>
          <a:r>
            <a:rPr lang="en-GB" sz="1200" b="1" kern="1200" dirty="0" err="1">
              <a:solidFill>
                <a:srgbClr val="646363"/>
              </a:solidFill>
              <a:latin typeface="Arial MT" panose="020B0604020202020204" pitchFamily="34" charset="0"/>
            </a:rPr>
            <a:t>congenite</a:t>
          </a:r>
          <a:r>
            <a:rPr lang="en-GB" sz="1200" b="1" kern="1200" dirty="0">
              <a:solidFill>
                <a:srgbClr val="646363"/>
              </a:solidFill>
              <a:latin typeface="Arial MT" panose="020B0604020202020204" pitchFamily="34" charset="0"/>
            </a:rPr>
            <a:t> del </a:t>
          </a:r>
          <a:r>
            <a:rPr lang="en-GB" sz="1200" b="1" kern="1200" dirty="0" err="1">
              <a:solidFill>
                <a:srgbClr val="646363"/>
              </a:solidFill>
              <a:latin typeface="Arial MT" panose="020B0604020202020204" pitchFamily="34" charset="0"/>
            </a:rPr>
            <a:t>cuore</a:t>
          </a:r>
          <a:r>
            <a:rPr lang="en-GB" sz="1200" b="1" kern="1200" dirty="0">
              <a:solidFill>
                <a:srgbClr val="646363"/>
              </a:solidFill>
              <a:latin typeface="Arial MT" panose="020B0604020202020204" pitchFamily="34" charset="0"/>
            </a:rPr>
            <a:t>, </a:t>
          </a:r>
          <a:r>
            <a:rPr lang="en-GB" sz="1200" b="1" kern="1200" dirty="0" err="1">
              <a:solidFill>
                <a:srgbClr val="646363"/>
              </a:solidFill>
              <a:latin typeface="Arial MT" panose="020B0604020202020204" pitchFamily="34" charset="0"/>
            </a:rPr>
            <a:t>microcefalia</a:t>
          </a:r>
          <a:r>
            <a:rPr lang="en-GB" sz="1200" b="1" kern="1200" dirty="0">
              <a:solidFill>
                <a:srgbClr val="646363"/>
              </a:solidFill>
              <a:latin typeface="Arial MT" panose="020B0604020202020204" pitchFamily="34" charset="0"/>
            </a:rPr>
            <a:t>, </a:t>
          </a:r>
          <a:r>
            <a:rPr lang="en-GB" sz="1200" b="1" kern="1200" dirty="0" err="1">
              <a:solidFill>
                <a:srgbClr val="646363"/>
              </a:solidFill>
              <a:latin typeface="Arial MT" panose="020B0604020202020204" pitchFamily="34" charset="0"/>
            </a:rPr>
            <a:t>catarratta</a:t>
          </a:r>
          <a:r>
            <a:rPr lang="en-GB" sz="1200" b="1" kern="1200" dirty="0">
              <a:solidFill>
                <a:srgbClr val="646363"/>
              </a:solidFill>
              <a:latin typeface="Arial MT" panose="020B0604020202020204" pitchFamily="34" charset="0"/>
            </a:rPr>
            <a:t>, </a:t>
          </a:r>
          <a:r>
            <a:rPr lang="en-GB" sz="1200" b="1" kern="1200" dirty="0" err="1">
              <a:solidFill>
                <a:srgbClr val="646363"/>
              </a:solidFill>
              <a:latin typeface="Arial MT" panose="020B0604020202020204" pitchFamily="34" charset="0"/>
            </a:rPr>
            <a:t>danni</a:t>
          </a:r>
          <a:r>
            <a:rPr lang="en-GB" sz="1200" b="1" kern="1200" dirty="0">
              <a:solidFill>
                <a:srgbClr val="646363"/>
              </a:solidFill>
              <a:latin typeface="Arial MT" panose="020B0604020202020204" pitchFamily="34" charset="0"/>
            </a:rPr>
            <a:t> </a:t>
          </a:r>
          <a:r>
            <a:rPr lang="en-GB" sz="1200" b="1" kern="1200" dirty="0" err="1">
              <a:solidFill>
                <a:srgbClr val="646363"/>
              </a:solidFill>
              <a:latin typeface="Arial MT" panose="020B0604020202020204" pitchFamily="34" charset="0"/>
            </a:rPr>
            <a:t>epatici</a:t>
          </a:r>
          <a:r>
            <a:rPr lang="en-GB" sz="1200" b="1" kern="1200" dirty="0">
              <a:solidFill>
                <a:srgbClr val="646363"/>
              </a:solidFill>
              <a:latin typeface="Arial MT" panose="020B0604020202020204" pitchFamily="34" charset="0"/>
            </a:rPr>
            <a:t> e </a:t>
          </a:r>
          <a:r>
            <a:rPr lang="en-GB" sz="1200" b="1" kern="1200" dirty="0" err="1">
              <a:solidFill>
                <a:srgbClr val="646363"/>
              </a:solidFill>
              <a:latin typeface="Arial MT" panose="020B0604020202020204" pitchFamily="34" charset="0"/>
            </a:rPr>
            <a:t>spenici</a:t>
          </a:r>
          <a:r>
            <a:rPr lang="en-GB" sz="1200" b="1" kern="1200" dirty="0">
              <a:solidFill>
                <a:srgbClr val="646363"/>
              </a:solidFill>
              <a:latin typeface="Arial MT" panose="020B0604020202020204" pitchFamily="34" charset="0"/>
            </a:rPr>
            <a:t>, </a:t>
          </a:r>
          <a:r>
            <a:rPr lang="en-GB" sz="1200" b="1" kern="1200" dirty="0" err="1">
              <a:solidFill>
                <a:srgbClr val="646363"/>
              </a:solidFill>
              <a:latin typeface="Arial MT" panose="020B0604020202020204" pitchFamily="34" charset="0"/>
            </a:rPr>
            <a:t>ritardo</a:t>
          </a:r>
          <a:r>
            <a:rPr lang="en-GB" sz="1200" b="1" kern="1200" dirty="0">
              <a:solidFill>
                <a:srgbClr val="646363"/>
              </a:solidFill>
              <a:latin typeface="Arial MT" panose="020B0604020202020204" pitchFamily="34" charset="0"/>
            </a:rPr>
            <a:t> </a:t>
          </a:r>
          <a:r>
            <a:rPr lang="en-GB" sz="1200" b="1" kern="1200" dirty="0" err="1">
              <a:solidFill>
                <a:srgbClr val="646363"/>
              </a:solidFill>
              <a:latin typeface="Arial MT" panose="020B0604020202020204" pitchFamily="34" charset="0"/>
            </a:rPr>
            <a:t>mentale</a:t>
          </a:r>
          <a:r>
            <a:rPr lang="en-GB" sz="1200" b="1" kern="1200" dirty="0">
              <a:solidFill>
                <a:srgbClr val="646363"/>
              </a:solidFill>
              <a:latin typeface="Arial MT" panose="020B0604020202020204" pitchFamily="34" charset="0"/>
            </a:rPr>
            <a:t>)</a:t>
          </a:r>
          <a:endParaRPr lang="en-GB" sz="1600" b="1" kern="1200" dirty="0">
            <a:solidFill>
              <a:srgbClr val="646363"/>
            </a:solidFill>
            <a:latin typeface="Arial MT" panose="020B0604020202020204" pitchFamily="34" charset="0"/>
          </a:endParaRPr>
        </a:p>
      </dsp:txBody>
      <dsp:txXfrm rot="10800000">
        <a:off x="1555676" y="2749305"/>
        <a:ext cx="6908580" cy="1353744"/>
      </dsp:txXfrm>
    </dsp:sp>
    <dsp:sp modelId="{8A072E80-E670-47EE-BE89-7602C9985E6C}">
      <dsp:nvSpPr>
        <dsp:cNvPr id="0" name=""/>
        <dsp:cNvSpPr/>
      </dsp:nvSpPr>
      <dsp:spPr>
        <a:xfrm>
          <a:off x="60201" y="2749032"/>
          <a:ext cx="1353744" cy="135374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5000" b="-25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CA676-5A1E-4AC3-950A-31A69EA63C51}">
      <dsp:nvSpPr>
        <dsp:cNvPr id="0" name=""/>
        <dsp:cNvSpPr/>
      </dsp:nvSpPr>
      <dsp:spPr>
        <a:xfrm rot="10800000">
          <a:off x="1171108" y="100073"/>
          <a:ext cx="5571696" cy="1178974"/>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385" tIns="64770" rIns="120904" bIns="64770" numCol="1" spcCol="1270" anchor="ctr" anchorCtr="0">
          <a:noAutofit/>
        </a:bodyPr>
        <a:lstStyle/>
        <a:p>
          <a:pPr lvl="0" algn="ctr" defTabSz="755650">
            <a:lnSpc>
              <a:spcPct val="90000"/>
            </a:lnSpc>
            <a:spcBef>
              <a:spcPct val="0"/>
            </a:spcBef>
            <a:spcAft>
              <a:spcPct val="35000"/>
            </a:spcAft>
          </a:pPr>
          <a:r>
            <a:rPr lang="en-GB" sz="1700" b="1" kern="1200" dirty="0" err="1">
              <a:solidFill>
                <a:srgbClr val="646363"/>
              </a:solidFill>
              <a:latin typeface="Arial MT" panose="020B0604020202020204" pitchFamily="34" charset="0"/>
            </a:rPr>
            <a:t>Causata</a:t>
          </a:r>
          <a:r>
            <a:rPr lang="en-GB" sz="1700" b="1" kern="1200" dirty="0">
              <a:solidFill>
                <a:srgbClr val="646363"/>
              </a:solidFill>
              <a:latin typeface="Arial MT" panose="020B0604020202020204" pitchFamily="34" charset="0"/>
            </a:rPr>
            <a:t> da Varicella Zoster  Virus (VZV), </a:t>
          </a:r>
        </a:p>
        <a:p>
          <a:pPr lvl="0" algn="ctr" defTabSz="755650">
            <a:lnSpc>
              <a:spcPct val="90000"/>
            </a:lnSpc>
            <a:spcBef>
              <a:spcPct val="0"/>
            </a:spcBef>
            <a:spcAft>
              <a:spcPct val="35000"/>
            </a:spcAft>
          </a:pPr>
          <a:r>
            <a:rPr lang="en-GB" sz="1700" b="1" kern="1200" dirty="0">
              <a:solidFill>
                <a:srgbClr val="646363"/>
              </a:solidFill>
              <a:latin typeface="Arial MT" panose="020B0604020202020204" pitchFamily="34" charset="0"/>
            </a:rPr>
            <a:t>un </a:t>
          </a:r>
          <a:r>
            <a:rPr lang="en-GB" sz="1700" b="1" kern="1200" dirty="0" err="1">
              <a:solidFill>
                <a:srgbClr val="646363"/>
              </a:solidFill>
              <a:latin typeface="Arial MT" panose="020B0604020202020204" pitchFamily="34" charset="0"/>
            </a:rPr>
            <a:t>membro</a:t>
          </a:r>
          <a:r>
            <a:rPr lang="en-GB" sz="1700" b="1" kern="1200" dirty="0">
              <a:solidFill>
                <a:srgbClr val="646363"/>
              </a:solidFill>
              <a:latin typeface="Arial MT" panose="020B0604020202020204" pitchFamily="34" charset="0"/>
            </a:rPr>
            <a:t> </a:t>
          </a:r>
          <a:r>
            <a:rPr lang="en-GB" sz="1700" b="1" kern="1200" dirty="0" err="1">
              <a:solidFill>
                <a:srgbClr val="646363"/>
              </a:solidFill>
              <a:latin typeface="Arial MT" panose="020B0604020202020204" pitchFamily="34" charset="0"/>
            </a:rPr>
            <a:t>della</a:t>
          </a:r>
          <a:r>
            <a:rPr lang="en-GB" sz="1700" b="1" kern="1200" dirty="0">
              <a:solidFill>
                <a:srgbClr val="646363"/>
              </a:solidFill>
              <a:latin typeface="Arial MT" panose="020B0604020202020204" pitchFamily="34" charset="0"/>
            </a:rPr>
            <a:t> h</a:t>
          </a:r>
          <a:r>
            <a:rPr lang="en-GB" sz="1700" b="1" kern="1200" dirty="0">
              <a:solidFill>
                <a:srgbClr val="646363"/>
              </a:solidFill>
              <a:latin typeface="Arial MT" panose="020B0604020202020204" pitchFamily="34" charset="0"/>
              <a:sym typeface="Symbol" pitchFamily="18" charset="2"/>
            </a:rPr>
            <a:t>erpes family</a:t>
          </a:r>
          <a:endParaRPr lang="en-GB" sz="1700" b="1" kern="1200" dirty="0">
            <a:solidFill>
              <a:srgbClr val="646363"/>
            </a:solidFill>
            <a:latin typeface="Arial MT" panose="020B0604020202020204" pitchFamily="34" charset="0"/>
          </a:endParaRPr>
        </a:p>
      </dsp:txBody>
      <dsp:txXfrm rot="10800000">
        <a:off x="1465851" y="100073"/>
        <a:ext cx="5276953" cy="1178974"/>
      </dsp:txXfrm>
    </dsp:sp>
    <dsp:sp modelId="{0A62E652-6C8C-4CCA-ACC2-90E275FAAEC3}">
      <dsp:nvSpPr>
        <dsp:cNvPr id="0" name=""/>
        <dsp:cNvSpPr/>
      </dsp:nvSpPr>
      <dsp:spPr>
        <a:xfrm>
          <a:off x="10023" y="0"/>
          <a:ext cx="1378102" cy="1378102"/>
        </a:xfrm>
        <a:prstGeom prst="ellipse">
          <a:avLst/>
        </a:prstGeom>
        <a:blipFill rotWithShape="0">
          <a:blip xmlns:r="http://schemas.openxmlformats.org/officeDocument/2006/relationships" r:embed="rId1"/>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5482E2-5C57-4B93-A4D0-675C4917FC90}">
      <dsp:nvSpPr>
        <dsp:cNvPr id="0" name=""/>
        <dsp:cNvSpPr/>
      </dsp:nvSpPr>
      <dsp:spPr>
        <a:xfrm rot="10800000">
          <a:off x="1171108" y="1498744"/>
          <a:ext cx="5571696" cy="1178974"/>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385" tIns="60960" rIns="113792" bIns="60960" numCol="1" spcCol="1270" anchor="ctr" anchorCtr="0">
          <a:noAutofit/>
        </a:bodyPr>
        <a:lstStyle/>
        <a:p>
          <a:pPr lvl="0" algn="ctr" defTabSz="711200">
            <a:lnSpc>
              <a:spcPct val="90000"/>
            </a:lnSpc>
            <a:spcBef>
              <a:spcPct val="0"/>
            </a:spcBef>
            <a:spcAft>
              <a:spcPct val="35000"/>
            </a:spcAft>
          </a:pPr>
          <a:r>
            <a:rPr lang="en-GB" sz="1600" b="1" kern="1200" dirty="0" err="1">
              <a:solidFill>
                <a:srgbClr val="646363"/>
              </a:solidFill>
              <a:latin typeface="Arial MT" panose="020B0604020202020204" pitchFamily="34" charset="0"/>
              <a:cs typeface="Arial" pitchFamily="34" charset="0"/>
            </a:rPr>
            <a:t>Altamente</a:t>
          </a:r>
          <a:r>
            <a:rPr lang="en-GB" sz="1600" b="1" kern="1200" dirty="0">
              <a:solidFill>
                <a:srgbClr val="646363"/>
              </a:solidFill>
              <a:latin typeface="Arial MT" panose="020B0604020202020204" pitchFamily="34" charset="0"/>
              <a:cs typeface="Arial" pitchFamily="34" charset="0"/>
            </a:rPr>
            <a:t> </a:t>
          </a:r>
          <a:r>
            <a:rPr lang="en-GB" sz="1600" b="1" kern="1200" dirty="0" err="1">
              <a:solidFill>
                <a:srgbClr val="646363"/>
              </a:solidFill>
              <a:latin typeface="Arial MT" panose="020B0604020202020204" pitchFamily="34" charset="0"/>
              <a:cs typeface="Arial" pitchFamily="34" charset="0"/>
            </a:rPr>
            <a:t>contagiosa</a:t>
          </a:r>
          <a:r>
            <a:rPr lang="en-GB" sz="1600" b="1" kern="1200" dirty="0">
              <a:solidFill>
                <a:srgbClr val="646363"/>
              </a:solidFill>
              <a:latin typeface="Arial MT" panose="020B0604020202020204" pitchFamily="34" charset="0"/>
              <a:cs typeface="Arial" pitchFamily="34" charset="0"/>
            </a:rPr>
            <a:t>: &lt;</a:t>
          </a:r>
          <a:r>
            <a:rPr lang="en-GB" sz="1600" b="1" kern="1200" dirty="0" err="1">
              <a:solidFill>
                <a:srgbClr val="646363"/>
              </a:solidFill>
              <a:latin typeface="Arial MT" panose="020B0604020202020204" pitchFamily="34" charset="0"/>
              <a:cs typeface="Arial" pitchFamily="34" charset="0"/>
            </a:rPr>
            <a:t>morbillo</a:t>
          </a:r>
          <a:r>
            <a:rPr lang="en-GB" sz="1600" b="1" kern="1200" dirty="0">
              <a:solidFill>
                <a:srgbClr val="646363"/>
              </a:solidFill>
              <a:latin typeface="Arial MT" panose="020B0604020202020204" pitchFamily="34" charset="0"/>
              <a:cs typeface="Arial" pitchFamily="34" charset="0"/>
            </a:rPr>
            <a:t>, &gt;</a:t>
          </a:r>
          <a:r>
            <a:rPr lang="en-GB" sz="1600" b="1" kern="1200" dirty="0" err="1">
              <a:solidFill>
                <a:srgbClr val="646363"/>
              </a:solidFill>
              <a:latin typeface="Arial MT" panose="020B0604020202020204" pitchFamily="34" charset="0"/>
              <a:cs typeface="Arial" pitchFamily="34" charset="0"/>
            </a:rPr>
            <a:t>parotite</a:t>
          </a:r>
          <a:r>
            <a:rPr lang="en-GB" sz="1600" b="1" kern="1200" dirty="0">
              <a:solidFill>
                <a:srgbClr val="646363"/>
              </a:solidFill>
              <a:latin typeface="Arial MT" panose="020B0604020202020204" pitchFamily="34" charset="0"/>
              <a:cs typeface="Arial" pitchFamily="34" charset="0"/>
            </a:rPr>
            <a:t>/</a:t>
          </a:r>
          <a:r>
            <a:rPr lang="en-GB" sz="1600" b="1" kern="1200" dirty="0" err="1">
              <a:solidFill>
                <a:srgbClr val="646363"/>
              </a:solidFill>
              <a:latin typeface="Arial MT" panose="020B0604020202020204" pitchFamily="34" charset="0"/>
              <a:cs typeface="Arial" pitchFamily="34" charset="0"/>
            </a:rPr>
            <a:t>rosolia</a:t>
          </a:r>
          <a:endParaRPr lang="en-GB" sz="1600" b="1" kern="1200" dirty="0">
            <a:solidFill>
              <a:srgbClr val="646363"/>
            </a:solidFill>
            <a:latin typeface="Arial MT" panose="020B0604020202020204" pitchFamily="34" charset="0"/>
            <a:cs typeface="Arial" pitchFamily="34" charset="0"/>
          </a:endParaRPr>
        </a:p>
        <a:p>
          <a:pPr lvl="0" algn="ctr" defTabSz="711200">
            <a:lnSpc>
              <a:spcPct val="90000"/>
            </a:lnSpc>
            <a:spcBef>
              <a:spcPct val="0"/>
            </a:spcBef>
            <a:spcAft>
              <a:spcPct val="35000"/>
            </a:spcAft>
          </a:pPr>
          <a:r>
            <a:rPr lang="en-GB" sz="1600" b="1" kern="1200" dirty="0" err="1">
              <a:solidFill>
                <a:srgbClr val="646363"/>
              </a:solidFill>
              <a:latin typeface="Arial MT" panose="020B0604020202020204" pitchFamily="34" charset="0"/>
              <a:cs typeface="Arial" pitchFamily="34" charset="0"/>
            </a:rPr>
            <a:t>Trasmissione</a:t>
          </a:r>
          <a:r>
            <a:rPr lang="en-GB" sz="1600" b="1" kern="1200" dirty="0">
              <a:solidFill>
                <a:srgbClr val="646363"/>
              </a:solidFill>
              <a:latin typeface="Arial MT" panose="020B0604020202020204" pitchFamily="34" charset="0"/>
              <a:cs typeface="Arial" pitchFamily="34" charset="0"/>
            </a:rPr>
            <a:t> per 3 vie: </a:t>
          </a:r>
          <a:r>
            <a:rPr lang="en-GB" sz="1600" b="1" kern="1200" dirty="0" err="1">
              <a:solidFill>
                <a:srgbClr val="646363"/>
              </a:solidFill>
              <a:latin typeface="Arial MT" panose="020B0604020202020204" pitchFamily="34" charset="0"/>
              <a:cs typeface="Arial" pitchFamily="34" charset="0"/>
            </a:rPr>
            <a:t>contatto</a:t>
          </a:r>
          <a:r>
            <a:rPr lang="en-GB" sz="1600" b="1" kern="1200" dirty="0">
              <a:solidFill>
                <a:srgbClr val="646363"/>
              </a:solidFill>
              <a:latin typeface="Arial MT" panose="020B0604020202020204" pitchFamily="34" charset="0"/>
              <a:cs typeface="Arial" pitchFamily="34" charset="0"/>
            </a:rPr>
            <a:t> </a:t>
          </a:r>
          <a:r>
            <a:rPr lang="en-GB" sz="1600" b="1" kern="1200" dirty="0" err="1">
              <a:solidFill>
                <a:srgbClr val="646363"/>
              </a:solidFill>
              <a:latin typeface="Arial MT" panose="020B0604020202020204" pitchFamily="34" charset="0"/>
              <a:cs typeface="Arial" pitchFamily="34" charset="0"/>
            </a:rPr>
            <a:t>diretto</a:t>
          </a:r>
          <a:r>
            <a:rPr lang="en-GB" sz="1600" b="1" kern="1200" dirty="0">
              <a:solidFill>
                <a:srgbClr val="646363"/>
              </a:solidFill>
              <a:latin typeface="Arial MT" panose="020B0604020202020204" pitchFamily="34" charset="0"/>
              <a:cs typeface="Arial" pitchFamily="34" charset="0"/>
            </a:rPr>
            <a:t>,</a:t>
          </a:r>
          <a:br>
            <a:rPr lang="en-GB" sz="1600" b="1" kern="1200" dirty="0">
              <a:solidFill>
                <a:srgbClr val="646363"/>
              </a:solidFill>
              <a:latin typeface="Arial MT" panose="020B0604020202020204" pitchFamily="34" charset="0"/>
              <a:cs typeface="Arial" pitchFamily="34" charset="0"/>
            </a:rPr>
          </a:br>
          <a:r>
            <a:rPr lang="en-GB" sz="1600" b="1" kern="1200" dirty="0" err="1">
              <a:solidFill>
                <a:srgbClr val="646363"/>
              </a:solidFill>
              <a:latin typeface="Arial MT" panose="020B0604020202020204" pitchFamily="34" charset="0"/>
              <a:cs typeface="Arial" pitchFamily="34" charset="0"/>
            </a:rPr>
            <a:t>respiratoria</a:t>
          </a:r>
          <a:r>
            <a:rPr lang="en-GB" sz="1600" b="1" kern="1200" dirty="0">
              <a:solidFill>
                <a:srgbClr val="646363"/>
              </a:solidFill>
              <a:latin typeface="Arial MT" panose="020B0604020202020204" pitchFamily="34" charset="0"/>
              <a:cs typeface="Arial" pitchFamily="34" charset="0"/>
            </a:rPr>
            <a:t>, </a:t>
          </a:r>
          <a:r>
            <a:rPr lang="en-GB" sz="1600" b="1" kern="1200" dirty="0" err="1">
              <a:solidFill>
                <a:srgbClr val="646363"/>
              </a:solidFill>
              <a:latin typeface="Arial MT" panose="020B0604020202020204" pitchFamily="34" charset="0"/>
              <a:cs typeface="Arial" pitchFamily="34" charset="0"/>
            </a:rPr>
            <a:t>transplacentare</a:t>
          </a:r>
          <a:endParaRPr lang="en-GB" sz="1600" b="1" kern="1200" dirty="0">
            <a:solidFill>
              <a:srgbClr val="646363"/>
            </a:solidFill>
            <a:latin typeface="Arial MT" panose="020B0604020202020204" pitchFamily="34" charset="0"/>
          </a:endParaRPr>
        </a:p>
      </dsp:txBody>
      <dsp:txXfrm rot="10800000">
        <a:off x="1465851" y="1498744"/>
        <a:ext cx="5276953" cy="1178974"/>
      </dsp:txXfrm>
    </dsp:sp>
    <dsp:sp modelId="{972746E6-98FE-4F6D-9B93-76A57ACF70B2}">
      <dsp:nvSpPr>
        <dsp:cNvPr id="0" name=""/>
        <dsp:cNvSpPr/>
      </dsp:nvSpPr>
      <dsp:spPr>
        <a:xfrm>
          <a:off x="10023" y="1398340"/>
          <a:ext cx="1378102" cy="1378102"/>
        </a:xfrm>
        <a:prstGeom prst="ellipse">
          <a:avLst/>
        </a:prstGeom>
        <a:blipFill rotWithShape="0">
          <a:blip xmlns:r="http://schemas.openxmlformats.org/officeDocument/2006/relationships" r:embed="rId2"/>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F49A056-89D2-4DB1-84D4-B8B084859B3B}">
      <dsp:nvSpPr>
        <dsp:cNvPr id="0" name=""/>
        <dsp:cNvSpPr/>
      </dsp:nvSpPr>
      <dsp:spPr>
        <a:xfrm rot="10800000">
          <a:off x="1171108" y="2897415"/>
          <a:ext cx="5571696" cy="1178974"/>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385" tIns="57150" rIns="106680" bIns="57150" numCol="1" spcCol="1270" anchor="ctr" anchorCtr="0">
          <a:noAutofit/>
        </a:bodyPr>
        <a:lstStyle/>
        <a:p>
          <a:pPr lvl="0" algn="ctr" defTabSz="666750">
            <a:lnSpc>
              <a:spcPct val="90000"/>
            </a:lnSpc>
            <a:spcBef>
              <a:spcPct val="0"/>
            </a:spcBef>
            <a:spcAft>
              <a:spcPct val="35000"/>
            </a:spcAft>
          </a:pPr>
          <a:r>
            <a:rPr lang="en-GB" sz="1500" b="1" kern="1200" dirty="0">
              <a:solidFill>
                <a:srgbClr val="646363"/>
              </a:solidFill>
              <a:latin typeface="Arial MT" panose="020B0604020202020204" pitchFamily="34" charset="0"/>
              <a:cs typeface="Arial" pitchFamily="34" charset="0"/>
            </a:rPr>
            <a:t>VZV </a:t>
          </a:r>
          <a:r>
            <a:rPr lang="en-GB" sz="1500" b="1" kern="1200" dirty="0" err="1">
              <a:solidFill>
                <a:srgbClr val="646363"/>
              </a:solidFill>
              <a:latin typeface="Arial MT" panose="020B0604020202020204" pitchFamily="34" charset="0"/>
              <a:cs typeface="Arial" pitchFamily="34" charset="0"/>
            </a:rPr>
            <a:t>responsabile</a:t>
          </a:r>
          <a:r>
            <a:rPr lang="en-GB" sz="1500" b="1" kern="1200" dirty="0">
              <a:solidFill>
                <a:srgbClr val="646363"/>
              </a:solidFill>
              <a:latin typeface="Arial MT" panose="020B0604020202020204" pitchFamily="34" charset="0"/>
              <a:cs typeface="Arial" pitchFamily="34" charset="0"/>
            </a:rPr>
            <a:t> </a:t>
          </a:r>
          <a:r>
            <a:rPr lang="en-GB" sz="1500" b="1" kern="1200" dirty="0" err="1">
              <a:solidFill>
                <a:srgbClr val="646363"/>
              </a:solidFill>
              <a:latin typeface="Arial MT" panose="020B0604020202020204" pitchFamily="34" charset="0"/>
              <a:cs typeface="Arial" pitchFamily="34" charset="0"/>
            </a:rPr>
            <a:t>di</a:t>
          </a:r>
          <a:r>
            <a:rPr lang="en-GB" sz="1500" b="1" kern="1200" dirty="0">
              <a:solidFill>
                <a:srgbClr val="646363"/>
              </a:solidFill>
              <a:latin typeface="Arial MT" panose="020B0604020202020204" pitchFamily="34" charset="0"/>
              <a:cs typeface="Arial" pitchFamily="34" charset="0"/>
            </a:rPr>
            <a:t> 2 </a:t>
          </a:r>
          <a:r>
            <a:rPr lang="en-GB" sz="1500" b="1" kern="1200" dirty="0" err="1">
              <a:solidFill>
                <a:srgbClr val="646363"/>
              </a:solidFill>
              <a:latin typeface="Arial MT" panose="020B0604020202020204" pitchFamily="34" charset="0"/>
              <a:cs typeface="Arial" pitchFamily="34" charset="0"/>
            </a:rPr>
            <a:t>differenti</a:t>
          </a:r>
          <a:r>
            <a:rPr lang="en-GB" sz="1500" b="1" kern="1200" dirty="0">
              <a:solidFill>
                <a:srgbClr val="646363"/>
              </a:solidFill>
              <a:latin typeface="Arial MT" panose="020B0604020202020204" pitchFamily="34" charset="0"/>
              <a:cs typeface="Arial" pitchFamily="34" charset="0"/>
            </a:rPr>
            <a:t> </a:t>
          </a:r>
          <a:r>
            <a:rPr lang="en-GB" sz="1500" b="1" kern="1200" dirty="0" err="1">
              <a:solidFill>
                <a:srgbClr val="646363"/>
              </a:solidFill>
              <a:latin typeface="Arial MT" panose="020B0604020202020204" pitchFamily="34" charset="0"/>
              <a:cs typeface="Arial" pitchFamily="34" charset="0"/>
            </a:rPr>
            <a:t>patologie</a:t>
          </a:r>
          <a:r>
            <a:rPr lang="en-GB" sz="1500" b="1" kern="1200" dirty="0">
              <a:solidFill>
                <a:srgbClr val="646363"/>
              </a:solidFill>
              <a:latin typeface="Arial MT" panose="020B0604020202020204" pitchFamily="34" charset="0"/>
              <a:cs typeface="Arial" pitchFamily="34" charset="0"/>
            </a:rPr>
            <a:t>:</a:t>
          </a:r>
          <a:endParaRPr lang="en-GB" sz="1500" b="1" kern="1200" baseline="30000" dirty="0">
            <a:solidFill>
              <a:srgbClr val="646363"/>
            </a:solidFill>
            <a:latin typeface="Arial MT" panose="020B0604020202020204" pitchFamily="34" charset="0"/>
            <a:cs typeface="Arial" pitchFamily="34" charset="0"/>
          </a:endParaRPr>
        </a:p>
        <a:p>
          <a:pPr lvl="0" algn="ctr" defTabSz="666750">
            <a:lnSpc>
              <a:spcPct val="90000"/>
            </a:lnSpc>
            <a:spcBef>
              <a:spcPct val="0"/>
            </a:spcBef>
            <a:spcAft>
              <a:spcPct val="35000"/>
            </a:spcAft>
          </a:pPr>
          <a:r>
            <a:rPr lang="en-GB" sz="1500" b="1" kern="1200" dirty="0" err="1">
              <a:solidFill>
                <a:srgbClr val="646363"/>
              </a:solidFill>
              <a:latin typeface="Arial MT" panose="020B0604020202020204" pitchFamily="34" charset="0"/>
              <a:cs typeface="Arial" pitchFamily="34" charset="0"/>
            </a:rPr>
            <a:t>Varicella</a:t>
          </a:r>
          <a:r>
            <a:rPr lang="en-GB" sz="1500" b="1" kern="1200" dirty="0">
              <a:solidFill>
                <a:srgbClr val="646363"/>
              </a:solidFill>
              <a:latin typeface="Arial MT" panose="020B0604020202020204" pitchFamily="34" charset="0"/>
              <a:cs typeface="Arial" pitchFamily="34" charset="0"/>
            </a:rPr>
            <a:t> a </a:t>
          </a:r>
          <a:r>
            <a:rPr lang="en-GB" sz="1500" b="1" kern="1200" dirty="0" err="1">
              <a:solidFill>
                <a:srgbClr val="646363"/>
              </a:solidFill>
              <a:latin typeface="Arial MT" panose="020B0604020202020204" pitchFamily="34" charset="0"/>
              <a:cs typeface="Arial" pitchFamily="34" charset="0"/>
            </a:rPr>
            <a:t>seguito</a:t>
          </a:r>
          <a:r>
            <a:rPr lang="en-GB" sz="1500" b="1" kern="1200" dirty="0">
              <a:solidFill>
                <a:srgbClr val="646363"/>
              </a:solidFill>
              <a:latin typeface="Arial MT" panose="020B0604020202020204" pitchFamily="34" charset="0"/>
              <a:cs typeface="Arial" pitchFamily="34" charset="0"/>
            </a:rPr>
            <a:t> </a:t>
          </a:r>
          <a:r>
            <a:rPr lang="en-GB" sz="1500" b="1" kern="1200" dirty="0" err="1">
              <a:solidFill>
                <a:srgbClr val="646363"/>
              </a:solidFill>
              <a:latin typeface="Arial MT" panose="020B0604020202020204" pitchFamily="34" charset="0"/>
              <a:cs typeface="Arial" pitchFamily="34" charset="0"/>
            </a:rPr>
            <a:t>dell’infezione</a:t>
          </a:r>
          <a:r>
            <a:rPr lang="en-GB" sz="1500" b="1" kern="1200" dirty="0">
              <a:solidFill>
                <a:srgbClr val="646363"/>
              </a:solidFill>
              <a:latin typeface="Arial MT" panose="020B0604020202020204" pitchFamily="34" charset="0"/>
              <a:cs typeface="Arial" pitchFamily="34" charset="0"/>
            </a:rPr>
            <a:t> </a:t>
          </a:r>
          <a:r>
            <a:rPr lang="en-GB" sz="1500" b="1" kern="1200" dirty="0" err="1">
              <a:solidFill>
                <a:srgbClr val="646363"/>
              </a:solidFill>
              <a:latin typeface="Arial MT" panose="020B0604020202020204" pitchFamily="34" charset="0"/>
              <a:cs typeface="Arial" pitchFamily="34" charset="0"/>
            </a:rPr>
            <a:t>primaria</a:t>
          </a:r>
          <a:endParaRPr lang="en-GB" sz="1500" b="1" kern="1200" dirty="0">
            <a:solidFill>
              <a:srgbClr val="646363"/>
            </a:solidFill>
            <a:latin typeface="Arial MT" panose="020B0604020202020204" pitchFamily="34" charset="0"/>
            <a:cs typeface="Arial" pitchFamily="34" charset="0"/>
          </a:endParaRPr>
        </a:p>
        <a:p>
          <a:pPr lvl="0" algn="ctr" defTabSz="666750">
            <a:lnSpc>
              <a:spcPct val="90000"/>
            </a:lnSpc>
            <a:spcBef>
              <a:spcPct val="0"/>
            </a:spcBef>
            <a:spcAft>
              <a:spcPct val="35000"/>
            </a:spcAft>
          </a:pPr>
          <a:r>
            <a:rPr lang="en-GB" sz="1500" b="1" kern="1200" dirty="0">
              <a:solidFill>
                <a:srgbClr val="646363"/>
              </a:solidFill>
              <a:latin typeface="Arial MT" panose="020B0604020202020204" pitchFamily="34" charset="0"/>
              <a:cs typeface="Arial" pitchFamily="34" charset="0"/>
            </a:rPr>
            <a:t>Herpes zoster a </a:t>
          </a:r>
          <a:r>
            <a:rPr lang="en-GB" sz="1500" b="1" kern="1200" dirty="0" err="1">
              <a:solidFill>
                <a:srgbClr val="646363"/>
              </a:solidFill>
              <a:latin typeface="Arial MT" panose="020B0604020202020204" pitchFamily="34" charset="0"/>
              <a:cs typeface="Arial" pitchFamily="34" charset="0"/>
            </a:rPr>
            <a:t>seguito</a:t>
          </a:r>
          <a:r>
            <a:rPr lang="en-GB" sz="1500" b="1" kern="1200" dirty="0">
              <a:solidFill>
                <a:srgbClr val="646363"/>
              </a:solidFill>
              <a:latin typeface="Arial MT" panose="020B0604020202020204" pitchFamily="34" charset="0"/>
              <a:cs typeface="Arial" pitchFamily="34" charset="0"/>
            </a:rPr>
            <a:t> </a:t>
          </a:r>
          <a:r>
            <a:rPr lang="en-GB" sz="1500" b="1" kern="1200" dirty="0" err="1">
              <a:solidFill>
                <a:srgbClr val="646363"/>
              </a:solidFill>
              <a:latin typeface="Arial MT" panose="020B0604020202020204" pitchFamily="34" charset="0"/>
              <a:cs typeface="Arial" pitchFamily="34" charset="0"/>
            </a:rPr>
            <a:t>di</a:t>
          </a:r>
          <a:r>
            <a:rPr lang="en-GB" sz="1500" b="1" kern="1200" dirty="0">
              <a:solidFill>
                <a:srgbClr val="646363"/>
              </a:solidFill>
              <a:latin typeface="Arial MT" panose="020B0604020202020204" pitchFamily="34" charset="0"/>
              <a:cs typeface="Arial" pitchFamily="34" charset="0"/>
            </a:rPr>
            <a:t> </a:t>
          </a:r>
          <a:r>
            <a:rPr lang="en-GB" sz="1500" b="1" kern="1200" dirty="0" err="1">
              <a:solidFill>
                <a:srgbClr val="646363"/>
              </a:solidFill>
              <a:latin typeface="Arial MT" panose="020B0604020202020204" pitchFamily="34" charset="0"/>
              <a:cs typeface="Arial" pitchFamily="34" charset="0"/>
            </a:rPr>
            <a:t>riattivazione</a:t>
          </a:r>
          <a:r>
            <a:rPr lang="en-GB" sz="1500" b="1" kern="1200" dirty="0">
              <a:solidFill>
                <a:srgbClr val="646363"/>
              </a:solidFill>
              <a:latin typeface="Arial MT" panose="020B0604020202020204" pitchFamily="34" charset="0"/>
              <a:cs typeface="Arial" pitchFamily="34" charset="0"/>
            </a:rPr>
            <a:t> del virus</a:t>
          </a:r>
          <a:endParaRPr lang="en-GB" sz="1500" b="1" kern="1200" dirty="0">
            <a:solidFill>
              <a:srgbClr val="646363"/>
            </a:solidFill>
            <a:latin typeface="Arial MT" panose="020B0604020202020204" pitchFamily="34" charset="0"/>
          </a:endParaRPr>
        </a:p>
      </dsp:txBody>
      <dsp:txXfrm rot="10800000">
        <a:off x="1465851" y="2897415"/>
        <a:ext cx="5276953" cy="1178974"/>
      </dsp:txXfrm>
    </dsp:sp>
    <dsp:sp modelId="{494EBBA2-7FBA-446B-AEEB-64D682E7339E}">
      <dsp:nvSpPr>
        <dsp:cNvPr id="0" name=""/>
        <dsp:cNvSpPr/>
      </dsp:nvSpPr>
      <dsp:spPr>
        <a:xfrm>
          <a:off x="10023" y="2797011"/>
          <a:ext cx="1378102" cy="1378102"/>
        </a:xfrm>
        <a:prstGeom prst="ellipse">
          <a:avLst/>
        </a:prstGeom>
        <a:blipFill rotWithShape="0">
          <a:blip xmlns:r="http://schemas.openxmlformats.org/officeDocument/2006/relationships" r:embed="rId3"/>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16">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18">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19">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E12665-D3BB-4FD8-A586-49BE0A99B227}" type="datetimeFigureOut">
              <a:rPr lang="it-IT" smtClean="0"/>
              <a:pPr/>
              <a:t>24/10/2022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CD1A5A-BE13-4F03-8E6E-715073630555}" type="slidenum">
              <a:rPr lang="it-IT" smtClean="0"/>
              <a:pPr/>
              <a:t>‹N›</a:t>
            </a:fld>
            <a:endParaRPr lang="it-IT"/>
          </a:p>
        </p:txBody>
      </p:sp>
    </p:spTree>
    <p:extLst>
      <p:ext uri="{BB962C8B-B14F-4D97-AF65-F5344CB8AC3E}">
        <p14:creationId xmlns:p14="http://schemas.microsoft.com/office/powerpoint/2010/main" val="239441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C5792C17-AD08-4E4C-AB6D-1035F7AC396F}" type="slidenum">
              <a:rPr lang="fr-FR" smtClean="0"/>
              <a:t>4</a:t>
            </a:fld>
            <a:endParaRPr lang="fr-FR" dirty="0"/>
          </a:p>
        </p:txBody>
      </p:sp>
    </p:spTree>
    <p:extLst>
      <p:ext uri="{BB962C8B-B14F-4D97-AF65-F5344CB8AC3E}">
        <p14:creationId xmlns:p14="http://schemas.microsoft.com/office/powerpoint/2010/main" val="3241832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792C17-AD08-4E4C-AB6D-1035F7AC396F}" type="slidenum">
              <a:rPr lang="fr-FR" smtClean="0"/>
              <a:t>23</a:t>
            </a:fld>
            <a:endParaRPr lang="fr-FR" dirty="0"/>
          </a:p>
        </p:txBody>
      </p:sp>
    </p:spTree>
    <p:extLst>
      <p:ext uri="{BB962C8B-B14F-4D97-AF65-F5344CB8AC3E}">
        <p14:creationId xmlns:p14="http://schemas.microsoft.com/office/powerpoint/2010/main" val="4067193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659C97-2D5E-4B9A-AF63-5267CA7F9ED5}" type="slidenum">
              <a:rPr lang="it-IT" altLang="en-US"/>
              <a:pPr/>
              <a:t>24</a:t>
            </a:fld>
            <a:endParaRPr lang="it-IT" altLang="en-US"/>
          </a:p>
        </p:txBody>
      </p:sp>
      <p:sp>
        <p:nvSpPr>
          <p:cNvPr id="82946" name="Rectangle 2"/>
          <p:cNvSpPr>
            <a:spLocks noGrp="1" noRot="1" noChangeAspect="1" noChangeArrowheads="1" noTextEdit="1"/>
          </p:cNvSpPr>
          <p:nvPr>
            <p:ph type="sldImg"/>
          </p:nvPr>
        </p:nvSpPr>
        <p:spPr>
          <a:xfrm>
            <a:off x="1144588" y="687388"/>
            <a:ext cx="4568825" cy="3427412"/>
          </a:xfrm>
          <a:ln/>
        </p:spPr>
      </p:sp>
      <p:sp>
        <p:nvSpPr>
          <p:cNvPr id="82947" name="Rectangle 3"/>
          <p:cNvSpPr>
            <a:spLocks noGrp="1" noChangeArrowheads="1"/>
          </p:cNvSpPr>
          <p:nvPr>
            <p:ph type="body" idx="1"/>
          </p:nvPr>
        </p:nvSpPr>
        <p:spPr>
          <a:xfrm>
            <a:off x="687027" y="4342938"/>
            <a:ext cx="5483947" cy="4114588"/>
          </a:xfrm>
        </p:spPr>
        <p:txBody>
          <a:bodyPr/>
          <a:lstStyle/>
          <a:p>
            <a:endParaRPr lang="en-US" altLang="en-US" dirty="0"/>
          </a:p>
        </p:txBody>
      </p:sp>
    </p:spTree>
    <p:extLst>
      <p:ext uri="{BB962C8B-B14F-4D97-AF65-F5344CB8AC3E}">
        <p14:creationId xmlns:p14="http://schemas.microsoft.com/office/powerpoint/2010/main" val="1377926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16"/>
          <p:cNvSpPr>
            <a:spLocks noGrp="1" noChangeArrowheads="1"/>
          </p:cNvSpPr>
          <p:nvPr>
            <p:ph type="sldNum" sz="quarter"/>
          </p:nvPr>
        </p:nvSpPr>
        <p:spPr>
          <a:noFill/>
          <a:ln/>
        </p:spPr>
        <p:txBody>
          <a:bodyPr/>
          <a:lstStyle/>
          <a:p>
            <a:fld id="{F17589FF-F142-480C-83C1-1BBA54E082D1}" type="slidenum">
              <a:rPr lang="it-IT"/>
              <a:pPr/>
              <a:t>26</a:t>
            </a:fld>
            <a:endParaRPr lang="it-IT"/>
          </a:p>
        </p:txBody>
      </p:sp>
      <p:sp>
        <p:nvSpPr>
          <p:cNvPr id="96259" name="Rectangle 1"/>
          <p:cNvSpPr txBox="1">
            <a:spLocks noGrp="1" noRot="1" noChangeAspect="1" noChangeArrowheads="1" noTextEdit="1"/>
          </p:cNvSpPr>
          <p:nvPr>
            <p:ph type="sldImg"/>
          </p:nvPr>
        </p:nvSpPr>
        <p:spPr>
          <a:xfrm>
            <a:off x="1144588" y="695325"/>
            <a:ext cx="4554537" cy="3416300"/>
          </a:xfrm>
          <a:solidFill>
            <a:srgbClr val="FFFFFF"/>
          </a:solidFill>
          <a:ln>
            <a:solidFill>
              <a:srgbClr val="000000"/>
            </a:solidFill>
            <a:miter lim="800000"/>
          </a:ln>
        </p:spPr>
      </p:sp>
      <p:sp>
        <p:nvSpPr>
          <p:cNvPr id="96260" name="Text Box 2"/>
          <p:cNvSpPr txBox="1">
            <a:spLocks noChangeArrowheads="1"/>
          </p:cNvSpPr>
          <p:nvPr/>
        </p:nvSpPr>
        <p:spPr bwMode="auto">
          <a:xfrm>
            <a:off x="685512" y="4343231"/>
            <a:ext cx="5474015" cy="4102920"/>
          </a:xfrm>
          <a:prstGeom prst="rect">
            <a:avLst/>
          </a:prstGeom>
          <a:noFill/>
          <a:ln w="9525">
            <a:noFill/>
            <a:round/>
            <a:headEnd/>
            <a:tailEnd/>
          </a:ln>
        </p:spPr>
        <p:txBody>
          <a:bodyPr wrap="none" lIns="80165" tIns="40083" rIns="80165" bIns="40083" anchor="ctr"/>
          <a:lstStyle/>
          <a:p>
            <a:endParaRPr lang="it-IT"/>
          </a:p>
        </p:txBody>
      </p:sp>
    </p:spTree>
    <p:extLst>
      <p:ext uri="{BB962C8B-B14F-4D97-AF65-F5344CB8AC3E}">
        <p14:creationId xmlns:p14="http://schemas.microsoft.com/office/powerpoint/2010/main" val="4019370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1378" name="Rectangle 16"/>
          <p:cNvSpPr>
            <a:spLocks noGrp="1" noChangeArrowheads="1"/>
          </p:cNvSpPr>
          <p:nvPr>
            <p:ph type="sldNum" sz="quarter"/>
          </p:nvPr>
        </p:nvSpPr>
        <p:spPr>
          <a:noFill/>
          <a:ln/>
        </p:spPr>
        <p:txBody>
          <a:bodyPr/>
          <a:lstStyle/>
          <a:p>
            <a:fld id="{2EB2D04C-C6E8-4BEA-B93A-65A742649990}" type="slidenum">
              <a:rPr lang="it-IT"/>
              <a:pPr/>
              <a:t>27</a:t>
            </a:fld>
            <a:endParaRPr lang="it-IT"/>
          </a:p>
        </p:txBody>
      </p:sp>
      <p:sp>
        <p:nvSpPr>
          <p:cNvPr id="101379" name="Rectangle 1"/>
          <p:cNvSpPr txBox="1">
            <a:spLocks noGrp="1" noRot="1" noChangeAspect="1" noChangeArrowheads="1" noTextEdit="1"/>
          </p:cNvSpPr>
          <p:nvPr>
            <p:ph type="sldImg"/>
          </p:nvPr>
        </p:nvSpPr>
        <p:spPr>
          <a:xfrm>
            <a:off x="1144588" y="695325"/>
            <a:ext cx="4554537" cy="3416300"/>
          </a:xfrm>
          <a:solidFill>
            <a:srgbClr val="FFFFFF"/>
          </a:solidFill>
          <a:ln>
            <a:solidFill>
              <a:srgbClr val="000000"/>
            </a:solidFill>
            <a:miter lim="800000"/>
          </a:ln>
        </p:spPr>
      </p:sp>
      <p:sp>
        <p:nvSpPr>
          <p:cNvPr id="101380" name="Text Box 2"/>
          <p:cNvSpPr txBox="1">
            <a:spLocks noChangeArrowheads="1"/>
          </p:cNvSpPr>
          <p:nvPr/>
        </p:nvSpPr>
        <p:spPr bwMode="auto">
          <a:xfrm>
            <a:off x="685512" y="4343231"/>
            <a:ext cx="5474015" cy="4102920"/>
          </a:xfrm>
          <a:prstGeom prst="rect">
            <a:avLst/>
          </a:prstGeom>
          <a:noFill/>
          <a:ln w="9525">
            <a:noFill/>
            <a:round/>
            <a:headEnd/>
            <a:tailEnd/>
          </a:ln>
        </p:spPr>
        <p:txBody>
          <a:bodyPr wrap="none" lIns="80165" tIns="40083" rIns="80165" bIns="40083" anchor="ctr"/>
          <a:lstStyle/>
          <a:p>
            <a:endParaRPr lang="it-IT"/>
          </a:p>
        </p:txBody>
      </p:sp>
    </p:spTree>
    <p:extLst>
      <p:ext uri="{BB962C8B-B14F-4D97-AF65-F5344CB8AC3E}">
        <p14:creationId xmlns:p14="http://schemas.microsoft.com/office/powerpoint/2010/main" val="3181193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800" b="1" u="sng" dirty="0">
                <a:solidFill>
                  <a:schemeClr val="bg1">
                    <a:lumMod val="50000"/>
                  </a:schemeClr>
                </a:solidFill>
                <a:latin typeface="Arial"/>
              </a:rPr>
              <a:t>Slide notes:</a:t>
            </a:r>
          </a:p>
          <a:p>
            <a:endParaRPr lang="en-US" sz="800" dirty="0">
              <a:solidFill>
                <a:schemeClr val="bg1">
                  <a:lumMod val="50000"/>
                </a:schemeClr>
              </a:solidFill>
              <a:latin typeface="Arial"/>
            </a:endParaRPr>
          </a:p>
          <a:p>
            <a:pPr defTabSz="916869">
              <a:defRPr/>
            </a:pPr>
            <a:r>
              <a:rPr lang="en-US" sz="800" dirty="0">
                <a:solidFill>
                  <a:schemeClr val="bg1">
                    <a:lumMod val="50000"/>
                  </a:schemeClr>
                </a:solidFill>
                <a:latin typeface="Arial"/>
              </a:rPr>
              <a:t>This lack of vaccine available for use in newborns and infants under the age of 2 months is particularly problematic because the immature immune systems of newborns and infants render them especially vulnerable to pertussis. We see the highest rate of complications of pertussis in infants under the age of 12 months: hospitalization, pneumonia, seizures, encephalopathy and death.</a:t>
            </a:r>
            <a:r>
              <a:rPr lang="en-US" sz="800" baseline="30000" dirty="0">
                <a:solidFill>
                  <a:schemeClr val="bg1">
                    <a:lumMod val="50000"/>
                  </a:schemeClr>
                </a:solidFill>
                <a:latin typeface="Arial"/>
              </a:rPr>
              <a:t>1</a:t>
            </a:r>
          </a:p>
          <a:p>
            <a:endParaRPr lang="en-US" sz="800" b="1" u="sng" dirty="0">
              <a:solidFill>
                <a:schemeClr val="bg1">
                  <a:lumMod val="50000"/>
                </a:schemeClr>
              </a:solidFill>
              <a:latin typeface="Arial"/>
            </a:endParaRPr>
          </a:p>
          <a:p>
            <a:r>
              <a:rPr lang="en-US" sz="800" b="1" u="sng" dirty="0">
                <a:solidFill>
                  <a:schemeClr val="bg1">
                    <a:lumMod val="50000"/>
                  </a:schemeClr>
                </a:solidFill>
                <a:latin typeface="Arial"/>
              </a:rPr>
              <a:t>References:</a:t>
            </a:r>
          </a:p>
          <a:p>
            <a:endParaRPr lang="en-US" sz="800" dirty="0">
              <a:solidFill>
                <a:schemeClr val="bg1">
                  <a:lumMod val="50000"/>
                </a:schemeClr>
              </a:solidFill>
              <a:latin typeface="Arial"/>
            </a:endParaRPr>
          </a:p>
          <a:p>
            <a:pPr>
              <a:lnSpc>
                <a:spcPct val="85000"/>
              </a:lnSpc>
              <a:spcBef>
                <a:spcPts val="301"/>
              </a:spcBef>
              <a:buClr>
                <a:srgbClr val="FFC000"/>
              </a:buClr>
              <a:buSzPct val="120000"/>
              <a:defRPr/>
            </a:pPr>
            <a:r>
              <a:rPr lang="en-GB" sz="800" dirty="0">
                <a:solidFill>
                  <a:schemeClr val="accent3"/>
                </a:solidFill>
                <a:latin typeface="Arial" charset="0"/>
                <a:ea typeface="Arial" charset="0"/>
                <a:cs typeface="Arial" charset="0"/>
              </a:rPr>
              <a:t>1. Hong JY. Update on pertussis and pertussis immunization. Korean J </a:t>
            </a:r>
            <a:r>
              <a:rPr lang="en-GB" sz="800" dirty="0" err="1">
                <a:solidFill>
                  <a:schemeClr val="accent3"/>
                </a:solidFill>
                <a:latin typeface="Arial" charset="0"/>
                <a:ea typeface="Arial" charset="0"/>
                <a:cs typeface="Arial" charset="0"/>
              </a:rPr>
              <a:t>Pediatr</a:t>
            </a:r>
            <a:r>
              <a:rPr lang="en-GB" sz="800" dirty="0">
                <a:solidFill>
                  <a:schemeClr val="accent3"/>
                </a:solidFill>
                <a:latin typeface="Arial" charset="0"/>
                <a:ea typeface="Arial" charset="0"/>
                <a:cs typeface="Arial" charset="0"/>
              </a:rPr>
              <a:t>. 2010;53:629-633. </a:t>
            </a:r>
          </a:p>
          <a:p>
            <a:endParaRPr lang="es-ES_tradnl" dirty="0"/>
          </a:p>
        </p:txBody>
      </p:sp>
      <p:sp>
        <p:nvSpPr>
          <p:cNvPr id="4" name="Marcador de número de diapositiva 3"/>
          <p:cNvSpPr>
            <a:spLocks noGrp="1"/>
          </p:cNvSpPr>
          <p:nvPr>
            <p:ph type="sldNum" sz="quarter" idx="10"/>
          </p:nvPr>
        </p:nvSpPr>
        <p:spPr/>
        <p:txBody>
          <a:bodyPr/>
          <a:lstStyle/>
          <a:p>
            <a:fld id="{026B53C8-14E4-49A7-A1A5-3BF810B81EBE}" type="slidenum">
              <a:rPr lang="en-GB" smtClean="0"/>
              <a:pPr/>
              <a:t>28</a:t>
            </a:fld>
            <a:endParaRPr lang="en-GB" dirty="0"/>
          </a:p>
        </p:txBody>
      </p:sp>
    </p:spTree>
    <p:extLst>
      <p:ext uri="{BB962C8B-B14F-4D97-AF65-F5344CB8AC3E}">
        <p14:creationId xmlns:p14="http://schemas.microsoft.com/office/powerpoint/2010/main" val="1912728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1D72293-3059-4A6D-8735-AB164A9F0824}" type="slidenum">
              <a:rPr lang="en-GB" smtClean="0">
                <a:solidFill>
                  <a:prstClr val="black"/>
                </a:solidFill>
              </a:rPr>
              <a:pPr/>
              <a:t>29</a:t>
            </a:fld>
            <a:endParaRPr lang="en-GB" dirty="0">
              <a:solidFill>
                <a:prstClr val="black"/>
              </a:solidFill>
            </a:endParaRPr>
          </a:p>
        </p:txBody>
      </p:sp>
    </p:spTree>
    <p:extLst>
      <p:ext uri="{BB962C8B-B14F-4D97-AF65-F5344CB8AC3E}">
        <p14:creationId xmlns:p14="http://schemas.microsoft.com/office/powerpoint/2010/main" val="2120024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b="1" dirty="0"/>
              <a:t>http://www.progettobfree.it/servizi-utili/la-voce-dell-esperto-canale-video</a:t>
            </a:r>
          </a:p>
          <a:p>
            <a:endParaRPr lang="it-IT" b="1" dirty="0"/>
          </a:p>
        </p:txBody>
      </p:sp>
      <p:sp>
        <p:nvSpPr>
          <p:cNvPr id="4" name="Slide Number Placeholder 3"/>
          <p:cNvSpPr>
            <a:spLocks noGrp="1"/>
          </p:cNvSpPr>
          <p:nvPr>
            <p:ph type="sldNum" sz="quarter" idx="10"/>
          </p:nvPr>
        </p:nvSpPr>
        <p:spPr/>
        <p:txBody>
          <a:bodyPr/>
          <a:lstStyle/>
          <a:p>
            <a:fld id="{6AF7069C-6791-4D4F-B3B2-071493612596}" type="slidenum">
              <a:rPr lang="it-IT" smtClean="0"/>
              <a:pPr/>
              <a:t>42</a:t>
            </a:fld>
            <a:endParaRPr lang="it-IT"/>
          </a:p>
        </p:txBody>
      </p:sp>
    </p:spTree>
    <p:extLst>
      <p:ext uri="{BB962C8B-B14F-4D97-AF65-F5344CB8AC3E}">
        <p14:creationId xmlns:p14="http://schemas.microsoft.com/office/powerpoint/2010/main" val="1632566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dirty="0"/>
              <a:t/>
            </a:r>
            <a:br>
              <a:rPr lang="it-IT" dirty="0"/>
            </a:br>
            <a:endParaRPr lang="it-IT" dirty="0"/>
          </a:p>
        </p:txBody>
      </p:sp>
      <p:sp>
        <p:nvSpPr>
          <p:cNvPr id="4" name="Slide Number Placeholder 3"/>
          <p:cNvSpPr>
            <a:spLocks noGrp="1"/>
          </p:cNvSpPr>
          <p:nvPr>
            <p:ph type="sldNum" sz="quarter" idx="10"/>
          </p:nvPr>
        </p:nvSpPr>
        <p:spPr/>
        <p:txBody>
          <a:bodyPr/>
          <a:lstStyle/>
          <a:p>
            <a:fld id="{6AF7069C-6791-4D4F-B3B2-071493612596}" type="slidenum">
              <a:rPr lang="it-IT" smtClean="0"/>
              <a:pPr/>
              <a:t>43</a:t>
            </a:fld>
            <a:endParaRPr lang="it-IT"/>
          </a:p>
        </p:txBody>
      </p:sp>
    </p:spTree>
    <p:extLst>
      <p:ext uri="{BB962C8B-B14F-4D97-AF65-F5344CB8AC3E}">
        <p14:creationId xmlns:p14="http://schemas.microsoft.com/office/powerpoint/2010/main" val="668334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xfrm>
            <a:off x="6456363" y="9670384"/>
            <a:ext cx="334962" cy="2594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42612" eaLnBrk="0" hangingPunct="0">
              <a:spcBef>
                <a:spcPct val="30000"/>
              </a:spcBef>
              <a:defRPr sz="1100">
                <a:solidFill>
                  <a:schemeClr val="tx1"/>
                </a:solidFill>
                <a:latin typeface="Arial" pitchFamily="34" charset="0"/>
              </a:defRPr>
            </a:lvl1pPr>
            <a:lvl2pPr marL="711810" indent="-273773" defTabSz="842612" eaLnBrk="0" hangingPunct="0">
              <a:spcBef>
                <a:spcPct val="30000"/>
              </a:spcBef>
              <a:buChar char="•"/>
              <a:defRPr sz="1100">
                <a:solidFill>
                  <a:schemeClr val="tx1"/>
                </a:solidFill>
                <a:latin typeface="Arial" pitchFamily="34" charset="0"/>
              </a:defRPr>
            </a:lvl2pPr>
            <a:lvl3pPr marL="1095092" indent="-219018" defTabSz="842612" eaLnBrk="0" hangingPunct="0">
              <a:spcBef>
                <a:spcPct val="30000"/>
              </a:spcBef>
              <a:buFont typeface="Arial" pitchFamily="34" charset="0"/>
              <a:buChar char="–"/>
              <a:defRPr sz="1100">
                <a:solidFill>
                  <a:schemeClr val="tx1"/>
                </a:solidFill>
                <a:latin typeface="Arial" pitchFamily="34" charset="0"/>
              </a:defRPr>
            </a:lvl3pPr>
            <a:lvl4pPr marL="1533129" indent="-219018" defTabSz="842612" eaLnBrk="0" hangingPunct="0">
              <a:spcBef>
                <a:spcPct val="30000"/>
              </a:spcBef>
              <a:buChar char="•"/>
              <a:defRPr sz="1100">
                <a:solidFill>
                  <a:schemeClr val="tx1"/>
                </a:solidFill>
                <a:latin typeface="Arial" pitchFamily="34" charset="0"/>
              </a:defRPr>
            </a:lvl4pPr>
            <a:lvl5pPr marL="1971165" indent="-219018" defTabSz="842612" eaLnBrk="0" hangingPunct="0">
              <a:spcBef>
                <a:spcPct val="30000"/>
              </a:spcBef>
              <a:buFont typeface="Arial" pitchFamily="34" charset="0"/>
              <a:buChar char="–"/>
              <a:defRPr sz="1100">
                <a:solidFill>
                  <a:schemeClr val="tx1"/>
                </a:solidFill>
                <a:latin typeface="Arial" pitchFamily="34" charset="0"/>
              </a:defRPr>
            </a:lvl5pPr>
            <a:lvl6pPr marL="2409201" indent="-219018" defTabSz="842612" eaLnBrk="0" fontAlgn="base" hangingPunct="0">
              <a:spcBef>
                <a:spcPct val="30000"/>
              </a:spcBef>
              <a:spcAft>
                <a:spcPct val="0"/>
              </a:spcAft>
              <a:buFont typeface="Arial" pitchFamily="34" charset="0"/>
              <a:buChar char="–"/>
              <a:defRPr sz="1100">
                <a:solidFill>
                  <a:schemeClr val="tx1"/>
                </a:solidFill>
                <a:latin typeface="Arial" pitchFamily="34" charset="0"/>
              </a:defRPr>
            </a:lvl6pPr>
            <a:lvl7pPr marL="2847238" indent="-219018" defTabSz="842612" eaLnBrk="0" fontAlgn="base" hangingPunct="0">
              <a:spcBef>
                <a:spcPct val="30000"/>
              </a:spcBef>
              <a:spcAft>
                <a:spcPct val="0"/>
              </a:spcAft>
              <a:buFont typeface="Arial" pitchFamily="34" charset="0"/>
              <a:buChar char="–"/>
              <a:defRPr sz="1100">
                <a:solidFill>
                  <a:schemeClr val="tx1"/>
                </a:solidFill>
                <a:latin typeface="Arial" pitchFamily="34" charset="0"/>
              </a:defRPr>
            </a:lvl7pPr>
            <a:lvl8pPr marL="3285275" indent="-219018" defTabSz="842612" eaLnBrk="0" fontAlgn="base" hangingPunct="0">
              <a:spcBef>
                <a:spcPct val="30000"/>
              </a:spcBef>
              <a:spcAft>
                <a:spcPct val="0"/>
              </a:spcAft>
              <a:buFont typeface="Arial" pitchFamily="34" charset="0"/>
              <a:buChar char="–"/>
              <a:defRPr sz="1100">
                <a:solidFill>
                  <a:schemeClr val="tx1"/>
                </a:solidFill>
                <a:latin typeface="Arial" pitchFamily="34" charset="0"/>
              </a:defRPr>
            </a:lvl8pPr>
            <a:lvl9pPr marL="3723312" indent="-219018" defTabSz="842612" eaLnBrk="0" fontAlgn="base" hangingPunct="0">
              <a:spcBef>
                <a:spcPct val="30000"/>
              </a:spcBef>
              <a:spcAft>
                <a:spcPct val="0"/>
              </a:spcAft>
              <a:buFont typeface="Arial" pitchFamily="34" charset="0"/>
              <a:buChar char="–"/>
              <a:defRPr sz="1100">
                <a:solidFill>
                  <a:schemeClr val="tx1"/>
                </a:solidFill>
                <a:latin typeface="Arial" pitchFamily="34" charset="0"/>
              </a:defRPr>
            </a:lvl9pPr>
          </a:lstStyle>
          <a:p>
            <a:pPr eaLnBrk="1" hangingPunct="1">
              <a:spcBef>
                <a:spcPct val="0"/>
              </a:spcBef>
            </a:pPr>
            <a:fld id="{24C61F0E-9F93-45E7-B36C-44AC854016DD}" type="slidenum">
              <a:rPr lang="en-US" altLang="en-US" sz="1000">
                <a:solidFill>
                  <a:srgbClr val="2D2D8A"/>
                </a:solidFill>
              </a:rPr>
              <a:pPr eaLnBrk="1" hangingPunct="1">
                <a:spcBef>
                  <a:spcPct val="0"/>
                </a:spcBef>
              </a:pPr>
              <a:t>44</a:t>
            </a:fld>
            <a:endParaRPr lang="en-US" altLang="en-US" sz="1000" dirty="0">
              <a:solidFill>
                <a:srgbClr val="2D2D8A"/>
              </a:solidFill>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xfrm>
            <a:off x="1012825" y="4730148"/>
            <a:ext cx="4765675" cy="45916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82515" indent="-182515"/>
            <a:r>
              <a:rPr lang="en-US" altLang="en-US" sz="900" b="1" dirty="0">
                <a:solidFill>
                  <a:srgbClr val="2D2D8A"/>
                </a:solidFill>
              </a:rPr>
              <a:t>Key Point:</a:t>
            </a:r>
            <a:r>
              <a:rPr lang="en-US" altLang="en-US" sz="900" dirty="0">
                <a:solidFill>
                  <a:srgbClr val="2D2D8A"/>
                </a:solidFill>
              </a:rPr>
              <a:t>   </a:t>
            </a:r>
            <a:endParaRPr lang="en-US" altLang="en-US" sz="900" b="1" dirty="0">
              <a:solidFill>
                <a:srgbClr val="2D2D8A"/>
              </a:solidFill>
            </a:endParaRPr>
          </a:p>
          <a:p>
            <a:pPr marL="182515" indent="-182515">
              <a:spcBef>
                <a:spcPct val="15000"/>
              </a:spcBef>
            </a:pPr>
            <a:r>
              <a:rPr lang="en-US" altLang="en-US" sz="900" b="1" i="1" dirty="0" err="1">
                <a:solidFill>
                  <a:srgbClr val="2D2D8A"/>
                </a:solidFill>
              </a:rPr>
              <a:t>Neisseria</a:t>
            </a:r>
            <a:r>
              <a:rPr lang="en-US" altLang="en-US" sz="900" b="1" i="1" dirty="0">
                <a:solidFill>
                  <a:srgbClr val="2D2D8A"/>
                </a:solidFill>
              </a:rPr>
              <a:t> </a:t>
            </a:r>
            <a:r>
              <a:rPr lang="en-US" altLang="en-US" sz="900" b="1" i="1" dirty="0" err="1">
                <a:solidFill>
                  <a:srgbClr val="2D2D8A"/>
                </a:solidFill>
              </a:rPr>
              <a:t>meningitidis</a:t>
            </a:r>
            <a:r>
              <a:rPr lang="en-US" altLang="en-US" sz="900" b="1" dirty="0">
                <a:solidFill>
                  <a:srgbClr val="2D2D8A"/>
                </a:solidFill>
              </a:rPr>
              <a:t> is strictly a human pathogen that can be carried and transmitted through person-to-person contact.</a:t>
            </a:r>
          </a:p>
          <a:p>
            <a:pPr marL="182515" indent="-182515"/>
            <a:r>
              <a:rPr lang="en-US" altLang="en-US" sz="900" b="1" dirty="0">
                <a:solidFill>
                  <a:srgbClr val="2D2D8A"/>
                </a:solidFill>
              </a:rPr>
              <a:t>Slide Overview:</a:t>
            </a:r>
            <a:endParaRPr lang="en-US" altLang="en-US" sz="900" dirty="0">
              <a:solidFill>
                <a:srgbClr val="2D2D8A"/>
              </a:solidFill>
            </a:endParaRPr>
          </a:p>
          <a:p>
            <a:pPr marL="182515" indent="-182515">
              <a:buFontTx/>
              <a:buChar char="•"/>
            </a:pPr>
            <a:r>
              <a:rPr lang="en-US" altLang="en-US" sz="900" i="1" dirty="0">
                <a:solidFill>
                  <a:srgbClr val="2D2D8A"/>
                </a:solidFill>
              </a:rPr>
              <a:t>N </a:t>
            </a:r>
            <a:r>
              <a:rPr lang="en-US" altLang="en-US" sz="900" i="1" dirty="0" err="1">
                <a:solidFill>
                  <a:srgbClr val="2D2D8A"/>
                </a:solidFill>
              </a:rPr>
              <a:t>meningitidis</a:t>
            </a:r>
            <a:r>
              <a:rPr lang="en-US" altLang="en-US" sz="900" dirty="0">
                <a:solidFill>
                  <a:srgbClr val="2D2D8A"/>
                </a:solidFill>
              </a:rPr>
              <a:t> is a gram-negative </a:t>
            </a:r>
            <a:r>
              <a:rPr lang="en-US" altLang="en-US" sz="900" dirty="0" err="1">
                <a:solidFill>
                  <a:srgbClr val="2D2D8A"/>
                </a:solidFill>
              </a:rPr>
              <a:t>diplococcus</a:t>
            </a:r>
            <a:r>
              <a:rPr lang="en-US" altLang="en-US" sz="900" dirty="0">
                <a:solidFill>
                  <a:srgbClr val="2D2D8A"/>
                </a:solidFill>
              </a:rPr>
              <a:t> and can only colonize in the human nasopharyngeal tract.</a:t>
            </a:r>
            <a:r>
              <a:rPr lang="en-US" altLang="en-US" sz="900" baseline="30000" dirty="0">
                <a:solidFill>
                  <a:srgbClr val="2D2D8A"/>
                </a:solidFill>
              </a:rPr>
              <a:t>1</a:t>
            </a:r>
          </a:p>
          <a:p>
            <a:pPr marL="182515" indent="-182515">
              <a:buFontTx/>
              <a:buChar char="•"/>
            </a:pPr>
            <a:r>
              <a:rPr lang="en-US" altLang="en-US" sz="900" dirty="0">
                <a:solidFill>
                  <a:srgbClr val="2D2D8A"/>
                </a:solidFill>
              </a:rPr>
              <a:t>Carriage of the bacteria is relatively common. The prevalence of carriage, based on several studies, ranges from 0.6% to 34.5% in the general population.</a:t>
            </a:r>
            <a:r>
              <a:rPr lang="en-US" altLang="en-US" sz="900" baseline="30000" dirty="0">
                <a:solidFill>
                  <a:srgbClr val="2D2D8A"/>
                </a:solidFill>
              </a:rPr>
              <a:t>2</a:t>
            </a:r>
            <a:r>
              <a:rPr lang="en-US" altLang="en-US" sz="900" dirty="0">
                <a:solidFill>
                  <a:srgbClr val="2D2D8A"/>
                </a:solidFill>
              </a:rPr>
              <a:t> </a:t>
            </a:r>
          </a:p>
          <a:p>
            <a:pPr marL="182515" indent="-182515">
              <a:buFontTx/>
              <a:buChar char="•"/>
            </a:pPr>
            <a:r>
              <a:rPr lang="en-US" altLang="en-US" sz="900" dirty="0">
                <a:solidFill>
                  <a:srgbClr val="2D2D8A"/>
                </a:solidFill>
              </a:rPr>
              <a:t>Transmission occurs through the droplet route by means of respiratory secretions and direct contact.</a:t>
            </a:r>
            <a:r>
              <a:rPr lang="en-US" altLang="en-US" sz="900" baseline="30000" dirty="0">
                <a:solidFill>
                  <a:srgbClr val="2D2D8A"/>
                </a:solidFill>
              </a:rPr>
              <a:t>3,4</a:t>
            </a:r>
          </a:p>
          <a:p>
            <a:pPr marL="182515" indent="-182515">
              <a:buFontTx/>
              <a:buChar char="•"/>
            </a:pPr>
            <a:r>
              <a:rPr lang="en-US" altLang="en-US" sz="900" dirty="0">
                <a:solidFill>
                  <a:srgbClr val="2D2D8A"/>
                </a:solidFill>
              </a:rPr>
              <a:t>The disease has an incubation period of 2 to 10 days and can be fatal within </a:t>
            </a:r>
            <a:br>
              <a:rPr lang="en-US" altLang="en-US" sz="900" dirty="0">
                <a:solidFill>
                  <a:srgbClr val="2D2D8A"/>
                </a:solidFill>
              </a:rPr>
            </a:br>
            <a:r>
              <a:rPr lang="en-US" altLang="en-US" sz="900" dirty="0">
                <a:solidFill>
                  <a:srgbClr val="2D2D8A"/>
                </a:solidFill>
              </a:rPr>
              <a:t>24 to 48 hours following onset of symptoms.</a:t>
            </a:r>
            <a:r>
              <a:rPr lang="en-US" altLang="en-US" sz="900" baseline="30000" dirty="0">
                <a:solidFill>
                  <a:srgbClr val="2D2D8A"/>
                </a:solidFill>
              </a:rPr>
              <a:t>3</a:t>
            </a:r>
          </a:p>
          <a:p>
            <a:pPr marL="182515" indent="-182515"/>
            <a:endParaRPr lang="en-US" altLang="en-US" sz="900" b="1" dirty="0">
              <a:solidFill>
                <a:srgbClr val="2D2D8A"/>
              </a:solidFill>
            </a:endParaRPr>
          </a:p>
          <a:p>
            <a:pPr marL="182515" indent="-182515"/>
            <a:r>
              <a:rPr lang="en-US" altLang="en-US" sz="800" b="1" dirty="0">
                <a:solidFill>
                  <a:srgbClr val="2D2D8A"/>
                </a:solidFill>
              </a:rPr>
              <a:t>References:</a:t>
            </a:r>
          </a:p>
          <a:p>
            <a:pPr marL="182515" indent="-182515">
              <a:spcBef>
                <a:spcPct val="20000"/>
              </a:spcBef>
              <a:buFontTx/>
              <a:buAutoNum type="arabicPeriod"/>
            </a:pPr>
            <a:r>
              <a:rPr lang="en-US" altLang="en-US" sz="800" dirty="0">
                <a:solidFill>
                  <a:srgbClr val="2D2D8A"/>
                </a:solidFill>
              </a:rPr>
              <a:t>van </a:t>
            </a:r>
            <a:r>
              <a:rPr lang="en-US" altLang="en-US" sz="800" dirty="0" err="1">
                <a:solidFill>
                  <a:srgbClr val="2D2D8A"/>
                </a:solidFill>
              </a:rPr>
              <a:t>Deuren</a:t>
            </a:r>
            <a:r>
              <a:rPr lang="en-US" altLang="en-US" sz="800" dirty="0">
                <a:solidFill>
                  <a:srgbClr val="2D2D8A"/>
                </a:solidFill>
              </a:rPr>
              <a:t> M, </a:t>
            </a:r>
            <a:r>
              <a:rPr lang="en-US" altLang="en-US" sz="800" dirty="0" err="1">
                <a:solidFill>
                  <a:srgbClr val="2D2D8A"/>
                </a:solidFill>
              </a:rPr>
              <a:t>Brandtzaeg</a:t>
            </a:r>
            <a:r>
              <a:rPr lang="en-US" altLang="en-US" sz="800" dirty="0">
                <a:solidFill>
                  <a:srgbClr val="2D2D8A"/>
                </a:solidFill>
              </a:rPr>
              <a:t> P, van </a:t>
            </a:r>
            <a:r>
              <a:rPr lang="en-US" altLang="en-US" sz="800" dirty="0" err="1">
                <a:solidFill>
                  <a:srgbClr val="2D2D8A"/>
                </a:solidFill>
              </a:rPr>
              <a:t>der</a:t>
            </a:r>
            <a:r>
              <a:rPr lang="en-US" altLang="en-US" sz="800" dirty="0">
                <a:solidFill>
                  <a:srgbClr val="2D2D8A"/>
                </a:solidFill>
              </a:rPr>
              <a:t> Meer JW. Update on meningococcal disease with emphasis on pathogenesis and clinical management. </a:t>
            </a:r>
            <a:r>
              <a:rPr lang="en-US" altLang="en-US" sz="800" i="1" dirty="0" err="1">
                <a:solidFill>
                  <a:srgbClr val="2D2D8A"/>
                </a:solidFill>
              </a:rPr>
              <a:t>Clin</a:t>
            </a:r>
            <a:r>
              <a:rPr lang="en-US" altLang="en-US" sz="800" i="1" dirty="0">
                <a:solidFill>
                  <a:srgbClr val="2D2D8A"/>
                </a:solidFill>
              </a:rPr>
              <a:t> </a:t>
            </a:r>
            <a:r>
              <a:rPr lang="en-US" altLang="en-US" sz="800" i="1" dirty="0" err="1">
                <a:solidFill>
                  <a:srgbClr val="2D2D8A"/>
                </a:solidFill>
              </a:rPr>
              <a:t>Microbiol</a:t>
            </a:r>
            <a:r>
              <a:rPr lang="en-US" altLang="en-US" sz="800" i="1" dirty="0">
                <a:solidFill>
                  <a:srgbClr val="2D2D8A"/>
                </a:solidFill>
              </a:rPr>
              <a:t> Rev</a:t>
            </a:r>
            <a:r>
              <a:rPr lang="en-US" altLang="en-US" sz="800" dirty="0">
                <a:solidFill>
                  <a:srgbClr val="2D2D8A"/>
                </a:solidFill>
              </a:rPr>
              <a:t>. 2000;13:144-166.</a:t>
            </a:r>
          </a:p>
          <a:p>
            <a:pPr marL="182515" indent="-182515">
              <a:spcBef>
                <a:spcPct val="20000"/>
              </a:spcBef>
              <a:buFontTx/>
              <a:buAutoNum type="arabicPeriod"/>
            </a:pPr>
            <a:r>
              <a:rPr lang="en-US" altLang="en-US" sz="800" dirty="0">
                <a:solidFill>
                  <a:srgbClr val="2D2D8A"/>
                </a:solidFill>
              </a:rPr>
              <a:t>Brigham KS, </a:t>
            </a:r>
            <a:r>
              <a:rPr lang="en-US" altLang="en-US" sz="800" dirty="0" err="1">
                <a:solidFill>
                  <a:srgbClr val="2D2D8A"/>
                </a:solidFill>
              </a:rPr>
              <a:t>Sandora</a:t>
            </a:r>
            <a:r>
              <a:rPr lang="en-US" altLang="en-US" sz="800" dirty="0">
                <a:solidFill>
                  <a:srgbClr val="2D2D8A"/>
                </a:solidFill>
              </a:rPr>
              <a:t> TJ. </a:t>
            </a:r>
            <a:r>
              <a:rPr lang="en-US" altLang="en-US" sz="800" i="1" dirty="0" err="1">
                <a:solidFill>
                  <a:srgbClr val="2D2D8A"/>
                </a:solidFill>
              </a:rPr>
              <a:t>Neisseria</a:t>
            </a:r>
            <a:r>
              <a:rPr lang="en-US" altLang="en-US" sz="800" i="1" dirty="0">
                <a:solidFill>
                  <a:srgbClr val="2D2D8A"/>
                </a:solidFill>
              </a:rPr>
              <a:t> </a:t>
            </a:r>
            <a:r>
              <a:rPr lang="en-US" altLang="en-US" sz="800" i="1" dirty="0" err="1">
                <a:solidFill>
                  <a:srgbClr val="2D2D8A"/>
                </a:solidFill>
              </a:rPr>
              <a:t>meningitidis</a:t>
            </a:r>
            <a:r>
              <a:rPr lang="en-US" altLang="en-US" sz="800" dirty="0">
                <a:solidFill>
                  <a:srgbClr val="2D2D8A"/>
                </a:solidFill>
              </a:rPr>
              <a:t>: epidemiology, treatment and prevention in adolescents. </a:t>
            </a:r>
            <a:r>
              <a:rPr lang="en-US" altLang="en-US" sz="800" i="1" dirty="0" err="1">
                <a:solidFill>
                  <a:srgbClr val="2D2D8A"/>
                </a:solidFill>
              </a:rPr>
              <a:t>Curr</a:t>
            </a:r>
            <a:r>
              <a:rPr lang="en-US" altLang="en-US" sz="800" i="1" dirty="0">
                <a:solidFill>
                  <a:srgbClr val="2D2D8A"/>
                </a:solidFill>
              </a:rPr>
              <a:t> </a:t>
            </a:r>
            <a:r>
              <a:rPr lang="en-US" altLang="en-US" sz="800" i="1" dirty="0" err="1">
                <a:solidFill>
                  <a:srgbClr val="2D2D8A"/>
                </a:solidFill>
              </a:rPr>
              <a:t>Opin</a:t>
            </a:r>
            <a:r>
              <a:rPr lang="en-US" altLang="en-US" sz="800" i="1" dirty="0">
                <a:solidFill>
                  <a:srgbClr val="2D2D8A"/>
                </a:solidFill>
              </a:rPr>
              <a:t> </a:t>
            </a:r>
            <a:r>
              <a:rPr lang="en-US" altLang="en-US" sz="800" i="1" dirty="0" err="1">
                <a:solidFill>
                  <a:srgbClr val="2D2D8A"/>
                </a:solidFill>
              </a:rPr>
              <a:t>Pediatr</a:t>
            </a:r>
            <a:r>
              <a:rPr lang="en-US" altLang="en-US" sz="800" dirty="0">
                <a:solidFill>
                  <a:srgbClr val="2D2D8A"/>
                </a:solidFill>
              </a:rPr>
              <a:t>. 2009;21:437-443.</a:t>
            </a:r>
          </a:p>
          <a:p>
            <a:pPr marL="182515" indent="-182515">
              <a:spcBef>
                <a:spcPct val="20000"/>
              </a:spcBef>
              <a:buFontTx/>
              <a:buAutoNum type="arabicPeriod"/>
            </a:pPr>
            <a:r>
              <a:rPr lang="en-US" altLang="en-US" sz="800" dirty="0">
                <a:solidFill>
                  <a:srgbClr val="2D2D8A"/>
                </a:solidFill>
              </a:rPr>
              <a:t>Dull PM, </a:t>
            </a:r>
            <a:r>
              <a:rPr lang="en-US" altLang="en-US" sz="800" dirty="0" err="1">
                <a:solidFill>
                  <a:srgbClr val="2D2D8A"/>
                </a:solidFill>
              </a:rPr>
              <a:t>Abdalwahab</a:t>
            </a:r>
            <a:r>
              <a:rPr lang="en-US" altLang="en-US" sz="800" dirty="0">
                <a:solidFill>
                  <a:srgbClr val="2D2D8A"/>
                </a:solidFill>
              </a:rPr>
              <a:t> J, Saatchi C, et al. </a:t>
            </a:r>
            <a:r>
              <a:rPr lang="en-US" altLang="en-US" sz="800" i="1" dirty="0">
                <a:solidFill>
                  <a:srgbClr val="2D2D8A"/>
                </a:solidFill>
              </a:rPr>
              <a:t>J Infect Dis</a:t>
            </a:r>
            <a:r>
              <a:rPr lang="en-US" altLang="en-US" sz="800" dirty="0">
                <a:solidFill>
                  <a:srgbClr val="2D2D8A"/>
                </a:solidFill>
              </a:rPr>
              <a:t>. 2005;191:33-39.</a:t>
            </a:r>
          </a:p>
          <a:p>
            <a:pPr marL="182515" indent="-182515">
              <a:spcBef>
                <a:spcPct val="20000"/>
              </a:spcBef>
              <a:buFontTx/>
              <a:buAutoNum type="arabicPeriod"/>
            </a:pPr>
            <a:r>
              <a:rPr lang="en-US" altLang="en-US" sz="800" dirty="0">
                <a:solidFill>
                  <a:srgbClr val="2D2D8A"/>
                </a:solidFill>
              </a:rPr>
              <a:t>World Health Organization. Fact sheet: meningococcal meningitis. 2010. http://www.who.int/mediacentre/factsheets/fs141/en/print.html. Accessed December 4, 2007.</a:t>
            </a:r>
          </a:p>
          <a:p>
            <a:pPr marL="182515" indent="-182515">
              <a:spcBef>
                <a:spcPct val="20000"/>
              </a:spcBef>
            </a:pPr>
            <a:endParaRPr lang="en-US" altLang="en-US" sz="800" dirty="0">
              <a:solidFill>
                <a:srgbClr val="2D2D8A"/>
              </a:solidFill>
            </a:endParaRPr>
          </a:p>
          <a:p>
            <a:pPr marL="182515" indent="-182515">
              <a:spcBef>
                <a:spcPct val="20000"/>
              </a:spcBef>
              <a:buFontTx/>
              <a:buAutoNum type="arabicPeriod"/>
            </a:pPr>
            <a:endParaRPr lang="en-US" altLang="en-US" sz="800" b="1" dirty="0">
              <a:solidFill>
                <a:srgbClr val="2D2D8A"/>
              </a:solidFill>
            </a:endParaRPr>
          </a:p>
          <a:p>
            <a:pPr marL="182515" indent="-182515">
              <a:spcBef>
                <a:spcPct val="20000"/>
              </a:spcBef>
            </a:pPr>
            <a:endParaRPr lang="en-US" altLang="en-US" sz="800" b="1" dirty="0">
              <a:solidFill>
                <a:srgbClr val="2D2D8A"/>
              </a:solidFill>
            </a:endParaRPr>
          </a:p>
          <a:p>
            <a:pPr marL="182515" indent="-182515">
              <a:spcBef>
                <a:spcPct val="20000"/>
              </a:spcBef>
            </a:pPr>
            <a:endParaRPr lang="en-US" altLang="en-US" sz="800" dirty="0">
              <a:solidFill>
                <a:srgbClr val="2D2D8A"/>
              </a:solidFill>
            </a:endParaRPr>
          </a:p>
        </p:txBody>
      </p:sp>
      <p:sp>
        <p:nvSpPr>
          <p:cNvPr id="22532" name="Text Box 4"/>
          <p:cNvSpPr txBox="1">
            <a:spLocks noChangeArrowheads="1"/>
          </p:cNvSpPr>
          <p:nvPr/>
        </p:nvSpPr>
        <p:spPr bwMode="auto">
          <a:xfrm>
            <a:off x="1" y="1440373"/>
            <a:ext cx="931863" cy="595248"/>
          </a:xfrm>
          <a:prstGeom prst="rect">
            <a:avLst/>
          </a:prstGeom>
          <a:noFill/>
          <a:ln w="9525" algn="ctr">
            <a:solidFill>
              <a:schemeClr val="tx1"/>
            </a:solidFill>
            <a:miter lim="800000"/>
            <a:headEnd/>
            <a:tailEnd/>
          </a:ln>
        </p:spPr>
        <p:txBody>
          <a:bodyPr lIns="84390" tIns="42197" rIns="84390" bIns="42197"/>
          <a:lstStyle/>
          <a:p>
            <a:pPr defTabSz="844024">
              <a:spcBef>
                <a:spcPct val="50000"/>
              </a:spcBef>
              <a:defRPr/>
            </a:pPr>
            <a:r>
              <a:rPr lang="en-US" sz="800" dirty="0">
                <a:solidFill>
                  <a:schemeClr val="accent6"/>
                </a:solidFill>
              </a:rPr>
              <a:t>1/van </a:t>
            </a:r>
            <a:r>
              <a:rPr lang="en-US" sz="800" dirty="0" err="1">
                <a:solidFill>
                  <a:schemeClr val="accent6"/>
                </a:solidFill>
              </a:rPr>
              <a:t>Deuren</a:t>
            </a:r>
            <a:r>
              <a:rPr lang="en-US" sz="800" dirty="0">
                <a:solidFill>
                  <a:schemeClr val="accent6"/>
                </a:solidFill>
              </a:rPr>
              <a:t>/</a:t>
            </a:r>
            <a:br>
              <a:rPr lang="en-US" sz="800" dirty="0">
                <a:solidFill>
                  <a:schemeClr val="accent6"/>
                </a:solidFill>
              </a:rPr>
            </a:br>
            <a:r>
              <a:rPr lang="en-US" sz="800" dirty="0">
                <a:solidFill>
                  <a:schemeClr val="accent6"/>
                </a:solidFill>
              </a:rPr>
              <a:t>p144/col1/</a:t>
            </a:r>
            <a:br>
              <a:rPr lang="en-US" sz="800" dirty="0">
                <a:solidFill>
                  <a:schemeClr val="accent6"/>
                </a:solidFill>
              </a:rPr>
            </a:br>
            <a:r>
              <a:rPr lang="en-US" sz="800" dirty="0">
                <a:solidFill>
                  <a:schemeClr val="accent6"/>
                </a:solidFill>
              </a:rPr>
              <a:t>para2</a:t>
            </a:r>
          </a:p>
        </p:txBody>
      </p:sp>
      <p:sp>
        <p:nvSpPr>
          <p:cNvPr id="22534" name="Text Box 4"/>
          <p:cNvSpPr txBox="1">
            <a:spLocks noChangeArrowheads="1"/>
          </p:cNvSpPr>
          <p:nvPr/>
        </p:nvSpPr>
        <p:spPr bwMode="auto">
          <a:xfrm>
            <a:off x="1" y="3265903"/>
            <a:ext cx="950913" cy="509302"/>
          </a:xfrm>
          <a:prstGeom prst="rect">
            <a:avLst/>
          </a:prstGeom>
          <a:noFill/>
          <a:ln w="9525" algn="ctr">
            <a:solidFill>
              <a:schemeClr val="tx1"/>
            </a:solidFill>
            <a:miter lim="800000"/>
            <a:headEnd/>
            <a:tailEnd/>
          </a:ln>
        </p:spPr>
        <p:txBody>
          <a:bodyPr lIns="84390" tIns="42197" rIns="84390" bIns="42197"/>
          <a:lstStyle/>
          <a:p>
            <a:pPr defTabSz="850107">
              <a:spcBef>
                <a:spcPct val="50000"/>
              </a:spcBef>
              <a:defRPr/>
            </a:pPr>
            <a:r>
              <a:rPr lang="en-US" sz="800" dirty="0">
                <a:solidFill>
                  <a:schemeClr val="accent6"/>
                </a:solidFill>
              </a:rPr>
              <a:t>4/WHO fact sheet/p1/</a:t>
            </a:r>
            <a:br>
              <a:rPr lang="en-US" sz="800" dirty="0">
                <a:solidFill>
                  <a:schemeClr val="accent6"/>
                </a:solidFill>
              </a:rPr>
            </a:br>
            <a:r>
              <a:rPr lang="en-US" sz="800" dirty="0">
                <a:solidFill>
                  <a:schemeClr val="accent6"/>
                </a:solidFill>
              </a:rPr>
              <a:t>para3</a:t>
            </a:r>
          </a:p>
        </p:txBody>
      </p:sp>
      <p:sp>
        <p:nvSpPr>
          <p:cNvPr id="22535" name="Text Box 4"/>
          <p:cNvSpPr txBox="1">
            <a:spLocks noChangeArrowheads="1"/>
          </p:cNvSpPr>
          <p:nvPr/>
        </p:nvSpPr>
        <p:spPr bwMode="auto">
          <a:xfrm>
            <a:off x="1" y="5279240"/>
            <a:ext cx="931863" cy="744855"/>
          </a:xfrm>
          <a:prstGeom prst="rect">
            <a:avLst/>
          </a:prstGeom>
          <a:noFill/>
          <a:ln w="9525" algn="ctr">
            <a:solidFill>
              <a:schemeClr val="tx1"/>
            </a:solidFill>
            <a:miter lim="800000"/>
            <a:headEnd/>
            <a:tailEnd/>
          </a:ln>
        </p:spPr>
        <p:txBody>
          <a:bodyPr lIns="84390" tIns="42197" rIns="84390" bIns="42197"/>
          <a:lstStyle/>
          <a:p>
            <a:pPr defTabSz="850107">
              <a:spcBef>
                <a:spcPct val="50000"/>
              </a:spcBef>
              <a:defRPr/>
            </a:pPr>
            <a:r>
              <a:rPr lang="en-US" sz="800" dirty="0">
                <a:solidFill>
                  <a:schemeClr val="accent6"/>
                </a:solidFill>
              </a:rPr>
              <a:t>1/van </a:t>
            </a:r>
            <a:r>
              <a:rPr lang="en-US" sz="800" dirty="0" err="1">
                <a:solidFill>
                  <a:schemeClr val="accent6"/>
                </a:solidFill>
              </a:rPr>
              <a:t>Deuren</a:t>
            </a:r>
            <a:r>
              <a:rPr lang="en-US" sz="800" dirty="0">
                <a:solidFill>
                  <a:schemeClr val="accent6"/>
                </a:solidFill>
              </a:rPr>
              <a:t>/</a:t>
            </a:r>
            <a:br>
              <a:rPr lang="en-US" sz="800" dirty="0">
                <a:solidFill>
                  <a:schemeClr val="accent6"/>
                </a:solidFill>
              </a:rPr>
            </a:br>
            <a:r>
              <a:rPr lang="en-US" sz="800" dirty="0">
                <a:solidFill>
                  <a:schemeClr val="accent6"/>
                </a:solidFill>
              </a:rPr>
              <a:t>p144/col1/</a:t>
            </a:r>
            <a:br>
              <a:rPr lang="en-US" sz="800" dirty="0">
                <a:solidFill>
                  <a:schemeClr val="accent6"/>
                </a:solidFill>
              </a:rPr>
            </a:br>
            <a:r>
              <a:rPr lang="en-US" sz="800" dirty="0">
                <a:solidFill>
                  <a:schemeClr val="accent6"/>
                </a:solidFill>
              </a:rPr>
              <a:t>para2; p146/</a:t>
            </a:r>
            <a:br>
              <a:rPr lang="en-US" sz="800" dirty="0">
                <a:solidFill>
                  <a:schemeClr val="accent6"/>
                </a:solidFill>
              </a:rPr>
            </a:br>
            <a:r>
              <a:rPr lang="en-US" sz="800" dirty="0">
                <a:solidFill>
                  <a:schemeClr val="accent6"/>
                </a:solidFill>
              </a:rPr>
              <a:t>col1/para3</a:t>
            </a:r>
          </a:p>
        </p:txBody>
      </p:sp>
      <p:sp>
        <p:nvSpPr>
          <p:cNvPr id="22536" name="Text Box 4"/>
          <p:cNvSpPr txBox="1">
            <a:spLocks noChangeArrowheads="1"/>
          </p:cNvSpPr>
          <p:nvPr/>
        </p:nvSpPr>
        <p:spPr bwMode="auto">
          <a:xfrm>
            <a:off x="1" y="7376930"/>
            <a:ext cx="931863" cy="631853"/>
          </a:xfrm>
          <a:prstGeom prst="rect">
            <a:avLst/>
          </a:prstGeom>
          <a:noFill/>
          <a:ln w="9525" algn="ctr">
            <a:solidFill>
              <a:schemeClr val="tx1"/>
            </a:solidFill>
            <a:miter lim="800000"/>
            <a:headEnd/>
            <a:tailEnd/>
          </a:ln>
        </p:spPr>
        <p:txBody>
          <a:bodyPr lIns="84390" tIns="42197" rIns="84390" bIns="42197"/>
          <a:lstStyle/>
          <a:p>
            <a:pPr defTabSz="850107">
              <a:spcBef>
                <a:spcPct val="50000"/>
              </a:spcBef>
              <a:defRPr/>
            </a:pPr>
            <a:r>
              <a:rPr lang="en-US" sz="800" dirty="0">
                <a:solidFill>
                  <a:schemeClr val="accent6"/>
                </a:solidFill>
              </a:rPr>
              <a:t>4/WHO fact-sheet/p1/ ¶3,5</a:t>
            </a:r>
          </a:p>
        </p:txBody>
      </p:sp>
      <p:sp>
        <p:nvSpPr>
          <p:cNvPr id="22537" name="Text Box 4"/>
          <p:cNvSpPr txBox="1">
            <a:spLocks noChangeArrowheads="1"/>
          </p:cNvSpPr>
          <p:nvPr/>
        </p:nvSpPr>
        <p:spPr bwMode="auto">
          <a:xfrm>
            <a:off x="1" y="2767743"/>
            <a:ext cx="931863" cy="431314"/>
          </a:xfrm>
          <a:prstGeom prst="rect">
            <a:avLst/>
          </a:prstGeom>
          <a:noFill/>
          <a:ln w="9525" algn="ctr">
            <a:solidFill>
              <a:schemeClr val="tx1"/>
            </a:solidFill>
            <a:miter lim="800000"/>
            <a:headEnd/>
            <a:tailEnd/>
          </a:ln>
        </p:spPr>
        <p:txBody>
          <a:bodyPr lIns="84390" tIns="42197" rIns="84390" bIns="42197"/>
          <a:lstStyle/>
          <a:p>
            <a:pPr defTabSz="850107">
              <a:spcBef>
                <a:spcPct val="50000"/>
              </a:spcBef>
              <a:defRPr/>
            </a:pPr>
            <a:r>
              <a:rPr lang="en-US" sz="800" dirty="0">
                <a:solidFill>
                  <a:schemeClr val="accent6"/>
                </a:solidFill>
              </a:rPr>
              <a:t>3/Dull/p 33/</a:t>
            </a:r>
            <a:br>
              <a:rPr lang="en-US" sz="800" dirty="0">
                <a:solidFill>
                  <a:schemeClr val="accent6"/>
                </a:solidFill>
              </a:rPr>
            </a:br>
            <a:r>
              <a:rPr lang="en-US" sz="800" dirty="0">
                <a:solidFill>
                  <a:schemeClr val="accent6"/>
                </a:solidFill>
              </a:rPr>
              <a:t>col1/para1</a:t>
            </a:r>
          </a:p>
        </p:txBody>
      </p:sp>
      <p:sp>
        <p:nvSpPr>
          <p:cNvPr id="22538" name="Text Box 4"/>
          <p:cNvSpPr txBox="1">
            <a:spLocks noChangeArrowheads="1"/>
          </p:cNvSpPr>
          <p:nvPr/>
        </p:nvSpPr>
        <p:spPr bwMode="auto">
          <a:xfrm>
            <a:off x="0" y="6105264"/>
            <a:ext cx="939800" cy="569783"/>
          </a:xfrm>
          <a:prstGeom prst="rect">
            <a:avLst/>
          </a:prstGeom>
          <a:noFill/>
          <a:ln w="9525" algn="ctr">
            <a:solidFill>
              <a:schemeClr val="tx1"/>
            </a:solidFill>
            <a:miter lim="800000"/>
            <a:headEnd/>
            <a:tailEnd/>
          </a:ln>
        </p:spPr>
        <p:txBody>
          <a:bodyPr lIns="84971" tIns="42488" rIns="84971" bIns="42488"/>
          <a:lstStyle/>
          <a:p>
            <a:pPr defTabSz="850107">
              <a:spcBef>
                <a:spcPct val="50000"/>
              </a:spcBef>
              <a:defRPr/>
            </a:pPr>
            <a:r>
              <a:rPr lang="en-US" sz="800" dirty="0">
                <a:solidFill>
                  <a:schemeClr val="accent6"/>
                </a:solidFill>
              </a:rPr>
              <a:t>2/Brigham/ p438/col1/</a:t>
            </a:r>
            <a:r>
              <a:rPr lang="en-US" sz="800" dirty="0" err="1">
                <a:solidFill>
                  <a:schemeClr val="accent6"/>
                </a:solidFill>
              </a:rPr>
              <a:t>para</a:t>
            </a:r>
            <a:r>
              <a:rPr lang="en-US" sz="800" dirty="0">
                <a:solidFill>
                  <a:schemeClr val="accent6"/>
                </a:solidFill>
              </a:rPr>
              <a:t> 3</a:t>
            </a:r>
          </a:p>
        </p:txBody>
      </p:sp>
      <p:sp>
        <p:nvSpPr>
          <p:cNvPr id="22539" name="Text Box 4"/>
          <p:cNvSpPr txBox="1">
            <a:spLocks noChangeArrowheads="1"/>
          </p:cNvSpPr>
          <p:nvPr/>
        </p:nvSpPr>
        <p:spPr bwMode="auto">
          <a:xfrm>
            <a:off x="0" y="2116788"/>
            <a:ext cx="939800" cy="569783"/>
          </a:xfrm>
          <a:prstGeom prst="rect">
            <a:avLst/>
          </a:prstGeom>
          <a:noFill/>
          <a:ln w="9525" algn="ctr">
            <a:solidFill>
              <a:schemeClr val="tx1"/>
            </a:solidFill>
            <a:miter lim="800000"/>
            <a:headEnd/>
            <a:tailEnd/>
          </a:ln>
        </p:spPr>
        <p:txBody>
          <a:bodyPr lIns="84971" tIns="42488" rIns="84971" bIns="42488"/>
          <a:lstStyle/>
          <a:p>
            <a:pPr defTabSz="850107">
              <a:spcBef>
                <a:spcPct val="50000"/>
              </a:spcBef>
              <a:defRPr/>
            </a:pPr>
            <a:r>
              <a:rPr lang="en-US" sz="800" dirty="0">
                <a:solidFill>
                  <a:schemeClr val="accent6"/>
                </a:solidFill>
              </a:rPr>
              <a:t>2/Brigham/ p438/col1/ para3</a:t>
            </a:r>
          </a:p>
        </p:txBody>
      </p:sp>
      <p:sp>
        <p:nvSpPr>
          <p:cNvPr id="15" name="TextBox 14"/>
          <p:cNvSpPr txBox="1"/>
          <p:nvPr/>
        </p:nvSpPr>
        <p:spPr>
          <a:xfrm>
            <a:off x="0" y="6764175"/>
            <a:ext cx="927101" cy="334673"/>
          </a:xfrm>
          <a:prstGeom prst="rect">
            <a:avLst/>
          </a:prstGeom>
          <a:noFill/>
          <a:ln>
            <a:solidFill>
              <a:schemeClr val="accent6"/>
            </a:solidFill>
          </a:ln>
        </p:spPr>
        <p:txBody>
          <a:bodyPr lIns="87597" tIns="43798" rIns="87597" bIns="43798">
            <a:spAutoFit/>
          </a:bodyPr>
          <a:lstStyle/>
          <a:p>
            <a:pPr>
              <a:defRPr/>
            </a:pPr>
            <a:r>
              <a:rPr lang="en-US" sz="800" dirty="0">
                <a:solidFill>
                  <a:schemeClr val="accent6"/>
                </a:solidFill>
              </a:rPr>
              <a:t>3/Dull/p 33/</a:t>
            </a:r>
            <a:br>
              <a:rPr lang="en-US" sz="800" dirty="0">
                <a:solidFill>
                  <a:schemeClr val="accent6"/>
                </a:solidFill>
              </a:rPr>
            </a:br>
            <a:r>
              <a:rPr lang="en-US" sz="800" dirty="0" err="1">
                <a:solidFill>
                  <a:schemeClr val="accent6"/>
                </a:solidFill>
              </a:rPr>
              <a:t>col</a:t>
            </a:r>
            <a:r>
              <a:rPr lang="en-US" sz="800" dirty="0">
                <a:solidFill>
                  <a:schemeClr val="accent6"/>
                </a:solidFill>
              </a:rPr>
              <a:t> 1/para1</a:t>
            </a:r>
          </a:p>
        </p:txBody>
      </p:sp>
      <p:sp>
        <p:nvSpPr>
          <p:cNvPr id="17" name="TextBox 16"/>
          <p:cNvSpPr txBox="1"/>
          <p:nvPr/>
        </p:nvSpPr>
        <p:spPr>
          <a:xfrm>
            <a:off x="1" y="3872292"/>
            <a:ext cx="1057275" cy="457783"/>
          </a:xfrm>
          <a:prstGeom prst="rect">
            <a:avLst/>
          </a:prstGeom>
          <a:noFill/>
          <a:ln>
            <a:solidFill>
              <a:schemeClr val="accent6"/>
            </a:solidFill>
          </a:ln>
        </p:spPr>
        <p:txBody>
          <a:bodyPr lIns="87597" tIns="43798" rIns="87597" bIns="43798">
            <a:spAutoFit/>
          </a:bodyPr>
          <a:lstStyle/>
          <a:p>
            <a:pPr>
              <a:defRPr/>
            </a:pPr>
            <a:r>
              <a:rPr lang="en-US" sz="800" dirty="0">
                <a:solidFill>
                  <a:schemeClr val="accent6"/>
                </a:solidFill>
              </a:rPr>
              <a:t>5/Rosenstein 2001/p1379/</a:t>
            </a:r>
            <a:br>
              <a:rPr lang="en-US" sz="800" dirty="0">
                <a:solidFill>
                  <a:schemeClr val="accent6"/>
                </a:solidFill>
              </a:rPr>
            </a:br>
            <a:r>
              <a:rPr lang="en-US" sz="800" dirty="0">
                <a:solidFill>
                  <a:schemeClr val="accent6"/>
                </a:solidFill>
              </a:rPr>
              <a:t>fig1</a:t>
            </a:r>
          </a:p>
        </p:txBody>
      </p:sp>
    </p:spTree>
    <p:extLst>
      <p:ext uri="{BB962C8B-B14F-4D97-AF65-F5344CB8AC3E}">
        <p14:creationId xmlns:p14="http://schemas.microsoft.com/office/powerpoint/2010/main" val="4158140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b="1" dirty="0"/>
              <a:t>Il meningococco</a:t>
            </a:r>
            <a:r>
              <a:rPr lang="it-IT" dirty="0"/>
              <a:t> rappresenta una delle principali cause di meningite batterica (infezione della meninge)</a:t>
            </a:r>
            <a:r>
              <a:rPr lang="it-IT" baseline="0" dirty="0"/>
              <a:t> </a:t>
            </a:r>
            <a:r>
              <a:rPr lang="it-IT" dirty="0"/>
              <a:t>e setticemia (infezione del sangue) nel mondo e </a:t>
            </a:r>
            <a:r>
              <a:rPr lang="it-IT" b="1" dirty="0"/>
              <a:t>la principale causa di meningite nei bambini</a:t>
            </a:r>
            <a:r>
              <a:rPr lang="it-IT" dirty="0"/>
              <a:t> e nei giovani adulti,</a:t>
            </a:r>
            <a:r>
              <a:rPr lang="it-IT" b="1" dirty="0"/>
              <a:t> in particolare nei Paesi ad alto reddito</a:t>
            </a:r>
            <a:r>
              <a:rPr lang="it-IT" dirty="0"/>
              <a:t>.</a:t>
            </a:r>
          </a:p>
          <a:p>
            <a:r>
              <a:rPr lang="it-IT" dirty="0"/>
              <a:t>Nel caso in cui l’infezione colpisca sia le meningi sia il sangue, si parla di malattia meningococcica.</a:t>
            </a:r>
            <a:br>
              <a:rPr lang="it-IT" dirty="0"/>
            </a:br>
            <a:r>
              <a:rPr lang="it-IT" dirty="0"/>
              <a:t/>
            </a:r>
            <a:br>
              <a:rPr lang="it-IT" dirty="0"/>
            </a:br>
            <a:endParaRPr lang="it-IT" dirty="0"/>
          </a:p>
        </p:txBody>
      </p:sp>
      <p:sp>
        <p:nvSpPr>
          <p:cNvPr id="4" name="Slide Number Placeholder 3"/>
          <p:cNvSpPr>
            <a:spLocks noGrp="1"/>
          </p:cNvSpPr>
          <p:nvPr>
            <p:ph type="sldNum" sz="quarter" idx="10"/>
          </p:nvPr>
        </p:nvSpPr>
        <p:spPr/>
        <p:txBody>
          <a:bodyPr/>
          <a:lstStyle/>
          <a:p>
            <a:fld id="{6AF7069C-6791-4D4F-B3B2-071493612596}" type="slidenum">
              <a:rPr lang="it-IT" smtClean="0"/>
              <a:pPr/>
              <a:t>46</a:t>
            </a:fld>
            <a:endParaRPr lang="it-IT"/>
          </a:p>
        </p:txBody>
      </p:sp>
    </p:spTree>
    <p:extLst>
      <p:ext uri="{BB962C8B-B14F-4D97-AF65-F5344CB8AC3E}">
        <p14:creationId xmlns:p14="http://schemas.microsoft.com/office/powerpoint/2010/main" val="2688649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F9533A1-54AA-45A7-8C73-97B5AF6F2ED9}" type="slidenum">
              <a:rPr lang="it-IT" smtClean="0"/>
              <a:pPr/>
              <a:t>9</a:t>
            </a:fld>
            <a:endParaRPr lang="it-IT"/>
          </a:p>
        </p:txBody>
      </p:sp>
    </p:spTree>
    <p:extLst>
      <p:ext uri="{BB962C8B-B14F-4D97-AF65-F5344CB8AC3E}">
        <p14:creationId xmlns:p14="http://schemas.microsoft.com/office/powerpoint/2010/main" val="2234157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4CD1A5A-BE13-4F03-8E6E-715073630555}" type="slidenum">
              <a:rPr lang="it-IT" smtClean="0"/>
              <a:pPr/>
              <a:t>47</a:t>
            </a:fld>
            <a:endParaRPr lang="it-IT"/>
          </a:p>
        </p:txBody>
      </p:sp>
    </p:spTree>
    <p:extLst>
      <p:ext uri="{BB962C8B-B14F-4D97-AF65-F5344CB8AC3E}">
        <p14:creationId xmlns:p14="http://schemas.microsoft.com/office/powerpoint/2010/main" val="3397952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dirty="0"/>
              <a:t>La meningite batterica</a:t>
            </a:r>
            <a:r>
              <a:rPr lang="it-IT" b="1" dirty="0"/>
              <a:t> si trasmette attraverso il contatto con la saliva, le secrezioni nasali o le secrezioni respiratorie.</a:t>
            </a:r>
            <a:r>
              <a:rPr lang="it-IT" dirty="0"/>
              <a:t/>
            </a:r>
            <a:br>
              <a:rPr lang="it-IT" dirty="0"/>
            </a:br>
            <a:r>
              <a:rPr lang="it-IT" dirty="0"/>
              <a:t>Perché il contagio avvenga è comunque necessario essere a contatto prolungato con la persona infetta o essere stati a contatto diretto con le secrezioni orali del paziente.</a:t>
            </a:r>
          </a:p>
          <a:p>
            <a:r>
              <a:rPr lang="it-IT" dirty="0"/>
              <a:t>In particolare, il contagio può avvenire in seguito a:</a:t>
            </a:r>
          </a:p>
          <a:p>
            <a:r>
              <a:rPr lang="it-IT" dirty="0"/>
              <a:t>un bacio</a:t>
            </a:r>
          </a:p>
          <a:p>
            <a:r>
              <a:rPr lang="it-IT" dirty="0"/>
              <a:t>tosse e starnuti</a:t>
            </a:r>
          </a:p>
          <a:p>
            <a:r>
              <a:rPr lang="it-IT" dirty="0"/>
              <a:t>la condivisione di bicchieri o oggetti personali, quali spazzolino da denti, rossetto o sigarette</a:t>
            </a:r>
          </a:p>
          <a:p>
            <a:r>
              <a:rPr lang="it-IT" dirty="0"/>
              <a:t>Solitamente</a:t>
            </a:r>
            <a:r>
              <a:rPr lang="it-IT" b="1" dirty="0"/>
              <a:t> il periodo di incubazione varia dai 2 ai 10 giorni</a:t>
            </a:r>
            <a:r>
              <a:rPr lang="it-IT" dirty="0"/>
              <a:t> e la </a:t>
            </a:r>
            <a:r>
              <a:rPr lang="it-IT" b="1" dirty="0"/>
              <a:t>malattia è contagiosa soltanto durante la fase acuta dei sintomi e nei giorni immediatamente precedenti la loro comparsa.</a:t>
            </a:r>
            <a:endParaRPr lang="it-IT" dirty="0"/>
          </a:p>
          <a:p>
            <a:r>
              <a:rPr lang="it-IT" dirty="0"/>
              <a:t>Non sempre la presenza del batterio a livello di naso e gola porta allo sviluppo della meningite; si parla in questo caso di “portatori sani”, che nella maggior parte dei casi non si ammalano, ma che rappresentano una importante fonte di contagio per la popolazione.</a:t>
            </a:r>
          </a:p>
          <a:p>
            <a:r>
              <a:rPr lang="it-IT" dirty="0"/>
              <a:t>Il batterio</a:t>
            </a:r>
            <a:r>
              <a:rPr lang="it-IT" b="1" dirty="0"/>
              <a:t> è presente nel naso e nella gola del 8-25% della popolazione sana</a:t>
            </a:r>
            <a:r>
              <a:rPr lang="it-IT" dirty="0"/>
              <a:t>, con percentuali più elevate tra i giovani adulti, </a:t>
            </a:r>
            <a:r>
              <a:rPr lang="it-IT" b="1" dirty="0"/>
              <a:t>senza causare alcun sintomo</a:t>
            </a:r>
            <a:r>
              <a:rPr lang="it-IT" dirty="0"/>
              <a:t>.</a:t>
            </a:r>
          </a:p>
        </p:txBody>
      </p:sp>
      <p:sp>
        <p:nvSpPr>
          <p:cNvPr id="4" name="Slide Number Placeholder 3"/>
          <p:cNvSpPr>
            <a:spLocks noGrp="1"/>
          </p:cNvSpPr>
          <p:nvPr>
            <p:ph type="sldNum" sz="quarter" idx="10"/>
          </p:nvPr>
        </p:nvSpPr>
        <p:spPr/>
        <p:txBody>
          <a:bodyPr/>
          <a:lstStyle/>
          <a:p>
            <a:fld id="{6AF7069C-6791-4D4F-B3B2-071493612596}" type="slidenum">
              <a:rPr lang="it-IT" smtClean="0"/>
              <a:pPr/>
              <a:t>48</a:t>
            </a:fld>
            <a:endParaRPr lang="it-IT"/>
          </a:p>
        </p:txBody>
      </p:sp>
    </p:spTree>
    <p:extLst>
      <p:ext uri="{BB962C8B-B14F-4D97-AF65-F5344CB8AC3E}">
        <p14:creationId xmlns:p14="http://schemas.microsoft.com/office/powerpoint/2010/main" val="1011178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F6BCEB-9D27-4D21-95A6-60F3AC4ECA67}" type="slidenum">
              <a:rPr lang="en-US" altLang="en-US"/>
              <a:pPr/>
              <a:t>49</a:t>
            </a:fld>
            <a:endParaRPr lang="en-US" altLang="en-US"/>
          </a:p>
        </p:txBody>
      </p:sp>
      <p:sp>
        <p:nvSpPr>
          <p:cNvPr id="1048578" name="Rectangle 2"/>
          <p:cNvSpPr>
            <a:spLocks noGrp="1" noRot="1" noChangeAspect="1" noChangeArrowheads="1" noTextEdit="1"/>
          </p:cNvSpPr>
          <p:nvPr>
            <p:ph type="sldImg"/>
          </p:nvPr>
        </p:nvSpPr>
        <p:spPr>
          <a:xfrm>
            <a:off x="874713" y="708025"/>
            <a:ext cx="5043487" cy="3784600"/>
          </a:xfrm>
          <a:ln/>
        </p:spPr>
      </p:sp>
      <p:sp>
        <p:nvSpPr>
          <p:cNvPr id="1048579" name="Rectangle 3"/>
          <p:cNvSpPr>
            <a:spLocks noChangeArrowheads="1"/>
          </p:cNvSpPr>
          <p:nvPr/>
        </p:nvSpPr>
        <p:spPr bwMode="auto">
          <a:xfrm>
            <a:off x="1041400" y="4730148"/>
            <a:ext cx="4787899" cy="504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4402" tIns="42200" rIns="84402" bIns="42200"/>
          <a:lstStyle>
            <a:lvl1pPr marL="171450" indent="-171450">
              <a:spcBef>
                <a:spcPct val="30000"/>
              </a:spcBef>
              <a:defRPr sz="1000">
                <a:solidFill>
                  <a:schemeClr val="tx1"/>
                </a:solidFill>
                <a:latin typeface="Tahoma" pitchFamily="34" charset="0"/>
              </a:defRPr>
            </a:lvl1pPr>
            <a:lvl2pPr marL="512763" indent="-227013">
              <a:spcBef>
                <a:spcPct val="30000"/>
              </a:spcBef>
              <a:defRPr sz="1000">
                <a:solidFill>
                  <a:schemeClr val="tx1"/>
                </a:solidFill>
                <a:latin typeface="Tahoma" pitchFamily="34" charset="0"/>
              </a:defRPr>
            </a:lvl2pPr>
            <a:lvl3pPr marL="854075" indent="-227013">
              <a:spcBef>
                <a:spcPct val="30000"/>
              </a:spcBef>
              <a:buFont typeface="Tahoma" pitchFamily="34" charset="0"/>
              <a:buChar char="–"/>
              <a:defRPr sz="1000">
                <a:solidFill>
                  <a:schemeClr val="tx1"/>
                </a:solidFill>
                <a:latin typeface="Tahoma" pitchFamily="34" charset="0"/>
              </a:defRPr>
            </a:lvl3pPr>
            <a:lvl4pPr marL="1195388" indent="-227013">
              <a:spcBef>
                <a:spcPct val="30000"/>
              </a:spcBef>
              <a:defRPr sz="1000">
                <a:solidFill>
                  <a:schemeClr val="tx1"/>
                </a:solidFill>
                <a:latin typeface="Tahoma" pitchFamily="34" charset="0"/>
              </a:defRPr>
            </a:lvl4pPr>
            <a:lvl5pPr marL="1512888" indent="-203200">
              <a:spcBef>
                <a:spcPct val="30000"/>
              </a:spcBef>
              <a:buFont typeface="Tahoma" pitchFamily="34" charset="0"/>
              <a:buChar char="–"/>
              <a:defRPr sz="1000">
                <a:solidFill>
                  <a:schemeClr val="tx1"/>
                </a:solidFill>
                <a:latin typeface="Tahoma" pitchFamily="34" charset="0"/>
              </a:defRPr>
            </a:lvl5pPr>
            <a:lvl6pPr marL="1970088" indent="-203200" fontAlgn="base">
              <a:spcBef>
                <a:spcPct val="30000"/>
              </a:spcBef>
              <a:spcAft>
                <a:spcPct val="0"/>
              </a:spcAft>
              <a:buFont typeface="Tahoma" pitchFamily="34" charset="0"/>
              <a:buChar char="–"/>
              <a:defRPr sz="1000">
                <a:solidFill>
                  <a:schemeClr val="tx1"/>
                </a:solidFill>
                <a:latin typeface="Tahoma" pitchFamily="34" charset="0"/>
              </a:defRPr>
            </a:lvl6pPr>
            <a:lvl7pPr marL="2427288" indent="-203200" fontAlgn="base">
              <a:spcBef>
                <a:spcPct val="30000"/>
              </a:spcBef>
              <a:spcAft>
                <a:spcPct val="0"/>
              </a:spcAft>
              <a:buFont typeface="Tahoma" pitchFamily="34" charset="0"/>
              <a:buChar char="–"/>
              <a:defRPr sz="1000">
                <a:solidFill>
                  <a:schemeClr val="tx1"/>
                </a:solidFill>
                <a:latin typeface="Tahoma" pitchFamily="34" charset="0"/>
              </a:defRPr>
            </a:lvl7pPr>
            <a:lvl8pPr marL="2884488" indent="-203200" fontAlgn="base">
              <a:spcBef>
                <a:spcPct val="30000"/>
              </a:spcBef>
              <a:spcAft>
                <a:spcPct val="0"/>
              </a:spcAft>
              <a:buFont typeface="Tahoma" pitchFamily="34" charset="0"/>
              <a:buChar char="–"/>
              <a:defRPr sz="1000">
                <a:solidFill>
                  <a:schemeClr val="tx1"/>
                </a:solidFill>
                <a:latin typeface="Tahoma" pitchFamily="34" charset="0"/>
              </a:defRPr>
            </a:lvl8pPr>
            <a:lvl9pPr marL="3341688" indent="-203200" fontAlgn="base">
              <a:spcBef>
                <a:spcPct val="30000"/>
              </a:spcBef>
              <a:spcAft>
                <a:spcPct val="0"/>
              </a:spcAft>
              <a:buFont typeface="Tahoma" pitchFamily="34" charset="0"/>
              <a:buChar char="–"/>
              <a:defRPr sz="1000">
                <a:solidFill>
                  <a:schemeClr val="tx1"/>
                </a:solidFill>
                <a:latin typeface="Tahoma" pitchFamily="34" charset="0"/>
              </a:defRPr>
            </a:lvl9pPr>
          </a:lstStyle>
          <a:p>
            <a:pPr>
              <a:lnSpc>
                <a:spcPct val="90000"/>
              </a:lnSpc>
              <a:buFontTx/>
              <a:buNone/>
            </a:pPr>
            <a:r>
              <a:rPr lang="en-US" altLang="en-US" sz="800" dirty="0">
                <a:cs typeface="Arial" pitchFamily="34" charset="0"/>
              </a:rPr>
              <a:t>Key Point:   </a:t>
            </a:r>
          </a:p>
          <a:p>
            <a:pPr>
              <a:lnSpc>
                <a:spcPct val="90000"/>
              </a:lnSpc>
              <a:buFontTx/>
              <a:buNone/>
            </a:pPr>
            <a:r>
              <a:rPr lang="en-US" altLang="en-US" sz="800" dirty="0">
                <a:cs typeface="Arial" pitchFamily="34" charset="0"/>
              </a:rPr>
              <a:t>Several risk factors and activities have been identified that lead to increased</a:t>
            </a:r>
          </a:p>
          <a:p>
            <a:pPr>
              <a:lnSpc>
                <a:spcPct val="90000"/>
              </a:lnSpc>
              <a:spcBef>
                <a:spcPct val="0"/>
              </a:spcBef>
              <a:buFontTx/>
              <a:buNone/>
            </a:pPr>
            <a:r>
              <a:rPr lang="en-US" altLang="en-US" sz="800" dirty="0">
                <a:cs typeface="Arial" pitchFamily="34" charset="0"/>
              </a:rPr>
              <a:t>carriage of </a:t>
            </a:r>
            <a:r>
              <a:rPr lang="en-US" altLang="en-US" sz="800" i="1" dirty="0" err="1">
                <a:cs typeface="Arial" pitchFamily="34" charset="0"/>
              </a:rPr>
              <a:t>Neisseria</a:t>
            </a:r>
            <a:r>
              <a:rPr lang="en-US" altLang="en-US" sz="800" i="1" dirty="0">
                <a:cs typeface="Arial" pitchFamily="34" charset="0"/>
              </a:rPr>
              <a:t> </a:t>
            </a:r>
            <a:r>
              <a:rPr lang="en-US" altLang="en-US" sz="800" i="1" dirty="0" err="1">
                <a:cs typeface="Arial" pitchFamily="34" charset="0"/>
              </a:rPr>
              <a:t>meningitidis</a:t>
            </a:r>
            <a:r>
              <a:rPr lang="en-US" altLang="en-US" sz="800" dirty="0">
                <a:cs typeface="Arial" pitchFamily="34" charset="0"/>
              </a:rPr>
              <a:t>.</a:t>
            </a:r>
          </a:p>
          <a:p>
            <a:pPr>
              <a:lnSpc>
                <a:spcPct val="90000"/>
              </a:lnSpc>
              <a:buFontTx/>
              <a:buNone/>
            </a:pPr>
            <a:r>
              <a:rPr lang="en-US" altLang="en-US" sz="800" dirty="0">
                <a:cs typeface="Arial" pitchFamily="34" charset="0"/>
              </a:rPr>
              <a:t>Slide Overview:</a:t>
            </a:r>
          </a:p>
          <a:p>
            <a:pPr>
              <a:lnSpc>
                <a:spcPct val="90000"/>
              </a:lnSpc>
            </a:pPr>
            <a:r>
              <a:rPr lang="en-US" altLang="en-US" sz="800" dirty="0">
                <a:cs typeface="Arial" pitchFamily="34" charset="0"/>
              </a:rPr>
              <a:t>Increased rates of carriage and transmission are observed among individuals living in close, crowded areas such as military barracks, university dormitories, or crowded houses.</a:t>
            </a:r>
          </a:p>
          <a:p>
            <a:pPr>
              <a:lnSpc>
                <a:spcPct val="90000"/>
              </a:lnSpc>
            </a:pPr>
            <a:r>
              <a:rPr lang="en-US" altLang="en-US" sz="800" dirty="0">
                <a:cs typeface="Arial" pitchFamily="34" charset="0"/>
              </a:rPr>
              <a:t>Travel to the Hajj, the annual pilgrimage to Mecca and Medina, has been demonstrated to increase risk of carriage.</a:t>
            </a:r>
          </a:p>
          <a:p>
            <a:pPr>
              <a:lnSpc>
                <a:spcPct val="90000"/>
              </a:lnSpc>
            </a:pPr>
            <a:r>
              <a:rPr lang="en-US" altLang="en-US" sz="800" dirty="0">
                <a:cs typeface="Arial" pitchFamily="34" charset="0"/>
              </a:rPr>
              <a:t>Individuals exposed to active or passive tobacco smoking and or with upper respiratory infections (</a:t>
            </a:r>
            <a:r>
              <a:rPr lang="en-US" altLang="en-US" sz="800" dirty="0" err="1">
                <a:cs typeface="Arial" pitchFamily="34" charset="0"/>
              </a:rPr>
              <a:t>eg</a:t>
            </a:r>
            <a:r>
              <a:rPr lang="en-US" altLang="en-US" sz="800" dirty="0">
                <a:cs typeface="Arial" pitchFamily="34" charset="0"/>
              </a:rPr>
              <a:t>, coughing, sneezing) have higher carriage rates.</a:t>
            </a:r>
          </a:p>
          <a:p>
            <a:pPr>
              <a:lnSpc>
                <a:spcPct val="90000"/>
              </a:lnSpc>
            </a:pPr>
            <a:r>
              <a:rPr lang="en-US" altLang="en-US" sz="800" dirty="0">
                <a:cs typeface="Arial" pitchFamily="34" charset="0"/>
              </a:rPr>
              <a:t>Intimate kissing and visits to pubs and clubs are additional risk factors.</a:t>
            </a:r>
            <a:endParaRPr lang="en-US" altLang="en-US" sz="800" baseline="30000" dirty="0">
              <a:cs typeface="Arial" pitchFamily="34" charset="0"/>
            </a:endParaRPr>
          </a:p>
          <a:p>
            <a:pPr>
              <a:lnSpc>
                <a:spcPct val="90000"/>
              </a:lnSpc>
              <a:buFontTx/>
              <a:buNone/>
            </a:pPr>
            <a:endParaRPr lang="en-US" altLang="en-US" sz="800" dirty="0">
              <a:cs typeface="Arial" pitchFamily="34" charset="0"/>
            </a:endParaRPr>
          </a:p>
          <a:p>
            <a:pPr>
              <a:lnSpc>
                <a:spcPct val="90000"/>
              </a:lnSpc>
              <a:buFontTx/>
              <a:buNone/>
            </a:pPr>
            <a:r>
              <a:rPr lang="en-US" altLang="en-US" sz="800" dirty="0">
                <a:cs typeface="Arial" pitchFamily="34" charset="0"/>
              </a:rPr>
              <a:t>Reference:</a:t>
            </a:r>
          </a:p>
          <a:p>
            <a:pPr>
              <a:spcBef>
                <a:spcPct val="0"/>
              </a:spcBef>
              <a:buFontTx/>
              <a:buNone/>
            </a:pPr>
            <a:r>
              <a:rPr lang="en-US" altLang="en-US" sz="800" dirty="0">
                <a:cs typeface="Arial" pitchFamily="34" charset="0"/>
              </a:rPr>
              <a:t>Brigham KS, </a:t>
            </a:r>
            <a:r>
              <a:rPr lang="en-US" altLang="en-US" sz="800" dirty="0" err="1">
                <a:cs typeface="Arial" pitchFamily="34" charset="0"/>
              </a:rPr>
              <a:t>Sandora</a:t>
            </a:r>
            <a:r>
              <a:rPr lang="en-US" altLang="en-US" sz="800" dirty="0">
                <a:cs typeface="Arial" pitchFamily="34" charset="0"/>
              </a:rPr>
              <a:t> TJ. </a:t>
            </a:r>
            <a:r>
              <a:rPr lang="en-US" altLang="en-US" sz="800" i="1" dirty="0" err="1">
                <a:cs typeface="Arial" pitchFamily="34" charset="0"/>
              </a:rPr>
              <a:t>Neisseria</a:t>
            </a:r>
            <a:r>
              <a:rPr lang="en-US" altLang="en-US" sz="800" i="1" dirty="0">
                <a:cs typeface="Arial" pitchFamily="34" charset="0"/>
              </a:rPr>
              <a:t> </a:t>
            </a:r>
            <a:r>
              <a:rPr lang="en-US" altLang="en-US" sz="800" i="1" dirty="0" err="1">
                <a:cs typeface="Arial" pitchFamily="34" charset="0"/>
              </a:rPr>
              <a:t>meningitidis</a:t>
            </a:r>
            <a:r>
              <a:rPr lang="en-US" altLang="en-US" sz="800" i="1" dirty="0">
                <a:cs typeface="Arial" pitchFamily="34" charset="0"/>
              </a:rPr>
              <a:t>:</a:t>
            </a:r>
            <a:r>
              <a:rPr lang="en-US" altLang="en-US" sz="800" dirty="0">
                <a:cs typeface="Arial" pitchFamily="34" charset="0"/>
              </a:rPr>
              <a:t> epidemiology, treatment and prevention</a:t>
            </a:r>
          </a:p>
          <a:p>
            <a:pPr>
              <a:spcBef>
                <a:spcPct val="0"/>
              </a:spcBef>
              <a:buFontTx/>
              <a:buNone/>
            </a:pPr>
            <a:r>
              <a:rPr lang="en-US" altLang="en-US" sz="800" dirty="0">
                <a:cs typeface="Arial" pitchFamily="34" charset="0"/>
              </a:rPr>
              <a:t>in adolescents. </a:t>
            </a:r>
            <a:r>
              <a:rPr lang="en-US" altLang="en-US" sz="800" i="1" dirty="0" err="1">
                <a:cs typeface="Arial" pitchFamily="34" charset="0"/>
              </a:rPr>
              <a:t>Curr</a:t>
            </a:r>
            <a:r>
              <a:rPr lang="en-US" altLang="en-US" sz="800" i="1" dirty="0">
                <a:cs typeface="Arial" pitchFamily="34" charset="0"/>
              </a:rPr>
              <a:t> </a:t>
            </a:r>
            <a:r>
              <a:rPr lang="en-US" altLang="en-US" sz="800" i="1" dirty="0" err="1">
                <a:cs typeface="Arial" pitchFamily="34" charset="0"/>
              </a:rPr>
              <a:t>Opin</a:t>
            </a:r>
            <a:r>
              <a:rPr lang="en-US" altLang="en-US" sz="800" i="1" dirty="0">
                <a:cs typeface="Arial" pitchFamily="34" charset="0"/>
              </a:rPr>
              <a:t> </a:t>
            </a:r>
            <a:r>
              <a:rPr lang="en-US" altLang="en-US" sz="800" i="1" dirty="0" err="1">
                <a:cs typeface="Arial" pitchFamily="34" charset="0"/>
              </a:rPr>
              <a:t>Pediatr</a:t>
            </a:r>
            <a:r>
              <a:rPr lang="en-US" altLang="en-US" sz="800" dirty="0">
                <a:cs typeface="Arial" pitchFamily="34" charset="0"/>
              </a:rPr>
              <a:t>. 2009;21:437-443.</a:t>
            </a:r>
          </a:p>
          <a:p>
            <a:pPr>
              <a:spcBef>
                <a:spcPct val="0"/>
              </a:spcBef>
              <a:buFontTx/>
              <a:buNone/>
            </a:pPr>
            <a:endParaRPr lang="en-US" altLang="en-US" b="0" dirty="0"/>
          </a:p>
          <a:p>
            <a:pPr>
              <a:lnSpc>
                <a:spcPct val="90000"/>
              </a:lnSpc>
            </a:pPr>
            <a:endParaRPr lang="en-US" altLang="en-US" sz="800" dirty="0"/>
          </a:p>
        </p:txBody>
      </p:sp>
      <p:sp>
        <p:nvSpPr>
          <p:cNvPr id="1048580" name="Text Box 5"/>
          <p:cNvSpPr txBox="1">
            <a:spLocks noChangeArrowheads="1"/>
          </p:cNvSpPr>
          <p:nvPr/>
        </p:nvSpPr>
        <p:spPr bwMode="auto">
          <a:xfrm>
            <a:off x="1" y="1749138"/>
            <a:ext cx="871538" cy="45774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87558" tIns="43779" rIns="87558" bIns="43779">
            <a:spAutoFit/>
          </a:bodyPr>
          <a:lstStyle>
            <a:lvl1pPr defTabSz="912813" eaLnBrk="0" hangingPunct="0">
              <a:defRPr sz="1000">
                <a:solidFill>
                  <a:schemeClr val="tx1"/>
                </a:solidFill>
                <a:latin typeface="Tahoma" pitchFamily="34" charset="0"/>
                <a:cs typeface="Tahoma" pitchFamily="34" charset="0"/>
              </a:defRPr>
            </a:lvl1pPr>
            <a:lvl2pPr marL="741363" indent="-282575" defTabSz="912813" eaLnBrk="0" hangingPunct="0">
              <a:defRPr sz="1000">
                <a:solidFill>
                  <a:schemeClr val="tx1"/>
                </a:solidFill>
                <a:latin typeface="Tahoma" pitchFamily="34" charset="0"/>
                <a:cs typeface="Tahoma" pitchFamily="34" charset="0"/>
              </a:defRPr>
            </a:lvl2pPr>
            <a:lvl3pPr marL="1144588" indent="-231775" defTabSz="912813" eaLnBrk="0" hangingPunct="0">
              <a:defRPr sz="1000">
                <a:solidFill>
                  <a:schemeClr val="tx1"/>
                </a:solidFill>
                <a:latin typeface="Tahoma" pitchFamily="34" charset="0"/>
                <a:cs typeface="Tahoma" pitchFamily="34" charset="0"/>
              </a:defRPr>
            </a:lvl3pPr>
            <a:lvl4pPr marL="1597025" indent="-225425" defTabSz="912813" eaLnBrk="0" hangingPunct="0">
              <a:defRPr sz="1000">
                <a:solidFill>
                  <a:schemeClr val="tx1"/>
                </a:solidFill>
                <a:latin typeface="Tahoma" pitchFamily="34" charset="0"/>
                <a:cs typeface="Tahoma" pitchFamily="34" charset="0"/>
              </a:defRPr>
            </a:lvl4pPr>
            <a:lvl5pPr marL="2055813" indent="-227013" defTabSz="912813" eaLnBrk="0" hangingPunct="0">
              <a:defRPr sz="1000">
                <a:solidFill>
                  <a:schemeClr val="tx1"/>
                </a:solidFill>
                <a:latin typeface="Tahoma" pitchFamily="34" charset="0"/>
                <a:cs typeface="Tahoma" pitchFamily="34" charset="0"/>
              </a:defRPr>
            </a:lvl5pPr>
            <a:lvl6pPr marL="2513013" indent="-227013" defTabSz="912813" eaLnBrk="0" fontAlgn="base" hangingPunct="0">
              <a:spcBef>
                <a:spcPct val="0"/>
              </a:spcBef>
              <a:spcAft>
                <a:spcPct val="0"/>
              </a:spcAft>
              <a:buChar char="•"/>
              <a:defRPr sz="1000">
                <a:solidFill>
                  <a:schemeClr val="tx1"/>
                </a:solidFill>
                <a:latin typeface="Tahoma" pitchFamily="34" charset="0"/>
                <a:cs typeface="Tahoma" pitchFamily="34" charset="0"/>
              </a:defRPr>
            </a:lvl6pPr>
            <a:lvl7pPr marL="2970213" indent="-227013" defTabSz="912813" eaLnBrk="0" fontAlgn="base" hangingPunct="0">
              <a:spcBef>
                <a:spcPct val="0"/>
              </a:spcBef>
              <a:spcAft>
                <a:spcPct val="0"/>
              </a:spcAft>
              <a:buChar char="•"/>
              <a:defRPr sz="1000">
                <a:solidFill>
                  <a:schemeClr val="tx1"/>
                </a:solidFill>
                <a:latin typeface="Tahoma" pitchFamily="34" charset="0"/>
                <a:cs typeface="Tahoma" pitchFamily="34" charset="0"/>
              </a:defRPr>
            </a:lvl7pPr>
            <a:lvl8pPr marL="3427413" indent="-227013" defTabSz="912813" eaLnBrk="0" fontAlgn="base" hangingPunct="0">
              <a:spcBef>
                <a:spcPct val="0"/>
              </a:spcBef>
              <a:spcAft>
                <a:spcPct val="0"/>
              </a:spcAft>
              <a:buChar char="•"/>
              <a:defRPr sz="1000">
                <a:solidFill>
                  <a:schemeClr val="tx1"/>
                </a:solidFill>
                <a:latin typeface="Tahoma" pitchFamily="34" charset="0"/>
                <a:cs typeface="Tahoma" pitchFamily="34" charset="0"/>
              </a:defRPr>
            </a:lvl8pPr>
            <a:lvl9pPr marL="3884613" indent="-227013" defTabSz="912813" eaLnBrk="0" fontAlgn="base" hangingPunct="0">
              <a:spcBef>
                <a:spcPct val="0"/>
              </a:spcBef>
              <a:spcAft>
                <a:spcPct val="0"/>
              </a:spcAft>
              <a:buChar char="•"/>
              <a:defRPr sz="1000">
                <a:solidFill>
                  <a:schemeClr val="tx1"/>
                </a:solidFill>
                <a:latin typeface="Tahoma" pitchFamily="34" charset="0"/>
                <a:cs typeface="Tahoma" pitchFamily="34" charset="0"/>
              </a:defRPr>
            </a:lvl9pPr>
          </a:lstStyle>
          <a:p>
            <a:pPr eaLnBrk="1" hangingPunct="1">
              <a:buFontTx/>
              <a:buNone/>
            </a:pPr>
            <a:r>
              <a:rPr lang="en-US" altLang="en-US" sz="800" dirty="0">
                <a:latin typeface="Arial" pitchFamily="34" charset="0"/>
              </a:rPr>
              <a:t>Brigham /p 438 / </a:t>
            </a:r>
            <a:r>
              <a:rPr lang="en-US" altLang="en-US" sz="800" dirty="0" err="1">
                <a:latin typeface="Arial" pitchFamily="34" charset="0"/>
              </a:rPr>
              <a:t>col</a:t>
            </a:r>
            <a:r>
              <a:rPr lang="en-US" altLang="en-US" sz="800" dirty="0">
                <a:latin typeface="Arial" pitchFamily="34" charset="0"/>
              </a:rPr>
              <a:t> 1/</a:t>
            </a:r>
            <a:r>
              <a:rPr lang="en-US" altLang="en-US" sz="800" dirty="0" err="1">
                <a:latin typeface="Arial" pitchFamily="34" charset="0"/>
                <a:cs typeface="Arial" pitchFamily="34" charset="0"/>
              </a:rPr>
              <a:t>para</a:t>
            </a:r>
            <a:r>
              <a:rPr lang="en-US" altLang="en-US" sz="800" dirty="0">
                <a:latin typeface="Arial" pitchFamily="34" charset="0"/>
                <a:cs typeface="Arial" pitchFamily="34" charset="0"/>
              </a:rPr>
              <a:t> 3-4 /</a:t>
            </a:r>
            <a:r>
              <a:rPr lang="en-US" altLang="en-US" sz="800" dirty="0" err="1">
                <a:latin typeface="Arial" pitchFamily="34" charset="0"/>
                <a:cs typeface="Arial" pitchFamily="34" charset="0"/>
              </a:rPr>
              <a:t>col</a:t>
            </a:r>
            <a:r>
              <a:rPr lang="en-US" altLang="en-US" sz="800" dirty="0">
                <a:latin typeface="Arial" pitchFamily="34" charset="0"/>
                <a:cs typeface="Arial" pitchFamily="34" charset="0"/>
              </a:rPr>
              <a:t> 2 /para1</a:t>
            </a:r>
          </a:p>
        </p:txBody>
      </p:sp>
      <p:sp>
        <p:nvSpPr>
          <p:cNvPr id="1048581" name="Text Box 5"/>
          <p:cNvSpPr txBox="1">
            <a:spLocks noChangeArrowheads="1"/>
          </p:cNvSpPr>
          <p:nvPr/>
        </p:nvSpPr>
        <p:spPr bwMode="auto">
          <a:xfrm>
            <a:off x="0" y="5849023"/>
            <a:ext cx="889000" cy="45774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87558" tIns="43779" rIns="87558" bIns="43779">
            <a:spAutoFit/>
          </a:bodyPr>
          <a:lstStyle>
            <a:lvl1pPr defTabSz="912813" eaLnBrk="0" hangingPunct="0">
              <a:defRPr sz="1000">
                <a:solidFill>
                  <a:schemeClr val="tx1"/>
                </a:solidFill>
                <a:latin typeface="Tahoma" pitchFamily="34" charset="0"/>
                <a:cs typeface="Tahoma" pitchFamily="34" charset="0"/>
              </a:defRPr>
            </a:lvl1pPr>
            <a:lvl2pPr marL="741363" indent="-282575" defTabSz="912813" eaLnBrk="0" hangingPunct="0">
              <a:defRPr sz="1000">
                <a:solidFill>
                  <a:schemeClr val="tx1"/>
                </a:solidFill>
                <a:latin typeface="Tahoma" pitchFamily="34" charset="0"/>
                <a:cs typeface="Tahoma" pitchFamily="34" charset="0"/>
              </a:defRPr>
            </a:lvl2pPr>
            <a:lvl3pPr marL="1144588" indent="-231775" defTabSz="912813" eaLnBrk="0" hangingPunct="0">
              <a:defRPr sz="1000">
                <a:solidFill>
                  <a:schemeClr val="tx1"/>
                </a:solidFill>
                <a:latin typeface="Tahoma" pitchFamily="34" charset="0"/>
                <a:cs typeface="Tahoma" pitchFamily="34" charset="0"/>
              </a:defRPr>
            </a:lvl3pPr>
            <a:lvl4pPr marL="1597025" indent="-225425" defTabSz="912813" eaLnBrk="0" hangingPunct="0">
              <a:defRPr sz="1000">
                <a:solidFill>
                  <a:schemeClr val="tx1"/>
                </a:solidFill>
                <a:latin typeface="Tahoma" pitchFamily="34" charset="0"/>
                <a:cs typeface="Tahoma" pitchFamily="34" charset="0"/>
              </a:defRPr>
            </a:lvl4pPr>
            <a:lvl5pPr marL="2055813" indent="-227013" defTabSz="912813" eaLnBrk="0" hangingPunct="0">
              <a:defRPr sz="1000">
                <a:solidFill>
                  <a:schemeClr val="tx1"/>
                </a:solidFill>
                <a:latin typeface="Tahoma" pitchFamily="34" charset="0"/>
                <a:cs typeface="Tahoma" pitchFamily="34" charset="0"/>
              </a:defRPr>
            </a:lvl5pPr>
            <a:lvl6pPr marL="2513013" indent="-227013" defTabSz="912813" eaLnBrk="0" fontAlgn="base" hangingPunct="0">
              <a:spcBef>
                <a:spcPct val="0"/>
              </a:spcBef>
              <a:spcAft>
                <a:spcPct val="0"/>
              </a:spcAft>
              <a:buChar char="•"/>
              <a:defRPr sz="1000">
                <a:solidFill>
                  <a:schemeClr val="tx1"/>
                </a:solidFill>
                <a:latin typeface="Tahoma" pitchFamily="34" charset="0"/>
                <a:cs typeface="Tahoma" pitchFamily="34" charset="0"/>
              </a:defRPr>
            </a:lvl6pPr>
            <a:lvl7pPr marL="2970213" indent="-227013" defTabSz="912813" eaLnBrk="0" fontAlgn="base" hangingPunct="0">
              <a:spcBef>
                <a:spcPct val="0"/>
              </a:spcBef>
              <a:spcAft>
                <a:spcPct val="0"/>
              </a:spcAft>
              <a:buChar char="•"/>
              <a:defRPr sz="1000">
                <a:solidFill>
                  <a:schemeClr val="tx1"/>
                </a:solidFill>
                <a:latin typeface="Tahoma" pitchFamily="34" charset="0"/>
                <a:cs typeface="Tahoma" pitchFamily="34" charset="0"/>
              </a:defRPr>
            </a:lvl7pPr>
            <a:lvl8pPr marL="3427413" indent="-227013" defTabSz="912813" eaLnBrk="0" fontAlgn="base" hangingPunct="0">
              <a:spcBef>
                <a:spcPct val="0"/>
              </a:spcBef>
              <a:spcAft>
                <a:spcPct val="0"/>
              </a:spcAft>
              <a:buChar char="•"/>
              <a:defRPr sz="1000">
                <a:solidFill>
                  <a:schemeClr val="tx1"/>
                </a:solidFill>
                <a:latin typeface="Tahoma" pitchFamily="34" charset="0"/>
                <a:cs typeface="Tahoma" pitchFamily="34" charset="0"/>
              </a:defRPr>
            </a:lvl8pPr>
            <a:lvl9pPr marL="3884613" indent="-227013" defTabSz="912813" eaLnBrk="0" fontAlgn="base" hangingPunct="0">
              <a:spcBef>
                <a:spcPct val="0"/>
              </a:spcBef>
              <a:spcAft>
                <a:spcPct val="0"/>
              </a:spcAft>
              <a:buChar char="•"/>
              <a:defRPr sz="1000">
                <a:solidFill>
                  <a:schemeClr val="tx1"/>
                </a:solidFill>
                <a:latin typeface="Tahoma" pitchFamily="34" charset="0"/>
                <a:cs typeface="Tahoma" pitchFamily="34" charset="0"/>
              </a:defRPr>
            </a:lvl9pPr>
          </a:lstStyle>
          <a:p>
            <a:pPr eaLnBrk="1" hangingPunct="1">
              <a:buFontTx/>
              <a:buNone/>
            </a:pPr>
            <a:r>
              <a:rPr lang="en-US" altLang="en-US" sz="800" dirty="0">
                <a:latin typeface="Arial" pitchFamily="34" charset="0"/>
              </a:rPr>
              <a:t>Brigham /p 438 / </a:t>
            </a:r>
            <a:r>
              <a:rPr lang="en-US" altLang="en-US" sz="800" dirty="0" err="1">
                <a:latin typeface="Arial" pitchFamily="34" charset="0"/>
              </a:rPr>
              <a:t>col</a:t>
            </a:r>
            <a:r>
              <a:rPr lang="en-US" altLang="en-US" sz="800" dirty="0">
                <a:latin typeface="Arial" pitchFamily="34" charset="0"/>
              </a:rPr>
              <a:t> 1/</a:t>
            </a:r>
            <a:r>
              <a:rPr lang="en-US" altLang="en-US" sz="800" dirty="0" err="1">
                <a:latin typeface="Arial" pitchFamily="34" charset="0"/>
                <a:cs typeface="Arial" pitchFamily="34" charset="0"/>
              </a:rPr>
              <a:t>para</a:t>
            </a:r>
            <a:r>
              <a:rPr lang="en-US" altLang="en-US" sz="800" dirty="0">
                <a:latin typeface="Arial" pitchFamily="34" charset="0"/>
                <a:cs typeface="Arial" pitchFamily="34" charset="0"/>
              </a:rPr>
              <a:t> 3-4 /</a:t>
            </a:r>
            <a:r>
              <a:rPr lang="en-US" altLang="en-US" sz="800" dirty="0" err="1">
                <a:latin typeface="Arial" pitchFamily="34" charset="0"/>
                <a:cs typeface="Arial" pitchFamily="34" charset="0"/>
              </a:rPr>
              <a:t>col</a:t>
            </a:r>
            <a:r>
              <a:rPr lang="en-US" altLang="en-US" sz="800" dirty="0">
                <a:latin typeface="Arial" pitchFamily="34" charset="0"/>
                <a:cs typeface="Arial" pitchFamily="34" charset="0"/>
              </a:rPr>
              <a:t> 2 /para1</a:t>
            </a:r>
          </a:p>
        </p:txBody>
      </p:sp>
      <p:sp>
        <p:nvSpPr>
          <p:cNvPr id="1048582" name="Text Box 5"/>
          <p:cNvSpPr txBox="1">
            <a:spLocks noChangeArrowheads="1"/>
          </p:cNvSpPr>
          <p:nvPr/>
        </p:nvSpPr>
        <p:spPr bwMode="auto">
          <a:xfrm>
            <a:off x="5889626" y="1839856"/>
            <a:ext cx="779463" cy="857854"/>
          </a:xfrm>
          <a:prstGeom prst="rect">
            <a:avLst/>
          </a:prstGeom>
          <a:solidFill>
            <a:srgbClr val="FFFF00"/>
          </a:solidFill>
          <a:ln w="9525">
            <a:solidFill>
              <a:schemeClr val="tx1"/>
            </a:solidFill>
            <a:miter lim="800000"/>
            <a:headEnd/>
            <a:tailEnd/>
          </a:ln>
        </p:spPr>
        <p:txBody>
          <a:bodyPr lIns="87558" tIns="43779" rIns="87558" bIns="43779">
            <a:spAutoFit/>
          </a:bodyPr>
          <a:lstStyle>
            <a:lvl1pPr defTabSz="912813" eaLnBrk="0" hangingPunct="0">
              <a:defRPr sz="1000">
                <a:solidFill>
                  <a:schemeClr val="tx1"/>
                </a:solidFill>
                <a:latin typeface="Tahoma" pitchFamily="34" charset="0"/>
                <a:cs typeface="Tahoma" pitchFamily="34" charset="0"/>
              </a:defRPr>
            </a:lvl1pPr>
            <a:lvl2pPr marL="741363" indent="-282575" defTabSz="912813" eaLnBrk="0" hangingPunct="0">
              <a:defRPr sz="1000">
                <a:solidFill>
                  <a:schemeClr val="tx1"/>
                </a:solidFill>
                <a:latin typeface="Tahoma" pitchFamily="34" charset="0"/>
                <a:cs typeface="Tahoma" pitchFamily="34" charset="0"/>
              </a:defRPr>
            </a:lvl2pPr>
            <a:lvl3pPr marL="1144588" indent="-231775" defTabSz="912813" eaLnBrk="0" hangingPunct="0">
              <a:defRPr sz="1000">
                <a:solidFill>
                  <a:schemeClr val="tx1"/>
                </a:solidFill>
                <a:latin typeface="Tahoma" pitchFamily="34" charset="0"/>
                <a:cs typeface="Tahoma" pitchFamily="34" charset="0"/>
              </a:defRPr>
            </a:lvl3pPr>
            <a:lvl4pPr marL="1597025" indent="-225425" defTabSz="912813" eaLnBrk="0" hangingPunct="0">
              <a:defRPr sz="1000">
                <a:solidFill>
                  <a:schemeClr val="tx1"/>
                </a:solidFill>
                <a:latin typeface="Tahoma" pitchFamily="34" charset="0"/>
                <a:cs typeface="Tahoma" pitchFamily="34" charset="0"/>
              </a:defRPr>
            </a:lvl4pPr>
            <a:lvl5pPr marL="2055813" indent="-227013" defTabSz="912813" eaLnBrk="0" hangingPunct="0">
              <a:defRPr sz="1000">
                <a:solidFill>
                  <a:schemeClr val="tx1"/>
                </a:solidFill>
                <a:latin typeface="Tahoma" pitchFamily="34" charset="0"/>
                <a:cs typeface="Tahoma" pitchFamily="34" charset="0"/>
              </a:defRPr>
            </a:lvl5pPr>
            <a:lvl6pPr marL="2513013" indent="-227013" defTabSz="912813" eaLnBrk="0" fontAlgn="base" hangingPunct="0">
              <a:spcBef>
                <a:spcPct val="0"/>
              </a:spcBef>
              <a:spcAft>
                <a:spcPct val="0"/>
              </a:spcAft>
              <a:buChar char="•"/>
              <a:defRPr sz="1000">
                <a:solidFill>
                  <a:schemeClr val="tx1"/>
                </a:solidFill>
                <a:latin typeface="Tahoma" pitchFamily="34" charset="0"/>
                <a:cs typeface="Tahoma" pitchFamily="34" charset="0"/>
              </a:defRPr>
            </a:lvl6pPr>
            <a:lvl7pPr marL="2970213" indent="-227013" defTabSz="912813" eaLnBrk="0" fontAlgn="base" hangingPunct="0">
              <a:spcBef>
                <a:spcPct val="0"/>
              </a:spcBef>
              <a:spcAft>
                <a:spcPct val="0"/>
              </a:spcAft>
              <a:buChar char="•"/>
              <a:defRPr sz="1000">
                <a:solidFill>
                  <a:schemeClr val="tx1"/>
                </a:solidFill>
                <a:latin typeface="Tahoma" pitchFamily="34" charset="0"/>
                <a:cs typeface="Tahoma" pitchFamily="34" charset="0"/>
              </a:defRPr>
            </a:lvl7pPr>
            <a:lvl8pPr marL="3427413" indent="-227013" defTabSz="912813" eaLnBrk="0" fontAlgn="base" hangingPunct="0">
              <a:spcBef>
                <a:spcPct val="0"/>
              </a:spcBef>
              <a:spcAft>
                <a:spcPct val="0"/>
              </a:spcAft>
              <a:buChar char="•"/>
              <a:defRPr sz="1000">
                <a:solidFill>
                  <a:schemeClr val="tx1"/>
                </a:solidFill>
                <a:latin typeface="Tahoma" pitchFamily="34" charset="0"/>
                <a:cs typeface="Tahoma" pitchFamily="34" charset="0"/>
              </a:defRPr>
            </a:lvl8pPr>
            <a:lvl9pPr marL="3884613" indent="-227013" defTabSz="912813" eaLnBrk="0" fontAlgn="base" hangingPunct="0">
              <a:spcBef>
                <a:spcPct val="0"/>
              </a:spcBef>
              <a:spcAft>
                <a:spcPct val="0"/>
              </a:spcAft>
              <a:buChar char="•"/>
              <a:defRPr sz="1000">
                <a:solidFill>
                  <a:schemeClr val="tx1"/>
                </a:solidFill>
                <a:latin typeface="Tahoma" pitchFamily="34" charset="0"/>
                <a:cs typeface="Tahoma" pitchFamily="34" charset="0"/>
              </a:defRPr>
            </a:lvl9pPr>
          </a:lstStyle>
          <a:p>
            <a:pPr eaLnBrk="1" hangingPunct="1">
              <a:buFontTx/>
              <a:buNone/>
            </a:pPr>
            <a:r>
              <a:rPr lang="en-US" altLang="en-US" b="0">
                <a:latin typeface="Arial" pitchFamily="34" charset="0"/>
              </a:rPr>
              <a:t>Images are from Corbis-Copyright needed</a:t>
            </a:r>
            <a:endParaRPr lang="en-US" altLang="en-US" b="0">
              <a:latin typeface="Arial" pitchFamily="34" charset="0"/>
              <a:cs typeface="Arial" pitchFamily="34" charset="0"/>
            </a:endParaRPr>
          </a:p>
        </p:txBody>
      </p:sp>
    </p:spTree>
    <p:extLst>
      <p:ext uri="{BB962C8B-B14F-4D97-AF65-F5344CB8AC3E}">
        <p14:creationId xmlns:p14="http://schemas.microsoft.com/office/powerpoint/2010/main" val="3310317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dirty="0"/>
              <a:t>In generale, i sintomi della meningite batterica possono essere scambiati per quelli di altre malattie più o meno gravi e rendono la diagnosi della malattia complessa.</a:t>
            </a:r>
          </a:p>
          <a:p>
            <a:r>
              <a:rPr lang="it-IT" b="1" dirty="0"/>
              <a:t>Nel caso delle forme acute fulminanti, i sintomi della meningite possono comparire molto rapidamente (nel giro di alcune ore)</a:t>
            </a:r>
            <a:r>
              <a:rPr lang="it-IT" dirty="0"/>
              <a:t>, mentre in caso di infezioni sub-acute peggiorano progressivamente nel giro di alcuni giorni.</a:t>
            </a:r>
          </a:p>
          <a:p>
            <a:r>
              <a:rPr lang="it-IT" dirty="0"/>
              <a:t>I sintomi principali della meningite sono tre: </a:t>
            </a:r>
            <a:r>
              <a:rPr lang="it-IT" b="1" dirty="0"/>
              <a:t>febbre, mal di testa e rigidità al collo.</a:t>
            </a:r>
            <a:r>
              <a:rPr lang="it-IT" dirty="0"/>
              <a:t> Quando a questi si associano </a:t>
            </a:r>
            <a:r>
              <a:rPr lang="it-IT" b="1" dirty="0"/>
              <a:t>sonnolenza, torpore o convulsioni,</a:t>
            </a:r>
            <a:r>
              <a:rPr lang="it-IT" dirty="0"/>
              <a:t> la probabilità di trovarsi davanti a una forma di meningite batterica è molto elevata.</a:t>
            </a:r>
          </a:p>
          <a:p>
            <a:endParaRPr lang="it-IT" b="1" dirty="0"/>
          </a:p>
          <a:p>
            <a:endParaRPr lang="it-IT" dirty="0"/>
          </a:p>
        </p:txBody>
      </p:sp>
      <p:sp>
        <p:nvSpPr>
          <p:cNvPr id="4" name="Slide Number Placeholder 3"/>
          <p:cNvSpPr>
            <a:spLocks noGrp="1"/>
          </p:cNvSpPr>
          <p:nvPr>
            <p:ph type="sldNum" sz="quarter" idx="10"/>
          </p:nvPr>
        </p:nvSpPr>
        <p:spPr/>
        <p:txBody>
          <a:bodyPr/>
          <a:lstStyle/>
          <a:p>
            <a:fld id="{6AF7069C-6791-4D4F-B3B2-071493612596}" type="slidenum">
              <a:rPr lang="it-IT" smtClean="0"/>
              <a:pPr/>
              <a:t>50</a:t>
            </a:fld>
            <a:endParaRPr lang="it-IT"/>
          </a:p>
        </p:txBody>
      </p:sp>
    </p:spTree>
    <p:extLst>
      <p:ext uri="{BB962C8B-B14F-4D97-AF65-F5344CB8AC3E}">
        <p14:creationId xmlns:p14="http://schemas.microsoft.com/office/powerpoint/2010/main" val="986553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b="1" dirty="0"/>
              <a:t>Circa 1 persona su 10 muore a causa della malattia meningococcica </a:t>
            </a:r>
            <a:r>
              <a:rPr lang="it-IT" dirty="0"/>
              <a:t>e</a:t>
            </a:r>
            <a:r>
              <a:rPr lang="it-IT" b="1" dirty="0"/>
              <a:t> nel 10-20% dei casi</a:t>
            </a:r>
            <a:r>
              <a:rPr lang="it-IT" dirty="0"/>
              <a:t> la malattia</a:t>
            </a:r>
            <a:r>
              <a:rPr lang="it-IT" b="1" dirty="0"/>
              <a:t> ha decorso fulminante e può portare alla morte in poche ore</a:t>
            </a:r>
            <a:r>
              <a:rPr lang="it-IT" dirty="0"/>
              <a:t> (24-48 ore dalla comparsa dei sintomi), anche quando si somministra una terapia antibiotica adeguata.</a:t>
            </a:r>
            <a:br>
              <a:rPr lang="it-IT" dirty="0"/>
            </a:br>
            <a:endParaRPr lang="it-IT" dirty="0"/>
          </a:p>
          <a:p>
            <a:r>
              <a:rPr lang="it-IT" b="1" dirty="0"/>
              <a:t>In Italia la forma più frequente di meningite da meningococco è quella di tipo B, mortale nel 9% dei casi e responsabile di complicanze solitamente gravi.</a:t>
            </a:r>
            <a:endParaRPr lang="it-IT" dirty="0"/>
          </a:p>
        </p:txBody>
      </p:sp>
      <p:sp>
        <p:nvSpPr>
          <p:cNvPr id="4" name="Slide Number Placeholder 3"/>
          <p:cNvSpPr>
            <a:spLocks noGrp="1"/>
          </p:cNvSpPr>
          <p:nvPr>
            <p:ph type="sldNum" sz="quarter" idx="10"/>
          </p:nvPr>
        </p:nvSpPr>
        <p:spPr/>
        <p:txBody>
          <a:bodyPr/>
          <a:lstStyle/>
          <a:p>
            <a:fld id="{6AF7069C-6791-4D4F-B3B2-071493612596}" type="slidenum">
              <a:rPr lang="it-IT" smtClean="0"/>
              <a:pPr/>
              <a:t>51</a:t>
            </a:fld>
            <a:endParaRPr lang="it-IT"/>
          </a:p>
        </p:txBody>
      </p:sp>
    </p:spTree>
    <p:extLst>
      <p:ext uri="{BB962C8B-B14F-4D97-AF65-F5344CB8AC3E}">
        <p14:creationId xmlns:p14="http://schemas.microsoft.com/office/powerpoint/2010/main" val="3942082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xfrm>
            <a:off x="6557582" y="9657605"/>
            <a:ext cx="262835" cy="273799"/>
          </a:xfrm>
        </p:spPr>
        <p:txBody>
          <a:bodyPr/>
          <a:lstStyle/>
          <a:p>
            <a:fld id="{399A0C24-BE07-4CA5-97E4-16FFD4D5773D}" type="slidenum">
              <a:rPr lang="en-US" smtClean="0">
                <a:solidFill>
                  <a:schemeClr val="accent6"/>
                </a:solidFill>
              </a:rPr>
              <a:pPr/>
              <a:t>52</a:t>
            </a:fld>
            <a:endParaRPr lang="en-US" dirty="0">
              <a:solidFill>
                <a:schemeClr val="accent6"/>
              </a:solidFill>
            </a:endParaRPr>
          </a:p>
        </p:txBody>
      </p:sp>
      <p:sp>
        <p:nvSpPr>
          <p:cNvPr id="87043" name="Notes Placeholder 2"/>
          <p:cNvSpPr>
            <a:spLocks noGrp="1"/>
          </p:cNvSpPr>
          <p:nvPr>
            <p:ph type="body" idx="1"/>
          </p:nvPr>
        </p:nvSpPr>
        <p:spPr>
          <a:xfrm>
            <a:off x="217071" y="4804681"/>
            <a:ext cx="6420658" cy="4184401"/>
          </a:xfrm>
        </p:spPr>
        <p:txBody>
          <a:bodyPr/>
          <a:lstStyle/>
          <a:p>
            <a:endParaRPr lang="en-US" dirty="0"/>
          </a:p>
        </p:txBody>
      </p:sp>
      <p:sp>
        <p:nvSpPr>
          <p:cNvPr id="4" name="Slide Image Placeholder 3"/>
          <p:cNvSpPr>
            <a:spLocks noGrp="1" noRot="1" noChangeAspect="1"/>
          </p:cNvSpPr>
          <p:nvPr>
            <p:ph type="sldImg"/>
          </p:nvPr>
        </p:nvSpPr>
        <p:spPr>
          <a:xfrm>
            <a:off x="996950" y="708025"/>
            <a:ext cx="4800600" cy="3600450"/>
          </a:xfrm>
        </p:spPr>
      </p:sp>
      <p:sp>
        <p:nvSpPr>
          <p:cNvPr id="6" name="Text Box 5"/>
          <p:cNvSpPr txBox="1">
            <a:spLocks noChangeArrowheads="1"/>
          </p:cNvSpPr>
          <p:nvPr/>
        </p:nvSpPr>
        <p:spPr bwMode="auto">
          <a:xfrm>
            <a:off x="5412915" y="627622"/>
            <a:ext cx="1381585" cy="644916"/>
          </a:xfrm>
          <a:prstGeom prst="rect">
            <a:avLst/>
          </a:prstGeom>
          <a:solidFill>
            <a:schemeClr val="bg1"/>
          </a:solidFill>
          <a:ln w="9525">
            <a:solidFill>
              <a:schemeClr val="tx1"/>
            </a:solidFill>
            <a:miter lim="800000"/>
            <a:headEnd/>
            <a:tailEnd/>
          </a:ln>
        </p:spPr>
        <p:txBody>
          <a:bodyPr lIns="92262" tIns="46131" rIns="92262" bIns="46131"/>
          <a:lstStyle/>
          <a:p>
            <a:r>
              <a:rPr lang="en-US" sz="900" b="1" dirty="0"/>
              <a:t>Title</a:t>
            </a:r>
          </a:p>
          <a:p>
            <a:r>
              <a:rPr lang="en-US" sz="900" dirty="0"/>
              <a:t>1/Thompson </a:t>
            </a:r>
            <a:r>
              <a:rPr lang="en-US" sz="900" i="1" dirty="0"/>
              <a:t>Lancet </a:t>
            </a:r>
            <a:r>
              <a:rPr lang="en-US" sz="900" dirty="0"/>
              <a:t>2006/ p397/summary and col 1/para 1</a:t>
            </a:r>
            <a:endParaRPr lang="en-US" sz="900" dirty="0">
              <a:cs typeface="Arial" charset="0"/>
            </a:endParaRPr>
          </a:p>
        </p:txBody>
      </p:sp>
      <p:sp>
        <p:nvSpPr>
          <p:cNvPr id="9" name="Text Box 5"/>
          <p:cNvSpPr txBox="1">
            <a:spLocks noChangeArrowheads="1"/>
          </p:cNvSpPr>
          <p:nvPr/>
        </p:nvSpPr>
        <p:spPr bwMode="auto">
          <a:xfrm>
            <a:off x="1" y="644890"/>
            <a:ext cx="924016" cy="1068723"/>
          </a:xfrm>
          <a:prstGeom prst="rect">
            <a:avLst/>
          </a:prstGeom>
          <a:solidFill>
            <a:schemeClr val="bg1"/>
          </a:solidFill>
          <a:ln w="9525">
            <a:solidFill>
              <a:schemeClr val="tx1"/>
            </a:solidFill>
            <a:miter lim="800000"/>
            <a:headEnd/>
            <a:tailEnd/>
          </a:ln>
        </p:spPr>
        <p:txBody>
          <a:bodyPr lIns="92262" tIns="46131" rIns="92262" bIns="46131"/>
          <a:lstStyle/>
          <a:p>
            <a:r>
              <a:rPr lang="en-US" sz="900" b="1" dirty="0"/>
              <a:t>Symptoms and time</a:t>
            </a:r>
          </a:p>
          <a:p>
            <a:r>
              <a:rPr lang="en-US" sz="900" dirty="0"/>
              <a:t>1/Thompson </a:t>
            </a:r>
            <a:r>
              <a:rPr lang="en-US" sz="900" i="1" dirty="0"/>
              <a:t>Lancet </a:t>
            </a:r>
            <a:r>
              <a:rPr lang="en-US" sz="900" dirty="0"/>
              <a:t>2006/ p399/col 2/</a:t>
            </a:r>
            <a:br>
              <a:rPr lang="en-US" sz="900" dirty="0"/>
            </a:br>
            <a:r>
              <a:rPr lang="en-US" sz="900" dirty="0"/>
              <a:t>para 3-6; p400/Table 1;</a:t>
            </a:r>
          </a:p>
          <a:p>
            <a:endParaRPr lang="en-US" sz="900" dirty="0"/>
          </a:p>
          <a:p>
            <a:endParaRPr lang="en-US" sz="900" dirty="0"/>
          </a:p>
        </p:txBody>
      </p:sp>
      <p:sp>
        <p:nvSpPr>
          <p:cNvPr id="10" name="Rectangle 9"/>
          <p:cNvSpPr/>
          <p:nvPr/>
        </p:nvSpPr>
        <p:spPr>
          <a:xfrm>
            <a:off x="1" y="1757142"/>
            <a:ext cx="924016" cy="2031327"/>
          </a:xfrm>
          <a:prstGeom prst="rect">
            <a:avLst/>
          </a:prstGeom>
          <a:ln>
            <a:solidFill>
              <a:schemeClr val="tx1"/>
            </a:solidFill>
          </a:ln>
        </p:spPr>
        <p:txBody>
          <a:bodyPr wrap="square" lIns="91442" tIns="45721" rIns="91442" bIns="45721">
            <a:spAutoFit/>
          </a:bodyPr>
          <a:lstStyle/>
          <a:p>
            <a:pPr lvl="0"/>
            <a:r>
              <a:rPr lang="en-US" sz="900" b="1" dirty="0">
                <a:solidFill>
                  <a:srgbClr val="000000"/>
                </a:solidFill>
              </a:rPr>
              <a:t>Multisystem failure, septic shock, death</a:t>
            </a:r>
          </a:p>
          <a:p>
            <a:pPr lvl="0"/>
            <a:r>
              <a:rPr lang="en-US" sz="900" dirty="0">
                <a:solidFill>
                  <a:srgbClr val="000000"/>
                </a:solidFill>
              </a:rPr>
              <a:t>2/</a:t>
            </a:r>
            <a:r>
              <a:rPr lang="en-US" sz="900" dirty="0" err="1">
                <a:solidFill>
                  <a:srgbClr val="000000"/>
                </a:solidFill>
              </a:rPr>
              <a:t>Brantzaeg</a:t>
            </a:r>
            <a:r>
              <a:rPr lang="en-US" sz="900" dirty="0">
                <a:solidFill>
                  <a:srgbClr val="000000"/>
                </a:solidFill>
              </a:rPr>
              <a:t> Ch </a:t>
            </a:r>
            <a:r>
              <a:rPr lang="en-US" sz="900" dirty="0" err="1">
                <a:solidFill>
                  <a:srgbClr val="000000"/>
                </a:solidFill>
              </a:rPr>
              <a:t>Mening</a:t>
            </a:r>
            <a:r>
              <a:rPr lang="en-US" sz="900" dirty="0">
                <a:solidFill>
                  <a:srgbClr val="000000"/>
                </a:solidFill>
              </a:rPr>
              <a:t> Handbook/p428/bullet #1 (below para 3); p454/para 3; p455/para 2,4; p456/para 1; p457/para2-4; p458/para 1,3; p459/para 3</a:t>
            </a:r>
            <a:endParaRPr lang="en-US" sz="900" dirty="0">
              <a:solidFill>
                <a:srgbClr val="000000"/>
              </a:solidFill>
              <a:cs typeface="Arial" charset="0"/>
            </a:endParaRPr>
          </a:p>
        </p:txBody>
      </p:sp>
      <p:sp>
        <p:nvSpPr>
          <p:cNvPr id="8" name="Rectangle 7"/>
          <p:cNvSpPr/>
          <p:nvPr/>
        </p:nvSpPr>
        <p:spPr>
          <a:xfrm>
            <a:off x="5794843" y="1353726"/>
            <a:ext cx="972825" cy="2309431"/>
          </a:xfrm>
          <a:prstGeom prst="rect">
            <a:avLst/>
          </a:prstGeom>
          <a:ln>
            <a:solidFill>
              <a:schemeClr val="tx1"/>
            </a:solidFill>
          </a:ln>
        </p:spPr>
        <p:txBody>
          <a:bodyPr wrap="square" lIns="91442" tIns="45721" rIns="91442" bIns="45721">
            <a:spAutoFit/>
          </a:bodyPr>
          <a:lstStyle/>
          <a:p>
            <a:pPr lvl="0"/>
            <a:r>
              <a:rPr lang="en-US" sz="900" b="1" dirty="0" err="1">
                <a:solidFill>
                  <a:srgbClr val="000000"/>
                </a:solidFill>
              </a:rPr>
              <a:t>Haemorrhagic</a:t>
            </a:r>
            <a:r>
              <a:rPr lang="en-US" sz="900" b="1" dirty="0">
                <a:solidFill>
                  <a:srgbClr val="000000"/>
                </a:solidFill>
              </a:rPr>
              <a:t> rash and footnote</a:t>
            </a:r>
          </a:p>
          <a:p>
            <a:pPr lvl="0"/>
            <a:r>
              <a:rPr lang="en-US" sz="900" dirty="0">
                <a:solidFill>
                  <a:srgbClr val="000000"/>
                </a:solidFill>
              </a:rPr>
              <a:t>1/Thompson </a:t>
            </a:r>
            <a:r>
              <a:rPr lang="en-US" sz="900" i="1" dirty="0">
                <a:solidFill>
                  <a:srgbClr val="000000"/>
                </a:solidFill>
              </a:rPr>
              <a:t>Lancet </a:t>
            </a:r>
            <a:r>
              <a:rPr lang="en-US" sz="900" dirty="0">
                <a:solidFill>
                  <a:srgbClr val="000000"/>
                </a:solidFill>
              </a:rPr>
              <a:t>2006/p399/col2/para 5;</a:t>
            </a:r>
          </a:p>
          <a:p>
            <a:pPr lvl="0"/>
            <a:endParaRPr lang="en-US" sz="900" dirty="0">
              <a:solidFill>
                <a:srgbClr val="000000"/>
              </a:solidFill>
            </a:endParaRPr>
          </a:p>
          <a:p>
            <a:pPr lvl="0"/>
            <a:endParaRPr lang="en-US" sz="900" dirty="0">
              <a:solidFill>
                <a:srgbClr val="000000"/>
              </a:solidFill>
            </a:endParaRPr>
          </a:p>
          <a:p>
            <a:pPr lvl="0"/>
            <a:r>
              <a:rPr lang="en-US" sz="900" dirty="0">
                <a:solidFill>
                  <a:srgbClr val="000000"/>
                </a:solidFill>
              </a:rPr>
              <a:t>2/</a:t>
            </a:r>
            <a:r>
              <a:rPr lang="en-US" sz="900" dirty="0" err="1">
                <a:solidFill>
                  <a:srgbClr val="000000"/>
                </a:solidFill>
              </a:rPr>
              <a:t>Brantzaeg</a:t>
            </a:r>
            <a:r>
              <a:rPr lang="en-US" sz="900" dirty="0">
                <a:solidFill>
                  <a:srgbClr val="000000"/>
                </a:solidFill>
              </a:rPr>
              <a:t> Ch </a:t>
            </a:r>
            <a:r>
              <a:rPr lang="en-US" sz="900" dirty="0" err="1">
                <a:solidFill>
                  <a:srgbClr val="000000"/>
                </a:solidFill>
              </a:rPr>
              <a:t>Mening</a:t>
            </a:r>
            <a:r>
              <a:rPr lang="en-US" sz="900" dirty="0">
                <a:solidFill>
                  <a:srgbClr val="000000"/>
                </a:solidFill>
              </a:rPr>
              <a:t> Handbook/ p435/para 3; p436/para 4; p461/para 4; p466/para 1;</a:t>
            </a:r>
            <a:endParaRPr lang="en-US" sz="900" dirty="0">
              <a:solidFill>
                <a:srgbClr val="000000"/>
              </a:solidFill>
              <a:cs typeface="Arial" charset="0"/>
            </a:endParaRPr>
          </a:p>
        </p:txBody>
      </p:sp>
      <p:sp>
        <p:nvSpPr>
          <p:cNvPr id="11" name="Rectangle 10"/>
          <p:cNvSpPr/>
          <p:nvPr/>
        </p:nvSpPr>
        <p:spPr>
          <a:xfrm>
            <a:off x="427456" y="-6815"/>
            <a:ext cx="5806125" cy="600452"/>
          </a:xfrm>
          <a:prstGeom prst="rect">
            <a:avLst/>
          </a:prstGeom>
          <a:solidFill>
            <a:schemeClr val="accent2">
              <a:lumMod val="20000"/>
              <a:lumOff val="80000"/>
            </a:schemeClr>
          </a:solidFill>
        </p:spPr>
        <p:txBody>
          <a:bodyPr wrap="square" lIns="91442" tIns="45721" rIns="91442" bIns="45721">
            <a:spAutoFit/>
          </a:bodyPr>
          <a:lstStyle/>
          <a:p>
            <a:pPr algn="ctr"/>
            <a:r>
              <a:rPr lang="en-GB" sz="1100" kern="0" dirty="0">
                <a:solidFill>
                  <a:schemeClr val="tx2">
                    <a:lumMod val="50000"/>
                  </a:schemeClr>
                </a:solidFill>
              </a:rPr>
              <a:t>Slide previously approved in Meningococcal Disease slide deck</a:t>
            </a:r>
          </a:p>
          <a:p>
            <a:pPr algn="ctr"/>
            <a:r>
              <a:rPr lang="en-GB" sz="1100" kern="0" dirty="0">
                <a:solidFill>
                  <a:schemeClr val="tx2">
                    <a:lumMod val="50000"/>
                  </a:schemeClr>
                </a:solidFill>
              </a:rPr>
              <a:t> (Slide 10, Zinc number: SVGBU/BEX/0005/16c)</a:t>
            </a:r>
          </a:p>
          <a:p>
            <a:pPr algn="ctr"/>
            <a:r>
              <a:rPr lang="en-GB" sz="1100" kern="0" dirty="0">
                <a:solidFill>
                  <a:schemeClr val="tx2">
                    <a:lumMod val="50000"/>
                  </a:schemeClr>
                </a:solidFill>
              </a:rPr>
              <a:t>Note: slide title has been updated since last approval</a:t>
            </a:r>
          </a:p>
        </p:txBody>
      </p:sp>
    </p:spTree>
    <p:extLst>
      <p:ext uri="{BB962C8B-B14F-4D97-AF65-F5344CB8AC3E}">
        <p14:creationId xmlns:p14="http://schemas.microsoft.com/office/powerpoint/2010/main" val="4201055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dirty="0"/>
              <a:t>Sono ad </a:t>
            </a:r>
            <a:r>
              <a:rPr lang="it-IT" b="1" dirty="0"/>
              <a:t>alto rischio in particolare i bambini di età inferiore a 1 anno</a:t>
            </a:r>
            <a:r>
              <a:rPr lang="it-IT" dirty="0"/>
              <a:t>, le persone con sistema immunitario indebolito, i viaggiatori in Paesi dove la malattia è endemica e le persone che vivono in comunità (militari, studenti residenti in college, ecc.).</a:t>
            </a:r>
          </a:p>
        </p:txBody>
      </p:sp>
      <p:sp>
        <p:nvSpPr>
          <p:cNvPr id="4" name="Slide Number Placeholder 3"/>
          <p:cNvSpPr>
            <a:spLocks noGrp="1"/>
          </p:cNvSpPr>
          <p:nvPr>
            <p:ph type="sldNum" sz="quarter" idx="10"/>
          </p:nvPr>
        </p:nvSpPr>
        <p:spPr/>
        <p:txBody>
          <a:bodyPr/>
          <a:lstStyle/>
          <a:p>
            <a:fld id="{6AF7069C-6791-4D4F-B3B2-071493612596}" type="slidenum">
              <a:rPr lang="it-IT" smtClean="0"/>
              <a:pPr/>
              <a:t>53</a:t>
            </a:fld>
            <a:endParaRPr lang="it-IT"/>
          </a:p>
        </p:txBody>
      </p:sp>
    </p:spTree>
    <p:extLst>
      <p:ext uri="{BB962C8B-B14F-4D97-AF65-F5344CB8AC3E}">
        <p14:creationId xmlns:p14="http://schemas.microsoft.com/office/powerpoint/2010/main" val="2283337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3252" name="Slide Number Placeholder 3"/>
          <p:cNvSpPr>
            <a:spLocks noGrp="1"/>
          </p:cNvSpPr>
          <p:nvPr>
            <p:ph type="sldNum" sz="quarter" idx="5"/>
          </p:nvPr>
        </p:nvSpPr>
        <p:spPr>
          <a:xfrm>
            <a:off x="6459538" y="9671975"/>
            <a:ext cx="334962" cy="259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063" eaLnBrk="0" hangingPunct="0">
              <a:spcBef>
                <a:spcPct val="30000"/>
              </a:spcBef>
              <a:defRPr sz="1200">
                <a:solidFill>
                  <a:schemeClr val="tx1"/>
                </a:solidFill>
                <a:latin typeface="Arial" pitchFamily="34" charset="0"/>
              </a:defRPr>
            </a:lvl1pPr>
            <a:lvl2pPr marL="742950" indent="-285750" defTabSz="881063" eaLnBrk="0" hangingPunct="0">
              <a:spcBef>
                <a:spcPct val="30000"/>
              </a:spcBef>
              <a:buChar char="•"/>
              <a:defRPr sz="1200">
                <a:solidFill>
                  <a:schemeClr val="tx1"/>
                </a:solidFill>
                <a:latin typeface="Arial" pitchFamily="34" charset="0"/>
              </a:defRPr>
            </a:lvl2pPr>
            <a:lvl3pPr marL="1143000" indent="-228600" defTabSz="881063" eaLnBrk="0" hangingPunct="0">
              <a:spcBef>
                <a:spcPct val="30000"/>
              </a:spcBef>
              <a:buFont typeface="Arial" pitchFamily="34" charset="0"/>
              <a:buChar char="–"/>
              <a:defRPr sz="1200">
                <a:solidFill>
                  <a:schemeClr val="tx1"/>
                </a:solidFill>
                <a:latin typeface="Arial" pitchFamily="34" charset="0"/>
              </a:defRPr>
            </a:lvl3pPr>
            <a:lvl4pPr marL="1600200" indent="-228600" defTabSz="881063" eaLnBrk="0" hangingPunct="0">
              <a:spcBef>
                <a:spcPct val="30000"/>
              </a:spcBef>
              <a:buChar char="•"/>
              <a:defRPr sz="1200">
                <a:solidFill>
                  <a:schemeClr val="tx1"/>
                </a:solidFill>
                <a:latin typeface="Arial" pitchFamily="34" charset="0"/>
              </a:defRPr>
            </a:lvl4pPr>
            <a:lvl5pPr marL="2057400" indent="-228600" defTabSz="881063" eaLnBrk="0" hangingPunct="0">
              <a:spcBef>
                <a:spcPct val="30000"/>
              </a:spcBef>
              <a:buFont typeface="Arial" pitchFamily="34" charset="0"/>
              <a:buChar char="–"/>
              <a:defRPr sz="1200">
                <a:solidFill>
                  <a:schemeClr val="tx1"/>
                </a:solidFill>
                <a:latin typeface="Arial" pitchFamily="34" charset="0"/>
              </a:defRPr>
            </a:lvl5pPr>
            <a:lvl6pPr marL="2514600" indent="-228600" defTabSz="881063" eaLnBrk="0" fontAlgn="base" hangingPunct="0">
              <a:spcBef>
                <a:spcPct val="30000"/>
              </a:spcBef>
              <a:spcAft>
                <a:spcPct val="0"/>
              </a:spcAft>
              <a:buFont typeface="Arial" pitchFamily="34" charset="0"/>
              <a:buChar char="–"/>
              <a:defRPr sz="1200">
                <a:solidFill>
                  <a:schemeClr val="tx1"/>
                </a:solidFill>
                <a:latin typeface="Arial" pitchFamily="34" charset="0"/>
              </a:defRPr>
            </a:lvl6pPr>
            <a:lvl7pPr marL="2971800" indent="-228600" defTabSz="881063" eaLnBrk="0" fontAlgn="base" hangingPunct="0">
              <a:spcBef>
                <a:spcPct val="30000"/>
              </a:spcBef>
              <a:spcAft>
                <a:spcPct val="0"/>
              </a:spcAft>
              <a:buFont typeface="Arial" pitchFamily="34" charset="0"/>
              <a:buChar char="–"/>
              <a:defRPr sz="1200">
                <a:solidFill>
                  <a:schemeClr val="tx1"/>
                </a:solidFill>
                <a:latin typeface="Arial" pitchFamily="34" charset="0"/>
              </a:defRPr>
            </a:lvl7pPr>
            <a:lvl8pPr marL="3429000" indent="-228600" defTabSz="881063" eaLnBrk="0" fontAlgn="base" hangingPunct="0">
              <a:spcBef>
                <a:spcPct val="30000"/>
              </a:spcBef>
              <a:spcAft>
                <a:spcPct val="0"/>
              </a:spcAft>
              <a:buFont typeface="Arial" pitchFamily="34" charset="0"/>
              <a:buChar char="–"/>
              <a:defRPr sz="1200">
                <a:solidFill>
                  <a:schemeClr val="tx1"/>
                </a:solidFill>
                <a:latin typeface="Arial" pitchFamily="34" charset="0"/>
              </a:defRPr>
            </a:lvl8pPr>
            <a:lvl9pPr marL="3886200" indent="-228600" defTabSz="881063" eaLnBrk="0" fontAlgn="base" hangingPunct="0">
              <a:spcBef>
                <a:spcPct val="30000"/>
              </a:spcBef>
              <a:spcAft>
                <a:spcPct val="0"/>
              </a:spcAft>
              <a:buFont typeface="Arial" pitchFamily="34" charset="0"/>
              <a:buChar char="–"/>
              <a:defRPr sz="1200">
                <a:solidFill>
                  <a:schemeClr val="tx1"/>
                </a:solidFill>
                <a:latin typeface="Arial" pitchFamily="34" charset="0"/>
              </a:defRPr>
            </a:lvl9pPr>
          </a:lstStyle>
          <a:p>
            <a:pPr eaLnBrk="1" hangingPunct="1">
              <a:spcBef>
                <a:spcPct val="0"/>
              </a:spcBef>
            </a:pPr>
            <a:fld id="{6D1CEC38-E01B-4D0E-8829-A19A5287F062}" type="slidenum">
              <a:rPr lang="en-US" altLang="en-US" sz="1100" smtClean="0">
                <a:solidFill>
                  <a:prstClr val="black"/>
                </a:solidFill>
              </a:rPr>
              <a:pPr eaLnBrk="1" hangingPunct="1">
                <a:spcBef>
                  <a:spcPct val="0"/>
                </a:spcBef>
              </a:pPr>
              <a:t>54</a:t>
            </a:fld>
            <a:endParaRPr lang="en-US" altLang="en-US" sz="1100">
              <a:solidFill>
                <a:prstClr val="black"/>
              </a:solidFill>
            </a:endParaRPr>
          </a:p>
        </p:txBody>
      </p:sp>
    </p:spTree>
    <p:extLst>
      <p:ext uri="{BB962C8B-B14F-4D97-AF65-F5344CB8AC3E}">
        <p14:creationId xmlns:p14="http://schemas.microsoft.com/office/powerpoint/2010/main" val="1129532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a:t>Per le persone che sono state a contatto diretto con un soggetto colpito da meningite da meningococco è necessaria una terapia antibiotica preventiva.</a:t>
            </a:r>
          </a:p>
          <a:p>
            <a:endParaRPr lang="it-IT" dirty="0"/>
          </a:p>
        </p:txBody>
      </p:sp>
      <p:sp>
        <p:nvSpPr>
          <p:cNvPr id="4" name="Slide Number Placeholder 3"/>
          <p:cNvSpPr>
            <a:spLocks noGrp="1"/>
          </p:cNvSpPr>
          <p:nvPr>
            <p:ph type="sldNum" sz="quarter" idx="10"/>
          </p:nvPr>
        </p:nvSpPr>
        <p:spPr/>
        <p:txBody>
          <a:bodyPr/>
          <a:lstStyle/>
          <a:p>
            <a:fld id="{6AF7069C-6791-4D4F-B3B2-071493612596}" type="slidenum">
              <a:rPr lang="it-IT" smtClean="0"/>
              <a:pPr/>
              <a:t>55</a:t>
            </a:fld>
            <a:endParaRPr lang="it-IT"/>
          </a:p>
        </p:txBody>
      </p:sp>
    </p:spTree>
    <p:extLst>
      <p:ext uri="{BB962C8B-B14F-4D97-AF65-F5344CB8AC3E}">
        <p14:creationId xmlns:p14="http://schemas.microsoft.com/office/powerpoint/2010/main" val="3481123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a:t>Esistono </a:t>
            </a:r>
            <a:r>
              <a:rPr lang="it-IT" b="1" dirty="0"/>
              <a:t>diversi tipi</a:t>
            </a:r>
            <a:r>
              <a:rPr lang="it-IT" dirty="0"/>
              <a:t> di meningococco (chiamati sierogruppi), ma solo 5 causano meningite (</a:t>
            </a:r>
            <a:r>
              <a:rPr lang="it-IT" b="1" dirty="0"/>
              <a:t>A, B, C, W 135 e Y</a:t>
            </a:r>
            <a:r>
              <a:rPr lang="it-IT" dirty="0"/>
              <a:t>). I sierogruppi B e C sono responsabili della maggioranza dei casi in Europa e America e </a:t>
            </a:r>
            <a:r>
              <a:rPr lang="it-IT" b="1" dirty="0"/>
              <a:t>il sierogruppo B è, attualmente, la causa più importante di meningite batterica infantile e di setticemia in Europa</a:t>
            </a:r>
            <a:r>
              <a:rPr lang="it-IT" dirty="0"/>
              <a:t>.</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a:t>Finora erano disponibili vaccini diretti contro i sierogruppi A, C, Y e W 135 e solo</a:t>
            </a:r>
            <a:r>
              <a:rPr lang="it-IT" b="1" dirty="0"/>
              <a:t> dalla fine del 2013 in Italia è disponibile il nuovo vaccino in grado di prevenire la meningite da meningococco di tipo B.</a:t>
            </a:r>
            <a:endParaRPr lang="it-IT" dirty="0"/>
          </a:p>
          <a:p>
            <a:endParaRPr lang="it-IT" dirty="0"/>
          </a:p>
        </p:txBody>
      </p:sp>
      <p:sp>
        <p:nvSpPr>
          <p:cNvPr id="4" name="Slide Number Placeholder 3"/>
          <p:cNvSpPr>
            <a:spLocks noGrp="1"/>
          </p:cNvSpPr>
          <p:nvPr>
            <p:ph type="sldNum" sz="quarter" idx="10"/>
          </p:nvPr>
        </p:nvSpPr>
        <p:spPr/>
        <p:txBody>
          <a:bodyPr/>
          <a:lstStyle/>
          <a:p>
            <a:fld id="{6AF7069C-6791-4D4F-B3B2-071493612596}" type="slidenum">
              <a:rPr lang="it-IT" smtClean="0"/>
              <a:pPr/>
              <a:t>56</a:t>
            </a:fld>
            <a:endParaRPr lang="it-IT"/>
          </a:p>
        </p:txBody>
      </p:sp>
    </p:spTree>
    <p:extLst>
      <p:ext uri="{BB962C8B-B14F-4D97-AF65-F5344CB8AC3E}">
        <p14:creationId xmlns:p14="http://schemas.microsoft.com/office/powerpoint/2010/main" val="2272747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F9533A1-54AA-45A7-8C73-97B5AF6F2ED9}" type="slidenum">
              <a:rPr lang="it-IT" smtClean="0"/>
              <a:pPr/>
              <a:t>10</a:t>
            </a:fld>
            <a:endParaRPr lang="it-IT"/>
          </a:p>
        </p:txBody>
      </p:sp>
    </p:spTree>
    <p:extLst>
      <p:ext uri="{BB962C8B-B14F-4D97-AF65-F5344CB8AC3E}">
        <p14:creationId xmlns:p14="http://schemas.microsoft.com/office/powerpoint/2010/main" val="4276349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sz="1200" kern="1200" baseline="0" dirty="0">
                <a:solidFill>
                  <a:schemeClr val="tx1"/>
                </a:solidFill>
                <a:latin typeface="+mn-lt"/>
                <a:ea typeface="+mn-ea"/>
                <a:cs typeface="+mn-cs"/>
              </a:rPr>
              <a:t>La scheda vaccinale in vigore prevede:</a:t>
            </a:r>
          </a:p>
          <a:p>
            <a:r>
              <a:rPr lang="it-IT" sz="1200" kern="1200" baseline="0" dirty="0">
                <a:solidFill>
                  <a:schemeClr val="tx1"/>
                </a:solidFill>
                <a:latin typeface="+mn-lt"/>
                <a:ea typeface="+mn-ea"/>
                <a:cs typeface="+mn-cs"/>
              </a:rPr>
              <a:t> la vaccinazione contro il meningococco B nei bambini nel corso del 1° anno di</a:t>
            </a:r>
          </a:p>
          <a:p>
            <a:r>
              <a:rPr lang="it-IT" sz="1200" kern="1200" baseline="0" dirty="0">
                <a:solidFill>
                  <a:schemeClr val="tx1"/>
                </a:solidFill>
                <a:latin typeface="+mn-lt"/>
                <a:ea typeface="+mn-ea"/>
                <a:cs typeface="+mn-cs"/>
              </a:rPr>
              <a:t>vita (3 dosi al 3°, 4°, 6° mese di vita e 1 richiamo al 13° mese)</a:t>
            </a:r>
          </a:p>
          <a:p>
            <a:r>
              <a:rPr lang="it-IT" sz="1200" kern="1200" baseline="0" dirty="0">
                <a:solidFill>
                  <a:schemeClr val="tx1"/>
                </a:solidFill>
                <a:latin typeface="+mn-lt"/>
                <a:ea typeface="+mn-ea"/>
                <a:cs typeface="+mn-cs"/>
              </a:rPr>
              <a:t> la vaccinazione anti-meningococco C nei bambini che abbiano compiuto un</a:t>
            </a:r>
          </a:p>
          <a:p>
            <a:r>
              <a:rPr lang="it-IT" sz="1200" kern="1200" baseline="0" dirty="0">
                <a:solidFill>
                  <a:schemeClr val="tx1"/>
                </a:solidFill>
                <a:latin typeface="+mn-lt"/>
                <a:ea typeface="+mn-ea"/>
                <a:cs typeface="+mn-cs"/>
              </a:rPr>
              <a:t>anno di età (1 dose al 13°-15° mese)</a:t>
            </a:r>
          </a:p>
          <a:p>
            <a:r>
              <a:rPr lang="it-IT" sz="1200" kern="1200" baseline="0" dirty="0">
                <a:solidFill>
                  <a:schemeClr val="tx1"/>
                </a:solidFill>
                <a:latin typeface="+mn-lt"/>
                <a:ea typeface="+mn-ea"/>
                <a:cs typeface="+mn-cs"/>
              </a:rPr>
              <a:t> la vaccinazione con vaccino coniugato tetravalente nell’adolescenza, sia come</a:t>
            </a:r>
          </a:p>
          <a:p>
            <a:r>
              <a:rPr lang="it-IT" sz="1200" kern="1200" baseline="0" dirty="0">
                <a:solidFill>
                  <a:schemeClr val="tx1"/>
                </a:solidFill>
                <a:latin typeface="+mn-lt"/>
                <a:ea typeface="+mn-ea"/>
                <a:cs typeface="+mn-cs"/>
              </a:rPr>
              <a:t>richiamo per chi è già stato vaccinato contro il meningococco C da piccolo sia</a:t>
            </a:r>
          </a:p>
          <a:p>
            <a:r>
              <a:rPr lang="it-IT" sz="1200" kern="1200" baseline="0" dirty="0">
                <a:solidFill>
                  <a:schemeClr val="tx1"/>
                </a:solidFill>
                <a:latin typeface="+mn-lt"/>
                <a:ea typeface="+mn-ea"/>
                <a:cs typeface="+mn-cs"/>
              </a:rPr>
              <a:t>per chi non è mai stato vaccinato.</a:t>
            </a:r>
          </a:p>
          <a:p>
            <a:endParaRPr lang="it-IT" sz="1200" kern="1200" baseline="0" dirty="0">
              <a:solidFill>
                <a:schemeClr val="tx1"/>
              </a:solidFill>
              <a:latin typeface="+mn-lt"/>
              <a:ea typeface="+mn-ea"/>
              <a:cs typeface="+mn-cs"/>
            </a:endParaRPr>
          </a:p>
          <a:p>
            <a:endParaRPr lang="it-IT" dirty="0"/>
          </a:p>
        </p:txBody>
      </p:sp>
      <p:sp>
        <p:nvSpPr>
          <p:cNvPr id="4" name="Slide Number Placeholder 3"/>
          <p:cNvSpPr>
            <a:spLocks noGrp="1"/>
          </p:cNvSpPr>
          <p:nvPr>
            <p:ph type="sldNum" sz="quarter" idx="10"/>
          </p:nvPr>
        </p:nvSpPr>
        <p:spPr/>
        <p:txBody>
          <a:bodyPr/>
          <a:lstStyle/>
          <a:p>
            <a:fld id="{6AF7069C-6791-4D4F-B3B2-071493612596}" type="slidenum">
              <a:rPr lang="it-IT" smtClean="0"/>
              <a:pPr/>
              <a:t>57</a:t>
            </a:fld>
            <a:endParaRPr lang="it-IT"/>
          </a:p>
        </p:txBody>
      </p:sp>
    </p:spTree>
    <p:extLst>
      <p:ext uri="{BB962C8B-B14F-4D97-AF65-F5344CB8AC3E}">
        <p14:creationId xmlns:p14="http://schemas.microsoft.com/office/powerpoint/2010/main" val="3862177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sz="1200" kern="1200" baseline="0" dirty="0">
                <a:solidFill>
                  <a:schemeClr val="tx1"/>
                </a:solidFill>
                <a:latin typeface="+mn-lt"/>
                <a:ea typeface="+mn-ea"/>
                <a:cs typeface="+mn-cs"/>
              </a:rPr>
              <a:t>La vaccinazione anti-meningococcica con vaccino tetravalente è raccomandata agli adolescenti, in quanto rientrano tra le categorie a maggiore rischio di contagio, sebbene limitato rispetto ad altre malattie infettive molto più contagiose, come influenza e morbillo. Il nuovo Piano Nazionale Prevenzione Vaccinale </a:t>
            </a:r>
            <a:r>
              <a:rPr lang="it-IT" sz="1200" kern="1200" baseline="0">
                <a:solidFill>
                  <a:schemeClr val="tx1"/>
                </a:solidFill>
                <a:latin typeface="+mn-lt"/>
                <a:ea typeface="+mn-ea"/>
                <a:cs typeface="+mn-cs"/>
              </a:rPr>
              <a:t>raccomanda la vaccinazione </a:t>
            </a:r>
            <a:r>
              <a:rPr lang="it-IT" sz="1200" kern="1200" baseline="0" dirty="0">
                <a:solidFill>
                  <a:schemeClr val="tx1"/>
                </a:solidFill>
                <a:latin typeface="+mn-lt"/>
                <a:ea typeface="+mn-ea"/>
                <a:cs typeface="+mn-cs"/>
              </a:rPr>
              <a:t>nell’adolescenza anche per chi sia stato vaccinato contro il meningococco C da piccolo. Nell’evenienza di soggetti già vaccinati, la dose dirichiamo serve a rafforzare la risposta immunitaria ad una eventuale infezione.</a:t>
            </a:r>
            <a:endParaRPr lang="it-IT" dirty="0"/>
          </a:p>
        </p:txBody>
      </p:sp>
      <p:sp>
        <p:nvSpPr>
          <p:cNvPr id="4" name="Slide Number Placeholder 3"/>
          <p:cNvSpPr>
            <a:spLocks noGrp="1"/>
          </p:cNvSpPr>
          <p:nvPr>
            <p:ph type="sldNum" sz="quarter" idx="10"/>
          </p:nvPr>
        </p:nvSpPr>
        <p:spPr/>
        <p:txBody>
          <a:bodyPr/>
          <a:lstStyle/>
          <a:p>
            <a:fld id="{6AF7069C-6791-4D4F-B3B2-071493612596}" type="slidenum">
              <a:rPr lang="it-IT" smtClean="0"/>
              <a:pPr/>
              <a:t>58</a:t>
            </a:fld>
            <a:endParaRPr lang="it-IT"/>
          </a:p>
        </p:txBody>
      </p:sp>
    </p:spTree>
    <p:extLst>
      <p:ext uri="{BB962C8B-B14F-4D97-AF65-F5344CB8AC3E}">
        <p14:creationId xmlns:p14="http://schemas.microsoft.com/office/powerpoint/2010/main" val="1990826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B531883-B7DB-4FCF-8D14-B87EEB4E9586}" type="slidenum">
              <a:rPr lang="it-IT"/>
              <a:pPr/>
              <a:t>59</a:t>
            </a:fld>
            <a:endParaRPr lang="it-IT"/>
          </a:p>
        </p:txBody>
      </p:sp>
      <p:sp>
        <p:nvSpPr>
          <p:cNvPr id="5836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58370" name="Rectangle 2"/>
          <p:cNvSpPr txBox="1">
            <a:spLocks noGrp="1" noChangeArrowheads="1"/>
          </p:cNvSpPr>
          <p:nvPr>
            <p:ph type="body" idx="1"/>
          </p:nvPr>
        </p:nvSpPr>
        <p:spPr bwMode="auto">
          <a:xfrm>
            <a:off x="685512" y="4343230"/>
            <a:ext cx="5486976" cy="4115139"/>
          </a:xfrm>
          <a:prstGeom prst="rect">
            <a:avLst/>
          </a:prstGeom>
          <a:noFill/>
          <a:ln>
            <a:round/>
            <a:headEnd/>
            <a:tailEnd/>
          </a:ln>
        </p:spPr>
        <p:txBody>
          <a:bodyPr wrap="none" anchor="ctr"/>
          <a:lstStyle/>
          <a:p>
            <a:endParaRPr lang="it-IT"/>
          </a:p>
        </p:txBody>
      </p:sp>
    </p:spTree>
    <p:extLst>
      <p:ext uri="{BB962C8B-B14F-4D97-AF65-F5344CB8AC3E}">
        <p14:creationId xmlns:p14="http://schemas.microsoft.com/office/powerpoint/2010/main" val="2669093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FF36D2C-C083-4691-8B64-53AADC5FF247}" type="slidenum">
              <a:rPr lang="it-IT"/>
              <a:pPr/>
              <a:t>60</a:t>
            </a:fld>
            <a:endParaRPr lang="it-IT"/>
          </a:p>
        </p:txBody>
      </p:sp>
      <p:sp>
        <p:nvSpPr>
          <p:cNvPr id="5939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59394" name="Rectangle 2"/>
          <p:cNvSpPr txBox="1">
            <a:spLocks noGrp="1" noChangeArrowheads="1"/>
          </p:cNvSpPr>
          <p:nvPr>
            <p:ph type="body" idx="1"/>
          </p:nvPr>
        </p:nvSpPr>
        <p:spPr bwMode="auto">
          <a:xfrm>
            <a:off x="685512" y="4343230"/>
            <a:ext cx="5486976" cy="4115139"/>
          </a:xfrm>
          <a:prstGeom prst="rect">
            <a:avLst/>
          </a:prstGeom>
          <a:noFill/>
          <a:ln>
            <a:round/>
            <a:headEnd/>
            <a:tailEnd/>
          </a:ln>
        </p:spPr>
        <p:txBody>
          <a:bodyPr wrap="none" anchor="ctr"/>
          <a:lstStyle/>
          <a:p>
            <a:endParaRPr lang="it-IT"/>
          </a:p>
        </p:txBody>
      </p:sp>
    </p:spTree>
    <p:extLst>
      <p:ext uri="{BB962C8B-B14F-4D97-AF65-F5344CB8AC3E}">
        <p14:creationId xmlns:p14="http://schemas.microsoft.com/office/powerpoint/2010/main" val="13953323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1DCCD34-061B-4EB6-9A97-67CD7EBFD0F6}" type="slidenum">
              <a:rPr lang="it-IT"/>
              <a:pPr/>
              <a:t>61</a:t>
            </a:fld>
            <a:endParaRPr lang="it-IT"/>
          </a:p>
        </p:txBody>
      </p:sp>
      <p:sp>
        <p:nvSpPr>
          <p:cNvPr id="6041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60418" name="Rectangle 2"/>
          <p:cNvSpPr txBox="1">
            <a:spLocks noGrp="1" noChangeArrowheads="1"/>
          </p:cNvSpPr>
          <p:nvPr>
            <p:ph type="body" idx="1"/>
          </p:nvPr>
        </p:nvSpPr>
        <p:spPr bwMode="auto">
          <a:xfrm>
            <a:off x="685512" y="4343230"/>
            <a:ext cx="5486976" cy="4115139"/>
          </a:xfrm>
          <a:prstGeom prst="rect">
            <a:avLst/>
          </a:prstGeom>
          <a:noFill/>
          <a:ln>
            <a:round/>
            <a:headEnd/>
            <a:tailEnd/>
          </a:ln>
        </p:spPr>
        <p:txBody>
          <a:bodyPr wrap="none" anchor="ctr"/>
          <a:lstStyle/>
          <a:p>
            <a:endParaRPr lang="it-IT"/>
          </a:p>
        </p:txBody>
      </p:sp>
    </p:spTree>
    <p:extLst>
      <p:ext uri="{BB962C8B-B14F-4D97-AF65-F5344CB8AC3E}">
        <p14:creationId xmlns:p14="http://schemas.microsoft.com/office/powerpoint/2010/main" val="14062619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64A53E5-364B-4081-B8CA-80E2232DB69B}" type="slidenum">
              <a:rPr lang="it-IT"/>
              <a:pPr/>
              <a:t>62</a:t>
            </a:fld>
            <a:endParaRPr lang="it-IT"/>
          </a:p>
        </p:txBody>
      </p:sp>
      <p:sp>
        <p:nvSpPr>
          <p:cNvPr id="6144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61442" name="Rectangle 2"/>
          <p:cNvSpPr txBox="1">
            <a:spLocks noGrp="1" noChangeArrowheads="1"/>
          </p:cNvSpPr>
          <p:nvPr>
            <p:ph type="body" idx="1"/>
          </p:nvPr>
        </p:nvSpPr>
        <p:spPr bwMode="auto">
          <a:xfrm>
            <a:off x="685512" y="4343230"/>
            <a:ext cx="5486976" cy="4115139"/>
          </a:xfrm>
          <a:prstGeom prst="rect">
            <a:avLst/>
          </a:prstGeom>
          <a:noFill/>
          <a:ln>
            <a:round/>
            <a:headEnd/>
            <a:tailEnd/>
          </a:ln>
        </p:spPr>
        <p:txBody>
          <a:bodyPr wrap="none" anchor="ctr"/>
          <a:lstStyle/>
          <a:p>
            <a:endParaRPr lang="it-IT"/>
          </a:p>
        </p:txBody>
      </p:sp>
    </p:spTree>
    <p:extLst>
      <p:ext uri="{BB962C8B-B14F-4D97-AF65-F5344CB8AC3E}">
        <p14:creationId xmlns:p14="http://schemas.microsoft.com/office/powerpoint/2010/main" val="9151615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A15C444-9C28-4291-AE67-B286EEEB75B7}" type="slidenum">
              <a:rPr lang="en-GB"/>
              <a:pPr/>
              <a:t>64</a:t>
            </a:fld>
            <a:endParaRPr lang="en-GB"/>
          </a:p>
        </p:txBody>
      </p:sp>
      <p:sp>
        <p:nvSpPr>
          <p:cNvPr id="2662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26626" name="Rectangle 2"/>
          <p:cNvSpPr txBox="1">
            <a:spLocks noGrp="1" noChangeArrowheads="1"/>
          </p:cNvSpPr>
          <p:nvPr>
            <p:ph type="body"/>
          </p:nvPr>
        </p:nvSpPr>
        <p:spPr bwMode="auto">
          <a:xfrm>
            <a:off x="685800" y="4343400"/>
            <a:ext cx="5484813" cy="4114800"/>
          </a:xfrm>
          <a:prstGeom prst="rect">
            <a:avLst/>
          </a:prstGeom>
          <a:noFill/>
          <a:ln>
            <a:round/>
            <a:headEnd/>
            <a:tailEnd/>
          </a:ln>
        </p:spPr>
        <p:txBody>
          <a:bodyPr wrap="none" anchor="ctr"/>
          <a:lstStyle/>
          <a:p>
            <a:endParaRPr lang="it-IT"/>
          </a:p>
        </p:txBody>
      </p:sp>
    </p:spTree>
    <p:extLst>
      <p:ext uri="{BB962C8B-B14F-4D97-AF65-F5344CB8AC3E}">
        <p14:creationId xmlns:p14="http://schemas.microsoft.com/office/powerpoint/2010/main" val="802224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1574F8C-F408-4354-A0B5-9DF1331CE356}" type="slidenum">
              <a:rPr lang="en-GB"/>
              <a:pPr/>
              <a:t>65</a:t>
            </a:fld>
            <a:endParaRPr lang="en-GB"/>
          </a:p>
        </p:txBody>
      </p:sp>
      <p:sp>
        <p:nvSpPr>
          <p:cNvPr id="3072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30722" name="Rectangle 2"/>
          <p:cNvSpPr txBox="1">
            <a:spLocks noGrp="1" noChangeArrowheads="1"/>
          </p:cNvSpPr>
          <p:nvPr>
            <p:ph type="body"/>
          </p:nvPr>
        </p:nvSpPr>
        <p:spPr bwMode="auto">
          <a:xfrm>
            <a:off x="685800" y="4343400"/>
            <a:ext cx="5484813" cy="4114800"/>
          </a:xfrm>
          <a:prstGeom prst="rect">
            <a:avLst/>
          </a:prstGeom>
          <a:noFill/>
          <a:ln>
            <a:round/>
            <a:headEnd/>
            <a:tailEnd/>
          </a:ln>
        </p:spPr>
        <p:txBody>
          <a:bodyPr wrap="none" anchor="ctr"/>
          <a:lstStyle/>
          <a:p>
            <a:endParaRPr lang="it-IT"/>
          </a:p>
        </p:txBody>
      </p:sp>
    </p:spTree>
    <p:extLst>
      <p:ext uri="{BB962C8B-B14F-4D97-AF65-F5344CB8AC3E}">
        <p14:creationId xmlns:p14="http://schemas.microsoft.com/office/powerpoint/2010/main" val="42632292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panose="020F0502020204030204"/>
                <a:ea typeface="+mn-ea"/>
                <a:cs typeface="+mn-cs"/>
              </a:rPr>
              <a:t>Materiale Di Training Ad Esclusivo Uso Interno </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Notes Placeholder 6">
            <a:extLst>
              <a:ext uri="{FF2B5EF4-FFF2-40B4-BE49-F238E27FC236}">
                <a16:creationId xmlns:a16="http://schemas.microsoft.com/office/drawing/2014/main" xmlns="" id="{2C8E69BE-1683-4D22-9BDF-06B67B3A3F54}"/>
              </a:ext>
            </a:extLst>
          </p:cNvPr>
          <p:cNvSpPr>
            <a:spLocks noGrp="1"/>
          </p:cNvSpPr>
          <p:nvPr>
            <p:ph type="body" sz="quarter" idx="3"/>
          </p:nvPr>
        </p:nvSpPr>
        <p:spPr/>
        <p:txBody>
          <a:bodyPr/>
          <a:lstStyle/>
          <a:p>
            <a:endParaRPr lang="it-IT"/>
          </a:p>
        </p:txBody>
      </p:sp>
    </p:spTree>
    <p:extLst>
      <p:ext uri="{BB962C8B-B14F-4D97-AF65-F5344CB8AC3E}">
        <p14:creationId xmlns:p14="http://schemas.microsoft.com/office/powerpoint/2010/main" val="2846496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Header Placeholder 3"/>
          <p:cNvSpPr>
            <a:spLocks noGrp="1"/>
          </p:cNvSpPr>
          <p:nvPr>
            <p:ph type="hdr" sz="quarter" idx="10"/>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fld id="{DB8E0187-D45B-4513-ADB2-609B63D345EA}"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228600" rtl="0" eaLnBrk="1" fontAlgn="auto" latinLnBrk="0" hangingPunct="1">
                <a:lnSpc>
                  <a:spcPct val="100000"/>
                </a:lnSpc>
                <a:spcBef>
                  <a:spcPts val="0"/>
                </a:spcBef>
                <a:spcAft>
                  <a:spcPts val="0"/>
                </a:spcAft>
                <a:buClrTx/>
                <a:buSzTx/>
                <a:buFontTx/>
                <a:buNone/>
                <a:tabLst/>
                <a:defRPr/>
              </a:pPr>
              <a:t>67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502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900" b="0" i="0" kern="1200" dirty="0" smtClean="0">
                <a:solidFill>
                  <a:schemeClr val="tx1"/>
                </a:solidFill>
                <a:effectLst/>
                <a:latin typeface="+mn-lt"/>
                <a:ea typeface="+mn-ea"/>
                <a:cs typeface="+mn-cs"/>
              </a:rPr>
              <a:t>Nel 2011 sono stati segnalati all’OMS un totale di 4.880 casi contro i 97.164 verificatisi nel 1980.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900" b="0" i="0" u="none" strike="noStrike" cap="none" normalizeH="0" baseline="0" dirty="0" smtClean="0">
                <a:ln>
                  <a:noFill/>
                </a:ln>
                <a:solidFill>
                  <a:srgbClr val="212121"/>
                </a:solidFill>
                <a:effectLst/>
                <a:latin typeface="Bookman Old Style" panose="02050604050505020204" pitchFamily="18" charset="0"/>
              </a:rPr>
              <a:t>Dal 2011 al 2015, l'India ha registrato il maggior numero di segnalazioni casi (18 350 casi) seguiti da Indonesia e Madagascar (3203 e 1633 casi, rispettivamente).</a:t>
            </a:r>
            <a:r>
              <a:rPr kumimoji="0" lang="it-IT" sz="800" b="0" i="0" u="none" strike="noStrike" cap="none" normalizeH="0" baseline="0" dirty="0" smtClean="0">
                <a:ln>
                  <a:noFill/>
                </a:ln>
                <a:solidFill>
                  <a:schemeClr val="tx1"/>
                </a:solidFill>
                <a:effectLst/>
                <a:latin typeface="Bookman Old Style" panose="02050604050505020204" pitchFamily="18" charset="0"/>
              </a:rPr>
              <a:t> </a:t>
            </a:r>
            <a:endParaRPr kumimoji="0" lang="it-IT" sz="1100" b="0" i="0" u="none" strike="noStrike" cap="none" normalizeH="0" baseline="0" dirty="0" smtClean="0">
              <a:ln>
                <a:noFill/>
              </a:ln>
              <a:solidFill>
                <a:schemeClr val="tx1"/>
              </a:solidFill>
              <a:effectLst/>
              <a:latin typeface="Bookman Old Style" panose="02050604050505020204" pitchFamily="18" charset="0"/>
            </a:endParaRPr>
          </a:p>
          <a:p>
            <a:endParaRPr lang="it-IT" dirty="0"/>
          </a:p>
        </p:txBody>
      </p:sp>
      <p:sp>
        <p:nvSpPr>
          <p:cNvPr id="4" name="Segnaposto numero diapositiva 3"/>
          <p:cNvSpPr>
            <a:spLocks noGrp="1"/>
          </p:cNvSpPr>
          <p:nvPr>
            <p:ph type="sldNum" sz="quarter" idx="10"/>
          </p:nvPr>
        </p:nvSpPr>
        <p:spPr/>
        <p:txBody>
          <a:bodyPr/>
          <a:lstStyle/>
          <a:p>
            <a:fld id="{BF9533A1-54AA-45A7-8C73-97B5AF6F2ED9}" type="slidenum">
              <a:rPr lang="it-IT" smtClean="0"/>
              <a:pPr/>
              <a:t>11</a:t>
            </a:fld>
            <a:endParaRPr lang="it-IT"/>
          </a:p>
        </p:txBody>
      </p:sp>
    </p:spTree>
    <p:extLst>
      <p:ext uri="{BB962C8B-B14F-4D97-AF65-F5344CB8AC3E}">
        <p14:creationId xmlns:p14="http://schemas.microsoft.com/office/powerpoint/2010/main" val="27374498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r>
              <a:rPr lang="it-IT"/>
              <a:t>Materiale Di Training Ad Esclusivo Uso Interno </a:t>
            </a:r>
            <a:endParaRPr lang="en-GB"/>
          </a:p>
        </p:txBody>
      </p:sp>
      <p:sp>
        <p:nvSpPr>
          <p:cNvPr id="5" name="Footer Placeholder 4"/>
          <p:cNvSpPr>
            <a:spLocks noGrp="1"/>
          </p:cNvSpPr>
          <p:nvPr>
            <p:ph type="ftr" sz="quarter" idx="4"/>
          </p:nvPr>
        </p:nvSpPr>
        <p:spPr/>
        <p:txBody>
          <a:bodyPr/>
          <a:lstStyle/>
          <a:p>
            <a:endParaRPr lang="en-GB"/>
          </a:p>
        </p:txBody>
      </p:sp>
      <p:sp>
        <p:nvSpPr>
          <p:cNvPr id="7" name="Notes Placeholder 6">
            <a:extLst>
              <a:ext uri="{FF2B5EF4-FFF2-40B4-BE49-F238E27FC236}">
                <a16:creationId xmlns:a16="http://schemas.microsoft.com/office/drawing/2014/main" xmlns="" id="{9CF42C59-652E-48FC-9DE9-391EC983DB86}"/>
              </a:ext>
            </a:extLst>
          </p:cNvPr>
          <p:cNvSpPr>
            <a:spLocks noGrp="1"/>
          </p:cNvSpPr>
          <p:nvPr>
            <p:ph type="body" sz="quarter" idx="3"/>
          </p:nvPr>
        </p:nvSpPr>
        <p:spPr/>
        <p:txBody>
          <a:bodyPr/>
          <a:lstStyle/>
          <a:p>
            <a:endParaRPr lang="it-IT"/>
          </a:p>
        </p:txBody>
      </p:sp>
    </p:spTree>
    <p:extLst>
      <p:ext uri="{BB962C8B-B14F-4D97-AF65-F5344CB8AC3E}">
        <p14:creationId xmlns:p14="http://schemas.microsoft.com/office/powerpoint/2010/main" val="12486666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 name="Rectangle 12"/>
          <p:cNvSpPr>
            <a:spLocks noGrp="1" noChangeArrowheads="1"/>
          </p:cNvSpPr>
          <p:nvPr>
            <p:ph type="sldNum"/>
          </p:nvPr>
        </p:nvSpPr>
        <p:spPr>
          <a:ln/>
        </p:spPr>
        <p:txBody>
          <a:bodyPr/>
          <a:lstStyle/>
          <a:p>
            <a:fld id="{1857CBDE-D955-42D9-A702-765611E313CB}" type="slidenum">
              <a:rPr lang="en-GB"/>
              <a:pPr/>
              <a:t>69</a:t>
            </a:fld>
            <a:endParaRPr lang="en-GB"/>
          </a:p>
        </p:txBody>
      </p:sp>
      <p:sp>
        <p:nvSpPr>
          <p:cNvPr id="54273" name="Text Box 1"/>
          <p:cNvSpPr txBox="1">
            <a:spLocks noChangeArrowheads="1"/>
          </p:cNvSpPr>
          <p:nvPr/>
        </p:nvSpPr>
        <p:spPr bwMode="auto">
          <a:xfrm>
            <a:off x="3885010" y="8684684"/>
            <a:ext cx="2970609" cy="455083"/>
          </a:xfrm>
          <a:prstGeom prst="rect">
            <a:avLst/>
          </a:prstGeom>
          <a:noFill/>
          <a:ln w="9525">
            <a:noFill/>
            <a:round/>
            <a:headEnd/>
            <a:tailEnd/>
          </a:ln>
          <a:effectLst/>
        </p:spPr>
        <p:txBody>
          <a:bodyPr lIns="90000" tIns="46800" rIns="90000" bIns="46800" anchor="b"/>
          <a:lstStyle/>
          <a:p>
            <a:pPr algn="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BE7B2C8-243F-4267-BFEA-C7EBA45A7E36}" type="slidenum">
              <a:rPr lang="en-GB" sz="1200">
                <a:solidFill>
                  <a:srgbClr val="000000"/>
                </a:solidFill>
              </a:rPr>
              <a:pPr algn="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69</a:t>
            </a:fld>
            <a:endParaRPr lang="en-GB" sz="1200">
              <a:solidFill>
                <a:srgbClr val="000000"/>
              </a:solidFill>
            </a:endParaRPr>
          </a:p>
        </p:txBody>
      </p:sp>
      <p:sp>
        <p:nvSpPr>
          <p:cNvPr id="54274" name="Text Box 2"/>
          <p:cNvSpPr txBox="1">
            <a:spLocks noChangeArrowheads="1"/>
          </p:cNvSpPr>
          <p:nvPr/>
        </p:nvSpPr>
        <p:spPr bwMode="auto">
          <a:xfrm>
            <a:off x="0" y="8684684"/>
            <a:ext cx="2970610" cy="455083"/>
          </a:xfrm>
          <a:prstGeom prst="rect">
            <a:avLst/>
          </a:prstGeom>
          <a:noFill/>
          <a:ln w="9525">
            <a:noFill/>
            <a:round/>
            <a:headEnd/>
            <a:tailEnd/>
          </a:ln>
          <a:effectLst/>
        </p:spPr>
        <p:txBody>
          <a:bodyPr lIns="90000" tIns="46800" rIns="90000" bIns="46800" anchor="b"/>
          <a:lstStyle/>
          <a:p>
            <a: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200">
              <a:solidFill>
                <a:srgbClr val="000000"/>
              </a:solidFill>
            </a:endParaRPr>
          </a:p>
        </p:txBody>
      </p:sp>
      <p:sp>
        <p:nvSpPr>
          <p:cNvPr id="54275" name="Text Box 3"/>
          <p:cNvSpPr txBox="1">
            <a:spLocks noChangeArrowheads="1"/>
          </p:cNvSpPr>
          <p:nvPr/>
        </p:nvSpPr>
        <p:spPr bwMode="auto">
          <a:xfrm>
            <a:off x="0" y="1"/>
            <a:ext cx="2970610" cy="455084"/>
          </a:xfrm>
          <a:prstGeom prst="rect">
            <a:avLst/>
          </a:prstGeom>
          <a:noFill/>
          <a:ln w="9525">
            <a:noFill/>
            <a:round/>
            <a:headEnd/>
            <a:tailEnd/>
          </a:ln>
          <a:effectLst/>
        </p:spPr>
        <p:txBody>
          <a:bodyPr lIns="90000" tIns="46800" rIns="90000" bIns="46800"/>
          <a:lstStyle/>
          <a:p>
            <a: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200">
              <a:solidFill>
                <a:srgbClr val="000000"/>
              </a:solidFill>
            </a:endParaRPr>
          </a:p>
        </p:txBody>
      </p:sp>
      <p:sp>
        <p:nvSpPr>
          <p:cNvPr id="54276" name="Text Box 4"/>
          <p:cNvSpPr txBox="1">
            <a:spLocks noChangeArrowheads="1"/>
          </p:cNvSpPr>
          <p:nvPr/>
        </p:nvSpPr>
        <p:spPr bwMode="auto">
          <a:xfrm>
            <a:off x="3885010" y="1"/>
            <a:ext cx="2970609" cy="455084"/>
          </a:xfrm>
          <a:prstGeom prst="rect">
            <a:avLst/>
          </a:prstGeom>
          <a:noFill/>
          <a:ln w="9525">
            <a:noFill/>
            <a:round/>
            <a:headEnd/>
            <a:tailEnd/>
          </a:ln>
          <a:effectLst/>
        </p:spPr>
        <p:txBody>
          <a:bodyPr lIns="90000" tIns="46800" rIns="90000" bIns="46800"/>
          <a:lstStyle/>
          <a:p>
            <a:pPr algn="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200">
              <a:solidFill>
                <a:srgbClr val="000000"/>
              </a:solidFill>
            </a:endParaRPr>
          </a:p>
        </p:txBody>
      </p:sp>
      <p:sp>
        <p:nvSpPr>
          <p:cNvPr id="54277" name="Text Box 5"/>
          <p:cNvSpPr txBox="1">
            <a:spLocks noChangeArrowheads="1"/>
          </p:cNvSpPr>
          <p:nvPr/>
        </p:nvSpPr>
        <p:spPr bwMode="auto">
          <a:xfrm>
            <a:off x="2143125" y="685800"/>
            <a:ext cx="2571750" cy="3429000"/>
          </a:xfrm>
          <a:prstGeom prst="rect">
            <a:avLst/>
          </a:prstGeom>
          <a:solidFill>
            <a:srgbClr val="FFFFFF"/>
          </a:solidFill>
          <a:ln w="9360">
            <a:solidFill>
              <a:srgbClr val="000000"/>
            </a:solidFill>
            <a:miter lim="800000"/>
            <a:headEnd/>
            <a:tailEnd/>
          </a:ln>
          <a:effectLst/>
        </p:spPr>
        <p:txBody>
          <a:bodyPr wrap="none" anchor="ctr"/>
          <a:lstStyle/>
          <a:p>
            <a:endParaRPr lang="it-IT"/>
          </a:p>
        </p:txBody>
      </p:sp>
      <p:sp>
        <p:nvSpPr>
          <p:cNvPr id="54278" name="Rectangle 6"/>
          <p:cNvSpPr txBox="1">
            <a:spLocks noGrp="1" noChangeArrowheads="1"/>
          </p:cNvSpPr>
          <p:nvPr>
            <p:ph type="body"/>
          </p:nvPr>
        </p:nvSpPr>
        <p:spPr bwMode="auto">
          <a:xfrm>
            <a:off x="685801" y="4343400"/>
            <a:ext cx="5480447" cy="4116917"/>
          </a:xfrm>
          <a:prstGeom prst="rect">
            <a:avLst/>
          </a:prstGeom>
          <a:solidFill>
            <a:srgbClr val="FFFFFF"/>
          </a:solidFill>
          <a:ln w="9360">
            <a:solidFill>
              <a:srgbClr val="000000"/>
            </a:solidFill>
            <a:miter lim="800000"/>
            <a:headEnd/>
            <a:tailEnd/>
          </a:ln>
        </p:spPr>
        <p:txBody>
          <a:bodyPr wrap="none" anchor="ctr"/>
          <a:lstStyle/>
          <a:p>
            <a:endParaRPr lang="it-IT"/>
          </a:p>
        </p:txBody>
      </p:sp>
    </p:spTree>
    <p:extLst>
      <p:ext uri="{BB962C8B-B14F-4D97-AF65-F5344CB8AC3E}">
        <p14:creationId xmlns:p14="http://schemas.microsoft.com/office/powerpoint/2010/main" val="33642382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A8CC76B-2DA4-4C96-A1E9-31B0B8B0B9C1}" type="slidenum">
              <a:rPr lang="it-IT"/>
              <a:pPr/>
              <a:t>70</a:t>
            </a:fld>
            <a:endParaRPr lang="it-IT"/>
          </a:p>
        </p:txBody>
      </p:sp>
      <p:sp>
        <p:nvSpPr>
          <p:cNvPr id="8294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82946" name="Rectangle 2"/>
          <p:cNvSpPr txBox="1">
            <a:spLocks noGrp="1" noChangeArrowheads="1"/>
          </p:cNvSpPr>
          <p:nvPr>
            <p:ph type="body" idx="1"/>
          </p:nvPr>
        </p:nvSpPr>
        <p:spPr bwMode="auto">
          <a:xfrm>
            <a:off x="685512" y="4343230"/>
            <a:ext cx="5486976" cy="4115139"/>
          </a:xfrm>
          <a:prstGeom prst="rect">
            <a:avLst/>
          </a:prstGeom>
          <a:noFill/>
          <a:ln>
            <a:round/>
            <a:headEnd/>
            <a:tailEnd/>
          </a:ln>
        </p:spPr>
        <p:txBody>
          <a:bodyPr wrap="none" anchor="ctr"/>
          <a:lstStyle/>
          <a:p>
            <a:endParaRPr lang="it-IT"/>
          </a:p>
        </p:txBody>
      </p:sp>
    </p:spTree>
    <p:extLst>
      <p:ext uri="{BB962C8B-B14F-4D97-AF65-F5344CB8AC3E}">
        <p14:creationId xmlns:p14="http://schemas.microsoft.com/office/powerpoint/2010/main" val="39910848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F5FE898-87CD-4473-A5B4-0646CC8ED09D}" type="slidenum">
              <a:rPr lang="en-GB"/>
              <a:pPr/>
              <a:t>71</a:t>
            </a:fld>
            <a:endParaRPr lang="en-GB"/>
          </a:p>
        </p:txBody>
      </p:sp>
      <p:sp>
        <p:nvSpPr>
          <p:cNvPr id="31745" name="Text Box 1"/>
          <p:cNvSpPr txBox="1">
            <a:spLocks noChangeArrowheads="1"/>
          </p:cNvSpPr>
          <p:nvPr/>
        </p:nvSpPr>
        <p:spPr bwMode="auto">
          <a:xfrm>
            <a:off x="1138238" y="533400"/>
            <a:ext cx="4616450" cy="3462338"/>
          </a:xfrm>
          <a:prstGeom prst="rect">
            <a:avLst/>
          </a:prstGeom>
          <a:solidFill>
            <a:srgbClr val="FFFFFF"/>
          </a:solidFill>
          <a:ln w="9360">
            <a:solidFill>
              <a:srgbClr val="000000"/>
            </a:solidFill>
            <a:miter lim="800000"/>
            <a:headEnd/>
            <a:tailEnd/>
          </a:ln>
          <a:effectLst/>
        </p:spPr>
        <p:txBody>
          <a:bodyPr wrap="none" anchor="ctr"/>
          <a:lstStyle/>
          <a:p>
            <a:endParaRPr lang="it-IT"/>
          </a:p>
        </p:txBody>
      </p:sp>
      <p:sp>
        <p:nvSpPr>
          <p:cNvPr id="31746" name="Text Box 2"/>
          <p:cNvSpPr txBox="1">
            <a:spLocks noGrp="1" noChangeArrowheads="1"/>
          </p:cNvSpPr>
          <p:nvPr>
            <p:ph type="body"/>
          </p:nvPr>
        </p:nvSpPr>
        <p:spPr bwMode="auto">
          <a:xfrm>
            <a:off x="835025" y="4262438"/>
            <a:ext cx="5305425" cy="4687887"/>
          </a:xfrm>
          <a:prstGeom prst="rect">
            <a:avLst/>
          </a:prstGeom>
          <a:noFill/>
          <a:ln>
            <a:round/>
            <a:headEnd/>
            <a:tailEnd/>
          </a:ln>
        </p:spPr>
        <p:txBody>
          <a:bodyPr lIns="90000" tIns="46800" rIns="90000" bIns="46800"/>
          <a:lstStyle/>
          <a:p>
            <a:pPr eaLnBrk="1" hangingPunct="1">
              <a:spcBef>
                <a:spcPts val="450"/>
              </a:spcBef>
              <a:buClr>
                <a:srgbClr val="FF6600"/>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u="sng">
                <a:solidFill>
                  <a:srgbClr val="FF6600"/>
                </a:solidFill>
                <a:latin typeface="Arial" charset="0"/>
                <a:ea typeface="Lucida Sans Unicode" pitchFamily="34" charset="0"/>
                <a:cs typeface="Lucida Sans Unicode" pitchFamily="34" charset="0"/>
              </a:rPr>
              <a:t>Outcomes of HPV infection</a:t>
            </a:r>
          </a:p>
          <a:p>
            <a:pPr eaLnBrk="1" hangingPunct="1">
              <a:spcBef>
                <a:spcPts val="450"/>
              </a:spcBef>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atin typeface="Arial" charset="0"/>
                <a:ea typeface="Lucida Sans Unicode" pitchFamily="34" charset="0"/>
                <a:cs typeface="Lucida Sans Unicode" pitchFamily="34" charset="0"/>
              </a:rPr>
              <a:t>Infection with low-risk HPV types, such as HPV 6 and HPV 11, can lead to the development of anogenital warts. These may regress spontaneously in 3–4 months, stay the same or increase in size and number. </a:t>
            </a:r>
            <a:r>
              <a:rPr lang="en-GB">
                <a:solidFill>
                  <a:srgbClr val="339933"/>
                </a:solidFill>
                <a:latin typeface="Arial" charset="0"/>
                <a:ea typeface="Lucida Sans Unicode" pitchFamily="34" charset="0"/>
                <a:cs typeface="Lucida Sans Unicode" pitchFamily="34" charset="0"/>
              </a:rPr>
              <a:t>These low</a:t>
            </a:r>
            <a:r>
              <a:rPr lang="en-GB" b="1">
                <a:solidFill>
                  <a:srgbClr val="339933"/>
                </a:solidFill>
                <a:latin typeface="Arial" charset="0"/>
                <a:ea typeface="Lucida Sans Unicode" pitchFamily="34" charset="0"/>
                <a:cs typeface="Lucida Sans Unicode" pitchFamily="34" charset="0"/>
              </a:rPr>
              <a:t>-</a:t>
            </a:r>
            <a:r>
              <a:rPr lang="en-GB">
                <a:solidFill>
                  <a:srgbClr val="339933"/>
                </a:solidFill>
                <a:latin typeface="Arial" charset="0"/>
                <a:ea typeface="Lucida Sans Unicode" pitchFamily="34" charset="0"/>
                <a:cs typeface="Lucida Sans Unicode" pitchFamily="34" charset="0"/>
              </a:rPr>
              <a:t>risk HPV types do not lead to the development of cervical cancer and rarely to other HPV-related cancers</a:t>
            </a:r>
            <a:r>
              <a:rPr lang="en-GB" baseline="30000">
                <a:solidFill>
                  <a:srgbClr val="339933"/>
                </a:solidFill>
                <a:latin typeface="Arial" charset="0"/>
                <a:ea typeface="Lucida Sans Unicode" pitchFamily="34" charset="0"/>
                <a:cs typeface="Lucida Sans Unicode" pitchFamily="34" charset="0"/>
              </a:rPr>
              <a:t>1</a:t>
            </a:r>
            <a:r>
              <a:rPr lang="en-GB">
                <a:solidFill>
                  <a:srgbClr val="339933"/>
                </a:solidFill>
                <a:latin typeface="Arial" charset="0"/>
                <a:ea typeface="Lucida Sans Unicode" pitchFamily="34" charset="0"/>
                <a:cs typeface="Lucida Sans Unicode" pitchFamily="34" charset="0"/>
              </a:rPr>
              <a:t>. </a:t>
            </a:r>
            <a:r>
              <a:rPr lang="en-GB">
                <a:latin typeface="Arial" charset="0"/>
                <a:ea typeface="Lucida Sans Unicode" pitchFamily="34" charset="0"/>
                <a:cs typeface="Lucida Sans Unicode" pitchFamily="34" charset="0"/>
              </a:rPr>
              <a:t>The warts occur in the vagina, on the cervix, or around the anus. In men, they usually develop on the tip or shaft of the penis or around the anus. Treatment options include application of salicylic acid tape, podophyllin or imiquimod, cryotherapy (freezing off) and surgical or laser removal. </a:t>
            </a:r>
          </a:p>
          <a:p>
            <a:pPr eaLnBrk="1" hangingPunct="1">
              <a:spcBef>
                <a:spcPts val="450"/>
              </a:spcBef>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atin typeface="Arial" charset="0"/>
                <a:ea typeface="Lucida Sans Unicode" pitchFamily="34" charset="0"/>
                <a:cs typeface="Lucida Sans Unicode" pitchFamily="34" charset="0"/>
              </a:rPr>
              <a:t>Infection with oncogenic HPV types is the first step in a potentially progressive process that starts with formation of abnormal cells. These can progress first to neoplasia (intraepithelial dysplasia) and eventually on to cervical cancer.</a:t>
            </a:r>
            <a:r>
              <a:rPr lang="en-GB" baseline="30000">
                <a:latin typeface="Arial" charset="0"/>
                <a:ea typeface="Lucida Sans Unicode" pitchFamily="34" charset="0"/>
                <a:cs typeface="Lucida Sans Unicode" pitchFamily="34" charset="0"/>
              </a:rPr>
              <a:t>1</a:t>
            </a:r>
            <a:r>
              <a:rPr lang="en-GB">
                <a:latin typeface="Arial" charset="0"/>
                <a:ea typeface="Lucida Sans Unicode" pitchFamily="34" charset="0"/>
                <a:cs typeface="Lucida Sans Unicode" pitchFamily="34" charset="0"/>
              </a:rPr>
              <a:t> Regression is possible in the early stages, CIN I/CIN II</a:t>
            </a:r>
            <a:r>
              <a:rPr lang="en-GB" b="1">
                <a:latin typeface="Arial" charset="0"/>
                <a:ea typeface="Lucida Sans Unicode" pitchFamily="34" charset="0"/>
                <a:cs typeface="Lucida Sans Unicode" pitchFamily="34" charset="0"/>
              </a:rPr>
              <a:t> </a:t>
            </a:r>
            <a:r>
              <a:rPr lang="en-GB">
                <a:latin typeface="Arial" charset="0"/>
                <a:ea typeface="Lucida Sans Unicode" pitchFamily="34" charset="0"/>
                <a:cs typeface="Lucida Sans Unicode" pitchFamily="34" charset="0"/>
              </a:rPr>
              <a:t>(cervical intraepithelial neoplasia), but becomes less likely once neoplastic cells have started to form (CIN II/CIN III). The risk of progression is greatest with persistent infections with HPV types 16 and 18.</a:t>
            </a:r>
            <a:r>
              <a:rPr lang="en-GB" baseline="30000">
                <a:latin typeface="Arial" charset="0"/>
                <a:ea typeface="Lucida Sans Unicode" pitchFamily="34" charset="0"/>
                <a:cs typeface="Lucida Sans Unicode" pitchFamily="34" charset="0"/>
              </a:rPr>
              <a:t>2</a:t>
            </a:r>
          </a:p>
          <a:p>
            <a:pPr eaLnBrk="1" hangingPunct="1">
              <a:spcBef>
                <a:spcPts val="450"/>
              </a:spcBef>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i="1">
              <a:latin typeface="Arial" charset="0"/>
              <a:ea typeface="Lucida Sans Unicode" pitchFamily="34" charset="0"/>
              <a:cs typeface="Lucida Sans Unicode" pitchFamily="34" charset="0"/>
            </a:endParaRPr>
          </a:p>
          <a:p>
            <a:pPr eaLnBrk="1" hangingPunct="1">
              <a:spcBef>
                <a:spcPts val="450"/>
              </a:spcBef>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latin typeface="Arial" charset="0"/>
                <a:ea typeface="Lucida Sans Unicode" pitchFamily="34" charset="0"/>
                <a:cs typeface="Lucida Sans Unicode" pitchFamily="34" charset="0"/>
              </a:rPr>
              <a:t>Reference:</a:t>
            </a:r>
          </a:p>
          <a:p>
            <a:pPr marL="358775" lvl="1" indent="-180975" eaLnBrk="1" hangingPunct="1">
              <a:spcBef>
                <a:spcPts val="450"/>
              </a:spcBef>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atin typeface="Arial" charset="0"/>
                <a:ea typeface="Lucida Sans Unicode" pitchFamily="34" charset="0"/>
                <a:cs typeface="Lucida Sans Unicode" pitchFamily="34" charset="0"/>
              </a:rPr>
              <a:t>Clifford G M et al. </a:t>
            </a:r>
            <a:r>
              <a:rPr lang="en-GB" i="1">
                <a:latin typeface="Arial" charset="0"/>
                <a:ea typeface="Lucida Sans Unicode" pitchFamily="34" charset="0"/>
                <a:cs typeface="Lucida Sans Unicode" pitchFamily="34" charset="0"/>
              </a:rPr>
              <a:t>Brit. J Cancer</a:t>
            </a:r>
            <a:r>
              <a:rPr lang="en-GB">
                <a:latin typeface="Arial" charset="0"/>
                <a:ea typeface="Lucida Sans Unicode" pitchFamily="34" charset="0"/>
                <a:cs typeface="Lucida Sans Unicode" pitchFamily="34" charset="0"/>
              </a:rPr>
              <a:t> 2003: 89: 101-105.</a:t>
            </a:r>
          </a:p>
          <a:p>
            <a:pPr marL="358775" lvl="1" indent="-180975" eaLnBrk="1" hangingPunct="1">
              <a:spcBef>
                <a:spcPts val="450"/>
              </a:spcBef>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atin typeface="Arial" charset="0"/>
                <a:ea typeface="Lucida Sans Unicode" pitchFamily="34" charset="0"/>
                <a:cs typeface="Lucida Sans Unicode" pitchFamily="34" charset="0"/>
              </a:rPr>
              <a:t>Bosch FX </a:t>
            </a:r>
            <a:r>
              <a:rPr lang="en-GB" i="1">
                <a:latin typeface="Arial" charset="0"/>
                <a:ea typeface="Lucida Sans Unicode" pitchFamily="34" charset="0"/>
                <a:cs typeface="Lucida Sans Unicode" pitchFamily="34" charset="0"/>
              </a:rPr>
              <a:t>et al</a:t>
            </a:r>
            <a:r>
              <a:rPr lang="en-GB">
                <a:latin typeface="Arial" charset="0"/>
                <a:ea typeface="Lucida Sans Unicode" pitchFamily="34" charset="0"/>
                <a:cs typeface="Lucida Sans Unicode" pitchFamily="34" charset="0"/>
              </a:rPr>
              <a:t>. </a:t>
            </a:r>
            <a:r>
              <a:rPr lang="en-GB" i="1">
                <a:latin typeface="Arial" charset="0"/>
                <a:ea typeface="Lucida Sans Unicode" pitchFamily="34" charset="0"/>
                <a:cs typeface="Lucida Sans Unicode" pitchFamily="34" charset="0"/>
              </a:rPr>
              <a:t>J Clin Pathol </a:t>
            </a:r>
            <a:r>
              <a:rPr lang="en-GB">
                <a:latin typeface="Arial" charset="0"/>
                <a:ea typeface="Lucida Sans Unicode" pitchFamily="34" charset="0"/>
                <a:cs typeface="Lucida Sans Unicode" pitchFamily="34" charset="0"/>
              </a:rPr>
              <a:t>2002; 55: 244</a:t>
            </a:r>
            <a:r>
              <a:rPr lang="en-GB">
                <a:latin typeface="Arial" charset="0"/>
                <a:cs typeface="Arial" charset="0"/>
              </a:rPr>
              <a:t>–</a:t>
            </a:r>
            <a:r>
              <a:rPr lang="en-GB">
                <a:latin typeface="Arial" charset="0"/>
                <a:ea typeface="Lucida Sans Unicode" pitchFamily="34" charset="0"/>
                <a:cs typeface="Lucida Sans Unicode" pitchFamily="34" charset="0"/>
              </a:rPr>
              <a:t>65.</a:t>
            </a:r>
          </a:p>
        </p:txBody>
      </p:sp>
    </p:spTree>
    <p:extLst>
      <p:ext uri="{BB962C8B-B14F-4D97-AF65-F5344CB8AC3E}">
        <p14:creationId xmlns:p14="http://schemas.microsoft.com/office/powerpoint/2010/main" val="38125524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40305CA-C303-40FC-804D-3C57DDEC6170}" type="slidenum">
              <a:rPr lang="en-GB"/>
              <a:pPr/>
              <a:t>72</a:t>
            </a:fld>
            <a:endParaRPr lang="en-GB"/>
          </a:p>
        </p:txBody>
      </p:sp>
      <p:sp>
        <p:nvSpPr>
          <p:cNvPr id="3379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p:spPr>
        <p:txBody>
          <a:bodyPr wrap="none" anchor="ctr"/>
          <a:lstStyle/>
          <a:p>
            <a:endParaRPr lang="it-IT"/>
          </a:p>
        </p:txBody>
      </p:sp>
      <p:sp>
        <p:nvSpPr>
          <p:cNvPr id="33794" name="Rectangle 2"/>
          <p:cNvSpPr txBox="1">
            <a:spLocks noGrp="1" noChangeArrowheads="1"/>
          </p:cNvSpPr>
          <p:nvPr>
            <p:ph type="body"/>
          </p:nvPr>
        </p:nvSpPr>
        <p:spPr bwMode="auto">
          <a:xfrm>
            <a:off x="685800" y="4343400"/>
            <a:ext cx="5484813" cy="4114800"/>
          </a:xfrm>
          <a:prstGeom prst="rect">
            <a:avLst/>
          </a:prstGeom>
          <a:noFill/>
          <a:ln>
            <a:round/>
            <a:headEnd/>
            <a:tailEnd/>
          </a:ln>
        </p:spPr>
        <p:txBody>
          <a:bodyPr wrap="none" anchor="ctr"/>
          <a:lstStyle/>
          <a:p>
            <a:endParaRPr lang="it-IT"/>
          </a:p>
        </p:txBody>
      </p:sp>
    </p:spTree>
    <p:extLst>
      <p:ext uri="{BB962C8B-B14F-4D97-AF65-F5344CB8AC3E}">
        <p14:creationId xmlns:p14="http://schemas.microsoft.com/office/powerpoint/2010/main" val="8064039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EDDACB9-18D5-4F8A-BCCD-B57F47A1C391}" type="slidenum">
              <a:rPr lang="it-IT"/>
              <a:pPr/>
              <a:t>73</a:t>
            </a:fld>
            <a:endParaRPr lang="it-IT"/>
          </a:p>
        </p:txBody>
      </p:sp>
      <p:sp>
        <p:nvSpPr>
          <p:cNvPr id="7168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p:spPr>
      </p:sp>
      <p:sp>
        <p:nvSpPr>
          <p:cNvPr id="71682" name="Rectangle 2"/>
          <p:cNvSpPr txBox="1">
            <a:spLocks noGrp="1" noChangeArrowheads="1"/>
          </p:cNvSpPr>
          <p:nvPr>
            <p:ph type="body" idx="1"/>
          </p:nvPr>
        </p:nvSpPr>
        <p:spPr bwMode="auto">
          <a:xfrm>
            <a:off x="685512" y="4343230"/>
            <a:ext cx="5486976" cy="4115139"/>
          </a:xfrm>
          <a:prstGeom prst="rect">
            <a:avLst/>
          </a:prstGeom>
          <a:noFill/>
          <a:ln>
            <a:round/>
            <a:headEnd/>
            <a:tailEnd/>
          </a:ln>
        </p:spPr>
        <p:txBody>
          <a:bodyPr wrap="none" anchor="ctr"/>
          <a:lstStyle/>
          <a:p>
            <a:endParaRPr lang="it-IT"/>
          </a:p>
        </p:txBody>
      </p:sp>
    </p:spTree>
    <p:extLst>
      <p:ext uri="{BB962C8B-B14F-4D97-AF65-F5344CB8AC3E}">
        <p14:creationId xmlns:p14="http://schemas.microsoft.com/office/powerpoint/2010/main" val="29375573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intestazione 3"/>
          <p:cNvSpPr>
            <a:spLocks noGrp="1"/>
          </p:cNvSpPr>
          <p:nvPr>
            <p:ph type="hdr" sz="quarter" idx="10"/>
          </p:nvPr>
        </p:nvSpPr>
        <p:spPr/>
        <p:txBody>
          <a:bodyPr/>
          <a:lstStyle/>
          <a:p>
            <a:endParaRPr lang="en-US">
              <a:solidFill>
                <a:prstClr val="black"/>
              </a:solidFill>
            </a:endParaRPr>
          </a:p>
        </p:txBody>
      </p:sp>
      <p:sp>
        <p:nvSpPr>
          <p:cNvPr id="5" name="Segnaposto piè di pagina 4"/>
          <p:cNvSpPr>
            <a:spLocks noGrp="1"/>
          </p:cNvSpPr>
          <p:nvPr>
            <p:ph type="ftr" sz="quarter" idx="11"/>
          </p:nvPr>
        </p:nvSpPr>
        <p:spPr/>
        <p:txBody>
          <a:bodyPr/>
          <a:lstStyle/>
          <a:p>
            <a:endParaRPr lang="en-US">
              <a:solidFill>
                <a:prstClr val="black"/>
              </a:solidFill>
            </a:endParaRPr>
          </a:p>
        </p:txBody>
      </p:sp>
      <p:sp>
        <p:nvSpPr>
          <p:cNvPr id="6" name="Segnaposto numero diapositiva 5"/>
          <p:cNvSpPr>
            <a:spLocks noGrp="1"/>
          </p:cNvSpPr>
          <p:nvPr>
            <p:ph type="sldNum" sz="quarter" idx="12"/>
          </p:nvPr>
        </p:nvSpPr>
        <p:spPr/>
        <p:txBody>
          <a:bodyPr/>
          <a:lstStyle/>
          <a:p>
            <a:fld id="{1428D681-7867-E949-A3D2-41DDE609BEDB}"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41901004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r>
              <a:rPr lang="it-IT"/>
              <a:t>Materiale Di Training Ad Esclusivo Uso Interno </a:t>
            </a:r>
            <a:endParaRPr lang="en-GB"/>
          </a:p>
        </p:txBody>
      </p:sp>
      <p:sp>
        <p:nvSpPr>
          <p:cNvPr id="5" name="Footer Placeholder 4"/>
          <p:cNvSpPr>
            <a:spLocks noGrp="1"/>
          </p:cNvSpPr>
          <p:nvPr>
            <p:ph type="ftr" sz="quarter" idx="4"/>
          </p:nvPr>
        </p:nvSpPr>
        <p:spPr/>
        <p:txBody>
          <a:bodyPr/>
          <a:lstStyle/>
          <a:p>
            <a:endParaRPr lang="en-GB"/>
          </a:p>
        </p:txBody>
      </p:sp>
      <p:sp>
        <p:nvSpPr>
          <p:cNvPr id="7" name="Notes Placeholder 6">
            <a:extLst>
              <a:ext uri="{FF2B5EF4-FFF2-40B4-BE49-F238E27FC236}">
                <a16:creationId xmlns:a16="http://schemas.microsoft.com/office/drawing/2014/main" xmlns="" id="{74601A28-440F-4075-ADD5-C490A8E228D2}"/>
              </a:ext>
            </a:extLst>
          </p:cNvPr>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HPV Essentials – Medical Narrative GBL-VAC-0982. </a:t>
            </a:r>
            <a:endParaRPr lang="it-IT" dirty="0"/>
          </a:p>
          <a:p>
            <a:endParaRPr lang="it-IT" dirty="0"/>
          </a:p>
        </p:txBody>
      </p:sp>
    </p:spTree>
    <p:extLst>
      <p:ext uri="{BB962C8B-B14F-4D97-AF65-F5344CB8AC3E}">
        <p14:creationId xmlns:p14="http://schemas.microsoft.com/office/powerpoint/2010/main" val="37940764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intestazione 3"/>
          <p:cNvSpPr>
            <a:spLocks noGrp="1"/>
          </p:cNvSpPr>
          <p:nvPr>
            <p:ph type="hdr" sz="quarter"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A093E50-57B0-40B5-9CAA-2BBD9347FCA1}" type="slidenum">
              <a:rPr lang="it-IT" smtClean="0"/>
              <a:t>76</a:t>
            </a:fld>
            <a:endParaRPr lang="it-IT"/>
          </a:p>
        </p:txBody>
      </p:sp>
    </p:spTree>
    <p:extLst>
      <p:ext uri="{BB962C8B-B14F-4D97-AF65-F5344CB8AC3E}">
        <p14:creationId xmlns:p14="http://schemas.microsoft.com/office/powerpoint/2010/main" val="1096880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8908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4" name="Rectangle 16"/>
          <p:cNvSpPr>
            <a:spLocks noGrp="1" noChangeArrowheads="1"/>
          </p:cNvSpPr>
          <p:nvPr>
            <p:ph type="sldNum" sz="quarter"/>
          </p:nvPr>
        </p:nvSpPr>
        <p:spPr>
          <a:noFill/>
          <a:ln/>
        </p:spPr>
        <p:txBody>
          <a:bodyPr/>
          <a:lstStyle/>
          <a:p>
            <a:fld id="{9CCE1654-6B07-4E40-A34E-5DFFA214F11F}" type="slidenum">
              <a:rPr lang="it-IT"/>
              <a:pPr/>
              <a:t>12</a:t>
            </a:fld>
            <a:endParaRPr lang="it-IT"/>
          </a:p>
        </p:txBody>
      </p:sp>
      <p:sp>
        <p:nvSpPr>
          <p:cNvPr id="95235" name="Rectangle 1"/>
          <p:cNvSpPr txBox="1">
            <a:spLocks noGrp="1" noRot="1" noChangeAspect="1" noChangeArrowheads="1" noTextEdit="1"/>
          </p:cNvSpPr>
          <p:nvPr>
            <p:ph type="sldImg"/>
          </p:nvPr>
        </p:nvSpPr>
        <p:spPr>
          <a:xfrm>
            <a:off x="1144588" y="695325"/>
            <a:ext cx="4554537" cy="3416300"/>
          </a:xfrm>
          <a:solidFill>
            <a:srgbClr val="FFFFFF"/>
          </a:solidFill>
          <a:ln>
            <a:solidFill>
              <a:srgbClr val="000000"/>
            </a:solidFill>
            <a:miter lim="800000"/>
          </a:ln>
        </p:spPr>
      </p:sp>
      <p:sp>
        <p:nvSpPr>
          <p:cNvPr id="95236" name="Text Box 2"/>
          <p:cNvSpPr txBox="1">
            <a:spLocks noChangeArrowheads="1"/>
          </p:cNvSpPr>
          <p:nvPr/>
        </p:nvSpPr>
        <p:spPr bwMode="auto">
          <a:xfrm>
            <a:off x="685512" y="4343231"/>
            <a:ext cx="5474015" cy="4102920"/>
          </a:xfrm>
          <a:prstGeom prst="rect">
            <a:avLst/>
          </a:prstGeom>
          <a:noFill/>
          <a:ln w="9525">
            <a:noFill/>
            <a:round/>
            <a:headEnd/>
            <a:tailEnd/>
          </a:ln>
        </p:spPr>
        <p:txBody>
          <a:bodyPr wrap="none" lIns="80165" tIns="40083" rIns="80165" bIns="40083" anchor="ctr"/>
          <a:lstStyle/>
          <a:p>
            <a:endParaRPr lang="it-IT"/>
          </a:p>
        </p:txBody>
      </p:sp>
    </p:spTree>
    <p:extLst>
      <p:ext uri="{BB962C8B-B14F-4D97-AF65-F5344CB8AC3E}">
        <p14:creationId xmlns:p14="http://schemas.microsoft.com/office/powerpoint/2010/main" val="32046632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a:p>
        </p:txBody>
      </p:sp>
      <p:sp>
        <p:nvSpPr>
          <p:cNvPr id="4" name="Segnaposto intestazione 3"/>
          <p:cNvSpPr>
            <a:spLocks noGrp="1"/>
          </p:cNvSpPr>
          <p:nvPr>
            <p:ph type="hdr" sz="quarter" idx="10"/>
          </p:nvPr>
        </p:nvSpPr>
        <p:spPr/>
        <p:txBody>
          <a:bodyPr/>
          <a:lstStyle/>
          <a:p>
            <a:pPr>
              <a:defRPr/>
            </a:pPr>
            <a:endParaRPr lang="en-US"/>
          </a:p>
        </p:txBody>
      </p:sp>
      <p:sp>
        <p:nvSpPr>
          <p:cNvPr id="5" name="Segnaposto piè di pagina 4"/>
          <p:cNvSpPr>
            <a:spLocks noGrp="1"/>
          </p:cNvSpPr>
          <p:nvPr>
            <p:ph type="ftr" sz="quarter" idx="11"/>
          </p:nvPr>
        </p:nvSpPr>
        <p:spPr/>
        <p:txBody>
          <a:bodyPr/>
          <a:lstStyle/>
          <a:p>
            <a:pPr>
              <a:defRPr/>
            </a:pPr>
            <a:endParaRPr lang="en-US"/>
          </a:p>
        </p:txBody>
      </p:sp>
      <p:sp>
        <p:nvSpPr>
          <p:cNvPr id="6" name="Segnaposto numero diapositiva 5"/>
          <p:cNvSpPr>
            <a:spLocks noGrp="1"/>
          </p:cNvSpPr>
          <p:nvPr>
            <p:ph type="sldNum" sz="quarter" idx="12"/>
          </p:nvPr>
        </p:nvSpPr>
        <p:spPr/>
        <p:txBody>
          <a:bodyPr/>
          <a:lstStyle/>
          <a:p>
            <a:pPr>
              <a:defRPr/>
            </a:pPr>
            <a:fld id="{6F9D9CAA-62DC-4281-89B6-DB8CE43F575A}" type="slidenum">
              <a:rPr lang="en-US" smtClean="0"/>
              <a:pPr>
                <a:defRPr/>
              </a:pPr>
              <a:t>78</a:t>
            </a:fld>
            <a:endParaRPr lang="en-US" dirty="0"/>
          </a:p>
        </p:txBody>
      </p:sp>
    </p:spTree>
    <p:extLst>
      <p:ext uri="{BB962C8B-B14F-4D97-AF65-F5344CB8AC3E}">
        <p14:creationId xmlns:p14="http://schemas.microsoft.com/office/powerpoint/2010/main" val="40517200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a:p>
        </p:txBody>
      </p:sp>
      <p:sp>
        <p:nvSpPr>
          <p:cNvPr id="4" name="Segnaposto intestazione 3"/>
          <p:cNvSpPr>
            <a:spLocks noGrp="1"/>
          </p:cNvSpPr>
          <p:nvPr>
            <p:ph type="hdr" sz="quarter" idx="10"/>
          </p:nvPr>
        </p:nvSpPr>
        <p:spPr/>
        <p:txBody>
          <a:bodyPr/>
          <a:lstStyle/>
          <a:p>
            <a:pPr>
              <a:defRPr/>
            </a:pPr>
            <a:endParaRPr lang="en-US"/>
          </a:p>
        </p:txBody>
      </p:sp>
      <p:sp>
        <p:nvSpPr>
          <p:cNvPr id="5" name="Segnaposto piè di pagina 4"/>
          <p:cNvSpPr>
            <a:spLocks noGrp="1"/>
          </p:cNvSpPr>
          <p:nvPr>
            <p:ph type="ftr" sz="quarter" idx="11"/>
          </p:nvPr>
        </p:nvSpPr>
        <p:spPr/>
        <p:txBody>
          <a:bodyPr/>
          <a:lstStyle/>
          <a:p>
            <a:pPr>
              <a:defRPr/>
            </a:pPr>
            <a:endParaRPr lang="en-US"/>
          </a:p>
        </p:txBody>
      </p:sp>
      <p:sp>
        <p:nvSpPr>
          <p:cNvPr id="6" name="Segnaposto numero diapositiva 5"/>
          <p:cNvSpPr>
            <a:spLocks noGrp="1"/>
          </p:cNvSpPr>
          <p:nvPr>
            <p:ph type="sldNum" sz="quarter" idx="12"/>
          </p:nvPr>
        </p:nvSpPr>
        <p:spPr/>
        <p:txBody>
          <a:bodyPr/>
          <a:lstStyle/>
          <a:p>
            <a:pPr>
              <a:defRPr/>
            </a:pPr>
            <a:fld id="{6F9D9CAA-62DC-4281-89B6-DB8CE43F575A}" type="slidenum">
              <a:rPr lang="en-US" smtClean="0"/>
              <a:pPr>
                <a:defRPr/>
              </a:pPr>
              <a:t>79</a:t>
            </a:fld>
            <a:endParaRPr lang="en-US" dirty="0"/>
          </a:p>
        </p:txBody>
      </p:sp>
    </p:spTree>
    <p:extLst>
      <p:ext uri="{BB962C8B-B14F-4D97-AF65-F5344CB8AC3E}">
        <p14:creationId xmlns:p14="http://schemas.microsoft.com/office/powerpoint/2010/main" val="38571748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intestazione 3"/>
          <p:cNvSpPr>
            <a:spLocks noGrp="1"/>
          </p:cNvSpPr>
          <p:nvPr>
            <p:ph type="hdr" sz="quarter" idx="10"/>
          </p:nvPr>
        </p:nvSpPr>
        <p:spPr/>
        <p:txBody>
          <a:bodyPr/>
          <a:lstStyle/>
          <a:p>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CD0F1EC0-42A0-48B7-B7E0-07038CFB4C90}" type="slidenum">
              <a:rPr lang="it-IT" smtClean="0"/>
              <a:pPr/>
              <a:t>80</a:t>
            </a:fld>
            <a:endParaRPr lang="it-IT" dirty="0"/>
          </a:p>
        </p:txBody>
      </p:sp>
    </p:spTree>
    <p:extLst>
      <p:ext uri="{BB962C8B-B14F-4D97-AF65-F5344CB8AC3E}">
        <p14:creationId xmlns:p14="http://schemas.microsoft.com/office/powerpoint/2010/main" val="28014409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Header Placeholder 3"/>
          <p:cNvSpPr>
            <a:spLocks noGrp="1"/>
          </p:cNvSpPr>
          <p:nvPr>
            <p:ph type="hdr" sz="quarter"/>
          </p:nvPr>
        </p:nvSpPr>
        <p:spPr/>
        <p:txBody>
          <a:bodyPr/>
          <a:lstStyle/>
          <a:p>
            <a:endParaRPr lang="it-IT"/>
          </a:p>
        </p:txBody>
      </p:sp>
      <p:sp>
        <p:nvSpPr>
          <p:cNvPr id="5" name="Footer Placeholder 4"/>
          <p:cNvSpPr>
            <a:spLocks noGrp="1"/>
          </p:cNvSpPr>
          <p:nvPr>
            <p:ph type="ftr" sz="quarter" idx="4"/>
          </p:nvPr>
        </p:nvSpPr>
        <p:spPr/>
        <p:txBody>
          <a:bodyPr/>
          <a:lstStyle/>
          <a:p>
            <a:endParaRPr lang="it-IT"/>
          </a:p>
        </p:txBody>
      </p:sp>
      <p:sp>
        <p:nvSpPr>
          <p:cNvPr id="6" name="Slide Number Placeholder 5"/>
          <p:cNvSpPr>
            <a:spLocks noGrp="1"/>
          </p:cNvSpPr>
          <p:nvPr>
            <p:ph type="sldNum" sz="quarter" idx="5"/>
          </p:nvPr>
        </p:nvSpPr>
        <p:spPr/>
        <p:txBody>
          <a:bodyPr/>
          <a:lstStyle/>
          <a:p>
            <a:fld id="{871B596F-68EB-4C6C-83AF-9ACFC082203A}" type="slidenum">
              <a:rPr lang="it-IT" smtClean="0"/>
              <a:t>81</a:t>
            </a:fld>
            <a:endParaRPr lang="it-IT"/>
          </a:p>
        </p:txBody>
      </p:sp>
    </p:spTree>
    <p:extLst>
      <p:ext uri="{BB962C8B-B14F-4D97-AF65-F5344CB8AC3E}">
        <p14:creationId xmlns:p14="http://schemas.microsoft.com/office/powerpoint/2010/main" val="14840900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Header Placeholder 3"/>
          <p:cNvSpPr>
            <a:spLocks noGrp="1"/>
          </p:cNvSpPr>
          <p:nvPr>
            <p:ph type="hdr" sz="quarter"/>
          </p:nvPr>
        </p:nvSpPr>
        <p:spPr/>
        <p:txBody>
          <a:bodyPr/>
          <a:lstStyle/>
          <a:p>
            <a:endParaRPr lang="it-IT"/>
          </a:p>
        </p:txBody>
      </p:sp>
      <p:sp>
        <p:nvSpPr>
          <p:cNvPr id="5" name="Footer Placeholder 4"/>
          <p:cNvSpPr>
            <a:spLocks noGrp="1"/>
          </p:cNvSpPr>
          <p:nvPr>
            <p:ph type="ftr" sz="quarter" idx="4"/>
          </p:nvPr>
        </p:nvSpPr>
        <p:spPr/>
        <p:txBody>
          <a:bodyPr/>
          <a:lstStyle/>
          <a:p>
            <a:endParaRPr lang="it-IT"/>
          </a:p>
        </p:txBody>
      </p:sp>
      <p:sp>
        <p:nvSpPr>
          <p:cNvPr id="6" name="Slide Number Placeholder 5"/>
          <p:cNvSpPr>
            <a:spLocks noGrp="1"/>
          </p:cNvSpPr>
          <p:nvPr>
            <p:ph type="sldNum" sz="quarter" idx="5"/>
          </p:nvPr>
        </p:nvSpPr>
        <p:spPr/>
        <p:txBody>
          <a:bodyPr/>
          <a:lstStyle/>
          <a:p>
            <a:fld id="{871B596F-68EB-4C6C-83AF-9ACFC082203A}" type="slidenum">
              <a:rPr lang="it-IT" smtClean="0"/>
              <a:t>82</a:t>
            </a:fld>
            <a:endParaRPr lang="it-IT"/>
          </a:p>
        </p:txBody>
      </p:sp>
    </p:spTree>
    <p:extLst>
      <p:ext uri="{BB962C8B-B14F-4D97-AF65-F5344CB8AC3E}">
        <p14:creationId xmlns:p14="http://schemas.microsoft.com/office/powerpoint/2010/main" val="18947775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Header Placeholder 3"/>
          <p:cNvSpPr>
            <a:spLocks noGrp="1"/>
          </p:cNvSpPr>
          <p:nvPr>
            <p:ph type="hdr" sz="quarter"/>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Calibri" panose="020F0502020204030204"/>
                <a:ea typeface="+mn-ea"/>
                <a:cs typeface="+mn-cs"/>
              </a:rPr>
              <a:t>Materiale Di Training Ad Esclusivo Uso Interno </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0464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dirty="0"/>
          </a:p>
          <a:p>
            <a:endParaRPr lang="it-IT" dirty="0"/>
          </a:p>
        </p:txBody>
      </p:sp>
      <p:sp>
        <p:nvSpPr>
          <p:cNvPr id="4" name="Header Placeholder 3"/>
          <p:cNvSpPr>
            <a:spLocks noGrp="1"/>
          </p:cNvSpPr>
          <p:nvPr>
            <p:ph type="hdr" sz="quarter"/>
          </p:nvPr>
        </p:nvSpPr>
        <p:spPr/>
        <p:txBody>
          <a:bodyPr/>
          <a:lstStyle/>
          <a:p>
            <a:endParaRPr lang="it-IT"/>
          </a:p>
        </p:txBody>
      </p:sp>
      <p:sp>
        <p:nvSpPr>
          <p:cNvPr id="5" name="Footer Placeholder 4"/>
          <p:cNvSpPr>
            <a:spLocks noGrp="1"/>
          </p:cNvSpPr>
          <p:nvPr>
            <p:ph type="ftr" sz="quarter" idx="4"/>
          </p:nvPr>
        </p:nvSpPr>
        <p:spPr/>
        <p:txBody>
          <a:bodyPr/>
          <a:lstStyle/>
          <a:p>
            <a:endParaRPr lang="it-IT"/>
          </a:p>
        </p:txBody>
      </p:sp>
      <p:sp>
        <p:nvSpPr>
          <p:cNvPr id="6" name="Slide Number Placeholder 5"/>
          <p:cNvSpPr>
            <a:spLocks noGrp="1"/>
          </p:cNvSpPr>
          <p:nvPr>
            <p:ph type="sldNum" sz="quarter" idx="5"/>
          </p:nvPr>
        </p:nvSpPr>
        <p:spPr/>
        <p:txBody>
          <a:bodyPr/>
          <a:lstStyle/>
          <a:p>
            <a:fld id="{EE3B18FC-A47E-4602-B0C7-1DA38CD1CB99}" type="slidenum">
              <a:rPr lang="it-IT" smtClean="0"/>
              <a:t>84</a:t>
            </a:fld>
            <a:endParaRPr lang="it-IT"/>
          </a:p>
        </p:txBody>
      </p:sp>
    </p:spTree>
    <p:extLst>
      <p:ext uri="{BB962C8B-B14F-4D97-AF65-F5344CB8AC3E}">
        <p14:creationId xmlns:p14="http://schemas.microsoft.com/office/powerpoint/2010/main" val="685701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0245112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A2DD403B-0F6A-4C1F-AE63-FA1FF361F76A}" type="slidenum">
              <a:rPr lang="en-GB" smtClean="0"/>
              <a:t>87</a:t>
            </a:fld>
            <a:endParaRPr lang="en-GB"/>
          </a:p>
        </p:txBody>
      </p:sp>
    </p:spTree>
    <p:extLst>
      <p:ext uri="{BB962C8B-B14F-4D97-AF65-F5344CB8AC3E}">
        <p14:creationId xmlns:p14="http://schemas.microsoft.com/office/powerpoint/2010/main" val="4779186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 name="Notes Placeholder 5">
            <a:extLst>
              <a:ext uri="{FF2B5EF4-FFF2-40B4-BE49-F238E27FC236}">
                <a16:creationId xmlns:a16="http://schemas.microsoft.com/office/drawing/2014/main" xmlns="" id="{BB3350EF-45B5-4CF9-8A56-CF7F2DA4E923}"/>
              </a:ext>
            </a:extLst>
          </p:cNvPr>
          <p:cNvSpPr>
            <a:spLocks noGrp="1"/>
          </p:cNvSpPr>
          <p:nvPr>
            <p:ph type="body"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solidFill>
                  <a:schemeClr val="tx1"/>
                </a:solidFill>
                <a:latin typeface="Arial" panose="020B0604020202020204" pitchFamily="34" charset="0"/>
                <a:cs typeface="Arial" panose="020B0604020202020204" pitchFamily="34" charset="0"/>
              </a:rPr>
              <a:t>HPV Essentials – Medical Narrative GBL-VAC-0982. </a:t>
            </a:r>
            <a:endParaRPr lang="it-IT" dirty="0"/>
          </a:p>
        </p:txBody>
      </p:sp>
    </p:spTree>
    <p:extLst>
      <p:ext uri="{BB962C8B-B14F-4D97-AF65-F5344CB8AC3E}">
        <p14:creationId xmlns:p14="http://schemas.microsoft.com/office/powerpoint/2010/main" val="1193337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smtClean="0"/>
              <a:t>Importante notare come il maggior numero di casi si verifichi in persone anziane, soprattutto in donne (in base al dato storico fino al 2016) che hanno avuto minori probabilità di aver fatto i richiami dell’antitetanica nel corso della vita perché non hanno fatto la leva militare. Nelle fasce di età più giovani, infatti, questa differenza fra i due sessi scompare. </a:t>
            </a:r>
          </a:p>
          <a:p>
            <a:endParaRPr lang="it-IT" dirty="0"/>
          </a:p>
        </p:txBody>
      </p:sp>
      <p:sp>
        <p:nvSpPr>
          <p:cNvPr id="4" name="Segnaposto numero diapositiva 3"/>
          <p:cNvSpPr>
            <a:spLocks noGrp="1"/>
          </p:cNvSpPr>
          <p:nvPr>
            <p:ph type="sldNum" sz="quarter" idx="10"/>
          </p:nvPr>
        </p:nvSpPr>
        <p:spPr/>
        <p:txBody>
          <a:bodyPr/>
          <a:lstStyle/>
          <a:p>
            <a:fld id="{BF9533A1-54AA-45A7-8C73-97B5AF6F2ED9}" type="slidenum">
              <a:rPr lang="it-IT" smtClean="0"/>
              <a:pPr/>
              <a:t>16</a:t>
            </a:fld>
            <a:endParaRPr lang="it-IT"/>
          </a:p>
        </p:txBody>
      </p:sp>
    </p:spTree>
    <p:extLst>
      <p:ext uri="{BB962C8B-B14F-4D97-AF65-F5344CB8AC3E}">
        <p14:creationId xmlns:p14="http://schemas.microsoft.com/office/powerpoint/2010/main" val="15817870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529ED65-59C1-4756-8E5D-14B571422B36}" type="slidenum">
              <a:rPr lang="it-IT" smtClean="0">
                <a:solidFill>
                  <a:prstClr val="black"/>
                </a:solidFill>
              </a:rPr>
              <a:pPr/>
              <a:t>90</a:t>
            </a:fld>
            <a:endParaRPr lang="it-IT">
              <a:solidFill>
                <a:prstClr val="black"/>
              </a:solidFill>
            </a:endParaRPr>
          </a:p>
        </p:txBody>
      </p:sp>
    </p:spTree>
    <p:extLst>
      <p:ext uri="{BB962C8B-B14F-4D97-AF65-F5344CB8AC3E}">
        <p14:creationId xmlns:p14="http://schemas.microsoft.com/office/powerpoint/2010/main" val="14102351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529ED65-59C1-4756-8E5D-14B571422B36}" type="slidenum">
              <a:rPr lang="it-IT" smtClean="0">
                <a:solidFill>
                  <a:prstClr val="black"/>
                </a:solidFill>
              </a:rPr>
              <a:pPr/>
              <a:t>91</a:t>
            </a:fld>
            <a:endParaRPr lang="it-IT">
              <a:solidFill>
                <a:prstClr val="black"/>
              </a:solidFill>
            </a:endParaRPr>
          </a:p>
        </p:txBody>
      </p:sp>
    </p:spTree>
    <p:extLst>
      <p:ext uri="{BB962C8B-B14F-4D97-AF65-F5344CB8AC3E}">
        <p14:creationId xmlns:p14="http://schemas.microsoft.com/office/powerpoint/2010/main" val="24709585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1"/>
          <p:cNvSpPr>
            <a:spLocks noGrp="1" noRot="1" noChangeAspect="1" noChangeArrowheads="1" noTextEdit="1"/>
          </p:cNvSpPr>
          <p:nvPr>
            <p:ph type="sldImg"/>
          </p:nvPr>
        </p:nvSpPr>
        <p:spPr bwMode="auto">
          <a:xfrm>
            <a:off x="1319213" y="877888"/>
            <a:ext cx="4217987" cy="3163887"/>
          </a:xfrm>
          <a:solidFill>
            <a:srgbClr val="FFFFFF"/>
          </a:solidFill>
          <a:ln>
            <a:solidFill>
              <a:srgbClr val="000000"/>
            </a:solidFill>
            <a:miter lim="800000"/>
            <a:headEnd/>
            <a:tailEnd/>
          </a:ln>
        </p:spPr>
      </p:sp>
      <p:sp>
        <p:nvSpPr>
          <p:cNvPr id="41987" name="Text Box 2"/>
          <p:cNvSpPr txBox="1">
            <a:spLocks noChangeArrowheads="1"/>
          </p:cNvSpPr>
          <p:nvPr/>
        </p:nvSpPr>
        <p:spPr bwMode="auto">
          <a:xfrm>
            <a:off x="1062038" y="4349750"/>
            <a:ext cx="4738687" cy="3511550"/>
          </a:xfrm>
          <a:prstGeom prst="rect">
            <a:avLst/>
          </a:prstGeom>
          <a:noFill/>
          <a:ln w="9525">
            <a:noFill/>
            <a:round/>
            <a:headEnd/>
            <a:tailEnd/>
          </a:ln>
        </p:spPr>
        <p:txBody>
          <a:bodyPr wrap="none" lIns="80165" tIns="40083" rIns="80165" bIns="40083" anchor="ctr"/>
          <a:lstStyle/>
          <a:p>
            <a:endParaRPr lang="it-IT"/>
          </a:p>
        </p:txBody>
      </p:sp>
    </p:spTree>
    <p:extLst>
      <p:ext uri="{BB962C8B-B14F-4D97-AF65-F5344CB8AC3E}">
        <p14:creationId xmlns:p14="http://schemas.microsoft.com/office/powerpoint/2010/main" val="41153517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529ED65-59C1-4756-8E5D-14B571422B36}" type="slidenum">
              <a:rPr lang="it-IT" smtClean="0">
                <a:solidFill>
                  <a:prstClr val="black"/>
                </a:solidFill>
              </a:rPr>
              <a:pPr/>
              <a:t>93</a:t>
            </a:fld>
            <a:endParaRPr lang="it-IT">
              <a:solidFill>
                <a:prstClr val="black"/>
              </a:solidFill>
            </a:endParaRPr>
          </a:p>
        </p:txBody>
      </p:sp>
    </p:spTree>
    <p:extLst>
      <p:ext uri="{BB962C8B-B14F-4D97-AF65-F5344CB8AC3E}">
        <p14:creationId xmlns:p14="http://schemas.microsoft.com/office/powerpoint/2010/main" val="32469813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Rot="1" noChangeAspect="1" noChangeArrowheads="1" noTextEdit="1"/>
          </p:cNvSpPr>
          <p:nvPr>
            <p:ph type="sldImg"/>
          </p:nvPr>
        </p:nvSpPr>
        <p:spPr>
          <a:xfrm>
            <a:off x="1143000" y="684213"/>
            <a:ext cx="4575175" cy="3430587"/>
          </a:xfrm>
          <a:ln/>
        </p:spPr>
      </p:sp>
      <p:sp>
        <p:nvSpPr>
          <p:cNvPr id="407555" name="Rectangle 3"/>
          <p:cNvSpPr>
            <a:spLocks noGrp="1" noChangeArrowheads="1"/>
          </p:cNvSpPr>
          <p:nvPr>
            <p:ph type="body" idx="1"/>
          </p:nvPr>
        </p:nvSpPr>
        <p:spPr>
          <a:xfrm>
            <a:off x="915054" y="4343179"/>
            <a:ext cx="5027893" cy="4115833"/>
          </a:xfrm>
        </p:spPr>
        <p:txBody>
          <a:bodyPr/>
          <a:lstStyle/>
          <a:p>
            <a:endParaRPr lang="it-IT"/>
          </a:p>
        </p:txBody>
      </p:sp>
    </p:spTree>
    <p:extLst>
      <p:ext uri="{BB962C8B-B14F-4D97-AF65-F5344CB8AC3E}">
        <p14:creationId xmlns:p14="http://schemas.microsoft.com/office/powerpoint/2010/main" val="8636546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529ED65-59C1-4756-8E5D-14B571422B36}" type="slidenum">
              <a:rPr lang="it-IT" smtClean="0">
                <a:solidFill>
                  <a:prstClr val="black"/>
                </a:solidFill>
              </a:rPr>
              <a:pPr/>
              <a:t>95</a:t>
            </a:fld>
            <a:endParaRPr lang="it-IT">
              <a:solidFill>
                <a:prstClr val="black"/>
              </a:solidFill>
            </a:endParaRPr>
          </a:p>
        </p:txBody>
      </p:sp>
    </p:spTree>
    <p:extLst>
      <p:ext uri="{BB962C8B-B14F-4D97-AF65-F5344CB8AC3E}">
        <p14:creationId xmlns:p14="http://schemas.microsoft.com/office/powerpoint/2010/main" val="34339781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529ED65-59C1-4756-8E5D-14B571422B36}" type="slidenum">
              <a:rPr lang="it-IT" smtClean="0">
                <a:solidFill>
                  <a:prstClr val="black"/>
                </a:solidFill>
              </a:rPr>
              <a:pPr/>
              <a:t>96</a:t>
            </a:fld>
            <a:endParaRPr lang="it-IT">
              <a:solidFill>
                <a:prstClr val="black"/>
              </a:solidFill>
            </a:endParaRPr>
          </a:p>
        </p:txBody>
      </p:sp>
    </p:spTree>
    <p:extLst>
      <p:ext uri="{BB962C8B-B14F-4D97-AF65-F5344CB8AC3E}">
        <p14:creationId xmlns:p14="http://schemas.microsoft.com/office/powerpoint/2010/main" val="13933662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529ED65-59C1-4756-8E5D-14B571422B36}" type="slidenum">
              <a:rPr lang="it-IT" smtClean="0">
                <a:solidFill>
                  <a:prstClr val="black"/>
                </a:solidFill>
              </a:rPr>
              <a:pPr/>
              <a:t>97</a:t>
            </a:fld>
            <a:endParaRPr lang="it-IT">
              <a:solidFill>
                <a:prstClr val="black"/>
              </a:solidFill>
            </a:endParaRPr>
          </a:p>
        </p:txBody>
      </p:sp>
    </p:spTree>
    <p:extLst>
      <p:ext uri="{BB962C8B-B14F-4D97-AF65-F5344CB8AC3E}">
        <p14:creationId xmlns:p14="http://schemas.microsoft.com/office/powerpoint/2010/main" val="1237705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529ED65-59C1-4756-8E5D-14B571422B36}" type="slidenum">
              <a:rPr lang="it-IT" smtClean="0">
                <a:solidFill>
                  <a:prstClr val="black"/>
                </a:solidFill>
              </a:rPr>
              <a:pPr/>
              <a:t>98</a:t>
            </a:fld>
            <a:endParaRPr lang="it-IT">
              <a:solidFill>
                <a:prstClr val="black"/>
              </a:solidFill>
            </a:endParaRPr>
          </a:p>
        </p:txBody>
      </p:sp>
    </p:spTree>
    <p:extLst>
      <p:ext uri="{BB962C8B-B14F-4D97-AF65-F5344CB8AC3E}">
        <p14:creationId xmlns:p14="http://schemas.microsoft.com/office/powerpoint/2010/main" val="17941536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529ED65-59C1-4756-8E5D-14B571422B36}" type="slidenum">
              <a:rPr lang="it-IT" smtClean="0">
                <a:solidFill>
                  <a:prstClr val="black"/>
                </a:solidFill>
              </a:rPr>
              <a:pPr/>
              <a:t>99</a:t>
            </a:fld>
            <a:endParaRPr lang="it-IT">
              <a:solidFill>
                <a:prstClr val="black"/>
              </a:solidFill>
            </a:endParaRPr>
          </a:p>
        </p:txBody>
      </p:sp>
    </p:spTree>
    <p:extLst>
      <p:ext uri="{BB962C8B-B14F-4D97-AF65-F5344CB8AC3E}">
        <p14:creationId xmlns:p14="http://schemas.microsoft.com/office/powerpoint/2010/main" val="3575195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Altre complicazioni possono includere anoressia, disidratazione, epistassi, ernie e otite media. Complicazioni più gravi possono includere l'encefalopatia a causa dell'ipossia dovuta a tosse o eventualmente a tossina, pneumotorace, prolasso rettale, ematomi subdurali e convulsioni.</a:t>
            </a:r>
            <a:endParaRPr lang="it-IT" dirty="0"/>
          </a:p>
        </p:txBody>
      </p:sp>
      <p:sp>
        <p:nvSpPr>
          <p:cNvPr id="4" name="Segnaposto numero diapositiva 3"/>
          <p:cNvSpPr>
            <a:spLocks noGrp="1"/>
          </p:cNvSpPr>
          <p:nvPr>
            <p:ph type="sldNum" sz="quarter" idx="10"/>
          </p:nvPr>
        </p:nvSpPr>
        <p:spPr/>
        <p:txBody>
          <a:bodyPr/>
          <a:lstStyle/>
          <a:p>
            <a:fld id="{BF9533A1-54AA-45A7-8C73-97B5AF6F2ED9}" type="slidenum">
              <a:rPr lang="it-IT" smtClean="0"/>
              <a:pPr/>
              <a:t>20</a:t>
            </a:fld>
            <a:endParaRPr lang="it-IT"/>
          </a:p>
        </p:txBody>
      </p:sp>
    </p:spTree>
    <p:extLst>
      <p:ext uri="{BB962C8B-B14F-4D97-AF65-F5344CB8AC3E}">
        <p14:creationId xmlns:p14="http://schemas.microsoft.com/office/powerpoint/2010/main" val="42406109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529ED65-59C1-4756-8E5D-14B571422B36}" type="slidenum">
              <a:rPr lang="it-IT" smtClean="0">
                <a:solidFill>
                  <a:prstClr val="black"/>
                </a:solidFill>
              </a:rPr>
              <a:pPr/>
              <a:t>100</a:t>
            </a:fld>
            <a:endParaRPr lang="it-IT">
              <a:solidFill>
                <a:prstClr val="black"/>
              </a:solidFill>
            </a:endParaRPr>
          </a:p>
        </p:txBody>
      </p:sp>
    </p:spTree>
    <p:extLst>
      <p:ext uri="{BB962C8B-B14F-4D97-AF65-F5344CB8AC3E}">
        <p14:creationId xmlns:p14="http://schemas.microsoft.com/office/powerpoint/2010/main" val="6567041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it-IT" sz="1200" kern="1200" baseline="0" dirty="0">
                <a:solidFill>
                  <a:schemeClr val="tx1"/>
                </a:solidFill>
                <a:latin typeface="+mn-lt"/>
                <a:ea typeface="+mn-ea"/>
                <a:cs typeface="+mn-cs"/>
              </a:rPr>
              <a:t>- The average annual number </a:t>
            </a:r>
            <a:r>
              <a:rPr lang="en-US" sz="1200" kern="1200" baseline="0" dirty="0">
                <a:solidFill>
                  <a:schemeClr val="tx1"/>
                </a:solidFill>
                <a:latin typeface="+mn-lt"/>
                <a:ea typeface="+mn-ea"/>
                <a:cs typeface="+mn-cs"/>
              </a:rPr>
              <a:t>of cases in Italy, in the period 2003–2015, was equal to </a:t>
            </a:r>
            <a:r>
              <a:rPr lang="it-IT" sz="1200" kern="1200" baseline="0" dirty="0">
                <a:solidFill>
                  <a:schemeClr val="tx1"/>
                </a:solidFill>
                <a:latin typeface="+mn-lt"/>
                <a:ea typeface="+mn-ea"/>
                <a:cs typeface="+mn-cs"/>
              </a:rPr>
              <a:t>72,854 cases (range: 34,955–123,264)</a:t>
            </a:r>
          </a:p>
          <a:p>
            <a:pPr>
              <a:buFontTx/>
              <a:buChar char="-"/>
            </a:pPr>
            <a:r>
              <a:rPr lang="en-US" sz="1200" kern="1200" baseline="0" dirty="0">
                <a:solidFill>
                  <a:schemeClr val="tx1"/>
                </a:solidFill>
                <a:latin typeface="+mn-lt"/>
                <a:ea typeface="+mn-ea"/>
                <a:cs typeface="+mn-cs"/>
              </a:rPr>
              <a:t>In the period 2001–2014, 24,192 hospitalizations for </a:t>
            </a:r>
            <a:r>
              <a:rPr lang="en-US" sz="1200" kern="1200" baseline="0" dirty="0" err="1">
                <a:solidFill>
                  <a:schemeClr val="tx1"/>
                </a:solidFill>
                <a:latin typeface="+mn-lt"/>
                <a:ea typeface="+mn-ea"/>
                <a:cs typeface="+mn-cs"/>
              </a:rPr>
              <a:t>varicella</a:t>
            </a:r>
            <a:r>
              <a:rPr lang="en-US" sz="1200" kern="1200" baseline="0" dirty="0">
                <a:solidFill>
                  <a:schemeClr val="tx1"/>
                </a:solidFill>
                <a:latin typeface="+mn-lt"/>
                <a:ea typeface="+mn-ea"/>
                <a:cs typeface="+mn-cs"/>
              </a:rPr>
              <a:t> were observed. The mean annual number of hospitalizations in Italy was 1,728 (range: 1,126–2,397)</a:t>
            </a:r>
          </a:p>
          <a:p>
            <a:pPr>
              <a:buFontTx/>
              <a:buNone/>
            </a:pPr>
            <a:endParaRPr lang="en-US" sz="1200" kern="1200" baseline="0" dirty="0">
              <a:solidFill>
                <a:schemeClr val="tx1"/>
              </a:solidFill>
              <a:latin typeface="+mn-lt"/>
              <a:ea typeface="+mn-ea"/>
              <a:cs typeface="+mn-cs"/>
            </a:endParaRPr>
          </a:p>
          <a:p>
            <a:pPr>
              <a:buFontTx/>
              <a:buNone/>
            </a:pPr>
            <a:r>
              <a:rPr lang="it-IT" dirty="0"/>
              <a:t>L’herpes zoster non rientra tra le malattie sottoposte a notifica obbligatoria. Sono stati stimati circa 300.000 episodi annuali. Il 95% di questi rappresentano il primo episodio di infezione e il 5% sono casi recidivi. IL rischio di herpes zoster aumenta con l’età. Il 15% delle persone con 80 anni di età ha avuto esperienza di almeno un episodio di zoster.</a:t>
            </a:r>
          </a:p>
        </p:txBody>
      </p:sp>
      <p:sp>
        <p:nvSpPr>
          <p:cNvPr id="4" name="Slide Number Placeholder 3"/>
          <p:cNvSpPr>
            <a:spLocks noGrp="1"/>
          </p:cNvSpPr>
          <p:nvPr>
            <p:ph type="sldNum" sz="quarter" idx="10"/>
          </p:nvPr>
        </p:nvSpPr>
        <p:spPr/>
        <p:txBody>
          <a:bodyPr/>
          <a:lstStyle/>
          <a:p>
            <a:fld id="{970C7BBB-232D-4BC7-86C5-8EC044F596B3}" type="slidenum">
              <a:rPr lang="en-GB" smtClean="0"/>
              <a:pPr/>
              <a:t>101</a:t>
            </a:fld>
            <a:endParaRPr lang="en-GB" dirty="0"/>
          </a:p>
        </p:txBody>
      </p:sp>
    </p:spTree>
    <p:extLst>
      <p:ext uri="{BB962C8B-B14F-4D97-AF65-F5344CB8AC3E}">
        <p14:creationId xmlns:p14="http://schemas.microsoft.com/office/powerpoint/2010/main" val="1897311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0529ED65-59C1-4756-8E5D-14B571422B36}" type="slidenum">
              <a:rPr lang="it-IT" smtClean="0">
                <a:solidFill>
                  <a:prstClr val="black"/>
                </a:solidFill>
              </a:rPr>
              <a:pPr/>
              <a:t>102</a:t>
            </a:fld>
            <a:endParaRPr lang="it-IT">
              <a:solidFill>
                <a:prstClr val="black"/>
              </a:solidFill>
            </a:endParaRPr>
          </a:p>
        </p:txBody>
      </p:sp>
    </p:spTree>
    <p:extLst>
      <p:ext uri="{BB962C8B-B14F-4D97-AF65-F5344CB8AC3E}">
        <p14:creationId xmlns:p14="http://schemas.microsoft.com/office/powerpoint/2010/main" val="12793903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pPr/>
              <a:t>103</a:t>
            </a:fld>
            <a:endParaRPr lang="en-GB"/>
          </a:p>
        </p:txBody>
      </p:sp>
    </p:spTree>
    <p:extLst>
      <p:ext uri="{BB962C8B-B14F-4D97-AF65-F5344CB8AC3E}">
        <p14:creationId xmlns:p14="http://schemas.microsoft.com/office/powerpoint/2010/main" val="13479387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pPr/>
              <a:t>104</a:t>
            </a:fld>
            <a:endParaRPr lang="en-GB"/>
          </a:p>
        </p:txBody>
      </p:sp>
    </p:spTree>
    <p:extLst>
      <p:ext uri="{BB962C8B-B14F-4D97-AF65-F5344CB8AC3E}">
        <p14:creationId xmlns:p14="http://schemas.microsoft.com/office/powerpoint/2010/main" val="12870204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6B53C8-14E4-49A7-A1A5-3BF810B81EBE}" type="slidenum">
              <a:rPr lang="en-GB" smtClean="0"/>
              <a:pPr/>
              <a:t>107</a:t>
            </a:fld>
            <a:endParaRPr lang="en-GB"/>
          </a:p>
        </p:txBody>
      </p:sp>
    </p:spTree>
    <p:extLst>
      <p:ext uri="{BB962C8B-B14F-4D97-AF65-F5344CB8AC3E}">
        <p14:creationId xmlns:p14="http://schemas.microsoft.com/office/powerpoint/2010/main" val="1569756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sz="1200" b="0" i="0" u="none" strike="noStrike" kern="1200" baseline="0" dirty="0">
              <a:solidFill>
                <a:schemeClr val="tx1"/>
              </a:solidFill>
              <a:latin typeface="+mn-lt"/>
              <a:ea typeface="+mn-ea"/>
              <a:cs typeface="+mn-cs"/>
            </a:endParaRPr>
          </a:p>
          <a:p>
            <a:endParaRPr lang="it-IT" sz="1200" b="0" i="0" u="none" strike="noStrike" kern="1200" baseline="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10"/>
          </p:nvPr>
        </p:nvSpPr>
        <p:spPr/>
        <p:txBody>
          <a:bodyPr/>
          <a:lstStyle/>
          <a:p>
            <a:fld id="{D0F6A7AE-F15F-4F5B-A22B-E606C8CF571B}" type="slidenum">
              <a:rPr lang="it-IT" smtClean="0"/>
              <a:pPr/>
              <a:t>21</a:t>
            </a:fld>
            <a:endParaRPr lang="it-IT"/>
          </a:p>
        </p:txBody>
      </p:sp>
    </p:spTree>
    <p:extLst>
      <p:ext uri="{BB962C8B-B14F-4D97-AF65-F5344CB8AC3E}">
        <p14:creationId xmlns:p14="http://schemas.microsoft.com/office/powerpoint/2010/main" val="2180745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fld id="{C85D0903-EF74-4DC2-BA4A-F1A9FF38593E}" type="slidenum">
              <a:rPr lang="en-US" smtClean="0">
                <a:latin typeface="Arial" charset="0"/>
                <a:cs typeface="Arial" charset="0"/>
              </a:rPr>
              <a:pPr/>
              <a:t>22</a:t>
            </a:fld>
            <a:endParaRPr lang="en-US" smtClean="0">
              <a:latin typeface="Arial" charset="0"/>
              <a:cs typeface="Arial" charset="0"/>
            </a:endParaRPr>
          </a:p>
        </p:txBody>
      </p:sp>
      <p:sp>
        <p:nvSpPr>
          <p:cNvPr id="86020" name="Rectangle 3"/>
          <p:cNvSpPr>
            <a:spLocks noGrp="1" noChangeArrowheads="1"/>
          </p:cNvSpPr>
          <p:nvPr>
            <p:ph type="body" idx="1"/>
          </p:nvPr>
        </p:nvSpPr>
        <p:spPr>
          <a:xfrm>
            <a:off x="680265" y="4342465"/>
            <a:ext cx="5491147" cy="4620406"/>
          </a:xfrm>
        </p:spPr>
        <p:txBody>
          <a:bodyPr>
            <a:noAutofit/>
          </a:bodyPr>
          <a:lstStyle/>
          <a:p>
            <a:pPr>
              <a:lnSpc>
                <a:spcPct val="95000"/>
              </a:lnSpc>
            </a:pPr>
            <a:endParaRPr lang="en-US" sz="1000" dirty="0">
              <a:solidFill>
                <a:srgbClr val="000000"/>
              </a:solidFill>
              <a:latin typeface="Arial" charset="-52"/>
            </a:endParaRPr>
          </a:p>
        </p:txBody>
      </p:sp>
      <p:sp>
        <p:nvSpPr>
          <p:cNvPr id="28675" name="Slide Image Placeholder 6"/>
          <p:cNvSpPr>
            <a:spLocks noGrp="1" noRot="1" noChangeAspect="1"/>
          </p:cNvSpPr>
          <p:nvPr>
            <p:ph type="sldImg"/>
          </p:nvPr>
        </p:nvSpPr>
        <p:spPr>
          <a:xfrm>
            <a:off x="1371600" y="1143000"/>
            <a:ext cx="4114800" cy="3086100"/>
          </a:xfrm>
          <a:ln/>
        </p:spPr>
      </p:sp>
    </p:spTree>
    <p:extLst>
      <p:ext uri="{BB962C8B-B14F-4D97-AF65-F5344CB8AC3E}">
        <p14:creationId xmlns:p14="http://schemas.microsoft.com/office/powerpoint/2010/main" val="2551553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77C16BF-2F02-42B5-BE22-29E9604991B8}" type="datetimeFigureOut">
              <a:rPr lang="it-IT" smtClean="0"/>
              <a:pPr/>
              <a:t>24/10/2022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EDB8793-EF07-4570-A262-03944DA9AE17}"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77C16BF-2F02-42B5-BE22-29E9604991B8}" type="datetimeFigureOut">
              <a:rPr lang="it-IT" smtClean="0"/>
              <a:pPr/>
              <a:t>24/10/2022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EDB8793-EF07-4570-A262-03944DA9AE17}"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77C16BF-2F02-42B5-BE22-29E9604991B8}" type="datetimeFigureOut">
              <a:rPr lang="it-IT" smtClean="0"/>
              <a:pPr/>
              <a:t>24/10/2022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EDB8793-EF07-4570-A262-03944DA9AE17}"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456481" y="273629"/>
            <a:ext cx="8226720" cy="1143480"/>
          </a:xfrm>
        </p:spPr>
        <p:txBody>
          <a:bodyPr/>
          <a:lstStyle/>
          <a:p>
            <a:r>
              <a:rPr lang="it-IT" smtClean="0"/>
              <a:t>Fare clic per modificare lo stile del titolo</a:t>
            </a:r>
            <a:endParaRPr lang="it-IT"/>
          </a:p>
        </p:txBody>
      </p:sp>
      <p:sp>
        <p:nvSpPr>
          <p:cNvPr id="3" name="Segnaposto data 2"/>
          <p:cNvSpPr>
            <a:spLocks noGrp="1"/>
          </p:cNvSpPr>
          <p:nvPr>
            <p:ph type="dt" idx="10"/>
          </p:nvPr>
        </p:nvSpPr>
        <p:spPr>
          <a:xfrm>
            <a:off x="456481" y="6247376"/>
            <a:ext cx="2128320" cy="470930"/>
          </a:xfrm>
        </p:spPr>
        <p:txBody>
          <a:bodyPr/>
          <a:lstStyle>
            <a:lvl1pPr>
              <a:defRPr/>
            </a:lvl1pPr>
          </a:lstStyle>
          <a:p>
            <a:endParaRPr lang="it-IT"/>
          </a:p>
        </p:txBody>
      </p:sp>
      <p:sp>
        <p:nvSpPr>
          <p:cNvPr id="4" name="Segnaposto piè di pagina 3"/>
          <p:cNvSpPr>
            <a:spLocks noGrp="1"/>
          </p:cNvSpPr>
          <p:nvPr>
            <p:ph type="ftr" idx="11"/>
          </p:nvPr>
        </p:nvSpPr>
        <p:spPr>
          <a:xfrm>
            <a:off x="3127680" y="6247376"/>
            <a:ext cx="2897280" cy="470930"/>
          </a:xfrm>
        </p:spPr>
        <p:txBody>
          <a:bodyPr/>
          <a:lstStyle>
            <a:lvl1pPr>
              <a:defRPr/>
            </a:lvl1pPr>
          </a:lstStyle>
          <a:p>
            <a:endParaRPr lang="it-IT"/>
          </a:p>
        </p:txBody>
      </p:sp>
      <p:sp>
        <p:nvSpPr>
          <p:cNvPr id="5" name="Segnaposto numero diapositiva 4"/>
          <p:cNvSpPr>
            <a:spLocks noGrp="1"/>
          </p:cNvSpPr>
          <p:nvPr>
            <p:ph type="sldNum" idx="12"/>
          </p:nvPr>
        </p:nvSpPr>
        <p:spPr>
          <a:xfrm>
            <a:off x="6556321" y="6247376"/>
            <a:ext cx="2128320" cy="470930"/>
          </a:xfrm>
        </p:spPr>
        <p:txBody>
          <a:bodyPr/>
          <a:lstStyle>
            <a:lvl1pPr>
              <a:defRPr/>
            </a:lvl1pPr>
          </a:lstStyle>
          <a:p>
            <a:fld id="{0136BCB5-8D5E-40BA-8EBA-76430421F183}" type="slidenum">
              <a:rPr lang="it-IT"/>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amp; Content – Whi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658" y="1414465"/>
            <a:ext cx="8222618" cy="4729163"/>
          </a:xfrm>
        </p:spPr>
        <p:txBody>
          <a:bodyPr/>
          <a:lstStyle>
            <a:lvl1pPr>
              <a:spcBef>
                <a:spcPts val="75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74D97F68-CC38-3C48-B083-3B4A1457065E}" type="slidenum">
              <a:rPr lang="en-US" smtClean="0"/>
              <a:pPr/>
              <a:t>‹N›</a:t>
            </a:fld>
            <a:endParaRPr lang="en-US" dirty="0"/>
          </a:p>
        </p:txBody>
      </p:sp>
      <p:sp>
        <p:nvSpPr>
          <p:cNvPr id="4" name="Title 3"/>
          <p:cNvSpPr>
            <a:spLocks noGrp="1"/>
          </p:cNvSpPr>
          <p:nvPr>
            <p:ph type="title"/>
          </p:nvPr>
        </p:nvSpPr>
        <p:spPr/>
        <p:txBody>
          <a:bodyPr/>
          <a:lstStyle/>
          <a:p>
            <a:r>
              <a:rPr lang="en-US"/>
              <a:t>Click to edit Master title style</a:t>
            </a:r>
          </a:p>
        </p:txBody>
      </p:sp>
      <p:pic>
        <p:nvPicPr>
          <p:cNvPr id="25" name="bjClassifierImageTop">
            <a:extLst>
              <a:ext uri="{FF2B5EF4-FFF2-40B4-BE49-F238E27FC236}">
                <a16:creationId xmlns:a16="http://schemas.microsoft.com/office/drawing/2014/main" xmlns="" id="{EE578ECB-A187-4C5E-A279-A866AD29998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46502" y="63500"/>
            <a:ext cx="749873" cy="457240"/>
          </a:xfrm>
          <a:prstGeom prst="rect">
            <a:avLst/>
          </a:prstGeom>
        </p:spPr>
      </p:pic>
    </p:spTree>
    <p:extLst>
      <p:ext uri="{BB962C8B-B14F-4D97-AF65-F5344CB8AC3E}">
        <p14:creationId xmlns:p14="http://schemas.microsoft.com/office/powerpoint/2010/main" val="3502897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GB"/>
          </a:p>
        </p:txBody>
      </p:sp>
      <p:sp>
        <p:nvSpPr>
          <p:cNvPr id="6" name="Slide Number Placeholder 5"/>
          <p:cNvSpPr>
            <a:spLocks noGrp="1"/>
          </p:cNvSpPr>
          <p:nvPr>
            <p:ph type="sldNum" sz="quarter" idx="12"/>
          </p:nvPr>
        </p:nvSpPr>
        <p:spPr>
          <a:xfrm>
            <a:off x="8677374" y="6476208"/>
            <a:ext cx="288032" cy="365125"/>
          </a:xfrm>
        </p:spPr>
        <p:txBody>
          <a:bodyPr/>
          <a:lstStyle/>
          <a:p>
            <a:fld id="{2FE18977-94FB-415F-B497-03350E8854FC}" type="slidenum">
              <a:rPr lang="en-GB" smtClean="0"/>
              <a:pPr/>
              <a:t>‹N›</a:t>
            </a:fld>
            <a:endParaRPr lang="en-GB" dirty="0"/>
          </a:p>
        </p:txBody>
      </p:sp>
      <p:sp>
        <p:nvSpPr>
          <p:cNvPr id="8" name="Text Placeholder 7"/>
          <p:cNvSpPr>
            <a:spLocks noGrp="1"/>
          </p:cNvSpPr>
          <p:nvPr>
            <p:ph type="body" sz="quarter" idx="13"/>
          </p:nvPr>
        </p:nvSpPr>
        <p:spPr>
          <a:xfrm>
            <a:off x="392907" y="707457"/>
            <a:ext cx="7419454" cy="417287"/>
          </a:xfrm>
        </p:spPr>
        <p:txBody>
          <a:bodyPr/>
          <a:lstStyle>
            <a:lvl1pPr marL="0" indent="0">
              <a:buNone/>
              <a:defRPr sz="1800">
                <a:latin typeface="+mj-lt"/>
              </a:defRPr>
            </a:lvl1pPr>
            <a:lvl2pPr marL="358775" indent="0">
              <a:buNone/>
              <a:defRPr>
                <a:latin typeface="Cambria" pitchFamily="18" charset="0"/>
              </a:defRPr>
            </a:lvl2pPr>
            <a:lvl3pPr marL="717550" indent="0">
              <a:buNone/>
              <a:defRPr>
                <a:latin typeface="Cambria" pitchFamily="18" charset="0"/>
              </a:defRPr>
            </a:lvl3pPr>
            <a:lvl4pPr marL="1076325" indent="0">
              <a:buNone/>
              <a:defRPr>
                <a:latin typeface="Cambria" pitchFamily="18" charset="0"/>
              </a:defRPr>
            </a:lvl4pPr>
            <a:lvl5pPr marL="1435100" indent="0">
              <a:buNone/>
              <a:defRPr>
                <a:latin typeface="Cambria" pitchFamily="18" charset="0"/>
              </a:defRPr>
            </a:lvl5pPr>
          </a:lstStyle>
          <a:p>
            <a:pPr lvl="0"/>
            <a:r>
              <a:rPr lang="it-IT"/>
              <a:t>Fare clic per modificare stili del testo dello schema</a:t>
            </a:r>
          </a:p>
        </p:txBody>
      </p:sp>
      <p:sp>
        <p:nvSpPr>
          <p:cNvPr id="10" name="Date Placeholder 3"/>
          <p:cNvSpPr>
            <a:spLocks noGrp="1"/>
          </p:cNvSpPr>
          <p:nvPr>
            <p:ph type="dt" sz="half" idx="2"/>
          </p:nvPr>
        </p:nvSpPr>
        <p:spPr>
          <a:xfrm>
            <a:off x="1763440" y="6476208"/>
            <a:ext cx="1094060" cy="365125"/>
          </a:xfrm>
          <a:prstGeom prst="rect">
            <a:avLst/>
          </a:prstGeom>
        </p:spPr>
        <p:txBody>
          <a:bodyPr vert="horz" lIns="0" tIns="0" rIns="0" bIns="0" rtlCol="0" anchor="t" anchorCtr="0"/>
          <a:lstStyle>
            <a:lvl1pPr algn="l">
              <a:defRPr sz="800">
                <a:solidFill>
                  <a:schemeClr val="tx1"/>
                </a:solidFill>
              </a:defRPr>
            </a:lvl1pPr>
          </a:lstStyle>
          <a:p>
            <a:r>
              <a:rPr lang="en-GB"/>
              <a:t>00 Month 0000</a:t>
            </a:r>
            <a:endParaRPr lang="en-GB" dirty="0"/>
          </a:p>
        </p:txBody>
      </p:sp>
      <p:sp>
        <p:nvSpPr>
          <p:cNvPr id="11" name="Footer Placeholder 4"/>
          <p:cNvSpPr>
            <a:spLocks noGrp="1"/>
          </p:cNvSpPr>
          <p:nvPr>
            <p:ph type="ftr" sz="quarter" idx="3"/>
          </p:nvPr>
        </p:nvSpPr>
        <p:spPr>
          <a:xfrm>
            <a:off x="395288" y="6476208"/>
            <a:ext cx="1368152" cy="365125"/>
          </a:xfrm>
          <a:prstGeom prst="rect">
            <a:avLst/>
          </a:prstGeom>
        </p:spPr>
        <p:txBody>
          <a:bodyPr vert="horz" lIns="0" tIns="0" rIns="0" bIns="0" rtlCol="0" anchor="t" anchorCtr="0"/>
          <a:lstStyle>
            <a:lvl1pPr algn="l">
              <a:defRPr sz="800">
                <a:solidFill>
                  <a:schemeClr val="tx1"/>
                </a:solidFill>
              </a:defRPr>
            </a:lvl1pPr>
          </a:lstStyle>
          <a:p>
            <a:r>
              <a:rPr lang="en-GB"/>
              <a:t>Presentation title in footer</a:t>
            </a:r>
            <a:endParaRPr lang="en-GB" dirty="0"/>
          </a:p>
        </p:txBody>
      </p:sp>
      <p:sp>
        <p:nvSpPr>
          <p:cNvPr id="5" name="Text Placeholder 4"/>
          <p:cNvSpPr>
            <a:spLocks noGrp="1"/>
          </p:cNvSpPr>
          <p:nvPr>
            <p:ph type="body" sz="quarter" idx="14"/>
          </p:nvPr>
        </p:nvSpPr>
        <p:spPr>
          <a:xfrm>
            <a:off x="395288" y="1414463"/>
            <a:ext cx="8353425" cy="4897437"/>
          </a:xfrm>
        </p:spPr>
        <p:txBody>
          <a:bodyPr/>
          <a:lstStyle>
            <a:lvl1pPr>
              <a:spcBef>
                <a:spcPts val="2400"/>
              </a:spcBef>
              <a:defRPr sz="2400"/>
            </a:lvl1pPr>
            <a:lvl2pPr>
              <a:defRPr sz="1800"/>
            </a:lvl2pPr>
            <a:lvl3pPr>
              <a:defRPr sz="1800"/>
            </a:lvl3pPr>
            <a:lvl4pPr>
              <a:defRPr sz="1800"/>
            </a:lvl4pPr>
            <a:lvl5pPr>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dirty="0"/>
          </a:p>
        </p:txBody>
      </p:sp>
    </p:spTree>
    <p:extLst>
      <p:ext uri="{BB962C8B-B14F-4D97-AF65-F5344CB8AC3E}">
        <p14:creationId xmlns:p14="http://schemas.microsoft.com/office/powerpoint/2010/main" val="385494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ext Placeholder 7"/>
          <p:cNvSpPr>
            <a:spLocks noGrp="1"/>
          </p:cNvSpPr>
          <p:nvPr>
            <p:ph type="body" sz="quarter" idx="13"/>
          </p:nvPr>
        </p:nvSpPr>
        <p:spPr>
          <a:xfrm>
            <a:off x="392907" y="707457"/>
            <a:ext cx="7419454" cy="417287"/>
          </a:xfrm>
        </p:spPr>
        <p:txBody>
          <a:bodyPr/>
          <a:lstStyle>
            <a:lvl1pPr marL="0" indent="0">
              <a:buNone/>
              <a:defRPr sz="1800">
                <a:latin typeface="+mj-lt"/>
              </a:defRPr>
            </a:lvl1pPr>
            <a:lvl2pPr marL="358775" indent="0">
              <a:buNone/>
              <a:defRPr>
                <a:latin typeface="Cambria" pitchFamily="18" charset="0"/>
              </a:defRPr>
            </a:lvl2pPr>
            <a:lvl3pPr marL="717550" indent="0">
              <a:buNone/>
              <a:defRPr>
                <a:latin typeface="Cambria" pitchFamily="18" charset="0"/>
              </a:defRPr>
            </a:lvl3pPr>
            <a:lvl4pPr marL="1076325" indent="0">
              <a:buNone/>
              <a:defRPr>
                <a:latin typeface="Cambria" pitchFamily="18" charset="0"/>
              </a:defRPr>
            </a:lvl4pPr>
            <a:lvl5pPr marL="1435100" indent="0">
              <a:buNone/>
              <a:defRPr>
                <a:latin typeface="Cambria" pitchFamily="18" charset="0"/>
              </a:defRPr>
            </a:lvl5pPr>
          </a:lstStyle>
          <a:p>
            <a:pPr lvl="0"/>
            <a:r>
              <a:rPr lang="en-US" dirty="0"/>
              <a:t>Click to edit Master text styles</a:t>
            </a:r>
          </a:p>
        </p:txBody>
      </p:sp>
      <p:sp>
        <p:nvSpPr>
          <p:cNvPr id="4" name="Slide Number Placeholder 4"/>
          <p:cNvSpPr>
            <a:spLocks noGrp="1"/>
          </p:cNvSpPr>
          <p:nvPr>
            <p:ph type="sldNum" sz="quarter" idx="14"/>
          </p:nvPr>
        </p:nvSpPr>
        <p:spPr>
          <a:xfrm>
            <a:off x="8677275" y="6391275"/>
            <a:ext cx="287338" cy="365125"/>
          </a:xfrm>
        </p:spPr>
        <p:txBody>
          <a:bodyPr/>
          <a:lstStyle>
            <a:lvl1pPr fontAlgn="base">
              <a:spcBef>
                <a:spcPct val="0"/>
              </a:spcBef>
              <a:spcAft>
                <a:spcPct val="0"/>
              </a:spcAft>
              <a:defRPr smtClean="0">
                <a:latin typeface="Arial" charset="0"/>
                <a:cs typeface="Arial" charset="0"/>
              </a:defRPr>
            </a:lvl1pPr>
          </a:lstStyle>
          <a:p>
            <a:pPr>
              <a:defRPr/>
            </a:pPr>
            <a:fld id="{361871C2-5563-4BDC-A967-1C69DC3D8557}" type="slidenum">
              <a:rPr lang="en-GB"/>
              <a:pPr>
                <a:defRPr/>
              </a:pPr>
              <a:t>‹N›</a:t>
            </a:fld>
            <a:endParaRPr lang="en-GB" dirty="0"/>
          </a:p>
        </p:txBody>
      </p:sp>
      <p:sp>
        <p:nvSpPr>
          <p:cNvPr id="5" name="Date Placeholder 3"/>
          <p:cNvSpPr>
            <a:spLocks noGrp="1"/>
          </p:cNvSpPr>
          <p:nvPr>
            <p:ph type="dt" sz="half" idx="15"/>
          </p:nvPr>
        </p:nvSpPr>
        <p:spPr>
          <a:xfrm>
            <a:off x="1763713" y="6477000"/>
            <a:ext cx="1084262" cy="365125"/>
          </a:xfrm>
        </p:spPr>
        <p:txBody>
          <a:bodyPr lIns="0" rIns="0"/>
          <a:lstStyle>
            <a:lvl1pPr algn="l">
              <a:defRPr sz="800" smtClean="0">
                <a:solidFill>
                  <a:srgbClr val="9A8B7D"/>
                </a:solidFill>
              </a:defRPr>
            </a:lvl1pPr>
          </a:lstStyle>
          <a:p>
            <a:pPr>
              <a:defRPr/>
            </a:pPr>
            <a:r>
              <a:rPr lang="en-GB"/>
              <a:t>00 Month 0000</a:t>
            </a:r>
            <a:endParaRPr lang="en-GB" dirty="0"/>
          </a:p>
        </p:txBody>
      </p:sp>
      <p:sp>
        <p:nvSpPr>
          <p:cNvPr id="7" name="Footer Placeholder 4"/>
          <p:cNvSpPr>
            <a:spLocks noGrp="1"/>
          </p:cNvSpPr>
          <p:nvPr>
            <p:ph type="ftr" sz="quarter" idx="16"/>
          </p:nvPr>
        </p:nvSpPr>
        <p:spPr>
          <a:xfrm>
            <a:off x="395288" y="6477000"/>
            <a:ext cx="1368425" cy="365125"/>
          </a:xfrm>
        </p:spPr>
        <p:txBody>
          <a:bodyPr lIns="0"/>
          <a:lstStyle>
            <a:lvl1pPr algn="l">
              <a:defRPr sz="800" smtClean="0">
                <a:solidFill>
                  <a:srgbClr val="9A8B7D"/>
                </a:solidFill>
              </a:defRPr>
            </a:lvl1pPr>
          </a:lstStyle>
          <a:p>
            <a:pPr>
              <a:defRPr/>
            </a:pPr>
            <a:r>
              <a:rPr lang="en-GB"/>
              <a:t>Presentation title in footer</a:t>
            </a:r>
            <a:endParaRPr lang="en-GB" dirty="0"/>
          </a:p>
        </p:txBody>
      </p:sp>
    </p:spTree>
    <p:extLst>
      <p:ext uri="{BB962C8B-B14F-4D97-AF65-F5344CB8AC3E}">
        <p14:creationId xmlns:p14="http://schemas.microsoft.com/office/powerpoint/2010/main" val="3722510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ext Placeholder 7"/>
          <p:cNvSpPr>
            <a:spLocks noGrp="1"/>
          </p:cNvSpPr>
          <p:nvPr>
            <p:ph type="body" sz="quarter" idx="13"/>
          </p:nvPr>
        </p:nvSpPr>
        <p:spPr>
          <a:xfrm>
            <a:off x="392907" y="707457"/>
            <a:ext cx="7419454" cy="417287"/>
          </a:xfrm>
        </p:spPr>
        <p:txBody>
          <a:bodyPr/>
          <a:lstStyle>
            <a:lvl1pPr marL="0" indent="0">
              <a:buNone/>
              <a:defRPr sz="1800">
                <a:latin typeface="+mj-lt"/>
              </a:defRPr>
            </a:lvl1pPr>
            <a:lvl2pPr marL="358775" indent="0">
              <a:buNone/>
              <a:defRPr>
                <a:latin typeface="Cambria" pitchFamily="18" charset="0"/>
              </a:defRPr>
            </a:lvl2pPr>
            <a:lvl3pPr marL="717550" indent="0">
              <a:buNone/>
              <a:defRPr>
                <a:latin typeface="Cambria" pitchFamily="18" charset="0"/>
              </a:defRPr>
            </a:lvl3pPr>
            <a:lvl4pPr marL="1076325" indent="0">
              <a:buNone/>
              <a:defRPr>
                <a:latin typeface="Cambria" pitchFamily="18" charset="0"/>
              </a:defRPr>
            </a:lvl4pPr>
            <a:lvl5pPr marL="1435100" indent="0">
              <a:buNone/>
              <a:defRPr>
                <a:latin typeface="Cambria" pitchFamily="18" charset="0"/>
              </a:defRPr>
            </a:lvl5pPr>
          </a:lstStyle>
          <a:p>
            <a:pPr lvl="0"/>
            <a:r>
              <a:rPr lang="en-US" dirty="0"/>
              <a:t>Click to edit Master text styles</a:t>
            </a:r>
          </a:p>
        </p:txBody>
      </p:sp>
      <p:sp>
        <p:nvSpPr>
          <p:cNvPr id="4" name="Slide Number Placeholder 4"/>
          <p:cNvSpPr>
            <a:spLocks noGrp="1"/>
          </p:cNvSpPr>
          <p:nvPr>
            <p:ph type="sldNum" sz="quarter" idx="14"/>
          </p:nvPr>
        </p:nvSpPr>
        <p:spPr>
          <a:xfrm>
            <a:off x="8677275" y="6391275"/>
            <a:ext cx="287338" cy="365125"/>
          </a:xfrm>
        </p:spPr>
        <p:txBody>
          <a:bodyPr/>
          <a:lstStyle>
            <a:lvl1pPr fontAlgn="base">
              <a:spcBef>
                <a:spcPct val="0"/>
              </a:spcBef>
              <a:spcAft>
                <a:spcPct val="0"/>
              </a:spcAft>
              <a:defRPr smtClean="0">
                <a:latin typeface="Arial" charset="0"/>
                <a:cs typeface="Arial" charset="0"/>
              </a:defRPr>
            </a:lvl1pPr>
          </a:lstStyle>
          <a:p>
            <a:pPr>
              <a:defRPr/>
            </a:pPr>
            <a:fld id="{361871C2-5563-4BDC-A967-1C69DC3D8557}" type="slidenum">
              <a:rPr lang="en-GB"/>
              <a:pPr>
                <a:defRPr/>
              </a:pPr>
              <a:t>‹N›</a:t>
            </a:fld>
            <a:endParaRPr lang="en-GB" dirty="0"/>
          </a:p>
        </p:txBody>
      </p:sp>
      <p:sp>
        <p:nvSpPr>
          <p:cNvPr id="5" name="Date Placeholder 3"/>
          <p:cNvSpPr>
            <a:spLocks noGrp="1"/>
          </p:cNvSpPr>
          <p:nvPr>
            <p:ph type="dt" sz="half" idx="15"/>
          </p:nvPr>
        </p:nvSpPr>
        <p:spPr>
          <a:xfrm>
            <a:off x="1763713" y="6477000"/>
            <a:ext cx="1084262" cy="365125"/>
          </a:xfrm>
        </p:spPr>
        <p:txBody>
          <a:bodyPr lIns="0" rIns="0"/>
          <a:lstStyle>
            <a:lvl1pPr algn="l">
              <a:defRPr sz="800" smtClean="0">
                <a:solidFill>
                  <a:srgbClr val="9A8B7D"/>
                </a:solidFill>
              </a:defRPr>
            </a:lvl1pPr>
          </a:lstStyle>
          <a:p>
            <a:pPr>
              <a:defRPr/>
            </a:pPr>
            <a:r>
              <a:rPr lang="en-GB"/>
              <a:t>00 Month 0000</a:t>
            </a:r>
            <a:endParaRPr lang="en-GB" dirty="0"/>
          </a:p>
        </p:txBody>
      </p:sp>
      <p:sp>
        <p:nvSpPr>
          <p:cNvPr id="7" name="Footer Placeholder 4"/>
          <p:cNvSpPr>
            <a:spLocks noGrp="1"/>
          </p:cNvSpPr>
          <p:nvPr>
            <p:ph type="ftr" sz="quarter" idx="16"/>
          </p:nvPr>
        </p:nvSpPr>
        <p:spPr>
          <a:xfrm>
            <a:off x="395288" y="6477000"/>
            <a:ext cx="1368425" cy="365125"/>
          </a:xfrm>
        </p:spPr>
        <p:txBody>
          <a:bodyPr lIns="0"/>
          <a:lstStyle>
            <a:lvl1pPr algn="l">
              <a:defRPr sz="800" smtClean="0">
                <a:solidFill>
                  <a:srgbClr val="9A8B7D"/>
                </a:solidFill>
              </a:defRPr>
            </a:lvl1pPr>
          </a:lstStyle>
          <a:p>
            <a:pPr>
              <a:defRPr/>
            </a:pPr>
            <a:r>
              <a:rPr lang="en-GB"/>
              <a:t>Presentation title in footer</a:t>
            </a:r>
            <a:endParaRPr lang="en-GB" dirty="0"/>
          </a:p>
        </p:txBody>
      </p:sp>
    </p:spTree>
    <p:extLst>
      <p:ext uri="{BB962C8B-B14F-4D97-AF65-F5344CB8AC3E}">
        <p14:creationId xmlns:p14="http://schemas.microsoft.com/office/powerpoint/2010/main" val="2587047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365125" y="294810"/>
            <a:ext cx="7577139" cy="338554"/>
          </a:xfrm>
        </p:spPr>
        <p:txBody>
          <a:bodyPr/>
          <a:lstStyle/>
          <a:p>
            <a:r>
              <a:rPr lang="en-US" dirty="0"/>
              <a:t>Click to edit Master title style</a:t>
            </a:r>
            <a:endParaRPr lang="en-GB" dirty="0"/>
          </a:p>
        </p:txBody>
      </p:sp>
      <p:sp>
        <p:nvSpPr>
          <p:cNvPr id="16" name="Content Placeholder 15"/>
          <p:cNvSpPr>
            <a:spLocks noGrp="1"/>
          </p:cNvSpPr>
          <p:nvPr>
            <p:ph sz="quarter" idx="12"/>
          </p:nvPr>
        </p:nvSpPr>
        <p:spPr>
          <a:xfrm>
            <a:off x="365126" y="1196153"/>
            <a:ext cx="8423275" cy="46585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Slide Number Placeholder 8"/>
          <p:cNvSpPr>
            <a:spLocks noGrp="1"/>
          </p:cNvSpPr>
          <p:nvPr>
            <p:ph type="sldNum" sz="quarter" idx="17"/>
          </p:nvPr>
        </p:nvSpPr>
        <p:spPr>
          <a:xfrm>
            <a:off x="8445260" y="6437321"/>
            <a:ext cx="352249" cy="365125"/>
          </a:xfrm>
        </p:spPr>
        <p:txBody>
          <a:bodyPr/>
          <a:lstStyle/>
          <a:p>
            <a:fld id="{9F9F533D-B52E-4A2F-BF72-0ADD2D94BD75}" type="slidenum">
              <a:rPr lang="en-GB" smtClean="0">
                <a:solidFill>
                  <a:srgbClr val="9A8B7D"/>
                </a:solidFill>
              </a:rPr>
              <a:pPr/>
              <a:t>‹N›</a:t>
            </a:fld>
            <a:endParaRPr lang="en-GB">
              <a:solidFill>
                <a:srgbClr val="9A8B7D"/>
              </a:solidFill>
            </a:endParaRPr>
          </a:p>
        </p:txBody>
      </p:sp>
      <p:sp>
        <p:nvSpPr>
          <p:cNvPr id="6" name="Text Placeholder 5"/>
          <p:cNvSpPr>
            <a:spLocks noGrp="1"/>
          </p:cNvSpPr>
          <p:nvPr>
            <p:ph type="body" sz="quarter" idx="18" hasCustomPrompt="1"/>
          </p:nvPr>
        </p:nvSpPr>
        <p:spPr>
          <a:xfrm>
            <a:off x="360944" y="5934974"/>
            <a:ext cx="8445820" cy="319177"/>
          </a:xfrm>
        </p:spPr>
        <p:txBody>
          <a:bodyPr wrap="square" anchor="b" anchorCtr="0">
            <a:noAutofit/>
          </a:bodyPr>
          <a:lstStyle>
            <a:lvl1pPr marL="0" indent="0">
              <a:buNone/>
              <a:defRPr sz="10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7" name="Text Placeholder 6"/>
          <p:cNvSpPr>
            <a:spLocks noGrp="1"/>
          </p:cNvSpPr>
          <p:nvPr>
            <p:ph type="body" sz="quarter" idx="19" hasCustomPrompt="1"/>
          </p:nvPr>
        </p:nvSpPr>
        <p:spPr>
          <a:xfrm>
            <a:off x="358775" y="6437321"/>
            <a:ext cx="8043863" cy="360000"/>
          </a:xfrm>
        </p:spPr>
        <p:txBody>
          <a:bodyPr/>
          <a:lstStyle>
            <a:lvl1pPr marL="0" indent="0">
              <a:buNone/>
              <a:defRPr sz="800" baseline="0"/>
            </a:lvl1pPr>
          </a:lstStyle>
          <a:p>
            <a:pPr lvl="0"/>
            <a:r>
              <a:rPr lang="en-US"/>
              <a:t>Click to add references here</a:t>
            </a:r>
          </a:p>
        </p:txBody>
      </p:sp>
    </p:spTree>
    <p:extLst>
      <p:ext uri="{BB962C8B-B14F-4D97-AF65-F5344CB8AC3E}">
        <p14:creationId xmlns:p14="http://schemas.microsoft.com/office/powerpoint/2010/main" val="4080720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 Warm Gra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4660" y="446259"/>
            <a:ext cx="8222022" cy="1076155"/>
          </a:xfrm>
        </p:spPr>
        <p:txBody>
          <a:bodyPr/>
          <a:lstStyle/>
          <a:p>
            <a:r>
              <a:rPr lang="en-US" dirty="0"/>
              <a:t>&lt;Title &amp; content layout&gt;</a:t>
            </a:r>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74D97F68-CC38-3C48-B083-3B4A1457065E}" type="slidenum">
              <a:rPr lang="en-US" smtClean="0"/>
              <a:pPr/>
              <a:t>‹N›</a:t>
            </a:fld>
            <a:endParaRPr lang="en-US"/>
          </a:p>
        </p:txBody>
      </p:sp>
    </p:spTree>
    <p:extLst>
      <p:ext uri="{BB962C8B-B14F-4D97-AF65-F5344CB8AC3E}">
        <p14:creationId xmlns:p14="http://schemas.microsoft.com/office/powerpoint/2010/main" val="2607238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REACTIVE_Title and Content_Left Arr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4659" y="685973"/>
            <a:ext cx="7448251" cy="795528"/>
          </a:xfrm>
        </p:spPr>
        <p:txBody>
          <a:bodyPr anchor="t" anchorCtr="0"/>
          <a:lstStyle>
            <a:lvl1pPr>
              <a:lnSpc>
                <a:spcPct val="90000"/>
              </a:lnSpc>
              <a:defRPr>
                <a:solidFill>
                  <a:schemeClr val="accent1"/>
                </a:solidFill>
              </a:defRPr>
            </a:lvl1pPr>
          </a:lstStyle>
          <a:p>
            <a:r>
              <a:rPr lang="en-US" dirty="0"/>
              <a:t>&lt;Title &amp; content layout&gt;</a:t>
            </a:r>
          </a:p>
        </p:txBody>
      </p:sp>
      <p:sp>
        <p:nvSpPr>
          <p:cNvPr id="5" name="Text Placeholder 4">
            <a:extLst>
              <a:ext uri="{FF2B5EF4-FFF2-40B4-BE49-F238E27FC236}">
                <a16:creationId xmlns:a16="http://schemas.microsoft.com/office/drawing/2014/main" xmlns="" id="{9623C0F8-223F-48FE-BEE2-4FF0A9502238}"/>
              </a:ext>
            </a:extLst>
          </p:cNvPr>
          <p:cNvSpPr>
            <a:spLocks noGrp="1"/>
          </p:cNvSpPr>
          <p:nvPr>
            <p:ph type="body" sz="quarter" idx="10" hasCustomPrompt="1"/>
          </p:nvPr>
        </p:nvSpPr>
        <p:spPr>
          <a:xfrm>
            <a:off x="464467" y="5934808"/>
            <a:ext cx="7448108" cy="455944"/>
          </a:xfrm>
        </p:spPr>
        <p:txBody>
          <a:bodyPr anchor="b" anchorCtr="0"/>
          <a:lstStyle>
            <a:lvl1pPr marL="0" indent="0">
              <a:spcAft>
                <a:spcPts val="150"/>
              </a:spcAft>
              <a:buNone/>
              <a:defRPr sz="675"/>
            </a:lvl1pPr>
          </a:lstStyle>
          <a:p>
            <a:pPr lvl="0"/>
            <a:r>
              <a:rPr lang="en-US" dirty="0"/>
              <a:t>References</a:t>
            </a:r>
          </a:p>
        </p:txBody>
      </p:sp>
      <p:sp>
        <p:nvSpPr>
          <p:cNvPr id="6" name="Text Placeholder 2">
            <a:extLst>
              <a:ext uri="{FF2B5EF4-FFF2-40B4-BE49-F238E27FC236}">
                <a16:creationId xmlns:a16="http://schemas.microsoft.com/office/drawing/2014/main" xmlns="" id="{D8766601-EB9B-4F0B-8C46-4E8A7F0E550F}"/>
              </a:ext>
            </a:extLst>
          </p:cNvPr>
          <p:cNvSpPr>
            <a:spLocks noGrp="1"/>
          </p:cNvSpPr>
          <p:nvPr>
            <p:ph idx="11"/>
          </p:nvPr>
        </p:nvSpPr>
        <p:spPr>
          <a:xfrm>
            <a:off x="464659" y="1609398"/>
            <a:ext cx="8232280" cy="4105601"/>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6651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77C16BF-2F02-42B5-BE22-29E9604991B8}" type="datetimeFigureOut">
              <a:rPr lang="it-IT" smtClean="0"/>
              <a:pPr/>
              <a:t>24/10/2022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EDB8793-EF07-4570-A262-03944DA9AE17}" type="slidenum">
              <a:rPr lang="it-IT" smtClean="0"/>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REACTIVE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4659" y="714375"/>
            <a:ext cx="8222022" cy="790872"/>
          </a:xfrm>
        </p:spPr>
        <p:txBody>
          <a:bodyPr/>
          <a:lstStyle>
            <a:lvl1pPr>
              <a:defRPr>
                <a:solidFill>
                  <a:srgbClr val="00877C"/>
                </a:solidFill>
              </a:defRPr>
            </a:lvl1pPr>
          </a:lstStyle>
          <a:p>
            <a:r>
              <a:rPr lang="en-US" dirty="0"/>
              <a:t>&lt;Title &amp; content layout&gt;</a:t>
            </a:r>
          </a:p>
        </p:txBody>
      </p:sp>
      <p:sp>
        <p:nvSpPr>
          <p:cNvPr id="3" name="Content Placeholder 2"/>
          <p:cNvSpPr>
            <a:spLocks noGrp="1"/>
          </p:cNvSpPr>
          <p:nvPr>
            <p:ph idx="1"/>
          </p:nvPr>
        </p:nvSpPr>
        <p:spPr>
          <a:xfrm>
            <a:off x="464658" y="1613551"/>
            <a:ext cx="7448250" cy="3883866"/>
          </a:xfrm>
        </p:spPr>
        <p:txBody>
          <a:bodyPr/>
          <a:lstStyle>
            <a:lvl1pPr>
              <a:spcBef>
                <a:spcPts val="75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9623C0F8-223F-48FE-BEE2-4FF0A9502238}"/>
              </a:ext>
            </a:extLst>
          </p:cNvPr>
          <p:cNvSpPr>
            <a:spLocks noGrp="1"/>
          </p:cNvSpPr>
          <p:nvPr>
            <p:ph type="body" sz="quarter" idx="10" hasCustomPrompt="1"/>
          </p:nvPr>
        </p:nvSpPr>
        <p:spPr>
          <a:xfrm>
            <a:off x="464466" y="5680075"/>
            <a:ext cx="7448108" cy="323850"/>
          </a:xfrm>
        </p:spPr>
        <p:txBody>
          <a:bodyPr anchor="ctr" anchorCtr="0"/>
          <a:lstStyle>
            <a:lvl1pPr>
              <a:defRPr sz="675"/>
            </a:lvl1pPr>
          </a:lstStyle>
          <a:p>
            <a:pPr lvl="0"/>
            <a:r>
              <a:rPr lang="en-US" dirty="0"/>
              <a:t>References</a:t>
            </a:r>
          </a:p>
        </p:txBody>
      </p:sp>
      <p:pic>
        <p:nvPicPr>
          <p:cNvPr id="24" name="bjClassifierImageTop">
            <a:extLst>
              <a:ext uri="{FF2B5EF4-FFF2-40B4-BE49-F238E27FC236}">
                <a16:creationId xmlns:a16="http://schemas.microsoft.com/office/drawing/2014/main" xmlns="" id="{7A88C772-80B1-49DE-A1CD-728166710B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46502" y="63500"/>
            <a:ext cx="749873" cy="457240"/>
          </a:xfrm>
          <a:prstGeom prst="rect">
            <a:avLst/>
          </a:prstGeom>
        </p:spPr>
      </p:pic>
    </p:spTree>
    <p:extLst>
      <p:ext uri="{BB962C8B-B14F-4D97-AF65-F5344CB8AC3E}">
        <p14:creationId xmlns:p14="http://schemas.microsoft.com/office/powerpoint/2010/main" val="2202902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G Sezione Training">
    <p:spTree>
      <p:nvGrpSpPr>
        <p:cNvPr id="1" name=""/>
        <p:cNvGrpSpPr/>
        <p:nvPr/>
      </p:nvGrpSpPr>
      <p:grpSpPr>
        <a:xfrm>
          <a:off x="0" y="0"/>
          <a:ext cx="0" cy="0"/>
          <a:chOff x="0" y="0"/>
          <a:chExt cx="0" cy="0"/>
        </a:xfrm>
      </p:grpSpPr>
      <p:sp>
        <p:nvSpPr>
          <p:cNvPr id="4" name="Titolo 1"/>
          <p:cNvSpPr>
            <a:spLocks noGrp="1"/>
          </p:cNvSpPr>
          <p:nvPr>
            <p:ph type="title"/>
          </p:nvPr>
        </p:nvSpPr>
        <p:spPr>
          <a:xfrm>
            <a:off x="372600" y="207376"/>
            <a:ext cx="7886700" cy="455564"/>
          </a:xfrm>
        </p:spPr>
        <p:txBody>
          <a:bodyPr anchor="t" anchorCtr="0">
            <a:noAutofit/>
          </a:bodyPr>
          <a:lstStyle>
            <a:lvl1pPr algn="l">
              <a:defRPr sz="1650" spc="0">
                <a:solidFill>
                  <a:schemeClr val="accent1"/>
                </a:solidFill>
                <a:latin typeface="Arial MT Std Extra Bold" panose="020B0903030403020204" pitchFamily="34" charset="0"/>
              </a:defRPr>
            </a:lvl1pPr>
          </a:lstStyle>
          <a:p>
            <a:r>
              <a:rPr lang="it-IT"/>
              <a:t>Fare clic per modificare lo stile del titolo</a:t>
            </a:r>
          </a:p>
        </p:txBody>
      </p:sp>
      <p:sp>
        <p:nvSpPr>
          <p:cNvPr id="5" name="Segnaposto testo 10"/>
          <p:cNvSpPr>
            <a:spLocks noGrp="1"/>
          </p:cNvSpPr>
          <p:nvPr>
            <p:ph type="body" sz="quarter" idx="10" hasCustomPrompt="1"/>
          </p:nvPr>
        </p:nvSpPr>
        <p:spPr>
          <a:xfrm>
            <a:off x="372600" y="525780"/>
            <a:ext cx="7886700" cy="697230"/>
          </a:xfrm>
        </p:spPr>
        <p:txBody>
          <a:bodyPr>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500" b="0">
                <a:solidFill>
                  <a:schemeClr val="accent2"/>
                </a:solidFill>
                <a:latin typeface="Arial MT Std Medium" panose="020B0703030403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it-IT"/>
              <a:t>Modifica gli stili del testo dello schema</a:t>
            </a:r>
            <a:br>
              <a:rPr lang="it-IT"/>
            </a:br>
            <a:r>
              <a:rPr lang="it-IT"/>
              <a:t>Modifica gli stili del testo dello schema</a:t>
            </a:r>
          </a:p>
        </p:txBody>
      </p:sp>
      <p:sp>
        <p:nvSpPr>
          <p:cNvPr id="7" name="Segnaposto testo 10"/>
          <p:cNvSpPr>
            <a:spLocks noGrp="1"/>
          </p:cNvSpPr>
          <p:nvPr>
            <p:ph type="body" sz="quarter" idx="11"/>
          </p:nvPr>
        </p:nvSpPr>
        <p:spPr>
          <a:xfrm>
            <a:off x="377487" y="5591676"/>
            <a:ext cx="7886700" cy="553454"/>
          </a:xfrm>
        </p:spPr>
        <p:txBody>
          <a:bodyPr tIns="36000" bIns="36000" anchor="b">
            <a:noAutofit/>
          </a:bodyPr>
          <a:lstStyle>
            <a:lvl1pPr marL="0" marR="0" indent="0" algn="l" defTabSz="685800" rtl="0" eaLnBrk="1" fontAlgn="auto" latinLnBrk="0" hangingPunct="1">
              <a:lnSpc>
                <a:spcPts val="750"/>
              </a:lnSpc>
              <a:spcBef>
                <a:spcPts val="750"/>
              </a:spcBef>
              <a:spcAft>
                <a:spcPts val="0"/>
              </a:spcAft>
              <a:buClrTx/>
              <a:buSzTx/>
              <a:buFont typeface="Arial" panose="020B0604020202020204" pitchFamily="34" charset="0"/>
              <a:buNone/>
              <a:tabLst/>
              <a:defRPr sz="750">
                <a:solidFill>
                  <a:schemeClr val="accent3"/>
                </a:solidFill>
                <a:latin typeface="Arial" panose="020B0604020202020204" pitchFamily="34" charset="0"/>
                <a:cs typeface="Arial" panose="020B0604020202020204" pitchFamily="34" charset="0"/>
              </a:defRPr>
            </a:lvl1pPr>
            <a:lvl2pPr>
              <a:defRPr sz="1350">
                <a:solidFill>
                  <a:schemeClr val="tx1"/>
                </a:solidFill>
              </a:defRPr>
            </a:lvl2pPr>
            <a:lvl3pPr>
              <a:defRPr sz="1200">
                <a:solidFill>
                  <a:schemeClr val="accent3"/>
                </a:solidFill>
              </a:defRPr>
            </a:lvl3pPr>
            <a:lvl4pPr>
              <a:defRPr sz="1050">
                <a:solidFill>
                  <a:schemeClr val="accent3"/>
                </a:solidFill>
              </a:defRPr>
            </a:lvl4pPr>
            <a:lvl5pPr>
              <a:defRPr sz="900">
                <a:solidFill>
                  <a:schemeClr val="accent3"/>
                </a:solidFill>
              </a:defRPr>
            </a:lvl5pPr>
          </a:lstStyle>
          <a:p>
            <a:pPr lvl="0"/>
            <a:r>
              <a:rPr lang="it-IT"/>
              <a:t>Modifica gli stili del testo dello schema</a:t>
            </a:r>
          </a:p>
        </p:txBody>
      </p:sp>
      <p:sp>
        <p:nvSpPr>
          <p:cNvPr id="6" name="Segnaposto testo 10"/>
          <p:cNvSpPr>
            <a:spLocks noGrp="1"/>
          </p:cNvSpPr>
          <p:nvPr>
            <p:ph type="body" sz="quarter" idx="12"/>
          </p:nvPr>
        </p:nvSpPr>
        <p:spPr>
          <a:xfrm>
            <a:off x="371475" y="1223010"/>
            <a:ext cx="7886700" cy="4368666"/>
          </a:xfrm>
        </p:spPr>
        <p:txBody>
          <a:bodyPr/>
          <a:lstStyle>
            <a:lvl1pPr>
              <a:defRPr sz="1200">
                <a:solidFill>
                  <a:schemeClr val="accent3"/>
                </a:solidFill>
                <a:latin typeface="Arial MT Std Medium" panose="020B0703030403020204" pitchFamily="34" charset="0"/>
              </a:defRPr>
            </a:lvl1pPr>
            <a:lvl2pPr marL="324000" indent="-171450">
              <a:buFont typeface="Courier New" panose="02070309020205020404" pitchFamily="49" charset="0"/>
              <a:buChar char="o"/>
              <a:defRPr sz="1050">
                <a:solidFill>
                  <a:srgbClr val="7D7D7D"/>
                </a:solidFill>
                <a:latin typeface="Arial MT Std Medium" panose="020B0703030403020204" pitchFamily="34" charset="0"/>
              </a:defRPr>
            </a:lvl2pPr>
            <a:lvl3pPr marL="486000">
              <a:defRPr sz="1050">
                <a:solidFill>
                  <a:schemeClr val="accent3"/>
                </a:solidFill>
                <a:latin typeface="Arial MT Std Medium" panose="020B0703030403020204" pitchFamily="34" charset="0"/>
              </a:defRPr>
            </a:lvl3pPr>
            <a:lvl4pPr marL="621000">
              <a:defRPr sz="900">
                <a:solidFill>
                  <a:schemeClr val="accent3"/>
                </a:solidFill>
                <a:latin typeface="Arial MT Std Medium" panose="020B0703030403020204" pitchFamily="34" charset="0"/>
              </a:defRPr>
            </a:lvl4pPr>
            <a:lvl5pPr marL="756000">
              <a:defRPr sz="825">
                <a:solidFill>
                  <a:schemeClr val="accent3"/>
                </a:solidFill>
                <a:latin typeface="Arial MT Std Medium" panose="020B0703030403020204" pitchFamily="34" charset="0"/>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994743947"/>
      </p:ext>
    </p:extLst>
  </p:cSld>
  <p:clrMapOvr>
    <a:masterClrMapping/>
  </p:clrMapOvr>
  <p:extLst>
    <p:ext uri="{DCECCB84-F9BA-43D5-87BE-67443E8EF086}">
      <p15:sldGuideLst xmlns:p15="http://schemas.microsoft.com/office/powerpoint/2012/main">
        <p15:guide id="1" orient="horz" pos="119">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ommai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775" y="364800"/>
            <a:ext cx="8420100" cy="517064"/>
          </a:xfrm>
        </p:spPr>
        <p:txBody>
          <a:bodyPr/>
          <a:lstStyle>
            <a:lvl1pPr>
              <a:defRPr/>
            </a:lvl1pPr>
          </a:lstStyle>
          <a:p>
            <a:r>
              <a:rPr lang="fr-FR" dirty="0"/>
              <a:t>Slide texte - 1 colonne, corps 28</a:t>
            </a:r>
            <a:endParaRPr lang="en-US" dirty="0"/>
          </a:p>
        </p:txBody>
      </p:sp>
      <p:sp>
        <p:nvSpPr>
          <p:cNvPr id="8" name="Content Placeholder 2"/>
          <p:cNvSpPr>
            <a:spLocks noGrp="1"/>
          </p:cNvSpPr>
          <p:nvPr>
            <p:ph idx="13" hasCustomPrompt="1"/>
          </p:nvPr>
        </p:nvSpPr>
        <p:spPr>
          <a:xfrm>
            <a:off x="880033" y="1365253"/>
            <a:ext cx="7597795" cy="4895849"/>
          </a:xfrm>
        </p:spPr>
        <p:txBody>
          <a:bodyPr/>
          <a:lstStyle>
            <a:lvl1pPr marL="166684" indent="-166684">
              <a:spcBef>
                <a:spcPts val="900"/>
              </a:spcBef>
              <a:buFont typeface="Arial" charset="0"/>
              <a:buChar char="•"/>
              <a:tabLst>
                <a:tab pos="8459576" algn="r"/>
              </a:tabLst>
              <a:defRPr sz="1800" b="0" baseline="0"/>
            </a:lvl1pPr>
            <a:lvl2pPr marL="300031" indent="-133347">
              <a:spcBef>
                <a:spcPts val="0"/>
              </a:spcBef>
              <a:buFont typeface="Arial" charset="0"/>
              <a:buChar char="•"/>
              <a:tabLst>
                <a:tab pos="8459789" algn="r"/>
              </a:tabLst>
              <a:defRPr sz="1600"/>
            </a:lvl2pPr>
            <a:lvl3pPr marL="271455" indent="0">
              <a:buNone/>
              <a:defRPr/>
            </a:lvl3pPr>
          </a:lstStyle>
          <a:p>
            <a:pPr lvl="0"/>
            <a:r>
              <a:rPr lang="fr-FR" dirty="0"/>
              <a:t>Texte 1er niveau, corps 18	XX</a:t>
            </a:r>
          </a:p>
          <a:p>
            <a:pPr lvl="1"/>
            <a:r>
              <a:rPr lang="fr-FR" dirty="0"/>
              <a:t>Texte 2e niveau, corps 16	XX</a:t>
            </a:r>
          </a:p>
        </p:txBody>
      </p:sp>
      <p:sp>
        <p:nvSpPr>
          <p:cNvPr id="24" name="Espace réservé de la date 23"/>
          <p:cNvSpPr>
            <a:spLocks noGrp="1"/>
          </p:cNvSpPr>
          <p:nvPr>
            <p:ph type="dt" sz="half" idx="14"/>
          </p:nvPr>
        </p:nvSpPr>
        <p:spPr/>
        <p:txBody>
          <a:bodyPr/>
          <a:lstStyle/>
          <a:p>
            <a:r>
              <a:rPr lang="fr-FR"/>
              <a:t>DATE</a:t>
            </a:r>
            <a:endParaRPr lang="fr-FR" dirty="0"/>
          </a:p>
        </p:txBody>
      </p:sp>
      <p:sp>
        <p:nvSpPr>
          <p:cNvPr id="25" name="Espace réservé du pied de page 24"/>
          <p:cNvSpPr>
            <a:spLocks noGrp="1"/>
          </p:cNvSpPr>
          <p:nvPr>
            <p:ph type="ftr" sz="quarter" idx="15"/>
          </p:nvPr>
        </p:nvSpPr>
        <p:spPr/>
        <p:txBody>
          <a:bodyPr/>
          <a:lstStyle/>
          <a:p>
            <a:r>
              <a:rPr lang="fr-FR" dirty="0"/>
              <a:t>Presentation title</a:t>
            </a:r>
          </a:p>
        </p:txBody>
      </p:sp>
      <p:sp>
        <p:nvSpPr>
          <p:cNvPr id="26" name="Espace réservé du numéro de diapositive 25"/>
          <p:cNvSpPr>
            <a:spLocks noGrp="1"/>
          </p:cNvSpPr>
          <p:nvPr>
            <p:ph type="sldNum" sz="quarter" idx="16"/>
          </p:nvPr>
        </p:nvSpPr>
        <p:spPr/>
        <p:txBody>
          <a:bodyPr/>
          <a:lstStyle/>
          <a:p>
            <a:fld id="{980E94A8-0648-D043-B8F7-3AFA110B04BE}" type="slidenum">
              <a:rPr lang="fr-FR" smtClean="0"/>
              <a:pPr/>
              <a:t>‹N›</a:t>
            </a:fld>
            <a:endParaRPr lang="fr-FR" dirty="0"/>
          </a:p>
        </p:txBody>
      </p:sp>
    </p:spTree>
    <p:extLst>
      <p:ext uri="{BB962C8B-B14F-4D97-AF65-F5344CB8AC3E}">
        <p14:creationId xmlns:p14="http://schemas.microsoft.com/office/powerpoint/2010/main" val="1530204680"/>
      </p:ext>
    </p:extLst>
  </p:cSld>
  <p:clrMapOvr>
    <a:masterClrMapping/>
  </p:clrMapOvr>
  <p:extLst mod="1">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11188" y="1350963"/>
            <a:ext cx="7956000" cy="4600800"/>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10798819"/>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304713-702A-4074-8945-3CB264B4D8C6}"/>
              </a:ext>
            </a:extLst>
          </p:cNvPr>
          <p:cNvSpPr>
            <a:spLocks noGrp="1"/>
          </p:cNvSpPr>
          <p:nvPr>
            <p:ph type="title" hasCustomPrompt="1"/>
          </p:nvPr>
        </p:nvSpPr>
        <p:spPr/>
        <p:txBody>
          <a:bodyPr/>
          <a:lstStyle/>
          <a:p>
            <a:r>
              <a:rPr lang="en-US" dirty="0"/>
              <a:t>CLICK TO EDIT MASTER TITLE STYLE</a:t>
            </a:r>
            <a:endParaRPr lang="en-GB" dirty="0"/>
          </a:p>
        </p:txBody>
      </p:sp>
      <p:sp>
        <p:nvSpPr>
          <p:cNvPr id="5" name="Text Placeholder 4">
            <a:extLst>
              <a:ext uri="{FF2B5EF4-FFF2-40B4-BE49-F238E27FC236}">
                <a16:creationId xmlns="" xmlns:a16="http://schemas.microsoft.com/office/drawing/2014/main" id="{99E9E854-CA3D-4BE9-BC33-5570636CFC70}"/>
              </a:ext>
            </a:extLst>
          </p:cNvPr>
          <p:cNvSpPr>
            <a:spLocks noGrp="1"/>
          </p:cNvSpPr>
          <p:nvPr>
            <p:ph type="body" sz="quarter" idx="14"/>
          </p:nvPr>
        </p:nvSpPr>
        <p:spPr>
          <a:xfrm>
            <a:off x="710804" y="2082800"/>
            <a:ext cx="7722393" cy="3886200"/>
          </a:xfrm>
        </p:spPr>
        <p:txBody>
          <a:bodyPr/>
          <a:lstStyle/>
          <a:p>
            <a:pPr lvl="0"/>
            <a:r>
              <a:rPr lang="en-US" dirty="0"/>
              <a:t>Edit Master text styles</a:t>
            </a:r>
          </a:p>
          <a:p>
            <a:pPr lvl="1"/>
            <a:r>
              <a:rPr lang="en-US" dirty="0"/>
              <a:t>Second level</a:t>
            </a:r>
          </a:p>
          <a:p>
            <a:pPr lvl="2"/>
            <a:r>
              <a:rPr lang="en-US" dirty="0"/>
              <a:t>Third level</a:t>
            </a:r>
          </a:p>
        </p:txBody>
      </p:sp>
      <p:sp>
        <p:nvSpPr>
          <p:cNvPr id="6" name="Text Placeholder 2">
            <a:extLst>
              <a:ext uri="{FF2B5EF4-FFF2-40B4-BE49-F238E27FC236}">
                <a16:creationId xmlns="" xmlns:a16="http://schemas.microsoft.com/office/drawing/2014/main" id="{5A7BF00D-1165-4D82-BA5E-6CFDE937AF24}"/>
              </a:ext>
            </a:extLst>
          </p:cNvPr>
          <p:cNvSpPr>
            <a:spLocks noGrp="1"/>
          </p:cNvSpPr>
          <p:nvPr>
            <p:ph type="body" idx="13" hasCustomPrompt="1"/>
          </p:nvPr>
        </p:nvSpPr>
        <p:spPr>
          <a:xfrm>
            <a:off x="710805" y="1515356"/>
            <a:ext cx="7722393" cy="365126"/>
          </a:xfrm>
        </p:spPr>
        <p:txBody>
          <a:bodyPr anchor="t">
            <a:normAutofit/>
          </a:bodyPr>
          <a:lstStyle>
            <a:lvl1pPr marL="0" indent="0">
              <a:lnSpc>
                <a:spcPct val="85000"/>
              </a:lnSpc>
              <a:buNone/>
              <a:defRPr sz="1350" b="1">
                <a:solidFill>
                  <a:schemeClr val="accent3"/>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Tree>
    <p:extLst>
      <p:ext uri="{BB962C8B-B14F-4D97-AF65-F5344CB8AC3E}">
        <p14:creationId xmlns:p14="http://schemas.microsoft.com/office/powerpoint/2010/main" val="1058898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G Intestazione sezione">
    <p:spTree>
      <p:nvGrpSpPr>
        <p:cNvPr id="1" name=""/>
        <p:cNvGrpSpPr/>
        <p:nvPr/>
      </p:nvGrpSpPr>
      <p:grpSpPr>
        <a:xfrm>
          <a:off x="0" y="0"/>
          <a:ext cx="0" cy="0"/>
          <a:chOff x="0" y="0"/>
          <a:chExt cx="0" cy="0"/>
        </a:xfrm>
      </p:grpSpPr>
      <p:sp>
        <p:nvSpPr>
          <p:cNvPr id="9" name="Titolo 8"/>
          <p:cNvSpPr>
            <a:spLocks noGrp="1"/>
          </p:cNvSpPr>
          <p:nvPr>
            <p:ph type="title"/>
          </p:nvPr>
        </p:nvSpPr>
        <p:spPr>
          <a:xfrm>
            <a:off x="371475" y="291527"/>
            <a:ext cx="7886700" cy="610682"/>
          </a:xfrm>
        </p:spPr>
        <p:txBody>
          <a:bodyPr anchor="ctr">
            <a:normAutofit/>
          </a:bodyPr>
          <a:lstStyle>
            <a:lvl1pPr>
              <a:defRPr sz="1800">
                <a:solidFill>
                  <a:schemeClr val="accent1"/>
                </a:solidFill>
                <a:latin typeface="Arial MT Std Extra Bold" panose="020B0903030403020204" pitchFamily="34" charset="0"/>
              </a:defRPr>
            </a:lvl1pPr>
          </a:lstStyle>
          <a:p>
            <a:r>
              <a:rPr lang="it-IT"/>
              <a:t>Fare clic per modificare lo stile del titolo</a:t>
            </a:r>
          </a:p>
        </p:txBody>
      </p:sp>
      <p:sp>
        <p:nvSpPr>
          <p:cNvPr id="11" name="Segnaposto testo 10"/>
          <p:cNvSpPr>
            <a:spLocks noGrp="1"/>
          </p:cNvSpPr>
          <p:nvPr>
            <p:ph type="body" sz="quarter" idx="10"/>
          </p:nvPr>
        </p:nvSpPr>
        <p:spPr>
          <a:xfrm>
            <a:off x="371475" y="1049022"/>
            <a:ext cx="7886700" cy="4485505"/>
          </a:xfrm>
        </p:spPr>
        <p:txBody>
          <a:bodyPr/>
          <a:lstStyle>
            <a:lvl1pPr>
              <a:defRPr sz="1500">
                <a:solidFill>
                  <a:schemeClr val="accent2"/>
                </a:solidFill>
              </a:defRPr>
            </a:lvl1pPr>
            <a:lvl2pPr>
              <a:defRPr sz="1350">
                <a:solidFill>
                  <a:schemeClr val="tx1"/>
                </a:solidFill>
              </a:defRPr>
            </a:lvl2pPr>
            <a:lvl3pPr>
              <a:defRPr sz="1200">
                <a:solidFill>
                  <a:schemeClr val="accent3"/>
                </a:solidFill>
              </a:defRPr>
            </a:lvl3pPr>
            <a:lvl4pPr>
              <a:defRPr sz="1050">
                <a:solidFill>
                  <a:schemeClr val="accent3"/>
                </a:solidFill>
              </a:defRPr>
            </a:lvl4pPr>
            <a:lvl5pPr>
              <a:defRPr sz="900">
                <a:solidFill>
                  <a:schemeClr val="accent3"/>
                </a:solidFill>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10"/>
          <p:cNvSpPr>
            <a:spLocks noGrp="1"/>
          </p:cNvSpPr>
          <p:nvPr>
            <p:ph type="body" sz="quarter" idx="11"/>
          </p:nvPr>
        </p:nvSpPr>
        <p:spPr>
          <a:xfrm>
            <a:off x="377487" y="5534526"/>
            <a:ext cx="7886700" cy="553454"/>
          </a:xfrm>
        </p:spPr>
        <p:txBody>
          <a:bodyPr anchor="b">
            <a:normAutofit/>
          </a:bodyPr>
          <a:lstStyle>
            <a:lvl1pPr marL="0" marR="0" indent="0" algn="l" defTabSz="685800" rtl="0" eaLnBrk="1" fontAlgn="auto" latinLnBrk="0" hangingPunct="1">
              <a:lnSpc>
                <a:spcPts val="975"/>
              </a:lnSpc>
              <a:spcBef>
                <a:spcPts val="750"/>
              </a:spcBef>
              <a:spcAft>
                <a:spcPts val="0"/>
              </a:spcAft>
              <a:buClrTx/>
              <a:buSzTx/>
              <a:buFont typeface="Arial" panose="020B0604020202020204" pitchFamily="34" charset="0"/>
              <a:buNone/>
              <a:tabLst/>
              <a:defRPr sz="825">
                <a:solidFill>
                  <a:schemeClr val="accent3"/>
                </a:solidFill>
                <a:latin typeface="Arial" panose="020B0604020202020204" pitchFamily="34" charset="0"/>
                <a:cs typeface="Arial" panose="020B0604020202020204" pitchFamily="34" charset="0"/>
              </a:defRPr>
            </a:lvl1pPr>
            <a:lvl2pPr>
              <a:defRPr sz="1350">
                <a:solidFill>
                  <a:schemeClr val="tx1"/>
                </a:solidFill>
              </a:defRPr>
            </a:lvl2pPr>
            <a:lvl3pPr>
              <a:defRPr sz="1200">
                <a:solidFill>
                  <a:schemeClr val="accent3"/>
                </a:solidFill>
              </a:defRPr>
            </a:lvl3pPr>
            <a:lvl4pPr>
              <a:defRPr sz="1050">
                <a:solidFill>
                  <a:schemeClr val="accent3"/>
                </a:solidFill>
              </a:defRPr>
            </a:lvl4pPr>
            <a:lvl5pPr>
              <a:defRPr sz="900">
                <a:solidFill>
                  <a:schemeClr val="accent3"/>
                </a:solidFill>
              </a:defRPr>
            </a:lvl5pPr>
          </a:lstStyle>
          <a:p>
            <a:pPr lvl="0"/>
            <a:r>
              <a:rPr lang="it-IT"/>
              <a:t>Modifica gli stili del testo dello schema</a:t>
            </a:r>
          </a:p>
        </p:txBody>
      </p:sp>
    </p:spTree>
    <p:extLst>
      <p:ext uri="{BB962C8B-B14F-4D97-AF65-F5344CB8AC3E}">
        <p14:creationId xmlns:p14="http://schemas.microsoft.com/office/powerpoint/2010/main" val="35912482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6" name="Content Placeholder 15"/>
          <p:cNvSpPr>
            <a:spLocks noGrp="1" noChangeAspect="1"/>
          </p:cNvSpPr>
          <p:nvPr>
            <p:ph sz="quarter" idx="12"/>
          </p:nvPr>
        </p:nvSpPr>
        <p:spPr>
          <a:xfrm>
            <a:off x="359153" y="1589851"/>
            <a:ext cx="8423275" cy="4093400"/>
          </a:xfrm>
          <a:prstGeom prst="rect">
            <a:avLst/>
          </a:prstGeo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2"/>
          <p:cNvSpPr>
            <a:spLocks noGrp="1"/>
          </p:cNvSpPr>
          <p:nvPr>
            <p:ph type="body" sz="quarter" idx="14" hasCustomPrompt="1"/>
          </p:nvPr>
        </p:nvSpPr>
        <p:spPr>
          <a:xfrm>
            <a:off x="359152" y="924738"/>
            <a:ext cx="7578000" cy="369332"/>
          </a:xfrm>
          <a:prstGeom prst="rect">
            <a:avLst/>
          </a:prstGeom>
        </p:spPr>
        <p:txBody>
          <a:bodyPr lIns="0" anchor="t" anchorCtr="0">
            <a:noAutofit/>
          </a:bodyPr>
          <a:lstStyle>
            <a:lvl1pPr marL="0" marR="0" indent="0" algn="l" defTabSz="914378"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57" indent="0">
              <a:buNone/>
              <a:defRPr/>
            </a:lvl2pPr>
            <a:lvl3pPr marL="533387" indent="0">
              <a:buNone/>
              <a:defRPr/>
            </a:lvl3pPr>
            <a:lvl4pPr marL="815954" indent="0">
              <a:buNone/>
              <a:defRPr/>
            </a:lvl4pPr>
            <a:lvl5pPr marL="1104872" indent="0">
              <a:buNone/>
              <a:defRPr/>
            </a:lvl5pPr>
          </a:lstStyle>
          <a:p>
            <a:pPr marL="0" marR="0" lvl="0" indent="0" algn="l" defTabSz="914378"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6" name="Text Placeholder 5"/>
          <p:cNvSpPr>
            <a:spLocks noGrp="1"/>
          </p:cNvSpPr>
          <p:nvPr>
            <p:ph type="body" sz="quarter" idx="18" hasCustomPrompt="1"/>
          </p:nvPr>
        </p:nvSpPr>
        <p:spPr>
          <a:xfrm>
            <a:off x="359152" y="5711398"/>
            <a:ext cx="8424000" cy="215444"/>
          </a:xfrm>
          <a:prstGeom prst="rect">
            <a:avLst/>
          </a:prstGeom>
        </p:spPr>
        <p:txBody>
          <a:bodyPr wrap="square" anchor="b" anchorCtr="0">
            <a:spAutoFit/>
          </a:bodyPr>
          <a:lstStyle>
            <a:lvl1pPr marL="0" indent="0">
              <a:buNone/>
              <a:defRPr sz="800" baseline="0"/>
            </a:lvl1pPr>
            <a:lvl2pPr marL="268157" indent="0">
              <a:buNone/>
              <a:defRPr sz="800"/>
            </a:lvl2pPr>
            <a:lvl3pPr marL="539987" indent="0">
              <a:buNone/>
              <a:defRPr sz="800"/>
            </a:lvl3pPr>
            <a:lvl4pPr marL="811068" indent="0">
              <a:buNone/>
              <a:defRPr sz="800"/>
            </a:lvl4pPr>
            <a:lvl5pPr marL="1079973" indent="0">
              <a:buNone/>
              <a:defRPr sz="800"/>
            </a:lvl5pPr>
          </a:lstStyle>
          <a:p>
            <a:pPr lvl="0"/>
            <a:r>
              <a:rPr lang="en-US" dirty="0"/>
              <a:t>Insert Source text here</a:t>
            </a:r>
          </a:p>
        </p:txBody>
      </p:sp>
      <p:sp>
        <p:nvSpPr>
          <p:cNvPr id="4" name="Title 3"/>
          <p:cNvSpPr>
            <a:spLocks noGrp="1"/>
          </p:cNvSpPr>
          <p:nvPr>
            <p:ph type="title" hasCustomPrompt="1"/>
          </p:nvPr>
        </p:nvSpPr>
        <p:spPr>
          <a:xfrm>
            <a:off x="359153" y="384853"/>
            <a:ext cx="7577139" cy="451405"/>
          </a:xfrm>
        </p:spPr>
        <p:txBody>
          <a:bodyPr/>
          <a:lstStyle/>
          <a:p>
            <a:r>
              <a:rPr lang="en-US" dirty="0"/>
              <a:t>Click to edit Master heading style</a:t>
            </a:r>
            <a:endParaRPr lang="en-GB" dirty="0"/>
          </a:p>
        </p:txBody>
      </p:sp>
      <p:sp>
        <p:nvSpPr>
          <p:cNvPr id="7" name="Date Placeholder 6"/>
          <p:cNvSpPr>
            <a:spLocks noGrp="1"/>
          </p:cNvSpPr>
          <p:nvPr>
            <p:ph type="dt" sz="half" idx="19"/>
          </p:nvPr>
        </p:nvSpPr>
        <p:spPr/>
        <p:txBody>
          <a:bodyPr/>
          <a:lstStyle/>
          <a:p>
            <a:pPr algn="ctr"/>
            <a:r>
              <a:rPr lang="en-US"/>
              <a:t>Insert your date / confidentiality text here</a:t>
            </a:r>
            <a:endParaRPr lang="en-GB" dirty="0"/>
          </a:p>
        </p:txBody>
      </p:sp>
      <p:sp>
        <p:nvSpPr>
          <p:cNvPr id="9" name="Footer Placeholder 8"/>
          <p:cNvSpPr>
            <a:spLocks noGrp="1"/>
          </p:cNvSpPr>
          <p:nvPr>
            <p:ph type="ftr" sz="quarter" idx="20"/>
          </p:nvPr>
        </p:nvSpPr>
        <p:spPr/>
        <p:txBody>
          <a:bodyPr/>
          <a:lstStyle>
            <a:lvl1pPr>
              <a:defRPr/>
            </a:lvl1pPr>
          </a:lstStyle>
          <a:p>
            <a:r>
              <a:rPr lang="en-GB"/>
              <a:t>16x9 core template</a:t>
            </a:r>
            <a:endParaRPr lang="en-GB" dirty="0"/>
          </a:p>
        </p:txBody>
      </p:sp>
      <p:sp>
        <p:nvSpPr>
          <p:cNvPr id="10" name="Slide Number Placeholder 9"/>
          <p:cNvSpPr>
            <a:spLocks noGrp="1"/>
          </p:cNvSpPr>
          <p:nvPr>
            <p:ph type="sldNum" sz="quarter" idx="21"/>
          </p:nvPr>
        </p:nvSpPr>
        <p:spPr/>
        <p:txBody>
          <a:bodyPr/>
          <a:lstStyle/>
          <a:p>
            <a:fld id="{9F9F533D-B52E-4A2F-BF72-0ADD2D94BD75}" type="slidenum">
              <a:rPr lang="en-GB" smtClean="0"/>
              <a:pPr/>
              <a:t>‹N›</a:t>
            </a:fld>
            <a:endParaRPr lang="en-GB"/>
          </a:p>
        </p:txBody>
      </p:sp>
    </p:spTree>
    <p:extLst>
      <p:ext uri="{BB962C8B-B14F-4D97-AF65-F5344CB8AC3E}">
        <p14:creationId xmlns:p14="http://schemas.microsoft.com/office/powerpoint/2010/main" val="4981381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6" name="Content Placeholder 15"/>
          <p:cNvSpPr>
            <a:spLocks noGrp="1" noChangeAspect="1"/>
          </p:cNvSpPr>
          <p:nvPr>
            <p:ph sz="quarter" idx="12"/>
          </p:nvPr>
        </p:nvSpPr>
        <p:spPr>
          <a:xfrm>
            <a:off x="359153" y="1589851"/>
            <a:ext cx="8423275" cy="4093400"/>
          </a:xfrm>
          <a:prstGeom prst="rect">
            <a:avLst/>
          </a:prstGeo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2"/>
          <p:cNvSpPr>
            <a:spLocks noGrp="1"/>
          </p:cNvSpPr>
          <p:nvPr>
            <p:ph type="body" sz="quarter" idx="14" hasCustomPrompt="1"/>
          </p:nvPr>
        </p:nvSpPr>
        <p:spPr>
          <a:xfrm>
            <a:off x="359152" y="924738"/>
            <a:ext cx="7578000" cy="369332"/>
          </a:xfrm>
          <a:prstGeom prst="rect">
            <a:avLst/>
          </a:prstGeom>
        </p:spPr>
        <p:txBody>
          <a:bodyPr lIns="0" anchor="t" anchorCtr="0">
            <a:noAutofit/>
          </a:bodyPr>
          <a:lstStyle>
            <a:lvl1pPr marL="0" marR="0" indent="0" algn="l" defTabSz="914378"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57" indent="0">
              <a:buNone/>
              <a:defRPr/>
            </a:lvl2pPr>
            <a:lvl3pPr marL="533387" indent="0">
              <a:buNone/>
              <a:defRPr/>
            </a:lvl3pPr>
            <a:lvl4pPr marL="815954" indent="0">
              <a:buNone/>
              <a:defRPr/>
            </a:lvl4pPr>
            <a:lvl5pPr marL="1104872" indent="0">
              <a:buNone/>
              <a:defRPr/>
            </a:lvl5pPr>
          </a:lstStyle>
          <a:p>
            <a:pPr marL="0" marR="0" lvl="0" indent="0" algn="l" defTabSz="914378"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6" name="Text Placeholder 5"/>
          <p:cNvSpPr>
            <a:spLocks noGrp="1"/>
          </p:cNvSpPr>
          <p:nvPr>
            <p:ph type="body" sz="quarter" idx="18" hasCustomPrompt="1"/>
          </p:nvPr>
        </p:nvSpPr>
        <p:spPr>
          <a:xfrm>
            <a:off x="359152" y="5711398"/>
            <a:ext cx="8424000" cy="215444"/>
          </a:xfrm>
          <a:prstGeom prst="rect">
            <a:avLst/>
          </a:prstGeom>
        </p:spPr>
        <p:txBody>
          <a:bodyPr wrap="square" anchor="b" anchorCtr="0">
            <a:spAutoFit/>
          </a:bodyPr>
          <a:lstStyle>
            <a:lvl1pPr marL="0" indent="0">
              <a:buNone/>
              <a:defRPr sz="800" baseline="0"/>
            </a:lvl1pPr>
            <a:lvl2pPr marL="268157" indent="0">
              <a:buNone/>
              <a:defRPr sz="800"/>
            </a:lvl2pPr>
            <a:lvl3pPr marL="539987" indent="0">
              <a:buNone/>
              <a:defRPr sz="800"/>
            </a:lvl3pPr>
            <a:lvl4pPr marL="811068" indent="0">
              <a:buNone/>
              <a:defRPr sz="800"/>
            </a:lvl4pPr>
            <a:lvl5pPr marL="1079973" indent="0">
              <a:buNone/>
              <a:defRPr sz="800"/>
            </a:lvl5pPr>
          </a:lstStyle>
          <a:p>
            <a:pPr lvl="0"/>
            <a:r>
              <a:rPr lang="en-US" dirty="0"/>
              <a:t>Insert Source text here</a:t>
            </a:r>
          </a:p>
        </p:txBody>
      </p:sp>
      <p:sp>
        <p:nvSpPr>
          <p:cNvPr id="4" name="Title 3"/>
          <p:cNvSpPr>
            <a:spLocks noGrp="1"/>
          </p:cNvSpPr>
          <p:nvPr>
            <p:ph type="title" hasCustomPrompt="1"/>
          </p:nvPr>
        </p:nvSpPr>
        <p:spPr>
          <a:xfrm>
            <a:off x="359153" y="384853"/>
            <a:ext cx="7577139" cy="451405"/>
          </a:xfrm>
        </p:spPr>
        <p:txBody>
          <a:bodyPr/>
          <a:lstStyle/>
          <a:p>
            <a:r>
              <a:rPr lang="en-US" dirty="0"/>
              <a:t>Click to edit Master heading style</a:t>
            </a:r>
            <a:endParaRPr lang="en-GB" dirty="0"/>
          </a:p>
        </p:txBody>
      </p:sp>
      <p:sp>
        <p:nvSpPr>
          <p:cNvPr id="7" name="Date Placeholder 6"/>
          <p:cNvSpPr>
            <a:spLocks noGrp="1"/>
          </p:cNvSpPr>
          <p:nvPr>
            <p:ph type="dt" sz="half" idx="19"/>
          </p:nvPr>
        </p:nvSpPr>
        <p:spPr/>
        <p:txBody>
          <a:bodyPr/>
          <a:lstStyle/>
          <a:p>
            <a:pPr algn="ctr"/>
            <a:r>
              <a:rPr lang="en-US"/>
              <a:t>Insert your date / confidentiality text here</a:t>
            </a:r>
            <a:endParaRPr lang="en-GB" dirty="0"/>
          </a:p>
        </p:txBody>
      </p:sp>
      <p:sp>
        <p:nvSpPr>
          <p:cNvPr id="9" name="Footer Placeholder 8"/>
          <p:cNvSpPr>
            <a:spLocks noGrp="1"/>
          </p:cNvSpPr>
          <p:nvPr>
            <p:ph type="ftr" sz="quarter" idx="20"/>
          </p:nvPr>
        </p:nvSpPr>
        <p:spPr/>
        <p:txBody>
          <a:bodyPr/>
          <a:lstStyle>
            <a:lvl1pPr>
              <a:defRPr/>
            </a:lvl1pPr>
          </a:lstStyle>
          <a:p>
            <a:r>
              <a:rPr lang="en-GB"/>
              <a:t>16x9 core template</a:t>
            </a:r>
            <a:endParaRPr lang="en-GB" dirty="0"/>
          </a:p>
        </p:txBody>
      </p:sp>
      <p:sp>
        <p:nvSpPr>
          <p:cNvPr id="10" name="Slide Number Placeholder 9"/>
          <p:cNvSpPr>
            <a:spLocks noGrp="1"/>
          </p:cNvSpPr>
          <p:nvPr>
            <p:ph type="sldNum" sz="quarter" idx="21"/>
          </p:nvPr>
        </p:nvSpPr>
        <p:spPr/>
        <p:txBody>
          <a:bodyPr/>
          <a:lstStyle/>
          <a:p>
            <a:fld id="{9F9F533D-B52E-4A2F-BF72-0ADD2D94BD75}" type="slidenum">
              <a:rPr lang="en-GB" smtClean="0"/>
              <a:pPr/>
              <a:t>‹N›</a:t>
            </a:fld>
            <a:endParaRPr lang="en-GB"/>
          </a:p>
        </p:txBody>
      </p:sp>
    </p:spTree>
    <p:extLst>
      <p:ext uri="{BB962C8B-B14F-4D97-AF65-F5344CB8AC3E}">
        <p14:creationId xmlns:p14="http://schemas.microsoft.com/office/powerpoint/2010/main" val="15530610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dirty="0"/>
              <a:t>Click to edit Master title style</a:t>
            </a:r>
            <a:endParaRPr lang="en-GB" dirty="0"/>
          </a:p>
        </p:txBody>
      </p:sp>
      <p:sp>
        <p:nvSpPr>
          <p:cNvPr id="3" name="Content Placeholder 2"/>
          <p:cNvSpPr>
            <a:spLocks noGrp="1"/>
          </p:cNvSpPr>
          <p:nvPr>
            <p:ph idx="1"/>
          </p:nvPr>
        </p:nvSpPr>
        <p:spPr>
          <a:xfrm>
            <a:off x="395537" y="1412776"/>
            <a:ext cx="8352928" cy="4896544"/>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a:xfrm>
            <a:off x="8677375" y="6476209"/>
            <a:ext cx="288032" cy="365125"/>
          </a:xfrm>
        </p:spPr>
        <p:txBody>
          <a:bodyPr/>
          <a:lstStyle>
            <a:lvl1pPr algn="r">
              <a:defRPr/>
            </a:lvl1pPr>
          </a:lstStyle>
          <a:p>
            <a:pPr defTabSz="685783">
              <a:defRPr/>
            </a:pPr>
            <a:fld id="{2FE18977-94FB-415F-B497-03350E8854FC}" type="slidenum">
              <a:rPr lang="en-GB" sz="600" smtClean="0">
                <a:solidFill>
                  <a:srgbClr val="9A8B7D"/>
                </a:solidFill>
              </a:rPr>
              <a:pPr defTabSz="685783">
                <a:defRPr/>
              </a:pPr>
              <a:t>‹N›</a:t>
            </a:fld>
            <a:endParaRPr lang="en-GB" sz="600" dirty="0">
              <a:solidFill>
                <a:srgbClr val="9A8B7D"/>
              </a:solidFill>
            </a:endParaRPr>
          </a:p>
        </p:txBody>
      </p:sp>
      <p:sp>
        <p:nvSpPr>
          <p:cNvPr id="8" name="Text Placeholder 7"/>
          <p:cNvSpPr>
            <a:spLocks noGrp="1"/>
          </p:cNvSpPr>
          <p:nvPr>
            <p:ph type="body" sz="quarter" idx="13"/>
          </p:nvPr>
        </p:nvSpPr>
        <p:spPr>
          <a:xfrm>
            <a:off x="392907" y="707459"/>
            <a:ext cx="7419454" cy="417287"/>
          </a:xfrm>
        </p:spPr>
        <p:txBody>
          <a:bodyPr/>
          <a:lstStyle>
            <a:lvl1pPr marL="0" indent="0">
              <a:buNone/>
              <a:defRPr sz="1350">
                <a:latin typeface="+mj-lt"/>
              </a:defRPr>
            </a:lvl1pPr>
            <a:lvl2pPr marL="269075" indent="0">
              <a:buNone/>
              <a:defRPr>
                <a:latin typeface="Cambria" pitchFamily="18" charset="0"/>
              </a:defRPr>
            </a:lvl2pPr>
            <a:lvl3pPr marL="538150" indent="0">
              <a:buNone/>
              <a:defRPr>
                <a:latin typeface="Cambria" pitchFamily="18" charset="0"/>
              </a:defRPr>
            </a:lvl3pPr>
            <a:lvl4pPr marL="807224" indent="0">
              <a:buNone/>
              <a:defRPr>
                <a:latin typeface="Cambria" pitchFamily="18" charset="0"/>
              </a:defRPr>
            </a:lvl4pPr>
            <a:lvl5pPr marL="1076298" indent="0">
              <a:buNone/>
              <a:defRPr>
                <a:latin typeface="Cambria" pitchFamily="18" charset="0"/>
              </a:defRPr>
            </a:lvl5pPr>
          </a:lstStyle>
          <a:p>
            <a:pPr lvl="0"/>
            <a:r>
              <a:rPr lang="en-US" dirty="0"/>
              <a:t>Click to edit Master text styles</a:t>
            </a:r>
          </a:p>
        </p:txBody>
      </p:sp>
      <p:sp>
        <p:nvSpPr>
          <p:cNvPr id="9" name="Date Placeholder 3"/>
          <p:cNvSpPr>
            <a:spLocks noGrp="1"/>
          </p:cNvSpPr>
          <p:nvPr>
            <p:ph type="dt" sz="half" idx="10"/>
          </p:nvPr>
        </p:nvSpPr>
        <p:spPr>
          <a:xfrm>
            <a:off x="1763440" y="6476209"/>
            <a:ext cx="1075010" cy="365125"/>
          </a:xfrm>
        </p:spPr>
        <p:txBody>
          <a:bodyPr/>
          <a:lstStyle/>
          <a:p>
            <a:pPr defTabSz="685783">
              <a:defRPr/>
            </a:pPr>
            <a:r>
              <a:rPr lang="en-GB" sz="600" smtClean="0">
                <a:solidFill>
                  <a:srgbClr val="9A8B7D"/>
                </a:solidFill>
              </a:rPr>
              <a:t>00 Month 0000</a:t>
            </a:r>
            <a:endParaRPr lang="en-GB" sz="600" dirty="0">
              <a:solidFill>
                <a:srgbClr val="9A8B7D"/>
              </a:solidFill>
            </a:endParaRPr>
          </a:p>
        </p:txBody>
      </p:sp>
      <p:sp>
        <p:nvSpPr>
          <p:cNvPr id="10" name="Footer Placeholder 4"/>
          <p:cNvSpPr>
            <a:spLocks noGrp="1"/>
          </p:cNvSpPr>
          <p:nvPr>
            <p:ph type="ftr" sz="quarter" idx="11"/>
          </p:nvPr>
        </p:nvSpPr>
        <p:spPr>
          <a:xfrm>
            <a:off x="395289" y="6476209"/>
            <a:ext cx="1368152" cy="365125"/>
          </a:xfrm>
        </p:spPr>
        <p:txBody>
          <a:bodyPr/>
          <a:lstStyle/>
          <a:p>
            <a:pPr defTabSz="685783">
              <a:defRPr/>
            </a:pPr>
            <a:r>
              <a:rPr lang="en-GB" sz="600" smtClean="0">
                <a:solidFill>
                  <a:srgbClr val="9A8B7D"/>
                </a:solidFill>
              </a:rPr>
              <a:t>Presentation title in footer</a:t>
            </a:r>
            <a:endParaRPr lang="en-GB" sz="600" dirty="0">
              <a:solidFill>
                <a:srgbClr val="9A8B7D"/>
              </a:solidFill>
            </a:endParaRPr>
          </a:p>
        </p:txBody>
      </p:sp>
    </p:spTree>
    <p:extLst>
      <p:ext uri="{BB962C8B-B14F-4D97-AF65-F5344CB8AC3E}">
        <p14:creationId xmlns:p14="http://schemas.microsoft.com/office/powerpoint/2010/main" val="3680231136"/>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6" name="Content Placeholder 15"/>
          <p:cNvSpPr>
            <a:spLocks noGrp="1" noChangeAspect="1"/>
          </p:cNvSpPr>
          <p:nvPr>
            <p:ph sz="quarter" idx="12"/>
          </p:nvPr>
        </p:nvSpPr>
        <p:spPr>
          <a:xfrm>
            <a:off x="359153" y="1589851"/>
            <a:ext cx="8423275" cy="4093400"/>
          </a:xfrm>
          <a:prstGeom prst="rect">
            <a:avLst/>
          </a:prstGeom>
        </p:spPr>
        <p:txBody>
          <a:bodyPr l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2"/>
          <p:cNvSpPr>
            <a:spLocks noGrp="1"/>
          </p:cNvSpPr>
          <p:nvPr>
            <p:ph type="body" sz="quarter" idx="14" hasCustomPrompt="1"/>
          </p:nvPr>
        </p:nvSpPr>
        <p:spPr>
          <a:xfrm>
            <a:off x="359152" y="924738"/>
            <a:ext cx="7578000" cy="369332"/>
          </a:xfrm>
          <a:prstGeom prst="rect">
            <a:avLst/>
          </a:prstGeom>
        </p:spPr>
        <p:txBody>
          <a:bodyPr lIns="0" anchor="t" anchorCtr="0">
            <a:noAutofit/>
          </a:bodyPr>
          <a:lstStyle>
            <a:lvl1pPr marL="0" marR="0" indent="0" algn="l" defTabSz="914378"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57" indent="0">
              <a:buNone/>
              <a:defRPr/>
            </a:lvl2pPr>
            <a:lvl3pPr marL="533387" indent="0">
              <a:buNone/>
              <a:defRPr/>
            </a:lvl3pPr>
            <a:lvl4pPr marL="815954" indent="0">
              <a:buNone/>
              <a:defRPr/>
            </a:lvl4pPr>
            <a:lvl5pPr marL="1104872" indent="0">
              <a:buNone/>
              <a:defRPr/>
            </a:lvl5pPr>
          </a:lstStyle>
          <a:p>
            <a:pPr marL="0" marR="0" lvl="0" indent="0" algn="l" defTabSz="914378"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6" name="Text Placeholder 5"/>
          <p:cNvSpPr>
            <a:spLocks noGrp="1"/>
          </p:cNvSpPr>
          <p:nvPr>
            <p:ph type="body" sz="quarter" idx="18" hasCustomPrompt="1"/>
          </p:nvPr>
        </p:nvSpPr>
        <p:spPr>
          <a:xfrm>
            <a:off x="359152" y="5711398"/>
            <a:ext cx="8424000" cy="215444"/>
          </a:xfrm>
          <a:prstGeom prst="rect">
            <a:avLst/>
          </a:prstGeom>
        </p:spPr>
        <p:txBody>
          <a:bodyPr wrap="square" anchor="b" anchorCtr="0">
            <a:spAutoFit/>
          </a:bodyPr>
          <a:lstStyle>
            <a:lvl1pPr marL="0" indent="0">
              <a:buNone/>
              <a:defRPr sz="800" baseline="0"/>
            </a:lvl1pPr>
            <a:lvl2pPr marL="268157" indent="0">
              <a:buNone/>
              <a:defRPr sz="800"/>
            </a:lvl2pPr>
            <a:lvl3pPr marL="539987" indent="0">
              <a:buNone/>
              <a:defRPr sz="800"/>
            </a:lvl3pPr>
            <a:lvl4pPr marL="811068" indent="0">
              <a:buNone/>
              <a:defRPr sz="800"/>
            </a:lvl4pPr>
            <a:lvl5pPr marL="1079973" indent="0">
              <a:buNone/>
              <a:defRPr sz="800"/>
            </a:lvl5pPr>
          </a:lstStyle>
          <a:p>
            <a:pPr lvl="0"/>
            <a:r>
              <a:rPr lang="en-US" dirty="0"/>
              <a:t>Insert Source text here</a:t>
            </a:r>
          </a:p>
        </p:txBody>
      </p:sp>
      <p:sp>
        <p:nvSpPr>
          <p:cNvPr id="4" name="Title 3"/>
          <p:cNvSpPr>
            <a:spLocks noGrp="1"/>
          </p:cNvSpPr>
          <p:nvPr>
            <p:ph type="title" hasCustomPrompt="1"/>
          </p:nvPr>
        </p:nvSpPr>
        <p:spPr>
          <a:xfrm>
            <a:off x="359153" y="384853"/>
            <a:ext cx="7577139" cy="451405"/>
          </a:xfrm>
        </p:spPr>
        <p:txBody>
          <a:bodyPr/>
          <a:lstStyle/>
          <a:p>
            <a:r>
              <a:rPr lang="en-US" dirty="0"/>
              <a:t>Click to edit Master heading style</a:t>
            </a:r>
            <a:endParaRPr lang="en-GB" dirty="0"/>
          </a:p>
        </p:txBody>
      </p:sp>
      <p:sp>
        <p:nvSpPr>
          <p:cNvPr id="7" name="Date Placeholder 6"/>
          <p:cNvSpPr>
            <a:spLocks noGrp="1"/>
          </p:cNvSpPr>
          <p:nvPr>
            <p:ph type="dt" sz="half" idx="19"/>
          </p:nvPr>
        </p:nvSpPr>
        <p:spPr/>
        <p:txBody>
          <a:bodyPr/>
          <a:lstStyle/>
          <a:p>
            <a:pPr algn="ctr"/>
            <a:r>
              <a:rPr lang="en-US"/>
              <a:t>Insert your date / confidentiality text here</a:t>
            </a:r>
            <a:endParaRPr lang="en-GB" dirty="0"/>
          </a:p>
        </p:txBody>
      </p:sp>
      <p:sp>
        <p:nvSpPr>
          <p:cNvPr id="9" name="Footer Placeholder 8"/>
          <p:cNvSpPr>
            <a:spLocks noGrp="1"/>
          </p:cNvSpPr>
          <p:nvPr>
            <p:ph type="ftr" sz="quarter" idx="20"/>
          </p:nvPr>
        </p:nvSpPr>
        <p:spPr/>
        <p:txBody>
          <a:bodyPr/>
          <a:lstStyle>
            <a:lvl1pPr>
              <a:defRPr/>
            </a:lvl1pPr>
          </a:lstStyle>
          <a:p>
            <a:r>
              <a:rPr lang="en-GB"/>
              <a:t>16x9 core template</a:t>
            </a:r>
            <a:endParaRPr lang="en-GB" dirty="0"/>
          </a:p>
        </p:txBody>
      </p:sp>
      <p:sp>
        <p:nvSpPr>
          <p:cNvPr id="10" name="Slide Number Placeholder 9"/>
          <p:cNvSpPr>
            <a:spLocks noGrp="1"/>
          </p:cNvSpPr>
          <p:nvPr>
            <p:ph type="sldNum" sz="quarter" idx="21"/>
          </p:nvPr>
        </p:nvSpPr>
        <p:spPr/>
        <p:txBody>
          <a:bodyPr/>
          <a:lstStyle/>
          <a:p>
            <a:fld id="{9F9F533D-B52E-4A2F-BF72-0ADD2D94BD75}" type="slidenum">
              <a:rPr lang="en-GB" smtClean="0"/>
              <a:pPr/>
              <a:t>‹N›</a:t>
            </a:fld>
            <a:endParaRPr lang="en-GB"/>
          </a:p>
        </p:txBody>
      </p:sp>
    </p:spTree>
    <p:extLst>
      <p:ext uri="{BB962C8B-B14F-4D97-AF65-F5344CB8AC3E}">
        <p14:creationId xmlns:p14="http://schemas.microsoft.com/office/powerpoint/2010/main" val="2277877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D77C16BF-2F02-42B5-BE22-29E9604991B8}" type="datetimeFigureOut">
              <a:rPr lang="it-IT" smtClean="0"/>
              <a:pPr/>
              <a:t>24/10/2022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EDB8793-EF07-4570-A262-03944DA9AE17}"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77C16BF-2F02-42B5-BE22-29E9604991B8}" type="datetimeFigureOut">
              <a:rPr lang="it-IT" smtClean="0"/>
              <a:pPr/>
              <a:t>24/10/2022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EDB8793-EF07-4570-A262-03944DA9AE17}"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77C16BF-2F02-42B5-BE22-29E9604991B8}" type="datetimeFigureOut">
              <a:rPr lang="it-IT" smtClean="0"/>
              <a:pPr/>
              <a:t>24/10/2022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EDB8793-EF07-4570-A262-03944DA9AE17}"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77C16BF-2F02-42B5-BE22-29E9604991B8}" type="datetimeFigureOut">
              <a:rPr lang="it-IT" smtClean="0"/>
              <a:pPr/>
              <a:t>24/10/2022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EDB8793-EF07-4570-A262-03944DA9AE17}"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77C16BF-2F02-42B5-BE22-29E9604991B8}" type="datetimeFigureOut">
              <a:rPr lang="it-IT" smtClean="0"/>
              <a:pPr/>
              <a:t>24/10/2022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EDB8793-EF07-4570-A262-03944DA9AE17}"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77C16BF-2F02-42B5-BE22-29E9604991B8}" type="datetimeFigureOut">
              <a:rPr lang="it-IT" smtClean="0"/>
              <a:pPr/>
              <a:t>24/10/2022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EDB8793-EF07-4570-A262-03944DA9AE17}"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77C16BF-2F02-42B5-BE22-29E9604991B8}" type="datetimeFigureOut">
              <a:rPr lang="it-IT" smtClean="0"/>
              <a:pPr/>
              <a:t>24/10/2022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EDB8793-EF07-4570-A262-03944DA9AE17}"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C16BF-2F02-42B5-BE22-29E9604991B8}" type="datetimeFigureOut">
              <a:rPr lang="it-IT" smtClean="0"/>
              <a:pPr/>
              <a:t>24/10/2022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DB8793-EF07-4570-A262-03944DA9AE17}"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73.xml"/><Relationship Id="rId1" Type="http://schemas.openxmlformats.org/officeDocument/2006/relationships/slideLayout" Target="../slideLayouts/slideLayout26.xml"/><Relationship Id="rId4" Type="http://schemas.openxmlformats.org/officeDocument/2006/relationships/image" Target="../media/image121.png"/></Relationships>
</file>

<file path=ppt/slides/_rels/slide10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4.xml"/><Relationship Id="rId1" Type="http://schemas.openxmlformats.org/officeDocument/2006/relationships/slideLayout" Target="../slideLayouts/slideLayout27.xml"/><Relationship Id="rId4" Type="http://schemas.openxmlformats.org/officeDocument/2006/relationships/image" Target="../media/image123.png"/></Relationships>
</file>

<file path=ppt/slides/_rels/slide105.xml.rels><?xml version="1.0" encoding="UTF-8" standalone="yes"?>
<Relationships xmlns="http://schemas.openxmlformats.org/package/2006/relationships"><Relationship Id="rId3" Type="http://schemas.openxmlformats.org/officeDocument/2006/relationships/hyperlink" Target="http://www.salute.gov.it/imgs/C_17_pubblicazioni_2571_allegato.pdf" TargetMode="External"/><Relationship Id="rId2" Type="http://schemas.openxmlformats.org/officeDocument/2006/relationships/image" Target="../media/image124.emf"/><Relationship Id="rId1" Type="http://schemas.openxmlformats.org/officeDocument/2006/relationships/slideLayout" Target="../slideLayouts/slideLayout28.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3.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tags" Target="../tags/tag2.xml"/><Relationship Id="rId7" Type="http://schemas.openxmlformats.org/officeDocument/2006/relationships/oleObject" Target="../embeddings/oleObject2.bin"/><Relationship Id="rId2" Type="http://schemas.openxmlformats.org/officeDocument/2006/relationships/tags" Target="../tags/tag1.xml"/><Relationship Id="rId1" Type="http://schemas.openxmlformats.org/officeDocument/2006/relationships/vmlDrawing" Target="../drawings/vmlDrawing2.vml"/><Relationship Id="rId6" Type="http://schemas.openxmlformats.org/officeDocument/2006/relationships/notesSlide" Target="../notesSlides/notesSlide10.xml"/><Relationship Id="rId5" Type="http://schemas.openxmlformats.org/officeDocument/2006/relationships/slideLayout" Target="../slideLayouts/slideLayout22.xml"/><Relationship Id="rId10" Type="http://schemas.openxmlformats.org/officeDocument/2006/relationships/image" Target="../media/image35.png"/><Relationship Id="rId4" Type="http://schemas.openxmlformats.org/officeDocument/2006/relationships/tags" Target="../tags/tag3.xml"/><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38.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gif"/><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png"/><Relationship Id="rId7" Type="http://schemas.openxmlformats.org/officeDocument/2006/relationships/hyperlink" Target="https://www.who.int/News-room/Events/Detail/2020/11/17/Default-calendar/Launch-of-the-global-strategy-to-accelerate-the-elimination-of-cervical-cancer"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www.who.int/reproductivehealth/DG_Call-to-Action.pdf" TargetMode="External"/><Relationship Id="rId5" Type="http://schemas.openxmlformats.org/officeDocument/2006/relationships/image" Target="../media/image80.png"/><Relationship Id="rId4" Type="http://schemas.openxmlformats.org/officeDocument/2006/relationships/image" Target="../media/image79.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4.png"/><Relationship Id="rId7" Type="http://schemas.openxmlformats.org/officeDocument/2006/relationships/diagramQuickStyle" Target="../diagrams/quickStyle1.xml"/><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2.wdp"/><Relationship Id="rId9" Type="http://schemas.microsoft.com/office/2007/relationships/diagramDrawing" Target="../diagrams/drawing1.xml"/></Relationships>
</file>

<file path=ppt/slides/_rels/slide7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93.png"/><Relationship Id="rId4" Type="http://schemas.openxmlformats.org/officeDocument/2006/relationships/image" Target="../media/image9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84.xml.rels><?xml version="1.0" encoding="UTF-8" standalone="yes"?>
<Relationships xmlns="http://schemas.openxmlformats.org/package/2006/relationships"><Relationship Id="rId3" Type="http://schemas.openxmlformats.org/officeDocument/2006/relationships/hyperlink" Target="https://www.cdc.gov/vaccines/pubs/pinkbook/hpv.html" TargetMode="External"/><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8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7.xml"/><Relationship Id="rId1" Type="http://schemas.openxmlformats.org/officeDocument/2006/relationships/slideLayout" Target="../slideLayouts/slideLayout20.xml"/><Relationship Id="rId6" Type="http://schemas.openxmlformats.org/officeDocument/2006/relationships/image" Target="../media/image82.svg"/><Relationship Id="rId5" Type="http://schemas.openxmlformats.org/officeDocument/2006/relationships/image" Target="../media/image102.png"/><Relationship Id="rId4" Type="http://schemas.openxmlformats.org/officeDocument/2006/relationships/image" Target="../media/image80.sv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s://snlg.iss.it/wp-content/uploads/2020/07/LLGG-197-GISCi_et_al-vaccino-HPV-20luglio_Racc1.pdf" TargetMode="External"/></Relationships>
</file>

<file path=ppt/slides/_rels/slide8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0.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1.xml"/><Relationship Id="rId1" Type="http://schemas.openxmlformats.org/officeDocument/2006/relationships/slideLayout" Target="../slideLayouts/slideLayout25.xml"/><Relationship Id="rId4" Type="http://schemas.openxmlformats.org/officeDocument/2006/relationships/image" Target="../media/image109.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3.xml"/><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6.xml"/><Relationship Id="rId1" Type="http://schemas.openxmlformats.org/officeDocument/2006/relationships/slideLayout" Target="../slideLayouts/slideLayout25.xml"/><Relationship Id="rId5" Type="http://schemas.openxmlformats.org/officeDocument/2006/relationships/image" Target="../media/image115.png"/><Relationship Id="rId4" Type="http://schemas.openxmlformats.org/officeDocument/2006/relationships/image" Target="../media/image105.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8.xml"/><Relationship Id="rId1" Type="http://schemas.openxmlformats.org/officeDocument/2006/relationships/slideLayout" Target="../slideLayouts/slideLayout2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55576" y="2492896"/>
            <a:ext cx="7218040" cy="1598761"/>
          </a:xfrm>
        </p:spPr>
        <p:txBody>
          <a:bodyPr vert="horz" lIns="68580" tIns="34290" rIns="68580" bIns="34290" rtlCol="0" anchor="b">
            <a:noAutofit/>
          </a:bodyPr>
          <a:lstStyle/>
          <a:p>
            <a:pPr>
              <a:lnSpc>
                <a:spcPct val="100000"/>
              </a:lnSpc>
            </a:pPr>
            <a:r>
              <a:rPr lang="it-IT" b="1" dirty="0">
                <a:solidFill>
                  <a:schemeClr val="tx2">
                    <a:lumMod val="75000"/>
                  </a:schemeClr>
                </a:solidFill>
                <a:latin typeface="+mn-lt"/>
              </a:rPr>
              <a:t>Le vaccinazioni nell’adolescente</a:t>
            </a:r>
          </a:p>
        </p:txBody>
      </p:sp>
      <p:pic>
        <p:nvPicPr>
          <p:cNvPr id="4" name="Immagine 3" descr="C:\Users\brusam.ASLAL\Desktop\ATTIVITA' 2022\PRP 2020-2025\PIANO COMUNICAZIONE PRP\LOGHI\prp_14x.png"/>
          <p:cNvPicPr/>
          <p:nvPr/>
        </p:nvPicPr>
        <p:blipFill>
          <a:blip r:embed="rId2" cstate="print"/>
          <a:stretch>
            <a:fillRect/>
          </a:stretch>
        </p:blipFill>
        <p:spPr bwMode="auto">
          <a:xfrm>
            <a:off x="1187624" y="980728"/>
            <a:ext cx="1366440" cy="905909"/>
          </a:xfrm>
          <a:prstGeom prst="rect">
            <a:avLst/>
          </a:prstGeom>
          <a:noFill/>
          <a:ln w="9525">
            <a:noFill/>
            <a:miter lim="800000"/>
            <a:headEnd/>
            <a:tailEnd/>
          </a:ln>
        </p:spPr>
      </p:pic>
      <p:pic>
        <p:nvPicPr>
          <p:cNvPr id="5" name="Immagine 4" descr="C:\Users\brusam.ASLAL\Desktop\ATTIVITA' 2022\PRP 2020-2025\PIANO COMUNICAZIONE PRP\LOGHI\logo_principale.png"/>
          <p:cNvPicPr/>
          <p:nvPr/>
        </p:nvPicPr>
        <p:blipFill>
          <a:blip r:embed="rId3" cstate="print"/>
          <a:srcRect/>
          <a:stretch>
            <a:fillRect/>
          </a:stretch>
        </p:blipFill>
        <p:spPr bwMode="auto">
          <a:xfrm>
            <a:off x="6393668" y="908720"/>
            <a:ext cx="1706724" cy="945901"/>
          </a:xfrm>
          <a:prstGeom prst="rect">
            <a:avLst/>
          </a:prstGeom>
          <a:noFill/>
          <a:ln w="9525">
            <a:noFill/>
            <a:miter lim="800000"/>
            <a:headEnd/>
            <a:tailEnd/>
          </a:ln>
        </p:spPr>
      </p:pic>
      <p:pic>
        <p:nvPicPr>
          <p:cNvPr id="6" name="Immagine 5" descr="C:\Users\brusam.ASLAL\Desktop\ATTIVITA' 2022\PRP 2020-2025\PIANO COMUNICAZIONE PRP\LOGHI\logo ASL.png"/>
          <p:cNvPicPr/>
          <p:nvPr/>
        </p:nvPicPr>
        <p:blipFill>
          <a:blip r:embed="rId4"/>
          <a:srcRect/>
          <a:stretch>
            <a:fillRect/>
          </a:stretch>
        </p:blipFill>
        <p:spPr bwMode="auto">
          <a:xfrm>
            <a:off x="1187624" y="5089934"/>
            <a:ext cx="1241236" cy="931354"/>
          </a:xfrm>
          <a:prstGeom prst="rect">
            <a:avLst/>
          </a:prstGeom>
          <a:solidFill>
            <a:schemeClr val="accent1"/>
          </a:solidFill>
          <a:ln w="9525">
            <a:noFill/>
            <a:miter lim="800000"/>
            <a:headEnd/>
            <a:tailEnd/>
          </a:ln>
        </p:spPr>
      </p:pic>
      <p:pic>
        <p:nvPicPr>
          <p:cNvPr id="7" name="Immagine 6" descr="C:\Users\brusam.ASLAL\Desktop\ATTIVITA' 2022\PRP 2020-2025\PIANO COMUNICAZIONE PRP\LOGHI\logo.png"/>
          <p:cNvPicPr/>
          <p:nvPr/>
        </p:nvPicPr>
        <p:blipFill>
          <a:blip r:embed="rId5" cstate="print"/>
          <a:srcRect/>
          <a:stretch>
            <a:fillRect/>
          </a:stretch>
        </p:blipFill>
        <p:spPr bwMode="auto">
          <a:xfrm>
            <a:off x="6393668" y="5250669"/>
            <a:ext cx="1706723" cy="770619"/>
          </a:xfrm>
          <a:prstGeom prst="rect">
            <a:avLst/>
          </a:prstGeom>
          <a:noFill/>
          <a:ln w="9525">
            <a:noFill/>
            <a:miter lim="800000"/>
            <a:headEnd/>
            <a:tailEnd/>
          </a:ln>
        </p:spPr>
      </p:pic>
    </p:spTree>
    <p:extLst>
      <p:ext uri="{BB962C8B-B14F-4D97-AF65-F5344CB8AC3E}">
        <p14:creationId xmlns:p14="http://schemas.microsoft.com/office/powerpoint/2010/main" val="2989207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ccia in giù 6">
            <a:extLst>
              <a:ext uri="{FF2B5EF4-FFF2-40B4-BE49-F238E27FC236}"/>
            </a:extLst>
          </p:cNvPr>
          <p:cNvSpPr/>
          <p:nvPr/>
        </p:nvSpPr>
        <p:spPr>
          <a:xfrm flipV="1">
            <a:off x="6825504" y="3041948"/>
            <a:ext cx="1606103" cy="2813787"/>
          </a:xfrm>
          <a:prstGeom prst="downArrow">
            <a:avLst/>
          </a:prstGeom>
          <a:solidFill>
            <a:schemeClr val="tx1"/>
          </a:solidFill>
          <a:ln/>
        </p:spPr>
        <p:style>
          <a:lnRef idx="1">
            <a:schemeClr val="dk1"/>
          </a:lnRef>
          <a:fillRef idx="3">
            <a:schemeClr val="dk1"/>
          </a:fillRef>
          <a:effectRef idx="2">
            <a:schemeClr val="dk1"/>
          </a:effectRef>
          <a:fontRef idx="minor">
            <a:schemeClr val="lt1"/>
          </a:fontRef>
        </p:style>
        <p:txBody>
          <a:bodyPr lIns="68580" tIns="34290" rIns="68580" bIns="34290" anchor="ctr"/>
          <a:lstStyle/>
          <a:p>
            <a:pPr algn="ctr">
              <a:defRPr/>
            </a:pPr>
            <a:endParaRPr lang="it-IT"/>
          </a:p>
        </p:txBody>
      </p:sp>
      <p:grpSp>
        <p:nvGrpSpPr>
          <p:cNvPr id="33795" name="Gruppo 2"/>
          <p:cNvGrpSpPr>
            <a:grpSpLocks/>
          </p:cNvGrpSpPr>
          <p:nvPr/>
        </p:nvGrpSpPr>
        <p:grpSpPr bwMode="auto">
          <a:xfrm>
            <a:off x="5190229" y="3984170"/>
            <a:ext cx="1642411" cy="1934777"/>
            <a:chOff x="946151" y="3098801"/>
            <a:chExt cx="3203575" cy="3773488"/>
          </a:xfrm>
        </p:grpSpPr>
        <p:sp>
          <p:nvSpPr>
            <p:cNvPr id="6" name="Freccia in giù 5">
              <a:extLst>
                <a:ext uri="{FF2B5EF4-FFF2-40B4-BE49-F238E27FC236}"/>
              </a:extLst>
            </p:cNvPr>
            <p:cNvSpPr/>
            <p:nvPr/>
          </p:nvSpPr>
          <p:spPr>
            <a:xfrm>
              <a:off x="946151" y="3098801"/>
              <a:ext cx="3203575" cy="3773488"/>
            </a:xfrm>
            <a:prstGeom prst="downArrow">
              <a:avLst/>
            </a:prstGeom>
            <a:solidFill>
              <a:schemeClr val="accent6">
                <a:lumMod val="40000"/>
                <a:lumOff val="60000"/>
              </a:schemeClr>
            </a:solidFill>
            <a:ln>
              <a:noFill/>
            </a:ln>
          </p:spPr>
          <p:style>
            <a:lnRef idx="1">
              <a:schemeClr val="dk1"/>
            </a:lnRef>
            <a:fillRef idx="3">
              <a:schemeClr val="dk1"/>
            </a:fillRef>
            <a:effectRef idx="2">
              <a:schemeClr val="dk1"/>
            </a:effectRef>
            <a:fontRef idx="minor">
              <a:schemeClr val="lt1"/>
            </a:fontRef>
          </p:style>
          <p:txBody>
            <a:bodyPr anchor="ctr"/>
            <a:lstStyle/>
            <a:p>
              <a:pPr algn="ctr">
                <a:defRPr/>
              </a:pPr>
              <a:endParaRPr lang="it-IT"/>
            </a:p>
          </p:txBody>
        </p:sp>
        <p:pic>
          <p:nvPicPr>
            <p:cNvPr id="33819" name="Picture 7" descr="C:\Users\Utente\Desktop\aFOTOLIA 20 Settembre 2017\omini\1Af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5849" y="4576766"/>
              <a:ext cx="414339"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0" name="Picture 7" descr="C:\Users\Utente\Desktop\aFOTOLIA 20 Settembre 2017\omini\1Af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6265" y="4576766"/>
              <a:ext cx="414337"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1" name="Picture 7" descr="C:\Users\Utente\Desktop\aFOTOLIA 20 Settembre 2017\omini\1Af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9564" y="4576766"/>
              <a:ext cx="41592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2" name="Picture 7" descr="C:\Users\Utente\Desktop\aFOTOLIA 20 Settembre 2017\omini\1Af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2675" y="3619500"/>
              <a:ext cx="414339"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3" name="Picture 7" descr="C:\Users\Utente\Desktop\aFOTOLIA 20 Settembre 2017\omini\1Af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1502" y="3619500"/>
              <a:ext cx="4159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4" name="Picture 7" descr="C:\Users\Utente\Desktop\aFOTOLIA 20 Settembre 2017\omini\1Af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6390" y="3619500"/>
              <a:ext cx="4159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796" name="Picture 2" descr="C:\Users\Utente\Desktop\aFOTOLIA 20 Settembre 2017\riduzione copertura vaccinale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517280"/>
            <a:ext cx="931560" cy="93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7" name="Gruppo 30"/>
          <p:cNvGrpSpPr>
            <a:grpSpLocks/>
          </p:cNvGrpSpPr>
          <p:nvPr/>
        </p:nvGrpSpPr>
        <p:grpSpPr bwMode="auto">
          <a:xfrm>
            <a:off x="7284256" y="3803883"/>
            <a:ext cx="727094" cy="1908979"/>
            <a:chOff x="5434013" y="2484438"/>
            <a:chExt cx="1449387" cy="3806825"/>
          </a:xfrm>
        </p:grpSpPr>
        <p:grpSp>
          <p:nvGrpSpPr>
            <p:cNvPr id="33802" name="Gruppo 31"/>
            <p:cNvGrpSpPr>
              <a:grpSpLocks/>
            </p:cNvGrpSpPr>
            <p:nvPr/>
          </p:nvGrpSpPr>
          <p:grpSpPr bwMode="auto">
            <a:xfrm>
              <a:off x="5434013" y="5435600"/>
              <a:ext cx="1433512" cy="855663"/>
              <a:chOff x="5375921" y="5435600"/>
              <a:chExt cx="1432461" cy="855663"/>
            </a:xfrm>
          </p:grpSpPr>
          <p:pic>
            <p:nvPicPr>
              <p:cNvPr id="33815" name="Picture 6" descr="C:\Users\Utente\Desktop\aFOTOLIA 20 Settembre 2017\omini\1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5921" y="5445506"/>
                <a:ext cx="415925" cy="845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6" name="Picture 6" descr="C:\Users\Utente\Desktop\aFOTOLIA 20 Settembre 2017\omini\1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4993" y="5438584"/>
                <a:ext cx="415925" cy="845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7" name="Picture 6" descr="C:\Users\Utente\Desktop\aFOTOLIA 20 Settembre 2017\omini\1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92457" y="5435600"/>
                <a:ext cx="415925" cy="845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803" name="Gruppo 31"/>
            <p:cNvGrpSpPr>
              <a:grpSpLocks/>
            </p:cNvGrpSpPr>
            <p:nvPr/>
          </p:nvGrpSpPr>
          <p:grpSpPr bwMode="auto">
            <a:xfrm>
              <a:off x="5440363" y="4449763"/>
              <a:ext cx="1433512" cy="855662"/>
              <a:chOff x="5375921" y="5435600"/>
              <a:chExt cx="1432461" cy="855663"/>
            </a:xfrm>
          </p:grpSpPr>
          <p:pic>
            <p:nvPicPr>
              <p:cNvPr id="33812" name="Picture 6" descr="C:\Users\Utente\Desktop\aFOTOLIA 20 Settembre 2017\omini\1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5921" y="5445506"/>
                <a:ext cx="415925" cy="845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3" name="Picture 6" descr="C:\Users\Utente\Desktop\aFOTOLIA 20 Settembre 2017\omini\1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4993" y="5438584"/>
                <a:ext cx="415925" cy="845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4" name="Picture 6" descr="C:\Users\Utente\Desktop\aFOTOLIA 20 Settembre 2017\omini\1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92457" y="5435600"/>
                <a:ext cx="415925" cy="845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804" name="Gruppo 31"/>
            <p:cNvGrpSpPr>
              <a:grpSpLocks/>
            </p:cNvGrpSpPr>
            <p:nvPr/>
          </p:nvGrpSpPr>
          <p:grpSpPr bwMode="auto">
            <a:xfrm>
              <a:off x="5449888" y="3467100"/>
              <a:ext cx="1433512" cy="855663"/>
              <a:chOff x="5375921" y="5435600"/>
              <a:chExt cx="1432461" cy="855663"/>
            </a:xfrm>
          </p:grpSpPr>
          <p:pic>
            <p:nvPicPr>
              <p:cNvPr id="33809" name="Picture 6" descr="C:\Users\Utente\Desktop\aFOTOLIA 20 Settembre 2017\omini\1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5921" y="5445506"/>
                <a:ext cx="415925" cy="845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0" name="Picture 6" descr="C:\Users\Utente\Desktop\aFOTOLIA 20 Settembre 2017\omini\1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4993" y="5438584"/>
                <a:ext cx="415925" cy="845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1" name="Picture 6" descr="C:\Users\Utente\Desktop\aFOTOLIA 20 Settembre 2017\omini\1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92457" y="5435600"/>
                <a:ext cx="415925" cy="845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805" name="Gruppo 31"/>
            <p:cNvGrpSpPr>
              <a:grpSpLocks/>
            </p:cNvGrpSpPr>
            <p:nvPr/>
          </p:nvGrpSpPr>
          <p:grpSpPr bwMode="auto">
            <a:xfrm>
              <a:off x="5440363" y="2484438"/>
              <a:ext cx="1433512" cy="855662"/>
              <a:chOff x="5375921" y="5435600"/>
              <a:chExt cx="1432461" cy="855663"/>
            </a:xfrm>
          </p:grpSpPr>
          <p:pic>
            <p:nvPicPr>
              <p:cNvPr id="33806" name="Picture 6" descr="C:\Users\Utente\Desktop\aFOTOLIA 20 Settembre 2017\omini\1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5921" y="5445506"/>
                <a:ext cx="415925" cy="845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7" name="Picture 6" descr="C:\Users\Utente\Desktop\aFOTOLIA 20 Settembre 2017\omini\1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4993" y="5438584"/>
                <a:ext cx="415925" cy="845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8" name="Picture 6" descr="C:\Users\Utente\Desktop\aFOTOLIA 20 Settembre 2017\omini\1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92457" y="5435600"/>
                <a:ext cx="415925" cy="845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33798" name="Picture 29" descr="C:\Users\Utente\Desktop\aFOTOLIA 20 Settembre 2017\casi di malattia 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49467" y="2471831"/>
            <a:ext cx="930604" cy="93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CasellaDiTesto 1"/>
          <p:cNvSpPr txBox="1">
            <a:spLocks noChangeArrowheads="1"/>
          </p:cNvSpPr>
          <p:nvPr/>
        </p:nvSpPr>
        <p:spPr bwMode="auto">
          <a:xfrm>
            <a:off x="547838" y="1558090"/>
            <a:ext cx="6953186" cy="142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378" eaLnBrk="0" fontAlgn="base" hangingPunct="0">
              <a:spcAft>
                <a:spcPct val="0"/>
              </a:spcAft>
            </a:pPr>
            <a:r>
              <a:rPr lang="it-IT" sz="2200" dirty="0">
                <a:solidFill>
                  <a:srgbClr val="212121"/>
                </a:solidFill>
                <a:latin typeface="Bookman Old Style" panose="02050604050505020204" pitchFamily="18" charset="0"/>
              </a:rPr>
              <a:t>La </a:t>
            </a:r>
            <a:r>
              <a:rPr lang="it-IT" sz="2200" b="1" dirty="0">
                <a:solidFill>
                  <a:srgbClr val="23594C"/>
                </a:solidFill>
                <a:latin typeface="Bookman Old Style" panose="02050604050505020204" pitchFamily="18" charset="0"/>
                <a:ea typeface="+mn-ea"/>
                <a:cs typeface="+mn-cs"/>
              </a:rPr>
              <a:t>difterite</a:t>
            </a:r>
            <a:r>
              <a:rPr lang="it-IT" sz="2200" dirty="0">
                <a:solidFill>
                  <a:srgbClr val="212121"/>
                </a:solidFill>
                <a:latin typeface="Bookman Old Style" panose="02050604050505020204" pitchFamily="18" charset="0"/>
              </a:rPr>
              <a:t> resta un problema di salute significativo nei </a:t>
            </a:r>
            <a:r>
              <a:rPr lang="it-IT" sz="2200" b="1" dirty="0">
                <a:solidFill>
                  <a:srgbClr val="23594C"/>
                </a:solidFill>
                <a:latin typeface="Bookman Old Style" panose="02050604050505020204" pitchFamily="18" charset="0"/>
                <a:ea typeface="+mn-ea"/>
                <a:cs typeface="+mn-cs"/>
              </a:rPr>
              <a:t>paesi con scarsa copertura vaccinale </a:t>
            </a:r>
          </a:p>
          <a:p>
            <a:pPr defTabSz="914378" eaLnBrk="0" fontAlgn="base" hangingPunct="0">
              <a:spcAft>
                <a:spcPct val="0"/>
              </a:spcAft>
            </a:pPr>
            <a:r>
              <a:rPr lang="it-IT" sz="2200" dirty="0">
                <a:solidFill>
                  <a:srgbClr val="212121"/>
                </a:solidFill>
                <a:latin typeface="Bookman Old Style" panose="02050604050505020204" pitchFamily="18" charset="0"/>
              </a:rPr>
              <a:t>o con sacche di popolazione non immunizzata.</a:t>
            </a:r>
          </a:p>
        </p:txBody>
      </p:sp>
      <p:sp>
        <p:nvSpPr>
          <p:cNvPr id="33" name="Text Box 6"/>
          <p:cNvSpPr txBox="1">
            <a:spLocks noChangeArrowheads="1"/>
          </p:cNvSpPr>
          <p:nvPr/>
        </p:nvSpPr>
        <p:spPr bwMode="auto">
          <a:xfrm>
            <a:off x="20826" y="584831"/>
            <a:ext cx="9144000"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buClr>
                <a:srgbClr val="000000"/>
              </a:buClr>
              <a:defRPr/>
            </a:pPr>
            <a:r>
              <a:rPr lang="it-IT" sz="2800" b="1" dirty="0">
                <a:solidFill>
                  <a:schemeClr val="accent5">
                    <a:lumMod val="75000"/>
                  </a:schemeClr>
                </a:solidFill>
                <a:latin typeface="+mn-lt"/>
                <a:ea typeface="MS PGothic" panose="020B0600070205080204" pitchFamily="34" charset="-128"/>
                <a:cs typeface="+mn-cs"/>
              </a:rPr>
              <a:t>Nuove epidemie e recrudescenze di difterite</a:t>
            </a:r>
          </a:p>
        </p:txBody>
      </p:sp>
      <p:sp>
        <p:nvSpPr>
          <p:cNvPr id="2" name="CasellaDiTesto 1"/>
          <p:cNvSpPr txBox="1"/>
          <p:nvPr/>
        </p:nvSpPr>
        <p:spPr>
          <a:xfrm>
            <a:off x="573953" y="3166236"/>
            <a:ext cx="3573012" cy="1084912"/>
          </a:xfrm>
          <a:prstGeom prst="rect">
            <a:avLst/>
          </a:prstGeom>
          <a:noFill/>
        </p:spPr>
        <p:txBody>
          <a:bodyPr wrap="square" lIns="68580" tIns="34290" rIns="68580" bIns="34290" rtlCol="0">
            <a:spAutoFit/>
          </a:bodyPr>
          <a:lstStyle/>
          <a:p>
            <a:r>
              <a:rPr lang="it-IT" sz="2200" dirty="0">
                <a:latin typeface="Bookman Old Style" panose="02050604050505020204" pitchFamily="18" charset="0"/>
              </a:rPr>
              <a:t>In </a:t>
            </a:r>
            <a:r>
              <a:rPr lang="it-IT" sz="2200" b="1" dirty="0">
                <a:solidFill>
                  <a:srgbClr val="23594C"/>
                </a:solidFill>
                <a:latin typeface="Bookman Old Style" panose="02050604050505020204" pitchFamily="18" charset="0"/>
              </a:rPr>
              <a:t>Italia</a:t>
            </a:r>
            <a:r>
              <a:rPr lang="it-IT" sz="2200" dirty="0">
                <a:latin typeface="Bookman Old Style" panose="02050604050505020204" pitchFamily="18" charset="0"/>
              </a:rPr>
              <a:t> la vaccinazione </a:t>
            </a:r>
            <a:r>
              <a:rPr lang="it-IT" sz="2200" b="1" dirty="0">
                <a:solidFill>
                  <a:srgbClr val="23594C"/>
                </a:solidFill>
                <a:latin typeface="Bookman Old Style" panose="02050604050505020204" pitchFamily="18" charset="0"/>
              </a:rPr>
              <a:t>antidifterica</a:t>
            </a:r>
            <a:r>
              <a:rPr lang="it-IT" sz="2200" dirty="0">
                <a:latin typeface="Bookman Old Style" panose="02050604050505020204" pitchFamily="18" charset="0"/>
              </a:rPr>
              <a:t> è diventata </a:t>
            </a:r>
            <a:r>
              <a:rPr lang="it-IT" sz="2200" b="1" dirty="0">
                <a:solidFill>
                  <a:srgbClr val="23594C"/>
                </a:solidFill>
                <a:latin typeface="Bookman Old Style" panose="02050604050505020204" pitchFamily="18" charset="0"/>
              </a:rPr>
              <a:t>obbligatoria</a:t>
            </a:r>
            <a:r>
              <a:rPr lang="it-IT" sz="2200" dirty="0">
                <a:latin typeface="Bookman Old Style" panose="02050604050505020204" pitchFamily="18" charset="0"/>
              </a:rPr>
              <a:t> nel </a:t>
            </a:r>
            <a:r>
              <a:rPr lang="it-IT" sz="2200" b="1" dirty="0">
                <a:solidFill>
                  <a:srgbClr val="23594C"/>
                </a:solidFill>
                <a:latin typeface="Bookman Old Style" panose="02050604050505020204" pitchFamily="18" charset="0"/>
              </a:rPr>
              <a:t>1939</a:t>
            </a:r>
            <a:r>
              <a:rPr lang="it-IT" sz="2200" dirty="0">
                <a:latin typeface="Bookman Old Style" panose="02050604050505020204" pitchFamily="18" charset="0"/>
              </a:rPr>
              <a:t>.</a:t>
            </a:r>
          </a:p>
        </p:txBody>
      </p:sp>
      <p:pic>
        <p:nvPicPr>
          <p:cNvPr id="36" name="Immagine 35"/>
          <p:cNvPicPr>
            <a:picLocks noChangeAspect="1"/>
          </p:cNvPicPr>
          <p:nvPr/>
        </p:nvPicPr>
        <p:blipFill>
          <a:blip r:embed="rId8" cstate="print">
            <a:clrChange>
              <a:clrFrom>
                <a:srgbClr val="000000"/>
              </a:clrFrom>
              <a:clrTo>
                <a:srgbClr val="000000">
                  <a:alpha val="0"/>
                </a:srgbClr>
              </a:clrTo>
            </a:clrChange>
          </a:blip>
          <a:stretch>
            <a:fillRect/>
          </a:stretch>
        </p:blipFill>
        <p:spPr>
          <a:xfrm>
            <a:off x="1619672" y="4656686"/>
            <a:ext cx="1025009" cy="1208486"/>
          </a:xfrm>
          <a:prstGeom prst="rect">
            <a:avLst/>
          </a:prstGeom>
        </p:spPr>
      </p:pic>
    </p:spTree>
    <p:extLst>
      <p:ext uri="{BB962C8B-B14F-4D97-AF65-F5344CB8AC3E}">
        <p14:creationId xmlns:p14="http://schemas.microsoft.com/office/powerpoint/2010/main" val="2958724767"/>
      </p:ext>
    </p:extLst>
  </p:cSld>
  <p:clrMapOvr>
    <a:masterClrMapping/>
  </p:clrMapOvr>
  <mc:AlternateContent xmlns:mc="http://schemas.openxmlformats.org/markup-compatibility/2006" xmlns:p14="http://schemas.microsoft.com/office/powerpoint/2010/main">
    <mc:Choice Requires="p14">
      <p:transition spd="slow" p14:dur="2000" advTm="30681"/>
    </mc:Choice>
    <mc:Fallback xmlns="">
      <p:transition spd="slow" advTm="30681"/>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a:bodyPr>
          <a:lstStyle/>
          <a:p>
            <a:r>
              <a:rPr lang="it-IT" sz="2400" dirty="0"/>
              <a:t>COMPLICAZIONI DELLA VARICELLA</a:t>
            </a:r>
          </a:p>
        </p:txBody>
      </p:sp>
      <p:sp>
        <p:nvSpPr>
          <p:cNvPr id="9" name="Segnaposto testo 5"/>
          <p:cNvSpPr>
            <a:spLocks noGrp="1"/>
          </p:cNvSpPr>
          <p:nvPr>
            <p:ph type="body" sz="quarter" idx="11"/>
          </p:nvPr>
        </p:nvSpPr>
        <p:spPr>
          <a:xfrm>
            <a:off x="605494" y="6087492"/>
            <a:ext cx="7886700" cy="415091"/>
          </a:xfrm>
        </p:spPr>
        <p:txBody>
          <a:bodyPr/>
          <a:lstStyle/>
          <a:p>
            <a:pPr algn="ctr">
              <a:lnSpc>
                <a:spcPct val="100000"/>
              </a:lnSpc>
              <a:spcBef>
                <a:spcPts val="0"/>
              </a:spcBef>
            </a:pPr>
            <a:r>
              <a:rPr lang="en-US" dirty="0"/>
              <a:t>CDC Epidemiology and prevention of vaccine-preventable diseases 2012</a:t>
            </a:r>
          </a:p>
        </p:txBody>
      </p:sp>
      <p:sp>
        <p:nvSpPr>
          <p:cNvPr id="23" name="Segnaposto testo 4"/>
          <p:cNvSpPr>
            <a:spLocks noGrp="1"/>
          </p:cNvSpPr>
          <p:nvPr>
            <p:ph type="body" sz="quarter" idx="10"/>
          </p:nvPr>
        </p:nvSpPr>
        <p:spPr>
          <a:xfrm>
            <a:off x="371475" y="1772816"/>
            <a:ext cx="8354739" cy="576064"/>
          </a:xfrm>
        </p:spPr>
        <p:txBody>
          <a:bodyPr>
            <a:noAutofit/>
          </a:bodyPr>
          <a:lstStyle/>
          <a:p>
            <a:pPr marL="0" indent="0" algn="ctr">
              <a:buNone/>
            </a:pPr>
            <a:r>
              <a:rPr lang="it-IT" sz="2000" b="1" dirty="0"/>
              <a:t>IN GRAVIDANZA E NEL NEONATO</a:t>
            </a:r>
          </a:p>
        </p:txBody>
      </p:sp>
      <p:sp>
        <p:nvSpPr>
          <p:cNvPr id="26" name="Round Same Side Corner Rectangle 23"/>
          <p:cNvSpPr/>
          <p:nvPr/>
        </p:nvSpPr>
        <p:spPr>
          <a:xfrm>
            <a:off x="899592" y="3061936"/>
            <a:ext cx="3457106" cy="2070317"/>
          </a:xfrm>
          <a:prstGeom prst="round2SameRect">
            <a:avLst>
              <a:gd name="adj1" fmla="val 8000"/>
              <a:gd name="adj2" fmla="val 0"/>
            </a:avLst>
          </a:prstGeom>
          <a:ln>
            <a:solidFill>
              <a:schemeClr val="accent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27" name="Group 24"/>
          <p:cNvGrpSpPr/>
          <p:nvPr/>
        </p:nvGrpSpPr>
        <p:grpSpPr>
          <a:xfrm>
            <a:off x="899592" y="5203576"/>
            <a:ext cx="3415233" cy="658927"/>
            <a:chOff x="878690" y="2045932"/>
            <a:chExt cx="3557179" cy="878569"/>
          </a:xfrm>
          <a:solidFill>
            <a:schemeClr val="accent1"/>
          </a:solidFill>
          <a:effectLst/>
        </p:grpSpPr>
        <p:sp>
          <p:nvSpPr>
            <p:cNvPr id="28" name="Rectangle 25"/>
            <p:cNvSpPr/>
            <p:nvPr/>
          </p:nvSpPr>
          <p:spPr>
            <a:xfrm>
              <a:off x="878690" y="2045933"/>
              <a:ext cx="3557179" cy="878568"/>
            </a:xfrm>
            <a:prstGeom prst="rect">
              <a:avLst/>
            </a:prstGeom>
            <a:grpFill/>
            <a:ln>
              <a:solidFill>
                <a:schemeClr val="bg2"/>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Rectangle 26"/>
            <p:cNvSpPr/>
            <p:nvPr/>
          </p:nvSpPr>
          <p:spPr>
            <a:xfrm>
              <a:off x="878691" y="2045932"/>
              <a:ext cx="3557178" cy="87856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71438" tIns="0" rIns="23813" bIns="0" numCol="1" spcCol="1270" anchor="ctr" anchorCtr="0">
              <a:noAutofit/>
            </a:bodyPr>
            <a:lstStyle/>
            <a:p>
              <a:pPr lvl="0" algn="ctr">
                <a:buClr>
                  <a:srgbClr val="646363"/>
                </a:buClr>
              </a:pPr>
              <a:r>
                <a:rPr lang="en-GB" b="1" dirty="0" err="1">
                  <a:latin typeface="Arial MT" panose="020B0604020202020204" pitchFamily="34" charset="0"/>
                </a:rPr>
                <a:t>Sindrome</a:t>
              </a:r>
              <a:r>
                <a:rPr lang="en-GB" b="1" dirty="0">
                  <a:latin typeface="Arial MT" panose="020B0604020202020204" pitchFamily="34" charset="0"/>
                </a:rPr>
                <a:t> </a:t>
              </a:r>
              <a:r>
                <a:rPr lang="en-GB" b="1" dirty="0" err="1">
                  <a:latin typeface="Arial MT" panose="020B0604020202020204" pitchFamily="34" charset="0"/>
                </a:rPr>
                <a:t>da</a:t>
              </a:r>
              <a:r>
                <a:rPr lang="en-GB" b="1" dirty="0">
                  <a:latin typeface="Arial MT" panose="020B0604020202020204" pitchFamily="34" charset="0"/>
                </a:rPr>
                <a:t> </a:t>
              </a:r>
              <a:r>
                <a:rPr lang="en-GB" b="1" dirty="0" err="1">
                  <a:latin typeface="Arial MT" panose="020B0604020202020204" pitchFamily="34" charset="0"/>
                </a:rPr>
                <a:t>varicella</a:t>
              </a:r>
              <a:r>
                <a:rPr lang="en-GB" b="1" dirty="0">
                  <a:latin typeface="Arial MT" panose="020B0604020202020204" pitchFamily="34" charset="0"/>
                </a:rPr>
                <a:t> </a:t>
              </a:r>
              <a:r>
                <a:rPr lang="en-GB" b="1" dirty="0" err="1">
                  <a:latin typeface="Arial MT" panose="020B0604020202020204" pitchFamily="34" charset="0"/>
                </a:rPr>
                <a:t>congenita</a:t>
              </a:r>
              <a:endParaRPr lang="en-GB" b="1" dirty="0">
                <a:latin typeface="Arial MT" panose="020B0604020202020204" pitchFamily="34" charset="0"/>
              </a:endParaRPr>
            </a:p>
          </p:txBody>
        </p:sp>
      </p:grpSp>
      <p:sp>
        <p:nvSpPr>
          <p:cNvPr id="30" name="Content Placeholder 2"/>
          <p:cNvSpPr txBox="1">
            <a:spLocks/>
          </p:cNvSpPr>
          <p:nvPr/>
        </p:nvSpPr>
        <p:spPr>
          <a:xfrm>
            <a:off x="885268" y="3185223"/>
            <a:ext cx="3471430" cy="1793363"/>
          </a:xfrm>
          <a:prstGeom prst="rect">
            <a:avLst/>
          </a:prstGeom>
        </p:spPr>
        <p:txBody>
          <a:bodyPr/>
          <a:lstStyle/>
          <a:p>
            <a:pPr marL="214313" indent="-214313" defTabSz="685800">
              <a:spcBef>
                <a:spcPts val="900"/>
              </a:spcBef>
              <a:buClr>
                <a:srgbClr val="646363"/>
              </a:buClr>
              <a:buFont typeface="Arial" pitchFamily="34" charset="0"/>
              <a:buChar char="•"/>
              <a:defRPr/>
            </a:pPr>
            <a:r>
              <a:rPr lang="en-GB" dirty="0">
                <a:solidFill>
                  <a:srgbClr val="646363"/>
                </a:solidFill>
                <a:latin typeface="Arial MT" panose="020B0604020202020204" pitchFamily="34" charset="0"/>
              </a:rPr>
              <a:t>2% di </a:t>
            </a:r>
            <a:r>
              <a:rPr lang="en-GB" dirty="0" err="1">
                <a:solidFill>
                  <a:srgbClr val="646363"/>
                </a:solidFill>
                <a:latin typeface="Arial MT" panose="020B0604020202020204" pitchFamily="34" charset="0"/>
              </a:rPr>
              <a:t>rischio</a:t>
            </a:r>
            <a:r>
              <a:rPr lang="en-GB"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quando</a:t>
            </a:r>
            <a:r>
              <a:rPr lang="en-GB"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l’infezione</a:t>
            </a:r>
            <a:r>
              <a:rPr lang="en-GB"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della</a:t>
            </a:r>
            <a:r>
              <a:rPr lang="en-GB" dirty="0">
                <a:solidFill>
                  <a:srgbClr val="646363"/>
                </a:solidFill>
                <a:latin typeface="Arial MT" panose="020B0604020202020204" pitchFamily="34" charset="0"/>
              </a:rPr>
              <a:t> mamma </a:t>
            </a:r>
            <a:r>
              <a:rPr lang="en-GB" dirty="0" err="1">
                <a:solidFill>
                  <a:srgbClr val="646363"/>
                </a:solidFill>
                <a:latin typeface="Arial MT" panose="020B0604020202020204" pitchFamily="34" charset="0"/>
              </a:rPr>
              <a:t>avviene</a:t>
            </a:r>
            <a:r>
              <a:rPr lang="en-GB"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nelle</a:t>
            </a:r>
            <a:r>
              <a:rPr lang="en-GB" dirty="0">
                <a:solidFill>
                  <a:srgbClr val="646363"/>
                </a:solidFill>
                <a:latin typeface="Arial MT" panose="020B0604020202020204" pitchFamily="34" charset="0"/>
              </a:rPr>
              <a:t> prime 20 </a:t>
            </a:r>
            <a:r>
              <a:rPr lang="en-GB" dirty="0" err="1">
                <a:solidFill>
                  <a:srgbClr val="646363"/>
                </a:solidFill>
                <a:latin typeface="Arial MT" panose="020B0604020202020204" pitchFamily="34" charset="0"/>
              </a:rPr>
              <a:t>settimane</a:t>
            </a:r>
            <a:r>
              <a:rPr lang="en-GB"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di</a:t>
            </a:r>
            <a:r>
              <a:rPr lang="en-GB"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gestazione</a:t>
            </a:r>
            <a:endParaRPr lang="en-GB" dirty="0">
              <a:solidFill>
                <a:srgbClr val="646363"/>
              </a:solidFill>
              <a:latin typeface="Arial MT" panose="020B0604020202020204" pitchFamily="34" charset="0"/>
            </a:endParaRPr>
          </a:p>
          <a:p>
            <a:pPr marL="214313" indent="-214313" defTabSz="685800">
              <a:spcBef>
                <a:spcPts val="900"/>
              </a:spcBef>
              <a:buClr>
                <a:srgbClr val="646363"/>
              </a:buClr>
              <a:buFont typeface="Arial" pitchFamily="34" charset="0"/>
              <a:buChar char="•"/>
              <a:defRPr/>
            </a:pPr>
            <a:r>
              <a:rPr lang="en-GB" dirty="0" err="1">
                <a:solidFill>
                  <a:srgbClr val="646363"/>
                </a:solidFill>
                <a:latin typeface="Arial MT" panose="020B0604020202020204" pitchFamily="34" charset="0"/>
              </a:rPr>
              <a:t>Potenziali</a:t>
            </a:r>
            <a:r>
              <a:rPr lang="en-GB"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complicazioni</a:t>
            </a:r>
            <a:endParaRPr lang="en-GB" baseline="30000" dirty="0">
              <a:solidFill>
                <a:srgbClr val="646363"/>
              </a:solidFill>
              <a:latin typeface="Arial MT" panose="020B0604020202020204" pitchFamily="34" charset="0"/>
            </a:endParaRPr>
          </a:p>
        </p:txBody>
      </p:sp>
      <p:grpSp>
        <p:nvGrpSpPr>
          <p:cNvPr id="31" name="Group 29"/>
          <p:cNvGrpSpPr/>
          <p:nvPr/>
        </p:nvGrpSpPr>
        <p:grpSpPr>
          <a:xfrm>
            <a:off x="4922364" y="3061936"/>
            <a:ext cx="3466060" cy="2034681"/>
            <a:chOff x="4880462" y="1916114"/>
            <a:chExt cx="3557179" cy="2304974"/>
          </a:xfrm>
        </p:grpSpPr>
        <p:sp>
          <p:nvSpPr>
            <p:cNvPr id="32" name="Round Same Side Corner Rectangle 30"/>
            <p:cNvSpPr/>
            <p:nvPr/>
          </p:nvSpPr>
          <p:spPr>
            <a:xfrm>
              <a:off x="4880462" y="1916114"/>
              <a:ext cx="3557179" cy="2304974"/>
            </a:xfrm>
            <a:prstGeom prst="round2SameRect">
              <a:avLst>
                <a:gd name="adj1" fmla="val 8000"/>
                <a:gd name="adj2" fmla="val 0"/>
              </a:avLst>
            </a:prstGeom>
            <a:ln>
              <a:solidFill>
                <a:schemeClr val="accent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4" name="Content Placeholder 2"/>
            <p:cNvSpPr txBox="1">
              <a:spLocks/>
            </p:cNvSpPr>
            <p:nvPr/>
          </p:nvSpPr>
          <p:spPr bwMode="auto">
            <a:xfrm>
              <a:off x="4988897" y="2039707"/>
              <a:ext cx="3340308" cy="176686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14313" indent="-214313">
                <a:spcBef>
                  <a:spcPts val="900"/>
                </a:spcBef>
                <a:buClr>
                  <a:srgbClr val="646363"/>
                </a:buClr>
                <a:buFont typeface="Arial" pitchFamily="34" charset="0"/>
                <a:buChar char="•"/>
                <a:defRPr/>
              </a:pPr>
              <a:r>
                <a:rPr lang="en-GB" dirty="0" err="1">
                  <a:solidFill>
                    <a:srgbClr val="646363"/>
                  </a:solidFill>
                  <a:latin typeface="Arial MT" panose="020B0604020202020204" pitchFamily="34" charset="0"/>
                </a:rPr>
                <a:t>Può</a:t>
              </a:r>
              <a:r>
                <a:rPr lang="en-GB"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verificarsi</a:t>
              </a:r>
              <a:r>
                <a:rPr lang="en-GB" dirty="0">
                  <a:solidFill>
                    <a:srgbClr val="646363"/>
                  </a:solidFill>
                  <a:latin typeface="Arial MT" panose="020B0604020202020204" pitchFamily="34" charset="0"/>
                </a:rPr>
                <a:t> se </a:t>
              </a:r>
              <a:r>
                <a:rPr lang="en-GB" dirty="0" err="1">
                  <a:solidFill>
                    <a:srgbClr val="646363"/>
                  </a:solidFill>
                  <a:latin typeface="Arial MT" panose="020B0604020202020204" pitchFamily="34" charset="0"/>
                </a:rPr>
                <a:t>l’infezione</a:t>
              </a:r>
              <a:r>
                <a:rPr lang="en-GB"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della</a:t>
              </a:r>
              <a:r>
                <a:rPr lang="en-GB" dirty="0">
                  <a:solidFill>
                    <a:srgbClr val="646363"/>
                  </a:solidFill>
                  <a:latin typeface="Arial MT" panose="020B0604020202020204" pitchFamily="34" charset="0"/>
                </a:rPr>
                <a:t> mamma </a:t>
              </a:r>
              <a:r>
                <a:rPr lang="en-GB" dirty="0" err="1">
                  <a:solidFill>
                    <a:srgbClr val="646363"/>
                  </a:solidFill>
                  <a:latin typeface="Arial MT" panose="020B0604020202020204" pitchFamily="34" charset="0"/>
                </a:rPr>
                <a:t>avviene</a:t>
              </a:r>
              <a:r>
                <a:rPr lang="en-GB" dirty="0">
                  <a:solidFill>
                    <a:srgbClr val="646363"/>
                  </a:solidFill>
                  <a:latin typeface="Arial MT" panose="020B0604020202020204" pitchFamily="34" charset="0"/>
                </a:rPr>
                <a:t> verso la fine </a:t>
              </a:r>
              <a:r>
                <a:rPr lang="en-GB" dirty="0" err="1">
                  <a:solidFill>
                    <a:srgbClr val="646363"/>
                  </a:solidFill>
                  <a:latin typeface="Arial MT" panose="020B0604020202020204" pitchFamily="34" charset="0"/>
                </a:rPr>
                <a:t>della</a:t>
              </a:r>
              <a:r>
                <a:rPr lang="en-GB"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gravidanza</a:t>
              </a:r>
              <a:r>
                <a:rPr lang="en-GB" dirty="0">
                  <a:solidFill>
                    <a:srgbClr val="646363"/>
                  </a:solidFill>
                  <a:latin typeface="Arial MT" panose="020B0604020202020204" pitchFamily="34" charset="0"/>
                </a:rPr>
                <a:t> (rash 5 </a:t>
              </a:r>
              <a:r>
                <a:rPr lang="en-GB" dirty="0" err="1">
                  <a:solidFill>
                    <a:srgbClr val="646363"/>
                  </a:solidFill>
                  <a:latin typeface="Arial MT" panose="020B0604020202020204" pitchFamily="34" charset="0"/>
                </a:rPr>
                <a:t>giorni</a:t>
              </a:r>
              <a:r>
                <a:rPr lang="en-GB" dirty="0">
                  <a:solidFill>
                    <a:srgbClr val="646363"/>
                  </a:solidFill>
                  <a:latin typeface="Arial MT" panose="020B0604020202020204" pitchFamily="34" charset="0"/>
                </a:rPr>
                <a:t> prima e 2 </a:t>
              </a:r>
              <a:r>
                <a:rPr lang="en-GB" dirty="0" err="1">
                  <a:solidFill>
                    <a:srgbClr val="646363"/>
                  </a:solidFill>
                  <a:latin typeface="Arial MT" panose="020B0604020202020204" pitchFamily="34" charset="0"/>
                </a:rPr>
                <a:t>giorni</a:t>
              </a:r>
              <a:r>
                <a:rPr lang="en-GB"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dopo</a:t>
              </a:r>
              <a:r>
                <a:rPr lang="en-GB"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parto</a:t>
              </a:r>
              <a:r>
                <a:rPr lang="en-GB" dirty="0">
                  <a:solidFill>
                    <a:srgbClr val="646363"/>
                  </a:solidFill>
                  <a:latin typeface="Arial MT" panose="020B0604020202020204" pitchFamily="34" charset="0"/>
                </a:rPr>
                <a:t>)</a:t>
              </a:r>
            </a:p>
            <a:p>
              <a:pPr marL="214313" indent="-214313">
                <a:spcBef>
                  <a:spcPts val="900"/>
                </a:spcBef>
                <a:buClr>
                  <a:srgbClr val="646363"/>
                </a:buClr>
                <a:buFont typeface="Arial" pitchFamily="34" charset="0"/>
                <a:buChar char="•"/>
                <a:defRPr/>
              </a:pPr>
              <a:r>
                <a:rPr lang="en-GB" dirty="0">
                  <a:solidFill>
                    <a:srgbClr val="646363"/>
                  </a:solidFill>
                  <a:latin typeface="Arial MT" panose="020B0604020202020204" pitchFamily="34" charset="0"/>
                </a:rPr>
                <a:t>Tasso </a:t>
              </a:r>
              <a:r>
                <a:rPr lang="en-GB" dirty="0" err="1">
                  <a:solidFill>
                    <a:srgbClr val="646363"/>
                  </a:solidFill>
                  <a:latin typeface="Arial MT" panose="020B0604020202020204" pitchFamily="34" charset="0"/>
                </a:rPr>
                <a:t>di</a:t>
              </a:r>
              <a:r>
                <a:rPr lang="en-GB"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mortalità</a:t>
              </a:r>
              <a:r>
                <a:rPr lang="en-GB"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fino</a:t>
              </a:r>
              <a:r>
                <a:rPr lang="en-GB" dirty="0">
                  <a:solidFill>
                    <a:srgbClr val="646363"/>
                  </a:solidFill>
                  <a:latin typeface="Arial MT" panose="020B0604020202020204" pitchFamily="34" charset="0"/>
                </a:rPr>
                <a:t> al 30%</a:t>
              </a:r>
            </a:p>
          </p:txBody>
        </p:sp>
      </p:grpSp>
      <p:grpSp>
        <p:nvGrpSpPr>
          <p:cNvPr id="3" name="Gruppo 2"/>
          <p:cNvGrpSpPr/>
          <p:nvPr/>
        </p:nvGrpSpPr>
        <p:grpSpPr>
          <a:xfrm>
            <a:off x="4922364" y="5132253"/>
            <a:ext cx="3466060" cy="658926"/>
            <a:chOff x="6524206" y="4442641"/>
            <a:chExt cx="3557179" cy="878568"/>
          </a:xfrm>
        </p:grpSpPr>
        <p:sp>
          <p:nvSpPr>
            <p:cNvPr id="37" name="Rectangle 25"/>
            <p:cNvSpPr/>
            <p:nvPr/>
          </p:nvSpPr>
          <p:spPr>
            <a:xfrm>
              <a:off x="6524206" y="4442641"/>
              <a:ext cx="3557179" cy="878568"/>
            </a:xfrm>
            <a:prstGeom prst="rect">
              <a:avLst/>
            </a:prstGeom>
            <a:solidFill>
              <a:schemeClr val="accent1"/>
            </a:solidFill>
            <a:ln>
              <a:solidFill>
                <a:schemeClr val="bg2"/>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Rectangle 26"/>
            <p:cNvSpPr/>
            <p:nvPr/>
          </p:nvSpPr>
          <p:spPr>
            <a:xfrm>
              <a:off x="7052190" y="4442641"/>
              <a:ext cx="2505056" cy="87856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71438" tIns="0" rIns="23813" bIns="0" numCol="1" spcCol="1270" anchor="ctr" anchorCtr="0">
              <a:noAutofit/>
            </a:bodyPr>
            <a:lstStyle/>
            <a:p>
              <a:pPr lvl="0">
                <a:buClr>
                  <a:srgbClr val="646363"/>
                </a:buClr>
              </a:pPr>
              <a:r>
                <a:rPr lang="en-GB" b="1" dirty="0">
                  <a:solidFill>
                    <a:schemeClr val="bg1"/>
                  </a:solidFill>
                  <a:latin typeface="Arial MT" panose="020B0604020202020204" pitchFamily="34" charset="0"/>
                </a:rPr>
                <a:t>Varicella </a:t>
              </a:r>
              <a:r>
                <a:rPr lang="en-GB" b="1" dirty="0" err="1">
                  <a:solidFill>
                    <a:schemeClr val="bg1"/>
                  </a:solidFill>
                  <a:latin typeface="Arial MT" panose="020B0604020202020204" pitchFamily="34" charset="0"/>
                </a:rPr>
                <a:t>neonatale</a:t>
              </a:r>
              <a:endParaRPr lang="en-GB" b="1" dirty="0">
                <a:solidFill>
                  <a:schemeClr val="bg1"/>
                </a:solidFill>
                <a:latin typeface="Arial MT" panose="020B0604020202020204" pitchFamily="34" charset="0"/>
              </a:endParaRPr>
            </a:p>
          </p:txBody>
        </p:sp>
      </p:grpSp>
    </p:spTree>
    <p:extLst>
      <p:ext uri="{BB962C8B-B14F-4D97-AF65-F5344CB8AC3E}">
        <p14:creationId xmlns:p14="http://schemas.microsoft.com/office/powerpoint/2010/main" val="391845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332656"/>
            <a:ext cx="7886700" cy="504825"/>
          </a:xfrm>
        </p:spPr>
        <p:txBody>
          <a:bodyPr>
            <a:normAutofit fontScale="90000"/>
          </a:bodyPr>
          <a:lstStyle/>
          <a:p>
            <a:r>
              <a:rPr lang="it-IT" b="1" dirty="0">
                <a:solidFill>
                  <a:schemeClr val="accent1">
                    <a:lumMod val="75000"/>
                  </a:schemeClr>
                </a:solidFill>
                <a:latin typeface="+mn-lt"/>
              </a:rPr>
              <a:t>Epidemiologia varicella</a:t>
            </a:r>
          </a:p>
        </p:txBody>
      </p:sp>
      <p:sp>
        <p:nvSpPr>
          <p:cNvPr id="3" name="Slide Number Placeholder 2"/>
          <p:cNvSpPr>
            <a:spLocks noGrp="1"/>
          </p:cNvSpPr>
          <p:nvPr>
            <p:ph type="sldNum" sz="quarter" idx="12"/>
          </p:nvPr>
        </p:nvSpPr>
        <p:spPr/>
        <p:txBody>
          <a:bodyPr/>
          <a:lstStyle/>
          <a:p>
            <a:fld id="{2FE18977-94FB-415F-B497-03350E8854FC}" type="slidenum">
              <a:rPr lang="en-GB" smtClean="0"/>
              <a:pPr/>
              <a:t>101</a:t>
            </a:fld>
            <a:endParaRPr lang="en-GB" dirty="0"/>
          </a:p>
        </p:txBody>
      </p:sp>
      <p:sp>
        <p:nvSpPr>
          <p:cNvPr id="5" name="Text Placeholder 4"/>
          <p:cNvSpPr>
            <a:spLocks noGrp="1"/>
          </p:cNvSpPr>
          <p:nvPr>
            <p:ph type="body" sz="quarter" idx="14"/>
          </p:nvPr>
        </p:nvSpPr>
        <p:spPr>
          <a:xfrm>
            <a:off x="395288" y="1268760"/>
            <a:ext cx="8353425" cy="4536503"/>
          </a:xfrm>
        </p:spPr>
        <p:txBody>
          <a:bodyPr>
            <a:normAutofit fontScale="92500" lnSpcReduction="10000"/>
          </a:bodyPr>
          <a:lstStyle/>
          <a:p>
            <a:pPr marL="407194" indent="-207169" algn="just"/>
            <a:r>
              <a:rPr lang="it-IT" dirty="0">
                <a:solidFill>
                  <a:schemeClr val="accent2">
                    <a:lumMod val="50000"/>
                  </a:schemeClr>
                </a:solidFill>
              </a:rPr>
              <a:t>Circa il 90% dei soggetti contrae l’infezione entro i 15 anni nei Paesi temperati</a:t>
            </a:r>
          </a:p>
          <a:p>
            <a:pPr marL="407194" indent="-207169" algn="just"/>
            <a:r>
              <a:rPr lang="it-IT" dirty="0">
                <a:solidFill>
                  <a:schemeClr val="accent2">
                    <a:lumMod val="50000"/>
                  </a:schemeClr>
                </a:solidFill>
              </a:rPr>
              <a:t>2003-2015: incidenza media di 129,4 casi per 100.000 </a:t>
            </a:r>
          </a:p>
          <a:p>
            <a:pPr marL="407194" indent="-207169" algn="just"/>
            <a:r>
              <a:rPr lang="it-IT" dirty="0">
                <a:solidFill>
                  <a:schemeClr val="accent2">
                    <a:lumMod val="50000"/>
                  </a:schemeClr>
                </a:solidFill>
              </a:rPr>
              <a:t>2001-2014: tasso medio annuale di ospedalizzazione di 3 casi per 100.000</a:t>
            </a:r>
          </a:p>
          <a:p>
            <a:pPr marL="407194" indent="-207169" algn="just"/>
            <a:r>
              <a:rPr lang="it-IT" dirty="0">
                <a:solidFill>
                  <a:schemeClr val="accent2">
                    <a:lumMod val="50000"/>
                  </a:schemeClr>
                </a:solidFill>
              </a:rPr>
              <a:t>70% delle ospedalizzazioni nei bambini &lt;14 anni</a:t>
            </a:r>
          </a:p>
          <a:p>
            <a:pPr marL="407194" indent="-207169" algn="just"/>
            <a:r>
              <a:rPr lang="en-US" dirty="0">
                <a:solidFill>
                  <a:schemeClr val="accent2">
                    <a:lumMod val="50000"/>
                  </a:schemeClr>
                </a:solidFill>
              </a:rPr>
              <a:t>42,9 </a:t>
            </a:r>
            <a:r>
              <a:rPr lang="en-US" dirty="0" err="1">
                <a:solidFill>
                  <a:schemeClr val="accent2">
                    <a:lumMod val="50000"/>
                  </a:schemeClr>
                </a:solidFill>
              </a:rPr>
              <a:t>casi</a:t>
            </a:r>
            <a:r>
              <a:rPr lang="en-US" dirty="0">
                <a:solidFill>
                  <a:schemeClr val="accent2">
                    <a:lumMod val="50000"/>
                  </a:schemeClr>
                </a:solidFill>
              </a:rPr>
              <a:t> </a:t>
            </a:r>
            <a:r>
              <a:rPr lang="en-US" dirty="0" err="1">
                <a:solidFill>
                  <a:schemeClr val="accent2">
                    <a:lumMod val="50000"/>
                  </a:schemeClr>
                </a:solidFill>
              </a:rPr>
              <a:t>ospedalizzati</a:t>
            </a:r>
            <a:r>
              <a:rPr lang="en-US" dirty="0">
                <a:solidFill>
                  <a:schemeClr val="accent2">
                    <a:lumMod val="50000"/>
                  </a:schemeClr>
                </a:solidFill>
              </a:rPr>
              <a:t> per 100.000 </a:t>
            </a:r>
            <a:r>
              <a:rPr lang="en-US" dirty="0" err="1">
                <a:solidFill>
                  <a:schemeClr val="accent2">
                    <a:lumMod val="50000"/>
                  </a:schemeClr>
                </a:solidFill>
              </a:rPr>
              <a:t>nei</a:t>
            </a:r>
            <a:r>
              <a:rPr lang="en-US" dirty="0">
                <a:solidFill>
                  <a:schemeClr val="accent2">
                    <a:lumMod val="50000"/>
                  </a:schemeClr>
                </a:solidFill>
              </a:rPr>
              <a:t> bambini &lt;1 anno, 26,6 </a:t>
            </a:r>
            <a:r>
              <a:rPr lang="en-US" dirty="0" err="1">
                <a:solidFill>
                  <a:schemeClr val="accent2">
                    <a:lumMod val="50000"/>
                  </a:schemeClr>
                </a:solidFill>
              </a:rPr>
              <a:t>nei</a:t>
            </a:r>
            <a:r>
              <a:rPr lang="en-US" dirty="0">
                <a:solidFill>
                  <a:schemeClr val="accent2">
                    <a:lumMod val="50000"/>
                  </a:schemeClr>
                </a:solidFill>
              </a:rPr>
              <a:t> bambini </a:t>
            </a:r>
            <a:r>
              <a:rPr lang="en-US" dirty="0" err="1">
                <a:solidFill>
                  <a:schemeClr val="accent2">
                    <a:lumMod val="50000"/>
                  </a:schemeClr>
                </a:solidFill>
              </a:rPr>
              <a:t>di</a:t>
            </a:r>
            <a:r>
              <a:rPr lang="en-US" dirty="0">
                <a:solidFill>
                  <a:schemeClr val="accent2">
                    <a:lumMod val="50000"/>
                  </a:schemeClr>
                </a:solidFill>
              </a:rPr>
              <a:t> 1–4 </a:t>
            </a:r>
            <a:r>
              <a:rPr lang="en-US" dirty="0" err="1">
                <a:solidFill>
                  <a:schemeClr val="accent2">
                    <a:lumMod val="50000"/>
                  </a:schemeClr>
                </a:solidFill>
              </a:rPr>
              <a:t>anni</a:t>
            </a:r>
            <a:r>
              <a:rPr lang="en-US" dirty="0">
                <a:solidFill>
                  <a:schemeClr val="accent2">
                    <a:lumMod val="50000"/>
                  </a:schemeClr>
                </a:solidFill>
              </a:rPr>
              <a:t> e 6,8 </a:t>
            </a:r>
            <a:r>
              <a:rPr lang="en-US" dirty="0" err="1">
                <a:solidFill>
                  <a:schemeClr val="accent2">
                    <a:lumMod val="50000"/>
                  </a:schemeClr>
                </a:solidFill>
              </a:rPr>
              <a:t>nei</a:t>
            </a:r>
            <a:r>
              <a:rPr lang="en-US" dirty="0">
                <a:solidFill>
                  <a:schemeClr val="accent2">
                    <a:lumMod val="50000"/>
                  </a:schemeClr>
                </a:solidFill>
              </a:rPr>
              <a:t> bambini </a:t>
            </a:r>
            <a:r>
              <a:rPr lang="en-US" dirty="0" err="1">
                <a:solidFill>
                  <a:schemeClr val="accent2">
                    <a:lumMod val="50000"/>
                  </a:schemeClr>
                </a:solidFill>
              </a:rPr>
              <a:t>di</a:t>
            </a:r>
            <a:r>
              <a:rPr lang="en-US" dirty="0">
                <a:solidFill>
                  <a:schemeClr val="accent2">
                    <a:lumMod val="50000"/>
                  </a:schemeClr>
                </a:solidFill>
              </a:rPr>
              <a:t> 5–14 </a:t>
            </a:r>
            <a:r>
              <a:rPr lang="en-US" dirty="0" err="1">
                <a:solidFill>
                  <a:schemeClr val="accent2">
                    <a:lumMod val="50000"/>
                  </a:schemeClr>
                </a:solidFill>
              </a:rPr>
              <a:t>anni</a:t>
            </a:r>
            <a:endParaRPr lang="en-US" dirty="0">
              <a:solidFill>
                <a:schemeClr val="accent2">
                  <a:lumMod val="50000"/>
                </a:schemeClr>
              </a:solidFill>
            </a:endParaRPr>
          </a:p>
          <a:p>
            <a:pPr marL="407194" indent="-207169" algn="just"/>
            <a:r>
              <a:rPr lang="en-US" dirty="0" err="1">
                <a:solidFill>
                  <a:schemeClr val="accent2">
                    <a:lumMod val="50000"/>
                  </a:schemeClr>
                </a:solidFill>
              </a:rPr>
              <a:t>Complicazioni</a:t>
            </a:r>
            <a:r>
              <a:rPr lang="en-US" dirty="0">
                <a:solidFill>
                  <a:schemeClr val="accent2">
                    <a:lumMod val="50000"/>
                  </a:schemeClr>
                </a:solidFill>
              </a:rPr>
              <a:t> </a:t>
            </a:r>
            <a:r>
              <a:rPr lang="en-US" dirty="0" err="1">
                <a:solidFill>
                  <a:schemeClr val="accent2">
                    <a:lumMod val="50000"/>
                  </a:schemeClr>
                </a:solidFill>
              </a:rPr>
              <a:t>nel</a:t>
            </a:r>
            <a:r>
              <a:rPr lang="en-US" dirty="0">
                <a:solidFill>
                  <a:schemeClr val="accent2">
                    <a:lumMod val="50000"/>
                  </a:schemeClr>
                </a:solidFill>
              </a:rPr>
              <a:t> 2-6% </a:t>
            </a:r>
            <a:r>
              <a:rPr lang="en-US" dirty="0" err="1">
                <a:solidFill>
                  <a:schemeClr val="accent2">
                    <a:lumMod val="50000"/>
                  </a:schemeClr>
                </a:solidFill>
              </a:rPr>
              <a:t>dei</a:t>
            </a:r>
            <a:r>
              <a:rPr lang="en-US" dirty="0">
                <a:solidFill>
                  <a:schemeClr val="accent2">
                    <a:lumMod val="50000"/>
                  </a:schemeClr>
                </a:solidFill>
              </a:rPr>
              <a:t> </a:t>
            </a:r>
            <a:r>
              <a:rPr lang="en-US" dirty="0" err="1">
                <a:solidFill>
                  <a:schemeClr val="accent2">
                    <a:lumMod val="50000"/>
                  </a:schemeClr>
                </a:solidFill>
              </a:rPr>
              <a:t>casi</a:t>
            </a:r>
            <a:endParaRPr lang="it-IT" dirty="0">
              <a:solidFill>
                <a:schemeClr val="accent2">
                  <a:lumMod val="50000"/>
                </a:schemeClr>
              </a:solidFill>
            </a:endParaRPr>
          </a:p>
        </p:txBody>
      </p:sp>
      <p:sp>
        <p:nvSpPr>
          <p:cNvPr id="6" name="Rectangle 5"/>
          <p:cNvSpPr/>
          <p:nvPr/>
        </p:nvSpPr>
        <p:spPr>
          <a:xfrm>
            <a:off x="251520" y="6237312"/>
            <a:ext cx="6858000" cy="369332"/>
          </a:xfrm>
          <a:prstGeom prst="rect">
            <a:avLst/>
          </a:prstGeom>
        </p:spPr>
        <p:txBody>
          <a:bodyPr wrap="square">
            <a:spAutoFit/>
          </a:bodyPr>
          <a:lstStyle/>
          <a:p>
            <a:r>
              <a:rPr lang="it-IT" sz="900" dirty="0"/>
              <a:t>De Donno et al. </a:t>
            </a:r>
            <a:r>
              <a:rPr lang="en-US" sz="900" dirty="0"/>
              <a:t>&amp; The Study Group on </a:t>
            </a:r>
            <a:r>
              <a:rPr lang="en-US" sz="900" dirty="0" err="1"/>
              <a:t>seroepidemiology</a:t>
            </a:r>
            <a:r>
              <a:rPr lang="en-US" sz="900" dirty="0"/>
              <a:t> (2016): Has VZV epidemiology changed in Italy? Results of a </a:t>
            </a:r>
            <a:r>
              <a:rPr lang="en-US" sz="900" dirty="0" err="1"/>
              <a:t>seroprevalence</a:t>
            </a:r>
            <a:r>
              <a:rPr lang="en-US" sz="900" dirty="0"/>
              <a:t> study, Human Vaccines &amp; </a:t>
            </a:r>
            <a:r>
              <a:rPr lang="en-US" sz="900" dirty="0" err="1"/>
              <a:t>Immunotherapeutics</a:t>
            </a:r>
            <a:r>
              <a:rPr lang="en-US" sz="900" dirty="0"/>
              <a:t>, Dec 2016.</a:t>
            </a:r>
            <a:endParaRPr lang="it-IT" sz="900" dirty="0"/>
          </a:p>
        </p:txBody>
      </p:sp>
    </p:spTree>
    <p:extLst>
      <p:ext uri="{BB962C8B-B14F-4D97-AF65-F5344CB8AC3E}">
        <p14:creationId xmlns:p14="http://schemas.microsoft.com/office/powerpoint/2010/main" val="19108828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371475" y="1075895"/>
            <a:ext cx="8229600" cy="458012"/>
          </a:xfrm>
        </p:spPr>
        <p:txBody>
          <a:bodyPr>
            <a:noAutofit/>
          </a:bodyPr>
          <a:lstStyle/>
          <a:p>
            <a:r>
              <a:rPr lang="it-IT" dirty="0"/>
              <a:t>MPR e MPRV: devono essere mantenute coperture elevate</a:t>
            </a:r>
          </a:p>
        </p:txBody>
      </p:sp>
      <p:sp>
        <p:nvSpPr>
          <p:cNvPr id="9" name="Segnaposto testo 5"/>
          <p:cNvSpPr>
            <a:spLocks noGrp="1"/>
          </p:cNvSpPr>
          <p:nvPr>
            <p:ph type="body" sz="quarter" idx="11"/>
          </p:nvPr>
        </p:nvSpPr>
        <p:spPr>
          <a:xfrm>
            <a:off x="61011" y="5008144"/>
            <a:ext cx="9025839" cy="415091"/>
          </a:xfrm>
        </p:spPr>
        <p:txBody>
          <a:bodyPr>
            <a:noAutofit/>
          </a:bodyPr>
          <a:lstStyle/>
          <a:p>
            <a:pPr algn="ctr">
              <a:lnSpc>
                <a:spcPct val="100000"/>
              </a:lnSpc>
              <a:spcBef>
                <a:spcPts val="0"/>
              </a:spcBef>
            </a:pPr>
            <a:r>
              <a:rPr lang="it-IT" sz="600"/>
              <a:t>1. Organizzazione Mondiale della Sanità (OMS). Wkly Epidemiol Rec 2009;84:349–360; 2. Organizzazione Mondiale della Sanità (OMS). Wkly Epidemiol Rec 2007;82:49-60; 3. Organizzazione Mondiale della Sanità (OMS). Wkly Epidemiol Rec 2011;86:301-316; 4. Organizzazione Mondiale della Sanità (OMS). Wkly Epidemiol Rec 2014;89:265-288; 5. Centro europeo per la prevenzione e il controllo delle malattie (ECDC), 2014. Measles and rubella elimination: communicating the importance of vaccination. http://ecdc.europa.eu/en/publications/Publications/Measles-rubella-elimination-communicating-importance-vaccination.pdf (ultimo accesso: maggio 2017); 6. Pedro Plans-Rubió (2012) Evaluation of the establishment of herd immunity in the population by means of serological surveys and vaccination coverage, Human Vaccines &amp; Immunotherapeutics, 8:2, 184-188, DOI: 10.4161/hv.18444 http://dx.doi.org/10.4161/hv.18444 (ultimo accesso: maggio 2017); 7. Centro europeo per la prevenzione e il controllo delle malattie (ECDC), 2015. ECDC guidance: varicella vaccination in the European Union. http://ecdc.europa.eu/en/publications/Publications/Varicella-Guidance-2015.pdf (ultimo accesso: maggio 2017) </a:t>
            </a:r>
          </a:p>
        </p:txBody>
      </p:sp>
      <p:sp>
        <p:nvSpPr>
          <p:cNvPr id="10" name="Segnaposto testo 4"/>
          <p:cNvSpPr>
            <a:spLocks noGrp="1"/>
          </p:cNvSpPr>
          <p:nvPr>
            <p:ph type="body" sz="quarter" idx="10"/>
          </p:nvPr>
        </p:nvSpPr>
        <p:spPr>
          <a:xfrm>
            <a:off x="371475" y="1569346"/>
            <a:ext cx="8354739" cy="304982"/>
          </a:xfrm>
        </p:spPr>
        <p:txBody>
          <a:bodyPr>
            <a:noAutofit/>
          </a:bodyPr>
          <a:lstStyle/>
          <a:p>
            <a:pPr marL="0" indent="0">
              <a:buNone/>
            </a:pPr>
            <a:r>
              <a:rPr lang="it-IT"/>
              <a:t>...al fine di garantire benefici in termini di immunità di gregge a tutti i membri della società</a:t>
            </a:r>
          </a:p>
        </p:txBody>
      </p:sp>
      <p:sp>
        <p:nvSpPr>
          <p:cNvPr id="50" name="Freeform 16"/>
          <p:cNvSpPr/>
          <p:nvPr/>
        </p:nvSpPr>
        <p:spPr bwMode="auto">
          <a:xfrm>
            <a:off x="582728" y="1891966"/>
            <a:ext cx="3944394" cy="2516483"/>
          </a:xfrm>
          <a:custGeom>
            <a:avLst/>
            <a:gdLst>
              <a:gd name="connsiteX0" fmla="*/ 0 w 3939014"/>
              <a:gd name="connsiteY0" fmla="*/ 0 h 3769743"/>
              <a:gd name="connsiteX1" fmla="*/ 177800 w 3939014"/>
              <a:gd name="connsiteY1" fmla="*/ 0 h 3769743"/>
              <a:gd name="connsiteX2" fmla="*/ 177800 w 3939014"/>
              <a:gd name="connsiteY2" fmla="*/ 1 h 3769743"/>
              <a:gd name="connsiteX3" fmla="*/ 3939014 w 3939014"/>
              <a:gd name="connsiteY3" fmla="*/ 1 h 3769743"/>
              <a:gd name="connsiteX4" fmla="*/ 3939014 w 3939014"/>
              <a:gd name="connsiteY4" fmla="*/ 673101 h 3769743"/>
              <a:gd name="connsiteX5" fmla="*/ 161927 w 3939014"/>
              <a:gd name="connsiteY5" fmla="*/ 673101 h 3769743"/>
              <a:gd name="connsiteX6" fmla="*/ 88900 w 3939014"/>
              <a:gd name="connsiteY6" fmla="*/ 3769743 h 3769743"/>
              <a:gd name="connsiteX0" fmla="*/ 0 w 3939014"/>
              <a:gd name="connsiteY0" fmla="*/ 0 h 2984399"/>
              <a:gd name="connsiteX1" fmla="*/ 177800 w 3939014"/>
              <a:gd name="connsiteY1" fmla="*/ 0 h 2984399"/>
              <a:gd name="connsiteX2" fmla="*/ 177800 w 3939014"/>
              <a:gd name="connsiteY2" fmla="*/ 1 h 2984399"/>
              <a:gd name="connsiteX3" fmla="*/ 3939014 w 3939014"/>
              <a:gd name="connsiteY3" fmla="*/ 1 h 2984399"/>
              <a:gd name="connsiteX4" fmla="*/ 3939014 w 3939014"/>
              <a:gd name="connsiteY4" fmla="*/ 673101 h 2984399"/>
              <a:gd name="connsiteX5" fmla="*/ 161927 w 3939014"/>
              <a:gd name="connsiteY5" fmla="*/ 673101 h 2984399"/>
              <a:gd name="connsiteX6" fmla="*/ 88900 w 3939014"/>
              <a:gd name="connsiteY6" fmla="*/ 2984399 h 2984399"/>
              <a:gd name="connsiteX7" fmla="*/ 0 w 3939014"/>
              <a:gd name="connsiteY7" fmla="*/ 0 h 298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9014" h="2984399">
                <a:moveTo>
                  <a:pt x="0" y="0"/>
                </a:moveTo>
                <a:lnTo>
                  <a:pt x="177800" y="0"/>
                </a:lnTo>
                <a:lnTo>
                  <a:pt x="177800" y="1"/>
                </a:lnTo>
                <a:lnTo>
                  <a:pt x="3939014" y="1"/>
                </a:lnTo>
                <a:lnTo>
                  <a:pt x="3939014" y="673101"/>
                </a:lnTo>
                <a:lnTo>
                  <a:pt x="161927" y="673101"/>
                </a:lnTo>
                <a:lnTo>
                  <a:pt x="88900" y="2984399"/>
                </a:lnTo>
                <a:cubicBezTo>
                  <a:pt x="59267" y="1727818"/>
                  <a:pt x="29633" y="1256581"/>
                  <a:pt x="0" y="0"/>
                </a:cubicBezTo>
                <a:close/>
              </a:path>
            </a:pathLst>
          </a:custGeom>
          <a:solidFill>
            <a:srgbClr val="FFFFFF"/>
          </a:solidFill>
          <a:ln w="19050" cap="flat" cmpd="sng" algn="ctr">
            <a:solidFill>
              <a:schemeClr val="accent1"/>
            </a:solidFill>
            <a:prstDash val="solid"/>
            <a:headEnd/>
            <a:tailEnd/>
          </a:ln>
          <a:effectLst/>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200025" indent="-128588">
              <a:defRPr/>
            </a:pPr>
            <a:r>
              <a:rPr lang="it-IT" sz="825" b="1" dirty="0">
                <a:solidFill>
                  <a:srgbClr val="FF6600"/>
                </a:solidFill>
                <a:latin typeface="Arial MT" panose="020B0604020202020204" pitchFamily="34" charset="0"/>
              </a:rPr>
              <a:t>Morbillo</a:t>
            </a:r>
            <a:r>
              <a:rPr lang="it-IT" sz="825" b="1" baseline="30000" dirty="0">
                <a:solidFill>
                  <a:srgbClr val="FF6600"/>
                </a:solidFill>
                <a:latin typeface="Arial MT" panose="020B0604020202020204" pitchFamily="34" charset="0"/>
              </a:rPr>
              <a:t>1</a:t>
            </a:r>
          </a:p>
          <a:p>
            <a:pPr marL="200025" indent="-128588">
              <a:buFont typeface="Arial" panose="020B0604020202020204" pitchFamily="34" charset="0"/>
              <a:buChar char="•"/>
              <a:defRPr/>
            </a:pPr>
            <a:r>
              <a:rPr lang="it-IT" sz="825" dirty="0">
                <a:solidFill>
                  <a:srgbClr val="FF6600"/>
                </a:solidFill>
                <a:latin typeface="Arial MT" panose="020B0604020202020204" pitchFamily="34" charset="0"/>
              </a:rPr>
              <a:t>Copertura </a:t>
            </a:r>
            <a:r>
              <a:rPr lang="it-IT" sz="825" b="1" dirty="0">
                <a:solidFill>
                  <a:srgbClr val="FF6600"/>
                </a:solidFill>
                <a:latin typeface="Arial MT" panose="020B0604020202020204" pitchFamily="34" charset="0"/>
              </a:rPr>
              <a:t>≥90%</a:t>
            </a:r>
            <a:r>
              <a:rPr lang="it-IT" sz="825" dirty="0">
                <a:solidFill>
                  <a:srgbClr val="FF6600"/>
                </a:solidFill>
                <a:latin typeface="Arial MT" panose="020B0604020202020204" pitchFamily="34" charset="0"/>
              </a:rPr>
              <a:t> per ridurre la mortalità</a:t>
            </a:r>
          </a:p>
          <a:p>
            <a:pPr marL="200025" indent="-128588">
              <a:buFont typeface="Arial" panose="020B0604020202020204" pitchFamily="34" charset="0"/>
              <a:buChar char="•"/>
              <a:defRPr/>
            </a:pPr>
            <a:r>
              <a:rPr lang="it-IT" sz="825" dirty="0">
                <a:solidFill>
                  <a:srgbClr val="FF6600"/>
                </a:solidFill>
                <a:latin typeface="Arial MT" panose="020B0604020202020204" pitchFamily="34" charset="0"/>
              </a:rPr>
              <a:t>Copertura </a:t>
            </a:r>
            <a:r>
              <a:rPr lang="it-IT" sz="825" b="1" dirty="0">
                <a:solidFill>
                  <a:srgbClr val="FF6600"/>
                </a:solidFill>
                <a:latin typeface="Arial MT" panose="020B0604020202020204" pitchFamily="34" charset="0"/>
              </a:rPr>
              <a:t>≥95%</a:t>
            </a:r>
            <a:r>
              <a:rPr lang="it-IT" sz="825" dirty="0">
                <a:solidFill>
                  <a:srgbClr val="FF6600"/>
                </a:solidFill>
                <a:latin typeface="Arial MT" panose="020B0604020202020204" pitchFamily="34" charset="0"/>
              </a:rPr>
              <a:t> con entrambe le dosi per ottenere l’eliminazione della patologia</a:t>
            </a:r>
          </a:p>
        </p:txBody>
      </p:sp>
      <p:sp>
        <p:nvSpPr>
          <p:cNvPr id="51" name="Freeform 17"/>
          <p:cNvSpPr/>
          <p:nvPr/>
        </p:nvSpPr>
        <p:spPr bwMode="auto">
          <a:xfrm>
            <a:off x="775608" y="2539761"/>
            <a:ext cx="3751514" cy="1875995"/>
          </a:xfrm>
          <a:custGeom>
            <a:avLst/>
            <a:gdLst>
              <a:gd name="connsiteX0" fmla="*/ 0 w 3860755"/>
              <a:gd name="connsiteY0" fmla="*/ 0 h 3042067"/>
              <a:gd name="connsiteX1" fmla="*/ 80755 w 3860755"/>
              <a:gd name="connsiteY1" fmla="*/ 0 h 3042067"/>
              <a:gd name="connsiteX2" fmla="*/ 177800 w 3860755"/>
              <a:gd name="connsiteY2" fmla="*/ 0 h 3042067"/>
              <a:gd name="connsiteX3" fmla="*/ 3860755 w 3860755"/>
              <a:gd name="connsiteY3" fmla="*/ 0 h 3042067"/>
              <a:gd name="connsiteX4" fmla="*/ 3860755 w 3860755"/>
              <a:gd name="connsiteY4" fmla="*/ 1052451 h 3042067"/>
              <a:gd name="connsiteX5" fmla="*/ 147044 w 3860755"/>
              <a:gd name="connsiteY5" fmla="*/ 1052451 h 3042067"/>
              <a:gd name="connsiteX6" fmla="*/ 88900 w 3860755"/>
              <a:gd name="connsiteY6" fmla="*/ 3042067 h 3042067"/>
              <a:gd name="connsiteX0" fmla="*/ 0 w 3860755"/>
              <a:gd name="connsiteY0" fmla="*/ 0 h 4334235"/>
              <a:gd name="connsiteX1" fmla="*/ 80755 w 3860755"/>
              <a:gd name="connsiteY1" fmla="*/ 0 h 4334235"/>
              <a:gd name="connsiteX2" fmla="*/ 177800 w 3860755"/>
              <a:gd name="connsiteY2" fmla="*/ 0 h 4334235"/>
              <a:gd name="connsiteX3" fmla="*/ 3860755 w 3860755"/>
              <a:gd name="connsiteY3" fmla="*/ 0 h 4334235"/>
              <a:gd name="connsiteX4" fmla="*/ 3860755 w 3860755"/>
              <a:gd name="connsiteY4" fmla="*/ 1052451 h 4334235"/>
              <a:gd name="connsiteX5" fmla="*/ 147044 w 3860755"/>
              <a:gd name="connsiteY5" fmla="*/ 1052451 h 4334235"/>
              <a:gd name="connsiteX6" fmla="*/ 86519 w 3860755"/>
              <a:gd name="connsiteY6" fmla="*/ 4334235 h 4334235"/>
              <a:gd name="connsiteX7" fmla="*/ 0 w 3860755"/>
              <a:gd name="connsiteY7" fmla="*/ 0 h 433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0755" h="4334235">
                <a:moveTo>
                  <a:pt x="0" y="0"/>
                </a:moveTo>
                <a:lnTo>
                  <a:pt x="80755" y="0"/>
                </a:lnTo>
                <a:lnTo>
                  <a:pt x="177800" y="0"/>
                </a:lnTo>
                <a:lnTo>
                  <a:pt x="3860755" y="0"/>
                </a:lnTo>
                <a:lnTo>
                  <a:pt x="3860755" y="1052451"/>
                </a:lnTo>
                <a:lnTo>
                  <a:pt x="147044" y="1052451"/>
                </a:lnTo>
                <a:lnTo>
                  <a:pt x="86519" y="4334235"/>
                </a:lnTo>
                <a:cubicBezTo>
                  <a:pt x="56886" y="3320213"/>
                  <a:pt x="29633" y="1014022"/>
                  <a:pt x="0" y="0"/>
                </a:cubicBezTo>
                <a:close/>
              </a:path>
            </a:pathLst>
          </a:custGeom>
          <a:solidFill>
            <a:srgbClr val="FFFFFF"/>
          </a:solidFill>
          <a:ln w="19050" cap="flat" cmpd="sng" algn="ctr">
            <a:solidFill>
              <a:schemeClr val="tx1">
                <a:lumMod val="50000"/>
                <a:lumOff val="50000"/>
              </a:schemeClr>
            </a:solidFill>
            <a:prstDash val="solid"/>
            <a:headEnd/>
            <a:tailEnd/>
          </a:ln>
          <a:effectLst/>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200025" indent="-135731" eaLnBrk="0" hangingPunct="0">
              <a:buClr>
                <a:srgbClr val="C9C1B8"/>
              </a:buClr>
              <a:defRPr/>
            </a:pPr>
            <a:r>
              <a:rPr lang="it-IT" sz="825" b="1">
                <a:solidFill>
                  <a:srgbClr val="646363"/>
                </a:solidFill>
                <a:latin typeface="Arial MT" panose="020B0604020202020204" pitchFamily="34" charset="0"/>
              </a:rPr>
              <a:t>Parotite</a:t>
            </a:r>
            <a:r>
              <a:rPr lang="it-IT" sz="825" b="1" baseline="30000">
                <a:solidFill>
                  <a:srgbClr val="646363"/>
                </a:solidFill>
                <a:latin typeface="Arial MT" panose="020B0604020202020204" pitchFamily="34" charset="0"/>
              </a:rPr>
              <a:t>2</a:t>
            </a:r>
          </a:p>
          <a:p>
            <a:pPr marL="200025" indent="-135731" eaLnBrk="0" hangingPunct="0">
              <a:buClr>
                <a:srgbClr val="C9C1B8"/>
              </a:buClr>
              <a:buFont typeface="Arial" panose="020B0604020202020204" pitchFamily="34" charset="0"/>
              <a:buChar char="•"/>
              <a:defRPr/>
            </a:pPr>
            <a:r>
              <a:rPr lang="it-IT" sz="825">
                <a:solidFill>
                  <a:srgbClr val="646363"/>
                </a:solidFill>
                <a:latin typeface="Arial MT" panose="020B0604020202020204" pitchFamily="34" charset="0"/>
              </a:rPr>
              <a:t>Le risorse devono essere sufficienti in modo da garantire una copertura prolungata </a:t>
            </a:r>
            <a:r>
              <a:rPr lang="it-IT" sz="825" b="1">
                <a:solidFill>
                  <a:srgbClr val="646363"/>
                </a:solidFill>
                <a:latin typeface="Arial MT" panose="020B0604020202020204" pitchFamily="34" charset="0"/>
              </a:rPr>
              <a:t>≥80%</a:t>
            </a:r>
            <a:r>
              <a:rPr lang="it-IT" sz="825">
                <a:solidFill>
                  <a:srgbClr val="646363"/>
                </a:solidFill>
                <a:latin typeface="Arial MT" panose="020B0604020202020204" pitchFamily="34" charset="0"/>
              </a:rPr>
              <a:t> </a:t>
            </a:r>
          </a:p>
        </p:txBody>
      </p:sp>
      <p:sp>
        <p:nvSpPr>
          <p:cNvPr id="52" name="Freeform 18"/>
          <p:cNvSpPr/>
          <p:nvPr/>
        </p:nvSpPr>
        <p:spPr bwMode="auto">
          <a:xfrm>
            <a:off x="968490" y="3025875"/>
            <a:ext cx="3558631" cy="1446865"/>
          </a:xfrm>
          <a:custGeom>
            <a:avLst/>
            <a:gdLst>
              <a:gd name="connsiteX0" fmla="*/ 0 w 3782496"/>
              <a:gd name="connsiteY0" fmla="*/ 0 h 1913527"/>
              <a:gd name="connsiteX1" fmla="*/ 177800 w 3782496"/>
              <a:gd name="connsiteY1" fmla="*/ 0 h 1913527"/>
              <a:gd name="connsiteX2" fmla="*/ 177754 w 3782496"/>
              <a:gd name="connsiteY2" fmla="*/ 987 h 1913527"/>
              <a:gd name="connsiteX3" fmla="*/ 3782496 w 3782496"/>
              <a:gd name="connsiteY3" fmla="*/ 987 h 1913527"/>
              <a:gd name="connsiteX4" fmla="*/ 3782496 w 3782496"/>
              <a:gd name="connsiteY4" fmla="*/ 674087 h 1913527"/>
              <a:gd name="connsiteX5" fmla="*/ 146483 w 3782496"/>
              <a:gd name="connsiteY5" fmla="*/ 674087 h 1913527"/>
              <a:gd name="connsiteX6" fmla="*/ 88900 w 3782496"/>
              <a:gd name="connsiteY6" fmla="*/ 1913527 h 1913527"/>
              <a:gd name="connsiteX0" fmla="*/ 0 w 3782496"/>
              <a:gd name="connsiteY0" fmla="*/ 0 h 1640412"/>
              <a:gd name="connsiteX1" fmla="*/ 177800 w 3782496"/>
              <a:gd name="connsiteY1" fmla="*/ 0 h 1640412"/>
              <a:gd name="connsiteX2" fmla="*/ 177754 w 3782496"/>
              <a:gd name="connsiteY2" fmla="*/ 987 h 1640412"/>
              <a:gd name="connsiteX3" fmla="*/ 3782496 w 3782496"/>
              <a:gd name="connsiteY3" fmla="*/ 987 h 1640412"/>
              <a:gd name="connsiteX4" fmla="*/ 3782496 w 3782496"/>
              <a:gd name="connsiteY4" fmla="*/ 674087 h 1640412"/>
              <a:gd name="connsiteX5" fmla="*/ 146483 w 3782496"/>
              <a:gd name="connsiteY5" fmla="*/ 674087 h 1640412"/>
              <a:gd name="connsiteX6" fmla="*/ 88900 w 3782496"/>
              <a:gd name="connsiteY6" fmla="*/ 1640412 h 1640412"/>
              <a:gd name="connsiteX7" fmla="*/ 0 w 3782496"/>
              <a:gd name="connsiteY7" fmla="*/ 0 h 1640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2496" h="1640412">
                <a:moveTo>
                  <a:pt x="0" y="0"/>
                </a:moveTo>
                <a:lnTo>
                  <a:pt x="177800" y="0"/>
                </a:lnTo>
                <a:cubicBezTo>
                  <a:pt x="177785" y="329"/>
                  <a:pt x="177769" y="658"/>
                  <a:pt x="177754" y="987"/>
                </a:cubicBezTo>
                <a:lnTo>
                  <a:pt x="3782496" y="987"/>
                </a:lnTo>
                <a:lnTo>
                  <a:pt x="3782496" y="674087"/>
                </a:lnTo>
                <a:lnTo>
                  <a:pt x="146483" y="674087"/>
                </a:lnTo>
                <a:lnTo>
                  <a:pt x="88900" y="1640412"/>
                </a:lnTo>
                <a:cubicBezTo>
                  <a:pt x="59267" y="1002570"/>
                  <a:pt x="29633" y="637842"/>
                  <a:pt x="0" y="0"/>
                </a:cubicBezTo>
                <a:close/>
              </a:path>
            </a:pathLst>
          </a:custGeom>
          <a:solidFill>
            <a:srgbClr val="FFFFFF"/>
          </a:solidFill>
          <a:ln w="19050" cap="flat" cmpd="sng" algn="ctr">
            <a:solidFill>
              <a:srgbClr val="00B6C9"/>
            </a:solidFill>
            <a:prstDash val="solid"/>
            <a:headEnd/>
            <a:tailEnd/>
          </a:ln>
          <a:effectLst/>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200025" indent="-135731" eaLnBrk="0" hangingPunct="0">
              <a:buClr>
                <a:srgbClr val="FFFFFF"/>
              </a:buClr>
              <a:defRPr/>
            </a:pPr>
            <a:r>
              <a:rPr lang="it-IT" sz="825" b="1" dirty="0">
                <a:solidFill>
                  <a:srgbClr val="00B6C9"/>
                </a:solidFill>
                <a:latin typeface="Arial MT" panose="020B0604020202020204" pitchFamily="34" charset="0"/>
              </a:rPr>
              <a:t>Rosolia</a:t>
            </a:r>
            <a:r>
              <a:rPr lang="it-IT" sz="825" b="1" baseline="30000" dirty="0">
                <a:solidFill>
                  <a:srgbClr val="00B6C9"/>
                </a:solidFill>
                <a:latin typeface="Arial MT" panose="020B0604020202020204" pitchFamily="34" charset="0"/>
              </a:rPr>
              <a:t>3</a:t>
            </a:r>
          </a:p>
          <a:p>
            <a:pPr marL="200025" indent="-135731" eaLnBrk="0" hangingPunct="0">
              <a:buClr>
                <a:srgbClr val="00B6C9"/>
              </a:buClr>
              <a:buFont typeface="Arial" panose="020B0604020202020204" pitchFamily="34" charset="0"/>
              <a:buChar char="•"/>
              <a:defRPr/>
            </a:pPr>
            <a:r>
              <a:rPr lang="it-IT" sz="825" dirty="0">
                <a:solidFill>
                  <a:srgbClr val="00B6C9"/>
                </a:solidFill>
                <a:latin typeface="Arial MT" panose="020B0604020202020204" pitchFamily="34" charset="0"/>
              </a:rPr>
              <a:t>Copertura </a:t>
            </a:r>
            <a:r>
              <a:rPr lang="it-IT" sz="825" b="1" dirty="0">
                <a:solidFill>
                  <a:srgbClr val="00B6C9"/>
                </a:solidFill>
                <a:latin typeface="Arial MT" panose="020B0604020202020204" pitchFamily="34" charset="0"/>
              </a:rPr>
              <a:t>&gt;85–90%</a:t>
            </a:r>
            <a:r>
              <a:rPr lang="it-IT" sz="825" dirty="0">
                <a:solidFill>
                  <a:srgbClr val="00B6C9"/>
                </a:solidFill>
                <a:latin typeface="Arial MT" panose="020B0604020202020204" pitchFamily="34" charset="0"/>
              </a:rPr>
              <a:t> per ottenere l’eliminazione della patologia</a:t>
            </a:r>
          </a:p>
          <a:p>
            <a:pPr marL="200025" indent="-135731" eaLnBrk="0" hangingPunct="0">
              <a:buClr>
                <a:srgbClr val="00B6C9"/>
              </a:buClr>
              <a:buFont typeface="Arial" panose="020B0604020202020204" pitchFamily="34" charset="0"/>
              <a:buChar char="•"/>
              <a:defRPr/>
            </a:pPr>
            <a:r>
              <a:rPr lang="it-IT" sz="825" dirty="0">
                <a:solidFill>
                  <a:srgbClr val="00B6C9"/>
                </a:solidFill>
                <a:latin typeface="Arial MT" panose="020B0604020202020204" pitchFamily="34" charset="0"/>
              </a:rPr>
              <a:t>Le risorse devono essere sufficienti in modo da garantire una copertura prolungata </a:t>
            </a:r>
            <a:r>
              <a:rPr lang="it-IT" sz="825" b="1" dirty="0">
                <a:solidFill>
                  <a:srgbClr val="00B6C9"/>
                </a:solidFill>
                <a:latin typeface="Arial MT" panose="020B0604020202020204" pitchFamily="34" charset="0"/>
              </a:rPr>
              <a:t>≥80%</a:t>
            </a:r>
            <a:r>
              <a:rPr lang="it-IT" sz="825" dirty="0">
                <a:solidFill>
                  <a:srgbClr val="00B6C9"/>
                </a:solidFill>
                <a:latin typeface="Arial MT" panose="020B0604020202020204" pitchFamily="34" charset="0"/>
              </a:rPr>
              <a:t> </a:t>
            </a:r>
          </a:p>
        </p:txBody>
      </p:sp>
      <p:sp>
        <p:nvSpPr>
          <p:cNvPr id="53" name="Freeform 19"/>
          <p:cNvSpPr/>
          <p:nvPr/>
        </p:nvSpPr>
        <p:spPr bwMode="auto">
          <a:xfrm flipH="1">
            <a:off x="4604656" y="1995504"/>
            <a:ext cx="3836194" cy="2211897"/>
          </a:xfrm>
          <a:custGeom>
            <a:avLst/>
            <a:gdLst>
              <a:gd name="connsiteX0" fmla="*/ 177800 w 3939014"/>
              <a:gd name="connsiteY0" fmla="*/ 0 h 3769744"/>
              <a:gd name="connsiteX1" fmla="*/ 0 w 3939014"/>
              <a:gd name="connsiteY1" fmla="*/ 0 h 3769744"/>
              <a:gd name="connsiteX2" fmla="*/ 88900 w 3939014"/>
              <a:gd name="connsiteY2" fmla="*/ 3769744 h 3769744"/>
              <a:gd name="connsiteX3" fmla="*/ 161927 w 3939014"/>
              <a:gd name="connsiteY3" fmla="*/ 673101 h 3769744"/>
              <a:gd name="connsiteX4" fmla="*/ 3939014 w 3939014"/>
              <a:gd name="connsiteY4" fmla="*/ 673101 h 3769744"/>
              <a:gd name="connsiteX5" fmla="*/ 3939014 w 3939014"/>
              <a:gd name="connsiteY5" fmla="*/ 1 h 3769744"/>
              <a:gd name="connsiteX6" fmla="*/ 177800 w 3939014"/>
              <a:gd name="connsiteY6" fmla="*/ 1 h 3769744"/>
              <a:gd name="connsiteX0" fmla="*/ 177800 w 3939014"/>
              <a:gd name="connsiteY0" fmla="*/ 0 h 2995728"/>
              <a:gd name="connsiteX1" fmla="*/ 0 w 3939014"/>
              <a:gd name="connsiteY1" fmla="*/ 0 h 2995728"/>
              <a:gd name="connsiteX2" fmla="*/ 88900 w 3939014"/>
              <a:gd name="connsiteY2" fmla="*/ 2995728 h 2995728"/>
              <a:gd name="connsiteX3" fmla="*/ 161927 w 3939014"/>
              <a:gd name="connsiteY3" fmla="*/ 673101 h 2995728"/>
              <a:gd name="connsiteX4" fmla="*/ 3939014 w 3939014"/>
              <a:gd name="connsiteY4" fmla="*/ 673101 h 2995728"/>
              <a:gd name="connsiteX5" fmla="*/ 3939014 w 3939014"/>
              <a:gd name="connsiteY5" fmla="*/ 1 h 2995728"/>
              <a:gd name="connsiteX6" fmla="*/ 177800 w 3939014"/>
              <a:gd name="connsiteY6" fmla="*/ 1 h 2995728"/>
              <a:gd name="connsiteX7" fmla="*/ 177800 w 3939014"/>
              <a:gd name="connsiteY7" fmla="*/ 0 h 299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9014" h="2995728">
                <a:moveTo>
                  <a:pt x="177800" y="0"/>
                </a:moveTo>
                <a:lnTo>
                  <a:pt x="0" y="0"/>
                </a:lnTo>
                <a:lnTo>
                  <a:pt x="88900" y="2995728"/>
                </a:lnTo>
                <a:lnTo>
                  <a:pt x="161927" y="673101"/>
                </a:lnTo>
                <a:lnTo>
                  <a:pt x="3939014" y="673101"/>
                </a:lnTo>
                <a:lnTo>
                  <a:pt x="3939014" y="1"/>
                </a:lnTo>
                <a:lnTo>
                  <a:pt x="177800" y="1"/>
                </a:lnTo>
                <a:lnTo>
                  <a:pt x="177800" y="0"/>
                </a:lnTo>
                <a:close/>
              </a:path>
            </a:pathLst>
          </a:custGeom>
          <a:solidFill>
            <a:srgbClr val="FFFFFF"/>
          </a:solidFill>
          <a:ln w="19050" cap="flat" cmpd="sng" algn="ctr">
            <a:solidFill>
              <a:schemeClr val="accent1"/>
            </a:solidFill>
            <a:prstDash val="solid"/>
            <a:headEnd/>
            <a:tailEnd/>
          </a:ln>
          <a:effectLst/>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200025" indent="-135731" eaLnBrk="0" hangingPunct="0">
              <a:buClr>
                <a:srgbClr val="FF6600"/>
              </a:buClr>
              <a:defRPr/>
            </a:pPr>
            <a:r>
              <a:rPr lang="it-IT" sz="825" b="1" dirty="0">
                <a:solidFill>
                  <a:srgbClr val="FF6600"/>
                </a:solidFill>
                <a:latin typeface="Arial MT" panose="020B0604020202020204" pitchFamily="34" charset="0"/>
              </a:rPr>
              <a:t>Morbillo</a:t>
            </a:r>
            <a:r>
              <a:rPr lang="it-IT" sz="825" b="1" baseline="30000" dirty="0">
                <a:solidFill>
                  <a:srgbClr val="FF6600"/>
                </a:solidFill>
                <a:latin typeface="Arial MT" panose="020B0604020202020204" pitchFamily="34" charset="0"/>
              </a:rPr>
              <a:t>5</a:t>
            </a:r>
          </a:p>
          <a:p>
            <a:pPr marL="200025" indent="-135731" eaLnBrk="0" hangingPunct="0">
              <a:buClr>
                <a:srgbClr val="FF6600"/>
              </a:buClr>
              <a:buFont typeface="Arial" panose="020B0604020202020204" pitchFamily="34" charset="0"/>
              <a:buChar char="•"/>
              <a:defRPr/>
            </a:pPr>
            <a:r>
              <a:rPr lang="it-IT" sz="825" dirty="0">
                <a:solidFill>
                  <a:srgbClr val="FF6600"/>
                </a:solidFill>
                <a:latin typeface="Arial MT" panose="020B0604020202020204" pitchFamily="34" charset="0"/>
              </a:rPr>
              <a:t>L’eliminazione è possibile solo incrementando la copertura in Europa al </a:t>
            </a:r>
            <a:r>
              <a:rPr lang="it-IT" sz="825" b="1" dirty="0">
                <a:solidFill>
                  <a:srgbClr val="FF6600"/>
                </a:solidFill>
                <a:latin typeface="Arial MT" panose="020B0604020202020204" pitchFamily="34" charset="0"/>
              </a:rPr>
              <a:t>95%</a:t>
            </a:r>
            <a:r>
              <a:rPr lang="it-IT" sz="825" dirty="0">
                <a:solidFill>
                  <a:srgbClr val="FF6600"/>
                </a:solidFill>
                <a:latin typeface="Arial MT" panose="020B0604020202020204" pitchFamily="34" charset="0"/>
              </a:rPr>
              <a:t>con due dosi di vaccino contenente il virus del morbillo</a:t>
            </a:r>
          </a:p>
        </p:txBody>
      </p:sp>
      <p:sp>
        <p:nvSpPr>
          <p:cNvPr id="54" name="Freeform 20"/>
          <p:cNvSpPr/>
          <p:nvPr/>
        </p:nvSpPr>
        <p:spPr bwMode="auto">
          <a:xfrm flipH="1">
            <a:off x="4604657" y="2527728"/>
            <a:ext cx="3650457" cy="1880721"/>
          </a:xfrm>
          <a:custGeom>
            <a:avLst/>
            <a:gdLst>
              <a:gd name="connsiteX0" fmla="*/ 3860755 w 3860755"/>
              <a:gd name="connsiteY0" fmla="*/ 0 h 3042067"/>
              <a:gd name="connsiteX1" fmla="*/ 177800 w 3860755"/>
              <a:gd name="connsiteY1" fmla="*/ 0 h 3042067"/>
              <a:gd name="connsiteX2" fmla="*/ 80755 w 3860755"/>
              <a:gd name="connsiteY2" fmla="*/ 0 h 3042067"/>
              <a:gd name="connsiteX3" fmla="*/ 0 w 3860755"/>
              <a:gd name="connsiteY3" fmla="*/ 0 h 3042067"/>
              <a:gd name="connsiteX4" fmla="*/ 88900 w 3860755"/>
              <a:gd name="connsiteY4" fmla="*/ 3042067 h 3042067"/>
              <a:gd name="connsiteX5" fmla="*/ 147044 w 3860755"/>
              <a:gd name="connsiteY5" fmla="*/ 1052451 h 3042067"/>
              <a:gd name="connsiteX6" fmla="*/ 3860755 w 3860755"/>
              <a:gd name="connsiteY6" fmla="*/ 1052451 h 3042067"/>
              <a:gd name="connsiteX0" fmla="*/ 3860755 w 3860755"/>
              <a:gd name="connsiteY0" fmla="*/ 0 h 4345153"/>
              <a:gd name="connsiteX1" fmla="*/ 177800 w 3860755"/>
              <a:gd name="connsiteY1" fmla="*/ 0 h 4345153"/>
              <a:gd name="connsiteX2" fmla="*/ 80755 w 3860755"/>
              <a:gd name="connsiteY2" fmla="*/ 0 h 4345153"/>
              <a:gd name="connsiteX3" fmla="*/ 0 w 3860755"/>
              <a:gd name="connsiteY3" fmla="*/ 0 h 4345153"/>
              <a:gd name="connsiteX4" fmla="*/ 88900 w 3860755"/>
              <a:gd name="connsiteY4" fmla="*/ 4345153 h 4345153"/>
              <a:gd name="connsiteX5" fmla="*/ 147044 w 3860755"/>
              <a:gd name="connsiteY5" fmla="*/ 1052451 h 4345153"/>
              <a:gd name="connsiteX6" fmla="*/ 3860755 w 3860755"/>
              <a:gd name="connsiteY6" fmla="*/ 1052451 h 4345153"/>
              <a:gd name="connsiteX7" fmla="*/ 3860755 w 3860755"/>
              <a:gd name="connsiteY7" fmla="*/ 0 h 434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0755" h="4345153">
                <a:moveTo>
                  <a:pt x="3860755" y="0"/>
                </a:moveTo>
                <a:lnTo>
                  <a:pt x="177800" y="0"/>
                </a:lnTo>
                <a:lnTo>
                  <a:pt x="80755" y="0"/>
                </a:lnTo>
                <a:lnTo>
                  <a:pt x="0" y="0"/>
                </a:lnTo>
                <a:lnTo>
                  <a:pt x="88900" y="4345153"/>
                </a:lnTo>
                <a:lnTo>
                  <a:pt x="147044" y="1052451"/>
                </a:lnTo>
                <a:lnTo>
                  <a:pt x="3860755" y="1052451"/>
                </a:lnTo>
                <a:lnTo>
                  <a:pt x="3860755" y="0"/>
                </a:lnTo>
                <a:close/>
              </a:path>
            </a:pathLst>
          </a:custGeom>
          <a:solidFill>
            <a:srgbClr val="FFFFFF"/>
          </a:solidFill>
          <a:ln w="19050" cap="flat" cmpd="sng" algn="ctr">
            <a:solidFill>
              <a:schemeClr val="tx1">
                <a:lumMod val="50000"/>
                <a:lumOff val="50000"/>
              </a:schemeClr>
            </a:solidFill>
            <a:prstDash val="solid"/>
            <a:headEnd/>
            <a:tailEnd/>
          </a:ln>
          <a:effectLst/>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200025" indent="-135731" eaLnBrk="0" hangingPunct="0">
              <a:buClr>
                <a:srgbClr val="C9C1B8"/>
              </a:buClr>
              <a:defRPr/>
            </a:pPr>
            <a:r>
              <a:rPr lang="it-IT" sz="825" b="1">
                <a:solidFill>
                  <a:srgbClr val="646363"/>
                </a:solidFill>
                <a:latin typeface="Arial MT" panose="020B0604020202020204" pitchFamily="34" charset="0"/>
              </a:rPr>
              <a:t>Parotite</a:t>
            </a:r>
            <a:r>
              <a:rPr lang="it-IT" sz="825" b="1" baseline="30000">
                <a:solidFill>
                  <a:srgbClr val="646363"/>
                </a:solidFill>
                <a:latin typeface="Arial MT" panose="020B0604020202020204" pitchFamily="34" charset="0"/>
              </a:rPr>
              <a:t>6</a:t>
            </a:r>
          </a:p>
          <a:p>
            <a:pPr marL="200025" indent="-135731" eaLnBrk="0" hangingPunct="0">
              <a:buClr>
                <a:srgbClr val="C9C1B8"/>
              </a:buClr>
              <a:buFont typeface="Arial" panose="020B0604020202020204" pitchFamily="34" charset="0"/>
              <a:buChar char="•"/>
              <a:defRPr/>
            </a:pPr>
            <a:r>
              <a:rPr lang="it-IT" sz="825">
                <a:solidFill>
                  <a:srgbClr val="646363"/>
                </a:solidFill>
                <a:latin typeface="Arial MT" panose="020B0604020202020204" pitchFamily="34" charset="0"/>
              </a:rPr>
              <a:t>È necessaria una copertura vaccinale dell’</a:t>
            </a:r>
            <a:r>
              <a:rPr lang="it-IT" sz="825" b="1">
                <a:solidFill>
                  <a:srgbClr val="646363"/>
                </a:solidFill>
                <a:latin typeface="Arial MT" panose="020B0604020202020204" pitchFamily="34" charset="0"/>
              </a:rPr>
              <a:t>86-93%</a:t>
            </a:r>
            <a:r>
              <a:rPr lang="it-IT" sz="825">
                <a:solidFill>
                  <a:srgbClr val="646363"/>
                </a:solidFill>
                <a:latin typeface="Arial MT" panose="020B0604020202020204" pitchFamily="34" charset="0"/>
              </a:rPr>
              <a:t> per ottenere l’immunità di gregge e l’eliminazione della patologia</a:t>
            </a:r>
          </a:p>
        </p:txBody>
      </p:sp>
      <p:sp>
        <p:nvSpPr>
          <p:cNvPr id="55" name="Freeform 21"/>
          <p:cNvSpPr/>
          <p:nvPr/>
        </p:nvSpPr>
        <p:spPr bwMode="auto">
          <a:xfrm flipH="1">
            <a:off x="4609125" y="3025875"/>
            <a:ext cx="3453108" cy="1279105"/>
          </a:xfrm>
          <a:custGeom>
            <a:avLst/>
            <a:gdLst>
              <a:gd name="connsiteX0" fmla="*/ 177800 w 3782496"/>
              <a:gd name="connsiteY0" fmla="*/ 0 h 1913527"/>
              <a:gd name="connsiteX1" fmla="*/ 0 w 3782496"/>
              <a:gd name="connsiteY1" fmla="*/ 0 h 1913527"/>
              <a:gd name="connsiteX2" fmla="*/ 88900 w 3782496"/>
              <a:gd name="connsiteY2" fmla="*/ 1913527 h 1913527"/>
              <a:gd name="connsiteX3" fmla="*/ 146483 w 3782496"/>
              <a:gd name="connsiteY3" fmla="*/ 674087 h 1913527"/>
              <a:gd name="connsiteX4" fmla="*/ 3782496 w 3782496"/>
              <a:gd name="connsiteY4" fmla="*/ 674087 h 1913527"/>
              <a:gd name="connsiteX5" fmla="*/ 3782496 w 3782496"/>
              <a:gd name="connsiteY5" fmla="*/ 987 h 1913527"/>
              <a:gd name="connsiteX6" fmla="*/ 177754 w 3782496"/>
              <a:gd name="connsiteY6" fmla="*/ 987 h 1913527"/>
              <a:gd name="connsiteX0" fmla="*/ 177800 w 3782496"/>
              <a:gd name="connsiteY0" fmla="*/ 0 h 1651713"/>
              <a:gd name="connsiteX1" fmla="*/ 0 w 3782496"/>
              <a:gd name="connsiteY1" fmla="*/ 0 h 1651713"/>
              <a:gd name="connsiteX2" fmla="*/ 88900 w 3782496"/>
              <a:gd name="connsiteY2" fmla="*/ 1651713 h 1651713"/>
              <a:gd name="connsiteX3" fmla="*/ 146483 w 3782496"/>
              <a:gd name="connsiteY3" fmla="*/ 674087 h 1651713"/>
              <a:gd name="connsiteX4" fmla="*/ 3782496 w 3782496"/>
              <a:gd name="connsiteY4" fmla="*/ 674087 h 1651713"/>
              <a:gd name="connsiteX5" fmla="*/ 3782496 w 3782496"/>
              <a:gd name="connsiteY5" fmla="*/ 987 h 1651713"/>
              <a:gd name="connsiteX6" fmla="*/ 177754 w 3782496"/>
              <a:gd name="connsiteY6" fmla="*/ 987 h 1651713"/>
              <a:gd name="connsiteX7" fmla="*/ 177800 w 3782496"/>
              <a:gd name="connsiteY7" fmla="*/ 0 h 165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2496" h="1651713">
                <a:moveTo>
                  <a:pt x="177800" y="0"/>
                </a:moveTo>
                <a:lnTo>
                  <a:pt x="0" y="0"/>
                </a:lnTo>
                <a:lnTo>
                  <a:pt x="88900" y="1651713"/>
                </a:lnTo>
                <a:lnTo>
                  <a:pt x="146483" y="674087"/>
                </a:lnTo>
                <a:lnTo>
                  <a:pt x="3782496" y="674087"/>
                </a:lnTo>
                <a:lnTo>
                  <a:pt x="3782496" y="987"/>
                </a:lnTo>
                <a:lnTo>
                  <a:pt x="177754" y="987"/>
                </a:lnTo>
                <a:cubicBezTo>
                  <a:pt x="177769" y="658"/>
                  <a:pt x="177785" y="329"/>
                  <a:pt x="177800" y="0"/>
                </a:cubicBezTo>
                <a:close/>
              </a:path>
            </a:pathLst>
          </a:custGeom>
          <a:solidFill>
            <a:srgbClr val="FFFFFF"/>
          </a:solidFill>
          <a:ln w="19050" cap="flat" cmpd="sng" algn="ctr">
            <a:solidFill>
              <a:srgbClr val="00B6C9"/>
            </a:solidFill>
            <a:prstDash val="solid"/>
            <a:headEnd/>
            <a:tailEnd/>
          </a:ln>
          <a:effectLst/>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200025" indent="-135731" eaLnBrk="0" hangingPunct="0">
              <a:buClr>
                <a:srgbClr val="FFFFFF"/>
              </a:buClr>
              <a:defRPr/>
            </a:pPr>
            <a:r>
              <a:rPr lang="it-IT" sz="825" b="1" dirty="0">
                <a:solidFill>
                  <a:srgbClr val="00B6C9"/>
                </a:solidFill>
                <a:latin typeface="Arial MT" panose="020B0604020202020204" pitchFamily="34" charset="0"/>
              </a:rPr>
              <a:t>Rosolia</a:t>
            </a:r>
            <a:r>
              <a:rPr lang="it-IT" sz="825" b="1" baseline="30000" dirty="0">
                <a:solidFill>
                  <a:srgbClr val="00B6C9"/>
                </a:solidFill>
                <a:latin typeface="Arial MT" panose="020B0604020202020204" pitchFamily="34" charset="0"/>
              </a:rPr>
              <a:t>5</a:t>
            </a:r>
          </a:p>
          <a:p>
            <a:pPr marL="200025" indent="-135731" eaLnBrk="0" hangingPunct="0">
              <a:buClr>
                <a:srgbClr val="00B6C9"/>
              </a:buClr>
              <a:buFont typeface="Arial" panose="020B0604020202020204" pitchFamily="34" charset="0"/>
              <a:buChar char="•"/>
              <a:defRPr/>
            </a:pPr>
            <a:r>
              <a:rPr lang="it-IT" sz="825" dirty="0">
                <a:solidFill>
                  <a:srgbClr val="00B6C9"/>
                </a:solidFill>
                <a:latin typeface="Arial MT" panose="020B0604020202020204" pitchFamily="34" charset="0"/>
              </a:rPr>
              <a:t>L’eliminazione è possibile solo incrementando la copertura a </a:t>
            </a:r>
            <a:r>
              <a:rPr lang="it-IT" sz="825" b="1" dirty="0">
                <a:solidFill>
                  <a:srgbClr val="00B6C9"/>
                </a:solidFill>
                <a:latin typeface="Arial MT" panose="020B0604020202020204" pitchFamily="34" charset="0"/>
              </a:rPr>
              <a:t>&gt;80%</a:t>
            </a:r>
            <a:r>
              <a:rPr lang="it-IT" sz="825" dirty="0">
                <a:solidFill>
                  <a:srgbClr val="00B6C9"/>
                </a:solidFill>
                <a:latin typeface="Arial MT" panose="020B0604020202020204" pitchFamily="34" charset="0"/>
              </a:rPr>
              <a:t> con almeno una dose di vaccino contenente il virus della rosolia</a:t>
            </a:r>
          </a:p>
        </p:txBody>
      </p:sp>
      <p:sp>
        <p:nvSpPr>
          <p:cNvPr id="56" name="Freeform 22"/>
          <p:cNvSpPr/>
          <p:nvPr/>
        </p:nvSpPr>
        <p:spPr bwMode="auto">
          <a:xfrm>
            <a:off x="1182802" y="3660977"/>
            <a:ext cx="3344318" cy="768115"/>
          </a:xfrm>
          <a:custGeom>
            <a:avLst/>
            <a:gdLst>
              <a:gd name="connsiteX0" fmla="*/ 0 w 3704236"/>
              <a:gd name="connsiteY0" fmla="*/ 0 h 1160971"/>
              <a:gd name="connsiteX1" fmla="*/ 177800 w 3704236"/>
              <a:gd name="connsiteY1" fmla="*/ 0 h 1160971"/>
              <a:gd name="connsiteX2" fmla="*/ 177725 w 3704236"/>
              <a:gd name="connsiteY2" fmla="*/ 987 h 1160971"/>
              <a:gd name="connsiteX3" fmla="*/ 3704236 w 3704236"/>
              <a:gd name="connsiteY3" fmla="*/ 987 h 1160971"/>
              <a:gd name="connsiteX4" fmla="*/ 3704236 w 3704236"/>
              <a:gd name="connsiteY4" fmla="*/ 1056739 h 1160971"/>
              <a:gd name="connsiteX5" fmla="*/ 96882 w 3704236"/>
              <a:gd name="connsiteY5" fmla="*/ 1056739 h 1160971"/>
              <a:gd name="connsiteX6" fmla="*/ 88900 w 3704236"/>
              <a:gd name="connsiteY6" fmla="*/ 1160971 h 116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4236" h="1160971">
                <a:moveTo>
                  <a:pt x="0" y="0"/>
                </a:moveTo>
                <a:lnTo>
                  <a:pt x="177800" y="0"/>
                </a:lnTo>
                <a:lnTo>
                  <a:pt x="177725" y="987"/>
                </a:lnTo>
                <a:lnTo>
                  <a:pt x="3704236" y="987"/>
                </a:lnTo>
                <a:lnTo>
                  <a:pt x="3704236" y="1056739"/>
                </a:lnTo>
                <a:lnTo>
                  <a:pt x="96882" y="1056739"/>
                </a:lnTo>
                <a:lnTo>
                  <a:pt x="88900" y="1160971"/>
                </a:lnTo>
                <a:close/>
              </a:path>
            </a:pathLst>
          </a:custGeom>
          <a:solidFill>
            <a:srgbClr val="FFFFFF"/>
          </a:solidFill>
          <a:ln w="19050" cap="flat" cmpd="sng" algn="ctr">
            <a:solidFill>
              <a:srgbClr val="4A8322"/>
            </a:solidFill>
            <a:prstDash val="solid"/>
            <a:headEnd/>
            <a:tailEnd/>
          </a:ln>
          <a:effectLst/>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200025" indent="-135731" eaLnBrk="0" hangingPunct="0">
              <a:buClr>
                <a:srgbClr val="FFFFFF"/>
              </a:buClr>
              <a:defRPr/>
            </a:pPr>
            <a:r>
              <a:rPr lang="it-IT" sz="825" b="1">
                <a:solidFill>
                  <a:srgbClr val="4A8322"/>
                </a:solidFill>
                <a:latin typeface="Arial MT" panose="020B0604020202020204" pitchFamily="34" charset="0"/>
              </a:rPr>
              <a:t>Varicella</a:t>
            </a:r>
            <a:r>
              <a:rPr lang="it-IT" sz="825" b="1" baseline="30000">
                <a:solidFill>
                  <a:srgbClr val="4A8322"/>
                </a:solidFill>
                <a:latin typeface="Arial MT" panose="020B0604020202020204" pitchFamily="34" charset="0"/>
              </a:rPr>
              <a:t>4</a:t>
            </a:r>
          </a:p>
          <a:p>
            <a:pPr marL="200025" indent="-135731" eaLnBrk="0" hangingPunct="0">
              <a:buClr>
                <a:srgbClr val="4A8322"/>
              </a:buClr>
              <a:buFont typeface="Arial" panose="020B0604020202020204" pitchFamily="34" charset="0"/>
              <a:buChar char="•"/>
              <a:defRPr/>
            </a:pPr>
            <a:r>
              <a:rPr lang="it-IT" sz="825">
                <a:solidFill>
                  <a:srgbClr val="4A8322"/>
                </a:solidFill>
                <a:latin typeface="Arial MT" panose="020B0604020202020204" pitchFamily="34" charset="0"/>
              </a:rPr>
              <a:t>Le risorse devono essere sufficienti in modo da garantire una copertura prolungata </a:t>
            </a:r>
            <a:r>
              <a:rPr lang="it-IT" sz="825" b="1">
                <a:solidFill>
                  <a:srgbClr val="4A8322"/>
                </a:solidFill>
                <a:latin typeface="Arial MT" panose="020B0604020202020204" pitchFamily="34" charset="0"/>
              </a:rPr>
              <a:t>≥80% </a:t>
            </a:r>
          </a:p>
          <a:p>
            <a:pPr marL="200025" indent="-135731" eaLnBrk="0" hangingPunct="0">
              <a:buClr>
                <a:srgbClr val="4A8322"/>
              </a:buClr>
              <a:buFont typeface="Arial" panose="020B0604020202020204" pitchFamily="34" charset="0"/>
              <a:buChar char="•"/>
              <a:defRPr/>
            </a:pPr>
            <a:r>
              <a:rPr lang="it-IT" sz="825">
                <a:solidFill>
                  <a:srgbClr val="4A8322"/>
                </a:solidFill>
                <a:latin typeface="Arial MT" panose="020B0604020202020204" pitchFamily="34" charset="0"/>
              </a:rPr>
              <a:t>Una dose per ridurre la mortalità/morbilità</a:t>
            </a:r>
          </a:p>
          <a:p>
            <a:pPr marL="200025" indent="-135731" eaLnBrk="0" hangingPunct="0">
              <a:buClr>
                <a:srgbClr val="4A8322"/>
              </a:buClr>
              <a:buFont typeface="Arial" panose="020B0604020202020204" pitchFamily="34" charset="0"/>
              <a:buChar char="•"/>
              <a:defRPr/>
            </a:pPr>
            <a:r>
              <a:rPr lang="it-IT" sz="825">
                <a:solidFill>
                  <a:srgbClr val="4A8322"/>
                </a:solidFill>
                <a:latin typeface="Arial MT" panose="020B0604020202020204" pitchFamily="34" charset="0"/>
              </a:rPr>
              <a:t>Due dosi per ridurre i focolai</a:t>
            </a:r>
          </a:p>
        </p:txBody>
      </p:sp>
      <p:sp>
        <p:nvSpPr>
          <p:cNvPr id="57" name="Freeform 23"/>
          <p:cNvSpPr/>
          <p:nvPr/>
        </p:nvSpPr>
        <p:spPr bwMode="auto">
          <a:xfrm flipH="1">
            <a:off x="4601141" y="3660977"/>
            <a:ext cx="3268210" cy="768115"/>
          </a:xfrm>
          <a:custGeom>
            <a:avLst/>
            <a:gdLst>
              <a:gd name="connsiteX0" fmla="*/ 177800 w 3704240"/>
              <a:gd name="connsiteY0" fmla="*/ 0 h 1160971"/>
              <a:gd name="connsiteX1" fmla="*/ 0 w 3704240"/>
              <a:gd name="connsiteY1" fmla="*/ 0 h 1160971"/>
              <a:gd name="connsiteX2" fmla="*/ 88900 w 3704240"/>
              <a:gd name="connsiteY2" fmla="*/ 1160971 h 1160971"/>
              <a:gd name="connsiteX3" fmla="*/ 96882 w 3704240"/>
              <a:gd name="connsiteY3" fmla="*/ 1056739 h 1160971"/>
              <a:gd name="connsiteX4" fmla="*/ 3704240 w 3704240"/>
              <a:gd name="connsiteY4" fmla="*/ 1056739 h 1160971"/>
              <a:gd name="connsiteX5" fmla="*/ 3704240 w 3704240"/>
              <a:gd name="connsiteY5" fmla="*/ 987 h 1160971"/>
              <a:gd name="connsiteX6" fmla="*/ 177725 w 3704240"/>
              <a:gd name="connsiteY6" fmla="*/ 987 h 116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4240" h="1160971">
                <a:moveTo>
                  <a:pt x="177800" y="0"/>
                </a:moveTo>
                <a:lnTo>
                  <a:pt x="0" y="0"/>
                </a:lnTo>
                <a:lnTo>
                  <a:pt x="88900" y="1160971"/>
                </a:lnTo>
                <a:lnTo>
                  <a:pt x="96882" y="1056739"/>
                </a:lnTo>
                <a:lnTo>
                  <a:pt x="3704240" y="1056739"/>
                </a:lnTo>
                <a:lnTo>
                  <a:pt x="3704240" y="987"/>
                </a:lnTo>
                <a:lnTo>
                  <a:pt x="177725" y="987"/>
                </a:lnTo>
                <a:close/>
              </a:path>
            </a:pathLst>
          </a:custGeom>
          <a:solidFill>
            <a:srgbClr val="FFFFFF"/>
          </a:solidFill>
          <a:ln w="19050" cap="flat" cmpd="sng" algn="ctr">
            <a:solidFill>
              <a:srgbClr val="4A8322"/>
            </a:solidFill>
            <a:prstDash val="solid"/>
            <a:headEnd/>
            <a:tailEnd/>
          </a:ln>
          <a:effectLst/>
        </p:spPr>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marL="200025" indent="-200025" eaLnBrk="0" hangingPunct="0">
              <a:buClr>
                <a:srgbClr val="FFFFFF"/>
              </a:buClr>
              <a:defRPr/>
            </a:pPr>
            <a:r>
              <a:rPr lang="it-IT" sz="825" b="1">
                <a:solidFill>
                  <a:srgbClr val="4A8322"/>
                </a:solidFill>
                <a:latin typeface="Arial MT" panose="020B0604020202020204" pitchFamily="34" charset="0"/>
              </a:rPr>
              <a:t>Varicella</a:t>
            </a:r>
            <a:r>
              <a:rPr lang="it-IT" sz="825" b="1" baseline="30000">
                <a:solidFill>
                  <a:srgbClr val="4A8322"/>
                </a:solidFill>
                <a:latin typeface="Arial MT" panose="020B0604020202020204" pitchFamily="34" charset="0"/>
              </a:rPr>
              <a:t>7</a:t>
            </a:r>
          </a:p>
          <a:p>
            <a:pPr marL="200025" indent="-200025" eaLnBrk="0" hangingPunct="0">
              <a:buClr>
                <a:srgbClr val="4A8322"/>
              </a:buClr>
              <a:buFont typeface="Arial" panose="020B0604020202020204" pitchFamily="34" charset="0"/>
              <a:buChar char="•"/>
              <a:defRPr/>
            </a:pPr>
            <a:r>
              <a:rPr lang="it-IT" sz="825">
                <a:solidFill>
                  <a:srgbClr val="4A8322"/>
                </a:solidFill>
                <a:latin typeface="Arial MT" panose="020B0604020202020204" pitchFamily="34" charset="0"/>
              </a:rPr>
              <a:t>È necessaria una copertura elevata (</a:t>
            </a:r>
            <a:r>
              <a:rPr lang="it-IT" sz="825" b="1">
                <a:solidFill>
                  <a:srgbClr val="4A8322"/>
                </a:solidFill>
                <a:latin typeface="Arial MT" panose="020B0604020202020204" pitchFamily="34" charset="0"/>
              </a:rPr>
              <a:t>&gt;80% con due dosi </a:t>
            </a:r>
            <a:r>
              <a:rPr lang="it-IT" sz="825">
                <a:solidFill>
                  <a:srgbClr val="4A8322"/>
                </a:solidFill>
                <a:latin typeface="Arial MT" panose="020B0604020202020204" pitchFamily="34" charset="0"/>
              </a:rPr>
              <a:t>di vaccino contenente il virus della varicella) per ottenere il pieno controllo della patologia</a:t>
            </a:r>
          </a:p>
        </p:txBody>
      </p:sp>
      <p:sp>
        <p:nvSpPr>
          <p:cNvPr id="58" name="Freeform 14"/>
          <p:cNvSpPr>
            <a:spLocks noEditPoints="1"/>
          </p:cNvSpPr>
          <p:nvPr/>
        </p:nvSpPr>
        <p:spPr bwMode="auto">
          <a:xfrm>
            <a:off x="389845" y="4336699"/>
            <a:ext cx="437530" cy="476021"/>
          </a:xfrm>
          <a:custGeom>
            <a:avLst/>
            <a:gdLst>
              <a:gd name="T0" fmla="*/ 204 w 288"/>
              <a:gd name="T1" fmla="*/ 202 h 311"/>
              <a:gd name="T2" fmla="*/ 249 w 288"/>
              <a:gd name="T3" fmla="*/ 197 h 311"/>
              <a:gd name="T4" fmla="*/ 232 w 288"/>
              <a:gd name="T5" fmla="*/ 113 h 311"/>
              <a:gd name="T6" fmla="*/ 144 w 288"/>
              <a:gd name="T7" fmla="*/ 0 h 311"/>
              <a:gd name="T8" fmla="*/ 56 w 288"/>
              <a:gd name="T9" fmla="*/ 88 h 311"/>
              <a:gd name="T10" fmla="*/ 38 w 288"/>
              <a:gd name="T11" fmla="*/ 187 h 311"/>
              <a:gd name="T12" fmla="*/ 47 w 288"/>
              <a:gd name="T13" fmla="*/ 202 h 311"/>
              <a:gd name="T14" fmla="*/ 90 w 288"/>
              <a:gd name="T15" fmla="*/ 207 h 311"/>
              <a:gd name="T16" fmla="*/ 2 w 288"/>
              <a:gd name="T17" fmla="*/ 267 h 311"/>
              <a:gd name="T18" fmla="*/ 0 w 288"/>
              <a:gd name="T19" fmla="*/ 299 h 311"/>
              <a:gd name="T20" fmla="*/ 270 w 288"/>
              <a:gd name="T21" fmla="*/ 311 h 311"/>
              <a:gd name="T22" fmla="*/ 288 w 288"/>
              <a:gd name="T23" fmla="*/ 291 h 311"/>
              <a:gd name="T24" fmla="*/ 265 w 288"/>
              <a:gd name="T25" fmla="*/ 239 h 311"/>
              <a:gd name="T26" fmla="*/ 95 w 288"/>
              <a:gd name="T27" fmla="*/ 291 h 311"/>
              <a:gd name="T28" fmla="*/ 22 w 288"/>
              <a:gd name="T29" fmla="*/ 269 h 311"/>
              <a:gd name="T30" fmla="*/ 95 w 288"/>
              <a:gd name="T31" fmla="*/ 227 h 311"/>
              <a:gd name="T32" fmla="*/ 76 w 288"/>
              <a:gd name="T33" fmla="*/ 138 h 311"/>
              <a:gd name="T34" fmla="*/ 109 w 288"/>
              <a:gd name="T35" fmla="*/ 88 h 311"/>
              <a:gd name="T36" fmla="*/ 187 w 288"/>
              <a:gd name="T37" fmla="*/ 55 h 311"/>
              <a:gd name="T38" fmla="*/ 212 w 288"/>
              <a:gd name="T39" fmla="*/ 88 h 311"/>
              <a:gd name="T40" fmla="*/ 144 w 288"/>
              <a:gd name="T41" fmla="*/ 206 h 311"/>
              <a:gd name="T42" fmla="*/ 149 w 288"/>
              <a:gd name="T43" fmla="*/ 283 h 311"/>
              <a:gd name="T44" fmla="*/ 115 w 288"/>
              <a:gd name="T45" fmla="*/ 291 h 311"/>
              <a:gd name="T46" fmla="*/ 144 w 288"/>
              <a:gd name="T47" fmla="*/ 226 h 311"/>
              <a:gd name="T48" fmla="*/ 173 w 288"/>
              <a:gd name="T49" fmla="*/ 250 h 311"/>
              <a:gd name="T50" fmla="*/ 198 w 288"/>
              <a:gd name="T51" fmla="*/ 291 h 311"/>
              <a:gd name="T52" fmla="*/ 169 w 288"/>
              <a:gd name="T53" fmla="*/ 283 h 311"/>
              <a:gd name="T54" fmla="*/ 198 w 288"/>
              <a:gd name="T55" fmla="*/ 283 h 311"/>
              <a:gd name="T56" fmla="*/ 198 w 288"/>
              <a:gd name="T57" fmla="*/ 291 h 311"/>
              <a:gd name="T58" fmla="*/ 257 w 288"/>
              <a:gd name="T59" fmla="*/ 257 h 311"/>
              <a:gd name="T60" fmla="*/ 268 w 288"/>
              <a:gd name="T61" fmla="*/ 291 h 311"/>
              <a:gd name="T62" fmla="*/ 218 w 288"/>
              <a:gd name="T63" fmla="*/ 283 h 311"/>
              <a:gd name="T64" fmla="*/ 193 w 288"/>
              <a:gd name="T65" fmla="*/ 22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8" h="311">
                <a:moveTo>
                  <a:pt x="198" y="207"/>
                </a:moveTo>
                <a:cubicBezTo>
                  <a:pt x="200" y="205"/>
                  <a:pt x="202" y="204"/>
                  <a:pt x="204" y="202"/>
                </a:cubicBezTo>
                <a:cubicBezTo>
                  <a:pt x="241" y="202"/>
                  <a:pt x="241" y="202"/>
                  <a:pt x="241" y="202"/>
                </a:cubicBezTo>
                <a:cubicBezTo>
                  <a:pt x="244" y="202"/>
                  <a:pt x="248" y="200"/>
                  <a:pt x="249" y="197"/>
                </a:cubicBezTo>
                <a:cubicBezTo>
                  <a:pt x="251" y="194"/>
                  <a:pt x="251" y="190"/>
                  <a:pt x="250" y="187"/>
                </a:cubicBezTo>
                <a:cubicBezTo>
                  <a:pt x="232" y="153"/>
                  <a:pt x="232" y="146"/>
                  <a:pt x="232" y="113"/>
                </a:cubicBezTo>
                <a:cubicBezTo>
                  <a:pt x="232" y="88"/>
                  <a:pt x="232" y="88"/>
                  <a:pt x="232" y="88"/>
                </a:cubicBezTo>
                <a:cubicBezTo>
                  <a:pt x="232" y="39"/>
                  <a:pt x="192" y="0"/>
                  <a:pt x="144" y="0"/>
                </a:cubicBezTo>
                <a:cubicBezTo>
                  <a:pt x="96" y="0"/>
                  <a:pt x="56" y="39"/>
                  <a:pt x="56" y="88"/>
                </a:cubicBezTo>
                <a:cubicBezTo>
                  <a:pt x="56" y="88"/>
                  <a:pt x="56" y="88"/>
                  <a:pt x="56" y="88"/>
                </a:cubicBezTo>
                <a:cubicBezTo>
                  <a:pt x="56" y="113"/>
                  <a:pt x="56" y="113"/>
                  <a:pt x="56" y="113"/>
                </a:cubicBezTo>
                <a:cubicBezTo>
                  <a:pt x="56" y="146"/>
                  <a:pt x="56" y="153"/>
                  <a:pt x="38" y="187"/>
                </a:cubicBezTo>
                <a:cubicBezTo>
                  <a:pt x="37" y="190"/>
                  <a:pt x="37" y="194"/>
                  <a:pt x="39" y="197"/>
                </a:cubicBezTo>
                <a:cubicBezTo>
                  <a:pt x="40" y="200"/>
                  <a:pt x="44" y="202"/>
                  <a:pt x="47" y="202"/>
                </a:cubicBezTo>
                <a:cubicBezTo>
                  <a:pt x="84" y="202"/>
                  <a:pt x="84" y="202"/>
                  <a:pt x="84" y="202"/>
                </a:cubicBezTo>
                <a:cubicBezTo>
                  <a:pt x="86" y="204"/>
                  <a:pt x="88" y="205"/>
                  <a:pt x="90" y="207"/>
                </a:cubicBezTo>
                <a:cubicBezTo>
                  <a:pt x="23" y="239"/>
                  <a:pt x="23" y="239"/>
                  <a:pt x="23" y="239"/>
                </a:cubicBezTo>
                <a:cubicBezTo>
                  <a:pt x="13" y="244"/>
                  <a:pt x="5" y="250"/>
                  <a:pt x="2" y="267"/>
                </a:cubicBezTo>
                <a:cubicBezTo>
                  <a:pt x="0" y="291"/>
                  <a:pt x="0" y="291"/>
                  <a:pt x="0" y="291"/>
                </a:cubicBezTo>
                <a:cubicBezTo>
                  <a:pt x="0" y="294"/>
                  <a:pt x="0" y="296"/>
                  <a:pt x="0" y="299"/>
                </a:cubicBezTo>
                <a:cubicBezTo>
                  <a:pt x="3" y="306"/>
                  <a:pt x="9" y="311"/>
                  <a:pt x="18" y="311"/>
                </a:cubicBezTo>
                <a:cubicBezTo>
                  <a:pt x="270" y="311"/>
                  <a:pt x="270" y="311"/>
                  <a:pt x="270" y="311"/>
                </a:cubicBezTo>
                <a:cubicBezTo>
                  <a:pt x="279" y="311"/>
                  <a:pt x="285" y="306"/>
                  <a:pt x="288" y="299"/>
                </a:cubicBezTo>
                <a:cubicBezTo>
                  <a:pt x="288" y="296"/>
                  <a:pt x="288" y="294"/>
                  <a:pt x="288" y="291"/>
                </a:cubicBezTo>
                <a:cubicBezTo>
                  <a:pt x="286" y="267"/>
                  <a:pt x="286" y="267"/>
                  <a:pt x="286" y="267"/>
                </a:cubicBezTo>
                <a:cubicBezTo>
                  <a:pt x="283" y="249"/>
                  <a:pt x="275" y="244"/>
                  <a:pt x="265" y="239"/>
                </a:cubicBezTo>
                <a:lnTo>
                  <a:pt x="198" y="207"/>
                </a:lnTo>
                <a:close/>
                <a:moveTo>
                  <a:pt x="95" y="291"/>
                </a:moveTo>
                <a:cubicBezTo>
                  <a:pt x="20" y="291"/>
                  <a:pt x="20" y="291"/>
                  <a:pt x="20" y="291"/>
                </a:cubicBezTo>
                <a:cubicBezTo>
                  <a:pt x="22" y="269"/>
                  <a:pt x="22" y="269"/>
                  <a:pt x="22" y="269"/>
                </a:cubicBezTo>
                <a:cubicBezTo>
                  <a:pt x="23" y="261"/>
                  <a:pt x="27" y="259"/>
                  <a:pt x="31" y="257"/>
                </a:cubicBezTo>
                <a:cubicBezTo>
                  <a:pt x="95" y="227"/>
                  <a:pt x="95" y="227"/>
                  <a:pt x="95" y="227"/>
                </a:cubicBezTo>
                <a:lnTo>
                  <a:pt x="95" y="291"/>
                </a:lnTo>
                <a:close/>
                <a:moveTo>
                  <a:pt x="76" y="138"/>
                </a:moveTo>
                <a:cubicBezTo>
                  <a:pt x="76" y="121"/>
                  <a:pt x="76" y="121"/>
                  <a:pt x="76" y="121"/>
                </a:cubicBezTo>
                <a:cubicBezTo>
                  <a:pt x="76" y="103"/>
                  <a:pt x="91" y="88"/>
                  <a:pt x="109" y="88"/>
                </a:cubicBezTo>
                <a:cubicBezTo>
                  <a:pt x="131" y="88"/>
                  <a:pt x="154" y="88"/>
                  <a:pt x="154" y="88"/>
                </a:cubicBezTo>
                <a:cubicBezTo>
                  <a:pt x="173" y="88"/>
                  <a:pt x="187" y="74"/>
                  <a:pt x="187" y="55"/>
                </a:cubicBezTo>
                <a:cubicBezTo>
                  <a:pt x="187" y="55"/>
                  <a:pt x="187" y="45"/>
                  <a:pt x="187" y="35"/>
                </a:cubicBezTo>
                <a:cubicBezTo>
                  <a:pt x="202" y="48"/>
                  <a:pt x="212" y="67"/>
                  <a:pt x="212" y="88"/>
                </a:cubicBezTo>
                <a:cubicBezTo>
                  <a:pt x="212" y="138"/>
                  <a:pt x="212" y="138"/>
                  <a:pt x="212" y="138"/>
                </a:cubicBezTo>
                <a:cubicBezTo>
                  <a:pt x="212" y="175"/>
                  <a:pt x="181" y="206"/>
                  <a:pt x="144" y="206"/>
                </a:cubicBezTo>
                <a:cubicBezTo>
                  <a:pt x="107" y="206"/>
                  <a:pt x="76" y="175"/>
                  <a:pt x="76" y="138"/>
                </a:cubicBezTo>
                <a:close/>
                <a:moveTo>
                  <a:pt x="149" y="283"/>
                </a:moveTo>
                <a:cubicBezTo>
                  <a:pt x="149" y="291"/>
                  <a:pt x="149" y="291"/>
                  <a:pt x="149" y="291"/>
                </a:cubicBezTo>
                <a:cubicBezTo>
                  <a:pt x="115" y="291"/>
                  <a:pt x="115" y="291"/>
                  <a:pt x="115" y="291"/>
                </a:cubicBezTo>
                <a:cubicBezTo>
                  <a:pt x="115" y="221"/>
                  <a:pt x="115" y="221"/>
                  <a:pt x="115" y="221"/>
                </a:cubicBezTo>
                <a:cubicBezTo>
                  <a:pt x="124" y="224"/>
                  <a:pt x="134" y="226"/>
                  <a:pt x="144" y="226"/>
                </a:cubicBezTo>
                <a:cubicBezTo>
                  <a:pt x="154" y="226"/>
                  <a:pt x="164" y="224"/>
                  <a:pt x="173" y="221"/>
                </a:cubicBezTo>
                <a:cubicBezTo>
                  <a:pt x="173" y="250"/>
                  <a:pt x="173" y="250"/>
                  <a:pt x="173" y="250"/>
                </a:cubicBezTo>
                <a:cubicBezTo>
                  <a:pt x="159" y="254"/>
                  <a:pt x="149" y="267"/>
                  <a:pt x="149" y="283"/>
                </a:cubicBezTo>
                <a:close/>
                <a:moveTo>
                  <a:pt x="198" y="291"/>
                </a:moveTo>
                <a:cubicBezTo>
                  <a:pt x="169" y="291"/>
                  <a:pt x="169" y="291"/>
                  <a:pt x="169" y="291"/>
                </a:cubicBezTo>
                <a:cubicBezTo>
                  <a:pt x="169" y="283"/>
                  <a:pt x="169" y="283"/>
                  <a:pt x="169" y="283"/>
                </a:cubicBezTo>
                <a:cubicBezTo>
                  <a:pt x="169" y="275"/>
                  <a:pt x="175" y="268"/>
                  <a:pt x="183" y="268"/>
                </a:cubicBezTo>
                <a:cubicBezTo>
                  <a:pt x="191" y="268"/>
                  <a:pt x="198" y="275"/>
                  <a:pt x="198" y="283"/>
                </a:cubicBezTo>
                <a:cubicBezTo>
                  <a:pt x="198" y="283"/>
                  <a:pt x="198" y="283"/>
                  <a:pt x="198" y="284"/>
                </a:cubicBezTo>
                <a:lnTo>
                  <a:pt x="198" y="291"/>
                </a:lnTo>
                <a:close/>
                <a:moveTo>
                  <a:pt x="193" y="227"/>
                </a:moveTo>
                <a:cubicBezTo>
                  <a:pt x="257" y="257"/>
                  <a:pt x="257" y="257"/>
                  <a:pt x="257" y="257"/>
                </a:cubicBezTo>
                <a:cubicBezTo>
                  <a:pt x="261" y="259"/>
                  <a:pt x="265" y="261"/>
                  <a:pt x="266" y="269"/>
                </a:cubicBezTo>
                <a:cubicBezTo>
                  <a:pt x="268" y="291"/>
                  <a:pt x="268" y="291"/>
                  <a:pt x="268" y="291"/>
                </a:cubicBezTo>
                <a:cubicBezTo>
                  <a:pt x="218" y="291"/>
                  <a:pt x="218" y="291"/>
                  <a:pt x="218" y="291"/>
                </a:cubicBezTo>
                <a:cubicBezTo>
                  <a:pt x="218" y="283"/>
                  <a:pt x="218" y="283"/>
                  <a:pt x="218" y="283"/>
                </a:cubicBezTo>
                <a:cubicBezTo>
                  <a:pt x="218" y="267"/>
                  <a:pt x="207" y="254"/>
                  <a:pt x="193" y="250"/>
                </a:cubicBezTo>
                <a:lnTo>
                  <a:pt x="193" y="227"/>
                </a:lnTo>
                <a:close/>
              </a:path>
            </a:pathLst>
          </a:custGeom>
          <a:solidFill>
            <a:srgbClr val="3092D1"/>
          </a:solidFill>
          <a:ln>
            <a:noFill/>
          </a:ln>
        </p:spPr>
        <p:txBody>
          <a:bodyPr vert="horz" wrap="square" lIns="68580" tIns="34290" rIns="68580" bIns="34290" numCol="1" anchor="t" anchorCtr="0" compatLnSpc="1">
            <a:prstTxWarp prst="textNoShape">
              <a:avLst/>
            </a:prstTxWarp>
          </a:bodyPr>
          <a:lstStyle/>
          <a:p>
            <a:endParaRPr lang="en-GB" sz="1350" dirty="0">
              <a:solidFill>
                <a:srgbClr val="9A8B7D"/>
              </a:solidFill>
              <a:latin typeface="Arial"/>
            </a:endParaRPr>
          </a:p>
        </p:txBody>
      </p:sp>
      <p:grpSp>
        <p:nvGrpSpPr>
          <p:cNvPr id="59" name="Group 25"/>
          <p:cNvGrpSpPr/>
          <p:nvPr/>
        </p:nvGrpSpPr>
        <p:grpSpPr>
          <a:xfrm>
            <a:off x="8332649" y="4283239"/>
            <a:ext cx="474773" cy="476021"/>
            <a:chOff x="368300" y="1296988"/>
            <a:chExt cx="603251" cy="604837"/>
          </a:xfrm>
          <a:solidFill>
            <a:srgbClr val="003A80"/>
          </a:solidFill>
        </p:grpSpPr>
        <p:sp>
          <p:nvSpPr>
            <p:cNvPr id="60" name="Freeform 10"/>
            <p:cNvSpPr>
              <a:spLocks noEditPoints="1"/>
            </p:cNvSpPr>
            <p:nvPr/>
          </p:nvSpPr>
          <p:spPr bwMode="auto">
            <a:xfrm>
              <a:off x="368300" y="1296988"/>
              <a:ext cx="466725" cy="604837"/>
            </a:xfrm>
            <a:custGeom>
              <a:avLst/>
              <a:gdLst>
                <a:gd name="T0" fmla="*/ 227 w 248"/>
                <a:gd name="T1" fmla="*/ 31 h 320"/>
                <a:gd name="T2" fmla="*/ 227 w 248"/>
                <a:gd name="T3" fmla="*/ 31 h 320"/>
                <a:gd name="T4" fmla="*/ 160 w 248"/>
                <a:gd name="T5" fmla="*/ 0 h 320"/>
                <a:gd name="T6" fmla="*/ 93 w 248"/>
                <a:gd name="T7" fmla="*/ 31 h 320"/>
                <a:gd name="T8" fmla="*/ 93 w 248"/>
                <a:gd name="T9" fmla="*/ 31 h 320"/>
                <a:gd name="T10" fmla="*/ 72 w 248"/>
                <a:gd name="T11" fmla="*/ 88 h 320"/>
                <a:gd name="T12" fmla="*/ 72 w 248"/>
                <a:gd name="T13" fmla="*/ 138 h 320"/>
                <a:gd name="T14" fmla="*/ 160 w 248"/>
                <a:gd name="T15" fmla="*/ 226 h 320"/>
                <a:gd name="T16" fmla="*/ 248 w 248"/>
                <a:gd name="T17" fmla="*/ 138 h 320"/>
                <a:gd name="T18" fmla="*/ 248 w 248"/>
                <a:gd name="T19" fmla="*/ 88 h 320"/>
                <a:gd name="T20" fmla="*/ 227 w 248"/>
                <a:gd name="T21" fmla="*/ 31 h 320"/>
                <a:gd name="T22" fmla="*/ 228 w 248"/>
                <a:gd name="T23" fmla="*/ 138 h 320"/>
                <a:gd name="T24" fmla="*/ 160 w 248"/>
                <a:gd name="T25" fmla="*/ 206 h 320"/>
                <a:gd name="T26" fmla="*/ 92 w 248"/>
                <a:gd name="T27" fmla="*/ 138 h 320"/>
                <a:gd name="T28" fmla="*/ 92 w 248"/>
                <a:gd name="T29" fmla="*/ 96 h 320"/>
                <a:gd name="T30" fmla="*/ 92 w 248"/>
                <a:gd name="T31" fmla="*/ 96 h 320"/>
                <a:gd name="T32" fmla="*/ 125 w 248"/>
                <a:gd name="T33" fmla="*/ 63 h 320"/>
                <a:gd name="T34" fmla="*/ 160 w 248"/>
                <a:gd name="T35" fmla="*/ 67 h 320"/>
                <a:gd name="T36" fmla="*/ 219 w 248"/>
                <a:gd name="T37" fmla="*/ 54 h 320"/>
                <a:gd name="T38" fmla="*/ 228 w 248"/>
                <a:gd name="T39" fmla="*/ 88 h 320"/>
                <a:gd name="T40" fmla="*/ 228 w 248"/>
                <a:gd name="T41" fmla="*/ 138 h 320"/>
                <a:gd name="T42" fmla="*/ 20 w 248"/>
                <a:gd name="T43" fmla="*/ 252 h 320"/>
                <a:gd name="T44" fmla="*/ 1 w 248"/>
                <a:gd name="T45" fmla="*/ 281 h 320"/>
                <a:gd name="T46" fmla="*/ 0 w 248"/>
                <a:gd name="T47" fmla="*/ 300 h 320"/>
                <a:gd name="T48" fmla="*/ 1 w 248"/>
                <a:gd name="T49" fmla="*/ 308 h 320"/>
                <a:gd name="T50" fmla="*/ 19 w 248"/>
                <a:gd name="T51" fmla="*/ 320 h 320"/>
                <a:gd name="T52" fmla="*/ 124 w 248"/>
                <a:gd name="T53" fmla="*/ 320 h 320"/>
                <a:gd name="T54" fmla="*/ 93 w 248"/>
                <a:gd name="T55" fmla="*/ 216 h 320"/>
                <a:gd name="T56" fmla="*/ 20 w 248"/>
                <a:gd name="T57" fmla="*/ 252 h 320"/>
                <a:gd name="T58" fmla="*/ 176 w 248"/>
                <a:gd name="T59" fmla="*/ 239 h 320"/>
                <a:gd name="T60" fmla="*/ 144 w 248"/>
                <a:gd name="T61" fmla="*/ 239 h 320"/>
                <a:gd name="T62" fmla="*/ 133 w 248"/>
                <a:gd name="T63" fmla="*/ 250 h 320"/>
                <a:gd name="T64" fmla="*/ 133 w 248"/>
                <a:gd name="T65" fmla="*/ 258 h 320"/>
                <a:gd name="T66" fmla="*/ 151 w 248"/>
                <a:gd name="T67" fmla="*/ 283 h 320"/>
                <a:gd name="T68" fmla="*/ 146 w 248"/>
                <a:gd name="T69" fmla="*/ 320 h 320"/>
                <a:gd name="T70" fmla="*/ 174 w 248"/>
                <a:gd name="T71" fmla="*/ 320 h 320"/>
                <a:gd name="T72" fmla="*/ 169 w 248"/>
                <a:gd name="T73" fmla="*/ 283 h 320"/>
                <a:gd name="T74" fmla="*/ 187 w 248"/>
                <a:gd name="T75" fmla="*/ 258 h 320"/>
                <a:gd name="T76" fmla="*/ 187 w 248"/>
                <a:gd name="T77" fmla="*/ 250 h 320"/>
                <a:gd name="T78" fmla="*/ 176 w 248"/>
                <a:gd name="T79" fmla="*/ 23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8" h="320">
                  <a:moveTo>
                    <a:pt x="227" y="31"/>
                  </a:moveTo>
                  <a:cubicBezTo>
                    <a:pt x="227" y="31"/>
                    <a:pt x="227" y="31"/>
                    <a:pt x="227" y="31"/>
                  </a:cubicBezTo>
                  <a:cubicBezTo>
                    <a:pt x="211" y="12"/>
                    <a:pt x="187" y="0"/>
                    <a:pt x="160" y="0"/>
                  </a:cubicBezTo>
                  <a:cubicBezTo>
                    <a:pt x="133" y="0"/>
                    <a:pt x="109" y="12"/>
                    <a:pt x="93" y="31"/>
                  </a:cubicBezTo>
                  <a:cubicBezTo>
                    <a:pt x="93" y="31"/>
                    <a:pt x="93" y="31"/>
                    <a:pt x="93" y="31"/>
                  </a:cubicBezTo>
                  <a:cubicBezTo>
                    <a:pt x="80" y="47"/>
                    <a:pt x="72" y="66"/>
                    <a:pt x="72" y="88"/>
                  </a:cubicBezTo>
                  <a:cubicBezTo>
                    <a:pt x="72" y="138"/>
                    <a:pt x="72" y="138"/>
                    <a:pt x="72" y="138"/>
                  </a:cubicBezTo>
                  <a:cubicBezTo>
                    <a:pt x="72" y="186"/>
                    <a:pt x="112" y="226"/>
                    <a:pt x="160" y="226"/>
                  </a:cubicBezTo>
                  <a:cubicBezTo>
                    <a:pt x="208" y="226"/>
                    <a:pt x="248" y="186"/>
                    <a:pt x="248" y="138"/>
                  </a:cubicBezTo>
                  <a:cubicBezTo>
                    <a:pt x="248" y="88"/>
                    <a:pt x="248" y="88"/>
                    <a:pt x="248" y="88"/>
                  </a:cubicBezTo>
                  <a:cubicBezTo>
                    <a:pt x="248" y="66"/>
                    <a:pt x="240" y="47"/>
                    <a:pt x="227" y="31"/>
                  </a:cubicBezTo>
                  <a:close/>
                  <a:moveTo>
                    <a:pt x="228" y="138"/>
                  </a:moveTo>
                  <a:cubicBezTo>
                    <a:pt x="228" y="175"/>
                    <a:pt x="197" y="206"/>
                    <a:pt x="160" y="206"/>
                  </a:cubicBezTo>
                  <a:cubicBezTo>
                    <a:pt x="123" y="206"/>
                    <a:pt x="92" y="175"/>
                    <a:pt x="92" y="138"/>
                  </a:cubicBezTo>
                  <a:cubicBezTo>
                    <a:pt x="92" y="96"/>
                    <a:pt x="92" y="96"/>
                    <a:pt x="92" y="96"/>
                  </a:cubicBezTo>
                  <a:cubicBezTo>
                    <a:pt x="92" y="96"/>
                    <a:pt x="92" y="96"/>
                    <a:pt x="92" y="96"/>
                  </a:cubicBezTo>
                  <a:cubicBezTo>
                    <a:pt x="92" y="78"/>
                    <a:pt x="107" y="63"/>
                    <a:pt x="125" y="63"/>
                  </a:cubicBezTo>
                  <a:cubicBezTo>
                    <a:pt x="135" y="65"/>
                    <a:pt x="147" y="67"/>
                    <a:pt x="160" y="67"/>
                  </a:cubicBezTo>
                  <a:cubicBezTo>
                    <a:pt x="185" y="67"/>
                    <a:pt x="206" y="62"/>
                    <a:pt x="219" y="54"/>
                  </a:cubicBezTo>
                  <a:cubicBezTo>
                    <a:pt x="224" y="64"/>
                    <a:pt x="228" y="76"/>
                    <a:pt x="228" y="88"/>
                  </a:cubicBezTo>
                  <a:lnTo>
                    <a:pt x="228" y="138"/>
                  </a:lnTo>
                  <a:close/>
                  <a:moveTo>
                    <a:pt x="20" y="252"/>
                  </a:moveTo>
                  <a:cubicBezTo>
                    <a:pt x="10" y="257"/>
                    <a:pt x="3" y="265"/>
                    <a:pt x="1" y="281"/>
                  </a:cubicBezTo>
                  <a:cubicBezTo>
                    <a:pt x="0" y="300"/>
                    <a:pt x="0" y="300"/>
                    <a:pt x="0" y="300"/>
                  </a:cubicBezTo>
                  <a:cubicBezTo>
                    <a:pt x="0" y="303"/>
                    <a:pt x="0" y="306"/>
                    <a:pt x="1" y="308"/>
                  </a:cubicBezTo>
                  <a:cubicBezTo>
                    <a:pt x="4" y="315"/>
                    <a:pt x="11" y="320"/>
                    <a:pt x="19" y="320"/>
                  </a:cubicBezTo>
                  <a:cubicBezTo>
                    <a:pt x="124" y="320"/>
                    <a:pt x="124" y="320"/>
                    <a:pt x="124" y="320"/>
                  </a:cubicBezTo>
                  <a:cubicBezTo>
                    <a:pt x="93" y="216"/>
                    <a:pt x="93" y="216"/>
                    <a:pt x="93" y="216"/>
                  </a:cubicBezTo>
                  <a:lnTo>
                    <a:pt x="20" y="252"/>
                  </a:lnTo>
                  <a:close/>
                  <a:moveTo>
                    <a:pt x="176" y="239"/>
                  </a:moveTo>
                  <a:cubicBezTo>
                    <a:pt x="144" y="239"/>
                    <a:pt x="144" y="239"/>
                    <a:pt x="144" y="239"/>
                  </a:cubicBezTo>
                  <a:cubicBezTo>
                    <a:pt x="138" y="239"/>
                    <a:pt x="133" y="244"/>
                    <a:pt x="133" y="250"/>
                  </a:cubicBezTo>
                  <a:cubicBezTo>
                    <a:pt x="133" y="258"/>
                    <a:pt x="133" y="258"/>
                    <a:pt x="133" y="258"/>
                  </a:cubicBezTo>
                  <a:cubicBezTo>
                    <a:pt x="133" y="270"/>
                    <a:pt x="141" y="279"/>
                    <a:pt x="151" y="283"/>
                  </a:cubicBezTo>
                  <a:cubicBezTo>
                    <a:pt x="146" y="320"/>
                    <a:pt x="146" y="320"/>
                    <a:pt x="146" y="320"/>
                  </a:cubicBezTo>
                  <a:cubicBezTo>
                    <a:pt x="174" y="320"/>
                    <a:pt x="174" y="320"/>
                    <a:pt x="174" y="320"/>
                  </a:cubicBezTo>
                  <a:cubicBezTo>
                    <a:pt x="169" y="283"/>
                    <a:pt x="169" y="283"/>
                    <a:pt x="169" y="283"/>
                  </a:cubicBezTo>
                  <a:cubicBezTo>
                    <a:pt x="179" y="279"/>
                    <a:pt x="187" y="270"/>
                    <a:pt x="187" y="258"/>
                  </a:cubicBezTo>
                  <a:cubicBezTo>
                    <a:pt x="187" y="250"/>
                    <a:pt x="187" y="250"/>
                    <a:pt x="187" y="250"/>
                  </a:cubicBezTo>
                  <a:cubicBezTo>
                    <a:pt x="187" y="244"/>
                    <a:pt x="182" y="239"/>
                    <a:pt x="176" y="239"/>
                  </a:cubicBezTo>
                  <a:close/>
                </a:path>
              </a:pathLst>
            </a:custGeom>
            <a:grpFill/>
            <a:ln>
              <a:noFill/>
            </a:ln>
          </p:spPr>
          <p:txBody>
            <a:bodyPr vert="horz" wrap="square" lIns="68580" tIns="34290" rIns="68580" bIns="34290" numCol="1" anchor="t" anchorCtr="0" compatLnSpc="1">
              <a:prstTxWarp prst="textNoShape">
                <a:avLst/>
              </a:prstTxWarp>
            </a:bodyPr>
            <a:lstStyle/>
            <a:p>
              <a:endParaRPr lang="en-GB" sz="1350" dirty="0">
                <a:solidFill>
                  <a:srgbClr val="9A8B7D"/>
                </a:solidFill>
                <a:latin typeface="Arial"/>
              </a:endParaRPr>
            </a:p>
          </p:txBody>
        </p:sp>
        <p:sp>
          <p:nvSpPr>
            <p:cNvPr id="61" name="Freeform 15"/>
            <p:cNvSpPr>
              <a:spLocks/>
            </p:cNvSpPr>
            <p:nvPr/>
          </p:nvSpPr>
          <p:spPr bwMode="auto">
            <a:xfrm>
              <a:off x="738188" y="1704975"/>
              <a:ext cx="233363" cy="196850"/>
            </a:xfrm>
            <a:custGeom>
              <a:avLst/>
              <a:gdLst>
                <a:gd name="T0" fmla="*/ 31 w 124"/>
                <a:gd name="T1" fmla="*/ 0 h 104"/>
                <a:gd name="T2" fmla="*/ 104 w 124"/>
                <a:gd name="T3" fmla="*/ 36 h 104"/>
                <a:gd name="T4" fmla="*/ 123 w 124"/>
                <a:gd name="T5" fmla="*/ 65 h 104"/>
                <a:gd name="T6" fmla="*/ 124 w 124"/>
                <a:gd name="T7" fmla="*/ 84 h 104"/>
                <a:gd name="T8" fmla="*/ 123 w 124"/>
                <a:gd name="T9" fmla="*/ 92 h 104"/>
                <a:gd name="T10" fmla="*/ 105 w 124"/>
                <a:gd name="T11" fmla="*/ 104 h 104"/>
                <a:gd name="T12" fmla="*/ 0 w 124"/>
                <a:gd name="T13" fmla="*/ 104 h 104"/>
                <a:gd name="T14" fmla="*/ 31 w 124"/>
                <a:gd name="T15" fmla="*/ 0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04">
                  <a:moveTo>
                    <a:pt x="31" y="0"/>
                  </a:moveTo>
                  <a:cubicBezTo>
                    <a:pt x="104" y="36"/>
                    <a:pt x="104" y="36"/>
                    <a:pt x="104" y="36"/>
                  </a:cubicBezTo>
                  <a:cubicBezTo>
                    <a:pt x="114" y="41"/>
                    <a:pt x="121" y="49"/>
                    <a:pt x="123" y="65"/>
                  </a:cubicBezTo>
                  <a:cubicBezTo>
                    <a:pt x="124" y="84"/>
                    <a:pt x="124" y="84"/>
                    <a:pt x="124" y="84"/>
                  </a:cubicBezTo>
                  <a:cubicBezTo>
                    <a:pt x="124" y="87"/>
                    <a:pt x="124" y="90"/>
                    <a:pt x="123" y="92"/>
                  </a:cubicBezTo>
                  <a:cubicBezTo>
                    <a:pt x="120" y="99"/>
                    <a:pt x="113" y="104"/>
                    <a:pt x="105" y="104"/>
                  </a:cubicBezTo>
                  <a:cubicBezTo>
                    <a:pt x="0" y="104"/>
                    <a:pt x="0" y="104"/>
                    <a:pt x="0" y="104"/>
                  </a:cubicBezTo>
                  <a:lnTo>
                    <a:pt x="31" y="0"/>
                  </a:lnTo>
                  <a:close/>
                </a:path>
              </a:pathLst>
            </a:custGeom>
            <a:grpFill/>
            <a:ln>
              <a:noFill/>
            </a:ln>
          </p:spPr>
          <p:txBody>
            <a:bodyPr vert="horz" wrap="square" lIns="68580" tIns="34290" rIns="68580" bIns="34290" numCol="1" anchor="t" anchorCtr="0" compatLnSpc="1">
              <a:prstTxWarp prst="textNoShape">
                <a:avLst/>
              </a:prstTxWarp>
            </a:bodyPr>
            <a:lstStyle/>
            <a:p>
              <a:endParaRPr lang="en-GB" sz="1350" dirty="0">
                <a:solidFill>
                  <a:srgbClr val="9A8B7D"/>
                </a:solidFill>
                <a:latin typeface="Arial"/>
              </a:endParaRPr>
            </a:p>
          </p:txBody>
        </p:sp>
      </p:grpSp>
      <p:sp>
        <p:nvSpPr>
          <p:cNvPr id="62" name="TextBox 29"/>
          <p:cNvSpPr txBox="1"/>
          <p:nvPr/>
        </p:nvSpPr>
        <p:spPr>
          <a:xfrm>
            <a:off x="770224" y="4347090"/>
            <a:ext cx="664625" cy="458484"/>
          </a:xfrm>
          <a:prstGeom prst="rect">
            <a:avLst/>
          </a:prstGeom>
          <a:noFill/>
        </p:spPr>
        <p:txBody>
          <a:bodyPr wrap="square" lIns="0" tIns="0" rIns="0" bIns="0" rtlCol="0" anchor="ctr">
            <a:noAutofit/>
          </a:bodyPr>
          <a:lstStyle/>
          <a:p>
            <a:pPr algn="ctr">
              <a:buClr>
                <a:srgbClr val="9A8B7D"/>
              </a:buClr>
            </a:pPr>
            <a:r>
              <a:rPr lang="it-IT" sz="1350" b="1">
                <a:solidFill>
                  <a:srgbClr val="3092D1"/>
                </a:solidFill>
                <a:latin typeface="Arial"/>
              </a:rPr>
              <a:t>OMS</a:t>
            </a:r>
          </a:p>
        </p:txBody>
      </p:sp>
      <p:sp>
        <p:nvSpPr>
          <p:cNvPr id="63" name="TextBox 30"/>
          <p:cNvSpPr txBox="1"/>
          <p:nvPr/>
        </p:nvSpPr>
        <p:spPr>
          <a:xfrm>
            <a:off x="7690353" y="4294346"/>
            <a:ext cx="664625" cy="458484"/>
          </a:xfrm>
          <a:prstGeom prst="rect">
            <a:avLst/>
          </a:prstGeom>
          <a:noFill/>
        </p:spPr>
        <p:txBody>
          <a:bodyPr wrap="square" lIns="0" tIns="0" rIns="0" bIns="0" rtlCol="0" anchor="ctr">
            <a:noAutofit/>
          </a:bodyPr>
          <a:lstStyle/>
          <a:p>
            <a:pPr algn="ctr">
              <a:buClr>
                <a:srgbClr val="9A8B7D"/>
              </a:buClr>
            </a:pPr>
            <a:r>
              <a:rPr lang="it-IT" sz="1350" b="1">
                <a:solidFill>
                  <a:srgbClr val="00B6C9"/>
                </a:solidFill>
                <a:latin typeface="Arial"/>
              </a:rPr>
              <a:t>ECDC</a:t>
            </a:r>
          </a:p>
        </p:txBody>
      </p:sp>
    </p:spTree>
    <p:extLst>
      <p:ext uri="{BB962C8B-B14F-4D97-AF65-F5344CB8AC3E}">
        <p14:creationId xmlns:p14="http://schemas.microsoft.com/office/powerpoint/2010/main" val="37867607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D4E49FA9-B550-4AC0-BA07-56FA7EB321DB}"/>
              </a:ext>
            </a:extLst>
          </p:cNvPr>
          <p:cNvSpPr>
            <a:spLocks noGrp="1"/>
          </p:cNvSpPr>
          <p:nvPr>
            <p:ph type="body" sz="quarter" idx="14"/>
          </p:nvPr>
        </p:nvSpPr>
        <p:spPr>
          <a:xfrm>
            <a:off x="230588" y="1095323"/>
            <a:ext cx="7991061" cy="262391"/>
          </a:xfrm>
        </p:spPr>
        <p:txBody>
          <a:bodyPr/>
          <a:lstStyle/>
          <a:p>
            <a:r>
              <a:rPr lang="it-IT" sz="1800" b="1" dirty="0">
                <a:latin typeface="Arial" panose="020B0604020202020204" pitchFamily="34" charset="0"/>
              </a:rPr>
              <a:t>La Situazione in Italia</a:t>
            </a:r>
          </a:p>
          <a:p>
            <a:pPr>
              <a:spcBef>
                <a:spcPct val="0"/>
              </a:spcBef>
            </a:pPr>
            <a:endParaRPr lang="it-IT" sz="1800" b="1" baseline="30000" dirty="0">
              <a:ea typeface="+mj-ea"/>
              <a:cs typeface="Arial" charset="0"/>
            </a:endParaRPr>
          </a:p>
        </p:txBody>
      </p:sp>
      <p:sp>
        <p:nvSpPr>
          <p:cNvPr id="5" name="TextBox 4">
            <a:extLst>
              <a:ext uri="{FF2B5EF4-FFF2-40B4-BE49-F238E27FC236}">
                <a16:creationId xmlns:a16="http://schemas.microsoft.com/office/drawing/2014/main" xmlns="" id="{A0EBF7F3-9D0E-4F4C-983C-4E0EB17180C3}"/>
              </a:ext>
            </a:extLst>
          </p:cNvPr>
          <p:cNvSpPr txBox="1"/>
          <p:nvPr/>
        </p:nvSpPr>
        <p:spPr>
          <a:xfrm>
            <a:off x="286248" y="5628034"/>
            <a:ext cx="1424877" cy="276999"/>
          </a:xfrm>
          <a:prstGeom prst="rect">
            <a:avLst/>
          </a:prstGeom>
          <a:noFill/>
        </p:spPr>
        <p:txBody>
          <a:bodyPr wrap="none" rtlCol="0">
            <a:spAutoFit/>
          </a:bodyPr>
          <a:lstStyle/>
          <a:p>
            <a:pPr>
              <a:buClr>
                <a:schemeClr val="tx1"/>
              </a:buClr>
            </a:pPr>
            <a:r>
              <a:rPr lang="it-IT" sz="1200"/>
              <a:t>Epicentro Bollettino</a:t>
            </a:r>
            <a:endParaRPr lang="it-IT" sz="1200" dirty="0" err="1"/>
          </a:p>
        </p:txBody>
      </p:sp>
      <p:sp>
        <p:nvSpPr>
          <p:cNvPr id="4" name="TextBox 3">
            <a:extLst>
              <a:ext uri="{FF2B5EF4-FFF2-40B4-BE49-F238E27FC236}">
                <a16:creationId xmlns:a16="http://schemas.microsoft.com/office/drawing/2014/main" xmlns="" id="{F6BA43CA-1EE0-4D29-B826-18FB0F977993}"/>
              </a:ext>
            </a:extLst>
          </p:cNvPr>
          <p:cNvSpPr txBox="1"/>
          <p:nvPr/>
        </p:nvSpPr>
        <p:spPr>
          <a:xfrm>
            <a:off x="286248" y="1938630"/>
            <a:ext cx="8142136" cy="1846659"/>
          </a:xfrm>
          <a:prstGeom prst="rect">
            <a:avLst/>
          </a:prstGeom>
          <a:noFill/>
        </p:spPr>
        <p:txBody>
          <a:bodyPr wrap="square" rtlCol="0">
            <a:spAutoFit/>
          </a:bodyPr>
          <a:lstStyle/>
          <a:p>
            <a:r>
              <a:rPr lang="it-IT" sz="1600" b="1"/>
              <a:t>26/09/2019</a:t>
            </a:r>
          </a:p>
          <a:p>
            <a:r>
              <a:rPr lang="it-IT" sz="1400"/>
              <a:t>Dal 1 gennaio al 31 agosto 2019 sono stati segnalati in Italia 1.571 casi di morbillo, di cui 151 nel mese di luglio e 77 in agosto. </a:t>
            </a:r>
          </a:p>
          <a:p>
            <a:pPr marL="285743" indent="-285743">
              <a:buFont typeface="Arial" panose="020B0604020202020204" pitchFamily="34" charset="0"/>
              <a:buChar char="•"/>
            </a:pPr>
            <a:r>
              <a:rPr lang="it-IT" sz="1400"/>
              <a:t>Tutte le Regioni/P.A., hanno segnalato casi di morbillo nel periodo considerato ma oltre il 50% dei casi si è verificato in due Regioni (Lazio e Lombardia). Il Lazio ha riportato l’incidenza più elevata. L’incidenza nazionale è stata 39 casi per milione di abitanti.  </a:t>
            </a:r>
          </a:p>
          <a:p>
            <a:pPr marL="285743" indent="-285743">
              <a:buFont typeface="Arial" panose="020B0604020202020204" pitchFamily="34" charset="0"/>
              <a:buChar char="•"/>
            </a:pPr>
            <a:r>
              <a:rPr lang="it-IT" sz="1400"/>
              <a:t>L’età mediana dei casi è 30 anni. Sono stati segnalati 161 casi in bambini sotto i 5 anni di età, di cui 61 avevano meno di 1 anno.</a:t>
            </a:r>
            <a:endParaRPr lang="it-IT" sz="1200" dirty="0" err="1"/>
          </a:p>
        </p:txBody>
      </p:sp>
      <p:pic>
        <p:nvPicPr>
          <p:cNvPr id="8" name="Picture 7">
            <a:extLst>
              <a:ext uri="{FF2B5EF4-FFF2-40B4-BE49-F238E27FC236}">
                <a16:creationId xmlns:a16="http://schemas.microsoft.com/office/drawing/2014/main" xmlns="" id="{4180CE36-2698-47C3-8A23-4F0FF2758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6544" y="884638"/>
            <a:ext cx="2468300" cy="972152"/>
          </a:xfrm>
          <a:prstGeom prst="rect">
            <a:avLst/>
          </a:prstGeom>
        </p:spPr>
      </p:pic>
      <p:sp>
        <p:nvSpPr>
          <p:cNvPr id="10" name="TextBox 9">
            <a:extLst>
              <a:ext uri="{FF2B5EF4-FFF2-40B4-BE49-F238E27FC236}">
                <a16:creationId xmlns:a16="http://schemas.microsoft.com/office/drawing/2014/main" xmlns="" id="{86073D92-01CA-4258-8412-935CD26DB17F}"/>
              </a:ext>
            </a:extLst>
          </p:cNvPr>
          <p:cNvSpPr txBox="1"/>
          <p:nvPr/>
        </p:nvSpPr>
        <p:spPr>
          <a:xfrm>
            <a:off x="294199" y="3672015"/>
            <a:ext cx="4532244" cy="1384995"/>
          </a:xfrm>
          <a:prstGeom prst="rect">
            <a:avLst/>
          </a:prstGeom>
          <a:noFill/>
        </p:spPr>
        <p:txBody>
          <a:bodyPr wrap="square" rtlCol="0">
            <a:spAutoFit/>
          </a:bodyPr>
          <a:lstStyle/>
          <a:p>
            <a:pPr marL="285743" indent="-285743">
              <a:buFont typeface="Arial" panose="020B0604020202020204" pitchFamily="34" charset="0"/>
              <a:buChar char="•"/>
            </a:pPr>
            <a:r>
              <a:rPr lang="it-IT" sz="1400"/>
              <a:t>L’87% dei casi era non vaccinato al momento del contagio.  </a:t>
            </a:r>
          </a:p>
          <a:p>
            <a:pPr marL="285743" indent="-285743">
              <a:buFont typeface="Arial" panose="020B0604020202020204" pitchFamily="34" charset="0"/>
              <a:buChar char="•"/>
            </a:pPr>
            <a:r>
              <a:rPr lang="it-IT" sz="1400"/>
              <a:t>Il 31% dei casi segnalati ha sviluppato almeno una complicanza.  </a:t>
            </a:r>
          </a:p>
          <a:p>
            <a:pPr marL="285743" indent="-285743">
              <a:buFont typeface="Arial" panose="020B0604020202020204" pitchFamily="34" charset="0"/>
              <a:buChar char="•"/>
            </a:pPr>
            <a:r>
              <a:rPr lang="it-IT" sz="1400"/>
              <a:t>Sono stati segnalati 90 casi tra operatori sanitari e 42 casi tra operatori scolastici. </a:t>
            </a:r>
            <a:endParaRPr lang="it-IT" sz="1100" dirty="0" err="1"/>
          </a:p>
        </p:txBody>
      </p:sp>
      <p:pic>
        <p:nvPicPr>
          <p:cNvPr id="11" name="Picture 10">
            <a:extLst>
              <a:ext uri="{FF2B5EF4-FFF2-40B4-BE49-F238E27FC236}">
                <a16:creationId xmlns:a16="http://schemas.microsoft.com/office/drawing/2014/main" xmlns="" id="{6E1F1435-AEFA-4B5E-9B52-CBFCC025CB89}"/>
              </a:ext>
            </a:extLst>
          </p:cNvPr>
          <p:cNvPicPr>
            <a:picLocks noChangeAspect="1"/>
          </p:cNvPicPr>
          <p:nvPr/>
        </p:nvPicPr>
        <p:blipFill>
          <a:blip r:embed="rId4"/>
          <a:stretch>
            <a:fillRect/>
          </a:stretch>
        </p:blipFill>
        <p:spPr>
          <a:xfrm>
            <a:off x="4834397" y="3593934"/>
            <a:ext cx="4230094" cy="1843820"/>
          </a:xfrm>
          <a:prstGeom prst="rect">
            <a:avLst/>
          </a:prstGeom>
        </p:spPr>
      </p:pic>
    </p:spTree>
    <p:extLst>
      <p:ext uri="{BB962C8B-B14F-4D97-AF65-F5344CB8AC3E}">
        <p14:creationId xmlns:p14="http://schemas.microsoft.com/office/powerpoint/2010/main" val="37334135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0EBF7F3-9D0E-4F4C-983C-4E0EB17180C3}"/>
              </a:ext>
            </a:extLst>
          </p:cNvPr>
          <p:cNvSpPr txBox="1"/>
          <p:nvPr/>
        </p:nvSpPr>
        <p:spPr>
          <a:xfrm>
            <a:off x="286247" y="5628034"/>
            <a:ext cx="1318694" cy="276999"/>
          </a:xfrm>
          <a:prstGeom prst="rect">
            <a:avLst/>
          </a:prstGeom>
          <a:noFill/>
        </p:spPr>
        <p:txBody>
          <a:bodyPr wrap="none" rtlCol="0">
            <a:spAutoFit/>
          </a:bodyPr>
          <a:lstStyle/>
          <a:p>
            <a:pPr>
              <a:buClr>
                <a:schemeClr val="tx1"/>
              </a:buClr>
            </a:pPr>
            <a:r>
              <a:rPr lang="it-IT" sz="1200"/>
              <a:t>OMS Europe 2019</a:t>
            </a:r>
            <a:endParaRPr lang="it-IT" sz="1200" dirty="0" err="1"/>
          </a:p>
        </p:txBody>
      </p:sp>
      <p:pic>
        <p:nvPicPr>
          <p:cNvPr id="3" name="Picture 2">
            <a:extLst>
              <a:ext uri="{FF2B5EF4-FFF2-40B4-BE49-F238E27FC236}">
                <a16:creationId xmlns:a16="http://schemas.microsoft.com/office/drawing/2014/main" xmlns="" id="{04D68415-4251-4472-988A-37E3F224474F}"/>
              </a:ext>
            </a:extLst>
          </p:cNvPr>
          <p:cNvPicPr>
            <a:picLocks noChangeAspect="1"/>
          </p:cNvPicPr>
          <p:nvPr/>
        </p:nvPicPr>
        <p:blipFill>
          <a:blip r:embed="rId3"/>
          <a:stretch>
            <a:fillRect/>
          </a:stretch>
        </p:blipFill>
        <p:spPr>
          <a:xfrm>
            <a:off x="170954" y="2124974"/>
            <a:ext cx="8802094" cy="2746546"/>
          </a:xfrm>
          <a:prstGeom prst="rect">
            <a:avLst/>
          </a:prstGeom>
        </p:spPr>
      </p:pic>
      <p:pic>
        <p:nvPicPr>
          <p:cNvPr id="2" name="Picture 1">
            <a:extLst>
              <a:ext uri="{FF2B5EF4-FFF2-40B4-BE49-F238E27FC236}">
                <a16:creationId xmlns:a16="http://schemas.microsoft.com/office/drawing/2014/main" xmlns="" id="{E522D83C-871C-4556-A75B-9FB716807A35}"/>
              </a:ext>
            </a:extLst>
          </p:cNvPr>
          <p:cNvPicPr>
            <a:picLocks noChangeAspect="1"/>
          </p:cNvPicPr>
          <p:nvPr/>
        </p:nvPicPr>
        <p:blipFill>
          <a:blip r:embed="rId4"/>
          <a:stretch>
            <a:fillRect/>
          </a:stretch>
        </p:blipFill>
        <p:spPr>
          <a:xfrm>
            <a:off x="5247861" y="857251"/>
            <a:ext cx="2489628" cy="1041309"/>
          </a:xfrm>
          <a:prstGeom prst="rect">
            <a:avLst/>
          </a:prstGeom>
        </p:spPr>
      </p:pic>
      <p:sp>
        <p:nvSpPr>
          <p:cNvPr id="7" name="Text Placeholder 6">
            <a:extLst>
              <a:ext uri="{FF2B5EF4-FFF2-40B4-BE49-F238E27FC236}">
                <a16:creationId xmlns:a16="http://schemas.microsoft.com/office/drawing/2014/main" xmlns="" id="{84FA8FB7-A136-4718-978E-48BE15D621D8}"/>
              </a:ext>
            </a:extLst>
          </p:cNvPr>
          <p:cNvSpPr>
            <a:spLocks noGrp="1"/>
          </p:cNvSpPr>
          <p:nvPr>
            <p:ph type="body" sz="quarter" idx="14"/>
          </p:nvPr>
        </p:nvSpPr>
        <p:spPr/>
        <p:txBody>
          <a:bodyPr/>
          <a:lstStyle/>
          <a:p>
            <a:endParaRPr lang="it-IT"/>
          </a:p>
        </p:txBody>
      </p:sp>
    </p:spTree>
    <p:extLst>
      <p:ext uri="{BB962C8B-B14F-4D97-AF65-F5344CB8AC3E}">
        <p14:creationId xmlns:p14="http://schemas.microsoft.com/office/powerpoint/2010/main" val="11029413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9153" y="1145890"/>
            <a:ext cx="7577139" cy="677108"/>
          </a:xfrm>
        </p:spPr>
        <p:txBody>
          <a:bodyPr>
            <a:normAutofit fontScale="90000"/>
          </a:bodyPr>
          <a:lstStyle/>
          <a:p>
            <a:pPr>
              <a:spcBef>
                <a:spcPts val="0"/>
              </a:spcBef>
              <a:defRPr/>
            </a:pPr>
            <a:r>
              <a:rPr lang="it-IT" dirty="0">
                <a:solidFill>
                  <a:srgbClr val="FF6600"/>
                </a:solidFill>
              </a:rPr>
              <a:t>Le raccomandazioni per la vaccinazione anti-morbillo, parotite, rosolia, varicella</a:t>
            </a:r>
          </a:p>
        </p:txBody>
      </p:sp>
      <p:pic>
        <p:nvPicPr>
          <p:cNvPr id="10" name="Picture 9"/>
          <p:cNvPicPr>
            <a:picLocks noChangeAspect="1"/>
          </p:cNvPicPr>
          <p:nvPr/>
        </p:nvPicPr>
        <p:blipFill rotWithShape="1">
          <a:blip r:embed="rId2"/>
          <a:srcRect l="13512" t="28029" r="10148" b="2670"/>
          <a:stretch/>
        </p:blipFill>
        <p:spPr>
          <a:xfrm>
            <a:off x="6940789" y="4077771"/>
            <a:ext cx="2053196" cy="1821562"/>
          </a:xfrm>
          <a:prstGeom prst="rect">
            <a:avLst/>
          </a:prstGeom>
        </p:spPr>
      </p:pic>
      <p:sp>
        <p:nvSpPr>
          <p:cNvPr id="13" name="Segnaposto testo 26"/>
          <p:cNvSpPr txBox="1">
            <a:spLocks/>
          </p:cNvSpPr>
          <p:nvPr/>
        </p:nvSpPr>
        <p:spPr>
          <a:xfrm>
            <a:off x="1250483" y="5599680"/>
            <a:ext cx="5915025" cy="311318"/>
          </a:xfrm>
          <a:prstGeom prst="rect">
            <a:avLst/>
          </a:prstGeom>
        </p:spPr>
        <p:txBody>
          <a:bodyPr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MT"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MT"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MT"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MT"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MT"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783">
              <a:buNone/>
              <a:defRPr/>
            </a:pPr>
            <a:r>
              <a:rPr lang="it-IT" sz="600" dirty="0">
                <a:solidFill>
                  <a:srgbClr val="002060"/>
                </a:solidFill>
                <a:latin typeface="Arial" panose="020B0604020202020204" pitchFamily="34" charset="0"/>
                <a:cs typeface="Arial" panose="020B0604020202020204" pitchFamily="34" charset="0"/>
              </a:rPr>
              <a:t>PNPV 2017-2019; </a:t>
            </a:r>
            <a:r>
              <a:rPr lang="pl-PL" sz="600" dirty="0">
                <a:solidFill>
                  <a:srgbClr val="635A54"/>
                </a:solidFill>
                <a:latin typeface="Arial" panose="020B0604020202020204" pitchFamily="34" charset="0"/>
                <a:cs typeface="Arial" panose="020B0604020202020204" pitchFamily="34" charset="0"/>
                <a:hlinkClick r:id="rId3"/>
              </a:rPr>
              <a:t>http://www.salute.gov.it/imgs/C_17_pubblicazioni_2571_allegato.pdf</a:t>
            </a:r>
            <a:r>
              <a:rPr lang="it-IT" sz="600" dirty="0">
                <a:solidFill>
                  <a:srgbClr val="635A54"/>
                </a:solidFill>
                <a:latin typeface="Arial" panose="020B0604020202020204" pitchFamily="34" charset="0"/>
                <a:cs typeface="Arial" panose="020B0604020202020204" pitchFamily="34" charset="0"/>
              </a:rPr>
              <a:t> </a:t>
            </a:r>
            <a:r>
              <a:rPr lang="it-IT" sz="600" dirty="0">
                <a:solidFill>
                  <a:srgbClr val="002060"/>
                </a:solidFill>
                <a:latin typeface="Arial" panose="020B0604020202020204" pitchFamily="34" charset="0"/>
                <a:cs typeface="Arial" panose="020B0604020202020204" pitchFamily="34" charset="0"/>
              </a:rPr>
              <a:t>(ultimo accesso: marzo 2018)</a:t>
            </a:r>
            <a:endParaRPr lang="pl-PL" sz="600" dirty="0">
              <a:solidFill>
                <a:srgbClr val="002060"/>
              </a:solidFill>
              <a:latin typeface="Arial" panose="020B0604020202020204" pitchFamily="34" charset="0"/>
              <a:cs typeface="Arial" panose="020B0604020202020204" pitchFamily="34" charset="0"/>
            </a:endParaRPr>
          </a:p>
        </p:txBody>
      </p:sp>
      <p:sp>
        <p:nvSpPr>
          <p:cNvPr id="15" name="Slide Number Placeholder 3">
            <a:extLst>
              <a:ext uri="{FF2B5EF4-FFF2-40B4-BE49-F238E27FC236}">
                <a16:creationId xmlns:a16="http://schemas.microsoft.com/office/drawing/2014/main" xmlns="" id="{0FF398DD-401A-4930-A2AF-47F799B4309B}"/>
              </a:ext>
            </a:extLst>
          </p:cNvPr>
          <p:cNvSpPr txBox="1">
            <a:spLocks/>
          </p:cNvSpPr>
          <p:nvPr/>
        </p:nvSpPr>
        <p:spPr>
          <a:xfrm>
            <a:off x="7967387" y="8170525"/>
            <a:ext cx="805195" cy="334604"/>
          </a:xfrm>
          <a:prstGeom prst="rect">
            <a:avLst/>
          </a:prstGeom>
        </p:spPr>
        <p:txBody>
          <a:bodyPr vert="horz" lIns="72000" tIns="0" rIns="0" bIns="0" rtlCol="0" anchor="t" anchorCtr="0"/>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9F533D-B52E-4A2F-BF72-0ADD2D94BD75}" type="slidenum">
              <a:rPr lang="en-GB">
                <a:solidFill>
                  <a:srgbClr val="9A8B7D"/>
                </a:solidFill>
              </a:rPr>
              <a:pPr/>
              <a:t>105</a:t>
            </a:fld>
            <a:endParaRPr lang="en-GB">
              <a:solidFill>
                <a:srgbClr val="9A8B7D"/>
              </a:solidFill>
            </a:endParaRPr>
          </a:p>
        </p:txBody>
      </p:sp>
      <p:pic>
        <p:nvPicPr>
          <p:cNvPr id="16" name="Picture 2">
            <a:extLst>
              <a:ext uri="{FF2B5EF4-FFF2-40B4-BE49-F238E27FC236}">
                <a16:creationId xmlns:a16="http://schemas.microsoft.com/office/drawing/2014/main" xmlns="" id="{8FA9FA08-BE83-445D-9861-18E7861EFF53}"/>
              </a:ext>
            </a:extLst>
          </p:cNvPr>
          <p:cNvPicPr>
            <a:picLocks noChangeAspect="1" noChangeArrowheads="1"/>
          </p:cNvPicPr>
          <p:nvPr/>
        </p:nvPicPr>
        <p:blipFill>
          <a:blip r:embed="rId4" cstate="print"/>
          <a:srcRect/>
          <a:stretch>
            <a:fillRect/>
          </a:stretch>
        </p:blipFill>
        <p:spPr bwMode="auto">
          <a:xfrm>
            <a:off x="250924" y="2270337"/>
            <a:ext cx="4321076" cy="9130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5">
            <a:extLst>
              <a:ext uri="{FF2B5EF4-FFF2-40B4-BE49-F238E27FC236}">
                <a16:creationId xmlns:a16="http://schemas.microsoft.com/office/drawing/2014/main" xmlns="" id="{4176FE1C-D1B2-4FD1-8384-0C24BF03D9CB}"/>
              </a:ext>
            </a:extLst>
          </p:cNvPr>
          <p:cNvPicPr>
            <a:picLocks noChangeAspect="1" noChangeArrowheads="1"/>
          </p:cNvPicPr>
          <p:nvPr/>
        </p:nvPicPr>
        <p:blipFill>
          <a:blip r:embed="rId5" cstate="print"/>
          <a:srcRect/>
          <a:stretch>
            <a:fillRect/>
          </a:stretch>
        </p:blipFill>
        <p:spPr bwMode="auto">
          <a:xfrm>
            <a:off x="3712448" y="3113164"/>
            <a:ext cx="3505607" cy="1538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6">
            <a:extLst>
              <a:ext uri="{FF2B5EF4-FFF2-40B4-BE49-F238E27FC236}">
                <a16:creationId xmlns:a16="http://schemas.microsoft.com/office/drawing/2014/main" xmlns="" id="{50F696BF-4216-454B-B1D3-E8A428F9223A}"/>
              </a:ext>
            </a:extLst>
          </p:cNvPr>
          <p:cNvPicPr>
            <a:picLocks noChangeAspect="1" noChangeArrowheads="1"/>
          </p:cNvPicPr>
          <p:nvPr/>
        </p:nvPicPr>
        <p:blipFill>
          <a:blip r:embed="rId6" cstate="print"/>
          <a:srcRect/>
          <a:stretch>
            <a:fillRect/>
          </a:stretch>
        </p:blipFill>
        <p:spPr bwMode="auto">
          <a:xfrm>
            <a:off x="155277" y="4391515"/>
            <a:ext cx="3674344" cy="13367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TextBox 18">
            <a:extLst>
              <a:ext uri="{FF2B5EF4-FFF2-40B4-BE49-F238E27FC236}">
                <a16:creationId xmlns:a16="http://schemas.microsoft.com/office/drawing/2014/main" xmlns="" id="{B653E4E4-7A23-426C-AE3F-6A6D9CE9905D}"/>
              </a:ext>
            </a:extLst>
          </p:cNvPr>
          <p:cNvSpPr txBox="1"/>
          <p:nvPr/>
        </p:nvSpPr>
        <p:spPr>
          <a:xfrm>
            <a:off x="52813" y="4077771"/>
            <a:ext cx="1957964" cy="276999"/>
          </a:xfrm>
          <a:prstGeom prst="rect">
            <a:avLst/>
          </a:prstGeom>
          <a:noFill/>
        </p:spPr>
        <p:txBody>
          <a:bodyPr wrap="square" rtlCol="0">
            <a:spAutoFit/>
          </a:bodyPr>
          <a:lstStyle/>
          <a:p>
            <a:pPr marL="171446" indent="-171446">
              <a:buClr>
                <a:schemeClr val="tx1"/>
              </a:buClr>
            </a:pPr>
            <a:r>
              <a:rPr lang="it-IT" sz="1200" dirty="0">
                <a:solidFill>
                  <a:schemeClr val="accent3">
                    <a:lumMod val="75000"/>
                  </a:schemeClr>
                </a:solidFill>
              </a:rPr>
              <a:t>Adolescenza 11-18 anni</a:t>
            </a:r>
          </a:p>
        </p:txBody>
      </p:sp>
      <p:sp>
        <p:nvSpPr>
          <p:cNvPr id="20" name="TextBox 19">
            <a:extLst>
              <a:ext uri="{FF2B5EF4-FFF2-40B4-BE49-F238E27FC236}">
                <a16:creationId xmlns:a16="http://schemas.microsoft.com/office/drawing/2014/main" xmlns="" id="{34428548-EEE3-4A19-819F-000F7285496A}"/>
              </a:ext>
            </a:extLst>
          </p:cNvPr>
          <p:cNvSpPr txBox="1"/>
          <p:nvPr/>
        </p:nvSpPr>
        <p:spPr>
          <a:xfrm>
            <a:off x="155278" y="1932780"/>
            <a:ext cx="1753035" cy="276999"/>
          </a:xfrm>
          <a:prstGeom prst="rect">
            <a:avLst/>
          </a:prstGeom>
          <a:noFill/>
        </p:spPr>
        <p:txBody>
          <a:bodyPr wrap="square" rtlCol="0">
            <a:spAutoFit/>
          </a:bodyPr>
          <a:lstStyle/>
          <a:p>
            <a:pPr marL="171446" indent="-171446">
              <a:buClr>
                <a:schemeClr val="tx1"/>
              </a:buClr>
            </a:pPr>
            <a:r>
              <a:rPr lang="it-IT" sz="1200" dirty="0">
                <a:solidFill>
                  <a:schemeClr val="accent3">
                    <a:lumMod val="75000"/>
                  </a:schemeClr>
                </a:solidFill>
              </a:rPr>
              <a:t>Secondo anno di vita </a:t>
            </a:r>
          </a:p>
        </p:txBody>
      </p:sp>
      <p:pic>
        <p:nvPicPr>
          <p:cNvPr id="21" name="Picture 20">
            <a:extLst>
              <a:ext uri="{FF2B5EF4-FFF2-40B4-BE49-F238E27FC236}">
                <a16:creationId xmlns:a16="http://schemas.microsoft.com/office/drawing/2014/main" xmlns="" id="{E2A5A3B8-C388-4DAF-B14B-454D72354F27}"/>
              </a:ext>
            </a:extLst>
          </p:cNvPr>
          <p:cNvPicPr>
            <a:picLocks noChangeAspect="1"/>
          </p:cNvPicPr>
          <p:nvPr/>
        </p:nvPicPr>
        <p:blipFill rotWithShape="1">
          <a:blip r:embed="rId2"/>
          <a:srcRect b="82247"/>
          <a:stretch/>
        </p:blipFill>
        <p:spPr>
          <a:xfrm>
            <a:off x="4721783" y="2071279"/>
            <a:ext cx="4438012" cy="770000"/>
          </a:xfrm>
          <a:prstGeom prst="rect">
            <a:avLst/>
          </a:prstGeom>
        </p:spPr>
      </p:pic>
    </p:spTree>
    <p:extLst>
      <p:ext uri="{BB962C8B-B14F-4D97-AF65-F5344CB8AC3E}">
        <p14:creationId xmlns:p14="http://schemas.microsoft.com/office/powerpoint/2010/main" val="4206069326"/>
      </p:ext>
    </p:extLst>
  </p:cSld>
  <p:clrMapOvr>
    <a:masterClrMapping/>
  </p:clrMapOvr>
  <p:transition spd="slow">
    <p:push di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850"/>
            <a:ext cx="8229600" cy="1009638"/>
          </a:xfrm>
        </p:spPr>
        <p:txBody>
          <a:bodyPr>
            <a:normAutofit fontScale="90000"/>
          </a:bodyPr>
          <a:lstStyle/>
          <a:p>
            <a:r>
              <a:rPr lang="it-IT" b="1" dirty="0" smtClean="0"/>
              <a:t/>
            </a:r>
            <a:br>
              <a:rPr lang="it-IT" b="1" dirty="0" smtClean="0"/>
            </a:br>
            <a:r>
              <a:rPr lang="it-IT" b="1" dirty="0" smtClean="0"/>
              <a:t/>
            </a:r>
            <a:br>
              <a:rPr lang="it-IT" b="1" dirty="0" smtClean="0"/>
            </a:br>
            <a:r>
              <a:rPr lang="it-IT" b="1" dirty="0" smtClean="0"/>
              <a:t/>
            </a:r>
            <a:br>
              <a:rPr lang="it-IT" b="1" dirty="0" smtClean="0"/>
            </a:br>
            <a:r>
              <a:rPr lang="it-IT" b="1" dirty="0" smtClean="0"/>
              <a:t/>
            </a:r>
            <a:br>
              <a:rPr lang="it-IT" b="1" dirty="0" smtClean="0"/>
            </a:br>
            <a:r>
              <a:rPr lang="it-IT" b="1" dirty="0" smtClean="0"/>
              <a:t> </a:t>
            </a:r>
            <a:r>
              <a:rPr lang="it-IT" b="1" dirty="0" smtClean="0">
                <a:solidFill>
                  <a:srgbClr val="C00000"/>
                </a:solidFill>
              </a:rPr>
              <a:t>Il vaccino anti MPRV </a:t>
            </a:r>
            <a:r>
              <a:rPr lang="it-IT" b="1" dirty="0" smtClean="0"/>
              <a:t/>
            </a:r>
            <a:br>
              <a:rPr lang="it-IT" b="1" dirty="0" smtClean="0"/>
            </a:br>
            <a:r>
              <a:rPr lang="it-IT" b="1" dirty="0" smtClean="0"/>
              <a:t/>
            </a:r>
            <a:br>
              <a:rPr lang="it-IT" b="1" dirty="0" smtClean="0"/>
            </a:br>
            <a:r>
              <a:rPr lang="it-IT" b="1" dirty="0" smtClean="0"/>
              <a:t>           </a:t>
            </a:r>
            <a:br>
              <a:rPr lang="it-IT" b="1" dirty="0" smtClean="0"/>
            </a:br>
            <a:r>
              <a:rPr lang="it-IT" b="1" dirty="0" smtClean="0"/>
              <a:t/>
            </a:r>
            <a:br>
              <a:rPr lang="it-IT" b="1" dirty="0" smtClean="0"/>
            </a:br>
            <a:r>
              <a:rPr lang="it-IT" b="1" dirty="0" smtClean="0"/>
              <a:t>          </a:t>
            </a:r>
            <a:r>
              <a:rPr lang="it-IT" sz="4400" b="1" dirty="0" smtClean="0"/>
              <a:t/>
            </a:r>
            <a:br>
              <a:rPr lang="it-IT" sz="4400" b="1" dirty="0" smtClean="0"/>
            </a:br>
            <a:endParaRPr lang="it-IT" sz="4400" dirty="0"/>
          </a:p>
        </p:txBody>
      </p:sp>
      <p:sp>
        <p:nvSpPr>
          <p:cNvPr id="3" name="Segnaposto contenuto 2"/>
          <p:cNvSpPr>
            <a:spLocks noGrp="1"/>
          </p:cNvSpPr>
          <p:nvPr>
            <p:ph idx="1"/>
          </p:nvPr>
        </p:nvSpPr>
        <p:spPr>
          <a:xfrm>
            <a:off x="457200" y="1500174"/>
            <a:ext cx="8229600" cy="4625989"/>
          </a:xfrm>
        </p:spPr>
        <p:txBody>
          <a:bodyPr>
            <a:normAutofit/>
          </a:bodyPr>
          <a:lstStyle/>
          <a:p>
            <a:r>
              <a:rPr lang="it-IT" sz="2000" dirty="0" smtClean="0"/>
              <a:t>Il calendario vaccinale prevede due dosi di vaccino MPR: </a:t>
            </a:r>
          </a:p>
          <a:p>
            <a:pPr>
              <a:buNone/>
            </a:pPr>
            <a:r>
              <a:rPr lang="it-IT" sz="2000" dirty="0" smtClean="0"/>
              <a:t>               la prima dose tra i 12 e i 15 mesi di età;</a:t>
            </a:r>
          </a:p>
          <a:p>
            <a:pPr>
              <a:buNone/>
            </a:pPr>
            <a:r>
              <a:rPr lang="it-IT" sz="2000" dirty="0" smtClean="0"/>
              <a:t>               la seconda dose a 5-6 anni di età.</a:t>
            </a:r>
          </a:p>
          <a:p>
            <a:pPr>
              <a:buNone/>
            </a:pPr>
            <a:r>
              <a:rPr lang="it-IT" sz="2000" dirty="0" smtClean="0"/>
              <a:t>     Si può vaccinare a qualunque età</a:t>
            </a:r>
          </a:p>
          <a:p>
            <a:endParaRPr lang="it-IT" sz="2000" dirty="0" smtClean="0"/>
          </a:p>
          <a:p>
            <a:r>
              <a:rPr lang="it-IT" sz="2000" dirty="0" smtClean="0"/>
              <a:t>In situazioni rapida, la seconda dose può essere somministrata dopo un intervallo minimo di 28 giorni dalla prima dose. Possono essere vaccinati anche i bambini dai 6 ai 12 mesi che sono venuti in contatto con un caso di morbillo o in corso di epidemia, ma in questo caso la dose non viene conteggiata e la prima dose valida dovrà essere somministrata dopo l'età di 12 mesi. </a:t>
            </a:r>
            <a:endParaRPr lang="it-IT"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D4E49FA9-B550-4AC0-BA07-56FA7EB321DB}"/>
              </a:ext>
            </a:extLst>
          </p:cNvPr>
          <p:cNvSpPr>
            <a:spLocks noGrp="1"/>
          </p:cNvSpPr>
          <p:nvPr>
            <p:ph type="body" sz="quarter" idx="14"/>
          </p:nvPr>
        </p:nvSpPr>
        <p:spPr>
          <a:xfrm>
            <a:off x="332993" y="260649"/>
            <a:ext cx="7991061" cy="432048"/>
          </a:xfrm>
        </p:spPr>
        <p:txBody>
          <a:bodyPr/>
          <a:lstStyle/>
          <a:p>
            <a:pPr>
              <a:spcBef>
                <a:spcPct val="0"/>
              </a:spcBef>
            </a:pPr>
            <a:r>
              <a:rPr lang="it-IT" sz="4400" b="1" baseline="30000" dirty="0">
                <a:solidFill>
                  <a:schemeClr val="accent1">
                    <a:lumMod val="75000"/>
                  </a:schemeClr>
                </a:solidFill>
                <a:ea typeface="+mj-ea"/>
                <a:cs typeface="Arial" charset="0"/>
              </a:rPr>
              <a:t>Un po’ di storia</a:t>
            </a:r>
            <a:endParaRPr lang="it-IT" sz="3200" b="1" baseline="30000" dirty="0">
              <a:solidFill>
                <a:schemeClr val="accent1">
                  <a:lumMod val="75000"/>
                </a:schemeClr>
              </a:solidFill>
              <a:ea typeface="+mj-ea"/>
              <a:cs typeface="Arial" charset="0"/>
            </a:endParaRPr>
          </a:p>
        </p:txBody>
      </p:sp>
      <p:sp>
        <p:nvSpPr>
          <p:cNvPr id="4" name="Content Placeholder 2">
            <a:extLst>
              <a:ext uri="{FF2B5EF4-FFF2-40B4-BE49-F238E27FC236}">
                <a16:creationId xmlns:a16="http://schemas.microsoft.com/office/drawing/2014/main" xmlns="" id="{BB2A2F8A-EF66-4A26-B5DC-98FEEEBA0AC3}"/>
              </a:ext>
            </a:extLst>
          </p:cNvPr>
          <p:cNvSpPr txBox="1">
            <a:spLocks/>
          </p:cNvSpPr>
          <p:nvPr/>
        </p:nvSpPr>
        <p:spPr>
          <a:xfrm>
            <a:off x="332993" y="836712"/>
            <a:ext cx="8496943" cy="5400600"/>
          </a:xfrm>
          <a:prstGeom prst="rect">
            <a:avLst/>
          </a:prstGeom>
        </p:spPr>
        <p:txBody>
          <a:bodyPr vert="horz" lIns="0" tIns="0" rIns="0" bIns="0" rtlCol="0" anchor="t" anchorCtr="0">
            <a:noAutofit/>
          </a:bodyPr>
          <a:lstStyle>
            <a:lvl1pPr marL="179388" indent="-179388" algn="l" defTabSz="914400" rtl="0" eaLnBrk="1" latinLnBrk="0" hangingPunct="1">
              <a:spcBef>
                <a:spcPts val="1200"/>
              </a:spcBef>
              <a:buClr>
                <a:schemeClr val="bg2"/>
              </a:buClr>
              <a:buFont typeface="Arial" pitchFamily="34" charset="0"/>
              <a:buChar char="•"/>
              <a:defRPr sz="1600" kern="1200">
                <a:solidFill>
                  <a:schemeClr val="accent2"/>
                </a:solidFill>
                <a:latin typeface="+mn-lt"/>
                <a:ea typeface="+mn-ea"/>
                <a:cs typeface="+mn-cs"/>
              </a:defRPr>
            </a:lvl1pPr>
            <a:lvl2pPr marL="538163" indent="-179388" algn="l" defTabSz="914400" rtl="0" eaLnBrk="1" latinLnBrk="0" hangingPunct="1">
              <a:spcBef>
                <a:spcPts val="600"/>
              </a:spcBef>
              <a:buFont typeface="Arial" pitchFamily="34" charset="0"/>
              <a:buChar char="–"/>
              <a:defRPr sz="1200" kern="1200">
                <a:solidFill>
                  <a:schemeClr val="accent2"/>
                </a:solidFill>
                <a:latin typeface="+mn-lt"/>
                <a:ea typeface="+mn-ea"/>
                <a:cs typeface="+mn-cs"/>
              </a:defRPr>
            </a:lvl2pPr>
            <a:lvl3pPr marL="850900" indent="-133350" algn="l" defTabSz="914400" rtl="0" eaLnBrk="1" latinLnBrk="0" hangingPunct="1">
              <a:spcBef>
                <a:spcPts val="300"/>
              </a:spcBef>
              <a:buFont typeface="Arial" pitchFamily="34" charset="0"/>
              <a:buChar char="•"/>
              <a:defRPr sz="1200" kern="1200">
                <a:solidFill>
                  <a:schemeClr val="accent2"/>
                </a:solidFill>
                <a:latin typeface="+mn-lt"/>
                <a:ea typeface="+mn-ea"/>
                <a:cs typeface="+mn-cs"/>
              </a:defRPr>
            </a:lvl3pPr>
            <a:lvl4pPr marL="1236663" indent="-160338" algn="l" defTabSz="914400" rtl="0" eaLnBrk="1" latinLnBrk="0" hangingPunct="1">
              <a:spcBef>
                <a:spcPts val="300"/>
              </a:spcBef>
              <a:buFont typeface="Arial" pitchFamily="34" charset="0"/>
              <a:buChar char="–"/>
              <a:defRPr sz="1200" kern="1200">
                <a:solidFill>
                  <a:schemeClr val="accent2"/>
                </a:solidFill>
                <a:latin typeface="+mn-lt"/>
                <a:ea typeface="+mn-ea"/>
                <a:cs typeface="+mn-cs"/>
              </a:defRPr>
            </a:lvl4pPr>
            <a:lvl5pPr marL="1587500" indent="-152400" algn="l" defTabSz="914400" rtl="0" eaLnBrk="1" latinLnBrk="0" hangingPunct="1">
              <a:spcBef>
                <a:spcPts val="300"/>
              </a:spcBef>
              <a:buFont typeface="Arial" pitchFamily="34" charset="0"/>
              <a:buChar char="»"/>
              <a:defRPr sz="12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Clr>
                <a:srgbClr val="FF6600"/>
              </a:buClr>
              <a:defRPr/>
            </a:pPr>
            <a:r>
              <a:rPr lang="it-IT" sz="2000" dirty="0">
                <a:solidFill>
                  <a:schemeClr val="accent2">
                    <a:lumMod val="50000"/>
                  </a:schemeClr>
                </a:solidFill>
              </a:rPr>
              <a:t>Il vaccino antimorbillo </a:t>
            </a:r>
            <a:r>
              <a:rPr lang="it-IT" sz="2000" dirty="0">
                <a:solidFill>
                  <a:schemeClr val="accent2">
                    <a:lumMod val="50000"/>
                  </a:schemeClr>
                </a:solidFill>
              </a:rPr>
              <a:t>è </a:t>
            </a:r>
            <a:r>
              <a:rPr lang="it-IT" sz="2000" dirty="0">
                <a:solidFill>
                  <a:schemeClr val="accent2">
                    <a:lumMod val="50000"/>
                  </a:schemeClr>
                </a:solidFill>
              </a:rPr>
              <a:t>disponibile in Italia dal 1976 ed </a:t>
            </a:r>
            <a:r>
              <a:rPr lang="it-IT" sz="2000" dirty="0">
                <a:solidFill>
                  <a:schemeClr val="accent2">
                    <a:lumMod val="50000"/>
                  </a:schemeClr>
                </a:solidFill>
              </a:rPr>
              <a:t>è </a:t>
            </a:r>
            <a:r>
              <a:rPr lang="it-IT" sz="2000" dirty="0">
                <a:solidFill>
                  <a:schemeClr val="accent2">
                    <a:lumMod val="50000"/>
                  </a:schemeClr>
                </a:solidFill>
              </a:rPr>
              <a:t>raccomandato dal Ministero della salute dal 1979. </a:t>
            </a:r>
          </a:p>
          <a:p>
            <a:pPr algn="just">
              <a:buClr>
                <a:srgbClr val="FF6600"/>
              </a:buClr>
              <a:defRPr/>
            </a:pPr>
            <a:r>
              <a:rPr lang="it-IT" sz="2000" dirty="0">
                <a:solidFill>
                  <a:schemeClr val="accent2">
                    <a:lumMod val="50000"/>
                  </a:schemeClr>
                </a:solidFill>
              </a:rPr>
              <a:t>Fino a tutti gli anni '80 sono stati utilizzati vaccini antimorbillo non combinati, mentre dai primi anni '90 sono disponibili vaccini combinati anti morbillo-rosolia-parotite. </a:t>
            </a:r>
          </a:p>
          <a:p>
            <a:pPr algn="just">
              <a:buClr>
                <a:srgbClr val="FF6600"/>
              </a:buClr>
              <a:defRPr/>
            </a:pPr>
            <a:r>
              <a:rPr lang="it-IT" sz="2000" dirty="0">
                <a:solidFill>
                  <a:schemeClr val="accent2">
                    <a:lumMod val="50000"/>
                  </a:schemeClr>
                </a:solidFill>
              </a:rPr>
              <a:t>Per quanto riguarda il calendario di vaccinazione, fino al 1998 era raccomandata la somministrazione di una dose </a:t>
            </a:r>
            <a:r>
              <a:rPr lang="it-IT" sz="2000" dirty="0">
                <a:solidFill>
                  <a:schemeClr val="accent2">
                    <a:lumMod val="50000"/>
                  </a:schemeClr>
                </a:solidFill>
              </a:rPr>
              <a:t>all'età </a:t>
            </a:r>
            <a:r>
              <a:rPr lang="it-IT" sz="2000" dirty="0">
                <a:solidFill>
                  <a:schemeClr val="accent2">
                    <a:lumMod val="50000"/>
                  </a:schemeClr>
                </a:solidFill>
              </a:rPr>
              <a:t>di 15 mesi. </a:t>
            </a:r>
          </a:p>
          <a:p>
            <a:pPr algn="just">
              <a:buClr>
                <a:srgbClr val="FF6600"/>
              </a:buClr>
              <a:defRPr/>
            </a:pPr>
            <a:r>
              <a:rPr lang="it-IT" sz="2000" dirty="0">
                <a:solidFill>
                  <a:schemeClr val="accent2">
                    <a:lumMod val="50000"/>
                  </a:schemeClr>
                </a:solidFill>
              </a:rPr>
              <a:t>Nel 1999, con l'emanazione del nuovo calendario per le vaccinazioni in </a:t>
            </a:r>
            <a:r>
              <a:rPr lang="it-IT" sz="2000" dirty="0">
                <a:solidFill>
                  <a:schemeClr val="accent2">
                    <a:lumMod val="50000"/>
                  </a:schemeClr>
                </a:solidFill>
              </a:rPr>
              <a:t>età </a:t>
            </a:r>
            <a:r>
              <a:rPr lang="it-IT" sz="2000" dirty="0">
                <a:solidFill>
                  <a:schemeClr val="accent2">
                    <a:lumMod val="50000"/>
                  </a:schemeClr>
                </a:solidFill>
              </a:rPr>
              <a:t>evolutiva, </a:t>
            </a:r>
            <a:r>
              <a:rPr lang="it-IT" sz="2000" dirty="0">
                <a:solidFill>
                  <a:schemeClr val="accent2">
                    <a:lumMod val="50000"/>
                  </a:schemeClr>
                </a:solidFill>
              </a:rPr>
              <a:t>è stata </a:t>
            </a:r>
            <a:r>
              <a:rPr lang="it-IT" sz="2000" dirty="0">
                <a:solidFill>
                  <a:schemeClr val="accent2">
                    <a:lumMod val="50000"/>
                  </a:schemeClr>
                </a:solidFill>
              </a:rPr>
              <a:t>indicata la </a:t>
            </a:r>
            <a:r>
              <a:rPr lang="it-IT" sz="2000" dirty="0">
                <a:solidFill>
                  <a:schemeClr val="accent2">
                    <a:lumMod val="50000"/>
                  </a:schemeClr>
                </a:solidFill>
              </a:rPr>
              <a:t>possibilità </a:t>
            </a:r>
            <a:r>
              <a:rPr lang="it-IT" sz="2000" dirty="0">
                <a:solidFill>
                  <a:schemeClr val="accent2">
                    <a:lumMod val="50000"/>
                  </a:schemeClr>
                </a:solidFill>
              </a:rPr>
              <a:t>di anticipare la somministrazione della prima dose a 12 mesi, insieme alla terza dose dei vaccini previsti nel primo anno di vita. </a:t>
            </a:r>
          </a:p>
          <a:p>
            <a:pPr algn="just">
              <a:buClr>
                <a:srgbClr val="FF6600"/>
              </a:buClr>
              <a:defRPr/>
            </a:pPr>
            <a:r>
              <a:rPr lang="it-IT" sz="2000" dirty="0">
                <a:solidFill>
                  <a:schemeClr val="accent2">
                    <a:lumMod val="50000"/>
                  </a:schemeClr>
                </a:solidFill>
              </a:rPr>
              <a:t>Contemporaneamente, il Ministero della Salute ha raccomandato la vaccinazione dei bambini </a:t>
            </a:r>
            <a:r>
              <a:rPr lang="it-IT" sz="2000" dirty="0">
                <a:solidFill>
                  <a:schemeClr val="accent2">
                    <a:lumMod val="50000"/>
                  </a:schemeClr>
                </a:solidFill>
              </a:rPr>
              <a:t>più </a:t>
            </a:r>
            <a:r>
              <a:rPr lang="it-IT" sz="2000" dirty="0">
                <a:solidFill>
                  <a:schemeClr val="accent2">
                    <a:lumMod val="50000"/>
                  </a:schemeClr>
                </a:solidFill>
              </a:rPr>
              <a:t>grandi ancora suscettibili, e l'introduzione di una seconda dose </a:t>
            </a:r>
            <a:r>
              <a:rPr lang="it-IT" sz="2000" dirty="0">
                <a:solidFill>
                  <a:schemeClr val="accent2">
                    <a:lumMod val="50000"/>
                  </a:schemeClr>
                </a:solidFill>
              </a:rPr>
              <a:t>all'età </a:t>
            </a:r>
            <a:r>
              <a:rPr lang="it-IT" sz="2000" dirty="0">
                <a:solidFill>
                  <a:schemeClr val="accent2">
                    <a:lumMod val="50000"/>
                  </a:schemeClr>
                </a:solidFill>
              </a:rPr>
              <a:t>di 5-6 anni o a 11-12 anni, limitatamente alle Regioni in cui la copertura vaccinale entro i 2 anni ha raggiunto l'80%.</a:t>
            </a:r>
            <a:endParaRPr lang="en-US" sz="2000" b="1" dirty="0">
              <a:solidFill>
                <a:schemeClr val="accent2">
                  <a:lumMod val="50000"/>
                </a:schemeClr>
              </a:solidFill>
            </a:endParaRPr>
          </a:p>
        </p:txBody>
      </p:sp>
      <p:sp>
        <p:nvSpPr>
          <p:cNvPr id="3" name="TextBox 2">
            <a:extLst>
              <a:ext uri="{FF2B5EF4-FFF2-40B4-BE49-F238E27FC236}">
                <a16:creationId xmlns:a16="http://schemas.microsoft.com/office/drawing/2014/main" xmlns="" id="{3A6C9C82-9E29-43BB-ACAA-B5B8EEBD2BDB}"/>
              </a:ext>
            </a:extLst>
          </p:cNvPr>
          <p:cNvSpPr txBox="1"/>
          <p:nvPr/>
        </p:nvSpPr>
        <p:spPr>
          <a:xfrm>
            <a:off x="1403648" y="6453336"/>
            <a:ext cx="6364435" cy="276999"/>
          </a:xfrm>
          <a:prstGeom prst="rect">
            <a:avLst/>
          </a:prstGeom>
          <a:noFill/>
        </p:spPr>
        <p:txBody>
          <a:bodyPr wrap="none" rtlCol="0">
            <a:spAutoFit/>
          </a:bodyPr>
          <a:lstStyle/>
          <a:p>
            <a:pPr>
              <a:buClr>
                <a:schemeClr val="tx1"/>
              </a:buClr>
            </a:pPr>
            <a:r>
              <a:rPr lang="it-IT" sz="1200" b="1" dirty="0"/>
              <a:t>PIANO NAZIONALE PER L'ELIMINAZIONEDEL MORBILLO E DELLA ROSOLIA CONGENITA </a:t>
            </a:r>
            <a:r>
              <a:rPr lang="it-IT" sz="1200" b="1" dirty="0"/>
              <a:t>2003-2007</a:t>
            </a:r>
            <a:endParaRPr lang="it-IT" sz="1200" b="1" dirty="0"/>
          </a:p>
        </p:txBody>
      </p:sp>
    </p:spTree>
    <p:extLst>
      <p:ext uri="{BB962C8B-B14F-4D97-AF65-F5344CB8AC3E}">
        <p14:creationId xmlns:p14="http://schemas.microsoft.com/office/powerpoint/2010/main" val="546572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4" name="Titolo 5"/>
          <p:cNvSpPr txBox="1">
            <a:spLocks/>
          </p:cNvSpPr>
          <p:nvPr/>
        </p:nvSpPr>
        <p:spPr bwMode="auto">
          <a:xfrm>
            <a:off x="0" y="515841"/>
            <a:ext cx="9143999" cy="83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sz="2800">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algn="ctr">
              <a:lnSpc>
                <a:spcPct val="100000"/>
              </a:lnSpc>
              <a:spcBef>
                <a:spcPct val="0"/>
              </a:spcBef>
              <a:buNone/>
              <a:defRPr/>
            </a:pPr>
            <a:r>
              <a:rPr lang="it-IT" sz="2800" b="1" dirty="0">
                <a:solidFill>
                  <a:schemeClr val="accent6">
                    <a:lumMod val="50000"/>
                  </a:schemeClr>
                </a:solidFill>
                <a:latin typeface="+mn-lt"/>
                <a:ea typeface="MS PGothic" panose="020B0600070205080204" pitchFamily="34" charset="-128"/>
              </a:rPr>
              <a:t>Incidenza della difterite nel mondo 1980-2016 </a:t>
            </a:r>
          </a:p>
          <a:p>
            <a:pPr algn="ctr">
              <a:lnSpc>
                <a:spcPct val="100000"/>
              </a:lnSpc>
              <a:spcBef>
                <a:spcPct val="0"/>
              </a:spcBef>
              <a:buNone/>
              <a:defRPr/>
            </a:pPr>
            <a:r>
              <a:rPr lang="it-IT" sz="2800" b="1" dirty="0">
                <a:solidFill>
                  <a:schemeClr val="accent6">
                    <a:lumMod val="50000"/>
                  </a:schemeClr>
                </a:solidFill>
                <a:latin typeface="+mn-lt"/>
                <a:ea typeface="MS PGothic" panose="020B0600070205080204" pitchFamily="34" charset="-128"/>
              </a:rPr>
              <a:t>e andamento della copertura vaccinale dTpa 3</a:t>
            </a:r>
            <a:r>
              <a:rPr lang="it-IT" sz="2800" b="1" baseline="30000" dirty="0">
                <a:solidFill>
                  <a:schemeClr val="accent6">
                    <a:lumMod val="50000"/>
                  </a:schemeClr>
                </a:solidFill>
                <a:latin typeface="+mn-lt"/>
                <a:ea typeface="MS PGothic" panose="020B0600070205080204" pitchFamily="34" charset="-128"/>
              </a:rPr>
              <a:t>a</a:t>
            </a:r>
            <a:r>
              <a:rPr lang="it-IT" sz="2800" b="1" dirty="0">
                <a:solidFill>
                  <a:schemeClr val="accent6">
                    <a:lumMod val="50000"/>
                  </a:schemeClr>
                </a:solidFill>
                <a:latin typeface="+mn-lt"/>
                <a:ea typeface="MS PGothic" panose="020B0600070205080204" pitchFamily="34" charset="-128"/>
              </a:rPr>
              <a:t> dose</a:t>
            </a:r>
            <a:endParaRPr lang="it-IT" altLang="it-IT" sz="2800" b="1" dirty="0">
              <a:solidFill>
                <a:schemeClr val="accent6">
                  <a:lumMod val="50000"/>
                </a:schemeClr>
              </a:solidFill>
              <a:latin typeface="+mn-lt"/>
              <a:ea typeface="MS PGothic" panose="020B0600070205080204" pitchFamily="34" charset="-128"/>
            </a:endParaRPr>
          </a:p>
        </p:txBody>
      </p:sp>
      <p:sp>
        <p:nvSpPr>
          <p:cNvPr id="3" name="Rettangolo 2"/>
          <p:cNvSpPr/>
          <p:nvPr/>
        </p:nvSpPr>
        <p:spPr>
          <a:xfrm>
            <a:off x="120995" y="2340556"/>
            <a:ext cx="2602910" cy="2862322"/>
          </a:xfrm>
          <a:prstGeom prst="rect">
            <a:avLst/>
          </a:prstGeom>
        </p:spPr>
        <p:txBody>
          <a:bodyPr wrap="square">
            <a:spAutoFit/>
          </a:bodyPr>
          <a:lstStyle/>
          <a:p>
            <a:r>
              <a:rPr lang="it-IT" sz="2000" dirty="0">
                <a:latin typeface="Bookman Old Style" panose="02050604050505020204" pitchFamily="18" charset="0"/>
              </a:rPr>
              <a:t>L’incidenza della malattia a livello mondiale è in riduzione a partire dal 1980-1981 </a:t>
            </a:r>
          </a:p>
          <a:p>
            <a:r>
              <a:rPr lang="it-IT" sz="2000" dirty="0">
                <a:latin typeface="Bookman Old Style" panose="02050604050505020204" pitchFamily="18" charset="0"/>
              </a:rPr>
              <a:t>in relazione all’incremento delle coperture vaccinali.</a:t>
            </a:r>
          </a:p>
        </p:txBody>
      </p:sp>
      <p:sp>
        <p:nvSpPr>
          <p:cNvPr id="7" name="Rettangolo 6"/>
          <p:cNvSpPr/>
          <p:nvPr/>
        </p:nvSpPr>
        <p:spPr>
          <a:xfrm>
            <a:off x="3306530" y="5728519"/>
            <a:ext cx="5333999" cy="230832"/>
          </a:xfrm>
          <a:prstGeom prst="rect">
            <a:avLst/>
          </a:prstGeom>
        </p:spPr>
        <p:txBody>
          <a:bodyPr wrap="square">
            <a:spAutoFit/>
          </a:bodyPr>
          <a:lstStyle/>
          <a:p>
            <a:pPr algn="r"/>
            <a:r>
              <a:rPr lang="it-IT" sz="900" i="1" dirty="0">
                <a:latin typeface="Bookman Old Style" panose="02050604050505020204" pitchFamily="18" charset="0"/>
              </a:rPr>
              <a:t>Fonte</a:t>
            </a:r>
            <a:r>
              <a:rPr lang="it-IT" sz="900" dirty="0">
                <a:latin typeface="Bookman Old Style" panose="02050604050505020204" pitchFamily="18" charset="0"/>
              </a:rPr>
              <a:t>: www.who.int/immunization/monitoring_surveillance/burden/diphtheria/en/</a:t>
            </a:r>
          </a:p>
        </p:txBody>
      </p:sp>
      <p:pic>
        <p:nvPicPr>
          <p:cNvPr id="6" name="Immagine 5"/>
          <p:cNvPicPr>
            <a:picLocks noChangeAspect="1"/>
          </p:cNvPicPr>
          <p:nvPr/>
        </p:nvPicPr>
        <p:blipFill rotWithShape="1">
          <a:blip r:embed="rId3" cstate="print">
            <a:extLst>
              <a:ext uri="{28A0092B-C50C-407E-A947-70E740481C1C}">
                <a14:useLocalDpi xmlns:a14="http://schemas.microsoft.com/office/drawing/2010/main" val="0"/>
              </a:ext>
            </a:extLst>
          </a:blip>
          <a:srcRect l="5916" t="22263" r="8559" b="6787"/>
          <a:stretch/>
        </p:blipFill>
        <p:spPr>
          <a:xfrm>
            <a:off x="2969216" y="2340556"/>
            <a:ext cx="5445211" cy="3387962"/>
          </a:xfrm>
          <a:prstGeom prst="rect">
            <a:avLst/>
          </a:prstGeom>
        </p:spPr>
      </p:pic>
      <p:sp>
        <p:nvSpPr>
          <p:cNvPr id="2" name="CasellaDiTesto 1"/>
          <p:cNvSpPr txBox="1"/>
          <p:nvPr/>
        </p:nvSpPr>
        <p:spPr>
          <a:xfrm>
            <a:off x="3859344" y="5374598"/>
            <a:ext cx="972000" cy="161583"/>
          </a:xfrm>
          <a:prstGeom prst="rect">
            <a:avLst/>
          </a:prstGeom>
          <a:solidFill>
            <a:schemeClr val="bg1"/>
          </a:solidFill>
        </p:spPr>
        <p:txBody>
          <a:bodyPr wrap="square" lIns="0" tIns="0" rIns="0" bIns="0" rtlCol="0">
            <a:spAutoFit/>
          </a:bodyPr>
          <a:lstStyle/>
          <a:p>
            <a:r>
              <a:rPr lang="it-IT" sz="1050" b="1" dirty="0"/>
              <a:t>Numero di casi</a:t>
            </a:r>
          </a:p>
        </p:txBody>
      </p:sp>
      <p:sp>
        <p:nvSpPr>
          <p:cNvPr id="9" name="CasellaDiTesto 8"/>
          <p:cNvSpPr txBox="1"/>
          <p:nvPr/>
        </p:nvSpPr>
        <p:spPr>
          <a:xfrm>
            <a:off x="5192788" y="5394280"/>
            <a:ext cx="955514" cy="161583"/>
          </a:xfrm>
          <a:prstGeom prst="rect">
            <a:avLst/>
          </a:prstGeom>
          <a:solidFill>
            <a:schemeClr val="bg1"/>
          </a:solidFill>
        </p:spPr>
        <p:txBody>
          <a:bodyPr wrap="square" lIns="0" tIns="0" rIns="0" bIns="0" rtlCol="0">
            <a:spAutoFit/>
          </a:bodyPr>
          <a:lstStyle/>
          <a:p>
            <a:r>
              <a:rPr lang="it-IT" sz="1050" b="1" dirty="0" err="1"/>
              <a:t>Cop</a:t>
            </a:r>
            <a:r>
              <a:rPr lang="it-IT" sz="1050" b="1" dirty="0"/>
              <a:t>.  ufficiale</a:t>
            </a:r>
          </a:p>
        </p:txBody>
      </p:sp>
      <p:sp>
        <p:nvSpPr>
          <p:cNvPr id="11" name="CasellaDiTesto 10"/>
          <p:cNvSpPr txBox="1"/>
          <p:nvPr/>
        </p:nvSpPr>
        <p:spPr>
          <a:xfrm>
            <a:off x="6489127" y="5400397"/>
            <a:ext cx="1517189" cy="161583"/>
          </a:xfrm>
          <a:prstGeom prst="rect">
            <a:avLst/>
          </a:prstGeom>
          <a:solidFill>
            <a:schemeClr val="bg1"/>
          </a:solidFill>
        </p:spPr>
        <p:txBody>
          <a:bodyPr wrap="square" lIns="0" tIns="0" rIns="0" bIns="0" rtlCol="0">
            <a:spAutoFit/>
          </a:bodyPr>
          <a:lstStyle/>
          <a:p>
            <a:r>
              <a:rPr lang="it-IT" sz="1050" b="1" dirty="0"/>
              <a:t>Stime WHO/UNICEF</a:t>
            </a:r>
          </a:p>
        </p:txBody>
      </p:sp>
      <p:sp>
        <p:nvSpPr>
          <p:cNvPr id="12" name="CasellaDiTesto 11"/>
          <p:cNvSpPr txBox="1"/>
          <p:nvPr/>
        </p:nvSpPr>
        <p:spPr>
          <a:xfrm rot="16200000">
            <a:off x="2649128" y="3639653"/>
            <a:ext cx="972000" cy="161583"/>
          </a:xfrm>
          <a:prstGeom prst="rect">
            <a:avLst/>
          </a:prstGeom>
          <a:solidFill>
            <a:schemeClr val="bg1"/>
          </a:solidFill>
        </p:spPr>
        <p:txBody>
          <a:bodyPr wrap="square" lIns="0" tIns="0" rIns="0" bIns="0" rtlCol="0">
            <a:spAutoFit/>
          </a:bodyPr>
          <a:lstStyle/>
          <a:p>
            <a:r>
              <a:rPr lang="it-IT" sz="1050" b="1" dirty="0"/>
              <a:t>Numero di casi</a:t>
            </a:r>
          </a:p>
        </p:txBody>
      </p:sp>
      <p:sp>
        <p:nvSpPr>
          <p:cNvPr id="13" name="CasellaDiTesto 12"/>
          <p:cNvSpPr txBox="1"/>
          <p:nvPr/>
        </p:nvSpPr>
        <p:spPr>
          <a:xfrm rot="16200000">
            <a:off x="7589450" y="3510060"/>
            <a:ext cx="1262991" cy="161583"/>
          </a:xfrm>
          <a:prstGeom prst="rect">
            <a:avLst/>
          </a:prstGeom>
          <a:solidFill>
            <a:schemeClr val="bg1"/>
          </a:solidFill>
        </p:spPr>
        <p:txBody>
          <a:bodyPr wrap="square" lIns="0" tIns="0" rIns="0" bIns="0" rtlCol="0">
            <a:spAutoFit/>
          </a:bodyPr>
          <a:lstStyle/>
          <a:p>
            <a:r>
              <a:rPr lang="it-IT" sz="1050" b="1" dirty="0"/>
              <a:t>Copertura (%)</a:t>
            </a:r>
          </a:p>
        </p:txBody>
      </p:sp>
    </p:spTree>
    <p:extLst>
      <p:ext uri="{BB962C8B-B14F-4D97-AF65-F5344CB8AC3E}">
        <p14:creationId xmlns:p14="http://schemas.microsoft.com/office/powerpoint/2010/main" val="2131997577"/>
      </p:ext>
    </p:extLst>
  </p:cSld>
  <p:clrMapOvr>
    <a:masterClrMapping/>
  </p:clrMapOvr>
  <mc:AlternateContent xmlns:mc="http://schemas.openxmlformats.org/markup-compatibility/2006" xmlns:p14="http://schemas.microsoft.com/office/powerpoint/2010/main">
    <mc:Choice Requires="p14">
      <p:transition spd="slow" p14:dur="2000" advTm="33254"/>
    </mc:Choice>
    <mc:Fallback xmlns="">
      <p:transition spd="slow" advTm="33254"/>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1"/>
          <p:cNvSpPr>
            <a:spLocks noChangeArrowheads="1"/>
          </p:cNvSpPr>
          <p:nvPr/>
        </p:nvSpPr>
        <p:spPr bwMode="auto">
          <a:xfrm>
            <a:off x="540001" y="404683"/>
            <a:ext cx="8353440" cy="1143480"/>
          </a:xfrm>
          <a:prstGeom prst="rect">
            <a:avLst/>
          </a:prstGeom>
          <a:noFill/>
          <a:ln w="9525">
            <a:noFill/>
            <a:round/>
            <a:headEnd/>
            <a:tailEnd/>
          </a:ln>
        </p:spPr>
        <p:txBody>
          <a:bodyPr lIns="90456" tIns="44412" rIns="90456" bIns="44412" anchor="ctr"/>
          <a:lstStyle/>
          <a:p>
            <a:pPr algn="ct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Lst>
            </a:pPr>
            <a:r>
              <a:rPr lang="it-IT" sz="3300" b="1" dirty="0">
                <a:solidFill>
                  <a:srgbClr val="C00000"/>
                </a:solidFill>
                <a:latin typeface="Segoe UI" pitchFamily="32" charset="0"/>
              </a:rPr>
              <a:t>Anticorpi contro la tossina difterica nella popolazione italiana, 1996-97</a:t>
            </a:r>
          </a:p>
        </p:txBody>
      </p:sp>
      <p:graphicFrame>
        <p:nvGraphicFramePr>
          <p:cNvPr id="1026" name="Object 2"/>
          <p:cNvGraphicFramePr>
            <a:graphicFrameLocks noChangeAspect="1"/>
          </p:cNvGraphicFramePr>
          <p:nvPr/>
        </p:nvGraphicFramePr>
        <p:xfrm>
          <a:off x="587520" y="2056537"/>
          <a:ext cx="8065440" cy="4403982"/>
        </p:xfrm>
        <a:graphic>
          <a:graphicData uri="http://schemas.openxmlformats.org/presentationml/2006/ole">
            <mc:AlternateContent xmlns:mc="http://schemas.openxmlformats.org/markup-compatibility/2006">
              <mc:Choice xmlns:v="urn:schemas-microsoft-com:vml" Requires="v">
                <p:oleObj spid="_x0000_s1069" r:id="rId4" imgW="7772490" imgH="4114800" progId="MSGraph.Chart.8">
                  <p:embed/>
                </p:oleObj>
              </mc:Choice>
              <mc:Fallback>
                <p:oleObj r:id="rId4" imgW="7772490" imgH="4114800" progId="MSGraph.Char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520" y="2056537"/>
                        <a:ext cx="8065440" cy="4403982"/>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t="24575" r="11811" b="24953"/>
          <a:stretch/>
        </p:blipFill>
        <p:spPr>
          <a:xfrm>
            <a:off x="923025" y="2590725"/>
            <a:ext cx="2329132" cy="2665990"/>
          </a:xfrm>
          <a:prstGeom prst="rect">
            <a:avLst/>
          </a:prstGeom>
        </p:spPr>
      </p:pic>
      <p:pic>
        <p:nvPicPr>
          <p:cNvPr id="61443" name="Picture 2" descr="C:\Users\Utente\Desktop\aTOOL BOOK x ALUNNI\call con disegno 3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2746" y="1544242"/>
            <a:ext cx="4526756" cy="377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p:cNvSpPr txBox="1">
            <a:spLocks noChangeArrowheads="1"/>
          </p:cNvSpPr>
          <p:nvPr/>
        </p:nvSpPr>
        <p:spPr bwMode="auto">
          <a:xfrm>
            <a:off x="2838452" y="3368281"/>
            <a:ext cx="4693444"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sz="2000">
                <a:solidFill>
                  <a:schemeClr val="tx1"/>
                </a:solidFill>
                <a:latin typeface="Calibri" pitchFamily="34" charset="0"/>
              </a:defRPr>
            </a:lvl4pPr>
            <a:lvl5pPr marL="2057400" indent="-228600">
              <a:lnSpc>
                <a:spcPct val="90000"/>
              </a:lnSpc>
              <a:spcBef>
                <a:spcPts val="500"/>
              </a:spcBef>
              <a:buFont typeface="Arial" pitchFamily="34" charset="0"/>
              <a:buChar char="•"/>
              <a:defRPr sz="20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defRPr>
            </a:lvl9pPr>
          </a:lstStyle>
          <a:p>
            <a:pPr algn="ctr">
              <a:lnSpc>
                <a:spcPct val="100000"/>
              </a:lnSpc>
              <a:spcBef>
                <a:spcPct val="0"/>
              </a:spcBef>
              <a:buFont typeface="Arial" pitchFamily="34" charset="0"/>
              <a:buNone/>
              <a:defRPr/>
            </a:pPr>
            <a:r>
              <a:rPr lang="it-IT" altLang="it-IT" sz="3600" b="1" kern="0" dirty="0">
                <a:solidFill>
                  <a:srgbClr val="23594C"/>
                </a:solidFill>
                <a:latin typeface="+mn-lt"/>
              </a:rPr>
              <a:t>TETANO</a:t>
            </a:r>
          </a:p>
        </p:txBody>
      </p:sp>
    </p:spTree>
    <p:extLst>
      <p:ext uri="{BB962C8B-B14F-4D97-AF65-F5344CB8AC3E}">
        <p14:creationId xmlns:p14="http://schemas.microsoft.com/office/powerpoint/2010/main" val="2945192012"/>
      </p:ext>
    </p:extLst>
  </p:cSld>
  <p:clrMapOvr>
    <a:masterClrMapping/>
  </p:clrMapOvr>
  <mc:AlternateContent xmlns:mc="http://schemas.openxmlformats.org/markup-compatibility/2006" xmlns:p14="http://schemas.microsoft.com/office/powerpoint/2010/main">
    <mc:Choice Requires="p14">
      <p:transition spd="slow" p14:dur="2000" advTm="8205"/>
    </mc:Choice>
    <mc:Fallback xmlns="">
      <p:transition spd="slow" advTm="8205"/>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ttangolo 3"/>
          <p:cNvSpPr>
            <a:spLocks noChangeArrowheads="1"/>
          </p:cNvSpPr>
          <p:nvPr/>
        </p:nvSpPr>
        <p:spPr bwMode="auto">
          <a:xfrm>
            <a:off x="2446057" y="3457069"/>
            <a:ext cx="6359933" cy="291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lnSpc>
                <a:spcPct val="100000"/>
              </a:lnSpc>
              <a:spcBef>
                <a:spcPct val="0"/>
              </a:spcBef>
              <a:spcAft>
                <a:spcPts val="600"/>
              </a:spcAft>
              <a:buNone/>
            </a:pPr>
            <a:r>
              <a:rPr lang="it-IT" altLang="it-IT" sz="1800" dirty="0">
                <a:latin typeface="Bookman Old Style" panose="02050604050505020204" pitchFamily="18" charset="0"/>
                <a:cs typeface="Times New Roman" panose="02020603050405020304" pitchFamily="18" charset="0"/>
              </a:rPr>
              <a:t>Il batterio è </a:t>
            </a:r>
            <a:r>
              <a:rPr lang="it-IT" altLang="it-IT" sz="1800" b="1" dirty="0">
                <a:solidFill>
                  <a:srgbClr val="23594C"/>
                </a:solidFill>
                <a:latin typeface="Bookman Old Style" panose="02050604050505020204" pitchFamily="18" charset="0"/>
              </a:rPr>
              <a:t>diffusissimo nell’ambiente </a:t>
            </a:r>
            <a:r>
              <a:rPr lang="it-IT" altLang="it-IT" sz="1800" dirty="0">
                <a:latin typeface="Bookman Old Style" panose="02050604050505020204" pitchFamily="18" charset="0"/>
                <a:cs typeface="Times New Roman" panose="02020603050405020304" pitchFamily="18" charset="0"/>
              </a:rPr>
              <a:t>(terreno, spine vegetali, saliva di animali). Penetra nell’organismo tramite ferite, anche molto piccole, contaminate dalle spore del tetano nelle quali inizierà a produrre la tossina.</a:t>
            </a:r>
          </a:p>
          <a:p>
            <a:pPr algn="r">
              <a:lnSpc>
                <a:spcPct val="100000"/>
              </a:lnSpc>
              <a:spcBef>
                <a:spcPct val="0"/>
              </a:spcBef>
              <a:buNone/>
            </a:pPr>
            <a:r>
              <a:rPr lang="it-IT" altLang="it-IT" sz="1800" dirty="0">
                <a:latin typeface="Bookman Old Style" panose="02050604050505020204" pitchFamily="18" charset="0"/>
              </a:rPr>
              <a:t>Il </a:t>
            </a:r>
            <a:r>
              <a:rPr lang="it-IT" altLang="it-IT" sz="1800" b="1" dirty="0">
                <a:solidFill>
                  <a:srgbClr val="23594C"/>
                </a:solidFill>
                <a:latin typeface="Bookman Old Style" panose="02050604050505020204" pitchFamily="18" charset="0"/>
              </a:rPr>
              <a:t>periodo di incubazione </a:t>
            </a:r>
            <a:r>
              <a:rPr lang="it-IT" altLang="it-IT" sz="1800" dirty="0">
                <a:latin typeface="Bookman Old Style" panose="02050604050505020204" pitchFamily="18" charset="0"/>
              </a:rPr>
              <a:t>va da 3 a 21 giorni, di solito circa 8 giorni. </a:t>
            </a:r>
            <a:r>
              <a:rPr lang="it-IT" altLang="it-IT" sz="1800" dirty="0">
                <a:latin typeface="Bookman Old Style" panose="02050604050505020204" pitchFamily="18" charset="0"/>
                <a:cs typeface="Times New Roman" panose="02020603050405020304" pitchFamily="18" charset="0"/>
              </a:rPr>
              <a:t>Non esiste il contagio tra persone. In caso di lesioni sospette per il tetano risulta indispensabile, nei soggetti non vaccinati, l’uso di </a:t>
            </a:r>
            <a:r>
              <a:rPr lang="it-IT" altLang="it-IT" sz="1800" b="1" dirty="0">
                <a:solidFill>
                  <a:srgbClr val="23594C"/>
                </a:solidFill>
                <a:latin typeface="Bookman Old Style" panose="02050604050505020204" pitchFamily="18" charset="0"/>
              </a:rPr>
              <a:t>immunoglobuline emoderivate</a:t>
            </a:r>
            <a:r>
              <a:rPr lang="it-IT" altLang="it-IT" sz="1800" dirty="0">
                <a:latin typeface="Bookman Old Style" panose="02050604050505020204" pitchFamily="18" charset="0"/>
                <a:cs typeface="Times New Roman" panose="02020603050405020304" pitchFamily="18" charset="0"/>
              </a:rPr>
              <a:t>. </a:t>
            </a:r>
            <a:r>
              <a:rPr lang="it-IT" altLang="it-IT" sz="1800" dirty="0" smtClean="0">
                <a:latin typeface="Bookman Old Style" panose="02050604050505020204" pitchFamily="18" charset="0"/>
                <a:cs typeface="Times New Roman" panose="02020603050405020304" pitchFamily="18" charset="0"/>
              </a:rPr>
              <a:t> </a:t>
            </a:r>
            <a:endParaRPr lang="it-IT" altLang="it-IT" sz="1800" dirty="0">
              <a:latin typeface="Bookman Old Style" panose="02050604050505020204" pitchFamily="18" charset="0"/>
              <a:cs typeface="Times New Roman" panose="02020603050405020304" pitchFamily="18" charset="0"/>
            </a:endParaRPr>
          </a:p>
        </p:txBody>
      </p:sp>
      <p:sp>
        <p:nvSpPr>
          <p:cNvPr id="81922" name="Rettangolo 6"/>
          <p:cNvSpPr>
            <a:spLocks noChangeArrowheads="1"/>
          </p:cNvSpPr>
          <p:nvPr/>
        </p:nvSpPr>
        <p:spPr bwMode="auto">
          <a:xfrm>
            <a:off x="348934" y="710265"/>
            <a:ext cx="6601607" cy="236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spcAft>
                <a:spcPts val="600"/>
              </a:spcAft>
              <a:defRPr/>
            </a:pPr>
            <a:r>
              <a:rPr lang="it-IT" altLang="it-IT" sz="1800" dirty="0">
                <a:latin typeface="Bookman Old Style" pitchFamily="18" charset="0"/>
                <a:cs typeface="Times New Roman" pitchFamily="18" charset="0"/>
              </a:rPr>
              <a:t>Il </a:t>
            </a:r>
            <a:r>
              <a:rPr lang="it-IT" altLang="it-IT" sz="1800" b="1" dirty="0">
                <a:solidFill>
                  <a:srgbClr val="23594C"/>
                </a:solidFill>
                <a:latin typeface="Bookman Old Style" panose="02050604050505020204" pitchFamily="18" charset="0"/>
              </a:rPr>
              <a:t>tetano</a:t>
            </a:r>
            <a:r>
              <a:rPr lang="it-IT" altLang="it-IT" sz="1800" dirty="0">
                <a:solidFill>
                  <a:srgbClr val="2E75B6"/>
                </a:solidFill>
                <a:latin typeface="Bookman Old Style" pitchFamily="18" charset="0"/>
                <a:cs typeface="Times New Roman" pitchFamily="18" charset="0"/>
              </a:rPr>
              <a:t> </a:t>
            </a:r>
            <a:r>
              <a:rPr lang="it-IT" altLang="it-IT" sz="1800" dirty="0">
                <a:latin typeface="Bookman Old Style" pitchFamily="18" charset="0"/>
                <a:cs typeface="Times New Roman" pitchFamily="18" charset="0"/>
              </a:rPr>
              <a:t>è una malattia causata da un batterio (</a:t>
            </a:r>
            <a:r>
              <a:rPr lang="it-IT" altLang="it-IT" sz="1800" b="1" i="1" dirty="0" err="1">
                <a:solidFill>
                  <a:srgbClr val="23594C"/>
                </a:solidFill>
                <a:latin typeface="Bookman Old Style" panose="02050604050505020204" pitchFamily="18" charset="0"/>
              </a:rPr>
              <a:t>Clostridium</a:t>
            </a:r>
            <a:r>
              <a:rPr lang="it-IT" altLang="it-IT" sz="1800" b="1" i="1" dirty="0">
                <a:solidFill>
                  <a:srgbClr val="23594C"/>
                </a:solidFill>
                <a:latin typeface="Bookman Old Style" panose="02050604050505020204" pitchFamily="18" charset="0"/>
              </a:rPr>
              <a:t> tetani</a:t>
            </a:r>
            <a:r>
              <a:rPr lang="it-IT" altLang="it-IT" sz="1800" spc="-113" dirty="0">
                <a:latin typeface="Bookman Old Style" pitchFamily="18" charset="0"/>
                <a:cs typeface="Times New Roman" pitchFamily="18" charset="0"/>
              </a:rPr>
              <a:t>) </a:t>
            </a:r>
            <a:r>
              <a:rPr lang="it-IT" altLang="it-IT" sz="1800" spc="-38" dirty="0">
                <a:latin typeface="Bookman Old Style" pitchFamily="18" charset="0"/>
                <a:cs typeface="Times New Roman" pitchFamily="18" charset="0"/>
              </a:rPr>
              <a:t>diffuso nel terreno sotto forma di spora. </a:t>
            </a:r>
            <a:r>
              <a:rPr lang="it-IT" altLang="it-IT" sz="1800" spc="-38" dirty="0">
                <a:solidFill>
                  <a:srgbClr val="212121"/>
                </a:solidFill>
                <a:latin typeface="Bookman Old Style" pitchFamily="18" charset="0"/>
                <a:cs typeface="Times New Roman" pitchFamily="18" charset="0"/>
              </a:rPr>
              <a:t>Le spore si sviluppano in batteri quando entrano nel corpo</a:t>
            </a:r>
            <a:r>
              <a:rPr lang="it-IT" altLang="it-IT" sz="1800" spc="-38" dirty="0">
                <a:latin typeface="Bookman Old Style" pitchFamily="18" charset="0"/>
                <a:cs typeface="Times New Roman" pitchFamily="18" charset="0"/>
              </a:rPr>
              <a:t>. </a:t>
            </a:r>
          </a:p>
          <a:p>
            <a:pPr>
              <a:defRPr/>
            </a:pPr>
            <a:r>
              <a:rPr lang="it-IT" altLang="it-IT" sz="1800" dirty="0">
                <a:latin typeface="Bookman Old Style" pitchFamily="18" charset="0"/>
                <a:cs typeface="Times New Roman" pitchFamily="18" charset="0"/>
              </a:rPr>
              <a:t>La malattia è causata dalla tossina da esso rilasciata che altera il funzionamento del sistema nervoso e provoca contrazioni incontrollate dei muscoli, fino alla </a:t>
            </a:r>
            <a:r>
              <a:rPr lang="it-IT" altLang="it-IT" sz="1800" b="1" dirty="0">
                <a:solidFill>
                  <a:srgbClr val="23594C"/>
                </a:solidFill>
                <a:latin typeface="Bookman Old Style" panose="02050604050505020204" pitchFamily="18" charset="0"/>
              </a:rPr>
              <a:t>paralisi respiratoria</a:t>
            </a:r>
            <a:r>
              <a:rPr lang="it-IT" altLang="it-IT" sz="1800" dirty="0">
                <a:latin typeface="Bookman Old Style" pitchFamily="18" charset="0"/>
                <a:cs typeface="Times New Roman" pitchFamily="18" charset="0"/>
              </a:rPr>
              <a:t>.</a:t>
            </a:r>
          </a:p>
        </p:txBody>
      </p:sp>
      <p:pic>
        <p:nvPicPr>
          <p:cNvPr id="62468" name="Picture 11" descr="C:\Users\Utente\Desktop\aTOOL BOOK 25 maggio\1 tetano\altro tetano 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4234633"/>
            <a:ext cx="2266545" cy="142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2" name="Rettangolo 4"/>
          <p:cNvSpPr>
            <a:spLocks noChangeArrowheads="1"/>
          </p:cNvSpPr>
          <p:nvPr/>
        </p:nvSpPr>
        <p:spPr bwMode="auto">
          <a:xfrm>
            <a:off x="6040954" y="2933893"/>
            <a:ext cx="270748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lnSpc>
                <a:spcPct val="100000"/>
              </a:lnSpc>
              <a:spcBef>
                <a:spcPct val="0"/>
              </a:spcBef>
              <a:buNone/>
            </a:pPr>
            <a:r>
              <a:rPr lang="it-IT" altLang="it-IT" sz="2400" b="1" dirty="0">
                <a:solidFill>
                  <a:srgbClr val="DAB949"/>
                </a:solidFill>
                <a:latin typeface="+mn-lt"/>
                <a:cs typeface="Arial" panose="020B0604020202020204" pitchFamily="34" charset="0"/>
              </a:rPr>
              <a:t>Vie di trasmissione</a:t>
            </a:r>
          </a:p>
        </p:txBody>
      </p:sp>
      <p:sp>
        <p:nvSpPr>
          <p:cNvPr id="62473" name="Rettangolo 13"/>
          <p:cNvSpPr>
            <a:spLocks noChangeArrowheads="1"/>
          </p:cNvSpPr>
          <p:nvPr/>
        </p:nvSpPr>
        <p:spPr bwMode="auto">
          <a:xfrm>
            <a:off x="-1188640" y="6650251"/>
            <a:ext cx="475297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lnSpc>
                <a:spcPct val="100000"/>
              </a:lnSpc>
              <a:spcBef>
                <a:spcPct val="0"/>
              </a:spcBef>
              <a:buFontTx/>
              <a:buNone/>
            </a:pPr>
            <a:r>
              <a:rPr lang="it-IT" altLang="it-IT" sz="900" i="1" dirty="0">
                <a:latin typeface="Bookman Old Style" panose="02050604050505020204" pitchFamily="18" charset="0"/>
              </a:rPr>
              <a:t>Fonte</a:t>
            </a:r>
            <a:r>
              <a:rPr lang="it-IT" altLang="it-IT" sz="900" dirty="0">
                <a:latin typeface="Bookman Old Style" panose="02050604050505020204" pitchFamily="18" charset="0"/>
              </a:rPr>
              <a:t>: www.vaccinarsi.org/malattie-prevenibili/tetano.html.</a:t>
            </a:r>
          </a:p>
        </p:txBody>
      </p:sp>
      <p:sp>
        <p:nvSpPr>
          <p:cNvPr id="15" name="Rettangolo 4"/>
          <p:cNvSpPr>
            <a:spLocks noChangeArrowheads="1"/>
          </p:cNvSpPr>
          <p:nvPr/>
        </p:nvSpPr>
        <p:spPr bwMode="auto">
          <a:xfrm>
            <a:off x="374134" y="190949"/>
            <a:ext cx="270748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it-IT" altLang="it-IT" sz="2400" b="1" dirty="0">
                <a:solidFill>
                  <a:srgbClr val="DAB949"/>
                </a:solidFill>
                <a:latin typeface="+mn-lt"/>
                <a:cs typeface="Arial" panose="020B0604020202020204" pitchFamily="34" charset="0"/>
              </a:rPr>
              <a:t>Patogenesi</a:t>
            </a:r>
          </a:p>
        </p:txBody>
      </p:sp>
      <p:grpSp>
        <p:nvGrpSpPr>
          <p:cNvPr id="13" name="Gruppo 1"/>
          <p:cNvGrpSpPr>
            <a:grpSpLocks/>
          </p:cNvGrpSpPr>
          <p:nvPr/>
        </p:nvGrpSpPr>
        <p:grpSpPr bwMode="auto">
          <a:xfrm>
            <a:off x="7164259" y="1124744"/>
            <a:ext cx="1584176" cy="1224136"/>
            <a:chOff x="6712262" y="1470873"/>
            <a:chExt cx="1530676" cy="1281082"/>
          </a:xfrm>
        </p:grpSpPr>
        <p:pic>
          <p:nvPicPr>
            <p:cNvPr id="16" name="Picture 4" descr="C:\Users\Utente\Desktop\aTOOL BOOK 25 maggio\1 tetano\TETAMO M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6651" y="1470873"/>
              <a:ext cx="776287" cy="77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Users\Utente\Desktop\aFOTOLIA 22 Settembre 2017\microspi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2262" y="1853430"/>
              <a:ext cx="588651"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C:\Users\Utente\Desktop\aTOOL BOOK 25 maggio\1 VARICELLA 2\pustola frecci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69913">
              <a:off x="7132349" y="2207315"/>
              <a:ext cx="508350" cy="138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48790304"/>
      </p:ext>
    </p:extLst>
  </p:cSld>
  <p:clrMapOvr>
    <a:masterClrMapping/>
  </p:clrMapOvr>
  <mc:AlternateContent xmlns:mc="http://schemas.openxmlformats.org/markup-compatibility/2006" xmlns:p14="http://schemas.microsoft.com/office/powerpoint/2010/main">
    <mc:Choice Requires="p14">
      <p:transition spd="slow" p14:dur="2000" advTm="60685"/>
    </mc:Choice>
    <mc:Fallback xmlns="">
      <p:transition spd="slow" advTm="60685"/>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t="26984" b="26565"/>
          <a:stretch/>
        </p:blipFill>
        <p:spPr>
          <a:xfrm>
            <a:off x="6846175" y="1392441"/>
            <a:ext cx="2152813" cy="2000026"/>
          </a:xfrm>
          <a:prstGeom prst="rect">
            <a:avLst/>
          </a:prstGeom>
        </p:spPr>
      </p:pic>
      <p:sp>
        <p:nvSpPr>
          <p:cNvPr id="63490" name="Rettangolo 2"/>
          <p:cNvSpPr>
            <a:spLocks noChangeArrowheads="1"/>
          </p:cNvSpPr>
          <p:nvPr/>
        </p:nvSpPr>
        <p:spPr bwMode="auto">
          <a:xfrm>
            <a:off x="365951" y="3964330"/>
            <a:ext cx="7916812" cy="2136482"/>
          </a:xfrm>
          <a:prstGeom prst="rect">
            <a:avLst/>
          </a:prstGeom>
          <a:noFill/>
          <a:ln>
            <a:noFill/>
          </a:ln>
          <a:extLst/>
        </p:spPr>
        <p:txBody>
          <a:bodyPr wrap="square" lIns="68580" tIns="34290" rIns="68580" bIns="34290">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sz="2000">
                <a:solidFill>
                  <a:schemeClr val="tx1"/>
                </a:solidFill>
                <a:latin typeface="Calibri" pitchFamily="34" charset="0"/>
              </a:defRPr>
            </a:lvl4pPr>
            <a:lvl5pPr marL="2057400" indent="-228600">
              <a:lnSpc>
                <a:spcPct val="90000"/>
              </a:lnSpc>
              <a:spcBef>
                <a:spcPts val="500"/>
              </a:spcBef>
              <a:buFont typeface="Arial" pitchFamily="34" charset="0"/>
              <a:buChar char="•"/>
              <a:defRPr sz="20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defRPr>
            </a:lvl9pPr>
          </a:lstStyle>
          <a:p>
            <a:pPr>
              <a:lnSpc>
                <a:spcPct val="100000"/>
              </a:lnSpc>
              <a:spcBef>
                <a:spcPts val="450"/>
              </a:spcBef>
              <a:buNone/>
              <a:defRPr/>
            </a:pPr>
            <a:r>
              <a:rPr lang="it-IT" altLang="it-IT" sz="1800" dirty="0">
                <a:latin typeface="Bookman Old Style" pitchFamily="18" charset="0"/>
                <a:ea typeface="Times New Roman" pitchFamily="18" charset="0"/>
                <a:cs typeface="Arial" pitchFamily="34" charset="0"/>
              </a:rPr>
              <a:t>Il tetano può determinare </a:t>
            </a:r>
            <a:r>
              <a:rPr lang="it-IT" altLang="it-IT" sz="1800" b="1" dirty="0">
                <a:solidFill>
                  <a:srgbClr val="23594C"/>
                </a:solidFill>
                <a:latin typeface="Bookman Old Style" panose="02050604050505020204" pitchFamily="18" charset="0"/>
                <a:ea typeface="MS PGothic" panose="020B0600070205080204" pitchFamily="34" charset="-128"/>
              </a:rPr>
              <a:t>complicanze anche molto gravi</a:t>
            </a:r>
            <a:r>
              <a:rPr lang="it-IT" altLang="it-IT" sz="1800" dirty="0">
                <a:latin typeface="Bookman Old Style" pitchFamily="18" charset="0"/>
                <a:ea typeface="Times New Roman" pitchFamily="18" charset="0"/>
                <a:cs typeface="Arial" pitchFamily="34" charset="0"/>
              </a:rPr>
              <a:t>.</a:t>
            </a:r>
          </a:p>
          <a:p>
            <a:pPr>
              <a:lnSpc>
                <a:spcPct val="100000"/>
              </a:lnSpc>
              <a:spcBef>
                <a:spcPts val="450"/>
              </a:spcBef>
              <a:buNone/>
              <a:defRPr/>
            </a:pPr>
            <a:r>
              <a:rPr lang="it-IT" altLang="it-IT" sz="1800" dirty="0">
                <a:latin typeface="Bookman Old Style" pitchFamily="18" charset="0"/>
                <a:ea typeface="Times New Roman" pitchFamily="18" charset="0"/>
                <a:cs typeface="Arial" pitchFamily="34" charset="0"/>
              </a:rPr>
              <a:t>Lo spasmo delle corde vocali e/o lo spasmo dei muscoli della respirazione possono provocare seri problemi alla respirazione. Gli spasmi muscolari possono determinare fratture della colonna vertebrale o delle ossa lunghe. </a:t>
            </a:r>
          </a:p>
          <a:p>
            <a:pPr>
              <a:lnSpc>
                <a:spcPct val="100000"/>
              </a:lnSpc>
              <a:spcBef>
                <a:spcPts val="450"/>
              </a:spcBef>
              <a:buNone/>
              <a:defRPr/>
            </a:pPr>
            <a:r>
              <a:rPr lang="it-IT" altLang="it-IT" sz="1800" dirty="0">
                <a:latin typeface="Bookman Old Style" panose="02050604050505020204" pitchFamily="18" charset="0"/>
                <a:cs typeface="Times New Roman" panose="02020603050405020304" pitchFamily="18" charset="0"/>
              </a:rPr>
              <a:t>I casi che hanno più probabilità di essere fatali si verificano in persone con più di 60 anni (18%) e in persone non vaccinate (22</a:t>
            </a:r>
            <a:r>
              <a:rPr lang="it-IT" altLang="it-IT" sz="1800" dirty="0" smtClean="0">
                <a:latin typeface="Bookman Old Style" panose="02050604050505020204" pitchFamily="18" charset="0"/>
                <a:cs typeface="Times New Roman" panose="02020603050405020304" pitchFamily="18" charset="0"/>
              </a:rPr>
              <a:t>%).</a:t>
            </a:r>
            <a:endParaRPr lang="it-IT" altLang="it-IT" sz="1800" dirty="0">
              <a:latin typeface="Bookman Old Style" panose="02050604050505020204" pitchFamily="18" charset="0"/>
              <a:cs typeface="Times New Roman" panose="02020603050405020304" pitchFamily="18" charset="0"/>
            </a:endParaRPr>
          </a:p>
        </p:txBody>
      </p:sp>
      <p:sp>
        <p:nvSpPr>
          <p:cNvPr id="63491" name="Rettangolo 6"/>
          <p:cNvSpPr>
            <a:spLocks noChangeArrowheads="1"/>
          </p:cNvSpPr>
          <p:nvPr/>
        </p:nvSpPr>
        <p:spPr bwMode="auto">
          <a:xfrm>
            <a:off x="399604" y="818428"/>
            <a:ext cx="6128796" cy="262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ts val="450"/>
              </a:spcBef>
              <a:buNone/>
            </a:pPr>
            <a:r>
              <a:rPr lang="it-IT" altLang="it-IT" sz="1800" dirty="0">
                <a:latin typeface="Bookman Old Style" panose="02050604050505020204" pitchFamily="18" charset="0"/>
                <a:cs typeface="Times New Roman" panose="02020603050405020304" pitchFamily="18" charset="0"/>
              </a:rPr>
              <a:t>Il tetano esordisce generalmente con una contrattura del muscolo massetere che dà al volto del paziente un aspetto caratteristico (</a:t>
            </a:r>
            <a:r>
              <a:rPr lang="it-IT" altLang="it-IT" sz="1800" b="1" dirty="0">
                <a:solidFill>
                  <a:srgbClr val="23594C"/>
                </a:solidFill>
                <a:latin typeface="Bookman Old Style" panose="02050604050505020204" pitchFamily="18" charset="0"/>
              </a:rPr>
              <a:t>riso</a:t>
            </a:r>
            <a:r>
              <a:rPr lang="it-IT" altLang="it-IT" sz="1800" b="1" dirty="0">
                <a:solidFill>
                  <a:srgbClr val="41786D"/>
                </a:solidFill>
                <a:latin typeface="Bookman Old Style" panose="02050604050505020204" pitchFamily="18" charset="0"/>
              </a:rPr>
              <a:t> </a:t>
            </a:r>
            <a:r>
              <a:rPr lang="it-IT" altLang="it-IT" sz="1800" b="1" dirty="0">
                <a:solidFill>
                  <a:srgbClr val="23594C"/>
                </a:solidFill>
                <a:latin typeface="Bookman Old Style" panose="02050604050505020204" pitchFamily="18" charset="0"/>
              </a:rPr>
              <a:t>sardonico</a:t>
            </a:r>
            <a:r>
              <a:rPr lang="it-IT" altLang="it-IT" sz="1800" dirty="0">
                <a:latin typeface="Bookman Old Style" panose="02050604050505020204" pitchFamily="18" charset="0"/>
                <a:cs typeface="Times New Roman" panose="02020603050405020304" pitchFamily="18" charset="0"/>
              </a:rPr>
              <a:t>), seguita da </a:t>
            </a:r>
            <a:r>
              <a:rPr lang="it-IT" altLang="it-IT" sz="1800" b="1" dirty="0">
                <a:solidFill>
                  <a:srgbClr val="23594C"/>
                </a:solidFill>
                <a:latin typeface="Bookman Old Style" panose="02050604050505020204" pitchFamily="18" charset="0"/>
              </a:rPr>
              <a:t>rigidità del collo</a:t>
            </a:r>
            <a:r>
              <a:rPr lang="it-IT" altLang="it-IT" sz="1800" dirty="0">
                <a:latin typeface="Bookman Old Style" panose="02050604050505020204" pitchFamily="18" charset="0"/>
                <a:cs typeface="Times New Roman" panose="02020603050405020304" pitchFamily="18" charset="0"/>
              </a:rPr>
              <a:t>, </a:t>
            </a:r>
            <a:r>
              <a:rPr lang="it-IT" altLang="it-IT" sz="1800" b="1" dirty="0">
                <a:solidFill>
                  <a:srgbClr val="23594C"/>
                </a:solidFill>
                <a:latin typeface="Bookman Old Style" panose="02050604050505020204" pitchFamily="18" charset="0"/>
              </a:rPr>
              <a:t>difficoltà a deglutire </a:t>
            </a:r>
            <a:r>
              <a:rPr lang="it-IT" altLang="it-IT" sz="1800" dirty="0">
                <a:latin typeface="Bookman Old Style" panose="02050604050505020204" pitchFamily="18" charset="0"/>
                <a:cs typeface="Times New Roman" panose="02020603050405020304" pitchFamily="18" charset="0"/>
              </a:rPr>
              <a:t>e </a:t>
            </a:r>
            <a:r>
              <a:rPr lang="it-IT" altLang="it-IT" sz="1800" b="1" dirty="0">
                <a:solidFill>
                  <a:srgbClr val="23594C"/>
                </a:solidFill>
                <a:latin typeface="Bookman Old Style" panose="02050604050505020204" pitchFamily="18" charset="0"/>
              </a:rPr>
              <a:t>rigidità dei muscoli addominali</a:t>
            </a:r>
            <a:r>
              <a:rPr lang="it-IT" altLang="it-IT" sz="1800" dirty="0">
                <a:latin typeface="Bookman Old Style" panose="02050604050505020204" pitchFamily="18" charset="0"/>
                <a:cs typeface="Times New Roman" panose="02020603050405020304" pitchFamily="18" charset="0"/>
              </a:rPr>
              <a:t>.</a:t>
            </a:r>
          </a:p>
          <a:p>
            <a:pPr>
              <a:lnSpc>
                <a:spcPct val="100000"/>
              </a:lnSpc>
              <a:spcBef>
                <a:spcPts val="450"/>
              </a:spcBef>
              <a:buNone/>
            </a:pPr>
            <a:r>
              <a:rPr lang="it-IT" altLang="it-IT" sz="1800" dirty="0">
                <a:latin typeface="Bookman Old Style" panose="02050604050505020204" pitchFamily="18" charset="0"/>
                <a:cs typeface="Times New Roman" panose="02020603050405020304" pitchFamily="18" charset="0"/>
              </a:rPr>
              <a:t>Gli spasmi possono verificarsi frequentemente, durano per diversi minuti e possono continuare per 3-4 settimane. La guarigione completa può richiedere mesi</a:t>
            </a:r>
            <a:r>
              <a:rPr lang="it-IT" altLang="it-IT" sz="1800" dirty="0" smtClean="0">
                <a:latin typeface="Bookman Old Style" panose="02050604050505020204" pitchFamily="18" charset="0"/>
                <a:cs typeface="Times New Roman" panose="02020603050405020304" pitchFamily="18" charset="0"/>
              </a:rPr>
              <a:t>.</a:t>
            </a:r>
            <a:endParaRPr lang="it-IT" altLang="it-IT" sz="1800" dirty="0">
              <a:latin typeface="Bookman Old Style" panose="02050604050505020204" pitchFamily="18" charset="0"/>
              <a:cs typeface="Times New Roman" panose="02020603050405020304" pitchFamily="18" charset="0"/>
            </a:endParaRPr>
          </a:p>
        </p:txBody>
      </p:sp>
      <p:sp>
        <p:nvSpPr>
          <p:cNvPr id="63495" name="Rettangolo 6"/>
          <p:cNvSpPr>
            <a:spLocks noChangeArrowheads="1"/>
          </p:cNvSpPr>
          <p:nvPr/>
        </p:nvSpPr>
        <p:spPr bwMode="auto">
          <a:xfrm>
            <a:off x="417647" y="422307"/>
            <a:ext cx="1042250" cy="3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00000"/>
              </a:lnSpc>
              <a:spcBef>
                <a:spcPct val="0"/>
              </a:spcBef>
              <a:buFont typeface="Arial" panose="020B0604020202020204" pitchFamily="34" charset="0"/>
              <a:buNone/>
            </a:pPr>
            <a:r>
              <a:rPr lang="it-IT" altLang="it-IT" sz="2000" b="1" dirty="0">
                <a:solidFill>
                  <a:srgbClr val="DAB949"/>
                </a:solidFill>
                <a:latin typeface="+mn-lt"/>
                <a:cs typeface="Arial" panose="020B0604020202020204" pitchFamily="34" charset="0"/>
              </a:rPr>
              <a:t>Sintomi</a:t>
            </a:r>
          </a:p>
        </p:txBody>
      </p:sp>
      <p:sp>
        <p:nvSpPr>
          <p:cNvPr id="63496" name="Rettangolo 6"/>
          <p:cNvSpPr>
            <a:spLocks noChangeArrowheads="1"/>
          </p:cNvSpPr>
          <p:nvPr/>
        </p:nvSpPr>
        <p:spPr bwMode="auto">
          <a:xfrm>
            <a:off x="417647" y="3618265"/>
            <a:ext cx="2195450" cy="3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 typeface="Arial" panose="020B0604020202020204" pitchFamily="34" charset="0"/>
              <a:buNone/>
            </a:pPr>
            <a:r>
              <a:rPr lang="it-IT" altLang="it-IT" sz="2000" b="1" dirty="0">
                <a:solidFill>
                  <a:srgbClr val="DAB949"/>
                </a:solidFill>
                <a:latin typeface="+mn-lt"/>
                <a:cs typeface="Arial" panose="020B0604020202020204" pitchFamily="34" charset="0"/>
              </a:rPr>
              <a:t>Complicanze</a:t>
            </a:r>
          </a:p>
        </p:txBody>
      </p:sp>
      <p:sp>
        <p:nvSpPr>
          <p:cNvPr id="63500" name="Rettangolo 12"/>
          <p:cNvSpPr>
            <a:spLocks noChangeArrowheads="1"/>
          </p:cNvSpPr>
          <p:nvPr/>
        </p:nvSpPr>
        <p:spPr bwMode="auto">
          <a:xfrm>
            <a:off x="4247769" y="6525344"/>
            <a:ext cx="475297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lnSpc>
                <a:spcPct val="100000"/>
              </a:lnSpc>
              <a:spcBef>
                <a:spcPct val="0"/>
              </a:spcBef>
              <a:buFontTx/>
              <a:buNone/>
            </a:pPr>
            <a:r>
              <a:rPr lang="it-IT" altLang="it-IT" sz="800" i="1" dirty="0">
                <a:latin typeface="Bookman Old Style" panose="02050604050505020204" pitchFamily="18" charset="0"/>
              </a:rPr>
              <a:t>Fonte</a:t>
            </a:r>
            <a:r>
              <a:rPr lang="it-IT" altLang="it-IT" sz="800" dirty="0">
                <a:latin typeface="Bookman Old Style" panose="02050604050505020204" pitchFamily="18" charset="0"/>
              </a:rPr>
              <a:t>: </a:t>
            </a:r>
            <a:r>
              <a:rPr lang="it-IT" altLang="it-IT" sz="900" dirty="0">
                <a:latin typeface="Bookman Old Style" panose="02050604050505020204" pitchFamily="18" charset="0"/>
              </a:rPr>
              <a:t>www.vaccinarsi.org/malattie-prevenibili/tetano.html.</a:t>
            </a:r>
            <a:endParaRPr lang="it-IT" altLang="it-IT" sz="800" dirty="0">
              <a:latin typeface="Bookman Old Style" panose="02050604050505020204" pitchFamily="18" charset="0"/>
            </a:endParaRPr>
          </a:p>
        </p:txBody>
      </p:sp>
    </p:spTree>
    <p:extLst>
      <p:ext uri="{BB962C8B-B14F-4D97-AF65-F5344CB8AC3E}">
        <p14:creationId xmlns:p14="http://schemas.microsoft.com/office/powerpoint/2010/main" val="1022158278"/>
      </p:ext>
    </p:extLst>
  </p:cSld>
  <p:clrMapOvr>
    <a:masterClrMapping/>
  </p:clrMapOvr>
  <mc:AlternateContent xmlns:mc="http://schemas.openxmlformats.org/markup-compatibility/2006" xmlns:p14="http://schemas.microsoft.com/office/powerpoint/2010/main">
    <mc:Choice Requires="p14">
      <p:transition spd="slow" p14:dur="2000" advTm="56107"/>
    </mc:Choice>
    <mc:Fallback xmlns="">
      <p:transition spd="slow" advTm="56107"/>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4860032" y="6398975"/>
            <a:ext cx="3987250" cy="207749"/>
          </a:xfrm>
          <a:prstGeom prst="rect">
            <a:avLst/>
          </a:prstGeom>
          <a:noFill/>
        </p:spPr>
        <p:txBody>
          <a:bodyPr wrap="square" lIns="68580" tIns="34290" rIns="68580" bIns="34290" rtlCol="0">
            <a:spAutoFit/>
          </a:bodyPr>
          <a:lstStyle/>
          <a:p>
            <a:pPr algn="r"/>
            <a:r>
              <a:rPr lang="it-IT" sz="900" i="1" dirty="0">
                <a:latin typeface="Bookman Old Style" panose="02050604050505020204" pitchFamily="18" charset="0"/>
              </a:rPr>
              <a:t>Fonte</a:t>
            </a:r>
            <a:r>
              <a:rPr lang="it-IT" sz="900" dirty="0">
                <a:latin typeface="Bookman Old Style" panose="02050604050505020204" pitchFamily="18" charset="0"/>
              </a:rPr>
              <a:t>: ECDC,</a:t>
            </a:r>
            <a:r>
              <a:rPr lang="it-IT" sz="900" i="1" dirty="0">
                <a:latin typeface="Bookman Old Style" panose="02050604050505020204" pitchFamily="18" charset="0"/>
              </a:rPr>
              <a:t> Surveillance Atlas of </a:t>
            </a:r>
            <a:r>
              <a:rPr lang="it-IT" sz="900" i="1" dirty="0" err="1">
                <a:latin typeface="Bookman Old Style" panose="02050604050505020204" pitchFamily="18" charset="0"/>
              </a:rPr>
              <a:t>Infectious</a:t>
            </a:r>
            <a:r>
              <a:rPr lang="it-IT" sz="900" i="1" dirty="0">
                <a:latin typeface="Bookman Old Style" panose="02050604050505020204" pitchFamily="18" charset="0"/>
              </a:rPr>
              <a:t> </a:t>
            </a:r>
            <a:r>
              <a:rPr lang="it-IT" sz="900" i="1" dirty="0" err="1">
                <a:latin typeface="Bookman Old Style" panose="02050604050505020204" pitchFamily="18" charset="0"/>
              </a:rPr>
              <a:t>Disease</a:t>
            </a:r>
            <a:r>
              <a:rPr lang="it-IT" sz="900" i="1" dirty="0">
                <a:latin typeface="Bookman Old Style" panose="02050604050505020204" pitchFamily="18" charset="0"/>
              </a:rPr>
              <a:t>.</a:t>
            </a:r>
          </a:p>
        </p:txBody>
      </p:sp>
      <p:sp>
        <p:nvSpPr>
          <p:cNvPr id="12" name="CasellaDiTesto 11"/>
          <p:cNvSpPr txBox="1"/>
          <p:nvPr/>
        </p:nvSpPr>
        <p:spPr>
          <a:xfrm>
            <a:off x="5006514" y="5090828"/>
            <a:ext cx="988541" cy="276999"/>
          </a:xfrm>
          <a:prstGeom prst="rect">
            <a:avLst/>
          </a:prstGeom>
          <a:noFill/>
        </p:spPr>
        <p:txBody>
          <a:bodyPr wrap="square" rtlCol="0">
            <a:spAutoFit/>
          </a:bodyPr>
          <a:lstStyle/>
          <a:p>
            <a:r>
              <a:rPr lang="it-IT" sz="1200" dirty="0"/>
              <a:t>Fasce d’età</a:t>
            </a:r>
          </a:p>
        </p:txBody>
      </p:sp>
      <p:sp>
        <p:nvSpPr>
          <p:cNvPr id="3" name="CasellaDiTesto 2"/>
          <p:cNvSpPr txBox="1"/>
          <p:nvPr/>
        </p:nvSpPr>
        <p:spPr>
          <a:xfrm>
            <a:off x="280872" y="4322503"/>
            <a:ext cx="3206608" cy="1938992"/>
          </a:xfrm>
          <a:prstGeom prst="rect">
            <a:avLst/>
          </a:prstGeom>
          <a:noFill/>
        </p:spPr>
        <p:txBody>
          <a:bodyPr wrap="square" rtlCol="0">
            <a:spAutoFit/>
          </a:bodyPr>
          <a:lstStyle/>
          <a:p>
            <a:pPr defTabSz="914378">
              <a:defRPr/>
            </a:pPr>
            <a:r>
              <a:rPr lang="it-IT" sz="2000" dirty="0">
                <a:solidFill>
                  <a:prstClr val="black"/>
                </a:solidFill>
                <a:latin typeface="Bookman Old Style" panose="02050604050505020204" pitchFamily="18" charset="0"/>
              </a:rPr>
              <a:t>Nel </a:t>
            </a:r>
            <a:r>
              <a:rPr lang="it-IT" sz="2000" b="1" dirty="0">
                <a:solidFill>
                  <a:srgbClr val="23594C"/>
                </a:solidFill>
                <a:latin typeface="Bookman Old Style" panose="02050604050505020204" pitchFamily="18" charset="0"/>
                <a:ea typeface="ＭＳ Ｐゴシック" charset="-128"/>
              </a:rPr>
              <a:t>2017 in Italia il numero di casi nei maschi ultra65enni </a:t>
            </a:r>
            <a:r>
              <a:rPr lang="it-IT" sz="2000" dirty="0">
                <a:solidFill>
                  <a:prstClr val="black"/>
                </a:solidFill>
                <a:latin typeface="Bookman Old Style" panose="02050604050505020204" pitchFamily="18" charset="0"/>
              </a:rPr>
              <a:t>ha superato per la prima volta il numero di casi notificati nelle femmine.</a:t>
            </a:r>
          </a:p>
        </p:txBody>
      </p:sp>
      <p:sp>
        <p:nvSpPr>
          <p:cNvPr id="17" name="CasellaDiTesto 16"/>
          <p:cNvSpPr txBox="1"/>
          <p:nvPr/>
        </p:nvSpPr>
        <p:spPr>
          <a:xfrm>
            <a:off x="367597" y="1830922"/>
            <a:ext cx="1913302" cy="1915909"/>
          </a:xfrm>
          <a:prstGeom prst="rect">
            <a:avLst/>
          </a:prstGeom>
          <a:noFill/>
        </p:spPr>
        <p:txBody>
          <a:bodyPr wrap="square" lIns="68580" tIns="34290" rIns="68580" bIns="34290" rtlCol="0">
            <a:spAutoFit/>
          </a:bodyPr>
          <a:lstStyle/>
          <a:p>
            <a:r>
              <a:rPr lang="it-IT" sz="2000" dirty="0">
                <a:latin typeface="Bookman Old Style" panose="02050604050505020204" pitchFamily="18" charset="0"/>
              </a:rPr>
              <a:t>In </a:t>
            </a:r>
            <a:r>
              <a:rPr lang="it-IT" sz="2000" b="1" dirty="0">
                <a:solidFill>
                  <a:srgbClr val="23594C"/>
                </a:solidFill>
                <a:latin typeface="Bookman Old Style" panose="02050604050505020204" pitchFamily="18" charset="0"/>
                <a:ea typeface="ＭＳ Ｐゴシック" charset="-128"/>
              </a:rPr>
              <a:t>Italia</a:t>
            </a:r>
            <a:r>
              <a:rPr lang="it-IT" sz="2000" dirty="0">
                <a:latin typeface="Bookman Old Style" panose="02050604050505020204" pitchFamily="18" charset="0"/>
              </a:rPr>
              <a:t> la vaccinazione </a:t>
            </a:r>
            <a:r>
              <a:rPr lang="it-IT" sz="2000" b="1" dirty="0">
                <a:solidFill>
                  <a:srgbClr val="23594C"/>
                </a:solidFill>
                <a:latin typeface="Bookman Old Style" panose="02050604050505020204" pitchFamily="18" charset="0"/>
                <a:ea typeface="ＭＳ Ｐゴシック" charset="-128"/>
              </a:rPr>
              <a:t>antitetanica</a:t>
            </a:r>
          </a:p>
          <a:p>
            <a:r>
              <a:rPr lang="it-IT" sz="2000" dirty="0">
                <a:latin typeface="Bookman Old Style" panose="02050604050505020204" pitchFamily="18" charset="0"/>
              </a:rPr>
              <a:t>è diventata </a:t>
            </a:r>
            <a:r>
              <a:rPr lang="it-IT" sz="2000" b="1" dirty="0">
                <a:solidFill>
                  <a:srgbClr val="23594C"/>
                </a:solidFill>
                <a:latin typeface="Bookman Old Style" panose="02050604050505020204" pitchFamily="18" charset="0"/>
                <a:ea typeface="ＭＳ Ｐゴシック" charset="-128"/>
              </a:rPr>
              <a:t>obbligatoria</a:t>
            </a:r>
            <a:r>
              <a:rPr lang="it-IT" sz="2000" dirty="0">
                <a:latin typeface="Bookman Old Style" panose="02050604050505020204" pitchFamily="18" charset="0"/>
              </a:rPr>
              <a:t> nel </a:t>
            </a:r>
            <a:r>
              <a:rPr lang="it-IT" sz="2000" b="1" dirty="0">
                <a:solidFill>
                  <a:srgbClr val="23594C"/>
                </a:solidFill>
                <a:latin typeface="Bookman Old Style" panose="02050604050505020204" pitchFamily="18" charset="0"/>
                <a:ea typeface="ＭＳ Ｐゴシック" charset="-128"/>
              </a:rPr>
              <a:t>1963</a:t>
            </a:r>
            <a:r>
              <a:rPr lang="it-IT" sz="2000" dirty="0">
                <a:latin typeface="Bookman Old Style" panose="02050604050505020204" pitchFamily="18" charset="0"/>
              </a:rPr>
              <a:t>.</a:t>
            </a:r>
          </a:p>
        </p:txBody>
      </p:sp>
      <p:pic>
        <p:nvPicPr>
          <p:cNvPr id="18" name="Immagine 17"/>
          <p:cNvPicPr>
            <a:picLocks noChangeAspect="1"/>
          </p:cNvPicPr>
          <p:nvPr/>
        </p:nvPicPr>
        <p:blipFill>
          <a:blip r:embed="rId3" cstate="print">
            <a:clrChange>
              <a:clrFrom>
                <a:srgbClr val="000000"/>
              </a:clrFrom>
              <a:clrTo>
                <a:srgbClr val="000000">
                  <a:alpha val="0"/>
                </a:srgbClr>
              </a:clrTo>
            </a:clrChange>
          </a:blip>
          <a:stretch>
            <a:fillRect/>
          </a:stretch>
        </p:blipFill>
        <p:spPr>
          <a:xfrm>
            <a:off x="2422680" y="2788738"/>
            <a:ext cx="830884" cy="979613"/>
          </a:xfrm>
          <a:prstGeom prst="rect">
            <a:avLst/>
          </a:prstGeom>
        </p:spPr>
      </p:pic>
      <p:graphicFrame>
        <p:nvGraphicFramePr>
          <p:cNvPr id="9" name="Grafico 8"/>
          <p:cNvGraphicFramePr>
            <a:graphicFrameLocks/>
          </p:cNvGraphicFramePr>
          <p:nvPr>
            <p:extLst/>
          </p:nvPr>
        </p:nvGraphicFramePr>
        <p:xfrm>
          <a:off x="3771042" y="2320810"/>
          <a:ext cx="5372958" cy="3124910"/>
        </p:xfrm>
        <a:graphic>
          <a:graphicData uri="http://schemas.openxmlformats.org/drawingml/2006/chart">
            <c:chart xmlns:c="http://schemas.openxmlformats.org/drawingml/2006/chart" xmlns:r="http://schemas.openxmlformats.org/officeDocument/2006/relationships" r:id="rId4"/>
          </a:graphicData>
        </a:graphic>
      </p:graphicFrame>
      <p:sp>
        <p:nvSpPr>
          <p:cNvPr id="11" name="CasellaDiTesto 10"/>
          <p:cNvSpPr txBox="1"/>
          <p:nvPr/>
        </p:nvSpPr>
        <p:spPr>
          <a:xfrm>
            <a:off x="683568" y="332656"/>
            <a:ext cx="7669998" cy="931024"/>
          </a:xfrm>
          <a:prstGeom prst="rect">
            <a:avLst/>
          </a:prstGeom>
          <a:noFill/>
        </p:spPr>
        <p:txBody>
          <a:bodyPr wrap="square" lIns="68580" tIns="34290" rIns="68580" bIns="34290" rtlCol="0">
            <a:spAutoFit/>
          </a:bodyPr>
          <a:lstStyle/>
          <a:p>
            <a:pPr algn="ctr"/>
            <a:r>
              <a:rPr lang="it-IT" sz="2800" b="1" dirty="0">
                <a:solidFill>
                  <a:srgbClr val="23594C"/>
                </a:solidFill>
                <a:ea typeface="MS PGothic" panose="020B0600070205080204" pitchFamily="34" charset="-128"/>
              </a:rPr>
              <a:t>EU </a:t>
            </a:r>
            <a:r>
              <a:rPr lang="it-IT" sz="2800" b="1" i="1" dirty="0">
                <a:solidFill>
                  <a:srgbClr val="23594C"/>
                </a:solidFill>
                <a:ea typeface="MS PGothic" panose="020B0600070205080204" pitchFamily="34" charset="-128"/>
              </a:rPr>
              <a:t>vs</a:t>
            </a:r>
            <a:r>
              <a:rPr lang="it-IT" sz="2800" b="1" dirty="0">
                <a:solidFill>
                  <a:srgbClr val="23594C"/>
                </a:solidFill>
                <a:ea typeface="MS PGothic" panose="020B0600070205080204" pitchFamily="34" charset="-128"/>
              </a:rPr>
              <a:t>. Italia 2017: distribuzione percentuale </a:t>
            </a:r>
          </a:p>
          <a:p>
            <a:pPr algn="ctr"/>
            <a:r>
              <a:rPr lang="it-IT" sz="2800" b="1" dirty="0">
                <a:solidFill>
                  <a:srgbClr val="23594C"/>
                </a:solidFill>
                <a:ea typeface="MS PGothic" panose="020B0600070205080204" pitchFamily="34" charset="-128"/>
              </a:rPr>
              <a:t>dei casi di tetano per fascia d’età</a:t>
            </a:r>
            <a:r>
              <a:rPr lang="it-IT" sz="2800" b="1" dirty="0">
                <a:solidFill>
                  <a:srgbClr val="41786D"/>
                </a:solidFill>
                <a:ea typeface="MS PGothic" panose="020B0600070205080204" pitchFamily="34" charset="-128"/>
              </a:rPr>
              <a:t>  </a:t>
            </a:r>
          </a:p>
        </p:txBody>
      </p:sp>
    </p:spTree>
    <p:extLst>
      <p:ext uri="{BB962C8B-B14F-4D97-AF65-F5344CB8AC3E}">
        <p14:creationId xmlns:p14="http://schemas.microsoft.com/office/powerpoint/2010/main" val="3166470686"/>
      </p:ext>
    </p:extLst>
  </p:cSld>
  <p:clrMapOvr>
    <a:masterClrMapping/>
  </p:clrMapOvr>
  <mc:AlternateContent xmlns:mc="http://schemas.openxmlformats.org/markup-compatibility/2006" xmlns:p14="http://schemas.microsoft.com/office/powerpoint/2010/main">
    <mc:Choice Requires="p14">
      <p:transition spd="slow" p14:dur="2000" advTm="44247"/>
    </mc:Choice>
    <mc:Fallback xmlns="">
      <p:transition spd="slow" advTm="44247"/>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p:cNvSpPr>
          <p:nvPr/>
        </p:nvSpPr>
        <p:spPr>
          <a:xfrm>
            <a:off x="539552" y="245646"/>
            <a:ext cx="8175047" cy="799751"/>
          </a:xfrm>
          <a:prstGeom prst="rect">
            <a:avLst/>
          </a:prstGeom>
        </p:spPr>
        <p:txBody>
          <a:bodyPr lIns="68580" tIns="34290" rIns="68580" bIns="3429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800" b="1" dirty="0">
                <a:solidFill>
                  <a:srgbClr val="23594C"/>
                </a:solidFill>
                <a:latin typeface="+mn-lt"/>
                <a:ea typeface="MS PGothic" panose="020B0600070205080204" pitchFamily="34" charset="-128"/>
                <a:cs typeface="+mn-cs"/>
              </a:rPr>
              <a:t>Casi di tetano in Italia 2001-2010 </a:t>
            </a:r>
          </a:p>
          <a:p>
            <a:pPr algn="ctr">
              <a:lnSpc>
                <a:spcPct val="100000"/>
              </a:lnSpc>
            </a:pPr>
            <a:r>
              <a:rPr lang="it-IT" sz="2000" b="1" dirty="0">
                <a:solidFill>
                  <a:srgbClr val="23594C"/>
                </a:solidFill>
                <a:latin typeface="+mn-lt"/>
                <a:ea typeface="MS PGothic" panose="020B0600070205080204" pitchFamily="34" charset="-128"/>
                <a:cs typeface="+mn-cs"/>
              </a:rPr>
              <a:t>Distribuzione per luogo dell’incidente</a:t>
            </a:r>
          </a:p>
        </p:txBody>
      </p:sp>
      <p:sp>
        <p:nvSpPr>
          <p:cNvPr id="4" name="CasellaDiTesto 3"/>
          <p:cNvSpPr txBox="1"/>
          <p:nvPr/>
        </p:nvSpPr>
        <p:spPr>
          <a:xfrm>
            <a:off x="4130433" y="5758204"/>
            <a:ext cx="4917052" cy="190501"/>
          </a:xfrm>
          <a:prstGeom prst="rect">
            <a:avLst/>
          </a:prstGeom>
          <a:noFill/>
        </p:spPr>
        <p:txBody>
          <a:bodyPr wrap="none" lIns="68580" tIns="34290" rIns="68580" bIns="34290" rtlCol="0">
            <a:spAutoFit/>
          </a:bodyPr>
          <a:lstStyle/>
          <a:p>
            <a:pPr algn="r"/>
            <a:r>
              <a:rPr lang="it-IT" sz="788" i="1" dirty="0">
                <a:latin typeface="Bookman Old Style" panose="02050604050505020204" pitchFamily="18" charset="0"/>
              </a:rPr>
              <a:t>Fonte</a:t>
            </a:r>
            <a:r>
              <a:rPr lang="it-IT" sz="788" dirty="0">
                <a:latin typeface="Bookman Old Style" panose="02050604050505020204" pitchFamily="18" charset="0"/>
              </a:rPr>
              <a:t>: Filia A. </a:t>
            </a:r>
            <a:r>
              <a:rPr lang="it-IT" sz="788" i="1" dirty="0">
                <a:latin typeface="Bookman Old Style" panose="02050604050505020204" pitchFamily="18" charset="0"/>
              </a:rPr>
              <a:t>et al. </a:t>
            </a:r>
            <a:r>
              <a:rPr lang="it-IT" sz="788" i="1" dirty="0" err="1">
                <a:latin typeface="Bookman Old Style" panose="02050604050505020204" pitchFamily="18" charset="0"/>
              </a:rPr>
              <a:t>Tetanus</a:t>
            </a:r>
            <a:r>
              <a:rPr lang="it-IT" sz="788" i="1" dirty="0">
                <a:latin typeface="Bookman Old Style" panose="02050604050505020204" pitchFamily="18" charset="0"/>
              </a:rPr>
              <a:t> in </a:t>
            </a:r>
            <a:r>
              <a:rPr lang="it-IT" sz="788" i="1" dirty="0" err="1">
                <a:latin typeface="Bookman Old Style" panose="02050604050505020204" pitchFamily="18" charset="0"/>
              </a:rPr>
              <a:t>Italy</a:t>
            </a:r>
            <a:r>
              <a:rPr lang="it-IT" sz="788" i="1" dirty="0">
                <a:latin typeface="Bookman Old Style" panose="02050604050505020204" pitchFamily="18" charset="0"/>
              </a:rPr>
              <a:t> 2001-2010: A </a:t>
            </a:r>
            <a:r>
              <a:rPr lang="it-IT" sz="788" i="1" dirty="0" err="1">
                <a:latin typeface="Bookman Old Style" panose="02050604050505020204" pitchFamily="18" charset="0"/>
              </a:rPr>
              <a:t>continuing</a:t>
            </a:r>
            <a:r>
              <a:rPr lang="it-IT" sz="788" i="1" dirty="0">
                <a:latin typeface="Bookman Old Style" panose="02050604050505020204" pitchFamily="18" charset="0"/>
              </a:rPr>
              <a:t> </a:t>
            </a:r>
            <a:r>
              <a:rPr lang="it-IT" sz="788" i="1" dirty="0" err="1">
                <a:latin typeface="Bookman Old Style" panose="02050604050505020204" pitchFamily="18" charset="0"/>
              </a:rPr>
              <a:t>threat</a:t>
            </a:r>
            <a:r>
              <a:rPr lang="it-IT" sz="788" i="1" dirty="0">
                <a:latin typeface="Bookman Old Style" panose="02050604050505020204" pitchFamily="18" charset="0"/>
              </a:rPr>
              <a:t> in </a:t>
            </a:r>
            <a:r>
              <a:rPr lang="it-IT" sz="788" i="1" dirty="0" err="1">
                <a:latin typeface="Bookman Old Style" panose="02050604050505020204" pitchFamily="18" charset="0"/>
              </a:rPr>
              <a:t>older</a:t>
            </a:r>
            <a:r>
              <a:rPr lang="it-IT" sz="788" i="1" dirty="0">
                <a:latin typeface="Bookman Old Style" panose="02050604050505020204" pitchFamily="18" charset="0"/>
              </a:rPr>
              <a:t> </a:t>
            </a:r>
            <a:r>
              <a:rPr lang="it-IT" sz="788" i="1" dirty="0" err="1">
                <a:latin typeface="Bookman Old Style" panose="02050604050505020204" pitchFamily="18" charset="0"/>
              </a:rPr>
              <a:t>adults</a:t>
            </a:r>
            <a:r>
              <a:rPr lang="it-IT" sz="788" i="1" dirty="0">
                <a:latin typeface="Bookman Old Style" panose="02050604050505020204" pitchFamily="18" charset="0"/>
              </a:rPr>
              <a:t>. </a:t>
            </a:r>
            <a:r>
              <a:rPr lang="it-IT" sz="788" dirty="0">
                <a:latin typeface="Bookman Old Style" panose="02050604050505020204" pitchFamily="18" charset="0"/>
              </a:rPr>
              <a:t>Vaccine 2014.</a:t>
            </a:r>
          </a:p>
        </p:txBody>
      </p:sp>
      <p:sp>
        <p:nvSpPr>
          <p:cNvPr id="5" name="Rettangolo 4"/>
          <p:cNvSpPr/>
          <p:nvPr/>
        </p:nvSpPr>
        <p:spPr>
          <a:xfrm>
            <a:off x="251520" y="2206803"/>
            <a:ext cx="3672408" cy="25314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a:spAutoFit/>
          </a:bodyPr>
          <a:lstStyle/>
          <a:p>
            <a:pPr algn="just"/>
            <a:r>
              <a:rPr lang="it-IT" altLang="it-IT" sz="2000" dirty="0">
                <a:solidFill>
                  <a:schemeClr val="tx1"/>
                </a:solidFill>
                <a:latin typeface="Bookman Old Style" panose="02050604050505020204" pitchFamily="18" charset="0"/>
                <a:ea typeface="ＭＳ Ｐゴシック" charset="-128"/>
              </a:rPr>
              <a:t>Nonostante il miglioramento nella qualità dell’assistenza, il tetano è ancora oggi gravato da un </a:t>
            </a:r>
            <a:r>
              <a:rPr lang="it-IT" altLang="it-IT" sz="2000" b="1" dirty="0">
                <a:solidFill>
                  <a:srgbClr val="23594C"/>
                </a:solidFill>
                <a:latin typeface="Bookman Old Style" panose="02050604050505020204" pitchFamily="18" charset="0"/>
                <a:ea typeface="ＭＳ Ｐゴシック" charset="-128"/>
              </a:rPr>
              <a:t>tasso di letalità molto alto</a:t>
            </a:r>
            <a:r>
              <a:rPr lang="it-IT" altLang="it-IT" sz="2000" dirty="0">
                <a:solidFill>
                  <a:schemeClr val="tx1"/>
                </a:solidFill>
                <a:latin typeface="Bookman Old Style" panose="02050604050505020204" pitchFamily="18" charset="0"/>
                <a:ea typeface="ＭＳ Ｐゴシック" charset="-128"/>
              </a:rPr>
              <a:t>: </a:t>
            </a:r>
            <a:r>
              <a:rPr lang="it-IT" altLang="it-IT" sz="2000" b="1" dirty="0">
                <a:solidFill>
                  <a:srgbClr val="23594C"/>
                </a:solidFill>
                <a:latin typeface="Bookman Old Style" panose="02050604050505020204" pitchFamily="18" charset="0"/>
                <a:ea typeface="ＭＳ Ｐゴシック" charset="-128"/>
              </a:rPr>
              <a:t>21 casi mortali su 60 casi </a:t>
            </a:r>
            <a:r>
              <a:rPr lang="it-IT" altLang="it-IT" sz="2000" dirty="0">
                <a:solidFill>
                  <a:schemeClr val="tx1"/>
                </a:solidFill>
                <a:latin typeface="Bookman Old Style" panose="02050604050505020204" pitchFamily="18" charset="0"/>
                <a:ea typeface="ＭＳ Ｐゴシック" charset="-128"/>
              </a:rPr>
              <a:t>in media l’anno riportati </a:t>
            </a:r>
          </a:p>
          <a:p>
            <a:pPr algn="just"/>
            <a:r>
              <a:rPr lang="it-IT" altLang="it-IT" sz="2000" dirty="0">
                <a:solidFill>
                  <a:schemeClr val="tx1"/>
                </a:solidFill>
                <a:latin typeface="Bookman Old Style" panose="02050604050505020204" pitchFamily="18" charset="0"/>
                <a:ea typeface="ＭＳ Ｐゴシック" charset="-128"/>
              </a:rPr>
              <a:t>nel periodo 2001-2010.</a:t>
            </a:r>
          </a:p>
        </p:txBody>
      </p:sp>
      <p:graphicFrame>
        <p:nvGraphicFramePr>
          <p:cNvPr id="3" name="Segnaposto contenuto 4"/>
          <p:cNvGraphicFramePr>
            <a:graphicFrameLocks/>
          </p:cNvGraphicFramePr>
          <p:nvPr>
            <p:extLst/>
          </p:nvPr>
        </p:nvGraphicFramePr>
        <p:xfrm>
          <a:off x="3336324" y="2524915"/>
          <a:ext cx="4538602" cy="2920811"/>
        </p:xfrm>
        <a:graphic>
          <a:graphicData uri="http://schemas.openxmlformats.org/drawingml/2006/chart">
            <c:chart xmlns:c="http://schemas.openxmlformats.org/drawingml/2006/chart" xmlns:r="http://schemas.openxmlformats.org/officeDocument/2006/relationships" r:id="rId2"/>
          </a:graphicData>
        </a:graphic>
      </p:graphicFrame>
      <p:grpSp>
        <p:nvGrpSpPr>
          <p:cNvPr id="30" name="Gruppo 29"/>
          <p:cNvGrpSpPr/>
          <p:nvPr/>
        </p:nvGrpSpPr>
        <p:grpSpPr>
          <a:xfrm>
            <a:off x="7246158" y="2665591"/>
            <a:ext cx="1595920" cy="1530296"/>
            <a:chOff x="1659127" y="954118"/>
            <a:chExt cx="2090167" cy="2040391"/>
          </a:xfrm>
        </p:grpSpPr>
        <p:grpSp>
          <p:nvGrpSpPr>
            <p:cNvPr id="17" name="Gruppo 16"/>
            <p:cNvGrpSpPr/>
            <p:nvPr/>
          </p:nvGrpSpPr>
          <p:grpSpPr>
            <a:xfrm>
              <a:off x="1659128" y="954118"/>
              <a:ext cx="1395962" cy="348812"/>
              <a:chOff x="2663825" y="441855"/>
              <a:chExt cx="1395962" cy="348812"/>
            </a:xfrm>
          </p:grpSpPr>
          <p:sp>
            <p:nvSpPr>
              <p:cNvPr id="6" name="CasellaDiTesto 5"/>
              <p:cNvSpPr txBox="1"/>
              <p:nvPr/>
            </p:nvSpPr>
            <p:spPr>
              <a:xfrm>
                <a:off x="2850112" y="441855"/>
                <a:ext cx="1209675" cy="348812"/>
              </a:xfrm>
              <a:prstGeom prst="rect">
                <a:avLst/>
              </a:prstGeom>
              <a:solidFill>
                <a:schemeClr val="bg1"/>
              </a:solidFill>
            </p:spPr>
            <p:txBody>
              <a:bodyPr wrap="square" rtlCol="0">
                <a:spAutoFit/>
              </a:bodyPr>
              <a:lstStyle/>
              <a:p>
                <a:r>
                  <a:rPr lang="it-IT" sz="1100" dirty="0"/>
                  <a:t>Campagna</a:t>
                </a:r>
              </a:p>
            </p:txBody>
          </p:sp>
          <p:sp>
            <p:nvSpPr>
              <p:cNvPr id="12" name="Rettangolo 11"/>
              <p:cNvSpPr/>
              <p:nvPr/>
            </p:nvSpPr>
            <p:spPr>
              <a:xfrm>
                <a:off x="2663825" y="503516"/>
                <a:ext cx="180000" cy="1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nvGrpSpPr>
            <p:cNvPr id="18" name="Gruppo 17"/>
            <p:cNvGrpSpPr/>
            <p:nvPr/>
          </p:nvGrpSpPr>
          <p:grpSpPr>
            <a:xfrm>
              <a:off x="1659128" y="2645697"/>
              <a:ext cx="1428327" cy="348812"/>
              <a:chOff x="-3373660" y="2133434"/>
              <a:chExt cx="1428327" cy="348812"/>
            </a:xfrm>
          </p:grpSpPr>
          <p:sp>
            <p:nvSpPr>
              <p:cNvPr id="19" name="CasellaDiTesto 18"/>
              <p:cNvSpPr txBox="1"/>
              <p:nvPr/>
            </p:nvSpPr>
            <p:spPr>
              <a:xfrm>
                <a:off x="-3155008" y="2133434"/>
                <a:ext cx="1209675" cy="348812"/>
              </a:xfrm>
              <a:prstGeom prst="rect">
                <a:avLst/>
              </a:prstGeom>
              <a:solidFill>
                <a:schemeClr val="bg1"/>
              </a:solidFill>
            </p:spPr>
            <p:txBody>
              <a:bodyPr wrap="square" rtlCol="0">
                <a:spAutoFit/>
              </a:bodyPr>
              <a:lstStyle/>
              <a:p>
                <a:r>
                  <a:rPr lang="it-IT" sz="1100" dirty="0"/>
                  <a:t>Altro</a:t>
                </a:r>
              </a:p>
            </p:txBody>
          </p:sp>
          <p:sp>
            <p:nvSpPr>
              <p:cNvPr id="20" name="Rettangolo 19"/>
              <p:cNvSpPr/>
              <p:nvPr/>
            </p:nvSpPr>
            <p:spPr>
              <a:xfrm>
                <a:off x="-3373660" y="2208154"/>
                <a:ext cx="180000" cy="1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EB7C30"/>
                  </a:solidFill>
                </a:endParaRPr>
              </a:p>
            </p:txBody>
          </p:sp>
        </p:grpSp>
        <p:grpSp>
          <p:nvGrpSpPr>
            <p:cNvPr id="21" name="Gruppo 20"/>
            <p:cNvGrpSpPr/>
            <p:nvPr/>
          </p:nvGrpSpPr>
          <p:grpSpPr>
            <a:xfrm>
              <a:off x="1659128" y="2243609"/>
              <a:ext cx="2090166" cy="322639"/>
              <a:chOff x="-1311356" y="1731346"/>
              <a:chExt cx="2090166" cy="322639"/>
            </a:xfrm>
          </p:grpSpPr>
          <p:sp>
            <p:nvSpPr>
              <p:cNvPr id="22" name="CasellaDiTesto 21"/>
              <p:cNvSpPr txBox="1"/>
              <p:nvPr/>
            </p:nvSpPr>
            <p:spPr>
              <a:xfrm>
                <a:off x="-1103493" y="1731346"/>
                <a:ext cx="1882303" cy="322639"/>
              </a:xfrm>
              <a:prstGeom prst="rect">
                <a:avLst/>
              </a:prstGeom>
              <a:solidFill>
                <a:schemeClr val="bg1"/>
              </a:solidFill>
            </p:spPr>
            <p:txBody>
              <a:bodyPr wrap="square" lIns="36000" tIns="36000" rIns="36000" bIns="36000" rtlCol="0">
                <a:spAutoFit/>
              </a:bodyPr>
              <a:lstStyle/>
              <a:p>
                <a:r>
                  <a:rPr lang="it-IT" sz="1100" spc="-15" dirty="0"/>
                  <a:t>Strada (</a:t>
                </a:r>
                <a:r>
                  <a:rPr lang="it-IT" sz="900" i="1" spc="-15" dirty="0"/>
                  <a:t>incidente stradale</a:t>
                </a:r>
                <a:r>
                  <a:rPr lang="it-IT" sz="900" spc="-15" dirty="0"/>
                  <a:t>)</a:t>
                </a:r>
              </a:p>
            </p:txBody>
          </p:sp>
          <p:sp>
            <p:nvSpPr>
              <p:cNvPr id="23" name="Rettangolo 22"/>
              <p:cNvSpPr/>
              <p:nvPr/>
            </p:nvSpPr>
            <p:spPr>
              <a:xfrm>
                <a:off x="-1311356" y="1781994"/>
                <a:ext cx="180000" cy="180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EB7C30"/>
                  </a:solidFill>
                </a:endParaRPr>
              </a:p>
            </p:txBody>
          </p:sp>
        </p:grpSp>
        <p:grpSp>
          <p:nvGrpSpPr>
            <p:cNvPr id="27" name="Gruppo 26"/>
            <p:cNvGrpSpPr/>
            <p:nvPr/>
          </p:nvGrpSpPr>
          <p:grpSpPr>
            <a:xfrm>
              <a:off x="1659128" y="1368196"/>
              <a:ext cx="1395962" cy="348812"/>
              <a:chOff x="1274150" y="855933"/>
              <a:chExt cx="1395962" cy="348812"/>
            </a:xfrm>
          </p:grpSpPr>
          <p:sp>
            <p:nvSpPr>
              <p:cNvPr id="28" name="CasellaDiTesto 27"/>
              <p:cNvSpPr txBox="1"/>
              <p:nvPr/>
            </p:nvSpPr>
            <p:spPr>
              <a:xfrm>
                <a:off x="1460437" y="855933"/>
                <a:ext cx="1209675" cy="348812"/>
              </a:xfrm>
              <a:prstGeom prst="rect">
                <a:avLst/>
              </a:prstGeom>
              <a:solidFill>
                <a:schemeClr val="bg1"/>
              </a:solidFill>
            </p:spPr>
            <p:txBody>
              <a:bodyPr wrap="square" rtlCol="0">
                <a:spAutoFit/>
              </a:bodyPr>
              <a:lstStyle/>
              <a:p>
                <a:r>
                  <a:rPr lang="it-IT" sz="1100" dirty="0"/>
                  <a:t>Giardino</a:t>
                </a:r>
              </a:p>
            </p:txBody>
          </p:sp>
          <p:sp>
            <p:nvSpPr>
              <p:cNvPr id="29" name="Rettangolo 28"/>
              <p:cNvSpPr/>
              <p:nvPr/>
            </p:nvSpPr>
            <p:spPr>
              <a:xfrm>
                <a:off x="1274150" y="929675"/>
                <a:ext cx="180000" cy="180000"/>
              </a:xfrm>
              <a:prstGeom prst="rect">
                <a:avLst/>
              </a:prstGeom>
              <a:solidFill>
                <a:srgbClr val="EB7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EB7C30"/>
                  </a:solidFill>
                </a:endParaRPr>
              </a:p>
            </p:txBody>
          </p:sp>
        </p:grpSp>
        <p:grpSp>
          <p:nvGrpSpPr>
            <p:cNvPr id="24" name="Gruppo 23"/>
            <p:cNvGrpSpPr/>
            <p:nvPr/>
          </p:nvGrpSpPr>
          <p:grpSpPr>
            <a:xfrm>
              <a:off x="1659127" y="1793258"/>
              <a:ext cx="1331227" cy="348812"/>
              <a:chOff x="132959" y="1280995"/>
              <a:chExt cx="1331227" cy="348812"/>
            </a:xfrm>
          </p:grpSpPr>
          <p:sp>
            <p:nvSpPr>
              <p:cNvPr id="25" name="CasellaDiTesto 24"/>
              <p:cNvSpPr txBox="1"/>
              <p:nvPr/>
            </p:nvSpPr>
            <p:spPr>
              <a:xfrm>
                <a:off x="319245" y="1280995"/>
                <a:ext cx="1144941" cy="348812"/>
              </a:xfrm>
              <a:prstGeom prst="rect">
                <a:avLst/>
              </a:prstGeom>
              <a:solidFill>
                <a:schemeClr val="bg1"/>
              </a:solidFill>
            </p:spPr>
            <p:txBody>
              <a:bodyPr wrap="square" rtlCol="0">
                <a:spAutoFit/>
              </a:bodyPr>
              <a:lstStyle/>
              <a:p>
                <a:r>
                  <a:rPr lang="it-IT" sz="1100" dirty="0"/>
                  <a:t>Casa (</a:t>
                </a:r>
                <a:r>
                  <a:rPr lang="it-IT" sz="900" i="1" dirty="0"/>
                  <a:t>indoor</a:t>
                </a:r>
                <a:r>
                  <a:rPr lang="it-IT" sz="1100" dirty="0"/>
                  <a:t>)</a:t>
                </a:r>
              </a:p>
            </p:txBody>
          </p:sp>
          <p:sp>
            <p:nvSpPr>
              <p:cNvPr id="26" name="Rettangolo 25"/>
              <p:cNvSpPr/>
              <p:nvPr/>
            </p:nvSpPr>
            <p:spPr>
              <a:xfrm>
                <a:off x="132959" y="1355836"/>
                <a:ext cx="180000" cy="1800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EB7C30"/>
                  </a:solidFill>
                </a:endParaRPr>
              </a:p>
            </p:txBody>
          </p:sp>
        </p:grpSp>
      </p:grpSp>
    </p:spTree>
    <p:extLst>
      <p:ext uri="{BB962C8B-B14F-4D97-AF65-F5344CB8AC3E}">
        <p14:creationId xmlns:p14="http://schemas.microsoft.com/office/powerpoint/2010/main" val="2495769745"/>
      </p:ext>
    </p:extLst>
  </p:cSld>
  <p:clrMapOvr>
    <a:masterClrMapping/>
  </p:clrMapOvr>
  <mc:AlternateContent xmlns:mc="http://schemas.openxmlformats.org/markup-compatibility/2006" xmlns:p14="http://schemas.microsoft.com/office/powerpoint/2010/main">
    <mc:Choice Requires="p14">
      <p:transition spd="slow" p14:dur="2000" advTm="53742"/>
    </mc:Choice>
    <mc:Fallback xmlns="">
      <p:transition spd="slow" advTm="53742"/>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title"/>
          </p:nvPr>
        </p:nvSpPr>
        <p:spPr>
          <a:xfrm>
            <a:off x="323528" y="404664"/>
            <a:ext cx="8520752" cy="482090"/>
          </a:xfrm>
        </p:spPr>
        <p:txBody>
          <a:bodyPr>
            <a:noAutofit/>
          </a:bodyPr>
          <a:lstStyle/>
          <a:p>
            <a:pPr eaLnBrk="1" hangingPunct="1"/>
            <a:r>
              <a:rPr lang="it-IT" altLang="it-IT" sz="2100" b="1" dirty="0">
                <a:solidFill>
                  <a:schemeClr val="accent6">
                    <a:lumMod val="50000"/>
                  </a:schemeClr>
                </a:solidFill>
                <a:latin typeface="Segoe UI" pitchFamily="34" charset="0"/>
              </a:rPr>
              <a:t>Incidenza (n. casi/100.000) del tetano in Italia, periodo 2001-2010</a:t>
            </a:r>
          </a:p>
        </p:txBody>
      </p:sp>
      <p:pic>
        <p:nvPicPr>
          <p:cNvPr id="20483" name="Picture 7"/>
          <p:cNvPicPr>
            <a:picLocks noChangeAspect="1" noChangeArrowheads="1"/>
          </p:cNvPicPr>
          <p:nvPr/>
        </p:nvPicPr>
        <p:blipFill>
          <a:blip r:embed="rId2" cstate="print"/>
          <a:srcRect/>
          <a:stretch>
            <a:fillRect/>
          </a:stretch>
        </p:blipFill>
        <p:spPr bwMode="auto">
          <a:xfrm>
            <a:off x="179389" y="1700808"/>
            <a:ext cx="8695640" cy="3819987"/>
          </a:xfrm>
          <a:prstGeom prst="rect">
            <a:avLst/>
          </a:prstGeom>
          <a:noFill/>
          <a:ln w="9525">
            <a:noFill/>
            <a:miter lim="800000"/>
            <a:headEnd/>
            <a:tailEnd/>
          </a:ln>
          <a:effectLst/>
        </p:spPr>
      </p:pic>
      <p:sp>
        <p:nvSpPr>
          <p:cNvPr id="20484" name="Text Box 8"/>
          <p:cNvSpPr txBox="1">
            <a:spLocks noChangeArrowheads="1"/>
          </p:cNvSpPr>
          <p:nvPr/>
        </p:nvSpPr>
        <p:spPr bwMode="auto">
          <a:xfrm>
            <a:off x="5747270" y="5642822"/>
            <a:ext cx="3313111" cy="253889"/>
          </a:xfrm>
          <a:prstGeom prst="rect">
            <a:avLst/>
          </a:prstGeom>
          <a:noFill/>
          <a:ln w="9525">
            <a:noFill/>
            <a:miter lim="800000"/>
            <a:headEnd/>
            <a:tailEnd/>
          </a:ln>
          <a:effectLst/>
        </p:spPr>
        <p:txBody>
          <a:bodyPr lIns="91415" tIns="45707" rIns="91415" bIns="45707">
            <a:spAutoFit/>
          </a:bodyPr>
          <a:lstStyle/>
          <a:p>
            <a:pPr algn="r" eaLnBrk="1" hangingPunct="1">
              <a:spcBef>
                <a:spcPct val="50000"/>
              </a:spcBef>
            </a:pPr>
            <a:r>
              <a:rPr lang="it-IT" altLang="it-IT" sz="1050" b="1" dirty="0"/>
              <a:t>A. Filia et al. Vaccine 2014</a:t>
            </a:r>
          </a:p>
        </p:txBody>
      </p:sp>
    </p:spTree>
    <p:extLst>
      <p:ext uri="{BB962C8B-B14F-4D97-AF65-F5344CB8AC3E}">
        <p14:creationId xmlns:p14="http://schemas.microsoft.com/office/powerpoint/2010/main" val="17313978"/>
      </p:ext>
    </p:extLst>
  </p:cSld>
  <p:clrMapOvr>
    <a:masterClrMapping/>
  </p:clrMapOvr>
  <mc:AlternateContent xmlns:mc="http://schemas.openxmlformats.org/markup-compatibility/2006" xmlns:p14="http://schemas.microsoft.com/office/powerpoint/2010/main">
    <mc:Choice Requires="p14">
      <p:transition spd="slow" p14:dur="2000" advTm="55808"/>
    </mc:Choice>
    <mc:Fallback xmlns="">
      <p:transition spd="slow" advTm="55808"/>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4732" y="1884014"/>
            <a:ext cx="1919334" cy="3838668"/>
          </a:xfrm>
          <a:prstGeom prst="rect">
            <a:avLst/>
          </a:prstGeom>
        </p:spPr>
      </p:pic>
      <p:pic>
        <p:nvPicPr>
          <p:cNvPr id="65539" name="Picture 2" descr="C:\Users\Utente\Desktop\aTOOL BOOK x ALUNNI\call con disegno 3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2746" y="1667686"/>
            <a:ext cx="4526756" cy="377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9"/>
          <p:cNvSpPr txBox="1">
            <a:spLocks noChangeArrowheads="1"/>
          </p:cNvSpPr>
          <p:nvPr/>
        </p:nvSpPr>
        <p:spPr bwMode="auto">
          <a:xfrm>
            <a:off x="2838452" y="3491725"/>
            <a:ext cx="4693444"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sz="2000">
                <a:solidFill>
                  <a:schemeClr val="tx1"/>
                </a:solidFill>
                <a:latin typeface="Calibri" pitchFamily="34" charset="0"/>
              </a:defRPr>
            </a:lvl4pPr>
            <a:lvl5pPr marL="2057400" indent="-228600">
              <a:lnSpc>
                <a:spcPct val="90000"/>
              </a:lnSpc>
              <a:spcBef>
                <a:spcPts val="500"/>
              </a:spcBef>
              <a:buFont typeface="Arial" pitchFamily="34" charset="0"/>
              <a:buChar char="•"/>
              <a:defRPr sz="20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defRPr>
            </a:lvl9pPr>
          </a:lstStyle>
          <a:p>
            <a:pPr algn="ctr">
              <a:lnSpc>
                <a:spcPct val="100000"/>
              </a:lnSpc>
              <a:spcBef>
                <a:spcPct val="0"/>
              </a:spcBef>
              <a:buFont typeface="Arial" pitchFamily="34" charset="0"/>
              <a:buNone/>
              <a:defRPr/>
            </a:pPr>
            <a:r>
              <a:rPr lang="it-IT" altLang="it-IT" sz="3600" b="1" kern="0" dirty="0">
                <a:solidFill>
                  <a:srgbClr val="23594C"/>
                </a:solidFill>
                <a:latin typeface="+mn-lt"/>
              </a:rPr>
              <a:t>PERTOSSE</a:t>
            </a:r>
          </a:p>
        </p:txBody>
      </p:sp>
    </p:spTree>
    <p:extLst>
      <p:ext uri="{BB962C8B-B14F-4D97-AF65-F5344CB8AC3E}">
        <p14:creationId xmlns:p14="http://schemas.microsoft.com/office/powerpoint/2010/main" val="1779145809"/>
      </p:ext>
    </p:extLst>
  </p:cSld>
  <p:clrMapOvr>
    <a:masterClrMapping/>
  </p:clrMapOvr>
  <mc:AlternateContent xmlns:mc="http://schemas.openxmlformats.org/markup-compatibility/2006" xmlns:p14="http://schemas.microsoft.com/office/powerpoint/2010/main">
    <mc:Choice Requires="p14">
      <p:transition spd="slow" p14:dur="2000" advTm="6377"/>
    </mc:Choice>
    <mc:Fallback xmlns="">
      <p:transition spd="slow" advTm="6377"/>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1472" y="357166"/>
            <a:ext cx="7609803" cy="614597"/>
          </a:xfrm>
        </p:spPr>
        <p:txBody>
          <a:bodyPr>
            <a:noAutofit/>
          </a:bodyPr>
          <a:lstStyle/>
          <a:p>
            <a:pPr algn="ctr"/>
            <a:r>
              <a:rPr lang="it-IT" sz="3600" b="1" dirty="0" smtClean="0">
                <a:solidFill>
                  <a:srgbClr val="C00000"/>
                </a:solidFill>
              </a:rPr>
              <a:t>Calendario Vaccinale PNPV 2017-2019</a:t>
            </a:r>
            <a:endParaRPr lang="it-IT" sz="3600" b="1" dirty="0">
              <a:solidFill>
                <a:srgbClr val="C00000"/>
              </a:solidFill>
            </a:endParaRP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472" y="1214422"/>
            <a:ext cx="8377548" cy="4732769"/>
          </a:xfrm>
          <a:prstGeom prst="rect">
            <a:avLst/>
          </a:prstGeom>
        </p:spPr>
      </p:pic>
      <p:sp>
        <p:nvSpPr>
          <p:cNvPr id="3" name="Rettangolo 2"/>
          <p:cNvSpPr/>
          <p:nvPr/>
        </p:nvSpPr>
        <p:spPr>
          <a:xfrm>
            <a:off x="6429388" y="1214422"/>
            <a:ext cx="785818" cy="47149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rtlCol="0" anchor="ctr"/>
          <a:lstStyle/>
          <a:p>
            <a:pPr algn="ctr"/>
            <a:endParaRPr lang="it-IT"/>
          </a:p>
        </p:txBody>
      </p:sp>
    </p:spTree>
    <p:extLst>
      <p:ext uri="{BB962C8B-B14F-4D97-AF65-F5344CB8AC3E}">
        <p14:creationId xmlns:p14="http://schemas.microsoft.com/office/powerpoint/2010/main" val="21018348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cstate="print">
            <a:extLst>
              <a:ext uri="{28A0092B-C50C-407E-A947-70E740481C1C}">
                <a14:useLocalDpi xmlns:a14="http://schemas.microsoft.com/office/drawing/2010/main" val="0"/>
              </a:ext>
            </a:extLst>
          </a:blip>
          <a:srcRect t="26840" b="26709"/>
          <a:stretch/>
        </p:blipFill>
        <p:spPr>
          <a:xfrm>
            <a:off x="6751675" y="1654471"/>
            <a:ext cx="2187561" cy="2032310"/>
          </a:xfrm>
          <a:prstGeom prst="rect">
            <a:avLst/>
          </a:prstGeom>
        </p:spPr>
      </p:pic>
      <p:sp>
        <p:nvSpPr>
          <p:cNvPr id="66562" name="Rettangolo 1"/>
          <p:cNvSpPr>
            <a:spLocks noChangeArrowheads="1"/>
          </p:cNvSpPr>
          <p:nvPr/>
        </p:nvSpPr>
        <p:spPr bwMode="auto">
          <a:xfrm>
            <a:off x="400012" y="843583"/>
            <a:ext cx="6549427" cy="263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ts val="450"/>
              </a:spcBef>
              <a:buNone/>
            </a:pPr>
            <a:r>
              <a:rPr lang="it-IT" altLang="it-IT" sz="1800" dirty="0">
                <a:latin typeface="Bookman Old Style" panose="02050604050505020204" pitchFamily="18" charset="0"/>
              </a:rPr>
              <a:t>La </a:t>
            </a:r>
            <a:r>
              <a:rPr lang="it-IT" altLang="it-IT" sz="1800" b="1" dirty="0">
                <a:solidFill>
                  <a:srgbClr val="23594C"/>
                </a:solidFill>
                <a:latin typeface="Bookman Old Style" panose="02050604050505020204" pitchFamily="18" charset="0"/>
              </a:rPr>
              <a:t>pertosse</a:t>
            </a:r>
            <a:r>
              <a:rPr lang="it-IT" altLang="it-IT" sz="1800" dirty="0">
                <a:latin typeface="Bookman Old Style" panose="02050604050505020204" pitchFamily="18" charset="0"/>
              </a:rPr>
              <a:t>, detta anche tosse canina, è una malattia infettiva causata dal batterio </a:t>
            </a:r>
            <a:r>
              <a:rPr lang="it-IT" altLang="it-IT" sz="1800" b="1" i="1" dirty="0" err="1">
                <a:solidFill>
                  <a:srgbClr val="23594C"/>
                </a:solidFill>
                <a:latin typeface="Bookman Old Style" panose="02050604050505020204" pitchFamily="18" charset="0"/>
              </a:rPr>
              <a:t>Bordetella</a:t>
            </a:r>
            <a:r>
              <a:rPr lang="it-IT" altLang="it-IT" sz="1800" b="1" i="1" dirty="0">
                <a:solidFill>
                  <a:srgbClr val="23594C"/>
                </a:solidFill>
                <a:latin typeface="Bookman Old Style" panose="02050604050505020204" pitchFamily="18" charset="0"/>
              </a:rPr>
              <a:t> </a:t>
            </a:r>
            <a:r>
              <a:rPr lang="it-IT" altLang="it-IT" sz="1800" b="1" i="1" dirty="0" err="1">
                <a:solidFill>
                  <a:srgbClr val="23594C"/>
                </a:solidFill>
                <a:latin typeface="Bookman Old Style" panose="02050604050505020204" pitchFamily="18" charset="0"/>
              </a:rPr>
              <a:t>pertussis</a:t>
            </a:r>
            <a:r>
              <a:rPr lang="it-IT" altLang="it-IT" sz="1800" dirty="0">
                <a:latin typeface="Bookman Old Style" panose="02050604050505020204" pitchFamily="18" charset="0"/>
              </a:rPr>
              <a:t>. </a:t>
            </a:r>
            <a:br>
              <a:rPr lang="it-IT" altLang="it-IT" sz="1800" dirty="0">
                <a:latin typeface="Bookman Old Style" panose="02050604050505020204" pitchFamily="18" charset="0"/>
              </a:rPr>
            </a:br>
            <a:r>
              <a:rPr lang="it-IT" altLang="it-IT" sz="1800" dirty="0">
                <a:latin typeface="Bookman Old Style" panose="02050604050505020204" pitchFamily="18" charset="0"/>
              </a:rPr>
              <a:t>Il periodo di incubazione è 10 giorni. L</a:t>
            </a:r>
            <a:r>
              <a:rPr lang="it-IT" sz="1800" dirty="0">
                <a:latin typeface="Bookman Old Style" panose="02050604050505020204" pitchFamily="18" charset="0"/>
              </a:rPr>
              <a:t>’infezione esordisce con tosse, mal di gola, febbre e secrezioni nasali.</a:t>
            </a:r>
            <a:endParaRPr lang="it-IT" altLang="it-IT" sz="1800" dirty="0">
              <a:latin typeface="Bookman Old Style" panose="02050604050505020204" pitchFamily="18" charset="0"/>
            </a:endParaRPr>
          </a:p>
          <a:p>
            <a:pPr>
              <a:lnSpc>
                <a:spcPct val="100000"/>
              </a:lnSpc>
              <a:spcBef>
                <a:spcPts val="600"/>
              </a:spcBef>
              <a:buNone/>
            </a:pPr>
            <a:r>
              <a:rPr lang="it-IT" altLang="it-IT" sz="1800" dirty="0">
                <a:latin typeface="Bookman Old Style" panose="02050604050505020204" pitchFamily="18" charset="0"/>
              </a:rPr>
              <a:t>La malattia </a:t>
            </a:r>
            <a:r>
              <a:rPr lang="it-IT" altLang="it-IT" sz="1800" b="1" dirty="0">
                <a:solidFill>
                  <a:srgbClr val="23594C"/>
                </a:solidFill>
                <a:latin typeface="Bookman Old Style" panose="02050604050505020204" pitchFamily="18" charset="0"/>
              </a:rPr>
              <a:t>colpisce tutte le età</a:t>
            </a:r>
            <a:r>
              <a:rPr lang="it-IT" altLang="it-IT" sz="1800" dirty="0">
                <a:latin typeface="Bookman Old Style" panose="02050604050505020204" pitchFamily="18" charset="0"/>
              </a:rPr>
              <a:t>, soprattutto i bambini. Le </a:t>
            </a:r>
            <a:r>
              <a:rPr lang="it-IT" altLang="it-IT" sz="1800" b="1" dirty="0">
                <a:solidFill>
                  <a:srgbClr val="23594C"/>
                </a:solidFill>
                <a:latin typeface="Bookman Old Style" panose="02050604050505020204" pitchFamily="18" charset="0"/>
              </a:rPr>
              <a:t>complicanze nell’adulto</a:t>
            </a:r>
            <a:r>
              <a:rPr lang="it-IT" altLang="it-IT" sz="1800" dirty="0">
                <a:latin typeface="Bookman Old Style" panose="02050604050505020204" pitchFamily="18" charset="0"/>
              </a:rPr>
              <a:t> sono perdita di peso (33%), incontinenza urinaria (28%), sincope (6%), fratture costali da tosse grave (4%).</a:t>
            </a:r>
            <a:endParaRPr lang="it-IT" altLang="it-IT" sz="1800" dirty="0">
              <a:solidFill>
                <a:srgbClr val="FF0000"/>
              </a:solidFill>
              <a:latin typeface="Bookman Old Style" panose="02050604050505020204" pitchFamily="18" charset="0"/>
            </a:endParaRPr>
          </a:p>
        </p:txBody>
      </p:sp>
      <p:sp>
        <p:nvSpPr>
          <p:cNvPr id="66563" name="Rettangolo 3"/>
          <p:cNvSpPr>
            <a:spLocks noChangeArrowheads="1"/>
          </p:cNvSpPr>
          <p:nvPr/>
        </p:nvSpPr>
        <p:spPr bwMode="auto">
          <a:xfrm>
            <a:off x="432571" y="4010763"/>
            <a:ext cx="8222857"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it-IT" altLang="it-IT" sz="1800" dirty="0">
                <a:latin typeface="Bookman Old Style" panose="02050604050505020204" pitchFamily="18" charset="0"/>
              </a:rPr>
              <a:t>Il </a:t>
            </a:r>
            <a:r>
              <a:rPr lang="it-IT" altLang="it-IT" sz="1800" b="1" dirty="0">
                <a:solidFill>
                  <a:srgbClr val="23594C"/>
                </a:solidFill>
                <a:latin typeface="Bookman Old Style" panose="02050604050505020204" pitchFamily="18" charset="0"/>
              </a:rPr>
              <a:t>contagio</a:t>
            </a:r>
            <a:r>
              <a:rPr lang="it-IT" altLang="it-IT" sz="1800" dirty="0">
                <a:latin typeface="Bookman Old Style" panose="02050604050505020204" pitchFamily="18" charset="0"/>
              </a:rPr>
              <a:t> avviene dal malato al sano suscettibile all’infezione attraverso le </a:t>
            </a:r>
            <a:r>
              <a:rPr lang="it-IT" altLang="it-IT" sz="1800" b="1" dirty="0">
                <a:solidFill>
                  <a:srgbClr val="23594C"/>
                </a:solidFill>
                <a:latin typeface="Bookman Old Style" panose="02050604050505020204" pitchFamily="18" charset="0"/>
              </a:rPr>
              <a:t>goccioline di saliva</a:t>
            </a:r>
            <a:r>
              <a:rPr lang="it-IT" altLang="it-IT" sz="1800" b="1" dirty="0">
                <a:solidFill>
                  <a:srgbClr val="41786D"/>
                </a:solidFill>
                <a:latin typeface="Bookman Old Style" panose="02050604050505020204" pitchFamily="18" charset="0"/>
              </a:rPr>
              <a:t> </a:t>
            </a:r>
            <a:r>
              <a:rPr lang="it-IT" altLang="it-IT" sz="1800" dirty="0">
                <a:latin typeface="Bookman Old Style" panose="02050604050505020204" pitchFamily="18" charset="0"/>
              </a:rPr>
              <a:t>emesse con la tosse, gli starnuti o anche semplicemente parlando. </a:t>
            </a:r>
          </a:p>
        </p:txBody>
      </p:sp>
      <p:sp>
        <p:nvSpPr>
          <p:cNvPr id="66564" name="Rettangolo 1"/>
          <p:cNvSpPr>
            <a:spLocks noChangeArrowheads="1"/>
          </p:cNvSpPr>
          <p:nvPr/>
        </p:nvSpPr>
        <p:spPr bwMode="auto">
          <a:xfrm>
            <a:off x="400012" y="4919452"/>
            <a:ext cx="8142626" cy="153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it-IT" altLang="it-IT" sz="1800" dirty="0">
                <a:latin typeface="Bookman Old Style" panose="02050604050505020204" pitchFamily="18" charset="0"/>
              </a:rPr>
              <a:t>Un </a:t>
            </a:r>
            <a:r>
              <a:rPr lang="it-IT" altLang="it-IT" sz="1800" b="1" dirty="0">
                <a:solidFill>
                  <a:srgbClr val="23594C"/>
                </a:solidFill>
                <a:latin typeface="Bookman Old Style" panose="02050604050505020204" pitchFamily="18" charset="0"/>
              </a:rPr>
              <a:t>adulto</a:t>
            </a:r>
            <a:r>
              <a:rPr lang="it-IT" altLang="it-IT" sz="1800" dirty="0">
                <a:latin typeface="Bookman Old Style" panose="02050604050505020204" pitchFamily="18" charset="0"/>
              </a:rPr>
              <a:t> con la pertosse </a:t>
            </a:r>
            <a:r>
              <a:rPr lang="it-IT" altLang="it-IT" sz="1800" b="1" dirty="0">
                <a:solidFill>
                  <a:srgbClr val="23594C"/>
                </a:solidFill>
                <a:latin typeface="Bookman Old Style" panose="02050604050505020204" pitchFamily="18" charset="0"/>
              </a:rPr>
              <a:t>può contagiare fino al 90% </a:t>
            </a:r>
            <a:r>
              <a:rPr lang="it-IT" altLang="it-IT" sz="1800" dirty="0">
                <a:latin typeface="Bookman Old Style" panose="02050604050505020204" pitchFamily="18" charset="0"/>
              </a:rPr>
              <a:t>dei soggetti suscettibili all’infezione con cui viene a contatto. </a:t>
            </a:r>
          </a:p>
          <a:p>
            <a:pPr>
              <a:lnSpc>
                <a:spcPct val="100000"/>
              </a:lnSpc>
              <a:spcBef>
                <a:spcPts val="600"/>
              </a:spcBef>
              <a:buNone/>
            </a:pPr>
            <a:r>
              <a:rPr lang="it-IT" altLang="it-IT" sz="1800" dirty="0">
                <a:latin typeface="Bookman Old Style" panose="02050604050505020204" pitchFamily="18" charset="0"/>
              </a:rPr>
              <a:t>La protezione che si acquisisce ‒ con l’infezione o con la vaccinazione ‒ diminuisce </a:t>
            </a:r>
            <a:r>
              <a:rPr lang="it-IT" altLang="it-IT" sz="1800" dirty="0" smtClean="0">
                <a:latin typeface="Bookman Old Style" panose="02050604050505020204" pitchFamily="18" charset="0"/>
              </a:rPr>
              <a:t>con </a:t>
            </a:r>
            <a:r>
              <a:rPr lang="it-IT" altLang="it-IT" sz="1800" dirty="0">
                <a:latin typeface="Bookman Old Style" panose="02050604050505020204" pitchFamily="18" charset="0"/>
              </a:rPr>
              <a:t>il passare degli anni; pertanto, è necessario effettuare i richiami previsti </a:t>
            </a:r>
            <a:r>
              <a:rPr lang="it-IT" altLang="it-IT" sz="1800" dirty="0" smtClean="0">
                <a:latin typeface="Bookman Old Style" panose="02050604050505020204" pitchFamily="18" charset="0"/>
              </a:rPr>
              <a:t>dal </a:t>
            </a:r>
            <a:r>
              <a:rPr lang="it-IT" altLang="it-IT" sz="1800" dirty="0">
                <a:latin typeface="Bookman Old Style" panose="02050604050505020204" pitchFamily="18" charset="0"/>
              </a:rPr>
              <a:t>calendario vaccinale.</a:t>
            </a:r>
          </a:p>
        </p:txBody>
      </p:sp>
      <p:sp>
        <p:nvSpPr>
          <p:cNvPr id="66568" name="Rettangolo 4"/>
          <p:cNvSpPr>
            <a:spLocks noChangeArrowheads="1"/>
          </p:cNvSpPr>
          <p:nvPr/>
        </p:nvSpPr>
        <p:spPr bwMode="auto">
          <a:xfrm>
            <a:off x="428095" y="3633737"/>
            <a:ext cx="2707481" cy="3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it-IT" altLang="it-IT" sz="2000" b="1" dirty="0">
                <a:solidFill>
                  <a:srgbClr val="DAB949"/>
                </a:solidFill>
                <a:latin typeface="+mn-lt"/>
                <a:cs typeface="Arial" panose="020B0604020202020204" pitchFamily="34" charset="0"/>
              </a:rPr>
              <a:t>Vie di trasmissione</a:t>
            </a:r>
          </a:p>
        </p:txBody>
      </p:sp>
      <p:sp>
        <p:nvSpPr>
          <p:cNvPr id="66569" name="Rettangolo 1"/>
          <p:cNvSpPr>
            <a:spLocks noChangeArrowheads="1"/>
          </p:cNvSpPr>
          <p:nvPr/>
        </p:nvSpPr>
        <p:spPr bwMode="auto">
          <a:xfrm>
            <a:off x="3596878" y="6504560"/>
            <a:ext cx="554712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lnSpc>
                <a:spcPct val="100000"/>
              </a:lnSpc>
              <a:spcBef>
                <a:spcPct val="0"/>
              </a:spcBef>
              <a:buFontTx/>
              <a:buNone/>
            </a:pPr>
            <a:r>
              <a:rPr lang="it-IT" altLang="it-IT" sz="900" i="1" dirty="0">
                <a:latin typeface="Bookman Old Style" panose="02050604050505020204" pitchFamily="18" charset="0"/>
              </a:rPr>
              <a:t>Fonte</a:t>
            </a:r>
            <a:r>
              <a:rPr lang="it-IT" altLang="it-IT" sz="900" dirty="0">
                <a:latin typeface="Bookman Old Style" panose="02050604050505020204" pitchFamily="18" charset="0"/>
              </a:rPr>
              <a:t>: www.vaccinarsi.org/malattie-prevenibili/pertosse.html; www.cdc.gov.</a:t>
            </a:r>
          </a:p>
        </p:txBody>
      </p:sp>
      <p:sp>
        <p:nvSpPr>
          <p:cNvPr id="14" name="Rettangolo 4"/>
          <p:cNvSpPr>
            <a:spLocks noChangeArrowheads="1"/>
          </p:cNvSpPr>
          <p:nvPr/>
        </p:nvSpPr>
        <p:spPr bwMode="auto">
          <a:xfrm>
            <a:off x="428095" y="355819"/>
            <a:ext cx="2707481" cy="3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it-IT" altLang="it-IT" sz="2000" b="1" dirty="0">
                <a:solidFill>
                  <a:srgbClr val="DAB949"/>
                </a:solidFill>
                <a:latin typeface="+mn-lt"/>
                <a:cs typeface="Arial" panose="020B0604020202020204" pitchFamily="34" charset="0"/>
              </a:rPr>
              <a:t>Patogenesi</a:t>
            </a:r>
          </a:p>
        </p:txBody>
      </p:sp>
    </p:spTree>
    <p:extLst>
      <p:ext uri="{BB962C8B-B14F-4D97-AF65-F5344CB8AC3E}">
        <p14:creationId xmlns:p14="http://schemas.microsoft.com/office/powerpoint/2010/main" val="1188744542"/>
      </p:ext>
    </p:extLst>
  </p:cSld>
  <p:clrMapOvr>
    <a:masterClrMapping/>
  </p:clrMapOvr>
  <mc:AlternateContent xmlns:mc="http://schemas.openxmlformats.org/markup-compatibility/2006" xmlns:p14="http://schemas.microsoft.com/office/powerpoint/2010/main">
    <mc:Choice Requires="p14">
      <p:transition spd="slow" p14:dur="2000" advTm="63758"/>
    </mc:Choice>
    <mc:Fallback xmlns="">
      <p:transition spd="slow" advTm="63758"/>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647" y="4552624"/>
            <a:ext cx="9144000" cy="1473048"/>
          </a:xfrm>
          <a:prstGeom prst="rect">
            <a:avLst/>
          </a:prstGeom>
          <a:gradFill flip="none" rotWithShape="1">
            <a:gsLst>
              <a:gs pos="0">
                <a:srgbClr val="FFC50D">
                  <a:tint val="66000"/>
                  <a:satMod val="160000"/>
                </a:srgbClr>
              </a:gs>
              <a:gs pos="50000">
                <a:srgbClr val="FFC50D">
                  <a:tint val="44500"/>
                  <a:satMod val="160000"/>
                </a:srgbClr>
              </a:gs>
              <a:gs pos="100000">
                <a:srgbClr val="FFC50D">
                  <a:tint val="23500"/>
                  <a:satMod val="160000"/>
                </a:srgbClr>
              </a:gs>
            </a:gsLst>
            <a:lin ang="16200000" scaled="1"/>
            <a:tileRect/>
          </a:gra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it-IT"/>
          </a:p>
        </p:txBody>
      </p:sp>
      <p:sp>
        <p:nvSpPr>
          <p:cNvPr id="15" name="CasellaDiTesto 14"/>
          <p:cNvSpPr txBox="1"/>
          <p:nvPr/>
        </p:nvSpPr>
        <p:spPr>
          <a:xfrm>
            <a:off x="532013" y="289645"/>
            <a:ext cx="8477906" cy="500137"/>
          </a:xfrm>
          <a:prstGeom prst="rect">
            <a:avLst/>
          </a:prstGeom>
          <a:noFill/>
        </p:spPr>
        <p:txBody>
          <a:bodyPr wrap="square" lIns="68580" tIns="34290" rIns="68580" bIns="34290" rtlCol="0">
            <a:spAutoFit/>
          </a:bodyPr>
          <a:lstStyle/>
          <a:p>
            <a:pPr algn="ctr"/>
            <a:r>
              <a:rPr lang="it-IT" sz="2800" b="1" dirty="0">
                <a:solidFill>
                  <a:srgbClr val="23594C"/>
                </a:solidFill>
                <a:ea typeface="MS PGothic" panose="020B0600070205080204" pitchFamily="34" charset="-128"/>
              </a:rPr>
              <a:t>Vaccinazione antipertosse</a:t>
            </a:r>
          </a:p>
        </p:txBody>
      </p:sp>
      <p:sp>
        <p:nvSpPr>
          <p:cNvPr id="6" name="Rettangolo 5"/>
          <p:cNvSpPr/>
          <p:nvPr/>
        </p:nvSpPr>
        <p:spPr>
          <a:xfrm>
            <a:off x="3319411" y="1839295"/>
            <a:ext cx="5690508" cy="2310889"/>
          </a:xfrm>
          <a:prstGeom prst="rect">
            <a:avLst/>
          </a:prstGeom>
          <a:noFill/>
        </p:spPr>
        <p:txBody>
          <a:bodyPr wrap="square">
            <a:spAutoFit/>
          </a:bodyPr>
          <a:lstStyle/>
          <a:p>
            <a:pPr>
              <a:spcBef>
                <a:spcPts val="450"/>
              </a:spcBef>
              <a:buClr>
                <a:srgbClr val="FEC547"/>
              </a:buClr>
            </a:pPr>
            <a:r>
              <a:rPr lang="it-IT" sz="2000" dirty="0">
                <a:solidFill>
                  <a:prstClr val="black"/>
                </a:solidFill>
                <a:latin typeface="Bookman Old Style" panose="02050604050505020204" pitchFamily="18" charset="0"/>
              </a:rPr>
              <a:t>La </a:t>
            </a:r>
            <a:r>
              <a:rPr lang="it-IT" sz="2000" b="1" dirty="0">
                <a:solidFill>
                  <a:srgbClr val="23594C"/>
                </a:solidFill>
                <a:latin typeface="Bookman Old Style" panose="02050604050505020204" pitchFamily="18" charset="0"/>
                <a:ea typeface="MS PGothic" panose="020B0600070205080204" pitchFamily="34" charset="-128"/>
              </a:rPr>
              <a:t>vaccinazione cellulare </a:t>
            </a:r>
            <a:r>
              <a:rPr lang="it-IT" sz="2000" dirty="0">
                <a:solidFill>
                  <a:prstClr val="black"/>
                </a:solidFill>
                <a:latin typeface="Bookman Old Style" panose="02050604050505020204" pitchFamily="18" charset="0"/>
              </a:rPr>
              <a:t>è stata inserita nel </a:t>
            </a:r>
            <a:r>
              <a:rPr lang="it-IT" sz="2000" b="1" dirty="0">
                <a:solidFill>
                  <a:srgbClr val="23594C"/>
                </a:solidFill>
                <a:latin typeface="Bookman Old Style" panose="02050604050505020204" pitchFamily="18" charset="0"/>
                <a:ea typeface="MS PGothic" panose="020B0600070205080204" pitchFamily="34" charset="-128"/>
              </a:rPr>
              <a:t>1974</a:t>
            </a:r>
            <a:r>
              <a:rPr lang="it-IT" sz="2000" dirty="0">
                <a:solidFill>
                  <a:prstClr val="black"/>
                </a:solidFill>
                <a:latin typeface="Bookman Old Style" panose="02050604050505020204" pitchFamily="18" charset="0"/>
              </a:rPr>
              <a:t> nel programma EPI dell’OMS. </a:t>
            </a:r>
          </a:p>
          <a:p>
            <a:pPr>
              <a:spcBef>
                <a:spcPts val="450"/>
              </a:spcBef>
              <a:buClr>
                <a:srgbClr val="FEC547"/>
              </a:buClr>
            </a:pPr>
            <a:r>
              <a:rPr lang="it-IT" sz="2000" dirty="0">
                <a:solidFill>
                  <a:prstClr val="black"/>
                </a:solidFill>
                <a:latin typeface="Bookman Old Style" panose="02050604050505020204" pitchFamily="18" charset="0"/>
              </a:rPr>
              <a:t>In Italia il </a:t>
            </a:r>
            <a:r>
              <a:rPr lang="it-IT" sz="2000" b="1" dirty="0">
                <a:solidFill>
                  <a:srgbClr val="23594C"/>
                </a:solidFill>
                <a:latin typeface="Bookman Old Style" panose="02050604050505020204" pitchFamily="18" charset="0"/>
                <a:ea typeface="MS PGothic" panose="020B0600070205080204" pitchFamily="34" charset="-128"/>
              </a:rPr>
              <a:t>vaccino antipertosse acellulare </a:t>
            </a:r>
            <a:r>
              <a:rPr lang="it-IT" sz="2000" dirty="0">
                <a:solidFill>
                  <a:prstClr val="black"/>
                </a:solidFill>
                <a:latin typeface="Bookman Old Style" panose="02050604050505020204" pitchFamily="18" charset="0"/>
              </a:rPr>
              <a:t>è stato introdotto nel </a:t>
            </a:r>
            <a:r>
              <a:rPr lang="it-IT" sz="2000" b="1" dirty="0">
                <a:solidFill>
                  <a:srgbClr val="23594C"/>
                </a:solidFill>
                <a:latin typeface="Bookman Old Style" panose="02050604050505020204" pitchFamily="18" charset="0"/>
                <a:ea typeface="MS PGothic" panose="020B0600070205080204" pitchFamily="34" charset="-128"/>
              </a:rPr>
              <a:t>1996</a:t>
            </a:r>
            <a:r>
              <a:rPr lang="it-IT" sz="2000" dirty="0">
                <a:solidFill>
                  <a:prstClr val="black"/>
                </a:solidFill>
                <a:latin typeface="Bookman Old Style" panose="02050604050505020204" pitchFamily="18" charset="0"/>
              </a:rPr>
              <a:t>; nel 1999 è stato previsto il richiamo </a:t>
            </a:r>
            <a:r>
              <a:rPr lang="it-IT" sz="2000" dirty="0" err="1">
                <a:solidFill>
                  <a:prstClr val="black"/>
                </a:solidFill>
                <a:latin typeface="Bookman Old Style" panose="02050604050505020204" pitchFamily="18" charset="0"/>
              </a:rPr>
              <a:t>DTPa</a:t>
            </a:r>
            <a:r>
              <a:rPr lang="it-IT" sz="2000" dirty="0">
                <a:solidFill>
                  <a:prstClr val="black"/>
                </a:solidFill>
                <a:latin typeface="Bookman Old Style" panose="02050604050505020204" pitchFamily="18" charset="0"/>
              </a:rPr>
              <a:t> a 5-6 anni, mentre nel PNV 2005-2007 è stato inserito il richiamo in adolescenza (11-15 anni).</a:t>
            </a:r>
          </a:p>
        </p:txBody>
      </p:sp>
      <p:pic>
        <p:nvPicPr>
          <p:cNvPr id="7" name="Immagine 6"/>
          <p:cNvPicPr>
            <a:picLocks noChangeAspect="1"/>
          </p:cNvPicPr>
          <p:nvPr/>
        </p:nvPicPr>
        <p:blipFill>
          <a:blip r:embed="rId3" cstate="print">
            <a:clrChange>
              <a:clrFrom>
                <a:srgbClr val="000000"/>
              </a:clrFrom>
              <a:clrTo>
                <a:srgbClr val="000000">
                  <a:alpha val="0"/>
                </a:srgbClr>
              </a:clrTo>
            </a:clrChange>
          </a:blip>
          <a:stretch>
            <a:fillRect/>
          </a:stretch>
        </p:blipFill>
        <p:spPr>
          <a:xfrm>
            <a:off x="763150" y="2146165"/>
            <a:ext cx="2041100" cy="2406458"/>
          </a:xfrm>
          <a:prstGeom prst="rect">
            <a:avLst/>
          </a:prstGeom>
        </p:spPr>
      </p:pic>
      <p:sp>
        <p:nvSpPr>
          <p:cNvPr id="9" name="CasellaDiTesto 1"/>
          <p:cNvSpPr txBox="1">
            <a:spLocks noChangeArrowheads="1"/>
          </p:cNvSpPr>
          <p:nvPr/>
        </p:nvSpPr>
        <p:spPr bwMode="auto">
          <a:xfrm>
            <a:off x="5657563" y="923302"/>
            <a:ext cx="3394472" cy="23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sz="2400">
                <a:solidFill>
                  <a:schemeClr val="tx1"/>
                </a:solidFill>
                <a:latin typeface="Calibri" pitchFamily="34" charset="0"/>
                <a:ea typeface="MS PGothic" pitchFamily="34" charset="-128"/>
              </a:defRPr>
            </a:lvl1pPr>
            <a:lvl2pPr marL="742950" indent="-285750">
              <a:defRPr sz="2400">
                <a:solidFill>
                  <a:schemeClr val="tx1"/>
                </a:solidFill>
                <a:latin typeface="Calibri" pitchFamily="34" charset="0"/>
                <a:ea typeface="MS PGothic" pitchFamily="34" charset="-128"/>
              </a:defRPr>
            </a:lvl2pPr>
            <a:lvl3pPr marL="1143000" indent="-228600">
              <a:defRPr sz="2400">
                <a:solidFill>
                  <a:schemeClr val="tx1"/>
                </a:solidFill>
                <a:latin typeface="Calibri" pitchFamily="34" charset="0"/>
                <a:ea typeface="MS PGothic" pitchFamily="34" charset="-128"/>
              </a:defRPr>
            </a:lvl3pPr>
            <a:lvl4pPr marL="1600200" indent="-228600">
              <a:defRPr sz="2400">
                <a:solidFill>
                  <a:schemeClr val="tx1"/>
                </a:solidFill>
                <a:latin typeface="Calibri" pitchFamily="34" charset="0"/>
                <a:ea typeface="MS PGothic" pitchFamily="34" charset="-128"/>
              </a:defRPr>
            </a:lvl4pPr>
            <a:lvl5pPr marL="2057400" indent="-22860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a:defRPr/>
            </a:pPr>
            <a:r>
              <a:rPr lang="it-IT" altLang="it-IT" sz="900" kern="0" dirty="0">
                <a:solidFill>
                  <a:srgbClr val="41786D"/>
                </a:solidFill>
                <a:latin typeface="Arial" panose="020B0604020202020204" pitchFamily="34" charset="0"/>
                <a:cs typeface="Arial" panose="020B0604020202020204" pitchFamily="34" charset="0"/>
              </a:rPr>
              <a:t>DIFTERITE</a:t>
            </a:r>
            <a:r>
              <a:rPr lang="it-IT" altLang="it-IT" sz="900" b="1" kern="0" dirty="0">
                <a:solidFill>
                  <a:srgbClr val="41786D"/>
                </a:solidFill>
                <a:latin typeface="Arial Black" panose="020B0A04020102020204" pitchFamily="34" charset="0"/>
                <a:cs typeface="Arial" panose="020B0604020202020204" pitchFamily="34" charset="0"/>
              </a:rPr>
              <a:t> </a:t>
            </a:r>
            <a:r>
              <a:rPr lang="it-IT" altLang="it-IT" sz="900" kern="0" dirty="0">
                <a:solidFill>
                  <a:srgbClr val="41786D"/>
                </a:solidFill>
                <a:latin typeface="Arial" panose="020B0604020202020204" pitchFamily="34" charset="0"/>
                <a:cs typeface="Arial" panose="020B0604020202020204" pitchFamily="34" charset="0"/>
              </a:rPr>
              <a:t>TETANO </a:t>
            </a:r>
            <a:r>
              <a:rPr lang="it-IT" altLang="it-IT" sz="1100" b="1" kern="0" dirty="0">
                <a:solidFill>
                  <a:srgbClr val="41786D"/>
                </a:solidFill>
                <a:latin typeface="Arial Black" panose="020B0A04020102020204" pitchFamily="34" charset="0"/>
                <a:cs typeface="Arial" panose="020B0604020202020204" pitchFamily="34" charset="0"/>
              </a:rPr>
              <a:t>PERTOSSE</a:t>
            </a:r>
          </a:p>
        </p:txBody>
      </p:sp>
    </p:spTree>
    <p:extLst>
      <p:ext uri="{BB962C8B-B14F-4D97-AF65-F5344CB8AC3E}">
        <p14:creationId xmlns:p14="http://schemas.microsoft.com/office/powerpoint/2010/main" val="3317636180"/>
      </p:ext>
    </p:extLst>
  </p:cSld>
  <p:clrMapOvr>
    <a:masterClrMapping/>
  </p:clrMapOvr>
  <mc:AlternateContent xmlns:mc="http://schemas.openxmlformats.org/markup-compatibility/2006" xmlns:p14="http://schemas.microsoft.com/office/powerpoint/2010/main">
    <mc:Choice Requires="p14">
      <p:transition spd="slow" p14:dur="2000" advTm="40749"/>
    </mc:Choice>
    <mc:Fallback xmlns="">
      <p:transition spd="slow" advTm="40749"/>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5530" y="1456240"/>
            <a:ext cx="8706950" cy="182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552754" y="6093296"/>
            <a:ext cx="3476628" cy="618631"/>
          </a:xfrm>
          <a:prstGeom prst="rect">
            <a:avLst/>
          </a:prstGeom>
          <a:ln>
            <a:solidFill>
              <a:schemeClr val="accent1"/>
            </a:solidFill>
          </a:ln>
        </p:spPr>
        <p:txBody>
          <a:bodyPr wrap="square">
            <a:spAutoFit/>
          </a:bodyPr>
          <a:lstStyle/>
          <a:p>
            <a:pPr>
              <a:lnSpc>
                <a:spcPct val="95000"/>
              </a:lnSpc>
            </a:pPr>
            <a:r>
              <a:rPr lang="en-US" sz="600" dirty="0"/>
              <a:t>1. CDC. MMWR. 2005;55(RR-14):1-16.  </a:t>
            </a:r>
          </a:p>
          <a:p>
            <a:pPr>
              <a:lnSpc>
                <a:spcPct val="95000"/>
              </a:lnSpc>
            </a:pPr>
            <a:r>
              <a:rPr lang="en-US" sz="600" dirty="0"/>
              <a:t>2. CDC. MMWR. 2006;55(RR-17):1-37.  </a:t>
            </a:r>
          </a:p>
          <a:p>
            <a:pPr>
              <a:lnSpc>
                <a:spcPct val="95000"/>
              </a:lnSpc>
            </a:pPr>
            <a:r>
              <a:rPr lang="en-US" sz="600" dirty="0"/>
              <a:t>3. CDC. Epidemiology and Prevention of Vaccine-Preventable Diseases. </a:t>
            </a:r>
            <a:r>
              <a:rPr lang="en-US" sz="600" dirty="0" err="1"/>
              <a:t>Hamborsky</a:t>
            </a:r>
            <a:r>
              <a:rPr lang="en-US" sz="600" dirty="0"/>
              <a:t> J. 13th </a:t>
            </a:r>
            <a:r>
              <a:rPr lang="en-US" sz="600" dirty="0" err="1"/>
              <a:t>ed</a:t>
            </a:r>
            <a:endParaRPr lang="en-US" sz="600" dirty="0"/>
          </a:p>
          <a:p>
            <a:pPr>
              <a:lnSpc>
                <a:spcPct val="95000"/>
              </a:lnSpc>
            </a:pPr>
            <a:r>
              <a:rPr lang="en-US" sz="600" dirty="0"/>
              <a:t>4. Cherry JD. The epidemiology of pertussis. Pediatrics. 2005;115(5):1422-1427</a:t>
            </a:r>
            <a:endParaRPr lang="it-IT" sz="600" dirty="0"/>
          </a:p>
          <a:p>
            <a:pPr>
              <a:lnSpc>
                <a:spcPct val="95000"/>
              </a:lnSpc>
            </a:pPr>
            <a:r>
              <a:rPr lang="it-IT" sz="600" dirty="0"/>
              <a:t>5. </a:t>
            </a:r>
            <a:r>
              <a:rPr lang="en-US" sz="600" dirty="0" err="1"/>
              <a:t>Wendelboe</a:t>
            </a:r>
            <a:r>
              <a:rPr lang="en-US" sz="600" dirty="0"/>
              <a:t> AM. Duration of immunity against pertussis after natural infection or vaccination. </a:t>
            </a:r>
            <a:r>
              <a:rPr lang="en-US" sz="600" dirty="0" err="1"/>
              <a:t>Pediatr</a:t>
            </a:r>
            <a:r>
              <a:rPr lang="en-US" sz="600" dirty="0"/>
              <a:t> Infect Dis J. 2005, 24(5 </a:t>
            </a:r>
            <a:r>
              <a:rPr lang="en-US" sz="600" dirty="0" err="1"/>
              <a:t>Suppl</a:t>
            </a:r>
            <a:r>
              <a:rPr lang="en-US" sz="600" dirty="0"/>
              <a:t>):S58-61.</a:t>
            </a:r>
          </a:p>
        </p:txBody>
      </p:sp>
      <p:sp>
        <p:nvSpPr>
          <p:cNvPr id="29" name="Rectangle 28"/>
          <p:cNvSpPr/>
          <p:nvPr/>
        </p:nvSpPr>
        <p:spPr>
          <a:xfrm>
            <a:off x="2570628" y="2639601"/>
            <a:ext cx="5460085" cy="646331"/>
          </a:xfrm>
          <a:prstGeom prst="rect">
            <a:avLst/>
          </a:prstGeom>
        </p:spPr>
        <p:txBody>
          <a:bodyPr wrap="none">
            <a:spAutoFit/>
          </a:bodyPr>
          <a:lstStyle/>
          <a:p>
            <a:pPr algn="ctr"/>
            <a:r>
              <a:rPr lang="it-IT" b="1" dirty="0">
                <a:solidFill>
                  <a:srgbClr val="FF0000"/>
                </a:solidFill>
              </a:rPr>
              <a:t>Conosciamo la clinica e la trasmissione</a:t>
            </a:r>
          </a:p>
          <a:p>
            <a:pPr algn="ctr"/>
            <a:r>
              <a:rPr lang="it-IT" b="1" dirty="0">
                <a:solidFill>
                  <a:srgbClr val="FF0000"/>
                </a:solidFill>
              </a:rPr>
              <a:t>ma ne sottostimiamo il </a:t>
            </a:r>
            <a:r>
              <a:rPr lang="it-IT" b="1" dirty="0" err="1">
                <a:solidFill>
                  <a:srgbClr val="FF0000"/>
                </a:solidFill>
              </a:rPr>
              <a:t>burden</a:t>
            </a:r>
            <a:r>
              <a:rPr lang="it-IT" b="1" dirty="0">
                <a:solidFill>
                  <a:srgbClr val="FF0000"/>
                </a:solidFill>
              </a:rPr>
              <a:t> e la reale epidemiologia</a:t>
            </a:r>
            <a:endParaRPr lang="en-US" b="1" dirty="0">
              <a:solidFill>
                <a:srgbClr val="FF0000"/>
              </a:solidFill>
            </a:endParaRPr>
          </a:p>
        </p:txBody>
      </p:sp>
      <p:sp>
        <p:nvSpPr>
          <p:cNvPr id="34" name="Rectangle 2"/>
          <p:cNvSpPr txBox="1">
            <a:spLocks noChangeArrowheads="1"/>
          </p:cNvSpPr>
          <p:nvPr/>
        </p:nvSpPr>
        <p:spPr>
          <a:xfrm>
            <a:off x="185530" y="249784"/>
            <a:ext cx="5346548" cy="664797"/>
          </a:xfrm>
          <a:prstGeom prst="rect">
            <a:avLst/>
          </a:prstGeom>
        </p:spPr>
        <p:txBody>
          <a:bodyPr vert="horz" wrap="square" lIns="0" tIns="0" rIns="0" bIns="0" rtlCol="0" anchor="ctr">
            <a:spAutoFit/>
          </a:bodyPr>
          <a:lstStyle>
            <a:lvl1pPr algn="l" defTabSz="685800" rtl="0" eaLnBrk="1" latinLnBrk="0" hangingPunct="1">
              <a:lnSpc>
                <a:spcPct val="90000"/>
              </a:lnSpc>
              <a:spcBef>
                <a:spcPct val="0"/>
              </a:spcBef>
              <a:buNone/>
              <a:defRPr sz="2800" kern="1200" baseline="0">
                <a:solidFill>
                  <a:schemeClr val="tx2"/>
                </a:solidFill>
                <a:latin typeface="+mj-lt"/>
                <a:ea typeface="+mj-ea"/>
                <a:cs typeface="+mj-cs"/>
              </a:defRPr>
            </a:lvl1pPr>
          </a:lstStyle>
          <a:p>
            <a:pPr>
              <a:defRPr/>
            </a:pPr>
            <a:r>
              <a:rPr lang="en-US" sz="2400" b="1" dirty="0">
                <a:solidFill>
                  <a:schemeClr val="accent6">
                    <a:lumMod val="50000"/>
                  </a:schemeClr>
                </a:solidFill>
                <a:latin typeface="+mn-lt"/>
              </a:rPr>
              <a:t>La </a:t>
            </a:r>
            <a:r>
              <a:rPr lang="en-US" sz="2400" b="1" dirty="0" err="1">
                <a:solidFill>
                  <a:schemeClr val="accent6">
                    <a:lumMod val="50000"/>
                  </a:schemeClr>
                </a:solidFill>
                <a:latin typeface="+mn-lt"/>
              </a:rPr>
              <a:t>pertosse</a:t>
            </a:r>
            <a:r>
              <a:rPr lang="en-US" sz="2400" b="1" dirty="0">
                <a:solidFill>
                  <a:schemeClr val="accent6">
                    <a:lumMod val="50000"/>
                  </a:schemeClr>
                </a:solidFill>
                <a:latin typeface="+mn-lt"/>
              </a:rPr>
              <a:t>, </a:t>
            </a:r>
            <a:br>
              <a:rPr lang="en-US" sz="2400" b="1" dirty="0">
                <a:solidFill>
                  <a:schemeClr val="accent6">
                    <a:lumMod val="50000"/>
                  </a:schemeClr>
                </a:solidFill>
                <a:latin typeface="+mn-lt"/>
              </a:rPr>
            </a:br>
            <a:r>
              <a:rPr lang="en-US" sz="2400" b="1" dirty="0" err="1">
                <a:solidFill>
                  <a:schemeClr val="accent6">
                    <a:lumMod val="50000"/>
                  </a:schemeClr>
                </a:solidFill>
                <a:latin typeface="+mn-lt"/>
              </a:rPr>
              <a:t>questa</a:t>
            </a:r>
            <a:r>
              <a:rPr lang="en-US" sz="2400" b="1" dirty="0">
                <a:solidFill>
                  <a:schemeClr val="accent6">
                    <a:lumMod val="50000"/>
                  </a:schemeClr>
                </a:solidFill>
                <a:latin typeface="+mn-lt"/>
              </a:rPr>
              <a:t> </a:t>
            </a:r>
            <a:r>
              <a:rPr lang="en-US" sz="2400" b="1" dirty="0" err="1">
                <a:solidFill>
                  <a:schemeClr val="accent6">
                    <a:lumMod val="50000"/>
                  </a:schemeClr>
                </a:solidFill>
                <a:latin typeface="+mn-lt"/>
              </a:rPr>
              <a:t>illustre</a:t>
            </a:r>
            <a:r>
              <a:rPr lang="en-US" sz="2400" b="1" dirty="0">
                <a:solidFill>
                  <a:schemeClr val="accent6">
                    <a:lumMod val="50000"/>
                  </a:schemeClr>
                </a:solidFill>
                <a:latin typeface="+mn-lt"/>
              </a:rPr>
              <a:t> </a:t>
            </a:r>
            <a:r>
              <a:rPr lang="en-US" sz="2400" b="1" dirty="0" err="1">
                <a:solidFill>
                  <a:schemeClr val="accent6">
                    <a:lumMod val="50000"/>
                  </a:schemeClr>
                </a:solidFill>
                <a:latin typeface="+mn-lt"/>
              </a:rPr>
              <a:t>sconosciuta</a:t>
            </a:r>
            <a:endParaRPr lang="en-US" sz="2400" b="1" dirty="0">
              <a:solidFill>
                <a:schemeClr val="accent6">
                  <a:lumMod val="50000"/>
                </a:schemeClr>
              </a:solidFill>
              <a:latin typeface="+mn-lt"/>
            </a:endParaRPr>
          </a:p>
        </p:txBody>
      </p:sp>
      <p:sp>
        <p:nvSpPr>
          <p:cNvPr id="14339" name="Curved Left Arrow 14338"/>
          <p:cNvSpPr/>
          <p:nvPr/>
        </p:nvSpPr>
        <p:spPr>
          <a:xfrm>
            <a:off x="6657974" y="1585784"/>
            <a:ext cx="2234507" cy="3266853"/>
          </a:xfrm>
          <a:prstGeom prst="curvedLeftArrow">
            <a:avLst>
              <a:gd name="adj1" fmla="val 7073"/>
              <a:gd name="adj2" fmla="val 50000"/>
              <a:gd name="adj3" fmla="val 1465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Curved Left Arrow 38"/>
          <p:cNvSpPr/>
          <p:nvPr/>
        </p:nvSpPr>
        <p:spPr>
          <a:xfrm rot="4950046">
            <a:off x="4062060" y="2974664"/>
            <a:ext cx="1120033" cy="3266853"/>
          </a:xfrm>
          <a:prstGeom prst="curvedLeftArrow">
            <a:avLst>
              <a:gd name="adj1" fmla="val 24870"/>
              <a:gd name="adj2" fmla="val 50000"/>
              <a:gd name="adj3" fmla="val 1465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Rounded Rectangle 39"/>
          <p:cNvSpPr/>
          <p:nvPr/>
        </p:nvSpPr>
        <p:spPr>
          <a:xfrm>
            <a:off x="4955879" y="3708635"/>
            <a:ext cx="3962399" cy="1186533"/>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defTabSz="914378">
              <a:buFont typeface="Arial" panose="020B0604020202020204" pitchFamily="34" charset="0"/>
              <a:buChar char="•"/>
              <a:defRPr/>
            </a:pPr>
            <a:r>
              <a:rPr lang="en-US" sz="1400" dirty="0" err="1">
                <a:solidFill>
                  <a:schemeClr val="bg1"/>
                </a:solidFill>
                <a:latin typeface="Calibri" panose="020F0502020204030204" pitchFamily="34" charset="0"/>
                <a:cs typeface="Calibri" panose="020F0502020204030204" pitchFamily="34" charset="0"/>
              </a:rPr>
              <a:t>Morbilità</a:t>
            </a:r>
            <a:r>
              <a:rPr lang="en-US" sz="1400" dirty="0">
                <a:solidFill>
                  <a:schemeClr val="bg1"/>
                </a:solidFill>
                <a:latin typeface="Calibri" panose="020F0502020204030204" pitchFamily="34" charset="0"/>
                <a:cs typeface="Calibri" panose="020F0502020204030204" pitchFamily="34" charset="0"/>
              </a:rPr>
              <a:t> in </a:t>
            </a:r>
            <a:r>
              <a:rPr lang="en-US" sz="1400" dirty="0" err="1">
                <a:solidFill>
                  <a:schemeClr val="bg1"/>
                </a:solidFill>
                <a:latin typeface="Calibri" panose="020F0502020204030204" pitchFamily="34" charset="0"/>
                <a:cs typeface="Calibri" panose="020F0502020204030204" pitchFamily="34" charset="0"/>
              </a:rPr>
              <a:t>tutte</a:t>
            </a:r>
            <a:r>
              <a:rPr lang="en-US" sz="1400" dirty="0">
                <a:solidFill>
                  <a:schemeClr val="bg1"/>
                </a:solidFill>
                <a:latin typeface="Calibri" panose="020F0502020204030204" pitchFamily="34" charset="0"/>
                <a:cs typeface="Calibri" panose="020F0502020204030204" pitchFamily="34" charset="0"/>
              </a:rPr>
              <a:t> le </a:t>
            </a:r>
            <a:r>
              <a:rPr lang="en-US" sz="1400" dirty="0" err="1">
                <a:solidFill>
                  <a:schemeClr val="bg1"/>
                </a:solidFill>
                <a:latin typeface="Calibri" panose="020F0502020204030204" pitchFamily="34" charset="0"/>
                <a:cs typeface="Calibri" panose="020F0502020204030204" pitchFamily="34" charset="0"/>
              </a:rPr>
              <a:t>età</a:t>
            </a:r>
            <a:r>
              <a:rPr lang="en-US" sz="1400" dirty="0">
                <a:solidFill>
                  <a:schemeClr val="bg1"/>
                </a:solidFill>
                <a:latin typeface="Calibri" panose="020F0502020204030204" pitchFamily="34" charset="0"/>
                <a:cs typeface="Calibri" panose="020F0502020204030204" pitchFamily="34" charset="0"/>
              </a:rPr>
              <a:t>, </a:t>
            </a:r>
            <a:r>
              <a:rPr lang="en-US" sz="1400" dirty="0" err="1">
                <a:solidFill>
                  <a:schemeClr val="bg1"/>
                </a:solidFill>
                <a:latin typeface="Calibri" panose="020F0502020204030204" pitchFamily="34" charset="0"/>
                <a:cs typeface="Calibri" panose="020F0502020204030204" pitchFamily="34" charset="0"/>
              </a:rPr>
              <a:t>soprattutto</a:t>
            </a:r>
            <a:r>
              <a:rPr lang="en-US" sz="1400" dirty="0">
                <a:solidFill>
                  <a:schemeClr val="bg1"/>
                </a:solidFill>
                <a:latin typeface="Calibri" panose="020F0502020204030204" pitchFamily="34" charset="0"/>
                <a:cs typeface="Calibri" panose="020F0502020204030204" pitchFamily="34" charset="0"/>
              </a:rPr>
              <a:t> neonati</a:t>
            </a:r>
            <a:r>
              <a:rPr lang="en-US" sz="1400" baseline="30000" dirty="0">
                <a:solidFill>
                  <a:schemeClr val="bg1"/>
                </a:solidFill>
                <a:latin typeface="Calibri" panose="020F0502020204030204" pitchFamily="34" charset="0"/>
                <a:cs typeface="Calibri" panose="020F0502020204030204" pitchFamily="34" charset="0"/>
              </a:rPr>
              <a:t>1-3</a:t>
            </a:r>
          </a:p>
          <a:p>
            <a:pPr defTabSz="914378">
              <a:defRPr/>
            </a:pPr>
            <a:endParaRPr lang="en-US" sz="600" dirty="0">
              <a:solidFill>
                <a:schemeClr val="bg1"/>
              </a:solidFill>
            </a:endParaRPr>
          </a:p>
          <a:p>
            <a:pPr marL="171446" indent="-171446" defTabSz="914378">
              <a:buFont typeface="Arial" panose="020B0604020202020204" pitchFamily="34" charset="0"/>
              <a:buChar char="•"/>
              <a:defRPr/>
            </a:pPr>
            <a:r>
              <a:rPr lang="en-US" sz="1400" dirty="0">
                <a:solidFill>
                  <a:schemeClr val="bg1"/>
                </a:solidFill>
                <a:latin typeface="Calibri" panose="020F0502020204030204" pitchFamily="34" charset="0"/>
                <a:cs typeface="Calibri" panose="020F0502020204030204" pitchFamily="34" charset="0"/>
              </a:rPr>
              <a:t>Causa 13%-17% </a:t>
            </a:r>
            <a:r>
              <a:rPr lang="en-US" sz="1400" dirty="0" err="1">
                <a:solidFill>
                  <a:schemeClr val="bg1"/>
                </a:solidFill>
                <a:latin typeface="Calibri" panose="020F0502020204030204" pitchFamily="34" charset="0"/>
                <a:cs typeface="Calibri" panose="020F0502020204030204" pitchFamily="34" charset="0"/>
              </a:rPr>
              <a:t>dei</a:t>
            </a:r>
            <a:r>
              <a:rPr lang="en-US" sz="1400" dirty="0">
                <a:solidFill>
                  <a:schemeClr val="bg1"/>
                </a:solidFill>
                <a:latin typeface="Calibri" panose="020F0502020204030204" pitchFamily="34" charset="0"/>
                <a:cs typeface="Calibri" panose="020F0502020204030204" pitchFamily="34" charset="0"/>
              </a:rPr>
              <a:t> </a:t>
            </a:r>
            <a:r>
              <a:rPr lang="en-US" sz="1400" dirty="0" err="1">
                <a:solidFill>
                  <a:schemeClr val="bg1"/>
                </a:solidFill>
                <a:latin typeface="Calibri" panose="020F0502020204030204" pitchFamily="34" charset="0"/>
                <a:cs typeface="Calibri" panose="020F0502020204030204" pitchFamily="34" charset="0"/>
              </a:rPr>
              <a:t>casi</a:t>
            </a:r>
            <a:r>
              <a:rPr lang="en-US" sz="1400" dirty="0">
                <a:solidFill>
                  <a:schemeClr val="bg1"/>
                </a:solidFill>
                <a:latin typeface="Calibri" panose="020F0502020204030204" pitchFamily="34" charset="0"/>
                <a:cs typeface="Calibri" panose="020F0502020204030204" pitchFamily="34" charset="0"/>
              </a:rPr>
              <a:t> di </a:t>
            </a:r>
            <a:r>
              <a:rPr lang="en-US" sz="1400" dirty="0" err="1">
                <a:solidFill>
                  <a:schemeClr val="bg1"/>
                </a:solidFill>
                <a:latin typeface="Calibri" panose="020F0502020204030204" pitchFamily="34" charset="0"/>
                <a:cs typeface="Calibri" panose="020F0502020204030204" pitchFamily="34" charset="0"/>
              </a:rPr>
              <a:t>tosse</a:t>
            </a:r>
            <a:r>
              <a:rPr lang="en-US" sz="1400" dirty="0">
                <a:solidFill>
                  <a:schemeClr val="bg1"/>
                </a:solidFill>
                <a:latin typeface="Calibri" panose="020F0502020204030204" pitchFamily="34" charset="0"/>
                <a:cs typeface="Calibri" panose="020F0502020204030204" pitchFamily="34" charset="0"/>
              </a:rPr>
              <a:t> </a:t>
            </a:r>
            <a:r>
              <a:rPr lang="en-US" sz="1400" dirty="0" err="1">
                <a:solidFill>
                  <a:schemeClr val="bg1"/>
                </a:solidFill>
                <a:latin typeface="Calibri" panose="020F0502020204030204" pitchFamily="34" charset="0"/>
                <a:cs typeface="Calibri" panose="020F0502020204030204" pitchFamily="34" charset="0"/>
              </a:rPr>
              <a:t>prolungata</a:t>
            </a:r>
            <a:r>
              <a:rPr lang="en-US" sz="1400" dirty="0">
                <a:solidFill>
                  <a:schemeClr val="bg1"/>
                </a:solidFill>
                <a:latin typeface="Calibri" panose="020F0502020204030204" pitchFamily="34" charset="0"/>
                <a:cs typeface="Calibri" panose="020F0502020204030204" pitchFamily="34" charset="0"/>
              </a:rPr>
              <a:t> in ado e adulti</a:t>
            </a:r>
            <a:r>
              <a:rPr lang="en-US" sz="1400" baseline="30000" dirty="0">
                <a:solidFill>
                  <a:schemeClr val="bg1"/>
                </a:solidFill>
                <a:latin typeface="Calibri" panose="020F0502020204030204" pitchFamily="34" charset="0"/>
                <a:cs typeface="Calibri" panose="020F0502020204030204" pitchFamily="34" charset="0"/>
              </a:rPr>
              <a:t>4</a:t>
            </a:r>
            <a:r>
              <a:rPr lang="en-US" sz="1400" dirty="0">
                <a:solidFill>
                  <a:schemeClr val="bg1"/>
                </a:solidFill>
              </a:rPr>
              <a:t> </a:t>
            </a:r>
            <a:r>
              <a:rPr lang="en-US" sz="1400" dirty="0">
                <a:solidFill>
                  <a:schemeClr val="bg1"/>
                </a:solidFill>
                <a:latin typeface="Calibri" panose="020F0502020204030204" pitchFamily="34" charset="0"/>
                <a:sym typeface="Wingdings" panose="05000000000000000000" pitchFamily="2" charset="2"/>
              </a:rPr>
              <a:t></a:t>
            </a:r>
            <a:r>
              <a:rPr lang="en-US" sz="1400" dirty="0">
                <a:solidFill>
                  <a:schemeClr val="bg1"/>
                </a:solidFill>
                <a:latin typeface="Calibri" panose="020F0502020204030204" pitchFamily="34" charset="0"/>
                <a:cs typeface="Calibri" panose="020F0502020204030204" pitchFamily="34" charset="0"/>
              </a:rPr>
              <a:t> </a:t>
            </a:r>
            <a:r>
              <a:rPr lang="en-US" sz="1400" dirty="0" err="1">
                <a:solidFill>
                  <a:schemeClr val="bg1"/>
                </a:solidFill>
                <a:latin typeface="Calibri" panose="020F0502020204030204" pitchFamily="34" charset="0"/>
                <a:cs typeface="Calibri" panose="020F0502020204030204" pitchFamily="34" charset="0"/>
              </a:rPr>
              <a:t>espongono</a:t>
            </a:r>
            <a:r>
              <a:rPr lang="en-US" sz="1400" dirty="0">
                <a:solidFill>
                  <a:schemeClr val="bg1"/>
                </a:solidFill>
                <a:latin typeface="Calibri" panose="020F0502020204030204" pitchFamily="34" charset="0"/>
                <a:cs typeface="Calibri" panose="020F0502020204030204" pitchFamily="34" charset="0"/>
              </a:rPr>
              <a:t>  </a:t>
            </a:r>
            <a:r>
              <a:rPr lang="en-US" sz="1400" dirty="0" err="1">
                <a:solidFill>
                  <a:schemeClr val="bg1"/>
                </a:solidFill>
                <a:latin typeface="Calibri" panose="020F0502020204030204" pitchFamily="34" charset="0"/>
                <a:cs typeface="Calibri" panose="020F0502020204030204" pitchFamily="34" charset="0"/>
              </a:rPr>
              <a:t>i</a:t>
            </a:r>
            <a:r>
              <a:rPr lang="en-US" sz="1400" dirty="0">
                <a:solidFill>
                  <a:schemeClr val="bg1"/>
                </a:solidFill>
                <a:latin typeface="Calibri" panose="020F0502020204030204" pitchFamily="34" charset="0"/>
                <a:cs typeface="Calibri" panose="020F0502020204030204" pitchFamily="34" charset="0"/>
              </a:rPr>
              <a:t> </a:t>
            </a:r>
            <a:r>
              <a:rPr lang="en-US" sz="1400" dirty="0" err="1">
                <a:solidFill>
                  <a:schemeClr val="bg1"/>
                </a:solidFill>
                <a:latin typeface="Calibri" panose="020F0502020204030204" pitchFamily="34" charset="0"/>
                <a:cs typeface="Calibri" panose="020F0502020204030204" pitchFamily="34" charset="0"/>
              </a:rPr>
              <a:t>neonati</a:t>
            </a:r>
            <a:r>
              <a:rPr lang="en-US" sz="1400" dirty="0">
                <a:solidFill>
                  <a:schemeClr val="bg1"/>
                </a:solidFill>
                <a:latin typeface="Calibri" panose="020F0502020204030204" pitchFamily="34" charset="0"/>
                <a:cs typeface="Calibri" panose="020F0502020204030204" pitchFamily="34" charset="0"/>
              </a:rPr>
              <a:t> a rischio</a:t>
            </a:r>
            <a:r>
              <a:rPr lang="en-US" sz="1400" baseline="30000" dirty="0">
                <a:solidFill>
                  <a:schemeClr val="bg1"/>
                </a:solidFill>
                <a:latin typeface="Calibri" panose="020F0502020204030204" pitchFamily="34" charset="0"/>
                <a:cs typeface="Calibri" panose="020F0502020204030204" pitchFamily="34" charset="0"/>
              </a:rPr>
              <a:t>1</a:t>
            </a:r>
            <a:endParaRPr lang="en-US" sz="1400" dirty="0">
              <a:solidFill>
                <a:schemeClr val="bg1"/>
              </a:solidFill>
            </a:endParaRPr>
          </a:p>
        </p:txBody>
      </p:sp>
      <p:sp>
        <p:nvSpPr>
          <p:cNvPr id="44" name="Curved Left Arrow 43"/>
          <p:cNvSpPr/>
          <p:nvPr/>
        </p:nvSpPr>
        <p:spPr>
          <a:xfrm rot="12022624">
            <a:off x="1750553" y="1071152"/>
            <a:ext cx="2055113" cy="3136900"/>
          </a:xfrm>
          <a:prstGeom prst="curvedLeftArrow">
            <a:avLst>
              <a:gd name="adj1" fmla="val 7830"/>
              <a:gd name="adj2" fmla="val 50000"/>
              <a:gd name="adj3" fmla="val 36495"/>
            </a:avLst>
          </a:prstGeom>
          <a:solidFill>
            <a:srgbClr val="0070C0"/>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Rounded Rectangle 44"/>
          <p:cNvSpPr/>
          <p:nvPr/>
        </p:nvSpPr>
        <p:spPr>
          <a:xfrm>
            <a:off x="3162299" y="1219200"/>
            <a:ext cx="3781425" cy="127635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46" indent="-171446">
              <a:buFont typeface="Arial" panose="020B0604020202020204" pitchFamily="34" charset="0"/>
              <a:buChar char="•"/>
            </a:pPr>
            <a:r>
              <a:rPr lang="en-US" sz="1400" dirty="0" err="1">
                <a:solidFill>
                  <a:schemeClr val="bg1"/>
                </a:solidFill>
                <a:latin typeface="Calibri" panose="020F0502020204030204" pitchFamily="34" charset="0"/>
                <a:cs typeface="Calibri" panose="020F0502020204030204" pitchFamily="34" charset="0"/>
              </a:rPr>
              <a:t>Altamente</a:t>
            </a:r>
            <a:r>
              <a:rPr lang="en-US" sz="1400" dirty="0">
                <a:solidFill>
                  <a:schemeClr val="bg1"/>
                </a:solidFill>
                <a:latin typeface="Calibri" panose="020F0502020204030204" pitchFamily="34" charset="0"/>
                <a:cs typeface="Calibri" panose="020F0502020204030204" pitchFamily="34" charset="0"/>
              </a:rPr>
              <a:t> </a:t>
            </a:r>
            <a:r>
              <a:rPr lang="en-US" sz="1400" dirty="0" err="1">
                <a:solidFill>
                  <a:schemeClr val="bg1"/>
                </a:solidFill>
                <a:latin typeface="Calibri" panose="020F0502020204030204" pitchFamily="34" charset="0"/>
                <a:cs typeface="Calibri" panose="020F0502020204030204" pitchFamily="34" charset="0"/>
              </a:rPr>
              <a:t>contagiosa</a:t>
            </a:r>
            <a:r>
              <a:rPr lang="en-US" sz="1400" dirty="0">
                <a:solidFill>
                  <a:schemeClr val="bg1"/>
                </a:solidFill>
                <a:latin typeface="Calibri" panose="020F0502020204030204" pitchFamily="34" charset="0"/>
                <a:cs typeface="Calibri" panose="020F0502020204030204" pitchFamily="34" charset="0"/>
              </a:rPr>
              <a:t> </a:t>
            </a:r>
            <a:br>
              <a:rPr lang="en-US" sz="1400" dirty="0">
                <a:solidFill>
                  <a:schemeClr val="bg1"/>
                </a:solidFill>
                <a:latin typeface="Calibri" panose="020F0502020204030204" pitchFamily="34" charset="0"/>
                <a:cs typeface="Calibri" panose="020F0502020204030204" pitchFamily="34" charset="0"/>
              </a:rPr>
            </a:br>
            <a:r>
              <a:rPr lang="en-US" sz="1100" dirty="0">
                <a:solidFill>
                  <a:schemeClr val="bg1"/>
                </a:solidFill>
                <a:latin typeface="Calibri" panose="020F0502020204030204" pitchFamily="34" charset="0"/>
                <a:cs typeface="Calibri" panose="020F0502020204030204" pitchFamily="34" charset="0"/>
              </a:rPr>
              <a:t>(80%-90% attack rate </a:t>
            </a:r>
            <a:r>
              <a:rPr lang="en-US" sz="1100" dirty="0" err="1">
                <a:solidFill>
                  <a:schemeClr val="bg1"/>
                </a:solidFill>
                <a:latin typeface="Calibri" panose="020F0502020204030204" pitchFamily="34" charset="0"/>
                <a:cs typeface="Calibri" panose="020F0502020204030204" pitchFamily="34" charset="0"/>
              </a:rPr>
              <a:t>secondario</a:t>
            </a:r>
            <a:r>
              <a:rPr lang="en-US" sz="1100" dirty="0">
                <a:solidFill>
                  <a:schemeClr val="bg1"/>
                </a:solidFill>
                <a:latin typeface="Calibri" panose="020F0502020204030204" pitchFamily="34" charset="0"/>
                <a:cs typeface="Calibri" panose="020F0502020204030204" pitchFamily="34" charset="0"/>
              </a:rPr>
              <a:t> </a:t>
            </a:r>
            <a:r>
              <a:rPr lang="en-US" sz="1100" dirty="0" err="1">
                <a:solidFill>
                  <a:schemeClr val="bg1"/>
                </a:solidFill>
                <a:latin typeface="Calibri" panose="020F0502020204030204" pitchFamily="34" charset="0"/>
                <a:cs typeface="Calibri" panose="020F0502020204030204" pitchFamily="34" charset="0"/>
              </a:rPr>
              <a:t>tra</a:t>
            </a:r>
            <a:r>
              <a:rPr lang="en-US" sz="1100" dirty="0">
                <a:solidFill>
                  <a:schemeClr val="bg1"/>
                </a:solidFill>
                <a:latin typeface="Calibri" panose="020F0502020204030204" pitchFamily="34" charset="0"/>
                <a:cs typeface="Calibri" panose="020F0502020204030204" pitchFamily="34" charset="0"/>
              </a:rPr>
              <a:t> </a:t>
            </a:r>
            <a:r>
              <a:rPr lang="en-US" sz="1100" dirty="0" err="1">
                <a:solidFill>
                  <a:schemeClr val="bg1"/>
                </a:solidFill>
                <a:latin typeface="Calibri" panose="020F0502020204030204" pitchFamily="34" charset="0"/>
                <a:cs typeface="Calibri" panose="020F0502020204030204" pitchFamily="34" charset="0"/>
              </a:rPr>
              <a:t>suscettibili</a:t>
            </a:r>
            <a:r>
              <a:rPr lang="en-US" sz="1100" dirty="0">
                <a:solidFill>
                  <a:schemeClr val="bg1"/>
                </a:solidFill>
                <a:latin typeface="Calibri" panose="020F0502020204030204" pitchFamily="34" charset="0"/>
                <a:cs typeface="Calibri" panose="020F0502020204030204" pitchFamily="34" charset="0"/>
              </a:rPr>
              <a:t>)</a:t>
            </a:r>
            <a:r>
              <a:rPr lang="en-US" sz="1100" baseline="30000" dirty="0">
                <a:solidFill>
                  <a:schemeClr val="bg1"/>
                </a:solidFill>
                <a:latin typeface="Calibri" panose="020F0502020204030204" pitchFamily="34" charset="0"/>
                <a:cs typeface="Calibri" panose="020F0502020204030204" pitchFamily="34" charset="0"/>
              </a:rPr>
              <a:t>1-3</a:t>
            </a:r>
          </a:p>
          <a:p>
            <a:pPr lvl="0"/>
            <a:endParaRPr lang="en-US" sz="600" dirty="0">
              <a:solidFill>
                <a:schemeClr val="bg1"/>
              </a:solidFill>
            </a:endParaRPr>
          </a:p>
          <a:p>
            <a:pPr marL="171446" indent="-171446">
              <a:buFont typeface="Arial" panose="020B0604020202020204" pitchFamily="34" charset="0"/>
              <a:buChar char="•"/>
            </a:pPr>
            <a:r>
              <a:rPr lang="it-IT" sz="1400" dirty="0">
                <a:solidFill>
                  <a:schemeClr val="bg1"/>
                </a:solidFill>
                <a:latin typeface="Calibri" panose="020F0502020204030204" pitchFamily="34" charset="0"/>
                <a:cs typeface="Calibri" panose="020F0502020204030204" pitchFamily="34" charset="0"/>
              </a:rPr>
              <a:t>Perdita immunità dopo 4-10 anni, </a:t>
            </a:r>
            <a:br>
              <a:rPr lang="it-IT" sz="1400" dirty="0">
                <a:solidFill>
                  <a:schemeClr val="bg1"/>
                </a:solidFill>
                <a:latin typeface="Calibri" panose="020F0502020204030204" pitchFamily="34" charset="0"/>
                <a:cs typeface="Calibri" panose="020F0502020204030204" pitchFamily="34" charset="0"/>
              </a:rPr>
            </a:br>
            <a:r>
              <a:rPr lang="it-IT" sz="1400" dirty="0">
                <a:solidFill>
                  <a:schemeClr val="bg1"/>
                </a:solidFill>
                <a:latin typeface="Calibri" panose="020F0502020204030204" pitchFamily="34" charset="0"/>
                <a:cs typeface="Calibri" panose="020F0502020204030204" pitchFamily="34" charset="0"/>
              </a:rPr>
              <a:t>sia da infezione naturale che da vaccinazione</a:t>
            </a:r>
            <a:br>
              <a:rPr lang="it-IT" sz="1400" dirty="0">
                <a:solidFill>
                  <a:schemeClr val="bg1"/>
                </a:solidFill>
                <a:latin typeface="Calibri" panose="020F0502020204030204" pitchFamily="34" charset="0"/>
                <a:cs typeface="Calibri" panose="020F0502020204030204" pitchFamily="34" charset="0"/>
              </a:rPr>
            </a:br>
            <a:r>
              <a:rPr lang="it-IT" sz="1400" dirty="0">
                <a:solidFill>
                  <a:schemeClr val="bg1"/>
                </a:solidFill>
                <a:latin typeface="Calibri" panose="020F0502020204030204" pitchFamily="34" charset="0"/>
                <a:cs typeface="Calibri" panose="020F0502020204030204" pitchFamily="34" charset="0"/>
                <a:sym typeface="Wingdings" panose="05000000000000000000" pitchFamily="2" charset="2"/>
              </a:rPr>
              <a:t> necessaria vaccinazione di richiamo</a:t>
            </a:r>
            <a:r>
              <a:rPr lang="en-US" sz="1400" baseline="30000" dirty="0">
                <a:solidFill>
                  <a:schemeClr val="bg1"/>
                </a:solidFill>
                <a:latin typeface="Calibri" panose="020F0502020204030204" pitchFamily="34" charset="0"/>
                <a:cs typeface="Calibri" panose="020F0502020204030204" pitchFamily="34" charset="0"/>
                <a:sym typeface="Wingdings" panose="05000000000000000000" pitchFamily="2" charset="2"/>
              </a:rPr>
              <a:t>5</a:t>
            </a:r>
            <a:endParaRPr lang="en-US" sz="1400" dirty="0">
              <a:solidFill>
                <a:schemeClr val="bg1"/>
              </a:solidFill>
            </a:endParaRPr>
          </a:p>
        </p:txBody>
      </p:sp>
      <p:sp>
        <p:nvSpPr>
          <p:cNvPr id="46" name="Rounded Rectangle 45"/>
          <p:cNvSpPr/>
          <p:nvPr/>
        </p:nvSpPr>
        <p:spPr>
          <a:xfrm>
            <a:off x="209549" y="3402792"/>
            <a:ext cx="3790950" cy="118653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3" indent="-285743" defTabSz="914378">
              <a:buFont typeface="Arial" panose="020B0604020202020204" pitchFamily="34" charset="0"/>
              <a:buChar char="•"/>
              <a:defRPr/>
            </a:pPr>
            <a:r>
              <a:rPr lang="it-IT" sz="1400" dirty="0">
                <a:solidFill>
                  <a:schemeClr val="bg1"/>
                </a:solidFill>
                <a:latin typeface="Calibri" panose="020F0502020204030204" pitchFamily="34" charset="0"/>
                <a:cs typeface="Calibri" panose="020F0502020204030204" pitchFamily="34" charset="0"/>
              </a:rPr>
              <a:t>Diagnosi clinica complessa</a:t>
            </a:r>
          </a:p>
          <a:p>
            <a:pPr marL="285743" indent="-285743" defTabSz="914378">
              <a:buFont typeface="Arial" panose="020B0604020202020204" pitchFamily="34" charset="0"/>
              <a:buChar char="•"/>
              <a:defRPr/>
            </a:pPr>
            <a:endParaRPr lang="it-IT" sz="600" dirty="0">
              <a:solidFill>
                <a:schemeClr val="bg1"/>
              </a:solidFill>
              <a:latin typeface="Calibri" panose="020F0502020204030204" pitchFamily="34" charset="0"/>
              <a:cs typeface="Calibri" panose="020F0502020204030204" pitchFamily="34" charset="0"/>
            </a:endParaRPr>
          </a:p>
          <a:p>
            <a:pPr marL="285743" indent="-285743" defTabSz="914378">
              <a:buFont typeface="Arial" panose="020B0604020202020204" pitchFamily="34" charset="0"/>
              <a:buChar char="•"/>
              <a:defRPr/>
            </a:pPr>
            <a:r>
              <a:rPr lang="it-IT" sz="1400" dirty="0">
                <a:solidFill>
                  <a:schemeClr val="bg1"/>
                </a:solidFill>
                <a:latin typeface="Calibri" panose="020F0502020204030204" pitchFamily="34" charset="0"/>
                <a:cs typeface="Calibri" panose="020F0502020204030204" pitchFamily="34" charset="0"/>
              </a:rPr>
              <a:t>Appropriati esami di laboratorio non sempre disponibili</a:t>
            </a:r>
          </a:p>
        </p:txBody>
      </p:sp>
    </p:spTree>
    <p:extLst>
      <p:ext uri="{BB962C8B-B14F-4D97-AF65-F5344CB8AC3E}">
        <p14:creationId xmlns:p14="http://schemas.microsoft.com/office/powerpoint/2010/main" val="1963700102"/>
      </p:ext>
    </p:extLst>
  </p:cSld>
  <p:clrMapOvr>
    <a:masterClrMapping/>
  </p:clrMapOvr>
  <mc:AlternateContent xmlns:mc="http://schemas.openxmlformats.org/markup-compatibility/2006" xmlns:p14="http://schemas.microsoft.com/office/powerpoint/2010/main">
    <mc:Choice Requires="p14">
      <p:transition p14:dur="0" advTm="82966"/>
    </mc:Choice>
    <mc:Fallback xmlns="">
      <p:transition advTm="82966"/>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ggetto 6" hidden="1"/>
          <p:cNvGraphicFramePr>
            <a:graphicFrameLocks noChangeAspect="1"/>
          </p:cNvGraphicFramePr>
          <p:nvPr>
            <p:custDataLst>
              <p:tags r:id="rId3"/>
            </p:custDataLst>
            <p:extLst/>
          </p:nvPr>
        </p:nvGraphicFramePr>
        <p:xfrm>
          <a:off x="1589" y="858839"/>
          <a:ext cx="1588" cy="1588"/>
        </p:xfrm>
        <a:graphic>
          <a:graphicData uri="http://schemas.openxmlformats.org/presentationml/2006/ole">
            <mc:AlternateContent xmlns:mc="http://schemas.openxmlformats.org/markup-compatibility/2006">
              <mc:Choice xmlns:v="urn:schemas-microsoft-com:vml" Requires="v">
                <p:oleObj spid="_x0000_s2065" name="Diapositiva think-cell" r:id="rId7" imgW="270" imgH="270" progId="TCLayout.ActiveDocument.1">
                  <p:embed/>
                </p:oleObj>
              </mc:Choice>
              <mc:Fallback>
                <p:oleObj name="Diapositiva think-cell" r:id="rId7" imgW="270" imgH="270" progId="TCLayout.ActiveDocument.1">
                  <p:embed/>
                  <p:pic>
                    <p:nvPicPr>
                      <p:cNvPr id="0" name=""/>
                      <p:cNvPicPr/>
                      <p:nvPr/>
                    </p:nvPicPr>
                    <p:blipFill>
                      <a:blip r:embed="rId8"/>
                      <a:stretch>
                        <a:fillRect/>
                      </a:stretch>
                    </p:blipFill>
                    <p:spPr>
                      <a:xfrm>
                        <a:off x="1589" y="858839"/>
                        <a:ext cx="1588" cy="1588"/>
                      </a:xfrm>
                      <a:prstGeom prst="rect">
                        <a:avLst/>
                      </a:prstGeom>
                    </p:spPr>
                  </p:pic>
                </p:oleObj>
              </mc:Fallback>
            </mc:AlternateContent>
          </a:graphicData>
        </a:graphic>
      </p:graphicFrame>
      <p:sp>
        <p:nvSpPr>
          <p:cNvPr id="8" name="Rettangolo 7" hidden="1"/>
          <p:cNvSpPr/>
          <p:nvPr>
            <p:custDataLst>
              <p:tags r:id="rId4"/>
            </p:custDataLst>
          </p:nvPr>
        </p:nvSpPr>
        <p:spPr>
          <a:xfrm>
            <a:off x="1" y="857251"/>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it-IT" sz="2400" dirty="0">
              <a:latin typeface="Arial"/>
              <a:ea typeface="+mj-ea"/>
              <a:cs typeface="+mj-cs"/>
              <a:sym typeface="Arial"/>
            </a:endParaRPr>
          </a:p>
        </p:txBody>
      </p:sp>
      <p:sp>
        <p:nvSpPr>
          <p:cNvPr id="2" name="Titolo 1"/>
          <p:cNvSpPr>
            <a:spLocks noGrp="1"/>
          </p:cNvSpPr>
          <p:nvPr>
            <p:ph type="title"/>
          </p:nvPr>
        </p:nvSpPr>
        <p:spPr>
          <a:xfrm>
            <a:off x="417166" y="95156"/>
            <a:ext cx="8413430" cy="792088"/>
          </a:xfrm>
        </p:spPr>
        <p:txBody>
          <a:bodyPr>
            <a:noAutofit/>
          </a:bodyPr>
          <a:lstStyle/>
          <a:p>
            <a:r>
              <a:rPr lang="it-IT" sz="2800" b="1" dirty="0">
                <a:solidFill>
                  <a:schemeClr val="accent6">
                    <a:lumMod val="50000"/>
                  </a:schemeClr>
                </a:solidFill>
                <a:latin typeface="+mn-lt"/>
              </a:rPr>
              <a:t>Perché è importante vaccinarsi da adulti contro la pertosse?</a:t>
            </a:r>
          </a:p>
        </p:txBody>
      </p:sp>
      <p:sp>
        <p:nvSpPr>
          <p:cNvPr id="3" name="Segnaposto contenuto 2"/>
          <p:cNvSpPr>
            <a:spLocks noGrp="1"/>
          </p:cNvSpPr>
          <p:nvPr>
            <p:ph idx="13"/>
          </p:nvPr>
        </p:nvSpPr>
        <p:spPr>
          <a:xfrm>
            <a:off x="3027165" y="1114006"/>
            <a:ext cx="5983739" cy="4968552"/>
          </a:xfrm>
        </p:spPr>
        <p:txBody>
          <a:bodyPr>
            <a:noAutofit/>
          </a:bodyPr>
          <a:lstStyle/>
          <a:p>
            <a:r>
              <a:rPr lang="it-IT" sz="2000" b="1" dirty="0"/>
              <a:t>L’immunità dura solitamente 4-10 anni</a:t>
            </a:r>
          </a:p>
          <a:p>
            <a:pPr lvl="1"/>
            <a:r>
              <a:rPr lang="it-IT" sz="1800" dirty="0"/>
              <a:t>Indipendentemente se da vaccino o da infezione naturale</a:t>
            </a:r>
          </a:p>
          <a:p>
            <a:pPr lvl="1"/>
            <a:r>
              <a:rPr lang="it-IT" sz="1800" dirty="0"/>
              <a:t>Indipendentemente dal tipo di vaccino</a:t>
            </a:r>
          </a:p>
          <a:p>
            <a:r>
              <a:rPr lang="it-IT" sz="2000" b="1" dirty="0"/>
              <a:t>Malattia sotto diagnosticata e sottostimata</a:t>
            </a:r>
          </a:p>
          <a:p>
            <a:pPr lvl="1"/>
            <a:r>
              <a:rPr lang="it-IT" sz="1800" dirty="0"/>
              <a:t>Nella popolazione infantile</a:t>
            </a:r>
          </a:p>
          <a:p>
            <a:pPr lvl="1"/>
            <a:r>
              <a:rPr lang="it-IT" sz="1800" dirty="0"/>
              <a:t>Negli adolescenti e adulti che spesso presentano forme asintomatiche</a:t>
            </a:r>
          </a:p>
          <a:p>
            <a:r>
              <a:rPr lang="it-IT" sz="2000" b="1" dirty="0"/>
              <a:t>I casi più gravi di pertosse si verificano nei bambini &lt;6mesi</a:t>
            </a:r>
            <a:r>
              <a:rPr lang="it-IT" sz="2000" dirty="0"/>
              <a:t>, quando sono  troppo piccoli per iniziare o non hanno completato il ciclo vaccinale</a:t>
            </a:r>
          </a:p>
          <a:p>
            <a:r>
              <a:rPr lang="it-IT" sz="2000" b="1" dirty="0"/>
              <a:t>L’unica strategia per prevenire la pertosse nei neonati è la vaccinazione materna</a:t>
            </a:r>
          </a:p>
          <a:p>
            <a:pPr lvl="1"/>
            <a:r>
              <a:rPr lang="it-IT" sz="1800" dirty="0"/>
              <a:t>La vaccinazione </a:t>
            </a:r>
            <a:r>
              <a:rPr lang="it-IT" sz="1800" dirty="0" err="1"/>
              <a:t>dTpa</a:t>
            </a:r>
            <a:r>
              <a:rPr lang="it-IT" sz="1800" dirty="0"/>
              <a:t> ha dimostrato un’</a:t>
            </a:r>
            <a:r>
              <a:rPr lang="it-IT" sz="1800" dirty="0" err="1"/>
              <a:t>effectiveness</a:t>
            </a:r>
            <a:r>
              <a:rPr lang="it-IT" sz="1800" dirty="0"/>
              <a:t> di oltre il 90% nella riduzione dei casi.</a:t>
            </a:r>
          </a:p>
          <a:p>
            <a:pPr lvl="1"/>
            <a:r>
              <a:rPr lang="it-IT" sz="1800" dirty="0"/>
              <a:t>La vaccinazione </a:t>
            </a:r>
            <a:r>
              <a:rPr lang="it-IT" sz="1800" dirty="0" err="1"/>
              <a:t>dTpa</a:t>
            </a:r>
            <a:r>
              <a:rPr lang="it-IT" sz="1800" dirty="0"/>
              <a:t> è altamente sicura per la mamma e il neonato</a:t>
            </a:r>
          </a:p>
        </p:txBody>
      </p:sp>
      <p:pic>
        <p:nvPicPr>
          <p:cNvPr id="17510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512" y="1960616"/>
            <a:ext cx="2752436" cy="163766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5109" name="Picture 5"/>
          <p:cNvPicPr>
            <a:picLocks noChangeAspect="1" noChangeArrowheads="1"/>
          </p:cNvPicPr>
          <p:nvPr/>
        </p:nvPicPr>
        <p:blipFill rotWithShape="1">
          <a:blip r:embed="rId10">
            <a:extLst>
              <a:ext uri="{28A0092B-C50C-407E-A947-70E740481C1C}">
                <a14:useLocalDpi xmlns:a14="http://schemas.microsoft.com/office/drawing/2010/main" val="0"/>
              </a:ext>
            </a:extLst>
          </a:blip>
          <a:srcRect r="28291"/>
          <a:stretch/>
        </p:blipFill>
        <p:spPr bwMode="auto">
          <a:xfrm>
            <a:off x="179512" y="4399703"/>
            <a:ext cx="2873244" cy="14484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79512" y="6455067"/>
            <a:ext cx="4000500" cy="307777"/>
          </a:xfrm>
          <a:prstGeom prst="rect">
            <a:avLst/>
          </a:prstGeom>
        </p:spPr>
        <p:txBody>
          <a:bodyPr wrap="square">
            <a:spAutoFit/>
          </a:bodyPr>
          <a:lstStyle/>
          <a:p>
            <a:r>
              <a:rPr lang="en-US" sz="700" dirty="0"/>
              <a:t>Gabutti G, </a:t>
            </a:r>
            <a:r>
              <a:rPr lang="en-US" sz="700" dirty="0" err="1"/>
              <a:t>Azzari</a:t>
            </a:r>
            <a:r>
              <a:rPr lang="en-US" sz="700" dirty="0"/>
              <a:t> C, Bonanni P. Pertussis, current perspectives on epidemiology and prevention. Hum </a:t>
            </a:r>
            <a:r>
              <a:rPr lang="en-US" sz="700" dirty="0" err="1"/>
              <a:t>Vaccin</a:t>
            </a:r>
            <a:r>
              <a:rPr lang="en-US" sz="700" dirty="0"/>
              <a:t> </a:t>
            </a:r>
            <a:r>
              <a:rPr lang="en-US" sz="700" dirty="0" err="1"/>
              <a:t>Immunother</a:t>
            </a:r>
            <a:r>
              <a:rPr lang="en-US" sz="700" dirty="0"/>
              <a:t>, 2015;11:108-17.</a:t>
            </a:r>
          </a:p>
        </p:txBody>
      </p:sp>
    </p:spTree>
    <p:custDataLst>
      <p:tags r:id="rId2"/>
    </p:custDataLst>
    <p:extLst>
      <p:ext uri="{BB962C8B-B14F-4D97-AF65-F5344CB8AC3E}">
        <p14:creationId xmlns:p14="http://schemas.microsoft.com/office/powerpoint/2010/main" val="3800881300"/>
      </p:ext>
    </p:extLst>
  </p:cSld>
  <p:clrMapOvr>
    <a:masterClrMapping/>
  </p:clrMapOvr>
  <mc:AlternateContent xmlns:mc="http://schemas.openxmlformats.org/markup-compatibility/2006" xmlns:p14="http://schemas.microsoft.com/office/powerpoint/2010/main">
    <mc:Choice Requires="p14">
      <p:transition p14:dur="0" advTm="90204"/>
    </mc:Choice>
    <mc:Fallback xmlns="">
      <p:transition advTm="90204"/>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5" name="Rectangle 5"/>
          <p:cNvSpPr>
            <a:spLocks noChangeArrowheads="1"/>
          </p:cNvSpPr>
          <p:nvPr/>
        </p:nvSpPr>
        <p:spPr bwMode="auto">
          <a:xfrm>
            <a:off x="244819" y="911130"/>
            <a:ext cx="7921625" cy="1411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57175" indent="-257175" defTabSz="957263">
              <a:spcBef>
                <a:spcPct val="20000"/>
              </a:spcBef>
              <a:buClr>
                <a:srgbClr val="00AFA5"/>
              </a:buClr>
              <a:buSzPct val="85000"/>
              <a:buFont typeface="ZapfDingbats" pitchFamily="82" charset="2"/>
              <a:buChar char="n"/>
              <a:defRPr sz="2400" b="1">
                <a:solidFill>
                  <a:schemeClr val="tx1"/>
                </a:solidFill>
                <a:latin typeface="Verdana" pitchFamily="34" charset="0"/>
              </a:defRPr>
            </a:lvl1pPr>
            <a:lvl2pPr marL="714375" indent="-266700" defTabSz="957263">
              <a:spcBef>
                <a:spcPct val="20000"/>
              </a:spcBef>
              <a:buClr>
                <a:srgbClr val="777777"/>
              </a:buClr>
              <a:buSzPct val="75000"/>
              <a:buFont typeface="ZapfDingbats" pitchFamily="82" charset="2"/>
              <a:buChar char="è"/>
              <a:defRPr sz="2000" b="1">
                <a:solidFill>
                  <a:srgbClr val="000000"/>
                </a:solidFill>
                <a:latin typeface="Verdana" pitchFamily="34" charset="0"/>
              </a:defRPr>
            </a:lvl2pPr>
            <a:lvl3pPr marL="1079500" indent="-130175" defTabSz="957263">
              <a:spcBef>
                <a:spcPct val="20000"/>
              </a:spcBef>
              <a:buSzPct val="95000"/>
              <a:buFont typeface="Arial Narrow" pitchFamily="34" charset="0"/>
              <a:buChar char="-"/>
              <a:defRPr>
                <a:solidFill>
                  <a:srgbClr val="000000"/>
                </a:solidFill>
                <a:latin typeface="Verdana" pitchFamily="34" charset="0"/>
              </a:defRPr>
            </a:lvl3pPr>
            <a:lvl4pPr marL="1665288" indent="-228600">
              <a:spcBef>
                <a:spcPct val="20000"/>
              </a:spcBef>
              <a:buChar char="–"/>
              <a:defRPr sz="2000">
                <a:solidFill>
                  <a:schemeClr val="tx1"/>
                </a:solidFill>
                <a:latin typeface="Arial" charset="0"/>
              </a:defRPr>
            </a:lvl4pPr>
            <a:lvl5pPr marL="2073275" indent="-228600">
              <a:spcBef>
                <a:spcPct val="20000"/>
              </a:spcBef>
              <a:buChar char="»"/>
              <a:defRPr sz="2000">
                <a:solidFill>
                  <a:schemeClr val="tx1"/>
                </a:solidFill>
                <a:latin typeface="Arial" charset="0"/>
              </a:defRPr>
            </a:lvl5pPr>
            <a:lvl6pPr marL="2530475" indent="-228600" fontAlgn="base">
              <a:spcBef>
                <a:spcPct val="20000"/>
              </a:spcBef>
              <a:spcAft>
                <a:spcPct val="0"/>
              </a:spcAft>
              <a:buChar char="»"/>
              <a:defRPr sz="2000">
                <a:solidFill>
                  <a:schemeClr val="tx1"/>
                </a:solidFill>
                <a:latin typeface="Arial" charset="0"/>
              </a:defRPr>
            </a:lvl6pPr>
            <a:lvl7pPr marL="2987675" indent="-228600" fontAlgn="base">
              <a:spcBef>
                <a:spcPct val="20000"/>
              </a:spcBef>
              <a:spcAft>
                <a:spcPct val="0"/>
              </a:spcAft>
              <a:buChar char="»"/>
              <a:defRPr sz="2000">
                <a:solidFill>
                  <a:schemeClr val="tx1"/>
                </a:solidFill>
                <a:latin typeface="Arial" charset="0"/>
              </a:defRPr>
            </a:lvl7pPr>
            <a:lvl8pPr marL="3444875" indent="-228600" fontAlgn="base">
              <a:spcBef>
                <a:spcPct val="20000"/>
              </a:spcBef>
              <a:spcAft>
                <a:spcPct val="0"/>
              </a:spcAft>
              <a:buChar char="»"/>
              <a:defRPr sz="2000">
                <a:solidFill>
                  <a:schemeClr val="tx1"/>
                </a:solidFill>
                <a:latin typeface="Arial" charset="0"/>
              </a:defRPr>
            </a:lvl8pPr>
            <a:lvl9pPr marL="3902075" indent="-228600" fontAlgn="base">
              <a:spcBef>
                <a:spcPct val="20000"/>
              </a:spcBef>
              <a:spcAft>
                <a:spcPct val="0"/>
              </a:spcAft>
              <a:buChar char="»"/>
              <a:defRPr sz="2000">
                <a:solidFill>
                  <a:schemeClr val="tx1"/>
                </a:solidFill>
                <a:latin typeface="Arial" charset="0"/>
              </a:defRPr>
            </a:lvl9pPr>
          </a:lstStyle>
          <a:p>
            <a:r>
              <a:rPr lang="en-GB" altLang="en-US" b="0" dirty="0">
                <a:solidFill>
                  <a:srgbClr val="002060"/>
                </a:solidFill>
                <a:latin typeface="Calibri" panose="020F0502020204030204" pitchFamily="34" charset="0"/>
                <a:cs typeface="Calibri" panose="020F0502020204030204" pitchFamily="34" charset="0"/>
              </a:rPr>
              <a:t>La </a:t>
            </a:r>
            <a:r>
              <a:rPr lang="en-GB" altLang="en-US" b="0" dirty="0" err="1">
                <a:solidFill>
                  <a:srgbClr val="002060"/>
                </a:solidFill>
                <a:latin typeface="Calibri" panose="020F0502020204030204" pitchFamily="34" charset="0"/>
                <a:cs typeface="Calibri" panose="020F0502020204030204" pitchFamily="34" charset="0"/>
              </a:rPr>
              <a:t>pertosse</a:t>
            </a:r>
            <a:r>
              <a:rPr lang="en-GB" altLang="en-US" b="0" dirty="0">
                <a:solidFill>
                  <a:srgbClr val="002060"/>
                </a:solidFill>
                <a:latin typeface="Calibri" panose="020F0502020204030204" pitchFamily="34" charset="0"/>
                <a:cs typeface="Calibri" panose="020F0502020204030204" pitchFamily="34" charset="0"/>
              </a:rPr>
              <a:t> </a:t>
            </a:r>
            <a:r>
              <a:rPr lang="en-GB" altLang="en-US" b="0" dirty="0" err="1">
                <a:solidFill>
                  <a:srgbClr val="002060"/>
                </a:solidFill>
                <a:latin typeface="Calibri" panose="020F0502020204030204" pitchFamily="34" charset="0"/>
                <a:cs typeface="Calibri" panose="020F0502020204030204" pitchFamily="34" charset="0"/>
              </a:rPr>
              <a:t>nell’adulto</a:t>
            </a:r>
            <a:r>
              <a:rPr lang="en-GB" altLang="en-US" b="0" dirty="0">
                <a:solidFill>
                  <a:srgbClr val="002060"/>
                </a:solidFill>
                <a:latin typeface="Calibri" panose="020F0502020204030204" pitchFamily="34" charset="0"/>
                <a:cs typeface="Calibri" panose="020F0502020204030204" pitchFamily="34" charset="0"/>
              </a:rPr>
              <a:t> </a:t>
            </a:r>
            <a:r>
              <a:rPr lang="en-GB" altLang="en-US" b="0" dirty="0" err="1">
                <a:solidFill>
                  <a:srgbClr val="002060"/>
                </a:solidFill>
                <a:latin typeface="Calibri" panose="020F0502020204030204" pitchFamily="34" charset="0"/>
                <a:cs typeface="Calibri" panose="020F0502020204030204" pitchFamily="34" charset="0"/>
              </a:rPr>
              <a:t>può</a:t>
            </a:r>
            <a:r>
              <a:rPr lang="en-GB" altLang="en-US" b="0" dirty="0">
                <a:solidFill>
                  <a:srgbClr val="002060"/>
                </a:solidFill>
                <a:latin typeface="Calibri" panose="020F0502020204030204" pitchFamily="34" charset="0"/>
                <a:cs typeface="Calibri" panose="020F0502020204030204" pitchFamily="34" charset="0"/>
              </a:rPr>
              <a:t> </a:t>
            </a:r>
            <a:r>
              <a:rPr lang="en-GB" altLang="en-US" b="0" dirty="0" err="1">
                <a:solidFill>
                  <a:srgbClr val="002060"/>
                </a:solidFill>
                <a:latin typeface="Calibri" panose="020F0502020204030204" pitchFamily="34" charset="0"/>
                <a:cs typeface="Calibri" panose="020F0502020204030204" pitchFamily="34" charset="0"/>
              </a:rPr>
              <a:t>comportare</a:t>
            </a:r>
            <a:r>
              <a:rPr lang="en-GB" altLang="en-US" b="0" dirty="0">
                <a:solidFill>
                  <a:srgbClr val="002060"/>
                </a:solidFill>
                <a:latin typeface="Calibri" panose="020F0502020204030204" pitchFamily="34" charset="0"/>
                <a:cs typeface="Calibri" panose="020F0502020204030204" pitchFamily="34" charset="0"/>
              </a:rPr>
              <a:t> </a:t>
            </a:r>
            <a:r>
              <a:rPr lang="en-GB" altLang="en-US" b="0" dirty="0" err="1">
                <a:solidFill>
                  <a:srgbClr val="002060"/>
                </a:solidFill>
                <a:latin typeface="Calibri" panose="020F0502020204030204" pitchFamily="34" charset="0"/>
                <a:cs typeface="Calibri" panose="020F0502020204030204" pitchFamily="34" charset="0"/>
              </a:rPr>
              <a:t>serie</a:t>
            </a:r>
            <a:r>
              <a:rPr lang="en-GB" altLang="en-US" b="0" dirty="0">
                <a:solidFill>
                  <a:srgbClr val="002060"/>
                </a:solidFill>
                <a:latin typeface="Calibri" panose="020F0502020204030204" pitchFamily="34" charset="0"/>
                <a:cs typeface="Calibri" panose="020F0502020204030204" pitchFamily="34" charset="0"/>
              </a:rPr>
              <a:t> </a:t>
            </a:r>
            <a:r>
              <a:rPr lang="en-GB" altLang="en-US" b="0" dirty="0" err="1">
                <a:solidFill>
                  <a:srgbClr val="002060"/>
                </a:solidFill>
                <a:latin typeface="Calibri" panose="020F0502020204030204" pitchFamily="34" charset="0"/>
                <a:cs typeface="Calibri" panose="020F0502020204030204" pitchFamily="34" charset="0"/>
              </a:rPr>
              <a:t>complicazioni</a:t>
            </a:r>
            <a:r>
              <a:rPr lang="en-GB" altLang="en-US" b="0" dirty="0">
                <a:solidFill>
                  <a:srgbClr val="002060"/>
                </a:solidFill>
                <a:latin typeface="Calibri" panose="020F0502020204030204" pitchFamily="34" charset="0"/>
                <a:cs typeface="Calibri" panose="020F0502020204030204" pitchFamily="34" charset="0"/>
              </a:rPr>
              <a:t> (</a:t>
            </a:r>
            <a:r>
              <a:rPr lang="en-GB" altLang="en-US" b="0" dirty="0" err="1">
                <a:solidFill>
                  <a:srgbClr val="002060"/>
                </a:solidFill>
                <a:latin typeface="Calibri" panose="020F0502020204030204" pitchFamily="34" charset="0"/>
                <a:cs typeface="Calibri" panose="020F0502020204030204" pitchFamily="34" charset="0"/>
              </a:rPr>
              <a:t>polmonite</a:t>
            </a:r>
            <a:r>
              <a:rPr lang="en-GB" altLang="en-US" b="0" dirty="0">
                <a:solidFill>
                  <a:srgbClr val="002060"/>
                </a:solidFill>
                <a:latin typeface="Calibri" panose="020F0502020204030204" pitchFamily="34" charset="0"/>
                <a:cs typeface="Calibri" panose="020F0502020204030204" pitchFamily="34" charset="0"/>
              </a:rPr>
              <a:t>) e </a:t>
            </a:r>
            <a:r>
              <a:rPr lang="en-GB" altLang="en-US" b="0" dirty="0" err="1">
                <a:solidFill>
                  <a:srgbClr val="002060"/>
                </a:solidFill>
                <a:latin typeface="Calibri" panose="020F0502020204030204" pitchFamily="34" charset="0"/>
                <a:cs typeface="Calibri" panose="020F0502020204030204" pitchFamily="34" charset="0"/>
              </a:rPr>
              <a:t>richiedere</a:t>
            </a:r>
            <a:r>
              <a:rPr lang="en-GB" altLang="en-US" b="0" dirty="0">
                <a:solidFill>
                  <a:srgbClr val="002060"/>
                </a:solidFill>
                <a:latin typeface="Calibri" panose="020F0502020204030204" pitchFamily="34" charset="0"/>
                <a:cs typeface="Calibri" panose="020F0502020204030204" pitchFamily="34" charset="0"/>
              </a:rPr>
              <a:t> </a:t>
            </a:r>
            <a:r>
              <a:rPr lang="en-GB" altLang="en-US" b="0" dirty="0" err="1">
                <a:solidFill>
                  <a:srgbClr val="002060"/>
                </a:solidFill>
                <a:latin typeface="Calibri" panose="020F0502020204030204" pitchFamily="34" charset="0"/>
                <a:cs typeface="Calibri" panose="020F0502020204030204" pitchFamily="34" charset="0"/>
              </a:rPr>
              <a:t>l’ospedalizzazione</a:t>
            </a:r>
            <a:endParaRPr lang="en-GB" altLang="en-US" b="0" dirty="0">
              <a:solidFill>
                <a:srgbClr val="002060"/>
              </a:solidFill>
              <a:latin typeface="Calibri" panose="020F0502020204030204" pitchFamily="34" charset="0"/>
              <a:cs typeface="Calibri" panose="020F0502020204030204" pitchFamily="34" charset="0"/>
            </a:endParaRPr>
          </a:p>
          <a:p>
            <a:pPr lvl="1"/>
            <a:r>
              <a:rPr lang="en-GB" altLang="en-US" b="0" dirty="0" err="1">
                <a:solidFill>
                  <a:srgbClr val="002060"/>
                </a:solidFill>
                <a:latin typeface="Calibri" panose="020F0502020204030204" pitchFamily="34" charset="0"/>
                <a:cs typeface="Calibri" panose="020F0502020204030204" pitchFamily="34" charset="0"/>
              </a:rPr>
              <a:t>Gli</a:t>
            </a:r>
            <a:r>
              <a:rPr lang="en-GB" altLang="en-US" b="0" dirty="0">
                <a:solidFill>
                  <a:srgbClr val="002060"/>
                </a:solidFill>
                <a:latin typeface="Calibri" panose="020F0502020204030204" pitchFamily="34" charset="0"/>
                <a:cs typeface="Calibri" panose="020F0502020204030204" pitchFamily="34" charset="0"/>
              </a:rPr>
              <a:t> </a:t>
            </a:r>
            <a:r>
              <a:rPr lang="en-GB" altLang="en-US" b="0" dirty="0" err="1">
                <a:solidFill>
                  <a:srgbClr val="002060"/>
                </a:solidFill>
                <a:latin typeface="Calibri" panose="020F0502020204030204" pitchFamily="34" charset="0"/>
                <a:cs typeface="Calibri" panose="020F0502020204030204" pitchFamily="34" charset="0"/>
              </a:rPr>
              <a:t>anziani</a:t>
            </a:r>
            <a:r>
              <a:rPr lang="en-GB" altLang="en-US" b="0" dirty="0">
                <a:solidFill>
                  <a:srgbClr val="002060"/>
                </a:solidFill>
                <a:latin typeface="Calibri" panose="020F0502020204030204" pitchFamily="34" charset="0"/>
                <a:cs typeface="Calibri" panose="020F0502020204030204" pitchFamily="34" charset="0"/>
              </a:rPr>
              <a:t> </a:t>
            </a:r>
            <a:r>
              <a:rPr lang="en-GB" altLang="en-US" b="0" dirty="0" err="1">
                <a:solidFill>
                  <a:srgbClr val="002060"/>
                </a:solidFill>
                <a:latin typeface="Calibri" panose="020F0502020204030204" pitchFamily="34" charset="0"/>
                <a:cs typeface="Calibri" panose="020F0502020204030204" pitchFamily="34" charset="0"/>
              </a:rPr>
              <a:t>sono</a:t>
            </a:r>
            <a:r>
              <a:rPr lang="en-GB" altLang="en-US" b="0" dirty="0">
                <a:solidFill>
                  <a:srgbClr val="002060"/>
                </a:solidFill>
                <a:latin typeface="Calibri" panose="020F0502020204030204" pitchFamily="34" charset="0"/>
                <a:cs typeface="Calibri" panose="020F0502020204030204" pitchFamily="34" charset="0"/>
              </a:rPr>
              <a:t> </a:t>
            </a:r>
            <a:r>
              <a:rPr lang="en-GB" altLang="en-US" b="0" dirty="0" err="1">
                <a:solidFill>
                  <a:srgbClr val="002060"/>
                </a:solidFill>
                <a:latin typeface="Calibri" panose="020F0502020204030204" pitchFamily="34" charset="0"/>
                <a:cs typeface="Calibri" panose="020F0502020204030204" pitchFamily="34" charset="0"/>
              </a:rPr>
              <a:t>i</a:t>
            </a:r>
            <a:r>
              <a:rPr lang="en-GB" altLang="en-US" b="0" dirty="0">
                <a:solidFill>
                  <a:srgbClr val="002060"/>
                </a:solidFill>
                <a:latin typeface="Calibri" panose="020F0502020204030204" pitchFamily="34" charset="0"/>
                <a:cs typeface="Calibri" panose="020F0502020204030204" pitchFamily="34" charset="0"/>
              </a:rPr>
              <a:t> </a:t>
            </a:r>
            <a:r>
              <a:rPr lang="en-GB" altLang="en-US" b="0" dirty="0" err="1">
                <a:solidFill>
                  <a:srgbClr val="002060"/>
                </a:solidFill>
                <a:latin typeface="Calibri" panose="020F0502020204030204" pitchFamily="34" charset="0"/>
                <a:cs typeface="Calibri" panose="020F0502020204030204" pitchFamily="34" charset="0"/>
              </a:rPr>
              <a:t>più</a:t>
            </a:r>
            <a:r>
              <a:rPr lang="en-GB" altLang="en-US" b="0" dirty="0">
                <a:solidFill>
                  <a:srgbClr val="002060"/>
                </a:solidFill>
                <a:latin typeface="Calibri" panose="020F0502020204030204" pitchFamily="34" charset="0"/>
                <a:cs typeface="Calibri" panose="020F0502020204030204" pitchFamily="34" charset="0"/>
              </a:rPr>
              <a:t> </a:t>
            </a:r>
            <a:r>
              <a:rPr lang="en-GB" altLang="en-US" b="0" dirty="0" err="1">
                <a:solidFill>
                  <a:srgbClr val="002060"/>
                </a:solidFill>
                <a:latin typeface="Calibri" panose="020F0502020204030204" pitchFamily="34" charset="0"/>
                <a:cs typeface="Calibri" panose="020F0502020204030204" pitchFamily="34" charset="0"/>
              </a:rPr>
              <a:t>colpiti</a:t>
            </a:r>
            <a:r>
              <a:rPr lang="en-GB" altLang="en-US" b="0" dirty="0">
                <a:solidFill>
                  <a:srgbClr val="002060"/>
                </a:solidFill>
                <a:latin typeface="Calibri" panose="020F0502020204030204" pitchFamily="34" charset="0"/>
                <a:cs typeface="Calibri" panose="020F0502020204030204" pitchFamily="34" charset="0"/>
              </a:rPr>
              <a:t> con un 12% di </a:t>
            </a:r>
            <a:r>
              <a:rPr lang="en-GB" altLang="en-US" b="0" dirty="0" err="1">
                <a:solidFill>
                  <a:srgbClr val="002060"/>
                </a:solidFill>
                <a:latin typeface="Calibri" panose="020F0502020204030204" pitchFamily="34" charset="0"/>
                <a:cs typeface="Calibri" panose="020F0502020204030204" pitchFamily="34" charset="0"/>
              </a:rPr>
              <a:t>casi</a:t>
            </a:r>
            <a:r>
              <a:rPr lang="en-GB" altLang="en-US" b="0" dirty="0">
                <a:solidFill>
                  <a:srgbClr val="002060"/>
                </a:solidFill>
                <a:latin typeface="Calibri" panose="020F0502020204030204" pitchFamily="34" charset="0"/>
                <a:cs typeface="Calibri" panose="020F0502020204030204" pitchFamily="34" charset="0"/>
              </a:rPr>
              <a:t> </a:t>
            </a:r>
            <a:r>
              <a:rPr lang="en-GB" altLang="en-US" b="0" dirty="0" err="1">
                <a:solidFill>
                  <a:srgbClr val="002060"/>
                </a:solidFill>
                <a:latin typeface="Calibri" panose="020F0502020204030204" pitchFamily="34" charset="0"/>
                <a:cs typeface="Calibri" panose="020F0502020204030204" pitchFamily="34" charset="0"/>
              </a:rPr>
              <a:t>che</a:t>
            </a:r>
            <a:r>
              <a:rPr lang="en-GB" altLang="en-US" b="0" dirty="0">
                <a:solidFill>
                  <a:srgbClr val="002060"/>
                </a:solidFill>
                <a:latin typeface="Calibri" panose="020F0502020204030204" pitchFamily="34" charset="0"/>
                <a:cs typeface="Calibri" panose="020F0502020204030204" pitchFamily="34" charset="0"/>
              </a:rPr>
              <a:t> </a:t>
            </a:r>
            <a:r>
              <a:rPr lang="en-GB" altLang="en-US" b="0" dirty="0" err="1">
                <a:solidFill>
                  <a:srgbClr val="002060"/>
                </a:solidFill>
                <a:latin typeface="Calibri" panose="020F0502020204030204" pitchFamily="34" charset="0"/>
                <a:cs typeface="Calibri" panose="020F0502020204030204" pitchFamily="34" charset="0"/>
              </a:rPr>
              <a:t>richiedono</a:t>
            </a:r>
            <a:r>
              <a:rPr lang="en-GB" altLang="en-US" b="0" dirty="0">
                <a:solidFill>
                  <a:srgbClr val="002060"/>
                </a:solidFill>
                <a:latin typeface="Calibri" panose="020F0502020204030204" pitchFamily="34" charset="0"/>
                <a:cs typeface="Calibri" panose="020F0502020204030204" pitchFamily="34" charset="0"/>
              </a:rPr>
              <a:t> </a:t>
            </a:r>
            <a:r>
              <a:rPr lang="en-GB" altLang="en-US" b="0" dirty="0" err="1">
                <a:solidFill>
                  <a:srgbClr val="002060"/>
                </a:solidFill>
                <a:latin typeface="Calibri" panose="020F0502020204030204" pitchFamily="34" charset="0"/>
                <a:cs typeface="Calibri" panose="020F0502020204030204" pitchFamily="34" charset="0"/>
              </a:rPr>
              <a:t>ospedalizzazione</a:t>
            </a:r>
            <a:endParaRPr lang="en-GB" altLang="en-US" b="0" dirty="0">
              <a:solidFill>
                <a:srgbClr val="002060"/>
              </a:solidFill>
              <a:latin typeface="Calibri" panose="020F0502020204030204" pitchFamily="34" charset="0"/>
              <a:cs typeface="Calibri" panose="020F0502020204030204" pitchFamily="34" charset="0"/>
            </a:endParaRPr>
          </a:p>
          <a:p>
            <a:endParaRPr lang="en-GB" altLang="en-US" b="0" dirty="0">
              <a:solidFill>
                <a:srgbClr val="002060"/>
              </a:solidFill>
              <a:latin typeface="Calibri" panose="020F0502020204030204" pitchFamily="34" charset="0"/>
              <a:cs typeface="Calibri" panose="020F0502020204030204" pitchFamily="34" charset="0"/>
            </a:endParaRPr>
          </a:p>
          <a:p>
            <a:endParaRPr lang="en-GB" altLang="en-US" b="0" dirty="0">
              <a:solidFill>
                <a:srgbClr val="002060"/>
              </a:solidFill>
              <a:latin typeface="Calibri" panose="020F0502020204030204" pitchFamily="34" charset="0"/>
              <a:cs typeface="Calibri" panose="020F0502020204030204" pitchFamily="34" charset="0"/>
            </a:endParaRPr>
          </a:p>
        </p:txBody>
      </p:sp>
      <p:sp>
        <p:nvSpPr>
          <p:cNvPr id="81929" name="Rectangle 9"/>
          <p:cNvSpPr>
            <a:spLocks noChangeArrowheads="1"/>
          </p:cNvSpPr>
          <p:nvPr/>
        </p:nvSpPr>
        <p:spPr bwMode="auto">
          <a:xfrm>
            <a:off x="208480" y="281611"/>
            <a:ext cx="8613775" cy="37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800" b="1">
                <a:solidFill>
                  <a:schemeClr val="tx1"/>
                </a:solidFill>
                <a:effectLst>
                  <a:outerShdw blurRad="38100" dist="38100" dir="2700000" algn="tl">
                    <a:srgbClr val="C0C0C0"/>
                  </a:outerShdw>
                </a:effectLst>
                <a:latin typeface="Verdana" pitchFamily="34" charset="0"/>
              </a:defRPr>
            </a:lvl1pPr>
            <a:lvl2pPr>
              <a:defRPr sz="2800" b="1">
                <a:solidFill>
                  <a:schemeClr val="tx1"/>
                </a:solidFill>
                <a:effectLst>
                  <a:outerShdw blurRad="38100" dist="38100" dir="2700000" algn="tl">
                    <a:srgbClr val="C0C0C0"/>
                  </a:outerShdw>
                </a:effectLst>
                <a:latin typeface="Verdana" pitchFamily="34" charset="0"/>
              </a:defRPr>
            </a:lvl2pPr>
            <a:lvl3pPr>
              <a:defRPr sz="2800" b="1">
                <a:solidFill>
                  <a:schemeClr val="tx1"/>
                </a:solidFill>
                <a:effectLst>
                  <a:outerShdw blurRad="38100" dist="38100" dir="2700000" algn="tl">
                    <a:srgbClr val="C0C0C0"/>
                  </a:outerShdw>
                </a:effectLst>
                <a:latin typeface="Verdana" pitchFamily="34" charset="0"/>
              </a:defRPr>
            </a:lvl3pPr>
            <a:lvl4pPr>
              <a:defRPr sz="2800" b="1">
                <a:solidFill>
                  <a:schemeClr val="tx1"/>
                </a:solidFill>
                <a:effectLst>
                  <a:outerShdw blurRad="38100" dist="38100" dir="2700000" algn="tl">
                    <a:srgbClr val="C0C0C0"/>
                  </a:outerShdw>
                </a:effectLst>
                <a:latin typeface="Verdana" pitchFamily="34" charset="0"/>
              </a:defRPr>
            </a:lvl4pPr>
            <a:lvl5pPr>
              <a:defRPr sz="2800" b="1">
                <a:solidFill>
                  <a:schemeClr val="tx1"/>
                </a:solidFill>
                <a:effectLst>
                  <a:outerShdw blurRad="38100" dist="38100" dir="2700000" algn="tl">
                    <a:srgbClr val="C0C0C0"/>
                  </a:outerShdw>
                </a:effectLst>
                <a:latin typeface="Verdana" pitchFamily="34" charset="0"/>
              </a:defRPr>
            </a:lvl5pPr>
            <a:lvl6pPr marL="457200" fontAlgn="base">
              <a:spcBef>
                <a:spcPct val="0"/>
              </a:spcBef>
              <a:spcAft>
                <a:spcPct val="0"/>
              </a:spcAft>
              <a:defRPr sz="2800" b="1">
                <a:solidFill>
                  <a:schemeClr val="tx1"/>
                </a:solidFill>
                <a:effectLst>
                  <a:outerShdw blurRad="38100" dist="38100" dir="2700000" algn="tl">
                    <a:srgbClr val="C0C0C0"/>
                  </a:outerShdw>
                </a:effectLst>
                <a:latin typeface="Verdana" pitchFamily="34" charset="0"/>
              </a:defRPr>
            </a:lvl6pPr>
            <a:lvl7pPr marL="914400" fontAlgn="base">
              <a:spcBef>
                <a:spcPct val="0"/>
              </a:spcBef>
              <a:spcAft>
                <a:spcPct val="0"/>
              </a:spcAft>
              <a:defRPr sz="2800" b="1">
                <a:solidFill>
                  <a:schemeClr val="tx1"/>
                </a:solidFill>
                <a:effectLst>
                  <a:outerShdw blurRad="38100" dist="38100" dir="2700000" algn="tl">
                    <a:srgbClr val="C0C0C0"/>
                  </a:outerShdw>
                </a:effectLst>
                <a:latin typeface="Verdana" pitchFamily="34" charset="0"/>
              </a:defRPr>
            </a:lvl7pPr>
            <a:lvl8pPr marL="1371600" fontAlgn="base">
              <a:spcBef>
                <a:spcPct val="0"/>
              </a:spcBef>
              <a:spcAft>
                <a:spcPct val="0"/>
              </a:spcAft>
              <a:defRPr sz="2800" b="1">
                <a:solidFill>
                  <a:schemeClr val="tx1"/>
                </a:solidFill>
                <a:effectLst>
                  <a:outerShdw blurRad="38100" dist="38100" dir="2700000" algn="tl">
                    <a:srgbClr val="C0C0C0"/>
                  </a:outerShdw>
                </a:effectLst>
                <a:latin typeface="Verdana" pitchFamily="34" charset="0"/>
              </a:defRPr>
            </a:lvl8pPr>
            <a:lvl9pPr marL="1828800" fontAlgn="base">
              <a:spcBef>
                <a:spcPct val="0"/>
              </a:spcBef>
              <a:spcAft>
                <a:spcPct val="0"/>
              </a:spcAft>
              <a:defRPr sz="2800" b="1">
                <a:solidFill>
                  <a:schemeClr val="tx1"/>
                </a:solidFill>
                <a:effectLst>
                  <a:outerShdw blurRad="38100" dist="38100" dir="2700000" algn="tl">
                    <a:srgbClr val="C0C0C0"/>
                  </a:outerShdw>
                </a:effectLst>
                <a:latin typeface="Verdana" pitchFamily="34" charset="0"/>
              </a:defRPr>
            </a:lvl9pPr>
          </a:lstStyle>
          <a:p>
            <a:r>
              <a:rPr lang="en-US" altLang="en-US" sz="2000" u="sng" dirty="0">
                <a:solidFill>
                  <a:schemeClr val="accent6">
                    <a:lumMod val="50000"/>
                  </a:schemeClr>
                </a:solidFill>
                <a:effectLst/>
                <a:latin typeface="Calibri" panose="020F0502020204030204" pitchFamily="34" charset="0"/>
                <a:cs typeface="Calibri" panose="020F0502020204030204" pitchFamily="34" charset="0"/>
              </a:rPr>
              <a:t>La </a:t>
            </a:r>
            <a:r>
              <a:rPr lang="en-US" altLang="en-US" sz="2000" u="sng" dirty="0" err="1">
                <a:solidFill>
                  <a:schemeClr val="accent6">
                    <a:lumMod val="50000"/>
                  </a:schemeClr>
                </a:solidFill>
                <a:effectLst/>
                <a:latin typeface="Calibri" panose="020F0502020204030204" pitchFamily="34" charset="0"/>
                <a:cs typeface="Calibri" panose="020F0502020204030204" pitchFamily="34" charset="0"/>
              </a:rPr>
              <a:t>pertosse</a:t>
            </a:r>
            <a:r>
              <a:rPr lang="en-US" altLang="en-US" sz="2000" u="sng" dirty="0">
                <a:solidFill>
                  <a:schemeClr val="accent6">
                    <a:lumMod val="50000"/>
                  </a:schemeClr>
                </a:solidFill>
                <a:effectLst/>
                <a:latin typeface="Calibri" panose="020F0502020204030204" pitchFamily="34" charset="0"/>
                <a:cs typeface="Calibri" panose="020F0502020204030204" pitchFamily="34" charset="0"/>
              </a:rPr>
              <a:t> </a:t>
            </a:r>
            <a:r>
              <a:rPr lang="en-US" altLang="en-US" sz="2000" u="sng" dirty="0" err="1">
                <a:solidFill>
                  <a:schemeClr val="accent6">
                    <a:lumMod val="50000"/>
                  </a:schemeClr>
                </a:solidFill>
                <a:effectLst/>
                <a:latin typeface="Calibri" panose="020F0502020204030204" pitchFamily="34" charset="0"/>
                <a:cs typeface="Calibri" panose="020F0502020204030204" pitchFamily="34" charset="0"/>
              </a:rPr>
              <a:t>può</a:t>
            </a:r>
            <a:r>
              <a:rPr lang="en-US" altLang="en-US" sz="2000" u="sng" dirty="0">
                <a:solidFill>
                  <a:schemeClr val="accent6">
                    <a:lumMod val="50000"/>
                  </a:schemeClr>
                </a:solidFill>
                <a:effectLst/>
                <a:latin typeface="Calibri" panose="020F0502020204030204" pitchFamily="34" charset="0"/>
                <a:cs typeface="Calibri" panose="020F0502020204030204" pitchFamily="34" charset="0"/>
              </a:rPr>
              <a:t> </a:t>
            </a:r>
            <a:r>
              <a:rPr lang="en-US" altLang="en-US" sz="2000" u="sng" dirty="0" err="1">
                <a:solidFill>
                  <a:schemeClr val="accent6">
                    <a:lumMod val="50000"/>
                  </a:schemeClr>
                </a:solidFill>
                <a:effectLst/>
                <a:latin typeface="Calibri" panose="020F0502020204030204" pitchFamily="34" charset="0"/>
                <a:cs typeface="Calibri" panose="020F0502020204030204" pitchFamily="34" charset="0"/>
              </a:rPr>
              <a:t>essere</a:t>
            </a:r>
            <a:r>
              <a:rPr lang="en-US" altLang="en-US" sz="2000" u="sng" dirty="0">
                <a:solidFill>
                  <a:schemeClr val="accent6">
                    <a:lumMod val="50000"/>
                  </a:schemeClr>
                </a:solidFill>
                <a:effectLst/>
                <a:latin typeface="Calibri" panose="020F0502020204030204" pitchFamily="34" charset="0"/>
                <a:cs typeface="Calibri" panose="020F0502020204030204" pitchFamily="34" charset="0"/>
              </a:rPr>
              <a:t> molto grave </a:t>
            </a:r>
            <a:r>
              <a:rPr lang="en-US" altLang="en-US" sz="2000" u="sng" dirty="0" err="1">
                <a:solidFill>
                  <a:schemeClr val="accent6">
                    <a:lumMod val="50000"/>
                  </a:schemeClr>
                </a:solidFill>
                <a:effectLst/>
                <a:latin typeface="Calibri" panose="020F0502020204030204" pitchFamily="34" charset="0"/>
                <a:cs typeface="Calibri" panose="020F0502020204030204" pitchFamily="34" charset="0"/>
              </a:rPr>
              <a:t>anche</a:t>
            </a:r>
            <a:r>
              <a:rPr lang="en-US" altLang="en-US" sz="2000" u="sng" dirty="0">
                <a:solidFill>
                  <a:schemeClr val="accent6">
                    <a:lumMod val="50000"/>
                  </a:schemeClr>
                </a:solidFill>
                <a:effectLst/>
                <a:latin typeface="Calibri" panose="020F0502020204030204" pitchFamily="34" charset="0"/>
                <a:cs typeface="Calibri" panose="020F0502020204030204" pitchFamily="34" charset="0"/>
              </a:rPr>
              <a:t> </a:t>
            </a:r>
            <a:r>
              <a:rPr lang="en-US" altLang="en-US" sz="2000" u="sng" dirty="0" err="1">
                <a:solidFill>
                  <a:schemeClr val="accent6">
                    <a:lumMod val="50000"/>
                  </a:schemeClr>
                </a:solidFill>
                <a:effectLst/>
                <a:latin typeface="Calibri" panose="020F0502020204030204" pitchFamily="34" charset="0"/>
                <a:cs typeface="Calibri" panose="020F0502020204030204" pitchFamily="34" charset="0"/>
              </a:rPr>
              <a:t>nell’adulto</a:t>
            </a:r>
            <a:endParaRPr lang="en-US" altLang="en-US" sz="2000" u="sng" dirty="0">
              <a:solidFill>
                <a:schemeClr val="accent6">
                  <a:lumMod val="50000"/>
                </a:schemeClr>
              </a:solidFill>
              <a:effectLst/>
              <a:latin typeface="Calibri" panose="020F0502020204030204" pitchFamily="34" charset="0"/>
              <a:cs typeface="Calibri" panose="020F0502020204030204" pitchFamily="34" charset="0"/>
            </a:endParaRPr>
          </a:p>
        </p:txBody>
      </p:sp>
      <p:pic>
        <p:nvPicPr>
          <p:cNvPr id="819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6956" y="3163498"/>
            <a:ext cx="5076825" cy="2538413"/>
          </a:xfrm>
          <a:prstGeom prst="rect">
            <a:avLst/>
          </a:prstGeom>
          <a:noFill/>
          <a:ln>
            <a:noFill/>
          </a:ln>
          <a:effectLst/>
          <a:extLst>
            <a:ext uri="{909E8E84-426E-40DD-AFC4-6F175D3DCCD1}">
              <a14:hiddenFill xmlns:a14="http://schemas.microsoft.com/office/drawing/2010/main">
                <a:solidFill>
                  <a:srgbClr val="66C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24" name="Text Box 4"/>
          <p:cNvSpPr txBox="1">
            <a:spLocks noChangeArrowheads="1"/>
          </p:cNvSpPr>
          <p:nvPr/>
        </p:nvSpPr>
        <p:spPr bwMode="auto">
          <a:xfrm>
            <a:off x="7739997" y="5769002"/>
            <a:ext cx="1266826" cy="253916"/>
          </a:xfrm>
          <a:prstGeom prst="rect">
            <a:avLst/>
          </a:prstGeom>
          <a:noFill/>
          <a:ln>
            <a:noFill/>
          </a:ln>
          <a:effectLst/>
          <a:extLst>
            <a:ext uri="{909E8E84-426E-40DD-AFC4-6F175D3DCCD1}">
              <a14:hiddenFill xmlns:a14="http://schemas.microsoft.com/office/drawing/2010/main">
                <a:solidFill>
                  <a:srgbClr val="99CC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525" dirty="0">
                <a:latin typeface="Tahoma" pitchFamily="34" charset="0"/>
              </a:rPr>
              <a:t>MMWR December 2006 Vol. 55/RR-17</a:t>
            </a:r>
          </a:p>
        </p:txBody>
      </p:sp>
      <p:sp>
        <p:nvSpPr>
          <p:cNvPr id="81926" name="Rectangle 6"/>
          <p:cNvSpPr>
            <a:spLocks noChangeArrowheads="1"/>
          </p:cNvSpPr>
          <p:nvPr/>
        </p:nvSpPr>
        <p:spPr bwMode="auto">
          <a:xfrm>
            <a:off x="2338389" y="3051572"/>
            <a:ext cx="3384550"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GB" altLang="en-US" b="1">
              <a:effectLst>
                <a:outerShdw blurRad="38100" dist="38100" dir="2700000" algn="tl">
                  <a:srgbClr val="C0C0C0"/>
                </a:outerShdw>
              </a:effectLst>
              <a:latin typeface="Tahoma" pitchFamily="34" charset="0"/>
            </a:endParaRPr>
          </a:p>
        </p:txBody>
      </p:sp>
      <p:sp>
        <p:nvSpPr>
          <p:cNvPr id="81927" name="Oval 7"/>
          <p:cNvSpPr>
            <a:spLocks noChangeArrowheads="1"/>
          </p:cNvSpPr>
          <p:nvPr/>
        </p:nvSpPr>
        <p:spPr bwMode="auto">
          <a:xfrm>
            <a:off x="6191250" y="3228017"/>
            <a:ext cx="571500" cy="519351"/>
          </a:xfrm>
          <a:prstGeom prst="ellipse">
            <a:avLst/>
          </a:prstGeom>
          <a:noFill/>
          <a:ln w="9525" algn="ctr">
            <a:solidFill>
              <a:srgbClr val="A50021"/>
            </a:solidFill>
            <a:round/>
            <a:headEnd/>
            <a:tailEnd/>
          </a:ln>
          <a:effectLst/>
          <a:extLst>
            <a:ext uri="{909E8E84-426E-40DD-AFC4-6F175D3DCCD1}">
              <a14:hiddenFill xmlns:a14="http://schemas.microsoft.com/office/drawing/2010/main">
                <a:solidFill>
                  <a:srgbClr val="66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81931" name="Text Box 11"/>
          <p:cNvSpPr txBox="1">
            <a:spLocks noChangeArrowheads="1"/>
          </p:cNvSpPr>
          <p:nvPr/>
        </p:nvSpPr>
        <p:spPr bwMode="auto">
          <a:xfrm>
            <a:off x="2949576" y="5341145"/>
            <a:ext cx="1089024" cy="3231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en-US" sz="1500" dirty="0">
                <a:latin typeface="Tahoma" pitchFamily="34" charset="0"/>
              </a:rPr>
              <a:t>Polmonite</a:t>
            </a:r>
          </a:p>
        </p:txBody>
      </p:sp>
      <p:sp>
        <p:nvSpPr>
          <p:cNvPr id="81932" name="Text Box 12"/>
          <p:cNvSpPr txBox="1">
            <a:spLocks noChangeArrowheads="1"/>
          </p:cNvSpPr>
          <p:nvPr/>
        </p:nvSpPr>
        <p:spPr bwMode="auto">
          <a:xfrm rot="16200000">
            <a:off x="1545421" y="4055987"/>
            <a:ext cx="1241495"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en-US" dirty="0">
                <a:solidFill>
                  <a:srgbClr val="002060"/>
                </a:solidFill>
                <a:latin typeface="Calibri" panose="020F0502020204030204" pitchFamily="34" charset="0"/>
                <a:cs typeface="Calibri" panose="020F0502020204030204" pitchFamily="34" charset="0"/>
              </a:rPr>
              <a:t>% di adulti</a:t>
            </a:r>
          </a:p>
        </p:txBody>
      </p:sp>
      <p:sp>
        <p:nvSpPr>
          <p:cNvPr id="81933" name="Text Box 13"/>
          <p:cNvSpPr txBox="1">
            <a:spLocks noChangeArrowheads="1"/>
          </p:cNvSpPr>
          <p:nvPr/>
        </p:nvSpPr>
        <p:spPr bwMode="auto">
          <a:xfrm>
            <a:off x="4324351" y="5341145"/>
            <a:ext cx="1141595" cy="3231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1500" dirty="0">
                <a:latin typeface="Tahoma" pitchFamily="34" charset="0"/>
              </a:rPr>
              <a:t>Convulsioni</a:t>
            </a:r>
          </a:p>
        </p:txBody>
      </p:sp>
      <p:sp>
        <p:nvSpPr>
          <p:cNvPr id="81934" name="Text Box 14"/>
          <p:cNvSpPr txBox="1">
            <a:spLocks noChangeArrowheads="1"/>
          </p:cNvSpPr>
          <p:nvPr/>
        </p:nvSpPr>
        <p:spPr bwMode="auto">
          <a:xfrm>
            <a:off x="5649349" y="5324454"/>
            <a:ext cx="1619546" cy="3231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1500" dirty="0">
                <a:latin typeface="Tahoma" pitchFamily="34" charset="0"/>
              </a:rPr>
              <a:t>Ospedalizzazione</a:t>
            </a:r>
          </a:p>
        </p:txBody>
      </p:sp>
      <p:sp>
        <p:nvSpPr>
          <p:cNvPr id="81935" name="Text Box 15"/>
          <p:cNvSpPr txBox="1">
            <a:spLocks noChangeArrowheads="1"/>
          </p:cNvSpPr>
          <p:nvPr/>
        </p:nvSpPr>
        <p:spPr bwMode="auto">
          <a:xfrm>
            <a:off x="4447152" y="3306622"/>
            <a:ext cx="1370888" cy="5539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en-US" sz="1500" dirty="0">
                <a:solidFill>
                  <a:srgbClr val="002060"/>
                </a:solidFill>
                <a:latin typeface="Calibri" panose="020F0502020204030204" pitchFamily="34" charset="0"/>
                <a:cs typeface="Calibri" panose="020F0502020204030204" pitchFamily="34" charset="0"/>
              </a:rPr>
              <a:t>Adulti 19-64 aa</a:t>
            </a:r>
          </a:p>
          <a:p>
            <a:r>
              <a:rPr lang="it-IT" altLang="en-US" sz="1500" dirty="0">
                <a:solidFill>
                  <a:srgbClr val="002060"/>
                </a:solidFill>
                <a:latin typeface="Calibri" panose="020F0502020204030204" pitchFamily="34" charset="0"/>
                <a:cs typeface="Calibri" panose="020F0502020204030204" pitchFamily="34" charset="0"/>
              </a:rPr>
              <a:t>Anziani ≥ 64 aa</a:t>
            </a:r>
          </a:p>
        </p:txBody>
      </p:sp>
      <p:sp>
        <p:nvSpPr>
          <p:cNvPr id="81936" name="Rectangle 16"/>
          <p:cNvSpPr>
            <a:spLocks noChangeArrowheads="1"/>
          </p:cNvSpPr>
          <p:nvPr/>
        </p:nvSpPr>
        <p:spPr bwMode="auto">
          <a:xfrm>
            <a:off x="3445096" y="2573907"/>
            <a:ext cx="2783748" cy="461665"/>
          </a:xfrm>
          <a:prstGeom prst="rect">
            <a:avLst/>
          </a:prstGeom>
          <a:ln/>
          <a:extLst/>
        </p:spPr>
        <p:style>
          <a:lnRef idx="2">
            <a:schemeClr val="accent4"/>
          </a:lnRef>
          <a:fillRef idx="1">
            <a:schemeClr val="lt1"/>
          </a:fillRef>
          <a:effectRef idx="0">
            <a:schemeClr val="accent4"/>
          </a:effectRef>
          <a:fontRef idx="minor">
            <a:schemeClr val="dk1"/>
          </a:fontRef>
        </p:style>
        <p:txBody>
          <a:bodyPr wrap="square">
            <a:spAutoFit/>
          </a:bodyPr>
          <a:lstStyle/>
          <a:p>
            <a:r>
              <a:rPr lang="en-GB" altLang="en-US" sz="1200" b="1" dirty="0" err="1">
                <a:solidFill>
                  <a:srgbClr val="002060"/>
                </a:solidFill>
                <a:latin typeface="Calibri" panose="020F0502020204030204" pitchFamily="34" charset="0"/>
                <a:cs typeface="Calibri" panose="020F0502020204030204" pitchFamily="34" charset="0"/>
              </a:rPr>
              <a:t>Patologia</a:t>
            </a:r>
            <a:r>
              <a:rPr lang="en-GB" altLang="en-US" sz="1200" b="1" dirty="0">
                <a:solidFill>
                  <a:srgbClr val="002060"/>
                </a:solidFill>
                <a:latin typeface="Calibri" panose="020F0502020204030204" pitchFamily="34" charset="0"/>
                <a:cs typeface="Calibri" panose="020F0502020204030204" pitchFamily="34" charset="0"/>
              </a:rPr>
              <a:t> </a:t>
            </a:r>
            <a:r>
              <a:rPr lang="en-GB" altLang="en-US" sz="1200" b="1" dirty="0" err="1">
                <a:solidFill>
                  <a:srgbClr val="002060"/>
                </a:solidFill>
                <a:latin typeface="Calibri" panose="020F0502020204030204" pitchFamily="34" charset="0"/>
                <a:cs typeface="Calibri" panose="020F0502020204030204" pitchFamily="34" charset="0"/>
              </a:rPr>
              <a:t>della</a:t>
            </a:r>
            <a:r>
              <a:rPr lang="en-GB" altLang="en-US" sz="1200" b="1" dirty="0">
                <a:solidFill>
                  <a:srgbClr val="002060"/>
                </a:solidFill>
                <a:latin typeface="Calibri" panose="020F0502020204030204" pitchFamily="34" charset="0"/>
                <a:cs typeface="Calibri" panose="020F0502020204030204" pitchFamily="34" charset="0"/>
              </a:rPr>
              <a:t> </a:t>
            </a:r>
            <a:r>
              <a:rPr lang="en-GB" altLang="en-US" sz="1200" b="1" dirty="0" err="1">
                <a:solidFill>
                  <a:srgbClr val="002060"/>
                </a:solidFill>
                <a:latin typeface="Calibri" panose="020F0502020204030204" pitchFamily="34" charset="0"/>
                <a:cs typeface="Calibri" panose="020F0502020204030204" pitchFamily="34" charset="0"/>
              </a:rPr>
              <a:t>pertosse</a:t>
            </a:r>
            <a:r>
              <a:rPr lang="en-GB" altLang="en-US" sz="1200" b="1" dirty="0">
                <a:solidFill>
                  <a:srgbClr val="002060"/>
                </a:solidFill>
                <a:latin typeface="Calibri" panose="020F0502020204030204" pitchFamily="34" charset="0"/>
                <a:cs typeface="Calibri" panose="020F0502020204030204" pitchFamily="34" charset="0"/>
              </a:rPr>
              <a:t> </a:t>
            </a:r>
            <a:r>
              <a:rPr lang="en-GB" altLang="en-US" sz="1200" b="1" dirty="0" err="1">
                <a:solidFill>
                  <a:srgbClr val="002060"/>
                </a:solidFill>
                <a:latin typeface="Calibri" panose="020F0502020204030204" pitchFamily="34" charset="0"/>
                <a:cs typeface="Calibri" panose="020F0502020204030204" pitchFamily="34" charset="0"/>
              </a:rPr>
              <a:t>negli</a:t>
            </a:r>
            <a:r>
              <a:rPr lang="en-GB" altLang="en-US" sz="1200" b="1" dirty="0">
                <a:solidFill>
                  <a:srgbClr val="002060"/>
                </a:solidFill>
                <a:latin typeface="Calibri" panose="020F0502020204030204" pitchFamily="34" charset="0"/>
                <a:cs typeface="Calibri" panose="020F0502020204030204" pitchFamily="34" charset="0"/>
              </a:rPr>
              <a:t> </a:t>
            </a:r>
            <a:r>
              <a:rPr lang="en-GB" altLang="en-US" sz="1200" b="1" dirty="0" err="1">
                <a:solidFill>
                  <a:srgbClr val="002060"/>
                </a:solidFill>
                <a:latin typeface="Calibri" panose="020F0502020204030204" pitchFamily="34" charset="0"/>
                <a:cs typeface="Calibri" panose="020F0502020204030204" pitchFamily="34" charset="0"/>
              </a:rPr>
              <a:t>adulti</a:t>
            </a:r>
            <a:endParaRPr lang="en-GB" altLang="en-US" sz="1200" b="1" dirty="0">
              <a:solidFill>
                <a:srgbClr val="002060"/>
              </a:solidFill>
              <a:latin typeface="Calibri" panose="020F0502020204030204" pitchFamily="34" charset="0"/>
              <a:cs typeface="Calibri" panose="020F0502020204030204" pitchFamily="34" charset="0"/>
            </a:endParaRPr>
          </a:p>
          <a:p>
            <a:pPr algn="ctr"/>
            <a:r>
              <a:rPr lang="en-GB" altLang="en-US" sz="1200" b="1" dirty="0">
                <a:solidFill>
                  <a:srgbClr val="002060"/>
                </a:solidFill>
                <a:latin typeface="Calibri" panose="020F0502020204030204" pitchFamily="34" charset="0"/>
                <a:cs typeface="Calibri" panose="020F0502020204030204" pitchFamily="34" charset="0"/>
              </a:rPr>
              <a:t> USA, 1996-2004</a:t>
            </a:r>
            <a:endParaRPr lang="it-IT" altLang="en-US" sz="1200" b="1" dirty="0">
              <a:solidFill>
                <a:srgbClr val="002060"/>
              </a:solidFill>
              <a:latin typeface="Calibri" panose="020F0502020204030204" pitchFamily="34" charset="0"/>
              <a:cs typeface="Calibri" panose="020F0502020204030204" pitchFamily="34" charset="0"/>
            </a:endParaRPr>
          </a:p>
        </p:txBody>
      </p:sp>
      <p:sp>
        <p:nvSpPr>
          <p:cNvPr id="3" name="CasellaDiTesto 2"/>
          <p:cNvSpPr txBox="1"/>
          <p:nvPr/>
        </p:nvSpPr>
        <p:spPr>
          <a:xfrm>
            <a:off x="7295154" y="2346715"/>
            <a:ext cx="1795962" cy="3139321"/>
          </a:xfrm>
          <a:prstGeom prst="rect">
            <a:avLst/>
          </a:prstGeom>
          <a:ln w="285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dirty="0"/>
              <a:t>La pertosse dell’ adulto è meno frequente rispetto al lattante ed all’ adolescente ma, soprattutto nell’ </a:t>
            </a:r>
            <a:r>
              <a:rPr lang="it-IT" b="1" dirty="0"/>
              <a:t>anziano</a:t>
            </a:r>
            <a:r>
              <a:rPr lang="it-IT" dirty="0"/>
              <a:t>, può essere </a:t>
            </a:r>
            <a:r>
              <a:rPr lang="it-IT" b="1" dirty="0"/>
              <a:t>grave</a:t>
            </a:r>
            <a:r>
              <a:rPr lang="it-IT" dirty="0"/>
              <a:t> e </a:t>
            </a:r>
            <a:r>
              <a:rPr lang="it-IT" b="1" dirty="0"/>
              <a:t>comportare ospedalizzazione</a:t>
            </a:r>
          </a:p>
        </p:txBody>
      </p:sp>
    </p:spTree>
    <p:extLst>
      <p:ext uri="{BB962C8B-B14F-4D97-AF65-F5344CB8AC3E}">
        <p14:creationId xmlns:p14="http://schemas.microsoft.com/office/powerpoint/2010/main" val="2975065134"/>
      </p:ext>
    </p:extLst>
  </p:cSld>
  <p:clrMapOvr>
    <a:masterClrMapping/>
  </p:clrMapOvr>
  <p:transition advTm="81247"/>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065" y="985437"/>
            <a:ext cx="7939087" cy="441004"/>
          </a:xfrm>
        </p:spPr>
        <p:txBody>
          <a:bodyPr anchor="ctr">
            <a:noAutofit/>
          </a:bodyPr>
          <a:lstStyle/>
          <a:p>
            <a:pPr algn="ctr"/>
            <a:r>
              <a:rPr lang="de-DE" sz="2400" b="1" dirty="0" err="1">
                <a:solidFill>
                  <a:srgbClr val="002060"/>
                </a:solidFill>
                <a:latin typeface="+mn-lt"/>
              </a:rPr>
              <a:t>Vaccinazioni</a:t>
            </a:r>
            <a:r>
              <a:rPr lang="de-DE" sz="2400" b="1" dirty="0">
                <a:solidFill>
                  <a:srgbClr val="002060"/>
                </a:solidFill>
                <a:latin typeface="+mn-lt"/>
              </a:rPr>
              <a:t> per la </a:t>
            </a:r>
            <a:r>
              <a:rPr lang="de-DE" sz="2400" b="1" dirty="0" err="1">
                <a:solidFill>
                  <a:srgbClr val="002060"/>
                </a:solidFill>
                <a:latin typeface="+mn-lt"/>
              </a:rPr>
              <a:t>vita</a:t>
            </a:r>
            <a:r>
              <a:rPr lang="de-DE" sz="2400" b="1" dirty="0">
                <a:solidFill>
                  <a:srgbClr val="002060"/>
                </a:solidFill>
                <a:latin typeface="+mn-lt"/>
              </a:rPr>
              <a:t>: </a:t>
            </a:r>
            <a:r>
              <a:rPr lang="de-DE" sz="2400" b="1" dirty="0" err="1">
                <a:solidFill>
                  <a:srgbClr val="002060"/>
                </a:solidFill>
                <a:latin typeface="+mn-lt"/>
              </a:rPr>
              <a:t>l‘esempio</a:t>
            </a:r>
            <a:r>
              <a:rPr lang="de-DE" sz="2400" b="1" dirty="0">
                <a:solidFill>
                  <a:srgbClr val="002060"/>
                </a:solidFill>
                <a:latin typeface="+mn-lt"/>
              </a:rPr>
              <a:t> </a:t>
            </a:r>
            <a:r>
              <a:rPr lang="de-DE" sz="2400" b="1" dirty="0" err="1">
                <a:solidFill>
                  <a:srgbClr val="002060"/>
                </a:solidFill>
                <a:latin typeface="+mn-lt"/>
              </a:rPr>
              <a:t>pertosse</a:t>
            </a:r>
            <a:endParaRPr lang="en-US" sz="2400" b="1" dirty="0">
              <a:solidFill>
                <a:srgbClr val="002060"/>
              </a:solidFill>
              <a:latin typeface="+mn-lt"/>
            </a:endParaRPr>
          </a:p>
        </p:txBody>
      </p:sp>
      <p:sp>
        <p:nvSpPr>
          <p:cNvPr id="44" name="Left Arrow 8"/>
          <p:cNvSpPr/>
          <p:nvPr/>
        </p:nvSpPr>
        <p:spPr bwMode="auto">
          <a:xfrm rot="7230889">
            <a:off x="3452211" y="4328920"/>
            <a:ext cx="820914" cy="461185"/>
          </a:xfrm>
          <a:prstGeom prst="leftArrow">
            <a:avLst>
              <a:gd name="adj1" fmla="val 60000"/>
              <a:gd name="adj2" fmla="val 50000"/>
            </a:avLst>
          </a:prstGeom>
          <a:solidFill>
            <a:sysClr val="window" lastClr="FFFFFF">
              <a:lumMod val="85000"/>
            </a:sysClr>
          </a:solidFill>
          <a:ln>
            <a:noFill/>
          </a:ln>
          <a:effectLst/>
          <a:scene3d>
            <a:camera prst="orthographicFront"/>
            <a:lightRig rig="threePt" dir="t"/>
          </a:scene3d>
          <a:sp3d>
            <a:bevelT/>
          </a:sp3d>
        </p:spPr>
        <p:txBody>
          <a:bodyPr/>
          <a:lstStyle/>
          <a:p>
            <a:pPr defTabSz="914378">
              <a:defRPr/>
            </a:pPr>
            <a:endParaRPr lang="de-CH" kern="0">
              <a:solidFill>
                <a:prstClr val="white">
                  <a:hueOff val="0"/>
                  <a:satOff val="0"/>
                  <a:lumOff val="0"/>
                  <a:alphaOff val="0"/>
                </a:prstClr>
              </a:solidFill>
              <a:latin typeface="Calibri"/>
            </a:endParaRPr>
          </a:p>
        </p:txBody>
      </p:sp>
      <p:sp>
        <p:nvSpPr>
          <p:cNvPr id="45" name="Rectangle 3"/>
          <p:cNvSpPr>
            <a:spLocks noChangeArrowheads="1"/>
          </p:cNvSpPr>
          <p:nvPr/>
        </p:nvSpPr>
        <p:spPr bwMode="auto">
          <a:xfrm>
            <a:off x="1066494" y="2660056"/>
            <a:ext cx="6744127" cy="269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eaLnBrk="0" fontAlgn="base" hangingPunct="0">
              <a:spcBef>
                <a:spcPct val="50000"/>
              </a:spcBef>
              <a:spcAft>
                <a:spcPct val="0"/>
              </a:spcAft>
              <a:defRPr kern="1200">
                <a:solidFill>
                  <a:srgbClr val="1F60A9"/>
                </a:solidFill>
                <a:latin typeface="Arial" pitchFamily="34" charset="0"/>
                <a:ea typeface="+mn-ea"/>
                <a:cs typeface="Arial" pitchFamily="34" charset="0"/>
              </a:defRPr>
            </a:lvl1pPr>
            <a:lvl2pPr marL="457200" algn="l" rtl="0" eaLnBrk="0" fontAlgn="base" hangingPunct="0">
              <a:spcBef>
                <a:spcPct val="50000"/>
              </a:spcBef>
              <a:spcAft>
                <a:spcPct val="0"/>
              </a:spcAft>
              <a:defRPr kern="1200">
                <a:solidFill>
                  <a:srgbClr val="1F60A9"/>
                </a:solidFill>
                <a:latin typeface="Arial" pitchFamily="34" charset="0"/>
                <a:ea typeface="+mn-ea"/>
                <a:cs typeface="Arial" pitchFamily="34" charset="0"/>
              </a:defRPr>
            </a:lvl2pPr>
            <a:lvl3pPr marL="914400" algn="l" rtl="0" eaLnBrk="0" fontAlgn="base" hangingPunct="0">
              <a:spcBef>
                <a:spcPct val="50000"/>
              </a:spcBef>
              <a:spcAft>
                <a:spcPct val="0"/>
              </a:spcAft>
              <a:defRPr kern="1200">
                <a:solidFill>
                  <a:srgbClr val="1F60A9"/>
                </a:solidFill>
                <a:latin typeface="Arial" pitchFamily="34" charset="0"/>
                <a:ea typeface="+mn-ea"/>
                <a:cs typeface="Arial" pitchFamily="34" charset="0"/>
              </a:defRPr>
            </a:lvl3pPr>
            <a:lvl4pPr marL="1371600" algn="l" rtl="0" eaLnBrk="0" fontAlgn="base" hangingPunct="0">
              <a:spcBef>
                <a:spcPct val="50000"/>
              </a:spcBef>
              <a:spcAft>
                <a:spcPct val="0"/>
              </a:spcAft>
              <a:defRPr kern="1200">
                <a:solidFill>
                  <a:srgbClr val="1F60A9"/>
                </a:solidFill>
                <a:latin typeface="Arial" pitchFamily="34" charset="0"/>
                <a:ea typeface="+mn-ea"/>
                <a:cs typeface="Arial" pitchFamily="34" charset="0"/>
              </a:defRPr>
            </a:lvl4pPr>
            <a:lvl5pPr marL="1828800" algn="l" rtl="0" eaLnBrk="0" fontAlgn="base" hangingPunct="0">
              <a:spcBef>
                <a:spcPct val="50000"/>
              </a:spcBef>
              <a:spcAft>
                <a:spcPct val="0"/>
              </a:spcAft>
              <a:defRPr kern="1200">
                <a:solidFill>
                  <a:srgbClr val="1F60A9"/>
                </a:solidFill>
                <a:latin typeface="Arial" pitchFamily="34" charset="0"/>
                <a:ea typeface="+mn-ea"/>
                <a:cs typeface="Arial" pitchFamily="34" charset="0"/>
              </a:defRPr>
            </a:lvl5pPr>
            <a:lvl6pPr marL="2286000" algn="l" defTabSz="914400" rtl="0" eaLnBrk="1" latinLnBrk="0" hangingPunct="1">
              <a:defRPr kern="1200">
                <a:solidFill>
                  <a:srgbClr val="1F60A9"/>
                </a:solidFill>
                <a:latin typeface="Arial" pitchFamily="34" charset="0"/>
                <a:ea typeface="+mn-ea"/>
                <a:cs typeface="Arial" pitchFamily="34" charset="0"/>
              </a:defRPr>
            </a:lvl6pPr>
            <a:lvl7pPr marL="2743200" algn="l" defTabSz="914400" rtl="0" eaLnBrk="1" latinLnBrk="0" hangingPunct="1">
              <a:defRPr kern="1200">
                <a:solidFill>
                  <a:srgbClr val="1F60A9"/>
                </a:solidFill>
                <a:latin typeface="Arial" pitchFamily="34" charset="0"/>
                <a:ea typeface="+mn-ea"/>
                <a:cs typeface="Arial" pitchFamily="34" charset="0"/>
              </a:defRPr>
            </a:lvl7pPr>
            <a:lvl8pPr marL="3200400" algn="l" defTabSz="914400" rtl="0" eaLnBrk="1" latinLnBrk="0" hangingPunct="1">
              <a:defRPr kern="1200">
                <a:solidFill>
                  <a:srgbClr val="1F60A9"/>
                </a:solidFill>
                <a:latin typeface="Arial" pitchFamily="34" charset="0"/>
                <a:ea typeface="+mn-ea"/>
                <a:cs typeface="Arial" pitchFamily="34" charset="0"/>
              </a:defRPr>
            </a:lvl8pPr>
            <a:lvl9pPr marL="3657600" algn="l" defTabSz="914400" rtl="0" eaLnBrk="1" latinLnBrk="0" hangingPunct="1">
              <a:defRPr kern="1200">
                <a:solidFill>
                  <a:srgbClr val="1F60A9"/>
                </a:solidFill>
                <a:latin typeface="Arial" pitchFamily="34" charset="0"/>
                <a:ea typeface="+mn-ea"/>
                <a:cs typeface="Arial" pitchFamily="34" charset="0"/>
              </a:defRPr>
            </a:lvl9pPr>
          </a:lstStyle>
          <a:p>
            <a:pPr defTabSz="914378">
              <a:defRPr/>
            </a:pPr>
            <a:endParaRPr lang="de-CH"/>
          </a:p>
        </p:txBody>
      </p:sp>
      <p:sp>
        <p:nvSpPr>
          <p:cNvPr id="46" name="Freeform 4"/>
          <p:cNvSpPr/>
          <p:nvPr/>
        </p:nvSpPr>
        <p:spPr bwMode="auto">
          <a:xfrm>
            <a:off x="3704469" y="3321946"/>
            <a:ext cx="1666180" cy="919634"/>
          </a:xfrm>
          <a:custGeom>
            <a:avLst/>
            <a:gdLst>
              <a:gd name="connsiteX0" fmla="*/ 0 w 1618153"/>
              <a:gd name="connsiteY0" fmla="*/ 809077 h 1618153"/>
              <a:gd name="connsiteX1" fmla="*/ 809077 w 1618153"/>
              <a:gd name="connsiteY1" fmla="*/ 0 h 1618153"/>
              <a:gd name="connsiteX2" fmla="*/ 1618154 w 1618153"/>
              <a:gd name="connsiteY2" fmla="*/ 809077 h 1618153"/>
              <a:gd name="connsiteX3" fmla="*/ 809077 w 1618153"/>
              <a:gd name="connsiteY3" fmla="*/ 1618154 h 1618153"/>
              <a:gd name="connsiteX4" fmla="*/ 0 w 1618153"/>
              <a:gd name="connsiteY4" fmla="*/ 809077 h 161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8153" h="1618153">
                <a:moveTo>
                  <a:pt x="0" y="809077"/>
                </a:moveTo>
                <a:cubicBezTo>
                  <a:pt x="0" y="362236"/>
                  <a:pt x="362236" y="0"/>
                  <a:pt x="809077" y="0"/>
                </a:cubicBezTo>
                <a:cubicBezTo>
                  <a:pt x="1255918" y="0"/>
                  <a:pt x="1618154" y="362236"/>
                  <a:pt x="1618154" y="809077"/>
                </a:cubicBezTo>
                <a:cubicBezTo>
                  <a:pt x="1618154" y="1255918"/>
                  <a:pt x="1255918" y="1618154"/>
                  <a:pt x="809077" y="1618154"/>
                </a:cubicBezTo>
                <a:cubicBezTo>
                  <a:pt x="362236" y="1618154"/>
                  <a:pt x="0" y="1255918"/>
                  <a:pt x="0" y="809077"/>
                </a:cubicBezTo>
                <a:close/>
              </a:path>
            </a:pathLst>
          </a:cu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249038" tIns="249038" rIns="249038" bIns="249038" spcCol="1270" anchor="ctr"/>
          <a:lstStyle>
            <a:defPPr>
              <a:defRPr lang="en-GB"/>
            </a:defPPr>
            <a:lvl1pPr algn="l" rtl="0" eaLnBrk="0" fontAlgn="base" hangingPunct="0">
              <a:spcBef>
                <a:spcPct val="50000"/>
              </a:spcBef>
              <a:spcAft>
                <a:spcPct val="0"/>
              </a:spcAft>
              <a:defRPr kern="1200">
                <a:solidFill>
                  <a:schemeClr val="lt1"/>
                </a:solidFill>
                <a:latin typeface="+mn-lt"/>
                <a:ea typeface="+mn-ea"/>
                <a:cs typeface="+mn-cs"/>
              </a:defRPr>
            </a:lvl1pPr>
            <a:lvl2pPr marL="457200" algn="l" rtl="0" eaLnBrk="0" fontAlgn="base" hangingPunct="0">
              <a:spcBef>
                <a:spcPct val="50000"/>
              </a:spcBef>
              <a:spcAft>
                <a:spcPct val="0"/>
              </a:spcAft>
              <a:defRPr kern="1200">
                <a:solidFill>
                  <a:schemeClr val="lt1"/>
                </a:solidFill>
                <a:latin typeface="+mn-lt"/>
                <a:ea typeface="+mn-ea"/>
                <a:cs typeface="+mn-cs"/>
              </a:defRPr>
            </a:lvl2pPr>
            <a:lvl3pPr marL="914400" algn="l" rtl="0" eaLnBrk="0" fontAlgn="base" hangingPunct="0">
              <a:spcBef>
                <a:spcPct val="50000"/>
              </a:spcBef>
              <a:spcAft>
                <a:spcPct val="0"/>
              </a:spcAft>
              <a:defRPr kern="1200">
                <a:solidFill>
                  <a:schemeClr val="lt1"/>
                </a:solidFill>
                <a:latin typeface="+mn-lt"/>
                <a:ea typeface="+mn-ea"/>
                <a:cs typeface="+mn-cs"/>
              </a:defRPr>
            </a:lvl3pPr>
            <a:lvl4pPr marL="1371600" algn="l" rtl="0" eaLnBrk="0" fontAlgn="base" hangingPunct="0">
              <a:spcBef>
                <a:spcPct val="50000"/>
              </a:spcBef>
              <a:spcAft>
                <a:spcPct val="0"/>
              </a:spcAft>
              <a:defRPr kern="1200">
                <a:solidFill>
                  <a:schemeClr val="lt1"/>
                </a:solidFill>
                <a:latin typeface="+mn-lt"/>
                <a:ea typeface="+mn-ea"/>
                <a:cs typeface="+mn-cs"/>
              </a:defRPr>
            </a:lvl4pPr>
            <a:lvl5pPr marL="1828800" algn="l" rtl="0" eaLnBrk="0" fontAlgn="base" hangingPunct="0">
              <a:spcBef>
                <a:spcPct val="5000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844529" eaLnBrk="1" fontAlgn="auto" hangingPunct="1">
              <a:lnSpc>
                <a:spcPct val="90000"/>
              </a:lnSpc>
              <a:spcBef>
                <a:spcPct val="0"/>
              </a:spcBef>
              <a:spcAft>
                <a:spcPct val="35000"/>
              </a:spcAft>
              <a:defRPr/>
            </a:pPr>
            <a:r>
              <a:rPr lang="en-GB" sz="1900" b="1" dirty="0" err="1">
                <a:solidFill>
                  <a:prstClr val="black"/>
                </a:solidFill>
                <a:latin typeface="Calibri"/>
              </a:rPr>
              <a:t>Controllo</a:t>
            </a:r>
            <a:r>
              <a:rPr lang="en-GB" sz="1900" b="1" dirty="0">
                <a:solidFill>
                  <a:prstClr val="black"/>
                </a:solidFill>
                <a:latin typeface="Calibri"/>
              </a:rPr>
              <a:t> </a:t>
            </a:r>
            <a:r>
              <a:rPr lang="en-GB" sz="1600" b="1" dirty="0" err="1">
                <a:solidFill>
                  <a:prstClr val="black"/>
                </a:solidFill>
                <a:latin typeface="Calibri"/>
              </a:rPr>
              <a:t>della</a:t>
            </a:r>
            <a:r>
              <a:rPr lang="en-GB" sz="1600" b="1" dirty="0">
                <a:solidFill>
                  <a:prstClr val="black"/>
                </a:solidFill>
                <a:latin typeface="Calibri"/>
              </a:rPr>
              <a:t> </a:t>
            </a:r>
            <a:r>
              <a:rPr lang="en-GB" sz="1900" b="1" dirty="0" err="1">
                <a:solidFill>
                  <a:prstClr val="black"/>
                </a:solidFill>
                <a:latin typeface="Calibri"/>
              </a:rPr>
              <a:t>Pertosse</a:t>
            </a:r>
            <a:endParaRPr lang="en-GB" sz="1900" b="1" dirty="0">
              <a:solidFill>
                <a:prstClr val="black"/>
              </a:solidFill>
              <a:latin typeface="Calibri"/>
            </a:endParaRPr>
          </a:p>
        </p:txBody>
      </p:sp>
      <p:sp>
        <p:nvSpPr>
          <p:cNvPr id="47" name="Left Arrow 8"/>
          <p:cNvSpPr/>
          <p:nvPr/>
        </p:nvSpPr>
        <p:spPr bwMode="auto">
          <a:xfrm rot="13136794">
            <a:off x="3190594" y="3174612"/>
            <a:ext cx="738584" cy="345850"/>
          </a:xfrm>
          <a:prstGeom prst="leftArrow">
            <a:avLst>
              <a:gd name="adj1" fmla="val 60000"/>
              <a:gd name="adj2" fmla="val 50000"/>
            </a:avLst>
          </a:prstGeom>
          <a:solidFill>
            <a:srgbClr val="00B050"/>
          </a:solidFill>
          <a:ln>
            <a:noFill/>
          </a:ln>
          <a:effectLst/>
          <a:scene3d>
            <a:camera prst="orthographicFront"/>
            <a:lightRig rig="threePt" dir="t"/>
          </a:scene3d>
          <a:sp3d>
            <a:bevelT/>
          </a:sp3d>
        </p:spPr>
        <p:txBody>
          <a:bodyPr/>
          <a:lstStyle/>
          <a:p>
            <a:pPr defTabSz="914378">
              <a:defRPr/>
            </a:pPr>
            <a:endParaRPr lang="de-CH" kern="0">
              <a:solidFill>
                <a:prstClr val="white">
                  <a:hueOff val="0"/>
                  <a:satOff val="0"/>
                  <a:lumOff val="0"/>
                  <a:alphaOff val="0"/>
                </a:prstClr>
              </a:solidFill>
              <a:latin typeface="Calibri"/>
            </a:endParaRPr>
          </a:p>
        </p:txBody>
      </p:sp>
      <p:sp>
        <p:nvSpPr>
          <p:cNvPr id="48" name="Freeform 9"/>
          <p:cNvSpPr/>
          <p:nvPr/>
        </p:nvSpPr>
        <p:spPr bwMode="auto">
          <a:xfrm>
            <a:off x="1428314" y="3010303"/>
            <a:ext cx="1960654" cy="481526"/>
          </a:xfrm>
          <a:custGeom>
            <a:avLst/>
            <a:gdLst>
              <a:gd name="connsiteX0" fmla="*/ 0 w 2101421"/>
              <a:gd name="connsiteY0" fmla="*/ 103064 h 1030636"/>
              <a:gd name="connsiteX1" fmla="*/ 103064 w 2101421"/>
              <a:gd name="connsiteY1" fmla="*/ 0 h 1030636"/>
              <a:gd name="connsiteX2" fmla="*/ 1998357 w 2101421"/>
              <a:gd name="connsiteY2" fmla="*/ 0 h 1030636"/>
              <a:gd name="connsiteX3" fmla="*/ 2101421 w 2101421"/>
              <a:gd name="connsiteY3" fmla="*/ 103064 h 1030636"/>
              <a:gd name="connsiteX4" fmla="*/ 2101421 w 2101421"/>
              <a:gd name="connsiteY4" fmla="*/ 927572 h 1030636"/>
              <a:gd name="connsiteX5" fmla="*/ 1998357 w 2101421"/>
              <a:gd name="connsiteY5" fmla="*/ 1030636 h 1030636"/>
              <a:gd name="connsiteX6" fmla="*/ 103064 w 2101421"/>
              <a:gd name="connsiteY6" fmla="*/ 1030636 h 1030636"/>
              <a:gd name="connsiteX7" fmla="*/ 0 w 2101421"/>
              <a:gd name="connsiteY7" fmla="*/ 927572 h 1030636"/>
              <a:gd name="connsiteX8" fmla="*/ 0 w 2101421"/>
              <a:gd name="connsiteY8" fmla="*/ 103064 h 103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1421" h="1030636">
                <a:moveTo>
                  <a:pt x="0" y="103064"/>
                </a:moveTo>
                <a:cubicBezTo>
                  <a:pt x="0" y="46143"/>
                  <a:pt x="46143" y="0"/>
                  <a:pt x="103064" y="0"/>
                </a:cubicBezTo>
                <a:lnTo>
                  <a:pt x="1998357" y="0"/>
                </a:lnTo>
                <a:cubicBezTo>
                  <a:pt x="2055278" y="0"/>
                  <a:pt x="2101421" y="46143"/>
                  <a:pt x="2101421" y="103064"/>
                </a:cubicBezTo>
                <a:lnTo>
                  <a:pt x="2101421" y="927572"/>
                </a:lnTo>
                <a:cubicBezTo>
                  <a:pt x="2101421" y="984493"/>
                  <a:pt x="2055278" y="1030636"/>
                  <a:pt x="1998357" y="1030636"/>
                </a:cubicBezTo>
                <a:lnTo>
                  <a:pt x="103064" y="1030636"/>
                </a:lnTo>
                <a:cubicBezTo>
                  <a:pt x="46143" y="1030636"/>
                  <a:pt x="0" y="984493"/>
                  <a:pt x="0" y="927572"/>
                </a:cubicBezTo>
                <a:lnTo>
                  <a:pt x="0" y="103064"/>
                </a:lnTo>
                <a:close/>
              </a:path>
            </a:pathLst>
          </a:custGeom>
          <a:solidFill>
            <a:srgbClr val="00B050"/>
          </a:solidFill>
          <a:ln>
            <a:noFill/>
          </a:ln>
          <a:effectLst/>
          <a:scene3d>
            <a:camera prst="orthographicFront"/>
            <a:lightRig rig="threePt" dir="t"/>
          </a:scene3d>
          <a:sp3d>
            <a:bevelT/>
          </a:sp3d>
        </p:spPr>
        <p:txBody>
          <a:bodyPr lIns="60666" tIns="60666" rIns="60666" bIns="60666" spcCol="1270" anchor="ctr"/>
          <a:lstStyle>
            <a:defPPr>
              <a:defRPr lang="en-GB"/>
            </a:defPPr>
            <a:lvl1pPr algn="l" rtl="0" eaLnBrk="0" fontAlgn="base" hangingPunct="0">
              <a:spcBef>
                <a:spcPct val="50000"/>
              </a:spcBef>
              <a:spcAft>
                <a:spcPct val="0"/>
              </a:spcAft>
              <a:defRPr kern="1200">
                <a:solidFill>
                  <a:schemeClr val="lt1">
                    <a:hueOff val="0"/>
                    <a:satOff val="0"/>
                    <a:lumOff val="0"/>
                    <a:alphaOff val="0"/>
                  </a:schemeClr>
                </a:solidFill>
                <a:latin typeface="+mn-lt"/>
                <a:ea typeface="+mn-ea"/>
                <a:cs typeface="+mn-cs"/>
              </a:defRPr>
            </a:lvl1pPr>
            <a:lvl2pPr marL="457200" algn="l" rtl="0" eaLnBrk="0" fontAlgn="base" hangingPunct="0">
              <a:spcBef>
                <a:spcPct val="50000"/>
              </a:spcBef>
              <a:spcAft>
                <a:spcPct val="0"/>
              </a:spcAft>
              <a:defRPr kern="1200">
                <a:solidFill>
                  <a:schemeClr val="lt1">
                    <a:hueOff val="0"/>
                    <a:satOff val="0"/>
                    <a:lumOff val="0"/>
                    <a:alphaOff val="0"/>
                  </a:schemeClr>
                </a:solidFill>
                <a:latin typeface="+mn-lt"/>
                <a:ea typeface="+mn-ea"/>
                <a:cs typeface="+mn-cs"/>
              </a:defRPr>
            </a:lvl2pPr>
            <a:lvl3pPr marL="914400" algn="l" rtl="0" eaLnBrk="0" fontAlgn="base" hangingPunct="0">
              <a:spcBef>
                <a:spcPct val="50000"/>
              </a:spcBef>
              <a:spcAft>
                <a:spcPct val="0"/>
              </a:spcAft>
              <a:defRPr kern="1200">
                <a:solidFill>
                  <a:schemeClr val="lt1">
                    <a:hueOff val="0"/>
                    <a:satOff val="0"/>
                    <a:lumOff val="0"/>
                    <a:alphaOff val="0"/>
                  </a:schemeClr>
                </a:solidFill>
                <a:latin typeface="+mn-lt"/>
                <a:ea typeface="+mn-ea"/>
                <a:cs typeface="+mn-cs"/>
              </a:defRPr>
            </a:lvl3pPr>
            <a:lvl4pPr marL="1371600" algn="l" rtl="0" eaLnBrk="0" fontAlgn="base" hangingPunct="0">
              <a:spcBef>
                <a:spcPct val="50000"/>
              </a:spcBef>
              <a:spcAft>
                <a:spcPct val="0"/>
              </a:spcAft>
              <a:defRPr kern="1200">
                <a:solidFill>
                  <a:schemeClr val="lt1">
                    <a:hueOff val="0"/>
                    <a:satOff val="0"/>
                    <a:lumOff val="0"/>
                    <a:alphaOff val="0"/>
                  </a:schemeClr>
                </a:solidFill>
                <a:latin typeface="+mn-lt"/>
                <a:ea typeface="+mn-ea"/>
                <a:cs typeface="+mn-cs"/>
              </a:defRPr>
            </a:lvl4pPr>
            <a:lvl5pPr marL="1828800" algn="l" rtl="0" eaLnBrk="0" fontAlgn="base" hangingPunct="0">
              <a:spcBef>
                <a:spcPct val="50000"/>
              </a:spcBef>
              <a:spcAft>
                <a:spcPct val="0"/>
              </a:spcAft>
              <a:defRPr kern="1200">
                <a:solidFill>
                  <a:schemeClr val="lt1">
                    <a:hueOff val="0"/>
                    <a:satOff val="0"/>
                    <a:lumOff val="0"/>
                    <a:alphaOff val="0"/>
                  </a:schemeClr>
                </a:solidFill>
                <a:latin typeface="+mn-lt"/>
                <a:ea typeface="+mn-ea"/>
                <a:cs typeface="+mn-cs"/>
              </a:defRPr>
            </a:lvl5pPr>
            <a:lvl6pPr marL="2286000" algn="l" defTabSz="914400" rtl="0" eaLnBrk="1" latinLnBrk="0" hangingPunct="1">
              <a:defRPr kern="1200">
                <a:solidFill>
                  <a:schemeClr val="lt1">
                    <a:hueOff val="0"/>
                    <a:satOff val="0"/>
                    <a:lumOff val="0"/>
                    <a:alphaOff val="0"/>
                  </a:schemeClr>
                </a:solidFill>
                <a:latin typeface="+mn-lt"/>
                <a:ea typeface="+mn-ea"/>
                <a:cs typeface="+mn-cs"/>
              </a:defRPr>
            </a:lvl6pPr>
            <a:lvl7pPr marL="2743200" algn="l" defTabSz="914400" rtl="0" eaLnBrk="1" latinLnBrk="0" hangingPunct="1">
              <a:defRPr kern="1200">
                <a:solidFill>
                  <a:schemeClr val="lt1">
                    <a:hueOff val="0"/>
                    <a:satOff val="0"/>
                    <a:lumOff val="0"/>
                    <a:alphaOff val="0"/>
                  </a:schemeClr>
                </a:solidFill>
                <a:latin typeface="+mn-lt"/>
                <a:ea typeface="+mn-ea"/>
                <a:cs typeface="+mn-cs"/>
              </a:defRPr>
            </a:lvl7pPr>
            <a:lvl8pPr marL="3200400" algn="l" defTabSz="914400" rtl="0" eaLnBrk="1" latinLnBrk="0" hangingPunct="1">
              <a:defRPr kern="1200">
                <a:solidFill>
                  <a:schemeClr val="lt1">
                    <a:hueOff val="0"/>
                    <a:satOff val="0"/>
                    <a:lumOff val="0"/>
                    <a:alphaOff val="0"/>
                  </a:schemeClr>
                </a:solidFill>
                <a:latin typeface="+mn-lt"/>
                <a:ea typeface="+mn-ea"/>
                <a:cs typeface="+mn-cs"/>
              </a:defRPr>
            </a:lvl8pPr>
            <a:lvl9pPr marL="3657600" algn="l" defTabSz="914400" rtl="0" eaLnBrk="1" latinLnBrk="0" hangingPunct="1">
              <a:defRPr kern="1200">
                <a:solidFill>
                  <a:schemeClr val="lt1">
                    <a:hueOff val="0"/>
                    <a:satOff val="0"/>
                    <a:lumOff val="0"/>
                    <a:alphaOff val="0"/>
                  </a:schemeClr>
                </a:solidFill>
                <a:latin typeface="+mn-lt"/>
                <a:ea typeface="+mn-ea"/>
                <a:cs typeface="+mn-cs"/>
              </a:defRPr>
            </a:lvl9pPr>
          </a:lstStyle>
          <a:p>
            <a:pPr algn="ctr" defTabSz="711182" eaLnBrk="1" fontAlgn="auto" hangingPunct="1">
              <a:lnSpc>
                <a:spcPct val="90000"/>
              </a:lnSpc>
              <a:spcBef>
                <a:spcPct val="0"/>
              </a:spcBef>
              <a:spcAft>
                <a:spcPct val="35000"/>
              </a:spcAft>
              <a:defRPr/>
            </a:pPr>
            <a:r>
              <a:rPr lang="en-GB" b="1" dirty="0" err="1">
                <a:solidFill>
                  <a:prstClr val="white"/>
                </a:solidFill>
                <a:latin typeface="Calibri"/>
              </a:rPr>
              <a:t>Neonati</a:t>
            </a:r>
            <a:r>
              <a:rPr lang="en-GB" b="1" dirty="0">
                <a:solidFill>
                  <a:prstClr val="white"/>
                </a:solidFill>
                <a:latin typeface="Calibri"/>
              </a:rPr>
              <a:t> e </a:t>
            </a:r>
            <a:r>
              <a:rPr lang="en-GB" b="1" dirty="0" err="1">
                <a:solidFill>
                  <a:prstClr val="white"/>
                </a:solidFill>
                <a:latin typeface="Calibri"/>
              </a:rPr>
              <a:t>infanti</a:t>
            </a:r>
            <a:endParaRPr lang="en-GB" sz="1600" b="1" dirty="0">
              <a:solidFill>
                <a:prstClr val="white"/>
              </a:solidFill>
              <a:latin typeface="Calibri"/>
            </a:endParaRPr>
          </a:p>
        </p:txBody>
      </p:sp>
      <p:sp>
        <p:nvSpPr>
          <p:cNvPr id="49" name="Left Arrow 11"/>
          <p:cNvSpPr/>
          <p:nvPr/>
        </p:nvSpPr>
        <p:spPr bwMode="auto">
          <a:xfrm rot="16200000">
            <a:off x="4242417" y="2796239"/>
            <a:ext cx="590285" cy="461133"/>
          </a:xfrm>
          <a:prstGeom prst="leftArrow">
            <a:avLst>
              <a:gd name="adj1" fmla="val 60000"/>
              <a:gd name="adj2" fmla="val 50000"/>
            </a:avLst>
          </a:prstGeom>
          <a:solidFill>
            <a:srgbClr val="C0504D">
              <a:lumMod val="60000"/>
              <a:lumOff val="40000"/>
            </a:srgbClr>
          </a:solidFill>
          <a:ln>
            <a:noFill/>
          </a:ln>
          <a:effectLst/>
          <a:scene3d>
            <a:camera prst="orthographicFront"/>
            <a:lightRig rig="threePt" dir="t"/>
          </a:scene3d>
          <a:sp3d>
            <a:bevelT/>
          </a:sp3d>
        </p:spPr>
        <p:txBody>
          <a:bodyPr/>
          <a:lstStyle/>
          <a:p>
            <a:pPr defTabSz="914378">
              <a:defRPr/>
            </a:pPr>
            <a:endParaRPr lang="de-CH" kern="0">
              <a:solidFill>
                <a:prstClr val="white">
                  <a:hueOff val="0"/>
                  <a:satOff val="0"/>
                  <a:lumOff val="0"/>
                  <a:alphaOff val="0"/>
                </a:prstClr>
              </a:solidFill>
              <a:latin typeface="Calibri"/>
            </a:endParaRPr>
          </a:p>
        </p:txBody>
      </p:sp>
      <p:sp>
        <p:nvSpPr>
          <p:cNvPr id="50" name="Freeform 13"/>
          <p:cNvSpPr/>
          <p:nvPr/>
        </p:nvSpPr>
        <p:spPr bwMode="auto">
          <a:xfrm>
            <a:off x="3525472" y="2322556"/>
            <a:ext cx="2024175" cy="550910"/>
          </a:xfrm>
          <a:custGeom>
            <a:avLst/>
            <a:gdLst>
              <a:gd name="connsiteX0" fmla="*/ 0 w 2166778"/>
              <a:gd name="connsiteY0" fmla="*/ 73461 h 734610"/>
              <a:gd name="connsiteX1" fmla="*/ 73461 w 2166778"/>
              <a:gd name="connsiteY1" fmla="*/ 0 h 734610"/>
              <a:gd name="connsiteX2" fmla="*/ 2093317 w 2166778"/>
              <a:gd name="connsiteY2" fmla="*/ 0 h 734610"/>
              <a:gd name="connsiteX3" fmla="*/ 2166778 w 2166778"/>
              <a:gd name="connsiteY3" fmla="*/ 73461 h 734610"/>
              <a:gd name="connsiteX4" fmla="*/ 2166778 w 2166778"/>
              <a:gd name="connsiteY4" fmla="*/ 661149 h 734610"/>
              <a:gd name="connsiteX5" fmla="*/ 2093317 w 2166778"/>
              <a:gd name="connsiteY5" fmla="*/ 734610 h 734610"/>
              <a:gd name="connsiteX6" fmla="*/ 73461 w 2166778"/>
              <a:gd name="connsiteY6" fmla="*/ 734610 h 734610"/>
              <a:gd name="connsiteX7" fmla="*/ 0 w 2166778"/>
              <a:gd name="connsiteY7" fmla="*/ 661149 h 734610"/>
              <a:gd name="connsiteX8" fmla="*/ 0 w 2166778"/>
              <a:gd name="connsiteY8" fmla="*/ 73461 h 73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778" h="734610">
                <a:moveTo>
                  <a:pt x="0" y="73461"/>
                </a:moveTo>
                <a:cubicBezTo>
                  <a:pt x="0" y="32890"/>
                  <a:pt x="32890" y="0"/>
                  <a:pt x="73461" y="0"/>
                </a:cubicBezTo>
                <a:lnTo>
                  <a:pt x="2093317" y="0"/>
                </a:lnTo>
                <a:cubicBezTo>
                  <a:pt x="2133888" y="0"/>
                  <a:pt x="2166778" y="32890"/>
                  <a:pt x="2166778" y="73461"/>
                </a:cubicBezTo>
                <a:lnTo>
                  <a:pt x="2166778" y="661149"/>
                </a:lnTo>
                <a:cubicBezTo>
                  <a:pt x="2166778" y="701720"/>
                  <a:pt x="2133888" y="734610"/>
                  <a:pt x="2093317" y="734610"/>
                </a:cubicBezTo>
                <a:lnTo>
                  <a:pt x="73461" y="734610"/>
                </a:lnTo>
                <a:cubicBezTo>
                  <a:pt x="32890" y="734610"/>
                  <a:pt x="0" y="701720"/>
                  <a:pt x="0" y="661149"/>
                </a:cubicBezTo>
                <a:lnTo>
                  <a:pt x="0" y="73461"/>
                </a:lnTo>
                <a:close/>
              </a:path>
            </a:pathLst>
          </a:custGeom>
          <a:solidFill>
            <a:srgbClr val="C0504D">
              <a:lumMod val="60000"/>
              <a:lumOff val="40000"/>
            </a:srgbClr>
          </a:solidFill>
          <a:ln>
            <a:noFill/>
          </a:ln>
          <a:effectLst/>
          <a:scene3d>
            <a:camera prst="orthographicFront"/>
            <a:lightRig rig="threePt" dir="t"/>
          </a:scene3d>
          <a:sp3d>
            <a:bevelT/>
          </a:sp3d>
        </p:spPr>
        <p:txBody>
          <a:bodyPr lIns="51996" tIns="51996" rIns="51996" bIns="51996" spcCol="1270" anchor="ctr"/>
          <a:lstStyle>
            <a:defPPr>
              <a:defRPr lang="en-GB"/>
            </a:defPPr>
            <a:lvl1pPr algn="l" rtl="0" eaLnBrk="0" fontAlgn="base" hangingPunct="0">
              <a:spcBef>
                <a:spcPct val="50000"/>
              </a:spcBef>
              <a:spcAft>
                <a:spcPct val="0"/>
              </a:spcAft>
              <a:defRPr kern="1200">
                <a:solidFill>
                  <a:schemeClr val="lt1">
                    <a:hueOff val="0"/>
                    <a:satOff val="0"/>
                    <a:lumOff val="0"/>
                    <a:alphaOff val="0"/>
                  </a:schemeClr>
                </a:solidFill>
                <a:latin typeface="+mn-lt"/>
                <a:ea typeface="+mn-ea"/>
                <a:cs typeface="+mn-cs"/>
              </a:defRPr>
            </a:lvl1pPr>
            <a:lvl2pPr marL="457200" algn="l" rtl="0" eaLnBrk="0" fontAlgn="base" hangingPunct="0">
              <a:spcBef>
                <a:spcPct val="50000"/>
              </a:spcBef>
              <a:spcAft>
                <a:spcPct val="0"/>
              </a:spcAft>
              <a:defRPr kern="1200">
                <a:solidFill>
                  <a:schemeClr val="lt1">
                    <a:hueOff val="0"/>
                    <a:satOff val="0"/>
                    <a:lumOff val="0"/>
                    <a:alphaOff val="0"/>
                  </a:schemeClr>
                </a:solidFill>
                <a:latin typeface="+mn-lt"/>
                <a:ea typeface="+mn-ea"/>
                <a:cs typeface="+mn-cs"/>
              </a:defRPr>
            </a:lvl2pPr>
            <a:lvl3pPr marL="914400" algn="l" rtl="0" eaLnBrk="0" fontAlgn="base" hangingPunct="0">
              <a:spcBef>
                <a:spcPct val="50000"/>
              </a:spcBef>
              <a:spcAft>
                <a:spcPct val="0"/>
              </a:spcAft>
              <a:defRPr kern="1200">
                <a:solidFill>
                  <a:schemeClr val="lt1">
                    <a:hueOff val="0"/>
                    <a:satOff val="0"/>
                    <a:lumOff val="0"/>
                    <a:alphaOff val="0"/>
                  </a:schemeClr>
                </a:solidFill>
                <a:latin typeface="+mn-lt"/>
                <a:ea typeface="+mn-ea"/>
                <a:cs typeface="+mn-cs"/>
              </a:defRPr>
            </a:lvl3pPr>
            <a:lvl4pPr marL="1371600" algn="l" rtl="0" eaLnBrk="0" fontAlgn="base" hangingPunct="0">
              <a:spcBef>
                <a:spcPct val="50000"/>
              </a:spcBef>
              <a:spcAft>
                <a:spcPct val="0"/>
              </a:spcAft>
              <a:defRPr kern="1200">
                <a:solidFill>
                  <a:schemeClr val="lt1">
                    <a:hueOff val="0"/>
                    <a:satOff val="0"/>
                    <a:lumOff val="0"/>
                    <a:alphaOff val="0"/>
                  </a:schemeClr>
                </a:solidFill>
                <a:latin typeface="+mn-lt"/>
                <a:ea typeface="+mn-ea"/>
                <a:cs typeface="+mn-cs"/>
              </a:defRPr>
            </a:lvl4pPr>
            <a:lvl5pPr marL="1828800" algn="l" rtl="0" eaLnBrk="0" fontAlgn="base" hangingPunct="0">
              <a:spcBef>
                <a:spcPct val="50000"/>
              </a:spcBef>
              <a:spcAft>
                <a:spcPct val="0"/>
              </a:spcAft>
              <a:defRPr kern="1200">
                <a:solidFill>
                  <a:schemeClr val="lt1">
                    <a:hueOff val="0"/>
                    <a:satOff val="0"/>
                    <a:lumOff val="0"/>
                    <a:alphaOff val="0"/>
                  </a:schemeClr>
                </a:solidFill>
                <a:latin typeface="+mn-lt"/>
                <a:ea typeface="+mn-ea"/>
                <a:cs typeface="+mn-cs"/>
              </a:defRPr>
            </a:lvl5pPr>
            <a:lvl6pPr marL="2286000" algn="l" defTabSz="914400" rtl="0" eaLnBrk="1" latinLnBrk="0" hangingPunct="1">
              <a:defRPr kern="1200">
                <a:solidFill>
                  <a:schemeClr val="lt1">
                    <a:hueOff val="0"/>
                    <a:satOff val="0"/>
                    <a:lumOff val="0"/>
                    <a:alphaOff val="0"/>
                  </a:schemeClr>
                </a:solidFill>
                <a:latin typeface="+mn-lt"/>
                <a:ea typeface="+mn-ea"/>
                <a:cs typeface="+mn-cs"/>
              </a:defRPr>
            </a:lvl6pPr>
            <a:lvl7pPr marL="2743200" algn="l" defTabSz="914400" rtl="0" eaLnBrk="1" latinLnBrk="0" hangingPunct="1">
              <a:defRPr kern="1200">
                <a:solidFill>
                  <a:schemeClr val="lt1">
                    <a:hueOff val="0"/>
                    <a:satOff val="0"/>
                    <a:lumOff val="0"/>
                    <a:alphaOff val="0"/>
                  </a:schemeClr>
                </a:solidFill>
                <a:latin typeface="+mn-lt"/>
                <a:ea typeface="+mn-ea"/>
                <a:cs typeface="+mn-cs"/>
              </a:defRPr>
            </a:lvl7pPr>
            <a:lvl8pPr marL="3200400" algn="l" defTabSz="914400" rtl="0" eaLnBrk="1" latinLnBrk="0" hangingPunct="1">
              <a:defRPr kern="1200">
                <a:solidFill>
                  <a:schemeClr val="lt1">
                    <a:hueOff val="0"/>
                    <a:satOff val="0"/>
                    <a:lumOff val="0"/>
                    <a:alphaOff val="0"/>
                  </a:schemeClr>
                </a:solidFill>
                <a:latin typeface="+mn-lt"/>
                <a:ea typeface="+mn-ea"/>
                <a:cs typeface="+mn-cs"/>
              </a:defRPr>
            </a:lvl8pPr>
            <a:lvl9pPr marL="3657600" algn="l" defTabSz="914400" rtl="0" eaLnBrk="1" latinLnBrk="0" hangingPunct="1">
              <a:defRPr kern="1200">
                <a:solidFill>
                  <a:schemeClr val="lt1">
                    <a:hueOff val="0"/>
                    <a:satOff val="0"/>
                    <a:lumOff val="0"/>
                    <a:alphaOff val="0"/>
                  </a:schemeClr>
                </a:solidFill>
                <a:latin typeface="+mn-lt"/>
                <a:ea typeface="+mn-ea"/>
                <a:cs typeface="+mn-cs"/>
              </a:defRPr>
            </a:lvl9pPr>
          </a:lstStyle>
          <a:p>
            <a:pPr algn="ctr" defTabSz="711182" eaLnBrk="1" fontAlgn="auto" hangingPunct="1">
              <a:spcBef>
                <a:spcPct val="0"/>
              </a:spcBef>
              <a:spcAft>
                <a:spcPts val="0"/>
              </a:spcAft>
              <a:defRPr/>
            </a:pPr>
            <a:r>
              <a:rPr lang="en-GB" b="1" dirty="0" err="1">
                <a:solidFill>
                  <a:prstClr val="white">
                    <a:hueOff val="0"/>
                    <a:satOff val="0"/>
                    <a:lumOff val="0"/>
                    <a:alphaOff val="0"/>
                  </a:prstClr>
                </a:solidFill>
                <a:latin typeface="Calibri"/>
              </a:rPr>
              <a:t>Età</a:t>
            </a:r>
            <a:r>
              <a:rPr lang="en-GB" b="1" dirty="0">
                <a:solidFill>
                  <a:prstClr val="white">
                    <a:hueOff val="0"/>
                    <a:satOff val="0"/>
                    <a:lumOff val="0"/>
                    <a:alphaOff val="0"/>
                  </a:prstClr>
                </a:solidFill>
                <a:latin typeface="Calibri"/>
              </a:rPr>
              <a:t> </a:t>
            </a:r>
            <a:r>
              <a:rPr lang="en-GB" b="1" dirty="0" err="1">
                <a:solidFill>
                  <a:prstClr val="white">
                    <a:hueOff val="0"/>
                    <a:satOff val="0"/>
                    <a:lumOff val="0"/>
                    <a:alphaOff val="0"/>
                  </a:prstClr>
                </a:solidFill>
                <a:latin typeface="Calibri"/>
              </a:rPr>
              <a:t>prescolare</a:t>
            </a:r>
            <a:endParaRPr lang="en-GB" b="1" dirty="0">
              <a:solidFill>
                <a:prstClr val="white">
                  <a:hueOff val="0"/>
                  <a:satOff val="0"/>
                  <a:lumOff val="0"/>
                  <a:alphaOff val="0"/>
                </a:prstClr>
              </a:solidFill>
              <a:latin typeface="Calibri"/>
            </a:endParaRPr>
          </a:p>
        </p:txBody>
      </p:sp>
      <p:sp>
        <p:nvSpPr>
          <p:cNvPr id="51" name="Left Arrow 14"/>
          <p:cNvSpPr/>
          <p:nvPr/>
        </p:nvSpPr>
        <p:spPr bwMode="auto">
          <a:xfrm rot="9904740">
            <a:off x="2550257" y="3851562"/>
            <a:ext cx="1210211" cy="345850"/>
          </a:xfrm>
          <a:prstGeom prst="leftArrow">
            <a:avLst>
              <a:gd name="adj1" fmla="val 60000"/>
              <a:gd name="adj2" fmla="val 50000"/>
            </a:avLst>
          </a:prstGeom>
          <a:solidFill>
            <a:srgbClr val="1F497D">
              <a:lumMod val="50000"/>
              <a:lumOff val="50000"/>
            </a:srgbClr>
          </a:solidFill>
          <a:ln>
            <a:noFill/>
          </a:ln>
          <a:effectLst/>
          <a:scene3d>
            <a:camera prst="orthographicFront"/>
            <a:lightRig rig="threePt" dir="t"/>
          </a:scene3d>
          <a:sp3d>
            <a:bevelT/>
          </a:sp3d>
        </p:spPr>
        <p:txBody>
          <a:bodyPr/>
          <a:lstStyle/>
          <a:p>
            <a:pPr defTabSz="914378">
              <a:defRPr/>
            </a:pPr>
            <a:endParaRPr lang="de-CH" kern="0">
              <a:solidFill>
                <a:prstClr val="white">
                  <a:hueOff val="0"/>
                  <a:satOff val="0"/>
                  <a:lumOff val="0"/>
                  <a:alphaOff val="0"/>
                </a:prstClr>
              </a:solidFill>
              <a:latin typeface="Calibri"/>
            </a:endParaRPr>
          </a:p>
        </p:txBody>
      </p:sp>
      <p:sp>
        <p:nvSpPr>
          <p:cNvPr id="52" name="Freeform 15"/>
          <p:cNvSpPr/>
          <p:nvPr/>
        </p:nvSpPr>
        <p:spPr bwMode="auto">
          <a:xfrm>
            <a:off x="1835696" y="4513307"/>
            <a:ext cx="2602860" cy="684039"/>
          </a:xfrm>
          <a:prstGeom prst="ellipse">
            <a:avLst/>
          </a:prstGeom>
          <a:solidFill>
            <a:sysClr val="window" lastClr="FFFFFF">
              <a:lumMod val="85000"/>
            </a:sysClr>
          </a:solidFill>
          <a:ln>
            <a:noFill/>
          </a:ln>
          <a:effectLst/>
          <a:scene3d>
            <a:camera prst="orthographicFront"/>
            <a:lightRig rig="threePt" dir="t"/>
          </a:scene3d>
          <a:sp3d>
            <a:bevelT/>
          </a:sp3d>
        </p:spPr>
        <p:txBody>
          <a:bodyPr lIns="51996" tIns="51996" rIns="51996" bIns="51996" spcCol="1270" anchor="ctr"/>
          <a:lstStyle/>
          <a:p>
            <a:pPr algn="ctr" defTabSz="711182">
              <a:defRPr/>
            </a:pPr>
            <a:r>
              <a:rPr lang="en-GB" sz="1400" b="1" kern="0" dirty="0">
                <a:solidFill>
                  <a:prstClr val="black"/>
                </a:solidFill>
                <a:latin typeface="Calibri"/>
              </a:rPr>
              <a:t>Cocoon strategy</a:t>
            </a:r>
          </a:p>
        </p:txBody>
      </p:sp>
      <p:sp>
        <p:nvSpPr>
          <p:cNvPr id="53" name="Left Arrow 16"/>
          <p:cNvSpPr/>
          <p:nvPr/>
        </p:nvSpPr>
        <p:spPr bwMode="auto">
          <a:xfrm rot="3460978">
            <a:off x="4851155" y="4295141"/>
            <a:ext cx="778733" cy="461133"/>
          </a:xfrm>
          <a:prstGeom prst="leftArrow">
            <a:avLst>
              <a:gd name="adj1" fmla="val 60000"/>
              <a:gd name="adj2" fmla="val 50000"/>
            </a:avLst>
          </a:prstGeom>
          <a:solidFill>
            <a:sysClr val="window" lastClr="FFFFFF">
              <a:lumMod val="85000"/>
            </a:sysClr>
          </a:solidFill>
          <a:ln>
            <a:noFill/>
          </a:ln>
          <a:effectLst/>
          <a:scene3d>
            <a:camera prst="orthographicFront"/>
            <a:lightRig rig="threePt" dir="t"/>
          </a:scene3d>
          <a:sp3d>
            <a:bevelT/>
          </a:sp3d>
        </p:spPr>
        <p:txBody>
          <a:bodyPr/>
          <a:lstStyle/>
          <a:p>
            <a:pPr defTabSz="914378">
              <a:defRPr/>
            </a:pPr>
            <a:endParaRPr lang="de-CH" kern="0">
              <a:solidFill>
                <a:prstClr val="white">
                  <a:hueOff val="0"/>
                  <a:satOff val="0"/>
                  <a:lumOff val="0"/>
                  <a:alphaOff val="0"/>
                </a:prstClr>
              </a:solidFill>
              <a:latin typeface="Calibri"/>
            </a:endParaRPr>
          </a:p>
        </p:txBody>
      </p:sp>
      <p:sp>
        <p:nvSpPr>
          <p:cNvPr id="54" name="Freeform 17"/>
          <p:cNvSpPr/>
          <p:nvPr/>
        </p:nvSpPr>
        <p:spPr bwMode="auto">
          <a:xfrm>
            <a:off x="4644010" y="4513306"/>
            <a:ext cx="2633251" cy="683090"/>
          </a:xfrm>
          <a:prstGeom prst="ellipse">
            <a:avLst/>
          </a:prstGeom>
          <a:solidFill>
            <a:sysClr val="window" lastClr="FFFFFF">
              <a:lumMod val="85000"/>
            </a:sysClr>
          </a:solidFill>
          <a:ln>
            <a:noFill/>
          </a:ln>
          <a:effectLst/>
          <a:scene3d>
            <a:camera prst="orthographicFront"/>
            <a:lightRig rig="threePt" dir="t"/>
          </a:scene3d>
          <a:sp3d>
            <a:bevelT/>
          </a:sp3d>
        </p:spPr>
        <p:txBody>
          <a:bodyPr lIns="51996" tIns="51996" rIns="51996" bIns="51996" spcCol="1270" anchor="ctr"/>
          <a:lstStyle/>
          <a:p>
            <a:pPr algn="ctr" defTabSz="711182">
              <a:lnSpc>
                <a:spcPct val="90000"/>
              </a:lnSpc>
              <a:spcAft>
                <a:spcPct val="35000"/>
              </a:spcAft>
              <a:defRPr/>
            </a:pPr>
            <a:r>
              <a:rPr lang="en-GB" sz="1400" b="1" kern="0" dirty="0" err="1">
                <a:solidFill>
                  <a:prstClr val="black"/>
                </a:solidFill>
                <a:latin typeface="Calibri"/>
              </a:rPr>
              <a:t>Gruppi</a:t>
            </a:r>
            <a:r>
              <a:rPr lang="en-GB" sz="1400" b="1" kern="0" dirty="0">
                <a:solidFill>
                  <a:prstClr val="black"/>
                </a:solidFill>
                <a:latin typeface="Calibri"/>
              </a:rPr>
              <a:t> target/</a:t>
            </a:r>
            <a:r>
              <a:rPr lang="en-GB" sz="1400" b="1" kern="0" dirty="0" err="1">
                <a:solidFill>
                  <a:prstClr val="black"/>
                </a:solidFill>
                <a:latin typeface="Calibri"/>
              </a:rPr>
              <a:t>rischio</a:t>
            </a:r>
            <a:endParaRPr lang="en-GB" sz="1400" b="1" kern="0" dirty="0">
              <a:solidFill>
                <a:prstClr val="black"/>
              </a:solidFill>
              <a:latin typeface="Calibri"/>
            </a:endParaRPr>
          </a:p>
          <a:p>
            <a:pPr algn="ctr" defTabSz="711182">
              <a:lnSpc>
                <a:spcPct val="90000"/>
              </a:lnSpc>
              <a:spcAft>
                <a:spcPct val="35000"/>
              </a:spcAft>
              <a:defRPr/>
            </a:pPr>
            <a:r>
              <a:rPr lang="en-GB" sz="1400" b="1" kern="0" dirty="0" err="1">
                <a:solidFill>
                  <a:prstClr val="black"/>
                </a:solidFill>
                <a:latin typeface="Calibri"/>
              </a:rPr>
              <a:t>Es</a:t>
            </a:r>
            <a:r>
              <a:rPr lang="en-GB" sz="1400" b="1" kern="0" dirty="0">
                <a:solidFill>
                  <a:prstClr val="black"/>
                </a:solidFill>
                <a:latin typeface="Calibri"/>
              </a:rPr>
              <a:t>. </a:t>
            </a:r>
            <a:r>
              <a:rPr lang="en-GB" sz="1400" b="1" kern="0" dirty="0" err="1">
                <a:solidFill>
                  <a:prstClr val="black"/>
                </a:solidFill>
                <a:latin typeface="Calibri"/>
              </a:rPr>
              <a:t>Operatori</a:t>
            </a:r>
            <a:r>
              <a:rPr lang="en-GB" sz="1400" b="1" kern="0" dirty="0">
                <a:solidFill>
                  <a:prstClr val="black"/>
                </a:solidFill>
                <a:latin typeface="Calibri"/>
              </a:rPr>
              <a:t> </a:t>
            </a:r>
            <a:r>
              <a:rPr lang="en-GB" sz="1400" b="1" kern="0" dirty="0" err="1">
                <a:solidFill>
                  <a:prstClr val="black"/>
                </a:solidFill>
                <a:latin typeface="Calibri"/>
              </a:rPr>
              <a:t>Sanitari</a:t>
            </a:r>
            <a:endParaRPr lang="en-GB" sz="1400" b="1" kern="0" dirty="0">
              <a:solidFill>
                <a:prstClr val="black"/>
              </a:solidFill>
              <a:latin typeface="Calibri"/>
            </a:endParaRPr>
          </a:p>
        </p:txBody>
      </p:sp>
      <p:sp>
        <p:nvSpPr>
          <p:cNvPr id="55" name="Left Arrow 18"/>
          <p:cNvSpPr/>
          <p:nvPr/>
        </p:nvSpPr>
        <p:spPr bwMode="auto">
          <a:xfrm rot="19622373">
            <a:off x="5098669" y="3149022"/>
            <a:ext cx="632039" cy="345850"/>
          </a:xfrm>
          <a:prstGeom prst="leftArrow">
            <a:avLst>
              <a:gd name="adj1" fmla="val 60000"/>
              <a:gd name="adj2" fmla="val 50000"/>
            </a:avLst>
          </a:prstGeom>
          <a:solidFill>
            <a:srgbClr val="F79646">
              <a:lumMod val="75000"/>
            </a:srgbClr>
          </a:solidFill>
          <a:ln>
            <a:noFill/>
          </a:ln>
          <a:effectLst/>
          <a:scene3d>
            <a:camera prst="orthographicFront"/>
            <a:lightRig rig="threePt" dir="t"/>
          </a:scene3d>
          <a:sp3d>
            <a:bevelT/>
          </a:sp3d>
        </p:spPr>
        <p:txBody>
          <a:bodyPr/>
          <a:lstStyle/>
          <a:p>
            <a:pPr defTabSz="914378">
              <a:defRPr/>
            </a:pPr>
            <a:endParaRPr lang="de-CH" kern="0">
              <a:solidFill>
                <a:prstClr val="white">
                  <a:hueOff val="0"/>
                  <a:satOff val="0"/>
                  <a:lumOff val="0"/>
                  <a:alphaOff val="0"/>
                </a:prstClr>
              </a:solidFill>
              <a:latin typeface="Calibri"/>
            </a:endParaRPr>
          </a:p>
        </p:txBody>
      </p:sp>
      <p:sp>
        <p:nvSpPr>
          <p:cNvPr id="56" name="Freeform 19"/>
          <p:cNvSpPr/>
          <p:nvPr/>
        </p:nvSpPr>
        <p:spPr bwMode="auto">
          <a:xfrm>
            <a:off x="5549645" y="3038948"/>
            <a:ext cx="1946052" cy="476123"/>
          </a:xfrm>
          <a:custGeom>
            <a:avLst/>
            <a:gdLst>
              <a:gd name="connsiteX0" fmla="*/ 0 w 1946002"/>
              <a:gd name="connsiteY0" fmla="*/ 90617 h 906165"/>
              <a:gd name="connsiteX1" fmla="*/ 90617 w 1946002"/>
              <a:gd name="connsiteY1" fmla="*/ 0 h 906165"/>
              <a:gd name="connsiteX2" fmla="*/ 1855386 w 1946002"/>
              <a:gd name="connsiteY2" fmla="*/ 0 h 906165"/>
              <a:gd name="connsiteX3" fmla="*/ 1946003 w 1946002"/>
              <a:gd name="connsiteY3" fmla="*/ 90617 h 906165"/>
              <a:gd name="connsiteX4" fmla="*/ 1946002 w 1946002"/>
              <a:gd name="connsiteY4" fmla="*/ 815549 h 906165"/>
              <a:gd name="connsiteX5" fmla="*/ 1855385 w 1946002"/>
              <a:gd name="connsiteY5" fmla="*/ 906166 h 906165"/>
              <a:gd name="connsiteX6" fmla="*/ 90617 w 1946002"/>
              <a:gd name="connsiteY6" fmla="*/ 906165 h 906165"/>
              <a:gd name="connsiteX7" fmla="*/ 0 w 1946002"/>
              <a:gd name="connsiteY7" fmla="*/ 815548 h 906165"/>
              <a:gd name="connsiteX8" fmla="*/ 0 w 1946002"/>
              <a:gd name="connsiteY8" fmla="*/ 90617 h 90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002" h="906165">
                <a:moveTo>
                  <a:pt x="0" y="90617"/>
                </a:moveTo>
                <a:cubicBezTo>
                  <a:pt x="0" y="40571"/>
                  <a:pt x="40571" y="0"/>
                  <a:pt x="90617" y="0"/>
                </a:cubicBezTo>
                <a:lnTo>
                  <a:pt x="1855386" y="0"/>
                </a:lnTo>
                <a:cubicBezTo>
                  <a:pt x="1905432" y="0"/>
                  <a:pt x="1946003" y="40571"/>
                  <a:pt x="1946003" y="90617"/>
                </a:cubicBezTo>
                <a:cubicBezTo>
                  <a:pt x="1946003" y="332261"/>
                  <a:pt x="1946002" y="573905"/>
                  <a:pt x="1946002" y="815549"/>
                </a:cubicBezTo>
                <a:cubicBezTo>
                  <a:pt x="1946002" y="865595"/>
                  <a:pt x="1905431" y="906166"/>
                  <a:pt x="1855385" y="906166"/>
                </a:cubicBezTo>
                <a:lnTo>
                  <a:pt x="90617" y="906165"/>
                </a:lnTo>
                <a:cubicBezTo>
                  <a:pt x="40571" y="906165"/>
                  <a:pt x="0" y="865594"/>
                  <a:pt x="0" y="815548"/>
                </a:cubicBezTo>
                <a:lnTo>
                  <a:pt x="0" y="90617"/>
                </a:lnTo>
                <a:close/>
              </a:path>
            </a:pathLst>
          </a:custGeom>
          <a:solidFill>
            <a:srgbClr val="E46C0A"/>
          </a:solidFill>
          <a:ln>
            <a:noFill/>
          </a:ln>
          <a:effectLst/>
          <a:scene3d>
            <a:camera prst="orthographicFront"/>
            <a:lightRig rig="threePt" dir="t"/>
          </a:scene3d>
          <a:sp3d>
            <a:bevelT/>
          </a:sp3d>
        </p:spPr>
        <p:txBody>
          <a:bodyPr lIns="57021" tIns="57021" rIns="57021" bIns="57021" spcCol="1270" anchor="ctr"/>
          <a:lstStyle>
            <a:defPPr>
              <a:defRPr lang="en-GB"/>
            </a:defPPr>
            <a:lvl1pPr algn="l" rtl="0" eaLnBrk="0" fontAlgn="base" hangingPunct="0">
              <a:spcBef>
                <a:spcPct val="50000"/>
              </a:spcBef>
              <a:spcAft>
                <a:spcPct val="0"/>
              </a:spcAft>
              <a:defRPr kern="1200">
                <a:solidFill>
                  <a:schemeClr val="lt1">
                    <a:hueOff val="0"/>
                    <a:satOff val="0"/>
                    <a:lumOff val="0"/>
                    <a:alphaOff val="0"/>
                  </a:schemeClr>
                </a:solidFill>
                <a:latin typeface="+mn-lt"/>
                <a:ea typeface="+mn-ea"/>
                <a:cs typeface="+mn-cs"/>
              </a:defRPr>
            </a:lvl1pPr>
            <a:lvl2pPr marL="457200" algn="l" rtl="0" eaLnBrk="0" fontAlgn="base" hangingPunct="0">
              <a:spcBef>
                <a:spcPct val="50000"/>
              </a:spcBef>
              <a:spcAft>
                <a:spcPct val="0"/>
              </a:spcAft>
              <a:defRPr kern="1200">
                <a:solidFill>
                  <a:schemeClr val="lt1">
                    <a:hueOff val="0"/>
                    <a:satOff val="0"/>
                    <a:lumOff val="0"/>
                    <a:alphaOff val="0"/>
                  </a:schemeClr>
                </a:solidFill>
                <a:latin typeface="+mn-lt"/>
                <a:ea typeface="+mn-ea"/>
                <a:cs typeface="+mn-cs"/>
              </a:defRPr>
            </a:lvl2pPr>
            <a:lvl3pPr marL="914400" algn="l" rtl="0" eaLnBrk="0" fontAlgn="base" hangingPunct="0">
              <a:spcBef>
                <a:spcPct val="50000"/>
              </a:spcBef>
              <a:spcAft>
                <a:spcPct val="0"/>
              </a:spcAft>
              <a:defRPr kern="1200">
                <a:solidFill>
                  <a:schemeClr val="lt1">
                    <a:hueOff val="0"/>
                    <a:satOff val="0"/>
                    <a:lumOff val="0"/>
                    <a:alphaOff val="0"/>
                  </a:schemeClr>
                </a:solidFill>
                <a:latin typeface="+mn-lt"/>
                <a:ea typeface="+mn-ea"/>
                <a:cs typeface="+mn-cs"/>
              </a:defRPr>
            </a:lvl3pPr>
            <a:lvl4pPr marL="1371600" algn="l" rtl="0" eaLnBrk="0" fontAlgn="base" hangingPunct="0">
              <a:spcBef>
                <a:spcPct val="50000"/>
              </a:spcBef>
              <a:spcAft>
                <a:spcPct val="0"/>
              </a:spcAft>
              <a:defRPr kern="1200">
                <a:solidFill>
                  <a:schemeClr val="lt1">
                    <a:hueOff val="0"/>
                    <a:satOff val="0"/>
                    <a:lumOff val="0"/>
                    <a:alphaOff val="0"/>
                  </a:schemeClr>
                </a:solidFill>
                <a:latin typeface="+mn-lt"/>
                <a:ea typeface="+mn-ea"/>
                <a:cs typeface="+mn-cs"/>
              </a:defRPr>
            </a:lvl4pPr>
            <a:lvl5pPr marL="1828800" algn="l" rtl="0" eaLnBrk="0" fontAlgn="base" hangingPunct="0">
              <a:spcBef>
                <a:spcPct val="50000"/>
              </a:spcBef>
              <a:spcAft>
                <a:spcPct val="0"/>
              </a:spcAft>
              <a:defRPr kern="1200">
                <a:solidFill>
                  <a:schemeClr val="lt1">
                    <a:hueOff val="0"/>
                    <a:satOff val="0"/>
                    <a:lumOff val="0"/>
                    <a:alphaOff val="0"/>
                  </a:schemeClr>
                </a:solidFill>
                <a:latin typeface="+mn-lt"/>
                <a:ea typeface="+mn-ea"/>
                <a:cs typeface="+mn-cs"/>
              </a:defRPr>
            </a:lvl5pPr>
            <a:lvl6pPr marL="2286000" algn="l" defTabSz="914400" rtl="0" eaLnBrk="1" latinLnBrk="0" hangingPunct="1">
              <a:defRPr kern="1200">
                <a:solidFill>
                  <a:schemeClr val="lt1">
                    <a:hueOff val="0"/>
                    <a:satOff val="0"/>
                    <a:lumOff val="0"/>
                    <a:alphaOff val="0"/>
                  </a:schemeClr>
                </a:solidFill>
                <a:latin typeface="+mn-lt"/>
                <a:ea typeface="+mn-ea"/>
                <a:cs typeface="+mn-cs"/>
              </a:defRPr>
            </a:lvl6pPr>
            <a:lvl7pPr marL="2743200" algn="l" defTabSz="914400" rtl="0" eaLnBrk="1" latinLnBrk="0" hangingPunct="1">
              <a:defRPr kern="1200">
                <a:solidFill>
                  <a:schemeClr val="lt1">
                    <a:hueOff val="0"/>
                    <a:satOff val="0"/>
                    <a:lumOff val="0"/>
                    <a:alphaOff val="0"/>
                  </a:schemeClr>
                </a:solidFill>
                <a:latin typeface="+mn-lt"/>
                <a:ea typeface="+mn-ea"/>
                <a:cs typeface="+mn-cs"/>
              </a:defRPr>
            </a:lvl7pPr>
            <a:lvl8pPr marL="3200400" algn="l" defTabSz="914400" rtl="0" eaLnBrk="1" latinLnBrk="0" hangingPunct="1">
              <a:defRPr kern="1200">
                <a:solidFill>
                  <a:schemeClr val="lt1">
                    <a:hueOff val="0"/>
                    <a:satOff val="0"/>
                    <a:lumOff val="0"/>
                    <a:alphaOff val="0"/>
                  </a:schemeClr>
                </a:solidFill>
                <a:latin typeface="+mn-lt"/>
                <a:ea typeface="+mn-ea"/>
                <a:cs typeface="+mn-cs"/>
              </a:defRPr>
            </a:lvl8pPr>
            <a:lvl9pPr marL="3657600" algn="l" defTabSz="914400" rtl="0" eaLnBrk="1" latinLnBrk="0" hangingPunct="1">
              <a:defRPr kern="1200">
                <a:solidFill>
                  <a:schemeClr val="lt1">
                    <a:hueOff val="0"/>
                    <a:satOff val="0"/>
                    <a:lumOff val="0"/>
                    <a:alphaOff val="0"/>
                  </a:schemeClr>
                </a:solidFill>
                <a:latin typeface="+mn-lt"/>
                <a:ea typeface="+mn-ea"/>
                <a:cs typeface="+mn-cs"/>
              </a:defRPr>
            </a:lvl9pPr>
          </a:lstStyle>
          <a:p>
            <a:pPr algn="ctr" defTabSz="711182" eaLnBrk="1" fontAlgn="auto" hangingPunct="1">
              <a:spcBef>
                <a:spcPct val="0"/>
              </a:spcBef>
              <a:spcAft>
                <a:spcPts val="0"/>
              </a:spcAft>
              <a:defRPr/>
            </a:pPr>
            <a:r>
              <a:rPr lang="en-GB" b="1" dirty="0" err="1">
                <a:solidFill>
                  <a:prstClr val="white"/>
                </a:solidFill>
                <a:latin typeface="Calibri"/>
              </a:rPr>
              <a:t>Adolescenti</a:t>
            </a:r>
            <a:endParaRPr lang="en-GB" b="1" dirty="0">
              <a:solidFill>
                <a:prstClr val="white"/>
              </a:solidFill>
              <a:latin typeface="Calibri"/>
            </a:endParaRPr>
          </a:p>
        </p:txBody>
      </p:sp>
      <p:sp>
        <p:nvSpPr>
          <p:cNvPr id="57" name="Left Arrow 20"/>
          <p:cNvSpPr/>
          <p:nvPr/>
        </p:nvSpPr>
        <p:spPr bwMode="auto">
          <a:xfrm rot="543088">
            <a:off x="5324911" y="3843867"/>
            <a:ext cx="1203782" cy="345850"/>
          </a:xfrm>
          <a:prstGeom prst="leftArrow">
            <a:avLst>
              <a:gd name="adj1" fmla="val 60000"/>
              <a:gd name="adj2" fmla="val 50000"/>
            </a:avLst>
          </a:prstGeom>
          <a:solidFill>
            <a:srgbClr val="8064A2"/>
          </a:solidFill>
          <a:ln>
            <a:noFill/>
            <a:prstDash val="sysDash"/>
          </a:ln>
          <a:effectLst/>
          <a:scene3d>
            <a:camera prst="orthographicFront"/>
            <a:lightRig rig="threePt" dir="t"/>
          </a:scene3d>
          <a:sp3d>
            <a:bevelT/>
          </a:sp3d>
        </p:spPr>
        <p:txBody>
          <a:bodyPr/>
          <a:lstStyle/>
          <a:p>
            <a:pPr defTabSz="914378">
              <a:defRPr/>
            </a:pPr>
            <a:endParaRPr lang="de-CH" kern="0">
              <a:solidFill>
                <a:prstClr val="white">
                  <a:hueOff val="0"/>
                  <a:satOff val="0"/>
                  <a:lumOff val="0"/>
                  <a:alphaOff val="0"/>
                </a:prstClr>
              </a:solidFill>
              <a:latin typeface="Calibri"/>
            </a:endParaRPr>
          </a:p>
        </p:txBody>
      </p:sp>
      <p:sp>
        <p:nvSpPr>
          <p:cNvPr id="58" name="Freeform 21"/>
          <p:cNvSpPr/>
          <p:nvPr/>
        </p:nvSpPr>
        <p:spPr bwMode="auto">
          <a:xfrm>
            <a:off x="6081753" y="3699893"/>
            <a:ext cx="1987562" cy="702077"/>
          </a:xfrm>
          <a:custGeom>
            <a:avLst/>
            <a:gdLst>
              <a:gd name="connsiteX0" fmla="*/ 0 w 2166778"/>
              <a:gd name="connsiteY0" fmla="*/ 73461 h 734610"/>
              <a:gd name="connsiteX1" fmla="*/ 73461 w 2166778"/>
              <a:gd name="connsiteY1" fmla="*/ 0 h 734610"/>
              <a:gd name="connsiteX2" fmla="*/ 2093317 w 2166778"/>
              <a:gd name="connsiteY2" fmla="*/ 0 h 734610"/>
              <a:gd name="connsiteX3" fmla="*/ 2166778 w 2166778"/>
              <a:gd name="connsiteY3" fmla="*/ 73461 h 734610"/>
              <a:gd name="connsiteX4" fmla="*/ 2166778 w 2166778"/>
              <a:gd name="connsiteY4" fmla="*/ 661149 h 734610"/>
              <a:gd name="connsiteX5" fmla="*/ 2093317 w 2166778"/>
              <a:gd name="connsiteY5" fmla="*/ 734610 h 734610"/>
              <a:gd name="connsiteX6" fmla="*/ 73461 w 2166778"/>
              <a:gd name="connsiteY6" fmla="*/ 734610 h 734610"/>
              <a:gd name="connsiteX7" fmla="*/ 0 w 2166778"/>
              <a:gd name="connsiteY7" fmla="*/ 661149 h 734610"/>
              <a:gd name="connsiteX8" fmla="*/ 0 w 2166778"/>
              <a:gd name="connsiteY8" fmla="*/ 73461 h 734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6778" h="734610">
                <a:moveTo>
                  <a:pt x="0" y="73461"/>
                </a:moveTo>
                <a:cubicBezTo>
                  <a:pt x="0" y="32890"/>
                  <a:pt x="32890" y="0"/>
                  <a:pt x="73461" y="0"/>
                </a:cubicBezTo>
                <a:lnTo>
                  <a:pt x="2093317" y="0"/>
                </a:lnTo>
                <a:cubicBezTo>
                  <a:pt x="2133888" y="0"/>
                  <a:pt x="2166778" y="32890"/>
                  <a:pt x="2166778" y="73461"/>
                </a:cubicBezTo>
                <a:lnTo>
                  <a:pt x="2166778" y="661149"/>
                </a:lnTo>
                <a:cubicBezTo>
                  <a:pt x="2166778" y="701720"/>
                  <a:pt x="2133888" y="734610"/>
                  <a:pt x="2093317" y="734610"/>
                </a:cubicBezTo>
                <a:lnTo>
                  <a:pt x="73461" y="734610"/>
                </a:lnTo>
                <a:cubicBezTo>
                  <a:pt x="32890" y="734610"/>
                  <a:pt x="0" y="701720"/>
                  <a:pt x="0" y="661149"/>
                </a:cubicBezTo>
                <a:lnTo>
                  <a:pt x="0" y="73461"/>
                </a:lnTo>
                <a:close/>
              </a:path>
            </a:pathLst>
          </a:custGeom>
          <a:solidFill>
            <a:srgbClr val="8064A2"/>
          </a:solidFill>
          <a:ln>
            <a:noFill/>
          </a:ln>
          <a:effectLst/>
          <a:scene3d>
            <a:camera prst="orthographicFront"/>
            <a:lightRig rig="threePt" dir="t"/>
          </a:scene3d>
          <a:sp3d>
            <a:bevelT/>
          </a:sp3d>
        </p:spPr>
        <p:txBody>
          <a:bodyPr lIns="51996" tIns="51996" rIns="51996" bIns="51996" spcCol="1270" anchor="ctr"/>
          <a:lstStyle/>
          <a:p>
            <a:pPr algn="ctr" defTabSz="711182">
              <a:defRPr/>
            </a:pPr>
            <a:r>
              <a:rPr lang="en-GB" b="1" kern="0" dirty="0" err="1">
                <a:solidFill>
                  <a:prstClr val="white"/>
                </a:solidFill>
                <a:latin typeface="Calibri"/>
              </a:rPr>
              <a:t>Adulti</a:t>
            </a:r>
            <a:endParaRPr lang="en-GB" sz="1600" b="1" kern="0" dirty="0">
              <a:solidFill>
                <a:prstClr val="white"/>
              </a:solidFill>
              <a:latin typeface="Calibri"/>
            </a:endParaRPr>
          </a:p>
        </p:txBody>
      </p:sp>
      <p:sp>
        <p:nvSpPr>
          <p:cNvPr id="59" name="Curved Down Arrow 12"/>
          <p:cNvSpPr/>
          <p:nvPr/>
        </p:nvSpPr>
        <p:spPr bwMode="auto">
          <a:xfrm>
            <a:off x="68839" y="1810942"/>
            <a:ext cx="9028119" cy="3103958"/>
          </a:xfrm>
          <a:prstGeom prst="curvedDownArrow">
            <a:avLst>
              <a:gd name="adj1" fmla="val 11275"/>
              <a:gd name="adj2" fmla="val 20372"/>
              <a:gd name="adj3" fmla="val 10130"/>
            </a:avLst>
          </a:prstGeom>
          <a:solidFill>
            <a:srgbClr val="4F81BD"/>
          </a:solidFill>
          <a:ln w="25400" cap="flat" cmpd="sng" algn="ctr">
            <a:noFill/>
            <a:prstDash val="solid"/>
          </a:ln>
          <a:effectLst/>
        </p:spPr>
        <p:txBody>
          <a:bodyPr anchor="ctr"/>
          <a:lstStyle>
            <a:defPPr>
              <a:defRPr lang="en-GB"/>
            </a:defPPr>
            <a:lvl1pPr algn="l" rtl="0" eaLnBrk="0" fontAlgn="base" hangingPunct="0">
              <a:spcBef>
                <a:spcPct val="50000"/>
              </a:spcBef>
              <a:spcAft>
                <a:spcPct val="0"/>
              </a:spcAft>
              <a:defRPr kern="1200">
                <a:solidFill>
                  <a:schemeClr val="lt1"/>
                </a:solidFill>
                <a:latin typeface="+mn-lt"/>
                <a:ea typeface="+mn-ea"/>
                <a:cs typeface="+mn-cs"/>
              </a:defRPr>
            </a:lvl1pPr>
            <a:lvl2pPr marL="457200" algn="l" rtl="0" eaLnBrk="0" fontAlgn="base" hangingPunct="0">
              <a:spcBef>
                <a:spcPct val="50000"/>
              </a:spcBef>
              <a:spcAft>
                <a:spcPct val="0"/>
              </a:spcAft>
              <a:defRPr kern="1200">
                <a:solidFill>
                  <a:schemeClr val="lt1"/>
                </a:solidFill>
                <a:latin typeface="+mn-lt"/>
                <a:ea typeface="+mn-ea"/>
                <a:cs typeface="+mn-cs"/>
              </a:defRPr>
            </a:lvl2pPr>
            <a:lvl3pPr marL="914400" algn="l" rtl="0" eaLnBrk="0" fontAlgn="base" hangingPunct="0">
              <a:spcBef>
                <a:spcPct val="50000"/>
              </a:spcBef>
              <a:spcAft>
                <a:spcPct val="0"/>
              </a:spcAft>
              <a:defRPr kern="1200">
                <a:solidFill>
                  <a:schemeClr val="lt1"/>
                </a:solidFill>
                <a:latin typeface="+mn-lt"/>
                <a:ea typeface="+mn-ea"/>
                <a:cs typeface="+mn-cs"/>
              </a:defRPr>
            </a:lvl3pPr>
            <a:lvl4pPr marL="1371600" algn="l" rtl="0" eaLnBrk="0" fontAlgn="base" hangingPunct="0">
              <a:spcBef>
                <a:spcPct val="50000"/>
              </a:spcBef>
              <a:spcAft>
                <a:spcPct val="0"/>
              </a:spcAft>
              <a:defRPr kern="1200">
                <a:solidFill>
                  <a:schemeClr val="lt1"/>
                </a:solidFill>
                <a:latin typeface="+mn-lt"/>
                <a:ea typeface="+mn-ea"/>
                <a:cs typeface="+mn-cs"/>
              </a:defRPr>
            </a:lvl4pPr>
            <a:lvl5pPr marL="1828800" algn="l" rtl="0" eaLnBrk="0" fontAlgn="base" hangingPunct="0">
              <a:spcBef>
                <a:spcPct val="5000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4378" eaLnBrk="1" fontAlgn="auto" hangingPunct="1">
              <a:spcBef>
                <a:spcPts val="0"/>
              </a:spcBef>
              <a:spcAft>
                <a:spcPts val="0"/>
              </a:spcAft>
              <a:defRPr/>
            </a:pPr>
            <a:endParaRPr lang="en-GB" dirty="0">
              <a:solidFill>
                <a:prstClr val="black"/>
              </a:solidFill>
              <a:latin typeface="Calibri"/>
            </a:endParaRPr>
          </a:p>
        </p:txBody>
      </p:sp>
      <p:sp>
        <p:nvSpPr>
          <p:cNvPr id="60" name="Freeform 15"/>
          <p:cNvSpPr/>
          <p:nvPr/>
        </p:nvSpPr>
        <p:spPr bwMode="auto">
          <a:xfrm>
            <a:off x="899594" y="3775001"/>
            <a:ext cx="2175453" cy="551859"/>
          </a:xfrm>
          <a:custGeom>
            <a:avLst/>
            <a:gdLst>
              <a:gd name="connsiteX0" fmla="*/ 0 w 2014587"/>
              <a:gd name="connsiteY0" fmla="*/ 97228 h 972279"/>
              <a:gd name="connsiteX1" fmla="*/ 97228 w 2014587"/>
              <a:gd name="connsiteY1" fmla="*/ 0 h 972279"/>
              <a:gd name="connsiteX2" fmla="*/ 1917359 w 2014587"/>
              <a:gd name="connsiteY2" fmla="*/ 0 h 972279"/>
              <a:gd name="connsiteX3" fmla="*/ 2014587 w 2014587"/>
              <a:gd name="connsiteY3" fmla="*/ 97228 h 972279"/>
              <a:gd name="connsiteX4" fmla="*/ 2014587 w 2014587"/>
              <a:gd name="connsiteY4" fmla="*/ 875051 h 972279"/>
              <a:gd name="connsiteX5" fmla="*/ 1917359 w 2014587"/>
              <a:gd name="connsiteY5" fmla="*/ 972279 h 972279"/>
              <a:gd name="connsiteX6" fmla="*/ 97228 w 2014587"/>
              <a:gd name="connsiteY6" fmla="*/ 972279 h 972279"/>
              <a:gd name="connsiteX7" fmla="*/ 0 w 2014587"/>
              <a:gd name="connsiteY7" fmla="*/ 875051 h 972279"/>
              <a:gd name="connsiteX8" fmla="*/ 0 w 2014587"/>
              <a:gd name="connsiteY8" fmla="*/ 97228 h 97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4587" h="972279">
                <a:moveTo>
                  <a:pt x="0" y="97228"/>
                </a:moveTo>
                <a:cubicBezTo>
                  <a:pt x="0" y="43530"/>
                  <a:pt x="43530" y="0"/>
                  <a:pt x="97228" y="0"/>
                </a:cubicBezTo>
                <a:lnTo>
                  <a:pt x="1917359" y="0"/>
                </a:lnTo>
                <a:cubicBezTo>
                  <a:pt x="1971057" y="0"/>
                  <a:pt x="2014587" y="43530"/>
                  <a:pt x="2014587" y="97228"/>
                </a:cubicBezTo>
                <a:lnTo>
                  <a:pt x="2014587" y="875051"/>
                </a:lnTo>
                <a:cubicBezTo>
                  <a:pt x="2014587" y="928749"/>
                  <a:pt x="1971057" y="972279"/>
                  <a:pt x="1917359" y="972279"/>
                </a:cubicBezTo>
                <a:lnTo>
                  <a:pt x="97228" y="972279"/>
                </a:lnTo>
                <a:cubicBezTo>
                  <a:pt x="43530" y="972279"/>
                  <a:pt x="0" y="928749"/>
                  <a:pt x="0" y="875051"/>
                </a:cubicBezTo>
                <a:lnTo>
                  <a:pt x="0" y="97228"/>
                </a:lnTo>
                <a:close/>
              </a:path>
            </a:pathLst>
          </a:custGeom>
          <a:solidFill>
            <a:srgbClr val="71A1DC"/>
          </a:solidFill>
          <a:ln>
            <a:noFill/>
          </a:ln>
          <a:effectLst/>
          <a:scene3d>
            <a:camera prst="orthographicFront"/>
            <a:lightRig rig="threePt" dir="t"/>
          </a:scene3d>
          <a:sp3d>
            <a:bevelT/>
          </a:sp3d>
        </p:spPr>
        <p:txBody>
          <a:bodyPr lIns="58957" tIns="58957" rIns="58957" bIns="58957" spcCol="1270" anchor="ctr"/>
          <a:lstStyle>
            <a:defPPr>
              <a:defRPr lang="en-GB"/>
            </a:defPPr>
            <a:lvl1pPr algn="l" rtl="0" eaLnBrk="0" fontAlgn="base" hangingPunct="0">
              <a:spcBef>
                <a:spcPct val="50000"/>
              </a:spcBef>
              <a:spcAft>
                <a:spcPct val="0"/>
              </a:spcAft>
              <a:defRPr kern="1200">
                <a:solidFill>
                  <a:schemeClr val="lt1">
                    <a:hueOff val="0"/>
                    <a:satOff val="0"/>
                    <a:lumOff val="0"/>
                    <a:alphaOff val="0"/>
                  </a:schemeClr>
                </a:solidFill>
                <a:latin typeface="+mn-lt"/>
                <a:ea typeface="+mn-ea"/>
                <a:cs typeface="+mn-cs"/>
              </a:defRPr>
            </a:lvl1pPr>
            <a:lvl2pPr marL="457200" algn="l" rtl="0" eaLnBrk="0" fontAlgn="base" hangingPunct="0">
              <a:spcBef>
                <a:spcPct val="50000"/>
              </a:spcBef>
              <a:spcAft>
                <a:spcPct val="0"/>
              </a:spcAft>
              <a:defRPr kern="1200">
                <a:solidFill>
                  <a:schemeClr val="lt1">
                    <a:hueOff val="0"/>
                    <a:satOff val="0"/>
                    <a:lumOff val="0"/>
                    <a:alphaOff val="0"/>
                  </a:schemeClr>
                </a:solidFill>
                <a:latin typeface="+mn-lt"/>
                <a:ea typeface="+mn-ea"/>
                <a:cs typeface="+mn-cs"/>
              </a:defRPr>
            </a:lvl2pPr>
            <a:lvl3pPr marL="914400" algn="l" rtl="0" eaLnBrk="0" fontAlgn="base" hangingPunct="0">
              <a:spcBef>
                <a:spcPct val="50000"/>
              </a:spcBef>
              <a:spcAft>
                <a:spcPct val="0"/>
              </a:spcAft>
              <a:defRPr kern="1200">
                <a:solidFill>
                  <a:schemeClr val="lt1">
                    <a:hueOff val="0"/>
                    <a:satOff val="0"/>
                    <a:lumOff val="0"/>
                    <a:alphaOff val="0"/>
                  </a:schemeClr>
                </a:solidFill>
                <a:latin typeface="+mn-lt"/>
                <a:ea typeface="+mn-ea"/>
                <a:cs typeface="+mn-cs"/>
              </a:defRPr>
            </a:lvl3pPr>
            <a:lvl4pPr marL="1371600" algn="l" rtl="0" eaLnBrk="0" fontAlgn="base" hangingPunct="0">
              <a:spcBef>
                <a:spcPct val="50000"/>
              </a:spcBef>
              <a:spcAft>
                <a:spcPct val="0"/>
              </a:spcAft>
              <a:defRPr kern="1200">
                <a:solidFill>
                  <a:schemeClr val="lt1">
                    <a:hueOff val="0"/>
                    <a:satOff val="0"/>
                    <a:lumOff val="0"/>
                    <a:alphaOff val="0"/>
                  </a:schemeClr>
                </a:solidFill>
                <a:latin typeface="+mn-lt"/>
                <a:ea typeface="+mn-ea"/>
                <a:cs typeface="+mn-cs"/>
              </a:defRPr>
            </a:lvl4pPr>
            <a:lvl5pPr marL="1828800" algn="l" rtl="0" eaLnBrk="0" fontAlgn="base" hangingPunct="0">
              <a:spcBef>
                <a:spcPct val="50000"/>
              </a:spcBef>
              <a:spcAft>
                <a:spcPct val="0"/>
              </a:spcAft>
              <a:defRPr kern="1200">
                <a:solidFill>
                  <a:schemeClr val="lt1">
                    <a:hueOff val="0"/>
                    <a:satOff val="0"/>
                    <a:lumOff val="0"/>
                    <a:alphaOff val="0"/>
                  </a:schemeClr>
                </a:solidFill>
                <a:latin typeface="+mn-lt"/>
                <a:ea typeface="+mn-ea"/>
                <a:cs typeface="+mn-cs"/>
              </a:defRPr>
            </a:lvl5pPr>
            <a:lvl6pPr marL="2286000" algn="l" defTabSz="914400" rtl="0" eaLnBrk="1" latinLnBrk="0" hangingPunct="1">
              <a:defRPr kern="1200">
                <a:solidFill>
                  <a:schemeClr val="lt1">
                    <a:hueOff val="0"/>
                    <a:satOff val="0"/>
                    <a:lumOff val="0"/>
                    <a:alphaOff val="0"/>
                  </a:schemeClr>
                </a:solidFill>
                <a:latin typeface="+mn-lt"/>
                <a:ea typeface="+mn-ea"/>
                <a:cs typeface="+mn-cs"/>
              </a:defRPr>
            </a:lvl6pPr>
            <a:lvl7pPr marL="2743200" algn="l" defTabSz="914400" rtl="0" eaLnBrk="1" latinLnBrk="0" hangingPunct="1">
              <a:defRPr kern="1200">
                <a:solidFill>
                  <a:schemeClr val="lt1">
                    <a:hueOff val="0"/>
                    <a:satOff val="0"/>
                    <a:lumOff val="0"/>
                    <a:alphaOff val="0"/>
                  </a:schemeClr>
                </a:solidFill>
                <a:latin typeface="+mn-lt"/>
                <a:ea typeface="+mn-ea"/>
                <a:cs typeface="+mn-cs"/>
              </a:defRPr>
            </a:lvl7pPr>
            <a:lvl8pPr marL="3200400" algn="l" defTabSz="914400" rtl="0" eaLnBrk="1" latinLnBrk="0" hangingPunct="1">
              <a:defRPr kern="1200">
                <a:solidFill>
                  <a:schemeClr val="lt1">
                    <a:hueOff val="0"/>
                    <a:satOff val="0"/>
                    <a:lumOff val="0"/>
                    <a:alphaOff val="0"/>
                  </a:schemeClr>
                </a:solidFill>
                <a:latin typeface="+mn-lt"/>
                <a:ea typeface="+mn-ea"/>
                <a:cs typeface="+mn-cs"/>
              </a:defRPr>
            </a:lvl8pPr>
            <a:lvl9pPr marL="3657600" algn="l" defTabSz="914400" rtl="0" eaLnBrk="1" latinLnBrk="0" hangingPunct="1">
              <a:defRPr kern="1200">
                <a:solidFill>
                  <a:schemeClr val="lt1">
                    <a:hueOff val="0"/>
                    <a:satOff val="0"/>
                    <a:lumOff val="0"/>
                    <a:alphaOff val="0"/>
                  </a:schemeClr>
                </a:solidFill>
                <a:latin typeface="+mn-lt"/>
                <a:ea typeface="+mn-ea"/>
                <a:cs typeface="+mn-cs"/>
              </a:defRPr>
            </a:lvl9pPr>
          </a:lstStyle>
          <a:p>
            <a:pPr algn="ctr" defTabSz="711182" eaLnBrk="1" fontAlgn="auto" hangingPunct="1">
              <a:lnSpc>
                <a:spcPct val="90000"/>
              </a:lnSpc>
              <a:spcBef>
                <a:spcPct val="0"/>
              </a:spcBef>
              <a:spcAft>
                <a:spcPct val="35000"/>
              </a:spcAft>
              <a:defRPr/>
            </a:pPr>
            <a:r>
              <a:rPr lang="en-GB" b="1" dirty="0">
                <a:solidFill>
                  <a:prstClr val="white"/>
                </a:solidFill>
                <a:latin typeface="Calibri"/>
              </a:rPr>
              <a:t>Donne in </a:t>
            </a:r>
            <a:r>
              <a:rPr lang="en-GB" b="1" dirty="0" err="1">
                <a:solidFill>
                  <a:prstClr val="white"/>
                </a:solidFill>
                <a:latin typeface="Calibri"/>
              </a:rPr>
              <a:t>gravidanza</a:t>
            </a:r>
            <a:endParaRPr lang="en-GB" sz="1600" b="1" dirty="0">
              <a:solidFill>
                <a:prstClr val="white">
                  <a:hueOff val="0"/>
                  <a:satOff val="0"/>
                  <a:lumOff val="0"/>
                  <a:alphaOff val="0"/>
                </a:prstClr>
              </a:solidFill>
              <a:latin typeface="Calibri"/>
            </a:endParaRPr>
          </a:p>
        </p:txBody>
      </p:sp>
      <p:sp>
        <p:nvSpPr>
          <p:cNvPr id="62" name="Text Placeholder 1"/>
          <p:cNvSpPr txBox="1">
            <a:spLocks/>
          </p:cNvSpPr>
          <p:nvPr/>
        </p:nvSpPr>
        <p:spPr>
          <a:xfrm>
            <a:off x="2626815" y="5354955"/>
            <a:ext cx="6172200" cy="52431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ts val="0"/>
              </a:spcBef>
              <a:buNone/>
            </a:pPr>
            <a:r>
              <a:rPr lang="en-GB" altLang="en-US" sz="525" dirty="0">
                <a:latin typeface="Arial" charset="0"/>
                <a:cs typeface="Arial" charset="0"/>
              </a:rPr>
              <a:t>Forsyth K, et al. </a:t>
            </a:r>
            <a:r>
              <a:rPr lang="es-ES" altLang="en-US" sz="525" dirty="0" err="1">
                <a:latin typeface="Arial" charset="0"/>
                <a:cs typeface="Arial" charset="0"/>
              </a:rPr>
              <a:t>Vaccine</a:t>
            </a:r>
            <a:r>
              <a:rPr lang="es-ES" altLang="en-US" sz="525" dirty="0">
                <a:latin typeface="Arial" charset="0"/>
                <a:cs typeface="Arial" charset="0"/>
              </a:rPr>
              <a:t> 2007;25(14):2634</a:t>
            </a:r>
            <a:r>
              <a:rPr lang="fr-FR" altLang="en-US" sz="525" dirty="0">
                <a:latin typeface="Arial" charset="0"/>
                <a:cs typeface="Arial" charset="0"/>
              </a:rPr>
              <a:t>–26</a:t>
            </a:r>
            <a:r>
              <a:rPr lang="es-ES" altLang="en-US" sz="525" dirty="0">
                <a:latin typeface="Arial" charset="0"/>
                <a:cs typeface="Arial" charset="0"/>
              </a:rPr>
              <a:t>42.  </a:t>
            </a:r>
          </a:p>
          <a:p>
            <a:pPr marL="0" indent="0" algn="r">
              <a:spcBef>
                <a:spcPts val="0"/>
              </a:spcBef>
              <a:buNone/>
            </a:pPr>
            <a:r>
              <a:rPr lang="en-GB" altLang="en-US" sz="525" dirty="0">
                <a:latin typeface="Arial" charset="0"/>
                <a:cs typeface="Arial" charset="0"/>
              </a:rPr>
              <a:t>Forsyth K, et al. </a:t>
            </a:r>
            <a:r>
              <a:rPr lang="fr-FR" altLang="en-US" sz="525" dirty="0">
                <a:latin typeface="Arial" charset="0"/>
                <a:cs typeface="Arial" charset="0"/>
              </a:rPr>
              <a:t>Clin Infect Dis 2004;39(12):1802–1809. </a:t>
            </a:r>
          </a:p>
          <a:p>
            <a:pPr marL="0" indent="0" algn="r">
              <a:spcBef>
                <a:spcPts val="0"/>
              </a:spcBef>
              <a:buNone/>
            </a:pPr>
            <a:r>
              <a:rPr lang="en-GB" altLang="en-US" sz="525" dirty="0">
                <a:latin typeface="Arial" charset="0"/>
                <a:cs typeface="Arial" charset="0"/>
              </a:rPr>
              <a:t>Guiso N, </a:t>
            </a:r>
            <a:r>
              <a:rPr lang="en-GB" altLang="en-US" sz="525" dirty="0" err="1">
                <a:latin typeface="Arial" charset="0"/>
                <a:cs typeface="Arial" charset="0"/>
              </a:rPr>
              <a:t>Liese</a:t>
            </a:r>
            <a:r>
              <a:rPr lang="en-GB" altLang="en-US" sz="525" dirty="0">
                <a:latin typeface="Arial" charset="0"/>
                <a:cs typeface="Arial" charset="0"/>
              </a:rPr>
              <a:t> J, </a:t>
            </a:r>
            <a:r>
              <a:rPr lang="en-GB" altLang="en-US" sz="525" dirty="0" err="1">
                <a:latin typeface="Arial" charset="0"/>
                <a:cs typeface="Arial" charset="0"/>
              </a:rPr>
              <a:t>Plotkin</a:t>
            </a:r>
            <a:r>
              <a:rPr lang="en-GB" altLang="en-US" sz="525" dirty="0">
                <a:latin typeface="Arial" charset="0"/>
                <a:cs typeface="Arial" charset="0"/>
              </a:rPr>
              <a:t> S. </a:t>
            </a:r>
            <a:r>
              <a:rPr lang="pt-BR" altLang="en-US" sz="525" dirty="0">
                <a:latin typeface="Arial" charset="0"/>
                <a:cs typeface="Arial" charset="0"/>
              </a:rPr>
              <a:t>Hum Vaccin. 2011;7(4):481</a:t>
            </a:r>
            <a:r>
              <a:rPr lang="fr-FR" altLang="en-US" sz="525" dirty="0">
                <a:latin typeface="Arial" charset="0"/>
                <a:cs typeface="Arial" charset="0"/>
              </a:rPr>
              <a:t>–48</a:t>
            </a:r>
            <a:r>
              <a:rPr lang="pt-BR" altLang="en-US" sz="525" dirty="0">
                <a:latin typeface="Arial" charset="0"/>
                <a:cs typeface="Arial" charset="0"/>
              </a:rPr>
              <a:t>8. </a:t>
            </a:r>
          </a:p>
          <a:p>
            <a:pPr marL="0" indent="0" algn="r">
              <a:spcBef>
                <a:spcPts val="0"/>
              </a:spcBef>
              <a:buNone/>
            </a:pPr>
            <a:r>
              <a:rPr lang="en-GB" altLang="en-US" sz="525" dirty="0" err="1">
                <a:latin typeface="Arial" charset="0"/>
                <a:cs typeface="Arial" charset="0"/>
              </a:rPr>
              <a:t>Zepp</a:t>
            </a:r>
            <a:r>
              <a:rPr lang="en-GB" altLang="en-US" sz="525" dirty="0">
                <a:latin typeface="Arial" charset="0"/>
                <a:cs typeface="Arial" charset="0"/>
              </a:rPr>
              <a:t> F, et al. </a:t>
            </a:r>
            <a:r>
              <a:rPr lang="fr-FR" altLang="en-US" sz="525" dirty="0">
                <a:latin typeface="Arial" charset="0"/>
                <a:cs typeface="Arial" charset="0"/>
              </a:rPr>
              <a:t>Lancet Infect Dis. 2011;11(7):557–570.</a:t>
            </a:r>
            <a:endParaRPr lang="en-GB" altLang="en-US" sz="525" dirty="0">
              <a:latin typeface="Arial" charset="0"/>
              <a:cs typeface="Arial" charset="0"/>
            </a:endParaRPr>
          </a:p>
        </p:txBody>
      </p:sp>
    </p:spTree>
    <p:custDataLst>
      <p:tags r:id="rId1"/>
    </p:custDataLst>
    <p:extLst>
      <p:ext uri="{BB962C8B-B14F-4D97-AF65-F5344CB8AC3E}">
        <p14:creationId xmlns:p14="http://schemas.microsoft.com/office/powerpoint/2010/main" val="2517921763"/>
      </p:ext>
    </p:extLst>
  </p:cSld>
  <p:clrMapOvr>
    <a:masterClrMapping/>
  </p:clrMapOvr>
  <mc:AlternateContent xmlns:mc="http://schemas.openxmlformats.org/markup-compatibility/2006" xmlns:p14="http://schemas.microsoft.com/office/powerpoint/2010/main">
    <mc:Choice Requires="p14">
      <p:transition spd="slow" p14:dur="2000" advTm="137917"/>
    </mc:Choice>
    <mc:Fallback xmlns="">
      <p:transition spd="slow" advTm="137917"/>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180000" y="481899"/>
            <a:ext cx="8642880" cy="1142039"/>
          </a:xfrm>
          <a:prstGeom prst="rect">
            <a:avLst/>
          </a:prstGeom>
          <a:noFill/>
          <a:ln w="9525">
            <a:noFill/>
            <a:round/>
            <a:headEnd/>
            <a:tailEnd/>
          </a:ln>
        </p:spPr>
        <p:txBody>
          <a:bodyPr lIns="91436" tIns="45718" rIns="91436" bIns="45718" anchor="ctr"/>
          <a:lstStyle/>
          <a:p>
            <a:pPr algn="ct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 pos="8150520" algn="l"/>
                <a:tab pos="8558047" algn="l"/>
              </a:tabLst>
            </a:pPr>
            <a:r>
              <a:rPr lang="it-IT" sz="3300" b="1" dirty="0">
                <a:solidFill>
                  <a:srgbClr val="C00000"/>
                </a:solidFill>
                <a:latin typeface="Segoe UI" pitchFamily="32" charset="0"/>
              </a:rPr>
              <a:t>Decadimento dell’immunità </a:t>
            </a:r>
            <a:br>
              <a:rPr lang="it-IT" sz="3300" b="1" dirty="0">
                <a:solidFill>
                  <a:srgbClr val="C00000"/>
                </a:solidFill>
                <a:latin typeface="Segoe UI" pitchFamily="32" charset="0"/>
              </a:rPr>
            </a:br>
            <a:r>
              <a:rPr lang="it-IT" sz="3300" b="1" dirty="0">
                <a:solidFill>
                  <a:srgbClr val="C00000"/>
                </a:solidFill>
                <a:latin typeface="Segoe UI" pitchFamily="32" charset="0"/>
              </a:rPr>
              <a:t>contro la pertosse</a:t>
            </a:r>
          </a:p>
        </p:txBody>
      </p:sp>
      <p:sp>
        <p:nvSpPr>
          <p:cNvPr id="26627" name="Rectangle 2"/>
          <p:cNvSpPr>
            <a:spLocks noChangeArrowheads="1"/>
          </p:cNvSpPr>
          <p:nvPr/>
        </p:nvSpPr>
        <p:spPr bwMode="auto">
          <a:xfrm>
            <a:off x="180000" y="1988849"/>
            <a:ext cx="8784000" cy="4221083"/>
          </a:xfrm>
          <a:prstGeom prst="rect">
            <a:avLst/>
          </a:prstGeom>
          <a:noFill/>
          <a:ln w="9525">
            <a:noFill/>
            <a:round/>
            <a:headEnd/>
            <a:tailEnd/>
          </a:ln>
        </p:spPr>
        <p:txBody>
          <a:bodyPr lIns="91436" tIns="45718" rIns="91436" bIns="45718" anchor="ctr" anchorCtr="1"/>
          <a:lstStyle/>
          <a:p>
            <a:pPr marL="311045" indent="-204483">
              <a:spcBef>
                <a:spcPts val="2154"/>
              </a:spcBef>
              <a:spcAft>
                <a:spcPts val="1282"/>
              </a:spcAft>
              <a:tabLst>
                <a:tab pos="311045" algn="l"/>
                <a:tab pos="717131" algn="l"/>
                <a:tab pos="1124657" algn="l"/>
                <a:tab pos="1532183" algn="l"/>
                <a:tab pos="1939709" algn="l"/>
                <a:tab pos="2347235" algn="l"/>
                <a:tab pos="2754761" algn="l"/>
                <a:tab pos="3162287" algn="l"/>
                <a:tab pos="3569813" algn="l"/>
                <a:tab pos="3977339" algn="l"/>
                <a:tab pos="4384865" algn="l"/>
                <a:tab pos="4792391" algn="l"/>
                <a:tab pos="5199917" algn="l"/>
                <a:tab pos="5607443" algn="l"/>
                <a:tab pos="6014969" algn="l"/>
                <a:tab pos="6422495" algn="l"/>
                <a:tab pos="6830021" algn="l"/>
                <a:tab pos="7237547" algn="l"/>
                <a:tab pos="7645073" algn="l"/>
                <a:tab pos="8052599" algn="l"/>
                <a:tab pos="8460125" algn="l"/>
                <a:tab pos="8558047" algn="l"/>
              </a:tabLst>
            </a:pPr>
            <a:r>
              <a:rPr lang="it-IT" sz="3000" dirty="0">
                <a:solidFill>
                  <a:srgbClr val="000000"/>
                </a:solidFill>
              </a:rPr>
              <a:t>L’immunità contro la pertosse viene persa 4–12 anni dopo la vaccinazione dell’infanzia e 4–20 anni dopo l’infezione acquisita naturalmente</a:t>
            </a:r>
          </a:p>
          <a:p>
            <a:pPr marL="311045" indent="-204483">
              <a:spcBef>
                <a:spcPts val="2154"/>
              </a:spcBef>
              <a:spcAft>
                <a:spcPts val="1282"/>
              </a:spcAft>
              <a:tabLst>
                <a:tab pos="311045" algn="l"/>
                <a:tab pos="717131" algn="l"/>
                <a:tab pos="1124657" algn="l"/>
                <a:tab pos="1532183" algn="l"/>
                <a:tab pos="1939709" algn="l"/>
                <a:tab pos="2347235" algn="l"/>
                <a:tab pos="2754761" algn="l"/>
                <a:tab pos="3162287" algn="l"/>
                <a:tab pos="3569813" algn="l"/>
                <a:tab pos="3977339" algn="l"/>
                <a:tab pos="4384865" algn="l"/>
                <a:tab pos="4792391" algn="l"/>
                <a:tab pos="5199917" algn="l"/>
                <a:tab pos="5607443" algn="l"/>
                <a:tab pos="6014969" algn="l"/>
                <a:tab pos="6422495" algn="l"/>
                <a:tab pos="6830021" algn="l"/>
                <a:tab pos="7237547" algn="l"/>
                <a:tab pos="7645073" algn="l"/>
                <a:tab pos="8052599" algn="l"/>
                <a:tab pos="8460125" algn="l"/>
                <a:tab pos="8558047" algn="l"/>
              </a:tabLst>
            </a:pPr>
            <a:r>
              <a:rPr lang="it-IT" sz="3000" dirty="0">
                <a:solidFill>
                  <a:srgbClr val="000000"/>
                </a:solidFill>
              </a:rPr>
              <a:t>Il decadimento dell’immunità dopo la vaccinazione o dopo l’infezione naturale contribuisce in maniera significativa all’incidenza dei casi in età adolescenziale e adulta.</a:t>
            </a:r>
          </a:p>
        </p:txBody>
      </p:sp>
      <p:sp>
        <p:nvSpPr>
          <p:cNvPr id="26628" name="Rectangle 3"/>
          <p:cNvSpPr>
            <a:spLocks noChangeArrowheads="1"/>
          </p:cNvSpPr>
          <p:nvPr/>
        </p:nvSpPr>
        <p:spPr bwMode="auto">
          <a:xfrm>
            <a:off x="1" y="6581491"/>
            <a:ext cx="3617072" cy="276995"/>
          </a:xfrm>
          <a:prstGeom prst="rect">
            <a:avLst/>
          </a:prstGeom>
          <a:noFill/>
          <a:ln w="9525">
            <a:noFill/>
            <a:round/>
            <a:headEnd/>
            <a:tailEnd/>
          </a:ln>
        </p:spPr>
        <p:txBody>
          <a:bodyPr wrap="none" lIns="91436" tIns="45718" rIns="91436" bIns="45718">
            <a:spAutoFit/>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nl-NL" sz="1200" b="1" dirty="0">
                <a:solidFill>
                  <a:srgbClr val="000000"/>
                </a:solidFill>
                <a:ea typeface="ＭＳ Ｐゴシック" pitchFamily="32" charset="-128"/>
              </a:rPr>
              <a:t>Wendelboe et al. </a:t>
            </a:r>
            <a:r>
              <a:rPr lang="nl-NL" sz="1200" b="1" i="1" dirty="0">
                <a:solidFill>
                  <a:srgbClr val="000000"/>
                </a:solidFill>
                <a:ea typeface="ＭＳ Ｐゴシック" pitchFamily="32" charset="-128"/>
              </a:rPr>
              <a:t>Pediatr Infect Dis J </a:t>
            </a:r>
            <a:r>
              <a:rPr lang="nl-NL" sz="1200" b="1" dirty="0">
                <a:solidFill>
                  <a:srgbClr val="000000"/>
                </a:solidFill>
                <a:ea typeface="ＭＳ Ｐゴシック" pitchFamily="32" charset="-128"/>
              </a:rPr>
              <a:t>2005;24:S58–S61</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ChangeArrowheads="1"/>
          </p:cNvSpPr>
          <p:nvPr/>
        </p:nvSpPr>
        <p:spPr bwMode="auto">
          <a:xfrm>
            <a:off x="684000" y="260668"/>
            <a:ext cx="8000640" cy="1762745"/>
          </a:xfrm>
          <a:prstGeom prst="rect">
            <a:avLst/>
          </a:prstGeom>
          <a:noFill/>
          <a:ln w="9525">
            <a:noFill/>
            <a:round/>
            <a:headEnd/>
            <a:tailEnd/>
          </a:ln>
        </p:spPr>
        <p:txBody>
          <a:bodyPr lIns="91436" tIns="45718" rIns="91436" bIns="45718" anchor="b"/>
          <a:lstStyle/>
          <a:p>
            <a:pPr algn="ct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it-IT" sz="3300" b="1" dirty="0">
                <a:solidFill>
                  <a:srgbClr val="C00000"/>
                </a:solidFill>
                <a:latin typeface="Segoe UI" pitchFamily="32" charset="0"/>
              </a:rPr>
              <a:t>Obiettivi della vaccinazione </a:t>
            </a:r>
            <a:br>
              <a:rPr lang="it-IT" sz="3300" b="1" dirty="0">
                <a:solidFill>
                  <a:srgbClr val="C00000"/>
                </a:solidFill>
                <a:latin typeface="Segoe UI" pitchFamily="32" charset="0"/>
              </a:rPr>
            </a:br>
            <a:r>
              <a:rPr lang="it-IT" sz="3300" b="1" dirty="0" smtClean="0">
                <a:solidFill>
                  <a:srgbClr val="C00000"/>
                </a:solidFill>
                <a:latin typeface="Segoe UI" pitchFamily="32" charset="0"/>
              </a:rPr>
              <a:t>Polio - </a:t>
            </a:r>
            <a:r>
              <a:rPr lang="it-IT" sz="3300" b="1" dirty="0" err="1" smtClean="0">
                <a:solidFill>
                  <a:srgbClr val="C00000"/>
                </a:solidFill>
                <a:latin typeface="Segoe UI" pitchFamily="32" charset="0"/>
              </a:rPr>
              <a:t>dTp</a:t>
            </a:r>
            <a:r>
              <a:rPr lang="it-IT" sz="3300" b="1" dirty="0">
                <a:solidFill>
                  <a:srgbClr val="C00000"/>
                </a:solidFill>
                <a:latin typeface="Segoe UI" pitchFamily="32" charset="0"/>
              </a:rPr>
              <a:t/>
            </a:r>
            <a:br>
              <a:rPr lang="it-IT" sz="3300" b="1" dirty="0">
                <a:solidFill>
                  <a:srgbClr val="C00000"/>
                </a:solidFill>
                <a:latin typeface="Segoe UI" pitchFamily="32" charset="0"/>
              </a:rPr>
            </a:br>
            <a:r>
              <a:rPr lang="it-IT" sz="3300" b="1" dirty="0">
                <a:solidFill>
                  <a:srgbClr val="C00000"/>
                </a:solidFill>
                <a:latin typeface="Segoe UI" pitchFamily="32" charset="0"/>
              </a:rPr>
              <a:t>negli adolescenti e adulti</a:t>
            </a:r>
          </a:p>
        </p:txBody>
      </p:sp>
      <p:sp>
        <p:nvSpPr>
          <p:cNvPr id="31747" name="Rectangle 2"/>
          <p:cNvSpPr>
            <a:spLocks noChangeArrowheads="1"/>
          </p:cNvSpPr>
          <p:nvPr/>
        </p:nvSpPr>
        <p:spPr bwMode="auto">
          <a:xfrm>
            <a:off x="900001" y="2636917"/>
            <a:ext cx="7704000" cy="4401201"/>
          </a:xfrm>
          <a:prstGeom prst="rect">
            <a:avLst/>
          </a:prstGeom>
          <a:noFill/>
          <a:ln w="9525">
            <a:noFill/>
            <a:round/>
            <a:headEnd/>
            <a:tailEnd/>
          </a:ln>
        </p:spPr>
        <p:txBody>
          <a:bodyPr lIns="91436" tIns="45718" rIns="91436" bIns="45718">
            <a:spAutoFit/>
          </a:bodyPr>
          <a:lstStyle/>
          <a:p>
            <a:pPr eaLnBrk="0">
              <a:buFont typeface="Wingdings" charset="2"/>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it-IT" sz="2800" dirty="0">
                <a:solidFill>
                  <a:srgbClr val="000000"/>
                </a:solidFill>
                <a:cs typeface="Arial" charset="0"/>
              </a:rPr>
              <a:t> Protezione degli adolescenti e adulti</a:t>
            </a:r>
          </a:p>
          <a:p>
            <a:pPr eaLnBrk="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it-IT" sz="2800" dirty="0">
              <a:solidFill>
                <a:srgbClr val="000000"/>
              </a:solidFill>
              <a:cs typeface="Arial" charset="0"/>
            </a:endParaRPr>
          </a:p>
          <a:p>
            <a:pPr eaLnBrk="0">
              <a:buFont typeface="Wingdings" charset="2"/>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it-IT" sz="2800" dirty="0">
                <a:solidFill>
                  <a:srgbClr val="000000"/>
                </a:solidFill>
                <a:cs typeface="Arial" charset="0"/>
              </a:rPr>
              <a:t> Riduzione del </a:t>
            </a:r>
            <a:r>
              <a:rPr lang="it-IT" sz="2800" dirty="0" err="1">
                <a:solidFill>
                  <a:srgbClr val="000000"/>
                </a:solidFill>
                <a:cs typeface="Arial" charset="0"/>
              </a:rPr>
              <a:t>reservoir</a:t>
            </a:r>
            <a:r>
              <a:rPr lang="it-IT" sz="2800" dirty="0">
                <a:solidFill>
                  <a:srgbClr val="000000"/>
                </a:solidFill>
                <a:cs typeface="Arial" charset="0"/>
              </a:rPr>
              <a:t> di </a:t>
            </a:r>
            <a:r>
              <a:rPr lang="it-IT" sz="2800" i="1" dirty="0">
                <a:solidFill>
                  <a:srgbClr val="000000"/>
                </a:solidFill>
                <a:cs typeface="Arial" charset="0"/>
              </a:rPr>
              <a:t>B. </a:t>
            </a:r>
            <a:r>
              <a:rPr lang="it-IT" sz="2800" i="1" dirty="0" err="1" smtClean="0">
                <a:solidFill>
                  <a:srgbClr val="000000"/>
                </a:solidFill>
                <a:cs typeface="Arial" charset="0"/>
              </a:rPr>
              <a:t>pertussis</a:t>
            </a:r>
            <a:endParaRPr lang="it-IT" sz="2800" i="1" dirty="0" smtClean="0">
              <a:solidFill>
                <a:srgbClr val="000000"/>
              </a:solidFill>
              <a:cs typeface="Arial" charset="0"/>
            </a:endParaRPr>
          </a:p>
          <a:p>
            <a:pPr eaLnBrk="0">
              <a:buFont typeface="Wingdings" charset="2"/>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it-IT" sz="2800" i="1" dirty="0" smtClean="0">
              <a:solidFill>
                <a:srgbClr val="000000"/>
              </a:solidFill>
              <a:cs typeface="Arial" charset="0"/>
            </a:endParaRPr>
          </a:p>
          <a:p>
            <a:pPr eaLnBrk="0">
              <a:buFont typeface="Wingdings" charset="2"/>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kumimoji="1" lang="it-IT" altLang="it-IT" sz="2800" dirty="0"/>
              <a:t>Booster tetano e difterite</a:t>
            </a:r>
          </a:p>
          <a:p>
            <a:pPr eaLnBrk="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it-IT" sz="2800" dirty="0">
              <a:solidFill>
                <a:srgbClr val="000000"/>
              </a:solidFill>
              <a:cs typeface="Arial" charset="0"/>
            </a:endParaRPr>
          </a:p>
          <a:p>
            <a:pPr eaLnBrk="0">
              <a:buFont typeface="Wingdings" charset="2"/>
              <a:buChar cha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it-IT" sz="2800" dirty="0">
                <a:solidFill>
                  <a:srgbClr val="000000"/>
                </a:solidFill>
                <a:cs typeface="Arial" charset="0"/>
              </a:rPr>
              <a:t> Riduzione dell’incidenza della pertosse nelle altre fasce d’età (inclusi i lattanti)</a:t>
            </a:r>
          </a:p>
          <a:p>
            <a:pPr eaLnBrk="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it-IT" sz="2800" dirty="0">
              <a:solidFill>
                <a:srgbClr val="000000"/>
              </a:solidFill>
              <a:cs typeface="Arial" charset="0"/>
            </a:endParaRPr>
          </a:p>
          <a:p>
            <a:pPr eaLnBrk="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it-IT" sz="2800" dirty="0">
                <a:solidFill>
                  <a:srgbClr val="000000"/>
                </a:solidFill>
                <a:cs typeface="Arial" charset="0"/>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CDB8DD59-D92F-4440-81E2-6C6FC02208D2}"/>
              </a:ext>
            </a:extLst>
          </p:cNvPr>
          <p:cNvSpPr>
            <a:spLocks noGrp="1"/>
          </p:cNvSpPr>
          <p:nvPr>
            <p:ph type="title"/>
          </p:nvPr>
        </p:nvSpPr>
        <p:spPr>
          <a:xfrm>
            <a:off x="161940" y="246118"/>
            <a:ext cx="8665369" cy="863853"/>
          </a:xfrm>
        </p:spPr>
        <p:txBody>
          <a:bodyPr>
            <a:noAutofit/>
          </a:bodyPr>
          <a:lstStyle/>
          <a:p>
            <a:pPr algn="ctr"/>
            <a:r>
              <a:rPr lang="en-GB" sz="2800" b="1" dirty="0">
                <a:solidFill>
                  <a:schemeClr val="accent1">
                    <a:lumMod val="75000"/>
                  </a:schemeClr>
                </a:solidFill>
              </a:rPr>
              <a:t>NEONATI E BAMBINI SONO A MAGGIOR RISCHIO DI COMPLICANZE</a:t>
            </a:r>
          </a:p>
        </p:txBody>
      </p:sp>
      <p:sp>
        <p:nvSpPr>
          <p:cNvPr id="41" name="Text Placeholder 40">
            <a:extLst>
              <a:ext uri="{FF2B5EF4-FFF2-40B4-BE49-F238E27FC236}">
                <a16:creationId xmlns="" xmlns:a16="http://schemas.microsoft.com/office/drawing/2014/main" id="{CCA22180-7F1A-489C-B22E-413876CE2ED0}"/>
              </a:ext>
            </a:extLst>
          </p:cNvPr>
          <p:cNvSpPr>
            <a:spLocks noGrp="1"/>
          </p:cNvSpPr>
          <p:nvPr>
            <p:ph type="body" idx="13"/>
          </p:nvPr>
        </p:nvSpPr>
        <p:spPr>
          <a:xfrm>
            <a:off x="161941" y="1397080"/>
            <a:ext cx="8665368" cy="512885"/>
          </a:xfrm>
          <a:solidFill>
            <a:schemeClr val="bg1"/>
          </a:solidFill>
        </p:spPr>
        <p:txBody>
          <a:bodyPr>
            <a:noAutofit/>
          </a:bodyPr>
          <a:lstStyle/>
          <a:p>
            <a:pPr algn="ctr"/>
            <a:r>
              <a:rPr lang="en-GB" dirty="0" smtClean="0">
                <a:solidFill>
                  <a:srgbClr val="FF0000"/>
                </a:solidFill>
              </a:rPr>
              <a:t>ALTI TASSI DI COMPLICANZE ASSOCIATE ALLA PERTOSSE SONO RIPORTATE NEI BAMBINI </a:t>
            </a:r>
            <a:r>
              <a:rPr lang="en-GB" dirty="0">
                <a:solidFill>
                  <a:srgbClr val="FF0000"/>
                </a:solidFill>
              </a:rPr>
              <a:t>(&lt;2 </a:t>
            </a:r>
            <a:r>
              <a:rPr lang="en-GB" dirty="0" smtClean="0">
                <a:solidFill>
                  <a:srgbClr val="FF0000"/>
                </a:solidFill>
              </a:rPr>
              <a:t>MESI) :</a:t>
            </a:r>
            <a:endParaRPr lang="en-GB" baseline="30000" dirty="0">
              <a:solidFill>
                <a:srgbClr val="FF0000"/>
              </a:solidFill>
            </a:endParaRPr>
          </a:p>
        </p:txBody>
      </p:sp>
      <p:sp>
        <p:nvSpPr>
          <p:cNvPr id="17" name="Content Placeholder 6">
            <a:extLst>
              <a:ext uri="{FF2B5EF4-FFF2-40B4-BE49-F238E27FC236}">
                <a16:creationId xmlns="" xmlns:a16="http://schemas.microsoft.com/office/drawing/2014/main" id="{81A113C3-D745-4960-A909-6716B104EBAC}"/>
              </a:ext>
            </a:extLst>
          </p:cNvPr>
          <p:cNvSpPr txBox="1">
            <a:spLocks/>
          </p:cNvSpPr>
          <p:nvPr/>
        </p:nvSpPr>
        <p:spPr>
          <a:xfrm>
            <a:off x="150116" y="5701392"/>
            <a:ext cx="5151227" cy="152401"/>
          </a:xfrm>
          <a:prstGeom prst="rect">
            <a:avLst/>
          </a:prstGeom>
          <a:solidFill>
            <a:schemeClr val="bg1"/>
          </a:solidFill>
        </p:spPr>
        <p:txBody>
          <a:bodyPr lIns="0" tIns="0" rIns="0" bIns="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5000"/>
              </a:lnSpc>
              <a:spcBef>
                <a:spcPts val="225"/>
              </a:spcBef>
              <a:buClr>
                <a:srgbClr val="FFC000"/>
              </a:buClr>
              <a:buSzPct val="120000"/>
              <a:defRPr/>
            </a:pPr>
            <a:r>
              <a:rPr lang="en-GB" sz="825" dirty="0">
                <a:solidFill>
                  <a:srgbClr val="002060"/>
                </a:solidFill>
              </a:rPr>
              <a:t> </a:t>
            </a:r>
            <a:r>
              <a:rPr lang="en-GB" sz="825" dirty="0" err="1">
                <a:solidFill>
                  <a:srgbClr val="002060"/>
                </a:solidFill>
              </a:rPr>
              <a:t>Modificato</a:t>
            </a:r>
            <a:r>
              <a:rPr lang="en-GB" sz="825" dirty="0">
                <a:solidFill>
                  <a:srgbClr val="002060"/>
                </a:solidFill>
              </a:rPr>
              <a:t> da : Hong JY. Update on pertussis and pertussis immunization. Korean J </a:t>
            </a:r>
            <a:r>
              <a:rPr lang="en-GB" sz="825" dirty="0" err="1">
                <a:solidFill>
                  <a:srgbClr val="002060"/>
                </a:solidFill>
              </a:rPr>
              <a:t>Pediatr</a:t>
            </a:r>
            <a:r>
              <a:rPr lang="en-GB" sz="825" dirty="0">
                <a:solidFill>
                  <a:srgbClr val="002060"/>
                </a:solidFill>
              </a:rPr>
              <a:t>. 2010;53:629-633. </a:t>
            </a:r>
          </a:p>
        </p:txBody>
      </p:sp>
      <p:grpSp>
        <p:nvGrpSpPr>
          <p:cNvPr id="3" name="Group 59">
            <a:extLst>
              <a:ext uri="{FF2B5EF4-FFF2-40B4-BE49-F238E27FC236}">
                <a16:creationId xmlns="" xmlns:a16="http://schemas.microsoft.com/office/drawing/2014/main" id="{E3D6D1A8-56E5-4AA5-B334-0ED2158A1DA1}"/>
              </a:ext>
            </a:extLst>
          </p:cNvPr>
          <p:cNvGrpSpPr/>
          <p:nvPr/>
        </p:nvGrpSpPr>
        <p:grpSpPr>
          <a:xfrm>
            <a:off x="373903" y="2405220"/>
            <a:ext cx="1631011" cy="1590675"/>
            <a:chOff x="911887" y="2206676"/>
            <a:chExt cx="2174681" cy="2120900"/>
          </a:xfrm>
        </p:grpSpPr>
        <p:pic>
          <p:nvPicPr>
            <p:cNvPr id="46" name="Picture 45">
              <a:extLst>
                <a:ext uri="{FF2B5EF4-FFF2-40B4-BE49-F238E27FC236}">
                  <a16:creationId xmlns="" xmlns:a16="http://schemas.microsoft.com/office/drawing/2014/main" id="{2E9CAA84-6E7A-496D-9348-B74C13E67B64}"/>
                </a:ext>
              </a:extLst>
            </p:cNvPr>
            <p:cNvPicPr>
              <a:picLocks noChangeAspect="1"/>
            </p:cNvPicPr>
            <p:nvPr/>
          </p:nvPicPr>
          <p:blipFill>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947738" y="2206676"/>
              <a:ext cx="2120900" cy="2120900"/>
            </a:xfrm>
            <a:prstGeom prst="rect">
              <a:avLst/>
            </a:prstGeom>
          </p:spPr>
        </p:pic>
        <p:sp>
          <p:nvSpPr>
            <p:cNvPr id="32" name="TextBox 3">
              <a:extLst>
                <a:ext uri="{FF2B5EF4-FFF2-40B4-BE49-F238E27FC236}">
                  <a16:creationId xmlns="" xmlns:a16="http://schemas.microsoft.com/office/drawing/2014/main" id="{ED142032-4639-41A1-8A6F-B3BC8735E38F}"/>
                </a:ext>
              </a:extLst>
            </p:cNvPr>
            <p:cNvSpPr txBox="1"/>
            <p:nvPr/>
          </p:nvSpPr>
          <p:spPr>
            <a:xfrm>
              <a:off x="911887" y="2820851"/>
              <a:ext cx="2174681" cy="846385"/>
            </a:xfrm>
            <a:prstGeom prst="rect">
              <a:avLst/>
            </a:prstGeom>
            <a:noFill/>
          </p:spPr>
          <p:txBody>
            <a:bodyPr wrap="square" lIns="0" tIns="0" rIns="0" bIns="0" rtlCol="0">
              <a:spAutoFit/>
            </a:bodyPr>
            <a:lstStyle/>
            <a:p>
              <a:pPr lvl="0" algn="ctr"/>
              <a:r>
                <a:rPr lang="it-IT" sz="3000" b="1" spc="-150" dirty="0">
                  <a:solidFill>
                    <a:srgbClr val="FF0000"/>
                  </a:solidFill>
                  <a:latin typeface="Arial" panose="020B0604020202020204" pitchFamily="34" charset="0"/>
                  <a:ea typeface="Arial Black" charset="0"/>
                  <a:cs typeface="Arial" panose="020B0604020202020204" pitchFamily="34" charset="0"/>
                </a:rPr>
                <a:t>&gt;</a:t>
              </a:r>
              <a:r>
                <a:rPr lang="en-US" sz="3000" b="1" spc="-150" dirty="0">
                  <a:solidFill>
                    <a:srgbClr val="FF0000"/>
                  </a:solidFill>
                  <a:latin typeface="Arial" panose="020B0604020202020204" pitchFamily="34" charset="0"/>
                  <a:ea typeface="Arial Black" charset="0"/>
                  <a:cs typeface="Arial" panose="020B0604020202020204" pitchFamily="34" charset="0"/>
                </a:rPr>
                <a:t>90</a:t>
              </a:r>
              <a:r>
                <a:rPr lang="en-US" spc="-150" dirty="0">
                  <a:solidFill>
                    <a:srgbClr val="FF0000"/>
                  </a:solidFill>
                  <a:latin typeface="Arial" panose="020B0604020202020204" pitchFamily="34" charset="0"/>
                  <a:ea typeface="Arial Black" charset="0"/>
                  <a:cs typeface="Arial" panose="020B0604020202020204" pitchFamily="34" charset="0"/>
                </a:rPr>
                <a:t>%</a:t>
              </a:r>
              <a:endParaRPr lang="en-US" sz="1350" spc="-150" dirty="0">
                <a:solidFill>
                  <a:srgbClr val="FF0000"/>
                </a:solidFill>
                <a:latin typeface="Arial" panose="020B0604020202020204" pitchFamily="34" charset="0"/>
                <a:ea typeface="Arial Black" charset="0"/>
                <a:cs typeface="Arial" panose="020B0604020202020204" pitchFamily="34" charset="0"/>
              </a:endParaRPr>
            </a:p>
            <a:p>
              <a:pPr lvl="0" algn="ctr"/>
              <a:r>
                <a:rPr lang="en-US" sz="1125" b="1" dirty="0">
                  <a:solidFill>
                    <a:srgbClr val="FF0000"/>
                  </a:solidFill>
                  <a:latin typeface="Arial" panose="020B0604020202020204" pitchFamily="34" charset="0"/>
                  <a:ea typeface="Arial Black" charset="0"/>
                  <a:cs typeface="Arial" panose="020B0604020202020204" pitchFamily="34" charset="0"/>
                </a:rPr>
                <a:t>OSPEDALIZZAZIONI</a:t>
              </a:r>
            </a:p>
          </p:txBody>
        </p:sp>
      </p:grpSp>
      <p:grpSp>
        <p:nvGrpSpPr>
          <p:cNvPr id="4" name="Group 60">
            <a:extLst>
              <a:ext uri="{FF2B5EF4-FFF2-40B4-BE49-F238E27FC236}">
                <a16:creationId xmlns="" xmlns:a16="http://schemas.microsoft.com/office/drawing/2014/main" id="{142D0391-0BF4-42B7-BC34-E25AB6E28658}"/>
              </a:ext>
            </a:extLst>
          </p:cNvPr>
          <p:cNvGrpSpPr/>
          <p:nvPr/>
        </p:nvGrpSpPr>
        <p:grpSpPr>
          <a:xfrm>
            <a:off x="2643813" y="2455026"/>
            <a:ext cx="1631011" cy="1590675"/>
            <a:chOff x="3916344" y="2206676"/>
            <a:chExt cx="2174681" cy="2120900"/>
          </a:xfrm>
        </p:grpSpPr>
        <p:pic>
          <p:nvPicPr>
            <p:cNvPr id="48" name="Picture 47">
              <a:extLst>
                <a:ext uri="{FF2B5EF4-FFF2-40B4-BE49-F238E27FC236}">
                  <a16:creationId xmlns="" xmlns:a16="http://schemas.microsoft.com/office/drawing/2014/main" id="{FCCD3E18-200A-4443-8508-51DA17D09CE7}"/>
                </a:ext>
              </a:extLst>
            </p:cNvPr>
            <p:cNvPicPr>
              <a:picLocks noChangeAspect="1"/>
            </p:cNvPicPr>
            <p:nvPr/>
          </p:nvPicPr>
          <p:blipFill>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3952195" y="2206676"/>
              <a:ext cx="2120900" cy="2120900"/>
            </a:xfrm>
            <a:prstGeom prst="rect">
              <a:avLst/>
            </a:prstGeom>
          </p:spPr>
        </p:pic>
        <p:sp>
          <p:nvSpPr>
            <p:cNvPr id="47" name="TextBox 3">
              <a:extLst>
                <a:ext uri="{FF2B5EF4-FFF2-40B4-BE49-F238E27FC236}">
                  <a16:creationId xmlns="" xmlns:a16="http://schemas.microsoft.com/office/drawing/2014/main" id="{D54BF1E8-20C9-4A8B-BBB4-D6C205051D24}"/>
                </a:ext>
              </a:extLst>
            </p:cNvPr>
            <p:cNvSpPr txBox="1"/>
            <p:nvPr/>
          </p:nvSpPr>
          <p:spPr>
            <a:xfrm>
              <a:off x="3916344" y="2820851"/>
              <a:ext cx="2174681" cy="846385"/>
            </a:xfrm>
            <a:prstGeom prst="rect">
              <a:avLst/>
            </a:prstGeom>
            <a:noFill/>
          </p:spPr>
          <p:txBody>
            <a:bodyPr wrap="square" lIns="0" tIns="0" rIns="0" bIns="0" rtlCol="0">
              <a:spAutoFit/>
            </a:bodyPr>
            <a:lstStyle/>
            <a:p>
              <a:pPr lvl="0" algn="ctr"/>
              <a:r>
                <a:rPr lang="it-IT" sz="3000" b="1" spc="-150" dirty="0">
                  <a:solidFill>
                    <a:srgbClr val="FF0000"/>
                  </a:solidFill>
                  <a:latin typeface="Arial" panose="020B0604020202020204" pitchFamily="34" charset="0"/>
                  <a:ea typeface="Arial Black" charset="0"/>
                  <a:cs typeface="Arial" panose="020B0604020202020204" pitchFamily="34" charset="0"/>
                </a:rPr>
                <a:t>15–25</a:t>
              </a:r>
              <a:r>
                <a:rPr lang="en-US" spc="-150" dirty="0">
                  <a:solidFill>
                    <a:srgbClr val="FF0000"/>
                  </a:solidFill>
                  <a:latin typeface="Arial" panose="020B0604020202020204" pitchFamily="34" charset="0"/>
                  <a:ea typeface="Arial Black" charset="0"/>
                  <a:cs typeface="Arial" panose="020B0604020202020204" pitchFamily="34" charset="0"/>
                </a:rPr>
                <a:t>%</a:t>
              </a:r>
              <a:endParaRPr lang="en-US" sz="1350" spc="-150" dirty="0">
                <a:solidFill>
                  <a:srgbClr val="FF0000"/>
                </a:solidFill>
                <a:latin typeface="Arial" panose="020B0604020202020204" pitchFamily="34" charset="0"/>
                <a:ea typeface="Arial Black" charset="0"/>
                <a:cs typeface="Arial" panose="020B0604020202020204" pitchFamily="34" charset="0"/>
              </a:endParaRPr>
            </a:p>
            <a:p>
              <a:pPr lvl="0" algn="ctr"/>
              <a:r>
                <a:rPr lang="en-US" sz="1125" b="1" dirty="0">
                  <a:solidFill>
                    <a:srgbClr val="FF0000"/>
                  </a:solidFill>
                  <a:latin typeface="Arial" panose="020B0604020202020204" pitchFamily="34" charset="0"/>
                  <a:ea typeface="Arial Black" charset="0"/>
                  <a:cs typeface="Arial" panose="020B0604020202020204" pitchFamily="34" charset="0"/>
                </a:rPr>
                <a:t>POLMONITI</a:t>
              </a:r>
            </a:p>
          </p:txBody>
        </p:sp>
      </p:grpSp>
      <p:grpSp>
        <p:nvGrpSpPr>
          <p:cNvPr id="6" name="Group 61">
            <a:extLst>
              <a:ext uri="{FF2B5EF4-FFF2-40B4-BE49-F238E27FC236}">
                <a16:creationId xmlns="" xmlns:a16="http://schemas.microsoft.com/office/drawing/2014/main" id="{D2DA52DA-346C-42B0-A0DE-59B22496060C}"/>
              </a:ext>
            </a:extLst>
          </p:cNvPr>
          <p:cNvGrpSpPr/>
          <p:nvPr/>
        </p:nvGrpSpPr>
        <p:grpSpPr>
          <a:xfrm>
            <a:off x="4798698" y="2405220"/>
            <a:ext cx="1631011" cy="1590675"/>
            <a:chOff x="6920802" y="2206676"/>
            <a:chExt cx="2174681" cy="2120900"/>
          </a:xfrm>
        </p:grpSpPr>
        <p:pic>
          <p:nvPicPr>
            <p:cNvPr id="50" name="Picture 49">
              <a:extLst>
                <a:ext uri="{FF2B5EF4-FFF2-40B4-BE49-F238E27FC236}">
                  <a16:creationId xmlns="" xmlns:a16="http://schemas.microsoft.com/office/drawing/2014/main" id="{44F0521A-A17F-43BA-BA71-D947D10E348A}"/>
                </a:ext>
              </a:extLst>
            </p:cNvPr>
            <p:cNvPicPr>
              <a:picLocks noChangeAspect="1"/>
            </p:cNvPicPr>
            <p:nvPr/>
          </p:nvPicPr>
          <p:blipFill>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6956653" y="2206676"/>
              <a:ext cx="2120900" cy="2120900"/>
            </a:xfrm>
            <a:prstGeom prst="rect">
              <a:avLst/>
            </a:prstGeom>
          </p:spPr>
        </p:pic>
        <p:sp>
          <p:nvSpPr>
            <p:cNvPr id="49" name="TextBox 3">
              <a:extLst>
                <a:ext uri="{FF2B5EF4-FFF2-40B4-BE49-F238E27FC236}">
                  <a16:creationId xmlns="" xmlns:a16="http://schemas.microsoft.com/office/drawing/2014/main" id="{005CB797-C118-430C-9812-C244B53321CB}"/>
                </a:ext>
              </a:extLst>
            </p:cNvPr>
            <p:cNvSpPr txBox="1"/>
            <p:nvPr/>
          </p:nvSpPr>
          <p:spPr>
            <a:xfrm>
              <a:off x="6920802" y="2820851"/>
              <a:ext cx="2174681" cy="846385"/>
            </a:xfrm>
            <a:prstGeom prst="rect">
              <a:avLst/>
            </a:prstGeom>
            <a:noFill/>
          </p:spPr>
          <p:txBody>
            <a:bodyPr wrap="square" lIns="0" tIns="0" rIns="0" bIns="0" rtlCol="0">
              <a:spAutoFit/>
            </a:bodyPr>
            <a:lstStyle/>
            <a:p>
              <a:pPr lvl="0" algn="ctr"/>
              <a:r>
                <a:rPr lang="it-IT" sz="3000" b="1" spc="-150" dirty="0">
                  <a:solidFill>
                    <a:srgbClr val="FF0000"/>
                  </a:solidFill>
                  <a:latin typeface="Arial" panose="020B0604020202020204" pitchFamily="34" charset="0"/>
                  <a:ea typeface="Arial Black" charset="0"/>
                  <a:cs typeface="Arial" panose="020B0604020202020204" pitchFamily="34" charset="0"/>
                </a:rPr>
                <a:t>2–4</a:t>
              </a:r>
              <a:r>
                <a:rPr lang="en-US" spc="-150" dirty="0">
                  <a:solidFill>
                    <a:srgbClr val="FF0000"/>
                  </a:solidFill>
                  <a:latin typeface="Arial" panose="020B0604020202020204" pitchFamily="34" charset="0"/>
                  <a:ea typeface="Arial Black" charset="0"/>
                  <a:cs typeface="Arial" panose="020B0604020202020204" pitchFamily="34" charset="0"/>
                </a:rPr>
                <a:t>%</a:t>
              </a:r>
              <a:endParaRPr lang="en-US" sz="1350" spc="-150" dirty="0">
                <a:solidFill>
                  <a:srgbClr val="FF0000"/>
                </a:solidFill>
                <a:latin typeface="Arial" panose="020B0604020202020204" pitchFamily="34" charset="0"/>
                <a:ea typeface="Arial Black" charset="0"/>
                <a:cs typeface="Arial" panose="020B0604020202020204" pitchFamily="34" charset="0"/>
              </a:endParaRPr>
            </a:p>
            <a:p>
              <a:pPr lvl="0" algn="ctr"/>
              <a:r>
                <a:rPr lang="en-US" sz="1125" b="1" dirty="0">
                  <a:solidFill>
                    <a:srgbClr val="FF0000"/>
                  </a:solidFill>
                  <a:latin typeface="Arial" panose="020B0604020202020204" pitchFamily="34" charset="0"/>
                  <a:ea typeface="Arial Black" charset="0"/>
                  <a:cs typeface="Arial" panose="020B0604020202020204" pitchFamily="34" charset="0"/>
                </a:rPr>
                <a:t>CONVULSIONI</a:t>
              </a:r>
            </a:p>
          </p:txBody>
        </p:sp>
      </p:grpSp>
      <p:grpSp>
        <p:nvGrpSpPr>
          <p:cNvPr id="7" name="Group 62">
            <a:extLst>
              <a:ext uri="{FF2B5EF4-FFF2-40B4-BE49-F238E27FC236}">
                <a16:creationId xmlns="" xmlns:a16="http://schemas.microsoft.com/office/drawing/2014/main" id="{D11147A8-E80E-4564-B539-A3C4554CCCE2}"/>
              </a:ext>
            </a:extLst>
          </p:cNvPr>
          <p:cNvGrpSpPr/>
          <p:nvPr/>
        </p:nvGrpSpPr>
        <p:grpSpPr>
          <a:xfrm>
            <a:off x="3756495" y="3885392"/>
            <a:ext cx="1631011" cy="1590675"/>
            <a:chOff x="5454858" y="3896652"/>
            <a:chExt cx="2174681" cy="2120900"/>
          </a:xfrm>
        </p:grpSpPr>
        <p:pic>
          <p:nvPicPr>
            <p:cNvPr id="59" name="Picture 58">
              <a:extLst>
                <a:ext uri="{FF2B5EF4-FFF2-40B4-BE49-F238E27FC236}">
                  <a16:creationId xmlns="" xmlns:a16="http://schemas.microsoft.com/office/drawing/2014/main" id="{208EA02B-C31B-4452-8FCF-A5421C0FB150}"/>
                </a:ext>
              </a:extLst>
            </p:cNvPr>
            <p:cNvPicPr>
              <a:picLocks noChangeAspect="1"/>
            </p:cNvPicPr>
            <p:nvPr/>
          </p:nvPicPr>
          <p:blipFill>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5490709" y="3896652"/>
              <a:ext cx="2120900" cy="2120900"/>
            </a:xfrm>
            <a:prstGeom prst="rect">
              <a:avLst/>
            </a:prstGeom>
          </p:spPr>
        </p:pic>
        <p:sp>
          <p:nvSpPr>
            <p:cNvPr id="58" name="TextBox 3">
              <a:extLst>
                <a:ext uri="{FF2B5EF4-FFF2-40B4-BE49-F238E27FC236}">
                  <a16:creationId xmlns="" xmlns:a16="http://schemas.microsoft.com/office/drawing/2014/main" id="{ED153C45-741D-4633-B856-C8C3A2125AF3}"/>
                </a:ext>
              </a:extLst>
            </p:cNvPr>
            <p:cNvSpPr txBox="1"/>
            <p:nvPr/>
          </p:nvSpPr>
          <p:spPr>
            <a:xfrm>
              <a:off x="5454858" y="4510827"/>
              <a:ext cx="2174681" cy="846385"/>
            </a:xfrm>
            <a:prstGeom prst="rect">
              <a:avLst/>
            </a:prstGeom>
            <a:noFill/>
          </p:spPr>
          <p:txBody>
            <a:bodyPr wrap="square" lIns="0" tIns="0" rIns="0" bIns="0" rtlCol="0">
              <a:spAutoFit/>
            </a:bodyPr>
            <a:lstStyle/>
            <a:p>
              <a:pPr lvl="0" algn="ctr"/>
              <a:r>
                <a:rPr lang="it-IT" sz="3000" b="1" spc="-150" dirty="0">
                  <a:solidFill>
                    <a:srgbClr val="FF0000"/>
                  </a:solidFill>
                  <a:latin typeface="Arial" panose="020B0604020202020204" pitchFamily="34" charset="0"/>
                  <a:ea typeface="Arial Black" charset="0"/>
                  <a:cs typeface="Arial" panose="020B0604020202020204" pitchFamily="34" charset="0"/>
                </a:rPr>
                <a:t>0.5–1</a:t>
              </a:r>
              <a:r>
                <a:rPr lang="en-US" spc="-150" dirty="0">
                  <a:solidFill>
                    <a:srgbClr val="FF0000"/>
                  </a:solidFill>
                  <a:latin typeface="Arial" panose="020B0604020202020204" pitchFamily="34" charset="0"/>
                  <a:ea typeface="Arial Black" charset="0"/>
                  <a:cs typeface="Arial" panose="020B0604020202020204" pitchFamily="34" charset="0"/>
                </a:rPr>
                <a:t>%</a:t>
              </a:r>
              <a:endParaRPr lang="en-US" sz="1350" spc="-150" dirty="0">
                <a:solidFill>
                  <a:srgbClr val="FF0000"/>
                </a:solidFill>
                <a:latin typeface="Arial" panose="020B0604020202020204" pitchFamily="34" charset="0"/>
                <a:ea typeface="Arial Black" charset="0"/>
                <a:cs typeface="Arial" panose="020B0604020202020204" pitchFamily="34" charset="0"/>
              </a:endParaRPr>
            </a:p>
            <a:p>
              <a:pPr lvl="0" algn="ctr"/>
              <a:r>
                <a:rPr lang="en-US" sz="1125" b="1" dirty="0">
                  <a:solidFill>
                    <a:srgbClr val="FF0000"/>
                  </a:solidFill>
                  <a:latin typeface="Arial" panose="020B0604020202020204" pitchFamily="34" charset="0"/>
                  <a:ea typeface="Arial Black" charset="0"/>
                  <a:cs typeface="Arial" panose="020B0604020202020204" pitchFamily="34" charset="0"/>
                </a:rPr>
                <a:t>MORTE</a:t>
              </a:r>
            </a:p>
          </p:txBody>
        </p:sp>
      </p:grpSp>
      <p:grpSp>
        <p:nvGrpSpPr>
          <p:cNvPr id="8" name="Group 63">
            <a:extLst>
              <a:ext uri="{FF2B5EF4-FFF2-40B4-BE49-F238E27FC236}">
                <a16:creationId xmlns="" xmlns:a16="http://schemas.microsoft.com/office/drawing/2014/main" id="{798E8564-E00D-4947-8214-2DC66081011D}"/>
              </a:ext>
            </a:extLst>
          </p:cNvPr>
          <p:cNvGrpSpPr/>
          <p:nvPr/>
        </p:nvGrpSpPr>
        <p:grpSpPr>
          <a:xfrm>
            <a:off x="1244604" y="3870741"/>
            <a:ext cx="1631011" cy="1590675"/>
            <a:chOff x="2450401" y="3896652"/>
            <a:chExt cx="2174681" cy="2120900"/>
          </a:xfrm>
        </p:grpSpPr>
        <p:pic>
          <p:nvPicPr>
            <p:cNvPr id="56" name="Picture 55">
              <a:extLst>
                <a:ext uri="{FF2B5EF4-FFF2-40B4-BE49-F238E27FC236}">
                  <a16:creationId xmlns="" xmlns:a16="http://schemas.microsoft.com/office/drawing/2014/main" id="{F6995204-D746-44EC-9D87-838625F31A5A}"/>
                </a:ext>
              </a:extLst>
            </p:cNvPr>
            <p:cNvPicPr>
              <a:picLocks noChangeAspect="1"/>
            </p:cNvPicPr>
            <p:nvPr/>
          </p:nvPicPr>
          <p:blipFill>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486252" y="3896652"/>
              <a:ext cx="2120900" cy="2120900"/>
            </a:xfrm>
            <a:prstGeom prst="rect">
              <a:avLst/>
            </a:prstGeom>
          </p:spPr>
        </p:pic>
        <p:sp>
          <p:nvSpPr>
            <p:cNvPr id="55" name="TextBox 3">
              <a:extLst>
                <a:ext uri="{FF2B5EF4-FFF2-40B4-BE49-F238E27FC236}">
                  <a16:creationId xmlns="" xmlns:a16="http://schemas.microsoft.com/office/drawing/2014/main" id="{C1A47362-E125-45D2-94DC-C8A869389932}"/>
                </a:ext>
              </a:extLst>
            </p:cNvPr>
            <p:cNvSpPr txBox="1"/>
            <p:nvPr/>
          </p:nvSpPr>
          <p:spPr>
            <a:xfrm>
              <a:off x="2450401" y="4510827"/>
              <a:ext cx="2174681" cy="846385"/>
            </a:xfrm>
            <a:prstGeom prst="rect">
              <a:avLst/>
            </a:prstGeom>
            <a:noFill/>
          </p:spPr>
          <p:txBody>
            <a:bodyPr wrap="square" lIns="0" tIns="0" rIns="0" bIns="0" rtlCol="0">
              <a:spAutoFit/>
            </a:bodyPr>
            <a:lstStyle/>
            <a:p>
              <a:pPr lvl="0" algn="ctr"/>
              <a:r>
                <a:rPr lang="it-IT" sz="3000" b="1" spc="-150" dirty="0">
                  <a:solidFill>
                    <a:srgbClr val="FF0000"/>
                  </a:solidFill>
                  <a:latin typeface="Arial" panose="020B0604020202020204" pitchFamily="34" charset="0"/>
                  <a:ea typeface="Arial Black" charset="0"/>
                  <a:cs typeface="Arial" panose="020B0604020202020204" pitchFamily="34" charset="0"/>
                </a:rPr>
                <a:t>0.5–1</a:t>
              </a:r>
              <a:r>
                <a:rPr lang="en-US" spc="-150" dirty="0">
                  <a:solidFill>
                    <a:srgbClr val="FF0000"/>
                  </a:solidFill>
                  <a:latin typeface="Arial" panose="020B0604020202020204" pitchFamily="34" charset="0"/>
                  <a:ea typeface="Arial Black" charset="0"/>
                  <a:cs typeface="Arial" panose="020B0604020202020204" pitchFamily="34" charset="0"/>
                </a:rPr>
                <a:t>%</a:t>
              </a:r>
              <a:endParaRPr lang="en-US" sz="1350" spc="-150" dirty="0">
                <a:solidFill>
                  <a:srgbClr val="FF0000"/>
                </a:solidFill>
                <a:latin typeface="Arial" panose="020B0604020202020204" pitchFamily="34" charset="0"/>
                <a:ea typeface="Arial Black" charset="0"/>
                <a:cs typeface="Arial" panose="020B0604020202020204" pitchFamily="34" charset="0"/>
              </a:endParaRPr>
            </a:p>
            <a:p>
              <a:pPr lvl="0" algn="ctr"/>
              <a:r>
                <a:rPr lang="en-US" sz="1125" b="1" dirty="0">
                  <a:solidFill>
                    <a:srgbClr val="FF0000"/>
                  </a:solidFill>
                  <a:latin typeface="Arial" panose="020B0604020202020204" pitchFamily="34" charset="0"/>
                  <a:ea typeface="Arial Black" charset="0"/>
                  <a:cs typeface="Arial" panose="020B0604020202020204" pitchFamily="34" charset="0"/>
                </a:rPr>
                <a:t>ENCEFALOPATIA</a:t>
              </a:r>
            </a:p>
          </p:txBody>
        </p:sp>
      </p:grpSp>
      <p:pic>
        <p:nvPicPr>
          <p:cNvPr id="2" name="Picture 1"/>
          <p:cNvPicPr>
            <a:picLocks noChangeAspect="1"/>
          </p:cNvPicPr>
          <p:nvPr/>
        </p:nvPicPr>
        <p:blipFill>
          <a:blip r:embed="rId5" cstate="print"/>
          <a:stretch>
            <a:fillRect/>
          </a:stretch>
        </p:blipFill>
        <p:spPr>
          <a:xfrm>
            <a:off x="6787600" y="3045279"/>
            <a:ext cx="2147105" cy="2492828"/>
          </a:xfrm>
          <a:prstGeom prst="rect">
            <a:avLst/>
          </a:prstGeom>
        </p:spPr>
      </p:pic>
    </p:spTree>
    <p:extLst>
      <p:ext uri="{BB962C8B-B14F-4D97-AF65-F5344CB8AC3E}">
        <p14:creationId xmlns:p14="http://schemas.microsoft.com/office/powerpoint/2010/main" val="34156532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76045" y="186770"/>
            <a:ext cx="8913698" cy="826167"/>
          </a:xfrm>
        </p:spPr>
        <p:txBody>
          <a:bodyPr>
            <a:noAutofit/>
          </a:bodyPr>
          <a:lstStyle/>
          <a:p>
            <a:pPr lvl="0" algn="ctr"/>
            <a:r>
              <a:rPr lang="en-GB" sz="2800" b="1" dirty="0">
                <a:solidFill>
                  <a:schemeClr val="accent1">
                    <a:lumMod val="75000"/>
                  </a:schemeClr>
                </a:solidFill>
              </a:rPr>
              <a:t>La </a:t>
            </a:r>
            <a:r>
              <a:rPr lang="en-GB" sz="2800" b="1" dirty="0" err="1">
                <a:solidFill>
                  <a:schemeClr val="accent1">
                    <a:lumMod val="75000"/>
                  </a:schemeClr>
                </a:solidFill>
              </a:rPr>
              <a:t>fonte</a:t>
            </a:r>
            <a:r>
              <a:rPr lang="en-GB" sz="2800" b="1" dirty="0">
                <a:solidFill>
                  <a:schemeClr val="accent1">
                    <a:lumMod val="75000"/>
                  </a:schemeClr>
                </a:solidFill>
              </a:rPr>
              <a:t> di </a:t>
            </a:r>
            <a:r>
              <a:rPr lang="en-GB" sz="2800" b="1" dirty="0" err="1">
                <a:solidFill>
                  <a:schemeClr val="accent1">
                    <a:lumMod val="75000"/>
                  </a:schemeClr>
                </a:solidFill>
              </a:rPr>
              <a:t>infezione</a:t>
            </a:r>
            <a:r>
              <a:rPr lang="en-GB" sz="2800" b="1" dirty="0">
                <a:solidFill>
                  <a:schemeClr val="accent1">
                    <a:lumMod val="75000"/>
                  </a:schemeClr>
                </a:solidFill>
              </a:rPr>
              <a:t> </a:t>
            </a:r>
            <a:r>
              <a:rPr lang="en-GB" sz="2800" b="1" dirty="0" err="1">
                <a:solidFill>
                  <a:schemeClr val="accent1">
                    <a:lumMod val="75000"/>
                  </a:schemeClr>
                </a:solidFill>
              </a:rPr>
              <a:t>più</a:t>
            </a:r>
            <a:r>
              <a:rPr lang="en-GB" sz="2800" b="1" dirty="0">
                <a:solidFill>
                  <a:schemeClr val="accent1">
                    <a:lumMod val="75000"/>
                  </a:schemeClr>
                </a:solidFill>
              </a:rPr>
              <a:t> </a:t>
            </a:r>
            <a:r>
              <a:rPr lang="en-GB" sz="2800" b="1" dirty="0" err="1">
                <a:solidFill>
                  <a:schemeClr val="accent1">
                    <a:lumMod val="75000"/>
                  </a:schemeClr>
                </a:solidFill>
              </a:rPr>
              <a:t>comune</a:t>
            </a:r>
            <a:r>
              <a:rPr lang="en-GB" sz="2800" b="1" dirty="0">
                <a:solidFill>
                  <a:schemeClr val="accent1">
                    <a:lumMod val="75000"/>
                  </a:schemeClr>
                </a:solidFill>
              </a:rPr>
              <a:t> del </a:t>
            </a:r>
            <a:r>
              <a:rPr lang="en-GB" sz="2800" b="1" dirty="0" err="1">
                <a:solidFill>
                  <a:schemeClr val="accent1">
                    <a:lumMod val="75000"/>
                  </a:schemeClr>
                </a:solidFill>
              </a:rPr>
              <a:t>neonato</a:t>
            </a:r>
            <a:r>
              <a:rPr lang="en-GB" sz="2800" b="1" dirty="0">
                <a:solidFill>
                  <a:schemeClr val="accent1">
                    <a:lumMod val="75000"/>
                  </a:schemeClr>
                </a:solidFill>
              </a:rPr>
              <a:t> è la </a:t>
            </a:r>
            <a:r>
              <a:rPr lang="en-GB" sz="2800" b="1" dirty="0" err="1">
                <a:solidFill>
                  <a:schemeClr val="accent1">
                    <a:lumMod val="75000"/>
                  </a:schemeClr>
                </a:solidFill>
              </a:rPr>
              <a:t>madre</a:t>
            </a:r>
            <a:r>
              <a:rPr lang="en-GB" sz="2800" b="1" dirty="0">
                <a:solidFill>
                  <a:schemeClr val="accent1">
                    <a:lumMod val="75000"/>
                  </a:schemeClr>
                </a:solidFill>
              </a:rPr>
              <a:t> (o </a:t>
            </a:r>
            <a:r>
              <a:rPr lang="en-GB" sz="2800" b="1" dirty="0" err="1">
                <a:solidFill>
                  <a:schemeClr val="accent1">
                    <a:lumMod val="75000"/>
                  </a:schemeClr>
                </a:solidFill>
              </a:rPr>
              <a:t>altri</a:t>
            </a:r>
            <a:r>
              <a:rPr lang="en-GB" sz="2800" b="1" dirty="0">
                <a:solidFill>
                  <a:schemeClr val="accent1">
                    <a:lumMod val="75000"/>
                  </a:schemeClr>
                </a:solidFill>
              </a:rPr>
              <a:t> </a:t>
            </a:r>
            <a:r>
              <a:rPr lang="en-GB" sz="2800" b="1" dirty="0" err="1">
                <a:solidFill>
                  <a:schemeClr val="accent1">
                    <a:lumMod val="75000"/>
                  </a:schemeClr>
                </a:solidFill>
              </a:rPr>
              <a:t>familiari</a:t>
            </a:r>
            <a:r>
              <a:rPr lang="en-GB" sz="2800" b="1" dirty="0">
                <a:solidFill>
                  <a:schemeClr val="accent1">
                    <a:lumMod val="75000"/>
                  </a:schemeClr>
                </a:solidFill>
              </a:rPr>
              <a:t>)</a:t>
            </a:r>
            <a:endParaRPr lang="en-GB" sz="2800" b="1" baseline="30000" dirty="0">
              <a:solidFill>
                <a:schemeClr val="accent1">
                  <a:lumMod val="75000"/>
                </a:schemeClr>
              </a:solidFill>
            </a:endParaRPr>
          </a:p>
        </p:txBody>
      </p:sp>
      <p:sp>
        <p:nvSpPr>
          <p:cNvPr id="10" name="Content Placeholder 2"/>
          <p:cNvSpPr txBox="1">
            <a:spLocks/>
          </p:cNvSpPr>
          <p:nvPr/>
        </p:nvSpPr>
        <p:spPr>
          <a:xfrm>
            <a:off x="217035" y="6478756"/>
            <a:ext cx="5769428" cy="273942"/>
          </a:xfrm>
          <a:prstGeom prst="rect">
            <a:avLst/>
          </a:prstGeom>
          <a:solidFill>
            <a:schemeClr val="bg1"/>
          </a:solidFill>
        </p:spPr>
        <p:txBody>
          <a:bodyPr lIns="0" tIns="0" rIns="0" bIns="0" anchor="ctr">
            <a:noAutofit/>
          </a:bodyPr>
          <a:lstStyle>
            <a:lvl1pPr marL="177800" indent="-177800" algn="l" rtl="0" eaLnBrk="0" fontAlgn="base" hangingPunct="0">
              <a:spcBef>
                <a:spcPct val="0"/>
              </a:spcBef>
              <a:spcAft>
                <a:spcPts val="1000"/>
              </a:spcAft>
              <a:buClr>
                <a:schemeClr val="accent1"/>
              </a:buClr>
              <a:buSzPct val="120000"/>
              <a:buFont typeface="Wingdings" pitchFamily="2" charset="2"/>
              <a:buChar char="§"/>
              <a:defRPr kern="1200">
                <a:solidFill>
                  <a:schemeClr val="tx1"/>
                </a:solidFill>
                <a:latin typeface="Arial" pitchFamily="34" charset="0"/>
                <a:ea typeface="MS PGothic" pitchFamily="34" charset="-128"/>
                <a:cs typeface="Arial" pitchFamily="34" charset="0"/>
              </a:defRPr>
            </a:lvl1pPr>
            <a:lvl2pPr marL="444500" indent="-177800" algn="l" rtl="0" eaLnBrk="0" fontAlgn="base" hangingPunct="0">
              <a:spcBef>
                <a:spcPct val="0"/>
              </a:spcBef>
              <a:spcAft>
                <a:spcPts val="800"/>
              </a:spcAft>
              <a:buClr>
                <a:schemeClr val="accent1"/>
              </a:buClr>
              <a:buSzPct val="120000"/>
              <a:buFont typeface="Arial" charset="0"/>
              <a:buChar char="–"/>
              <a:defRPr sz="1600" kern="1200">
                <a:solidFill>
                  <a:schemeClr val="tx1"/>
                </a:solidFill>
                <a:latin typeface="Arial" pitchFamily="34" charset="0"/>
                <a:ea typeface="MS PGothic" pitchFamily="34" charset="-128"/>
                <a:cs typeface="Arial" pitchFamily="34" charset="0"/>
              </a:defRPr>
            </a:lvl2pPr>
            <a:lvl3pPr marL="804863" indent="-119063" algn="l" rtl="0" eaLnBrk="0" fontAlgn="base" hangingPunct="0">
              <a:spcBef>
                <a:spcPct val="20000"/>
              </a:spcBef>
              <a:spcAft>
                <a:spcPct val="0"/>
              </a:spcAft>
              <a:buClr>
                <a:schemeClr val="accent1"/>
              </a:buClr>
              <a:buFont typeface="Arial" charset="0"/>
              <a:buChar char="–"/>
              <a:defRPr sz="1400" kern="1200">
                <a:solidFill>
                  <a:schemeClr val="tx1"/>
                </a:solidFill>
                <a:latin typeface="Arial" pitchFamily="34" charset="0"/>
                <a:ea typeface="MS PGothic" pitchFamily="34" charset="-128"/>
                <a:cs typeface="Arial" pitchFamily="34" charset="0"/>
              </a:defRPr>
            </a:lvl3pPr>
            <a:lvl4pPr marL="1314450" indent="-171450" algn="l" rtl="0" eaLnBrk="0" fontAlgn="base" hangingPunct="0">
              <a:spcBef>
                <a:spcPct val="20000"/>
              </a:spcBef>
              <a:spcAft>
                <a:spcPct val="0"/>
              </a:spcAft>
              <a:buClr>
                <a:schemeClr val="accent1"/>
              </a:buClr>
              <a:buChar char="–"/>
              <a:defRPr sz="1400" kern="1200">
                <a:solidFill>
                  <a:schemeClr val="tx1"/>
                </a:solidFill>
                <a:latin typeface="Arial" pitchFamily="34" charset="0"/>
                <a:ea typeface="MS PGothic" pitchFamily="34" charset="-128"/>
                <a:cs typeface="Arial" pitchFamily="34" charset="0"/>
              </a:defRPr>
            </a:lvl4pPr>
            <a:lvl5pPr marL="1714500" indent="-171450" algn="l" rtl="0" eaLnBrk="0" fontAlgn="base" hangingPunct="0">
              <a:spcBef>
                <a:spcPct val="20000"/>
              </a:spcBef>
              <a:spcAft>
                <a:spcPct val="0"/>
              </a:spcAft>
              <a:buClr>
                <a:schemeClr val="accent1"/>
              </a:buClr>
              <a:buChar char="–"/>
              <a:defRPr sz="1400" kern="1200">
                <a:solidFill>
                  <a:schemeClr val="tx1"/>
                </a:solidFill>
                <a:latin typeface="Arial" pitchFamily="34" charset="0"/>
                <a:ea typeface="MS PGothic" pitchFamily="34" charset="-128"/>
                <a:cs typeface="Arial" pitchFamily="34" charset="0"/>
              </a:defRPr>
            </a:lvl5pPr>
            <a:lvl6pPr marL="2171700" indent="-171450" algn="l" defTabSz="914400" rtl="0" eaLnBrk="1" latinLnBrk="0" hangingPunct="1">
              <a:spcBef>
                <a:spcPct val="20000"/>
              </a:spcBef>
              <a:buClr>
                <a:schemeClr val="accent1"/>
              </a:buClr>
              <a:buFontTx/>
              <a:buChar char="–"/>
              <a:defRPr sz="1400" kern="1200">
                <a:solidFill>
                  <a:schemeClr val="tx1"/>
                </a:solidFill>
                <a:latin typeface="+mn-lt"/>
                <a:ea typeface="+mn-ea"/>
                <a:cs typeface="+mn-cs"/>
              </a:defRPr>
            </a:lvl6pPr>
            <a:lvl7pPr marL="2628900" indent="-171450" algn="l" defTabSz="914400" rtl="0" eaLnBrk="1" latinLnBrk="0" hangingPunct="1">
              <a:spcBef>
                <a:spcPct val="20000"/>
              </a:spcBef>
              <a:buClr>
                <a:schemeClr val="accent1"/>
              </a:buClr>
              <a:buFontTx/>
              <a:buChar char="–"/>
              <a:defRPr sz="1400" kern="1200">
                <a:solidFill>
                  <a:schemeClr val="tx1"/>
                </a:solidFill>
                <a:latin typeface="+mn-lt"/>
                <a:ea typeface="+mn-ea"/>
                <a:cs typeface="+mn-cs"/>
              </a:defRPr>
            </a:lvl7pPr>
            <a:lvl8pPr marL="3028950" indent="-171450" algn="l" defTabSz="914400" rtl="0" eaLnBrk="1" latinLnBrk="0" hangingPunct="1">
              <a:spcBef>
                <a:spcPct val="20000"/>
              </a:spcBef>
              <a:buClr>
                <a:schemeClr val="accent1"/>
              </a:buClr>
              <a:buFontTx/>
              <a:buChar char="–"/>
              <a:defRPr sz="1400" kern="1200" baseline="0">
                <a:solidFill>
                  <a:schemeClr val="tx1"/>
                </a:solidFill>
                <a:latin typeface="+mn-lt"/>
                <a:ea typeface="+mn-ea"/>
                <a:cs typeface="+mn-cs"/>
              </a:defRPr>
            </a:lvl8pPr>
            <a:lvl9pPr marL="3486150" indent="-171450" algn="l" defTabSz="914400" rtl="0" eaLnBrk="1" latinLnBrk="0" hangingPunct="1">
              <a:spcBef>
                <a:spcPct val="20000"/>
              </a:spcBef>
              <a:buClr>
                <a:schemeClr val="accent1"/>
              </a:buClr>
              <a:buFontTx/>
              <a:buChar char="–"/>
              <a:defRPr sz="1400" kern="1200">
                <a:solidFill>
                  <a:schemeClr val="tx1"/>
                </a:solidFill>
                <a:latin typeface="+mn-lt"/>
                <a:ea typeface="+mn-ea"/>
                <a:cs typeface="+mn-cs"/>
              </a:defRPr>
            </a:lvl9pPr>
          </a:lstStyle>
          <a:p>
            <a:pPr marL="171450" indent="-171450">
              <a:spcAft>
                <a:spcPts val="450"/>
              </a:spcAft>
              <a:buClrTx/>
              <a:buSzTx/>
              <a:buNone/>
            </a:pPr>
            <a:r>
              <a:rPr lang="en-GB" sz="825" b="1" i="1" dirty="0" err="1">
                <a:solidFill>
                  <a:srgbClr val="685D55"/>
                </a:solidFill>
                <a:latin typeface="Arial" charset="0"/>
                <a:cs typeface="ＭＳ Ｐゴシック" charset="-128"/>
              </a:rPr>
              <a:t>Adattato</a:t>
            </a:r>
            <a:r>
              <a:rPr lang="en-GB" sz="825" b="1" i="1" dirty="0">
                <a:solidFill>
                  <a:srgbClr val="685D55"/>
                </a:solidFill>
                <a:latin typeface="Arial" charset="0"/>
                <a:cs typeface="ＭＳ Ｐゴシック" charset="-128"/>
              </a:rPr>
              <a:t> da Wiley KE et al. Vaccine 2013;31:618–625</a:t>
            </a:r>
            <a:endParaRPr lang="en-GB" sz="825" b="1" i="1" dirty="0">
              <a:solidFill>
                <a:srgbClr val="685D55"/>
              </a:solidFill>
            </a:endParaRPr>
          </a:p>
        </p:txBody>
      </p:sp>
      <p:sp>
        <p:nvSpPr>
          <p:cNvPr id="21" name="Freeform 5"/>
          <p:cNvSpPr>
            <a:spLocks noEditPoints="1"/>
          </p:cNvSpPr>
          <p:nvPr/>
        </p:nvSpPr>
        <p:spPr bwMode="auto">
          <a:xfrm>
            <a:off x="7306114" y="4556761"/>
            <a:ext cx="326231" cy="920354"/>
          </a:xfrm>
          <a:custGeom>
            <a:avLst/>
            <a:gdLst>
              <a:gd name="T0" fmla="*/ 158 w 160"/>
              <a:gd name="T1" fmla="*/ 241 h 451"/>
              <a:gd name="T2" fmla="*/ 155 w 160"/>
              <a:gd name="T3" fmla="*/ 214 h 451"/>
              <a:gd name="T4" fmla="*/ 155 w 160"/>
              <a:gd name="T5" fmla="*/ 214 h 451"/>
              <a:gd name="T6" fmla="*/ 145 w 160"/>
              <a:gd name="T7" fmla="*/ 118 h 451"/>
              <a:gd name="T8" fmla="*/ 133 w 160"/>
              <a:gd name="T9" fmla="*/ 101 h 451"/>
              <a:gd name="T10" fmla="*/ 112 w 160"/>
              <a:gd name="T11" fmla="*/ 92 h 451"/>
              <a:gd name="T12" fmla="*/ 127 w 160"/>
              <a:gd name="T13" fmla="*/ 57 h 451"/>
              <a:gd name="T14" fmla="*/ 127 w 160"/>
              <a:gd name="T15" fmla="*/ 47 h 451"/>
              <a:gd name="T16" fmla="*/ 80 w 160"/>
              <a:gd name="T17" fmla="*/ 0 h 451"/>
              <a:gd name="T18" fmla="*/ 32 w 160"/>
              <a:gd name="T19" fmla="*/ 47 h 451"/>
              <a:gd name="T20" fmla="*/ 32 w 160"/>
              <a:gd name="T21" fmla="*/ 57 h 451"/>
              <a:gd name="T22" fmla="*/ 48 w 160"/>
              <a:gd name="T23" fmla="*/ 92 h 451"/>
              <a:gd name="T24" fmla="*/ 27 w 160"/>
              <a:gd name="T25" fmla="*/ 101 h 451"/>
              <a:gd name="T26" fmla="*/ 15 w 160"/>
              <a:gd name="T27" fmla="*/ 118 h 451"/>
              <a:gd name="T28" fmla="*/ 3 w 160"/>
              <a:gd name="T29" fmla="*/ 229 h 451"/>
              <a:gd name="T30" fmla="*/ 3 w 160"/>
              <a:gd name="T31" fmla="*/ 229 h 451"/>
              <a:gd name="T32" fmla="*/ 2 w 160"/>
              <a:gd name="T33" fmla="*/ 241 h 451"/>
              <a:gd name="T34" fmla="*/ 28 w 160"/>
              <a:gd name="T35" fmla="*/ 274 h 451"/>
              <a:gd name="T36" fmla="*/ 28 w 160"/>
              <a:gd name="T37" fmla="*/ 439 h 451"/>
              <a:gd name="T38" fmla="*/ 28 w 160"/>
              <a:gd name="T39" fmla="*/ 451 h 451"/>
              <a:gd name="T40" fmla="*/ 45 w 160"/>
              <a:gd name="T41" fmla="*/ 451 h 451"/>
              <a:gd name="T42" fmla="*/ 58 w 160"/>
              <a:gd name="T43" fmla="*/ 439 h 451"/>
              <a:gd name="T44" fmla="*/ 77 w 160"/>
              <a:gd name="T45" fmla="*/ 275 h 451"/>
              <a:gd name="T46" fmla="*/ 82 w 160"/>
              <a:gd name="T47" fmla="*/ 275 h 451"/>
              <a:gd name="T48" fmla="*/ 102 w 160"/>
              <a:gd name="T49" fmla="*/ 439 h 451"/>
              <a:gd name="T50" fmla="*/ 115 w 160"/>
              <a:gd name="T51" fmla="*/ 451 h 451"/>
              <a:gd name="T52" fmla="*/ 131 w 160"/>
              <a:gd name="T53" fmla="*/ 451 h 451"/>
              <a:gd name="T54" fmla="*/ 131 w 160"/>
              <a:gd name="T55" fmla="*/ 274 h 451"/>
              <a:gd name="T56" fmla="*/ 158 w 160"/>
              <a:gd name="T57" fmla="*/ 241 h 451"/>
              <a:gd name="T58" fmla="*/ 80 w 160"/>
              <a:gd name="T59" fmla="*/ 92 h 451"/>
              <a:gd name="T60" fmla="*/ 44 w 160"/>
              <a:gd name="T61" fmla="*/ 57 h 451"/>
              <a:gd name="T62" fmla="*/ 44 w 160"/>
              <a:gd name="T63" fmla="*/ 47 h 451"/>
              <a:gd name="T64" fmla="*/ 45 w 160"/>
              <a:gd name="T65" fmla="*/ 43 h 451"/>
              <a:gd name="T66" fmla="*/ 54 w 160"/>
              <a:gd name="T67" fmla="*/ 43 h 451"/>
              <a:gd name="T68" fmla="*/ 80 w 160"/>
              <a:gd name="T69" fmla="*/ 24 h 451"/>
              <a:gd name="T70" fmla="*/ 106 w 160"/>
              <a:gd name="T71" fmla="*/ 43 h 451"/>
              <a:gd name="T72" fmla="*/ 115 w 160"/>
              <a:gd name="T73" fmla="*/ 43 h 451"/>
              <a:gd name="T74" fmla="*/ 115 w 160"/>
              <a:gd name="T75" fmla="*/ 47 h 451"/>
              <a:gd name="T76" fmla="*/ 115 w 160"/>
              <a:gd name="T77" fmla="*/ 57 h 451"/>
              <a:gd name="T78" fmla="*/ 80 w 160"/>
              <a:gd name="T79" fmla="*/ 9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 h="451">
                <a:moveTo>
                  <a:pt x="158" y="241"/>
                </a:moveTo>
                <a:cubicBezTo>
                  <a:pt x="155" y="214"/>
                  <a:pt x="155" y="214"/>
                  <a:pt x="155" y="214"/>
                </a:cubicBezTo>
                <a:cubicBezTo>
                  <a:pt x="155" y="214"/>
                  <a:pt x="155" y="214"/>
                  <a:pt x="155" y="214"/>
                </a:cubicBezTo>
                <a:cubicBezTo>
                  <a:pt x="145" y="118"/>
                  <a:pt x="145" y="118"/>
                  <a:pt x="145" y="118"/>
                </a:cubicBezTo>
                <a:cubicBezTo>
                  <a:pt x="144" y="112"/>
                  <a:pt x="139" y="104"/>
                  <a:pt x="133" y="101"/>
                </a:cubicBezTo>
                <a:cubicBezTo>
                  <a:pt x="112" y="92"/>
                  <a:pt x="112" y="92"/>
                  <a:pt x="112" y="92"/>
                </a:cubicBezTo>
                <a:cubicBezTo>
                  <a:pt x="121" y="83"/>
                  <a:pt x="127" y="71"/>
                  <a:pt x="127" y="57"/>
                </a:cubicBezTo>
                <a:cubicBezTo>
                  <a:pt x="127" y="47"/>
                  <a:pt x="127" y="47"/>
                  <a:pt x="127" y="47"/>
                </a:cubicBezTo>
                <a:cubicBezTo>
                  <a:pt x="127" y="21"/>
                  <a:pt x="106" y="0"/>
                  <a:pt x="80" y="0"/>
                </a:cubicBezTo>
                <a:cubicBezTo>
                  <a:pt x="54" y="0"/>
                  <a:pt x="32" y="21"/>
                  <a:pt x="32" y="47"/>
                </a:cubicBezTo>
                <a:cubicBezTo>
                  <a:pt x="32" y="57"/>
                  <a:pt x="32" y="57"/>
                  <a:pt x="32" y="57"/>
                </a:cubicBezTo>
                <a:cubicBezTo>
                  <a:pt x="32" y="71"/>
                  <a:pt x="38" y="83"/>
                  <a:pt x="48" y="92"/>
                </a:cubicBezTo>
                <a:cubicBezTo>
                  <a:pt x="27" y="101"/>
                  <a:pt x="27" y="101"/>
                  <a:pt x="27" y="101"/>
                </a:cubicBezTo>
                <a:cubicBezTo>
                  <a:pt x="21" y="104"/>
                  <a:pt x="15" y="112"/>
                  <a:pt x="15" y="118"/>
                </a:cubicBezTo>
                <a:cubicBezTo>
                  <a:pt x="3" y="229"/>
                  <a:pt x="3" y="229"/>
                  <a:pt x="3" y="229"/>
                </a:cubicBezTo>
                <a:cubicBezTo>
                  <a:pt x="3" y="229"/>
                  <a:pt x="3" y="229"/>
                  <a:pt x="3" y="229"/>
                </a:cubicBezTo>
                <a:cubicBezTo>
                  <a:pt x="2" y="241"/>
                  <a:pt x="2" y="241"/>
                  <a:pt x="2" y="241"/>
                </a:cubicBezTo>
                <a:cubicBezTo>
                  <a:pt x="0" y="256"/>
                  <a:pt x="12" y="270"/>
                  <a:pt x="28" y="274"/>
                </a:cubicBezTo>
                <a:cubicBezTo>
                  <a:pt x="28" y="439"/>
                  <a:pt x="28" y="439"/>
                  <a:pt x="28" y="439"/>
                </a:cubicBezTo>
                <a:cubicBezTo>
                  <a:pt x="28" y="451"/>
                  <a:pt x="28" y="451"/>
                  <a:pt x="28" y="451"/>
                </a:cubicBezTo>
                <a:cubicBezTo>
                  <a:pt x="45" y="451"/>
                  <a:pt x="45" y="451"/>
                  <a:pt x="45" y="451"/>
                </a:cubicBezTo>
                <a:cubicBezTo>
                  <a:pt x="51" y="451"/>
                  <a:pt x="57" y="445"/>
                  <a:pt x="58" y="439"/>
                </a:cubicBezTo>
                <a:cubicBezTo>
                  <a:pt x="77" y="275"/>
                  <a:pt x="77" y="275"/>
                  <a:pt x="77" y="275"/>
                </a:cubicBezTo>
                <a:cubicBezTo>
                  <a:pt x="82" y="275"/>
                  <a:pt x="82" y="275"/>
                  <a:pt x="82" y="275"/>
                </a:cubicBezTo>
                <a:cubicBezTo>
                  <a:pt x="102" y="439"/>
                  <a:pt x="102" y="439"/>
                  <a:pt x="102" y="439"/>
                </a:cubicBezTo>
                <a:cubicBezTo>
                  <a:pt x="102" y="445"/>
                  <a:pt x="108" y="451"/>
                  <a:pt x="115" y="451"/>
                </a:cubicBezTo>
                <a:cubicBezTo>
                  <a:pt x="131" y="451"/>
                  <a:pt x="131" y="451"/>
                  <a:pt x="131" y="451"/>
                </a:cubicBezTo>
                <a:cubicBezTo>
                  <a:pt x="131" y="274"/>
                  <a:pt x="131" y="274"/>
                  <a:pt x="131" y="274"/>
                </a:cubicBezTo>
                <a:cubicBezTo>
                  <a:pt x="147" y="270"/>
                  <a:pt x="160" y="256"/>
                  <a:pt x="158" y="241"/>
                </a:cubicBezTo>
                <a:close/>
                <a:moveTo>
                  <a:pt x="80" y="92"/>
                </a:moveTo>
                <a:cubicBezTo>
                  <a:pt x="60" y="92"/>
                  <a:pt x="44" y="76"/>
                  <a:pt x="44" y="57"/>
                </a:cubicBezTo>
                <a:cubicBezTo>
                  <a:pt x="44" y="47"/>
                  <a:pt x="44" y="47"/>
                  <a:pt x="44" y="47"/>
                </a:cubicBezTo>
                <a:cubicBezTo>
                  <a:pt x="44" y="46"/>
                  <a:pt x="45" y="45"/>
                  <a:pt x="45" y="43"/>
                </a:cubicBezTo>
                <a:cubicBezTo>
                  <a:pt x="54" y="43"/>
                  <a:pt x="54" y="43"/>
                  <a:pt x="54" y="43"/>
                </a:cubicBezTo>
                <a:cubicBezTo>
                  <a:pt x="66" y="43"/>
                  <a:pt x="77" y="35"/>
                  <a:pt x="80" y="24"/>
                </a:cubicBezTo>
                <a:cubicBezTo>
                  <a:pt x="83" y="35"/>
                  <a:pt x="93" y="43"/>
                  <a:pt x="106" y="43"/>
                </a:cubicBezTo>
                <a:cubicBezTo>
                  <a:pt x="115" y="43"/>
                  <a:pt x="115" y="43"/>
                  <a:pt x="115" y="43"/>
                </a:cubicBezTo>
                <a:cubicBezTo>
                  <a:pt x="115" y="45"/>
                  <a:pt x="115" y="46"/>
                  <a:pt x="115" y="47"/>
                </a:cubicBezTo>
                <a:cubicBezTo>
                  <a:pt x="115" y="57"/>
                  <a:pt x="115" y="57"/>
                  <a:pt x="115" y="57"/>
                </a:cubicBezTo>
                <a:cubicBezTo>
                  <a:pt x="115" y="76"/>
                  <a:pt x="99" y="92"/>
                  <a:pt x="80" y="92"/>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GB" sz="1350" dirty="0">
              <a:solidFill>
                <a:srgbClr val="685D55"/>
              </a:solidFill>
            </a:endParaRPr>
          </a:p>
        </p:txBody>
      </p:sp>
      <p:sp>
        <p:nvSpPr>
          <p:cNvPr id="22" name="Freeform 6"/>
          <p:cNvSpPr>
            <a:spLocks noEditPoints="1"/>
          </p:cNvSpPr>
          <p:nvPr/>
        </p:nvSpPr>
        <p:spPr bwMode="auto">
          <a:xfrm>
            <a:off x="6901302" y="4556761"/>
            <a:ext cx="350044" cy="920354"/>
          </a:xfrm>
          <a:custGeom>
            <a:avLst/>
            <a:gdLst>
              <a:gd name="T0" fmla="*/ 132 w 172"/>
              <a:gd name="T1" fmla="*/ 66 h 451"/>
              <a:gd name="T2" fmla="*/ 139 w 172"/>
              <a:gd name="T3" fmla="*/ 75 h 451"/>
              <a:gd name="T4" fmla="*/ 172 w 172"/>
              <a:gd name="T5" fmla="*/ 85 h 451"/>
              <a:gd name="T6" fmla="*/ 158 w 172"/>
              <a:gd name="T7" fmla="*/ 54 h 451"/>
              <a:gd name="T8" fmla="*/ 133 w 172"/>
              <a:gd name="T9" fmla="*/ 44 h 451"/>
              <a:gd name="T10" fmla="*/ 86 w 172"/>
              <a:gd name="T11" fmla="*/ 0 h 451"/>
              <a:gd name="T12" fmla="*/ 39 w 172"/>
              <a:gd name="T13" fmla="*/ 44 h 451"/>
              <a:gd name="T14" fmla="*/ 14 w 172"/>
              <a:gd name="T15" fmla="*/ 54 h 451"/>
              <a:gd name="T16" fmla="*/ 0 w 172"/>
              <a:gd name="T17" fmla="*/ 85 h 451"/>
              <a:gd name="T18" fmla="*/ 33 w 172"/>
              <a:gd name="T19" fmla="*/ 75 h 451"/>
              <a:gd name="T20" fmla="*/ 40 w 172"/>
              <a:gd name="T21" fmla="*/ 66 h 451"/>
              <a:gd name="T22" fmla="*/ 54 w 172"/>
              <a:gd name="T23" fmla="*/ 92 h 451"/>
              <a:gd name="T24" fmla="*/ 33 w 172"/>
              <a:gd name="T25" fmla="*/ 101 h 451"/>
              <a:gd name="T26" fmla="*/ 21 w 172"/>
              <a:gd name="T27" fmla="*/ 118 h 451"/>
              <a:gd name="T28" fmla="*/ 9 w 172"/>
              <a:gd name="T29" fmla="*/ 229 h 451"/>
              <a:gd name="T30" fmla="*/ 9 w 172"/>
              <a:gd name="T31" fmla="*/ 229 h 451"/>
              <a:gd name="T32" fmla="*/ 8 w 172"/>
              <a:gd name="T33" fmla="*/ 241 h 451"/>
              <a:gd name="T34" fmla="*/ 23 w 172"/>
              <a:gd name="T35" fmla="*/ 269 h 451"/>
              <a:gd name="T36" fmla="*/ 10 w 172"/>
              <a:gd name="T37" fmla="*/ 328 h 451"/>
              <a:gd name="T38" fmla="*/ 20 w 172"/>
              <a:gd name="T39" fmla="*/ 340 h 451"/>
              <a:gd name="T40" fmla="*/ 42 w 172"/>
              <a:gd name="T41" fmla="*/ 340 h 451"/>
              <a:gd name="T42" fmla="*/ 56 w 172"/>
              <a:gd name="T43" fmla="*/ 439 h 451"/>
              <a:gd name="T44" fmla="*/ 69 w 172"/>
              <a:gd name="T45" fmla="*/ 451 h 451"/>
              <a:gd name="T46" fmla="*/ 80 w 172"/>
              <a:gd name="T47" fmla="*/ 451 h 451"/>
              <a:gd name="T48" fmla="*/ 80 w 172"/>
              <a:gd name="T49" fmla="*/ 439 h 451"/>
              <a:gd name="T50" fmla="*/ 80 w 172"/>
              <a:gd name="T51" fmla="*/ 340 h 451"/>
              <a:gd name="T52" fmla="*/ 92 w 172"/>
              <a:gd name="T53" fmla="*/ 340 h 451"/>
              <a:gd name="T54" fmla="*/ 92 w 172"/>
              <a:gd name="T55" fmla="*/ 439 h 451"/>
              <a:gd name="T56" fmla="*/ 92 w 172"/>
              <a:gd name="T57" fmla="*/ 451 h 451"/>
              <a:gd name="T58" fmla="*/ 103 w 172"/>
              <a:gd name="T59" fmla="*/ 451 h 451"/>
              <a:gd name="T60" fmla="*/ 116 w 172"/>
              <a:gd name="T61" fmla="*/ 439 h 451"/>
              <a:gd name="T62" fmla="*/ 130 w 172"/>
              <a:gd name="T63" fmla="*/ 340 h 451"/>
              <a:gd name="T64" fmla="*/ 152 w 172"/>
              <a:gd name="T65" fmla="*/ 340 h 451"/>
              <a:gd name="T66" fmla="*/ 162 w 172"/>
              <a:gd name="T67" fmla="*/ 328 h 451"/>
              <a:gd name="T68" fmla="*/ 149 w 172"/>
              <a:gd name="T69" fmla="*/ 269 h 451"/>
              <a:gd name="T70" fmla="*/ 164 w 172"/>
              <a:gd name="T71" fmla="*/ 241 h 451"/>
              <a:gd name="T72" fmla="*/ 161 w 172"/>
              <a:gd name="T73" fmla="*/ 214 h 451"/>
              <a:gd name="T74" fmla="*/ 161 w 172"/>
              <a:gd name="T75" fmla="*/ 214 h 451"/>
              <a:gd name="T76" fmla="*/ 151 w 172"/>
              <a:gd name="T77" fmla="*/ 118 h 451"/>
              <a:gd name="T78" fmla="*/ 139 w 172"/>
              <a:gd name="T79" fmla="*/ 101 h 451"/>
              <a:gd name="T80" fmla="*/ 118 w 172"/>
              <a:gd name="T81" fmla="*/ 92 h 451"/>
              <a:gd name="T82" fmla="*/ 132 w 172"/>
              <a:gd name="T83" fmla="*/ 66 h 451"/>
              <a:gd name="T84" fmla="*/ 86 w 172"/>
              <a:gd name="T85" fmla="*/ 92 h 451"/>
              <a:gd name="T86" fmla="*/ 51 w 172"/>
              <a:gd name="T87" fmla="*/ 57 h 451"/>
              <a:gd name="T88" fmla="*/ 51 w 172"/>
              <a:gd name="T89" fmla="*/ 47 h 451"/>
              <a:gd name="T90" fmla="*/ 51 w 172"/>
              <a:gd name="T91" fmla="*/ 43 h 451"/>
              <a:gd name="T92" fmla="*/ 60 w 172"/>
              <a:gd name="T93" fmla="*/ 43 h 451"/>
              <a:gd name="T94" fmla="*/ 86 w 172"/>
              <a:gd name="T95" fmla="*/ 24 h 451"/>
              <a:gd name="T96" fmla="*/ 112 w 172"/>
              <a:gd name="T97" fmla="*/ 43 h 451"/>
              <a:gd name="T98" fmla="*/ 121 w 172"/>
              <a:gd name="T99" fmla="*/ 43 h 451"/>
              <a:gd name="T100" fmla="*/ 121 w 172"/>
              <a:gd name="T101" fmla="*/ 47 h 451"/>
              <a:gd name="T102" fmla="*/ 121 w 172"/>
              <a:gd name="T103" fmla="*/ 57 h 451"/>
              <a:gd name="T104" fmla="*/ 86 w 172"/>
              <a:gd name="T105" fmla="*/ 9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2" h="451">
                <a:moveTo>
                  <a:pt x="132" y="66"/>
                </a:moveTo>
                <a:cubicBezTo>
                  <a:pt x="134" y="69"/>
                  <a:pt x="136" y="72"/>
                  <a:pt x="139" y="75"/>
                </a:cubicBezTo>
                <a:cubicBezTo>
                  <a:pt x="152" y="86"/>
                  <a:pt x="172" y="85"/>
                  <a:pt x="172" y="85"/>
                </a:cubicBezTo>
                <a:cubicBezTo>
                  <a:pt x="172" y="85"/>
                  <a:pt x="171" y="66"/>
                  <a:pt x="158" y="54"/>
                </a:cubicBezTo>
                <a:cubicBezTo>
                  <a:pt x="150" y="47"/>
                  <a:pt x="140" y="45"/>
                  <a:pt x="133" y="44"/>
                </a:cubicBezTo>
                <a:cubicBezTo>
                  <a:pt x="131" y="19"/>
                  <a:pt x="111" y="0"/>
                  <a:pt x="86" y="0"/>
                </a:cubicBezTo>
                <a:cubicBezTo>
                  <a:pt x="61" y="0"/>
                  <a:pt x="40" y="19"/>
                  <a:pt x="39" y="44"/>
                </a:cubicBezTo>
                <a:cubicBezTo>
                  <a:pt x="32" y="45"/>
                  <a:pt x="22" y="47"/>
                  <a:pt x="14" y="54"/>
                </a:cubicBezTo>
                <a:cubicBezTo>
                  <a:pt x="1" y="66"/>
                  <a:pt x="0" y="85"/>
                  <a:pt x="0" y="85"/>
                </a:cubicBezTo>
                <a:cubicBezTo>
                  <a:pt x="0" y="85"/>
                  <a:pt x="20" y="86"/>
                  <a:pt x="33" y="75"/>
                </a:cubicBezTo>
                <a:cubicBezTo>
                  <a:pt x="35" y="72"/>
                  <a:pt x="38" y="69"/>
                  <a:pt x="40" y="66"/>
                </a:cubicBezTo>
                <a:cubicBezTo>
                  <a:pt x="42" y="76"/>
                  <a:pt x="47" y="85"/>
                  <a:pt x="54" y="92"/>
                </a:cubicBezTo>
                <a:cubicBezTo>
                  <a:pt x="33" y="101"/>
                  <a:pt x="33" y="101"/>
                  <a:pt x="33" y="101"/>
                </a:cubicBezTo>
                <a:cubicBezTo>
                  <a:pt x="27" y="104"/>
                  <a:pt x="21" y="112"/>
                  <a:pt x="21" y="118"/>
                </a:cubicBezTo>
                <a:cubicBezTo>
                  <a:pt x="9" y="229"/>
                  <a:pt x="9" y="229"/>
                  <a:pt x="9" y="229"/>
                </a:cubicBezTo>
                <a:cubicBezTo>
                  <a:pt x="9" y="229"/>
                  <a:pt x="9" y="229"/>
                  <a:pt x="9" y="229"/>
                </a:cubicBezTo>
                <a:cubicBezTo>
                  <a:pt x="8" y="241"/>
                  <a:pt x="8" y="241"/>
                  <a:pt x="8" y="241"/>
                </a:cubicBezTo>
                <a:cubicBezTo>
                  <a:pt x="8" y="253"/>
                  <a:pt x="14" y="263"/>
                  <a:pt x="23" y="269"/>
                </a:cubicBezTo>
                <a:cubicBezTo>
                  <a:pt x="10" y="328"/>
                  <a:pt x="10" y="328"/>
                  <a:pt x="10" y="328"/>
                </a:cubicBezTo>
                <a:cubicBezTo>
                  <a:pt x="9" y="334"/>
                  <a:pt x="13" y="340"/>
                  <a:pt x="20" y="340"/>
                </a:cubicBezTo>
                <a:cubicBezTo>
                  <a:pt x="42" y="340"/>
                  <a:pt x="42" y="340"/>
                  <a:pt x="42" y="340"/>
                </a:cubicBezTo>
                <a:cubicBezTo>
                  <a:pt x="56" y="439"/>
                  <a:pt x="56" y="439"/>
                  <a:pt x="56" y="439"/>
                </a:cubicBezTo>
                <a:cubicBezTo>
                  <a:pt x="57" y="445"/>
                  <a:pt x="63" y="451"/>
                  <a:pt x="69" y="451"/>
                </a:cubicBezTo>
                <a:cubicBezTo>
                  <a:pt x="74" y="451"/>
                  <a:pt x="80" y="451"/>
                  <a:pt x="80" y="451"/>
                </a:cubicBezTo>
                <a:cubicBezTo>
                  <a:pt x="80" y="439"/>
                  <a:pt x="80" y="439"/>
                  <a:pt x="80" y="439"/>
                </a:cubicBezTo>
                <a:cubicBezTo>
                  <a:pt x="80" y="340"/>
                  <a:pt x="80" y="340"/>
                  <a:pt x="80" y="340"/>
                </a:cubicBezTo>
                <a:cubicBezTo>
                  <a:pt x="84" y="340"/>
                  <a:pt x="88" y="340"/>
                  <a:pt x="92" y="340"/>
                </a:cubicBezTo>
                <a:cubicBezTo>
                  <a:pt x="92" y="439"/>
                  <a:pt x="92" y="439"/>
                  <a:pt x="92" y="439"/>
                </a:cubicBezTo>
                <a:cubicBezTo>
                  <a:pt x="92" y="451"/>
                  <a:pt x="92" y="451"/>
                  <a:pt x="92" y="451"/>
                </a:cubicBezTo>
                <a:cubicBezTo>
                  <a:pt x="92" y="451"/>
                  <a:pt x="97" y="451"/>
                  <a:pt x="103" y="451"/>
                </a:cubicBezTo>
                <a:cubicBezTo>
                  <a:pt x="109" y="451"/>
                  <a:pt x="115" y="445"/>
                  <a:pt x="116" y="439"/>
                </a:cubicBezTo>
                <a:cubicBezTo>
                  <a:pt x="130" y="340"/>
                  <a:pt x="130" y="340"/>
                  <a:pt x="130" y="340"/>
                </a:cubicBezTo>
                <a:cubicBezTo>
                  <a:pt x="152" y="340"/>
                  <a:pt x="152" y="340"/>
                  <a:pt x="152" y="340"/>
                </a:cubicBezTo>
                <a:cubicBezTo>
                  <a:pt x="159" y="340"/>
                  <a:pt x="163" y="334"/>
                  <a:pt x="162" y="328"/>
                </a:cubicBezTo>
                <a:cubicBezTo>
                  <a:pt x="149" y="269"/>
                  <a:pt x="149" y="269"/>
                  <a:pt x="149" y="269"/>
                </a:cubicBezTo>
                <a:cubicBezTo>
                  <a:pt x="158" y="263"/>
                  <a:pt x="164" y="253"/>
                  <a:pt x="164" y="241"/>
                </a:cubicBezTo>
                <a:cubicBezTo>
                  <a:pt x="161" y="214"/>
                  <a:pt x="161" y="214"/>
                  <a:pt x="161" y="214"/>
                </a:cubicBezTo>
                <a:cubicBezTo>
                  <a:pt x="161" y="214"/>
                  <a:pt x="161" y="214"/>
                  <a:pt x="161" y="214"/>
                </a:cubicBezTo>
                <a:cubicBezTo>
                  <a:pt x="151" y="118"/>
                  <a:pt x="151" y="118"/>
                  <a:pt x="151" y="118"/>
                </a:cubicBezTo>
                <a:cubicBezTo>
                  <a:pt x="151" y="112"/>
                  <a:pt x="145" y="104"/>
                  <a:pt x="139" y="101"/>
                </a:cubicBezTo>
                <a:cubicBezTo>
                  <a:pt x="118" y="92"/>
                  <a:pt x="118" y="92"/>
                  <a:pt x="118" y="92"/>
                </a:cubicBezTo>
                <a:cubicBezTo>
                  <a:pt x="125" y="85"/>
                  <a:pt x="130" y="76"/>
                  <a:pt x="132" y="66"/>
                </a:cubicBezTo>
                <a:close/>
                <a:moveTo>
                  <a:pt x="86" y="92"/>
                </a:moveTo>
                <a:cubicBezTo>
                  <a:pt x="66" y="92"/>
                  <a:pt x="51" y="76"/>
                  <a:pt x="51" y="57"/>
                </a:cubicBezTo>
                <a:cubicBezTo>
                  <a:pt x="51" y="47"/>
                  <a:pt x="51" y="47"/>
                  <a:pt x="51" y="47"/>
                </a:cubicBezTo>
                <a:cubicBezTo>
                  <a:pt x="51" y="46"/>
                  <a:pt x="51" y="45"/>
                  <a:pt x="51" y="43"/>
                </a:cubicBezTo>
                <a:cubicBezTo>
                  <a:pt x="60" y="43"/>
                  <a:pt x="60" y="43"/>
                  <a:pt x="60" y="43"/>
                </a:cubicBezTo>
                <a:cubicBezTo>
                  <a:pt x="72" y="43"/>
                  <a:pt x="83" y="35"/>
                  <a:pt x="86" y="24"/>
                </a:cubicBezTo>
                <a:cubicBezTo>
                  <a:pt x="89" y="35"/>
                  <a:pt x="99" y="43"/>
                  <a:pt x="112" y="43"/>
                </a:cubicBezTo>
                <a:cubicBezTo>
                  <a:pt x="121" y="43"/>
                  <a:pt x="121" y="43"/>
                  <a:pt x="121" y="43"/>
                </a:cubicBezTo>
                <a:cubicBezTo>
                  <a:pt x="121" y="45"/>
                  <a:pt x="121" y="46"/>
                  <a:pt x="121" y="47"/>
                </a:cubicBezTo>
                <a:cubicBezTo>
                  <a:pt x="121" y="57"/>
                  <a:pt x="121" y="57"/>
                  <a:pt x="121" y="57"/>
                </a:cubicBezTo>
                <a:cubicBezTo>
                  <a:pt x="121" y="76"/>
                  <a:pt x="105" y="92"/>
                  <a:pt x="86" y="92"/>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GB" sz="1350" dirty="0">
              <a:solidFill>
                <a:srgbClr val="685D55"/>
              </a:solidFill>
            </a:endParaRPr>
          </a:p>
        </p:txBody>
      </p:sp>
      <p:sp>
        <p:nvSpPr>
          <p:cNvPr id="25" name="Rectangle 24"/>
          <p:cNvSpPr/>
          <p:nvPr/>
        </p:nvSpPr>
        <p:spPr>
          <a:xfrm>
            <a:off x="729343" y="2056484"/>
            <a:ext cx="7859486" cy="324766"/>
          </a:xfrm>
          <a:prstGeom prst="rect">
            <a:avLst/>
          </a:prstGeom>
          <a:solidFill>
            <a:schemeClr val="bg1"/>
          </a:solidFill>
        </p:spPr>
        <p:txBody>
          <a:bodyPr wrap="none">
            <a:noAutofit/>
          </a:bodyPr>
          <a:lstStyle/>
          <a:p>
            <a:pPr algn="ctr">
              <a:defRPr sz="1400" b="1" i="0" u="none" strike="noStrike" kern="1200" baseline="0">
                <a:solidFill>
                  <a:srgbClr val="685D55"/>
                </a:solidFill>
                <a:latin typeface="+mn-lt"/>
                <a:ea typeface="+mn-ea"/>
                <a:cs typeface="+mn-cs"/>
              </a:defRPr>
            </a:pPr>
            <a:r>
              <a:rPr lang="en-ZA" sz="2000" b="1" dirty="0" err="1">
                <a:solidFill>
                  <a:srgbClr val="685D55"/>
                </a:solidFill>
              </a:rPr>
              <a:t>Fonte</a:t>
            </a:r>
            <a:r>
              <a:rPr lang="en-ZA" sz="2000" b="1" dirty="0">
                <a:solidFill>
                  <a:srgbClr val="685D55"/>
                </a:solidFill>
              </a:rPr>
              <a:t> </a:t>
            </a:r>
            <a:r>
              <a:rPr lang="en-ZA" sz="2000" b="1" dirty="0" err="1">
                <a:solidFill>
                  <a:srgbClr val="685D55"/>
                </a:solidFill>
              </a:rPr>
              <a:t>di</a:t>
            </a:r>
            <a:r>
              <a:rPr lang="en-ZA" sz="2000" b="1" dirty="0">
                <a:solidFill>
                  <a:srgbClr val="685D55"/>
                </a:solidFill>
              </a:rPr>
              <a:t> </a:t>
            </a:r>
            <a:r>
              <a:rPr lang="en-ZA" sz="2000" b="1" dirty="0" err="1">
                <a:solidFill>
                  <a:srgbClr val="685D55"/>
                </a:solidFill>
              </a:rPr>
              <a:t>infezione</a:t>
            </a:r>
            <a:r>
              <a:rPr lang="en-ZA" sz="2000" b="1" dirty="0">
                <a:solidFill>
                  <a:srgbClr val="685D55"/>
                </a:solidFill>
              </a:rPr>
              <a:t> </a:t>
            </a:r>
            <a:r>
              <a:rPr lang="en-ZA" sz="2000" b="1" dirty="0" err="1">
                <a:solidFill>
                  <a:srgbClr val="685D55"/>
                </a:solidFill>
              </a:rPr>
              <a:t>tra</a:t>
            </a:r>
            <a:r>
              <a:rPr lang="en-ZA" sz="2000" b="1" dirty="0">
                <a:solidFill>
                  <a:srgbClr val="685D55"/>
                </a:solidFill>
              </a:rPr>
              <a:t> </a:t>
            </a:r>
            <a:r>
              <a:rPr lang="en-ZA" sz="2000" b="1" dirty="0" err="1">
                <a:solidFill>
                  <a:srgbClr val="685D55"/>
                </a:solidFill>
              </a:rPr>
              <a:t>i</a:t>
            </a:r>
            <a:r>
              <a:rPr lang="en-ZA" sz="2000" b="1" dirty="0">
                <a:solidFill>
                  <a:srgbClr val="685D55"/>
                </a:solidFill>
              </a:rPr>
              <a:t> </a:t>
            </a:r>
            <a:r>
              <a:rPr lang="en-ZA" sz="2000" b="1" dirty="0" err="1">
                <a:solidFill>
                  <a:srgbClr val="685D55"/>
                </a:solidFill>
              </a:rPr>
              <a:t>contatti</a:t>
            </a:r>
            <a:r>
              <a:rPr lang="en-ZA" sz="2000" b="1" dirty="0">
                <a:solidFill>
                  <a:srgbClr val="685D55"/>
                </a:solidFill>
              </a:rPr>
              <a:t> del </a:t>
            </a:r>
            <a:r>
              <a:rPr lang="en-ZA" sz="2000" b="1" dirty="0" err="1">
                <a:solidFill>
                  <a:srgbClr val="685D55"/>
                </a:solidFill>
              </a:rPr>
              <a:t>neonato</a:t>
            </a:r>
            <a:r>
              <a:rPr lang="en-ZA" sz="2000" b="1" dirty="0">
                <a:solidFill>
                  <a:srgbClr val="685D55"/>
                </a:solidFill>
              </a:rPr>
              <a:t> (%)</a:t>
            </a:r>
            <a:endParaRPr lang="en-ZA" sz="2000" b="1" baseline="30000" dirty="0">
              <a:solidFill>
                <a:srgbClr val="685D55"/>
              </a:solidFill>
            </a:endParaRPr>
          </a:p>
        </p:txBody>
      </p:sp>
      <p:sp>
        <p:nvSpPr>
          <p:cNvPr id="29" name="Rounded Rectangle 28"/>
          <p:cNvSpPr/>
          <p:nvPr/>
        </p:nvSpPr>
        <p:spPr>
          <a:xfrm>
            <a:off x="5986463" y="4203089"/>
            <a:ext cx="177165" cy="25145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sp>
        <p:nvSpPr>
          <p:cNvPr id="30" name="Rounded Rectangle 29"/>
          <p:cNvSpPr/>
          <p:nvPr/>
        </p:nvSpPr>
        <p:spPr>
          <a:xfrm>
            <a:off x="6476604" y="4237399"/>
            <a:ext cx="177165" cy="25554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prstClr val="white"/>
              </a:solidFill>
            </a:endParaRPr>
          </a:p>
        </p:txBody>
      </p:sp>
      <p:sp>
        <p:nvSpPr>
          <p:cNvPr id="23" name="Freeform 7"/>
          <p:cNvSpPr>
            <a:spLocks noEditPoints="1"/>
          </p:cNvSpPr>
          <p:nvPr/>
        </p:nvSpPr>
        <p:spPr bwMode="auto">
          <a:xfrm>
            <a:off x="5847766" y="4191979"/>
            <a:ext cx="447675" cy="1306116"/>
          </a:xfrm>
          <a:custGeom>
            <a:avLst/>
            <a:gdLst>
              <a:gd name="T0" fmla="*/ 219 w 220"/>
              <a:gd name="T1" fmla="*/ 346 h 640"/>
              <a:gd name="T2" fmla="*/ 219 w 220"/>
              <a:gd name="T3" fmla="*/ 346 h 640"/>
              <a:gd name="T4" fmla="*/ 208 w 220"/>
              <a:gd name="T5" fmla="*/ 173 h 640"/>
              <a:gd name="T6" fmla="*/ 197 w 220"/>
              <a:gd name="T7" fmla="*/ 156 h 640"/>
              <a:gd name="T8" fmla="*/ 151 w 220"/>
              <a:gd name="T9" fmla="*/ 133 h 640"/>
              <a:gd name="T10" fmla="*/ 142 w 220"/>
              <a:gd name="T11" fmla="*/ 129 h 640"/>
              <a:gd name="T12" fmla="*/ 164 w 220"/>
              <a:gd name="T13" fmla="*/ 85 h 640"/>
              <a:gd name="T14" fmla="*/ 164 w 220"/>
              <a:gd name="T15" fmla="*/ 55 h 640"/>
              <a:gd name="T16" fmla="*/ 110 w 220"/>
              <a:gd name="T17" fmla="*/ 0 h 640"/>
              <a:gd name="T18" fmla="*/ 56 w 220"/>
              <a:gd name="T19" fmla="*/ 55 h 640"/>
              <a:gd name="T20" fmla="*/ 56 w 220"/>
              <a:gd name="T21" fmla="*/ 85 h 640"/>
              <a:gd name="T22" fmla="*/ 78 w 220"/>
              <a:gd name="T23" fmla="*/ 129 h 640"/>
              <a:gd name="T24" fmla="*/ 68 w 220"/>
              <a:gd name="T25" fmla="*/ 133 h 640"/>
              <a:gd name="T26" fmla="*/ 23 w 220"/>
              <a:gd name="T27" fmla="*/ 156 h 640"/>
              <a:gd name="T28" fmla="*/ 11 w 220"/>
              <a:gd name="T29" fmla="*/ 173 h 640"/>
              <a:gd name="T30" fmla="*/ 1 w 220"/>
              <a:gd name="T31" fmla="*/ 346 h 640"/>
              <a:gd name="T32" fmla="*/ 1 w 220"/>
              <a:gd name="T33" fmla="*/ 346 h 640"/>
              <a:gd name="T34" fmla="*/ 0 w 220"/>
              <a:gd name="T35" fmla="*/ 358 h 640"/>
              <a:gd name="T36" fmla="*/ 34 w 220"/>
              <a:gd name="T37" fmla="*/ 402 h 640"/>
              <a:gd name="T38" fmla="*/ 34 w 220"/>
              <a:gd name="T39" fmla="*/ 640 h 640"/>
              <a:gd name="T40" fmla="*/ 63 w 220"/>
              <a:gd name="T41" fmla="*/ 640 h 640"/>
              <a:gd name="T42" fmla="*/ 77 w 220"/>
              <a:gd name="T43" fmla="*/ 628 h 640"/>
              <a:gd name="T44" fmla="*/ 103 w 220"/>
              <a:gd name="T45" fmla="*/ 404 h 640"/>
              <a:gd name="T46" fmla="*/ 117 w 220"/>
              <a:gd name="T47" fmla="*/ 404 h 640"/>
              <a:gd name="T48" fmla="*/ 143 w 220"/>
              <a:gd name="T49" fmla="*/ 628 h 640"/>
              <a:gd name="T50" fmla="*/ 156 w 220"/>
              <a:gd name="T51" fmla="*/ 640 h 640"/>
              <a:gd name="T52" fmla="*/ 185 w 220"/>
              <a:gd name="T53" fmla="*/ 640 h 640"/>
              <a:gd name="T54" fmla="*/ 185 w 220"/>
              <a:gd name="T55" fmla="*/ 402 h 640"/>
              <a:gd name="T56" fmla="*/ 220 w 220"/>
              <a:gd name="T57" fmla="*/ 358 h 640"/>
              <a:gd name="T58" fmla="*/ 219 w 220"/>
              <a:gd name="T59" fmla="*/ 346 h 640"/>
              <a:gd name="T60" fmla="*/ 34 w 220"/>
              <a:gd name="T61" fmla="*/ 390 h 640"/>
              <a:gd name="T62" fmla="*/ 12 w 220"/>
              <a:gd name="T63" fmla="*/ 358 h 640"/>
              <a:gd name="T64" fmla="*/ 12 w 220"/>
              <a:gd name="T65" fmla="*/ 358 h 640"/>
              <a:gd name="T66" fmla="*/ 34 w 220"/>
              <a:gd name="T67" fmla="*/ 358 h 640"/>
              <a:gd name="T68" fmla="*/ 34 w 220"/>
              <a:gd name="T69" fmla="*/ 390 h 640"/>
              <a:gd name="T70" fmla="*/ 110 w 220"/>
              <a:gd name="T71" fmla="*/ 128 h 640"/>
              <a:gd name="T72" fmla="*/ 68 w 220"/>
              <a:gd name="T73" fmla="*/ 85 h 640"/>
              <a:gd name="T74" fmla="*/ 68 w 220"/>
              <a:gd name="T75" fmla="*/ 59 h 640"/>
              <a:gd name="T76" fmla="*/ 88 w 220"/>
              <a:gd name="T77" fmla="*/ 39 h 640"/>
              <a:gd name="T78" fmla="*/ 88 w 220"/>
              <a:gd name="T79" fmla="*/ 39 h 640"/>
              <a:gd name="T80" fmla="*/ 110 w 220"/>
              <a:gd name="T81" fmla="*/ 42 h 640"/>
              <a:gd name="T82" fmla="*/ 146 w 220"/>
              <a:gd name="T83" fmla="*/ 34 h 640"/>
              <a:gd name="T84" fmla="*/ 152 w 220"/>
              <a:gd name="T85" fmla="*/ 55 h 640"/>
              <a:gd name="T86" fmla="*/ 152 w 220"/>
              <a:gd name="T87" fmla="*/ 85 h 640"/>
              <a:gd name="T88" fmla="*/ 110 w 220"/>
              <a:gd name="T89" fmla="*/ 128 h 640"/>
              <a:gd name="T90" fmla="*/ 185 w 220"/>
              <a:gd name="T91" fmla="*/ 390 h 640"/>
              <a:gd name="T92" fmla="*/ 185 w 220"/>
              <a:gd name="T93" fmla="*/ 358 h 640"/>
              <a:gd name="T94" fmla="*/ 208 w 220"/>
              <a:gd name="T95" fmla="*/ 358 h 640"/>
              <a:gd name="T96" fmla="*/ 208 w 220"/>
              <a:gd name="T97" fmla="*/ 358 h 640"/>
              <a:gd name="T98" fmla="*/ 185 w 220"/>
              <a:gd name="T99" fmla="*/ 39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0" h="640">
                <a:moveTo>
                  <a:pt x="219" y="346"/>
                </a:moveTo>
                <a:cubicBezTo>
                  <a:pt x="219" y="346"/>
                  <a:pt x="219" y="346"/>
                  <a:pt x="219" y="346"/>
                </a:cubicBezTo>
                <a:cubicBezTo>
                  <a:pt x="208" y="173"/>
                  <a:pt x="208" y="173"/>
                  <a:pt x="208" y="173"/>
                </a:cubicBezTo>
                <a:cubicBezTo>
                  <a:pt x="207" y="164"/>
                  <a:pt x="203" y="159"/>
                  <a:pt x="197" y="156"/>
                </a:cubicBezTo>
                <a:cubicBezTo>
                  <a:pt x="151" y="133"/>
                  <a:pt x="151" y="133"/>
                  <a:pt x="151" y="133"/>
                </a:cubicBezTo>
                <a:cubicBezTo>
                  <a:pt x="142" y="129"/>
                  <a:pt x="142" y="129"/>
                  <a:pt x="142" y="129"/>
                </a:cubicBezTo>
                <a:cubicBezTo>
                  <a:pt x="155" y="119"/>
                  <a:pt x="164" y="103"/>
                  <a:pt x="164" y="85"/>
                </a:cubicBezTo>
                <a:cubicBezTo>
                  <a:pt x="164" y="55"/>
                  <a:pt x="164" y="55"/>
                  <a:pt x="164" y="55"/>
                </a:cubicBezTo>
                <a:cubicBezTo>
                  <a:pt x="164" y="25"/>
                  <a:pt x="140" y="0"/>
                  <a:pt x="110" y="0"/>
                </a:cubicBezTo>
                <a:cubicBezTo>
                  <a:pt x="80" y="0"/>
                  <a:pt x="56" y="25"/>
                  <a:pt x="56" y="55"/>
                </a:cubicBezTo>
                <a:cubicBezTo>
                  <a:pt x="56" y="85"/>
                  <a:pt x="56" y="85"/>
                  <a:pt x="56" y="85"/>
                </a:cubicBezTo>
                <a:cubicBezTo>
                  <a:pt x="56" y="103"/>
                  <a:pt x="64" y="119"/>
                  <a:pt x="78" y="129"/>
                </a:cubicBezTo>
                <a:cubicBezTo>
                  <a:pt x="68" y="133"/>
                  <a:pt x="68" y="133"/>
                  <a:pt x="68" y="133"/>
                </a:cubicBezTo>
                <a:cubicBezTo>
                  <a:pt x="23" y="156"/>
                  <a:pt x="23" y="156"/>
                  <a:pt x="23" y="156"/>
                </a:cubicBezTo>
                <a:cubicBezTo>
                  <a:pt x="17" y="159"/>
                  <a:pt x="12" y="164"/>
                  <a:pt x="11" y="173"/>
                </a:cubicBezTo>
                <a:cubicBezTo>
                  <a:pt x="1" y="346"/>
                  <a:pt x="1" y="346"/>
                  <a:pt x="1" y="346"/>
                </a:cubicBezTo>
                <a:cubicBezTo>
                  <a:pt x="1" y="346"/>
                  <a:pt x="1" y="346"/>
                  <a:pt x="1" y="346"/>
                </a:cubicBezTo>
                <a:cubicBezTo>
                  <a:pt x="0" y="358"/>
                  <a:pt x="0" y="358"/>
                  <a:pt x="0" y="358"/>
                </a:cubicBezTo>
                <a:cubicBezTo>
                  <a:pt x="0" y="379"/>
                  <a:pt x="15" y="397"/>
                  <a:pt x="34" y="402"/>
                </a:cubicBezTo>
                <a:cubicBezTo>
                  <a:pt x="34" y="640"/>
                  <a:pt x="34" y="640"/>
                  <a:pt x="34" y="640"/>
                </a:cubicBezTo>
                <a:cubicBezTo>
                  <a:pt x="63" y="640"/>
                  <a:pt x="63" y="640"/>
                  <a:pt x="63" y="640"/>
                </a:cubicBezTo>
                <a:cubicBezTo>
                  <a:pt x="70" y="640"/>
                  <a:pt x="76" y="634"/>
                  <a:pt x="77" y="628"/>
                </a:cubicBezTo>
                <a:cubicBezTo>
                  <a:pt x="103" y="404"/>
                  <a:pt x="103" y="404"/>
                  <a:pt x="103" y="404"/>
                </a:cubicBezTo>
                <a:cubicBezTo>
                  <a:pt x="117" y="404"/>
                  <a:pt x="117" y="404"/>
                  <a:pt x="117" y="404"/>
                </a:cubicBezTo>
                <a:cubicBezTo>
                  <a:pt x="143" y="628"/>
                  <a:pt x="143" y="628"/>
                  <a:pt x="143" y="628"/>
                </a:cubicBezTo>
                <a:cubicBezTo>
                  <a:pt x="144" y="634"/>
                  <a:pt x="150" y="640"/>
                  <a:pt x="156" y="640"/>
                </a:cubicBezTo>
                <a:cubicBezTo>
                  <a:pt x="185" y="640"/>
                  <a:pt x="185" y="640"/>
                  <a:pt x="185" y="640"/>
                </a:cubicBezTo>
                <a:cubicBezTo>
                  <a:pt x="185" y="402"/>
                  <a:pt x="185" y="402"/>
                  <a:pt x="185" y="402"/>
                </a:cubicBezTo>
                <a:cubicBezTo>
                  <a:pt x="205" y="397"/>
                  <a:pt x="220" y="379"/>
                  <a:pt x="220" y="358"/>
                </a:cubicBezTo>
                <a:lnTo>
                  <a:pt x="219" y="346"/>
                </a:lnTo>
                <a:close/>
                <a:moveTo>
                  <a:pt x="34" y="390"/>
                </a:moveTo>
                <a:cubicBezTo>
                  <a:pt x="21" y="385"/>
                  <a:pt x="12" y="373"/>
                  <a:pt x="12" y="358"/>
                </a:cubicBezTo>
                <a:cubicBezTo>
                  <a:pt x="12" y="358"/>
                  <a:pt x="12" y="358"/>
                  <a:pt x="12" y="358"/>
                </a:cubicBezTo>
                <a:cubicBezTo>
                  <a:pt x="34" y="358"/>
                  <a:pt x="34" y="358"/>
                  <a:pt x="34" y="358"/>
                </a:cubicBezTo>
                <a:lnTo>
                  <a:pt x="34" y="390"/>
                </a:lnTo>
                <a:close/>
                <a:moveTo>
                  <a:pt x="110" y="128"/>
                </a:moveTo>
                <a:cubicBezTo>
                  <a:pt x="87" y="128"/>
                  <a:pt x="68" y="109"/>
                  <a:pt x="68" y="85"/>
                </a:cubicBezTo>
                <a:cubicBezTo>
                  <a:pt x="68" y="59"/>
                  <a:pt x="68" y="59"/>
                  <a:pt x="68" y="59"/>
                </a:cubicBezTo>
                <a:cubicBezTo>
                  <a:pt x="68" y="48"/>
                  <a:pt x="77" y="39"/>
                  <a:pt x="88" y="39"/>
                </a:cubicBezTo>
                <a:cubicBezTo>
                  <a:pt x="88" y="39"/>
                  <a:pt x="88" y="39"/>
                  <a:pt x="88" y="39"/>
                </a:cubicBezTo>
                <a:cubicBezTo>
                  <a:pt x="94" y="41"/>
                  <a:pt x="102" y="42"/>
                  <a:pt x="110" y="42"/>
                </a:cubicBezTo>
                <a:cubicBezTo>
                  <a:pt x="125" y="42"/>
                  <a:pt x="139" y="38"/>
                  <a:pt x="146" y="34"/>
                </a:cubicBezTo>
                <a:cubicBezTo>
                  <a:pt x="150" y="40"/>
                  <a:pt x="152" y="47"/>
                  <a:pt x="152" y="55"/>
                </a:cubicBezTo>
                <a:cubicBezTo>
                  <a:pt x="152" y="85"/>
                  <a:pt x="152" y="85"/>
                  <a:pt x="152" y="85"/>
                </a:cubicBezTo>
                <a:cubicBezTo>
                  <a:pt x="152" y="109"/>
                  <a:pt x="133" y="128"/>
                  <a:pt x="110" y="128"/>
                </a:cubicBezTo>
                <a:close/>
                <a:moveTo>
                  <a:pt x="185" y="390"/>
                </a:moveTo>
                <a:cubicBezTo>
                  <a:pt x="185" y="358"/>
                  <a:pt x="185" y="358"/>
                  <a:pt x="185" y="358"/>
                </a:cubicBezTo>
                <a:cubicBezTo>
                  <a:pt x="208" y="358"/>
                  <a:pt x="208" y="358"/>
                  <a:pt x="208" y="358"/>
                </a:cubicBezTo>
                <a:cubicBezTo>
                  <a:pt x="208" y="358"/>
                  <a:pt x="208" y="358"/>
                  <a:pt x="208" y="358"/>
                </a:cubicBezTo>
                <a:cubicBezTo>
                  <a:pt x="207" y="373"/>
                  <a:pt x="198" y="385"/>
                  <a:pt x="185" y="390"/>
                </a:cubicBezTo>
                <a:close/>
              </a:path>
            </a:pathLst>
          </a:custGeom>
          <a:solidFill>
            <a:srgbClr val="5CA4C5"/>
          </a:solidFill>
          <a:ln>
            <a:noFill/>
          </a:ln>
        </p:spPr>
        <p:txBody>
          <a:bodyPr vert="horz" wrap="square" lIns="68580" tIns="34290" rIns="68580" bIns="34290" numCol="1" anchor="t" anchorCtr="0" compatLnSpc="1">
            <a:prstTxWarp prst="textNoShape">
              <a:avLst/>
            </a:prstTxWarp>
          </a:bodyPr>
          <a:lstStyle/>
          <a:p>
            <a:endParaRPr lang="en-GB" sz="1350" dirty="0">
              <a:solidFill>
                <a:srgbClr val="685D55"/>
              </a:solidFill>
            </a:endParaRPr>
          </a:p>
        </p:txBody>
      </p:sp>
      <p:grpSp>
        <p:nvGrpSpPr>
          <p:cNvPr id="2" name="Group 47"/>
          <p:cNvGrpSpPr/>
          <p:nvPr/>
        </p:nvGrpSpPr>
        <p:grpSpPr>
          <a:xfrm>
            <a:off x="4499993" y="2896032"/>
            <a:ext cx="4544229" cy="874200"/>
            <a:chOff x="1568787" y="1564722"/>
            <a:chExt cx="5801427" cy="207518"/>
          </a:xfrm>
        </p:grpSpPr>
        <p:grpSp>
          <p:nvGrpSpPr>
            <p:cNvPr id="3" name="Group 46"/>
            <p:cNvGrpSpPr/>
            <p:nvPr/>
          </p:nvGrpSpPr>
          <p:grpSpPr>
            <a:xfrm>
              <a:off x="1568787" y="1568508"/>
              <a:ext cx="1477103" cy="179323"/>
              <a:chOff x="1222131" y="1568508"/>
              <a:chExt cx="1477103" cy="179323"/>
            </a:xfrm>
          </p:grpSpPr>
          <p:sp>
            <p:nvSpPr>
              <p:cNvPr id="35" name="Rectangle 34"/>
              <p:cNvSpPr/>
              <p:nvPr/>
            </p:nvSpPr>
            <p:spPr>
              <a:xfrm>
                <a:off x="1222131" y="1580777"/>
                <a:ext cx="158262" cy="16705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prstClr val="white"/>
                  </a:solidFill>
                </a:endParaRPr>
              </a:p>
            </p:txBody>
          </p:sp>
          <p:sp>
            <p:nvSpPr>
              <p:cNvPr id="38" name="TextBox 37"/>
              <p:cNvSpPr txBox="1"/>
              <p:nvPr/>
            </p:nvSpPr>
            <p:spPr>
              <a:xfrm>
                <a:off x="1406768" y="1568508"/>
                <a:ext cx="1292466" cy="101866"/>
              </a:xfrm>
              <a:prstGeom prst="rect">
                <a:avLst/>
              </a:prstGeom>
              <a:noFill/>
            </p:spPr>
            <p:txBody>
              <a:bodyPr wrap="square" lIns="0" tIns="0" rIns="0" bIns="0" rtlCol="0">
                <a:spAutoFit/>
              </a:bodyPr>
              <a:lstStyle/>
              <a:p>
                <a:r>
                  <a:rPr lang="en-GB" dirty="0">
                    <a:solidFill>
                      <a:srgbClr val="685D55"/>
                    </a:solidFill>
                  </a:rPr>
                  <a:t>Madre</a:t>
                </a:r>
              </a:p>
            </p:txBody>
          </p:sp>
        </p:grpSp>
        <p:grpSp>
          <p:nvGrpSpPr>
            <p:cNvPr id="4" name="Group 45"/>
            <p:cNvGrpSpPr/>
            <p:nvPr/>
          </p:nvGrpSpPr>
          <p:grpSpPr>
            <a:xfrm>
              <a:off x="2607947" y="1566589"/>
              <a:ext cx="1477305" cy="184424"/>
              <a:chOff x="2060331" y="1566589"/>
              <a:chExt cx="1477305" cy="184424"/>
            </a:xfrm>
          </p:grpSpPr>
          <p:sp>
            <p:nvSpPr>
              <p:cNvPr id="37" name="Rectangle 36"/>
              <p:cNvSpPr/>
              <p:nvPr/>
            </p:nvSpPr>
            <p:spPr>
              <a:xfrm>
                <a:off x="2060331" y="1583959"/>
                <a:ext cx="158262" cy="167054"/>
              </a:xfrm>
              <a:prstGeom prst="rect">
                <a:avLst/>
              </a:prstGeom>
              <a:solidFill>
                <a:schemeClr val="accent2"/>
              </a:solidFill>
              <a:ln>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sz="3200" dirty="0">
                  <a:solidFill>
                    <a:prstClr val="white"/>
                  </a:solidFill>
                </a:endParaRPr>
              </a:p>
            </p:txBody>
          </p:sp>
          <p:sp>
            <p:nvSpPr>
              <p:cNvPr id="39" name="TextBox 38"/>
              <p:cNvSpPr txBox="1"/>
              <p:nvPr/>
            </p:nvSpPr>
            <p:spPr>
              <a:xfrm>
                <a:off x="2245165" y="1566589"/>
                <a:ext cx="1292471" cy="101866"/>
              </a:xfrm>
              <a:prstGeom prst="rect">
                <a:avLst/>
              </a:prstGeom>
              <a:noFill/>
            </p:spPr>
            <p:txBody>
              <a:bodyPr wrap="square" lIns="0" tIns="0" rIns="0" bIns="0" rtlCol="0">
                <a:spAutoFit/>
              </a:bodyPr>
              <a:lstStyle/>
              <a:p>
                <a:r>
                  <a:rPr lang="en-GB" dirty="0">
                    <a:solidFill>
                      <a:srgbClr val="685D55"/>
                    </a:solidFill>
                  </a:rPr>
                  <a:t>Padre</a:t>
                </a:r>
              </a:p>
            </p:txBody>
          </p:sp>
        </p:grpSp>
        <p:grpSp>
          <p:nvGrpSpPr>
            <p:cNvPr id="5" name="Group 44"/>
            <p:cNvGrpSpPr/>
            <p:nvPr/>
          </p:nvGrpSpPr>
          <p:grpSpPr>
            <a:xfrm>
              <a:off x="3616121" y="1566346"/>
              <a:ext cx="1484804" cy="183072"/>
              <a:chOff x="2751993" y="1566346"/>
              <a:chExt cx="1484804" cy="183072"/>
            </a:xfrm>
          </p:grpSpPr>
          <p:sp>
            <p:nvSpPr>
              <p:cNvPr id="36" name="Rectangle 35"/>
              <p:cNvSpPr/>
              <p:nvPr/>
            </p:nvSpPr>
            <p:spPr>
              <a:xfrm>
                <a:off x="2751993" y="1582364"/>
                <a:ext cx="158262" cy="1670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prstClr val="white"/>
                  </a:solidFill>
                </a:endParaRPr>
              </a:p>
            </p:txBody>
          </p:sp>
          <p:sp>
            <p:nvSpPr>
              <p:cNvPr id="40" name="TextBox 39"/>
              <p:cNvSpPr txBox="1"/>
              <p:nvPr/>
            </p:nvSpPr>
            <p:spPr>
              <a:xfrm>
                <a:off x="2944327" y="1566346"/>
                <a:ext cx="1292470" cy="101866"/>
              </a:xfrm>
              <a:prstGeom prst="rect">
                <a:avLst/>
              </a:prstGeom>
              <a:noFill/>
            </p:spPr>
            <p:txBody>
              <a:bodyPr wrap="square" lIns="0" tIns="0" rIns="0" bIns="0" rtlCol="0">
                <a:spAutoFit/>
              </a:bodyPr>
              <a:lstStyle/>
              <a:p>
                <a:r>
                  <a:rPr lang="en-GB" dirty="0" err="1">
                    <a:solidFill>
                      <a:srgbClr val="685D55"/>
                    </a:solidFill>
                  </a:rPr>
                  <a:t>Fratelli</a:t>
                </a:r>
                <a:endParaRPr lang="en-GB" dirty="0">
                  <a:solidFill>
                    <a:srgbClr val="685D55"/>
                  </a:solidFill>
                </a:endParaRPr>
              </a:p>
            </p:txBody>
          </p:sp>
        </p:grpSp>
        <p:grpSp>
          <p:nvGrpSpPr>
            <p:cNvPr id="6" name="Group 43"/>
            <p:cNvGrpSpPr/>
            <p:nvPr/>
          </p:nvGrpSpPr>
          <p:grpSpPr>
            <a:xfrm>
              <a:off x="4739385" y="1568508"/>
              <a:ext cx="953625" cy="203732"/>
              <a:chOff x="3644153" y="1568508"/>
              <a:chExt cx="953625" cy="203732"/>
            </a:xfrm>
          </p:grpSpPr>
          <p:sp>
            <p:nvSpPr>
              <p:cNvPr id="34" name="Rectangle 33"/>
              <p:cNvSpPr/>
              <p:nvPr/>
            </p:nvSpPr>
            <p:spPr>
              <a:xfrm>
                <a:off x="3644153" y="1568508"/>
                <a:ext cx="158262" cy="167054"/>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prstClr val="white"/>
                  </a:solidFill>
                </a:endParaRPr>
              </a:p>
            </p:txBody>
          </p:sp>
          <p:sp>
            <p:nvSpPr>
              <p:cNvPr id="41" name="TextBox 40"/>
              <p:cNvSpPr txBox="1"/>
              <p:nvPr/>
            </p:nvSpPr>
            <p:spPr>
              <a:xfrm>
                <a:off x="3819451" y="1568508"/>
                <a:ext cx="778327" cy="203732"/>
              </a:xfrm>
              <a:prstGeom prst="rect">
                <a:avLst/>
              </a:prstGeom>
              <a:noFill/>
            </p:spPr>
            <p:txBody>
              <a:bodyPr wrap="square" lIns="0" tIns="0" rIns="0" bIns="0" rtlCol="0">
                <a:spAutoFit/>
              </a:bodyPr>
              <a:lstStyle/>
              <a:p>
                <a:r>
                  <a:rPr lang="en-GB" dirty="0" err="1">
                    <a:solidFill>
                      <a:srgbClr val="685D55"/>
                    </a:solidFill>
                  </a:rPr>
                  <a:t>Nonni</a:t>
                </a:r>
                <a:endParaRPr lang="en-GB" dirty="0">
                  <a:solidFill>
                    <a:srgbClr val="685D55"/>
                  </a:solidFill>
                </a:endParaRPr>
              </a:p>
            </p:txBody>
          </p:sp>
        </p:grpSp>
        <p:grpSp>
          <p:nvGrpSpPr>
            <p:cNvPr id="7" name="Group 42"/>
            <p:cNvGrpSpPr/>
            <p:nvPr/>
          </p:nvGrpSpPr>
          <p:grpSpPr>
            <a:xfrm>
              <a:off x="5860665" y="1564722"/>
              <a:ext cx="1509549" cy="167054"/>
              <a:chOff x="4519257" y="1564722"/>
              <a:chExt cx="1509549" cy="167054"/>
            </a:xfrm>
          </p:grpSpPr>
          <p:sp>
            <p:nvSpPr>
              <p:cNvPr id="33" name="Rectangle 32"/>
              <p:cNvSpPr/>
              <p:nvPr/>
            </p:nvSpPr>
            <p:spPr>
              <a:xfrm>
                <a:off x="4519257" y="1564722"/>
                <a:ext cx="158262" cy="167054"/>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prstClr val="white"/>
                  </a:solidFill>
                </a:endParaRPr>
              </a:p>
            </p:txBody>
          </p:sp>
          <p:sp>
            <p:nvSpPr>
              <p:cNvPr id="42" name="TextBox 41"/>
              <p:cNvSpPr txBox="1"/>
              <p:nvPr/>
            </p:nvSpPr>
            <p:spPr>
              <a:xfrm>
                <a:off x="4736338" y="1568977"/>
                <a:ext cx="1292468" cy="101866"/>
              </a:xfrm>
              <a:prstGeom prst="rect">
                <a:avLst/>
              </a:prstGeom>
              <a:noFill/>
            </p:spPr>
            <p:txBody>
              <a:bodyPr wrap="square" lIns="0" tIns="0" rIns="0" bIns="0" rtlCol="0">
                <a:spAutoFit/>
              </a:bodyPr>
              <a:lstStyle/>
              <a:p>
                <a:r>
                  <a:rPr lang="en-GB" dirty="0" err="1">
                    <a:solidFill>
                      <a:srgbClr val="685D55"/>
                    </a:solidFill>
                  </a:rPr>
                  <a:t>altro</a:t>
                </a:r>
                <a:endParaRPr lang="en-GB" dirty="0">
                  <a:solidFill>
                    <a:srgbClr val="685D55"/>
                  </a:solidFill>
                </a:endParaRPr>
              </a:p>
            </p:txBody>
          </p:sp>
        </p:grpSp>
      </p:grpSp>
      <p:graphicFrame>
        <p:nvGraphicFramePr>
          <p:cNvPr id="46" name="Chart 45"/>
          <p:cNvGraphicFramePr/>
          <p:nvPr>
            <p:extLst>
              <p:ext uri="{D42A27DB-BD31-4B8C-83A1-F6EECF244321}">
                <p14:modId xmlns:p14="http://schemas.microsoft.com/office/powerpoint/2010/main" val="1104160530"/>
              </p:ext>
            </p:extLst>
          </p:nvPr>
        </p:nvGraphicFramePr>
        <p:xfrm>
          <a:off x="308236" y="2484083"/>
          <a:ext cx="4119748" cy="3147845"/>
        </p:xfrm>
        <a:graphic>
          <a:graphicData uri="http://schemas.openxmlformats.org/drawingml/2006/chart">
            <c:chart xmlns:c="http://schemas.openxmlformats.org/drawingml/2006/chart" xmlns:r="http://schemas.openxmlformats.org/officeDocument/2006/relationships" r:id="rId3"/>
          </a:graphicData>
        </a:graphic>
      </p:graphicFrame>
      <p:sp>
        <p:nvSpPr>
          <p:cNvPr id="47" name="TextBox 46"/>
          <p:cNvSpPr txBox="1"/>
          <p:nvPr/>
        </p:nvSpPr>
        <p:spPr>
          <a:xfrm>
            <a:off x="3018897" y="3322645"/>
            <a:ext cx="918307" cy="369332"/>
          </a:xfrm>
          <a:prstGeom prst="rect">
            <a:avLst/>
          </a:prstGeom>
          <a:noFill/>
        </p:spPr>
        <p:txBody>
          <a:bodyPr wrap="square" lIns="0" tIns="0" rIns="0" bIns="0" rtlCol="0">
            <a:spAutoFit/>
          </a:bodyPr>
          <a:lstStyle/>
          <a:p>
            <a:r>
              <a:rPr lang="en-GB" sz="2400" b="1" dirty="0">
                <a:solidFill>
                  <a:prstClr val="white"/>
                </a:solidFill>
              </a:rPr>
              <a:t>32%</a:t>
            </a:r>
          </a:p>
        </p:txBody>
      </p:sp>
      <p:sp>
        <p:nvSpPr>
          <p:cNvPr id="49" name="TextBox 48"/>
          <p:cNvSpPr txBox="1"/>
          <p:nvPr/>
        </p:nvSpPr>
        <p:spPr>
          <a:xfrm>
            <a:off x="2781966" y="4436769"/>
            <a:ext cx="657971" cy="369332"/>
          </a:xfrm>
          <a:prstGeom prst="rect">
            <a:avLst/>
          </a:prstGeom>
          <a:noFill/>
        </p:spPr>
        <p:txBody>
          <a:bodyPr wrap="square" lIns="0" tIns="0" rIns="0" bIns="0" rtlCol="0">
            <a:spAutoFit/>
          </a:bodyPr>
          <a:lstStyle/>
          <a:p>
            <a:r>
              <a:rPr lang="en-GB" sz="2400" b="1" dirty="0">
                <a:solidFill>
                  <a:prstClr val="white"/>
                </a:solidFill>
              </a:rPr>
              <a:t>18%</a:t>
            </a:r>
          </a:p>
        </p:txBody>
      </p:sp>
      <p:sp>
        <p:nvSpPr>
          <p:cNvPr id="50" name="TextBox 49"/>
          <p:cNvSpPr txBox="1"/>
          <p:nvPr/>
        </p:nvSpPr>
        <p:spPr>
          <a:xfrm>
            <a:off x="1329596" y="4221326"/>
            <a:ext cx="683304" cy="369332"/>
          </a:xfrm>
          <a:prstGeom prst="rect">
            <a:avLst/>
          </a:prstGeom>
          <a:noFill/>
        </p:spPr>
        <p:txBody>
          <a:bodyPr wrap="square" lIns="0" tIns="0" rIns="0" bIns="0" rtlCol="0">
            <a:spAutoFit/>
          </a:bodyPr>
          <a:lstStyle/>
          <a:p>
            <a:r>
              <a:rPr lang="en-GB" sz="2400" b="1" dirty="0">
                <a:solidFill>
                  <a:prstClr val="white"/>
                </a:solidFill>
              </a:rPr>
              <a:t>29%</a:t>
            </a:r>
          </a:p>
        </p:txBody>
      </p:sp>
      <p:sp>
        <p:nvSpPr>
          <p:cNvPr id="56" name="TextBox 55"/>
          <p:cNvSpPr txBox="1"/>
          <p:nvPr/>
        </p:nvSpPr>
        <p:spPr>
          <a:xfrm>
            <a:off x="1789800" y="3074189"/>
            <a:ext cx="723255" cy="369332"/>
          </a:xfrm>
          <a:prstGeom prst="rect">
            <a:avLst/>
          </a:prstGeom>
          <a:noFill/>
        </p:spPr>
        <p:txBody>
          <a:bodyPr wrap="square" lIns="0" tIns="0" rIns="0" bIns="0" rtlCol="0">
            <a:spAutoFit/>
          </a:bodyPr>
          <a:lstStyle/>
          <a:p>
            <a:r>
              <a:rPr lang="en-GB" sz="2400" b="1" dirty="0">
                <a:solidFill>
                  <a:prstClr val="white"/>
                </a:solidFill>
              </a:rPr>
              <a:t>16%</a:t>
            </a:r>
          </a:p>
        </p:txBody>
      </p:sp>
      <p:sp>
        <p:nvSpPr>
          <p:cNvPr id="57" name="TextBox 56"/>
          <p:cNvSpPr txBox="1"/>
          <p:nvPr/>
        </p:nvSpPr>
        <p:spPr>
          <a:xfrm>
            <a:off x="1069184" y="3323877"/>
            <a:ext cx="399327" cy="307777"/>
          </a:xfrm>
          <a:prstGeom prst="rect">
            <a:avLst/>
          </a:prstGeom>
          <a:noFill/>
        </p:spPr>
        <p:txBody>
          <a:bodyPr wrap="square" lIns="0" tIns="0" rIns="0" bIns="0" rtlCol="0">
            <a:spAutoFit/>
          </a:bodyPr>
          <a:lstStyle/>
          <a:p>
            <a:r>
              <a:rPr lang="en-GB" sz="2000" b="1" dirty="0">
                <a:solidFill>
                  <a:prstClr val="white"/>
                </a:solidFill>
              </a:rPr>
              <a:t>6%</a:t>
            </a:r>
          </a:p>
        </p:txBody>
      </p:sp>
      <p:sp>
        <p:nvSpPr>
          <p:cNvPr id="54" name="Rounded Rectangle 53"/>
          <p:cNvSpPr/>
          <p:nvPr/>
        </p:nvSpPr>
        <p:spPr>
          <a:xfrm>
            <a:off x="6564630" y="4530090"/>
            <a:ext cx="144780" cy="1790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4" name="Freeform 8"/>
          <p:cNvSpPr>
            <a:spLocks noEditPoints="1"/>
          </p:cNvSpPr>
          <p:nvPr/>
        </p:nvSpPr>
        <p:spPr bwMode="auto">
          <a:xfrm>
            <a:off x="6429056" y="4412108"/>
            <a:ext cx="343660" cy="1065006"/>
          </a:xfrm>
          <a:custGeom>
            <a:avLst/>
            <a:gdLst>
              <a:gd name="T0" fmla="*/ 176 w 208"/>
              <a:gd name="T1" fmla="*/ 297 h 615"/>
              <a:gd name="T2" fmla="*/ 179 w 208"/>
              <a:gd name="T3" fmla="*/ 292 h 615"/>
              <a:gd name="T4" fmla="*/ 192 w 208"/>
              <a:gd name="T5" fmla="*/ 164 h 615"/>
              <a:gd name="T6" fmla="*/ 137 w 208"/>
              <a:gd name="T7" fmla="*/ 128 h 615"/>
              <a:gd name="T8" fmla="*/ 164 w 208"/>
              <a:gd name="T9" fmla="*/ 124 h 615"/>
              <a:gd name="T10" fmla="*/ 170 w 208"/>
              <a:gd name="T11" fmla="*/ 115 h 615"/>
              <a:gd name="T12" fmla="*/ 158 w 208"/>
              <a:gd name="T13" fmla="*/ 54 h 615"/>
              <a:gd name="T14" fmla="*/ 50 w 208"/>
              <a:gd name="T15" fmla="*/ 54 h 615"/>
              <a:gd name="T16" fmla="*/ 50 w 208"/>
              <a:gd name="T17" fmla="*/ 69 h 615"/>
              <a:gd name="T18" fmla="*/ 39 w 208"/>
              <a:gd name="T19" fmla="*/ 121 h 615"/>
              <a:gd name="T20" fmla="*/ 67 w 208"/>
              <a:gd name="T21" fmla="*/ 124 h 615"/>
              <a:gd name="T22" fmla="*/ 29 w 208"/>
              <a:gd name="T23" fmla="*/ 147 h 615"/>
              <a:gd name="T24" fmla="*/ 6 w 208"/>
              <a:gd name="T25" fmla="*/ 268 h 615"/>
              <a:gd name="T26" fmla="*/ 34 w 208"/>
              <a:gd name="T27" fmla="*/ 292 h 615"/>
              <a:gd name="T28" fmla="*/ 2 w 208"/>
              <a:gd name="T29" fmla="*/ 454 h 615"/>
              <a:gd name="T30" fmla="*/ 55 w 208"/>
              <a:gd name="T31" fmla="*/ 466 h 615"/>
              <a:gd name="T32" fmla="*/ 86 w 208"/>
              <a:gd name="T33" fmla="*/ 615 h 615"/>
              <a:gd name="T34" fmla="*/ 136 w 208"/>
              <a:gd name="T35" fmla="*/ 603 h 615"/>
              <a:gd name="T36" fmla="*/ 197 w 208"/>
              <a:gd name="T37" fmla="*/ 466 h 615"/>
              <a:gd name="T38" fmla="*/ 62 w 208"/>
              <a:gd name="T39" fmla="*/ 85 h 615"/>
              <a:gd name="T40" fmla="*/ 83 w 208"/>
              <a:gd name="T41" fmla="*/ 54 h 615"/>
              <a:gd name="T42" fmla="*/ 131 w 208"/>
              <a:gd name="T43" fmla="*/ 34 h 615"/>
              <a:gd name="T44" fmla="*/ 146 w 208"/>
              <a:gd name="T45" fmla="*/ 54 h 615"/>
              <a:gd name="T46" fmla="*/ 104 w 208"/>
              <a:gd name="T47" fmla="*/ 127 h 615"/>
              <a:gd name="T48" fmla="*/ 98 w 208"/>
              <a:gd name="T49" fmla="*/ 603 h 615"/>
              <a:gd name="T50" fmla="*/ 85 w 208"/>
              <a:gd name="T51" fmla="*/ 601 h 615"/>
              <a:gd name="T52" fmla="*/ 98 w 208"/>
              <a:gd name="T53" fmla="*/ 466 h 615"/>
              <a:gd name="T54" fmla="*/ 101 w 208"/>
              <a:gd name="T55" fmla="*/ 270 h 615"/>
              <a:gd name="T56" fmla="*/ 41 w 208"/>
              <a:gd name="T57" fmla="*/ 233 h 615"/>
              <a:gd name="T58" fmla="*/ 97 w 208"/>
              <a:gd name="T59" fmla="*/ 193 h 615"/>
              <a:gd name="T60" fmla="*/ 138 w 208"/>
              <a:gd name="T61" fmla="*/ 234 h 615"/>
              <a:gd name="T62" fmla="*/ 121 w 208"/>
              <a:gd name="T63" fmla="*/ 267 h 615"/>
              <a:gd name="T64" fmla="*/ 101 w 208"/>
              <a:gd name="T65" fmla="*/ 270 h 615"/>
              <a:gd name="T66" fmla="*/ 122 w 208"/>
              <a:gd name="T67" fmla="*/ 603 h 615"/>
              <a:gd name="T68" fmla="*/ 110 w 208"/>
              <a:gd name="T69" fmla="*/ 466 h 615"/>
              <a:gd name="T70" fmla="*/ 124 w 208"/>
              <a:gd name="T71" fmla="*/ 601 h 615"/>
              <a:gd name="T72" fmla="*/ 159 w 208"/>
              <a:gd name="T73" fmla="*/ 213 h 615"/>
              <a:gd name="T74" fmla="*/ 118 w 208"/>
              <a:gd name="T75" fmla="*/ 213 h 615"/>
              <a:gd name="T76" fmla="*/ 118 w 208"/>
              <a:gd name="T77" fmla="*/ 172 h 615"/>
              <a:gd name="T78" fmla="*/ 144 w 208"/>
              <a:gd name="T79" fmla="*/ 158 h 615"/>
              <a:gd name="T80" fmla="*/ 152 w 208"/>
              <a:gd name="T81" fmla="*/ 163 h 615"/>
              <a:gd name="T82" fmla="*/ 157 w 208"/>
              <a:gd name="T83" fmla="*/ 189 h 615"/>
              <a:gd name="T84" fmla="*/ 161 w 208"/>
              <a:gd name="T85" fmla="*/ 179 h 615"/>
              <a:gd name="T86" fmla="*/ 168 w 208"/>
              <a:gd name="T87" fmla="*/ 171 h 615"/>
              <a:gd name="T88" fmla="*/ 173 w 208"/>
              <a:gd name="T89" fmla="*/ 187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8" h="615">
                <a:moveTo>
                  <a:pt x="207" y="454"/>
                </a:moveTo>
                <a:cubicBezTo>
                  <a:pt x="176" y="297"/>
                  <a:pt x="176" y="297"/>
                  <a:pt x="176" y="297"/>
                </a:cubicBezTo>
                <a:cubicBezTo>
                  <a:pt x="175" y="296"/>
                  <a:pt x="175" y="294"/>
                  <a:pt x="175" y="292"/>
                </a:cubicBezTo>
                <a:cubicBezTo>
                  <a:pt x="179" y="292"/>
                  <a:pt x="179" y="292"/>
                  <a:pt x="179" y="292"/>
                </a:cubicBezTo>
                <a:cubicBezTo>
                  <a:pt x="192" y="292"/>
                  <a:pt x="203" y="282"/>
                  <a:pt x="203" y="268"/>
                </a:cubicBezTo>
                <a:cubicBezTo>
                  <a:pt x="203" y="267"/>
                  <a:pt x="192" y="164"/>
                  <a:pt x="192" y="164"/>
                </a:cubicBezTo>
                <a:cubicBezTo>
                  <a:pt x="191" y="155"/>
                  <a:pt x="185" y="150"/>
                  <a:pt x="179" y="147"/>
                </a:cubicBezTo>
                <a:cubicBezTo>
                  <a:pt x="137" y="128"/>
                  <a:pt x="137" y="128"/>
                  <a:pt x="137" y="128"/>
                </a:cubicBezTo>
                <a:cubicBezTo>
                  <a:pt x="139" y="127"/>
                  <a:pt x="140" y="125"/>
                  <a:pt x="141" y="124"/>
                </a:cubicBezTo>
                <a:cubicBezTo>
                  <a:pt x="164" y="124"/>
                  <a:pt x="164" y="124"/>
                  <a:pt x="164" y="124"/>
                </a:cubicBezTo>
                <a:cubicBezTo>
                  <a:pt x="166" y="124"/>
                  <a:pt x="168" y="123"/>
                  <a:pt x="169" y="121"/>
                </a:cubicBezTo>
                <a:cubicBezTo>
                  <a:pt x="170" y="120"/>
                  <a:pt x="170" y="117"/>
                  <a:pt x="170" y="115"/>
                </a:cubicBezTo>
                <a:cubicBezTo>
                  <a:pt x="159" y="96"/>
                  <a:pt x="158" y="90"/>
                  <a:pt x="158" y="74"/>
                </a:cubicBezTo>
                <a:cubicBezTo>
                  <a:pt x="158" y="54"/>
                  <a:pt x="158" y="54"/>
                  <a:pt x="158" y="54"/>
                </a:cubicBezTo>
                <a:cubicBezTo>
                  <a:pt x="158" y="24"/>
                  <a:pt x="134" y="0"/>
                  <a:pt x="104" y="0"/>
                </a:cubicBezTo>
                <a:cubicBezTo>
                  <a:pt x="74" y="0"/>
                  <a:pt x="50" y="24"/>
                  <a:pt x="50" y="54"/>
                </a:cubicBezTo>
                <a:cubicBezTo>
                  <a:pt x="50" y="69"/>
                  <a:pt x="50" y="69"/>
                  <a:pt x="50" y="69"/>
                </a:cubicBezTo>
                <a:cubicBezTo>
                  <a:pt x="50" y="69"/>
                  <a:pt x="50" y="69"/>
                  <a:pt x="50" y="69"/>
                </a:cubicBezTo>
                <a:cubicBezTo>
                  <a:pt x="50" y="90"/>
                  <a:pt x="50" y="94"/>
                  <a:pt x="39" y="115"/>
                </a:cubicBezTo>
                <a:cubicBezTo>
                  <a:pt x="38" y="117"/>
                  <a:pt x="38" y="120"/>
                  <a:pt x="39" y="121"/>
                </a:cubicBezTo>
                <a:cubicBezTo>
                  <a:pt x="40" y="123"/>
                  <a:pt x="42" y="124"/>
                  <a:pt x="44" y="124"/>
                </a:cubicBezTo>
                <a:cubicBezTo>
                  <a:pt x="67" y="124"/>
                  <a:pt x="67" y="124"/>
                  <a:pt x="67" y="124"/>
                </a:cubicBezTo>
                <a:cubicBezTo>
                  <a:pt x="69" y="125"/>
                  <a:pt x="70" y="127"/>
                  <a:pt x="71" y="128"/>
                </a:cubicBezTo>
                <a:cubicBezTo>
                  <a:pt x="29" y="147"/>
                  <a:pt x="29" y="147"/>
                  <a:pt x="29" y="147"/>
                </a:cubicBezTo>
                <a:cubicBezTo>
                  <a:pt x="23" y="150"/>
                  <a:pt x="18" y="154"/>
                  <a:pt x="17" y="164"/>
                </a:cubicBezTo>
                <a:cubicBezTo>
                  <a:pt x="17" y="164"/>
                  <a:pt x="6" y="267"/>
                  <a:pt x="6" y="268"/>
                </a:cubicBezTo>
                <a:cubicBezTo>
                  <a:pt x="6" y="282"/>
                  <a:pt x="17" y="292"/>
                  <a:pt x="30" y="292"/>
                </a:cubicBezTo>
                <a:cubicBezTo>
                  <a:pt x="34" y="292"/>
                  <a:pt x="34" y="292"/>
                  <a:pt x="34" y="292"/>
                </a:cubicBezTo>
                <a:cubicBezTo>
                  <a:pt x="34" y="294"/>
                  <a:pt x="33" y="296"/>
                  <a:pt x="33" y="297"/>
                </a:cubicBezTo>
                <a:cubicBezTo>
                  <a:pt x="2" y="454"/>
                  <a:pt x="2" y="454"/>
                  <a:pt x="2" y="454"/>
                </a:cubicBezTo>
                <a:cubicBezTo>
                  <a:pt x="0" y="460"/>
                  <a:pt x="5" y="466"/>
                  <a:pt x="11" y="466"/>
                </a:cubicBezTo>
                <a:cubicBezTo>
                  <a:pt x="55" y="466"/>
                  <a:pt x="55" y="466"/>
                  <a:pt x="55" y="466"/>
                </a:cubicBezTo>
                <a:cubicBezTo>
                  <a:pt x="73" y="603"/>
                  <a:pt x="73" y="603"/>
                  <a:pt x="73" y="603"/>
                </a:cubicBezTo>
                <a:cubicBezTo>
                  <a:pt x="74" y="609"/>
                  <a:pt x="80" y="615"/>
                  <a:pt x="86" y="615"/>
                </a:cubicBezTo>
                <a:cubicBezTo>
                  <a:pt x="122" y="615"/>
                  <a:pt x="122" y="615"/>
                  <a:pt x="122" y="615"/>
                </a:cubicBezTo>
                <a:cubicBezTo>
                  <a:pt x="129" y="615"/>
                  <a:pt x="135" y="609"/>
                  <a:pt x="136" y="603"/>
                </a:cubicBezTo>
                <a:cubicBezTo>
                  <a:pt x="154" y="466"/>
                  <a:pt x="154" y="466"/>
                  <a:pt x="154" y="466"/>
                </a:cubicBezTo>
                <a:cubicBezTo>
                  <a:pt x="197" y="466"/>
                  <a:pt x="197" y="466"/>
                  <a:pt x="197" y="466"/>
                </a:cubicBezTo>
                <a:cubicBezTo>
                  <a:pt x="204" y="466"/>
                  <a:pt x="208" y="460"/>
                  <a:pt x="207" y="454"/>
                </a:cubicBezTo>
                <a:close/>
                <a:moveTo>
                  <a:pt x="62" y="85"/>
                </a:moveTo>
                <a:cubicBezTo>
                  <a:pt x="62" y="75"/>
                  <a:pt x="62" y="75"/>
                  <a:pt x="62" y="75"/>
                </a:cubicBezTo>
                <a:cubicBezTo>
                  <a:pt x="62" y="63"/>
                  <a:pt x="71" y="54"/>
                  <a:pt x="83" y="54"/>
                </a:cubicBezTo>
                <a:cubicBezTo>
                  <a:pt x="96" y="54"/>
                  <a:pt x="111" y="54"/>
                  <a:pt x="111" y="54"/>
                </a:cubicBezTo>
                <a:cubicBezTo>
                  <a:pt x="122" y="54"/>
                  <a:pt x="131" y="45"/>
                  <a:pt x="131" y="34"/>
                </a:cubicBezTo>
                <a:cubicBezTo>
                  <a:pt x="131" y="34"/>
                  <a:pt x="131" y="28"/>
                  <a:pt x="131" y="21"/>
                </a:cubicBezTo>
                <a:cubicBezTo>
                  <a:pt x="140" y="29"/>
                  <a:pt x="146" y="41"/>
                  <a:pt x="146" y="54"/>
                </a:cubicBezTo>
                <a:cubicBezTo>
                  <a:pt x="146" y="85"/>
                  <a:pt x="146" y="85"/>
                  <a:pt x="146" y="85"/>
                </a:cubicBezTo>
                <a:cubicBezTo>
                  <a:pt x="146" y="108"/>
                  <a:pt x="128" y="127"/>
                  <a:pt x="104" y="127"/>
                </a:cubicBezTo>
                <a:cubicBezTo>
                  <a:pt x="81" y="127"/>
                  <a:pt x="62" y="108"/>
                  <a:pt x="62" y="85"/>
                </a:cubicBezTo>
                <a:close/>
                <a:moveTo>
                  <a:pt x="98" y="603"/>
                </a:moveTo>
                <a:cubicBezTo>
                  <a:pt x="86" y="603"/>
                  <a:pt x="86" y="603"/>
                  <a:pt x="86" y="603"/>
                </a:cubicBezTo>
                <a:cubicBezTo>
                  <a:pt x="86" y="603"/>
                  <a:pt x="85" y="602"/>
                  <a:pt x="85" y="601"/>
                </a:cubicBezTo>
                <a:cubicBezTo>
                  <a:pt x="67" y="466"/>
                  <a:pt x="67" y="466"/>
                  <a:pt x="67" y="466"/>
                </a:cubicBezTo>
                <a:cubicBezTo>
                  <a:pt x="98" y="466"/>
                  <a:pt x="98" y="466"/>
                  <a:pt x="98" y="466"/>
                </a:cubicBezTo>
                <a:lnTo>
                  <a:pt x="98" y="603"/>
                </a:lnTo>
                <a:close/>
                <a:moveTo>
                  <a:pt x="101" y="270"/>
                </a:moveTo>
                <a:cubicBezTo>
                  <a:pt x="34" y="243"/>
                  <a:pt x="34" y="243"/>
                  <a:pt x="34" y="243"/>
                </a:cubicBezTo>
                <a:cubicBezTo>
                  <a:pt x="36" y="239"/>
                  <a:pt x="38" y="236"/>
                  <a:pt x="41" y="233"/>
                </a:cubicBezTo>
                <a:cubicBezTo>
                  <a:pt x="70" y="205"/>
                  <a:pt x="70" y="205"/>
                  <a:pt x="70" y="205"/>
                </a:cubicBezTo>
                <a:cubicBezTo>
                  <a:pt x="77" y="197"/>
                  <a:pt x="87" y="193"/>
                  <a:pt x="97" y="193"/>
                </a:cubicBezTo>
                <a:cubicBezTo>
                  <a:pt x="97" y="204"/>
                  <a:pt x="102" y="214"/>
                  <a:pt x="109" y="222"/>
                </a:cubicBezTo>
                <a:cubicBezTo>
                  <a:pt x="117" y="230"/>
                  <a:pt x="127" y="234"/>
                  <a:pt x="138" y="234"/>
                </a:cubicBezTo>
                <a:cubicBezTo>
                  <a:pt x="138" y="244"/>
                  <a:pt x="134" y="254"/>
                  <a:pt x="126" y="262"/>
                </a:cubicBezTo>
                <a:cubicBezTo>
                  <a:pt x="121" y="267"/>
                  <a:pt x="121" y="267"/>
                  <a:pt x="121" y="267"/>
                </a:cubicBezTo>
                <a:cubicBezTo>
                  <a:pt x="118" y="270"/>
                  <a:pt x="113" y="272"/>
                  <a:pt x="108" y="272"/>
                </a:cubicBezTo>
                <a:cubicBezTo>
                  <a:pt x="105" y="272"/>
                  <a:pt x="103" y="271"/>
                  <a:pt x="101" y="270"/>
                </a:cubicBezTo>
                <a:close/>
                <a:moveTo>
                  <a:pt x="124" y="601"/>
                </a:moveTo>
                <a:cubicBezTo>
                  <a:pt x="124" y="602"/>
                  <a:pt x="123" y="603"/>
                  <a:pt x="122" y="603"/>
                </a:cubicBezTo>
                <a:cubicBezTo>
                  <a:pt x="110" y="603"/>
                  <a:pt x="110" y="603"/>
                  <a:pt x="110" y="603"/>
                </a:cubicBezTo>
                <a:cubicBezTo>
                  <a:pt x="110" y="466"/>
                  <a:pt x="110" y="466"/>
                  <a:pt x="110" y="466"/>
                </a:cubicBezTo>
                <a:cubicBezTo>
                  <a:pt x="142" y="466"/>
                  <a:pt x="142" y="466"/>
                  <a:pt x="142" y="466"/>
                </a:cubicBezTo>
                <a:lnTo>
                  <a:pt x="124" y="601"/>
                </a:lnTo>
                <a:close/>
                <a:moveTo>
                  <a:pt x="164" y="208"/>
                </a:moveTo>
                <a:cubicBezTo>
                  <a:pt x="159" y="213"/>
                  <a:pt x="159" y="213"/>
                  <a:pt x="159" y="213"/>
                </a:cubicBezTo>
                <a:cubicBezTo>
                  <a:pt x="154" y="219"/>
                  <a:pt x="146" y="222"/>
                  <a:pt x="139" y="222"/>
                </a:cubicBezTo>
                <a:cubicBezTo>
                  <a:pt x="131" y="222"/>
                  <a:pt x="123" y="219"/>
                  <a:pt x="118" y="213"/>
                </a:cubicBezTo>
                <a:cubicBezTo>
                  <a:pt x="112" y="208"/>
                  <a:pt x="109" y="200"/>
                  <a:pt x="109" y="193"/>
                </a:cubicBezTo>
                <a:cubicBezTo>
                  <a:pt x="109" y="185"/>
                  <a:pt x="112" y="177"/>
                  <a:pt x="118" y="172"/>
                </a:cubicBezTo>
                <a:cubicBezTo>
                  <a:pt x="123" y="167"/>
                  <a:pt x="123" y="167"/>
                  <a:pt x="123" y="167"/>
                </a:cubicBezTo>
                <a:cubicBezTo>
                  <a:pt x="128" y="161"/>
                  <a:pt x="136" y="158"/>
                  <a:pt x="144" y="158"/>
                </a:cubicBezTo>
                <a:cubicBezTo>
                  <a:pt x="148" y="158"/>
                  <a:pt x="152" y="159"/>
                  <a:pt x="155" y="161"/>
                </a:cubicBezTo>
                <a:cubicBezTo>
                  <a:pt x="154" y="161"/>
                  <a:pt x="153" y="162"/>
                  <a:pt x="152" y="163"/>
                </a:cubicBezTo>
                <a:cubicBezTo>
                  <a:pt x="146" y="170"/>
                  <a:pt x="146" y="180"/>
                  <a:pt x="152" y="187"/>
                </a:cubicBezTo>
                <a:cubicBezTo>
                  <a:pt x="154" y="188"/>
                  <a:pt x="155" y="189"/>
                  <a:pt x="157" y="189"/>
                </a:cubicBezTo>
                <a:cubicBezTo>
                  <a:pt x="158" y="189"/>
                  <a:pt x="160" y="188"/>
                  <a:pt x="161" y="187"/>
                </a:cubicBezTo>
                <a:cubicBezTo>
                  <a:pt x="163" y="185"/>
                  <a:pt x="163" y="181"/>
                  <a:pt x="161" y="179"/>
                </a:cubicBezTo>
                <a:cubicBezTo>
                  <a:pt x="159" y="177"/>
                  <a:pt x="159" y="173"/>
                  <a:pt x="161" y="171"/>
                </a:cubicBezTo>
                <a:cubicBezTo>
                  <a:pt x="163" y="169"/>
                  <a:pt x="166" y="169"/>
                  <a:pt x="168" y="171"/>
                </a:cubicBezTo>
                <a:cubicBezTo>
                  <a:pt x="168" y="171"/>
                  <a:pt x="168" y="171"/>
                  <a:pt x="168" y="172"/>
                </a:cubicBezTo>
                <a:cubicBezTo>
                  <a:pt x="171" y="176"/>
                  <a:pt x="173" y="182"/>
                  <a:pt x="173" y="187"/>
                </a:cubicBezTo>
                <a:cubicBezTo>
                  <a:pt x="173" y="195"/>
                  <a:pt x="170" y="203"/>
                  <a:pt x="164" y="208"/>
                </a:cubicBez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en-GB" sz="1350" dirty="0">
              <a:solidFill>
                <a:srgbClr val="685D55"/>
              </a:solidFill>
            </a:endParaRPr>
          </a:p>
        </p:txBody>
      </p:sp>
    </p:spTree>
    <p:extLst>
      <p:ext uri="{BB962C8B-B14F-4D97-AF65-F5344CB8AC3E}">
        <p14:creationId xmlns:p14="http://schemas.microsoft.com/office/powerpoint/2010/main" val="227785504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85728"/>
            <a:ext cx="8229600" cy="1071570"/>
          </a:xfrm>
        </p:spPr>
        <p:txBody>
          <a:bodyPr>
            <a:normAutofit fontScale="90000"/>
          </a:bodyPr>
          <a:lstStyle/>
          <a:p>
            <a:r>
              <a:rPr lang="it-IT" b="1" dirty="0" smtClean="0"/>
              <a:t/>
            </a:r>
            <a:br>
              <a:rPr lang="it-IT" b="1" dirty="0" smtClean="0"/>
            </a:br>
            <a:r>
              <a:rPr lang="it-IT" b="1" dirty="0" smtClean="0"/>
              <a:t/>
            </a:r>
            <a:br>
              <a:rPr lang="it-IT" b="1" dirty="0" smtClean="0"/>
            </a:br>
            <a:r>
              <a:rPr lang="it-IT" b="1" dirty="0" smtClean="0"/>
              <a:t/>
            </a:r>
            <a:br>
              <a:rPr lang="it-IT" b="1" dirty="0" smtClean="0"/>
            </a:br>
            <a:r>
              <a:rPr lang="it-IT" b="1" dirty="0" smtClean="0"/>
              <a:t/>
            </a:r>
            <a:br>
              <a:rPr lang="it-IT" b="1" dirty="0" smtClean="0"/>
            </a:br>
            <a:r>
              <a:rPr lang="it-IT" b="1" dirty="0" smtClean="0"/>
              <a:t> </a:t>
            </a:r>
            <a:r>
              <a:rPr lang="it-IT" b="1" dirty="0" smtClean="0">
                <a:solidFill>
                  <a:srgbClr val="C00000"/>
                </a:solidFill>
              </a:rPr>
              <a:t>Il vaccino anti (polio)-DTP</a:t>
            </a:r>
            <a:r>
              <a:rPr lang="it-IT" b="1" dirty="0" smtClean="0"/>
              <a:t/>
            </a:r>
            <a:br>
              <a:rPr lang="it-IT" b="1" dirty="0" smtClean="0"/>
            </a:br>
            <a:r>
              <a:rPr lang="it-IT" b="1" dirty="0" smtClean="0"/>
              <a:t>           </a:t>
            </a:r>
            <a:br>
              <a:rPr lang="it-IT" b="1" dirty="0" smtClean="0"/>
            </a:br>
            <a:r>
              <a:rPr lang="it-IT" b="1" dirty="0" smtClean="0"/>
              <a:t/>
            </a:r>
            <a:br>
              <a:rPr lang="it-IT" b="1" dirty="0" smtClean="0"/>
            </a:br>
            <a:r>
              <a:rPr lang="it-IT" b="1" dirty="0" smtClean="0"/>
              <a:t>          </a:t>
            </a:r>
            <a:r>
              <a:rPr lang="it-IT" sz="4400" b="1" dirty="0" smtClean="0"/>
              <a:t/>
            </a:r>
            <a:br>
              <a:rPr lang="it-IT" sz="4400" b="1" dirty="0" smtClean="0"/>
            </a:br>
            <a:endParaRPr lang="it-IT" sz="4400" dirty="0"/>
          </a:p>
        </p:txBody>
      </p:sp>
      <p:sp>
        <p:nvSpPr>
          <p:cNvPr id="3" name="Segnaposto contenuto 2"/>
          <p:cNvSpPr>
            <a:spLocks noGrp="1"/>
          </p:cNvSpPr>
          <p:nvPr>
            <p:ph idx="1"/>
          </p:nvPr>
        </p:nvSpPr>
        <p:spPr>
          <a:xfrm>
            <a:off x="457200" y="1844824"/>
            <a:ext cx="8229600" cy="4281339"/>
          </a:xfrm>
        </p:spPr>
        <p:txBody>
          <a:bodyPr>
            <a:normAutofit/>
          </a:bodyPr>
          <a:lstStyle/>
          <a:p>
            <a:pPr>
              <a:buNone/>
            </a:pPr>
            <a:r>
              <a:rPr lang="it-IT" sz="2000" dirty="0" smtClean="0"/>
              <a:t>Il calendario vaccinale prevede:</a:t>
            </a:r>
          </a:p>
          <a:p>
            <a:endParaRPr lang="it-IT" sz="2000" dirty="0" smtClean="0"/>
          </a:p>
          <a:p>
            <a:r>
              <a:rPr lang="it-IT" sz="2000" dirty="0" smtClean="0"/>
              <a:t>Tre dosi nel primo anno di vita ( a 2 – 4 - 10 mesi ) </a:t>
            </a:r>
          </a:p>
          <a:p>
            <a:r>
              <a:rPr lang="it-IT" sz="2000" dirty="0"/>
              <a:t>U</a:t>
            </a:r>
            <a:r>
              <a:rPr lang="it-IT" sz="2000" dirty="0" smtClean="0"/>
              <a:t>na dose di richiamo a 5-6 anni</a:t>
            </a:r>
          </a:p>
          <a:p>
            <a:r>
              <a:rPr lang="it-IT" sz="2000" dirty="0" smtClean="0"/>
              <a:t>Una dose di richiamo a 15 anni</a:t>
            </a:r>
          </a:p>
          <a:p>
            <a:r>
              <a:rPr lang="it-IT" sz="2000" dirty="0" smtClean="0"/>
              <a:t>Un richiamo ogni 10 anni per tutta la vita </a:t>
            </a:r>
          </a:p>
          <a:p>
            <a:r>
              <a:rPr lang="it-IT" sz="2000" dirty="0" smtClean="0"/>
              <a:t>Nei nati fino al 2002 ( vaccinati con OPV ) il richiamo dell’ antipolio si fa solo in caso di viaggi in zone endemiche per polio</a:t>
            </a:r>
          </a:p>
          <a:p>
            <a:r>
              <a:rPr lang="it-IT" sz="2000" dirty="0" smtClean="0"/>
              <a:t>Nei nati dal 2003 ( vaccinati con IPV ) il richiamo dell’antipolio si fa ogni 10 anni</a:t>
            </a:r>
          </a:p>
          <a:p>
            <a:pPr>
              <a:buNone/>
            </a:pPr>
            <a:r>
              <a:rPr lang="it-IT" sz="2000" dirty="0" smtClean="0"/>
              <a:t>               </a:t>
            </a:r>
            <a:endParaRPr lang="it-IT"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3"/>
          <p:cNvSpPr/>
          <p:nvPr/>
        </p:nvSpPr>
        <p:spPr>
          <a:xfrm>
            <a:off x="149287" y="1242994"/>
            <a:ext cx="8706950" cy="391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3"/>
          <p:cNvSpPr>
            <a:spLocks noChangeArrowheads="1"/>
          </p:cNvSpPr>
          <p:nvPr/>
        </p:nvSpPr>
        <p:spPr bwMode="auto">
          <a:xfrm>
            <a:off x="149287" y="1312910"/>
            <a:ext cx="6266069" cy="46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just">
              <a:lnSpc>
                <a:spcPct val="120000"/>
              </a:lnSpc>
            </a:pPr>
            <a:r>
              <a:rPr lang="it-IT" altLang="en-US" sz="1100" i="1" dirty="0">
                <a:solidFill>
                  <a:srgbClr val="002060"/>
                </a:solidFill>
                <a:latin typeface="Calibri" panose="020F0502020204030204" pitchFamily="34" charset="0"/>
                <a:cs typeface="Calibri" panose="020F0502020204030204" pitchFamily="34" charset="0"/>
              </a:rPr>
              <a:t>7 Agosto 2018 </a:t>
            </a:r>
            <a:r>
              <a:rPr lang="it-IT" altLang="en-US" sz="1100" i="1" dirty="0">
                <a:solidFill>
                  <a:srgbClr val="002060"/>
                </a:solidFill>
                <a:latin typeface="Calibri" panose="020F0502020204030204" pitchFamily="34" charset="0"/>
                <a:cs typeface="Calibri" panose="020F0502020204030204" pitchFamily="34" charset="0"/>
                <a:sym typeface="Wingdings" panose="05000000000000000000" pitchFamily="2" charset="2"/>
              </a:rPr>
              <a:t> 21 Novembre 2018  12 Novembre 2019</a:t>
            </a:r>
            <a:endParaRPr lang="it-IT" altLang="en-US" sz="1100" i="1" dirty="0">
              <a:solidFill>
                <a:srgbClr val="002060"/>
              </a:solidFill>
              <a:latin typeface="Calibri" panose="020F0502020204030204" pitchFamily="34" charset="0"/>
              <a:cs typeface="Calibri" panose="020F0502020204030204" pitchFamily="34" charset="0"/>
            </a:endParaRPr>
          </a:p>
        </p:txBody>
      </p:sp>
      <p:sp>
        <p:nvSpPr>
          <p:cNvPr id="12" name="Rettangolo 11"/>
          <p:cNvSpPr/>
          <p:nvPr/>
        </p:nvSpPr>
        <p:spPr>
          <a:xfrm>
            <a:off x="212098" y="2022810"/>
            <a:ext cx="4534407" cy="3139321"/>
          </a:xfrm>
          <a:prstGeom prst="rect">
            <a:avLst/>
          </a:prstGeom>
        </p:spPr>
        <p:txBody>
          <a:bodyPr wrap="square">
            <a:spAutoFit/>
          </a:bodyPr>
          <a:lstStyle/>
          <a:p>
            <a:pPr algn="ctr"/>
            <a:r>
              <a:rPr lang="it-IT" altLang="en-US" b="1" dirty="0">
                <a:solidFill>
                  <a:srgbClr val="002060"/>
                </a:solidFill>
                <a:latin typeface="Calibri" panose="020F0502020204030204" pitchFamily="34" charset="0"/>
                <a:cs typeface="Calibri" panose="020F0502020204030204" pitchFamily="34" charset="0"/>
              </a:rPr>
              <a:t>Vaccinazioni raccomandate in gravidanza</a:t>
            </a:r>
            <a:r>
              <a:rPr lang="it-IT" altLang="en-US" dirty="0">
                <a:solidFill>
                  <a:srgbClr val="002060"/>
                </a:solidFill>
                <a:latin typeface="Calibri" panose="020F0502020204030204" pitchFamily="34" charset="0"/>
                <a:cs typeface="Calibri" panose="020F0502020204030204" pitchFamily="34" charset="0"/>
              </a:rPr>
              <a:t>:</a:t>
            </a:r>
          </a:p>
          <a:p>
            <a:pPr algn="ctr"/>
            <a:r>
              <a:rPr lang="en-US" b="1" dirty="0" err="1">
                <a:solidFill>
                  <a:srgbClr val="FF0000"/>
                </a:solidFill>
                <a:latin typeface="Calibri" panose="020F0502020204030204" pitchFamily="34" charset="0"/>
                <a:cs typeface="Calibri" panose="020F0502020204030204" pitchFamily="34" charset="0"/>
                <a:sym typeface="Wingdings" panose="05000000000000000000" pitchFamily="2" charset="2"/>
              </a:rPr>
              <a:t>dTpa</a:t>
            </a:r>
            <a:endParaRPr lang="it-IT" altLang="en-US" b="1" i="1" dirty="0">
              <a:solidFill>
                <a:srgbClr val="FF0000"/>
              </a:solidFill>
              <a:latin typeface="Calibri" panose="020F0502020204030204" pitchFamily="34" charset="0"/>
              <a:cs typeface="Calibri" panose="020F0502020204030204" pitchFamily="34" charset="0"/>
              <a:sym typeface="Wingdings" panose="05000000000000000000" pitchFamily="2" charset="2"/>
            </a:endParaRPr>
          </a:p>
          <a:p>
            <a:pPr marL="171446" indent="-171446">
              <a:buFont typeface="Arial" panose="020B0604020202020204" pitchFamily="34" charset="0"/>
              <a:buChar char="•"/>
            </a:pPr>
            <a:r>
              <a:rPr lang="it-IT" altLang="en-US" dirty="0">
                <a:solidFill>
                  <a:srgbClr val="002060"/>
                </a:solidFill>
                <a:latin typeface="Calibri" panose="020F0502020204030204" pitchFamily="34" charset="0"/>
                <a:cs typeface="Calibri" panose="020F0502020204030204" pitchFamily="34" charset="0"/>
                <a:sym typeface="Wingdings" panose="05000000000000000000" pitchFamily="2" charset="2"/>
              </a:rPr>
              <a:t>3° trimestre di ogni gravidanza</a:t>
            </a:r>
          </a:p>
          <a:p>
            <a:r>
              <a:rPr lang="it-IT" altLang="en-US" i="1" dirty="0">
                <a:solidFill>
                  <a:srgbClr val="002060"/>
                </a:solidFill>
                <a:latin typeface="Calibri" panose="020F0502020204030204" pitchFamily="34" charset="0"/>
                <a:cs typeface="Calibri" panose="020F0502020204030204" pitchFamily="34" charset="0"/>
                <a:sym typeface="Wingdings" panose="05000000000000000000" pitchFamily="2" charset="2"/>
              </a:rPr>
              <a:t>	 NOTA esplicativa 3° trimestre: da 27ª a 36ª settimana</a:t>
            </a:r>
          </a:p>
          <a:p>
            <a:pPr marL="171446" indent="-171446">
              <a:buFont typeface="Arial" panose="020B0604020202020204" pitchFamily="34" charset="0"/>
              <a:buChar char="•"/>
            </a:pPr>
            <a:r>
              <a:rPr lang="it-IT" altLang="en-US" dirty="0">
                <a:solidFill>
                  <a:srgbClr val="002060"/>
                </a:solidFill>
                <a:latin typeface="Calibri" panose="020F0502020204030204" pitchFamily="34" charset="0"/>
                <a:cs typeface="Calibri" panose="020F0502020204030204" pitchFamily="34" charset="0"/>
                <a:sym typeface="Wingdings" panose="05000000000000000000" pitchFamily="2" charset="2"/>
              </a:rPr>
              <a:t>idealmente </a:t>
            </a:r>
            <a:r>
              <a:rPr lang="it-IT" altLang="en-US" b="1" dirty="0">
                <a:solidFill>
                  <a:srgbClr val="002060"/>
                </a:solidFill>
                <a:latin typeface="Calibri" panose="020F0502020204030204" pitchFamily="34" charset="0"/>
                <a:cs typeface="Calibri" panose="020F0502020204030204" pitchFamily="34" charset="0"/>
                <a:sym typeface="Wingdings" panose="05000000000000000000" pitchFamily="2" charset="2"/>
              </a:rPr>
              <a:t>28ª settimana</a:t>
            </a:r>
          </a:p>
          <a:p>
            <a:pPr algn="ctr"/>
            <a:endParaRPr lang="it-IT" altLang="en-US" b="1" dirty="0">
              <a:solidFill>
                <a:srgbClr val="002060"/>
              </a:solidFill>
              <a:latin typeface="Calibri" panose="020F0502020204030204" pitchFamily="34" charset="0"/>
              <a:cs typeface="Calibri" panose="020F0502020204030204" pitchFamily="34" charset="0"/>
              <a:sym typeface="Wingdings" panose="05000000000000000000" pitchFamily="2" charset="2"/>
            </a:endParaRPr>
          </a:p>
          <a:p>
            <a:pPr algn="ctr"/>
            <a:r>
              <a:rPr lang="it-IT" altLang="en-US" b="1" dirty="0" err="1">
                <a:solidFill>
                  <a:srgbClr val="FF0000"/>
                </a:solidFill>
                <a:latin typeface="Calibri" panose="020F0502020204030204" pitchFamily="34" charset="0"/>
                <a:cs typeface="Calibri" panose="020F0502020204030204" pitchFamily="34" charset="0"/>
                <a:sym typeface="Wingdings" panose="05000000000000000000" pitchFamily="2" charset="2"/>
              </a:rPr>
              <a:t>Flu</a:t>
            </a:r>
            <a:endParaRPr lang="it-IT" altLang="en-US" b="1" dirty="0">
              <a:solidFill>
                <a:srgbClr val="FF0000"/>
              </a:solidFill>
              <a:latin typeface="Calibri" panose="020F0502020204030204" pitchFamily="34" charset="0"/>
              <a:cs typeface="Calibri" panose="020F0502020204030204" pitchFamily="34" charset="0"/>
              <a:sym typeface="Wingdings" panose="05000000000000000000" pitchFamily="2" charset="2"/>
            </a:endParaRPr>
          </a:p>
          <a:p>
            <a:r>
              <a:rPr lang="it-IT" altLang="en-US" i="1" dirty="0">
                <a:solidFill>
                  <a:srgbClr val="002060"/>
                </a:solidFill>
                <a:latin typeface="Calibri" panose="020F0502020204030204" pitchFamily="34" charset="0"/>
                <a:cs typeface="Calibri" panose="020F0502020204030204" pitchFamily="34" charset="0"/>
                <a:sym typeface="Wingdings" panose="05000000000000000000" pitchFamily="2" charset="2"/>
              </a:rPr>
              <a:t>Donne che all’inizio o nel corso della stagione epidemica dell’influenza si trovino </a:t>
            </a:r>
            <a:r>
              <a:rPr lang="it-IT" altLang="en-US" b="1" i="1" dirty="0">
                <a:solidFill>
                  <a:srgbClr val="002060"/>
                </a:solidFill>
                <a:latin typeface="Calibri" panose="020F0502020204030204" pitchFamily="34" charset="0"/>
                <a:cs typeface="Calibri" panose="020F0502020204030204" pitchFamily="34" charset="0"/>
                <a:sym typeface="Wingdings" panose="05000000000000000000" pitchFamily="2" charset="2"/>
              </a:rPr>
              <a:t>in gravidanza o nel </a:t>
            </a:r>
            <a:r>
              <a:rPr lang="it-IT" altLang="en-US" b="1" i="1" dirty="0" err="1">
                <a:solidFill>
                  <a:srgbClr val="002060"/>
                </a:solidFill>
                <a:latin typeface="Calibri" panose="020F0502020204030204" pitchFamily="34" charset="0"/>
                <a:cs typeface="Calibri" panose="020F0502020204030204" pitchFamily="34" charset="0"/>
                <a:sym typeface="Wingdings" panose="05000000000000000000" pitchFamily="2" charset="2"/>
              </a:rPr>
              <a:t>postpartum</a:t>
            </a:r>
            <a:endParaRPr lang="it-IT" altLang="en-US" b="1" i="1" dirty="0">
              <a:solidFill>
                <a:srgbClr val="002060"/>
              </a:solidFill>
              <a:latin typeface="Calibri" panose="020F0502020204030204" pitchFamily="34" charset="0"/>
              <a:cs typeface="Calibri" panose="020F0502020204030204" pitchFamily="34" charset="0"/>
              <a:sym typeface="Wingdings" panose="05000000000000000000" pitchFamily="2" charset="2"/>
            </a:endParaRPr>
          </a:p>
        </p:txBody>
      </p:sp>
      <p:sp>
        <p:nvSpPr>
          <p:cNvPr id="17" name="Rounded Rectangle 25"/>
          <p:cNvSpPr/>
          <p:nvPr/>
        </p:nvSpPr>
        <p:spPr>
          <a:xfrm>
            <a:off x="149287" y="1929229"/>
            <a:ext cx="4639110" cy="3425733"/>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5" name="Rectangle 3"/>
          <p:cNvSpPr>
            <a:spLocks noChangeArrowheads="1"/>
          </p:cNvSpPr>
          <p:nvPr/>
        </p:nvSpPr>
        <p:spPr bwMode="auto">
          <a:xfrm>
            <a:off x="58071" y="128029"/>
            <a:ext cx="8848605" cy="41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r>
              <a:rPr lang="it-IT" altLang="en-US" sz="3200" b="1" dirty="0">
                <a:solidFill>
                  <a:schemeClr val="accent2">
                    <a:lumMod val="75000"/>
                  </a:schemeClr>
                </a:solidFill>
                <a:latin typeface="Calibri" panose="020F0502020204030204" pitchFamily="34" charset="0"/>
                <a:cs typeface="Calibri" panose="020F0502020204030204" pitchFamily="34" charset="0"/>
              </a:rPr>
              <a:t>Circolare Ministero Salute per vaccinazioni in età fertile e gravidanza – </a:t>
            </a:r>
            <a:r>
              <a:rPr lang="it-IT" altLang="en-US" sz="2000" b="1" dirty="0">
                <a:solidFill>
                  <a:schemeClr val="accent2">
                    <a:lumMod val="75000"/>
                  </a:schemeClr>
                </a:solidFill>
                <a:latin typeface="Calibri" panose="020F0502020204030204" pitchFamily="34" charset="0"/>
                <a:cs typeface="Calibri" panose="020F0502020204030204" pitchFamily="34" charset="0"/>
              </a:rPr>
              <a:t>ERRATA CORRIGE</a:t>
            </a:r>
            <a:endParaRPr lang="it-IT" altLang="en-US" sz="2400" b="1" dirty="0">
              <a:solidFill>
                <a:schemeClr val="accent2">
                  <a:lumMod val="75000"/>
                </a:schemeClr>
              </a:solidFill>
              <a:latin typeface="Calibri" panose="020F0502020204030204" pitchFamily="34" charset="0"/>
              <a:cs typeface="Calibri" panose="020F0502020204030204" pitchFamily="34" charset="0"/>
            </a:endParaRPr>
          </a:p>
        </p:txBody>
      </p:sp>
      <p:sp>
        <p:nvSpPr>
          <p:cNvPr id="2" name="Rettangolo 1"/>
          <p:cNvSpPr/>
          <p:nvPr/>
        </p:nvSpPr>
        <p:spPr>
          <a:xfrm>
            <a:off x="4962890" y="4183375"/>
            <a:ext cx="3943786" cy="1569660"/>
          </a:xfrm>
          <a:prstGeom prst="rect">
            <a:avLst/>
          </a:prstGeom>
        </p:spPr>
        <p:txBody>
          <a:bodyPr wrap="square">
            <a:spAutoFit/>
          </a:bodyPr>
          <a:lstStyle/>
          <a:p>
            <a:pPr algn="ctr"/>
            <a:r>
              <a:rPr lang="it-IT" altLang="en-US" sz="1600" b="1" dirty="0">
                <a:solidFill>
                  <a:srgbClr val="002060"/>
                </a:solidFill>
                <a:latin typeface="Calibri" panose="020F0502020204030204" pitchFamily="34" charset="0"/>
                <a:cs typeface="Calibri" panose="020F0502020204030204" pitchFamily="34" charset="0"/>
                <a:sym typeface="Wingdings" panose="05000000000000000000" pitchFamily="2" charset="2"/>
              </a:rPr>
              <a:t>Invito alle Regioni:</a:t>
            </a:r>
          </a:p>
          <a:p>
            <a:pPr marL="171446" indent="-171446">
              <a:buFont typeface="Arial" panose="020B0604020202020204" pitchFamily="34" charset="0"/>
              <a:buChar char="•"/>
            </a:pPr>
            <a:r>
              <a:rPr lang="it-IT" altLang="en-US" sz="1600" dirty="0">
                <a:solidFill>
                  <a:srgbClr val="002060"/>
                </a:solidFill>
                <a:latin typeface="Calibri" panose="020F0502020204030204" pitchFamily="34" charset="0"/>
                <a:cs typeface="Calibri" panose="020F0502020204030204" pitchFamily="34" charset="0"/>
                <a:sym typeface="Wingdings" panose="05000000000000000000" pitchFamily="2" charset="2"/>
              </a:rPr>
              <a:t>campagne di comunicazione</a:t>
            </a:r>
          </a:p>
          <a:p>
            <a:pPr marL="171446" indent="-171446">
              <a:buFont typeface="Arial" panose="020B0604020202020204" pitchFamily="34" charset="0"/>
              <a:buChar char="•"/>
            </a:pPr>
            <a:r>
              <a:rPr lang="it-IT" altLang="en-US" sz="1600" dirty="0">
                <a:solidFill>
                  <a:srgbClr val="002060"/>
                </a:solidFill>
                <a:latin typeface="Calibri" panose="020F0502020204030204" pitchFamily="34" charset="0"/>
                <a:cs typeface="Calibri" panose="020F0502020204030204" pitchFamily="34" charset="0"/>
                <a:sym typeface="Wingdings" panose="05000000000000000000" pitchFamily="2" charset="2"/>
              </a:rPr>
              <a:t>Includere le vaccinazioni in gravidanza nelle iniziative di salute materno-infantile</a:t>
            </a:r>
          </a:p>
          <a:p>
            <a:pPr marL="171446" indent="-171446">
              <a:buFont typeface="Arial" panose="020B0604020202020204" pitchFamily="34" charset="0"/>
              <a:buChar char="•"/>
            </a:pPr>
            <a:r>
              <a:rPr lang="it-IT" altLang="en-US" sz="1600" dirty="0">
                <a:solidFill>
                  <a:srgbClr val="002060"/>
                </a:solidFill>
                <a:latin typeface="Calibri" panose="020F0502020204030204" pitchFamily="34" charset="0"/>
                <a:cs typeface="Calibri" panose="020F0502020204030204" pitchFamily="34" charset="0"/>
                <a:sym typeface="Wingdings" panose="05000000000000000000" pitchFamily="2" charset="2"/>
              </a:rPr>
              <a:t>Identificare e monitorare obiettivi e indicatori nei futuri Piani Sanitari Regionali</a:t>
            </a:r>
            <a:endParaRPr lang="it-IT" altLang="en-US" sz="1600" dirty="0">
              <a:solidFill>
                <a:srgbClr val="002060"/>
              </a:solidFill>
              <a:latin typeface="Calibri" panose="020F0502020204030204" pitchFamily="34" charset="0"/>
              <a:cs typeface="Calibri" panose="020F0502020204030204" pitchFamily="34" charset="0"/>
            </a:endParaRPr>
          </a:p>
        </p:txBody>
      </p:sp>
      <p:sp>
        <p:nvSpPr>
          <p:cNvPr id="18" name="Rounded Rectangle 25"/>
          <p:cNvSpPr/>
          <p:nvPr/>
        </p:nvSpPr>
        <p:spPr>
          <a:xfrm>
            <a:off x="4854697" y="4092016"/>
            <a:ext cx="4160171" cy="1674239"/>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ttangolo 2"/>
          <p:cNvSpPr/>
          <p:nvPr/>
        </p:nvSpPr>
        <p:spPr>
          <a:xfrm>
            <a:off x="5746219" y="3642095"/>
            <a:ext cx="2377126" cy="369332"/>
          </a:xfrm>
          <a:prstGeom prst="rect">
            <a:avLst/>
          </a:prstGeom>
        </p:spPr>
        <p:txBody>
          <a:bodyPr wrap="none">
            <a:spAutoFit/>
          </a:bodyPr>
          <a:lstStyle/>
          <a:p>
            <a:r>
              <a:rPr lang="it-IT" b="1" u="sng" dirty="0">
                <a:solidFill>
                  <a:srgbClr val="002060"/>
                </a:solidFill>
                <a:latin typeface="Calibri" panose="020F0502020204030204" pitchFamily="34" charset="0"/>
                <a:sym typeface="Wingdings" panose="05000000000000000000" pitchFamily="2" charset="2"/>
              </a:rPr>
              <a:t>Confermati gli obiettivi</a:t>
            </a:r>
            <a:endParaRPr lang="it-IT" sz="1600" b="1" u="sng" dirty="0"/>
          </a:p>
        </p:txBody>
      </p:sp>
      <p:sp>
        <p:nvSpPr>
          <p:cNvPr id="11" name="Rounded Rectangle 25"/>
          <p:cNvSpPr/>
          <p:nvPr/>
        </p:nvSpPr>
        <p:spPr>
          <a:xfrm>
            <a:off x="323528" y="5877272"/>
            <a:ext cx="4176464" cy="602715"/>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ttangolo 12"/>
          <p:cNvSpPr/>
          <p:nvPr/>
        </p:nvSpPr>
        <p:spPr>
          <a:xfrm>
            <a:off x="589300" y="5877272"/>
            <a:ext cx="3780001" cy="584775"/>
          </a:xfrm>
          <a:prstGeom prst="rect">
            <a:avLst/>
          </a:prstGeom>
        </p:spPr>
        <p:txBody>
          <a:bodyPr wrap="square">
            <a:spAutoFit/>
          </a:bodyPr>
          <a:lstStyle/>
          <a:p>
            <a:pPr algn="ctr"/>
            <a:r>
              <a:rPr lang="it-IT" altLang="en-US" sz="1600" b="1" dirty="0">
                <a:solidFill>
                  <a:srgbClr val="002060"/>
                </a:solidFill>
                <a:latin typeface="Calibri" panose="020F0502020204030204" pitchFamily="34" charset="0"/>
                <a:cs typeface="Calibri" panose="020F0502020204030204" pitchFamily="34" charset="0"/>
              </a:rPr>
              <a:t>Vaccinazioni raccomandate in età fertile</a:t>
            </a:r>
          </a:p>
          <a:p>
            <a:r>
              <a:rPr lang="it-IT" altLang="en-US" sz="1600" dirty="0">
                <a:solidFill>
                  <a:srgbClr val="002060"/>
                </a:solidFill>
                <a:latin typeface="Calibri" panose="020F0502020204030204" pitchFamily="34" charset="0"/>
                <a:cs typeface="Calibri" panose="020F0502020204030204" pitchFamily="34" charset="0"/>
              </a:rPr>
              <a:t>MPRV, HPV e </a:t>
            </a:r>
            <a:r>
              <a:rPr lang="it-IT" altLang="en-US" sz="1600" u="sng" dirty="0">
                <a:solidFill>
                  <a:srgbClr val="002060"/>
                </a:solidFill>
                <a:latin typeface="Calibri" panose="020F0502020204030204" pitchFamily="34" charset="0"/>
                <a:cs typeface="Calibri" panose="020F0502020204030204" pitchFamily="34" charset="0"/>
              </a:rPr>
              <a:t>richiamo </a:t>
            </a:r>
            <a:r>
              <a:rPr lang="it-IT" altLang="en-US" sz="1600" u="sng" dirty="0" err="1">
                <a:solidFill>
                  <a:srgbClr val="002060"/>
                </a:solidFill>
                <a:latin typeface="Calibri" panose="020F0502020204030204" pitchFamily="34" charset="0"/>
                <a:cs typeface="Calibri" panose="020F0502020204030204" pitchFamily="34" charset="0"/>
              </a:rPr>
              <a:t>dTpa</a:t>
            </a:r>
            <a:r>
              <a:rPr lang="it-IT" altLang="en-US" sz="1600" u="sng" dirty="0">
                <a:solidFill>
                  <a:srgbClr val="002060"/>
                </a:solidFill>
                <a:latin typeface="Calibri" panose="020F0502020204030204" pitchFamily="34" charset="0"/>
                <a:cs typeface="Calibri" panose="020F0502020204030204" pitchFamily="34" charset="0"/>
              </a:rPr>
              <a:t> ogni 10 anni</a:t>
            </a:r>
          </a:p>
        </p:txBody>
      </p:sp>
      <p:pic>
        <p:nvPicPr>
          <p:cNvPr id="4" name="Immagine 3"/>
          <p:cNvPicPr>
            <a:picLocks noChangeAspect="1"/>
          </p:cNvPicPr>
          <p:nvPr/>
        </p:nvPicPr>
        <p:blipFill>
          <a:blip r:embed="rId2"/>
          <a:stretch>
            <a:fillRect/>
          </a:stretch>
        </p:blipFill>
        <p:spPr>
          <a:xfrm>
            <a:off x="5828988" y="1562814"/>
            <a:ext cx="2745506" cy="855655"/>
          </a:xfrm>
          <a:prstGeom prst="rect">
            <a:avLst/>
          </a:prstGeom>
        </p:spPr>
      </p:pic>
    </p:spTree>
    <p:extLst>
      <p:ext uri="{BB962C8B-B14F-4D97-AF65-F5344CB8AC3E}">
        <p14:creationId xmlns:p14="http://schemas.microsoft.com/office/powerpoint/2010/main" val="3336940088"/>
      </p:ext>
    </p:extLst>
  </p:cSld>
  <p:clrMapOvr>
    <a:masterClrMapping/>
  </p:clrMapOvr>
  <mc:AlternateContent xmlns:mc="http://schemas.openxmlformats.org/markup-compatibility/2006" xmlns:p14="http://schemas.microsoft.com/office/powerpoint/2010/main">
    <mc:Choice Requires="p14">
      <p:transition p14:dur="0" advTm="126626"/>
    </mc:Choice>
    <mc:Fallback xmlns="">
      <p:transition advTm="126626"/>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4082"/>
          </a:xfrm>
        </p:spPr>
        <p:txBody>
          <a:bodyPr>
            <a:normAutofit/>
          </a:bodyPr>
          <a:lstStyle/>
          <a:p>
            <a:r>
              <a:rPr lang="it-IT" sz="3300" b="1" dirty="0">
                <a:solidFill>
                  <a:schemeClr val="accent1">
                    <a:lumMod val="75000"/>
                  </a:schemeClr>
                </a:solidFill>
              </a:rPr>
              <a:t>Vaccinazioni durante la gravidanza </a:t>
            </a:r>
          </a:p>
        </p:txBody>
      </p:sp>
      <p:sp>
        <p:nvSpPr>
          <p:cNvPr id="3" name="Segnaposto contenuto 2"/>
          <p:cNvSpPr>
            <a:spLocks noGrp="1"/>
          </p:cNvSpPr>
          <p:nvPr>
            <p:ph idx="1"/>
          </p:nvPr>
        </p:nvSpPr>
        <p:spPr>
          <a:xfrm>
            <a:off x="266700" y="1124744"/>
            <a:ext cx="8420100" cy="5259383"/>
          </a:xfrm>
        </p:spPr>
        <p:txBody>
          <a:bodyPr>
            <a:noAutofit/>
          </a:bodyPr>
          <a:lstStyle/>
          <a:p>
            <a:pPr algn="just">
              <a:lnSpc>
                <a:spcPts val="3000"/>
              </a:lnSpc>
            </a:pPr>
            <a:r>
              <a:rPr lang="it-IT" sz="2200" dirty="0">
                <a:latin typeface="+mj-lt"/>
                <a:cs typeface="Calibri" panose="020F0502020204030204" pitchFamily="34" charset="0"/>
              </a:rPr>
              <a:t>Nel corso di ogni gravidanza e per ogni successiva gestazione </a:t>
            </a:r>
            <a:r>
              <a:rPr lang="it-IT" sz="2200" dirty="0">
                <a:solidFill>
                  <a:srgbClr val="FF0000"/>
                </a:solidFill>
                <a:latin typeface="+mj-lt"/>
                <a:cs typeface="Calibri" panose="020F0502020204030204" pitchFamily="34" charset="0"/>
              </a:rPr>
              <a:t>sono raccomandate le vaccinazioni anti-</a:t>
            </a:r>
            <a:r>
              <a:rPr lang="it-IT" sz="2200" dirty="0" err="1">
                <a:solidFill>
                  <a:srgbClr val="FF0000"/>
                </a:solidFill>
                <a:latin typeface="+mj-lt"/>
                <a:cs typeface="Calibri" panose="020F0502020204030204" pitchFamily="34" charset="0"/>
              </a:rPr>
              <a:t>dTpa</a:t>
            </a:r>
            <a:r>
              <a:rPr lang="it-IT" sz="2200" dirty="0">
                <a:solidFill>
                  <a:srgbClr val="FF0000"/>
                </a:solidFill>
                <a:latin typeface="+mj-lt"/>
                <a:cs typeface="Calibri" panose="020F0502020204030204" pitchFamily="34" charset="0"/>
              </a:rPr>
              <a:t> e anti-influenza </a:t>
            </a:r>
            <a:r>
              <a:rPr lang="it-IT" sz="2200" dirty="0">
                <a:latin typeface="+mj-lt"/>
                <a:cs typeface="Calibri" panose="020F0502020204030204" pitchFamily="34" charset="0"/>
              </a:rPr>
              <a:t>(se la gestazione si verifica nel corso di una stagione influenzale). </a:t>
            </a:r>
          </a:p>
          <a:p>
            <a:pPr algn="just">
              <a:lnSpc>
                <a:spcPts val="3000"/>
              </a:lnSpc>
            </a:pPr>
            <a:r>
              <a:rPr lang="it-IT" sz="2200" dirty="0">
                <a:latin typeface="+mj-lt"/>
                <a:cs typeface="Calibri" panose="020F0502020204030204" pitchFamily="34" charset="0"/>
              </a:rPr>
              <a:t>La vaccinazione </a:t>
            </a:r>
            <a:r>
              <a:rPr lang="it-IT" sz="2200" dirty="0" err="1">
                <a:latin typeface="+mj-lt"/>
                <a:cs typeface="Calibri" panose="020F0502020204030204" pitchFamily="34" charset="0"/>
              </a:rPr>
              <a:t>dTpa</a:t>
            </a:r>
            <a:r>
              <a:rPr lang="it-IT" sz="2200" dirty="0">
                <a:latin typeface="+mj-lt"/>
                <a:cs typeface="Calibri" panose="020F0502020204030204" pitchFamily="34" charset="0"/>
              </a:rPr>
              <a:t> deve essere somministrata </a:t>
            </a:r>
            <a:r>
              <a:rPr lang="it-IT" sz="2200" dirty="0">
                <a:solidFill>
                  <a:srgbClr val="FF0000"/>
                </a:solidFill>
                <a:latin typeface="+mj-lt"/>
                <a:cs typeface="Calibri" panose="020F0502020204030204" pitchFamily="34" charset="0"/>
              </a:rPr>
              <a:t>durante ogni gravidanza</a:t>
            </a:r>
            <a:r>
              <a:rPr lang="it-IT" sz="2200" dirty="0">
                <a:latin typeface="+mj-lt"/>
                <a:cs typeface="Calibri" panose="020F0502020204030204" pitchFamily="34" charset="0"/>
              </a:rPr>
              <a:t>, anche se la donna in gravidanza </a:t>
            </a:r>
            <a:r>
              <a:rPr lang="it-IT" sz="2200" dirty="0">
                <a:solidFill>
                  <a:srgbClr val="FF0000"/>
                </a:solidFill>
                <a:latin typeface="+mj-lt"/>
                <a:cs typeface="Calibri" panose="020F0502020204030204" pitchFamily="34" charset="0"/>
              </a:rPr>
              <a:t>sia già stata vaccinata o sia in regola con i richiami </a:t>
            </a:r>
            <a:r>
              <a:rPr lang="it-IT" sz="2200" dirty="0">
                <a:latin typeface="+mj-lt"/>
                <a:cs typeface="Calibri" panose="020F0502020204030204" pitchFamily="34" charset="0"/>
              </a:rPr>
              <a:t>decennali o </a:t>
            </a:r>
            <a:r>
              <a:rPr lang="it-IT" sz="2200" dirty="0">
                <a:solidFill>
                  <a:srgbClr val="FF0000"/>
                </a:solidFill>
                <a:latin typeface="+mj-lt"/>
                <a:cs typeface="Calibri" panose="020F0502020204030204" pitchFamily="34" charset="0"/>
              </a:rPr>
              <a:t>abbia contratto la pertosse.</a:t>
            </a:r>
          </a:p>
          <a:p>
            <a:pPr algn="just">
              <a:lnSpc>
                <a:spcPts val="3000"/>
              </a:lnSpc>
            </a:pPr>
            <a:r>
              <a:rPr lang="it-IT" sz="2200" dirty="0">
                <a:latin typeface="+mj-lt"/>
                <a:cs typeface="Calibri" panose="020F0502020204030204" pitchFamily="34" charset="0"/>
              </a:rPr>
              <a:t>L’ACIP (</a:t>
            </a:r>
            <a:r>
              <a:rPr lang="en-US" sz="2200" i="1" dirty="0">
                <a:latin typeface="+mj-lt"/>
              </a:rPr>
              <a:t>Advisory Committee on Immunization Practices-CDC</a:t>
            </a:r>
            <a:r>
              <a:rPr lang="it-IT" sz="2200" dirty="0">
                <a:latin typeface="+mj-lt"/>
                <a:cs typeface="Calibri" panose="020F0502020204030204" pitchFamily="34" charset="0"/>
              </a:rPr>
              <a:t>) raccomanda la vaccinazione con vaccino combinato difterite-tetano-pertosse (acellulare) in formulazione adulti (</a:t>
            </a:r>
            <a:r>
              <a:rPr lang="it-IT" sz="2200" dirty="0" err="1">
                <a:latin typeface="+mj-lt"/>
                <a:cs typeface="Calibri" panose="020F0502020204030204" pitchFamily="34" charset="0"/>
              </a:rPr>
              <a:t>dTap</a:t>
            </a:r>
            <a:r>
              <a:rPr lang="it-IT" sz="2200" dirty="0">
                <a:latin typeface="+mj-lt"/>
                <a:cs typeface="Calibri" panose="020F0502020204030204" pitchFamily="34" charset="0"/>
              </a:rPr>
              <a:t>) a ogni gravidanza, preferibilmente tra la 27° e la 36° settimana</a:t>
            </a:r>
          </a:p>
          <a:p>
            <a:pPr algn="just">
              <a:lnSpc>
                <a:spcPts val="3000"/>
              </a:lnSpc>
            </a:pPr>
            <a:r>
              <a:rPr lang="it-IT" sz="2200" dirty="0">
                <a:latin typeface="+mj-lt"/>
                <a:cs typeface="Calibri" panose="020F0502020204030204" pitchFamily="34" charset="0"/>
              </a:rPr>
              <a:t>Il Piano Nazionale Prevenzione Vaccinale (PNPV) 2017-2019 </a:t>
            </a:r>
            <a:r>
              <a:rPr lang="it-IT" sz="2200" dirty="0">
                <a:solidFill>
                  <a:srgbClr val="FF0000"/>
                </a:solidFill>
                <a:latin typeface="+mj-lt"/>
                <a:cs typeface="Calibri" panose="020F0502020204030204" pitchFamily="34" charset="0"/>
              </a:rPr>
              <a:t>individua la 28° settimana </a:t>
            </a:r>
            <a:r>
              <a:rPr lang="it-IT" sz="2200" dirty="0">
                <a:latin typeface="+mj-lt"/>
                <a:cs typeface="Calibri" panose="020F0502020204030204" pitchFamily="34" charset="0"/>
              </a:rPr>
              <a:t>come periodo ideale per la somministrazione della vaccinazione. </a:t>
            </a:r>
          </a:p>
        </p:txBody>
      </p:sp>
    </p:spTree>
    <p:extLst>
      <p:ext uri="{BB962C8B-B14F-4D97-AF65-F5344CB8AC3E}">
        <p14:creationId xmlns:p14="http://schemas.microsoft.com/office/powerpoint/2010/main" val="39062479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856983" cy="864095"/>
          </a:xfrm>
        </p:spPr>
        <p:txBody>
          <a:bodyPr/>
          <a:lstStyle/>
          <a:p>
            <a:r>
              <a:rPr lang="it-IT" sz="2800" dirty="0"/>
              <a:t>LA POLIOMIELITE: CENNI DI CLINICA ED EPIDEMIOLOGIA</a:t>
            </a:r>
            <a:br>
              <a:rPr lang="it-IT" sz="2800" dirty="0"/>
            </a:br>
            <a:endParaRPr lang="it-IT" sz="2800" dirty="0"/>
          </a:p>
        </p:txBody>
      </p:sp>
      <p:sp>
        <p:nvSpPr>
          <p:cNvPr id="6" name="Segnaposto testo 5"/>
          <p:cNvSpPr>
            <a:spLocks noGrp="1"/>
          </p:cNvSpPr>
          <p:nvPr>
            <p:ph type="body" sz="quarter" idx="11"/>
          </p:nvPr>
        </p:nvSpPr>
        <p:spPr>
          <a:xfrm>
            <a:off x="355600" y="6237312"/>
            <a:ext cx="7886700" cy="415091"/>
          </a:xfrm>
        </p:spPr>
        <p:txBody>
          <a:bodyPr/>
          <a:lstStyle/>
          <a:p>
            <a:r>
              <a:rPr lang="it-IT" dirty="0"/>
              <a:t>http://www.epicentro.iss.it/problemi/polio/polio.asp</a:t>
            </a:r>
          </a:p>
        </p:txBody>
      </p:sp>
      <p:sp>
        <p:nvSpPr>
          <p:cNvPr id="7" name="Segnaposto testo 6"/>
          <p:cNvSpPr>
            <a:spLocks noGrp="1"/>
          </p:cNvSpPr>
          <p:nvPr>
            <p:ph type="body" sz="quarter" idx="12"/>
          </p:nvPr>
        </p:nvSpPr>
        <p:spPr>
          <a:xfrm>
            <a:off x="355600" y="1116118"/>
            <a:ext cx="8451057" cy="3257608"/>
          </a:xfrm>
        </p:spPr>
        <p:txBody>
          <a:bodyPr>
            <a:noAutofit/>
          </a:bodyPr>
          <a:lstStyle/>
          <a:p>
            <a:pPr algn="just"/>
            <a:r>
              <a:rPr lang="it-IT" sz="2200" dirty="0">
                <a:solidFill>
                  <a:schemeClr val="tx1"/>
                </a:solidFill>
                <a:latin typeface="+mn-lt"/>
              </a:rPr>
              <a:t>La poliomielite è una grave malattia infettiva a carico del sistema nervoso centrale che colpisce soprattutto i neuroni motori del midollo spinale.</a:t>
            </a:r>
          </a:p>
          <a:p>
            <a:pPr algn="just"/>
            <a:r>
              <a:rPr lang="it-IT" sz="2200" dirty="0">
                <a:solidFill>
                  <a:schemeClr val="tx1"/>
                </a:solidFill>
                <a:latin typeface="+mn-lt"/>
              </a:rPr>
              <a:t>La malattia è causata da tre tipi di polio-virus (1,2 ,3), appartenente al genere </a:t>
            </a:r>
            <a:r>
              <a:rPr lang="it-IT" sz="2200" dirty="0" err="1">
                <a:solidFill>
                  <a:schemeClr val="tx1"/>
                </a:solidFill>
                <a:latin typeface="+mn-lt"/>
              </a:rPr>
              <a:t>enterovirus</a:t>
            </a:r>
            <a:r>
              <a:rPr lang="it-IT" sz="2200" dirty="0">
                <a:solidFill>
                  <a:schemeClr val="tx1"/>
                </a:solidFill>
                <a:latin typeface="+mn-lt"/>
              </a:rPr>
              <a:t>.</a:t>
            </a:r>
          </a:p>
          <a:p>
            <a:pPr algn="just"/>
            <a:r>
              <a:rPr lang="it-IT" sz="2200" dirty="0">
                <a:solidFill>
                  <a:schemeClr val="tx1"/>
                </a:solidFill>
                <a:latin typeface="+mn-lt"/>
              </a:rPr>
              <a:t>In generale, la polio ha effetti più devastanti sui muscoli delle gambe che su quelli </a:t>
            </a:r>
            <a:r>
              <a:rPr lang="it-IT" sz="2200" dirty="0" smtClean="0">
                <a:solidFill>
                  <a:schemeClr val="tx1"/>
                </a:solidFill>
                <a:latin typeface="+mn-lt"/>
              </a:rPr>
              <a:t>della braccia. </a:t>
            </a:r>
          </a:p>
          <a:p>
            <a:pPr algn="just"/>
            <a:r>
              <a:rPr lang="it-IT" sz="2200" dirty="0" smtClean="0">
                <a:solidFill>
                  <a:schemeClr val="tx1"/>
                </a:solidFill>
                <a:latin typeface="+mn-lt"/>
              </a:rPr>
              <a:t>Le </a:t>
            </a:r>
            <a:r>
              <a:rPr lang="it-IT" sz="2200" dirty="0">
                <a:solidFill>
                  <a:schemeClr val="tx1"/>
                </a:solidFill>
                <a:latin typeface="+mn-lt"/>
              </a:rPr>
              <a:t>gambe perdono tono muscolare e diventano flaccide, una condizione nota come paralisi flaccida.</a:t>
            </a:r>
          </a:p>
        </p:txBody>
      </p:sp>
      <p:pic>
        <p:nvPicPr>
          <p:cNvPr id="4" name="Picture 2" descr="http://www.my-personaltrainer.it/benessere/img/poliomielite-complicanze.gif"/>
          <p:cNvPicPr>
            <a:picLocks noChangeAspect="1" noChangeArrowheads="1"/>
          </p:cNvPicPr>
          <p:nvPr/>
        </p:nvPicPr>
        <p:blipFill>
          <a:blip r:embed="rId2" cstate="print"/>
          <a:srcRect/>
          <a:stretch>
            <a:fillRect/>
          </a:stretch>
        </p:blipFill>
        <p:spPr bwMode="auto">
          <a:xfrm>
            <a:off x="5120866" y="4509119"/>
            <a:ext cx="2907518" cy="2205067"/>
          </a:xfrm>
          <a:prstGeom prst="rect">
            <a:avLst/>
          </a:prstGeom>
          <a:noFill/>
        </p:spPr>
      </p:pic>
      <p:pic>
        <p:nvPicPr>
          <p:cNvPr id="74754" name="Picture 2" descr="http://upload.wikimedia.org/wikipedia/commons/thumb/5/57/Polio_lores134.jpg/190px-Polio_lores134.jpg"/>
          <p:cNvPicPr>
            <a:picLocks noChangeAspect="1" noChangeArrowheads="1"/>
          </p:cNvPicPr>
          <p:nvPr/>
        </p:nvPicPr>
        <p:blipFill>
          <a:blip r:embed="rId3" cstate="print"/>
          <a:srcRect/>
          <a:stretch>
            <a:fillRect/>
          </a:stretch>
        </p:blipFill>
        <p:spPr bwMode="auto">
          <a:xfrm>
            <a:off x="467545" y="4509118"/>
            <a:ext cx="1263698" cy="1895547"/>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6675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783" y="116632"/>
            <a:ext cx="8515424" cy="1080120"/>
          </a:xfrm>
        </p:spPr>
        <p:txBody>
          <a:bodyPr/>
          <a:lstStyle/>
          <a:p>
            <a:r>
              <a:rPr lang="it-IT" sz="2800"/>
              <a:t>LA POLIOMIELITE: CENNI DI CLINICA ED EPIDEMIOLOGIA</a:t>
            </a:r>
            <a:endParaRPr lang="it-IT" sz="2800" dirty="0"/>
          </a:p>
        </p:txBody>
      </p:sp>
      <p:sp>
        <p:nvSpPr>
          <p:cNvPr id="6" name="Segnaposto testo 5"/>
          <p:cNvSpPr>
            <a:spLocks noGrp="1"/>
          </p:cNvSpPr>
          <p:nvPr>
            <p:ph type="body" sz="quarter" idx="11"/>
          </p:nvPr>
        </p:nvSpPr>
        <p:spPr>
          <a:xfrm>
            <a:off x="316783" y="6165304"/>
            <a:ext cx="7886700" cy="415091"/>
          </a:xfrm>
        </p:spPr>
        <p:txBody>
          <a:bodyPr/>
          <a:lstStyle/>
          <a:p>
            <a:r>
              <a:rPr lang="it-IT" dirty="0"/>
              <a:t>http://www.salute.gov.it/malattieInfettive/</a:t>
            </a:r>
          </a:p>
          <a:p>
            <a:endParaRPr lang="it-IT" dirty="0"/>
          </a:p>
        </p:txBody>
      </p:sp>
      <p:sp>
        <p:nvSpPr>
          <p:cNvPr id="7" name="Segnaposto testo 6"/>
          <p:cNvSpPr>
            <a:spLocks noGrp="1"/>
          </p:cNvSpPr>
          <p:nvPr>
            <p:ph type="body" sz="quarter" idx="12"/>
          </p:nvPr>
        </p:nvSpPr>
        <p:spPr>
          <a:xfrm>
            <a:off x="316783" y="1458864"/>
            <a:ext cx="8287666" cy="4427585"/>
          </a:xfrm>
        </p:spPr>
        <p:txBody>
          <a:bodyPr>
            <a:noAutofit/>
          </a:bodyPr>
          <a:lstStyle/>
          <a:p>
            <a:pPr algn="just"/>
            <a:r>
              <a:rPr lang="it-IT" sz="2400" dirty="0">
                <a:solidFill>
                  <a:schemeClr val="tx1"/>
                </a:solidFill>
                <a:latin typeface="+mn-lt"/>
              </a:rPr>
              <a:t>Le cellule umane sono provviste di specifici recettori proteici ai quali i poliovirus possono aderire e quindi penetrare nelle cellule suscettibili. </a:t>
            </a:r>
          </a:p>
          <a:p>
            <a:pPr algn="just"/>
            <a:r>
              <a:rPr lang="it-IT" sz="2400" dirty="0">
                <a:solidFill>
                  <a:schemeClr val="tx1"/>
                </a:solidFill>
                <a:latin typeface="+mn-lt"/>
              </a:rPr>
              <a:t>Il virus infetta le cellule dell'orofaringe, le tonsille, i linfonodi del collo e l'intestino tenue. L'infezione evolve attraverso cicli di replicazione virale, determinando </a:t>
            </a:r>
            <a:r>
              <a:rPr lang="it-IT" sz="2400" dirty="0" smtClean="0">
                <a:solidFill>
                  <a:schemeClr val="tx1"/>
                </a:solidFill>
                <a:latin typeface="+mn-lt"/>
              </a:rPr>
              <a:t>la distruzione delle </a:t>
            </a:r>
            <a:r>
              <a:rPr lang="it-IT" sz="2400" dirty="0">
                <a:solidFill>
                  <a:schemeClr val="tx1"/>
                </a:solidFill>
                <a:latin typeface="+mn-lt"/>
              </a:rPr>
              <a:t>cellule infette. </a:t>
            </a:r>
          </a:p>
          <a:p>
            <a:pPr algn="just"/>
            <a:r>
              <a:rPr lang="it-IT" sz="2400" dirty="0">
                <a:solidFill>
                  <a:schemeClr val="tx1"/>
                </a:solidFill>
                <a:latin typeface="+mn-lt"/>
              </a:rPr>
              <a:t>Una volta instaurata l'infezione, i poliovirus possono raggiungere il sistema nervoso centrale attraverso la barriera </a:t>
            </a:r>
            <a:r>
              <a:rPr lang="it-IT" sz="2400" dirty="0" err="1">
                <a:solidFill>
                  <a:schemeClr val="tx1"/>
                </a:solidFill>
                <a:latin typeface="+mn-lt"/>
              </a:rPr>
              <a:t>emato</a:t>
            </a:r>
            <a:r>
              <a:rPr lang="it-IT" sz="2400" dirty="0">
                <a:solidFill>
                  <a:schemeClr val="tx1"/>
                </a:solidFill>
                <a:latin typeface="+mn-lt"/>
              </a:rPr>
              <a:t>-encefalica, tramite il torrente ematico o attraverso le fibre nervose. </a:t>
            </a:r>
            <a:endParaRPr lang="it-IT" sz="1800" dirty="0">
              <a:solidFill>
                <a:schemeClr val="tx1"/>
              </a:solidFill>
              <a:latin typeface="+mn-lt"/>
            </a:endParaRPr>
          </a:p>
        </p:txBody>
      </p:sp>
    </p:spTree>
    <p:extLst>
      <p:ext uri="{BB962C8B-B14F-4D97-AF65-F5344CB8AC3E}">
        <p14:creationId xmlns:p14="http://schemas.microsoft.com/office/powerpoint/2010/main" val="12613887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783" y="116632"/>
            <a:ext cx="8515424" cy="1080120"/>
          </a:xfrm>
        </p:spPr>
        <p:txBody>
          <a:bodyPr/>
          <a:lstStyle/>
          <a:p>
            <a:r>
              <a:rPr lang="it-IT" sz="2800"/>
              <a:t>LA POLIOMIELITE: CENNI DI CLINICA ED EPIDEMIOLOGIA</a:t>
            </a:r>
            <a:endParaRPr lang="it-IT" sz="2800" dirty="0"/>
          </a:p>
        </p:txBody>
      </p:sp>
      <p:sp>
        <p:nvSpPr>
          <p:cNvPr id="6" name="Segnaposto testo 5"/>
          <p:cNvSpPr>
            <a:spLocks noGrp="1"/>
          </p:cNvSpPr>
          <p:nvPr>
            <p:ph type="body" sz="quarter" idx="11"/>
          </p:nvPr>
        </p:nvSpPr>
        <p:spPr>
          <a:xfrm>
            <a:off x="316783" y="6165304"/>
            <a:ext cx="7886700" cy="415091"/>
          </a:xfrm>
        </p:spPr>
        <p:txBody>
          <a:bodyPr/>
          <a:lstStyle/>
          <a:p>
            <a:r>
              <a:rPr lang="it-IT" dirty="0"/>
              <a:t>http://www.salute.gov.it/malattieInfettive/</a:t>
            </a:r>
          </a:p>
          <a:p>
            <a:endParaRPr lang="it-IT" dirty="0"/>
          </a:p>
        </p:txBody>
      </p:sp>
      <p:sp>
        <p:nvSpPr>
          <p:cNvPr id="7" name="Segnaposto testo 6"/>
          <p:cNvSpPr>
            <a:spLocks noGrp="1"/>
          </p:cNvSpPr>
          <p:nvPr>
            <p:ph type="body" sz="quarter" idx="12"/>
          </p:nvPr>
        </p:nvSpPr>
        <p:spPr>
          <a:xfrm>
            <a:off x="316783" y="1161655"/>
            <a:ext cx="8215658" cy="5003649"/>
          </a:xfrm>
        </p:spPr>
        <p:txBody>
          <a:bodyPr>
            <a:noAutofit/>
          </a:bodyPr>
          <a:lstStyle/>
          <a:p>
            <a:pPr algn="just"/>
            <a:r>
              <a:rPr lang="it-IT" sz="2400" dirty="0" smtClean="0">
                <a:solidFill>
                  <a:schemeClr val="tx1"/>
                </a:solidFill>
                <a:latin typeface="+mn-lt"/>
              </a:rPr>
              <a:t>Quando </a:t>
            </a:r>
            <a:r>
              <a:rPr lang="it-IT" sz="2400" dirty="0">
                <a:solidFill>
                  <a:schemeClr val="tx1"/>
                </a:solidFill>
                <a:latin typeface="+mn-lt"/>
              </a:rPr>
              <a:t>soggetti non immuni sono esposti a poliovirus selvaggi si possono avere infezioni inapparenti prive di sintomi, con pochi sintomi (febbricola, nausea, diarrea), meningiti asettiche, o forme paralitiche. </a:t>
            </a:r>
          </a:p>
          <a:p>
            <a:pPr algn="just"/>
            <a:r>
              <a:rPr lang="it-IT" sz="2400" dirty="0">
                <a:solidFill>
                  <a:schemeClr val="tx1"/>
                </a:solidFill>
                <a:latin typeface="+mn-lt"/>
              </a:rPr>
              <a:t>Il periodo di incubazione varia da 4 a 35 giorni, tipicamente 7-14 giorni.</a:t>
            </a:r>
          </a:p>
          <a:p>
            <a:pPr algn="just"/>
            <a:r>
              <a:rPr lang="it-IT" sz="2400" dirty="0">
                <a:solidFill>
                  <a:schemeClr val="tx1"/>
                </a:solidFill>
                <a:latin typeface="+mn-lt"/>
              </a:rPr>
              <a:t>Nelle persone immunocompetenti i poliovirus possono essere </a:t>
            </a:r>
            <a:r>
              <a:rPr lang="it-IT" sz="2400" dirty="0" smtClean="0">
                <a:solidFill>
                  <a:schemeClr val="tx1"/>
                </a:solidFill>
                <a:latin typeface="+mn-lt"/>
              </a:rPr>
              <a:t>rilevati nell'orofaringe. </a:t>
            </a:r>
          </a:p>
          <a:p>
            <a:pPr algn="just"/>
            <a:r>
              <a:rPr lang="it-IT" sz="2400" dirty="0" smtClean="0">
                <a:solidFill>
                  <a:schemeClr val="tx1"/>
                </a:solidFill>
                <a:latin typeface="+mn-lt"/>
              </a:rPr>
              <a:t>Per </a:t>
            </a:r>
            <a:r>
              <a:rPr lang="it-IT" sz="2400" dirty="0">
                <a:solidFill>
                  <a:schemeClr val="tx1"/>
                </a:solidFill>
                <a:latin typeface="+mn-lt"/>
              </a:rPr>
              <a:t>1-2 settimane, nel sangue per circa 1 settimana, nelle </a:t>
            </a:r>
            <a:r>
              <a:rPr lang="it-IT" sz="2400" dirty="0" smtClean="0">
                <a:solidFill>
                  <a:schemeClr val="tx1"/>
                </a:solidFill>
                <a:latin typeface="+mn-lt"/>
              </a:rPr>
              <a:t>feci per </a:t>
            </a:r>
            <a:r>
              <a:rPr lang="it-IT" sz="2400" dirty="0">
                <a:solidFill>
                  <a:schemeClr val="tx1"/>
                </a:solidFill>
                <a:latin typeface="+mn-lt"/>
              </a:rPr>
              <a:t>1-2 mesi dopo l'infezione iniziale. Nei casi fatali i poliovirus possono essere rilevati nelle feci, nel contenuto intestinale, nei linfonodi, nel tessuto cerebrale e nel midollo spinale. </a:t>
            </a:r>
          </a:p>
          <a:p>
            <a:pPr algn="just"/>
            <a:endParaRPr lang="it-IT" sz="2400" dirty="0">
              <a:solidFill>
                <a:schemeClr val="tx1"/>
              </a:solidFill>
              <a:latin typeface="+mn-lt"/>
            </a:endParaRPr>
          </a:p>
        </p:txBody>
      </p:sp>
    </p:spTree>
    <p:extLst>
      <p:ext uri="{BB962C8B-B14F-4D97-AF65-F5344CB8AC3E}">
        <p14:creationId xmlns:p14="http://schemas.microsoft.com/office/powerpoint/2010/main" val="1025197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z="2400" dirty="0"/>
              <a:t>LA POLIOMIELITE: CENNI DI CLINICA ED EPIDEMIOLOGIA</a:t>
            </a:r>
            <a:br>
              <a:rPr lang="it-IT" sz="2400" dirty="0"/>
            </a:br>
            <a:endParaRPr lang="it-IT" sz="2400" dirty="0"/>
          </a:p>
        </p:txBody>
      </p:sp>
      <p:sp>
        <p:nvSpPr>
          <p:cNvPr id="8" name="Segnaposto testo 7"/>
          <p:cNvSpPr>
            <a:spLocks noGrp="1"/>
          </p:cNvSpPr>
          <p:nvPr>
            <p:ph type="body" sz="quarter" idx="11"/>
          </p:nvPr>
        </p:nvSpPr>
        <p:spPr>
          <a:xfrm>
            <a:off x="410607" y="6268891"/>
            <a:ext cx="7886700" cy="553454"/>
          </a:xfrm>
        </p:spPr>
        <p:txBody>
          <a:bodyPr/>
          <a:lstStyle/>
          <a:p>
            <a:r>
              <a:rPr lang="it-IT" dirty="0"/>
              <a:t>http://americanhistory.si.edu/polio/historicalphotos/album.htm</a:t>
            </a:r>
            <a:br>
              <a:rPr lang="it-IT" dirty="0"/>
            </a:br>
            <a:r>
              <a:rPr lang="it-IT" dirty="0"/>
              <a:t>http://www.epicentro.iss.it/problemi/polio/polio.asp</a:t>
            </a:r>
          </a:p>
        </p:txBody>
      </p:sp>
      <p:sp>
        <p:nvSpPr>
          <p:cNvPr id="9" name="Segnaposto testo 8"/>
          <p:cNvSpPr>
            <a:spLocks noGrp="1"/>
          </p:cNvSpPr>
          <p:nvPr>
            <p:ph type="body" sz="quarter" idx="12"/>
          </p:nvPr>
        </p:nvSpPr>
        <p:spPr>
          <a:xfrm>
            <a:off x="372600" y="839701"/>
            <a:ext cx="8375864" cy="2136909"/>
          </a:xfrm>
        </p:spPr>
        <p:txBody>
          <a:bodyPr>
            <a:noAutofit/>
          </a:bodyPr>
          <a:lstStyle/>
          <a:p>
            <a:pPr algn="just"/>
            <a:r>
              <a:rPr lang="it-IT" sz="2400" dirty="0">
                <a:solidFill>
                  <a:schemeClr val="tx1"/>
                </a:solidFill>
                <a:latin typeface="+mn-lt"/>
              </a:rPr>
              <a:t>In casi di infezione estesa a tutti gli arti, il malato può diventare tetraplegico.</a:t>
            </a:r>
          </a:p>
          <a:p>
            <a:pPr algn="just"/>
            <a:r>
              <a:rPr lang="it-IT" sz="2400" dirty="0">
                <a:solidFill>
                  <a:schemeClr val="tx1"/>
                </a:solidFill>
                <a:latin typeface="+mn-lt"/>
              </a:rPr>
              <a:t>Nella forma più grave, quella bulbare, il virus paralizza i muscoli innervati dai nervi craniali, riducendo la capacità respiratoria, di ingestione e di parola. </a:t>
            </a:r>
          </a:p>
        </p:txBody>
      </p:sp>
      <p:pic>
        <p:nvPicPr>
          <p:cNvPr id="4" name="Picture 4" descr="Photo of rows of people using the iron lung"/>
          <p:cNvPicPr>
            <a:picLocks noChangeAspect="1" noChangeArrowheads="1"/>
          </p:cNvPicPr>
          <p:nvPr/>
        </p:nvPicPr>
        <p:blipFill>
          <a:blip r:embed="rId2" cstate="print"/>
          <a:srcRect/>
          <a:stretch>
            <a:fillRect/>
          </a:stretch>
        </p:blipFill>
        <p:spPr bwMode="auto">
          <a:xfrm>
            <a:off x="391793" y="3291646"/>
            <a:ext cx="4252215" cy="2657634"/>
          </a:xfrm>
          <a:prstGeom prst="rect">
            <a:avLst/>
          </a:prstGeom>
          <a:noFill/>
        </p:spPr>
      </p:pic>
    </p:spTree>
    <p:extLst>
      <p:ext uri="{BB962C8B-B14F-4D97-AF65-F5344CB8AC3E}">
        <p14:creationId xmlns:p14="http://schemas.microsoft.com/office/powerpoint/2010/main" val="196351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755" y="332656"/>
            <a:ext cx="7886700" cy="455564"/>
          </a:xfrm>
        </p:spPr>
        <p:txBody>
          <a:bodyPr/>
          <a:lstStyle/>
          <a:p>
            <a:r>
              <a:rPr lang="it-IT" sz="2800" dirty="0"/>
              <a:t>COME SI TRASMETTE IL POLIOVIRUS</a:t>
            </a:r>
          </a:p>
        </p:txBody>
      </p:sp>
      <p:sp>
        <p:nvSpPr>
          <p:cNvPr id="3" name="Segnaposto testo 2"/>
          <p:cNvSpPr>
            <a:spLocks noGrp="1"/>
          </p:cNvSpPr>
          <p:nvPr>
            <p:ph type="body" sz="quarter" idx="11"/>
          </p:nvPr>
        </p:nvSpPr>
        <p:spPr>
          <a:xfrm>
            <a:off x="251520" y="6176609"/>
            <a:ext cx="7886700" cy="553454"/>
          </a:xfrm>
        </p:spPr>
        <p:txBody>
          <a:bodyPr/>
          <a:lstStyle/>
          <a:p>
            <a:r>
              <a:rPr lang="it-IT" dirty="0"/>
              <a:t>http://www.epicentro.iss.it/problemi/polio/polio.asp</a:t>
            </a:r>
          </a:p>
        </p:txBody>
      </p:sp>
      <p:sp>
        <p:nvSpPr>
          <p:cNvPr id="6" name="Segnaposto testo 5"/>
          <p:cNvSpPr>
            <a:spLocks noGrp="1"/>
          </p:cNvSpPr>
          <p:nvPr>
            <p:ph type="body" sz="quarter" idx="12"/>
          </p:nvPr>
        </p:nvSpPr>
        <p:spPr>
          <a:xfrm>
            <a:off x="371474" y="1223010"/>
            <a:ext cx="8304981" cy="5230326"/>
          </a:xfrm>
        </p:spPr>
        <p:txBody>
          <a:bodyPr>
            <a:noAutofit/>
          </a:bodyPr>
          <a:lstStyle/>
          <a:p>
            <a:pPr algn="just"/>
            <a:r>
              <a:rPr lang="it-IT" sz="2400" dirty="0">
                <a:solidFill>
                  <a:schemeClr val="tx1"/>
                </a:solidFill>
                <a:latin typeface="+mn-lt"/>
              </a:rPr>
              <a:t>Il </a:t>
            </a:r>
            <a:r>
              <a:rPr lang="it-IT" sz="2400" b="1" dirty="0">
                <a:solidFill>
                  <a:schemeClr val="tx1"/>
                </a:solidFill>
                <a:latin typeface="+mn-lt"/>
              </a:rPr>
              <a:t>contagio avviene per via oro-f</a:t>
            </a:r>
            <a:r>
              <a:rPr lang="it-IT" sz="2400" dirty="0">
                <a:solidFill>
                  <a:schemeClr val="tx1"/>
                </a:solidFill>
                <a:latin typeface="+mn-lt"/>
              </a:rPr>
              <a:t>ecale, attraverso l’ingestione di </a:t>
            </a:r>
            <a:r>
              <a:rPr lang="it-IT" sz="2400" b="1" dirty="0">
                <a:solidFill>
                  <a:schemeClr val="tx1"/>
                </a:solidFill>
                <a:latin typeface="+mn-lt"/>
              </a:rPr>
              <a:t>acqua o cibi contaminati o tramite la saliva e le goccioline </a:t>
            </a:r>
            <a:r>
              <a:rPr lang="it-IT" sz="2400" dirty="0">
                <a:solidFill>
                  <a:schemeClr val="tx1"/>
                </a:solidFill>
                <a:latin typeface="+mn-lt"/>
              </a:rPr>
              <a:t>emesse con i colpi di tosse e gli starnuti da soggetti ammalati o portatori sani. </a:t>
            </a:r>
          </a:p>
          <a:p>
            <a:pPr algn="just"/>
            <a:r>
              <a:rPr lang="it-IT" sz="2400" dirty="0">
                <a:solidFill>
                  <a:schemeClr val="tx1"/>
                </a:solidFill>
                <a:latin typeface="+mn-lt"/>
              </a:rPr>
              <a:t>Il </a:t>
            </a:r>
            <a:r>
              <a:rPr lang="it-IT" sz="2400" b="1" dirty="0">
                <a:solidFill>
                  <a:schemeClr val="tx1"/>
                </a:solidFill>
                <a:latin typeface="+mn-lt"/>
              </a:rPr>
              <a:t>poliovirus si moltiplica nella mucosa oro-faringea</a:t>
            </a:r>
            <a:r>
              <a:rPr lang="it-IT" sz="2400" dirty="0">
                <a:solidFill>
                  <a:schemeClr val="tx1"/>
                </a:solidFill>
                <a:latin typeface="+mn-lt"/>
              </a:rPr>
              <a:t>, nell’intestino e nei tessuti linfatici sottostanti e può diffondersi anche attraverso le feci, ben prima che i sintomi della malattia siano evidenti. </a:t>
            </a:r>
          </a:p>
          <a:p>
            <a:pPr algn="just"/>
            <a:r>
              <a:rPr lang="it-IT" sz="2400" b="1" dirty="0">
                <a:solidFill>
                  <a:schemeClr val="tx1"/>
                </a:solidFill>
                <a:latin typeface="+mn-lt"/>
              </a:rPr>
              <a:t>L’uomo rappresenta l’unico serbatoio naturale del virus </a:t>
            </a:r>
            <a:r>
              <a:rPr lang="it-IT" sz="2400" dirty="0">
                <a:solidFill>
                  <a:schemeClr val="tx1"/>
                </a:solidFill>
                <a:latin typeface="+mn-lt"/>
              </a:rPr>
              <a:t>della poliomielite, che può colpire persone di tutte le età ma </a:t>
            </a:r>
            <a:r>
              <a:rPr lang="it-IT" sz="2400" b="1" dirty="0">
                <a:solidFill>
                  <a:schemeClr val="tx1"/>
                </a:solidFill>
                <a:latin typeface="+mn-lt"/>
              </a:rPr>
              <a:t>principalmente</a:t>
            </a:r>
            <a:r>
              <a:rPr lang="it-IT" sz="2400" dirty="0">
                <a:solidFill>
                  <a:schemeClr val="tx1"/>
                </a:solidFill>
                <a:latin typeface="+mn-lt"/>
              </a:rPr>
              <a:t> </a:t>
            </a:r>
            <a:r>
              <a:rPr lang="it-IT" sz="2400" b="1" dirty="0">
                <a:solidFill>
                  <a:schemeClr val="tx1"/>
                </a:solidFill>
                <a:latin typeface="+mn-lt"/>
              </a:rPr>
              <a:t>si manifesta nei bambini</a:t>
            </a:r>
            <a:br>
              <a:rPr lang="it-IT" sz="2400" b="1" dirty="0">
                <a:solidFill>
                  <a:schemeClr val="tx1"/>
                </a:solidFill>
                <a:latin typeface="+mn-lt"/>
              </a:rPr>
            </a:br>
            <a:r>
              <a:rPr lang="it-IT" sz="2400" b="1" dirty="0">
                <a:solidFill>
                  <a:schemeClr val="tx1"/>
                </a:solidFill>
                <a:latin typeface="+mn-lt"/>
              </a:rPr>
              <a:t>sotto i tre anni</a:t>
            </a:r>
            <a:r>
              <a:rPr lang="it-IT" sz="2400" b="1" dirty="0" smtClean="0">
                <a:solidFill>
                  <a:schemeClr val="tx1"/>
                </a:solidFill>
                <a:latin typeface="+mn-lt"/>
              </a:rPr>
              <a:t>. </a:t>
            </a:r>
            <a:endParaRPr lang="it-IT" sz="2400" b="1" dirty="0">
              <a:solidFill>
                <a:schemeClr val="tx1"/>
              </a:solidFill>
              <a:latin typeface="+mn-lt"/>
            </a:endParaRPr>
          </a:p>
        </p:txBody>
      </p:sp>
    </p:spTree>
    <p:extLst>
      <p:ext uri="{BB962C8B-B14F-4D97-AF65-F5344CB8AC3E}">
        <p14:creationId xmlns:p14="http://schemas.microsoft.com/office/powerpoint/2010/main" val="35816566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600" y="260648"/>
            <a:ext cx="7886700" cy="455564"/>
          </a:xfrm>
        </p:spPr>
        <p:txBody>
          <a:bodyPr/>
          <a:lstStyle/>
          <a:p>
            <a:r>
              <a:rPr lang="it-IT" sz="2800" b="1" dirty="0">
                <a:latin typeface="+mn-lt"/>
              </a:rPr>
              <a:t>SOGGETTI A RISCHIO E FATTORI DI RISCHIO (I)</a:t>
            </a:r>
          </a:p>
        </p:txBody>
      </p:sp>
      <p:sp>
        <p:nvSpPr>
          <p:cNvPr id="4" name="Segnaposto testo 3"/>
          <p:cNvSpPr>
            <a:spLocks noGrp="1"/>
          </p:cNvSpPr>
          <p:nvPr>
            <p:ph type="body" sz="quarter" idx="11"/>
          </p:nvPr>
        </p:nvSpPr>
        <p:spPr>
          <a:xfrm>
            <a:off x="372600" y="6016599"/>
            <a:ext cx="7886700" cy="553454"/>
          </a:xfrm>
        </p:spPr>
        <p:txBody>
          <a:bodyPr/>
          <a:lstStyle/>
          <a:p>
            <a:r>
              <a:rPr lang="it-IT" dirty="0"/>
              <a:t>http://www.epicentro.iss.it/problemi/polio/polio.asp</a:t>
            </a:r>
          </a:p>
        </p:txBody>
      </p:sp>
      <p:sp>
        <p:nvSpPr>
          <p:cNvPr id="6" name="Segnaposto testo 5"/>
          <p:cNvSpPr>
            <a:spLocks noGrp="1"/>
          </p:cNvSpPr>
          <p:nvPr>
            <p:ph type="body" sz="quarter" idx="12"/>
          </p:nvPr>
        </p:nvSpPr>
        <p:spPr>
          <a:xfrm>
            <a:off x="371474" y="1223010"/>
            <a:ext cx="8448998" cy="4870286"/>
          </a:xfrm>
        </p:spPr>
        <p:txBody>
          <a:bodyPr>
            <a:noAutofit/>
          </a:bodyPr>
          <a:lstStyle/>
          <a:p>
            <a:pPr algn="just"/>
            <a:r>
              <a:rPr lang="it-IT" sz="2400" dirty="0">
                <a:solidFill>
                  <a:schemeClr val="tx1"/>
                </a:solidFill>
                <a:latin typeface="+mn-lt"/>
              </a:rPr>
              <a:t>Anche i soggetti immunizzati possono venire infettati dal virus, senza </a:t>
            </a:r>
            <a:r>
              <a:rPr lang="it-IT" sz="2400" dirty="0" smtClean="0">
                <a:solidFill>
                  <a:schemeClr val="tx1"/>
                </a:solidFill>
                <a:latin typeface="+mn-lt"/>
              </a:rPr>
              <a:t>svilupparne i </a:t>
            </a:r>
            <a:r>
              <a:rPr lang="it-IT" sz="2400" dirty="0">
                <a:solidFill>
                  <a:schemeClr val="tx1"/>
                </a:solidFill>
                <a:latin typeface="+mn-lt"/>
              </a:rPr>
              <a:t>sintomi, e trasmetterlo ad altri. </a:t>
            </a:r>
          </a:p>
          <a:p>
            <a:pPr algn="just"/>
            <a:endParaRPr lang="it-IT" sz="2400" dirty="0">
              <a:solidFill>
                <a:schemeClr val="tx1"/>
              </a:solidFill>
              <a:latin typeface="+mn-lt"/>
            </a:endParaRPr>
          </a:p>
          <a:p>
            <a:pPr algn="just"/>
            <a:r>
              <a:rPr lang="it-IT" sz="2400" dirty="0">
                <a:solidFill>
                  <a:schemeClr val="tx1"/>
                </a:solidFill>
                <a:latin typeface="+mn-lt"/>
              </a:rPr>
              <a:t>Data la ridotta probabilità che un individuo infettato sviluppi sintomi chiari e visibili, come la paralisi, la catena di trasmissione può allargarsi rapidamente, </a:t>
            </a:r>
            <a:r>
              <a:rPr lang="it-IT" sz="2400" dirty="0" smtClean="0">
                <a:solidFill>
                  <a:schemeClr val="tx1"/>
                </a:solidFill>
                <a:latin typeface="+mn-lt"/>
              </a:rPr>
              <a:t>soprattutto in </a:t>
            </a:r>
            <a:r>
              <a:rPr lang="it-IT" sz="2400" dirty="0">
                <a:solidFill>
                  <a:schemeClr val="tx1"/>
                </a:solidFill>
                <a:latin typeface="+mn-lt"/>
              </a:rPr>
              <a:t>assenza di misure igieniche adeguate.</a:t>
            </a:r>
          </a:p>
          <a:p>
            <a:pPr algn="just"/>
            <a:endParaRPr lang="it-IT" sz="2400" dirty="0">
              <a:solidFill>
                <a:schemeClr val="tx1"/>
              </a:solidFill>
              <a:latin typeface="+mn-lt"/>
            </a:endParaRPr>
          </a:p>
          <a:p>
            <a:pPr algn="just"/>
            <a:r>
              <a:rPr lang="it-IT" sz="2400" dirty="0">
                <a:solidFill>
                  <a:schemeClr val="tx1"/>
                </a:solidFill>
                <a:latin typeface="+mn-lt"/>
              </a:rPr>
              <a:t>Solo l’1% dei malati di polio sviluppano la paralisi, il 5-10% sviluppa una </a:t>
            </a:r>
            <a:r>
              <a:rPr lang="it-IT" sz="2400" dirty="0" smtClean="0">
                <a:solidFill>
                  <a:schemeClr val="tx1"/>
                </a:solidFill>
                <a:latin typeface="+mn-lt"/>
              </a:rPr>
              <a:t>forma di </a:t>
            </a:r>
            <a:r>
              <a:rPr lang="it-IT" sz="2400" dirty="0">
                <a:solidFill>
                  <a:schemeClr val="tx1"/>
                </a:solidFill>
                <a:latin typeface="+mn-lt"/>
              </a:rPr>
              <a:t>meningite asettica, il restante 90% circa sperimenta solo sintomi simili a una influenza e ad altre infezioni virali.</a:t>
            </a:r>
          </a:p>
        </p:txBody>
      </p:sp>
    </p:spTree>
    <p:extLst>
      <p:ext uri="{BB962C8B-B14F-4D97-AF65-F5344CB8AC3E}">
        <p14:creationId xmlns:p14="http://schemas.microsoft.com/office/powerpoint/2010/main" val="2762738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hoto of a nurse holding up a newspaper with the heading Vaccine Triumph Ends Polio Threat for a man using a chest respirator "/>
          <p:cNvPicPr>
            <a:picLocks noChangeAspect="1" noChangeArrowheads="1"/>
          </p:cNvPicPr>
          <p:nvPr/>
        </p:nvPicPr>
        <p:blipFill>
          <a:blip r:embed="rId2" cstate="print"/>
          <a:srcRect/>
          <a:stretch>
            <a:fillRect/>
          </a:stretch>
        </p:blipFill>
        <p:spPr bwMode="auto">
          <a:xfrm>
            <a:off x="5436095" y="3055231"/>
            <a:ext cx="3499652" cy="2822300"/>
          </a:xfrm>
          <a:prstGeom prst="rect">
            <a:avLst/>
          </a:prstGeom>
          <a:noFill/>
          <a:effectLst>
            <a:outerShdw blurRad="50800" dist="38100" dir="2700000" algn="tl" rotWithShape="0">
              <a:prstClr val="black">
                <a:alpha val="40000"/>
              </a:prstClr>
            </a:outerShdw>
          </a:effectLst>
        </p:spPr>
      </p:pic>
      <p:sp>
        <p:nvSpPr>
          <p:cNvPr id="2" name="Titolo 1"/>
          <p:cNvSpPr>
            <a:spLocks noGrp="1"/>
          </p:cNvSpPr>
          <p:nvPr>
            <p:ph type="title"/>
          </p:nvPr>
        </p:nvSpPr>
        <p:spPr>
          <a:xfrm>
            <a:off x="372600" y="207375"/>
            <a:ext cx="8447872" cy="1201071"/>
          </a:xfrm>
        </p:spPr>
        <p:txBody>
          <a:bodyPr/>
          <a:lstStyle/>
          <a:p>
            <a:r>
              <a:rPr lang="it-IT" sz="3200" dirty="0"/>
              <a:t>PERCHÉ LA POLIO È UNA MALATTIA </a:t>
            </a:r>
            <a:r>
              <a:rPr lang="it-IT" sz="3200" dirty="0" smtClean="0"/>
              <a:t>PREVENIBILE MEDIANTE </a:t>
            </a:r>
            <a:r>
              <a:rPr lang="it-IT" sz="3200" dirty="0"/>
              <a:t>VACCINAZIONE?</a:t>
            </a:r>
            <a:br>
              <a:rPr lang="it-IT" sz="3200" dirty="0"/>
            </a:br>
            <a:endParaRPr lang="it-IT" sz="3200" dirty="0"/>
          </a:p>
        </p:txBody>
      </p:sp>
      <p:sp>
        <p:nvSpPr>
          <p:cNvPr id="13" name="Segnaposto testo 12"/>
          <p:cNvSpPr>
            <a:spLocks noGrp="1"/>
          </p:cNvSpPr>
          <p:nvPr>
            <p:ph type="body" sz="quarter" idx="11"/>
          </p:nvPr>
        </p:nvSpPr>
        <p:spPr/>
        <p:txBody>
          <a:bodyPr/>
          <a:lstStyle/>
          <a:p>
            <a:r>
              <a:rPr lang="de-DE"/>
              <a:t>Patti  AM, Ann Igiene 2010</a:t>
            </a:r>
            <a:r>
              <a:rPr lang="it-IT"/>
              <a:t/>
            </a:r>
            <a:br>
              <a:rPr lang="it-IT"/>
            </a:br>
            <a:r>
              <a:rPr lang="it-IT"/>
              <a:t>http://americanhistory.si.edu/polio/historicalphotos/album.htm</a:t>
            </a:r>
          </a:p>
        </p:txBody>
      </p:sp>
      <p:sp>
        <p:nvSpPr>
          <p:cNvPr id="9" name="Segnaposto testo 8"/>
          <p:cNvSpPr>
            <a:spLocks noGrp="1"/>
          </p:cNvSpPr>
          <p:nvPr>
            <p:ph type="body" sz="quarter" idx="12"/>
          </p:nvPr>
        </p:nvSpPr>
        <p:spPr>
          <a:xfrm>
            <a:off x="371474" y="1949116"/>
            <a:ext cx="5064621" cy="3101891"/>
          </a:xfrm>
        </p:spPr>
        <p:txBody>
          <a:bodyPr>
            <a:noAutofit/>
          </a:bodyPr>
          <a:lstStyle/>
          <a:p>
            <a:r>
              <a:rPr lang="it-IT" sz="2800" dirty="0">
                <a:solidFill>
                  <a:schemeClr val="tx1"/>
                </a:solidFill>
                <a:latin typeface="+mn-lt"/>
              </a:rPr>
              <a:t>esistono vaccini efficaci e (abbastanza) sicuri</a:t>
            </a:r>
          </a:p>
          <a:p>
            <a:r>
              <a:rPr lang="it-IT" sz="2800" dirty="0" smtClean="0">
                <a:solidFill>
                  <a:schemeClr val="tx1"/>
                </a:solidFill>
                <a:latin typeface="+mn-lt"/>
              </a:rPr>
              <a:t>si </a:t>
            </a:r>
            <a:r>
              <a:rPr lang="it-IT" sz="2800" dirty="0">
                <a:solidFill>
                  <a:schemeClr val="tx1"/>
                </a:solidFill>
                <a:latin typeface="+mn-lt"/>
              </a:rPr>
              <a:t>crea immunità di gregge </a:t>
            </a:r>
          </a:p>
          <a:p>
            <a:r>
              <a:rPr lang="it-IT" sz="2800" dirty="0" smtClean="0">
                <a:solidFill>
                  <a:schemeClr val="tx1"/>
                </a:solidFill>
                <a:latin typeface="+mn-lt"/>
              </a:rPr>
              <a:t>i </a:t>
            </a:r>
            <a:r>
              <a:rPr lang="it-IT" sz="2800" dirty="0">
                <a:solidFill>
                  <a:schemeClr val="tx1"/>
                </a:solidFill>
                <a:latin typeface="+mn-lt"/>
              </a:rPr>
              <a:t>tre polio virus sono stabili </a:t>
            </a:r>
          </a:p>
          <a:p>
            <a:r>
              <a:rPr lang="it-IT" sz="2800" dirty="0" smtClean="0">
                <a:solidFill>
                  <a:schemeClr val="tx1"/>
                </a:solidFill>
                <a:latin typeface="+mn-lt"/>
              </a:rPr>
              <a:t>l’unico </a:t>
            </a:r>
            <a:r>
              <a:rPr lang="it-IT" sz="2800" dirty="0">
                <a:solidFill>
                  <a:schemeClr val="tx1"/>
                </a:solidFill>
                <a:latin typeface="+mn-lt"/>
              </a:rPr>
              <a:t>serbatoio è l’uomo </a:t>
            </a:r>
          </a:p>
          <a:p>
            <a:r>
              <a:rPr lang="it-IT" sz="2800" dirty="0" smtClean="0">
                <a:solidFill>
                  <a:schemeClr val="tx1"/>
                </a:solidFill>
                <a:latin typeface="+mn-lt"/>
              </a:rPr>
              <a:t>l’infezione </a:t>
            </a:r>
            <a:r>
              <a:rPr lang="it-IT" sz="2800" dirty="0">
                <a:solidFill>
                  <a:schemeClr val="tx1"/>
                </a:solidFill>
                <a:latin typeface="+mn-lt"/>
              </a:rPr>
              <a:t>non cronicizza </a:t>
            </a:r>
          </a:p>
          <a:p>
            <a:endParaRPr lang="it-IT" sz="2800" dirty="0">
              <a:solidFill>
                <a:schemeClr val="tx1"/>
              </a:solidFill>
              <a:latin typeface="+mn-lt"/>
            </a:endParaRPr>
          </a:p>
        </p:txBody>
      </p:sp>
    </p:spTree>
    <p:extLst>
      <p:ext uri="{BB962C8B-B14F-4D97-AF65-F5344CB8AC3E}">
        <p14:creationId xmlns:p14="http://schemas.microsoft.com/office/powerpoint/2010/main" val="1064919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234616" y="240202"/>
            <a:ext cx="8657864" cy="6399113"/>
          </a:xfrm>
          <a:prstGeom prst="rect">
            <a:avLst/>
          </a:prstGeom>
          <a:noFill/>
          <a:ln w="9525">
            <a:noFill/>
            <a:miter lim="800000"/>
            <a:headEnd/>
            <a:tailEnd/>
          </a:ln>
        </p:spPr>
      </p:pic>
    </p:spTree>
    <p:extLst>
      <p:ext uri="{BB962C8B-B14F-4D97-AF65-F5344CB8AC3E}">
        <p14:creationId xmlns:p14="http://schemas.microsoft.com/office/powerpoint/2010/main" val="2449620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67544" y="956576"/>
            <a:ext cx="8424936"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4400">
                <a:solidFill>
                  <a:schemeClr val="tx2"/>
                </a:solidFill>
                <a:latin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lgn="just"/>
            <a:endParaRPr lang="it-IT" altLang="en-US" sz="2400" dirty="0">
              <a:solidFill>
                <a:srgbClr val="002060"/>
              </a:solidFill>
              <a:latin typeface="Calibri" panose="020F0502020204030204" pitchFamily="34" charset="0"/>
              <a:cs typeface="Calibri" panose="020F0502020204030204" pitchFamily="34" charset="0"/>
            </a:endParaRPr>
          </a:p>
        </p:txBody>
      </p:sp>
      <p:sp>
        <p:nvSpPr>
          <p:cNvPr id="3" name="Rectangle 7"/>
          <p:cNvSpPr>
            <a:spLocks noChangeArrowheads="1"/>
          </p:cNvSpPr>
          <p:nvPr/>
        </p:nvSpPr>
        <p:spPr bwMode="auto">
          <a:xfrm>
            <a:off x="264582" y="1661724"/>
            <a:ext cx="8537400" cy="4431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spcBef>
                <a:spcPct val="20000"/>
              </a:spcBef>
              <a:buClr>
                <a:srgbClr val="00AFA5"/>
              </a:buClr>
              <a:buSzPct val="85000"/>
              <a:buFont typeface="ZapfDingbats" pitchFamily="82" charset="2"/>
              <a:defRPr sz="2400" b="1">
                <a:solidFill>
                  <a:schemeClr val="tx1"/>
                </a:solidFill>
                <a:latin typeface="Verdana" pitchFamily="34" charset="0"/>
              </a:defRPr>
            </a:lvl1pPr>
            <a:lvl2pPr algn="ctr" defTabSz="957263">
              <a:spcBef>
                <a:spcPct val="20000"/>
              </a:spcBef>
              <a:buClr>
                <a:srgbClr val="777777"/>
              </a:buClr>
              <a:buSzPct val="75000"/>
              <a:buFont typeface="ZapfDingbats" pitchFamily="82" charset="2"/>
              <a:defRPr sz="2000" b="1">
                <a:solidFill>
                  <a:srgbClr val="000000"/>
                </a:solidFill>
                <a:latin typeface="Verdana" pitchFamily="34" charset="0"/>
              </a:defRPr>
            </a:lvl2pPr>
            <a:lvl3pPr algn="ctr" defTabSz="957263">
              <a:spcBef>
                <a:spcPct val="20000"/>
              </a:spcBef>
              <a:buSzPct val="95000"/>
              <a:buFont typeface="Arial Narrow" pitchFamily="34" charset="0"/>
              <a:buChar char="-"/>
              <a:defRPr>
                <a:solidFill>
                  <a:srgbClr val="000000"/>
                </a:solidFill>
                <a:latin typeface="Verdana" pitchFamily="34" charset="0"/>
              </a:defRPr>
            </a:lvl3pPr>
            <a:lvl4pPr algn="ctr">
              <a:spcBef>
                <a:spcPct val="20000"/>
              </a:spcBef>
              <a:defRPr sz="2000">
                <a:solidFill>
                  <a:schemeClr val="tx1"/>
                </a:solidFill>
                <a:latin typeface="Arial" charset="0"/>
              </a:defRPr>
            </a:lvl4pPr>
            <a:lvl5pPr algn="ctr">
              <a:spcBef>
                <a:spcPct val="20000"/>
              </a:spcBef>
              <a:defRPr sz="2000">
                <a:solidFill>
                  <a:schemeClr val="tx1"/>
                </a:solidFill>
                <a:latin typeface="Arial" charset="0"/>
              </a:defRPr>
            </a:lvl5pPr>
            <a:lvl6pPr marL="457200" algn="ctr" fontAlgn="base">
              <a:spcBef>
                <a:spcPct val="20000"/>
              </a:spcBef>
              <a:spcAft>
                <a:spcPct val="0"/>
              </a:spcAft>
              <a:defRPr sz="2000">
                <a:solidFill>
                  <a:schemeClr val="tx1"/>
                </a:solidFill>
                <a:latin typeface="Arial" charset="0"/>
              </a:defRPr>
            </a:lvl6pPr>
            <a:lvl7pPr marL="914400" algn="ctr" fontAlgn="base">
              <a:spcBef>
                <a:spcPct val="20000"/>
              </a:spcBef>
              <a:spcAft>
                <a:spcPct val="0"/>
              </a:spcAft>
              <a:defRPr sz="2000">
                <a:solidFill>
                  <a:schemeClr val="tx1"/>
                </a:solidFill>
                <a:latin typeface="Arial" charset="0"/>
              </a:defRPr>
            </a:lvl7pPr>
            <a:lvl8pPr marL="1371600" algn="ctr" fontAlgn="base">
              <a:spcBef>
                <a:spcPct val="20000"/>
              </a:spcBef>
              <a:spcAft>
                <a:spcPct val="0"/>
              </a:spcAft>
              <a:defRPr sz="2000">
                <a:solidFill>
                  <a:schemeClr val="tx1"/>
                </a:solidFill>
                <a:latin typeface="Arial" charset="0"/>
              </a:defRPr>
            </a:lvl8pPr>
            <a:lvl9pPr marL="1828800" algn="ctr" fontAlgn="base">
              <a:spcBef>
                <a:spcPct val="20000"/>
              </a:spcBef>
              <a:spcAft>
                <a:spcPct val="0"/>
              </a:spcAft>
              <a:defRPr sz="2000">
                <a:solidFill>
                  <a:schemeClr val="tx1"/>
                </a:solidFill>
                <a:latin typeface="Arial" charset="0"/>
              </a:defRPr>
            </a:lvl9pPr>
          </a:lstStyle>
          <a:p>
            <a:pPr marL="342892" indent="-342892" algn="just">
              <a:spcBef>
                <a:spcPct val="0"/>
              </a:spcBef>
              <a:buClr>
                <a:srgbClr val="DC6E00"/>
              </a:buClr>
              <a:buSzTx/>
              <a:buFont typeface="Wingdings" panose="05000000000000000000" pitchFamily="2" charset="2"/>
              <a:buChar char="Ø"/>
            </a:pPr>
            <a:r>
              <a:rPr lang="it-IT" altLang="en-US" sz="2000" b="0" dirty="0">
                <a:solidFill>
                  <a:srgbClr val="002060"/>
                </a:solidFill>
                <a:latin typeface="Calibri" panose="020F0502020204030204" pitchFamily="34" charset="0"/>
                <a:cs typeface="Calibri" panose="020F0502020204030204" pitchFamily="34" charset="0"/>
              </a:rPr>
              <a:t>necessarie vaccinazioni di richiamo</a:t>
            </a:r>
          </a:p>
          <a:p>
            <a:pPr marL="342892" indent="-342892" algn="just">
              <a:spcBef>
                <a:spcPct val="0"/>
              </a:spcBef>
              <a:buClr>
                <a:srgbClr val="DC6E00"/>
              </a:buClr>
              <a:buSzTx/>
              <a:buFont typeface="Wingdings" panose="05000000000000000000" pitchFamily="2" charset="2"/>
              <a:buChar char="Ø"/>
            </a:pPr>
            <a:r>
              <a:rPr lang="it-IT" altLang="en-US" sz="2000" b="0" dirty="0">
                <a:solidFill>
                  <a:srgbClr val="002060"/>
                </a:solidFill>
                <a:latin typeface="Calibri" panose="020F0502020204030204" pitchFamily="34" charset="0"/>
                <a:cs typeface="Calibri" panose="020F0502020204030204" pitchFamily="34" charset="0"/>
                <a:sym typeface="Wingdings" panose="05000000000000000000" pitchFamily="2" charset="2"/>
              </a:rPr>
              <a:t>rischio collettivo e individuale in caso di abbassamento delle coperture</a:t>
            </a:r>
            <a:endParaRPr lang="it-IT" altLang="en-US" sz="2000" b="0" dirty="0">
              <a:solidFill>
                <a:srgbClr val="002060"/>
              </a:solidFill>
              <a:latin typeface="Calibri" panose="020F0502020204030204" pitchFamily="34" charset="0"/>
              <a:cs typeface="Calibri" panose="020F0502020204030204" pitchFamily="34" charset="0"/>
            </a:endParaRPr>
          </a:p>
          <a:p>
            <a:pPr algn="just">
              <a:spcBef>
                <a:spcPct val="0"/>
              </a:spcBef>
              <a:buClr>
                <a:srgbClr val="DC6E00"/>
              </a:buClr>
              <a:buSzTx/>
              <a:buFontTx/>
              <a:buNone/>
            </a:pPr>
            <a:endParaRPr lang="it-IT" altLang="en-US" sz="2000" b="0" dirty="0">
              <a:solidFill>
                <a:srgbClr val="002060"/>
              </a:solidFill>
              <a:latin typeface="Calibri" panose="020F0502020204030204" pitchFamily="34" charset="0"/>
              <a:cs typeface="Calibri" panose="020F0502020204030204" pitchFamily="34" charset="0"/>
            </a:endParaRPr>
          </a:p>
          <a:p>
            <a:pPr algn="just">
              <a:spcBef>
                <a:spcPct val="0"/>
              </a:spcBef>
              <a:buClr>
                <a:srgbClr val="DC6E00"/>
              </a:buClr>
              <a:buSzTx/>
              <a:buFontTx/>
              <a:buChar char="•"/>
            </a:pPr>
            <a:r>
              <a:rPr lang="it-IT" altLang="en-US" sz="2000" b="0" dirty="0">
                <a:solidFill>
                  <a:srgbClr val="002060"/>
                </a:solidFill>
                <a:latin typeface="Calibri" panose="020F0502020204030204" pitchFamily="34" charset="0"/>
                <a:cs typeface="Calibri" panose="020F0502020204030204" pitchFamily="34" charset="0"/>
              </a:rPr>
              <a:t> </a:t>
            </a:r>
            <a:r>
              <a:rPr lang="it-IT" altLang="en-US" sz="2000" dirty="0">
                <a:solidFill>
                  <a:srgbClr val="002060"/>
                </a:solidFill>
                <a:latin typeface="Calibri" panose="020F0502020204030204" pitchFamily="34" charset="0"/>
                <a:cs typeface="Calibri" panose="020F0502020204030204" pitchFamily="34" charset="0"/>
              </a:rPr>
              <a:t>Difterite</a:t>
            </a:r>
            <a:r>
              <a:rPr lang="it-IT" altLang="en-US" sz="2000" b="0" dirty="0">
                <a:solidFill>
                  <a:srgbClr val="002060"/>
                </a:solidFill>
                <a:latin typeface="Calibri" panose="020F0502020204030204" pitchFamily="34" charset="0"/>
                <a:cs typeface="Calibri" panose="020F0502020204030204" pitchFamily="34" charset="0"/>
              </a:rPr>
              <a:t>: era stata eliminata dall’Italia. Recenti casi dovuti a calo coperture</a:t>
            </a:r>
            <a:endParaRPr lang="it-IT" altLang="en-US" sz="2000" b="0" dirty="0">
              <a:solidFill>
                <a:srgbClr val="002060"/>
              </a:solidFill>
              <a:latin typeface="Calibri" panose="020F0502020204030204" pitchFamily="34" charset="0"/>
              <a:cs typeface="Calibri" panose="020F0502020204030204" pitchFamily="34" charset="0"/>
              <a:sym typeface="Wingdings" panose="05000000000000000000" pitchFamily="2" charset="2"/>
            </a:endParaRPr>
          </a:p>
          <a:p>
            <a:pPr algn="just">
              <a:spcBef>
                <a:spcPct val="0"/>
              </a:spcBef>
              <a:buClr>
                <a:srgbClr val="DC6E00"/>
              </a:buClr>
              <a:buSzTx/>
            </a:pPr>
            <a:r>
              <a:rPr lang="it-IT" altLang="en-US" sz="2000" b="0" dirty="0">
                <a:solidFill>
                  <a:srgbClr val="002060"/>
                </a:solidFill>
                <a:latin typeface="Calibri" panose="020F0502020204030204" pitchFamily="34" charset="0"/>
                <a:cs typeface="Calibri" panose="020F0502020204030204" pitchFamily="34" charset="0"/>
                <a:sym typeface="Wingdings" panose="05000000000000000000" pitchFamily="2" charset="2"/>
              </a:rPr>
              <a:t>	 </a:t>
            </a:r>
            <a:r>
              <a:rPr lang="it-IT" altLang="en-US" sz="1800" b="0" dirty="0">
                <a:solidFill>
                  <a:schemeClr val="accent2">
                    <a:lumMod val="75000"/>
                  </a:schemeClr>
                </a:solidFill>
                <a:latin typeface="Calibri" panose="020F0502020204030204" pitchFamily="34" charset="0"/>
                <a:cs typeface="Calibri" panose="020F0502020204030204" pitchFamily="34" charset="0"/>
                <a:sym typeface="Wingdings" panose="05000000000000000000" pitchFamily="2" charset="2"/>
              </a:rPr>
              <a:t>sempre molto grave, a volte letale</a:t>
            </a:r>
            <a:endParaRPr lang="it-IT" altLang="en-US" sz="1800" b="0" dirty="0">
              <a:solidFill>
                <a:schemeClr val="accent2">
                  <a:lumMod val="75000"/>
                </a:schemeClr>
              </a:solidFill>
              <a:latin typeface="Calibri" panose="020F0502020204030204" pitchFamily="34" charset="0"/>
              <a:cs typeface="Calibri" panose="020F0502020204030204" pitchFamily="34" charset="0"/>
            </a:endParaRPr>
          </a:p>
          <a:p>
            <a:pPr algn="just">
              <a:spcBef>
                <a:spcPct val="0"/>
              </a:spcBef>
              <a:buClr>
                <a:srgbClr val="DC6E00"/>
              </a:buClr>
              <a:buSzTx/>
              <a:buFontTx/>
              <a:buChar char="•"/>
            </a:pPr>
            <a:endParaRPr lang="it-IT" altLang="en-US" sz="2000" b="0" dirty="0">
              <a:solidFill>
                <a:srgbClr val="002060"/>
              </a:solidFill>
              <a:latin typeface="Calibri" panose="020F0502020204030204" pitchFamily="34" charset="0"/>
              <a:cs typeface="Calibri" panose="020F0502020204030204" pitchFamily="34" charset="0"/>
            </a:endParaRPr>
          </a:p>
          <a:p>
            <a:pPr algn="just">
              <a:spcBef>
                <a:spcPct val="0"/>
              </a:spcBef>
              <a:buClr>
                <a:srgbClr val="DC6E00"/>
              </a:buClr>
              <a:buSzTx/>
              <a:buFontTx/>
              <a:buChar char="•"/>
            </a:pPr>
            <a:r>
              <a:rPr lang="it-IT" altLang="en-US" sz="2000" b="0" dirty="0">
                <a:solidFill>
                  <a:srgbClr val="002060"/>
                </a:solidFill>
                <a:latin typeface="Calibri" panose="020F0502020204030204" pitchFamily="34" charset="0"/>
                <a:cs typeface="Calibri" panose="020F0502020204030204" pitchFamily="34" charset="0"/>
              </a:rPr>
              <a:t> </a:t>
            </a:r>
            <a:r>
              <a:rPr lang="it-IT" altLang="en-US" sz="2000" dirty="0">
                <a:solidFill>
                  <a:srgbClr val="002060"/>
                </a:solidFill>
                <a:latin typeface="Calibri" panose="020F0502020204030204" pitchFamily="34" charset="0"/>
                <a:cs typeface="Calibri" panose="020F0502020204030204" pitchFamily="34" charset="0"/>
              </a:rPr>
              <a:t>Pertosse</a:t>
            </a:r>
            <a:r>
              <a:rPr lang="it-IT" altLang="en-US" sz="2000" b="0" dirty="0">
                <a:solidFill>
                  <a:srgbClr val="002060"/>
                </a:solidFill>
                <a:latin typeface="Calibri" panose="020F0502020204030204" pitchFamily="34" charset="0"/>
                <a:cs typeface="Calibri" panose="020F0502020204030204" pitchFamily="34" charset="0"/>
              </a:rPr>
              <a:t>: vaccinare adulti e in gravidanza per proteggere anche il neonato</a:t>
            </a:r>
          </a:p>
          <a:p>
            <a:pPr algn="just">
              <a:spcBef>
                <a:spcPct val="0"/>
              </a:spcBef>
              <a:buClr>
                <a:srgbClr val="DC6E00"/>
              </a:buClr>
              <a:buSzTx/>
            </a:pPr>
            <a:r>
              <a:rPr lang="it-IT" altLang="en-US" sz="2000" b="0" dirty="0">
                <a:solidFill>
                  <a:srgbClr val="002060"/>
                </a:solidFill>
                <a:latin typeface="Calibri" panose="020F0502020204030204" pitchFamily="34" charset="0"/>
                <a:cs typeface="Calibri" panose="020F0502020204030204" pitchFamily="34" charset="0"/>
                <a:sym typeface="Wingdings" panose="05000000000000000000" pitchFamily="2" charset="2"/>
              </a:rPr>
              <a:t>	 </a:t>
            </a:r>
            <a:r>
              <a:rPr lang="it-IT" altLang="en-US" sz="1800" b="0" dirty="0">
                <a:solidFill>
                  <a:schemeClr val="accent2">
                    <a:lumMod val="75000"/>
                  </a:schemeClr>
                </a:solidFill>
                <a:latin typeface="Calibri" panose="020F0502020204030204" pitchFamily="34" charset="0"/>
                <a:cs typeface="Calibri" panose="020F0502020204030204" pitchFamily="34" charset="0"/>
                <a:sym typeface="Wingdings" panose="05000000000000000000" pitchFamily="2" charset="2"/>
              </a:rPr>
              <a:t>Grave nel neonato; rischio ospedalizzazione a tutte le età, anche anziano</a:t>
            </a:r>
            <a:endParaRPr lang="it-IT" altLang="en-US" sz="1800" b="0" dirty="0">
              <a:solidFill>
                <a:schemeClr val="accent2">
                  <a:lumMod val="75000"/>
                </a:schemeClr>
              </a:solidFill>
              <a:latin typeface="Calibri" panose="020F0502020204030204" pitchFamily="34" charset="0"/>
              <a:cs typeface="Calibri" panose="020F0502020204030204" pitchFamily="34" charset="0"/>
            </a:endParaRPr>
          </a:p>
          <a:p>
            <a:pPr algn="just">
              <a:spcBef>
                <a:spcPct val="0"/>
              </a:spcBef>
              <a:buClr>
                <a:srgbClr val="DC6E00"/>
              </a:buClr>
              <a:buSzTx/>
            </a:pPr>
            <a:endParaRPr lang="it-IT" altLang="en-US" sz="2000" b="0" dirty="0">
              <a:solidFill>
                <a:srgbClr val="002060"/>
              </a:solidFill>
              <a:latin typeface="Calibri" panose="020F0502020204030204" pitchFamily="34" charset="0"/>
              <a:cs typeface="Calibri" panose="020F0502020204030204" pitchFamily="34" charset="0"/>
            </a:endParaRPr>
          </a:p>
          <a:p>
            <a:pPr algn="just">
              <a:spcBef>
                <a:spcPct val="0"/>
              </a:spcBef>
              <a:buClr>
                <a:srgbClr val="DC6E00"/>
              </a:buClr>
              <a:buSzTx/>
              <a:buFontTx/>
              <a:buChar char="•"/>
            </a:pPr>
            <a:r>
              <a:rPr lang="it-IT" altLang="en-US" sz="2000" b="0" dirty="0">
                <a:solidFill>
                  <a:srgbClr val="002060"/>
                </a:solidFill>
                <a:latin typeface="Calibri" panose="020F0502020204030204" pitchFamily="34" charset="0"/>
                <a:cs typeface="Calibri" panose="020F0502020204030204" pitchFamily="34" charset="0"/>
              </a:rPr>
              <a:t> </a:t>
            </a:r>
            <a:r>
              <a:rPr lang="it-IT" altLang="en-US" sz="2000" dirty="0">
                <a:solidFill>
                  <a:srgbClr val="002060"/>
                </a:solidFill>
                <a:latin typeface="Calibri" panose="020F0502020204030204" pitchFamily="34" charset="0"/>
                <a:cs typeface="Calibri" panose="020F0502020204030204" pitchFamily="34" charset="0"/>
              </a:rPr>
              <a:t>Tetano</a:t>
            </a:r>
            <a:r>
              <a:rPr lang="it-IT" altLang="en-US" sz="2000" b="0" dirty="0">
                <a:solidFill>
                  <a:srgbClr val="002060"/>
                </a:solidFill>
                <a:latin typeface="Calibri" panose="020F0502020204030204" pitchFamily="34" charset="0"/>
                <a:cs typeface="Calibri" panose="020F0502020204030204" pitchFamily="34" charset="0"/>
              </a:rPr>
              <a:t>: protezione individuale, anche per profilassi post-esposizione</a:t>
            </a:r>
          </a:p>
          <a:p>
            <a:pPr algn="just">
              <a:spcBef>
                <a:spcPct val="0"/>
              </a:spcBef>
              <a:buClr>
                <a:srgbClr val="DC6E00"/>
              </a:buClr>
              <a:buSzTx/>
            </a:pPr>
            <a:r>
              <a:rPr lang="it-IT" altLang="en-US" sz="2000" b="0" dirty="0">
                <a:solidFill>
                  <a:srgbClr val="002060"/>
                </a:solidFill>
                <a:latin typeface="Calibri" panose="020F0502020204030204" pitchFamily="34" charset="0"/>
                <a:cs typeface="Calibri" panose="020F0502020204030204" pitchFamily="34" charset="0"/>
                <a:sym typeface="Wingdings" panose="05000000000000000000" pitchFamily="2" charset="2"/>
              </a:rPr>
              <a:t>	 </a:t>
            </a:r>
            <a:r>
              <a:rPr lang="it-IT" altLang="en-US" sz="2000" b="0" dirty="0">
                <a:solidFill>
                  <a:schemeClr val="accent2">
                    <a:lumMod val="75000"/>
                  </a:schemeClr>
                </a:solidFill>
                <a:latin typeface="Calibri" panose="020F0502020204030204" pitchFamily="34" charset="0"/>
                <a:cs typeface="Calibri" panose="020F0502020204030204" pitchFamily="34" charset="0"/>
                <a:sym typeface="Wingdings" panose="05000000000000000000" pitchFamily="2" charset="2"/>
              </a:rPr>
              <a:t>ubiquitaria, presente nell’ambiente</a:t>
            </a:r>
            <a:endParaRPr lang="it-IT" altLang="en-US" sz="2000" b="0" dirty="0">
              <a:solidFill>
                <a:schemeClr val="accent2">
                  <a:lumMod val="75000"/>
                </a:schemeClr>
              </a:solidFill>
              <a:latin typeface="Calibri" panose="020F0502020204030204" pitchFamily="34" charset="0"/>
              <a:cs typeface="Calibri" panose="020F0502020204030204" pitchFamily="34" charset="0"/>
            </a:endParaRPr>
          </a:p>
        </p:txBody>
      </p:sp>
      <p:sp>
        <p:nvSpPr>
          <p:cNvPr id="4" name="Rectangle 3"/>
          <p:cNvSpPr/>
          <p:nvPr/>
        </p:nvSpPr>
        <p:spPr>
          <a:xfrm>
            <a:off x="317791" y="683476"/>
            <a:ext cx="4215491" cy="461665"/>
          </a:xfrm>
          <a:prstGeom prst="rect">
            <a:avLst/>
          </a:prstGeom>
        </p:spPr>
        <p:txBody>
          <a:bodyPr wrap="square">
            <a:spAutoFit/>
          </a:bodyPr>
          <a:lstStyle/>
          <a:p>
            <a:pPr algn="just">
              <a:spcBef>
                <a:spcPct val="0"/>
              </a:spcBef>
              <a:buClr>
                <a:srgbClr val="FF6600"/>
              </a:buClr>
              <a:buSzTx/>
            </a:pPr>
            <a:r>
              <a:rPr lang="it-IT" altLang="en-US" sz="2400" b="1" dirty="0">
                <a:solidFill>
                  <a:srgbClr val="002060"/>
                </a:solidFill>
                <a:latin typeface="Calibri" panose="020F0502020204030204" pitchFamily="34" charset="0"/>
                <a:cs typeface="Calibri" panose="020F0502020204030204" pitchFamily="34" charset="0"/>
              </a:rPr>
              <a:t>3 patologie da non dimenticare</a:t>
            </a:r>
          </a:p>
        </p:txBody>
      </p:sp>
    </p:spTree>
    <p:extLst>
      <p:ext uri="{BB962C8B-B14F-4D97-AF65-F5344CB8AC3E}">
        <p14:creationId xmlns:p14="http://schemas.microsoft.com/office/powerpoint/2010/main" val="2925178094"/>
      </p:ext>
    </p:extLst>
  </p:cSld>
  <p:clrMapOvr>
    <a:masterClrMapping/>
  </p:clrMapOvr>
  <mc:AlternateContent xmlns:mc="http://schemas.openxmlformats.org/markup-compatibility/2006" xmlns:p14="http://schemas.microsoft.com/office/powerpoint/2010/main">
    <mc:Choice Requires="p14">
      <p:transition spd="slow" p14:dur="2000" advTm="63342"/>
    </mc:Choice>
    <mc:Fallback xmlns="">
      <p:transition spd="slow" advTm="63342"/>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p:cNvSpPr>
            <a:spLocks noGrp="1"/>
          </p:cNvSpPr>
          <p:nvPr>
            <p:ph type="body" sz="quarter" idx="11"/>
          </p:nvPr>
        </p:nvSpPr>
        <p:spPr/>
        <p:txBody>
          <a:bodyPr/>
          <a:lstStyle/>
          <a:p>
            <a:r>
              <a:rPr lang="de-DE"/>
              <a:t>Patti  AM, Ann Igiene 2010</a:t>
            </a:r>
          </a:p>
        </p:txBody>
      </p:sp>
      <p:sp>
        <p:nvSpPr>
          <p:cNvPr id="7" name="Segnaposto testo 6"/>
          <p:cNvSpPr>
            <a:spLocks noGrp="1"/>
          </p:cNvSpPr>
          <p:nvPr>
            <p:ph type="body" sz="quarter" idx="12"/>
          </p:nvPr>
        </p:nvSpPr>
        <p:spPr>
          <a:xfrm>
            <a:off x="755576" y="980728"/>
            <a:ext cx="7886700" cy="4368666"/>
          </a:xfrm>
        </p:spPr>
        <p:txBody>
          <a:bodyPr>
            <a:noAutofit/>
          </a:bodyPr>
          <a:lstStyle/>
          <a:p>
            <a:pPr marL="0" indent="0" algn="just">
              <a:lnSpc>
                <a:spcPct val="150000"/>
              </a:lnSpc>
              <a:buNone/>
            </a:pPr>
            <a:r>
              <a:rPr lang="it-IT" sz="2800" dirty="0">
                <a:solidFill>
                  <a:schemeClr val="tx1"/>
                </a:solidFill>
                <a:latin typeface="+mn-lt"/>
              </a:rPr>
              <a:t>L' Italia è in questo momento ancora polio free, ma è un paese a forte  rischio di importazione di virus polio selvaggio, di virus </a:t>
            </a:r>
            <a:r>
              <a:rPr lang="it-IT" sz="2800" dirty="0" err="1">
                <a:solidFill>
                  <a:schemeClr val="tx1"/>
                </a:solidFill>
                <a:latin typeface="+mn-lt"/>
              </a:rPr>
              <a:t>Sabin</a:t>
            </a:r>
            <a:r>
              <a:rPr lang="it-IT" sz="2800" dirty="0">
                <a:solidFill>
                  <a:schemeClr val="tx1"/>
                </a:solidFill>
                <a:latin typeface="+mn-lt"/>
              </a:rPr>
              <a:t> e dei loro derivati poiché mantiene continui scambi con le aree </a:t>
            </a:r>
            <a:r>
              <a:rPr lang="it-IT" sz="2800" dirty="0" smtClean="0">
                <a:solidFill>
                  <a:schemeClr val="tx1"/>
                </a:solidFill>
                <a:latin typeface="+mn-lt"/>
              </a:rPr>
              <a:t>endemiche e </a:t>
            </a:r>
            <a:r>
              <a:rPr lang="it-IT" sz="2800" dirty="0">
                <a:solidFill>
                  <a:schemeClr val="tx1"/>
                </a:solidFill>
                <a:latin typeface="+mn-lt"/>
              </a:rPr>
              <a:t>di nuova circolazione o semplicemente con paesi che </a:t>
            </a:r>
            <a:r>
              <a:rPr lang="it-IT" sz="2800" dirty="0" smtClean="0">
                <a:solidFill>
                  <a:schemeClr val="tx1"/>
                </a:solidFill>
                <a:latin typeface="+mn-lt"/>
              </a:rPr>
              <a:t>ancora adottano </a:t>
            </a:r>
            <a:r>
              <a:rPr lang="it-IT" sz="2800" dirty="0">
                <a:solidFill>
                  <a:schemeClr val="tx1"/>
                </a:solidFill>
                <a:latin typeface="+mn-lt"/>
              </a:rPr>
              <a:t>il vaccino OPV. </a:t>
            </a:r>
          </a:p>
        </p:txBody>
      </p:sp>
    </p:spTree>
    <p:extLst>
      <p:ext uri="{BB962C8B-B14F-4D97-AF65-F5344CB8AC3E}">
        <p14:creationId xmlns:p14="http://schemas.microsoft.com/office/powerpoint/2010/main" val="8328584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836712"/>
            <a:ext cx="7772400" cy="1470025"/>
          </a:xfrm>
        </p:spPr>
        <p:txBody>
          <a:bodyPr/>
          <a:lstStyle/>
          <a:p>
            <a:r>
              <a:rPr lang="it-IT" b="1" dirty="0">
                <a:solidFill>
                  <a:srgbClr val="FF0000"/>
                </a:solidFill>
              </a:rPr>
              <a:t>Meningite da meningococco</a:t>
            </a:r>
          </a:p>
        </p:txBody>
      </p:sp>
      <p:pic>
        <p:nvPicPr>
          <p:cNvPr id="21505" name="Picture 1"/>
          <p:cNvPicPr>
            <a:picLocks noChangeAspect="1" noChangeArrowheads="1"/>
          </p:cNvPicPr>
          <p:nvPr/>
        </p:nvPicPr>
        <p:blipFill>
          <a:blip r:embed="rId2" cstate="print"/>
          <a:srcRect l="27526" t="18750" r="27379" b="11458"/>
          <a:stretch>
            <a:fillRect/>
          </a:stretch>
        </p:blipFill>
        <p:spPr bwMode="auto">
          <a:xfrm>
            <a:off x="4940490" y="3200400"/>
            <a:ext cx="4203510" cy="3657600"/>
          </a:xfrm>
          <a:prstGeom prst="rect">
            <a:avLst/>
          </a:prstGeom>
          <a:noFill/>
          <a:ln w="9525">
            <a:noFill/>
            <a:miter lim="800000"/>
            <a:headEnd/>
            <a:tailEnd/>
          </a:ln>
        </p:spPr>
      </p:pic>
    </p:spTree>
    <p:extLst>
      <p:ext uri="{BB962C8B-B14F-4D97-AF65-F5344CB8AC3E}">
        <p14:creationId xmlns:p14="http://schemas.microsoft.com/office/powerpoint/2010/main" val="14725170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Agenda</a:t>
            </a:r>
          </a:p>
        </p:txBody>
      </p:sp>
      <p:sp>
        <p:nvSpPr>
          <p:cNvPr id="3" name="Content Placeholder 2"/>
          <p:cNvSpPr>
            <a:spLocks noGrp="1"/>
          </p:cNvSpPr>
          <p:nvPr>
            <p:ph idx="1"/>
          </p:nvPr>
        </p:nvSpPr>
        <p:spPr/>
        <p:txBody>
          <a:bodyPr/>
          <a:lstStyle/>
          <a:p>
            <a:r>
              <a:rPr lang="it-IT" dirty="0"/>
              <a:t>Che cosa sono il meningococco e la meningite meningococcica?</a:t>
            </a:r>
          </a:p>
          <a:p>
            <a:r>
              <a:rPr lang="it-IT" dirty="0"/>
              <a:t>Come si trasmette la meningite?</a:t>
            </a:r>
          </a:p>
          <a:p>
            <a:r>
              <a:rPr lang="it-IT" dirty="0"/>
              <a:t>Quali sono i sintomi e le conseguenze?</a:t>
            </a:r>
          </a:p>
          <a:p>
            <a:r>
              <a:rPr lang="it-IT" dirty="0"/>
              <a:t>Chi è a rischio?</a:t>
            </a:r>
          </a:p>
          <a:p>
            <a:r>
              <a:rPr lang="it-IT" dirty="0"/>
              <a:t>Come si cura?</a:t>
            </a:r>
          </a:p>
          <a:p>
            <a:r>
              <a:rPr lang="it-IT" dirty="0"/>
              <a:t>Come si può prevenire?</a:t>
            </a:r>
          </a:p>
        </p:txBody>
      </p:sp>
    </p:spTree>
    <p:extLst>
      <p:ext uri="{BB962C8B-B14F-4D97-AF65-F5344CB8AC3E}">
        <p14:creationId xmlns:p14="http://schemas.microsoft.com/office/powerpoint/2010/main" val="3067475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b="1" dirty="0">
                <a:solidFill>
                  <a:schemeClr val="accent1">
                    <a:lumMod val="50000"/>
                  </a:schemeClr>
                </a:solidFill>
              </a:rPr>
              <a:t>Che cos’è il meningococco?</a:t>
            </a:r>
          </a:p>
        </p:txBody>
      </p:sp>
      <p:pic>
        <p:nvPicPr>
          <p:cNvPr id="2055" name="Picture 7" descr="C:\Users\vv446103\Desktop\pillola meningococco.jpg"/>
          <p:cNvPicPr>
            <a:picLocks noChangeAspect="1" noChangeArrowheads="1"/>
          </p:cNvPicPr>
          <p:nvPr/>
        </p:nvPicPr>
        <p:blipFill>
          <a:blip r:embed="rId3" cstate="print"/>
          <a:srcRect/>
          <a:stretch>
            <a:fillRect/>
          </a:stretch>
        </p:blipFill>
        <p:spPr bwMode="auto">
          <a:xfrm>
            <a:off x="228600" y="2694823"/>
            <a:ext cx="4469568" cy="3324977"/>
          </a:xfrm>
          <a:prstGeom prst="rect">
            <a:avLst/>
          </a:prstGeom>
          <a:noFill/>
        </p:spPr>
      </p:pic>
      <p:sp>
        <p:nvSpPr>
          <p:cNvPr id="8" name="TextBox 7"/>
          <p:cNvSpPr txBox="1"/>
          <p:nvPr/>
        </p:nvSpPr>
        <p:spPr>
          <a:xfrm>
            <a:off x="1524000" y="1371600"/>
            <a:ext cx="6629400" cy="1200329"/>
          </a:xfrm>
          <a:prstGeom prst="rect">
            <a:avLst/>
          </a:prstGeom>
          <a:noFill/>
        </p:spPr>
        <p:txBody>
          <a:bodyPr wrap="square" rtlCol="0">
            <a:spAutoFit/>
          </a:bodyPr>
          <a:lstStyle/>
          <a:p>
            <a:pPr algn="ctr"/>
            <a:r>
              <a:rPr lang="it-IT" sz="2400" b="1" dirty="0"/>
              <a:t>Il meningococco è un batterio che può risiedere nelle vie respiratorie e talvolta causare la meningite</a:t>
            </a:r>
          </a:p>
        </p:txBody>
      </p:sp>
      <p:pic>
        <p:nvPicPr>
          <p:cNvPr id="9" name="Picture 3"/>
          <p:cNvPicPr>
            <a:picLocks noChangeAspect="1" noChangeArrowheads="1"/>
          </p:cNvPicPr>
          <p:nvPr/>
        </p:nvPicPr>
        <p:blipFill>
          <a:blip r:embed="rId4" cstate="print"/>
          <a:srcRect l="28111" t="8333"/>
          <a:stretch>
            <a:fillRect/>
          </a:stretch>
        </p:blipFill>
        <p:spPr bwMode="auto">
          <a:xfrm>
            <a:off x="5257800" y="2895600"/>
            <a:ext cx="3353233" cy="2403947"/>
          </a:xfrm>
          <a:prstGeom prst="rect">
            <a:avLst/>
          </a:prstGeom>
          <a:noFill/>
          <a:ln w="9525">
            <a:noFill/>
            <a:miter lim="800000"/>
            <a:headEnd/>
            <a:tailEnd/>
          </a:ln>
        </p:spPr>
      </p:pic>
    </p:spTree>
    <p:extLst>
      <p:ext uri="{BB962C8B-B14F-4D97-AF65-F5344CB8AC3E}">
        <p14:creationId xmlns:p14="http://schemas.microsoft.com/office/powerpoint/2010/main" val="34982277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395536" y="548680"/>
            <a:ext cx="7416800" cy="576064"/>
          </a:xfrm>
        </p:spPr>
        <p:txBody>
          <a:bodyPr>
            <a:normAutofit fontScale="90000"/>
          </a:bodyPr>
          <a:lstStyle/>
          <a:p>
            <a:pPr eaLnBrk="1" hangingPunct="1"/>
            <a:r>
              <a:rPr lang="fr-FR" altLang="en-US" b="1" dirty="0">
                <a:solidFill>
                  <a:schemeClr val="accent1">
                    <a:lumMod val="50000"/>
                  </a:schemeClr>
                </a:solidFill>
              </a:rPr>
              <a:t>Il </a:t>
            </a:r>
            <a:r>
              <a:rPr lang="fr-FR" altLang="en-US" b="1" dirty="0" err="1">
                <a:solidFill>
                  <a:schemeClr val="accent1">
                    <a:lumMod val="50000"/>
                  </a:schemeClr>
                </a:solidFill>
              </a:rPr>
              <a:t>Patogeno:</a:t>
            </a:r>
            <a:r>
              <a:rPr lang="fr-FR" altLang="en-US" b="1" i="1" dirty="0" err="1">
                <a:solidFill>
                  <a:schemeClr val="accent1">
                    <a:lumMod val="50000"/>
                  </a:schemeClr>
                </a:solidFill>
              </a:rPr>
              <a:t>Neisseria</a:t>
            </a:r>
            <a:r>
              <a:rPr lang="fr-FR" altLang="en-US" b="1" i="1" dirty="0">
                <a:solidFill>
                  <a:schemeClr val="accent1">
                    <a:lumMod val="50000"/>
                  </a:schemeClr>
                </a:solidFill>
              </a:rPr>
              <a:t> meningitidis</a:t>
            </a:r>
            <a:endParaRPr lang="en-US" altLang="en-US" b="1" i="1" dirty="0">
              <a:solidFill>
                <a:schemeClr val="accent1">
                  <a:lumMod val="50000"/>
                </a:schemeClr>
              </a:solidFill>
            </a:endParaRPr>
          </a:p>
        </p:txBody>
      </p:sp>
      <p:sp>
        <p:nvSpPr>
          <p:cNvPr id="23555" name="Rectangle 3"/>
          <p:cNvSpPr>
            <a:spLocks noGrp="1" noChangeArrowheads="1"/>
          </p:cNvSpPr>
          <p:nvPr>
            <p:ph type="body" sz="quarter" idx="13"/>
          </p:nvPr>
        </p:nvSpPr>
        <p:spPr/>
        <p:txBody>
          <a:bodyPr rtlCol="0">
            <a:noAutofit/>
          </a:bodyPr>
          <a:lstStyle/>
          <a:p>
            <a:pPr eaLnBrk="1" fontAlgn="auto" hangingPunct="1">
              <a:spcAft>
                <a:spcPts val="0"/>
              </a:spcAft>
              <a:buFont typeface="Wingdings" pitchFamily="2" charset="2"/>
              <a:buNone/>
              <a:defRPr/>
            </a:pPr>
            <a:endParaRPr lang="en-GB" altLang="en-US" dirty="0">
              <a:solidFill>
                <a:schemeClr val="tx1">
                  <a:lumMod val="50000"/>
                </a:schemeClr>
              </a:solidFill>
              <a:latin typeface="Calibri" pitchFamily="34" charset="0"/>
            </a:endParaRPr>
          </a:p>
          <a:p>
            <a:pPr eaLnBrk="1" fontAlgn="auto" hangingPunct="1">
              <a:spcAft>
                <a:spcPts val="1200"/>
              </a:spcAft>
              <a:buClr>
                <a:srgbClr val="FF0000"/>
              </a:buClr>
              <a:defRPr/>
            </a:pPr>
            <a:endParaRPr lang="en-GB" altLang="en-US" dirty="0">
              <a:solidFill>
                <a:schemeClr val="tx1">
                  <a:lumMod val="50000"/>
                </a:schemeClr>
              </a:solidFill>
              <a:latin typeface="Arial" panose="020B0604020202020204" pitchFamily="34" charset="0"/>
              <a:cs typeface="Arial" panose="020B0604020202020204" pitchFamily="34" charset="0"/>
            </a:endParaRPr>
          </a:p>
          <a:p>
            <a:pPr eaLnBrk="1" fontAlgn="auto" hangingPunct="1">
              <a:spcAft>
                <a:spcPts val="1200"/>
              </a:spcAft>
              <a:buClr>
                <a:srgbClr val="FF0000"/>
              </a:buClr>
              <a:defRPr/>
            </a:pPr>
            <a:endParaRPr lang="en-GB" altLang="en-US" dirty="0">
              <a:solidFill>
                <a:schemeClr val="tx1">
                  <a:lumMod val="50000"/>
                </a:schemeClr>
              </a:solidFill>
              <a:latin typeface="Arial" panose="020B0604020202020204" pitchFamily="34" charset="0"/>
              <a:cs typeface="Arial" panose="020B0604020202020204" pitchFamily="34" charset="0"/>
            </a:endParaRPr>
          </a:p>
          <a:p>
            <a:pPr eaLnBrk="1" fontAlgn="auto" hangingPunct="1">
              <a:spcAft>
                <a:spcPts val="1200"/>
              </a:spcAft>
              <a:buClr>
                <a:srgbClr val="FF0000"/>
              </a:buClr>
              <a:defRPr/>
            </a:pPr>
            <a:r>
              <a:rPr lang="en-GB" altLang="en-US" dirty="0" err="1">
                <a:solidFill>
                  <a:schemeClr val="tx1">
                    <a:lumMod val="50000"/>
                  </a:schemeClr>
                </a:solidFill>
                <a:latin typeface="Arial" panose="020B0604020202020204" pitchFamily="34" charset="0"/>
                <a:cs typeface="Arial" panose="020B0604020202020204" pitchFamily="34" charset="0"/>
              </a:rPr>
              <a:t>Patogeno</a:t>
            </a:r>
            <a:r>
              <a:rPr lang="en-GB" altLang="en-US" dirty="0">
                <a:solidFill>
                  <a:schemeClr val="tx1">
                    <a:lumMod val="50000"/>
                  </a:schemeClr>
                </a:solidFill>
                <a:latin typeface="Arial" panose="020B0604020202020204" pitchFamily="34" charset="0"/>
                <a:cs typeface="Arial" panose="020B0604020202020204" pitchFamily="34" charset="0"/>
              </a:rPr>
              <a:t> </a:t>
            </a:r>
            <a:r>
              <a:rPr lang="en-GB" altLang="en-US" dirty="0" err="1">
                <a:solidFill>
                  <a:schemeClr val="tx1">
                    <a:lumMod val="50000"/>
                  </a:schemeClr>
                </a:solidFill>
                <a:latin typeface="Arial" panose="020B0604020202020204" pitchFamily="34" charset="0"/>
                <a:cs typeface="Arial" panose="020B0604020202020204" pitchFamily="34" charset="0"/>
              </a:rPr>
              <a:t>strettamente</a:t>
            </a:r>
            <a:r>
              <a:rPr lang="en-GB" altLang="en-US" dirty="0">
                <a:solidFill>
                  <a:schemeClr val="tx1">
                    <a:lumMod val="50000"/>
                  </a:schemeClr>
                </a:solidFill>
                <a:latin typeface="Arial" panose="020B0604020202020204" pitchFamily="34" charset="0"/>
                <a:cs typeface="Arial" panose="020B0604020202020204" pitchFamily="34" charset="0"/>
              </a:rPr>
              <a:t> </a:t>
            </a:r>
            <a:r>
              <a:rPr lang="en-GB" altLang="en-US" dirty="0" err="1">
                <a:solidFill>
                  <a:schemeClr val="tx1">
                    <a:lumMod val="50000"/>
                  </a:schemeClr>
                </a:solidFill>
                <a:latin typeface="Arial" panose="020B0604020202020204" pitchFamily="34" charset="0"/>
                <a:cs typeface="Arial" panose="020B0604020202020204" pitchFamily="34" charset="0"/>
              </a:rPr>
              <a:t>umano</a:t>
            </a:r>
            <a:r>
              <a:rPr lang="en-GB" altLang="en-US" dirty="0">
                <a:solidFill>
                  <a:schemeClr val="tx1">
                    <a:lumMod val="50000"/>
                  </a:schemeClr>
                </a:solidFill>
                <a:latin typeface="Arial" panose="020B0604020202020204" pitchFamily="34" charset="0"/>
                <a:cs typeface="Arial" panose="020B0604020202020204" pitchFamily="34" charset="0"/>
              </a:rPr>
              <a:t> </a:t>
            </a:r>
          </a:p>
          <a:p>
            <a:pPr eaLnBrk="1" fontAlgn="auto" hangingPunct="1">
              <a:spcAft>
                <a:spcPts val="1200"/>
              </a:spcAft>
              <a:buClr>
                <a:srgbClr val="FF0000"/>
              </a:buClr>
              <a:defRPr/>
            </a:pPr>
            <a:r>
              <a:rPr lang="en-GB" altLang="en-US" dirty="0" err="1">
                <a:solidFill>
                  <a:schemeClr val="tx1">
                    <a:lumMod val="50000"/>
                  </a:schemeClr>
                </a:solidFill>
                <a:latin typeface="Arial" panose="020B0604020202020204" pitchFamily="34" charset="0"/>
                <a:cs typeface="Arial" panose="020B0604020202020204" pitchFamily="34" charset="0"/>
              </a:rPr>
              <a:t>Diplococco</a:t>
            </a:r>
            <a:r>
              <a:rPr lang="en-GB" altLang="en-US" dirty="0">
                <a:solidFill>
                  <a:schemeClr val="tx1">
                    <a:lumMod val="50000"/>
                  </a:schemeClr>
                </a:solidFill>
                <a:latin typeface="Arial" panose="020B0604020202020204" pitchFamily="34" charset="0"/>
                <a:cs typeface="Arial" panose="020B0604020202020204" pitchFamily="34" charset="0"/>
              </a:rPr>
              <a:t> </a:t>
            </a:r>
            <a:r>
              <a:rPr lang="en-GB" altLang="en-US" dirty="0" err="1">
                <a:solidFill>
                  <a:schemeClr val="tx1">
                    <a:lumMod val="50000"/>
                  </a:schemeClr>
                </a:solidFill>
                <a:latin typeface="Arial" panose="020B0604020202020204" pitchFamily="34" charset="0"/>
                <a:cs typeface="Arial" panose="020B0604020202020204" pitchFamily="34" charset="0"/>
              </a:rPr>
              <a:t>capsulato</a:t>
            </a:r>
            <a:r>
              <a:rPr lang="en-GB" altLang="en-US" dirty="0">
                <a:solidFill>
                  <a:schemeClr val="tx1">
                    <a:lumMod val="50000"/>
                  </a:schemeClr>
                </a:solidFill>
                <a:latin typeface="Arial" panose="020B0604020202020204" pitchFamily="34" charset="0"/>
                <a:cs typeface="Arial" panose="020B0604020202020204" pitchFamily="34" charset="0"/>
              </a:rPr>
              <a:t> Gram </a:t>
            </a:r>
            <a:r>
              <a:rPr lang="en-GB" altLang="en-US" dirty="0" err="1">
                <a:solidFill>
                  <a:schemeClr val="tx1">
                    <a:lumMod val="50000"/>
                  </a:schemeClr>
                </a:solidFill>
                <a:latin typeface="Arial" panose="020B0604020202020204" pitchFamily="34" charset="0"/>
                <a:cs typeface="Arial" panose="020B0604020202020204" pitchFamily="34" charset="0"/>
              </a:rPr>
              <a:t>negativo</a:t>
            </a:r>
            <a:r>
              <a:rPr lang="en-US" altLang="en-US" baseline="30000" dirty="0">
                <a:solidFill>
                  <a:schemeClr val="tx1">
                    <a:lumMod val="50000"/>
                  </a:schemeClr>
                </a:solidFill>
                <a:latin typeface="Arial" panose="020B0604020202020204" pitchFamily="34" charset="0"/>
                <a:cs typeface="Arial" panose="020B0604020202020204" pitchFamily="34" charset="0"/>
              </a:rPr>
              <a:t>1</a:t>
            </a:r>
            <a:endParaRPr lang="en-US" altLang="en-US" dirty="0">
              <a:solidFill>
                <a:schemeClr val="tx1">
                  <a:lumMod val="50000"/>
                </a:schemeClr>
              </a:solidFill>
              <a:latin typeface="Arial" panose="020B0604020202020204" pitchFamily="34" charset="0"/>
              <a:cs typeface="Arial" panose="020B0604020202020204" pitchFamily="34" charset="0"/>
            </a:endParaRPr>
          </a:p>
          <a:p>
            <a:pPr eaLnBrk="1" fontAlgn="auto" hangingPunct="1">
              <a:spcAft>
                <a:spcPts val="0"/>
              </a:spcAft>
              <a:buClr>
                <a:srgbClr val="FF0000"/>
              </a:buClr>
              <a:defRPr/>
            </a:pPr>
            <a:r>
              <a:rPr lang="en-US" altLang="en-US" dirty="0" err="1">
                <a:solidFill>
                  <a:schemeClr val="tx1">
                    <a:lumMod val="50000"/>
                  </a:schemeClr>
                </a:solidFill>
                <a:latin typeface="Arial" panose="020B0604020202020204" pitchFamily="34" charset="0"/>
                <a:cs typeface="Arial" panose="020B0604020202020204" pitchFamily="34" charset="0"/>
              </a:rPr>
              <a:t>Colonizza</a:t>
            </a:r>
            <a:r>
              <a:rPr lang="en-US" altLang="en-US" dirty="0">
                <a:solidFill>
                  <a:schemeClr val="tx1">
                    <a:lumMod val="50000"/>
                  </a:schemeClr>
                </a:solidFill>
                <a:latin typeface="Arial" panose="020B0604020202020204" pitchFamily="34" charset="0"/>
                <a:cs typeface="Arial" panose="020B0604020202020204" pitchFamily="34" charset="0"/>
              </a:rPr>
              <a:t> la mucosa </a:t>
            </a:r>
            <a:r>
              <a:rPr lang="en-US" altLang="en-US" dirty="0" err="1">
                <a:solidFill>
                  <a:schemeClr val="tx1">
                    <a:lumMod val="50000"/>
                  </a:schemeClr>
                </a:solidFill>
                <a:latin typeface="Arial" panose="020B0604020202020204" pitchFamily="34" charset="0"/>
                <a:cs typeface="Arial" panose="020B0604020202020204" pitchFamily="34" charset="0"/>
              </a:rPr>
              <a:t>naso-faringea</a:t>
            </a:r>
            <a:endParaRPr lang="en-US" altLang="en-US" dirty="0">
              <a:solidFill>
                <a:schemeClr val="tx1">
                  <a:lumMod val="50000"/>
                </a:schemeClr>
              </a:solidFill>
              <a:latin typeface="Arial" panose="020B0604020202020204" pitchFamily="34" charset="0"/>
              <a:cs typeface="Arial" panose="020B0604020202020204" pitchFamily="34" charset="0"/>
            </a:endParaRPr>
          </a:p>
          <a:p>
            <a:pPr eaLnBrk="1" fontAlgn="auto" hangingPunct="1">
              <a:spcAft>
                <a:spcPts val="0"/>
              </a:spcAft>
              <a:buClr>
                <a:srgbClr val="FF0000"/>
              </a:buClr>
              <a:defRPr/>
            </a:pPr>
            <a:endParaRPr lang="en-US" altLang="en-US" sz="2000" dirty="0">
              <a:solidFill>
                <a:schemeClr val="tx1">
                  <a:lumMod val="50000"/>
                </a:schemeClr>
              </a:solidFill>
              <a:latin typeface="Arial" panose="020B0604020202020204" pitchFamily="34" charset="0"/>
              <a:cs typeface="Arial" panose="020B0604020202020204" pitchFamily="34" charset="0"/>
            </a:endParaRPr>
          </a:p>
          <a:p>
            <a:pPr eaLnBrk="1" fontAlgn="auto" hangingPunct="1">
              <a:spcAft>
                <a:spcPts val="0"/>
              </a:spcAft>
              <a:buClr>
                <a:srgbClr val="FF0000"/>
              </a:buClr>
              <a:defRPr/>
            </a:pPr>
            <a:r>
              <a:rPr lang="en-US" altLang="en-US" sz="2000" dirty="0">
                <a:solidFill>
                  <a:schemeClr val="tx1">
                    <a:lumMod val="50000"/>
                  </a:schemeClr>
                </a:solidFill>
                <a:latin typeface="Arial" panose="020B0604020202020204" pitchFamily="34" charset="0"/>
                <a:cs typeface="Arial" panose="020B0604020202020204" pitchFamily="34" charset="0"/>
              </a:rPr>
              <a:t>Trasmissione</a:t>
            </a:r>
            <a:r>
              <a:rPr lang="en-US" altLang="en-US" sz="2000" baseline="30000" dirty="0">
                <a:solidFill>
                  <a:schemeClr val="tx1">
                    <a:lumMod val="50000"/>
                  </a:schemeClr>
                </a:solidFill>
                <a:latin typeface="Arial" panose="020B0604020202020204" pitchFamily="34" charset="0"/>
                <a:cs typeface="Arial" panose="020B0604020202020204" pitchFamily="34" charset="0"/>
              </a:rPr>
              <a:t>3, 4</a:t>
            </a:r>
            <a:endParaRPr lang="en-US" altLang="en-US" sz="2000" dirty="0">
              <a:solidFill>
                <a:schemeClr val="tx1">
                  <a:lumMod val="50000"/>
                </a:schemeClr>
              </a:solidFill>
              <a:latin typeface="Arial" panose="020B0604020202020204" pitchFamily="34" charset="0"/>
              <a:cs typeface="Arial" panose="020B0604020202020204" pitchFamily="34" charset="0"/>
            </a:endParaRPr>
          </a:p>
          <a:p>
            <a:pPr lvl="1" eaLnBrk="1" fontAlgn="auto" hangingPunct="1">
              <a:spcAft>
                <a:spcPts val="0"/>
              </a:spcAft>
              <a:buClr>
                <a:srgbClr val="FF0000"/>
              </a:buClr>
              <a:defRPr/>
            </a:pPr>
            <a:r>
              <a:rPr lang="en-US" altLang="en-US" sz="1600" dirty="0" err="1">
                <a:solidFill>
                  <a:schemeClr val="tx1">
                    <a:lumMod val="50000"/>
                  </a:schemeClr>
                </a:solidFill>
                <a:latin typeface="Arial" panose="020B0604020202020204" pitchFamily="34" charset="0"/>
                <a:cs typeface="Arial" panose="020B0604020202020204" pitchFamily="34" charset="0"/>
              </a:rPr>
              <a:t>Secrezioni</a:t>
            </a:r>
            <a:r>
              <a:rPr lang="en-US" altLang="en-US" sz="1600" dirty="0">
                <a:solidFill>
                  <a:schemeClr val="tx1">
                    <a:lumMod val="50000"/>
                  </a:schemeClr>
                </a:solidFill>
                <a:latin typeface="Arial" panose="020B0604020202020204" pitchFamily="34" charset="0"/>
                <a:cs typeface="Arial" panose="020B0604020202020204" pitchFamily="34" charset="0"/>
              </a:rPr>
              <a:t> </a:t>
            </a:r>
            <a:r>
              <a:rPr lang="en-US" altLang="en-US" sz="1600" dirty="0" err="1">
                <a:solidFill>
                  <a:schemeClr val="tx1">
                    <a:lumMod val="50000"/>
                  </a:schemeClr>
                </a:solidFill>
                <a:latin typeface="Arial" panose="020B0604020202020204" pitchFamily="34" charset="0"/>
                <a:cs typeface="Arial" panose="020B0604020202020204" pitchFamily="34" charset="0"/>
              </a:rPr>
              <a:t>respiratorie</a:t>
            </a:r>
            <a:r>
              <a:rPr lang="en-US" altLang="en-US" sz="1600" dirty="0">
                <a:solidFill>
                  <a:schemeClr val="tx1">
                    <a:lumMod val="50000"/>
                  </a:schemeClr>
                </a:solidFill>
                <a:latin typeface="Arial" panose="020B0604020202020204" pitchFamily="34" charset="0"/>
                <a:cs typeface="Arial" panose="020B0604020202020204" pitchFamily="34" charset="0"/>
              </a:rPr>
              <a:t> </a:t>
            </a:r>
          </a:p>
          <a:p>
            <a:pPr lvl="1" eaLnBrk="1" fontAlgn="auto" hangingPunct="1">
              <a:spcAft>
                <a:spcPts val="0"/>
              </a:spcAft>
              <a:buClr>
                <a:srgbClr val="FF0000"/>
              </a:buClr>
              <a:defRPr/>
            </a:pPr>
            <a:r>
              <a:rPr lang="en-US" altLang="en-US" sz="1600" dirty="0" err="1">
                <a:solidFill>
                  <a:schemeClr val="tx1">
                    <a:lumMod val="50000"/>
                  </a:schemeClr>
                </a:solidFill>
                <a:latin typeface="Arial" panose="020B0604020202020204" pitchFamily="34" charset="0"/>
                <a:cs typeface="Arial" panose="020B0604020202020204" pitchFamily="34" charset="0"/>
              </a:rPr>
              <a:t>Contatto</a:t>
            </a:r>
            <a:r>
              <a:rPr lang="en-US" altLang="en-US" sz="1600" dirty="0">
                <a:solidFill>
                  <a:schemeClr val="tx1">
                    <a:lumMod val="50000"/>
                  </a:schemeClr>
                </a:solidFill>
                <a:latin typeface="Arial" panose="020B0604020202020204" pitchFamily="34" charset="0"/>
                <a:cs typeface="Arial" panose="020B0604020202020204" pitchFamily="34" charset="0"/>
              </a:rPr>
              <a:t> </a:t>
            </a:r>
            <a:r>
              <a:rPr lang="en-US" altLang="en-US" sz="1600" dirty="0" err="1">
                <a:solidFill>
                  <a:schemeClr val="tx1">
                    <a:lumMod val="50000"/>
                  </a:schemeClr>
                </a:solidFill>
                <a:latin typeface="Arial" panose="020B0604020202020204" pitchFamily="34" charset="0"/>
                <a:cs typeface="Arial" panose="020B0604020202020204" pitchFamily="34" charset="0"/>
              </a:rPr>
              <a:t>diretto</a:t>
            </a:r>
            <a:r>
              <a:rPr lang="en-US" altLang="en-US" sz="1600" dirty="0">
                <a:solidFill>
                  <a:schemeClr val="tx1">
                    <a:lumMod val="50000"/>
                  </a:schemeClr>
                </a:solidFill>
                <a:latin typeface="Arial" panose="020B0604020202020204" pitchFamily="34" charset="0"/>
                <a:cs typeface="Arial" panose="020B0604020202020204" pitchFamily="34" charset="0"/>
              </a:rPr>
              <a:t> </a:t>
            </a:r>
          </a:p>
          <a:p>
            <a:pPr lvl="1" eaLnBrk="1" fontAlgn="auto" hangingPunct="1">
              <a:spcAft>
                <a:spcPts val="1200"/>
              </a:spcAft>
              <a:buClr>
                <a:srgbClr val="FF0000"/>
              </a:buClr>
              <a:defRPr/>
            </a:pPr>
            <a:r>
              <a:rPr lang="en-US" altLang="en-US" sz="1600" dirty="0" err="1">
                <a:solidFill>
                  <a:schemeClr val="tx1">
                    <a:lumMod val="50000"/>
                  </a:schemeClr>
                </a:solidFill>
                <a:latin typeface="Arial" panose="020B0604020202020204" pitchFamily="34" charset="0"/>
                <a:cs typeface="Arial" panose="020B0604020202020204" pitchFamily="34" charset="0"/>
              </a:rPr>
              <a:t>Periodo</a:t>
            </a:r>
            <a:r>
              <a:rPr lang="en-US" altLang="en-US" sz="1600" dirty="0">
                <a:solidFill>
                  <a:schemeClr val="tx1">
                    <a:lumMod val="50000"/>
                  </a:schemeClr>
                </a:solidFill>
                <a:latin typeface="Arial" panose="020B0604020202020204" pitchFamily="34" charset="0"/>
                <a:cs typeface="Arial" panose="020B0604020202020204" pitchFamily="34" charset="0"/>
              </a:rPr>
              <a:t> di </a:t>
            </a:r>
            <a:r>
              <a:rPr lang="en-US" altLang="en-US" sz="1600" dirty="0" err="1">
                <a:solidFill>
                  <a:schemeClr val="tx1">
                    <a:lumMod val="50000"/>
                  </a:schemeClr>
                </a:solidFill>
                <a:latin typeface="Arial" panose="020B0604020202020204" pitchFamily="34" charset="0"/>
                <a:cs typeface="Arial" panose="020B0604020202020204" pitchFamily="34" charset="0"/>
              </a:rPr>
              <a:t>incubazione</a:t>
            </a:r>
            <a:r>
              <a:rPr lang="en-US" altLang="en-US" sz="1600" dirty="0">
                <a:solidFill>
                  <a:schemeClr val="tx1">
                    <a:lumMod val="50000"/>
                  </a:schemeClr>
                </a:solidFill>
                <a:latin typeface="Arial" panose="020B0604020202020204" pitchFamily="34" charset="0"/>
                <a:cs typeface="Arial" panose="020B0604020202020204" pitchFamily="34" charset="0"/>
              </a:rPr>
              <a:t>: 2–10 </a:t>
            </a:r>
            <a:r>
              <a:rPr lang="en-US" altLang="en-US" sz="1600" dirty="0" err="1">
                <a:solidFill>
                  <a:schemeClr val="tx1">
                    <a:lumMod val="50000"/>
                  </a:schemeClr>
                </a:solidFill>
                <a:latin typeface="Arial" panose="020B0604020202020204" pitchFamily="34" charset="0"/>
                <a:cs typeface="Arial" panose="020B0604020202020204" pitchFamily="34" charset="0"/>
              </a:rPr>
              <a:t>giorni</a:t>
            </a:r>
            <a:endParaRPr lang="en-US" altLang="en-US" sz="1600" dirty="0">
              <a:solidFill>
                <a:schemeClr val="tx1">
                  <a:lumMod val="50000"/>
                </a:schemeClr>
              </a:solidFill>
              <a:latin typeface="Arial" panose="020B0604020202020204" pitchFamily="34" charset="0"/>
              <a:cs typeface="Arial" panose="020B0604020202020204" pitchFamily="34" charset="0"/>
            </a:endParaRPr>
          </a:p>
          <a:p>
            <a:pPr lvl="1" eaLnBrk="1" fontAlgn="auto" hangingPunct="1">
              <a:spcAft>
                <a:spcPts val="1200"/>
              </a:spcAft>
              <a:buClr>
                <a:srgbClr val="FF0000"/>
              </a:buClr>
              <a:defRPr/>
            </a:pPr>
            <a:endParaRPr lang="it-IT" altLang="en-US" sz="1400" dirty="0">
              <a:solidFill>
                <a:schemeClr val="tx1">
                  <a:lumMod val="50000"/>
                </a:schemeClr>
              </a:solidFill>
              <a:latin typeface="Calibri" pitchFamily="34" charset="0"/>
            </a:endParaRPr>
          </a:p>
          <a:p>
            <a:pPr lvl="1" eaLnBrk="1" fontAlgn="auto" hangingPunct="1">
              <a:spcAft>
                <a:spcPts val="0"/>
              </a:spcAft>
              <a:defRPr/>
            </a:pPr>
            <a:endParaRPr lang="en-US" altLang="en-US" sz="1800" dirty="0">
              <a:solidFill>
                <a:schemeClr val="tx1">
                  <a:lumMod val="50000"/>
                </a:schemeClr>
              </a:solidFill>
            </a:endParaRPr>
          </a:p>
        </p:txBody>
      </p:sp>
      <p:sp>
        <p:nvSpPr>
          <p:cNvPr id="29700" name="Text Box 11"/>
          <p:cNvSpPr txBox="1">
            <a:spLocks noChangeArrowheads="1"/>
          </p:cNvSpPr>
          <p:nvPr/>
        </p:nvSpPr>
        <p:spPr bwMode="auto">
          <a:xfrm>
            <a:off x="323528" y="6237312"/>
            <a:ext cx="8677275" cy="469900"/>
          </a:xfrm>
          <a:prstGeom prst="rect">
            <a:avLst/>
          </a:prstGeom>
          <a:noFill/>
          <a:ln w="9525" algn="ctr">
            <a:noFill/>
            <a:miter lim="800000"/>
            <a:headEnd/>
            <a:tailEnd/>
          </a:ln>
        </p:spPr>
        <p:txBody>
          <a:bodyPr lIns="0" bIns="0" anchor="b"/>
          <a:lstStyle/>
          <a:p>
            <a:pPr>
              <a:defRPr/>
            </a:pPr>
            <a:r>
              <a:rPr lang="en-US" sz="900" dirty="0">
                <a:solidFill>
                  <a:schemeClr val="tx1"/>
                </a:solidFill>
                <a:latin typeface="+mn-lt"/>
              </a:rPr>
              <a:t>1. van </a:t>
            </a:r>
            <a:r>
              <a:rPr lang="en-US" sz="900" dirty="0" err="1">
                <a:solidFill>
                  <a:schemeClr val="tx1"/>
                </a:solidFill>
                <a:latin typeface="+mn-lt"/>
              </a:rPr>
              <a:t>Deuren</a:t>
            </a:r>
            <a:r>
              <a:rPr lang="en-US" sz="900" dirty="0">
                <a:solidFill>
                  <a:schemeClr val="tx1"/>
                </a:solidFill>
                <a:latin typeface="+mn-lt"/>
              </a:rPr>
              <a:t> M, et al. </a:t>
            </a:r>
            <a:r>
              <a:rPr lang="en-US" sz="900" i="1" dirty="0" err="1">
                <a:solidFill>
                  <a:schemeClr val="tx1"/>
                </a:solidFill>
                <a:latin typeface="+mn-lt"/>
              </a:rPr>
              <a:t>Clin</a:t>
            </a:r>
            <a:r>
              <a:rPr lang="en-US" sz="900" i="1" dirty="0">
                <a:solidFill>
                  <a:schemeClr val="tx1"/>
                </a:solidFill>
                <a:latin typeface="+mn-lt"/>
              </a:rPr>
              <a:t> </a:t>
            </a:r>
            <a:r>
              <a:rPr lang="en-US" sz="900" i="1" dirty="0" err="1">
                <a:solidFill>
                  <a:schemeClr val="tx1"/>
                </a:solidFill>
                <a:latin typeface="+mn-lt"/>
              </a:rPr>
              <a:t>Microbiol</a:t>
            </a:r>
            <a:r>
              <a:rPr lang="en-US" sz="900" i="1" dirty="0">
                <a:solidFill>
                  <a:schemeClr val="tx1"/>
                </a:solidFill>
                <a:latin typeface="+mn-lt"/>
              </a:rPr>
              <a:t> Rev</a:t>
            </a:r>
            <a:r>
              <a:rPr lang="en-US" sz="900" dirty="0">
                <a:solidFill>
                  <a:schemeClr val="tx1"/>
                </a:solidFill>
                <a:latin typeface="+mn-lt"/>
              </a:rPr>
              <a:t>. 2000;13:144-166; 2. Brigham KS, et al. </a:t>
            </a:r>
            <a:r>
              <a:rPr lang="en-US" sz="900" i="1" dirty="0" err="1">
                <a:solidFill>
                  <a:schemeClr val="tx1"/>
                </a:solidFill>
                <a:latin typeface="+mn-lt"/>
              </a:rPr>
              <a:t>Curr</a:t>
            </a:r>
            <a:r>
              <a:rPr lang="en-US" sz="900" i="1" dirty="0">
                <a:solidFill>
                  <a:schemeClr val="tx1"/>
                </a:solidFill>
                <a:latin typeface="+mn-lt"/>
              </a:rPr>
              <a:t> </a:t>
            </a:r>
            <a:r>
              <a:rPr lang="en-US" sz="900" i="1" dirty="0" err="1">
                <a:solidFill>
                  <a:schemeClr val="tx1"/>
                </a:solidFill>
                <a:latin typeface="+mn-lt"/>
              </a:rPr>
              <a:t>Opin</a:t>
            </a:r>
            <a:r>
              <a:rPr lang="en-US" sz="900" i="1" dirty="0">
                <a:solidFill>
                  <a:schemeClr val="tx1"/>
                </a:solidFill>
                <a:latin typeface="+mn-lt"/>
              </a:rPr>
              <a:t> </a:t>
            </a:r>
            <a:r>
              <a:rPr lang="en-US" sz="900" i="1" dirty="0" err="1">
                <a:solidFill>
                  <a:schemeClr val="tx1"/>
                </a:solidFill>
                <a:latin typeface="+mn-lt"/>
              </a:rPr>
              <a:t>Pediatr</a:t>
            </a:r>
            <a:r>
              <a:rPr lang="en-US" sz="900" dirty="0">
                <a:solidFill>
                  <a:schemeClr val="tx1"/>
                </a:solidFill>
                <a:latin typeface="+mn-lt"/>
              </a:rPr>
              <a:t>. 2009;21:437-443; 3. </a:t>
            </a:r>
            <a:r>
              <a:rPr lang="en-US" sz="900" dirty="0">
                <a:solidFill>
                  <a:schemeClr val="tx1"/>
                </a:solidFill>
                <a:latin typeface="Arial" charset="0"/>
              </a:rPr>
              <a:t>Dull PM, et al. </a:t>
            </a:r>
            <a:r>
              <a:rPr lang="en-US" sz="900" i="1" dirty="0">
                <a:solidFill>
                  <a:schemeClr val="tx1"/>
                </a:solidFill>
                <a:latin typeface="Arial" charset="0"/>
              </a:rPr>
              <a:t>J Infect Dis</a:t>
            </a:r>
            <a:r>
              <a:rPr lang="en-US" sz="900" dirty="0">
                <a:solidFill>
                  <a:schemeClr val="tx1"/>
                </a:solidFill>
                <a:latin typeface="Arial" charset="0"/>
              </a:rPr>
              <a:t>. 2005;1919:33-39; </a:t>
            </a:r>
            <a:r>
              <a:rPr lang="en-US" sz="900" dirty="0">
                <a:solidFill>
                  <a:schemeClr val="tx1"/>
                </a:solidFill>
                <a:latin typeface="+mn-lt"/>
              </a:rPr>
              <a:t>4.  WHO. Fact sheet: meningococcal meningitis. 2010; 5</a:t>
            </a:r>
          </a:p>
        </p:txBody>
      </p:sp>
      <p:pic>
        <p:nvPicPr>
          <p:cNvPr id="10342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276872"/>
            <a:ext cx="3584342" cy="293774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527091"/>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5"/>
          <p:cNvSpPr>
            <a:spLocks noChangeArrowheads="1"/>
          </p:cNvSpPr>
          <p:nvPr/>
        </p:nvSpPr>
        <p:spPr bwMode="gray">
          <a:xfrm>
            <a:off x="611188" y="1468438"/>
            <a:ext cx="7921625" cy="3455987"/>
          </a:xfrm>
          <a:prstGeom prst="rect">
            <a:avLst/>
          </a:prstGeom>
          <a:solidFill>
            <a:schemeClr val="bg2">
              <a:lumMod val="40000"/>
              <a:lumOff val="60000"/>
            </a:schemeClr>
          </a:solidFill>
          <a:ln>
            <a:noFill/>
          </a:ln>
        </p:spPr>
        <p:txBody>
          <a:bodyPr wrap="none" anchor="ctr"/>
          <a:lstStyle>
            <a:lvl1pPr eaLnBrk="0" hangingPunct="0">
              <a:lnSpc>
                <a:spcPct val="95000"/>
              </a:lnSpc>
              <a:spcBef>
                <a:spcPct val="75000"/>
              </a:spcBef>
              <a:buClr>
                <a:schemeClr val="accent1"/>
              </a:buClr>
              <a:buSzPct val="110000"/>
              <a:buFont typeface="Wingdings" pitchFamily="2" charset="2"/>
              <a:buChar char="§"/>
              <a:defRPr sz="2400">
                <a:solidFill>
                  <a:srgbClr val="000000"/>
                </a:solidFill>
                <a:latin typeface="Arial" pitchFamily="34" charset="0"/>
              </a:defRPr>
            </a:lvl1pPr>
            <a:lvl2pPr marL="742950" indent="-285750" eaLnBrk="0" hangingPunct="0">
              <a:lnSpc>
                <a:spcPct val="95000"/>
              </a:lnSpc>
              <a:spcBef>
                <a:spcPct val="40000"/>
              </a:spcBef>
              <a:buClr>
                <a:srgbClr val="917B69"/>
              </a:buClr>
              <a:buFont typeface="Arial" pitchFamily="34" charset="0"/>
              <a:buChar char="•"/>
              <a:defRPr sz="2000">
                <a:solidFill>
                  <a:srgbClr val="000000"/>
                </a:solidFill>
                <a:latin typeface="Arial" pitchFamily="34" charset="0"/>
              </a:defRPr>
            </a:lvl2pPr>
            <a:lvl3pPr marL="1143000" indent="-228600" eaLnBrk="0" hangingPunct="0">
              <a:lnSpc>
                <a:spcPct val="95000"/>
              </a:lnSpc>
              <a:spcBef>
                <a:spcPct val="30000"/>
              </a:spcBef>
              <a:buFont typeface="Arial" pitchFamily="34" charset="0"/>
              <a:buChar char="-"/>
              <a:defRPr>
                <a:solidFill>
                  <a:srgbClr val="000000"/>
                </a:solidFill>
                <a:latin typeface="Arial" pitchFamily="34" charset="0"/>
              </a:defRPr>
            </a:lvl3pPr>
            <a:lvl4pPr marL="1600200" indent="-228600" eaLnBrk="0" hangingPunct="0">
              <a:lnSpc>
                <a:spcPct val="95000"/>
              </a:lnSpc>
              <a:spcBef>
                <a:spcPct val="20000"/>
              </a:spcBef>
              <a:buFont typeface="Arial" pitchFamily="34" charset="0"/>
              <a:buChar char="•"/>
              <a:defRPr sz="1600">
                <a:solidFill>
                  <a:srgbClr val="000000"/>
                </a:solidFill>
                <a:latin typeface="Arial" pitchFamily="34" charset="0"/>
              </a:defRPr>
            </a:lvl4pPr>
            <a:lvl5pPr marL="2057400" indent="-228600" eaLnBrk="0" hangingPunct="0">
              <a:spcBef>
                <a:spcPct val="20000"/>
              </a:spcBef>
              <a:buChar char="»"/>
              <a:defRPr sz="1400">
                <a:solidFill>
                  <a:srgbClr val="000000"/>
                </a:solidFill>
                <a:latin typeface="Arial" pitchFamily="34" charset="0"/>
              </a:defRPr>
            </a:lvl5pPr>
            <a:lvl6pPr marL="2514600" indent="-228600" eaLnBrk="0" fontAlgn="base" hangingPunct="0">
              <a:spcBef>
                <a:spcPct val="20000"/>
              </a:spcBef>
              <a:spcAft>
                <a:spcPct val="0"/>
              </a:spcAft>
              <a:buChar char="»"/>
              <a:defRPr sz="1400">
                <a:solidFill>
                  <a:srgbClr val="000000"/>
                </a:solidFill>
                <a:latin typeface="Arial" pitchFamily="34" charset="0"/>
              </a:defRPr>
            </a:lvl6pPr>
            <a:lvl7pPr marL="2971800" indent="-228600" eaLnBrk="0" fontAlgn="base" hangingPunct="0">
              <a:spcBef>
                <a:spcPct val="20000"/>
              </a:spcBef>
              <a:spcAft>
                <a:spcPct val="0"/>
              </a:spcAft>
              <a:buChar char="»"/>
              <a:defRPr sz="1400">
                <a:solidFill>
                  <a:srgbClr val="000000"/>
                </a:solidFill>
                <a:latin typeface="Arial" pitchFamily="34" charset="0"/>
              </a:defRPr>
            </a:lvl7pPr>
            <a:lvl8pPr marL="3429000" indent="-228600" eaLnBrk="0" fontAlgn="base" hangingPunct="0">
              <a:spcBef>
                <a:spcPct val="20000"/>
              </a:spcBef>
              <a:spcAft>
                <a:spcPct val="0"/>
              </a:spcAft>
              <a:buChar char="»"/>
              <a:defRPr sz="1400">
                <a:solidFill>
                  <a:srgbClr val="000000"/>
                </a:solidFill>
                <a:latin typeface="Arial" pitchFamily="34" charset="0"/>
              </a:defRPr>
            </a:lvl8pPr>
            <a:lvl9pPr marL="3886200" indent="-228600" eaLnBrk="0" fontAlgn="base" hangingPunct="0">
              <a:spcBef>
                <a:spcPct val="20000"/>
              </a:spcBef>
              <a:spcAft>
                <a:spcPct val="0"/>
              </a:spcAft>
              <a:buChar char="»"/>
              <a:defRPr sz="1400">
                <a:solidFill>
                  <a:srgbClr val="000000"/>
                </a:solidFill>
                <a:latin typeface="Arial" pitchFamily="34" charset="0"/>
              </a:defRPr>
            </a:lvl9pPr>
          </a:lstStyle>
          <a:p>
            <a:pPr eaLnBrk="1" hangingPunct="1">
              <a:lnSpc>
                <a:spcPct val="90000"/>
              </a:lnSpc>
              <a:spcBef>
                <a:spcPct val="0"/>
              </a:spcBef>
              <a:buClrTx/>
              <a:buSzTx/>
              <a:buFontTx/>
              <a:buNone/>
            </a:pPr>
            <a:endParaRPr lang="en-US" altLang="en-US" sz="1200">
              <a:solidFill>
                <a:srgbClr val="A5BF02"/>
              </a:solidFill>
              <a:latin typeface="Calibri" pitchFamily="34" charset="0"/>
              <a:cs typeface="Arial" pitchFamily="34" charset="0"/>
            </a:endParaRPr>
          </a:p>
        </p:txBody>
      </p:sp>
      <p:pic>
        <p:nvPicPr>
          <p:cNvPr id="27651" name="Picture 18" descr="nasa1R3107_1000x10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755650" y="1647825"/>
            <a:ext cx="51847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7"/>
          <p:cNvGrpSpPr>
            <a:grpSpLocks/>
          </p:cNvGrpSpPr>
          <p:nvPr/>
        </p:nvGrpSpPr>
        <p:grpSpPr bwMode="auto">
          <a:xfrm>
            <a:off x="5989414" y="2060848"/>
            <a:ext cx="958850" cy="958850"/>
            <a:chOff x="3606" y="1752"/>
            <a:chExt cx="708" cy="708"/>
          </a:xfrm>
        </p:grpSpPr>
        <p:pic>
          <p:nvPicPr>
            <p:cNvPr id="27668" name="Picture 25" descr="men - icon - purp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3606" y="1752"/>
              <a:ext cx="708"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9" name="Rectangle 23"/>
            <p:cNvSpPr>
              <a:spLocks noChangeArrowheads="1"/>
            </p:cNvSpPr>
            <p:nvPr/>
          </p:nvSpPr>
          <p:spPr bwMode="gray">
            <a:xfrm>
              <a:off x="3833" y="1929"/>
              <a:ext cx="251"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lnSpc>
                  <a:spcPct val="95000"/>
                </a:lnSpc>
                <a:spcBef>
                  <a:spcPct val="75000"/>
                </a:spcBef>
                <a:buClr>
                  <a:schemeClr val="accent1"/>
                </a:buClr>
                <a:buSzPct val="110000"/>
                <a:buFont typeface="Wingdings" pitchFamily="2" charset="2"/>
                <a:buChar char="§"/>
                <a:defRPr sz="2400">
                  <a:solidFill>
                    <a:srgbClr val="000000"/>
                  </a:solidFill>
                  <a:latin typeface="Arial" pitchFamily="34" charset="0"/>
                </a:defRPr>
              </a:lvl1pPr>
              <a:lvl2pPr marL="742950" indent="-285750" eaLnBrk="0" hangingPunct="0">
                <a:lnSpc>
                  <a:spcPct val="95000"/>
                </a:lnSpc>
                <a:spcBef>
                  <a:spcPct val="40000"/>
                </a:spcBef>
                <a:buClr>
                  <a:srgbClr val="917B69"/>
                </a:buClr>
                <a:buFont typeface="Arial" pitchFamily="34" charset="0"/>
                <a:buChar char="•"/>
                <a:defRPr sz="2000">
                  <a:solidFill>
                    <a:srgbClr val="000000"/>
                  </a:solidFill>
                  <a:latin typeface="Arial" pitchFamily="34" charset="0"/>
                </a:defRPr>
              </a:lvl2pPr>
              <a:lvl3pPr marL="1143000" indent="-228600" eaLnBrk="0" hangingPunct="0">
                <a:lnSpc>
                  <a:spcPct val="95000"/>
                </a:lnSpc>
                <a:spcBef>
                  <a:spcPct val="30000"/>
                </a:spcBef>
                <a:buFont typeface="Arial" pitchFamily="34" charset="0"/>
                <a:buChar char="-"/>
                <a:defRPr>
                  <a:solidFill>
                    <a:srgbClr val="000000"/>
                  </a:solidFill>
                  <a:latin typeface="Arial" pitchFamily="34" charset="0"/>
                </a:defRPr>
              </a:lvl3pPr>
              <a:lvl4pPr marL="1600200" indent="-228600" eaLnBrk="0" hangingPunct="0">
                <a:lnSpc>
                  <a:spcPct val="95000"/>
                </a:lnSpc>
                <a:spcBef>
                  <a:spcPct val="20000"/>
                </a:spcBef>
                <a:buFont typeface="Arial" pitchFamily="34" charset="0"/>
                <a:buChar char="•"/>
                <a:defRPr sz="1600">
                  <a:solidFill>
                    <a:srgbClr val="000000"/>
                  </a:solidFill>
                  <a:latin typeface="Arial" pitchFamily="34" charset="0"/>
                </a:defRPr>
              </a:lvl4pPr>
              <a:lvl5pPr marL="2057400" indent="-228600" eaLnBrk="0" hangingPunct="0">
                <a:spcBef>
                  <a:spcPct val="20000"/>
                </a:spcBef>
                <a:buChar char="»"/>
                <a:defRPr sz="1400">
                  <a:solidFill>
                    <a:srgbClr val="000000"/>
                  </a:solidFill>
                  <a:latin typeface="Arial" pitchFamily="34" charset="0"/>
                </a:defRPr>
              </a:lvl5pPr>
              <a:lvl6pPr marL="2514600" indent="-228600" eaLnBrk="0" fontAlgn="base" hangingPunct="0">
                <a:spcBef>
                  <a:spcPct val="20000"/>
                </a:spcBef>
                <a:spcAft>
                  <a:spcPct val="0"/>
                </a:spcAft>
                <a:buChar char="»"/>
                <a:defRPr sz="1400">
                  <a:solidFill>
                    <a:srgbClr val="000000"/>
                  </a:solidFill>
                  <a:latin typeface="Arial" pitchFamily="34" charset="0"/>
                </a:defRPr>
              </a:lvl6pPr>
              <a:lvl7pPr marL="2971800" indent="-228600" eaLnBrk="0" fontAlgn="base" hangingPunct="0">
                <a:spcBef>
                  <a:spcPct val="20000"/>
                </a:spcBef>
                <a:spcAft>
                  <a:spcPct val="0"/>
                </a:spcAft>
                <a:buChar char="»"/>
                <a:defRPr sz="1400">
                  <a:solidFill>
                    <a:srgbClr val="000000"/>
                  </a:solidFill>
                  <a:latin typeface="Arial" pitchFamily="34" charset="0"/>
                </a:defRPr>
              </a:lvl7pPr>
              <a:lvl8pPr marL="3429000" indent="-228600" eaLnBrk="0" fontAlgn="base" hangingPunct="0">
                <a:spcBef>
                  <a:spcPct val="20000"/>
                </a:spcBef>
                <a:spcAft>
                  <a:spcPct val="0"/>
                </a:spcAft>
                <a:buChar char="»"/>
                <a:defRPr sz="1400">
                  <a:solidFill>
                    <a:srgbClr val="000000"/>
                  </a:solidFill>
                  <a:latin typeface="Arial" pitchFamily="34" charset="0"/>
                </a:defRPr>
              </a:lvl8pPr>
              <a:lvl9pPr marL="3886200" indent="-228600" eaLnBrk="0" fontAlgn="base" hangingPunct="0">
                <a:spcBef>
                  <a:spcPct val="20000"/>
                </a:spcBef>
                <a:spcAft>
                  <a:spcPct val="0"/>
                </a:spcAft>
                <a:buChar char="»"/>
                <a:defRPr sz="1400">
                  <a:solidFill>
                    <a:srgbClr val="000000"/>
                  </a:solidFill>
                  <a:latin typeface="Arial" pitchFamily="34" charset="0"/>
                </a:defRPr>
              </a:lvl9pPr>
            </a:lstStyle>
            <a:p>
              <a:pPr algn="ctr" eaLnBrk="1" hangingPunct="1">
                <a:lnSpc>
                  <a:spcPct val="90000"/>
                </a:lnSpc>
                <a:spcBef>
                  <a:spcPct val="0"/>
                </a:spcBef>
                <a:buClrTx/>
                <a:buSzTx/>
                <a:buFontTx/>
                <a:buNone/>
              </a:pPr>
              <a:r>
                <a:rPr lang="en-US" altLang="en-US" sz="3700" b="1" dirty="0">
                  <a:solidFill>
                    <a:schemeClr val="tx1"/>
                  </a:solidFill>
                  <a:latin typeface="Futura Md BT"/>
                  <a:cs typeface="Arial" pitchFamily="34" charset="0"/>
                </a:rPr>
                <a:t>A</a:t>
              </a:r>
            </a:p>
          </p:txBody>
        </p:sp>
      </p:grpSp>
      <p:grpSp>
        <p:nvGrpSpPr>
          <p:cNvPr id="3" name="Group 28"/>
          <p:cNvGrpSpPr>
            <a:grpSpLocks/>
          </p:cNvGrpSpPr>
          <p:nvPr/>
        </p:nvGrpSpPr>
        <p:grpSpPr bwMode="auto">
          <a:xfrm>
            <a:off x="7346143" y="2780928"/>
            <a:ext cx="958850" cy="958850"/>
            <a:chOff x="3606" y="1752"/>
            <a:chExt cx="708" cy="708"/>
          </a:xfrm>
        </p:grpSpPr>
        <p:pic>
          <p:nvPicPr>
            <p:cNvPr id="27666" name="Picture 29" descr="men - icon - purp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3606" y="1752"/>
              <a:ext cx="708"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7" name="Rectangle 30"/>
            <p:cNvSpPr>
              <a:spLocks noChangeArrowheads="1"/>
            </p:cNvSpPr>
            <p:nvPr/>
          </p:nvSpPr>
          <p:spPr bwMode="gray">
            <a:xfrm>
              <a:off x="3833" y="1927"/>
              <a:ext cx="253"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lnSpc>
                  <a:spcPct val="95000"/>
                </a:lnSpc>
                <a:spcBef>
                  <a:spcPct val="75000"/>
                </a:spcBef>
                <a:buClr>
                  <a:schemeClr val="accent1"/>
                </a:buClr>
                <a:buSzPct val="110000"/>
                <a:buFont typeface="Wingdings" pitchFamily="2" charset="2"/>
                <a:buChar char="§"/>
                <a:defRPr sz="2400">
                  <a:solidFill>
                    <a:srgbClr val="000000"/>
                  </a:solidFill>
                  <a:latin typeface="Arial" pitchFamily="34" charset="0"/>
                </a:defRPr>
              </a:lvl1pPr>
              <a:lvl2pPr marL="742950" indent="-285750" eaLnBrk="0" hangingPunct="0">
                <a:lnSpc>
                  <a:spcPct val="95000"/>
                </a:lnSpc>
                <a:spcBef>
                  <a:spcPct val="40000"/>
                </a:spcBef>
                <a:buClr>
                  <a:srgbClr val="917B69"/>
                </a:buClr>
                <a:buFont typeface="Arial" pitchFamily="34" charset="0"/>
                <a:buChar char="•"/>
                <a:defRPr sz="2000">
                  <a:solidFill>
                    <a:srgbClr val="000000"/>
                  </a:solidFill>
                  <a:latin typeface="Arial" pitchFamily="34" charset="0"/>
                </a:defRPr>
              </a:lvl2pPr>
              <a:lvl3pPr marL="1143000" indent="-228600" eaLnBrk="0" hangingPunct="0">
                <a:lnSpc>
                  <a:spcPct val="95000"/>
                </a:lnSpc>
                <a:spcBef>
                  <a:spcPct val="30000"/>
                </a:spcBef>
                <a:buFont typeface="Arial" pitchFamily="34" charset="0"/>
                <a:buChar char="-"/>
                <a:defRPr>
                  <a:solidFill>
                    <a:srgbClr val="000000"/>
                  </a:solidFill>
                  <a:latin typeface="Arial" pitchFamily="34" charset="0"/>
                </a:defRPr>
              </a:lvl3pPr>
              <a:lvl4pPr marL="1600200" indent="-228600" eaLnBrk="0" hangingPunct="0">
                <a:lnSpc>
                  <a:spcPct val="95000"/>
                </a:lnSpc>
                <a:spcBef>
                  <a:spcPct val="20000"/>
                </a:spcBef>
                <a:buFont typeface="Arial" pitchFamily="34" charset="0"/>
                <a:buChar char="•"/>
                <a:defRPr sz="1600">
                  <a:solidFill>
                    <a:srgbClr val="000000"/>
                  </a:solidFill>
                  <a:latin typeface="Arial" pitchFamily="34" charset="0"/>
                </a:defRPr>
              </a:lvl4pPr>
              <a:lvl5pPr marL="2057400" indent="-228600" eaLnBrk="0" hangingPunct="0">
                <a:spcBef>
                  <a:spcPct val="20000"/>
                </a:spcBef>
                <a:buChar char="»"/>
                <a:defRPr sz="1400">
                  <a:solidFill>
                    <a:srgbClr val="000000"/>
                  </a:solidFill>
                  <a:latin typeface="Arial" pitchFamily="34" charset="0"/>
                </a:defRPr>
              </a:lvl5pPr>
              <a:lvl6pPr marL="2514600" indent="-228600" eaLnBrk="0" fontAlgn="base" hangingPunct="0">
                <a:spcBef>
                  <a:spcPct val="20000"/>
                </a:spcBef>
                <a:spcAft>
                  <a:spcPct val="0"/>
                </a:spcAft>
                <a:buChar char="»"/>
                <a:defRPr sz="1400">
                  <a:solidFill>
                    <a:srgbClr val="000000"/>
                  </a:solidFill>
                  <a:latin typeface="Arial" pitchFamily="34" charset="0"/>
                </a:defRPr>
              </a:lvl6pPr>
              <a:lvl7pPr marL="2971800" indent="-228600" eaLnBrk="0" fontAlgn="base" hangingPunct="0">
                <a:spcBef>
                  <a:spcPct val="20000"/>
                </a:spcBef>
                <a:spcAft>
                  <a:spcPct val="0"/>
                </a:spcAft>
                <a:buChar char="»"/>
                <a:defRPr sz="1400">
                  <a:solidFill>
                    <a:srgbClr val="000000"/>
                  </a:solidFill>
                  <a:latin typeface="Arial" pitchFamily="34" charset="0"/>
                </a:defRPr>
              </a:lvl7pPr>
              <a:lvl8pPr marL="3429000" indent="-228600" eaLnBrk="0" fontAlgn="base" hangingPunct="0">
                <a:spcBef>
                  <a:spcPct val="20000"/>
                </a:spcBef>
                <a:spcAft>
                  <a:spcPct val="0"/>
                </a:spcAft>
                <a:buChar char="»"/>
                <a:defRPr sz="1400">
                  <a:solidFill>
                    <a:srgbClr val="000000"/>
                  </a:solidFill>
                  <a:latin typeface="Arial" pitchFamily="34" charset="0"/>
                </a:defRPr>
              </a:lvl8pPr>
              <a:lvl9pPr marL="3886200" indent="-228600" eaLnBrk="0" fontAlgn="base" hangingPunct="0">
                <a:spcBef>
                  <a:spcPct val="20000"/>
                </a:spcBef>
                <a:spcAft>
                  <a:spcPct val="0"/>
                </a:spcAft>
                <a:buChar char="»"/>
                <a:defRPr sz="1400">
                  <a:solidFill>
                    <a:srgbClr val="000000"/>
                  </a:solidFill>
                  <a:latin typeface="Arial" pitchFamily="34" charset="0"/>
                </a:defRPr>
              </a:lvl9pPr>
            </a:lstStyle>
            <a:p>
              <a:pPr algn="ctr" eaLnBrk="1" hangingPunct="1">
                <a:lnSpc>
                  <a:spcPct val="90000"/>
                </a:lnSpc>
                <a:spcBef>
                  <a:spcPct val="0"/>
                </a:spcBef>
                <a:buClrTx/>
                <a:buSzTx/>
                <a:buFontTx/>
                <a:buNone/>
              </a:pPr>
              <a:r>
                <a:rPr lang="en-US" altLang="en-US" sz="3700" b="1">
                  <a:solidFill>
                    <a:schemeClr val="tx1"/>
                  </a:solidFill>
                  <a:latin typeface="Futura Md BT"/>
                  <a:cs typeface="Arial" pitchFamily="34" charset="0"/>
                </a:rPr>
                <a:t>B</a:t>
              </a:r>
            </a:p>
          </p:txBody>
        </p:sp>
      </p:grpSp>
      <p:grpSp>
        <p:nvGrpSpPr>
          <p:cNvPr id="4" name="Group 31"/>
          <p:cNvGrpSpPr>
            <a:grpSpLocks/>
          </p:cNvGrpSpPr>
          <p:nvPr/>
        </p:nvGrpSpPr>
        <p:grpSpPr bwMode="auto">
          <a:xfrm>
            <a:off x="6148388" y="3476625"/>
            <a:ext cx="958850" cy="958850"/>
            <a:chOff x="3606" y="1752"/>
            <a:chExt cx="708" cy="708"/>
          </a:xfrm>
        </p:grpSpPr>
        <p:pic>
          <p:nvPicPr>
            <p:cNvPr id="27664" name="Picture 32" descr="men - icon - purp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3606" y="1752"/>
              <a:ext cx="708"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5" name="Rectangle 33"/>
            <p:cNvSpPr>
              <a:spLocks noChangeArrowheads="1"/>
            </p:cNvSpPr>
            <p:nvPr/>
          </p:nvSpPr>
          <p:spPr bwMode="gray">
            <a:xfrm>
              <a:off x="3833" y="1927"/>
              <a:ext cx="253"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lnSpc>
                  <a:spcPct val="95000"/>
                </a:lnSpc>
                <a:spcBef>
                  <a:spcPct val="75000"/>
                </a:spcBef>
                <a:buClr>
                  <a:schemeClr val="accent1"/>
                </a:buClr>
                <a:buSzPct val="110000"/>
                <a:buFont typeface="Wingdings" pitchFamily="2" charset="2"/>
                <a:buChar char="§"/>
                <a:defRPr sz="2400">
                  <a:solidFill>
                    <a:srgbClr val="000000"/>
                  </a:solidFill>
                  <a:latin typeface="Arial" pitchFamily="34" charset="0"/>
                </a:defRPr>
              </a:lvl1pPr>
              <a:lvl2pPr marL="742950" indent="-285750" eaLnBrk="0" hangingPunct="0">
                <a:lnSpc>
                  <a:spcPct val="95000"/>
                </a:lnSpc>
                <a:spcBef>
                  <a:spcPct val="40000"/>
                </a:spcBef>
                <a:buClr>
                  <a:srgbClr val="917B69"/>
                </a:buClr>
                <a:buFont typeface="Arial" pitchFamily="34" charset="0"/>
                <a:buChar char="•"/>
                <a:defRPr sz="2000">
                  <a:solidFill>
                    <a:srgbClr val="000000"/>
                  </a:solidFill>
                  <a:latin typeface="Arial" pitchFamily="34" charset="0"/>
                </a:defRPr>
              </a:lvl2pPr>
              <a:lvl3pPr marL="1143000" indent="-228600" eaLnBrk="0" hangingPunct="0">
                <a:lnSpc>
                  <a:spcPct val="95000"/>
                </a:lnSpc>
                <a:spcBef>
                  <a:spcPct val="30000"/>
                </a:spcBef>
                <a:buFont typeface="Arial" pitchFamily="34" charset="0"/>
                <a:buChar char="-"/>
                <a:defRPr>
                  <a:solidFill>
                    <a:srgbClr val="000000"/>
                  </a:solidFill>
                  <a:latin typeface="Arial" pitchFamily="34" charset="0"/>
                </a:defRPr>
              </a:lvl3pPr>
              <a:lvl4pPr marL="1600200" indent="-228600" eaLnBrk="0" hangingPunct="0">
                <a:lnSpc>
                  <a:spcPct val="95000"/>
                </a:lnSpc>
                <a:spcBef>
                  <a:spcPct val="20000"/>
                </a:spcBef>
                <a:buFont typeface="Arial" pitchFamily="34" charset="0"/>
                <a:buChar char="•"/>
                <a:defRPr sz="1600">
                  <a:solidFill>
                    <a:srgbClr val="000000"/>
                  </a:solidFill>
                  <a:latin typeface="Arial" pitchFamily="34" charset="0"/>
                </a:defRPr>
              </a:lvl4pPr>
              <a:lvl5pPr marL="2057400" indent="-228600" eaLnBrk="0" hangingPunct="0">
                <a:spcBef>
                  <a:spcPct val="20000"/>
                </a:spcBef>
                <a:buChar char="»"/>
                <a:defRPr sz="1400">
                  <a:solidFill>
                    <a:srgbClr val="000000"/>
                  </a:solidFill>
                  <a:latin typeface="Arial" pitchFamily="34" charset="0"/>
                </a:defRPr>
              </a:lvl5pPr>
              <a:lvl6pPr marL="2514600" indent="-228600" eaLnBrk="0" fontAlgn="base" hangingPunct="0">
                <a:spcBef>
                  <a:spcPct val="20000"/>
                </a:spcBef>
                <a:spcAft>
                  <a:spcPct val="0"/>
                </a:spcAft>
                <a:buChar char="»"/>
                <a:defRPr sz="1400">
                  <a:solidFill>
                    <a:srgbClr val="000000"/>
                  </a:solidFill>
                  <a:latin typeface="Arial" pitchFamily="34" charset="0"/>
                </a:defRPr>
              </a:lvl6pPr>
              <a:lvl7pPr marL="2971800" indent="-228600" eaLnBrk="0" fontAlgn="base" hangingPunct="0">
                <a:spcBef>
                  <a:spcPct val="20000"/>
                </a:spcBef>
                <a:spcAft>
                  <a:spcPct val="0"/>
                </a:spcAft>
                <a:buChar char="»"/>
                <a:defRPr sz="1400">
                  <a:solidFill>
                    <a:srgbClr val="000000"/>
                  </a:solidFill>
                  <a:latin typeface="Arial" pitchFamily="34" charset="0"/>
                </a:defRPr>
              </a:lvl7pPr>
              <a:lvl8pPr marL="3429000" indent="-228600" eaLnBrk="0" fontAlgn="base" hangingPunct="0">
                <a:spcBef>
                  <a:spcPct val="20000"/>
                </a:spcBef>
                <a:spcAft>
                  <a:spcPct val="0"/>
                </a:spcAft>
                <a:buChar char="»"/>
                <a:defRPr sz="1400">
                  <a:solidFill>
                    <a:srgbClr val="000000"/>
                  </a:solidFill>
                  <a:latin typeface="Arial" pitchFamily="34" charset="0"/>
                </a:defRPr>
              </a:lvl8pPr>
              <a:lvl9pPr marL="3886200" indent="-228600" eaLnBrk="0" fontAlgn="base" hangingPunct="0">
                <a:spcBef>
                  <a:spcPct val="20000"/>
                </a:spcBef>
                <a:spcAft>
                  <a:spcPct val="0"/>
                </a:spcAft>
                <a:buChar char="»"/>
                <a:defRPr sz="1400">
                  <a:solidFill>
                    <a:srgbClr val="000000"/>
                  </a:solidFill>
                  <a:latin typeface="Arial" pitchFamily="34" charset="0"/>
                </a:defRPr>
              </a:lvl9pPr>
            </a:lstStyle>
            <a:p>
              <a:pPr algn="ctr" eaLnBrk="1" hangingPunct="1">
                <a:lnSpc>
                  <a:spcPct val="90000"/>
                </a:lnSpc>
                <a:spcBef>
                  <a:spcPct val="0"/>
                </a:spcBef>
                <a:buClrTx/>
                <a:buSzTx/>
                <a:buFontTx/>
                <a:buNone/>
              </a:pPr>
              <a:r>
                <a:rPr lang="en-US" altLang="en-US" sz="3700" b="1">
                  <a:solidFill>
                    <a:schemeClr val="tx1"/>
                  </a:solidFill>
                  <a:latin typeface="Futura Md BT"/>
                  <a:cs typeface="Arial" pitchFamily="34" charset="0"/>
                </a:rPr>
                <a:t>C</a:t>
              </a:r>
            </a:p>
          </p:txBody>
        </p:sp>
      </p:grpSp>
      <p:grpSp>
        <p:nvGrpSpPr>
          <p:cNvPr id="5" name="Group 34"/>
          <p:cNvGrpSpPr>
            <a:grpSpLocks/>
          </p:cNvGrpSpPr>
          <p:nvPr/>
        </p:nvGrpSpPr>
        <p:grpSpPr bwMode="auto">
          <a:xfrm>
            <a:off x="7486775" y="3941076"/>
            <a:ext cx="958850" cy="958850"/>
            <a:chOff x="3606" y="1752"/>
            <a:chExt cx="708" cy="708"/>
          </a:xfrm>
        </p:grpSpPr>
        <p:pic>
          <p:nvPicPr>
            <p:cNvPr id="27662" name="Picture 35" descr="men - icon - purp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3606" y="1752"/>
              <a:ext cx="708"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Rectangle 36"/>
            <p:cNvSpPr>
              <a:spLocks noChangeArrowheads="1"/>
            </p:cNvSpPr>
            <p:nvPr/>
          </p:nvSpPr>
          <p:spPr bwMode="gray">
            <a:xfrm>
              <a:off x="3791" y="1929"/>
              <a:ext cx="337" cy="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lnSpc>
                  <a:spcPct val="95000"/>
                </a:lnSpc>
                <a:spcBef>
                  <a:spcPct val="75000"/>
                </a:spcBef>
                <a:buClr>
                  <a:schemeClr val="accent1"/>
                </a:buClr>
                <a:buSzPct val="110000"/>
                <a:buFont typeface="Wingdings" pitchFamily="2" charset="2"/>
                <a:buChar char="§"/>
                <a:defRPr sz="2400">
                  <a:solidFill>
                    <a:srgbClr val="000000"/>
                  </a:solidFill>
                  <a:latin typeface="Arial" pitchFamily="34" charset="0"/>
                </a:defRPr>
              </a:lvl1pPr>
              <a:lvl2pPr marL="742950" indent="-285750" eaLnBrk="0" hangingPunct="0">
                <a:lnSpc>
                  <a:spcPct val="95000"/>
                </a:lnSpc>
                <a:spcBef>
                  <a:spcPct val="40000"/>
                </a:spcBef>
                <a:buClr>
                  <a:srgbClr val="917B69"/>
                </a:buClr>
                <a:buFont typeface="Arial" pitchFamily="34" charset="0"/>
                <a:buChar char="•"/>
                <a:defRPr sz="2000">
                  <a:solidFill>
                    <a:srgbClr val="000000"/>
                  </a:solidFill>
                  <a:latin typeface="Arial" pitchFamily="34" charset="0"/>
                </a:defRPr>
              </a:lvl2pPr>
              <a:lvl3pPr marL="1143000" indent="-228600" eaLnBrk="0" hangingPunct="0">
                <a:lnSpc>
                  <a:spcPct val="95000"/>
                </a:lnSpc>
                <a:spcBef>
                  <a:spcPct val="30000"/>
                </a:spcBef>
                <a:buFont typeface="Arial" pitchFamily="34" charset="0"/>
                <a:buChar char="-"/>
                <a:defRPr>
                  <a:solidFill>
                    <a:srgbClr val="000000"/>
                  </a:solidFill>
                  <a:latin typeface="Arial" pitchFamily="34" charset="0"/>
                </a:defRPr>
              </a:lvl3pPr>
              <a:lvl4pPr marL="1600200" indent="-228600" eaLnBrk="0" hangingPunct="0">
                <a:lnSpc>
                  <a:spcPct val="95000"/>
                </a:lnSpc>
                <a:spcBef>
                  <a:spcPct val="20000"/>
                </a:spcBef>
                <a:buFont typeface="Arial" pitchFamily="34" charset="0"/>
                <a:buChar char="•"/>
                <a:defRPr sz="1600">
                  <a:solidFill>
                    <a:srgbClr val="000000"/>
                  </a:solidFill>
                  <a:latin typeface="Arial" pitchFamily="34" charset="0"/>
                </a:defRPr>
              </a:lvl4pPr>
              <a:lvl5pPr marL="2057400" indent="-228600" eaLnBrk="0" hangingPunct="0">
                <a:spcBef>
                  <a:spcPct val="20000"/>
                </a:spcBef>
                <a:buChar char="»"/>
                <a:defRPr sz="1400">
                  <a:solidFill>
                    <a:srgbClr val="000000"/>
                  </a:solidFill>
                  <a:latin typeface="Arial" pitchFamily="34" charset="0"/>
                </a:defRPr>
              </a:lvl5pPr>
              <a:lvl6pPr marL="2514600" indent="-228600" eaLnBrk="0" fontAlgn="base" hangingPunct="0">
                <a:spcBef>
                  <a:spcPct val="20000"/>
                </a:spcBef>
                <a:spcAft>
                  <a:spcPct val="0"/>
                </a:spcAft>
                <a:buChar char="»"/>
                <a:defRPr sz="1400">
                  <a:solidFill>
                    <a:srgbClr val="000000"/>
                  </a:solidFill>
                  <a:latin typeface="Arial" pitchFamily="34" charset="0"/>
                </a:defRPr>
              </a:lvl6pPr>
              <a:lvl7pPr marL="2971800" indent="-228600" eaLnBrk="0" fontAlgn="base" hangingPunct="0">
                <a:spcBef>
                  <a:spcPct val="20000"/>
                </a:spcBef>
                <a:spcAft>
                  <a:spcPct val="0"/>
                </a:spcAft>
                <a:buChar char="»"/>
                <a:defRPr sz="1400">
                  <a:solidFill>
                    <a:srgbClr val="000000"/>
                  </a:solidFill>
                  <a:latin typeface="Arial" pitchFamily="34" charset="0"/>
                </a:defRPr>
              </a:lvl7pPr>
              <a:lvl8pPr marL="3429000" indent="-228600" eaLnBrk="0" fontAlgn="base" hangingPunct="0">
                <a:spcBef>
                  <a:spcPct val="20000"/>
                </a:spcBef>
                <a:spcAft>
                  <a:spcPct val="0"/>
                </a:spcAft>
                <a:buChar char="»"/>
                <a:defRPr sz="1400">
                  <a:solidFill>
                    <a:srgbClr val="000000"/>
                  </a:solidFill>
                  <a:latin typeface="Arial" pitchFamily="34" charset="0"/>
                </a:defRPr>
              </a:lvl8pPr>
              <a:lvl9pPr marL="3886200" indent="-228600" eaLnBrk="0" fontAlgn="base" hangingPunct="0">
                <a:spcBef>
                  <a:spcPct val="20000"/>
                </a:spcBef>
                <a:spcAft>
                  <a:spcPct val="0"/>
                </a:spcAft>
                <a:buChar char="»"/>
                <a:defRPr sz="1400">
                  <a:solidFill>
                    <a:srgbClr val="000000"/>
                  </a:solidFill>
                  <a:latin typeface="Arial" pitchFamily="34" charset="0"/>
                </a:defRPr>
              </a:lvl9pPr>
            </a:lstStyle>
            <a:p>
              <a:pPr algn="ctr" eaLnBrk="1" hangingPunct="1">
                <a:lnSpc>
                  <a:spcPct val="90000"/>
                </a:lnSpc>
                <a:spcBef>
                  <a:spcPct val="0"/>
                </a:spcBef>
                <a:buClrTx/>
                <a:buSzTx/>
                <a:buFontTx/>
                <a:buNone/>
              </a:pPr>
              <a:r>
                <a:rPr lang="en-US" altLang="en-US" sz="3700" b="1">
                  <a:solidFill>
                    <a:schemeClr val="tx1"/>
                  </a:solidFill>
                  <a:latin typeface="Futura Md BT"/>
                  <a:cs typeface="Arial" pitchFamily="34" charset="0"/>
                </a:rPr>
                <a:t>W</a:t>
              </a:r>
            </a:p>
          </p:txBody>
        </p:sp>
      </p:grpSp>
      <p:grpSp>
        <p:nvGrpSpPr>
          <p:cNvPr id="6" name="Group 37"/>
          <p:cNvGrpSpPr>
            <a:grpSpLocks/>
          </p:cNvGrpSpPr>
          <p:nvPr/>
        </p:nvGrpSpPr>
        <p:grpSpPr bwMode="auto">
          <a:xfrm>
            <a:off x="7346143" y="1581423"/>
            <a:ext cx="958850" cy="958850"/>
            <a:chOff x="3606" y="1752"/>
            <a:chExt cx="708" cy="708"/>
          </a:xfrm>
        </p:grpSpPr>
        <p:pic>
          <p:nvPicPr>
            <p:cNvPr id="27660" name="Picture 38" descr="men - icon - purp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3606" y="1752"/>
              <a:ext cx="708" cy="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1" name="Rectangle 39"/>
            <p:cNvSpPr>
              <a:spLocks noChangeArrowheads="1"/>
            </p:cNvSpPr>
            <p:nvPr/>
          </p:nvSpPr>
          <p:spPr bwMode="gray">
            <a:xfrm>
              <a:off x="3842" y="1927"/>
              <a:ext cx="233" cy="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eaLnBrk="0" hangingPunct="0">
                <a:lnSpc>
                  <a:spcPct val="95000"/>
                </a:lnSpc>
                <a:spcBef>
                  <a:spcPct val="75000"/>
                </a:spcBef>
                <a:buClr>
                  <a:schemeClr val="accent1"/>
                </a:buClr>
                <a:buSzPct val="110000"/>
                <a:buFont typeface="Wingdings" pitchFamily="2" charset="2"/>
                <a:buChar char="§"/>
                <a:defRPr sz="2400">
                  <a:solidFill>
                    <a:srgbClr val="000000"/>
                  </a:solidFill>
                  <a:latin typeface="Arial" pitchFamily="34" charset="0"/>
                </a:defRPr>
              </a:lvl1pPr>
              <a:lvl2pPr marL="742950" indent="-285750" eaLnBrk="0" hangingPunct="0">
                <a:lnSpc>
                  <a:spcPct val="95000"/>
                </a:lnSpc>
                <a:spcBef>
                  <a:spcPct val="40000"/>
                </a:spcBef>
                <a:buClr>
                  <a:srgbClr val="917B69"/>
                </a:buClr>
                <a:buFont typeface="Arial" pitchFamily="34" charset="0"/>
                <a:buChar char="•"/>
                <a:defRPr sz="2000">
                  <a:solidFill>
                    <a:srgbClr val="000000"/>
                  </a:solidFill>
                  <a:latin typeface="Arial" pitchFamily="34" charset="0"/>
                </a:defRPr>
              </a:lvl2pPr>
              <a:lvl3pPr marL="1143000" indent="-228600" eaLnBrk="0" hangingPunct="0">
                <a:lnSpc>
                  <a:spcPct val="95000"/>
                </a:lnSpc>
                <a:spcBef>
                  <a:spcPct val="30000"/>
                </a:spcBef>
                <a:buFont typeface="Arial" pitchFamily="34" charset="0"/>
                <a:buChar char="-"/>
                <a:defRPr>
                  <a:solidFill>
                    <a:srgbClr val="000000"/>
                  </a:solidFill>
                  <a:latin typeface="Arial" pitchFamily="34" charset="0"/>
                </a:defRPr>
              </a:lvl3pPr>
              <a:lvl4pPr marL="1600200" indent="-228600" eaLnBrk="0" hangingPunct="0">
                <a:lnSpc>
                  <a:spcPct val="95000"/>
                </a:lnSpc>
                <a:spcBef>
                  <a:spcPct val="20000"/>
                </a:spcBef>
                <a:buFont typeface="Arial" pitchFamily="34" charset="0"/>
                <a:buChar char="•"/>
                <a:defRPr sz="1600">
                  <a:solidFill>
                    <a:srgbClr val="000000"/>
                  </a:solidFill>
                  <a:latin typeface="Arial" pitchFamily="34" charset="0"/>
                </a:defRPr>
              </a:lvl4pPr>
              <a:lvl5pPr marL="2057400" indent="-228600" eaLnBrk="0" hangingPunct="0">
                <a:spcBef>
                  <a:spcPct val="20000"/>
                </a:spcBef>
                <a:buChar char="»"/>
                <a:defRPr sz="1400">
                  <a:solidFill>
                    <a:srgbClr val="000000"/>
                  </a:solidFill>
                  <a:latin typeface="Arial" pitchFamily="34" charset="0"/>
                </a:defRPr>
              </a:lvl5pPr>
              <a:lvl6pPr marL="2514600" indent="-228600" eaLnBrk="0" fontAlgn="base" hangingPunct="0">
                <a:spcBef>
                  <a:spcPct val="20000"/>
                </a:spcBef>
                <a:spcAft>
                  <a:spcPct val="0"/>
                </a:spcAft>
                <a:buChar char="»"/>
                <a:defRPr sz="1400">
                  <a:solidFill>
                    <a:srgbClr val="000000"/>
                  </a:solidFill>
                  <a:latin typeface="Arial" pitchFamily="34" charset="0"/>
                </a:defRPr>
              </a:lvl6pPr>
              <a:lvl7pPr marL="2971800" indent="-228600" eaLnBrk="0" fontAlgn="base" hangingPunct="0">
                <a:spcBef>
                  <a:spcPct val="20000"/>
                </a:spcBef>
                <a:spcAft>
                  <a:spcPct val="0"/>
                </a:spcAft>
                <a:buChar char="»"/>
                <a:defRPr sz="1400">
                  <a:solidFill>
                    <a:srgbClr val="000000"/>
                  </a:solidFill>
                  <a:latin typeface="Arial" pitchFamily="34" charset="0"/>
                </a:defRPr>
              </a:lvl7pPr>
              <a:lvl8pPr marL="3429000" indent="-228600" eaLnBrk="0" fontAlgn="base" hangingPunct="0">
                <a:spcBef>
                  <a:spcPct val="20000"/>
                </a:spcBef>
                <a:spcAft>
                  <a:spcPct val="0"/>
                </a:spcAft>
                <a:buChar char="»"/>
                <a:defRPr sz="1400">
                  <a:solidFill>
                    <a:srgbClr val="000000"/>
                  </a:solidFill>
                  <a:latin typeface="Arial" pitchFamily="34" charset="0"/>
                </a:defRPr>
              </a:lvl8pPr>
              <a:lvl9pPr marL="3886200" indent="-228600" eaLnBrk="0" fontAlgn="base" hangingPunct="0">
                <a:spcBef>
                  <a:spcPct val="20000"/>
                </a:spcBef>
                <a:spcAft>
                  <a:spcPct val="0"/>
                </a:spcAft>
                <a:buChar char="»"/>
                <a:defRPr sz="1400">
                  <a:solidFill>
                    <a:srgbClr val="000000"/>
                  </a:solidFill>
                  <a:latin typeface="Arial" pitchFamily="34" charset="0"/>
                </a:defRPr>
              </a:lvl9pPr>
            </a:lstStyle>
            <a:p>
              <a:pPr algn="ctr" eaLnBrk="1" hangingPunct="1">
                <a:lnSpc>
                  <a:spcPct val="90000"/>
                </a:lnSpc>
                <a:spcBef>
                  <a:spcPct val="0"/>
                </a:spcBef>
                <a:buClrTx/>
                <a:buSzTx/>
                <a:buFontTx/>
                <a:buNone/>
              </a:pPr>
              <a:r>
                <a:rPr lang="en-US" altLang="en-US" sz="3700" b="1">
                  <a:solidFill>
                    <a:schemeClr val="tx1"/>
                  </a:solidFill>
                  <a:latin typeface="Futura Md BT"/>
                  <a:cs typeface="Arial" pitchFamily="34" charset="0"/>
                </a:rPr>
                <a:t>Y</a:t>
              </a:r>
            </a:p>
          </p:txBody>
        </p:sp>
      </p:grpSp>
      <p:sp>
        <p:nvSpPr>
          <p:cNvPr id="22" name="Rectangle 21"/>
          <p:cNvSpPr/>
          <p:nvPr/>
        </p:nvSpPr>
        <p:spPr>
          <a:xfrm>
            <a:off x="611188" y="5038725"/>
            <a:ext cx="8059737" cy="1094146"/>
          </a:xfrm>
          <a:prstGeom prst="rect">
            <a:avLst/>
          </a:prstGeom>
        </p:spPr>
        <p:txBody>
          <a:bodyPr>
            <a:spAutoFit/>
          </a:bodyPr>
          <a:lstStyle/>
          <a:p>
            <a:pPr marL="285750" indent="-285750" eaLnBrk="0" hangingPunct="0">
              <a:lnSpc>
                <a:spcPct val="95000"/>
              </a:lnSpc>
              <a:spcBef>
                <a:spcPts val="600"/>
              </a:spcBef>
              <a:buSzPct val="110000"/>
              <a:buFont typeface="Arial" panose="020B0604020202020204" pitchFamily="34" charset="0"/>
              <a:buChar char="•"/>
              <a:defRPr/>
            </a:pPr>
            <a:r>
              <a:rPr lang="en-US" kern="0" dirty="0" err="1">
                <a:solidFill>
                  <a:schemeClr val="tx1">
                    <a:lumMod val="50000"/>
                  </a:schemeClr>
                </a:solidFill>
                <a:latin typeface="+mj-lt"/>
              </a:rPr>
              <a:t>Presenti</a:t>
            </a:r>
            <a:r>
              <a:rPr lang="en-US" kern="0" dirty="0">
                <a:solidFill>
                  <a:schemeClr val="tx1">
                    <a:lumMod val="50000"/>
                  </a:schemeClr>
                </a:solidFill>
                <a:latin typeface="+mj-lt"/>
              </a:rPr>
              <a:t> 12 sierogruppi </a:t>
            </a:r>
            <a:r>
              <a:rPr lang="en-US" kern="0" dirty="0" err="1">
                <a:solidFill>
                  <a:schemeClr val="tx1">
                    <a:lumMod val="50000"/>
                  </a:schemeClr>
                </a:solidFill>
                <a:latin typeface="+mj-lt"/>
              </a:rPr>
              <a:t>distinti</a:t>
            </a:r>
            <a:r>
              <a:rPr lang="en-US" kern="0" dirty="0">
                <a:solidFill>
                  <a:schemeClr val="tx1">
                    <a:lumMod val="50000"/>
                  </a:schemeClr>
                </a:solidFill>
                <a:latin typeface="+mj-lt"/>
              </a:rPr>
              <a:t> in base </a:t>
            </a:r>
            <a:r>
              <a:rPr lang="en-US" kern="0" dirty="0" err="1">
                <a:solidFill>
                  <a:schemeClr val="tx1">
                    <a:lumMod val="50000"/>
                  </a:schemeClr>
                </a:solidFill>
                <a:latin typeface="+mj-lt"/>
              </a:rPr>
              <a:t>alla</a:t>
            </a:r>
            <a:r>
              <a:rPr lang="en-US" kern="0" dirty="0">
                <a:solidFill>
                  <a:schemeClr val="tx1">
                    <a:lumMod val="50000"/>
                  </a:schemeClr>
                </a:solidFill>
                <a:latin typeface="+mj-lt"/>
              </a:rPr>
              <a:t> </a:t>
            </a:r>
            <a:r>
              <a:rPr lang="en-US" kern="0" dirty="0" err="1">
                <a:solidFill>
                  <a:schemeClr val="tx1">
                    <a:lumMod val="50000"/>
                  </a:schemeClr>
                </a:solidFill>
                <a:latin typeface="+mj-lt"/>
              </a:rPr>
              <a:t>capsula</a:t>
            </a:r>
            <a:r>
              <a:rPr lang="en-US" kern="0" dirty="0">
                <a:solidFill>
                  <a:schemeClr val="tx1">
                    <a:lumMod val="50000"/>
                  </a:schemeClr>
                </a:solidFill>
                <a:latin typeface="+mj-lt"/>
              </a:rPr>
              <a:t> </a:t>
            </a:r>
            <a:r>
              <a:rPr lang="en-US" kern="0" dirty="0" err="1">
                <a:solidFill>
                  <a:schemeClr val="tx1">
                    <a:lumMod val="50000"/>
                  </a:schemeClr>
                </a:solidFill>
                <a:latin typeface="+mj-lt"/>
              </a:rPr>
              <a:t>polisaccaridica</a:t>
            </a:r>
            <a:endParaRPr lang="en-US" kern="0" dirty="0">
              <a:solidFill>
                <a:schemeClr val="tx1">
                  <a:lumMod val="50000"/>
                </a:schemeClr>
              </a:solidFill>
              <a:latin typeface="+mj-lt"/>
            </a:endParaRPr>
          </a:p>
          <a:p>
            <a:pPr marL="285750" indent="-285750" eaLnBrk="0" hangingPunct="0">
              <a:lnSpc>
                <a:spcPct val="95000"/>
              </a:lnSpc>
              <a:spcBef>
                <a:spcPts val="600"/>
              </a:spcBef>
              <a:buSzPct val="110000"/>
              <a:buFont typeface="Arial" panose="020B0604020202020204" pitchFamily="34" charset="0"/>
              <a:buChar char="•"/>
              <a:defRPr/>
            </a:pPr>
            <a:r>
              <a:rPr lang="en-US" kern="0" dirty="0" err="1">
                <a:solidFill>
                  <a:schemeClr val="tx1">
                    <a:lumMod val="50000"/>
                  </a:schemeClr>
                </a:solidFill>
                <a:latin typeface="+mj-lt"/>
              </a:rPr>
              <a:t>Più</a:t>
            </a:r>
            <a:r>
              <a:rPr lang="en-US" kern="0" dirty="0">
                <a:solidFill>
                  <a:schemeClr val="tx1">
                    <a:lumMod val="50000"/>
                  </a:schemeClr>
                </a:solidFill>
                <a:latin typeface="+mj-lt"/>
              </a:rPr>
              <a:t> del </a:t>
            </a:r>
            <a:r>
              <a:rPr lang="en-US" sz="2000" b="1" kern="0" dirty="0">
                <a:solidFill>
                  <a:schemeClr val="tx1">
                    <a:lumMod val="50000"/>
                  </a:schemeClr>
                </a:solidFill>
                <a:latin typeface="+mj-lt"/>
              </a:rPr>
              <a:t>90%</a:t>
            </a:r>
            <a:r>
              <a:rPr lang="en-US" b="1" kern="0" dirty="0">
                <a:solidFill>
                  <a:schemeClr val="tx1">
                    <a:lumMod val="50000"/>
                  </a:schemeClr>
                </a:solidFill>
                <a:latin typeface="+mj-lt"/>
              </a:rPr>
              <a:t> </a:t>
            </a:r>
            <a:r>
              <a:rPr lang="en-US" kern="0" dirty="0">
                <a:solidFill>
                  <a:schemeClr val="tx1">
                    <a:lumMod val="50000"/>
                  </a:schemeClr>
                </a:solidFill>
                <a:latin typeface="+mj-lt"/>
              </a:rPr>
              <a:t>dei casi di </a:t>
            </a:r>
            <a:r>
              <a:rPr lang="en-US" kern="0" dirty="0" err="1">
                <a:solidFill>
                  <a:schemeClr val="tx1">
                    <a:lumMod val="50000"/>
                  </a:schemeClr>
                </a:solidFill>
                <a:latin typeface="+mj-lt"/>
              </a:rPr>
              <a:t>malattia</a:t>
            </a:r>
            <a:r>
              <a:rPr lang="en-US" kern="0" dirty="0">
                <a:solidFill>
                  <a:schemeClr val="tx1">
                    <a:lumMod val="50000"/>
                  </a:schemeClr>
                </a:solidFill>
                <a:latin typeface="+mj-lt"/>
              </a:rPr>
              <a:t> </a:t>
            </a:r>
            <a:r>
              <a:rPr lang="en-US" kern="0" dirty="0" err="1">
                <a:solidFill>
                  <a:schemeClr val="tx1">
                    <a:lumMod val="50000"/>
                  </a:schemeClr>
                </a:solidFill>
                <a:latin typeface="+mj-lt"/>
              </a:rPr>
              <a:t>invasiva</a:t>
            </a:r>
            <a:r>
              <a:rPr lang="en-US" kern="0" dirty="0">
                <a:solidFill>
                  <a:schemeClr val="tx1">
                    <a:lumMod val="50000"/>
                  </a:schemeClr>
                </a:solidFill>
                <a:latin typeface="+mj-lt"/>
              </a:rPr>
              <a:t> son </a:t>
            </a:r>
            <a:r>
              <a:rPr lang="en-US" kern="0" dirty="0" err="1">
                <a:solidFill>
                  <a:schemeClr val="tx1">
                    <a:lumMod val="50000"/>
                  </a:schemeClr>
                </a:solidFill>
                <a:latin typeface="+mj-lt"/>
              </a:rPr>
              <a:t>causati</a:t>
            </a:r>
            <a:r>
              <a:rPr lang="en-US" kern="0" dirty="0">
                <a:solidFill>
                  <a:schemeClr val="tx1">
                    <a:lumMod val="50000"/>
                  </a:schemeClr>
                </a:solidFill>
                <a:latin typeface="+mj-lt"/>
              </a:rPr>
              <a:t> da 5 </a:t>
            </a:r>
            <a:r>
              <a:rPr lang="en-US" kern="0" dirty="0" err="1">
                <a:solidFill>
                  <a:schemeClr val="tx1">
                    <a:lumMod val="50000"/>
                  </a:schemeClr>
                </a:solidFill>
                <a:latin typeface="+mj-lt"/>
              </a:rPr>
              <a:t>sierogruppi</a:t>
            </a:r>
            <a:r>
              <a:rPr lang="en-US" kern="0" dirty="0" smtClean="0">
                <a:solidFill>
                  <a:schemeClr val="tx1">
                    <a:lumMod val="50000"/>
                  </a:schemeClr>
                </a:solidFill>
                <a:latin typeface="+mj-lt"/>
              </a:rPr>
              <a:t>: </a:t>
            </a:r>
          </a:p>
          <a:p>
            <a:pPr marL="742950" lvl="1" indent="-285750" eaLnBrk="0" hangingPunct="0">
              <a:lnSpc>
                <a:spcPct val="95000"/>
              </a:lnSpc>
              <a:spcBef>
                <a:spcPts val="600"/>
              </a:spcBef>
              <a:buSzPct val="110000"/>
              <a:buFont typeface="Arial" panose="020B0604020202020204" pitchFamily="34" charset="0"/>
              <a:buChar char="•"/>
              <a:defRPr/>
            </a:pPr>
            <a:r>
              <a:rPr lang="en-US" sz="2000" b="1" kern="0" dirty="0" smtClean="0">
                <a:solidFill>
                  <a:schemeClr val="tx1">
                    <a:lumMod val="50000"/>
                  </a:schemeClr>
                </a:solidFill>
                <a:latin typeface="+mj-lt"/>
              </a:rPr>
              <a:t>A</a:t>
            </a:r>
            <a:r>
              <a:rPr lang="en-US" sz="2000" b="1" kern="0" dirty="0">
                <a:solidFill>
                  <a:schemeClr val="tx1">
                    <a:lumMod val="50000"/>
                  </a:schemeClr>
                </a:solidFill>
                <a:latin typeface="+mj-lt"/>
              </a:rPr>
              <a:t>, B, C, Y and W-135</a:t>
            </a:r>
          </a:p>
        </p:txBody>
      </p:sp>
      <p:sp>
        <p:nvSpPr>
          <p:cNvPr id="27658" name="Rectangle 2"/>
          <p:cNvSpPr txBox="1">
            <a:spLocks noChangeArrowheads="1"/>
          </p:cNvSpPr>
          <p:nvPr/>
        </p:nvSpPr>
        <p:spPr bwMode="auto">
          <a:xfrm>
            <a:off x="179512" y="188640"/>
            <a:ext cx="7786688"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5000"/>
              </a:lnSpc>
              <a:spcBef>
                <a:spcPct val="75000"/>
              </a:spcBef>
              <a:buClr>
                <a:schemeClr val="accent1"/>
              </a:buClr>
              <a:buSzPct val="110000"/>
              <a:buFont typeface="Wingdings" pitchFamily="2" charset="2"/>
              <a:buChar char="§"/>
              <a:defRPr sz="2400">
                <a:solidFill>
                  <a:srgbClr val="000000"/>
                </a:solidFill>
                <a:latin typeface="Arial" pitchFamily="34" charset="0"/>
              </a:defRPr>
            </a:lvl1pPr>
            <a:lvl2pPr marL="742950" indent="-285750" eaLnBrk="0" hangingPunct="0">
              <a:lnSpc>
                <a:spcPct val="95000"/>
              </a:lnSpc>
              <a:spcBef>
                <a:spcPct val="40000"/>
              </a:spcBef>
              <a:buClr>
                <a:srgbClr val="917B69"/>
              </a:buClr>
              <a:buFont typeface="Arial" pitchFamily="34" charset="0"/>
              <a:buChar char="•"/>
              <a:defRPr sz="2000">
                <a:solidFill>
                  <a:srgbClr val="000000"/>
                </a:solidFill>
                <a:latin typeface="Arial" pitchFamily="34" charset="0"/>
              </a:defRPr>
            </a:lvl2pPr>
            <a:lvl3pPr marL="1143000" indent="-228600" eaLnBrk="0" hangingPunct="0">
              <a:lnSpc>
                <a:spcPct val="95000"/>
              </a:lnSpc>
              <a:spcBef>
                <a:spcPct val="30000"/>
              </a:spcBef>
              <a:buFont typeface="Arial" pitchFamily="34" charset="0"/>
              <a:buChar char="-"/>
              <a:defRPr>
                <a:solidFill>
                  <a:srgbClr val="000000"/>
                </a:solidFill>
                <a:latin typeface="Arial" pitchFamily="34" charset="0"/>
              </a:defRPr>
            </a:lvl3pPr>
            <a:lvl4pPr marL="1600200" indent="-228600" eaLnBrk="0" hangingPunct="0">
              <a:lnSpc>
                <a:spcPct val="95000"/>
              </a:lnSpc>
              <a:spcBef>
                <a:spcPct val="20000"/>
              </a:spcBef>
              <a:buFont typeface="Arial" pitchFamily="34" charset="0"/>
              <a:buChar char="•"/>
              <a:defRPr sz="1600">
                <a:solidFill>
                  <a:srgbClr val="000000"/>
                </a:solidFill>
                <a:latin typeface="Arial" pitchFamily="34" charset="0"/>
              </a:defRPr>
            </a:lvl4pPr>
            <a:lvl5pPr marL="2057400" indent="-228600" eaLnBrk="0" hangingPunct="0">
              <a:spcBef>
                <a:spcPct val="20000"/>
              </a:spcBef>
              <a:buChar char="»"/>
              <a:defRPr sz="1400">
                <a:solidFill>
                  <a:srgbClr val="000000"/>
                </a:solidFill>
                <a:latin typeface="Arial" pitchFamily="34" charset="0"/>
              </a:defRPr>
            </a:lvl5pPr>
            <a:lvl6pPr marL="2514600" indent="-228600" eaLnBrk="0" fontAlgn="base" hangingPunct="0">
              <a:spcBef>
                <a:spcPct val="20000"/>
              </a:spcBef>
              <a:spcAft>
                <a:spcPct val="0"/>
              </a:spcAft>
              <a:buChar char="»"/>
              <a:defRPr sz="1400">
                <a:solidFill>
                  <a:srgbClr val="000000"/>
                </a:solidFill>
                <a:latin typeface="Arial" pitchFamily="34" charset="0"/>
              </a:defRPr>
            </a:lvl6pPr>
            <a:lvl7pPr marL="2971800" indent="-228600" eaLnBrk="0" fontAlgn="base" hangingPunct="0">
              <a:spcBef>
                <a:spcPct val="20000"/>
              </a:spcBef>
              <a:spcAft>
                <a:spcPct val="0"/>
              </a:spcAft>
              <a:buChar char="»"/>
              <a:defRPr sz="1400">
                <a:solidFill>
                  <a:srgbClr val="000000"/>
                </a:solidFill>
                <a:latin typeface="Arial" pitchFamily="34" charset="0"/>
              </a:defRPr>
            </a:lvl7pPr>
            <a:lvl8pPr marL="3429000" indent="-228600" eaLnBrk="0" fontAlgn="base" hangingPunct="0">
              <a:spcBef>
                <a:spcPct val="20000"/>
              </a:spcBef>
              <a:spcAft>
                <a:spcPct val="0"/>
              </a:spcAft>
              <a:buChar char="»"/>
              <a:defRPr sz="1400">
                <a:solidFill>
                  <a:srgbClr val="000000"/>
                </a:solidFill>
                <a:latin typeface="Arial" pitchFamily="34" charset="0"/>
              </a:defRPr>
            </a:lvl8pPr>
            <a:lvl9pPr marL="3886200" indent="-228600" eaLnBrk="0" fontAlgn="base" hangingPunct="0">
              <a:spcBef>
                <a:spcPct val="20000"/>
              </a:spcBef>
              <a:spcAft>
                <a:spcPct val="0"/>
              </a:spcAft>
              <a:buChar char="»"/>
              <a:defRPr sz="1400">
                <a:solidFill>
                  <a:srgbClr val="000000"/>
                </a:solidFill>
                <a:latin typeface="Arial" pitchFamily="34" charset="0"/>
              </a:defRPr>
            </a:lvl9pPr>
          </a:lstStyle>
          <a:p>
            <a:pPr eaLnBrk="1" hangingPunct="1">
              <a:lnSpc>
                <a:spcPct val="90000"/>
              </a:lnSpc>
              <a:spcBef>
                <a:spcPct val="0"/>
              </a:spcBef>
              <a:buClrTx/>
              <a:buSzTx/>
              <a:buFontTx/>
              <a:buNone/>
            </a:pPr>
            <a:r>
              <a:rPr lang="fr-FR" altLang="en-US" sz="2800" b="1" i="1" dirty="0" err="1">
                <a:solidFill>
                  <a:schemeClr val="accent1">
                    <a:lumMod val="50000"/>
                  </a:schemeClr>
                </a:solidFill>
                <a:latin typeface="+mj-lt"/>
                <a:ea typeface="+mj-ea"/>
                <a:cs typeface="+mj-cs"/>
              </a:rPr>
              <a:t>Neisseria</a:t>
            </a:r>
            <a:r>
              <a:rPr lang="fr-FR" altLang="en-US" sz="2800" b="1" i="1" dirty="0">
                <a:solidFill>
                  <a:schemeClr val="accent1">
                    <a:lumMod val="50000"/>
                  </a:schemeClr>
                </a:solidFill>
                <a:latin typeface="+mj-lt"/>
                <a:ea typeface="+mj-ea"/>
                <a:cs typeface="+mj-cs"/>
              </a:rPr>
              <a:t> meningitidis</a:t>
            </a:r>
          </a:p>
          <a:p>
            <a:pPr eaLnBrk="1" hangingPunct="1">
              <a:lnSpc>
                <a:spcPct val="90000"/>
              </a:lnSpc>
              <a:spcBef>
                <a:spcPct val="0"/>
              </a:spcBef>
              <a:buClrTx/>
              <a:buSzTx/>
              <a:buFontTx/>
              <a:buNone/>
            </a:pPr>
            <a:r>
              <a:rPr lang="fr-FR" altLang="en-US" sz="2000" dirty="0" err="1">
                <a:solidFill>
                  <a:schemeClr val="accent1">
                    <a:lumMod val="50000"/>
                  </a:schemeClr>
                </a:solidFill>
                <a:latin typeface="+mn-lt"/>
              </a:rPr>
              <a:t>Classificazione</a:t>
            </a:r>
            <a:endParaRPr lang="en-US" altLang="en-US" sz="2000" dirty="0">
              <a:solidFill>
                <a:schemeClr val="accent1">
                  <a:lumMod val="50000"/>
                </a:schemeClr>
              </a:solidFill>
              <a:latin typeface="+mn-lt"/>
            </a:endParaRPr>
          </a:p>
        </p:txBody>
      </p:sp>
      <p:sp>
        <p:nvSpPr>
          <p:cNvPr id="21" name="Text Box 11"/>
          <p:cNvSpPr txBox="1">
            <a:spLocks noChangeArrowheads="1"/>
          </p:cNvSpPr>
          <p:nvPr/>
        </p:nvSpPr>
        <p:spPr bwMode="auto">
          <a:xfrm>
            <a:off x="466725" y="6237312"/>
            <a:ext cx="8677275" cy="469900"/>
          </a:xfrm>
          <a:prstGeom prst="rect">
            <a:avLst/>
          </a:prstGeom>
          <a:noFill/>
          <a:ln w="9525" algn="ctr">
            <a:noFill/>
            <a:miter lim="800000"/>
            <a:headEnd/>
            <a:tailEnd/>
          </a:ln>
        </p:spPr>
        <p:txBody>
          <a:bodyPr lIns="0" bIns="0" anchor="b"/>
          <a:lstStyle/>
          <a:p>
            <a:pPr marL="228600" indent="-228600">
              <a:buAutoNum type="arabicPeriod"/>
              <a:defRPr/>
            </a:pPr>
            <a:r>
              <a:rPr lang="en-US" sz="900" dirty="0">
                <a:solidFill>
                  <a:schemeClr val="tx1"/>
                </a:solidFill>
                <a:latin typeface="+mn-lt"/>
              </a:rPr>
              <a:t>van </a:t>
            </a:r>
            <a:r>
              <a:rPr lang="en-US" sz="900" dirty="0" err="1">
                <a:solidFill>
                  <a:schemeClr val="tx1"/>
                </a:solidFill>
                <a:latin typeface="+mn-lt"/>
              </a:rPr>
              <a:t>Deuren</a:t>
            </a:r>
            <a:r>
              <a:rPr lang="en-US" sz="900" dirty="0">
                <a:solidFill>
                  <a:schemeClr val="tx1"/>
                </a:solidFill>
                <a:latin typeface="+mn-lt"/>
              </a:rPr>
              <a:t> M, et al. </a:t>
            </a:r>
            <a:r>
              <a:rPr lang="en-US" sz="900" i="1" dirty="0" err="1">
                <a:solidFill>
                  <a:schemeClr val="tx1"/>
                </a:solidFill>
                <a:latin typeface="+mn-lt"/>
              </a:rPr>
              <a:t>Clin</a:t>
            </a:r>
            <a:r>
              <a:rPr lang="en-US" sz="900" i="1" dirty="0">
                <a:solidFill>
                  <a:schemeClr val="tx1"/>
                </a:solidFill>
                <a:latin typeface="+mn-lt"/>
              </a:rPr>
              <a:t> </a:t>
            </a:r>
            <a:r>
              <a:rPr lang="en-US" sz="900" i="1" dirty="0" err="1">
                <a:solidFill>
                  <a:schemeClr val="tx1"/>
                </a:solidFill>
                <a:latin typeface="+mn-lt"/>
              </a:rPr>
              <a:t>Microbiol</a:t>
            </a:r>
            <a:r>
              <a:rPr lang="en-US" sz="900" i="1" dirty="0">
                <a:solidFill>
                  <a:schemeClr val="tx1"/>
                </a:solidFill>
                <a:latin typeface="+mn-lt"/>
              </a:rPr>
              <a:t> Rev</a:t>
            </a:r>
            <a:r>
              <a:rPr lang="en-US" sz="900" dirty="0">
                <a:solidFill>
                  <a:schemeClr val="tx1"/>
                </a:solidFill>
                <a:latin typeface="+mn-lt"/>
              </a:rPr>
              <a:t>. 2000;13:144-166; 2. Brigham KS, et al. </a:t>
            </a:r>
            <a:r>
              <a:rPr lang="en-US" sz="900" i="1" dirty="0" err="1">
                <a:solidFill>
                  <a:schemeClr val="tx1"/>
                </a:solidFill>
                <a:latin typeface="+mn-lt"/>
              </a:rPr>
              <a:t>Curr</a:t>
            </a:r>
            <a:r>
              <a:rPr lang="en-US" sz="900" i="1" dirty="0">
                <a:solidFill>
                  <a:schemeClr val="tx1"/>
                </a:solidFill>
                <a:latin typeface="+mn-lt"/>
              </a:rPr>
              <a:t> </a:t>
            </a:r>
            <a:r>
              <a:rPr lang="en-US" sz="900" i="1" dirty="0" err="1">
                <a:solidFill>
                  <a:schemeClr val="tx1"/>
                </a:solidFill>
                <a:latin typeface="+mn-lt"/>
              </a:rPr>
              <a:t>Opin</a:t>
            </a:r>
            <a:r>
              <a:rPr lang="en-US" sz="900" i="1" dirty="0">
                <a:solidFill>
                  <a:schemeClr val="tx1"/>
                </a:solidFill>
                <a:latin typeface="+mn-lt"/>
              </a:rPr>
              <a:t> </a:t>
            </a:r>
            <a:r>
              <a:rPr lang="en-US" sz="900" i="1" dirty="0" err="1">
                <a:solidFill>
                  <a:schemeClr val="tx1"/>
                </a:solidFill>
                <a:latin typeface="+mn-lt"/>
              </a:rPr>
              <a:t>Pediatr</a:t>
            </a:r>
            <a:r>
              <a:rPr lang="en-US" sz="900" dirty="0">
                <a:solidFill>
                  <a:schemeClr val="tx1"/>
                </a:solidFill>
                <a:latin typeface="+mn-lt"/>
              </a:rPr>
              <a:t>. 2009;21:437-443; </a:t>
            </a:r>
          </a:p>
          <a:p>
            <a:pPr marL="228600" indent="-228600">
              <a:buAutoNum type="arabicPeriod"/>
              <a:defRPr/>
            </a:pPr>
            <a:r>
              <a:rPr lang="en-US" sz="900" dirty="0">
                <a:solidFill>
                  <a:schemeClr val="tx1"/>
                </a:solidFill>
                <a:latin typeface="+mn-lt"/>
              </a:rPr>
              <a:t>3. </a:t>
            </a:r>
            <a:r>
              <a:rPr lang="en-US" sz="900" dirty="0">
                <a:solidFill>
                  <a:schemeClr val="tx1"/>
                </a:solidFill>
                <a:latin typeface="Arial" charset="0"/>
              </a:rPr>
              <a:t>Dull PM, et al. </a:t>
            </a:r>
            <a:r>
              <a:rPr lang="en-US" sz="900" i="1" dirty="0">
                <a:solidFill>
                  <a:schemeClr val="tx1"/>
                </a:solidFill>
                <a:latin typeface="Arial" charset="0"/>
              </a:rPr>
              <a:t>J Infect Dis</a:t>
            </a:r>
            <a:r>
              <a:rPr lang="en-US" sz="900" dirty="0">
                <a:solidFill>
                  <a:schemeClr val="tx1"/>
                </a:solidFill>
                <a:latin typeface="Arial" charset="0"/>
              </a:rPr>
              <a:t>. 2005;1919:33-39; </a:t>
            </a:r>
            <a:r>
              <a:rPr lang="en-US" sz="900" dirty="0">
                <a:solidFill>
                  <a:schemeClr val="tx1"/>
                </a:solidFill>
                <a:latin typeface="+mn-lt"/>
              </a:rPr>
              <a:t>4.  WHO. Fact sheet: meningococcal meningitis. 2010; 5</a:t>
            </a:r>
          </a:p>
        </p:txBody>
      </p:sp>
    </p:spTree>
    <p:extLst>
      <p:ext uri="{BB962C8B-B14F-4D97-AF65-F5344CB8AC3E}">
        <p14:creationId xmlns:p14="http://schemas.microsoft.com/office/powerpoint/2010/main" val="100646994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12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53" presetClass="entr" presetSubtype="0" fill="hold" nodeType="withEffect">
                                  <p:stCondLst>
                                    <p:cond delay="140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Effect transition="in" filter="fade">
                                      <p:cBhvr>
                                        <p:cTn id="14" dur="1000"/>
                                        <p:tgtEl>
                                          <p:spTgt spid="3"/>
                                        </p:tgtEl>
                                      </p:cBhvr>
                                    </p:animEffect>
                                  </p:childTnLst>
                                </p:cTn>
                              </p:par>
                              <p:par>
                                <p:cTn id="15" presetID="53" presetClass="entr" presetSubtype="0" fill="hold" nodeType="withEffect">
                                  <p:stCondLst>
                                    <p:cond delay="160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Effect transition="in" filter="fade">
                                      <p:cBhvr>
                                        <p:cTn id="19" dur="1000"/>
                                        <p:tgtEl>
                                          <p:spTgt spid="4"/>
                                        </p:tgtEl>
                                      </p:cBhvr>
                                    </p:animEffect>
                                  </p:childTnLst>
                                </p:cTn>
                              </p:par>
                              <p:par>
                                <p:cTn id="20" presetID="53" presetClass="entr" presetSubtype="0" fill="hold" nodeType="withEffect">
                                  <p:stCondLst>
                                    <p:cond delay="180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Effect transition="in" filter="fade">
                                      <p:cBhvr>
                                        <p:cTn id="24" dur="1000"/>
                                        <p:tgtEl>
                                          <p:spTgt spid="6"/>
                                        </p:tgtEl>
                                      </p:cBhvr>
                                    </p:animEffect>
                                  </p:childTnLst>
                                </p:cTn>
                              </p:par>
                              <p:par>
                                <p:cTn id="25" presetID="53" presetClass="entr" presetSubtype="0" fill="hold" nodeType="withEffect">
                                  <p:stCondLst>
                                    <p:cond delay="200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Effect transition="in" filter="fade">
                                      <p:cBhvr>
                                        <p:cTn id="2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Che cos’è la meningite?</a:t>
            </a:r>
          </a:p>
        </p:txBody>
      </p:sp>
      <p:sp>
        <p:nvSpPr>
          <p:cNvPr id="4" name="Rectangle 3"/>
          <p:cNvSpPr/>
          <p:nvPr/>
        </p:nvSpPr>
        <p:spPr>
          <a:xfrm>
            <a:off x="533400" y="1683603"/>
            <a:ext cx="7696200" cy="830997"/>
          </a:xfrm>
          <a:prstGeom prst="rect">
            <a:avLst/>
          </a:prstGeom>
        </p:spPr>
        <p:txBody>
          <a:bodyPr wrap="square">
            <a:spAutoFit/>
          </a:bodyPr>
          <a:lstStyle/>
          <a:p>
            <a:pPr algn="ctr"/>
            <a:r>
              <a:rPr lang="it-IT" sz="2400" b="1" dirty="0"/>
              <a:t>La meningite è una grave infezione della sottilissima membrana che riveste il cervello e il midollo spinale</a:t>
            </a:r>
          </a:p>
        </p:txBody>
      </p:sp>
      <p:pic>
        <p:nvPicPr>
          <p:cNvPr id="3074" name="Picture 2"/>
          <p:cNvPicPr>
            <a:picLocks noChangeAspect="1" noChangeArrowheads="1"/>
          </p:cNvPicPr>
          <p:nvPr/>
        </p:nvPicPr>
        <p:blipFill>
          <a:blip r:embed="rId3" cstate="print"/>
          <a:srcRect l="2115"/>
          <a:stretch>
            <a:fillRect/>
          </a:stretch>
        </p:blipFill>
        <p:spPr bwMode="auto">
          <a:xfrm>
            <a:off x="5616709" y="2743200"/>
            <a:ext cx="3527291" cy="3557587"/>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l="19327" t="45833"/>
          <a:stretch>
            <a:fillRect/>
          </a:stretch>
        </p:blipFill>
        <p:spPr bwMode="auto">
          <a:xfrm>
            <a:off x="112468" y="3733800"/>
            <a:ext cx="5450132" cy="2057400"/>
          </a:xfrm>
          <a:prstGeom prst="rect">
            <a:avLst/>
          </a:prstGeom>
          <a:noFill/>
          <a:ln w="9525">
            <a:noFill/>
            <a:miter lim="800000"/>
            <a:headEnd/>
            <a:tailEnd/>
          </a:ln>
        </p:spPr>
      </p:pic>
    </p:spTree>
    <p:extLst>
      <p:ext uri="{BB962C8B-B14F-4D97-AF65-F5344CB8AC3E}">
        <p14:creationId xmlns:p14="http://schemas.microsoft.com/office/powerpoint/2010/main" val="22957227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6" name="Rectangle 20"/>
          <p:cNvSpPr>
            <a:spLocks noGrp="1" noChangeArrowheads="1"/>
          </p:cNvSpPr>
          <p:nvPr>
            <p:ph type="title"/>
          </p:nvPr>
        </p:nvSpPr>
        <p:spPr>
          <a:xfrm>
            <a:off x="395288" y="188641"/>
            <a:ext cx="8415337" cy="1582534"/>
          </a:xfrm>
        </p:spPr>
        <p:txBody>
          <a:bodyPr lIns="0" tIns="0" rIns="0" bIns="0">
            <a:noAutofit/>
          </a:bodyPr>
          <a:lstStyle/>
          <a:p>
            <a:r>
              <a:rPr lang="en-US" sz="4000" b="1" dirty="0">
                <a:solidFill>
                  <a:schemeClr val="accent1">
                    <a:lumMod val="50000"/>
                  </a:schemeClr>
                </a:solidFill>
              </a:rPr>
              <a:t>La </a:t>
            </a:r>
            <a:r>
              <a:rPr lang="en-US" sz="4000" b="1" dirty="0" err="1">
                <a:solidFill>
                  <a:schemeClr val="accent1">
                    <a:lumMod val="50000"/>
                  </a:schemeClr>
                </a:solidFill>
              </a:rPr>
              <a:t>malattia</a:t>
            </a:r>
            <a:r>
              <a:rPr lang="en-US" sz="4000" b="1" dirty="0">
                <a:solidFill>
                  <a:schemeClr val="accent1">
                    <a:lumMod val="50000"/>
                  </a:schemeClr>
                </a:solidFill>
              </a:rPr>
              <a:t> </a:t>
            </a:r>
            <a:r>
              <a:rPr lang="en-US" sz="4000" b="1" dirty="0" err="1" smtClean="0">
                <a:solidFill>
                  <a:schemeClr val="accent1">
                    <a:lumMod val="50000"/>
                  </a:schemeClr>
                </a:solidFill>
              </a:rPr>
              <a:t>meningococcica</a:t>
            </a:r>
            <a:r>
              <a:rPr lang="en-US" sz="4000" b="1" dirty="0" smtClean="0">
                <a:solidFill>
                  <a:schemeClr val="accent1">
                    <a:lumMod val="50000"/>
                  </a:schemeClr>
                </a:solidFill>
              </a:rPr>
              <a:t/>
            </a:r>
            <a:br>
              <a:rPr lang="en-US" sz="4000" b="1" dirty="0" smtClean="0">
                <a:solidFill>
                  <a:schemeClr val="accent1">
                    <a:lumMod val="50000"/>
                  </a:schemeClr>
                </a:solidFill>
              </a:rPr>
            </a:br>
            <a:r>
              <a:rPr lang="it-IT" sz="2000" dirty="0"/>
              <a:t>Nel caso in cui l’infezione colpisca sia le meningi sia il sangue, si parla di malattia meningococcica.</a:t>
            </a:r>
            <a:endParaRPr lang="en-US" sz="2000" b="1" dirty="0">
              <a:solidFill>
                <a:schemeClr val="accent1">
                  <a:lumMod val="50000"/>
                </a:schemeClr>
              </a:solidFill>
            </a:endParaRPr>
          </a:p>
        </p:txBody>
      </p:sp>
      <p:grpSp>
        <p:nvGrpSpPr>
          <p:cNvPr id="2" name="Group 31"/>
          <p:cNvGrpSpPr>
            <a:grpSpLocks/>
          </p:cNvGrpSpPr>
          <p:nvPr/>
        </p:nvGrpSpPr>
        <p:grpSpPr bwMode="auto">
          <a:xfrm>
            <a:off x="179388" y="2398713"/>
            <a:ext cx="2851150" cy="2727325"/>
            <a:chOff x="270" y="1403"/>
            <a:chExt cx="2020" cy="1934"/>
          </a:xfrm>
        </p:grpSpPr>
        <p:pic>
          <p:nvPicPr>
            <p:cNvPr id="856068" name="Picture 21" descr="men - sphere - purple"/>
            <p:cNvPicPr>
              <a:picLocks noChangeAspect="1" noChangeArrowheads="1"/>
            </p:cNvPicPr>
            <p:nvPr/>
          </p:nvPicPr>
          <p:blipFill>
            <a:blip r:embed="rId3" cstate="print">
              <a:duotone>
                <a:schemeClr val="bg2">
                  <a:shade val="45000"/>
                  <a:satMod val="135000"/>
                </a:schemeClr>
                <a:prstClr val="white"/>
              </a:duotone>
            </a:blip>
            <a:srcRect/>
            <a:stretch>
              <a:fillRect/>
            </a:stretch>
          </p:blipFill>
          <p:spPr bwMode="gray">
            <a:xfrm>
              <a:off x="270" y="1403"/>
              <a:ext cx="2020" cy="1934"/>
            </a:xfrm>
            <a:prstGeom prst="rect">
              <a:avLst/>
            </a:prstGeom>
            <a:noFill/>
            <a:ln w="9525">
              <a:noFill/>
              <a:miter lim="800000"/>
              <a:headEnd/>
              <a:tailEnd/>
            </a:ln>
          </p:spPr>
        </p:pic>
        <p:sp>
          <p:nvSpPr>
            <p:cNvPr id="856069" name="Rectangle 22"/>
            <p:cNvSpPr>
              <a:spLocks noChangeArrowheads="1"/>
            </p:cNvSpPr>
            <p:nvPr/>
          </p:nvSpPr>
          <p:spPr bwMode="gray">
            <a:xfrm>
              <a:off x="758" y="2076"/>
              <a:ext cx="1038" cy="393"/>
            </a:xfrm>
            <a:prstGeom prst="rect">
              <a:avLst/>
            </a:prstGeom>
            <a:noFill/>
            <a:ln w="19050" algn="ctr">
              <a:noFill/>
              <a:miter lim="800000"/>
              <a:headEnd/>
              <a:tailEnd/>
            </a:ln>
          </p:spPr>
          <p:txBody>
            <a:bodyPr wrap="none" lIns="0" tIns="0" rIns="0" bIns="0" anchor="ctr">
              <a:spAutoFit/>
            </a:bodyPr>
            <a:lstStyle/>
            <a:p>
              <a:pPr algn="ctr" fontAlgn="base">
                <a:lnSpc>
                  <a:spcPct val="90000"/>
                </a:lnSpc>
                <a:spcBef>
                  <a:spcPct val="0"/>
                </a:spcBef>
                <a:spcAft>
                  <a:spcPct val="0"/>
                </a:spcAft>
              </a:pPr>
              <a:r>
                <a:rPr lang="en-US" sz="2000" b="1" dirty="0">
                  <a:solidFill>
                    <a:srgbClr val="FFFFFF"/>
                  </a:solidFill>
                  <a:latin typeface="Futura Md BT" pitchFamily="34" charset="0"/>
                  <a:cs typeface="Arial" pitchFamily="34" charset="0"/>
                </a:rPr>
                <a:t>Si </a:t>
              </a:r>
              <a:r>
                <a:rPr lang="en-US" sz="2000" b="1" dirty="0" err="1">
                  <a:solidFill>
                    <a:srgbClr val="FFFFFF"/>
                  </a:solidFill>
                  <a:latin typeface="Futura Md BT" pitchFamily="34" charset="0"/>
                  <a:cs typeface="Arial" pitchFamily="34" charset="0"/>
                </a:rPr>
                <a:t>trasmette</a:t>
              </a:r>
              <a:endParaRPr lang="en-US" sz="2000" b="1" dirty="0">
                <a:solidFill>
                  <a:srgbClr val="FFFFFF"/>
                </a:solidFill>
                <a:latin typeface="Futura Md BT" pitchFamily="34" charset="0"/>
                <a:cs typeface="Arial" pitchFamily="34" charset="0"/>
              </a:endParaRPr>
            </a:p>
            <a:p>
              <a:pPr algn="ctr" fontAlgn="base">
                <a:lnSpc>
                  <a:spcPct val="90000"/>
                </a:lnSpc>
                <a:spcBef>
                  <a:spcPct val="0"/>
                </a:spcBef>
                <a:spcAft>
                  <a:spcPct val="0"/>
                </a:spcAft>
              </a:pPr>
              <a:r>
                <a:rPr lang="it-IT" sz="2000" b="1" dirty="0">
                  <a:solidFill>
                    <a:srgbClr val="FFFFFF"/>
                  </a:solidFill>
                  <a:latin typeface="Futura Md BT" pitchFamily="34" charset="0"/>
                  <a:cs typeface="Arial" pitchFamily="34" charset="0"/>
                </a:rPr>
                <a:t>con facilità</a:t>
              </a:r>
              <a:endParaRPr lang="en-US" sz="2000" b="1" dirty="0">
                <a:solidFill>
                  <a:srgbClr val="FFFFFF"/>
                </a:solidFill>
                <a:latin typeface="Futura Md BT" pitchFamily="34" charset="0"/>
                <a:cs typeface="Arial" pitchFamily="34" charset="0"/>
              </a:endParaRPr>
            </a:p>
          </p:txBody>
        </p:sp>
      </p:grpSp>
      <p:grpSp>
        <p:nvGrpSpPr>
          <p:cNvPr id="3" name="Group 30"/>
          <p:cNvGrpSpPr>
            <a:grpSpLocks/>
          </p:cNvGrpSpPr>
          <p:nvPr/>
        </p:nvGrpSpPr>
        <p:grpSpPr bwMode="auto">
          <a:xfrm>
            <a:off x="3146425" y="2398713"/>
            <a:ext cx="2849563" cy="2727325"/>
            <a:chOff x="2115" y="1403"/>
            <a:chExt cx="2020" cy="1934"/>
          </a:xfrm>
        </p:grpSpPr>
        <p:pic>
          <p:nvPicPr>
            <p:cNvPr id="856071" name="Picture 25" descr="men - sphere - purple"/>
            <p:cNvPicPr>
              <a:picLocks noChangeAspect="1" noChangeArrowheads="1"/>
            </p:cNvPicPr>
            <p:nvPr/>
          </p:nvPicPr>
          <p:blipFill>
            <a:blip r:embed="rId3" cstate="print">
              <a:duotone>
                <a:schemeClr val="accent6">
                  <a:shade val="45000"/>
                  <a:satMod val="135000"/>
                </a:schemeClr>
                <a:prstClr val="white"/>
              </a:duotone>
            </a:blip>
            <a:srcRect/>
            <a:stretch>
              <a:fillRect/>
            </a:stretch>
          </p:blipFill>
          <p:spPr bwMode="gray">
            <a:xfrm>
              <a:off x="2115" y="1403"/>
              <a:ext cx="2020" cy="1934"/>
            </a:xfrm>
            <a:prstGeom prst="rect">
              <a:avLst/>
            </a:prstGeom>
            <a:noFill/>
            <a:ln w="9525">
              <a:noFill/>
              <a:miter lim="800000"/>
              <a:headEnd/>
              <a:tailEnd/>
            </a:ln>
          </p:spPr>
        </p:pic>
        <p:sp>
          <p:nvSpPr>
            <p:cNvPr id="856072" name="Rectangle 26"/>
            <p:cNvSpPr>
              <a:spLocks noChangeArrowheads="1"/>
            </p:cNvSpPr>
            <p:nvPr/>
          </p:nvSpPr>
          <p:spPr bwMode="gray">
            <a:xfrm>
              <a:off x="2481" y="2066"/>
              <a:ext cx="1294" cy="412"/>
            </a:xfrm>
            <a:prstGeom prst="rect">
              <a:avLst/>
            </a:prstGeom>
            <a:noFill/>
            <a:ln w="19050" algn="ctr">
              <a:noFill/>
              <a:miter lim="800000"/>
              <a:headEnd/>
              <a:tailEnd/>
            </a:ln>
          </p:spPr>
          <p:txBody>
            <a:bodyPr wrap="none" lIns="0" tIns="0" rIns="0" bIns="0" anchor="ctr">
              <a:spAutoFit/>
            </a:bodyPr>
            <a:lstStyle/>
            <a:p>
              <a:pPr algn="ctr" fontAlgn="base">
                <a:lnSpc>
                  <a:spcPct val="90000"/>
                </a:lnSpc>
                <a:spcBef>
                  <a:spcPct val="0"/>
                </a:spcBef>
                <a:spcAft>
                  <a:spcPct val="0"/>
                </a:spcAft>
              </a:pPr>
              <a:r>
                <a:rPr lang="en-US" sz="2100" b="1" dirty="0">
                  <a:solidFill>
                    <a:srgbClr val="FFFFFF"/>
                  </a:solidFill>
                  <a:latin typeface="Futura Md BT" pitchFamily="34" charset="0"/>
                  <a:cs typeface="Arial" pitchFamily="34" charset="0"/>
                </a:rPr>
                <a:t>E’ </a:t>
              </a:r>
              <a:r>
                <a:rPr lang="en-US" sz="2100" b="1" dirty="0" err="1">
                  <a:solidFill>
                    <a:srgbClr val="FFFFFF"/>
                  </a:solidFill>
                  <a:latin typeface="Futura Md BT" pitchFamily="34" charset="0"/>
                  <a:cs typeface="Arial" pitchFamily="34" charset="0"/>
                </a:rPr>
                <a:t>difficile</a:t>
              </a:r>
              <a:r>
                <a:rPr lang="en-US" sz="2100" b="1" dirty="0">
                  <a:solidFill>
                    <a:srgbClr val="FFFFFF"/>
                  </a:solidFill>
                  <a:latin typeface="Futura Md BT" pitchFamily="34" charset="0"/>
                  <a:cs typeface="Arial" pitchFamily="34" charset="0"/>
                </a:rPr>
                <a:t> </a:t>
              </a:r>
              <a:r>
                <a:rPr lang="en-US" sz="2100" b="1" dirty="0" err="1">
                  <a:solidFill>
                    <a:srgbClr val="FFFFFF"/>
                  </a:solidFill>
                  <a:latin typeface="Futura Md BT" pitchFamily="34" charset="0"/>
                  <a:cs typeface="Arial" pitchFamily="34" charset="0"/>
                </a:rPr>
                <a:t>da</a:t>
              </a:r>
              <a:endParaRPr lang="en-US" sz="2100" b="1" dirty="0">
                <a:solidFill>
                  <a:srgbClr val="FFFFFF"/>
                </a:solidFill>
                <a:latin typeface="Futura Md BT" pitchFamily="34" charset="0"/>
                <a:cs typeface="Arial" pitchFamily="34" charset="0"/>
              </a:endParaRPr>
            </a:p>
            <a:p>
              <a:pPr algn="ctr" fontAlgn="base">
                <a:lnSpc>
                  <a:spcPct val="90000"/>
                </a:lnSpc>
                <a:spcBef>
                  <a:spcPct val="0"/>
                </a:spcBef>
                <a:spcAft>
                  <a:spcPct val="0"/>
                </a:spcAft>
              </a:pPr>
              <a:r>
                <a:rPr lang="en-US" sz="2100" b="1" dirty="0">
                  <a:solidFill>
                    <a:srgbClr val="FFFFFF"/>
                  </a:solidFill>
                  <a:latin typeface="Futura Md BT" pitchFamily="34" charset="0"/>
                  <a:cs typeface="Arial" pitchFamily="34" charset="0"/>
                </a:rPr>
                <a:t> </a:t>
              </a:r>
              <a:r>
                <a:rPr lang="en-US" sz="2100" b="1" dirty="0" err="1">
                  <a:solidFill>
                    <a:srgbClr val="FFFFFF"/>
                  </a:solidFill>
                  <a:latin typeface="Futura Md BT" pitchFamily="34" charset="0"/>
                  <a:cs typeface="Arial" pitchFamily="34" charset="0"/>
                </a:rPr>
                <a:t>diagnosticare</a:t>
              </a:r>
              <a:endParaRPr lang="en-US" sz="2900" b="1" dirty="0">
                <a:solidFill>
                  <a:srgbClr val="FFFFFF"/>
                </a:solidFill>
                <a:latin typeface="Futura Md BT" pitchFamily="34" charset="0"/>
                <a:cs typeface="Arial" pitchFamily="34" charset="0"/>
              </a:endParaRPr>
            </a:p>
          </p:txBody>
        </p:sp>
      </p:grpSp>
      <p:grpSp>
        <p:nvGrpSpPr>
          <p:cNvPr id="4" name="Group 29"/>
          <p:cNvGrpSpPr>
            <a:grpSpLocks/>
          </p:cNvGrpSpPr>
          <p:nvPr/>
        </p:nvGrpSpPr>
        <p:grpSpPr bwMode="auto">
          <a:xfrm>
            <a:off x="6116638" y="2398713"/>
            <a:ext cx="2847975" cy="2727325"/>
            <a:chOff x="3521" y="1403"/>
            <a:chExt cx="2020" cy="1934"/>
          </a:xfrm>
        </p:grpSpPr>
        <p:pic>
          <p:nvPicPr>
            <p:cNvPr id="856074" name="Picture 27" descr="men - sphere - purple"/>
            <p:cNvPicPr>
              <a:picLocks noChangeAspect="1" noChangeArrowheads="1"/>
            </p:cNvPicPr>
            <p:nvPr/>
          </p:nvPicPr>
          <p:blipFill>
            <a:blip r:embed="rId3" cstate="print">
              <a:duotone>
                <a:prstClr val="black"/>
                <a:schemeClr val="tx2">
                  <a:lumMod val="50000"/>
                  <a:tint val="45000"/>
                  <a:satMod val="400000"/>
                </a:schemeClr>
              </a:duotone>
            </a:blip>
            <a:srcRect/>
            <a:stretch>
              <a:fillRect/>
            </a:stretch>
          </p:blipFill>
          <p:spPr bwMode="gray">
            <a:xfrm>
              <a:off x="3521" y="1403"/>
              <a:ext cx="2020" cy="1934"/>
            </a:xfrm>
            <a:prstGeom prst="rect">
              <a:avLst/>
            </a:prstGeom>
            <a:noFill/>
            <a:ln w="9525">
              <a:noFill/>
              <a:miter lim="800000"/>
              <a:headEnd/>
              <a:tailEnd/>
            </a:ln>
          </p:spPr>
        </p:pic>
        <p:sp>
          <p:nvSpPr>
            <p:cNvPr id="856075" name="Rectangle 28"/>
            <p:cNvSpPr>
              <a:spLocks noChangeArrowheads="1"/>
            </p:cNvSpPr>
            <p:nvPr/>
          </p:nvSpPr>
          <p:spPr bwMode="gray">
            <a:xfrm>
              <a:off x="3845" y="1713"/>
              <a:ext cx="1384" cy="1179"/>
            </a:xfrm>
            <a:prstGeom prst="rect">
              <a:avLst/>
            </a:prstGeom>
            <a:noFill/>
            <a:ln w="19050" algn="ctr">
              <a:noFill/>
              <a:miter lim="800000"/>
              <a:headEnd/>
              <a:tailEnd/>
            </a:ln>
          </p:spPr>
          <p:txBody>
            <a:bodyPr wrap="none" lIns="0" tIns="0" rIns="0" bIns="0" anchor="ctr">
              <a:spAutoFit/>
            </a:bodyPr>
            <a:lstStyle/>
            <a:p>
              <a:pPr algn="ctr" fontAlgn="base">
                <a:lnSpc>
                  <a:spcPct val="90000"/>
                </a:lnSpc>
                <a:spcBef>
                  <a:spcPct val="0"/>
                </a:spcBef>
                <a:spcAft>
                  <a:spcPct val="0"/>
                </a:spcAft>
              </a:pPr>
              <a:r>
                <a:rPr lang="en-GB" sz="2000" b="1" dirty="0" err="1">
                  <a:solidFill>
                    <a:srgbClr val="FFFFFF"/>
                  </a:solidFill>
                  <a:latin typeface="Futura Md BT" pitchFamily="34" charset="0"/>
                  <a:cs typeface="Arial" pitchFamily="34" charset="0"/>
                </a:rPr>
                <a:t>Progredisce</a:t>
              </a:r>
              <a:r>
                <a:rPr lang="en-GB" sz="2000" b="1" dirty="0">
                  <a:solidFill>
                    <a:srgbClr val="FFFFFF"/>
                  </a:solidFill>
                  <a:latin typeface="Futura Md BT" pitchFamily="34" charset="0"/>
                  <a:cs typeface="Arial" pitchFamily="34" charset="0"/>
                </a:rPr>
                <a:t> </a:t>
              </a:r>
            </a:p>
            <a:p>
              <a:pPr algn="ctr" fontAlgn="base">
                <a:lnSpc>
                  <a:spcPct val="90000"/>
                </a:lnSpc>
                <a:spcBef>
                  <a:spcPct val="0"/>
                </a:spcBef>
                <a:spcAft>
                  <a:spcPct val="0"/>
                </a:spcAft>
              </a:pPr>
              <a:r>
                <a:rPr lang="en-GB" sz="2000" b="1" dirty="0" err="1">
                  <a:solidFill>
                    <a:srgbClr val="FFFFFF"/>
                  </a:solidFill>
                  <a:latin typeface="Futura Md BT" pitchFamily="34" charset="0"/>
                  <a:cs typeface="Arial" pitchFamily="34" charset="0"/>
                </a:rPr>
                <a:t>Rapidamente</a:t>
              </a:r>
              <a:r>
                <a:rPr lang="en-GB" sz="2000" b="1" dirty="0">
                  <a:solidFill>
                    <a:srgbClr val="FFFFFF"/>
                  </a:solidFill>
                  <a:latin typeface="Futura Md BT" pitchFamily="34" charset="0"/>
                  <a:cs typeface="Arial" pitchFamily="34" charset="0"/>
                </a:rPr>
                <a:t/>
              </a:r>
              <a:br>
                <a:rPr lang="en-GB" sz="2000" b="1" dirty="0">
                  <a:solidFill>
                    <a:srgbClr val="FFFFFF"/>
                  </a:solidFill>
                  <a:latin typeface="Futura Md BT" pitchFamily="34" charset="0"/>
                  <a:cs typeface="Arial" pitchFamily="34" charset="0"/>
                </a:rPr>
              </a:br>
              <a:endParaRPr lang="en-GB" sz="2000" b="1" dirty="0">
                <a:solidFill>
                  <a:srgbClr val="FFFFFF"/>
                </a:solidFill>
                <a:latin typeface="Futura Md BT" pitchFamily="34" charset="0"/>
                <a:cs typeface="Arial" pitchFamily="34" charset="0"/>
              </a:endParaRPr>
            </a:p>
            <a:p>
              <a:pPr algn="ctr" fontAlgn="base">
                <a:lnSpc>
                  <a:spcPct val="90000"/>
                </a:lnSpc>
                <a:spcBef>
                  <a:spcPct val="0"/>
                </a:spcBef>
                <a:spcAft>
                  <a:spcPct val="0"/>
                </a:spcAft>
              </a:pPr>
              <a:r>
                <a:rPr lang="en-GB" sz="2000">
                  <a:solidFill>
                    <a:srgbClr val="FFFFFF"/>
                  </a:solidFill>
                  <a:latin typeface="Futura Md BT" pitchFamily="34" charset="0"/>
                  <a:cs typeface="Arial" pitchFamily="34" charset="0"/>
                </a:rPr>
                <a:t>P</a:t>
              </a:r>
              <a:r>
                <a:rPr lang="en-GB" sz="2000" b="1">
                  <a:solidFill>
                    <a:srgbClr val="FFFFFF"/>
                  </a:solidFill>
                  <a:latin typeface="Futura Md BT" pitchFamily="34" charset="0"/>
                  <a:cs typeface="Arial" pitchFamily="34" charset="0"/>
                </a:rPr>
                <a:t>otenzialmente</a:t>
              </a:r>
              <a:r>
                <a:rPr lang="en-GB" sz="2000" b="1" dirty="0">
                  <a:solidFill>
                    <a:srgbClr val="FFFFFF"/>
                  </a:solidFill>
                  <a:latin typeface="Futura Md BT" pitchFamily="34" charset="0"/>
                  <a:cs typeface="Arial" pitchFamily="34" charset="0"/>
                </a:rPr>
                <a:t> </a:t>
              </a:r>
            </a:p>
            <a:p>
              <a:pPr algn="ctr" fontAlgn="base">
                <a:lnSpc>
                  <a:spcPct val="90000"/>
                </a:lnSpc>
                <a:spcBef>
                  <a:spcPct val="0"/>
                </a:spcBef>
                <a:spcAft>
                  <a:spcPct val="0"/>
                </a:spcAft>
              </a:pPr>
              <a:r>
                <a:rPr lang="en-GB" sz="2000" b="1" dirty="0" err="1">
                  <a:solidFill>
                    <a:srgbClr val="FFFFFF"/>
                  </a:solidFill>
                  <a:latin typeface="Futura Md BT" pitchFamily="34" charset="0"/>
                  <a:cs typeface="Arial" pitchFamily="34" charset="0"/>
                </a:rPr>
                <a:t>Letale</a:t>
              </a:r>
              <a:r>
                <a:rPr lang="en-GB" sz="2000" b="1" i="1" dirty="0">
                  <a:solidFill>
                    <a:srgbClr val="FFFFFF"/>
                  </a:solidFill>
                  <a:latin typeface="Futura Md BT" pitchFamily="34" charset="0"/>
                  <a:cs typeface="Arial" pitchFamily="34" charset="0"/>
                </a:rPr>
                <a:t/>
              </a:r>
              <a:br>
                <a:rPr lang="en-GB" sz="2000" b="1" i="1" dirty="0">
                  <a:solidFill>
                    <a:srgbClr val="FFFFFF"/>
                  </a:solidFill>
                  <a:latin typeface="Futura Md BT" pitchFamily="34" charset="0"/>
                  <a:cs typeface="Arial" pitchFamily="34" charset="0"/>
                </a:rPr>
              </a:br>
              <a:endParaRPr lang="en-GB" sz="2000" b="1" i="1" dirty="0">
                <a:solidFill>
                  <a:srgbClr val="FFFFFF"/>
                </a:solidFill>
                <a:latin typeface="Futura Md BT" pitchFamily="34" charset="0"/>
                <a:cs typeface="Arial" pitchFamily="34" charset="0"/>
              </a:endParaRPr>
            </a:p>
          </p:txBody>
        </p:sp>
      </p:grpSp>
      <p:sp>
        <p:nvSpPr>
          <p:cNvPr id="13" name="Rectangle 16"/>
          <p:cNvSpPr>
            <a:spLocks noChangeArrowheads="1"/>
          </p:cNvSpPr>
          <p:nvPr/>
        </p:nvSpPr>
        <p:spPr bwMode="auto">
          <a:xfrm>
            <a:off x="342900" y="6434138"/>
            <a:ext cx="8467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anchor="b">
            <a:spAutoFit/>
          </a:bodyPr>
          <a:lstStyle>
            <a:lvl1pPr eaLnBrk="0" hangingPunct="0">
              <a:defRPr sz="1200">
                <a:solidFill>
                  <a:srgbClr val="A5BF02"/>
                </a:solidFill>
                <a:latin typeface="Arial" pitchFamily="34" charset="0"/>
              </a:defRPr>
            </a:lvl1pPr>
            <a:lvl2pPr marL="742950" indent="-285750" eaLnBrk="0" hangingPunct="0">
              <a:defRPr sz="1200">
                <a:solidFill>
                  <a:srgbClr val="A5BF02"/>
                </a:solidFill>
                <a:latin typeface="Arial" pitchFamily="34" charset="0"/>
              </a:defRPr>
            </a:lvl2pPr>
            <a:lvl3pPr marL="1143000" indent="-228600" eaLnBrk="0" hangingPunct="0">
              <a:defRPr sz="1200">
                <a:solidFill>
                  <a:srgbClr val="A5BF02"/>
                </a:solidFill>
                <a:latin typeface="Arial" pitchFamily="34" charset="0"/>
              </a:defRPr>
            </a:lvl3pPr>
            <a:lvl4pPr marL="1600200" indent="-228600" eaLnBrk="0" hangingPunct="0">
              <a:defRPr sz="1200">
                <a:solidFill>
                  <a:srgbClr val="A5BF02"/>
                </a:solidFill>
                <a:latin typeface="Arial" pitchFamily="34" charset="0"/>
              </a:defRPr>
            </a:lvl4pPr>
            <a:lvl5pPr marL="2057400" indent="-228600" eaLnBrk="0" hangingPunct="0">
              <a:defRPr sz="1200">
                <a:solidFill>
                  <a:srgbClr val="A5BF02"/>
                </a:solidFill>
                <a:latin typeface="Arial" pitchFamily="34" charset="0"/>
              </a:defRPr>
            </a:lvl5pPr>
            <a:lvl6pPr marL="2514600" indent="-228600" eaLnBrk="0" fontAlgn="base" hangingPunct="0">
              <a:spcBef>
                <a:spcPct val="0"/>
              </a:spcBef>
              <a:spcAft>
                <a:spcPct val="0"/>
              </a:spcAft>
              <a:defRPr sz="1200">
                <a:solidFill>
                  <a:srgbClr val="A5BF02"/>
                </a:solidFill>
                <a:latin typeface="Arial" pitchFamily="34" charset="0"/>
              </a:defRPr>
            </a:lvl6pPr>
            <a:lvl7pPr marL="2971800" indent="-228600" eaLnBrk="0" fontAlgn="base" hangingPunct="0">
              <a:spcBef>
                <a:spcPct val="0"/>
              </a:spcBef>
              <a:spcAft>
                <a:spcPct val="0"/>
              </a:spcAft>
              <a:defRPr sz="1200">
                <a:solidFill>
                  <a:srgbClr val="A5BF02"/>
                </a:solidFill>
                <a:latin typeface="Arial" pitchFamily="34" charset="0"/>
              </a:defRPr>
            </a:lvl7pPr>
            <a:lvl8pPr marL="3429000" indent="-228600" eaLnBrk="0" fontAlgn="base" hangingPunct="0">
              <a:spcBef>
                <a:spcPct val="0"/>
              </a:spcBef>
              <a:spcAft>
                <a:spcPct val="0"/>
              </a:spcAft>
              <a:defRPr sz="1200">
                <a:solidFill>
                  <a:srgbClr val="A5BF02"/>
                </a:solidFill>
                <a:latin typeface="Arial" pitchFamily="34" charset="0"/>
              </a:defRPr>
            </a:lvl8pPr>
            <a:lvl9pPr marL="3886200" indent="-228600" eaLnBrk="0" fontAlgn="base" hangingPunct="0">
              <a:spcBef>
                <a:spcPct val="0"/>
              </a:spcBef>
              <a:spcAft>
                <a:spcPct val="0"/>
              </a:spcAft>
              <a:defRPr sz="1200">
                <a:solidFill>
                  <a:srgbClr val="A5BF02"/>
                </a:solidFill>
                <a:latin typeface="Arial" pitchFamily="34" charset="0"/>
              </a:defRPr>
            </a:lvl9pPr>
          </a:lstStyle>
          <a:p>
            <a:pPr eaLnBrk="1" hangingPunct="1">
              <a:defRPr/>
            </a:pPr>
            <a:r>
              <a:rPr lang="en-US" altLang="en-US" sz="1100" dirty="0">
                <a:solidFill>
                  <a:schemeClr val="tx1">
                    <a:lumMod val="50000"/>
                  </a:schemeClr>
                </a:solidFill>
              </a:rPr>
              <a:t>Thompson MJ, et al. </a:t>
            </a:r>
            <a:r>
              <a:rPr lang="en-US" altLang="en-US" sz="1100" i="1" dirty="0">
                <a:solidFill>
                  <a:schemeClr val="tx1">
                    <a:lumMod val="50000"/>
                  </a:schemeClr>
                </a:solidFill>
              </a:rPr>
              <a:t>Lancet</a:t>
            </a:r>
            <a:r>
              <a:rPr lang="en-US" altLang="en-US" sz="1100" dirty="0">
                <a:solidFill>
                  <a:schemeClr val="tx1">
                    <a:lumMod val="50000"/>
                  </a:schemeClr>
                </a:solidFill>
              </a:rPr>
              <a:t>. 2006;367:397-403</a:t>
            </a:r>
            <a:r>
              <a:rPr lang="en-US" altLang="en-US" dirty="0">
                <a:solidFill>
                  <a:schemeClr val="tx1">
                    <a:lumMod val="50000"/>
                  </a:schemeClr>
                </a:solidFill>
              </a:rPr>
              <a:t>. </a:t>
            </a:r>
          </a:p>
        </p:txBody>
      </p:sp>
    </p:spTree>
    <p:extLst>
      <p:ext uri="{BB962C8B-B14F-4D97-AF65-F5344CB8AC3E}">
        <p14:creationId xmlns:p14="http://schemas.microsoft.com/office/powerpoint/2010/main" val="809312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3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8" y="239326"/>
            <a:ext cx="8229600" cy="634082"/>
          </a:xfrm>
        </p:spPr>
        <p:txBody>
          <a:bodyPr>
            <a:normAutofit fontScale="90000"/>
          </a:bodyPr>
          <a:lstStyle/>
          <a:p>
            <a:r>
              <a:rPr lang="it-IT" b="1" dirty="0">
                <a:solidFill>
                  <a:schemeClr val="accent2">
                    <a:lumMod val="50000"/>
                  </a:schemeClr>
                </a:solidFill>
              </a:rPr>
              <a:t>Come si trasmette?</a:t>
            </a:r>
          </a:p>
        </p:txBody>
      </p:sp>
      <p:sp>
        <p:nvSpPr>
          <p:cNvPr id="4" name="Rectangle 3"/>
          <p:cNvSpPr/>
          <p:nvPr/>
        </p:nvSpPr>
        <p:spPr>
          <a:xfrm>
            <a:off x="924335" y="918134"/>
            <a:ext cx="5943600" cy="707886"/>
          </a:xfrm>
          <a:prstGeom prst="rect">
            <a:avLst/>
          </a:prstGeom>
        </p:spPr>
        <p:txBody>
          <a:bodyPr wrap="square">
            <a:spAutoFit/>
          </a:bodyPr>
          <a:lstStyle/>
          <a:p>
            <a:pPr algn="ctr"/>
            <a:r>
              <a:rPr lang="it-IT" sz="2000" b="1" dirty="0"/>
              <a:t>Attraverso il contatto con la saliva, le secrezioni nasali o le secrezioni respiratorie</a:t>
            </a:r>
            <a:endParaRPr lang="it-IT" sz="2000" dirty="0"/>
          </a:p>
        </p:txBody>
      </p:sp>
      <p:sp>
        <p:nvSpPr>
          <p:cNvPr id="5" name="TextBox 4"/>
          <p:cNvSpPr txBox="1"/>
          <p:nvPr/>
        </p:nvSpPr>
        <p:spPr>
          <a:xfrm>
            <a:off x="196216" y="1754660"/>
            <a:ext cx="7409586" cy="2308324"/>
          </a:xfrm>
          <a:prstGeom prst="rect">
            <a:avLst/>
          </a:prstGeom>
          <a:noFill/>
        </p:spPr>
        <p:txBody>
          <a:bodyPr wrap="square" rtlCol="0">
            <a:spAutoFit/>
          </a:bodyPr>
          <a:lstStyle/>
          <a:p>
            <a:r>
              <a:rPr lang="it-IT" sz="2400" dirty="0"/>
              <a:t>In particolare, il contagio può avvenire in seguito a:</a:t>
            </a:r>
          </a:p>
          <a:p>
            <a:pPr>
              <a:buFont typeface="Arial" pitchFamily="34" charset="0"/>
              <a:buChar char="•"/>
            </a:pPr>
            <a:r>
              <a:rPr lang="it-IT" sz="2400" dirty="0" smtClean="0"/>
              <a:t> </a:t>
            </a:r>
            <a:r>
              <a:rPr lang="it-IT" sz="2400" dirty="0"/>
              <a:t>un bacio</a:t>
            </a:r>
          </a:p>
          <a:p>
            <a:pPr>
              <a:buFont typeface="Arial" pitchFamily="34" charset="0"/>
              <a:buChar char="•"/>
            </a:pPr>
            <a:r>
              <a:rPr lang="it-IT" sz="2400" dirty="0" smtClean="0"/>
              <a:t> </a:t>
            </a:r>
            <a:r>
              <a:rPr lang="it-IT" sz="2400" dirty="0"/>
              <a:t>tosse e starnuti</a:t>
            </a:r>
          </a:p>
          <a:p>
            <a:pPr>
              <a:buFont typeface="Arial" pitchFamily="34" charset="0"/>
              <a:buChar char="•"/>
            </a:pPr>
            <a:r>
              <a:rPr lang="it-IT" sz="2400" dirty="0" smtClean="0"/>
              <a:t> </a:t>
            </a:r>
            <a:r>
              <a:rPr lang="it-IT" sz="2400" dirty="0"/>
              <a:t>la condivisione di bicchieri o oggetti personali, quali spazzolino da denti, rossetto o sigarette</a:t>
            </a:r>
          </a:p>
          <a:p>
            <a:endParaRPr lang="it-IT" sz="2400" dirty="0"/>
          </a:p>
        </p:txBody>
      </p:sp>
      <p:pic>
        <p:nvPicPr>
          <p:cNvPr id="10241" name="Picture 1"/>
          <p:cNvPicPr>
            <a:picLocks noChangeAspect="1" noChangeArrowheads="1"/>
          </p:cNvPicPr>
          <p:nvPr/>
        </p:nvPicPr>
        <p:blipFill>
          <a:blip r:embed="rId3" cstate="print"/>
          <a:srcRect l="33382" r="26208"/>
          <a:stretch>
            <a:fillRect/>
          </a:stretch>
        </p:blipFill>
        <p:spPr bwMode="auto">
          <a:xfrm>
            <a:off x="7324725" y="0"/>
            <a:ext cx="1743075" cy="2425148"/>
          </a:xfrm>
          <a:prstGeom prst="rect">
            <a:avLst/>
          </a:prstGeom>
          <a:noFill/>
          <a:ln w="9525">
            <a:noFill/>
            <a:miter lim="800000"/>
            <a:headEnd/>
            <a:tailEnd/>
          </a:ln>
        </p:spPr>
      </p:pic>
      <p:pic>
        <p:nvPicPr>
          <p:cNvPr id="10242" name="Picture 2"/>
          <p:cNvPicPr>
            <a:picLocks noChangeAspect="1" noChangeArrowheads="1"/>
          </p:cNvPicPr>
          <p:nvPr/>
        </p:nvPicPr>
        <p:blipFill>
          <a:blip r:embed="rId4" cstate="print"/>
          <a:srcRect l="78697" r="3148"/>
          <a:stretch>
            <a:fillRect/>
          </a:stretch>
        </p:blipFill>
        <p:spPr bwMode="auto">
          <a:xfrm>
            <a:off x="7543800" y="2514600"/>
            <a:ext cx="1402556" cy="4343400"/>
          </a:xfrm>
          <a:prstGeom prst="rect">
            <a:avLst/>
          </a:prstGeom>
          <a:noFill/>
          <a:ln w="9525">
            <a:noFill/>
            <a:miter lim="800000"/>
            <a:headEnd/>
            <a:tailEnd/>
          </a:ln>
        </p:spPr>
      </p:pic>
      <p:sp>
        <p:nvSpPr>
          <p:cNvPr id="3" name="CasellaDiTesto 2"/>
          <p:cNvSpPr txBox="1"/>
          <p:nvPr/>
        </p:nvSpPr>
        <p:spPr>
          <a:xfrm>
            <a:off x="251520" y="3789040"/>
            <a:ext cx="7409586" cy="2585323"/>
          </a:xfrm>
          <a:prstGeom prst="rect">
            <a:avLst/>
          </a:prstGeom>
          <a:noFill/>
        </p:spPr>
        <p:txBody>
          <a:bodyPr wrap="square" rtlCol="0">
            <a:spAutoFit/>
          </a:bodyPr>
          <a:lstStyle/>
          <a:p>
            <a:r>
              <a:rPr lang="it-IT" b="1" dirty="0" smtClean="0"/>
              <a:t>il </a:t>
            </a:r>
            <a:r>
              <a:rPr lang="it-IT" b="1" dirty="0"/>
              <a:t>periodo di incubazione varia dai 2 ai 10 giorni</a:t>
            </a:r>
            <a:r>
              <a:rPr lang="it-IT" dirty="0"/>
              <a:t> e la </a:t>
            </a:r>
            <a:r>
              <a:rPr lang="it-IT" b="1" dirty="0"/>
              <a:t>malattia è contagiosa soltanto durante la fase acuta dei sintomi e nei giorni immediatamente precedenti la loro comparsa.</a:t>
            </a:r>
            <a:endParaRPr lang="it-IT" dirty="0"/>
          </a:p>
          <a:p>
            <a:r>
              <a:rPr lang="it-IT" dirty="0"/>
              <a:t>Non sempre la presenza del batterio a livello di naso e gola porta allo sviluppo della meningite; si parla in questo caso di “portatori sani”, che nella maggior parte dei casi non si ammalano, ma che rappresentano una importante fonte di contagio per la popolazione.</a:t>
            </a:r>
          </a:p>
          <a:p>
            <a:r>
              <a:rPr lang="it-IT" dirty="0"/>
              <a:t>Il batterio</a:t>
            </a:r>
            <a:r>
              <a:rPr lang="it-IT" b="1" dirty="0"/>
              <a:t> è presente nel naso e nella gola del 8-25% della popolazione sana</a:t>
            </a:r>
            <a:r>
              <a:rPr lang="it-IT" dirty="0"/>
              <a:t>, con percentuali più elevate tra i giovani adulti, </a:t>
            </a:r>
            <a:r>
              <a:rPr lang="it-IT" b="1" dirty="0"/>
              <a:t>senza causare alcun sintomo</a:t>
            </a:r>
            <a:r>
              <a:rPr lang="it-IT" dirty="0" smtClean="0"/>
              <a:t>.</a:t>
            </a:r>
            <a:endParaRPr lang="it-IT" dirty="0"/>
          </a:p>
        </p:txBody>
      </p:sp>
    </p:spTree>
    <p:extLst>
      <p:ext uri="{BB962C8B-B14F-4D97-AF65-F5344CB8AC3E}">
        <p14:creationId xmlns:p14="http://schemas.microsoft.com/office/powerpoint/2010/main" val="16202689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Grp="1" noChangeArrowheads="1"/>
          </p:cNvSpPr>
          <p:nvPr>
            <p:ph type="title"/>
          </p:nvPr>
        </p:nvSpPr>
        <p:spPr>
          <a:xfrm>
            <a:off x="395536" y="389692"/>
            <a:ext cx="7416824" cy="677108"/>
          </a:xfrm>
        </p:spPr>
        <p:txBody>
          <a:bodyPr>
            <a:noAutofit/>
          </a:bodyPr>
          <a:lstStyle/>
          <a:p>
            <a:r>
              <a:rPr lang="it-IT" altLang="en-US" sz="3600" dirty="0"/>
              <a:t>Adolescente: fattori di rischio per acquisizione dello stato di portatore</a:t>
            </a:r>
            <a:endParaRPr lang="en-US" altLang="en-US" sz="3600" dirty="0"/>
          </a:p>
        </p:txBody>
      </p:sp>
      <p:grpSp>
        <p:nvGrpSpPr>
          <p:cNvPr id="2" name="Group 50"/>
          <p:cNvGrpSpPr>
            <a:grpSpLocks/>
          </p:cNvGrpSpPr>
          <p:nvPr/>
        </p:nvGrpSpPr>
        <p:grpSpPr bwMode="auto">
          <a:xfrm>
            <a:off x="493713" y="3695700"/>
            <a:ext cx="1773237" cy="1936750"/>
            <a:chOff x="5612" y="936"/>
            <a:chExt cx="1117" cy="1220"/>
          </a:xfrm>
        </p:grpSpPr>
        <p:sp>
          <p:nvSpPr>
            <p:cNvPr id="1047555" name="Rectangle 3"/>
            <p:cNvSpPr>
              <a:spLocks noChangeArrowheads="1"/>
            </p:cNvSpPr>
            <p:nvPr/>
          </p:nvSpPr>
          <p:spPr bwMode="auto">
            <a:xfrm>
              <a:off x="5612" y="1176"/>
              <a:ext cx="1117" cy="980"/>
            </a:xfrm>
            <a:prstGeom prst="rect">
              <a:avLst/>
            </a:prstGeom>
            <a:solidFill>
              <a:srgbClr val="3781BF"/>
            </a:solidFill>
            <a:ln>
              <a:noFill/>
            </a:ln>
            <a:effectLst/>
            <a:extLst>
              <a:ext uri="{91240B29-F687-4F45-9708-019B960494DF}">
                <a14:hiddenLine xmlns:a14="http://schemas.microsoft.com/office/drawing/2010/main" w="19050" algn="ctr">
                  <a:solidFill>
                    <a:srgbClr val="42619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56" name="Rectangle 4"/>
            <p:cNvSpPr>
              <a:spLocks noChangeArrowheads="1"/>
            </p:cNvSpPr>
            <p:nvPr/>
          </p:nvSpPr>
          <p:spPr bwMode="auto">
            <a:xfrm>
              <a:off x="5612" y="936"/>
              <a:ext cx="1117" cy="249"/>
            </a:xfrm>
            <a:prstGeom prst="rect">
              <a:avLst/>
            </a:prstGeom>
            <a:solidFill>
              <a:srgbClr val="FFC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FontTx/>
                <a:buNone/>
              </a:pPr>
              <a:r>
                <a:rPr lang="en-US" altLang="en-US" sz="1600" b="0" dirty="0" err="1">
                  <a:solidFill>
                    <a:srgbClr val="000000"/>
                  </a:solidFill>
                  <a:latin typeface="Arial" pitchFamily="34" charset="0"/>
                </a:rPr>
                <a:t>Fumo</a:t>
              </a:r>
              <a:endParaRPr lang="en-US" altLang="en-US" sz="1600" b="0" dirty="0">
                <a:solidFill>
                  <a:srgbClr val="000000"/>
                </a:solidFill>
                <a:latin typeface="Arial" pitchFamily="34" charset="0"/>
              </a:endParaRPr>
            </a:p>
          </p:txBody>
        </p:sp>
        <p:pic>
          <p:nvPicPr>
            <p:cNvPr id="1047558" name="Picture 6" descr="42-17455940 - Man Lighting Cigaret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1" y="1327"/>
              <a:ext cx="1020" cy="678"/>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3" name="Group 47"/>
          <p:cNvGrpSpPr>
            <a:grpSpLocks/>
          </p:cNvGrpSpPr>
          <p:nvPr/>
        </p:nvGrpSpPr>
        <p:grpSpPr bwMode="auto">
          <a:xfrm>
            <a:off x="2640013" y="1493838"/>
            <a:ext cx="1774825" cy="1930400"/>
            <a:chOff x="1664" y="941"/>
            <a:chExt cx="1118" cy="1216"/>
          </a:xfrm>
        </p:grpSpPr>
        <p:sp>
          <p:nvSpPr>
            <p:cNvPr id="1047559" name="Rectangle 7"/>
            <p:cNvSpPr>
              <a:spLocks noChangeArrowheads="1"/>
            </p:cNvSpPr>
            <p:nvPr/>
          </p:nvSpPr>
          <p:spPr bwMode="auto">
            <a:xfrm>
              <a:off x="1664" y="1177"/>
              <a:ext cx="1117" cy="980"/>
            </a:xfrm>
            <a:prstGeom prst="rect">
              <a:avLst/>
            </a:prstGeom>
            <a:solidFill>
              <a:srgbClr val="3781BF"/>
            </a:solidFill>
            <a:ln>
              <a:noFill/>
            </a:ln>
            <a:effectLst/>
            <a:extLst>
              <a:ext uri="{91240B29-F687-4F45-9708-019B960494DF}">
                <a14:hiddenLine xmlns:a14="http://schemas.microsoft.com/office/drawing/2010/main" w="19050" algn="ctr">
                  <a:solidFill>
                    <a:srgbClr val="42619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60" name="Rectangle 8"/>
            <p:cNvSpPr>
              <a:spLocks noChangeArrowheads="1"/>
            </p:cNvSpPr>
            <p:nvPr/>
          </p:nvSpPr>
          <p:spPr bwMode="auto">
            <a:xfrm>
              <a:off x="1665" y="941"/>
              <a:ext cx="1117" cy="240"/>
            </a:xfrm>
            <a:prstGeom prst="rect">
              <a:avLst/>
            </a:prstGeom>
            <a:solidFill>
              <a:srgbClr val="FFC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FontTx/>
                <a:buNone/>
              </a:pPr>
              <a:r>
                <a:rPr lang="en-US" altLang="en-US" sz="1600" b="0" dirty="0" err="1">
                  <a:solidFill>
                    <a:srgbClr val="000000"/>
                  </a:solidFill>
                  <a:latin typeface="Arial" pitchFamily="34" charset="0"/>
                </a:rPr>
                <a:t>Dormitori</a:t>
              </a:r>
              <a:endParaRPr lang="en-US" altLang="en-US" sz="1600" b="0" dirty="0">
                <a:solidFill>
                  <a:srgbClr val="000000"/>
                </a:solidFill>
                <a:latin typeface="Arial" pitchFamily="34" charset="0"/>
              </a:endParaRPr>
            </a:p>
          </p:txBody>
        </p:sp>
        <p:pic>
          <p:nvPicPr>
            <p:cNvPr id="1047562" name="Picture 10" descr="42-22407687 - &amp;lt;Ecole Normale Superieure de Paris&amp;g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3" y="1328"/>
              <a:ext cx="1020" cy="678"/>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4" name="Group 48"/>
          <p:cNvGrpSpPr>
            <a:grpSpLocks/>
          </p:cNvGrpSpPr>
          <p:nvPr/>
        </p:nvGrpSpPr>
        <p:grpSpPr bwMode="auto">
          <a:xfrm>
            <a:off x="4789488" y="1493838"/>
            <a:ext cx="1774825" cy="1930400"/>
            <a:chOff x="3002" y="941"/>
            <a:chExt cx="1118" cy="1216"/>
          </a:xfrm>
        </p:grpSpPr>
        <p:sp>
          <p:nvSpPr>
            <p:cNvPr id="1047563" name="Rectangle 11"/>
            <p:cNvSpPr>
              <a:spLocks noChangeArrowheads="1"/>
            </p:cNvSpPr>
            <p:nvPr/>
          </p:nvSpPr>
          <p:spPr bwMode="auto">
            <a:xfrm>
              <a:off x="3002" y="1177"/>
              <a:ext cx="1117" cy="980"/>
            </a:xfrm>
            <a:prstGeom prst="rect">
              <a:avLst/>
            </a:prstGeom>
            <a:solidFill>
              <a:srgbClr val="3781BF"/>
            </a:solidFill>
            <a:ln>
              <a:noFill/>
            </a:ln>
            <a:effectLst/>
            <a:extLst>
              <a:ext uri="{91240B29-F687-4F45-9708-019B960494DF}">
                <a14:hiddenLine xmlns:a14="http://schemas.microsoft.com/office/drawing/2010/main" w="19050" algn="ctr">
                  <a:solidFill>
                    <a:srgbClr val="42619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64" name="Rectangle 12"/>
            <p:cNvSpPr>
              <a:spLocks noChangeArrowheads="1"/>
            </p:cNvSpPr>
            <p:nvPr/>
          </p:nvSpPr>
          <p:spPr bwMode="auto">
            <a:xfrm>
              <a:off x="3003" y="941"/>
              <a:ext cx="1117" cy="240"/>
            </a:xfrm>
            <a:prstGeom prst="rect">
              <a:avLst/>
            </a:prstGeom>
            <a:solidFill>
              <a:srgbClr val="FFC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FontTx/>
                <a:buNone/>
              </a:pPr>
              <a:r>
                <a:rPr lang="en-US" altLang="en-US" sz="1400" b="0" dirty="0" err="1">
                  <a:solidFill>
                    <a:srgbClr val="000000"/>
                  </a:solidFill>
                  <a:latin typeface="Arial" pitchFamily="34" charset="0"/>
                </a:rPr>
                <a:t>Sovraffollamento</a:t>
              </a:r>
              <a:r>
                <a:rPr lang="en-US" altLang="en-US" sz="1400" b="0" dirty="0">
                  <a:solidFill>
                    <a:srgbClr val="000000"/>
                  </a:solidFill>
                  <a:latin typeface="Arial" pitchFamily="34" charset="0"/>
                </a:rPr>
                <a:t> </a:t>
              </a:r>
            </a:p>
            <a:p>
              <a:pPr algn="ctr">
                <a:buFontTx/>
                <a:buNone/>
              </a:pPr>
              <a:r>
                <a:rPr lang="en-US" altLang="en-US" sz="1400" b="0" dirty="0" err="1">
                  <a:solidFill>
                    <a:srgbClr val="000000"/>
                  </a:solidFill>
                  <a:latin typeface="Arial" pitchFamily="34" charset="0"/>
                </a:rPr>
                <a:t>casalingo</a:t>
              </a:r>
              <a:endParaRPr lang="en-US" altLang="en-US" sz="1400" b="0" dirty="0">
                <a:solidFill>
                  <a:srgbClr val="000000"/>
                </a:solidFill>
                <a:latin typeface="Arial" pitchFamily="34" charset="0"/>
              </a:endParaRPr>
            </a:p>
          </p:txBody>
        </p:sp>
        <p:pic>
          <p:nvPicPr>
            <p:cNvPr id="1047566" name="Picture 14" descr="PE-125-0837 - Family posing in front of hou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1" y="1331"/>
              <a:ext cx="1020" cy="672"/>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047567" name="Rectangle 15"/>
          <p:cNvSpPr>
            <a:spLocks noChangeArrowheads="1"/>
          </p:cNvSpPr>
          <p:nvPr/>
        </p:nvSpPr>
        <p:spPr bwMode="auto">
          <a:xfrm>
            <a:off x="258763" y="6445250"/>
            <a:ext cx="39036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None/>
            </a:pPr>
            <a:r>
              <a:rPr lang="en-US" altLang="en-US" sz="1200" b="0">
                <a:solidFill>
                  <a:srgbClr val="FFFFFF"/>
                </a:solidFill>
                <a:latin typeface="Arial" pitchFamily="34" charset="0"/>
              </a:rPr>
              <a:t>Brigham KS, et al. </a:t>
            </a:r>
            <a:r>
              <a:rPr lang="en-US" altLang="en-US" sz="1200" b="0" i="1">
                <a:solidFill>
                  <a:srgbClr val="FFFFFF"/>
                </a:solidFill>
                <a:latin typeface="Arial" pitchFamily="34" charset="0"/>
              </a:rPr>
              <a:t>Curr Opin Pediatr</a:t>
            </a:r>
            <a:r>
              <a:rPr lang="en-US" altLang="en-US" sz="1200" b="0">
                <a:solidFill>
                  <a:srgbClr val="FFFFFF"/>
                </a:solidFill>
                <a:latin typeface="Arial" pitchFamily="34" charset="0"/>
              </a:rPr>
              <a:t>. 2009;21:437.443.</a:t>
            </a:r>
            <a:endParaRPr lang="en-US" altLang="en-US" sz="1200" b="0">
              <a:latin typeface="Arial" pitchFamily="34" charset="0"/>
            </a:endParaRPr>
          </a:p>
        </p:txBody>
      </p:sp>
      <p:grpSp>
        <p:nvGrpSpPr>
          <p:cNvPr id="5" name="Group 49"/>
          <p:cNvGrpSpPr>
            <a:grpSpLocks/>
          </p:cNvGrpSpPr>
          <p:nvPr/>
        </p:nvGrpSpPr>
        <p:grpSpPr bwMode="auto">
          <a:xfrm>
            <a:off x="6940550" y="1493838"/>
            <a:ext cx="1773238" cy="1930400"/>
            <a:chOff x="4363" y="941"/>
            <a:chExt cx="1117" cy="1216"/>
          </a:xfrm>
        </p:grpSpPr>
        <p:sp>
          <p:nvSpPr>
            <p:cNvPr id="1047571" name="Rectangle 19"/>
            <p:cNvSpPr>
              <a:spLocks noChangeArrowheads="1"/>
            </p:cNvSpPr>
            <p:nvPr/>
          </p:nvSpPr>
          <p:spPr bwMode="auto">
            <a:xfrm>
              <a:off x="4363" y="1177"/>
              <a:ext cx="1117" cy="980"/>
            </a:xfrm>
            <a:prstGeom prst="rect">
              <a:avLst/>
            </a:prstGeom>
            <a:solidFill>
              <a:srgbClr val="3781BF"/>
            </a:solidFill>
            <a:ln>
              <a:noFill/>
            </a:ln>
            <a:effectLst/>
            <a:extLst>
              <a:ext uri="{91240B29-F687-4F45-9708-019B960494DF}">
                <a14:hiddenLine xmlns:a14="http://schemas.microsoft.com/office/drawing/2010/main" w="19050" algn="ctr">
                  <a:solidFill>
                    <a:srgbClr val="42619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72" name="Rectangle 20"/>
            <p:cNvSpPr>
              <a:spLocks noChangeArrowheads="1"/>
            </p:cNvSpPr>
            <p:nvPr/>
          </p:nvSpPr>
          <p:spPr bwMode="auto">
            <a:xfrm>
              <a:off x="4363" y="941"/>
              <a:ext cx="1117" cy="240"/>
            </a:xfrm>
            <a:prstGeom prst="rect">
              <a:avLst/>
            </a:prstGeom>
            <a:solidFill>
              <a:srgbClr val="FFC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FontTx/>
                <a:buNone/>
              </a:pPr>
              <a:r>
                <a:rPr lang="en-US" altLang="en-US" sz="1600" b="0" dirty="0" err="1">
                  <a:solidFill>
                    <a:srgbClr val="000000"/>
                  </a:solidFill>
                  <a:latin typeface="Arial" pitchFamily="34" charset="0"/>
                </a:rPr>
                <a:t>Viaggi</a:t>
              </a:r>
              <a:endParaRPr lang="en-US" altLang="en-US" sz="1600" b="0" dirty="0">
                <a:solidFill>
                  <a:srgbClr val="000000"/>
                </a:solidFill>
                <a:latin typeface="Arial" pitchFamily="34" charset="0"/>
              </a:endParaRPr>
            </a:p>
          </p:txBody>
        </p:sp>
        <p:pic>
          <p:nvPicPr>
            <p:cNvPr id="1047574" name="Picture 22" descr="IS242-009 - Couple on a Safar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1" y="1328"/>
              <a:ext cx="1020" cy="678"/>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6" name="Group 53"/>
          <p:cNvGrpSpPr>
            <a:grpSpLocks/>
          </p:cNvGrpSpPr>
          <p:nvPr/>
        </p:nvGrpSpPr>
        <p:grpSpPr bwMode="auto">
          <a:xfrm>
            <a:off x="6942138" y="3695700"/>
            <a:ext cx="1773237" cy="1936750"/>
            <a:chOff x="9674" y="936"/>
            <a:chExt cx="1117" cy="1220"/>
          </a:xfrm>
        </p:grpSpPr>
        <p:sp>
          <p:nvSpPr>
            <p:cNvPr id="1047577" name="Rectangle 25"/>
            <p:cNvSpPr>
              <a:spLocks noChangeArrowheads="1"/>
            </p:cNvSpPr>
            <p:nvPr/>
          </p:nvSpPr>
          <p:spPr bwMode="auto">
            <a:xfrm>
              <a:off x="9674" y="1176"/>
              <a:ext cx="1117" cy="980"/>
            </a:xfrm>
            <a:prstGeom prst="rect">
              <a:avLst/>
            </a:prstGeom>
            <a:solidFill>
              <a:srgbClr val="3781BF"/>
            </a:solidFill>
            <a:ln>
              <a:noFill/>
            </a:ln>
            <a:effectLst/>
            <a:extLst>
              <a:ext uri="{91240B29-F687-4F45-9708-019B960494DF}">
                <a14:hiddenLine xmlns:a14="http://schemas.microsoft.com/office/drawing/2010/main" w="19050" algn="ctr">
                  <a:solidFill>
                    <a:srgbClr val="42619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78" name="Rectangle 26"/>
            <p:cNvSpPr>
              <a:spLocks noChangeArrowheads="1"/>
            </p:cNvSpPr>
            <p:nvPr/>
          </p:nvSpPr>
          <p:spPr bwMode="auto">
            <a:xfrm>
              <a:off x="9674" y="936"/>
              <a:ext cx="1117" cy="249"/>
            </a:xfrm>
            <a:prstGeom prst="rect">
              <a:avLst/>
            </a:prstGeom>
            <a:solidFill>
              <a:srgbClr val="FFC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FontTx/>
                <a:buNone/>
              </a:pPr>
              <a:r>
                <a:rPr lang="en-US" altLang="en-US" sz="1600" b="0" dirty="0" err="1">
                  <a:solidFill>
                    <a:srgbClr val="000000"/>
                  </a:solidFill>
                  <a:latin typeface="Arial" pitchFamily="34" charset="0"/>
                </a:rPr>
                <a:t>Locali</a:t>
              </a:r>
              <a:r>
                <a:rPr lang="en-US" altLang="en-US" sz="1600" b="0" dirty="0">
                  <a:solidFill>
                    <a:srgbClr val="000000"/>
                  </a:solidFill>
                  <a:latin typeface="Arial" pitchFamily="34" charset="0"/>
                </a:rPr>
                <a:t>/</a:t>
              </a:r>
              <a:r>
                <a:rPr lang="en-US" altLang="en-US" sz="1600" b="0" dirty="0" err="1">
                  <a:solidFill>
                    <a:srgbClr val="000000"/>
                  </a:solidFill>
                  <a:latin typeface="Arial" pitchFamily="34" charset="0"/>
                </a:rPr>
                <a:t>discoteche</a:t>
              </a:r>
              <a:endParaRPr lang="en-US" altLang="en-US" sz="1600" b="0" dirty="0">
                <a:solidFill>
                  <a:srgbClr val="000000"/>
                </a:solidFill>
                <a:latin typeface="Arial" pitchFamily="34" charset="0"/>
              </a:endParaRPr>
            </a:p>
          </p:txBody>
        </p:sp>
        <p:pic>
          <p:nvPicPr>
            <p:cNvPr id="1047580" name="Picture 28" descr="42-21306446 - Young couple in pu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23" y="1327"/>
              <a:ext cx="1020" cy="678"/>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7" name="Group 52"/>
          <p:cNvGrpSpPr>
            <a:grpSpLocks/>
          </p:cNvGrpSpPr>
          <p:nvPr/>
        </p:nvGrpSpPr>
        <p:grpSpPr bwMode="auto">
          <a:xfrm>
            <a:off x="4791075" y="3695700"/>
            <a:ext cx="1774825" cy="1936750"/>
            <a:chOff x="8314" y="936"/>
            <a:chExt cx="1118" cy="1220"/>
          </a:xfrm>
        </p:grpSpPr>
        <p:sp>
          <p:nvSpPr>
            <p:cNvPr id="1047581" name="Rectangle 29"/>
            <p:cNvSpPr>
              <a:spLocks noChangeArrowheads="1"/>
            </p:cNvSpPr>
            <p:nvPr/>
          </p:nvSpPr>
          <p:spPr bwMode="auto">
            <a:xfrm>
              <a:off x="8314" y="1176"/>
              <a:ext cx="1117" cy="980"/>
            </a:xfrm>
            <a:prstGeom prst="rect">
              <a:avLst/>
            </a:prstGeom>
            <a:solidFill>
              <a:srgbClr val="3781BF"/>
            </a:solidFill>
            <a:ln>
              <a:noFill/>
            </a:ln>
            <a:effectLst/>
            <a:extLst>
              <a:ext uri="{91240B29-F687-4F45-9708-019B960494DF}">
                <a14:hiddenLine xmlns:a14="http://schemas.microsoft.com/office/drawing/2010/main" w="19050" algn="ctr">
                  <a:solidFill>
                    <a:srgbClr val="42619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82" name="Rectangle 30"/>
            <p:cNvSpPr>
              <a:spLocks noChangeArrowheads="1"/>
            </p:cNvSpPr>
            <p:nvPr/>
          </p:nvSpPr>
          <p:spPr bwMode="auto">
            <a:xfrm>
              <a:off x="8315" y="936"/>
              <a:ext cx="1117" cy="249"/>
            </a:xfrm>
            <a:prstGeom prst="rect">
              <a:avLst/>
            </a:prstGeom>
            <a:solidFill>
              <a:srgbClr val="FFC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FontTx/>
                <a:buNone/>
              </a:pPr>
              <a:r>
                <a:rPr lang="en-US" altLang="en-US" sz="1600" b="0" dirty="0" err="1">
                  <a:solidFill>
                    <a:srgbClr val="000000"/>
                  </a:solidFill>
                  <a:latin typeface="Arial" pitchFamily="34" charset="0"/>
                </a:rPr>
                <a:t>Baci</a:t>
              </a:r>
              <a:r>
                <a:rPr lang="en-US" altLang="en-US" sz="1600" b="0" dirty="0">
                  <a:solidFill>
                    <a:srgbClr val="000000"/>
                  </a:solidFill>
                  <a:latin typeface="Arial" pitchFamily="34" charset="0"/>
                </a:rPr>
                <a:t> </a:t>
              </a:r>
              <a:r>
                <a:rPr lang="en-US" altLang="en-US" sz="1600" b="0" dirty="0" err="1">
                  <a:solidFill>
                    <a:srgbClr val="000000"/>
                  </a:solidFill>
                  <a:latin typeface="Arial" pitchFamily="34" charset="0"/>
                </a:rPr>
                <a:t>profondi</a:t>
              </a:r>
              <a:endParaRPr lang="en-US" altLang="en-US" sz="1600" b="0" dirty="0">
                <a:solidFill>
                  <a:srgbClr val="000000"/>
                </a:solidFill>
                <a:latin typeface="Arial" pitchFamily="34" charset="0"/>
              </a:endParaRPr>
            </a:p>
          </p:txBody>
        </p:sp>
        <p:pic>
          <p:nvPicPr>
            <p:cNvPr id="1047584" name="Picture 32" descr="42-22584835 - Multi-ethnic couple kissing"/>
            <p:cNvPicPr>
              <a:picLocks noChangeAspect="1" noChangeArrowheads="1"/>
            </p:cNvPicPr>
            <p:nvPr/>
          </p:nvPicPr>
          <p:blipFill>
            <a:blip r:embed="rId8" cstate="print">
              <a:extLst>
                <a:ext uri="{28A0092B-C50C-407E-A947-70E740481C1C}">
                  <a14:useLocalDpi xmlns:a14="http://schemas.microsoft.com/office/drawing/2010/main" val="0"/>
                </a:ext>
              </a:extLst>
            </a:blip>
            <a:srcRect t="5363" r="2499" b="51660"/>
            <a:stretch>
              <a:fillRect/>
            </a:stretch>
          </p:blipFill>
          <p:spPr bwMode="auto">
            <a:xfrm>
              <a:off x="8366" y="1330"/>
              <a:ext cx="1014" cy="673"/>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8" name="Group 51"/>
          <p:cNvGrpSpPr>
            <a:grpSpLocks/>
          </p:cNvGrpSpPr>
          <p:nvPr/>
        </p:nvGrpSpPr>
        <p:grpSpPr bwMode="auto">
          <a:xfrm>
            <a:off x="2641600" y="3695700"/>
            <a:ext cx="1774825" cy="1936750"/>
            <a:chOff x="6976" y="936"/>
            <a:chExt cx="1118" cy="1220"/>
          </a:xfrm>
        </p:grpSpPr>
        <p:sp>
          <p:nvSpPr>
            <p:cNvPr id="1047585" name="Rectangle 33"/>
            <p:cNvSpPr>
              <a:spLocks noChangeArrowheads="1"/>
            </p:cNvSpPr>
            <p:nvPr/>
          </p:nvSpPr>
          <p:spPr bwMode="auto">
            <a:xfrm>
              <a:off x="6976" y="1176"/>
              <a:ext cx="1117" cy="980"/>
            </a:xfrm>
            <a:prstGeom prst="rect">
              <a:avLst/>
            </a:prstGeom>
            <a:solidFill>
              <a:srgbClr val="3781BF"/>
            </a:solidFill>
            <a:ln>
              <a:noFill/>
            </a:ln>
            <a:effectLst/>
            <a:extLst>
              <a:ext uri="{91240B29-F687-4F45-9708-019B960494DF}">
                <a14:hiddenLine xmlns:a14="http://schemas.microsoft.com/office/drawing/2010/main" w="19050" algn="ctr">
                  <a:solidFill>
                    <a:srgbClr val="42619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86" name="Rectangle 34"/>
            <p:cNvSpPr>
              <a:spLocks noChangeArrowheads="1"/>
            </p:cNvSpPr>
            <p:nvPr/>
          </p:nvSpPr>
          <p:spPr bwMode="auto">
            <a:xfrm>
              <a:off x="6977" y="936"/>
              <a:ext cx="1117" cy="249"/>
            </a:xfrm>
            <a:prstGeom prst="rect">
              <a:avLst/>
            </a:prstGeom>
            <a:solidFill>
              <a:srgbClr val="FFC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FontTx/>
                <a:buNone/>
              </a:pPr>
              <a:r>
                <a:rPr lang="en-US" altLang="en-US" sz="1600" b="0" dirty="0" err="1">
                  <a:solidFill>
                    <a:srgbClr val="000000"/>
                  </a:solidFill>
                  <a:latin typeface="Arial" pitchFamily="34" charset="0"/>
                </a:rPr>
                <a:t>Tosse</a:t>
              </a:r>
              <a:endParaRPr lang="en-US" altLang="en-US" sz="1600" b="0" dirty="0">
                <a:solidFill>
                  <a:srgbClr val="000000"/>
                </a:solidFill>
                <a:latin typeface="Arial" pitchFamily="34" charset="0"/>
              </a:endParaRPr>
            </a:p>
          </p:txBody>
        </p:sp>
        <p:pic>
          <p:nvPicPr>
            <p:cNvPr id="1047588" name="Picture 36" descr="42-16056842 - Man Coughing"/>
            <p:cNvPicPr>
              <a:picLocks noChangeAspect="1" noChangeArrowheads="1"/>
            </p:cNvPicPr>
            <p:nvPr/>
          </p:nvPicPr>
          <p:blipFill>
            <a:blip r:embed="rId9" cstate="print">
              <a:extLst>
                <a:ext uri="{28A0092B-C50C-407E-A947-70E740481C1C}">
                  <a14:useLocalDpi xmlns:a14="http://schemas.microsoft.com/office/drawing/2010/main" val="0"/>
                </a:ext>
              </a:extLst>
            </a:blip>
            <a:srcRect l="14120" t="24529" b="37814"/>
            <a:stretch>
              <a:fillRect/>
            </a:stretch>
          </p:blipFill>
          <p:spPr bwMode="auto">
            <a:xfrm>
              <a:off x="7025" y="1330"/>
              <a:ext cx="1020" cy="673"/>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9" name="Group 46"/>
          <p:cNvGrpSpPr>
            <a:grpSpLocks/>
          </p:cNvGrpSpPr>
          <p:nvPr/>
        </p:nvGrpSpPr>
        <p:grpSpPr bwMode="auto">
          <a:xfrm>
            <a:off x="492125" y="1493838"/>
            <a:ext cx="1773238" cy="1930400"/>
            <a:chOff x="301" y="941"/>
            <a:chExt cx="1117" cy="1216"/>
          </a:xfrm>
        </p:grpSpPr>
        <p:sp>
          <p:nvSpPr>
            <p:cNvPr id="1047568" name="Rectangle 16"/>
            <p:cNvSpPr>
              <a:spLocks noChangeArrowheads="1"/>
            </p:cNvSpPr>
            <p:nvPr/>
          </p:nvSpPr>
          <p:spPr bwMode="auto">
            <a:xfrm>
              <a:off x="301" y="1177"/>
              <a:ext cx="1117" cy="980"/>
            </a:xfrm>
            <a:prstGeom prst="rect">
              <a:avLst/>
            </a:prstGeom>
            <a:solidFill>
              <a:srgbClr val="3781BF"/>
            </a:solidFill>
            <a:ln>
              <a:noFill/>
            </a:ln>
            <a:effectLst/>
            <a:extLst>
              <a:ext uri="{91240B29-F687-4F45-9708-019B960494DF}">
                <a14:hiddenLine xmlns:a14="http://schemas.microsoft.com/office/drawing/2010/main" w="19050" algn="ctr">
                  <a:solidFill>
                    <a:srgbClr val="42619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7569" name="Rectangle 17"/>
            <p:cNvSpPr>
              <a:spLocks noChangeArrowheads="1"/>
            </p:cNvSpPr>
            <p:nvPr/>
          </p:nvSpPr>
          <p:spPr bwMode="auto">
            <a:xfrm>
              <a:off x="301" y="941"/>
              <a:ext cx="1117" cy="240"/>
            </a:xfrm>
            <a:prstGeom prst="rect">
              <a:avLst/>
            </a:prstGeom>
            <a:solidFill>
              <a:srgbClr val="FFC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FontTx/>
                <a:buNone/>
              </a:pPr>
              <a:r>
                <a:rPr lang="en-US" altLang="en-US" sz="1600" b="0" dirty="0" err="1">
                  <a:solidFill>
                    <a:srgbClr val="000000"/>
                  </a:solidFill>
                  <a:latin typeface="Arial" pitchFamily="34" charset="0"/>
                </a:rPr>
                <a:t>Caserme</a:t>
              </a:r>
              <a:endParaRPr lang="en-US" altLang="en-US" sz="1600" b="0" dirty="0">
                <a:solidFill>
                  <a:srgbClr val="000000"/>
                </a:solidFill>
                <a:latin typeface="Arial" pitchFamily="34" charset="0"/>
              </a:endParaRPr>
            </a:p>
          </p:txBody>
        </p:sp>
        <p:pic>
          <p:nvPicPr>
            <p:cNvPr id="1047589" name="Picture 37" descr="AAGL001053 - Beds in Military Cam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9" y="1328"/>
              <a:ext cx="1020" cy="678"/>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37" name="Rectangle 53"/>
          <p:cNvSpPr>
            <a:spLocks noChangeArrowheads="1"/>
          </p:cNvSpPr>
          <p:nvPr/>
        </p:nvSpPr>
        <p:spPr bwMode="auto">
          <a:xfrm>
            <a:off x="227501" y="6306033"/>
            <a:ext cx="8107201" cy="553998"/>
          </a:xfrm>
          <a:prstGeom prst="rect">
            <a:avLst/>
          </a:prstGeom>
          <a:noFill/>
        </p:spPr>
        <p:txBody>
          <a:bodyPr wrap="square" rtlCol="0">
            <a:spAutoFit/>
          </a:bodyPr>
          <a:lstStyle/>
          <a:p>
            <a:r>
              <a:rPr lang="en-US" sz="1000" dirty="0">
                <a:solidFill>
                  <a:schemeClr val="tx1">
                    <a:lumMod val="75000"/>
                  </a:schemeClr>
                </a:solidFill>
              </a:rPr>
              <a:t>1. Brigham KS, et al. </a:t>
            </a:r>
            <a:r>
              <a:rPr lang="en-US" sz="1000" i="1" dirty="0">
                <a:solidFill>
                  <a:schemeClr val="tx1">
                    <a:lumMod val="75000"/>
                  </a:schemeClr>
                </a:solidFill>
              </a:rPr>
              <a:t>Curr Opin Pediatr</a:t>
            </a:r>
            <a:r>
              <a:rPr lang="en-US" sz="1000" dirty="0">
                <a:solidFill>
                  <a:schemeClr val="tx1">
                    <a:lumMod val="75000"/>
                  </a:schemeClr>
                </a:solidFill>
              </a:rPr>
              <a:t>. 2009;21:437-443; 2. Meningococcal Meningitis. Fact sheet No. 141. World Health Organization. http://www.who.int/mediacentre/factsheets/fs141/en; 3. Imrey PB, et al. </a:t>
            </a:r>
            <a:r>
              <a:rPr lang="en-US" sz="1000" i="1" dirty="0">
                <a:solidFill>
                  <a:schemeClr val="tx1">
                    <a:lumMod val="75000"/>
                  </a:schemeClr>
                </a:solidFill>
              </a:rPr>
              <a:t>Am J Epidemiol</a:t>
            </a:r>
            <a:r>
              <a:rPr lang="en-US" sz="1000" dirty="0">
                <a:solidFill>
                  <a:schemeClr val="tx1">
                    <a:lumMod val="75000"/>
                  </a:schemeClr>
                </a:solidFill>
              </a:rPr>
              <a:t>. 1996;143:624-630; 4. Bras F, et al. </a:t>
            </a:r>
            <a:r>
              <a:rPr lang="en-US" sz="1000" i="1" dirty="0">
                <a:solidFill>
                  <a:schemeClr val="tx1">
                    <a:lumMod val="75000"/>
                  </a:schemeClr>
                </a:solidFill>
              </a:rPr>
              <a:t>Mil Med</a:t>
            </a:r>
            <a:r>
              <a:rPr lang="en-US" sz="1000" dirty="0">
                <a:solidFill>
                  <a:schemeClr val="tx1">
                    <a:lumMod val="75000"/>
                  </a:schemeClr>
                </a:solidFill>
              </a:rPr>
              <a:t>. 2008;173:vi-ix; 5. Biselli R, et al. </a:t>
            </a:r>
            <a:r>
              <a:rPr lang="en-US" sz="1000" i="1" dirty="0">
                <a:solidFill>
                  <a:schemeClr val="tx1">
                    <a:lumMod val="75000"/>
                  </a:schemeClr>
                </a:solidFill>
              </a:rPr>
              <a:t>Vaccine</a:t>
            </a:r>
            <a:r>
              <a:rPr lang="en-US" sz="1000" dirty="0">
                <a:solidFill>
                  <a:schemeClr val="tx1">
                    <a:lumMod val="75000"/>
                  </a:schemeClr>
                </a:solidFill>
              </a:rPr>
              <a:t>. 1993;11:578-581.</a:t>
            </a:r>
          </a:p>
        </p:txBody>
      </p:sp>
    </p:spTree>
    <p:extLst>
      <p:ext uri="{BB962C8B-B14F-4D97-AF65-F5344CB8AC3E}">
        <p14:creationId xmlns:p14="http://schemas.microsoft.com/office/powerpoint/2010/main" val="1876283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896" y="2694677"/>
            <a:ext cx="3402592" cy="2746255"/>
          </a:xfrm>
          <a:prstGeom prst="rect">
            <a:avLst/>
          </a:prstGeom>
        </p:spPr>
      </p:pic>
      <p:pic>
        <p:nvPicPr>
          <p:cNvPr id="56323" name="Picture 2" descr="C:\Users\Utente\Desktop\aTOOL BOOK x ALUNNI\call con disegno 3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1796" y="1544242"/>
            <a:ext cx="4526756" cy="3770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asellaDiTesto 7"/>
          <p:cNvSpPr txBox="1">
            <a:spLocks noChangeArrowheads="1"/>
          </p:cNvSpPr>
          <p:nvPr/>
        </p:nvSpPr>
        <p:spPr bwMode="auto">
          <a:xfrm>
            <a:off x="2838452" y="3368281"/>
            <a:ext cx="4693444"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sz="2000">
                <a:solidFill>
                  <a:schemeClr val="tx1"/>
                </a:solidFill>
                <a:latin typeface="Calibri" pitchFamily="34" charset="0"/>
              </a:defRPr>
            </a:lvl4pPr>
            <a:lvl5pPr marL="2057400" indent="-228600">
              <a:lnSpc>
                <a:spcPct val="90000"/>
              </a:lnSpc>
              <a:spcBef>
                <a:spcPts val="500"/>
              </a:spcBef>
              <a:buFont typeface="Arial" pitchFamily="34" charset="0"/>
              <a:buChar char="•"/>
              <a:defRPr sz="20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defRPr>
            </a:lvl9pPr>
          </a:lstStyle>
          <a:p>
            <a:pPr algn="ctr">
              <a:lnSpc>
                <a:spcPct val="100000"/>
              </a:lnSpc>
              <a:spcBef>
                <a:spcPct val="0"/>
              </a:spcBef>
              <a:buFont typeface="Arial" pitchFamily="34" charset="0"/>
              <a:buNone/>
              <a:defRPr/>
            </a:pPr>
            <a:r>
              <a:rPr lang="it-IT" altLang="it-IT" sz="3600" b="1" kern="0" dirty="0">
                <a:solidFill>
                  <a:srgbClr val="23594C"/>
                </a:solidFill>
                <a:latin typeface="+mn-lt"/>
              </a:rPr>
              <a:t>DIFTERITE</a:t>
            </a:r>
          </a:p>
        </p:txBody>
      </p:sp>
    </p:spTree>
    <p:extLst>
      <p:ext uri="{BB962C8B-B14F-4D97-AF65-F5344CB8AC3E}">
        <p14:creationId xmlns:p14="http://schemas.microsoft.com/office/powerpoint/2010/main" val="1928079684"/>
      </p:ext>
    </p:extLst>
  </p:cSld>
  <p:clrMapOvr>
    <a:masterClrMapping/>
  </p:clrMapOvr>
  <mc:AlternateContent xmlns:mc="http://schemas.openxmlformats.org/markup-compatibility/2006" xmlns:p14="http://schemas.microsoft.com/office/powerpoint/2010/main">
    <mc:Choice Requires="p14">
      <p:transition spd="slow" p14:dur="2000" advTm="2750"/>
    </mc:Choice>
    <mc:Fallback xmlns="">
      <p:transition spd="slow" advTm="275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it-IT" b="1" dirty="0">
                <a:solidFill>
                  <a:schemeClr val="accent1">
                    <a:lumMod val="50000"/>
                  </a:schemeClr>
                </a:solidFill>
              </a:rPr>
              <a:t>Quali sono i sintomi nell’adolescente?</a:t>
            </a:r>
          </a:p>
        </p:txBody>
      </p:sp>
      <p:pic>
        <p:nvPicPr>
          <p:cNvPr id="1026" name="Picture 2"/>
          <p:cNvPicPr>
            <a:picLocks noChangeAspect="1" noChangeArrowheads="1"/>
          </p:cNvPicPr>
          <p:nvPr/>
        </p:nvPicPr>
        <p:blipFill>
          <a:blip r:embed="rId3" cstate="print"/>
          <a:srcRect l="21084" t="9375" r="5710" b="6250"/>
          <a:stretch>
            <a:fillRect/>
          </a:stretch>
        </p:blipFill>
        <p:spPr bwMode="auto">
          <a:xfrm>
            <a:off x="134577" y="1340768"/>
            <a:ext cx="4349985" cy="2818791"/>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20717" t="14583" r="6076" b="5208"/>
          <a:stretch>
            <a:fillRect/>
          </a:stretch>
        </p:blipFill>
        <p:spPr bwMode="auto">
          <a:xfrm>
            <a:off x="4455012" y="1328577"/>
            <a:ext cx="4595751" cy="2830982"/>
          </a:xfrm>
          <a:prstGeom prst="rect">
            <a:avLst/>
          </a:prstGeom>
          <a:noFill/>
          <a:ln w="9525">
            <a:noFill/>
            <a:miter lim="800000"/>
            <a:headEnd/>
            <a:tailEnd/>
          </a:ln>
        </p:spPr>
      </p:pic>
      <p:sp>
        <p:nvSpPr>
          <p:cNvPr id="3" name="CasellaDiTesto 2"/>
          <p:cNvSpPr txBox="1"/>
          <p:nvPr/>
        </p:nvSpPr>
        <p:spPr>
          <a:xfrm>
            <a:off x="33714" y="4471931"/>
            <a:ext cx="9110286" cy="2308324"/>
          </a:xfrm>
          <a:prstGeom prst="rect">
            <a:avLst/>
          </a:prstGeom>
          <a:noFill/>
        </p:spPr>
        <p:txBody>
          <a:bodyPr wrap="square" rtlCol="0">
            <a:spAutoFit/>
          </a:bodyPr>
          <a:lstStyle/>
          <a:p>
            <a:r>
              <a:rPr lang="it-IT" dirty="0"/>
              <a:t>i sintomi della meningite batterica </a:t>
            </a:r>
            <a:r>
              <a:rPr lang="it-IT" b="1" dirty="0"/>
              <a:t>possono essere scambiati per quelli di altre malattie </a:t>
            </a:r>
            <a:r>
              <a:rPr lang="it-IT" dirty="0"/>
              <a:t>più o meno gravi e rendono la diagnosi della malattia complessa.</a:t>
            </a:r>
          </a:p>
          <a:p>
            <a:r>
              <a:rPr lang="it-IT" b="1" dirty="0"/>
              <a:t>Nel caso delle forme acute fulminanti, i sintomi della meningite possono comparire molto rapidamente (nel giro di alcune ore)</a:t>
            </a:r>
            <a:r>
              <a:rPr lang="it-IT" dirty="0"/>
              <a:t>, mentre in caso di infezioni sub-acute peggiorano progressivamente nel giro di alcuni giorni.</a:t>
            </a:r>
          </a:p>
          <a:p>
            <a:r>
              <a:rPr lang="it-IT" dirty="0"/>
              <a:t>I sintomi principali della meningite sono tre: </a:t>
            </a:r>
            <a:r>
              <a:rPr lang="it-IT" b="1" dirty="0"/>
              <a:t>febbre, mal di testa e rigidità al collo.</a:t>
            </a:r>
            <a:r>
              <a:rPr lang="it-IT" dirty="0"/>
              <a:t> Quando a questi si associano </a:t>
            </a:r>
            <a:r>
              <a:rPr lang="it-IT" b="1" dirty="0"/>
              <a:t>sonnolenza, torpore o convulsioni,</a:t>
            </a:r>
            <a:r>
              <a:rPr lang="it-IT" dirty="0"/>
              <a:t> la probabilità di trovarsi davanti a una forma di meningite batterica è molto elevata.</a:t>
            </a:r>
          </a:p>
        </p:txBody>
      </p:sp>
    </p:spTree>
    <p:extLst>
      <p:ext uri="{BB962C8B-B14F-4D97-AF65-F5344CB8AC3E}">
        <p14:creationId xmlns:p14="http://schemas.microsoft.com/office/powerpoint/2010/main" val="32266152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16632"/>
            <a:ext cx="8229600" cy="850106"/>
          </a:xfrm>
        </p:spPr>
        <p:txBody>
          <a:bodyPr/>
          <a:lstStyle/>
          <a:p>
            <a:r>
              <a:rPr lang="it-IT" b="1" dirty="0">
                <a:solidFill>
                  <a:schemeClr val="accent1">
                    <a:lumMod val="50000"/>
                  </a:schemeClr>
                </a:solidFill>
              </a:rPr>
              <a:t>Quali sono le conseguenze?</a:t>
            </a:r>
          </a:p>
        </p:txBody>
      </p:sp>
      <p:pic>
        <p:nvPicPr>
          <p:cNvPr id="6147" name="Picture 3"/>
          <p:cNvPicPr>
            <a:picLocks noChangeAspect="1" noChangeArrowheads="1"/>
          </p:cNvPicPr>
          <p:nvPr/>
        </p:nvPicPr>
        <p:blipFill>
          <a:blip r:embed="rId3" cstate="print"/>
          <a:srcRect/>
          <a:stretch>
            <a:fillRect/>
          </a:stretch>
        </p:blipFill>
        <p:spPr bwMode="auto">
          <a:xfrm>
            <a:off x="363069" y="1124744"/>
            <a:ext cx="8417859" cy="3657600"/>
          </a:xfrm>
          <a:prstGeom prst="rect">
            <a:avLst/>
          </a:prstGeom>
          <a:noFill/>
          <a:ln w="9525">
            <a:noFill/>
            <a:miter lim="800000"/>
            <a:headEnd/>
            <a:tailEnd/>
          </a:ln>
        </p:spPr>
      </p:pic>
      <p:sp>
        <p:nvSpPr>
          <p:cNvPr id="3" name="CasellaDiTesto 2"/>
          <p:cNvSpPr txBox="1"/>
          <p:nvPr/>
        </p:nvSpPr>
        <p:spPr>
          <a:xfrm>
            <a:off x="363069" y="5229200"/>
            <a:ext cx="8417859" cy="1200329"/>
          </a:xfrm>
          <a:prstGeom prst="rect">
            <a:avLst/>
          </a:prstGeom>
          <a:noFill/>
        </p:spPr>
        <p:txBody>
          <a:bodyPr wrap="square" rtlCol="0">
            <a:spAutoFit/>
          </a:bodyPr>
          <a:lstStyle/>
          <a:p>
            <a:pPr algn="just"/>
            <a:r>
              <a:rPr lang="it-IT" sz="2400"/>
              <a:t>In Italia la forma più frequente di meningite da meningococco è quella di tipo B, mortale nel 9% dei casi e responsabile di complicanze solitamente gravi.</a:t>
            </a:r>
            <a:endParaRPr lang="it-IT" sz="2400" dirty="0"/>
          </a:p>
        </p:txBody>
      </p:sp>
    </p:spTree>
    <p:extLst>
      <p:ext uri="{BB962C8B-B14F-4D97-AF65-F5344CB8AC3E}">
        <p14:creationId xmlns:p14="http://schemas.microsoft.com/office/powerpoint/2010/main" val="35404890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9"/>
          <p:cNvSpPr>
            <a:spLocks/>
          </p:cNvSpPr>
          <p:nvPr/>
        </p:nvSpPr>
        <p:spPr bwMode="auto">
          <a:xfrm>
            <a:off x="4284001" y="1474370"/>
            <a:ext cx="505713" cy="1668992"/>
          </a:xfrm>
          <a:custGeom>
            <a:avLst/>
            <a:gdLst/>
            <a:ahLst/>
            <a:cxnLst>
              <a:cxn ang="0">
                <a:pos x="703" y="93"/>
              </a:cxn>
              <a:cxn ang="0">
                <a:pos x="0" y="0"/>
              </a:cxn>
              <a:cxn ang="0">
                <a:pos x="0" y="2712"/>
              </a:cxn>
              <a:cxn ang="0">
                <a:pos x="703" y="93"/>
              </a:cxn>
            </a:cxnLst>
            <a:rect l="0" t="0" r="r" b="b"/>
            <a:pathLst>
              <a:path w="703" h="2712">
                <a:moveTo>
                  <a:pt x="703" y="93"/>
                </a:moveTo>
                <a:cubicBezTo>
                  <a:pt x="474" y="31"/>
                  <a:pt x="238" y="0"/>
                  <a:pt x="0" y="0"/>
                </a:cubicBezTo>
                <a:lnTo>
                  <a:pt x="0" y="2712"/>
                </a:lnTo>
                <a:lnTo>
                  <a:pt x="703" y="93"/>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2400" dirty="0">
              <a:latin typeface="Arial" pitchFamily="34" charset="0"/>
              <a:cs typeface="Arial" pitchFamily="34" charset="0"/>
            </a:endParaRPr>
          </a:p>
        </p:txBody>
      </p:sp>
      <p:sp>
        <p:nvSpPr>
          <p:cNvPr id="8" name="Freeform 10"/>
          <p:cNvSpPr>
            <a:spLocks/>
          </p:cNvSpPr>
          <p:nvPr/>
        </p:nvSpPr>
        <p:spPr bwMode="auto">
          <a:xfrm>
            <a:off x="4269154" y="1517252"/>
            <a:ext cx="877991" cy="1644424"/>
          </a:xfrm>
          <a:custGeom>
            <a:avLst/>
            <a:gdLst/>
            <a:ahLst/>
            <a:cxnLst>
              <a:cxn ang="0">
                <a:pos x="1358" y="270"/>
              </a:cxn>
              <a:cxn ang="0">
                <a:pos x="703" y="0"/>
              </a:cxn>
              <a:cxn ang="0">
                <a:pos x="0" y="2619"/>
              </a:cxn>
              <a:cxn ang="0">
                <a:pos x="1358" y="270"/>
              </a:cxn>
            </a:cxnLst>
            <a:rect l="0" t="0" r="r" b="b"/>
            <a:pathLst>
              <a:path w="1358" h="2619">
                <a:moveTo>
                  <a:pt x="1358" y="270"/>
                </a:moveTo>
                <a:cubicBezTo>
                  <a:pt x="1153" y="151"/>
                  <a:pt x="932" y="61"/>
                  <a:pt x="703" y="0"/>
                </a:cubicBezTo>
                <a:lnTo>
                  <a:pt x="0" y="2619"/>
                </a:lnTo>
                <a:lnTo>
                  <a:pt x="1358" y="27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2400" dirty="0">
              <a:latin typeface="Arial" pitchFamily="34" charset="0"/>
              <a:cs typeface="Arial" pitchFamily="34" charset="0"/>
            </a:endParaRPr>
          </a:p>
        </p:txBody>
      </p:sp>
      <p:sp>
        <p:nvSpPr>
          <p:cNvPr id="9" name="Freeform 11"/>
          <p:cNvSpPr>
            <a:spLocks/>
          </p:cNvSpPr>
          <p:nvPr/>
        </p:nvSpPr>
        <p:spPr bwMode="auto">
          <a:xfrm>
            <a:off x="4269087" y="1658981"/>
            <a:ext cx="1410345" cy="1449722"/>
          </a:xfrm>
          <a:custGeom>
            <a:avLst/>
            <a:gdLst/>
            <a:ahLst/>
            <a:cxnLst>
              <a:cxn ang="0">
                <a:pos x="2355" y="992"/>
              </a:cxn>
              <a:cxn ang="0">
                <a:pos x="1358" y="0"/>
              </a:cxn>
              <a:cxn ang="0">
                <a:pos x="0" y="2349"/>
              </a:cxn>
              <a:cxn ang="0">
                <a:pos x="2355" y="992"/>
              </a:cxn>
            </a:cxnLst>
            <a:rect l="0" t="0" r="r" b="b"/>
            <a:pathLst>
              <a:path w="2355" h="2349">
                <a:moveTo>
                  <a:pt x="2355" y="992"/>
                </a:moveTo>
                <a:cubicBezTo>
                  <a:pt x="2116" y="580"/>
                  <a:pt x="1772" y="238"/>
                  <a:pt x="1358" y="0"/>
                </a:cubicBezTo>
                <a:lnTo>
                  <a:pt x="0" y="2349"/>
                </a:lnTo>
                <a:lnTo>
                  <a:pt x="2355" y="992"/>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2400" dirty="0">
              <a:latin typeface="Arial" pitchFamily="34" charset="0"/>
              <a:cs typeface="Arial" pitchFamily="34" charset="0"/>
            </a:endParaRPr>
          </a:p>
        </p:txBody>
      </p:sp>
      <p:sp>
        <p:nvSpPr>
          <p:cNvPr id="10" name="Freeform 12"/>
          <p:cNvSpPr>
            <a:spLocks/>
          </p:cNvSpPr>
          <p:nvPr/>
        </p:nvSpPr>
        <p:spPr bwMode="auto">
          <a:xfrm>
            <a:off x="4260667" y="2246202"/>
            <a:ext cx="1565275" cy="865238"/>
          </a:xfrm>
          <a:custGeom>
            <a:avLst/>
            <a:gdLst/>
            <a:ahLst/>
            <a:cxnLst>
              <a:cxn ang="0">
                <a:pos x="2628" y="656"/>
              </a:cxn>
              <a:cxn ang="0">
                <a:pos x="2355" y="0"/>
              </a:cxn>
              <a:cxn ang="0">
                <a:pos x="0" y="1357"/>
              </a:cxn>
              <a:cxn ang="0">
                <a:pos x="2628" y="656"/>
              </a:cxn>
            </a:cxnLst>
            <a:rect l="0" t="0" r="r" b="b"/>
            <a:pathLst>
              <a:path w="2628" h="1357">
                <a:moveTo>
                  <a:pt x="2628" y="656"/>
                </a:moveTo>
                <a:cubicBezTo>
                  <a:pt x="2566" y="427"/>
                  <a:pt x="2475" y="206"/>
                  <a:pt x="2355" y="0"/>
                </a:cubicBezTo>
                <a:lnTo>
                  <a:pt x="0" y="1357"/>
                </a:lnTo>
                <a:lnTo>
                  <a:pt x="2628" y="656"/>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2400" dirty="0">
              <a:latin typeface="Arial" pitchFamily="34" charset="0"/>
              <a:cs typeface="Arial" pitchFamily="34" charset="0"/>
            </a:endParaRPr>
          </a:p>
        </p:txBody>
      </p:sp>
      <p:sp>
        <p:nvSpPr>
          <p:cNvPr id="11" name="Freeform 13"/>
          <p:cNvSpPr>
            <a:spLocks/>
          </p:cNvSpPr>
          <p:nvPr/>
        </p:nvSpPr>
        <p:spPr bwMode="auto">
          <a:xfrm>
            <a:off x="4219127" y="2649366"/>
            <a:ext cx="1674253" cy="866165"/>
          </a:xfrm>
          <a:custGeom>
            <a:avLst/>
            <a:gdLst/>
            <a:ahLst/>
            <a:cxnLst>
              <a:cxn ang="0">
                <a:pos x="2626" y="1409"/>
              </a:cxn>
              <a:cxn ang="0">
                <a:pos x="2628" y="0"/>
              </a:cxn>
              <a:cxn ang="0">
                <a:pos x="0" y="701"/>
              </a:cxn>
              <a:cxn ang="0">
                <a:pos x="2626" y="1409"/>
              </a:cxn>
            </a:cxnLst>
            <a:rect l="0" t="0" r="r" b="b"/>
            <a:pathLst>
              <a:path w="2752" h="1409">
                <a:moveTo>
                  <a:pt x="2626" y="1409"/>
                </a:moveTo>
                <a:cubicBezTo>
                  <a:pt x="2751" y="948"/>
                  <a:pt x="2752" y="462"/>
                  <a:pt x="2628" y="0"/>
                </a:cubicBezTo>
                <a:lnTo>
                  <a:pt x="0" y="701"/>
                </a:lnTo>
                <a:lnTo>
                  <a:pt x="2626" y="1409"/>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2400" dirty="0">
              <a:latin typeface="Arial" pitchFamily="34" charset="0"/>
              <a:cs typeface="Arial" pitchFamily="34" charset="0"/>
            </a:endParaRPr>
          </a:p>
        </p:txBody>
      </p:sp>
      <p:sp>
        <p:nvSpPr>
          <p:cNvPr id="12" name="Freeform 14"/>
          <p:cNvSpPr>
            <a:spLocks/>
          </p:cNvSpPr>
          <p:nvPr/>
        </p:nvSpPr>
        <p:spPr bwMode="auto">
          <a:xfrm rot="21442885">
            <a:off x="4201515" y="3024477"/>
            <a:ext cx="1629233" cy="920388"/>
          </a:xfrm>
          <a:custGeom>
            <a:avLst/>
            <a:gdLst/>
            <a:ahLst/>
            <a:cxnLst>
              <a:cxn ang="0">
                <a:pos x="2352" y="1363"/>
              </a:cxn>
              <a:cxn ang="0">
                <a:pos x="2626" y="708"/>
              </a:cxn>
              <a:cxn ang="0">
                <a:pos x="0" y="0"/>
              </a:cxn>
              <a:cxn ang="0">
                <a:pos x="2352" y="1363"/>
              </a:cxn>
            </a:cxnLst>
            <a:rect l="0" t="0" r="r" b="b"/>
            <a:pathLst>
              <a:path w="2626" h="1363">
                <a:moveTo>
                  <a:pt x="2352" y="1363"/>
                </a:moveTo>
                <a:cubicBezTo>
                  <a:pt x="2472" y="1158"/>
                  <a:pt x="2564" y="938"/>
                  <a:pt x="2626" y="708"/>
                </a:cubicBezTo>
                <a:lnTo>
                  <a:pt x="0" y="0"/>
                </a:lnTo>
                <a:lnTo>
                  <a:pt x="2352" y="1363"/>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2400" dirty="0">
              <a:latin typeface="Arial" pitchFamily="34" charset="0"/>
              <a:cs typeface="Arial" pitchFamily="34" charset="0"/>
            </a:endParaRPr>
          </a:p>
        </p:txBody>
      </p:sp>
      <p:sp>
        <p:nvSpPr>
          <p:cNvPr id="2063" name="Freeform 15"/>
          <p:cNvSpPr>
            <a:spLocks/>
          </p:cNvSpPr>
          <p:nvPr/>
        </p:nvSpPr>
        <p:spPr bwMode="auto">
          <a:xfrm>
            <a:off x="4273560" y="3102608"/>
            <a:ext cx="1401763" cy="1147763"/>
          </a:xfrm>
          <a:custGeom>
            <a:avLst/>
            <a:gdLst/>
            <a:ahLst/>
            <a:cxnLst>
              <a:cxn ang="0">
                <a:pos x="1917" y="1925"/>
              </a:cxn>
              <a:cxn ang="0">
                <a:pos x="2352" y="1363"/>
              </a:cxn>
              <a:cxn ang="0">
                <a:pos x="0" y="0"/>
              </a:cxn>
              <a:cxn ang="0">
                <a:pos x="1917" y="1925"/>
              </a:cxn>
            </a:cxnLst>
            <a:rect l="0" t="0" r="r" b="b"/>
            <a:pathLst>
              <a:path w="2352" h="1925">
                <a:moveTo>
                  <a:pt x="1917" y="1925"/>
                </a:moveTo>
                <a:cubicBezTo>
                  <a:pt x="2086" y="1757"/>
                  <a:pt x="2232" y="1569"/>
                  <a:pt x="2352" y="1363"/>
                </a:cubicBezTo>
                <a:lnTo>
                  <a:pt x="0" y="0"/>
                </a:lnTo>
                <a:lnTo>
                  <a:pt x="1917" y="1925"/>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2400" dirty="0">
              <a:latin typeface="Arial" pitchFamily="34" charset="0"/>
              <a:cs typeface="Arial" pitchFamily="34" charset="0"/>
            </a:endParaRPr>
          </a:p>
        </p:txBody>
      </p:sp>
      <p:sp>
        <p:nvSpPr>
          <p:cNvPr id="13" name="Freeform 16"/>
          <p:cNvSpPr>
            <a:spLocks/>
          </p:cNvSpPr>
          <p:nvPr/>
        </p:nvSpPr>
        <p:spPr bwMode="auto">
          <a:xfrm>
            <a:off x="3853978" y="3094456"/>
            <a:ext cx="1563688" cy="1711325"/>
          </a:xfrm>
          <a:custGeom>
            <a:avLst/>
            <a:gdLst/>
            <a:ahLst/>
            <a:cxnLst>
              <a:cxn ang="0">
                <a:pos x="0" y="2619"/>
              </a:cxn>
              <a:cxn ang="0">
                <a:pos x="2626" y="1925"/>
              </a:cxn>
              <a:cxn ang="0">
                <a:pos x="709" y="0"/>
              </a:cxn>
              <a:cxn ang="0">
                <a:pos x="0" y="2619"/>
              </a:cxn>
            </a:cxnLst>
            <a:rect l="0" t="0" r="r" b="b"/>
            <a:pathLst>
              <a:path w="2626" h="2871">
                <a:moveTo>
                  <a:pt x="0" y="2619"/>
                </a:moveTo>
                <a:cubicBezTo>
                  <a:pt x="937" y="2871"/>
                  <a:pt x="1938" y="2606"/>
                  <a:pt x="2626" y="1925"/>
                </a:cubicBezTo>
                <a:lnTo>
                  <a:pt x="709" y="0"/>
                </a:lnTo>
                <a:lnTo>
                  <a:pt x="0" y="2619"/>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2400" dirty="0">
              <a:latin typeface="Arial" pitchFamily="34" charset="0"/>
              <a:cs typeface="Arial" pitchFamily="34" charset="0"/>
            </a:endParaRPr>
          </a:p>
        </p:txBody>
      </p:sp>
      <p:sp>
        <p:nvSpPr>
          <p:cNvPr id="14" name="Freeform 17"/>
          <p:cNvSpPr>
            <a:spLocks/>
          </p:cNvSpPr>
          <p:nvPr/>
        </p:nvSpPr>
        <p:spPr bwMode="auto">
          <a:xfrm>
            <a:off x="3144457" y="3094456"/>
            <a:ext cx="1147763" cy="1562100"/>
          </a:xfrm>
          <a:custGeom>
            <a:avLst/>
            <a:gdLst/>
            <a:ahLst/>
            <a:cxnLst>
              <a:cxn ang="0">
                <a:pos x="0" y="1915"/>
              </a:cxn>
              <a:cxn ang="0">
                <a:pos x="1217" y="2619"/>
              </a:cxn>
              <a:cxn ang="0">
                <a:pos x="1926" y="0"/>
              </a:cxn>
              <a:cxn ang="0">
                <a:pos x="0" y="1915"/>
              </a:cxn>
            </a:cxnLst>
            <a:rect l="0" t="0" r="r" b="b"/>
            <a:pathLst>
              <a:path w="1926" h="2619">
                <a:moveTo>
                  <a:pt x="0" y="1915"/>
                </a:moveTo>
                <a:cubicBezTo>
                  <a:pt x="337" y="2252"/>
                  <a:pt x="757" y="2495"/>
                  <a:pt x="1217" y="2619"/>
                </a:cubicBezTo>
                <a:lnTo>
                  <a:pt x="1926" y="0"/>
                </a:lnTo>
                <a:lnTo>
                  <a:pt x="0" y="1915"/>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2400" dirty="0">
              <a:latin typeface="Arial" pitchFamily="34" charset="0"/>
              <a:cs typeface="Arial" pitchFamily="34" charset="0"/>
            </a:endParaRPr>
          </a:p>
        </p:txBody>
      </p:sp>
      <p:sp>
        <p:nvSpPr>
          <p:cNvPr id="2066" name="Freeform 18"/>
          <p:cNvSpPr>
            <a:spLocks/>
          </p:cNvSpPr>
          <p:nvPr/>
        </p:nvSpPr>
        <p:spPr bwMode="auto">
          <a:xfrm>
            <a:off x="2674051" y="1480792"/>
            <a:ext cx="1620838" cy="2757488"/>
          </a:xfrm>
          <a:custGeom>
            <a:avLst/>
            <a:gdLst/>
            <a:ahLst/>
            <a:cxnLst>
              <a:cxn ang="0">
                <a:pos x="2720" y="0"/>
              </a:cxn>
              <a:cxn ang="0">
                <a:pos x="0" y="2712"/>
              </a:cxn>
              <a:cxn ang="0">
                <a:pos x="794" y="4627"/>
              </a:cxn>
              <a:cxn ang="0">
                <a:pos x="2720" y="2712"/>
              </a:cxn>
              <a:cxn ang="0">
                <a:pos x="2720" y="0"/>
              </a:cxn>
            </a:cxnLst>
            <a:rect l="0" t="0" r="r" b="b"/>
            <a:pathLst>
              <a:path w="2720" h="4627">
                <a:moveTo>
                  <a:pt x="2720" y="0"/>
                </a:moveTo>
                <a:cubicBezTo>
                  <a:pt x="1218" y="0"/>
                  <a:pt x="0" y="1215"/>
                  <a:pt x="0" y="2712"/>
                </a:cubicBezTo>
                <a:cubicBezTo>
                  <a:pt x="0" y="3430"/>
                  <a:pt x="286" y="4119"/>
                  <a:pt x="794" y="4627"/>
                </a:cubicBezTo>
                <a:lnTo>
                  <a:pt x="2720" y="2712"/>
                </a:lnTo>
                <a:lnTo>
                  <a:pt x="2720" y="0"/>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2400" dirty="0">
              <a:latin typeface="Arial" pitchFamily="34" charset="0"/>
              <a:cs typeface="Arial" pitchFamily="34" charset="0"/>
            </a:endParaRPr>
          </a:p>
        </p:txBody>
      </p:sp>
      <p:sp>
        <p:nvSpPr>
          <p:cNvPr id="2051" name="Title 1"/>
          <p:cNvSpPr>
            <a:spLocks noGrp="1"/>
          </p:cNvSpPr>
          <p:nvPr>
            <p:ph type="title"/>
          </p:nvPr>
        </p:nvSpPr>
        <p:spPr>
          <a:xfrm>
            <a:off x="107504" y="0"/>
            <a:ext cx="9036496" cy="1274487"/>
          </a:xfrm>
        </p:spPr>
        <p:txBody>
          <a:bodyPr>
            <a:noAutofit/>
          </a:bodyPr>
          <a:lstStyle/>
          <a:p>
            <a:r>
              <a:rPr lang="en-US" sz="3200" b="1" dirty="0">
                <a:solidFill>
                  <a:schemeClr val="accent1">
                    <a:lumMod val="50000"/>
                  </a:schemeClr>
                </a:solidFill>
              </a:rPr>
              <a:t>La </a:t>
            </a:r>
            <a:r>
              <a:rPr lang="en-US" sz="3200" b="1" dirty="0" err="1">
                <a:solidFill>
                  <a:schemeClr val="accent1">
                    <a:lumMod val="50000"/>
                  </a:schemeClr>
                </a:solidFill>
              </a:rPr>
              <a:t>malattia</a:t>
            </a:r>
            <a:r>
              <a:rPr lang="en-US" sz="3200" b="1" dirty="0">
                <a:solidFill>
                  <a:schemeClr val="accent1">
                    <a:lumMod val="50000"/>
                  </a:schemeClr>
                </a:solidFill>
              </a:rPr>
              <a:t> </a:t>
            </a:r>
            <a:r>
              <a:rPr lang="en-US" sz="3200" b="1" dirty="0" err="1">
                <a:solidFill>
                  <a:schemeClr val="accent1">
                    <a:lumMod val="50000"/>
                  </a:schemeClr>
                </a:solidFill>
              </a:rPr>
              <a:t>meningococcica</a:t>
            </a:r>
            <a:r>
              <a:rPr lang="en-US" sz="3200" b="1" dirty="0">
                <a:solidFill>
                  <a:schemeClr val="accent1">
                    <a:lumMod val="50000"/>
                  </a:schemeClr>
                </a:solidFill>
              </a:rPr>
              <a:t> </a:t>
            </a:r>
            <a:r>
              <a:rPr lang="en-US" sz="3200" b="1" dirty="0" err="1">
                <a:solidFill>
                  <a:schemeClr val="accent1">
                    <a:lumMod val="50000"/>
                  </a:schemeClr>
                </a:solidFill>
              </a:rPr>
              <a:t>può</a:t>
            </a:r>
            <a:r>
              <a:rPr lang="en-US" sz="3200" b="1" dirty="0">
                <a:solidFill>
                  <a:schemeClr val="accent1">
                    <a:lumMod val="50000"/>
                  </a:schemeClr>
                </a:solidFill>
              </a:rPr>
              <a:t> </a:t>
            </a:r>
            <a:r>
              <a:rPr lang="en-US" sz="3200" b="1" dirty="0" err="1">
                <a:solidFill>
                  <a:schemeClr val="accent1">
                    <a:lumMod val="50000"/>
                  </a:schemeClr>
                </a:solidFill>
              </a:rPr>
              <a:t>progredire</a:t>
            </a:r>
            <a:r>
              <a:rPr lang="en-US" sz="3200" b="1" dirty="0">
                <a:solidFill>
                  <a:schemeClr val="accent1">
                    <a:lumMod val="50000"/>
                  </a:schemeClr>
                </a:solidFill>
              </a:rPr>
              <a:t> </a:t>
            </a:r>
            <a:r>
              <a:rPr lang="en-US" sz="3200" b="1" dirty="0" err="1">
                <a:solidFill>
                  <a:schemeClr val="accent1">
                    <a:lumMod val="50000"/>
                  </a:schemeClr>
                </a:solidFill>
              </a:rPr>
              <a:t>rapidamente</a:t>
            </a:r>
            <a:r>
              <a:rPr lang="en-US" sz="3200" b="1" dirty="0">
                <a:solidFill>
                  <a:schemeClr val="accent1">
                    <a:lumMod val="50000"/>
                  </a:schemeClr>
                </a:solidFill>
              </a:rPr>
              <a:t>, </a:t>
            </a:r>
            <a:r>
              <a:rPr lang="en-US" sz="3200" b="1" dirty="0" err="1">
                <a:solidFill>
                  <a:schemeClr val="accent1">
                    <a:lumMod val="50000"/>
                  </a:schemeClr>
                </a:solidFill>
              </a:rPr>
              <a:t>da</a:t>
            </a:r>
            <a:r>
              <a:rPr lang="en-US" sz="3200" b="1" dirty="0">
                <a:solidFill>
                  <a:schemeClr val="accent1">
                    <a:lumMod val="50000"/>
                  </a:schemeClr>
                </a:solidFill>
              </a:rPr>
              <a:t> </a:t>
            </a:r>
            <a:r>
              <a:rPr lang="en-US" sz="3200" b="1" dirty="0" err="1">
                <a:solidFill>
                  <a:schemeClr val="accent1">
                    <a:lumMod val="50000"/>
                  </a:schemeClr>
                </a:solidFill>
              </a:rPr>
              <a:t>segni</a:t>
            </a:r>
            <a:r>
              <a:rPr lang="en-US" sz="3200" b="1" dirty="0">
                <a:solidFill>
                  <a:schemeClr val="accent1">
                    <a:lumMod val="50000"/>
                  </a:schemeClr>
                </a:solidFill>
              </a:rPr>
              <a:t> e </a:t>
            </a:r>
            <a:r>
              <a:rPr lang="en-US" sz="3200" b="1" dirty="0" err="1">
                <a:solidFill>
                  <a:schemeClr val="accent1">
                    <a:lumMod val="50000"/>
                  </a:schemeClr>
                </a:solidFill>
              </a:rPr>
              <a:t>sintomi</a:t>
            </a:r>
            <a:r>
              <a:rPr lang="en-US" sz="3200" b="1" dirty="0">
                <a:solidFill>
                  <a:schemeClr val="accent1">
                    <a:lumMod val="50000"/>
                  </a:schemeClr>
                </a:solidFill>
              </a:rPr>
              <a:t> </a:t>
            </a:r>
            <a:r>
              <a:rPr lang="en-US" sz="3200" b="1" dirty="0" err="1">
                <a:solidFill>
                  <a:schemeClr val="accent1">
                    <a:lumMod val="50000"/>
                  </a:schemeClr>
                </a:solidFill>
              </a:rPr>
              <a:t>aspecifici</a:t>
            </a:r>
            <a:r>
              <a:rPr lang="en-US" sz="3200" b="1" dirty="0">
                <a:solidFill>
                  <a:schemeClr val="accent1">
                    <a:lumMod val="50000"/>
                  </a:schemeClr>
                </a:solidFill>
              </a:rPr>
              <a:t> </a:t>
            </a:r>
            <a:r>
              <a:rPr lang="en-US" sz="3200" b="1" dirty="0" err="1">
                <a:solidFill>
                  <a:schemeClr val="accent1">
                    <a:lumMod val="50000"/>
                  </a:schemeClr>
                </a:solidFill>
              </a:rPr>
              <a:t>alla</a:t>
            </a:r>
            <a:r>
              <a:rPr lang="en-US" sz="3200" b="1" dirty="0">
                <a:solidFill>
                  <a:schemeClr val="accent1">
                    <a:lumMod val="50000"/>
                  </a:schemeClr>
                </a:solidFill>
              </a:rPr>
              <a:t> </a:t>
            </a:r>
            <a:r>
              <a:rPr lang="en-US" sz="3200" b="1" dirty="0" err="1">
                <a:solidFill>
                  <a:schemeClr val="accent1">
                    <a:lumMod val="50000"/>
                  </a:schemeClr>
                </a:solidFill>
              </a:rPr>
              <a:t>morte</a:t>
            </a:r>
            <a:r>
              <a:rPr lang="en-US" sz="3200" b="1" dirty="0">
                <a:solidFill>
                  <a:schemeClr val="accent1">
                    <a:lumMod val="50000"/>
                  </a:schemeClr>
                </a:solidFill>
              </a:rPr>
              <a:t> </a:t>
            </a:r>
            <a:r>
              <a:rPr lang="en-US" sz="3200" b="1" dirty="0" err="1">
                <a:solidFill>
                  <a:schemeClr val="accent1">
                    <a:lumMod val="50000"/>
                  </a:schemeClr>
                </a:solidFill>
              </a:rPr>
              <a:t>entro</a:t>
            </a:r>
            <a:r>
              <a:rPr lang="en-US" sz="3200" b="1" dirty="0">
                <a:solidFill>
                  <a:schemeClr val="accent1">
                    <a:lumMod val="50000"/>
                  </a:schemeClr>
                </a:solidFill>
              </a:rPr>
              <a:t> 24ore</a:t>
            </a:r>
            <a:endParaRPr lang="en-US" sz="2800" b="1" baseline="30000" dirty="0">
              <a:solidFill>
                <a:schemeClr val="accent1">
                  <a:lumMod val="50000"/>
                </a:schemeClr>
              </a:solidFill>
            </a:endParaRPr>
          </a:p>
        </p:txBody>
      </p:sp>
      <p:sp>
        <p:nvSpPr>
          <p:cNvPr id="16" name="Text Placeholder 15"/>
          <p:cNvSpPr>
            <a:spLocks noGrp="1"/>
          </p:cNvSpPr>
          <p:nvPr>
            <p:ph type="body" sz="quarter" idx="18"/>
          </p:nvPr>
        </p:nvSpPr>
        <p:spPr>
          <a:xfrm>
            <a:off x="74645" y="6557080"/>
            <a:ext cx="8445820" cy="246221"/>
          </a:xfrm>
        </p:spPr>
        <p:txBody>
          <a:bodyPr/>
          <a:lstStyle/>
          <a:p>
            <a:pPr>
              <a:spcAft>
                <a:spcPts val="0"/>
              </a:spcAft>
            </a:pPr>
            <a:r>
              <a:rPr lang="fr-FR" sz="800" dirty="0"/>
              <a:t>1. Thompson MJ </a:t>
            </a:r>
            <a:r>
              <a:rPr lang="fr-FR" sz="800" i="1" dirty="0"/>
              <a:t>et al</a:t>
            </a:r>
            <a:r>
              <a:rPr lang="fr-FR" sz="800" dirty="0"/>
              <a:t>. </a:t>
            </a:r>
            <a:r>
              <a:rPr lang="fr-FR" sz="800" i="1" dirty="0"/>
              <a:t>Lancet.</a:t>
            </a:r>
            <a:r>
              <a:rPr lang="fr-FR" sz="800" dirty="0"/>
              <a:t> 2006;367:397</a:t>
            </a:r>
            <a:r>
              <a:rPr lang="fr-FR" sz="800" dirty="0">
                <a:latin typeface="Arial"/>
                <a:cs typeface="Arial"/>
              </a:rPr>
              <a:t>–</a:t>
            </a:r>
            <a:r>
              <a:rPr lang="fr-FR" sz="800" dirty="0"/>
              <a:t>403; 2. </a:t>
            </a:r>
            <a:r>
              <a:rPr lang="fr-FR" sz="800" dirty="0" err="1"/>
              <a:t>Brandtzaeg</a:t>
            </a:r>
            <a:r>
              <a:rPr lang="fr-FR" sz="800" dirty="0"/>
              <a:t> P</a:t>
            </a:r>
            <a:r>
              <a:rPr lang="en-US" sz="800" dirty="0"/>
              <a:t>. In: </a:t>
            </a:r>
            <a:r>
              <a:rPr lang="en-US" sz="800" dirty="0" err="1"/>
              <a:t>Frosch</a:t>
            </a:r>
            <a:r>
              <a:rPr lang="en-US" sz="800" dirty="0"/>
              <a:t> M, Martin C, Maiden J, eds. </a:t>
            </a:r>
            <a:r>
              <a:rPr lang="en-US" sz="800" i="1" dirty="0"/>
              <a:t>Handbook of Meningococcal Disease: Infection Biology, </a:t>
            </a:r>
            <a:br>
              <a:rPr lang="en-US" sz="800" i="1" dirty="0"/>
            </a:br>
            <a:r>
              <a:rPr lang="en-US" sz="800" i="1" dirty="0"/>
              <a:t>Vaccination, Clinical Management</a:t>
            </a:r>
            <a:r>
              <a:rPr lang="en-US" sz="800" dirty="0"/>
              <a:t>. </a:t>
            </a:r>
            <a:r>
              <a:rPr lang="en-US" sz="800" dirty="0" err="1"/>
              <a:t>Weinheim</a:t>
            </a:r>
            <a:r>
              <a:rPr lang="en-US" sz="800" dirty="0"/>
              <a:t>, Germany: Wiley-VCH </a:t>
            </a:r>
            <a:r>
              <a:rPr lang="en-US" sz="800" dirty="0" err="1"/>
              <a:t>Verlag</a:t>
            </a:r>
            <a:r>
              <a:rPr lang="en-US" sz="800" dirty="0"/>
              <a:t> GmbH &amp; Co. </a:t>
            </a:r>
            <a:r>
              <a:rPr lang="en-US" sz="800" dirty="0" err="1"/>
              <a:t>KGaA</a:t>
            </a:r>
            <a:r>
              <a:rPr lang="en-US" sz="800" dirty="0"/>
              <a:t>; 2006:427</a:t>
            </a:r>
            <a:r>
              <a:rPr lang="en-US" sz="800" dirty="0">
                <a:latin typeface="Arial"/>
                <a:cs typeface="Arial"/>
              </a:rPr>
              <a:t>–</a:t>
            </a:r>
            <a:r>
              <a:rPr lang="en-US" sz="800" dirty="0"/>
              <a:t>79. Figure adapted from references 1 and 2</a:t>
            </a:r>
          </a:p>
        </p:txBody>
      </p:sp>
      <p:grpSp>
        <p:nvGrpSpPr>
          <p:cNvPr id="2" name="Group 33"/>
          <p:cNvGrpSpPr/>
          <p:nvPr/>
        </p:nvGrpSpPr>
        <p:grpSpPr>
          <a:xfrm>
            <a:off x="3088867" y="1992343"/>
            <a:ext cx="2381250" cy="2332038"/>
            <a:chOff x="3079814" y="2873374"/>
            <a:chExt cx="2381250" cy="2332038"/>
          </a:xfrm>
        </p:grpSpPr>
        <p:sp>
          <p:nvSpPr>
            <p:cNvPr id="38" name="Circular Arrow 37"/>
            <p:cNvSpPr/>
            <p:nvPr/>
          </p:nvSpPr>
          <p:spPr bwMode="auto">
            <a:xfrm rot="16200000">
              <a:off x="3104420" y="2848768"/>
              <a:ext cx="2332038" cy="2381250"/>
            </a:xfrm>
            <a:prstGeom prst="circularArrow">
              <a:avLst>
                <a:gd name="adj1" fmla="val 12500"/>
                <a:gd name="adj2" fmla="val 1142319"/>
                <a:gd name="adj3" fmla="val 20457681"/>
                <a:gd name="adj4" fmla="val 115380"/>
                <a:gd name="adj5" fmla="val 15221"/>
              </a:avLst>
            </a:prstGeom>
            <a:noFill/>
            <a:ln w="15875" cap="flat" cmpd="sng" algn="ctr">
              <a:solidFill>
                <a:srgbClr val="FFFFFF"/>
              </a:solidFill>
              <a:prstDash val="solid"/>
              <a:round/>
              <a:headEnd type="none" w="med" len="med"/>
              <a:tailEnd type="none" w="med" len="med"/>
            </a:ln>
            <a:effectLst/>
          </p:spPr>
          <p:txBody>
            <a:bodyPr lIns="88139" tIns="44071" rIns="88139" bIns="44071"/>
            <a:lstStyle/>
            <a:p>
              <a:pPr marL="190500" indent="-190500" algn="ctr">
                <a:buFontTx/>
                <a:buChar char="•"/>
                <a:defRPr/>
              </a:pPr>
              <a:endParaRPr lang="en-US" sz="900" dirty="0">
                <a:latin typeface="Arial" pitchFamily="34" charset="0"/>
                <a:cs typeface="Arial" pitchFamily="34" charset="0"/>
              </a:endParaRPr>
            </a:p>
          </p:txBody>
        </p:sp>
        <p:sp>
          <p:nvSpPr>
            <p:cNvPr id="2052" name="TextBox 4"/>
            <p:cNvSpPr txBox="1">
              <a:spLocks noChangeArrowheads="1"/>
            </p:cNvSpPr>
            <p:nvPr/>
          </p:nvSpPr>
          <p:spPr bwMode="auto">
            <a:xfrm>
              <a:off x="3735578" y="3083179"/>
              <a:ext cx="595630" cy="338554"/>
            </a:xfrm>
            <a:prstGeom prst="rect">
              <a:avLst/>
            </a:prstGeom>
            <a:noFill/>
            <a:ln w="9525">
              <a:noFill/>
              <a:miter lim="800000"/>
              <a:headEnd/>
              <a:tailEnd/>
            </a:ln>
          </p:spPr>
          <p:txBody>
            <a:bodyPr wrap="square">
              <a:spAutoFit/>
            </a:bodyPr>
            <a:lstStyle/>
            <a:p>
              <a:pPr algn="ctr"/>
              <a:r>
                <a:rPr lang="en-US" sz="1600" b="1" dirty="0">
                  <a:solidFill>
                    <a:schemeClr val="bg1"/>
                  </a:solidFill>
                  <a:latin typeface="Arial" pitchFamily="34" charset="0"/>
                  <a:cs typeface="Arial" pitchFamily="34" charset="0"/>
                </a:rPr>
                <a:t>24</a:t>
              </a:r>
            </a:p>
          </p:txBody>
        </p:sp>
      </p:grpSp>
      <p:sp>
        <p:nvSpPr>
          <p:cNvPr id="2061" name="TextBox 18"/>
          <p:cNvSpPr txBox="1">
            <a:spLocks noChangeArrowheads="1"/>
          </p:cNvSpPr>
          <p:nvPr/>
        </p:nvSpPr>
        <p:spPr bwMode="auto">
          <a:xfrm>
            <a:off x="532720" y="4185135"/>
            <a:ext cx="2603500" cy="307777"/>
          </a:xfrm>
          <a:prstGeom prst="rect">
            <a:avLst/>
          </a:prstGeom>
          <a:noFill/>
          <a:ln w="9525">
            <a:noFill/>
            <a:miter lim="800000"/>
            <a:headEnd/>
            <a:tailEnd/>
          </a:ln>
        </p:spPr>
        <p:txBody>
          <a:bodyPr>
            <a:spAutoFit/>
          </a:bodyPr>
          <a:lstStyle/>
          <a:p>
            <a:pPr algn="r"/>
            <a:r>
              <a:rPr lang="en-US" sz="1400" b="1" dirty="0">
                <a:solidFill>
                  <a:schemeClr val="accent2"/>
                </a:solidFill>
                <a:latin typeface="Arial" pitchFamily="34" charset="0"/>
                <a:cs typeface="Arial" pitchFamily="34" charset="0"/>
              </a:rPr>
              <a:t>15 ore</a:t>
            </a:r>
            <a:endParaRPr lang="en-US" sz="1400" i="1" u="sng" dirty="0">
              <a:solidFill>
                <a:schemeClr val="accent2"/>
              </a:solidFill>
              <a:latin typeface="Arial" pitchFamily="34" charset="0"/>
              <a:cs typeface="Arial" pitchFamily="34" charset="0"/>
            </a:endParaRPr>
          </a:p>
        </p:txBody>
      </p:sp>
      <p:grpSp>
        <p:nvGrpSpPr>
          <p:cNvPr id="4" name="Group 57"/>
          <p:cNvGrpSpPr/>
          <p:nvPr/>
        </p:nvGrpSpPr>
        <p:grpSpPr>
          <a:xfrm>
            <a:off x="4291428" y="1461692"/>
            <a:ext cx="1583815" cy="3247701"/>
            <a:chOff x="4291428" y="2239026"/>
            <a:chExt cx="1583815" cy="3247701"/>
          </a:xfrm>
        </p:grpSpPr>
        <p:cxnSp>
          <p:nvCxnSpPr>
            <p:cNvPr id="34" name="Straight Connector 33"/>
            <p:cNvCxnSpPr/>
            <p:nvPr/>
          </p:nvCxnSpPr>
          <p:spPr bwMode="auto">
            <a:xfrm rot="5400000">
              <a:off x="4152332" y="2378122"/>
              <a:ext cx="279779" cy="1588"/>
            </a:xfrm>
            <a:prstGeom prst="line">
              <a:avLst/>
            </a:prstGeom>
            <a:noFill/>
            <a:ln w="19050" cap="flat" cmpd="sng" algn="ctr">
              <a:solidFill>
                <a:srgbClr val="000000"/>
              </a:solidFill>
              <a:prstDash val="solid"/>
              <a:round/>
              <a:headEnd type="none" w="med" len="med"/>
              <a:tailEnd type="none" w="med" len="med"/>
            </a:ln>
            <a:effectLst/>
          </p:spPr>
        </p:cxnSp>
        <p:cxnSp>
          <p:nvCxnSpPr>
            <p:cNvPr id="35" name="Straight Connector 34"/>
            <p:cNvCxnSpPr/>
            <p:nvPr/>
          </p:nvCxnSpPr>
          <p:spPr bwMode="auto">
            <a:xfrm rot="5400000">
              <a:off x="4605775" y="2364476"/>
              <a:ext cx="160708" cy="37189"/>
            </a:xfrm>
            <a:prstGeom prst="line">
              <a:avLst/>
            </a:prstGeom>
            <a:noFill/>
            <a:ln w="19050" cap="flat" cmpd="sng" algn="ctr">
              <a:solidFill>
                <a:srgbClr val="000000"/>
              </a:solidFill>
              <a:prstDash val="solid"/>
              <a:round/>
              <a:headEnd type="none" w="med" len="med"/>
              <a:tailEnd type="none" w="med" len="med"/>
            </a:ln>
            <a:effectLst/>
          </p:spPr>
        </p:cxnSp>
        <p:cxnSp>
          <p:nvCxnSpPr>
            <p:cNvPr id="37" name="Straight Connector 36"/>
            <p:cNvCxnSpPr/>
            <p:nvPr/>
          </p:nvCxnSpPr>
          <p:spPr bwMode="auto">
            <a:xfrm rot="5400000">
              <a:off x="4967850" y="2489171"/>
              <a:ext cx="164592" cy="94056"/>
            </a:xfrm>
            <a:prstGeom prst="line">
              <a:avLst/>
            </a:prstGeom>
            <a:noFill/>
            <a:ln w="19050" cap="flat" cmpd="sng" algn="ctr">
              <a:solidFill>
                <a:srgbClr val="000000"/>
              </a:solidFill>
              <a:prstDash val="solid"/>
              <a:round/>
              <a:headEnd type="none" w="med" len="med"/>
              <a:tailEnd type="none" w="med" len="med"/>
            </a:ln>
            <a:effectLst/>
          </p:spPr>
        </p:cxnSp>
        <p:cxnSp>
          <p:nvCxnSpPr>
            <p:cNvPr id="40" name="Straight Connector 39"/>
            <p:cNvCxnSpPr/>
            <p:nvPr/>
          </p:nvCxnSpPr>
          <p:spPr bwMode="auto">
            <a:xfrm rot="5400000">
              <a:off x="5279069" y="2698846"/>
              <a:ext cx="135682" cy="130452"/>
            </a:xfrm>
            <a:prstGeom prst="line">
              <a:avLst/>
            </a:prstGeom>
            <a:noFill/>
            <a:ln w="19050" cap="flat" cmpd="sng" algn="ctr">
              <a:solidFill>
                <a:srgbClr val="000000"/>
              </a:solidFill>
              <a:prstDash val="solid"/>
              <a:round/>
              <a:headEnd type="none" w="med" len="med"/>
              <a:tailEnd type="none" w="med" len="med"/>
            </a:ln>
            <a:effectLst/>
          </p:spPr>
        </p:cxnSp>
        <p:cxnSp>
          <p:nvCxnSpPr>
            <p:cNvPr id="43" name="Straight Connector 42"/>
            <p:cNvCxnSpPr/>
            <p:nvPr/>
          </p:nvCxnSpPr>
          <p:spPr bwMode="auto">
            <a:xfrm rot="10800000" flipV="1">
              <a:off x="5515677" y="3045309"/>
              <a:ext cx="160022" cy="99286"/>
            </a:xfrm>
            <a:prstGeom prst="line">
              <a:avLst/>
            </a:prstGeom>
            <a:noFill/>
            <a:ln w="19050" cap="flat" cmpd="sng" algn="ctr">
              <a:solidFill>
                <a:srgbClr val="000000"/>
              </a:solidFill>
              <a:prstDash val="solid"/>
              <a:round/>
              <a:headEnd type="none" w="med" len="med"/>
              <a:tailEnd type="none" w="med" len="med"/>
            </a:ln>
            <a:effectLst/>
          </p:spPr>
        </p:cxnSp>
        <p:cxnSp>
          <p:nvCxnSpPr>
            <p:cNvPr id="45" name="Straight Connector 44"/>
            <p:cNvCxnSpPr/>
            <p:nvPr/>
          </p:nvCxnSpPr>
          <p:spPr bwMode="auto">
            <a:xfrm rot="10800000" flipV="1">
              <a:off x="5645269" y="3417287"/>
              <a:ext cx="175944" cy="62892"/>
            </a:xfrm>
            <a:prstGeom prst="line">
              <a:avLst/>
            </a:prstGeom>
            <a:noFill/>
            <a:ln w="19050" cap="flat" cmpd="sng" algn="ctr">
              <a:solidFill>
                <a:srgbClr val="000000"/>
              </a:solidFill>
              <a:prstDash val="solid"/>
              <a:round/>
              <a:headEnd type="none" w="med" len="med"/>
              <a:tailEnd type="none" w="med" len="med"/>
            </a:ln>
            <a:effectLst/>
          </p:spPr>
        </p:cxnSp>
        <p:cxnSp>
          <p:nvCxnSpPr>
            <p:cNvPr id="47" name="Straight Connector 46"/>
            <p:cNvCxnSpPr/>
            <p:nvPr/>
          </p:nvCxnSpPr>
          <p:spPr bwMode="auto">
            <a:xfrm rot="10800000">
              <a:off x="5692363" y="3855493"/>
              <a:ext cx="182880" cy="798"/>
            </a:xfrm>
            <a:prstGeom prst="line">
              <a:avLst/>
            </a:prstGeom>
            <a:noFill/>
            <a:ln w="19050" cap="flat" cmpd="sng" algn="ctr">
              <a:solidFill>
                <a:srgbClr val="000000"/>
              </a:solidFill>
              <a:prstDash val="solid"/>
              <a:round/>
              <a:headEnd type="none" w="med" len="med"/>
              <a:tailEnd type="none" w="med" len="med"/>
            </a:ln>
            <a:effectLst/>
          </p:spPr>
        </p:cxnSp>
        <p:cxnSp>
          <p:nvCxnSpPr>
            <p:cNvPr id="50" name="Straight Connector 49"/>
            <p:cNvCxnSpPr/>
            <p:nvPr/>
          </p:nvCxnSpPr>
          <p:spPr bwMode="auto">
            <a:xfrm rot="10800000">
              <a:off x="5629231" y="4236416"/>
              <a:ext cx="194144" cy="57664"/>
            </a:xfrm>
            <a:prstGeom prst="line">
              <a:avLst/>
            </a:prstGeom>
            <a:noFill/>
            <a:ln w="19050" cap="flat" cmpd="sng" algn="ctr">
              <a:solidFill>
                <a:srgbClr val="000000"/>
              </a:solidFill>
              <a:prstDash val="solid"/>
              <a:round/>
              <a:headEnd type="none" w="med" len="med"/>
              <a:tailEnd type="none" w="med" len="med"/>
            </a:ln>
            <a:effectLst/>
          </p:spPr>
        </p:cxnSp>
        <p:cxnSp>
          <p:nvCxnSpPr>
            <p:cNvPr id="52" name="Straight Connector 51"/>
            <p:cNvCxnSpPr/>
            <p:nvPr/>
          </p:nvCxnSpPr>
          <p:spPr bwMode="auto">
            <a:xfrm rot="10800000">
              <a:off x="5493787" y="4578886"/>
              <a:ext cx="182880" cy="114530"/>
            </a:xfrm>
            <a:prstGeom prst="line">
              <a:avLst/>
            </a:prstGeom>
            <a:noFill/>
            <a:ln w="19050" cap="flat" cmpd="sng" algn="ctr">
              <a:solidFill>
                <a:srgbClr val="000000"/>
              </a:solidFill>
              <a:prstDash val="solid"/>
              <a:round/>
              <a:headEnd type="none" w="med" len="med"/>
              <a:tailEnd type="none" w="med" len="med"/>
            </a:ln>
            <a:effectLst/>
          </p:spPr>
        </p:cxnSp>
        <p:cxnSp>
          <p:nvCxnSpPr>
            <p:cNvPr id="54" name="Straight Connector 53"/>
            <p:cNvCxnSpPr/>
            <p:nvPr/>
          </p:nvCxnSpPr>
          <p:spPr bwMode="auto">
            <a:xfrm rot="10800000">
              <a:off x="5262429" y="4833736"/>
              <a:ext cx="173483" cy="164611"/>
            </a:xfrm>
            <a:prstGeom prst="line">
              <a:avLst/>
            </a:prstGeom>
            <a:noFill/>
            <a:ln w="19050" cap="flat" cmpd="sng" algn="ctr">
              <a:solidFill>
                <a:srgbClr val="000000"/>
              </a:solidFill>
              <a:prstDash val="solid"/>
              <a:round/>
              <a:headEnd type="none" w="med" len="med"/>
              <a:tailEnd type="none" w="med" len="med"/>
            </a:ln>
            <a:effectLst/>
          </p:spPr>
        </p:cxnSp>
        <p:cxnSp>
          <p:nvCxnSpPr>
            <p:cNvPr id="56" name="Straight Connector 55"/>
            <p:cNvCxnSpPr/>
            <p:nvPr/>
          </p:nvCxnSpPr>
          <p:spPr bwMode="auto">
            <a:xfrm rot="16200000" flipV="1">
              <a:off x="4943903" y="5100850"/>
              <a:ext cx="185043" cy="137278"/>
            </a:xfrm>
            <a:prstGeom prst="line">
              <a:avLst/>
            </a:prstGeom>
            <a:noFill/>
            <a:ln w="19050" cap="flat" cmpd="sng" algn="ctr">
              <a:solidFill>
                <a:srgbClr val="000000"/>
              </a:solidFill>
              <a:prstDash val="solid"/>
              <a:round/>
              <a:headEnd type="none" w="med" len="med"/>
              <a:tailEnd type="none" w="med" len="med"/>
            </a:ln>
            <a:effectLst/>
          </p:spPr>
        </p:cxnSp>
        <p:cxnSp>
          <p:nvCxnSpPr>
            <p:cNvPr id="64" name="Straight Connector 63"/>
            <p:cNvCxnSpPr/>
            <p:nvPr/>
          </p:nvCxnSpPr>
          <p:spPr bwMode="auto">
            <a:xfrm rot="16200000" flipV="1">
              <a:off x="4595885" y="5285094"/>
              <a:ext cx="200966" cy="57668"/>
            </a:xfrm>
            <a:prstGeom prst="line">
              <a:avLst/>
            </a:prstGeom>
            <a:noFill/>
            <a:ln w="19050" cap="flat" cmpd="sng" algn="ctr">
              <a:solidFill>
                <a:srgbClr val="000000"/>
              </a:solidFill>
              <a:prstDash val="solid"/>
              <a:round/>
              <a:headEnd type="none" w="med" len="med"/>
              <a:tailEnd type="none" w="med" len="med"/>
            </a:ln>
            <a:effectLst/>
          </p:spPr>
        </p:cxnSp>
        <p:cxnSp>
          <p:nvCxnSpPr>
            <p:cNvPr id="68" name="Straight Connector 67"/>
            <p:cNvCxnSpPr/>
            <p:nvPr/>
          </p:nvCxnSpPr>
          <p:spPr bwMode="auto">
            <a:xfrm rot="16200000" flipV="1">
              <a:off x="4160395" y="5346891"/>
              <a:ext cx="274320" cy="5351"/>
            </a:xfrm>
            <a:prstGeom prst="line">
              <a:avLst/>
            </a:prstGeom>
            <a:noFill/>
            <a:ln w="19050" cap="flat" cmpd="sng" algn="ctr">
              <a:solidFill>
                <a:srgbClr val="000000"/>
              </a:solidFill>
              <a:prstDash val="solid"/>
              <a:round/>
              <a:headEnd type="none" w="med" len="med"/>
              <a:tailEnd type="none" w="med" len="med"/>
            </a:ln>
            <a:effectLst/>
          </p:spPr>
        </p:cxnSp>
      </p:grpSp>
      <p:grpSp>
        <p:nvGrpSpPr>
          <p:cNvPr id="6" name="Group 71"/>
          <p:cNvGrpSpPr/>
          <p:nvPr/>
        </p:nvGrpSpPr>
        <p:grpSpPr>
          <a:xfrm flipH="1">
            <a:off x="2665788" y="1492248"/>
            <a:ext cx="1625675" cy="3147104"/>
            <a:chOff x="4291428" y="2267307"/>
            <a:chExt cx="1625675" cy="3147104"/>
          </a:xfrm>
        </p:grpSpPr>
        <p:cxnSp>
          <p:nvCxnSpPr>
            <p:cNvPr id="74" name="Straight Connector 73"/>
            <p:cNvCxnSpPr/>
            <p:nvPr/>
          </p:nvCxnSpPr>
          <p:spPr bwMode="auto">
            <a:xfrm rot="5400000">
              <a:off x="4152332" y="2406403"/>
              <a:ext cx="279779" cy="1588"/>
            </a:xfrm>
            <a:prstGeom prst="line">
              <a:avLst/>
            </a:prstGeom>
            <a:noFill/>
            <a:ln w="19050" cap="flat" cmpd="sng" algn="ctr">
              <a:solidFill>
                <a:srgbClr val="000000"/>
              </a:solidFill>
              <a:prstDash val="solid"/>
              <a:round/>
              <a:headEnd type="none" w="med" len="med"/>
              <a:tailEnd type="none" w="med" len="med"/>
            </a:ln>
            <a:effectLst/>
          </p:spPr>
        </p:cxnSp>
        <p:cxnSp>
          <p:nvCxnSpPr>
            <p:cNvPr id="75" name="Straight Connector 74"/>
            <p:cNvCxnSpPr/>
            <p:nvPr/>
          </p:nvCxnSpPr>
          <p:spPr bwMode="auto">
            <a:xfrm rot="5400000">
              <a:off x="4600165" y="2353256"/>
              <a:ext cx="160708" cy="37189"/>
            </a:xfrm>
            <a:prstGeom prst="line">
              <a:avLst/>
            </a:prstGeom>
            <a:noFill/>
            <a:ln w="19050" cap="flat" cmpd="sng" algn="ctr">
              <a:solidFill>
                <a:srgbClr val="000000"/>
              </a:solidFill>
              <a:prstDash val="solid"/>
              <a:round/>
              <a:headEnd type="none" w="med" len="med"/>
              <a:tailEnd type="none" w="med" len="med"/>
            </a:ln>
            <a:effectLst/>
          </p:spPr>
        </p:cxnSp>
        <p:cxnSp>
          <p:nvCxnSpPr>
            <p:cNvPr id="76" name="Straight Connector 75"/>
            <p:cNvCxnSpPr/>
            <p:nvPr/>
          </p:nvCxnSpPr>
          <p:spPr bwMode="auto">
            <a:xfrm rot="5400000">
              <a:off x="4973460" y="2483561"/>
              <a:ext cx="164592" cy="94056"/>
            </a:xfrm>
            <a:prstGeom prst="line">
              <a:avLst/>
            </a:prstGeom>
            <a:noFill/>
            <a:ln w="19050" cap="flat" cmpd="sng" algn="ctr">
              <a:solidFill>
                <a:srgbClr val="000000"/>
              </a:solidFill>
              <a:prstDash val="solid"/>
              <a:round/>
              <a:headEnd type="none" w="med" len="med"/>
              <a:tailEnd type="none" w="med" len="med"/>
            </a:ln>
            <a:effectLst/>
          </p:spPr>
        </p:cxnSp>
        <p:cxnSp>
          <p:nvCxnSpPr>
            <p:cNvPr id="77" name="Straight Connector 76"/>
            <p:cNvCxnSpPr/>
            <p:nvPr/>
          </p:nvCxnSpPr>
          <p:spPr bwMode="auto">
            <a:xfrm rot="5400000">
              <a:off x="5290289" y="2693236"/>
              <a:ext cx="135682" cy="130452"/>
            </a:xfrm>
            <a:prstGeom prst="line">
              <a:avLst/>
            </a:prstGeom>
            <a:noFill/>
            <a:ln w="19050" cap="flat" cmpd="sng" algn="ctr">
              <a:solidFill>
                <a:srgbClr val="000000"/>
              </a:solidFill>
              <a:prstDash val="solid"/>
              <a:round/>
              <a:headEnd type="none" w="med" len="med"/>
              <a:tailEnd type="none" w="med" len="med"/>
            </a:ln>
            <a:effectLst/>
          </p:spPr>
        </p:cxnSp>
        <p:cxnSp>
          <p:nvCxnSpPr>
            <p:cNvPr id="78" name="Straight Connector 77"/>
            <p:cNvCxnSpPr/>
            <p:nvPr/>
          </p:nvCxnSpPr>
          <p:spPr bwMode="auto">
            <a:xfrm rot="10800000" flipV="1">
              <a:off x="5534167" y="3039699"/>
              <a:ext cx="160022" cy="99286"/>
            </a:xfrm>
            <a:prstGeom prst="line">
              <a:avLst/>
            </a:prstGeom>
            <a:noFill/>
            <a:ln w="19050" cap="flat" cmpd="sng" algn="ctr">
              <a:solidFill>
                <a:srgbClr val="000000"/>
              </a:solidFill>
              <a:prstDash val="solid"/>
              <a:round/>
              <a:headEnd type="none" w="med" len="med"/>
              <a:tailEnd type="none" w="med" len="med"/>
            </a:ln>
            <a:effectLst/>
          </p:spPr>
        </p:cxnSp>
        <p:cxnSp>
          <p:nvCxnSpPr>
            <p:cNvPr id="79" name="Straight Connector 78"/>
            <p:cNvCxnSpPr/>
            <p:nvPr/>
          </p:nvCxnSpPr>
          <p:spPr bwMode="auto">
            <a:xfrm flipH="1">
              <a:off x="5677006" y="3417287"/>
              <a:ext cx="182017" cy="58524"/>
            </a:xfrm>
            <a:prstGeom prst="line">
              <a:avLst/>
            </a:prstGeom>
            <a:noFill/>
            <a:ln w="19050" cap="flat" cmpd="sng" algn="ctr">
              <a:solidFill>
                <a:srgbClr val="000000"/>
              </a:solidFill>
              <a:prstDash val="solid"/>
              <a:round/>
              <a:headEnd type="none" w="med" len="med"/>
              <a:tailEnd type="none" w="med" len="med"/>
            </a:ln>
            <a:effectLst/>
          </p:spPr>
        </p:cxnSp>
        <p:cxnSp>
          <p:nvCxnSpPr>
            <p:cNvPr id="80" name="Straight Connector 79"/>
            <p:cNvCxnSpPr/>
            <p:nvPr/>
          </p:nvCxnSpPr>
          <p:spPr bwMode="auto">
            <a:xfrm rot="10800000">
              <a:off x="5734223" y="3855493"/>
              <a:ext cx="182880" cy="798"/>
            </a:xfrm>
            <a:prstGeom prst="line">
              <a:avLst/>
            </a:prstGeom>
            <a:noFill/>
            <a:ln w="19050" cap="flat" cmpd="sng" algn="ctr">
              <a:solidFill>
                <a:srgbClr val="000000"/>
              </a:solidFill>
              <a:prstDash val="solid"/>
              <a:round/>
              <a:headEnd type="none" w="med" len="med"/>
              <a:tailEnd type="none" w="med" len="med"/>
            </a:ln>
            <a:effectLst/>
          </p:spPr>
        </p:cxnSp>
        <p:cxnSp>
          <p:nvCxnSpPr>
            <p:cNvPr id="81" name="Straight Connector 80"/>
            <p:cNvCxnSpPr/>
            <p:nvPr/>
          </p:nvCxnSpPr>
          <p:spPr bwMode="auto">
            <a:xfrm rot="10800000">
              <a:off x="5663821" y="4230806"/>
              <a:ext cx="194144" cy="57664"/>
            </a:xfrm>
            <a:prstGeom prst="line">
              <a:avLst/>
            </a:prstGeom>
            <a:noFill/>
            <a:ln w="19050" cap="flat" cmpd="sng" algn="ctr">
              <a:solidFill>
                <a:srgbClr val="000000"/>
              </a:solidFill>
              <a:prstDash val="solid"/>
              <a:round/>
              <a:headEnd type="none" w="med" len="med"/>
              <a:tailEnd type="none" w="med" len="med"/>
            </a:ln>
            <a:effectLst/>
          </p:spPr>
        </p:cxnSp>
        <p:cxnSp>
          <p:nvCxnSpPr>
            <p:cNvPr id="82" name="Straight Connector 81"/>
            <p:cNvCxnSpPr/>
            <p:nvPr/>
          </p:nvCxnSpPr>
          <p:spPr bwMode="auto">
            <a:xfrm rot="10800000">
              <a:off x="5513586" y="4565176"/>
              <a:ext cx="182880" cy="114530"/>
            </a:xfrm>
            <a:prstGeom prst="line">
              <a:avLst/>
            </a:prstGeom>
            <a:noFill/>
            <a:ln w="19050" cap="flat" cmpd="sng" algn="ctr">
              <a:solidFill>
                <a:srgbClr val="000000"/>
              </a:solidFill>
              <a:prstDash val="solid"/>
              <a:round/>
              <a:headEnd type="none" w="med" len="med"/>
              <a:tailEnd type="none" w="med" len="med"/>
            </a:ln>
            <a:effectLst/>
          </p:spPr>
        </p:cxnSp>
        <p:cxnSp>
          <p:nvCxnSpPr>
            <p:cNvPr id="83" name="Straight Connector 82"/>
            <p:cNvCxnSpPr/>
            <p:nvPr/>
          </p:nvCxnSpPr>
          <p:spPr bwMode="auto">
            <a:xfrm rot="16200000" flipV="1">
              <a:off x="5262587" y="4832680"/>
              <a:ext cx="181750" cy="171944"/>
            </a:xfrm>
            <a:prstGeom prst="line">
              <a:avLst/>
            </a:prstGeom>
            <a:noFill/>
            <a:ln w="19050" cap="flat" cmpd="sng" algn="ctr">
              <a:solidFill>
                <a:srgbClr val="000000"/>
              </a:solidFill>
              <a:prstDash val="solid"/>
              <a:round/>
              <a:headEnd type="none" w="med" len="med"/>
              <a:tailEnd type="none" w="med" len="med"/>
            </a:ln>
            <a:effectLst/>
          </p:spPr>
        </p:cxnSp>
        <p:cxnSp>
          <p:nvCxnSpPr>
            <p:cNvPr id="84" name="Straight Connector 83"/>
            <p:cNvCxnSpPr/>
            <p:nvPr/>
          </p:nvCxnSpPr>
          <p:spPr bwMode="auto">
            <a:xfrm rot="16200000" flipV="1">
              <a:off x="4943915" y="5100863"/>
              <a:ext cx="193012" cy="129284"/>
            </a:xfrm>
            <a:prstGeom prst="line">
              <a:avLst/>
            </a:prstGeom>
            <a:noFill/>
            <a:ln w="19050" cap="flat" cmpd="sng" algn="ctr">
              <a:solidFill>
                <a:srgbClr val="000000"/>
              </a:solidFill>
              <a:prstDash val="solid"/>
              <a:round/>
              <a:headEnd type="none" w="med" len="med"/>
              <a:tailEnd type="none" w="med" len="med"/>
            </a:ln>
            <a:effectLst/>
          </p:spPr>
        </p:cxnSp>
        <p:cxnSp>
          <p:nvCxnSpPr>
            <p:cNvPr id="85" name="Straight Connector 84"/>
            <p:cNvCxnSpPr/>
            <p:nvPr/>
          </p:nvCxnSpPr>
          <p:spPr bwMode="auto">
            <a:xfrm rot="16200000" flipV="1">
              <a:off x="4595885" y="5285094"/>
              <a:ext cx="200966" cy="57668"/>
            </a:xfrm>
            <a:prstGeom prst="line">
              <a:avLst/>
            </a:prstGeom>
            <a:noFill/>
            <a:ln w="19050" cap="flat" cmpd="sng" algn="ctr">
              <a:solidFill>
                <a:srgbClr val="000000"/>
              </a:solidFill>
              <a:prstDash val="solid"/>
              <a:round/>
              <a:headEnd type="none" w="med" len="med"/>
              <a:tailEnd type="none" w="med" len="med"/>
            </a:ln>
            <a:effectLst/>
          </p:spPr>
        </p:cxnSp>
      </p:grpSp>
      <p:sp>
        <p:nvSpPr>
          <p:cNvPr id="92" name="TextBox 91"/>
          <p:cNvSpPr txBox="1"/>
          <p:nvPr/>
        </p:nvSpPr>
        <p:spPr>
          <a:xfrm>
            <a:off x="3934942" y="1265272"/>
            <a:ext cx="790260" cy="307777"/>
          </a:xfrm>
          <a:prstGeom prst="rect">
            <a:avLst/>
          </a:prstGeom>
          <a:noFill/>
        </p:spPr>
        <p:txBody>
          <a:bodyPr wrap="square" rtlCol="0">
            <a:spAutoFit/>
          </a:bodyPr>
          <a:lstStyle/>
          <a:p>
            <a:pPr algn="ctr"/>
            <a:r>
              <a:rPr lang="en-US" sz="1400" b="1" dirty="0">
                <a:solidFill>
                  <a:schemeClr val="accent2"/>
                </a:solidFill>
                <a:latin typeface="Arial" pitchFamily="34" charset="0"/>
                <a:cs typeface="Arial" pitchFamily="34" charset="0"/>
              </a:rPr>
              <a:t>0 ore</a:t>
            </a:r>
          </a:p>
        </p:txBody>
      </p:sp>
      <p:grpSp>
        <p:nvGrpSpPr>
          <p:cNvPr id="15" name="Group 3"/>
          <p:cNvGrpSpPr/>
          <p:nvPr/>
        </p:nvGrpSpPr>
        <p:grpSpPr>
          <a:xfrm>
            <a:off x="5639914" y="1673233"/>
            <a:ext cx="3482130" cy="4031873"/>
            <a:chOff x="5640410" y="1398459"/>
            <a:chExt cx="3482130" cy="4031873"/>
          </a:xfrm>
        </p:grpSpPr>
        <p:sp>
          <p:nvSpPr>
            <p:cNvPr id="2057" name="TextBox 13"/>
            <p:cNvSpPr txBox="1">
              <a:spLocks noChangeArrowheads="1"/>
            </p:cNvSpPr>
            <p:nvPr/>
          </p:nvSpPr>
          <p:spPr bwMode="auto">
            <a:xfrm>
              <a:off x="6231936" y="1398459"/>
              <a:ext cx="2890604" cy="4031873"/>
            </a:xfrm>
            <a:prstGeom prst="rect">
              <a:avLst/>
            </a:prstGeom>
            <a:noFill/>
            <a:ln w="9525">
              <a:noFill/>
              <a:miter lim="800000"/>
              <a:headEnd/>
              <a:tailEnd/>
            </a:ln>
          </p:spPr>
          <p:txBody>
            <a:bodyPr wrap="square">
              <a:spAutoFit/>
            </a:bodyPr>
            <a:lstStyle/>
            <a:p>
              <a:r>
                <a:rPr lang="en-US" sz="1600" b="1" dirty="0">
                  <a:solidFill>
                    <a:schemeClr val="accent4"/>
                  </a:solidFill>
                  <a:latin typeface="Arial" pitchFamily="34" charset="0"/>
                  <a:cs typeface="Arial" pitchFamily="34" charset="0"/>
                </a:rPr>
                <a:t>~</a:t>
              </a:r>
              <a:r>
                <a:rPr lang="en-US" b="1" dirty="0">
                  <a:solidFill>
                    <a:schemeClr val="accent4"/>
                  </a:solidFill>
                  <a:latin typeface="Arial" pitchFamily="34" charset="0"/>
                  <a:cs typeface="Arial" pitchFamily="34" charset="0"/>
                </a:rPr>
                <a:t>0–8 ore</a:t>
              </a:r>
              <a:r>
                <a:rPr lang="en-US" b="1" baseline="30000" dirty="0">
                  <a:solidFill>
                    <a:schemeClr val="accent4"/>
                  </a:solidFill>
                  <a:latin typeface="Arial" pitchFamily="34" charset="0"/>
                  <a:cs typeface="Arial" pitchFamily="34" charset="0"/>
                </a:rPr>
                <a:t>1</a:t>
              </a:r>
              <a:r>
                <a:rPr lang="en-US" dirty="0">
                  <a:solidFill>
                    <a:schemeClr val="accent4"/>
                  </a:solidFill>
                  <a:latin typeface="Arial" pitchFamily="34" charset="0"/>
                  <a:cs typeface="Arial" pitchFamily="34" charset="0"/>
                </a:rPr>
                <a:t> </a:t>
              </a:r>
            </a:p>
            <a:p>
              <a:r>
                <a:rPr lang="en-US" sz="1400" i="1" u="sng" dirty="0" err="1">
                  <a:solidFill>
                    <a:schemeClr val="tx1">
                      <a:lumMod val="50000"/>
                    </a:schemeClr>
                  </a:solidFill>
                  <a:latin typeface="Arial" pitchFamily="34" charset="0"/>
                  <a:cs typeface="Arial" pitchFamily="34" charset="0"/>
                </a:rPr>
                <a:t>Primi</a:t>
              </a:r>
              <a:r>
                <a:rPr lang="en-US" sz="1400" i="1" u="sng" dirty="0">
                  <a:solidFill>
                    <a:schemeClr val="tx1">
                      <a:lumMod val="50000"/>
                    </a:schemeClr>
                  </a:solidFill>
                  <a:latin typeface="Arial" pitchFamily="34" charset="0"/>
                  <a:cs typeface="Arial" pitchFamily="34" charset="0"/>
                </a:rPr>
                <a:t> </a:t>
              </a:r>
              <a:r>
                <a:rPr lang="en-US" sz="1400" i="1" u="sng" dirty="0" err="1">
                  <a:solidFill>
                    <a:schemeClr val="tx1">
                      <a:lumMod val="50000"/>
                    </a:schemeClr>
                  </a:solidFill>
                  <a:latin typeface="Arial" pitchFamily="34" charset="0"/>
                  <a:cs typeface="Arial" pitchFamily="34" charset="0"/>
                </a:rPr>
                <a:t>segni</a:t>
              </a:r>
              <a:r>
                <a:rPr lang="en-US" sz="1400" i="1" u="sng" dirty="0">
                  <a:solidFill>
                    <a:schemeClr val="tx1">
                      <a:lumMod val="50000"/>
                    </a:schemeClr>
                  </a:solidFill>
                  <a:latin typeface="Arial" pitchFamily="34" charset="0"/>
                  <a:cs typeface="Arial" pitchFamily="34" charset="0"/>
                </a:rPr>
                <a:t> e </a:t>
              </a:r>
              <a:r>
                <a:rPr lang="en-US" sz="1400" i="1" u="sng" dirty="0" err="1">
                  <a:solidFill>
                    <a:schemeClr val="tx1">
                      <a:lumMod val="50000"/>
                    </a:schemeClr>
                  </a:solidFill>
                  <a:latin typeface="Arial" pitchFamily="34" charset="0"/>
                  <a:cs typeface="Arial" pitchFamily="34" charset="0"/>
                </a:rPr>
                <a:t>sintomi</a:t>
              </a:r>
              <a:r>
                <a:rPr lang="en-US" sz="1400" i="1" dirty="0">
                  <a:solidFill>
                    <a:schemeClr val="tx1">
                      <a:lumMod val="50000"/>
                    </a:schemeClr>
                  </a:solidFill>
                  <a:latin typeface="Arial" pitchFamily="34" charset="0"/>
                  <a:cs typeface="Arial" pitchFamily="34" charset="0"/>
                </a:rPr>
                <a:t>:</a:t>
              </a:r>
            </a:p>
            <a:p>
              <a:r>
                <a:rPr lang="en-US" sz="1400" i="1" u="sng" dirty="0">
                  <a:solidFill>
                    <a:schemeClr val="tx1">
                      <a:lumMod val="50000"/>
                    </a:schemeClr>
                  </a:solidFill>
                  <a:latin typeface="Arial" pitchFamily="34" charset="0"/>
                  <a:cs typeface="Arial" pitchFamily="34" charset="0"/>
                </a:rPr>
                <a:t>non-</a:t>
              </a:r>
              <a:r>
                <a:rPr lang="en-US" sz="1400" i="1" u="sng" dirty="0" err="1">
                  <a:solidFill>
                    <a:schemeClr val="tx1">
                      <a:lumMod val="50000"/>
                    </a:schemeClr>
                  </a:solidFill>
                  <a:latin typeface="Arial" pitchFamily="34" charset="0"/>
                  <a:cs typeface="Arial" pitchFamily="34" charset="0"/>
                </a:rPr>
                <a:t>specifici</a:t>
              </a:r>
              <a:r>
                <a:rPr lang="en-US" sz="1400" i="1" u="sng" dirty="0">
                  <a:solidFill>
                    <a:schemeClr val="tx1">
                      <a:lumMod val="50000"/>
                    </a:schemeClr>
                  </a:solidFill>
                  <a:latin typeface="Arial" pitchFamily="34" charset="0"/>
                  <a:cs typeface="Arial" pitchFamily="34" charset="0"/>
                </a:rPr>
                <a:t> e </a:t>
              </a:r>
              <a:r>
                <a:rPr lang="en-US" sz="1400" i="1" u="sng" dirty="0" err="1">
                  <a:solidFill>
                    <a:schemeClr val="tx1">
                      <a:lumMod val="50000"/>
                    </a:schemeClr>
                  </a:solidFill>
                  <a:latin typeface="Arial" pitchFamily="34" charset="0"/>
                  <a:cs typeface="Arial" pitchFamily="34" charset="0"/>
                </a:rPr>
                <a:t>simil-influenzali</a:t>
              </a:r>
              <a:endParaRPr lang="en-US" sz="1400" i="1" u="sng" dirty="0">
                <a:solidFill>
                  <a:schemeClr val="tx1">
                    <a:lumMod val="50000"/>
                  </a:schemeClr>
                </a:solidFill>
                <a:latin typeface="Arial" pitchFamily="34" charset="0"/>
                <a:cs typeface="Arial" pitchFamily="34" charset="0"/>
              </a:endParaRPr>
            </a:p>
            <a:p>
              <a:pPr lvl="1" indent="-222250">
                <a:buFont typeface="Arial" pitchFamily="34" charset="0"/>
                <a:buChar char="•"/>
              </a:pPr>
              <a:r>
                <a:rPr lang="en-US" sz="1400" dirty="0" err="1">
                  <a:solidFill>
                    <a:schemeClr val="tx1">
                      <a:lumMod val="50000"/>
                    </a:schemeClr>
                  </a:solidFill>
                  <a:latin typeface="Arial" pitchFamily="34" charset="0"/>
                  <a:cs typeface="Arial" pitchFamily="34" charset="0"/>
                </a:rPr>
                <a:t>Irritabilità</a:t>
              </a:r>
              <a:endParaRPr lang="en-US" sz="1400" dirty="0">
                <a:solidFill>
                  <a:schemeClr val="tx1">
                    <a:lumMod val="50000"/>
                  </a:schemeClr>
                </a:solidFill>
                <a:latin typeface="Arial" pitchFamily="34" charset="0"/>
                <a:cs typeface="Arial" pitchFamily="34" charset="0"/>
              </a:endParaRPr>
            </a:p>
            <a:p>
              <a:pPr lvl="1" indent="-222250">
                <a:buFont typeface="Arial" pitchFamily="34" charset="0"/>
                <a:buChar char="•"/>
              </a:pPr>
              <a:r>
                <a:rPr lang="en-US" sz="1400" dirty="0" err="1">
                  <a:solidFill>
                    <a:schemeClr val="tx1">
                      <a:lumMod val="50000"/>
                    </a:schemeClr>
                  </a:solidFill>
                  <a:latin typeface="Arial" pitchFamily="34" charset="0"/>
                  <a:cs typeface="Arial" pitchFamily="34" charset="0"/>
                </a:rPr>
                <a:t>Perdita</a:t>
              </a:r>
              <a:r>
                <a:rPr lang="en-US" sz="1400" dirty="0">
                  <a:solidFill>
                    <a:schemeClr val="tx1">
                      <a:lumMod val="50000"/>
                    </a:schemeClr>
                  </a:solidFill>
                  <a:latin typeface="Arial" pitchFamily="34" charset="0"/>
                  <a:cs typeface="Arial" pitchFamily="34" charset="0"/>
                </a:rPr>
                <a:t> </a:t>
              </a:r>
              <a:r>
                <a:rPr lang="en-US" sz="1400" dirty="0" err="1">
                  <a:solidFill>
                    <a:schemeClr val="tx1">
                      <a:lumMod val="50000"/>
                    </a:schemeClr>
                  </a:solidFill>
                  <a:latin typeface="Arial" pitchFamily="34" charset="0"/>
                  <a:cs typeface="Arial" pitchFamily="34" charset="0"/>
                </a:rPr>
                <a:t>di</a:t>
              </a:r>
              <a:r>
                <a:rPr lang="en-US" sz="1400" dirty="0">
                  <a:solidFill>
                    <a:schemeClr val="tx1">
                      <a:lumMod val="50000"/>
                    </a:schemeClr>
                  </a:solidFill>
                  <a:latin typeface="Arial" pitchFamily="34" charset="0"/>
                  <a:cs typeface="Arial" pitchFamily="34" charset="0"/>
                </a:rPr>
                <a:t> </a:t>
              </a:r>
              <a:r>
                <a:rPr lang="en-US" sz="1400" dirty="0" err="1">
                  <a:solidFill>
                    <a:schemeClr val="tx1">
                      <a:lumMod val="50000"/>
                    </a:schemeClr>
                  </a:solidFill>
                  <a:latin typeface="Arial" pitchFamily="34" charset="0"/>
                  <a:cs typeface="Arial" pitchFamily="34" charset="0"/>
                </a:rPr>
                <a:t>appetito</a:t>
              </a:r>
              <a:endParaRPr lang="en-US" sz="1400" dirty="0">
                <a:solidFill>
                  <a:schemeClr val="tx1">
                    <a:lumMod val="50000"/>
                  </a:schemeClr>
                </a:solidFill>
                <a:latin typeface="Arial" pitchFamily="34" charset="0"/>
                <a:cs typeface="Arial" pitchFamily="34" charset="0"/>
              </a:endParaRPr>
            </a:p>
            <a:p>
              <a:pPr lvl="1" indent="-222250">
                <a:buFont typeface="Arial" pitchFamily="34" charset="0"/>
                <a:buChar char="•"/>
              </a:pPr>
              <a:r>
                <a:rPr lang="en-US" sz="1400" dirty="0" err="1">
                  <a:solidFill>
                    <a:schemeClr val="tx1">
                      <a:lumMod val="50000"/>
                    </a:schemeClr>
                  </a:solidFill>
                  <a:latin typeface="Arial" pitchFamily="34" charset="0"/>
                  <a:cs typeface="Arial" pitchFamily="34" charset="0"/>
                </a:rPr>
                <a:t>Febbre</a:t>
              </a:r>
              <a:endParaRPr lang="en-US" sz="1400" dirty="0">
                <a:solidFill>
                  <a:schemeClr val="tx1">
                    <a:lumMod val="50000"/>
                  </a:schemeClr>
                </a:solidFill>
                <a:latin typeface="Arial" pitchFamily="34" charset="0"/>
                <a:cs typeface="Arial" pitchFamily="34" charset="0"/>
              </a:endParaRPr>
            </a:p>
            <a:p>
              <a:pPr lvl="1" indent="-222250">
                <a:buFont typeface="Arial" pitchFamily="34" charset="0"/>
                <a:buChar char="•"/>
              </a:pPr>
              <a:r>
                <a:rPr lang="en-US" sz="1400" dirty="0">
                  <a:solidFill>
                    <a:schemeClr val="tx1">
                      <a:lumMod val="50000"/>
                    </a:schemeClr>
                  </a:solidFill>
                  <a:latin typeface="Arial" pitchFamily="34" charset="0"/>
                  <a:cs typeface="Arial" pitchFamily="34" charset="0"/>
                </a:rPr>
                <a:t>Nausea/</a:t>
              </a:r>
              <a:r>
                <a:rPr lang="en-US" sz="1400" dirty="0" err="1">
                  <a:solidFill>
                    <a:schemeClr val="tx1">
                      <a:lumMod val="50000"/>
                    </a:schemeClr>
                  </a:solidFill>
                  <a:latin typeface="Arial" pitchFamily="34" charset="0"/>
                  <a:cs typeface="Arial" pitchFamily="34" charset="0"/>
                </a:rPr>
                <a:t>vomito</a:t>
              </a:r>
              <a:endParaRPr lang="en-US" sz="1400" dirty="0">
                <a:solidFill>
                  <a:schemeClr val="tx1">
                    <a:lumMod val="50000"/>
                  </a:schemeClr>
                </a:solidFill>
                <a:latin typeface="Arial" pitchFamily="34" charset="0"/>
                <a:cs typeface="Arial" pitchFamily="34" charset="0"/>
              </a:endParaRPr>
            </a:p>
            <a:p>
              <a:pPr lvl="1" indent="-222250">
                <a:buFont typeface="Arial" pitchFamily="34" charset="0"/>
                <a:buChar char="•"/>
              </a:pPr>
              <a:r>
                <a:rPr lang="en-US" sz="1400" dirty="0">
                  <a:solidFill>
                    <a:schemeClr val="tx1">
                      <a:lumMod val="50000"/>
                    </a:schemeClr>
                  </a:solidFill>
                  <a:latin typeface="Arial" pitchFamily="34" charset="0"/>
                  <a:cs typeface="Arial" pitchFamily="34" charset="0"/>
                </a:rPr>
                <a:t>Mal </a:t>
              </a:r>
              <a:r>
                <a:rPr lang="en-US" sz="1400" dirty="0" err="1">
                  <a:solidFill>
                    <a:schemeClr val="tx1">
                      <a:lumMod val="50000"/>
                    </a:schemeClr>
                  </a:solidFill>
                  <a:latin typeface="Arial" pitchFamily="34" charset="0"/>
                  <a:cs typeface="Arial" pitchFamily="34" charset="0"/>
                </a:rPr>
                <a:t>di</a:t>
              </a:r>
              <a:r>
                <a:rPr lang="en-US" sz="1400" dirty="0">
                  <a:solidFill>
                    <a:schemeClr val="tx1">
                      <a:lumMod val="50000"/>
                    </a:schemeClr>
                  </a:solidFill>
                  <a:latin typeface="Arial" pitchFamily="34" charset="0"/>
                  <a:cs typeface="Arial" pitchFamily="34" charset="0"/>
                </a:rPr>
                <a:t> </a:t>
              </a:r>
              <a:r>
                <a:rPr lang="en-US" sz="1400" dirty="0" err="1">
                  <a:solidFill>
                    <a:schemeClr val="tx1">
                      <a:lumMod val="50000"/>
                    </a:schemeClr>
                  </a:solidFill>
                  <a:latin typeface="Arial" pitchFamily="34" charset="0"/>
                  <a:cs typeface="Arial" pitchFamily="34" charset="0"/>
                </a:rPr>
                <a:t>gola</a:t>
              </a:r>
              <a:r>
                <a:rPr lang="en-US" sz="1400" dirty="0">
                  <a:solidFill>
                    <a:schemeClr val="tx1">
                      <a:lumMod val="50000"/>
                    </a:schemeClr>
                  </a:solidFill>
                  <a:latin typeface="Arial" pitchFamily="34" charset="0"/>
                  <a:cs typeface="Arial" pitchFamily="34" charset="0"/>
                </a:rPr>
                <a:t>, </a:t>
              </a:r>
              <a:r>
                <a:rPr lang="en-US" sz="1400" dirty="0" err="1">
                  <a:solidFill>
                    <a:schemeClr val="tx1">
                      <a:lumMod val="50000"/>
                    </a:schemeClr>
                  </a:solidFill>
                  <a:latin typeface="Arial" pitchFamily="34" charset="0"/>
                  <a:cs typeface="Arial" pitchFamily="34" charset="0"/>
                </a:rPr>
                <a:t>congestione</a:t>
              </a:r>
              <a:r>
                <a:rPr lang="en-US" sz="1400" dirty="0">
                  <a:solidFill>
                    <a:schemeClr val="tx1">
                      <a:lumMod val="50000"/>
                    </a:schemeClr>
                  </a:solidFill>
                  <a:latin typeface="Arial" pitchFamily="34" charset="0"/>
                  <a:cs typeface="Arial" pitchFamily="34" charset="0"/>
                </a:rPr>
                <a:t> </a:t>
              </a:r>
              <a:r>
                <a:rPr lang="en-US" sz="1400" dirty="0" err="1">
                  <a:solidFill>
                    <a:schemeClr val="tx1">
                      <a:lumMod val="50000"/>
                    </a:schemeClr>
                  </a:solidFill>
                  <a:latin typeface="Arial" pitchFamily="34" charset="0"/>
                  <a:cs typeface="Arial" pitchFamily="34" charset="0"/>
                </a:rPr>
                <a:t>nasale</a:t>
              </a:r>
              <a:endParaRPr lang="en-US" sz="1400" dirty="0">
                <a:solidFill>
                  <a:schemeClr val="tx1">
                    <a:lumMod val="50000"/>
                  </a:schemeClr>
                </a:solidFill>
                <a:latin typeface="Arial" pitchFamily="34" charset="0"/>
                <a:cs typeface="Arial" pitchFamily="34" charset="0"/>
              </a:endParaRPr>
            </a:p>
            <a:p>
              <a:pPr lvl="1" indent="-222250">
                <a:buFont typeface="Arial" pitchFamily="34" charset="0"/>
                <a:buChar char="•"/>
              </a:pPr>
              <a:r>
                <a:rPr lang="en-US" sz="1400" dirty="0" err="1">
                  <a:solidFill>
                    <a:schemeClr val="tx1">
                      <a:lumMod val="50000"/>
                    </a:schemeClr>
                  </a:solidFill>
                  <a:latin typeface="Arial" pitchFamily="34" charset="0"/>
                  <a:cs typeface="Arial" pitchFamily="34" charset="0"/>
                </a:rPr>
                <a:t>Dolori</a:t>
              </a:r>
              <a:r>
                <a:rPr lang="en-US" sz="1400" dirty="0">
                  <a:solidFill>
                    <a:schemeClr val="tx1">
                      <a:lumMod val="50000"/>
                    </a:schemeClr>
                  </a:solidFill>
                  <a:latin typeface="Arial" pitchFamily="34" charset="0"/>
                  <a:cs typeface="Arial" pitchFamily="34" charset="0"/>
                </a:rPr>
                <a:t> </a:t>
              </a:r>
              <a:r>
                <a:rPr lang="en-US" sz="1400" dirty="0" err="1">
                  <a:solidFill>
                    <a:schemeClr val="tx1">
                      <a:lumMod val="50000"/>
                    </a:schemeClr>
                  </a:solidFill>
                  <a:latin typeface="Arial" pitchFamily="34" charset="0"/>
                  <a:cs typeface="Arial" pitchFamily="34" charset="0"/>
                </a:rPr>
                <a:t>generali</a:t>
              </a:r>
              <a:r>
                <a:rPr lang="en-US" sz="1400" dirty="0">
                  <a:solidFill>
                    <a:schemeClr val="tx1">
                      <a:lumMod val="50000"/>
                    </a:schemeClr>
                  </a:solidFill>
                  <a:latin typeface="Arial" pitchFamily="34" charset="0"/>
                  <a:cs typeface="Arial" pitchFamily="34" charset="0"/>
                </a:rPr>
                <a:t/>
              </a:r>
              <a:br>
                <a:rPr lang="en-US" sz="1400" dirty="0">
                  <a:solidFill>
                    <a:schemeClr val="tx1">
                      <a:lumMod val="50000"/>
                    </a:schemeClr>
                  </a:solidFill>
                  <a:latin typeface="Arial" pitchFamily="34" charset="0"/>
                  <a:cs typeface="Arial" pitchFamily="34" charset="0"/>
                </a:rPr>
              </a:br>
              <a:r>
                <a:rPr lang="en-US" sz="1400" dirty="0">
                  <a:solidFill>
                    <a:schemeClr val="tx1">
                      <a:lumMod val="50000"/>
                    </a:schemeClr>
                  </a:solidFill>
                  <a:latin typeface="Arial" pitchFamily="34" charset="0"/>
                  <a:cs typeface="Arial" pitchFamily="34" charset="0"/>
                </a:rPr>
                <a:t>(bambini </a:t>
              </a:r>
              <a:r>
                <a:rPr lang="en-US" sz="1400" dirty="0" err="1">
                  <a:solidFill>
                    <a:schemeClr val="tx1">
                      <a:lumMod val="50000"/>
                    </a:schemeClr>
                  </a:solidFill>
                  <a:latin typeface="Arial" pitchFamily="34" charset="0"/>
                  <a:cs typeface="Arial" pitchFamily="34" charset="0"/>
                </a:rPr>
                <a:t>più</a:t>
              </a:r>
              <a:r>
                <a:rPr lang="en-US" sz="1400" dirty="0">
                  <a:solidFill>
                    <a:schemeClr val="tx1">
                      <a:lumMod val="50000"/>
                    </a:schemeClr>
                  </a:solidFill>
                  <a:latin typeface="Arial" pitchFamily="34" charset="0"/>
                  <a:cs typeface="Arial" pitchFamily="34" charset="0"/>
                </a:rPr>
                <a:t> </a:t>
              </a:r>
              <a:r>
                <a:rPr lang="en-US" sz="1400" dirty="0" err="1">
                  <a:solidFill>
                    <a:schemeClr val="tx1">
                      <a:lumMod val="50000"/>
                    </a:schemeClr>
                  </a:solidFill>
                  <a:latin typeface="Arial" pitchFamily="34" charset="0"/>
                  <a:cs typeface="Arial" pitchFamily="34" charset="0"/>
                </a:rPr>
                <a:t>grandi</a:t>
              </a:r>
              <a:r>
                <a:rPr lang="en-US" sz="1400" dirty="0">
                  <a:solidFill>
                    <a:schemeClr val="tx1">
                      <a:lumMod val="50000"/>
                    </a:schemeClr>
                  </a:solidFill>
                  <a:latin typeface="Arial" pitchFamily="34" charset="0"/>
                  <a:cs typeface="Arial" pitchFamily="34" charset="0"/>
                </a:rPr>
                <a:t>/</a:t>
              </a:r>
              <a:r>
                <a:rPr lang="en-US" sz="1400" dirty="0" err="1">
                  <a:solidFill>
                    <a:schemeClr val="tx1">
                      <a:lumMod val="50000"/>
                    </a:schemeClr>
                  </a:solidFill>
                  <a:latin typeface="Arial" pitchFamily="34" charset="0"/>
                  <a:cs typeface="Arial" pitchFamily="34" charset="0"/>
                </a:rPr>
                <a:t>adolescenti</a:t>
              </a:r>
              <a:r>
                <a:rPr lang="en-US" sz="1400" dirty="0">
                  <a:solidFill>
                    <a:schemeClr val="tx1">
                      <a:lumMod val="50000"/>
                    </a:schemeClr>
                  </a:solidFill>
                  <a:latin typeface="Arial" pitchFamily="34" charset="0"/>
                  <a:cs typeface="Arial" pitchFamily="34" charset="0"/>
                </a:rPr>
                <a:t>)</a:t>
              </a:r>
            </a:p>
            <a:p>
              <a:pPr lvl="1" indent="-222250">
                <a:buFont typeface="Arial" pitchFamily="34" charset="0"/>
                <a:buChar char="•"/>
              </a:pPr>
              <a:r>
                <a:rPr lang="en-US" sz="1400" dirty="0" err="1">
                  <a:solidFill>
                    <a:schemeClr val="tx1">
                      <a:lumMod val="50000"/>
                    </a:schemeClr>
                  </a:solidFill>
                  <a:latin typeface="Arial" pitchFamily="34" charset="0"/>
                  <a:cs typeface="Arial" pitchFamily="34" charset="0"/>
                </a:rPr>
                <a:t>Dolore</a:t>
              </a:r>
              <a:r>
                <a:rPr lang="en-US" sz="1400" dirty="0">
                  <a:solidFill>
                    <a:schemeClr val="tx1">
                      <a:lumMod val="50000"/>
                    </a:schemeClr>
                  </a:solidFill>
                  <a:latin typeface="Arial" pitchFamily="34" charset="0"/>
                  <a:cs typeface="Arial" pitchFamily="34" charset="0"/>
                </a:rPr>
                <a:t> </a:t>
              </a:r>
              <a:r>
                <a:rPr lang="en-US" sz="1400" dirty="0" err="1">
                  <a:solidFill>
                    <a:schemeClr val="tx1">
                      <a:lumMod val="50000"/>
                    </a:schemeClr>
                  </a:solidFill>
                  <a:latin typeface="Arial" pitchFamily="34" charset="0"/>
                  <a:cs typeface="Arial" pitchFamily="34" charset="0"/>
                </a:rPr>
                <a:t>alle</a:t>
              </a:r>
              <a:r>
                <a:rPr lang="en-US" sz="1400" dirty="0">
                  <a:solidFill>
                    <a:schemeClr val="tx1">
                      <a:lumMod val="50000"/>
                    </a:schemeClr>
                  </a:solidFill>
                  <a:latin typeface="Arial" pitchFamily="34" charset="0"/>
                  <a:cs typeface="Arial" pitchFamily="34" charset="0"/>
                </a:rPr>
                <a:t> </a:t>
              </a:r>
              <a:r>
                <a:rPr lang="en-US" sz="1400" dirty="0" err="1">
                  <a:solidFill>
                    <a:schemeClr val="tx1">
                      <a:lumMod val="50000"/>
                    </a:schemeClr>
                  </a:solidFill>
                  <a:latin typeface="Arial" pitchFamily="34" charset="0"/>
                  <a:cs typeface="Arial" pitchFamily="34" charset="0"/>
                </a:rPr>
                <a:t>gambe</a:t>
              </a:r>
              <a:r>
                <a:rPr lang="en-US" sz="1400" dirty="0">
                  <a:solidFill>
                    <a:schemeClr val="tx1">
                      <a:lumMod val="50000"/>
                    </a:schemeClr>
                  </a:solidFill>
                  <a:latin typeface="Arial" pitchFamily="34" charset="0"/>
                  <a:cs typeface="Arial" pitchFamily="34" charset="0"/>
                </a:rPr>
                <a:t/>
              </a:r>
              <a:br>
                <a:rPr lang="en-US" sz="1400" dirty="0">
                  <a:solidFill>
                    <a:schemeClr val="tx1">
                      <a:lumMod val="50000"/>
                    </a:schemeClr>
                  </a:solidFill>
                  <a:latin typeface="Arial" pitchFamily="34" charset="0"/>
                  <a:cs typeface="Arial" pitchFamily="34" charset="0"/>
                </a:rPr>
              </a:br>
              <a:r>
                <a:rPr lang="en-US" sz="1400" dirty="0">
                  <a:solidFill>
                    <a:schemeClr val="tx1">
                      <a:lumMod val="50000"/>
                    </a:schemeClr>
                  </a:solidFill>
                  <a:latin typeface="Arial" pitchFamily="34" charset="0"/>
                  <a:cs typeface="Arial" pitchFamily="34" charset="0"/>
                </a:rPr>
                <a:t>(</a:t>
              </a:r>
              <a:r>
                <a:rPr lang="en-US" sz="1400" dirty="0" err="1">
                  <a:solidFill>
                    <a:schemeClr val="tx1">
                      <a:lumMod val="50000"/>
                    </a:schemeClr>
                  </a:solidFill>
                  <a:latin typeface="Arial" pitchFamily="34" charset="0"/>
                  <a:cs typeface="Arial" pitchFamily="34" charset="0"/>
                </a:rPr>
                <a:t>neonati</a:t>
              </a:r>
              <a:r>
                <a:rPr lang="en-US" sz="1400" dirty="0">
                  <a:solidFill>
                    <a:schemeClr val="tx1">
                      <a:lumMod val="50000"/>
                    </a:schemeClr>
                  </a:solidFill>
                  <a:latin typeface="Arial" pitchFamily="34" charset="0"/>
                  <a:cs typeface="Arial" pitchFamily="34" charset="0"/>
                </a:rPr>
                <a:t>/ bambini </a:t>
              </a:r>
              <a:r>
                <a:rPr lang="en-US" sz="1400" dirty="0" err="1">
                  <a:solidFill>
                    <a:schemeClr val="tx1">
                      <a:lumMod val="50000"/>
                    </a:schemeClr>
                  </a:solidFill>
                  <a:latin typeface="Arial" pitchFamily="34" charset="0"/>
                  <a:cs typeface="Arial" pitchFamily="34" charset="0"/>
                </a:rPr>
                <a:t>piccoli</a:t>
              </a:r>
              <a:r>
                <a:rPr lang="en-US" sz="1400" dirty="0">
                  <a:solidFill>
                    <a:schemeClr val="tx1">
                      <a:lumMod val="50000"/>
                    </a:schemeClr>
                  </a:solidFill>
                  <a:latin typeface="Arial" pitchFamily="34" charset="0"/>
                  <a:cs typeface="Arial" pitchFamily="34" charset="0"/>
                </a:rPr>
                <a:t>)</a:t>
              </a:r>
            </a:p>
            <a:p>
              <a:pPr lvl="1" indent="-222250">
                <a:buFont typeface="Arial" pitchFamily="34" charset="0"/>
                <a:buChar char="•"/>
              </a:pPr>
              <a:r>
                <a:rPr lang="en-US" sz="1400" dirty="0" err="1">
                  <a:solidFill>
                    <a:schemeClr val="tx1">
                      <a:lumMod val="50000"/>
                    </a:schemeClr>
                  </a:solidFill>
                  <a:latin typeface="Arial" pitchFamily="34" charset="0"/>
                  <a:cs typeface="Arial" pitchFamily="34" charset="0"/>
                </a:rPr>
                <a:t>Sonnolenza</a:t>
              </a:r>
              <a:endParaRPr lang="en-US" sz="1400" strike="sngStrike" dirty="0">
                <a:solidFill>
                  <a:schemeClr val="tx1">
                    <a:lumMod val="50000"/>
                  </a:schemeClr>
                </a:solidFill>
                <a:latin typeface="Arial" pitchFamily="34" charset="0"/>
                <a:cs typeface="Arial" pitchFamily="34" charset="0"/>
              </a:endParaRPr>
            </a:p>
            <a:p>
              <a:pPr lvl="1" indent="-222250">
                <a:buFont typeface="Arial" pitchFamily="34" charset="0"/>
                <a:buChar char="•"/>
              </a:pPr>
              <a:r>
                <a:rPr lang="en-US" sz="1400" dirty="0" err="1">
                  <a:solidFill>
                    <a:schemeClr val="tx1">
                      <a:lumMod val="50000"/>
                    </a:schemeClr>
                  </a:solidFill>
                  <a:latin typeface="Arial" pitchFamily="34" charset="0"/>
                  <a:cs typeface="Arial" pitchFamily="34" charset="0"/>
                </a:rPr>
                <a:t>Tono</a:t>
              </a:r>
              <a:r>
                <a:rPr lang="en-US" sz="1400" dirty="0">
                  <a:solidFill>
                    <a:schemeClr val="tx1">
                      <a:lumMod val="50000"/>
                    </a:schemeClr>
                  </a:solidFill>
                  <a:latin typeface="Arial" pitchFamily="34" charset="0"/>
                  <a:cs typeface="Arial" pitchFamily="34" charset="0"/>
                </a:rPr>
                <a:t> </a:t>
              </a:r>
              <a:r>
                <a:rPr lang="en-US" sz="1400" dirty="0" err="1">
                  <a:solidFill>
                    <a:schemeClr val="tx1">
                      <a:lumMod val="50000"/>
                    </a:schemeClr>
                  </a:solidFill>
                  <a:latin typeface="Arial" pitchFamily="34" charset="0"/>
                  <a:cs typeface="Arial" pitchFamily="34" charset="0"/>
                </a:rPr>
                <a:t>muscolare</a:t>
              </a:r>
              <a:r>
                <a:rPr lang="en-US" sz="1400" dirty="0">
                  <a:solidFill>
                    <a:schemeClr val="tx1">
                      <a:lumMod val="50000"/>
                    </a:schemeClr>
                  </a:solidFill>
                  <a:latin typeface="Arial" pitchFamily="34" charset="0"/>
                  <a:cs typeface="Arial" pitchFamily="34" charset="0"/>
                </a:rPr>
                <a:t> </a:t>
              </a:r>
              <a:r>
                <a:rPr lang="en-US" sz="1400" dirty="0" err="1">
                  <a:solidFill>
                    <a:schemeClr val="tx1">
                      <a:lumMod val="50000"/>
                    </a:schemeClr>
                  </a:solidFill>
                  <a:latin typeface="Arial" pitchFamily="34" charset="0"/>
                  <a:cs typeface="Arial" pitchFamily="34" charset="0"/>
                </a:rPr>
                <a:t>ipotonico</a:t>
              </a:r>
              <a:r>
                <a:rPr lang="en-US" sz="1400" dirty="0">
                  <a:solidFill>
                    <a:schemeClr val="tx1">
                      <a:lumMod val="50000"/>
                    </a:schemeClr>
                  </a:solidFill>
                  <a:latin typeface="Arial" pitchFamily="34" charset="0"/>
                  <a:cs typeface="Arial" pitchFamily="34" charset="0"/>
                </a:rPr>
                <a:t/>
              </a:r>
              <a:br>
                <a:rPr lang="en-US" sz="1400" dirty="0">
                  <a:solidFill>
                    <a:schemeClr val="tx1">
                      <a:lumMod val="50000"/>
                    </a:schemeClr>
                  </a:solidFill>
                  <a:latin typeface="Arial" pitchFamily="34" charset="0"/>
                  <a:cs typeface="Arial" pitchFamily="34" charset="0"/>
                </a:rPr>
              </a:br>
              <a:r>
                <a:rPr lang="en-US" sz="1400" dirty="0">
                  <a:solidFill>
                    <a:schemeClr val="tx1">
                      <a:lumMod val="50000"/>
                    </a:schemeClr>
                  </a:solidFill>
                  <a:latin typeface="Arial" pitchFamily="34" charset="0"/>
                  <a:cs typeface="Arial" pitchFamily="34" charset="0"/>
                </a:rPr>
                <a:t>(bambini &lt;1 anno </a:t>
              </a:r>
              <a:r>
                <a:rPr lang="en-US" sz="1400" dirty="0" err="1">
                  <a:solidFill>
                    <a:schemeClr val="tx1">
                      <a:lumMod val="50000"/>
                    </a:schemeClr>
                  </a:solidFill>
                  <a:latin typeface="Arial" pitchFamily="34" charset="0"/>
                  <a:cs typeface="Arial" pitchFamily="34" charset="0"/>
                </a:rPr>
                <a:t>di</a:t>
              </a:r>
              <a:r>
                <a:rPr lang="en-US" sz="1400" dirty="0">
                  <a:solidFill>
                    <a:schemeClr val="tx1">
                      <a:lumMod val="50000"/>
                    </a:schemeClr>
                  </a:solidFill>
                  <a:latin typeface="Arial" pitchFamily="34" charset="0"/>
                  <a:cs typeface="Arial" pitchFamily="34" charset="0"/>
                </a:rPr>
                <a:t> </a:t>
              </a:r>
              <a:r>
                <a:rPr lang="en-US" sz="1400" dirty="0" err="1">
                  <a:solidFill>
                    <a:schemeClr val="tx1">
                      <a:lumMod val="50000"/>
                    </a:schemeClr>
                  </a:solidFill>
                  <a:latin typeface="Arial" pitchFamily="34" charset="0"/>
                  <a:cs typeface="Arial" pitchFamily="34" charset="0"/>
                </a:rPr>
                <a:t>età</a:t>
              </a:r>
              <a:r>
                <a:rPr lang="en-US" sz="1400" dirty="0">
                  <a:solidFill>
                    <a:schemeClr val="tx1">
                      <a:lumMod val="50000"/>
                    </a:schemeClr>
                  </a:solidFill>
                  <a:latin typeface="Arial" pitchFamily="34" charset="0"/>
                  <a:cs typeface="Arial" pitchFamily="34" charset="0"/>
                </a:rPr>
                <a:t>)</a:t>
              </a:r>
            </a:p>
            <a:p>
              <a:pPr algn="ctr"/>
              <a:endParaRPr lang="en-US" sz="1400" dirty="0">
                <a:solidFill>
                  <a:schemeClr val="accent2"/>
                </a:solidFill>
                <a:latin typeface="Arial" pitchFamily="34" charset="0"/>
                <a:cs typeface="Arial" pitchFamily="34" charset="0"/>
              </a:endParaRPr>
            </a:p>
          </p:txBody>
        </p:sp>
        <p:sp>
          <p:nvSpPr>
            <p:cNvPr id="59" name="TextBox 15"/>
            <p:cNvSpPr txBox="1">
              <a:spLocks noChangeArrowheads="1"/>
            </p:cNvSpPr>
            <p:nvPr/>
          </p:nvSpPr>
          <p:spPr bwMode="auto">
            <a:xfrm>
              <a:off x="5640410" y="3671551"/>
              <a:ext cx="3120273" cy="307777"/>
            </a:xfrm>
            <a:prstGeom prst="rect">
              <a:avLst/>
            </a:prstGeom>
            <a:noFill/>
            <a:ln w="9525">
              <a:noFill/>
              <a:miter lim="800000"/>
              <a:headEnd/>
              <a:tailEnd/>
            </a:ln>
          </p:spPr>
          <p:txBody>
            <a:bodyPr wrap="square">
              <a:spAutoFit/>
            </a:bodyPr>
            <a:lstStyle/>
            <a:p>
              <a:pPr fontAlgn="auto">
                <a:spcBef>
                  <a:spcPts val="0"/>
                </a:spcBef>
                <a:spcAft>
                  <a:spcPts val="0"/>
                </a:spcAft>
              </a:pPr>
              <a:r>
                <a:rPr lang="en-US" sz="1400" b="1" dirty="0">
                  <a:solidFill>
                    <a:schemeClr val="accent2"/>
                  </a:solidFill>
                  <a:latin typeface="Arial" pitchFamily="34" charset="0"/>
                  <a:cs typeface="Arial" pitchFamily="34" charset="0"/>
                </a:rPr>
                <a:t>8 ore</a:t>
              </a:r>
              <a:endParaRPr lang="en-US" sz="1400" i="1" u="sng" dirty="0">
                <a:solidFill>
                  <a:schemeClr val="accent2"/>
                </a:solidFill>
                <a:latin typeface="Arial" pitchFamily="34" charset="0"/>
                <a:cs typeface="Arial" pitchFamily="34" charset="0"/>
              </a:endParaRPr>
            </a:p>
          </p:txBody>
        </p:sp>
      </p:grpSp>
      <p:sp>
        <p:nvSpPr>
          <p:cNvPr id="60" name="TextBox 17"/>
          <p:cNvSpPr txBox="1">
            <a:spLocks noChangeArrowheads="1"/>
          </p:cNvSpPr>
          <p:nvPr/>
        </p:nvSpPr>
        <p:spPr bwMode="auto">
          <a:xfrm>
            <a:off x="190005" y="1382659"/>
            <a:ext cx="2620555" cy="2369880"/>
          </a:xfrm>
          <a:prstGeom prst="rect">
            <a:avLst/>
          </a:prstGeom>
          <a:noFill/>
          <a:ln w="9525">
            <a:noFill/>
            <a:miter lim="800000"/>
            <a:headEnd/>
            <a:tailEnd/>
          </a:ln>
        </p:spPr>
        <p:txBody>
          <a:bodyPr wrap="square">
            <a:spAutoFit/>
          </a:bodyPr>
          <a:lstStyle/>
          <a:p>
            <a:r>
              <a:rPr lang="en-US" sz="2000" b="1" dirty="0">
                <a:solidFill>
                  <a:schemeClr val="accent5"/>
                </a:solidFill>
                <a:latin typeface="Arial" pitchFamily="34" charset="0"/>
                <a:cs typeface="Arial" pitchFamily="34" charset="0"/>
              </a:rPr>
              <a:t>~16–24 ore</a:t>
            </a:r>
            <a:r>
              <a:rPr lang="en-US" sz="2000" b="1" baseline="30000" dirty="0">
                <a:solidFill>
                  <a:schemeClr val="accent5"/>
                </a:solidFill>
                <a:latin typeface="Arial" pitchFamily="34" charset="0"/>
                <a:cs typeface="Arial" pitchFamily="34" charset="0"/>
              </a:rPr>
              <a:t>1,2</a:t>
            </a:r>
            <a:endParaRPr lang="en-US" sz="2000" b="1" dirty="0">
              <a:solidFill>
                <a:schemeClr val="accent5"/>
              </a:solidFill>
              <a:latin typeface="Arial" pitchFamily="34" charset="0"/>
              <a:cs typeface="Arial" pitchFamily="34" charset="0"/>
            </a:endParaRPr>
          </a:p>
          <a:p>
            <a:r>
              <a:rPr lang="en-US" sz="1600" i="1" u="sng" dirty="0" err="1">
                <a:solidFill>
                  <a:schemeClr val="tx1">
                    <a:lumMod val="50000"/>
                  </a:schemeClr>
                </a:solidFill>
                <a:latin typeface="Arial" pitchFamily="34" charset="0"/>
                <a:cs typeface="Arial" pitchFamily="34" charset="0"/>
              </a:rPr>
              <a:t>Può</a:t>
            </a:r>
            <a:r>
              <a:rPr lang="en-US" sz="1600" i="1" u="sng" dirty="0">
                <a:solidFill>
                  <a:schemeClr val="tx1">
                    <a:lumMod val="50000"/>
                  </a:schemeClr>
                </a:solidFill>
                <a:latin typeface="Arial" pitchFamily="34" charset="0"/>
                <a:cs typeface="Arial" pitchFamily="34" charset="0"/>
              </a:rPr>
              <a:t> </a:t>
            </a:r>
            <a:r>
              <a:rPr lang="en-US" sz="1600" i="1" u="sng" dirty="0" err="1">
                <a:solidFill>
                  <a:schemeClr val="tx1">
                    <a:lumMod val="50000"/>
                  </a:schemeClr>
                </a:solidFill>
                <a:latin typeface="Arial" pitchFamily="34" charset="0"/>
                <a:cs typeface="Arial" pitchFamily="34" charset="0"/>
              </a:rPr>
              <a:t>progredire</a:t>
            </a:r>
            <a:r>
              <a:rPr lang="en-US" sz="1600" i="1" u="sng" dirty="0">
                <a:solidFill>
                  <a:schemeClr val="tx1">
                    <a:lumMod val="50000"/>
                  </a:schemeClr>
                </a:solidFill>
                <a:latin typeface="Arial" pitchFamily="34" charset="0"/>
                <a:cs typeface="Arial" pitchFamily="34" charset="0"/>
              </a:rPr>
              <a:t> </a:t>
            </a:r>
            <a:r>
              <a:rPr lang="en-US" sz="1600" i="1" u="sng" dirty="0" err="1">
                <a:solidFill>
                  <a:schemeClr val="tx1">
                    <a:lumMod val="50000"/>
                  </a:schemeClr>
                </a:solidFill>
                <a:latin typeface="Arial" pitchFamily="34" charset="0"/>
                <a:cs typeface="Arial" pitchFamily="34" charset="0"/>
              </a:rPr>
              <a:t>da</a:t>
            </a:r>
            <a:r>
              <a:rPr lang="en-US" sz="1600" i="1" u="sng" dirty="0">
                <a:solidFill>
                  <a:schemeClr val="tx1">
                    <a:lumMod val="50000"/>
                  </a:schemeClr>
                </a:solidFill>
                <a:latin typeface="Arial" pitchFamily="34" charset="0"/>
                <a:cs typeface="Arial" pitchFamily="34" charset="0"/>
              </a:rPr>
              <a:t> </a:t>
            </a:r>
            <a:r>
              <a:rPr lang="en-US" sz="1600" i="1" u="sng" dirty="0" err="1">
                <a:solidFill>
                  <a:schemeClr val="tx1">
                    <a:lumMod val="50000"/>
                  </a:schemeClr>
                </a:solidFill>
                <a:latin typeface="Arial" pitchFamily="34" charset="0"/>
                <a:cs typeface="Arial" pitchFamily="34" charset="0"/>
              </a:rPr>
              <a:t>segni</a:t>
            </a:r>
            <a:r>
              <a:rPr lang="en-US" sz="1600" i="1" u="sng" dirty="0">
                <a:solidFill>
                  <a:schemeClr val="tx1">
                    <a:lumMod val="50000"/>
                  </a:schemeClr>
                </a:solidFill>
                <a:latin typeface="Arial" pitchFamily="34" charset="0"/>
                <a:cs typeface="Arial" pitchFamily="34" charset="0"/>
              </a:rPr>
              <a:t> e </a:t>
            </a:r>
            <a:r>
              <a:rPr lang="en-US" sz="1600" i="1" u="sng" dirty="0" err="1">
                <a:solidFill>
                  <a:schemeClr val="tx1">
                    <a:lumMod val="50000"/>
                  </a:schemeClr>
                </a:solidFill>
                <a:latin typeface="Arial" pitchFamily="34" charset="0"/>
                <a:cs typeface="Arial" pitchFamily="34" charset="0"/>
              </a:rPr>
              <a:t>sintomi</a:t>
            </a:r>
            <a:r>
              <a:rPr lang="en-US" sz="1600" i="1" u="sng" dirty="0">
                <a:solidFill>
                  <a:schemeClr val="tx1">
                    <a:lumMod val="50000"/>
                  </a:schemeClr>
                </a:solidFill>
                <a:latin typeface="Arial" pitchFamily="34" charset="0"/>
                <a:cs typeface="Arial" pitchFamily="34" charset="0"/>
              </a:rPr>
              <a:t> non </a:t>
            </a:r>
            <a:r>
              <a:rPr lang="en-US" sz="1600" i="1" u="sng" dirty="0" err="1">
                <a:solidFill>
                  <a:schemeClr val="tx1">
                    <a:lumMod val="50000"/>
                  </a:schemeClr>
                </a:solidFill>
                <a:latin typeface="Arial" pitchFamily="34" charset="0"/>
                <a:cs typeface="Arial" pitchFamily="34" charset="0"/>
              </a:rPr>
              <a:t>specifici</a:t>
            </a:r>
            <a:r>
              <a:rPr lang="en-US" sz="1600" i="1" u="sng" dirty="0">
                <a:solidFill>
                  <a:schemeClr val="tx1">
                    <a:lumMod val="50000"/>
                  </a:schemeClr>
                </a:solidFill>
                <a:latin typeface="Arial" pitchFamily="34" charset="0"/>
                <a:cs typeface="Arial" pitchFamily="34" charset="0"/>
              </a:rPr>
              <a:t> </a:t>
            </a:r>
            <a:r>
              <a:rPr lang="en-US" sz="1600" i="1" u="sng" dirty="0" err="1">
                <a:solidFill>
                  <a:schemeClr val="tx1">
                    <a:lumMod val="50000"/>
                  </a:schemeClr>
                </a:solidFill>
                <a:latin typeface="Arial" pitchFamily="34" charset="0"/>
                <a:cs typeface="Arial" pitchFamily="34" charset="0"/>
              </a:rPr>
              <a:t>alla</a:t>
            </a:r>
            <a:r>
              <a:rPr lang="en-US" sz="1600" i="1" u="sng" dirty="0">
                <a:solidFill>
                  <a:schemeClr val="tx1">
                    <a:lumMod val="50000"/>
                  </a:schemeClr>
                </a:solidFill>
                <a:latin typeface="Arial" pitchFamily="34" charset="0"/>
                <a:cs typeface="Arial" pitchFamily="34" charset="0"/>
              </a:rPr>
              <a:t> </a:t>
            </a:r>
            <a:r>
              <a:rPr lang="en-US" sz="1600" i="1" u="sng" dirty="0" err="1">
                <a:solidFill>
                  <a:schemeClr val="tx1">
                    <a:lumMod val="50000"/>
                  </a:schemeClr>
                </a:solidFill>
                <a:latin typeface="Arial" pitchFamily="34" charset="0"/>
                <a:cs typeface="Arial" pitchFamily="34" charset="0"/>
              </a:rPr>
              <a:t>morte</a:t>
            </a:r>
            <a:r>
              <a:rPr lang="en-US" sz="1600" i="1" u="sng" dirty="0">
                <a:solidFill>
                  <a:schemeClr val="tx1">
                    <a:lumMod val="50000"/>
                  </a:schemeClr>
                </a:solidFill>
                <a:latin typeface="Arial" pitchFamily="34" charset="0"/>
                <a:cs typeface="Arial" pitchFamily="34" charset="0"/>
              </a:rPr>
              <a:t> </a:t>
            </a:r>
            <a:r>
              <a:rPr lang="en-US" sz="1600" i="1" u="sng" dirty="0" err="1">
                <a:solidFill>
                  <a:schemeClr val="tx1">
                    <a:lumMod val="50000"/>
                  </a:schemeClr>
                </a:solidFill>
                <a:latin typeface="Arial" pitchFamily="34" charset="0"/>
                <a:cs typeface="Arial" pitchFamily="34" charset="0"/>
              </a:rPr>
              <a:t>entro</a:t>
            </a:r>
            <a:r>
              <a:rPr lang="en-US" sz="1600" i="1" u="sng" dirty="0">
                <a:solidFill>
                  <a:schemeClr val="tx1">
                    <a:lumMod val="50000"/>
                  </a:schemeClr>
                </a:solidFill>
                <a:latin typeface="Arial" pitchFamily="34" charset="0"/>
                <a:cs typeface="Arial" pitchFamily="34" charset="0"/>
              </a:rPr>
              <a:t> 24 ore:</a:t>
            </a:r>
          </a:p>
          <a:p>
            <a:pPr marL="457200" indent="-222250">
              <a:buFont typeface="Arial" pitchFamily="34" charset="0"/>
              <a:buChar char="•"/>
            </a:pPr>
            <a:r>
              <a:rPr lang="en-US" sz="1600" dirty="0" err="1">
                <a:solidFill>
                  <a:schemeClr val="tx1">
                    <a:lumMod val="50000"/>
                  </a:schemeClr>
                </a:solidFill>
                <a:latin typeface="Arial" pitchFamily="34" charset="0"/>
                <a:cs typeface="Arial" pitchFamily="34" charset="0"/>
              </a:rPr>
              <a:t>Confusione</a:t>
            </a:r>
            <a:r>
              <a:rPr lang="en-US" sz="1600" dirty="0">
                <a:solidFill>
                  <a:schemeClr val="tx1">
                    <a:lumMod val="50000"/>
                  </a:schemeClr>
                </a:solidFill>
                <a:latin typeface="Arial" pitchFamily="34" charset="0"/>
                <a:cs typeface="Arial" pitchFamily="34" charset="0"/>
              </a:rPr>
              <a:t>/</a:t>
            </a:r>
            <a:r>
              <a:rPr lang="en-US" sz="1600" dirty="0" err="1">
                <a:solidFill>
                  <a:schemeClr val="tx1">
                    <a:lumMod val="50000"/>
                  </a:schemeClr>
                </a:solidFill>
                <a:latin typeface="Arial" pitchFamily="34" charset="0"/>
                <a:cs typeface="Arial" pitchFamily="34" charset="0"/>
              </a:rPr>
              <a:t>delirio</a:t>
            </a:r>
            <a:endParaRPr lang="en-US" sz="1600" dirty="0">
              <a:solidFill>
                <a:schemeClr val="tx1">
                  <a:lumMod val="50000"/>
                </a:schemeClr>
              </a:solidFill>
              <a:latin typeface="Arial" pitchFamily="34" charset="0"/>
              <a:cs typeface="Arial" pitchFamily="34" charset="0"/>
            </a:endParaRPr>
          </a:p>
          <a:p>
            <a:pPr marL="457200" indent="-222250">
              <a:buFont typeface="Arial" pitchFamily="34" charset="0"/>
              <a:buChar char="•"/>
            </a:pPr>
            <a:r>
              <a:rPr lang="en-US" sz="1600" dirty="0" err="1">
                <a:solidFill>
                  <a:schemeClr val="tx1">
                    <a:lumMod val="50000"/>
                  </a:schemeClr>
                </a:solidFill>
                <a:latin typeface="Arial" pitchFamily="34" charset="0"/>
                <a:cs typeface="Arial" pitchFamily="34" charset="0"/>
              </a:rPr>
              <a:t>Incoscienza</a:t>
            </a:r>
            <a:endParaRPr lang="en-US" sz="1600" dirty="0">
              <a:solidFill>
                <a:schemeClr val="tx1">
                  <a:lumMod val="50000"/>
                </a:schemeClr>
              </a:solidFill>
              <a:latin typeface="Arial" pitchFamily="34" charset="0"/>
              <a:cs typeface="Arial" pitchFamily="34" charset="0"/>
            </a:endParaRPr>
          </a:p>
          <a:p>
            <a:pPr marL="457200" indent="-222250">
              <a:buFont typeface="Arial" pitchFamily="34" charset="0"/>
              <a:buChar char="•"/>
            </a:pPr>
            <a:r>
              <a:rPr lang="en-US" sz="1600" dirty="0" err="1">
                <a:solidFill>
                  <a:schemeClr val="tx1">
                    <a:lumMod val="50000"/>
                  </a:schemeClr>
                </a:solidFill>
                <a:latin typeface="Arial" pitchFamily="34" charset="0"/>
                <a:cs typeface="Arial" pitchFamily="34" charset="0"/>
              </a:rPr>
              <a:t>Convulsioni</a:t>
            </a:r>
            <a:endParaRPr lang="en-US" sz="1600" dirty="0">
              <a:solidFill>
                <a:schemeClr val="tx1">
                  <a:lumMod val="50000"/>
                </a:schemeClr>
              </a:solidFill>
              <a:latin typeface="Arial" pitchFamily="34" charset="0"/>
              <a:cs typeface="Arial" pitchFamily="34" charset="0"/>
            </a:endParaRPr>
          </a:p>
          <a:p>
            <a:pPr marL="457200" indent="-222250">
              <a:buFont typeface="Arial" pitchFamily="34" charset="0"/>
              <a:buChar char="•"/>
            </a:pPr>
            <a:r>
              <a:rPr lang="en-US" sz="1600" dirty="0">
                <a:solidFill>
                  <a:schemeClr val="tx1">
                    <a:lumMod val="50000"/>
                  </a:schemeClr>
                </a:solidFill>
                <a:latin typeface="Arial" pitchFamily="34" charset="0"/>
                <a:cs typeface="Arial" pitchFamily="34" charset="0"/>
              </a:rPr>
              <a:t>Shock </a:t>
            </a:r>
            <a:r>
              <a:rPr lang="en-US" sz="1600" dirty="0" err="1">
                <a:solidFill>
                  <a:schemeClr val="tx1">
                    <a:lumMod val="50000"/>
                  </a:schemeClr>
                </a:solidFill>
                <a:latin typeface="Arial" pitchFamily="34" charset="0"/>
                <a:cs typeface="Arial" pitchFamily="34" charset="0"/>
              </a:rPr>
              <a:t>settico</a:t>
            </a:r>
            <a:endParaRPr lang="en-US" sz="1600" dirty="0">
              <a:solidFill>
                <a:schemeClr val="tx1">
                  <a:lumMod val="50000"/>
                </a:schemeClr>
              </a:solidFill>
              <a:latin typeface="Arial" pitchFamily="34" charset="0"/>
              <a:cs typeface="Arial" pitchFamily="34" charset="0"/>
            </a:endParaRPr>
          </a:p>
          <a:p>
            <a:pPr marL="457200" indent="-222250">
              <a:buFont typeface="Arial" pitchFamily="34" charset="0"/>
              <a:buChar char="•"/>
            </a:pPr>
            <a:r>
              <a:rPr lang="en-US" sz="1600" dirty="0" err="1">
                <a:solidFill>
                  <a:schemeClr val="tx1">
                    <a:lumMod val="50000"/>
                  </a:schemeClr>
                </a:solidFill>
                <a:latin typeface="Arial" pitchFamily="34" charset="0"/>
                <a:cs typeface="Arial" pitchFamily="34" charset="0"/>
              </a:rPr>
              <a:t>Morte</a:t>
            </a:r>
            <a:endParaRPr lang="en-US" sz="1600" dirty="0">
              <a:solidFill>
                <a:schemeClr val="tx1">
                  <a:lumMod val="50000"/>
                </a:schemeClr>
              </a:solidFill>
              <a:latin typeface="Arial" pitchFamily="34" charset="0"/>
              <a:cs typeface="Arial" pitchFamily="34" charset="0"/>
            </a:endParaRPr>
          </a:p>
        </p:txBody>
      </p:sp>
      <p:grpSp>
        <p:nvGrpSpPr>
          <p:cNvPr id="17" name="Group 5"/>
          <p:cNvGrpSpPr/>
          <p:nvPr/>
        </p:nvGrpSpPr>
        <p:grpSpPr>
          <a:xfrm>
            <a:off x="1691680" y="4713818"/>
            <a:ext cx="6866034" cy="1723353"/>
            <a:chOff x="2280794" y="4688839"/>
            <a:chExt cx="6276919" cy="1723353"/>
          </a:xfrm>
        </p:grpSpPr>
        <p:sp>
          <p:nvSpPr>
            <p:cNvPr id="2060" name="TextBox 17"/>
            <p:cNvSpPr txBox="1">
              <a:spLocks noChangeArrowheads="1"/>
            </p:cNvSpPr>
            <p:nvPr/>
          </p:nvSpPr>
          <p:spPr bwMode="auto">
            <a:xfrm>
              <a:off x="2931560" y="4953305"/>
              <a:ext cx="3110846" cy="800219"/>
            </a:xfrm>
            <a:prstGeom prst="rect">
              <a:avLst/>
            </a:prstGeom>
            <a:noFill/>
            <a:ln w="9525">
              <a:noFill/>
              <a:miter lim="800000"/>
              <a:headEnd/>
              <a:tailEnd/>
            </a:ln>
          </p:spPr>
          <p:txBody>
            <a:bodyPr wrap="square">
              <a:spAutoFit/>
            </a:bodyPr>
            <a:lstStyle/>
            <a:p>
              <a:r>
                <a:rPr lang="en-US" b="1" dirty="0">
                  <a:solidFill>
                    <a:schemeClr val="accent1">
                      <a:lumMod val="50000"/>
                    </a:schemeClr>
                  </a:solidFill>
                  <a:latin typeface="Arial" pitchFamily="34" charset="0"/>
                  <a:cs typeface="Arial" pitchFamily="34" charset="0"/>
                </a:rPr>
                <a:t>~9–15 ore</a:t>
              </a:r>
              <a:r>
                <a:rPr lang="en-US" b="1" baseline="30000" dirty="0">
                  <a:solidFill>
                    <a:schemeClr val="accent1">
                      <a:lumMod val="50000"/>
                    </a:schemeClr>
                  </a:solidFill>
                  <a:latin typeface="Arial" pitchFamily="34" charset="0"/>
                  <a:cs typeface="Arial" pitchFamily="34" charset="0"/>
                </a:rPr>
                <a:t>1</a:t>
              </a:r>
            </a:p>
            <a:p>
              <a:r>
                <a:rPr lang="en-US" sz="1400" i="1" u="sng" dirty="0" err="1">
                  <a:solidFill>
                    <a:schemeClr val="accent1">
                      <a:lumMod val="50000"/>
                    </a:schemeClr>
                  </a:solidFill>
                  <a:latin typeface="Arial" pitchFamily="34" charset="0"/>
                  <a:cs typeface="Arial" pitchFamily="34" charset="0"/>
                </a:rPr>
                <a:t>Classici</a:t>
              </a:r>
              <a:r>
                <a:rPr lang="en-US" sz="1400" i="1" u="sng" dirty="0">
                  <a:solidFill>
                    <a:schemeClr val="accent1">
                      <a:lumMod val="50000"/>
                    </a:schemeClr>
                  </a:solidFill>
                  <a:latin typeface="Arial" pitchFamily="34" charset="0"/>
                  <a:cs typeface="Arial" pitchFamily="34" charset="0"/>
                </a:rPr>
                <a:t> </a:t>
              </a:r>
              <a:r>
                <a:rPr lang="en-US" sz="1400" i="1" u="sng" dirty="0" err="1">
                  <a:solidFill>
                    <a:schemeClr val="accent1">
                      <a:lumMod val="50000"/>
                    </a:schemeClr>
                  </a:solidFill>
                  <a:latin typeface="Arial" pitchFamily="34" charset="0"/>
                  <a:cs typeface="Arial" pitchFamily="34" charset="0"/>
                </a:rPr>
                <a:t>segni</a:t>
              </a:r>
              <a:r>
                <a:rPr lang="en-US" sz="1400" i="1" u="sng" dirty="0">
                  <a:solidFill>
                    <a:schemeClr val="accent1">
                      <a:lumMod val="50000"/>
                    </a:schemeClr>
                  </a:solidFill>
                  <a:latin typeface="Arial" pitchFamily="34" charset="0"/>
                  <a:cs typeface="Arial" pitchFamily="34" charset="0"/>
                </a:rPr>
                <a:t> e </a:t>
              </a:r>
              <a:r>
                <a:rPr lang="en-US" sz="1400" i="1" u="sng" dirty="0" err="1">
                  <a:solidFill>
                    <a:schemeClr val="accent1">
                      <a:lumMod val="50000"/>
                    </a:schemeClr>
                  </a:solidFill>
                  <a:latin typeface="Arial" pitchFamily="34" charset="0"/>
                  <a:cs typeface="Arial" pitchFamily="34" charset="0"/>
                </a:rPr>
                <a:t>sintomi</a:t>
              </a:r>
              <a:r>
                <a:rPr lang="en-US" sz="1400" i="1" u="sng" dirty="0">
                  <a:solidFill>
                    <a:schemeClr val="accent1">
                      <a:lumMod val="50000"/>
                    </a:schemeClr>
                  </a:solidFill>
                  <a:latin typeface="Arial" pitchFamily="34" charset="0"/>
                  <a:cs typeface="Arial" pitchFamily="34" charset="0"/>
                </a:rPr>
                <a:t> </a:t>
              </a:r>
              <a:r>
                <a:rPr lang="en-US" sz="1400" i="1" u="sng" dirty="0" err="1">
                  <a:solidFill>
                    <a:schemeClr val="accent1">
                      <a:lumMod val="50000"/>
                    </a:schemeClr>
                  </a:solidFill>
                  <a:latin typeface="Arial" pitchFamily="34" charset="0"/>
                  <a:cs typeface="Arial" pitchFamily="34" charset="0"/>
                </a:rPr>
                <a:t>della</a:t>
              </a:r>
              <a:r>
                <a:rPr lang="en-US" sz="1400" i="1" u="sng" dirty="0">
                  <a:solidFill>
                    <a:schemeClr val="accent1">
                      <a:lumMod val="50000"/>
                    </a:schemeClr>
                  </a:solidFill>
                  <a:latin typeface="Arial" pitchFamily="34" charset="0"/>
                  <a:cs typeface="Arial" pitchFamily="34" charset="0"/>
                </a:rPr>
                <a:t> </a:t>
              </a:r>
              <a:r>
                <a:rPr lang="en-US" sz="1400" i="1" u="sng" dirty="0" err="1">
                  <a:solidFill>
                    <a:schemeClr val="accent1">
                      <a:lumMod val="50000"/>
                    </a:schemeClr>
                  </a:solidFill>
                  <a:latin typeface="Arial" pitchFamily="34" charset="0"/>
                  <a:cs typeface="Arial" pitchFamily="34" charset="0"/>
                </a:rPr>
                <a:t>meningite</a:t>
              </a:r>
              <a:r>
                <a:rPr lang="en-US" sz="1400" i="1" u="sng" dirty="0">
                  <a:solidFill>
                    <a:schemeClr val="accent1">
                      <a:lumMod val="50000"/>
                    </a:schemeClr>
                  </a:solidFill>
                  <a:latin typeface="Arial" pitchFamily="34" charset="0"/>
                  <a:cs typeface="Arial" pitchFamily="34" charset="0"/>
                </a:rPr>
                <a:t>:</a:t>
              </a:r>
            </a:p>
          </p:txBody>
        </p:sp>
        <p:sp>
          <p:nvSpPr>
            <p:cNvPr id="93" name="TextBox 92"/>
            <p:cNvSpPr txBox="1"/>
            <p:nvPr/>
          </p:nvSpPr>
          <p:spPr>
            <a:xfrm>
              <a:off x="3747126" y="4688839"/>
              <a:ext cx="1109753" cy="338554"/>
            </a:xfrm>
            <a:prstGeom prst="rect">
              <a:avLst/>
            </a:prstGeom>
            <a:noFill/>
          </p:spPr>
          <p:txBody>
            <a:bodyPr wrap="square" rtlCol="0">
              <a:spAutoFit/>
            </a:bodyPr>
            <a:lstStyle/>
            <a:p>
              <a:pPr algn="ctr"/>
              <a:r>
                <a:rPr lang="en-US" sz="1600" b="1" dirty="0">
                  <a:solidFill>
                    <a:schemeClr val="accent2"/>
                  </a:solidFill>
                  <a:latin typeface="Arial" pitchFamily="34" charset="0"/>
                  <a:cs typeface="Arial" pitchFamily="34" charset="0"/>
                </a:rPr>
                <a:t>12 ore</a:t>
              </a:r>
            </a:p>
          </p:txBody>
        </p:sp>
        <p:sp>
          <p:nvSpPr>
            <p:cNvPr id="3" name="Rectangle 2"/>
            <p:cNvSpPr/>
            <p:nvPr/>
          </p:nvSpPr>
          <p:spPr>
            <a:xfrm>
              <a:off x="3985713" y="5458085"/>
              <a:ext cx="4572000" cy="954107"/>
            </a:xfrm>
            <a:prstGeom prst="rect">
              <a:avLst/>
            </a:prstGeom>
          </p:spPr>
          <p:txBody>
            <a:bodyPr>
              <a:spAutoFit/>
            </a:bodyPr>
            <a:lstStyle/>
            <a:p>
              <a:pPr marL="822960" indent="-182880">
                <a:buFont typeface="Arial" pitchFamily="34" charset="0"/>
                <a:buChar char="•"/>
              </a:pPr>
              <a:r>
                <a:rPr lang="en-US" sz="1400" dirty="0" err="1">
                  <a:solidFill>
                    <a:schemeClr val="tx1">
                      <a:lumMod val="50000"/>
                    </a:schemeClr>
                  </a:solidFill>
                  <a:latin typeface="Arial" pitchFamily="34" charset="0"/>
                  <a:cs typeface="Arial" pitchFamily="34" charset="0"/>
                </a:rPr>
                <a:t>Rigidità</a:t>
              </a:r>
              <a:r>
                <a:rPr lang="en-US" sz="1400" dirty="0">
                  <a:solidFill>
                    <a:schemeClr val="tx1">
                      <a:lumMod val="50000"/>
                    </a:schemeClr>
                  </a:solidFill>
                  <a:latin typeface="Arial" pitchFamily="34" charset="0"/>
                  <a:cs typeface="Arial" pitchFamily="34" charset="0"/>
                </a:rPr>
                <a:t> del </a:t>
              </a:r>
              <a:r>
                <a:rPr lang="en-US" sz="1400" dirty="0" err="1">
                  <a:solidFill>
                    <a:schemeClr val="tx1">
                      <a:lumMod val="50000"/>
                    </a:schemeClr>
                  </a:solidFill>
                  <a:latin typeface="Arial" pitchFamily="34" charset="0"/>
                  <a:cs typeface="Arial" pitchFamily="34" charset="0"/>
                </a:rPr>
                <a:t>collo</a:t>
              </a:r>
              <a:endParaRPr lang="en-US" sz="1400" dirty="0">
                <a:solidFill>
                  <a:schemeClr val="tx1">
                    <a:lumMod val="50000"/>
                  </a:schemeClr>
                </a:solidFill>
                <a:latin typeface="Arial" pitchFamily="34" charset="0"/>
                <a:cs typeface="Arial" pitchFamily="34" charset="0"/>
              </a:endParaRPr>
            </a:p>
            <a:p>
              <a:pPr marL="822960" indent="-182880">
                <a:buFont typeface="Arial" pitchFamily="34" charset="0"/>
                <a:buChar char="•"/>
              </a:pPr>
              <a:r>
                <a:rPr lang="en-US" sz="1400" dirty="0" err="1">
                  <a:solidFill>
                    <a:schemeClr val="tx1">
                      <a:lumMod val="50000"/>
                    </a:schemeClr>
                  </a:solidFill>
                  <a:latin typeface="Arial" pitchFamily="34" charset="0"/>
                  <a:cs typeface="Arial" pitchFamily="34" charset="0"/>
                </a:rPr>
                <a:t>Fotofobia</a:t>
              </a:r>
              <a:endParaRPr lang="en-US" sz="1400" dirty="0">
                <a:solidFill>
                  <a:schemeClr val="tx1">
                    <a:lumMod val="50000"/>
                  </a:schemeClr>
                </a:solidFill>
                <a:latin typeface="Arial" pitchFamily="34" charset="0"/>
                <a:cs typeface="Arial" pitchFamily="34" charset="0"/>
              </a:endParaRPr>
            </a:p>
            <a:p>
              <a:pPr marL="822960" indent="-182880">
                <a:buFont typeface="Arial" pitchFamily="34" charset="0"/>
                <a:buChar char="•"/>
              </a:pPr>
              <a:r>
                <a:rPr lang="en-US" sz="1400" dirty="0" err="1">
                  <a:solidFill>
                    <a:schemeClr val="tx1">
                      <a:lumMod val="50000"/>
                    </a:schemeClr>
                  </a:solidFill>
                </a:rPr>
                <a:t>Fontanelle</a:t>
              </a:r>
              <a:r>
                <a:rPr lang="en-US" sz="1400" dirty="0">
                  <a:solidFill>
                    <a:schemeClr val="tx1">
                      <a:lumMod val="50000"/>
                    </a:schemeClr>
                  </a:solidFill>
                </a:rPr>
                <a:t> </a:t>
              </a:r>
              <a:r>
                <a:rPr lang="en-US" sz="1400" dirty="0" err="1">
                  <a:solidFill>
                    <a:schemeClr val="tx1">
                      <a:lumMod val="50000"/>
                    </a:schemeClr>
                  </a:solidFill>
                </a:rPr>
                <a:t>sporgenti</a:t>
              </a:r>
              <a:r>
                <a:rPr lang="en-US" sz="1400" dirty="0">
                  <a:solidFill>
                    <a:schemeClr val="accent2"/>
                  </a:solidFill>
                </a:rPr>
                <a:t/>
              </a:r>
              <a:br>
                <a:rPr lang="en-US" sz="1400" dirty="0">
                  <a:solidFill>
                    <a:schemeClr val="accent2"/>
                  </a:solidFill>
                </a:rPr>
              </a:br>
              <a:r>
                <a:rPr lang="en-US" sz="1400" dirty="0">
                  <a:solidFill>
                    <a:schemeClr val="tx1">
                      <a:lumMod val="50000"/>
                    </a:schemeClr>
                  </a:solidFill>
                </a:rPr>
                <a:t>(Bambini &lt;1 anno </a:t>
              </a:r>
              <a:r>
                <a:rPr lang="en-US" sz="1400" dirty="0" err="1">
                  <a:solidFill>
                    <a:schemeClr val="tx1">
                      <a:lumMod val="50000"/>
                    </a:schemeClr>
                  </a:solidFill>
                </a:rPr>
                <a:t>di</a:t>
              </a:r>
              <a:r>
                <a:rPr lang="en-US" sz="1400" dirty="0">
                  <a:solidFill>
                    <a:schemeClr val="tx1">
                      <a:lumMod val="50000"/>
                    </a:schemeClr>
                  </a:solidFill>
                </a:rPr>
                <a:t> </a:t>
              </a:r>
              <a:r>
                <a:rPr lang="en-US" sz="1400" dirty="0" err="1">
                  <a:solidFill>
                    <a:schemeClr val="tx1">
                      <a:lumMod val="50000"/>
                    </a:schemeClr>
                  </a:solidFill>
                </a:rPr>
                <a:t>età</a:t>
              </a:r>
              <a:r>
                <a:rPr lang="en-US" sz="1400" dirty="0">
                  <a:solidFill>
                    <a:schemeClr val="tx1">
                      <a:lumMod val="50000"/>
                    </a:schemeClr>
                  </a:solidFill>
                </a:rPr>
                <a:t>)</a:t>
              </a:r>
            </a:p>
          </p:txBody>
        </p:sp>
        <p:sp>
          <p:nvSpPr>
            <p:cNvPr id="61" name="Rectangle 60"/>
            <p:cNvSpPr/>
            <p:nvPr/>
          </p:nvSpPr>
          <p:spPr>
            <a:xfrm>
              <a:off x="2280794" y="5458085"/>
              <a:ext cx="4572000" cy="738664"/>
            </a:xfrm>
            <a:prstGeom prst="rect">
              <a:avLst/>
            </a:prstGeom>
          </p:spPr>
          <p:txBody>
            <a:bodyPr>
              <a:spAutoFit/>
            </a:bodyPr>
            <a:lstStyle/>
            <a:p>
              <a:pPr marL="822960" indent="-182880">
                <a:buFont typeface="Arial" pitchFamily="34" charset="0"/>
                <a:buChar char="•"/>
              </a:pPr>
              <a:r>
                <a:rPr lang="en-US" sz="1400" dirty="0">
                  <a:solidFill>
                    <a:schemeClr val="tx1">
                      <a:lumMod val="50000"/>
                    </a:schemeClr>
                  </a:solidFill>
                  <a:latin typeface="Arial" pitchFamily="34" charset="0"/>
                  <a:cs typeface="Arial" pitchFamily="34" charset="0"/>
                </a:rPr>
                <a:t>Mani /</a:t>
              </a:r>
              <a:r>
                <a:rPr lang="en-US" sz="1400" dirty="0" err="1">
                  <a:solidFill>
                    <a:schemeClr val="tx1">
                      <a:lumMod val="50000"/>
                    </a:schemeClr>
                  </a:solidFill>
                  <a:latin typeface="Arial" pitchFamily="34" charset="0"/>
                  <a:cs typeface="Arial" pitchFamily="34" charset="0"/>
                </a:rPr>
                <a:t>piedi</a:t>
              </a:r>
              <a:r>
                <a:rPr lang="en-US" sz="1400" dirty="0">
                  <a:solidFill>
                    <a:schemeClr val="tx1">
                      <a:lumMod val="50000"/>
                    </a:schemeClr>
                  </a:solidFill>
                  <a:latin typeface="Arial" pitchFamily="34" charset="0"/>
                  <a:cs typeface="Arial" pitchFamily="34" charset="0"/>
                </a:rPr>
                <a:t> </a:t>
              </a:r>
              <a:r>
                <a:rPr lang="en-US" sz="1400" dirty="0" err="1">
                  <a:solidFill>
                    <a:schemeClr val="tx1">
                      <a:lumMod val="50000"/>
                    </a:schemeClr>
                  </a:solidFill>
                  <a:latin typeface="Arial" pitchFamily="34" charset="0"/>
                  <a:cs typeface="Arial" pitchFamily="34" charset="0"/>
                </a:rPr>
                <a:t>freddi</a:t>
              </a:r>
              <a:endParaRPr lang="en-US" sz="1400" dirty="0">
                <a:solidFill>
                  <a:schemeClr val="tx1">
                    <a:lumMod val="50000"/>
                  </a:schemeClr>
                </a:solidFill>
                <a:latin typeface="Arial" pitchFamily="34" charset="0"/>
                <a:cs typeface="Arial" pitchFamily="34" charset="0"/>
              </a:endParaRPr>
            </a:p>
            <a:p>
              <a:pPr marL="822960" indent="-182880">
                <a:buFont typeface="Arial" pitchFamily="34" charset="0"/>
                <a:buChar char="•"/>
              </a:pPr>
              <a:r>
                <a:rPr lang="en-US" sz="1400" dirty="0">
                  <a:solidFill>
                    <a:schemeClr val="tx1">
                      <a:lumMod val="50000"/>
                    </a:schemeClr>
                  </a:solidFill>
                  <a:latin typeface="Arial" pitchFamily="34" charset="0"/>
                  <a:cs typeface="Arial" pitchFamily="34" charset="0"/>
                </a:rPr>
                <a:t>Rash </a:t>
              </a:r>
              <a:r>
                <a:rPr lang="en-US" sz="1400" dirty="0" err="1">
                  <a:solidFill>
                    <a:schemeClr val="tx1">
                      <a:lumMod val="50000"/>
                    </a:schemeClr>
                  </a:solidFill>
                  <a:latin typeface="Arial" pitchFamily="34" charset="0"/>
                  <a:cs typeface="Arial" pitchFamily="34" charset="0"/>
                </a:rPr>
                <a:t>emorragico</a:t>
              </a:r>
              <a:r>
                <a:rPr lang="en-US" sz="1400" dirty="0">
                  <a:solidFill>
                    <a:schemeClr val="tx1">
                      <a:lumMod val="50000"/>
                    </a:schemeClr>
                  </a:solidFill>
                  <a:latin typeface="Arial" pitchFamily="34" charset="0"/>
                  <a:cs typeface="Arial" pitchFamily="34" charset="0"/>
                </a:rPr>
                <a:t>*</a:t>
              </a:r>
            </a:p>
            <a:p>
              <a:pPr marL="822960" indent="-182880">
                <a:buFont typeface="Arial" pitchFamily="34" charset="0"/>
                <a:buChar char="•"/>
              </a:pPr>
              <a:r>
                <a:rPr lang="en-US" sz="1400" dirty="0" err="1">
                  <a:solidFill>
                    <a:schemeClr val="tx1">
                      <a:lumMod val="50000"/>
                    </a:schemeClr>
                  </a:solidFill>
                  <a:latin typeface="Arial" pitchFamily="34" charset="0"/>
                  <a:cs typeface="Arial" pitchFamily="34" charset="0"/>
                </a:rPr>
                <a:t>Meningismo</a:t>
              </a:r>
              <a:endParaRPr lang="en-US" sz="1400" dirty="0">
                <a:solidFill>
                  <a:schemeClr val="tx1">
                    <a:lumMod val="50000"/>
                  </a:schemeClr>
                </a:solidFill>
                <a:latin typeface="Arial" pitchFamily="34" charset="0"/>
                <a:cs typeface="Arial" pitchFamily="34" charset="0"/>
              </a:endParaRPr>
            </a:p>
          </p:txBody>
        </p:sp>
      </p:grpSp>
      <p:sp>
        <p:nvSpPr>
          <p:cNvPr id="5" name="Slide Number Placeholder 4"/>
          <p:cNvSpPr>
            <a:spLocks noGrp="1"/>
          </p:cNvSpPr>
          <p:nvPr>
            <p:ph type="sldNum" sz="quarter" idx="17"/>
          </p:nvPr>
        </p:nvSpPr>
        <p:spPr/>
        <p:txBody>
          <a:bodyPr/>
          <a:lstStyle/>
          <a:p>
            <a:fld id="{9F9F533D-B52E-4A2F-BF72-0ADD2D94BD75}" type="slidenum">
              <a:rPr lang="en-GB" smtClean="0">
                <a:solidFill>
                  <a:srgbClr val="9A8B7D"/>
                </a:solidFill>
              </a:rPr>
              <a:pPr/>
              <a:t>52</a:t>
            </a:fld>
            <a:endParaRPr lang="en-GB" dirty="0">
              <a:solidFill>
                <a:srgbClr val="9A8B7D"/>
              </a:solidFill>
            </a:endParaRPr>
          </a:p>
        </p:txBody>
      </p:sp>
      <p:sp>
        <p:nvSpPr>
          <p:cNvPr id="57" name="Text Placeholder 5"/>
          <p:cNvSpPr>
            <a:spLocks noGrp="1"/>
          </p:cNvSpPr>
          <p:nvPr>
            <p:ph type="body" sz="quarter" idx="18"/>
          </p:nvPr>
        </p:nvSpPr>
        <p:spPr>
          <a:xfrm>
            <a:off x="117351" y="6329450"/>
            <a:ext cx="8445820" cy="153888"/>
          </a:xfrm>
        </p:spPr>
        <p:txBody>
          <a:bodyPr/>
          <a:lstStyle/>
          <a:p>
            <a:pPr>
              <a:spcAft>
                <a:spcPts val="0"/>
              </a:spcAft>
            </a:pPr>
            <a:r>
              <a:rPr lang="sv-SE" sz="1000" dirty="0">
                <a:solidFill>
                  <a:schemeClr val="accent2"/>
                </a:solidFill>
                <a:latin typeface="Arial" pitchFamily="34" charset="0"/>
                <a:cs typeface="Arial" pitchFamily="34" charset="0"/>
              </a:rPr>
              <a:t>*May be present as petechial rash or purpura fulminans. </a:t>
            </a:r>
            <a:endParaRPr lang="sv-SE" sz="1200" dirty="0" err="1">
              <a:solidFill>
                <a:schemeClr val="tx1">
                  <a:lumMod val="50000"/>
                </a:schemeClr>
              </a:solidFill>
            </a:endParaRPr>
          </a:p>
        </p:txBody>
      </p:sp>
    </p:spTree>
    <p:extLst>
      <p:ext uri="{BB962C8B-B14F-4D97-AF65-F5344CB8AC3E}">
        <p14:creationId xmlns:p14="http://schemas.microsoft.com/office/powerpoint/2010/main" val="259331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063"/>
                                        </p:tgtEl>
                                        <p:attrNameLst>
                                          <p:attrName>style.visibility</p:attrName>
                                        </p:attrNameLst>
                                      </p:cBhvr>
                                      <p:to>
                                        <p:strVal val="visible"/>
                                      </p:to>
                                    </p:set>
                                    <p:animEffect transition="in" filter="fade">
                                      <p:cBhvr>
                                        <p:cTn id="29" dur="500"/>
                                        <p:tgtEl>
                                          <p:spTgt spid="2063"/>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2066"/>
                                        </p:tgtEl>
                                        <p:attrNameLst>
                                          <p:attrName>style.visibility</p:attrName>
                                        </p:attrNameLst>
                                      </p:cBhvr>
                                      <p:to>
                                        <p:strVal val="visible"/>
                                      </p:to>
                                    </p:set>
                                    <p:animEffect transition="in" filter="fade">
                                      <p:cBhvr>
                                        <p:cTn id="43" dur="500"/>
                                        <p:tgtEl>
                                          <p:spTgt spid="206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61"/>
                                        </p:tgtEl>
                                        <p:attrNameLst>
                                          <p:attrName>style.visibility</p:attrName>
                                        </p:attrNameLst>
                                      </p:cBhvr>
                                      <p:to>
                                        <p:strVal val="visible"/>
                                      </p:to>
                                    </p:set>
                                    <p:animEffect transition="in" filter="fade">
                                      <p:cBhvr>
                                        <p:cTn id="46" dur="500"/>
                                        <p:tgtEl>
                                          <p:spTgt spid="2061"/>
                                        </p:tgtEl>
                                      </p:cBhvr>
                                    </p:animEffect>
                                  </p:childTnLst>
                                </p:cTn>
                              </p:par>
                              <p:par>
                                <p:cTn id="47" presetID="1" presetClass="entr" presetSubtype="0"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2063" grpId="0" animBg="1"/>
      <p:bldP spid="13" grpId="0" animBg="1"/>
      <p:bldP spid="14" grpId="0" animBg="1"/>
      <p:bldP spid="2066" grpId="0" animBg="1"/>
      <p:bldP spid="2061" grpId="0"/>
      <p:bldP spid="6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Autofit/>
          </a:bodyPr>
          <a:lstStyle/>
          <a:p>
            <a:r>
              <a:rPr lang="it-IT" b="1" dirty="0">
                <a:solidFill>
                  <a:schemeClr val="accent1">
                    <a:lumMod val="50000"/>
                  </a:schemeClr>
                </a:solidFill>
              </a:rPr>
              <a:t>Chi è a rischio?</a:t>
            </a:r>
          </a:p>
        </p:txBody>
      </p:sp>
      <p:pic>
        <p:nvPicPr>
          <p:cNvPr id="4099" name="Picture 3"/>
          <p:cNvPicPr>
            <a:picLocks noChangeAspect="1" noChangeArrowheads="1"/>
          </p:cNvPicPr>
          <p:nvPr/>
        </p:nvPicPr>
        <p:blipFill>
          <a:blip r:embed="rId3" cstate="print"/>
          <a:srcRect b="41666"/>
          <a:stretch>
            <a:fillRect/>
          </a:stretch>
        </p:blipFill>
        <p:spPr bwMode="auto">
          <a:xfrm>
            <a:off x="762000" y="1676400"/>
            <a:ext cx="7812741" cy="2667000"/>
          </a:xfrm>
          <a:prstGeom prst="rect">
            <a:avLst/>
          </a:prstGeom>
          <a:noFill/>
          <a:ln w="9525">
            <a:noFill/>
            <a:miter lim="800000"/>
            <a:headEnd/>
            <a:tailEnd/>
          </a:ln>
        </p:spPr>
      </p:pic>
      <p:sp>
        <p:nvSpPr>
          <p:cNvPr id="6" name="Rectangle 5"/>
          <p:cNvSpPr/>
          <p:nvPr/>
        </p:nvSpPr>
        <p:spPr>
          <a:xfrm>
            <a:off x="533400" y="4648200"/>
            <a:ext cx="8153400" cy="1938992"/>
          </a:xfrm>
          <a:prstGeom prst="rect">
            <a:avLst/>
          </a:prstGeom>
        </p:spPr>
        <p:txBody>
          <a:bodyPr wrap="square">
            <a:spAutoFit/>
          </a:bodyPr>
          <a:lstStyle/>
          <a:p>
            <a:pPr algn="ctr"/>
            <a:r>
              <a:rPr lang="it-IT" sz="2400" b="1" dirty="0"/>
              <a:t>.. ma sono più a rischio </a:t>
            </a:r>
          </a:p>
          <a:p>
            <a:pPr algn="ctr"/>
            <a:endParaRPr lang="it-IT" sz="2400" dirty="0"/>
          </a:p>
          <a:p>
            <a:pPr>
              <a:buFont typeface="Arial" pitchFamily="34" charset="0"/>
              <a:buChar char="•"/>
            </a:pPr>
            <a:r>
              <a:rPr lang="it-IT" sz="2400" dirty="0"/>
              <a:t> I bambini piccoli nella fascia di età 0-4 anni e in particolare i bambini </a:t>
            </a:r>
            <a:r>
              <a:rPr lang="it-IT" sz="2400" b="1" dirty="0"/>
              <a:t>nel primo anno di vita </a:t>
            </a:r>
            <a:r>
              <a:rPr lang="it-IT" sz="2400" dirty="0"/>
              <a:t>da meningococco </a:t>
            </a:r>
          </a:p>
          <a:p>
            <a:pPr>
              <a:buFont typeface="Arial" pitchFamily="34" charset="0"/>
              <a:buChar char="•"/>
            </a:pPr>
            <a:r>
              <a:rPr lang="it-IT" sz="2400" dirty="0"/>
              <a:t>  I ragazzi nella fascia di età 15-24 anni</a:t>
            </a:r>
          </a:p>
        </p:txBody>
      </p:sp>
    </p:spTree>
    <p:extLst>
      <p:ext uri="{BB962C8B-B14F-4D97-AF65-F5344CB8AC3E}">
        <p14:creationId xmlns:p14="http://schemas.microsoft.com/office/powerpoint/2010/main" val="3527319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bwMode="auto">
          <a:xfrm>
            <a:off x="395288" y="360363"/>
            <a:ext cx="7416800" cy="3385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it-IT" altLang="en-US" b="1" dirty="0">
                <a:solidFill>
                  <a:schemeClr val="accent1">
                    <a:lumMod val="50000"/>
                  </a:schemeClr>
                </a:solidFill>
              </a:rPr>
              <a:t>Quali sono i gruppi a rischio?</a:t>
            </a:r>
            <a:endParaRPr lang="en-US" altLang="en-US" b="1" dirty="0">
              <a:solidFill>
                <a:schemeClr val="accent1">
                  <a:lumMod val="50000"/>
                </a:schemeClr>
              </a:solidFill>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4907" y="2437975"/>
            <a:ext cx="2476320" cy="202960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666548" y="1507644"/>
            <a:ext cx="2510287" cy="1864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buClr>
                <a:srgbClr val="FF0000"/>
              </a:buClr>
              <a:defRPr/>
            </a:pPr>
            <a:r>
              <a:rPr lang="it-IT" sz="2000" b="1" dirty="0">
                <a:solidFill>
                  <a:srgbClr val="9A8B7D">
                    <a:lumMod val="50000"/>
                  </a:srgbClr>
                </a:solidFill>
                <a:cs typeface="Arial" panose="020B0604020202020204" pitchFamily="34" charset="0"/>
              </a:rPr>
              <a:t>Bambini Piccoli</a:t>
            </a:r>
          </a:p>
          <a:p>
            <a:pPr algn="ctr">
              <a:spcBef>
                <a:spcPts val="1200"/>
              </a:spcBef>
              <a:buClr>
                <a:srgbClr val="FF0000"/>
              </a:buClr>
              <a:defRPr/>
            </a:pPr>
            <a:r>
              <a:rPr lang="it-IT" sz="1400" dirty="0">
                <a:solidFill>
                  <a:srgbClr val="9A8B7D">
                    <a:lumMod val="50000"/>
                  </a:srgbClr>
                </a:solidFill>
                <a:cs typeface="Arial" panose="020B0604020202020204" pitchFamily="34" charset="0"/>
              </a:rPr>
              <a:t>Immunità naturale nei confronti del meningococco è particolarmente bassa e quindi sono più a rischio di contrarre l’infezione</a:t>
            </a:r>
            <a:endParaRPr lang="it-IT" sz="1600" dirty="0">
              <a:solidFill>
                <a:srgbClr val="9A8B7D">
                  <a:lumMod val="50000"/>
                </a:srgbClr>
              </a:solidFill>
              <a:cs typeface="Arial" panose="020B0604020202020204" pitchFamily="34" charset="0"/>
            </a:endParaRPr>
          </a:p>
        </p:txBody>
      </p:sp>
      <p:sp>
        <p:nvSpPr>
          <p:cNvPr id="6" name="Oval 5"/>
          <p:cNvSpPr/>
          <p:nvPr/>
        </p:nvSpPr>
        <p:spPr>
          <a:xfrm>
            <a:off x="286986" y="1312171"/>
            <a:ext cx="3390181" cy="2255449"/>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8" name="Rectangle 7"/>
          <p:cNvSpPr/>
          <p:nvPr/>
        </p:nvSpPr>
        <p:spPr>
          <a:xfrm>
            <a:off x="5573204" y="1418504"/>
            <a:ext cx="2510287" cy="1864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buClr>
                <a:srgbClr val="FF0000"/>
              </a:buClr>
              <a:defRPr/>
            </a:pPr>
            <a:r>
              <a:rPr lang="it-IT" sz="2000" b="1" dirty="0">
                <a:solidFill>
                  <a:srgbClr val="9A8B7D">
                    <a:lumMod val="50000"/>
                  </a:srgbClr>
                </a:solidFill>
                <a:cs typeface="Arial" panose="020B0604020202020204" pitchFamily="34" charset="0"/>
              </a:rPr>
              <a:t>Adolescenti</a:t>
            </a:r>
          </a:p>
          <a:p>
            <a:pPr algn="ctr">
              <a:spcBef>
                <a:spcPts val="1200"/>
              </a:spcBef>
              <a:buClr>
                <a:srgbClr val="FF0000"/>
              </a:buClr>
              <a:defRPr/>
            </a:pPr>
            <a:r>
              <a:rPr lang="it-IT" sz="1400" dirty="0">
                <a:solidFill>
                  <a:srgbClr val="9A8B7D">
                    <a:lumMod val="50000"/>
                  </a:srgbClr>
                </a:solidFill>
                <a:cs typeface="Arial" panose="020B0604020202020204" pitchFamily="34" charset="0"/>
              </a:rPr>
              <a:t>Comportamenti e stili di vita che implicano stretto contatto personale</a:t>
            </a:r>
          </a:p>
          <a:p>
            <a:pPr algn="ctr">
              <a:buClr>
                <a:srgbClr val="FF0000"/>
              </a:buClr>
              <a:defRPr/>
            </a:pPr>
            <a:r>
              <a:rPr lang="it-IT" sz="1400" dirty="0">
                <a:solidFill>
                  <a:srgbClr val="9A8B7D">
                    <a:lumMod val="50000"/>
                  </a:srgbClr>
                </a:solidFill>
                <a:cs typeface="Arial" panose="020B0604020202020204" pitchFamily="34" charset="0"/>
              </a:rPr>
              <a:t>(hanno il più alto tasso di stato di portatore)</a:t>
            </a:r>
            <a:endParaRPr lang="it-IT" sz="1600" dirty="0">
              <a:solidFill>
                <a:srgbClr val="9A8B7D">
                  <a:lumMod val="50000"/>
                </a:srgbClr>
              </a:solidFill>
              <a:cs typeface="Arial" panose="020B0604020202020204" pitchFamily="34" charset="0"/>
            </a:endParaRPr>
          </a:p>
        </p:txBody>
      </p:sp>
      <p:sp>
        <p:nvSpPr>
          <p:cNvPr id="9" name="Oval 8"/>
          <p:cNvSpPr/>
          <p:nvPr/>
        </p:nvSpPr>
        <p:spPr>
          <a:xfrm>
            <a:off x="5242440" y="1310251"/>
            <a:ext cx="3390181" cy="2255449"/>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2" name="Rectangle 11"/>
          <p:cNvSpPr/>
          <p:nvPr/>
        </p:nvSpPr>
        <p:spPr>
          <a:xfrm>
            <a:off x="3298706" y="4467578"/>
            <a:ext cx="2510287" cy="18645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buClr>
                <a:srgbClr val="FF0000"/>
              </a:buClr>
              <a:defRPr/>
            </a:pPr>
            <a:r>
              <a:rPr lang="it-IT" sz="2000" b="1" dirty="0">
                <a:solidFill>
                  <a:srgbClr val="9A8B7D">
                    <a:lumMod val="50000"/>
                  </a:srgbClr>
                </a:solidFill>
                <a:cs typeface="Arial" panose="020B0604020202020204" pitchFamily="34" charset="0"/>
              </a:rPr>
              <a:t>Categorie a rischio per condizione patologica</a:t>
            </a:r>
          </a:p>
        </p:txBody>
      </p:sp>
      <p:sp>
        <p:nvSpPr>
          <p:cNvPr id="13" name="Oval 12"/>
          <p:cNvSpPr/>
          <p:nvPr/>
        </p:nvSpPr>
        <p:spPr>
          <a:xfrm>
            <a:off x="2777976" y="4272104"/>
            <a:ext cx="3390181" cy="2255449"/>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1" name="Rectangle 10"/>
          <p:cNvSpPr/>
          <p:nvPr/>
        </p:nvSpPr>
        <p:spPr>
          <a:xfrm>
            <a:off x="251520" y="6536377"/>
            <a:ext cx="8280920" cy="276999"/>
          </a:xfrm>
          <a:prstGeom prst="rect">
            <a:avLst/>
          </a:prstGeom>
        </p:spPr>
        <p:txBody>
          <a:bodyPr wrap="square">
            <a:spAutoFit/>
          </a:bodyPr>
          <a:lstStyle/>
          <a:p>
            <a:r>
              <a:rPr lang="en-US" sz="1200" dirty="0"/>
              <a:t>WHO meningococcal meningitis Fact sheet N°141 Updated November 2015</a:t>
            </a:r>
          </a:p>
        </p:txBody>
      </p:sp>
    </p:spTree>
    <p:extLst>
      <p:ext uri="{BB962C8B-B14F-4D97-AF65-F5344CB8AC3E}">
        <p14:creationId xmlns:p14="http://schemas.microsoft.com/office/powerpoint/2010/main" val="1083960845"/>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482" y="188640"/>
            <a:ext cx="8229600" cy="1008112"/>
          </a:xfrm>
        </p:spPr>
        <p:txBody>
          <a:bodyPr>
            <a:normAutofit/>
          </a:bodyPr>
          <a:lstStyle/>
          <a:p>
            <a:r>
              <a:rPr lang="it-IT" sz="4800" b="1" dirty="0">
                <a:solidFill>
                  <a:schemeClr val="accent1">
                    <a:lumMod val="50000"/>
                  </a:schemeClr>
                </a:solidFill>
              </a:rPr>
              <a:t>Come si cura?</a:t>
            </a:r>
          </a:p>
        </p:txBody>
      </p:sp>
      <p:pic>
        <p:nvPicPr>
          <p:cNvPr id="5122" name="Picture 2"/>
          <p:cNvPicPr>
            <a:picLocks noChangeAspect="1" noChangeArrowheads="1"/>
          </p:cNvPicPr>
          <p:nvPr/>
        </p:nvPicPr>
        <p:blipFill>
          <a:blip r:embed="rId3" cstate="print"/>
          <a:srcRect/>
          <a:stretch>
            <a:fillRect/>
          </a:stretch>
        </p:blipFill>
        <p:spPr bwMode="auto">
          <a:xfrm>
            <a:off x="928564" y="2057400"/>
            <a:ext cx="7453436" cy="3352800"/>
          </a:xfrm>
          <a:prstGeom prst="rect">
            <a:avLst/>
          </a:prstGeom>
          <a:noFill/>
          <a:ln w="9525">
            <a:noFill/>
            <a:miter lim="800000"/>
            <a:headEnd/>
            <a:tailEnd/>
          </a:ln>
        </p:spPr>
      </p:pic>
    </p:spTree>
    <p:extLst>
      <p:ext uri="{BB962C8B-B14F-4D97-AF65-F5344CB8AC3E}">
        <p14:creationId xmlns:p14="http://schemas.microsoft.com/office/powerpoint/2010/main" val="38201193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6765"/>
            <a:ext cx="8229600" cy="1143000"/>
          </a:xfrm>
        </p:spPr>
        <p:txBody>
          <a:bodyPr/>
          <a:lstStyle/>
          <a:p>
            <a:r>
              <a:rPr lang="it-IT" b="1" dirty="0">
                <a:solidFill>
                  <a:schemeClr val="accent1">
                    <a:lumMod val="50000"/>
                  </a:schemeClr>
                </a:solidFill>
              </a:rPr>
              <a:t>Come si può prevenire?</a:t>
            </a:r>
          </a:p>
        </p:txBody>
      </p:sp>
      <p:pic>
        <p:nvPicPr>
          <p:cNvPr id="8194" name="Picture 2"/>
          <p:cNvPicPr>
            <a:picLocks noChangeAspect="1" noChangeArrowheads="1"/>
          </p:cNvPicPr>
          <p:nvPr/>
        </p:nvPicPr>
        <p:blipFill>
          <a:blip r:embed="rId3" cstate="print"/>
          <a:srcRect b="40099"/>
          <a:stretch>
            <a:fillRect/>
          </a:stretch>
        </p:blipFill>
        <p:spPr bwMode="auto">
          <a:xfrm>
            <a:off x="1524000" y="1447800"/>
            <a:ext cx="6455512" cy="2895600"/>
          </a:xfrm>
          <a:prstGeom prst="rect">
            <a:avLst/>
          </a:prstGeom>
          <a:noFill/>
          <a:ln w="9525">
            <a:noFill/>
            <a:miter lim="800000"/>
            <a:headEnd/>
            <a:tailEnd/>
          </a:ln>
        </p:spPr>
      </p:pic>
      <p:sp>
        <p:nvSpPr>
          <p:cNvPr id="5" name="Rectangle 4"/>
          <p:cNvSpPr/>
          <p:nvPr/>
        </p:nvSpPr>
        <p:spPr>
          <a:xfrm>
            <a:off x="1524000" y="4819471"/>
            <a:ext cx="6248400" cy="1200329"/>
          </a:xfrm>
          <a:prstGeom prst="rect">
            <a:avLst/>
          </a:prstGeom>
        </p:spPr>
        <p:txBody>
          <a:bodyPr wrap="square">
            <a:spAutoFit/>
          </a:bodyPr>
          <a:lstStyle/>
          <a:p>
            <a:pPr algn="ctr"/>
            <a:r>
              <a:rPr lang="it-IT" sz="2400" b="1" dirty="0"/>
              <a:t>La vaccinazione rappresenta la maniera più efficace per proteggersi dalla meningite batterica</a:t>
            </a:r>
          </a:p>
        </p:txBody>
      </p:sp>
    </p:spTree>
    <p:extLst>
      <p:ext uri="{BB962C8B-B14F-4D97-AF65-F5344CB8AC3E}">
        <p14:creationId xmlns:p14="http://schemas.microsoft.com/office/powerpoint/2010/main" val="40696751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it-IT" b="1" dirty="0">
                <a:solidFill>
                  <a:schemeClr val="accent1">
                    <a:lumMod val="50000"/>
                  </a:schemeClr>
                </a:solidFill>
              </a:rPr>
              <a:t>Quali sono i vaccini raccomandati?</a:t>
            </a:r>
          </a:p>
        </p:txBody>
      </p:sp>
      <p:pic>
        <p:nvPicPr>
          <p:cNvPr id="35842" name="Picture 2"/>
          <p:cNvPicPr>
            <a:picLocks noChangeAspect="1" noChangeArrowheads="1"/>
          </p:cNvPicPr>
          <p:nvPr/>
        </p:nvPicPr>
        <p:blipFill>
          <a:blip r:embed="rId3" cstate="print"/>
          <a:srcRect l="18155" r="6881"/>
          <a:stretch>
            <a:fillRect/>
          </a:stretch>
        </p:blipFill>
        <p:spPr bwMode="auto">
          <a:xfrm>
            <a:off x="1752600" y="1981200"/>
            <a:ext cx="5791200" cy="4343400"/>
          </a:xfrm>
          <a:prstGeom prst="rect">
            <a:avLst/>
          </a:prstGeom>
          <a:noFill/>
          <a:ln w="9525">
            <a:noFill/>
            <a:miter lim="800000"/>
            <a:headEnd/>
            <a:tailEnd/>
          </a:ln>
        </p:spPr>
      </p:pic>
    </p:spTree>
    <p:extLst>
      <p:ext uri="{BB962C8B-B14F-4D97-AF65-F5344CB8AC3E}">
        <p14:creationId xmlns:p14="http://schemas.microsoft.com/office/powerpoint/2010/main" val="2534271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b="1" dirty="0">
                <a:solidFill>
                  <a:schemeClr val="accent1">
                    <a:lumMod val="50000"/>
                  </a:schemeClr>
                </a:solidFill>
              </a:rPr>
              <a:t>Quali sono i vaccini raccomandati?</a:t>
            </a:r>
          </a:p>
        </p:txBody>
      </p:sp>
      <p:pic>
        <p:nvPicPr>
          <p:cNvPr id="34818" name="Picture 2"/>
          <p:cNvPicPr>
            <a:picLocks noChangeAspect="1" noChangeArrowheads="1"/>
          </p:cNvPicPr>
          <p:nvPr/>
        </p:nvPicPr>
        <p:blipFill>
          <a:blip r:embed="rId3" cstate="print"/>
          <a:srcRect l="26354" t="9375" r="26208"/>
          <a:stretch>
            <a:fillRect/>
          </a:stretch>
        </p:blipFill>
        <p:spPr bwMode="auto">
          <a:xfrm>
            <a:off x="136634" y="1600200"/>
            <a:ext cx="3901966" cy="4191000"/>
          </a:xfrm>
          <a:prstGeom prst="rect">
            <a:avLst/>
          </a:prstGeom>
          <a:noFill/>
          <a:ln w="9525">
            <a:noFill/>
            <a:miter lim="800000"/>
            <a:headEnd/>
            <a:tailEnd/>
          </a:ln>
        </p:spPr>
      </p:pic>
      <p:pic>
        <p:nvPicPr>
          <p:cNvPr id="34819" name="Picture 3"/>
          <p:cNvPicPr>
            <a:picLocks noChangeAspect="1" noChangeArrowheads="1"/>
          </p:cNvPicPr>
          <p:nvPr/>
        </p:nvPicPr>
        <p:blipFill>
          <a:blip r:embed="rId4" cstate="print"/>
          <a:srcRect l="17204" t="11458" r="17203"/>
          <a:stretch>
            <a:fillRect/>
          </a:stretch>
        </p:blipFill>
        <p:spPr bwMode="auto">
          <a:xfrm>
            <a:off x="4114800" y="1752600"/>
            <a:ext cx="4876800" cy="3701143"/>
          </a:xfrm>
          <a:prstGeom prst="rect">
            <a:avLst/>
          </a:prstGeom>
          <a:noFill/>
          <a:ln w="9525">
            <a:noFill/>
            <a:miter lim="800000"/>
            <a:headEnd/>
            <a:tailEnd/>
          </a:ln>
        </p:spPr>
      </p:pic>
      <p:sp>
        <p:nvSpPr>
          <p:cNvPr id="6" name="TextBox 5"/>
          <p:cNvSpPr txBox="1"/>
          <p:nvPr/>
        </p:nvSpPr>
        <p:spPr>
          <a:xfrm>
            <a:off x="7465381" y="4191000"/>
            <a:ext cx="1491947" cy="707886"/>
          </a:xfrm>
          <a:prstGeom prst="rect">
            <a:avLst/>
          </a:prstGeom>
          <a:noFill/>
        </p:spPr>
        <p:txBody>
          <a:bodyPr wrap="none" rtlCol="0">
            <a:spAutoFit/>
          </a:bodyPr>
          <a:lstStyle/>
          <a:p>
            <a:pPr algn="ctr"/>
            <a:r>
              <a:rPr lang="it-IT" sz="2000" b="1" dirty="0">
                <a:solidFill>
                  <a:srgbClr val="CC3399"/>
                </a:solidFill>
              </a:rPr>
              <a:t>Adolescenti </a:t>
            </a:r>
          </a:p>
          <a:p>
            <a:pPr algn="ctr"/>
            <a:r>
              <a:rPr lang="it-IT" sz="2000" b="1" dirty="0">
                <a:solidFill>
                  <a:srgbClr val="CC3399"/>
                </a:solidFill>
              </a:rPr>
              <a:t>12-18 anni</a:t>
            </a:r>
          </a:p>
        </p:txBody>
      </p:sp>
    </p:spTree>
    <p:extLst>
      <p:ext uri="{BB962C8B-B14F-4D97-AF65-F5344CB8AC3E}">
        <p14:creationId xmlns:p14="http://schemas.microsoft.com/office/powerpoint/2010/main" val="12370689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456481" y="273629"/>
            <a:ext cx="8228160" cy="1144921"/>
          </a:xfrm>
          <a:ln/>
        </p:spPr>
        <p:txBody>
          <a:bodyPr tIns="22401"/>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it-IT" sz="2500" b="1" dirty="0">
                <a:solidFill>
                  <a:srgbClr val="C00000"/>
                </a:solidFill>
              </a:rPr>
              <a:t>Numero e incidenza dei ricoveri per malattia </a:t>
            </a:r>
            <a:r>
              <a:rPr lang="it-IT" sz="2500" b="1" dirty="0" err="1">
                <a:solidFill>
                  <a:srgbClr val="C00000"/>
                </a:solidFill>
              </a:rPr>
              <a:t>meningococcica</a:t>
            </a:r>
            <a:r>
              <a:rPr lang="it-IT" sz="2500" b="1" dirty="0">
                <a:solidFill>
                  <a:srgbClr val="C00000"/>
                </a:solidFill>
              </a:rPr>
              <a:t> invasiva per fascia d'età – Italia – Fonte : SDO</a:t>
            </a:r>
          </a:p>
        </p:txBody>
      </p:sp>
      <p:pic>
        <p:nvPicPr>
          <p:cNvPr id="5123" name="Picture 3"/>
          <p:cNvPicPr>
            <a:picLocks noChangeAspect="1" noChangeArrowheads="1"/>
          </p:cNvPicPr>
          <p:nvPr/>
        </p:nvPicPr>
        <p:blipFill>
          <a:blip r:embed="rId3"/>
          <a:srcRect/>
          <a:stretch>
            <a:fillRect/>
          </a:stretch>
        </p:blipFill>
        <p:spPr bwMode="auto">
          <a:xfrm>
            <a:off x="646561" y="1510720"/>
            <a:ext cx="7777440" cy="4759699"/>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t="17851" b="22508"/>
          <a:stretch/>
        </p:blipFill>
        <p:spPr>
          <a:xfrm>
            <a:off x="7014252" y="-94115"/>
            <a:ext cx="2105913" cy="2511972"/>
          </a:xfrm>
          <a:prstGeom prst="rect">
            <a:avLst/>
          </a:prstGeom>
        </p:spPr>
      </p:pic>
      <p:sp>
        <p:nvSpPr>
          <p:cNvPr id="57346" name="Rettangolo 2"/>
          <p:cNvSpPr>
            <a:spLocks noChangeArrowheads="1"/>
          </p:cNvSpPr>
          <p:nvPr/>
        </p:nvSpPr>
        <p:spPr bwMode="auto">
          <a:xfrm>
            <a:off x="383144" y="5209877"/>
            <a:ext cx="7684064"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it-IT" altLang="it-IT" sz="1800" dirty="0">
                <a:latin typeface="Bookman Old Style" panose="02050604050505020204" pitchFamily="18" charset="0"/>
              </a:rPr>
              <a:t>Il contagio può avvenire per contatto diretto con un malato o un portatore sano o, più di rado, per contatto indiretto con oggetti contaminati da secrezioni delle lesioni di un malato. </a:t>
            </a:r>
          </a:p>
        </p:txBody>
      </p:sp>
      <p:sp>
        <p:nvSpPr>
          <p:cNvPr id="57347" name="Rettangolo 5"/>
          <p:cNvSpPr>
            <a:spLocks noChangeArrowheads="1"/>
          </p:cNvSpPr>
          <p:nvPr/>
        </p:nvSpPr>
        <p:spPr bwMode="auto">
          <a:xfrm>
            <a:off x="400376" y="1260273"/>
            <a:ext cx="8060056"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it-IT" altLang="it-IT" sz="1800" dirty="0">
                <a:latin typeface="Bookman Old Style" panose="02050604050505020204" pitchFamily="18" charset="0"/>
              </a:rPr>
              <a:t>La </a:t>
            </a:r>
            <a:r>
              <a:rPr lang="it-IT" altLang="it-IT" sz="1800" b="1" dirty="0">
                <a:solidFill>
                  <a:srgbClr val="23594C"/>
                </a:solidFill>
                <a:latin typeface="Bookman Old Style" panose="02050604050505020204" pitchFamily="18" charset="0"/>
                <a:ea typeface="+mn-ea"/>
              </a:rPr>
              <a:t>difterite</a:t>
            </a:r>
            <a:r>
              <a:rPr lang="it-IT" altLang="it-IT" sz="1800" dirty="0">
                <a:solidFill>
                  <a:srgbClr val="2E75B6"/>
                </a:solidFill>
                <a:latin typeface="Bookman Old Style" panose="02050604050505020204" pitchFamily="18" charset="0"/>
              </a:rPr>
              <a:t> </a:t>
            </a:r>
            <a:r>
              <a:rPr lang="it-IT" altLang="it-IT" sz="1800" dirty="0">
                <a:latin typeface="Bookman Old Style" panose="02050604050505020204" pitchFamily="18" charset="0"/>
              </a:rPr>
              <a:t>è una malattia infettiva provocata dal batterio </a:t>
            </a:r>
            <a:r>
              <a:rPr lang="it-IT" altLang="it-IT" sz="1800" b="1" i="1" dirty="0" err="1">
                <a:solidFill>
                  <a:srgbClr val="23594C"/>
                </a:solidFill>
                <a:latin typeface="Bookman Old Style" panose="02050604050505020204" pitchFamily="18" charset="0"/>
                <a:ea typeface="+mn-ea"/>
              </a:rPr>
              <a:t>Corynebacterium</a:t>
            </a:r>
            <a:r>
              <a:rPr lang="it-IT" altLang="it-IT" sz="1800" b="1" i="1" dirty="0">
                <a:solidFill>
                  <a:srgbClr val="23594C"/>
                </a:solidFill>
                <a:latin typeface="Bookman Old Style" panose="02050604050505020204" pitchFamily="18" charset="0"/>
                <a:ea typeface="+mn-ea"/>
              </a:rPr>
              <a:t> diphtheriae</a:t>
            </a:r>
            <a:r>
              <a:rPr lang="it-IT" altLang="it-IT" sz="1800" dirty="0">
                <a:latin typeface="Bookman Old Style" panose="02050604050505020204" pitchFamily="18" charset="0"/>
              </a:rPr>
              <a:t>.</a:t>
            </a:r>
          </a:p>
        </p:txBody>
      </p:sp>
      <p:sp>
        <p:nvSpPr>
          <p:cNvPr id="57348" name="Rettangolo 11"/>
          <p:cNvSpPr>
            <a:spLocks noChangeArrowheads="1"/>
          </p:cNvSpPr>
          <p:nvPr/>
        </p:nvSpPr>
        <p:spPr bwMode="auto">
          <a:xfrm>
            <a:off x="383144" y="2005538"/>
            <a:ext cx="7772024" cy="256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it-IT" altLang="it-IT" sz="1800" dirty="0">
                <a:latin typeface="Bookman Old Style" panose="02050604050505020204" pitchFamily="18" charset="0"/>
              </a:rPr>
              <a:t>Una volta entrato nel nostro organismo, questo </a:t>
            </a:r>
            <a:r>
              <a:rPr lang="it-IT" altLang="it-IT" sz="1800" b="1" dirty="0">
                <a:latin typeface="Bookman Old Style" panose="02050604050505020204" pitchFamily="18" charset="0"/>
              </a:rPr>
              <a:t>agente infettivo rilascia una tossina che può danneggiare</a:t>
            </a:r>
            <a:r>
              <a:rPr lang="it-IT" altLang="it-IT" sz="1800" dirty="0">
                <a:latin typeface="Bookman Old Style" panose="02050604050505020204" pitchFamily="18" charset="0"/>
              </a:rPr>
              <a:t>, o addirittura distruggere, organi e tessuti. </a:t>
            </a:r>
          </a:p>
          <a:p>
            <a:pPr>
              <a:lnSpc>
                <a:spcPct val="100000"/>
              </a:lnSpc>
              <a:spcBef>
                <a:spcPct val="0"/>
              </a:spcBef>
              <a:buFontTx/>
              <a:buNone/>
            </a:pPr>
            <a:r>
              <a:rPr lang="it-IT" altLang="it-IT" sz="1800" dirty="0">
                <a:latin typeface="Bookman Old Style" panose="02050604050505020204" pitchFamily="18" charset="0"/>
              </a:rPr>
              <a:t>Gli </a:t>
            </a:r>
            <a:r>
              <a:rPr lang="it-IT" altLang="it-IT" sz="1800" b="1" dirty="0">
                <a:latin typeface="Bookman Old Style" panose="02050604050505020204" pitchFamily="18" charset="0"/>
              </a:rPr>
              <a:t>organi coinvolti variano </a:t>
            </a:r>
            <a:r>
              <a:rPr lang="it-IT" altLang="it-IT" sz="1800" dirty="0">
                <a:latin typeface="Bookman Old Style" panose="02050604050505020204" pitchFamily="18" charset="0"/>
              </a:rPr>
              <a:t>a seconda del tipo di batterio: </a:t>
            </a:r>
          </a:p>
          <a:p>
            <a:pPr>
              <a:lnSpc>
                <a:spcPct val="100000"/>
              </a:lnSpc>
              <a:spcBef>
                <a:spcPct val="0"/>
              </a:spcBef>
              <a:buFontTx/>
              <a:buNone/>
            </a:pPr>
            <a:r>
              <a:rPr lang="it-IT" altLang="it-IT" sz="1800" dirty="0">
                <a:latin typeface="Bookman Old Style" panose="02050604050505020204" pitchFamily="18" charset="0"/>
              </a:rPr>
              <a:t>il più diffuso </a:t>
            </a:r>
            <a:r>
              <a:rPr lang="it-IT" altLang="it-IT" sz="1800" b="1" dirty="0">
                <a:latin typeface="Bookman Old Style" panose="02050604050505020204" pitchFamily="18" charset="0"/>
              </a:rPr>
              <a:t>colpisce la gola, il naso e, talvolta, le tonsille. </a:t>
            </a:r>
          </a:p>
          <a:p>
            <a:pPr>
              <a:lnSpc>
                <a:spcPct val="100000"/>
              </a:lnSpc>
              <a:spcBef>
                <a:spcPct val="0"/>
              </a:spcBef>
              <a:buFontTx/>
              <a:buNone/>
            </a:pPr>
            <a:r>
              <a:rPr lang="it-IT" altLang="it-IT" sz="1800" dirty="0">
                <a:latin typeface="Bookman Old Style" panose="02050604050505020204" pitchFamily="18" charset="0"/>
              </a:rPr>
              <a:t>Un altro tipo provoca, invece, ulcere della pelle.</a:t>
            </a:r>
          </a:p>
          <a:p>
            <a:pPr>
              <a:lnSpc>
                <a:spcPct val="100000"/>
              </a:lnSpc>
              <a:spcBef>
                <a:spcPct val="0"/>
              </a:spcBef>
              <a:buFontTx/>
              <a:buNone/>
            </a:pPr>
            <a:endParaRPr lang="it-IT" altLang="it-IT" sz="1800" dirty="0">
              <a:latin typeface="Bookman Old Style" panose="02050604050505020204" pitchFamily="18" charset="0"/>
            </a:endParaRPr>
          </a:p>
          <a:p>
            <a:pPr>
              <a:lnSpc>
                <a:spcPct val="100000"/>
              </a:lnSpc>
              <a:spcBef>
                <a:spcPct val="0"/>
              </a:spcBef>
              <a:buFont typeface="Arial" panose="020B0604020202020204" pitchFamily="34" charset="0"/>
              <a:buNone/>
            </a:pPr>
            <a:r>
              <a:rPr lang="it-IT" altLang="it-IT" sz="1800" dirty="0">
                <a:latin typeface="Bookman Old Style" panose="02050604050505020204" pitchFamily="18" charset="0"/>
              </a:rPr>
              <a:t>Per quanto possa colpire a qualsiasi età, la difterite </a:t>
            </a:r>
            <a:r>
              <a:rPr lang="it-IT" altLang="it-IT" sz="1800" b="1" dirty="0">
                <a:solidFill>
                  <a:srgbClr val="23594C"/>
                </a:solidFill>
                <a:latin typeface="Bookman Old Style" panose="02050604050505020204" pitchFamily="18" charset="0"/>
                <a:ea typeface="+mn-ea"/>
              </a:rPr>
              <a:t>riguarda essenzialmente soggetti non vaccinati</a:t>
            </a:r>
            <a:r>
              <a:rPr lang="it-IT" altLang="it-IT" sz="1800" dirty="0">
                <a:latin typeface="Bookman Old Style" panose="02050604050505020204" pitchFamily="18" charset="0"/>
              </a:rPr>
              <a:t>. </a:t>
            </a:r>
          </a:p>
        </p:txBody>
      </p:sp>
      <p:sp>
        <p:nvSpPr>
          <p:cNvPr id="57351" name="Rettangolo 4"/>
          <p:cNvSpPr>
            <a:spLocks noChangeArrowheads="1"/>
          </p:cNvSpPr>
          <p:nvPr/>
        </p:nvSpPr>
        <p:spPr bwMode="auto">
          <a:xfrm>
            <a:off x="400376" y="4689796"/>
            <a:ext cx="270748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it-IT" altLang="it-IT" sz="2400" b="1" dirty="0">
                <a:solidFill>
                  <a:srgbClr val="DAB949"/>
                </a:solidFill>
                <a:latin typeface="+mn-lt"/>
                <a:cs typeface="Arial" panose="020B0604020202020204" pitchFamily="34" charset="0"/>
              </a:rPr>
              <a:t>Vie di trasmissione</a:t>
            </a:r>
          </a:p>
        </p:txBody>
      </p:sp>
      <p:sp>
        <p:nvSpPr>
          <p:cNvPr id="57353" name="Rettangolo 1"/>
          <p:cNvSpPr>
            <a:spLocks noChangeArrowheads="1"/>
          </p:cNvSpPr>
          <p:nvPr/>
        </p:nvSpPr>
        <p:spPr bwMode="auto">
          <a:xfrm>
            <a:off x="5580112" y="6093296"/>
            <a:ext cx="3321632" cy="190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lnSpc>
                <a:spcPct val="100000"/>
              </a:lnSpc>
              <a:spcBef>
                <a:spcPct val="0"/>
              </a:spcBef>
              <a:buFontTx/>
              <a:buNone/>
            </a:pPr>
            <a:r>
              <a:rPr lang="it-IT" altLang="it-IT" sz="788" i="1" dirty="0">
                <a:latin typeface="Bookman Old Style" panose="02050604050505020204" pitchFamily="18" charset="0"/>
              </a:rPr>
              <a:t>Fonte</a:t>
            </a:r>
            <a:r>
              <a:rPr lang="it-IT" altLang="it-IT" sz="788" dirty="0">
                <a:latin typeface="Bookman Old Style" panose="02050604050505020204" pitchFamily="18" charset="0"/>
              </a:rPr>
              <a:t>: www.epicentro.iss.it/problemi/difterite/difterite.asp.</a:t>
            </a:r>
          </a:p>
        </p:txBody>
      </p:sp>
      <p:sp>
        <p:nvSpPr>
          <p:cNvPr id="12" name="Rettangolo 4"/>
          <p:cNvSpPr>
            <a:spLocks noChangeArrowheads="1"/>
          </p:cNvSpPr>
          <p:nvPr/>
        </p:nvSpPr>
        <p:spPr bwMode="auto">
          <a:xfrm>
            <a:off x="400376" y="692696"/>
            <a:ext cx="2707481"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it-IT" altLang="it-IT" b="1" dirty="0">
                <a:solidFill>
                  <a:srgbClr val="DAB949"/>
                </a:solidFill>
                <a:latin typeface="+mn-lt"/>
                <a:cs typeface="Arial" panose="020B0604020202020204" pitchFamily="34" charset="0"/>
              </a:rPr>
              <a:t>Patogenesi</a:t>
            </a:r>
          </a:p>
        </p:txBody>
      </p:sp>
    </p:spTree>
    <p:extLst>
      <p:ext uri="{BB962C8B-B14F-4D97-AF65-F5344CB8AC3E}">
        <p14:creationId xmlns:p14="http://schemas.microsoft.com/office/powerpoint/2010/main" val="3825847578"/>
      </p:ext>
    </p:extLst>
  </p:cSld>
  <p:clrMapOvr>
    <a:masterClrMapping/>
  </p:clrMapOvr>
  <mc:AlternateContent xmlns:mc="http://schemas.openxmlformats.org/markup-compatibility/2006" xmlns:p14="http://schemas.microsoft.com/office/powerpoint/2010/main">
    <mc:Choice Requires="p14">
      <p:transition spd="slow" p14:dur="2000" advTm="34884"/>
    </mc:Choice>
    <mc:Fallback xmlns="">
      <p:transition spd="slow" advTm="34884"/>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611560" y="188640"/>
            <a:ext cx="8228160" cy="707099"/>
          </a:xfrm>
          <a:ln/>
        </p:spPr>
        <p:txBody>
          <a:bodyPr tIns="19201">
            <a:normAutofit/>
          </a:bodyPr>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it-IT" sz="3200" b="1" dirty="0">
                <a:solidFill>
                  <a:schemeClr val="accent1">
                    <a:lumMod val="50000"/>
                  </a:schemeClr>
                </a:solidFill>
              </a:rPr>
              <a:t>Epidemiologia delle infezioni da meningococco</a:t>
            </a:r>
            <a:r>
              <a:rPr lang="it-IT" sz="2000" b="1" dirty="0">
                <a:solidFill>
                  <a:schemeClr val="accent1">
                    <a:lumMod val="50000"/>
                  </a:schemeClr>
                </a:solidFill>
              </a:rPr>
              <a:t> </a:t>
            </a:r>
          </a:p>
        </p:txBody>
      </p:sp>
      <p:pic>
        <p:nvPicPr>
          <p:cNvPr id="6147" name="Picture 3"/>
          <p:cNvPicPr>
            <a:picLocks noChangeAspect="1" noChangeArrowheads="1"/>
          </p:cNvPicPr>
          <p:nvPr/>
        </p:nvPicPr>
        <p:blipFill>
          <a:blip r:embed="rId3"/>
          <a:srcRect/>
          <a:stretch>
            <a:fillRect/>
          </a:stretch>
        </p:blipFill>
        <p:spPr bwMode="auto">
          <a:xfrm>
            <a:off x="715681" y="1306217"/>
            <a:ext cx="7646400" cy="528679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456481" y="273629"/>
            <a:ext cx="8228160" cy="1144921"/>
          </a:xfrm>
          <a:ln/>
        </p:spPr>
        <p:txBody>
          <a:bodyPr tIns="35203"/>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it-IT" b="1" dirty="0">
                <a:solidFill>
                  <a:srgbClr val="C00000"/>
                </a:solidFill>
              </a:rPr>
              <a:t>Sierotipi prevalenti in Italia </a:t>
            </a:r>
          </a:p>
        </p:txBody>
      </p:sp>
      <p:sp>
        <p:nvSpPr>
          <p:cNvPr id="7170" name="Rectangle 2"/>
          <p:cNvSpPr>
            <a:spLocks noGrp="1" noChangeArrowheads="1"/>
          </p:cNvSpPr>
          <p:nvPr>
            <p:ph type="body" idx="1"/>
          </p:nvPr>
        </p:nvSpPr>
        <p:spPr>
          <a:xfrm>
            <a:off x="456481" y="1604329"/>
            <a:ext cx="8228160" cy="3977698"/>
          </a:xfrm>
          <a:ln/>
        </p:spPr>
        <p:txBody>
          <a:bodyPr/>
          <a:lstStyle/>
          <a:p>
            <a:endParaRPr lang="it-IT"/>
          </a:p>
        </p:txBody>
      </p:sp>
      <p:pic>
        <p:nvPicPr>
          <p:cNvPr id="7171" name="Picture 3"/>
          <p:cNvPicPr>
            <a:picLocks noChangeAspect="1" noChangeArrowheads="1"/>
          </p:cNvPicPr>
          <p:nvPr/>
        </p:nvPicPr>
        <p:blipFill>
          <a:blip r:embed="rId3"/>
          <a:srcRect/>
          <a:stretch>
            <a:fillRect/>
          </a:stretch>
        </p:blipFill>
        <p:spPr bwMode="auto">
          <a:xfrm>
            <a:off x="184320" y="1229889"/>
            <a:ext cx="9089280" cy="4909476"/>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456481" y="273629"/>
            <a:ext cx="8228160" cy="1144921"/>
          </a:xfrm>
          <a:ln/>
        </p:spPr>
        <p:txBody>
          <a:bodyPr tIns="28802"/>
          <a:lstStyle/>
          <a:p>
            <a:pP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it-IT" sz="3300" b="1" dirty="0">
                <a:solidFill>
                  <a:srgbClr val="C00000"/>
                </a:solidFill>
              </a:rPr>
              <a:t>Sierotipi prevalenti in Italia per fascia d'</a:t>
            </a:r>
            <a:r>
              <a:rPr lang="it-IT" sz="3300" b="1" dirty="0" err="1">
                <a:solidFill>
                  <a:srgbClr val="C00000"/>
                </a:solidFill>
              </a:rPr>
              <a:t>eta'</a:t>
            </a:r>
            <a:endParaRPr lang="it-IT" sz="3300" b="1" dirty="0">
              <a:solidFill>
                <a:srgbClr val="C00000"/>
              </a:solidFill>
            </a:endParaRPr>
          </a:p>
        </p:txBody>
      </p:sp>
      <p:sp>
        <p:nvSpPr>
          <p:cNvPr id="8194" name="Rectangle 2"/>
          <p:cNvSpPr>
            <a:spLocks noGrp="1" noChangeArrowheads="1"/>
          </p:cNvSpPr>
          <p:nvPr>
            <p:ph type="body" idx="1"/>
          </p:nvPr>
        </p:nvSpPr>
        <p:spPr>
          <a:xfrm>
            <a:off x="456481" y="1604329"/>
            <a:ext cx="8228160" cy="3977698"/>
          </a:xfrm>
          <a:ln/>
        </p:spPr>
        <p:txBody>
          <a:bodyPr/>
          <a:lstStyle/>
          <a:p>
            <a:endParaRPr lang="it-IT"/>
          </a:p>
        </p:txBody>
      </p:sp>
      <p:pic>
        <p:nvPicPr>
          <p:cNvPr id="8195" name="Picture 3"/>
          <p:cNvPicPr>
            <a:picLocks noChangeAspect="1" noChangeArrowheads="1"/>
          </p:cNvPicPr>
          <p:nvPr/>
        </p:nvPicPr>
        <p:blipFill>
          <a:blip r:embed="rId3"/>
          <a:srcRect/>
          <a:stretch>
            <a:fillRect/>
          </a:stretch>
        </p:blipFill>
        <p:spPr bwMode="auto">
          <a:xfrm>
            <a:off x="318241" y="1219809"/>
            <a:ext cx="8560800" cy="4632966"/>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2492896"/>
            <a:ext cx="8229600" cy="1143000"/>
          </a:xfrm>
        </p:spPr>
        <p:txBody>
          <a:bodyPr/>
          <a:lstStyle/>
          <a:p>
            <a:r>
              <a:rPr lang="it-IT" b="1" dirty="0" smtClean="0">
                <a:solidFill>
                  <a:schemeClr val="accent1">
                    <a:lumMod val="50000"/>
                  </a:schemeClr>
                </a:solidFill>
              </a:rPr>
              <a:t>LA VACCINAZIONE HPV</a:t>
            </a:r>
            <a:endParaRPr lang="it-IT" b="1" dirty="0">
              <a:solidFill>
                <a:schemeClr val="accent1">
                  <a:lumMod val="50000"/>
                </a:schemeClr>
              </a:solidFill>
            </a:endParaRPr>
          </a:p>
        </p:txBody>
      </p:sp>
    </p:spTree>
    <p:extLst>
      <p:ext uri="{BB962C8B-B14F-4D97-AF65-F5344CB8AC3E}">
        <p14:creationId xmlns:p14="http://schemas.microsoft.com/office/powerpoint/2010/main" val="29688364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683568" y="138377"/>
            <a:ext cx="7848872" cy="5448671"/>
          </a:xfrm>
          <a:prstGeom prst="rect">
            <a:avLst/>
          </a:prstGeom>
          <a:noFill/>
          <a:ln w="9525">
            <a:noFill/>
            <a:round/>
            <a:headEnd/>
            <a:tailEnd/>
          </a:ln>
          <a:effectLst/>
        </p:spPr>
        <p:txBody>
          <a:bodyPr wrap="square" anchor="b">
            <a:spAutoFit/>
          </a:bodyPr>
          <a:lstStyle/>
          <a:p>
            <a:pPr marL="269875" indent="-269875" algn="ctr" eaLnBrk="0" hangingPunct="0">
              <a:lnSpc>
                <a:spcPct val="110000"/>
              </a:lnSpc>
              <a:spcBef>
                <a:spcPts val="1200"/>
              </a:spcBef>
              <a:buClr>
                <a:srgbClr val="CC0000"/>
              </a:buClr>
              <a:tabLst>
                <a:tab pos="269875" algn="l"/>
                <a:tab pos="717550" algn="l"/>
                <a:tab pos="1166813" algn="l"/>
                <a:tab pos="1616075" algn="l"/>
                <a:tab pos="2065338" algn="l"/>
                <a:tab pos="2514600" algn="l"/>
                <a:tab pos="2963863" algn="l"/>
                <a:tab pos="3413125" algn="l"/>
                <a:tab pos="3862388" algn="l"/>
                <a:tab pos="4311650" algn="l"/>
                <a:tab pos="4760913" algn="l"/>
                <a:tab pos="5210175" algn="l"/>
                <a:tab pos="5659438" algn="l"/>
                <a:tab pos="6108700" algn="l"/>
                <a:tab pos="6557963" algn="l"/>
                <a:tab pos="7007225" algn="l"/>
                <a:tab pos="7456488" algn="l"/>
                <a:tab pos="7905750" algn="l"/>
                <a:tab pos="8355013" algn="l"/>
                <a:tab pos="8804275" algn="l"/>
                <a:tab pos="9253538" algn="l"/>
              </a:tabLst>
            </a:pPr>
            <a:r>
              <a:rPr lang="en-GB" sz="3200" b="1" dirty="0">
                <a:solidFill>
                  <a:srgbClr val="CC0000"/>
                </a:solidFill>
                <a:ea typeface="Lucida Sans Unicode" pitchFamily="34" charset="0"/>
                <a:cs typeface="Lucida Sans Unicode" pitchFamily="34" charset="0"/>
              </a:rPr>
              <a:t>I </a:t>
            </a:r>
            <a:r>
              <a:rPr lang="en-GB" sz="3200" b="1" dirty="0" smtClean="0">
                <a:solidFill>
                  <a:srgbClr val="CC0000"/>
                </a:solidFill>
                <a:ea typeface="Lucida Sans Unicode" pitchFamily="34" charset="0"/>
                <a:cs typeface="Lucida Sans Unicode" pitchFamily="34" charset="0"/>
              </a:rPr>
              <a:t>Papillomavirus</a:t>
            </a:r>
          </a:p>
          <a:p>
            <a:pPr marL="269875" indent="-269875" algn="ctr" eaLnBrk="0" hangingPunct="0">
              <a:lnSpc>
                <a:spcPct val="110000"/>
              </a:lnSpc>
              <a:spcBef>
                <a:spcPts val="1200"/>
              </a:spcBef>
              <a:buClr>
                <a:srgbClr val="CC0000"/>
              </a:buClr>
              <a:tabLst>
                <a:tab pos="269875" algn="l"/>
                <a:tab pos="717550" algn="l"/>
                <a:tab pos="1166813" algn="l"/>
                <a:tab pos="1616075" algn="l"/>
                <a:tab pos="2065338" algn="l"/>
                <a:tab pos="2514600" algn="l"/>
                <a:tab pos="2963863" algn="l"/>
                <a:tab pos="3413125" algn="l"/>
                <a:tab pos="3862388" algn="l"/>
                <a:tab pos="4311650" algn="l"/>
                <a:tab pos="4760913" algn="l"/>
                <a:tab pos="5210175" algn="l"/>
                <a:tab pos="5659438" algn="l"/>
                <a:tab pos="6108700" algn="l"/>
                <a:tab pos="6557963" algn="l"/>
                <a:tab pos="7007225" algn="l"/>
                <a:tab pos="7456488" algn="l"/>
                <a:tab pos="7905750" algn="l"/>
                <a:tab pos="8355013" algn="l"/>
                <a:tab pos="8804275" algn="l"/>
                <a:tab pos="9253538" algn="l"/>
              </a:tabLst>
            </a:pPr>
            <a:endParaRPr lang="en-GB" sz="1000" b="1" dirty="0" smtClean="0">
              <a:solidFill>
                <a:srgbClr val="CC0000"/>
              </a:solidFill>
              <a:ea typeface="Lucida Sans Unicode" pitchFamily="34" charset="0"/>
              <a:cs typeface="Lucida Sans Unicode" pitchFamily="34" charset="0"/>
            </a:endParaRPr>
          </a:p>
          <a:p>
            <a:pPr marL="269875" indent="-269875" eaLnBrk="0" hangingPunct="0">
              <a:lnSpc>
                <a:spcPct val="110000"/>
              </a:lnSpc>
              <a:spcBef>
                <a:spcPts val="1050"/>
              </a:spcBef>
              <a:buClr>
                <a:srgbClr val="CC0000"/>
              </a:buClr>
              <a:buFont typeface="Arial" charset="0"/>
              <a:buChar char="•"/>
              <a:tabLst>
                <a:tab pos="269875" algn="l"/>
                <a:tab pos="717550" algn="l"/>
                <a:tab pos="1166813" algn="l"/>
                <a:tab pos="1616075" algn="l"/>
                <a:tab pos="2065338" algn="l"/>
                <a:tab pos="2514600" algn="l"/>
                <a:tab pos="2963863" algn="l"/>
                <a:tab pos="3413125" algn="l"/>
                <a:tab pos="3862388" algn="l"/>
                <a:tab pos="4311650" algn="l"/>
                <a:tab pos="4760913" algn="l"/>
                <a:tab pos="5210175" algn="l"/>
                <a:tab pos="5659438" algn="l"/>
                <a:tab pos="6108700" algn="l"/>
                <a:tab pos="6557963" algn="l"/>
                <a:tab pos="7007225" algn="l"/>
                <a:tab pos="7456488" algn="l"/>
                <a:tab pos="7905750" algn="l"/>
                <a:tab pos="8355013" algn="l"/>
                <a:tab pos="8804275" algn="l"/>
                <a:tab pos="9253538" algn="l"/>
              </a:tabLst>
            </a:pPr>
            <a:r>
              <a:rPr lang="en-GB" sz="2800" b="1" dirty="0" err="1" smtClean="0">
                <a:solidFill>
                  <a:srgbClr val="333399"/>
                </a:solidFill>
                <a:ea typeface="Lucida Sans Unicode" pitchFamily="34" charset="0"/>
                <a:cs typeface="Lucida Sans Unicode" pitchFamily="34" charset="0"/>
              </a:rPr>
              <a:t>Sono</a:t>
            </a:r>
            <a:r>
              <a:rPr lang="en-GB" sz="2800" b="1" dirty="0" smtClean="0">
                <a:solidFill>
                  <a:srgbClr val="333399"/>
                </a:solidFill>
                <a:ea typeface="Lucida Sans Unicode" pitchFamily="34" charset="0"/>
                <a:cs typeface="Lucida Sans Unicode" pitchFamily="34" charset="0"/>
              </a:rPr>
              <a:t> </a:t>
            </a:r>
            <a:r>
              <a:rPr lang="en-GB" sz="2800" b="1" dirty="0">
                <a:solidFill>
                  <a:srgbClr val="333399"/>
                </a:solidFill>
                <a:ea typeface="Lucida Sans Unicode" pitchFamily="34" charset="0"/>
                <a:cs typeface="Lucida Sans Unicode" pitchFamily="34" charset="0"/>
              </a:rPr>
              <a:t>virus a DNA a </a:t>
            </a:r>
            <a:r>
              <a:rPr lang="en-GB" sz="2800" b="1" dirty="0" err="1">
                <a:solidFill>
                  <a:srgbClr val="333399"/>
                </a:solidFill>
                <a:ea typeface="Lucida Sans Unicode" pitchFamily="34" charset="0"/>
                <a:cs typeface="Lucida Sans Unicode" pitchFamily="34" charset="0"/>
              </a:rPr>
              <a:t>doppia</a:t>
            </a:r>
            <a:r>
              <a:rPr lang="en-GB" sz="2800" b="1" dirty="0">
                <a:solidFill>
                  <a:srgbClr val="333399"/>
                </a:solidFill>
                <a:ea typeface="Lucida Sans Unicode" pitchFamily="34" charset="0"/>
                <a:cs typeface="Lucida Sans Unicode" pitchFamily="34" charset="0"/>
              </a:rPr>
              <a:t> </a:t>
            </a:r>
            <a:r>
              <a:rPr lang="en-GB" sz="2800" b="1" dirty="0" err="1">
                <a:solidFill>
                  <a:srgbClr val="333399"/>
                </a:solidFill>
                <a:ea typeface="Lucida Sans Unicode" pitchFamily="34" charset="0"/>
                <a:cs typeface="Lucida Sans Unicode" pitchFamily="34" charset="0"/>
              </a:rPr>
              <a:t>elica</a:t>
            </a:r>
            <a:r>
              <a:rPr lang="en-GB" sz="2800" b="1" dirty="0">
                <a:solidFill>
                  <a:srgbClr val="333399"/>
                </a:solidFill>
                <a:ea typeface="Lucida Sans Unicode" pitchFamily="34" charset="0"/>
                <a:cs typeface="Lucida Sans Unicode" pitchFamily="34" charset="0"/>
              </a:rPr>
              <a:t> </a:t>
            </a:r>
            <a:r>
              <a:rPr lang="en-GB" sz="2800" b="1" dirty="0" err="1">
                <a:solidFill>
                  <a:srgbClr val="333399"/>
                </a:solidFill>
                <a:ea typeface="Lucida Sans Unicode" pitchFamily="34" charset="0"/>
                <a:cs typeface="Lucida Sans Unicode" pitchFamily="34" charset="0"/>
              </a:rPr>
              <a:t>contenuti</a:t>
            </a:r>
            <a:r>
              <a:rPr lang="en-GB" sz="2800" b="1" dirty="0">
                <a:solidFill>
                  <a:srgbClr val="333399"/>
                </a:solidFill>
                <a:ea typeface="Lucida Sans Unicode" pitchFamily="34" charset="0"/>
                <a:cs typeface="Lucida Sans Unicode" pitchFamily="34" charset="0"/>
              </a:rPr>
              <a:t> in un </a:t>
            </a:r>
            <a:r>
              <a:rPr lang="en-GB" sz="2800" b="1" dirty="0" err="1">
                <a:solidFill>
                  <a:srgbClr val="333399"/>
                </a:solidFill>
                <a:ea typeface="Lucida Sans Unicode" pitchFamily="34" charset="0"/>
                <a:cs typeface="Lucida Sans Unicode" pitchFamily="34" charset="0"/>
              </a:rPr>
              <a:t>capside</a:t>
            </a:r>
            <a:r>
              <a:rPr lang="en-GB" sz="2800" b="1" dirty="0">
                <a:solidFill>
                  <a:srgbClr val="333399"/>
                </a:solidFill>
                <a:ea typeface="Lucida Sans Unicode" pitchFamily="34" charset="0"/>
                <a:cs typeface="Lucida Sans Unicode" pitchFamily="34" charset="0"/>
              </a:rPr>
              <a:t> </a:t>
            </a:r>
            <a:r>
              <a:rPr lang="en-GB" sz="2800" b="1" dirty="0" err="1">
                <a:solidFill>
                  <a:srgbClr val="333399"/>
                </a:solidFill>
                <a:ea typeface="Lucida Sans Unicode" pitchFamily="34" charset="0"/>
                <a:cs typeface="Lucida Sans Unicode" pitchFamily="34" charset="0"/>
              </a:rPr>
              <a:t>icosaedrico</a:t>
            </a:r>
            <a:r>
              <a:rPr lang="en-GB" sz="2800" b="1" dirty="0">
                <a:solidFill>
                  <a:srgbClr val="333399"/>
                </a:solidFill>
                <a:ea typeface="Lucida Sans Unicode" pitchFamily="34" charset="0"/>
                <a:cs typeface="Lucida Sans Unicode" pitchFamily="34" charset="0"/>
              </a:rPr>
              <a:t> di 55 nm di </a:t>
            </a:r>
            <a:r>
              <a:rPr lang="en-GB" sz="2800" b="1" dirty="0" err="1">
                <a:solidFill>
                  <a:srgbClr val="333399"/>
                </a:solidFill>
                <a:ea typeface="Lucida Sans Unicode" pitchFamily="34" charset="0"/>
                <a:cs typeface="Lucida Sans Unicode" pitchFamily="34" charset="0"/>
              </a:rPr>
              <a:t>diametro</a:t>
            </a:r>
            <a:r>
              <a:rPr lang="en-GB" sz="2800" b="1" dirty="0">
                <a:solidFill>
                  <a:srgbClr val="333399"/>
                </a:solidFill>
                <a:ea typeface="Lucida Sans Unicode" pitchFamily="34" charset="0"/>
                <a:cs typeface="Lucida Sans Unicode" pitchFamily="34" charset="0"/>
              </a:rPr>
              <a:t>.</a:t>
            </a:r>
          </a:p>
          <a:p>
            <a:pPr marL="269875" indent="-269875" eaLnBrk="0" hangingPunct="0">
              <a:lnSpc>
                <a:spcPct val="110000"/>
              </a:lnSpc>
              <a:spcBef>
                <a:spcPts val="1050"/>
              </a:spcBef>
              <a:buClr>
                <a:srgbClr val="CC0000"/>
              </a:buClr>
              <a:buFont typeface="Arial" charset="0"/>
              <a:buChar char="•"/>
              <a:tabLst>
                <a:tab pos="269875" algn="l"/>
                <a:tab pos="717550" algn="l"/>
                <a:tab pos="1166813" algn="l"/>
                <a:tab pos="1616075" algn="l"/>
                <a:tab pos="2065338" algn="l"/>
                <a:tab pos="2514600" algn="l"/>
                <a:tab pos="2963863" algn="l"/>
                <a:tab pos="3413125" algn="l"/>
                <a:tab pos="3862388" algn="l"/>
                <a:tab pos="4311650" algn="l"/>
                <a:tab pos="4760913" algn="l"/>
                <a:tab pos="5210175" algn="l"/>
                <a:tab pos="5659438" algn="l"/>
                <a:tab pos="6108700" algn="l"/>
                <a:tab pos="6557963" algn="l"/>
                <a:tab pos="7007225" algn="l"/>
                <a:tab pos="7456488" algn="l"/>
                <a:tab pos="7905750" algn="l"/>
                <a:tab pos="8355013" algn="l"/>
                <a:tab pos="8804275" algn="l"/>
                <a:tab pos="9253538" algn="l"/>
              </a:tabLst>
            </a:pPr>
            <a:r>
              <a:rPr lang="en-GB" sz="2800" b="1" dirty="0">
                <a:solidFill>
                  <a:srgbClr val="333399"/>
                </a:solidFill>
                <a:ea typeface="Lucida Sans Unicode" pitchFamily="34" charset="0"/>
                <a:cs typeface="Lucida Sans Unicode" pitchFamily="34" charset="0"/>
              </a:rPr>
              <a:t>Ne </a:t>
            </a:r>
            <a:r>
              <a:rPr lang="en-GB" sz="2800" b="1" dirty="0" err="1">
                <a:solidFill>
                  <a:srgbClr val="333399"/>
                </a:solidFill>
                <a:ea typeface="Lucida Sans Unicode" pitchFamily="34" charset="0"/>
                <a:cs typeface="Lucida Sans Unicode" pitchFamily="34" charset="0"/>
              </a:rPr>
              <a:t>esistono</a:t>
            </a:r>
            <a:r>
              <a:rPr lang="en-GB" sz="2800" b="1" dirty="0">
                <a:solidFill>
                  <a:srgbClr val="333399"/>
                </a:solidFill>
                <a:ea typeface="Lucida Sans Unicode" pitchFamily="34" charset="0"/>
                <a:cs typeface="Lucida Sans Unicode" pitchFamily="34" charset="0"/>
              </a:rPr>
              <a:t> </a:t>
            </a:r>
            <a:r>
              <a:rPr lang="en-GB" sz="2800" b="1" dirty="0" err="1">
                <a:solidFill>
                  <a:srgbClr val="333399"/>
                </a:solidFill>
                <a:ea typeface="Lucida Sans Unicode" pitchFamily="34" charset="0"/>
                <a:cs typeface="Lucida Sans Unicode" pitchFamily="34" charset="0"/>
              </a:rPr>
              <a:t>oltre</a:t>
            </a:r>
            <a:r>
              <a:rPr lang="en-GB" sz="2800" b="1" dirty="0">
                <a:solidFill>
                  <a:srgbClr val="333399"/>
                </a:solidFill>
                <a:ea typeface="Lucida Sans Unicode" pitchFamily="34" charset="0"/>
                <a:cs typeface="Lucida Sans Unicode" pitchFamily="34" charset="0"/>
              </a:rPr>
              <a:t> 200 tipi di cui 100 ben </a:t>
            </a:r>
            <a:r>
              <a:rPr lang="en-GB" sz="2800" b="1" dirty="0" err="1">
                <a:solidFill>
                  <a:srgbClr val="333399"/>
                </a:solidFill>
                <a:ea typeface="Lucida Sans Unicode" pitchFamily="34" charset="0"/>
                <a:cs typeface="Lucida Sans Unicode" pitchFamily="34" charset="0"/>
              </a:rPr>
              <a:t>caratterizzati</a:t>
            </a:r>
            <a:r>
              <a:rPr lang="en-GB" sz="2800" b="1" dirty="0">
                <a:solidFill>
                  <a:srgbClr val="333399"/>
                </a:solidFill>
                <a:ea typeface="Lucida Sans Unicode" pitchFamily="34" charset="0"/>
                <a:cs typeface="Lucida Sans Unicode" pitchFamily="34" charset="0"/>
              </a:rPr>
              <a:t>.</a:t>
            </a:r>
          </a:p>
          <a:p>
            <a:pPr marL="269875" indent="-269875" eaLnBrk="0" hangingPunct="0">
              <a:lnSpc>
                <a:spcPct val="110000"/>
              </a:lnSpc>
              <a:spcBef>
                <a:spcPts val="1050"/>
              </a:spcBef>
              <a:buClr>
                <a:srgbClr val="CC0000"/>
              </a:buClr>
              <a:buFont typeface="Arial" charset="0"/>
              <a:buChar char="•"/>
              <a:tabLst>
                <a:tab pos="269875" algn="l"/>
                <a:tab pos="717550" algn="l"/>
                <a:tab pos="1166813" algn="l"/>
                <a:tab pos="1616075" algn="l"/>
                <a:tab pos="2065338" algn="l"/>
                <a:tab pos="2514600" algn="l"/>
                <a:tab pos="2963863" algn="l"/>
                <a:tab pos="3413125" algn="l"/>
                <a:tab pos="3862388" algn="l"/>
                <a:tab pos="4311650" algn="l"/>
                <a:tab pos="4760913" algn="l"/>
                <a:tab pos="5210175" algn="l"/>
                <a:tab pos="5659438" algn="l"/>
                <a:tab pos="6108700" algn="l"/>
                <a:tab pos="6557963" algn="l"/>
                <a:tab pos="7007225" algn="l"/>
                <a:tab pos="7456488" algn="l"/>
                <a:tab pos="7905750" algn="l"/>
                <a:tab pos="8355013" algn="l"/>
                <a:tab pos="8804275" algn="l"/>
                <a:tab pos="9253538" algn="l"/>
              </a:tabLst>
            </a:pPr>
            <a:r>
              <a:rPr lang="en-GB" sz="2800" b="1" dirty="0" err="1">
                <a:solidFill>
                  <a:srgbClr val="333399"/>
                </a:solidFill>
                <a:ea typeface="Lucida Sans Unicode" pitchFamily="34" charset="0"/>
                <a:cs typeface="Lucida Sans Unicode" pitchFamily="34" charset="0"/>
              </a:rPr>
              <a:t>Sono</a:t>
            </a:r>
            <a:r>
              <a:rPr lang="en-GB" sz="2800" b="1" dirty="0">
                <a:solidFill>
                  <a:srgbClr val="333399"/>
                </a:solidFill>
                <a:ea typeface="Lucida Sans Unicode" pitchFamily="34" charset="0"/>
                <a:cs typeface="Lucida Sans Unicode" pitchFamily="34" charset="0"/>
              </a:rPr>
              <a:t> </a:t>
            </a:r>
            <a:r>
              <a:rPr lang="en-GB" sz="2800" b="1" dirty="0" err="1">
                <a:solidFill>
                  <a:srgbClr val="333399"/>
                </a:solidFill>
                <a:ea typeface="Lucida Sans Unicode" pitchFamily="34" charset="0"/>
                <a:cs typeface="Lucida Sans Unicode" pitchFamily="34" charset="0"/>
              </a:rPr>
              <a:t>strettamente</a:t>
            </a:r>
            <a:r>
              <a:rPr lang="en-GB" sz="2800" b="1" dirty="0">
                <a:solidFill>
                  <a:srgbClr val="333399"/>
                </a:solidFill>
                <a:ea typeface="Lucida Sans Unicode" pitchFamily="34" charset="0"/>
                <a:cs typeface="Lucida Sans Unicode" pitchFamily="34" charset="0"/>
              </a:rPr>
              <a:t> specie </a:t>
            </a:r>
            <a:r>
              <a:rPr lang="en-GB" sz="2800" b="1" dirty="0" err="1">
                <a:solidFill>
                  <a:srgbClr val="333399"/>
                </a:solidFill>
                <a:ea typeface="Lucida Sans Unicode" pitchFamily="34" charset="0"/>
                <a:cs typeface="Lucida Sans Unicode" pitchFamily="34" charset="0"/>
              </a:rPr>
              <a:t>specifici</a:t>
            </a:r>
            <a:r>
              <a:rPr lang="en-GB" sz="2800" b="1" dirty="0">
                <a:solidFill>
                  <a:srgbClr val="333399"/>
                </a:solidFill>
                <a:ea typeface="Lucida Sans Unicode" pitchFamily="34" charset="0"/>
                <a:cs typeface="Lucida Sans Unicode" pitchFamily="34" charset="0"/>
              </a:rPr>
              <a:t> e </a:t>
            </a:r>
            <a:r>
              <a:rPr lang="en-GB" sz="2800" b="1" dirty="0" err="1">
                <a:solidFill>
                  <a:srgbClr val="333399"/>
                </a:solidFill>
                <a:ea typeface="Lucida Sans Unicode" pitchFamily="34" charset="0"/>
                <a:cs typeface="Lucida Sans Unicode" pitchFamily="34" charset="0"/>
              </a:rPr>
              <a:t>più</a:t>
            </a:r>
            <a:r>
              <a:rPr lang="en-GB" sz="2800" b="1" dirty="0">
                <a:solidFill>
                  <a:srgbClr val="333399"/>
                </a:solidFill>
                <a:ea typeface="Lucida Sans Unicode" pitchFamily="34" charset="0"/>
                <a:cs typeface="Lucida Sans Unicode" pitchFamily="34" charset="0"/>
              </a:rPr>
              <a:t> di 80 tipi </a:t>
            </a:r>
            <a:r>
              <a:rPr lang="en-GB" sz="2800" b="1" dirty="0" err="1">
                <a:solidFill>
                  <a:srgbClr val="333399"/>
                </a:solidFill>
                <a:ea typeface="Lucida Sans Unicode" pitchFamily="34" charset="0"/>
                <a:cs typeface="Lucida Sans Unicode" pitchFamily="34" charset="0"/>
              </a:rPr>
              <a:t>infettano</a:t>
            </a:r>
            <a:r>
              <a:rPr lang="en-GB" sz="2800" b="1" dirty="0">
                <a:solidFill>
                  <a:srgbClr val="333399"/>
                </a:solidFill>
                <a:ea typeface="Lucida Sans Unicode" pitchFamily="34" charset="0"/>
                <a:cs typeface="Lucida Sans Unicode" pitchFamily="34" charset="0"/>
              </a:rPr>
              <a:t> </a:t>
            </a:r>
            <a:r>
              <a:rPr lang="en-GB" sz="2800" b="1" dirty="0" err="1">
                <a:solidFill>
                  <a:srgbClr val="333399"/>
                </a:solidFill>
                <a:ea typeface="Lucida Sans Unicode" pitchFamily="34" charset="0"/>
                <a:cs typeface="Lucida Sans Unicode" pitchFamily="34" charset="0"/>
              </a:rPr>
              <a:t>l’uomo</a:t>
            </a:r>
            <a:r>
              <a:rPr lang="en-GB" sz="2800" b="1" dirty="0">
                <a:solidFill>
                  <a:srgbClr val="333399"/>
                </a:solidFill>
                <a:ea typeface="Lucida Sans Unicode" pitchFamily="34" charset="0"/>
                <a:cs typeface="Lucida Sans Unicode" pitchFamily="34" charset="0"/>
              </a:rPr>
              <a:t>.</a:t>
            </a:r>
          </a:p>
          <a:p>
            <a:pPr marL="269875" indent="-269875" eaLnBrk="0" hangingPunct="0">
              <a:lnSpc>
                <a:spcPct val="110000"/>
              </a:lnSpc>
              <a:spcBef>
                <a:spcPts val="1050"/>
              </a:spcBef>
              <a:buClr>
                <a:srgbClr val="CC0000"/>
              </a:buClr>
              <a:buFont typeface="Arial" charset="0"/>
              <a:buChar char="•"/>
              <a:tabLst>
                <a:tab pos="269875" algn="l"/>
                <a:tab pos="717550" algn="l"/>
                <a:tab pos="1166813" algn="l"/>
                <a:tab pos="1616075" algn="l"/>
                <a:tab pos="2065338" algn="l"/>
                <a:tab pos="2514600" algn="l"/>
                <a:tab pos="2963863" algn="l"/>
                <a:tab pos="3413125" algn="l"/>
                <a:tab pos="3862388" algn="l"/>
                <a:tab pos="4311650" algn="l"/>
                <a:tab pos="4760913" algn="l"/>
                <a:tab pos="5210175" algn="l"/>
                <a:tab pos="5659438" algn="l"/>
                <a:tab pos="6108700" algn="l"/>
                <a:tab pos="6557963" algn="l"/>
                <a:tab pos="7007225" algn="l"/>
                <a:tab pos="7456488" algn="l"/>
                <a:tab pos="7905750" algn="l"/>
                <a:tab pos="8355013" algn="l"/>
                <a:tab pos="8804275" algn="l"/>
                <a:tab pos="9253538" algn="l"/>
              </a:tabLst>
            </a:pPr>
            <a:r>
              <a:rPr lang="en-GB" sz="2800" b="1" dirty="0">
                <a:solidFill>
                  <a:srgbClr val="333399"/>
                </a:solidFill>
                <a:ea typeface="Lucida Sans Unicode" pitchFamily="34" charset="0"/>
                <a:cs typeface="Lucida Sans Unicode" pitchFamily="34" charset="0"/>
              </a:rPr>
              <a:t>Circa 40 tipi </a:t>
            </a:r>
            <a:r>
              <a:rPr lang="en-GB" sz="2800" b="1" dirty="0" err="1">
                <a:solidFill>
                  <a:srgbClr val="333399"/>
                </a:solidFill>
                <a:ea typeface="Lucida Sans Unicode" pitchFamily="34" charset="0"/>
                <a:cs typeface="Lucida Sans Unicode" pitchFamily="34" charset="0"/>
              </a:rPr>
              <a:t>infettano</a:t>
            </a:r>
            <a:r>
              <a:rPr lang="en-GB" sz="2800" b="1" dirty="0">
                <a:solidFill>
                  <a:srgbClr val="333399"/>
                </a:solidFill>
                <a:ea typeface="Lucida Sans Unicode" pitchFamily="34" charset="0"/>
                <a:cs typeface="Lucida Sans Unicode" pitchFamily="34" charset="0"/>
              </a:rPr>
              <a:t> le </a:t>
            </a:r>
            <a:r>
              <a:rPr lang="en-GB" sz="2800" b="1" dirty="0" err="1">
                <a:solidFill>
                  <a:srgbClr val="333399"/>
                </a:solidFill>
                <a:ea typeface="Lucida Sans Unicode" pitchFamily="34" charset="0"/>
                <a:cs typeface="Lucida Sans Unicode" pitchFamily="34" charset="0"/>
              </a:rPr>
              <a:t>mucose</a:t>
            </a:r>
            <a:r>
              <a:rPr lang="en-GB" sz="2800" b="1" dirty="0">
                <a:solidFill>
                  <a:srgbClr val="333399"/>
                </a:solidFill>
                <a:ea typeface="Lucida Sans Unicode" pitchFamily="34" charset="0"/>
                <a:cs typeface="Lucida Sans Unicode" pitchFamily="34" charset="0"/>
              </a:rPr>
              <a:t> </a:t>
            </a:r>
            <a:r>
              <a:rPr lang="en-GB" sz="2800" b="1" dirty="0" err="1">
                <a:solidFill>
                  <a:srgbClr val="333399"/>
                </a:solidFill>
                <a:ea typeface="Lucida Sans Unicode" pitchFamily="34" charset="0"/>
                <a:cs typeface="Lucida Sans Unicode" pitchFamily="34" charset="0"/>
              </a:rPr>
              <a:t>genitali</a:t>
            </a:r>
            <a:r>
              <a:rPr lang="en-GB" sz="2800" b="1" dirty="0">
                <a:solidFill>
                  <a:srgbClr val="333399"/>
                </a:solidFill>
                <a:ea typeface="Lucida Sans Unicode" pitchFamily="34" charset="0"/>
                <a:cs typeface="Lucida Sans Unicode" pitchFamily="34" charset="0"/>
              </a:rPr>
              <a:t> e di </a:t>
            </a:r>
            <a:r>
              <a:rPr lang="en-GB" sz="2800" b="1" dirty="0" err="1">
                <a:solidFill>
                  <a:srgbClr val="333399"/>
                </a:solidFill>
                <a:ea typeface="Lucida Sans Unicode" pitchFamily="34" charset="0"/>
                <a:cs typeface="Lucida Sans Unicode" pitchFamily="34" charset="0"/>
              </a:rPr>
              <a:t>essi</a:t>
            </a:r>
            <a:r>
              <a:rPr lang="en-GB" sz="2800" b="1" dirty="0">
                <a:solidFill>
                  <a:srgbClr val="333399"/>
                </a:solidFill>
                <a:ea typeface="Lucida Sans Unicode" pitchFamily="34" charset="0"/>
                <a:cs typeface="Lucida Sans Unicode" pitchFamily="34" charset="0"/>
              </a:rPr>
              <a:t> circa 15 </a:t>
            </a:r>
            <a:r>
              <a:rPr lang="en-GB" sz="2800" b="1" dirty="0" err="1">
                <a:solidFill>
                  <a:srgbClr val="333399"/>
                </a:solidFill>
                <a:ea typeface="Lucida Sans Unicode" pitchFamily="34" charset="0"/>
                <a:cs typeface="Lucida Sans Unicode" pitchFamily="34" charset="0"/>
              </a:rPr>
              <a:t>sono</a:t>
            </a:r>
            <a:r>
              <a:rPr lang="en-GB" sz="2800" b="1" dirty="0">
                <a:solidFill>
                  <a:srgbClr val="333399"/>
                </a:solidFill>
                <a:ea typeface="Lucida Sans Unicode" pitchFamily="34" charset="0"/>
                <a:cs typeface="Lucida Sans Unicode" pitchFamily="34" charset="0"/>
              </a:rPr>
              <a:t> </a:t>
            </a:r>
            <a:r>
              <a:rPr lang="en-GB" sz="2800" b="1" dirty="0" err="1">
                <a:solidFill>
                  <a:srgbClr val="333399"/>
                </a:solidFill>
                <a:ea typeface="Lucida Sans Unicode" pitchFamily="34" charset="0"/>
                <a:cs typeface="Lucida Sans Unicode" pitchFamily="34" charset="0"/>
              </a:rPr>
              <a:t>definiti</a:t>
            </a:r>
            <a:r>
              <a:rPr lang="en-GB" sz="2800" b="1" dirty="0">
                <a:solidFill>
                  <a:srgbClr val="333399"/>
                </a:solidFill>
                <a:ea typeface="Lucida Sans Unicode" pitchFamily="34" charset="0"/>
                <a:cs typeface="Lucida Sans Unicode" pitchFamily="34" charset="0"/>
              </a:rPr>
              <a:t> a </a:t>
            </a:r>
            <a:r>
              <a:rPr lang="en-GB" sz="2800" b="1" dirty="0" err="1">
                <a:solidFill>
                  <a:srgbClr val="333399"/>
                </a:solidFill>
                <a:ea typeface="Lucida Sans Unicode" pitchFamily="34" charset="0"/>
                <a:cs typeface="Lucida Sans Unicode" pitchFamily="34" charset="0"/>
              </a:rPr>
              <a:t>rischio</a:t>
            </a:r>
            <a:r>
              <a:rPr lang="en-GB" sz="2800" b="1" dirty="0">
                <a:solidFill>
                  <a:srgbClr val="333399"/>
                </a:solidFill>
                <a:ea typeface="Lucida Sans Unicode" pitchFamily="34" charset="0"/>
                <a:cs typeface="Lucida Sans Unicode" pitchFamily="34" charset="0"/>
              </a:rPr>
              <a:t> </a:t>
            </a:r>
            <a:r>
              <a:rPr lang="en-GB" sz="2800" b="1" dirty="0" err="1">
                <a:solidFill>
                  <a:srgbClr val="333399"/>
                </a:solidFill>
                <a:ea typeface="Lucida Sans Unicode" pitchFamily="34" charset="0"/>
                <a:cs typeface="Lucida Sans Unicode" pitchFamily="34" charset="0"/>
              </a:rPr>
              <a:t>oncogeno</a:t>
            </a:r>
            <a:r>
              <a:rPr lang="en-GB" sz="2800" b="1" dirty="0">
                <a:solidFill>
                  <a:srgbClr val="333399"/>
                </a:solidFill>
                <a:ea typeface="Lucida Sans Unicode" pitchFamily="34" charset="0"/>
                <a:cs typeface="Lucida Sans Unicode" pitchFamily="34" charset="0"/>
              </a:rPr>
              <a:t>.</a:t>
            </a:r>
          </a:p>
        </p:txBody>
      </p:sp>
      <p:sp>
        <p:nvSpPr>
          <p:cNvPr id="4098" name="Line 2"/>
          <p:cNvSpPr>
            <a:spLocks noChangeShapeType="1"/>
          </p:cNvSpPr>
          <p:nvPr/>
        </p:nvSpPr>
        <p:spPr bwMode="auto">
          <a:xfrm>
            <a:off x="0" y="77788"/>
            <a:ext cx="9144000" cy="1587"/>
          </a:xfrm>
          <a:prstGeom prst="line">
            <a:avLst/>
          </a:prstGeom>
          <a:noFill/>
          <a:ln w="152280">
            <a:solidFill>
              <a:srgbClr val="D20000"/>
            </a:solidFill>
            <a:miter lim="800000"/>
            <a:headEnd/>
            <a:tailEnd/>
          </a:ln>
          <a:effec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395288" y="180975"/>
            <a:ext cx="8229600" cy="520700"/>
          </a:xfrm>
          <a:ln/>
        </p:spPr>
        <p:txBody>
          <a:bodyPr/>
          <a:lstStyle/>
          <a:p>
            <a:pPr>
              <a:lnSpc>
                <a:spcPct val="100000"/>
              </a:lnSpc>
              <a:buClr>
                <a:srgbClr val="CC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a:solidFill>
                  <a:srgbClr val="CC0000"/>
                </a:solidFill>
              </a:rPr>
              <a:t>L’infezione da  HPV</a:t>
            </a:r>
          </a:p>
        </p:txBody>
      </p:sp>
      <p:sp>
        <p:nvSpPr>
          <p:cNvPr id="8194" name="Rectangle 2"/>
          <p:cNvSpPr>
            <a:spLocks noGrp="1" noChangeArrowheads="1"/>
          </p:cNvSpPr>
          <p:nvPr>
            <p:ph type="body" idx="1"/>
          </p:nvPr>
        </p:nvSpPr>
        <p:spPr>
          <a:xfrm>
            <a:off x="250825" y="980728"/>
            <a:ext cx="8662988" cy="5321647"/>
          </a:xfrm>
          <a:ln/>
        </p:spPr>
        <p:txBody>
          <a:bodyPr/>
          <a:lstStyle/>
          <a:p>
            <a:pPr algn="just">
              <a:lnSpc>
                <a:spcPct val="100000"/>
              </a:lnSpc>
              <a:spcBef>
                <a:spcPts val="1200"/>
              </a:spcBef>
              <a:buClr>
                <a:srgbClr val="CC0000"/>
              </a:buClr>
              <a:buFont typeface="Wingdings" pitchFamily="2"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b="1" dirty="0">
                <a:solidFill>
                  <a:srgbClr val="000066"/>
                </a:solidFill>
              </a:rPr>
              <a:t>E’ la </a:t>
            </a:r>
            <a:r>
              <a:rPr lang="en-GB" sz="2400" b="1" dirty="0" err="1">
                <a:solidFill>
                  <a:srgbClr val="000066"/>
                </a:solidFill>
              </a:rPr>
              <a:t>più</a:t>
            </a:r>
            <a:r>
              <a:rPr lang="en-GB" sz="2400" b="1" dirty="0">
                <a:solidFill>
                  <a:srgbClr val="000066"/>
                </a:solidFill>
              </a:rPr>
              <a:t> </a:t>
            </a:r>
            <a:r>
              <a:rPr lang="en-GB" sz="2400" b="1" dirty="0" err="1">
                <a:solidFill>
                  <a:srgbClr val="000066"/>
                </a:solidFill>
              </a:rPr>
              <a:t>comune</a:t>
            </a:r>
            <a:r>
              <a:rPr lang="en-GB" sz="2400" b="1" dirty="0">
                <a:solidFill>
                  <a:srgbClr val="000066"/>
                </a:solidFill>
              </a:rPr>
              <a:t> </a:t>
            </a:r>
            <a:r>
              <a:rPr lang="en-GB" sz="2400" b="1" dirty="0" err="1">
                <a:solidFill>
                  <a:srgbClr val="000066"/>
                </a:solidFill>
              </a:rPr>
              <a:t>delle</a:t>
            </a:r>
            <a:r>
              <a:rPr lang="en-GB" sz="2400" b="1" dirty="0">
                <a:solidFill>
                  <a:srgbClr val="000066"/>
                </a:solidFill>
              </a:rPr>
              <a:t> </a:t>
            </a:r>
            <a:r>
              <a:rPr lang="en-GB" sz="2400" b="1" dirty="0" err="1">
                <a:solidFill>
                  <a:srgbClr val="000066"/>
                </a:solidFill>
              </a:rPr>
              <a:t>infezioni</a:t>
            </a:r>
            <a:r>
              <a:rPr lang="en-GB" sz="2400" b="1" dirty="0">
                <a:solidFill>
                  <a:srgbClr val="000066"/>
                </a:solidFill>
              </a:rPr>
              <a:t> a </a:t>
            </a:r>
            <a:r>
              <a:rPr lang="en-GB" sz="2400" b="1" dirty="0" err="1">
                <a:solidFill>
                  <a:srgbClr val="000066"/>
                </a:solidFill>
              </a:rPr>
              <a:t>trasmissione</a:t>
            </a:r>
            <a:r>
              <a:rPr lang="en-GB" sz="2400" b="1" dirty="0">
                <a:solidFill>
                  <a:srgbClr val="000066"/>
                </a:solidFill>
              </a:rPr>
              <a:t> </a:t>
            </a:r>
            <a:r>
              <a:rPr lang="en-GB" sz="2400" b="1" dirty="0" err="1">
                <a:solidFill>
                  <a:srgbClr val="000066"/>
                </a:solidFill>
              </a:rPr>
              <a:t>sessuale</a:t>
            </a:r>
            <a:r>
              <a:rPr lang="en-GB" sz="2400" b="1" dirty="0">
                <a:solidFill>
                  <a:srgbClr val="000066"/>
                </a:solidFill>
              </a:rPr>
              <a:t> e la </a:t>
            </a:r>
            <a:r>
              <a:rPr lang="en-GB" sz="2400" b="1" dirty="0" err="1">
                <a:solidFill>
                  <a:srgbClr val="000066"/>
                </a:solidFill>
              </a:rPr>
              <a:t>trasmissione</a:t>
            </a:r>
            <a:r>
              <a:rPr lang="en-GB" sz="2400" b="1" dirty="0">
                <a:solidFill>
                  <a:srgbClr val="000066"/>
                </a:solidFill>
              </a:rPr>
              <a:t> </a:t>
            </a:r>
            <a:r>
              <a:rPr lang="en-GB" sz="2400" b="1" dirty="0" err="1">
                <a:solidFill>
                  <a:srgbClr val="000066"/>
                </a:solidFill>
              </a:rPr>
              <a:t>può</a:t>
            </a:r>
            <a:r>
              <a:rPr lang="en-GB" sz="2400" b="1" dirty="0">
                <a:solidFill>
                  <a:srgbClr val="000066"/>
                </a:solidFill>
              </a:rPr>
              <a:t> </a:t>
            </a:r>
            <a:r>
              <a:rPr lang="en-GB" sz="2400" b="1" dirty="0" err="1">
                <a:solidFill>
                  <a:srgbClr val="000066"/>
                </a:solidFill>
              </a:rPr>
              <a:t>avvenire</a:t>
            </a:r>
            <a:r>
              <a:rPr lang="en-GB" sz="2400" b="1" dirty="0">
                <a:solidFill>
                  <a:srgbClr val="000066"/>
                </a:solidFill>
              </a:rPr>
              <a:t> </a:t>
            </a:r>
            <a:r>
              <a:rPr lang="en-GB" sz="2400" b="1" dirty="0" err="1">
                <a:solidFill>
                  <a:srgbClr val="000066"/>
                </a:solidFill>
              </a:rPr>
              <a:t>anche</a:t>
            </a:r>
            <a:r>
              <a:rPr lang="en-GB" sz="2400" b="1" dirty="0">
                <a:solidFill>
                  <a:srgbClr val="000066"/>
                </a:solidFill>
              </a:rPr>
              <a:t> </a:t>
            </a:r>
            <a:r>
              <a:rPr lang="en-GB" sz="2400" b="1" dirty="0" err="1">
                <a:solidFill>
                  <a:srgbClr val="000066"/>
                </a:solidFill>
              </a:rPr>
              <a:t>tramite</a:t>
            </a:r>
            <a:r>
              <a:rPr lang="en-GB" sz="2400" b="1" dirty="0">
                <a:solidFill>
                  <a:srgbClr val="000066"/>
                </a:solidFill>
              </a:rPr>
              <a:t> </a:t>
            </a:r>
            <a:r>
              <a:rPr lang="en-GB" sz="2400" b="1" dirty="0" err="1">
                <a:solidFill>
                  <a:srgbClr val="000066"/>
                </a:solidFill>
              </a:rPr>
              <a:t>semplice</a:t>
            </a:r>
            <a:r>
              <a:rPr lang="en-GB" sz="2400" b="1" dirty="0">
                <a:solidFill>
                  <a:srgbClr val="000066"/>
                </a:solidFill>
              </a:rPr>
              <a:t> </a:t>
            </a:r>
            <a:r>
              <a:rPr lang="en-GB" sz="2400" b="1" dirty="0" err="1">
                <a:solidFill>
                  <a:srgbClr val="000066"/>
                </a:solidFill>
              </a:rPr>
              <a:t>contatto</a:t>
            </a:r>
            <a:r>
              <a:rPr lang="en-GB" sz="2400" b="1" dirty="0">
                <a:solidFill>
                  <a:srgbClr val="000066"/>
                </a:solidFill>
              </a:rPr>
              <a:t> </a:t>
            </a:r>
            <a:r>
              <a:rPr lang="en-GB" sz="2400" b="1" dirty="0" err="1">
                <a:solidFill>
                  <a:srgbClr val="000066"/>
                </a:solidFill>
              </a:rPr>
              <a:t>nell’area</a:t>
            </a:r>
            <a:r>
              <a:rPr lang="en-GB" sz="2400" b="1" dirty="0">
                <a:solidFill>
                  <a:srgbClr val="000066"/>
                </a:solidFill>
              </a:rPr>
              <a:t> </a:t>
            </a:r>
            <a:r>
              <a:rPr lang="en-GB" sz="2400" b="1" dirty="0" err="1">
                <a:solidFill>
                  <a:srgbClr val="000066"/>
                </a:solidFill>
              </a:rPr>
              <a:t>genitale</a:t>
            </a:r>
            <a:r>
              <a:rPr lang="en-GB" sz="2400" b="1" dirty="0">
                <a:solidFill>
                  <a:srgbClr val="000066"/>
                </a:solidFill>
              </a:rPr>
              <a:t>. </a:t>
            </a:r>
          </a:p>
          <a:p>
            <a:pPr algn="just">
              <a:lnSpc>
                <a:spcPct val="100000"/>
              </a:lnSpc>
              <a:spcBef>
                <a:spcPts val="1200"/>
              </a:spcBef>
              <a:buClr>
                <a:srgbClr val="CC0000"/>
              </a:buClr>
              <a:buFont typeface="Wingdings" pitchFamily="2"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b="1" dirty="0">
                <a:solidFill>
                  <a:srgbClr val="000066"/>
                </a:solidFill>
              </a:rPr>
              <a:t>Il 50-80% </a:t>
            </a:r>
            <a:r>
              <a:rPr lang="en-GB" sz="2400" b="1" dirty="0" err="1">
                <a:solidFill>
                  <a:srgbClr val="000066"/>
                </a:solidFill>
              </a:rPr>
              <a:t>dei</a:t>
            </a:r>
            <a:r>
              <a:rPr lang="en-GB" sz="2400" b="1" dirty="0">
                <a:solidFill>
                  <a:srgbClr val="000066"/>
                </a:solidFill>
              </a:rPr>
              <a:t> </a:t>
            </a:r>
            <a:r>
              <a:rPr lang="en-GB" sz="2400" b="1" dirty="0" err="1">
                <a:solidFill>
                  <a:srgbClr val="000066"/>
                </a:solidFill>
              </a:rPr>
              <a:t>soggetti</a:t>
            </a:r>
            <a:r>
              <a:rPr lang="en-GB" sz="2400" b="1" dirty="0">
                <a:solidFill>
                  <a:srgbClr val="000066"/>
                </a:solidFill>
              </a:rPr>
              <a:t> </a:t>
            </a:r>
            <a:r>
              <a:rPr lang="en-GB" sz="2400" b="1" dirty="0" err="1">
                <a:solidFill>
                  <a:srgbClr val="000066"/>
                </a:solidFill>
              </a:rPr>
              <a:t>sessualmente</a:t>
            </a:r>
            <a:r>
              <a:rPr lang="en-GB" sz="2400" b="1" dirty="0">
                <a:solidFill>
                  <a:srgbClr val="000066"/>
                </a:solidFill>
              </a:rPr>
              <a:t> </a:t>
            </a:r>
            <a:r>
              <a:rPr lang="en-GB" sz="2400" b="1" dirty="0" err="1">
                <a:solidFill>
                  <a:srgbClr val="000066"/>
                </a:solidFill>
              </a:rPr>
              <a:t>attivi</a:t>
            </a:r>
            <a:r>
              <a:rPr lang="en-GB" sz="2400" b="1" dirty="0">
                <a:solidFill>
                  <a:srgbClr val="000066"/>
                </a:solidFill>
              </a:rPr>
              <a:t> </a:t>
            </a:r>
            <a:r>
              <a:rPr lang="en-GB" sz="2400" b="1" dirty="0" err="1">
                <a:solidFill>
                  <a:srgbClr val="000066"/>
                </a:solidFill>
              </a:rPr>
              <a:t>si</a:t>
            </a:r>
            <a:r>
              <a:rPr lang="en-GB" sz="2400" b="1" dirty="0">
                <a:solidFill>
                  <a:srgbClr val="000066"/>
                </a:solidFill>
              </a:rPr>
              <a:t> </a:t>
            </a:r>
            <a:r>
              <a:rPr lang="en-GB" sz="2400" b="1" dirty="0" err="1">
                <a:solidFill>
                  <a:srgbClr val="000066"/>
                </a:solidFill>
              </a:rPr>
              <a:t>infetta</a:t>
            </a:r>
            <a:r>
              <a:rPr lang="en-GB" sz="2400" b="1" dirty="0">
                <a:solidFill>
                  <a:srgbClr val="000066"/>
                </a:solidFill>
              </a:rPr>
              <a:t> </a:t>
            </a:r>
            <a:r>
              <a:rPr lang="en-GB" sz="2400" b="1" dirty="0" err="1">
                <a:solidFill>
                  <a:srgbClr val="000066"/>
                </a:solidFill>
              </a:rPr>
              <a:t>nel</a:t>
            </a:r>
            <a:r>
              <a:rPr lang="en-GB" sz="2400" b="1" dirty="0">
                <a:solidFill>
                  <a:srgbClr val="000066"/>
                </a:solidFill>
              </a:rPr>
              <a:t> </a:t>
            </a:r>
            <a:r>
              <a:rPr lang="en-GB" sz="2400" b="1" dirty="0" err="1">
                <a:solidFill>
                  <a:srgbClr val="000066"/>
                </a:solidFill>
              </a:rPr>
              <a:t>corso</a:t>
            </a:r>
            <a:r>
              <a:rPr lang="en-GB" sz="2400" b="1" dirty="0">
                <a:solidFill>
                  <a:srgbClr val="000066"/>
                </a:solidFill>
              </a:rPr>
              <a:t> </a:t>
            </a:r>
            <a:r>
              <a:rPr lang="en-GB" sz="2400" b="1" dirty="0" err="1">
                <a:solidFill>
                  <a:srgbClr val="000066"/>
                </a:solidFill>
              </a:rPr>
              <a:t>della</a:t>
            </a:r>
            <a:r>
              <a:rPr lang="en-GB" sz="2400" b="1" dirty="0">
                <a:solidFill>
                  <a:srgbClr val="000066"/>
                </a:solidFill>
              </a:rPr>
              <a:t> vita con un virus HPV e </a:t>
            </a:r>
            <a:r>
              <a:rPr lang="en-GB" sz="2400" b="1" dirty="0" err="1">
                <a:solidFill>
                  <a:srgbClr val="000066"/>
                </a:solidFill>
              </a:rPr>
              <a:t>fino</a:t>
            </a:r>
            <a:r>
              <a:rPr lang="en-GB" sz="2400" b="1" dirty="0">
                <a:solidFill>
                  <a:srgbClr val="000066"/>
                </a:solidFill>
              </a:rPr>
              <a:t> al 50% </a:t>
            </a:r>
            <a:r>
              <a:rPr lang="en-GB" sz="2400" b="1" dirty="0" err="1">
                <a:solidFill>
                  <a:srgbClr val="000066"/>
                </a:solidFill>
              </a:rPr>
              <a:t>si</a:t>
            </a:r>
            <a:r>
              <a:rPr lang="en-GB" sz="2400" b="1" dirty="0">
                <a:solidFill>
                  <a:srgbClr val="000066"/>
                </a:solidFill>
              </a:rPr>
              <a:t> </a:t>
            </a:r>
            <a:r>
              <a:rPr lang="en-GB" sz="2400" b="1" dirty="0" err="1">
                <a:solidFill>
                  <a:srgbClr val="000066"/>
                </a:solidFill>
              </a:rPr>
              <a:t>infetta</a:t>
            </a:r>
            <a:r>
              <a:rPr lang="en-GB" sz="2400" b="1" dirty="0">
                <a:solidFill>
                  <a:srgbClr val="000066"/>
                </a:solidFill>
              </a:rPr>
              <a:t> con un </a:t>
            </a:r>
            <a:r>
              <a:rPr lang="en-GB" sz="2400" b="1" dirty="0" err="1">
                <a:solidFill>
                  <a:srgbClr val="000066"/>
                </a:solidFill>
              </a:rPr>
              <a:t>tipo</a:t>
            </a:r>
            <a:r>
              <a:rPr lang="en-GB" sz="2400" b="1" dirty="0">
                <a:solidFill>
                  <a:srgbClr val="000066"/>
                </a:solidFill>
              </a:rPr>
              <a:t> </a:t>
            </a:r>
            <a:r>
              <a:rPr lang="en-GB" sz="2400" b="1" dirty="0" err="1">
                <a:solidFill>
                  <a:srgbClr val="000066"/>
                </a:solidFill>
              </a:rPr>
              <a:t>oncogeno</a:t>
            </a:r>
            <a:r>
              <a:rPr lang="en-GB" sz="2400" b="1" dirty="0">
                <a:solidFill>
                  <a:srgbClr val="000066"/>
                </a:solidFill>
              </a:rPr>
              <a:t>.</a:t>
            </a:r>
          </a:p>
          <a:p>
            <a:pPr algn="just">
              <a:lnSpc>
                <a:spcPct val="100000"/>
              </a:lnSpc>
              <a:spcBef>
                <a:spcPts val="1200"/>
              </a:spcBef>
              <a:buClr>
                <a:srgbClr val="CC0000"/>
              </a:buClr>
              <a:buFont typeface="Wingdings" pitchFamily="2"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b="1" dirty="0">
                <a:solidFill>
                  <a:srgbClr val="000066"/>
                </a:solidFill>
              </a:rPr>
              <a:t>La </a:t>
            </a:r>
            <a:r>
              <a:rPr lang="en-GB" sz="2400" b="1" dirty="0" err="1">
                <a:solidFill>
                  <a:srgbClr val="000066"/>
                </a:solidFill>
              </a:rPr>
              <a:t>storia</a:t>
            </a:r>
            <a:r>
              <a:rPr lang="en-GB" sz="2400" b="1" dirty="0">
                <a:solidFill>
                  <a:srgbClr val="000066"/>
                </a:solidFill>
              </a:rPr>
              <a:t> </a:t>
            </a:r>
            <a:r>
              <a:rPr lang="en-GB" sz="2400" b="1" dirty="0" err="1">
                <a:solidFill>
                  <a:srgbClr val="000066"/>
                </a:solidFill>
              </a:rPr>
              <a:t>naturale</a:t>
            </a:r>
            <a:r>
              <a:rPr lang="en-GB" sz="2400" b="1" dirty="0">
                <a:solidFill>
                  <a:srgbClr val="000066"/>
                </a:solidFill>
              </a:rPr>
              <a:t> </a:t>
            </a:r>
            <a:r>
              <a:rPr lang="en-GB" sz="2400" b="1" dirty="0" err="1">
                <a:solidFill>
                  <a:srgbClr val="000066"/>
                </a:solidFill>
              </a:rPr>
              <a:t>dell’infezione</a:t>
            </a:r>
            <a:r>
              <a:rPr lang="en-GB" sz="2400" b="1" dirty="0">
                <a:solidFill>
                  <a:srgbClr val="000066"/>
                </a:solidFill>
              </a:rPr>
              <a:t> è </a:t>
            </a:r>
            <a:r>
              <a:rPr lang="en-GB" sz="2400" b="1" dirty="0" err="1">
                <a:solidFill>
                  <a:srgbClr val="000066"/>
                </a:solidFill>
              </a:rPr>
              <a:t>fortemente</a:t>
            </a:r>
            <a:r>
              <a:rPr lang="en-GB" sz="2400" b="1" dirty="0">
                <a:solidFill>
                  <a:srgbClr val="000066"/>
                </a:solidFill>
              </a:rPr>
              <a:t> </a:t>
            </a:r>
            <a:r>
              <a:rPr lang="en-GB" sz="2400" b="1" dirty="0" err="1">
                <a:solidFill>
                  <a:srgbClr val="000066"/>
                </a:solidFill>
              </a:rPr>
              <a:t>condizionata</a:t>
            </a:r>
            <a:r>
              <a:rPr lang="en-GB" sz="2400" b="1" dirty="0">
                <a:solidFill>
                  <a:srgbClr val="000066"/>
                </a:solidFill>
              </a:rPr>
              <a:t> </a:t>
            </a:r>
            <a:r>
              <a:rPr lang="en-GB" sz="2400" b="1" dirty="0" err="1">
                <a:solidFill>
                  <a:srgbClr val="000066"/>
                </a:solidFill>
              </a:rPr>
              <a:t>dall’equilibrio</a:t>
            </a:r>
            <a:r>
              <a:rPr lang="en-GB" sz="2400" b="1" dirty="0">
                <a:solidFill>
                  <a:srgbClr val="000066"/>
                </a:solidFill>
              </a:rPr>
              <a:t> </a:t>
            </a:r>
            <a:r>
              <a:rPr lang="en-GB" sz="2400" b="1" dirty="0" err="1">
                <a:solidFill>
                  <a:srgbClr val="000066"/>
                </a:solidFill>
              </a:rPr>
              <a:t>che</a:t>
            </a:r>
            <a:r>
              <a:rPr lang="en-GB" sz="2400" b="1" dirty="0">
                <a:solidFill>
                  <a:srgbClr val="000066"/>
                </a:solidFill>
              </a:rPr>
              <a:t> </a:t>
            </a:r>
            <a:r>
              <a:rPr lang="en-GB" sz="2400" b="1" dirty="0" err="1">
                <a:solidFill>
                  <a:srgbClr val="000066"/>
                </a:solidFill>
              </a:rPr>
              <a:t>si</a:t>
            </a:r>
            <a:r>
              <a:rPr lang="en-GB" sz="2400" b="1" dirty="0">
                <a:solidFill>
                  <a:srgbClr val="000066"/>
                </a:solidFill>
              </a:rPr>
              <a:t> </a:t>
            </a:r>
            <a:r>
              <a:rPr lang="en-GB" sz="2400" b="1" dirty="0" err="1">
                <a:solidFill>
                  <a:srgbClr val="000066"/>
                </a:solidFill>
              </a:rPr>
              <a:t>instaura</a:t>
            </a:r>
            <a:r>
              <a:rPr lang="en-GB" sz="2400" b="1" dirty="0">
                <a:solidFill>
                  <a:srgbClr val="000066"/>
                </a:solidFill>
              </a:rPr>
              <a:t> </a:t>
            </a:r>
            <a:r>
              <a:rPr lang="en-GB" sz="2400" b="1" dirty="0" err="1">
                <a:solidFill>
                  <a:srgbClr val="000066"/>
                </a:solidFill>
              </a:rPr>
              <a:t>fra</a:t>
            </a:r>
            <a:r>
              <a:rPr lang="en-GB" sz="2400" b="1" dirty="0">
                <a:solidFill>
                  <a:srgbClr val="000066"/>
                </a:solidFill>
              </a:rPr>
              <a:t> </a:t>
            </a:r>
            <a:r>
              <a:rPr lang="en-GB" sz="2400" b="1" dirty="0" err="1">
                <a:solidFill>
                  <a:srgbClr val="000066"/>
                </a:solidFill>
              </a:rPr>
              <a:t>ospite</a:t>
            </a:r>
            <a:r>
              <a:rPr lang="en-GB" sz="2400" b="1" dirty="0">
                <a:solidFill>
                  <a:srgbClr val="000066"/>
                </a:solidFill>
              </a:rPr>
              <a:t> </a:t>
            </a:r>
            <a:r>
              <a:rPr lang="en-GB" sz="2400" b="1" dirty="0" err="1">
                <a:solidFill>
                  <a:srgbClr val="000066"/>
                </a:solidFill>
              </a:rPr>
              <a:t>ed</a:t>
            </a:r>
            <a:r>
              <a:rPr lang="en-GB" sz="2400" b="1" dirty="0">
                <a:solidFill>
                  <a:srgbClr val="000066"/>
                </a:solidFill>
              </a:rPr>
              <a:t> </a:t>
            </a:r>
            <a:r>
              <a:rPr lang="en-GB" sz="2400" b="1" dirty="0" err="1">
                <a:solidFill>
                  <a:srgbClr val="000066"/>
                </a:solidFill>
              </a:rPr>
              <a:t>agente</a:t>
            </a:r>
            <a:r>
              <a:rPr lang="en-GB" sz="2400" b="1" dirty="0">
                <a:solidFill>
                  <a:srgbClr val="000066"/>
                </a:solidFill>
              </a:rPr>
              <a:t> </a:t>
            </a:r>
            <a:r>
              <a:rPr lang="en-GB" sz="2400" b="1" dirty="0" err="1">
                <a:solidFill>
                  <a:srgbClr val="000066"/>
                </a:solidFill>
              </a:rPr>
              <a:t>infettante</a:t>
            </a:r>
            <a:endParaRPr lang="en-GB" sz="2400" b="1" dirty="0">
              <a:solidFill>
                <a:srgbClr val="000066"/>
              </a:solidFill>
            </a:endParaRPr>
          </a:p>
          <a:p>
            <a:pPr algn="just">
              <a:lnSpc>
                <a:spcPct val="100000"/>
              </a:lnSpc>
              <a:spcBef>
                <a:spcPts val="1200"/>
              </a:spcBef>
              <a:buClr>
                <a:srgbClr val="CC0000"/>
              </a:buClr>
              <a:buFont typeface="Wingdings" pitchFamily="2"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b="1" dirty="0" err="1">
                <a:solidFill>
                  <a:srgbClr val="000066"/>
                </a:solidFill>
              </a:rPr>
              <a:t>L’infezione</a:t>
            </a:r>
            <a:r>
              <a:rPr lang="en-GB" sz="2400" b="1" dirty="0">
                <a:solidFill>
                  <a:srgbClr val="000066"/>
                </a:solidFill>
              </a:rPr>
              <a:t> </a:t>
            </a:r>
            <a:r>
              <a:rPr lang="en-GB" sz="2400" b="1" dirty="0" err="1">
                <a:solidFill>
                  <a:srgbClr val="000066"/>
                </a:solidFill>
              </a:rPr>
              <a:t>può</a:t>
            </a:r>
            <a:r>
              <a:rPr lang="en-GB" sz="2400" b="1" dirty="0">
                <a:solidFill>
                  <a:srgbClr val="000066"/>
                </a:solidFill>
              </a:rPr>
              <a:t>  </a:t>
            </a:r>
            <a:r>
              <a:rPr lang="en-GB" sz="2400" b="1" dirty="0" err="1">
                <a:solidFill>
                  <a:srgbClr val="000066"/>
                </a:solidFill>
              </a:rPr>
              <a:t>regredire</a:t>
            </a:r>
            <a:r>
              <a:rPr lang="en-GB" sz="2400" b="1" dirty="0">
                <a:solidFill>
                  <a:srgbClr val="000066"/>
                </a:solidFill>
              </a:rPr>
              <a:t>, </a:t>
            </a:r>
            <a:r>
              <a:rPr lang="en-GB" sz="2400" b="1" dirty="0" err="1">
                <a:solidFill>
                  <a:srgbClr val="000066"/>
                </a:solidFill>
              </a:rPr>
              <a:t>persistere</a:t>
            </a:r>
            <a:r>
              <a:rPr lang="en-GB" sz="2400" b="1" dirty="0">
                <a:solidFill>
                  <a:srgbClr val="000066"/>
                </a:solidFill>
              </a:rPr>
              <a:t> o </a:t>
            </a:r>
            <a:r>
              <a:rPr lang="en-GB" sz="2400" b="1" dirty="0" err="1">
                <a:solidFill>
                  <a:srgbClr val="000066"/>
                </a:solidFill>
              </a:rPr>
              <a:t>progredire</a:t>
            </a:r>
            <a:endParaRPr lang="en-GB" sz="2400" b="1" dirty="0">
              <a:solidFill>
                <a:srgbClr val="000066"/>
              </a:solidFill>
            </a:endParaRPr>
          </a:p>
          <a:p>
            <a:pPr algn="just">
              <a:lnSpc>
                <a:spcPct val="100000"/>
              </a:lnSpc>
              <a:spcBef>
                <a:spcPts val="1200"/>
              </a:spcBef>
              <a:buClr>
                <a:srgbClr val="CC0000"/>
              </a:buClr>
              <a:buFont typeface="Wingdings" pitchFamily="2"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b="1" dirty="0">
                <a:solidFill>
                  <a:srgbClr val="000066"/>
                </a:solidFill>
              </a:rPr>
              <a:t>L’80% circa </a:t>
            </a:r>
            <a:r>
              <a:rPr lang="en-GB" sz="2400" b="1" dirty="0" err="1">
                <a:solidFill>
                  <a:srgbClr val="000066"/>
                </a:solidFill>
              </a:rPr>
              <a:t>delle</a:t>
            </a:r>
            <a:r>
              <a:rPr lang="en-GB" sz="2400" b="1" dirty="0">
                <a:solidFill>
                  <a:srgbClr val="000066"/>
                </a:solidFill>
              </a:rPr>
              <a:t> </a:t>
            </a:r>
            <a:r>
              <a:rPr lang="en-GB" sz="2400" b="1" dirty="0" err="1">
                <a:solidFill>
                  <a:srgbClr val="000066"/>
                </a:solidFill>
              </a:rPr>
              <a:t>infezioni</a:t>
            </a:r>
            <a:r>
              <a:rPr lang="en-GB" sz="2400" b="1" dirty="0">
                <a:solidFill>
                  <a:srgbClr val="000066"/>
                </a:solidFill>
              </a:rPr>
              <a:t> </a:t>
            </a:r>
            <a:r>
              <a:rPr lang="en-GB" sz="2400" b="1" dirty="0" err="1">
                <a:solidFill>
                  <a:srgbClr val="000066"/>
                </a:solidFill>
              </a:rPr>
              <a:t>sono</a:t>
            </a:r>
            <a:r>
              <a:rPr lang="en-GB" sz="2400" b="1" dirty="0">
                <a:solidFill>
                  <a:srgbClr val="000066"/>
                </a:solidFill>
              </a:rPr>
              <a:t> </a:t>
            </a:r>
            <a:r>
              <a:rPr lang="en-GB" sz="2400" b="1" dirty="0" err="1">
                <a:solidFill>
                  <a:srgbClr val="000066"/>
                </a:solidFill>
              </a:rPr>
              <a:t>transitorie</a:t>
            </a:r>
            <a:r>
              <a:rPr lang="en-GB" sz="2400" b="1" dirty="0">
                <a:solidFill>
                  <a:srgbClr val="000066"/>
                </a:solidFill>
              </a:rPr>
              <a:t>, </a:t>
            </a:r>
            <a:r>
              <a:rPr lang="en-GB" sz="2400" b="1" dirty="0" err="1">
                <a:solidFill>
                  <a:srgbClr val="000066"/>
                </a:solidFill>
              </a:rPr>
              <a:t>asintomatiche</a:t>
            </a:r>
            <a:r>
              <a:rPr lang="en-GB" sz="2400" b="1" dirty="0">
                <a:solidFill>
                  <a:srgbClr val="000066"/>
                </a:solidFill>
              </a:rPr>
              <a:t> e </a:t>
            </a:r>
            <a:r>
              <a:rPr lang="en-GB" sz="2400" b="1" dirty="0" err="1">
                <a:solidFill>
                  <a:srgbClr val="000066"/>
                </a:solidFill>
              </a:rPr>
              <a:t>guariscono</a:t>
            </a:r>
            <a:r>
              <a:rPr lang="en-GB" sz="2400" b="1" dirty="0">
                <a:solidFill>
                  <a:srgbClr val="000066"/>
                </a:solidFill>
              </a:rPr>
              <a:t> </a:t>
            </a:r>
            <a:r>
              <a:rPr lang="en-GB" sz="2400" b="1" dirty="0" err="1">
                <a:solidFill>
                  <a:srgbClr val="000066"/>
                </a:solidFill>
              </a:rPr>
              <a:t>spontaneamente</a:t>
            </a:r>
            <a:r>
              <a:rPr lang="en-GB" sz="2400" b="1" dirty="0">
                <a:solidFill>
                  <a:srgbClr val="000066"/>
                </a:solidFill>
              </a:rPr>
              <a:t>.</a:t>
            </a:r>
          </a:p>
          <a:p>
            <a:pPr>
              <a:lnSpc>
                <a:spcPct val="100000"/>
              </a:lnSpc>
              <a:spcBef>
                <a:spcPts val="1200"/>
              </a:spcBef>
              <a:buClr>
                <a:srgbClr val="000066"/>
              </a:buClr>
              <a:buFont typeface="Wingdings"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2400" b="1" dirty="0">
              <a:solidFill>
                <a:srgbClr val="000066"/>
              </a:solidFill>
            </a:endParaRPr>
          </a:p>
        </p:txBody>
      </p:sp>
      <p:sp>
        <p:nvSpPr>
          <p:cNvPr id="8195" name="Text Box 3"/>
          <p:cNvSpPr txBox="1">
            <a:spLocks noChangeArrowheads="1"/>
          </p:cNvSpPr>
          <p:nvPr/>
        </p:nvSpPr>
        <p:spPr bwMode="auto">
          <a:xfrm>
            <a:off x="100075" y="6302375"/>
            <a:ext cx="8964488" cy="417679"/>
          </a:xfrm>
          <a:prstGeom prst="rect">
            <a:avLst/>
          </a:prstGeom>
          <a:noFill/>
          <a:ln w="9525">
            <a:noFill/>
            <a:round/>
            <a:headEnd/>
            <a:tailEnd/>
          </a:ln>
          <a:effectLst/>
        </p:spPr>
        <p:txBody>
          <a:bodyPr wrap="square" lIns="90000" tIns="46800" rIns="90000" bIns="46800">
            <a:spAutoFit/>
          </a:bodyPr>
          <a:lstStyle/>
          <a:p>
            <a:pPr>
              <a:lnSpc>
                <a:spcPct val="100000"/>
              </a:lnSpc>
              <a:buClr>
                <a:srgbClr val="000066"/>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700" b="1" i="1" dirty="0">
                <a:solidFill>
                  <a:srgbClr val="000066"/>
                </a:solidFill>
                <a:ea typeface="Lucida Sans Unicode" pitchFamily="34" charset="0"/>
                <a:cs typeface="Lucida Sans Unicode" pitchFamily="34" charset="0"/>
              </a:rPr>
              <a:t>Baseman JG et al. J </a:t>
            </a:r>
            <a:r>
              <a:rPr lang="en-GB" sz="700" b="1" i="1" dirty="0" err="1">
                <a:solidFill>
                  <a:srgbClr val="000066"/>
                </a:solidFill>
                <a:ea typeface="Lucida Sans Unicode" pitchFamily="34" charset="0"/>
                <a:cs typeface="Lucida Sans Unicode" pitchFamily="34" charset="0"/>
              </a:rPr>
              <a:t>Clin</a:t>
            </a:r>
            <a:r>
              <a:rPr lang="en-GB" sz="700" b="1" i="1" dirty="0">
                <a:solidFill>
                  <a:srgbClr val="000066"/>
                </a:solidFill>
                <a:ea typeface="Lucida Sans Unicode" pitchFamily="34" charset="0"/>
                <a:cs typeface="Lucida Sans Unicode" pitchFamily="34" charset="0"/>
              </a:rPr>
              <a:t> </a:t>
            </a:r>
            <a:r>
              <a:rPr lang="en-GB" sz="700" b="1" i="1" dirty="0" err="1">
                <a:solidFill>
                  <a:srgbClr val="000066"/>
                </a:solidFill>
                <a:ea typeface="Lucida Sans Unicode" pitchFamily="34" charset="0"/>
                <a:cs typeface="Lucida Sans Unicode" pitchFamily="34" charset="0"/>
              </a:rPr>
              <a:t>Virol</a:t>
            </a:r>
            <a:r>
              <a:rPr lang="en-GB" sz="700" b="1" i="1" dirty="0">
                <a:solidFill>
                  <a:srgbClr val="000066"/>
                </a:solidFill>
                <a:ea typeface="Lucida Sans Unicode" pitchFamily="34" charset="0"/>
                <a:cs typeface="Lucida Sans Unicode" pitchFamily="34" charset="0"/>
              </a:rPr>
              <a:t> 2005; 32 </a:t>
            </a:r>
            <a:r>
              <a:rPr lang="en-GB" sz="700" b="1" i="1" dirty="0" err="1">
                <a:solidFill>
                  <a:srgbClr val="000066"/>
                </a:solidFill>
                <a:ea typeface="Lucida Sans Unicode" pitchFamily="34" charset="0"/>
                <a:cs typeface="Lucida Sans Unicode" pitchFamily="34" charset="0"/>
              </a:rPr>
              <a:t>Suppl</a:t>
            </a:r>
            <a:r>
              <a:rPr lang="en-GB" sz="700" b="1" i="1" dirty="0">
                <a:solidFill>
                  <a:srgbClr val="000066"/>
                </a:solidFill>
                <a:ea typeface="Lucida Sans Unicode" pitchFamily="34" charset="0"/>
                <a:cs typeface="Lucida Sans Unicode" pitchFamily="34" charset="0"/>
              </a:rPr>
              <a:t> 1; S16</a:t>
            </a:r>
            <a:r>
              <a:rPr lang="en-GB" sz="700" b="1" i="1" dirty="0">
                <a:solidFill>
                  <a:srgbClr val="000066"/>
                </a:solidFill>
                <a:latin typeface="Symbol" pitchFamily="18" charset="2"/>
                <a:ea typeface="Lucida Sans Unicode" pitchFamily="34" charset="0"/>
                <a:cs typeface="Lucida Sans Unicode" pitchFamily="34" charset="0"/>
              </a:rPr>
              <a:t></a:t>
            </a:r>
            <a:r>
              <a:rPr lang="en-GB" sz="700" b="1" i="1" dirty="0">
                <a:solidFill>
                  <a:srgbClr val="000066"/>
                </a:solidFill>
                <a:ea typeface="Lucida Sans Unicode" pitchFamily="34" charset="0"/>
                <a:cs typeface="Lucida Sans Unicode" pitchFamily="34" charset="0"/>
              </a:rPr>
              <a:t>24;  </a:t>
            </a:r>
          </a:p>
          <a:p>
            <a:pPr>
              <a:lnSpc>
                <a:spcPct val="100000"/>
              </a:lnSpc>
              <a:buClr>
                <a:srgbClr val="000066"/>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700" b="1" i="1" dirty="0">
                <a:solidFill>
                  <a:srgbClr val="000066"/>
                </a:solidFill>
                <a:ea typeface="Lucida Sans Unicode" pitchFamily="34" charset="0"/>
                <a:cs typeface="Lucida Sans Unicode" pitchFamily="34" charset="0"/>
              </a:rPr>
              <a:t>Brown DR et al. J Infect Dis 2005; 191: 182–92;  </a:t>
            </a:r>
          </a:p>
          <a:p>
            <a:pPr>
              <a:lnSpc>
                <a:spcPct val="100000"/>
              </a:lnSpc>
              <a:buClr>
                <a:srgbClr val="000066"/>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700" b="1" i="1" dirty="0">
                <a:solidFill>
                  <a:srgbClr val="000066"/>
                </a:solidFill>
                <a:ea typeface="Lucida Sans Unicode" pitchFamily="34" charset="0"/>
                <a:cs typeface="Lucida Sans Unicode" pitchFamily="34" charset="0"/>
              </a:rPr>
              <a:t>Bosch FX et al. J Natl Cancer Inst </a:t>
            </a:r>
            <a:r>
              <a:rPr lang="en-GB" sz="700" b="1" i="1" dirty="0" err="1">
                <a:solidFill>
                  <a:srgbClr val="000066"/>
                </a:solidFill>
                <a:ea typeface="Lucida Sans Unicode" pitchFamily="34" charset="0"/>
                <a:cs typeface="Lucida Sans Unicode" pitchFamily="34" charset="0"/>
              </a:rPr>
              <a:t>Monogr</a:t>
            </a:r>
            <a:r>
              <a:rPr lang="en-GB" sz="700" b="1" i="1" dirty="0">
                <a:solidFill>
                  <a:srgbClr val="000066"/>
                </a:solidFill>
                <a:ea typeface="Lucida Sans Unicode" pitchFamily="34" charset="0"/>
                <a:cs typeface="Lucida Sans Unicode" pitchFamily="34" charset="0"/>
              </a:rPr>
              <a:t> 2003; 3</a:t>
            </a:r>
            <a:r>
              <a:rPr lang="en-GB" sz="700" b="1" i="1" dirty="0">
                <a:solidFill>
                  <a:srgbClr val="000066"/>
                </a:solidFill>
                <a:latin typeface="Symbol" pitchFamily="18" charset="2"/>
                <a:ea typeface="Lucida Sans Unicode" pitchFamily="34" charset="0"/>
                <a:cs typeface="Lucida Sans Unicode" pitchFamily="34" charset="0"/>
              </a:rPr>
              <a:t></a:t>
            </a:r>
            <a:r>
              <a:rPr lang="en-GB" sz="700" b="1" i="1" dirty="0">
                <a:solidFill>
                  <a:srgbClr val="000066"/>
                </a:solidFill>
                <a:ea typeface="Lucida Sans Unicode" pitchFamily="34" charset="0"/>
                <a:cs typeface="Lucida Sans Unicode" pitchFamily="34" charset="0"/>
              </a:rPr>
              <a:t>13;</a:t>
            </a:r>
          </a:p>
        </p:txBody>
      </p:sp>
      <p:sp>
        <p:nvSpPr>
          <p:cNvPr id="8196" name="Line 4"/>
          <p:cNvSpPr>
            <a:spLocks noChangeShapeType="1"/>
          </p:cNvSpPr>
          <p:nvPr/>
        </p:nvSpPr>
        <p:spPr bwMode="auto">
          <a:xfrm>
            <a:off x="0" y="77788"/>
            <a:ext cx="9144000" cy="1587"/>
          </a:xfrm>
          <a:prstGeom prst="line">
            <a:avLst/>
          </a:prstGeom>
          <a:noFill/>
          <a:ln w="152280">
            <a:solidFill>
              <a:srgbClr val="D20000"/>
            </a:solidFill>
            <a:miter lim="800000"/>
            <a:headEnd/>
            <a:tailEnd/>
          </a:ln>
          <a:effec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0175384-049C-4333-8D5B-84F21EFAB6F7}"/>
              </a:ext>
            </a:extLst>
          </p:cNvPr>
          <p:cNvSpPr>
            <a:spLocks noGrp="1"/>
          </p:cNvSpPr>
          <p:nvPr>
            <p:ph type="title"/>
          </p:nvPr>
        </p:nvSpPr>
        <p:spPr>
          <a:xfrm>
            <a:off x="176268" y="115878"/>
            <a:ext cx="8709981" cy="354886"/>
          </a:xfrm>
        </p:spPr>
        <p:txBody>
          <a:bodyPr>
            <a:noAutofit/>
          </a:bodyPr>
          <a:lstStyle/>
          <a:p>
            <a:r>
              <a:rPr lang="it-IT" sz="2000" dirty="0">
                <a:latin typeface="+mn-lt"/>
              </a:rPr>
              <a:t>Globalmente </a:t>
            </a:r>
            <a:r>
              <a:rPr lang="it-IT" sz="2000" b="1" dirty="0">
                <a:latin typeface="+mn-lt"/>
              </a:rPr>
              <a:t>694.000 </a:t>
            </a:r>
            <a:r>
              <a:rPr lang="it-IT" sz="2000" dirty="0">
                <a:latin typeface="+mn-lt"/>
              </a:rPr>
              <a:t>persone </a:t>
            </a:r>
            <a:r>
              <a:rPr lang="it-IT" sz="2000" b="1" dirty="0">
                <a:latin typeface="+mn-lt"/>
              </a:rPr>
              <a:t>ogni anno </a:t>
            </a:r>
            <a:r>
              <a:rPr lang="it-IT" sz="2000" dirty="0">
                <a:latin typeface="+mn-lt"/>
              </a:rPr>
              <a:t>sviluppano </a:t>
            </a:r>
            <a:r>
              <a:rPr lang="it-IT" sz="2000" b="1" dirty="0">
                <a:latin typeface="+mn-lt"/>
              </a:rPr>
              <a:t>tumori HPV-correlati</a:t>
            </a:r>
          </a:p>
        </p:txBody>
      </p:sp>
      <p:sp>
        <p:nvSpPr>
          <p:cNvPr id="2" name="Footer Placeholder 1">
            <a:extLst>
              <a:ext uri="{FF2B5EF4-FFF2-40B4-BE49-F238E27FC236}">
                <a16:creationId xmlns:a16="http://schemas.microsoft.com/office/drawing/2014/main" xmlns="" id="{03927C87-CBFF-465B-9A22-D4A0FF3D1D38}"/>
              </a:ext>
            </a:extLst>
          </p:cNvPr>
          <p:cNvSpPr>
            <a:spLocks noGrp="1"/>
          </p:cNvSpPr>
          <p:nvPr>
            <p:ph type="ftr" sz="quarter" idx="11"/>
          </p:nvPr>
        </p:nvSpPr>
        <p:spPr>
          <a:xfrm>
            <a:off x="196776" y="6460727"/>
            <a:ext cx="8779880" cy="311615"/>
          </a:xfrm>
        </p:spPr>
        <p:txBody>
          <a:bodyPr/>
          <a:lstStyle/>
          <a:p>
            <a:pPr defTabSz="171450"/>
            <a:r>
              <a:rPr lang="en-GB" sz="1000" dirty="0">
                <a:solidFill>
                  <a:prstClr val="black">
                    <a:lumMod val="95000"/>
                    <a:lumOff val="5000"/>
                  </a:prstClr>
                </a:solidFill>
              </a:rPr>
              <a:t> 1. </a:t>
            </a:r>
            <a:r>
              <a:rPr lang="da-DK" sz="1000" dirty="0">
                <a:solidFill>
                  <a:prstClr val="black"/>
                </a:solidFill>
              </a:rPr>
              <a:t>de Martel C et al. Lancet Glob Health. 2020 Feb;8(2):e180-e190. 2. S</a:t>
            </a:r>
            <a:r>
              <a:rPr lang="en-US" sz="600" dirty="0" err="1">
                <a:solidFill>
                  <a:prstClr val="black">
                    <a:lumMod val="95000"/>
                    <a:lumOff val="5000"/>
                  </a:prstClr>
                </a:solidFill>
                <a:latin typeface="Invention"/>
              </a:rPr>
              <a:t>errano</a:t>
            </a:r>
            <a:r>
              <a:rPr lang="en-US" sz="600" dirty="0">
                <a:solidFill>
                  <a:prstClr val="black">
                    <a:lumMod val="95000"/>
                    <a:lumOff val="5000"/>
                  </a:prstClr>
                </a:solidFill>
                <a:latin typeface="Invention"/>
              </a:rPr>
              <a:t> B, et al. Best Practice &amp; Research Clinical Obstetrics and </a:t>
            </a:r>
            <a:r>
              <a:rPr lang="en-US" sz="600" dirty="0" err="1">
                <a:solidFill>
                  <a:prstClr val="black">
                    <a:lumMod val="95000"/>
                    <a:lumOff val="5000"/>
                  </a:prstClr>
                </a:solidFill>
                <a:latin typeface="Invention"/>
              </a:rPr>
              <a:t>Gynaecology</a:t>
            </a:r>
            <a:r>
              <a:rPr lang="en-US" sz="600" dirty="0">
                <a:solidFill>
                  <a:prstClr val="black">
                    <a:lumMod val="95000"/>
                    <a:lumOff val="5000"/>
                  </a:prstClr>
                </a:solidFill>
                <a:latin typeface="Invention"/>
              </a:rPr>
              <a:t> 47 (2018) 14e26.</a:t>
            </a:r>
            <a:r>
              <a:rPr lang="en-GB" sz="600" dirty="0">
                <a:solidFill>
                  <a:prstClr val="black">
                    <a:lumMod val="95000"/>
                    <a:lumOff val="5000"/>
                  </a:prstClr>
                </a:solidFill>
                <a:latin typeface="Invention"/>
              </a:rPr>
              <a:t> </a:t>
            </a:r>
            <a:endParaRPr lang="da-DK" sz="600" dirty="0">
              <a:solidFill>
                <a:prstClr val="black"/>
              </a:solidFill>
              <a:latin typeface="Invention"/>
            </a:endParaRPr>
          </a:p>
        </p:txBody>
      </p:sp>
      <p:sp>
        <p:nvSpPr>
          <p:cNvPr id="3" name="Rectangle 2">
            <a:extLst>
              <a:ext uri="{FF2B5EF4-FFF2-40B4-BE49-F238E27FC236}">
                <a16:creationId xmlns:a16="http://schemas.microsoft.com/office/drawing/2014/main" xmlns="" id="{E6E4BE69-9DC3-4447-8740-B526913435DC}"/>
              </a:ext>
            </a:extLst>
          </p:cNvPr>
          <p:cNvSpPr/>
          <p:nvPr/>
        </p:nvSpPr>
        <p:spPr>
          <a:xfrm>
            <a:off x="176268" y="543717"/>
            <a:ext cx="8932476" cy="1623521"/>
          </a:xfrm>
          <a:prstGeom prst="rect">
            <a:avLst/>
          </a:prstGeom>
        </p:spPr>
        <p:txBody>
          <a:bodyPr wrap="square">
            <a:spAutoFit/>
          </a:bodyPr>
          <a:lstStyle/>
          <a:p>
            <a:pPr defTabSz="171450" fontAlgn="base">
              <a:lnSpc>
                <a:spcPts val="2100"/>
              </a:lnSpc>
            </a:pPr>
            <a:r>
              <a:rPr lang="it-IT" sz="2000" dirty="0">
                <a:solidFill>
                  <a:prstClr val="black"/>
                </a:solidFill>
              </a:rPr>
              <a:t>Ogni anno si riscontrano </a:t>
            </a:r>
            <a:r>
              <a:rPr lang="it-IT" sz="2000" b="1" dirty="0">
                <a:solidFill>
                  <a:srgbClr val="FF0000"/>
                </a:solidFill>
              </a:rPr>
              <a:t>oltre 2 milioni di nuovi casi di cancro </a:t>
            </a:r>
            <a:r>
              <a:rPr lang="it-IT" sz="2000" dirty="0">
                <a:solidFill>
                  <a:prstClr val="black"/>
                </a:solidFill>
              </a:rPr>
              <a:t>causati </a:t>
            </a:r>
            <a:r>
              <a:rPr lang="it-IT" sz="2000" b="1" dirty="0">
                <a:solidFill>
                  <a:srgbClr val="FF0000"/>
                </a:solidFill>
              </a:rPr>
              <a:t>da agenti patogeni</a:t>
            </a:r>
            <a:r>
              <a:rPr lang="it-IT" sz="2000" dirty="0">
                <a:solidFill>
                  <a:prstClr val="black"/>
                </a:solidFill>
              </a:rPr>
              <a:t>: di questi il </a:t>
            </a:r>
            <a:r>
              <a:rPr lang="it-IT" sz="2000" b="1" dirty="0">
                <a:solidFill>
                  <a:srgbClr val="FF0000"/>
                </a:solidFill>
              </a:rPr>
              <a:t>31%</a:t>
            </a:r>
            <a:r>
              <a:rPr lang="it-IT" sz="2000" dirty="0">
                <a:solidFill>
                  <a:prstClr val="black"/>
                </a:solidFill>
              </a:rPr>
              <a:t> sono causati </a:t>
            </a:r>
            <a:r>
              <a:rPr lang="it-IT" sz="2000" b="1" dirty="0">
                <a:solidFill>
                  <a:srgbClr val="FF0000"/>
                </a:solidFill>
              </a:rPr>
              <a:t>da HPV </a:t>
            </a:r>
          </a:p>
          <a:p>
            <a:pPr defTabSz="171450" fontAlgn="base">
              <a:lnSpc>
                <a:spcPts val="2100"/>
              </a:lnSpc>
            </a:pPr>
            <a:r>
              <a:rPr lang="it-IT" sz="2000" dirty="0">
                <a:solidFill>
                  <a:prstClr val="black"/>
                </a:solidFill>
              </a:rPr>
              <a:t>Ogni anno </a:t>
            </a:r>
            <a:r>
              <a:rPr lang="it-IT" sz="2000" b="1" dirty="0">
                <a:solidFill>
                  <a:srgbClr val="0070C0"/>
                </a:solidFill>
              </a:rPr>
              <a:t>570.000</a:t>
            </a:r>
            <a:r>
              <a:rPr lang="it-IT" sz="2000" dirty="0">
                <a:solidFill>
                  <a:prstClr val="black"/>
                </a:solidFill>
              </a:rPr>
              <a:t> nuovi casi di </a:t>
            </a:r>
            <a:r>
              <a:rPr lang="it-IT" sz="2000" b="1" dirty="0">
                <a:solidFill>
                  <a:srgbClr val="0070C0"/>
                </a:solidFill>
              </a:rPr>
              <a:t>tumore della cervice uterina</a:t>
            </a:r>
          </a:p>
          <a:p>
            <a:pPr defTabSz="171450" fontAlgn="base">
              <a:lnSpc>
                <a:spcPts val="2100"/>
              </a:lnSpc>
            </a:pPr>
            <a:r>
              <a:rPr lang="it-IT" sz="2000" dirty="0">
                <a:solidFill>
                  <a:prstClr val="black"/>
                </a:solidFill>
              </a:rPr>
              <a:t>Nelle ultime decadi c’è stato un aumento dell’incidenza dei </a:t>
            </a:r>
            <a:r>
              <a:rPr lang="it-IT" sz="2000" b="1" dirty="0">
                <a:solidFill>
                  <a:srgbClr val="6ECEB2">
                    <a:lumMod val="75000"/>
                  </a:srgbClr>
                </a:solidFill>
              </a:rPr>
              <a:t>tumori anali </a:t>
            </a:r>
            <a:r>
              <a:rPr lang="it-IT" sz="2000" dirty="0">
                <a:solidFill>
                  <a:prstClr val="black"/>
                </a:solidFill>
              </a:rPr>
              <a:t>e </a:t>
            </a:r>
            <a:r>
              <a:rPr lang="it-IT" sz="2000" b="1" dirty="0">
                <a:solidFill>
                  <a:srgbClr val="6ECEB2">
                    <a:lumMod val="75000"/>
                  </a:srgbClr>
                </a:solidFill>
              </a:rPr>
              <a:t>head &amp; neck HPV-correlati</a:t>
            </a:r>
            <a:endParaRPr lang="it-IT" sz="2000" dirty="0">
              <a:solidFill>
                <a:prstClr val="black"/>
              </a:solidFill>
            </a:endParaRPr>
          </a:p>
          <a:p>
            <a:pPr defTabSz="171450" fontAlgn="base">
              <a:spcAft>
                <a:spcPts val="450"/>
              </a:spcAft>
              <a:defRPr/>
            </a:pPr>
            <a:r>
              <a:rPr lang="it-IT" sz="1200" dirty="0">
                <a:solidFill>
                  <a:prstClr val="black"/>
                </a:solidFill>
              </a:rPr>
              <a:t> </a:t>
            </a:r>
          </a:p>
        </p:txBody>
      </p:sp>
      <p:grpSp>
        <p:nvGrpSpPr>
          <p:cNvPr id="25" name="Group 24">
            <a:extLst>
              <a:ext uri="{FF2B5EF4-FFF2-40B4-BE49-F238E27FC236}">
                <a16:creationId xmlns:a16="http://schemas.microsoft.com/office/drawing/2014/main" xmlns="" id="{F9124540-82D9-4B87-A029-13CB052BC6CD}"/>
              </a:ext>
            </a:extLst>
          </p:cNvPr>
          <p:cNvGrpSpPr/>
          <p:nvPr/>
        </p:nvGrpSpPr>
        <p:grpSpPr>
          <a:xfrm>
            <a:off x="105762" y="2344434"/>
            <a:ext cx="8780488" cy="3026340"/>
            <a:chOff x="242341" y="1345804"/>
            <a:chExt cx="11707317" cy="4480838"/>
          </a:xfrm>
        </p:grpSpPr>
        <p:sp>
          <p:nvSpPr>
            <p:cNvPr id="26" name="Rettangolo 32">
              <a:extLst>
                <a:ext uri="{FF2B5EF4-FFF2-40B4-BE49-F238E27FC236}">
                  <a16:creationId xmlns:a16="http://schemas.microsoft.com/office/drawing/2014/main" xmlns="" id="{AD901835-A034-4A21-8518-D40874AB5F26}"/>
                </a:ext>
              </a:extLst>
            </p:cNvPr>
            <p:cNvSpPr/>
            <p:nvPr/>
          </p:nvSpPr>
          <p:spPr>
            <a:xfrm>
              <a:off x="242341" y="1345804"/>
              <a:ext cx="11707317" cy="4480838"/>
            </a:xfrm>
            <a:prstGeom prst="rect">
              <a:avLst/>
            </a:prstGeom>
            <a:solidFill>
              <a:srgbClr val="F7E2DF"/>
            </a:solidFill>
            <a:ln w="6350" cap="flat" cmpd="sng" algn="ctr">
              <a:solidFill>
                <a:schemeClr val="accent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tIns="162000" bIns="1809000" rtlCol="0" anchor="t"/>
            <a:lstStyle/>
            <a:p>
              <a:endParaRPr lang="it-IT" sz="1350" b="1" dirty="0">
                <a:solidFill>
                  <a:srgbClr val="000000"/>
                </a:solidFill>
              </a:endParaRPr>
            </a:p>
          </p:txBody>
        </p:sp>
        <p:sp>
          <p:nvSpPr>
            <p:cNvPr id="27" name="Rectangle 26">
              <a:extLst>
                <a:ext uri="{FF2B5EF4-FFF2-40B4-BE49-F238E27FC236}">
                  <a16:creationId xmlns:a16="http://schemas.microsoft.com/office/drawing/2014/main" xmlns="" id="{4D6F6A81-4301-468B-90F9-D63B81D7E83B}"/>
                </a:ext>
              </a:extLst>
            </p:cNvPr>
            <p:cNvSpPr/>
            <p:nvPr/>
          </p:nvSpPr>
          <p:spPr>
            <a:xfrm>
              <a:off x="4338370" y="1742965"/>
              <a:ext cx="767732" cy="341773"/>
            </a:xfrm>
            <a:prstGeom prst="rect">
              <a:avLst/>
            </a:prstGeom>
          </p:spPr>
          <p:txBody>
            <a:bodyPr wrap="none">
              <a:spAutoFit/>
            </a:bodyPr>
            <a:lstStyle/>
            <a:p>
              <a:r>
                <a:rPr lang="it-IT" sz="900" b="1" dirty="0"/>
                <a:t>UOMINI</a:t>
              </a:r>
            </a:p>
          </p:txBody>
        </p:sp>
        <p:sp>
          <p:nvSpPr>
            <p:cNvPr id="28" name="Rectangle 27">
              <a:extLst>
                <a:ext uri="{FF2B5EF4-FFF2-40B4-BE49-F238E27FC236}">
                  <a16:creationId xmlns:a16="http://schemas.microsoft.com/office/drawing/2014/main" xmlns="" id="{BBA090D0-3345-4783-B695-887BB3A8E665}"/>
                </a:ext>
              </a:extLst>
            </p:cNvPr>
            <p:cNvSpPr/>
            <p:nvPr/>
          </p:nvSpPr>
          <p:spPr>
            <a:xfrm>
              <a:off x="6765206" y="1742965"/>
              <a:ext cx="722848" cy="341773"/>
            </a:xfrm>
            <a:prstGeom prst="rect">
              <a:avLst/>
            </a:prstGeom>
          </p:spPr>
          <p:txBody>
            <a:bodyPr wrap="none">
              <a:spAutoFit/>
            </a:bodyPr>
            <a:lstStyle/>
            <a:p>
              <a:r>
                <a:rPr lang="it-IT" sz="900" b="1" dirty="0"/>
                <a:t>DONNE</a:t>
              </a:r>
            </a:p>
          </p:txBody>
        </p:sp>
        <p:sp>
          <p:nvSpPr>
            <p:cNvPr id="29" name="Rectangle 28">
              <a:extLst>
                <a:ext uri="{FF2B5EF4-FFF2-40B4-BE49-F238E27FC236}">
                  <a16:creationId xmlns:a16="http://schemas.microsoft.com/office/drawing/2014/main" xmlns="" id="{385EA5C4-E06B-4C05-838A-CE85DF70A4F9}"/>
                </a:ext>
              </a:extLst>
            </p:cNvPr>
            <p:cNvSpPr/>
            <p:nvPr/>
          </p:nvSpPr>
          <p:spPr>
            <a:xfrm>
              <a:off x="9554481" y="1742965"/>
              <a:ext cx="737809" cy="341773"/>
            </a:xfrm>
            <a:prstGeom prst="rect">
              <a:avLst/>
            </a:prstGeom>
          </p:spPr>
          <p:txBody>
            <a:bodyPr wrap="none">
              <a:spAutoFit/>
            </a:bodyPr>
            <a:lstStyle/>
            <a:p>
              <a:r>
                <a:rPr lang="it-IT" sz="900" b="1" dirty="0"/>
                <a:t>TOTALE</a:t>
              </a:r>
            </a:p>
          </p:txBody>
        </p:sp>
        <p:sp>
          <p:nvSpPr>
            <p:cNvPr id="30" name="Rectangle 29">
              <a:extLst>
                <a:ext uri="{FF2B5EF4-FFF2-40B4-BE49-F238E27FC236}">
                  <a16:creationId xmlns:a16="http://schemas.microsoft.com/office/drawing/2014/main" xmlns="" id="{1A4FDEED-0E2C-40BA-B9DE-EC88F49CCC05}"/>
                </a:ext>
              </a:extLst>
            </p:cNvPr>
            <p:cNvSpPr/>
            <p:nvPr/>
          </p:nvSpPr>
          <p:spPr>
            <a:xfrm>
              <a:off x="8717227" y="2159136"/>
              <a:ext cx="1007113" cy="341773"/>
            </a:xfrm>
            <a:prstGeom prst="rect">
              <a:avLst/>
            </a:prstGeom>
          </p:spPr>
          <p:txBody>
            <a:bodyPr wrap="none">
              <a:spAutoFit/>
            </a:bodyPr>
            <a:lstStyle/>
            <a:p>
              <a:r>
                <a:rPr lang="it-IT" sz="900" b="1" dirty="0"/>
                <a:t>NUOVI CASI</a:t>
              </a:r>
            </a:p>
          </p:txBody>
        </p:sp>
        <p:sp>
          <p:nvSpPr>
            <p:cNvPr id="31" name="Rectangle 30">
              <a:extLst>
                <a:ext uri="{FF2B5EF4-FFF2-40B4-BE49-F238E27FC236}">
                  <a16:creationId xmlns:a16="http://schemas.microsoft.com/office/drawing/2014/main" xmlns="" id="{A5A18F41-3907-48A7-ABA0-8FBC759D91FE}"/>
                </a:ext>
              </a:extLst>
            </p:cNvPr>
            <p:cNvSpPr/>
            <p:nvPr/>
          </p:nvSpPr>
          <p:spPr>
            <a:xfrm>
              <a:off x="10070711" y="2159136"/>
              <a:ext cx="1272548" cy="751901"/>
            </a:xfrm>
            <a:prstGeom prst="rect">
              <a:avLst/>
            </a:prstGeom>
          </p:spPr>
          <p:txBody>
            <a:bodyPr wrap="square">
              <a:spAutoFit/>
            </a:bodyPr>
            <a:lstStyle/>
            <a:p>
              <a:pPr algn="ctr"/>
              <a:r>
                <a:rPr lang="it-IT" sz="900" b="1" dirty="0"/>
                <a:t>NUOVI CASI ATTRIBUIBILI A HPV</a:t>
              </a:r>
            </a:p>
          </p:txBody>
        </p:sp>
        <p:sp>
          <p:nvSpPr>
            <p:cNvPr id="32" name="Rectangle 31">
              <a:extLst>
                <a:ext uri="{FF2B5EF4-FFF2-40B4-BE49-F238E27FC236}">
                  <a16:creationId xmlns:a16="http://schemas.microsoft.com/office/drawing/2014/main" xmlns="" id="{85567885-480F-4D87-B246-16F1BB2E4E8A}"/>
                </a:ext>
              </a:extLst>
            </p:cNvPr>
            <p:cNvSpPr/>
            <p:nvPr/>
          </p:nvSpPr>
          <p:spPr>
            <a:xfrm>
              <a:off x="6017548" y="2159136"/>
              <a:ext cx="1007113" cy="341773"/>
            </a:xfrm>
            <a:prstGeom prst="rect">
              <a:avLst/>
            </a:prstGeom>
          </p:spPr>
          <p:txBody>
            <a:bodyPr wrap="none">
              <a:spAutoFit/>
            </a:bodyPr>
            <a:lstStyle/>
            <a:p>
              <a:r>
                <a:rPr lang="it-IT" sz="900" b="1" dirty="0"/>
                <a:t>NUOVI CASI</a:t>
              </a:r>
            </a:p>
          </p:txBody>
        </p:sp>
        <p:sp>
          <p:nvSpPr>
            <p:cNvPr id="33" name="Rectangle 32">
              <a:extLst>
                <a:ext uri="{FF2B5EF4-FFF2-40B4-BE49-F238E27FC236}">
                  <a16:creationId xmlns:a16="http://schemas.microsoft.com/office/drawing/2014/main" xmlns="" id="{37B2D97E-F812-4CAD-8449-AE8F2D6ECEB6}"/>
                </a:ext>
              </a:extLst>
            </p:cNvPr>
            <p:cNvSpPr/>
            <p:nvPr/>
          </p:nvSpPr>
          <p:spPr>
            <a:xfrm>
              <a:off x="7117025" y="2159136"/>
              <a:ext cx="1272548" cy="751901"/>
            </a:xfrm>
            <a:prstGeom prst="rect">
              <a:avLst/>
            </a:prstGeom>
          </p:spPr>
          <p:txBody>
            <a:bodyPr wrap="square">
              <a:spAutoFit/>
            </a:bodyPr>
            <a:lstStyle/>
            <a:p>
              <a:pPr algn="ctr"/>
              <a:r>
                <a:rPr lang="it-IT" sz="900" b="1" dirty="0"/>
                <a:t>NUOVI CASI ATTRIBUIBILI A HPV</a:t>
              </a:r>
            </a:p>
          </p:txBody>
        </p:sp>
        <p:sp>
          <p:nvSpPr>
            <p:cNvPr id="34" name="Rectangle 33">
              <a:extLst>
                <a:ext uri="{FF2B5EF4-FFF2-40B4-BE49-F238E27FC236}">
                  <a16:creationId xmlns:a16="http://schemas.microsoft.com/office/drawing/2014/main" xmlns="" id="{4B795E89-1062-4CD4-933A-53A8A38521AA}"/>
                </a:ext>
              </a:extLst>
            </p:cNvPr>
            <p:cNvSpPr/>
            <p:nvPr/>
          </p:nvSpPr>
          <p:spPr>
            <a:xfrm>
              <a:off x="3460284" y="2159136"/>
              <a:ext cx="1007113" cy="341773"/>
            </a:xfrm>
            <a:prstGeom prst="rect">
              <a:avLst/>
            </a:prstGeom>
          </p:spPr>
          <p:txBody>
            <a:bodyPr wrap="none">
              <a:spAutoFit/>
            </a:bodyPr>
            <a:lstStyle/>
            <a:p>
              <a:r>
                <a:rPr lang="it-IT" sz="900" b="1" dirty="0"/>
                <a:t>NUOVI CASI</a:t>
              </a:r>
            </a:p>
          </p:txBody>
        </p:sp>
        <p:sp>
          <p:nvSpPr>
            <p:cNvPr id="35" name="Rectangle 34">
              <a:extLst>
                <a:ext uri="{FF2B5EF4-FFF2-40B4-BE49-F238E27FC236}">
                  <a16:creationId xmlns:a16="http://schemas.microsoft.com/office/drawing/2014/main" xmlns="" id="{5A85BD7E-503B-469F-8B94-793D88685792}"/>
                </a:ext>
              </a:extLst>
            </p:cNvPr>
            <p:cNvSpPr/>
            <p:nvPr/>
          </p:nvSpPr>
          <p:spPr>
            <a:xfrm>
              <a:off x="4591024" y="2159136"/>
              <a:ext cx="1272548" cy="751901"/>
            </a:xfrm>
            <a:prstGeom prst="rect">
              <a:avLst/>
            </a:prstGeom>
          </p:spPr>
          <p:txBody>
            <a:bodyPr wrap="square">
              <a:spAutoFit/>
            </a:bodyPr>
            <a:lstStyle/>
            <a:p>
              <a:pPr algn="ctr"/>
              <a:r>
                <a:rPr lang="it-IT" sz="900" b="1" dirty="0"/>
                <a:t>NUOVI CASI ATTRIBUIBILI A HPV</a:t>
              </a:r>
            </a:p>
          </p:txBody>
        </p:sp>
      </p:grpSp>
      <p:pic>
        <p:nvPicPr>
          <p:cNvPr id="36" name="Content Placeholder 5">
            <a:extLst>
              <a:ext uri="{FF2B5EF4-FFF2-40B4-BE49-F238E27FC236}">
                <a16:creationId xmlns:a16="http://schemas.microsoft.com/office/drawing/2014/main" xmlns="" id="{8F3109E5-2905-4CDC-A1F0-DC6492A6ACE2}"/>
              </a:ext>
            </a:extLst>
          </p:cNvPr>
          <p:cNvPicPr>
            <a:picLocks noGrp="1" noChangeAspect="1"/>
          </p:cNvPicPr>
          <p:nvPr>
            <p:ph idx="1"/>
          </p:nvPr>
        </p:nvPicPr>
        <p:blipFill rotWithShape="1">
          <a:blip r:embed="rId3"/>
          <a:srcRect l="35997" t="51362" r="11362" b="26296"/>
          <a:stretch/>
        </p:blipFill>
        <p:spPr>
          <a:xfrm>
            <a:off x="439595" y="3358128"/>
            <a:ext cx="8264811" cy="1776812"/>
          </a:xfrm>
          <a:prstGeom prst="rect">
            <a:avLst/>
          </a:prstGeom>
        </p:spPr>
      </p:pic>
      <p:grpSp>
        <p:nvGrpSpPr>
          <p:cNvPr id="37" name="Group 36">
            <a:extLst>
              <a:ext uri="{FF2B5EF4-FFF2-40B4-BE49-F238E27FC236}">
                <a16:creationId xmlns:a16="http://schemas.microsoft.com/office/drawing/2014/main" xmlns="" id="{13185309-FB7F-4BB7-85B2-8EB48D804671}"/>
              </a:ext>
            </a:extLst>
          </p:cNvPr>
          <p:cNvGrpSpPr/>
          <p:nvPr/>
        </p:nvGrpSpPr>
        <p:grpSpPr>
          <a:xfrm>
            <a:off x="7476075" y="3594160"/>
            <a:ext cx="193384" cy="917632"/>
            <a:chOff x="9968099" y="3442147"/>
            <a:chExt cx="257845" cy="1358658"/>
          </a:xfrm>
        </p:grpSpPr>
        <p:sp>
          <p:nvSpPr>
            <p:cNvPr id="38" name="Freccia a destra 19">
              <a:extLst>
                <a:ext uri="{FF2B5EF4-FFF2-40B4-BE49-F238E27FC236}">
                  <a16:creationId xmlns:a16="http://schemas.microsoft.com/office/drawing/2014/main" xmlns="" id="{45481E29-FF21-4A75-B334-53121A0A1A28}"/>
                </a:ext>
              </a:extLst>
            </p:cNvPr>
            <p:cNvSpPr/>
            <p:nvPr/>
          </p:nvSpPr>
          <p:spPr bwMode="auto">
            <a:xfrm>
              <a:off x="9968099" y="3442147"/>
              <a:ext cx="257845" cy="188348"/>
            </a:xfrm>
            <a:prstGeom prst="rightArrow">
              <a:avLst/>
            </a:prstGeom>
            <a:solidFill>
              <a:srgbClr val="FF0000"/>
            </a:solidFill>
            <a:ln w="9525"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buFont typeface="Arial" charset="0"/>
                <a:buChar char="•"/>
              </a:pPr>
              <a:endParaRPr lang="it-IT" sz="1350">
                <a:latin typeface="Arial" charset="0"/>
                <a:cs typeface="Arial" charset="0"/>
              </a:endParaRPr>
            </a:p>
          </p:txBody>
        </p:sp>
        <p:sp>
          <p:nvSpPr>
            <p:cNvPr id="39" name="Freccia a destra 19">
              <a:extLst>
                <a:ext uri="{FF2B5EF4-FFF2-40B4-BE49-F238E27FC236}">
                  <a16:creationId xmlns:a16="http://schemas.microsoft.com/office/drawing/2014/main" xmlns="" id="{0C607714-A6FE-4BE6-8774-8A79928EC75B}"/>
                </a:ext>
              </a:extLst>
            </p:cNvPr>
            <p:cNvSpPr/>
            <p:nvPr/>
          </p:nvSpPr>
          <p:spPr bwMode="auto">
            <a:xfrm>
              <a:off x="9968099" y="3764144"/>
              <a:ext cx="257845" cy="188348"/>
            </a:xfrm>
            <a:prstGeom prst="rightArrow">
              <a:avLst/>
            </a:prstGeom>
            <a:solidFill>
              <a:srgbClr val="FF0000"/>
            </a:solidFill>
            <a:ln w="9525"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buFont typeface="Arial" charset="0"/>
                <a:buChar char="•"/>
              </a:pPr>
              <a:endParaRPr lang="it-IT" sz="1350">
                <a:latin typeface="Arial" charset="0"/>
                <a:cs typeface="Arial" charset="0"/>
              </a:endParaRPr>
            </a:p>
          </p:txBody>
        </p:sp>
        <p:sp>
          <p:nvSpPr>
            <p:cNvPr id="40" name="Freccia a destra 19">
              <a:extLst>
                <a:ext uri="{FF2B5EF4-FFF2-40B4-BE49-F238E27FC236}">
                  <a16:creationId xmlns:a16="http://schemas.microsoft.com/office/drawing/2014/main" xmlns="" id="{8B2AF8AC-9ADF-49DF-8598-CCFDFBB17043}"/>
                </a:ext>
              </a:extLst>
            </p:cNvPr>
            <p:cNvSpPr/>
            <p:nvPr/>
          </p:nvSpPr>
          <p:spPr bwMode="auto">
            <a:xfrm>
              <a:off x="9968099" y="4612457"/>
              <a:ext cx="257845" cy="188348"/>
            </a:xfrm>
            <a:prstGeom prst="rightArrow">
              <a:avLst/>
            </a:prstGeom>
            <a:solidFill>
              <a:srgbClr val="FF0000"/>
            </a:solidFill>
            <a:ln w="9525" cap="flat" cmpd="sng" algn="ctr">
              <a:solidFill>
                <a:srgbClr val="C0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buFont typeface="Arial" charset="0"/>
                <a:buChar char="•"/>
              </a:pPr>
              <a:endParaRPr lang="it-IT" sz="1350">
                <a:latin typeface="Arial" charset="0"/>
                <a:cs typeface="Arial" charset="0"/>
              </a:endParaRPr>
            </a:p>
          </p:txBody>
        </p:sp>
      </p:grpSp>
    </p:spTree>
    <p:extLst>
      <p:ext uri="{BB962C8B-B14F-4D97-AF65-F5344CB8AC3E}">
        <p14:creationId xmlns:p14="http://schemas.microsoft.com/office/powerpoint/2010/main" val="2776050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887" y="2161392"/>
            <a:ext cx="6393794" cy="3931903"/>
            <a:chOff x="1094611" y="1143000"/>
            <a:chExt cx="7775046" cy="4595904"/>
          </a:xfrm>
        </p:grpSpPr>
        <p:sp>
          <p:nvSpPr>
            <p:cNvPr id="72" name="Trapezoid 71"/>
            <p:cNvSpPr/>
            <p:nvPr/>
          </p:nvSpPr>
          <p:spPr>
            <a:xfrm>
              <a:off x="4175769" y="2500525"/>
              <a:ext cx="1848542" cy="317415"/>
            </a:xfrm>
            <a:prstGeom prst="trapezoid">
              <a:avLst>
                <a:gd name="adj" fmla="val 64138"/>
              </a:avLst>
            </a:prstGeom>
            <a:solidFill>
              <a:srgbClr val="66203A">
                <a:lumMod val="40000"/>
                <a:lumOff val="60000"/>
              </a:srgbClr>
            </a:solidFill>
            <a:ln w="28575" cap="flat" cmpd="sng" algn="ctr">
              <a:noFill/>
              <a:prstDash val="solid"/>
              <a:round/>
              <a:headEnd type="none" w="med" len="med"/>
              <a:tailEnd type="none" w="med" len="med"/>
            </a:ln>
            <a:effectLst/>
          </p:spPr>
          <p:txBody>
            <a:bodyPr rtlCol="0" anchor="ctr"/>
            <a:lstStyle/>
            <a:p>
              <a:pPr algn="ctr" defTabSz="171450">
                <a:defRPr/>
              </a:pPr>
              <a:endParaRPr lang="it-IT" sz="675" kern="0">
                <a:solidFill>
                  <a:prstClr val="black"/>
                </a:solidFill>
                <a:latin typeface="Arial"/>
              </a:endParaRPr>
            </a:p>
          </p:txBody>
        </p:sp>
        <p:sp>
          <p:nvSpPr>
            <p:cNvPr id="70" name="Rectangle 69"/>
            <p:cNvSpPr/>
            <p:nvPr/>
          </p:nvSpPr>
          <p:spPr bwMode="auto">
            <a:xfrm flipH="1">
              <a:off x="7199322" y="4525434"/>
              <a:ext cx="1670335" cy="295703"/>
            </a:xfrm>
            <a:prstGeom prst="rect">
              <a:avLst/>
            </a:prstGeom>
            <a:gradFill flip="none" rotWithShape="1">
              <a:gsLst>
                <a:gs pos="23000">
                  <a:srgbClr val="66203A">
                    <a:lumMod val="20000"/>
                    <a:lumOff val="80000"/>
                  </a:srgbClr>
                </a:gs>
                <a:gs pos="99000">
                  <a:sysClr val="window" lastClr="FFFFFF">
                    <a:alpha val="0"/>
                  </a:sysClr>
                </a:gs>
              </a:gsLst>
              <a:lin ang="13200000" scaled="0"/>
              <a:tileRect/>
            </a:gradFill>
            <a:ln w="2857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71450">
                <a:defRPr/>
              </a:pPr>
              <a:endParaRPr lang="it-IT" sz="1200" kern="0" dirty="0">
                <a:solidFill>
                  <a:prstClr val="black"/>
                </a:solidFill>
                <a:latin typeface="Arial"/>
              </a:endParaRPr>
            </a:p>
          </p:txBody>
        </p:sp>
        <p:grpSp>
          <p:nvGrpSpPr>
            <p:cNvPr id="8" name="Group 7"/>
            <p:cNvGrpSpPr/>
            <p:nvPr/>
          </p:nvGrpSpPr>
          <p:grpSpPr>
            <a:xfrm>
              <a:off x="1094611" y="1143000"/>
              <a:ext cx="7511155" cy="4595904"/>
              <a:chOff x="1889966" y="1533699"/>
              <a:chExt cx="10316572" cy="6949392"/>
            </a:xfrm>
          </p:grpSpPr>
          <p:sp>
            <p:nvSpPr>
              <p:cNvPr id="9" name="Rectangle 8"/>
              <p:cNvSpPr/>
              <p:nvPr/>
            </p:nvSpPr>
            <p:spPr bwMode="auto">
              <a:xfrm flipH="1">
                <a:off x="9185648" y="5068551"/>
                <a:ext cx="2648680" cy="1022771"/>
              </a:xfrm>
              <a:prstGeom prst="rect">
                <a:avLst/>
              </a:prstGeom>
              <a:gradFill flip="none" rotWithShape="1">
                <a:gsLst>
                  <a:gs pos="23000">
                    <a:srgbClr val="66203A">
                      <a:lumMod val="20000"/>
                      <a:lumOff val="80000"/>
                    </a:srgbClr>
                  </a:gs>
                  <a:gs pos="99000">
                    <a:sysClr val="window" lastClr="FFFFFF">
                      <a:alpha val="0"/>
                    </a:sysClr>
                  </a:gs>
                </a:gsLst>
                <a:lin ang="13200000" scaled="0"/>
                <a:tileRect/>
              </a:gradFill>
              <a:ln w="2857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71450">
                  <a:defRPr/>
                </a:pPr>
                <a:endParaRPr lang="it-IT" sz="1200" kern="0" dirty="0">
                  <a:solidFill>
                    <a:prstClr val="black"/>
                  </a:solidFill>
                  <a:latin typeface="Arial"/>
                </a:endParaRPr>
              </a:p>
            </p:txBody>
          </p:sp>
          <p:grpSp>
            <p:nvGrpSpPr>
              <p:cNvPr id="10" name="Group 9"/>
              <p:cNvGrpSpPr/>
              <p:nvPr/>
            </p:nvGrpSpPr>
            <p:grpSpPr>
              <a:xfrm>
                <a:off x="1889966" y="1533699"/>
                <a:ext cx="10316572" cy="6949392"/>
                <a:chOff x="1889966" y="1902195"/>
                <a:chExt cx="10316572" cy="6949392"/>
              </a:xfrm>
            </p:grpSpPr>
            <p:grpSp>
              <p:nvGrpSpPr>
                <p:cNvPr id="11" name="Group 10"/>
                <p:cNvGrpSpPr/>
                <p:nvPr/>
              </p:nvGrpSpPr>
              <p:grpSpPr>
                <a:xfrm>
                  <a:off x="1889966" y="1902195"/>
                  <a:ext cx="10316572" cy="6949392"/>
                  <a:chOff x="-723812" y="1887289"/>
                  <a:chExt cx="10753131" cy="6158484"/>
                </a:xfrm>
              </p:grpSpPr>
              <p:sp>
                <p:nvSpPr>
                  <p:cNvPr id="17" name="Rectangle 16"/>
                  <p:cNvSpPr/>
                  <p:nvPr/>
                </p:nvSpPr>
                <p:spPr bwMode="auto">
                  <a:xfrm flipH="1">
                    <a:off x="5978125" y="3706364"/>
                    <a:ext cx="2722261" cy="440260"/>
                  </a:xfrm>
                  <a:prstGeom prst="rect">
                    <a:avLst/>
                  </a:prstGeom>
                  <a:gradFill flip="none" rotWithShape="1">
                    <a:gsLst>
                      <a:gs pos="23000">
                        <a:srgbClr val="66203A">
                          <a:lumMod val="20000"/>
                          <a:lumOff val="80000"/>
                        </a:srgbClr>
                      </a:gs>
                      <a:gs pos="99000">
                        <a:sysClr val="window" lastClr="FFFFFF">
                          <a:alpha val="0"/>
                        </a:sysClr>
                      </a:gs>
                    </a:gsLst>
                    <a:lin ang="13200000" scaled="0"/>
                    <a:tileRect/>
                  </a:gradFill>
                  <a:ln w="2857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71450">
                      <a:defRPr/>
                    </a:pPr>
                    <a:endParaRPr lang="it-IT" sz="1200" kern="0" dirty="0">
                      <a:solidFill>
                        <a:prstClr val="black"/>
                      </a:solidFill>
                      <a:latin typeface="Arial"/>
                    </a:endParaRPr>
                  </a:p>
                </p:txBody>
              </p:sp>
              <p:sp>
                <p:nvSpPr>
                  <p:cNvPr id="13" name="Rectangle 12"/>
                  <p:cNvSpPr/>
                  <p:nvPr/>
                </p:nvSpPr>
                <p:spPr bwMode="auto">
                  <a:xfrm flipH="1">
                    <a:off x="4949136" y="2323578"/>
                    <a:ext cx="2926496" cy="427356"/>
                  </a:xfrm>
                  <a:prstGeom prst="rect">
                    <a:avLst/>
                  </a:prstGeom>
                  <a:gradFill flip="none" rotWithShape="1">
                    <a:gsLst>
                      <a:gs pos="23000">
                        <a:srgbClr val="2CA2F2"/>
                      </a:gs>
                      <a:gs pos="99000">
                        <a:sysClr val="window" lastClr="FFFFFF">
                          <a:alpha val="0"/>
                        </a:sysClr>
                      </a:gs>
                    </a:gsLst>
                    <a:lin ang="13200000" scaled="0"/>
                    <a:tileRect/>
                  </a:gradFill>
                  <a:ln w="2857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71450">
                      <a:defRPr/>
                    </a:pPr>
                    <a:endParaRPr lang="it-IT" sz="1200" kern="0" dirty="0">
                      <a:solidFill>
                        <a:prstClr val="black"/>
                      </a:solidFill>
                      <a:latin typeface="Arial"/>
                    </a:endParaRPr>
                  </a:p>
                </p:txBody>
              </p:sp>
              <p:sp>
                <p:nvSpPr>
                  <p:cNvPr id="15" name="Rectangle 14"/>
                  <p:cNvSpPr/>
                  <p:nvPr/>
                </p:nvSpPr>
                <p:spPr bwMode="auto">
                  <a:xfrm flipH="1">
                    <a:off x="6339948" y="4168137"/>
                    <a:ext cx="2685577" cy="804028"/>
                  </a:xfrm>
                  <a:prstGeom prst="rect">
                    <a:avLst/>
                  </a:prstGeom>
                  <a:gradFill flip="none" rotWithShape="1">
                    <a:gsLst>
                      <a:gs pos="23000">
                        <a:srgbClr val="66203A">
                          <a:lumMod val="20000"/>
                          <a:lumOff val="80000"/>
                        </a:srgbClr>
                      </a:gs>
                      <a:gs pos="99000">
                        <a:sysClr val="window" lastClr="FFFFFF">
                          <a:alpha val="0"/>
                        </a:sysClr>
                      </a:gs>
                    </a:gsLst>
                    <a:lin ang="13200000" scaled="0"/>
                    <a:tileRect/>
                  </a:gradFill>
                  <a:ln w="2857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71450">
                      <a:defRPr/>
                    </a:pPr>
                    <a:endParaRPr lang="it-IT" sz="1200" kern="0" dirty="0">
                      <a:solidFill>
                        <a:prstClr val="black"/>
                      </a:solidFill>
                      <a:latin typeface="Arial"/>
                    </a:endParaRPr>
                  </a:p>
                </p:txBody>
              </p:sp>
              <p:sp>
                <p:nvSpPr>
                  <p:cNvPr id="16" name="Rectangle 15"/>
                  <p:cNvSpPr/>
                  <p:nvPr/>
                </p:nvSpPr>
                <p:spPr bwMode="auto">
                  <a:xfrm flipH="1">
                    <a:off x="5379358" y="2796654"/>
                    <a:ext cx="2758802" cy="417832"/>
                  </a:xfrm>
                  <a:prstGeom prst="rect">
                    <a:avLst/>
                  </a:prstGeom>
                  <a:solidFill>
                    <a:schemeClr val="accent3">
                      <a:lumMod val="20000"/>
                      <a:lumOff val="80000"/>
                    </a:schemeClr>
                  </a:solidFill>
                  <a:ln w="2857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71450">
                      <a:defRPr/>
                    </a:pPr>
                    <a:endParaRPr lang="it-IT" sz="1200" kern="0" dirty="0">
                      <a:solidFill>
                        <a:prstClr val="black"/>
                      </a:solidFill>
                      <a:latin typeface="Arial"/>
                    </a:endParaRPr>
                  </a:p>
                </p:txBody>
              </p:sp>
              <p:sp>
                <p:nvSpPr>
                  <p:cNvPr id="18" name="Rectangle 17"/>
                  <p:cNvSpPr/>
                  <p:nvPr/>
                </p:nvSpPr>
                <p:spPr bwMode="auto">
                  <a:xfrm flipH="1">
                    <a:off x="7638031" y="5972204"/>
                    <a:ext cx="2391288" cy="396240"/>
                  </a:xfrm>
                  <a:prstGeom prst="rect">
                    <a:avLst/>
                  </a:prstGeom>
                  <a:gradFill flip="none" rotWithShape="1">
                    <a:gsLst>
                      <a:gs pos="23000">
                        <a:srgbClr val="66203A">
                          <a:lumMod val="20000"/>
                          <a:lumOff val="80000"/>
                        </a:srgbClr>
                      </a:gs>
                      <a:gs pos="99000">
                        <a:sysClr val="window" lastClr="FFFFFF">
                          <a:alpha val="0"/>
                        </a:sysClr>
                      </a:gs>
                    </a:gsLst>
                    <a:lin ang="13200000" scaled="0"/>
                    <a:tileRect/>
                  </a:gradFill>
                  <a:ln w="2857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71450">
                      <a:defRPr/>
                    </a:pPr>
                    <a:endParaRPr lang="it-IT" sz="1200" kern="0" dirty="0">
                      <a:solidFill>
                        <a:prstClr val="black"/>
                      </a:solidFill>
                      <a:latin typeface="Arial"/>
                    </a:endParaRPr>
                  </a:p>
                </p:txBody>
              </p:sp>
              <p:sp>
                <p:nvSpPr>
                  <p:cNvPr id="19" name="Rectangle 18"/>
                  <p:cNvSpPr/>
                  <p:nvPr/>
                </p:nvSpPr>
                <p:spPr bwMode="auto">
                  <a:xfrm>
                    <a:off x="2041236" y="1887289"/>
                    <a:ext cx="2646644" cy="401435"/>
                  </a:xfrm>
                  <a:prstGeom prst="rect">
                    <a:avLst/>
                  </a:prstGeom>
                  <a:gradFill flip="none" rotWithShape="1">
                    <a:gsLst>
                      <a:gs pos="23000">
                        <a:srgbClr val="66203A">
                          <a:lumMod val="20000"/>
                          <a:lumOff val="80000"/>
                        </a:srgbClr>
                      </a:gs>
                      <a:gs pos="99000">
                        <a:sysClr val="window" lastClr="FFFFFF">
                          <a:alpha val="0"/>
                        </a:sysClr>
                      </a:gs>
                    </a:gsLst>
                    <a:lin ang="13200000" scaled="0"/>
                    <a:tileRect/>
                  </a:gradFill>
                  <a:ln w="2857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71450">
                      <a:defRPr/>
                    </a:pPr>
                    <a:endParaRPr lang="it-IT" sz="1200" kern="0" dirty="0">
                      <a:solidFill>
                        <a:prstClr val="black"/>
                      </a:solidFill>
                      <a:latin typeface="Arial"/>
                    </a:endParaRPr>
                  </a:p>
                </p:txBody>
              </p:sp>
              <p:sp>
                <p:nvSpPr>
                  <p:cNvPr id="21" name="Rectangle 20"/>
                  <p:cNvSpPr/>
                  <p:nvPr/>
                </p:nvSpPr>
                <p:spPr bwMode="auto">
                  <a:xfrm>
                    <a:off x="451728" y="3708622"/>
                    <a:ext cx="3245552" cy="438002"/>
                  </a:xfrm>
                  <a:prstGeom prst="rect">
                    <a:avLst/>
                  </a:prstGeom>
                  <a:gradFill flip="none" rotWithShape="1">
                    <a:gsLst>
                      <a:gs pos="23000">
                        <a:srgbClr val="2CA2F2"/>
                      </a:gs>
                      <a:gs pos="99000">
                        <a:sysClr val="window" lastClr="FFFFFF">
                          <a:alpha val="0"/>
                        </a:sysClr>
                      </a:gs>
                    </a:gsLst>
                    <a:lin ang="13200000" scaled="0"/>
                    <a:tileRect/>
                  </a:gradFill>
                  <a:ln w="2857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71450">
                      <a:defRPr/>
                    </a:pPr>
                    <a:endParaRPr lang="it-IT" sz="1200" kern="0" dirty="0">
                      <a:solidFill>
                        <a:prstClr val="black"/>
                      </a:solidFill>
                      <a:latin typeface="Arial"/>
                    </a:endParaRPr>
                  </a:p>
                </p:txBody>
              </p:sp>
              <p:sp>
                <p:nvSpPr>
                  <p:cNvPr id="22" name="Rectangle 21"/>
                  <p:cNvSpPr/>
                  <p:nvPr/>
                </p:nvSpPr>
                <p:spPr bwMode="auto">
                  <a:xfrm>
                    <a:off x="-723812" y="5972204"/>
                    <a:ext cx="2351080" cy="396240"/>
                  </a:xfrm>
                  <a:prstGeom prst="rect">
                    <a:avLst/>
                  </a:prstGeom>
                  <a:gradFill flip="none" rotWithShape="1">
                    <a:gsLst>
                      <a:gs pos="23000">
                        <a:srgbClr val="2CA2F2"/>
                      </a:gs>
                      <a:gs pos="99000">
                        <a:sysClr val="window" lastClr="FFFFFF">
                          <a:alpha val="0"/>
                        </a:sysClr>
                      </a:gs>
                    </a:gsLst>
                    <a:lin ang="13200000" scaled="0"/>
                    <a:tileRect/>
                  </a:gradFill>
                  <a:ln w="2857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71450">
                      <a:defRPr/>
                    </a:pPr>
                    <a:endParaRPr lang="it-IT" sz="1200" kern="0" dirty="0">
                      <a:solidFill>
                        <a:prstClr val="black"/>
                      </a:solidFill>
                      <a:latin typeface="Arial"/>
                    </a:endParaRPr>
                  </a:p>
                </p:txBody>
              </p:sp>
              <p:sp>
                <p:nvSpPr>
                  <p:cNvPr id="23" name="TextBox 76"/>
                  <p:cNvSpPr txBox="1">
                    <a:spLocks noChangeArrowheads="1"/>
                  </p:cNvSpPr>
                  <p:nvPr/>
                </p:nvSpPr>
                <p:spPr bwMode="auto">
                  <a:xfrm>
                    <a:off x="2650201" y="1887289"/>
                    <a:ext cx="1744732" cy="39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R="0" lvl="0" indent="0" algn="r" fontAlgn="auto">
                      <a:lnSpc>
                        <a:spcPct val="100000"/>
                      </a:lnSpc>
                      <a:spcBef>
                        <a:spcPct val="0"/>
                      </a:spcBef>
                      <a:spcAft>
                        <a:spcPts val="0"/>
                      </a:spcAft>
                      <a:buClrTx/>
                      <a:buSzTx/>
                      <a:buFontTx/>
                      <a:buNone/>
                      <a:tabLst/>
                      <a:defRPr sz="1100" b="1">
                        <a:solidFill>
                          <a:srgbClr val="000000"/>
                        </a:solidFill>
                        <a:latin typeface="Arial"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defTabSz="171450">
                      <a:defRPr/>
                    </a:pPr>
                    <a:r>
                      <a:rPr lang="it-IT" altLang="en-US" sz="825" dirty="0"/>
                      <a:t>Cancro vagina</a:t>
                    </a:r>
                  </a:p>
                </p:txBody>
              </p:sp>
              <p:sp>
                <p:nvSpPr>
                  <p:cNvPr id="24" name="TextBox 96"/>
                  <p:cNvSpPr txBox="1">
                    <a:spLocks noChangeArrowheads="1"/>
                  </p:cNvSpPr>
                  <p:nvPr/>
                </p:nvSpPr>
                <p:spPr bwMode="auto">
                  <a:xfrm>
                    <a:off x="-624585" y="5972204"/>
                    <a:ext cx="2010787" cy="618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defTabSz="457200" fontAlgn="base">
                      <a:spcBef>
                        <a:spcPct val="0"/>
                      </a:spcBef>
                      <a:spcAft>
                        <a:spcPct val="0"/>
                      </a:spcAft>
                      <a:buFontTx/>
                      <a:buNone/>
                      <a:defRPr sz="1100" b="1">
                        <a:solidFill>
                          <a:srgbClr val="000000"/>
                        </a:solidFill>
                        <a:latin typeface="Arial"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defTabSz="342900">
                      <a:defRPr/>
                    </a:pPr>
                    <a:r>
                      <a:rPr lang="it-IT" altLang="en-US" sz="825" dirty="0"/>
                      <a:t>Condilomi genitali</a:t>
                    </a:r>
                  </a:p>
                </p:txBody>
              </p:sp>
              <p:sp>
                <p:nvSpPr>
                  <p:cNvPr id="26" name="TextBox 84"/>
                  <p:cNvSpPr txBox="1">
                    <a:spLocks noChangeArrowheads="1"/>
                  </p:cNvSpPr>
                  <p:nvPr/>
                </p:nvSpPr>
                <p:spPr bwMode="auto">
                  <a:xfrm>
                    <a:off x="835266" y="3733305"/>
                    <a:ext cx="2225131" cy="39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algn="r" defTabSz="171450" eaLnBrk="1" hangingPunct="1">
                      <a:spcBef>
                        <a:spcPct val="0"/>
                      </a:spcBef>
                      <a:buNone/>
                      <a:defRPr/>
                    </a:pPr>
                    <a:r>
                      <a:rPr lang="it-IT" altLang="en-US" sz="825" b="1" dirty="0">
                        <a:solidFill>
                          <a:srgbClr val="000000"/>
                        </a:solidFill>
                        <a:latin typeface="Arial" charset="0"/>
                      </a:rPr>
                      <a:t>Cancro orofaringeo</a:t>
                    </a:r>
                  </a:p>
                </p:txBody>
              </p:sp>
              <p:sp>
                <p:nvSpPr>
                  <p:cNvPr id="27" name="Freeform: Shape 164"/>
                  <p:cNvSpPr/>
                  <p:nvPr/>
                </p:nvSpPr>
                <p:spPr bwMode="auto">
                  <a:xfrm>
                    <a:off x="4378462" y="1887289"/>
                    <a:ext cx="602688" cy="401435"/>
                  </a:xfrm>
                  <a:custGeom>
                    <a:avLst/>
                    <a:gdLst>
                      <a:gd name="connsiteX0" fmla="*/ 301344 w 602688"/>
                      <a:gd name="connsiteY0" fmla="*/ 0 h 401435"/>
                      <a:gd name="connsiteX1" fmla="*/ 602688 w 602688"/>
                      <a:gd name="connsiteY1" fmla="*/ 401435 h 401435"/>
                      <a:gd name="connsiteX2" fmla="*/ 0 w 602688"/>
                      <a:gd name="connsiteY2" fmla="*/ 401435 h 401435"/>
                      <a:gd name="connsiteX3" fmla="*/ 301344 w 602688"/>
                      <a:gd name="connsiteY3" fmla="*/ 0 h 401435"/>
                    </a:gdLst>
                    <a:ahLst/>
                    <a:cxnLst>
                      <a:cxn ang="0">
                        <a:pos x="connsiteX0" y="connsiteY0"/>
                      </a:cxn>
                      <a:cxn ang="0">
                        <a:pos x="connsiteX1" y="connsiteY1"/>
                      </a:cxn>
                      <a:cxn ang="0">
                        <a:pos x="connsiteX2" y="connsiteY2"/>
                      </a:cxn>
                      <a:cxn ang="0">
                        <a:pos x="connsiteX3" y="connsiteY3"/>
                      </a:cxn>
                    </a:cxnLst>
                    <a:rect l="l" t="t" r="r" b="b"/>
                    <a:pathLst>
                      <a:path w="602688" h="401435">
                        <a:moveTo>
                          <a:pt x="301344" y="0"/>
                        </a:moveTo>
                        <a:lnTo>
                          <a:pt x="602688" y="401435"/>
                        </a:lnTo>
                        <a:lnTo>
                          <a:pt x="0" y="401435"/>
                        </a:lnTo>
                        <a:lnTo>
                          <a:pt x="301344" y="0"/>
                        </a:lnTo>
                        <a:close/>
                      </a:path>
                    </a:pathLst>
                  </a:custGeom>
                  <a:solidFill>
                    <a:srgbClr val="66203A">
                      <a:lumMod val="40000"/>
                      <a:lumOff val="60000"/>
                    </a:srgbClr>
                  </a:solidFill>
                  <a:ln w="2857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71450">
                      <a:defRPr/>
                    </a:pPr>
                    <a:endParaRPr lang="it-IT" sz="675" kern="0" dirty="0">
                      <a:solidFill>
                        <a:prstClr val="black"/>
                      </a:solidFill>
                      <a:latin typeface="Arial"/>
                    </a:endParaRPr>
                  </a:p>
                </p:txBody>
              </p:sp>
              <p:sp>
                <p:nvSpPr>
                  <p:cNvPr id="28" name="Freeform: Shape 165"/>
                  <p:cNvSpPr/>
                  <p:nvPr/>
                </p:nvSpPr>
                <p:spPr bwMode="auto">
                  <a:xfrm>
                    <a:off x="4023340" y="2323578"/>
                    <a:ext cx="1312931" cy="427356"/>
                  </a:xfrm>
                  <a:custGeom>
                    <a:avLst/>
                    <a:gdLst>
                      <a:gd name="connsiteX0" fmla="*/ 320802 w 1312932"/>
                      <a:gd name="connsiteY0" fmla="*/ 0 h 427356"/>
                      <a:gd name="connsiteX1" fmla="*/ 992130 w 1312932"/>
                      <a:gd name="connsiteY1" fmla="*/ 0 h 427356"/>
                      <a:gd name="connsiteX2" fmla="*/ 1312932 w 1312932"/>
                      <a:gd name="connsiteY2" fmla="*/ 427356 h 427356"/>
                      <a:gd name="connsiteX3" fmla="*/ 0 w 1312932"/>
                      <a:gd name="connsiteY3" fmla="*/ 427356 h 427356"/>
                      <a:gd name="connsiteX4" fmla="*/ 320802 w 1312932"/>
                      <a:gd name="connsiteY4" fmla="*/ 0 h 427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932" h="427356">
                        <a:moveTo>
                          <a:pt x="320802" y="0"/>
                        </a:moveTo>
                        <a:lnTo>
                          <a:pt x="992130" y="0"/>
                        </a:lnTo>
                        <a:lnTo>
                          <a:pt x="1312932" y="427356"/>
                        </a:lnTo>
                        <a:lnTo>
                          <a:pt x="0" y="427356"/>
                        </a:lnTo>
                        <a:lnTo>
                          <a:pt x="320802" y="0"/>
                        </a:lnTo>
                        <a:close/>
                      </a:path>
                    </a:pathLst>
                  </a:custGeom>
                  <a:solidFill>
                    <a:srgbClr val="007FDE"/>
                  </a:solidFill>
                  <a:ln w="28575" cap="flat" cmpd="sng" algn="ctr">
                    <a:noFill/>
                    <a:prstDash val="solid"/>
                    <a:round/>
                    <a:headEnd type="none" w="med" len="med"/>
                    <a:tailEnd type="none" w="med" len="med"/>
                  </a:ln>
                  <a:effectLst/>
                </p:spPr>
                <p:txBody>
                  <a:bodyPr rtlCol="0" anchor="ctr"/>
                  <a:lstStyle/>
                  <a:p>
                    <a:pPr algn="ctr" defTabSz="171450">
                      <a:defRPr/>
                    </a:pPr>
                    <a:endParaRPr lang="it-IT" sz="675" kern="0" dirty="0">
                      <a:solidFill>
                        <a:prstClr val="black"/>
                      </a:solidFill>
                      <a:latin typeface="Arial"/>
                    </a:endParaRPr>
                  </a:p>
                </p:txBody>
              </p:sp>
              <p:sp>
                <p:nvSpPr>
                  <p:cNvPr id="29" name="Freeform: Shape 166"/>
                  <p:cNvSpPr/>
                  <p:nvPr/>
                </p:nvSpPr>
                <p:spPr bwMode="auto">
                  <a:xfrm>
                    <a:off x="3675368" y="2796654"/>
                    <a:ext cx="2008874" cy="417832"/>
                  </a:xfrm>
                  <a:custGeom>
                    <a:avLst/>
                    <a:gdLst>
                      <a:gd name="connsiteX0" fmla="*/ 313652 w 2008874"/>
                      <a:gd name="connsiteY0" fmla="*/ 0 h 417831"/>
                      <a:gd name="connsiteX1" fmla="*/ 1695222 w 2008874"/>
                      <a:gd name="connsiteY1" fmla="*/ 0 h 417831"/>
                      <a:gd name="connsiteX2" fmla="*/ 2008874 w 2008874"/>
                      <a:gd name="connsiteY2" fmla="*/ 417831 h 417831"/>
                      <a:gd name="connsiteX3" fmla="*/ 0 w 2008874"/>
                      <a:gd name="connsiteY3" fmla="*/ 417831 h 417831"/>
                      <a:gd name="connsiteX4" fmla="*/ 313652 w 2008874"/>
                      <a:gd name="connsiteY4" fmla="*/ 0 h 417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8874" h="417831">
                        <a:moveTo>
                          <a:pt x="313652" y="0"/>
                        </a:moveTo>
                        <a:lnTo>
                          <a:pt x="1695222" y="0"/>
                        </a:lnTo>
                        <a:lnTo>
                          <a:pt x="2008874" y="417831"/>
                        </a:lnTo>
                        <a:lnTo>
                          <a:pt x="0" y="417831"/>
                        </a:lnTo>
                        <a:lnTo>
                          <a:pt x="313652" y="0"/>
                        </a:lnTo>
                        <a:close/>
                      </a:path>
                    </a:pathLst>
                  </a:custGeom>
                  <a:solidFill>
                    <a:schemeClr val="accent3"/>
                  </a:solidFill>
                  <a:ln w="28575" cap="flat" cmpd="sng" algn="ctr">
                    <a:noFill/>
                    <a:prstDash val="solid"/>
                    <a:round/>
                    <a:headEnd type="none" w="med" len="med"/>
                    <a:tailEnd type="none" w="med" len="med"/>
                  </a:ln>
                  <a:effectLst/>
                </p:spPr>
                <p:txBody>
                  <a:bodyPr rtlCol="0" anchor="ctr"/>
                  <a:lstStyle/>
                  <a:p>
                    <a:pPr algn="ctr" defTabSz="171450">
                      <a:defRPr/>
                    </a:pPr>
                    <a:endParaRPr lang="it-IT" sz="675" kern="0" dirty="0">
                      <a:solidFill>
                        <a:prstClr val="black"/>
                      </a:solidFill>
                      <a:latin typeface="Arial"/>
                    </a:endParaRPr>
                  </a:p>
                </p:txBody>
              </p:sp>
              <p:sp>
                <p:nvSpPr>
                  <p:cNvPr id="30" name="Freeform: Shape 167"/>
                  <p:cNvSpPr/>
                  <p:nvPr/>
                </p:nvSpPr>
                <p:spPr bwMode="auto">
                  <a:xfrm>
                    <a:off x="3347276" y="3706364"/>
                    <a:ext cx="3035259" cy="440260"/>
                  </a:xfrm>
                  <a:custGeom>
                    <a:avLst/>
                    <a:gdLst>
                      <a:gd name="connsiteX0" fmla="*/ 319287 w 2716085"/>
                      <a:gd name="connsiteY0" fmla="*/ 0 h 425336"/>
                      <a:gd name="connsiteX1" fmla="*/ 2396799 w 2716085"/>
                      <a:gd name="connsiteY1" fmla="*/ 0 h 425336"/>
                      <a:gd name="connsiteX2" fmla="*/ 2716085 w 2716085"/>
                      <a:gd name="connsiteY2" fmla="*/ 425336 h 425336"/>
                      <a:gd name="connsiteX3" fmla="*/ 0 w 2716085"/>
                      <a:gd name="connsiteY3" fmla="*/ 425336 h 425336"/>
                      <a:gd name="connsiteX4" fmla="*/ 319287 w 2716085"/>
                      <a:gd name="connsiteY4" fmla="*/ 0 h 425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085" h="425336">
                        <a:moveTo>
                          <a:pt x="319287" y="0"/>
                        </a:moveTo>
                        <a:lnTo>
                          <a:pt x="2396799" y="0"/>
                        </a:lnTo>
                        <a:lnTo>
                          <a:pt x="2716085" y="425336"/>
                        </a:lnTo>
                        <a:lnTo>
                          <a:pt x="0" y="425336"/>
                        </a:lnTo>
                        <a:lnTo>
                          <a:pt x="319287" y="0"/>
                        </a:lnTo>
                        <a:close/>
                      </a:path>
                    </a:pathLst>
                  </a:custGeom>
                  <a:solidFill>
                    <a:srgbClr val="66203A">
                      <a:lumMod val="40000"/>
                      <a:lumOff val="60000"/>
                    </a:srgbClr>
                  </a:solidFill>
                  <a:ln w="2857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71450">
                      <a:defRPr/>
                    </a:pPr>
                    <a:endParaRPr lang="it-IT" sz="675" kern="0" dirty="0">
                      <a:solidFill>
                        <a:prstClr val="black"/>
                      </a:solidFill>
                      <a:latin typeface="Arial"/>
                    </a:endParaRPr>
                  </a:p>
                </p:txBody>
              </p:sp>
              <p:sp>
                <p:nvSpPr>
                  <p:cNvPr id="32" name="Freeform: Shape 169"/>
                  <p:cNvSpPr/>
                  <p:nvPr/>
                </p:nvSpPr>
                <p:spPr bwMode="auto">
                  <a:xfrm>
                    <a:off x="2306397" y="4167906"/>
                    <a:ext cx="4699046" cy="804028"/>
                  </a:xfrm>
                  <a:custGeom>
                    <a:avLst/>
                    <a:gdLst>
                      <a:gd name="connsiteX0" fmla="*/ 603556 w 4699045"/>
                      <a:gd name="connsiteY0" fmla="*/ 0 h 804027"/>
                      <a:gd name="connsiteX1" fmla="*/ 4095489 w 4699045"/>
                      <a:gd name="connsiteY1" fmla="*/ 0 h 804027"/>
                      <a:gd name="connsiteX2" fmla="*/ 4699045 w 4699045"/>
                      <a:gd name="connsiteY2" fmla="*/ 804027 h 804027"/>
                      <a:gd name="connsiteX3" fmla="*/ 0 w 4699045"/>
                      <a:gd name="connsiteY3" fmla="*/ 804027 h 804027"/>
                      <a:gd name="connsiteX4" fmla="*/ 603556 w 4699045"/>
                      <a:gd name="connsiteY4" fmla="*/ 0 h 80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45" h="804027">
                        <a:moveTo>
                          <a:pt x="603556" y="0"/>
                        </a:moveTo>
                        <a:lnTo>
                          <a:pt x="4095489" y="0"/>
                        </a:lnTo>
                        <a:lnTo>
                          <a:pt x="4699045" y="804027"/>
                        </a:lnTo>
                        <a:lnTo>
                          <a:pt x="0" y="804027"/>
                        </a:lnTo>
                        <a:lnTo>
                          <a:pt x="603556" y="0"/>
                        </a:lnTo>
                        <a:close/>
                      </a:path>
                    </a:pathLst>
                  </a:custGeom>
                  <a:solidFill>
                    <a:srgbClr val="66203A">
                      <a:lumMod val="40000"/>
                      <a:lumOff val="60000"/>
                    </a:srgbClr>
                  </a:solidFill>
                  <a:ln w="2857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71450">
                      <a:defRPr/>
                    </a:pPr>
                    <a:endParaRPr lang="it-IT" sz="675" kern="0" dirty="0">
                      <a:solidFill>
                        <a:prstClr val="black"/>
                      </a:solidFill>
                      <a:latin typeface="Arial"/>
                    </a:endParaRPr>
                  </a:p>
                </p:txBody>
              </p:sp>
              <p:sp>
                <p:nvSpPr>
                  <p:cNvPr id="33" name="Freeform: Shape 170"/>
                  <p:cNvSpPr/>
                  <p:nvPr/>
                </p:nvSpPr>
                <p:spPr bwMode="auto">
                  <a:xfrm>
                    <a:off x="2654984" y="5968661"/>
                    <a:ext cx="5362574" cy="396240"/>
                  </a:xfrm>
                  <a:custGeom>
                    <a:avLst/>
                    <a:gdLst>
                      <a:gd name="connsiteX0" fmla="*/ 297445 w 5362574"/>
                      <a:gd name="connsiteY0" fmla="*/ 0 h 396241"/>
                      <a:gd name="connsiteX1" fmla="*/ 5065130 w 5362574"/>
                      <a:gd name="connsiteY1" fmla="*/ 0 h 396241"/>
                      <a:gd name="connsiteX2" fmla="*/ 5362574 w 5362574"/>
                      <a:gd name="connsiteY2" fmla="*/ 396241 h 396241"/>
                      <a:gd name="connsiteX3" fmla="*/ 0 w 5362574"/>
                      <a:gd name="connsiteY3" fmla="*/ 396241 h 396241"/>
                      <a:gd name="connsiteX4" fmla="*/ 297445 w 5362574"/>
                      <a:gd name="connsiteY4" fmla="*/ 0 h 396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574" h="396241">
                        <a:moveTo>
                          <a:pt x="297445" y="0"/>
                        </a:moveTo>
                        <a:lnTo>
                          <a:pt x="5065130" y="0"/>
                        </a:lnTo>
                        <a:lnTo>
                          <a:pt x="5362574" y="396241"/>
                        </a:lnTo>
                        <a:lnTo>
                          <a:pt x="0" y="396241"/>
                        </a:lnTo>
                        <a:lnTo>
                          <a:pt x="297445" y="0"/>
                        </a:lnTo>
                        <a:close/>
                      </a:path>
                    </a:pathLst>
                  </a:custGeom>
                  <a:solidFill>
                    <a:srgbClr val="66203A">
                      <a:lumMod val="40000"/>
                      <a:lumOff val="60000"/>
                    </a:srgbClr>
                  </a:solidFill>
                  <a:ln w="2857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71450">
                      <a:defRPr/>
                    </a:pPr>
                    <a:endParaRPr lang="it-IT" sz="675" kern="0" dirty="0">
                      <a:solidFill>
                        <a:prstClr val="black"/>
                      </a:solidFill>
                      <a:latin typeface="Arial"/>
                    </a:endParaRPr>
                  </a:p>
                </p:txBody>
              </p:sp>
              <p:sp>
                <p:nvSpPr>
                  <p:cNvPr id="34" name="TextBox 88"/>
                  <p:cNvSpPr txBox="1">
                    <a:spLocks noChangeArrowheads="1"/>
                  </p:cNvSpPr>
                  <p:nvPr/>
                </p:nvSpPr>
                <p:spPr bwMode="auto">
                  <a:xfrm>
                    <a:off x="7703060" y="5321834"/>
                    <a:ext cx="891032" cy="39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R="0" lvl="0" indent="0" algn="r" fontAlgn="auto">
                      <a:lnSpc>
                        <a:spcPct val="100000"/>
                      </a:lnSpc>
                      <a:spcBef>
                        <a:spcPct val="0"/>
                      </a:spcBef>
                      <a:spcAft>
                        <a:spcPts val="0"/>
                      </a:spcAft>
                      <a:buClrTx/>
                      <a:buSzTx/>
                      <a:buFontTx/>
                      <a:buNone/>
                      <a:tabLst/>
                      <a:defRPr sz="1100" b="1">
                        <a:solidFill>
                          <a:srgbClr val="000000"/>
                        </a:solidFill>
                        <a:latin typeface="Arial"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defTabSz="171450">
                      <a:defRPr/>
                    </a:pPr>
                    <a:r>
                      <a:rPr lang="it-IT" altLang="en-US" sz="825" dirty="0"/>
                      <a:t>HSIL*</a:t>
                    </a:r>
                  </a:p>
                </p:txBody>
              </p:sp>
              <p:sp>
                <p:nvSpPr>
                  <p:cNvPr id="35" name="TextBox 80"/>
                  <p:cNvSpPr txBox="1">
                    <a:spLocks noChangeArrowheads="1"/>
                  </p:cNvSpPr>
                  <p:nvPr/>
                </p:nvSpPr>
                <p:spPr bwMode="auto">
                  <a:xfrm>
                    <a:off x="5331540" y="2361977"/>
                    <a:ext cx="1576438" cy="39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R="0" lvl="0" indent="0" algn="r" fontAlgn="auto">
                      <a:lnSpc>
                        <a:spcPct val="100000"/>
                      </a:lnSpc>
                      <a:spcBef>
                        <a:spcPct val="0"/>
                      </a:spcBef>
                      <a:spcAft>
                        <a:spcPts val="0"/>
                      </a:spcAft>
                      <a:buClrTx/>
                      <a:buSzTx/>
                      <a:buFontTx/>
                      <a:buNone/>
                      <a:tabLst/>
                      <a:defRPr sz="1100" b="1">
                        <a:solidFill>
                          <a:srgbClr val="000000"/>
                        </a:solidFill>
                        <a:latin typeface="Arial"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defTabSz="171450">
                      <a:defRPr/>
                    </a:pPr>
                    <a:r>
                      <a:rPr lang="it-IT" altLang="en-US" sz="825" dirty="0"/>
                      <a:t>Cancro pene</a:t>
                    </a:r>
                  </a:p>
                </p:txBody>
              </p:sp>
              <p:sp>
                <p:nvSpPr>
                  <p:cNvPr id="36" name="TextBox 86"/>
                  <p:cNvSpPr txBox="1">
                    <a:spLocks noChangeArrowheads="1"/>
                  </p:cNvSpPr>
                  <p:nvPr/>
                </p:nvSpPr>
                <p:spPr bwMode="auto">
                  <a:xfrm>
                    <a:off x="6979769" y="4394642"/>
                    <a:ext cx="1805929" cy="39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R="0" lvl="0" indent="0" algn="r" fontAlgn="auto">
                      <a:lnSpc>
                        <a:spcPct val="100000"/>
                      </a:lnSpc>
                      <a:spcBef>
                        <a:spcPct val="0"/>
                      </a:spcBef>
                      <a:spcAft>
                        <a:spcPts val="0"/>
                      </a:spcAft>
                      <a:buClrTx/>
                      <a:buSzTx/>
                      <a:buFontTx/>
                      <a:buNone/>
                      <a:tabLst/>
                      <a:defRPr sz="1100" b="1">
                        <a:solidFill>
                          <a:srgbClr val="000000"/>
                        </a:solidFill>
                        <a:latin typeface="Arial"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defTabSz="171450">
                      <a:defRPr/>
                    </a:pPr>
                    <a:r>
                      <a:rPr lang="it-IT" altLang="en-US" sz="825" dirty="0"/>
                      <a:t>Cancro cervice</a:t>
                    </a:r>
                  </a:p>
                </p:txBody>
              </p:sp>
              <p:sp>
                <p:nvSpPr>
                  <p:cNvPr id="37" name="TextBox 95"/>
                  <p:cNvSpPr txBox="1">
                    <a:spLocks noChangeArrowheads="1"/>
                  </p:cNvSpPr>
                  <p:nvPr/>
                </p:nvSpPr>
                <p:spPr bwMode="auto">
                  <a:xfrm>
                    <a:off x="7980539" y="6030408"/>
                    <a:ext cx="2010787" cy="618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defTabSz="457200" fontAlgn="base">
                      <a:spcBef>
                        <a:spcPct val="0"/>
                      </a:spcBef>
                      <a:spcAft>
                        <a:spcPct val="0"/>
                      </a:spcAft>
                      <a:buFontTx/>
                      <a:buNone/>
                      <a:defRPr sz="1100" b="1">
                        <a:solidFill>
                          <a:srgbClr val="000000"/>
                        </a:solidFill>
                        <a:latin typeface="Arial"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defTabSz="342900">
                      <a:defRPr/>
                    </a:pPr>
                    <a:r>
                      <a:rPr lang="it-IT" altLang="en-US" sz="825" dirty="0"/>
                      <a:t>Condilomi genitali</a:t>
                    </a:r>
                  </a:p>
                </p:txBody>
              </p:sp>
              <p:sp>
                <p:nvSpPr>
                  <p:cNvPr id="38" name="TextBox 82"/>
                  <p:cNvSpPr txBox="1">
                    <a:spLocks noChangeArrowheads="1"/>
                  </p:cNvSpPr>
                  <p:nvPr/>
                </p:nvSpPr>
                <p:spPr bwMode="auto">
                  <a:xfrm>
                    <a:off x="5834544" y="2806083"/>
                    <a:ext cx="1463226" cy="39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R="0" lvl="0" indent="0" algn="r" fontAlgn="auto">
                      <a:lnSpc>
                        <a:spcPct val="100000"/>
                      </a:lnSpc>
                      <a:spcBef>
                        <a:spcPct val="0"/>
                      </a:spcBef>
                      <a:spcAft>
                        <a:spcPts val="0"/>
                      </a:spcAft>
                      <a:buClrTx/>
                      <a:buSzTx/>
                      <a:buFontTx/>
                      <a:buNone/>
                      <a:tabLst/>
                      <a:defRPr sz="1100" b="1">
                        <a:solidFill>
                          <a:srgbClr val="000000"/>
                        </a:solidFill>
                        <a:latin typeface="Arial"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defTabSz="171450">
                      <a:defRPr/>
                    </a:pPr>
                    <a:r>
                      <a:rPr lang="it-IT" altLang="en-US" sz="825" dirty="0"/>
                      <a:t>Cancro ano</a:t>
                    </a:r>
                  </a:p>
                </p:txBody>
              </p:sp>
              <p:sp>
                <p:nvSpPr>
                  <p:cNvPr id="40" name="TextBox 77"/>
                  <p:cNvSpPr txBox="1">
                    <a:spLocks noChangeArrowheads="1"/>
                  </p:cNvSpPr>
                  <p:nvPr/>
                </p:nvSpPr>
                <p:spPr bwMode="auto">
                  <a:xfrm>
                    <a:off x="5070330" y="1887289"/>
                    <a:ext cx="783937" cy="453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algn="r" defTabSz="171450" eaLnBrk="1" hangingPunct="1">
                      <a:spcBef>
                        <a:spcPct val="0"/>
                      </a:spcBef>
                      <a:buNone/>
                      <a:defRPr/>
                    </a:pPr>
                    <a:r>
                      <a:rPr lang="it-IT" altLang="en-US" sz="1050" b="1" kern="0" dirty="0">
                        <a:solidFill>
                          <a:prstClr val="black"/>
                        </a:solidFill>
                        <a:latin typeface="Arial"/>
                      </a:rPr>
                      <a:t>156</a:t>
                    </a:r>
                    <a:endParaRPr lang="it-IT" altLang="en-US" sz="1050" b="1" kern="0" baseline="30000" dirty="0">
                      <a:solidFill>
                        <a:prstClr val="black"/>
                      </a:solidFill>
                      <a:latin typeface="Arial"/>
                    </a:endParaRPr>
                  </a:p>
                </p:txBody>
              </p:sp>
              <p:cxnSp>
                <p:nvCxnSpPr>
                  <p:cNvPr id="41" name="Straight Connector 40"/>
                  <p:cNvCxnSpPr/>
                  <p:nvPr/>
                </p:nvCxnSpPr>
                <p:spPr bwMode="auto">
                  <a:xfrm>
                    <a:off x="4673199" y="2088006"/>
                    <a:ext cx="343677" cy="0"/>
                  </a:xfrm>
                  <a:prstGeom prst="line">
                    <a:avLst/>
                  </a:prstGeom>
                  <a:noFill/>
                  <a:ln w="9525" cap="flat" cmpd="sng" algn="ctr">
                    <a:solidFill>
                      <a:srgbClr val="15496D"/>
                    </a:solidFill>
                    <a:prstDash val="solid"/>
                    <a:headEnd type="oval" w="sm" len="sm"/>
                    <a:tailEnd w="sm" len="med"/>
                  </a:ln>
                  <a:effectLst/>
                </p:spPr>
              </p:cxnSp>
              <p:sp>
                <p:nvSpPr>
                  <p:cNvPr id="42" name="Freeform: Shape 187"/>
                  <p:cNvSpPr/>
                  <p:nvPr/>
                </p:nvSpPr>
                <p:spPr bwMode="auto">
                  <a:xfrm>
                    <a:off x="3675369" y="2796654"/>
                    <a:ext cx="933576" cy="417832"/>
                  </a:xfrm>
                  <a:custGeom>
                    <a:avLst/>
                    <a:gdLst>
                      <a:gd name="connsiteX0" fmla="*/ 313652 w 1217016"/>
                      <a:gd name="connsiteY0" fmla="*/ 0 h 417831"/>
                      <a:gd name="connsiteX1" fmla="*/ 1217016 w 1217016"/>
                      <a:gd name="connsiteY1" fmla="*/ 0 h 417831"/>
                      <a:gd name="connsiteX2" fmla="*/ 1217016 w 1217016"/>
                      <a:gd name="connsiteY2" fmla="*/ 417831 h 417831"/>
                      <a:gd name="connsiteX3" fmla="*/ 0 w 1217016"/>
                      <a:gd name="connsiteY3" fmla="*/ 417831 h 417831"/>
                    </a:gdLst>
                    <a:ahLst/>
                    <a:cxnLst>
                      <a:cxn ang="0">
                        <a:pos x="connsiteX0" y="connsiteY0"/>
                      </a:cxn>
                      <a:cxn ang="0">
                        <a:pos x="connsiteX1" y="connsiteY1"/>
                      </a:cxn>
                      <a:cxn ang="0">
                        <a:pos x="connsiteX2" y="connsiteY2"/>
                      </a:cxn>
                      <a:cxn ang="0">
                        <a:pos x="connsiteX3" y="connsiteY3"/>
                      </a:cxn>
                    </a:cxnLst>
                    <a:rect l="l" t="t" r="r" b="b"/>
                    <a:pathLst>
                      <a:path w="1217016" h="417831">
                        <a:moveTo>
                          <a:pt x="313652" y="0"/>
                        </a:moveTo>
                        <a:lnTo>
                          <a:pt x="1217016" y="0"/>
                        </a:lnTo>
                        <a:lnTo>
                          <a:pt x="1217016" y="417831"/>
                        </a:lnTo>
                        <a:lnTo>
                          <a:pt x="0" y="417831"/>
                        </a:lnTo>
                        <a:close/>
                      </a:path>
                    </a:pathLst>
                  </a:custGeom>
                  <a:solidFill>
                    <a:schemeClr val="accent3"/>
                  </a:solidFill>
                  <a:ln w="28575" cap="flat" cmpd="sng" algn="ctr">
                    <a:noFill/>
                    <a:prstDash val="solid"/>
                    <a:round/>
                    <a:headEnd type="none" w="med" len="med"/>
                    <a:tailEnd type="none" w="med" len="med"/>
                  </a:ln>
                  <a:effectLst/>
                </p:spPr>
                <p:txBody>
                  <a:bodyPr rtlCol="0" anchor="ctr"/>
                  <a:lstStyle/>
                  <a:p>
                    <a:pPr algn="ctr" defTabSz="171450">
                      <a:defRPr/>
                    </a:pPr>
                    <a:endParaRPr lang="it-IT" sz="675" kern="0" dirty="0">
                      <a:solidFill>
                        <a:prstClr val="black"/>
                      </a:solidFill>
                      <a:latin typeface="Arial"/>
                    </a:endParaRPr>
                  </a:p>
                </p:txBody>
              </p:sp>
              <p:sp>
                <p:nvSpPr>
                  <p:cNvPr id="43" name="Freeform: Shape 188"/>
                  <p:cNvSpPr/>
                  <p:nvPr/>
                </p:nvSpPr>
                <p:spPr bwMode="auto">
                  <a:xfrm>
                    <a:off x="2996145" y="3719031"/>
                    <a:ext cx="1287179" cy="427595"/>
                  </a:xfrm>
                  <a:custGeom>
                    <a:avLst/>
                    <a:gdLst>
                      <a:gd name="connsiteX0" fmla="*/ 319286 w 1287180"/>
                      <a:gd name="connsiteY0" fmla="*/ 0 h 425336"/>
                      <a:gd name="connsiteX1" fmla="*/ 1287180 w 1287180"/>
                      <a:gd name="connsiteY1" fmla="*/ 0 h 425336"/>
                      <a:gd name="connsiteX2" fmla="*/ 1287180 w 1287180"/>
                      <a:gd name="connsiteY2" fmla="*/ 425336 h 425336"/>
                      <a:gd name="connsiteX3" fmla="*/ 0 w 1287180"/>
                      <a:gd name="connsiteY3" fmla="*/ 425336 h 425336"/>
                    </a:gdLst>
                    <a:ahLst/>
                    <a:cxnLst>
                      <a:cxn ang="0">
                        <a:pos x="connsiteX0" y="connsiteY0"/>
                      </a:cxn>
                      <a:cxn ang="0">
                        <a:pos x="connsiteX1" y="connsiteY1"/>
                      </a:cxn>
                      <a:cxn ang="0">
                        <a:pos x="connsiteX2" y="connsiteY2"/>
                      </a:cxn>
                      <a:cxn ang="0">
                        <a:pos x="connsiteX3" y="connsiteY3"/>
                      </a:cxn>
                    </a:cxnLst>
                    <a:rect l="l" t="t" r="r" b="b"/>
                    <a:pathLst>
                      <a:path w="1287180" h="425336">
                        <a:moveTo>
                          <a:pt x="319286" y="0"/>
                        </a:moveTo>
                        <a:lnTo>
                          <a:pt x="1287180" y="0"/>
                        </a:lnTo>
                        <a:lnTo>
                          <a:pt x="1287180" y="425336"/>
                        </a:lnTo>
                        <a:lnTo>
                          <a:pt x="0" y="425336"/>
                        </a:lnTo>
                        <a:close/>
                      </a:path>
                    </a:pathLst>
                  </a:custGeom>
                  <a:solidFill>
                    <a:srgbClr val="007FDE"/>
                  </a:solidFill>
                  <a:ln w="2857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71450">
                      <a:defRPr/>
                    </a:pPr>
                    <a:endParaRPr lang="it-IT" sz="675" kern="0" dirty="0">
                      <a:solidFill>
                        <a:prstClr val="black"/>
                      </a:solidFill>
                      <a:latin typeface="Arial"/>
                    </a:endParaRPr>
                  </a:p>
                </p:txBody>
              </p:sp>
              <p:sp>
                <p:nvSpPr>
                  <p:cNvPr id="44" name="Freeform: Shape 185"/>
                  <p:cNvSpPr/>
                  <p:nvPr/>
                </p:nvSpPr>
                <p:spPr bwMode="auto">
                  <a:xfrm>
                    <a:off x="1253859" y="5968661"/>
                    <a:ext cx="2694874" cy="396240"/>
                  </a:xfrm>
                  <a:custGeom>
                    <a:avLst/>
                    <a:gdLst>
                      <a:gd name="connsiteX0" fmla="*/ 297445 w 2694875"/>
                      <a:gd name="connsiteY0" fmla="*/ 0 h 396241"/>
                      <a:gd name="connsiteX1" fmla="*/ 2694875 w 2694875"/>
                      <a:gd name="connsiteY1" fmla="*/ 0 h 396241"/>
                      <a:gd name="connsiteX2" fmla="*/ 2694875 w 2694875"/>
                      <a:gd name="connsiteY2" fmla="*/ 396241 h 396241"/>
                      <a:gd name="connsiteX3" fmla="*/ 0 w 2694875"/>
                      <a:gd name="connsiteY3" fmla="*/ 396241 h 396241"/>
                    </a:gdLst>
                    <a:ahLst/>
                    <a:cxnLst>
                      <a:cxn ang="0">
                        <a:pos x="connsiteX0" y="connsiteY0"/>
                      </a:cxn>
                      <a:cxn ang="0">
                        <a:pos x="connsiteX1" y="connsiteY1"/>
                      </a:cxn>
                      <a:cxn ang="0">
                        <a:pos x="connsiteX2" y="connsiteY2"/>
                      </a:cxn>
                      <a:cxn ang="0">
                        <a:pos x="connsiteX3" y="connsiteY3"/>
                      </a:cxn>
                    </a:cxnLst>
                    <a:rect l="l" t="t" r="r" b="b"/>
                    <a:pathLst>
                      <a:path w="2694875" h="396241">
                        <a:moveTo>
                          <a:pt x="297445" y="0"/>
                        </a:moveTo>
                        <a:lnTo>
                          <a:pt x="2694875" y="0"/>
                        </a:lnTo>
                        <a:lnTo>
                          <a:pt x="2694875" y="396241"/>
                        </a:lnTo>
                        <a:lnTo>
                          <a:pt x="0" y="396241"/>
                        </a:lnTo>
                        <a:close/>
                      </a:path>
                    </a:pathLst>
                  </a:custGeom>
                  <a:solidFill>
                    <a:srgbClr val="007FDE"/>
                  </a:solidFill>
                  <a:ln w="2857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71450">
                      <a:defRPr/>
                    </a:pPr>
                    <a:endParaRPr lang="it-IT" sz="675" kern="0" dirty="0">
                      <a:solidFill>
                        <a:prstClr val="black"/>
                      </a:solidFill>
                      <a:latin typeface="Arial"/>
                    </a:endParaRPr>
                  </a:p>
                </p:txBody>
              </p:sp>
              <p:sp>
                <p:nvSpPr>
                  <p:cNvPr id="45" name="TextBox 79"/>
                  <p:cNvSpPr txBox="1">
                    <a:spLocks noChangeArrowheads="1"/>
                  </p:cNvSpPr>
                  <p:nvPr/>
                </p:nvSpPr>
                <p:spPr bwMode="auto">
                  <a:xfrm>
                    <a:off x="4257226" y="2383367"/>
                    <a:ext cx="783937" cy="453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algn="ctr" defTabSz="171450" eaLnBrk="1" hangingPunct="1">
                      <a:spcBef>
                        <a:spcPct val="0"/>
                      </a:spcBef>
                      <a:buNone/>
                      <a:defRPr/>
                    </a:pPr>
                    <a:r>
                      <a:rPr lang="it-IT" altLang="en-US" sz="1050" b="1" kern="0" dirty="0">
                        <a:solidFill>
                          <a:srgbClr val="FFFFFF"/>
                        </a:solidFill>
                        <a:latin typeface="Arial"/>
                      </a:rPr>
                      <a:t>250</a:t>
                    </a:r>
                    <a:endParaRPr lang="it-IT" altLang="en-US" sz="1050" b="1" kern="0" baseline="30000" dirty="0">
                      <a:solidFill>
                        <a:srgbClr val="FFFFFF"/>
                      </a:solidFill>
                      <a:latin typeface="Arial"/>
                    </a:endParaRPr>
                  </a:p>
                </p:txBody>
              </p:sp>
              <p:sp>
                <p:nvSpPr>
                  <p:cNvPr id="46" name="TextBox 83"/>
                  <p:cNvSpPr txBox="1">
                    <a:spLocks noChangeArrowheads="1"/>
                  </p:cNvSpPr>
                  <p:nvPr/>
                </p:nvSpPr>
                <p:spPr bwMode="auto">
                  <a:xfrm>
                    <a:off x="4287836" y="3249754"/>
                    <a:ext cx="783937" cy="453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algn="ctr" defTabSz="171450" eaLnBrk="1" hangingPunct="1">
                      <a:spcBef>
                        <a:spcPct val="0"/>
                      </a:spcBef>
                      <a:buNone/>
                      <a:defRPr/>
                    </a:pPr>
                    <a:r>
                      <a:rPr lang="it-IT" altLang="en-US" sz="1050" b="1" kern="0" dirty="0">
                        <a:solidFill>
                          <a:srgbClr val="FFFFFF"/>
                        </a:solidFill>
                        <a:latin typeface="Arial"/>
                      </a:rPr>
                      <a:t>300</a:t>
                    </a:r>
                    <a:endParaRPr lang="it-IT" altLang="en-US" sz="1050" b="1" kern="0" baseline="30000" dirty="0">
                      <a:solidFill>
                        <a:srgbClr val="FFFFFF"/>
                      </a:solidFill>
                      <a:latin typeface="Arial"/>
                    </a:endParaRPr>
                  </a:p>
                </p:txBody>
              </p:sp>
              <p:sp>
                <p:nvSpPr>
                  <p:cNvPr id="47" name="TextBox 93"/>
                  <p:cNvSpPr txBox="1">
                    <a:spLocks noChangeArrowheads="1"/>
                  </p:cNvSpPr>
                  <p:nvPr/>
                </p:nvSpPr>
                <p:spPr bwMode="auto">
                  <a:xfrm>
                    <a:off x="2465130" y="5985079"/>
                    <a:ext cx="1141941" cy="453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algn="ctr" defTabSz="171450" eaLnBrk="1" hangingPunct="1">
                      <a:spcBef>
                        <a:spcPct val="0"/>
                      </a:spcBef>
                      <a:buNone/>
                      <a:defRPr/>
                    </a:pPr>
                    <a:r>
                      <a:rPr lang="it-IT" altLang="en-US" sz="1050" b="1" kern="0" dirty="0">
                        <a:solidFill>
                          <a:srgbClr val="FFFFFF"/>
                        </a:solidFill>
                        <a:latin typeface="Arial"/>
                      </a:rPr>
                      <a:t>41.930</a:t>
                    </a:r>
                    <a:endParaRPr lang="it-IT" altLang="en-US" sz="1050" b="1" kern="0" baseline="30000" dirty="0">
                      <a:solidFill>
                        <a:srgbClr val="FFFFFF"/>
                      </a:solidFill>
                      <a:latin typeface="Arial"/>
                    </a:endParaRPr>
                  </a:p>
                </p:txBody>
              </p:sp>
              <p:sp>
                <p:nvSpPr>
                  <p:cNvPr id="48" name="TextBox 94"/>
                  <p:cNvSpPr txBox="1">
                    <a:spLocks noChangeArrowheads="1"/>
                  </p:cNvSpPr>
                  <p:nvPr/>
                </p:nvSpPr>
                <p:spPr bwMode="auto">
                  <a:xfrm>
                    <a:off x="5866269" y="5985079"/>
                    <a:ext cx="1141941" cy="453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algn="ctr" defTabSz="171450" eaLnBrk="1" hangingPunct="1">
                      <a:spcBef>
                        <a:spcPct val="0"/>
                      </a:spcBef>
                      <a:buNone/>
                      <a:defRPr/>
                    </a:pPr>
                    <a:r>
                      <a:rPr lang="it-IT" altLang="en-US" sz="1050" b="1" kern="0" dirty="0">
                        <a:solidFill>
                          <a:srgbClr val="FFFFFF"/>
                        </a:solidFill>
                        <a:latin typeface="Arial"/>
                      </a:rPr>
                      <a:t>37.629</a:t>
                    </a:r>
                    <a:endParaRPr lang="it-IT" altLang="en-US" sz="1050" b="1" kern="0" baseline="30000" dirty="0">
                      <a:solidFill>
                        <a:srgbClr val="FFFFFF"/>
                      </a:solidFill>
                      <a:latin typeface="Arial"/>
                    </a:endParaRPr>
                  </a:p>
                </p:txBody>
              </p:sp>
              <p:sp>
                <p:nvSpPr>
                  <p:cNvPr id="49" name="TextBox 90"/>
                  <p:cNvSpPr txBox="1">
                    <a:spLocks noChangeArrowheads="1"/>
                  </p:cNvSpPr>
                  <p:nvPr/>
                </p:nvSpPr>
                <p:spPr bwMode="auto">
                  <a:xfrm>
                    <a:off x="4236584" y="4450440"/>
                    <a:ext cx="998126" cy="453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algn="ctr" defTabSz="171450" eaLnBrk="1" hangingPunct="1">
                      <a:spcBef>
                        <a:spcPct val="0"/>
                      </a:spcBef>
                      <a:buNone/>
                      <a:defRPr/>
                    </a:pPr>
                    <a:r>
                      <a:rPr lang="it-IT" altLang="en-US" sz="1050" b="1" kern="0" dirty="0">
                        <a:solidFill>
                          <a:srgbClr val="FFFFFF"/>
                        </a:solidFill>
                        <a:latin typeface="Arial"/>
                      </a:rPr>
                      <a:t>2.700</a:t>
                    </a:r>
                    <a:endParaRPr lang="it-IT" altLang="en-US" sz="1050" b="1" kern="0" baseline="30000" dirty="0">
                      <a:solidFill>
                        <a:srgbClr val="FFFFFF"/>
                      </a:solidFill>
                      <a:latin typeface="Arial"/>
                    </a:endParaRPr>
                  </a:p>
                </p:txBody>
              </p:sp>
              <p:sp>
                <p:nvSpPr>
                  <p:cNvPr id="50" name="TextBox 104"/>
                  <p:cNvSpPr txBox="1">
                    <a:spLocks noChangeArrowheads="1"/>
                  </p:cNvSpPr>
                  <p:nvPr/>
                </p:nvSpPr>
                <p:spPr bwMode="auto">
                  <a:xfrm>
                    <a:off x="4287838" y="2832396"/>
                    <a:ext cx="783937" cy="453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algn="ctr" defTabSz="171450" eaLnBrk="1" hangingPunct="1">
                      <a:spcBef>
                        <a:spcPct val="0"/>
                      </a:spcBef>
                      <a:buNone/>
                      <a:defRPr/>
                    </a:pPr>
                    <a:r>
                      <a:rPr lang="it-IT" altLang="en-US" sz="1050" b="1" kern="0" dirty="0">
                        <a:solidFill>
                          <a:prstClr val="black">
                            <a:lumMod val="95000"/>
                            <a:lumOff val="5000"/>
                          </a:prstClr>
                        </a:solidFill>
                        <a:latin typeface="Arial"/>
                      </a:rPr>
                      <a:t>264</a:t>
                    </a:r>
                    <a:endParaRPr lang="it-IT" altLang="en-US" sz="1050" b="1" kern="0" baseline="30000" dirty="0">
                      <a:solidFill>
                        <a:prstClr val="black">
                          <a:lumMod val="95000"/>
                          <a:lumOff val="5000"/>
                        </a:prstClr>
                      </a:solidFill>
                      <a:latin typeface="Arial"/>
                    </a:endParaRPr>
                  </a:p>
                </p:txBody>
              </p:sp>
              <p:sp>
                <p:nvSpPr>
                  <p:cNvPr id="53" name="TextBox 100"/>
                  <p:cNvSpPr txBox="1">
                    <a:spLocks noChangeArrowheads="1"/>
                  </p:cNvSpPr>
                  <p:nvPr/>
                </p:nvSpPr>
                <p:spPr bwMode="auto">
                  <a:xfrm>
                    <a:off x="6624290" y="7592112"/>
                    <a:ext cx="783937" cy="453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algn="ctr" defTabSz="171450" eaLnBrk="1" hangingPunct="1">
                      <a:spcBef>
                        <a:spcPct val="0"/>
                      </a:spcBef>
                      <a:buNone/>
                      <a:defRPr/>
                    </a:pPr>
                    <a:r>
                      <a:rPr lang="it-IT" altLang="en-US" sz="1050" b="1" kern="0" dirty="0">
                        <a:solidFill>
                          <a:srgbClr val="FFFFFF"/>
                        </a:solidFill>
                        <a:latin typeface="Arial"/>
                      </a:rPr>
                      <a:t>280</a:t>
                    </a:r>
                    <a:endParaRPr lang="it-IT" altLang="en-US" sz="1050" b="1" kern="0" baseline="30000" dirty="0">
                      <a:solidFill>
                        <a:srgbClr val="FFFFFF"/>
                      </a:solidFill>
                      <a:latin typeface="Arial"/>
                    </a:endParaRPr>
                  </a:p>
                </p:txBody>
              </p:sp>
              <p:sp>
                <p:nvSpPr>
                  <p:cNvPr id="14" name="Rectangle 13"/>
                  <p:cNvSpPr/>
                  <p:nvPr/>
                </p:nvSpPr>
                <p:spPr bwMode="auto">
                  <a:xfrm flipH="1">
                    <a:off x="5672658" y="3243298"/>
                    <a:ext cx="2606666" cy="425334"/>
                  </a:xfrm>
                  <a:prstGeom prst="rect">
                    <a:avLst/>
                  </a:prstGeom>
                  <a:gradFill flip="none" rotWithShape="1">
                    <a:gsLst>
                      <a:gs pos="23000">
                        <a:srgbClr val="66203A">
                          <a:lumMod val="20000"/>
                          <a:lumOff val="80000"/>
                        </a:srgbClr>
                      </a:gs>
                      <a:gs pos="99000">
                        <a:sysClr val="window" lastClr="FFFFFF">
                          <a:alpha val="0"/>
                        </a:sysClr>
                      </a:gs>
                    </a:gsLst>
                    <a:lin ang="13200000" scaled="0"/>
                    <a:tileRect/>
                  </a:gradFill>
                  <a:ln w="2857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71450">
                      <a:defRPr/>
                    </a:pPr>
                    <a:endParaRPr lang="it-IT" sz="1200" kern="0" dirty="0">
                      <a:solidFill>
                        <a:prstClr val="black"/>
                      </a:solidFill>
                      <a:latin typeface="Arial"/>
                    </a:endParaRPr>
                  </a:p>
                </p:txBody>
              </p:sp>
              <p:sp>
                <p:nvSpPr>
                  <p:cNvPr id="52" name="TextBox 98"/>
                  <p:cNvSpPr txBox="1">
                    <a:spLocks noChangeArrowheads="1"/>
                  </p:cNvSpPr>
                  <p:nvPr/>
                </p:nvSpPr>
                <p:spPr bwMode="auto">
                  <a:xfrm>
                    <a:off x="3488871" y="3726464"/>
                    <a:ext cx="783937" cy="453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algn="ctr" defTabSz="171450" eaLnBrk="1" hangingPunct="1">
                      <a:spcBef>
                        <a:spcPct val="0"/>
                      </a:spcBef>
                      <a:buNone/>
                      <a:defRPr/>
                    </a:pPr>
                    <a:r>
                      <a:rPr lang="it-IT" altLang="en-US" sz="1050" b="1" kern="0" dirty="0">
                        <a:solidFill>
                          <a:srgbClr val="FFFFFF"/>
                        </a:solidFill>
                        <a:latin typeface="Arial"/>
                      </a:rPr>
                      <a:t>465</a:t>
                    </a:r>
                    <a:endParaRPr lang="it-IT" altLang="en-US" sz="1050" b="1" kern="0" baseline="30000" dirty="0">
                      <a:solidFill>
                        <a:srgbClr val="FFFFFF"/>
                      </a:solidFill>
                      <a:latin typeface="Arial"/>
                    </a:endParaRPr>
                  </a:p>
                </p:txBody>
              </p:sp>
            </p:grpSp>
            <p:sp>
              <p:nvSpPr>
                <p:cNvPr id="12" name="Freeform: Shape 170"/>
                <p:cNvSpPr/>
                <p:nvPr/>
              </p:nvSpPr>
              <p:spPr bwMode="auto">
                <a:xfrm>
                  <a:off x="3393174" y="7004355"/>
                  <a:ext cx="5896088" cy="447129"/>
                </a:xfrm>
                <a:custGeom>
                  <a:avLst/>
                  <a:gdLst>
                    <a:gd name="connsiteX0" fmla="*/ 297445 w 5362574"/>
                    <a:gd name="connsiteY0" fmla="*/ 0 h 396241"/>
                    <a:gd name="connsiteX1" fmla="*/ 5065130 w 5362574"/>
                    <a:gd name="connsiteY1" fmla="*/ 0 h 396241"/>
                    <a:gd name="connsiteX2" fmla="*/ 5362574 w 5362574"/>
                    <a:gd name="connsiteY2" fmla="*/ 396241 h 396241"/>
                    <a:gd name="connsiteX3" fmla="*/ 0 w 5362574"/>
                    <a:gd name="connsiteY3" fmla="*/ 396241 h 396241"/>
                    <a:gd name="connsiteX4" fmla="*/ 297445 w 5362574"/>
                    <a:gd name="connsiteY4" fmla="*/ 0 h 396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574" h="396241">
                      <a:moveTo>
                        <a:pt x="297445" y="0"/>
                      </a:moveTo>
                      <a:lnTo>
                        <a:pt x="5065130" y="0"/>
                      </a:lnTo>
                      <a:lnTo>
                        <a:pt x="5362574" y="396241"/>
                      </a:lnTo>
                      <a:lnTo>
                        <a:pt x="0" y="396241"/>
                      </a:lnTo>
                      <a:lnTo>
                        <a:pt x="297445" y="0"/>
                      </a:lnTo>
                      <a:close/>
                    </a:path>
                  </a:pathLst>
                </a:custGeom>
                <a:solidFill>
                  <a:srgbClr val="66203A">
                    <a:lumMod val="40000"/>
                    <a:lumOff val="60000"/>
                  </a:srgbClr>
                </a:solidFill>
                <a:ln w="2857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71450">
                    <a:defRPr/>
                  </a:pPr>
                  <a:endParaRPr lang="it-IT" sz="1050" b="1" kern="0" dirty="0">
                    <a:solidFill>
                      <a:srgbClr val="FFFFFF"/>
                    </a:solidFill>
                    <a:latin typeface="Arial"/>
                    <a:ea typeface="MS PGothic" panose="020B0600070205080204" pitchFamily="34" charset="-128"/>
                    <a:cs typeface="Arial" panose="020B0604020202020204" pitchFamily="34" charset="0"/>
                  </a:endParaRPr>
                </a:p>
              </p:txBody>
            </p:sp>
          </p:grpSp>
        </p:grpSp>
        <p:sp>
          <p:nvSpPr>
            <p:cNvPr id="54" name="TextBox 95"/>
            <p:cNvSpPr txBox="1">
              <a:spLocks noChangeArrowheads="1"/>
            </p:cNvSpPr>
            <p:nvPr/>
          </p:nvSpPr>
          <p:spPr bwMode="auto">
            <a:xfrm>
              <a:off x="7303670" y="4534304"/>
              <a:ext cx="14310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defTabSz="171450" eaLnBrk="1" fontAlgn="base" hangingPunct="1">
                <a:spcBef>
                  <a:spcPct val="0"/>
                </a:spcBef>
                <a:spcAft>
                  <a:spcPct val="0"/>
                </a:spcAft>
                <a:buNone/>
                <a:defRPr/>
              </a:pPr>
              <a:r>
                <a:rPr lang="en-US" altLang="en-US" sz="825" b="1" dirty="0">
                  <a:solidFill>
                    <a:srgbClr val="000000"/>
                  </a:solidFill>
                  <a:latin typeface="Arial" charset="0"/>
                </a:rPr>
                <a:t>LSIL** e ASCUS***</a:t>
              </a:r>
            </a:p>
          </p:txBody>
        </p:sp>
        <p:sp>
          <p:nvSpPr>
            <p:cNvPr id="57" name="TextBox 82"/>
            <p:cNvSpPr txBox="1">
              <a:spLocks noChangeArrowheads="1"/>
            </p:cNvSpPr>
            <p:nvPr/>
          </p:nvSpPr>
          <p:spPr bwMode="auto">
            <a:xfrm>
              <a:off x="5768187" y="2178033"/>
              <a:ext cx="113321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R="0" lvl="0" indent="0" algn="r" fontAlgn="auto">
                <a:lnSpc>
                  <a:spcPct val="100000"/>
                </a:lnSpc>
                <a:spcBef>
                  <a:spcPct val="0"/>
                </a:spcBef>
                <a:spcAft>
                  <a:spcPts val="0"/>
                </a:spcAft>
                <a:buClrTx/>
                <a:buSzTx/>
                <a:buFontTx/>
                <a:buNone/>
                <a:tabLst/>
                <a:defRPr sz="1100" b="1">
                  <a:solidFill>
                    <a:srgbClr val="000000"/>
                  </a:solidFill>
                  <a:latin typeface="Arial"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defTabSz="171450">
                <a:defRPr/>
              </a:pPr>
              <a:r>
                <a:rPr lang="it-IT" altLang="en-US" sz="825" dirty="0"/>
                <a:t>Cancro vulva</a:t>
              </a:r>
            </a:p>
          </p:txBody>
        </p:sp>
        <p:sp>
          <p:nvSpPr>
            <p:cNvPr id="58" name="TextBox 84"/>
            <p:cNvSpPr txBox="1">
              <a:spLocks noChangeArrowheads="1"/>
            </p:cNvSpPr>
            <p:nvPr/>
          </p:nvSpPr>
          <p:spPr bwMode="auto">
            <a:xfrm>
              <a:off x="5897605" y="2538724"/>
              <a:ext cx="155427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R="0" lvl="0" indent="0" algn="r" fontAlgn="auto">
                <a:lnSpc>
                  <a:spcPct val="100000"/>
                </a:lnSpc>
                <a:spcBef>
                  <a:spcPct val="0"/>
                </a:spcBef>
                <a:spcAft>
                  <a:spcPts val="0"/>
                </a:spcAft>
                <a:buClrTx/>
                <a:buSzTx/>
                <a:buFontTx/>
                <a:buNone/>
                <a:tabLst/>
                <a:defRPr sz="1100" b="1">
                  <a:solidFill>
                    <a:srgbClr val="000000"/>
                  </a:solidFill>
                  <a:latin typeface="Arial"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defTabSz="171450">
                <a:defRPr/>
              </a:pPr>
              <a:r>
                <a:rPr lang="it-IT" altLang="en-US" sz="825" dirty="0"/>
                <a:t>Cancro orofaringeo</a:t>
              </a:r>
            </a:p>
          </p:txBody>
        </p:sp>
        <p:sp>
          <p:nvSpPr>
            <p:cNvPr id="60" name="Freeform: Shape 169"/>
            <p:cNvSpPr/>
            <p:nvPr/>
          </p:nvSpPr>
          <p:spPr bwMode="auto">
            <a:xfrm>
              <a:off x="2733214" y="3480733"/>
              <a:ext cx="3579954" cy="676398"/>
            </a:xfrm>
            <a:custGeom>
              <a:avLst/>
              <a:gdLst>
                <a:gd name="connsiteX0" fmla="*/ 603556 w 4699045"/>
                <a:gd name="connsiteY0" fmla="*/ 0 h 804027"/>
                <a:gd name="connsiteX1" fmla="*/ 4095489 w 4699045"/>
                <a:gd name="connsiteY1" fmla="*/ 0 h 804027"/>
                <a:gd name="connsiteX2" fmla="*/ 4699045 w 4699045"/>
                <a:gd name="connsiteY2" fmla="*/ 804027 h 804027"/>
                <a:gd name="connsiteX3" fmla="*/ 0 w 4699045"/>
                <a:gd name="connsiteY3" fmla="*/ 804027 h 804027"/>
                <a:gd name="connsiteX4" fmla="*/ 603556 w 4699045"/>
                <a:gd name="connsiteY4" fmla="*/ 0 h 80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045" h="804027">
                  <a:moveTo>
                    <a:pt x="603556" y="0"/>
                  </a:moveTo>
                  <a:lnTo>
                    <a:pt x="4095489" y="0"/>
                  </a:lnTo>
                  <a:lnTo>
                    <a:pt x="4699045" y="804027"/>
                  </a:lnTo>
                  <a:lnTo>
                    <a:pt x="0" y="804027"/>
                  </a:lnTo>
                  <a:lnTo>
                    <a:pt x="603556" y="0"/>
                  </a:lnTo>
                  <a:close/>
                </a:path>
              </a:pathLst>
            </a:custGeom>
            <a:solidFill>
              <a:srgbClr val="66203A">
                <a:lumMod val="40000"/>
                <a:lumOff val="60000"/>
              </a:srgbClr>
            </a:solidFill>
            <a:ln w="2857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71450">
                <a:defRPr/>
              </a:pPr>
              <a:endParaRPr lang="it-IT" sz="675" kern="0" dirty="0">
                <a:solidFill>
                  <a:prstClr val="black"/>
                </a:solidFill>
                <a:latin typeface="Arial"/>
              </a:endParaRPr>
            </a:p>
          </p:txBody>
        </p:sp>
        <p:sp>
          <p:nvSpPr>
            <p:cNvPr id="63" name="Trapezoid 62"/>
            <p:cNvSpPr/>
            <p:nvPr/>
          </p:nvSpPr>
          <p:spPr>
            <a:xfrm>
              <a:off x="5357728" y="3480735"/>
              <a:ext cx="1608929" cy="676396"/>
            </a:xfrm>
            <a:prstGeom prst="trapezoid">
              <a:avLst>
                <a:gd name="adj" fmla="val 64138"/>
              </a:avLst>
            </a:prstGeom>
            <a:solidFill>
              <a:srgbClr val="66203A">
                <a:lumMod val="40000"/>
                <a:lumOff val="60000"/>
              </a:srgbClr>
            </a:solidFill>
            <a:ln w="28575" cap="flat" cmpd="sng" algn="ctr">
              <a:noFill/>
              <a:prstDash val="solid"/>
              <a:round/>
              <a:headEnd type="none" w="med" len="med"/>
              <a:tailEnd type="none" w="med" len="med"/>
            </a:ln>
            <a:effectLst/>
          </p:spPr>
          <p:txBody>
            <a:bodyPr rtlCol="0" anchor="ctr"/>
            <a:lstStyle/>
            <a:p>
              <a:pPr algn="ctr" defTabSz="171450">
                <a:defRPr/>
              </a:pPr>
              <a:endParaRPr lang="it-IT" sz="675" kern="0">
                <a:solidFill>
                  <a:prstClr val="black"/>
                </a:solidFill>
                <a:latin typeface="Arial"/>
              </a:endParaRPr>
            </a:p>
          </p:txBody>
        </p:sp>
        <p:sp>
          <p:nvSpPr>
            <p:cNvPr id="64" name="Trapezoid 63"/>
            <p:cNvSpPr/>
            <p:nvPr/>
          </p:nvSpPr>
          <p:spPr>
            <a:xfrm>
              <a:off x="3931459" y="2159769"/>
              <a:ext cx="1848542" cy="317415"/>
            </a:xfrm>
            <a:prstGeom prst="trapezoid">
              <a:avLst>
                <a:gd name="adj" fmla="val 64138"/>
              </a:avLst>
            </a:prstGeom>
            <a:solidFill>
              <a:srgbClr val="66203A">
                <a:lumMod val="40000"/>
                <a:lumOff val="60000"/>
              </a:srgbClr>
            </a:solidFill>
            <a:ln w="28575" cap="flat" cmpd="sng" algn="ctr">
              <a:noFill/>
              <a:prstDash val="solid"/>
              <a:round/>
              <a:headEnd type="none" w="med" len="med"/>
              <a:tailEnd type="none" w="med" len="med"/>
            </a:ln>
            <a:effectLst/>
          </p:spPr>
          <p:txBody>
            <a:bodyPr rtlCol="0" anchor="ctr"/>
            <a:lstStyle/>
            <a:p>
              <a:pPr algn="ctr" defTabSz="171450">
                <a:defRPr/>
              </a:pPr>
              <a:endParaRPr lang="it-IT" sz="675" kern="0">
                <a:solidFill>
                  <a:prstClr val="black"/>
                </a:solidFill>
                <a:latin typeface="Arial"/>
              </a:endParaRPr>
            </a:p>
          </p:txBody>
        </p:sp>
        <p:sp>
          <p:nvSpPr>
            <p:cNvPr id="66" name="TextBox 90"/>
            <p:cNvSpPr txBox="1">
              <a:spLocks noChangeArrowheads="1"/>
            </p:cNvSpPr>
            <p:nvPr/>
          </p:nvSpPr>
          <p:spPr bwMode="auto">
            <a:xfrm>
              <a:off x="4509263" y="3665045"/>
              <a:ext cx="797656"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algn="ctr" defTabSz="171450" eaLnBrk="1" hangingPunct="1">
                <a:spcBef>
                  <a:spcPct val="0"/>
                </a:spcBef>
                <a:buNone/>
                <a:defRPr/>
              </a:pPr>
              <a:r>
                <a:rPr lang="it-IT" altLang="en-US" sz="1050" b="1" kern="0" dirty="0">
                  <a:solidFill>
                    <a:srgbClr val="FFFFFF"/>
                  </a:solidFill>
                  <a:latin typeface="Arial"/>
                </a:rPr>
                <a:t>11.976</a:t>
              </a:r>
              <a:endParaRPr lang="it-IT" altLang="en-US" sz="1050" b="1" kern="0" baseline="30000" dirty="0">
                <a:solidFill>
                  <a:srgbClr val="FFFFFF"/>
                </a:solidFill>
                <a:latin typeface="Arial"/>
              </a:endParaRPr>
            </a:p>
          </p:txBody>
        </p:sp>
        <p:sp>
          <p:nvSpPr>
            <p:cNvPr id="67" name="Rectangle 66"/>
            <p:cNvSpPr/>
            <p:nvPr/>
          </p:nvSpPr>
          <p:spPr>
            <a:xfrm>
              <a:off x="4327071" y="4188812"/>
              <a:ext cx="957482" cy="295703"/>
            </a:xfrm>
            <a:prstGeom prst="rect">
              <a:avLst/>
            </a:prstGeom>
            <a:solidFill>
              <a:srgbClr val="007FDE"/>
            </a:solidFill>
            <a:ln w="28575" cap="flat" cmpd="sng" algn="ctr">
              <a:noFill/>
              <a:prstDash val="solid"/>
              <a:round/>
              <a:headEnd type="none" w="med" len="med"/>
              <a:tailEnd type="none" w="med" len="med"/>
            </a:ln>
            <a:effectLst/>
          </p:spPr>
          <p:txBody>
            <a:bodyPr rtlCol="0" anchor="ctr"/>
            <a:lstStyle/>
            <a:p>
              <a:pPr algn="ctr" defTabSz="171450">
                <a:defRPr/>
              </a:pPr>
              <a:endParaRPr lang="it-IT" sz="675" kern="0">
                <a:solidFill>
                  <a:prstClr val="black"/>
                </a:solidFill>
                <a:latin typeface="Arial"/>
              </a:endParaRPr>
            </a:p>
          </p:txBody>
        </p:sp>
        <p:sp>
          <p:nvSpPr>
            <p:cNvPr id="68" name="Trapezoid 67"/>
            <p:cNvSpPr/>
            <p:nvPr/>
          </p:nvSpPr>
          <p:spPr>
            <a:xfrm>
              <a:off x="5816771" y="4517257"/>
              <a:ext cx="1608929" cy="295704"/>
            </a:xfrm>
            <a:prstGeom prst="trapezoid">
              <a:avLst>
                <a:gd name="adj" fmla="val 64138"/>
              </a:avLst>
            </a:prstGeom>
            <a:solidFill>
              <a:srgbClr val="66203A">
                <a:lumMod val="40000"/>
                <a:lumOff val="60000"/>
              </a:srgbClr>
            </a:solidFill>
            <a:ln w="28575" cap="flat" cmpd="sng" algn="ctr">
              <a:noFill/>
              <a:prstDash val="solid"/>
              <a:round/>
              <a:headEnd type="none" w="med" len="med"/>
              <a:tailEnd type="none" w="med" len="med"/>
            </a:ln>
            <a:effectLst/>
          </p:spPr>
          <p:txBody>
            <a:bodyPr rtlCol="0" anchor="ctr"/>
            <a:lstStyle/>
            <a:p>
              <a:pPr algn="ctr" defTabSz="171450">
                <a:defRPr/>
              </a:pPr>
              <a:endParaRPr lang="it-IT" sz="675" kern="0">
                <a:solidFill>
                  <a:prstClr val="black"/>
                </a:solidFill>
                <a:latin typeface="Arial"/>
              </a:endParaRPr>
            </a:p>
          </p:txBody>
        </p:sp>
        <p:sp>
          <p:nvSpPr>
            <p:cNvPr id="69" name="TextBox 90"/>
            <p:cNvSpPr txBox="1">
              <a:spLocks noChangeArrowheads="1"/>
            </p:cNvSpPr>
            <p:nvPr/>
          </p:nvSpPr>
          <p:spPr bwMode="auto">
            <a:xfrm>
              <a:off x="4483083" y="4522231"/>
              <a:ext cx="898109"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algn="ctr" defTabSz="171450" eaLnBrk="1" hangingPunct="1">
                <a:spcBef>
                  <a:spcPct val="0"/>
                </a:spcBef>
                <a:buNone/>
                <a:defRPr/>
              </a:pPr>
              <a:r>
                <a:rPr lang="it-IT" altLang="en-US" sz="1050" b="1" kern="0" dirty="0">
                  <a:solidFill>
                    <a:srgbClr val="FFFFFF"/>
                  </a:solidFill>
                  <a:latin typeface="Arial"/>
                </a:rPr>
                <a:t>112.270</a:t>
              </a:r>
              <a:endParaRPr lang="it-IT" altLang="en-US" sz="1050" b="1" kern="0" baseline="30000" dirty="0">
                <a:solidFill>
                  <a:srgbClr val="FFFFFF"/>
                </a:solidFill>
                <a:latin typeface="Arial"/>
              </a:endParaRPr>
            </a:p>
          </p:txBody>
        </p:sp>
        <p:sp>
          <p:nvSpPr>
            <p:cNvPr id="71" name="TextBox 104"/>
            <p:cNvSpPr txBox="1">
              <a:spLocks noChangeArrowheads="1"/>
            </p:cNvSpPr>
            <p:nvPr/>
          </p:nvSpPr>
          <p:spPr bwMode="auto">
            <a:xfrm>
              <a:off x="4595289" y="2154952"/>
              <a:ext cx="547587"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algn="ctr" defTabSz="171450" eaLnBrk="1" hangingPunct="1">
                <a:spcBef>
                  <a:spcPct val="0"/>
                </a:spcBef>
                <a:buNone/>
                <a:defRPr/>
              </a:pPr>
              <a:r>
                <a:rPr lang="it-IT" altLang="en-US" sz="1050" b="1" kern="0" dirty="0">
                  <a:solidFill>
                    <a:srgbClr val="FFFFFF"/>
                  </a:solidFill>
                  <a:latin typeface="Arial"/>
                </a:rPr>
                <a:t>300</a:t>
              </a:r>
              <a:endParaRPr lang="it-IT" altLang="en-US" sz="1050" b="1" kern="0" baseline="30000" dirty="0">
                <a:solidFill>
                  <a:srgbClr val="FFFFFF"/>
                </a:solidFill>
                <a:latin typeface="Arial"/>
              </a:endParaRPr>
            </a:p>
          </p:txBody>
        </p:sp>
        <p:sp>
          <p:nvSpPr>
            <p:cNvPr id="65" name="Rectangle 64"/>
            <p:cNvSpPr/>
            <p:nvPr/>
          </p:nvSpPr>
          <p:spPr>
            <a:xfrm>
              <a:off x="4579722" y="2500524"/>
              <a:ext cx="704831" cy="322894"/>
            </a:xfrm>
            <a:prstGeom prst="rect">
              <a:avLst/>
            </a:prstGeom>
            <a:solidFill>
              <a:srgbClr val="007FDE"/>
            </a:solidFill>
            <a:ln w="28575" cap="flat" cmpd="sng" algn="ctr">
              <a:noFill/>
              <a:prstDash val="solid"/>
              <a:round/>
              <a:headEnd type="none" w="med" len="med"/>
              <a:tailEnd type="none" w="med" len="med"/>
            </a:ln>
            <a:effectLst/>
          </p:spPr>
          <p:txBody>
            <a:bodyPr rtlCol="0" anchor="ctr"/>
            <a:lstStyle/>
            <a:p>
              <a:pPr algn="ctr" defTabSz="171450">
                <a:defRPr/>
              </a:pPr>
              <a:endParaRPr lang="it-IT" sz="675" kern="0">
                <a:solidFill>
                  <a:prstClr val="black"/>
                </a:solidFill>
                <a:latin typeface="Arial"/>
              </a:endParaRPr>
            </a:p>
          </p:txBody>
        </p:sp>
        <p:sp>
          <p:nvSpPr>
            <p:cNvPr id="74" name="TextBox 98"/>
            <p:cNvSpPr txBox="1">
              <a:spLocks noChangeArrowheads="1"/>
            </p:cNvSpPr>
            <p:nvPr/>
          </p:nvSpPr>
          <p:spPr bwMode="auto">
            <a:xfrm>
              <a:off x="5314097" y="2515641"/>
              <a:ext cx="547587"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5000"/>
                </a:spcBef>
                <a:buChar char="•"/>
                <a:defRPr sz="2400">
                  <a:solidFill>
                    <a:srgbClr val="522D24"/>
                  </a:solidFill>
                  <a:latin typeface="Century Gothic" panose="020B0502020202020204" pitchFamily="34" charset="0"/>
                  <a:ea typeface="MS PGothic" panose="020B0600070205080204" pitchFamily="34" charset="-128"/>
                  <a:cs typeface="Arial" panose="020B0604020202020204" pitchFamily="34" charset="0"/>
                </a:defRPr>
              </a:lvl1pPr>
              <a:lvl2pPr marL="742950" indent="-28575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2pPr>
              <a:lvl3pPr marL="11430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3pPr>
              <a:lvl4pPr marL="16002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4pPr>
              <a:lvl5pPr marL="2057400" indent="-228600" eaLnBrk="0" hangingPunct="0">
                <a:spcBef>
                  <a:spcPct val="25000"/>
                </a:spcBef>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5pPr>
              <a:lvl6pPr marL="25146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6pPr>
              <a:lvl7pPr marL="29718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7pPr>
              <a:lvl8pPr marL="34290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8pPr>
              <a:lvl9pPr marL="3886200" indent="-228600" eaLnBrk="0" fontAlgn="base" hangingPunct="0">
                <a:spcBef>
                  <a:spcPct val="25000"/>
                </a:spcBef>
                <a:spcAft>
                  <a:spcPct val="0"/>
                </a:spcAft>
                <a:buChar char="»"/>
                <a:defRPr sz="2000">
                  <a:solidFill>
                    <a:srgbClr val="522D24"/>
                  </a:solidFill>
                  <a:latin typeface="Century Gothic" panose="020B0502020202020204" pitchFamily="34" charset="0"/>
                  <a:ea typeface="Arial" panose="020B0604020202020204" pitchFamily="34" charset="0"/>
                  <a:cs typeface="Arial" panose="020B0604020202020204" pitchFamily="34" charset="0"/>
                </a:defRPr>
              </a:lvl9pPr>
            </a:lstStyle>
            <a:p>
              <a:pPr algn="ctr" defTabSz="171450" eaLnBrk="1" hangingPunct="1">
                <a:spcBef>
                  <a:spcPct val="0"/>
                </a:spcBef>
                <a:buNone/>
                <a:defRPr/>
              </a:pPr>
              <a:r>
                <a:rPr lang="it-IT" altLang="en-US" sz="1050" b="1" kern="0" dirty="0">
                  <a:solidFill>
                    <a:srgbClr val="FFFFFF"/>
                  </a:solidFill>
                  <a:latin typeface="Arial"/>
                </a:rPr>
                <a:t>124</a:t>
              </a:r>
              <a:endParaRPr lang="it-IT" altLang="en-US" sz="1050" b="1" kern="0" baseline="30000" dirty="0">
                <a:solidFill>
                  <a:srgbClr val="FFFFFF"/>
                </a:solidFill>
                <a:latin typeface="Arial"/>
              </a:endParaRPr>
            </a:p>
          </p:txBody>
        </p:sp>
      </p:grpSp>
      <p:sp>
        <p:nvSpPr>
          <p:cNvPr id="84" name="TextBox 83"/>
          <p:cNvSpPr txBox="1"/>
          <p:nvPr/>
        </p:nvSpPr>
        <p:spPr>
          <a:xfrm>
            <a:off x="3470611" y="5416859"/>
            <a:ext cx="4243674" cy="415498"/>
          </a:xfrm>
          <a:prstGeom prst="rect">
            <a:avLst/>
          </a:prstGeom>
          <a:noFill/>
        </p:spPr>
        <p:txBody>
          <a:bodyPr wrap="square" lIns="0" tIns="0" rIns="0" bIns="0" rtlCol="0" anchor="t" anchorCtr="0">
            <a:spAutoFit/>
          </a:bodyPr>
          <a:lstStyle/>
          <a:p>
            <a:pPr defTabSz="171450">
              <a:defRPr/>
            </a:pPr>
            <a:r>
              <a:rPr lang="it-IT" sz="900" b="1" kern="600" spc="23" dirty="0">
                <a:solidFill>
                  <a:srgbClr val="37424A"/>
                </a:solidFill>
                <a:latin typeface="Arial Narrow"/>
              </a:rPr>
              <a:t>*HSIL: </a:t>
            </a:r>
            <a:r>
              <a:rPr lang="it-IT" sz="900" kern="600" spc="23" dirty="0">
                <a:solidFill>
                  <a:srgbClr val="37424A"/>
                </a:solidFill>
                <a:latin typeface="Arial Narrow"/>
              </a:rPr>
              <a:t>lesione intraepiteliale squamosa di alto grado</a:t>
            </a:r>
          </a:p>
          <a:p>
            <a:pPr defTabSz="171450">
              <a:defRPr/>
            </a:pPr>
            <a:r>
              <a:rPr lang="it-IT" sz="900" b="1" kern="600" spc="23" dirty="0">
                <a:solidFill>
                  <a:srgbClr val="37424A"/>
                </a:solidFill>
                <a:latin typeface="Arial Narrow"/>
              </a:rPr>
              <a:t>**LSIL: </a:t>
            </a:r>
            <a:r>
              <a:rPr lang="it-IT" sz="900" kern="600" spc="23" dirty="0">
                <a:solidFill>
                  <a:srgbClr val="37424A"/>
                </a:solidFill>
                <a:latin typeface="Arial Narrow"/>
              </a:rPr>
              <a:t>lesione intraepiteliale squamosa di basso grado</a:t>
            </a:r>
          </a:p>
          <a:p>
            <a:pPr defTabSz="171450">
              <a:defRPr/>
            </a:pPr>
            <a:r>
              <a:rPr lang="it-IT" sz="900" b="1" kern="600" spc="23" dirty="0">
                <a:solidFill>
                  <a:srgbClr val="37424A"/>
                </a:solidFill>
                <a:latin typeface="Arial Narrow"/>
              </a:rPr>
              <a:t>***ASCUS: </a:t>
            </a:r>
            <a:r>
              <a:rPr lang="it-IT" sz="900" kern="600" spc="23" dirty="0">
                <a:solidFill>
                  <a:srgbClr val="37424A"/>
                </a:solidFill>
                <a:latin typeface="Arial Narrow"/>
              </a:rPr>
              <a:t>cellule squamose atipiche di significato non determinato</a:t>
            </a:r>
          </a:p>
        </p:txBody>
      </p:sp>
      <p:sp>
        <p:nvSpPr>
          <p:cNvPr id="85" name="TextBox 84"/>
          <p:cNvSpPr txBox="1"/>
          <p:nvPr/>
        </p:nvSpPr>
        <p:spPr>
          <a:xfrm>
            <a:off x="244133" y="6243380"/>
            <a:ext cx="7151223" cy="415498"/>
          </a:xfrm>
          <a:prstGeom prst="rect">
            <a:avLst/>
          </a:prstGeom>
          <a:solidFill>
            <a:sysClr val="window" lastClr="FFFFFF"/>
          </a:solidFill>
        </p:spPr>
        <p:txBody>
          <a:bodyPr wrap="square" lIns="0" tIns="0" rIns="0" bIns="0" rtlCol="0" anchor="t" anchorCtr="0">
            <a:spAutoFit/>
          </a:bodyPr>
          <a:lstStyle/>
          <a:p>
            <a:pPr defTabSz="171450">
              <a:defRPr/>
            </a:pPr>
            <a:r>
              <a:rPr lang="it-IT" sz="675" b="1" kern="600" spc="23" dirty="0">
                <a:solidFill>
                  <a:srgbClr val="37424A"/>
                </a:solidFill>
                <a:latin typeface="Arial Narrow"/>
              </a:rPr>
              <a:t>Rielaborazione grafica dati da:</a:t>
            </a:r>
          </a:p>
          <a:p>
            <a:pPr defTabSz="171450">
              <a:defRPr/>
            </a:pPr>
            <a:r>
              <a:rPr lang="it-IT" sz="675" kern="600" spc="23" dirty="0">
                <a:solidFill>
                  <a:srgbClr val="37424A"/>
                </a:solidFill>
                <a:latin typeface="Arial Narrow"/>
              </a:rPr>
              <a:t>Azzari et al. 10 anni di protezione anti-HPV: verso nuove frontiere. Rivista di immunologia e Allergologia Pediatrica vol. 3 2016 </a:t>
            </a:r>
            <a:r>
              <a:rPr lang="it-IT" sz="675" b="1" kern="600" spc="23" dirty="0">
                <a:solidFill>
                  <a:srgbClr val="37424A"/>
                </a:solidFill>
                <a:latin typeface="Arial Narrow"/>
              </a:rPr>
              <a:t>(per dati HSIL, Condilomi Genitali, LSIL e ASCUS) con dati </a:t>
            </a:r>
            <a:r>
              <a:rPr lang="it-IT" sz="675" kern="0" dirty="0">
                <a:solidFill>
                  <a:srgbClr val="37424A"/>
                </a:solidFill>
                <a:latin typeface="Arial Narrow"/>
              </a:rPr>
              <a:t>AIRTUM , AIOM, </a:t>
            </a:r>
            <a:r>
              <a:rPr lang="it-IT" sz="675" i="1" kern="0" dirty="0">
                <a:solidFill>
                  <a:srgbClr val="37424A"/>
                </a:solidFill>
                <a:latin typeface="Arial Narrow"/>
              </a:rPr>
              <a:t>I NUMERI DEL CANCRO IN ITALIA 2019 </a:t>
            </a:r>
            <a:r>
              <a:rPr lang="it-IT" sz="675" b="1" kern="0" dirty="0">
                <a:solidFill>
                  <a:srgbClr val="37424A"/>
                </a:solidFill>
                <a:latin typeface="Arial Narrow"/>
              </a:rPr>
              <a:t>(per dati tumori HPV-correlati). </a:t>
            </a:r>
          </a:p>
          <a:p>
            <a:pPr defTabSz="171450">
              <a:defRPr/>
            </a:pPr>
            <a:r>
              <a:rPr lang="it-IT" sz="675" b="1" i="1" kern="0" dirty="0">
                <a:solidFill>
                  <a:srgbClr val="37424A"/>
                </a:solidFill>
                <a:latin typeface="Arial Narrow"/>
              </a:rPr>
              <a:t>* Aggiornato con dati de I </a:t>
            </a:r>
            <a:r>
              <a:rPr lang="it-IT" sz="675" i="1" kern="0" dirty="0">
                <a:solidFill>
                  <a:srgbClr val="37424A"/>
                </a:solidFill>
                <a:latin typeface="Arial Narrow"/>
              </a:rPr>
              <a:t>NUMERI DEL CANCRO IN ITALIA 2020.</a:t>
            </a:r>
            <a:endParaRPr lang="it-IT" sz="675" b="1" kern="600" spc="23" dirty="0">
              <a:solidFill>
                <a:srgbClr val="37424A"/>
              </a:solidFill>
              <a:latin typeface="Arial Narrow"/>
            </a:endParaRPr>
          </a:p>
        </p:txBody>
      </p:sp>
      <p:grpSp>
        <p:nvGrpSpPr>
          <p:cNvPr id="7" name="Group 6">
            <a:extLst>
              <a:ext uri="{FF2B5EF4-FFF2-40B4-BE49-F238E27FC236}">
                <a16:creationId xmlns:a16="http://schemas.microsoft.com/office/drawing/2014/main" xmlns="" id="{42FC306E-49A1-432E-BCF9-D2B2F39EB33E}"/>
              </a:ext>
            </a:extLst>
          </p:cNvPr>
          <p:cNvGrpSpPr/>
          <p:nvPr/>
        </p:nvGrpSpPr>
        <p:grpSpPr>
          <a:xfrm>
            <a:off x="7416452" y="1901397"/>
            <a:ext cx="1620043" cy="1001415"/>
            <a:chOff x="6681912" y="228165"/>
            <a:chExt cx="1875061" cy="967164"/>
          </a:xfrm>
        </p:grpSpPr>
        <p:sp>
          <p:nvSpPr>
            <p:cNvPr id="80" name="TextBox 105"/>
            <p:cNvSpPr txBox="1">
              <a:spLocks noChangeArrowheads="1"/>
            </p:cNvSpPr>
            <p:nvPr/>
          </p:nvSpPr>
          <p:spPr bwMode="auto">
            <a:xfrm>
              <a:off x="6919962" y="228165"/>
              <a:ext cx="1246020" cy="21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71450" eaLnBrk="1" fontAlgn="base" hangingPunct="1">
                <a:spcBef>
                  <a:spcPct val="0"/>
                </a:spcBef>
                <a:spcAft>
                  <a:spcPct val="0"/>
                </a:spcAft>
                <a:buNone/>
                <a:defRPr/>
              </a:pPr>
              <a:r>
                <a:rPr lang="it-IT" altLang="en-US" sz="1200" b="1" dirty="0">
                  <a:solidFill>
                    <a:srgbClr val="6792C5"/>
                  </a:solidFill>
                  <a:latin typeface="Arial" charset="0"/>
                </a:rPr>
                <a:t>Maschi</a:t>
              </a:r>
            </a:p>
          </p:txBody>
        </p:sp>
        <p:sp>
          <p:nvSpPr>
            <p:cNvPr id="81" name="TextBox 106"/>
            <p:cNvSpPr txBox="1">
              <a:spLocks noChangeArrowheads="1"/>
            </p:cNvSpPr>
            <p:nvPr/>
          </p:nvSpPr>
          <p:spPr bwMode="auto">
            <a:xfrm>
              <a:off x="6916844" y="498354"/>
              <a:ext cx="10312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71450" eaLnBrk="1" fontAlgn="base" hangingPunct="1">
                <a:spcBef>
                  <a:spcPct val="0"/>
                </a:spcBef>
                <a:spcAft>
                  <a:spcPct val="0"/>
                </a:spcAft>
                <a:buNone/>
                <a:defRPr/>
              </a:pPr>
              <a:r>
                <a:rPr lang="it-IT" altLang="en-US" sz="1200" b="1" dirty="0">
                  <a:solidFill>
                    <a:srgbClr val="66203A">
                      <a:lumMod val="40000"/>
                      <a:lumOff val="60000"/>
                    </a:srgbClr>
                  </a:solidFill>
                  <a:latin typeface="Arial" charset="0"/>
                </a:rPr>
                <a:t>Femmine</a:t>
              </a:r>
            </a:p>
          </p:txBody>
        </p:sp>
        <p:sp>
          <p:nvSpPr>
            <p:cNvPr id="82" name="Rectangle 81"/>
            <p:cNvSpPr/>
            <p:nvPr/>
          </p:nvSpPr>
          <p:spPr bwMode="auto">
            <a:xfrm>
              <a:off x="6681912" y="288216"/>
              <a:ext cx="228600" cy="179388"/>
            </a:xfrm>
            <a:prstGeom prst="rect">
              <a:avLst/>
            </a:prstGeom>
            <a:solidFill>
              <a:srgbClr val="007FDE"/>
            </a:solidFill>
            <a:ln w="2857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71450">
                <a:defRPr/>
              </a:pPr>
              <a:endParaRPr lang="it-IT" sz="1200" b="1" kern="0" dirty="0">
                <a:solidFill>
                  <a:prstClr val="white"/>
                </a:solidFill>
                <a:latin typeface="Arial"/>
              </a:endParaRPr>
            </a:p>
          </p:txBody>
        </p:sp>
        <p:sp>
          <p:nvSpPr>
            <p:cNvPr id="83" name="Rectangle 82"/>
            <p:cNvSpPr/>
            <p:nvPr/>
          </p:nvSpPr>
          <p:spPr bwMode="auto">
            <a:xfrm>
              <a:off x="6681912" y="558404"/>
              <a:ext cx="228600" cy="179388"/>
            </a:xfrm>
            <a:prstGeom prst="rect">
              <a:avLst/>
            </a:prstGeom>
            <a:solidFill>
              <a:srgbClr val="66203A">
                <a:lumMod val="40000"/>
                <a:lumOff val="60000"/>
              </a:srgbClr>
            </a:solidFill>
            <a:ln w="2857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71450">
                <a:defRPr/>
              </a:pPr>
              <a:endParaRPr lang="it-IT" sz="1200" kern="0" dirty="0">
                <a:solidFill>
                  <a:prstClr val="black"/>
                </a:solidFill>
                <a:latin typeface="Arial"/>
              </a:endParaRPr>
            </a:p>
          </p:txBody>
        </p:sp>
        <p:sp>
          <p:nvSpPr>
            <p:cNvPr id="89" name="Rectangle 88"/>
            <p:cNvSpPr/>
            <p:nvPr/>
          </p:nvSpPr>
          <p:spPr bwMode="auto">
            <a:xfrm>
              <a:off x="6688244" y="890192"/>
              <a:ext cx="228600" cy="179388"/>
            </a:xfrm>
            <a:prstGeom prst="rect">
              <a:avLst/>
            </a:prstGeom>
            <a:solidFill>
              <a:schemeClr val="accent3"/>
            </a:solidFill>
            <a:ln w="28575" cap="flat" cmpd="sng" algn="ctr">
              <a:noFill/>
              <a:prstDash val="solid"/>
              <a:round/>
              <a:headEnd type="none" w="med" len="med"/>
              <a:tailEnd type="none" w="med" len="me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71450">
                <a:defRPr/>
              </a:pPr>
              <a:endParaRPr lang="it-IT" sz="1200" kern="0" dirty="0">
                <a:solidFill>
                  <a:prstClr val="black"/>
                </a:solidFill>
                <a:latin typeface="Arial"/>
              </a:endParaRPr>
            </a:p>
          </p:txBody>
        </p:sp>
        <p:sp>
          <p:nvSpPr>
            <p:cNvPr id="90" name="TextBox 106"/>
            <p:cNvSpPr txBox="1">
              <a:spLocks noChangeArrowheads="1"/>
            </p:cNvSpPr>
            <p:nvPr/>
          </p:nvSpPr>
          <p:spPr bwMode="auto">
            <a:xfrm>
              <a:off x="6919963" y="825997"/>
              <a:ext cx="16370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defTabSz="171450" eaLnBrk="1" fontAlgn="base" hangingPunct="1">
                <a:spcBef>
                  <a:spcPct val="0"/>
                </a:spcBef>
                <a:spcAft>
                  <a:spcPct val="0"/>
                </a:spcAft>
                <a:buNone/>
                <a:defRPr/>
              </a:pPr>
              <a:r>
                <a:rPr lang="it-IT" altLang="en-US" sz="1200" b="1" dirty="0">
                  <a:solidFill>
                    <a:prstClr val="black">
                      <a:lumMod val="95000"/>
                      <a:lumOff val="5000"/>
                    </a:prstClr>
                  </a:solidFill>
                  <a:latin typeface="Arial" charset="0"/>
                </a:rPr>
                <a:t>Entrambi i sessi</a:t>
              </a:r>
            </a:p>
          </p:txBody>
        </p:sp>
      </p:grpSp>
      <p:sp>
        <p:nvSpPr>
          <p:cNvPr id="73" name="TextBox 72">
            <a:extLst>
              <a:ext uri="{FF2B5EF4-FFF2-40B4-BE49-F238E27FC236}">
                <a16:creationId xmlns:a16="http://schemas.microsoft.com/office/drawing/2014/main" xmlns="" id="{672501FB-A0AD-4E4E-BBB3-6A24110E61F5}"/>
              </a:ext>
            </a:extLst>
          </p:cNvPr>
          <p:cNvSpPr txBox="1"/>
          <p:nvPr/>
        </p:nvSpPr>
        <p:spPr>
          <a:xfrm>
            <a:off x="292496" y="3722504"/>
            <a:ext cx="1765676" cy="1815882"/>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5400000" scaled="1"/>
            <a:tileRect/>
          </a:gradFill>
          <a:effectLst>
            <a:outerShdw blurRad="50800" dist="38100" dir="2700000" algn="tl" rotWithShape="0">
              <a:prstClr val="black">
                <a:alpha val="40000"/>
              </a:prstClr>
            </a:outerShdw>
          </a:effectLst>
        </p:spPr>
        <p:txBody>
          <a:bodyPr wrap="square" rtlCol="0">
            <a:spAutoFit/>
          </a:bodyPr>
          <a:lstStyle/>
          <a:p>
            <a:pPr algn="ctr" defTabSz="684518">
              <a:defRPr/>
            </a:pPr>
            <a:r>
              <a:rPr lang="it-IT" sz="1400" b="1" dirty="0">
                <a:solidFill>
                  <a:srgbClr val="000000"/>
                </a:solidFill>
                <a:latin typeface="Invention"/>
              </a:rPr>
              <a:t>Sopravvivenza a 5 anni:</a:t>
            </a:r>
          </a:p>
          <a:p>
            <a:pPr marL="214313" indent="-214313" defTabSz="684518">
              <a:buFont typeface="Wingdings" panose="05000000000000000000" pitchFamily="2" charset="2"/>
              <a:buChar char="ü"/>
              <a:defRPr/>
            </a:pPr>
            <a:r>
              <a:rPr lang="it-IT" sz="1400" b="1" dirty="0">
                <a:solidFill>
                  <a:srgbClr val="000000"/>
                </a:solidFill>
                <a:latin typeface="Invention"/>
              </a:rPr>
              <a:t>Cervice </a:t>
            </a:r>
            <a:r>
              <a:rPr lang="it-IT" sz="1400" b="1" dirty="0">
                <a:solidFill>
                  <a:srgbClr val="FF33CC"/>
                </a:solidFill>
                <a:latin typeface="Invention"/>
              </a:rPr>
              <a:t>93%</a:t>
            </a:r>
            <a:r>
              <a:rPr lang="it-IT" sz="1400" b="1" dirty="0">
                <a:solidFill>
                  <a:srgbClr val="000000"/>
                </a:solidFill>
                <a:latin typeface="Invention"/>
              </a:rPr>
              <a:t>*</a:t>
            </a:r>
          </a:p>
          <a:p>
            <a:pPr marL="214313" indent="-214313" defTabSz="684518">
              <a:buFont typeface="Wingdings" panose="05000000000000000000" pitchFamily="2" charset="2"/>
              <a:buChar char="ü"/>
              <a:defRPr/>
            </a:pPr>
            <a:r>
              <a:rPr lang="it-IT" sz="1400" b="1" dirty="0">
                <a:solidFill>
                  <a:srgbClr val="000000"/>
                </a:solidFill>
                <a:latin typeface="Invention"/>
              </a:rPr>
              <a:t>Pene 74%</a:t>
            </a:r>
          </a:p>
          <a:p>
            <a:pPr marL="214313" indent="-214313" defTabSz="684518">
              <a:buFont typeface="Wingdings" panose="05000000000000000000" pitchFamily="2" charset="2"/>
              <a:buChar char="ü"/>
              <a:defRPr/>
            </a:pPr>
            <a:r>
              <a:rPr lang="it-IT" sz="1400" b="1" dirty="0">
                <a:solidFill>
                  <a:srgbClr val="000000"/>
                </a:solidFill>
                <a:latin typeface="Invention"/>
              </a:rPr>
              <a:t>Vulva 59%</a:t>
            </a:r>
          </a:p>
          <a:p>
            <a:pPr marL="214313" indent="-214313" defTabSz="684518">
              <a:buFont typeface="Wingdings" panose="05000000000000000000" pitchFamily="2" charset="2"/>
              <a:buChar char="ü"/>
              <a:defRPr/>
            </a:pPr>
            <a:r>
              <a:rPr lang="it-IT" sz="1400" b="1" dirty="0">
                <a:solidFill>
                  <a:srgbClr val="000000"/>
                </a:solidFill>
                <a:latin typeface="Invention"/>
              </a:rPr>
              <a:t>Ano 56%</a:t>
            </a:r>
          </a:p>
          <a:p>
            <a:pPr marL="214313" indent="-214313" defTabSz="684518">
              <a:buFont typeface="Wingdings" panose="05000000000000000000" pitchFamily="2" charset="2"/>
              <a:buChar char="ü"/>
              <a:defRPr/>
            </a:pPr>
            <a:r>
              <a:rPr lang="it-IT" sz="1400" b="1" dirty="0">
                <a:solidFill>
                  <a:srgbClr val="000000"/>
                </a:solidFill>
                <a:latin typeface="Invention"/>
              </a:rPr>
              <a:t>Vagina 39%</a:t>
            </a:r>
          </a:p>
          <a:p>
            <a:pPr marL="214313" indent="-214313" defTabSz="684518">
              <a:buFont typeface="Wingdings" panose="05000000000000000000" pitchFamily="2" charset="2"/>
              <a:buChar char="ü"/>
              <a:defRPr/>
            </a:pPr>
            <a:r>
              <a:rPr lang="it-IT" sz="1400" b="1" dirty="0">
                <a:solidFill>
                  <a:srgbClr val="000000"/>
                </a:solidFill>
                <a:latin typeface="Invention"/>
              </a:rPr>
              <a:t>Orofaringe 39%  </a:t>
            </a:r>
          </a:p>
        </p:txBody>
      </p:sp>
      <p:sp>
        <p:nvSpPr>
          <p:cNvPr id="5" name="Title 4">
            <a:extLst>
              <a:ext uri="{FF2B5EF4-FFF2-40B4-BE49-F238E27FC236}">
                <a16:creationId xmlns:a16="http://schemas.microsoft.com/office/drawing/2014/main" xmlns="" id="{5C822A97-654C-4327-B438-DFDDBAF681BB}"/>
              </a:ext>
            </a:extLst>
          </p:cNvPr>
          <p:cNvSpPr>
            <a:spLocks noGrp="1"/>
          </p:cNvSpPr>
          <p:nvPr>
            <p:ph type="title"/>
          </p:nvPr>
        </p:nvSpPr>
        <p:spPr>
          <a:xfrm>
            <a:off x="899592" y="182705"/>
            <a:ext cx="7272808" cy="640626"/>
          </a:xfrm>
        </p:spPr>
        <p:txBody>
          <a:bodyPr>
            <a:noAutofit/>
          </a:bodyPr>
          <a:lstStyle/>
          <a:p>
            <a:pPr algn="ctr"/>
            <a:r>
              <a:rPr lang="it-IT" sz="2800" b="1" dirty="0">
                <a:solidFill>
                  <a:schemeClr val="accent1">
                    <a:lumMod val="50000"/>
                  </a:schemeClr>
                </a:solidFill>
              </a:rPr>
              <a:t>BURDEN DI PATOLOGIE HPV-CORRELATE IN ITALIA</a:t>
            </a:r>
            <a:endParaRPr lang="it-IT" sz="2800" dirty="0">
              <a:solidFill>
                <a:schemeClr val="accent1">
                  <a:lumMod val="50000"/>
                </a:schemeClr>
              </a:solidFill>
            </a:endParaRPr>
          </a:p>
        </p:txBody>
      </p:sp>
      <p:sp>
        <p:nvSpPr>
          <p:cNvPr id="76" name="Rettangolo 10">
            <a:extLst>
              <a:ext uri="{FF2B5EF4-FFF2-40B4-BE49-F238E27FC236}">
                <a16:creationId xmlns:a16="http://schemas.microsoft.com/office/drawing/2014/main" xmlns="" id="{94BF2463-4D82-4644-BFB0-C17E59CF5EE8}"/>
              </a:ext>
            </a:extLst>
          </p:cNvPr>
          <p:cNvSpPr/>
          <p:nvPr/>
        </p:nvSpPr>
        <p:spPr>
          <a:xfrm>
            <a:off x="292496" y="1110982"/>
            <a:ext cx="8527976" cy="338554"/>
          </a:xfrm>
          <a:prstGeom prst="rect">
            <a:avLst/>
          </a:prstGeom>
        </p:spPr>
        <p:txBody>
          <a:bodyPr wrap="square">
            <a:spAutoFit/>
          </a:bodyPr>
          <a:lstStyle/>
          <a:p>
            <a:pPr algn="ctr" defTabSz="171450">
              <a:defRPr/>
            </a:pPr>
            <a:r>
              <a:rPr lang="it-IT" sz="1600" b="1" dirty="0">
                <a:solidFill>
                  <a:schemeClr val="accent1">
                    <a:lumMod val="50000"/>
                  </a:schemeClr>
                </a:solidFill>
                <a:latin typeface="Invention"/>
              </a:rPr>
              <a:t>NUOVI CASI PER ANNO DELLE PATOLOGIE HPV-CORRELATE IN ITALIA</a:t>
            </a:r>
          </a:p>
        </p:txBody>
      </p:sp>
      <p:sp>
        <p:nvSpPr>
          <p:cNvPr id="75" name="TextBox 74">
            <a:extLst>
              <a:ext uri="{FF2B5EF4-FFF2-40B4-BE49-F238E27FC236}">
                <a16:creationId xmlns:a16="http://schemas.microsoft.com/office/drawing/2014/main" xmlns="" id="{2BE4CBE9-7FF5-4033-95F8-E24356ABE555}"/>
              </a:ext>
            </a:extLst>
          </p:cNvPr>
          <p:cNvSpPr txBox="1"/>
          <p:nvPr/>
        </p:nvSpPr>
        <p:spPr>
          <a:xfrm>
            <a:off x="94075" y="1561017"/>
            <a:ext cx="3378354" cy="1569660"/>
          </a:xfrm>
          <a:prstGeom prst="rect">
            <a:avLst/>
          </a:prstGeom>
          <a:solidFill>
            <a:srgbClr val="FF99CC"/>
          </a:solidFill>
          <a:effectLst>
            <a:outerShdw blurRad="50800" dist="38100" dir="2700000" algn="tl" rotWithShape="0">
              <a:prstClr val="black">
                <a:alpha val="40000"/>
              </a:prstClr>
            </a:outerShdw>
          </a:effectLst>
        </p:spPr>
        <p:txBody>
          <a:bodyPr wrap="square" rtlCol="0">
            <a:spAutoFit/>
          </a:bodyPr>
          <a:lstStyle/>
          <a:p>
            <a:pPr defTabSz="684518">
              <a:defRPr/>
            </a:pPr>
            <a:r>
              <a:rPr lang="it-IT" sz="1600" b="1" dirty="0">
                <a:solidFill>
                  <a:srgbClr val="000000"/>
                </a:solidFill>
                <a:latin typeface="Invention"/>
              </a:rPr>
              <a:t>TUMORE DELLA CERVICE (2020)</a:t>
            </a:r>
          </a:p>
          <a:p>
            <a:pPr defTabSz="684518">
              <a:defRPr/>
            </a:pPr>
            <a:r>
              <a:rPr lang="it-IT" sz="1600" b="1" dirty="0">
                <a:solidFill>
                  <a:srgbClr val="000000"/>
                </a:solidFill>
                <a:latin typeface="Invention"/>
              </a:rPr>
              <a:t>5° </a:t>
            </a:r>
            <a:r>
              <a:rPr lang="it-IT" sz="1200" dirty="0">
                <a:solidFill>
                  <a:srgbClr val="000000"/>
                </a:solidFill>
                <a:latin typeface="Invention"/>
              </a:rPr>
              <a:t>tumore per frequenza </a:t>
            </a:r>
            <a:r>
              <a:rPr lang="it-IT" sz="1600" b="1" dirty="0">
                <a:solidFill>
                  <a:srgbClr val="000000"/>
                </a:solidFill>
                <a:latin typeface="Invention"/>
              </a:rPr>
              <a:t>in donne &lt; 50 anni </a:t>
            </a:r>
            <a:r>
              <a:rPr lang="it-IT" sz="1200" dirty="0">
                <a:solidFill>
                  <a:srgbClr val="000000"/>
                </a:solidFill>
                <a:latin typeface="Invention"/>
              </a:rPr>
              <a:t>(1,3% di tutti i tumori diagnosticati)</a:t>
            </a:r>
          </a:p>
          <a:p>
            <a:pPr defTabSz="684518">
              <a:defRPr/>
            </a:pPr>
            <a:r>
              <a:rPr lang="it-IT" sz="1200" dirty="0">
                <a:solidFill>
                  <a:srgbClr val="000000"/>
                </a:solidFill>
                <a:latin typeface="Invention"/>
              </a:rPr>
              <a:t>Incidenza </a:t>
            </a:r>
            <a:r>
              <a:rPr lang="it-IT" sz="1600" b="1" dirty="0">
                <a:solidFill>
                  <a:srgbClr val="000000"/>
                </a:solidFill>
                <a:latin typeface="Invention"/>
              </a:rPr>
              <a:t>7,4 per 100.000</a:t>
            </a:r>
          </a:p>
          <a:p>
            <a:pPr defTabSz="684518">
              <a:defRPr/>
            </a:pPr>
            <a:r>
              <a:rPr lang="it-IT" sz="1200" dirty="0">
                <a:solidFill>
                  <a:srgbClr val="000000"/>
                </a:solidFill>
                <a:latin typeface="Invention"/>
              </a:rPr>
              <a:t>Numero casi </a:t>
            </a:r>
            <a:r>
              <a:rPr lang="it-IT" sz="1600" b="1" dirty="0">
                <a:solidFill>
                  <a:srgbClr val="000000"/>
                </a:solidFill>
                <a:latin typeface="Invention"/>
              </a:rPr>
              <a:t>2.365</a:t>
            </a:r>
          </a:p>
        </p:txBody>
      </p:sp>
    </p:spTree>
    <p:extLst>
      <p:ext uri="{BB962C8B-B14F-4D97-AF65-F5344CB8AC3E}">
        <p14:creationId xmlns:p14="http://schemas.microsoft.com/office/powerpoint/2010/main" val="296507572"/>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ttangolo 2">
            <a:extLst>
              <a:ext uri="{FF2B5EF4-FFF2-40B4-BE49-F238E27FC236}">
                <a16:creationId xmlns:a16="http://schemas.microsoft.com/office/drawing/2014/main" xmlns="" id="{9C2CC345-FFFF-4818-A2D2-0197692FBF35}"/>
              </a:ext>
            </a:extLst>
          </p:cNvPr>
          <p:cNvSpPr/>
          <p:nvPr/>
        </p:nvSpPr>
        <p:spPr>
          <a:xfrm>
            <a:off x="1237287" y="2535321"/>
            <a:ext cx="7674263" cy="858878"/>
          </a:xfrm>
          <a:prstGeom prst="rect">
            <a:avLst/>
          </a:prstGeom>
          <a:solidFill>
            <a:srgbClr val="812990"/>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defTabSz="171450">
              <a:defRPr/>
            </a:pPr>
            <a:r>
              <a:rPr lang="en-US" sz="1200" b="1" dirty="0">
                <a:solidFill>
                  <a:prstClr val="white"/>
                </a:solidFill>
                <a:latin typeface="Invention"/>
              </a:rPr>
              <a:t>2018 CALL TO ACTION </a:t>
            </a:r>
            <a:r>
              <a:rPr lang="it-IT" sz="1200" dirty="0">
                <a:solidFill>
                  <a:prstClr val="white"/>
                </a:solidFill>
                <a:latin typeface="Invention"/>
              </a:rPr>
              <a:t>alle autorità sanitarie per aderire agli standard internazionali elaborati dall'OMS e sviluppare piani nazionali, regionali e locali per raggiungere l'obiettivo dell'eliminazione del cancro al collo dell'utero come problema di salute pubblica (</a:t>
            </a:r>
            <a:r>
              <a:rPr lang="it-IT" sz="1200" b="1" i="1" dirty="0">
                <a:solidFill>
                  <a:prstClr val="white"/>
                </a:solidFill>
                <a:latin typeface="Invention"/>
              </a:rPr>
              <a:t>International Papillomavirus Society, IPVS</a:t>
            </a:r>
            <a:r>
              <a:rPr lang="it-IT" sz="1200" dirty="0">
                <a:solidFill>
                  <a:prstClr val="white"/>
                </a:solidFill>
                <a:latin typeface="Invention"/>
              </a:rPr>
              <a:t>) </a:t>
            </a:r>
            <a:r>
              <a:rPr lang="it-IT" sz="1200" baseline="30000" dirty="0">
                <a:solidFill>
                  <a:prstClr val="white"/>
                </a:solidFill>
                <a:latin typeface="Invention"/>
              </a:rPr>
              <a:t>5</a:t>
            </a:r>
            <a:r>
              <a:rPr lang="it-IT" sz="1200" dirty="0">
                <a:solidFill>
                  <a:prstClr val="white"/>
                </a:solidFill>
                <a:latin typeface="Invention"/>
              </a:rPr>
              <a:t>.</a:t>
            </a:r>
          </a:p>
        </p:txBody>
      </p:sp>
      <p:sp>
        <p:nvSpPr>
          <p:cNvPr id="4" name="Title 3">
            <a:extLst>
              <a:ext uri="{FF2B5EF4-FFF2-40B4-BE49-F238E27FC236}">
                <a16:creationId xmlns:a16="http://schemas.microsoft.com/office/drawing/2014/main" xmlns="" id="{20175384-049C-4333-8D5B-84F21EFAB6F7}"/>
              </a:ext>
            </a:extLst>
          </p:cNvPr>
          <p:cNvSpPr>
            <a:spLocks noGrp="1"/>
          </p:cNvSpPr>
          <p:nvPr>
            <p:ph type="title"/>
          </p:nvPr>
        </p:nvSpPr>
        <p:spPr>
          <a:xfrm>
            <a:off x="341884" y="281089"/>
            <a:ext cx="8711776" cy="637580"/>
          </a:xfrm>
        </p:spPr>
        <p:txBody>
          <a:bodyPr>
            <a:noAutofit/>
          </a:bodyPr>
          <a:lstStyle/>
          <a:p>
            <a:r>
              <a:rPr lang="en-US" sz="2400" b="1" i="1" dirty="0" err="1">
                <a:solidFill>
                  <a:srgbClr val="0070C0"/>
                </a:solidFill>
              </a:rPr>
              <a:t>Tumore</a:t>
            </a:r>
            <a:r>
              <a:rPr lang="en-US" sz="2400" b="1" i="1" dirty="0">
                <a:solidFill>
                  <a:srgbClr val="0070C0"/>
                </a:solidFill>
              </a:rPr>
              <a:t> </a:t>
            </a:r>
            <a:r>
              <a:rPr lang="en-US" sz="2400" b="1" i="1" dirty="0" err="1">
                <a:solidFill>
                  <a:srgbClr val="0070C0"/>
                </a:solidFill>
              </a:rPr>
              <a:t>della</a:t>
            </a:r>
            <a:r>
              <a:rPr lang="en-US" sz="2400" b="1" i="1" dirty="0">
                <a:solidFill>
                  <a:srgbClr val="0070C0"/>
                </a:solidFill>
              </a:rPr>
              <a:t> </a:t>
            </a:r>
            <a:r>
              <a:rPr lang="en-US" sz="2400" b="1" i="1" dirty="0" err="1">
                <a:solidFill>
                  <a:srgbClr val="0070C0"/>
                </a:solidFill>
              </a:rPr>
              <a:t>cervice</a:t>
            </a:r>
            <a:r>
              <a:rPr lang="en-US" sz="2400" b="1" i="1" dirty="0">
                <a:solidFill>
                  <a:srgbClr val="0070C0"/>
                </a:solidFill>
              </a:rPr>
              <a:t> </a:t>
            </a:r>
            <a:r>
              <a:rPr lang="en-US" sz="2400" b="1" i="1" dirty="0">
                <a:solidFill>
                  <a:srgbClr val="000000"/>
                </a:solidFill>
              </a:rPr>
              <a:t>e alter </a:t>
            </a:r>
            <a:r>
              <a:rPr lang="en-US" sz="2400" b="1" i="1" dirty="0" err="1">
                <a:solidFill>
                  <a:srgbClr val="0070C0"/>
                </a:solidFill>
              </a:rPr>
              <a:t>malattie</a:t>
            </a:r>
            <a:r>
              <a:rPr lang="en-US" sz="2400" b="1" i="1" dirty="0">
                <a:solidFill>
                  <a:srgbClr val="0070C0"/>
                </a:solidFill>
              </a:rPr>
              <a:t> HPV-correlate </a:t>
            </a:r>
            <a:r>
              <a:rPr lang="en-US" sz="2400" b="1" i="1" dirty="0">
                <a:solidFill>
                  <a:srgbClr val="000000"/>
                </a:solidFill>
              </a:rPr>
              <a:t>come </a:t>
            </a:r>
            <a:r>
              <a:rPr lang="en-US" sz="2400" b="1" i="1" dirty="0" err="1">
                <a:solidFill>
                  <a:srgbClr val="812990"/>
                </a:solidFill>
              </a:rPr>
              <a:t>problema</a:t>
            </a:r>
            <a:r>
              <a:rPr lang="en-US" sz="2400" b="1" i="1" dirty="0">
                <a:solidFill>
                  <a:srgbClr val="812990"/>
                </a:solidFill>
              </a:rPr>
              <a:t> </a:t>
            </a:r>
            <a:r>
              <a:rPr lang="en-US" sz="2400" b="1" i="1" dirty="0" err="1">
                <a:solidFill>
                  <a:srgbClr val="812990"/>
                </a:solidFill>
              </a:rPr>
              <a:t>globale</a:t>
            </a:r>
            <a:r>
              <a:rPr lang="en-US" sz="2400" b="1" i="1" dirty="0">
                <a:solidFill>
                  <a:srgbClr val="812990"/>
                </a:solidFill>
              </a:rPr>
              <a:t> di </a:t>
            </a:r>
            <a:r>
              <a:rPr lang="en-US" sz="2400" b="1" i="1" dirty="0" err="1">
                <a:solidFill>
                  <a:srgbClr val="812990"/>
                </a:solidFill>
              </a:rPr>
              <a:t>sanità</a:t>
            </a:r>
            <a:r>
              <a:rPr lang="en-US" sz="2400" b="1" i="1" dirty="0">
                <a:solidFill>
                  <a:srgbClr val="812990"/>
                </a:solidFill>
              </a:rPr>
              <a:t> </a:t>
            </a:r>
            <a:r>
              <a:rPr lang="en-US" sz="2400" b="1" i="1" dirty="0" err="1">
                <a:solidFill>
                  <a:srgbClr val="812990"/>
                </a:solidFill>
              </a:rPr>
              <a:t>pubblica</a:t>
            </a:r>
            <a:endParaRPr lang="it-IT" sz="2400" b="1" dirty="0">
              <a:solidFill>
                <a:srgbClr val="812990"/>
              </a:solidFill>
            </a:endParaRPr>
          </a:p>
        </p:txBody>
      </p:sp>
      <p:pic>
        <p:nvPicPr>
          <p:cNvPr id="39" name="Immagine 22">
            <a:extLst>
              <a:ext uri="{FF2B5EF4-FFF2-40B4-BE49-F238E27FC236}">
                <a16:creationId xmlns:a16="http://schemas.microsoft.com/office/drawing/2014/main" xmlns="" id="{A6D2DABD-A496-4BF6-8572-1F64C141F7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831" y="2843548"/>
            <a:ext cx="804731" cy="366994"/>
          </a:xfrm>
          <a:prstGeom prst="rect">
            <a:avLst/>
          </a:prstGeom>
        </p:spPr>
      </p:pic>
      <p:pic>
        <p:nvPicPr>
          <p:cNvPr id="49" name="Picture 2">
            <a:extLst>
              <a:ext uri="{FF2B5EF4-FFF2-40B4-BE49-F238E27FC236}">
                <a16:creationId xmlns:a16="http://schemas.microsoft.com/office/drawing/2014/main" xmlns="" id="{B604DAB3-FE8A-4364-AF3F-4EBC658A1B6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311" t="25490" r="30993" b="14133"/>
          <a:stretch/>
        </p:blipFill>
        <p:spPr bwMode="auto">
          <a:xfrm>
            <a:off x="189520" y="3608536"/>
            <a:ext cx="1279166" cy="1186136"/>
          </a:xfrm>
          <a:prstGeom prst="rect">
            <a:avLst/>
          </a:prstGeom>
          <a:noFill/>
          <a:ln w="9525">
            <a:solidFill>
              <a:schemeClr val="tx1"/>
            </a:solidFill>
            <a:miter lim="800000"/>
            <a:headEnd/>
            <a:tailEnd/>
          </a:ln>
          <a:effectLst>
            <a:outerShdw blurRad="50800" dist="381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1" name="Rettangolo 2">
            <a:extLst>
              <a:ext uri="{FF2B5EF4-FFF2-40B4-BE49-F238E27FC236}">
                <a16:creationId xmlns:a16="http://schemas.microsoft.com/office/drawing/2014/main" xmlns="" id="{0C1DE298-5AD2-4A47-BE9F-C101B0995994}"/>
              </a:ext>
            </a:extLst>
          </p:cNvPr>
          <p:cNvSpPr/>
          <p:nvPr/>
        </p:nvSpPr>
        <p:spPr>
          <a:xfrm>
            <a:off x="189520" y="2617301"/>
            <a:ext cx="985455" cy="689493"/>
          </a:xfrm>
          <a:prstGeom prst="rect">
            <a:avLst/>
          </a:prstGeom>
          <a:solidFill>
            <a:srgbClr val="812990">
              <a:alpha val="53000"/>
            </a:srgbClr>
          </a:solidFill>
          <a:ln w="6350" cap="flat" cmpd="sng" algn="ctr">
            <a:solidFill>
              <a:srgbClr val="81299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defTabSz="171450">
              <a:lnSpc>
                <a:spcPts val="1275"/>
              </a:lnSpc>
              <a:defRPr/>
            </a:pPr>
            <a:endParaRPr lang="it-IT" sz="900">
              <a:solidFill>
                <a:prstClr val="white"/>
              </a:solidFill>
              <a:latin typeface="Invention"/>
            </a:endParaRPr>
          </a:p>
        </p:txBody>
      </p:sp>
      <p:pic>
        <p:nvPicPr>
          <p:cNvPr id="51" name="Picture 50">
            <a:extLst>
              <a:ext uri="{FF2B5EF4-FFF2-40B4-BE49-F238E27FC236}">
                <a16:creationId xmlns:a16="http://schemas.microsoft.com/office/drawing/2014/main" xmlns="" id="{9268D7C5-39B1-4127-915D-0052FB1083FD}"/>
              </a:ext>
            </a:extLst>
          </p:cNvPr>
          <p:cNvPicPr>
            <a:picLocks noChangeAspect="1"/>
          </p:cNvPicPr>
          <p:nvPr/>
        </p:nvPicPr>
        <p:blipFill rotWithShape="1">
          <a:blip r:embed="rId5"/>
          <a:srcRect l="39775" t="25169" r="36861" b="18801"/>
          <a:stretch/>
        </p:blipFill>
        <p:spPr>
          <a:xfrm>
            <a:off x="5643980" y="3608536"/>
            <a:ext cx="1229354" cy="1658353"/>
          </a:xfrm>
          <a:prstGeom prst="rect">
            <a:avLst/>
          </a:prstGeom>
          <a:noFill/>
          <a:ln w="9525">
            <a:solidFill>
              <a:schemeClr val="tx1"/>
            </a:solidFill>
            <a:miter lim="800000"/>
            <a:headEnd/>
            <a:tailEnd/>
          </a:ln>
          <a:effectLst>
            <a:outerShdw blurRad="50800" dist="38100" dir="13500000" algn="br" rotWithShape="0">
              <a:prstClr val="black">
                <a:alpha val="40000"/>
              </a:prstClr>
            </a:outerShdw>
          </a:effectLst>
        </p:spPr>
      </p:pic>
      <p:grpSp>
        <p:nvGrpSpPr>
          <p:cNvPr id="56" name="Group 55">
            <a:extLst>
              <a:ext uri="{FF2B5EF4-FFF2-40B4-BE49-F238E27FC236}">
                <a16:creationId xmlns:a16="http://schemas.microsoft.com/office/drawing/2014/main" xmlns="" id="{E4DD5F9B-1B63-4755-A43D-541E2E5B067D}"/>
              </a:ext>
            </a:extLst>
          </p:cNvPr>
          <p:cNvGrpSpPr/>
          <p:nvPr/>
        </p:nvGrpSpPr>
        <p:grpSpPr>
          <a:xfrm>
            <a:off x="241885" y="1234683"/>
            <a:ext cx="8711775" cy="984624"/>
            <a:chOff x="5892691" y="2681954"/>
            <a:chExt cx="6147298" cy="1103729"/>
          </a:xfrm>
        </p:grpSpPr>
        <p:sp>
          <p:nvSpPr>
            <p:cNvPr id="40" name="Rettangolo 2">
              <a:extLst>
                <a:ext uri="{FF2B5EF4-FFF2-40B4-BE49-F238E27FC236}">
                  <a16:creationId xmlns:a16="http://schemas.microsoft.com/office/drawing/2014/main" xmlns="" id="{559B32C6-2D5B-40AA-9B74-20C63C397FC8}"/>
                </a:ext>
              </a:extLst>
            </p:cNvPr>
            <p:cNvSpPr/>
            <p:nvPr/>
          </p:nvSpPr>
          <p:spPr>
            <a:xfrm>
              <a:off x="5892691" y="2681954"/>
              <a:ext cx="6147298" cy="1103729"/>
            </a:xfrm>
            <a:prstGeom prst="rect">
              <a:avLst/>
            </a:prstGeom>
            <a:solidFill>
              <a:srgbClr val="ECEFF8"/>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ts val="1200"/>
                </a:lnSpc>
                <a:spcAft>
                  <a:spcPts val="450"/>
                </a:spcAft>
              </a:pPr>
              <a:r>
                <a:rPr lang="en-US" sz="1600" b="1" i="1" dirty="0">
                  <a:solidFill>
                    <a:srgbClr val="0070C0"/>
                  </a:solidFill>
                </a:rPr>
                <a:t>WHO POSITION PAPER, MAY 2017</a:t>
              </a:r>
            </a:p>
            <a:p>
              <a:pPr>
                <a:spcAft>
                  <a:spcPts val="450"/>
                </a:spcAft>
              </a:pPr>
              <a:r>
                <a:rPr lang="it-IT" sz="1600" i="1" dirty="0">
                  <a:solidFill>
                    <a:srgbClr val="000000"/>
                  </a:solidFill>
                </a:rPr>
                <a:t>«</a:t>
              </a:r>
              <a:r>
                <a:rPr lang="en-US" sz="1600" b="1" i="1" dirty="0" err="1">
                  <a:solidFill>
                    <a:srgbClr val="0066CC"/>
                  </a:solidFill>
                </a:rPr>
                <a:t>Tumore</a:t>
              </a:r>
              <a:r>
                <a:rPr lang="en-US" sz="1600" b="1" i="1" dirty="0">
                  <a:solidFill>
                    <a:srgbClr val="0066CC"/>
                  </a:solidFill>
                </a:rPr>
                <a:t> </a:t>
              </a:r>
              <a:r>
                <a:rPr lang="en-US" sz="1600" b="1" i="1" dirty="0" err="1">
                  <a:solidFill>
                    <a:srgbClr val="0066CC"/>
                  </a:solidFill>
                </a:rPr>
                <a:t>della</a:t>
              </a:r>
              <a:r>
                <a:rPr lang="en-US" sz="1600" b="1" i="1" dirty="0">
                  <a:solidFill>
                    <a:srgbClr val="0066CC"/>
                  </a:solidFill>
                </a:rPr>
                <a:t> </a:t>
              </a:r>
              <a:r>
                <a:rPr lang="en-US" sz="1600" b="1" i="1" dirty="0" err="1">
                  <a:solidFill>
                    <a:srgbClr val="0066CC"/>
                  </a:solidFill>
                </a:rPr>
                <a:t>cervice</a:t>
              </a:r>
              <a:r>
                <a:rPr lang="en-US" sz="1600" b="1" i="1" dirty="0">
                  <a:solidFill>
                    <a:srgbClr val="0066CC"/>
                  </a:solidFill>
                </a:rPr>
                <a:t>, </a:t>
              </a:r>
              <a:r>
                <a:rPr lang="it-IT" sz="1600" dirty="0">
                  <a:solidFill>
                    <a:schemeClr val="tx1">
                      <a:lumMod val="95000"/>
                      <a:lumOff val="5000"/>
                    </a:schemeClr>
                  </a:solidFill>
                </a:rPr>
                <a:t>che comprende l'84% di tutti i tumori correlati all'HPV, dovrebbe rimanere </a:t>
              </a:r>
              <a:r>
                <a:rPr lang="it-IT" sz="1600" b="1" i="1" dirty="0">
                  <a:solidFill>
                    <a:srgbClr val="0066CC"/>
                  </a:solidFill>
                </a:rPr>
                <a:t>la priorità della vaccinazione contro l'HPV</a:t>
              </a:r>
              <a:r>
                <a:rPr lang="it-IT" sz="1600" i="1" dirty="0">
                  <a:solidFill>
                    <a:srgbClr val="000000"/>
                  </a:solidFill>
                </a:rPr>
                <a:t>»</a:t>
              </a:r>
              <a:endParaRPr lang="it-IT" sz="1600" i="1" baseline="30000" dirty="0">
                <a:solidFill>
                  <a:srgbClr val="000000"/>
                </a:solidFill>
              </a:endParaRPr>
            </a:p>
          </p:txBody>
        </p:sp>
        <p:cxnSp>
          <p:nvCxnSpPr>
            <p:cNvPr id="53" name="Straight Connector 52">
              <a:extLst>
                <a:ext uri="{FF2B5EF4-FFF2-40B4-BE49-F238E27FC236}">
                  <a16:creationId xmlns:a16="http://schemas.microsoft.com/office/drawing/2014/main" xmlns="" id="{C6974588-6A14-491C-A759-7976420AE53A}"/>
                </a:ext>
              </a:extLst>
            </p:cNvPr>
            <p:cNvCxnSpPr>
              <a:cxnSpLocks/>
            </p:cNvCxnSpPr>
            <p:nvPr/>
          </p:nvCxnSpPr>
          <p:spPr>
            <a:xfrm flipH="1">
              <a:off x="5892691" y="2681954"/>
              <a:ext cx="1" cy="1083738"/>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xmlns="" id="{9C0139CC-155E-4F79-82A9-1D664C32CCDE}"/>
              </a:ext>
            </a:extLst>
          </p:cNvPr>
          <p:cNvGrpSpPr/>
          <p:nvPr/>
        </p:nvGrpSpPr>
        <p:grpSpPr>
          <a:xfrm>
            <a:off x="1535370" y="3587422"/>
            <a:ext cx="3996046" cy="1847144"/>
            <a:chOff x="3270304" y="5301142"/>
            <a:chExt cx="4327639" cy="1771291"/>
          </a:xfrm>
        </p:grpSpPr>
        <p:sp>
          <p:nvSpPr>
            <p:cNvPr id="46" name="Rectangle 45">
              <a:extLst>
                <a:ext uri="{FF2B5EF4-FFF2-40B4-BE49-F238E27FC236}">
                  <a16:creationId xmlns:a16="http://schemas.microsoft.com/office/drawing/2014/main" xmlns="" id="{9ECA89EF-9797-405E-AA4F-661972BCE80A}"/>
                </a:ext>
              </a:extLst>
            </p:cNvPr>
            <p:cNvSpPr/>
            <p:nvPr/>
          </p:nvSpPr>
          <p:spPr>
            <a:xfrm>
              <a:off x="3270304" y="5301142"/>
              <a:ext cx="4327639" cy="1771291"/>
            </a:xfrm>
            <a:prstGeom prst="rect">
              <a:avLst/>
            </a:prstGeom>
            <a:solidFill>
              <a:srgbClr val="A0131F">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189000" rIns="189000" bIns="351000" rtlCol="0" anchor="t"/>
            <a:lstStyle/>
            <a:p>
              <a:pPr algn="ctr" defTabSz="171450">
                <a:defRPr/>
              </a:pPr>
              <a:r>
                <a:rPr lang="en-US" sz="1050" b="1" dirty="0">
                  <a:solidFill>
                    <a:schemeClr val="tx1">
                      <a:lumMod val="95000"/>
                      <a:lumOff val="5000"/>
                    </a:schemeClr>
                  </a:solidFill>
                  <a:latin typeface="Invention"/>
                </a:rPr>
                <a:t>WHO CALL TO ACTION 2018 &amp; GLOBAL STRATEGY 2021</a:t>
              </a:r>
            </a:p>
            <a:p>
              <a:pPr algn="ctr" defTabSz="171450">
                <a:defRPr/>
              </a:pPr>
              <a:r>
                <a:rPr lang="it-IT" sz="1050" i="1" dirty="0">
                  <a:solidFill>
                    <a:schemeClr val="tx1">
                      <a:lumMod val="95000"/>
                      <a:lumOff val="5000"/>
                    </a:schemeClr>
                  </a:solidFill>
                  <a:latin typeface="Invention"/>
                </a:rPr>
                <a:t>per accelerare l'eliminazione del cancro al collo dell'utero </a:t>
              </a:r>
            </a:p>
            <a:p>
              <a:pPr algn="ctr" defTabSz="171450">
                <a:defRPr/>
              </a:pPr>
              <a:r>
                <a:rPr lang="it-IT" sz="1050" i="1" dirty="0">
                  <a:solidFill>
                    <a:schemeClr val="tx1">
                      <a:lumMod val="95000"/>
                      <a:lumOff val="5000"/>
                    </a:schemeClr>
                  </a:solidFill>
                  <a:latin typeface="Invention"/>
                </a:rPr>
                <a:t>come un problema di salute pubblica </a:t>
              </a:r>
              <a:endParaRPr lang="it-IT" sz="1050" baseline="30000" dirty="0">
                <a:solidFill>
                  <a:schemeClr val="tx1">
                    <a:lumMod val="95000"/>
                    <a:lumOff val="5000"/>
                  </a:schemeClr>
                </a:solidFill>
                <a:latin typeface="Invention"/>
              </a:endParaRPr>
            </a:p>
          </p:txBody>
        </p:sp>
        <p:sp>
          <p:nvSpPr>
            <p:cNvPr id="43" name="Rectangle 42">
              <a:extLst>
                <a:ext uri="{FF2B5EF4-FFF2-40B4-BE49-F238E27FC236}">
                  <a16:creationId xmlns:a16="http://schemas.microsoft.com/office/drawing/2014/main" xmlns="" id="{3756EB9B-D3A3-4810-AB1F-115C1D059327}"/>
                </a:ext>
              </a:extLst>
            </p:cNvPr>
            <p:cNvSpPr/>
            <p:nvPr/>
          </p:nvSpPr>
          <p:spPr>
            <a:xfrm>
              <a:off x="3737497" y="6070943"/>
              <a:ext cx="952588" cy="793282"/>
            </a:xfrm>
            <a:prstGeom prst="rect">
              <a:avLst/>
            </a:prstGeom>
            <a:solidFill>
              <a:srgbClr val="A013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b="1" dirty="0">
                  <a:solidFill>
                    <a:schemeClr val="bg1"/>
                  </a:solidFill>
                </a:rPr>
                <a:t>90%</a:t>
              </a:r>
            </a:p>
            <a:p>
              <a:pPr algn="ctr"/>
              <a:r>
                <a:rPr lang="it-IT" sz="1050" b="1" dirty="0">
                  <a:solidFill>
                    <a:schemeClr val="bg1"/>
                  </a:solidFill>
                </a:rPr>
                <a:t>Vaccinate</a:t>
              </a:r>
            </a:p>
          </p:txBody>
        </p:sp>
        <p:sp>
          <p:nvSpPr>
            <p:cNvPr id="44" name="Rectangle 43">
              <a:extLst>
                <a:ext uri="{FF2B5EF4-FFF2-40B4-BE49-F238E27FC236}">
                  <a16:creationId xmlns:a16="http://schemas.microsoft.com/office/drawing/2014/main" xmlns="" id="{2B448635-31EE-4F34-A39B-24BFC1B37B3D}"/>
                </a:ext>
              </a:extLst>
            </p:cNvPr>
            <p:cNvSpPr/>
            <p:nvPr/>
          </p:nvSpPr>
          <p:spPr>
            <a:xfrm>
              <a:off x="5886482" y="6066059"/>
              <a:ext cx="952587" cy="793282"/>
            </a:xfrm>
            <a:prstGeom prst="rect">
              <a:avLst/>
            </a:prstGeom>
            <a:solidFill>
              <a:srgbClr val="A0131F">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b="1" dirty="0">
                  <a:solidFill>
                    <a:schemeClr val="bg1"/>
                  </a:solidFill>
                </a:rPr>
                <a:t>90%</a:t>
              </a:r>
            </a:p>
            <a:p>
              <a:pPr algn="ctr" defTabSz="171450">
                <a:defRPr/>
              </a:pPr>
              <a:r>
                <a:rPr lang="it-IT" sz="1050" b="1" dirty="0">
                  <a:solidFill>
                    <a:prstClr val="white"/>
                  </a:solidFill>
                  <a:latin typeface="Invention"/>
                </a:rPr>
                <a:t>Trattate</a:t>
              </a:r>
            </a:p>
          </p:txBody>
        </p:sp>
        <p:sp>
          <p:nvSpPr>
            <p:cNvPr id="45" name="Rectangle 44">
              <a:extLst>
                <a:ext uri="{FF2B5EF4-FFF2-40B4-BE49-F238E27FC236}">
                  <a16:creationId xmlns:a16="http://schemas.microsoft.com/office/drawing/2014/main" xmlns="" id="{8BB0DDB4-35E7-4CB6-AE92-8D20AC014C20}"/>
                </a:ext>
              </a:extLst>
            </p:cNvPr>
            <p:cNvSpPr/>
            <p:nvPr/>
          </p:nvSpPr>
          <p:spPr>
            <a:xfrm>
              <a:off x="4811990" y="6070943"/>
              <a:ext cx="952587" cy="793282"/>
            </a:xfrm>
            <a:prstGeom prst="rect">
              <a:avLst/>
            </a:prstGeom>
            <a:solidFill>
              <a:srgbClr val="A0131F">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50" b="1" dirty="0">
                  <a:solidFill>
                    <a:schemeClr val="bg1"/>
                  </a:solidFill>
                </a:rPr>
                <a:t>70%</a:t>
              </a:r>
            </a:p>
            <a:p>
              <a:pPr algn="ctr" defTabSz="171450">
                <a:defRPr/>
              </a:pPr>
              <a:r>
                <a:rPr lang="it-IT" sz="1050" b="1" dirty="0">
                  <a:solidFill>
                    <a:prstClr val="white"/>
                  </a:solidFill>
                  <a:latin typeface="Invention"/>
                </a:rPr>
                <a:t>Screenate</a:t>
              </a:r>
            </a:p>
          </p:txBody>
        </p:sp>
      </p:grpSp>
      <p:sp>
        <p:nvSpPr>
          <p:cNvPr id="61" name="TextBox 60">
            <a:extLst>
              <a:ext uri="{FF2B5EF4-FFF2-40B4-BE49-F238E27FC236}">
                <a16:creationId xmlns:a16="http://schemas.microsoft.com/office/drawing/2014/main" xmlns="" id="{4E513022-40AA-41A3-B34F-3B13F8AAB61C}"/>
              </a:ext>
            </a:extLst>
          </p:cNvPr>
          <p:cNvSpPr txBox="1"/>
          <p:nvPr/>
        </p:nvSpPr>
        <p:spPr>
          <a:xfrm>
            <a:off x="881491" y="5517017"/>
            <a:ext cx="7018796" cy="461665"/>
          </a:xfrm>
          <a:prstGeom prst="rect">
            <a:avLst/>
          </a:prstGeom>
          <a:noFill/>
        </p:spPr>
        <p:txBody>
          <a:bodyPr wrap="square">
            <a:spAutoFit/>
          </a:bodyPr>
          <a:lstStyle/>
          <a:p>
            <a:pPr defTabSz="685800">
              <a:defRPr/>
            </a:pPr>
            <a:r>
              <a:rPr lang="it-IT" sz="600" kern="0" dirty="0">
                <a:solidFill>
                  <a:srgbClr val="000000"/>
                </a:solidFill>
              </a:rPr>
              <a:t>1. Human Papillomavirus Vaccines: WHO Position Paper, May 2017. Releve Epidemiologique Hebdomadaire, No 19, 12 Mai 2017. 2. </a:t>
            </a:r>
            <a:r>
              <a:rPr lang="it-IT" sz="600" dirty="0">
                <a:solidFill>
                  <a:srgbClr val="000000"/>
                </a:solidFill>
              </a:rPr>
              <a:t>IPVS Statement Moving Towards Elimination Of Cervical Cancer As A Public Health Problem. Papillomavirus Research. Volume 5, June 2018, Pages 87-88. 3. </a:t>
            </a:r>
            <a:r>
              <a:rPr lang="it-IT" sz="600" dirty="0">
                <a:solidFill>
                  <a:srgbClr val="000000"/>
                </a:solidFill>
                <a:hlinkClick r:id="rId6"/>
              </a:rPr>
              <a:t>http://www.who.int/reproductivehealth/DG_Call-to-Action.pdf</a:t>
            </a:r>
            <a:r>
              <a:rPr lang="it-IT" sz="600" dirty="0">
                <a:solidFill>
                  <a:srgbClr val="000000"/>
                </a:solidFill>
              </a:rPr>
              <a:t>. 4. </a:t>
            </a:r>
            <a:r>
              <a:rPr lang="it-IT" sz="600" dirty="0">
                <a:solidFill>
                  <a:srgbClr val="000000"/>
                </a:solidFill>
                <a:hlinkClick r:id="rId7"/>
              </a:rPr>
              <a:t>Https://Www.Who.Int/News-room/Events/Detail/2020/11/17/Default-calendar/Launch-of-the-global-strategy-to-accelerate-the-elimination-of-cervical-cancer</a:t>
            </a:r>
            <a:r>
              <a:rPr lang="it-IT" sz="600" dirty="0">
                <a:solidFill>
                  <a:srgbClr val="000000"/>
                </a:solidFill>
              </a:rPr>
              <a:t>.  5. </a:t>
            </a:r>
            <a:r>
              <a:rPr lang="en-US" sz="600" dirty="0">
                <a:solidFill>
                  <a:srgbClr val="000000"/>
                </a:solidFill>
              </a:rPr>
              <a:t>EU, European Beating Cancer Plan, 2021. https://ec.europa.eu/health/sites/default/files/non_communicable_diseases/docs/eu_cancer-plan_en.pdf. </a:t>
            </a:r>
            <a:endParaRPr lang="it-IT" sz="600" dirty="0">
              <a:solidFill>
                <a:srgbClr val="000000"/>
              </a:solidFill>
            </a:endParaRPr>
          </a:p>
        </p:txBody>
      </p:sp>
      <p:pic>
        <p:nvPicPr>
          <p:cNvPr id="66" name="Picture 65">
            <a:extLst>
              <a:ext uri="{FF2B5EF4-FFF2-40B4-BE49-F238E27FC236}">
                <a16:creationId xmlns:a16="http://schemas.microsoft.com/office/drawing/2014/main" xmlns="" id="{71A6B52C-FC02-4007-AA8D-8877D4FBF6D3}"/>
              </a:ext>
            </a:extLst>
          </p:cNvPr>
          <p:cNvPicPr>
            <a:picLocks noChangeAspect="1"/>
          </p:cNvPicPr>
          <p:nvPr/>
        </p:nvPicPr>
        <p:blipFill rotWithShape="1">
          <a:blip r:embed="rId8"/>
          <a:srcRect l="13600" t="31161" r="51685" b="26891"/>
          <a:stretch/>
        </p:blipFill>
        <p:spPr>
          <a:xfrm>
            <a:off x="6985899" y="3992457"/>
            <a:ext cx="2067761" cy="1405418"/>
          </a:xfrm>
          <a:prstGeom prst="rect">
            <a:avLst/>
          </a:prstGeom>
          <a:noFill/>
          <a:ln w="9525">
            <a:solidFill>
              <a:schemeClr val="tx1"/>
            </a:solidFill>
            <a:miter lim="800000"/>
            <a:headEnd/>
            <a:tailEnd/>
          </a:ln>
          <a:effectLst>
            <a:outerShdw blurRad="50800" dist="38100" dir="13500000" algn="br" rotWithShape="0">
              <a:prstClr val="black">
                <a:alpha val="40000"/>
              </a:prstClr>
            </a:outerShdw>
          </a:effectLst>
        </p:spPr>
      </p:pic>
      <p:sp>
        <p:nvSpPr>
          <p:cNvPr id="27" name="TextBox 26">
            <a:extLst>
              <a:ext uri="{FF2B5EF4-FFF2-40B4-BE49-F238E27FC236}">
                <a16:creationId xmlns:a16="http://schemas.microsoft.com/office/drawing/2014/main" xmlns="" id="{2C914BDD-716A-486C-B2DF-B3AB3ABA6E70}"/>
              </a:ext>
            </a:extLst>
          </p:cNvPr>
          <p:cNvSpPr txBox="1"/>
          <p:nvPr/>
        </p:nvSpPr>
        <p:spPr>
          <a:xfrm>
            <a:off x="7029502" y="3608536"/>
            <a:ext cx="2037191" cy="400110"/>
          </a:xfrm>
          <a:prstGeom prst="rect">
            <a:avLst/>
          </a:prstGeom>
          <a:noFill/>
        </p:spPr>
        <p:txBody>
          <a:bodyPr wrap="square">
            <a:spAutoFit/>
          </a:bodyPr>
          <a:lstStyle/>
          <a:p>
            <a:pPr algn="ctr" defTabSz="171450">
              <a:lnSpc>
                <a:spcPts val="1200"/>
              </a:lnSpc>
              <a:defRPr/>
            </a:pPr>
            <a:r>
              <a:rPr lang="en-US" sz="900" b="1" i="1" dirty="0">
                <a:solidFill>
                  <a:srgbClr val="0031F8"/>
                </a:solidFill>
                <a:latin typeface="Invention"/>
              </a:rPr>
              <a:t>EUROPEAN BEATING CANCER PLAN, 2021 </a:t>
            </a:r>
          </a:p>
        </p:txBody>
      </p:sp>
    </p:spTree>
    <p:extLst>
      <p:ext uri="{BB962C8B-B14F-4D97-AF65-F5344CB8AC3E}">
        <p14:creationId xmlns:p14="http://schemas.microsoft.com/office/powerpoint/2010/main" val="2865758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349250" y="-66675"/>
            <a:ext cx="8391525" cy="1228725"/>
          </a:xfrm>
          <a:ln/>
        </p:spPr>
        <p:txBody>
          <a:bodyPr/>
          <a:lstStyle/>
          <a:p>
            <a:pPr>
              <a:lnSpc>
                <a:spcPct val="9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4000" b="1" dirty="0" err="1">
                <a:solidFill>
                  <a:srgbClr val="C00000"/>
                </a:solidFill>
              </a:rPr>
              <a:t>Epidemiologia</a:t>
            </a:r>
            <a:r>
              <a:rPr lang="en-GB" sz="4000" b="1" dirty="0">
                <a:solidFill>
                  <a:srgbClr val="C00000"/>
                </a:solidFill>
              </a:rPr>
              <a:t> del </a:t>
            </a:r>
            <a:r>
              <a:rPr lang="en-GB" sz="4000" b="1" dirty="0" err="1">
                <a:solidFill>
                  <a:srgbClr val="C00000"/>
                </a:solidFill>
              </a:rPr>
              <a:t>cervicocarcinoma</a:t>
            </a:r>
            <a:r>
              <a:rPr lang="en-GB" sz="4000" b="1" dirty="0">
                <a:solidFill>
                  <a:srgbClr val="C00000"/>
                </a:solidFill>
              </a:rPr>
              <a:t> in Italia</a:t>
            </a:r>
          </a:p>
        </p:txBody>
      </p:sp>
      <p:sp>
        <p:nvSpPr>
          <p:cNvPr id="14338" name="Rectangle 2"/>
          <p:cNvSpPr>
            <a:spLocks noGrp="1" noChangeArrowheads="1"/>
          </p:cNvSpPr>
          <p:nvPr>
            <p:ph type="body" idx="1"/>
          </p:nvPr>
        </p:nvSpPr>
        <p:spPr>
          <a:xfrm>
            <a:off x="471488" y="1295400"/>
            <a:ext cx="8229600" cy="4343400"/>
          </a:xfrm>
          <a:ln/>
        </p:spPr>
        <p:txBody>
          <a:bodyPr/>
          <a:lstStyle/>
          <a:p>
            <a:pPr marL="373063" indent="-373063">
              <a:lnSpc>
                <a:spcPct val="83000"/>
              </a:lnSpc>
              <a:spcBef>
                <a:spcPts val="2763"/>
              </a:spcBef>
              <a:buFont typeface="Arial" charset="0"/>
              <a:buNone/>
              <a:tabLst>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pPr>
            <a:r>
              <a:rPr lang="en-GB" sz="3400" b="1" i="1" dirty="0" err="1"/>
              <a:t>Dall’ultimo</a:t>
            </a:r>
            <a:r>
              <a:rPr lang="en-GB" sz="3400" b="1" i="1" dirty="0"/>
              <a:t> </a:t>
            </a:r>
            <a:r>
              <a:rPr lang="en-GB" sz="3400" b="1" i="1" dirty="0" err="1"/>
              <a:t>rapporto</a:t>
            </a:r>
            <a:r>
              <a:rPr lang="en-GB" sz="3400" b="1" i="1" dirty="0"/>
              <a:t> dell’ ISS :</a:t>
            </a:r>
          </a:p>
          <a:p>
            <a:pPr marL="373063" indent="-373063">
              <a:lnSpc>
                <a:spcPct val="150000"/>
              </a:lnSpc>
              <a:spcBef>
                <a:spcPts val="1950"/>
              </a:spcBef>
              <a:buFont typeface="Wingdings" pitchFamily="2" charset="2"/>
              <a:buChar char=""/>
              <a:tabLst>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pPr>
            <a:r>
              <a:rPr lang="en-GB" sz="2400" b="1" dirty="0" err="1"/>
              <a:t>Incidenza</a:t>
            </a:r>
            <a:r>
              <a:rPr lang="en-GB" sz="2400" b="1" dirty="0"/>
              <a:t> </a:t>
            </a:r>
            <a:r>
              <a:rPr lang="en-GB" sz="2400" b="1" dirty="0" err="1"/>
              <a:t>di</a:t>
            </a:r>
            <a:r>
              <a:rPr lang="en-GB" sz="2400" b="1" dirty="0"/>
              <a:t> </a:t>
            </a:r>
            <a:r>
              <a:rPr lang="en-GB" sz="2400" b="1" dirty="0" err="1"/>
              <a:t>cancro</a:t>
            </a:r>
            <a:r>
              <a:rPr lang="en-GB" sz="2400" b="1" dirty="0"/>
              <a:t> </a:t>
            </a:r>
            <a:r>
              <a:rPr lang="en-GB" sz="2400" b="1" dirty="0" err="1"/>
              <a:t>della</a:t>
            </a:r>
            <a:r>
              <a:rPr lang="en-GB" sz="2400" b="1" dirty="0"/>
              <a:t> </a:t>
            </a:r>
            <a:r>
              <a:rPr lang="en-GB" sz="2400" b="1" dirty="0" err="1"/>
              <a:t>cervice</a:t>
            </a:r>
            <a:r>
              <a:rPr lang="en-GB" sz="2400" b="1" dirty="0"/>
              <a:t> : 3500 </a:t>
            </a:r>
            <a:r>
              <a:rPr lang="en-GB" sz="2400" b="1" dirty="0" err="1"/>
              <a:t>nuovi</a:t>
            </a:r>
            <a:r>
              <a:rPr lang="en-GB" sz="2400" b="1" dirty="0"/>
              <a:t> </a:t>
            </a:r>
            <a:r>
              <a:rPr lang="en-GB" sz="2400" b="1" dirty="0" err="1"/>
              <a:t>casi</a:t>
            </a:r>
            <a:r>
              <a:rPr lang="en-GB" sz="2400" b="1" dirty="0"/>
              <a:t> / anno</a:t>
            </a:r>
          </a:p>
          <a:p>
            <a:pPr marL="373063" indent="-373063">
              <a:lnSpc>
                <a:spcPct val="150000"/>
              </a:lnSpc>
              <a:spcBef>
                <a:spcPts val="1950"/>
              </a:spcBef>
              <a:buFont typeface="Arial" charset="0"/>
              <a:buNone/>
              <a:tabLst>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pPr>
            <a:r>
              <a:rPr lang="en-GB" sz="2400" b="1" dirty="0"/>
              <a:t>Tasso </a:t>
            </a:r>
            <a:r>
              <a:rPr lang="en-GB" sz="2400" b="1" dirty="0" err="1"/>
              <a:t>di</a:t>
            </a:r>
            <a:r>
              <a:rPr lang="en-GB" sz="2400" b="1" dirty="0"/>
              <a:t> </a:t>
            </a:r>
            <a:r>
              <a:rPr lang="en-GB" sz="2400" b="1" dirty="0" err="1"/>
              <a:t>incidenza</a:t>
            </a:r>
            <a:r>
              <a:rPr lang="en-GB" sz="2400" b="1" dirty="0"/>
              <a:t> </a:t>
            </a:r>
            <a:r>
              <a:rPr lang="en-GB" sz="2400" b="1" dirty="0" err="1"/>
              <a:t>grezzo</a:t>
            </a:r>
            <a:r>
              <a:rPr lang="en-GB" sz="2400" b="1" dirty="0"/>
              <a:t> </a:t>
            </a:r>
            <a:r>
              <a:rPr lang="en-GB" sz="2400" b="1" dirty="0">
                <a:cs typeface="Arial" charset="0"/>
              </a:rPr>
              <a:t>≈ 10</a:t>
            </a:r>
            <a:r>
              <a:rPr lang="en-GB" sz="2400" b="1" dirty="0"/>
              <a:t>/100,000 </a:t>
            </a:r>
            <a:r>
              <a:rPr lang="en-GB" sz="2400" b="1" dirty="0" err="1"/>
              <a:t>donne</a:t>
            </a:r>
            <a:endParaRPr lang="en-GB" sz="2400" b="1" dirty="0"/>
          </a:p>
          <a:p>
            <a:pPr marL="373063" indent="-373063">
              <a:lnSpc>
                <a:spcPct val="150000"/>
              </a:lnSpc>
              <a:spcBef>
                <a:spcPts val="1950"/>
              </a:spcBef>
              <a:buFont typeface="Wingdings" pitchFamily="2" charset="2"/>
              <a:buChar char=""/>
              <a:tabLst>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pPr>
            <a:r>
              <a:rPr lang="en-GB" sz="2400" b="1" dirty="0" err="1"/>
              <a:t>Mortalità</a:t>
            </a:r>
            <a:r>
              <a:rPr lang="en-GB" sz="2400" b="1" dirty="0"/>
              <a:t> per </a:t>
            </a:r>
            <a:r>
              <a:rPr lang="en-GB" sz="2400" b="1" dirty="0" err="1"/>
              <a:t>tumore</a:t>
            </a:r>
            <a:r>
              <a:rPr lang="en-GB" sz="2400" b="1" dirty="0"/>
              <a:t> </a:t>
            </a:r>
            <a:r>
              <a:rPr lang="en-GB" sz="2400" b="1" dirty="0" err="1"/>
              <a:t>della</a:t>
            </a:r>
            <a:r>
              <a:rPr lang="en-GB" sz="2400" b="1" dirty="0"/>
              <a:t> </a:t>
            </a:r>
            <a:r>
              <a:rPr lang="en-GB" sz="2400" b="1" dirty="0" err="1"/>
              <a:t>cervice</a:t>
            </a:r>
            <a:r>
              <a:rPr lang="en-GB" sz="2400" b="1" dirty="0"/>
              <a:t> </a:t>
            </a:r>
            <a:r>
              <a:rPr lang="en-GB" sz="2400" b="1" dirty="0" err="1"/>
              <a:t>uterina</a:t>
            </a:r>
            <a:r>
              <a:rPr lang="en-GB" sz="2400" b="1" dirty="0"/>
              <a:t>: 1000 </a:t>
            </a:r>
            <a:r>
              <a:rPr lang="en-GB" sz="2400" b="1" dirty="0" err="1"/>
              <a:t>morti</a:t>
            </a:r>
            <a:r>
              <a:rPr lang="en-GB" sz="2400" b="1" dirty="0"/>
              <a:t>/anno (</a:t>
            </a:r>
            <a:r>
              <a:rPr lang="en-GB" sz="2400" b="1" dirty="0" err="1"/>
              <a:t>stima</a:t>
            </a:r>
            <a:r>
              <a:rPr lang="en-GB" sz="2400" b="1" dirty="0"/>
              <a:t>)  </a:t>
            </a:r>
          </a:p>
          <a:p>
            <a:pPr marL="373063" indent="-373063">
              <a:lnSpc>
                <a:spcPct val="150000"/>
              </a:lnSpc>
              <a:spcBef>
                <a:spcPts val="1950"/>
              </a:spcBef>
              <a:buFont typeface="Wingdings" pitchFamily="2" charset="2"/>
              <a:buNone/>
              <a:tabLst>
                <a:tab pos="485775" algn="l"/>
                <a:tab pos="935038" algn="l"/>
                <a:tab pos="1384300" algn="l"/>
                <a:tab pos="1833563" algn="l"/>
                <a:tab pos="2282825" algn="l"/>
                <a:tab pos="2732088" algn="l"/>
                <a:tab pos="3181350" algn="l"/>
                <a:tab pos="3630613" algn="l"/>
                <a:tab pos="4079875" algn="l"/>
                <a:tab pos="4529138" algn="l"/>
                <a:tab pos="4978400" algn="l"/>
                <a:tab pos="5427663" algn="l"/>
                <a:tab pos="5876925" algn="l"/>
                <a:tab pos="6326188" algn="l"/>
                <a:tab pos="6775450" algn="l"/>
                <a:tab pos="7224713" algn="l"/>
                <a:tab pos="7673975" algn="l"/>
                <a:tab pos="8123238" algn="l"/>
                <a:tab pos="8572500" algn="l"/>
                <a:tab pos="9021763" algn="l"/>
              </a:tabLst>
            </a:pPr>
            <a:r>
              <a:rPr lang="en-GB" sz="2400" b="1" dirty="0"/>
              <a:t>Tasso di </a:t>
            </a:r>
            <a:r>
              <a:rPr lang="en-GB" sz="2400" b="1" dirty="0" err="1"/>
              <a:t>mortalità</a:t>
            </a:r>
            <a:r>
              <a:rPr lang="en-GB" sz="2400" b="1" dirty="0"/>
              <a:t> </a:t>
            </a:r>
            <a:r>
              <a:rPr lang="en-GB" sz="2400" b="1" dirty="0" err="1"/>
              <a:t>grezzo</a:t>
            </a:r>
            <a:r>
              <a:rPr lang="en-GB" sz="2400" b="1" dirty="0"/>
              <a:t> </a:t>
            </a:r>
            <a:r>
              <a:rPr lang="en-GB" sz="2400" b="1" dirty="0">
                <a:cs typeface="Arial" charset="0"/>
              </a:rPr>
              <a:t>≈ 3</a:t>
            </a:r>
            <a:r>
              <a:rPr lang="en-GB" sz="2400" b="1" dirty="0"/>
              <a:t>/100,000 </a:t>
            </a:r>
            <a:r>
              <a:rPr lang="en-GB" sz="2400" b="1" dirty="0" err="1" smtClean="0"/>
              <a:t>donne</a:t>
            </a:r>
            <a:endParaRPr lang="en-GB" sz="2400" b="1" dirty="0"/>
          </a:p>
        </p:txBody>
      </p:sp>
      <p:sp>
        <p:nvSpPr>
          <p:cNvPr id="14339" name="Text Box 3"/>
          <p:cNvSpPr txBox="1">
            <a:spLocks noChangeArrowheads="1"/>
          </p:cNvSpPr>
          <p:nvPr/>
        </p:nvSpPr>
        <p:spPr bwMode="auto">
          <a:xfrm>
            <a:off x="585788" y="5915025"/>
            <a:ext cx="7559675" cy="844550"/>
          </a:xfrm>
          <a:prstGeom prst="rect">
            <a:avLst/>
          </a:prstGeom>
          <a:noFill/>
          <a:ln w="9525">
            <a:noFill/>
            <a:round/>
            <a:headEnd/>
            <a:tailEnd/>
          </a:ln>
          <a:effectLst/>
        </p:spPr>
        <p:txBody>
          <a:bodyPr lIns="90000" tIns="46800" rIns="90000" bIns="46800">
            <a:spAutoFit/>
          </a:bodyPr>
          <a:lstStyle/>
          <a:p>
            <a:pP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solidFill>
                  <a:srgbClr val="000000"/>
                </a:solidFill>
              </a:rPr>
              <a:t>Referenza: AIRT Working Group. Italian Cancer Figures - Report 2006. Incidence, mortality and estimates. Epidemiologia &amp; Prevenzione. January-February 2006 (2).</a:t>
            </a:r>
          </a:p>
          <a:p>
            <a:pPr>
              <a:lnSpc>
                <a:spcPct val="100000"/>
              </a:lnSpc>
              <a:spcBef>
                <a:spcPts val="8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40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ttangolo 1"/>
          <p:cNvSpPr>
            <a:spLocks noChangeArrowheads="1"/>
          </p:cNvSpPr>
          <p:nvPr/>
        </p:nvSpPr>
        <p:spPr bwMode="auto">
          <a:xfrm>
            <a:off x="486350" y="1300665"/>
            <a:ext cx="6142449"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sz="2000">
                <a:solidFill>
                  <a:schemeClr val="tx1"/>
                </a:solidFill>
                <a:latin typeface="Calibri" pitchFamily="34" charset="0"/>
              </a:defRPr>
            </a:lvl4pPr>
            <a:lvl5pPr marL="2057400" indent="-228600">
              <a:lnSpc>
                <a:spcPct val="90000"/>
              </a:lnSpc>
              <a:spcBef>
                <a:spcPts val="500"/>
              </a:spcBef>
              <a:buFont typeface="Arial" pitchFamily="34" charset="0"/>
              <a:buChar char="•"/>
              <a:defRPr sz="20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defRPr>
            </a:lvl9pPr>
          </a:lstStyle>
          <a:p>
            <a:pPr>
              <a:lnSpc>
                <a:spcPct val="100000"/>
              </a:lnSpc>
              <a:spcBef>
                <a:spcPct val="0"/>
              </a:spcBef>
              <a:buFontTx/>
              <a:buNone/>
              <a:defRPr/>
            </a:pPr>
            <a:r>
              <a:rPr lang="it-IT" altLang="it-IT" sz="1800" dirty="0">
                <a:latin typeface="Bookman Old Style" pitchFamily="18" charset="0"/>
              </a:rPr>
              <a:t>La malattia coinvolge quasi ogni </a:t>
            </a:r>
            <a:r>
              <a:rPr lang="it-IT" altLang="it-IT" sz="1800" b="1" dirty="0">
                <a:solidFill>
                  <a:srgbClr val="23594C"/>
                </a:solidFill>
                <a:latin typeface="Bookman Old Style" panose="02050604050505020204" pitchFamily="18" charset="0"/>
              </a:rPr>
              <a:t>membrana mucosa</a:t>
            </a:r>
            <a:r>
              <a:rPr lang="it-IT" altLang="it-IT" sz="1800" b="1" dirty="0">
                <a:solidFill>
                  <a:srgbClr val="41786D"/>
                </a:solidFill>
                <a:latin typeface="Bookman Old Style" panose="02050604050505020204" pitchFamily="18" charset="0"/>
                <a:ea typeface="MS PGothic" panose="020B0600070205080204" pitchFamily="34" charset="-128"/>
              </a:rPr>
              <a:t> </a:t>
            </a:r>
            <a:r>
              <a:rPr lang="it-IT" altLang="it-IT" sz="1800" dirty="0">
                <a:latin typeface="Bookman Old Style" pitchFamily="18" charset="0"/>
              </a:rPr>
              <a:t>in relazione alla localizzazione del batterio (naso, faringe, laringe e cute).</a:t>
            </a:r>
          </a:p>
        </p:txBody>
      </p:sp>
      <p:sp>
        <p:nvSpPr>
          <p:cNvPr id="58371" name="Rettangolo 3"/>
          <p:cNvSpPr>
            <a:spLocks noChangeArrowheads="1"/>
          </p:cNvSpPr>
          <p:nvPr/>
        </p:nvSpPr>
        <p:spPr bwMode="auto">
          <a:xfrm>
            <a:off x="517144" y="2333369"/>
            <a:ext cx="5642117"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Tx/>
              <a:buNone/>
            </a:pPr>
            <a:r>
              <a:rPr lang="it-IT" altLang="it-IT" sz="1800" dirty="0">
                <a:latin typeface="Bookman Old Style" panose="02050604050505020204" pitchFamily="18" charset="0"/>
              </a:rPr>
              <a:t>Quando l’infezione riguarda l’apparato orofaringeo, i primi sintomi sono mal di gola, perdita dell’appetito e febbre leggera.</a:t>
            </a:r>
          </a:p>
        </p:txBody>
      </p:sp>
      <p:pic>
        <p:nvPicPr>
          <p:cNvPr id="58373" name="Picture 8" descr="C:\Users\Utente\Desktop\Carocci Maria\1 DIFTERITE\difterite 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508" y="3574572"/>
            <a:ext cx="1166668" cy="190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Rettangolo 13"/>
          <p:cNvSpPr>
            <a:spLocks noChangeArrowheads="1"/>
          </p:cNvSpPr>
          <p:nvPr/>
        </p:nvSpPr>
        <p:spPr bwMode="auto">
          <a:xfrm>
            <a:off x="2123728" y="3763551"/>
            <a:ext cx="6414016" cy="145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sz="2000">
                <a:solidFill>
                  <a:schemeClr val="tx1"/>
                </a:solidFill>
                <a:latin typeface="Calibri" pitchFamily="34" charset="0"/>
              </a:defRPr>
            </a:lvl4pPr>
            <a:lvl5pPr marL="2057400" indent="-228600">
              <a:lnSpc>
                <a:spcPct val="90000"/>
              </a:lnSpc>
              <a:spcBef>
                <a:spcPts val="500"/>
              </a:spcBef>
              <a:buFont typeface="Arial" pitchFamily="34" charset="0"/>
              <a:buChar char="•"/>
              <a:defRPr sz="2000">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sz="2000">
                <a:solidFill>
                  <a:schemeClr val="tx1"/>
                </a:solidFill>
                <a:latin typeface="Calibri" pitchFamily="34" charset="0"/>
              </a:defRPr>
            </a:lvl9pPr>
          </a:lstStyle>
          <a:p>
            <a:pPr>
              <a:lnSpc>
                <a:spcPct val="100000"/>
              </a:lnSpc>
              <a:spcBef>
                <a:spcPct val="0"/>
              </a:spcBef>
              <a:buFontTx/>
              <a:buNone/>
              <a:defRPr/>
            </a:pPr>
            <a:r>
              <a:rPr lang="it-IT" altLang="it-IT" sz="1800" dirty="0">
                <a:latin typeface="Bookman Old Style" pitchFamily="18" charset="0"/>
              </a:rPr>
              <a:t>Entro 2-3 giorni, sulla superficie delle tonsille e della gola si forma una caratteristica </a:t>
            </a:r>
            <a:r>
              <a:rPr lang="it-IT" altLang="it-IT" sz="1800" b="1" dirty="0">
                <a:solidFill>
                  <a:srgbClr val="23594C"/>
                </a:solidFill>
                <a:latin typeface="Bookman Old Style" panose="02050604050505020204" pitchFamily="18" charset="0"/>
              </a:rPr>
              <a:t>membrana grigiastra</a:t>
            </a:r>
            <a:r>
              <a:rPr lang="it-IT" altLang="it-IT" sz="1800" dirty="0">
                <a:latin typeface="Bookman Old Style" pitchFamily="18" charset="0"/>
              </a:rPr>
              <a:t>, dai margini infiammati. </a:t>
            </a:r>
          </a:p>
          <a:p>
            <a:pPr>
              <a:lnSpc>
                <a:spcPct val="100000"/>
              </a:lnSpc>
              <a:spcBef>
                <a:spcPct val="0"/>
              </a:spcBef>
              <a:buFontTx/>
              <a:buNone/>
              <a:defRPr/>
            </a:pPr>
            <a:r>
              <a:rPr lang="it-IT" altLang="it-IT" sz="1800" dirty="0">
                <a:latin typeface="Bookman Old Style" pitchFamily="18" charset="0"/>
              </a:rPr>
              <a:t>Successivamente, la tossina genera </a:t>
            </a:r>
            <a:r>
              <a:rPr lang="it-IT" altLang="it-IT" sz="1800" b="1" dirty="0">
                <a:solidFill>
                  <a:srgbClr val="23594C"/>
                </a:solidFill>
                <a:latin typeface="Bookman Old Style" panose="02050604050505020204" pitchFamily="18" charset="0"/>
              </a:rPr>
              <a:t>ostruzione</a:t>
            </a:r>
            <a:r>
              <a:rPr lang="it-IT" altLang="it-IT" sz="1800" dirty="0">
                <a:latin typeface="Bookman Old Style" pitchFamily="18" charset="0"/>
              </a:rPr>
              <a:t>, anche completa, </a:t>
            </a:r>
            <a:r>
              <a:rPr lang="it-IT" altLang="it-IT" sz="1800" b="1" dirty="0">
                <a:solidFill>
                  <a:srgbClr val="23594C"/>
                </a:solidFill>
                <a:latin typeface="Bookman Old Style" panose="02050604050505020204" pitchFamily="18" charset="0"/>
              </a:rPr>
              <a:t>delle vie respiratori</a:t>
            </a:r>
            <a:r>
              <a:rPr lang="it-IT" altLang="it-IT" sz="1800" b="1" dirty="0">
                <a:solidFill>
                  <a:srgbClr val="41786D"/>
                </a:solidFill>
                <a:latin typeface="Bookman Old Style" panose="02050604050505020204" pitchFamily="18" charset="0"/>
                <a:ea typeface="MS PGothic" panose="020B0600070205080204" pitchFamily="34" charset="-128"/>
              </a:rPr>
              <a:t>e </a:t>
            </a:r>
            <a:r>
              <a:rPr lang="it-IT" altLang="it-IT" sz="1800" dirty="0">
                <a:solidFill>
                  <a:srgbClr val="222222"/>
                </a:solidFill>
                <a:latin typeface="Bookman Old Style" pitchFamily="18" charset="0"/>
              </a:rPr>
              <a:t>(</a:t>
            </a:r>
            <a:r>
              <a:rPr lang="it-IT" altLang="it-IT" sz="1800" i="1" dirty="0" err="1">
                <a:solidFill>
                  <a:srgbClr val="222222"/>
                </a:solidFill>
                <a:latin typeface="Bookman Old Style" pitchFamily="18" charset="0"/>
              </a:rPr>
              <a:t>croup</a:t>
            </a:r>
            <a:r>
              <a:rPr lang="it-IT" altLang="it-IT" sz="1800" i="1" dirty="0">
                <a:solidFill>
                  <a:srgbClr val="222222"/>
                </a:solidFill>
                <a:latin typeface="Bookman Old Style" pitchFamily="18" charset="0"/>
              </a:rPr>
              <a:t> difterico</a:t>
            </a:r>
            <a:r>
              <a:rPr lang="it-IT" altLang="it-IT" sz="1800" dirty="0">
                <a:solidFill>
                  <a:srgbClr val="222222"/>
                </a:solidFill>
                <a:latin typeface="Bookman Old Style" pitchFamily="18" charset="0"/>
              </a:rPr>
              <a:t>).</a:t>
            </a:r>
          </a:p>
        </p:txBody>
      </p:sp>
      <p:sp>
        <p:nvSpPr>
          <p:cNvPr id="58376" name="Rettangolo 6"/>
          <p:cNvSpPr>
            <a:spLocks noChangeArrowheads="1"/>
          </p:cNvSpPr>
          <p:nvPr/>
        </p:nvSpPr>
        <p:spPr bwMode="auto">
          <a:xfrm>
            <a:off x="517144" y="694476"/>
            <a:ext cx="4949428"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 typeface="Arial" panose="020B0604020202020204" pitchFamily="34" charset="0"/>
              <a:buNone/>
            </a:pPr>
            <a:r>
              <a:rPr lang="it-IT" altLang="it-IT" sz="2400" b="1" dirty="0">
                <a:solidFill>
                  <a:srgbClr val="DAB949"/>
                </a:solidFill>
                <a:latin typeface="+mn-lt"/>
                <a:cs typeface="Arial" panose="020B0604020202020204" pitchFamily="34" charset="0"/>
              </a:rPr>
              <a:t>Sintomi</a:t>
            </a:r>
          </a:p>
        </p:txBody>
      </p:sp>
      <p:sp>
        <p:nvSpPr>
          <p:cNvPr id="58378" name="Rettangolo 1"/>
          <p:cNvSpPr>
            <a:spLocks noChangeArrowheads="1"/>
          </p:cNvSpPr>
          <p:nvPr/>
        </p:nvSpPr>
        <p:spPr bwMode="auto">
          <a:xfrm>
            <a:off x="4751266" y="5674556"/>
            <a:ext cx="402907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lnSpc>
                <a:spcPct val="100000"/>
              </a:lnSpc>
              <a:spcBef>
                <a:spcPct val="0"/>
              </a:spcBef>
              <a:buFontTx/>
              <a:buNone/>
            </a:pPr>
            <a:r>
              <a:rPr lang="it-IT" altLang="it-IT" sz="900" i="1" dirty="0">
                <a:latin typeface="Bookman Old Style" panose="02050604050505020204" pitchFamily="18" charset="0"/>
              </a:rPr>
              <a:t>Fonte</a:t>
            </a:r>
            <a:r>
              <a:rPr lang="it-IT" altLang="it-IT" sz="900" dirty="0">
                <a:latin typeface="Bookman Old Style" panose="02050604050505020204" pitchFamily="18" charset="0"/>
              </a:rPr>
              <a:t>: www.epicentro.iss.it/problemi/difterite/difterite.asp.</a:t>
            </a:r>
          </a:p>
        </p:txBody>
      </p:sp>
      <p:pic>
        <p:nvPicPr>
          <p:cNvPr id="2" name="Immagine 1"/>
          <p:cNvPicPr>
            <a:picLocks noChangeAspect="1"/>
          </p:cNvPicPr>
          <p:nvPr/>
        </p:nvPicPr>
        <p:blipFill rotWithShape="1">
          <a:blip r:embed="rId3" cstate="print">
            <a:extLst>
              <a:ext uri="{28A0092B-C50C-407E-A947-70E740481C1C}">
                <a14:useLocalDpi xmlns:a14="http://schemas.microsoft.com/office/drawing/2010/main" val="0"/>
              </a:ext>
            </a:extLst>
          </a:blip>
          <a:srcRect t="26630" b="25017"/>
          <a:stretch/>
        </p:blipFill>
        <p:spPr>
          <a:xfrm>
            <a:off x="6370493" y="1300665"/>
            <a:ext cx="2409848" cy="2330428"/>
          </a:xfrm>
          <a:prstGeom prst="rect">
            <a:avLst/>
          </a:prstGeom>
        </p:spPr>
      </p:pic>
    </p:spTree>
    <p:extLst>
      <p:ext uri="{BB962C8B-B14F-4D97-AF65-F5344CB8AC3E}">
        <p14:creationId xmlns:p14="http://schemas.microsoft.com/office/powerpoint/2010/main" val="1686543095"/>
      </p:ext>
    </p:extLst>
  </p:cSld>
  <p:clrMapOvr>
    <a:masterClrMapping/>
  </p:clrMapOvr>
  <mc:AlternateContent xmlns:mc="http://schemas.openxmlformats.org/markup-compatibility/2006" xmlns:p14="http://schemas.microsoft.com/office/powerpoint/2010/main">
    <mc:Choice Requires="p14">
      <p:transition spd="slow" p14:dur="2000" advTm="28336"/>
    </mc:Choice>
    <mc:Fallback xmlns="">
      <p:transition spd="slow" advTm="28336"/>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456481" y="273629"/>
            <a:ext cx="8228160" cy="1144921"/>
          </a:xfrm>
          <a:ln/>
        </p:spPr>
        <p:txBody>
          <a:bodyPr tIns="35203"/>
          <a:lstStyle/>
          <a:p>
            <a:endParaRPr lang="it-IT"/>
          </a:p>
        </p:txBody>
      </p:sp>
      <p:sp>
        <p:nvSpPr>
          <p:cNvPr id="29698" name="Rectangle 2"/>
          <p:cNvSpPr>
            <a:spLocks noGrp="1" noChangeArrowheads="1"/>
          </p:cNvSpPr>
          <p:nvPr>
            <p:ph type="body" idx="1"/>
          </p:nvPr>
        </p:nvSpPr>
        <p:spPr>
          <a:xfrm>
            <a:off x="456481" y="1604329"/>
            <a:ext cx="8228160" cy="3977698"/>
          </a:xfrm>
          <a:ln/>
        </p:spPr>
        <p:txBody>
          <a:bodyPr/>
          <a:lstStyle/>
          <a:p>
            <a:endParaRPr lang="it-IT"/>
          </a:p>
        </p:txBody>
      </p:sp>
      <p:pic>
        <p:nvPicPr>
          <p:cNvPr id="29699" name="Picture 3"/>
          <p:cNvPicPr>
            <a:picLocks noChangeAspect="1" noChangeArrowheads="1"/>
          </p:cNvPicPr>
          <p:nvPr/>
        </p:nvPicPr>
        <p:blipFill>
          <a:blip r:embed="rId3"/>
          <a:srcRect/>
          <a:stretch>
            <a:fillRect/>
          </a:stretch>
        </p:blipFill>
        <p:spPr bwMode="auto">
          <a:xfrm>
            <a:off x="1440" y="34564"/>
            <a:ext cx="9142560" cy="6823436"/>
          </a:xfrm>
          <a:prstGeom prst="rect">
            <a:avLst/>
          </a:prstGeom>
          <a:noFill/>
          <a:ln w="9525">
            <a:noFill/>
            <a:round/>
            <a:headEnd/>
            <a:tailEnd/>
          </a:ln>
          <a:effectLst/>
        </p:spPr>
      </p:pic>
    </p:spTree>
    <p:extLst>
      <p:ext uri="{BB962C8B-B14F-4D97-AF65-F5344CB8AC3E}">
        <p14:creationId xmlns:p14="http://schemas.microsoft.com/office/powerpoint/2010/main" val="14804095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457200" y="274638"/>
            <a:ext cx="8229600" cy="1143000"/>
          </a:xfrm>
          <a:ln/>
        </p:spPr>
        <p:txBody>
          <a:bodyPr/>
          <a:lstStyle/>
          <a:p>
            <a:pPr>
              <a:lnSpc>
                <a:spcPct val="100000"/>
              </a:lnSpc>
              <a:buClr>
                <a:srgbClr val="000066"/>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dirty="0" err="1">
                <a:solidFill>
                  <a:srgbClr val="C00000"/>
                </a:solidFill>
              </a:rPr>
              <a:t>Possibili</a:t>
            </a:r>
            <a:r>
              <a:rPr lang="en-GB" sz="2800" b="1" dirty="0">
                <a:solidFill>
                  <a:srgbClr val="C00000"/>
                </a:solidFill>
              </a:rPr>
              <a:t> </a:t>
            </a:r>
            <a:r>
              <a:rPr lang="en-GB" sz="2800" b="1" dirty="0" err="1">
                <a:solidFill>
                  <a:srgbClr val="C00000"/>
                </a:solidFill>
              </a:rPr>
              <a:t>esiti</a:t>
            </a:r>
            <a:r>
              <a:rPr lang="en-GB" sz="2800" b="1" dirty="0">
                <a:solidFill>
                  <a:srgbClr val="C00000"/>
                </a:solidFill>
              </a:rPr>
              <a:t> </a:t>
            </a:r>
            <a:r>
              <a:rPr lang="en-GB" sz="2800" b="1" dirty="0" err="1">
                <a:solidFill>
                  <a:srgbClr val="C00000"/>
                </a:solidFill>
              </a:rPr>
              <a:t>di</a:t>
            </a:r>
            <a:r>
              <a:rPr lang="en-GB" sz="2800" b="1" dirty="0">
                <a:solidFill>
                  <a:srgbClr val="C00000"/>
                </a:solidFill>
              </a:rPr>
              <a:t> </a:t>
            </a:r>
            <a:r>
              <a:rPr lang="en-GB" sz="2800" b="1" dirty="0" err="1">
                <a:solidFill>
                  <a:srgbClr val="C00000"/>
                </a:solidFill>
              </a:rPr>
              <a:t>un’infezione</a:t>
            </a:r>
            <a:r>
              <a:rPr lang="en-GB" sz="2800" b="1" dirty="0">
                <a:solidFill>
                  <a:srgbClr val="C00000"/>
                </a:solidFill>
              </a:rPr>
              <a:t> </a:t>
            </a:r>
            <a:r>
              <a:rPr lang="en-GB" sz="2800" b="1" dirty="0" err="1">
                <a:solidFill>
                  <a:srgbClr val="C00000"/>
                </a:solidFill>
              </a:rPr>
              <a:t>da</a:t>
            </a:r>
            <a:r>
              <a:rPr lang="en-GB" sz="2800" b="1" dirty="0">
                <a:solidFill>
                  <a:srgbClr val="C00000"/>
                </a:solidFill>
              </a:rPr>
              <a:t>  HPV </a:t>
            </a:r>
          </a:p>
        </p:txBody>
      </p:sp>
      <p:sp>
        <p:nvSpPr>
          <p:cNvPr id="9218" name="Text Box 2"/>
          <p:cNvSpPr txBox="1">
            <a:spLocks noChangeArrowheads="1"/>
          </p:cNvSpPr>
          <p:nvPr/>
        </p:nvSpPr>
        <p:spPr bwMode="auto">
          <a:xfrm>
            <a:off x="3348038" y="1412875"/>
            <a:ext cx="2232025" cy="433388"/>
          </a:xfrm>
          <a:prstGeom prst="rect">
            <a:avLst/>
          </a:prstGeom>
          <a:solidFill>
            <a:srgbClr val="CC0000"/>
          </a:solidFill>
          <a:ln w="28440">
            <a:solidFill>
              <a:srgbClr val="C40000"/>
            </a:solidFill>
            <a:miter lim="800000"/>
            <a:headEnd/>
            <a:tailEnd/>
          </a:ln>
          <a:effectLst/>
        </p:spPr>
        <p:txBody>
          <a:bodyPr lIns="90000" tIns="46800" rIns="90000" bIns="46800" anchor="ctr" anchorCtr="1"/>
          <a:lstStyle/>
          <a:p>
            <a:pPr>
              <a:lnSpc>
                <a:spcPct val="100000"/>
              </a:lnSpc>
              <a:spcBef>
                <a:spcPts val="1125"/>
              </a:spcBef>
              <a:buClr>
                <a:srgbClr val="000066"/>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solidFill>
                  <a:srgbClr val="000066"/>
                </a:solidFill>
                <a:ea typeface="Lucida Sans Unicode" pitchFamily="34" charset="0"/>
                <a:cs typeface="Lucida Sans Unicode" pitchFamily="34" charset="0"/>
              </a:rPr>
              <a:t>Infezione da  HPV </a:t>
            </a:r>
          </a:p>
        </p:txBody>
      </p:sp>
      <p:sp>
        <p:nvSpPr>
          <p:cNvPr id="9219" name="Text Box 3"/>
          <p:cNvSpPr txBox="1">
            <a:spLocks noChangeArrowheads="1"/>
          </p:cNvSpPr>
          <p:nvPr/>
        </p:nvSpPr>
        <p:spPr bwMode="auto">
          <a:xfrm>
            <a:off x="5580063" y="2779713"/>
            <a:ext cx="2232025" cy="433387"/>
          </a:xfrm>
          <a:prstGeom prst="rect">
            <a:avLst/>
          </a:prstGeom>
          <a:solidFill>
            <a:srgbClr val="FFFFFF"/>
          </a:solidFill>
          <a:ln w="28440">
            <a:solidFill>
              <a:srgbClr val="000066"/>
            </a:solidFill>
            <a:miter lim="800000"/>
            <a:headEnd/>
            <a:tailEnd/>
          </a:ln>
          <a:effectLst/>
        </p:spPr>
        <p:txBody>
          <a:bodyPr lIns="90000" tIns="46800" rIns="90000" bIns="46800" anchor="ctr" anchorCtr="1"/>
          <a:lstStyle/>
          <a:p>
            <a:pPr>
              <a:lnSpc>
                <a:spcPct val="100000"/>
              </a:lnSpc>
              <a:spcBef>
                <a:spcPts val="1125"/>
              </a:spcBef>
              <a:buClr>
                <a:srgbClr val="000066"/>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solidFill>
                  <a:srgbClr val="000066"/>
                </a:solidFill>
                <a:ea typeface="Lucida Sans Unicode" pitchFamily="34" charset="0"/>
                <a:cs typeface="Lucida Sans Unicode" pitchFamily="34" charset="0"/>
              </a:rPr>
              <a:t>16, 18, altri</a:t>
            </a:r>
          </a:p>
        </p:txBody>
      </p:sp>
      <p:cxnSp>
        <p:nvCxnSpPr>
          <p:cNvPr id="9220" name="AutoShape 4"/>
          <p:cNvCxnSpPr>
            <a:cxnSpLocks noChangeShapeType="1"/>
            <a:stCxn id="9218" idx="2"/>
            <a:endCxn id="9236" idx="0"/>
          </p:cNvCxnSpPr>
          <p:nvPr/>
        </p:nvCxnSpPr>
        <p:spPr bwMode="auto">
          <a:xfrm>
            <a:off x="4464050" y="1846263"/>
            <a:ext cx="2232025" cy="501650"/>
          </a:xfrm>
          <a:prstGeom prst="bentConnector3">
            <a:avLst>
              <a:gd name="adj1" fmla="val 50000"/>
            </a:avLst>
          </a:prstGeom>
          <a:noFill/>
          <a:ln w="28440">
            <a:solidFill>
              <a:srgbClr val="000066"/>
            </a:solidFill>
            <a:miter lim="800000"/>
            <a:headEnd/>
            <a:tailEnd type="triangle" w="med" len="med"/>
          </a:ln>
          <a:effectLst/>
        </p:spPr>
      </p:cxnSp>
      <p:sp>
        <p:nvSpPr>
          <p:cNvPr id="9221" name="Text Box 5"/>
          <p:cNvSpPr txBox="1">
            <a:spLocks noChangeArrowheads="1"/>
          </p:cNvSpPr>
          <p:nvPr/>
        </p:nvSpPr>
        <p:spPr bwMode="auto">
          <a:xfrm>
            <a:off x="5580063" y="3429000"/>
            <a:ext cx="2232025" cy="433388"/>
          </a:xfrm>
          <a:prstGeom prst="rect">
            <a:avLst/>
          </a:prstGeom>
          <a:solidFill>
            <a:srgbClr val="FFFFFF"/>
          </a:solidFill>
          <a:ln w="28440">
            <a:solidFill>
              <a:srgbClr val="000066"/>
            </a:solidFill>
            <a:miter lim="800000"/>
            <a:headEnd/>
            <a:tailEnd/>
          </a:ln>
          <a:effectLst/>
        </p:spPr>
        <p:txBody>
          <a:bodyPr lIns="90000" tIns="46800" rIns="90000" bIns="46800" anchor="ctr" anchorCtr="1"/>
          <a:lstStyle/>
          <a:p>
            <a:pPr>
              <a:lnSpc>
                <a:spcPct val="100000"/>
              </a:lnSpc>
              <a:spcBef>
                <a:spcPts val="1125"/>
              </a:spcBef>
              <a:buClr>
                <a:srgbClr val="000066"/>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solidFill>
                  <a:srgbClr val="000066"/>
                </a:solidFill>
                <a:ea typeface="Lucida Sans Unicode" pitchFamily="34" charset="0"/>
                <a:cs typeface="Lucida Sans Unicode" pitchFamily="34" charset="0"/>
              </a:rPr>
              <a:t>Infezione cervice</a:t>
            </a:r>
          </a:p>
        </p:txBody>
      </p:sp>
      <p:cxnSp>
        <p:nvCxnSpPr>
          <p:cNvPr id="9222" name="AutoShape 6"/>
          <p:cNvCxnSpPr>
            <a:cxnSpLocks noChangeShapeType="1"/>
            <a:stCxn id="9219" idx="2"/>
            <a:endCxn id="9221" idx="0"/>
          </p:cNvCxnSpPr>
          <p:nvPr/>
        </p:nvCxnSpPr>
        <p:spPr bwMode="auto">
          <a:xfrm>
            <a:off x="6696075" y="3213100"/>
            <a:ext cx="1588" cy="215900"/>
          </a:xfrm>
          <a:prstGeom prst="straightConnector1">
            <a:avLst/>
          </a:prstGeom>
          <a:noFill/>
          <a:ln w="28440">
            <a:solidFill>
              <a:srgbClr val="000066"/>
            </a:solidFill>
            <a:miter lim="800000"/>
            <a:headEnd/>
            <a:tailEnd type="triangle" w="med" len="med"/>
          </a:ln>
          <a:effectLst/>
        </p:spPr>
      </p:cxnSp>
      <p:sp>
        <p:nvSpPr>
          <p:cNvPr id="9223" name="Text Box 7"/>
          <p:cNvSpPr txBox="1">
            <a:spLocks noChangeArrowheads="1"/>
          </p:cNvSpPr>
          <p:nvPr/>
        </p:nvSpPr>
        <p:spPr bwMode="auto">
          <a:xfrm>
            <a:off x="4448175" y="4292600"/>
            <a:ext cx="2232025" cy="288925"/>
          </a:xfrm>
          <a:prstGeom prst="rect">
            <a:avLst/>
          </a:prstGeom>
          <a:noFill/>
          <a:ln w="9525">
            <a:noFill/>
            <a:round/>
            <a:headEnd/>
            <a:tailEnd/>
          </a:ln>
          <a:effectLst/>
        </p:spPr>
        <p:txBody>
          <a:bodyPr lIns="90000" tIns="46800" rIns="90000" bIns="46800" anchor="ctr" anchorCtr="1"/>
          <a:lstStyle/>
          <a:p>
            <a:pPr algn="ctr">
              <a:lnSpc>
                <a:spcPct val="100000"/>
              </a:lnSpc>
              <a:spcBef>
                <a:spcPts val="1125"/>
              </a:spcBef>
              <a:buClr>
                <a:srgbClr val="000066"/>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solidFill>
                  <a:srgbClr val="000066"/>
                </a:solidFill>
                <a:ea typeface="Lucida Sans Unicode" pitchFamily="34" charset="0"/>
                <a:cs typeface="Lucida Sans Unicode" pitchFamily="34" charset="0"/>
              </a:rPr>
              <a:t>CIN I/II</a:t>
            </a:r>
          </a:p>
        </p:txBody>
      </p:sp>
      <p:sp>
        <p:nvSpPr>
          <p:cNvPr id="9224" name="Text Box 8"/>
          <p:cNvSpPr txBox="1">
            <a:spLocks noChangeArrowheads="1"/>
          </p:cNvSpPr>
          <p:nvPr/>
        </p:nvSpPr>
        <p:spPr bwMode="auto">
          <a:xfrm>
            <a:off x="6691313" y="4292600"/>
            <a:ext cx="2232025" cy="288925"/>
          </a:xfrm>
          <a:prstGeom prst="rect">
            <a:avLst/>
          </a:prstGeom>
          <a:noFill/>
          <a:ln w="9525">
            <a:noFill/>
            <a:round/>
            <a:headEnd/>
            <a:tailEnd/>
          </a:ln>
          <a:effectLst/>
        </p:spPr>
        <p:txBody>
          <a:bodyPr lIns="90000" tIns="46800" rIns="90000" bIns="46800" anchor="ctr" anchorCtr="1"/>
          <a:lstStyle/>
          <a:p>
            <a:pPr>
              <a:lnSpc>
                <a:spcPct val="100000"/>
              </a:lnSpc>
              <a:spcBef>
                <a:spcPts val="1125"/>
              </a:spcBef>
              <a:buClr>
                <a:srgbClr val="000066"/>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solidFill>
                  <a:srgbClr val="000066"/>
                </a:solidFill>
                <a:ea typeface="Lucida Sans Unicode" pitchFamily="34" charset="0"/>
                <a:cs typeface="Lucida Sans Unicode" pitchFamily="34" charset="0"/>
              </a:rPr>
              <a:t>CIN II/III</a:t>
            </a:r>
          </a:p>
        </p:txBody>
      </p:sp>
      <p:cxnSp>
        <p:nvCxnSpPr>
          <p:cNvPr id="9225" name="AutoShape 9"/>
          <p:cNvCxnSpPr>
            <a:cxnSpLocks noChangeShapeType="1"/>
            <a:stCxn id="9221" idx="2"/>
            <a:endCxn id="9223" idx="0"/>
          </p:cNvCxnSpPr>
          <p:nvPr/>
        </p:nvCxnSpPr>
        <p:spPr bwMode="auto">
          <a:xfrm flipH="1">
            <a:off x="5564188" y="3862388"/>
            <a:ext cx="1131887" cy="430212"/>
          </a:xfrm>
          <a:prstGeom prst="bentConnector3">
            <a:avLst>
              <a:gd name="adj1" fmla="val 50000"/>
            </a:avLst>
          </a:prstGeom>
          <a:noFill/>
          <a:ln w="28440">
            <a:solidFill>
              <a:srgbClr val="000066"/>
            </a:solidFill>
            <a:miter lim="800000"/>
            <a:headEnd/>
            <a:tailEnd type="triangle" w="med" len="med"/>
          </a:ln>
          <a:effectLst/>
        </p:spPr>
      </p:cxnSp>
      <p:cxnSp>
        <p:nvCxnSpPr>
          <p:cNvPr id="9226" name="AutoShape 10"/>
          <p:cNvCxnSpPr>
            <a:cxnSpLocks noChangeShapeType="1"/>
            <a:stCxn id="9221" idx="2"/>
            <a:endCxn id="9224" idx="0"/>
          </p:cNvCxnSpPr>
          <p:nvPr/>
        </p:nvCxnSpPr>
        <p:spPr bwMode="auto">
          <a:xfrm>
            <a:off x="6696075" y="3862388"/>
            <a:ext cx="1111250" cy="430212"/>
          </a:xfrm>
          <a:prstGeom prst="bentConnector3">
            <a:avLst>
              <a:gd name="adj1" fmla="val 50000"/>
            </a:avLst>
          </a:prstGeom>
          <a:noFill/>
          <a:ln w="28440">
            <a:solidFill>
              <a:srgbClr val="000066"/>
            </a:solidFill>
            <a:miter lim="800000"/>
            <a:headEnd/>
            <a:tailEnd type="triangle" w="med" len="med"/>
          </a:ln>
          <a:effectLst/>
        </p:spPr>
      </p:cxnSp>
      <p:sp>
        <p:nvSpPr>
          <p:cNvPr id="9227" name="Text Box 11"/>
          <p:cNvSpPr txBox="1">
            <a:spLocks noChangeArrowheads="1"/>
          </p:cNvSpPr>
          <p:nvPr/>
        </p:nvSpPr>
        <p:spPr bwMode="auto">
          <a:xfrm>
            <a:off x="1116013" y="2779713"/>
            <a:ext cx="2232025" cy="433387"/>
          </a:xfrm>
          <a:prstGeom prst="rect">
            <a:avLst/>
          </a:prstGeom>
          <a:solidFill>
            <a:srgbClr val="FFFFFF"/>
          </a:solidFill>
          <a:ln w="28440">
            <a:solidFill>
              <a:srgbClr val="000066"/>
            </a:solidFill>
            <a:miter lim="800000"/>
            <a:headEnd/>
            <a:tailEnd/>
          </a:ln>
          <a:effectLst/>
        </p:spPr>
        <p:txBody>
          <a:bodyPr lIns="90000" tIns="46800" rIns="90000" bIns="46800" anchor="ctr" anchorCtr="1"/>
          <a:lstStyle/>
          <a:p>
            <a:pPr>
              <a:lnSpc>
                <a:spcPct val="100000"/>
              </a:lnSpc>
              <a:spcBef>
                <a:spcPts val="1125"/>
              </a:spcBef>
              <a:buClr>
                <a:srgbClr val="000066"/>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solidFill>
                  <a:srgbClr val="000066"/>
                </a:solidFill>
                <a:ea typeface="Lucida Sans Unicode" pitchFamily="34" charset="0"/>
                <a:cs typeface="Lucida Sans Unicode" pitchFamily="34" charset="0"/>
              </a:rPr>
              <a:t>6, 11, altri</a:t>
            </a:r>
          </a:p>
        </p:txBody>
      </p:sp>
      <p:cxnSp>
        <p:nvCxnSpPr>
          <p:cNvPr id="9228" name="AutoShape 12"/>
          <p:cNvCxnSpPr>
            <a:cxnSpLocks noChangeShapeType="1"/>
            <a:stCxn id="9218" idx="2"/>
            <a:endCxn id="9235" idx="0"/>
          </p:cNvCxnSpPr>
          <p:nvPr/>
        </p:nvCxnSpPr>
        <p:spPr bwMode="auto">
          <a:xfrm flipH="1">
            <a:off x="2232025" y="1846263"/>
            <a:ext cx="2232025" cy="501650"/>
          </a:xfrm>
          <a:prstGeom prst="bentConnector3">
            <a:avLst>
              <a:gd name="adj1" fmla="val 50000"/>
            </a:avLst>
          </a:prstGeom>
          <a:noFill/>
          <a:ln w="28440">
            <a:solidFill>
              <a:srgbClr val="000066"/>
            </a:solidFill>
            <a:miter lim="800000"/>
            <a:headEnd/>
            <a:tailEnd type="triangle" w="med" len="med"/>
          </a:ln>
          <a:effectLst/>
        </p:spPr>
      </p:cxnSp>
      <p:sp>
        <p:nvSpPr>
          <p:cNvPr id="9229" name="Text Box 13"/>
          <p:cNvSpPr txBox="1">
            <a:spLocks noChangeArrowheads="1"/>
          </p:cNvSpPr>
          <p:nvPr/>
        </p:nvSpPr>
        <p:spPr bwMode="auto">
          <a:xfrm>
            <a:off x="1116013" y="3429000"/>
            <a:ext cx="2232025" cy="433388"/>
          </a:xfrm>
          <a:prstGeom prst="rect">
            <a:avLst/>
          </a:prstGeom>
          <a:solidFill>
            <a:srgbClr val="FFFFFF"/>
          </a:solidFill>
          <a:ln w="28440">
            <a:solidFill>
              <a:srgbClr val="000066"/>
            </a:solidFill>
            <a:miter lim="800000"/>
            <a:headEnd/>
            <a:tailEnd/>
          </a:ln>
          <a:effectLst/>
        </p:spPr>
        <p:txBody>
          <a:bodyPr lIns="90000" tIns="46800" rIns="90000" bIns="46800" anchor="ctr" anchorCtr="1"/>
          <a:lstStyle/>
          <a:p>
            <a:pPr>
              <a:lnSpc>
                <a:spcPct val="100000"/>
              </a:lnSpc>
              <a:spcBef>
                <a:spcPts val="1125"/>
              </a:spcBef>
              <a:buClr>
                <a:srgbClr val="000066"/>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solidFill>
                  <a:srgbClr val="000066"/>
                </a:solidFill>
                <a:ea typeface="Lucida Sans Unicode" pitchFamily="34" charset="0"/>
                <a:cs typeface="Lucida Sans Unicode" pitchFamily="34" charset="0"/>
              </a:rPr>
              <a:t>Condilomi genitali </a:t>
            </a:r>
          </a:p>
        </p:txBody>
      </p:sp>
      <p:cxnSp>
        <p:nvCxnSpPr>
          <p:cNvPr id="9230" name="AutoShape 14"/>
          <p:cNvCxnSpPr>
            <a:cxnSpLocks noChangeShapeType="1"/>
            <a:stCxn id="9227" idx="2"/>
            <a:endCxn id="9229" idx="0"/>
          </p:cNvCxnSpPr>
          <p:nvPr/>
        </p:nvCxnSpPr>
        <p:spPr bwMode="auto">
          <a:xfrm>
            <a:off x="2232025" y="3213100"/>
            <a:ext cx="1588" cy="215900"/>
          </a:xfrm>
          <a:prstGeom prst="straightConnector1">
            <a:avLst/>
          </a:prstGeom>
          <a:noFill/>
          <a:ln w="28440">
            <a:solidFill>
              <a:srgbClr val="000066"/>
            </a:solidFill>
            <a:miter lim="800000"/>
            <a:headEnd/>
            <a:tailEnd type="triangle" w="med" len="med"/>
          </a:ln>
          <a:effectLst/>
        </p:spPr>
      </p:cxnSp>
      <p:sp>
        <p:nvSpPr>
          <p:cNvPr id="9231" name="Text Box 15"/>
          <p:cNvSpPr txBox="1">
            <a:spLocks noChangeArrowheads="1"/>
          </p:cNvSpPr>
          <p:nvPr/>
        </p:nvSpPr>
        <p:spPr bwMode="auto">
          <a:xfrm>
            <a:off x="-15875" y="4652963"/>
            <a:ext cx="2232025" cy="217487"/>
          </a:xfrm>
          <a:prstGeom prst="rect">
            <a:avLst/>
          </a:prstGeom>
          <a:noFill/>
          <a:ln w="9525">
            <a:noFill/>
            <a:round/>
            <a:headEnd/>
            <a:tailEnd/>
          </a:ln>
          <a:effectLst/>
        </p:spPr>
        <p:txBody>
          <a:bodyPr lIns="90000" tIns="46800" rIns="90000" bIns="46800" anchor="ctr" anchorCtr="1"/>
          <a:lstStyle/>
          <a:p>
            <a:pPr>
              <a:lnSpc>
                <a:spcPct val="100000"/>
              </a:lnSpc>
              <a:spcBef>
                <a:spcPts val="1125"/>
              </a:spcBef>
              <a:buClr>
                <a:srgbClr val="000066"/>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solidFill>
                  <a:srgbClr val="000066"/>
                </a:solidFill>
                <a:ea typeface="Lucida Sans Unicode" pitchFamily="34" charset="0"/>
                <a:cs typeface="Lucida Sans Unicode" pitchFamily="34" charset="0"/>
              </a:rPr>
              <a:t>Regressione</a:t>
            </a:r>
          </a:p>
        </p:txBody>
      </p:sp>
      <p:sp>
        <p:nvSpPr>
          <p:cNvPr id="9232" name="Text Box 16"/>
          <p:cNvSpPr txBox="1">
            <a:spLocks noChangeArrowheads="1"/>
          </p:cNvSpPr>
          <p:nvPr/>
        </p:nvSpPr>
        <p:spPr bwMode="auto">
          <a:xfrm>
            <a:off x="2227263" y="4291013"/>
            <a:ext cx="2232025" cy="217487"/>
          </a:xfrm>
          <a:prstGeom prst="rect">
            <a:avLst/>
          </a:prstGeom>
          <a:noFill/>
          <a:ln w="9525">
            <a:noFill/>
            <a:round/>
            <a:headEnd/>
            <a:tailEnd/>
          </a:ln>
          <a:effectLst/>
        </p:spPr>
        <p:txBody>
          <a:bodyPr lIns="90000" tIns="46800" rIns="90000" bIns="46800" anchor="ctr" anchorCtr="1"/>
          <a:lstStyle/>
          <a:p>
            <a:pPr>
              <a:lnSpc>
                <a:spcPct val="100000"/>
              </a:lnSpc>
              <a:spcBef>
                <a:spcPts val="1125"/>
              </a:spcBef>
              <a:buClr>
                <a:srgbClr val="000066"/>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solidFill>
                  <a:srgbClr val="000066"/>
                </a:solidFill>
                <a:ea typeface="Lucida Sans Unicode" pitchFamily="34" charset="0"/>
                <a:cs typeface="Lucida Sans Unicode" pitchFamily="34" charset="0"/>
              </a:rPr>
              <a:t>Terapia</a:t>
            </a:r>
          </a:p>
        </p:txBody>
      </p:sp>
      <p:cxnSp>
        <p:nvCxnSpPr>
          <p:cNvPr id="9233" name="AutoShape 17"/>
          <p:cNvCxnSpPr>
            <a:cxnSpLocks noChangeShapeType="1"/>
            <a:stCxn id="9229" idx="2"/>
            <a:endCxn id="9231" idx="0"/>
          </p:cNvCxnSpPr>
          <p:nvPr/>
        </p:nvCxnSpPr>
        <p:spPr bwMode="auto">
          <a:xfrm flipH="1">
            <a:off x="1100138" y="3862388"/>
            <a:ext cx="1131887" cy="790575"/>
          </a:xfrm>
          <a:prstGeom prst="bentConnector3">
            <a:avLst>
              <a:gd name="adj1" fmla="val 50000"/>
            </a:avLst>
          </a:prstGeom>
          <a:noFill/>
          <a:ln w="28440">
            <a:solidFill>
              <a:srgbClr val="000066"/>
            </a:solidFill>
            <a:miter lim="800000"/>
            <a:headEnd/>
            <a:tailEnd type="triangle" w="med" len="med"/>
          </a:ln>
          <a:effectLst/>
        </p:spPr>
      </p:cxnSp>
      <p:cxnSp>
        <p:nvCxnSpPr>
          <p:cNvPr id="9234" name="AutoShape 18"/>
          <p:cNvCxnSpPr>
            <a:cxnSpLocks noChangeShapeType="1"/>
            <a:stCxn id="9229" idx="2"/>
            <a:endCxn id="9232" idx="0"/>
          </p:cNvCxnSpPr>
          <p:nvPr/>
        </p:nvCxnSpPr>
        <p:spPr bwMode="auto">
          <a:xfrm>
            <a:off x="2232025" y="3862388"/>
            <a:ext cx="1111250" cy="428625"/>
          </a:xfrm>
          <a:prstGeom prst="bentConnector3">
            <a:avLst>
              <a:gd name="adj1" fmla="val 50000"/>
            </a:avLst>
          </a:prstGeom>
          <a:noFill/>
          <a:ln w="28440">
            <a:solidFill>
              <a:srgbClr val="000066"/>
            </a:solidFill>
            <a:miter lim="800000"/>
            <a:headEnd/>
            <a:tailEnd type="triangle" w="med" len="med"/>
          </a:ln>
          <a:effectLst/>
        </p:spPr>
      </p:cxnSp>
      <p:sp>
        <p:nvSpPr>
          <p:cNvPr id="9235" name="Text Box 19"/>
          <p:cNvSpPr txBox="1">
            <a:spLocks noChangeArrowheads="1"/>
          </p:cNvSpPr>
          <p:nvPr/>
        </p:nvSpPr>
        <p:spPr bwMode="auto">
          <a:xfrm>
            <a:off x="1116013" y="2347913"/>
            <a:ext cx="2232025" cy="433387"/>
          </a:xfrm>
          <a:prstGeom prst="rect">
            <a:avLst/>
          </a:prstGeom>
          <a:solidFill>
            <a:srgbClr val="CC0000"/>
          </a:solidFill>
          <a:ln w="28440">
            <a:solidFill>
              <a:srgbClr val="000066"/>
            </a:solidFill>
            <a:miter lim="800000"/>
            <a:headEnd/>
            <a:tailEnd/>
          </a:ln>
          <a:effectLst/>
        </p:spPr>
        <p:txBody>
          <a:bodyPr lIns="90000" tIns="46800" rIns="90000" bIns="46800" anchor="ctr" anchorCtr="1"/>
          <a:lstStyle/>
          <a:p>
            <a:pPr>
              <a:lnSpc>
                <a:spcPct val="100000"/>
              </a:lnSpc>
              <a:spcBef>
                <a:spcPts val="1125"/>
              </a:spcBef>
              <a:buClr>
                <a:srgbClr val="000066"/>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solidFill>
                  <a:srgbClr val="000066"/>
                </a:solidFill>
                <a:ea typeface="Lucida Sans Unicode" pitchFamily="34" charset="0"/>
                <a:cs typeface="Lucida Sans Unicode" pitchFamily="34" charset="0"/>
              </a:rPr>
              <a:t> a basso rischio</a:t>
            </a:r>
          </a:p>
        </p:txBody>
      </p:sp>
      <p:sp>
        <p:nvSpPr>
          <p:cNvPr id="9236" name="Text Box 20"/>
          <p:cNvSpPr txBox="1">
            <a:spLocks noChangeArrowheads="1"/>
          </p:cNvSpPr>
          <p:nvPr/>
        </p:nvSpPr>
        <p:spPr bwMode="auto">
          <a:xfrm>
            <a:off x="5580063" y="2347913"/>
            <a:ext cx="2232025" cy="433387"/>
          </a:xfrm>
          <a:prstGeom prst="rect">
            <a:avLst/>
          </a:prstGeom>
          <a:solidFill>
            <a:srgbClr val="CC0000"/>
          </a:solidFill>
          <a:ln w="28440">
            <a:solidFill>
              <a:srgbClr val="000066"/>
            </a:solidFill>
            <a:miter lim="800000"/>
            <a:headEnd/>
            <a:tailEnd/>
          </a:ln>
          <a:effectLst/>
        </p:spPr>
        <p:txBody>
          <a:bodyPr lIns="90000" tIns="46800" rIns="90000" bIns="46800" anchor="ctr" anchorCtr="1"/>
          <a:lstStyle/>
          <a:p>
            <a:pPr>
              <a:lnSpc>
                <a:spcPct val="100000"/>
              </a:lnSpc>
              <a:spcBef>
                <a:spcPts val="1125"/>
              </a:spcBef>
              <a:buClr>
                <a:srgbClr val="000066"/>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solidFill>
                  <a:srgbClr val="000066"/>
                </a:solidFill>
                <a:ea typeface="Lucida Sans Unicode" pitchFamily="34" charset="0"/>
                <a:cs typeface="Lucida Sans Unicode" pitchFamily="34" charset="0"/>
              </a:rPr>
              <a:t>ad alto rischio </a:t>
            </a:r>
          </a:p>
        </p:txBody>
      </p:sp>
      <p:sp>
        <p:nvSpPr>
          <p:cNvPr id="9237" name="Text Box 21"/>
          <p:cNvSpPr txBox="1">
            <a:spLocks noChangeArrowheads="1"/>
          </p:cNvSpPr>
          <p:nvPr/>
        </p:nvSpPr>
        <p:spPr bwMode="auto">
          <a:xfrm>
            <a:off x="4446588" y="5087938"/>
            <a:ext cx="2232025" cy="287337"/>
          </a:xfrm>
          <a:prstGeom prst="rect">
            <a:avLst/>
          </a:prstGeom>
          <a:noFill/>
          <a:ln w="9525">
            <a:noFill/>
            <a:round/>
            <a:headEnd/>
            <a:tailEnd/>
          </a:ln>
          <a:effectLst/>
        </p:spPr>
        <p:txBody>
          <a:bodyPr lIns="90000" tIns="46800" rIns="90000" bIns="46800" anchor="ctr" anchorCtr="1"/>
          <a:lstStyle/>
          <a:p>
            <a:pPr>
              <a:lnSpc>
                <a:spcPct val="100000"/>
              </a:lnSpc>
              <a:spcBef>
                <a:spcPts val="1125"/>
              </a:spcBef>
              <a:buClr>
                <a:srgbClr val="000066"/>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solidFill>
                  <a:srgbClr val="000066"/>
                </a:solidFill>
                <a:ea typeface="Lucida Sans Unicode" pitchFamily="34" charset="0"/>
                <a:cs typeface="Lucida Sans Unicode" pitchFamily="34" charset="0"/>
              </a:rPr>
              <a:t>Regressione</a:t>
            </a:r>
          </a:p>
        </p:txBody>
      </p:sp>
      <p:cxnSp>
        <p:nvCxnSpPr>
          <p:cNvPr id="9238" name="AutoShape 22"/>
          <p:cNvCxnSpPr>
            <a:cxnSpLocks noChangeShapeType="1"/>
            <a:stCxn id="9223" idx="2"/>
            <a:endCxn id="9237" idx="0"/>
          </p:cNvCxnSpPr>
          <p:nvPr/>
        </p:nvCxnSpPr>
        <p:spPr bwMode="auto">
          <a:xfrm flipH="1">
            <a:off x="5562600" y="4581525"/>
            <a:ext cx="1588" cy="506413"/>
          </a:xfrm>
          <a:prstGeom prst="straightConnector1">
            <a:avLst/>
          </a:prstGeom>
          <a:noFill/>
          <a:ln w="28440">
            <a:solidFill>
              <a:srgbClr val="000066"/>
            </a:solidFill>
            <a:miter lim="800000"/>
            <a:headEnd/>
            <a:tailEnd type="triangle" w="med" len="med"/>
          </a:ln>
          <a:effectLst/>
        </p:spPr>
      </p:cxnSp>
      <p:cxnSp>
        <p:nvCxnSpPr>
          <p:cNvPr id="9239" name="AutoShape 23"/>
          <p:cNvCxnSpPr>
            <a:cxnSpLocks noChangeShapeType="1"/>
            <a:stCxn id="9224" idx="2"/>
            <a:endCxn id="9242" idx="0"/>
          </p:cNvCxnSpPr>
          <p:nvPr/>
        </p:nvCxnSpPr>
        <p:spPr bwMode="auto">
          <a:xfrm flipH="1">
            <a:off x="7805738" y="4581525"/>
            <a:ext cx="1587" cy="433388"/>
          </a:xfrm>
          <a:prstGeom prst="straightConnector1">
            <a:avLst/>
          </a:prstGeom>
          <a:noFill/>
          <a:ln w="28440">
            <a:solidFill>
              <a:srgbClr val="000066"/>
            </a:solidFill>
            <a:miter lim="800000"/>
            <a:headEnd/>
            <a:tailEnd type="triangle" w="med" len="med"/>
          </a:ln>
          <a:effectLst/>
        </p:spPr>
      </p:cxnSp>
      <p:sp>
        <p:nvSpPr>
          <p:cNvPr id="9240" name="Line 24"/>
          <p:cNvSpPr>
            <a:spLocks noChangeShapeType="1"/>
          </p:cNvSpPr>
          <p:nvPr/>
        </p:nvSpPr>
        <p:spPr bwMode="auto">
          <a:xfrm flipH="1">
            <a:off x="6008688" y="4510088"/>
            <a:ext cx="1374775" cy="503237"/>
          </a:xfrm>
          <a:prstGeom prst="line">
            <a:avLst/>
          </a:prstGeom>
          <a:noFill/>
          <a:ln w="28440">
            <a:solidFill>
              <a:srgbClr val="000066"/>
            </a:solidFill>
            <a:miter lim="800000"/>
            <a:headEnd/>
            <a:tailEnd type="triangle" w="med" len="med"/>
          </a:ln>
          <a:effectLst/>
        </p:spPr>
        <p:txBody>
          <a:bodyPr/>
          <a:lstStyle/>
          <a:p>
            <a:endParaRPr lang="it-IT"/>
          </a:p>
        </p:txBody>
      </p:sp>
      <p:sp>
        <p:nvSpPr>
          <p:cNvPr id="9241" name="Line 25"/>
          <p:cNvSpPr>
            <a:spLocks noChangeShapeType="1"/>
          </p:cNvSpPr>
          <p:nvPr/>
        </p:nvSpPr>
        <p:spPr bwMode="auto">
          <a:xfrm>
            <a:off x="0" y="77788"/>
            <a:ext cx="9144000" cy="1587"/>
          </a:xfrm>
          <a:prstGeom prst="line">
            <a:avLst/>
          </a:prstGeom>
          <a:noFill/>
          <a:ln w="152280">
            <a:solidFill>
              <a:srgbClr val="D20000"/>
            </a:solidFill>
            <a:miter lim="800000"/>
            <a:headEnd/>
            <a:tailEnd/>
          </a:ln>
          <a:effectLst/>
        </p:spPr>
        <p:txBody>
          <a:bodyPr/>
          <a:lstStyle/>
          <a:p>
            <a:endParaRPr lang="it-IT"/>
          </a:p>
        </p:txBody>
      </p:sp>
      <p:sp>
        <p:nvSpPr>
          <p:cNvPr id="9242" name="Text Box 26"/>
          <p:cNvSpPr txBox="1">
            <a:spLocks noChangeArrowheads="1"/>
          </p:cNvSpPr>
          <p:nvPr/>
        </p:nvSpPr>
        <p:spPr bwMode="auto">
          <a:xfrm>
            <a:off x="6905625" y="5014913"/>
            <a:ext cx="1800225" cy="720725"/>
          </a:xfrm>
          <a:prstGeom prst="rect">
            <a:avLst/>
          </a:prstGeom>
          <a:solidFill>
            <a:srgbClr val="CC0000"/>
          </a:solidFill>
          <a:ln w="28440">
            <a:solidFill>
              <a:srgbClr val="000066"/>
            </a:solidFill>
            <a:miter lim="800000"/>
            <a:headEnd/>
            <a:tailEnd/>
          </a:ln>
          <a:effectLst/>
        </p:spPr>
        <p:txBody>
          <a:bodyPr lIns="90000" tIns="46800" rIns="90000" bIns="46800" anchor="ctr" anchorCtr="1"/>
          <a:lstStyle/>
          <a:p>
            <a:pPr algn="ctr">
              <a:lnSpc>
                <a:spcPct val="100000"/>
              </a:lnSpc>
              <a:buClr>
                <a:srgbClr val="000066"/>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solidFill>
                  <a:srgbClr val="000066"/>
                </a:solidFill>
                <a:ea typeface="Lucida Sans Unicode" pitchFamily="34" charset="0"/>
                <a:cs typeface="Lucida Sans Unicode" pitchFamily="34" charset="0"/>
              </a:rPr>
              <a:t>Carcinoma</a:t>
            </a:r>
          </a:p>
          <a:p>
            <a:pPr algn="ctr">
              <a:lnSpc>
                <a:spcPct val="100000"/>
              </a:lnSpc>
              <a:buClr>
                <a:srgbClr val="000066"/>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b="1">
                <a:solidFill>
                  <a:srgbClr val="000066"/>
                </a:solidFill>
                <a:ea typeface="Lucida Sans Unicode" pitchFamily="34" charset="0"/>
                <a:cs typeface="Lucida Sans Unicode" pitchFamily="34" charset="0"/>
              </a:rPr>
              <a:t>cervice</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395288" y="188913"/>
            <a:ext cx="8229600" cy="1079500"/>
          </a:xfrm>
          <a:ln/>
        </p:spPr>
        <p:txBody>
          <a:bodyPr/>
          <a:lstStyle/>
          <a:p>
            <a:pPr>
              <a:lnSpc>
                <a:spcPct val="100000"/>
              </a:lnSpc>
              <a:buClr>
                <a:srgbClr val="CC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a:solidFill>
                  <a:srgbClr val="CC0000"/>
                </a:solidFill>
              </a:rPr>
              <a:t>IL CARCINOMA DELLA CERVICE  E’ UN ESITO RARO DI UN’ INFEZIONE COMUNE</a:t>
            </a:r>
          </a:p>
        </p:txBody>
      </p:sp>
      <p:sp>
        <p:nvSpPr>
          <p:cNvPr id="11266" name="Rectangle 2"/>
          <p:cNvSpPr>
            <a:spLocks noGrp="1" noChangeArrowheads="1"/>
          </p:cNvSpPr>
          <p:nvPr>
            <p:ph type="body" idx="1"/>
          </p:nvPr>
        </p:nvSpPr>
        <p:spPr>
          <a:xfrm>
            <a:off x="250825" y="1412875"/>
            <a:ext cx="8662988" cy="5570538"/>
          </a:xfrm>
          <a:ln/>
        </p:spPr>
        <p:txBody>
          <a:bodyPr/>
          <a:lstStyle/>
          <a:p>
            <a:pPr>
              <a:lnSpc>
                <a:spcPct val="80000"/>
              </a:lnSpc>
              <a:spcBef>
                <a:spcPts val="1000"/>
              </a:spcBef>
              <a:buClr>
                <a:srgbClr val="CC0000"/>
              </a:buClr>
              <a:buFont typeface="Wingdings"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2000" b="1">
              <a:solidFill>
                <a:srgbClr val="000066"/>
              </a:solidFill>
            </a:endParaRPr>
          </a:p>
          <a:p>
            <a:pPr>
              <a:lnSpc>
                <a:spcPct val="80000"/>
              </a:lnSpc>
              <a:spcBef>
                <a:spcPts val="900"/>
              </a:spcBef>
              <a:buClr>
                <a:srgbClr val="CC0000"/>
              </a:buClr>
              <a:buFont typeface="Wingdings" pitchFamily="2"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b="1">
                <a:solidFill>
                  <a:srgbClr val="000066"/>
                </a:solidFill>
              </a:rPr>
              <a:t>L’infezione persistente  con HPV oncogeni è la condizione necessaria per l’evoluzione a carcinoma</a:t>
            </a:r>
            <a:r>
              <a:rPr lang="en-GB" sz="1800" b="1">
                <a:solidFill>
                  <a:srgbClr val="000066"/>
                </a:solidFill>
              </a:rPr>
              <a:t>.</a:t>
            </a:r>
          </a:p>
          <a:p>
            <a:pPr>
              <a:lnSpc>
                <a:spcPct val="80000"/>
              </a:lnSpc>
              <a:spcBef>
                <a:spcPts val="900"/>
              </a:spcBef>
              <a:buClr>
                <a:srgbClr val="CC0000"/>
              </a:buClr>
              <a:buFont typeface="Wingdings"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1800" b="1">
              <a:solidFill>
                <a:srgbClr val="000066"/>
              </a:solidFill>
            </a:endParaRPr>
          </a:p>
          <a:p>
            <a:pPr>
              <a:lnSpc>
                <a:spcPct val="80000"/>
              </a:lnSpc>
              <a:spcBef>
                <a:spcPts val="1000"/>
              </a:spcBef>
              <a:buClr>
                <a:srgbClr val="CC0000"/>
              </a:buClr>
              <a:buFont typeface="Wingdings" pitchFamily="2"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b="1">
                <a:solidFill>
                  <a:srgbClr val="000066"/>
                </a:solidFill>
              </a:rPr>
              <a:t>Fumo di sigaretta, uso prolungato di contraccettivi orali, coinfezione da HIV ed elevata parità sono cofattori certi nella carcinogenesi cervicale.</a:t>
            </a:r>
          </a:p>
          <a:p>
            <a:pPr>
              <a:lnSpc>
                <a:spcPct val="80000"/>
              </a:lnSpc>
              <a:spcBef>
                <a:spcPts val="1000"/>
              </a:spcBef>
              <a:buClr>
                <a:srgbClr val="CC0000"/>
              </a:buClr>
              <a:buFont typeface="Wingdings"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b="1">
                <a:solidFill>
                  <a:srgbClr val="000066"/>
                </a:solidFill>
              </a:rPr>
              <a:t> </a:t>
            </a:r>
          </a:p>
          <a:p>
            <a:pPr>
              <a:lnSpc>
                <a:spcPct val="80000"/>
              </a:lnSpc>
              <a:spcBef>
                <a:spcPts val="1000"/>
              </a:spcBef>
              <a:buClr>
                <a:srgbClr val="CC0000"/>
              </a:buClr>
              <a:buFont typeface="Wingdings" pitchFamily="2"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b="1">
                <a:solidFill>
                  <a:srgbClr val="000066"/>
                </a:solidFill>
              </a:rPr>
              <a:t>Il DNA dell’HPV è presente nel 99.7% dei carcinomi cervicali.</a:t>
            </a:r>
          </a:p>
          <a:p>
            <a:pPr>
              <a:lnSpc>
                <a:spcPct val="80000"/>
              </a:lnSpc>
              <a:spcBef>
                <a:spcPts val="1000"/>
              </a:spcBef>
              <a:buClr>
                <a:srgbClr val="CC0000"/>
              </a:buClr>
              <a:buFont typeface="Wingdings"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2000" b="1">
              <a:solidFill>
                <a:srgbClr val="000066"/>
              </a:solidFill>
            </a:endParaRPr>
          </a:p>
          <a:p>
            <a:pPr>
              <a:lnSpc>
                <a:spcPct val="80000"/>
              </a:lnSpc>
              <a:spcBef>
                <a:spcPts val="1000"/>
              </a:spcBef>
              <a:buClr>
                <a:srgbClr val="CC0000"/>
              </a:buClr>
              <a:buFont typeface="Wingdings" pitchFamily="2"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b="1">
                <a:solidFill>
                  <a:srgbClr val="000066"/>
                </a:solidFill>
              </a:rPr>
              <a:t>Per ogni milione di donne infettate con un qualunque tipo di HPV:</a:t>
            </a:r>
          </a:p>
          <a:p>
            <a:pPr>
              <a:lnSpc>
                <a:spcPct val="80000"/>
              </a:lnSpc>
              <a:spcBef>
                <a:spcPts val="500"/>
              </a:spcBef>
              <a:buClr>
                <a:srgbClr val="000066"/>
              </a:buCl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b="1">
                <a:solidFill>
                  <a:srgbClr val="000066"/>
                </a:solidFill>
              </a:rPr>
              <a:t>100.000 svilupperanno un’anomalia citologica cervicale</a:t>
            </a:r>
          </a:p>
          <a:p>
            <a:pPr>
              <a:lnSpc>
                <a:spcPct val="80000"/>
              </a:lnSpc>
              <a:spcBef>
                <a:spcPts val="500"/>
              </a:spcBef>
              <a:buClr>
                <a:srgbClr val="000066"/>
              </a:buCl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b="1">
                <a:solidFill>
                  <a:srgbClr val="000066"/>
                </a:solidFill>
              </a:rPr>
              <a:t>8.000 svilupperanno un CIN III (ca in situ)‏</a:t>
            </a:r>
          </a:p>
          <a:p>
            <a:pPr>
              <a:lnSpc>
                <a:spcPct val="80000"/>
              </a:lnSpc>
              <a:spcBef>
                <a:spcPts val="500"/>
              </a:spcBef>
              <a:buClr>
                <a:srgbClr val="000066"/>
              </a:buCl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b="1">
                <a:solidFill>
                  <a:srgbClr val="000066"/>
                </a:solidFill>
              </a:rPr>
              <a:t>1.600 svilupperanno un carcinoma della cervice</a:t>
            </a:r>
          </a:p>
          <a:p>
            <a:pPr>
              <a:lnSpc>
                <a:spcPct val="80000"/>
              </a:lnSpc>
              <a:spcBef>
                <a:spcPts val="1000"/>
              </a:spcBef>
              <a:buClr>
                <a:srgbClr val="000066"/>
              </a:buClr>
              <a:buFont typeface="Wingdings"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2000" b="1">
              <a:solidFill>
                <a:srgbClr val="000066"/>
              </a:solidFill>
            </a:endParaRPr>
          </a:p>
          <a:p>
            <a:pPr>
              <a:lnSpc>
                <a:spcPct val="80000"/>
              </a:lnSpc>
              <a:spcBef>
                <a:spcPts val="900"/>
              </a:spcBef>
              <a:buClr>
                <a:srgbClr val="CC0000"/>
              </a:buClr>
              <a:buFont typeface="Wingdings"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1800" b="1">
              <a:solidFill>
                <a:srgbClr val="000066"/>
              </a:solidFill>
            </a:endParaRPr>
          </a:p>
          <a:p>
            <a:pPr>
              <a:lnSpc>
                <a:spcPct val="80000"/>
              </a:lnSpc>
              <a:spcBef>
                <a:spcPts val="900"/>
              </a:spcBef>
              <a:buClr>
                <a:srgbClr val="000066"/>
              </a:buClr>
              <a:buFont typeface="Wingdings"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1800" b="1">
              <a:solidFill>
                <a:srgbClr val="000066"/>
              </a:solidFill>
            </a:endParaRPr>
          </a:p>
        </p:txBody>
      </p:sp>
      <p:sp>
        <p:nvSpPr>
          <p:cNvPr id="11267" name="Line 3"/>
          <p:cNvSpPr>
            <a:spLocks noChangeShapeType="1"/>
          </p:cNvSpPr>
          <p:nvPr/>
        </p:nvSpPr>
        <p:spPr bwMode="auto">
          <a:xfrm>
            <a:off x="0" y="77788"/>
            <a:ext cx="9144000" cy="1587"/>
          </a:xfrm>
          <a:prstGeom prst="line">
            <a:avLst/>
          </a:prstGeom>
          <a:noFill/>
          <a:ln w="152280">
            <a:solidFill>
              <a:srgbClr val="D20000"/>
            </a:solidFill>
            <a:miter lim="800000"/>
            <a:headEnd/>
            <a:tailEnd/>
          </a:ln>
          <a:effec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456481" y="273629"/>
            <a:ext cx="8228160" cy="1144921"/>
          </a:xfrm>
          <a:ln/>
        </p:spPr>
        <p:txBody>
          <a:bodyPr tIns="35203"/>
          <a:lstStyle/>
          <a:p>
            <a:endParaRPr lang="it-IT"/>
          </a:p>
        </p:txBody>
      </p:sp>
      <p:sp>
        <p:nvSpPr>
          <p:cNvPr id="18434" name="Rectangle 2"/>
          <p:cNvSpPr>
            <a:spLocks noGrp="1" noChangeArrowheads="1"/>
          </p:cNvSpPr>
          <p:nvPr>
            <p:ph type="body" idx="1"/>
          </p:nvPr>
        </p:nvSpPr>
        <p:spPr>
          <a:xfrm>
            <a:off x="456481" y="1604329"/>
            <a:ext cx="8228160" cy="3977698"/>
          </a:xfrm>
          <a:ln/>
        </p:spPr>
        <p:txBody>
          <a:bodyPr/>
          <a:lstStyle/>
          <a:p>
            <a:endParaRPr lang="it-IT"/>
          </a:p>
        </p:txBody>
      </p:sp>
      <p:pic>
        <p:nvPicPr>
          <p:cNvPr id="18435" name="Picture 3"/>
          <p:cNvPicPr>
            <a:picLocks noChangeAspect="1" noChangeArrowheads="1"/>
          </p:cNvPicPr>
          <p:nvPr/>
        </p:nvPicPr>
        <p:blipFill>
          <a:blip r:embed="rId3"/>
          <a:srcRect/>
          <a:stretch>
            <a:fillRect/>
          </a:stretch>
        </p:blipFill>
        <p:spPr bwMode="auto">
          <a:xfrm>
            <a:off x="0" y="34564"/>
            <a:ext cx="9142560" cy="6823436"/>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6465102D-F3C4-4B1E-AB2A-7BA3AD2F962A}"/>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Lst>
          </a:blip>
          <a:srcRect b="15683"/>
          <a:stretch/>
        </p:blipFill>
        <p:spPr>
          <a:xfrm>
            <a:off x="1191" y="823660"/>
            <a:ext cx="9141619" cy="5166898"/>
          </a:xfrm>
          <a:prstGeom prst="rect">
            <a:avLst/>
          </a:prstGeom>
          <a:effectLst>
            <a:outerShdw blurRad="50800" dist="50800" dir="5400000" sx="76000" sy="76000" algn="ctr" rotWithShape="0">
              <a:srgbClr val="000000">
                <a:alpha val="46000"/>
              </a:srgbClr>
            </a:outerShdw>
            <a:softEdge rad="127000"/>
          </a:effectLst>
        </p:spPr>
      </p:pic>
      <p:sp>
        <p:nvSpPr>
          <p:cNvPr id="6" name="Titolo 5"/>
          <p:cNvSpPr>
            <a:spLocks noGrp="1"/>
          </p:cNvSpPr>
          <p:nvPr>
            <p:ph type="title"/>
          </p:nvPr>
        </p:nvSpPr>
        <p:spPr/>
        <p:txBody>
          <a:bodyPr vert="horz" lIns="0" tIns="0" rIns="0" bIns="0" rtlCol="0" anchor="t" anchorCtr="0">
            <a:noAutofit/>
          </a:bodyPr>
          <a:lstStyle/>
          <a:p>
            <a:pPr defTabSz="339572"/>
            <a:r>
              <a:rPr lang="en-US" sz="1799" b="1" i="1" dirty="0">
                <a:solidFill>
                  <a:schemeClr val="bg1"/>
                </a:solidFill>
              </a:rPr>
              <a:t>HPV Diseases Control &amp; Elimination</a:t>
            </a:r>
          </a:p>
        </p:txBody>
      </p:sp>
      <p:sp>
        <p:nvSpPr>
          <p:cNvPr id="4" name="Segnaposto numero diapositiva 3"/>
          <p:cNvSpPr>
            <a:spLocks noGrp="1"/>
          </p:cNvSpPr>
          <p:nvPr>
            <p:ph type="sldNum" sz="quarter" idx="12"/>
          </p:nvPr>
        </p:nvSpPr>
        <p:spPr/>
        <p:txBody>
          <a:bodyPr/>
          <a:lstStyle/>
          <a:p>
            <a:fld id="{74D97F68-CC38-3C48-B083-3B4A1457065E}" type="slidenum">
              <a:rPr lang="en-US" smtClean="0"/>
              <a:pPr/>
              <a:t>74</a:t>
            </a:fld>
            <a:endParaRPr lang="en-US"/>
          </a:p>
        </p:txBody>
      </p:sp>
      <p:graphicFrame>
        <p:nvGraphicFramePr>
          <p:cNvPr id="8" name="Diagram 7">
            <a:extLst>
              <a:ext uri="{FF2B5EF4-FFF2-40B4-BE49-F238E27FC236}">
                <a16:creationId xmlns:a16="http://schemas.microsoft.com/office/drawing/2014/main" xmlns="" id="{B844F413-D35F-4C00-91F9-2E6209E3D056}"/>
              </a:ext>
            </a:extLst>
          </p:cNvPr>
          <p:cNvGraphicFramePr/>
          <p:nvPr/>
        </p:nvGraphicFramePr>
        <p:xfrm>
          <a:off x="542261" y="1862027"/>
          <a:ext cx="8146297" cy="35337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04720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earch finds evidence HPV vaccine is improving herd immunity | MD  Anderson Cancer Center">
            <a:extLst>
              <a:ext uri="{FF2B5EF4-FFF2-40B4-BE49-F238E27FC236}">
                <a16:creationId xmlns:a16="http://schemas.microsoft.com/office/drawing/2014/main" xmlns="" id="{EB92B756-8234-4548-A116-D68531FF5C1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 y="857250"/>
            <a:ext cx="9143999" cy="447309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xmlns="" id="{53A114AD-D855-4775-BC36-405C6016A038}"/>
              </a:ext>
            </a:extLst>
          </p:cNvPr>
          <p:cNvSpPr>
            <a:spLocks noGrp="1"/>
          </p:cNvSpPr>
          <p:nvPr>
            <p:ph type="ftr" sz="quarter" idx="11"/>
          </p:nvPr>
        </p:nvSpPr>
        <p:spPr/>
        <p:txBody>
          <a:bodyPr/>
          <a:lstStyle/>
          <a:p>
            <a:r>
              <a:rPr lang="it-IT" dirty="0"/>
              <a:t>Local Scientific Content per esclusivo uso del Medical Affairs per medical e scientific exchange con SLs esperti sul tema HPV</a:t>
            </a:r>
            <a:endParaRPr lang="en-GB" dirty="0"/>
          </a:p>
        </p:txBody>
      </p:sp>
      <p:sp>
        <p:nvSpPr>
          <p:cNvPr id="9" name="Rectangle 8">
            <a:extLst>
              <a:ext uri="{FF2B5EF4-FFF2-40B4-BE49-F238E27FC236}">
                <a16:creationId xmlns:a16="http://schemas.microsoft.com/office/drawing/2014/main" xmlns="" id="{C892977B-825E-44CA-A256-D56D0E718C75}"/>
              </a:ext>
            </a:extLst>
          </p:cNvPr>
          <p:cNvSpPr/>
          <p:nvPr/>
        </p:nvSpPr>
        <p:spPr>
          <a:xfrm>
            <a:off x="0" y="4876349"/>
            <a:ext cx="9144000" cy="11244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900"/>
              </a:spcAft>
            </a:pPr>
            <a:r>
              <a:rPr lang="it-IT" sz="1350" dirty="0">
                <a:solidFill>
                  <a:schemeClr val="bg1"/>
                </a:solidFill>
                <a:latin typeface="Aharoni" panose="02010803020104030203" pitchFamily="2" charset="-79"/>
                <a:cs typeface="Aharoni" panose="02010803020104030203" pitchFamily="2" charset="-79"/>
              </a:rPr>
              <a:t>L’impatto dei vaccini a livello di popolazione dipende dalla riduzione della trasmissione.</a:t>
            </a:r>
          </a:p>
          <a:p>
            <a:pPr algn="ctr">
              <a:spcAft>
                <a:spcPts val="900"/>
              </a:spcAft>
            </a:pPr>
            <a:r>
              <a:rPr lang="it-IT" sz="1350" dirty="0">
                <a:solidFill>
                  <a:schemeClr val="bg1"/>
                </a:solidFill>
                <a:latin typeface="Aharoni" panose="02010803020104030203" pitchFamily="2" charset="-79"/>
                <a:cs typeface="Aharoni" panose="02010803020104030203" pitchFamily="2" charset="-79"/>
              </a:rPr>
              <a:t>L’</a:t>
            </a:r>
            <a:r>
              <a:rPr lang="it-IT" sz="1350" dirty="0">
                <a:solidFill>
                  <a:srgbClr val="FFFF00"/>
                </a:solidFill>
                <a:latin typeface="Aharoni" panose="02010803020104030203" pitchFamily="2" charset="-79"/>
                <a:cs typeface="Aharoni" panose="02010803020104030203" pitchFamily="2" charset="-79"/>
              </a:rPr>
              <a:t>eliminazione </a:t>
            </a:r>
            <a:r>
              <a:rPr lang="it-IT" sz="1350" dirty="0">
                <a:solidFill>
                  <a:schemeClr val="bg1"/>
                </a:solidFill>
                <a:latin typeface="Aharoni" panose="02010803020104030203" pitchFamily="2" charset="-79"/>
                <a:cs typeface="Aharoni" panose="02010803020104030203" pitchFamily="2" charset="-79"/>
              </a:rPr>
              <a:t>del tumore della cervice uterina con la vaccinazione richiede l’</a:t>
            </a:r>
            <a:r>
              <a:rPr lang="it-IT" sz="1350" dirty="0">
                <a:solidFill>
                  <a:srgbClr val="FFFF00"/>
                </a:solidFill>
                <a:latin typeface="Aharoni" panose="02010803020104030203" pitchFamily="2" charset="-79"/>
                <a:cs typeface="Aharoni" panose="02010803020104030203" pitchFamily="2" charset="-79"/>
              </a:rPr>
              <a:t>herd immunity </a:t>
            </a:r>
            <a:r>
              <a:rPr lang="it-IT" sz="1350" dirty="0">
                <a:solidFill>
                  <a:schemeClr val="bg1"/>
                </a:solidFill>
                <a:latin typeface="Aharoni" panose="02010803020104030203" pitchFamily="2" charset="-79"/>
                <a:cs typeface="Aharoni" panose="02010803020104030203" pitchFamily="2" charset="-79"/>
              </a:rPr>
              <a:t>(herd protection).</a:t>
            </a:r>
          </a:p>
        </p:txBody>
      </p:sp>
      <p:sp>
        <p:nvSpPr>
          <p:cNvPr id="6" name="Rectangle 5">
            <a:extLst>
              <a:ext uri="{FF2B5EF4-FFF2-40B4-BE49-F238E27FC236}">
                <a16:creationId xmlns:a16="http://schemas.microsoft.com/office/drawing/2014/main" xmlns="" id="{436C8778-D002-4B0C-BD53-DD0497BD394C}"/>
              </a:ext>
            </a:extLst>
          </p:cNvPr>
          <p:cNvSpPr/>
          <p:nvPr/>
        </p:nvSpPr>
        <p:spPr>
          <a:xfrm>
            <a:off x="0" y="1140619"/>
            <a:ext cx="9144000" cy="900629"/>
          </a:xfrm>
          <a:prstGeom prst="rect">
            <a:avLst/>
          </a:prstGeom>
          <a:solidFill>
            <a:srgbClr val="D2B3C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500" dirty="0">
                <a:solidFill>
                  <a:schemeClr val="tx1">
                    <a:lumMod val="95000"/>
                    <a:lumOff val="5000"/>
                  </a:schemeClr>
                </a:solidFill>
              </a:rPr>
              <a:t>L’eliminazione è possibile attraverso la vaccinazione di tutte le popolazioni suscettibili, non solo degli adolescenti, ma anche delle donne adulte, implementando programmi di catch-up e di recupero</a:t>
            </a:r>
          </a:p>
        </p:txBody>
      </p:sp>
    </p:spTree>
    <p:extLst>
      <p:ext uri="{BB962C8B-B14F-4D97-AF65-F5344CB8AC3E}">
        <p14:creationId xmlns:p14="http://schemas.microsoft.com/office/powerpoint/2010/main" val="4119668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4660" y="1191945"/>
            <a:ext cx="8222022" cy="332151"/>
          </a:xfrm>
        </p:spPr>
        <p:txBody>
          <a:bodyPr>
            <a:normAutofit fontScale="90000"/>
          </a:bodyPr>
          <a:lstStyle/>
          <a:p>
            <a:r>
              <a:rPr lang="it-IT" b="1" dirty="0"/>
              <a:t>Il vaccino anti-HPV 9-valente</a:t>
            </a:r>
          </a:p>
        </p:txBody>
      </p:sp>
      <p:sp>
        <p:nvSpPr>
          <p:cNvPr id="4" name="Rettangolo 3"/>
          <p:cNvSpPr/>
          <p:nvPr/>
        </p:nvSpPr>
        <p:spPr>
          <a:xfrm>
            <a:off x="720091" y="5427222"/>
            <a:ext cx="6977037" cy="515526"/>
          </a:xfrm>
          <a:prstGeom prst="rect">
            <a:avLst/>
          </a:prstGeom>
        </p:spPr>
        <p:txBody>
          <a:bodyPr wrap="square">
            <a:spAutoFit/>
          </a:bodyPr>
          <a:lstStyle/>
          <a:p>
            <a:pPr algn="just">
              <a:lnSpc>
                <a:spcPts val="1125"/>
              </a:lnSpc>
            </a:pPr>
            <a:r>
              <a:rPr lang="it-IT" sz="825" dirty="0">
                <a:ea typeface="Calibri"/>
                <a:cs typeface="Times New Roman"/>
              </a:rPr>
              <a:t>^Data Approvazione EMA: 23/07/2015.</a:t>
            </a:r>
          </a:p>
          <a:p>
            <a:pPr algn="just">
              <a:lnSpc>
                <a:spcPts val="1125"/>
              </a:lnSpc>
            </a:pPr>
            <a:r>
              <a:rPr lang="it-IT" sz="825" dirty="0">
                <a:ea typeface="Calibri"/>
                <a:cs typeface="Times New Roman"/>
              </a:rPr>
              <a:t>^DETERMINA n. 251/2017 del 16 febbraio 2017 - Classificazione del medicinale per uso umano </a:t>
            </a:r>
            <a:r>
              <a:rPr lang="it-IT" sz="825" dirty="0" err="1">
                <a:ea typeface="Calibri"/>
                <a:cs typeface="Times New Roman"/>
              </a:rPr>
              <a:t>Gardasil</a:t>
            </a:r>
            <a:r>
              <a:rPr lang="it-IT" sz="825" dirty="0">
                <a:ea typeface="Calibri"/>
                <a:cs typeface="Times New Roman"/>
              </a:rPr>
              <a:t> 9 . </a:t>
            </a:r>
          </a:p>
          <a:p>
            <a:pPr algn="just">
              <a:lnSpc>
                <a:spcPts val="1125"/>
              </a:lnSpc>
            </a:pPr>
            <a:r>
              <a:rPr lang="en-US" sz="825" dirty="0"/>
              <a:t>Gardasil 9 – RCP ultimo </a:t>
            </a:r>
            <a:r>
              <a:rPr lang="en-US" sz="825" dirty="0" err="1"/>
              <a:t>approvato</a:t>
            </a:r>
            <a:r>
              <a:rPr lang="en-US" sz="825" dirty="0"/>
              <a:t>.</a:t>
            </a:r>
            <a:endParaRPr lang="it-IT" sz="825" dirty="0"/>
          </a:p>
        </p:txBody>
      </p:sp>
      <p:sp>
        <p:nvSpPr>
          <p:cNvPr id="62" name="Rettangolo 61"/>
          <p:cNvSpPr/>
          <p:nvPr/>
        </p:nvSpPr>
        <p:spPr>
          <a:xfrm>
            <a:off x="329184" y="3367806"/>
            <a:ext cx="8476488" cy="1438855"/>
          </a:xfrm>
          <a:prstGeom prst="rect">
            <a:avLst/>
          </a:prstGeom>
        </p:spPr>
        <p:txBody>
          <a:bodyPr wrap="square">
            <a:spAutoFit/>
          </a:bodyPr>
          <a:lstStyle/>
          <a:p>
            <a:pPr marL="180900" indent="-214313" algn="just">
              <a:lnSpc>
                <a:spcPts val="1950"/>
              </a:lnSpc>
              <a:spcAft>
                <a:spcPts val="450"/>
              </a:spcAft>
              <a:buClr>
                <a:srgbClr val="0070C0"/>
              </a:buClr>
              <a:buFont typeface="Wingdings" panose="05000000000000000000" pitchFamily="2" charset="2"/>
              <a:buChar char="v"/>
            </a:pPr>
            <a:r>
              <a:rPr lang="it-IT" sz="1350" b="1" dirty="0">
                <a:solidFill>
                  <a:prstClr val="black"/>
                </a:solidFill>
              </a:rPr>
              <a:t>E’ </a:t>
            </a:r>
            <a:r>
              <a:rPr lang="it-IT" sz="1350" b="1" dirty="0">
                <a:solidFill>
                  <a:prstClr val="black"/>
                </a:solidFill>
                <a:ea typeface="Calibri"/>
                <a:cs typeface="Times New Roman"/>
              </a:rPr>
              <a:t>disponibile per </a:t>
            </a:r>
            <a:r>
              <a:rPr lang="it-IT" sz="1350" dirty="0">
                <a:solidFill>
                  <a:prstClr val="black"/>
                </a:solidFill>
                <a:ea typeface="Calibri"/>
                <a:cs typeface="Times New Roman"/>
              </a:rPr>
              <a:t>l’</a:t>
            </a:r>
            <a:r>
              <a:rPr lang="it-IT" sz="1350" b="1" dirty="0">
                <a:solidFill>
                  <a:prstClr val="black"/>
                </a:solidFill>
                <a:ea typeface="Calibri"/>
                <a:cs typeface="Times New Roman"/>
              </a:rPr>
              <a:t>immunizzazione</a:t>
            </a:r>
            <a:r>
              <a:rPr lang="it-IT" sz="1350" dirty="0">
                <a:solidFill>
                  <a:prstClr val="black"/>
                </a:solidFill>
                <a:ea typeface="Calibri"/>
                <a:cs typeface="Times New Roman"/>
              </a:rPr>
              <a:t> </a:t>
            </a:r>
            <a:r>
              <a:rPr lang="it-IT" sz="1350" b="1" dirty="0">
                <a:solidFill>
                  <a:prstClr val="black"/>
                </a:solidFill>
                <a:ea typeface="Calibri"/>
                <a:cs typeface="Times New Roman"/>
              </a:rPr>
              <a:t>attiva degli individui  </a:t>
            </a:r>
            <a:r>
              <a:rPr lang="it-IT" sz="1350" b="1" u="sng" dirty="0">
                <a:solidFill>
                  <a:srgbClr val="0E0EB2"/>
                </a:solidFill>
                <a:ea typeface="Calibri"/>
                <a:cs typeface="Times New Roman"/>
              </a:rPr>
              <a:t>a partire dai 9 anni di età</a:t>
            </a:r>
            <a:r>
              <a:rPr lang="it-IT" sz="1350" b="1" dirty="0">
                <a:solidFill>
                  <a:prstClr val="black"/>
                </a:solidFill>
                <a:ea typeface="Calibri"/>
                <a:cs typeface="Times New Roman"/>
              </a:rPr>
              <a:t> </a:t>
            </a:r>
            <a:r>
              <a:rPr lang="it-IT" sz="1350" dirty="0">
                <a:solidFill>
                  <a:prstClr val="black"/>
                </a:solidFill>
                <a:ea typeface="Calibri"/>
                <a:cs typeface="Times New Roman"/>
              </a:rPr>
              <a:t>contro </a:t>
            </a:r>
            <a:r>
              <a:rPr lang="it-IT" sz="1350" b="1" dirty="0">
                <a:solidFill>
                  <a:srgbClr val="C00000"/>
                </a:solidFill>
                <a:ea typeface="Calibri"/>
                <a:cs typeface="Times New Roman"/>
              </a:rPr>
              <a:t>lesioni precancerose e tumori</a:t>
            </a:r>
            <a:r>
              <a:rPr lang="it-IT" sz="1350" dirty="0">
                <a:solidFill>
                  <a:srgbClr val="C00000"/>
                </a:solidFill>
                <a:ea typeface="Calibri"/>
                <a:cs typeface="Times New Roman"/>
              </a:rPr>
              <a:t> </a:t>
            </a:r>
            <a:r>
              <a:rPr lang="it-IT" sz="1350" b="1" dirty="0">
                <a:solidFill>
                  <a:srgbClr val="C00000"/>
                </a:solidFill>
                <a:ea typeface="Calibri"/>
                <a:cs typeface="Times New Roman"/>
              </a:rPr>
              <a:t>che colpiscono il collo dell'utero, la vulva, la vagina e l'ano, e condilomi genitali</a:t>
            </a:r>
            <a:r>
              <a:rPr lang="it-IT" sz="1350" dirty="0">
                <a:solidFill>
                  <a:srgbClr val="C00000"/>
                </a:solidFill>
                <a:ea typeface="Calibri"/>
                <a:cs typeface="Times New Roman"/>
              </a:rPr>
              <a:t> </a:t>
            </a:r>
            <a:r>
              <a:rPr lang="it-IT" sz="1350" dirty="0">
                <a:solidFill>
                  <a:prstClr val="black"/>
                </a:solidFill>
                <a:ea typeface="Calibri"/>
                <a:cs typeface="Times New Roman"/>
              </a:rPr>
              <a:t>(</a:t>
            </a:r>
            <a:r>
              <a:rPr lang="it-IT" sz="1350" dirty="0" err="1">
                <a:solidFill>
                  <a:prstClr val="black"/>
                </a:solidFill>
                <a:ea typeface="Calibri"/>
                <a:cs typeface="Times New Roman"/>
              </a:rPr>
              <a:t>Condyloma</a:t>
            </a:r>
            <a:r>
              <a:rPr lang="it-IT" sz="1350" dirty="0">
                <a:solidFill>
                  <a:prstClr val="black"/>
                </a:solidFill>
                <a:ea typeface="Calibri"/>
                <a:cs typeface="Times New Roman"/>
              </a:rPr>
              <a:t> acuminata) causati dai sottotipi di HPV contenuti nella sua formulazione.</a:t>
            </a:r>
          </a:p>
          <a:p>
            <a:pPr marL="180900" lvl="1" indent="-214313" algn="just">
              <a:lnSpc>
                <a:spcPts val="1950"/>
              </a:lnSpc>
              <a:spcAft>
                <a:spcPts val="450"/>
              </a:spcAft>
              <a:buClr>
                <a:srgbClr val="0070C0"/>
              </a:buClr>
              <a:buFont typeface="Wingdings" panose="05000000000000000000" pitchFamily="2" charset="2"/>
              <a:buChar char="v"/>
            </a:pPr>
            <a:r>
              <a:rPr lang="it-IT" sz="1350" dirty="0">
                <a:solidFill>
                  <a:prstClr val="black"/>
                </a:solidFill>
                <a:ea typeface="Calibri"/>
                <a:cs typeface="Times New Roman"/>
              </a:rPr>
              <a:t>Queste </a:t>
            </a:r>
            <a:r>
              <a:rPr lang="it-IT" sz="1350" b="1" dirty="0">
                <a:solidFill>
                  <a:srgbClr val="C00000"/>
                </a:solidFill>
                <a:ea typeface="Calibri"/>
                <a:cs typeface="Times New Roman"/>
              </a:rPr>
              <a:t>patologie</a:t>
            </a:r>
            <a:r>
              <a:rPr lang="it-IT" sz="1350" dirty="0">
                <a:solidFill>
                  <a:prstClr val="black"/>
                </a:solidFill>
                <a:ea typeface="Calibri"/>
                <a:cs typeface="Times New Roman"/>
              </a:rPr>
              <a:t> sono </a:t>
            </a:r>
            <a:r>
              <a:rPr lang="it-IT" sz="1350" b="1" dirty="0">
                <a:solidFill>
                  <a:srgbClr val="C00000"/>
                </a:solidFill>
                <a:cs typeface="Times New Roman"/>
              </a:rPr>
              <a:t>per la maggior parte attribuibili ai 9 tipi di HPV inclusi nel vaccino (6, 11, 16, 18, 31, 33, 45, 52 e 58) </a:t>
            </a:r>
          </a:p>
        </p:txBody>
      </p:sp>
      <p:grpSp>
        <p:nvGrpSpPr>
          <p:cNvPr id="29" name="Group 28"/>
          <p:cNvGrpSpPr/>
          <p:nvPr/>
        </p:nvGrpSpPr>
        <p:grpSpPr>
          <a:xfrm>
            <a:off x="720090" y="1700809"/>
            <a:ext cx="7166610" cy="1368687"/>
            <a:chOff x="683568" y="1582420"/>
            <a:chExt cx="7879396" cy="1824916"/>
          </a:xfrm>
        </p:grpSpPr>
        <p:grpSp>
          <p:nvGrpSpPr>
            <p:cNvPr id="28" name="Gruppo 27"/>
            <p:cNvGrpSpPr/>
            <p:nvPr/>
          </p:nvGrpSpPr>
          <p:grpSpPr>
            <a:xfrm>
              <a:off x="683568" y="1582420"/>
              <a:ext cx="7879396" cy="1824916"/>
              <a:chOff x="683568" y="1582420"/>
              <a:chExt cx="7879396" cy="1824916"/>
            </a:xfrm>
          </p:grpSpPr>
          <p:grpSp>
            <p:nvGrpSpPr>
              <p:cNvPr id="25" name="Gruppo 24"/>
              <p:cNvGrpSpPr/>
              <p:nvPr/>
            </p:nvGrpSpPr>
            <p:grpSpPr>
              <a:xfrm>
                <a:off x="1502387" y="2066005"/>
                <a:ext cx="7060577" cy="1341331"/>
                <a:chOff x="207749" y="2240977"/>
                <a:chExt cx="7060577" cy="1341331"/>
              </a:xfrm>
            </p:grpSpPr>
            <p:sp>
              <p:nvSpPr>
                <p:cNvPr id="12" name="Rettangolo 11"/>
                <p:cNvSpPr/>
                <p:nvPr/>
              </p:nvSpPr>
              <p:spPr>
                <a:xfrm>
                  <a:off x="331140" y="3212976"/>
                  <a:ext cx="6937186" cy="369332"/>
                </a:xfrm>
                <a:prstGeom prst="rect">
                  <a:avLst/>
                </a:prstGeom>
              </p:spPr>
              <p:txBody>
                <a:bodyPr wrap="square">
                  <a:spAutoFit/>
                </a:bodyPr>
                <a:lstStyle/>
                <a:p>
                  <a:r>
                    <a:rPr lang="it-IT" sz="1200" i="1" dirty="0"/>
                    <a:t>* AAHS =Amorphous aluminum hydroxyphosphate sulfate, alluminio idrossifosfato solfato amorfo </a:t>
                  </a:r>
                </a:p>
              </p:txBody>
            </p:sp>
            <p:grpSp>
              <p:nvGrpSpPr>
                <p:cNvPr id="24" name="Gruppo 23"/>
                <p:cNvGrpSpPr/>
                <p:nvPr/>
              </p:nvGrpSpPr>
              <p:grpSpPr>
                <a:xfrm>
                  <a:off x="207749" y="2240977"/>
                  <a:ext cx="7060577" cy="757238"/>
                  <a:chOff x="207749" y="2240977"/>
                  <a:chExt cx="7060577" cy="757238"/>
                </a:xfrm>
              </p:grpSpPr>
              <p:grpSp>
                <p:nvGrpSpPr>
                  <p:cNvPr id="13" name="Gruppo 12"/>
                  <p:cNvGrpSpPr/>
                  <p:nvPr/>
                </p:nvGrpSpPr>
                <p:grpSpPr>
                  <a:xfrm>
                    <a:off x="207749" y="2240977"/>
                    <a:ext cx="3456384" cy="757238"/>
                    <a:chOff x="107504" y="2114277"/>
                    <a:chExt cx="3456384" cy="757238"/>
                  </a:xfrm>
                </p:grpSpPr>
                <p:sp>
                  <p:nvSpPr>
                    <p:cNvPr id="14" name="Rettangolo 13"/>
                    <p:cNvSpPr/>
                    <p:nvPr/>
                  </p:nvSpPr>
                  <p:spPr>
                    <a:xfrm>
                      <a:off x="683568" y="2204864"/>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en-US" sz="1200" b="1" dirty="0">
                          <a:solidFill>
                            <a:prstClr val="white"/>
                          </a:solidFill>
                          <a:latin typeface="Arial Narrow"/>
                        </a:rPr>
                        <a:t>6</a:t>
                      </a:r>
                    </a:p>
                    <a:p>
                      <a:pPr algn="ctr" fontAlgn="base">
                        <a:spcBef>
                          <a:spcPct val="0"/>
                        </a:spcBef>
                        <a:spcAft>
                          <a:spcPct val="0"/>
                        </a:spcAft>
                      </a:pPr>
                      <a:r>
                        <a:rPr lang="en-US" altLang="en-US" sz="1200" b="1" i="1" dirty="0">
                          <a:solidFill>
                            <a:prstClr val="white"/>
                          </a:solidFill>
                          <a:latin typeface="Arial Narrow"/>
                        </a:rPr>
                        <a:t>30</a:t>
                      </a:r>
                      <a:r>
                        <a:rPr lang="el-GR" altLang="en-US" sz="1200" b="1" i="1" dirty="0">
                          <a:solidFill>
                            <a:prstClr val="white"/>
                          </a:solidFill>
                          <a:latin typeface="Arial Narrow"/>
                        </a:rPr>
                        <a:t>μ</a:t>
                      </a:r>
                      <a:r>
                        <a:rPr lang="en-US" altLang="en-US" sz="1200" b="1" i="1" dirty="0">
                          <a:solidFill>
                            <a:prstClr val="white"/>
                          </a:solidFill>
                          <a:latin typeface="Arial Narrow"/>
                        </a:rPr>
                        <a:t>g</a:t>
                      </a:r>
                    </a:p>
                  </p:txBody>
                </p:sp>
                <p:sp>
                  <p:nvSpPr>
                    <p:cNvPr id="15" name="Rettangolo 14"/>
                    <p:cNvSpPr/>
                    <p:nvPr/>
                  </p:nvSpPr>
                  <p:spPr>
                    <a:xfrm>
                      <a:off x="1403648" y="2204864"/>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en-US" sz="1200" b="1" dirty="0">
                          <a:solidFill>
                            <a:prstClr val="white"/>
                          </a:solidFill>
                          <a:latin typeface="Arial Narrow"/>
                        </a:rPr>
                        <a:t>11</a:t>
                      </a:r>
                    </a:p>
                    <a:p>
                      <a:pPr algn="ctr" fontAlgn="base">
                        <a:spcBef>
                          <a:spcPct val="0"/>
                        </a:spcBef>
                        <a:spcAft>
                          <a:spcPct val="0"/>
                        </a:spcAft>
                      </a:pPr>
                      <a:r>
                        <a:rPr lang="en-US" altLang="en-US" sz="1200" b="1" i="1" dirty="0">
                          <a:solidFill>
                            <a:prstClr val="white"/>
                          </a:solidFill>
                          <a:latin typeface="Arial Narrow"/>
                        </a:rPr>
                        <a:t>40</a:t>
                      </a:r>
                      <a:r>
                        <a:rPr lang="el-GR" altLang="en-US" sz="1200" b="1" i="1" dirty="0">
                          <a:solidFill>
                            <a:prstClr val="white"/>
                          </a:solidFill>
                          <a:latin typeface="Arial Narrow"/>
                        </a:rPr>
                        <a:t>μ</a:t>
                      </a:r>
                      <a:r>
                        <a:rPr lang="en-US" altLang="en-US" sz="1200" b="1" i="1" dirty="0">
                          <a:solidFill>
                            <a:prstClr val="white"/>
                          </a:solidFill>
                          <a:latin typeface="Arial Narrow"/>
                        </a:rPr>
                        <a:t>g</a:t>
                      </a:r>
                    </a:p>
                  </p:txBody>
                </p:sp>
                <p:sp>
                  <p:nvSpPr>
                    <p:cNvPr id="16" name="Rettangolo 15"/>
                    <p:cNvSpPr/>
                    <p:nvPr/>
                  </p:nvSpPr>
                  <p:spPr>
                    <a:xfrm>
                      <a:off x="2123728" y="2204864"/>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en-US" sz="1200" b="1" dirty="0">
                          <a:solidFill>
                            <a:prstClr val="white"/>
                          </a:solidFill>
                          <a:latin typeface="Arial Narrow"/>
                        </a:rPr>
                        <a:t>16</a:t>
                      </a:r>
                    </a:p>
                    <a:p>
                      <a:pPr algn="ctr" fontAlgn="base">
                        <a:spcBef>
                          <a:spcPct val="0"/>
                        </a:spcBef>
                        <a:spcAft>
                          <a:spcPct val="0"/>
                        </a:spcAft>
                      </a:pPr>
                      <a:r>
                        <a:rPr lang="en-US" altLang="en-US" sz="1200" b="1" i="1" dirty="0">
                          <a:solidFill>
                            <a:prstClr val="white"/>
                          </a:solidFill>
                          <a:latin typeface="Arial Narrow"/>
                        </a:rPr>
                        <a:t>60</a:t>
                      </a:r>
                      <a:r>
                        <a:rPr lang="el-GR" altLang="en-US" sz="1200" b="1" i="1" dirty="0">
                          <a:solidFill>
                            <a:prstClr val="white"/>
                          </a:solidFill>
                          <a:latin typeface="Arial Narrow"/>
                        </a:rPr>
                        <a:t>μ</a:t>
                      </a:r>
                      <a:r>
                        <a:rPr lang="en-US" altLang="en-US" sz="1200" b="1" i="1" dirty="0">
                          <a:solidFill>
                            <a:prstClr val="white"/>
                          </a:solidFill>
                          <a:latin typeface="Arial Narrow"/>
                        </a:rPr>
                        <a:t>g</a:t>
                      </a:r>
                    </a:p>
                  </p:txBody>
                </p:sp>
                <p:sp>
                  <p:nvSpPr>
                    <p:cNvPr id="17" name="Rettangolo 16"/>
                    <p:cNvSpPr/>
                    <p:nvPr/>
                  </p:nvSpPr>
                  <p:spPr>
                    <a:xfrm>
                      <a:off x="2843808" y="2204864"/>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en-US" sz="1200" b="1" dirty="0">
                          <a:solidFill>
                            <a:prstClr val="white"/>
                          </a:solidFill>
                          <a:latin typeface="Arial Narrow"/>
                        </a:rPr>
                        <a:t>18</a:t>
                      </a:r>
                    </a:p>
                    <a:p>
                      <a:pPr algn="ctr" fontAlgn="base">
                        <a:spcBef>
                          <a:spcPct val="0"/>
                        </a:spcBef>
                        <a:spcAft>
                          <a:spcPct val="0"/>
                        </a:spcAft>
                      </a:pPr>
                      <a:r>
                        <a:rPr lang="en-US" altLang="en-US" sz="1200" b="1" i="1" dirty="0">
                          <a:solidFill>
                            <a:prstClr val="white"/>
                          </a:solidFill>
                          <a:latin typeface="Arial Narrow"/>
                        </a:rPr>
                        <a:t>40</a:t>
                      </a:r>
                      <a:r>
                        <a:rPr lang="el-GR" altLang="en-US" sz="1200" b="1" i="1" dirty="0">
                          <a:solidFill>
                            <a:prstClr val="white"/>
                          </a:solidFill>
                          <a:latin typeface="Arial Narrow"/>
                        </a:rPr>
                        <a:t>μ</a:t>
                      </a:r>
                      <a:r>
                        <a:rPr lang="en-US" altLang="en-US" sz="1200" b="1" i="1" dirty="0">
                          <a:solidFill>
                            <a:prstClr val="white"/>
                          </a:solidFill>
                          <a:latin typeface="Arial Narrow"/>
                        </a:rPr>
                        <a:t>g</a:t>
                      </a:r>
                    </a:p>
                  </p:txBody>
                </p:sp>
                <p:sp>
                  <p:nvSpPr>
                    <p:cNvPr id="18" name="Oval 42"/>
                    <p:cNvSpPr>
                      <a:spLocks noChangeArrowheads="1"/>
                    </p:cNvSpPr>
                    <p:nvPr/>
                  </p:nvSpPr>
                  <p:spPr bwMode="auto">
                    <a:xfrm>
                      <a:off x="107504" y="2114277"/>
                      <a:ext cx="731838" cy="757238"/>
                    </a:xfrm>
                    <a:prstGeom prst="ellipse">
                      <a:avLst/>
                    </a:prstGeom>
                    <a:solidFill>
                      <a:srgbClr val="96172E"/>
                    </a:solidFill>
                    <a:ln w="9525">
                      <a:solidFill>
                        <a:schemeClr val="bg1"/>
                      </a:solidFill>
                      <a:round/>
                      <a:headEnd/>
                      <a:tailEnd/>
                    </a:ln>
                    <a:effectLst>
                      <a:outerShdw blurRad="50800" dist="38100" dir="2700000" algn="tl" rotWithShape="0">
                        <a:prstClr val="black">
                          <a:alpha val="40000"/>
                        </a:prstClr>
                      </a:outerShdw>
                    </a:effectLst>
                  </p:spPr>
                  <p:txBody>
                    <a:bodyPr wrap="none" anchor="ctr"/>
                    <a:lstStyle>
                      <a:lvl1pPr eaLnBrk="0" hangingPunct="0">
                        <a:lnSpc>
                          <a:spcPct val="85000"/>
                        </a:lnSpc>
                        <a:spcBef>
                          <a:spcPct val="80000"/>
                        </a:spcBef>
                        <a:buClr>
                          <a:schemeClr val="tx2"/>
                        </a:buClr>
                        <a:buSzPct val="75000"/>
                        <a:buFont typeface="Wingdings" pitchFamily="2" charset="2"/>
                        <a:buChar char="l"/>
                        <a:defRPr sz="2400">
                          <a:solidFill>
                            <a:schemeClr val="tx1"/>
                          </a:solidFill>
                          <a:latin typeface="Arial" charset="0"/>
                        </a:defRPr>
                      </a:lvl1pPr>
                      <a:lvl2pPr marL="742950" indent="-285750" eaLnBrk="0" hangingPunct="0">
                        <a:lnSpc>
                          <a:spcPct val="85000"/>
                        </a:lnSpc>
                        <a:spcBef>
                          <a:spcPct val="20000"/>
                        </a:spcBef>
                        <a:buChar char="–"/>
                        <a:defRPr sz="2400">
                          <a:solidFill>
                            <a:schemeClr val="tx1"/>
                          </a:solidFill>
                          <a:latin typeface="Arial" charset="0"/>
                        </a:defRPr>
                      </a:lvl2pPr>
                      <a:lvl3pPr marL="1143000" indent="-228600" eaLnBrk="0" hangingPunct="0">
                        <a:lnSpc>
                          <a:spcPct val="85000"/>
                        </a:lnSpc>
                        <a:spcBef>
                          <a:spcPct val="20000"/>
                        </a:spcBef>
                        <a:buChar char="•"/>
                        <a:defRPr sz="2400">
                          <a:solidFill>
                            <a:schemeClr val="tx1"/>
                          </a:solidFill>
                          <a:latin typeface="Arial" charset="0"/>
                        </a:defRPr>
                      </a:lvl3pPr>
                      <a:lvl4pPr marL="1600200" indent="-228600" eaLnBrk="0" hangingPunct="0">
                        <a:lnSpc>
                          <a:spcPct val="85000"/>
                        </a:lnSpc>
                        <a:spcBef>
                          <a:spcPct val="20000"/>
                        </a:spcBef>
                        <a:buChar char="–"/>
                        <a:defRPr sz="2400">
                          <a:solidFill>
                            <a:schemeClr val="tx1"/>
                          </a:solidFill>
                          <a:latin typeface="Arial" charset="0"/>
                        </a:defRPr>
                      </a:lvl4pPr>
                      <a:lvl5pPr marL="2057400" indent="-228600" eaLnBrk="0" hangingPunct="0">
                        <a:lnSpc>
                          <a:spcPct val="85000"/>
                        </a:lnSpc>
                        <a:spcBef>
                          <a:spcPct val="20000"/>
                        </a:spcBef>
                        <a:buChar char="»"/>
                        <a:defRPr sz="2400">
                          <a:solidFill>
                            <a:schemeClr val="tx1"/>
                          </a:solidFill>
                          <a:latin typeface="Arial" charset="0"/>
                        </a:defRPr>
                      </a:lvl5pPr>
                      <a:lvl6pPr marL="2514600" indent="-228600" eaLnBrk="0" fontAlgn="base" hangingPunct="0">
                        <a:lnSpc>
                          <a:spcPct val="85000"/>
                        </a:lnSpc>
                        <a:spcBef>
                          <a:spcPct val="20000"/>
                        </a:spcBef>
                        <a:spcAft>
                          <a:spcPct val="0"/>
                        </a:spcAft>
                        <a:buChar char="»"/>
                        <a:defRPr sz="2400">
                          <a:solidFill>
                            <a:schemeClr val="tx1"/>
                          </a:solidFill>
                          <a:latin typeface="Arial" charset="0"/>
                        </a:defRPr>
                      </a:lvl6pPr>
                      <a:lvl7pPr marL="2971800" indent="-228600" eaLnBrk="0" fontAlgn="base" hangingPunct="0">
                        <a:lnSpc>
                          <a:spcPct val="85000"/>
                        </a:lnSpc>
                        <a:spcBef>
                          <a:spcPct val="20000"/>
                        </a:spcBef>
                        <a:spcAft>
                          <a:spcPct val="0"/>
                        </a:spcAft>
                        <a:buChar char="»"/>
                        <a:defRPr sz="2400">
                          <a:solidFill>
                            <a:schemeClr val="tx1"/>
                          </a:solidFill>
                          <a:latin typeface="Arial" charset="0"/>
                        </a:defRPr>
                      </a:lvl7pPr>
                      <a:lvl8pPr marL="3429000" indent="-228600" eaLnBrk="0" fontAlgn="base" hangingPunct="0">
                        <a:lnSpc>
                          <a:spcPct val="85000"/>
                        </a:lnSpc>
                        <a:spcBef>
                          <a:spcPct val="20000"/>
                        </a:spcBef>
                        <a:spcAft>
                          <a:spcPct val="0"/>
                        </a:spcAft>
                        <a:buChar char="»"/>
                        <a:defRPr sz="2400">
                          <a:solidFill>
                            <a:schemeClr val="tx1"/>
                          </a:solidFill>
                          <a:latin typeface="Arial" charset="0"/>
                        </a:defRPr>
                      </a:lvl8pPr>
                      <a:lvl9pPr marL="3886200" indent="-228600" eaLnBrk="0" fontAlgn="base" hangingPunct="0">
                        <a:lnSpc>
                          <a:spcPct val="85000"/>
                        </a:lnSpc>
                        <a:spcBef>
                          <a:spcPct val="20000"/>
                        </a:spcBef>
                        <a:spcAft>
                          <a:spcPct val="0"/>
                        </a:spcAft>
                        <a:buChar char="»"/>
                        <a:defRPr sz="2400">
                          <a:solidFill>
                            <a:schemeClr val="tx1"/>
                          </a:solidFill>
                          <a:latin typeface="Arial" charset="0"/>
                        </a:defRPr>
                      </a:lvl9pPr>
                    </a:lstStyle>
                    <a:p>
                      <a:pPr eaLnBrk="1" fontAlgn="base" hangingPunct="1">
                        <a:lnSpc>
                          <a:spcPct val="100000"/>
                        </a:lnSpc>
                        <a:spcBef>
                          <a:spcPct val="0"/>
                        </a:spcBef>
                        <a:spcAft>
                          <a:spcPct val="0"/>
                        </a:spcAft>
                        <a:buClrTx/>
                        <a:buSzTx/>
                        <a:buFontTx/>
                        <a:buNone/>
                      </a:pPr>
                      <a:r>
                        <a:rPr lang="fr-FR" altLang="en-US" sz="1200" b="1" dirty="0">
                          <a:solidFill>
                            <a:prstClr val="white"/>
                          </a:solidFill>
                          <a:latin typeface="Arial Narrow"/>
                        </a:rPr>
                        <a:t>AAHS*</a:t>
                      </a:r>
                    </a:p>
                    <a:p>
                      <a:pPr eaLnBrk="1" fontAlgn="base" hangingPunct="1">
                        <a:lnSpc>
                          <a:spcPct val="100000"/>
                        </a:lnSpc>
                        <a:spcBef>
                          <a:spcPct val="0"/>
                        </a:spcBef>
                        <a:spcAft>
                          <a:spcPct val="0"/>
                        </a:spcAft>
                        <a:buClrTx/>
                        <a:buSzTx/>
                        <a:buFontTx/>
                        <a:buNone/>
                      </a:pPr>
                      <a:r>
                        <a:rPr lang="fr-FR" altLang="en-US" sz="1200" b="1" dirty="0">
                          <a:solidFill>
                            <a:prstClr val="white"/>
                          </a:solidFill>
                          <a:latin typeface="Arial Narrow"/>
                        </a:rPr>
                        <a:t>500</a:t>
                      </a:r>
                      <a:r>
                        <a:rPr lang="el-GR" altLang="en-US" sz="1200" b="1" dirty="0">
                          <a:solidFill>
                            <a:prstClr val="white"/>
                          </a:solidFill>
                          <a:latin typeface="Arial Narrow"/>
                        </a:rPr>
                        <a:t>μ</a:t>
                      </a:r>
                      <a:r>
                        <a:rPr lang="fr-FR" altLang="en-US" sz="1200" b="1" dirty="0">
                          <a:solidFill>
                            <a:prstClr val="white"/>
                          </a:solidFill>
                          <a:latin typeface="Arial Narrow"/>
                        </a:rPr>
                        <a:t>g</a:t>
                      </a:r>
                    </a:p>
                  </p:txBody>
                </p:sp>
              </p:grpSp>
              <p:sp>
                <p:nvSpPr>
                  <p:cNvPr id="19" name="Rettangolo 18"/>
                  <p:cNvSpPr/>
                  <p:nvPr/>
                </p:nvSpPr>
                <p:spPr>
                  <a:xfrm>
                    <a:off x="3667926" y="2331564"/>
                    <a:ext cx="720080" cy="57606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en-US" sz="1200" b="1" dirty="0">
                        <a:solidFill>
                          <a:schemeClr val="tx1"/>
                        </a:solidFill>
                        <a:latin typeface="Arial Narrow"/>
                      </a:rPr>
                      <a:t>31</a:t>
                    </a:r>
                  </a:p>
                  <a:p>
                    <a:pPr algn="ctr" fontAlgn="base">
                      <a:spcBef>
                        <a:spcPct val="0"/>
                      </a:spcBef>
                      <a:spcAft>
                        <a:spcPct val="0"/>
                      </a:spcAft>
                    </a:pPr>
                    <a:r>
                      <a:rPr lang="en-US" altLang="en-US" sz="1200" b="1" i="1" dirty="0">
                        <a:solidFill>
                          <a:schemeClr val="tx1"/>
                        </a:solidFill>
                        <a:latin typeface="Arial Narrow"/>
                      </a:rPr>
                      <a:t>20</a:t>
                    </a:r>
                    <a:r>
                      <a:rPr lang="el-GR" altLang="en-US" sz="1200" b="1" i="1" dirty="0">
                        <a:solidFill>
                          <a:schemeClr val="tx1"/>
                        </a:solidFill>
                        <a:latin typeface="Arial Narrow"/>
                      </a:rPr>
                      <a:t>μ</a:t>
                    </a:r>
                    <a:r>
                      <a:rPr lang="en-US" altLang="en-US" sz="1200" b="1" i="1" dirty="0">
                        <a:solidFill>
                          <a:schemeClr val="tx1"/>
                        </a:solidFill>
                        <a:latin typeface="Arial Narrow"/>
                      </a:rPr>
                      <a:t>g</a:t>
                    </a:r>
                  </a:p>
                </p:txBody>
              </p:sp>
              <p:sp>
                <p:nvSpPr>
                  <p:cNvPr id="20" name="Rettangolo 19"/>
                  <p:cNvSpPr/>
                  <p:nvPr/>
                </p:nvSpPr>
                <p:spPr>
                  <a:xfrm>
                    <a:off x="4388006" y="2331564"/>
                    <a:ext cx="720080" cy="57606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en-US" sz="1200" b="1" dirty="0">
                        <a:solidFill>
                          <a:schemeClr val="tx1"/>
                        </a:solidFill>
                        <a:latin typeface="Arial Narrow"/>
                      </a:rPr>
                      <a:t>33</a:t>
                    </a:r>
                  </a:p>
                  <a:p>
                    <a:pPr algn="ctr" fontAlgn="base">
                      <a:spcBef>
                        <a:spcPct val="0"/>
                      </a:spcBef>
                      <a:spcAft>
                        <a:spcPct val="0"/>
                      </a:spcAft>
                    </a:pPr>
                    <a:r>
                      <a:rPr lang="en-US" altLang="en-US" sz="1200" b="1" i="1" dirty="0">
                        <a:solidFill>
                          <a:schemeClr val="tx1"/>
                        </a:solidFill>
                        <a:latin typeface="Arial Narrow"/>
                      </a:rPr>
                      <a:t>20</a:t>
                    </a:r>
                    <a:r>
                      <a:rPr lang="el-GR" altLang="en-US" sz="1200" b="1" i="1" dirty="0">
                        <a:solidFill>
                          <a:schemeClr val="tx1"/>
                        </a:solidFill>
                        <a:latin typeface="Arial Narrow"/>
                      </a:rPr>
                      <a:t>μ</a:t>
                    </a:r>
                    <a:r>
                      <a:rPr lang="en-US" altLang="en-US" sz="1200" b="1" i="1" dirty="0">
                        <a:solidFill>
                          <a:schemeClr val="tx1"/>
                        </a:solidFill>
                        <a:latin typeface="Arial Narrow"/>
                      </a:rPr>
                      <a:t>g</a:t>
                    </a:r>
                  </a:p>
                </p:txBody>
              </p:sp>
              <p:sp>
                <p:nvSpPr>
                  <p:cNvPr id="21" name="Rettangolo 20"/>
                  <p:cNvSpPr/>
                  <p:nvPr/>
                </p:nvSpPr>
                <p:spPr>
                  <a:xfrm>
                    <a:off x="5108086" y="2331564"/>
                    <a:ext cx="720080" cy="57606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en-US" sz="1200" b="1" dirty="0">
                        <a:solidFill>
                          <a:schemeClr val="tx1"/>
                        </a:solidFill>
                        <a:latin typeface="Arial Narrow"/>
                      </a:rPr>
                      <a:t>45</a:t>
                    </a:r>
                  </a:p>
                  <a:p>
                    <a:pPr algn="ctr" fontAlgn="base">
                      <a:spcBef>
                        <a:spcPct val="0"/>
                      </a:spcBef>
                      <a:spcAft>
                        <a:spcPct val="0"/>
                      </a:spcAft>
                    </a:pPr>
                    <a:r>
                      <a:rPr lang="en-US" altLang="en-US" sz="1200" b="1" i="1" dirty="0">
                        <a:solidFill>
                          <a:schemeClr val="tx1"/>
                        </a:solidFill>
                        <a:latin typeface="Arial Narrow"/>
                      </a:rPr>
                      <a:t>20</a:t>
                    </a:r>
                    <a:r>
                      <a:rPr lang="el-GR" altLang="en-US" sz="1200" b="1" i="1" dirty="0">
                        <a:solidFill>
                          <a:schemeClr val="tx1"/>
                        </a:solidFill>
                        <a:latin typeface="Arial Narrow"/>
                      </a:rPr>
                      <a:t>μ</a:t>
                    </a:r>
                    <a:r>
                      <a:rPr lang="en-US" altLang="en-US" sz="1200" b="1" i="1" dirty="0">
                        <a:solidFill>
                          <a:schemeClr val="tx1"/>
                        </a:solidFill>
                        <a:latin typeface="Arial Narrow"/>
                      </a:rPr>
                      <a:t>g</a:t>
                    </a:r>
                  </a:p>
                </p:txBody>
              </p:sp>
              <p:sp>
                <p:nvSpPr>
                  <p:cNvPr id="22" name="Rettangolo 21"/>
                  <p:cNvSpPr/>
                  <p:nvPr/>
                </p:nvSpPr>
                <p:spPr>
                  <a:xfrm>
                    <a:off x="5828166" y="2331564"/>
                    <a:ext cx="720080" cy="57606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en-US" sz="1200" b="1" dirty="0">
                        <a:solidFill>
                          <a:schemeClr val="tx1"/>
                        </a:solidFill>
                        <a:latin typeface="Arial Narrow"/>
                      </a:rPr>
                      <a:t>52</a:t>
                    </a:r>
                  </a:p>
                  <a:p>
                    <a:pPr algn="ctr" fontAlgn="base">
                      <a:spcBef>
                        <a:spcPct val="0"/>
                      </a:spcBef>
                      <a:spcAft>
                        <a:spcPct val="0"/>
                      </a:spcAft>
                    </a:pPr>
                    <a:r>
                      <a:rPr lang="en-US" altLang="en-US" sz="1200" b="1" i="1" dirty="0">
                        <a:solidFill>
                          <a:schemeClr val="tx1"/>
                        </a:solidFill>
                        <a:latin typeface="Arial Narrow"/>
                      </a:rPr>
                      <a:t>20</a:t>
                    </a:r>
                    <a:r>
                      <a:rPr lang="el-GR" altLang="en-US" sz="1200" b="1" i="1" dirty="0">
                        <a:solidFill>
                          <a:schemeClr val="tx1"/>
                        </a:solidFill>
                        <a:latin typeface="Arial Narrow"/>
                      </a:rPr>
                      <a:t>μ</a:t>
                    </a:r>
                    <a:r>
                      <a:rPr lang="en-US" altLang="en-US" sz="1200" b="1" i="1" dirty="0">
                        <a:solidFill>
                          <a:schemeClr val="tx1"/>
                        </a:solidFill>
                        <a:latin typeface="Arial Narrow"/>
                      </a:rPr>
                      <a:t>g</a:t>
                    </a:r>
                  </a:p>
                </p:txBody>
              </p:sp>
              <p:sp>
                <p:nvSpPr>
                  <p:cNvPr id="23" name="Rettangolo 22"/>
                  <p:cNvSpPr/>
                  <p:nvPr/>
                </p:nvSpPr>
                <p:spPr>
                  <a:xfrm>
                    <a:off x="6548246" y="2331564"/>
                    <a:ext cx="720080" cy="57606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en-US" sz="1200" b="1" dirty="0">
                        <a:solidFill>
                          <a:schemeClr val="tx1"/>
                        </a:solidFill>
                        <a:latin typeface="Arial Narrow"/>
                      </a:rPr>
                      <a:t>58</a:t>
                    </a:r>
                  </a:p>
                  <a:p>
                    <a:pPr algn="ctr" fontAlgn="base">
                      <a:spcBef>
                        <a:spcPct val="0"/>
                      </a:spcBef>
                      <a:spcAft>
                        <a:spcPct val="0"/>
                      </a:spcAft>
                    </a:pPr>
                    <a:r>
                      <a:rPr lang="en-US" altLang="en-US" sz="1200" b="1" i="1" dirty="0">
                        <a:solidFill>
                          <a:schemeClr val="tx1"/>
                        </a:solidFill>
                        <a:latin typeface="Arial Narrow"/>
                      </a:rPr>
                      <a:t>20</a:t>
                    </a:r>
                    <a:r>
                      <a:rPr lang="el-GR" altLang="en-US" sz="1200" b="1" i="1" dirty="0">
                        <a:solidFill>
                          <a:schemeClr val="tx1"/>
                        </a:solidFill>
                        <a:latin typeface="Arial Narrow"/>
                      </a:rPr>
                      <a:t>μ</a:t>
                    </a:r>
                    <a:r>
                      <a:rPr lang="en-US" altLang="en-US" sz="1200" b="1" i="1" dirty="0">
                        <a:solidFill>
                          <a:schemeClr val="tx1"/>
                        </a:solidFill>
                        <a:latin typeface="Arial Narrow"/>
                      </a:rPr>
                      <a:t>g</a:t>
                    </a:r>
                  </a:p>
                </p:txBody>
              </p:sp>
            </p:grpSp>
          </p:grpSp>
          <p:sp>
            <p:nvSpPr>
              <p:cNvPr id="26" name="Rettangolo 25"/>
              <p:cNvSpPr/>
              <p:nvPr/>
            </p:nvSpPr>
            <p:spPr>
              <a:xfrm>
                <a:off x="683568" y="2363324"/>
                <a:ext cx="645405" cy="369332"/>
              </a:xfrm>
              <a:prstGeom prst="rect">
                <a:avLst/>
              </a:prstGeom>
            </p:spPr>
            <p:txBody>
              <a:bodyPr wrap="none">
                <a:spAutoFit/>
              </a:bodyPr>
              <a:lstStyle/>
              <a:p>
                <a:pPr fontAlgn="base">
                  <a:spcBef>
                    <a:spcPct val="0"/>
                  </a:spcBef>
                  <a:spcAft>
                    <a:spcPct val="0"/>
                  </a:spcAft>
                </a:pPr>
                <a:r>
                  <a:rPr lang="en-US" altLang="en-US" sz="1200" b="1" dirty="0">
                    <a:latin typeface="Arial Narrow"/>
                  </a:rPr>
                  <a:t>9vHPV</a:t>
                </a:r>
              </a:p>
            </p:txBody>
          </p:sp>
          <p:sp>
            <p:nvSpPr>
              <p:cNvPr id="27" name="Rettangolo 26"/>
              <p:cNvSpPr/>
              <p:nvPr/>
            </p:nvSpPr>
            <p:spPr>
              <a:xfrm>
                <a:off x="2449375" y="1582420"/>
                <a:ext cx="2043793" cy="369332"/>
              </a:xfrm>
              <a:prstGeom prst="rect">
                <a:avLst/>
              </a:prstGeom>
            </p:spPr>
            <p:txBody>
              <a:bodyPr wrap="none">
                <a:spAutoFit/>
              </a:bodyPr>
              <a:lstStyle/>
              <a:p>
                <a:pPr fontAlgn="base">
                  <a:spcBef>
                    <a:spcPct val="0"/>
                  </a:spcBef>
                  <a:spcAft>
                    <a:spcPct val="0"/>
                  </a:spcAft>
                </a:pPr>
                <a:r>
                  <a:rPr lang="en-US" altLang="en-US" sz="1200" i="1" dirty="0">
                    <a:latin typeface="Arial Narrow"/>
                  </a:rPr>
                  <a:t>Tipi </a:t>
                </a:r>
                <a:r>
                  <a:rPr lang="en-US" altLang="en-US" sz="1200" i="1" dirty="0" err="1">
                    <a:latin typeface="Arial Narrow"/>
                  </a:rPr>
                  <a:t>inclusi</a:t>
                </a:r>
                <a:r>
                  <a:rPr lang="en-US" altLang="en-US" sz="1200" i="1" dirty="0">
                    <a:latin typeface="Arial Narrow"/>
                  </a:rPr>
                  <a:t> </a:t>
                </a:r>
                <a:r>
                  <a:rPr lang="en-US" altLang="en-US" sz="1200" i="1" dirty="0" err="1">
                    <a:latin typeface="Arial Narrow"/>
                  </a:rPr>
                  <a:t>nel</a:t>
                </a:r>
                <a:r>
                  <a:rPr lang="en-US" altLang="en-US" sz="1200" i="1" dirty="0">
                    <a:latin typeface="Arial Narrow"/>
                  </a:rPr>
                  <a:t> </a:t>
                </a:r>
                <a:r>
                  <a:rPr lang="en-US" altLang="en-US" sz="1200" i="1" dirty="0" err="1">
                    <a:latin typeface="Arial Narrow"/>
                  </a:rPr>
                  <a:t>vaccino</a:t>
                </a:r>
                <a:r>
                  <a:rPr lang="en-US" altLang="en-US" sz="1200" i="1" dirty="0">
                    <a:latin typeface="Arial Narrow"/>
                  </a:rPr>
                  <a:t> 4vHPV</a:t>
                </a:r>
              </a:p>
            </p:txBody>
          </p:sp>
        </p:grpSp>
        <p:sp>
          <p:nvSpPr>
            <p:cNvPr id="11" name="Right Bracket 10"/>
            <p:cNvSpPr/>
            <p:nvPr/>
          </p:nvSpPr>
          <p:spPr>
            <a:xfrm rot="16200000" flipV="1">
              <a:off x="3465563" y="804449"/>
              <a:ext cx="72008" cy="2375505"/>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200"/>
            </a:p>
          </p:txBody>
        </p:sp>
      </p:grpSp>
    </p:spTree>
    <p:extLst>
      <p:ext uri="{BB962C8B-B14F-4D97-AF65-F5344CB8AC3E}">
        <p14:creationId xmlns:p14="http://schemas.microsoft.com/office/powerpoint/2010/main" val="5415431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4EA40DFE-DBCF-48A0-9C84-9359016FB7BE}"/>
              </a:ext>
            </a:extLst>
          </p:cNvPr>
          <p:cNvSpPr>
            <a:spLocks noGrp="1"/>
          </p:cNvSpPr>
          <p:nvPr>
            <p:ph type="title"/>
          </p:nvPr>
        </p:nvSpPr>
        <p:spPr>
          <a:xfrm>
            <a:off x="465727" y="215743"/>
            <a:ext cx="7448251" cy="596646"/>
          </a:xfrm>
        </p:spPr>
        <p:txBody>
          <a:bodyPr>
            <a:normAutofit fontScale="90000"/>
          </a:bodyPr>
          <a:lstStyle/>
          <a:p>
            <a:r>
              <a:rPr lang="en-US" b="1" i="1" dirty="0"/>
              <a:t>Long-Term Data, HPV Vaccines</a:t>
            </a:r>
          </a:p>
        </p:txBody>
      </p:sp>
      <p:sp>
        <p:nvSpPr>
          <p:cNvPr id="12" name="TextBox 11">
            <a:extLst>
              <a:ext uri="{FF2B5EF4-FFF2-40B4-BE49-F238E27FC236}">
                <a16:creationId xmlns:a16="http://schemas.microsoft.com/office/drawing/2014/main" xmlns="" id="{227FB36B-DA47-451C-AD80-3EA554AF6BC6}"/>
              </a:ext>
            </a:extLst>
          </p:cNvPr>
          <p:cNvSpPr txBox="1"/>
          <p:nvPr/>
        </p:nvSpPr>
        <p:spPr>
          <a:xfrm>
            <a:off x="1192" y="2261460"/>
            <a:ext cx="9141619" cy="3065852"/>
          </a:xfrm>
          <a:prstGeom prst="roundRect">
            <a:avLst>
              <a:gd name="adj" fmla="val 0"/>
            </a:avLst>
          </a:prstGeom>
          <a:solidFill>
            <a:sysClr val="window" lastClr="FFFFFF">
              <a:lumMod val="95000"/>
            </a:sysClr>
          </a:solidFill>
          <a:ln w="19050">
            <a:noFill/>
          </a:ln>
          <a:effectLst/>
        </p:spPr>
        <p:txBody>
          <a:bodyPr wrap="square" rtlCol="0" anchor="b" anchorCtr="0">
            <a:noAutofit/>
          </a:bodyPr>
          <a:lstStyle/>
          <a:p>
            <a:pPr>
              <a:defRPr/>
            </a:pPr>
            <a:endParaRPr lang="en-GB" sz="1200" kern="0" dirty="0">
              <a:solidFill>
                <a:srgbClr val="37424A"/>
              </a:solidFill>
              <a:latin typeface="Arial Narrow"/>
            </a:endParaRPr>
          </a:p>
        </p:txBody>
      </p:sp>
      <p:sp>
        <p:nvSpPr>
          <p:cNvPr id="13" name="Content Placeholder 2">
            <a:extLst>
              <a:ext uri="{FF2B5EF4-FFF2-40B4-BE49-F238E27FC236}">
                <a16:creationId xmlns:a16="http://schemas.microsoft.com/office/drawing/2014/main" xmlns="" id="{3FFD4BD2-BEA3-481C-B702-8B36881FF78E}"/>
              </a:ext>
            </a:extLst>
          </p:cNvPr>
          <p:cNvSpPr txBox="1">
            <a:spLocks/>
          </p:cNvSpPr>
          <p:nvPr/>
        </p:nvSpPr>
        <p:spPr>
          <a:xfrm>
            <a:off x="107505" y="2415431"/>
            <a:ext cx="4248472" cy="2850098"/>
          </a:xfrm>
          <a:prstGeom prst="rect">
            <a:avLst/>
          </a:prstGeom>
        </p:spPr>
        <p:txBody>
          <a:bodyPr vert="horz" lIns="0" tIns="0" rIns="0" bIns="0" rtlCol="0">
            <a:noAutofit/>
          </a:bodyPr>
          <a:lstStyle>
            <a:lvl1pPr marL="227013" indent="-227013" algn="l" defTabSz="457200" rtl="0" eaLnBrk="1" latinLnBrk="0" hangingPunct="1">
              <a:lnSpc>
                <a:spcPct val="90000"/>
              </a:lnSpc>
              <a:spcBef>
                <a:spcPts val="1200"/>
              </a:spcBef>
              <a:buClr>
                <a:schemeClr val="accent1"/>
              </a:buClr>
              <a:buSzPct val="95000"/>
              <a:buFont typeface="Arial Black" panose="020B0A04020102020204" pitchFamily="34" charset="0"/>
              <a:buChar char="•"/>
              <a:defRPr sz="2400" kern="600" spc="30">
                <a:solidFill>
                  <a:schemeClr val="tx1"/>
                </a:solidFill>
                <a:latin typeface="Arial Narrow"/>
                <a:ea typeface="+mn-ea"/>
                <a:cs typeface="Arial Narrow"/>
              </a:defRPr>
            </a:lvl1pPr>
            <a:lvl2pPr marL="460375" indent="-233363" algn="l" defTabSz="457200" rtl="0" eaLnBrk="1" latinLnBrk="0" hangingPunct="1">
              <a:lnSpc>
                <a:spcPct val="90000"/>
              </a:lnSpc>
              <a:spcBef>
                <a:spcPts val="600"/>
              </a:spcBef>
              <a:buClr>
                <a:schemeClr val="tx1"/>
              </a:buClr>
              <a:buSzPct val="95000"/>
              <a:buFont typeface="Arial Narrow" panose="020B0606020202030204" pitchFamily="34" charset="0"/>
              <a:buChar char="–"/>
              <a:defRPr sz="2400" kern="600" spc="30">
                <a:solidFill>
                  <a:schemeClr val="tx1"/>
                </a:solidFill>
                <a:latin typeface="Arial Narrow"/>
                <a:ea typeface="+mn-ea"/>
                <a:cs typeface="Arial Narrow"/>
              </a:defRPr>
            </a:lvl2pPr>
            <a:lvl3pPr marL="687388" indent="-227013" algn="l" defTabSz="457200" rtl="0" eaLnBrk="1" latinLnBrk="0" hangingPunct="1">
              <a:lnSpc>
                <a:spcPct val="90000"/>
              </a:lnSpc>
              <a:spcBef>
                <a:spcPts val="300"/>
              </a:spcBef>
              <a:buClr>
                <a:schemeClr val="accent2">
                  <a:lumMod val="75000"/>
                </a:schemeClr>
              </a:buClr>
              <a:buSzPct val="95000"/>
              <a:buFont typeface="Arial Black" panose="020B0A04020102020204" pitchFamily="34" charset="0"/>
              <a:buChar char="•"/>
              <a:defRPr sz="2000" kern="600" spc="30">
                <a:solidFill>
                  <a:schemeClr val="tx1"/>
                </a:solidFill>
                <a:latin typeface="Arial Narrow"/>
                <a:ea typeface="+mn-ea"/>
                <a:cs typeface="Arial Narrow"/>
              </a:defRPr>
            </a:lvl3pPr>
            <a:lvl4pPr marL="914400" indent="-227013" algn="l" defTabSz="457200" rtl="0" eaLnBrk="1" latinLnBrk="0" hangingPunct="1">
              <a:lnSpc>
                <a:spcPct val="90000"/>
              </a:lnSpc>
              <a:spcBef>
                <a:spcPts val="300"/>
              </a:spcBef>
              <a:buClr>
                <a:schemeClr val="tx1"/>
              </a:buClr>
              <a:buSzPct val="95000"/>
              <a:buFont typeface="Arial Narrow" panose="020B0606020202030204" pitchFamily="34" charset="0"/>
              <a:buChar char="–"/>
              <a:defRPr sz="2000" kern="600" spc="30">
                <a:solidFill>
                  <a:schemeClr val="tx1"/>
                </a:solidFill>
                <a:latin typeface="Arial Narrow"/>
                <a:ea typeface="+mn-ea"/>
                <a:cs typeface="Arial Narrow"/>
              </a:defRPr>
            </a:lvl4pPr>
            <a:lvl5pPr marL="1141413" indent="-227013" algn="l" defTabSz="457200" rtl="0" eaLnBrk="1" latinLnBrk="0" hangingPunct="1">
              <a:lnSpc>
                <a:spcPct val="90000"/>
              </a:lnSpc>
              <a:spcBef>
                <a:spcPts val="300"/>
              </a:spcBef>
              <a:buClr>
                <a:schemeClr val="tx1"/>
              </a:buClr>
              <a:buSzPct val="90000"/>
              <a:buFont typeface="Arial Black" panose="020B0A04020102020204" pitchFamily="34" charset="0"/>
              <a:buChar char="•"/>
              <a:defRPr sz="1800" kern="600" spc="3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450"/>
              </a:spcBef>
              <a:spcAft>
                <a:spcPts val="450"/>
              </a:spcAft>
              <a:buClr>
                <a:srgbClr val="00877C"/>
              </a:buClr>
              <a:buNone/>
              <a:defRPr/>
            </a:pPr>
            <a:r>
              <a:rPr lang="en-US" sz="2000" b="1" dirty="0">
                <a:solidFill>
                  <a:srgbClr val="66203A"/>
                </a:solidFill>
                <a:latin typeface="+mn-lt"/>
              </a:rPr>
              <a:t>Long-term effectiveness per </a:t>
            </a:r>
            <a:r>
              <a:rPr lang="en-US" sz="2000" b="1" dirty="0">
                <a:solidFill>
                  <a:srgbClr val="00877C"/>
                </a:solidFill>
                <a:latin typeface="+mn-lt"/>
              </a:rPr>
              <a:t>4vHPV</a:t>
            </a:r>
            <a:r>
              <a:rPr lang="en-US" sz="2000" b="1" dirty="0">
                <a:solidFill>
                  <a:srgbClr val="66203A"/>
                </a:solidFill>
                <a:latin typeface="+mn-lt"/>
              </a:rPr>
              <a:t>:</a:t>
            </a:r>
          </a:p>
          <a:p>
            <a:pPr>
              <a:spcBef>
                <a:spcPts val="450"/>
              </a:spcBef>
              <a:spcAft>
                <a:spcPts val="450"/>
              </a:spcAft>
              <a:buClr>
                <a:srgbClr val="00877C"/>
              </a:buClr>
              <a:buFont typeface="Arial" panose="020B0604020202020204" pitchFamily="34" charset="0"/>
              <a:buChar char="•"/>
              <a:defRPr/>
            </a:pPr>
            <a:r>
              <a:rPr lang="en-US" altLang="en-US" sz="2000" b="1" dirty="0">
                <a:solidFill>
                  <a:schemeClr val="accent5">
                    <a:lumMod val="75000"/>
                  </a:schemeClr>
                </a:solidFill>
                <a:latin typeface="+mn-lt"/>
              </a:rPr>
              <a:t>10 anni </a:t>
            </a:r>
            <a:r>
              <a:rPr lang="en-US" altLang="en-US" sz="2000" dirty="0">
                <a:solidFill>
                  <a:srgbClr val="37424A"/>
                </a:solidFill>
                <a:latin typeface="+mn-lt"/>
              </a:rPr>
              <a:t>in </a:t>
            </a:r>
            <a:r>
              <a:rPr lang="en-US" altLang="en-US" sz="2000" dirty="0" err="1">
                <a:solidFill>
                  <a:srgbClr val="37424A"/>
                </a:solidFill>
                <a:latin typeface="+mn-lt"/>
              </a:rPr>
              <a:t>ragazzi</a:t>
            </a:r>
            <a:r>
              <a:rPr lang="en-US" altLang="en-US" sz="2000" dirty="0">
                <a:solidFill>
                  <a:srgbClr val="37424A"/>
                </a:solidFill>
                <a:latin typeface="+mn-lt"/>
              </a:rPr>
              <a:t>* e </a:t>
            </a:r>
            <a:r>
              <a:rPr lang="en-US" altLang="en-US" sz="2000" dirty="0" err="1">
                <a:solidFill>
                  <a:srgbClr val="37424A"/>
                </a:solidFill>
                <a:latin typeface="+mn-lt"/>
              </a:rPr>
              <a:t>ragazze</a:t>
            </a:r>
            <a:r>
              <a:rPr lang="en-US" altLang="en-US" sz="2000" dirty="0">
                <a:solidFill>
                  <a:srgbClr val="37424A"/>
                </a:solidFill>
                <a:latin typeface="+mn-lt"/>
              </a:rPr>
              <a:t>* di </a:t>
            </a:r>
            <a:r>
              <a:rPr lang="en-US" altLang="en-US" sz="2000" dirty="0" err="1">
                <a:solidFill>
                  <a:srgbClr val="37424A"/>
                </a:solidFill>
                <a:latin typeface="+mn-lt"/>
              </a:rPr>
              <a:t>età</a:t>
            </a:r>
            <a:r>
              <a:rPr lang="en-US" altLang="en-US" sz="2000" dirty="0">
                <a:solidFill>
                  <a:srgbClr val="37424A"/>
                </a:solidFill>
                <a:latin typeface="+mn-lt"/>
              </a:rPr>
              <a:t> 9–15 anni</a:t>
            </a:r>
          </a:p>
          <a:p>
            <a:pPr>
              <a:spcBef>
                <a:spcPts val="450"/>
              </a:spcBef>
              <a:spcAft>
                <a:spcPts val="450"/>
              </a:spcAft>
              <a:buClr>
                <a:srgbClr val="00877C"/>
              </a:buClr>
              <a:buFont typeface="Arial" panose="020B0604020202020204" pitchFamily="34" charset="0"/>
              <a:buChar char="•"/>
              <a:defRPr/>
            </a:pPr>
            <a:r>
              <a:rPr lang="en-US" altLang="en-US" sz="2000" b="1" dirty="0">
                <a:solidFill>
                  <a:schemeClr val="accent5">
                    <a:lumMod val="75000"/>
                  </a:schemeClr>
                </a:solidFill>
                <a:latin typeface="+mn-lt"/>
              </a:rPr>
              <a:t>14 anni </a:t>
            </a:r>
            <a:r>
              <a:rPr lang="en-US" altLang="en-US" sz="2000" dirty="0">
                <a:solidFill>
                  <a:srgbClr val="37424A"/>
                </a:solidFill>
                <a:latin typeface="+mn-lt"/>
              </a:rPr>
              <a:t>in </a:t>
            </a:r>
            <a:r>
              <a:rPr lang="en-US" altLang="en-US" sz="2000" dirty="0" err="1">
                <a:solidFill>
                  <a:srgbClr val="37424A"/>
                </a:solidFill>
                <a:latin typeface="+mn-lt"/>
              </a:rPr>
              <a:t>donne</a:t>
            </a:r>
            <a:r>
              <a:rPr lang="en-US" altLang="en-US" sz="2000" dirty="0">
                <a:solidFill>
                  <a:srgbClr val="37424A"/>
                </a:solidFill>
                <a:latin typeface="+mn-lt"/>
              </a:rPr>
              <a:t> di </a:t>
            </a:r>
            <a:r>
              <a:rPr lang="en-US" altLang="en-US" sz="2000" dirty="0" err="1">
                <a:solidFill>
                  <a:srgbClr val="37424A"/>
                </a:solidFill>
                <a:latin typeface="+mn-lt"/>
              </a:rPr>
              <a:t>età</a:t>
            </a:r>
            <a:r>
              <a:rPr lang="en-US" altLang="en-US" sz="2000" dirty="0">
                <a:solidFill>
                  <a:srgbClr val="37424A"/>
                </a:solidFill>
                <a:latin typeface="+mn-lt"/>
              </a:rPr>
              <a:t> 16–26 anni*</a:t>
            </a:r>
          </a:p>
          <a:p>
            <a:pPr>
              <a:spcBef>
                <a:spcPts val="450"/>
              </a:spcBef>
              <a:spcAft>
                <a:spcPts val="450"/>
              </a:spcAft>
              <a:buClr>
                <a:srgbClr val="00877C"/>
              </a:buClr>
              <a:buFont typeface="Arial" panose="020B0604020202020204" pitchFamily="34" charset="0"/>
              <a:buChar char="•"/>
              <a:defRPr/>
            </a:pPr>
            <a:r>
              <a:rPr lang="en-US" altLang="en-US" sz="2000" b="1" dirty="0">
                <a:solidFill>
                  <a:schemeClr val="accent5">
                    <a:lumMod val="75000"/>
                  </a:schemeClr>
                </a:solidFill>
                <a:latin typeface="+mn-lt"/>
              </a:rPr>
              <a:t>10 anni </a:t>
            </a:r>
            <a:r>
              <a:rPr lang="en-US" altLang="en-US" sz="2000" dirty="0">
                <a:solidFill>
                  <a:srgbClr val="37424A"/>
                </a:solidFill>
                <a:latin typeface="+mn-lt"/>
              </a:rPr>
              <a:t>in </a:t>
            </a:r>
            <a:r>
              <a:rPr lang="en-US" altLang="en-US" sz="2000" dirty="0" err="1">
                <a:solidFill>
                  <a:srgbClr val="37424A"/>
                </a:solidFill>
                <a:latin typeface="+mn-lt"/>
              </a:rPr>
              <a:t>uomini</a:t>
            </a:r>
            <a:r>
              <a:rPr lang="en-US" altLang="en-US" sz="2000" dirty="0">
                <a:solidFill>
                  <a:srgbClr val="37424A"/>
                </a:solidFill>
                <a:latin typeface="+mn-lt"/>
              </a:rPr>
              <a:t> di </a:t>
            </a:r>
            <a:r>
              <a:rPr lang="en-US" altLang="en-US" sz="2000" dirty="0" err="1">
                <a:solidFill>
                  <a:srgbClr val="37424A"/>
                </a:solidFill>
                <a:latin typeface="+mn-lt"/>
              </a:rPr>
              <a:t>età</a:t>
            </a:r>
            <a:r>
              <a:rPr lang="en-US" altLang="en-US" sz="2000" dirty="0">
                <a:solidFill>
                  <a:srgbClr val="37424A"/>
                </a:solidFill>
                <a:latin typeface="+mn-lt"/>
              </a:rPr>
              <a:t> 16–26 anni*</a:t>
            </a:r>
          </a:p>
          <a:p>
            <a:pPr>
              <a:spcBef>
                <a:spcPts val="450"/>
              </a:spcBef>
              <a:spcAft>
                <a:spcPts val="450"/>
              </a:spcAft>
              <a:buClr>
                <a:srgbClr val="00877C"/>
              </a:buClr>
              <a:buFont typeface="Arial" panose="020B0604020202020204" pitchFamily="34" charset="0"/>
              <a:buChar char="•"/>
              <a:defRPr/>
            </a:pPr>
            <a:r>
              <a:rPr lang="en-US" altLang="en-US" sz="2000" b="1" dirty="0">
                <a:solidFill>
                  <a:schemeClr val="accent5">
                    <a:lumMod val="75000"/>
                  </a:schemeClr>
                </a:solidFill>
                <a:latin typeface="+mn-lt"/>
              </a:rPr>
              <a:t>10 anni </a:t>
            </a:r>
            <a:r>
              <a:rPr lang="en-US" altLang="en-US" sz="2000" dirty="0">
                <a:solidFill>
                  <a:srgbClr val="37424A"/>
                </a:solidFill>
                <a:latin typeface="+mn-lt"/>
              </a:rPr>
              <a:t>in </a:t>
            </a:r>
            <a:r>
              <a:rPr lang="en-US" altLang="en-US" sz="2000" dirty="0" err="1">
                <a:solidFill>
                  <a:srgbClr val="37424A"/>
                </a:solidFill>
                <a:latin typeface="+mn-lt"/>
              </a:rPr>
              <a:t>donne</a:t>
            </a:r>
            <a:r>
              <a:rPr lang="en-US" altLang="en-US" sz="2000" dirty="0">
                <a:solidFill>
                  <a:srgbClr val="37424A"/>
                </a:solidFill>
                <a:latin typeface="+mn-lt"/>
              </a:rPr>
              <a:t> di </a:t>
            </a:r>
            <a:r>
              <a:rPr lang="en-US" altLang="en-US" sz="2000" dirty="0" err="1">
                <a:solidFill>
                  <a:srgbClr val="37424A"/>
                </a:solidFill>
                <a:latin typeface="+mn-lt"/>
              </a:rPr>
              <a:t>età</a:t>
            </a:r>
            <a:r>
              <a:rPr lang="en-US" altLang="en-US" sz="2000" dirty="0">
                <a:solidFill>
                  <a:srgbClr val="37424A"/>
                </a:solidFill>
                <a:latin typeface="+mn-lt"/>
              </a:rPr>
              <a:t> 24–45 anni*</a:t>
            </a:r>
          </a:p>
          <a:p>
            <a:pPr>
              <a:spcBef>
                <a:spcPts val="450"/>
              </a:spcBef>
              <a:spcAft>
                <a:spcPts val="450"/>
              </a:spcAft>
              <a:buClr>
                <a:srgbClr val="00877C"/>
              </a:buClr>
              <a:buFont typeface="Arial" panose="020B0604020202020204" pitchFamily="34" charset="0"/>
              <a:buChar char="•"/>
              <a:defRPr/>
            </a:pPr>
            <a:r>
              <a:rPr lang="en-US" altLang="en-US" sz="2000" b="1" dirty="0">
                <a:solidFill>
                  <a:schemeClr val="accent5">
                    <a:lumMod val="75000"/>
                  </a:schemeClr>
                </a:solidFill>
                <a:latin typeface="+mn-lt"/>
              </a:rPr>
              <a:t>10 anni </a:t>
            </a:r>
            <a:r>
              <a:rPr lang="en-US" altLang="en-US" sz="2000" dirty="0">
                <a:solidFill>
                  <a:srgbClr val="37424A"/>
                </a:solidFill>
                <a:latin typeface="+mn-lt"/>
              </a:rPr>
              <a:t>in </a:t>
            </a:r>
            <a:r>
              <a:rPr lang="en-US" altLang="en-US" sz="2000" dirty="0" err="1">
                <a:solidFill>
                  <a:srgbClr val="37424A"/>
                </a:solidFill>
                <a:latin typeface="+mn-lt"/>
              </a:rPr>
              <a:t>ragazze</a:t>
            </a:r>
            <a:r>
              <a:rPr lang="en-US" altLang="en-US" sz="2000" dirty="0">
                <a:solidFill>
                  <a:srgbClr val="37424A"/>
                </a:solidFill>
                <a:latin typeface="+mn-lt"/>
              </a:rPr>
              <a:t> di </a:t>
            </a:r>
            <a:r>
              <a:rPr lang="en-US" altLang="en-US" sz="2000" dirty="0" err="1">
                <a:solidFill>
                  <a:srgbClr val="37424A"/>
                </a:solidFill>
                <a:latin typeface="+mn-lt"/>
              </a:rPr>
              <a:t>età</a:t>
            </a:r>
            <a:r>
              <a:rPr lang="en-US" altLang="en-US" sz="2000" dirty="0">
                <a:solidFill>
                  <a:srgbClr val="37424A"/>
                </a:solidFill>
                <a:latin typeface="+mn-lt"/>
              </a:rPr>
              <a:t> 9–13 anni</a:t>
            </a:r>
            <a:r>
              <a:rPr lang="en-US" altLang="en-US" sz="2000" baseline="30000" dirty="0">
                <a:solidFill>
                  <a:srgbClr val="37424A"/>
                </a:solidFill>
                <a:latin typeface="+mn-lt"/>
              </a:rPr>
              <a:t>#</a:t>
            </a:r>
            <a:r>
              <a:rPr lang="en-US" altLang="en-US" sz="2000" dirty="0">
                <a:solidFill>
                  <a:srgbClr val="37424A"/>
                </a:solidFill>
                <a:latin typeface="+mn-lt"/>
              </a:rPr>
              <a:t> vs </a:t>
            </a:r>
            <a:r>
              <a:rPr lang="en-US" altLang="en-US" sz="2000" dirty="0" err="1">
                <a:solidFill>
                  <a:srgbClr val="37424A"/>
                </a:solidFill>
                <a:latin typeface="+mn-lt"/>
              </a:rPr>
              <a:t>donne</a:t>
            </a:r>
            <a:r>
              <a:rPr lang="en-US" altLang="en-US" sz="2000" dirty="0">
                <a:solidFill>
                  <a:srgbClr val="37424A"/>
                </a:solidFill>
                <a:latin typeface="+mn-lt"/>
              </a:rPr>
              <a:t> di </a:t>
            </a:r>
            <a:r>
              <a:rPr lang="en-US" altLang="en-US" sz="2000" dirty="0" err="1">
                <a:solidFill>
                  <a:srgbClr val="37424A"/>
                </a:solidFill>
                <a:latin typeface="+mn-lt"/>
              </a:rPr>
              <a:t>età</a:t>
            </a:r>
            <a:r>
              <a:rPr lang="en-US" altLang="en-US" sz="2000" dirty="0">
                <a:solidFill>
                  <a:srgbClr val="37424A"/>
                </a:solidFill>
                <a:latin typeface="+mn-lt"/>
              </a:rPr>
              <a:t> 16–26 anni*</a:t>
            </a:r>
          </a:p>
          <a:p>
            <a:pPr>
              <a:buClr>
                <a:srgbClr val="00877C"/>
              </a:buClr>
              <a:defRPr/>
            </a:pPr>
            <a:endParaRPr lang="en-US" sz="2800" dirty="0">
              <a:solidFill>
                <a:srgbClr val="37424A"/>
              </a:solidFill>
              <a:latin typeface="+mn-lt"/>
            </a:endParaRPr>
          </a:p>
        </p:txBody>
      </p:sp>
      <p:sp>
        <p:nvSpPr>
          <p:cNvPr id="14" name="Content Placeholder 2">
            <a:extLst>
              <a:ext uri="{FF2B5EF4-FFF2-40B4-BE49-F238E27FC236}">
                <a16:creationId xmlns:a16="http://schemas.microsoft.com/office/drawing/2014/main" xmlns="" id="{C66BFEFF-4130-4445-8576-51FE0D1C5EC7}"/>
              </a:ext>
            </a:extLst>
          </p:cNvPr>
          <p:cNvSpPr txBox="1">
            <a:spLocks/>
          </p:cNvSpPr>
          <p:nvPr/>
        </p:nvSpPr>
        <p:spPr>
          <a:xfrm>
            <a:off x="4966954" y="2415431"/>
            <a:ext cx="4069542" cy="2740370"/>
          </a:xfrm>
          <a:prstGeom prst="rect">
            <a:avLst/>
          </a:prstGeom>
        </p:spPr>
        <p:txBody>
          <a:bodyPr vert="horz" lIns="0" tIns="0" rIns="0" bIns="0" rtlCol="0">
            <a:noAutofit/>
          </a:bodyPr>
          <a:lstStyle>
            <a:lvl1pPr marL="227013" indent="-227013" algn="l" defTabSz="457200" rtl="0" eaLnBrk="1" latinLnBrk="0" hangingPunct="1">
              <a:lnSpc>
                <a:spcPct val="90000"/>
              </a:lnSpc>
              <a:spcBef>
                <a:spcPts val="1200"/>
              </a:spcBef>
              <a:buClr>
                <a:schemeClr val="accent1"/>
              </a:buClr>
              <a:buSzPct val="95000"/>
              <a:buFont typeface="Arial Black" panose="020B0A04020102020204" pitchFamily="34" charset="0"/>
              <a:buChar char="•"/>
              <a:defRPr sz="2400" kern="600" spc="30">
                <a:solidFill>
                  <a:schemeClr val="tx1"/>
                </a:solidFill>
                <a:latin typeface="Arial Narrow"/>
                <a:ea typeface="+mn-ea"/>
                <a:cs typeface="Arial Narrow"/>
              </a:defRPr>
            </a:lvl1pPr>
            <a:lvl2pPr marL="460375" indent="-233363" algn="l" defTabSz="457200" rtl="0" eaLnBrk="1" latinLnBrk="0" hangingPunct="1">
              <a:lnSpc>
                <a:spcPct val="90000"/>
              </a:lnSpc>
              <a:spcBef>
                <a:spcPts val="600"/>
              </a:spcBef>
              <a:buClr>
                <a:schemeClr val="tx1"/>
              </a:buClr>
              <a:buSzPct val="95000"/>
              <a:buFont typeface="Arial Narrow" panose="020B0606020202030204" pitchFamily="34" charset="0"/>
              <a:buChar char="–"/>
              <a:defRPr sz="2400" kern="600" spc="30">
                <a:solidFill>
                  <a:schemeClr val="tx1"/>
                </a:solidFill>
                <a:latin typeface="Arial Narrow"/>
                <a:ea typeface="+mn-ea"/>
                <a:cs typeface="Arial Narrow"/>
              </a:defRPr>
            </a:lvl2pPr>
            <a:lvl3pPr marL="687388" indent="-227013" algn="l" defTabSz="457200" rtl="0" eaLnBrk="1" latinLnBrk="0" hangingPunct="1">
              <a:lnSpc>
                <a:spcPct val="90000"/>
              </a:lnSpc>
              <a:spcBef>
                <a:spcPts val="300"/>
              </a:spcBef>
              <a:buClr>
                <a:schemeClr val="accent2">
                  <a:lumMod val="75000"/>
                </a:schemeClr>
              </a:buClr>
              <a:buSzPct val="95000"/>
              <a:buFont typeface="Arial Black" panose="020B0A04020102020204" pitchFamily="34" charset="0"/>
              <a:buChar char="•"/>
              <a:defRPr sz="2000" kern="600" spc="30">
                <a:solidFill>
                  <a:schemeClr val="tx1"/>
                </a:solidFill>
                <a:latin typeface="Arial Narrow"/>
                <a:ea typeface="+mn-ea"/>
                <a:cs typeface="Arial Narrow"/>
              </a:defRPr>
            </a:lvl3pPr>
            <a:lvl4pPr marL="914400" indent="-227013" algn="l" defTabSz="457200" rtl="0" eaLnBrk="1" latinLnBrk="0" hangingPunct="1">
              <a:lnSpc>
                <a:spcPct val="90000"/>
              </a:lnSpc>
              <a:spcBef>
                <a:spcPts val="300"/>
              </a:spcBef>
              <a:buClr>
                <a:schemeClr val="tx1"/>
              </a:buClr>
              <a:buSzPct val="95000"/>
              <a:buFont typeface="Arial Narrow" panose="020B0606020202030204" pitchFamily="34" charset="0"/>
              <a:buChar char="–"/>
              <a:defRPr sz="2000" kern="600" spc="30">
                <a:solidFill>
                  <a:schemeClr val="tx1"/>
                </a:solidFill>
                <a:latin typeface="Arial Narrow"/>
                <a:ea typeface="+mn-ea"/>
                <a:cs typeface="Arial Narrow"/>
              </a:defRPr>
            </a:lvl4pPr>
            <a:lvl5pPr marL="1141413" indent="-227013" algn="l" defTabSz="457200" rtl="0" eaLnBrk="1" latinLnBrk="0" hangingPunct="1">
              <a:lnSpc>
                <a:spcPct val="90000"/>
              </a:lnSpc>
              <a:spcBef>
                <a:spcPts val="300"/>
              </a:spcBef>
              <a:buClr>
                <a:schemeClr val="tx1"/>
              </a:buClr>
              <a:buSzPct val="90000"/>
              <a:buFont typeface="Arial Black" panose="020B0A04020102020204" pitchFamily="34" charset="0"/>
              <a:buChar char="•"/>
              <a:defRPr sz="1800" kern="600" spc="3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450"/>
              </a:spcBef>
              <a:spcAft>
                <a:spcPts val="450"/>
              </a:spcAft>
              <a:buClr>
                <a:srgbClr val="00877C"/>
              </a:buClr>
              <a:buNone/>
              <a:defRPr/>
            </a:pPr>
            <a:r>
              <a:rPr lang="en-US" sz="2000" b="1" dirty="0">
                <a:solidFill>
                  <a:srgbClr val="66203A"/>
                </a:solidFill>
                <a:latin typeface="+mn-lt"/>
              </a:rPr>
              <a:t>Long-term effectiveness per </a:t>
            </a:r>
            <a:r>
              <a:rPr lang="en-US" sz="2000" b="1" dirty="0">
                <a:solidFill>
                  <a:srgbClr val="00877C"/>
                </a:solidFill>
                <a:latin typeface="+mn-lt"/>
              </a:rPr>
              <a:t>9vHPV</a:t>
            </a:r>
            <a:r>
              <a:rPr lang="en-US" sz="2000" b="1" dirty="0">
                <a:solidFill>
                  <a:srgbClr val="66203A"/>
                </a:solidFill>
                <a:latin typeface="+mn-lt"/>
              </a:rPr>
              <a:t>:</a:t>
            </a:r>
          </a:p>
          <a:p>
            <a:pPr>
              <a:spcBef>
                <a:spcPts val="450"/>
              </a:spcBef>
              <a:spcAft>
                <a:spcPts val="450"/>
              </a:spcAft>
              <a:buClr>
                <a:srgbClr val="00877C"/>
              </a:buClr>
              <a:buFont typeface="Arial" panose="020B0604020202020204" pitchFamily="34" charset="0"/>
              <a:buChar char="•"/>
              <a:defRPr/>
            </a:pPr>
            <a:r>
              <a:rPr lang="en-US" altLang="en-US" sz="2000" b="1" dirty="0">
                <a:solidFill>
                  <a:schemeClr val="accent5">
                    <a:lumMod val="75000"/>
                  </a:schemeClr>
                </a:solidFill>
                <a:latin typeface="+mn-lt"/>
              </a:rPr>
              <a:t>8 anni </a:t>
            </a:r>
            <a:r>
              <a:rPr lang="en-US" altLang="en-US" sz="2000" dirty="0">
                <a:solidFill>
                  <a:srgbClr val="37424A"/>
                </a:solidFill>
                <a:latin typeface="+mn-lt"/>
              </a:rPr>
              <a:t>in </a:t>
            </a:r>
            <a:r>
              <a:rPr lang="en-US" altLang="en-US" sz="2000" dirty="0" err="1">
                <a:solidFill>
                  <a:srgbClr val="37424A"/>
                </a:solidFill>
                <a:latin typeface="+mn-lt"/>
              </a:rPr>
              <a:t>donne</a:t>
            </a:r>
            <a:r>
              <a:rPr lang="en-US" altLang="en-US" sz="2000" dirty="0">
                <a:solidFill>
                  <a:srgbClr val="37424A"/>
                </a:solidFill>
                <a:latin typeface="+mn-lt"/>
              </a:rPr>
              <a:t> di </a:t>
            </a:r>
            <a:r>
              <a:rPr lang="en-US" altLang="en-US" sz="2000" dirty="0" err="1">
                <a:solidFill>
                  <a:srgbClr val="37424A"/>
                </a:solidFill>
                <a:latin typeface="+mn-lt"/>
              </a:rPr>
              <a:t>età</a:t>
            </a:r>
            <a:r>
              <a:rPr lang="en-US" altLang="en-US" sz="2000" dirty="0">
                <a:solidFill>
                  <a:srgbClr val="37424A"/>
                </a:solidFill>
                <a:latin typeface="+mn-lt"/>
              </a:rPr>
              <a:t> 16–26 anni*</a:t>
            </a:r>
          </a:p>
          <a:p>
            <a:pPr>
              <a:spcBef>
                <a:spcPts val="450"/>
              </a:spcBef>
              <a:spcAft>
                <a:spcPts val="450"/>
              </a:spcAft>
              <a:buClr>
                <a:srgbClr val="00877C"/>
              </a:buClr>
              <a:buFont typeface="Arial" panose="020B0604020202020204" pitchFamily="34" charset="0"/>
              <a:buChar char="•"/>
              <a:defRPr/>
            </a:pPr>
            <a:r>
              <a:rPr lang="en-US" altLang="en-US" sz="2000" b="1" dirty="0">
                <a:solidFill>
                  <a:schemeClr val="accent5">
                    <a:lumMod val="75000"/>
                  </a:schemeClr>
                </a:solidFill>
                <a:latin typeface="+mn-lt"/>
              </a:rPr>
              <a:t>11 anni </a:t>
            </a:r>
            <a:r>
              <a:rPr lang="en-US" altLang="en-US" sz="2000" dirty="0">
                <a:solidFill>
                  <a:srgbClr val="37424A"/>
                </a:solidFill>
                <a:latin typeface="+mn-lt"/>
              </a:rPr>
              <a:t>in </a:t>
            </a:r>
            <a:r>
              <a:rPr lang="en-US" altLang="en-US" sz="2000" dirty="0" err="1">
                <a:solidFill>
                  <a:srgbClr val="37424A"/>
                </a:solidFill>
                <a:latin typeface="+mn-lt"/>
              </a:rPr>
              <a:t>ragazzi</a:t>
            </a:r>
            <a:r>
              <a:rPr lang="en-US" altLang="en-US" sz="2000" dirty="0">
                <a:solidFill>
                  <a:srgbClr val="37424A"/>
                </a:solidFill>
                <a:latin typeface="+mn-lt"/>
              </a:rPr>
              <a:t>* e </a:t>
            </a:r>
            <a:r>
              <a:rPr lang="en-US" altLang="en-US" sz="2000" dirty="0" err="1">
                <a:solidFill>
                  <a:srgbClr val="37424A"/>
                </a:solidFill>
                <a:latin typeface="+mn-lt"/>
              </a:rPr>
              <a:t>ragazze</a:t>
            </a:r>
            <a:r>
              <a:rPr lang="en-US" altLang="en-US" sz="2000" dirty="0">
                <a:solidFill>
                  <a:srgbClr val="37424A"/>
                </a:solidFill>
                <a:latin typeface="+mn-lt"/>
              </a:rPr>
              <a:t>* di </a:t>
            </a:r>
            <a:r>
              <a:rPr lang="en-US" altLang="en-US" sz="2000" dirty="0" err="1">
                <a:solidFill>
                  <a:srgbClr val="37424A"/>
                </a:solidFill>
                <a:latin typeface="+mn-lt"/>
              </a:rPr>
              <a:t>età</a:t>
            </a:r>
            <a:r>
              <a:rPr lang="en-US" altLang="en-US" sz="2000" dirty="0">
                <a:solidFill>
                  <a:srgbClr val="37424A"/>
                </a:solidFill>
                <a:latin typeface="+mn-lt"/>
              </a:rPr>
              <a:t> 9–15 anni</a:t>
            </a:r>
          </a:p>
          <a:p>
            <a:pPr>
              <a:spcBef>
                <a:spcPts val="450"/>
              </a:spcBef>
              <a:spcAft>
                <a:spcPts val="450"/>
              </a:spcAft>
              <a:buClr>
                <a:srgbClr val="00877C"/>
              </a:buClr>
              <a:buFont typeface="Arial" panose="020B0604020202020204" pitchFamily="34" charset="0"/>
              <a:buChar char="•"/>
              <a:defRPr/>
            </a:pPr>
            <a:r>
              <a:rPr lang="en-US" altLang="en-US" sz="2000" b="1" dirty="0">
                <a:solidFill>
                  <a:schemeClr val="accent5">
                    <a:lumMod val="75000"/>
                  </a:schemeClr>
                </a:solidFill>
                <a:latin typeface="+mn-lt"/>
              </a:rPr>
              <a:t>3 anni </a:t>
            </a:r>
            <a:r>
              <a:rPr lang="en-US" altLang="en-US" sz="2000" dirty="0">
                <a:solidFill>
                  <a:srgbClr val="37424A"/>
                </a:solidFill>
                <a:latin typeface="+mn-lt"/>
              </a:rPr>
              <a:t>in </a:t>
            </a:r>
            <a:r>
              <a:rPr lang="en-US" altLang="en-US" sz="2000" dirty="0" err="1">
                <a:solidFill>
                  <a:srgbClr val="37424A"/>
                </a:solidFill>
                <a:latin typeface="+mn-lt"/>
              </a:rPr>
              <a:t>ragazzi</a:t>
            </a:r>
            <a:r>
              <a:rPr lang="en-US" altLang="en-US" sz="2000" dirty="0">
                <a:solidFill>
                  <a:srgbClr val="37424A"/>
                </a:solidFill>
                <a:latin typeface="+mn-lt"/>
              </a:rPr>
              <a:t>^ e </a:t>
            </a:r>
            <a:r>
              <a:rPr lang="en-US" altLang="en-US" sz="2000" dirty="0" err="1">
                <a:solidFill>
                  <a:srgbClr val="37424A"/>
                </a:solidFill>
                <a:latin typeface="+mn-lt"/>
              </a:rPr>
              <a:t>ragazze</a:t>
            </a:r>
            <a:r>
              <a:rPr lang="en-US" altLang="en-US" sz="2000" baseline="30000" dirty="0">
                <a:solidFill>
                  <a:srgbClr val="37424A"/>
                </a:solidFill>
                <a:latin typeface="+mn-lt"/>
              </a:rPr>
              <a:t># </a:t>
            </a:r>
            <a:r>
              <a:rPr lang="en-US" altLang="en-US" sz="2000" dirty="0">
                <a:solidFill>
                  <a:srgbClr val="37424A"/>
                </a:solidFill>
                <a:latin typeface="+mn-lt"/>
              </a:rPr>
              <a:t>di </a:t>
            </a:r>
            <a:r>
              <a:rPr lang="en-US" altLang="en-US" sz="2000" dirty="0" err="1">
                <a:solidFill>
                  <a:srgbClr val="37424A"/>
                </a:solidFill>
                <a:latin typeface="+mn-lt"/>
              </a:rPr>
              <a:t>età</a:t>
            </a:r>
            <a:r>
              <a:rPr lang="en-US" altLang="en-US" sz="2000" dirty="0">
                <a:solidFill>
                  <a:srgbClr val="37424A"/>
                </a:solidFill>
                <a:latin typeface="+mn-lt"/>
              </a:rPr>
              <a:t> vs </a:t>
            </a:r>
            <a:r>
              <a:rPr lang="en-US" altLang="en-US" sz="2000" dirty="0" err="1">
                <a:solidFill>
                  <a:srgbClr val="37424A"/>
                </a:solidFill>
                <a:latin typeface="+mn-lt"/>
              </a:rPr>
              <a:t>donne</a:t>
            </a:r>
            <a:r>
              <a:rPr lang="en-US" altLang="en-US" sz="2000" dirty="0">
                <a:solidFill>
                  <a:srgbClr val="37424A"/>
                </a:solidFill>
                <a:latin typeface="+mn-lt"/>
              </a:rPr>
              <a:t> di </a:t>
            </a:r>
            <a:r>
              <a:rPr lang="en-US" altLang="en-US" sz="2000" dirty="0" err="1">
                <a:solidFill>
                  <a:srgbClr val="37424A"/>
                </a:solidFill>
                <a:latin typeface="+mn-lt"/>
              </a:rPr>
              <a:t>età</a:t>
            </a:r>
            <a:r>
              <a:rPr lang="en-US" altLang="en-US" sz="2000" dirty="0">
                <a:solidFill>
                  <a:srgbClr val="37424A"/>
                </a:solidFill>
                <a:latin typeface="+mn-lt"/>
              </a:rPr>
              <a:t> 16–26 anni*</a:t>
            </a:r>
          </a:p>
        </p:txBody>
      </p:sp>
      <p:cxnSp>
        <p:nvCxnSpPr>
          <p:cNvPr id="17" name="Straight Connector 16">
            <a:extLst>
              <a:ext uri="{FF2B5EF4-FFF2-40B4-BE49-F238E27FC236}">
                <a16:creationId xmlns:a16="http://schemas.microsoft.com/office/drawing/2014/main" xmlns="" id="{BDA2CD05-B82C-4821-A553-B7E9C328DEB8}"/>
              </a:ext>
            </a:extLst>
          </p:cNvPr>
          <p:cNvCxnSpPr>
            <a:cxnSpLocks/>
          </p:cNvCxnSpPr>
          <p:nvPr/>
        </p:nvCxnSpPr>
        <p:spPr>
          <a:xfrm>
            <a:off x="4773706" y="2402789"/>
            <a:ext cx="0" cy="2753012"/>
          </a:xfrm>
          <a:prstGeom prst="line">
            <a:avLst/>
          </a:prstGeom>
          <a:noFill/>
          <a:ln w="19050" cap="flat" cmpd="sng" algn="ctr">
            <a:solidFill>
              <a:srgbClr val="37424A"/>
            </a:solidFill>
            <a:prstDash val="sysDot"/>
            <a:round/>
            <a:headEnd type="none" w="med" len="med"/>
            <a:tailEnd type="none" w="med" len="med"/>
          </a:ln>
          <a:effectLst/>
        </p:spPr>
      </p:cxnSp>
      <p:sp>
        <p:nvSpPr>
          <p:cNvPr id="8" name="Rectangle: Rounded Corners 7">
            <a:extLst>
              <a:ext uri="{FF2B5EF4-FFF2-40B4-BE49-F238E27FC236}">
                <a16:creationId xmlns:a16="http://schemas.microsoft.com/office/drawing/2014/main" xmlns="" id="{C43A2E71-0871-4F21-AA92-133CA0C0608C}"/>
              </a:ext>
            </a:extLst>
          </p:cNvPr>
          <p:cNvSpPr/>
          <p:nvPr/>
        </p:nvSpPr>
        <p:spPr>
          <a:xfrm>
            <a:off x="107504" y="5805264"/>
            <a:ext cx="1788802" cy="897323"/>
          </a:xfrm>
          <a:prstGeom prst="roundRect">
            <a:avLst/>
          </a:prstGeom>
          <a:solidFill>
            <a:schemeClr val="accent1"/>
          </a:solidFill>
          <a:ln w="635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r>
              <a:rPr lang="nl-NL" sz="1200" u="sng" dirty="0">
                <a:solidFill>
                  <a:schemeClr val="bg1"/>
                </a:solidFill>
              </a:rPr>
              <a:t>Numero di dosi</a:t>
            </a:r>
            <a:r>
              <a:rPr lang="nl-NL" sz="1200" dirty="0">
                <a:solidFill>
                  <a:schemeClr val="bg1"/>
                </a:solidFill>
              </a:rPr>
              <a:t>:</a:t>
            </a:r>
          </a:p>
          <a:p>
            <a:r>
              <a:rPr lang="nl-NL" sz="1200" dirty="0">
                <a:solidFill>
                  <a:schemeClr val="bg1"/>
                </a:solidFill>
              </a:rPr>
              <a:t>* 3 dosi</a:t>
            </a:r>
          </a:p>
          <a:p>
            <a:r>
              <a:rPr lang="nl-NL" sz="1200" dirty="0">
                <a:solidFill>
                  <a:schemeClr val="bg1"/>
                </a:solidFill>
              </a:rPr>
              <a:t>^ 2 doi</a:t>
            </a:r>
          </a:p>
          <a:p>
            <a:r>
              <a:rPr lang="nl-NL" sz="1200" baseline="30000" dirty="0">
                <a:solidFill>
                  <a:schemeClr val="bg1"/>
                </a:solidFill>
              </a:rPr>
              <a:t>#</a:t>
            </a:r>
            <a:r>
              <a:rPr lang="nl-NL" sz="1200" dirty="0">
                <a:solidFill>
                  <a:schemeClr val="bg1"/>
                </a:solidFill>
              </a:rPr>
              <a:t> 2 dosi e 3 dosi</a:t>
            </a:r>
            <a:endParaRPr lang="en-US" sz="1200" dirty="0">
              <a:solidFill>
                <a:schemeClr val="bg1"/>
              </a:solidFill>
            </a:endParaRPr>
          </a:p>
        </p:txBody>
      </p:sp>
      <p:sp>
        <p:nvSpPr>
          <p:cNvPr id="5" name="Rectangle 4">
            <a:extLst>
              <a:ext uri="{FF2B5EF4-FFF2-40B4-BE49-F238E27FC236}">
                <a16:creationId xmlns:a16="http://schemas.microsoft.com/office/drawing/2014/main" xmlns="" id="{2EAD5DDC-2A1E-4056-ACE3-2816495C3A0C}"/>
              </a:ext>
            </a:extLst>
          </p:cNvPr>
          <p:cNvSpPr/>
          <p:nvPr/>
        </p:nvSpPr>
        <p:spPr>
          <a:xfrm>
            <a:off x="0" y="1473700"/>
            <a:ext cx="9141618" cy="8193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50" dirty="0"/>
              <a:t>Vaccino quadrivalente autorizzato nel 2006 e approvato in 135 Paesi</a:t>
            </a:r>
          </a:p>
          <a:p>
            <a:pPr algn="ctr"/>
            <a:r>
              <a:rPr lang="it-IT" sz="1650" dirty="0"/>
              <a:t>Vaccino 9-valente autorizzato nel 2014 e ad oggi approvato in 83 Paesi</a:t>
            </a:r>
          </a:p>
        </p:txBody>
      </p:sp>
    </p:spTree>
    <p:extLst>
      <p:ext uri="{BB962C8B-B14F-4D97-AF65-F5344CB8AC3E}">
        <p14:creationId xmlns:p14="http://schemas.microsoft.com/office/powerpoint/2010/main" val="182806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9320" y="1165234"/>
            <a:ext cx="6166247" cy="494828"/>
          </a:xfrm>
        </p:spPr>
        <p:txBody>
          <a:bodyPr>
            <a:normAutofit fontScale="90000"/>
          </a:bodyPr>
          <a:lstStyle/>
          <a:p>
            <a:pPr algn="ctr"/>
            <a:r>
              <a:rPr lang="it-IT" b="1" dirty="0"/>
              <a:t>VACCINO ANTI-HPV 9-VALENTE E PNPV</a:t>
            </a:r>
          </a:p>
        </p:txBody>
      </p:sp>
      <p:sp>
        <p:nvSpPr>
          <p:cNvPr id="9" name="Rettangolo 8"/>
          <p:cNvSpPr/>
          <p:nvPr/>
        </p:nvSpPr>
        <p:spPr>
          <a:xfrm>
            <a:off x="4228364" y="2320762"/>
            <a:ext cx="4170760" cy="1477328"/>
          </a:xfrm>
          <a:prstGeom prst="rect">
            <a:avLst/>
          </a:prstGeom>
        </p:spPr>
        <p:txBody>
          <a:bodyPr wrap="square">
            <a:spAutoFit/>
          </a:bodyPr>
          <a:lstStyle/>
          <a:p>
            <a:pPr algn="just">
              <a:lnSpc>
                <a:spcPts val="1800"/>
              </a:lnSpc>
            </a:pPr>
            <a:r>
              <a:rPr lang="it-IT" sz="1200" dirty="0">
                <a:solidFill>
                  <a:srgbClr val="0070C0"/>
                </a:solidFill>
                <a:latin typeface="Calibri"/>
                <a:ea typeface="Calibri"/>
                <a:cs typeface="Times New Roman"/>
              </a:rPr>
              <a:t>L’OBIETTIVO DI SANITÀ PUBBLICA </a:t>
            </a:r>
            <a:r>
              <a:rPr lang="it-IT" sz="1200" dirty="0">
                <a:latin typeface="Calibri"/>
                <a:ea typeface="Calibri"/>
                <a:cs typeface="Times New Roman"/>
              </a:rPr>
              <a:t>PER LA VACCINAZIONE ANTI-HPV E’ QUELLO </a:t>
            </a:r>
            <a:r>
              <a:rPr lang="it-IT" sz="1200" dirty="0">
                <a:solidFill>
                  <a:srgbClr val="0000FF"/>
                </a:solidFill>
                <a:latin typeface="Calibri"/>
                <a:ea typeface="Calibri"/>
                <a:cs typeface="Times New Roman"/>
              </a:rPr>
              <a:t>DI «OFFRIRE AGLI ADOLESCENTI DI ENTRAMBI I SESSI LA MASSIMA PROTEZIONE DA TUTTE LE PATOLOGIE HPV-CORRELATE DIRETTAMENTE PREVENIBILI CON LA VACCINAZIONE»</a:t>
            </a:r>
            <a:r>
              <a:rPr lang="it-IT" sz="1200" dirty="0">
                <a:latin typeface="Calibri"/>
                <a:ea typeface="Calibri"/>
                <a:cs typeface="Times New Roman"/>
              </a:rPr>
              <a:t>, così come espresso nel </a:t>
            </a:r>
            <a:r>
              <a:rPr lang="it-IT" sz="1200" dirty="0">
                <a:solidFill>
                  <a:srgbClr val="0070C0"/>
                </a:solidFill>
                <a:latin typeface="Calibri"/>
                <a:ea typeface="Calibri"/>
                <a:cs typeface="Times New Roman"/>
              </a:rPr>
              <a:t>Piano Nazionale di Prevenzione Vaccinale 2017-2019</a:t>
            </a:r>
            <a:r>
              <a:rPr lang="it-IT" sz="1200" dirty="0">
                <a:latin typeface="Calibri"/>
                <a:ea typeface="Calibri"/>
                <a:cs typeface="Times New Roman"/>
              </a:rPr>
              <a:t>.</a:t>
            </a:r>
          </a:p>
        </p:txBody>
      </p:sp>
      <p:pic>
        <p:nvPicPr>
          <p:cNvPr id="45363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78731" y="2320761"/>
            <a:ext cx="2701529" cy="26921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ttangolo 6"/>
          <p:cNvSpPr/>
          <p:nvPr/>
        </p:nvSpPr>
        <p:spPr>
          <a:xfrm>
            <a:off x="392988" y="5692767"/>
            <a:ext cx="7466743" cy="207749"/>
          </a:xfrm>
          <a:prstGeom prst="rect">
            <a:avLst/>
          </a:prstGeom>
        </p:spPr>
        <p:txBody>
          <a:bodyPr wrap="square">
            <a:spAutoFit/>
          </a:bodyPr>
          <a:lstStyle/>
          <a:p>
            <a:pPr algn="ctr">
              <a:defRPr/>
            </a:pPr>
            <a:r>
              <a:rPr lang="it-IT" sz="750" dirty="0">
                <a:latin typeface="Arial Narrow" pitchFamily="34" charset="0"/>
              </a:rPr>
              <a:t>Piano Nazionale Prevenzione Vaccinale PNPV 2017-2019 disponibile al link http://www.salute.gov.it/imgs/C_17_pubblicazioni_2571_allegato.pdf.</a:t>
            </a:r>
            <a:endParaRPr lang="it-IT" sz="750" dirty="0"/>
          </a:p>
        </p:txBody>
      </p:sp>
    </p:spTree>
    <p:extLst>
      <p:ext uri="{BB962C8B-B14F-4D97-AF65-F5344CB8AC3E}">
        <p14:creationId xmlns:p14="http://schemas.microsoft.com/office/powerpoint/2010/main" val="3160398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55827" y="1874801"/>
            <a:ext cx="8176106" cy="1635523"/>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itolo 1"/>
          <p:cNvSpPr>
            <a:spLocks noGrp="1"/>
          </p:cNvSpPr>
          <p:nvPr>
            <p:ph type="title"/>
          </p:nvPr>
        </p:nvSpPr>
        <p:spPr>
          <a:xfrm>
            <a:off x="179512" y="274310"/>
            <a:ext cx="8136904" cy="1066458"/>
          </a:xfrm>
        </p:spPr>
        <p:txBody>
          <a:bodyPr>
            <a:noAutofit/>
          </a:bodyPr>
          <a:lstStyle/>
          <a:p>
            <a:pPr algn="ctr"/>
            <a:r>
              <a:rPr lang="it-IT" sz="2800" b="1" dirty="0">
                <a:solidFill>
                  <a:schemeClr val="accent1">
                    <a:lumMod val="50000"/>
                  </a:schemeClr>
                </a:solidFill>
              </a:rPr>
              <a:t>Piano Nazionale di Prevenzione Vaccinale 2017-2019:</a:t>
            </a:r>
            <a:br>
              <a:rPr lang="it-IT" sz="2800" b="1" dirty="0">
                <a:solidFill>
                  <a:schemeClr val="accent1">
                    <a:lumMod val="50000"/>
                  </a:schemeClr>
                </a:solidFill>
              </a:rPr>
            </a:br>
            <a:r>
              <a:rPr lang="it-IT" sz="2800" b="1" dirty="0">
                <a:solidFill>
                  <a:schemeClr val="accent1">
                    <a:lumMod val="50000"/>
                  </a:schemeClr>
                </a:solidFill>
              </a:rPr>
              <a:t>raccomandazioni per la vaccinazione anti-HPV</a:t>
            </a:r>
          </a:p>
        </p:txBody>
      </p:sp>
      <p:sp>
        <p:nvSpPr>
          <p:cNvPr id="4" name="Rettangolo 3"/>
          <p:cNvSpPr/>
          <p:nvPr/>
        </p:nvSpPr>
        <p:spPr>
          <a:xfrm>
            <a:off x="735069" y="1567024"/>
            <a:ext cx="2366032" cy="307777"/>
          </a:xfrm>
          <a:prstGeom prst="rect">
            <a:avLst/>
          </a:prstGeom>
        </p:spPr>
        <p:txBody>
          <a:bodyPr wrap="none">
            <a:spAutoFit/>
          </a:bodyPr>
          <a:lstStyle/>
          <a:p>
            <a:r>
              <a:rPr lang="it-IT" sz="1400" b="1" dirty="0">
                <a:solidFill>
                  <a:srgbClr val="0033CC"/>
                </a:solidFill>
              </a:rPr>
              <a:t>L’ADOLESCENZA (11-18 ANNI)</a:t>
            </a:r>
          </a:p>
        </p:txBody>
      </p:sp>
      <p:sp>
        <p:nvSpPr>
          <p:cNvPr id="6" name="Rettangolo 5"/>
          <p:cNvSpPr/>
          <p:nvPr/>
        </p:nvSpPr>
        <p:spPr>
          <a:xfrm>
            <a:off x="713500" y="3697287"/>
            <a:ext cx="2076402" cy="307777"/>
          </a:xfrm>
          <a:prstGeom prst="rect">
            <a:avLst/>
          </a:prstGeom>
        </p:spPr>
        <p:txBody>
          <a:bodyPr wrap="none">
            <a:spAutoFit/>
          </a:bodyPr>
          <a:lstStyle/>
          <a:p>
            <a:r>
              <a:rPr lang="it-IT" sz="1400" b="1" dirty="0">
                <a:solidFill>
                  <a:srgbClr val="0033CC"/>
                </a:solidFill>
              </a:rPr>
              <a:t>LE DONNE IN ETÀ FERTILE</a:t>
            </a:r>
          </a:p>
        </p:txBody>
      </p:sp>
      <p:pic>
        <p:nvPicPr>
          <p:cNvPr id="4556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671" y="4022285"/>
            <a:ext cx="7176586" cy="1255882"/>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4556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488" y="5749163"/>
            <a:ext cx="7552362" cy="764901"/>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2" name="Rettangolo 11"/>
          <p:cNvSpPr/>
          <p:nvPr/>
        </p:nvSpPr>
        <p:spPr>
          <a:xfrm>
            <a:off x="755827" y="5368951"/>
            <a:ext cx="1822294" cy="307777"/>
          </a:xfrm>
          <a:prstGeom prst="rect">
            <a:avLst/>
          </a:prstGeom>
        </p:spPr>
        <p:txBody>
          <a:bodyPr wrap="none">
            <a:spAutoFit/>
          </a:bodyPr>
          <a:lstStyle/>
          <a:p>
            <a:r>
              <a:rPr lang="it-IT" sz="1400" b="1" dirty="0">
                <a:solidFill>
                  <a:srgbClr val="0033CC"/>
                </a:solidFill>
              </a:rPr>
              <a:t>CATEGORIE A RISCHIO</a:t>
            </a:r>
          </a:p>
        </p:txBody>
      </p:sp>
      <p:sp>
        <p:nvSpPr>
          <p:cNvPr id="9" name="Rectangle 8">
            <a:extLst>
              <a:ext uri="{FF2B5EF4-FFF2-40B4-BE49-F238E27FC236}">
                <a16:creationId xmlns:a16="http://schemas.microsoft.com/office/drawing/2014/main" xmlns="" id="{5FC053FE-509D-4283-9686-9235F20CA729}"/>
              </a:ext>
            </a:extLst>
          </p:cNvPr>
          <p:cNvSpPr/>
          <p:nvPr/>
        </p:nvSpPr>
        <p:spPr>
          <a:xfrm>
            <a:off x="611559" y="3662046"/>
            <a:ext cx="7488833" cy="1559421"/>
          </a:xfrm>
          <a:prstGeom prst="rect">
            <a:avLst/>
          </a:prstGeom>
          <a:noFill/>
          <a:ln w="34925" cap="flat" cmpd="sng" algn="ctr">
            <a:solidFill>
              <a:srgbClr val="C0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349" kern="600" spc="23" dirty="0" err="1"/>
          </a:p>
        </p:txBody>
      </p:sp>
    </p:spTree>
    <p:extLst>
      <p:ext uri="{BB962C8B-B14F-4D97-AF65-F5344CB8AC3E}">
        <p14:creationId xmlns:p14="http://schemas.microsoft.com/office/powerpoint/2010/main" val="2425997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ttangolo 1"/>
          <p:cNvSpPr>
            <a:spLocks noChangeArrowheads="1"/>
          </p:cNvSpPr>
          <p:nvPr/>
        </p:nvSpPr>
        <p:spPr bwMode="auto">
          <a:xfrm>
            <a:off x="432552" y="1184439"/>
            <a:ext cx="4861717" cy="2349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spcAft>
                <a:spcPts val="450"/>
              </a:spcAft>
              <a:buNone/>
            </a:pPr>
            <a:r>
              <a:rPr lang="it-IT" altLang="it-IT" sz="1800" dirty="0">
                <a:latin typeface="Bookman Old Style" panose="02050604050505020204" pitchFamily="18" charset="0"/>
              </a:rPr>
              <a:t>Generalmente, la malattia ha un decorso benigno e la gravità dipende dalla diffusione della tossina. </a:t>
            </a:r>
          </a:p>
          <a:p>
            <a:pPr>
              <a:lnSpc>
                <a:spcPct val="100000"/>
              </a:lnSpc>
              <a:spcBef>
                <a:spcPct val="0"/>
              </a:spcBef>
              <a:buFontTx/>
              <a:buNone/>
            </a:pPr>
            <a:r>
              <a:rPr lang="it-IT" altLang="it-IT" sz="1800" dirty="0">
                <a:latin typeface="Bookman Old Style" panose="02050604050505020204" pitchFamily="18" charset="0"/>
              </a:rPr>
              <a:t>Le complicanze interessano il </a:t>
            </a:r>
            <a:r>
              <a:rPr lang="it-IT" altLang="it-IT" sz="1800" b="1" dirty="0">
                <a:solidFill>
                  <a:srgbClr val="23594C"/>
                </a:solidFill>
                <a:latin typeface="Bookman Old Style" panose="02050604050505020204" pitchFamily="18" charset="0"/>
                <a:ea typeface="+mn-ea"/>
              </a:rPr>
              <a:t>sistema respiratorio </a:t>
            </a:r>
            <a:r>
              <a:rPr lang="it-IT" altLang="it-IT" sz="1800" dirty="0">
                <a:latin typeface="Bookman Old Style" panose="02050604050505020204" pitchFamily="18" charset="0"/>
              </a:rPr>
              <a:t>(ostruzione delle vie aeree), il </a:t>
            </a:r>
            <a:r>
              <a:rPr lang="it-IT" altLang="it-IT" sz="1800" b="1" dirty="0">
                <a:solidFill>
                  <a:srgbClr val="23594C"/>
                </a:solidFill>
                <a:latin typeface="Bookman Old Style" panose="02050604050505020204" pitchFamily="18" charset="0"/>
                <a:ea typeface="+mn-ea"/>
              </a:rPr>
              <a:t>cuore</a:t>
            </a:r>
            <a:r>
              <a:rPr lang="it-IT" altLang="it-IT" sz="1800" dirty="0">
                <a:latin typeface="Bookman Old Style" panose="02050604050505020204" pitchFamily="18" charset="0"/>
              </a:rPr>
              <a:t> (miocardite), i </a:t>
            </a:r>
            <a:r>
              <a:rPr lang="it-IT" altLang="it-IT" sz="1800" b="1" dirty="0">
                <a:solidFill>
                  <a:srgbClr val="41786D"/>
                </a:solidFill>
                <a:latin typeface="Bookman Old Style" panose="02050604050505020204" pitchFamily="18" charset="0"/>
              </a:rPr>
              <a:t>reni</a:t>
            </a:r>
            <a:r>
              <a:rPr lang="it-IT" altLang="it-IT" sz="1800" dirty="0">
                <a:latin typeface="Bookman Old Style" panose="02050604050505020204" pitchFamily="18" charset="0"/>
              </a:rPr>
              <a:t> (insufficienza renale) e il </a:t>
            </a:r>
            <a:r>
              <a:rPr lang="it-IT" altLang="it-IT" sz="1800" b="1" dirty="0">
                <a:solidFill>
                  <a:srgbClr val="23594C"/>
                </a:solidFill>
                <a:latin typeface="Bookman Old Style" panose="02050604050505020204" pitchFamily="18" charset="0"/>
                <a:ea typeface="+mn-ea"/>
              </a:rPr>
              <a:t>sistema nervoso </a:t>
            </a:r>
            <a:r>
              <a:rPr lang="it-IT" altLang="it-IT" sz="1800" dirty="0">
                <a:latin typeface="Bookman Old Style" panose="02050604050505020204" pitchFamily="18" charset="0"/>
              </a:rPr>
              <a:t>(neuropatia periferica). </a:t>
            </a:r>
          </a:p>
        </p:txBody>
      </p:sp>
      <p:sp>
        <p:nvSpPr>
          <p:cNvPr id="59395" name="Rettangolo 5"/>
          <p:cNvSpPr>
            <a:spLocks noChangeArrowheads="1"/>
          </p:cNvSpPr>
          <p:nvPr/>
        </p:nvSpPr>
        <p:spPr bwMode="auto">
          <a:xfrm>
            <a:off x="3131840" y="3778728"/>
            <a:ext cx="5047677" cy="17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ts val="450"/>
              </a:spcBef>
              <a:buNone/>
            </a:pPr>
            <a:r>
              <a:rPr lang="it-IT" altLang="it-IT" sz="1800" dirty="0">
                <a:latin typeface="Bookman Old Style" panose="02050604050505020204" pitchFamily="18" charset="0"/>
              </a:rPr>
              <a:t>La </a:t>
            </a:r>
            <a:r>
              <a:rPr lang="it-IT" altLang="it-IT" sz="1800" b="1" dirty="0">
                <a:solidFill>
                  <a:srgbClr val="23594C"/>
                </a:solidFill>
                <a:latin typeface="Bookman Old Style" panose="02050604050505020204" pitchFamily="18" charset="0"/>
                <a:ea typeface="+mn-ea"/>
              </a:rPr>
              <a:t>terapia</a:t>
            </a:r>
            <a:r>
              <a:rPr lang="it-IT" altLang="it-IT" sz="1800" dirty="0">
                <a:latin typeface="Bookman Old Style" panose="02050604050505020204" pitchFamily="18" charset="0"/>
              </a:rPr>
              <a:t> consiste nella somministrazione immediata dell’antitossina difterica e di antibiotici (eritromicina o penicillina). </a:t>
            </a:r>
          </a:p>
          <a:p>
            <a:pPr>
              <a:lnSpc>
                <a:spcPct val="100000"/>
              </a:lnSpc>
              <a:spcBef>
                <a:spcPts val="450"/>
              </a:spcBef>
              <a:buNone/>
            </a:pPr>
            <a:r>
              <a:rPr lang="it-IT" altLang="it-IT" sz="1800" dirty="0">
                <a:latin typeface="Bookman Old Style" panose="02050604050505020204" pitchFamily="18" charset="0"/>
              </a:rPr>
              <a:t>I malati vanno isolati per evitare il </a:t>
            </a:r>
            <a:r>
              <a:rPr lang="it-IT" altLang="it-IT" sz="1800" b="1" dirty="0">
                <a:solidFill>
                  <a:srgbClr val="23594C"/>
                </a:solidFill>
                <a:latin typeface="Bookman Old Style" panose="02050604050505020204" pitchFamily="18" charset="0"/>
                <a:ea typeface="+mn-ea"/>
              </a:rPr>
              <a:t>contagio</a:t>
            </a:r>
            <a:r>
              <a:rPr lang="it-IT" altLang="it-IT" sz="1800" dirty="0">
                <a:latin typeface="Bookman Old Style" panose="02050604050505020204" pitchFamily="18" charset="0"/>
              </a:rPr>
              <a:t> di altre persone, pericolo che svanisce dopo 2 giorni di terapia.</a:t>
            </a:r>
          </a:p>
        </p:txBody>
      </p:sp>
      <p:grpSp>
        <p:nvGrpSpPr>
          <p:cNvPr id="59396" name="Gruppo 2"/>
          <p:cNvGrpSpPr>
            <a:grpSpLocks/>
          </p:cNvGrpSpPr>
          <p:nvPr/>
        </p:nvGrpSpPr>
        <p:grpSpPr bwMode="auto">
          <a:xfrm>
            <a:off x="5853783" y="1591777"/>
            <a:ext cx="2446763" cy="2071819"/>
            <a:chOff x="5058676" y="2916238"/>
            <a:chExt cx="3697287" cy="3340100"/>
          </a:xfrm>
        </p:grpSpPr>
        <p:pic>
          <p:nvPicPr>
            <p:cNvPr id="59402" name="Picture 10" descr="C:\Users\Utente\Desktop\aTOOL BOOK 25 maggio\1 ORGANI\sis nerv 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2663" y="2944813"/>
              <a:ext cx="10033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12" descr="C:\Users\Utente\Desktop\aTOOL BOOK 25 maggio\1 ORGANI\cuore 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8676" y="2916238"/>
              <a:ext cx="1003300"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Picture 13" descr="C:\Users\Utente\Desktop\aTOOL BOOK 25 maggio\1 ORGANI\reni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5826" y="2921000"/>
              <a:ext cx="10033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9399" name="Rettangolo 6"/>
          <p:cNvSpPr>
            <a:spLocks noChangeArrowheads="1"/>
          </p:cNvSpPr>
          <p:nvPr/>
        </p:nvSpPr>
        <p:spPr bwMode="auto">
          <a:xfrm>
            <a:off x="432552" y="645198"/>
            <a:ext cx="4949428"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00000"/>
              </a:lnSpc>
              <a:spcBef>
                <a:spcPct val="0"/>
              </a:spcBef>
              <a:buFont typeface="Arial" panose="020B0604020202020204" pitchFamily="34" charset="0"/>
              <a:buNone/>
            </a:pPr>
            <a:r>
              <a:rPr lang="it-IT" altLang="it-IT" sz="2400" b="1" dirty="0">
                <a:solidFill>
                  <a:srgbClr val="DAB949"/>
                </a:solidFill>
                <a:latin typeface="+mn-lt"/>
                <a:cs typeface="Arial" panose="020B0604020202020204" pitchFamily="34" charset="0"/>
              </a:rPr>
              <a:t>Complicanze</a:t>
            </a:r>
          </a:p>
        </p:txBody>
      </p:sp>
      <p:sp>
        <p:nvSpPr>
          <p:cNvPr id="59401" name="Rettangolo 1"/>
          <p:cNvSpPr>
            <a:spLocks noChangeArrowheads="1"/>
          </p:cNvSpPr>
          <p:nvPr/>
        </p:nvSpPr>
        <p:spPr bwMode="auto">
          <a:xfrm>
            <a:off x="4860032" y="5949280"/>
            <a:ext cx="402907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lnSpc>
                <a:spcPct val="100000"/>
              </a:lnSpc>
              <a:spcBef>
                <a:spcPct val="0"/>
              </a:spcBef>
              <a:buFontTx/>
              <a:buNone/>
            </a:pPr>
            <a:r>
              <a:rPr lang="it-IT" altLang="it-IT" sz="900" i="1" dirty="0">
                <a:latin typeface="Bookman Old Style" panose="02050604050505020204" pitchFamily="18" charset="0"/>
              </a:rPr>
              <a:t>Fonte</a:t>
            </a:r>
            <a:r>
              <a:rPr lang="it-IT" altLang="it-IT" sz="900" dirty="0">
                <a:latin typeface="Bookman Old Style" panose="02050604050505020204" pitchFamily="18" charset="0"/>
              </a:rPr>
              <a:t>: www.epicentro.iss.it/problemi/difterite/difterite.asp.</a:t>
            </a:r>
          </a:p>
        </p:txBody>
      </p:sp>
      <p:pic>
        <p:nvPicPr>
          <p:cNvPr id="2" name="Immagine 1"/>
          <p:cNvPicPr>
            <a:picLocks noChangeAspect="1"/>
          </p:cNvPicPr>
          <p:nvPr/>
        </p:nvPicPr>
        <p:blipFill rotWithShape="1">
          <a:blip r:embed="rId5" cstate="print">
            <a:extLst>
              <a:ext uri="{28A0092B-C50C-407E-A947-70E740481C1C}">
                <a14:useLocalDpi xmlns:a14="http://schemas.microsoft.com/office/drawing/2010/main" val="0"/>
              </a:ext>
            </a:extLst>
          </a:blip>
          <a:srcRect t="11181" b="10473"/>
          <a:stretch/>
        </p:blipFill>
        <p:spPr>
          <a:xfrm>
            <a:off x="1381564" y="3634460"/>
            <a:ext cx="1377549" cy="2158530"/>
          </a:xfrm>
          <a:prstGeom prst="rect">
            <a:avLst/>
          </a:prstGeom>
        </p:spPr>
      </p:pic>
    </p:spTree>
    <p:extLst>
      <p:ext uri="{BB962C8B-B14F-4D97-AF65-F5344CB8AC3E}">
        <p14:creationId xmlns:p14="http://schemas.microsoft.com/office/powerpoint/2010/main" val="692168087"/>
      </p:ext>
    </p:extLst>
  </p:cSld>
  <p:clrMapOvr>
    <a:masterClrMapping/>
  </p:clrMapOvr>
  <mc:AlternateContent xmlns:mc="http://schemas.openxmlformats.org/markup-compatibility/2006" xmlns:p14="http://schemas.microsoft.com/office/powerpoint/2010/main">
    <mc:Choice Requires="p14">
      <p:transition spd="slow" p14:dur="2000" advTm="31055"/>
    </mc:Choice>
    <mc:Fallback xmlns="">
      <p:transition spd="slow" advTm="31055"/>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188640"/>
            <a:ext cx="8222022" cy="936104"/>
          </a:xfrm>
        </p:spPr>
        <p:txBody>
          <a:bodyPr vert="horz" lIns="0" tIns="0" rIns="0" bIns="0" rtlCol="0" anchor="t" anchorCtr="0">
            <a:noAutofit/>
          </a:bodyPr>
          <a:lstStyle/>
          <a:p>
            <a:pPr algn="ctr"/>
            <a:r>
              <a:rPr lang="it-IT" sz="3200" b="1" dirty="0">
                <a:solidFill>
                  <a:schemeClr val="accent1">
                    <a:lumMod val="50000"/>
                  </a:schemeClr>
                </a:solidFill>
              </a:rPr>
              <a:t>Vaccinazione anti-HPV </a:t>
            </a:r>
            <a:br>
              <a:rPr lang="it-IT" sz="3200" b="1" dirty="0">
                <a:solidFill>
                  <a:schemeClr val="accent1">
                    <a:lumMod val="50000"/>
                  </a:schemeClr>
                </a:solidFill>
              </a:rPr>
            </a:br>
            <a:r>
              <a:rPr lang="it-IT" sz="3200" b="1" dirty="0">
                <a:solidFill>
                  <a:schemeClr val="accent1">
                    <a:lumMod val="50000"/>
                  </a:schemeClr>
                </a:solidFill>
              </a:rPr>
              <a:t>Donne in età fertile</a:t>
            </a:r>
          </a:p>
        </p:txBody>
      </p:sp>
      <p:sp>
        <p:nvSpPr>
          <p:cNvPr id="4" name="Segnaposto contenuto 3"/>
          <p:cNvSpPr>
            <a:spLocks noGrp="1"/>
          </p:cNvSpPr>
          <p:nvPr>
            <p:ph idx="1"/>
          </p:nvPr>
        </p:nvSpPr>
        <p:spPr>
          <a:xfrm>
            <a:off x="225426" y="1628800"/>
            <a:ext cx="6181075" cy="4320480"/>
          </a:xfrm>
        </p:spPr>
        <p:txBody>
          <a:bodyPr>
            <a:noAutofit/>
          </a:bodyPr>
          <a:lstStyle/>
          <a:p>
            <a:pPr>
              <a:lnSpc>
                <a:spcPts val="1650"/>
              </a:lnSpc>
              <a:spcBef>
                <a:spcPts val="450"/>
              </a:spcBef>
              <a:spcAft>
                <a:spcPts val="450"/>
              </a:spcAft>
            </a:pPr>
            <a:r>
              <a:rPr lang="it-IT" sz="1400" i="1" dirty="0">
                <a:solidFill>
                  <a:srgbClr val="0033CC"/>
                </a:solidFill>
              </a:rPr>
              <a:t>«</a:t>
            </a:r>
            <a:r>
              <a:rPr lang="it-IT" sz="1400" b="1" i="1" dirty="0">
                <a:solidFill>
                  <a:srgbClr val="0033CC"/>
                </a:solidFill>
              </a:rPr>
              <a:t>Vaccinazioni in età fertile</a:t>
            </a:r>
          </a:p>
          <a:p>
            <a:pPr>
              <a:lnSpc>
                <a:spcPts val="1650"/>
              </a:lnSpc>
              <a:spcBef>
                <a:spcPts val="450"/>
              </a:spcBef>
              <a:spcAft>
                <a:spcPts val="450"/>
              </a:spcAft>
            </a:pPr>
            <a:r>
              <a:rPr lang="it-IT" sz="1400" i="1" dirty="0">
                <a:solidFill>
                  <a:schemeClr val="tx1">
                    <a:lumMod val="50000"/>
                  </a:schemeClr>
                </a:solidFill>
              </a:rPr>
              <a:t>Alcune malattie possono incidere negativamente sulla fertilità o avere conseguenze sull’esito di una gravidanza. Di conseguenza, </a:t>
            </a:r>
            <a:r>
              <a:rPr lang="it-IT" sz="1400" b="1" i="1" dirty="0">
                <a:solidFill>
                  <a:srgbClr val="0033CC"/>
                </a:solidFill>
              </a:rPr>
              <a:t>per le donne in età fertile </a:t>
            </a:r>
            <a:r>
              <a:rPr lang="it-IT" sz="1400" i="1" dirty="0">
                <a:solidFill>
                  <a:schemeClr val="tx1">
                    <a:lumMod val="50000"/>
                  </a:schemeClr>
                </a:solidFill>
              </a:rPr>
              <a:t>sono indicate, se non già immuni, le vaccinazioni contro morbillo, parotite, rosolia, varicella e </a:t>
            </a:r>
            <a:r>
              <a:rPr lang="it-IT" sz="1400" b="1" i="1" dirty="0">
                <a:solidFill>
                  <a:srgbClr val="0033CC"/>
                </a:solidFill>
              </a:rPr>
              <a:t>papilloma virus (HPV)</a:t>
            </a:r>
            <a:r>
              <a:rPr lang="it-IT" sz="1400" i="1" dirty="0">
                <a:solidFill>
                  <a:schemeClr val="tx1">
                    <a:lumMod val="50000"/>
                  </a:schemeClr>
                </a:solidFill>
              </a:rPr>
              <a:t>. Di grande importanza è anche il richiamo decennale della vaccinazione contro difterite, tetano e pertosse.»</a:t>
            </a:r>
          </a:p>
          <a:p>
            <a:pPr>
              <a:lnSpc>
                <a:spcPts val="1650"/>
              </a:lnSpc>
              <a:spcBef>
                <a:spcPts val="450"/>
              </a:spcBef>
              <a:spcAft>
                <a:spcPts val="450"/>
              </a:spcAft>
            </a:pPr>
            <a:r>
              <a:rPr lang="it-IT" sz="1400" b="1" i="1" dirty="0">
                <a:solidFill>
                  <a:srgbClr val="0033CC"/>
                </a:solidFill>
              </a:rPr>
              <a:t>«Vaccinazione anti-HPV</a:t>
            </a:r>
          </a:p>
          <a:p>
            <a:pPr>
              <a:lnSpc>
                <a:spcPts val="1650"/>
              </a:lnSpc>
              <a:spcBef>
                <a:spcPts val="450"/>
              </a:spcBef>
              <a:spcAft>
                <a:spcPts val="450"/>
              </a:spcAft>
            </a:pPr>
            <a:r>
              <a:rPr lang="it-IT" sz="1400" i="1" dirty="0">
                <a:solidFill>
                  <a:schemeClr val="tx1">
                    <a:lumMod val="50000"/>
                  </a:schemeClr>
                </a:solidFill>
              </a:rPr>
              <a:t>Secondo il PNPV 2017-2019, il dodicesimo anno di vita (dal compimento dell’11° compleanno al compimento del 12°) rappresenta l’età raccomandata per l’offerta attiva e gratuita della vaccinazione anti-HPV. Cionondimeno, benefici possono derivare anche dalla somministrazione del vaccino in età superiore, specialmente se prima del debutto sessuale</a:t>
            </a:r>
            <a:r>
              <a:rPr lang="it-IT" sz="1400" i="1" dirty="0"/>
              <a:t>. </a:t>
            </a:r>
            <a:r>
              <a:rPr lang="it-IT" sz="1400" b="1" i="1" dirty="0">
                <a:solidFill>
                  <a:srgbClr val="0033CC"/>
                </a:solidFill>
              </a:rPr>
              <a:t>È opportuno consigliare la vaccinazione anti-HPV, alle donne in età fertile non vaccinate in precedenza, utilizzando, ad esempio, l’occasione dell’invito al primo screening per la citologia cervicale (Pap-test o HPV test)</a:t>
            </a:r>
            <a:r>
              <a:rPr lang="it-IT" sz="1400" i="1" dirty="0">
                <a:solidFill>
                  <a:srgbClr val="0033CC"/>
                </a:solidFill>
              </a:rPr>
              <a:t>. </a:t>
            </a:r>
            <a:r>
              <a:rPr lang="it-IT" sz="1400" i="1" dirty="0"/>
              <a:t>Si rimanda alle strategie vaccinali attuate dalle singole Regioni (gratuità o regime di co-pagamento) per tutte le fasce d’età superiori ai 12 anni.»</a:t>
            </a:r>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3157" y="2181073"/>
            <a:ext cx="2315417" cy="2753705"/>
          </a:xfrm>
          <a:prstGeom prst="rect">
            <a:avLst/>
          </a:prstGeom>
          <a:noFill/>
          <a:ln w="9525">
            <a:solidFill>
              <a:schemeClr val="bg1">
                <a:lumMod val="50000"/>
              </a:schemeClr>
            </a:solidFill>
            <a:miter lim="800000"/>
            <a:headEnd/>
            <a:tailEnd/>
          </a:ln>
          <a:effectLst>
            <a:outerShdw blurRad="50800" dist="38100" dir="13500000" sx="101000" sy="101000" algn="br" rotWithShape="0">
              <a:schemeClr val="bg1">
                <a:lumMod val="50000"/>
                <a:alpha val="56000"/>
              </a:schemeClr>
            </a:outerShdw>
          </a:effectLst>
          <a:extLst>
            <a:ext uri="{909E8E84-426E-40DD-AFC4-6F175D3DCCD1}">
              <a14:hiddenFill xmlns:a14="http://schemas.microsoft.com/office/drawing/2010/main">
                <a:solidFill>
                  <a:schemeClr val="accent1"/>
                </a:solidFill>
              </a14:hiddenFill>
            </a:ext>
          </a:extLst>
        </p:spPr>
      </p:pic>
      <p:sp>
        <p:nvSpPr>
          <p:cNvPr id="5" name="Rettangolo 4"/>
          <p:cNvSpPr/>
          <p:nvPr/>
        </p:nvSpPr>
        <p:spPr>
          <a:xfrm>
            <a:off x="225426" y="6237312"/>
            <a:ext cx="6181075" cy="323165"/>
          </a:xfrm>
          <a:prstGeom prst="rect">
            <a:avLst/>
          </a:prstGeom>
        </p:spPr>
        <p:txBody>
          <a:bodyPr wrap="square">
            <a:spAutoFit/>
          </a:bodyPr>
          <a:lstStyle/>
          <a:p>
            <a:r>
              <a:rPr lang="it-IT" sz="750" dirty="0"/>
              <a:t>NOTA del Ministero della Salute n. 34074. Disponibile su: http://www.trovanorme.salute.gov.it/norme/renderNormsanPdf?anno=2018&amp;codLeg=66751&amp;parte=1%20&amp;serie=null</a:t>
            </a:r>
          </a:p>
        </p:txBody>
      </p:sp>
    </p:spTree>
    <p:extLst>
      <p:ext uri="{BB962C8B-B14F-4D97-AF65-F5344CB8AC3E}">
        <p14:creationId xmlns:p14="http://schemas.microsoft.com/office/powerpoint/2010/main" val="40684824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BEADF480-8AD4-4B42-8D12-8D43BD21395E}"/>
              </a:ext>
            </a:extLst>
          </p:cNvPr>
          <p:cNvSpPr>
            <a:spLocks noGrp="1"/>
          </p:cNvSpPr>
          <p:nvPr>
            <p:ph type="title"/>
          </p:nvPr>
        </p:nvSpPr>
        <p:spPr>
          <a:xfrm>
            <a:off x="179512" y="132349"/>
            <a:ext cx="8868555" cy="775903"/>
          </a:xfrm>
        </p:spPr>
        <p:txBody>
          <a:bodyPr>
            <a:noAutofit/>
          </a:bodyPr>
          <a:lstStyle/>
          <a:p>
            <a:pPr algn="ctr"/>
            <a:r>
              <a:rPr lang="it-IT" sz="3600" b="1" dirty="0">
                <a:solidFill>
                  <a:schemeClr val="accent1">
                    <a:lumMod val="50000"/>
                  </a:schemeClr>
                </a:solidFill>
              </a:rPr>
              <a:t>Coperture vaccinali per HPV al 31.12.2021</a:t>
            </a:r>
          </a:p>
        </p:txBody>
      </p:sp>
      <p:sp>
        <p:nvSpPr>
          <p:cNvPr id="3" name="Slide Number Placeholder 2">
            <a:extLst>
              <a:ext uri="{FF2B5EF4-FFF2-40B4-BE49-F238E27FC236}">
                <a16:creationId xmlns:a16="http://schemas.microsoft.com/office/drawing/2014/main" xmlns="" id="{6F830452-5A66-41E1-999F-4728F9DA5A2D}"/>
              </a:ext>
            </a:extLst>
          </p:cNvPr>
          <p:cNvSpPr>
            <a:spLocks noGrp="1"/>
          </p:cNvSpPr>
          <p:nvPr>
            <p:ph type="sldNum" sz="quarter" idx="12"/>
          </p:nvPr>
        </p:nvSpPr>
        <p:spPr>
          <a:xfrm>
            <a:off x="8388424" y="6380462"/>
            <a:ext cx="753762" cy="354658"/>
          </a:xfrm>
        </p:spPr>
        <p:txBody>
          <a:bodyPr/>
          <a:lstStyle/>
          <a:p>
            <a:pPr defTabSz="685800">
              <a:defRPr/>
            </a:pPr>
            <a:fld id="{29CC380D-5F44-41E8-971E-CDD19ED6F8E3}" type="slidenum">
              <a:rPr lang="en-GB" sz="525">
                <a:solidFill>
                  <a:srgbClr val="9EA7B3"/>
                </a:solidFill>
                <a:latin typeface="Invention"/>
              </a:rPr>
              <a:pPr defTabSz="685800">
                <a:defRPr/>
              </a:pPr>
              <a:t>81</a:t>
            </a:fld>
            <a:endParaRPr lang="en-GB" sz="525">
              <a:solidFill>
                <a:srgbClr val="9EA7B3"/>
              </a:solidFill>
              <a:latin typeface="Invention"/>
            </a:endParaRPr>
          </a:p>
        </p:txBody>
      </p:sp>
      <p:sp>
        <p:nvSpPr>
          <p:cNvPr id="5" name="CasellaDiTesto 3">
            <a:extLst>
              <a:ext uri="{FF2B5EF4-FFF2-40B4-BE49-F238E27FC236}">
                <a16:creationId xmlns:a16="http://schemas.microsoft.com/office/drawing/2014/main" xmlns="" id="{2CF41067-4979-4FEF-8BF5-63CCD8BD41F7}"/>
              </a:ext>
            </a:extLst>
          </p:cNvPr>
          <p:cNvSpPr txBox="1"/>
          <p:nvPr/>
        </p:nvSpPr>
        <p:spPr>
          <a:xfrm>
            <a:off x="2244094" y="1199784"/>
            <a:ext cx="4965700" cy="415498"/>
          </a:xfrm>
          <a:prstGeom prst="rect">
            <a:avLst/>
          </a:prstGeom>
          <a:noFill/>
        </p:spPr>
        <p:txBody>
          <a:bodyPr wrap="square">
            <a:spAutoFit/>
          </a:bodyPr>
          <a:lstStyle/>
          <a:p>
            <a:pPr algn="ctr"/>
            <a:r>
              <a:rPr lang="en-US" sz="2100" b="1" dirty="0">
                <a:solidFill>
                  <a:srgbClr val="0070C0"/>
                </a:solidFill>
                <a:latin typeface="Arial" panose="020B0604020202020204" pitchFamily="34" charset="0"/>
                <a:ea typeface="Calibri" panose="020F0502020204030204" pitchFamily="34" charset="0"/>
                <a:cs typeface="Arial" panose="020B0604020202020204" pitchFamily="34" charset="0"/>
              </a:rPr>
              <a:t>1^ dose e </a:t>
            </a:r>
            <a:r>
              <a:rPr lang="en-US" sz="2100" b="1" dirty="0" err="1">
                <a:solidFill>
                  <a:srgbClr val="0070C0"/>
                </a:solidFill>
                <a:latin typeface="Arial" panose="020B0604020202020204" pitchFamily="34" charset="0"/>
                <a:ea typeface="Calibri" panose="020F0502020204030204" pitchFamily="34" charset="0"/>
                <a:cs typeface="Arial" panose="020B0604020202020204" pitchFamily="34" charset="0"/>
              </a:rPr>
              <a:t>ciclo</a:t>
            </a:r>
            <a:r>
              <a:rPr lang="en-US" sz="2100" b="1"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100" b="1" dirty="0" err="1">
                <a:solidFill>
                  <a:srgbClr val="0070C0"/>
                </a:solidFill>
                <a:latin typeface="Arial" panose="020B0604020202020204" pitchFamily="34" charset="0"/>
                <a:ea typeface="Calibri" panose="020F0502020204030204" pitchFamily="34" charset="0"/>
                <a:cs typeface="Arial" panose="020B0604020202020204" pitchFamily="34" charset="0"/>
              </a:rPr>
              <a:t>completo</a:t>
            </a:r>
            <a:endParaRPr lang="it-IT" sz="2100" b="1" dirty="0">
              <a:solidFill>
                <a:srgbClr val="0070C0"/>
              </a:solidFill>
              <a:latin typeface="Arial" panose="020B0604020202020204" pitchFamily="34" charset="0"/>
              <a:cs typeface="Arial" panose="020B0604020202020204" pitchFamily="34" charset="0"/>
            </a:endParaRPr>
          </a:p>
        </p:txBody>
      </p:sp>
      <p:sp>
        <p:nvSpPr>
          <p:cNvPr id="8" name="CasellaDiTesto 8">
            <a:extLst>
              <a:ext uri="{FF2B5EF4-FFF2-40B4-BE49-F238E27FC236}">
                <a16:creationId xmlns:a16="http://schemas.microsoft.com/office/drawing/2014/main" xmlns="" id="{154563D4-E07E-4433-A5D7-E003915B0E35}"/>
              </a:ext>
            </a:extLst>
          </p:cNvPr>
          <p:cNvSpPr txBox="1"/>
          <p:nvPr/>
        </p:nvSpPr>
        <p:spPr>
          <a:xfrm>
            <a:off x="4283968" y="881043"/>
            <a:ext cx="1263020" cy="369332"/>
          </a:xfrm>
          <a:prstGeom prst="rect">
            <a:avLst/>
          </a:prstGeom>
          <a:noFill/>
        </p:spPr>
        <p:txBody>
          <a:bodyPr wrap="square" rtlCol="0">
            <a:spAutoFit/>
          </a:bodyPr>
          <a:lstStyle>
            <a:defPPr>
              <a:defRPr lang="en-US"/>
            </a:defPPr>
            <a:lvl1pPr>
              <a:defRPr sz="2000" b="1">
                <a:solidFill>
                  <a:srgbClr val="0070C0"/>
                </a:solidFill>
                <a:cs typeface="Arial" panose="020B0604020202020204" pitchFamily="34" charset="0"/>
              </a:defRPr>
            </a:lvl1pPr>
          </a:lstStyle>
          <a:p>
            <a:r>
              <a:rPr lang="it-IT" sz="1800" dirty="0"/>
              <a:t>Femmine</a:t>
            </a:r>
          </a:p>
        </p:txBody>
      </p:sp>
      <p:sp>
        <p:nvSpPr>
          <p:cNvPr id="2" name="Rectangle 1">
            <a:extLst>
              <a:ext uri="{FF2B5EF4-FFF2-40B4-BE49-F238E27FC236}">
                <a16:creationId xmlns:a16="http://schemas.microsoft.com/office/drawing/2014/main" xmlns="" id="{5DCE2B93-B705-482F-9EF4-A933DE413499}"/>
              </a:ext>
            </a:extLst>
          </p:cNvPr>
          <p:cNvSpPr/>
          <p:nvPr/>
        </p:nvSpPr>
        <p:spPr>
          <a:xfrm>
            <a:off x="8241576" y="6268964"/>
            <a:ext cx="1047457" cy="392415"/>
          </a:xfrm>
          <a:prstGeom prst="rect">
            <a:avLst/>
          </a:prstGeom>
          <a:noFill/>
        </p:spPr>
        <p:txBody>
          <a:bodyPr wrap="square" lIns="68580" tIns="34290" rIns="68580" bIns="34290">
            <a:spAutoFit/>
          </a:bodyPr>
          <a:lstStyle/>
          <a:p>
            <a:pPr algn="ctr"/>
            <a:r>
              <a:rPr lang="en-US" sz="2100" b="1" dirty="0">
                <a:ln w="12700">
                  <a:solidFill>
                    <a:srgbClr val="E57B33"/>
                  </a:solidFill>
                  <a:prstDash val="solid"/>
                </a:ln>
                <a:pattFill prst="pct50">
                  <a:fgClr>
                    <a:srgbClr val="EC7D2E"/>
                  </a:fgClr>
                  <a:bgClr>
                    <a:schemeClr val="accent1">
                      <a:lumMod val="20000"/>
                      <a:lumOff val="80000"/>
                    </a:schemeClr>
                  </a:bgClr>
                </a:pattFill>
                <a:effectLst>
                  <a:outerShdw dist="38100" dir="2640000" algn="bl" rotWithShape="0">
                    <a:srgbClr val="E57B33"/>
                  </a:outerShdw>
                </a:effectLst>
              </a:rPr>
              <a:t>32,22</a:t>
            </a:r>
          </a:p>
        </p:txBody>
      </p:sp>
      <p:graphicFrame>
        <p:nvGraphicFramePr>
          <p:cNvPr id="12" name="Chart 11">
            <a:extLst>
              <a:ext uri="{FF2B5EF4-FFF2-40B4-BE49-F238E27FC236}">
                <a16:creationId xmlns:a16="http://schemas.microsoft.com/office/drawing/2014/main" xmlns="" id="{0BBEE0C5-076F-458A-BA01-14A14F400E5D}"/>
              </a:ext>
            </a:extLst>
          </p:cNvPr>
          <p:cNvGraphicFramePr/>
          <p:nvPr>
            <p:extLst>
              <p:ext uri="{D42A27DB-BD31-4B8C-83A1-F6EECF244321}">
                <p14:modId xmlns:p14="http://schemas.microsoft.com/office/powerpoint/2010/main" val="3136705416"/>
              </p:ext>
            </p:extLst>
          </p:nvPr>
        </p:nvGraphicFramePr>
        <p:xfrm>
          <a:off x="323528" y="1739405"/>
          <a:ext cx="8208913" cy="49299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36985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xmlns="" id="{FF601E42-ED83-4629-BB8F-659831416124}"/>
              </a:ext>
            </a:extLst>
          </p:cNvPr>
          <p:cNvGraphicFramePr/>
          <p:nvPr>
            <p:extLst>
              <p:ext uri="{D42A27DB-BD31-4B8C-83A1-F6EECF244321}">
                <p14:modId xmlns:p14="http://schemas.microsoft.com/office/powerpoint/2010/main" val="2853479088"/>
              </p:ext>
            </p:extLst>
          </p:nvPr>
        </p:nvGraphicFramePr>
        <p:xfrm>
          <a:off x="755576" y="1615283"/>
          <a:ext cx="7344816" cy="510619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xmlns="" id="{BEADF480-8AD4-4B42-8D12-8D43BD21395E}"/>
              </a:ext>
            </a:extLst>
          </p:cNvPr>
          <p:cNvSpPr>
            <a:spLocks noGrp="1"/>
          </p:cNvSpPr>
          <p:nvPr>
            <p:ph type="title"/>
          </p:nvPr>
        </p:nvSpPr>
        <p:spPr>
          <a:xfrm>
            <a:off x="179512" y="132349"/>
            <a:ext cx="8868555" cy="775903"/>
          </a:xfrm>
        </p:spPr>
        <p:txBody>
          <a:bodyPr>
            <a:noAutofit/>
          </a:bodyPr>
          <a:lstStyle/>
          <a:p>
            <a:pPr algn="ctr"/>
            <a:r>
              <a:rPr lang="it-IT" sz="3600" b="1" dirty="0">
                <a:solidFill>
                  <a:schemeClr val="accent1">
                    <a:lumMod val="50000"/>
                  </a:schemeClr>
                </a:solidFill>
              </a:rPr>
              <a:t>Coperture vaccinali per HPV al 31.12.2021</a:t>
            </a:r>
          </a:p>
        </p:txBody>
      </p:sp>
      <p:sp>
        <p:nvSpPr>
          <p:cNvPr id="3" name="Slide Number Placeholder 2">
            <a:extLst>
              <a:ext uri="{FF2B5EF4-FFF2-40B4-BE49-F238E27FC236}">
                <a16:creationId xmlns:a16="http://schemas.microsoft.com/office/drawing/2014/main" xmlns="" id="{6F830452-5A66-41E1-999F-4728F9DA5A2D}"/>
              </a:ext>
            </a:extLst>
          </p:cNvPr>
          <p:cNvSpPr>
            <a:spLocks noGrp="1"/>
          </p:cNvSpPr>
          <p:nvPr>
            <p:ph type="sldNum" sz="quarter" idx="12"/>
          </p:nvPr>
        </p:nvSpPr>
        <p:spPr/>
        <p:txBody>
          <a:bodyPr/>
          <a:lstStyle/>
          <a:p>
            <a:pPr defTabSz="685800">
              <a:defRPr/>
            </a:pPr>
            <a:fld id="{29CC380D-5F44-41E8-971E-CDD19ED6F8E3}" type="slidenum">
              <a:rPr lang="en-GB" sz="525">
                <a:solidFill>
                  <a:srgbClr val="9EA7B3"/>
                </a:solidFill>
                <a:latin typeface="Invention"/>
              </a:rPr>
              <a:pPr defTabSz="685800">
                <a:defRPr/>
              </a:pPr>
              <a:t>82</a:t>
            </a:fld>
            <a:endParaRPr lang="en-GB" sz="525">
              <a:solidFill>
                <a:srgbClr val="9EA7B3"/>
              </a:solidFill>
              <a:latin typeface="Invention"/>
            </a:endParaRPr>
          </a:p>
        </p:txBody>
      </p:sp>
      <p:sp>
        <p:nvSpPr>
          <p:cNvPr id="5" name="CasellaDiTesto 3">
            <a:extLst>
              <a:ext uri="{FF2B5EF4-FFF2-40B4-BE49-F238E27FC236}">
                <a16:creationId xmlns:a16="http://schemas.microsoft.com/office/drawing/2014/main" xmlns="" id="{2CF41067-4979-4FEF-8BF5-63CCD8BD41F7}"/>
              </a:ext>
            </a:extLst>
          </p:cNvPr>
          <p:cNvSpPr txBox="1"/>
          <p:nvPr/>
        </p:nvSpPr>
        <p:spPr>
          <a:xfrm>
            <a:off x="2244094" y="1199784"/>
            <a:ext cx="4965700" cy="415498"/>
          </a:xfrm>
          <a:prstGeom prst="rect">
            <a:avLst/>
          </a:prstGeom>
          <a:noFill/>
        </p:spPr>
        <p:txBody>
          <a:bodyPr wrap="square">
            <a:spAutoFit/>
          </a:bodyPr>
          <a:lstStyle/>
          <a:p>
            <a:pPr algn="ctr"/>
            <a:r>
              <a:rPr lang="en-US" sz="2100" b="1" dirty="0">
                <a:solidFill>
                  <a:srgbClr val="0070C0"/>
                </a:solidFill>
                <a:latin typeface="Arial" panose="020B0604020202020204" pitchFamily="34" charset="0"/>
                <a:ea typeface="Calibri" panose="020F0502020204030204" pitchFamily="34" charset="0"/>
                <a:cs typeface="Arial" panose="020B0604020202020204" pitchFamily="34" charset="0"/>
              </a:rPr>
              <a:t>1^ dose e </a:t>
            </a:r>
            <a:r>
              <a:rPr lang="en-US" sz="2100" b="1" dirty="0" err="1">
                <a:solidFill>
                  <a:srgbClr val="0070C0"/>
                </a:solidFill>
                <a:latin typeface="Arial" panose="020B0604020202020204" pitchFamily="34" charset="0"/>
                <a:ea typeface="Calibri" panose="020F0502020204030204" pitchFamily="34" charset="0"/>
                <a:cs typeface="Arial" panose="020B0604020202020204" pitchFamily="34" charset="0"/>
              </a:rPr>
              <a:t>ciclo</a:t>
            </a:r>
            <a:r>
              <a:rPr lang="en-US" sz="2100" b="1"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2100" b="1" dirty="0" err="1">
                <a:solidFill>
                  <a:srgbClr val="0070C0"/>
                </a:solidFill>
                <a:latin typeface="Arial" panose="020B0604020202020204" pitchFamily="34" charset="0"/>
                <a:ea typeface="Calibri" panose="020F0502020204030204" pitchFamily="34" charset="0"/>
                <a:cs typeface="Arial" panose="020B0604020202020204" pitchFamily="34" charset="0"/>
              </a:rPr>
              <a:t>completo</a:t>
            </a:r>
            <a:endParaRPr lang="it-IT" sz="2100" b="1" dirty="0">
              <a:solidFill>
                <a:srgbClr val="0070C0"/>
              </a:solidFill>
              <a:latin typeface="Arial" panose="020B0604020202020204" pitchFamily="34" charset="0"/>
              <a:cs typeface="Arial" panose="020B0604020202020204" pitchFamily="34" charset="0"/>
            </a:endParaRPr>
          </a:p>
        </p:txBody>
      </p:sp>
      <p:sp>
        <p:nvSpPr>
          <p:cNvPr id="9" name="CasellaDiTesto 9">
            <a:extLst>
              <a:ext uri="{FF2B5EF4-FFF2-40B4-BE49-F238E27FC236}">
                <a16:creationId xmlns:a16="http://schemas.microsoft.com/office/drawing/2014/main" xmlns="" id="{8598D106-0752-4781-9B35-9EBBC5F9481B}"/>
              </a:ext>
            </a:extLst>
          </p:cNvPr>
          <p:cNvSpPr txBox="1"/>
          <p:nvPr/>
        </p:nvSpPr>
        <p:spPr>
          <a:xfrm>
            <a:off x="4211960" y="788726"/>
            <a:ext cx="2088232" cy="400110"/>
          </a:xfrm>
          <a:prstGeom prst="rect">
            <a:avLst/>
          </a:prstGeom>
          <a:noFill/>
        </p:spPr>
        <p:txBody>
          <a:bodyPr wrap="square" rtlCol="0">
            <a:spAutoFit/>
          </a:bodyPr>
          <a:lstStyle/>
          <a:p>
            <a:r>
              <a:rPr lang="it-IT" sz="2000" b="1" dirty="0">
                <a:solidFill>
                  <a:srgbClr val="0070C0"/>
                </a:solidFill>
                <a:cs typeface="Arial" panose="020B0604020202020204" pitchFamily="34" charset="0"/>
              </a:rPr>
              <a:t>Maschi</a:t>
            </a:r>
          </a:p>
        </p:txBody>
      </p:sp>
      <p:sp>
        <p:nvSpPr>
          <p:cNvPr id="13" name="Rectangle 12">
            <a:extLst>
              <a:ext uri="{FF2B5EF4-FFF2-40B4-BE49-F238E27FC236}">
                <a16:creationId xmlns:a16="http://schemas.microsoft.com/office/drawing/2014/main" xmlns="" id="{DBED36EA-FFAC-4204-AD4A-FDB9A7039E45}"/>
              </a:ext>
            </a:extLst>
          </p:cNvPr>
          <p:cNvSpPr/>
          <p:nvPr/>
        </p:nvSpPr>
        <p:spPr>
          <a:xfrm>
            <a:off x="7975798" y="6065961"/>
            <a:ext cx="1087077" cy="392415"/>
          </a:xfrm>
          <a:prstGeom prst="rect">
            <a:avLst/>
          </a:prstGeom>
          <a:noFill/>
        </p:spPr>
        <p:txBody>
          <a:bodyPr wrap="square" lIns="68580" tIns="34290" rIns="68580" bIns="34290">
            <a:spAutoFit/>
          </a:bodyPr>
          <a:lstStyle/>
          <a:p>
            <a:pPr algn="ctr"/>
            <a:r>
              <a:rPr lang="en-US" sz="2100" b="1" dirty="0">
                <a:ln w="12700">
                  <a:solidFill>
                    <a:srgbClr val="E57B33"/>
                  </a:solidFill>
                  <a:prstDash val="solid"/>
                </a:ln>
                <a:pattFill prst="pct50">
                  <a:fgClr>
                    <a:srgbClr val="EC7D2E"/>
                  </a:fgClr>
                  <a:bgClr>
                    <a:schemeClr val="accent1">
                      <a:lumMod val="20000"/>
                      <a:lumOff val="80000"/>
                    </a:schemeClr>
                  </a:bgClr>
                </a:pattFill>
                <a:effectLst>
                  <a:outerShdw dist="38100" dir="2640000" algn="bl" rotWithShape="0">
                    <a:srgbClr val="E57B33"/>
                  </a:outerShdw>
                </a:effectLst>
              </a:rPr>
              <a:t>26,75</a:t>
            </a:r>
          </a:p>
        </p:txBody>
      </p:sp>
    </p:spTree>
    <p:extLst>
      <p:ext uri="{BB962C8B-B14F-4D97-AF65-F5344CB8AC3E}">
        <p14:creationId xmlns:p14="http://schemas.microsoft.com/office/powerpoint/2010/main" val="250296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47BA40-D1CD-4106-890E-151D93A3AA5E}"/>
              </a:ext>
            </a:extLst>
          </p:cNvPr>
          <p:cNvSpPr>
            <a:spLocks noGrp="1"/>
          </p:cNvSpPr>
          <p:nvPr>
            <p:ph type="title"/>
          </p:nvPr>
        </p:nvSpPr>
        <p:spPr>
          <a:xfrm>
            <a:off x="467544" y="232907"/>
            <a:ext cx="8208911" cy="833142"/>
          </a:xfrm>
        </p:spPr>
        <p:txBody>
          <a:bodyPr>
            <a:noAutofit/>
          </a:bodyPr>
          <a:lstStyle/>
          <a:p>
            <a:pPr algn="ctr"/>
            <a:r>
              <a:rPr lang="it-IT" sz="2800" b="1" dirty="0">
                <a:solidFill>
                  <a:schemeClr val="accent1">
                    <a:lumMod val="50000"/>
                  </a:schemeClr>
                </a:solidFill>
                <a:latin typeface="+mn-lt"/>
              </a:rPr>
              <a:t>Cancro della cervice – </a:t>
            </a:r>
            <a:r>
              <a:rPr lang="it-IT" sz="2800" b="1" i="1" dirty="0">
                <a:solidFill>
                  <a:schemeClr val="accent5">
                    <a:lumMod val="50000"/>
                  </a:schemeClr>
                </a:solidFill>
                <a:latin typeface="+mn-lt"/>
              </a:rPr>
              <a:t>Real World Evidence</a:t>
            </a:r>
            <a:br>
              <a:rPr lang="it-IT" sz="2800" b="1" i="1" dirty="0">
                <a:solidFill>
                  <a:schemeClr val="accent5">
                    <a:lumMod val="50000"/>
                  </a:schemeClr>
                </a:solidFill>
                <a:latin typeface="+mn-lt"/>
              </a:rPr>
            </a:br>
            <a:r>
              <a:rPr lang="it-IT" sz="2800" b="1" i="1" dirty="0">
                <a:solidFill>
                  <a:schemeClr val="accent5">
                    <a:lumMod val="50000"/>
                  </a:schemeClr>
                </a:solidFill>
                <a:latin typeface="+mn-lt"/>
              </a:rPr>
              <a:t>Svezia, US, Danimarca, Finlandia</a:t>
            </a:r>
          </a:p>
        </p:txBody>
      </p:sp>
      <p:sp>
        <p:nvSpPr>
          <p:cNvPr id="3" name="Footer Placeholder 2">
            <a:extLst>
              <a:ext uri="{FF2B5EF4-FFF2-40B4-BE49-F238E27FC236}">
                <a16:creationId xmlns:a16="http://schemas.microsoft.com/office/drawing/2014/main" xmlns="" id="{BD8F21C8-2343-463C-84E5-017FE4B82051}"/>
              </a:ext>
            </a:extLst>
          </p:cNvPr>
          <p:cNvSpPr>
            <a:spLocks noGrp="1"/>
          </p:cNvSpPr>
          <p:nvPr>
            <p:ph type="ftr" sz="quarter" idx="11"/>
          </p:nvPr>
        </p:nvSpPr>
        <p:spPr>
          <a:xfrm>
            <a:off x="173195" y="6065695"/>
            <a:ext cx="7075198" cy="420281"/>
          </a:xfrm>
        </p:spPr>
        <p:txBody>
          <a:bodyPr/>
          <a:lstStyle/>
          <a:p>
            <a:pPr marL="171450" indent="-171450" algn="l" defTabSz="171450">
              <a:buFontTx/>
              <a:buAutoNum type="arabicPeriod"/>
              <a:defRPr/>
            </a:pPr>
            <a:r>
              <a:rPr lang="it-IT" sz="525" cap="all" dirty="0">
                <a:solidFill>
                  <a:prstClr val="black">
                    <a:lumMod val="95000"/>
                    <a:lumOff val="5000"/>
                  </a:prstClr>
                </a:solidFill>
                <a:latin typeface="Invention"/>
              </a:rPr>
              <a:t>Lei J et al. </a:t>
            </a:r>
            <a:r>
              <a:rPr lang="en-GB" sz="525" i="1" cap="all" dirty="0">
                <a:solidFill>
                  <a:prstClr val="black">
                    <a:lumMod val="95000"/>
                    <a:lumOff val="5000"/>
                  </a:prstClr>
                </a:solidFill>
                <a:latin typeface="Invention"/>
              </a:rPr>
              <a:t>HPV Vaccination and the Risk of Invasive Cervical Cancer</a:t>
            </a:r>
            <a:r>
              <a:rPr lang="en-GB" sz="525" cap="all" dirty="0">
                <a:solidFill>
                  <a:prstClr val="black">
                    <a:lumMod val="95000"/>
                    <a:lumOff val="5000"/>
                  </a:prstClr>
                </a:solidFill>
                <a:latin typeface="Invention"/>
              </a:rPr>
              <a:t>. </a:t>
            </a:r>
            <a:r>
              <a:rPr lang="it-IT" sz="525" cap="all" dirty="0">
                <a:solidFill>
                  <a:prstClr val="black">
                    <a:lumMod val="95000"/>
                    <a:lumOff val="5000"/>
                  </a:prstClr>
                </a:solidFill>
                <a:latin typeface="Invention"/>
              </a:rPr>
              <a:t>New Engl J Med 383(14): 1340-1348 2020.</a:t>
            </a:r>
          </a:p>
          <a:p>
            <a:pPr marL="171450" indent="-171450" algn="l" defTabSz="171450">
              <a:buFontTx/>
              <a:buAutoNum type="arabicPeriod"/>
              <a:defRPr/>
            </a:pPr>
            <a:r>
              <a:rPr lang="it-IT" sz="525" cap="all" dirty="0">
                <a:solidFill>
                  <a:prstClr val="black">
                    <a:lumMod val="95000"/>
                    <a:lumOff val="5000"/>
                  </a:prstClr>
                </a:solidFill>
                <a:latin typeface="Invention"/>
              </a:rPr>
              <a:t>Kjaer SK, et al. J Natl Cancer Inst. 2021 Apr 20:djab080. </a:t>
            </a:r>
          </a:p>
          <a:p>
            <a:pPr marL="171450" indent="-171450" algn="l" defTabSz="171450">
              <a:buFontTx/>
              <a:buAutoNum type="arabicPeriod"/>
              <a:defRPr/>
            </a:pPr>
            <a:r>
              <a:rPr lang="it-IT" sz="525" cap="all" dirty="0">
                <a:solidFill>
                  <a:prstClr val="black">
                    <a:lumMod val="95000"/>
                    <a:lumOff val="5000"/>
                  </a:prstClr>
                </a:solidFill>
                <a:latin typeface="Invention"/>
              </a:rPr>
              <a:t>Mix MJ et al. </a:t>
            </a:r>
            <a:r>
              <a:rPr lang="en-GB" sz="525" i="1" cap="all" dirty="0">
                <a:solidFill>
                  <a:prstClr val="black">
                    <a:lumMod val="95000"/>
                    <a:lumOff val="5000"/>
                  </a:prstClr>
                </a:solidFill>
                <a:latin typeface="Invention"/>
              </a:rPr>
              <a:t>Assessing Impact of HPV Vaccination on Cervical Cancer Incidence in Women 15-29 years in the United States, 1999-2017: An Ecologic Study</a:t>
            </a:r>
            <a:r>
              <a:rPr lang="en-GB" sz="525" cap="all" dirty="0">
                <a:solidFill>
                  <a:prstClr val="black">
                    <a:lumMod val="95000"/>
                    <a:lumOff val="5000"/>
                  </a:prstClr>
                </a:solidFill>
                <a:latin typeface="Invention"/>
              </a:rPr>
              <a:t>. Cancer </a:t>
            </a:r>
            <a:r>
              <a:rPr lang="en-GB" sz="525" cap="all" dirty="0" err="1">
                <a:solidFill>
                  <a:prstClr val="black">
                    <a:lumMod val="95000"/>
                    <a:lumOff val="5000"/>
                  </a:prstClr>
                </a:solidFill>
                <a:latin typeface="Invention"/>
              </a:rPr>
              <a:t>Epidemiol</a:t>
            </a:r>
            <a:r>
              <a:rPr lang="en-GB" sz="525" cap="all" dirty="0">
                <a:solidFill>
                  <a:prstClr val="black">
                    <a:lumMod val="95000"/>
                    <a:lumOff val="5000"/>
                  </a:prstClr>
                </a:solidFill>
                <a:latin typeface="Invention"/>
              </a:rPr>
              <a:t> Biomarkers Prev. 2020 Oct 20;cebp.0846.2020.</a:t>
            </a:r>
          </a:p>
          <a:p>
            <a:pPr marL="171450" indent="-171450" algn="l" defTabSz="171450">
              <a:buFontTx/>
              <a:buAutoNum type="arabicPeriod"/>
              <a:defRPr/>
            </a:pPr>
            <a:r>
              <a:rPr lang="fr-FR" sz="525" cap="all" dirty="0" err="1">
                <a:solidFill>
                  <a:prstClr val="black">
                    <a:lumMod val="95000"/>
                    <a:lumOff val="5000"/>
                  </a:prstClr>
                </a:solidFill>
                <a:latin typeface="Invention"/>
              </a:rPr>
              <a:t>Luostarinen</a:t>
            </a:r>
            <a:r>
              <a:rPr lang="fr-FR" sz="525" cap="all" dirty="0">
                <a:solidFill>
                  <a:prstClr val="black">
                    <a:lumMod val="95000"/>
                    <a:lumOff val="5000"/>
                  </a:prstClr>
                </a:solidFill>
                <a:latin typeface="Invention"/>
              </a:rPr>
              <a:t> T et al. Int J Cancer. 2018;142:2186–2187. </a:t>
            </a:r>
          </a:p>
        </p:txBody>
      </p:sp>
      <p:pic>
        <p:nvPicPr>
          <p:cNvPr id="4" name="Picture 3">
            <a:extLst>
              <a:ext uri="{FF2B5EF4-FFF2-40B4-BE49-F238E27FC236}">
                <a16:creationId xmlns:a16="http://schemas.microsoft.com/office/drawing/2014/main" xmlns="" id="{611A916B-DD0D-4C42-A981-4EF93C4234A9}"/>
              </a:ext>
            </a:extLst>
          </p:cNvPr>
          <p:cNvPicPr>
            <a:picLocks noChangeAspect="1"/>
          </p:cNvPicPr>
          <p:nvPr/>
        </p:nvPicPr>
        <p:blipFill>
          <a:blip r:embed="rId3">
            <a:duotone>
              <a:schemeClr val="bg2">
                <a:shade val="45000"/>
                <a:satMod val="135000"/>
              </a:schemeClr>
              <a:prstClr val="white"/>
            </a:duotone>
          </a:blip>
          <a:stretch>
            <a:fillRect/>
          </a:stretch>
        </p:blipFill>
        <p:spPr>
          <a:xfrm>
            <a:off x="416514" y="1268761"/>
            <a:ext cx="8477979" cy="3744576"/>
          </a:xfrm>
          <a:prstGeom prst="rect">
            <a:avLst/>
          </a:prstGeom>
        </p:spPr>
      </p:pic>
      <p:pic>
        <p:nvPicPr>
          <p:cNvPr id="5" name="Picture 4">
            <a:extLst>
              <a:ext uri="{FF2B5EF4-FFF2-40B4-BE49-F238E27FC236}">
                <a16:creationId xmlns:a16="http://schemas.microsoft.com/office/drawing/2014/main" xmlns="" id="{285A0A42-050F-4D35-87D2-006C275D01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97" r="7997"/>
          <a:stretch/>
        </p:blipFill>
        <p:spPr>
          <a:xfrm>
            <a:off x="2646094" y="3235996"/>
            <a:ext cx="876062" cy="773515"/>
          </a:xfrm>
          <a:prstGeom prst="ellipse">
            <a:avLst/>
          </a:prstGeom>
          <a:ln w="6350">
            <a:solidFill>
              <a:schemeClr val="bg1">
                <a:lumMod val="50000"/>
              </a:schemeClr>
            </a:solidFill>
          </a:ln>
          <a:effectLst>
            <a:outerShdw blurRad="279400" dist="139700" dir="5400000" algn="t" rotWithShape="0">
              <a:prstClr val="black">
                <a:alpha val="23000"/>
              </a:prstClr>
            </a:outerShdw>
          </a:effectLst>
        </p:spPr>
      </p:pic>
      <p:pic>
        <p:nvPicPr>
          <p:cNvPr id="6" name="Picture 5">
            <a:extLst>
              <a:ext uri="{FF2B5EF4-FFF2-40B4-BE49-F238E27FC236}">
                <a16:creationId xmlns:a16="http://schemas.microsoft.com/office/drawing/2014/main" xmlns="" id="{53339543-A7EC-47BC-98EF-71F921B505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6574" y="3270961"/>
            <a:ext cx="848365" cy="773516"/>
          </a:xfrm>
          <a:prstGeom prst="ellipse">
            <a:avLst/>
          </a:prstGeom>
          <a:ln w="6350">
            <a:solidFill>
              <a:schemeClr val="bg1">
                <a:lumMod val="50000"/>
              </a:schemeClr>
            </a:solidFill>
          </a:ln>
          <a:effectLst>
            <a:outerShdw blurRad="279400" dist="139700" dir="5400000" algn="t" rotWithShape="0">
              <a:prstClr val="black">
                <a:alpha val="23000"/>
              </a:prstClr>
            </a:outerShdw>
          </a:effectLst>
        </p:spPr>
      </p:pic>
      <p:pic>
        <p:nvPicPr>
          <p:cNvPr id="7" name="Picture 6">
            <a:hlinkClick r:id="" action="ppaction://noaction"/>
            <a:extLst>
              <a:ext uri="{FF2B5EF4-FFF2-40B4-BE49-F238E27FC236}">
                <a16:creationId xmlns:a16="http://schemas.microsoft.com/office/drawing/2014/main" xmlns="" id="{E45485E5-4C90-4EC5-BC15-80E223EA43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46094" y="2001515"/>
            <a:ext cx="876062" cy="809600"/>
          </a:xfrm>
          <a:prstGeom prst="ellipse">
            <a:avLst/>
          </a:prstGeom>
          <a:ln w="6350">
            <a:solidFill>
              <a:schemeClr val="bg1">
                <a:lumMod val="50000"/>
              </a:schemeClr>
            </a:solidFill>
          </a:ln>
          <a:effectLst>
            <a:outerShdw blurRad="279400" dist="139700" dir="5400000" algn="t" rotWithShape="0">
              <a:prstClr val="black">
                <a:alpha val="23000"/>
              </a:prstClr>
            </a:outerShdw>
          </a:effectLst>
        </p:spPr>
      </p:pic>
      <p:pic>
        <p:nvPicPr>
          <p:cNvPr id="8" name="Picture 7">
            <a:extLst>
              <a:ext uri="{FF2B5EF4-FFF2-40B4-BE49-F238E27FC236}">
                <a16:creationId xmlns:a16="http://schemas.microsoft.com/office/drawing/2014/main" xmlns="" id="{50AC17F1-6F02-46D0-A91E-C595D90A8A1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761" b="8761"/>
          <a:stretch/>
        </p:blipFill>
        <p:spPr>
          <a:xfrm>
            <a:off x="4254797" y="1957348"/>
            <a:ext cx="848365" cy="797021"/>
          </a:xfrm>
          <a:prstGeom prst="ellipse">
            <a:avLst/>
          </a:prstGeom>
          <a:ln w="6350">
            <a:solidFill>
              <a:schemeClr val="bg1">
                <a:lumMod val="50000"/>
              </a:schemeClr>
            </a:solidFill>
          </a:ln>
          <a:effectLst>
            <a:outerShdw blurRad="279400" dist="139700" dir="5400000" algn="t" rotWithShape="0">
              <a:prstClr val="black">
                <a:alpha val="23000"/>
              </a:prstClr>
            </a:outerShdw>
          </a:effectLst>
        </p:spPr>
      </p:pic>
      <p:grpSp>
        <p:nvGrpSpPr>
          <p:cNvPr id="21" name="Group 20">
            <a:extLst>
              <a:ext uri="{FF2B5EF4-FFF2-40B4-BE49-F238E27FC236}">
                <a16:creationId xmlns:a16="http://schemas.microsoft.com/office/drawing/2014/main" xmlns="" id="{16903470-4FF2-48A1-AD7D-048DF49E3A88}"/>
              </a:ext>
            </a:extLst>
          </p:cNvPr>
          <p:cNvGrpSpPr/>
          <p:nvPr/>
        </p:nvGrpSpPr>
        <p:grpSpPr>
          <a:xfrm>
            <a:off x="785769" y="4000333"/>
            <a:ext cx="2439754" cy="940280"/>
            <a:chOff x="313364" y="3420642"/>
            <a:chExt cx="3253005" cy="1253707"/>
          </a:xfrm>
        </p:grpSpPr>
        <p:grpSp>
          <p:nvGrpSpPr>
            <p:cNvPr id="15" name="Group 14">
              <a:extLst>
                <a:ext uri="{FF2B5EF4-FFF2-40B4-BE49-F238E27FC236}">
                  <a16:creationId xmlns:a16="http://schemas.microsoft.com/office/drawing/2014/main" xmlns="" id="{A039D404-66A0-436E-AF1D-9E5EF040F94E}"/>
                </a:ext>
              </a:extLst>
            </p:cNvPr>
            <p:cNvGrpSpPr/>
            <p:nvPr/>
          </p:nvGrpSpPr>
          <p:grpSpPr>
            <a:xfrm>
              <a:off x="313364" y="3707305"/>
              <a:ext cx="3253005" cy="967044"/>
              <a:chOff x="425878" y="4983854"/>
              <a:chExt cx="3253005" cy="967044"/>
            </a:xfrm>
          </p:grpSpPr>
          <p:sp>
            <p:nvSpPr>
              <p:cNvPr id="16" name="TextBox 15">
                <a:extLst>
                  <a:ext uri="{FF2B5EF4-FFF2-40B4-BE49-F238E27FC236}">
                    <a16:creationId xmlns:a16="http://schemas.microsoft.com/office/drawing/2014/main" xmlns="" id="{CBF680F9-AFCB-424C-A1CC-406C82F71B27}"/>
                  </a:ext>
                </a:extLst>
              </p:cNvPr>
              <p:cNvSpPr txBox="1"/>
              <p:nvPr/>
            </p:nvSpPr>
            <p:spPr>
              <a:xfrm>
                <a:off x="1934307" y="4983854"/>
                <a:ext cx="1744576" cy="677108"/>
              </a:xfrm>
              <a:prstGeom prst="rect">
                <a:avLst/>
              </a:prstGeom>
              <a:noFill/>
            </p:spPr>
            <p:txBody>
              <a:bodyPr wrap="square">
                <a:spAutoFit/>
              </a:bodyPr>
              <a:lstStyle/>
              <a:p>
                <a:pPr defTabSz="171450">
                  <a:defRPr/>
                </a:pPr>
                <a:r>
                  <a:rPr lang="en-US" sz="2700" dirty="0">
                    <a:solidFill>
                      <a:prstClr val="black"/>
                    </a:solidFill>
                    <a:latin typeface="Aharoni" panose="02010803020104030203" pitchFamily="2" charset="-79"/>
                    <a:cs typeface="Aharoni" panose="02010803020104030203" pitchFamily="2" charset="-79"/>
                  </a:rPr>
                  <a:t>12,7%</a:t>
                </a:r>
                <a:endParaRPr lang="it-IT" sz="2700" dirty="0">
                  <a:solidFill>
                    <a:prstClr val="black"/>
                  </a:solidFill>
                  <a:latin typeface="Aharoni" panose="02010803020104030203" pitchFamily="2" charset="-79"/>
                  <a:cs typeface="Aharoni" panose="02010803020104030203" pitchFamily="2" charset="-79"/>
                </a:endParaRPr>
              </a:p>
            </p:txBody>
          </p:sp>
          <p:sp>
            <p:nvSpPr>
              <p:cNvPr id="17" name="TextBox 16">
                <a:extLst>
                  <a:ext uri="{FF2B5EF4-FFF2-40B4-BE49-F238E27FC236}">
                    <a16:creationId xmlns:a16="http://schemas.microsoft.com/office/drawing/2014/main" xmlns="" id="{CB0F9D7A-C5CC-4DF9-A83E-084C5785B5FF}"/>
                  </a:ext>
                </a:extLst>
              </p:cNvPr>
              <p:cNvSpPr txBox="1"/>
              <p:nvPr/>
            </p:nvSpPr>
            <p:spPr>
              <a:xfrm>
                <a:off x="425878" y="5612344"/>
                <a:ext cx="2805845" cy="338554"/>
              </a:xfrm>
              <a:prstGeom prst="rect">
                <a:avLst/>
              </a:prstGeom>
              <a:noFill/>
            </p:spPr>
            <p:txBody>
              <a:bodyPr wrap="square">
                <a:spAutoFit/>
              </a:bodyPr>
              <a:lstStyle/>
              <a:p>
                <a:pPr algn="ctr" defTabSz="171450">
                  <a:defRPr/>
                </a:pPr>
                <a:r>
                  <a:rPr lang="it-IT" sz="1050" b="1" dirty="0">
                    <a:solidFill>
                      <a:prstClr val="black"/>
                    </a:solidFill>
                    <a:latin typeface="Invention"/>
                  </a:rPr>
                  <a:t>all'anno </a:t>
                </a:r>
                <a:r>
                  <a:rPr lang="it-IT" sz="1050" dirty="0">
                    <a:solidFill>
                      <a:prstClr val="black"/>
                    </a:solidFill>
                    <a:latin typeface="Invention"/>
                  </a:rPr>
                  <a:t>in donne </a:t>
                </a:r>
                <a:r>
                  <a:rPr lang="it-IT" sz="1050" b="1" dirty="0">
                    <a:solidFill>
                      <a:prstClr val="black"/>
                    </a:solidFill>
                    <a:latin typeface="Invention"/>
                  </a:rPr>
                  <a:t>15-20 anni </a:t>
                </a:r>
                <a:r>
                  <a:rPr lang="it-IT" sz="1050" b="1" baseline="30000" dirty="0">
                    <a:solidFill>
                      <a:prstClr val="black"/>
                    </a:solidFill>
                    <a:latin typeface="Invention"/>
                  </a:rPr>
                  <a:t>3 ^</a:t>
                </a:r>
                <a:endParaRPr lang="it-IT" sz="1050" baseline="30000" dirty="0">
                  <a:solidFill>
                    <a:prstClr val="black"/>
                  </a:solidFill>
                  <a:latin typeface="Invention"/>
                </a:endParaRPr>
              </a:p>
            </p:txBody>
          </p:sp>
          <p:sp>
            <p:nvSpPr>
              <p:cNvPr id="18" name="Arrow: Down 17">
                <a:extLst>
                  <a:ext uri="{FF2B5EF4-FFF2-40B4-BE49-F238E27FC236}">
                    <a16:creationId xmlns:a16="http://schemas.microsoft.com/office/drawing/2014/main" xmlns="" id="{BB03E88E-1791-4CC1-8ACA-3B56EA3AB03D}"/>
                  </a:ext>
                </a:extLst>
              </p:cNvPr>
              <p:cNvSpPr/>
              <p:nvPr/>
            </p:nvSpPr>
            <p:spPr>
              <a:xfrm>
                <a:off x="1477108" y="5139492"/>
                <a:ext cx="457200" cy="440810"/>
              </a:xfrm>
              <a:prstGeom prst="downArrow">
                <a:avLst/>
              </a:prstGeom>
              <a:solidFill>
                <a:srgbClr val="B22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defRPr/>
                </a:pPr>
                <a:endParaRPr lang="it-IT" sz="900" dirty="0">
                  <a:solidFill>
                    <a:prstClr val="white"/>
                  </a:solidFill>
                  <a:latin typeface="Invention"/>
                </a:endParaRPr>
              </a:p>
            </p:txBody>
          </p:sp>
        </p:grpSp>
        <p:sp>
          <p:nvSpPr>
            <p:cNvPr id="20" name="TextBox 19">
              <a:extLst>
                <a:ext uri="{FF2B5EF4-FFF2-40B4-BE49-F238E27FC236}">
                  <a16:creationId xmlns:a16="http://schemas.microsoft.com/office/drawing/2014/main" xmlns="" id="{677C4AE0-14A7-48DC-AB22-09E975427067}"/>
                </a:ext>
              </a:extLst>
            </p:cNvPr>
            <p:cNvSpPr txBox="1"/>
            <p:nvPr/>
          </p:nvSpPr>
          <p:spPr>
            <a:xfrm>
              <a:off x="359025" y="3420642"/>
              <a:ext cx="2714521" cy="553997"/>
            </a:xfrm>
            <a:prstGeom prst="rect">
              <a:avLst/>
            </a:prstGeom>
            <a:noFill/>
          </p:spPr>
          <p:txBody>
            <a:bodyPr wrap="square">
              <a:spAutoFit/>
            </a:bodyPr>
            <a:lstStyle/>
            <a:p>
              <a:pPr algn="ctr" defTabSz="171450">
                <a:spcAft>
                  <a:spcPts val="450"/>
                </a:spcAft>
                <a:defRPr/>
              </a:pPr>
              <a:r>
                <a:rPr lang="it-IT" sz="1050" b="1" dirty="0">
                  <a:solidFill>
                    <a:prstClr val="black"/>
                  </a:solidFill>
                  <a:latin typeface="Invention"/>
                </a:rPr>
                <a:t>Tassi di incidenza diminuiti </a:t>
              </a:r>
              <a:r>
                <a:rPr lang="it-IT" sz="1050" dirty="0">
                  <a:solidFill>
                    <a:prstClr val="black"/>
                  </a:solidFill>
                  <a:latin typeface="Invention"/>
                </a:rPr>
                <a:t>del</a:t>
              </a:r>
            </a:p>
          </p:txBody>
        </p:sp>
      </p:grpSp>
      <p:sp>
        <p:nvSpPr>
          <p:cNvPr id="41" name="TextBox 40">
            <a:extLst>
              <a:ext uri="{FF2B5EF4-FFF2-40B4-BE49-F238E27FC236}">
                <a16:creationId xmlns:a16="http://schemas.microsoft.com/office/drawing/2014/main" xmlns="" id="{54A8FBAC-8859-471C-BF1A-1187C7E717DB}"/>
              </a:ext>
            </a:extLst>
          </p:cNvPr>
          <p:cNvSpPr txBox="1"/>
          <p:nvPr/>
        </p:nvSpPr>
        <p:spPr>
          <a:xfrm>
            <a:off x="173195" y="6484550"/>
            <a:ext cx="4602773" cy="207749"/>
          </a:xfrm>
          <a:prstGeom prst="rect">
            <a:avLst/>
          </a:prstGeom>
          <a:noFill/>
        </p:spPr>
        <p:txBody>
          <a:bodyPr wrap="square">
            <a:spAutoFit/>
          </a:bodyPr>
          <a:lstStyle/>
          <a:p>
            <a:pPr defTabSz="171450">
              <a:spcAft>
                <a:spcPts val="450"/>
              </a:spcAft>
              <a:defRPr/>
            </a:pPr>
            <a:r>
              <a:rPr lang="it-IT" sz="750" dirty="0">
                <a:solidFill>
                  <a:prstClr val="black"/>
                </a:solidFill>
                <a:latin typeface="Invention"/>
              </a:rPr>
              <a:t>^ Riferito al Carcinoma a cellule squamose (SCC).</a:t>
            </a:r>
          </a:p>
        </p:txBody>
      </p:sp>
      <p:grpSp>
        <p:nvGrpSpPr>
          <p:cNvPr id="42" name="Group 41">
            <a:extLst>
              <a:ext uri="{FF2B5EF4-FFF2-40B4-BE49-F238E27FC236}">
                <a16:creationId xmlns:a16="http://schemas.microsoft.com/office/drawing/2014/main" xmlns="" id="{09C02A3F-DEC3-478A-9A3D-FDF0FE003E23}"/>
              </a:ext>
            </a:extLst>
          </p:cNvPr>
          <p:cNvGrpSpPr/>
          <p:nvPr/>
        </p:nvGrpSpPr>
        <p:grpSpPr>
          <a:xfrm>
            <a:off x="5114897" y="1737029"/>
            <a:ext cx="2619614" cy="1048002"/>
            <a:chOff x="313363" y="3420642"/>
            <a:chExt cx="2834384" cy="1397336"/>
          </a:xfrm>
        </p:grpSpPr>
        <p:grpSp>
          <p:nvGrpSpPr>
            <p:cNvPr id="43" name="Group 42">
              <a:extLst>
                <a:ext uri="{FF2B5EF4-FFF2-40B4-BE49-F238E27FC236}">
                  <a16:creationId xmlns:a16="http://schemas.microsoft.com/office/drawing/2014/main" xmlns="" id="{640DEEB7-9884-49E6-B1A7-CF44336615E1}"/>
                </a:ext>
              </a:extLst>
            </p:cNvPr>
            <p:cNvGrpSpPr/>
            <p:nvPr/>
          </p:nvGrpSpPr>
          <p:grpSpPr>
            <a:xfrm>
              <a:off x="313363" y="3659267"/>
              <a:ext cx="2834384" cy="1158711"/>
              <a:chOff x="425877" y="4935816"/>
              <a:chExt cx="2834384" cy="1158711"/>
            </a:xfrm>
          </p:grpSpPr>
          <p:sp>
            <p:nvSpPr>
              <p:cNvPr id="45" name="TextBox 44">
                <a:extLst>
                  <a:ext uri="{FF2B5EF4-FFF2-40B4-BE49-F238E27FC236}">
                    <a16:creationId xmlns:a16="http://schemas.microsoft.com/office/drawing/2014/main" xmlns="" id="{6EECFAEA-16A7-4342-8791-C9F7FCF9AEC2}"/>
                  </a:ext>
                </a:extLst>
              </p:cNvPr>
              <p:cNvSpPr txBox="1"/>
              <p:nvPr/>
            </p:nvSpPr>
            <p:spPr>
              <a:xfrm>
                <a:off x="1439409" y="4935816"/>
                <a:ext cx="1176408" cy="677108"/>
              </a:xfrm>
              <a:prstGeom prst="rect">
                <a:avLst/>
              </a:prstGeom>
              <a:noFill/>
            </p:spPr>
            <p:txBody>
              <a:bodyPr wrap="square">
                <a:spAutoFit/>
              </a:bodyPr>
              <a:lstStyle/>
              <a:p>
                <a:pPr algn="ctr" defTabSz="171450">
                  <a:defRPr/>
                </a:pPr>
                <a:r>
                  <a:rPr lang="en-US" sz="2700" dirty="0">
                    <a:solidFill>
                      <a:prstClr val="black"/>
                    </a:solidFill>
                    <a:latin typeface="Aharoni" panose="02010803020104030203" pitchFamily="2" charset="-79"/>
                    <a:cs typeface="Aharoni" panose="02010803020104030203" pitchFamily="2" charset="-79"/>
                  </a:rPr>
                  <a:t>86%</a:t>
                </a:r>
                <a:endParaRPr lang="it-IT" sz="2700" dirty="0">
                  <a:solidFill>
                    <a:prstClr val="black"/>
                  </a:solidFill>
                  <a:latin typeface="Aharoni" panose="02010803020104030203" pitchFamily="2" charset="-79"/>
                  <a:cs typeface="Aharoni" panose="02010803020104030203" pitchFamily="2" charset="-79"/>
                </a:endParaRPr>
              </a:p>
            </p:txBody>
          </p:sp>
          <p:sp>
            <p:nvSpPr>
              <p:cNvPr id="46" name="TextBox 45">
                <a:extLst>
                  <a:ext uri="{FF2B5EF4-FFF2-40B4-BE49-F238E27FC236}">
                    <a16:creationId xmlns:a16="http://schemas.microsoft.com/office/drawing/2014/main" xmlns="" id="{DEF2CEBE-25A8-4C68-81D9-F49673FDDA23}"/>
                  </a:ext>
                </a:extLst>
              </p:cNvPr>
              <p:cNvSpPr txBox="1"/>
              <p:nvPr/>
            </p:nvSpPr>
            <p:spPr>
              <a:xfrm>
                <a:off x="425877" y="5612344"/>
                <a:ext cx="2834384" cy="482183"/>
              </a:xfrm>
              <a:prstGeom prst="rect">
                <a:avLst/>
              </a:prstGeom>
              <a:noFill/>
            </p:spPr>
            <p:txBody>
              <a:bodyPr wrap="square">
                <a:spAutoFit/>
              </a:bodyPr>
              <a:lstStyle/>
              <a:p>
                <a:pPr algn="ctr" defTabSz="171450">
                  <a:defRPr/>
                </a:pPr>
                <a:r>
                  <a:rPr lang="it-IT" sz="1050" dirty="0">
                    <a:solidFill>
                      <a:prstClr val="black"/>
                    </a:solidFill>
                    <a:latin typeface="Invention"/>
                  </a:rPr>
                  <a:t>nelle vaccinate </a:t>
                </a:r>
                <a:r>
                  <a:rPr lang="it-IT" sz="1050" b="1" dirty="0">
                    <a:solidFill>
                      <a:prstClr val="black"/>
                    </a:solidFill>
                    <a:latin typeface="Invention"/>
                  </a:rPr>
                  <a:t>prima dell'età di 17 anni </a:t>
                </a:r>
                <a:r>
                  <a:rPr lang="it-IT" sz="1050" b="1" baseline="30000" dirty="0">
                    <a:solidFill>
                      <a:prstClr val="black"/>
                    </a:solidFill>
                    <a:latin typeface="Invention"/>
                  </a:rPr>
                  <a:t>2</a:t>
                </a:r>
                <a:endParaRPr lang="it-IT" sz="1050" baseline="30000" dirty="0">
                  <a:solidFill>
                    <a:prstClr val="black"/>
                  </a:solidFill>
                  <a:latin typeface="Invention"/>
                </a:endParaRPr>
              </a:p>
            </p:txBody>
          </p:sp>
          <p:sp>
            <p:nvSpPr>
              <p:cNvPr id="47" name="Arrow: Down 46">
                <a:extLst>
                  <a:ext uri="{FF2B5EF4-FFF2-40B4-BE49-F238E27FC236}">
                    <a16:creationId xmlns:a16="http://schemas.microsoft.com/office/drawing/2014/main" xmlns="" id="{F17DDD06-1A17-473A-ACA5-9C313052DF91}"/>
                  </a:ext>
                </a:extLst>
              </p:cNvPr>
              <p:cNvSpPr/>
              <p:nvPr/>
            </p:nvSpPr>
            <p:spPr>
              <a:xfrm>
                <a:off x="1205887" y="5081488"/>
                <a:ext cx="457200" cy="440810"/>
              </a:xfrm>
              <a:prstGeom prst="downArrow">
                <a:avLst/>
              </a:prstGeom>
              <a:solidFill>
                <a:srgbClr val="C60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defRPr/>
                </a:pPr>
                <a:endParaRPr lang="it-IT" sz="900" dirty="0">
                  <a:solidFill>
                    <a:prstClr val="white"/>
                  </a:solidFill>
                  <a:latin typeface="Invention"/>
                </a:endParaRPr>
              </a:p>
            </p:txBody>
          </p:sp>
        </p:grpSp>
        <p:sp>
          <p:nvSpPr>
            <p:cNvPr id="44" name="TextBox 43">
              <a:extLst>
                <a:ext uri="{FF2B5EF4-FFF2-40B4-BE49-F238E27FC236}">
                  <a16:creationId xmlns:a16="http://schemas.microsoft.com/office/drawing/2014/main" xmlns="" id="{6643DAEB-B52B-4827-BC6E-3C154EDE3B2E}"/>
                </a:ext>
              </a:extLst>
            </p:cNvPr>
            <p:cNvSpPr txBox="1"/>
            <p:nvPr/>
          </p:nvSpPr>
          <p:spPr>
            <a:xfrm>
              <a:off x="359025" y="3420642"/>
              <a:ext cx="2714521" cy="338555"/>
            </a:xfrm>
            <a:prstGeom prst="rect">
              <a:avLst/>
            </a:prstGeom>
            <a:noFill/>
          </p:spPr>
          <p:txBody>
            <a:bodyPr wrap="square">
              <a:spAutoFit/>
            </a:bodyPr>
            <a:lstStyle/>
            <a:p>
              <a:pPr algn="ctr" defTabSz="171450">
                <a:spcAft>
                  <a:spcPts val="450"/>
                </a:spcAft>
                <a:defRPr/>
              </a:pPr>
              <a:r>
                <a:rPr lang="it-IT" sz="1050" b="1" dirty="0">
                  <a:solidFill>
                    <a:prstClr val="black"/>
                  </a:solidFill>
                  <a:latin typeface="Invention"/>
                </a:rPr>
                <a:t>Tassi di incidenza diminuiti </a:t>
              </a:r>
              <a:r>
                <a:rPr lang="it-IT" sz="1050" dirty="0">
                  <a:solidFill>
                    <a:prstClr val="black"/>
                  </a:solidFill>
                  <a:latin typeface="Invention"/>
                </a:rPr>
                <a:t>del</a:t>
              </a:r>
            </a:p>
          </p:txBody>
        </p:sp>
      </p:grpSp>
      <p:grpSp>
        <p:nvGrpSpPr>
          <p:cNvPr id="27" name="Group 26">
            <a:extLst>
              <a:ext uri="{FF2B5EF4-FFF2-40B4-BE49-F238E27FC236}">
                <a16:creationId xmlns:a16="http://schemas.microsoft.com/office/drawing/2014/main" xmlns="" id="{647A888F-19EE-4321-BB45-EB1BD7E9FA69}"/>
              </a:ext>
            </a:extLst>
          </p:cNvPr>
          <p:cNvGrpSpPr/>
          <p:nvPr/>
        </p:nvGrpSpPr>
        <p:grpSpPr>
          <a:xfrm>
            <a:off x="5157099" y="3926837"/>
            <a:ext cx="2893936" cy="925322"/>
            <a:chOff x="-57650" y="3420642"/>
            <a:chExt cx="3131196" cy="1233763"/>
          </a:xfrm>
        </p:grpSpPr>
        <p:grpSp>
          <p:nvGrpSpPr>
            <p:cNvPr id="28" name="Group 27">
              <a:extLst>
                <a:ext uri="{FF2B5EF4-FFF2-40B4-BE49-F238E27FC236}">
                  <a16:creationId xmlns:a16="http://schemas.microsoft.com/office/drawing/2014/main" xmlns="" id="{10F7D1F9-9CBB-4762-8709-14F9FEBA44EC}"/>
                </a:ext>
              </a:extLst>
            </p:cNvPr>
            <p:cNvGrpSpPr/>
            <p:nvPr/>
          </p:nvGrpSpPr>
          <p:grpSpPr>
            <a:xfrm>
              <a:off x="-57650" y="3647177"/>
              <a:ext cx="2834384" cy="1007228"/>
              <a:chOff x="54864" y="4923726"/>
              <a:chExt cx="2834384" cy="1007228"/>
            </a:xfrm>
          </p:grpSpPr>
          <p:sp>
            <p:nvSpPr>
              <p:cNvPr id="30" name="TextBox 29">
                <a:extLst>
                  <a:ext uri="{FF2B5EF4-FFF2-40B4-BE49-F238E27FC236}">
                    <a16:creationId xmlns:a16="http://schemas.microsoft.com/office/drawing/2014/main" xmlns="" id="{AC3AB74B-5A05-49F4-8B32-1F62149DBAFD}"/>
                  </a:ext>
                </a:extLst>
              </p:cNvPr>
              <p:cNvSpPr txBox="1"/>
              <p:nvPr/>
            </p:nvSpPr>
            <p:spPr>
              <a:xfrm>
                <a:off x="745174" y="4923726"/>
                <a:ext cx="1176408" cy="677108"/>
              </a:xfrm>
              <a:prstGeom prst="rect">
                <a:avLst/>
              </a:prstGeom>
              <a:noFill/>
            </p:spPr>
            <p:txBody>
              <a:bodyPr wrap="square">
                <a:spAutoFit/>
              </a:bodyPr>
              <a:lstStyle/>
              <a:p>
                <a:pPr defTabSz="171450">
                  <a:defRPr/>
                </a:pPr>
                <a:r>
                  <a:rPr lang="en-US" sz="2700" dirty="0">
                    <a:solidFill>
                      <a:srgbClr val="003580"/>
                    </a:solidFill>
                    <a:latin typeface="Aharoni" panose="02010803020104030203" pitchFamily="2" charset="-79"/>
                    <a:cs typeface="Aharoni" panose="02010803020104030203" pitchFamily="2" charset="-79"/>
                  </a:rPr>
                  <a:t>100%</a:t>
                </a:r>
                <a:endParaRPr lang="it-IT" sz="2700" dirty="0">
                  <a:solidFill>
                    <a:srgbClr val="003580"/>
                  </a:solidFill>
                  <a:latin typeface="Aharoni" panose="02010803020104030203" pitchFamily="2" charset="-79"/>
                  <a:cs typeface="Aharoni" panose="02010803020104030203" pitchFamily="2" charset="-79"/>
                </a:endParaRPr>
              </a:p>
            </p:txBody>
          </p:sp>
          <p:sp>
            <p:nvSpPr>
              <p:cNvPr id="31" name="TextBox 30">
                <a:extLst>
                  <a:ext uri="{FF2B5EF4-FFF2-40B4-BE49-F238E27FC236}">
                    <a16:creationId xmlns:a16="http://schemas.microsoft.com/office/drawing/2014/main" xmlns="" id="{3FE88013-D500-4B43-AE47-D471CDE9AFA0}"/>
                  </a:ext>
                </a:extLst>
              </p:cNvPr>
              <p:cNvSpPr txBox="1"/>
              <p:nvPr/>
            </p:nvSpPr>
            <p:spPr>
              <a:xfrm>
                <a:off x="54864" y="5592399"/>
                <a:ext cx="2834384" cy="338555"/>
              </a:xfrm>
              <a:prstGeom prst="rect">
                <a:avLst/>
              </a:prstGeom>
              <a:noFill/>
            </p:spPr>
            <p:txBody>
              <a:bodyPr wrap="square">
                <a:spAutoFit/>
              </a:bodyPr>
              <a:lstStyle/>
              <a:p>
                <a:pPr defTabSz="171450">
                  <a:defRPr/>
                </a:pPr>
                <a:r>
                  <a:rPr lang="it-IT" sz="1050" dirty="0">
                    <a:solidFill>
                      <a:prstClr val="black"/>
                    </a:solidFill>
                    <a:latin typeface="Invention"/>
                  </a:rPr>
                  <a:t>nelle vaccinate </a:t>
                </a:r>
                <a:r>
                  <a:rPr lang="it-IT" sz="1050" b="1" dirty="0">
                    <a:solidFill>
                      <a:prstClr val="black"/>
                    </a:solidFill>
                    <a:latin typeface="Invention"/>
                  </a:rPr>
                  <a:t>a 14-19 anni di età </a:t>
                </a:r>
                <a:r>
                  <a:rPr lang="it-IT" sz="1050" b="1" baseline="30000" dirty="0">
                    <a:solidFill>
                      <a:prstClr val="black"/>
                    </a:solidFill>
                    <a:latin typeface="Invention"/>
                  </a:rPr>
                  <a:t>4</a:t>
                </a:r>
                <a:endParaRPr lang="it-IT" sz="1050" baseline="30000" dirty="0">
                  <a:solidFill>
                    <a:prstClr val="black"/>
                  </a:solidFill>
                  <a:latin typeface="Invention"/>
                </a:endParaRPr>
              </a:p>
            </p:txBody>
          </p:sp>
        </p:grpSp>
        <p:sp>
          <p:nvSpPr>
            <p:cNvPr id="29" name="TextBox 28">
              <a:extLst>
                <a:ext uri="{FF2B5EF4-FFF2-40B4-BE49-F238E27FC236}">
                  <a16:creationId xmlns:a16="http://schemas.microsoft.com/office/drawing/2014/main" xmlns="" id="{6C6B4DEE-99B9-4B4B-A7D9-C3ABDB9623FC}"/>
                </a:ext>
              </a:extLst>
            </p:cNvPr>
            <p:cNvSpPr txBox="1"/>
            <p:nvPr/>
          </p:nvSpPr>
          <p:spPr>
            <a:xfrm>
              <a:off x="359025" y="3420642"/>
              <a:ext cx="2714521" cy="338555"/>
            </a:xfrm>
            <a:prstGeom prst="rect">
              <a:avLst/>
            </a:prstGeom>
            <a:noFill/>
          </p:spPr>
          <p:txBody>
            <a:bodyPr wrap="square">
              <a:spAutoFit/>
            </a:bodyPr>
            <a:lstStyle/>
            <a:p>
              <a:pPr defTabSz="171450">
                <a:spcAft>
                  <a:spcPts val="450"/>
                </a:spcAft>
                <a:defRPr/>
              </a:pPr>
              <a:r>
                <a:rPr lang="it-IT" sz="1050" b="1" dirty="0">
                  <a:solidFill>
                    <a:prstClr val="black"/>
                  </a:solidFill>
                  <a:latin typeface="Invention"/>
                </a:rPr>
                <a:t>Efficacia del vaccino</a:t>
              </a:r>
              <a:endParaRPr lang="it-IT" sz="1050" dirty="0">
                <a:solidFill>
                  <a:prstClr val="black"/>
                </a:solidFill>
                <a:latin typeface="Invention"/>
              </a:endParaRPr>
            </a:p>
          </p:txBody>
        </p:sp>
      </p:grpSp>
      <p:grpSp>
        <p:nvGrpSpPr>
          <p:cNvPr id="19" name="Group 18">
            <a:extLst>
              <a:ext uri="{FF2B5EF4-FFF2-40B4-BE49-F238E27FC236}">
                <a16:creationId xmlns:a16="http://schemas.microsoft.com/office/drawing/2014/main" xmlns="" id="{020E5811-0346-49E1-B7ED-DDCF0C2B6CB0}"/>
              </a:ext>
            </a:extLst>
          </p:cNvPr>
          <p:cNvGrpSpPr/>
          <p:nvPr/>
        </p:nvGrpSpPr>
        <p:grpSpPr>
          <a:xfrm>
            <a:off x="649585" y="1737030"/>
            <a:ext cx="2299505" cy="1023909"/>
            <a:chOff x="1127551" y="988373"/>
            <a:chExt cx="3066006" cy="1365212"/>
          </a:xfrm>
        </p:grpSpPr>
        <p:grpSp>
          <p:nvGrpSpPr>
            <p:cNvPr id="14" name="Group 13">
              <a:extLst>
                <a:ext uri="{FF2B5EF4-FFF2-40B4-BE49-F238E27FC236}">
                  <a16:creationId xmlns:a16="http://schemas.microsoft.com/office/drawing/2014/main" xmlns="" id="{A94BEA74-0400-45B4-8793-605532238235}"/>
                </a:ext>
              </a:extLst>
            </p:cNvPr>
            <p:cNvGrpSpPr/>
            <p:nvPr/>
          </p:nvGrpSpPr>
          <p:grpSpPr>
            <a:xfrm>
              <a:off x="1127551" y="1173039"/>
              <a:ext cx="2805845" cy="1180546"/>
              <a:chOff x="456666" y="4983854"/>
              <a:chExt cx="2805845" cy="1180546"/>
            </a:xfrm>
          </p:grpSpPr>
          <p:sp>
            <p:nvSpPr>
              <p:cNvPr id="11" name="TextBox 10">
                <a:extLst>
                  <a:ext uri="{FF2B5EF4-FFF2-40B4-BE49-F238E27FC236}">
                    <a16:creationId xmlns:a16="http://schemas.microsoft.com/office/drawing/2014/main" xmlns="" id="{541E860A-EB7F-47B6-888D-E2AFDF2D28A2}"/>
                  </a:ext>
                </a:extLst>
              </p:cNvPr>
              <p:cNvSpPr txBox="1"/>
              <p:nvPr/>
            </p:nvSpPr>
            <p:spPr>
              <a:xfrm>
                <a:off x="1934308" y="4983854"/>
                <a:ext cx="1192711" cy="677108"/>
              </a:xfrm>
              <a:prstGeom prst="rect">
                <a:avLst/>
              </a:prstGeom>
              <a:noFill/>
            </p:spPr>
            <p:txBody>
              <a:bodyPr wrap="square">
                <a:spAutoFit/>
              </a:bodyPr>
              <a:lstStyle/>
              <a:p>
                <a:pPr defTabSz="171450">
                  <a:defRPr/>
                </a:pPr>
                <a:r>
                  <a:rPr lang="en-US" sz="2700" dirty="0">
                    <a:solidFill>
                      <a:prstClr val="black"/>
                    </a:solidFill>
                    <a:latin typeface="Aharoni" panose="02010803020104030203" pitchFamily="2" charset="-79"/>
                    <a:cs typeface="Aharoni" panose="02010803020104030203" pitchFamily="2" charset="-79"/>
                  </a:rPr>
                  <a:t>88%</a:t>
                </a:r>
                <a:endParaRPr lang="it-IT" sz="2700" dirty="0">
                  <a:solidFill>
                    <a:prstClr val="black"/>
                  </a:solidFill>
                  <a:latin typeface="Aharoni" panose="02010803020104030203" pitchFamily="2" charset="-79"/>
                  <a:cs typeface="Aharoni" panose="02010803020104030203" pitchFamily="2" charset="-79"/>
                </a:endParaRPr>
              </a:p>
            </p:txBody>
          </p:sp>
          <p:sp>
            <p:nvSpPr>
              <p:cNvPr id="12" name="TextBox 11">
                <a:extLst>
                  <a:ext uri="{FF2B5EF4-FFF2-40B4-BE49-F238E27FC236}">
                    <a16:creationId xmlns:a16="http://schemas.microsoft.com/office/drawing/2014/main" xmlns="" id="{9096BCA4-34E9-4E39-8BD7-8B7B39458455}"/>
                  </a:ext>
                </a:extLst>
              </p:cNvPr>
              <p:cNvSpPr txBox="1"/>
              <p:nvPr/>
            </p:nvSpPr>
            <p:spPr>
              <a:xfrm>
                <a:off x="456666" y="5610403"/>
                <a:ext cx="2805845" cy="553997"/>
              </a:xfrm>
              <a:prstGeom prst="rect">
                <a:avLst/>
              </a:prstGeom>
              <a:noFill/>
            </p:spPr>
            <p:txBody>
              <a:bodyPr wrap="square">
                <a:spAutoFit/>
              </a:bodyPr>
              <a:lstStyle/>
              <a:p>
                <a:pPr algn="ctr" defTabSz="171450">
                  <a:defRPr/>
                </a:pPr>
                <a:r>
                  <a:rPr lang="it-IT" sz="1050" dirty="0">
                    <a:solidFill>
                      <a:prstClr val="black"/>
                    </a:solidFill>
                    <a:latin typeface="Invention"/>
                  </a:rPr>
                  <a:t>nelle vaccinate </a:t>
                </a:r>
                <a:r>
                  <a:rPr lang="it-IT" sz="1050" b="1" dirty="0">
                    <a:solidFill>
                      <a:prstClr val="black"/>
                    </a:solidFill>
                    <a:latin typeface="Invention"/>
                  </a:rPr>
                  <a:t>prima dell'età di 17 anni </a:t>
                </a:r>
                <a:r>
                  <a:rPr lang="it-IT" sz="1050" b="1" baseline="30000" dirty="0">
                    <a:solidFill>
                      <a:prstClr val="black"/>
                    </a:solidFill>
                    <a:latin typeface="Invention"/>
                  </a:rPr>
                  <a:t>1</a:t>
                </a:r>
                <a:endParaRPr lang="it-IT" sz="1050" b="1" dirty="0">
                  <a:solidFill>
                    <a:prstClr val="black"/>
                  </a:solidFill>
                  <a:latin typeface="Invention"/>
                </a:endParaRPr>
              </a:p>
            </p:txBody>
          </p:sp>
          <p:sp>
            <p:nvSpPr>
              <p:cNvPr id="13" name="Arrow: Down 12">
                <a:extLst>
                  <a:ext uri="{FF2B5EF4-FFF2-40B4-BE49-F238E27FC236}">
                    <a16:creationId xmlns:a16="http://schemas.microsoft.com/office/drawing/2014/main" xmlns="" id="{3F83DD65-DCA2-41AC-AE6A-50984C16A340}"/>
                  </a:ext>
                </a:extLst>
              </p:cNvPr>
              <p:cNvSpPr/>
              <p:nvPr/>
            </p:nvSpPr>
            <p:spPr>
              <a:xfrm>
                <a:off x="1477108" y="5139492"/>
                <a:ext cx="457200" cy="440810"/>
              </a:xfrm>
              <a:prstGeom prst="downArrow">
                <a:avLst/>
              </a:prstGeom>
              <a:solidFill>
                <a:srgbClr val="006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71450">
                  <a:defRPr/>
                </a:pPr>
                <a:endParaRPr lang="it-IT" sz="900" dirty="0">
                  <a:solidFill>
                    <a:prstClr val="white"/>
                  </a:solidFill>
                  <a:latin typeface="Invention"/>
                </a:endParaRPr>
              </a:p>
            </p:txBody>
          </p:sp>
        </p:grpSp>
        <p:sp>
          <p:nvSpPr>
            <p:cNvPr id="36" name="TextBox 35">
              <a:extLst>
                <a:ext uri="{FF2B5EF4-FFF2-40B4-BE49-F238E27FC236}">
                  <a16:creationId xmlns:a16="http://schemas.microsoft.com/office/drawing/2014/main" xmlns="" id="{224CB86E-7976-4ABD-A823-6457DD25861F}"/>
                </a:ext>
              </a:extLst>
            </p:cNvPr>
            <p:cNvSpPr txBox="1"/>
            <p:nvPr/>
          </p:nvSpPr>
          <p:spPr>
            <a:xfrm>
              <a:off x="1230550" y="988373"/>
              <a:ext cx="2963007" cy="338555"/>
            </a:xfrm>
            <a:prstGeom prst="rect">
              <a:avLst/>
            </a:prstGeom>
            <a:noFill/>
          </p:spPr>
          <p:txBody>
            <a:bodyPr wrap="square">
              <a:spAutoFit/>
            </a:bodyPr>
            <a:lstStyle/>
            <a:p>
              <a:pPr algn="ctr" defTabSz="171450">
                <a:spcAft>
                  <a:spcPts val="450"/>
                </a:spcAft>
                <a:defRPr/>
              </a:pPr>
              <a:r>
                <a:rPr lang="it-IT" sz="1050" b="1" dirty="0">
                  <a:solidFill>
                    <a:prstClr val="black"/>
                  </a:solidFill>
                  <a:latin typeface="Invention"/>
                </a:rPr>
                <a:t>Rischio diminuito </a:t>
              </a:r>
              <a:r>
                <a:rPr lang="it-IT" sz="1050" dirty="0">
                  <a:solidFill>
                    <a:prstClr val="black"/>
                  </a:solidFill>
                  <a:latin typeface="Invention"/>
                </a:rPr>
                <a:t>del</a:t>
              </a:r>
            </a:p>
          </p:txBody>
        </p:sp>
      </p:grpSp>
    </p:spTree>
    <p:extLst>
      <p:ext uri="{BB962C8B-B14F-4D97-AF65-F5344CB8AC3E}">
        <p14:creationId xmlns:p14="http://schemas.microsoft.com/office/powerpoint/2010/main" val="758507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2D0DF0-F5BE-4B4C-8122-545ECB18C45A}"/>
              </a:ext>
            </a:extLst>
          </p:cNvPr>
          <p:cNvSpPr>
            <a:spLocks noGrp="1"/>
          </p:cNvSpPr>
          <p:nvPr>
            <p:ph type="title"/>
          </p:nvPr>
        </p:nvSpPr>
        <p:spPr>
          <a:xfrm>
            <a:off x="480311" y="1173706"/>
            <a:ext cx="8222022" cy="289251"/>
          </a:xfrm>
        </p:spPr>
        <p:txBody>
          <a:bodyPr>
            <a:normAutofit fontScale="90000"/>
          </a:bodyPr>
          <a:lstStyle/>
          <a:p>
            <a:r>
              <a:rPr lang="it-IT" sz="2100" dirty="0">
                <a:solidFill>
                  <a:schemeClr val="tx1">
                    <a:lumMod val="50000"/>
                  </a:schemeClr>
                </a:solidFill>
              </a:rPr>
              <a:t>Le lesioni precancerose di alto grado: progressione, trattamento e recidive</a:t>
            </a:r>
          </a:p>
        </p:txBody>
      </p:sp>
      <p:sp>
        <p:nvSpPr>
          <p:cNvPr id="4" name="Footer Placeholder 3">
            <a:extLst>
              <a:ext uri="{FF2B5EF4-FFF2-40B4-BE49-F238E27FC236}">
                <a16:creationId xmlns:a16="http://schemas.microsoft.com/office/drawing/2014/main" xmlns="" id="{4975E2D2-3AE6-45AC-A65D-8DFF7FD31588}"/>
              </a:ext>
            </a:extLst>
          </p:cNvPr>
          <p:cNvSpPr>
            <a:spLocks noGrp="1"/>
          </p:cNvSpPr>
          <p:nvPr>
            <p:ph type="ftr" sz="quarter" idx="11"/>
          </p:nvPr>
        </p:nvSpPr>
        <p:spPr>
          <a:xfrm>
            <a:off x="4861593" y="4881513"/>
            <a:ext cx="4121522" cy="513531"/>
          </a:xfrm>
        </p:spPr>
        <p:txBody>
          <a:bodyPr/>
          <a:lstStyle/>
          <a:p>
            <a:r>
              <a:rPr lang="en-US" dirty="0"/>
              <a:t>1. Pink Book. 13th Edition Page last reviewed: November 15, 2016. For 2017 updates to human papillomavirus see the 13th Edition </a:t>
            </a:r>
            <a:r>
              <a:rPr lang="en-US" dirty="0" err="1"/>
              <a:t>Suplement</a:t>
            </a:r>
            <a:r>
              <a:rPr lang="en-US" dirty="0"/>
              <a:t>.  </a:t>
            </a:r>
            <a:r>
              <a:rPr lang="en-US" dirty="0">
                <a:hlinkClick r:id="rId3"/>
              </a:rPr>
              <a:t>https://www.cdc.gov/vaccines/pubs/pinkbook/hpv.html</a:t>
            </a:r>
            <a:r>
              <a:rPr lang="en-US" dirty="0"/>
              <a:t>. 2. </a:t>
            </a:r>
            <a:r>
              <a:rPr lang="en-US" kern="1200" dirty="0" err="1">
                <a:solidFill>
                  <a:schemeClr val="tx1"/>
                </a:solidFill>
              </a:rPr>
              <a:t>Tainio</a:t>
            </a:r>
            <a:r>
              <a:rPr lang="en-US" kern="1200" dirty="0">
                <a:solidFill>
                  <a:schemeClr val="tx1"/>
                </a:solidFill>
              </a:rPr>
              <a:t> K, </a:t>
            </a:r>
            <a:r>
              <a:rPr lang="en-US" kern="1200" dirty="0" err="1">
                <a:solidFill>
                  <a:schemeClr val="tx1"/>
                </a:solidFill>
              </a:rPr>
              <a:t>Athanasiou</a:t>
            </a:r>
            <a:r>
              <a:rPr lang="en-US" kern="1200" dirty="0">
                <a:solidFill>
                  <a:schemeClr val="tx1"/>
                </a:solidFill>
              </a:rPr>
              <a:t> A, </a:t>
            </a:r>
            <a:r>
              <a:rPr lang="en-US" kern="1200" dirty="0" err="1">
                <a:solidFill>
                  <a:schemeClr val="tx1"/>
                </a:solidFill>
              </a:rPr>
              <a:t>Tikkinen</a:t>
            </a:r>
            <a:r>
              <a:rPr lang="en-US" kern="1200" dirty="0">
                <a:solidFill>
                  <a:schemeClr val="tx1"/>
                </a:solidFill>
              </a:rPr>
              <a:t> KAO et al. </a:t>
            </a:r>
            <a:r>
              <a:rPr lang="en-GB" kern="1200" dirty="0">
                <a:solidFill>
                  <a:schemeClr val="tx1"/>
                </a:solidFill>
              </a:rPr>
              <a:t>BMJ 2018;360:k499.</a:t>
            </a:r>
          </a:p>
          <a:p>
            <a:pPr lvl="0"/>
            <a:r>
              <a:rPr lang="en-US" dirty="0"/>
              <a:t>3. Kinney W, Hunt WC, </a:t>
            </a:r>
            <a:r>
              <a:rPr lang="en-US" dirty="0" err="1"/>
              <a:t>Dinkespiel</a:t>
            </a:r>
            <a:r>
              <a:rPr lang="en-US" dirty="0"/>
              <a:t> H et al. </a:t>
            </a:r>
            <a:r>
              <a:rPr lang="en-GB" dirty="0" err="1"/>
              <a:t>Gynecol</a:t>
            </a:r>
            <a:r>
              <a:rPr lang="en-GB" dirty="0"/>
              <a:t> Oncol 2014;132:628-35.</a:t>
            </a:r>
            <a:r>
              <a:rPr lang="it-IT" dirty="0"/>
              <a:t>  4. </a:t>
            </a:r>
            <a:r>
              <a:rPr lang="fr-FR" dirty="0" err="1">
                <a:solidFill>
                  <a:schemeClr val="tx1">
                    <a:lumMod val="50000"/>
                  </a:schemeClr>
                </a:solidFill>
              </a:rPr>
              <a:t>Kocken</a:t>
            </a:r>
            <a:r>
              <a:rPr lang="fr-FR" dirty="0">
                <a:solidFill>
                  <a:schemeClr val="tx1">
                    <a:lumMod val="50000"/>
                  </a:schemeClr>
                </a:solidFill>
              </a:rPr>
              <a:t> M, et al. Lancet </a:t>
            </a:r>
            <a:r>
              <a:rPr lang="fr-FR" dirty="0" err="1">
                <a:solidFill>
                  <a:schemeClr val="tx1">
                    <a:lumMod val="50000"/>
                  </a:schemeClr>
                </a:solidFill>
              </a:rPr>
              <a:t>Oncol</a:t>
            </a:r>
            <a:r>
              <a:rPr lang="fr-FR" dirty="0">
                <a:solidFill>
                  <a:schemeClr val="tx1">
                    <a:lumMod val="50000"/>
                  </a:schemeClr>
                </a:solidFill>
              </a:rPr>
              <a:t> 2011; 12: 441–50.</a:t>
            </a:r>
            <a:endParaRPr lang="it-IT" dirty="0"/>
          </a:p>
          <a:p>
            <a:pPr marL="171450" indent="-171450">
              <a:buAutoNum type="arabicPeriod"/>
            </a:pPr>
            <a:endParaRPr lang="it-IT" kern="1200" dirty="0">
              <a:solidFill>
                <a:schemeClr val="tx1"/>
              </a:solidFill>
            </a:endParaRPr>
          </a:p>
        </p:txBody>
      </p:sp>
      <p:sp>
        <p:nvSpPr>
          <p:cNvPr id="5" name="Slide Number Placeholder 4">
            <a:extLst>
              <a:ext uri="{FF2B5EF4-FFF2-40B4-BE49-F238E27FC236}">
                <a16:creationId xmlns:a16="http://schemas.microsoft.com/office/drawing/2014/main" xmlns="" id="{79F3ABD4-8126-4A7F-8BE4-FC211AB51CE7}"/>
              </a:ext>
            </a:extLst>
          </p:cNvPr>
          <p:cNvSpPr>
            <a:spLocks noGrp="1"/>
          </p:cNvSpPr>
          <p:nvPr>
            <p:ph type="sldNum" sz="quarter" idx="12"/>
          </p:nvPr>
        </p:nvSpPr>
        <p:spPr/>
        <p:txBody>
          <a:bodyPr/>
          <a:lstStyle/>
          <a:p>
            <a:fld id="{74D97F68-CC38-3C48-B083-3B4A1457065E}" type="slidenum">
              <a:rPr lang="en-US" smtClean="0"/>
              <a:pPr/>
              <a:t>84</a:t>
            </a:fld>
            <a:endParaRPr lang="en-US"/>
          </a:p>
        </p:txBody>
      </p:sp>
      <p:sp>
        <p:nvSpPr>
          <p:cNvPr id="8" name="Rettangolo 32">
            <a:extLst>
              <a:ext uri="{FF2B5EF4-FFF2-40B4-BE49-F238E27FC236}">
                <a16:creationId xmlns:a16="http://schemas.microsoft.com/office/drawing/2014/main" xmlns="" id="{4E5A18F9-AD96-4855-B188-13906955128E}"/>
              </a:ext>
            </a:extLst>
          </p:cNvPr>
          <p:cNvSpPr/>
          <p:nvPr/>
        </p:nvSpPr>
        <p:spPr>
          <a:xfrm>
            <a:off x="4787009" y="2600582"/>
            <a:ext cx="4095360" cy="1340603"/>
          </a:xfrm>
          <a:prstGeom prst="rect">
            <a:avLst/>
          </a:prstGeom>
          <a:solidFill>
            <a:srgbClr val="0033CC"/>
          </a:solidFill>
          <a:ln w="6350" cap="flat" cmpd="sng" algn="ctr">
            <a:solidFill>
              <a:schemeClr val="accent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bIns="189000" rtlCol="0" anchor="ctr"/>
          <a:lstStyle/>
          <a:p>
            <a:pPr algn="ctr"/>
            <a:r>
              <a:rPr lang="it-IT" sz="1200" b="1" dirty="0">
                <a:solidFill>
                  <a:schemeClr val="bg1"/>
                </a:solidFill>
              </a:rPr>
              <a:t>Il tasso di progressione a CIN3+ aumenta con il tempo dalla diagnosi di CIN2 </a:t>
            </a:r>
            <a:r>
              <a:rPr lang="it-IT" sz="1200" b="1" baseline="30000" dirty="0">
                <a:solidFill>
                  <a:schemeClr val="bg1"/>
                </a:solidFill>
              </a:rPr>
              <a:t>2</a:t>
            </a:r>
            <a:r>
              <a:rPr lang="it-IT" sz="1200" b="1" dirty="0">
                <a:solidFill>
                  <a:schemeClr val="bg1"/>
                </a:solidFill>
              </a:rPr>
              <a:t>:</a:t>
            </a:r>
          </a:p>
          <a:p>
            <a:pPr marL="257098" indent="-257098" algn="ctr">
              <a:buFontTx/>
              <a:buChar char="-"/>
            </a:pPr>
            <a:r>
              <a:rPr lang="it-IT" sz="1200" b="1" dirty="0">
                <a:solidFill>
                  <a:schemeClr val="bg1"/>
                </a:solidFill>
              </a:rPr>
              <a:t>5% a 3 mesi</a:t>
            </a:r>
          </a:p>
          <a:p>
            <a:pPr marL="257098" indent="-257098" algn="ctr">
              <a:buFontTx/>
              <a:buChar char="-"/>
            </a:pPr>
            <a:r>
              <a:rPr lang="it-IT" sz="1200" b="1" dirty="0">
                <a:solidFill>
                  <a:schemeClr val="bg1"/>
                </a:solidFill>
              </a:rPr>
              <a:t>14% a 12 mesi</a:t>
            </a:r>
          </a:p>
          <a:p>
            <a:pPr marL="257098" indent="-257098" algn="ctr">
              <a:buFontTx/>
              <a:buChar char="-"/>
            </a:pPr>
            <a:r>
              <a:rPr lang="it-IT" sz="1200" b="1" dirty="0">
                <a:solidFill>
                  <a:schemeClr val="bg1"/>
                </a:solidFill>
              </a:rPr>
              <a:t>18% a 24 mesi </a:t>
            </a:r>
          </a:p>
          <a:p>
            <a:pPr marL="257098" indent="-257098" algn="ctr">
              <a:buFontTx/>
              <a:buChar char="-"/>
            </a:pPr>
            <a:r>
              <a:rPr lang="it-IT" sz="1200" b="1" dirty="0">
                <a:solidFill>
                  <a:schemeClr val="bg1"/>
                </a:solidFill>
              </a:rPr>
              <a:t>24% a 36 mesi</a:t>
            </a:r>
          </a:p>
        </p:txBody>
      </p:sp>
      <p:sp>
        <p:nvSpPr>
          <p:cNvPr id="13" name="Rettangolo 32">
            <a:extLst>
              <a:ext uri="{FF2B5EF4-FFF2-40B4-BE49-F238E27FC236}">
                <a16:creationId xmlns:a16="http://schemas.microsoft.com/office/drawing/2014/main" xmlns="" id="{A76AB32F-0608-4409-8605-304D753F9E1B}"/>
              </a:ext>
            </a:extLst>
          </p:cNvPr>
          <p:cNvSpPr/>
          <p:nvPr/>
        </p:nvSpPr>
        <p:spPr>
          <a:xfrm>
            <a:off x="176465" y="1680209"/>
            <a:ext cx="4484189" cy="3818454"/>
          </a:xfrm>
          <a:prstGeom prst="rect">
            <a:avLst/>
          </a:prstGeom>
          <a:solidFill>
            <a:srgbClr val="FFC000"/>
          </a:solidFill>
          <a:ln w="6350" cap="flat" cmpd="sng" algn="ctr">
            <a:solidFill>
              <a:schemeClr val="accent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tIns="162000" bIns="1809000" rtlCol="0" anchor="t"/>
          <a:lstStyle/>
          <a:p>
            <a:pPr algn="ctr"/>
            <a:r>
              <a:rPr lang="it-IT" sz="1200" b="1" dirty="0">
                <a:solidFill>
                  <a:srgbClr val="000000"/>
                </a:solidFill>
              </a:rPr>
              <a:t>Le lesioni CIN 2/3 tendono a persistere e a progredire ed</a:t>
            </a:r>
          </a:p>
          <a:p>
            <a:pPr algn="ctr"/>
            <a:r>
              <a:rPr lang="it-IT" sz="1200" b="1" dirty="0">
                <a:solidFill>
                  <a:srgbClr val="000000"/>
                </a:solidFill>
              </a:rPr>
              <a:t>il rischio di progressione dipende dalla severità e dalla grandezza della lesione </a:t>
            </a:r>
            <a:r>
              <a:rPr lang="it-IT" sz="1200" b="1" baseline="30000" dirty="0">
                <a:solidFill>
                  <a:srgbClr val="000000"/>
                </a:solidFill>
              </a:rPr>
              <a:t>1-3</a:t>
            </a:r>
            <a:r>
              <a:rPr lang="it-IT" sz="1200" b="1" dirty="0">
                <a:solidFill>
                  <a:srgbClr val="000000"/>
                </a:solidFill>
              </a:rPr>
              <a:t>.</a:t>
            </a:r>
          </a:p>
        </p:txBody>
      </p:sp>
      <p:pic>
        <p:nvPicPr>
          <p:cNvPr id="6" name="Content Placeholder 5">
            <a:extLst>
              <a:ext uri="{FF2B5EF4-FFF2-40B4-BE49-F238E27FC236}">
                <a16:creationId xmlns:a16="http://schemas.microsoft.com/office/drawing/2014/main" xmlns="" id="{FF19223C-BA60-4670-83C5-48559DC8776B}"/>
              </a:ext>
            </a:extLst>
          </p:cNvPr>
          <p:cNvPicPr>
            <a:picLocks noGrp="1" noChangeAspect="1"/>
          </p:cNvPicPr>
          <p:nvPr>
            <p:ph idx="1"/>
          </p:nvPr>
        </p:nvPicPr>
        <p:blipFill rotWithShape="1">
          <a:blip r:embed="rId4"/>
          <a:srcRect t="29138" r="36672" b="12201"/>
          <a:stretch/>
        </p:blipFill>
        <p:spPr>
          <a:xfrm>
            <a:off x="302821" y="2487325"/>
            <a:ext cx="4269179" cy="2907719"/>
          </a:xfrm>
          <a:prstGeom prst="rect">
            <a:avLst/>
          </a:prstGeom>
          <a:noFill/>
          <a:ln w="9525">
            <a:solidFill>
              <a:srgbClr val="0033CC"/>
            </a:solidFill>
            <a:miter lim="800000"/>
            <a:headEnd/>
            <a:tailEnd/>
          </a:ln>
          <a:effectLst>
            <a:outerShdw blurRad="50800" dist="88900" dir="10800000" algn="r" rotWithShape="0">
              <a:prstClr val="black">
                <a:alpha val="40000"/>
              </a:prstClr>
            </a:outerShdw>
          </a:effectLst>
        </p:spPr>
      </p:pic>
    </p:spTree>
    <p:extLst>
      <p:ext uri="{BB962C8B-B14F-4D97-AF65-F5344CB8AC3E}">
        <p14:creationId xmlns:p14="http://schemas.microsoft.com/office/powerpoint/2010/main" val="33208524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729950-72D9-42F5-825F-DD8AF4991F39}"/>
              </a:ext>
            </a:extLst>
          </p:cNvPr>
          <p:cNvSpPr>
            <a:spLocks noGrp="1"/>
          </p:cNvSpPr>
          <p:nvPr>
            <p:ph type="title"/>
          </p:nvPr>
        </p:nvSpPr>
        <p:spPr/>
        <p:txBody>
          <a:bodyPr>
            <a:normAutofit/>
          </a:bodyPr>
          <a:lstStyle/>
          <a:p>
            <a:r>
              <a:rPr lang="en-US" sz="2400" dirty="0" err="1"/>
              <a:t>Limitazioni</a:t>
            </a:r>
            <a:r>
              <a:rPr lang="en-US" sz="2400" dirty="0"/>
              <a:t> </a:t>
            </a:r>
            <a:r>
              <a:rPr lang="en-US" sz="2400" dirty="0" err="1"/>
              <a:t>dei</a:t>
            </a:r>
            <a:r>
              <a:rPr lang="en-US" sz="2400" dirty="0"/>
              <a:t> </a:t>
            </a:r>
            <a:r>
              <a:rPr lang="en-US" sz="2400" dirty="0" err="1">
                <a:solidFill>
                  <a:schemeClr val="bg2">
                    <a:lumMod val="75000"/>
                  </a:schemeClr>
                </a:solidFill>
              </a:rPr>
              <a:t>Vaccini</a:t>
            </a:r>
            <a:r>
              <a:rPr lang="en-US" sz="2400" dirty="0">
                <a:solidFill>
                  <a:schemeClr val="bg2">
                    <a:lumMod val="75000"/>
                  </a:schemeClr>
                </a:solidFill>
              </a:rPr>
              <a:t> per HPV</a:t>
            </a:r>
          </a:p>
        </p:txBody>
      </p:sp>
      <p:sp>
        <p:nvSpPr>
          <p:cNvPr id="4" name="Text Placeholder 3">
            <a:extLst>
              <a:ext uri="{FF2B5EF4-FFF2-40B4-BE49-F238E27FC236}">
                <a16:creationId xmlns:a16="http://schemas.microsoft.com/office/drawing/2014/main" xmlns="" id="{16D76BDE-6868-4083-9406-4D5E8B730565}"/>
              </a:ext>
            </a:extLst>
          </p:cNvPr>
          <p:cNvSpPr>
            <a:spLocks noGrp="1"/>
          </p:cNvSpPr>
          <p:nvPr>
            <p:ph type="body" sz="quarter" idx="10"/>
          </p:nvPr>
        </p:nvSpPr>
        <p:spPr>
          <a:xfrm>
            <a:off x="623270" y="5464968"/>
            <a:ext cx="7446169" cy="242888"/>
          </a:xfrm>
        </p:spPr>
        <p:txBody>
          <a:bodyPr/>
          <a:lstStyle/>
          <a:p>
            <a:r>
              <a:rPr lang="en-US" sz="825" dirty="0"/>
              <a:t>CDC Pink Book. Epidemiology and Prevention of Vaccine-Preventable Diseases. Updated October 2020.</a:t>
            </a:r>
          </a:p>
        </p:txBody>
      </p:sp>
      <p:sp>
        <p:nvSpPr>
          <p:cNvPr id="10" name="TextBox 9">
            <a:extLst>
              <a:ext uri="{FF2B5EF4-FFF2-40B4-BE49-F238E27FC236}">
                <a16:creationId xmlns:a16="http://schemas.microsoft.com/office/drawing/2014/main" xmlns="" id="{ECDE559A-6FB7-4F0D-A4CB-7EBE40DBB122}"/>
              </a:ext>
            </a:extLst>
          </p:cNvPr>
          <p:cNvSpPr txBox="1"/>
          <p:nvPr/>
        </p:nvSpPr>
        <p:spPr>
          <a:xfrm>
            <a:off x="465728" y="2542580"/>
            <a:ext cx="6472238" cy="600164"/>
          </a:xfrm>
          <a:prstGeom prst="rect">
            <a:avLst/>
          </a:prstGeom>
          <a:solidFill>
            <a:schemeClr val="accent2">
              <a:lumMod val="60000"/>
              <a:lumOff val="40000"/>
              <a:alpha val="60000"/>
            </a:schemeClr>
          </a:solidFill>
          <a:ln>
            <a:noFill/>
          </a:ln>
        </p:spPr>
        <p:txBody>
          <a:bodyPr wrap="square" lIns="137160" tIns="68580" rIns="68580" bIns="68580" rtlCol="0" anchor="ctr" anchorCtr="0">
            <a:spAutoFit/>
          </a:bodyPr>
          <a:lstStyle/>
          <a:p>
            <a:pPr marL="514350" defTabSz="700088"/>
            <a:r>
              <a:rPr lang="it-IT" sz="1500" b="1" dirty="0">
                <a:solidFill>
                  <a:schemeClr val="bg2">
                    <a:lumMod val="50000"/>
                  </a:schemeClr>
                </a:solidFill>
              </a:rPr>
              <a:t>La vaccinazione per HPV </a:t>
            </a:r>
            <a:r>
              <a:rPr lang="it-IT" sz="1500" b="1" dirty="0">
                <a:solidFill>
                  <a:schemeClr val="accent5">
                    <a:lumMod val="75000"/>
                  </a:schemeClr>
                </a:solidFill>
              </a:rPr>
              <a:t>è solo profilattica </a:t>
            </a:r>
            <a:r>
              <a:rPr lang="it-IT" sz="1500" b="1" dirty="0">
                <a:solidFill>
                  <a:schemeClr val="bg2">
                    <a:lumMod val="50000"/>
                  </a:schemeClr>
                </a:solidFill>
              </a:rPr>
              <a:t>e non può fornire benefici terapeutici per un'infezione o malattia esistente</a:t>
            </a:r>
            <a:endParaRPr lang="en-GB" sz="1500" b="1" baseline="30000" dirty="0">
              <a:solidFill>
                <a:schemeClr val="bg2">
                  <a:lumMod val="50000"/>
                </a:schemeClr>
              </a:solidFill>
            </a:endParaRPr>
          </a:p>
        </p:txBody>
      </p:sp>
      <p:grpSp>
        <p:nvGrpSpPr>
          <p:cNvPr id="13" name="Group 12">
            <a:extLst>
              <a:ext uri="{FF2B5EF4-FFF2-40B4-BE49-F238E27FC236}">
                <a16:creationId xmlns:a16="http://schemas.microsoft.com/office/drawing/2014/main" xmlns="" id="{43525A6F-2329-4BD9-9A37-DBFE438082ED}"/>
              </a:ext>
            </a:extLst>
          </p:cNvPr>
          <p:cNvGrpSpPr/>
          <p:nvPr/>
        </p:nvGrpSpPr>
        <p:grpSpPr>
          <a:xfrm>
            <a:off x="483115" y="3271066"/>
            <a:ext cx="7507252" cy="761438"/>
            <a:chOff x="601254" y="3004158"/>
            <a:chExt cx="11351869" cy="1545734"/>
          </a:xfrm>
          <a:solidFill>
            <a:schemeClr val="bg2">
              <a:lumMod val="60000"/>
              <a:lumOff val="40000"/>
            </a:schemeClr>
          </a:solidFill>
        </p:grpSpPr>
        <p:sp>
          <p:nvSpPr>
            <p:cNvPr id="14" name="TextBox 13">
              <a:extLst>
                <a:ext uri="{FF2B5EF4-FFF2-40B4-BE49-F238E27FC236}">
                  <a16:creationId xmlns:a16="http://schemas.microsoft.com/office/drawing/2014/main" xmlns="" id="{83EA7758-AE28-43C1-B682-EBC6A046E4A3}"/>
                </a:ext>
              </a:extLst>
            </p:cNvPr>
            <p:cNvSpPr txBox="1"/>
            <p:nvPr/>
          </p:nvSpPr>
          <p:spPr>
            <a:xfrm>
              <a:off x="610820" y="3004158"/>
              <a:ext cx="11342303" cy="1541358"/>
            </a:xfrm>
            <a:prstGeom prst="rect">
              <a:avLst/>
            </a:prstGeom>
            <a:solidFill>
              <a:schemeClr val="bg2">
                <a:lumMod val="50000"/>
              </a:schemeClr>
            </a:solidFill>
            <a:ln>
              <a:noFill/>
            </a:ln>
          </p:spPr>
          <p:txBody>
            <a:bodyPr wrap="square" lIns="137160" tIns="68580" rIns="68580" bIns="68580" numCol="1" rtlCol="0" anchor="t" anchorCtr="0">
              <a:noAutofit/>
            </a:bodyPr>
            <a:lstStyle/>
            <a:p>
              <a:pPr marL="514350" defTabSz="342695">
                <a:lnSpc>
                  <a:spcPct val="90000"/>
                </a:lnSpc>
                <a:defRPr/>
              </a:pPr>
              <a:r>
                <a:rPr lang="it-IT" sz="1500" b="1" dirty="0">
                  <a:solidFill>
                    <a:schemeClr val="bg1">
                      <a:lumMod val="95000"/>
                    </a:schemeClr>
                  </a:solidFill>
                  <a:cs typeface="Arial" panose="020B0604020202020204" pitchFamily="34" charset="0"/>
                </a:rPr>
                <a:t>La vaccinazione per HPV </a:t>
              </a:r>
              <a:r>
                <a:rPr lang="it-IT" sz="1500" b="1" dirty="0">
                  <a:solidFill>
                    <a:srgbClr val="FFFF00"/>
                  </a:solidFill>
                  <a:cs typeface="Arial" panose="020B0604020202020204" pitchFamily="34" charset="0"/>
                </a:rPr>
                <a:t>non</a:t>
              </a:r>
              <a:r>
                <a:rPr lang="it-IT" sz="1500" b="1" dirty="0">
                  <a:solidFill>
                    <a:schemeClr val="bg2">
                      <a:lumMod val="50000"/>
                    </a:schemeClr>
                  </a:solidFill>
                  <a:cs typeface="Arial" panose="020B0604020202020204" pitchFamily="34" charset="0"/>
                </a:rPr>
                <a:t> </a:t>
              </a:r>
              <a:r>
                <a:rPr lang="it-IT" sz="1500" b="1" dirty="0">
                  <a:solidFill>
                    <a:schemeClr val="bg1">
                      <a:lumMod val="95000"/>
                    </a:schemeClr>
                  </a:solidFill>
                  <a:cs typeface="Arial" panose="020B0604020202020204" pitchFamily="34" charset="0"/>
                </a:rPr>
                <a:t>può prevenire malattie dovute a </a:t>
              </a:r>
              <a:r>
                <a:rPr lang="it-IT" sz="1500" b="1" dirty="0">
                  <a:solidFill>
                    <a:srgbClr val="FFFF00"/>
                  </a:solidFill>
                  <a:cs typeface="Arial" panose="020B0604020202020204" pitchFamily="34" charset="0"/>
                </a:rPr>
                <a:t>tipi di HPV diversi da quelli inclusi </a:t>
              </a:r>
              <a:r>
                <a:rPr lang="it-IT" sz="1500" b="1" dirty="0">
                  <a:solidFill>
                    <a:schemeClr val="bg1">
                      <a:lumMod val="95000"/>
                    </a:schemeClr>
                  </a:solidFill>
                  <a:cs typeface="Arial" panose="020B0604020202020204" pitchFamily="34" charset="0"/>
                </a:rPr>
                <a:t>nel vaccino o contro malattie dovute ad altre cause</a:t>
              </a:r>
              <a:endParaRPr lang="en-US" sz="1500" b="1" dirty="0">
                <a:solidFill>
                  <a:schemeClr val="bg1">
                    <a:lumMod val="95000"/>
                  </a:schemeClr>
                </a:solidFill>
              </a:endParaRPr>
            </a:p>
          </p:txBody>
        </p:sp>
        <p:cxnSp>
          <p:nvCxnSpPr>
            <p:cNvPr id="15" name="Straight Connector 14">
              <a:extLst>
                <a:ext uri="{FF2B5EF4-FFF2-40B4-BE49-F238E27FC236}">
                  <a16:creationId xmlns:a16="http://schemas.microsoft.com/office/drawing/2014/main" xmlns="" id="{B39112E8-6DCC-47E6-9186-1BDD5A71F596}"/>
                </a:ext>
              </a:extLst>
            </p:cNvPr>
            <p:cNvCxnSpPr>
              <a:cxnSpLocks/>
            </p:cNvCxnSpPr>
            <p:nvPr/>
          </p:nvCxnSpPr>
          <p:spPr>
            <a:xfrm>
              <a:off x="601254" y="3008532"/>
              <a:ext cx="0" cy="1541360"/>
            </a:xfrm>
            <a:prstGeom prst="line">
              <a:avLst/>
            </a:prstGeom>
            <a:grpFill/>
            <a:ln w="38100" cap="flat" cmpd="sng" algn="ctr">
              <a:solidFill>
                <a:schemeClr val="accent2">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22" name="Straight Connector 21">
            <a:extLst>
              <a:ext uri="{FF2B5EF4-FFF2-40B4-BE49-F238E27FC236}">
                <a16:creationId xmlns:a16="http://schemas.microsoft.com/office/drawing/2014/main" xmlns="" id="{629507FB-9D4E-426D-9C48-03624C9DF218}"/>
              </a:ext>
            </a:extLst>
          </p:cNvPr>
          <p:cNvCxnSpPr>
            <a:cxnSpLocks/>
          </p:cNvCxnSpPr>
          <p:nvPr/>
        </p:nvCxnSpPr>
        <p:spPr>
          <a:xfrm>
            <a:off x="479656" y="2468084"/>
            <a:ext cx="0" cy="751604"/>
          </a:xfrm>
          <a:prstGeom prst="line">
            <a:avLst/>
          </a:prstGeom>
          <a:ln w="38100" cap="flat" cmpd="sng" algn="ctr">
            <a:solidFill>
              <a:schemeClr val="bg2">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5" name="Graphic 24" descr="Needle">
            <a:extLst>
              <a:ext uri="{FF2B5EF4-FFF2-40B4-BE49-F238E27FC236}">
                <a16:creationId xmlns:a16="http://schemas.microsoft.com/office/drawing/2014/main" xmlns="" id="{A64045B2-FCB7-4B8E-BE58-03961D240D1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65729" y="2539119"/>
            <a:ext cx="625885" cy="625885"/>
          </a:xfrm>
          <a:prstGeom prst="rect">
            <a:avLst/>
          </a:prstGeom>
        </p:spPr>
      </p:pic>
      <p:pic>
        <p:nvPicPr>
          <p:cNvPr id="27" name="Graphic 26" descr="Needle">
            <a:extLst>
              <a:ext uri="{FF2B5EF4-FFF2-40B4-BE49-F238E27FC236}">
                <a16:creationId xmlns:a16="http://schemas.microsoft.com/office/drawing/2014/main" xmlns="" id="{8E040C6F-8752-4E6E-BD67-6FB5D3C4DCA6}"/>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83892" y="3328527"/>
            <a:ext cx="625885" cy="625885"/>
          </a:xfrm>
          <a:prstGeom prst="rect">
            <a:avLst/>
          </a:prstGeom>
        </p:spPr>
      </p:pic>
    </p:spTree>
    <p:extLst>
      <p:ext uri="{BB962C8B-B14F-4D97-AF65-F5344CB8AC3E}">
        <p14:creationId xmlns:p14="http://schemas.microsoft.com/office/powerpoint/2010/main" val="19366586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C00000"/>
                </a:solidFill>
              </a:rPr>
              <a:t>Vaccinazione anti HPV</a:t>
            </a:r>
            <a:endParaRPr lang="it-IT" b="1" dirty="0">
              <a:solidFill>
                <a:srgbClr val="C00000"/>
              </a:solidFill>
            </a:endParaRPr>
          </a:p>
        </p:txBody>
      </p:sp>
      <p:sp>
        <p:nvSpPr>
          <p:cNvPr id="3" name="Segnaposto contenuto 2"/>
          <p:cNvSpPr>
            <a:spLocks noGrp="1"/>
          </p:cNvSpPr>
          <p:nvPr>
            <p:ph idx="1"/>
          </p:nvPr>
        </p:nvSpPr>
        <p:spPr/>
        <p:txBody>
          <a:bodyPr>
            <a:normAutofit/>
          </a:bodyPr>
          <a:lstStyle/>
          <a:p>
            <a:r>
              <a:rPr lang="it-IT" sz="2400" dirty="0" smtClean="0"/>
              <a:t>Dal 2008 vaccinazione delle femmine nel 12° anno di vita  (strategia nazionale ) e nel 16° anno di vita (strategia Regione Piemonte )</a:t>
            </a:r>
          </a:p>
          <a:p>
            <a:endParaRPr lang="it-IT" sz="2400" dirty="0"/>
          </a:p>
          <a:p>
            <a:r>
              <a:rPr lang="it-IT" sz="2400" dirty="0" smtClean="0"/>
              <a:t>Nel 2012  saldamento delle coorti</a:t>
            </a:r>
          </a:p>
          <a:p>
            <a:endParaRPr lang="it-IT" sz="2400" dirty="0"/>
          </a:p>
          <a:p>
            <a:r>
              <a:rPr lang="it-IT" sz="2400" dirty="0" smtClean="0"/>
              <a:t>Dal 2017 vaccinazione anche dei maschi nel 12° anno di vita </a:t>
            </a:r>
          </a:p>
          <a:p>
            <a:endParaRPr lang="it-IT" sz="24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788605C8-0F7C-4F1E-AFC8-8EE5CA4BC1E8}"/>
              </a:ext>
            </a:extLst>
          </p:cNvPr>
          <p:cNvSpPr>
            <a:spLocks noGrp="1"/>
          </p:cNvSpPr>
          <p:nvPr>
            <p:ph type="sldNum" sz="quarter" idx="12"/>
          </p:nvPr>
        </p:nvSpPr>
        <p:spPr/>
        <p:txBody>
          <a:bodyPr/>
          <a:lstStyle/>
          <a:p>
            <a:fld id="{29CC380D-5F44-41E8-971E-CDD19ED6F8E3}" type="slidenum">
              <a:rPr lang="en-GB" smtClean="0"/>
              <a:t>87</a:t>
            </a:fld>
            <a:endParaRPr lang="en-GB"/>
          </a:p>
        </p:txBody>
      </p:sp>
      <p:pic>
        <p:nvPicPr>
          <p:cNvPr id="5" name="Picture 4">
            <a:extLst>
              <a:ext uri="{FF2B5EF4-FFF2-40B4-BE49-F238E27FC236}">
                <a16:creationId xmlns:a16="http://schemas.microsoft.com/office/drawing/2014/main" xmlns="" id="{6A5F1DF8-44D7-4EE4-91E7-06A372C1E55C}"/>
              </a:ext>
            </a:extLst>
          </p:cNvPr>
          <p:cNvPicPr>
            <a:picLocks noChangeAspect="1"/>
          </p:cNvPicPr>
          <p:nvPr/>
        </p:nvPicPr>
        <p:blipFill rotWithShape="1">
          <a:blip r:embed="rId3"/>
          <a:srcRect l="28168" t="35023" r="29710" b="6945"/>
          <a:stretch/>
        </p:blipFill>
        <p:spPr>
          <a:xfrm>
            <a:off x="1516107" y="1318937"/>
            <a:ext cx="5445562" cy="4220126"/>
          </a:xfrm>
          <a:prstGeom prst="rect">
            <a:avLst/>
          </a:prstGeom>
        </p:spPr>
      </p:pic>
      <p:sp>
        <p:nvSpPr>
          <p:cNvPr id="6" name="Rectangle 5">
            <a:extLst>
              <a:ext uri="{FF2B5EF4-FFF2-40B4-BE49-F238E27FC236}">
                <a16:creationId xmlns:a16="http://schemas.microsoft.com/office/drawing/2014/main" xmlns="" id="{1AAE1C10-05BB-4454-9541-DC352EC0F389}"/>
              </a:ext>
            </a:extLst>
          </p:cNvPr>
          <p:cNvSpPr/>
          <p:nvPr/>
        </p:nvSpPr>
        <p:spPr>
          <a:xfrm>
            <a:off x="2813936" y="5706257"/>
            <a:ext cx="4501232" cy="300082"/>
          </a:xfrm>
          <a:prstGeom prst="rect">
            <a:avLst/>
          </a:prstGeom>
        </p:spPr>
        <p:txBody>
          <a:bodyPr wrap="none">
            <a:spAutoFit/>
          </a:bodyPr>
          <a:lstStyle/>
          <a:p>
            <a:r>
              <a:rPr lang="it-IT" sz="1350" dirty="0">
                <a:hlinkClick r:id="rId4"/>
              </a:rPr>
              <a:t>LLGG-197-GISCi_et_al-vaccino-HPV-20luglio_Racc1.pdf (iss.it)</a:t>
            </a:r>
            <a:endParaRPr lang="it-IT" sz="1350" dirty="0"/>
          </a:p>
        </p:txBody>
      </p:sp>
    </p:spTree>
    <p:extLst>
      <p:ext uri="{BB962C8B-B14F-4D97-AF65-F5344CB8AC3E}">
        <p14:creationId xmlns:p14="http://schemas.microsoft.com/office/powerpoint/2010/main" val="3188944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xmlns="" id="{98719E6F-79EE-49E6-932B-FE16124E82CD}"/>
              </a:ext>
            </a:extLst>
          </p:cNvPr>
          <p:cNvSpPr>
            <a:spLocks noGrp="1"/>
          </p:cNvSpPr>
          <p:nvPr>
            <p:ph type="title"/>
          </p:nvPr>
        </p:nvSpPr>
        <p:spPr>
          <a:xfrm>
            <a:off x="376885" y="1109202"/>
            <a:ext cx="8310391" cy="426378"/>
          </a:xfrm>
        </p:spPr>
        <p:txBody>
          <a:bodyPr>
            <a:normAutofit fontScale="90000"/>
          </a:bodyPr>
          <a:lstStyle/>
          <a:p>
            <a:pPr algn="ctr"/>
            <a:r>
              <a:rPr lang="it-IT" b="1" dirty="0">
                <a:solidFill>
                  <a:schemeClr val="tx1">
                    <a:lumMod val="50000"/>
                  </a:schemeClr>
                </a:solidFill>
              </a:rPr>
              <a:t>Prevalenza di HPV nelle donne adulte</a:t>
            </a:r>
          </a:p>
        </p:txBody>
      </p:sp>
      <p:sp>
        <p:nvSpPr>
          <p:cNvPr id="11" name="Content Placeholder 10">
            <a:extLst>
              <a:ext uri="{FF2B5EF4-FFF2-40B4-BE49-F238E27FC236}">
                <a16:creationId xmlns:a16="http://schemas.microsoft.com/office/drawing/2014/main" xmlns="" id="{FFA61534-717A-452D-ACE4-3EB734BA8A23}"/>
              </a:ext>
            </a:extLst>
          </p:cNvPr>
          <p:cNvSpPr>
            <a:spLocks noGrp="1"/>
          </p:cNvSpPr>
          <p:nvPr>
            <p:ph idx="1"/>
          </p:nvPr>
        </p:nvSpPr>
        <p:spPr>
          <a:xfrm>
            <a:off x="4824524" y="1828159"/>
            <a:ext cx="4036108" cy="3342083"/>
          </a:xfrm>
        </p:spPr>
        <p:txBody>
          <a:bodyPr anchor="ctr">
            <a:normAutofit lnSpcReduction="10000"/>
          </a:bodyPr>
          <a:lstStyle/>
          <a:p>
            <a:r>
              <a:rPr lang="en-US" sz="2100" dirty="0">
                <a:solidFill>
                  <a:srgbClr val="0C2340"/>
                </a:solidFill>
              </a:rPr>
              <a:t>La </a:t>
            </a:r>
            <a:r>
              <a:rPr lang="en-US" sz="2100" dirty="0" err="1">
                <a:solidFill>
                  <a:srgbClr val="0C2340"/>
                </a:solidFill>
              </a:rPr>
              <a:t>prevalenza</a:t>
            </a:r>
            <a:r>
              <a:rPr lang="en-US" sz="2100" dirty="0">
                <a:solidFill>
                  <a:srgbClr val="0C2340"/>
                </a:solidFill>
              </a:rPr>
              <a:t> di HPV </a:t>
            </a:r>
            <a:r>
              <a:rPr lang="en-US" sz="2100" dirty="0" err="1">
                <a:solidFill>
                  <a:srgbClr val="0C2340"/>
                </a:solidFill>
              </a:rPr>
              <a:t>mostra</a:t>
            </a:r>
            <a:r>
              <a:rPr lang="en-US" sz="2100" dirty="0">
                <a:solidFill>
                  <a:srgbClr val="0C2340"/>
                </a:solidFill>
              </a:rPr>
              <a:t> un secondo </a:t>
            </a:r>
            <a:r>
              <a:rPr lang="en-US" sz="2100" dirty="0" err="1">
                <a:solidFill>
                  <a:srgbClr val="0C2340"/>
                </a:solidFill>
              </a:rPr>
              <a:t>picco</a:t>
            </a:r>
            <a:r>
              <a:rPr lang="en-US" sz="2100" dirty="0">
                <a:solidFill>
                  <a:srgbClr val="0C2340"/>
                </a:solidFill>
              </a:rPr>
              <a:t> </a:t>
            </a:r>
            <a:r>
              <a:rPr lang="en-US" sz="2100" dirty="0" err="1">
                <a:solidFill>
                  <a:srgbClr val="0C2340"/>
                </a:solidFill>
              </a:rPr>
              <a:t>nelle</a:t>
            </a:r>
            <a:r>
              <a:rPr lang="en-US" sz="2100" dirty="0">
                <a:solidFill>
                  <a:srgbClr val="0C2340"/>
                </a:solidFill>
              </a:rPr>
              <a:t> </a:t>
            </a:r>
            <a:r>
              <a:rPr lang="en-US" sz="2100" dirty="0" err="1">
                <a:solidFill>
                  <a:srgbClr val="0C2340"/>
                </a:solidFill>
              </a:rPr>
              <a:t>donne</a:t>
            </a:r>
            <a:r>
              <a:rPr lang="en-US" sz="2100" dirty="0">
                <a:solidFill>
                  <a:srgbClr val="0C2340"/>
                </a:solidFill>
              </a:rPr>
              <a:t> in </a:t>
            </a:r>
            <a:r>
              <a:rPr lang="en-US" sz="2100" dirty="0" err="1">
                <a:solidFill>
                  <a:srgbClr val="0C2340"/>
                </a:solidFill>
              </a:rPr>
              <a:t>età</a:t>
            </a:r>
            <a:r>
              <a:rPr lang="en-US" sz="2100" dirty="0">
                <a:solidFill>
                  <a:srgbClr val="0C2340"/>
                </a:solidFill>
              </a:rPr>
              <a:t> </a:t>
            </a:r>
            <a:r>
              <a:rPr lang="en-US" sz="2100" dirty="0" err="1">
                <a:solidFill>
                  <a:srgbClr val="0C2340"/>
                </a:solidFill>
              </a:rPr>
              <a:t>adulta</a:t>
            </a:r>
            <a:r>
              <a:rPr lang="en-US" sz="2100" dirty="0">
                <a:solidFill>
                  <a:srgbClr val="0C2340"/>
                </a:solidFill>
              </a:rPr>
              <a:t> in quasi </a:t>
            </a:r>
            <a:r>
              <a:rPr lang="en-US" sz="2100" dirty="0" err="1">
                <a:solidFill>
                  <a:srgbClr val="0C2340"/>
                </a:solidFill>
              </a:rPr>
              <a:t>tutte</a:t>
            </a:r>
            <a:r>
              <a:rPr lang="en-US" sz="2100" dirty="0">
                <a:solidFill>
                  <a:srgbClr val="0C2340"/>
                </a:solidFill>
              </a:rPr>
              <a:t> le </a:t>
            </a:r>
            <a:r>
              <a:rPr lang="en-US" sz="2100" dirty="0" err="1">
                <a:solidFill>
                  <a:srgbClr val="0C2340"/>
                </a:solidFill>
              </a:rPr>
              <a:t>aree</a:t>
            </a:r>
            <a:r>
              <a:rPr lang="en-US" sz="2100" dirty="0">
                <a:solidFill>
                  <a:srgbClr val="0C2340"/>
                </a:solidFill>
              </a:rPr>
              <a:t> </a:t>
            </a:r>
            <a:r>
              <a:rPr lang="en-US" sz="2100" dirty="0" err="1">
                <a:solidFill>
                  <a:srgbClr val="0C2340"/>
                </a:solidFill>
              </a:rPr>
              <a:t>geografiche</a:t>
            </a:r>
            <a:r>
              <a:rPr lang="en-US" sz="2100" dirty="0">
                <a:solidFill>
                  <a:srgbClr val="0C2340"/>
                </a:solidFill>
              </a:rPr>
              <a:t>.</a:t>
            </a:r>
          </a:p>
          <a:p>
            <a:r>
              <a:rPr lang="en-US" sz="2100" dirty="0">
                <a:solidFill>
                  <a:srgbClr val="0C2340"/>
                </a:solidFill>
              </a:rPr>
              <a:t/>
            </a:r>
            <a:br>
              <a:rPr lang="en-US" sz="2100" dirty="0">
                <a:solidFill>
                  <a:srgbClr val="0C2340"/>
                </a:solidFill>
              </a:rPr>
            </a:br>
            <a:r>
              <a:rPr lang="en-US" sz="2100" dirty="0">
                <a:solidFill>
                  <a:srgbClr val="0C2340"/>
                </a:solidFill>
              </a:rPr>
              <a:t>Le </a:t>
            </a:r>
            <a:r>
              <a:rPr lang="en-US" sz="2100" dirty="0" err="1">
                <a:solidFill>
                  <a:srgbClr val="0C2340"/>
                </a:solidFill>
              </a:rPr>
              <a:t>donne</a:t>
            </a:r>
            <a:r>
              <a:rPr lang="en-US" sz="2100" dirty="0">
                <a:solidFill>
                  <a:srgbClr val="0C2340"/>
                </a:solidFill>
              </a:rPr>
              <a:t> </a:t>
            </a:r>
            <a:r>
              <a:rPr lang="en-US" sz="2100" dirty="0" err="1">
                <a:solidFill>
                  <a:srgbClr val="0C2340"/>
                </a:solidFill>
              </a:rPr>
              <a:t>adulte</a:t>
            </a:r>
            <a:r>
              <a:rPr lang="en-US" sz="2100" dirty="0">
                <a:solidFill>
                  <a:srgbClr val="0C2340"/>
                </a:solidFill>
              </a:rPr>
              <a:t> </a:t>
            </a:r>
            <a:r>
              <a:rPr lang="it-IT" sz="2100" dirty="0">
                <a:solidFill>
                  <a:schemeClr val="tx1">
                    <a:lumMod val="95000"/>
                    <a:lumOff val="5000"/>
                  </a:schemeClr>
                </a:solidFill>
                <a:highlight>
                  <a:srgbClr val="FFFF00"/>
                </a:highlight>
              </a:rPr>
              <a:t>sono sempre </a:t>
            </a:r>
            <a:r>
              <a:rPr lang="it-IT" sz="2100" b="1" dirty="0">
                <a:solidFill>
                  <a:schemeClr val="tx1">
                    <a:lumMod val="95000"/>
                    <a:lumOff val="5000"/>
                  </a:schemeClr>
                </a:solidFill>
                <a:highlight>
                  <a:srgbClr val="FFFF00"/>
                </a:highlight>
              </a:rPr>
              <a:t>a </a:t>
            </a:r>
            <a:r>
              <a:rPr lang="it-IT" sz="2100" b="1" dirty="0">
                <a:solidFill>
                  <a:schemeClr val="accent5">
                    <a:lumMod val="75000"/>
                  </a:schemeClr>
                </a:solidFill>
                <a:highlight>
                  <a:srgbClr val="FFFF00"/>
                </a:highlight>
              </a:rPr>
              <a:t>rischio di acquisizione di nuove infezioni da HPV </a:t>
            </a:r>
            <a:r>
              <a:rPr lang="it-IT" sz="2100" dirty="0">
                <a:solidFill>
                  <a:schemeClr val="tx1">
                    <a:lumMod val="95000"/>
                    <a:lumOff val="5000"/>
                  </a:schemeClr>
                </a:solidFill>
                <a:highlight>
                  <a:srgbClr val="FFFF00"/>
                </a:highlight>
              </a:rPr>
              <a:t>e, ancora di più,</a:t>
            </a:r>
            <a:r>
              <a:rPr lang="it-IT" sz="2100" b="1" dirty="0">
                <a:solidFill>
                  <a:schemeClr val="tx1">
                    <a:lumMod val="95000"/>
                    <a:lumOff val="5000"/>
                  </a:schemeClr>
                </a:solidFill>
                <a:highlight>
                  <a:srgbClr val="FFFF00"/>
                </a:highlight>
              </a:rPr>
              <a:t> a rischio di </a:t>
            </a:r>
            <a:r>
              <a:rPr lang="it-IT" sz="2100" b="1" dirty="0">
                <a:solidFill>
                  <a:schemeClr val="accent5">
                    <a:lumMod val="75000"/>
                  </a:schemeClr>
                </a:solidFill>
                <a:highlight>
                  <a:srgbClr val="FFFF00"/>
                </a:highlight>
              </a:rPr>
              <a:t>infezioni persistenti</a:t>
            </a:r>
            <a:endParaRPr lang="it-IT" b="1" dirty="0">
              <a:highlight>
                <a:srgbClr val="FFFF00"/>
              </a:highlight>
            </a:endParaRPr>
          </a:p>
        </p:txBody>
      </p:sp>
      <p:sp>
        <p:nvSpPr>
          <p:cNvPr id="4" name="Footer Placeholder 3">
            <a:extLst>
              <a:ext uri="{FF2B5EF4-FFF2-40B4-BE49-F238E27FC236}">
                <a16:creationId xmlns:a16="http://schemas.microsoft.com/office/drawing/2014/main" xmlns="" id="{6D815533-A4F0-43E4-B788-CE878E1F9832}"/>
              </a:ext>
            </a:extLst>
          </p:cNvPr>
          <p:cNvSpPr>
            <a:spLocks noGrp="1"/>
          </p:cNvSpPr>
          <p:nvPr>
            <p:ph type="ftr" sz="quarter" idx="11"/>
          </p:nvPr>
        </p:nvSpPr>
        <p:spPr>
          <a:xfrm>
            <a:off x="158352" y="5717381"/>
            <a:ext cx="6776704" cy="217871"/>
          </a:xfrm>
        </p:spPr>
        <p:txBody>
          <a:bodyPr vert="horz" lIns="0" tIns="0" rIns="0" bIns="0" rtlCol="0" anchor="ctr">
            <a:noAutofit/>
          </a:bodyPr>
          <a:lstStyle/>
          <a:p>
            <a:r>
              <a:rPr lang="it-IT" sz="525" cap="all" dirty="0">
                <a:solidFill>
                  <a:schemeClr val="bg2"/>
                </a:solidFill>
              </a:rPr>
              <a:t>Local Scientific Content per esclusivo uso del Medical Affairs per medical e scientific exchange con SLs esperti sul tema HPV</a:t>
            </a:r>
            <a:endParaRPr lang="en-US" sz="525" cap="all" dirty="0">
              <a:solidFill>
                <a:schemeClr val="bg2"/>
              </a:solidFill>
            </a:endParaRPr>
          </a:p>
        </p:txBody>
      </p:sp>
      <p:graphicFrame>
        <p:nvGraphicFramePr>
          <p:cNvPr id="17" name="Chart 16">
            <a:extLst>
              <a:ext uri="{FF2B5EF4-FFF2-40B4-BE49-F238E27FC236}">
                <a16:creationId xmlns:a16="http://schemas.microsoft.com/office/drawing/2014/main" xmlns="" id="{7D3C25F3-4211-43E1-A03E-3D76AFEB87D9}"/>
              </a:ext>
            </a:extLst>
          </p:cNvPr>
          <p:cNvGraphicFramePr>
            <a:graphicFrameLocks/>
          </p:cNvGraphicFramePr>
          <p:nvPr/>
        </p:nvGraphicFramePr>
        <p:xfrm>
          <a:off x="71269" y="1828159"/>
          <a:ext cx="4462205" cy="3121604"/>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a:extLst>
              <a:ext uri="{FF2B5EF4-FFF2-40B4-BE49-F238E27FC236}">
                <a16:creationId xmlns:a16="http://schemas.microsoft.com/office/drawing/2014/main" xmlns="" id="{9848537B-1690-42C7-84BD-CAD54EEA7E28}"/>
              </a:ext>
            </a:extLst>
          </p:cNvPr>
          <p:cNvPicPr>
            <a:picLocks noChangeAspect="1"/>
          </p:cNvPicPr>
          <p:nvPr/>
        </p:nvPicPr>
        <p:blipFill rotWithShape="1">
          <a:blip r:embed="rId4"/>
          <a:srcRect l="58632" t="6771" r="9167" b="47315"/>
          <a:stretch/>
        </p:blipFill>
        <p:spPr>
          <a:xfrm>
            <a:off x="2702859" y="2029763"/>
            <a:ext cx="1440019" cy="1438045"/>
          </a:xfrm>
          <a:prstGeom prst="ellipse">
            <a:avLst/>
          </a:prstGeom>
          <a:ln w="19050">
            <a:solidFill>
              <a:srgbClr val="FFFF00"/>
            </a:solidFill>
          </a:ln>
        </p:spPr>
      </p:pic>
      <p:sp>
        <p:nvSpPr>
          <p:cNvPr id="8" name="Rectangle 7">
            <a:extLst>
              <a:ext uri="{FF2B5EF4-FFF2-40B4-BE49-F238E27FC236}">
                <a16:creationId xmlns:a16="http://schemas.microsoft.com/office/drawing/2014/main" xmlns="" id="{AB5F4C19-F91D-4DB2-9259-39B06ACDA225}"/>
              </a:ext>
            </a:extLst>
          </p:cNvPr>
          <p:cNvSpPr/>
          <p:nvPr/>
        </p:nvSpPr>
        <p:spPr>
          <a:xfrm>
            <a:off x="44299" y="4933673"/>
            <a:ext cx="3283592" cy="230832"/>
          </a:xfrm>
          <a:prstGeom prst="rect">
            <a:avLst/>
          </a:prstGeom>
        </p:spPr>
        <p:txBody>
          <a:bodyPr wrap="square">
            <a:spAutoFit/>
          </a:bodyPr>
          <a:lstStyle/>
          <a:p>
            <a:r>
              <a:rPr lang="en-US" sz="900" i="1" dirty="0">
                <a:solidFill>
                  <a:schemeClr val="tx1">
                    <a:lumMod val="95000"/>
                    <a:lumOff val="5000"/>
                  </a:schemeClr>
                </a:solidFill>
              </a:rPr>
              <a:t>National Health and Nutrition Examination Survey 2007–2010.</a:t>
            </a:r>
            <a:endParaRPr lang="it-IT" sz="900" i="1" dirty="0">
              <a:solidFill>
                <a:schemeClr val="tx1">
                  <a:lumMod val="95000"/>
                  <a:lumOff val="5000"/>
                </a:schemeClr>
              </a:solidFill>
            </a:endParaRPr>
          </a:p>
        </p:txBody>
      </p:sp>
      <p:sp>
        <p:nvSpPr>
          <p:cNvPr id="9" name="Footer Placeholder 3">
            <a:extLst>
              <a:ext uri="{FF2B5EF4-FFF2-40B4-BE49-F238E27FC236}">
                <a16:creationId xmlns:a16="http://schemas.microsoft.com/office/drawing/2014/main" xmlns="" id="{C1907682-5CBD-4479-9B6F-F6342DAB17E1}"/>
              </a:ext>
            </a:extLst>
          </p:cNvPr>
          <p:cNvSpPr txBox="1">
            <a:spLocks/>
          </p:cNvSpPr>
          <p:nvPr/>
        </p:nvSpPr>
        <p:spPr>
          <a:xfrm>
            <a:off x="71269" y="5392703"/>
            <a:ext cx="4288037" cy="162000"/>
          </a:xfrm>
          <a:prstGeom prst="rect">
            <a:avLst/>
          </a:prstGeom>
        </p:spPr>
        <p:txBody>
          <a:bodyPr vert="horz" lIns="54000" tIns="54000" rIns="54000" bIns="54000" rtlCol="0" anchor="ctr">
            <a:noAutofit/>
          </a:bodyPr>
          <a:lstStyle>
            <a:defPPr>
              <a:defRPr lang="en-US"/>
            </a:defPPr>
            <a:lvl1pPr marL="0" algn="l" defTabSz="228600" rtl="0" eaLnBrk="1" latinLnBrk="0" hangingPunct="1">
              <a:defRPr sz="1100" kern="1200" cap="none" baseline="0">
                <a:solidFill>
                  <a:schemeClr val="tx1">
                    <a:lumMod val="95000"/>
                    <a:lumOff val="5000"/>
                  </a:schemeClr>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en-US" sz="825"/>
              <a:t>Shi et al. BMC Research Notes 2014, 7:544.</a:t>
            </a:r>
            <a:endParaRPr lang="en-US" sz="825" dirty="0"/>
          </a:p>
        </p:txBody>
      </p:sp>
    </p:spTree>
    <p:extLst>
      <p:ext uri="{BB962C8B-B14F-4D97-AF65-F5344CB8AC3E}">
        <p14:creationId xmlns:p14="http://schemas.microsoft.com/office/powerpoint/2010/main" val="29213582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348880"/>
            <a:ext cx="8229600" cy="1656184"/>
          </a:xfrm>
        </p:spPr>
        <p:txBody>
          <a:bodyPr>
            <a:noAutofit/>
          </a:bodyPr>
          <a:lstStyle/>
          <a:p>
            <a:r>
              <a:rPr lang="it-IT" sz="4800" b="1" dirty="0" smtClean="0">
                <a:solidFill>
                  <a:schemeClr val="accent1">
                    <a:lumMod val="50000"/>
                  </a:schemeClr>
                </a:solidFill>
              </a:rPr>
              <a:t>MORBILLO-PAROTITE-ROSOLIA-VARICELLA</a:t>
            </a:r>
            <a:endParaRPr lang="it-IT" sz="4800" b="1" dirty="0">
              <a:solidFill>
                <a:schemeClr val="accent1">
                  <a:lumMod val="50000"/>
                </a:schemeClr>
              </a:solidFill>
            </a:endParaRPr>
          </a:p>
        </p:txBody>
      </p:sp>
    </p:spTree>
    <p:extLst>
      <p:ext uri="{BB962C8B-B14F-4D97-AF65-F5344CB8AC3E}">
        <p14:creationId xmlns:p14="http://schemas.microsoft.com/office/powerpoint/2010/main" val="2843529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ChangeArrowheads="1"/>
          </p:cNvSpPr>
          <p:nvPr/>
        </p:nvSpPr>
        <p:spPr bwMode="auto">
          <a:xfrm>
            <a:off x="827584" y="1921187"/>
            <a:ext cx="7092778" cy="252376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just" defTabSz="914378" eaLnBrk="0" fontAlgn="base" hangingPunct="0">
              <a:spcBef>
                <a:spcPts val="1200"/>
              </a:spcBef>
              <a:spcAft>
                <a:spcPct val="0"/>
              </a:spcAft>
            </a:pPr>
            <a:r>
              <a:rPr lang="it-IT" sz="2200" dirty="0">
                <a:solidFill>
                  <a:srgbClr val="212121"/>
                </a:solidFill>
                <a:latin typeface="Bookman Old Style" panose="02050604050505020204" pitchFamily="18" charset="0"/>
              </a:rPr>
              <a:t>La </a:t>
            </a:r>
            <a:r>
              <a:rPr lang="it-IT" sz="2200" b="1" dirty="0">
                <a:solidFill>
                  <a:srgbClr val="23594C"/>
                </a:solidFill>
                <a:latin typeface="Bookman Old Style" panose="02050604050505020204" pitchFamily="18" charset="0"/>
              </a:rPr>
              <a:t>difterite </a:t>
            </a:r>
            <a:r>
              <a:rPr lang="it-IT" sz="2200" dirty="0">
                <a:solidFill>
                  <a:srgbClr val="212121"/>
                </a:solidFill>
                <a:latin typeface="Bookman Old Style" panose="02050604050505020204" pitchFamily="18" charset="0"/>
              </a:rPr>
              <a:t>è stata una delle malattie infettive più temute che, a livello mondiale, ha causato </a:t>
            </a:r>
            <a:r>
              <a:rPr lang="it-IT" sz="2200" b="1" dirty="0">
                <a:solidFill>
                  <a:srgbClr val="23594C"/>
                </a:solidFill>
                <a:latin typeface="Bookman Old Style" panose="02050604050505020204" pitchFamily="18" charset="0"/>
              </a:rPr>
              <a:t>devastanti epidemie </a:t>
            </a:r>
            <a:r>
              <a:rPr lang="it-IT" sz="2200" dirty="0">
                <a:solidFill>
                  <a:srgbClr val="212121"/>
                </a:solidFill>
                <a:latin typeface="Bookman Old Style" panose="02050604050505020204" pitchFamily="18" charset="0"/>
              </a:rPr>
              <a:t>con alti tassi di mortalità. </a:t>
            </a:r>
          </a:p>
          <a:p>
            <a:pPr algn="just" defTabSz="914378" eaLnBrk="0" fontAlgn="base" hangingPunct="0">
              <a:spcBef>
                <a:spcPts val="1200"/>
              </a:spcBef>
              <a:spcAft>
                <a:spcPct val="0"/>
              </a:spcAft>
            </a:pPr>
            <a:r>
              <a:rPr lang="it-IT" sz="2200" dirty="0">
                <a:solidFill>
                  <a:srgbClr val="DAB949"/>
                </a:solidFill>
                <a:latin typeface="Bookman Old Style" panose="02050604050505020204" pitchFamily="18" charset="0"/>
              </a:rPr>
              <a:t>►</a:t>
            </a:r>
            <a:r>
              <a:rPr lang="it-IT" sz="2200" dirty="0">
                <a:solidFill>
                  <a:srgbClr val="212121"/>
                </a:solidFill>
                <a:latin typeface="Bookman Old Style" panose="02050604050505020204" pitchFamily="18" charset="0"/>
              </a:rPr>
              <a:t> </a:t>
            </a:r>
            <a:r>
              <a:rPr lang="it-IT" sz="2200" b="1" dirty="0">
                <a:solidFill>
                  <a:srgbClr val="23594C"/>
                </a:solidFill>
                <a:latin typeface="Bookman Old Style" panose="02050604050505020204" pitchFamily="18" charset="0"/>
              </a:rPr>
              <a:t>Dal 2011 al 2015</a:t>
            </a:r>
            <a:r>
              <a:rPr lang="it-IT" sz="2200" dirty="0">
                <a:solidFill>
                  <a:srgbClr val="212121"/>
                </a:solidFill>
                <a:latin typeface="Bookman Old Style" panose="02050604050505020204" pitchFamily="18" charset="0"/>
              </a:rPr>
              <a:t>, l’</a:t>
            </a:r>
            <a:r>
              <a:rPr lang="it-IT" sz="2200" b="1" dirty="0">
                <a:solidFill>
                  <a:srgbClr val="23594C"/>
                </a:solidFill>
                <a:latin typeface="Bookman Old Style" panose="02050604050505020204" pitchFamily="18" charset="0"/>
              </a:rPr>
              <a:t>India</a:t>
            </a:r>
            <a:r>
              <a:rPr lang="it-IT" sz="2200" dirty="0">
                <a:solidFill>
                  <a:srgbClr val="212121"/>
                </a:solidFill>
                <a:latin typeface="Bookman Old Style" panose="02050604050505020204" pitchFamily="18" charset="0"/>
              </a:rPr>
              <a:t> ha registrato il maggior numero di casi (</a:t>
            </a:r>
            <a:r>
              <a:rPr lang="it-IT" sz="2200" b="1" dirty="0">
                <a:solidFill>
                  <a:srgbClr val="23594C"/>
                </a:solidFill>
                <a:latin typeface="Bookman Old Style" panose="02050604050505020204" pitchFamily="18" charset="0"/>
              </a:rPr>
              <a:t>18.350</a:t>
            </a:r>
            <a:r>
              <a:rPr lang="it-IT" sz="2200" dirty="0">
                <a:solidFill>
                  <a:srgbClr val="212121"/>
                </a:solidFill>
                <a:latin typeface="Bookman Old Style" panose="02050604050505020204" pitchFamily="18" charset="0"/>
              </a:rPr>
              <a:t>), seguita da </a:t>
            </a:r>
            <a:r>
              <a:rPr lang="it-IT" sz="2200" b="1" dirty="0">
                <a:solidFill>
                  <a:srgbClr val="23594C"/>
                </a:solidFill>
                <a:latin typeface="Bookman Old Style" panose="02050604050505020204" pitchFamily="18" charset="0"/>
              </a:rPr>
              <a:t>Indonesia</a:t>
            </a:r>
            <a:r>
              <a:rPr lang="it-IT" sz="2200" dirty="0">
                <a:solidFill>
                  <a:srgbClr val="212121"/>
                </a:solidFill>
                <a:latin typeface="Bookman Old Style" panose="02050604050505020204" pitchFamily="18" charset="0"/>
              </a:rPr>
              <a:t> e </a:t>
            </a:r>
            <a:r>
              <a:rPr lang="it-IT" sz="2200" b="1" dirty="0">
                <a:solidFill>
                  <a:srgbClr val="23594C"/>
                </a:solidFill>
                <a:latin typeface="Bookman Old Style" panose="02050604050505020204" pitchFamily="18" charset="0"/>
              </a:rPr>
              <a:t>Madagascar</a:t>
            </a:r>
            <a:r>
              <a:rPr lang="it-IT" sz="2200" dirty="0">
                <a:solidFill>
                  <a:srgbClr val="212121"/>
                </a:solidFill>
                <a:latin typeface="Bookman Old Style" panose="02050604050505020204" pitchFamily="18" charset="0"/>
              </a:rPr>
              <a:t> (</a:t>
            </a:r>
            <a:r>
              <a:rPr lang="it-IT" sz="2200" b="1" dirty="0">
                <a:solidFill>
                  <a:srgbClr val="23594C"/>
                </a:solidFill>
                <a:latin typeface="Bookman Old Style" panose="02050604050505020204" pitchFamily="18" charset="0"/>
              </a:rPr>
              <a:t>3.203</a:t>
            </a:r>
            <a:r>
              <a:rPr lang="it-IT" sz="2200" dirty="0">
                <a:solidFill>
                  <a:srgbClr val="212121"/>
                </a:solidFill>
                <a:latin typeface="Bookman Old Style" panose="02050604050505020204" pitchFamily="18" charset="0"/>
              </a:rPr>
              <a:t> e </a:t>
            </a:r>
            <a:r>
              <a:rPr lang="it-IT" sz="2200" b="1" dirty="0">
                <a:solidFill>
                  <a:srgbClr val="23594C"/>
                </a:solidFill>
                <a:latin typeface="Bookman Old Style" panose="02050604050505020204" pitchFamily="18" charset="0"/>
              </a:rPr>
              <a:t>1.633</a:t>
            </a:r>
            <a:r>
              <a:rPr lang="it-IT" sz="2200" b="1" dirty="0">
                <a:solidFill>
                  <a:srgbClr val="41786D"/>
                </a:solidFill>
                <a:latin typeface="Bookman Old Style" panose="02050604050505020204" pitchFamily="18" charset="0"/>
              </a:rPr>
              <a:t> </a:t>
            </a:r>
            <a:r>
              <a:rPr lang="it-IT" sz="2200" dirty="0">
                <a:solidFill>
                  <a:srgbClr val="212121"/>
                </a:solidFill>
                <a:latin typeface="Bookman Old Style" panose="02050604050505020204" pitchFamily="18" charset="0"/>
              </a:rPr>
              <a:t>casi, rispettivamente).</a:t>
            </a:r>
            <a:r>
              <a:rPr lang="it-IT" sz="2200" dirty="0">
                <a:latin typeface="Bookman Old Style" panose="02050604050505020204" pitchFamily="18" charset="0"/>
              </a:rPr>
              <a:t> </a:t>
            </a:r>
          </a:p>
        </p:txBody>
      </p:sp>
      <p:sp>
        <p:nvSpPr>
          <p:cNvPr id="10" name="Rettangolo 9"/>
          <p:cNvSpPr/>
          <p:nvPr/>
        </p:nvSpPr>
        <p:spPr>
          <a:xfrm>
            <a:off x="3734737" y="5614028"/>
            <a:ext cx="4981753" cy="230832"/>
          </a:xfrm>
          <a:prstGeom prst="rect">
            <a:avLst/>
          </a:prstGeom>
        </p:spPr>
        <p:txBody>
          <a:bodyPr wrap="square">
            <a:spAutoFit/>
          </a:bodyPr>
          <a:lstStyle/>
          <a:p>
            <a:r>
              <a:rPr lang="it-IT" sz="900" i="1" dirty="0">
                <a:latin typeface="Bookman Old Style" panose="02050604050505020204" pitchFamily="18" charset="0"/>
              </a:rPr>
              <a:t>Fonte</a:t>
            </a:r>
            <a:r>
              <a:rPr lang="it-IT" sz="900" dirty="0">
                <a:latin typeface="Bookman Old Style" panose="02050604050505020204" pitchFamily="18" charset="0"/>
              </a:rPr>
              <a:t>: www.who.int/</a:t>
            </a:r>
            <a:r>
              <a:rPr lang="it-IT" sz="900" dirty="0" err="1">
                <a:latin typeface="Bookman Old Style" panose="02050604050505020204" pitchFamily="18" charset="0"/>
              </a:rPr>
              <a:t>immunization_monitoring</a:t>
            </a:r>
            <a:r>
              <a:rPr lang="it-IT" sz="900" dirty="0">
                <a:latin typeface="Bookman Old Style" panose="02050604050505020204" pitchFamily="18" charset="0"/>
              </a:rPr>
              <a:t>/data/</a:t>
            </a:r>
            <a:r>
              <a:rPr lang="it-IT" sz="900" dirty="0" err="1">
                <a:latin typeface="Bookman Old Style" panose="02050604050505020204" pitchFamily="18" charset="0"/>
              </a:rPr>
              <a:t>data_subject</a:t>
            </a:r>
            <a:r>
              <a:rPr lang="it-IT" sz="900" dirty="0">
                <a:latin typeface="Bookman Old Style" panose="02050604050505020204" pitchFamily="18" charset="0"/>
              </a:rPr>
              <a:t>/en/index.html.</a:t>
            </a:r>
          </a:p>
        </p:txBody>
      </p:sp>
      <p:sp>
        <p:nvSpPr>
          <p:cNvPr id="12" name="Text Box 6"/>
          <p:cNvSpPr txBox="1">
            <a:spLocks noChangeArrowheads="1"/>
          </p:cNvSpPr>
          <p:nvPr/>
        </p:nvSpPr>
        <p:spPr bwMode="auto">
          <a:xfrm>
            <a:off x="107504" y="692696"/>
            <a:ext cx="9144000"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buClr>
                <a:srgbClr val="000000"/>
              </a:buClr>
              <a:buFont typeface="Times New Roman" charset="0"/>
              <a:buNone/>
              <a:defRPr/>
            </a:pPr>
            <a:r>
              <a:rPr lang="it-IT" sz="2800" b="1" dirty="0">
                <a:solidFill>
                  <a:srgbClr val="23594C"/>
                </a:solidFill>
                <a:latin typeface="+mn-lt"/>
                <a:ea typeface="MS PGothic" panose="020B0600070205080204" pitchFamily="34" charset="-128"/>
                <a:cs typeface="+mn-cs"/>
              </a:rPr>
              <a:t>Nel corso della storia…</a:t>
            </a:r>
          </a:p>
        </p:txBody>
      </p:sp>
    </p:spTree>
    <p:extLst>
      <p:ext uri="{BB962C8B-B14F-4D97-AF65-F5344CB8AC3E}">
        <p14:creationId xmlns:p14="http://schemas.microsoft.com/office/powerpoint/2010/main" val="3772224312"/>
      </p:ext>
    </p:extLst>
  </p:cSld>
  <p:clrMapOvr>
    <a:masterClrMapping/>
  </p:clrMapOvr>
  <mc:AlternateContent xmlns:mc="http://schemas.openxmlformats.org/markup-compatibility/2006" xmlns:p14="http://schemas.microsoft.com/office/powerpoint/2010/main">
    <mc:Choice Requires="p14">
      <p:transition spd="slow" p14:dur="2000" advTm="29172"/>
    </mc:Choice>
    <mc:Fallback xmlns="">
      <p:transition spd="slow" advTm="29172"/>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a:t>MORBILLO - CARATTERISTICHE</a:t>
            </a:r>
          </a:p>
        </p:txBody>
      </p:sp>
      <p:graphicFrame>
        <p:nvGraphicFramePr>
          <p:cNvPr id="6" name="Content Placeholder 22"/>
          <p:cNvGraphicFramePr>
            <a:graphicFrameLocks/>
          </p:cNvGraphicFramePr>
          <p:nvPr>
            <p:extLst>
              <p:ext uri="{D42A27DB-BD31-4B8C-83A1-F6EECF244321}">
                <p14:modId xmlns:p14="http://schemas.microsoft.com/office/powerpoint/2010/main" val="1806177294"/>
              </p:ext>
            </p:extLst>
          </p:nvPr>
        </p:nvGraphicFramePr>
        <p:xfrm>
          <a:off x="899591" y="1556792"/>
          <a:ext cx="7358583" cy="396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39"/>
          <p:cNvSpPr/>
          <p:nvPr/>
        </p:nvSpPr>
        <p:spPr>
          <a:xfrm>
            <a:off x="1921254" y="1947518"/>
            <a:ext cx="908651" cy="908651"/>
          </a:xfrm>
          <a:prstGeom prst="ellipse">
            <a:avLst/>
          </a:prstGeom>
          <a:blipFill rotWithShape="0">
            <a:blip r:embed="rId8" cstate="print"/>
            <a:stretch>
              <a:fillRect/>
            </a:stretch>
          </a:blipFill>
          <a:ln>
            <a:solidFill>
              <a:schemeClr val="tx1"/>
            </a:solidFill>
          </a:ln>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9" name="Segnaposto testo 5"/>
          <p:cNvSpPr>
            <a:spLocks noGrp="1"/>
          </p:cNvSpPr>
          <p:nvPr>
            <p:ph type="body" sz="quarter" idx="11"/>
          </p:nvPr>
        </p:nvSpPr>
        <p:spPr>
          <a:xfrm>
            <a:off x="683568" y="6165304"/>
            <a:ext cx="7886700" cy="415091"/>
          </a:xfrm>
        </p:spPr>
        <p:txBody>
          <a:bodyPr/>
          <a:lstStyle/>
          <a:p>
            <a:pPr algn="ctr"/>
            <a:r>
              <a:rPr lang="en-US" dirty="0"/>
              <a:t>CDC Epidemiology and prevention of vaccine preventable diseases. 2012</a:t>
            </a:r>
          </a:p>
        </p:txBody>
      </p:sp>
    </p:spTree>
    <p:extLst>
      <p:ext uri="{BB962C8B-B14F-4D97-AF65-F5344CB8AC3E}">
        <p14:creationId xmlns:p14="http://schemas.microsoft.com/office/powerpoint/2010/main" val="26591732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a:t>MORBILLO - DECORSO CLINICO</a:t>
            </a:r>
          </a:p>
        </p:txBody>
      </p:sp>
      <p:sp>
        <p:nvSpPr>
          <p:cNvPr id="9" name="Segnaposto testo 5"/>
          <p:cNvSpPr>
            <a:spLocks noGrp="1"/>
          </p:cNvSpPr>
          <p:nvPr>
            <p:ph type="body" sz="quarter" idx="11"/>
          </p:nvPr>
        </p:nvSpPr>
        <p:spPr>
          <a:xfrm>
            <a:off x="630581" y="5008144"/>
            <a:ext cx="7886700" cy="415091"/>
          </a:xfrm>
        </p:spPr>
        <p:txBody>
          <a:bodyPr/>
          <a:lstStyle/>
          <a:p>
            <a:pPr algn="ctr"/>
            <a:r>
              <a:rPr lang="en-US" dirty="0"/>
              <a:t>CDC Epidemiology and prevention of vaccine preventable diseases. 2012</a:t>
            </a:r>
          </a:p>
        </p:txBody>
      </p:sp>
      <p:grpSp>
        <p:nvGrpSpPr>
          <p:cNvPr id="31" name="Group 29"/>
          <p:cNvGrpSpPr/>
          <p:nvPr/>
        </p:nvGrpSpPr>
        <p:grpSpPr>
          <a:xfrm>
            <a:off x="1175612" y="4184482"/>
            <a:ext cx="4104456" cy="1011719"/>
            <a:chOff x="2195513" y="5201355"/>
            <a:chExt cx="4519612" cy="945198"/>
          </a:xfrm>
        </p:grpSpPr>
        <p:sp>
          <p:nvSpPr>
            <p:cNvPr id="32" name="Rounded Rectangle 19"/>
            <p:cNvSpPr>
              <a:spLocks noChangeArrowheads="1"/>
            </p:cNvSpPr>
            <p:nvPr/>
          </p:nvSpPr>
          <p:spPr bwMode="auto">
            <a:xfrm>
              <a:off x="2195513" y="5360705"/>
              <a:ext cx="4519612" cy="632709"/>
            </a:xfrm>
            <a:prstGeom prst="roundRect">
              <a:avLst>
                <a:gd name="adj" fmla="val 16667"/>
              </a:avLst>
            </a:prstGeom>
            <a:solidFill>
              <a:schemeClr val="bg2"/>
            </a:solidFill>
            <a:ln w="28575" algn="ctr">
              <a:solidFill>
                <a:schemeClr val="accent1"/>
              </a:solidFill>
              <a:round/>
              <a:headEnd/>
              <a:tailEnd/>
            </a:ln>
            <a:scene3d>
              <a:camera prst="orthographicFront"/>
              <a:lightRig rig="threePt" dir="t"/>
            </a:scene3d>
            <a:sp3d/>
          </p:spPr>
          <p:txBody>
            <a:bodyPr lIns="0" tIns="0" rIns="0" bIns="0"/>
            <a:lstStyle/>
            <a:p>
              <a:pPr eaLnBrk="0" hangingPunct="0"/>
              <a:endParaRPr lang="en-GB" sz="1350" dirty="0">
                <a:solidFill>
                  <a:srgbClr val="646363"/>
                </a:solidFill>
                <a:latin typeface="Arial MT" panose="020B0604020202020204" pitchFamily="34" charset="0"/>
              </a:endParaRPr>
            </a:p>
          </p:txBody>
        </p:sp>
        <p:sp>
          <p:nvSpPr>
            <p:cNvPr id="33" name="Rectangle 16"/>
            <p:cNvSpPr>
              <a:spLocks noChangeArrowheads="1"/>
            </p:cNvSpPr>
            <p:nvPr/>
          </p:nvSpPr>
          <p:spPr bwMode="auto">
            <a:xfrm>
              <a:off x="2300288" y="5201355"/>
              <a:ext cx="4310062" cy="945198"/>
            </a:xfrm>
            <a:prstGeom prst="rect">
              <a:avLst/>
            </a:prstGeom>
            <a:noFill/>
            <a:ln w="28575">
              <a:noFill/>
              <a:miter lim="800000"/>
              <a:headEnd/>
              <a:tailEnd/>
            </a:ln>
            <a:scene3d>
              <a:camera prst="orthographicFront"/>
              <a:lightRig rig="threePt" dir="t"/>
            </a:scene3d>
            <a:sp3d/>
          </p:spPr>
          <p:txBody>
            <a:bodyPr wrap="none" anchor="ctr"/>
            <a:lstStyle/>
            <a:p>
              <a:pPr algn="ctr" eaLnBrk="0" hangingPunct="0"/>
              <a:r>
                <a:rPr lang="en-GB" sz="1350" b="1" dirty="0" err="1">
                  <a:solidFill>
                    <a:srgbClr val="646363"/>
                  </a:solidFill>
                  <a:latin typeface="Arial MT" panose="020B0604020202020204" pitchFamily="34" charset="0"/>
                </a:rPr>
                <a:t>Complicazioni</a:t>
              </a:r>
              <a:r>
                <a:rPr lang="en-GB" sz="1350" b="1" dirty="0">
                  <a:solidFill>
                    <a:srgbClr val="646363"/>
                  </a:solidFill>
                  <a:latin typeface="Arial MT" panose="020B0604020202020204" pitchFamily="34" charset="0"/>
                </a:rPr>
                <a:t>:</a:t>
              </a:r>
              <a:r>
                <a:rPr lang="en-GB" sz="1350" dirty="0">
                  <a:solidFill>
                    <a:srgbClr val="646363"/>
                  </a:solidFill>
                  <a:latin typeface="Arial MT" panose="020B0604020202020204" pitchFamily="34" charset="0"/>
                </a:rPr>
                <a:t> le </a:t>
              </a:r>
              <a:r>
                <a:rPr lang="en-GB" sz="1350" dirty="0" err="1">
                  <a:solidFill>
                    <a:srgbClr val="646363"/>
                  </a:solidFill>
                  <a:latin typeface="Arial MT" panose="020B0604020202020204" pitchFamily="34" charset="0"/>
                </a:rPr>
                <a:t>più</a:t>
              </a:r>
              <a:r>
                <a:rPr lang="en-GB" sz="1350" dirty="0">
                  <a:solidFill>
                    <a:srgbClr val="646363"/>
                  </a:solidFill>
                  <a:latin typeface="Arial MT" panose="020B0604020202020204" pitchFamily="34" charset="0"/>
                </a:rPr>
                <a:t> </a:t>
              </a:r>
              <a:r>
                <a:rPr lang="en-GB" sz="1350" dirty="0" err="1">
                  <a:solidFill>
                    <a:srgbClr val="646363"/>
                  </a:solidFill>
                  <a:latin typeface="Arial MT" panose="020B0604020202020204" pitchFamily="34" charset="0"/>
                </a:rPr>
                <a:t>frequenti</a:t>
              </a:r>
              <a:r>
                <a:rPr lang="en-GB" sz="1350" dirty="0">
                  <a:solidFill>
                    <a:srgbClr val="646363"/>
                  </a:solidFill>
                  <a:latin typeface="Arial MT" panose="020B0604020202020204" pitchFamily="34" charset="0"/>
                </a:rPr>
                <a:t> </a:t>
              </a:r>
              <a:r>
                <a:rPr lang="en-GB" sz="1350" dirty="0" err="1">
                  <a:solidFill>
                    <a:srgbClr val="646363"/>
                  </a:solidFill>
                  <a:latin typeface="Arial MT" panose="020B0604020202020204" pitchFamily="34" charset="0"/>
                </a:rPr>
                <a:t>sono</a:t>
              </a:r>
              <a:r>
                <a:rPr lang="en-GB" sz="1350" dirty="0">
                  <a:solidFill>
                    <a:srgbClr val="646363"/>
                  </a:solidFill>
                  <a:latin typeface="Arial MT" panose="020B0604020202020204" pitchFamily="34" charset="0"/>
                </a:rPr>
                <a:t> </a:t>
              </a:r>
            </a:p>
            <a:p>
              <a:pPr algn="ctr" eaLnBrk="0" hangingPunct="0"/>
              <a:r>
                <a:rPr lang="en-GB" sz="1350" dirty="0" err="1">
                  <a:solidFill>
                    <a:srgbClr val="646363"/>
                  </a:solidFill>
                  <a:latin typeface="Arial MT" panose="020B0604020202020204" pitchFamily="34" charset="0"/>
                </a:rPr>
                <a:t>diarrea</a:t>
              </a:r>
              <a:r>
                <a:rPr lang="en-GB" sz="1350" dirty="0">
                  <a:solidFill>
                    <a:srgbClr val="646363"/>
                  </a:solidFill>
                  <a:latin typeface="Arial MT" panose="020B0604020202020204" pitchFamily="34" charset="0"/>
                </a:rPr>
                <a:t>, </a:t>
              </a:r>
              <a:r>
                <a:rPr lang="en-GB" sz="1350" dirty="0" err="1">
                  <a:solidFill>
                    <a:srgbClr val="646363"/>
                  </a:solidFill>
                  <a:latin typeface="Arial MT" panose="020B0604020202020204" pitchFamily="34" charset="0"/>
                </a:rPr>
                <a:t>otite</a:t>
              </a:r>
              <a:r>
                <a:rPr lang="en-GB" sz="1350" dirty="0">
                  <a:solidFill>
                    <a:srgbClr val="646363"/>
                  </a:solidFill>
                  <a:latin typeface="Arial MT" panose="020B0604020202020204" pitchFamily="34" charset="0"/>
                </a:rPr>
                <a:t> media e </a:t>
              </a:r>
              <a:r>
                <a:rPr lang="en-GB" sz="1350" dirty="0" err="1">
                  <a:solidFill>
                    <a:srgbClr val="646363"/>
                  </a:solidFill>
                  <a:latin typeface="Arial MT" panose="020B0604020202020204" pitchFamily="34" charset="0"/>
                </a:rPr>
                <a:t>polmonite</a:t>
              </a:r>
              <a:endParaRPr lang="en-GB" sz="1350" dirty="0">
                <a:solidFill>
                  <a:srgbClr val="646363"/>
                </a:solidFill>
                <a:latin typeface="Arial MT" panose="020B0604020202020204" pitchFamily="34" charset="0"/>
              </a:endParaRPr>
            </a:p>
          </p:txBody>
        </p:sp>
      </p:grpSp>
      <p:grpSp>
        <p:nvGrpSpPr>
          <p:cNvPr id="34" name="Group 25"/>
          <p:cNvGrpSpPr/>
          <p:nvPr/>
        </p:nvGrpSpPr>
        <p:grpSpPr>
          <a:xfrm>
            <a:off x="1175612" y="1738630"/>
            <a:ext cx="4104456" cy="446492"/>
            <a:chOff x="2195513" y="1897574"/>
            <a:chExt cx="4519612" cy="595322"/>
          </a:xfrm>
        </p:grpSpPr>
        <p:sp>
          <p:nvSpPr>
            <p:cNvPr id="35" name="Rounded Rectangle 17"/>
            <p:cNvSpPr>
              <a:spLocks noChangeArrowheads="1"/>
            </p:cNvSpPr>
            <p:nvPr/>
          </p:nvSpPr>
          <p:spPr bwMode="auto">
            <a:xfrm>
              <a:off x="2195513" y="1936565"/>
              <a:ext cx="4519612" cy="556331"/>
            </a:xfrm>
            <a:prstGeom prst="roundRect">
              <a:avLst>
                <a:gd name="adj" fmla="val 16667"/>
              </a:avLst>
            </a:prstGeom>
            <a:solidFill>
              <a:schemeClr val="bg2"/>
            </a:solidFill>
            <a:ln w="28575" algn="ctr">
              <a:solidFill>
                <a:schemeClr val="accent1"/>
              </a:solidFill>
              <a:round/>
              <a:headEnd/>
              <a:tailEnd/>
            </a:ln>
            <a:scene3d>
              <a:camera prst="orthographicFront"/>
              <a:lightRig rig="threePt" dir="t"/>
            </a:scene3d>
            <a:sp3d/>
          </p:spPr>
          <p:txBody>
            <a:bodyPr lIns="0" tIns="0" rIns="0" bIns="0"/>
            <a:lstStyle/>
            <a:p>
              <a:pPr eaLnBrk="0" hangingPunct="0"/>
              <a:endParaRPr lang="en-GB" sz="1350" dirty="0">
                <a:solidFill>
                  <a:srgbClr val="646363"/>
                </a:solidFill>
                <a:latin typeface="Arial MT" panose="020B0604020202020204" pitchFamily="34" charset="0"/>
              </a:endParaRPr>
            </a:p>
          </p:txBody>
        </p:sp>
        <p:sp>
          <p:nvSpPr>
            <p:cNvPr id="36" name="Rectangle 5"/>
            <p:cNvSpPr>
              <a:spLocks noChangeArrowheads="1"/>
            </p:cNvSpPr>
            <p:nvPr/>
          </p:nvSpPr>
          <p:spPr bwMode="auto">
            <a:xfrm>
              <a:off x="2300288" y="1897574"/>
              <a:ext cx="4310062" cy="594965"/>
            </a:xfrm>
            <a:prstGeom prst="rect">
              <a:avLst/>
            </a:prstGeom>
            <a:noFill/>
            <a:ln w="28575">
              <a:noFill/>
              <a:miter lim="800000"/>
              <a:headEnd/>
              <a:tailEnd/>
            </a:ln>
            <a:scene3d>
              <a:camera prst="orthographicFront"/>
              <a:lightRig rig="threePt" dir="t"/>
            </a:scene3d>
            <a:sp3d/>
          </p:spPr>
          <p:txBody>
            <a:bodyPr wrap="none" anchor="ctr"/>
            <a:lstStyle/>
            <a:p>
              <a:pPr algn="ctr" eaLnBrk="0" hangingPunct="0"/>
              <a:r>
                <a:rPr lang="en-GB" sz="1350" b="1" dirty="0" err="1">
                  <a:solidFill>
                    <a:srgbClr val="646363"/>
                  </a:solidFill>
                  <a:latin typeface="Arial MT" panose="020B0604020202020204" pitchFamily="34" charset="0"/>
                </a:rPr>
                <a:t>Periodo</a:t>
              </a:r>
              <a:r>
                <a:rPr lang="en-GB" sz="1350" b="1" dirty="0">
                  <a:solidFill>
                    <a:srgbClr val="646363"/>
                  </a:solidFill>
                  <a:latin typeface="Arial MT" panose="020B0604020202020204" pitchFamily="34" charset="0"/>
                </a:rPr>
                <a:t> </a:t>
              </a:r>
              <a:r>
                <a:rPr lang="en-GB" sz="1350" b="1" dirty="0" err="1">
                  <a:solidFill>
                    <a:srgbClr val="646363"/>
                  </a:solidFill>
                  <a:latin typeface="Arial MT" panose="020B0604020202020204" pitchFamily="34" charset="0"/>
                </a:rPr>
                <a:t>d’incubazione</a:t>
              </a:r>
              <a:r>
                <a:rPr lang="en-GB" sz="1350" b="1" dirty="0">
                  <a:solidFill>
                    <a:srgbClr val="646363"/>
                  </a:solidFill>
                  <a:latin typeface="Arial MT" panose="020B0604020202020204" pitchFamily="34" charset="0"/>
                </a:rPr>
                <a:t>: </a:t>
              </a:r>
              <a:r>
                <a:rPr lang="en-GB" sz="1350" dirty="0">
                  <a:solidFill>
                    <a:srgbClr val="646363"/>
                  </a:solidFill>
                  <a:latin typeface="Arial MT" panose="020B0604020202020204" pitchFamily="34" charset="0"/>
                </a:rPr>
                <a:t>10–12 </a:t>
              </a:r>
              <a:r>
                <a:rPr lang="en-GB" sz="1350" dirty="0" err="1">
                  <a:solidFill>
                    <a:srgbClr val="646363"/>
                  </a:solidFill>
                  <a:latin typeface="Arial MT" panose="020B0604020202020204" pitchFamily="34" charset="0"/>
                </a:rPr>
                <a:t>giorni</a:t>
              </a:r>
              <a:endParaRPr lang="en-GB" sz="1350" baseline="30000" dirty="0">
                <a:solidFill>
                  <a:srgbClr val="646363"/>
                </a:solidFill>
                <a:latin typeface="Arial MT" panose="020B0604020202020204" pitchFamily="34" charset="0"/>
              </a:endParaRPr>
            </a:p>
          </p:txBody>
        </p:sp>
      </p:grpSp>
      <p:grpSp>
        <p:nvGrpSpPr>
          <p:cNvPr id="37" name="Group 26"/>
          <p:cNvGrpSpPr/>
          <p:nvPr/>
        </p:nvGrpSpPr>
        <p:grpSpPr>
          <a:xfrm>
            <a:off x="1175612" y="2401146"/>
            <a:ext cx="4104456" cy="599867"/>
            <a:chOff x="2195513" y="2652062"/>
            <a:chExt cx="4519612" cy="928688"/>
          </a:xfrm>
        </p:grpSpPr>
        <p:sp>
          <p:nvSpPr>
            <p:cNvPr id="38" name="Rounded Rectangle 20"/>
            <p:cNvSpPr>
              <a:spLocks noChangeArrowheads="1"/>
            </p:cNvSpPr>
            <p:nvPr/>
          </p:nvSpPr>
          <p:spPr bwMode="auto">
            <a:xfrm>
              <a:off x="2195513" y="2652062"/>
              <a:ext cx="4519612" cy="928688"/>
            </a:xfrm>
            <a:prstGeom prst="roundRect">
              <a:avLst>
                <a:gd name="adj" fmla="val 16667"/>
              </a:avLst>
            </a:prstGeom>
            <a:solidFill>
              <a:schemeClr val="bg2"/>
            </a:solidFill>
            <a:ln w="28575" algn="ctr">
              <a:solidFill>
                <a:schemeClr val="accent1"/>
              </a:solidFill>
              <a:round/>
              <a:headEnd/>
              <a:tailEnd/>
            </a:ln>
            <a:scene3d>
              <a:camera prst="orthographicFront"/>
              <a:lightRig rig="threePt" dir="t"/>
            </a:scene3d>
            <a:sp3d/>
          </p:spPr>
          <p:txBody>
            <a:bodyPr lIns="0" tIns="0" rIns="0" bIns="0"/>
            <a:lstStyle/>
            <a:p>
              <a:pPr eaLnBrk="0" hangingPunct="0"/>
              <a:endParaRPr lang="en-GB" sz="1350" dirty="0">
                <a:solidFill>
                  <a:srgbClr val="646363"/>
                </a:solidFill>
                <a:latin typeface="Arial MT" panose="020B0604020202020204" pitchFamily="34" charset="0"/>
              </a:endParaRPr>
            </a:p>
          </p:txBody>
        </p:sp>
        <p:sp>
          <p:nvSpPr>
            <p:cNvPr id="39" name="Rectangle 7"/>
            <p:cNvSpPr>
              <a:spLocks noChangeArrowheads="1"/>
            </p:cNvSpPr>
            <p:nvPr/>
          </p:nvSpPr>
          <p:spPr bwMode="auto">
            <a:xfrm>
              <a:off x="2300288" y="2658412"/>
              <a:ext cx="4310062" cy="915988"/>
            </a:xfrm>
            <a:prstGeom prst="rect">
              <a:avLst/>
            </a:prstGeom>
            <a:noFill/>
            <a:ln w="28575">
              <a:noFill/>
              <a:miter lim="800000"/>
              <a:headEnd/>
              <a:tailEnd/>
            </a:ln>
            <a:scene3d>
              <a:camera prst="orthographicFront"/>
              <a:lightRig rig="threePt" dir="t"/>
            </a:scene3d>
            <a:sp3d/>
          </p:spPr>
          <p:txBody>
            <a:bodyPr wrap="none" anchor="ctr"/>
            <a:lstStyle/>
            <a:p>
              <a:pPr algn="ctr" eaLnBrk="0" hangingPunct="0"/>
              <a:r>
                <a:rPr lang="en-GB" sz="1350" b="1" dirty="0" err="1">
                  <a:solidFill>
                    <a:srgbClr val="646363"/>
                  </a:solidFill>
                  <a:latin typeface="Arial MT" panose="020B0604020202020204" pitchFamily="34" charset="0"/>
                </a:rPr>
                <a:t>Fase</a:t>
              </a:r>
              <a:r>
                <a:rPr lang="en-GB" sz="1350" b="1" dirty="0">
                  <a:solidFill>
                    <a:srgbClr val="646363"/>
                  </a:solidFill>
                  <a:latin typeface="Arial MT" panose="020B0604020202020204" pitchFamily="34" charset="0"/>
                </a:rPr>
                <a:t> </a:t>
              </a:r>
              <a:r>
                <a:rPr lang="en-GB" sz="1350" b="1" dirty="0" err="1">
                  <a:solidFill>
                    <a:srgbClr val="646363"/>
                  </a:solidFill>
                  <a:latin typeface="Arial MT" panose="020B0604020202020204" pitchFamily="34" charset="0"/>
                </a:rPr>
                <a:t>prodromica</a:t>
              </a:r>
              <a:r>
                <a:rPr lang="en-GB" sz="1350" b="1" dirty="0">
                  <a:solidFill>
                    <a:srgbClr val="646363"/>
                  </a:solidFill>
                  <a:latin typeface="Arial MT" panose="020B0604020202020204" pitchFamily="34" charset="0"/>
                </a:rPr>
                <a:t> – 2-4 </a:t>
              </a:r>
              <a:r>
                <a:rPr lang="en-GB" sz="1350" b="1" dirty="0" err="1">
                  <a:solidFill>
                    <a:srgbClr val="646363"/>
                  </a:solidFill>
                  <a:latin typeface="Arial MT" panose="020B0604020202020204" pitchFamily="34" charset="0"/>
                </a:rPr>
                <a:t>giorni</a:t>
              </a:r>
              <a:r>
                <a:rPr lang="en-GB" sz="1350" b="1" dirty="0">
                  <a:solidFill>
                    <a:srgbClr val="646363"/>
                  </a:solidFill>
                  <a:latin typeface="Arial MT" panose="020B0604020202020204" pitchFamily="34" charset="0"/>
                </a:rPr>
                <a:t>: </a:t>
              </a:r>
              <a:r>
                <a:rPr lang="en-GB" sz="1350" dirty="0" err="1">
                  <a:solidFill>
                    <a:srgbClr val="646363"/>
                  </a:solidFill>
                  <a:latin typeface="Arial MT" panose="020B0604020202020204" pitchFamily="34" charset="0"/>
                </a:rPr>
                <a:t>febbre</a:t>
              </a:r>
              <a:r>
                <a:rPr lang="en-GB" sz="1350" dirty="0">
                  <a:solidFill>
                    <a:srgbClr val="646363"/>
                  </a:solidFill>
                  <a:latin typeface="Arial MT" panose="020B0604020202020204" pitchFamily="34" charset="0"/>
                </a:rPr>
                <a:t>, </a:t>
              </a:r>
              <a:br>
                <a:rPr lang="en-GB" sz="1350" dirty="0">
                  <a:solidFill>
                    <a:srgbClr val="646363"/>
                  </a:solidFill>
                  <a:latin typeface="Arial MT" panose="020B0604020202020204" pitchFamily="34" charset="0"/>
                </a:rPr>
              </a:br>
              <a:r>
                <a:rPr lang="en-GB" sz="1350" dirty="0" err="1">
                  <a:solidFill>
                    <a:srgbClr val="646363"/>
                  </a:solidFill>
                  <a:latin typeface="Arial MT" panose="020B0604020202020204" pitchFamily="34" charset="0"/>
                </a:rPr>
                <a:t>congiuntivite</a:t>
              </a:r>
              <a:r>
                <a:rPr lang="en-GB" sz="1350" dirty="0">
                  <a:solidFill>
                    <a:srgbClr val="646363"/>
                  </a:solidFill>
                  <a:latin typeface="Arial MT" panose="020B0604020202020204" pitchFamily="34" charset="0"/>
                </a:rPr>
                <a:t>, </a:t>
              </a:r>
              <a:r>
                <a:rPr lang="en-GB" sz="1350" dirty="0" err="1">
                  <a:solidFill>
                    <a:srgbClr val="646363"/>
                  </a:solidFill>
                  <a:latin typeface="Arial MT" panose="020B0604020202020204" pitchFamily="34" charset="0"/>
                </a:rPr>
                <a:t>rinite</a:t>
              </a:r>
              <a:r>
                <a:rPr lang="en-GB" sz="1350" dirty="0">
                  <a:solidFill>
                    <a:srgbClr val="646363"/>
                  </a:solidFill>
                  <a:latin typeface="Arial MT" panose="020B0604020202020204" pitchFamily="34" charset="0"/>
                </a:rPr>
                <a:t>, </a:t>
              </a:r>
              <a:r>
                <a:rPr lang="en-GB" sz="1350" dirty="0" err="1">
                  <a:solidFill>
                    <a:srgbClr val="646363"/>
                  </a:solidFill>
                  <a:latin typeface="Arial MT" panose="020B0604020202020204" pitchFamily="34" charset="0"/>
                </a:rPr>
                <a:t>tosse</a:t>
              </a:r>
              <a:r>
                <a:rPr lang="en-GB" sz="1350" dirty="0">
                  <a:solidFill>
                    <a:srgbClr val="646363"/>
                  </a:solidFill>
                  <a:latin typeface="Arial MT" panose="020B0604020202020204" pitchFamily="34" charset="0"/>
                </a:rPr>
                <a:t>, </a:t>
              </a:r>
              <a:r>
                <a:rPr lang="en-GB" sz="1350" dirty="0" err="1">
                  <a:solidFill>
                    <a:srgbClr val="646363"/>
                  </a:solidFill>
                  <a:latin typeface="Arial MT" panose="020B0604020202020204" pitchFamily="34" charset="0"/>
                </a:rPr>
                <a:t>macchie</a:t>
              </a:r>
              <a:r>
                <a:rPr lang="en-GB" sz="1350" dirty="0">
                  <a:solidFill>
                    <a:srgbClr val="646363"/>
                  </a:solidFill>
                  <a:latin typeface="Arial MT" panose="020B0604020202020204" pitchFamily="34" charset="0"/>
                </a:rPr>
                <a:t> </a:t>
              </a:r>
              <a:r>
                <a:rPr lang="en-GB" sz="1350" dirty="0" err="1">
                  <a:solidFill>
                    <a:srgbClr val="646363"/>
                  </a:solidFill>
                  <a:latin typeface="Arial MT" panose="020B0604020202020204" pitchFamily="34" charset="0"/>
                </a:rPr>
                <a:t>di</a:t>
              </a:r>
              <a:r>
                <a:rPr lang="en-GB" sz="1350" dirty="0">
                  <a:solidFill>
                    <a:srgbClr val="646363"/>
                  </a:solidFill>
                  <a:latin typeface="Arial MT" panose="020B0604020202020204" pitchFamily="34" charset="0"/>
                </a:rPr>
                <a:t> </a:t>
              </a:r>
              <a:r>
                <a:rPr lang="en-GB" sz="1350" dirty="0" err="1">
                  <a:solidFill>
                    <a:srgbClr val="646363"/>
                  </a:solidFill>
                  <a:latin typeface="Arial MT" panose="020B0604020202020204" pitchFamily="34" charset="0"/>
                </a:rPr>
                <a:t>Koplik</a:t>
              </a:r>
              <a:endParaRPr lang="en-GB" sz="1350" baseline="30000" dirty="0">
                <a:solidFill>
                  <a:srgbClr val="646363"/>
                </a:solidFill>
                <a:latin typeface="Arial MT" panose="020B0604020202020204" pitchFamily="34" charset="0"/>
              </a:endParaRPr>
            </a:p>
          </p:txBody>
        </p:sp>
      </p:grpSp>
      <p:grpSp>
        <p:nvGrpSpPr>
          <p:cNvPr id="40" name="Group 27"/>
          <p:cNvGrpSpPr/>
          <p:nvPr/>
        </p:nvGrpSpPr>
        <p:grpSpPr>
          <a:xfrm>
            <a:off x="1175612" y="3143992"/>
            <a:ext cx="4104456" cy="429815"/>
            <a:chOff x="2195513" y="3792168"/>
            <a:chExt cx="4519612" cy="573087"/>
          </a:xfrm>
        </p:grpSpPr>
        <p:sp>
          <p:nvSpPr>
            <p:cNvPr id="41" name="Rounded Rectangle 24"/>
            <p:cNvSpPr>
              <a:spLocks noChangeArrowheads="1"/>
            </p:cNvSpPr>
            <p:nvPr/>
          </p:nvSpPr>
          <p:spPr bwMode="auto">
            <a:xfrm>
              <a:off x="2195513" y="3906468"/>
              <a:ext cx="4519612" cy="385762"/>
            </a:xfrm>
            <a:prstGeom prst="roundRect">
              <a:avLst>
                <a:gd name="adj" fmla="val 16667"/>
              </a:avLst>
            </a:prstGeom>
            <a:solidFill>
              <a:schemeClr val="bg2"/>
            </a:solidFill>
            <a:ln w="28575" algn="ctr">
              <a:solidFill>
                <a:schemeClr val="accent1"/>
              </a:solidFill>
              <a:round/>
              <a:headEnd/>
              <a:tailEnd/>
            </a:ln>
            <a:scene3d>
              <a:camera prst="orthographicFront"/>
              <a:lightRig rig="threePt" dir="t"/>
            </a:scene3d>
            <a:sp3d/>
          </p:spPr>
          <p:txBody>
            <a:bodyPr lIns="0" tIns="0" rIns="0" bIns="0"/>
            <a:lstStyle/>
            <a:p>
              <a:pPr eaLnBrk="0" hangingPunct="0"/>
              <a:endParaRPr lang="en-GB" sz="1350" dirty="0">
                <a:solidFill>
                  <a:srgbClr val="646363"/>
                </a:solidFill>
                <a:latin typeface="Arial MT" panose="020B0604020202020204" pitchFamily="34" charset="0"/>
              </a:endParaRPr>
            </a:p>
          </p:txBody>
        </p:sp>
        <p:sp>
          <p:nvSpPr>
            <p:cNvPr id="42" name="Rectangle 13"/>
            <p:cNvSpPr>
              <a:spLocks noChangeArrowheads="1"/>
            </p:cNvSpPr>
            <p:nvPr/>
          </p:nvSpPr>
          <p:spPr bwMode="auto">
            <a:xfrm>
              <a:off x="2300288" y="3792168"/>
              <a:ext cx="4310062" cy="573087"/>
            </a:xfrm>
            <a:prstGeom prst="rect">
              <a:avLst/>
            </a:prstGeom>
            <a:noFill/>
            <a:ln w="28575">
              <a:noFill/>
              <a:miter lim="800000"/>
              <a:headEnd/>
              <a:tailEnd/>
            </a:ln>
            <a:scene3d>
              <a:camera prst="orthographicFront"/>
              <a:lightRig rig="threePt" dir="t"/>
            </a:scene3d>
            <a:sp3d/>
          </p:spPr>
          <p:txBody>
            <a:bodyPr wrap="none" anchor="ctr"/>
            <a:lstStyle/>
            <a:p>
              <a:pPr algn="ctr" eaLnBrk="0" hangingPunct="0"/>
              <a:r>
                <a:rPr lang="en-GB" sz="1350" b="1" dirty="0">
                  <a:solidFill>
                    <a:srgbClr val="646363"/>
                  </a:solidFill>
                  <a:latin typeface="Arial MT" panose="020B0604020202020204" pitchFamily="34" charset="0"/>
                </a:rPr>
                <a:t>Rash: </a:t>
              </a:r>
              <a:r>
                <a:rPr lang="en-GB" sz="1350" dirty="0">
                  <a:solidFill>
                    <a:srgbClr val="646363"/>
                  </a:solidFill>
                  <a:latin typeface="Arial MT" panose="020B0604020202020204" pitchFamily="34" charset="0"/>
                </a:rPr>
                <a:t>in media 14 </a:t>
              </a:r>
              <a:r>
                <a:rPr lang="en-GB" sz="1350" dirty="0" err="1">
                  <a:solidFill>
                    <a:srgbClr val="646363"/>
                  </a:solidFill>
                  <a:latin typeface="Arial MT" panose="020B0604020202020204" pitchFamily="34" charset="0"/>
                </a:rPr>
                <a:t>giorni</a:t>
              </a:r>
              <a:r>
                <a:rPr lang="en-GB" sz="1350" dirty="0">
                  <a:solidFill>
                    <a:srgbClr val="646363"/>
                  </a:solidFill>
                  <a:latin typeface="Arial MT" panose="020B0604020202020204" pitchFamily="34" charset="0"/>
                </a:rPr>
                <a:t> post-</a:t>
              </a:r>
              <a:r>
                <a:rPr lang="en-GB" sz="1350" dirty="0" err="1">
                  <a:solidFill>
                    <a:srgbClr val="646363"/>
                  </a:solidFill>
                  <a:latin typeface="Arial MT" panose="020B0604020202020204" pitchFamily="34" charset="0"/>
                </a:rPr>
                <a:t>esposizione</a:t>
              </a:r>
              <a:endParaRPr lang="en-GB" sz="1350" dirty="0">
                <a:solidFill>
                  <a:srgbClr val="646363"/>
                </a:solidFill>
                <a:latin typeface="Arial MT" panose="020B0604020202020204" pitchFamily="34" charset="0"/>
              </a:endParaRPr>
            </a:p>
          </p:txBody>
        </p:sp>
      </p:grpSp>
      <p:grpSp>
        <p:nvGrpSpPr>
          <p:cNvPr id="43" name="Group 28"/>
          <p:cNvGrpSpPr/>
          <p:nvPr/>
        </p:nvGrpSpPr>
        <p:grpSpPr>
          <a:xfrm>
            <a:off x="1175612" y="3669577"/>
            <a:ext cx="4104456" cy="502406"/>
            <a:chOff x="2195513" y="4472169"/>
            <a:chExt cx="4519612" cy="669874"/>
          </a:xfrm>
        </p:grpSpPr>
        <p:sp>
          <p:nvSpPr>
            <p:cNvPr id="44" name="Rounded Rectangle 18"/>
            <p:cNvSpPr>
              <a:spLocks noChangeArrowheads="1"/>
            </p:cNvSpPr>
            <p:nvPr/>
          </p:nvSpPr>
          <p:spPr bwMode="auto">
            <a:xfrm>
              <a:off x="2195513" y="4567369"/>
              <a:ext cx="4519612" cy="522432"/>
            </a:xfrm>
            <a:prstGeom prst="roundRect">
              <a:avLst>
                <a:gd name="adj" fmla="val 16667"/>
              </a:avLst>
            </a:prstGeom>
            <a:solidFill>
              <a:schemeClr val="bg2"/>
            </a:solidFill>
            <a:ln w="28575" algn="ctr">
              <a:solidFill>
                <a:schemeClr val="accent1"/>
              </a:solidFill>
              <a:round/>
              <a:headEnd/>
              <a:tailEnd/>
            </a:ln>
            <a:scene3d>
              <a:camera prst="orthographicFront"/>
              <a:lightRig rig="threePt" dir="t"/>
            </a:scene3d>
            <a:sp3d/>
          </p:spPr>
          <p:txBody>
            <a:bodyPr lIns="0" tIns="0" rIns="0" bIns="0"/>
            <a:lstStyle/>
            <a:p>
              <a:pPr eaLnBrk="0" hangingPunct="0"/>
              <a:endParaRPr lang="en-GB" sz="1350" dirty="0">
                <a:solidFill>
                  <a:srgbClr val="646363"/>
                </a:solidFill>
                <a:latin typeface="Arial MT" panose="020B0604020202020204" pitchFamily="34" charset="0"/>
              </a:endParaRPr>
            </a:p>
          </p:txBody>
        </p:sp>
        <p:sp>
          <p:nvSpPr>
            <p:cNvPr id="45" name="Rectangle 15"/>
            <p:cNvSpPr>
              <a:spLocks noChangeArrowheads="1"/>
            </p:cNvSpPr>
            <p:nvPr/>
          </p:nvSpPr>
          <p:spPr bwMode="auto">
            <a:xfrm>
              <a:off x="2300288" y="4472169"/>
              <a:ext cx="4310062" cy="669874"/>
            </a:xfrm>
            <a:prstGeom prst="rect">
              <a:avLst/>
            </a:prstGeom>
            <a:noFill/>
            <a:ln w="28575">
              <a:noFill/>
              <a:miter lim="800000"/>
              <a:headEnd/>
              <a:tailEnd/>
            </a:ln>
            <a:scene3d>
              <a:camera prst="orthographicFront"/>
              <a:lightRig rig="threePt" dir="t"/>
            </a:scene3d>
            <a:sp3d/>
          </p:spPr>
          <p:txBody>
            <a:bodyPr wrap="none" anchor="ctr"/>
            <a:lstStyle/>
            <a:p>
              <a:pPr algn="ctr" eaLnBrk="0" hangingPunct="0"/>
              <a:r>
                <a:rPr lang="en-GB" sz="1350" b="1" dirty="0" err="1">
                  <a:solidFill>
                    <a:srgbClr val="646363"/>
                  </a:solidFill>
                  <a:latin typeface="Arial MT" panose="020B0604020202020204" pitchFamily="34" charset="0"/>
                </a:rPr>
                <a:t>Guarigione</a:t>
              </a:r>
              <a:r>
                <a:rPr lang="en-GB" sz="1350" b="1" dirty="0">
                  <a:solidFill>
                    <a:srgbClr val="646363"/>
                  </a:solidFill>
                  <a:latin typeface="Arial MT" panose="020B0604020202020204" pitchFamily="34" charset="0"/>
                </a:rPr>
                <a:t>: </a:t>
              </a:r>
              <a:r>
                <a:rPr lang="en-GB" sz="1350" dirty="0" err="1">
                  <a:solidFill>
                    <a:srgbClr val="646363"/>
                  </a:solidFill>
                  <a:latin typeface="Arial MT" panose="020B0604020202020204" pitchFamily="34" charset="0"/>
                </a:rPr>
                <a:t>casi</a:t>
              </a:r>
              <a:r>
                <a:rPr lang="en-GB" sz="1350" dirty="0">
                  <a:solidFill>
                    <a:srgbClr val="646363"/>
                  </a:solidFill>
                  <a:latin typeface="Arial MT" panose="020B0604020202020204" pitchFamily="34" charset="0"/>
                </a:rPr>
                <a:t> non </a:t>
              </a:r>
              <a:r>
                <a:rPr lang="en-GB" sz="1350" dirty="0" err="1">
                  <a:solidFill>
                    <a:srgbClr val="646363"/>
                  </a:solidFill>
                  <a:latin typeface="Arial MT" panose="020B0604020202020204" pitchFamily="34" charset="0"/>
                </a:rPr>
                <a:t>complicati</a:t>
              </a:r>
              <a:endParaRPr lang="en-GB" sz="1350" dirty="0">
                <a:solidFill>
                  <a:srgbClr val="646363"/>
                </a:solidFill>
                <a:latin typeface="Arial MT" panose="020B0604020202020204" pitchFamily="34" charset="0"/>
              </a:endParaRPr>
            </a:p>
          </p:txBody>
        </p:sp>
      </p:grpSp>
      <p:sp>
        <p:nvSpPr>
          <p:cNvPr id="46" name="Right Arrow 32"/>
          <p:cNvSpPr/>
          <p:nvPr/>
        </p:nvSpPr>
        <p:spPr bwMode="auto">
          <a:xfrm rot="5400000">
            <a:off x="3146831" y="2214338"/>
            <a:ext cx="162018" cy="162018"/>
          </a:xfrm>
          <a:prstGeom prst="rightArrow">
            <a:avLst/>
          </a:prstGeom>
          <a:solidFill>
            <a:schemeClr val="accent1"/>
          </a:solidFill>
          <a:ln w="254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685800" eaLnBrk="0" fontAlgn="base" hangingPunct="0">
              <a:spcBef>
                <a:spcPct val="0"/>
              </a:spcBef>
              <a:spcAft>
                <a:spcPct val="0"/>
              </a:spcAft>
            </a:pPr>
            <a:endParaRPr lang="en-GB" sz="1500" dirty="0">
              <a:solidFill>
                <a:srgbClr val="646363"/>
              </a:solidFill>
              <a:latin typeface="Arial MT" panose="020B0604020202020204" pitchFamily="34" charset="0"/>
            </a:endParaRPr>
          </a:p>
        </p:txBody>
      </p:sp>
      <p:sp>
        <p:nvSpPr>
          <p:cNvPr id="47" name="Right Arrow 33"/>
          <p:cNvSpPr/>
          <p:nvPr/>
        </p:nvSpPr>
        <p:spPr bwMode="auto">
          <a:xfrm rot="5400000">
            <a:off x="3146831" y="3033632"/>
            <a:ext cx="162018" cy="162018"/>
          </a:xfrm>
          <a:prstGeom prst="rightArrow">
            <a:avLst/>
          </a:prstGeom>
          <a:solidFill>
            <a:schemeClr val="accent1"/>
          </a:solidFill>
          <a:ln w="254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685800" eaLnBrk="0" fontAlgn="base" hangingPunct="0">
              <a:spcBef>
                <a:spcPct val="0"/>
              </a:spcBef>
              <a:spcAft>
                <a:spcPct val="0"/>
              </a:spcAft>
            </a:pPr>
            <a:endParaRPr lang="en-GB" sz="1500" dirty="0">
              <a:solidFill>
                <a:srgbClr val="646363"/>
              </a:solidFill>
              <a:latin typeface="Arial MT" panose="020B0604020202020204" pitchFamily="34" charset="0"/>
            </a:endParaRPr>
          </a:p>
        </p:txBody>
      </p:sp>
      <p:sp>
        <p:nvSpPr>
          <p:cNvPr id="48" name="Right Arrow 34"/>
          <p:cNvSpPr/>
          <p:nvPr/>
        </p:nvSpPr>
        <p:spPr bwMode="auto">
          <a:xfrm rot="5400000">
            <a:off x="3146831" y="3554273"/>
            <a:ext cx="162018" cy="162018"/>
          </a:xfrm>
          <a:prstGeom prst="rightArrow">
            <a:avLst/>
          </a:prstGeom>
          <a:solidFill>
            <a:schemeClr val="accent1"/>
          </a:solidFill>
          <a:ln w="254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685800" eaLnBrk="0" fontAlgn="base" hangingPunct="0">
              <a:spcBef>
                <a:spcPct val="0"/>
              </a:spcBef>
              <a:spcAft>
                <a:spcPct val="0"/>
              </a:spcAft>
            </a:pPr>
            <a:endParaRPr lang="en-GB" sz="1500" dirty="0">
              <a:solidFill>
                <a:srgbClr val="646363"/>
              </a:solidFill>
              <a:latin typeface="Arial MT" panose="020B0604020202020204" pitchFamily="34" charset="0"/>
            </a:endParaRPr>
          </a:p>
        </p:txBody>
      </p:sp>
      <p:sp>
        <p:nvSpPr>
          <p:cNvPr id="49" name="Right Arrow 35"/>
          <p:cNvSpPr/>
          <p:nvPr/>
        </p:nvSpPr>
        <p:spPr bwMode="auto">
          <a:xfrm rot="5400000">
            <a:off x="3146831" y="4164343"/>
            <a:ext cx="162018" cy="162018"/>
          </a:xfrm>
          <a:prstGeom prst="rightArrow">
            <a:avLst/>
          </a:prstGeom>
          <a:solidFill>
            <a:schemeClr val="accent1"/>
          </a:solidFill>
          <a:ln w="254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685800" eaLnBrk="0" fontAlgn="base" hangingPunct="0">
              <a:spcBef>
                <a:spcPct val="0"/>
              </a:spcBef>
              <a:spcAft>
                <a:spcPct val="0"/>
              </a:spcAft>
            </a:pPr>
            <a:endParaRPr lang="en-GB" sz="1500" dirty="0">
              <a:solidFill>
                <a:srgbClr val="646363"/>
              </a:solidFill>
              <a:latin typeface="Arial MT" panose="020B0604020202020204" pitchFamily="34" charset="0"/>
            </a:endParaRPr>
          </a:p>
        </p:txBody>
      </p:sp>
      <p:grpSp>
        <p:nvGrpSpPr>
          <p:cNvPr id="50" name="Group 55"/>
          <p:cNvGrpSpPr/>
          <p:nvPr/>
        </p:nvGrpSpPr>
        <p:grpSpPr>
          <a:xfrm>
            <a:off x="5492145" y="2229086"/>
            <a:ext cx="1412051" cy="1150670"/>
            <a:chOff x="6793514" y="2420888"/>
            <a:chExt cx="1882734" cy="1534226"/>
          </a:xfrm>
        </p:grpSpPr>
        <p:pic>
          <p:nvPicPr>
            <p:cNvPr id="51" name="Picture 2" descr="File:Koplik spots, measles 6111 lores.jpg"/>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04248" y="2420888"/>
              <a:ext cx="1872000" cy="1512168"/>
            </a:xfrm>
            <a:prstGeom prst="rect">
              <a:avLst/>
            </a:prstGeom>
            <a:noFill/>
            <a:ln w="38100">
              <a:noFill/>
            </a:ln>
            <a:effectLst>
              <a:outerShdw blurRad="50800" dist="38100" dir="5400000" algn="t" rotWithShape="0">
                <a:prstClr val="black">
                  <a:alpha val="40000"/>
                </a:prstClr>
              </a:outerShdw>
            </a:effectLst>
          </p:spPr>
        </p:pic>
        <p:sp>
          <p:nvSpPr>
            <p:cNvPr id="52" name="TextBox 52"/>
            <p:cNvSpPr txBox="1"/>
            <p:nvPr/>
          </p:nvSpPr>
          <p:spPr>
            <a:xfrm>
              <a:off x="6793514" y="3616559"/>
              <a:ext cx="1759455" cy="338555"/>
            </a:xfrm>
            <a:prstGeom prst="rect">
              <a:avLst/>
            </a:prstGeom>
            <a:noFill/>
          </p:spPr>
          <p:txBody>
            <a:bodyPr wrap="none" rtlCol="0">
              <a:spAutoFit/>
            </a:bodyPr>
            <a:lstStyle/>
            <a:p>
              <a:r>
                <a:rPr lang="en-GB" sz="1050" b="1" dirty="0" err="1">
                  <a:solidFill>
                    <a:schemeClr val="bg1"/>
                  </a:solidFill>
                  <a:latin typeface="Arial MT" panose="020B0604020202020204" pitchFamily="34" charset="0"/>
                </a:rPr>
                <a:t>Macchie</a:t>
              </a:r>
              <a:r>
                <a:rPr lang="en-GB" sz="1050" b="1" dirty="0">
                  <a:solidFill>
                    <a:schemeClr val="bg1"/>
                  </a:solidFill>
                  <a:latin typeface="Arial MT" panose="020B0604020202020204" pitchFamily="34" charset="0"/>
                </a:rPr>
                <a:t> </a:t>
              </a:r>
              <a:r>
                <a:rPr lang="en-GB" sz="1050" b="1" dirty="0" err="1">
                  <a:solidFill>
                    <a:schemeClr val="bg1"/>
                  </a:solidFill>
                  <a:latin typeface="Arial MT" panose="020B0604020202020204" pitchFamily="34" charset="0"/>
                </a:rPr>
                <a:t>di</a:t>
              </a:r>
              <a:r>
                <a:rPr lang="en-GB" sz="1050" b="1" dirty="0">
                  <a:solidFill>
                    <a:schemeClr val="bg1"/>
                  </a:solidFill>
                  <a:latin typeface="Arial MT" panose="020B0604020202020204" pitchFamily="34" charset="0"/>
                </a:rPr>
                <a:t> </a:t>
              </a:r>
              <a:r>
                <a:rPr lang="en-GB" sz="1050" b="1" dirty="0" err="1">
                  <a:solidFill>
                    <a:schemeClr val="bg1"/>
                  </a:solidFill>
                  <a:latin typeface="Arial MT" panose="020B0604020202020204" pitchFamily="34" charset="0"/>
                </a:rPr>
                <a:t>Koplik</a:t>
              </a:r>
              <a:endParaRPr lang="en-GB" sz="1050" b="1" dirty="0">
                <a:solidFill>
                  <a:schemeClr val="bg1"/>
                </a:solidFill>
                <a:latin typeface="Arial MT" panose="020B0604020202020204" pitchFamily="34" charset="0"/>
              </a:endParaRPr>
            </a:p>
          </p:txBody>
        </p:sp>
      </p:grpSp>
      <p:grpSp>
        <p:nvGrpSpPr>
          <p:cNvPr id="53" name="Group 54"/>
          <p:cNvGrpSpPr/>
          <p:nvPr/>
        </p:nvGrpSpPr>
        <p:grpSpPr>
          <a:xfrm>
            <a:off x="5496170" y="3525228"/>
            <a:ext cx="1404000" cy="1172018"/>
            <a:chOff x="6804248" y="4149080"/>
            <a:chExt cx="1872000" cy="1562691"/>
          </a:xfrm>
        </p:grpSpPr>
        <p:pic>
          <p:nvPicPr>
            <p:cNvPr id="54" name="Picture 39" descr="PHIL Image 4497"/>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04248" y="4149080"/>
              <a:ext cx="1872000" cy="1512000"/>
            </a:xfrm>
            <a:prstGeom prst="rect">
              <a:avLst/>
            </a:prstGeom>
            <a:noFill/>
            <a:ln w="38100" cap="rnd">
              <a:noFill/>
              <a:round/>
              <a:headEnd/>
              <a:tailEnd/>
            </a:ln>
            <a:effectLst>
              <a:outerShdw blurRad="50800" dist="38100" dir="5400000" algn="t" rotWithShape="0">
                <a:prstClr val="black">
                  <a:alpha val="40000"/>
                </a:prstClr>
              </a:outerShdw>
            </a:effectLst>
          </p:spPr>
        </p:pic>
        <p:sp>
          <p:nvSpPr>
            <p:cNvPr id="55" name="TextBox 53"/>
            <p:cNvSpPr txBox="1"/>
            <p:nvPr/>
          </p:nvSpPr>
          <p:spPr>
            <a:xfrm>
              <a:off x="6804248" y="5373216"/>
              <a:ext cx="686513" cy="338555"/>
            </a:xfrm>
            <a:prstGeom prst="rect">
              <a:avLst/>
            </a:prstGeom>
            <a:noFill/>
          </p:spPr>
          <p:txBody>
            <a:bodyPr wrap="none" rtlCol="0">
              <a:spAutoFit/>
            </a:bodyPr>
            <a:lstStyle/>
            <a:p>
              <a:r>
                <a:rPr lang="en-GB" sz="1050" b="1" dirty="0">
                  <a:solidFill>
                    <a:schemeClr val="bg1"/>
                  </a:solidFill>
                  <a:latin typeface="Arial MT" panose="020B0604020202020204" pitchFamily="34" charset="0"/>
                </a:rPr>
                <a:t>Rash</a:t>
              </a:r>
            </a:p>
          </p:txBody>
        </p:sp>
      </p:grpSp>
    </p:spTree>
    <p:extLst>
      <p:ext uri="{BB962C8B-B14F-4D97-AF65-F5344CB8AC3E}">
        <p14:creationId xmlns:p14="http://schemas.microsoft.com/office/powerpoint/2010/main" val="278545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142875" y="55789"/>
            <a:ext cx="8858250" cy="1140963"/>
          </a:xfrm>
          <a:noFill/>
          <a:ln>
            <a:solidFill>
              <a:schemeClr val="bg1"/>
            </a:solidFill>
          </a:ln>
        </p:spPr>
        <p:txBody>
          <a:bodyPr/>
          <a:lstStyle/>
          <a:p>
            <a:pPr eaLnBrk="1" hangingPunct="1">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b="1" dirty="0" smtClean="0">
                <a:solidFill>
                  <a:srgbClr val="FF0000"/>
                </a:solidFill>
              </a:rPr>
              <a:t>     </a:t>
            </a:r>
            <a:r>
              <a:rPr lang="it-IT" b="1" dirty="0" smtClean="0">
                <a:solidFill>
                  <a:schemeClr val="accent1">
                    <a:lumMod val="75000"/>
                  </a:schemeClr>
                </a:solidFill>
              </a:rPr>
              <a:t>Complicanze del Morbillo</a:t>
            </a:r>
          </a:p>
        </p:txBody>
      </p:sp>
      <p:sp>
        <p:nvSpPr>
          <p:cNvPr id="15362" name="Rectangle 2"/>
          <p:cNvSpPr>
            <a:spLocks noGrp="1" noChangeArrowheads="1"/>
          </p:cNvSpPr>
          <p:nvPr>
            <p:ph idx="1"/>
          </p:nvPr>
        </p:nvSpPr>
        <p:spPr>
          <a:xfrm>
            <a:off x="142875" y="1340768"/>
            <a:ext cx="8858250" cy="5318568"/>
          </a:xfrm>
          <a:noFill/>
          <a:ln>
            <a:solidFill>
              <a:schemeClr val="accent6"/>
            </a:solidFill>
          </a:ln>
        </p:spPr>
        <p:txBody>
          <a:bodyPr>
            <a:normAutofit/>
          </a:bodyPr>
          <a:lstStyle/>
          <a:p>
            <a:pPr marL="339845" indent="-339845" eaLnBrk="1" fontAlgn="auto" hangingPunct="1">
              <a:spcBef>
                <a:spcPts val="635"/>
              </a:spcBef>
              <a:spcAft>
                <a:spcPts val="0"/>
              </a:spcAft>
              <a:buClr>
                <a:srgbClr val="FF63B1"/>
              </a:buClr>
              <a:buSzPct val="75000"/>
              <a:buFont typeface="Wingdings" charset="2"/>
              <a:buChar char=""/>
              <a:tabLst>
                <a:tab pos="339845" algn="l"/>
                <a:tab pos="434886" algn="l"/>
                <a:tab pos="842413" algn="l"/>
                <a:tab pos="1249938" algn="l"/>
                <a:tab pos="1657465" algn="l"/>
                <a:tab pos="2064990" algn="l"/>
                <a:tab pos="2472517" algn="l"/>
                <a:tab pos="2880043" algn="l"/>
                <a:tab pos="3287569" algn="l"/>
                <a:tab pos="3695095" algn="l"/>
                <a:tab pos="4102621" algn="l"/>
                <a:tab pos="4510147" algn="l"/>
                <a:tab pos="4917673" algn="l"/>
                <a:tab pos="5325199" algn="l"/>
                <a:tab pos="5732725" algn="l"/>
                <a:tab pos="6140251" algn="l"/>
                <a:tab pos="6547777" algn="l"/>
                <a:tab pos="6955303" algn="l"/>
                <a:tab pos="7362829" algn="l"/>
                <a:tab pos="7770355" algn="l"/>
                <a:tab pos="8177881" algn="l"/>
              </a:tabLst>
              <a:defRPr/>
            </a:pPr>
            <a:r>
              <a:rPr lang="it-IT" sz="2400" dirty="0" smtClean="0">
                <a:solidFill>
                  <a:schemeClr val="accent1">
                    <a:lumMod val="75000"/>
                  </a:schemeClr>
                </a:solidFill>
              </a:rPr>
              <a:t>Circa il 30% dei casi di morbillo può sviluppare una o più complicanze, con una maggiore frequenza nei bambini con meno di 5 anni o nei soggetti con più di 20 anni.</a:t>
            </a:r>
          </a:p>
          <a:p>
            <a:pPr marL="339845" indent="-339845" eaLnBrk="1" fontAlgn="auto" hangingPunct="1">
              <a:spcBef>
                <a:spcPts val="635"/>
              </a:spcBef>
              <a:spcAft>
                <a:spcPts val="0"/>
              </a:spcAft>
              <a:buClr>
                <a:srgbClr val="FF63B1"/>
              </a:buClr>
              <a:buSzPct val="75000"/>
              <a:buFont typeface="Wingdings" charset="2"/>
              <a:buChar char=""/>
              <a:tabLst>
                <a:tab pos="339845" algn="l"/>
                <a:tab pos="434886" algn="l"/>
                <a:tab pos="842413" algn="l"/>
                <a:tab pos="1249938" algn="l"/>
                <a:tab pos="1657465" algn="l"/>
                <a:tab pos="2064990" algn="l"/>
                <a:tab pos="2472517" algn="l"/>
                <a:tab pos="2880043" algn="l"/>
                <a:tab pos="3287569" algn="l"/>
                <a:tab pos="3695095" algn="l"/>
                <a:tab pos="4102621" algn="l"/>
                <a:tab pos="4510147" algn="l"/>
                <a:tab pos="4917673" algn="l"/>
                <a:tab pos="5325199" algn="l"/>
                <a:tab pos="5732725" algn="l"/>
                <a:tab pos="6140251" algn="l"/>
                <a:tab pos="6547777" algn="l"/>
                <a:tab pos="6955303" algn="l"/>
                <a:tab pos="7362829" algn="l"/>
                <a:tab pos="7770355" algn="l"/>
                <a:tab pos="8177881" algn="l"/>
              </a:tabLst>
              <a:defRPr/>
            </a:pPr>
            <a:r>
              <a:rPr lang="it-IT" sz="2400" dirty="0" smtClean="0">
                <a:solidFill>
                  <a:schemeClr val="accent1">
                    <a:lumMod val="75000"/>
                  </a:schemeClr>
                </a:solidFill>
              </a:rPr>
              <a:t>Diarrea :  8% dei casi</a:t>
            </a:r>
          </a:p>
          <a:p>
            <a:pPr marL="339845" indent="-339845" eaLnBrk="1" fontAlgn="auto" hangingPunct="1">
              <a:spcBef>
                <a:spcPts val="635"/>
              </a:spcBef>
              <a:spcAft>
                <a:spcPts val="0"/>
              </a:spcAft>
              <a:buClr>
                <a:srgbClr val="FF63B1"/>
              </a:buClr>
              <a:buSzPct val="75000"/>
              <a:buFont typeface="Wingdings" charset="2"/>
              <a:buChar char=""/>
              <a:tabLst>
                <a:tab pos="339845" algn="l"/>
                <a:tab pos="434886" algn="l"/>
                <a:tab pos="842413" algn="l"/>
                <a:tab pos="1249938" algn="l"/>
                <a:tab pos="1657465" algn="l"/>
                <a:tab pos="2064990" algn="l"/>
                <a:tab pos="2472517" algn="l"/>
                <a:tab pos="2880043" algn="l"/>
                <a:tab pos="3287569" algn="l"/>
                <a:tab pos="3695095" algn="l"/>
                <a:tab pos="4102621" algn="l"/>
                <a:tab pos="4510147" algn="l"/>
                <a:tab pos="4917673" algn="l"/>
                <a:tab pos="5325199" algn="l"/>
                <a:tab pos="5732725" algn="l"/>
                <a:tab pos="6140251" algn="l"/>
                <a:tab pos="6547777" algn="l"/>
                <a:tab pos="6955303" algn="l"/>
                <a:tab pos="7362829" algn="l"/>
                <a:tab pos="7770355" algn="l"/>
                <a:tab pos="8177881" algn="l"/>
              </a:tabLst>
              <a:defRPr/>
            </a:pPr>
            <a:r>
              <a:rPr lang="it-IT" sz="2400" dirty="0" smtClean="0">
                <a:solidFill>
                  <a:schemeClr val="accent1">
                    <a:lumMod val="75000"/>
                  </a:schemeClr>
                </a:solidFill>
              </a:rPr>
              <a:t>Otite </a:t>
            </a:r>
            <a:r>
              <a:rPr lang="it-IT" sz="2400" dirty="0">
                <a:solidFill>
                  <a:schemeClr val="accent1">
                    <a:lumMod val="75000"/>
                  </a:schemeClr>
                </a:solidFill>
              </a:rPr>
              <a:t>media  : </a:t>
            </a:r>
            <a:r>
              <a:rPr lang="it-IT" sz="2400" dirty="0" smtClean="0">
                <a:solidFill>
                  <a:schemeClr val="accent1">
                    <a:lumMod val="75000"/>
                  </a:schemeClr>
                </a:solidFill>
              </a:rPr>
              <a:t>7 - 10</a:t>
            </a:r>
            <a:r>
              <a:rPr lang="it-IT" sz="2400" dirty="0">
                <a:solidFill>
                  <a:schemeClr val="accent1">
                    <a:lumMod val="75000"/>
                  </a:schemeClr>
                </a:solidFill>
              </a:rPr>
              <a:t>% dei casi </a:t>
            </a:r>
          </a:p>
          <a:p>
            <a:pPr marL="339845" indent="-339845" eaLnBrk="1" fontAlgn="auto" hangingPunct="1">
              <a:spcBef>
                <a:spcPts val="635"/>
              </a:spcBef>
              <a:spcAft>
                <a:spcPts val="0"/>
              </a:spcAft>
              <a:buClr>
                <a:srgbClr val="FF63B1"/>
              </a:buClr>
              <a:buSzPct val="75000"/>
              <a:buFont typeface="Wingdings" charset="2"/>
              <a:buChar char=""/>
              <a:tabLst>
                <a:tab pos="339845" algn="l"/>
                <a:tab pos="434886" algn="l"/>
                <a:tab pos="842413" algn="l"/>
                <a:tab pos="1249938" algn="l"/>
                <a:tab pos="1657465" algn="l"/>
                <a:tab pos="2064990" algn="l"/>
                <a:tab pos="2472517" algn="l"/>
                <a:tab pos="2880043" algn="l"/>
                <a:tab pos="3287569" algn="l"/>
                <a:tab pos="3695095" algn="l"/>
                <a:tab pos="4102621" algn="l"/>
                <a:tab pos="4510147" algn="l"/>
                <a:tab pos="4917673" algn="l"/>
                <a:tab pos="5325199" algn="l"/>
                <a:tab pos="5732725" algn="l"/>
                <a:tab pos="6140251" algn="l"/>
                <a:tab pos="6547777" algn="l"/>
                <a:tab pos="6955303" algn="l"/>
                <a:tab pos="7362829" algn="l"/>
                <a:tab pos="7770355" algn="l"/>
                <a:tab pos="8177881" algn="l"/>
              </a:tabLst>
              <a:defRPr/>
            </a:pPr>
            <a:r>
              <a:rPr lang="it-IT" sz="2400" dirty="0">
                <a:solidFill>
                  <a:schemeClr val="accent1">
                    <a:lumMod val="75000"/>
                  </a:schemeClr>
                </a:solidFill>
              </a:rPr>
              <a:t>Polmonite e broncopolmonite : 5 – 7%</a:t>
            </a:r>
          </a:p>
          <a:p>
            <a:pPr marL="339845" indent="-339845" eaLnBrk="1" fontAlgn="auto" hangingPunct="1">
              <a:spcAft>
                <a:spcPts val="0"/>
              </a:spcAft>
              <a:buClr>
                <a:srgbClr val="FF63B1"/>
              </a:buClr>
              <a:buSzPct val="75000"/>
              <a:buFont typeface="Wingdings" charset="2"/>
              <a:buChar char=""/>
              <a:tabLst>
                <a:tab pos="339845" algn="l"/>
                <a:tab pos="434886" algn="l"/>
                <a:tab pos="842413" algn="l"/>
                <a:tab pos="1249938" algn="l"/>
                <a:tab pos="1657465" algn="l"/>
                <a:tab pos="2064990" algn="l"/>
                <a:tab pos="2472517" algn="l"/>
                <a:tab pos="2880043" algn="l"/>
                <a:tab pos="3287569" algn="l"/>
                <a:tab pos="3695095" algn="l"/>
                <a:tab pos="4102621" algn="l"/>
                <a:tab pos="4510147" algn="l"/>
                <a:tab pos="4917673" algn="l"/>
                <a:tab pos="5325199" algn="l"/>
                <a:tab pos="5732725" algn="l"/>
                <a:tab pos="6140251" algn="l"/>
                <a:tab pos="6547777" algn="l"/>
                <a:tab pos="6955303" algn="l"/>
                <a:tab pos="7362829" algn="l"/>
                <a:tab pos="7770355" algn="l"/>
                <a:tab pos="8177881" algn="l"/>
              </a:tabLst>
              <a:defRPr/>
            </a:pPr>
            <a:r>
              <a:rPr lang="it-IT" sz="2400" dirty="0">
                <a:solidFill>
                  <a:schemeClr val="accent1">
                    <a:lumMod val="75000"/>
                  </a:schemeClr>
                </a:solidFill>
              </a:rPr>
              <a:t>Encefalite acuta  : 1 / 1000 casi di morbillo (di cui 60% guarisce , 15% muore , il 25% guarisce con danni cerebrali residui quali : sordità , paraplegia , ritardo mentale convulsioni )</a:t>
            </a:r>
          </a:p>
          <a:p>
            <a:pPr marL="339845" indent="-339845" eaLnBrk="1" fontAlgn="auto" hangingPunct="1">
              <a:spcBef>
                <a:spcPts val="635"/>
              </a:spcBef>
              <a:spcAft>
                <a:spcPts val="0"/>
              </a:spcAft>
              <a:buClr>
                <a:srgbClr val="FF63B1"/>
              </a:buClr>
              <a:buSzPct val="75000"/>
              <a:buFont typeface="Wingdings" charset="2"/>
              <a:buChar char=""/>
              <a:tabLst>
                <a:tab pos="339845" algn="l"/>
                <a:tab pos="434886" algn="l"/>
                <a:tab pos="842413" algn="l"/>
                <a:tab pos="1249938" algn="l"/>
                <a:tab pos="1657465" algn="l"/>
                <a:tab pos="2064990" algn="l"/>
                <a:tab pos="2472517" algn="l"/>
                <a:tab pos="2880043" algn="l"/>
                <a:tab pos="3287569" algn="l"/>
                <a:tab pos="3695095" algn="l"/>
                <a:tab pos="4102621" algn="l"/>
                <a:tab pos="4510147" algn="l"/>
                <a:tab pos="4917673" algn="l"/>
                <a:tab pos="5325199" algn="l"/>
                <a:tab pos="5732725" algn="l"/>
                <a:tab pos="6140251" algn="l"/>
                <a:tab pos="6547777" algn="l"/>
                <a:tab pos="6955303" algn="l"/>
                <a:tab pos="7362829" algn="l"/>
                <a:tab pos="7770355" algn="l"/>
                <a:tab pos="8177881" algn="l"/>
              </a:tabLst>
              <a:defRPr/>
            </a:pPr>
            <a:r>
              <a:rPr lang="it-IT" sz="2400" dirty="0">
                <a:solidFill>
                  <a:schemeClr val="accent1">
                    <a:lumMod val="75000"/>
                  </a:schemeClr>
                </a:solidFill>
              </a:rPr>
              <a:t>PESS : 1 / 100.000</a:t>
            </a:r>
          </a:p>
          <a:p>
            <a:pPr marL="339845" indent="-339845" eaLnBrk="1" fontAlgn="auto" hangingPunct="1">
              <a:spcBef>
                <a:spcPts val="635"/>
              </a:spcBef>
              <a:spcAft>
                <a:spcPts val="0"/>
              </a:spcAft>
              <a:buClr>
                <a:srgbClr val="FF63B1"/>
              </a:buClr>
              <a:buSzPct val="75000"/>
              <a:buFont typeface="Wingdings" charset="2"/>
              <a:buChar char=""/>
              <a:tabLst>
                <a:tab pos="339845" algn="l"/>
                <a:tab pos="434886" algn="l"/>
                <a:tab pos="842413" algn="l"/>
                <a:tab pos="1249938" algn="l"/>
                <a:tab pos="1657465" algn="l"/>
                <a:tab pos="2064990" algn="l"/>
                <a:tab pos="2472517" algn="l"/>
                <a:tab pos="2880043" algn="l"/>
                <a:tab pos="3287569" algn="l"/>
                <a:tab pos="3695095" algn="l"/>
                <a:tab pos="4102621" algn="l"/>
                <a:tab pos="4510147" algn="l"/>
                <a:tab pos="4917673" algn="l"/>
                <a:tab pos="5325199" algn="l"/>
                <a:tab pos="5732725" algn="l"/>
                <a:tab pos="6140251" algn="l"/>
                <a:tab pos="6547777" algn="l"/>
                <a:tab pos="6955303" algn="l"/>
                <a:tab pos="7362829" algn="l"/>
                <a:tab pos="7770355" algn="l"/>
                <a:tab pos="8177881" algn="l"/>
              </a:tabLst>
              <a:defRPr/>
            </a:pPr>
            <a:r>
              <a:rPr lang="it-IT" sz="2400" dirty="0" err="1">
                <a:solidFill>
                  <a:schemeClr val="accent1">
                    <a:lumMod val="75000"/>
                  </a:schemeClr>
                </a:solidFill>
              </a:rPr>
              <a:t>Cheratocongiuntivite</a:t>
            </a:r>
            <a:r>
              <a:rPr lang="it-IT" sz="2400" dirty="0">
                <a:solidFill>
                  <a:schemeClr val="accent1">
                    <a:lumMod val="75000"/>
                  </a:schemeClr>
                </a:solidFill>
              </a:rPr>
              <a:t> (rara)</a:t>
            </a:r>
          </a:p>
          <a:p>
            <a:pPr marL="339845" indent="-339845" eaLnBrk="1" fontAlgn="auto" hangingPunct="1">
              <a:spcBef>
                <a:spcPts val="635"/>
              </a:spcBef>
              <a:spcAft>
                <a:spcPts val="0"/>
              </a:spcAft>
              <a:buClr>
                <a:srgbClr val="FF63B1"/>
              </a:buClr>
              <a:buSzPct val="75000"/>
              <a:buFont typeface="Wingdings" charset="2"/>
              <a:buChar char=""/>
              <a:tabLst>
                <a:tab pos="339845" algn="l"/>
                <a:tab pos="434886" algn="l"/>
                <a:tab pos="842413" algn="l"/>
                <a:tab pos="1249938" algn="l"/>
                <a:tab pos="1657465" algn="l"/>
                <a:tab pos="2064990" algn="l"/>
                <a:tab pos="2472517" algn="l"/>
                <a:tab pos="2880043" algn="l"/>
                <a:tab pos="3287569" algn="l"/>
                <a:tab pos="3695095" algn="l"/>
                <a:tab pos="4102621" algn="l"/>
                <a:tab pos="4510147" algn="l"/>
                <a:tab pos="4917673" algn="l"/>
                <a:tab pos="5325199" algn="l"/>
                <a:tab pos="5732725" algn="l"/>
                <a:tab pos="6140251" algn="l"/>
                <a:tab pos="6547777" algn="l"/>
                <a:tab pos="6955303" algn="l"/>
                <a:tab pos="7362829" algn="l"/>
                <a:tab pos="7770355" algn="l"/>
                <a:tab pos="8177881" algn="l"/>
              </a:tabLst>
              <a:defRPr/>
            </a:pPr>
            <a:r>
              <a:rPr lang="it-IT" sz="2400" dirty="0">
                <a:solidFill>
                  <a:schemeClr val="accent1">
                    <a:lumMod val="75000"/>
                  </a:schemeClr>
                </a:solidFill>
              </a:rPr>
              <a:t>Trombocitopenia : 1 / 3000 casi</a:t>
            </a:r>
          </a:p>
          <a:p>
            <a:pPr marL="341285" indent="-339845" eaLnBrk="1" fontAlgn="auto" hangingPunct="1">
              <a:spcBef>
                <a:spcPts val="635"/>
              </a:spcBef>
              <a:spcAft>
                <a:spcPts val="0"/>
              </a:spcAft>
              <a:buClr>
                <a:schemeClr val="accent3"/>
              </a:buClr>
              <a:buSzPct val="75000"/>
              <a:buFont typeface="Arial" charset="0"/>
              <a:buNone/>
              <a:tabLst>
                <a:tab pos="339845" algn="l"/>
                <a:tab pos="434886" algn="l"/>
                <a:tab pos="842413" algn="l"/>
                <a:tab pos="1249938" algn="l"/>
                <a:tab pos="1657465" algn="l"/>
                <a:tab pos="2064990" algn="l"/>
                <a:tab pos="2472517" algn="l"/>
                <a:tab pos="2880043" algn="l"/>
                <a:tab pos="3287569" algn="l"/>
                <a:tab pos="3695095" algn="l"/>
                <a:tab pos="4102621" algn="l"/>
                <a:tab pos="4510147" algn="l"/>
                <a:tab pos="4917673" algn="l"/>
                <a:tab pos="5325199" algn="l"/>
                <a:tab pos="5732725" algn="l"/>
                <a:tab pos="6140251" algn="l"/>
                <a:tab pos="6547777" algn="l"/>
                <a:tab pos="6955303" algn="l"/>
                <a:tab pos="7362829" algn="l"/>
                <a:tab pos="7770355" algn="l"/>
                <a:tab pos="8177881" algn="l"/>
              </a:tabLst>
              <a:defRPr/>
            </a:pPr>
            <a:endParaRPr lang="it-IT" sz="25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a:t>ROSOLIA - CARATTERISTICHE</a:t>
            </a:r>
          </a:p>
        </p:txBody>
      </p:sp>
      <p:sp>
        <p:nvSpPr>
          <p:cNvPr id="9" name="Segnaposto testo 5"/>
          <p:cNvSpPr>
            <a:spLocks noGrp="1"/>
          </p:cNvSpPr>
          <p:nvPr>
            <p:ph type="body" sz="quarter" idx="11"/>
          </p:nvPr>
        </p:nvSpPr>
        <p:spPr>
          <a:xfrm>
            <a:off x="708143" y="6237312"/>
            <a:ext cx="7886700" cy="415091"/>
          </a:xfrm>
        </p:spPr>
        <p:txBody>
          <a:bodyPr/>
          <a:lstStyle/>
          <a:p>
            <a:pPr algn="ctr"/>
            <a:r>
              <a:rPr lang="en-US" dirty="0"/>
              <a:t>CDC Epidemiology and prevention of vaccine-preventable diseases 2012</a:t>
            </a:r>
          </a:p>
        </p:txBody>
      </p:sp>
      <p:graphicFrame>
        <p:nvGraphicFramePr>
          <p:cNvPr id="29" name="Content Placeholder 15"/>
          <p:cNvGraphicFramePr>
            <a:graphicFrameLocks/>
          </p:cNvGraphicFramePr>
          <p:nvPr>
            <p:extLst>
              <p:ext uri="{D42A27DB-BD31-4B8C-83A1-F6EECF244321}">
                <p14:modId xmlns:p14="http://schemas.microsoft.com/office/powerpoint/2010/main" val="198371955"/>
              </p:ext>
            </p:extLst>
          </p:nvPr>
        </p:nvGraphicFramePr>
        <p:xfrm>
          <a:off x="371475" y="1700808"/>
          <a:ext cx="8521005" cy="4104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71754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Text Box 2"/>
          <p:cNvSpPr txBox="1">
            <a:spLocks noChangeArrowheads="1"/>
          </p:cNvSpPr>
          <p:nvPr/>
        </p:nvSpPr>
        <p:spPr bwMode="auto">
          <a:xfrm>
            <a:off x="228600" y="1600200"/>
            <a:ext cx="8915400" cy="4125913"/>
          </a:xfrm>
          <a:prstGeom prst="rect">
            <a:avLst/>
          </a:prstGeom>
          <a:noFill/>
          <a:ln w="9525">
            <a:noFill/>
            <a:miter lim="800000"/>
            <a:headEnd/>
            <a:tailEnd/>
          </a:ln>
          <a:effectLst/>
        </p:spPr>
        <p:txBody>
          <a:bodyPr lIns="91431" tIns="45716" rIns="91431" bIns="45716">
            <a:spAutoFit/>
          </a:bodyPr>
          <a:lstStyle/>
          <a:p>
            <a:pPr defTabSz="419100">
              <a:lnSpc>
                <a:spcPct val="140000"/>
              </a:lnSpc>
              <a:spcBef>
                <a:spcPct val="0"/>
              </a:spcBef>
              <a:buClr>
                <a:srgbClr val="FF3300"/>
              </a:buClr>
              <a:buSzPct val="130000"/>
              <a:buFont typeface="Webdings" pitchFamily="18" charset="2"/>
              <a:buChar char="4"/>
              <a:tabLst>
                <a:tab pos="438150" algn="l"/>
              </a:tabLst>
            </a:pPr>
            <a:r>
              <a:rPr lang="it-IT" sz="2700" dirty="0">
                <a:latin typeface="Arial" charset="0"/>
              </a:rPr>
              <a:t>Sordità</a:t>
            </a:r>
          </a:p>
          <a:p>
            <a:pPr defTabSz="419100">
              <a:lnSpc>
                <a:spcPct val="140000"/>
              </a:lnSpc>
              <a:spcBef>
                <a:spcPct val="0"/>
              </a:spcBef>
              <a:buClr>
                <a:srgbClr val="FF3300"/>
              </a:buClr>
              <a:buSzPct val="130000"/>
              <a:buFont typeface="Webdings" pitchFamily="18" charset="2"/>
              <a:buChar char="4"/>
              <a:tabLst>
                <a:tab pos="438150" algn="l"/>
              </a:tabLst>
            </a:pPr>
            <a:r>
              <a:rPr lang="it-IT" sz="2700" dirty="0">
                <a:latin typeface="Arial" charset="0"/>
              </a:rPr>
              <a:t>Cataratta</a:t>
            </a:r>
          </a:p>
          <a:p>
            <a:pPr defTabSz="419100">
              <a:lnSpc>
                <a:spcPct val="140000"/>
              </a:lnSpc>
              <a:spcBef>
                <a:spcPct val="0"/>
              </a:spcBef>
              <a:buClr>
                <a:srgbClr val="FF3300"/>
              </a:buClr>
              <a:buSzPct val="130000"/>
              <a:buFont typeface="Webdings" pitchFamily="18" charset="2"/>
              <a:buChar char="4"/>
              <a:tabLst>
                <a:tab pos="438150" algn="l"/>
              </a:tabLst>
            </a:pPr>
            <a:r>
              <a:rPr lang="it-IT" sz="2700" dirty="0">
                <a:latin typeface="Arial" charset="0"/>
              </a:rPr>
              <a:t>Malformazioni cardiache</a:t>
            </a:r>
          </a:p>
          <a:p>
            <a:pPr defTabSz="419100">
              <a:lnSpc>
                <a:spcPct val="140000"/>
              </a:lnSpc>
              <a:spcBef>
                <a:spcPct val="0"/>
              </a:spcBef>
              <a:buClr>
                <a:srgbClr val="FF3300"/>
              </a:buClr>
              <a:buSzPct val="130000"/>
              <a:buFont typeface="Webdings" pitchFamily="18" charset="2"/>
              <a:buChar char="4"/>
              <a:tabLst>
                <a:tab pos="438150" algn="l"/>
              </a:tabLst>
            </a:pPr>
            <a:r>
              <a:rPr lang="it-IT" sz="2700" dirty="0">
                <a:latin typeface="Arial" charset="0"/>
              </a:rPr>
              <a:t>Microcefalia</a:t>
            </a:r>
          </a:p>
          <a:p>
            <a:pPr defTabSz="419100">
              <a:lnSpc>
                <a:spcPct val="140000"/>
              </a:lnSpc>
              <a:spcBef>
                <a:spcPct val="0"/>
              </a:spcBef>
              <a:buClr>
                <a:srgbClr val="FF3300"/>
              </a:buClr>
              <a:buSzPct val="130000"/>
              <a:buFont typeface="Webdings" pitchFamily="18" charset="2"/>
              <a:buChar char="4"/>
              <a:tabLst>
                <a:tab pos="438150" algn="l"/>
              </a:tabLst>
            </a:pPr>
            <a:r>
              <a:rPr lang="it-IT" sz="2700" dirty="0">
                <a:latin typeface="Arial" charset="0"/>
              </a:rPr>
              <a:t>Ritardo mentale</a:t>
            </a:r>
          </a:p>
          <a:p>
            <a:pPr defTabSz="419100">
              <a:lnSpc>
                <a:spcPct val="140000"/>
              </a:lnSpc>
              <a:spcBef>
                <a:spcPct val="0"/>
              </a:spcBef>
              <a:buClr>
                <a:srgbClr val="FF3300"/>
              </a:buClr>
              <a:buSzPct val="130000"/>
              <a:buFont typeface="Webdings" pitchFamily="18" charset="2"/>
              <a:buChar char="4"/>
              <a:tabLst>
                <a:tab pos="438150" algn="l"/>
              </a:tabLst>
            </a:pPr>
            <a:r>
              <a:rPr lang="it-IT" sz="2700" dirty="0">
                <a:latin typeface="Arial" charset="0"/>
              </a:rPr>
              <a:t>Alterazioni ossee</a:t>
            </a:r>
          </a:p>
          <a:p>
            <a:pPr defTabSz="419100">
              <a:lnSpc>
                <a:spcPct val="140000"/>
              </a:lnSpc>
              <a:spcBef>
                <a:spcPct val="0"/>
              </a:spcBef>
              <a:buClr>
                <a:srgbClr val="FF3300"/>
              </a:buClr>
              <a:buSzPct val="130000"/>
              <a:buFont typeface="Webdings" pitchFamily="18" charset="2"/>
              <a:buChar char="4"/>
              <a:tabLst>
                <a:tab pos="438150" algn="l"/>
              </a:tabLst>
            </a:pPr>
            <a:r>
              <a:rPr lang="it-IT" sz="2700" dirty="0">
                <a:latin typeface="Arial" charset="0"/>
              </a:rPr>
              <a:t>Danni al fegato e alla milza</a:t>
            </a:r>
            <a:endParaRPr lang="it-IT" sz="3600" dirty="0">
              <a:latin typeface="Times" charset="0"/>
              <a:cs typeface="Times" charset="0"/>
            </a:endParaRPr>
          </a:p>
        </p:txBody>
      </p:sp>
      <p:sp>
        <p:nvSpPr>
          <p:cNvPr id="406531" name="Text Box 3"/>
          <p:cNvSpPr txBox="1">
            <a:spLocks noChangeArrowheads="1"/>
          </p:cNvSpPr>
          <p:nvPr/>
        </p:nvSpPr>
        <p:spPr bwMode="auto">
          <a:xfrm>
            <a:off x="914400" y="285728"/>
            <a:ext cx="7315200" cy="1323431"/>
          </a:xfrm>
          <a:prstGeom prst="rect">
            <a:avLst/>
          </a:prstGeom>
          <a:solidFill>
            <a:schemeClr val="bg1"/>
          </a:solidFill>
          <a:ln w="9525">
            <a:noFill/>
            <a:miter lim="800000"/>
            <a:headEnd/>
            <a:tailEnd/>
          </a:ln>
          <a:effectLst/>
        </p:spPr>
        <p:txBody>
          <a:bodyPr wrap="square" lIns="91431" tIns="45716" rIns="91431" bIns="45716">
            <a:spAutoFit/>
          </a:bodyPr>
          <a:lstStyle/>
          <a:p>
            <a:pPr algn="ctr">
              <a:spcBef>
                <a:spcPct val="0"/>
              </a:spcBef>
            </a:pPr>
            <a:r>
              <a:rPr lang="it-IT" sz="4000" b="1" dirty="0">
                <a:solidFill>
                  <a:srgbClr val="C00000"/>
                </a:solidFill>
                <a:latin typeface="Arial" charset="0"/>
              </a:rPr>
              <a:t>Manifestazioni cliniche della rosolia congenita</a:t>
            </a:r>
            <a:endParaRPr lang="it-IT" sz="4000" noProof="1">
              <a:solidFill>
                <a:srgbClr val="C00000"/>
              </a:solidFill>
              <a:latin typeface="Times" charset="0"/>
              <a:cs typeface="Times"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395536" y="260648"/>
            <a:ext cx="7886700" cy="610682"/>
          </a:xfrm>
        </p:spPr>
        <p:txBody>
          <a:bodyPr>
            <a:normAutofit/>
          </a:bodyPr>
          <a:lstStyle/>
          <a:p>
            <a:r>
              <a:rPr lang="it-IT" sz="2800" dirty="0"/>
              <a:t>ROSOLIA - DECORSO CLINICO</a:t>
            </a:r>
          </a:p>
        </p:txBody>
      </p:sp>
      <p:sp>
        <p:nvSpPr>
          <p:cNvPr id="9" name="Segnaposto testo 5"/>
          <p:cNvSpPr>
            <a:spLocks noGrp="1"/>
          </p:cNvSpPr>
          <p:nvPr>
            <p:ph type="body" sz="quarter" idx="11"/>
          </p:nvPr>
        </p:nvSpPr>
        <p:spPr>
          <a:xfrm>
            <a:off x="755576" y="6193022"/>
            <a:ext cx="7886700" cy="415091"/>
          </a:xfrm>
        </p:spPr>
        <p:txBody>
          <a:bodyPr/>
          <a:lstStyle/>
          <a:p>
            <a:pPr algn="ctr"/>
            <a:r>
              <a:rPr lang="en-US" dirty="0"/>
              <a:t>CDC Epidemiology and prevention of vaccine-preventable diseases 2012</a:t>
            </a:r>
          </a:p>
        </p:txBody>
      </p:sp>
      <p:sp>
        <p:nvSpPr>
          <p:cNvPr id="5" name="Rounded Rectangle 18"/>
          <p:cNvSpPr>
            <a:spLocks noChangeArrowheads="1"/>
          </p:cNvSpPr>
          <p:nvPr/>
        </p:nvSpPr>
        <p:spPr bwMode="auto">
          <a:xfrm>
            <a:off x="907100" y="1533907"/>
            <a:ext cx="4738448" cy="535781"/>
          </a:xfrm>
          <a:prstGeom prst="roundRect">
            <a:avLst>
              <a:gd name="adj" fmla="val 16667"/>
            </a:avLst>
          </a:prstGeom>
          <a:solidFill>
            <a:schemeClr val="bg2"/>
          </a:solidFill>
          <a:ln w="28575" algn="ctr">
            <a:solidFill>
              <a:schemeClr val="accent1"/>
            </a:solidFill>
            <a:round/>
            <a:headEnd/>
            <a:tailEnd/>
          </a:ln>
        </p:spPr>
        <p:txBody>
          <a:bodyPr lIns="0" tIns="0" rIns="0" bIns="0"/>
          <a:lstStyle/>
          <a:p>
            <a:pPr eaLnBrk="0" hangingPunct="0"/>
            <a:endParaRPr lang="en-GB" sz="1500">
              <a:solidFill>
                <a:srgbClr val="646363"/>
              </a:solidFill>
              <a:latin typeface="Arial MT" panose="020B0604020202020204" pitchFamily="34" charset="0"/>
            </a:endParaRPr>
          </a:p>
        </p:txBody>
      </p:sp>
      <p:sp>
        <p:nvSpPr>
          <p:cNvPr id="6" name="Rectangle 4"/>
          <p:cNvSpPr>
            <a:spLocks noChangeArrowheads="1"/>
          </p:cNvSpPr>
          <p:nvPr/>
        </p:nvSpPr>
        <p:spPr bwMode="auto">
          <a:xfrm>
            <a:off x="1115616" y="1536287"/>
            <a:ext cx="4152125" cy="532209"/>
          </a:xfrm>
          <a:prstGeom prst="rect">
            <a:avLst/>
          </a:prstGeom>
          <a:noFill/>
          <a:ln w="31750">
            <a:noFill/>
            <a:miter lim="800000"/>
            <a:headEnd/>
            <a:tailEnd/>
          </a:ln>
        </p:spPr>
        <p:txBody>
          <a:bodyPr wrap="none" anchor="ctr"/>
          <a:lstStyle/>
          <a:p>
            <a:pPr algn="ctr" eaLnBrk="0" hangingPunct="0"/>
            <a:r>
              <a:rPr lang="en-GB" b="1" dirty="0" err="1">
                <a:solidFill>
                  <a:srgbClr val="646363"/>
                </a:solidFill>
                <a:latin typeface="Arial MT" panose="020B0604020202020204" pitchFamily="34" charset="0"/>
              </a:rPr>
              <a:t>Periodo</a:t>
            </a:r>
            <a:r>
              <a:rPr lang="en-GB" b="1" dirty="0">
                <a:solidFill>
                  <a:srgbClr val="646363"/>
                </a:solidFill>
                <a:latin typeface="Arial MT" panose="020B0604020202020204" pitchFamily="34" charset="0"/>
              </a:rPr>
              <a:t> </a:t>
            </a:r>
            <a:r>
              <a:rPr lang="en-GB" b="1" dirty="0" err="1">
                <a:solidFill>
                  <a:srgbClr val="646363"/>
                </a:solidFill>
                <a:latin typeface="Arial MT" panose="020B0604020202020204" pitchFamily="34" charset="0"/>
              </a:rPr>
              <a:t>d’incubazione</a:t>
            </a:r>
            <a:r>
              <a:rPr lang="en-GB" b="1" dirty="0">
                <a:solidFill>
                  <a:srgbClr val="646363"/>
                </a:solidFill>
                <a:latin typeface="Arial MT" panose="020B0604020202020204" pitchFamily="34" charset="0"/>
              </a:rPr>
              <a:t>: </a:t>
            </a:r>
            <a:r>
              <a:rPr lang="en-GB" dirty="0">
                <a:solidFill>
                  <a:srgbClr val="646363"/>
                </a:solidFill>
                <a:latin typeface="Arial MT" panose="020B0604020202020204" pitchFamily="34" charset="0"/>
              </a:rPr>
              <a:t>12–23 </a:t>
            </a:r>
            <a:r>
              <a:rPr lang="en-GB" dirty="0" err="1">
                <a:solidFill>
                  <a:srgbClr val="646363"/>
                </a:solidFill>
                <a:latin typeface="Arial MT" panose="020B0604020202020204" pitchFamily="34" charset="0"/>
              </a:rPr>
              <a:t>giorni</a:t>
            </a:r>
            <a:endParaRPr lang="en-GB" dirty="0">
              <a:solidFill>
                <a:srgbClr val="646363"/>
              </a:solidFill>
              <a:latin typeface="Arial MT" panose="020B0604020202020204" pitchFamily="34" charset="0"/>
            </a:endParaRPr>
          </a:p>
          <a:p>
            <a:pPr algn="ctr" eaLnBrk="0" hangingPunct="0"/>
            <a:r>
              <a:rPr lang="en-GB" dirty="0">
                <a:solidFill>
                  <a:srgbClr val="646363"/>
                </a:solidFill>
                <a:latin typeface="Arial MT" panose="020B0604020202020204" pitchFamily="34" charset="0"/>
              </a:rPr>
              <a:t>(</a:t>
            </a:r>
            <a:r>
              <a:rPr lang="en-GB" dirty="0" err="1">
                <a:solidFill>
                  <a:srgbClr val="646363"/>
                </a:solidFill>
                <a:latin typeface="Arial MT" panose="020B0604020202020204" pitchFamily="34" charset="0"/>
              </a:rPr>
              <a:t>fino</a:t>
            </a:r>
            <a:r>
              <a:rPr lang="en-GB" dirty="0">
                <a:solidFill>
                  <a:srgbClr val="646363"/>
                </a:solidFill>
                <a:latin typeface="Arial MT" panose="020B0604020202020204" pitchFamily="34" charset="0"/>
              </a:rPr>
              <a:t> al 50% </a:t>
            </a:r>
            <a:r>
              <a:rPr lang="en-GB" dirty="0" err="1">
                <a:solidFill>
                  <a:srgbClr val="646363"/>
                </a:solidFill>
                <a:latin typeface="Arial MT" panose="020B0604020202020204" pitchFamily="34" charset="0"/>
              </a:rPr>
              <a:t>dei</a:t>
            </a:r>
            <a:r>
              <a:rPr lang="en-GB"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casi</a:t>
            </a:r>
            <a:r>
              <a:rPr lang="en-GB"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subclinici</a:t>
            </a:r>
            <a:r>
              <a:rPr lang="en-GB" dirty="0">
                <a:solidFill>
                  <a:srgbClr val="646363"/>
                </a:solidFill>
                <a:latin typeface="Arial MT" panose="020B0604020202020204" pitchFamily="34" charset="0"/>
              </a:rPr>
              <a:t>)</a:t>
            </a:r>
          </a:p>
        </p:txBody>
      </p:sp>
      <p:grpSp>
        <p:nvGrpSpPr>
          <p:cNvPr id="7" name="Group 37"/>
          <p:cNvGrpSpPr/>
          <p:nvPr/>
        </p:nvGrpSpPr>
        <p:grpSpPr>
          <a:xfrm>
            <a:off x="899592" y="3321558"/>
            <a:ext cx="4746190" cy="532209"/>
            <a:chOff x="1475656" y="4509120"/>
            <a:chExt cx="5616624" cy="709612"/>
          </a:xfrm>
        </p:grpSpPr>
        <p:sp>
          <p:nvSpPr>
            <p:cNvPr id="8" name="Rounded Rectangle 20"/>
            <p:cNvSpPr>
              <a:spLocks noChangeArrowheads="1"/>
            </p:cNvSpPr>
            <p:nvPr/>
          </p:nvSpPr>
          <p:spPr bwMode="auto">
            <a:xfrm>
              <a:off x="1484541" y="4611898"/>
              <a:ext cx="5598854" cy="504057"/>
            </a:xfrm>
            <a:prstGeom prst="roundRect">
              <a:avLst>
                <a:gd name="adj" fmla="val 16667"/>
              </a:avLst>
            </a:prstGeom>
            <a:solidFill>
              <a:schemeClr val="bg2"/>
            </a:solidFill>
            <a:ln w="28575" algn="ctr">
              <a:solidFill>
                <a:schemeClr val="accent1"/>
              </a:solidFill>
              <a:round/>
              <a:headEnd/>
              <a:tailEnd/>
            </a:ln>
          </p:spPr>
          <p:txBody>
            <a:bodyPr lIns="0" tIns="0" rIns="0" bIns="0"/>
            <a:lstStyle/>
            <a:p>
              <a:pPr eaLnBrk="0" hangingPunct="0"/>
              <a:endParaRPr lang="en-GB" sz="1600">
                <a:solidFill>
                  <a:srgbClr val="646363"/>
                </a:solidFill>
                <a:latin typeface="Arial MT" panose="020B0604020202020204" pitchFamily="34" charset="0"/>
              </a:endParaRPr>
            </a:p>
          </p:txBody>
        </p:sp>
        <p:sp>
          <p:nvSpPr>
            <p:cNvPr id="10" name="Rectangle 6"/>
            <p:cNvSpPr>
              <a:spLocks noChangeArrowheads="1"/>
            </p:cNvSpPr>
            <p:nvPr/>
          </p:nvSpPr>
          <p:spPr bwMode="auto">
            <a:xfrm>
              <a:off x="1475656" y="4509120"/>
              <a:ext cx="5616624" cy="709612"/>
            </a:xfrm>
            <a:prstGeom prst="rect">
              <a:avLst/>
            </a:prstGeom>
            <a:noFill/>
            <a:ln w="31750">
              <a:noFill/>
              <a:miter lim="800000"/>
              <a:headEnd/>
              <a:tailEnd/>
            </a:ln>
          </p:spPr>
          <p:txBody>
            <a:bodyPr wrap="none" anchor="ctr"/>
            <a:lstStyle/>
            <a:p>
              <a:pPr algn="ctr" eaLnBrk="0" hangingPunct="0"/>
              <a:r>
                <a:rPr lang="en-GB" sz="1600" b="1" dirty="0">
                  <a:solidFill>
                    <a:srgbClr val="646363"/>
                  </a:solidFill>
                  <a:latin typeface="Arial MT" panose="020B0604020202020204" pitchFamily="34" charset="0"/>
                </a:rPr>
                <a:t>Rash: </a:t>
              </a:r>
              <a:r>
                <a:rPr lang="en-GB" sz="1600" dirty="0">
                  <a:solidFill>
                    <a:srgbClr val="646363"/>
                  </a:solidFill>
                  <a:latin typeface="Arial MT" panose="020B0604020202020204" pitchFamily="34" charset="0"/>
                </a:rPr>
                <a:t>14–17 </a:t>
              </a:r>
              <a:r>
                <a:rPr lang="en-GB" sz="1600" dirty="0" err="1">
                  <a:solidFill>
                    <a:srgbClr val="646363"/>
                  </a:solidFill>
                  <a:latin typeface="Arial MT" panose="020B0604020202020204" pitchFamily="34" charset="0"/>
                </a:rPr>
                <a:t>giorni</a:t>
              </a:r>
              <a:r>
                <a:rPr lang="en-GB" sz="1600" dirty="0">
                  <a:solidFill>
                    <a:srgbClr val="646363"/>
                  </a:solidFill>
                  <a:latin typeface="Arial MT" panose="020B0604020202020204" pitchFamily="34" charset="0"/>
                </a:rPr>
                <a:t> post-</a:t>
              </a:r>
              <a:r>
                <a:rPr lang="en-GB" sz="1600" dirty="0" err="1">
                  <a:solidFill>
                    <a:srgbClr val="646363"/>
                  </a:solidFill>
                  <a:latin typeface="Arial MT" panose="020B0604020202020204" pitchFamily="34" charset="0"/>
                </a:rPr>
                <a:t>esposizione</a:t>
              </a:r>
              <a:endParaRPr lang="en-GB" sz="1600" baseline="30000" dirty="0">
                <a:solidFill>
                  <a:srgbClr val="646363"/>
                </a:solidFill>
                <a:latin typeface="Arial MT" panose="020B0604020202020204" pitchFamily="34" charset="0"/>
              </a:endParaRPr>
            </a:p>
          </p:txBody>
        </p:sp>
      </p:grpSp>
      <p:grpSp>
        <p:nvGrpSpPr>
          <p:cNvPr id="11" name="Group 40"/>
          <p:cNvGrpSpPr/>
          <p:nvPr/>
        </p:nvGrpSpPr>
        <p:grpSpPr>
          <a:xfrm>
            <a:off x="899592" y="4066410"/>
            <a:ext cx="4746191" cy="1862313"/>
            <a:chOff x="1484541" y="5517232"/>
            <a:chExt cx="5607739" cy="834106"/>
          </a:xfrm>
        </p:grpSpPr>
        <p:sp>
          <p:nvSpPr>
            <p:cNvPr id="12" name="Rounded Rectangle 21"/>
            <p:cNvSpPr>
              <a:spLocks noChangeArrowheads="1"/>
            </p:cNvSpPr>
            <p:nvPr/>
          </p:nvSpPr>
          <p:spPr bwMode="auto">
            <a:xfrm>
              <a:off x="1484541" y="5517232"/>
              <a:ext cx="5598854" cy="714375"/>
            </a:xfrm>
            <a:prstGeom prst="roundRect">
              <a:avLst>
                <a:gd name="adj" fmla="val 16667"/>
              </a:avLst>
            </a:prstGeom>
            <a:solidFill>
              <a:schemeClr val="bg2"/>
            </a:solidFill>
            <a:ln w="28575" algn="ctr">
              <a:solidFill>
                <a:schemeClr val="accent1"/>
              </a:solidFill>
              <a:round/>
              <a:headEnd/>
              <a:tailEnd/>
            </a:ln>
          </p:spPr>
          <p:txBody>
            <a:bodyPr lIns="0" tIns="0" rIns="0" bIns="0"/>
            <a:lstStyle/>
            <a:p>
              <a:pPr eaLnBrk="0" hangingPunct="0"/>
              <a:endParaRPr lang="en-GB" sz="1500">
                <a:solidFill>
                  <a:srgbClr val="646363"/>
                </a:solidFill>
                <a:latin typeface="Arial MT" panose="020B0604020202020204" pitchFamily="34" charset="0"/>
              </a:endParaRPr>
            </a:p>
          </p:txBody>
        </p:sp>
        <p:sp>
          <p:nvSpPr>
            <p:cNvPr id="13" name="Rectangle 8"/>
            <p:cNvSpPr>
              <a:spLocks noChangeArrowheads="1"/>
            </p:cNvSpPr>
            <p:nvPr/>
          </p:nvSpPr>
          <p:spPr bwMode="auto">
            <a:xfrm>
              <a:off x="1615044" y="5541049"/>
              <a:ext cx="5477236" cy="810289"/>
            </a:xfrm>
            <a:prstGeom prst="rect">
              <a:avLst/>
            </a:prstGeom>
            <a:noFill/>
            <a:ln w="31750">
              <a:noFill/>
              <a:miter lim="800000"/>
              <a:headEnd/>
              <a:tailEnd/>
            </a:ln>
          </p:spPr>
          <p:txBody>
            <a:bodyPr wrap="none" anchor="ctr"/>
            <a:lstStyle/>
            <a:p>
              <a:pPr algn="ctr" eaLnBrk="0" hangingPunct="0"/>
              <a:r>
                <a:rPr lang="en-GB" sz="1600" b="1" dirty="0" err="1">
                  <a:solidFill>
                    <a:srgbClr val="646363"/>
                  </a:solidFill>
                  <a:latin typeface="Arial MT" panose="020B0604020202020204" pitchFamily="34" charset="0"/>
                </a:rPr>
                <a:t>Guarigione</a:t>
              </a:r>
              <a:r>
                <a:rPr lang="en-GB" sz="1600" b="1" dirty="0">
                  <a:solidFill>
                    <a:srgbClr val="646363"/>
                  </a:solidFill>
                  <a:latin typeface="Arial MT" panose="020B0604020202020204" pitchFamily="34" charset="0"/>
                </a:rPr>
                <a:t> o </a:t>
              </a:r>
              <a:r>
                <a:rPr lang="en-GB" sz="1600" b="1" dirty="0" err="1">
                  <a:solidFill>
                    <a:srgbClr val="646363"/>
                  </a:solidFill>
                  <a:latin typeface="Arial MT" panose="020B0604020202020204" pitchFamily="34" charset="0"/>
                </a:rPr>
                <a:t>complicazioni</a:t>
              </a:r>
              <a:endParaRPr lang="en-GB" sz="1600" b="1" dirty="0">
                <a:solidFill>
                  <a:srgbClr val="646363"/>
                </a:solidFill>
                <a:latin typeface="Arial MT" panose="020B0604020202020204" pitchFamily="34" charset="0"/>
              </a:endParaRPr>
            </a:p>
            <a:p>
              <a:pPr algn="ctr" eaLnBrk="0" hangingPunct="0"/>
              <a:r>
                <a:rPr lang="en-GB" sz="1600" dirty="0">
                  <a:solidFill>
                    <a:srgbClr val="646363"/>
                  </a:solidFill>
                  <a:latin typeface="Arial MT" panose="020B0604020202020204" pitchFamily="34" charset="0"/>
                </a:rPr>
                <a:t>(</a:t>
              </a:r>
              <a:r>
                <a:rPr lang="en-GB" sz="1600" dirty="0" err="1">
                  <a:solidFill>
                    <a:srgbClr val="646363"/>
                  </a:solidFill>
                  <a:latin typeface="Arial MT" panose="020B0604020202020204" pitchFamily="34" charset="0"/>
                </a:rPr>
                <a:t>complicazioni</a:t>
              </a:r>
              <a:r>
                <a:rPr lang="en-GB" sz="1600" dirty="0">
                  <a:solidFill>
                    <a:srgbClr val="646363"/>
                  </a:solidFill>
                  <a:latin typeface="Arial MT" panose="020B0604020202020204" pitchFamily="34" charset="0"/>
                </a:rPr>
                <a:t> </a:t>
              </a:r>
              <a:r>
                <a:rPr lang="en-GB" sz="1600" dirty="0" err="1">
                  <a:solidFill>
                    <a:srgbClr val="646363"/>
                  </a:solidFill>
                  <a:latin typeface="Arial MT" panose="020B0604020202020204" pitchFamily="34" charset="0"/>
                </a:rPr>
                <a:t>più</a:t>
              </a:r>
              <a:r>
                <a:rPr lang="en-GB" sz="1600" dirty="0">
                  <a:solidFill>
                    <a:srgbClr val="646363"/>
                  </a:solidFill>
                  <a:latin typeface="Arial MT" panose="020B0604020202020204" pitchFamily="34" charset="0"/>
                </a:rPr>
                <a:t> </a:t>
              </a:r>
              <a:r>
                <a:rPr lang="en-GB" sz="1600" dirty="0" err="1">
                  <a:solidFill>
                    <a:srgbClr val="646363"/>
                  </a:solidFill>
                  <a:latin typeface="Arial MT" panose="020B0604020202020204" pitchFamily="34" charset="0"/>
                </a:rPr>
                <a:t>comuni</a:t>
              </a:r>
              <a:r>
                <a:rPr lang="en-GB" sz="1600" dirty="0">
                  <a:solidFill>
                    <a:srgbClr val="646363"/>
                  </a:solidFill>
                  <a:latin typeface="Arial MT" panose="020B0604020202020204" pitchFamily="34" charset="0"/>
                </a:rPr>
                <a:t> </a:t>
              </a:r>
              <a:r>
                <a:rPr lang="en-GB" sz="1600" dirty="0" err="1">
                  <a:solidFill>
                    <a:srgbClr val="646363"/>
                  </a:solidFill>
                  <a:latin typeface="Arial MT" panose="020B0604020202020204" pitchFamily="34" charset="0"/>
                </a:rPr>
                <a:t>negli</a:t>
              </a:r>
              <a:r>
                <a:rPr lang="en-GB" sz="1600" dirty="0">
                  <a:solidFill>
                    <a:srgbClr val="646363"/>
                  </a:solidFill>
                  <a:latin typeface="Arial MT" panose="020B0604020202020204" pitchFamily="34" charset="0"/>
                </a:rPr>
                <a:t> </a:t>
              </a:r>
              <a:r>
                <a:rPr lang="en-GB" sz="1600" dirty="0" err="1">
                  <a:solidFill>
                    <a:srgbClr val="646363"/>
                  </a:solidFill>
                  <a:latin typeface="Arial MT" panose="020B0604020202020204" pitchFamily="34" charset="0"/>
                </a:rPr>
                <a:t>adulti</a:t>
              </a:r>
              <a:r>
                <a:rPr lang="en-GB" sz="1600" dirty="0">
                  <a:solidFill>
                    <a:srgbClr val="646363"/>
                  </a:solidFill>
                  <a:latin typeface="Arial MT" panose="020B0604020202020204" pitchFamily="34" charset="0"/>
                </a:rPr>
                <a:t>)</a:t>
              </a:r>
            </a:p>
            <a:p>
              <a:pPr algn="ctr" eaLnBrk="0" hangingPunct="0"/>
              <a:r>
                <a:rPr lang="en-GB" sz="1600" dirty="0" err="1">
                  <a:solidFill>
                    <a:srgbClr val="646363"/>
                  </a:solidFill>
                  <a:latin typeface="Arial MT" panose="020B0604020202020204" pitchFamily="34" charset="0"/>
                </a:rPr>
                <a:t>Atralgia</a:t>
              </a:r>
              <a:r>
                <a:rPr lang="en-GB" sz="1600" dirty="0">
                  <a:solidFill>
                    <a:srgbClr val="646363"/>
                  </a:solidFill>
                  <a:latin typeface="Arial MT" panose="020B0604020202020204" pitchFamily="34" charset="0"/>
                </a:rPr>
                <a:t> e </a:t>
              </a:r>
              <a:r>
                <a:rPr lang="en-GB" sz="1600" dirty="0" err="1">
                  <a:solidFill>
                    <a:srgbClr val="646363"/>
                  </a:solidFill>
                  <a:latin typeface="Arial MT" panose="020B0604020202020204" pitchFamily="34" charset="0"/>
                </a:rPr>
                <a:t>artriti</a:t>
              </a:r>
              <a:r>
                <a:rPr lang="en-GB" sz="1600" dirty="0">
                  <a:solidFill>
                    <a:srgbClr val="646363"/>
                  </a:solidFill>
                  <a:latin typeface="Arial MT" panose="020B0604020202020204" pitchFamily="34" charset="0"/>
                </a:rPr>
                <a:t> </a:t>
              </a:r>
              <a:r>
                <a:rPr lang="en-GB" sz="1600" dirty="0" err="1">
                  <a:solidFill>
                    <a:srgbClr val="646363"/>
                  </a:solidFill>
                  <a:latin typeface="Arial MT" panose="020B0604020202020204" pitchFamily="34" charset="0"/>
                </a:rPr>
                <a:t>transitorie</a:t>
              </a:r>
              <a:r>
                <a:rPr lang="en-GB" sz="1600" dirty="0">
                  <a:solidFill>
                    <a:srgbClr val="646363"/>
                  </a:solidFill>
                  <a:latin typeface="Arial MT" panose="020B0604020202020204" pitchFamily="34" charset="0"/>
                </a:rPr>
                <a:t> </a:t>
              </a:r>
              <a:r>
                <a:rPr lang="en-GB" sz="1600" dirty="0" err="1">
                  <a:solidFill>
                    <a:srgbClr val="646363"/>
                  </a:solidFill>
                  <a:latin typeface="Arial MT" panose="020B0604020202020204" pitchFamily="34" charset="0"/>
                </a:rPr>
                <a:t>nelle</a:t>
              </a:r>
              <a:r>
                <a:rPr lang="en-GB" sz="1600" dirty="0">
                  <a:solidFill>
                    <a:srgbClr val="646363"/>
                  </a:solidFill>
                  <a:latin typeface="Arial MT" panose="020B0604020202020204" pitchFamily="34" charset="0"/>
                </a:rPr>
                <a:t> </a:t>
              </a:r>
              <a:r>
                <a:rPr lang="en-GB" sz="1600" dirty="0" err="1">
                  <a:solidFill>
                    <a:srgbClr val="646363"/>
                  </a:solidFill>
                  <a:latin typeface="Arial MT" panose="020B0604020202020204" pitchFamily="34" charset="0"/>
                </a:rPr>
                <a:t>donne</a:t>
              </a:r>
              <a:r>
                <a:rPr lang="en-GB" sz="1600" dirty="0">
                  <a:solidFill>
                    <a:srgbClr val="646363"/>
                  </a:solidFill>
                  <a:latin typeface="Arial MT" panose="020B0604020202020204" pitchFamily="34" charset="0"/>
                </a:rPr>
                <a:t> (</a:t>
              </a:r>
              <a:r>
                <a:rPr lang="en-GB" sz="1600" dirty="0" err="1">
                  <a:solidFill>
                    <a:srgbClr val="646363"/>
                  </a:solidFill>
                  <a:latin typeface="Arial MT" panose="020B0604020202020204" pitchFamily="34" charset="0"/>
                </a:rPr>
                <a:t>fino</a:t>
              </a:r>
              <a:r>
                <a:rPr lang="en-GB" sz="1600" dirty="0">
                  <a:solidFill>
                    <a:srgbClr val="646363"/>
                  </a:solidFill>
                  <a:latin typeface="Arial MT" panose="020B0604020202020204" pitchFamily="34" charset="0"/>
                </a:rPr>
                <a:t> al 70%)</a:t>
              </a:r>
            </a:p>
            <a:p>
              <a:pPr algn="ctr" eaLnBrk="0" hangingPunct="0"/>
              <a:r>
                <a:rPr lang="en-GB" sz="1600" dirty="0" err="1">
                  <a:solidFill>
                    <a:srgbClr val="646363"/>
                  </a:solidFill>
                  <a:latin typeface="Arial MT" panose="020B0604020202020204" pitchFamily="34" charset="0"/>
                </a:rPr>
                <a:t>Sindrome</a:t>
              </a:r>
              <a:r>
                <a:rPr lang="en-GB" sz="1600" dirty="0">
                  <a:solidFill>
                    <a:srgbClr val="646363"/>
                  </a:solidFill>
                  <a:latin typeface="Arial MT" panose="020B0604020202020204" pitchFamily="34" charset="0"/>
                </a:rPr>
                <a:t> </a:t>
              </a:r>
              <a:r>
                <a:rPr lang="en-GB" sz="1600" dirty="0" err="1">
                  <a:solidFill>
                    <a:srgbClr val="646363"/>
                  </a:solidFill>
                  <a:latin typeface="Arial MT" panose="020B0604020202020204" pitchFamily="34" charset="0"/>
                </a:rPr>
                <a:t>da</a:t>
              </a:r>
              <a:r>
                <a:rPr lang="en-GB" sz="1600" dirty="0">
                  <a:solidFill>
                    <a:srgbClr val="646363"/>
                  </a:solidFill>
                  <a:latin typeface="Arial MT" panose="020B0604020202020204" pitchFamily="34" charset="0"/>
                </a:rPr>
                <a:t> </a:t>
              </a:r>
              <a:r>
                <a:rPr lang="en-GB" sz="1600" dirty="0" err="1">
                  <a:solidFill>
                    <a:srgbClr val="646363"/>
                  </a:solidFill>
                  <a:latin typeface="Arial MT" panose="020B0604020202020204" pitchFamily="34" charset="0"/>
                </a:rPr>
                <a:t>rosolia</a:t>
              </a:r>
              <a:r>
                <a:rPr lang="en-GB" sz="1600" dirty="0">
                  <a:solidFill>
                    <a:srgbClr val="646363"/>
                  </a:solidFill>
                  <a:latin typeface="Arial MT" panose="020B0604020202020204" pitchFamily="34" charset="0"/>
                </a:rPr>
                <a:t> </a:t>
              </a:r>
              <a:r>
                <a:rPr lang="en-GB" sz="1600" dirty="0" err="1">
                  <a:solidFill>
                    <a:srgbClr val="646363"/>
                  </a:solidFill>
                  <a:latin typeface="Arial MT" panose="020B0604020202020204" pitchFamily="34" charset="0"/>
                </a:rPr>
                <a:t>congenita</a:t>
              </a:r>
              <a:r>
                <a:rPr lang="en-GB" sz="1600" dirty="0">
                  <a:solidFill>
                    <a:srgbClr val="646363"/>
                  </a:solidFill>
                  <a:latin typeface="Arial MT" panose="020B0604020202020204" pitchFamily="34" charset="0"/>
                </a:rPr>
                <a:t> se </a:t>
              </a:r>
              <a:r>
                <a:rPr lang="en-GB" sz="1600" dirty="0" err="1">
                  <a:solidFill>
                    <a:srgbClr val="646363"/>
                  </a:solidFill>
                  <a:latin typeface="Arial MT" panose="020B0604020202020204" pitchFamily="34" charset="0"/>
                </a:rPr>
                <a:t>infezione</a:t>
              </a:r>
              <a:r>
                <a:rPr lang="en-GB" sz="1600" dirty="0">
                  <a:solidFill>
                    <a:srgbClr val="646363"/>
                  </a:solidFill>
                  <a:latin typeface="Arial MT" panose="020B0604020202020204" pitchFamily="34" charset="0"/>
                </a:rPr>
                <a:t> </a:t>
              </a:r>
            </a:p>
            <a:p>
              <a:pPr algn="ctr" eaLnBrk="0" hangingPunct="0"/>
              <a:r>
                <a:rPr lang="en-GB" sz="1600" dirty="0" err="1">
                  <a:solidFill>
                    <a:srgbClr val="646363"/>
                  </a:solidFill>
                  <a:latin typeface="Arial MT" panose="020B0604020202020204" pitchFamily="34" charset="0"/>
                </a:rPr>
                <a:t>nel</a:t>
              </a:r>
              <a:r>
                <a:rPr lang="en-GB" sz="1600" dirty="0">
                  <a:solidFill>
                    <a:srgbClr val="646363"/>
                  </a:solidFill>
                  <a:latin typeface="Arial MT" panose="020B0604020202020204" pitchFamily="34" charset="0"/>
                </a:rPr>
                <a:t> primo </a:t>
              </a:r>
              <a:r>
                <a:rPr lang="en-GB" sz="1600" dirty="0" err="1">
                  <a:solidFill>
                    <a:srgbClr val="646363"/>
                  </a:solidFill>
                  <a:latin typeface="Arial MT" panose="020B0604020202020204" pitchFamily="34" charset="0"/>
                </a:rPr>
                <a:t>trimestre</a:t>
              </a:r>
              <a:r>
                <a:rPr lang="en-GB" sz="1600" dirty="0">
                  <a:solidFill>
                    <a:srgbClr val="646363"/>
                  </a:solidFill>
                  <a:latin typeface="Arial MT" panose="020B0604020202020204" pitchFamily="34" charset="0"/>
                </a:rPr>
                <a:t> </a:t>
              </a:r>
              <a:r>
                <a:rPr lang="en-GB" sz="1600" dirty="0" err="1">
                  <a:solidFill>
                    <a:srgbClr val="646363"/>
                  </a:solidFill>
                  <a:latin typeface="Arial MT" panose="020B0604020202020204" pitchFamily="34" charset="0"/>
                </a:rPr>
                <a:t>di</a:t>
              </a:r>
              <a:r>
                <a:rPr lang="en-GB" sz="1600" dirty="0">
                  <a:solidFill>
                    <a:srgbClr val="646363"/>
                  </a:solidFill>
                  <a:latin typeface="Arial MT" panose="020B0604020202020204" pitchFamily="34" charset="0"/>
                </a:rPr>
                <a:t> </a:t>
              </a:r>
              <a:r>
                <a:rPr lang="en-GB" sz="1600" dirty="0" err="1">
                  <a:solidFill>
                    <a:srgbClr val="646363"/>
                  </a:solidFill>
                  <a:latin typeface="Arial MT" panose="020B0604020202020204" pitchFamily="34" charset="0"/>
                </a:rPr>
                <a:t>gestazione</a:t>
              </a:r>
              <a:r>
                <a:rPr lang="en-GB" sz="1600" dirty="0">
                  <a:solidFill>
                    <a:srgbClr val="646363"/>
                  </a:solidFill>
                  <a:latin typeface="Arial MT" panose="020B0604020202020204" pitchFamily="34" charset="0"/>
                </a:rPr>
                <a:t> (</a:t>
              </a:r>
              <a:r>
                <a:rPr lang="en-GB" sz="1600" dirty="0" err="1">
                  <a:solidFill>
                    <a:srgbClr val="646363"/>
                  </a:solidFill>
                  <a:latin typeface="Arial MT" panose="020B0604020202020204" pitchFamily="34" charset="0"/>
                </a:rPr>
                <a:t>fino</a:t>
              </a:r>
              <a:r>
                <a:rPr lang="en-GB" sz="1600" dirty="0">
                  <a:solidFill>
                    <a:srgbClr val="646363"/>
                  </a:solidFill>
                  <a:latin typeface="Arial MT" panose="020B0604020202020204" pitchFamily="34" charset="0"/>
                </a:rPr>
                <a:t> all’85%)</a:t>
              </a:r>
            </a:p>
            <a:p>
              <a:pPr algn="ctr" eaLnBrk="0" hangingPunct="0"/>
              <a:endParaRPr lang="en-GB" sz="1350" dirty="0">
                <a:solidFill>
                  <a:srgbClr val="646363"/>
                </a:solidFill>
                <a:latin typeface="Arial MT" panose="020B0604020202020204" pitchFamily="34" charset="0"/>
              </a:endParaRPr>
            </a:p>
          </p:txBody>
        </p:sp>
      </p:grpSp>
      <p:grpSp>
        <p:nvGrpSpPr>
          <p:cNvPr id="14" name="Group 43"/>
          <p:cNvGrpSpPr/>
          <p:nvPr/>
        </p:nvGrpSpPr>
        <p:grpSpPr>
          <a:xfrm>
            <a:off x="899592" y="2308867"/>
            <a:ext cx="4746191" cy="870347"/>
            <a:chOff x="1484541" y="3021437"/>
            <a:chExt cx="5607739" cy="1160462"/>
          </a:xfrm>
        </p:grpSpPr>
        <p:sp>
          <p:nvSpPr>
            <p:cNvPr id="15" name="Rounded Rectangle 19"/>
            <p:cNvSpPr>
              <a:spLocks noChangeArrowheads="1"/>
            </p:cNvSpPr>
            <p:nvPr/>
          </p:nvSpPr>
          <p:spPr bwMode="auto">
            <a:xfrm>
              <a:off x="1484541" y="3066792"/>
              <a:ext cx="5598854" cy="1038448"/>
            </a:xfrm>
            <a:prstGeom prst="roundRect">
              <a:avLst>
                <a:gd name="adj" fmla="val 16667"/>
              </a:avLst>
            </a:prstGeom>
            <a:solidFill>
              <a:schemeClr val="bg2"/>
            </a:solidFill>
            <a:ln w="28575" algn="ctr">
              <a:solidFill>
                <a:schemeClr val="accent1"/>
              </a:solidFill>
              <a:round/>
              <a:headEnd/>
              <a:tailEnd/>
            </a:ln>
          </p:spPr>
          <p:txBody>
            <a:bodyPr lIns="0" tIns="0" rIns="0" bIns="0"/>
            <a:lstStyle/>
            <a:p>
              <a:pPr eaLnBrk="0" hangingPunct="0"/>
              <a:endParaRPr lang="en-GB">
                <a:solidFill>
                  <a:srgbClr val="646363"/>
                </a:solidFill>
                <a:latin typeface="Arial MT" panose="020B0604020202020204" pitchFamily="34" charset="0"/>
              </a:endParaRPr>
            </a:p>
          </p:txBody>
        </p:sp>
        <p:sp>
          <p:nvSpPr>
            <p:cNvPr id="16" name="Rectangle 9"/>
            <p:cNvSpPr>
              <a:spLocks noChangeArrowheads="1"/>
            </p:cNvSpPr>
            <p:nvPr/>
          </p:nvSpPr>
          <p:spPr bwMode="auto">
            <a:xfrm>
              <a:off x="1555668" y="3021437"/>
              <a:ext cx="5536612" cy="1160462"/>
            </a:xfrm>
            <a:prstGeom prst="rect">
              <a:avLst/>
            </a:prstGeom>
            <a:noFill/>
            <a:ln w="31750">
              <a:noFill/>
              <a:miter lim="800000"/>
              <a:headEnd/>
              <a:tailEnd/>
            </a:ln>
          </p:spPr>
          <p:txBody>
            <a:bodyPr wrap="none" anchor="ctr"/>
            <a:lstStyle/>
            <a:p>
              <a:pPr algn="ctr" eaLnBrk="0" hangingPunct="0"/>
              <a:r>
                <a:rPr lang="en-GB" sz="1600" b="1" dirty="0" err="1">
                  <a:solidFill>
                    <a:srgbClr val="646363"/>
                  </a:solidFill>
                  <a:latin typeface="Arial MT" panose="020B0604020202020204" pitchFamily="34" charset="0"/>
                </a:rPr>
                <a:t>Fase</a:t>
              </a:r>
              <a:r>
                <a:rPr lang="en-GB" sz="1600" b="1" dirty="0">
                  <a:solidFill>
                    <a:srgbClr val="646363"/>
                  </a:solidFill>
                  <a:latin typeface="Arial MT" panose="020B0604020202020204" pitchFamily="34" charset="0"/>
                </a:rPr>
                <a:t> </a:t>
              </a:r>
              <a:r>
                <a:rPr lang="en-GB" sz="1600" b="1" dirty="0" err="1">
                  <a:solidFill>
                    <a:srgbClr val="646363"/>
                  </a:solidFill>
                  <a:latin typeface="Arial MT" panose="020B0604020202020204" pitchFamily="34" charset="0"/>
                </a:rPr>
                <a:t>prodromica</a:t>
              </a:r>
              <a:r>
                <a:rPr lang="en-GB" sz="1600" b="1" dirty="0">
                  <a:solidFill>
                    <a:srgbClr val="646363"/>
                  </a:solidFill>
                  <a:latin typeface="Arial MT" panose="020B0604020202020204" pitchFamily="34" charset="0"/>
                </a:rPr>
                <a:t>:</a:t>
              </a:r>
            </a:p>
            <a:p>
              <a:pPr algn="ctr" eaLnBrk="0" hangingPunct="0"/>
              <a:r>
                <a:rPr lang="en-GB" sz="1600" dirty="0" err="1">
                  <a:solidFill>
                    <a:srgbClr val="646363"/>
                  </a:solidFill>
                  <a:latin typeface="Arial MT" panose="020B0604020202020204" pitchFamily="34" charset="0"/>
                </a:rPr>
                <a:t>febbricola</a:t>
              </a:r>
              <a:r>
                <a:rPr lang="en-GB" sz="1600" dirty="0">
                  <a:solidFill>
                    <a:srgbClr val="646363"/>
                  </a:solidFill>
                  <a:latin typeface="Arial MT" panose="020B0604020202020204" pitchFamily="34" charset="0"/>
                </a:rPr>
                <a:t>, </a:t>
              </a:r>
              <a:r>
                <a:rPr lang="en-GB" sz="1600" dirty="0" err="1">
                  <a:solidFill>
                    <a:srgbClr val="646363"/>
                  </a:solidFill>
                  <a:latin typeface="Arial MT" panose="020B0604020202020204" pitchFamily="34" charset="0"/>
                </a:rPr>
                <a:t>linfoadenopatia</a:t>
              </a:r>
              <a:r>
                <a:rPr lang="en-GB" sz="1600" dirty="0">
                  <a:solidFill>
                    <a:srgbClr val="646363"/>
                  </a:solidFill>
                  <a:latin typeface="Arial MT" panose="020B0604020202020204" pitchFamily="34" charset="0"/>
                </a:rPr>
                <a:t>, </a:t>
              </a:r>
              <a:r>
                <a:rPr lang="en-GB" sz="1600" dirty="0" err="1">
                  <a:solidFill>
                    <a:srgbClr val="646363"/>
                  </a:solidFill>
                  <a:latin typeface="Arial MT" panose="020B0604020202020204" pitchFamily="34" charset="0"/>
                </a:rPr>
                <a:t>malessere</a:t>
              </a:r>
              <a:r>
                <a:rPr lang="en-GB" sz="1600" dirty="0">
                  <a:solidFill>
                    <a:srgbClr val="646363"/>
                  </a:solidFill>
                  <a:latin typeface="Arial MT" panose="020B0604020202020204" pitchFamily="34" charset="0"/>
                </a:rPr>
                <a:t> </a:t>
              </a:r>
              <a:br>
                <a:rPr lang="en-GB" sz="1600" dirty="0">
                  <a:solidFill>
                    <a:srgbClr val="646363"/>
                  </a:solidFill>
                  <a:latin typeface="Arial MT" panose="020B0604020202020204" pitchFamily="34" charset="0"/>
                </a:rPr>
              </a:br>
              <a:r>
                <a:rPr lang="en-GB" sz="1600" dirty="0">
                  <a:solidFill>
                    <a:srgbClr val="646363"/>
                  </a:solidFill>
                  <a:latin typeface="Arial MT" panose="020B0604020202020204" pitchFamily="34" charset="0"/>
                </a:rPr>
                <a:t>e </a:t>
              </a:r>
              <a:r>
                <a:rPr lang="en-GB" sz="1600" dirty="0" err="1">
                  <a:solidFill>
                    <a:srgbClr val="646363"/>
                  </a:solidFill>
                  <a:latin typeface="Arial MT" panose="020B0604020202020204" pitchFamily="34" charset="0"/>
                </a:rPr>
                <a:t>sintomi</a:t>
              </a:r>
              <a:r>
                <a:rPr lang="en-GB" sz="1600" dirty="0">
                  <a:solidFill>
                    <a:srgbClr val="646363"/>
                  </a:solidFill>
                  <a:latin typeface="Arial MT" panose="020B0604020202020204" pitchFamily="34" charset="0"/>
                </a:rPr>
                <a:t> </a:t>
              </a:r>
              <a:r>
                <a:rPr lang="en-GB" sz="1600" dirty="0" err="1">
                  <a:solidFill>
                    <a:srgbClr val="646363"/>
                  </a:solidFill>
                  <a:latin typeface="Arial MT" panose="020B0604020202020204" pitchFamily="34" charset="0"/>
                </a:rPr>
                <a:t>delle</a:t>
              </a:r>
              <a:r>
                <a:rPr lang="en-GB" sz="1600" dirty="0">
                  <a:solidFill>
                    <a:srgbClr val="646363"/>
                  </a:solidFill>
                  <a:latin typeface="Arial MT" panose="020B0604020202020204" pitchFamily="34" charset="0"/>
                </a:rPr>
                <a:t> </a:t>
              </a:r>
              <a:r>
                <a:rPr lang="en-GB" sz="1600" dirty="0" err="1">
                  <a:solidFill>
                    <a:srgbClr val="646363"/>
                  </a:solidFill>
                  <a:latin typeface="Arial MT" panose="020B0604020202020204" pitchFamily="34" charset="0"/>
                </a:rPr>
                <a:t>alte</a:t>
              </a:r>
              <a:r>
                <a:rPr lang="en-GB" sz="1600" dirty="0">
                  <a:solidFill>
                    <a:srgbClr val="646363"/>
                  </a:solidFill>
                  <a:latin typeface="Arial MT" panose="020B0604020202020204" pitchFamily="34" charset="0"/>
                </a:rPr>
                <a:t> vie </a:t>
              </a:r>
              <a:r>
                <a:rPr lang="en-GB" sz="1600" dirty="0" err="1">
                  <a:solidFill>
                    <a:srgbClr val="646363"/>
                  </a:solidFill>
                  <a:latin typeface="Arial MT" panose="020B0604020202020204" pitchFamily="34" charset="0"/>
                </a:rPr>
                <a:t>respiratorie</a:t>
              </a:r>
              <a:endParaRPr lang="en-GB" sz="1600" baseline="30000" dirty="0">
                <a:solidFill>
                  <a:srgbClr val="646363"/>
                </a:solidFill>
                <a:latin typeface="Arial MT" panose="020B0604020202020204" pitchFamily="34" charset="0"/>
              </a:endParaRPr>
            </a:p>
          </p:txBody>
        </p:sp>
      </p:grpSp>
      <p:sp>
        <p:nvSpPr>
          <p:cNvPr id="17" name="Right Arrow 47"/>
          <p:cNvSpPr/>
          <p:nvPr/>
        </p:nvSpPr>
        <p:spPr bwMode="auto">
          <a:xfrm rot="5400000">
            <a:off x="3431536" y="2135162"/>
            <a:ext cx="216024" cy="162018"/>
          </a:xfrm>
          <a:prstGeom prst="rightArrow">
            <a:avLst/>
          </a:prstGeom>
          <a:solidFill>
            <a:schemeClr val="accent1"/>
          </a:solidFill>
          <a:ln w="254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685800" eaLnBrk="0" fontAlgn="base" hangingPunct="0">
              <a:spcBef>
                <a:spcPct val="0"/>
              </a:spcBef>
              <a:spcAft>
                <a:spcPct val="0"/>
              </a:spcAft>
            </a:pPr>
            <a:endParaRPr lang="en-GB" sz="1500">
              <a:solidFill>
                <a:srgbClr val="646363"/>
              </a:solidFill>
              <a:latin typeface="Arial MT" panose="020B0604020202020204" pitchFamily="34" charset="0"/>
            </a:endParaRPr>
          </a:p>
        </p:txBody>
      </p:sp>
      <p:sp>
        <p:nvSpPr>
          <p:cNvPr id="18" name="Right Arrow 49"/>
          <p:cNvSpPr/>
          <p:nvPr/>
        </p:nvSpPr>
        <p:spPr bwMode="auto">
          <a:xfrm rot="5400000">
            <a:off x="3431536" y="3181520"/>
            <a:ext cx="216024" cy="162018"/>
          </a:xfrm>
          <a:prstGeom prst="rightArrow">
            <a:avLst/>
          </a:prstGeom>
          <a:solidFill>
            <a:schemeClr val="accent1"/>
          </a:solidFill>
          <a:ln w="254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685800" eaLnBrk="0" fontAlgn="base" hangingPunct="0">
              <a:spcBef>
                <a:spcPct val="0"/>
              </a:spcBef>
              <a:spcAft>
                <a:spcPct val="0"/>
              </a:spcAft>
            </a:pPr>
            <a:endParaRPr lang="en-GB" sz="1500">
              <a:solidFill>
                <a:srgbClr val="646363"/>
              </a:solidFill>
              <a:latin typeface="Arial MT" panose="020B0604020202020204" pitchFamily="34" charset="0"/>
            </a:endParaRPr>
          </a:p>
        </p:txBody>
      </p:sp>
      <p:sp>
        <p:nvSpPr>
          <p:cNvPr id="19" name="Right Arrow 50"/>
          <p:cNvSpPr/>
          <p:nvPr/>
        </p:nvSpPr>
        <p:spPr bwMode="auto">
          <a:xfrm rot="5400000">
            <a:off x="3431536" y="3851963"/>
            <a:ext cx="216024" cy="162018"/>
          </a:xfrm>
          <a:prstGeom prst="rightArrow">
            <a:avLst/>
          </a:prstGeom>
          <a:solidFill>
            <a:schemeClr val="accent1"/>
          </a:solidFill>
          <a:ln w="254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685800" eaLnBrk="0" fontAlgn="base" hangingPunct="0">
              <a:spcBef>
                <a:spcPct val="0"/>
              </a:spcBef>
              <a:spcAft>
                <a:spcPct val="0"/>
              </a:spcAft>
            </a:pPr>
            <a:endParaRPr lang="en-GB" sz="1500">
              <a:solidFill>
                <a:srgbClr val="646363"/>
              </a:solidFill>
              <a:latin typeface="Arial MT" panose="020B0604020202020204" pitchFamily="34" charset="0"/>
            </a:endParaRPr>
          </a:p>
        </p:txBody>
      </p:sp>
      <p:pic>
        <p:nvPicPr>
          <p:cNvPr id="20" name="Picture 1" descr="C:\Users\ehutchinson\Downloads\PHIL_4514.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76036" y="3526092"/>
            <a:ext cx="1173215" cy="7791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3106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371475" y="258870"/>
            <a:ext cx="7886700" cy="610682"/>
          </a:xfrm>
        </p:spPr>
        <p:txBody>
          <a:bodyPr>
            <a:normAutofit/>
          </a:bodyPr>
          <a:lstStyle/>
          <a:p>
            <a:r>
              <a:rPr lang="it-IT" sz="2800" dirty="0"/>
              <a:t>PAROTITE - CARATTERISTICHE</a:t>
            </a:r>
          </a:p>
        </p:txBody>
      </p:sp>
      <p:sp>
        <p:nvSpPr>
          <p:cNvPr id="9" name="Segnaposto testo 5"/>
          <p:cNvSpPr>
            <a:spLocks noGrp="1"/>
          </p:cNvSpPr>
          <p:nvPr>
            <p:ph type="body" sz="quarter" idx="11"/>
          </p:nvPr>
        </p:nvSpPr>
        <p:spPr>
          <a:xfrm>
            <a:off x="611560" y="6093296"/>
            <a:ext cx="7886700" cy="415091"/>
          </a:xfrm>
        </p:spPr>
        <p:txBody>
          <a:bodyPr/>
          <a:lstStyle/>
          <a:p>
            <a:pPr algn="ctr"/>
            <a:r>
              <a:rPr lang="en-US" dirty="0"/>
              <a:t>CDC Epidemiology and prevention of vaccine-preventable diseases 2012; </a:t>
            </a:r>
            <a:r>
              <a:rPr lang="en-US" dirty="0" err="1"/>
              <a:t>Galazka</a:t>
            </a:r>
            <a:r>
              <a:rPr lang="en-US" dirty="0"/>
              <a:t> 1999 - WHO </a:t>
            </a:r>
          </a:p>
        </p:txBody>
      </p:sp>
      <p:grpSp>
        <p:nvGrpSpPr>
          <p:cNvPr id="2" name="Gruppo 1"/>
          <p:cNvGrpSpPr/>
          <p:nvPr/>
        </p:nvGrpSpPr>
        <p:grpSpPr>
          <a:xfrm>
            <a:off x="1115617" y="1907128"/>
            <a:ext cx="5976526" cy="3754120"/>
            <a:chOff x="2427907" y="1399838"/>
            <a:chExt cx="7028281" cy="3688742"/>
          </a:xfrm>
        </p:grpSpPr>
        <p:sp>
          <p:nvSpPr>
            <p:cNvPr id="3" name="Figura a mano libera 2"/>
            <p:cNvSpPr/>
            <p:nvPr/>
          </p:nvSpPr>
          <p:spPr>
            <a:xfrm rot="21600000">
              <a:off x="3293180" y="1485046"/>
              <a:ext cx="6163008" cy="1079415"/>
            </a:xfrm>
            <a:custGeom>
              <a:avLst/>
              <a:gdLst>
                <a:gd name="connsiteX0" fmla="*/ 0 w 6163008"/>
                <a:gd name="connsiteY0" fmla="*/ 0 h 1079413"/>
                <a:gd name="connsiteX1" fmla="*/ 5623302 w 6163008"/>
                <a:gd name="connsiteY1" fmla="*/ 0 h 1079413"/>
                <a:gd name="connsiteX2" fmla="*/ 6163008 w 6163008"/>
                <a:gd name="connsiteY2" fmla="*/ 539707 h 1079413"/>
                <a:gd name="connsiteX3" fmla="*/ 5623302 w 6163008"/>
                <a:gd name="connsiteY3" fmla="*/ 1079413 h 1079413"/>
                <a:gd name="connsiteX4" fmla="*/ 0 w 6163008"/>
                <a:gd name="connsiteY4" fmla="*/ 1079413 h 1079413"/>
                <a:gd name="connsiteX5" fmla="*/ 0 w 6163008"/>
                <a:gd name="connsiteY5" fmla="*/ 0 h 107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3008" h="1079413">
                  <a:moveTo>
                    <a:pt x="6163008" y="1079412"/>
                  </a:moveTo>
                  <a:lnTo>
                    <a:pt x="539706" y="1079412"/>
                  </a:lnTo>
                  <a:lnTo>
                    <a:pt x="0" y="539706"/>
                  </a:lnTo>
                  <a:lnTo>
                    <a:pt x="539706" y="1"/>
                  </a:lnTo>
                  <a:lnTo>
                    <a:pt x="6163008" y="1"/>
                  </a:lnTo>
                  <a:lnTo>
                    <a:pt x="6163008" y="1079412"/>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22425" tIns="48578" rIns="90678" bIns="48578" numCol="1" spcCol="1270" anchor="ctr" anchorCtr="0">
              <a:noAutofit/>
            </a:bodyPr>
            <a:lstStyle/>
            <a:p>
              <a:pPr algn="ctr" defTabSz="566738">
                <a:spcBef>
                  <a:spcPct val="0"/>
                </a:spcBef>
                <a:spcAft>
                  <a:spcPts val="450"/>
                </a:spcAft>
              </a:pPr>
              <a:r>
                <a:rPr lang="en-GB" sz="2000" b="1" dirty="0" err="1">
                  <a:solidFill>
                    <a:srgbClr val="646363"/>
                  </a:solidFill>
                  <a:latin typeface="Arial MT" panose="020B0604020202020204" pitchFamily="34" charset="0"/>
                </a:rPr>
                <a:t>Causata</a:t>
              </a:r>
              <a:r>
                <a:rPr lang="en-GB" sz="2000" b="1" dirty="0">
                  <a:solidFill>
                    <a:srgbClr val="646363"/>
                  </a:solidFill>
                  <a:latin typeface="Arial MT" panose="020B0604020202020204" pitchFamily="34" charset="0"/>
                </a:rPr>
                <a:t> da virus </a:t>
              </a:r>
              <a:r>
                <a:rPr lang="en-GB" sz="2000" b="1" i="1" dirty="0" err="1">
                  <a:solidFill>
                    <a:srgbClr val="646363"/>
                  </a:solidFill>
                  <a:latin typeface="Arial MT" panose="020B0604020202020204" pitchFamily="34" charset="0"/>
                </a:rPr>
                <a:t>R</a:t>
              </a:r>
              <a:r>
                <a:rPr lang="en-GB" sz="2000" b="1" i="1" dirty="0" err="1">
                  <a:solidFill>
                    <a:srgbClr val="646363"/>
                  </a:solidFill>
                  <a:latin typeface="Arial MT" panose="020B0604020202020204" pitchFamily="34" charset="0"/>
                  <a:cs typeface="Arial" pitchFamily="34" charset="0"/>
                </a:rPr>
                <a:t>ubulavirus</a:t>
              </a:r>
              <a:r>
                <a:rPr lang="en-GB" sz="2000" b="1" dirty="0">
                  <a:solidFill>
                    <a:srgbClr val="646363"/>
                  </a:solidFill>
                  <a:latin typeface="Arial MT" panose="020B0604020202020204" pitchFamily="34" charset="0"/>
                  <a:cs typeface="Arial" pitchFamily="34" charset="0"/>
                </a:rPr>
                <a:t>, </a:t>
              </a:r>
            </a:p>
            <a:p>
              <a:pPr algn="ctr" defTabSz="566738">
                <a:spcBef>
                  <a:spcPct val="0"/>
                </a:spcBef>
                <a:spcAft>
                  <a:spcPts val="450"/>
                </a:spcAft>
              </a:pPr>
              <a:r>
                <a:rPr lang="en-GB" sz="2000" b="1" dirty="0" err="1">
                  <a:solidFill>
                    <a:srgbClr val="646363"/>
                  </a:solidFill>
                  <a:latin typeface="Arial MT" panose="020B0604020202020204" pitchFamily="34" charset="0"/>
                  <a:cs typeface="Arial" pitchFamily="34" charset="0"/>
                </a:rPr>
                <a:t>della</a:t>
              </a:r>
              <a:r>
                <a:rPr lang="en-GB" sz="2000" b="1" dirty="0">
                  <a:solidFill>
                    <a:srgbClr val="646363"/>
                  </a:solidFill>
                  <a:latin typeface="Arial MT" panose="020B0604020202020204" pitchFamily="34" charset="0"/>
                  <a:cs typeface="Arial" pitchFamily="34" charset="0"/>
                </a:rPr>
                <a:t> </a:t>
              </a:r>
              <a:r>
                <a:rPr lang="en-GB" sz="2000" b="1" dirty="0" err="1">
                  <a:solidFill>
                    <a:srgbClr val="646363"/>
                  </a:solidFill>
                  <a:latin typeface="Arial MT" panose="020B0604020202020204" pitchFamily="34" charset="0"/>
                  <a:cs typeface="Arial" pitchFamily="34" charset="0"/>
                </a:rPr>
                <a:t>famiglia</a:t>
              </a:r>
              <a:r>
                <a:rPr lang="en-GB" sz="2000" b="1" dirty="0">
                  <a:solidFill>
                    <a:srgbClr val="646363"/>
                  </a:solidFill>
                  <a:latin typeface="Arial MT" panose="020B0604020202020204" pitchFamily="34" charset="0"/>
                  <a:cs typeface="Arial" pitchFamily="34" charset="0"/>
                </a:rPr>
                <a:t> </a:t>
              </a:r>
              <a:r>
                <a:rPr lang="en-US" sz="2000" b="1" i="1" dirty="0" err="1">
                  <a:solidFill>
                    <a:srgbClr val="646363"/>
                  </a:solidFill>
                  <a:latin typeface="Arial MT" panose="020B0604020202020204" pitchFamily="34" charset="0"/>
                </a:rPr>
                <a:t>Paramyxoviridae</a:t>
              </a:r>
              <a:endParaRPr lang="en-GB" sz="2000" b="1" baseline="30000" dirty="0">
                <a:solidFill>
                  <a:srgbClr val="646363"/>
                </a:solidFill>
                <a:latin typeface="Arial MT" panose="020B0604020202020204" pitchFamily="34" charset="0"/>
              </a:endParaRPr>
            </a:p>
          </p:txBody>
        </p:sp>
        <p:sp>
          <p:nvSpPr>
            <p:cNvPr id="23" name="Ovale 22"/>
            <p:cNvSpPr/>
            <p:nvPr/>
          </p:nvSpPr>
          <p:spPr>
            <a:xfrm>
              <a:off x="2427907" y="1399838"/>
              <a:ext cx="1211535" cy="1211535"/>
            </a:xfrm>
            <a:prstGeom prst="ellipse">
              <a:avLst/>
            </a:prstGeom>
            <a:blipFill rotWithShape="0">
              <a:blip r:embed="rId3"/>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sp>
          <p:nvSpPr>
            <p:cNvPr id="24" name="Figura a mano libera 23"/>
            <p:cNvSpPr/>
            <p:nvPr/>
          </p:nvSpPr>
          <p:spPr>
            <a:xfrm>
              <a:off x="3293180" y="2715956"/>
              <a:ext cx="6163008" cy="1079414"/>
            </a:xfrm>
            <a:custGeom>
              <a:avLst/>
              <a:gdLst>
                <a:gd name="connsiteX0" fmla="*/ 0 w 6163008"/>
                <a:gd name="connsiteY0" fmla="*/ 0 h 1079413"/>
                <a:gd name="connsiteX1" fmla="*/ 5623302 w 6163008"/>
                <a:gd name="connsiteY1" fmla="*/ 0 h 1079413"/>
                <a:gd name="connsiteX2" fmla="*/ 6163008 w 6163008"/>
                <a:gd name="connsiteY2" fmla="*/ 539707 h 1079413"/>
                <a:gd name="connsiteX3" fmla="*/ 5623302 w 6163008"/>
                <a:gd name="connsiteY3" fmla="*/ 1079413 h 1079413"/>
                <a:gd name="connsiteX4" fmla="*/ 0 w 6163008"/>
                <a:gd name="connsiteY4" fmla="*/ 1079413 h 1079413"/>
                <a:gd name="connsiteX5" fmla="*/ 0 w 6163008"/>
                <a:gd name="connsiteY5" fmla="*/ 0 h 107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3008" h="1079413">
                  <a:moveTo>
                    <a:pt x="6163008" y="1079412"/>
                  </a:moveTo>
                  <a:lnTo>
                    <a:pt x="539706" y="1079412"/>
                  </a:lnTo>
                  <a:lnTo>
                    <a:pt x="0" y="539706"/>
                  </a:lnTo>
                  <a:lnTo>
                    <a:pt x="539706" y="1"/>
                  </a:lnTo>
                  <a:lnTo>
                    <a:pt x="6163008" y="1"/>
                  </a:lnTo>
                  <a:lnTo>
                    <a:pt x="6163008" y="1079412"/>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22425" tIns="48578" rIns="90678" bIns="48578" numCol="1" spcCol="1270" anchor="ctr" anchorCtr="0">
              <a:noAutofit/>
            </a:bodyPr>
            <a:lstStyle/>
            <a:p>
              <a:pPr algn="ctr" defTabSz="566738">
                <a:lnSpc>
                  <a:spcPct val="90000"/>
                </a:lnSpc>
                <a:spcBef>
                  <a:spcPct val="0"/>
                </a:spcBef>
                <a:spcAft>
                  <a:spcPct val="35000"/>
                </a:spcAft>
              </a:pPr>
              <a:r>
                <a:rPr lang="it-IT" sz="1600" b="1" dirty="0">
                  <a:solidFill>
                    <a:srgbClr val="646363"/>
                  </a:solidFill>
                  <a:latin typeface="Arial MT" panose="020B0604020202020204" pitchFamily="34" charset="0"/>
                </a:rPr>
                <a:t>Trasmissione per contatto diretto o per via respiratoria</a:t>
              </a:r>
              <a:endParaRPr lang="en-GB" sz="1600" b="1" dirty="0">
                <a:solidFill>
                  <a:srgbClr val="646363"/>
                </a:solidFill>
                <a:latin typeface="Arial MT" panose="020B0604020202020204" pitchFamily="34" charset="0"/>
              </a:endParaRPr>
            </a:p>
            <a:p>
              <a:pPr algn="ctr" defTabSz="566738">
                <a:lnSpc>
                  <a:spcPct val="90000"/>
                </a:lnSpc>
                <a:spcBef>
                  <a:spcPct val="0"/>
                </a:spcBef>
                <a:spcAft>
                  <a:spcPct val="35000"/>
                </a:spcAft>
              </a:pPr>
              <a:r>
                <a:rPr lang="en-US" sz="1600" b="1" dirty="0" err="1">
                  <a:solidFill>
                    <a:srgbClr val="646363"/>
                  </a:solidFill>
                  <a:latin typeface="Arial MT" panose="020B0604020202020204" pitchFamily="34" charset="0"/>
                </a:rPr>
                <a:t>Contagiosità</a:t>
              </a:r>
              <a:r>
                <a:rPr lang="en-US" sz="1600" b="1" dirty="0">
                  <a:solidFill>
                    <a:srgbClr val="646363"/>
                  </a:solidFill>
                  <a:latin typeface="Arial MT" panose="020B0604020202020204" pitchFamily="34" charset="0"/>
                </a:rPr>
                <a:t> simile a </a:t>
              </a:r>
              <a:r>
                <a:rPr lang="en-US" sz="1600" b="1" dirty="0" err="1">
                  <a:solidFill>
                    <a:srgbClr val="646363"/>
                  </a:solidFill>
                  <a:latin typeface="Arial MT" panose="020B0604020202020204" pitchFamily="34" charset="0"/>
                </a:rPr>
                <a:t>rosolia</a:t>
              </a:r>
              <a:r>
                <a:rPr lang="en-US" sz="1600" b="1" dirty="0">
                  <a:solidFill>
                    <a:srgbClr val="646363"/>
                  </a:solidFill>
                  <a:latin typeface="Arial MT" panose="020B0604020202020204" pitchFamily="34" charset="0"/>
                </a:rPr>
                <a:t> ma </a:t>
              </a:r>
              <a:r>
                <a:rPr lang="en-US" sz="1600" b="1" dirty="0" err="1">
                  <a:solidFill>
                    <a:srgbClr val="646363"/>
                  </a:solidFill>
                  <a:latin typeface="Arial MT" panose="020B0604020202020204" pitchFamily="34" charset="0"/>
                </a:rPr>
                <a:t>inferiore</a:t>
              </a:r>
              <a:r>
                <a:rPr lang="en-US" sz="1600" b="1" dirty="0">
                  <a:solidFill>
                    <a:srgbClr val="646363"/>
                  </a:solidFill>
                  <a:latin typeface="Arial MT" panose="020B0604020202020204" pitchFamily="34" charset="0"/>
                </a:rPr>
                <a:t> a </a:t>
              </a:r>
              <a:r>
                <a:rPr lang="en-US" sz="1600" b="1" dirty="0" err="1">
                  <a:solidFill>
                    <a:srgbClr val="646363"/>
                  </a:solidFill>
                  <a:latin typeface="Arial MT" panose="020B0604020202020204" pitchFamily="34" charset="0"/>
                </a:rPr>
                <a:t>morbillo</a:t>
              </a:r>
              <a:r>
                <a:rPr lang="en-US" sz="1600" b="1" dirty="0">
                  <a:solidFill>
                    <a:srgbClr val="646363"/>
                  </a:solidFill>
                  <a:latin typeface="Arial MT" panose="020B0604020202020204" pitchFamily="34" charset="0"/>
                </a:rPr>
                <a:t> e </a:t>
              </a:r>
              <a:r>
                <a:rPr lang="en-US" sz="1600" b="1" dirty="0" err="1">
                  <a:solidFill>
                    <a:srgbClr val="646363"/>
                  </a:solidFill>
                  <a:latin typeface="Arial MT" panose="020B0604020202020204" pitchFamily="34" charset="0"/>
                </a:rPr>
                <a:t>varicella</a:t>
              </a:r>
              <a:r>
                <a:rPr lang="en-GB" sz="1600" b="1" dirty="0">
                  <a:solidFill>
                    <a:srgbClr val="646363"/>
                  </a:solidFill>
                  <a:latin typeface="Arial MT" panose="020B0604020202020204" pitchFamily="34" charset="0"/>
                </a:rPr>
                <a:t> </a:t>
              </a:r>
              <a:endParaRPr lang="en-GB" sz="1600" dirty="0">
                <a:solidFill>
                  <a:srgbClr val="646363"/>
                </a:solidFill>
                <a:latin typeface="Arial MT" panose="020B0604020202020204" pitchFamily="34" charset="0"/>
              </a:endParaRPr>
            </a:p>
          </p:txBody>
        </p:sp>
        <p:sp>
          <p:nvSpPr>
            <p:cNvPr id="25" name="Ovale 24"/>
            <p:cNvSpPr/>
            <p:nvPr/>
          </p:nvSpPr>
          <p:spPr>
            <a:xfrm>
              <a:off x="2427907" y="2647427"/>
              <a:ext cx="1211535" cy="1211535"/>
            </a:xfrm>
            <a:prstGeom prst="ellipse">
              <a:avLst/>
            </a:prstGeom>
            <a:blipFill>
              <a:blip r:embed="rId4" cstate="print">
                <a:extLst>
                  <a:ext uri="{28A0092B-C50C-407E-A947-70E740481C1C}">
                    <a14:useLocalDpi xmlns:a14="http://schemas.microsoft.com/office/drawing/2010/main" val="0"/>
                  </a:ext>
                </a:extLst>
              </a:blip>
              <a:srcRect/>
              <a:stretch>
                <a:fillRect t="-25000" b="-25000"/>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sp>
          <p:nvSpPr>
            <p:cNvPr id="26" name="Figura a mano libera 25"/>
            <p:cNvSpPr/>
            <p:nvPr/>
          </p:nvSpPr>
          <p:spPr>
            <a:xfrm rot="21600000">
              <a:off x="3293180" y="3944282"/>
              <a:ext cx="6163008" cy="1079414"/>
            </a:xfrm>
            <a:custGeom>
              <a:avLst/>
              <a:gdLst>
                <a:gd name="connsiteX0" fmla="*/ 0 w 6163008"/>
                <a:gd name="connsiteY0" fmla="*/ 0 h 1079413"/>
                <a:gd name="connsiteX1" fmla="*/ 5623302 w 6163008"/>
                <a:gd name="connsiteY1" fmla="*/ 0 h 1079413"/>
                <a:gd name="connsiteX2" fmla="*/ 6163008 w 6163008"/>
                <a:gd name="connsiteY2" fmla="*/ 539707 h 1079413"/>
                <a:gd name="connsiteX3" fmla="*/ 5623302 w 6163008"/>
                <a:gd name="connsiteY3" fmla="*/ 1079413 h 1079413"/>
                <a:gd name="connsiteX4" fmla="*/ 0 w 6163008"/>
                <a:gd name="connsiteY4" fmla="*/ 1079413 h 1079413"/>
                <a:gd name="connsiteX5" fmla="*/ 0 w 6163008"/>
                <a:gd name="connsiteY5" fmla="*/ 0 h 1079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3008" h="1079413">
                  <a:moveTo>
                    <a:pt x="6163008" y="1079412"/>
                  </a:moveTo>
                  <a:lnTo>
                    <a:pt x="539706" y="1079412"/>
                  </a:lnTo>
                  <a:lnTo>
                    <a:pt x="0" y="539706"/>
                  </a:lnTo>
                  <a:lnTo>
                    <a:pt x="539706" y="1"/>
                  </a:lnTo>
                  <a:lnTo>
                    <a:pt x="6163008" y="1"/>
                  </a:lnTo>
                  <a:lnTo>
                    <a:pt x="6163008" y="1079412"/>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222425" tIns="48578" rIns="90678" bIns="48578" numCol="1" spcCol="1270" anchor="ctr" anchorCtr="0">
              <a:noAutofit/>
            </a:bodyPr>
            <a:lstStyle/>
            <a:p>
              <a:pPr algn="ctr" defTabSz="566738">
                <a:lnSpc>
                  <a:spcPct val="90000"/>
                </a:lnSpc>
                <a:spcBef>
                  <a:spcPct val="0"/>
                </a:spcBef>
                <a:spcAft>
                  <a:spcPct val="35000"/>
                </a:spcAft>
              </a:pPr>
              <a:r>
                <a:rPr lang="en-GB" b="1" dirty="0" err="1">
                  <a:solidFill>
                    <a:srgbClr val="646363"/>
                  </a:solidFill>
                  <a:latin typeface="Arial MT" panose="020B0604020202020204" pitchFamily="34" charset="0"/>
                </a:rPr>
                <a:t>Principalmente</a:t>
              </a:r>
              <a:r>
                <a:rPr lang="en-GB" b="1" dirty="0">
                  <a:solidFill>
                    <a:srgbClr val="646363"/>
                  </a:solidFill>
                  <a:latin typeface="Arial MT" panose="020B0604020202020204" pitchFamily="34" charset="0"/>
                </a:rPr>
                <a:t> </a:t>
              </a:r>
              <a:r>
                <a:rPr lang="en-GB" b="1" dirty="0" err="1">
                  <a:solidFill>
                    <a:srgbClr val="646363"/>
                  </a:solidFill>
                  <a:latin typeface="Arial MT" panose="020B0604020202020204" pitchFamily="34" charset="0"/>
                </a:rPr>
                <a:t>nei</a:t>
              </a:r>
              <a:r>
                <a:rPr lang="en-GB" b="1" dirty="0">
                  <a:solidFill>
                    <a:srgbClr val="646363"/>
                  </a:solidFill>
                  <a:latin typeface="Arial MT" panose="020B0604020202020204" pitchFamily="34" charset="0"/>
                </a:rPr>
                <a:t> bambini </a:t>
              </a:r>
              <a:r>
                <a:rPr lang="en-GB" b="1" dirty="0" err="1">
                  <a:solidFill>
                    <a:srgbClr val="646363"/>
                  </a:solidFill>
                  <a:latin typeface="Arial MT" panose="020B0604020202020204" pitchFamily="34" charset="0"/>
                </a:rPr>
                <a:t>di</a:t>
              </a:r>
              <a:r>
                <a:rPr lang="en-GB" b="1" dirty="0">
                  <a:solidFill>
                    <a:srgbClr val="646363"/>
                  </a:solidFill>
                  <a:latin typeface="Arial MT" panose="020B0604020202020204" pitchFamily="34" charset="0"/>
                </a:rPr>
                <a:t> 5</a:t>
              </a:r>
              <a:r>
                <a:rPr lang="en-GB" b="1" dirty="0">
                  <a:solidFill>
                    <a:srgbClr val="646363"/>
                  </a:solidFill>
                  <a:latin typeface="Arial MT" panose="020B0604020202020204" pitchFamily="34" charset="0"/>
                  <a:cs typeface="Arial"/>
                </a:rPr>
                <a:t>–</a:t>
              </a:r>
              <a:r>
                <a:rPr lang="en-GB" b="1" dirty="0">
                  <a:solidFill>
                    <a:srgbClr val="646363"/>
                  </a:solidFill>
                  <a:latin typeface="Arial MT" panose="020B0604020202020204" pitchFamily="34" charset="0"/>
                </a:rPr>
                <a:t>9 </a:t>
              </a:r>
              <a:r>
                <a:rPr lang="en-GB" b="1" dirty="0" err="1">
                  <a:solidFill>
                    <a:srgbClr val="646363"/>
                  </a:solidFill>
                  <a:latin typeface="Arial MT" panose="020B0604020202020204" pitchFamily="34" charset="0"/>
                </a:rPr>
                <a:t>anni</a:t>
              </a:r>
              <a:endParaRPr lang="en-GB" b="1" dirty="0">
                <a:solidFill>
                  <a:srgbClr val="646363"/>
                </a:solidFill>
                <a:latin typeface="Arial MT" panose="020B0604020202020204" pitchFamily="34" charset="0"/>
              </a:endParaRPr>
            </a:p>
            <a:p>
              <a:pPr algn="ctr" defTabSz="566738">
                <a:lnSpc>
                  <a:spcPct val="90000"/>
                </a:lnSpc>
                <a:spcBef>
                  <a:spcPct val="0"/>
                </a:spcBef>
                <a:spcAft>
                  <a:spcPct val="35000"/>
                </a:spcAft>
              </a:pPr>
              <a:r>
                <a:rPr lang="en-GB" b="1" dirty="0" err="1">
                  <a:solidFill>
                    <a:srgbClr val="646363"/>
                  </a:solidFill>
                  <a:latin typeface="Arial MT" panose="020B0604020202020204" pitchFamily="34" charset="0"/>
                </a:rPr>
                <a:t>Adolescenti</a:t>
              </a:r>
              <a:r>
                <a:rPr lang="en-GB" b="1" dirty="0">
                  <a:solidFill>
                    <a:srgbClr val="646363"/>
                  </a:solidFill>
                  <a:latin typeface="Arial MT" panose="020B0604020202020204" pitchFamily="34" charset="0"/>
                </a:rPr>
                <a:t> e </a:t>
              </a:r>
              <a:r>
                <a:rPr lang="en-GB" b="1" dirty="0" err="1">
                  <a:solidFill>
                    <a:srgbClr val="646363"/>
                  </a:solidFill>
                  <a:latin typeface="Arial MT" panose="020B0604020202020204" pitchFamily="34" charset="0"/>
                </a:rPr>
                <a:t>adulti</a:t>
              </a:r>
              <a:r>
                <a:rPr lang="en-GB" b="1" dirty="0">
                  <a:solidFill>
                    <a:srgbClr val="646363"/>
                  </a:solidFill>
                  <a:latin typeface="Arial MT" panose="020B0604020202020204" pitchFamily="34" charset="0"/>
                </a:rPr>
                <a:t> </a:t>
              </a:r>
              <a:r>
                <a:rPr lang="en-GB" b="1" dirty="0" err="1">
                  <a:solidFill>
                    <a:srgbClr val="646363"/>
                  </a:solidFill>
                  <a:latin typeface="Arial MT" panose="020B0604020202020204" pitchFamily="34" charset="0"/>
                </a:rPr>
                <a:t>possono</a:t>
              </a:r>
              <a:r>
                <a:rPr lang="en-GB" b="1" dirty="0">
                  <a:solidFill>
                    <a:srgbClr val="646363"/>
                  </a:solidFill>
                  <a:latin typeface="Arial MT" panose="020B0604020202020204" pitchFamily="34" charset="0"/>
                </a:rPr>
                <a:t> </a:t>
              </a:r>
              <a:r>
                <a:rPr lang="en-GB" b="1" dirty="0" err="1">
                  <a:solidFill>
                    <a:srgbClr val="646363"/>
                  </a:solidFill>
                  <a:latin typeface="Arial MT" panose="020B0604020202020204" pitchFamily="34" charset="0"/>
                </a:rPr>
                <a:t>essere</a:t>
              </a:r>
              <a:r>
                <a:rPr lang="en-GB" b="1" dirty="0">
                  <a:solidFill>
                    <a:srgbClr val="646363"/>
                  </a:solidFill>
                  <a:latin typeface="Arial MT" panose="020B0604020202020204" pitchFamily="34" charset="0"/>
                </a:rPr>
                <a:t> </a:t>
              </a:r>
              <a:r>
                <a:rPr lang="en-GB" b="1" dirty="0" err="1">
                  <a:solidFill>
                    <a:srgbClr val="646363"/>
                  </a:solidFill>
                  <a:latin typeface="Arial MT" panose="020B0604020202020204" pitchFamily="34" charset="0"/>
                </a:rPr>
                <a:t>colpiti</a:t>
              </a:r>
              <a:endParaRPr lang="en-GB" dirty="0">
                <a:solidFill>
                  <a:srgbClr val="646363"/>
                </a:solidFill>
                <a:latin typeface="Arial MT" panose="020B0604020202020204" pitchFamily="34" charset="0"/>
              </a:endParaRPr>
            </a:p>
          </p:txBody>
        </p:sp>
        <p:sp>
          <p:nvSpPr>
            <p:cNvPr id="27" name="Ovale 26"/>
            <p:cNvSpPr/>
            <p:nvPr/>
          </p:nvSpPr>
          <p:spPr>
            <a:xfrm>
              <a:off x="2427907" y="3877045"/>
              <a:ext cx="1211535" cy="1211535"/>
            </a:xfrm>
            <a:prstGeom prst="ellipse">
              <a:avLst/>
            </a:prstGeom>
            <a:blipFill rotWithShape="0">
              <a:blip r:embed="rId5"/>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25829744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a:bodyPr>
          <a:lstStyle/>
          <a:p>
            <a:r>
              <a:rPr lang="it-IT" sz="2800" dirty="0"/>
              <a:t>PAROTITE – DECORSO CLINICO</a:t>
            </a:r>
          </a:p>
        </p:txBody>
      </p:sp>
      <p:sp>
        <p:nvSpPr>
          <p:cNvPr id="9" name="Segnaposto testo 5"/>
          <p:cNvSpPr>
            <a:spLocks noGrp="1"/>
          </p:cNvSpPr>
          <p:nvPr>
            <p:ph type="body" sz="quarter" idx="11"/>
          </p:nvPr>
        </p:nvSpPr>
        <p:spPr>
          <a:xfrm>
            <a:off x="709659" y="6165304"/>
            <a:ext cx="7886700" cy="415091"/>
          </a:xfrm>
        </p:spPr>
        <p:txBody>
          <a:bodyPr/>
          <a:lstStyle/>
          <a:p>
            <a:pPr algn="ctr"/>
            <a:r>
              <a:rPr lang="en-US" dirty="0"/>
              <a:t>CDC Epidemiology and prevention of vaccine-preventable diseases 2012</a:t>
            </a:r>
          </a:p>
        </p:txBody>
      </p:sp>
      <p:grpSp>
        <p:nvGrpSpPr>
          <p:cNvPr id="11" name="Group 16"/>
          <p:cNvGrpSpPr>
            <a:grpSpLocks/>
          </p:cNvGrpSpPr>
          <p:nvPr/>
        </p:nvGrpSpPr>
        <p:grpSpPr bwMode="auto">
          <a:xfrm>
            <a:off x="1475656" y="1426966"/>
            <a:ext cx="5832648" cy="686991"/>
            <a:chOff x="2195513" y="1584325"/>
            <a:chExt cx="4521200" cy="915988"/>
          </a:xfrm>
        </p:grpSpPr>
        <p:sp>
          <p:nvSpPr>
            <p:cNvPr id="12" name="Rounded Rectangle 15"/>
            <p:cNvSpPr>
              <a:spLocks noChangeArrowheads="1"/>
            </p:cNvSpPr>
            <p:nvPr/>
          </p:nvSpPr>
          <p:spPr bwMode="auto">
            <a:xfrm>
              <a:off x="2195513" y="1684338"/>
              <a:ext cx="4521200" cy="714375"/>
            </a:xfrm>
            <a:prstGeom prst="roundRect">
              <a:avLst>
                <a:gd name="adj" fmla="val 16667"/>
              </a:avLst>
            </a:prstGeom>
            <a:solidFill>
              <a:schemeClr val="bg2"/>
            </a:solidFill>
            <a:ln w="28575" algn="ctr">
              <a:solidFill>
                <a:schemeClr val="accent1"/>
              </a:solidFill>
              <a:round/>
              <a:headEnd/>
              <a:tailEnd/>
            </a:ln>
          </p:spPr>
          <p:txBody>
            <a:bodyPr lIns="0" tIns="0" rIns="0" bIns="0"/>
            <a:lstStyle/>
            <a:p>
              <a:pPr eaLnBrk="0" hangingPunct="0"/>
              <a:endParaRPr lang="en-GB" sz="2400" dirty="0">
                <a:solidFill>
                  <a:srgbClr val="646363"/>
                </a:solidFill>
                <a:latin typeface="Arial MT" panose="020B0604020202020204" pitchFamily="34" charset="0"/>
              </a:endParaRPr>
            </a:p>
          </p:txBody>
        </p:sp>
        <p:sp>
          <p:nvSpPr>
            <p:cNvPr id="13" name="Rectangle 3"/>
            <p:cNvSpPr>
              <a:spLocks noChangeArrowheads="1"/>
            </p:cNvSpPr>
            <p:nvPr/>
          </p:nvSpPr>
          <p:spPr bwMode="auto">
            <a:xfrm>
              <a:off x="2301875" y="1584325"/>
              <a:ext cx="4310063" cy="915988"/>
            </a:xfrm>
            <a:prstGeom prst="rect">
              <a:avLst/>
            </a:prstGeom>
            <a:noFill/>
            <a:ln w="28575">
              <a:noFill/>
              <a:miter lim="800000"/>
              <a:headEnd/>
              <a:tailEnd/>
            </a:ln>
          </p:spPr>
          <p:txBody>
            <a:bodyPr wrap="none" anchor="ctr"/>
            <a:lstStyle/>
            <a:p>
              <a:pPr algn="ctr" eaLnBrk="0" hangingPunct="0"/>
              <a:r>
                <a:rPr lang="en-GB" sz="2000" b="1" dirty="0" err="1">
                  <a:solidFill>
                    <a:srgbClr val="646363"/>
                  </a:solidFill>
                  <a:latin typeface="Arial MT" panose="020B0604020202020204" pitchFamily="34" charset="0"/>
                </a:rPr>
                <a:t>Periodo</a:t>
              </a:r>
              <a:r>
                <a:rPr lang="en-GB" sz="2000" b="1" dirty="0">
                  <a:solidFill>
                    <a:srgbClr val="646363"/>
                  </a:solidFill>
                  <a:latin typeface="Arial MT" panose="020B0604020202020204" pitchFamily="34" charset="0"/>
                </a:rPr>
                <a:t> </a:t>
              </a:r>
              <a:r>
                <a:rPr lang="en-GB" sz="2000" b="1" dirty="0" err="1">
                  <a:solidFill>
                    <a:srgbClr val="646363"/>
                  </a:solidFill>
                  <a:latin typeface="Arial MT" panose="020B0604020202020204" pitchFamily="34" charset="0"/>
                </a:rPr>
                <a:t>d’incubazione</a:t>
              </a:r>
              <a:r>
                <a:rPr lang="en-GB" sz="2000" b="1" dirty="0">
                  <a:solidFill>
                    <a:srgbClr val="646363"/>
                  </a:solidFill>
                  <a:latin typeface="Arial MT" panose="020B0604020202020204" pitchFamily="34" charset="0"/>
                </a:rPr>
                <a:t>: </a:t>
              </a:r>
              <a:r>
                <a:rPr lang="en-GB" sz="2000" dirty="0">
                  <a:solidFill>
                    <a:srgbClr val="646363"/>
                  </a:solidFill>
                  <a:latin typeface="Arial MT" panose="020B0604020202020204" pitchFamily="34" charset="0"/>
                </a:rPr>
                <a:t>16–18 </a:t>
              </a:r>
              <a:r>
                <a:rPr lang="en-GB" sz="2000" dirty="0" err="1">
                  <a:solidFill>
                    <a:srgbClr val="646363"/>
                  </a:solidFill>
                  <a:latin typeface="Arial MT" panose="020B0604020202020204" pitchFamily="34" charset="0"/>
                </a:rPr>
                <a:t>giorni</a:t>
              </a:r>
              <a:endParaRPr lang="en-GB" sz="2000" baseline="30000" dirty="0">
                <a:solidFill>
                  <a:srgbClr val="646363"/>
                </a:solidFill>
                <a:latin typeface="Arial MT" panose="020B0604020202020204" pitchFamily="34" charset="0"/>
              </a:endParaRPr>
            </a:p>
          </p:txBody>
        </p:sp>
      </p:grpSp>
      <p:grpSp>
        <p:nvGrpSpPr>
          <p:cNvPr id="14" name="Group 18"/>
          <p:cNvGrpSpPr>
            <a:grpSpLocks/>
          </p:cNvGrpSpPr>
          <p:nvPr/>
        </p:nvGrpSpPr>
        <p:grpSpPr bwMode="auto">
          <a:xfrm>
            <a:off x="1475656" y="3512447"/>
            <a:ext cx="5832648" cy="787410"/>
            <a:chOff x="2195513" y="3927475"/>
            <a:chExt cx="4521200" cy="915988"/>
          </a:xfrm>
        </p:grpSpPr>
        <p:sp>
          <p:nvSpPr>
            <p:cNvPr id="15" name="Rounded Rectangle 17"/>
            <p:cNvSpPr>
              <a:spLocks noChangeArrowheads="1"/>
            </p:cNvSpPr>
            <p:nvPr/>
          </p:nvSpPr>
          <p:spPr bwMode="auto">
            <a:xfrm>
              <a:off x="2195513" y="4029075"/>
              <a:ext cx="4521200" cy="714375"/>
            </a:xfrm>
            <a:prstGeom prst="roundRect">
              <a:avLst>
                <a:gd name="adj" fmla="val 16667"/>
              </a:avLst>
            </a:prstGeom>
            <a:solidFill>
              <a:schemeClr val="bg2"/>
            </a:solidFill>
            <a:ln w="28575" algn="ctr">
              <a:solidFill>
                <a:schemeClr val="accent1"/>
              </a:solidFill>
              <a:round/>
              <a:headEnd/>
              <a:tailEnd/>
            </a:ln>
          </p:spPr>
          <p:txBody>
            <a:bodyPr lIns="0" tIns="0" rIns="0" bIns="0"/>
            <a:lstStyle/>
            <a:p>
              <a:pPr eaLnBrk="0" hangingPunct="0"/>
              <a:endParaRPr lang="en-GB" sz="1500" dirty="0">
                <a:solidFill>
                  <a:srgbClr val="646363"/>
                </a:solidFill>
                <a:latin typeface="Arial MT" panose="020B0604020202020204" pitchFamily="34" charset="0"/>
              </a:endParaRPr>
            </a:p>
          </p:txBody>
        </p:sp>
        <p:sp>
          <p:nvSpPr>
            <p:cNvPr id="16" name="Rectangle 5"/>
            <p:cNvSpPr>
              <a:spLocks noChangeArrowheads="1"/>
            </p:cNvSpPr>
            <p:nvPr/>
          </p:nvSpPr>
          <p:spPr bwMode="auto">
            <a:xfrm>
              <a:off x="2301875" y="3927475"/>
              <a:ext cx="4310063" cy="915988"/>
            </a:xfrm>
            <a:prstGeom prst="rect">
              <a:avLst/>
            </a:prstGeom>
            <a:noFill/>
            <a:ln w="28575">
              <a:noFill/>
              <a:miter lim="800000"/>
              <a:headEnd/>
              <a:tailEnd/>
            </a:ln>
          </p:spPr>
          <p:txBody>
            <a:bodyPr wrap="none" anchor="ctr"/>
            <a:lstStyle/>
            <a:p>
              <a:pPr algn="ctr" eaLnBrk="0" hangingPunct="0"/>
              <a:r>
                <a:rPr lang="en-GB" sz="2000" dirty="0" err="1">
                  <a:solidFill>
                    <a:srgbClr val="646363"/>
                  </a:solidFill>
                  <a:latin typeface="Arial MT" panose="020B0604020202020204" pitchFamily="34" charset="0"/>
                </a:rPr>
                <a:t>Rigonfiamento</a:t>
              </a:r>
              <a:r>
                <a:rPr lang="en-GB" sz="2000" dirty="0">
                  <a:solidFill>
                    <a:srgbClr val="646363"/>
                  </a:solidFill>
                  <a:latin typeface="Arial MT" panose="020B0604020202020204" pitchFamily="34" charset="0"/>
                </a:rPr>
                <a:t> </a:t>
              </a:r>
              <a:r>
                <a:rPr lang="en-GB" sz="2000" dirty="0" err="1">
                  <a:solidFill>
                    <a:srgbClr val="646363"/>
                  </a:solidFill>
                  <a:latin typeface="Arial MT" panose="020B0604020202020204" pitchFamily="34" charset="0"/>
                </a:rPr>
                <a:t>delle</a:t>
              </a:r>
              <a:r>
                <a:rPr lang="en-GB" sz="2000" dirty="0">
                  <a:solidFill>
                    <a:srgbClr val="646363"/>
                  </a:solidFill>
                  <a:latin typeface="Arial MT" panose="020B0604020202020204" pitchFamily="34" charset="0"/>
                </a:rPr>
                <a:t> </a:t>
              </a:r>
              <a:r>
                <a:rPr lang="en-GB" sz="2000" dirty="0" err="1">
                  <a:solidFill>
                    <a:srgbClr val="646363"/>
                  </a:solidFill>
                  <a:latin typeface="Arial MT" panose="020B0604020202020204" pitchFamily="34" charset="0"/>
                </a:rPr>
                <a:t>ghiandole</a:t>
              </a:r>
              <a:r>
                <a:rPr lang="en-GB" sz="2000" dirty="0">
                  <a:solidFill>
                    <a:srgbClr val="646363"/>
                  </a:solidFill>
                  <a:latin typeface="Arial MT" panose="020B0604020202020204" pitchFamily="34" charset="0"/>
                </a:rPr>
                <a:t> </a:t>
              </a:r>
              <a:r>
                <a:rPr lang="en-GB" sz="2000" dirty="0" err="1">
                  <a:solidFill>
                    <a:srgbClr val="646363"/>
                  </a:solidFill>
                  <a:latin typeface="Arial MT" panose="020B0604020202020204" pitchFamily="34" charset="0"/>
                </a:rPr>
                <a:t>parotidi</a:t>
              </a:r>
              <a:endParaRPr lang="en-GB" sz="2000" dirty="0">
                <a:solidFill>
                  <a:srgbClr val="646363"/>
                </a:solidFill>
                <a:latin typeface="Arial MT" panose="020B0604020202020204" pitchFamily="34" charset="0"/>
              </a:endParaRPr>
            </a:p>
          </p:txBody>
        </p:sp>
      </p:grpSp>
      <p:grpSp>
        <p:nvGrpSpPr>
          <p:cNvPr id="17" name="Group 19"/>
          <p:cNvGrpSpPr>
            <a:grpSpLocks/>
          </p:cNvGrpSpPr>
          <p:nvPr/>
        </p:nvGrpSpPr>
        <p:grpSpPr bwMode="auto">
          <a:xfrm>
            <a:off x="1475656" y="4702562"/>
            <a:ext cx="5832648" cy="1010981"/>
            <a:chOff x="2195513" y="5311610"/>
            <a:chExt cx="4521200" cy="1347975"/>
          </a:xfrm>
        </p:grpSpPr>
        <p:sp>
          <p:nvSpPr>
            <p:cNvPr id="18" name="Rounded Rectangle 18"/>
            <p:cNvSpPr>
              <a:spLocks noChangeArrowheads="1"/>
            </p:cNvSpPr>
            <p:nvPr/>
          </p:nvSpPr>
          <p:spPr bwMode="auto">
            <a:xfrm>
              <a:off x="2195513" y="5328170"/>
              <a:ext cx="4521200" cy="1246374"/>
            </a:xfrm>
            <a:prstGeom prst="roundRect">
              <a:avLst>
                <a:gd name="adj" fmla="val 16667"/>
              </a:avLst>
            </a:prstGeom>
            <a:solidFill>
              <a:schemeClr val="bg2"/>
            </a:solidFill>
            <a:ln w="28575" algn="ctr">
              <a:solidFill>
                <a:schemeClr val="accent1"/>
              </a:solidFill>
              <a:round/>
              <a:headEnd/>
              <a:tailEnd/>
            </a:ln>
          </p:spPr>
          <p:txBody>
            <a:bodyPr lIns="0" tIns="0" rIns="0" bIns="0"/>
            <a:lstStyle/>
            <a:p>
              <a:pPr eaLnBrk="0" hangingPunct="0"/>
              <a:endParaRPr lang="en-GB" sz="1500" dirty="0">
                <a:solidFill>
                  <a:srgbClr val="646363"/>
                </a:solidFill>
                <a:latin typeface="Arial MT" panose="020B0604020202020204" pitchFamily="34" charset="0"/>
              </a:endParaRPr>
            </a:p>
          </p:txBody>
        </p:sp>
        <p:sp>
          <p:nvSpPr>
            <p:cNvPr id="19" name="Rectangle 9"/>
            <p:cNvSpPr>
              <a:spLocks noChangeArrowheads="1"/>
            </p:cNvSpPr>
            <p:nvPr/>
          </p:nvSpPr>
          <p:spPr bwMode="auto">
            <a:xfrm>
              <a:off x="2196965" y="5311610"/>
              <a:ext cx="4310063" cy="1347975"/>
            </a:xfrm>
            <a:prstGeom prst="rect">
              <a:avLst/>
            </a:prstGeom>
            <a:noFill/>
            <a:ln w="28575">
              <a:noFill/>
              <a:miter lim="800000"/>
              <a:headEnd/>
              <a:tailEnd/>
            </a:ln>
          </p:spPr>
          <p:txBody>
            <a:bodyPr wrap="none" anchor="ctr"/>
            <a:lstStyle/>
            <a:p>
              <a:pPr algn="ctr" eaLnBrk="0" hangingPunct="0"/>
              <a:r>
                <a:rPr lang="en-GB" b="1" dirty="0" err="1">
                  <a:solidFill>
                    <a:srgbClr val="646363"/>
                  </a:solidFill>
                  <a:latin typeface="Arial MT" panose="020B0604020202020204" pitchFamily="34" charset="0"/>
                </a:rPr>
                <a:t>Guarigione</a:t>
              </a:r>
              <a:r>
                <a:rPr lang="en-GB" b="1"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dopo</a:t>
              </a:r>
              <a:r>
                <a:rPr lang="en-GB" dirty="0">
                  <a:solidFill>
                    <a:srgbClr val="646363"/>
                  </a:solidFill>
                  <a:latin typeface="Arial MT" panose="020B0604020202020204" pitchFamily="34" charset="0"/>
                </a:rPr>
                <a:t> 7-10 </a:t>
              </a:r>
              <a:r>
                <a:rPr lang="en-GB" dirty="0" err="1">
                  <a:solidFill>
                    <a:srgbClr val="646363"/>
                  </a:solidFill>
                  <a:latin typeface="Arial MT" panose="020B0604020202020204" pitchFamily="34" charset="0"/>
                </a:rPr>
                <a:t>giorni</a:t>
              </a:r>
              <a:r>
                <a:rPr lang="en-GB" dirty="0">
                  <a:solidFill>
                    <a:srgbClr val="646363"/>
                  </a:solidFill>
                  <a:latin typeface="Arial MT" panose="020B0604020202020204" pitchFamily="34" charset="0"/>
                </a:rPr>
                <a:t> a </a:t>
              </a:r>
              <a:r>
                <a:rPr lang="en-GB" dirty="0" err="1">
                  <a:solidFill>
                    <a:srgbClr val="646363"/>
                  </a:solidFill>
                  <a:latin typeface="Arial MT" panose="020B0604020202020204" pitchFamily="34" charset="0"/>
                </a:rPr>
                <a:t>meno</a:t>
              </a:r>
              <a:r>
                <a:rPr lang="en-GB"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di</a:t>
              </a:r>
              <a:r>
                <a:rPr lang="en-GB" dirty="0">
                  <a:solidFill>
                    <a:srgbClr val="646363"/>
                  </a:solidFill>
                  <a:latin typeface="Arial MT" panose="020B0604020202020204" pitchFamily="34" charset="0"/>
                </a:rPr>
                <a:t> </a:t>
              </a:r>
            </a:p>
            <a:p>
              <a:pPr algn="ctr" eaLnBrk="0" hangingPunct="0"/>
              <a:r>
                <a:rPr lang="en-GB" dirty="0" err="1">
                  <a:solidFill>
                    <a:srgbClr val="646363"/>
                  </a:solidFill>
                  <a:latin typeface="Arial MT" panose="020B0604020202020204" pitchFamily="34" charset="0"/>
                </a:rPr>
                <a:t>complicazioni</a:t>
              </a:r>
              <a:r>
                <a:rPr lang="en-GB"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orchite</a:t>
              </a:r>
              <a:r>
                <a:rPr lang="en-GB" dirty="0">
                  <a:solidFill>
                    <a:srgbClr val="646363"/>
                  </a:solidFill>
                  <a:latin typeface="Arial MT" panose="020B0604020202020204" pitchFamily="34" charset="0"/>
                </a:rPr>
                <a:t>)</a:t>
              </a:r>
            </a:p>
          </p:txBody>
        </p:sp>
      </p:grpSp>
      <p:grpSp>
        <p:nvGrpSpPr>
          <p:cNvPr id="20" name="Group 30"/>
          <p:cNvGrpSpPr/>
          <p:nvPr/>
        </p:nvGrpSpPr>
        <p:grpSpPr>
          <a:xfrm>
            <a:off x="1475656" y="2227663"/>
            <a:ext cx="5832648" cy="1101430"/>
            <a:chOff x="1908175" y="2858975"/>
            <a:chExt cx="5327650" cy="1073287"/>
          </a:xfrm>
        </p:grpSpPr>
        <p:sp>
          <p:nvSpPr>
            <p:cNvPr id="21" name="Rounded Rectangle 19"/>
            <p:cNvSpPr>
              <a:spLocks noChangeArrowheads="1"/>
            </p:cNvSpPr>
            <p:nvPr/>
          </p:nvSpPr>
          <p:spPr bwMode="auto">
            <a:xfrm>
              <a:off x="1908175" y="3036775"/>
              <a:ext cx="5327650" cy="795475"/>
            </a:xfrm>
            <a:prstGeom prst="roundRect">
              <a:avLst>
                <a:gd name="adj" fmla="val 16667"/>
              </a:avLst>
            </a:prstGeom>
            <a:solidFill>
              <a:schemeClr val="bg2"/>
            </a:solidFill>
            <a:ln w="28575" algn="ctr">
              <a:solidFill>
                <a:schemeClr val="accent1"/>
              </a:solidFill>
              <a:round/>
              <a:headEnd/>
              <a:tailEnd/>
            </a:ln>
          </p:spPr>
          <p:txBody>
            <a:bodyPr lIns="0" tIns="0" rIns="0" bIns="0"/>
            <a:lstStyle/>
            <a:p>
              <a:pPr eaLnBrk="0" hangingPunct="0"/>
              <a:endParaRPr lang="en-GB" sz="1500" dirty="0">
                <a:solidFill>
                  <a:srgbClr val="646363"/>
                </a:solidFill>
                <a:latin typeface="Arial MT" panose="020B0604020202020204" pitchFamily="34" charset="0"/>
              </a:endParaRPr>
            </a:p>
          </p:txBody>
        </p:sp>
        <p:sp>
          <p:nvSpPr>
            <p:cNvPr id="22" name="Rectangle 14"/>
            <p:cNvSpPr>
              <a:spLocks noChangeArrowheads="1"/>
            </p:cNvSpPr>
            <p:nvPr/>
          </p:nvSpPr>
          <p:spPr bwMode="auto">
            <a:xfrm>
              <a:off x="2033509" y="2858975"/>
              <a:ext cx="5078852" cy="1073287"/>
            </a:xfrm>
            <a:prstGeom prst="rect">
              <a:avLst/>
            </a:prstGeom>
            <a:noFill/>
            <a:ln w="28575">
              <a:noFill/>
              <a:miter lim="800000"/>
              <a:headEnd/>
              <a:tailEnd/>
            </a:ln>
          </p:spPr>
          <p:txBody>
            <a:bodyPr wrap="none" anchor="ctr"/>
            <a:lstStyle/>
            <a:p>
              <a:pPr algn="ctr" eaLnBrk="0" hangingPunct="0"/>
              <a:r>
                <a:rPr lang="en-GB" b="1" dirty="0" err="1">
                  <a:solidFill>
                    <a:srgbClr val="646363"/>
                  </a:solidFill>
                  <a:latin typeface="Arial MT" panose="020B0604020202020204" pitchFamily="34" charset="0"/>
                </a:rPr>
                <a:t>Sintomi</a:t>
              </a:r>
              <a:r>
                <a:rPr lang="en-GB" b="1" dirty="0">
                  <a:solidFill>
                    <a:srgbClr val="646363"/>
                  </a:solidFill>
                  <a:latin typeface="Arial MT" panose="020B0604020202020204" pitchFamily="34" charset="0"/>
                </a:rPr>
                <a:t> </a:t>
              </a:r>
              <a:r>
                <a:rPr lang="en-GB" b="1" dirty="0" err="1">
                  <a:solidFill>
                    <a:srgbClr val="646363"/>
                  </a:solidFill>
                  <a:latin typeface="Arial MT" panose="020B0604020202020204" pitchFamily="34" charset="0"/>
                </a:rPr>
                <a:t>prodromici</a:t>
              </a:r>
              <a:r>
                <a:rPr lang="en-GB" b="1" dirty="0">
                  <a:solidFill>
                    <a:srgbClr val="646363"/>
                  </a:solidFill>
                  <a:latin typeface="Arial MT" panose="020B0604020202020204" pitchFamily="34" charset="0"/>
                </a:rPr>
                <a:t> non </a:t>
              </a:r>
              <a:r>
                <a:rPr lang="en-GB" b="1" dirty="0" err="1">
                  <a:solidFill>
                    <a:srgbClr val="646363"/>
                  </a:solidFill>
                  <a:latin typeface="Arial MT" panose="020B0604020202020204" pitchFamily="34" charset="0"/>
                </a:rPr>
                <a:t>specifici</a:t>
              </a:r>
              <a:r>
                <a:rPr lang="en-GB" b="1" dirty="0">
                  <a:solidFill>
                    <a:srgbClr val="646363"/>
                  </a:solidFill>
                  <a:latin typeface="Arial MT" panose="020B0604020202020204" pitchFamily="34" charset="0"/>
                </a:rPr>
                <a:t>: </a:t>
              </a:r>
              <a:r>
                <a:rPr lang="en-GB" dirty="0">
                  <a:solidFill>
                    <a:srgbClr val="646363"/>
                  </a:solidFill>
                  <a:latin typeface="Arial MT" panose="020B0604020202020204" pitchFamily="34" charset="0"/>
                </a:rPr>
                <a:t/>
              </a:r>
              <a:br>
                <a:rPr lang="en-GB" dirty="0">
                  <a:solidFill>
                    <a:srgbClr val="646363"/>
                  </a:solidFill>
                  <a:latin typeface="Arial MT" panose="020B0604020202020204" pitchFamily="34" charset="0"/>
                </a:rPr>
              </a:br>
              <a:r>
                <a:rPr lang="en-US" dirty="0" err="1">
                  <a:solidFill>
                    <a:srgbClr val="646363"/>
                  </a:solidFill>
                  <a:latin typeface="Arial MT" panose="020B0604020202020204" pitchFamily="34" charset="0"/>
                </a:rPr>
                <a:t>febbricola</a:t>
              </a:r>
              <a:r>
                <a:rPr lang="en-US" dirty="0">
                  <a:solidFill>
                    <a:srgbClr val="646363"/>
                  </a:solidFill>
                  <a:latin typeface="Arial MT" panose="020B0604020202020204" pitchFamily="34" charset="0"/>
                </a:rPr>
                <a:t>, </a:t>
              </a:r>
              <a:r>
                <a:rPr lang="en-US" dirty="0" err="1">
                  <a:solidFill>
                    <a:srgbClr val="646363"/>
                  </a:solidFill>
                  <a:latin typeface="Arial MT" panose="020B0604020202020204" pitchFamily="34" charset="0"/>
                </a:rPr>
                <a:t>mialgia</a:t>
              </a:r>
              <a:r>
                <a:rPr lang="en-US" dirty="0">
                  <a:solidFill>
                    <a:srgbClr val="646363"/>
                  </a:solidFill>
                  <a:latin typeface="Arial MT" panose="020B0604020202020204" pitchFamily="34" charset="0"/>
                </a:rPr>
                <a:t>, </a:t>
              </a:r>
              <a:r>
                <a:rPr lang="en-US" dirty="0" err="1">
                  <a:solidFill>
                    <a:srgbClr val="646363"/>
                  </a:solidFill>
                  <a:latin typeface="Arial MT" panose="020B0604020202020204" pitchFamily="34" charset="0"/>
                </a:rPr>
                <a:t>anoressia</a:t>
              </a:r>
              <a:r>
                <a:rPr lang="en-US" dirty="0">
                  <a:solidFill>
                    <a:srgbClr val="646363"/>
                  </a:solidFill>
                  <a:latin typeface="Arial MT" panose="020B0604020202020204" pitchFamily="34" charset="0"/>
                </a:rPr>
                <a:t>, mal di </a:t>
              </a:r>
              <a:r>
                <a:rPr lang="en-US" dirty="0" err="1">
                  <a:solidFill>
                    <a:srgbClr val="646363"/>
                  </a:solidFill>
                  <a:latin typeface="Arial MT" panose="020B0604020202020204" pitchFamily="34" charset="0"/>
                </a:rPr>
                <a:t>testa</a:t>
              </a:r>
              <a:r>
                <a:rPr lang="en-US" dirty="0">
                  <a:solidFill>
                    <a:srgbClr val="646363"/>
                  </a:solidFill>
                  <a:latin typeface="Arial MT" panose="020B0604020202020204" pitchFamily="34" charset="0"/>
                </a:rPr>
                <a:t>, </a:t>
              </a:r>
              <a:r>
                <a:rPr lang="en-US" dirty="0" err="1">
                  <a:solidFill>
                    <a:srgbClr val="646363"/>
                  </a:solidFill>
                  <a:latin typeface="Arial MT" panose="020B0604020202020204" pitchFamily="34" charset="0"/>
                </a:rPr>
                <a:t>malessere</a:t>
              </a:r>
              <a:endParaRPr lang="en-GB" dirty="0">
                <a:solidFill>
                  <a:srgbClr val="646363"/>
                </a:solidFill>
                <a:latin typeface="Arial MT" panose="020B0604020202020204" pitchFamily="34" charset="0"/>
              </a:endParaRPr>
            </a:p>
          </p:txBody>
        </p:sp>
      </p:grpSp>
      <p:sp>
        <p:nvSpPr>
          <p:cNvPr id="28" name="Text Box 17"/>
          <p:cNvSpPr txBox="1">
            <a:spLocks noChangeArrowheads="1"/>
          </p:cNvSpPr>
          <p:nvPr/>
        </p:nvSpPr>
        <p:spPr bwMode="auto">
          <a:xfrm>
            <a:off x="4682730" y="3277894"/>
            <a:ext cx="969169" cy="300082"/>
          </a:xfrm>
          <a:prstGeom prst="rect">
            <a:avLst/>
          </a:prstGeom>
          <a:noFill/>
          <a:ln w="9525">
            <a:noFill/>
            <a:miter lim="800000"/>
            <a:headEnd/>
            <a:tailEnd/>
          </a:ln>
        </p:spPr>
        <p:txBody>
          <a:bodyPr>
            <a:spAutoFit/>
          </a:bodyPr>
          <a:lstStyle/>
          <a:p>
            <a:pPr eaLnBrk="0" hangingPunct="0">
              <a:spcBef>
                <a:spcPct val="50000"/>
              </a:spcBef>
            </a:pPr>
            <a:r>
              <a:rPr lang="en-GB" sz="1350" b="1" dirty="0">
                <a:solidFill>
                  <a:srgbClr val="646363"/>
                </a:solidFill>
                <a:latin typeface="Arial MT" panose="020B0604020202020204" pitchFamily="34" charset="0"/>
              </a:rPr>
              <a:t>1-2 </a:t>
            </a:r>
            <a:r>
              <a:rPr lang="en-GB" sz="1350" b="1" dirty="0" err="1">
                <a:solidFill>
                  <a:srgbClr val="646363"/>
                </a:solidFill>
                <a:latin typeface="Arial MT" panose="020B0604020202020204" pitchFamily="34" charset="0"/>
              </a:rPr>
              <a:t>giorni</a:t>
            </a:r>
            <a:endParaRPr lang="en-GB" sz="1350" b="1" dirty="0">
              <a:solidFill>
                <a:srgbClr val="646363"/>
              </a:solidFill>
              <a:latin typeface="Arial MT" panose="020B0604020202020204" pitchFamily="34" charset="0"/>
            </a:endParaRPr>
          </a:p>
        </p:txBody>
      </p:sp>
      <p:sp>
        <p:nvSpPr>
          <p:cNvPr id="29" name="Right Arrow 35"/>
          <p:cNvSpPr/>
          <p:nvPr/>
        </p:nvSpPr>
        <p:spPr bwMode="auto">
          <a:xfrm rot="5400000">
            <a:off x="4463988" y="2224676"/>
            <a:ext cx="216024" cy="162018"/>
          </a:xfrm>
          <a:prstGeom prst="rightArrow">
            <a:avLst/>
          </a:prstGeom>
          <a:solidFill>
            <a:schemeClr val="accent1"/>
          </a:solidFill>
          <a:ln w="254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685800" eaLnBrk="0" fontAlgn="base" hangingPunct="0">
              <a:spcBef>
                <a:spcPct val="0"/>
              </a:spcBef>
              <a:spcAft>
                <a:spcPct val="0"/>
              </a:spcAft>
            </a:pPr>
            <a:endParaRPr lang="en-GB" sz="1500" dirty="0">
              <a:solidFill>
                <a:srgbClr val="646363"/>
              </a:solidFill>
              <a:latin typeface="Arial MT" panose="020B0604020202020204" pitchFamily="34" charset="0"/>
            </a:endParaRPr>
          </a:p>
        </p:txBody>
      </p:sp>
      <p:sp>
        <p:nvSpPr>
          <p:cNvPr id="30" name="Right Arrow 37"/>
          <p:cNvSpPr/>
          <p:nvPr/>
        </p:nvSpPr>
        <p:spPr bwMode="auto">
          <a:xfrm rot="5400000">
            <a:off x="4463988" y="3349545"/>
            <a:ext cx="216024" cy="162018"/>
          </a:xfrm>
          <a:prstGeom prst="rightArrow">
            <a:avLst/>
          </a:prstGeom>
          <a:solidFill>
            <a:schemeClr val="accent1"/>
          </a:solidFill>
          <a:ln w="254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685800" eaLnBrk="0" fontAlgn="base" hangingPunct="0">
              <a:spcBef>
                <a:spcPct val="0"/>
              </a:spcBef>
              <a:spcAft>
                <a:spcPct val="0"/>
              </a:spcAft>
            </a:pPr>
            <a:endParaRPr lang="en-GB" sz="1500" dirty="0">
              <a:solidFill>
                <a:srgbClr val="646363"/>
              </a:solidFill>
              <a:latin typeface="Arial MT" panose="020B0604020202020204" pitchFamily="34" charset="0"/>
            </a:endParaRPr>
          </a:p>
        </p:txBody>
      </p:sp>
      <p:sp>
        <p:nvSpPr>
          <p:cNvPr id="31" name="Right Arrow 40"/>
          <p:cNvSpPr/>
          <p:nvPr/>
        </p:nvSpPr>
        <p:spPr bwMode="auto">
          <a:xfrm rot="5400000">
            <a:off x="4463988" y="4432831"/>
            <a:ext cx="216024" cy="162018"/>
          </a:xfrm>
          <a:prstGeom prst="rightArrow">
            <a:avLst/>
          </a:prstGeom>
          <a:solidFill>
            <a:schemeClr val="accent1"/>
          </a:solidFill>
          <a:ln w="254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685800" eaLnBrk="0" fontAlgn="base" hangingPunct="0">
              <a:spcBef>
                <a:spcPct val="0"/>
              </a:spcBef>
              <a:spcAft>
                <a:spcPct val="0"/>
              </a:spcAft>
            </a:pPr>
            <a:endParaRPr lang="en-GB" sz="1500" dirty="0">
              <a:solidFill>
                <a:srgbClr val="646363"/>
              </a:solidFill>
              <a:latin typeface="Arial MT" panose="020B0604020202020204" pitchFamily="34" charset="0"/>
            </a:endParaRPr>
          </a:p>
        </p:txBody>
      </p:sp>
    </p:spTree>
    <p:extLst>
      <p:ext uri="{BB962C8B-B14F-4D97-AF65-F5344CB8AC3E}">
        <p14:creationId xmlns:p14="http://schemas.microsoft.com/office/powerpoint/2010/main" val="260003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P spid="30" grpId="0" animBg="1"/>
      <p:bldP spid="3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a:bodyPr>
          <a:lstStyle/>
          <a:p>
            <a:r>
              <a:rPr lang="it-IT" sz="3200" dirty="0"/>
              <a:t>VARICELLA - CARATTERISTICHE</a:t>
            </a:r>
          </a:p>
        </p:txBody>
      </p:sp>
      <p:sp>
        <p:nvSpPr>
          <p:cNvPr id="9" name="Segnaposto testo 5"/>
          <p:cNvSpPr>
            <a:spLocks noGrp="1"/>
          </p:cNvSpPr>
          <p:nvPr>
            <p:ph type="body" sz="quarter" idx="11"/>
          </p:nvPr>
        </p:nvSpPr>
        <p:spPr>
          <a:xfrm>
            <a:off x="683568" y="6093296"/>
            <a:ext cx="7886700" cy="415091"/>
          </a:xfrm>
        </p:spPr>
        <p:txBody>
          <a:bodyPr/>
          <a:lstStyle/>
          <a:p>
            <a:pPr algn="ctr"/>
            <a:r>
              <a:rPr lang="en-US" dirty="0"/>
              <a:t>CDC Epidemiology and prevention of vaccine-preventable diseases 2012</a:t>
            </a:r>
          </a:p>
        </p:txBody>
      </p:sp>
      <p:graphicFrame>
        <p:nvGraphicFramePr>
          <p:cNvPr id="23" name="Content Placeholder 9"/>
          <p:cNvGraphicFramePr>
            <a:graphicFrameLocks/>
          </p:cNvGraphicFramePr>
          <p:nvPr>
            <p:extLst>
              <p:ext uri="{D42A27DB-BD31-4B8C-83A1-F6EECF244321}">
                <p14:modId xmlns:p14="http://schemas.microsoft.com/office/powerpoint/2010/main" val="4047814575"/>
              </p:ext>
            </p:extLst>
          </p:nvPr>
        </p:nvGraphicFramePr>
        <p:xfrm>
          <a:off x="827584" y="1412776"/>
          <a:ext cx="7200800" cy="417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25116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371475" y="258870"/>
            <a:ext cx="7886700" cy="610682"/>
          </a:xfrm>
        </p:spPr>
        <p:txBody>
          <a:bodyPr>
            <a:normAutofit/>
          </a:bodyPr>
          <a:lstStyle/>
          <a:p>
            <a:r>
              <a:rPr lang="it-IT" sz="2400" dirty="0"/>
              <a:t>VARICELLA – DECORSO CLINICO</a:t>
            </a:r>
          </a:p>
        </p:txBody>
      </p:sp>
      <p:sp>
        <p:nvSpPr>
          <p:cNvPr id="9" name="Segnaposto testo 5"/>
          <p:cNvSpPr>
            <a:spLocks noGrp="1"/>
          </p:cNvSpPr>
          <p:nvPr>
            <p:ph type="body" sz="quarter" idx="11"/>
          </p:nvPr>
        </p:nvSpPr>
        <p:spPr>
          <a:xfrm>
            <a:off x="664054" y="6248698"/>
            <a:ext cx="7886700" cy="415091"/>
          </a:xfrm>
        </p:spPr>
        <p:txBody>
          <a:bodyPr/>
          <a:lstStyle/>
          <a:p>
            <a:pPr algn="ctr">
              <a:lnSpc>
                <a:spcPct val="100000"/>
              </a:lnSpc>
              <a:spcBef>
                <a:spcPts val="0"/>
              </a:spcBef>
            </a:pPr>
            <a:r>
              <a:rPr lang="en-US" dirty="0"/>
              <a:t>CDC Epidemiology and prevention of vaccine-preventable diseases 2012- Adapted with permission from Grose. Pediatrics 1981; 68: 735–7</a:t>
            </a:r>
          </a:p>
        </p:txBody>
      </p:sp>
      <p:sp>
        <p:nvSpPr>
          <p:cNvPr id="5" name="AutoShape 9"/>
          <p:cNvSpPr>
            <a:spLocks noChangeArrowheads="1"/>
          </p:cNvSpPr>
          <p:nvPr/>
        </p:nvSpPr>
        <p:spPr bwMode="auto">
          <a:xfrm>
            <a:off x="169558" y="1126871"/>
            <a:ext cx="3937790" cy="655856"/>
          </a:xfrm>
          <a:prstGeom prst="roundRect">
            <a:avLst>
              <a:gd name="adj" fmla="val 26231"/>
            </a:avLst>
          </a:prstGeom>
          <a:solidFill>
            <a:schemeClr val="bg2"/>
          </a:solidFill>
          <a:ln w="28575" algn="ctr">
            <a:solidFill>
              <a:schemeClr val="accent1"/>
            </a:solidFill>
            <a:bevel/>
            <a:headEnd/>
            <a:tailEnd/>
          </a:ln>
        </p:spPr>
        <p:txBody>
          <a:bodyPr wrap="none" anchor="ctr"/>
          <a:lstStyle/>
          <a:p>
            <a:pPr algn="ctr" eaLnBrk="0" hangingPunct="0"/>
            <a:r>
              <a:rPr lang="en-GB" b="1" dirty="0" err="1">
                <a:solidFill>
                  <a:srgbClr val="646363"/>
                </a:solidFill>
                <a:latin typeface="Arial MT" panose="020B0604020202020204" pitchFamily="34" charset="0"/>
              </a:rPr>
              <a:t>Periodo</a:t>
            </a:r>
            <a:r>
              <a:rPr lang="en-GB" b="1" dirty="0">
                <a:solidFill>
                  <a:srgbClr val="646363"/>
                </a:solidFill>
                <a:latin typeface="Arial MT" panose="020B0604020202020204" pitchFamily="34" charset="0"/>
              </a:rPr>
              <a:t> </a:t>
            </a:r>
            <a:r>
              <a:rPr lang="en-GB" b="1" dirty="0" err="1">
                <a:solidFill>
                  <a:srgbClr val="646363"/>
                </a:solidFill>
                <a:latin typeface="Arial MT" panose="020B0604020202020204" pitchFamily="34" charset="0"/>
              </a:rPr>
              <a:t>d’incubazione</a:t>
            </a:r>
            <a:r>
              <a:rPr lang="en-GB" b="1" dirty="0">
                <a:solidFill>
                  <a:srgbClr val="646363"/>
                </a:solidFill>
                <a:latin typeface="Arial MT" panose="020B0604020202020204" pitchFamily="34" charset="0"/>
              </a:rPr>
              <a:t>: </a:t>
            </a:r>
            <a:r>
              <a:rPr lang="en-GB" dirty="0">
                <a:solidFill>
                  <a:srgbClr val="646363"/>
                </a:solidFill>
                <a:latin typeface="Arial MT" panose="020B0604020202020204" pitchFamily="34" charset="0"/>
              </a:rPr>
              <a:t>14–16 </a:t>
            </a:r>
            <a:r>
              <a:rPr lang="en-GB" dirty="0" err="1">
                <a:solidFill>
                  <a:srgbClr val="646363"/>
                </a:solidFill>
                <a:latin typeface="Arial MT" panose="020B0604020202020204" pitchFamily="34" charset="0"/>
              </a:rPr>
              <a:t>giorni</a:t>
            </a:r>
            <a:endParaRPr lang="en-GB" baseline="30000" dirty="0">
              <a:solidFill>
                <a:srgbClr val="646363"/>
              </a:solidFill>
              <a:latin typeface="Arial MT" panose="020B0604020202020204" pitchFamily="34" charset="0"/>
            </a:endParaRPr>
          </a:p>
        </p:txBody>
      </p:sp>
      <p:sp>
        <p:nvSpPr>
          <p:cNvPr id="6" name="AutoShape 10"/>
          <p:cNvSpPr>
            <a:spLocks noChangeArrowheads="1"/>
          </p:cNvSpPr>
          <p:nvPr/>
        </p:nvSpPr>
        <p:spPr bwMode="auto">
          <a:xfrm>
            <a:off x="179513" y="2193478"/>
            <a:ext cx="3958340" cy="659458"/>
          </a:xfrm>
          <a:prstGeom prst="roundRect">
            <a:avLst>
              <a:gd name="adj" fmla="val 16718"/>
            </a:avLst>
          </a:prstGeom>
          <a:solidFill>
            <a:schemeClr val="bg2"/>
          </a:solidFill>
          <a:ln w="28575" algn="ctr">
            <a:solidFill>
              <a:schemeClr val="accent1"/>
            </a:solidFill>
            <a:round/>
            <a:headEnd/>
            <a:tailEnd/>
          </a:ln>
        </p:spPr>
        <p:txBody>
          <a:bodyPr anchor="ctr"/>
          <a:lstStyle/>
          <a:p>
            <a:pPr algn="ctr" eaLnBrk="0" hangingPunct="0"/>
            <a:r>
              <a:rPr lang="en-GB" b="1" dirty="0" err="1">
                <a:solidFill>
                  <a:srgbClr val="646363"/>
                </a:solidFill>
                <a:latin typeface="Arial MT" panose="020B0604020202020204" pitchFamily="34" charset="0"/>
              </a:rPr>
              <a:t>Fase</a:t>
            </a:r>
            <a:r>
              <a:rPr lang="en-GB" b="1" dirty="0">
                <a:solidFill>
                  <a:srgbClr val="646363"/>
                </a:solidFill>
                <a:latin typeface="Arial MT" panose="020B0604020202020204" pitchFamily="34" charset="0"/>
              </a:rPr>
              <a:t> </a:t>
            </a:r>
            <a:r>
              <a:rPr lang="en-GB" b="1" dirty="0" err="1">
                <a:solidFill>
                  <a:srgbClr val="646363"/>
                </a:solidFill>
                <a:latin typeface="Arial MT" panose="020B0604020202020204" pitchFamily="34" charset="0"/>
              </a:rPr>
              <a:t>prodromica</a:t>
            </a:r>
            <a:r>
              <a:rPr lang="en-GB" b="1" dirty="0">
                <a:solidFill>
                  <a:srgbClr val="646363"/>
                </a:solidFill>
                <a:latin typeface="Arial MT" panose="020B0604020202020204" pitchFamily="34" charset="0"/>
              </a:rPr>
              <a:t> (</a:t>
            </a:r>
            <a:r>
              <a:rPr lang="en-GB" b="1" dirty="0" err="1">
                <a:solidFill>
                  <a:srgbClr val="646363"/>
                </a:solidFill>
                <a:latin typeface="Arial MT" panose="020B0604020202020204" pitchFamily="34" charset="0"/>
              </a:rPr>
              <a:t>adulti</a:t>
            </a:r>
            <a:r>
              <a:rPr lang="en-GB" b="1" dirty="0">
                <a:solidFill>
                  <a:srgbClr val="646363"/>
                </a:solidFill>
                <a:latin typeface="Arial MT" panose="020B0604020202020204" pitchFamily="34" charset="0"/>
              </a:rPr>
              <a:t>):</a:t>
            </a:r>
            <a:r>
              <a:rPr lang="en-GB" dirty="0">
                <a:solidFill>
                  <a:srgbClr val="646363"/>
                </a:solidFill>
                <a:latin typeface="Arial MT" panose="020B0604020202020204" pitchFamily="34" charset="0"/>
              </a:rPr>
              <a:t> </a:t>
            </a:r>
            <a:br>
              <a:rPr lang="en-GB" dirty="0">
                <a:solidFill>
                  <a:srgbClr val="646363"/>
                </a:solidFill>
                <a:latin typeface="Arial MT" panose="020B0604020202020204" pitchFamily="34" charset="0"/>
              </a:rPr>
            </a:br>
            <a:r>
              <a:rPr lang="en-GB" dirty="0">
                <a:solidFill>
                  <a:srgbClr val="646363"/>
                </a:solidFill>
                <a:latin typeface="Arial MT" panose="020B0604020202020204" pitchFamily="34" charset="0"/>
              </a:rPr>
              <a:t>1−2 </a:t>
            </a:r>
            <a:r>
              <a:rPr lang="en-GB" dirty="0" err="1">
                <a:solidFill>
                  <a:srgbClr val="646363"/>
                </a:solidFill>
                <a:latin typeface="Arial MT" panose="020B0604020202020204" pitchFamily="34" charset="0"/>
              </a:rPr>
              <a:t>giorni</a:t>
            </a:r>
            <a:r>
              <a:rPr lang="en-GB"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febbre</a:t>
            </a:r>
            <a:r>
              <a:rPr lang="en-GB"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malessere</a:t>
            </a:r>
            <a:endParaRPr lang="en-GB" baseline="30000" dirty="0">
              <a:solidFill>
                <a:srgbClr val="646363"/>
              </a:solidFill>
              <a:latin typeface="Arial MT" panose="020B0604020202020204" pitchFamily="34" charset="0"/>
            </a:endParaRPr>
          </a:p>
        </p:txBody>
      </p:sp>
      <p:sp>
        <p:nvSpPr>
          <p:cNvPr id="7" name="AutoShape 11"/>
          <p:cNvSpPr>
            <a:spLocks noChangeArrowheads="1"/>
          </p:cNvSpPr>
          <p:nvPr/>
        </p:nvSpPr>
        <p:spPr bwMode="auto">
          <a:xfrm>
            <a:off x="179514" y="3185833"/>
            <a:ext cx="3958340" cy="531199"/>
          </a:xfrm>
          <a:prstGeom prst="roundRect">
            <a:avLst>
              <a:gd name="adj" fmla="val 13361"/>
            </a:avLst>
          </a:prstGeom>
          <a:solidFill>
            <a:schemeClr val="bg2"/>
          </a:solidFill>
          <a:ln w="28575" algn="ctr">
            <a:solidFill>
              <a:schemeClr val="accent1"/>
            </a:solidFill>
            <a:round/>
            <a:headEnd/>
            <a:tailEnd/>
          </a:ln>
        </p:spPr>
        <p:txBody>
          <a:bodyPr anchor="ctr"/>
          <a:lstStyle/>
          <a:p>
            <a:pPr algn="ctr" eaLnBrk="0" hangingPunct="0"/>
            <a:r>
              <a:rPr lang="en-GB" b="1" dirty="0">
                <a:solidFill>
                  <a:srgbClr val="646363"/>
                </a:solidFill>
                <a:latin typeface="Arial MT" panose="020B0604020202020204" pitchFamily="34" charset="0"/>
              </a:rPr>
              <a:t>Rash: </a:t>
            </a:r>
            <a:r>
              <a:rPr lang="en-US" dirty="0">
                <a:solidFill>
                  <a:srgbClr val="646363"/>
                </a:solidFill>
                <a:latin typeface="Arial MT" panose="020B0604020202020204" pitchFamily="34" charset="0"/>
              </a:rPr>
              <a:t>200−500 </a:t>
            </a:r>
            <a:r>
              <a:rPr lang="en-US" dirty="0" err="1">
                <a:solidFill>
                  <a:srgbClr val="646363"/>
                </a:solidFill>
                <a:latin typeface="Arial MT" panose="020B0604020202020204" pitchFamily="34" charset="0"/>
              </a:rPr>
              <a:t>lesioni</a:t>
            </a:r>
            <a:r>
              <a:rPr lang="en-US" dirty="0">
                <a:solidFill>
                  <a:srgbClr val="646363"/>
                </a:solidFill>
                <a:latin typeface="Arial MT" panose="020B0604020202020204" pitchFamily="34" charset="0"/>
              </a:rPr>
              <a:t> in 2–4 </a:t>
            </a:r>
            <a:r>
              <a:rPr lang="en-US" dirty="0" err="1" smtClean="0">
                <a:solidFill>
                  <a:srgbClr val="646363"/>
                </a:solidFill>
                <a:latin typeface="Arial MT" panose="020B0604020202020204" pitchFamily="34" charset="0"/>
              </a:rPr>
              <a:t>fioriture</a:t>
            </a:r>
            <a:endParaRPr lang="en-US" baseline="30000" dirty="0">
              <a:solidFill>
                <a:srgbClr val="646363"/>
              </a:solidFill>
              <a:latin typeface="Arial MT" panose="020B0604020202020204" pitchFamily="34" charset="0"/>
            </a:endParaRPr>
          </a:p>
        </p:txBody>
      </p:sp>
      <p:sp>
        <p:nvSpPr>
          <p:cNvPr id="8" name="AutoShape 12"/>
          <p:cNvSpPr>
            <a:spLocks noChangeArrowheads="1"/>
          </p:cNvSpPr>
          <p:nvPr/>
        </p:nvSpPr>
        <p:spPr bwMode="auto">
          <a:xfrm>
            <a:off x="179513" y="3959969"/>
            <a:ext cx="3958341" cy="520434"/>
          </a:xfrm>
          <a:prstGeom prst="roundRect">
            <a:avLst>
              <a:gd name="adj" fmla="val 11801"/>
            </a:avLst>
          </a:prstGeom>
          <a:solidFill>
            <a:schemeClr val="bg2"/>
          </a:solidFill>
          <a:ln w="28575" algn="ctr">
            <a:solidFill>
              <a:schemeClr val="accent1"/>
            </a:solidFill>
            <a:round/>
            <a:headEnd/>
            <a:tailEnd/>
          </a:ln>
        </p:spPr>
        <p:txBody>
          <a:bodyPr anchor="ctr"/>
          <a:lstStyle/>
          <a:p>
            <a:pPr algn="ctr" eaLnBrk="0" hangingPunct="0"/>
            <a:r>
              <a:rPr lang="en-GB" b="1" dirty="0" err="1">
                <a:solidFill>
                  <a:srgbClr val="646363"/>
                </a:solidFill>
                <a:latin typeface="Arial MT" panose="020B0604020202020204" pitchFamily="34" charset="0"/>
              </a:rPr>
              <a:t>Guarigione</a:t>
            </a:r>
            <a:r>
              <a:rPr lang="en-GB" b="1" dirty="0">
                <a:solidFill>
                  <a:srgbClr val="646363"/>
                </a:solidFill>
                <a:latin typeface="Arial MT" panose="020B0604020202020204" pitchFamily="34" charset="0"/>
              </a:rPr>
              <a:t> </a:t>
            </a:r>
            <a:r>
              <a:rPr lang="en-GB" b="1" dirty="0" err="1">
                <a:solidFill>
                  <a:srgbClr val="646363"/>
                </a:solidFill>
                <a:latin typeface="Arial MT" panose="020B0604020202020204" pitchFamily="34" charset="0"/>
              </a:rPr>
              <a:t>delle</a:t>
            </a:r>
            <a:r>
              <a:rPr lang="en-GB" b="1" dirty="0">
                <a:solidFill>
                  <a:srgbClr val="646363"/>
                </a:solidFill>
                <a:latin typeface="Arial MT" panose="020B0604020202020204" pitchFamily="34" charset="0"/>
              </a:rPr>
              <a:t> </a:t>
            </a:r>
            <a:r>
              <a:rPr lang="en-GB" b="1" dirty="0" err="1">
                <a:solidFill>
                  <a:srgbClr val="646363"/>
                </a:solidFill>
                <a:latin typeface="Arial MT" panose="020B0604020202020204" pitchFamily="34" charset="0"/>
              </a:rPr>
              <a:t>lesioni</a:t>
            </a:r>
            <a:r>
              <a:rPr lang="en-GB" b="1" dirty="0">
                <a:solidFill>
                  <a:srgbClr val="646363"/>
                </a:solidFill>
                <a:latin typeface="Arial MT" panose="020B0604020202020204" pitchFamily="34" charset="0"/>
              </a:rPr>
              <a:t>: </a:t>
            </a:r>
          </a:p>
          <a:p>
            <a:pPr algn="ctr" eaLnBrk="0" hangingPunct="0"/>
            <a:r>
              <a:rPr lang="en-GB" dirty="0" err="1">
                <a:solidFill>
                  <a:srgbClr val="646363"/>
                </a:solidFill>
                <a:latin typeface="Arial MT" panose="020B0604020202020204" pitchFamily="34" charset="0"/>
              </a:rPr>
              <a:t>formazione</a:t>
            </a:r>
            <a:r>
              <a:rPr lang="en-GB"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delle</a:t>
            </a:r>
            <a:r>
              <a:rPr lang="en-GB"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croste</a:t>
            </a:r>
            <a:endParaRPr lang="en-GB" baseline="30000" dirty="0">
              <a:solidFill>
                <a:srgbClr val="646363"/>
              </a:solidFill>
              <a:latin typeface="Arial MT" panose="020B0604020202020204" pitchFamily="34" charset="0"/>
            </a:endParaRPr>
          </a:p>
        </p:txBody>
      </p:sp>
      <p:sp>
        <p:nvSpPr>
          <p:cNvPr id="10" name="AutoShape 13"/>
          <p:cNvSpPr>
            <a:spLocks noChangeArrowheads="1"/>
          </p:cNvSpPr>
          <p:nvPr/>
        </p:nvSpPr>
        <p:spPr bwMode="auto">
          <a:xfrm>
            <a:off x="179513" y="4808322"/>
            <a:ext cx="3960439" cy="1346371"/>
          </a:xfrm>
          <a:prstGeom prst="roundRect">
            <a:avLst>
              <a:gd name="adj" fmla="val 10690"/>
            </a:avLst>
          </a:prstGeom>
          <a:solidFill>
            <a:schemeClr val="bg2"/>
          </a:solidFill>
          <a:ln w="28575" algn="ctr">
            <a:solidFill>
              <a:schemeClr val="accent1"/>
            </a:solidFill>
            <a:round/>
            <a:headEnd/>
            <a:tailEnd/>
          </a:ln>
        </p:spPr>
        <p:txBody>
          <a:bodyPr wrap="none" anchor="ctr"/>
          <a:lstStyle/>
          <a:p>
            <a:pPr algn="ctr" eaLnBrk="0" hangingPunct="0"/>
            <a:r>
              <a:rPr lang="en-GB" b="1" dirty="0" err="1">
                <a:solidFill>
                  <a:srgbClr val="646363"/>
                </a:solidFill>
                <a:latin typeface="Arial MT" panose="020B0604020202020204" pitchFamily="34" charset="0"/>
              </a:rPr>
              <a:t>Guarigione</a:t>
            </a:r>
            <a:r>
              <a:rPr lang="en-GB" b="1" dirty="0">
                <a:solidFill>
                  <a:srgbClr val="646363"/>
                </a:solidFill>
                <a:latin typeface="Arial MT" panose="020B0604020202020204" pitchFamily="34" charset="0"/>
              </a:rPr>
              <a:t>/</a:t>
            </a:r>
            <a:r>
              <a:rPr lang="en-GB" b="1" dirty="0" err="1">
                <a:solidFill>
                  <a:srgbClr val="646363"/>
                </a:solidFill>
                <a:latin typeface="Arial MT" panose="020B0604020202020204" pitchFamily="34" charset="0"/>
              </a:rPr>
              <a:t>complicazioni</a:t>
            </a:r>
            <a:r>
              <a:rPr lang="en-GB" b="1" dirty="0">
                <a:solidFill>
                  <a:srgbClr val="646363"/>
                </a:solidFill>
                <a:latin typeface="Arial MT" panose="020B0604020202020204" pitchFamily="34" charset="0"/>
              </a:rPr>
              <a:t>:</a:t>
            </a:r>
          </a:p>
          <a:p>
            <a:pPr algn="ctr" eaLnBrk="0" hangingPunct="0"/>
            <a:r>
              <a:rPr lang="en-GB" dirty="0" err="1">
                <a:solidFill>
                  <a:srgbClr val="646363"/>
                </a:solidFill>
                <a:latin typeface="Arial MT" panose="020B0604020202020204" pitchFamily="34" charset="0"/>
              </a:rPr>
              <a:t>sovrainfezioni</a:t>
            </a:r>
            <a:r>
              <a:rPr lang="en-GB"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batteriche</a:t>
            </a:r>
            <a:r>
              <a:rPr lang="en-GB"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polmoniti</a:t>
            </a:r>
            <a:r>
              <a:rPr lang="en-GB" dirty="0">
                <a:solidFill>
                  <a:srgbClr val="646363"/>
                </a:solidFill>
                <a:latin typeface="Arial MT" panose="020B0604020202020204" pitchFamily="34" charset="0"/>
              </a:rPr>
              <a:t>, </a:t>
            </a:r>
          </a:p>
          <a:p>
            <a:pPr algn="ctr" eaLnBrk="0" hangingPunct="0"/>
            <a:r>
              <a:rPr lang="en-GB" dirty="0" err="1">
                <a:solidFill>
                  <a:srgbClr val="646363"/>
                </a:solidFill>
                <a:latin typeface="Arial MT" panose="020B0604020202020204" pitchFamily="34" charset="0"/>
              </a:rPr>
              <a:t>bronchiti</a:t>
            </a:r>
            <a:r>
              <a:rPr lang="en-GB"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disordini</a:t>
            </a:r>
            <a:r>
              <a:rPr lang="en-GB" dirty="0">
                <a:solidFill>
                  <a:srgbClr val="646363"/>
                </a:solidFill>
                <a:latin typeface="Arial MT" panose="020B0604020202020204" pitchFamily="34" charset="0"/>
              </a:rPr>
              <a:t> </a:t>
            </a:r>
            <a:r>
              <a:rPr lang="en-GB" dirty="0" err="1">
                <a:solidFill>
                  <a:srgbClr val="646363"/>
                </a:solidFill>
                <a:latin typeface="Arial MT" panose="020B0604020202020204" pitchFamily="34" charset="0"/>
              </a:rPr>
              <a:t>neurologici</a:t>
            </a:r>
            <a:r>
              <a:rPr lang="en-GB" dirty="0">
                <a:solidFill>
                  <a:srgbClr val="646363"/>
                </a:solidFill>
                <a:latin typeface="Arial MT" panose="020B0604020202020204" pitchFamily="34" charset="0"/>
              </a:rPr>
              <a:t>, </a:t>
            </a:r>
          </a:p>
          <a:p>
            <a:pPr algn="ctr" eaLnBrk="0" hangingPunct="0"/>
            <a:r>
              <a:rPr lang="en-GB" dirty="0" err="1">
                <a:solidFill>
                  <a:srgbClr val="646363"/>
                </a:solidFill>
                <a:latin typeface="Arial MT" panose="020B0604020202020204" pitchFamily="34" charset="0"/>
              </a:rPr>
              <a:t>otite</a:t>
            </a:r>
            <a:r>
              <a:rPr lang="en-GB" dirty="0">
                <a:solidFill>
                  <a:srgbClr val="646363"/>
                </a:solidFill>
                <a:latin typeface="Arial MT" panose="020B0604020202020204" pitchFamily="34" charset="0"/>
              </a:rPr>
              <a:t> media</a:t>
            </a:r>
          </a:p>
        </p:txBody>
      </p:sp>
      <p:sp>
        <p:nvSpPr>
          <p:cNvPr id="11" name="Right Arrow 42"/>
          <p:cNvSpPr/>
          <p:nvPr/>
        </p:nvSpPr>
        <p:spPr bwMode="auto">
          <a:xfrm rot="5400000">
            <a:off x="2047434" y="1895576"/>
            <a:ext cx="216024" cy="162018"/>
          </a:xfrm>
          <a:prstGeom prst="rightArrow">
            <a:avLst/>
          </a:prstGeom>
          <a:solidFill>
            <a:schemeClr val="accent1"/>
          </a:solidFill>
          <a:ln w="254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685800" eaLnBrk="0" fontAlgn="base" hangingPunct="0">
              <a:spcBef>
                <a:spcPct val="0"/>
              </a:spcBef>
              <a:spcAft>
                <a:spcPct val="0"/>
              </a:spcAft>
            </a:pPr>
            <a:endParaRPr lang="en-GB" sz="1500">
              <a:solidFill>
                <a:srgbClr val="000056"/>
              </a:solidFill>
              <a:latin typeface="Arial" charset="0"/>
            </a:endParaRPr>
          </a:p>
        </p:txBody>
      </p:sp>
      <p:sp>
        <p:nvSpPr>
          <p:cNvPr id="12" name="Right Arrow 43"/>
          <p:cNvSpPr/>
          <p:nvPr/>
        </p:nvSpPr>
        <p:spPr bwMode="auto">
          <a:xfrm rot="5400000">
            <a:off x="2050671" y="2912730"/>
            <a:ext cx="216024" cy="162018"/>
          </a:xfrm>
          <a:prstGeom prst="rightArrow">
            <a:avLst/>
          </a:prstGeom>
          <a:solidFill>
            <a:schemeClr val="accent1"/>
          </a:solidFill>
          <a:ln w="254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685800" eaLnBrk="0" fontAlgn="base" hangingPunct="0">
              <a:spcBef>
                <a:spcPct val="0"/>
              </a:spcBef>
              <a:spcAft>
                <a:spcPct val="0"/>
              </a:spcAft>
            </a:pPr>
            <a:endParaRPr lang="en-GB" sz="1500">
              <a:solidFill>
                <a:srgbClr val="000056"/>
              </a:solidFill>
              <a:latin typeface="Arial" charset="0"/>
            </a:endParaRPr>
          </a:p>
        </p:txBody>
      </p:sp>
      <p:sp>
        <p:nvSpPr>
          <p:cNvPr id="13" name="Right Arrow 44"/>
          <p:cNvSpPr/>
          <p:nvPr/>
        </p:nvSpPr>
        <p:spPr bwMode="auto">
          <a:xfrm rot="5400000">
            <a:off x="2040396" y="3744034"/>
            <a:ext cx="216024" cy="162018"/>
          </a:xfrm>
          <a:prstGeom prst="rightArrow">
            <a:avLst/>
          </a:prstGeom>
          <a:solidFill>
            <a:schemeClr val="accent1"/>
          </a:solidFill>
          <a:ln w="254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685800" eaLnBrk="0" fontAlgn="base" hangingPunct="0">
              <a:spcBef>
                <a:spcPct val="0"/>
              </a:spcBef>
              <a:spcAft>
                <a:spcPct val="0"/>
              </a:spcAft>
            </a:pPr>
            <a:endParaRPr lang="en-GB" sz="1500">
              <a:solidFill>
                <a:srgbClr val="000056"/>
              </a:solidFill>
              <a:latin typeface="Arial" charset="0"/>
            </a:endParaRPr>
          </a:p>
        </p:txBody>
      </p:sp>
      <p:sp>
        <p:nvSpPr>
          <p:cNvPr id="14" name="Right Arrow 45"/>
          <p:cNvSpPr/>
          <p:nvPr/>
        </p:nvSpPr>
        <p:spPr bwMode="auto">
          <a:xfrm rot="5400000">
            <a:off x="2040396" y="4578237"/>
            <a:ext cx="216024" cy="162018"/>
          </a:xfrm>
          <a:prstGeom prst="rightArrow">
            <a:avLst/>
          </a:prstGeom>
          <a:solidFill>
            <a:schemeClr val="accent1"/>
          </a:solidFill>
          <a:ln w="254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defTabSz="685800" eaLnBrk="0" fontAlgn="base" hangingPunct="0">
              <a:spcBef>
                <a:spcPct val="0"/>
              </a:spcBef>
              <a:spcAft>
                <a:spcPct val="0"/>
              </a:spcAft>
            </a:pPr>
            <a:endParaRPr lang="en-GB" sz="1500">
              <a:solidFill>
                <a:srgbClr val="000056"/>
              </a:solidFill>
              <a:latin typeface="Arial" charset="0"/>
            </a:endParaRPr>
          </a:p>
        </p:txBody>
      </p:sp>
      <p:grpSp>
        <p:nvGrpSpPr>
          <p:cNvPr id="15" name="Group 9"/>
          <p:cNvGrpSpPr>
            <a:grpSpLocks/>
          </p:cNvGrpSpPr>
          <p:nvPr/>
        </p:nvGrpSpPr>
        <p:grpSpPr bwMode="auto">
          <a:xfrm>
            <a:off x="4607404" y="1053782"/>
            <a:ext cx="2988932" cy="3027383"/>
            <a:chOff x="2173674" y="1778721"/>
            <a:chExt cx="4165214" cy="4602607"/>
          </a:xfrm>
        </p:grpSpPr>
        <p:pic>
          <p:nvPicPr>
            <p:cNvPr id="16" name="Picture 10" descr="Girl Illustration.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00500" y="2166515"/>
              <a:ext cx="2338388" cy="4214813"/>
            </a:xfrm>
            <a:prstGeom prst="rect">
              <a:avLst/>
            </a:prstGeom>
            <a:noFill/>
            <a:ln w="9525">
              <a:noFill/>
              <a:miter lim="800000"/>
              <a:headEnd/>
              <a:tailEnd/>
            </a:ln>
          </p:spPr>
        </p:pic>
        <p:sp>
          <p:nvSpPr>
            <p:cNvPr id="17" name="AutoShape 15"/>
            <p:cNvSpPr>
              <a:spLocks noChangeArrowheads="1"/>
            </p:cNvSpPr>
            <p:nvPr/>
          </p:nvSpPr>
          <p:spPr bwMode="auto">
            <a:xfrm>
              <a:off x="2252663" y="2547515"/>
              <a:ext cx="1195387" cy="3756025"/>
            </a:xfrm>
            <a:prstGeom prst="downArrow">
              <a:avLst>
                <a:gd name="adj1" fmla="val 50000"/>
                <a:gd name="adj2" fmla="val 92139"/>
              </a:avLst>
            </a:prstGeom>
            <a:solidFill>
              <a:srgbClr val="FF3300"/>
            </a:solidFill>
            <a:ln w="28575">
              <a:noFill/>
              <a:miter lim="800000"/>
              <a:headEnd/>
              <a:tailEnd/>
            </a:ln>
            <a:scene3d>
              <a:camera prst="orthographicFront"/>
              <a:lightRig rig="threePt" dir="t"/>
            </a:scene3d>
            <a:sp3d>
              <a:bevelT/>
            </a:sp3d>
          </p:spPr>
          <p:txBody>
            <a:bodyPr vert="eaVert" wrap="none" anchor="ctr"/>
            <a:lstStyle/>
            <a:p>
              <a:pPr algn="ctr" eaLnBrk="0" hangingPunct="0"/>
              <a:endParaRPr lang="en-GB" sz="1200">
                <a:solidFill>
                  <a:srgbClr val="000066"/>
                </a:solidFill>
              </a:endParaRPr>
            </a:p>
          </p:txBody>
        </p:sp>
        <p:sp>
          <p:nvSpPr>
            <p:cNvPr id="18" name="Text Box 17"/>
            <p:cNvSpPr txBox="1">
              <a:spLocks noChangeArrowheads="1"/>
            </p:cNvSpPr>
            <p:nvPr/>
          </p:nvSpPr>
          <p:spPr bwMode="auto">
            <a:xfrm>
              <a:off x="2616200" y="2638003"/>
              <a:ext cx="466725" cy="458956"/>
            </a:xfrm>
            <a:prstGeom prst="rect">
              <a:avLst/>
            </a:prstGeom>
            <a:noFill/>
            <a:ln w="9525">
              <a:noFill/>
              <a:miter lim="800000"/>
              <a:headEnd/>
              <a:tailEnd/>
            </a:ln>
          </p:spPr>
          <p:txBody>
            <a:bodyPr>
              <a:spAutoFit/>
            </a:bodyPr>
            <a:lstStyle/>
            <a:p>
              <a:pPr algn="ctr" eaLnBrk="0" hangingPunct="0">
                <a:spcBef>
                  <a:spcPct val="50000"/>
                </a:spcBef>
              </a:pPr>
              <a:r>
                <a:rPr lang="en-GB" sz="1050" b="1" dirty="0">
                  <a:solidFill>
                    <a:srgbClr val="FFFFFF"/>
                  </a:solidFill>
                </a:rPr>
                <a:t>0</a:t>
              </a:r>
              <a:endParaRPr lang="en-US" sz="1050" b="1" dirty="0">
                <a:solidFill>
                  <a:srgbClr val="FFFFFF"/>
                </a:solidFill>
              </a:endParaRPr>
            </a:p>
          </p:txBody>
        </p:sp>
        <p:sp>
          <p:nvSpPr>
            <p:cNvPr id="19" name="Text Box 18"/>
            <p:cNvSpPr txBox="1">
              <a:spLocks noChangeArrowheads="1"/>
            </p:cNvSpPr>
            <p:nvPr/>
          </p:nvSpPr>
          <p:spPr bwMode="auto">
            <a:xfrm>
              <a:off x="2494606" y="4312602"/>
              <a:ext cx="635153" cy="751017"/>
            </a:xfrm>
            <a:prstGeom prst="rect">
              <a:avLst/>
            </a:prstGeom>
            <a:noFill/>
            <a:ln w="9525">
              <a:noFill/>
              <a:miter lim="800000"/>
              <a:headEnd/>
              <a:tailEnd/>
            </a:ln>
          </p:spPr>
          <p:txBody>
            <a:bodyPr wrap="square">
              <a:spAutoFit/>
            </a:bodyPr>
            <a:lstStyle/>
            <a:p>
              <a:pPr algn="ctr" eaLnBrk="0" hangingPunct="0">
                <a:spcBef>
                  <a:spcPct val="50000"/>
                </a:spcBef>
              </a:pPr>
              <a:r>
                <a:rPr lang="en-GB" sz="1050" b="1" dirty="0">
                  <a:solidFill>
                    <a:srgbClr val="FFFFFF"/>
                  </a:solidFill>
                </a:rPr>
                <a:t>4–6</a:t>
              </a:r>
            </a:p>
          </p:txBody>
        </p:sp>
        <p:sp>
          <p:nvSpPr>
            <p:cNvPr id="20" name="Text Box 19"/>
            <p:cNvSpPr txBox="1">
              <a:spLocks noChangeArrowheads="1"/>
            </p:cNvSpPr>
            <p:nvPr/>
          </p:nvSpPr>
          <p:spPr bwMode="auto">
            <a:xfrm>
              <a:off x="2568575" y="5647903"/>
              <a:ext cx="561976" cy="458956"/>
            </a:xfrm>
            <a:prstGeom prst="rect">
              <a:avLst/>
            </a:prstGeom>
            <a:noFill/>
            <a:ln w="9525">
              <a:noFill/>
              <a:miter lim="800000"/>
              <a:headEnd/>
              <a:tailEnd/>
            </a:ln>
          </p:spPr>
          <p:txBody>
            <a:bodyPr>
              <a:spAutoFit/>
            </a:bodyPr>
            <a:lstStyle/>
            <a:p>
              <a:pPr algn="ctr" eaLnBrk="0" hangingPunct="0">
                <a:spcBef>
                  <a:spcPct val="50000"/>
                </a:spcBef>
              </a:pPr>
              <a:r>
                <a:rPr lang="en-GB" sz="1050" b="1" dirty="0">
                  <a:solidFill>
                    <a:srgbClr val="FFFFFF"/>
                  </a:solidFill>
                </a:rPr>
                <a:t>14</a:t>
              </a:r>
            </a:p>
          </p:txBody>
        </p:sp>
        <p:sp>
          <p:nvSpPr>
            <p:cNvPr id="21" name="Text Box 20"/>
            <p:cNvSpPr txBox="1">
              <a:spLocks noChangeArrowheads="1"/>
            </p:cNvSpPr>
            <p:nvPr/>
          </p:nvSpPr>
          <p:spPr bwMode="auto">
            <a:xfrm>
              <a:off x="2173674" y="1778721"/>
              <a:ext cx="2299324" cy="751016"/>
            </a:xfrm>
            <a:prstGeom prst="rect">
              <a:avLst/>
            </a:prstGeom>
            <a:noFill/>
            <a:ln w="9525">
              <a:noFill/>
              <a:miter lim="800000"/>
              <a:headEnd/>
              <a:tailEnd/>
            </a:ln>
          </p:spPr>
          <p:txBody>
            <a:bodyPr wrap="square">
              <a:spAutoFit/>
            </a:bodyPr>
            <a:lstStyle/>
            <a:p>
              <a:pPr algn="ctr" eaLnBrk="0" hangingPunct="0">
                <a:spcBef>
                  <a:spcPct val="50000"/>
                </a:spcBef>
              </a:pPr>
              <a:r>
                <a:rPr lang="en-GB" sz="1050" b="1" dirty="0" err="1">
                  <a:solidFill>
                    <a:srgbClr val="646363"/>
                  </a:solidFill>
                  <a:latin typeface="Arial MT" panose="020B0604020202020204" pitchFamily="34" charset="0"/>
                </a:rPr>
                <a:t>Periodo</a:t>
              </a:r>
              <a:r>
                <a:rPr lang="en-GB" sz="1050" b="1" dirty="0">
                  <a:solidFill>
                    <a:srgbClr val="646363"/>
                  </a:solidFill>
                  <a:latin typeface="Arial MT" panose="020B0604020202020204" pitchFamily="34" charset="0"/>
                </a:rPr>
                <a:t> </a:t>
              </a:r>
              <a:r>
                <a:rPr lang="en-GB" sz="1050" b="1" dirty="0" err="1">
                  <a:solidFill>
                    <a:srgbClr val="646363"/>
                  </a:solidFill>
                  <a:latin typeface="Arial MT" panose="020B0604020202020204" pitchFamily="34" charset="0"/>
                </a:rPr>
                <a:t>d’incubazione</a:t>
              </a:r>
              <a:endParaRPr lang="en-US" sz="1050" b="1" dirty="0">
                <a:solidFill>
                  <a:srgbClr val="646363"/>
                </a:solidFill>
                <a:latin typeface="Arial MT" panose="020B0604020202020204" pitchFamily="34" charset="0"/>
              </a:endParaRPr>
            </a:p>
          </p:txBody>
        </p:sp>
      </p:grpSp>
      <p:cxnSp>
        <p:nvCxnSpPr>
          <p:cNvPr id="22" name="Curved Connector 57"/>
          <p:cNvCxnSpPr>
            <a:stCxn id="5" idx="3"/>
          </p:cNvCxnSpPr>
          <p:nvPr/>
        </p:nvCxnSpPr>
        <p:spPr>
          <a:xfrm>
            <a:off x="4107348" y="1454799"/>
            <a:ext cx="416347" cy="390569"/>
          </a:xfrm>
          <a:prstGeom prst="curvedConnector3">
            <a:avLst>
              <a:gd name="adj1" fmla="val 50000"/>
            </a:avLst>
          </a:prstGeom>
          <a:ln w="38100">
            <a:solidFill>
              <a:srgbClr val="6B6056"/>
            </a:solidFill>
            <a:tailEnd type="arrow"/>
          </a:ln>
        </p:spPr>
        <p:style>
          <a:lnRef idx="1">
            <a:schemeClr val="accent1"/>
          </a:lnRef>
          <a:fillRef idx="0">
            <a:schemeClr val="accent1"/>
          </a:fillRef>
          <a:effectRef idx="0">
            <a:schemeClr val="accent1"/>
          </a:effectRef>
          <a:fontRef idx="minor">
            <a:schemeClr val="tx1"/>
          </a:fontRef>
        </p:style>
      </p:cxnSp>
      <p:sp>
        <p:nvSpPr>
          <p:cNvPr id="24" name="Rounded Rectangle 59"/>
          <p:cNvSpPr/>
          <p:nvPr/>
        </p:nvSpPr>
        <p:spPr>
          <a:xfrm>
            <a:off x="4493189" y="940952"/>
            <a:ext cx="3528392" cy="3075547"/>
          </a:xfrm>
          <a:prstGeom prst="roundRect">
            <a:avLst/>
          </a:prstGeom>
          <a:noFill/>
          <a:ln w="38100">
            <a:solidFill>
              <a:srgbClr val="6B60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5" name="Rectangle 60"/>
          <p:cNvSpPr/>
          <p:nvPr/>
        </p:nvSpPr>
        <p:spPr>
          <a:xfrm>
            <a:off x="4502628" y="4111360"/>
            <a:ext cx="4389851" cy="1200329"/>
          </a:xfrm>
          <a:prstGeom prst="rect">
            <a:avLst/>
          </a:prstGeom>
        </p:spPr>
        <p:txBody>
          <a:bodyPr wrap="square">
            <a:spAutoFit/>
          </a:bodyPr>
          <a:lstStyle/>
          <a:p>
            <a:pPr>
              <a:buFontTx/>
              <a:buAutoNum type="arabicPeriod"/>
              <a:defRPr/>
            </a:pPr>
            <a:r>
              <a:rPr lang="en-GB" sz="1200" dirty="0">
                <a:solidFill>
                  <a:srgbClr val="646363"/>
                </a:solidFill>
                <a:latin typeface="Arial MT" panose="020B0604020202020204" pitchFamily="34" charset="0"/>
                <a:cs typeface="Arial" charset="0"/>
              </a:rPr>
              <a:t> </a:t>
            </a:r>
            <a:r>
              <a:rPr lang="en-GB" sz="1200" dirty="0" err="1">
                <a:solidFill>
                  <a:srgbClr val="646363"/>
                </a:solidFill>
                <a:latin typeface="Arial MT" panose="020B0604020202020204" pitchFamily="34" charset="0"/>
                <a:cs typeface="Arial" charset="0"/>
              </a:rPr>
              <a:t>Infezione</a:t>
            </a:r>
            <a:r>
              <a:rPr lang="en-GB" sz="1200" dirty="0">
                <a:solidFill>
                  <a:srgbClr val="646363"/>
                </a:solidFill>
                <a:latin typeface="Arial MT" panose="020B0604020202020204" pitchFamily="34" charset="0"/>
                <a:cs typeface="Arial" charset="0"/>
              </a:rPr>
              <a:t> </a:t>
            </a:r>
            <a:r>
              <a:rPr lang="en-GB" sz="1200" dirty="0" err="1">
                <a:solidFill>
                  <a:srgbClr val="646363"/>
                </a:solidFill>
                <a:latin typeface="Arial MT" panose="020B0604020202020204" pitchFamily="34" charset="0"/>
                <a:cs typeface="Arial" charset="0"/>
              </a:rPr>
              <a:t>della</a:t>
            </a:r>
            <a:r>
              <a:rPr lang="en-GB" sz="1200" dirty="0">
                <a:solidFill>
                  <a:srgbClr val="646363"/>
                </a:solidFill>
                <a:latin typeface="Arial MT" panose="020B0604020202020204" pitchFamily="34" charset="0"/>
                <a:cs typeface="Arial" charset="0"/>
              </a:rPr>
              <a:t> </a:t>
            </a:r>
            <a:r>
              <a:rPr lang="en-GB" sz="1200" dirty="0" err="1">
                <a:solidFill>
                  <a:srgbClr val="646363"/>
                </a:solidFill>
                <a:latin typeface="Arial MT" panose="020B0604020202020204" pitchFamily="34" charset="0"/>
                <a:cs typeface="Arial" charset="0"/>
              </a:rPr>
              <a:t>congiuntiva</a:t>
            </a:r>
            <a:r>
              <a:rPr lang="en-GB" sz="1200" dirty="0">
                <a:solidFill>
                  <a:srgbClr val="646363"/>
                </a:solidFill>
                <a:latin typeface="Arial MT" panose="020B0604020202020204" pitchFamily="34" charset="0"/>
                <a:cs typeface="Arial" charset="0"/>
              </a:rPr>
              <a:t> e/o del </a:t>
            </a:r>
            <a:r>
              <a:rPr lang="en-GB" sz="1200" dirty="0" err="1">
                <a:solidFill>
                  <a:srgbClr val="646363"/>
                </a:solidFill>
                <a:latin typeface="Arial MT" panose="020B0604020202020204" pitchFamily="34" charset="0"/>
                <a:cs typeface="Arial" charset="0"/>
              </a:rPr>
              <a:t>tratto</a:t>
            </a:r>
            <a:r>
              <a:rPr lang="en-GB" sz="1200" dirty="0">
                <a:solidFill>
                  <a:srgbClr val="646363"/>
                </a:solidFill>
                <a:latin typeface="Arial MT" panose="020B0604020202020204" pitchFamily="34" charset="0"/>
                <a:cs typeface="Arial" charset="0"/>
              </a:rPr>
              <a:t> </a:t>
            </a:r>
            <a:r>
              <a:rPr lang="en-GB" sz="1200" dirty="0" err="1">
                <a:solidFill>
                  <a:srgbClr val="646363"/>
                </a:solidFill>
                <a:latin typeface="Arial MT" panose="020B0604020202020204" pitchFamily="34" charset="0"/>
                <a:cs typeface="Arial" charset="0"/>
              </a:rPr>
              <a:t>respiratorio</a:t>
            </a:r>
            <a:r>
              <a:rPr lang="en-GB" sz="1200" dirty="0">
                <a:solidFill>
                  <a:srgbClr val="646363"/>
                </a:solidFill>
                <a:latin typeface="Arial MT" panose="020B0604020202020204" pitchFamily="34" charset="0"/>
                <a:cs typeface="Arial" charset="0"/>
              </a:rPr>
              <a:t> sup</a:t>
            </a:r>
          </a:p>
          <a:p>
            <a:pPr>
              <a:buFontTx/>
              <a:buAutoNum type="arabicPeriod"/>
              <a:defRPr/>
            </a:pPr>
            <a:r>
              <a:rPr lang="en-GB" sz="1200" dirty="0">
                <a:solidFill>
                  <a:srgbClr val="646363"/>
                </a:solidFill>
                <a:latin typeface="Arial MT" panose="020B0604020202020204" pitchFamily="34" charset="0"/>
                <a:cs typeface="Arial" charset="0"/>
              </a:rPr>
              <a:t>  </a:t>
            </a:r>
            <a:r>
              <a:rPr lang="en-GB" sz="1200" dirty="0" err="1">
                <a:solidFill>
                  <a:srgbClr val="646363"/>
                </a:solidFill>
                <a:latin typeface="Arial MT" panose="020B0604020202020204" pitchFamily="34" charset="0"/>
                <a:cs typeface="Arial" charset="0"/>
              </a:rPr>
              <a:t>Replicazione</a:t>
            </a:r>
            <a:r>
              <a:rPr lang="en-GB" sz="1200" dirty="0">
                <a:solidFill>
                  <a:srgbClr val="646363"/>
                </a:solidFill>
                <a:latin typeface="Arial MT" panose="020B0604020202020204" pitchFamily="34" charset="0"/>
                <a:cs typeface="Arial" charset="0"/>
              </a:rPr>
              <a:t> </a:t>
            </a:r>
            <a:r>
              <a:rPr lang="en-GB" sz="1200" dirty="0" err="1">
                <a:solidFill>
                  <a:srgbClr val="646363"/>
                </a:solidFill>
                <a:latin typeface="Arial MT" panose="020B0604020202020204" pitchFamily="34" charset="0"/>
                <a:cs typeface="Arial" charset="0"/>
              </a:rPr>
              <a:t>virale</a:t>
            </a:r>
            <a:r>
              <a:rPr lang="en-GB" sz="1200" dirty="0">
                <a:solidFill>
                  <a:srgbClr val="646363"/>
                </a:solidFill>
                <a:latin typeface="Arial MT" panose="020B0604020202020204" pitchFamily="34" charset="0"/>
                <a:cs typeface="Arial" charset="0"/>
              </a:rPr>
              <a:t> </a:t>
            </a:r>
            <a:r>
              <a:rPr lang="en-GB" sz="1200" dirty="0" err="1">
                <a:solidFill>
                  <a:srgbClr val="646363"/>
                </a:solidFill>
                <a:latin typeface="Arial MT" panose="020B0604020202020204" pitchFamily="34" charset="0"/>
                <a:cs typeface="Arial" charset="0"/>
              </a:rPr>
              <a:t>nei</a:t>
            </a:r>
            <a:r>
              <a:rPr lang="en-GB" sz="1200" dirty="0">
                <a:solidFill>
                  <a:srgbClr val="646363"/>
                </a:solidFill>
                <a:latin typeface="Arial MT" panose="020B0604020202020204" pitchFamily="34" charset="0"/>
                <a:cs typeface="Arial" charset="0"/>
              </a:rPr>
              <a:t> </a:t>
            </a:r>
            <a:r>
              <a:rPr lang="en-GB" sz="1200" dirty="0" err="1">
                <a:solidFill>
                  <a:srgbClr val="646363"/>
                </a:solidFill>
                <a:latin typeface="Arial MT" panose="020B0604020202020204" pitchFamily="34" charset="0"/>
                <a:cs typeface="Arial" charset="0"/>
              </a:rPr>
              <a:t>lonfonodi</a:t>
            </a:r>
            <a:endParaRPr lang="en-GB" sz="1200" dirty="0">
              <a:solidFill>
                <a:srgbClr val="646363"/>
              </a:solidFill>
              <a:latin typeface="Arial MT" panose="020B0604020202020204" pitchFamily="34" charset="0"/>
              <a:cs typeface="Arial" charset="0"/>
            </a:endParaRPr>
          </a:p>
          <a:p>
            <a:pPr>
              <a:buFontTx/>
              <a:buAutoNum type="arabicPeriod"/>
              <a:defRPr/>
            </a:pPr>
            <a:r>
              <a:rPr lang="en-GB" sz="1200" dirty="0">
                <a:solidFill>
                  <a:srgbClr val="646363"/>
                </a:solidFill>
                <a:latin typeface="Arial MT" panose="020B0604020202020204" pitchFamily="34" charset="0"/>
                <a:cs typeface="Arial" charset="0"/>
              </a:rPr>
              <a:t>  </a:t>
            </a:r>
            <a:r>
              <a:rPr lang="en-GB" sz="1200" dirty="0" err="1">
                <a:solidFill>
                  <a:srgbClr val="646363"/>
                </a:solidFill>
                <a:latin typeface="Arial MT" panose="020B0604020202020204" pitchFamily="34" charset="0"/>
                <a:cs typeface="Arial" charset="0"/>
              </a:rPr>
              <a:t>Viremia</a:t>
            </a:r>
            <a:r>
              <a:rPr lang="en-GB" sz="1200" dirty="0">
                <a:solidFill>
                  <a:srgbClr val="646363"/>
                </a:solidFill>
                <a:latin typeface="Arial MT" panose="020B0604020202020204" pitchFamily="34" charset="0"/>
                <a:cs typeface="Arial" charset="0"/>
              </a:rPr>
              <a:t> </a:t>
            </a:r>
            <a:r>
              <a:rPr lang="en-GB" sz="1200" dirty="0" err="1">
                <a:solidFill>
                  <a:srgbClr val="646363"/>
                </a:solidFill>
                <a:latin typeface="Arial MT" panose="020B0604020202020204" pitchFamily="34" charset="0"/>
                <a:cs typeface="Arial" charset="0"/>
              </a:rPr>
              <a:t>primaria</a:t>
            </a:r>
            <a:endParaRPr lang="en-GB" sz="1200" dirty="0">
              <a:solidFill>
                <a:srgbClr val="646363"/>
              </a:solidFill>
              <a:latin typeface="Arial MT" panose="020B0604020202020204" pitchFamily="34" charset="0"/>
              <a:cs typeface="Arial" charset="0"/>
            </a:endParaRPr>
          </a:p>
          <a:p>
            <a:pPr>
              <a:buFontTx/>
              <a:buAutoNum type="arabicPeriod"/>
              <a:defRPr/>
            </a:pPr>
            <a:r>
              <a:rPr lang="en-GB" sz="1200" dirty="0">
                <a:solidFill>
                  <a:srgbClr val="646363"/>
                </a:solidFill>
                <a:latin typeface="Arial MT" panose="020B0604020202020204" pitchFamily="34" charset="0"/>
                <a:cs typeface="Arial" charset="0"/>
              </a:rPr>
              <a:t>  </a:t>
            </a:r>
            <a:r>
              <a:rPr lang="en-GB" sz="1200" dirty="0" err="1">
                <a:solidFill>
                  <a:srgbClr val="646363"/>
                </a:solidFill>
                <a:latin typeface="Arial MT" panose="020B0604020202020204" pitchFamily="34" charset="0"/>
                <a:cs typeface="Arial" charset="0"/>
              </a:rPr>
              <a:t>Replicazione</a:t>
            </a:r>
            <a:r>
              <a:rPr lang="en-GB" sz="1200" dirty="0">
                <a:solidFill>
                  <a:srgbClr val="646363"/>
                </a:solidFill>
                <a:latin typeface="Arial MT" panose="020B0604020202020204" pitchFamily="34" charset="0"/>
                <a:cs typeface="Arial" charset="0"/>
              </a:rPr>
              <a:t> </a:t>
            </a:r>
            <a:r>
              <a:rPr lang="en-GB" sz="1200" dirty="0" err="1">
                <a:solidFill>
                  <a:srgbClr val="646363"/>
                </a:solidFill>
                <a:latin typeface="Arial MT" panose="020B0604020202020204" pitchFamily="34" charset="0"/>
                <a:cs typeface="Arial" charset="0"/>
              </a:rPr>
              <a:t>virale</a:t>
            </a:r>
            <a:r>
              <a:rPr lang="en-GB" sz="1200" dirty="0">
                <a:solidFill>
                  <a:srgbClr val="646363"/>
                </a:solidFill>
                <a:latin typeface="Arial MT" panose="020B0604020202020204" pitchFamily="34" charset="0"/>
                <a:cs typeface="Arial" charset="0"/>
              </a:rPr>
              <a:t> in </a:t>
            </a:r>
            <a:r>
              <a:rPr lang="en-GB" sz="1200" dirty="0" err="1">
                <a:solidFill>
                  <a:srgbClr val="646363"/>
                </a:solidFill>
                <a:latin typeface="Arial MT" panose="020B0604020202020204" pitchFamily="34" charset="0"/>
                <a:cs typeface="Arial" charset="0"/>
              </a:rPr>
              <a:t>milza</a:t>
            </a:r>
            <a:r>
              <a:rPr lang="en-GB" sz="1200" dirty="0">
                <a:solidFill>
                  <a:srgbClr val="646363"/>
                </a:solidFill>
                <a:latin typeface="Arial MT" panose="020B0604020202020204" pitchFamily="34" charset="0"/>
                <a:cs typeface="Arial" charset="0"/>
              </a:rPr>
              <a:t>, </a:t>
            </a:r>
            <a:r>
              <a:rPr lang="en-GB" sz="1200" dirty="0" err="1">
                <a:solidFill>
                  <a:srgbClr val="646363"/>
                </a:solidFill>
                <a:latin typeface="Arial MT" panose="020B0604020202020204" pitchFamily="34" charset="0"/>
                <a:cs typeface="Arial" charset="0"/>
              </a:rPr>
              <a:t>fegato</a:t>
            </a:r>
            <a:r>
              <a:rPr lang="en-GB" sz="1200" dirty="0">
                <a:solidFill>
                  <a:srgbClr val="646363"/>
                </a:solidFill>
                <a:latin typeface="Arial MT" panose="020B0604020202020204" pitchFamily="34" charset="0"/>
                <a:cs typeface="Arial" charset="0"/>
              </a:rPr>
              <a:t> e </a:t>
            </a:r>
            <a:r>
              <a:rPr lang="en-GB" sz="1200" dirty="0" err="1">
                <a:solidFill>
                  <a:srgbClr val="646363"/>
                </a:solidFill>
                <a:latin typeface="Arial MT" panose="020B0604020202020204" pitchFamily="34" charset="0"/>
                <a:cs typeface="Arial" charset="0"/>
              </a:rPr>
              <a:t>altri</a:t>
            </a:r>
            <a:r>
              <a:rPr lang="en-GB" sz="1200" dirty="0">
                <a:solidFill>
                  <a:srgbClr val="646363"/>
                </a:solidFill>
                <a:latin typeface="Arial MT" panose="020B0604020202020204" pitchFamily="34" charset="0"/>
                <a:cs typeface="Arial" charset="0"/>
              </a:rPr>
              <a:t> </a:t>
            </a:r>
            <a:r>
              <a:rPr lang="en-GB" sz="1200" dirty="0" err="1">
                <a:solidFill>
                  <a:srgbClr val="646363"/>
                </a:solidFill>
                <a:latin typeface="Arial MT" panose="020B0604020202020204" pitchFamily="34" charset="0"/>
                <a:cs typeface="Arial" charset="0"/>
              </a:rPr>
              <a:t>organi</a:t>
            </a:r>
            <a:endParaRPr lang="en-GB" sz="1200" dirty="0">
              <a:solidFill>
                <a:srgbClr val="646363"/>
              </a:solidFill>
              <a:latin typeface="Arial MT" panose="020B0604020202020204" pitchFamily="34" charset="0"/>
              <a:cs typeface="Arial" charset="0"/>
            </a:endParaRPr>
          </a:p>
          <a:p>
            <a:pPr>
              <a:buFontTx/>
              <a:buAutoNum type="arabicPeriod"/>
              <a:defRPr/>
            </a:pPr>
            <a:r>
              <a:rPr lang="en-GB" sz="1200" dirty="0">
                <a:solidFill>
                  <a:srgbClr val="646363"/>
                </a:solidFill>
                <a:latin typeface="Arial MT" panose="020B0604020202020204" pitchFamily="34" charset="0"/>
                <a:cs typeface="Arial" charset="0"/>
              </a:rPr>
              <a:t>  </a:t>
            </a:r>
            <a:r>
              <a:rPr lang="en-GB" sz="1200" dirty="0" err="1">
                <a:solidFill>
                  <a:srgbClr val="646363"/>
                </a:solidFill>
                <a:latin typeface="Arial MT" panose="020B0604020202020204" pitchFamily="34" charset="0"/>
                <a:cs typeface="Arial" charset="0"/>
              </a:rPr>
              <a:t>Viremia</a:t>
            </a:r>
            <a:r>
              <a:rPr lang="en-GB" sz="1200" dirty="0">
                <a:solidFill>
                  <a:srgbClr val="646363"/>
                </a:solidFill>
                <a:latin typeface="Arial MT" panose="020B0604020202020204" pitchFamily="34" charset="0"/>
                <a:cs typeface="Arial" charset="0"/>
              </a:rPr>
              <a:t> </a:t>
            </a:r>
            <a:r>
              <a:rPr lang="en-GB" sz="1200" dirty="0" err="1">
                <a:solidFill>
                  <a:srgbClr val="646363"/>
                </a:solidFill>
                <a:latin typeface="Arial MT" panose="020B0604020202020204" pitchFamily="34" charset="0"/>
                <a:cs typeface="Arial" charset="0"/>
              </a:rPr>
              <a:t>secondarira</a:t>
            </a:r>
            <a:endParaRPr lang="en-GB" sz="1200" dirty="0">
              <a:solidFill>
                <a:srgbClr val="646363"/>
              </a:solidFill>
              <a:latin typeface="Arial MT" panose="020B0604020202020204" pitchFamily="34" charset="0"/>
              <a:cs typeface="Arial" charset="0"/>
            </a:endParaRPr>
          </a:p>
          <a:p>
            <a:pPr>
              <a:buFontTx/>
              <a:buAutoNum type="arabicPeriod"/>
              <a:defRPr/>
            </a:pPr>
            <a:r>
              <a:rPr lang="en-GB" sz="1200" dirty="0">
                <a:solidFill>
                  <a:srgbClr val="646363"/>
                </a:solidFill>
                <a:latin typeface="Arial MT" panose="020B0604020202020204" pitchFamily="34" charset="0"/>
                <a:cs typeface="Arial" charset="0"/>
              </a:rPr>
              <a:t>  </a:t>
            </a:r>
            <a:r>
              <a:rPr lang="en-GB" sz="1200" dirty="0" err="1">
                <a:solidFill>
                  <a:srgbClr val="646363"/>
                </a:solidFill>
                <a:latin typeface="Arial MT" panose="020B0604020202020204" pitchFamily="34" charset="0"/>
                <a:cs typeface="Arial" charset="0"/>
              </a:rPr>
              <a:t>Infezione</a:t>
            </a:r>
            <a:r>
              <a:rPr lang="en-GB" sz="1200" dirty="0">
                <a:solidFill>
                  <a:srgbClr val="646363"/>
                </a:solidFill>
                <a:latin typeface="Arial MT" panose="020B0604020202020204" pitchFamily="34" charset="0"/>
                <a:cs typeface="Arial" charset="0"/>
              </a:rPr>
              <a:t> </a:t>
            </a:r>
            <a:r>
              <a:rPr lang="en-GB" sz="1200" dirty="0" err="1">
                <a:solidFill>
                  <a:srgbClr val="646363"/>
                </a:solidFill>
                <a:latin typeface="Arial MT" panose="020B0604020202020204" pitchFamily="34" charset="0"/>
                <a:cs typeface="Arial" charset="0"/>
              </a:rPr>
              <a:t>della</a:t>
            </a:r>
            <a:r>
              <a:rPr lang="en-GB" sz="1200" dirty="0">
                <a:solidFill>
                  <a:srgbClr val="646363"/>
                </a:solidFill>
                <a:latin typeface="Arial MT" panose="020B0604020202020204" pitchFamily="34" charset="0"/>
                <a:cs typeface="Arial" charset="0"/>
              </a:rPr>
              <a:t> cute e </a:t>
            </a:r>
            <a:r>
              <a:rPr lang="en-GB" sz="1200" dirty="0" err="1">
                <a:solidFill>
                  <a:srgbClr val="646363"/>
                </a:solidFill>
                <a:latin typeface="Arial MT" panose="020B0604020202020204" pitchFamily="34" charset="0"/>
                <a:cs typeface="Arial" charset="0"/>
              </a:rPr>
              <a:t>comparsa</a:t>
            </a:r>
            <a:r>
              <a:rPr lang="en-GB" sz="1200" dirty="0">
                <a:solidFill>
                  <a:srgbClr val="646363"/>
                </a:solidFill>
                <a:latin typeface="Arial MT" panose="020B0604020202020204" pitchFamily="34" charset="0"/>
                <a:cs typeface="Arial" charset="0"/>
              </a:rPr>
              <a:t> del rash </a:t>
            </a:r>
            <a:r>
              <a:rPr lang="en-GB" sz="1200" dirty="0" err="1">
                <a:solidFill>
                  <a:srgbClr val="646363"/>
                </a:solidFill>
                <a:latin typeface="Arial MT" panose="020B0604020202020204" pitchFamily="34" charset="0"/>
                <a:cs typeface="Arial" charset="0"/>
              </a:rPr>
              <a:t>vescicolare</a:t>
            </a:r>
            <a:endParaRPr lang="it-IT" sz="1200" dirty="0">
              <a:solidFill>
                <a:srgbClr val="646363"/>
              </a:solidFill>
              <a:latin typeface="Arial MT" panose="020B0604020202020204" pitchFamily="34" charset="0"/>
            </a:endParaRPr>
          </a:p>
        </p:txBody>
      </p:sp>
    </p:spTree>
    <p:extLst>
      <p:ext uri="{BB962C8B-B14F-4D97-AF65-F5344CB8AC3E}">
        <p14:creationId xmlns:p14="http://schemas.microsoft.com/office/powerpoint/2010/main" val="1929130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20.5|16.8|18.7"/>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em21Bv9YQnOrjtcDNXCBjw"/>
</p:tagLst>
</file>

<file path=ppt/tags/tag4.xml><?xml version="1.0" encoding="utf-8"?>
<p:tagLst xmlns:a="http://schemas.openxmlformats.org/drawingml/2006/main" xmlns:r="http://schemas.openxmlformats.org/officeDocument/2006/relationships" xmlns:p="http://schemas.openxmlformats.org/presentationml/2006/main">
  <p:tag name="TIMING" val="|15.7|21|13|7.1|4.1|7.9"/>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963</TotalTime>
  <Words>9197</Words>
  <Application>Microsoft Office PowerPoint</Application>
  <PresentationFormat>Presentazione su schermo (4:3)</PresentationFormat>
  <Paragraphs>1033</Paragraphs>
  <Slides>107</Slides>
  <Notes>75</Notes>
  <HiddenSlides>2</HiddenSlides>
  <MMClips>0</MMClips>
  <ScaleCrop>false</ScaleCrop>
  <HeadingPairs>
    <vt:vector size="8" baseType="variant">
      <vt:variant>
        <vt:lpstr>Caratteri utilizzati</vt:lpstr>
      </vt:variant>
      <vt:variant>
        <vt:i4>24</vt:i4>
      </vt:variant>
      <vt:variant>
        <vt:lpstr>Tema</vt:lpstr>
      </vt:variant>
      <vt:variant>
        <vt:i4>1</vt:i4>
      </vt:variant>
      <vt:variant>
        <vt:lpstr>Server OLE incorporati</vt:lpstr>
      </vt:variant>
      <vt:variant>
        <vt:i4>2</vt:i4>
      </vt:variant>
      <vt:variant>
        <vt:lpstr>Titoli diapositive</vt:lpstr>
      </vt:variant>
      <vt:variant>
        <vt:i4>107</vt:i4>
      </vt:variant>
    </vt:vector>
  </HeadingPairs>
  <TitlesOfParts>
    <vt:vector size="134" baseType="lpstr">
      <vt:lpstr>ＭＳ Ｐゴシック</vt:lpstr>
      <vt:lpstr>ＭＳ Ｐゴシック</vt:lpstr>
      <vt:lpstr>Aharoni</vt:lpstr>
      <vt:lpstr>Arial</vt:lpstr>
      <vt:lpstr>Arial Black</vt:lpstr>
      <vt:lpstr>Arial MT</vt:lpstr>
      <vt:lpstr>Arial MT Std Extra Bold</vt:lpstr>
      <vt:lpstr>Arial MT Std Medium</vt:lpstr>
      <vt:lpstr>Arial Narrow</vt:lpstr>
      <vt:lpstr>Bookman Old Style</vt:lpstr>
      <vt:lpstr>Calibri</vt:lpstr>
      <vt:lpstr>Cambria</vt:lpstr>
      <vt:lpstr>Courier New</vt:lpstr>
      <vt:lpstr>Futura Md BT</vt:lpstr>
      <vt:lpstr>Invention</vt:lpstr>
      <vt:lpstr>Lucida Sans Unicode</vt:lpstr>
      <vt:lpstr>Segoe UI</vt:lpstr>
      <vt:lpstr>Symbol</vt:lpstr>
      <vt:lpstr>Tahoma</vt:lpstr>
      <vt:lpstr>Times</vt:lpstr>
      <vt:lpstr>Times New Roman</vt:lpstr>
      <vt:lpstr>Webdings</vt:lpstr>
      <vt:lpstr>Wingdings</vt:lpstr>
      <vt:lpstr>ZapfDingbats</vt:lpstr>
      <vt:lpstr>Tema di Office</vt:lpstr>
      <vt:lpstr>Grafico di Microsoft Graph</vt:lpstr>
      <vt:lpstr>Diapositiva think-cell</vt:lpstr>
      <vt:lpstr>Le vaccinazioni nell’adolescente</vt:lpstr>
      <vt:lpstr>Calendario Vaccinale PNPV 2017-2019</vt:lpstr>
      <vt:lpstr>     Il vaccino anti (polio)-DTP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Incidenza (n. casi/100.000) del tetano in Italia, periodo 2001-2010</vt:lpstr>
      <vt:lpstr>Presentazione standard di PowerPoint</vt:lpstr>
      <vt:lpstr>Presentazione standard di PowerPoint</vt:lpstr>
      <vt:lpstr>Presentazione standard di PowerPoint</vt:lpstr>
      <vt:lpstr>Presentazione standard di PowerPoint</vt:lpstr>
      <vt:lpstr>Perché è importante vaccinarsi da adulti contro la pertosse?</vt:lpstr>
      <vt:lpstr>Presentazione standard di PowerPoint</vt:lpstr>
      <vt:lpstr>Vaccinazioni per la vita: l‘esempio pertosse</vt:lpstr>
      <vt:lpstr>Presentazione standard di PowerPoint</vt:lpstr>
      <vt:lpstr>Presentazione standard di PowerPoint</vt:lpstr>
      <vt:lpstr>NEONATI E BAMBINI SONO A MAGGIOR RISCHIO DI COMPLICANZE</vt:lpstr>
      <vt:lpstr>La fonte di infezione più comune del neonato è la madre (o altri familiari)</vt:lpstr>
      <vt:lpstr>Presentazione standard di PowerPoint</vt:lpstr>
      <vt:lpstr>Vaccinazioni durante la gravidanza </vt:lpstr>
      <vt:lpstr>LA POLIOMIELITE: CENNI DI CLINICA ED EPIDEMIOLOGIA </vt:lpstr>
      <vt:lpstr>LA POLIOMIELITE: CENNI DI CLINICA ED EPIDEMIOLOGIA</vt:lpstr>
      <vt:lpstr>LA POLIOMIELITE: CENNI DI CLINICA ED EPIDEMIOLOGIA</vt:lpstr>
      <vt:lpstr>LA POLIOMIELITE: CENNI DI CLINICA ED EPIDEMIOLOGIA </vt:lpstr>
      <vt:lpstr>COME SI TRASMETTE IL POLIOVIRUS</vt:lpstr>
      <vt:lpstr>SOGGETTI A RISCHIO E FATTORI DI RISCHIO (I)</vt:lpstr>
      <vt:lpstr>PERCHÉ LA POLIO È UNA MALATTIA PREVENIBILE MEDIANTE VACCINAZIONE? </vt:lpstr>
      <vt:lpstr>Presentazione standard di PowerPoint</vt:lpstr>
      <vt:lpstr>Presentazione standard di PowerPoint</vt:lpstr>
      <vt:lpstr>Meningite da meningococco</vt:lpstr>
      <vt:lpstr>Agenda</vt:lpstr>
      <vt:lpstr>Che cos’è il meningococco?</vt:lpstr>
      <vt:lpstr>Il Patogeno:Neisseria meningitidis</vt:lpstr>
      <vt:lpstr>Presentazione standard di PowerPoint</vt:lpstr>
      <vt:lpstr>Che cos’è la meningite?</vt:lpstr>
      <vt:lpstr>La malattia meningococcica Nel caso in cui l’infezione colpisca sia le meningi sia il sangue, si parla di malattia meningococcica.</vt:lpstr>
      <vt:lpstr>Come si trasmette?</vt:lpstr>
      <vt:lpstr>Adolescente: fattori di rischio per acquisizione dello stato di portatore</vt:lpstr>
      <vt:lpstr>Quali sono i sintomi nell’adolescente?</vt:lpstr>
      <vt:lpstr>Quali sono le conseguenze?</vt:lpstr>
      <vt:lpstr>La malattia meningococcica può progredire rapidamente, da segni e sintomi aspecifici alla morte entro 24ore</vt:lpstr>
      <vt:lpstr>Chi è a rischio?</vt:lpstr>
      <vt:lpstr>Quali sono i gruppi a rischio?</vt:lpstr>
      <vt:lpstr>Come si cura?</vt:lpstr>
      <vt:lpstr>Come si può prevenire?</vt:lpstr>
      <vt:lpstr>Quali sono i vaccini raccomandati?</vt:lpstr>
      <vt:lpstr>Quali sono i vaccini raccomandati?</vt:lpstr>
      <vt:lpstr>Numero e incidenza dei ricoveri per malattia meningococcica invasiva per fascia d'età – Italia – Fonte : SDO</vt:lpstr>
      <vt:lpstr>Epidemiologia delle infezioni da meningococco </vt:lpstr>
      <vt:lpstr>Sierotipi prevalenti in Italia </vt:lpstr>
      <vt:lpstr>Sierotipi prevalenti in Italia per fascia d'eta'</vt:lpstr>
      <vt:lpstr>LA VACCINAZIONE HPV</vt:lpstr>
      <vt:lpstr>Presentazione standard di PowerPoint</vt:lpstr>
      <vt:lpstr>L’infezione da  HPV</vt:lpstr>
      <vt:lpstr>Globalmente 694.000 persone ogni anno sviluppano tumori HPV-correlati</vt:lpstr>
      <vt:lpstr>BURDEN DI PATOLOGIE HPV-CORRELATE IN ITALIA</vt:lpstr>
      <vt:lpstr>Tumore della cervice e alter malattie HPV-correlate come problema globale di sanità pubblica</vt:lpstr>
      <vt:lpstr>Epidemiologia del cervicocarcinoma in Italia</vt:lpstr>
      <vt:lpstr>Presentazione standard di PowerPoint</vt:lpstr>
      <vt:lpstr>Possibili esiti di un’infezione da  HPV </vt:lpstr>
      <vt:lpstr>IL CARCINOMA DELLA CERVICE  E’ UN ESITO RARO DI UN’ INFEZIONE COMUNE</vt:lpstr>
      <vt:lpstr>Presentazione standard di PowerPoint</vt:lpstr>
      <vt:lpstr>HPV Diseases Control &amp; Elimination</vt:lpstr>
      <vt:lpstr>Presentazione standard di PowerPoint</vt:lpstr>
      <vt:lpstr>Il vaccino anti-HPV 9-valente</vt:lpstr>
      <vt:lpstr>Long-Term Data, HPV Vaccines</vt:lpstr>
      <vt:lpstr>VACCINO ANTI-HPV 9-VALENTE E PNPV</vt:lpstr>
      <vt:lpstr>Piano Nazionale di Prevenzione Vaccinale 2017-2019: raccomandazioni per la vaccinazione anti-HPV</vt:lpstr>
      <vt:lpstr>Vaccinazione anti-HPV  Donne in età fertile</vt:lpstr>
      <vt:lpstr>Coperture vaccinali per HPV al 31.12.2021</vt:lpstr>
      <vt:lpstr>Coperture vaccinali per HPV al 31.12.2021</vt:lpstr>
      <vt:lpstr>Cancro della cervice – Real World Evidence Svezia, US, Danimarca, Finlandia</vt:lpstr>
      <vt:lpstr>Le lesioni precancerose di alto grado: progressione, trattamento e recidive</vt:lpstr>
      <vt:lpstr>Limitazioni dei Vaccini per HPV</vt:lpstr>
      <vt:lpstr>Vaccinazione anti HPV</vt:lpstr>
      <vt:lpstr>Presentazione standard di PowerPoint</vt:lpstr>
      <vt:lpstr>Prevalenza di HPV nelle donne adulte</vt:lpstr>
      <vt:lpstr>MORBILLO-PAROTITE-ROSOLIA-VARICELLA</vt:lpstr>
      <vt:lpstr>MORBILLO - CARATTERISTICHE</vt:lpstr>
      <vt:lpstr>MORBILLO - DECORSO CLINICO</vt:lpstr>
      <vt:lpstr>     Complicanze del Morbillo</vt:lpstr>
      <vt:lpstr>ROSOLIA - CARATTERISTICHE</vt:lpstr>
      <vt:lpstr>Presentazione standard di PowerPoint</vt:lpstr>
      <vt:lpstr>ROSOLIA - DECORSO CLINICO</vt:lpstr>
      <vt:lpstr>PAROTITE - CARATTERISTICHE</vt:lpstr>
      <vt:lpstr>PAROTITE – DECORSO CLINICO</vt:lpstr>
      <vt:lpstr>VARICELLA - CARATTERISTICHE</vt:lpstr>
      <vt:lpstr>VARICELLA – DECORSO CLINICO</vt:lpstr>
      <vt:lpstr>COMPLICAZIONI DELLA VARICELLA</vt:lpstr>
      <vt:lpstr>Epidemiologia varicella</vt:lpstr>
      <vt:lpstr>MPR e MPRV: devono essere mantenute coperture elevate</vt:lpstr>
      <vt:lpstr>Presentazione standard di PowerPoint</vt:lpstr>
      <vt:lpstr>Presentazione standard di PowerPoint</vt:lpstr>
      <vt:lpstr>Le raccomandazioni per la vaccinazione anti-morbillo, parotite, rosolia, varicella</vt:lpstr>
      <vt:lpstr>     Il vaccino anti MPRV                           </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BRUZZONE Dott. Giacomo</dc:creator>
  <cp:lastModifiedBy>Ferrara Lorenza</cp:lastModifiedBy>
  <cp:revision>103</cp:revision>
  <dcterms:created xsi:type="dcterms:W3CDTF">2019-11-07T10:10:26Z</dcterms:created>
  <dcterms:modified xsi:type="dcterms:W3CDTF">2022-10-24T21:54:31Z</dcterms:modified>
</cp:coreProperties>
</file>