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4" r:id="rId2"/>
    <p:sldId id="257" r:id="rId3"/>
    <p:sldId id="258" r:id="rId4"/>
    <p:sldId id="307" r:id="rId5"/>
    <p:sldId id="265" r:id="rId6"/>
    <p:sldId id="259" r:id="rId7"/>
    <p:sldId id="260" r:id="rId8"/>
    <p:sldId id="261" r:id="rId9"/>
    <p:sldId id="291" r:id="rId10"/>
    <p:sldId id="264" r:id="rId11"/>
    <p:sldId id="263" r:id="rId12"/>
    <p:sldId id="266" r:id="rId13"/>
    <p:sldId id="301" r:id="rId14"/>
    <p:sldId id="302" r:id="rId15"/>
    <p:sldId id="267" r:id="rId16"/>
    <p:sldId id="268" r:id="rId17"/>
    <p:sldId id="270" r:id="rId18"/>
    <p:sldId id="271" r:id="rId19"/>
    <p:sldId id="272" r:id="rId20"/>
    <p:sldId id="273" r:id="rId21"/>
    <p:sldId id="274" r:id="rId22"/>
    <p:sldId id="282" r:id="rId23"/>
    <p:sldId id="283" r:id="rId24"/>
    <p:sldId id="284" r:id="rId25"/>
    <p:sldId id="285" r:id="rId26"/>
    <p:sldId id="286" r:id="rId27"/>
    <p:sldId id="287" r:id="rId28"/>
    <p:sldId id="305" r:id="rId29"/>
    <p:sldId id="288" r:id="rId30"/>
    <p:sldId id="306" r:id="rId31"/>
    <p:sldId id="289" r:id="rId32"/>
    <p:sldId id="275" r:id="rId33"/>
    <p:sldId id="276" r:id="rId34"/>
    <p:sldId id="277" r:id="rId35"/>
    <p:sldId id="278" r:id="rId36"/>
    <p:sldId id="297" r:id="rId37"/>
    <p:sldId id="298" r:id="rId38"/>
    <p:sldId id="299" r:id="rId39"/>
    <p:sldId id="300" r:id="rId40"/>
    <p:sldId id="281" r:id="rId41"/>
    <p:sldId id="293" r:id="rId42"/>
    <p:sldId id="294" r:id="rId43"/>
    <p:sldId id="295" r:id="rId44"/>
    <p:sldId id="296" r:id="rId45"/>
    <p:sldId id="292" r:id="rId46"/>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5" autoAdjust="0"/>
    <p:restoredTop sz="94627" autoAdjust="0"/>
  </p:normalViewPr>
  <p:slideViewPr>
    <p:cSldViewPr>
      <p:cViewPr>
        <p:scale>
          <a:sx n="50" d="100"/>
          <a:sy n="50" d="100"/>
        </p:scale>
        <p:origin x="-1164" y="-504"/>
      </p:cViewPr>
      <p:guideLst>
        <p:guide orient="horz" pos="2160"/>
        <p:guide pos="2880"/>
      </p:guideLst>
    </p:cSldViewPr>
  </p:slideViewPr>
  <p:outlineViewPr>
    <p:cViewPr>
      <p:scale>
        <a:sx n="33" d="100"/>
        <a:sy n="33" d="100"/>
      </p:scale>
      <p:origin x="0" y="542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8201EB5-3BAC-4A9F-9138-33D2CC03D476}" type="datetimeFigureOut">
              <a:rPr lang="it-IT" smtClean="0"/>
              <a:pPr/>
              <a:t>15/03/2023</a:t>
            </a:fld>
            <a:endParaRPr lang="it-IT"/>
          </a:p>
        </p:txBody>
      </p:sp>
      <p:sp>
        <p:nvSpPr>
          <p:cNvPr id="4" name="Segnaposto immagine diapositiv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D55A1CD-BDA5-440D-AFC5-061132CD9F8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7F5E38-B93F-447C-9C8C-BBF4920A66A0}" type="slidenum">
              <a:rPr lang="it-IT"/>
              <a:pPr/>
              <a:t>22</a:t>
            </a:fld>
            <a:endParaRPr lang="it-IT"/>
          </a:p>
        </p:txBody>
      </p:sp>
      <p:sp>
        <p:nvSpPr>
          <p:cNvPr id="94209"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8ECCF9-72B9-4310-AA34-B58A7065E3FF}" type="slidenum">
              <a:rPr lang="it-IT"/>
              <a:pPr/>
              <a:t>23</a:t>
            </a:fld>
            <a:endParaRPr lang="it-IT"/>
          </a:p>
        </p:txBody>
      </p:sp>
      <p:sp>
        <p:nvSpPr>
          <p:cNvPr id="95233"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541AF7-7199-4BEB-B3D9-55DDF85F65B4}" type="slidenum">
              <a:rPr lang="it-IT"/>
              <a:pPr/>
              <a:t>24</a:t>
            </a:fld>
            <a:endParaRPr lang="it-IT"/>
          </a:p>
        </p:txBody>
      </p:sp>
      <p:sp>
        <p:nvSpPr>
          <p:cNvPr id="96257"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112C1B-DEF7-49F7-A3C2-86294CB3F625}" type="slidenum">
              <a:rPr lang="it-IT"/>
              <a:pPr/>
              <a:t>25</a:t>
            </a:fld>
            <a:endParaRPr lang="it-IT"/>
          </a:p>
        </p:txBody>
      </p:sp>
      <p:sp>
        <p:nvSpPr>
          <p:cNvPr id="97281"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B0A791-A8BA-43E4-85EC-CA4721BEBB2C}" type="slidenum">
              <a:rPr lang="it-IT"/>
              <a:pPr/>
              <a:t>26</a:t>
            </a:fld>
            <a:endParaRPr lang="it-IT"/>
          </a:p>
        </p:txBody>
      </p:sp>
      <p:sp>
        <p:nvSpPr>
          <p:cNvPr id="98305"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49A887-8ED3-4734-8F06-AD17115EB416}" type="slidenum">
              <a:rPr lang="it-IT"/>
              <a:pPr/>
              <a:t>27</a:t>
            </a:fld>
            <a:endParaRPr lang="it-IT"/>
          </a:p>
        </p:txBody>
      </p:sp>
      <p:sp>
        <p:nvSpPr>
          <p:cNvPr id="99329"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70C77F-A021-4EAE-B598-BA22B0176F60}" type="slidenum">
              <a:rPr lang="it-IT"/>
              <a:pPr/>
              <a:t>29</a:t>
            </a:fld>
            <a:endParaRPr lang="it-IT"/>
          </a:p>
        </p:txBody>
      </p:sp>
      <p:sp>
        <p:nvSpPr>
          <p:cNvPr id="100353"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100354"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817E7F-CCBF-4CFA-AD34-1B00D960BD9C}" type="slidenum">
              <a:rPr lang="it-IT"/>
              <a:pPr/>
              <a:t>31</a:t>
            </a:fld>
            <a:endParaRPr lang="it-IT"/>
          </a:p>
        </p:txBody>
      </p:sp>
      <p:sp>
        <p:nvSpPr>
          <p:cNvPr id="101377"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101378"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D81601-934A-48E0-B404-DC79F394FDDE}" type="slidenum">
              <a:rPr lang="it-IT"/>
              <a:pPr/>
              <a:t>40</a:t>
            </a:fld>
            <a:endParaRPr lang="it-IT"/>
          </a:p>
        </p:txBody>
      </p:sp>
      <p:sp>
        <p:nvSpPr>
          <p:cNvPr id="108545" name="Rectangle 1"/>
          <p:cNvSpPr txBox="1">
            <a:spLocks noGrp="1" noRot="1" noChangeAspect="1" noChangeArrowheads="1"/>
          </p:cNvSpPr>
          <p:nvPr>
            <p:ph type="sldImg"/>
          </p:nvPr>
        </p:nvSpPr>
        <p:spPr bwMode="auto">
          <a:xfrm>
            <a:off x="2857500" y="522288"/>
            <a:ext cx="3425825" cy="2570162"/>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914016" y="3257424"/>
            <a:ext cx="7315968" cy="3086354"/>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87E732-E569-4023-90BC-CEA83663122A}"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E732-E569-4023-90BC-CEA83663122A}" type="datetimeFigureOut">
              <a:rPr lang="it-IT" smtClean="0"/>
              <a:pPr/>
              <a:t>15/03/2023</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36E09-CAEB-4A6A-A161-6F3D0D37A0D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2298707"/>
          </a:xfrm>
        </p:spPr>
        <p:txBody>
          <a:bodyPr>
            <a:noAutofit/>
          </a:bodyPr>
          <a:lstStyle/>
          <a:p>
            <a:r>
              <a:rPr lang="it-IT" sz="6000" dirty="0" smtClean="0">
                <a:solidFill>
                  <a:srgbClr val="FF0000"/>
                </a:solidFill>
              </a:rPr>
              <a:t>L’esitazione vaccinale : dall’esitazione al rifiuto</a:t>
            </a:r>
            <a:endParaRPr lang="it-IT" sz="6000" dirty="0">
              <a:solidFill>
                <a:srgbClr val="FF0000"/>
              </a:solidFill>
            </a:endParaRPr>
          </a:p>
        </p:txBody>
      </p:sp>
      <p:pic>
        <p:nvPicPr>
          <p:cNvPr id="4" name="Immagine 3" descr="C:\Users\brusam.ASLAL\Desktop\ATTIVITA' 2022\PRP 2020-2025\PIANO COMUNICAZIONE PRP\LOGHI\prp_14x.png"/>
          <p:cNvPicPr/>
          <p:nvPr/>
        </p:nvPicPr>
        <p:blipFill>
          <a:blip r:embed="rId2" cstate="print"/>
          <a:stretch>
            <a:fillRect/>
          </a:stretch>
        </p:blipFill>
        <p:spPr bwMode="auto">
          <a:xfrm>
            <a:off x="857225" y="428606"/>
            <a:ext cx="1024195" cy="943911"/>
          </a:xfrm>
          <a:prstGeom prst="rect">
            <a:avLst/>
          </a:prstGeom>
          <a:noFill/>
          <a:ln w="9525">
            <a:noFill/>
            <a:miter lim="800000"/>
            <a:headEnd/>
            <a:tailEnd/>
          </a:ln>
        </p:spPr>
      </p:pic>
      <p:pic>
        <p:nvPicPr>
          <p:cNvPr id="5" name="Immagine 4" descr="C:\Users\brusam.ASLAL\Desktop\ATTIVITA' 2022\PRP 2020-2025\PIANO COMUNICAZIONE PRP\LOGHI\logo_principale.png"/>
          <p:cNvPicPr/>
          <p:nvPr/>
        </p:nvPicPr>
        <p:blipFill>
          <a:blip r:embed="rId3" cstate="print"/>
          <a:srcRect/>
          <a:stretch>
            <a:fillRect/>
          </a:stretch>
        </p:blipFill>
        <p:spPr bwMode="auto">
          <a:xfrm>
            <a:off x="7000893" y="285729"/>
            <a:ext cx="1868171" cy="1044100"/>
          </a:xfrm>
          <a:prstGeom prst="rect">
            <a:avLst/>
          </a:prstGeom>
          <a:noFill/>
          <a:ln w="9525">
            <a:noFill/>
            <a:miter lim="800000"/>
            <a:headEnd/>
            <a:tailEnd/>
          </a:ln>
        </p:spPr>
      </p:pic>
      <p:pic>
        <p:nvPicPr>
          <p:cNvPr id="6" name="Immagine 5" descr="C:\Users\brusam.ASLAL\Desktop\ATTIVITA' 2022\PRP 2020-2025\PIANO COMUNICAZIONE PRP\LOGHI\logo ASL.png"/>
          <p:cNvPicPr/>
          <p:nvPr/>
        </p:nvPicPr>
        <p:blipFill>
          <a:blip r:embed="rId4"/>
          <a:srcRect/>
          <a:stretch>
            <a:fillRect/>
          </a:stretch>
        </p:blipFill>
        <p:spPr bwMode="auto">
          <a:xfrm>
            <a:off x="571472" y="5643578"/>
            <a:ext cx="1143008" cy="857256"/>
          </a:xfrm>
          <a:prstGeom prst="rect">
            <a:avLst/>
          </a:prstGeom>
          <a:solidFill>
            <a:schemeClr val="accent1"/>
          </a:solidFill>
          <a:ln w="9525">
            <a:noFill/>
            <a:miter lim="800000"/>
            <a:headEnd/>
            <a:tailEnd/>
          </a:ln>
        </p:spPr>
      </p:pic>
      <p:pic>
        <p:nvPicPr>
          <p:cNvPr id="7" name="Immagine 6" descr="C:\Users\brusam.ASLAL\Desktop\ATTIVITA' 2022\PRP 2020-2025\PIANO COMUNICAZIONE PRP\LOGHI\logo.png"/>
          <p:cNvPicPr/>
          <p:nvPr/>
        </p:nvPicPr>
        <p:blipFill>
          <a:blip r:embed="rId5" cstate="print"/>
          <a:srcRect/>
          <a:stretch>
            <a:fillRect/>
          </a:stretch>
        </p:blipFill>
        <p:spPr bwMode="auto">
          <a:xfrm>
            <a:off x="7000894" y="5857894"/>
            <a:ext cx="1562100" cy="711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5023" t="12559" r="11247" b="6851"/>
          <a:stretch>
            <a:fillRect/>
          </a:stretch>
        </p:blipFill>
        <p:spPr bwMode="auto">
          <a:xfrm>
            <a:off x="216000" y="0"/>
            <a:ext cx="8928000" cy="6874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5861" t="13606" r="12922" b="8944"/>
          <a:stretch>
            <a:fillRect/>
          </a:stretch>
        </p:blipFill>
        <p:spPr bwMode="auto">
          <a:xfrm>
            <a:off x="0" y="0"/>
            <a:ext cx="8964000" cy="68385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7472" t="15568" r="15311" b="13858"/>
          <a:stretch>
            <a:fillRect/>
          </a:stretch>
        </p:blipFill>
        <p:spPr bwMode="auto">
          <a:xfrm>
            <a:off x="-25" y="0"/>
            <a:ext cx="9157751" cy="66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l="3266" t="16332" r="27321" b="21401"/>
          <a:stretch>
            <a:fillRect/>
          </a:stretch>
        </p:blipFill>
        <p:spPr bwMode="auto">
          <a:xfrm>
            <a:off x="0" y="4"/>
            <a:ext cx="9036000" cy="64846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FALLACIA LOGICA</a:t>
            </a:r>
            <a:endParaRPr lang="it-IT" b="1" dirty="0"/>
          </a:p>
        </p:txBody>
      </p:sp>
      <p:sp>
        <p:nvSpPr>
          <p:cNvPr id="3" name="Segnaposto contenuto 2"/>
          <p:cNvSpPr>
            <a:spLocks noGrp="1"/>
          </p:cNvSpPr>
          <p:nvPr>
            <p:ph idx="1"/>
          </p:nvPr>
        </p:nvSpPr>
        <p:spPr>
          <a:xfrm>
            <a:off x="500034" y="1643050"/>
            <a:ext cx="8186766" cy="4483115"/>
          </a:xfrm>
        </p:spPr>
        <p:txBody>
          <a:bodyPr>
            <a:normAutofit lnSpcReduction="10000"/>
          </a:bodyPr>
          <a:lstStyle/>
          <a:p>
            <a:r>
              <a:rPr lang="it-IT" dirty="0" smtClean="0"/>
              <a:t>Molti critici della scienza, selezionano e condividono solo le informazioni che servono a confutare alcune specifiche dichiarazioni scientifiche, ignorando allo stesso tempo altre informazioni che invece supporterebbero delle ipotesi più credibili.</a:t>
            </a:r>
          </a:p>
          <a:p>
            <a:r>
              <a:rPr lang="it-IT" dirty="0" smtClean="0"/>
              <a:t>Ad esempio: “Mia nonna fumava e mangiava schifezze, eppure è campata fino a cent’anni e non si è mai ammalata”</a:t>
            </a:r>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7504" t="16675" r="12454" b="13496"/>
          <a:stretch>
            <a:fillRect/>
          </a:stretch>
        </p:blipFill>
        <p:spPr bwMode="auto">
          <a:xfrm>
            <a:off x="0" y="214292"/>
            <a:ext cx="9144000" cy="63817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4169" t="18760" r="15789" b="5158"/>
          <a:stretch>
            <a:fillRect/>
          </a:stretch>
        </p:blipFill>
        <p:spPr bwMode="auto">
          <a:xfrm>
            <a:off x="0" y="18000"/>
            <a:ext cx="8995048"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4117" t="14409" r="9427" b="11485"/>
          <a:stretch>
            <a:fillRect/>
          </a:stretch>
        </p:blipFill>
        <p:spPr bwMode="auto">
          <a:xfrm>
            <a:off x="0" y="214291"/>
            <a:ext cx="9108000" cy="62454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7380" t="16400" r="13901" b="6726"/>
          <a:stretch>
            <a:fillRect/>
          </a:stretch>
        </p:blipFill>
        <p:spPr bwMode="auto">
          <a:xfrm>
            <a:off x="214281" y="0"/>
            <a:ext cx="8755200"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4961" t="12402" r="8222" b="4915"/>
          <a:stretch>
            <a:fillRect/>
          </a:stretch>
        </p:blipFill>
        <p:spPr bwMode="auto">
          <a:xfrm>
            <a:off x="1" y="0"/>
            <a:ext cx="8930251" cy="680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6726" t="12612" r="9189" b="4354"/>
          <a:stretch>
            <a:fillRect/>
          </a:stretch>
        </p:blipFill>
        <p:spPr bwMode="auto">
          <a:xfrm>
            <a:off x="142844" y="18000"/>
            <a:ext cx="8658240"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6533" t="15311" r="13439" b="15276"/>
          <a:stretch>
            <a:fillRect/>
          </a:stretch>
        </p:blipFill>
        <p:spPr bwMode="auto">
          <a:xfrm>
            <a:off x="0" y="142852"/>
            <a:ext cx="9144000" cy="6344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2149" t="15186" r="16575" b="10905"/>
          <a:stretch>
            <a:fillRect/>
          </a:stretch>
        </p:blipFill>
        <p:spPr bwMode="auto">
          <a:xfrm>
            <a:off x="357160" y="126000"/>
            <a:ext cx="8115277" cy="67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6481" y="273631"/>
            <a:ext cx="8228160" cy="1144921"/>
          </a:xfrm>
          <a:ln/>
        </p:spPr>
        <p:txBody>
          <a:bodyPr tIns="3520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a:t>Virus il contagio delle idee Rai 2 12/05/2016 </a:t>
            </a:r>
          </a:p>
        </p:txBody>
      </p:sp>
      <p:sp>
        <p:nvSpPr>
          <p:cNvPr id="40962" name="Rectangle 2"/>
          <p:cNvSpPr>
            <a:spLocks noGrp="1" noChangeArrowheads="1"/>
          </p:cNvSpPr>
          <p:nvPr>
            <p:ph type="body" idx="1"/>
          </p:nvPr>
        </p:nvSpPr>
        <p:spPr>
          <a:xfrm>
            <a:off x="456481" y="1604331"/>
            <a:ext cx="8228160" cy="3977698"/>
          </a:xfrm>
          <a:ln/>
        </p:spPr>
        <p:txBody>
          <a:bodyPr/>
          <a:lstStyle/>
          <a:p>
            <a:endParaRPr lang="it-IT"/>
          </a:p>
        </p:txBody>
      </p:sp>
      <p:pic>
        <p:nvPicPr>
          <p:cNvPr id="40963" name="Picture 3"/>
          <p:cNvPicPr>
            <a:picLocks noChangeAspect="1" noChangeArrowheads="1"/>
          </p:cNvPicPr>
          <p:nvPr/>
        </p:nvPicPr>
        <p:blipFill>
          <a:blip r:embed="rId3"/>
          <a:srcRect/>
          <a:stretch>
            <a:fillRect/>
          </a:stretch>
        </p:blipFill>
        <p:spPr bwMode="auto">
          <a:xfrm>
            <a:off x="178560" y="2547629"/>
            <a:ext cx="8769600" cy="31712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718561" y="326915"/>
            <a:ext cx="8228160" cy="1144920"/>
          </a:xfrm>
          <a:ln/>
        </p:spPr>
        <p:txBody>
          <a:bodyPr tIns="35203"/>
          <a:lstStyle/>
          <a:p>
            <a:endParaRPr lang="it-IT"/>
          </a:p>
        </p:txBody>
      </p:sp>
      <p:sp>
        <p:nvSpPr>
          <p:cNvPr id="41986" name="Rectangle 2"/>
          <p:cNvSpPr>
            <a:spLocks noGrp="1" noChangeArrowheads="1"/>
          </p:cNvSpPr>
          <p:nvPr>
            <p:ph type="body" idx="1"/>
          </p:nvPr>
        </p:nvSpPr>
        <p:spPr>
          <a:xfrm>
            <a:off x="456480" y="1633134"/>
            <a:ext cx="8490240" cy="3948895"/>
          </a:xfrm>
          <a:ln/>
        </p:spPr>
        <p:txBody>
          <a:bodyPr/>
          <a:lstStyle/>
          <a:p>
            <a:endParaRPr lang="it-IT"/>
          </a:p>
        </p:txBody>
      </p:sp>
      <p:sp>
        <p:nvSpPr>
          <p:cNvPr id="41987" name="Text Box 3"/>
          <p:cNvSpPr txBox="1">
            <a:spLocks noChangeArrowheads="1"/>
          </p:cNvSpPr>
          <p:nvPr/>
        </p:nvSpPr>
        <p:spPr bwMode="auto">
          <a:xfrm>
            <a:off x="-43200" y="1045550"/>
            <a:ext cx="8533440" cy="5458173"/>
          </a:xfrm>
          <a:prstGeom prst="rect">
            <a:avLst/>
          </a:prstGeom>
          <a:noFill/>
          <a:ln w="9525">
            <a:noFill/>
            <a:round/>
            <a:headEnd/>
            <a:tailEnd/>
          </a:ln>
          <a:effectLst/>
        </p:spPr>
        <p:txBody>
          <a:bodyPr lIns="81639" tIns="552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a:solidFill>
                  <a:srgbClr val="000000"/>
                </a:solidFill>
              </a:rPr>
              <a:t>“È assolutamente demenziale. Cioè, nel senso che è assurdo. Non puoi obbligare a vaccinare i bambini“. Giovedì 12 maggio, puntata di Virus su Rai2 con Nicola Porro. A intervenire è Red Ronnie che prosegue: “Hai detto – dice rivolgendosi al giornalista – che un bambino è morto per pertosse. Quanti bambini sono morti per dei vaccini o degli effetti collaterali? Quanti bambini sono morti? Si chiamano morti bianche. 1500 in un anno e dicono che, guarda caso, avvengono due e tre giorni dopo le vaccinazioni“. Per lui inutili. Il tetano, ad esempio, “lo vedi un bambino che lavora la terra?”. E continua: “Siamo alla follia totale secondo me. La prevenzione avviene col vaccino? E’ l’errore più grave, perché il nostro corpo </a:t>
            </a:r>
            <a:r>
              <a:rPr lang="it-IT" dirty="0" err="1">
                <a:solidFill>
                  <a:srgbClr val="000000"/>
                </a:solidFill>
              </a:rPr>
              <a:t>prevenisce</a:t>
            </a:r>
            <a:r>
              <a:rPr lang="it-IT" dirty="0">
                <a:solidFill>
                  <a:srgbClr val="000000"/>
                </a:solidFill>
              </a:rPr>
              <a:t> (cit.) automaticamente con le difese immunitarie“. Poi la domanda: “Come facciamo ad alzarle? Dovremmo spingere le mamme ad allattare i bambini. La prevenzione deve avvenire in modo naturale“. La più grande prevenzione “è con l’alimentazione. Io – sostiene – me ne sono accorto sul mio corpo essendo prima vegetariano e poi vegano dal 1990. E’ da allora che non mi ammalo e non prendo antibiotici“. Quindi “perché dobbiamo prevenire vaccinando quando ci sono tantissime particelle metalliche che sono anche dannose a scoppio ritardato?”.</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56481" y="273631"/>
            <a:ext cx="8228160" cy="1144921"/>
          </a:xfrm>
          <a:ln/>
        </p:spPr>
        <p:txBody>
          <a:bodyPr tIns="35203"/>
          <a:lstStyle/>
          <a:p>
            <a:endParaRPr lang="it-IT"/>
          </a:p>
        </p:txBody>
      </p:sp>
      <p:sp>
        <p:nvSpPr>
          <p:cNvPr id="43010" name="Rectangle 2"/>
          <p:cNvSpPr>
            <a:spLocks noGrp="1" noChangeArrowheads="1"/>
          </p:cNvSpPr>
          <p:nvPr>
            <p:ph type="body" idx="1"/>
          </p:nvPr>
        </p:nvSpPr>
        <p:spPr>
          <a:xfrm>
            <a:off x="456481" y="1604331"/>
            <a:ext cx="8228160" cy="3977698"/>
          </a:xfrm>
          <a:ln/>
        </p:spPr>
        <p:txBody>
          <a:bodyPr/>
          <a:lstStyle/>
          <a:p>
            <a:endParaRPr lang="it-IT"/>
          </a:p>
        </p:txBody>
      </p:sp>
      <p:pic>
        <p:nvPicPr>
          <p:cNvPr id="43011" name="Picture 3"/>
          <p:cNvPicPr>
            <a:picLocks noChangeAspect="1" noChangeArrowheads="1"/>
          </p:cNvPicPr>
          <p:nvPr/>
        </p:nvPicPr>
        <p:blipFill>
          <a:blip r:embed="rId3"/>
          <a:srcRect/>
          <a:stretch>
            <a:fillRect/>
          </a:stretch>
        </p:blipFill>
        <p:spPr bwMode="auto">
          <a:xfrm>
            <a:off x="27361" y="312514"/>
            <a:ext cx="9142560" cy="625889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6481" y="273631"/>
            <a:ext cx="8228160" cy="1144921"/>
          </a:xfrm>
          <a:ln/>
        </p:spPr>
        <p:txBody>
          <a:bodyPr tIns="35203"/>
          <a:lstStyle/>
          <a:p>
            <a:endParaRPr lang="it-IT"/>
          </a:p>
        </p:txBody>
      </p:sp>
      <p:sp>
        <p:nvSpPr>
          <p:cNvPr id="44034" name="Rectangle 2"/>
          <p:cNvSpPr>
            <a:spLocks noGrp="1" noChangeArrowheads="1"/>
          </p:cNvSpPr>
          <p:nvPr>
            <p:ph type="body" idx="1"/>
          </p:nvPr>
        </p:nvSpPr>
        <p:spPr>
          <a:xfrm>
            <a:off x="456481" y="1604331"/>
            <a:ext cx="8228160" cy="3977698"/>
          </a:xfrm>
          <a:ln/>
        </p:spPr>
        <p:txBody>
          <a:bodyPr/>
          <a:lstStyle/>
          <a:p>
            <a:endParaRPr lang="it-IT"/>
          </a:p>
        </p:txBody>
      </p:sp>
      <p:pic>
        <p:nvPicPr>
          <p:cNvPr id="44035" name="Picture 3"/>
          <p:cNvPicPr>
            <a:picLocks noChangeAspect="1" noChangeArrowheads="1"/>
          </p:cNvPicPr>
          <p:nvPr/>
        </p:nvPicPr>
        <p:blipFill>
          <a:blip r:embed="rId3"/>
          <a:srcRect/>
          <a:stretch>
            <a:fillRect/>
          </a:stretch>
        </p:blipFill>
        <p:spPr bwMode="auto">
          <a:xfrm>
            <a:off x="27361" y="361480"/>
            <a:ext cx="9142560" cy="616240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6481" y="273631"/>
            <a:ext cx="8228160" cy="1144921"/>
          </a:xfrm>
          <a:ln/>
        </p:spPr>
        <p:txBody>
          <a:bodyPr tIns="35203"/>
          <a:lstStyle/>
          <a:p>
            <a:endParaRPr lang="it-IT"/>
          </a:p>
        </p:txBody>
      </p:sp>
      <p:sp>
        <p:nvSpPr>
          <p:cNvPr id="45058" name="Rectangle 2"/>
          <p:cNvSpPr>
            <a:spLocks noGrp="1" noChangeArrowheads="1"/>
          </p:cNvSpPr>
          <p:nvPr>
            <p:ph type="body" idx="1"/>
          </p:nvPr>
        </p:nvSpPr>
        <p:spPr>
          <a:xfrm>
            <a:off x="456481" y="1604331"/>
            <a:ext cx="8228160" cy="3977698"/>
          </a:xfrm>
          <a:ln/>
        </p:spPr>
        <p:txBody>
          <a:bodyPr/>
          <a:lstStyle/>
          <a:p>
            <a:endParaRPr lang="it-IT"/>
          </a:p>
        </p:txBody>
      </p:sp>
      <p:pic>
        <p:nvPicPr>
          <p:cNvPr id="45059" name="Picture 3"/>
          <p:cNvPicPr>
            <a:picLocks noChangeAspect="1" noChangeArrowheads="1"/>
          </p:cNvPicPr>
          <p:nvPr/>
        </p:nvPicPr>
        <p:blipFill>
          <a:blip r:embed="rId3"/>
          <a:srcRect/>
          <a:stretch>
            <a:fillRect/>
          </a:stretch>
        </p:blipFill>
        <p:spPr bwMode="auto">
          <a:xfrm>
            <a:off x="27361" y="352838"/>
            <a:ext cx="9142560" cy="61796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27361" y="1179486"/>
            <a:ext cx="9142560" cy="452639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1537" y="1071548"/>
            <a:ext cx="6500859" cy="4524315"/>
          </a:xfrm>
          <a:prstGeom prst="rect">
            <a:avLst/>
          </a:prstGeom>
        </p:spPr>
        <p:txBody>
          <a:bodyPr wrap="square">
            <a:spAutoFit/>
          </a:bodyPr>
          <a:lstStyle/>
          <a:p>
            <a:r>
              <a:rPr lang="it-IT" sz="3200" dirty="0" smtClean="0"/>
              <a:t>Il Tribunale di Rimini, con la </a:t>
            </a:r>
            <a:r>
              <a:rPr lang="it-IT" sz="3200" b="1" dirty="0" smtClean="0"/>
              <a:t>sentenza</a:t>
            </a:r>
            <a:r>
              <a:rPr lang="it-IT" sz="3200" dirty="0" smtClean="0"/>
              <a:t> </a:t>
            </a:r>
            <a:r>
              <a:rPr lang="it-IT" sz="3200" b="1" dirty="0" smtClean="0"/>
              <a:t>n</a:t>
            </a:r>
            <a:r>
              <a:rPr lang="it-IT" sz="3200" dirty="0" smtClean="0"/>
              <a:t>. </a:t>
            </a:r>
            <a:r>
              <a:rPr lang="it-IT" sz="3200" b="1" dirty="0" smtClean="0"/>
              <a:t>2010</a:t>
            </a:r>
            <a:r>
              <a:rPr lang="it-IT" sz="3200" dirty="0" smtClean="0"/>
              <a:t> </a:t>
            </a:r>
            <a:r>
              <a:rPr lang="it-IT" sz="3200" b="1" dirty="0" smtClean="0"/>
              <a:t>148</a:t>
            </a:r>
            <a:r>
              <a:rPr lang="it-IT" sz="3200" dirty="0" smtClean="0"/>
              <a:t>, Ruolo n°2010 0474; </a:t>
            </a:r>
            <a:r>
              <a:rPr lang="it-IT" sz="3200" dirty="0" err="1" smtClean="0"/>
              <a:t>Cron</a:t>
            </a:r>
            <a:r>
              <a:rPr lang="it-IT" sz="3200" dirty="0" smtClean="0"/>
              <a:t>. </a:t>
            </a:r>
            <a:r>
              <a:rPr lang="it-IT" sz="3200" dirty="0" err="1" smtClean="0"/>
              <a:t>N°</a:t>
            </a:r>
            <a:r>
              <a:rPr lang="it-IT" sz="3200" dirty="0" smtClean="0"/>
              <a:t> 2012886, ha accolto il ricorso presentato da una coppia di genitori contro il Ministero della Salute per chiedere il pagamento dell’indennizzo per danni da complicanze irreversibili a causa di una vaccinazione.</a:t>
            </a:r>
            <a:endParaRPr lang="it-IT"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6481" y="273631"/>
            <a:ext cx="8228160" cy="1144921"/>
          </a:xfrm>
          <a:ln/>
        </p:spPr>
        <p:txBody>
          <a:bodyPr tIns="35203"/>
          <a:lstStyle/>
          <a:p>
            <a:endParaRPr lang="it-IT"/>
          </a:p>
        </p:txBody>
      </p:sp>
      <p:sp>
        <p:nvSpPr>
          <p:cNvPr id="47106" name="Rectangle 2"/>
          <p:cNvSpPr>
            <a:spLocks noGrp="1" noChangeArrowheads="1"/>
          </p:cNvSpPr>
          <p:nvPr>
            <p:ph type="body" idx="1"/>
          </p:nvPr>
        </p:nvSpPr>
        <p:spPr>
          <a:xfrm>
            <a:off x="456481" y="1604331"/>
            <a:ext cx="4016160" cy="3977698"/>
          </a:xfrm>
          <a:ln/>
        </p:spPr>
        <p:txBody>
          <a:bodyPr/>
          <a:lstStyle/>
          <a:p>
            <a:endParaRPr lang="it-IT"/>
          </a:p>
        </p:txBody>
      </p:sp>
      <p:sp>
        <p:nvSpPr>
          <p:cNvPr id="47107" name="Rectangle 3"/>
          <p:cNvSpPr>
            <a:spLocks noGrp="1" noChangeArrowheads="1"/>
          </p:cNvSpPr>
          <p:nvPr>
            <p:ph type="body" idx="2"/>
          </p:nvPr>
        </p:nvSpPr>
        <p:spPr>
          <a:xfrm>
            <a:off x="4674240" y="1604331"/>
            <a:ext cx="4016160" cy="3977698"/>
          </a:xfrm>
          <a:ln/>
        </p:spPr>
        <p:txBody>
          <a:bodyPr/>
          <a:lstStyle/>
          <a:p>
            <a:endParaRPr lang="it-IT"/>
          </a:p>
        </p:txBody>
      </p:sp>
      <p:pic>
        <p:nvPicPr>
          <p:cNvPr id="47108" name="Picture 4"/>
          <p:cNvPicPr>
            <a:picLocks noChangeAspect="1" noChangeArrowheads="1"/>
          </p:cNvPicPr>
          <p:nvPr/>
        </p:nvPicPr>
        <p:blipFill>
          <a:blip r:embed="rId3"/>
          <a:srcRect/>
          <a:stretch>
            <a:fillRect/>
          </a:stretch>
        </p:blipFill>
        <p:spPr bwMode="auto">
          <a:xfrm>
            <a:off x="979200" y="1110359"/>
            <a:ext cx="7812000" cy="389128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5066" t="18999" r="13025" b="5003"/>
          <a:stretch>
            <a:fillRect/>
          </a:stretch>
        </p:blipFill>
        <p:spPr bwMode="auto">
          <a:xfrm>
            <a:off x="2" y="0"/>
            <a:ext cx="9069500" cy="67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28598" y="714358"/>
            <a:ext cx="8358247" cy="4524315"/>
          </a:xfrm>
          <a:prstGeom prst="rect">
            <a:avLst/>
          </a:prstGeom>
        </p:spPr>
        <p:txBody>
          <a:bodyPr wrap="square">
            <a:spAutoFit/>
          </a:bodyPr>
          <a:lstStyle/>
          <a:p>
            <a:r>
              <a:rPr lang="it-IT" sz="3600" dirty="0" smtClean="0"/>
              <a:t>La Corte d’Appello ha escluso la sussistenza di un collegamento eziologico tra la patologia autistica, diagnosticata al minore di età, e la vaccinazione trivalente cui lo stesso era stato sottoposto, “</a:t>
            </a:r>
            <a:r>
              <a:rPr lang="it-IT" sz="3600" i="1" dirty="0" smtClean="0"/>
              <a:t>sulla base di una buona evidenza </a:t>
            </a:r>
            <a:r>
              <a:rPr lang="it-IT" sz="3600" i="1" dirty="0" err="1" smtClean="0"/>
              <a:t>medico-scientifica</a:t>
            </a:r>
            <a:r>
              <a:rPr lang="it-IT" sz="3600" i="1" dirty="0" smtClean="0"/>
              <a:t> e di una sufficiente probabilità logica e scientifica</a:t>
            </a:r>
            <a:r>
              <a:rPr lang="it-IT" sz="3600" dirty="0" smtClean="0"/>
              <a:t>”.</a:t>
            </a:r>
            <a:endParaRPr lang="it-IT"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914401" y="1418550"/>
            <a:ext cx="7184160" cy="3469324"/>
          </a:xfrm>
          <a:prstGeom prst="rect">
            <a:avLst/>
          </a:prstGeom>
          <a:noFill/>
          <a:ln w="9525">
            <a:noFill/>
            <a:round/>
            <a:headEnd/>
            <a:tailEnd/>
          </a:ln>
          <a:effectLst/>
        </p:spPr>
        <p:txBody>
          <a:bodyPr lIns="0" tIns="12572" rIns="0" bIns="0"/>
          <a:lstStyle/>
          <a:p>
            <a:pPr>
              <a:lnSpc>
                <a:spcPct val="95000"/>
              </a:lnSpc>
              <a:spcBef>
                <a:spcPts val="806"/>
              </a:spcBef>
              <a:spcAft>
                <a:spcPts val="806"/>
              </a:spcAft>
              <a:tabLst>
                <a:tab pos="656650" algn="l"/>
                <a:tab pos="1313299" algn="l"/>
                <a:tab pos="1969949" algn="l"/>
                <a:tab pos="2626599" algn="l"/>
                <a:tab pos="3283248" algn="l"/>
                <a:tab pos="3939898" algn="l"/>
                <a:tab pos="4596548" algn="l"/>
                <a:tab pos="5253198" algn="l"/>
                <a:tab pos="5909847" algn="l"/>
                <a:tab pos="6566497" algn="l"/>
              </a:tabLst>
            </a:pPr>
            <a:r>
              <a:rPr lang="it-IT" sz="2000" dirty="0">
                <a:solidFill>
                  <a:srgbClr val="000000"/>
                </a:solidFill>
                <a:latin typeface="Times New Roman" pitchFamily="16" charset="0"/>
              </a:rPr>
              <a:t>Già subito dopo la sentenza il mondo scientifico nazionale aveva aspramente criticato sentenza e perizia, ora il pronunciamento dei giudici d’appello mette la parola fine alla vicenda con una motivazione che così recita “il </a:t>
            </a:r>
            <a:r>
              <a:rPr lang="it-IT" sz="2000" dirty="0" err="1">
                <a:solidFill>
                  <a:srgbClr val="000000"/>
                </a:solidFill>
                <a:latin typeface="Times New Roman" pitchFamily="16" charset="0"/>
              </a:rPr>
              <a:t>ctu</a:t>
            </a:r>
            <a:r>
              <a:rPr lang="it-IT" sz="2000" dirty="0">
                <a:solidFill>
                  <a:srgbClr val="000000"/>
                </a:solidFill>
                <a:latin typeface="Times New Roman" pitchFamily="16" charset="0"/>
              </a:rPr>
              <a:t> nominato nel giudizio di appello ha escluso che possa ritenersi esistente, sulla base di una buona evidenza </a:t>
            </a:r>
            <a:r>
              <a:rPr lang="it-IT" sz="2000" dirty="0" err="1">
                <a:solidFill>
                  <a:srgbClr val="000000"/>
                </a:solidFill>
                <a:latin typeface="Times New Roman" pitchFamily="16" charset="0"/>
              </a:rPr>
              <a:t>medico-scientifica</a:t>
            </a:r>
            <a:r>
              <a:rPr lang="it-IT" sz="2000" dirty="0">
                <a:solidFill>
                  <a:srgbClr val="000000"/>
                </a:solidFill>
                <a:latin typeface="Times New Roman" pitchFamily="16" charset="0"/>
              </a:rPr>
              <a:t> …. un collegamento causale tra la patologia sofferta dal minore e la </a:t>
            </a:r>
            <a:r>
              <a:rPr lang="it-IT" sz="2000" dirty="0" err="1">
                <a:solidFill>
                  <a:srgbClr val="000000"/>
                </a:solidFill>
                <a:latin typeface="Times New Roman" pitchFamily="16" charset="0"/>
              </a:rPr>
              <a:t>vaccinazione…</a:t>
            </a:r>
            <a:r>
              <a:rPr lang="it-IT" sz="2000" dirty="0">
                <a:solidFill>
                  <a:srgbClr val="000000"/>
                </a:solidFill>
                <a:latin typeface="Times New Roman" pitchFamily="16" charset="0"/>
              </a:rPr>
              <a:t>”. Nelle motivazioni viene inoltre aspramente criticata la perizia di primo grado che così recitava ““in assenza di altre condizioni preesistenti” esiste una “ragionevole probabilità scientifica” che l’autismo di V. possa essere stato “scatenato dalla somministrazione del vaccino MPR somministrato in una struttura sanitaria”.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Presidiare la rete</a:t>
            </a:r>
            <a:endParaRPr lang="it-IT" b="1" dirty="0"/>
          </a:p>
        </p:txBody>
      </p:sp>
      <p:pic>
        <p:nvPicPr>
          <p:cNvPr id="19458" name="Picture 2"/>
          <p:cNvPicPr>
            <a:picLocks noGrp="1" noChangeAspect="1" noChangeArrowheads="1"/>
          </p:cNvPicPr>
          <p:nvPr>
            <p:ph idx="1"/>
          </p:nvPr>
        </p:nvPicPr>
        <p:blipFill>
          <a:blip r:embed="rId2"/>
          <a:srcRect l="3279" t="27779" r="8330" b="4349"/>
          <a:stretch>
            <a:fillRect/>
          </a:stretch>
        </p:blipFill>
        <p:spPr bwMode="auto">
          <a:xfrm>
            <a:off x="285722" y="1428736"/>
            <a:ext cx="8556300" cy="52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Coinvolgere le professionalità sanitarie interessate</a:t>
            </a:r>
          </a:p>
        </p:txBody>
      </p:sp>
      <p:sp>
        <p:nvSpPr>
          <p:cNvPr id="3" name="Segnaposto contenuto 2"/>
          <p:cNvSpPr>
            <a:spLocks noGrp="1"/>
          </p:cNvSpPr>
          <p:nvPr>
            <p:ph idx="1"/>
          </p:nvPr>
        </p:nvSpPr>
        <p:spPr/>
        <p:txBody>
          <a:bodyPr/>
          <a:lstStyle/>
          <a:p>
            <a:endParaRPr lang="it-IT" dirty="0"/>
          </a:p>
          <a:p>
            <a:r>
              <a:rPr lang="it-IT" dirty="0"/>
              <a:t>Pediatri</a:t>
            </a:r>
          </a:p>
          <a:p>
            <a:pPr>
              <a:buNone/>
            </a:pPr>
            <a:r>
              <a:rPr lang="it-IT" dirty="0" err="1"/>
              <a:t>•Ostetriche</a:t>
            </a:r>
            <a:endParaRPr lang="it-IT" dirty="0"/>
          </a:p>
          <a:p>
            <a:pPr>
              <a:buNone/>
            </a:pPr>
            <a:r>
              <a:rPr lang="it-IT" dirty="0" err="1"/>
              <a:t>•Ginecologi</a:t>
            </a:r>
            <a:endParaRPr lang="it-IT" dirty="0"/>
          </a:p>
          <a:p>
            <a:pPr>
              <a:buNone/>
            </a:pPr>
            <a:r>
              <a:rPr lang="it-IT" dirty="0" err="1"/>
              <a:t>•Medici</a:t>
            </a:r>
            <a:r>
              <a:rPr lang="it-IT" dirty="0"/>
              <a:t> di famiglia</a:t>
            </a:r>
          </a:p>
          <a:p>
            <a:pPr>
              <a:buNone/>
            </a:pPr>
            <a:r>
              <a:rPr lang="it-IT" dirty="0" err="1"/>
              <a:t>•Altri…</a:t>
            </a:r>
            <a:r>
              <a:rPr lang="it-IT" dirty="0"/>
              <a:t>.</a:t>
            </a:r>
          </a:p>
          <a:p>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Essere coerenti</a:t>
            </a:r>
          </a:p>
        </p:txBody>
      </p:sp>
      <p:sp>
        <p:nvSpPr>
          <p:cNvPr id="3" name="Segnaposto contenuto 2"/>
          <p:cNvSpPr>
            <a:spLocks noGrp="1"/>
          </p:cNvSpPr>
          <p:nvPr>
            <p:ph idx="1"/>
          </p:nvPr>
        </p:nvSpPr>
        <p:spPr/>
        <p:txBody>
          <a:bodyPr>
            <a:normAutofit/>
          </a:bodyPr>
          <a:lstStyle/>
          <a:p>
            <a:endParaRPr lang="it-IT" dirty="0"/>
          </a:p>
          <a:p>
            <a:pPr>
              <a:buNone/>
            </a:pPr>
            <a:r>
              <a:rPr lang="it-IT" sz="2400" dirty="0"/>
              <a:t>Le istituzioni sanitarie devono parlare con una sola voce</a:t>
            </a:r>
          </a:p>
          <a:p>
            <a:pPr>
              <a:buNone/>
            </a:pPr>
            <a:endParaRPr lang="it-IT" sz="2400" dirty="0" smtClean="0"/>
          </a:p>
          <a:p>
            <a:pPr>
              <a:buNone/>
            </a:pPr>
            <a:r>
              <a:rPr lang="it-IT" sz="2400" dirty="0" smtClean="0"/>
              <a:t>Coerenza </a:t>
            </a:r>
            <a:r>
              <a:rPr lang="it-IT" sz="2400" dirty="0"/>
              <a:t>con:</a:t>
            </a:r>
          </a:p>
          <a:p>
            <a:pPr>
              <a:buNone/>
            </a:pPr>
            <a:r>
              <a:rPr lang="it-IT" sz="2400" dirty="0" smtClean="0"/>
              <a:t>le </a:t>
            </a:r>
            <a:r>
              <a:rPr lang="it-IT" sz="2400" dirty="0"/>
              <a:t>evidenze scientifiche</a:t>
            </a:r>
          </a:p>
          <a:p>
            <a:pPr>
              <a:buNone/>
            </a:pPr>
            <a:r>
              <a:rPr lang="it-IT" sz="2400" dirty="0" smtClean="0"/>
              <a:t>le </a:t>
            </a:r>
            <a:r>
              <a:rPr lang="it-IT" sz="2400" dirty="0"/>
              <a:t>regole su precauzioni e controindicazioni</a:t>
            </a:r>
          </a:p>
          <a:p>
            <a:pPr>
              <a:buNone/>
            </a:pPr>
            <a:r>
              <a:rPr lang="it-IT" sz="2400" dirty="0" smtClean="0"/>
              <a:t>le </a:t>
            </a:r>
            <a:r>
              <a:rPr lang="it-IT" sz="2400" dirty="0"/>
              <a:t>azioni in caso di eventi avversi gravi</a:t>
            </a:r>
          </a:p>
          <a:p>
            <a:pPr>
              <a:buNone/>
            </a:pPr>
            <a:r>
              <a:rPr lang="it-IT" sz="2400" dirty="0" smtClean="0"/>
              <a:t>le </a:t>
            </a:r>
            <a:r>
              <a:rPr lang="it-IT" sz="2400" dirty="0"/>
              <a:t>evidenze sull’attribuzione o meno del nesso di causalità negli eventi avversi</a:t>
            </a:r>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Trovare alleati nella società civile</a:t>
            </a:r>
          </a:p>
        </p:txBody>
      </p:sp>
      <p:sp>
        <p:nvSpPr>
          <p:cNvPr id="3" name="Segnaposto contenuto 2"/>
          <p:cNvSpPr>
            <a:spLocks noGrp="1"/>
          </p:cNvSpPr>
          <p:nvPr>
            <p:ph idx="1"/>
          </p:nvPr>
        </p:nvSpPr>
        <p:spPr/>
        <p:txBody>
          <a:bodyPr>
            <a:normAutofit lnSpcReduction="10000"/>
          </a:bodyPr>
          <a:lstStyle/>
          <a:p>
            <a:endParaRPr lang="it-IT" dirty="0"/>
          </a:p>
          <a:p>
            <a:endParaRPr lang="it-IT" dirty="0"/>
          </a:p>
          <a:p>
            <a:pPr>
              <a:buNone/>
            </a:pPr>
            <a:r>
              <a:rPr lang="it-IT" dirty="0" err="1"/>
              <a:t>•Associazioni</a:t>
            </a:r>
            <a:r>
              <a:rPr lang="it-IT" dirty="0"/>
              <a:t>, sodalizi (es. Rotary, </a:t>
            </a:r>
            <a:r>
              <a:rPr lang="it-IT" dirty="0" err="1"/>
              <a:t>Lions</a:t>
            </a:r>
            <a:r>
              <a:rPr lang="it-IT" dirty="0"/>
              <a:t>)</a:t>
            </a:r>
          </a:p>
          <a:p>
            <a:pPr>
              <a:buNone/>
            </a:pPr>
            <a:r>
              <a:rPr lang="it-IT" dirty="0" err="1" smtClean="0"/>
              <a:t>•</a:t>
            </a:r>
            <a:r>
              <a:rPr lang="it-IT" dirty="0" err="1"/>
              <a:t>Associazioni</a:t>
            </a:r>
            <a:r>
              <a:rPr lang="it-IT" dirty="0"/>
              <a:t> pro-scienza (es. CICAP, </a:t>
            </a:r>
            <a:r>
              <a:rPr lang="it-IT" dirty="0" err="1"/>
              <a:t>Chiedileprove</a:t>
            </a:r>
            <a:r>
              <a:rPr lang="it-IT" dirty="0"/>
              <a:t>, </a:t>
            </a:r>
            <a:r>
              <a:rPr lang="it-IT" dirty="0" err="1"/>
              <a:t>Pro-test</a:t>
            </a:r>
            <a:r>
              <a:rPr lang="it-IT" dirty="0"/>
              <a:t> Italia etc.)</a:t>
            </a:r>
          </a:p>
          <a:p>
            <a:pPr>
              <a:buNone/>
            </a:pPr>
            <a:r>
              <a:rPr lang="it-IT" dirty="0" err="1"/>
              <a:t>•Giornalisti</a:t>
            </a:r>
            <a:r>
              <a:rPr lang="it-IT" dirty="0"/>
              <a:t> scientifici</a:t>
            </a:r>
          </a:p>
          <a:p>
            <a:pPr>
              <a:buNone/>
            </a:pPr>
            <a:r>
              <a:rPr lang="it-IT" dirty="0" err="1"/>
              <a:t>•</a:t>
            </a:r>
            <a:r>
              <a:rPr lang="it-IT" dirty="0" err="1" smtClean="0"/>
              <a:t>Scuola</a:t>
            </a:r>
            <a:endParaRPr lang="it-IT" dirty="0"/>
          </a:p>
          <a:p>
            <a:pPr>
              <a:buNone/>
            </a:pPr>
            <a:r>
              <a:rPr lang="it-IT" dirty="0" err="1"/>
              <a:t>•Enti</a:t>
            </a:r>
            <a:r>
              <a:rPr lang="it-IT" dirty="0"/>
              <a:t> </a:t>
            </a:r>
            <a:r>
              <a:rPr lang="it-IT" dirty="0" smtClean="0"/>
              <a:t>locali</a:t>
            </a:r>
            <a:endParaRPr lang="it-IT" dirty="0"/>
          </a:p>
          <a:p>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11002" r="1581" b="3982"/>
          <a:stretch>
            <a:fillRect/>
          </a:stretch>
        </p:blipFill>
        <p:spPr bwMode="auto">
          <a:xfrm>
            <a:off x="1" y="142853"/>
            <a:ext cx="9144000" cy="63190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Dl 73 -  07/06/2017</a:t>
            </a:r>
            <a:endParaRPr lang="it-IT" b="1" dirty="0"/>
          </a:p>
        </p:txBody>
      </p:sp>
      <p:sp>
        <p:nvSpPr>
          <p:cNvPr id="3" name="Segnaposto contenuto 2"/>
          <p:cNvSpPr>
            <a:spLocks noGrp="1"/>
          </p:cNvSpPr>
          <p:nvPr>
            <p:ph idx="1"/>
          </p:nvPr>
        </p:nvSpPr>
        <p:spPr/>
        <p:txBody>
          <a:bodyPr/>
          <a:lstStyle/>
          <a:p>
            <a:pPr>
              <a:buNone/>
            </a:pPr>
            <a:r>
              <a:rPr lang="it-IT" dirty="0" smtClean="0"/>
              <a:t>In ASL AL </a:t>
            </a:r>
          </a:p>
          <a:p>
            <a:r>
              <a:rPr lang="it-IT" sz="2400" dirty="0" smtClean="0"/>
              <a:t>4586 inadempienti convocati dal 01/10/2017 al 31/03/2018</a:t>
            </a:r>
          </a:p>
          <a:p>
            <a:endParaRPr lang="it-IT" sz="2400" dirty="0" smtClean="0"/>
          </a:p>
          <a:p>
            <a:pPr>
              <a:buNone/>
            </a:pPr>
            <a:r>
              <a:rPr lang="it-IT" sz="2400" dirty="0" smtClean="0"/>
              <a:t>Negli ambulatori di AL ,</a:t>
            </a:r>
            <a:r>
              <a:rPr lang="it-IT" sz="2400" dirty="0" err="1" smtClean="0"/>
              <a:t>Ovada</a:t>
            </a:r>
            <a:r>
              <a:rPr lang="it-IT" sz="2400" dirty="0" smtClean="0"/>
              <a:t> , Novi L. , Valenza</a:t>
            </a:r>
          </a:p>
          <a:p>
            <a:r>
              <a:rPr lang="it-IT" sz="2400" dirty="0" smtClean="0"/>
              <a:t>2915 inadempienti convocati</a:t>
            </a:r>
          </a:p>
          <a:p>
            <a:r>
              <a:rPr lang="it-IT" sz="2400" dirty="0" smtClean="0"/>
              <a:t>1475 vaccinati  ( 50,6%)</a:t>
            </a:r>
          </a:p>
          <a:p>
            <a:endParaRPr lang="it-IT" sz="2400" dirty="0" smtClean="0"/>
          </a:p>
          <a:p>
            <a:pPr>
              <a:buNone/>
            </a:pPr>
            <a:r>
              <a:rPr lang="it-IT" sz="2400" dirty="0" smtClean="0"/>
              <a:t>Da Aprile 2018 iniziati i colloqui con i genitori degli inadempienti , sospesi a Luglio 2018 su indicazioni della Regione Piemonte</a:t>
            </a:r>
          </a:p>
          <a:p>
            <a:endParaRPr lang="it-IT" sz="2400" dirty="0" smtClean="0"/>
          </a:p>
          <a:p>
            <a:endParaRPr lang="it-IT" sz="2400" dirty="0" smtClean="0"/>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0133" t="23221" r="11336" b="12392"/>
          <a:stretch>
            <a:fillRect/>
          </a:stretch>
        </p:blipFill>
        <p:spPr bwMode="auto">
          <a:xfrm>
            <a:off x="2" y="500042"/>
            <a:ext cx="9110940" cy="59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703" t="14904" r="10575" b="8446"/>
          <a:stretch>
            <a:fillRect/>
          </a:stretch>
        </p:blipFill>
        <p:spPr bwMode="auto">
          <a:xfrm>
            <a:off x="2" y="214290"/>
            <a:ext cx="9115500" cy="63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226064"/>
          </a:xfrm>
        </p:spPr>
        <p:txBody>
          <a:bodyPr>
            <a:normAutofit/>
          </a:bodyPr>
          <a:lstStyle/>
          <a:p>
            <a:r>
              <a:rPr lang="it-IT" sz="3600" dirty="0" smtClean="0"/>
              <a:t/>
            </a:r>
            <a:br>
              <a:rPr lang="it-IT" sz="3600" dirty="0" smtClean="0"/>
            </a:br>
            <a:r>
              <a:rPr lang="it-IT" sz="4000" dirty="0" smtClean="0">
                <a:solidFill>
                  <a:srgbClr val="FF0000"/>
                </a:solidFill>
              </a:rPr>
              <a:t>IL CRESCENTE LIVELLO </a:t>
            </a:r>
            <a:r>
              <a:rPr lang="it-IT" sz="4000" dirty="0" err="1" smtClean="0">
                <a:solidFill>
                  <a:srgbClr val="FF0000"/>
                </a:solidFill>
              </a:rPr>
              <a:t>DI</a:t>
            </a:r>
            <a:r>
              <a:rPr lang="it-IT" sz="4000" dirty="0" smtClean="0">
                <a:solidFill>
                  <a:srgbClr val="FF0000"/>
                </a:solidFill>
              </a:rPr>
              <a:t> CRITICITA’ DELL’ESITAZIONE VACCINALE HA INDOTTO L’OMS AD INSERIRLA NEL 2019 NELL’ELENCO DELLE 10 MINACCE ALLA SALUTE GLOBALE</a:t>
            </a:r>
            <a:endParaRPr lang="it-IT" sz="40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456481" y="273631"/>
            <a:ext cx="8228160" cy="1144921"/>
          </a:xfrm>
          <a:ln/>
        </p:spPr>
        <p:txBody>
          <a:bodyPr tIns="35203"/>
          <a:lstStyle/>
          <a:p>
            <a:endParaRPr lang="it-IT" dirty="0"/>
          </a:p>
        </p:txBody>
      </p:sp>
      <p:sp>
        <p:nvSpPr>
          <p:cNvPr id="55298" name="Rectangle 2"/>
          <p:cNvSpPr>
            <a:spLocks noGrp="1" noChangeArrowheads="1"/>
          </p:cNvSpPr>
          <p:nvPr>
            <p:ph type="body" idx="1"/>
          </p:nvPr>
        </p:nvSpPr>
        <p:spPr>
          <a:xfrm>
            <a:off x="456481" y="1604331"/>
            <a:ext cx="8228160" cy="3977698"/>
          </a:xfrm>
          <a:ln/>
        </p:spPr>
        <p:txBody>
          <a:bodyPr/>
          <a:lstStyle/>
          <a:p>
            <a:endParaRPr lang="it-IT"/>
          </a:p>
        </p:txBody>
      </p:sp>
      <p:pic>
        <p:nvPicPr>
          <p:cNvPr id="55299" name="Picture 3"/>
          <p:cNvPicPr>
            <a:picLocks noChangeAspect="1" noChangeArrowheads="1"/>
          </p:cNvPicPr>
          <p:nvPr/>
        </p:nvPicPr>
        <p:blipFill>
          <a:blip r:embed="rId3"/>
          <a:srcRect/>
          <a:stretch>
            <a:fillRect/>
          </a:stretch>
        </p:blipFill>
        <p:spPr bwMode="auto">
          <a:xfrm>
            <a:off x="221760" y="93611"/>
            <a:ext cx="8791200" cy="637266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magine correlata"/>
          <p:cNvPicPr>
            <a:picLocks noChangeAspect="1" noChangeArrowheads="1"/>
          </p:cNvPicPr>
          <p:nvPr/>
        </p:nvPicPr>
        <p:blipFill>
          <a:blip r:embed="rId2"/>
          <a:srcRect/>
          <a:stretch>
            <a:fillRect/>
          </a:stretch>
        </p:blipFill>
        <p:spPr bwMode="auto">
          <a:xfrm>
            <a:off x="1714480" y="1357298"/>
            <a:ext cx="5328000" cy="3996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isultati immagini per vignette vaccinazioni"/>
          <p:cNvPicPr>
            <a:picLocks noChangeAspect="1" noChangeArrowheads="1"/>
          </p:cNvPicPr>
          <p:nvPr/>
        </p:nvPicPr>
        <p:blipFill>
          <a:blip r:embed="rId2"/>
          <a:srcRect/>
          <a:stretch>
            <a:fillRect/>
          </a:stretch>
        </p:blipFill>
        <p:spPr bwMode="auto">
          <a:xfrm>
            <a:off x="285720" y="285728"/>
            <a:ext cx="8112000" cy="6084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Risultati immagini per vignette vaccinazioni"/>
          <p:cNvPicPr>
            <a:picLocks noChangeAspect="1" noChangeArrowheads="1"/>
          </p:cNvPicPr>
          <p:nvPr/>
        </p:nvPicPr>
        <p:blipFill>
          <a:blip r:embed="rId2"/>
          <a:srcRect/>
          <a:stretch>
            <a:fillRect/>
          </a:stretch>
        </p:blipFill>
        <p:spPr bwMode="auto">
          <a:xfrm>
            <a:off x="285720" y="90000"/>
            <a:ext cx="8355509" cy="676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isultati immagini per vignette vaccinazioni"/>
          <p:cNvPicPr>
            <a:picLocks noChangeAspect="1" noChangeArrowheads="1"/>
          </p:cNvPicPr>
          <p:nvPr/>
        </p:nvPicPr>
        <p:blipFill>
          <a:blip r:embed="rId2"/>
          <a:srcRect/>
          <a:stretch>
            <a:fillRect/>
          </a:stretch>
        </p:blipFill>
        <p:spPr bwMode="auto">
          <a:xfrm>
            <a:off x="928663" y="642918"/>
            <a:ext cx="6660000" cy="4995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sultati immagini per vignette vaccinazioni"/>
          <p:cNvPicPr>
            <a:picLocks noChangeAspect="1" noChangeArrowheads="1"/>
          </p:cNvPicPr>
          <p:nvPr/>
        </p:nvPicPr>
        <p:blipFill>
          <a:blip r:embed="rId2"/>
          <a:srcRect/>
          <a:stretch>
            <a:fillRect/>
          </a:stretch>
        </p:blipFill>
        <p:spPr bwMode="auto">
          <a:xfrm>
            <a:off x="2285984" y="642918"/>
            <a:ext cx="3810000" cy="5048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0572" t="16265" r="17046" b="7490"/>
          <a:stretch>
            <a:fillRect/>
          </a:stretch>
        </p:blipFill>
        <p:spPr bwMode="auto">
          <a:xfrm>
            <a:off x="357160" y="0"/>
            <a:ext cx="8116805"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240" t="12720" r="8413" b="4597"/>
          <a:stretch>
            <a:fillRect/>
          </a:stretch>
        </p:blipFill>
        <p:spPr bwMode="auto">
          <a:xfrm>
            <a:off x="2" y="0"/>
            <a:ext cx="9079831" cy="68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5911" t="16888" r="12181" b="5003"/>
          <a:stretch>
            <a:fillRect/>
          </a:stretch>
        </p:blipFill>
        <p:spPr bwMode="auto">
          <a:xfrm>
            <a:off x="-24" y="0"/>
            <a:ext cx="9154695" cy="698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7349" t="15311" r="12622" b="17318"/>
          <a:stretch>
            <a:fillRect/>
          </a:stretch>
        </p:blipFill>
        <p:spPr bwMode="auto">
          <a:xfrm>
            <a:off x="108000" y="285730"/>
            <a:ext cx="9036000" cy="608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6" y="1166842"/>
            <a:ext cx="8643999" cy="5570756"/>
          </a:xfrm>
          <a:prstGeom prst="rect">
            <a:avLst/>
          </a:prstGeom>
        </p:spPr>
        <p:txBody>
          <a:bodyPr wrap="square">
            <a:spAutoFit/>
          </a:bodyPr>
          <a:lstStyle/>
          <a:p>
            <a:endParaRPr lang="it-IT" dirty="0"/>
          </a:p>
          <a:p>
            <a:endParaRPr lang="it-IT" dirty="0"/>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dirty="0" err="1"/>
              <a:t>•</a:t>
            </a:r>
            <a:r>
              <a:rPr lang="it-IT" sz="2000" dirty="0" err="1"/>
              <a:t>una</a:t>
            </a:r>
            <a:r>
              <a:rPr lang="it-IT" sz="2000" dirty="0"/>
              <a:t> notevole </a:t>
            </a:r>
            <a:r>
              <a:rPr lang="it-IT" sz="2000" dirty="0" smtClean="0"/>
              <a:t>diffidenza nei </a:t>
            </a:r>
            <a:r>
              <a:rPr lang="it-IT" sz="2000" dirty="0"/>
              <a:t>confronti della medicina convenzionale e in generale verso la razionalità </a:t>
            </a:r>
            <a:r>
              <a:rPr lang="it-IT" sz="2000" dirty="0" smtClean="0"/>
              <a:t>scientifica (Il diffondersi di movimenti culturali tipo New </a:t>
            </a:r>
            <a:r>
              <a:rPr lang="it-IT" sz="2000" dirty="0" err="1" smtClean="0"/>
              <a:t>Age</a:t>
            </a:r>
            <a:r>
              <a:rPr lang="it-IT" sz="2000" dirty="0" smtClean="0"/>
              <a:t> , esoterismo , antroposofia , crudismo , </a:t>
            </a:r>
            <a:r>
              <a:rPr lang="it-IT" sz="2000" dirty="0" err="1" smtClean="0"/>
              <a:t>veganesimo</a:t>
            </a:r>
            <a:r>
              <a:rPr lang="it-IT" sz="2000" dirty="0" smtClean="0"/>
              <a:t> che si ispirano ad una filosofia di vita  “ naturale “ , porta al rifiuto di tutto ciò che è considerato  “ artificiale “ , “ chimico “ , inclusi i farmaci e i vaccini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000" dirty="0"/>
          </a:p>
          <a:p>
            <a:r>
              <a:rPr lang="it-IT" sz="2000" dirty="0" err="1"/>
              <a:t>•la</a:t>
            </a:r>
            <a:r>
              <a:rPr lang="it-IT" sz="2000" dirty="0"/>
              <a:t> convinzione di essere dei </a:t>
            </a:r>
            <a:r>
              <a:rPr lang="it-IT" sz="2000" dirty="0" smtClean="0"/>
              <a:t>combattenti che </a:t>
            </a:r>
            <a:r>
              <a:rPr lang="it-IT" sz="2000" dirty="0"/>
              <a:t>si oppongono ai “poteri forti” (teorie </a:t>
            </a:r>
            <a:r>
              <a:rPr lang="it-IT" sz="2000" dirty="0" err="1"/>
              <a:t>cospirazioniste</a:t>
            </a:r>
            <a:r>
              <a:rPr lang="it-IT" sz="2000" dirty="0" smtClean="0"/>
              <a:t>)</a:t>
            </a:r>
          </a:p>
          <a:p>
            <a:endParaRPr lang="it-IT" sz="2000" dirty="0"/>
          </a:p>
          <a:p>
            <a:r>
              <a:rPr lang="it-IT" sz="2000" dirty="0" err="1"/>
              <a:t>•la</a:t>
            </a:r>
            <a:r>
              <a:rPr lang="it-IT" sz="2000" dirty="0"/>
              <a:t> convinzione di essere genitori “speciali”,particolarmente attenti alla salute del </a:t>
            </a:r>
            <a:r>
              <a:rPr lang="it-IT" sz="2000" dirty="0" smtClean="0"/>
              <a:t>bambino</a:t>
            </a:r>
          </a:p>
          <a:p>
            <a:r>
              <a:rPr lang="it-IT" sz="2000" dirty="0" smtClean="0"/>
              <a:t> </a:t>
            </a:r>
          </a:p>
          <a:p>
            <a:r>
              <a:rPr lang="it-IT" sz="2000" dirty="0" err="1" smtClean="0"/>
              <a:t>•</a:t>
            </a:r>
            <a:r>
              <a:rPr lang="it-IT" sz="2000" dirty="0" err="1"/>
              <a:t>una</a:t>
            </a:r>
            <a:r>
              <a:rPr lang="it-IT" sz="2000" dirty="0"/>
              <a:t> forte attenzione nei confronti </a:t>
            </a:r>
            <a:r>
              <a:rPr lang="it-IT" sz="2000" dirty="0" smtClean="0"/>
              <a:t>dell’individuo e </a:t>
            </a:r>
            <a:r>
              <a:rPr lang="it-IT" sz="2000" dirty="0"/>
              <a:t>una sostanziale </a:t>
            </a:r>
            <a:r>
              <a:rPr lang="it-IT" sz="2000" dirty="0" smtClean="0"/>
              <a:t>indifferenza verso </a:t>
            </a:r>
            <a:r>
              <a:rPr lang="it-IT" sz="2000" dirty="0"/>
              <a:t>le conseguenze sociali delle loro scelte individuali</a:t>
            </a:r>
          </a:p>
          <a:p>
            <a:endParaRPr lang="it-IT" sz="2000" dirty="0"/>
          </a:p>
          <a:p>
            <a:r>
              <a:rPr lang="it-IT" sz="2000" dirty="0" err="1" smtClean="0"/>
              <a:t>•</a:t>
            </a:r>
            <a:r>
              <a:rPr lang="it-IT" sz="2000" dirty="0" err="1"/>
              <a:t>una</a:t>
            </a:r>
            <a:r>
              <a:rPr lang="it-IT" sz="2000" dirty="0"/>
              <a:t> forte rivendicazione del diritto all’informazione e alla libera scelta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903</TotalTime>
  <Words>798</Words>
  <Application>Microsoft Office PowerPoint</Application>
  <PresentationFormat>Presentazione su schermo (4:3)</PresentationFormat>
  <Paragraphs>69</Paragraphs>
  <Slides>45</Slides>
  <Notes>9</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L’esitazione vaccinale : dall’esitazione al rifiuto</vt:lpstr>
      <vt:lpstr>Diapositiva 2</vt:lpstr>
      <vt:lpstr>Diapositiva 3</vt:lpstr>
      <vt:lpstr> IL CRESCENTE LIVELLO DI CRITICITA’ DELL’ESITAZIONE VACCINALE HA INDOTTO L’OMS AD INSERIRLA NEL 2019 NELL’ELENCO DELLE 10 MINACCE ALLA SALUTE GLOBALE</vt:lpstr>
      <vt:lpstr>Diapositiva 5</vt:lpstr>
      <vt:lpstr>Diapositiva 6</vt:lpstr>
      <vt:lpstr>Diapositiva 7</vt:lpstr>
      <vt:lpstr>Diapositiva 8</vt:lpstr>
      <vt:lpstr>Diapositiva 9</vt:lpstr>
      <vt:lpstr>Diapositiva 10</vt:lpstr>
      <vt:lpstr>Diapositiva 11</vt:lpstr>
      <vt:lpstr>Diapositiva 12</vt:lpstr>
      <vt:lpstr>Diapositiva 13</vt:lpstr>
      <vt:lpstr>FALLACIA LOGICA</vt:lpstr>
      <vt:lpstr>Diapositiva 15</vt:lpstr>
      <vt:lpstr>Diapositiva 16</vt:lpstr>
      <vt:lpstr>Diapositiva 17</vt:lpstr>
      <vt:lpstr>Diapositiva 18</vt:lpstr>
      <vt:lpstr>Diapositiva 19</vt:lpstr>
      <vt:lpstr>Diapositiva 20</vt:lpstr>
      <vt:lpstr>Diapositiva 21</vt:lpstr>
      <vt:lpstr>Virus il contagio delle idee Rai 2 12/05/2016 </vt:lpstr>
      <vt:lpstr>Diapositiva 23</vt:lpstr>
      <vt:lpstr>Diapositiva 24</vt:lpstr>
      <vt:lpstr>Diapositiva 25</vt:lpstr>
      <vt:lpstr>Diapositiva 26</vt:lpstr>
      <vt:lpstr>Diapositiva 27</vt:lpstr>
      <vt:lpstr>Diapositiva 28</vt:lpstr>
      <vt:lpstr>Diapositiva 29</vt:lpstr>
      <vt:lpstr>Diapositiva 30</vt:lpstr>
      <vt:lpstr>Diapositiva 31</vt:lpstr>
      <vt:lpstr>Presidiare la rete</vt:lpstr>
      <vt:lpstr>Coinvolgere le professionalità sanitarie interessate</vt:lpstr>
      <vt:lpstr>Essere coerenti</vt:lpstr>
      <vt:lpstr>Trovare alleati nella società civile</vt:lpstr>
      <vt:lpstr>Diapositiva 36</vt:lpstr>
      <vt:lpstr>Dl 73 -  07/06/2017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BRUZZONE Dott. Giacomo</dc:creator>
  <cp:lastModifiedBy>NovelliD</cp:lastModifiedBy>
  <cp:revision>65</cp:revision>
  <dcterms:created xsi:type="dcterms:W3CDTF">2019-12-11T07:26:02Z</dcterms:created>
  <dcterms:modified xsi:type="dcterms:W3CDTF">2023-03-15T12:14:24Z</dcterms:modified>
</cp:coreProperties>
</file>