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68" r:id="rId3"/>
    <p:sldId id="271" r:id="rId4"/>
    <p:sldId id="27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6" r:id="rId13"/>
    <p:sldId id="264" r:id="rId14"/>
    <p:sldId id="280" r:id="rId15"/>
    <p:sldId id="265" r:id="rId16"/>
    <p:sldId id="294" r:id="rId17"/>
    <p:sldId id="295" r:id="rId18"/>
    <p:sldId id="281" r:id="rId19"/>
    <p:sldId id="284" r:id="rId20"/>
    <p:sldId id="283" r:id="rId21"/>
    <p:sldId id="273" r:id="rId22"/>
    <p:sldId id="277" r:id="rId23"/>
    <p:sldId id="274" r:id="rId24"/>
    <p:sldId id="275" r:id="rId25"/>
    <p:sldId id="276" r:id="rId26"/>
    <p:sldId id="278" r:id="rId27"/>
    <p:sldId id="279" r:id="rId28"/>
    <p:sldId id="285" r:id="rId29"/>
    <p:sldId id="286" r:id="rId30"/>
    <p:sldId id="287" r:id="rId31"/>
    <p:sldId id="290" r:id="rId32"/>
    <p:sldId id="291" r:id="rId33"/>
    <p:sldId id="288" r:id="rId34"/>
    <p:sldId id="282" r:id="rId3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39E07-AB56-40F6-A51D-E2805931524C}" type="datetimeFigureOut">
              <a:rPr lang="it-IT" smtClean="0"/>
              <a:pPr/>
              <a:t>14/03/2023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D97A-404E-4B2E-97D2-A3EF0249A8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39E07-AB56-40F6-A51D-E2805931524C}" type="datetimeFigureOut">
              <a:rPr lang="it-IT" smtClean="0"/>
              <a:pPr/>
              <a:t>14/03/2023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D97A-404E-4B2E-97D2-A3EF0249A8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39E07-AB56-40F6-A51D-E2805931524C}" type="datetimeFigureOut">
              <a:rPr lang="it-IT" smtClean="0"/>
              <a:pPr/>
              <a:t>14/03/2023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D97A-404E-4B2E-97D2-A3EF0249A8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39E07-AB56-40F6-A51D-E2805931524C}" type="datetimeFigureOut">
              <a:rPr lang="it-IT" smtClean="0"/>
              <a:pPr/>
              <a:t>14/03/2023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D97A-404E-4B2E-97D2-A3EF0249A8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39E07-AB56-40F6-A51D-E2805931524C}" type="datetimeFigureOut">
              <a:rPr lang="it-IT" smtClean="0"/>
              <a:pPr/>
              <a:t>14/03/2023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D97A-404E-4B2E-97D2-A3EF0249A8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39E07-AB56-40F6-A51D-E2805931524C}" type="datetimeFigureOut">
              <a:rPr lang="it-IT" smtClean="0"/>
              <a:pPr/>
              <a:t>14/03/2023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D97A-404E-4B2E-97D2-A3EF0249A8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39E07-AB56-40F6-A51D-E2805931524C}" type="datetimeFigureOut">
              <a:rPr lang="it-IT" smtClean="0"/>
              <a:pPr/>
              <a:t>14/03/2023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D97A-404E-4B2E-97D2-A3EF0249A8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39E07-AB56-40F6-A51D-E2805931524C}" type="datetimeFigureOut">
              <a:rPr lang="it-IT" smtClean="0"/>
              <a:pPr/>
              <a:t>14/03/2023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D97A-404E-4B2E-97D2-A3EF0249A8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39E07-AB56-40F6-A51D-E2805931524C}" type="datetimeFigureOut">
              <a:rPr lang="it-IT" smtClean="0"/>
              <a:pPr/>
              <a:t>14/03/2023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D97A-404E-4B2E-97D2-A3EF0249A8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39E07-AB56-40F6-A51D-E2805931524C}" type="datetimeFigureOut">
              <a:rPr lang="it-IT" smtClean="0"/>
              <a:pPr/>
              <a:t>14/03/2023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D97A-404E-4B2E-97D2-A3EF0249A8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39E07-AB56-40F6-A51D-E2805931524C}" type="datetimeFigureOut">
              <a:rPr lang="it-IT" smtClean="0"/>
              <a:pPr/>
              <a:t>14/03/2023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D97A-404E-4B2E-97D2-A3EF0249A8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39E07-AB56-40F6-A51D-E2805931524C}" type="datetimeFigureOut">
              <a:rPr lang="it-IT" smtClean="0"/>
              <a:pPr/>
              <a:t>14/03/2023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ED97A-404E-4B2E-97D2-A3EF0249A83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785927"/>
            <a:ext cx="7772400" cy="1500197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LE CONTROINDICAZIONI ALLA VACCINAZIONE</a:t>
            </a:r>
            <a:endParaRPr lang="it-IT" dirty="0"/>
          </a:p>
        </p:txBody>
      </p:sp>
      <p:pic>
        <p:nvPicPr>
          <p:cNvPr id="4" name="Immagine 3" descr="C:\Users\brusam.ASLAL\Desktop\ATTIVITA' 2022\PRP 2020-2025\PIANO COMUNICAZIONE PRP\LOGHI\prp_14x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7224" y="428604"/>
            <a:ext cx="1024194" cy="94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C:\Users\brusam.ASLAL\Desktop\ATTIVITA' 2022\PRP 2020-2025\PIANO COMUNICAZIONE PRP\LOGHI\logo_principal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85728"/>
            <a:ext cx="1868170" cy="104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C:\Users\brusam.ASLAL\Desktop\ATTIVITA' 2022\PRP 2020-2025\PIANO COMUNICAZIONE PRP\LOGHI\logo ASL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643578"/>
            <a:ext cx="1143008" cy="85725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Immagine 6" descr="C:\Users\brusam.ASLAL\Desktop\ATTIVITA' 2022\PRP 2020-2025\PIANO COMUNICAZIONE PRP\LOGHI\logo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5857892"/>
            <a:ext cx="1562100" cy="71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1357290" y="3714752"/>
            <a:ext cx="67151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solidFill>
                  <a:srgbClr val="002060"/>
                </a:solidFill>
              </a:rPr>
              <a:t>VALUTAZIONE E MONITORAGGIO DELLA SICUREZZA E DELLA QUALITA’ DEI VACCINI</a:t>
            </a:r>
            <a:endParaRPr lang="it-IT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CONTROINDICAZIONI VERE TEMPORANEE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Malattie acute con febbre alta</a:t>
            </a:r>
          </a:p>
          <a:p>
            <a:r>
              <a:rPr lang="it-IT" dirty="0" smtClean="0"/>
              <a:t>Terapia immunosoppressiva ad alte dosi</a:t>
            </a:r>
          </a:p>
          <a:p>
            <a:r>
              <a:rPr lang="it-IT" dirty="0" smtClean="0"/>
              <a:t>Gravidanza : rinviare le vaccinazioni con virus vivi attenuati. Fortemente consigliata vaccinazione contro pertosse </a:t>
            </a:r>
            <a:r>
              <a:rPr lang="it-IT" dirty="0" err="1" smtClean="0"/>
              <a:t>covid</a:t>
            </a:r>
            <a:r>
              <a:rPr lang="it-IT" dirty="0" smtClean="0"/>
              <a:t> e antinfluenzale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PRECAUZIONI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dirty="0" smtClean="0"/>
              <a:t>COMUNI A TUTTI I VACCINI</a:t>
            </a:r>
          </a:p>
          <a:p>
            <a:pPr algn="ctr">
              <a:buNone/>
            </a:pPr>
            <a:endParaRPr lang="it-IT" dirty="0" smtClean="0"/>
          </a:p>
          <a:p>
            <a:r>
              <a:rPr lang="it-IT" dirty="0" smtClean="0"/>
              <a:t>Malattia acuta grave o moderata con o senza febbre</a:t>
            </a:r>
          </a:p>
          <a:p>
            <a:r>
              <a:rPr lang="it-IT" dirty="0" smtClean="0"/>
              <a:t>Orticaria generalizzata immediata dopo somministrazione di una precedente dose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PRECAUZIONI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dirty="0" smtClean="0"/>
              <a:t>SOLO PER I VACCINI CHE CONTENGONO L’ALLERGENE:</a:t>
            </a:r>
          </a:p>
          <a:p>
            <a:pPr algn="ctr">
              <a:buNone/>
            </a:pPr>
            <a:endParaRPr lang="it-IT" dirty="0" smtClean="0"/>
          </a:p>
          <a:p>
            <a:r>
              <a:rPr lang="it-IT" dirty="0" smtClean="0"/>
              <a:t>Reazione allergica grave al lattice</a:t>
            </a:r>
          </a:p>
          <a:p>
            <a:r>
              <a:rPr lang="it-IT" dirty="0" smtClean="0"/>
              <a:t>Ipersensibilità alla gelatina</a:t>
            </a:r>
          </a:p>
          <a:p>
            <a:r>
              <a:rPr lang="it-IT" dirty="0" smtClean="0"/>
              <a:t>Ipersensibilità alle proteine del lievito</a:t>
            </a:r>
          </a:p>
          <a:p>
            <a:pPr algn="ctr">
              <a:buNone/>
            </a:pPr>
            <a:r>
              <a:rPr lang="it-IT" b="1" dirty="0" smtClean="0"/>
              <a:t>In tutti questi casi è utile una valutazione allergologica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FALSE CONTROINDICAZIONI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BAMBINO PRETERMINE</a:t>
            </a:r>
          </a:p>
          <a:p>
            <a:r>
              <a:rPr lang="it-IT" dirty="0" smtClean="0"/>
              <a:t>ALLATTAMENTO AL SENO</a:t>
            </a:r>
          </a:p>
          <a:p>
            <a:r>
              <a:rPr lang="it-IT" dirty="0" smtClean="0"/>
              <a:t>STORIA FAMIGLIARE </a:t>
            </a:r>
            <a:r>
              <a:rPr lang="it-IT" dirty="0" err="1" smtClean="0"/>
              <a:t>DI</a:t>
            </a:r>
            <a:r>
              <a:rPr lang="it-IT" dirty="0" smtClean="0"/>
              <a:t> SIDS</a:t>
            </a:r>
          </a:p>
          <a:p>
            <a:r>
              <a:rPr lang="it-IT" dirty="0" smtClean="0"/>
              <a:t>STORIA FAMIGLIARE </a:t>
            </a:r>
            <a:r>
              <a:rPr lang="it-IT" dirty="0" err="1" smtClean="0"/>
              <a:t>DI</a:t>
            </a:r>
            <a:r>
              <a:rPr lang="it-IT" dirty="0" smtClean="0"/>
              <a:t> ALLERGIE</a:t>
            </a:r>
          </a:p>
          <a:p>
            <a:r>
              <a:rPr lang="it-IT" dirty="0" smtClean="0"/>
              <a:t>ESPOSIZIONE RECENTE A MALATTIA INFETTIVA</a:t>
            </a:r>
          </a:p>
          <a:p>
            <a:r>
              <a:rPr lang="it-IT" dirty="0" smtClean="0"/>
              <a:t>CONVALESCENZA DOPO MALATTIA INFETTIVA</a:t>
            </a:r>
          </a:p>
          <a:p>
            <a:r>
              <a:rPr lang="it-IT" dirty="0" smtClean="0"/>
              <a:t>AUTISMO</a:t>
            </a:r>
          </a:p>
          <a:p>
            <a:r>
              <a:rPr lang="it-IT" dirty="0" smtClean="0"/>
              <a:t>ALLERGIE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Falsi miti sulla vaccinazione del prematuro</a:t>
            </a:r>
          </a:p>
          <a:p>
            <a:r>
              <a:rPr lang="it-IT" dirty="0" smtClean="0"/>
              <a:t>È troppo piccolo</a:t>
            </a:r>
          </a:p>
          <a:p>
            <a:r>
              <a:rPr lang="it-IT" dirty="0" smtClean="0"/>
              <a:t>È troppo presto</a:t>
            </a:r>
          </a:p>
          <a:p>
            <a:r>
              <a:rPr lang="it-IT" dirty="0" smtClean="0"/>
              <a:t>Non ha risposta immunitaria</a:t>
            </a:r>
          </a:p>
          <a:p>
            <a:r>
              <a:rPr lang="it-IT" dirty="0" smtClean="0"/>
              <a:t>Non gli serve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FALSE CONTROINDICAZIONI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PATOLOGIE CRONICHE (</a:t>
            </a:r>
            <a:r>
              <a:rPr lang="it-IT" dirty="0" err="1" smtClean="0"/>
              <a:t>anzi…sono</a:t>
            </a:r>
            <a:r>
              <a:rPr lang="it-IT" dirty="0" smtClean="0"/>
              <a:t> indicazione!!!)</a:t>
            </a:r>
          </a:p>
          <a:p>
            <a:r>
              <a:rPr lang="it-IT" dirty="0" smtClean="0"/>
              <a:t>DIABETE INSULINO-DIPENDENTE</a:t>
            </a:r>
          </a:p>
          <a:p>
            <a:r>
              <a:rPr lang="it-IT" dirty="0" smtClean="0"/>
              <a:t>MALATTIE NEUROLOGICHE NON EVOLUTIVE, CONVULSIONI FEBBRILI</a:t>
            </a:r>
          </a:p>
          <a:p>
            <a:r>
              <a:rPr lang="it-IT" dirty="0" smtClean="0"/>
              <a:t>TERAPIE IN CORSO (antibiotici, antistaminici, desensibilizzante)</a:t>
            </a:r>
          </a:p>
          <a:p>
            <a:r>
              <a:rPr lang="it-IT" dirty="0" smtClean="0"/>
              <a:t>IPERSENSIBILITA’ ALLE PROTEINE DELL’UOVO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7380" t="13325" r="10621" b="5701"/>
          <a:stretch>
            <a:fillRect/>
          </a:stretch>
        </p:blipFill>
        <p:spPr bwMode="auto">
          <a:xfrm>
            <a:off x="285720" y="0"/>
            <a:ext cx="870381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7410" t="13380" r="12720" b="5310"/>
          <a:stretch>
            <a:fillRect/>
          </a:stretch>
        </p:blipFill>
        <p:spPr bwMode="auto">
          <a:xfrm>
            <a:off x="500034" y="1"/>
            <a:ext cx="8388000" cy="683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ANAMNESI PREVACCINALE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endParaRPr lang="it-IT" dirty="0" smtClean="0"/>
          </a:p>
          <a:p>
            <a:r>
              <a:rPr lang="it-IT" b="1" dirty="0" smtClean="0"/>
              <a:t>Cognome Nome e Data nascita:     </a:t>
            </a:r>
          </a:p>
          <a:p>
            <a:r>
              <a:rPr lang="it-IT" b="1" dirty="0" smtClean="0"/>
              <a:t>Data esecuzione </a:t>
            </a:r>
            <a:r>
              <a:rPr lang="it-IT" b="1" dirty="0" err="1" smtClean="0"/>
              <a:t>……</a:t>
            </a:r>
            <a:r>
              <a:rPr lang="it-IT" b="1" dirty="0" smtClean="0"/>
              <a:t>/…../</a:t>
            </a:r>
            <a:r>
              <a:rPr lang="it-IT" b="1" dirty="0" err="1" smtClean="0"/>
              <a:t>…</a:t>
            </a:r>
            <a:r>
              <a:rPr lang="it-IT" b="1" dirty="0" smtClean="0"/>
              <a:t>..</a:t>
            </a:r>
            <a:r>
              <a:rPr lang="it-IT" b="1" dirty="0" err="1" smtClean="0"/>
              <a:t>…</a:t>
            </a:r>
            <a:r>
              <a:rPr lang="it-IT" b="1" dirty="0" smtClean="0"/>
              <a:t>. </a:t>
            </a:r>
          </a:p>
          <a:p>
            <a:endParaRPr lang="it-IT" dirty="0" smtClean="0"/>
          </a:p>
          <a:p>
            <a:r>
              <a:rPr lang="it-IT" dirty="0" smtClean="0"/>
              <a:t>1) Sta bene oggi? (per i minori: anamnesi raccolta da genitore)    </a:t>
            </a:r>
          </a:p>
          <a:p>
            <a:pPr>
              <a:buNone/>
            </a:pPr>
            <a:r>
              <a:rPr lang="it-IT" dirty="0" smtClean="0"/>
              <a:t>      </a:t>
            </a:r>
            <a:r>
              <a:rPr lang="it-IT" sz="3400" dirty="0" smtClean="0"/>
              <a:t>NO   SI</a:t>
            </a:r>
            <a:endParaRPr lang="it-IT" dirty="0" smtClean="0"/>
          </a:p>
          <a:p>
            <a:r>
              <a:rPr lang="it-IT" dirty="0" smtClean="0"/>
              <a:t>2) Vi sono casi di </a:t>
            </a:r>
            <a:r>
              <a:rPr lang="it-IT" dirty="0" err="1" smtClean="0"/>
              <a:t>immunodeﬁcenza</a:t>
            </a:r>
            <a:r>
              <a:rPr lang="it-IT" dirty="0" smtClean="0"/>
              <a:t> congenita nei genitori e fratelli?   </a:t>
            </a:r>
          </a:p>
          <a:p>
            <a:pPr>
              <a:buNone/>
            </a:pPr>
            <a:r>
              <a:rPr lang="it-IT" dirty="0" smtClean="0"/>
              <a:t>      NO    SI </a:t>
            </a:r>
          </a:p>
          <a:p>
            <a:r>
              <a:rPr lang="it-IT" dirty="0" smtClean="0"/>
              <a:t>3) Negli ultimi tre mesi è stato sottoposto a terapia radiante?    </a:t>
            </a:r>
          </a:p>
          <a:p>
            <a:pPr>
              <a:buNone/>
            </a:pPr>
            <a:r>
              <a:rPr lang="it-IT" dirty="0" smtClean="0"/>
              <a:t>      NO   SI</a:t>
            </a:r>
          </a:p>
          <a:p>
            <a:r>
              <a:rPr lang="it-IT" dirty="0" smtClean="0"/>
              <a:t>4) Nell’ultimo anno ha ricevuto derivati  del sangue come: trasfusioni o immunoglobuline? </a:t>
            </a:r>
          </a:p>
          <a:p>
            <a:pPr>
              <a:buNone/>
            </a:pPr>
            <a:r>
              <a:rPr lang="it-IT" dirty="0" smtClean="0"/>
              <a:t>     NO   SI</a:t>
            </a:r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ANAMNESI PREVACCINALE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 5) E’ in gravidanza?         </a:t>
            </a:r>
          </a:p>
          <a:p>
            <a:pPr>
              <a:buNone/>
            </a:pPr>
            <a:r>
              <a:rPr lang="it-IT" dirty="0" smtClean="0"/>
              <a:t>      NO   SI</a:t>
            </a:r>
          </a:p>
          <a:p>
            <a:r>
              <a:rPr lang="it-IT" dirty="0" smtClean="0"/>
              <a:t> 6) Ha ricevuto altre vaccinazioni nelle ultime 4 settimane?     </a:t>
            </a:r>
          </a:p>
          <a:p>
            <a:pPr>
              <a:buNone/>
            </a:pPr>
            <a:r>
              <a:rPr lang="it-IT" dirty="0" smtClean="0"/>
              <a:t>      NO   SI</a:t>
            </a:r>
          </a:p>
          <a:p>
            <a:r>
              <a:rPr lang="it-IT" dirty="0" smtClean="0"/>
              <a:t> 7) Il bambino è nato prematuro? (età gestazionale inferiore alla 37° settimana)   </a:t>
            </a:r>
          </a:p>
          <a:p>
            <a:pPr>
              <a:buNone/>
            </a:pPr>
            <a:r>
              <a:rPr lang="it-IT" dirty="0" smtClean="0"/>
              <a:t>     NO   SI</a:t>
            </a:r>
          </a:p>
          <a:p>
            <a:r>
              <a:rPr lang="it-IT" dirty="0" smtClean="0"/>
              <a:t> 8) Ha o ha avuto malattie importanti ?        </a:t>
            </a:r>
          </a:p>
          <a:p>
            <a:pPr>
              <a:buNone/>
            </a:pPr>
            <a:r>
              <a:rPr lang="it-IT" dirty="0" smtClean="0"/>
              <a:t>     NO   SI</a:t>
            </a:r>
          </a:p>
          <a:p>
            <a:pPr>
              <a:buNone/>
            </a:pPr>
            <a:r>
              <a:rPr lang="it-IT" dirty="0" smtClean="0"/>
              <a:t>     </a:t>
            </a:r>
            <a:r>
              <a:rPr lang="it-IT" dirty="0" err="1" smtClean="0"/>
              <a:t>Speciﬁcare</a:t>
            </a:r>
            <a:r>
              <a:rPr lang="it-IT" dirty="0" smtClean="0"/>
              <a:t>  se: - malattia neurologica (quale?):  - malattia con </a:t>
            </a:r>
            <a:r>
              <a:rPr lang="it-IT" dirty="0" err="1" smtClean="0"/>
              <a:t>immunodeﬁcenza</a:t>
            </a:r>
            <a:r>
              <a:rPr lang="it-IT" dirty="0" smtClean="0"/>
              <a:t> (quale?):  - infezioni ricorrenti  e/o recidivanti * (quale?):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it-IT" sz="48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it-IT" sz="4800" dirty="0" smtClean="0">
                <a:solidFill>
                  <a:srgbClr val="FF0000"/>
                </a:solidFill>
              </a:rPr>
              <a:t>LE VACCINAZIONI SONO STATE UNA DELLE PIU’ GRANDI SCOPERTE MEDICHE MAI FATTE DALL’UOMO.</a:t>
            </a:r>
            <a:endParaRPr lang="it-IT" sz="4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distretto.ovada\Desktop\programma 1 scuo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643866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ANAMNESI PREVACCINALE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  <a:ln>
            <a:solidFill>
              <a:schemeClr val="accent1"/>
            </a:solidFill>
          </a:ln>
        </p:spPr>
        <p:txBody>
          <a:bodyPr>
            <a:normAutofit fontScale="47500" lnSpcReduction="20000"/>
          </a:bodyPr>
          <a:lstStyle/>
          <a:p>
            <a:endParaRPr lang="it-IT" dirty="0" smtClean="0"/>
          </a:p>
          <a:p>
            <a:r>
              <a:rPr lang="it-IT" sz="4400" dirty="0" smtClean="0"/>
              <a:t>9) Ha mai avuto convulsioni? </a:t>
            </a:r>
          </a:p>
          <a:p>
            <a:pPr>
              <a:buNone/>
            </a:pPr>
            <a:r>
              <a:rPr lang="it-IT" sz="4400" dirty="0" smtClean="0"/>
              <a:t>	NO   SI  </a:t>
            </a:r>
            <a:r>
              <a:rPr lang="it-IT" sz="4400" dirty="0" err="1" smtClean="0"/>
              <a:t>Speciﬁcare</a:t>
            </a:r>
            <a:r>
              <a:rPr lang="it-IT" sz="4400" dirty="0" smtClean="0"/>
              <a:t> se: - con febbre    - senza febbre </a:t>
            </a:r>
          </a:p>
          <a:p>
            <a:r>
              <a:rPr lang="it-IT" sz="4400" dirty="0" smtClean="0"/>
              <a:t>  10) Il bambino ha familiarità (genitori e/o fratelli) per convulsioni?     </a:t>
            </a:r>
          </a:p>
          <a:p>
            <a:pPr>
              <a:buNone/>
            </a:pPr>
            <a:r>
              <a:rPr lang="it-IT" sz="4400" dirty="0" smtClean="0"/>
              <a:t>	 NO   SI     </a:t>
            </a:r>
            <a:r>
              <a:rPr lang="it-IT" sz="4400" dirty="0" err="1" smtClean="0"/>
              <a:t>Speciﬁcare</a:t>
            </a:r>
            <a:r>
              <a:rPr lang="it-IT" sz="4400" dirty="0" smtClean="0"/>
              <a:t> se: - con febbre    - senza febbre </a:t>
            </a:r>
          </a:p>
          <a:p>
            <a:r>
              <a:rPr lang="it-IT" sz="4400" dirty="0" smtClean="0"/>
              <a:t>11) Negli </a:t>
            </a:r>
            <a:r>
              <a:rPr lang="it-IT" sz="4400" dirty="0" err="1" smtClean="0"/>
              <a:t>ulti</a:t>
            </a:r>
            <a:r>
              <a:rPr lang="it-IT" sz="4400" dirty="0" smtClean="0"/>
              <a:t> mi tre mesi ha assunto farmaci in continuità?     </a:t>
            </a:r>
          </a:p>
          <a:p>
            <a:pPr>
              <a:buNone/>
            </a:pPr>
            <a:r>
              <a:rPr lang="it-IT" sz="4400" dirty="0" smtClean="0"/>
              <a:t>	 NO   SI     </a:t>
            </a:r>
            <a:r>
              <a:rPr lang="it-IT" sz="4400" dirty="0" err="1" smtClean="0"/>
              <a:t>Speciﬁcare</a:t>
            </a:r>
            <a:r>
              <a:rPr lang="it-IT" sz="4400" dirty="0" smtClean="0"/>
              <a:t> se: - corti sonici ad alte dosi - anti neoplastici - immunosoppressori </a:t>
            </a:r>
          </a:p>
          <a:p>
            <a:r>
              <a:rPr lang="it-IT" sz="4400" dirty="0" smtClean="0"/>
              <a:t>12) E’ allergico a qualche alimento, farmaco o vaccino? </a:t>
            </a:r>
          </a:p>
          <a:p>
            <a:pPr>
              <a:buNone/>
            </a:pPr>
            <a:r>
              <a:rPr lang="it-IT" sz="4400" dirty="0" smtClean="0"/>
              <a:t>	NO   SI  </a:t>
            </a:r>
            <a:r>
              <a:rPr lang="it-IT" sz="4400" dirty="0" err="1" smtClean="0"/>
              <a:t>Speciﬁcare</a:t>
            </a:r>
            <a:r>
              <a:rPr lang="it-IT" sz="4400" dirty="0" smtClean="0"/>
              <a:t> se: - si tratta di un alimento o farmaco? </a:t>
            </a:r>
          </a:p>
          <a:p>
            <a:pPr>
              <a:buNone/>
            </a:pPr>
            <a:r>
              <a:rPr lang="it-IT" sz="4400" dirty="0" smtClean="0"/>
              <a:t>                                                 - si tratta di un vaccino o di un suo componente? </a:t>
            </a:r>
          </a:p>
          <a:p>
            <a:r>
              <a:rPr lang="it-IT" sz="4400" dirty="0" smtClean="0"/>
              <a:t>13) Ha avuto reazioni dopo le precedenti  vaccinazioni?      </a:t>
            </a:r>
          </a:p>
          <a:p>
            <a:pPr>
              <a:buNone/>
            </a:pPr>
            <a:r>
              <a:rPr lang="it-IT" sz="4400" dirty="0" smtClean="0"/>
              <a:t>	NO   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815290" cy="2000264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2060"/>
                </a:solidFill>
              </a:rPr>
              <a:t>LE CONTROINDICAZIONI ALLA VACCINAZIONE</a:t>
            </a:r>
            <a:endParaRPr lang="it-IT" sz="3200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357430"/>
            <a:ext cx="6400800" cy="3281370"/>
          </a:xfrm>
        </p:spPr>
        <p:txBody>
          <a:bodyPr>
            <a:noAutofit/>
          </a:bodyPr>
          <a:lstStyle/>
          <a:p>
            <a:r>
              <a:rPr lang="it-IT" sz="4800" dirty="0" smtClean="0">
                <a:solidFill>
                  <a:srgbClr val="FF0000"/>
                </a:solidFill>
              </a:rPr>
              <a:t>VALUTAZIONE E MONITORAGGIO DELLA SICUREZZA E DELLA QUALITA’ DEI VACCINI</a:t>
            </a:r>
            <a:endParaRPr lang="it-IT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sz="4800" dirty="0" smtClean="0"/>
              <a:t>La qualità dei vaccini ad uso umano è oggetto di grande attenzione perché questi farmaci vengono utilizzati in una popolazione sana.</a:t>
            </a:r>
          </a:p>
          <a:p>
            <a:pPr algn="ctr">
              <a:buNone/>
            </a:pPr>
            <a:r>
              <a:rPr lang="it-IT" sz="4800" b="1" dirty="0" smtClean="0"/>
              <a:t>Il livello accettabile di rischio è quindi inferiore a quello di altri farmaci</a:t>
            </a:r>
            <a:endParaRPr lang="it-IT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COME VIENE SVILUPPATO UN VACCINO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Allestimento dei preparati vaccinali</a:t>
            </a:r>
          </a:p>
          <a:p>
            <a:r>
              <a:rPr lang="it-IT" b="1" dirty="0" smtClean="0"/>
              <a:t>Sperimentazione </a:t>
            </a:r>
            <a:r>
              <a:rPr lang="it-IT" b="1" dirty="0" err="1" smtClean="0"/>
              <a:t>preclinica</a:t>
            </a:r>
            <a:r>
              <a:rPr lang="it-IT" b="1" dirty="0" smtClean="0"/>
              <a:t> </a:t>
            </a:r>
            <a:r>
              <a:rPr lang="it-IT" dirty="0" smtClean="0"/>
              <a:t>in vitro e in vivo per valutare il livello di tossicità, la tolleranza, la risposta immunitaria e l’efficacia protettiva del vaccino che si va a sviluppare</a:t>
            </a:r>
          </a:p>
          <a:p>
            <a:r>
              <a:rPr lang="it-IT" b="1" dirty="0" smtClean="0"/>
              <a:t>Sperimentazione clinica </a:t>
            </a:r>
            <a:r>
              <a:rPr lang="it-IT" dirty="0" smtClean="0"/>
              <a:t>(si svolge in 4 fasi di cui le prime 3 si svolgono prima della messa in commercio del vaccino)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SPERIMENTAZIONE CLINICA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71679"/>
            <a:ext cx="8229600" cy="3571900"/>
          </a:xfrm>
        </p:spPr>
        <p:txBody>
          <a:bodyPr/>
          <a:lstStyle/>
          <a:p>
            <a:r>
              <a:rPr lang="it-IT" dirty="0" smtClean="0"/>
              <a:t>Fase 1 : il vaccino viene testato su un numero limitato di persone (alcune decine) per valutare la tollerabilità.</a:t>
            </a:r>
          </a:p>
          <a:p>
            <a:r>
              <a:rPr lang="it-IT" dirty="0" smtClean="0"/>
              <a:t>Fase 2 : il vaccino viene somministrato ad alcune centinaia di persone a dosi diverse per studiare gli effetti tossici e l’</a:t>
            </a:r>
            <a:r>
              <a:rPr lang="it-IT" dirty="0" err="1" smtClean="0"/>
              <a:t>immunogenicità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SPERIMENTAZIONE CLINICA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Fase 3 : viene effettuata un prova di efficacia su vasta scala (migliaia di volontari arruolati in più centri di ricerca)</a:t>
            </a:r>
          </a:p>
          <a:p>
            <a:r>
              <a:rPr lang="it-IT" dirty="0" smtClean="0"/>
              <a:t>Dopo aver verificato che tutti i test siano in linea con gli standard richiesti si invia il dossier all’ AIFA e all’EMA</a:t>
            </a:r>
          </a:p>
          <a:p>
            <a:r>
              <a:rPr lang="it-IT" dirty="0" smtClean="0"/>
              <a:t>Fase 4 : monitoraggio di sicurezza ed effetti collaterali su una popolazione sempre più vasta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FASE 4 : VACCINOVIGILANZA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Valuta le possibili associazioni tra il vaccino e i potenziali effetti collaterali</a:t>
            </a:r>
          </a:p>
          <a:p>
            <a:r>
              <a:rPr lang="it-IT" dirty="0" smtClean="0"/>
              <a:t>Si basa sulla raccolta e analisi delle segnalazioni spontanee</a:t>
            </a:r>
          </a:p>
          <a:p>
            <a:r>
              <a:rPr lang="it-IT" dirty="0" smtClean="0"/>
              <a:t>Possono segnalare medici, operatori sanitari e pazienti</a:t>
            </a:r>
          </a:p>
          <a:p>
            <a:r>
              <a:rPr lang="it-IT" dirty="0" smtClean="0"/>
              <a:t>Le segnalazioni vengono raccolte nel data base della Rete Nazionale di Farmacovigilanza (RNF)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VACCINOVIGILANZA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643050"/>
            <a:ext cx="8186766" cy="44831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4000" dirty="0" smtClean="0"/>
              <a:t>La segnalazione può essere effettuata inviando modulo cartaceo oppure online attraverso la piattaforma informatica VIGIFARMACO :</a:t>
            </a:r>
          </a:p>
          <a:p>
            <a:pPr algn="ctr">
              <a:buNone/>
            </a:pPr>
            <a:r>
              <a:rPr lang="it-IT" sz="4000" dirty="0" smtClean="0"/>
              <a:t>www.vigifarmaco.it </a:t>
            </a:r>
            <a:endParaRPr lang="it-I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AIFA valuta ciascun caso e segnala quelli gravi al data base europeo</a:t>
            </a:r>
          </a:p>
          <a:p>
            <a:r>
              <a:rPr lang="it-IT" dirty="0" smtClean="0"/>
              <a:t>Collegamento con il data base dell’OMS che raccoglie le segnalazioni de 125 Paesi di tutto il mondo</a:t>
            </a:r>
          </a:p>
          <a:p>
            <a:r>
              <a:rPr lang="it-IT" dirty="0" smtClean="0"/>
              <a:t>La Rete Nazionale del Farmaco provvede alla rapida diffusione delle informazioni sulla sicurezza dei vaccini su tutto il territorio nazionale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La </a:t>
            </a:r>
            <a:r>
              <a:rPr lang="it-IT" dirty="0" err="1" smtClean="0"/>
              <a:t>vaccinovigilanza</a:t>
            </a:r>
            <a:r>
              <a:rPr lang="it-IT" dirty="0" smtClean="0"/>
              <a:t> quindi rappresenta uno strumento per monitorare la sicurezza dei vaccini anche dopo la loro immissione in commercio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4000" dirty="0" smtClean="0"/>
              <a:t>LA LORO IMPORTANZA E’ PARAGONABILE, PER IMPATTO SULLA SALUTE, ALLA POSSIBILITA’ </a:t>
            </a:r>
            <a:r>
              <a:rPr lang="it-IT" sz="4000" dirty="0" err="1" smtClean="0"/>
              <a:t>DI</a:t>
            </a:r>
            <a:r>
              <a:rPr lang="it-IT" sz="4000" dirty="0" smtClean="0"/>
              <a:t> FORNIRE ACQUA POTABILE ALLA POPOLAZIONE</a:t>
            </a:r>
            <a:endParaRPr lang="it-I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	Secondo l’ultimo rapporto AIFA relativo all’anno 2020 su circa 20 milioni di dosi somministrate nell’arco dell’anno, </a:t>
            </a:r>
            <a:r>
              <a:rPr lang="it-IT" b="1" dirty="0" smtClean="0"/>
              <a:t>“sono stati segnalati pochissimi eventi gravi e </a:t>
            </a:r>
            <a:r>
              <a:rPr lang="it-IT" b="1" dirty="0" smtClean="0">
                <a:solidFill>
                  <a:srgbClr val="FF0000"/>
                </a:solidFill>
              </a:rPr>
              <a:t>nessun decesso ritenuto almeno potenzialmente correlabile con la vaccinazione”.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143240" y="214290"/>
          <a:ext cx="3857652" cy="6429420"/>
        </p:xfrm>
        <a:graphic>
          <a:graphicData uri="http://schemas.openxmlformats.org/presentationml/2006/ole">
            <p:oleObj spid="_x0000_s1026" name="Acrobat Document" r:id="rId3" imgW="5321520" imgH="7512840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285984" y="285728"/>
          <a:ext cx="4429156" cy="6143668"/>
        </p:xfrm>
        <a:graphic>
          <a:graphicData uri="http://schemas.openxmlformats.org/presentationml/2006/ole">
            <p:oleObj spid="_x0000_s2050" name="Acrobat Document" r:id="rId3" imgW="5321520" imgH="7512840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b="1" smtClean="0">
                <a:solidFill>
                  <a:srgbClr val="FF0000"/>
                </a:solidFill>
              </a:rPr>
              <a:t>	I </a:t>
            </a:r>
            <a:r>
              <a:rPr lang="it-IT" b="1" dirty="0" smtClean="0">
                <a:solidFill>
                  <a:srgbClr val="FF0000"/>
                </a:solidFill>
              </a:rPr>
              <a:t>solidi dati del nostro sistema di vigilanza mostrano che i vaccini, come tutti i medicinali, non sono esenti da rischi, ma che questi sono di gran lunga inferiori ai rischi legati alle malattie che i vaccini efficacemente prevengono. 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031" name="PubOvalCallout"/>
          <p:cNvSpPr>
            <a:spLocks noEditPoints="1" noChangeArrowheads="1"/>
          </p:cNvSpPr>
          <p:nvPr/>
        </p:nvSpPr>
        <p:spPr bwMode="auto">
          <a:xfrm>
            <a:off x="1500166" y="428604"/>
            <a:ext cx="4929222" cy="2786082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GRAZIE PER L’ATTENZIONE!</a:t>
            </a:r>
            <a:endParaRPr lang="it-IT" sz="3200" dirty="0"/>
          </a:p>
        </p:txBody>
      </p:sp>
      <p:pic>
        <p:nvPicPr>
          <p:cNvPr id="1036" name="Picture 12" descr="C:\Program Files (x86)\Microsoft Office\MEDIA\CAGCAT10\j024071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756259"/>
            <a:ext cx="2143140" cy="3363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SICUREZZA DELLA VACCINAZIONE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Atto di natura medica</a:t>
            </a:r>
          </a:p>
          <a:p>
            <a:r>
              <a:rPr lang="it-IT" dirty="0" smtClean="0"/>
              <a:t>Presenza di presidi di pronto soccorso in ambulatorio</a:t>
            </a:r>
          </a:p>
          <a:p>
            <a:r>
              <a:rPr lang="it-IT" dirty="0" smtClean="0"/>
              <a:t>Personale qualificato</a:t>
            </a:r>
          </a:p>
          <a:p>
            <a:r>
              <a:rPr lang="it-IT" dirty="0" smtClean="0"/>
              <a:t>Conservazione dei vaccini</a:t>
            </a:r>
          </a:p>
          <a:p>
            <a:r>
              <a:rPr lang="it-IT" dirty="0" smtClean="0"/>
              <a:t>Valutazione </a:t>
            </a:r>
            <a:r>
              <a:rPr lang="it-IT" smtClean="0"/>
              <a:t>delle controindicazioni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DEFINIZIONE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Controindicazione: condizione nel ricevente che aumenta il rischio di una grave reazione avversa.</a:t>
            </a:r>
          </a:p>
          <a:p>
            <a:r>
              <a:rPr lang="it-IT" dirty="0" smtClean="0"/>
              <a:t>Precauzione: una condizione che </a:t>
            </a:r>
            <a:r>
              <a:rPr lang="it-IT" b="1" dirty="0" smtClean="0"/>
              <a:t>può </a:t>
            </a:r>
            <a:r>
              <a:rPr lang="it-IT" dirty="0" smtClean="0"/>
              <a:t>aumentare il rischio di grave reazione avversa o compromettere la capacità del vaccino di produrre l’immunità. Esige pertanto una valutazione rischi/benefici.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Quindi: in caso di precauzione si può vaccinare se il beneficio della vaccinazione è maggiore del rischio di reazione avversa, mentre in caso di controindicazione il vaccino non viene somministrato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CONTROINDICAZIONI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VERE PERMANENTI</a:t>
            </a:r>
          </a:p>
          <a:p>
            <a:r>
              <a:rPr lang="it-IT" dirty="0" smtClean="0"/>
              <a:t>VERE TEMPORANEE</a:t>
            </a:r>
          </a:p>
          <a:p>
            <a:r>
              <a:rPr lang="it-IT" dirty="0" smtClean="0"/>
              <a:t>PRECAUZIONI</a:t>
            </a:r>
          </a:p>
          <a:p>
            <a:r>
              <a:rPr lang="it-IT" dirty="0" smtClean="0"/>
              <a:t>FALSE CONTROINDICAZIONI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CONTROINDICAZIONI VERE PERMANENTI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ALTERAZIONI DEL SISTEMA IMMUNITARIO:</a:t>
            </a:r>
          </a:p>
          <a:p>
            <a:r>
              <a:rPr lang="it-IT" dirty="0" smtClean="0"/>
              <a:t>Immunodeficienze primitive</a:t>
            </a:r>
          </a:p>
          <a:p>
            <a:r>
              <a:rPr lang="it-IT" dirty="0" smtClean="0"/>
              <a:t>Immunodeficienze secondarie a terapie</a:t>
            </a:r>
          </a:p>
          <a:p>
            <a:pPr>
              <a:buNone/>
            </a:pPr>
            <a:r>
              <a:rPr lang="it-IT" dirty="0" smtClean="0"/>
              <a:t>Sono sconsigliati i vaccini con virus vivi attenuati.</a:t>
            </a:r>
          </a:p>
          <a:p>
            <a:pPr>
              <a:buNone/>
            </a:pPr>
            <a:r>
              <a:rPr lang="it-IT" dirty="0" smtClean="0"/>
              <a:t>Tutti gli altri vaccini sono invece raccomandati in quanto questi soggetti sono più suscettibili alle malattie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CONTROINDICAZIONI VERE PERMANENTI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Reazioni avverse </a:t>
            </a:r>
            <a:r>
              <a:rPr lang="it-IT" b="1" dirty="0" smtClean="0"/>
              <a:t>gravi </a:t>
            </a:r>
            <a:r>
              <a:rPr lang="it-IT" dirty="0" smtClean="0"/>
              <a:t>dopo la prima somministrazione: non somministrare dosi successive dello stesso vaccino</a:t>
            </a:r>
          </a:p>
          <a:p>
            <a:r>
              <a:rPr lang="it-IT" dirty="0" smtClean="0"/>
              <a:t>Malattie neurologiche evolutive : sconsigliati vaccini a virus vivi attenuati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2857</TotalTime>
  <Words>925</Words>
  <Application>Microsoft Office PowerPoint</Application>
  <PresentationFormat>Presentazione su schermo (4:3)</PresentationFormat>
  <Paragraphs>136</Paragraphs>
  <Slides>34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6" baseType="lpstr">
      <vt:lpstr>Tema di Office</vt:lpstr>
      <vt:lpstr>Acrobat Document</vt:lpstr>
      <vt:lpstr>LE CONTROINDICAZIONI ALLA VACCINAZIONE</vt:lpstr>
      <vt:lpstr>Diapositiva 2</vt:lpstr>
      <vt:lpstr>Diapositiva 3</vt:lpstr>
      <vt:lpstr>SICUREZZA DELLA VACCINAZIONE</vt:lpstr>
      <vt:lpstr>DEFINIZIONE</vt:lpstr>
      <vt:lpstr>Diapositiva 6</vt:lpstr>
      <vt:lpstr>CONTROINDICAZIONI</vt:lpstr>
      <vt:lpstr>CONTROINDICAZIONI VERE PERMANENTI</vt:lpstr>
      <vt:lpstr>CONTROINDICAZIONI VERE PERMANENTI</vt:lpstr>
      <vt:lpstr>CONTROINDICAZIONI VERE TEMPORANEE</vt:lpstr>
      <vt:lpstr>PRECAUZIONI</vt:lpstr>
      <vt:lpstr>PRECAUZIONI</vt:lpstr>
      <vt:lpstr>FALSE CONTROINDICAZIONI</vt:lpstr>
      <vt:lpstr>Diapositiva 14</vt:lpstr>
      <vt:lpstr>FALSE CONTROINDICAZIONI</vt:lpstr>
      <vt:lpstr>Diapositiva 16</vt:lpstr>
      <vt:lpstr>Diapositiva 17</vt:lpstr>
      <vt:lpstr>ANAMNESI PREVACCINALE</vt:lpstr>
      <vt:lpstr>ANAMNESI PREVACCINALE</vt:lpstr>
      <vt:lpstr>ANAMNESI PREVACCINALE</vt:lpstr>
      <vt:lpstr>LE CONTROINDICAZIONI ALLA VACCINAZIONE</vt:lpstr>
      <vt:lpstr>Diapositiva 22</vt:lpstr>
      <vt:lpstr>COME VIENE SVILUPPATO UN VACCINO</vt:lpstr>
      <vt:lpstr>SPERIMENTAZIONE CLINICA</vt:lpstr>
      <vt:lpstr>SPERIMENTAZIONE CLINICA</vt:lpstr>
      <vt:lpstr>FASE 4 : VACCINOVIGILANZA</vt:lpstr>
      <vt:lpstr>VACCINOVIGILANZA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CONTROINDICAZIONI ALLA VACCINAZIONE</dc:title>
  <dc:creator>distretto.ovada</dc:creator>
  <cp:lastModifiedBy>NovelliD</cp:lastModifiedBy>
  <cp:revision>115</cp:revision>
  <dcterms:created xsi:type="dcterms:W3CDTF">2019-11-29T09:04:40Z</dcterms:created>
  <dcterms:modified xsi:type="dcterms:W3CDTF">2023-03-15T11:14:15Z</dcterms:modified>
</cp:coreProperties>
</file>