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40.jpeg" ContentType="image/jpeg"/>
  <Override PartName="/ppt/media/image38.jpeg" ContentType="image/jpeg"/>
  <Override PartName="/ppt/media/image36.jpeg" ContentType="image/jpeg"/>
  <Override PartName="/ppt/media/image35.jpeg" ContentType="image/jpeg"/>
  <Override PartName="/ppt/media/image34.jpeg" ContentType="image/jpeg"/>
  <Override PartName="/ppt/media/image33.jpeg" ContentType="image/jpeg"/>
  <Override PartName="/ppt/media/image37.png" ContentType="image/png"/>
  <Override PartName="/ppt/media/image31.jpeg" ContentType="image/jpeg"/>
  <Override PartName="/ppt/media/image24.png" ContentType="image/png"/>
  <Override PartName="/ppt/media/image10.jpeg" ContentType="image/jpeg"/>
  <Override PartName="/ppt/media/image21.jpeg" ContentType="image/jpeg"/>
  <Override PartName="/ppt/media/image20.jpeg" ContentType="image/jpeg"/>
  <Override PartName="/ppt/media/image19.png" ContentType="image/png"/>
  <Override PartName="/ppt/media/image29.jpeg" ContentType="image/jpeg"/>
  <Override PartName="/ppt/media/image6.png" ContentType="image/png"/>
  <Override PartName="/ppt/media/image18.jpeg" ContentType="image/jpeg"/>
  <Override PartName="/ppt/media/image26.png" ContentType="image/png"/>
  <Override PartName="/ppt/media/image32.jpeg" ContentType="image/jpeg"/>
  <Override PartName="/ppt/media/image3.png" ContentType="image/png"/>
  <Override PartName="/ppt/media/image39.jpeg" ContentType="image/jpeg"/>
  <Override PartName="/ppt/media/image17.jpeg" ContentType="image/jpeg"/>
  <Override PartName="/ppt/media/image12.jpeg" ContentType="image/jpeg"/>
  <Override PartName="/ppt/media/image15.png" ContentType="image/png"/>
  <Override PartName="/ppt/media/image22.jpeg" ContentType="image/jpeg"/>
  <Override PartName="/ppt/media/image11.jpeg" ContentType="image/jpeg"/>
  <Override PartName="/ppt/media/image28.png" ContentType="image/png"/>
  <Override PartName="/ppt/media/image5.png" ContentType="image/png"/>
  <Override PartName="/ppt/media/image9.png" ContentType="image/png"/>
  <Override PartName="/ppt/media/image8.jpeg" ContentType="image/jpeg"/>
  <Override PartName="/ppt/media/image7.jpeg" ContentType="image/jpeg"/>
  <Override PartName="/ppt/media/image14.jpeg" ContentType="image/jpeg"/>
  <Override PartName="/ppt/media/image30.jpeg" ContentType="image/jpeg"/>
  <Override PartName="/ppt/media/image27.png" ContentType="image/png"/>
  <Override PartName="/ppt/media/image4.png" ContentType="image/png"/>
  <Override PartName="/ppt/media/image16.png" ContentType="image/png"/>
  <Override PartName="/ppt/media/image23.png" ContentType="image/png"/>
  <Override PartName="/ppt/media/image25.png" ContentType="image/png"/>
  <Override PartName="/ppt/media/image13.jpeg" ContentType="image/jpeg"/>
  <Override PartName="/ppt/media/image2.png" ContentType="image/png"/>
  <Override PartName="/ppt/media/image1.jpeg" ContentType="image/jpe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7556500" cy="106934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9"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30"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32"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33"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34"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35"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37"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38"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39" name="" descr=""/>
          <p:cNvPicPr/>
          <p:nvPr/>
        </p:nvPicPr>
        <p:blipFill>
          <a:blip r:embed="rId2"/>
          <a:stretch/>
        </p:blipFill>
        <p:spPr>
          <a:xfrm>
            <a:off x="377640" y="2889720"/>
            <a:ext cx="6800400" cy="5425560"/>
          </a:xfrm>
          <a:prstGeom prst="rect">
            <a:avLst/>
          </a:prstGeom>
          <a:ln>
            <a:noFill/>
          </a:ln>
        </p:spPr>
      </p:pic>
      <p:pic>
        <p:nvPicPr>
          <p:cNvPr id="40" name="" descr=""/>
          <p:cNvPicPr/>
          <p:nvPr/>
        </p:nvPicPr>
        <p:blipFill>
          <a:blip r:embed="rId3"/>
          <a:stretch/>
        </p:blipFill>
        <p:spPr>
          <a:xfrm>
            <a:off x="377640" y="2889720"/>
            <a:ext cx="6800400" cy="54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44"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46"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48"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49"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53"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54"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55"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8"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57"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58"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59"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61"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62"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63"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65"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66"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68"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69"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70"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71"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73"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74"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75" name="" descr=""/>
          <p:cNvPicPr/>
          <p:nvPr/>
        </p:nvPicPr>
        <p:blipFill>
          <a:blip r:embed="rId2"/>
          <a:stretch/>
        </p:blipFill>
        <p:spPr>
          <a:xfrm>
            <a:off x="377640" y="2889720"/>
            <a:ext cx="6800400" cy="5425560"/>
          </a:xfrm>
          <a:prstGeom prst="rect">
            <a:avLst/>
          </a:prstGeom>
          <a:ln>
            <a:noFill/>
          </a:ln>
        </p:spPr>
      </p:pic>
      <p:pic>
        <p:nvPicPr>
          <p:cNvPr id="76" name="" descr=""/>
          <p:cNvPicPr/>
          <p:nvPr/>
        </p:nvPicPr>
        <p:blipFill>
          <a:blip r:embed="rId3"/>
          <a:stretch/>
        </p:blipFill>
        <p:spPr>
          <a:xfrm>
            <a:off x="377640" y="2889720"/>
            <a:ext cx="6800400" cy="54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0"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2"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13"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7"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8"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19"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1"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22"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3"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5"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6"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7"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144000" y="4647600"/>
            <a:ext cx="7261200" cy="4752720"/>
          </a:xfrm>
          <a:prstGeom prst="rect">
            <a:avLst/>
          </a:prstGeom>
          <a:blipFill>
            <a:blip r:embed="rId2"/>
            <a:stretch>
              <a:fillRect/>
            </a:stretch>
          </a:blipFill>
          <a:ln>
            <a:noFill/>
          </a:ln>
        </p:spPr>
        <p:style>
          <a:lnRef idx="0"/>
          <a:fillRef idx="0"/>
          <a:effectRef idx="0"/>
          <a:fontRef idx="minor"/>
        </p:style>
      </p:sp>
      <p:sp>
        <p:nvSpPr>
          <p:cNvPr id="1" name="CustomShape 2"/>
          <p:cNvSpPr/>
          <p:nvPr/>
        </p:nvSpPr>
        <p:spPr>
          <a:xfrm>
            <a:off x="144000" y="232560"/>
            <a:ext cx="7261560" cy="1443600"/>
          </a:xfrm>
          <a:custGeom>
            <a:avLst/>
            <a:gdLst/>
            <a:ahLst/>
            <a:rect l="0" t="0" r="r" b="b"/>
            <a:pathLst>
              <a:path w="7267423" h="1449262">
                <a:moveTo>
                  <a:pt x="0" y="1449261"/>
                </a:moveTo>
                <a:lnTo>
                  <a:pt x="7267422" y="1449261"/>
                </a:lnTo>
                <a:lnTo>
                  <a:pt x="7267422" y="0"/>
                </a:lnTo>
                <a:lnTo>
                  <a:pt x="0" y="0"/>
                </a:lnTo>
                <a:lnTo>
                  <a:pt x="0" y="1449261"/>
                </a:lnTo>
              </a:path>
            </a:pathLst>
          </a:custGeom>
          <a:solidFill>
            <a:srgbClr val="214096"/>
          </a:solidFill>
          <a:ln>
            <a:noFill/>
          </a:ln>
        </p:spPr>
        <p:style>
          <a:lnRef idx="0"/>
          <a:fillRef idx="0"/>
          <a:effectRef idx="0"/>
          <a:fontRef idx="minor"/>
        </p:style>
      </p:sp>
      <p:sp>
        <p:nvSpPr>
          <p:cNvPr id="2" name="CustomShape 3"/>
          <p:cNvSpPr/>
          <p:nvPr/>
        </p:nvSpPr>
        <p:spPr>
          <a:xfrm>
            <a:off x="144000" y="1770840"/>
            <a:ext cx="7261560" cy="1884240"/>
          </a:xfrm>
          <a:custGeom>
            <a:avLst/>
            <a:gdLst/>
            <a:ahLst/>
            <a:rect l="0" t="0" r="r" b="b"/>
            <a:pathLst>
              <a:path w="7267423" h="1889908">
                <a:moveTo>
                  <a:pt x="0" y="1889907"/>
                </a:moveTo>
                <a:lnTo>
                  <a:pt x="7267422" y="1889907"/>
                </a:lnTo>
                <a:lnTo>
                  <a:pt x="7267422" y="0"/>
                </a:lnTo>
                <a:lnTo>
                  <a:pt x="0" y="0"/>
                </a:lnTo>
                <a:lnTo>
                  <a:pt x="0" y="1889907"/>
                </a:lnTo>
              </a:path>
            </a:pathLst>
          </a:custGeom>
          <a:solidFill>
            <a:srgbClr val="214096"/>
          </a:solidFill>
          <a:ln>
            <a:noFill/>
          </a:ln>
        </p:spPr>
        <p:style>
          <a:lnRef idx="0"/>
          <a:fillRef idx="0"/>
          <a:effectRef idx="0"/>
          <a:fontRef idx="minor"/>
        </p:style>
      </p:sp>
      <p:sp>
        <p:nvSpPr>
          <p:cNvPr id="3" name="CustomShape 4"/>
          <p:cNvSpPr/>
          <p:nvPr/>
        </p:nvSpPr>
        <p:spPr>
          <a:xfrm>
            <a:off x="144000" y="3749400"/>
            <a:ext cx="7261560" cy="708840"/>
          </a:xfrm>
          <a:custGeom>
            <a:avLst/>
            <a:gdLst/>
            <a:ahLst/>
            <a:rect l="0" t="0" r="r" b="b"/>
            <a:pathLst>
              <a:path w="7267423" h="714650">
                <a:moveTo>
                  <a:pt x="0" y="714649"/>
                </a:moveTo>
                <a:lnTo>
                  <a:pt x="7267422" y="714649"/>
                </a:lnTo>
                <a:lnTo>
                  <a:pt x="7267422" y="0"/>
                </a:lnTo>
                <a:lnTo>
                  <a:pt x="0" y="0"/>
                </a:lnTo>
                <a:lnTo>
                  <a:pt x="0" y="714649"/>
                </a:lnTo>
              </a:path>
            </a:pathLst>
          </a:custGeom>
          <a:solidFill>
            <a:srgbClr val="214096"/>
          </a:solidFill>
          <a:ln>
            <a:noFill/>
          </a:ln>
        </p:spPr>
        <p:style>
          <a:lnRef idx="0"/>
          <a:fillRef idx="0"/>
          <a:effectRef idx="0"/>
          <a:fontRef idx="minor"/>
        </p:style>
      </p:sp>
      <p:sp>
        <p:nvSpPr>
          <p:cNvPr id="4" name="CustomShape 5"/>
          <p:cNvSpPr/>
          <p:nvPr/>
        </p:nvSpPr>
        <p:spPr>
          <a:xfrm>
            <a:off x="2122920" y="296280"/>
            <a:ext cx="3595320" cy="757800"/>
          </a:xfrm>
          <a:prstGeom prst="rect">
            <a:avLst/>
          </a:prstGeom>
          <a:blipFill>
            <a:blip r:embed="rId3"/>
            <a:stretch>
              <a:fillRect/>
            </a:stretch>
          </a:blipFill>
          <a:ln>
            <a:noFill/>
          </a:ln>
        </p:spPr>
        <p:style>
          <a:lnRef idx="0"/>
          <a:fillRef idx="0"/>
          <a:effectRef idx="0"/>
          <a:fontRef idx="minor"/>
        </p:style>
      </p:sp>
      <p:sp>
        <p:nvSpPr>
          <p:cNvPr id="5" name="PlaceHolder 6"/>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6" name="PlaceHolder 7"/>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42"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jpeg"/><Relationship Id="rId6"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CustomShape 1"/>
          <p:cNvSpPr/>
          <p:nvPr/>
        </p:nvSpPr>
        <p:spPr>
          <a:xfrm>
            <a:off x="607320" y="1836000"/>
            <a:ext cx="6335640" cy="1792080"/>
          </a:xfrm>
          <a:prstGeom prst="rect">
            <a:avLst/>
          </a:prstGeom>
          <a:noFill/>
          <a:ln>
            <a:noFill/>
          </a:ln>
        </p:spPr>
        <p:style>
          <a:lnRef idx="0"/>
          <a:fillRef idx="0"/>
          <a:effectRef idx="0"/>
          <a:fontRef idx="minor"/>
        </p:style>
        <p:txBody>
          <a:bodyPr lIns="0" rIns="0" tIns="12240" bIns="0"/>
          <a:p>
            <a:r>
              <a:rPr b="1" lang="it-IT" sz="2600" strike="noStrike">
                <a:solidFill>
                  <a:srgbClr val="f6faf3"/>
                </a:solidFill>
                <a:latin typeface="Verdana"/>
                <a:ea typeface="DejaVu Sans"/>
              </a:rPr>
              <a:t>PROPOSTE</a:t>
            </a:r>
            <a:endParaRPr/>
          </a:p>
          <a:p>
            <a:pPr algn="ctr">
              <a:lnSpc>
                <a:spcPts val="0"/>
              </a:lnSpc>
            </a:pPr>
            <a:r>
              <a:rPr b="1" lang="it-IT" sz="2600" strike="noStrike">
                <a:solidFill>
                  <a:srgbClr val="f6faf3"/>
                </a:solidFill>
                <a:latin typeface="Verdana"/>
                <a:ea typeface="DejaVu Sans"/>
              </a:rPr>
              <a:t>DI PROMOZIONE ED EDUCAZIONE  ALLA SALUTE PER LE SCUOLE</a:t>
            </a:r>
            <a:endParaRPr/>
          </a:p>
        </p:txBody>
      </p:sp>
      <p:sp>
        <p:nvSpPr>
          <p:cNvPr id="78" name="CustomShape 2"/>
          <p:cNvSpPr/>
          <p:nvPr/>
        </p:nvSpPr>
        <p:spPr>
          <a:xfrm>
            <a:off x="2008080" y="3277800"/>
            <a:ext cx="3546000" cy="281160"/>
          </a:xfrm>
          <a:prstGeom prst="rect">
            <a:avLst/>
          </a:prstGeom>
          <a:noFill/>
          <a:ln>
            <a:noFill/>
          </a:ln>
        </p:spPr>
        <p:style>
          <a:lnRef idx="0"/>
          <a:fillRef idx="0"/>
          <a:effectRef idx="0"/>
          <a:fontRef idx="minor"/>
        </p:style>
        <p:txBody>
          <a:bodyPr lIns="0" rIns="0" tIns="12240" bIns="0"/>
          <a:p>
            <a:pPr>
              <a:lnSpc>
                <a:spcPct val="100000"/>
              </a:lnSpc>
            </a:pPr>
            <a:r>
              <a:rPr b="1" lang="it-IT" strike="noStrike">
                <a:solidFill>
                  <a:srgbClr val="f6faf3"/>
                </a:solidFill>
                <a:latin typeface="Verdana"/>
                <a:ea typeface="DejaVu Sans"/>
              </a:rPr>
              <a:t>Anno scolastico 2019/2020</a:t>
            </a:r>
            <a:endParaRPr/>
          </a:p>
        </p:txBody>
      </p:sp>
      <p:sp>
        <p:nvSpPr>
          <p:cNvPr id="79" name="CustomShape 3"/>
          <p:cNvSpPr/>
          <p:nvPr/>
        </p:nvSpPr>
        <p:spPr>
          <a:xfrm>
            <a:off x="144000" y="1681920"/>
            <a:ext cx="7261560" cy="82800"/>
          </a:xfrm>
          <a:custGeom>
            <a:avLst/>
            <a:gdLst/>
            <a:ahLst/>
            <a:rect l="0" t="0" r="r" b="b"/>
            <a:pathLst>
              <a:path w="7267423" h="88851">
                <a:moveTo>
                  <a:pt x="0" y="88850"/>
                </a:moveTo>
                <a:lnTo>
                  <a:pt x="7267422" y="88850"/>
                </a:lnTo>
                <a:lnTo>
                  <a:pt x="7267422" y="0"/>
                </a:lnTo>
                <a:lnTo>
                  <a:pt x="0" y="0"/>
                </a:lnTo>
                <a:lnTo>
                  <a:pt x="0" y="88850"/>
                </a:lnTo>
              </a:path>
            </a:pathLst>
          </a:custGeom>
          <a:solidFill>
            <a:srgbClr val="b32925"/>
          </a:solidFill>
          <a:ln>
            <a:noFill/>
          </a:ln>
        </p:spPr>
        <p:style>
          <a:lnRef idx="0"/>
          <a:fillRef idx="0"/>
          <a:effectRef idx="0"/>
          <a:fontRef idx="minor"/>
        </p:style>
      </p:sp>
      <p:sp>
        <p:nvSpPr>
          <p:cNvPr id="80" name="CustomShape 4"/>
          <p:cNvSpPr/>
          <p:nvPr/>
        </p:nvSpPr>
        <p:spPr>
          <a:xfrm>
            <a:off x="144000" y="3660840"/>
            <a:ext cx="7261560" cy="82800"/>
          </a:xfrm>
          <a:custGeom>
            <a:avLst/>
            <a:gdLst/>
            <a:ahLst/>
            <a:rect l="0" t="0" r="r" b="b"/>
            <a:pathLst>
              <a:path w="7267423" h="88839">
                <a:moveTo>
                  <a:pt x="0" y="88838"/>
                </a:moveTo>
                <a:lnTo>
                  <a:pt x="7267422" y="88838"/>
                </a:lnTo>
                <a:lnTo>
                  <a:pt x="7267422" y="0"/>
                </a:lnTo>
                <a:lnTo>
                  <a:pt x="0" y="0"/>
                </a:lnTo>
                <a:lnTo>
                  <a:pt x="0" y="88838"/>
                </a:lnTo>
              </a:path>
            </a:pathLst>
          </a:custGeom>
          <a:solidFill>
            <a:srgbClr val="b32925"/>
          </a:solidFill>
          <a:ln>
            <a:noFill/>
          </a:ln>
        </p:spPr>
        <p:style>
          <a:lnRef idx="0"/>
          <a:fillRef idx="0"/>
          <a:effectRef idx="0"/>
          <a:fontRef idx="minor"/>
        </p:style>
      </p:sp>
      <p:sp>
        <p:nvSpPr>
          <p:cNvPr id="81" name="CustomShape 5"/>
          <p:cNvSpPr/>
          <p:nvPr/>
        </p:nvSpPr>
        <p:spPr>
          <a:xfrm>
            <a:off x="144000" y="9406440"/>
            <a:ext cx="7261560" cy="1116000"/>
          </a:xfrm>
          <a:prstGeom prst="rect">
            <a:avLst/>
          </a:prstGeom>
          <a:solidFill>
            <a:srgbClr val="214096"/>
          </a:solidFill>
          <a:ln>
            <a:noFill/>
          </a:ln>
        </p:spPr>
        <p:style>
          <a:lnRef idx="0"/>
          <a:fillRef idx="0"/>
          <a:effectRef idx="0"/>
          <a:fontRef idx="minor"/>
        </p:style>
        <p:txBody>
          <a:bodyPr lIns="0" rIns="0" tIns="52560" bIns="0"/>
          <a:p>
            <a:pPr>
              <a:lnSpc>
                <a:spcPts val="0"/>
              </a:lnSpc>
            </a:pPr>
            <a:r>
              <a:rPr b="1" lang="it-IT" sz="1400" strike="noStrike">
                <a:solidFill>
                  <a:srgbClr val="f9fbf5"/>
                </a:solidFill>
                <a:latin typeface="Verdana"/>
                <a:ea typeface="DejaVu Sans"/>
              </a:rPr>
              <a:t>Dipartimento di Prevenzione</a:t>
            </a:r>
            <a:endParaRPr/>
          </a:p>
          <a:p>
            <a:pPr>
              <a:lnSpc>
                <a:spcPct val="100000"/>
              </a:lnSpc>
            </a:pPr>
            <a:r>
              <a:rPr b="1" lang="it-IT" sz="1400" strike="noStrike">
                <a:solidFill>
                  <a:srgbClr val="f9fbf5"/>
                </a:solidFill>
                <a:latin typeface="Verdana"/>
                <a:ea typeface="DejaVu Sans"/>
              </a:rPr>
              <a:t>S.S. Promozione Educazione alla Salute e Screening  </a:t>
            </a:r>
            <a:endParaRPr/>
          </a:p>
          <a:p>
            <a:pPr>
              <a:lnSpc>
                <a:spcPct val="100000"/>
              </a:lnSpc>
            </a:pPr>
            <a:r>
              <a:rPr b="1" lang="it-IT" sz="1400" strike="noStrike">
                <a:solidFill>
                  <a:srgbClr val="f9fbf5"/>
                </a:solidFill>
                <a:latin typeface="Verdana"/>
                <a:ea typeface="DejaVu Sans"/>
              </a:rPr>
              <a:t>Responsabile Assistente Sanitaria Gobbo Manuela</a:t>
            </a:r>
            <a:endParaRPr/>
          </a:p>
          <a:p>
            <a:pPr algn="ctr">
              <a:lnSpc>
                <a:spcPts val="0"/>
              </a:lnSpc>
            </a:pPr>
            <a:r>
              <a:rPr b="1" lang="it-IT" sz="1400" strike="noStrike">
                <a:solidFill>
                  <a:srgbClr val="f9fbf5"/>
                </a:solidFill>
                <a:latin typeface="Verdana"/>
                <a:ea typeface="DejaVu Sans"/>
              </a:rPr>
              <a:t>tel. 0141- 484049 e-mail: </a:t>
            </a:r>
            <a:r>
              <a:rPr b="1" lang="it-IT" sz="1400" strike="noStrike" u="sng">
                <a:solidFill>
                  <a:srgbClr val="0000ff"/>
                </a:solidFill>
                <a:latin typeface="Verdana"/>
                <a:ea typeface="DejaVu Sans"/>
              </a:rPr>
              <a:t>promozionesalute@asl.at.it</a:t>
            </a:r>
            <a:endParaRPr/>
          </a:p>
        </p:txBody>
      </p:sp>
      <p:sp>
        <p:nvSpPr>
          <p:cNvPr id="82" name="CustomShape 6"/>
          <p:cNvSpPr/>
          <p:nvPr/>
        </p:nvSpPr>
        <p:spPr>
          <a:xfrm>
            <a:off x="144000" y="10455480"/>
            <a:ext cx="7261560" cy="82800"/>
          </a:xfrm>
          <a:custGeom>
            <a:avLst/>
            <a:gdLst/>
            <a:ahLst/>
            <a:rect l="0" t="0" r="r" b="b"/>
            <a:pathLst>
              <a:path w="7267423" h="88857">
                <a:moveTo>
                  <a:pt x="0" y="88856"/>
                </a:moveTo>
                <a:lnTo>
                  <a:pt x="7267422" y="88856"/>
                </a:lnTo>
                <a:lnTo>
                  <a:pt x="7267422" y="0"/>
                </a:lnTo>
                <a:lnTo>
                  <a:pt x="0" y="0"/>
                </a:lnTo>
                <a:lnTo>
                  <a:pt x="0" y="88856"/>
                </a:lnTo>
              </a:path>
            </a:pathLst>
          </a:custGeom>
          <a:solidFill>
            <a:srgbClr val="b32925"/>
          </a:solidFill>
          <a:ln>
            <a:noFill/>
          </a:ln>
        </p:spPr>
        <p:style>
          <a:lnRef idx="0"/>
          <a:fillRef idx="0"/>
          <a:effectRef idx="0"/>
          <a:fontRef idx="minor"/>
        </p:style>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46"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47" name="CustomShape 3"/>
          <p:cNvSpPr/>
          <p:nvPr/>
        </p:nvSpPr>
        <p:spPr>
          <a:xfrm>
            <a:off x="167400" y="311400"/>
            <a:ext cx="3716280" cy="83628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4377bb"/>
                </a:solidFill>
                <a:latin typeface="Arial"/>
                <a:ea typeface="DejaVu Sans"/>
              </a:rPr>
              <a:t>Attività Fisica</a:t>
            </a:r>
            <a:endParaRPr/>
          </a:p>
          <a:p>
            <a:pPr>
              <a:lnSpc>
                <a:spcPct val="100000"/>
              </a:lnSpc>
            </a:pPr>
            <a:endParaRPr/>
          </a:p>
          <a:p>
            <a:pPr>
              <a:lnSpc>
                <a:spcPct val="100000"/>
              </a:lnSpc>
            </a:pPr>
            <a:r>
              <a:rPr b="1" lang="it-IT" sz="1400" strike="noStrike">
                <a:solidFill>
                  <a:srgbClr val="3e51a3"/>
                </a:solidFill>
                <a:latin typeface="Arial"/>
                <a:ea typeface="DejaVu Sans"/>
              </a:rPr>
              <a:t>Per tutte le Scuole di ogni ordine e grado</a:t>
            </a:r>
            <a:endParaRPr/>
          </a:p>
        </p:txBody>
      </p:sp>
      <p:sp>
        <p:nvSpPr>
          <p:cNvPr id="148" name="CustomShape 4"/>
          <p:cNvSpPr/>
          <p:nvPr/>
        </p:nvSpPr>
        <p:spPr>
          <a:xfrm>
            <a:off x="1630440" y="1616040"/>
            <a:ext cx="4288320" cy="189720"/>
          </a:xfrm>
          <a:prstGeom prst="rect">
            <a:avLst/>
          </a:prstGeom>
          <a:noFill/>
          <a:ln>
            <a:noFill/>
          </a:ln>
        </p:spPr>
        <p:style>
          <a:lnRef idx="0"/>
          <a:fillRef idx="0"/>
          <a:effectRef idx="0"/>
          <a:fontRef idx="minor"/>
        </p:style>
      </p:sp>
      <p:sp>
        <p:nvSpPr>
          <p:cNvPr id="149" name="CustomShape 5"/>
          <p:cNvSpPr/>
          <p:nvPr/>
        </p:nvSpPr>
        <p:spPr>
          <a:xfrm>
            <a:off x="216000" y="2016000"/>
            <a:ext cx="7011360" cy="582768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231f20"/>
                </a:solidFill>
                <a:latin typeface="Arial"/>
                <a:ea typeface="DejaVu Sans"/>
              </a:rPr>
              <a:t>Destinatari:</a:t>
            </a:r>
            <a:endParaRPr/>
          </a:p>
          <a:p>
            <a:pPr>
              <a:lnSpc>
                <a:spcPct val="100000"/>
              </a:lnSpc>
            </a:pPr>
            <a:r>
              <a:rPr lang="it-IT" sz="1200" strike="noStrike">
                <a:solidFill>
                  <a:srgbClr val="231f20"/>
                </a:solidFill>
                <a:latin typeface="Arial"/>
                <a:ea typeface="DejaVu Sans"/>
              </a:rPr>
              <a:t>Alunni di tutte le classi</a:t>
            </a:r>
            <a:endParaRPr/>
          </a:p>
          <a:p>
            <a:pPr>
              <a:lnSpc>
                <a:spcPct val="100000"/>
              </a:lnSpc>
            </a:pPr>
            <a:endParaRPr/>
          </a:p>
          <a:p>
            <a:pPr algn="just">
              <a:lnSpc>
                <a:spcPct val="100000"/>
              </a:lnSpc>
            </a:pPr>
            <a:r>
              <a:rPr b="1" lang="it-IT" sz="1200" strike="noStrike">
                <a:solidFill>
                  <a:srgbClr val="231f20"/>
                </a:solidFill>
                <a:latin typeface="Arial"/>
                <a:ea typeface="DejaVu Sans"/>
              </a:rPr>
              <a:t>Descrizione</a:t>
            </a:r>
            <a:endParaRPr/>
          </a:p>
          <a:p>
            <a:pPr algn="just">
              <a:lnSpc>
                <a:spcPts val="0"/>
              </a:lnSpc>
            </a:pPr>
            <a:r>
              <a:rPr lang="it-IT" sz="1200" strike="noStrike">
                <a:solidFill>
                  <a:srgbClr val="231f20"/>
                </a:solidFill>
                <a:latin typeface="Arial"/>
                <a:ea typeface="DejaVu Sans"/>
              </a:rPr>
              <a:t>L’attività fisica è un aspetto essenziale in età evolutiva, tanto da essere riconosciuta dalle Nazioni Unite come un  diritto fondamentale di bambini e ragazzi. Il regolare movimento è importante ai fini del corretto sviluppo psico-fisico, garantisce un fisiologico accrescimento e garantisce molti benefici che conserveranno anche in età  adulta.</a:t>
            </a:r>
            <a:endParaRPr/>
          </a:p>
          <a:p>
            <a:pPr algn="just">
              <a:lnSpc>
                <a:spcPct val="100000"/>
              </a:lnSpc>
            </a:pPr>
            <a:r>
              <a:rPr lang="it-IT" sz="1200" strike="noStrike">
                <a:solidFill>
                  <a:srgbClr val="231f20"/>
                </a:solidFill>
                <a:latin typeface="Arial"/>
                <a:ea typeface="DejaVu Sans"/>
              </a:rPr>
              <a:t>Gli studi di letteratura continuano a confermare che l’intera comunità scolastica, interagendo attivamente con la famiglia e il territorio, può giocare un ruolo decisivo nella tutela e nella promozione di comportamenti sani nei  bambini, nei ragazzi e negli adolescenti.</a:t>
            </a:r>
            <a:endParaRPr/>
          </a:p>
          <a:p>
            <a:pPr algn="just">
              <a:lnSpc>
                <a:spcPts val="0"/>
              </a:lnSpc>
            </a:pPr>
            <a:r>
              <a:rPr lang="it-IT" sz="1200" strike="noStrike">
                <a:solidFill>
                  <a:srgbClr val="231f20"/>
                </a:solidFill>
                <a:latin typeface="Arial"/>
                <a:ea typeface="DejaVu Sans"/>
              </a:rPr>
              <a:t>La Regione Piemonte, con la Rete Attività fisica Piemonte e DoRS, ha costruito il manuale </a:t>
            </a:r>
            <a:r>
              <a:rPr b="1" lang="it-IT" sz="1200" strike="noStrike">
                <a:solidFill>
                  <a:srgbClr val="231f20"/>
                </a:solidFill>
                <a:latin typeface="Arial"/>
                <a:ea typeface="DejaVu Sans"/>
              </a:rPr>
              <a:t>“Esperienze e strumenti  per la promozione dell’attività £sica nella scuola”.</a:t>
            </a:r>
            <a:endParaRPr/>
          </a:p>
          <a:p>
            <a:pPr algn="just">
              <a:lnSpc>
                <a:spcPct val="100000"/>
              </a:lnSpc>
            </a:pPr>
            <a:r>
              <a:rPr lang="it-IT" sz="1200" strike="noStrike">
                <a:solidFill>
                  <a:srgbClr val="231f20"/>
                </a:solidFill>
                <a:latin typeface="Arial"/>
                <a:ea typeface="DejaVu Sans"/>
              </a:rPr>
              <a:t>Il Manuale vuole offrire un supporto pratico per facilitare la costruzione, la realizzazione e la valutazione di progetti di promozione dell’attività fisica nella scuola e l’adozione di uno stile di vita attivo.</a:t>
            </a:r>
            <a:endParaRPr/>
          </a:p>
          <a:p>
            <a:pPr algn="just">
              <a:lnSpc>
                <a:spcPct val="100000"/>
              </a:lnSpc>
            </a:pPr>
            <a:r>
              <a:rPr lang="it-IT" sz="1200" strike="noStrike">
                <a:solidFill>
                  <a:srgbClr val="231f20"/>
                </a:solidFill>
                <a:latin typeface="Arial"/>
                <a:ea typeface="DejaVu Sans"/>
              </a:rPr>
              <a:t>All’interno sono presentati progetti svolti nelle scuole piemontesi di ogni ordine e grado conclusi negli ultimi anni  e illustrati attraverso una griglia di facile consultazione; gli stessi possono essere utilizzati dalle scuole interessate a  sviluppare tale percorso educativo.</a:t>
            </a:r>
            <a:endParaRPr/>
          </a:p>
          <a:p>
            <a:pPr>
              <a:lnSpc>
                <a:spcPct val="100000"/>
              </a:lnSpc>
            </a:pPr>
            <a:endParaRPr/>
          </a:p>
          <a:p>
            <a:pPr>
              <a:lnSpc>
                <a:spcPct val="100000"/>
              </a:lnSpc>
            </a:pPr>
            <a:r>
              <a:rPr lang="it-IT" sz="1200" strike="noStrike">
                <a:solidFill>
                  <a:srgbClr val="231f20"/>
                </a:solidFill>
                <a:latin typeface="Arial"/>
                <a:ea typeface="DejaVu Sans"/>
              </a:rPr>
              <a:t>Per la consultazione del Manuale: </a:t>
            </a:r>
            <a:r>
              <a:rPr lang="it-IT" sz="1200" strike="noStrike" u="sng">
                <a:solidFill>
                  <a:srgbClr val="0000ff"/>
                </a:solidFill>
                <a:latin typeface="Arial"/>
                <a:ea typeface="DejaVu Sans"/>
              </a:rPr>
              <a:t>http://www.dors.it/alleg/newcms/201211/Manuale_scuola_att_fisica.pdf</a:t>
            </a:r>
            <a:endParaRPr/>
          </a:p>
          <a:p>
            <a:pPr>
              <a:lnSpc>
                <a:spcPct val="100000"/>
              </a:lnSpc>
            </a:pPr>
            <a:endParaRPr/>
          </a:p>
          <a:p>
            <a:pPr>
              <a:lnSpc>
                <a:spcPct val="100000"/>
              </a:lnSpc>
            </a:pPr>
            <a:r>
              <a:rPr lang="it-IT" sz="1200" strike="noStrike">
                <a:solidFill>
                  <a:srgbClr val="231f20"/>
                </a:solidFill>
                <a:latin typeface="Arial"/>
                <a:ea typeface="DejaVu Sans"/>
              </a:rPr>
              <a:t>Brochure del Manuale: </a:t>
            </a:r>
            <a:r>
              <a:rPr lang="it-IT" sz="1200" strike="noStrike" u="sng">
                <a:solidFill>
                  <a:srgbClr val="0000ff"/>
                </a:solidFill>
                <a:latin typeface="Arial"/>
                <a:ea typeface="DejaVu Sans"/>
              </a:rPr>
              <a:t>http://www.azioniperunavitainsalute.it/files/Piemonte_Azioni_Brochure_237X200BASSA.pdfn</a:t>
            </a:r>
            <a:endParaRPr/>
          </a:p>
        </p:txBody>
      </p:sp>
      <p:sp>
        <p:nvSpPr>
          <p:cNvPr id="150" name="CustomShape 6"/>
          <p:cNvSpPr/>
          <p:nvPr/>
        </p:nvSpPr>
        <p:spPr>
          <a:xfrm>
            <a:off x="167400" y="7281720"/>
            <a:ext cx="5210280" cy="736560"/>
          </a:xfrm>
          <a:prstGeom prst="rect">
            <a:avLst/>
          </a:prstGeom>
          <a:noFill/>
          <a:ln>
            <a:noFill/>
          </a:ln>
        </p:spPr>
        <p:style>
          <a:lnRef idx="0"/>
          <a:fillRef idx="0"/>
          <a:effectRef idx="0"/>
          <a:fontRef idx="minor"/>
        </p:style>
      </p:sp>
      <p:sp>
        <p:nvSpPr>
          <p:cNvPr id="151" name="CustomShape 7"/>
          <p:cNvSpPr/>
          <p:nvPr/>
        </p:nvSpPr>
        <p:spPr>
          <a:xfrm>
            <a:off x="204120" y="8056440"/>
            <a:ext cx="2212560" cy="1870200"/>
          </a:xfrm>
          <a:prstGeom prst="rect">
            <a:avLst/>
          </a:prstGeom>
          <a:blipFill>
            <a:blip r:embed="rId1"/>
            <a:stretch>
              <a:fillRect/>
            </a:stretch>
          </a:blipFill>
          <a:ln>
            <a:noFill/>
          </a:ln>
        </p:spPr>
        <p:style>
          <a:lnRef idx="0"/>
          <a:fillRef idx="0"/>
          <a:effectRef idx="0"/>
          <a:fontRef idx="minor"/>
        </p:style>
      </p:sp>
      <p:sp>
        <p:nvSpPr>
          <p:cNvPr id="152" name="CustomShape 8"/>
          <p:cNvSpPr/>
          <p:nvPr/>
        </p:nvSpPr>
        <p:spPr>
          <a:xfrm>
            <a:off x="5846400" y="8961480"/>
            <a:ext cx="629640" cy="857160"/>
          </a:xfrm>
          <a:prstGeom prst="rect">
            <a:avLst/>
          </a:prstGeom>
          <a:blipFill>
            <a:blip r:embed="rId2"/>
            <a:stretch>
              <a:fillRect/>
            </a:stretch>
          </a:blipFill>
          <a:ln>
            <a:noFill/>
          </a:ln>
        </p:spPr>
        <p:style>
          <a:lnRef idx="0"/>
          <a:fillRef idx="0"/>
          <a:effectRef idx="0"/>
          <a:fontRef idx="minor"/>
        </p:style>
      </p:sp>
      <p:sp>
        <p:nvSpPr>
          <p:cNvPr id="153" name="CustomShape 9"/>
          <p:cNvSpPr/>
          <p:nvPr/>
        </p:nvSpPr>
        <p:spPr>
          <a:xfrm>
            <a:off x="2476440" y="8056440"/>
            <a:ext cx="2596320" cy="1864800"/>
          </a:xfrm>
          <a:prstGeom prst="rect">
            <a:avLst/>
          </a:prstGeom>
          <a:blipFill>
            <a:blip r:embed="rId3"/>
            <a:stretch>
              <a:fillRect/>
            </a:stretch>
          </a:blipFill>
          <a:ln>
            <a:noFill/>
          </a:ln>
        </p:spPr>
        <p:style>
          <a:lnRef idx="0"/>
          <a:fillRef idx="0"/>
          <a:effectRef idx="0"/>
          <a:fontRef idx="minor"/>
        </p:style>
      </p:sp>
      <p:sp>
        <p:nvSpPr>
          <p:cNvPr id="154" name="CustomShape 10"/>
          <p:cNvSpPr/>
          <p:nvPr/>
        </p:nvSpPr>
        <p:spPr>
          <a:xfrm>
            <a:off x="2476440" y="8056440"/>
            <a:ext cx="2596680" cy="1865160"/>
          </a:xfrm>
          <a:custGeom>
            <a:avLst/>
            <a:gdLst/>
            <a:ahLst/>
            <a:rect l="0" t="0" r="r" b="b"/>
            <a:pathLst>
              <a:path w="2602368" h="1870848">
                <a:moveTo>
                  <a:pt x="0" y="1870847"/>
                </a:moveTo>
                <a:lnTo>
                  <a:pt x="2602367" y="1870847"/>
                </a:lnTo>
                <a:lnTo>
                  <a:pt x="2602367" y="0"/>
                </a:lnTo>
                <a:lnTo>
                  <a:pt x="0" y="0"/>
                </a:lnTo>
                <a:lnTo>
                  <a:pt x="0" y="1870847"/>
                </a:lnTo>
              </a:path>
            </a:pathLst>
          </a:custGeom>
          <a:noFill/>
          <a:ln w="63360">
            <a:solidFill>
              <a:srgbClr val="a91f23"/>
            </a:solidFill>
            <a:round/>
          </a:ln>
        </p:spPr>
        <p:style>
          <a:lnRef idx="0"/>
          <a:fillRef idx="0"/>
          <a:effectRef idx="0"/>
          <a:fontRef idx="minor"/>
        </p:style>
      </p:sp>
      <p:sp>
        <p:nvSpPr>
          <p:cNvPr id="155" name="CustomShape 11"/>
          <p:cNvSpPr/>
          <p:nvPr/>
        </p:nvSpPr>
        <p:spPr>
          <a:xfrm>
            <a:off x="5132880" y="8056440"/>
            <a:ext cx="2197440" cy="832680"/>
          </a:xfrm>
          <a:prstGeom prst="rect">
            <a:avLst/>
          </a:prstGeom>
          <a:blipFill>
            <a:blip r:embed="rId4"/>
            <a:stretch>
              <a:fillRect/>
            </a:stretch>
          </a:blipFill>
          <a:ln>
            <a:noFill/>
          </a:ln>
        </p:spPr>
        <p:style>
          <a:lnRef idx="0"/>
          <a:fillRef idx="0"/>
          <a:effectRef idx="0"/>
          <a:fontRef idx="minor"/>
        </p:style>
      </p:sp>
      <p:sp>
        <p:nvSpPr>
          <p:cNvPr id="156" name="CustomShape 12"/>
          <p:cNvSpPr/>
          <p:nvPr/>
        </p:nvSpPr>
        <p:spPr>
          <a:xfrm>
            <a:off x="5132880" y="8994600"/>
            <a:ext cx="670680" cy="824040"/>
          </a:xfrm>
          <a:prstGeom prst="rect">
            <a:avLst/>
          </a:prstGeom>
          <a:blipFill>
            <a:blip r:embed="rId5"/>
            <a:stretch>
              <a:fillRect/>
            </a:stretch>
          </a:blipFill>
          <a:ln>
            <a:noFill/>
          </a:ln>
        </p:spPr>
        <p:style>
          <a:lnRef idx="0"/>
          <a:fillRef idx="0"/>
          <a:effectRef idx="0"/>
          <a:fontRef idx="minor"/>
        </p:style>
      </p:sp>
      <p:sp>
        <p:nvSpPr>
          <p:cNvPr id="157" name="CustomShape 13"/>
          <p:cNvSpPr/>
          <p:nvPr/>
        </p:nvSpPr>
        <p:spPr>
          <a:xfrm>
            <a:off x="6643800" y="8925480"/>
            <a:ext cx="574560" cy="772200"/>
          </a:xfrm>
          <a:prstGeom prst="rect">
            <a:avLst/>
          </a:prstGeom>
          <a:blipFill>
            <a:blip r:embed="rId6"/>
            <a:stretch>
              <a:fillRect/>
            </a:stretch>
          </a:blipFill>
          <a:ln>
            <a:noFill/>
          </a:ln>
        </p:spPr>
        <p:style>
          <a:lnRef idx="0"/>
          <a:fillRef idx="0"/>
          <a:effectRef idx="0"/>
          <a:fontRef idx="minor"/>
        </p:style>
      </p:sp>
      <p:sp>
        <p:nvSpPr>
          <p:cNvPr id="158" name="CustomShape 14"/>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
        <p:nvSpPr>
          <p:cNvPr id="159" name="CustomShape 15"/>
          <p:cNvSpPr/>
          <p:nvPr/>
        </p:nvSpPr>
        <p:spPr>
          <a:xfrm>
            <a:off x="864000" y="1319400"/>
            <a:ext cx="5107680" cy="494280"/>
          </a:xfrm>
          <a:prstGeom prst="rect">
            <a:avLst/>
          </a:prstGeom>
          <a:noFill/>
          <a:ln>
            <a:noFill/>
          </a:ln>
        </p:spPr>
        <p:style>
          <a:lnRef idx="0"/>
          <a:fillRef idx="0"/>
          <a:effectRef idx="0"/>
          <a:fontRef idx="minor"/>
        </p:style>
        <p:txBody>
          <a:bodyPr lIns="90000" rIns="90000" tIns="45000" bIns="45000"/>
          <a:p>
            <a:pPr>
              <a:lnSpc>
                <a:spcPct val="100000"/>
              </a:lnSpc>
            </a:pPr>
            <a:r>
              <a:rPr b="1" lang="it-IT" sz="1400" strike="noStrike">
                <a:solidFill>
                  <a:srgbClr val="231f20"/>
                </a:solidFill>
                <a:latin typeface="Arial"/>
                <a:ea typeface="DejaVu Sans"/>
              </a:rPr>
              <a:t>MANUALE PER LA PROMOZIONE DELL’ATTIVITÀ FISICA</a:t>
            </a:r>
            <a:endParaRPr/>
          </a:p>
        </p:txBody>
      </p:sp>
      <p:sp>
        <p:nvSpPr>
          <p:cNvPr id="160" name="CustomShape 16"/>
          <p:cNvSpPr/>
          <p:nvPr/>
        </p:nvSpPr>
        <p:spPr>
          <a:xfrm>
            <a:off x="131400" y="6515640"/>
            <a:ext cx="5264280" cy="773280"/>
          </a:xfrm>
          <a:prstGeom prst="rect">
            <a:avLst/>
          </a:prstGeom>
          <a:noFill/>
          <a:ln>
            <a:noFill/>
          </a:ln>
        </p:spPr>
        <p:style>
          <a:lnRef idx="0"/>
          <a:fillRef idx="0"/>
          <a:effectRef idx="0"/>
          <a:fontRef idx="minor"/>
        </p:style>
        <p:txBody>
          <a:bodyPr lIns="90000" rIns="90000" tIns="45000" bIns="45000"/>
          <a:p>
            <a:pPr>
              <a:lnSpc>
                <a:spcPct val="100000"/>
              </a:lnSpc>
            </a:pPr>
            <a:r>
              <a:rPr b="1" lang="it-IT" sz="1200" strike="noStrike">
                <a:solidFill>
                  <a:srgbClr val="231f20"/>
                </a:solidFill>
                <a:latin typeface="Arial"/>
                <a:ea typeface="DejaVu Sans"/>
              </a:rPr>
              <a:t>Riferimenti:</a:t>
            </a:r>
            <a:endParaRPr/>
          </a:p>
          <a:p>
            <a:pPr>
              <a:lnSpc>
                <a:spcPct val="100000"/>
              </a:lnSpc>
            </a:pPr>
            <a:r>
              <a:rPr lang="it-IT" sz="1200" strike="noStrike">
                <a:solidFill>
                  <a:srgbClr val="231f20"/>
                </a:solidFill>
                <a:latin typeface="Arial"/>
                <a:ea typeface="DejaVu Sans"/>
              </a:rPr>
              <a:t>S.S. Promozione Educazione salute e Screening</a:t>
            </a:r>
            <a:endParaRPr/>
          </a:p>
          <a:p>
            <a:pPr>
              <a:lnSpc>
                <a:spcPct val="100000"/>
              </a:lnSpc>
            </a:pPr>
            <a:r>
              <a:rPr lang="it-IT" sz="1200" strike="noStrike">
                <a:solidFill>
                  <a:srgbClr val="231f20"/>
                </a:solidFill>
                <a:latin typeface="Arial"/>
                <a:ea typeface="DejaVu Sans"/>
              </a:rPr>
              <a:t>Via Conte Verde 125  -  14100 ASTI Tel. 0141/484053-484049   </a:t>
            </a:r>
            <a:endParaRPr/>
          </a:p>
          <a:p>
            <a:pPr>
              <a:lnSpc>
                <a:spcPct val="100000"/>
              </a:lnSpc>
            </a:pPr>
            <a:r>
              <a:rPr lang="it-IT" sz="1200" strike="noStrike">
                <a:solidFill>
                  <a:srgbClr val="231f20"/>
                </a:solidFill>
                <a:latin typeface="Arial"/>
                <a:ea typeface="DejaVu Sans"/>
              </a:rPr>
              <a:t>fax-0141/484089</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62"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63" name="CustomShape 3"/>
          <p:cNvSpPr/>
          <p:nvPr/>
        </p:nvSpPr>
        <p:spPr>
          <a:xfrm rot="21592800">
            <a:off x="289080" y="361800"/>
            <a:ext cx="1935720" cy="18972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6b0094"/>
                </a:solidFill>
                <a:latin typeface="Arial"/>
                <a:ea typeface="DejaVu Sans"/>
              </a:rPr>
              <a:t>Bullismo- cyberbullismo</a:t>
            </a:r>
            <a:endParaRPr/>
          </a:p>
        </p:txBody>
      </p:sp>
      <p:sp>
        <p:nvSpPr>
          <p:cNvPr id="164" name="CustomShape 4"/>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
        <p:nvSpPr>
          <p:cNvPr id="165" name="CustomShape 5"/>
          <p:cNvSpPr/>
          <p:nvPr/>
        </p:nvSpPr>
        <p:spPr>
          <a:xfrm>
            <a:off x="144360" y="720000"/>
            <a:ext cx="7196040" cy="906984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3e7dc0"/>
                </a:solidFill>
                <a:latin typeface="Arial"/>
                <a:ea typeface="DejaVu Sans"/>
              </a:rPr>
              <a:t>   </a:t>
            </a:r>
            <a:r>
              <a:rPr b="1" lang="it-IT" sz="1400" strike="noStrike">
                <a:solidFill>
                  <a:srgbClr val="3e7dc0"/>
                </a:solidFill>
                <a:latin typeface="Arial"/>
                <a:ea typeface="DejaVu Sans"/>
              </a:rPr>
              <a:t>Scuole SEC. di I° e II° grado</a:t>
            </a:r>
            <a:endParaRPr/>
          </a:p>
          <a:p>
            <a:pPr>
              <a:lnSpc>
                <a:spcPct val="100000"/>
              </a:lnSpc>
            </a:pPr>
            <a:endParaRPr/>
          </a:p>
          <a:p>
            <a:pPr>
              <a:lnSpc>
                <a:spcPct val="100000"/>
              </a:lnSpc>
            </a:pPr>
            <a:r>
              <a:rPr lang="it-IT" sz="1200" strike="noStrike">
                <a:solidFill>
                  <a:srgbClr val="000000"/>
                </a:solidFill>
                <a:latin typeface="Arial"/>
                <a:ea typeface="DejaVu Sans"/>
              </a:rPr>
              <a:t>	</a:t>
            </a:r>
            <a:r>
              <a:rPr lang="it-IT" sz="1200" strike="noStrike">
                <a:solidFill>
                  <a:srgbClr val="000000"/>
                </a:solidFill>
                <a:latin typeface="Arial"/>
                <a:ea typeface="DejaVu Sans"/>
              </a:rPr>
              <a:t>	</a:t>
            </a:r>
            <a:r>
              <a:rPr b="1" lang="it-IT" sz="1400" strike="noStrike">
                <a:solidFill>
                  <a:srgbClr val="000000"/>
                </a:solidFill>
                <a:latin typeface="Arial"/>
                <a:ea typeface="DejaVu Sans"/>
              </a:rPr>
              <a:t>“</a:t>
            </a:r>
            <a:r>
              <a:rPr b="1" lang="it-IT" sz="1400" strike="noStrike">
                <a:solidFill>
                  <a:srgbClr val="000000"/>
                </a:solidFill>
                <a:latin typeface="Arial"/>
                <a:ea typeface="DejaVu Sans"/>
              </a:rPr>
              <a:t>RISPETTO: LA PAROLA IMPOSSIBILE NON E' NEL MIO VOCABOLARIO” </a:t>
            </a:r>
            <a:endParaRPr/>
          </a:p>
          <a:p>
            <a:pPr>
              <a:lnSpc>
                <a:spcPct val="100000"/>
              </a:lnSpc>
            </a:pPr>
            <a:endParaRPr/>
          </a:p>
          <a:p>
            <a:pPr>
              <a:lnSpc>
                <a:spcPct val="100000"/>
              </a:lnSpc>
            </a:pPr>
            <a:r>
              <a:rPr b="1" lang="it-IT" sz="1200" strike="noStrike">
                <a:solidFill>
                  <a:srgbClr val="000000"/>
                </a:solidFill>
                <a:latin typeface="Arial"/>
                <a:ea typeface="DejaVu Sans"/>
              </a:rPr>
              <a:t>Premessa Generale</a:t>
            </a:r>
            <a:endParaRPr/>
          </a:p>
          <a:p>
            <a:pPr algn="just">
              <a:lnSpc>
                <a:spcPct val="100000"/>
              </a:lnSpc>
            </a:pPr>
            <a:r>
              <a:rPr lang="it-IT" sz="1200" strike="noStrike">
                <a:solidFill>
                  <a:srgbClr val="000000"/>
                </a:solidFill>
                <a:latin typeface="Arial"/>
                <a:ea typeface="DejaVu Sans"/>
              </a:rPr>
              <a:t>Il progetto nasce dalla necessità di promuovere una riflessione sulle tematiche della sicurezza on- line e favorire l’integrazione delle tecnologie digitali nella didattica, per garantire un uso consapevole e corretto della rete attraverso la costruzione di strategie finalizzate a rendere internet un luogo più sicuro. Le relazioni con i pari fra i pre-adolescenti sono centrali per la crescita e lo sviluppo dei singoli, ed è sicuramente la scuola l’agenzia educativa di riferimento per favorirle.</a:t>
            </a:r>
            <a:endParaRPr/>
          </a:p>
          <a:p>
            <a:pPr algn="just">
              <a:lnSpc>
                <a:spcPct val="100000"/>
              </a:lnSpc>
            </a:pPr>
            <a:r>
              <a:rPr lang="it-IT" sz="1200" strike="noStrike">
                <a:solidFill>
                  <a:srgbClr val="000000"/>
                </a:solidFill>
                <a:latin typeface="Arial"/>
                <a:ea typeface="DejaVu Sans"/>
              </a:rPr>
              <a:t>A volte esse sono costruite su comportamenti non sani per la crescita di futuri cittadini: bullismo, illegalità, utilizzo scorretto delle nuove tecnologie. Azioni di bullismo sono ormai citate da molti in moltissime situazioni: scuola, compagnie di amici, tempo libero, vita associativa, e ultimamente si parla sempre più di cyber bullismo ovvero l’utilizzo delle tecnologie nelle azioni di prevaricazione offensiva e ripetuta nel tempo. Le ricerche indicano che oltre il 90% degli adolescenti in Italia sono utenti di internet, e il 98% di questi dichiara di avere un profilo su uno dei social network più conosciuti e usati (facebook, twitter); il 52% dei giovani utenti di internet, si connette almeno una volta al giorno, inoltre, l’utilizzo dei nuovi cellulari o smartphone consente una connettività praticamente illimitata.</a:t>
            </a:r>
            <a:endParaRPr/>
          </a:p>
          <a:p>
            <a:pPr algn="just">
              <a:lnSpc>
                <a:spcPct val="100000"/>
              </a:lnSpc>
            </a:pPr>
            <a:endParaRPr/>
          </a:p>
          <a:p>
            <a:pPr algn="just">
              <a:lnSpc>
                <a:spcPct val="100000"/>
              </a:lnSpc>
            </a:pPr>
            <a:r>
              <a:rPr b="1" lang="it-IT" sz="1200" strike="noStrike">
                <a:solidFill>
                  <a:srgbClr val="000000"/>
                </a:solidFill>
                <a:latin typeface="Arial"/>
                <a:ea typeface="DejaVu Sans"/>
              </a:rPr>
              <a:t>Obiettivi</a:t>
            </a:r>
            <a:endParaRPr/>
          </a:p>
          <a:p>
            <a:pPr algn="just">
              <a:lnSpc>
                <a:spcPct val="100000"/>
              </a:lnSpc>
            </a:pPr>
            <a:r>
              <a:rPr lang="it-IT" sz="1200" strike="noStrike">
                <a:solidFill>
                  <a:srgbClr val="000000"/>
                </a:solidFill>
                <a:latin typeface="Arial"/>
                <a:ea typeface="DejaVu Sans"/>
              </a:rPr>
              <a:t>Contrastare il fenomeno del bullismo e del cyberbullismo:</a:t>
            </a:r>
            <a:endParaRPr/>
          </a:p>
          <a:p>
            <a:pPr algn="just">
              <a:lnSpc>
                <a:spcPct val="100000"/>
              </a:lnSpc>
            </a:pPr>
            <a:r>
              <a:rPr lang="it-IT" sz="1200" strike="noStrike">
                <a:solidFill>
                  <a:srgbClr val="000000"/>
                </a:solidFill>
                <a:latin typeface="Arial"/>
                <a:ea typeface="Arial"/>
              </a:rPr>
              <a:t> </a:t>
            </a:r>
            <a:r>
              <a:rPr lang="it-IT" sz="1200" strike="noStrike">
                <a:solidFill>
                  <a:srgbClr val="000000"/>
                </a:solidFill>
                <a:latin typeface="Arial"/>
                <a:ea typeface="Arial"/>
              </a:rPr>
              <a:t>1. Aiutare i ragazzi che si trovano in difficoltà perché oggetto di prevaricazioni online, ma anche intervenire nei confronti di chi fa un uso inadeguato della rete e dei cellulari ascoltando eventuali problemi, fornendo consigli.</a:t>
            </a:r>
            <a:endParaRPr/>
          </a:p>
          <a:p>
            <a:pPr algn="just">
              <a:lnSpc>
                <a:spcPct val="100000"/>
              </a:lnSpc>
            </a:pPr>
            <a:r>
              <a:rPr lang="it-IT" sz="1200" strike="noStrike">
                <a:solidFill>
                  <a:srgbClr val="000000"/>
                </a:solidFill>
                <a:latin typeface="Arial"/>
                <a:ea typeface="DejaVu Sans"/>
              </a:rPr>
              <a:t>2. Sensibilizzare, dare informazioni ai ragazzi e anche ai genitori, su quelli che sono i rischi della rete nell'inserimento di materiale on-line. </a:t>
            </a:r>
            <a:endParaRPr/>
          </a:p>
          <a:p>
            <a:pPr algn="just">
              <a:lnSpc>
                <a:spcPct val="100000"/>
              </a:lnSpc>
            </a:pPr>
            <a:r>
              <a:rPr lang="it-IT" sz="1200" strike="noStrike">
                <a:solidFill>
                  <a:srgbClr val="000000"/>
                </a:solidFill>
                <a:latin typeface="Arial"/>
                <a:ea typeface="DejaVu Sans"/>
              </a:rPr>
              <a:t>3.Misurare il livello di presenza del fenomeno “bullismo” nei territori interessati dal progetto </a:t>
            </a:r>
            <a:endParaRPr/>
          </a:p>
          <a:p>
            <a:pPr algn="just">
              <a:lnSpc>
                <a:spcPct val="100000"/>
              </a:lnSpc>
            </a:pPr>
            <a:r>
              <a:rPr lang="it-IT" sz="1200" strike="noStrike">
                <a:solidFill>
                  <a:srgbClr val="000000"/>
                </a:solidFill>
                <a:latin typeface="Arial"/>
                <a:ea typeface="DejaVu Sans"/>
              </a:rPr>
              <a:t>4.Identificare le vittime di bullismo e provvedere alla loro tutela mediante programmi di intervento individuali</a:t>
            </a:r>
            <a:endParaRPr/>
          </a:p>
          <a:p>
            <a:pPr algn="just">
              <a:lnSpc>
                <a:spcPct val="100000"/>
              </a:lnSpc>
            </a:pPr>
            <a:r>
              <a:rPr lang="it-IT" sz="1200" strike="noStrike">
                <a:solidFill>
                  <a:srgbClr val="000000"/>
                </a:solidFill>
                <a:latin typeface="Arial"/>
                <a:ea typeface="DejaVu Sans"/>
              </a:rPr>
              <a:t>5.Identificare “i bulli” e limitare gli atti di bullismo mediante lo studio e la realizzazione di programmi individuali per il recupero dei casi “a rischio”</a:t>
            </a:r>
            <a:endParaRPr/>
          </a:p>
          <a:p>
            <a:pPr algn="just">
              <a:lnSpc>
                <a:spcPct val="100000"/>
              </a:lnSpc>
            </a:pPr>
            <a:r>
              <a:rPr lang="it-IT" sz="1200" strike="noStrike">
                <a:solidFill>
                  <a:srgbClr val="000000"/>
                </a:solidFill>
                <a:latin typeface="Arial"/>
                <a:ea typeface="DejaVu Sans"/>
              </a:rPr>
              <a:t>6.Individuare e sperimentare strategie innovative per affrontare il fenomeno</a:t>
            </a:r>
            <a:endParaRPr/>
          </a:p>
          <a:p>
            <a:pPr algn="just">
              <a:lnSpc>
                <a:spcPct val="100000"/>
              </a:lnSpc>
            </a:pPr>
            <a:r>
              <a:rPr lang="it-IT" sz="1200" strike="noStrike">
                <a:solidFill>
                  <a:srgbClr val="000000"/>
                </a:solidFill>
                <a:latin typeface="Arial"/>
                <a:ea typeface="DejaVu Sans"/>
              </a:rPr>
              <a:t>7. Interventi mirati anche contro la violenza assistita (nelle scuole, nella vita sociale ed in famiglia)</a:t>
            </a:r>
            <a:endParaRPr/>
          </a:p>
          <a:p>
            <a:pPr algn="just">
              <a:lnSpc>
                <a:spcPct val="100000"/>
              </a:lnSpc>
            </a:pPr>
            <a:endParaRPr/>
          </a:p>
          <a:p>
            <a:pPr algn="just">
              <a:lnSpc>
                <a:spcPct val="100000"/>
              </a:lnSpc>
            </a:pPr>
            <a:r>
              <a:rPr b="1" lang="it-IT" sz="1200" strike="noStrike">
                <a:solidFill>
                  <a:srgbClr val="000000"/>
                </a:solidFill>
                <a:latin typeface="Arial"/>
                <a:ea typeface="DejaVu Sans"/>
              </a:rPr>
              <a:t>Modalità di intervento</a:t>
            </a:r>
            <a:endParaRPr/>
          </a:p>
          <a:p>
            <a:pPr algn="just">
              <a:lnSpc>
                <a:spcPct val="100000"/>
              </a:lnSpc>
            </a:pPr>
            <a:r>
              <a:rPr lang="it-IT" sz="1200" strike="noStrike">
                <a:solidFill>
                  <a:srgbClr val="000000"/>
                </a:solidFill>
                <a:latin typeface="Arial"/>
                <a:ea typeface="Arial"/>
              </a:rPr>
              <a:t>L'equipe multidisciplinare (comprendente sia operatori dell'ASL, sia delle Forze dell'Ordine e della Magistratura) organizzeranno incontri nelle Scuole Medie Inferiori del 3° anno ed Istituti Superiori del 1° - 2° - 3° anno, della Provincia di Asti.</a:t>
            </a:r>
            <a:endParaRPr/>
          </a:p>
          <a:p>
            <a:pPr algn="just">
              <a:lnSpc>
                <a:spcPct val="100000"/>
              </a:lnSpc>
            </a:pPr>
            <a:endParaRPr/>
          </a:p>
          <a:p>
            <a:pPr algn="just">
              <a:lnSpc>
                <a:spcPct val="100000"/>
              </a:lnSpc>
            </a:pPr>
            <a:r>
              <a:rPr b="1" lang="it-IT" sz="1200" strike="noStrike">
                <a:solidFill>
                  <a:srgbClr val="000000"/>
                </a:solidFill>
                <a:latin typeface="Arial"/>
                <a:ea typeface="DejaVu Sans"/>
              </a:rPr>
              <a:t>Modalità di adesione</a:t>
            </a:r>
            <a:endParaRPr/>
          </a:p>
          <a:p>
            <a:pPr algn="just">
              <a:lnSpc>
                <a:spcPct val="100000"/>
              </a:lnSpc>
            </a:pPr>
            <a:r>
              <a:rPr lang="it-IT" sz="1200" strike="noStrike">
                <a:solidFill>
                  <a:srgbClr val="000000"/>
                </a:solidFill>
                <a:latin typeface="Arial"/>
                <a:ea typeface="DejaVu Sans"/>
              </a:rPr>
              <a:t>Si consiglia di trasmette la richiesta utilizzando il modulo allegato :  </a:t>
            </a:r>
            <a:endParaRPr/>
          </a:p>
          <a:p>
            <a:pPr algn="just">
              <a:lnSpc>
                <a:spcPct val="100000"/>
              </a:lnSpc>
            </a:pPr>
            <a:r>
              <a:rPr lang="it-IT" sz="1200" strike="noStrike">
                <a:solidFill>
                  <a:srgbClr val="000000"/>
                </a:solidFill>
                <a:latin typeface="Arial"/>
                <a:ea typeface="Arial"/>
              </a:rPr>
              <a:t>via fax 0141-484089 o e-mail: </a:t>
            </a:r>
            <a:r>
              <a:rPr lang="it-IT" sz="1200" strike="noStrike" u="sng">
                <a:solidFill>
                  <a:srgbClr val="2300dc"/>
                </a:solidFill>
                <a:latin typeface="Arial"/>
                <a:ea typeface="Arial"/>
              </a:rPr>
              <a:t>promozionesalute@asl.at.it</a:t>
            </a:r>
            <a:endParaRPr/>
          </a:p>
          <a:p>
            <a:pPr algn="just">
              <a:lnSpc>
                <a:spcPct val="100000"/>
              </a:lnSpc>
            </a:pPr>
            <a:endParaRPr/>
          </a:p>
          <a:p>
            <a:pPr algn="just">
              <a:lnSpc>
                <a:spcPct val="100000"/>
              </a:lnSpc>
            </a:pPr>
            <a:r>
              <a:rPr b="1" lang="it-IT" sz="1200" strike="noStrike">
                <a:solidFill>
                  <a:srgbClr val="000000"/>
                </a:solidFill>
                <a:latin typeface="Arial"/>
                <a:ea typeface="Arial"/>
              </a:rPr>
              <a:t>entro il 1 luglio p.v. per poter garantire l’attuazione degli interventi entro il primo semestre del prossimo anno  scolastico. </a:t>
            </a:r>
            <a:endParaRPr/>
          </a:p>
          <a:p>
            <a:pPr algn="just">
              <a:lnSpc>
                <a:spcPct val="100000"/>
              </a:lnSpc>
            </a:pPr>
            <a:r>
              <a:rPr b="1" lang="it-IT" sz="1200" strike="noStrike">
                <a:solidFill>
                  <a:srgbClr val="000000"/>
                </a:solidFill>
                <a:latin typeface="Arial"/>
                <a:ea typeface="DejaVu Sans"/>
              </a:rPr>
              <a:t>Verranno accettate le richieste inviate entro il 30 settembre p.v.</a:t>
            </a:r>
            <a:endParaRPr/>
          </a:p>
          <a:p>
            <a:pPr algn="just">
              <a:lnSpc>
                <a:spcPct val="100000"/>
              </a:lnSpc>
            </a:pPr>
            <a:endParaRPr/>
          </a:p>
          <a:p>
            <a:pPr algn="just">
              <a:lnSpc>
                <a:spcPct val="100000"/>
              </a:lnSpc>
            </a:pPr>
            <a:r>
              <a:rPr b="1" lang="it-IT" sz="1200" strike="noStrike">
                <a:solidFill>
                  <a:srgbClr val="000000"/>
                </a:solidFill>
                <a:latin typeface="Arial"/>
                <a:ea typeface="DejaVu Sans"/>
              </a:rPr>
              <a:t>Riferimenti</a:t>
            </a:r>
            <a:endParaRPr/>
          </a:p>
          <a:p>
            <a:pPr algn="just">
              <a:lnSpc>
                <a:spcPct val="100000"/>
              </a:lnSpc>
            </a:pPr>
            <a:r>
              <a:rPr lang="it-IT" sz="1200" strike="noStrike">
                <a:solidFill>
                  <a:srgbClr val="000000"/>
                </a:solidFill>
                <a:latin typeface="Arial"/>
                <a:ea typeface="Arial"/>
              </a:rPr>
              <a:t>Il Referente Equipe  Dr.ssa Anna Maria Scarrione  tel.0141-485462</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a:p>
            <a:pPr algn="just">
              <a:lnSpc>
                <a:spcPct val="100000"/>
              </a:lnSpc>
            </a:pPr>
            <a:endParaRPr/>
          </a:p>
          <a:p>
            <a:pPr algn="just">
              <a:lnSpc>
                <a:spcPct val="100000"/>
              </a:lnSpc>
            </a:pPr>
            <a:r>
              <a:rPr lang="it-IT" sz="1200" strike="noStrike">
                <a:solidFill>
                  <a:srgbClr val="000000"/>
                </a:solidFill>
                <a:latin typeface="Arial"/>
                <a:ea typeface="DejaVu Sans"/>
              </a:rPr>
              <a:t> </a:t>
            </a:r>
            <a:endParaRPr/>
          </a:p>
          <a:p>
            <a:pPr algn="just">
              <a:lnSpc>
                <a:spcPct val="100000"/>
              </a:lnSpc>
            </a:pPr>
            <a:endParaRPr/>
          </a:p>
          <a:p>
            <a:pPr>
              <a:lnSpc>
                <a:spcPct val="100000"/>
              </a:lnSpc>
            </a:pP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67"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68" name="CustomShape 3"/>
          <p:cNvSpPr/>
          <p:nvPr/>
        </p:nvSpPr>
        <p:spPr>
          <a:xfrm>
            <a:off x="158400" y="131400"/>
            <a:ext cx="1205280" cy="2203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e41f26"/>
                </a:solidFill>
                <a:latin typeface="Arial"/>
                <a:ea typeface="DejaVu Sans"/>
              </a:rPr>
              <a:t>Dipendenze</a:t>
            </a:r>
            <a:endParaRPr/>
          </a:p>
        </p:txBody>
      </p:sp>
      <p:sp>
        <p:nvSpPr>
          <p:cNvPr id="169" name="CustomShape 4"/>
          <p:cNvSpPr/>
          <p:nvPr/>
        </p:nvSpPr>
        <p:spPr>
          <a:xfrm>
            <a:off x="302400" y="504000"/>
            <a:ext cx="2357280" cy="21204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3e7dc0"/>
                </a:solidFill>
                <a:latin typeface="Arial"/>
                <a:ea typeface="DejaVu Sans"/>
              </a:rPr>
              <a:t>Scuole SEC. di I° grado</a:t>
            </a:r>
            <a:endParaRPr/>
          </a:p>
        </p:txBody>
      </p:sp>
      <p:sp>
        <p:nvSpPr>
          <p:cNvPr id="170" name="CustomShape 5"/>
          <p:cNvSpPr/>
          <p:nvPr/>
        </p:nvSpPr>
        <p:spPr>
          <a:xfrm>
            <a:off x="144000" y="936000"/>
            <a:ext cx="7027560" cy="8335440"/>
          </a:xfrm>
          <a:prstGeom prst="rect">
            <a:avLst/>
          </a:prstGeom>
          <a:noFill/>
          <a:ln>
            <a:noFill/>
          </a:ln>
        </p:spPr>
        <p:style>
          <a:lnRef idx="0"/>
          <a:fillRef idx="0"/>
          <a:effectRef idx="0"/>
          <a:fontRef idx="minor"/>
        </p:style>
        <p:txBody>
          <a:bodyPr lIns="0" rIns="0" tIns="12600" bIns="0"/>
          <a:p>
            <a:pPr algn="ctr">
              <a:lnSpc>
                <a:spcPct val="100000"/>
              </a:lnSpc>
            </a:pPr>
            <a:r>
              <a:rPr b="1" lang="it-IT" sz="1400" strike="noStrike">
                <a:solidFill>
                  <a:srgbClr val="231f20"/>
                </a:solidFill>
                <a:latin typeface="Arial"/>
                <a:ea typeface="DejaVu Sans"/>
              </a:rPr>
              <a:t>     </a:t>
            </a:r>
            <a:r>
              <a:rPr b="1" lang="it-IT" sz="1400" strike="noStrike">
                <a:solidFill>
                  <a:srgbClr val="231f20"/>
                </a:solidFill>
                <a:latin typeface="Arial"/>
                <a:ea typeface="DejaVu Sans"/>
              </a:rPr>
              <a:t>UNPLUGGED </a:t>
            </a:r>
            <a:r>
              <a:rPr b="1" lang="it-IT" sz="1400" strike="noStrike">
                <a:solidFill>
                  <a:srgbClr val="231f20"/>
                </a:solidFill>
                <a:latin typeface="Arial"/>
                <a:ea typeface="DejaVu Sans"/>
              </a:rPr>
              <a:t>	</a:t>
            </a:r>
            <a:r>
              <a:rPr b="1" lang="it-IT" sz="1400" strike="noStrike">
                <a:solidFill>
                  <a:srgbClr val="231f20"/>
                </a:solidFill>
                <a:latin typeface="Arial"/>
                <a:ea typeface="DejaVu Sans"/>
              </a:rPr>
              <a:t>	</a:t>
            </a:r>
            <a:r>
              <a:rPr b="1" lang="it-IT" sz="1400" strike="noStrike">
                <a:solidFill>
                  <a:srgbClr val="231f20"/>
                </a:solidFill>
                <a:latin typeface="Arial"/>
                <a:ea typeface="DejaVu Sans"/>
              </a:rPr>
              <a:t>	</a:t>
            </a:r>
            <a:endParaRPr/>
          </a:p>
          <a:p>
            <a:pPr>
              <a:lnSpc>
                <a:spcPct val="100000"/>
              </a:lnSpc>
            </a:pPr>
            <a:endParaRPr/>
          </a:p>
          <a:p>
            <a:pPr>
              <a:lnSpc>
                <a:spcPct val="100000"/>
              </a:lnSpc>
            </a:pPr>
            <a:r>
              <a:rPr b="1" lang="it-IT" sz="1200" strike="noStrike">
                <a:solidFill>
                  <a:srgbClr val="231f20"/>
                </a:solidFill>
                <a:latin typeface="Arial"/>
                <a:ea typeface="DejaVu Sans"/>
              </a:rPr>
              <a:t>Contesto</a:t>
            </a:r>
            <a:endParaRPr/>
          </a:p>
          <a:p>
            <a:pPr algn="just">
              <a:lnSpc>
                <a:spcPct val="100000"/>
              </a:lnSpc>
            </a:pPr>
            <a:r>
              <a:rPr lang="it-IT" sz="1200" strike="noStrike">
                <a:solidFill>
                  <a:srgbClr val="231f20"/>
                </a:solidFill>
                <a:latin typeface="Arial"/>
                <a:ea typeface="DejaVu Sans"/>
              </a:rPr>
              <a:t>La scuola ha inserito da anni nei propri obiettivi, oltre al raggiungimento dello sviluppo cognitivo, anche quello dello sviluppo personale e sociale degli studenti.</a:t>
            </a:r>
            <a:endParaRPr/>
          </a:p>
          <a:p>
            <a:pPr algn="just">
              <a:lnSpc>
                <a:spcPct val="100000"/>
              </a:lnSpc>
            </a:pPr>
            <a:r>
              <a:rPr lang="it-IT" sz="1200" strike="noStrike">
                <a:solidFill>
                  <a:srgbClr val="231f20"/>
                </a:solidFill>
                <a:latin typeface="Arial"/>
                <a:ea typeface="DejaVu Sans"/>
              </a:rPr>
              <a:t>Costituisce pertanto il setting più idoneo per l’attivazione di programmi di prevenzione primaria, ovvero rivolti ad una popolazione sana per prevenire un comportamento a rischio che non si è ancora manifestato; nel nostro caso il consumo di sostanze quali tabacco, cannabis, alcol.</a:t>
            </a:r>
            <a:endParaRPr/>
          </a:p>
          <a:p>
            <a:pPr algn="just">
              <a:lnSpc>
                <a:spcPct val="100000"/>
              </a:lnSpc>
            </a:pPr>
            <a:r>
              <a:rPr lang="it-IT" sz="1200" strike="noStrike">
                <a:solidFill>
                  <a:srgbClr val="231f20"/>
                </a:solidFill>
                <a:latin typeface="Arial"/>
                <a:ea typeface="DejaVu Sans"/>
              </a:rPr>
              <a:t>Dalle indagini ESPAD Italia 2014 [www.espad.org] e HBSC Italia 2014 [www.hbsc.org] sappiamo infatti che 4 consumatori su 5 iniziano l’uso di sostanze prima di avere raggiunto  l’età adulta.</a:t>
            </a:r>
            <a:endParaRPr/>
          </a:p>
          <a:p>
            <a:pPr algn="just">
              <a:lnSpc>
                <a:spcPct val="100000"/>
              </a:lnSpc>
            </a:pPr>
            <a:r>
              <a:rPr lang="it-IT" sz="1200" strike="noStrike">
                <a:solidFill>
                  <a:srgbClr val="231f20"/>
                </a:solidFill>
                <a:latin typeface="Arial"/>
                <a:ea typeface="DejaVu Sans"/>
              </a:rPr>
              <a:t>Tra gli interventi più accreditati e convalidati in questo campo vi è il </a:t>
            </a:r>
            <a:r>
              <a:rPr b="1" i="1" lang="it-IT" sz="1200" strike="noStrike">
                <a:solidFill>
                  <a:srgbClr val="231f20"/>
                </a:solidFill>
                <a:latin typeface="Arial"/>
                <a:ea typeface="DejaVu Sans"/>
              </a:rPr>
              <a:t>Programma</a:t>
            </a:r>
            <a:r>
              <a:rPr i="1" lang="it-IT" sz="1200" strike="noStrike">
                <a:solidFill>
                  <a:srgbClr val="231f20"/>
                </a:solidFill>
                <a:latin typeface="Arial"/>
                <a:ea typeface="DejaVu Sans"/>
              </a:rPr>
              <a:t> </a:t>
            </a:r>
            <a:r>
              <a:rPr b="1" i="1" lang="it-IT" sz="1200" strike="noStrike">
                <a:solidFill>
                  <a:srgbClr val="231f20"/>
                </a:solidFill>
                <a:latin typeface="Arial"/>
                <a:ea typeface="DejaVu Sans"/>
              </a:rPr>
              <a:t>UNPLUGGED</a:t>
            </a:r>
            <a:r>
              <a:rPr lang="it-IT" sz="1200" strike="noStrike">
                <a:solidFill>
                  <a:srgbClr val="231f20"/>
                </a:solidFill>
                <a:latin typeface="Arial"/>
                <a:ea typeface="DejaVu Sans"/>
              </a:rPr>
              <a:t>, nato dall'esperienza del Progetto EUDAP </a:t>
            </a:r>
            <a:r>
              <a:rPr b="1" lang="it-IT" sz="1200" strike="noStrike">
                <a:solidFill>
                  <a:srgbClr val="231f20"/>
                </a:solidFill>
                <a:latin typeface="Arial"/>
                <a:ea typeface="DejaVu Sans"/>
              </a:rPr>
              <a:t>(</a:t>
            </a:r>
            <a:r>
              <a:rPr lang="it-IT" sz="1200" strike="noStrike">
                <a:solidFill>
                  <a:srgbClr val="231f20"/>
                </a:solidFill>
                <a:latin typeface="Arial"/>
                <a:ea typeface="DejaVu Sans"/>
              </a:rPr>
              <a:t>European Drug Addiction Prevention Trial</a:t>
            </a:r>
            <a:r>
              <a:rPr b="1" lang="it-IT" sz="1200" strike="noStrike">
                <a:solidFill>
                  <a:srgbClr val="231f20"/>
                </a:solidFill>
                <a:latin typeface="Arial"/>
                <a:ea typeface="DejaVu Sans"/>
              </a:rPr>
              <a:t>), s</a:t>
            </a:r>
            <a:r>
              <a:rPr lang="it-IT" sz="1200" strike="noStrike">
                <a:solidFill>
                  <a:srgbClr val="231f20"/>
                </a:solidFill>
                <a:latin typeface="Arial"/>
                <a:ea typeface="DejaVu Sans"/>
              </a:rPr>
              <a:t>tudio multicentrico </a:t>
            </a:r>
            <a:r>
              <a:rPr i="1" lang="it-IT" sz="1200" strike="noStrike">
                <a:solidFill>
                  <a:srgbClr val="231f20"/>
                </a:solidFill>
                <a:latin typeface="Arial"/>
                <a:ea typeface="DejaVu Sans"/>
              </a:rPr>
              <a:t>concepito specificamente per le scuole europee</a:t>
            </a:r>
            <a:r>
              <a:rPr lang="it-IT" sz="1200" strike="noStrike">
                <a:solidFill>
                  <a:srgbClr val="231f20"/>
                </a:solidFill>
                <a:latin typeface="Arial"/>
                <a:ea typeface="DejaVu Sans"/>
              </a:rPr>
              <a:t>. Esso utilizza principi e metodi che la letteratura scientifica ha indicato come i più utili al fine di ridurre la prevalenza del consumo di sostanze stupefacenti ed è finalizzato  alla prevenzione dell’uso precoce di tabacco, alcol e droghe.</a:t>
            </a:r>
            <a:endParaRPr/>
          </a:p>
          <a:p>
            <a:pPr algn="just">
              <a:lnSpc>
                <a:spcPct val="100000"/>
              </a:lnSpc>
            </a:pPr>
            <a:r>
              <a:rPr lang="it-IT" sz="1200" strike="noStrike">
                <a:solidFill>
                  <a:srgbClr val="231f20"/>
                </a:solidFill>
                <a:latin typeface="Arial"/>
                <a:ea typeface="DejaVu Sans"/>
              </a:rPr>
              <a:t>L’</a:t>
            </a:r>
            <a:r>
              <a:rPr i="1" lang="it-IT" sz="1200" strike="noStrike">
                <a:solidFill>
                  <a:srgbClr val="231f20"/>
                </a:solidFill>
                <a:latin typeface="Arial"/>
                <a:ea typeface="DejaVu Sans"/>
              </a:rPr>
              <a:t>ambito</a:t>
            </a:r>
            <a:r>
              <a:rPr lang="it-IT" sz="1200" strike="noStrike">
                <a:solidFill>
                  <a:srgbClr val="231f20"/>
                </a:solidFill>
                <a:latin typeface="Arial"/>
                <a:ea typeface="DejaVu Sans"/>
              </a:rPr>
              <a:t> d’azione della didattica proposto dal Programma </a:t>
            </a:r>
            <a:r>
              <a:rPr i="1" lang="it-IT" sz="1200" strike="noStrike">
                <a:solidFill>
                  <a:srgbClr val="231f20"/>
                </a:solidFill>
                <a:latin typeface="Arial"/>
                <a:ea typeface="DejaVu Sans"/>
              </a:rPr>
              <a:t>UNPLUGGED</a:t>
            </a:r>
            <a:r>
              <a:rPr lang="it-IT" sz="1200" strike="noStrike">
                <a:solidFill>
                  <a:srgbClr val="231f20"/>
                </a:solidFill>
                <a:latin typeface="Arial"/>
                <a:ea typeface="DejaVu Sans"/>
              </a:rPr>
              <a:t> è riferito ai comportamenti: motivare e rendere capaci di adottare comportamenti di tutela e autotutela, di sviluppare abitudini e atteggiamenti corretti in situazioni di pericolo personale e ambientale.</a:t>
            </a:r>
            <a:endParaRPr/>
          </a:p>
          <a:p>
            <a:pPr algn="just">
              <a:lnSpc>
                <a:spcPct val="100000"/>
              </a:lnSpc>
            </a:pPr>
            <a:r>
              <a:rPr i="1" lang="it-IT" sz="1200" strike="noStrike">
                <a:solidFill>
                  <a:srgbClr val="231f20"/>
                </a:solidFill>
                <a:latin typeface="Arial"/>
                <a:ea typeface="DejaVu Sans"/>
              </a:rPr>
              <a:t>Il modello adottato è quello dell’influenza sociale.</a:t>
            </a:r>
            <a:r>
              <a:rPr lang="it-IT" sz="1200" strike="noStrike">
                <a:solidFill>
                  <a:srgbClr val="231f20"/>
                </a:solidFill>
                <a:latin typeface="Arial"/>
                <a:ea typeface="DejaVu Sans"/>
              </a:rPr>
              <a:t> Si basa sulla promozione delle </a:t>
            </a:r>
            <a:r>
              <a:rPr b="1" lang="it-IT" sz="1200" strike="noStrike">
                <a:solidFill>
                  <a:srgbClr val="231f20"/>
                </a:solidFill>
                <a:latin typeface="Arial"/>
                <a:ea typeface="DejaVu Sans"/>
              </a:rPr>
              <a:t>life skill</a:t>
            </a:r>
            <a:r>
              <a:rPr lang="it-IT" sz="1200" strike="noStrike">
                <a:solidFill>
                  <a:srgbClr val="231f20"/>
                </a:solidFill>
                <a:latin typeface="Arial"/>
                <a:ea typeface="DejaVu Sans"/>
              </a:rPr>
              <a:t>, ovvero l'insieme delle abilità utili per adottare un comportamento positivo e flessibile e far fronte con efficacia alle esigenze e alle difficoltà che si presentano nella vita di tutti i giorni (OMS, 1998).</a:t>
            </a:r>
            <a:endParaRPr/>
          </a:p>
          <a:p>
            <a:pPr algn="just">
              <a:lnSpc>
                <a:spcPct val="100000"/>
              </a:lnSpc>
            </a:pPr>
            <a:r>
              <a:rPr lang="it-IT" sz="1200" strike="noStrike">
                <a:solidFill>
                  <a:srgbClr val="231f20"/>
                </a:solidFill>
                <a:latin typeface="Arial"/>
                <a:ea typeface="DejaVu Sans"/>
              </a:rPr>
              <a:t>Gli adolescenti tendono ad adottare le attitudini del gruppo e ad agire in accordo con le aspettative dello stesso secondo bisogni di affiliazione e di confronto sociale. Ma anche per necessità di rispondere alle pressioni sociali, per agire in modo conforme al gruppo. Il comportamento è però sovente influenzato da percezioni scorrette (la “norma”</a:t>
            </a:r>
            <a:r>
              <a:rPr i="1" lang="it-IT" sz="1200" strike="noStrike">
                <a:solidFill>
                  <a:srgbClr val="231f20"/>
                </a:solidFill>
                <a:latin typeface="Arial"/>
                <a:ea typeface="DejaVu Sans"/>
              </a:rPr>
              <a:t> percepita</a:t>
            </a:r>
            <a:r>
              <a:rPr lang="it-IT" sz="1200" strike="noStrike">
                <a:solidFill>
                  <a:srgbClr val="231f20"/>
                </a:solidFill>
                <a:latin typeface="Arial"/>
                <a:ea typeface="DejaVu Sans"/>
              </a:rPr>
              <a:t>) più che dalle reali opinioni, credenze ed azioni del singolo (la “norma” </a:t>
            </a:r>
            <a:r>
              <a:rPr i="1" lang="it-IT" sz="1200" strike="noStrike">
                <a:solidFill>
                  <a:srgbClr val="231f20"/>
                </a:solidFill>
                <a:latin typeface="Arial"/>
                <a:ea typeface="DejaVu Sans"/>
              </a:rPr>
              <a:t>reale</a:t>
            </a:r>
            <a:r>
              <a:rPr lang="it-IT" sz="1200" strike="noStrike">
                <a:solidFill>
                  <a:srgbClr val="231f20"/>
                </a:solidFill>
                <a:latin typeface="Arial"/>
                <a:ea typeface="DejaVu Sans"/>
              </a:rPr>
              <a:t>).</a:t>
            </a:r>
            <a:endParaRPr/>
          </a:p>
          <a:p>
            <a:pPr algn="just">
              <a:lnSpc>
                <a:spcPct val="100000"/>
              </a:lnSpc>
            </a:pPr>
            <a:r>
              <a:rPr lang="it-IT" sz="1200" strike="noStrike">
                <a:solidFill>
                  <a:srgbClr val="231f20"/>
                </a:solidFill>
                <a:latin typeface="Arial"/>
                <a:ea typeface="DejaVu Sans"/>
              </a:rPr>
              <a:t>Il Programma </a:t>
            </a:r>
            <a:r>
              <a:rPr i="1" lang="it-IT" sz="1200" strike="noStrike">
                <a:solidFill>
                  <a:srgbClr val="231f20"/>
                </a:solidFill>
                <a:latin typeface="Arial"/>
                <a:ea typeface="DejaVu Sans"/>
              </a:rPr>
              <a:t>UNPLUGGED</a:t>
            </a:r>
            <a:r>
              <a:rPr lang="it-IT" sz="1200" strike="noStrike">
                <a:solidFill>
                  <a:srgbClr val="231f20"/>
                </a:solidFill>
                <a:latin typeface="Arial"/>
                <a:ea typeface="DejaVu Sans"/>
              </a:rPr>
              <a:t> mira a sviluppare e/o rinforzare le life skill, sostenendo il singolo ed il gruppo classe nell'individuare comportamenti positivi e scelte salutari per valutare e reagire alle influenze ambientali.</a:t>
            </a:r>
            <a:endParaRPr/>
          </a:p>
          <a:p>
            <a:pPr algn="just">
              <a:lnSpc>
                <a:spcPct val="100000"/>
              </a:lnSpc>
            </a:pPr>
            <a:r>
              <a:rPr lang="it-IT" sz="1200" strike="noStrike">
                <a:solidFill>
                  <a:srgbClr val="231f20"/>
                </a:solidFill>
                <a:latin typeface="Arial"/>
                <a:ea typeface="DejaVu Sans"/>
              </a:rPr>
              <a:t>Riconosciutane la validità, la Commissione  Europea ha finanziato il programma nell’ambito del Programma Europeo di Sanità Pubblica.</a:t>
            </a:r>
            <a:r>
              <a:rPr i="1" lang="it-IT" sz="1200" strike="noStrike">
                <a:solidFill>
                  <a:srgbClr val="231f20"/>
                </a:solidFill>
                <a:latin typeface="Arial"/>
                <a:ea typeface="DejaVu Sans"/>
              </a:rPr>
              <a:t> Ad oggi UNPLUGGED è portato avanti in 18 regioni italiane su 20</a:t>
            </a:r>
            <a:r>
              <a:rPr lang="it-IT" sz="1200" strike="noStrike">
                <a:solidFill>
                  <a:srgbClr val="231f20"/>
                </a:solidFill>
                <a:latin typeface="Arial"/>
                <a:ea typeface="DejaVu Sans"/>
              </a:rPr>
              <a:t> (escluse Emilia Romagna e Basilicata), nei</a:t>
            </a:r>
            <a:r>
              <a:rPr i="1" lang="it-IT" sz="1200" strike="noStrike">
                <a:solidFill>
                  <a:srgbClr val="231f20"/>
                </a:solidFill>
                <a:latin typeface="Arial"/>
                <a:ea typeface="DejaVu Sans"/>
              </a:rPr>
              <a:t> 6 Paesi europei</a:t>
            </a:r>
            <a:r>
              <a:rPr lang="it-IT" sz="1200" strike="noStrike">
                <a:solidFill>
                  <a:srgbClr val="231f20"/>
                </a:solidFill>
                <a:latin typeface="Arial"/>
                <a:ea typeface="DejaVu Sans"/>
              </a:rPr>
              <a:t> che lo hanno inizialmente varato insieme all'Italia ed in </a:t>
            </a:r>
            <a:r>
              <a:rPr i="1" lang="it-IT" sz="1200" strike="noStrike">
                <a:solidFill>
                  <a:srgbClr val="231f20"/>
                </a:solidFill>
                <a:latin typeface="Arial"/>
                <a:ea typeface="DejaVu Sans"/>
              </a:rPr>
              <a:t>altri 9 Paesi europei ed extra europei</a:t>
            </a:r>
            <a:r>
              <a:rPr lang="it-IT" sz="1200" strike="noStrike">
                <a:solidFill>
                  <a:srgbClr val="231f20"/>
                </a:solidFill>
                <a:latin typeface="Arial"/>
                <a:ea typeface="DejaVu Sans"/>
              </a:rPr>
              <a:t> (Croazia, Kirghizistan, Libano, Lituania, Marocco, Repubblica Ceca, Romania, Russia e Slovenia) aggiuntisi successivamente.</a:t>
            </a:r>
            <a:endParaRPr/>
          </a:p>
          <a:p>
            <a:pPr>
              <a:lnSpc>
                <a:spcPct val="100000"/>
              </a:lnSpc>
            </a:pPr>
            <a:endParaRPr/>
          </a:p>
          <a:p>
            <a:pPr>
              <a:lnSpc>
                <a:spcPct val="100000"/>
              </a:lnSpc>
            </a:pPr>
            <a:endParaRPr/>
          </a:p>
          <a:p>
            <a:pPr>
              <a:lnSpc>
                <a:spcPct val="100000"/>
              </a:lnSpc>
            </a:pPr>
            <a:r>
              <a:rPr b="1" lang="it-IT" sz="1200" strike="noStrike">
                <a:solidFill>
                  <a:srgbClr val="231f20"/>
                </a:solidFill>
                <a:latin typeface="Arial"/>
                <a:ea typeface="DejaVu Sans"/>
              </a:rPr>
              <a:t>Finalita’</a:t>
            </a:r>
            <a:endParaRPr/>
          </a:p>
          <a:p>
            <a:pPr>
              <a:lnSpc>
                <a:spcPct val="100000"/>
              </a:lnSpc>
            </a:pPr>
            <a:r>
              <a:rPr lang="it-IT" sz="1200" strike="noStrike">
                <a:solidFill>
                  <a:srgbClr val="231f20"/>
                </a:solidFill>
                <a:latin typeface="Arial"/>
                <a:ea typeface="DejaVu Sans"/>
              </a:rPr>
              <a:t>* prevenire l’iniziazione all’uso di tabacco, alcol e droghe</a:t>
            </a:r>
            <a:endParaRPr/>
          </a:p>
          <a:p>
            <a:pPr>
              <a:lnSpc>
                <a:spcPct val="100000"/>
              </a:lnSpc>
            </a:pPr>
            <a:r>
              <a:rPr lang="it-IT" sz="1200" strike="noStrike">
                <a:solidFill>
                  <a:srgbClr val="231f20"/>
                </a:solidFill>
                <a:latin typeface="Arial"/>
                <a:ea typeface="DejaVu Sans"/>
              </a:rPr>
              <a:t>* ritardarne la prima eventuale assunzione </a:t>
            </a:r>
            <a:endParaRPr/>
          </a:p>
          <a:p>
            <a:pPr>
              <a:lnSpc>
                <a:spcPct val="100000"/>
              </a:lnSpc>
            </a:pPr>
            <a:r>
              <a:rPr lang="it-IT" sz="1200" strike="noStrike">
                <a:solidFill>
                  <a:srgbClr val="231f20"/>
                </a:solidFill>
                <a:latin typeface="Arial"/>
                <a:ea typeface="DejaVu Sans"/>
              </a:rPr>
              <a:t>* sviluppare e rinforzare i fattori protettivi</a:t>
            </a:r>
            <a:endParaRPr/>
          </a:p>
          <a:p>
            <a:pPr>
              <a:lnSpc>
                <a:spcPct val="100000"/>
              </a:lnSpc>
            </a:pPr>
            <a:r>
              <a:rPr lang="it-IT" sz="1200" strike="noStrike">
                <a:solidFill>
                  <a:srgbClr val="231f20"/>
                </a:solidFill>
                <a:latin typeface="Arial"/>
                <a:ea typeface="DejaVu Sans"/>
              </a:rPr>
              <a:t>* applicare criteri di evidenza di efficacia scientifica</a:t>
            </a:r>
            <a:endParaRPr/>
          </a:p>
          <a:p>
            <a:pPr>
              <a:lnSpc>
                <a:spcPct val="100000"/>
              </a:lnSpc>
            </a:pPr>
            <a:r>
              <a:rPr lang="it-IT" sz="1200" strike="noStrike">
                <a:solidFill>
                  <a:srgbClr val="231f20"/>
                </a:solidFill>
                <a:latin typeface="Arial"/>
                <a:ea typeface="DejaVu Sans"/>
              </a:rPr>
              <a:t>* valorizzare la rete locale tra ASLAT (formatori) e SCUOLE</a:t>
            </a:r>
            <a:endParaRPr/>
          </a:p>
          <a:p>
            <a:pPr>
              <a:lnSpc>
                <a:spcPts val="0"/>
              </a:lnSpc>
            </a:pPr>
            <a:r>
              <a:rPr lang="it-IT" sz="1200" strike="noStrike">
                <a:solidFill>
                  <a:srgbClr val="231f20"/>
                </a:solidFill>
                <a:latin typeface="Arial"/>
                <a:ea typeface="DejaVu Sans"/>
              </a:rPr>
              <a:t>* fornire agli insegnanti contenuti specifici di prevenzione</a:t>
            </a:r>
            <a:endParaRPr/>
          </a:p>
          <a:p>
            <a:pPr>
              <a:lnSpc>
                <a:spcPts val="0"/>
              </a:lnSpc>
            </a:pPr>
            <a:r>
              <a:rPr lang="it-IT" sz="1200" strike="noStrike">
                <a:solidFill>
                  <a:srgbClr val="231f20"/>
                </a:solidFill>
                <a:latin typeface="Arial"/>
                <a:ea typeface="DejaVu Sans"/>
              </a:rPr>
              <a:t>* realizzare con gli alunni, in modo continuativo ed autonomo, il percorso</a:t>
            </a:r>
            <a:endParaRPr/>
          </a:p>
          <a:p>
            <a:pPr>
              <a:lnSpc>
                <a:spcPts val="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formativo validato</a:t>
            </a:r>
            <a:endParaRPr/>
          </a:p>
          <a:p>
            <a:pPr>
              <a:lnSpc>
                <a:spcPct val="100000"/>
              </a:lnSpc>
            </a:pPr>
            <a:r>
              <a:rPr lang="it-IT" sz="1200" strike="noStrike">
                <a:solidFill>
                  <a:srgbClr val="231f20"/>
                </a:solidFill>
                <a:latin typeface="Arial"/>
                <a:ea typeface="DejaVu Sans"/>
              </a:rPr>
              <a:t>* fornire supporto costante ai docenti da parte dei formatori ASL AT</a:t>
            </a:r>
            <a:endParaRPr/>
          </a:p>
          <a:p>
            <a:pPr>
              <a:lnSpc>
                <a:spcPct val="100000"/>
              </a:lnSpc>
            </a:pPr>
            <a:endParaRPr/>
          </a:p>
          <a:p>
            <a:pPr>
              <a:lnSpc>
                <a:spcPct val="100000"/>
              </a:lnSpc>
            </a:pPr>
            <a:endParaRPr/>
          </a:p>
        </p:txBody>
      </p:sp>
      <p:sp>
        <p:nvSpPr>
          <p:cNvPr id="171" name="CustomShape 6"/>
          <p:cNvSpPr/>
          <p:nvPr/>
        </p:nvSpPr>
        <p:spPr>
          <a:xfrm>
            <a:off x="5216760" y="7200000"/>
            <a:ext cx="1954800" cy="2588040"/>
          </a:xfrm>
          <a:prstGeom prst="rect">
            <a:avLst/>
          </a:prstGeom>
          <a:blipFill>
            <a:blip r:embed="rId1"/>
            <a:stretch>
              <a:fillRect/>
            </a:stretch>
          </a:blipFill>
          <a:ln>
            <a:noFill/>
          </a:ln>
        </p:spPr>
        <p:style>
          <a:lnRef idx="0"/>
          <a:fillRef idx="0"/>
          <a:effectRef idx="0"/>
          <a:fontRef idx="minor"/>
        </p:style>
      </p:sp>
      <p:sp>
        <p:nvSpPr>
          <p:cNvPr id="172" name="CustomShape 7"/>
          <p:cNvSpPr/>
          <p:nvPr/>
        </p:nvSpPr>
        <p:spPr>
          <a:xfrm>
            <a:off x="5216760" y="7200000"/>
            <a:ext cx="1954800" cy="2588040"/>
          </a:xfrm>
          <a:custGeom>
            <a:avLst/>
            <a:gdLst/>
            <a:ahLst/>
            <a:rect l="0" t="0" r="r" b="b"/>
            <a:pathLst>
              <a:path w="1960764" h="2842215">
                <a:moveTo>
                  <a:pt x="0" y="2842214"/>
                </a:moveTo>
                <a:lnTo>
                  <a:pt x="1960763" y="2842214"/>
                </a:lnTo>
                <a:lnTo>
                  <a:pt x="1960763" y="0"/>
                </a:lnTo>
                <a:lnTo>
                  <a:pt x="0" y="0"/>
                </a:lnTo>
                <a:lnTo>
                  <a:pt x="0" y="2842214"/>
                </a:lnTo>
              </a:path>
            </a:pathLst>
          </a:custGeom>
          <a:noFill/>
          <a:ln w="63360">
            <a:solidFill>
              <a:srgbClr val="ac1f23"/>
            </a:solidFill>
            <a:round/>
          </a:ln>
        </p:spPr>
        <p:style>
          <a:lnRef idx="0"/>
          <a:fillRef idx="0"/>
          <a:effectRef idx="0"/>
          <a:fontRef idx="minor"/>
        </p:style>
      </p:sp>
      <p:sp>
        <p:nvSpPr>
          <p:cNvPr id="173" name="CustomShape 8"/>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75"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76" name="CustomShape 3"/>
          <p:cNvSpPr/>
          <p:nvPr/>
        </p:nvSpPr>
        <p:spPr>
          <a:xfrm>
            <a:off x="167400" y="216000"/>
            <a:ext cx="7192080" cy="8011440"/>
          </a:xfrm>
          <a:prstGeom prst="rect">
            <a:avLst/>
          </a:prstGeom>
          <a:noFill/>
          <a:ln>
            <a:noFill/>
          </a:ln>
        </p:spPr>
        <p:style>
          <a:lnRef idx="0"/>
          <a:fillRef idx="0"/>
          <a:effectRef idx="0"/>
          <a:fontRef idx="minor"/>
        </p:style>
        <p:txBody>
          <a:bodyPr lIns="0" rIns="0" tIns="12600" bIns="0"/>
          <a:p>
            <a:pPr algn="just">
              <a:lnSpc>
                <a:spcPct val="100000"/>
              </a:lnSpc>
            </a:pPr>
            <a:r>
              <a:rPr b="1" lang="it-IT" sz="1200" strike="noStrike">
                <a:solidFill>
                  <a:srgbClr val="231f20"/>
                </a:solidFill>
                <a:latin typeface="Arial"/>
                <a:ea typeface="DejaVu Sans"/>
              </a:rPr>
              <a:t>Obiettivi specifci</a:t>
            </a:r>
            <a:endParaRPr/>
          </a:p>
          <a:p>
            <a:pPr algn="just">
              <a:lnSpc>
                <a:spcPct val="100000"/>
              </a:lnSpc>
            </a:pPr>
            <a:r>
              <a:rPr lang="it-IT" sz="1200" strike="noStrike">
                <a:solidFill>
                  <a:srgbClr val="231f20"/>
                </a:solidFill>
                <a:latin typeface="Arial"/>
                <a:ea typeface="DejaVu Sans"/>
              </a:rPr>
              <a:t>Acquisire informazioni e conoscenze corrette sulle sostanze e sui loro effetti</a:t>
            </a:r>
            <a:endParaRPr/>
          </a:p>
          <a:p>
            <a:pPr algn="just">
              <a:lnSpc>
                <a:spcPct val="100000"/>
              </a:lnSpc>
            </a:pPr>
            <a:r>
              <a:rPr lang="it-IT" sz="1200" strike="noStrike">
                <a:solidFill>
                  <a:srgbClr val="231f20"/>
                </a:solidFill>
                <a:latin typeface="Arial"/>
                <a:ea typeface="DejaVu Sans"/>
              </a:rPr>
              <a:t>Modificare negli studenti le credenze e gli atteggiamenti nei confronti dell’uso di sostanze</a:t>
            </a:r>
            <a:endParaRPr/>
          </a:p>
          <a:p>
            <a:pPr algn="just">
              <a:lnSpc>
                <a:spcPct val="100000"/>
              </a:lnSpc>
            </a:pPr>
            <a:r>
              <a:rPr lang="it-IT" sz="1200" strike="noStrike">
                <a:solidFill>
                  <a:srgbClr val="231f20"/>
                </a:solidFill>
                <a:latin typeface="Arial"/>
                <a:ea typeface="DejaVu Sans"/>
              </a:rPr>
              <a:t>Sviluppare negli adolescenti le competenze e le risorse necessarie ad affrontare la vita quotidiana</a:t>
            </a:r>
            <a:endParaRPr/>
          </a:p>
          <a:p>
            <a:pPr algn="just">
              <a:lnSpc>
                <a:spcPct val="100000"/>
              </a:lnSpc>
            </a:pPr>
            <a:r>
              <a:rPr lang="it-IT" sz="1200" strike="noStrike">
                <a:solidFill>
                  <a:srgbClr val="231f20"/>
                </a:solidFill>
                <a:latin typeface="Arial"/>
                <a:ea typeface="DejaVu Sans"/>
              </a:rPr>
              <a:t>Rinforzare le abilità esistenti per resistere alla pressione dei pari ed alle influenze sociali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 </a:t>
            </a:r>
            <a:endParaRPr/>
          </a:p>
          <a:p>
            <a:pPr algn="just">
              <a:lnSpc>
                <a:spcPts val="0"/>
              </a:lnSpc>
            </a:pPr>
            <a:r>
              <a:rPr lang="it-IT" sz="1200" strike="noStrike">
                <a:solidFill>
                  <a:srgbClr val="231f20"/>
                </a:solidFill>
                <a:latin typeface="Arial"/>
                <a:ea typeface="DejaVu Sans"/>
              </a:rPr>
              <a:t>La gerarchia delle prove di efficacia dell’intervento educativo proposto mette al primo posto la </a:t>
            </a:r>
            <a:r>
              <a:rPr i="1" lang="it-IT" sz="1200" strike="noStrike">
                <a:solidFill>
                  <a:srgbClr val="231f20"/>
                </a:solidFill>
                <a:latin typeface="Arial"/>
                <a:ea typeface="DejaVu Sans"/>
              </a:rPr>
              <a:t>metodologia interattiva</a:t>
            </a:r>
            <a:r>
              <a:rPr lang="it-IT" sz="1200" strike="noStrike">
                <a:solidFill>
                  <a:srgbClr val="231f20"/>
                </a:solidFill>
                <a:latin typeface="Arial"/>
                <a:ea typeface="DejaVu Sans"/>
              </a:rPr>
              <a:t>, basata su tecniche quali: problem solving, simulazioni, role playng formativo, discussioni di gruppo tra studenti e docente/studenti. I formatori locali forniranno tutoraggio agli insegnanti durante l'attuazione del progetto. E' prevista al termine del Programma la valutazione dello stesso da parte dei docenti e degli studenti nelle scuole che aderiranno al progetto.</a:t>
            </a:r>
            <a:endParaRPr/>
          </a:p>
          <a:p>
            <a:pPr algn="just">
              <a:lnSpc>
                <a:spcPts val="0"/>
              </a:lnSpc>
            </a:pPr>
            <a:endParaRPr/>
          </a:p>
          <a:p>
            <a:pPr algn="just">
              <a:lnSpc>
                <a:spcPts val="0"/>
              </a:lnSpc>
            </a:pPr>
            <a:r>
              <a:rPr b="1" lang="it-IT" sz="1200" strike="noStrike">
                <a:solidFill>
                  <a:srgbClr val="231f20"/>
                </a:solidFill>
                <a:latin typeface="Arial"/>
                <a:ea typeface="DejaVu Sans"/>
              </a:rPr>
              <a:t>Strumenti</a:t>
            </a:r>
            <a:endParaRPr/>
          </a:p>
          <a:p>
            <a:pPr algn="just">
              <a:lnSpc>
                <a:spcPct val="100000"/>
              </a:lnSpc>
            </a:pPr>
            <a:r>
              <a:rPr i="1" lang="it-IT" sz="1200" strike="noStrike">
                <a:solidFill>
                  <a:srgbClr val="231f20"/>
                </a:solidFill>
                <a:latin typeface="Arial"/>
                <a:ea typeface="DejaVu Sans"/>
              </a:rPr>
              <a:t>UNPLUGGED è</a:t>
            </a:r>
            <a:r>
              <a:rPr lang="it-IT" sz="1200" strike="noStrike">
                <a:solidFill>
                  <a:srgbClr val="231f20"/>
                </a:solidFill>
                <a:latin typeface="Arial"/>
                <a:ea typeface="DejaVu Sans"/>
              </a:rPr>
              <a:t> articolato in 12 unità di circa 1 ora ciascuna, ed è condotto dall'insegnante in classe applicando le metodologie interattive su indicate, con il supporto del Quaderno dello Studente.</a:t>
            </a:r>
            <a:endParaRPr/>
          </a:p>
          <a:p>
            <a:pPr algn="just">
              <a:lnSpc>
                <a:spcPct val="100000"/>
              </a:lnSpc>
            </a:pPr>
            <a:r>
              <a:rPr lang="it-IT" sz="1200" strike="noStrike">
                <a:solidFill>
                  <a:srgbClr val="231f20"/>
                </a:solidFill>
                <a:latin typeface="Arial"/>
                <a:ea typeface="DejaVu Sans"/>
              </a:rPr>
              <a:t>I docenti, durante una </a:t>
            </a:r>
            <a:r>
              <a:rPr i="1" lang="it-IT" sz="1200" strike="noStrike">
                <a:solidFill>
                  <a:srgbClr val="231f20"/>
                </a:solidFill>
                <a:latin typeface="Arial"/>
                <a:ea typeface="DejaVu Sans"/>
              </a:rPr>
              <a:t>formazione specifica della durata di 2 giorni e mezzo</a:t>
            </a:r>
            <a:r>
              <a:rPr lang="it-IT" sz="1200" strike="noStrike">
                <a:solidFill>
                  <a:srgbClr val="231f20"/>
                </a:solidFill>
                <a:latin typeface="Arial"/>
                <a:ea typeface="DejaVu Sans"/>
              </a:rPr>
              <a:t> agita da operatori sanitari locali dell’ASL AT, riceveranno le necessarie basi teoriche. Sperimenteranno in prima persona le 12 sessioni di attività previste dal programma che verranno poi riproposte in classe, rilevando anche le difficoltà possibili che gli alunni potrebbero manifestare in corso di applicazione del Programma. Potranno inoltre riferire le eventuali perplessità e/o i suggerimenti utili per l’implementazione locale  dello stesso.</a:t>
            </a:r>
            <a:endParaRPr/>
          </a:p>
          <a:p>
            <a:pPr algn="just">
              <a:lnSpc>
                <a:spcPts val="0"/>
              </a:lnSpc>
            </a:pPr>
            <a:r>
              <a:rPr lang="it-IT" sz="1200" strike="noStrike">
                <a:solidFill>
                  <a:srgbClr val="231f20"/>
                </a:solidFill>
                <a:latin typeface="Arial"/>
                <a:ea typeface="DejaVu Sans"/>
              </a:rPr>
              <a:t>Parti integranti e standardizzate del Programma </a:t>
            </a:r>
            <a:r>
              <a:rPr i="1" lang="it-IT" sz="1200" strike="noStrike">
                <a:solidFill>
                  <a:srgbClr val="231f20"/>
                </a:solidFill>
                <a:latin typeface="Arial"/>
                <a:ea typeface="DejaVu Sans"/>
              </a:rPr>
              <a:t>UNPLUGGED</a:t>
            </a:r>
            <a:r>
              <a:rPr lang="it-IT" sz="1200" strike="noStrike">
                <a:solidFill>
                  <a:srgbClr val="231f20"/>
                </a:solidFill>
                <a:latin typeface="Arial"/>
                <a:ea typeface="DejaVu Sans"/>
              </a:rPr>
              <a:t> sono:  le fasi di lavoro/gioco da attuare con gli alunni, il manuale metodologico per il docente ed il quaderno per lo studente. Il materiale cartaceo viene fornito gratuitamente dall'Osservatorio Epidemiologico per le Dipendenze della Regione Piemonte.</a:t>
            </a:r>
            <a:endParaRPr/>
          </a:p>
          <a:p>
            <a:pPr algn="just">
              <a:lnSpc>
                <a:spcPts val="0"/>
              </a:lnSpc>
            </a:pPr>
            <a:endParaRPr/>
          </a:p>
          <a:p>
            <a:pPr algn="just">
              <a:lnSpc>
                <a:spcPts val="0"/>
              </a:lnSpc>
            </a:pPr>
            <a:r>
              <a:rPr b="1" lang="it-IT" sz="1200" strike="noStrike">
                <a:solidFill>
                  <a:srgbClr val="231f20"/>
                </a:solidFill>
                <a:latin typeface="Arial"/>
                <a:ea typeface="DejaVu Sans"/>
              </a:rPr>
              <a:t>Destinatari:  </a:t>
            </a:r>
            <a:r>
              <a:rPr lang="it-IT" sz="1200" strike="noStrike">
                <a:solidFill>
                  <a:srgbClr val="231f20"/>
                </a:solidFill>
                <a:latin typeface="Arial"/>
                <a:ea typeface="DejaVu Sans"/>
              </a:rPr>
              <a:t>il programma ha come </a:t>
            </a:r>
            <a:r>
              <a:rPr i="1" lang="it-IT" sz="1200" strike="noStrike">
                <a:solidFill>
                  <a:srgbClr val="231f20"/>
                </a:solidFill>
                <a:latin typeface="Arial"/>
                <a:ea typeface="DejaVu Sans"/>
              </a:rPr>
              <a:t>destinatari finali gli studenti</a:t>
            </a:r>
            <a:r>
              <a:rPr lang="it-IT" sz="1200" strike="noStrike">
                <a:solidFill>
                  <a:srgbClr val="231f20"/>
                </a:solidFill>
                <a:latin typeface="Arial"/>
                <a:ea typeface="DejaVu Sans"/>
              </a:rPr>
              <a:t>, ma è </a:t>
            </a:r>
            <a:r>
              <a:rPr b="1" i="1" lang="it-IT" sz="1200" strike="noStrike" u="sng">
                <a:solidFill>
                  <a:srgbClr val="231f20"/>
                </a:solidFill>
                <a:latin typeface="Arial"/>
                <a:ea typeface="DejaVu Sans"/>
              </a:rPr>
              <a:t>dedicato ai docenti delle Scuole Secondarie di Primo grado</a:t>
            </a:r>
            <a:r>
              <a:rPr lang="it-IT" sz="1200" strike="noStrike">
                <a:solidFill>
                  <a:srgbClr val="231f20"/>
                </a:solidFill>
                <a:latin typeface="Arial"/>
                <a:ea typeface="DejaVu Sans"/>
              </a:rPr>
              <a:t>, che svolgono un ruolo fondamentale nell'applicazione del Programma: la loro motivazione ed entusiasmo sono determinanti ai fini della qualità dell'implementazione e dell'efficacia dell'intervento.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Tempi e sede:</a:t>
            </a:r>
            <a:endParaRPr/>
          </a:p>
          <a:p>
            <a:pPr algn="just">
              <a:lnSpc>
                <a:spcPct val="100000"/>
              </a:lnSpc>
            </a:pPr>
            <a:r>
              <a:rPr b="1" lang="it-IT" sz="1200" strike="noStrike">
                <a:solidFill>
                  <a:srgbClr val="231f20"/>
                </a:solidFill>
                <a:latin typeface="Arial"/>
                <a:ea typeface="DejaVu Sans"/>
              </a:rPr>
              <a:t>* </a:t>
            </a:r>
            <a:r>
              <a:rPr b="1" i="1" lang="it-IT" sz="1200" strike="noStrike">
                <a:solidFill>
                  <a:srgbClr val="231f20"/>
                </a:solidFill>
                <a:latin typeface="Arial"/>
                <a:ea typeface="DejaVu Sans"/>
              </a:rPr>
              <a:t>Corso di formazione</a:t>
            </a:r>
            <a:r>
              <a:rPr lang="it-IT" sz="1200" strike="noStrike">
                <a:solidFill>
                  <a:srgbClr val="231f20"/>
                </a:solidFill>
                <a:latin typeface="Arial"/>
                <a:ea typeface="DejaVu Sans"/>
              </a:rPr>
              <a:t> rivolto ai docenti: durata di 18 ore in giornate consecutive, si svolgerà nei giorni </a:t>
            </a:r>
            <a:r>
              <a:rPr b="1" lang="it-IT" sz="1200" strike="noStrike">
                <a:solidFill>
                  <a:srgbClr val="231f20"/>
                </a:solidFill>
                <a:latin typeface="Arial"/>
                <a:ea typeface="DejaVu Sans"/>
              </a:rPr>
              <a:t>05-06-07</a:t>
            </a:r>
            <a:r>
              <a:rPr lang="it-IT" sz="1200" strike="noStrike">
                <a:solidFill>
                  <a:srgbClr val="231f20"/>
                </a:solidFill>
                <a:latin typeface="Arial"/>
                <a:ea typeface="DejaVu Sans"/>
              </a:rPr>
              <a:t> </a:t>
            </a:r>
            <a:r>
              <a:rPr b="1" lang="it-IT" sz="1200" strike="noStrike">
                <a:solidFill>
                  <a:srgbClr val="231f20"/>
                </a:solidFill>
                <a:latin typeface="Arial"/>
                <a:ea typeface="DejaVu Sans"/>
              </a:rPr>
              <a:t>settembre 2018 </a:t>
            </a:r>
            <a:r>
              <a:rPr lang="it-IT" sz="1200" strike="noStrike">
                <a:solidFill>
                  <a:srgbClr val="231f20"/>
                </a:solidFill>
                <a:latin typeface="Arial"/>
                <a:ea typeface="DejaVu Sans"/>
              </a:rPr>
              <a:t>presso la sede ASL AT, in Via Conte Verde 125 Asti.</a:t>
            </a:r>
            <a:endParaRPr/>
          </a:p>
          <a:p>
            <a:pPr algn="just">
              <a:lnSpc>
                <a:spcPct val="100000"/>
              </a:lnSpc>
            </a:pPr>
            <a:r>
              <a:rPr lang="it-IT" sz="1200" strike="noStrike">
                <a:solidFill>
                  <a:srgbClr val="231f20"/>
                </a:solidFill>
                <a:latin typeface="Arial"/>
                <a:ea typeface="DejaVu Sans"/>
              </a:rPr>
              <a:t>* </a:t>
            </a:r>
            <a:r>
              <a:rPr b="1" lang="it-IT" sz="1200" strike="noStrike">
                <a:solidFill>
                  <a:srgbClr val="231f20"/>
                </a:solidFill>
                <a:latin typeface="Arial"/>
                <a:ea typeface="DejaVu Sans"/>
              </a:rPr>
              <a:t>R</a:t>
            </a:r>
            <a:r>
              <a:rPr b="1" i="1" lang="it-IT" sz="1200" strike="noStrike">
                <a:solidFill>
                  <a:srgbClr val="231f20"/>
                </a:solidFill>
                <a:latin typeface="Arial"/>
                <a:ea typeface="DejaVu Sans"/>
              </a:rPr>
              <a:t>eboot</a:t>
            </a:r>
            <a:r>
              <a:rPr lang="it-IT" sz="1200" strike="noStrike">
                <a:solidFill>
                  <a:srgbClr val="231f20"/>
                </a:solidFill>
                <a:latin typeface="Arial"/>
                <a:ea typeface="DejaVu Sans"/>
              </a:rPr>
              <a:t> </a:t>
            </a:r>
            <a:r>
              <a:rPr i="1" lang="it-IT" sz="1200" strike="noStrike">
                <a:solidFill>
                  <a:srgbClr val="231f20"/>
                </a:solidFill>
                <a:latin typeface="Arial"/>
                <a:ea typeface="DejaVu Sans"/>
              </a:rPr>
              <a:t>epidemiologico e metodologico</a:t>
            </a:r>
            <a:r>
              <a:rPr lang="it-IT" sz="1200" strike="noStrike">
                <a:solidFill>
                  <a:srgbClr val="231f20"/>
                </a:solidFill>
                <a:latin typeface="Arial"/>
                <a:ea typeface="DejaVu Sans"/>
              </a:rPr>
              <a:t> per insegnanti già formati:  si svolgerà nei giorni </a:t>
            </a:r>
            <a:r>
              <a:rPr b="1" lang="it-IT" sz="1200" strike="noStrike">
                <a:solidFill>
                  <a:srgbClr val="231f20"/>
                </a:solidFill>
                <a:latin typeface="Arial"/>
                <a:ea typeface="DejaVu Sans"/>
              </a:rPr>
              <a:t>17-18 ottobre</a:t>
            </a:r>
            <a:r>
              <a:rPr lang="it-IT" sz="1200" strike="noStrike">
                <a:solidFill>
                  <a:srgbClr val="231f20"/>
                </a:solidFill>
                <a:latin typeface="Arial"/>
                <a:ea typeface="DejaVu Sans"/>
              </a:rPr>
              <a:t> </a:t>
            </a:r>
            <a:r>
              <a:rPr b="1" lang="it-IT" sz="1200" strike="noStrike">
                <a:solidFill>
                  <a:srgbClr val="231f20"/>
                </a:solidFill>
                <a:latin typeface="Arial"/>
                <a:ea typeface="DejaVu Sans"/>
              </a:rPr>
              <a:t>2018</a:t>
            </a:r>
            <a:r>
              <a:rPr lang="it-IT" sz="1200" strike="noStrike">
                <a:solidFill>
                  <a:srgbClr val="231f20"/>
                </a:solidFill>
                <a:latin typeface="Arial"/>
                <a:ea typeface="DejaVu Sans"/>
              </a:rPr>
              <a:t> (orario 15,00/18,00) presso la sede ASL AT, in Via Conte Verde 125 Asti.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La richiesta va trasmessa utilizzando il modulo allegato via fax 0141-484089 o e-mail: </a:t>
            </a:r>
            <a:r>
              <a:rPr lang="it-IT" sz="1200" strike="noStrike">
                <a:solidFill>
                  <a:srgbClr val="2323dc"/>
                </a:solidFill>
                <a:latin typeface="Arial"/>
                <a:ea typeface="DejaVu Sans"/>
              </a:rPr>
              <a:t>promozionesalute@asl.at.it</a:t>
            </a:r>
            <a:r>
              <a:rPr lang="it-IT" sz="1200" strike="noStrike">
                <a:solidFill>
                  <a:srgbClr val="004586"/>
                </a:solidFill>
                <a:latin typeface="Arial"/>
                <a:ea typeface="DejaVu Sans"/>
              </a:rPr>
              <a:t> </a:t>
            </a:r>
            <a:r>
              <a:rPr b="1" lang="it-IT" sz="1200" strike="noStrike">
                <a:solidFill>
                  <a:srgbClr val="231f20"/>
                </a:solidFill>
                <a:latin typeface="Arial"/>
                <a:ea typeface="DejaVu Sans"/>
              </a:rPr>
              <a:t>entro il 1 luglio p.v. per poter garantire l’attuazione degli interventi entro il primo semestre del prossimo anno  scolastico. Le richieste inviate successivamente non verranno accettate.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231f20"/>
                </a:solidFill>
                <a:latin typeface="Arial"/>
                <a:ea typeface="DejaVu Sans"/>
              </a:rPr>
              <a:t>CPSE Inf. Ombretta Conti, Dipartimento Dipendenze ASL AT, tel. 3489793974 oppure 0141/48285</a:t>
            </a:r>
            <a:endParaRPr/>
          </a:p>
        </p:txBody>
      </p:sp>
      <p:sp>
        <p:nvSpPr>
          <p:cNvPr id="177" name="CustomShape 4"/>
          <p:cNvSpPr/>
          <p:nvPr/>
        </p:nvSpPr>
        <p:spPr>
          <a:xfrm>
            <a:off x="247680" y="8352000"/>
            <a:ext cx="6985440" cy="1333800"/>
          </a:xfrm>
          <a:prstGeom prst="rect">
            <a:avLst/>
          </a:prstGeom>
          <a:blipFill>
            <a:blip r:embed="rId1"/>
            <a:stretch>
              <a:fillRect/>
            </a:stretch>
          </a:blipFill>
          <a:ln>
            <a:noFill/>
          </a:ln>
        </p:spPr>
        <p:style>
          <a:lnRef idx="0"/>
          <a:fillRef idx="0"/>
          <a:effectRef idx="0"/>
          <a:fontRef idx="minor"/>
        </p:style>
      </p:sp>
      <p:sp>
        <p:nvSpPr>
          <p:cNvPr id="178" name="CustomShape 5"/>
          <p:cNvSpPr/>
          <p:nvPr/>
        </p:nvSpPr>
        <p:spPr>
          <a:xfrm>
            <a:off x="247680" y="8352000"/>
            <a:ext cx="6985800" cy="1437480"/>
          </a:xfrm>
          <a:custGeom>
            <a:avLst/>
            <a:gdLst/>
            <a:ahLst/>
            <a:rect l="0" t="0" r="r" b="b"/>
            <a:pathLst>
              <a:path w="6991625" h="1433097">
                <a:moveTo>
                  <a:pt x="0" y="1433096"/>
                </a:moveTo>
                <a:lnTo>
                  <a:pt x="6991624" y="1433096"/>
                </a:lnTo>
                <a:lnTo>
                  <a:pt x="6991624" y="0"/>
                </a:lnTo>
                <a:lnTo>
                  <a:pt x="0" y="0"/>
                </a:lnTo>
                <a:lnTo>
                  <a:pt x="0" y="1433096"/>
                </a:lnTo>
              </a:path>
            </a:pathLst>
          </a:custGeom>
          <a:noFill/>
          <a:ln w="63360">
            <a:solidFill>
              <a:srgbClr val="982122"/>
            </a:solidFill>
            <a:round/>
          </a:ln>
        </p:spPr>
        <p:style>
          <a:lnRef idx="0"/>
          <a:fillRef idx="0"/>
          <a:effectRef idx="0"/>
          <a:fontRef idx="minor"/>
        </p:style>
      </p:sp>
      <p:sp>
        <p:nvSpPr>
          <p:cNvPr id="179" name="CustomShape 6"/>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81"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82" name="CustomShape 3"/>
          <p:cNvSpPr/>
          <p:nvPr/>
        </p:nvSpPr>
        <p:spPr>
          <a:xfrm>
            <a:off x="167400" y="311400"/>
            <a:ext cx="7201800" cy="758340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ef412b"/>
                </a:solidFill>
                <a:latin typeface="Arial"/>
                <a:ea typeface="DejaVu Sans"/>
              </a:rPr>
              <a:t>Dipendenze</a:t>
            </a:r>
            <a:endParaRPr/>
          </a:p>
          <a:p>
            <a:pPr>
              <a:lnSpc>
                <a:spcPct val="100000"/>
              </a:lnSpc>
            </a:pPr>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gn="ctr">
              <a:lnSpc>
                <a:spcPct val="100000"/>
              </a:lnSpc>
            </a:pPr>
            <a:r>
              <a:rPr b="1" lang="it-IT" sz="1400" strike="noStrike">
                <a:solidFill>
                  <a:srgbClr val="000000"/>
                </a:solidFill>
                <a:latin typeface="Arial"/>
                <a:ea typeface="DejaVu Sans"/>
              </a:rPr>
              <a:t>TABACCO…meglio non provare!</a:t>
            </a:r>
            <a:endParaRPr/>
          </a:p>
          <a:p>
            <a:pPr>
              <a:lnSpc>
                <a:spcPct val="100000"/>
              </a:lnSpc>
            </a:pPr>
            <a:endParaRPr/>
          </a:p>
          <a:p>
            <a:pPr algn="just">
              <a:lnSpc>
                <a:spcPct val="100000"/>
              </a:lnSpc>
            </a:pPr>
            <a:r>
              <a:rPr b="1" lang="it-IT" sz="1200" strike="noStrike">
                <a:solidFill>
                  <a:srgbClr val="231f20"/>
                </a:solidFill>
                <a:latin typeface="Arial"/>
                <a:ea typeface="DejaVu Sans"/>
              </a:rPr>
              <a:t>Obiettivi educativi</a:t>
            </a:r>
            <a:endParaRPr/>
          </a:p>
          <a:p>
            <a:pPr algn="just">
              <a:lnSpc>
                <a:spcPct val="100000"/>
              </a:lnSpc>
              <a:buFont typeface="StarSymbol"/>
              <a:buChar char="l"/>
            </a:pPr>
            <a:r>
              <a:rPr lang="it-IT" sz="1200" strike="noStrike">
                <a:solidFill>
                  <a:srgbClr val="231f20"/>
                </a:solidFill>
                <a:latin typeface="Arial"/>
                <a:ea typeface="DejaVu Sans"/>
              </a:rPr>
              <a:t>potenziamento delle abilità e delle motivazioni per mantenere la condizione di non fumatore</a:t>
            </a:r>
            <a:endParaRPr/>
          </a:p>
          <a:p>
            <a:pPr algn="just">
              <a:lnSpc>
                <a:spcPct val="100000"/>
              </a:lnSpc>
              <a:buFont typeface="StarSymbol"/>
              <a:buChar char="l"/>
            </a:pPr>
            <a:r>
              <a:rPr lang="it-IT" sz="1200" strike="noStrike">
                <a:solidFill>
                  <a:srgbClr val="231f20"/>
                </a:solidFill>
                <a:latin typeface="Arial"/>
                <a:ea typeface="DejaVu Sans"/>
              </a:rPr>
              <a:t>incremento della consapevolezza che il problema è realmente connesso con la salute dei singoli e delle comunità</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Destinatari</a:t>
            </a:r>
            <a:endParaRPr/>
          </a:p>
          <a:p>
            <a:pPr algn="just">
              <a:lnSpc>
                <a:spcPct val="100000"/>
              </a:lnSpc>
            </a:pPr>
            <a:r>
              <a:rPr lang="it-IT" sz="1200" strike="noStrike">
                <a:solidFill>
                  <a:srgbClr val="231f20"/>
                </a:solidFill>
                <a:latin typeface="Arial"/>
                <a:ea typeface="DejaVu Sans"/>
              </a:rPr>
              <a:t>alunni delle classi prime delle Scuole Secondarie II° grado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a:t>
            </a:r>
            <a:endParaRPr/>
          </a:p>
          <a:p>
            <a:pPr algn="just">
              <a:lnSpc>
                <a:spcPct val="100000"/>
              </a:lnSpc>
            </a:pPr>
            <a:r>
              <a:rPr lang="it-IT" sz="1200" strike="noStrike">
                <a:solidFill>
                  <a:srgbClr val="231f20"/>
                </a:solidFill>
                <a:latin typeface="Arial"/>
                <a:ea typeface="DejaVu Sans"/>
              </a:rPr>
              <a:t>Per motivare gli studenti e renderli capaci di adottare comportamenti di autotutela, di sviluppare abitudini e atteggia-  menti corretti è necessario prevedere attività non sporadiche che periodicamente stimolino l’attenzione e la riflessione  sulla tematica in oggetto.</a:t>
            </a:r>
            <a:endParaRPr/>
          </a:p>
          <a:p>
            <a:pPr algn="just">
              <a:lnSpc>
                <a:spcPts val="0"/>
              </a:lnSpc>
            </a:pPr>
            <a:r>
              <a:rPr lang="it-IT" sz="1200" strike="noStrike">
                <a:solidFill>
                  <a:srgbClr val="231f20"/>
                </a:solidFill>
                <a:latin typeface="Arial"/>
                <a:ea typeface="DejaVu Sans"/>
              </a:rPr>
              <a:t>Pertanto si propongono le seguenti fasi:</a:t>
            </a:r>
            <a:endParaRPr/>
          </a:p>
          <a:p>
            <a:pPr algn="just">
              <a:lnSpc>
                <a:spcPts val="0"/>
              </a:lnSpc>
              <a:buFont typeface="Times New Roman"/>
              <a:buChar char="•"/>
            </a:pPr>
            <a:r>
              <a:rPr lang="it-IT" sz="1200" strike="noStrike">
                <a:solidFill>
                  <a:srgbClr val="231f20"/>
                </a:solidFill>
                <a:latin typeface="Arial"/>
                <a:ea typeface="DejaVu Sans"/>
              </a:rPr>
              <a:t>incontro preliminare con gli insegnanti referenti del progetto (almeno uno per classe) per la condivisione degli  obiettivi, pianificazione degli interventi. e presentazione del materiale a disposizione per supportare il progetto</a:t>
            </a:r>
            <a:endParaRPr/>
          </a:p>
          <a:p>
            <a:pPr algn="just">
              <a:lnSpc>
                <a:spcPct val="100000"/>
              </a:lnSpc>
              <a:buFont typeface="Times New Roman"/>
              <a:buChar char="•"/>
            </a:pPr>
            <a:r>
              <a:rPr lang="it-IT" sz="1200" strike="noStrike">
                <a:solidFill>
                  <a:srgbClr val="231f20"/>
                </a:solidFill>
                <a:latin typeface="Arial"/>
                <a:ea typeface="DejaVu Sans"/>
              </a:rPr>
              <a:t>lavoro con il gruppo classe inserendo l’argomento in varie attività didattiche, avvalendosi prevalentemente di studi  o esperienze trattate in rete (influenza della pubblicità nel cinema, giornali e televisione, ruolo delle multinazionali  ecc.), </a:t>
            </a:r>
            <a:r>
              <a:rPr b="1" lang="it-IT" sz="1200" strike="noStrike">
                <a:solidFill>
                  <a:srgbClr val="231f20"/>
                </a:solidFill>
                <a:latin typeface="Arial"/>
                <a:ea typeface="DejaVu Sans"/>
              </a:rPr>
              <a:t>a cura degli insegnanti</a:t>
            </a:r>
            <a:endParaRPr/>
          </a:p>
          <a:p>
            <a:pPr algn="just">
              <a:lnSpc>
                <a:spcPts val="0"/>
              </a:lnSpc>
              <a:buFont typeface="Times New Roman"/>
              <a:buChar char="•"/>
            </a:pPr>
            <a:r>
              <a:rPr lang="it-IT" sz="1200" strike="noStrike">
                <a:solidFill>
                  <a:srgbClr val="231f20"/>
                </a:solidFill>
                <a:latin typeface="Arial"/>
                <a:ea typeface="DejaVu Sans"/>
              </a:rPr>
              <a:t>incontro degli operatori sanitari dell’ASL AT con ogni classe coinvolta (facoltativo di due ore circa) </a:t>
            </a:r>
            <a:r>
              <a:rPr b="1" lang="it-IT" sz="1200" strike="noStrike">
                <a:solidFill>
                  <a:srgbClr val="231f20"/>
                </a:solidFill>
                <a:latin typeface="Arial"/>
                <a:ea typeface="DejaVu Sans"/>
              </a:rPr>
              <a:t>solo se sono  state condotte le fasi precedenti del percorso didattico</a:t>
            </a:r>
            <a:endParaRPr/>
          </a:p>
          <a:p>
            <a:pPr algn="just">
              <a:lnSpc>
                <a:spcPct val="100000"/>
              </a:lnSpc>
              <a:buFont typeface="Times New Roman"/>
              <a:buChar char="•"/>
            </a:pPr>
            <a:r>
              <a:rPr lang="it-IT" sz="1200" strike="noStrike">
                <a:solidFill>
                  <a:srgbClr val="231f20"/>
                </a:solidFill>
                <a:latin typeface="Arial"/>
                <a:ea typeface="DejaVu Sans"/>
              </a:rPr>
              <a:t>eventuale produzione di materiale da parte dei ragazzi ( es. poster,logo ecc. ) con esposizione dello stesso all’interno della scuola</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Si consiglia di trasmette la richiesta utilizzando il modulo allegato :  </a:t>
            </a:r>
            <a:endParaRPr/>
          </a:p>
          <a:p>
            <a:pPr algn="just">
              <a:lnSpc>
                <a:spcPct val="100000"/>
              </a:lnSpc>
            </a:pPr>
            <a:r>
              <a:rPr lang="it-IT" sz="1200" strike="noStrike">
                <a:solidFill>
                  <a:srgbClr val="231f20"/>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gn="just">
              <a:lnSpc>
                <a:spcPct val="100000"/>
              </a:lnSpc>
            </a:pPr>
            <a:endParaRPr/>
          </a:p>
          <a:p>
            <a:pPr algn="just">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  scolastico.</a:t>
            </a:r>
            <a:endParaRPr/>
          </a:p>
          <a:p>
            <a:pPr algn="just">
              <a:lnSpc>
                <a:spcPts val="0"/>
              </a:lnSpc>
            </a:pPr>
            <a:r>
              <a:rPr b="1" lang="it-IT" sz="1200" strike="noStrike">
                <a:solidFill>
                  <a:srgbClr val="231f20"/>
                </a:solidFill>
                <a:latin typeface="Arial"/>
                <a:ea typeface="DejaVu Sans"/>
              </a:rPr>
              <a:t>Verranno accettate le richieste inviate entro il 30 settembre p.v.</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Ass.San. Manuela Gobbo, S.O.S. Promozione Educazione alla salute e Screening, tel. 0141 484049</a:t>
            </a:r>
            <a:endParaRPr/>
          </a:p>
        </p:txBody>
      </p:sp>
      <p:sp>
        <p:nvSpPr>
          <p:cNvPr id="183" name="CustomShape 4"/>
          <p:cNvSpPr/>
          <p:nvPr/>
        </p:nvSpPr>
        <p:spPr>
          <a:xfrm>
            <a:off x="711720" y="7888680"/>
            <a:ext cx="6125760" cy="1934280"/>
          </a:xfrm>
          <a:prstGeom prst="rect">
            <a:avLst/>
          </a:prstGeom>
          <a:blipFill>
            <a:blip r:embed="rId1"/>
            <a:stretch>
              <a:fillRect/>
            </a:stretch>
          </a:blipFill>
          <a:ln>
            <a:noFill/>
          </a:ln>
        </p:spPr>
        <p:style>
          <a:lnRef idx="0"/>
          <a:fillRef idx="0"/>
          <a:effectRef idx="0"/>
          <a:fontRef idx="minor"/>
        </p:style>
      </p:sp>
      <p:sp>
        <p:nvSpPr>
          <p:cNvPr id="184" name="CustomShape 5"/>
          <p:cNvSpPr/>
          <p:nvPr/>
        </p:nvSpPr>
        <p:spPr>
          <a:xfrm>
            <a:off x="711720" y="7888680"/>
            <a:ext cx="6126120" cy="1934280"/>
          </a:xfrm>
          <a:custGeom>
            <a:avLst/>
            <a:gdLst/>
            <a:ahLst/>
            <a:rect l="0" t="0" r="r" b="b"/>
            <a:pathLst>
              <a:path w="6131845" h="1940494">
                <a:moveTo>
                  <a:pt x="0" y="1940493"/>
                </a:moveTo>
                <a:lnTo>
                  <a:pt x="6131844" y="1940493"/>
                </a:lnTo>
                <a:lnTo>
                  <a:pt x="6131844" y="0"/>
                </a:lnTo>
                <a:lnTo>
                  <a:pt x="0" y="0"/>
                </a:lnTo>
                <a:lnTo>
                  <a:pt x="0" y="1940493"/>
                </a:lnTo>
              </a:path>
            </a:pathLst>
          </a:custGeom>
          <a:noFill/>
          <a:ln w="63360">
            <a:solidFill>
              <a:srgbClr val="a63528"/>
            </a:solidFill>
            <a:round/>
          </a:ln>
        </p:spPr>
        <p:style>
          <a:lnRef idx="0"/>
          <a:fillRef idx="0"/>
          <a:effectRef idx="0"/>
          <a:fontRef idx="minor"/>
        </p:style>
      </p:sp>
      <p:sp>
        <p:nvSpPr>
          <p:cNvPr id="185" name="CustomShape 6"/>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187"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188" name="CustomShape 3"/>
          <p:cNvSpPr/>
          <p:nvPr/>
        </p:nvSpPr>
        <p:spPr>
          <a:xfrm>
            <a:off x="167040" y="311400"/>
            <a:ext cx="1124640" cy="2203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ef412d"/>
                </a:solidFill>
                <a:latin typeface="Arial"/>
                <a:ea typeface="DejaVu Sans"/>
              </a:rPr>
              <a:t>Dipendenze</a:t>
            </a:r>
            <a:endParaRPr/>
          </a:p>
        </p:txBody>
      </p:sp>
      <p:sp>
        <p:nvSpPr>
          <p:cNvPr id="189" name="CustomShape 4"/>
          <p:cNvSpPr/>
          <p:nvPr/>
        </p:nvSpPr>
        <p:spPr>
          <a:xfrm>
            <a:off x="3010320" y="311400"/>
            <a:ext cx="2601360" cy="2203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ef412d"/>
                </a:solidFill>
                <a:latin typeface="Times New Roman"/>
                <a:ea typeface="DejaVu Sans"/>
              </a:rPr>
              <a:t>(</a:t>
            </a:r>
            <a:r>
              <a:rPr b="1" lang="it-IT" sz="1400" strike="noStrike">
                <a:solidFill>
                  <a:srgbClr val="ef412d"/>
                </a:solidFill>
                <a:latin typeface="Arial"/>
                <a:ea typeface="DejaVu Sans"/>
              </a:rPr>
              <a:t>Progetto di Buona Pratica)</a:t>
            </a:r>
            <a:endParaRPr/>
          </a:p>
        </p:txBody>
      </p:sp>
      <p:sp>
        <p:nvSpPr>
          <p:cNvPr id="190" name="CustomShape 5"/>
          <p:cNvSpPr/>
          <p:nvPr/>
        </p:nvSpPr>
        <p:spPr>
          <a:xfrm>
            <a:off x="167040" y="702360"/>
            <a:ext cx="7106040" cy="738360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nSpc>
                <a:spcPct val="100000"/>
              </a:lnSpc>
            </a:pPr>
            <a:endParaRPr/>
          </a:p>
          <a:p>
            <a:pPr algn="ctr">
              <a:lnSpc>
                <a:spcPct val="100000"/>
              </a:lnSpc>
            </a:pPr>
            <a:r>
              <a:rPr b="1" lang="it-IT" sz="1400" strike="noStrike">
                <a:solidFill>
                  <a:srgbClr val="231f20"/>
                </a:solidFill>
                <a:latin typeface="Arial"/>
                <a:ea typeface="DejaVu Sans"/>
              </a:rPr>
              <a:t>DI PARI IN/IM PARI</a:t>
            </a:r>
            <a:endParaRPr/>
          </a:p>
          <a:p>
            <a:pPr algn="just">
              <a:lnSpc>
                <a:spcPct val="100000"/>
              </a:lnSpc>
            </a:pPr>
            <a:r>
              <a:rPr b="1" i="1" lang="it-IT" sz="1200" strike="noStrike">
                <a:solidFill>
                  <a:srgbClr val="231f20"/>
                </a:solidFill>
                <a:latin typeface="Arial"/>
                <a:ea typeface="DejaVu Sans"/>
              </a:rPr>
              <a:t>	</a:t>
            </a:r>
            <a:r>
              <a:rPr b="1" i="1" lang="it-IT" sz="1200" strike="noStrike">
                <a:solidFill>
                  <a:srgbClr val="231f20"/>
                </a:solidFill>
                <a:latin typeface="Arial"/>
                <a:ea typeface="DejaVu Sans"/>
              </a:rPr>
              <a:t>	</a:t>
            </a:r>
            <a:r>
              <a:rPr b="1" i="1" lang="it-IT" sz="1200" strike="noStrike">
                <a:solidFill>
                  <a:srgbClr val="231f20"/>
                </a:solidFill>
                <a:latin typeface="Arial"/>
                <a:ea typeface="DejaVu Sans"/>
              </a:rPr>
              <a:t>	</a:t>
            </a:r>
            <a:r>
              <a:rPr b="1" i="1" lang="it-IT" sz="1200" strike="noStrike">
                <a:solidFill>
                  <a:srgbClr val="231f20"/>
                </a:solidFill>
                <a:latin typeface="Arial"/>
                <a:ea typeface="DejaVu Sans"/>
              </a:rPr>
              <a:t>	</a:t>
            </a:r>
            <a:r>
              <a:rPr b="1" i="1" lang="it-IT" sz="1200" strike="noStrike">
                <a:solidFill>
                  <a:srgbClr val="231f20"/>
                </a:solidFill>
                <a:latin typeface="Arial"/>
                <a:ea typeface="DejaVu Sans"/>
              </a:rPr>
              <a:t>(Progetto di peer education sulle dipendenze)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Descrizione</a:t>
            </a:r>
            <a:endParaRPr/>
          </a:p>
          <a:p>
            <a:pPr algn="just">
              <a:lnSpc>
                <a:spcPct val="100000"/>
              </a:lnSpc>
            </a:pPr>
            <a:r>
              <a:rPr lang="it-IT" sz="1200" strike="noStrike">
                <a:solidFill>
                  <a:srgbClr val="231f20"/>
                </a:solidFill>
                <a:latin typeface="Arial"/>
                <a:ea typeface="DejaVu Sans"/>
              </a:rPr>
              <a:t>Il progetto è rivolto agli studenti e prevede il loro coinvolgimento, tramite la metodologia della peer education, sulla percezione del rischio legato all’uso di sostanze stupefacenti e/o psicotrope in adolescenza e sulle dipendenze  comportamentali (nello specifico Gioco d'Azzardo Patologico).</a:t>
            </a:r>
            <a:endParaRPr/>
          </a:p>
          <a:p>
            <a:pPr algn="just">
              <a:lnSpc>
                <a:spcPts val="0"/>
              </a:lnSpc>
            </a:pPr>
            <a:r>
              <a:rPr lang="it-IT" sz="1200" strike="noStrike">
                <a:solidFill>
                  <a:srgbClr val="231f20"/>
                </a:solidFill>
                <a:latin typeface="Arial"/>
                <a:ea typeface="DejaVu Sans"/>
              </a:rPr>
              <a:t>Il percorso si articola in tre fasi distribuite su tre anni scolastici.</a:t>
            </a:r>
            <a:endParaRPr/>
          </a:p>
          <a:p>
            <a:pPr algn="just">
              <a:lnSpc>
                <a:spcPct val="100000"/>
              </a:lnSpc>
            </a:pPr>
            <a:r>
              <a:rPr lang="it-IT" sz="1200" strike="noStrike">
                <a:solidFill>
                  <a:srgbClr val="231f20"/>
                </a:solidFill>
                <a:latin typeface="Arial"/>
                <a:ea typeface="DejaVu Sans"/>
              </a:rPr>
              <a:t>La struttura del progetto lo  rende riproducibile ciclicamente, nel tempo, con la collaborazione del gruppo di peer  supporter formato.</a:t>
            </a:r>
            <a:endParaRPr/>
          </a:p>
          <a:p>
            <a:pPr algn="just">
              <a:lnSpc>
                <a:spcPct val="100000"/>
              </a:lnSpc>
            </a:pPr>
            <a:endParaRPr/>
          </a:p>
          <a:p>
            <a:pPr algn="just">
              <a:lnSpc>
                <a:spcPct val="100000"/>
              </a:lnSpc>
            </a:pPr>
            <a:endParaRPr/>
          </a:p>
          <a:p>
            <a:pPr algn="just">
              <a:lnSpc>
                <a:spcPct val="100000"/>
              </a:lnSpc>
            </a:pPr>
            <a:r>
              <a:rPr b="1" lang="it-IT" sz="1200" strike="noStrike">
                <a:solidFill>
                  <a:srgbClr val="231f20"/>
                </a:solidFill>
                <a:latin typeface="Arial"/>
                <a:ea typeface="DejaVu Sans"/>
              </a:rPr>
              <a:t>Outcome di salute</a:t>
            </a:r>
            <a:endParaRPr/>
          </a:p>
          <a:p>
            <a:pPr algn="just">
              <a:lnSpc>
                <a:spcPct val="100000"/>
              </a:lnSpc>
            </a:pPr>
            <a:r>
              <a:rPr lang="it-IT" sz="1200" strike="noStrike">
                <a:solidFill>
                  <a:srgbClr val="231f20"/>
                </a:solidFill>
                <a:latin typeface="Arial"/>
                <a:ea typeface="DejaVu Sans"/>
              </a:rPr>
              <a:t>Consapevolezza del rischio nell’uso di sostanze stupefacenti e/o psicotrope e connesso alle dipendenze  comportamentali  (nello specifico Gioco d'Azzardo Patologico).</a:t>
            </a:r>
            <a:endParaRPr/>
          </a:p>
          <a:p>
            <a:pPr algn="just">
              <a:lnSpc>
                <a:spcPct val="100000"/>
              </a:lnSpc>
            </a:pP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Obiettivi</a:t>
            </a:r>
            <a:endParaRPr/>
          </a:p>
          <a:p>
            <a:pPr algn="just">
              <a:lnSpc>
                <a:spcPct val="100000"/>
              </a:lnSpc>
            </a:pPr>
            <a:r>
              <a:rPr lang="it-IT" sz="1200" strike="noStrike">
                <a:solidFill>
                  <a:srgbClr val="231f20"/>
                </a:solidFill>
                <a:latin typeface="Arial"/>
                <a:ea typeface="DejaVu Sans"/>
              </a:rPr>
              <a:t>Creare all’interno degli Istituti Scolastici che aderiscono al progetto, un gruppo di peer supporter che: </a:t>
            </a:r>
            <a:endParaRPr/>
          </a:p>
          <a:p>
            <a:pPr algn="just">
              <a:lnSpc>
                <a:spcPct val="100000"/>
              </a:lnSpc>
            </a:pPr>
            <a:r>
              <a:rPr i="1" lang="it-IT" sz="1200" strike="noStrike">
                <a:solidFill>
                  <a:srgbClr val="231f20"/>
                </a:solidFill>
                <a:latin typeface="Arial"/>
                <a:ea typeface="DejaVu Sans"/>
              </a:rPr>
              <a:t>- al termine della seconda fase siano in grado di</a:t>
            </a:r>
            <a:endParaRPr/>
          </a:p>
          <a:p>
            <a:pPr algn="just">
              <a:lnSpc>
                <a:spcPct val="100000"/>
              </a:lnSpc>
              <a:buSzPct val="45000"/>
              <a:buFont typeface="StarSymbol"/>
              <a:buChar char="l"/>
            </a:pPr>
            <a:r>
              <a:rPr lang="it-IT" sz="1200" strike="noStrike">
                <a:solidFill>
                  <a:srgbClr val="231f20"/>
                </a:solidFill>
                <a:latin typeface="Arial"/>
                <a:ea typeface="DejaVu Sans"/>
              </a:rPr>
              <a:t>avere consapevolezza del ruolo del peer supporter</a:t>
            </a:r>
            <a:endParaRPr/>
          </a:p>
          <a:p>
            <a:pPr algn="just">
              <a:lnSpc>
                <a:spcPct val="100000"/>
              </a:lnSpc>
              <a:buSzPct val="45000"/>
              <a:buFont typeface="StarSymbol"/>
              <a:buChar char="l"/>
            </a:pPr>
            <a:r>
              <a:rPr lang="it-IT" sz="1200" strike="noStrike">
                <a:solidFill>
                  <a:srgbClr val="231f20"/>
                </a:solidFill>
                <a:latin typeface="Arial"/>
                <a:ea typeface="DejaVu Sans"/>
              </a:rPr>
              <a:t>dimostrare di avere conoscenze corrette sulle sostanze stupefacenti e/o psicotrope e sulle dipendenze comportamentali</a:t>
            </a:r>
            <a:endParaRPr/>
          </a:p>
          <a:p>
            <a:pPr algn="just">
              <a:lnSpc>
                <a:spcPct val="100000"/>
              </a:lnSpc>
              <a:buSzPct val="45000"/>
              <a:buFont typeface="StarSymbol"/>
              <a:buChar char="l"/>
            </a:pPr>
            <a:r>
              <a:rPr lang="it-IT" sz="1200" strike="noStrike">
                <a:solidFill>
                  <a:srgbClr val="231f20"/>
                </a:solidFill>
                <a:latin typeface="Arial"/>
                <a:ea typeface="DejaVu Sans"/>
              </a:rPr>
              <a:t>essere in grado di condurre il gruppo classe nelle attività previste nella terza fase</a:t>
            </a:r>
            <a:endParaRPr/>
          </a:p>
          <a:p>
            <a:pPr algn="just">
              <a:lnSpc>
                <a:spcPct val="100000"/>
              </a:lnSpc>
            </a:pPr>
            <a:endParaRPr/>
          </a:p>
          <a:p>
            <a:pPr algn="just">
              <a:lnSpc>
                <a:spcPct val="100000"/>
              </a:lnSpc>
            </a:pPr>
            <a:r>
              <a:rPr i="1" lang="it-IT" sz="1200" strike="noStrike">
                <a:solidFill>
                  <a:srgbClr val="231f20"/>
                </a:solidFill>
                <a:latin typeface="Arial"/>
                <a:ea typeface="DejaVu Sans"/>
              </a:rPr>
              <a:t>- durante la terza fase siano in grado di:</a:t>
            </a:r>
            <a:endParaRPr/>
          </a:p>
          <a:p>
            <a:pPr algn="just">
              <a:lnSpc>
                <a:spcPct val="100000"/>
              </a:lnSpc>
              <a:buSzPct val="45000"/>
              <a:buFont typeface="StarSymbol"/>
              <a:buChar char="l"/>
            </a:pPr>
            <a:r>
              <a:rPr lang="it-IT" sz="1200" strike="noStrike">
                <a:solidFill>
                  <a:srgbClr val="231f20"/>
                </a:solidFill>
                <a:latin typeface="Arial"/>
                <a:ea typeface="DejaVu Sans"/>
              </a:rPr>
              <a:t>svolgere un ruolo attivo e di stimolo sulle tematiche di salute all’interno del gruppo classe</a:t>
            </a:r>
            <a:endParaRPr/>
          </a:p>
          <a:p>
            <a:pPr algn="just">
              <a:lnSpc>
                <a:spcPct val="100000"/>
              </a:lnSpc>
              <a:buSzPct val="45000"/>
              <a:buFont typeface="StarSymbol"/>
              <a:buChar char="l"/>
            </a:pPr>
            <a:r>
              <a:rPr lang="it-IT" sz="1200" strike="noStrike">
                <a:solidFill>
                  <a:srgbClr val="231f20"/>
                </a:solidFill>
                <a:latin typeface="Arial"/>
                <a:ea typeface="DejaVu Sans"/>
              </a:rPr>
              <a:t>analizzare e discutere la percezione del rischio legato all’uso di sostanze stupefacenti e/o psicotrope e alle dipendenze comportamentali</a:t>
            </a:r>
            <a:endParaRPr/>
          </a:p>
          <a:p>
            <a:pPr algn="just">
              <a:lnSpc>
                <a:spcPct val="100000"/>
              </a:lnSpc>
              <a:buSzPct val="45000"/>
              <a:buFont typeface="StarSymbol"/>
              <a:buChar char="l"/>
            </a:pPr>
            <a:r>
              <a:rPr lang="it-IT" sz="1200" strike="noStrike">
                <a:solidFill>
                  <a:srgbClr val="231f20"/>
                </a:solidFill>
                <a:latin typeface="Arial"/>
                <a:ea typeface="DejaVu Sans"/>
              </a:rPr>
              <a:t>agevolare l’assunzione di decisioni responsabili in merito agli argomenti trattati</a:t>
            </a:r>
            <a:endParaRPr/>
          </a:p>
          <a:p>
            <a:pPr algn="just">
              <a:lnSpc>
                <a:spcPct val="100000"/>
              </a:lnSpc>
              <a:buSzPct val="45000"/>
              <a:buFont typeface="StarSymbol"/>
              <a:buChar char="l"/>
            </a:pPr>
            <a:r>
              <a:rPr lang="it-IT" sz="1200" strike="noStrike">
                <a:solidFill>
                  <a:srgbClr val="231f20"/>
                </a:solidFill>
                <a:latin typeface="Arial"/>
                <a:ea typeface="DejaVu Sans"/>
              </a:rPr>
              <a:t>stimolare e agevolare la produzione di materiale audiovisivo</a:t>
            </a:r>
            <a:endParaRPr/>
          </a:p>
          <a:p>
            <a:pPr algn="just">
              <a:lnSpc>
                <a:spcPct val="100000"/>
              </a:lnSpc>
            </a:pPr>
            <a:endParaRPr/>
          </a:p>
          <a:p>
            <a:pPr algn="just">
              <a:lnSpc>
                <a:spcPct val="100000"/>
              </a:lnSpc>
            </a:pPr>
            <a:r>
              <a:rPr i="1" lang="it-IT" sz="1200" strike="noStrike">
                <a:solidFill>
                  <a:srgbClr val="231f20"/>
                </a:solidFill>
                <a:latin typeface="Arial"/>
                <a:ea typeface="DejaVu Sans"/>
              </a:rPr>
              <a:t>- durante la quarta fase siano in grado di:</a:t>
            </a:r>
            <a:endParaRPr/>
          </a:p>
          <a:p>
            <a:pPr algn="just">
              <a:lnSpc>
                <a:spcPct val="100000"/>
              </a:lnSpc>
              <a:buSzPct val="45000"/>
              <a:buFont typeface="StarSymbol"/>
              <a:buChar char="l"/>
            </a:pPr>
            <a:r>
              <a:rPr lang="it-IT" sz="1200" strike="noStrike">
                <a:solidFill>
                  <a:srgbClr val="231f20"/>
                </a:solidFill>
                <a:latin typeface="Arial"/>
                <a:ea typeface="DejaVu Sans"/>
              </a:rPr>
              <a:t>essere formatori</a:t>
            </a:r>
            <a:endParaRPr/>
          </a:p>
          <a:p>
            <a:pPr algn="just">
              <a:lnSpc>
                <a:spcPct val="100000"/>
              </a:lnSpc>
              <a:buSzPct val="45000"/>
              <a:buFont typeface="StarSymbol"/>
              <a:buChar char="l"/>
            </a:pPr>
            <a:r>
              <a:rPr lang="it-IT" sz="1200" strike="noStrike">
                <a:solidFill>
                  <a:srgbClr val="231f20"/>
                </a:solidFill>
                <a:latin typeface="Arial"/>
                <a:ea typeface="DejaVu Sans"/>
              </a:rPr>
              <a:t>attivare, in una dimensione di ascolto empatico, il dialogo adulti/ragazzi</a:t>
            </a:r>
            <a:endParaRPr/>
          </a:p>
        </p:txBody>
      </p:sp>
      <p:sp>
        <p:nvSpPr>
          <p:cNvPr id="191" name="CustomShape 6"/>
          <p:cNvSpPr/>
          <p:nvPr/>
        </p:nvSpPr>
        <p:spPr>
          <a:xfrm>
            <a:off x="1924920" y="8083800"/>
            <a:ext cx="3196800" cy="1748520"/>
          </a:xfrm>
          <a:prstGeom prst="rect">
            <a:avLst/>
          </a:prstGeom>
          <a:blipFill>
            <a:blip r:embed="rId1"/>
            <a:stretch>
              <a:fillRect/>
            </a:stretch>
          </a:blipFill>
          <a:ln>
            <a:noFill/>
          </a:ln>
        </p:spPr>
        <p:style>
          <a:lnRef idx="0"/>
          <a:fillRef idx="0"/>
          <a:effectRef idx="0"/>
          <a:fontRef idx="minor"/>
        </p:style>
      </p:sp>
      <p:sp>
        <p:nvSpPr>
          <p:cNvPr id="192" name="CustomShape 7"/>
          <p:cNvSpPr/>
          <p:nvPr/>
        </p:nvSpPr>
        <p:spPr>
          <a:xfrm>
            <a:off x="1924920" y="8083800"/>
            <a:ext cx="3196800" cy="1748880"/>
          </a:xfrm>
          <a:custGeom>
            <a:avLst/>
            <a:gdLst/>
            <a:ahLst/>
            <a:rect l="0" t="0" r="r" b="b"/>
            <a:pathLst>
              <a:path w="3202946" h="1754765">
                <a:moveTo>
                  <a:pt x="0" y="1754764"/>
                </a:moveTo>
                <a:lnTo>
                  <a:pt x="3202945" y="1754764"/>
                </a:lnTo>
                <a:lnTo>
                  <a:pt x="3202945" y="0"/>
                </a:lnTo>
                <a:lnTo>
                  <a:pt x="0" y="0"/>
                </a:lnTo>
                <a:lnTo>
                  <a:pt x="0" y="1754764"/>
                </a:lnTo>
              </a:path>
            </a:pathLst>
          </a:custGeom>
          <a:noFill/>
          <a:ln w="63360">
            <a:solidFill>
              <a:srgbClr val="a11d21"/>
            </a:solidFill>
            <a:round/>
          </a:ln>
        </p:spPr>
        <p:style>
          <a:lnRef idx="0"/>
          <a:fillRef idx="0"/>
          <a:effectRef idx="0"/>
          <a:fontRef idx="minor"/>
        </p:style>
      </p:sp>
      <p:sp>
        <p:nvSpPr>
          <p:cNvPr id="193" name="CustomShape 8"/>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195"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196" name="CustomShape 3"/>
          <p:cNvSpPr/>
          <p:nvPr/>
        </p:nvSpPr>
        <p:spPr>
          <a:xfrm>
            <a:off x="167040" y="306360"/>
            <a:ext cx="7203600" cy="10130040"/>
          </a:xfrm>
          <a:prstGeom prst="rect">
            <a:avLst/>
          </a:prstGeom>
          <a:noFill/>
          <a:ln>
            <a:noFill/>
          </a:ln>
        </p:spPr>
        <p:style>
          <a:lnRef idx="0"/>
          <a:fillRef idx="0"/>
          <a:effectRef idx="0"/>
          <a:fontRef idx="minor"/>
        </p:style>
        <p:txBody>
          <a:bodyPr lIns="0" rIns="0" tIns="12600" bIns="0"/>
          <a:p>
            <a:pPr algn="just">
              <a:lnSpc>
                <a:spcPct val="100000"/>
              </a:lnSpc>
            </a:pPr>
            <a:r>
              <a:rPr b="1" lang="it-IT" sz="1200" strike="noStrike">
                <a:solidFill>
                  <a:srgbClr val="231f20"/>
                </a:solidFill>
                <a:latin typeface="Arial"/>
                <a:ea typeface="DejaVu Sans"/>
              </a:rPr>
              <a:t>Fasi e tempi del progetto</a:t>
            </a:r>
            <a:endParaRPr/>
          </a:p>
          <a:p>
            <a:pPr algn="just">
              <a:lnSpc>
                <a:spcPct val="100000"/>
              </a:lnSpc>
              <a:buSzPct val="45000"/>
              <a:buFont typeface="StarSymbol"/>
              <a:buChar char="l"/>
            </a:pPr>
            <a:r>
              <a:rPr lang="it-IT" sz="1200" strike="noStrike">
                <a:solidFill>
                  <a:srgbClr val="231f20"/>
                </a:solidFill>
                <a:latin typeface="Arial"/>
                <a:ea typeface="DejaVu Sans"/>
              </a:rPr>
              <a:t>prima fase / con il Dirigente scolastico e/o Collegio Docenti e/o Referente alla salute programmazione e eventuale adattamento del Progetto nella specifica dell'istituto scolastico</a:t>
            </a:r>
            <a:endParaRPr/>
          </a:p>
          <a:p>
            <a:pPr algn="just">
              <a:lnSpc>
                <a:spcPct val="100000"/>
              </a:lnSpc>
              <a:buSzPct val="45000"/>
              <a:buFont typeface="StarSymbol"/>
              <a:buChar char="l"/>
            </a:pPr>
            <a:r>
              <a:rPr lang="it-IT" sz="1200" strike="noStrike">
                <a:solidFill>
                  <a:srgbClr val="231f20"/>
                </a:solidFill>
                <a:latin typeface="Arial"/>
                <a:ea typeface="DejaVu Sans"/>
              </a:rPr>
              <a:t>seconda fase / primo anno: coinvolgimento di studenti delle classi terze (futuri peer supporter) che, insieme agli  operatori del Dipartimento Dipendenze, si confrontino sul tema dei rischi in adolescenza e costruiscano modalità  operative da utilizzare per la discussione nelle singole classi</a:t>
            </a:r>
            <a:endParaRPr/>
          </a:p>
          <a:p>
            <a:pPr algn="just">
              <a:lnSpc>
                <a:spcPts val="0"/>
              </a:lnSpc>
              <a:buSzPct val="45000"/>
              <a:buFont typeface="StarSymbol"/>
              <a:buChar char="l"/>
            </a:pPr>
            <a:r>
              <a:rPr lang="it-IT" sz="1200" strike="noStrike">
                <a:solidFill>
                  <a:srgbClr val="231f20"/>
                </a:solidFill>
                <a:latin typeface="Arial"/>
                <a:ea typeface="DejaVu Sans"/>
              </a:rPr>
              <a:t>terza fase / secondo anno: i peer supporter formati si attivano all’interno delle classi seconde,con due finalità:</a:t>
            </a:r>
            <a:endParaRPr/>
          </a:p>
          <a:p>
            <a:pPr lvl="1" algn="just">
              <a:lnSpc>
                <a:spcPct val="100000"/>
              </a:lnSpc>
              <a:buSzPct val="45000"/>
              <a:buFont typeface="StarSymbol"/>
              <a:buChar char="l"/>
            </a:pPr>
            <a:r>
              <a:rPr lang="it-IT" sz="1200" strike="noStrike">
                <a:solidFill>
                  <a:srgbClr val="231f20"/>
                </a:solidFill>
                <a:latin typeface="Arial"/>
                <a:ea typeface="DejaVu Sans"/>
              </a:rPr>
              <a:t>utilizzare quanto appreso nella prima fase per coinvolgere i ragazzi delle classi seconde in riflessioni di gruppo  sui temi di salute trattati</a:t>
            </a:r>
            <a:endParaRPr/>
          </a:p>
          <a:p>
            <a:pPr lvl="1" algn="just">
              <a:lnSpc>
                <a:spcPts val="0"/>
              </a:lnSpc>
              <a:buSzPct val="45000"/>
              <a:buFont typeface="StarSymbol"/>
              <a:buChar char="l"/>
            </a:pPr>
            <a:r>
              <a:rPr lang="it-IT" sz="1200" strike="noStrike">
                <a:solidFill>
                  <a:srgbClr val="231f20"/>
                </a:solidFill>
                <a:latin typeface="Arial"/>
                <a:ea typeface="DejaVu Sans"/>
              </a:rPr>
              <a:t>produrre materiale cartaceo e/o audio-video che rappresenti il pensiero della classe stessa sul tema del rischio</a:t>
            </a:r>
            <a:endParaRPr/>
          </a:p>
          <a:p>
            <a:pPr algn="just">
              <a:lnSpc>
                <a:spcPct val="100000"/>
              </a:lnSpc>
              <a:buSzPct val="45000"/>
              <a:buFont typeface="StarSymbol"/>
              <a:buChar char="l"/>
            </a:pPr>
            <a:r>
              <a:rPr lang="it-IT" sz="1200" strike="noStrike">
                <a:solidFill>
                  <a:srgbClr val="231f20"/>
                </a:solidFill>
                <a:latin typeface="Arial"/>
                <a:ea typeface="DejaVu Sans"/>
              </a:rPr>
              <a:t>quarta fase / terzo anno: viene riproposta la seconda fase con un nuovo gruppo di studenti delle classi terze, con la  partecipazione dei peer supporter (che nel frattempo sono passati alla classe quinta) che affiancano gli operatori  ASL AT in funzione di formatori</a:t>
            </a:r>
            <a:endParaRPr/>
          </a:p>
          <a:p>
            <a:pPr algn="just">
              <a:lnSpc>
                <a:spcPts val="0"/>
              </a:lnSpc>
            </a:pPr>
            <a:r>
              <a:rPr b="1" lang="it-IT" sz="1200" strike="noStrike">
                <a:solidFill>
                  <a:srgbClr val="231f20"/>
                </a:solidFill>
                <a:latin typeface="Arial"/>
                <a:ea typeface="DejaVu Sans"/>
              </a:rPr>
              <a:t>La riproposizione della terza e della quarta fase rende ciclico il progetto </a:t>
            </a:r>
            <a:endParaRPr/>
          </a:p>
          <a:p>
            <a:pPr algn="just">
              <a:lnSpc>
                <a:spcPts val="0"/>
              </a:lnSpc>
            </a:pPr>
            <a:endParaRPr/>
          </a:p>
          <a:p>
            <a:pPr algn="just">
              <a:lnSpc>
                <a:spcPts val="0"/>
              </a:lnSpc>
            </a:pPr>
            <a:r>
              <a:rPr b="1" lang="it-IT" sz="1200" strike="noStrike">
                <a:solidFill>
                  <a:srgbClr val="231f20"/>
                </a:solidFill>
                <a:latin typeface="Arial"/>
                <a:ea typeface="DejaVu Sans"/>
              </a:rPr>
              <a:t>Destinatari</a:t>
            </a:r>
            <a:endParaRPr/>
          </a:p>
          <a:p>
            <a:pPr algn="just">
              <a:lnSpc>
                <a:spcPts val="0"/>
              </a:lnSpc>
            </a:pPr>
            <a:r>
              <a:rPr lang="it-IT" sz="1200" strike="noStrike">
                <a:solidFill>
                  <a:srgbClr val="231f20"/>
                </a:solidFill>
                <a:latin typeface="Arial"/>
                <a:ea typeface="DejaVu Sans"/>
              </a:rPr>
              <a:t>Il Progetto è rivolto agli studenti delle classi terze delle Scuole Secondarie di Secondo grado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Offerta</a:t>
            </a:r>
            <a:endParaRPr/>
          </a:p>
          <a:p>
            <a:pPr algn="just">
              <a:lnSpc>
                <a:spcPct val="100000"/>
              </a:lnSpc>
              <a:buSzPct val="45000"/>
              <a:buFont typeface="StarSymbol"/>
              <a:buChar char="l"/>
            </a:pPr>
            <a:r>
              <a:rPr lang="it-IT" sz="1200" strike="noStrike">
                <a:solidFill>
                  <a:srgbClr val="231f20"/>
                </a:solidFill>
                <a:latin typeface="Arial"/>
                <a:ea typeface="DejaVu Sans"/>
              </a:rPr>
              <a:t>Il progetto, nelle sue quattro fasi, può essere proposto sul territorio di Asti Centro/Nord in due Istituti per ogni anno scolastico  (es. 1° Istituto  a ottobre – novembre, il 2° a febbraio – marzo) e sul territorio di Asti Sud in un Istituto per ogni anno scolastico  </a:t>
            </a:r>
            <a:endParaRPr/>
          </a:p>
          <a:p>
            <a:pPr algn="just">
              <a:lnSpc>
                <a:spcPts val="0"/>
              </a:lnSpc>
              <a:buSzPct val="45000"/>
              <a:buFont typeface="StarSymbol"/>
              <a:buChar char="l"/>
            </a:pPr>
            <a:r>
              <a:rPr lang="it-IT" sz="1200" strike="noStrike">
                <a:solidFill>
                  <a:srgbClr val="231f20"/>
                </a:solidFill>
                <a:latin typeface="Arial"/>
                <a:ea typeface="DejaVu Sans"/>
              </a:rPr>
              <a:t>In caso di adesioni superiori alle risorse disponibili della Dipartimento Dipendenze previo accordo con  gli interessati, si valuterà in che tempi e modi attivare il progetto</a:t>
            </a:r>
            <a:endParaRPr/>
          </a:p>
          <a:p>
            <a:pPr algn="just">
              <a:lnSpc>
                <a:spcPts val="0"/>
              </a:lnSpc>
            </a:pPr>
            <a:r>
              <a:rPr b="1" lang="it-IT" sz="1200" strike="noStrike">
                <a:solidFill>
                  <a:srgbClr val="231f20"/>
                </a:solidFill>
                <a:latin typeface="Arial"/>
                <a:ea typeface="DejaVu Sans"/>
              </a:rPr>
              <a:t>Nel caso in cui l’Istituto preveda di aderire al progetto “Peer to Peer: Adolescenti in prima linea” offerto dal Consultorio è auspicabile attivare una co-programmazione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 utilizzata</a:t>
            </a:r>
            <a:endParaRPr/>
          </a:p>
          <a:p>
            <a:pPr algn="just">
              <a:lnSpc>
                <a:spcPct val="100000"/>
              </a:lnSpc>
            </a:pPr>
            <a:r>
              <a:rPr lang="it-IT" sz="1200" strike="noStrike">
                <a:solidFill>
                  <a:srgbClr val="231f20"/>
                </a:solidFill>
                <a:latin typeface="Arial"/>
                <a:ea typeface="DejaVu Sans"/>
              </a:rPr>
              <a:t>Il progetto consiste in un percorso di informazione - sensibilizzazione su alcuni tra i più diffusi comportamenti a  rischio degli adolescenti, attraverso l’utilizzo di strumenti audio-video, role play e tecniche di animazione.</a:t>
            </a:r>
            <a:endParaRPr/>
          </a:p>
          <a:p>
            <a:pPr algn="just">
              <a:lnSpc>
                <a:spcPts val="0"/>
              </a:lnSpc>
            </a:pPr>
            <a:r>
              <a:rPr lang="it-IT" sz="1200" strike="noStrike">
                <a:solidFill>
                  <a:srgbClr val="231f20"/>
                </a:solidFill>
                <a:latin typeface="Arial"/>
                <a:ea typeface="DejaVu Sans"/>
              </a:rPr>
              <a:t>Fa riferimento alla metodologia della peer education che si fonda sul riconoscimento di competenze da parte di  soggetti, all’interno di un gruppo di pari, opportunamente formati nel passaggio di informazioni e negli interventi di  educazione sanitaria. Per tale motivo si propone il coinvolgimento attivo di alcuni studenti coadiuvati e supervisionati dagli operatori della Struttura Complessa Dipendenze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Calendario degli incontri</a:t>
            </a:r>
            <a:endParaRPr/>
          </a:p>
          <a:p>
            <a:pPr algn="just">
              <a:lnSpc>
                <a:spcPct val="100000"/>
              </a:lnSpc>
            </a:pPr>
            <a:r>
              <a:rPr b="1" lang="it-IT" sz="1200" strike="noStrike">
                <a:solidFill>
                  <a:srgbClr val="231f20"/>
                </a:solidFill>
                <a:latin typeface="Arial"/>
                <a:ea typeface="DejaVu Sans"/>
              </a:rPr>
              <a:t> </a:t>
            </a:r>
            <a:r>
              <a:rPr b="1" lang="it-IT" sz="1200" strike="noStrike">
                <a:solidFill>
                  <a:srgbClr val="231f20"/>
                </a:solidFill>
                <a:latin typeface="Arial"/>
                <a:ea typeface="DejaVu Sans"/>
              </a:rPr>
              <a:t>Prima fase</a:t>
            </a:r>
            <a:endParaRPr/>
          </a:p>
          <a:p>
            <a:pPr algn="just">
              <a:lnSpc>
                <a:spcPct val="100000"/>
              </a:lnSpc>
              <a:buSzPct val="45000"/>
              <a:buFont typeface="StarSymbol"/>
              <a:buChar char="l"/>
            </a:pPr>
            <a:r>
              <a:rPr lang="it-IT" sz="1200" strike="noStrike">
                <a:solidFill>
                  <a:srgbClr val="231f20"/>
                </a:solidFill>
                <a:latin typeface="Arial"/>
                <a:ea typeface="DejaVu Sans"/>
              </a:rPr>
              <a:t>Incontro con Dirigente scolastico e/o Referente alla salute</a:t>
            </a:r>
            <a:endParaRPr/>
          </a:p>
          <a:p>
            <a:pPr algn="just">
              <a:lnSpc>
                <a:spcPct val="100000"/>
              </a:lnSpc>
              <a:buSzPct val="45000"/>
              <a:buFont typeface="StarSymbol"/>
              <a:buChar char="l"/>
            </a:pPr>
            <a:r>
              <a:rPr lang="it-IT" sz="1200" strike="noStrike">
                <a:solidFill>
                  <a:srgbClr val="231f20"/>
                </a:solidFill>
                <a:latin typeface="Arial"/>
                <a:ea typeface="DejaVu Sans"/>
              </a:rPr>
              <a:t>Reclutamento degli studenti tra gli iscritti alle classi III</a:t>
            </a:r>
            <a:endParaRPr/>
          </a:p>
          <a:p>
            <a:pPr algn="just">
              <a:lnSpc>
                <a:spcPct val="100000"/>
              </a:lnSpc>
              <a:buSzPct val="45000"/>
              <a:buFont typeface="StarSymbol"/>
              <a:buChar char="l"/>
            </a:pPr>
            <a:r>
              <a:rPr lang="it-IT" sz="1200" strike="noStrike">
                <a:solidFill>
                  <a:srgbClr val="231f20"/>
                </a:solidFill>
                <a:latin typeface="Arial"/>
                <a:ea typeface="DejaVu Sans"/>
              </a:rPr>
              <a:t>Numero 6 incontri di formazione, della durata di due ore l’uno, con gli studenti individuati per il corso secondo  il seguente programma:</a:t>
            </a:r>
            <a:endParaRPr/>
          </a:p>
          <a:p>
            <a:pPr algn="just">
              <a:lnSpc>
                <a:spcPts val="0"/>
              </a:lnSpc>
            </a:pPr>
            <a:r>
              <a:rPr lang="it-IT" sz="1200" strike="noStrike">
                <a:solidFill>
                  <a:srgbClr val="231f20"/>
                </a:solidFill>
                <a:latin typeface="Arial"/>
                <a:ea typeface="DejaVu Sans"/>
              </a:rPr>
              <a:t>1° incontro: Creare e motivare il gruppo di lavoro, riflettere sul ruolo del peer supporter</a:t>
            </a:r>
            <a:endParaRPr/>
          </a:p>
          <a:p>
            <a:pPr algn="just">
              <a:lnSpc>
                <a:spcPct val="100000"/>
              </a:lnSpc>
            </a:pPr>
            <a:r>
              <a:rPr lang="it-IT" sz="1200" strike="noStrike">
                <a:solidFill>
                  <a:srgbClr val="231f20"/>
                </a:solidFill>
                <a:latin typeface="Arial"/>
                <a:ea typeface="DejaVu Sans"/>
              </a:rPr>
              <a:t>2° incontro: Sensibilizzare i peer supporter sulle tematiche del rischio legato all’uso di sostanze stupefacenti  e/o psicotrope</a:t>
            </a:r>
            <a:endParaRPr/>
          </a:p>
          <a:p>
            <a:pPr algn="just">
              <a:lnSpc>
                <a:spcPts val="0"/>
              </a:lnSpc>
            </a:pPr>
            <a:r>
              <a:rPr lang="it-IT" sz="1200" strike="noStrike">
                <a:solidFill>
                  <a:srgbClr val="231f20"/>
                </a:solidFill>
                <a:latin typeface="Arial"/>
                <a:ea typeface="DejaVu Sans"/>
              </a:rPr>
              <a:t>3° incontro: Riflettere sugli atteggiamenti consumistici e sulle dipendenze comportamentali (gioco d’azzardo  patologico, shopping compulsivo, utilizzo improprio delle tecnologie)</a:t>
            </a:r>
            <a:endParaRPr/>
          </a:p>
          <a:p>
            <a:pPr algn="just">
              <a:lnSpc>
                <a:spcPts val="0"/>
              </a:lnSpc>
            </a:pPr>
            <a:r>
              <a:rPr lang="it-IT" sz="1200" strike="noStrike">
                <a:solidFill>
                  <a:srgbClr val="231f20"/>
                </a:solidFill>
                <a:latin typeface="Arial"/>
                <a:ea typeface="DejaVu Sans"/>
              </a:rPr>
              <a:t>4° incontro: Far sperimentare forme di comunicazione efficaci e adatte al ruolo del peer supporter</a:t>
            </a:r>
            <a:endParaRPr/>
          </a:p>
          <a:p>
            <a:pPr algn="just">
              <a:lnSpc>
                <a:spcPct val="100000"/>
              </a:lnSpc>
            </a:pPr>
            <a:r>
              <a:rPr lang="it-IT" sz="1200" strike="noStrike">
                <a:solidFill>
                  <a:srgbClr val="231f20"/>
                </a:solidFill>
                <a:latin typeface="Arial"/>
                <a:ea typeface="DejaVu Sans"/>
              </a:rPr>
              <a:t>5° incontro: Acquisire conoscenze e competenze sulle tecniche di conduzione di gruppo</a:t>
            </a:r>
            <a:endParaRPr/>
          </a:p>
          <a:p>
            <a:pPr algn="just">
              <a:lnSpc>
                <a:spcPct val="100000"/>
              </a:lnSpc>
            </a:pPr>
            <a:r>
              <a:rPr lang="it-IT" sz="1200" strike="noStrike">
                <a:solidFill>
                  <a:srgbClr val="231f20"/>
                </a:solidFill>
                <a:latin typeface="Arial"/>
                <a:ea typeface="DejaVu Sans"/>
              </a:rPr>
              <a:t>6° incontro: Progettare gli interventi che verranno realizzati nelle classi</a:t>
            </a:r>
            <a:endParaRPr/>
          </a:p>
          <a:p>
            <a:pPr algn="just">
              <a:lnSpc>
                <a:spcPct val="100000"/>
              </a:lnSpc>
            </a:pPr>
            <a:endParaRPr/>
          </a:p>
          <a:p>
            <a:pPr algn="just">
              <a:lnSpc>
                <a:spcPct val="100000"/>
              </a:lnSpc>
            </a:pPr>
            <a:endParaRPr/>
          </a:p>
        </p:txBody>
      </p:sp>
      <p:sp>
        <p:nvSpPr>
          <p:cNvPr id="197" name="CustomShape 4"/>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199"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00" name="CustomShape 3"/>
          <p:cNvSpPr/>
          <p:nvPr/>
        </p:nvSpPr>
        <p:spPr>
          <a:xfrm>
            <a:off x="167040" y="306360"/>
            <a:ext cx="7146000" cy="7183440"/>
          </a:xfrm>
          <a:prstGeom prst="rect">
            <a:avLst/>
          </a:prstGeom>
          <a:noFill/>
          <a:ln>
            <a:noFill/>
          </a:ln>
        </p:spPr>
        <p:style>
          <a:lnRef idx="0"/>
          <a:fillRef idx="0"/>
          <a:effectRef idx="0"/>
          <a:fontRef idx="minor"/>
        </p:style>
        <p:txBody>
          <a:bodyPr lIns="0" rIns="0" tIns="12600" bIns="0"/>
          <a:p>
            <a:pPr algn="just">
              <a:lnSpc>
                <a:spcPct val="100000"/>
              </a:lnSpc>
            </a:pPr>
            <a:r>
              <a:rPr lang="it-IT" sz="1200" strike="noStrike">
                <a:solidFill>
                  <a:srgbClr val="231f20"/>
                </a:solidFill>
                <a:latin typeface="Arial"/>
                <a:ea typeface="DejaVu Sans"/>
              </a:rPr>
              <a:t>Intervento dei peer supporter nelle classi seconde come da progettazione</a:t>
            </a:r>
            <a:endParaRPr/>
          </a:p>
          <a:p>
            <a:pPr algn="just">
              <a:lnSpc>
                <a:spcPct val="100000"/>
              </a:lnSpc>
            </a:pPr>
            <a:r>
              <a:rPr lang="it-IT" sz="1200" strike="noStrike">
                <a:solidFill>
                  <a:srgbClr val="231f20"/>
                </a:solidFill>
                <a:latin typeface="Arial"/>
                <a:ea typeface="DejaVu Sans"/>
              </a:rPr>
              <a:t>Incontro verifica con Referente alla salute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Seconda fase</a:t>
            </a:r>
            <a:endParaRPr/>
          </a:p>
          <a:p>
            <a:pPr algn="just">
              <a:lnSpc>
                <a:spcPct val="100000"/>
              </a:lnSpc>
              <a:buSzPct val="45000"/>
              <a:buFont typeface="StarSymbol"/>
              <a:buChar char="l"/>
            </a:pPr>
            <a:r>
              <a:rPr lang="it-IT" sz="1200" strike="noStrike">
                <a:solidFill>
                  <a:srgbClr val="231f20"/>
                </a:solidFill>
                <a:latin typeface="Arial"/>
                <a:ea typeface="DejaVu Sans"/>
              </a:rPr>
              <a:t>Incontro di verifica con i peer supporter sull’attività svolta nell’anno scolastico precedente e di preparazione e progettazione delle attività da svolgere durante l’anno in corso.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Terza fase</a:t>
            </a:r>
            <a:endParaRPr/>
          </a:p>
          <a:p>
            <a:pPr algn="just">
              <a:lnSpc>
                <a:spcPct val="100000"/>
              </a:lnSpc>
              <a:buFont typeface="Times New Roman"/>
              <a:buChar char="•"/>
            </a:pPr>
            <a:r>
              <a:rPr lang="it-IT" sz="1200" strike="noStrike">
                <a:solidFill>
                  <a:srgbClr val="231f20"/>
                </a:solidFill>
                <a:latin typeface="Arial"/>
                <a:ea typeface="DejaVu Sans"/>
              </a:rPr>
              <a:t>Incontro con Dirigente scolastico e/o Referente alla salute.</a:t>
            </a:r>
            <a:endParaRPr/>
          </a:p>
          <a:p>
            <a:pPr algn="just">
              <a:lnSpc>
                <a:spcPct val="100000"/>
              </a:lnSpc>
              <a:buFont typeface="Times New Roman"/>
              <a:buChar char="•"/>
            </a:pPr>
            <a:r>
              <a:rPr lang="it-IT" sz="1200" strike="noStrike">
                <a:solidFill>
                  <a:srgbClr val="231f20"/>
                </a:solidFill>
                <a:latin typeface="Arial"/>
                <a:ea typeface="DejaVu Sans"/>
              </a:rPr>
              <a:t>Incontro con peer supporter formatori.</a:t>
            </a:r>
            <a:endParaRPr/>
          </a:p>
          <a:p>
            <a:pPr algn="just">
              <a:lnSpc>
                <a:spcPct val="100000"/>
              </a:lnSpc>
              <a:buFont typeface="Times New Roman"/>
              <a:buChar char="•"/>
            </a:pPr>
            <a:r>
              <a:rPr lang="it-IT" sz="1200" strike="noStrike">
                <a:solidFill>
                  <a:srgbClr val="231f20"/>
                </a:solidFill>
                <a:latin typeface="Arial"/>
                <a:ea typeface="DejaVu Sans"/>
              </a:rPr>
              <a:t>Numero 6 incontri di formazione, della durata di due ore l’uno, con gli studenti secondo il programma della prima  fase.</a:t>
            </a:r>
            <a:endParaRPr/>
          </a:p>
          <a:p>
            <a:pPr algn="just">
              <a:lnSpc>
                <a:spcPts val="0"/>
              </a:lnSpc>
              <a:buFont typeface="Times New Roman"/>
              <a:buChar char="•"/>
            </a:pPr>
            <a:r>
              <a:rPr lang="it-IT" sz="1200" strike="noStrike">
                <a:solidFill>
                  <a:srgbClr val="231f20"/>
                </a:solidFill>
                <a:latin typeface="Arial"/>
                <a:ea typeface="DejaVu Sans"/>
              </a:rPr>
              <a:t>Incontro verifica con peer supporter formatori.</a:t>
            </a:r>
            <a:endParaRPr/>
          </a:p>
          <a:p>
            <a:pPr algn="just">
              <a:lnSpc>
                <a:spcPct val="100000"/>
              </a:lnSpc>
              <a:buFont typeface="Times New Roman"/>
              <a:buChar char="•"/>
            </a:pPr>
            <a:r>
              <a:rPr lang="it-IT" sz="1200" strike="noStrike">
                <a:solidFill>
                  <a:srgbClr val="231f20"/>
                </a:solidFill>
                <a:latin typeface="Arial"/>
                <a:ea typeface="DejaVu Sans"/>
              </a:rPr>
              <a:t>Incontro verifica del progetto con Dirigente scolastico e/o referente salute.</a:t>
            </a:r>
            <a:endParaRPr/>
          </a:p>
          <a:p>
            <a:pPr algn="just">
              <a:lnSpc>
                <a:spcPct val="199000"/>
              </a:lnSpc>
            </a:pPr>
            <a:r>
              <a:rPr b="1" lang="it-IT" sz="1200" strike="noStrike">
                <a:solidFill>
                  <a:srgbClr val="231f20"/>
                </a:solidFill>
                <a:latin typeface="Arial"/>
                <a:ea typeface="DejaVu Sans"/>
              </a:rPr>
              <a:t>Al termine di questo ciclo si valuterà la possibilità e l’opportunità di riproporre il progetto. </a:t>
            </a:r>
            <a:endParaRPr/>
          </a:p>
          <a:p>
            <a:pPr algn="just">
              <a:lnSpc>
                <a:spcPct val="199000"/>
              </a:lnSpc>
            </a:pPr>
            <a:r>
              <a:rPr b="1"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Si consiglia di trasmette la richiesta utilizzando il modulo allegato : </a:t>
            </a:r>
            <a:endParaRPr/>
          </a:p>
          <a:p>
            <a:pPr algn="just">
              <a:lnSpc>
                <a:spcPct val="100000"/>
              </a:lnSpc>
            </a:pPr>
            <a:r>
              <a:rPr lang="it-IT" sz="1200" strike="noStrike">
                <a:solidFill>
                  <a:srgbClr val="231f20"/>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gn="just">
              <a:lnSpc>
                <a:spcPct val="100000"/>
              </a:lnSpc>
            </a:pPr>
            <a:endParaRPr/>
          </a:p>
          <a:p>
            <a:pPr algn="just">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 scolastico. Le richieste inviate successivamente non verranno accettate.</a:t>
            </a:r>
            <a:endParaRPr/>
          </a:p>
          <a:p>
            <a:pPr>
              <a:lnSpc>
                <a:spcPct val="100000"/>
              </a:lnSpc>
            </a:pPr>
            <a:endParaRPr/>
          </a:p>
          <a:p>
            <a:pPr>
              <a:lnSpc>
                <a:spcPct val="100000"/>
              </a:lnSpc>
            </a:pPr>
            <a:r>
              <a:rPr b="1" lang="it-IT" sz="1200" strike="noStrike">
                <a:solidFill>
                  <a:srgbClr val="231f20"/>
                </a:solidFill>
                <a:latin typeface="Arial"/>
                <a:ea typeface="DejaVu Sans"/>
              </a:rPr>
              <a:t>Riferimenti</a:t>
            </a:r>
            <a:endParaRPr/>
          </a:p>
          <a:p>
            <a:pPr>
              <a:lnSpc>
                <a:spcPct val="100000"/>
              </a:lnSpc>
            </a:pPr>
            <a:r>
              <a:rPr b="1" lang="it-IT" sz="1200" strike="noStrike">
                <a:solidFill>
                  <a:srgbClr val="231f20"/>
                </a:solidFill>
                <a:latin typeface="Arial"/>
                <a:ea typeface="DejaVu Sans"/>
              </a:rPr>
              <a:t>per il territorio Asti Centro/Nord</a:t>
            </a:r>
            <a:endParaRPr/>
          </a:p>
          <a:p>
            <a:pPr>
              <a:lnSpc>
                <a:spcPct val="100000"/>
              </a:lnSpc>
            </a:pPr>
            <a:r>
              <a:rPr lang="it-IT" sz="1200" strike="noStrike">
                <a:solidFill>
                  <a:srgbClr val="231f20"/>
                </a:solidFill>
                <a:latin typeface="Arial"/>
                <a:ea typeface="DejaVu Sans"/>
              </a:rPr>
              <a:t>Roberta Liberalato (psicologa)</a:t>
            </a:r>
            <a:endParaRPr/>
          </a:p>
          <a:p>
            <a:pPr>
              <a:lnSpc>
                <a:spcPct val="100000"/>
              </a:lnSpc>
            </a:pPr>
            <a:r>
              <a:rPr lang="it-IT" sz="1200" strike="noStrike">
                <a:solidFill>
                  <a:srgbClr val="231f20"/>
                </a:solidFill>
                <a:latin typeface="Arial"/>
                <a:ea typeface="DejaVu Sans"/>
              </a:rPr>
              <a:t>Fabrizio Maccario (educatore prof.le)  </a:t>
            </a:r>
            <a:endParaRPr/>
          </a:p>
          <a:p>
            <a:pPr>
              <a:lnSpc>
                <a:spcPts val="0"/>
              </a:lnSpc>
            </a:pPr>
            <a:r>
              <a:rPr lang="it-IT" sz="1200" strike="noStrike">
                <a:solidFill>
                  <a:srgbClr val="231f20"/>
                </a:solidFill>
                <a:latin typeface="Arial"/>
                <a:ea typeface="DejaVu Sans"/>
              </a:rPr>
              <a:t>Tel. 0141/482817</a:t>
            </a:r>
            <a:endParaRPr/>
          </a:p>
          <a:p>
            <a:pPr>
              <a:lnSpc>
                <a:spcPts val="0"/>
              </a:lnSpc>
            </a:pPr>
            <a:endParaRPr/>
          </a:p>
          <a:p>
            <a:pPr>
              <a:lnSpc>
                <a:spcPct val="100000"/>
              </a:lnSpc>
            </a:pPr>
            <a:r>
              <a:rPr b="1" lang="it-IT" sz="1200" strike="noStrike">
                <a:solidFill>
                  <a:srgbClr val="231f20"/>
                </a:solidFill>
                <a:latin typeface="Arial"/>
                <a:ea typeface="DejaVu Sans"/>
              </a:rPr>
              <a:t>per il territorio Asti Sud</a:t>
            </a:r>
            <a:endParaRPr/>
          </a:p>
          <a:p>
            <a:pPr>
              <a:lnSpc>
                <a:spcPct val="100000"/>
              </a:lnSpc>
            </a:pPr>
            <a:r>
              <a:rPr lang="it-IT" sz="1200" strike="noStrike">
                <a:solidFill>
                  <a:srgbClr val="231f20"/>
                </a:solidFill>
                <a:latin typeface="Arial"/>
                <a:ea typeface="DejaVu Sans"/>
              </a:rPr>
              <a:t>Marilisa Aluffi (psicologa)</a:t>
            </a:r>
            <a:endParaRPr/>
          </a:p>
          <a:p>
            <a:pPr>
              <a:lnSpc>
                <a:spcPct val="100000"/>
              </a:lnSpc>
            </a:pPr>
            <a:r>
              <a:rPr lang="it-IT" sz="1200" strike="noStrike">
                <a:solidFill>
                  <a:srgbClr val="231f20"/>
                </a:solidFill>
                <a:latin typeface="Arial"/>
                <a:ea typeface="DejaVu Sans"/>
              </a:rPr>
              <a:t>Teresa Grea (educatore prof.le)</a:t>
            </a:r>
            <a:endParaRPr/>
          </a:p>
          <a:p>
            <a:pPr>
              <a:lnSpc>
                <a:spcPct val="100000"/>
              </a:lnSpc>
            </a:pPr>
            <a:r>
              <a:rPr lang="it-IT" sz="1200" strike="noStrike">
                <a:solidFill>
                  <a:srgbClr val="231f20"/>
                </a:solidFill>
                <a:latin typeface="Arial"/>
                <a:ea typeface="DejaVu Sans"/>
              </a:rPr>
              <a:t>tel.0141/782406 - 782414</a:t>
            </a:r>
            <a:endParaRPr/>
          </a:p>
          <a:p>
            <a:pPr>
              <a:lnSpc>
                <a:spcPct val="100000"/>
              </a:lnSpc>
            </a:pPr>
            <a:endParaRPr/>
          </a:p>
          <a:p>
            <a:pPr>
              <a:lnSpc>
                <a:spcPct val="100000"/>
              </a:lnSpc>
            </a:pPr>
            <a:r>
              <a:rPr b="1" lang="it-IT" sz="1200" strike="noStrike">
                <a:solidFill>
                  <a:srgbClr val="231f20"/>
                </a:solidFill>
                <a:latin typeface="Arial"/>
                <a:ea typeface="DejaVu Sans"/>
              </a:rPr>
              <a:t>Responsabile del progetto</a:t>
            </a:r>
            <a:endParaRPr/>
          </a:p>
          <a:p>
            <a:pPr>
              <a:lnSpc>
                <a:spcPct val="100000"/>
              </a:lnSpc>
            </a:pPr>
            <a:r>
              <a:rPr lang="it-IT" sz="1200" strike="noStrike">
                <a:solidFill>
                  <a:srgbClr val="231f20"/>
                </a:solidFill>
                <a:latin typeface="Arial"/>
                <a:ea typeface="DejaVu Sans"/>
              </a:rPr>
              <a:t>Fabrizio Maccario (Educatore professionale), Dipartimento Dipendenze, tel. 0141/482817</a:t>
            </a:r>
            <a:endParaRPr/>
          </a:p>
        </p:txBody>
      </p:sp>
      <p:sp>
        <p:nvSpPr>
          <p:cNvPr id="201" name="CustomShape 4"/>
          <p:cNvSpPr/>
          <p:nvPr/>
        </p:nvSpPr>
        <p:spPr>
          <a:xfrm>
            <a:off x="422640" y="7230960"/>
            <a:ext cx="6704280" cy="2548440"/>
          </a:xfrm>
          <a:prstGeom prst="rect">
            <a:avLst/>
          </a:prstGeom>
          <a:blipFill>
            <a:blip r:embed="rId1"/>
            <a:stretch>
              <a:fillRect/>
            </a:stretch>
          </a:blipFill>
          <a:ln>
            <a:noFill/>
          </a:ln>
        </p:spPr>
        <p:style>
          <a:lnRef idx="0"/>
          <a:fillRef idx="0"/>
          <a:effectRef idx="0"/>
          <a:fontRef idx="minor"/>
        </p:style>
      </p:sp>
      <p:sp>
        <p:nvSpPr>
          <p:cNvPr id="202" name="CustomShape 5"/>
          <p:cNvSpPr/>
          <p:nvPr/>
        </p:nvSpPr>
        <p:spPr>
          <a:xfrm>
            <a:off x="422640" y="7230960"/>
            <a:ext cx="6704640" cy="2549160"/>
          </a:xfrm>
          <a:custGeom>
            <a:avLst/>
            <a:gdLst/>
            <a:ahLst/>
            <a:rect l="0" t="0" r="r" b="b"/>
            <a:pathLst>
              <a:path w="6710431" h="2554636">
                <a:moveTo>
                  <a:pt x="0" y="2554635"/>
                </a:moveTo>
                <a:lnTo>
                  <a:pt x="6710430" y="2554635"/>
                </a:lnTo>
                <a:lnTo>
                  <a:pt x="6710430" y="0"/>
                </a:lnTo>
                <a:lnTo>
                  <a:pt x="0" y="0"/>
                </a:lnTo>
                <a:lnTo>
                  <a:pt x="0" y="2554635"/>
                </a:lnTo>
              </a:path>
            </a:pathLst>
          </a:custGeom>
          <a:noFill/>
          <a:ln w="63360">
            <a:solidFill>
              <a:srgbClr val="a12021"/>
            </a:solidFill>
            <a:round/>
          </a:ln>
        </p:spPr>
        <p:style>
          <a:lnRef idx="0"/>
          <a:fillRef idx="0"/>
          <a:effectRef idx="0"/>
          <a:fontRef idx="minor"/>
        </p:style>
      </p:sp>
      <p:sp>
        <p:nvSpPr>
          <p:cNvPr id="203" name="CustomShape 6"/>
          <p:cNvSpPr/>
          <p:nvPr/>
        </p:nvSpPr>
        <p:spPr>
          <a:xfrm>
            <a:off x="3845880" y="4696920"/>
            <a:ext cx="3065400" cy="1708920"/>
          </a:xfrm>
          <a:prstGeom prst="rect">
            <a:avLst/>
          </a:prstGeom>
          <a:blipFill>
            <a:blip r:embed="rId2"/>
            <a:stretch>
              <a:fillRect/>
            </a:stretch>
          </a:blipFill>
          <a:ln>
            <a:noFill/>
          </a:ln>
        </p:spPr>
        <p:style>
          <a:lnRef idx="0"/>
          <a:fillRef idx="0"/>
          <a:effectRef idx="0"/>
          <a:fontRef idx="minor"/>
        </p:style>
      </p:sp>
      <p:sp>
        <p:nvSpPr>
          <p:cNvPr id="204" name="CustomShape 7"/>
          <p:cNvSpPr/>
          <p:nvPr/>
        </p:nvSpPr>
        <p:spPr>
          <a:xfrm>
            <a:off x="3845880" y="4696920"/>
            <a:ext cx="3066120" cy="1708920"/>
          </a:xfrm>
          <a:custGeom>
            <a:avLst/>
            <a:gdLst/>
            <a:ahLst/>
            <a:rect l="0" t="0" r="r" b="b"/>
            <a:pathLst>
              <a:path w="3071622" h="1714988">
                <a:moveTo>
                  <a:pt x="0" y="1714987"/>
                </a:moveTo>
                <a:lnTo>
                  <a:pt x="3071621" y="1714987"/>
                </a:lnTo>
                <a:lnTo>
                  <a:pt x="3071621" y="0"/>
                </a:lnTo>
                <a:lnTo>
                  <a:pt x="0" y="0"/>
                </a:lnTo>
                <a:lnTo>
                  <a:pt x="0" y="1714987"/>
                </a:lnTo>
              </a:path>
            </a:pathLst>
          </a:custGeom>
          <a:noFill/>
          <a:ln w="63360">
            <a:solidFill>
              <a:srgbClr val="982122"/>
            </a:solidFill>
            <a:round/>
          </a:ln>
        </p:spPr>
        <p:style>
          <a:lnRef idx="0"/>
          <a:fillRef idx="0"/>
          <a:effectRef idx="0"/>
          <a:fontRef idx="minor"/>
        </p:style>
      </p:sp>
      <p:sp>
        <p:nvSpPr>
          <p:cNvPr id="205" name="CustomShape 8"/>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07"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08" name="CustomShape 3"/>
          <p:cNvSpPr/>
          <p:nvPr/>
        </p:nvSpPr>
        <p:spPr>
          <a:xfrm>
            <a:off x="124200" y="288000"/>
            <a:ext cx="7215840" cy="9666000"/>
          </a:xfrm>
          <a:prstGeom prst="rect">
            <a:avLst/>
          </a:prstGeom>
          <a:noFill/>
          <a:ln>
            <a:noFill/>
          </a:ln>
        </p:spPr>
        <p:style>
          <a:lnRef idx="0"/>
          <a:fillRef idx="0"/>
          <a:effectRef idx="0"/>
          <a:fontRef idx="minor"/>
        </p:style>
        <p:txBody>
          <a:bodyPr lIns="0" rIns="0" tIns="12600" bIns="0"/>
          <a:p>
            <a:pPr>
              <a:lnSpc>
                <a:spcPts val="0"/>
              </a:lnSpc>
            </a:pPr>
            <a:r>
              <a:rPr b="1" lang="it-IT" sz="1400" strike="noStrike">
                <a:solidFill>
                  <a:srgbClr val="a57d32"/>
                </a:solidFill>
                <a:latin typeface="Arial"/>
                <a:ea typeface="DejaVu Sans"/>
              </a:rPr>
              <a:t>Sessualità e affettività</a:t>
            </a:r>
            <a:endParaRPr/>
          </a:p>
          <a:p>
            <a:pPr>
              <a:lnSpc>
                <a:spcPct val="100000"/>
              </a:lnSpc>
            </a:pPr>
            <a:r>
              <a:rPr b="1" lang="it-IT" sz="1400" strike="noStrike">
                <a:solidFill>
                  <a:srgbClr val="3a53a4"/>
                </a:solidFill>
                <a:latin typeface="Arial"/>
                <a:ea typeface="DejaVu Sans"/>
              </a:rPr>
              <a:t>Asili Nido e Scuole dell’Infanzia Asti Sud</a:t>
            </a:r>
            <a:endParaRPr/>
          </a:p>
          <a:p>
            <a:pPr>
              <a:lnSpc>
                <a:spcPct val="100000"/>
              </a:lnSpc>
            </a:pPr>
            <a:endParaRPr/>
          </a:p>
          <a:p>
            <a:pPr algn="ctr">
              <a:lnSpc>
                <a:spcPct val="100000"/>
              </a:lnSpc>
            </a:pPr>
            <a:r>
              <a:rPr b="1" lang="it-IT" sz="1400" strike="noStrike">
                <a:solidFill>
                  <a:srgbClr val="231f20"/>
                </a:solidFill>
                <a:latin typeface="Arial"/>
                <a:ea typeface="DejaVu Sans"/>
              </a:rPr>
              <a:t>PRENDERE IL VOLO</a:t>
            </a:r>
            <a:endParaRPr/>
          </a:p>
          <a:p>
            <a:pPr algn="ctr">
              <a:lnSpc>
                <a:spcPct val="100000"/>
              </a:lnSpc>
            </a:pPr>
            <a:r>
              <a:rPr i="1" lang="it-IT" sz="1200" strike="noStrike">
                <a:solidFill>
                  <a:srgbClr val="231f20"/>
                </a:solidFill>
                <a:latin typeface="Arial"/>
                <a:ea typeface="DejaVu Sans"/>
              </a:rPr>
              <a:t>Progetto di promozione della salute in ambito affettivo e relazionale</a:t>
            </a:r>
            <a:endParaRPr/>
          </a:p>
          <a:p>
            <a:pPr algn="ctr">
              <a:lnSpc>
                <a:spcPct val="100000"/>
              </a:lnSpc>
            </a:pPr>
            <a:endParaRPr/>
          </a:p>
          <a:p>
            <a:pPr>
              <a:lnSpc>
                <a:spcPct val="100000"/>
              </a:lnSpc>
            </a:pPr>
            <a:r>
              <a:rPr b="1" lang="it-IT" sz="1200" strike="noStrike">
                <a:solidFill>
                  <a:srgbClr val="231f20"/>
                </a:solidFill>
                <a:latin typeface="Arial"/>
                <a:ea typeface="DejaVu Sans"/>
              </a:rPr>
              <a:t>Contesto e razionale del progetto</a:t>
            </a:r>
            <a:endParaRPr/>
          </a:p>
          <a:p>
            <a:pPr algn="just">
              <a:lnSpc>
                <a:spcPct val="100000"/>
              </a:lnSpc>
            </a:pPr>
            <a:r>
              <a:rPr lang="it-IT" sz="1200" strike="noStrike">
                <a:solidFill>
                  <a:srgbClr val="231f20"/>
                </a:solidFill>
                <a:latin typeface="Arial"/>
                <a:ea typeface="DejaVu Sans"/>
              </a:rPr>
              <a:t>Le teorie psicologiche odierne danno grande importanza alla fascia d’età 0-3 anni ed in generale alla prima infanzia,  considerati come gli anni in cui si costruisce la personalità di un individuo; si tratta di un fondamentale momento del-  la vita su cui concentrare l’attenzione per quanto riguarda possibili interventi di prevenzione del disagio e di promozione della salute.</a:t>
            </a:r>
            <a:endParaRPr/>
          </a:p>
          <a:p>
            <a:pPr algn="just">
              <a:lnSpc>
                <a:spcPct val="100000"/>
              </a:lnSpc>
            </a:pPr>
            <a:r>
              <a:rPr lang="it-IT" sz="1200" strike="noStrike">
                <a:solidFill>
                  <a:srgbClr val="231f20"/>
                </a:solidFill>
                <a:latin typeface="Arial"/>
                <a:ea typeface="DejaVu Sans"/>
              </a:rPr>
              <a:t>La personalità dell’individuo nasce, si sviluppa e si consolida attraverso la rete di relazioni interpersonali che egli vive fin dai primi momenti.</a:t>
            </a:r>
            <a:endParaRPr/>
          </a:p>
          <a:p>
            <a:pPr algn="just">
              <a:lnSpc>
                <a:spcPct val="100000"/>
              </a:lnSpc>
            </a:pPr>
            <a:r>
              <a:rPr lang="it-IT" sz="1200" strike="noStrike">
                <a:solidFill>
                  <a:srgbClr val="231f20"/>
                </a:solidFill>
                <a:latin typeface="Arial"/>
                <a:ea typeface="DejaVu Sans"/>
              </a:rPr>
              <a:t>Risulta quindi centrale nella promozione del benessere occuparsi della relazione bambino – adulti di riferimento, essendo questa un buon indicatore della possibilità di sviluppo della funzione riflessiva e delle capacità di pensiero nel  bambino, a loro volta </a:t>
            </a:r>
            <a:r>
              <a:rPr b="1" lang="it-IT" sz="1200" strike="noStrike">
                <a:solidFill>
                  <a:srgbClr val="231f20"/>
                </a:solidFill>
                <a:latin typeface="Arial"/>
                <a:ea typeface="DejaVu Sans"/>
              </a:rPr>
              <a:t>indicatori predittivi di salute mentale.</a:t>
            </a:r>
            <a:endParaRPr/>
          </a:p>
          <a:p>
            <a:pPr algn="just">
              <a:lnSpc>
                <a:spcPts val="0"/>
              </a:lnSpc>
            </a:pPr>
            <a:r>
              <a:rPr lang="it-IT" sz="1200" strike="noStrike">
                <a:solidFill>
                  <a:srgbClr val="231f20"/>
                </a:solidFill>
                <a:latin typeface="Arial"/>
                <a:ea typeface="DejaVu Sans"/>
              </a:rPr>
              <a:t>Nel territorio dell’ASL AT da vari anni si stanno progettando e attuando diversi interventi psicologici di prevenzione  su questa fascia d’età basati su un modello positivo, che miri cioè a s</a:t>
            </a:r>
            <a:r>
              <a:rPr b="1" lang="it-IT" sz="1200" strike="noStrike">
                <a:solidFill>
                  <a:srgbClr val="231f20"/>
                </a:solidFill>
                <a:latin typeface="Arial"/>
                <a:ea typeface="DejaVu Sans"/>
              </a:rPr>
              <a:t>ostenere i punti di forza presenti sul territorio: </a:t>
            </a:r>
            <a:r>
              <a:rPr lang="it-IT" sz="1200" strike="noStrike">
                <a:solidFill>
                  <a:srgbClr val="231f20"/>
                </a:solidFill>
                <a:latin typeface="Arial"/>
                <a:ea typeface="DejaVu Sans"/>
              </a:rPr>
              <a:t>gli insegnanti, gli educatori che a diverso titolo vengono a contatto con i bambini, i genitori e i Servizi territoriali  ASL. Ciò permette di </a:t>
            </a:r>
            <a:r>
              <a:rPr b="1" lang="it-IT" sz="1200" strike="noStrike">
                <a:solidFill>
                  <a:srgbClr val="231f20"/>
                </a:solidFill>
                <a:latin typeface="Arial"/>
                <a:ea typeface="DejaVu Sans"/>
              </a:rPr>
              <a:t>creare una rete di intervento che vede gli operatori e i genitori alleati</a:t>
            </a:r>
            <a:r>
              <a:rPr lang="it-IT" sz="1200" strike="noStrike">
                <a:solidFill>
                  <a:srgbClr val="231f20"/>
                </a:solidFill>
                <a:latin typeface="Arial"/>
                <a:ea typeface="DejaVu Sans"/>
              </a:rPr>
              <a:t>, nell’interesse comune di favorire un buon sviluppo psico-affettivo del bambino.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Obiettivi generali</a:t>
            </a:r>
            <a:endParaRPr/>
          </a:p>
          <a:p>
            <a:pPr algn="just">
              <a:lnSpc>
                <a:spcPct val="100000"/>
              </a:lnSpc>
              <a:buFont typeface="StarSymbol"/>
              <a:buChar char="l"/>
            </a:pPr>
            <a:r>
              <a:rPr lang="it-IT" sz="1200" strike="noStrike">
                <a:solidFill>
                  <a:srgbClr val="231f20"/>
                </a:solidFill>
                <a:latin typeface="Arial"/>
                <a:ea typeface="DejaVu Sans"/>
              </a:rPr>
              <a:t>Favorire spazi di riflessione che aiutino i soggetti coinvolti - insegnanti e genitori - a riflettere sulla pratica educativa;</a:t>
            </a:r>
            <a:endParaRPr/>
          </a:p>
          <a:p>
            <a:pPr algn="just">
              <a:lnSpc>
                <a:spcPts val="0"/>
              </a:lnSpc>
              <a:buFont typeface="StarSymbol"/>
              <a:buChar char="l"/>
            </a:pPr>
            <a:r>
              <a:rPr lang="it-IT" sz="1200" strike="noStrike">
                <a:solidFill>
                  <a:srgbClr val="231f20"/>
                </a:solidFill>
                <a:latin typeface="Arial"/>
                <a:ea typeface="DejaVu Sans"/>
              </a:rPr>
              <a:t>Favorire la collaborazione tra le Istituzioni Scolastiche, i Servizi Sanitari Territoriali e la</a:t>
            </a:r>
            <a:r>
              <a:rPr lang="it-IT" sz="1200" strike="noStrike">
                <a:solidFill>
                  <a:srgbClr val="231f20"/>
                </a:solidFill>
                <a:latin typeface="Arial"/>
                <a:ea typeface="DejaVu Sans"/>
              </a:rPr>
              <a:t>	</a:t>
            </a:r>
            <a:r>
              <a:rPr lang="it-IT" sz="1200" strike="noStrike">
                <a:solidFill>
                  <a:srgbClr val="231f20"/>
                </a:solidFill>
                <a:latin typeface="Arial"/>
                <a:ea typeface="DejaVu Sans"/>
              </a:rPr>
              <a:t>componente dei</a:t>
            </a:r>
            <a:endParaRPr/>
          </a:p>
          <a:p>
            <a:pPr algn="just">
              <a:lnSpc>
                <a:spcPct val="100000"/>
              </a:lnSpc>
            </a:pPr>
            <a:r>
              <a:rPr lang="it-IT" sz="1200" strike="noStrike">
                <a:solidFill>
                  <a:srgbClr val="231f20"/>
                </a:solidFill>
                <a:latin typeface="Arial"/>
                <a:ea typeface="DejaVu Sans"/>
              </a:rPr>
              <a:t>genitori.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Obiettivi specifici</a:t>
            </a:r>
            <a:endParaRPr/>
          </a:p>
          <a:p>
            <a:pPr algn="just">
              <a:lnSpc>
                <a:spcPct val="100000"/>
              </a:lnSpc>
              <a:buFont typeface="StarSymbol"/>
              <a:buChar char="l"/>
            </a:pPr>
            <a:r>
              <a:rPr lang="it-IT" sz="1200" strike="noStrike">
                <a:solidFill>
                  <a:srgbClr val="231f20"/>
                </a:solidFill>
                <a:latin typeface="Arial"/>
                <a:ea typeface="DejaVu Sans"/>
              </a:rPr>
              <a:t>Favorire la nascita di una alleanza educativa fra genitori ed insegnanti a partire dal momento dell’inserimento del bambino nel contesto scolastico;</a:t>
            </a:r>
            <a:endParaRPr/>
          </a:p>
          <a:p>
            <a:pPr algn="just">
              <a:lnSpc>
                <a:spcPct val="100000"/>
              </a:lnSpc>
              <a:buFont typeface="StarSymbol"/>
              <a:buChar char="l"/>
            </a:pPr>
            <a:r>
              <a:rPr lang="it-IT" sz="1200" strike="noStrike">
                <a:solidFill>
                  <a:srgbClr val="231f20"/>
                </a:solidFill>
                <a:latin typeface="Arial"/>
                <a:ea typeface="DejaVu Sans"/>
              </a:rPr>
              <a:t>Sensibilizzare insegnanti e genitori dei bambini appartenenti alla fascia di età 0-3 anni ad una cultura della relazione, che è componente essenziale per lo sviluppo e il benessere psicologico del bambino;</a:t>
            </a:r>
            <a:endParaRPr/>
          </a:p>
          <a:p>
            <a:pPr algn="just">
              <a:lnSpc>
                <a:spcPts val="0"/>
              </a:lnSpc>
              <a:buFont typeface="StarSymbol"/>
              <a:buChar char="l"/>
            </a:pPr>
            <a:r>
              <a:rPr lang="it-IT" sz="1200" strike="noStrike">
                <a:solidFill>
                  <a:srgbClr val="231f20"/>
                </a:solidFill>
                <a:latin typeface="Arial"/>
                <a:ea typeface="DejaVu Sans"/>
              </a:rPr>
              <a:t>Offrire ai genitori uno spazio psicologico di prima accoglienza rispetto alle tematiche della genitorialità.</a:t>
            </a:r>
            <a:endParaRPr/>
          </a:p>
          <a:p>
            <a:pPr algn="just">
              <a:lnSpc>
                <a:spcPct val="100000"/>
              </a:lnSpc>
            </a:pPr>
            <a:endParaRPr/>
          </a:p>
          <a:p>
            <a:pPr algn="just">
              <a:lnSpc>
                <a:spcPct val="100000"/>
              </a:lnSpc>
            </a:pPr>
            <a:r>
              <a:rPr b="1" lang="it-IT" sz="1200" strike="noStrike">
                <a:solidFill>
                  <a:srgbClr val="231f20"/>
                </a:solidFill>
                <a:latin typeface="Arial"/>
                <a:ea typeface="DejaVu Sans"/>
              </a:rPr>
              <a:t>Tempi e modalita’ di svolgimento</a:t>
            </a:r>
            <a:endParaRPr/>
          </a:p>
          <a:p>
            <a:pPr algn="just">
              <a:lnSpc>
                <a:spcPct val="100000"/>
              </a:lnSpc>
            </a:pPr>
            <a:r>
              <a:rPr lang="it-IT" sz="1200" strike="noStrike">
                <a:solidFill>
                  <a:srgbClr val="231f20"/>
                </a:solidFill>
                <a:latin typeface="Arial"/>
                <a:ea typeface="DejaVu Sans"/>
              </a:rPr>
              <a:t>In ogni scuola aderente all’iniziativa si procederà in via preliminare ad incontri con gli insegnanti, finalizzati a definire le modalità di attuazione del progetto.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Valutazione</a:t>
            </a:r>
            <a:endParaRPr/>
          </a:p>
          <a:p>
            <a:pPr algn="just">
              <a:lnSpc>
                <a:spcPct val="100000"/>
              </a:lnSpc>
            </a:pPr>
            <a:r>
              <a:rPr lang="it-IT" sz="1200" strike="noStrike">
                <a:solidFill>
                  <a:srgbClr val="231f20"/>
                </a:solidFill>
                <a:latin typeface="Arial"/>
                <a:ea typeface="DejaVu Sans"/>
              </a:rPr>
              <a:t>Sono previsti momenti di bilancio conclusivo e di verifica finale dell’intervento relativa ad apprendimento e soddisfazione, effettuata tramite questionari.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Si consiglia di trasmette la richiesta utilizzando il modulo allegato :  via fax 0141-484089 o</a:t>
            </a:r>
            <a:endParaRPr/>
          </a:p>
          <a:p>
            <a:pPr algn="just">
              <a:lnSpc>
                <a:spcPct val="100000"/>
              </a:lnSpc>
            </a:pPr>
            <a:r>
              <a:rPr lang="it-IT" sz="1200" strike="noStrike">
                <a:solidFill>
                  <a:srgbClr val="231f20"/>
                </a:solidFill>
                <a:latin typeface="Arial"/>
                <a:ea typeface="DejaVu Sans"/>
              </a:rPr>
              <a:t>e-mail: </a:t>
            </a:r>
            <a:r>
              <a:rPr lang="it-IT" sz="1200" strike="noStrike" u="sng">
                <a:solidFill>
                  <a:srgbClr val="0000ff"/>
                </a:solidFill>
                <a:latin typeface="Arial"/>
                <a:ea typeface="DejaVu Sans"/>
              </a:rPr>
              <a:t>promozionesalute@asl.at.it</a:t>
            </a:r>
            <a:endParaRPr/>
          </a:p>
          <a:p>
            <a:pPr algn="just">
              <a:lnSpc>
                <a:spcPts val="0"/>
              </a:lnSpc>
            </a:pPr>
            <a:r>
              <a:rPr b="1" lang="it-IT" sz="1200" strike="noStrike">
                <a:solidFill>
                  <a:srgbClr val="231f20"/>
                </a:solidFill>
                <a:latin typeface="Arial"/>
                <a:ea typeface="DejaVu Sans"/>
              </a:rPr>
              <a:t>entro il 1 luglio p.v. per poter garantire l’attuazione degli interventi entro il primo semestre del prossimo anno  scolastico. Verranno accettate le richieste inviate entro il 30 settembre p.v.</a:t>
            </a:r>
            <a:endParaRPr/>
          </a:p>
          <a:p>
            <a:pPr algn="just">
              <a:lnSpc>
                <a:spcPts val="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0d0c0f"/>
                </a:solidFill>
                <a:latin typeface="Arial"/>
                <a:ea typeface="DejaVu Sans"/>
              </a:rPr>
              <a:t>Maurizia De Cesaris –  Stefania Poggio Psicologhe del </a:t>
            </a:r>
            <a:r>
              <a:rPr lang="it-IT" sz="1200" strike="noStrike">
                <a:solidFill>
                  <a:srgbClr val="091715"/>
                </a:solidFill>
                <a:latin typeface="Arial"/>
                <a:ea typeface="DejaVu Sans"/>
              </a:rPr>
              <a:t>SSD Consultori Asti Sud 0141-782405</a:t>
            </a:r>
            <a:endParaRPr/>
          </a:p>
        </p:txBody>
      </p:sp>
      <p:sp>
        <p:nvSpPr>
          <p:cNvPr id="209" name="CustomShape 4"/>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11"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12" name="CustomShape 3"/>
          <p:cNvSpPr/>
          <p:nvPr/>
        </p:nvSpPr>
        <p:spPr>
          <a:xfrm>
            <a:off x="167040" y="311400"/>
            <a:ext cx="2204640" cy="4327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a57d32"/>
                </a:solidFill>
                <a:latin typeface="Arial"/>
                <a:ea typeface="DejaVu Sans"/>
              </a:rPr>
              <a:t>Sessualità e affettività</a:t>
            </a:r>
            <a:endParaRPr/>
          </a:p>
        </p:txBody>
      </p:sp>
      <p:sp>
        <p:nvSpPr>
          <p:cNvPr id="213" name="CustomShape 4"/>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
        <p:nvSpPr>
          <p:cNvPr id="214" name="CustomShape 5"/>
          <p:cNvSpPr/>
          <p:nvPr/>
        </p:nvSpPr>
        <p:spPr>
          <a:xfrm>
            <a:off x="167040" y="864000"/>
            <a:ext cx="7215840" cy="85165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3e7dc0"/>
                </a:solidFill>
                <a:latin typeface="Arial"/>
                <a:ea typeface="DejaVu Sans"/>
              </a:rPr>
              <a:t>Scuole SEC. di II° grado Asti Centro</a:t>
            </a:r>
            <a:endParaRPr/>
          </a:p>
          <a:p>
            <a:pPr>
              <a:lnSpc>
                <a:spcPct val="100000"/>
              </a:lnSpc>
            </a:pPr>
            <a:endParaRPr/>
          </a:p>
          <a:p>
            <a:pPr algn="ctr">
              <a:lnSpc>
                <a:spcPct val="100000"/>
              </a:lnSpc>
            </a:pPr>
            <a:r>
              <a:rPr b="1" lang="it-IT" sz="1400" strike="noStrike">
                <a:solidFill>
                  <a:srgbClr val="231f20"/>
                </a:solidFill>
                <a:latin typeface="Arial"/>
                <a:ea typeface="DejaVu Sans"/>
              </a:rPr>
              <a:t>C’È UN POSTO PER TE: SPORTELLO DI ASCOLTO</a:t>
            </a:r>
            <a:endParaRPr/>
          </a:p>
          <a:p>
            <a:pPr>
              <a:lnSpc>
                <a:spcPct val="100000"/>
              </a:lnSpc>
            </a:pPr>
            <a:endParaRPr/>
          </a:p>
          <a:p>
            <a:pPr algn="just">
              <a:lnSpc>
                <a:spcPct val="100000"/>
              </a:lnSpc>
            </a:pPr>
            <a:r>
              <a:rPr lang="it-IT" sz="1200" strike="noStrike">
                <a:solidFill>
                  <a:srgbClr val="231f20"/>
                </a:solidFill>
                <a:latin typeface="Arial"/>
                <a:ea typeface="DejaVu Sans"/>
              </a:rPr>
              <a:t>La scuola, insieme alla famiglia, è la sede principale di formazione e di socializzazione dell’individuo, uno dei perni su cui far leva per promuovere il benessere fisico, psicologico e relazionale dei nostri ragazzi.</a:t>
            </a:r>
            <a:endParaRPr/>
          </a:p>
          <a:p>
            <a:pPr algn="just">
              <a:lnSpc>
                <a:spcPct val="100000"/>
              </a:lnSpc>
            </a:pPr>
            <a:r>
              <a:rPr lang="it-IT" sz="1200" strike="noStrike">
                <a:solidFill>
                  <a:srgbClr val="231f20"/>
                </a:solidFill>
                <a:latin typeface="Arial"/>
                <a:ea typeface="DejaVu Sans"/>
              </a:rPr>
              <a:t>La scuola, infatti, non può essere soltanto il luogo dove avviene la pura e semplice trasmissione delle nozioni, dove ci  si limita a fornire informazioni.</a:t>
            </a:r>
            <a:endParaRPr/>
          </a:p>
          <a:p>
            <a:pPr algn="just">
              <a:lnSpc>
                <a:spcPts val="0"/>
              </a:lnSpc>
            </a:pPr>
            <a:r>
              <a:rPr lang="it-IT" sz="1200" strike="noStrike">
                <a:solidFill>
                  <a:srgbClr val="231f20"/>
                </a:solidFill>
                <a:latin typeface="Arial"/>
                <a:ea typeface="DejaVu Sans"/>
              </a:rPr>
              <a:t>La scuola è anche un luogo di vita, dove si sperimentano molteplici incontri tra coetanei, dove si impara la convivenza civile e la relazione con gli adulti, in una dimensione di realtà non così affettivamente protetta come quella familiare.</a:t>
            </a:r>
            <a:endParaRPr/>
          </a:p>
          <a:p>
            <a:pPr algn="just">
              <a:lnSpc>
                <a:spcPct val="100000"/>
              </a:lnSpc>
            </a:pPr>
            <a:endParaRPr/>
          </a:p>
          <a:p>
            <a:pPr algn="just">
              <a:lnSpc>
                <a:spcPct val="100000"/>
              </a:lnSpc>
            </a:pPr>
            <a:r>
              <a:rPr lang="it-IT" sz="1200" strike="noStrike">
                <a:solidFill>
                  <a:srgbClr val="231f20"/>
                </a:solidFill>
                <a:latin typeface="Arial"/>
                <a:ea typeface="DejaVu Sans"/>
              </a:rPr>
              <a:t>La presenza di uno “Sportello di Ascolto” all’interno della scuola è una grande opportunità per affrontare e, se possibile, risolvere problemi inerenti varie tematiche, tipicamente connesse al periodo dell’adolescenza.</a:t>
            </a:r>
            <a:endParaRPr/>
          </a:p>
          <a:p>
            <a:pPr algn="just">
              <a:lnSpc>
                <a:spcPts val="0"/>
              </a:lnSpc>
            </a:pPr>
            <a:r>
              <a:rPr lang="it-IT" sz="1200" strike="noStrike">
                <a:solidFill>
                  <a:srgbClr val="231f20"/>
                </a:solidFill>
                <a:latin typeface="Arial"/>
                <a:ea typeface="DejaVu Sans"/>
              </a:rPr>
              <a:t>I progetti di sportello possono avere impostazioni diverse: alcuni prendono spunto da fenomeni sociali come il bullismo e/o l’integrazione razziale, altri puntano all’ottimizzazione della resa scolastica, alcuni ancora sono mirati all’orientamento scolastico per gli allievi che finiscono le scuole medie e/o le superiori.</a:t>
            </a:r>
            <a:endParaRPr/>
          </a:p>
          <a:p>
            <a:pPr algn="just">
              <a:lnSpc>
                <a:spcPct val="100000"/>
              </a:lnSpc>
            </a:pPr>
            <a:r>
              <a:rPr lang="it-IT" sz="1200" strike="noStrike">
                <a:solidFill>
                  <a:srgbClr val="231f20"/>
                </a:solidFill>
                <a:latin typeface="Arial"/>
                <a:ea typeface="DejaVu Sans"/>
              </a:rPr>
              <a:t>Un interessante aspetto, rilevato in alta percentuale nei progetti realizzati, è che gli “sportelli d’ascolto” hanno riscosso un particolare indice di gradimento tra i ragazzi.</a:t>
            </a:r>
            <a:endParaRPr/>
          </a:p>
          <a:p>
            <a:pPr algn="just">
              <a:lnSpc>
                <a:spcPct val="100000"/>
              </a:lnSpc>
            </a:pPr>
            <a:r>
              <a:rPr lang="it-IT" sz="1200" strike="noStrike">
                <a:solidFill>
                  <a:srgbClr val="231f20"/>
                </a:solidFill>
                <a:latin typeface="Arial"/>
                <a:ea typeface="DejaVu Sans"/>
              </a:rPr>
              <a:t>Il periodo della scuola accompagna una fase importante e delicata dello sviluppo psicologico dell’essere umano, qua-  le l’adolescenza, con le sue instabilità umorali e i profondi cambiamenti corporei.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Obiettivi</a:t>
            </a:r>
            <a:endParaRPr/>
          </a:p>
          <a:p>
            <a:pPr algn="just">
              <a:lnSpc>
                <a:spcPct val="100000"/>
              </a:lnSpc>
            </a:pPr>
            <a:endParaRPr/>
          </a:p>
          <a:p>
            <a:pPr algn="just">
              <a:lnSpc>
                <a:spcPct val="100000"/>
              </a:lnSpc>
            </a:pPr>
            <a:r>
              <a:rPr lang="it-IT" sz="1200" strike="noStrike">
                <a:solidFill>
                  <a:srgbClr val="231f20"/>
                </a:solidFill>
                <a:latin typeface="Arial"/>
                <a:ea typeface="DejaVu Sans"/>
              </a:rPr>
              <a:t>Obiettivi generali sono affrontare i problemi che via via vengono prospettati.</a:t>
            </a:r>
            <a:endParaRPr/>
          </a:p>
          <a:p>
            <a:pPr algn="just">
              <a:lnSpc>
                <a:spcPct val="100000"/>
              </a:lnSpc>
            </a:pPr>
            <a:r>
              <a:rPr lang="it-IT" sz="1200" strike="noStrike">
                <a:solidFill>
                  <a:srgbClr val="231f20"/>
                </a:solidFill>
                <a:latin typeface="Arial"/>
                <a:ea typeface="DejaVu Sans"/>
              </a:rPr>
              <a:t>L’ascolto a scuola viene visto dai ragazzi soprattutto come una relazione con un adulto competente che può aiutare a  capire difficoltà, più o meno difficili da superare.</a:t>
            </a:r>
            <a:endParaRPr/>
          </a:p>
          <a:p>
            <a:pPr algn="just">
              <a:lnSpc>
                <a:spcPts val="0"/>
              </a:lnSpc>
            </a:pPr>
            <a:r>
              <a:rPr lang="it-IT" sz="1200" strike="noStrike">
                <a:solidFill>
                  <a:srgbClr val="231f20"/>
                </a:solidFill>
                <a:latin typeface="Arial"/>
                <a:ea typeface="DejaVu Sans"/>
              </a:rPr>
              <a:t>I ragazzi presentano soprattutto problemi personali che riguardano la vita in famiglia o i rapporti sentimentali o di  amicizia, ma anche le difficoltà nel rapporto con i compagni.</a:t>
            </a:r>
            <a:endParaRPr/>
          </a:p>
          <a:p>
            <a:pPr algn="just">
              <a:lnSpc>
                <a:spcPct val="100000"/>
              </a:lnSpc>
            </a:pPr>
            <a:endParaRPr/>
          </a:p>
          <a:p>
            <a:pPr algn="just">
              <a:lnSpc>
                <a:spcPct val="100000"/>
              </a:lnSpc>
            </a:pPr>
            <a:r>
              <a:rPr lang="it-IT" sz="1200" strike="noStrike">
                <a:solidFill>
                  <a:srgbClr val="231f20"/>
                </a:solidFill>
                <a:latin typeface="Arial"/>
                <a:ea typeface="DejaVu Sans"/>
              </a:rPr>
              <a:t>Altro problema può essere la difficoltà nello studio o di relazione con gli insegnanti</a:t>
            </a:r>
            <a:endParaRPr/>
          </a:p>
          <a:p>
            <a:pPr algn="just">
              <a:lnSpc>
                <a:spcPct val="100000"/>
              </a:lnSpc>
            </a:pPr>
            <a:endParaRPr/>
          </a:p>
          <a:p>
            <a:pPr algn="just">
              <a:lnSpc>
                <a:spcPct val="100000"/>
              </a:lnSpc>
            </a:pPr>
            <a:r>
              <a:rPr lang="it-IT" sz="1200" strike="noStrike">
                <a:solidFill>
                  <a:srgbClr val="231f20"/>
                </a:solidFill>
                <a:latin typeface="Arial"/>
                <a:ea typeface="DejaVu Sans"/>
              </a:rPr>
              <a:t>Alcune volte accade che non sono gli alunni stessi a chiedere un incontro, ma sono gli insegnanti che, di fronte ad una  difficoltà, consigliano allo studente di parlarne con qualcuno in grado di aiutarlo a chiarirsi le idee.</a:t>
            </a:r>
            <a:endParaRPr/>
          </a:p>
          <a:p>
            <a:pPr algn="just">
              <a:lnSpc>
                <a:spcPts val="0"/>
              </a:lnSpc>
            </a:pPr>
            <a:r>
              <a:rPr lang="it-IT" sz="1200" strike="noStrike">
                <a:solidFill>
                  <a:srgbClr val="231f20"/>
                </a:solidFill>
                <a:latin typeface="Arial"/>
                <a:ea typeface="DejaVu Sans"/>
              </a:rPr>
              <a:t>Pur essendo uno spazio dedicato prioritariamente ai ragazzi, ai loro problemi, alle loro difficoltà con il mondo della  scuola, lo Sportello di Ascolto si propone anche come eventuale possibile spazio di incontro e confronto per i genitori, per capire e contribuire a risolvere le difficoltà che possono sorgere nel rapporto con un figlio che cresce.</a:t>
            </a:r>
            <a:endParaRPr/>
          </a:p>
          <a:p>
            <a:pPr algn="just">
              <a:lnSpc>
                <a:spcPct val="100000"/>
              </a:lnSpc>
            </a:pPr>
            <a:r>
              <a:rPr lang="it-IT" sz="1200" strike="noStrike">
                <a:solidFill>
                  <a:srgbClr val="231f20"/>
                </a:solidFill>
                <a:latin typeface="Arial"/>
                <a:ea typeface="DejaVu Sans"/>
              </a:rPr>
              <a:t>Lo Sportello dunque, è a disposizione degli studenti, dei genitori, degli insegnanti che desiderino un confronto con un educatore esperto, tenuto al segreto professionale.</a:t>
            </a:r>
            <a:endParaRPr/>
          </a:p>
          <a:p>
            <a:pPr algn="just">
              <a:lnSpc>
                <a:spcPct val="100000"/>
              </a:lnSpc>
            </a:pPr>
            <a:endParaRPr/>
          </a:p>
          <a:p>
            <a:pPr algn="just">
              <a:lnSpc>
                <a:spcPct val="100000"/>
              </a:lnSpc>
            </a:pPr>
            <a:r>
              <a:rPr lang="it-IT" sz="1200" strike="noStrike">
                <a:solidFill>
                  <a:srgbClr val="231f20"/>
                </a:solidFill>
                <a:latin typeface="Arial"/>
                <a:ea typeface="DejaVu Sans"/>
              </a:rPr>
              <a:t>Il colloquio che si svolge all’interno dello Sportello d’Ascolto non ha fini terapeutici; si propone di aiutare il ragazzo  a individuare i problemi e le possibili soluzioni e/o di indirizzarlo verso adeguate competenze.</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180000" y="182880"/>
            <a:ext cx="7189200" cy="3519720"/>
          </a:xfrm>
          <a:prstGeom prst="rect">
            <a:avLst/>
          </a:prstGeom>
          <a:blipFill>
            <a:blip r:embed="rId1"/>
            <a:stretch>
              <a:fillRect/>
            </a:stretch>
          </a:blipFill>
          <a:ln>
            <a:noFill/>
          </a:ln>
        </p:spPr>
        <p:style>
          <a:lnRef idx="0"/>
          <a:fillRef idx="0"/>
          <a:effectRef idx="0"/>
          <a:fontRef idx="minor"/>
        </p:style>
      </p:sp>
      <p:sp>
        <p:nvSpPr>
          <p:cNvPr id="84" name="CustomShape 2"/>
          <p:cNvSpPr/>
          <p:nvPr/>
        </p:nvSpPr>
        <p:spPr>
          <a:xfrm>
            <a:off x="180000" y="3708720"/>
            <a:ext cx="7189560" cy="988200"/>
          </a:xfrm>
          <a:custGeom>
            <a:avLst/>
            <a:gdLst/>
            <a:ahLst/>
            <a:rect l="0" t="0" r="r" b="b"/>
            <a:pathLst>
              <a:path w="7195460" h="993873">
                <a:moveTo>
                  <a:pt x="0" y="993872"/>
                </a:moveTo>
                <a:lnTo>
                  <a:pt x="7195459" y="993872"/>
                </a:lnTo>
                <a:lnTo>
                  <a:pt x="7195459" y="0"/>
                </a:lnTo>
                <a:lnTo>
                  <a:pt x="0" y="0"/>
                </a:lnTo>
                <a:lnTo>
                  <a:pt x="0" y="993872"/>
                </a:lnTo>
              </a:path>
            </a:pathLst>
          </a:custGeom>
          <a:solidFill>
            <a:srgbClr val="6789c6"/>
          </a:solidFill>
          <a:ln>
            <a:noFill/>
          </a:ln>
        </p:spPr>
        <p:style>
          <a:lnRef idx="0"/>
          <a:fillRef idx="0"/>
          <a:effectRef idx="0"/>
          <a:fontRef idx="minor"/>
        </p:style>
      </p:sp>
      <p:sp>
        <p:nvSpPr>
          <p:cNvPr id="85" name="CustomShape 3"/>
          <p:cNvSpPr/>
          <p:nvPr/>
        </p:nvSpPr>
        <p:spPr>
          <a:xfrm>
            <a:off x="180000" y="5176440"/>
            <a:ext cx="7189560" cy="4066920"/>
          </a:xfrm>
          <a:custGeom>
            <a:avLst/>
            <a:gdLst/>
            <a:ahLst/>
            <a:rect l="0" t="0" r="r" b="b"/>
            <a:pathLst>
              <a:path w="7195460" h="4072807">
                <a:moveTo>
                  <a:pt x="0" y="4072806"/>
                </a:moveTo>
                <a:lnTo>
                  <a:pt x="7195459" y="4072806"/>
                </a:lnTo>
                <a:lnTo>
                  <a:pt x="7195459" y="0"/>
                </a:lnTo>
                <a:lnTo>
                  <a:pt x="0" y="0"/>
                </a:lnTo>
                <a:lnTo>
                  <a:pt x="0" y="4072806"/>
                </a:lnTo>
              </a:path>
            </a:pathLst>
          </a:custGeom>
          <a:solidFill>
            <a:srgbClr val="6789c6"/>
          </a:solidFill>
          <a:ln>
            <a:noFill/>
          </a:ln>
        </p:spPr>
        <p:style>
          <a:lnRef idx="0"/>
          <a:fillRef idx="0"/>
          <a:effectRef idx="0"/>
          <a:fontRef idx="minor"/>
        </p:style>
      </p:sp>
      <p:sp>
        <p:nvSpPr>
          <p:cNvPr id="86" name="CustomShape 4"/>
          <p:cNvSpPr/>
          <p:nvPr/>
        </p:nvSpPr>
        <p:spPr>
          <a:xfrm>
            <a:off x="403560" y="5913000"/>
            <a:ext cx="6759720" cy="2521440"/>
          </a:xfrm>
          <a:prstGeom prst="rect">
            <a:avLst/>
          </a:prstGeom>
          <a:noFill/>
          <a:ln>
            <a:noFill/>
          </a:ln>
        </p:spPr>
        <p:style>
          <a:lnRef idx="0"/>
          <a:fillRef idx="0"/>
          <a:effectRef idx="0"/>
          <a:fontRef idx="minor"/>
        </p:style>
        <p:txBody>
          <a:bodyPr lIns="0" rIns="0" tIns="12240" bIns="0"/>
          <a:p>
            <a:pPr algn="ctr">
              <a:lnSpc>
                <a:spcPct val="100000"/>
              </a:lnSpc>
            </a:pPr>
            <a:r>
              <a:rPr b="1" i="1" lang="it-IT" strike="noStrike">
                <a:solidFill>
                  <a:srgbClr val="f5faf8"/>
                </a:solidFill>
                <a:latin typeface="Times New Roman"/>
                <a:ea typeface="DejaVu Sans"/>
              </a:rPr>
              <a:t>Redazione a cura:</a:t>
            </a:r>
            <a:endParaRPr/>
          </a:p>
          <a:p>
            <a:pPr>
              <a:lnSpc>
                <a:spcPct val="100000"/>
              </a:lnSpc>
            </a:pPr>
            <a:endParaRPr/>
          </a:p>
          <a:p>
            <a:pPr algn="ctr">
              <a:lnSpc>
                <a:spcPts val="0"/>
              </a:lnSpc>
            </a:pPr>
            <a:r>
              <a:rPr b="1" i="1" lang="it-IT" strike="noStrike">
                <a:solidFill>
                  <a:srgbClr val="f5faf8"/>
                </a:solidFill>
                <a:latin typeface="Times New Roman"/>
                <a:ea typeface="DejaVu Sans"/>
              </a:rPr>
              <a:t>S.S.Promozione Educazione alla Salute e Screening</a:t>
            </a:r>
            <a:endParaRPr/>
          </a:p>
          <a:p>
            <a:pPr algn="ctr">
              <a:lnSpc>
                <a:spcPct val="100000"/>
              </a:lnSpc>
            </a:pPr>
            <a:r>
              <a:rPr b="1" i="1" lang="it-IT" strike="noStrike">
                <a:solidFill>
                  <a:srgbClr val="f5faf8"/>
                </a:solidFill>
                <a:latin typeface="Times New Roman"/>
                <a:ea typeface="DejaVu Sans"/>
              </a:rPr>
              <a:t>e Gruppo Multidisciplinare per la Promozione alla salute dell’Asl AT</a:t>
            </a:r>
            <a:endParaRPr/>
          </a:p>
          <a:p>
            <a:pPr>
              <a:lnSpc>
                <a:spcPct val="100000"/>
              </a:lnSpc>
            </a:pPr>
            <a:endParaRPr/>
          </a:p>
          <a:p>
            <a:pPr>
              <a:lnSpc>
                <a:spcPct val="100000"/>
              </a:lnSpc>
            </a:pPr>
            <a:endParaRPr/>
          </a:p>
          <a:p>
            <a:pPr algn="ctr">
              <a:lnSpc>
                <a:spcPct val="100000"/>
              </a:lnSpc>
            </a:pPr>
            <a:r>
              <a:rPr b="1" i="1" lang="it-IT" strike="noStrike">
                <a:solidFill>
                  <a:srgbClr val="f5faf8"/>
                </a:solidFill>
                <a:latin typeface="Times New Roman"/>
                <a:ea typeface="DejaVu Sans"/>
              </a:rPr>
              <a:t>Impaginazione e ideazione grafica:</a:t>
            </a:r>
            <a:endParaRPr/>
          </a:p>
          <a:p>
            <a:pPr>
              <a:lnSpc>
                <a:spcPct val="100000"/>
              </a:lnSpc>
            </a:pPr>
            <a:endParaRPr/>
          </a:p>
          <a:p>
            <a:pPr>
              <a:lnSpc>
                <a:spcPct val="100000"/>
              </a:lnSpc>
            </a:pPr>
            <a:r>
              <a:rPr b="1" i="1" lang="it-IT" strike="noStrike">
                <a:solidFill>
                  <a:srgbClr val="f5faf8"/>
                </a:solidFill>
                <a:latin typeface="Times New Roman"/>
                <a:ea typeface="DejaVu Sans"/>
              </a:rPr>
              <a:t>S.S. Affari Generali - Ufficio Eventi Asl AT -</a:t>
            </a:r>
            <a:endParaRPr/>
          </a:p>
        </p:txBody>
      </p:sp>
      <p:sp>
        <p:nvSpPr>
          <p:cNvPr id="87" name="CustomShape 5"/>
          <p:cNvSpPr/>
          <p:nvPr/>
        </p:nvSpPr>
        <p:spPr>
          <a:xfrm>
            <a:off x="196920" y="4702680"/>
            <a:ext cx="7172640" cy="468360"/>
          </a:xfrm>
          <a:custGeom>
            <a:avLst/>
            <a:gdLst/>
            <a:ahLst/>
            <a:rect l="0" t="0" r="r" b="b"/>
            <a:pathLst>
              <a:path w="7178589" h="473833">
                <a:moveTo>
                  <a:pt x="0" y="473832"/>
                </a:moveTo>
                <a:lnTo>
                  <a:pt x="7178588" y="473832"/>
                </a:lnTo>
                <a:lnTo>
                  <a:pt x="7178588" y="0"/>
                </a:lnTo>
                <a:lnTo>
                  <a:pt x="0" y="0"/>
                </a:lnTo>
                <a:lnTo>
                  <a:pt x="0" y="473832"/>
                </a:lnTo>
              </a:path>
            </a:pathLst>
          </a:custGeom>
          <a:solidFill>
            <a:srgbClr val="ab3023"/>
          </a:solidFill>
          <a:ln>
            <a:noFill/>
          </a:ln>
        </p:spPr>
        <p:style>
          <a:lnRef idx="0"/>
          <a:fillRef idx="0"/>
          <a:effectRef idx="0"/>
          <a:fontRef idx="minor"/>
        </p:style>
      </p:sp>
      <p:sp>
        <p:nvSpPr>
          <p:cNvPr id="88" name="CustomShape 6"/>
          <p:cNvSpPr/>
          <p:nvPr/>
        </p:nvSpPr>
        <p:spPr>
          <a:xfrm>
            <a:off x="196920" y="9249120"/>
            <a:ext cx="7172640" cy="1253160"/>
          </a:xfrm>
          <a:custGeom>
            <a:avLst/>
            <a:gdLst/>
            <a:ahLst/>
            <a:rect l="0" t="0" r="r" b="b"/>
            <a:pathLst>
              <a:path w="7178589" h="1259212">
                <a:moveTo>
                  <a:pt x="0" y="1259211"/>
                </a:moveTo>
                <a:lnTo>
                  <a:pt x="7178588" y="1259211"/>
                </a:lnTo>
                <a:lnTo>
                  <a:pt x="7178588" y="0"/>
                </a:lnTo>
                <a:lnTo>
                  <a:pt x="0" y="0"/>
                </a:lnTo>
                <a:lnTo>
                  <a:pt x="0" y="1259211"/>
                </a:lnTo>
              </a:path>
            </a:pathLst>
          </a:custGeom>
          <a:solidFill>
            <a:srgbClr val="ab3023"/>
          </a:solidFill>
          <a:ln>
            <a:noFill/>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16"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17" name="CustomShape 3"/>
          <p:cNvSpPr/>
          <p:nvPr/>
        </p:nvSpPr>
        <p:spPr>
          <a:xfrm>
            <a:off x="98640" y="144000"/>
            <a:ext cx="7168680" cy="467532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r>
              <a:rPr b="1" lang="it-IT" sz="1200" strike="noStrike">
                <a:solidFill>
                  <a:srgbClr val="231f20"/>
                </a:solidFill>
                <a:latin typeface="Arial"/>
                <a:ea typeface="DejaVu Sans"/>
              </a:rPr>
              <a:t>Destinatari</a:t>
            </a:r>
            <a:endParaRPr/>
          </a:p>
          <a:p>
            <a:pPr>
              <a:lnSpc>
                <a:spcPct val="100000"/>
              </a:lnSpc>
            </a:pPr>
            <a:r>
              <a:rPr lang="it-IT" sz="1200" strike="noStrike">
                <a:solidFill>
                  <a:srgbClr val="231f20"/>
                </a:solidFill>
                <a:latin typeface="Arial"/>
                <a:ea typeface="DejaVu Sans"/>
              </a:rPr>
              <a:t>Studenti della Scuola secondaria di II° grado.</a:t>
            </a:r>
            <a:endParaRPr/>
          </a:p>
          <a:p>
            <a:pPr>
              <a:lnSpc>
                <a:spcPct val="100000"/>
              </a:lnSpc>
            </a:pPr>
            <a:endParaRPr/>
          </a:p>
          <a:p>
            <a:pPr>
              <a:lnSpc>
                <a:spcPct val="100000"/>
              </a:lnSpc>
            </a:pPr>
            <a:r>
              <a:rPr b="1" lang="it-IT" sz="1200" strike="noStrike">
                <a:solidFill>
                  <a:srgbClr val="231f20"/>
                </a:solidFill>
                <a:latin typeface="Arial"/>
                <a:ea typeface="DejaVu Sans"/>
              </a:rPr>
              <a:t>Tempi e modalita’ di attuazione</a:t>
            </a:r>
            <a:endParaRPr/>
          </a:p>
          <a:p>
            <a:pPr>
              <a:lnSpc>
                <a:spcPct val="100000"/>
              </a:lnSpc>
            </a:pPr>
            <a:r>
              <a:rPr lang="it-IT" sz="1200" strike="noStrike">
                <a:solidFill>
                  <a:srgbClr val="231f20"/>
                </a:solidFill>
                <a:latin typeface="Arial"/>
                <a:ea typeface="DejaVu Sans"/>
              </a:rPr>
              <a:t>All’inizio dell’anno scolastico gli operatori del Consultorio Familiare prenderanno contatti con l’insegnante referente del progetto per concordare la modalità di svolgimento.</a:t>
            </a:r>
            <a:endParaRPr/>
          </a:p>
          <a:p>
            <a:pPr>
              <a:lnSpc>
                <a:spcPts val="0"/>
              </a:lnSpc>
            </a:pPr>
            <a:r>
              <a:rPr lang="it-IT" sz="1200" strike="noStrike">
                <a:solidFill>
                  <a:srgbClr val="231f20"/>
                </a:solidFill>
                <a:latin typeface="Arial"/>
                <a:ea typeface="DejaVu Sans"/>
              </a:rPr>
              <a:t>Indicativamente in ogni scuola lo sportello sarà aperto un giorno alla settimana dove  sarà presente</a:t>
            </a:r>
            <a:r>
              <a:rPr lang="it-IT" sz="1200" strike="noStrike">
                <a:solidFill>
                  <a:srgbClr val="231f20"/>
                </a:solidFill>
                <a:latin typeface="Arial"/>
                <a:ea typeface="DejaVu Sans"/>
              </a:rPr>
              <a:t>	</a:t>
            </a:r>
            <a:r>
              <a:rPr lang="it-IT" sz="1200" strike="noStrike">
                <a:solidFill>
                  <a:srgbClr val="231f20"/>
                </a:solidFill>
                <a:latin typeface="Arial"/>
                <a:ea typeface="DejaVu Sans"/>
              </a:rPr>
              <a:t>un Educatore  Professionale</a:t>
            </a:r>
            <a:endParaRPr/>
          </a:p>
          <a:p>
            <a:pPr>
              <a:lnSpc>
                <a:spcPts val="0"/>
              </a:lnSpc>
            </a:pPr>
            <a:endParaRPr/>
          </a:p>
          <a:p>
            <a:pPr>
              <a:lnSpc>
                <a:spcPct val="100000"/>
              </a:lnSpc>
            </a:pPr>
            <a:r>
              <a:rPr b="1" lang="it-IT" sz="1200" strike="noStrike">
                <a:solidFill>
                  <a:srgbClr val="231f20"/>
                </a:solidFill>
                <a:latin typeface="Arial"/>
                <a:ea typeface="DejaVu Sans"/>
              </a:rPr>
              <a:t>Al fine di garantire la continuità del progetto e in base alle risorse disponibili, verrà data priorità alle richieste delle scuole presso cui lo sportello d'ascolto è già stato attivato.</a:t>
            </a:r>
            <a:endParaRPr/>
          </a:p>
          <a:p>
            <a:pPr>
              <a:lnSpc>
                <a:spcPct val="100000"/>
              </a:lnSpc>
            </a:pPr>
            <a:endParaRPr/>
          </a:p>
          <a:p>
            <a:pPr>
              <a:lnSpc>
                <a:spcPct val="100000"/>
              </a:lnSpc>
            </a:pPr>
            <a:endParaRPr/>
          </a:p>
          <a:p>
            <a:pPr>
              <a:lnSpc>
                <a:spcPct val="100000"/>
              </a:lnSpc>
            </a:pPr>
            <a:r>
              <a:rPr b="1" lang="it-IT" sz="1200" strike="noStrike">
                <a:solidFill>
                  <a:srgbClr val="231f20"/>
                </a:solidFill>
                <a:latin typeface="Arial"/>
                <a:ea typeface="DejaVu Sans"/>
              </a:rPr>
              <a:t>Modalità di adesione</a:t>
            </a:r>
            <a:endParaRPr/>
          </a:p>
          <a:p>
            <a:pPr>
              <a:lnSpc>
                <a:spcPct val="100000"/>
              </a:lnSpc>
            </a:pPr>
            <a:r>
              <a:rPr lang="it-IT" sz="1200" strike="noStrike">
                <a:solidFill>
                  <a:srgbClr val="231f20"/>
                </a:solidFill>
                <a:latin typeface="Arial"/>
                <a:ea typeface="DejaVu Sans"/>
              </a:rPr>
              <a:t>Si consiglia di trasmette la richiesta utilizzando il modulo allegato : </a:t>
            </a:r>
            <a:endParaRPr/>
          </a:p>
          <a:p>
            <a:pPr>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nSpc>
                <a:spcPct val="100000"/>
              </a:lnSpc>
            </a:pPr>
            <a:endParaRPr/>
          </a:p>
          <a:p>
            <a:pPr>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  scolastico.</a:t>
            </a:r>
            <a:endParaRPr/>
          </a:p>
          <a:p>
            <a:pPr>
              <a:lnSpc>
                <a:spcPts val="0"/>
              </a:lnSpc>
            </a:pPr>
            <a:r>
              <a:rPr b="1" lang="it-IT" sz="1200" strike="noStrike">
                <a:solidFill>
                  <a:srgbClr val="231f20"/>
                </a:solidFill>
                <a:latin typeface="Arial"/>
                <a:ea typeface="DejaVu Sans"/>
              </a:rPr>
              <a:t>Verranno accettate le richieste inviate entro il 30 settembre p.v.</a:t>
            </a:r>
            <a:endParaRPr/>
          </a:p>
          <a:p>
            <a:pPr>
              <a:lnSpc>
                <a:spcPct val="100000"/>
              </a:lnSpc>
            </a:pPr>
            <a:endParaRPr/>
          </a:p>
          <a:p>
            <a:pPr>
              <a:lnSpc>
                <a:spcPct val="100000"/>
              </a:lnSpc>
            </a:pPr>
            <a:r>
              <a:rPr b="1" lang="it-IT" sz="1200" strike="noStrike">
                <a:solidFill>
                  <a:srgbClr val="231f20"/>
                </a:solidFill>
                <a:latin typeface="Arial"/>
                <a:ea typeface="DejaVu Sans"/>
              </a:rPr>
              <a:t>Riferimenti</a:t>
            </a:r>
            <a:endParaRPr/>
          </a:p>
          <a:p>
            <a:pPr>
              <a:lnSpc>
                <a:spcPct val="100000"/>
              </a:lnSpc>
            </a:pPr>
            <a:r>
              <a:rPr lang="it-IT" sz="1200" strike="noStrike">
                <a:solidFill>
                  <a:srgbClr val="231f20"/>
                </a:solidFill>
                <a:latin typeface="Arial"/>
                <a:ea typeface="DejaVu Sans"/>
              </a:rPr>
              <a:t>Educatore Professionale Enzo Migliore, SSD Consultori Asti Centro tel. 33574272730141</a:t>
            </a:r>
            <a:endParaRPr/>
          </a:p>
          <a:p>
            <a:pPr>
              <a:lnSpc>
                <a:spcPct val="100000"/>
              </a:lnSpc>
            </a:pPr>
            <a:r>
              <a:rPr lang="it-IT" sz="1200" strike="noStrike">
                <a:solidFill>
                  <a:srgbClr val="231f20"/>
                </a:solidFill>
                <a:latin typeface="Arial"/>
                <a:ea typeface="DejaVu Sans"/>
              </a:rPr>
              <a:t>0141- 482081 </a:t>
            </a:r>
            <a:endParaRPr/>
          </a:p>
        </p:txBody>
      </p:sp>
      <p:sp>
        <p:nvSpPr>
          <p:cNvPr id="218" name="CustomShape 4"/>
          <p:cNvSpPr/>
          <p:nvPr/>
        </p:nvSpPr>
        <p:spPr>
          <a:xfrm>
            <a:off x="1115280" y="5247360"/>
            <a:ext cx="4228920" cy="3774240"/>
          </a:xfrm>
          <a:prstGeom prst="rect">
            <a:avLst/>
          </a:prstGeom>
          <a:blipFill>
            <a:blip r:embed="rId1"/>
            <a:stretch>
              <a:fillRect/>
            </a:stretch>
          </a:blipFill>
          <a:ln>
            <a:noFill/>
          </a:ln>
        </p:spPr>
        <p:style>
          <a:lnRef idx="0"/>
          <a:fillRef idx="0"/>
          <a:effectRef idx="0"/>
          <a:fontRef idx="minor"/>
        </p:style>
      </p:sp>
      <p:sp>
        <p:nvSpPr>
          <p:cNvPr id="219" name="CustomShape 5"/>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21"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22" name="CustomShape 3"/>
          <p:cNvSpPr/>
          <p:nvPr/>
        </p:nvSpPr>
        <p:spPr>
          <a:xfrm>
            <a:off x="167040" y="311400"/>
            <a:ext cx="2060640" cy="4327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a57d32"/>
                </a:solidFill>
                <a:latin typeface="Arial"/>
                <a:ea typeface="DejaVu Sans"/>
              </a:rPr>
              <a:t>Sessualità e affettività</a:t>
            </a:r>
            <a:endParaRPr/>
          </a:p>
        </p:txBody>
      </p:sp>
      <p:sp>
        <p:nvSpPr>
          <p:cNvPr id="223" name="CustomShape 4"/>
          <p:cNvSpPr/>
          <p:nvPr/>
        </p:nvSpPr>
        <p:spPr>
          <a:xfrm>
            <a:off x="3600000" y="311400"/>
            <a:ext cx="2587680" cy="2203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e61e26"/>
                </a:solidFill>
                <a:latin typeface="Arial"/>
                <a:ea typeface="DejaVu Sans"/>
              </a:rPr>
              <a:t>(Progetto di Buona Pratica)</a:t>
            </a:r>
            <a:endParaRPr/>
          </a:p>
        </p:txBody>
      </p:sp>
      <p:sp>
        <p:nvSpPr>
          <p:cNvPr id="224" name="CustomShape 5"/>
          <p:cNvSpPr/>
          <p:nvPr/>
        </p:nvSpPr>
        <p:spPr>
          <a:xfrm>
            <a:off x="73080" y="648000"/>
            <a:ext cx="7194240" cy="604332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nSpc>
                <a:spcPct val="100000"/>
              </a:lnSpc>
            </a:pPr>
            <a:r>
              <a:rPr b="1" lang="it-IT" sz="1200" strike="noStrike">
                <a:solidFill>
                  <a:srgbClr val="231f20"/>
                </a:solidFill>
                <a:latin typeface="Arial"/>
                <a:ea typeface="DejaVu Sans"/>
              </a:rPr>
              <a:t>	</a:t>
            </a:r>
            <a:r>
              <a:rPr b="1" lang="it-IT" sz="1200" strike="noStrike">
                <a:solidFill>
                  <a:srgbClr val="231f20"/>
                </a:solidFill>
                <a:latin typeface="Arial"/>
                <a:ea typeface="DejaVu Sans"/>
              </a:rPr>
              <a:t>	</a:t>
            </a:r>
            <a:r>
              <a:rPr b="1" lang="it-IT" sz="1200" strike="noStrike">
                <a:solidFill>
                  <a:srgbClr val="231f20"/>
                </a:solidFill>
                <a:latin typeface="Arial"/>
                <a:ea typeface="DejaVu Sans"/>
              </a:rPr>
              <a:t>	</a:t>
            </a:r>
            <a:r>
              <a:rPr b="1" lang="it-IT" sz="1400" strike="noStrike">
                <a:solidFill>
                  <a:srgbClr val="231f20"/>
                </a:solidFill>
                <a:latin typeface="Arial"/>
                <a:ea typeface="DejaVu Sans"/>
              </a:rPr>
              <a:t>PEER TO PEER: adolescenti in prima linea</a:t>
            </a:r>
            <a:endParaRPr/>
          </a:p>
          <a:p>
            <a:pPr>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	</a:t>
            </a:r>
            <a:r>
              <a:rPr lang="it-IT" sz="1200" strike="noStrike">
                <a:solidFill>
                  <a:srgbClr val="231f20"/>
                </a:solidFill>
                <a:latin typeface="Arial"/>
                <a:ea typeface="DejaVu Sans"/>
              </a:rPr>
              <a:t>	</a:t>
            </a:r>
            <a:endParaRPr/>
          </a:p>
          <a:p>
            <a:pPr algn="just">
              <a:lnSpc>
                <a:spcPct val="100000"/>
              </a:lnSpc>
            </a:pPr>
            <a:r>
              <a:rPr lang="it-IT" sz="1200" strike="noStrike">
                <a:solidFill>
                  <a:srgbClr val="231f20"/>
                </a:solidFill>
                <a:latin typeface="Arial"/>
                <a:ea typeface="DejaVu Sans"/>
              </a:rPr>
              <a:t>Il progetto prevede il coinvolgimento di adolescenti, frequentanti le scuole secondarie di secondo grado del territorio,  utilizzando come modello l’educazione tra pari, attualmente considerata una delle metodologie più efficaci all’interno  di strategie di promozione e prevenzione rivolte agli adolescenti.</a:t>
            </a:r>
            <a:endParaRPr/>
          </a:p>
          <a:p>
            <a:pPr algn="just">
              <a:lnSpc>
                <a:spcPts val="0"/>
              </a:lnSpc>
            </a:pPr>
            <a:r>
              <a:rPr lang="it-IT" sz="1200" strike="noStrike">
                <a:solidFill>
                  <a:srgbClr val="231f20"/>
                </a:solidFill>
                <a:latin typeface="Arial"/>
                <a:ea typeface="DejaVu Sans"/>
              </a:rPr>
              <a:t>Tra i vari modelli che rientrano nel panorama dell’educazione tra pari, il progetto nazionale “peer to peer” è sembrato  essere il più idoneo a favorire lo sviluppo delle potenzialità e delle competenze personali e sociali dei ragazzi.</a:t>
            </a:r>
            <a:endParaRPr/>
          </a:p>
          <a:p>
            <a:pPr algn="just">
              <a:lnSpc>
                <a:spcPct val="100000"/>
              </a:lnSpc>
            </a:pPr>
            <a:r>
              <a:rPr lang="it-IT" sz="1200" strike="noStrike">
                <a:solidFill>
                  <a:srgbClr val="231f20"/>
                </a:solidFill>
                <a:latin typeface="Arial"/>
                <a:ea typeface="DejaVu Sans"/>
              </a:rPr>
              <a:t>In questo senso il progetto non è nato con l’obiettivo di incidere su specifici comportamenti a rischio, sotto l’aspetto sanitario o sociale, ma vuole </a:t>
            </a:r>
            <a:r>
              <a:rPr b="1" lang="it-IT" sz="1200" strike="noStrike">
                <a:solidFill>
                  <a:srgbClr val="231f20"/>
                </a:solidFill>
                <a:latin typeface="Arial"/>
                <a:ea typeface="DejaVu Sans"/>
              </a:rPr>
              <a:t>promuovere il protagonismo dei ragazzi </a:t>
            </a:r>
            <a:r>
              <a:rPr lang="it-IT" sz="1200" strike="noStrike">
                <a:solidFill>
                  <a:srgbClr val="231f20"/>
                </a:solidFill>
                <a:latin typeface="Arial"/>
                <a:ea typeface="DejaVu Sans"/>
              </a:rPr>
              <a:t>per sviluppare la loro consapevolezza e competenza, per essere </a:t>
            </a:r>
            <a:r>
              <a:rPr b="1" lang="it-IT" sz="1200" strike="noStrike">
                <a:solidFill>
                  <a:srgbClr val="231f20"/>
                </a:solidFill>
                <a:latin typeface="Arial"/>
                <a:ea typeface="DejaVu Sans"/>
              </a:rPr>
              <a:t>promotori del loro benessere all’interno della scuola e del territorio.</a:t>
            </a:r>
            <a:endParaRPr/>
          </a:p>
          <a:p>
            <a:pPr algn="just">
              <a:lnSpc>
                <a:spcPts val="0"/>
              </a:lnSpc>
            </a:pPr>
            <a:r>
              <a:rPr lang="it-IT" sz="1200" strike="noStrike">
                <a:solidFill>
                  <a:srgbClr val="231f20"/>
                </a:solidFill>
                <a:latin typeface="Arial"/>
                <a:ea typeface="DejaVu Sans"/>
              </a:rPr>
              <a:t>Il progetto prevede infatti che siano i ragazzi stessi- insieme ai referenti del corpo docente- ad analizzare i bisogni  del loro contesto scolastico e a definire l’oggetto di promozione/prevenzione su cui lavoreranno nel corso dell’anno  scolastico.</a:t>
            </a:r>
            <a:endParaRPr/>
          </a:p>
          <a:p>
            <a:pPr algn="just">
              <a:lnSpc>
                <a:spcPct val="100000"/>
              </a:lnSpc>
            </a:pPr>
            <a:r>
              <a:rPr lang="it-IT" sz="1200" strike="noStrike">
                <a:solidFill>
                  <a:srgbClr val="231f20"/>
                </a:solidFill>
                <a:latin typeface="Arial"/>
                <a:ea typeface="DejaVu Sans"/>
              </a:rPr>
              <a:t>In alcune scuole del nostro territorio negli ultimi anni, essendo stati individuati anche bisogni legati al tema delle dipendenze, si sono costruiti interventi integrati con gli operatori del Dipartimento delle Dipendenze.</a:t>
            </a:r>
            <a:endParaRPr/>
          </a:p>
          <a:p>
            <a:pPr algn="just">
              <a:lnSpc>
                <a:spcPct val="100000"/>
              </a:lnSpc>
            </a:pPr>
            <a:r>
              <a:rPr lang="it-IT" sz="1200" strike="noStrike">
                <a:solidFill>
                  <a:srgbClr val="231f20"/>
                </a:solidFill>
                <a:latin typeface="Arial"/>
                <a:ea typeface="DejaVu Sans"/>
              </a:rPr>
              <a:t>Nello svolgersi del progetto gli operatori dei servizi organizzano i momenti formativi previsti e supportano i peer nel  lavoro di progettazione ed intervento.</a:t>
            </a:r>
            <a:endParaRPr/>
          </a:p>
          <a:p>
            <a:pPr algn="just">
              <a:lnSpc>
                <a:spcPct val="100000"/>
              </a:lnSpc>
            </a:pPr>
            <a:r>
              <a:rPr lang="it-IT" sz="1200" strike="noStrike">
                <a:solidFill>
                  <a:srgbClr val="231f20"/>
                </a:solidFill>
                <a:latin typeface="Arial"/>
                <a:ea typeface="DejaVu Sans"/>
              </a:rPr>
              <a:t>Affinchè il progetto possa svolgersi secondo i criteri di efficienza ed efficacia si ritiene necessaria una consapevole ed attiva partecipazione da parte del corpo docente, che assume a pieno titolo il ruolo di partner.</a:t>
            </a:r>
            <a:endParaRPr/>
          </a:p>
          <a:p>
            <a:pPr algn="just">
              <a:lnSpc>
                <a:spcPct val="100000"/>
              </a:lnSpc>
            </a:pPr>
            <a:endParaRPr/>
          </a:p>
          <a:p>
            <a:pPr algn="just">
              <a:lnSpc>
                <a:spcPct val="100000"/>
              </a:lnSpc>
            </a:pPr>
            <a:r>
              <a:rPr b="1" lang="it-IT" sz="1200" strike="noStrike">
                <a:solidFill>
                  <a:srgbClr val="231f20"/>
                </a:solidFill>
                <a:latin typeface="Arial"/>
                <a:ea typeface="DejaVu Sans"/>
              </a:rPr>
              <a:t>Gli obiettivi del progetto:</a:t>
            </a:r>
            <a:endParaRPr/>
          </a:p>
          <a:p>
            <a:pPr algn="just">
              <a:lnSpc>
                <a:spcPct val="100000"/>
              </a:lnSpc>
              <a:buFont typeface="StarSymbol"/>
              <a:buAutoNum type="arabicPeriod"/>
            </a:pPr>
            <a:r>
              <a:rPr lang="it-IT" sz="1200" strike="noStrike">
                <a:solidFill>
                  <a:srgbClr val="231f20"/>
                </a:solidFill>
                <a:latin typeface="Arial"/>
                <a:ea typeface="DejaVu Sans"/>
              </a:rPr>
              <a:t>Promuovere il protagonismo degli adolescenti nella costruzione e realizzazione di un percorso nel gruppo dei pari  all’interno del contesto scolastico, promuovendo lo sviluppo delle competenze psicosociali (Life Skills) e migliorando il benessere relazionale degli adolescenti.</a:t>
            </a:r>
            <a:endParaRPr/>
          </a:p>
          <a:p>
            <a:pPr algn="just">
              <a:lnSpc>
                <a:spcPts val="0"/>
              </a:lnSpc>
              <a:buFont typeface="StarSymbol"/>
              <a:buAutoNum type="arabicPeriod"/>
            </a:pPr>
            <a:r>
              <a:rPr lang="it-IT" sz="1200" strike="noStrike">
                <a:solidFill>
                  <a:srgbClr val="231f20"/>
                </a:solidFill>
                <a:latin typeface="Arial"/>
                <a:ea typeface="DejaVu Sans"/>
              </a:rPr>
              <a:t>Favorire un’interazione e una ricerca di integrazione tra le competenze e le conoscenze del mondo adulto e le esperienze comunicative ed emotive degli adolescenti.</a:t>
            </a:r>
            <a:endParaRPr/>
          </a:p>
          <a:p>
            <a:pPr algn="just">
              <a:lnSpc>
                <a:spcPts val="0"/>
              </a:lnSpc>
              <a:buFont typeface="StarSymbol"/>
              <a:buAutoNum type="arabicPeriod"/>
            </a:pPr>
            <a:r>
              <a:rPr lang="it-IT" sz="1200" strike="noStrike">
                <a:solidFill>
                  <a:srgbClr val="231f20"/>
                </a:solidFill>
                <a:latin typeface="Arial"/>
                <a:ea typeface="DejaVu Sans"/>
              </a:rPr>
              <a:t>Aumentare nei ragazzi il livello di consapevolezza sulle strategie relative alla propria salute.</a:t>
            </a:r>
            <a:endParaRPr/>
          </a:p>
          <a:p>
            <a:pPr algn="just">
              <a:lnSpc>
                <a:spcPts val="0"/>
              </a:lnSpc>
              <a:buFont typeface="StarSymbol"/>
              <a:buAutoNum type="arabicPeriod"/>
            </a:pPr>
            <a:r>
              <a:rPr lang="it-IT" sz="1200" strike="noStrike">
                <a:solidFill>
                  <a:srgbClr val="231f20"/>
                </a:solidFill>
                <a:latin typeface="Arial"/>
                <a:ea typeface="DejaVu Sans"/>
              </a:rPr>
              <a:t>Promuovere salute e benessere tra gli studenti delle Scuole Secondarie di II° grado</a:t>
            </a:r>
            <a:endParaRPr/>
          </a:p>
          <a:p>
            <a:pPr algn="just">
              <a:lnSpc>
                <a:spcPts val="0"/>
              </a:lnSpc>
            </a:pPr>
            <a:endParaRPr/>
          </a:p>
        </p:txBody>
      </p:sp>
      <p:sp>
        <p:nvSpPr>
          <p:cNvPr id="225" name="CustomShape 6"/>
          <p:cNvSpPr/>
          <p:nvPr/>
        </p:nvSpPr>
        <p:spPr>
          <a:xfrm>
            <a:off x="516600" y="7704000"/>
            <a:ext cx="5956920" cy="2083320"/>
          </a:xfrm>
          <a:prstGeom prst="rect">
            <a:avLst/>
          </a:prstGeom>
          <a:blipFill>
            <a:blip r:embed="rId1"/>
            <a:stretch>
              <a:fillRect/>
            </a:stretch>
          </a:blipFill>
          <a:ln>
            <a:noFill/>
          </a:ln>
        </p:spPr>
        <p:style>
          <a:lnRef idx="0"/>
          <a:fillRef idx="0"/>
          <a:effectRef idx="0"/>
          <a:fontRef idx="minor"/>
        </p:style>
      </p:sp>
      <p:sp>
        <p:nvSpPr>
          <p:cNvPr id="226" name="CustomShape 7"/>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28"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29" name="CustomShape 3"/>
          <p:cNvSpPr/>
          <p:nvPr/>
        </p:nvSpPr>
        <p:spPr>
          <a:xfrm>
            <a:off x="72000" y="288000"/>
            <a:ext cx="7134840" cy="6851880"/>
          </a:xfrm>
          <a:prstGeom prst="rect">
            <a:avLst/>
          </a:prstGeom>
          <a:noFill/>
          <a:ln>
            <a:noFill/>
          </a:ln>
        </p:spPr>
        <p:style>
          <a:lnRef idx="0"/>
          <a:fillRef idx="0"/>
          <a:effectRef idx="0"/>
          <a:fontRef idx="minor"/>
        </p:style>
        <p:txBody>
          <a:bodyPr lIns="0" rIns="0" tIns="12600" bIns="0"/>
          <a:p>
            <a:pPr>
              <a:lnSpc>
                <a:spcPct val="100000"/>
              </a:lnSpc>
            </a:pPr>
            <a:endParaRPr/>
          </a:p>
          <a:p>
            <a:pPr algn="just">
              <a:lnSpc>
                <a:spcPct val="100000"/>
              </a:lnSpc>
            </a:pPr>
            <a:r>
              <a:rPr b="1" lang="it-IT" sz="1200" strike="noStrike">
                <a:solidFill>
                  <a:srgbClr val="091715"/>
                </a:solidFill>
                <a:latin typeface="Arial"/>
                <a:ea typeface="DejaVu Sans"/>
              </a:rPr>
              <a:t>Operatori coinvolti:</a:t>
            </a:r>
            <a:endParaRPr/>
          </a:p>
          <a:p>
            <a:pPr algn="just">
              <a:lnSpc>
                <a:spcPct val="100000"/>
              </a:lnSpc>
            </a:pPr>
            <a:r>
              <a:rPr lang="it-IT" sz="1200" strike="noStrike">
                <a:solidFill>
                  <a:srgbClr val="091715"/>
                </a:solidFill>
                <a:latin typeface="Arial"/>
                <a:ea typeface="DejaVu Sans"/>
              </a:rPr>
              <a:t>le Psicologhe, Ginecologo, Infermiere professionali del SSD Consultori.</a:t>
            </a:r>
            <a:endParaRPr/>
          </a:p>
          <a:p>
            <a:pPr algn="just">
              <a:lnSpc>
                <a:spcPct val="100000"/>
              </a:lnSpc>
            </a:pPr>
            <a:endParaRPr/>
          </a:p>
          <a:p>
            <a:pPr algn="just">
              <a:lnSpc>
                <a:spcPct val="100000"/>
              </a:lnSpc>
            </a:pPr>
            <a:r>
              <a:rPr b="1" lang="it-IT" sz="1200" strike="noStrike">
                <a:solidFill>
                  <a:srgbClr val="091715"/>
                </a:solidFill>
                <a:latin typeface="Arial"/>
                <a:ea typeface="DejaVu Sans"/>
              </a:rPr>
              <a:t>Popolazione target:</a:t>
            </a:r>
            <a:endParaRPr/>
          </a:p>
          <a:p>
            <a:pPr algn="just">
              <a:lnSpc>
                <a:spcPct val="100000"/>
              </a:lnSpc>
              <a:buFont typeface="StarSymbol"/>
              <a:buChar char="l"/>
            </a:pPr>
            <a:r>
              <a:rPr lang="it-IT" sz="1200" strike="noStrike">
                <a:solidFill>
                  <a:srgbClr val="091715"/>
                </a:solidFill>
                <a:latin typeface="Arial"/>
                <a:ea typeface="DejaVu Sans"/>
              </a:rPr>
              <a:t>Destinatari intermedi: verrà individuato un gruppo di studenti del  III anno per svolgere il ruolo di peer educator all’interno della loro scuola;</a:t>
            </a:r>
            <a:endParaRPr/>
          </a:p>
          <a:p>
            <a:pPr algn="just">
              <a:lnSpc>
                <a:spcPts val="0"/>
              </a:lnSpc>
              <a:buFont typeface="StarSymbol"/>
              <a:buChar char="l"/>
            </a:pPr>
            <a:r>
              <a:rPr lang="it-IT" sz="1200" strike="noStrike">
                <a:solidFill>
                  <a:srgbClr val="091715"/>
                </a:solidFill>
                <a:latin typeface="Arial"/>
                <a:ea typeface="DejaVu Sans"/>
              </a:rPr>
              <a:t>Destinatari finali: tutti gli studenti della scuola secondaria di II grado</a:t>
            </a:r>
            <a:endParaRPr/>
          </a:p>
          <a:p>
            <a:pPr algn="just">
              <a:lnSpc>
                <a:spcPct val="100000"/>
              </a:lnSpc>
            </a:pPr>
            <a:endParaRPr/>
          </a:p>
          <a:p>
            <a:pPr algn="just">
              <a:lnSpc>
                <a:spcPct val="100000"/>
              </a:lnSpc>
            </a:pPr>
            <a:r>
              <a:rPr b="1" lang="it-IT" sz="1200" strike="noStrike">
                <a:solidFill>
                  <a:srgbClr val="091715"/>
                </a:solidFill>
                <a:latin typeface="Arial"/>
                <a:ea typeface="DejaVu Sans"/>
              </a:rPr>
              <a:t>Tempi e modalità di attuazione:</a:t>
            </a:r>
            <a:endParaRPr/>
          </a:p>
          <a:p>
            <a:pPr algn="just">
              <a:lnSpc>
                <a:spcPct val="100000"/>
              </a:lnSpc>
            </a:pPr>
            <a:r>
              <a:rPr lang="it-IT" sz="1200" strike="noStrike">
                <a:solidFill>
                  <a:srgbClr val="091715"/>
                </a:solidFill>
                <a:latin typeface="Arial"/>
                <a:ea typeface="DejaVu Sans"/>
              </a:rPr>
              <a:t>il progetto prevede uno svolgimento biennale, con un primo anno più incentrato sulla formazione dei peer e un  secondo anno in cui i peer stessi inizieranno ad effettuare attività ed interventi nel proprio ambito scolastico. All’inizio dell’anno scolastico le psicologhe del Consultorio Familiare prenderanno contatti con l’insegnante referente del  progetto e con i colleghi , con i quali verranno concordati momenti d’incontro finalizzati alla co-progettazione nonché  a definire le modalità di svolgimento.</a:t>
            </a:r>
            <a:endParaRPr/>
          </a:p>
          <a:p>
            <a:pPr algn="just">
              <a:lnSpc>
                <a:spcPts val="0"/>
              </a:lnSpc>
            </a:pPr>
            <a:r>
              <a:rPr lang="it-IT" sz="1200" strike="noStrike">
                <a:solidFill>
                  <a:srgbClr val="091715"/>
                </a:solidFill>
                <a:latin typeface="Arial"/>
                <a:ea typeface="DejaVu Sans"/>
              </a:rPr>
              <a:t>Il progetto prevede inoltre circa 15 incontri con i peer- distribuiti nei due anni- della durata di circa due ore ciascuno,  alcuni svolti in orario scolastico mentre altri in orario extrascolastico, finalizzati a:</a:t>
            </a:r>
            <a:endParaRPr/>
          </a:p>
          <a:p>
            <a:pPr algn="just">
              <a:lnSpc>
                <a:spcPts val="0"/>
              </a:lnSpc>
              <a:buFont typeface="Times New Roman"/>
              <a:buChar char="•"/>
            </a:pPr>
            <a:r>
              <a:rPr lang="it-IT" sz="1200" strike="noStrike">
                <a:solidFill>
                  <a:srgbClr val="091715"/>
                </a:solidFill>
                <a:latin typeface="Arial"/>
                <a:ea typeface="DejaVu Sans"/>
              </a:rPr>
              <a:t>presentazione del progetto agli studenti delle classi II e III e individuazione del gruppo peer educator;</a:t>
            </a:r>
            <a:endParaRPr/>
          </a:p>
          <a:p>
            <a:pPr algn="just">
              <a:lnSpc>
                <a:spcPct val="100000"/>
              </a:lnSpc>
              <a:buFont typeface="Times New Roman"/>
              <a:buChar char="•"/>
            </a:pPr>
            <a:r>
              <a:rPr lang="it-IT" sz="1200" strike="noStrike">
                <a:solidFill>
                  <a:srgbClr val="091715"/>
                </a:solidFill>
                <a:latin typeface="Arial"/>
                <a:ea typeface="DejaVu Sans"/>
              </a:rPr>
              <a:t>incontri di formazione del gruppo peer: sensibilizzazione sulle principali tematiche dell’adolescenza e sulle metodo-  logie di conduzione e gestione del gruppo;</a:t>
            </a:r>
            <a:endParaRPr/>
          </a:p>
          <a:p>
            <a:pPr algn="just">
              <a:lnSpc>
                <a:spcPts val="0"/>
              </a:lnSpc>
              <a:buFont typeface="Times New Roman"/>
              <a:buChar char="•"/>
            </a:pPr>
            <a:r>
              <a:rPr lang="it-IT" sz="1200" strike="noStrike">
                <a:solidFill>
                  <a:srgbClr val="091715"/>
                </a:solidFill>
                <a:latin typeface="Arial"/>
                <a:ea typeface="DejaVu Sans"/>
              </a:rPr>
              <a:t>progettazione e attuazione degli interventi dei peer nelle classi individuate;</a:t>
            </a:r>
            <a:endParaRPr/>
          </a:p>
          <a:p>
            <a:pPr algn="just">
              <a:lnSpc>
                <a:spcPct val="100000"/>
              </a:lnSpc>
              <a:buFont typeface="Times New Roman"/>
              <a:buChar char="•"/>
            </a:pPr>
            <a:r>
              <a:rPr lang="it-IT" sz="1200" strike="noStrike">
                <a:solidFill>
                  <a:srgbClr val="091715"/>
                </a:solidFill>
                <a:latin typeface="Arial"/>
                <a:ea typeface="DejaVu Sans"/>
              </a:rPr>
              <a:t>monitoraggio e valutazione finale delle attività svolte dai peer nella scuola.</a:t>
            </a:r>
            <a:endParaRPr/>
          </a:p>
          <a:p>
            <a:pPr algn="just">
              <a:lnSpc>
                <a:spcPct val="100000"/>
              </a:lnSpc>
            </a:pPr>
            <a:endParaRPr/>
          </a:p>
          <a:p>
            <a:pPr algn="just">
              <a:lnSpc>
                <a:spcPct val="100000"/>
              </a:lnSpc>
            </a:pPr>
            <a:r>
              <a:rPr lang="it-IT" sz="1200" strike="noStrike">
                <a:solidFill>
                  <a:srgbClr val="091715"/>
                </a:solidFill>
                <a:latin typeface="Arial"/>
                <a:ea typeface="DejaVu Sans"/>
              </a:rPr>
              <a:t>All’inizio dell’anno scolastico gli operatori del Consultorio Familiare prenderanno contatti con l’insegnante referente  della scuola per concordare la modalità di attuazione del progetto.</a:t>
            </a:r>
            <a:endParaRPr/>
          </a:p>
          <a:p>
            <a:pPr algn="just">
              <a:lnSpc>
                <a:spcPct val="100000"/>
              </a:lnSpc>
            </a:pPr>
            <a:endParaRPr/>
          </a:p>
          <a:p>
            <a:pPr algn="just">
              <a:lnSpc>
                <a:spcPts val="0"/>
              </a:lnSpc>
            </a:pPr>
            <a:r>
              <a:rPr b="1" lang="it-IT" sz="1200" strike="noStrike">
                <a:solidFill>
                  <a:srgbClr val="231f20"/>
                </a:solidFill>
                <a:latin typeface="Arial"/>
                <a:ea typeface="DejaVu Sans"/>
              </a:rPr>
              <a:t>Nel caso in cui l’Istituto preveda di aderire al progetto “Di pari in/mpari” offerto dal Dipartimento Patologia da dipendenze è auspicabile attivare una co-programmazione</a:t>
            </a:r>
            <a:endParaRPr/>
          </a:p>
          <a:p>
            <a:pPr algn="just">
              <a:lnSpc>
                <a:spcPct val="100000"/>
              </a:lnSpc>
            </a:pPr>
            <a:endParaRPr/>
          </a:p>
          <a:p>
            <a:pPr algn="just">
              <a:lnSpc>
                <a:spcPct val="100000"/>
              </a:lnSpc>
            </a:pPr>
            <a:r>
              <a:rPr b="1" lang="it-IT" sz="1200" strike="noStrike">
                <a:solidFill>
                  <a:srgbClr val="091715"/>
                </a:solidFill>
                <a:latin typeface="Arial"/>
                <a:ea typeface="DejaVu Sans"/>
              </a:rPr>
              <a:t>Modalità di adesione</a:t>
            </a:r>
            <a:endParaRPr/>
          </a:p>
          <a:p>
            <a:pPr algn="just">
              <a:lnSpc>
                <a:spcPct val="100000"/>
              </a:lnSpc>
            </a:pPr>
            <a:r>
              <a:rPr lang="it-IT" sz="1200" strike="noStrike">
                <a:solidFill>
                  <a:srgbClr val="091715"/>
                </a:solidFill>
                <a:latin typeface="Arial"/>
                <a:ea typeface="DejaVu Sans"/>
              </a:rPr>
              <a:t>Si consiglia di trasmette la richiesta utilizzando il modulo allegato : </a:t>
            </a:r>
            <a:endParaRPr/>
          </a:p>
          <a:p>
            <a:pPr algn="just">
              <a:lnSpc>
                <a:spcPct val="100000"/>
              </a:lnSpc>
            </a:pPr>
            <a:r>
              <a:rPr lang="it-IT" sz="1200" strike="noStrike">
                <a:solidFill>
                  <a:srgbClr val="091715"/>
                </a:solidFill>
                <a:latin typeface="Arial"/>
                <a:ea typeface="DejaVu Sans"/>
              </a:rPr>
              <a:t> </a:t>
            </a:r>
            <a:r>
              <a:rPr lang="it-IT" sz="1200" strike="noStrike">
                <a:solidFill>
                  <a:srgbClr val="091715"/>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gn="just">
              <a:lnSpc>
                <a:spcPct val="100000"/>
              </a:lnSpc>
            </a:pPr>
            <a:endParaRPr/>
          </a:p>
          <a:p>
            <a:pPr algn="just">
              <a:lnSpc>
                <a:spcPct val="100000"/>
              </a:lnSpc>
            </a:pPr>
            <a:r>
              <a:rPr b="1" lang="it-IT" sz="1200" strike="noStrike">
                <a:solidFill>
                  <a:srgbClr val="091715"/>
                </a:solidFill>
                <a:latin typeface="Arial"/>
                <a:ea typeface="DejaVu Sans"/>
              </a:rPr>
              <a:t>entro il 1 luglio p.v. per poter garantire l’attuazione degli interventi entro il primo semestre del prossimo anno  scolastico. </a:t>
            </a:r>
            <a:r>
              <a:rPr lang="it-IT" sz="1200" strike="noStrike">
                <a:solidFill>
                  <a:srgbClr val="000000"/>
                </a:solidFill>
                <a:latin typeface="Arial"/>
                <a:ea typeface="DejaVu Sans"/>
              </a:rPr>
              <a:t> </a:t>
            </a:r>
            <a:r>
              <a:rPr b="1" lang="it-IT" sz="1200" strike="noStrike">
                <a:solidFill>
                  <a:srgbClr val="231f20"/>
                </a:solidFill>
                <a:latin typeface="Arial"/>
                <a:ea typeface="DejaVu Sans"/>
              </a:rPr>
              <a:t>Verranno accettate le richieste inviate entro il 30 settembre p.v.;  </a:t>
            </a:r>
            <a:r>
              <a:rPr b="1" i="1" lang="it-IT" sz="1200" strike="noStrike" u="sng">
                <a:solidFill>
                  <a:srgbClr val="231f20"/>
                </a:solidFill>
                <a:latin typeface="Arial"/>
                <a:ea typeface="DejaVu Sans"/>
              </a:rPr>
              <a:t>compatibilmente alle risorse disponibili</a:t>
            </a:r>
            <a:endParaRPr/>
          </a:p>
          <a:p>
            <a:pPr>
              <a:lnSpc>
                <a:spcPct val="100000"/>
              </a:lnSpc>
            </a:pPr>
            <a:endParaRPr/>
          </a:p>
          <a:p>
            <a:pPr>
              <a:lnSpc>
                <a:spcPct val="100000"/>
              </a:lnSpc>
            </a:pPr>
            <a:r>
              <a:rPr b="1" lang="it-IT" sz="1200" strike="noStrike">
                <a:solidFill>
                  <a:srgbClr val="091715"/>
                </a:solidFill>
                <a:latin typeface="Arial"/>
                <a:ea typeface="DejaVu Sans"/>
              </a:rPr>
              <a:t>Riferimenti</a:t>
            </a:r>
            <a:endParaRPr/>
          </a:p>
          <a:p>
            <a:pPr>
              <a:lnSpc>
                <a:spcPct val="100000"/>
              </a:lnSpc>
            </a:pPr>
            <a:r>
              <a:rPr lang="it-IT" sz="1200" strike="noStrike">
                <a:solidFill>
                  <a:srgbClr val="091715"/>
                </a:solidFill>
                <a:latin typeface="Arial"/>
                <a:ea typeface="DejaVu Sans"/>
              </a:rPr>
              <a:t> </a:t>
            </a:r>
            <a:r>
              <a:rPr lang="it-IT" sz="1200" strike="noStrike">
                <a:solidFill>
                  <a:srgbClr val="091715"/>
                </a:solidFill>
                <a:latin typeface="Arial"/>
                <a:ea typeface="DejaVu Sans"/>
              </a:rPr>
              <a:t>Silvana Alfieri, Psicologa SSD Consultori Asti Centro tel. 0141 482081 </a:t>
            </a:r>
            <a:endParaRPr/>
          </a:p>
          <a:p>
            <a:pPr>
              <a:lnSpc>
                <a:spcPct val="100000"/>
              </a:lnSpc>
            </a:pPr>
            <a:r>
              <a:rPr lang="it-IT" sz="1200" strike="noStrike">
                <a:solidFill>
                  <a:srgbClr val="091715"/>
                </a:solidFill>
                <a:latin typeface="Arial"/>
                <a:ea typeface="DejaVu Sans"/>
              </a:rPr>
              <a:t> </a:t>
            </a:r>
            <a:r>
              <a:rPr lang="it-IT" sz="1200" strike="noStrike">
                <a:solidFill>
                  <a:srgbClr val="091715"/>
                </a:solidFill>
                <a:latin typeface="Arial"/>
                <a:ea typeface="DejaVu Sans"/>
              </a:rPr>
              <a:t>Maurizia De Cesaris – Dott.ssa Stefania Poggio, Psicologhe SSD Consultori Asti Sud 0141-782405</a:t>
            </a:r>
            <a:endParaRPr/>
          </a:p>
        </p:txBody>
      </p:sp>
      <p:sp>
        <p:nvSpPr>
          <p:cNvPr id="230" name="CustomShape 4"/>
          <p:cNvSpPr/>
          <p:nvPr/>
        </p:nvSpPr>
        <p:spPr>
          <a:xfrm>
            <a:off x="1158480" y="8064000"/>
            <a:ext cx="5122080" cy="1579320"/>
          </a:xfrm>
          <a:prstGeom prst="rect">
            <a:avLst/>
          </a:prstGeom>
          <a:blipFill>
            <a:blip r:embed="rId1"/>
            <a:stretch>
              <a:fillRect/>
            </a:stretch>
          </a:blipFill>
          <a:ln>
            <a:noFill/>
          </a:ln>
        </p:spPr>
        <p:style>
          <a:lnRef idx="0"/>
          <a:fillRef idx="0"/>
          <a:effectRef idx="0"/>
          <a:fontRef idx="minor"/>
        </p:style>
      </p:sp>
      <p:sp>
        <p:nvSpPr>
          <p:cNvPr id="231" name="CustomShape 5"/>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33"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34" name="CustomShape 3"/>
          <p:cNvSpPr/>
          <p:nvPr/>
        </p:nvSpPr>
        <p:spPr>
          <a:xfrm>
            <a:off x="2536200" y="311400"/>
            <a:ext cx="2114280" cy="220320"/>
          </a:xfrm>
          <a:prstGeom prst="rect">
            <a:avLst/>
          </a:prstGeom>
          <a:noFill/>
          <a:ln>
            <a:noFill/>
          </a:ln>
        </p:spPr>
        <p:style>
          <a:lnRef idx="0"/>
          <a:fillRef idx="0"/>
          <a:effectRef idx="0"/>
          <a:fontRef idx="minor"/>
        </p:style>
      </p:sp>
      <p:sp>
        <p:nvSpPr>
          <p:cNvPr id="235" name="CustomShape 4"/>
          <p:cNvSpPr/>
          <p:nvPr/>
        </p:nvSpPr>
        <p:spPr>
          <a:xfrm>
            <a:off x="167040" y="885240"/>
            <a:ext cx="7167600" cy="6238080"/>
          </a:xfrm>
          <a:prstGeom prst="rect">
            <a:avLst/>
          </a:prstGeom>
          <a:noFill/>
          <a:ln>
            <a:noFill/>
          </a:ln>
        </p:spPr>
        <p:style>
          <a:lnRef idx="0"/>
          <a:fillRef idx="0"/>
          <a:effectRef idx="0"/>
          <a:fontRef idx="minor"/>
        </p:style>
        <p:txBody>
          <a:bodyPr lIns="0" rIns="0" tIns="12600" bIns="0"/>
          <a:p>
            <a:r>
              <a:rPr b="1" lang="it-IT" sz="1400" strike="noStrike">
                <a:solidFill>
                  <a:srgbClr val="a57d32"/>
                </a:solidFill>
                <a:latin typeface="Arial"/>
                <a:ea typeface="DejaVu Sans"/>
              </a:rPr>
              <a:t>Sessualità e affettività</a:t>
            </a:r>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r>
              <a:rPr b="1" lang="it-IT" sz="1400" strike="noStrike">
                <a:solidFill>
                  <a:srgbClr val="f80000"/>
                </a:solidFill>
                <a:latin typeface="Arial"/>
                <a:ea typeface="TimesNewRomanPS-BoldMT"/>
              </a:rPr>
              <a:t>(Progetto di Buona Pratica)</a:t>
            </a:r>
            <a:endParaRPr/>
          </a:p>
          <a:p>
            <a:endParaRPr/>
          </a:p>
          <a:p>
            <a:pPr>
              <a:lnSpc>
                <a:spcPct val="100000"/>
              </a:lnSpc>
            </a:pPr>
            <a:r>
              <a:rPr b="1" lang="it-IT" sz="1400" strike="noStrike">
                <a:solidFill>
                  <a:srgbClr val="3e7dc0"/>
                </a:solidFill>
                <a:latin typeface="Arial"/>
                <a:ea typeface="DejaVu Sans"/>
              </a:rPr>
              <a:t>Scuole SEC. di I° e II° grado</a:t>
            </a:r>
            <a:endParaRPr/>
          </a:p>
          <a:p>
            <a:pPr>
              <a:lnSpc>
                <a:spcPct val="100000"/>
              </a:lnSpc>
            </a:pPr>
            <a:endParaRPr/>
          </a:p>
          <a:p>
            <a:pPr>
              <a:lnSpc>
                <a:spcPct val="100000"/>
              </a:lnSpc>
            </a:pPr>
            <a:endParaRPr/>
          </a:p>
          <a:p>
            <a:pPr>
              <a:lnSpc>
                <a:spcPct val="100000"/>
              </a:lnSpc>
            </a:pPr>
            <a:r>
              <a:rPr b="1" lang="it-IT" sz="1400" strike="noStrike">
                <a:solidFill>
                  <a:srgbClr val="000000"/>
                </a:solidFill>
                <a:latin typeface="Arial"/>
                <a:ea typeface="DejaVu Sans"/>
              </a:rPr>
              <a:t>	</a:t>
            </a:r>
            <a:r>
              <a:rPr b="1" lang="it-IT" sz="1400" strike="noStrike">
                <a:solidFill>
                  <a:srgbClr val="000000"/>
                </a:solidFill>
                <a:latin typeface="Arial"/>
                <a:ea typeface="DejaVu Sans"/>
              </a:rPr>
              <a:t>	</a:t>
            </a:r>
            <a:r>
              <a:rPr b="1" lang="it-IT" sz="1400" strike="noStrike">
                <a:solidFill>
                  <a:srgbClr val="000000"/>
                </a:solidFill>
                <a:latin typeface="Arial"/>
                <a:ea typeface="DejaVu Sans"/>
              </a:rPr>
              <a:t>	</a:t>
            </a:r>
            <a:r>
              <a:rPr b="1" lang="it-IT" sz="1400" strike="noStrike">
                <a:solidFill>
                  <a:srgbClr val="000000"/>
                </a:solidFill>
                <a:latin typeface="Arial"/>
                <a:ea typeface="DejaVu Sans"/>
              </a:rPr>
              <a:t>LO “SPAZIO GIOVANI” INCONTRA LE SCUOLE </a:t>
            </a:r>
            <a:endParaRPr/>
          </a:p>
          <a:p>
            <a:pPr>
              <a:lnSpc>
                <a:spcPct val="100000"/>
              </a:lnSpc>
            </a:pPr>
            <a:endParaRPr/>
          </a:p>
          <a:p>
            <a:pPr algn="just">
              <a:lnSpc>
                <a:spcPct val="100000"/>
              </a:lnSpc>
            </a:pPr>
            <a:r>
              <a:rPr lang="it-IT" sz="1200" strike="noStrike">
                <a:solidFill>
                  <a:srgbClr val="000000"/>
                </a:solidFill>
                <a:latin typeface="Arial"/>
                <a:ea typeface="DejaVu Sans"/>
              </a:rPr>
              <a:t>L' adolescenza è il periodo di transizione nello sviluppo dall'infanzia all'età adulta ed è caratterizzato da un numero di cambiamenti  biologici, psicologici e sociali maggiore che in qualsiasi altro momento della vita.</a:t>
            </a:r>
            <a:endParaRPr/>
          </a:p>
          <a:p>
            <a:pPr algn="just">
              <a:lnSpc>
                <a:spcPct val="100000"/>
              </a:lnSpc>
            </a:pPr>
            <a:r>
              <a:rPr lang="it-IT" sz="1200" strike="noStrike">
                <a:solidFill>
                  <a:srgbClr val="000000"/>
                </a:solidFill>
                <a:latin typeface="Arial"/>
                <a:ea typeface="DejaVu Sans"/>
              </a:rPr>
              <a:t>Questa delicata fase di sviluppo e di cambiamento spesso fa emergere dubbi, domande, curiosità e per questo può essere utile la presenza di adulti “competenti” che possano accompagnare l'adolescente in questa fase delicata. La realizzazione di un armonico percorso di crescita è facilitato dalla conoscenza dei principali cambiamenti che avvengono a livello psicofisico.</a:t>
            </a:r>
            <a:endParaRPr/>
          </a:p>
          <a:p>
            <a:pPr algn="just">
              <a:lnSpc>
                <a:spcPct val="100000"/>
              </a:lnSpc>
            </a:pPr>
            <a:r>
              <a:rPr lang="it-IT" sz="1200" strike="noStrike">
                <a:solidFill>
                  <a:srgbClr val="000000"/>
                </a:solidFill>
                <a:latin typeface="Arial"/>
                <a:ea typeface="DejaVu Sans"/>
              </a:rPr>
              <a:t>Proponiamo dunque un approccio di rete alle principali tematiche adolescenziali in un'ottica di promozione della salute e del benessere nei ragazzi, promuovendone l'empowerment, come raccomandato dalle buone pratiche in promozione della salute.</a:t>
            </a:r>
            <a:endParaRPr/>
          </a:p>
          <a:p>
            <a:pPr algn="just">
              <a:lnSpc>
                <a:spcPct val="100000"/>
              </a:lnSpc>
            </a:pPr>
            <a:endParaRPr/>
          </a:p>
          <a:p>
            <a:pPr algn="just">
              <a:lnSpc>
                <a:spcPct val="100000"/>
              </a:lnSpc>
            </a:pPr>
            <a:r>
              <a:rPr b="1" lang="it-IT" sz="1200" strike="noStrike">
                <a:solidFill>
                  <a:srgbClr val="000000"/>
                </a:solidFill>
                <a:latin typeface="Arial"/>
                <a:ea typeface="DejaVu Sans"/>
              </a:rPr>
              <a:t>Obiettivo generale</a:t>
            </a:r>
            <a:endParaRPr/>
          </a:p>
          <a:p>
            <a:pPr algn="just">
              <a:lnSpc>
                <a:spcPct val="100000"/>
              </a:lnSpc>
              <a:buSzPct val="45000"/>
              <a:buFont typeface="StarSymbol"/>
              <a:buChar char="l"/>
            </a:pPr>
            <a:r>
              <a:rPr lang="it-IT" sz="1200" strike="noStrike">
                <a:solidFill>
                  <a:srgbClr val="000000"/>
                </a:solidFill>
                <a:latin typeface="Arial"/>
                <a:ea typeface="Arial"/>
              </a:rPr>
              <a:t>Fornire informazioni di carattere sanitario, per quanto riguarda lo sviluppo anatomo-fisiologico, i metodi contraccettivi, le malattie sessualmente trasmissibili. </a:t>
            </a:r>
            <a:r>
              <a:rPr b="1" lang="it-IT" sz="1200" strike="noStrike">
                <a:solidFill>
                  <a:srgbClr val="1a43ff"/>
                </a:solidFill>
                <a:latin typeface="TimesNewRomanPS-BoldMT"/>
                <a:ea typeface="TimesNewRomanPS-BoldMT"/>
              </a:rPr>
              <a:t>Scuole secondarie di primo grado ( classi terze)</a:t>
            </a:r>
            <a:endParaRPr/>
          </a:p>
          <a:p>
            <a:pPr algn="just">
              <a:lnSpc>
                <a:spcPct val="100000"/>
              </a:lnSpc>
              <a:buSzPct val="45000"/>
              <a:buFont typeface="StarSymbol"/>
              <a:buChar char="l"/>
            </a:pPr>
            <a:r>
              <a:rPr lang="it-IT" sz="1200" strike="noStrike">
                <a:solidFill>
                  <a:srgbClr val="000000"/>
                </a:solidFill>
                <a:latin typeface="Arial"/>
                <a:ea typeface="Arial"/>
              </a:rPr>
              <a:t>Presentare lo “Spazio Giovani” del Consultorio Familiare e fornire ai ragazzi informazioni relative al servizio, dove essi possono prendere contatto con la ginecologa, la psicologa, l'ostetrica, l'infermiera professionale, l'educatore per affrontare le tematiche relative all'adolescenza, in particolare per quanto riguarda l'area dell'affettività, della sessualità, della contraccezione. </a:t>
            </a:r>
            <a:r>
              <a:rPr b="1" lang="it-IT" sz="1200" strike="noStrike">
                <a:solidFill>
                  <a:srgbClr val="1a43ff"/>
                </a:solidFill>
                <a:latin typeface="TimesNewRomanPS-BoldMT"/>
                <a:ea typeface="TimesNewRomanPS-BoldMT"/>
              </a:rPr>
              <a:t>Scuole secondarie di  di primo grado ( classi terze) e di Secondo grado ( classi prime e seconde)</a:t>
            </a:r>
            <a:endParaRPr/>
          </a:p>
          <a:p>
            <a:pPr algn="just">
              <a:lnSpc>
                <a:spcPct val="100000"/>
              </a:lnSpc>
            </a:pPr>
            <a:endParaRPr/>
          </a:p>
          <a:p>
            <a:pPr algn="just">
              <a:lnSpc>
                <a:spcPct val="100000"/>
              </a:lnSpc>
            </a:pPr>
            <a:r>
              <a:rPr b="1" lang="it-IT" sz="1200" strike="noStrike">
                <a:solidFill>
                  <a:srgbClr val="000000"/>
                </a:solidFill>
                <a:latin typeface="Arial"/>
                <a:ea typeface="DejaVu Sans"/>
              </a:rPr>
              <a:t>Operatori coinvolti</a:t>
            </a:r>
            <a:endParaRPr/>
          </a:p>
          <a:p>
            <a:pPr algn="just">
              <a:lnSpc>
                <a:spcPct val="100000"/>
              </a:lnSpc>
            </a:pPr>
            <a:r>
              <a:rPr lang="it-IT" sz="1200" strike="noStrike">
                <a:solidFill>
                  <a:srgbClr val="000000"/>
                </a:solidFill>
                <a:latin typeface="Arial"/>
                <a:ea typeface="DejaVu Sans"/>
              </a:rPr>
              <a:t>Ginecologa, ostetrica, infermiera professionale, psicologa, educatore professionale del Servizio consultoriale.</a:t>
            </a:r>
            <a:endParaRPr/>
          </a:p>
          <a:p>
            <a:pPr algn="just">
              <a:lnSpc>
                <a:spcPct val="100000"/>
              </a:lnSpc>
            </a:pPr>
            <a:endParaRPr/>
          </a:p>
          <a:p>
            <a:pPr algn="just">
              <a:lnSpc>
                <a:spcPct val="100000"/>
              </a:lnSpc>
            </a:pPr>
            <a:endParaRPr/>
          </a:p>
          <a:p>
            <a:pPr>
              <a:lnSpc>
                <a:spcPct val="100000"/>
              </a:lnSpc>
            </a:pPr>
            <a:endParaRPr/>
          </a:p>
          <a:p>
            <a:pPr>
              <a:lnSpc>
                <a:spcPct val="100000"/>
              </a:lnSpc>
            </a:pPr>
            <a:endParaRPr/>
          </a:p>
        </p:txBody>
      </p:sp>
      <p:sp>
        <p:nvSpPr>
          <p:cNvPr id="236" name="CustomShape 5"/>
          <p:cNvSpPr/>
          <p:nvPr/>
        </p:nvSpPr>
        <p:spPr>
          <a:xfrm>
            <a:off x="878040" y="7488000"/>
            <a:ext cx="5702760" cy="2011320"/>
          </a:xfrm>
          <a:prstGeom prst="rect">
            <a:avLst/>
          </a:prstGeom>
          <a:blipFill>
            <a:blip r:embed="rId1"/>
            <a:stretch>
              <a:fillRect/>
            </a:stretch>
          </a:blipFill>
          <a:ln>
            <a:noFill/>
          </a:ln>
        </p:spPr>
        <p:style>
          <a:lnRef idx="0"/>
          <a:fillRef idx="0"/>
          <a:effectRef idx="0"/>
          <a:fontRef idx="minor"/>
        </p:style>
      </p:sp>
      <p:sp>
        <p:nvSpPr>
          <p:cNvPr id="237" name="CustomShape 6"/>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39"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40" name="CustomShape 3"/>
          <p:cNvSpPr/>
          <p:nvPr/>
        </p:nvSpPr>
        <p:spPr>
          <a:xfrm>
            <a:off x="49680" y="234720"/>
            <a:ext cx="7146000" cy="7681320"/>
          </a:xfrm>
          <a:prstGeom prst="rect">
            <a:avLst/>
          </a:prstGeom>
          <a:noFill/>
          <a:ln>
            <a:noFill/>
          </a:ln>
        </p:spPr>
        <p:style>
          <a:lnRef idx="0"/>
          <a:fillRef idx="0"/>
          <a:effectRef idx="0"/>
          <a:fontRef idx="minor"/>
        </p:style>
        <p:txBody>
          <a:bodyPr lIns="0" rIns="0" tIns="12600" bIns="0"/>
          <a:p>
            <a:pPr algn="just">
              <a:lnSpc>
                <a:spcPct val="100000"/>
              </a:lnSpc>
            </a:pPr>
            <a:r>
              <a:rPr b="1" lang="it-IT" sz="1200" strike="noStrike">
                <a:solidFill>
                  <a:srgbClr val="0d0c0f"/>
                </a:solidFill>
                <a:latin typeface="Arial"/>
                <a:ea typeface="DejaVu Sans"/>
              </a:rPr>
              <a:t>Popolazione target</a:t>
            </a:r>
            <a:endParaRPr/>
          </a:p>
          <a:p>
            <a:pPr algn="just">
              <a:lnSpc>
                <a:spcPct val="100000"/>
              </a:lnSpc>
            </a:pPr>
            <a:endParaRPr/>
          </a:p>
          <a:p>
            <a:pPr algn="just">
              <a:lnSpc>
                <a:spcPct val="100000"/>
              </a:lnSpc>
            </a:pPr>
            <a:r>
              <a:rPr lang="it-IT" sz="1200" strike="noStrike">
                <a:solidFill>
                  <a:srgbClr val="000000"/>
                </a:solidFill>
                <a:latin typeface="Arial"/>
                <a:ea typeface="DejaVu Sans"/>
              </a:rPr>
              <a:t>	</a:t>
            </a:r>
            <a:r>
              <a:rPr lang="it-IT" sz="1200" strike="noStrike">
                <a:solidFill>
                  <a:srgbClr val="0d0c0f"/>
                </a:solidFill>
                <a:latin typeface="Arial"/>
                <a:ea typeface="DejaVu Sans"/>
              </a:rPr>
              <a:t>Studenti delle classi terze delle scuole secondarie di primo grado </a:t>
            </a:r>
            <a:endParaRPr/>
          </a:p>
          <a:p>
            <a:pPr lvl="1" algn="just">
              <a:lnSpc>
                <a:spcPct val="100000"/>
              </a:lnSpc>
              <a:buSzPct val="45000"/>
              <a:buFont typeface="StarSymbol"/>
              <a:buChar char="l"/>
            </a:pPr>
            <a:r>
              <a:rPr lang="it-IT" sz="1200" strike="noStrike">
                <a:solidFill>
                  <a:srgbClr val="0d0c0f"/>
                </a:solidFill>
                <a:latin typeface="Arial"/>
                <a:ea typeface="DejaVu Sans"/>
              </a:rPr>
              <a:t>Studenti delle classi I e II delle scuole superiori di secondo grado del territorio.</a:t>
            </a:r>
            <a:endParaRPr/>
          </a:p>
          <a:p>
            <a:pPr algn="just">
              <a:lnSpc>
                <a:spcPct val="100000"/>
              </a:lnSpc>
            </a:pPr>
            <a:endParaRPr/>
          </a:p>
          <a:p>
            <a:pPr algn="just">
              <a:lnSpc>
                <a:spcPct val="100000"/>
              </a:lnSpc>
            </a:pPr>
            <a:r>
              <a:rPr lang="it-IT" sz="1200" strike="noStrike">
                <a:solidFill>
                  <a:srgbClr val="0d0c0f"/>
                </a:solidFill>
                <a:latin typeface="Arial"/>
                <a:ea typeface="DejaVu Sans"/>
              </a:rPr>
              <a:t>Nelle scuole in cui è attivo il progetto</a:t>
            </a:r>
            <a:r>
              <a:rPr i="1" lang="it-IT" sz="1200" strike="noStrike">
                <a:solidFill>
                  <a:srgbClr val="000000"/>
                </a:solidFill>
                <a:latin typeface="Arial"/>
                <a:ea typeface="Arial"/>
              </a:rPr>
              <a:t> Peer</a:t>
            </a:r>
            <a:r>
              <a:rPr lang="it-IT" sz="1200" strike="noStrike">
                <a:solidFill>
                  <a:srgbClr val="0d0c0f"/>
                </a:solidFill>
                <a:latin typeface="Arial"/>
                <a:ea typeface="DejaVu Sans"/>
              </a:rPr>
              <a:t> </a:t>
            </a:r>
            <a:r>
              <a:rPr i="1" lang="it-IT" sz="1200" strike="noStrike">
                <a:solidFill>
                  <a:srgbClr val="000000"/>
                </a:solidFill>
                <a:latin typeface="Arial"/>
                <a:ea typeface="Arial"/>
              </a:rPr>
              <a:t>to peer</a:t>
            </a:r>
            <a:r>
              <a:rPr lang="it-IT" sz="1200" strike="noStrike">
                <a:solidFill>
                  <a:srgbClr val="0d0c0f"/>
                </a:solidFill>
                <a:latin typeface="Arial"/>
                <a:ea typeface="DejaVu Sans"/>
              </a:rPr>
              <a:t> i peer parteciperanno alla presentazione del Servizio.</a:t>
            </a:r>
            <a:endParaRPr/>
          </a:p>
          <a:p>
            <a:pPr algn="just">
              <a:lnSpc>
                <a:spcPct val="100000"/>
              </a:lnSpc>
            </a:pPr>
            <a:endParaRPr/>
          </a:p>
          <a:p>
            <a:pPr algn="just">
              <a:lnSpc>
                <a:spcPct val="100000"/>
              </a:lnSpc>
            </a:pPr>
            <a:r>
              <a:rPr b="1" lang="it-IT" sz="1200" strike="noStrike">
                <a:solidFill>
                  <a:srgbClr val="0d0c0f"/>
                </a:solidFill>
                <a:latin typeface="Arial"/>
                <a:ea typeface="DejaVu Sans"/>
              </a:rPr>
              <a:t>Tempi e modalità di attuazione</a:t>
            </a:r>
            <a:endParaRPr/>
          </a:p>
          <a:p>
            <a:pPr algn="just">
              <a:lnSpc>
                <a:spcPct val="100000"/>
              </a:lnSpc>
            </a:pPr>
            <a:endParaRPr/>
          </a:p>
          <a:p>
            <a:pPr algn="just">
              <a:lnSpc>
                <a:spcPct val="100000"/>
              </a:lnSpc>
            </a:pPr>
            <a:r>
              <a:rPr lang="it-IT" sz="1200" strike="noStrike">
                <a:solidFill>
                  <a:srgbClr val="0d0c0f"/>
                </a:solidFill>
                <a:latin typeface="Arial"/>
                <a:ea typeface="DejaVu Sans"/>
              </a:rPr>
              <a:t>In ogni scuola aderente all'iniziativa si procede in via preliminare al contatto con le insegnanti referenti , per definire le modalità di attuazione dell'intervento.</a:t>
            </a:r>
            <a:endParaRPr/>
          </a:p>
          <a:p>
            <a:pPr algn="just">
              <a:lnSpc>
                <a:spcPct val="100000"/>
              </a:lnSpc>
            </a:pPr>
            <a:r>
              <a:rPr lang="it-IT" sz="1200" strike="noStrike">
                <a:solidFill>
                  <a:srgbClr val="0d0c0f"/>
                </a:solidFill>
                <a:latin typeface="Arial"/>
                <a:ea typeface="DejaVu Sans"/>
              </a:rPr>
              <a:t>L'incontro informativo nelle terze classi della scuola secondaria di primo grado viene svolto nelle singole classi e ha la durata di due ore.</a:t>
            </a:r>
            <a:endParaRPr/>
          </a:p>
          <a:p>
            <a:pPr algn="just">
              <a:lnSpc>
                <a:spcPct val="100000"/>
              </a:lnSpc>
            </a:pPr>
            <a:r>
              <a:rPr lang="it-IT" sz="1200" strike="noStrike">
                <a:solidFill>
                  <a:srgbClr val="0d0c0f"/>
                </a:solidFill>
                <a:latin typeface="Arial"/>
                <a:ea typeface="DejaVu Sans"/>
              </a:rPr>
              <a:t>Si ritiene necessario che, prima dell'incontro, gli insegnanti affrontino nelle classi, per quanto compete il percorso curricolare delle loro materie (in particolare Scienze, Lettere, Religione) gli argomenti relativi ai cambiamenti e alla crescita, al fine di contestualizzare l'intervento e renderlo più efficace ed incisivo.</a:t>
            </a:r>
            <a:endParaRPr/>
          </a:p>
          <a:p>
            <a:pPr algn="just">
              <a:lnSpc>
                <a:spcPct val="100000"/>
              </a:lnSpc>
            </a:pPr>
            <a:r>
              <a:rPr lang="it-IT" sz="1200" strike="noStrike">
                <a:solidFill>
                  <a:srgbClr val="0d0c0f"/>
                </a:solidFill>
                <a:latin typeface="Arial"/>
                <a:ea typeface="DejaVu Sans"/>
              </a:rPr>
              <a:t>Anche l'incontro di presentazione dello “Spazio Giovani” nelle classi I e II delle scuole secondarie di secondo grado si svolgerà nelle singole classi, al fine di favorire uno scambio più attivo e partecipato.</a:t>
            </a:r>
            <a:endParaRPr/>
          </a:p>
          <a:p>
            <a:pPr algn="just">
              <a:lnSpc>
                <a:spcPct val="100000"/>
              </a:lnSpc>
            </a:pPr>
            <a:endParaRPr/>
          </a:p>
          <a:p>
            <a:pPr algn="just">
              <a:lnSpc>
                <a:spcPct val="100000"/>
              </a:lnSpc>
            </a:pPr>
            <a:r>
              <a:rPr b="1" lang="it-IT" sz="1200" strike="noStrike">
                <a:solidFill>
                  <a:srgbClr val="0d0c0f"/>
                </a:solidFill>
                <a:latin typeface="Arial"/>
                <a:ea typeface="DejaVu Sans"/>
              </a:rPr>
              <a:t>Valutazione prevista</a:t>
            </a:r>
            <a:endParaRPr/>
          </a:p>
          <a:p>
            <a:pPr algn="just">
              <a:lnSpc>
                <a:spcPct val="100000"/>
              </a:lnSpc>
            </a:pPr>
            <a:endParaRPr/>
          </a:p>
          <a:p>
            <a:pPr algn="just">
              <a:lnSpc>
                <a:spcPct val="100000"/>
              </a:lnSpc>
            </a:pPr>
            <a:r>
              <a:rPr lang="it-IT" sz="1200" strike="noStrike">
                <a:solidFill>
                  <a:srgbClr val="0d0c0f"/>
                </a:solidFill>
                <a:latin typeface="Arial"/>
                <a:ea typeface="DejaVu Sans"/>
              </a:rPr>
              <a:t>E' previsto un momento di verifica finale dell'intervento relativo all'apprendimento e alla soddisfazione, effettuata tramite questionari.</a:t>
            </a:r>
            <a:endParaRPr/>
          </a:p>
          <a:p>
            <a:pPr algn="just">
              <a:lnSpc>
                <a:spcPct val="100000"/>
              </a:lnSpc>
            </a:pPr>
            <a:endParaRPr/>
          </a:p>
          <a:p>
            <a:pPr algn="just">
              <a:lnSpc>
                <a:spcPct val="100000"/>
              </a:lnSpc>
            </a:pPr>
            <a:r>
              <a:rPr b="1" lang="it-IT" sz="1200" strike="noStrike">
                <a:solidFill>
                  <a:srgbClr val="0d0c0f"/>
                </a:solidFill>
                <a:latin typeface="Arial"/>
                <a:ea typeface="DejaVu Sans"/>
              </a:rPr>
              <a:t>Modalità di adesione</a:t>
            </a:r>
            <a:endParaRPr/>
          </a:p>
          <a:p>
            <a:pPr algn="just">
              <a:lnSpc>
                <a:spcPct val="100000"/>
              </a:lnSpc>
            </a:pPr>
            <a:endParaRPr/>
          </a:p>
          <a:p>
            <a:pPr algn="just">
              <a:lnSpc>
                <a:spcPct val="100000"/>
              </a:lnSpc>
            </a:pPr>
            <a:r>
              <a:rPr lang="it-IT" sz="1200" strike="noStrike">
                <a:solidFill>
                  <a:srgbClr val="0d0c0f"/>
                </a:solidFill>
                <a:latin typeface="Arial"/>
                <a:ea typeface="DejaVu Sans"/>
              </a:rPr>
              <a:t>Si consiglia di trasmettere la richiesta utilizzando il modulo allegato:</a:t>
            </a:r>
            <a:endParaRPr/>
          </a:p>
          <a:p>
            <a:pPr algn="just">
              <a:lnSpc>
                <a:spcPct val="100000"/>
              </a:lnSpc>
            </a:pPr>
            <a:r>
              <a:rPr lang="it-IT" sz="1200" strike="noStrike">
                <a:solidFill>
                  <a:srgbClr val="0d0c0f"/>
                </a:solidFill>
                <a:latin typeface="Arial"/>
                <a:ea typeface="Arial"/>
              </a:rPr>
              <a:t>via fax 0141/484089 o </a:t>
            </a:r>
            <a:endParaRPr/>
          </a:p>
          <a:p>
            <a:pPr algn="just">
              <a:lnSpc>
                <a:spcPct val="100000"/>
              </a:lnSpc>
            </a:pPr>
            <a:r>
              <a:rPr lang="it-IT" sz="1200" strike="noStrike">
                <a:solidFill>
                  <a:srgbClr val="0d0c0f"/>
                </a:solidFill>
                <a:latin typeface="Arial"/>
                <a:ea typeface="Arial"/>
              </a:rPr>
              <a:t>email: </a:t>
            </a:r>
            <a:r>
              <a:rPr b="1" lang="it-IT" sz="1200" strike="noStrike" u="sng">
                <a:solidFill>
                  <a:srgbClr val="2323dc"/>
                </a:solidFill>
                <a:latin typeface="Arial"/>
                <a:ea typeface="DejaVu Sans"/>
              </a:rPr>
              <a:t>promozionesalute@asl.at.it</a:t>
            </a:r>
            <a:endParaRPr/>
          </a:p>
          <a:p>
            <a:pPr algn="just">
              <a:lnSpc>
                <a:spcPct val="100000"/>
              </a:lnSpc>
            </a:pPr>
            <a:endParaRPr/>
          </a:p>
          <a:p>
            <a:pPr algn="just">
              <a:lnSpc>
                <a:spcPct val="100000"/>
              </a:lnSpc>
            </a:pPr>
            <a:r>
              <a:rPr b="1" lang="it-IT" sz="1200" strike="noStrike">
                <a:solidFill>
                  <a:srgbClr val="091715"/>
                </a:solidFill>
                <a:latin typeface="Arial"/>
                <a:ea typeface="Arial"/>
              </a:rPr>
              <a:t>entro il 1 luglio p.v. per poter garantire l’attuazione degli interventi entro il primo semestre del prossimo anno  scolastico. </a:t>
            </a:r>
            <a:r>
              <a:rPr lang="it-IT" sz="1200" strike="noStrike">
                <a:solidFill>
                  <a:srgbClr val="0d0c0f"/>
                </a:solidFill>
                <a:latin typeface="Arial"/>
                <a:ea typeface="Arial"/>
              </a:rPr>
              <a:t> </a:t>
            </a:r>
            <a:r>
              <a:rPr b="1" lang="it-IT" sz="1200" strike="noStrike">
                <a:solidFill>
                  <a:srgbClr val="231f20"/>
                </a:solidFill>
                <a:latin typeface="Arial"/>
                <a:ea typeface="Arial"/>
              </a:rPr>
              <a:t>Verranno accettate le richieste inviate entro il 30 settembre p.v.;  </a:t>
            </a:r>
            <a:r>
              <a:rPr b="1" i="1" lang="it-IT" sz="1200" strike="noStrike" u="sng">
                <a:solidFill>
                  <a:srgbClr val="231f20"/>
                </a:solidFill>
                <a:latin typeface="Arial"/>
                <a:ea typeface="Arial"/>
              </a:rPr>
              <a:t>compatibilmente alle risorse disponibili</a:t>
            </a:r>
            <a:endParaRPr/>
          </a:p>
          <a:p>
            <a:pPr algn="just">
              <a:lnSpc>
                <a:spcPct val="100000"/>
              </a:lnSpc>
            </a:pPr>
            <a:endParaRPr/>
          </a:p>
          <a:p>
            <a:pPr algn="just">
              <a:lnSpc>
                <a:spcPct val="100000"/>
              </a:lnSpc>
            </a:pPr>
            <a:r>
              <a:rPr b="1" lang="it-IT" sz="1200" strike="noStrike">
                <a:solidFill>
                  <a:srgbClr val="0d0c0f"/>
                </a:solidFill>
                <a:latin typeface="Arial"/>
                <a:ea typeface="DejaVu Sans"/>
              </a:rPr>
              <a:t>Riferimenti</a:t>
            </a:r>
            <a:endParaRPr/>
          </a:p>
          <a:p>
            <a:pPr algn="just">
              <a:lnSpc>
                <a:spcPct val="100000"/>
              </a:lnSpc>
            </a:pPr>
            <a:endParaRPr/>
          </a:p>
          <a:p>
            <a:pPr algn="just">
              <a:lnSpc>
                <a:spcPct val="100000"/>
              </a:lnSpc>
            </a:pPr>
            <a:r>
              <a:rPr lang="it-IT" sz="1200" strike="noStrike">
                <a:solidFill>
                  <a:srgbClr val="091715"/>
                </a:solidFill>
                <a:latin typeface="Arial"/>
                <a:ea typeface="DejaVu Sans"/>
              </a:rPr>
              <a:t>Silvana Alfieri, Psicologa </a:t>
            </a:r>
            <a:r>
              <a:rPr lang="it-IT" sz="1200" strike="noStrike">
                <a:solidFill>
                  <a:srgbClr val="0d0c0f"/>
                </a:solidFill>
                <a:latin typeface="Arial"/>
                <a:ea typeface="DejaVu Sans"/>
              </a:rPr>
              <a:t>SSD Consultorio Asti Centro tel. 0141 482081</a:t>
            </a:r>
            <a:endParaRPr/>
          </a:p>
          <a:p>
            <a:pPr algn="just">
              <a:lnSpc>
                <a:spcPct val="100000"/>
              </a:lnSpc>
            </a:pPr>
            <a:r>
              <a:rPr lang="it-IT" sz="1200" strike="noStrike">
                <a:solidFill>
                  <a:srgbClr val="091715"/>
                </a:solidFill>
                <a:latin typeface="Arial"/>
                <a:ea typeface="DejaVu Sans"/>
              </a:rPr>
              <a:t>Fiorella Zappa, Infermiera Professionale </a:t>
            </a:r>
            <a:r>
              <a:rPr lang="it-IT" sz="1200" strike="noStrike">
                <a:solidFill>
                  <a:srgbClr val="0d0c0f"/>
                </a:solidFill>
                <a:latin typeface="Arial"/>
                <a:ea typeface="DejaVu Sans"/>
              </a:rPr>
              <a:t>Consultorio Asti Centro tel. 0141 482081</a:t>
            </a:r>
            <a:endParaRPr/>
          </a:p>
          <a:p>
            <a:pPr algn="just">
              <a:lnSpc>
                <a:spcPct val="100000"/>
              </a:lnSpc>
            </a:pPr>
            <a:endParaRPr/>
          </a:p>
          <a:p>
            <a:pPr algn="just">
              <a:lnSpc>
                <a:spcPct val="100000"/>
              </a:lnSpc>
            </a:pPr>
            <a:r>
              <a:rPr lang="it-IT" sz="1200" strike="noStrike">
                <a:solidFill>
                  <a:srgbClr val="0d0c0f"/>
                </a:solidFill>
                <a:latin typeface="Arial"/>
                <a:ea typeface="DejaVu Sans"/>
              </a:rPr>
              <a:t>Maurizia De Cesaris,  Stefania Poggio, Psicologhe </a:t>
            </a:r>
            <a:r>
              <a:rPr lang="it-IT" sz="1200" strike="noStrike">
                <a:solidFill>
                  <a:srgbClr val="091715"/>
                </a:solidFill>
                <a:latin typeface="Arial"/>
                <a:ea typeface="DejaVu Sans"/>
              </a:rPr>
              <a:t>SSD Consultori Asti Sud 0141-782405</a:t>
            </a:r>
            <a:endParaRPr/>
          </a:p>
          <a:p>
            <a:pPr algn="just">
              <a:lnSpc>
                <a:spcPct val="100000"/>
              </a:lnSpc>
            </a:pPr>
            <a:endParaRPr/>
          </a:p>
        </p:txBody>
      </p:sp>
      <p:sp>
        <p:nvSpPr>
          <p:cNvPr id="241" name="CustomShape 4"/>
          <p:cNvSpPr/>
          <p:nvPr/>
        </p:nvSpPr>
        <p:spPr>
          <a:xfrm>
            <a:off x="1014840" y="7848000"/>
            <a:ext cx="5433840" cy="1795320"/>
          </a:xfrm>
          <a:prstGeom prst="rect">
            <a:avLst/>
          </a:prstGeom>
          <a:blipFill>
            <a:blip r:embed="rId1"/>
            <a:stretch>
              <a:fillRect/>
            </a:stretch>
          </a:blipFill>
          <a:ln>
            <a:noFill/>
          </a:ln>
        </p:spPr>
        <p:style>
          <a:lnRef idx="0"/>
          <a:fillRef idx="0"/>
          <a:effectRef idx="0"/>
          <a:fontRef idx="minor"/>
        </p:style>
      </p:sp>
      <p:sp>
        <p:nvSpPr>
          <p:cNvPr id="242" name="CustomShape 5"/>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180000" y="10077840"/>
            <a:ext cx="7190280" cy="143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244" name="CustomShape 2"/>
          <p:cNvSpPr/>
          <p:nvPr/>
        </p:nvSpPr>
        <p:spPr>
          <a:xfrm>
            <a:off x="180000" y="9928440"/>
            <a:ext cx="7190280" cy="143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245" name="CustomShape 3"/>
          <p:cNvSpPr/>
          <p:nvPr/>
        </p:nvSpPr>
        <p:spPr>
          <a:xfrm>
            <a:off x="167040" y="311400"/>
            <a:ext cx="1916640" cy="75204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a0549a"/>
                </a:solidFill>
                <a:latin typeface="Arial"/>
                <a:ea typeface="DejaVu Sans"/>
              </a:rPr>
              <a:t>Sicurezza</a:t>
            </a:r>
            <a:endParaRPr/>
          </a:p>
          <a:p>
            <a:pPr>
              <a:lnSpc>
                <a:spcPct val="100000"/>
              </a:lnSpc>
            </a:pPr>
            <a:endParaRPr/>
          </a:p>
          <a:p>
            <a:pPr>
              <a:lnSpc>
                <a:spcPct val="100000"/>
              </a:lnSpc>
            </a:pPr>
            <a:r>
              <a:rPr b="1" lang="it-IT" sz="1400" strike="noStrike">
                <a:solidFill>
                  <a:srgbClr val="3a53a4"/>
                </a:solidFill>
                <a:latin typeface="Arial"/>
                <a:ea typeface="DejaVu Sans"/>
              </a:rPr>
              <a:t>Scuole dell’Infanzia</a:t>
            </a:r>
            <a:endParaRPr/>
          </a:p>
        </p:txBody>
      </p:sp>
      <p:sp>
        <p:nvSpPr>
          <p:cNvPr id="246" name="CustomShape 4"/>
          <p:cNvSpPr/>
          <p:nvPr/>
        </p:nvSpPr>
        <p:spPr>
          <a:xfrm>
            <a:off x="137160" y="720000"/>
            <a:ext cx="7202880" cy="7196040"/>
          </a:xfrm>
          <a:prstGeom prst="rect">
            <a:avLst/>
          </a:prstGeom>
          <a:noFill/>
          <a:ln>
            <a:noFill/>
          </a:ln>
        </p:spPr>
        <p:style>
          <a:lnRef idx="0"/>
          <a:fillRef idx="0"/>
          <a:effectRef idx="0"/>
          <a:fontRef idx="minor"/>
        </p:style>
        <p:txBody>
          <a:bodyPr lIns="0" rIns="0" tIns="12600" bIns="0"/>
          <a:p>
            <a:pPr algn="ctr">
              <a:lnSpc>
                <a:spcPct val="100000"/>
              </a:lnSpc>
            </a:pPr>
            <a:r>
              <a:rPr b="1" lang="it-IT" sz="1400" strike="noStrike">
                <a:solidFill>
                  <a:srgbClr val="231f20"/>
                </a:solidFill>
                <a:latin typeface="Arial"/>
                <a:ea typeface="DejaVu Sans"/>
              </a:rPr>
              <a:t>             </a:t>
            </a:r>
            <a:r>
              <a:rPr b="1" lang="it-IT" sz="1400" strike="noStrike">
                <a:solidFill>
                  <a:srgbClr val="231f20"/>
                </a:solidFill>
                <a:latin typeface="Arial"/>
                <a:ea typeface="DejaVu Sans"/>
              </a:rPr>
              <a:t>AFFY FIUTAPERICOLO</a:t>
            </a:r>
            <a:r>
              <a:rPr b="1" lang="it-IT" sz="1400" strike="noStrike">
                <a:solidFill>
                  <a:srgbClr val="231f20"/>
                </a:solidFill>
                <a:latin typeface="Arial"/>
                <a:ea typeface="DejaVu Sans"/>
              </a:rPr>
              <a:t>	</a:t>
            </a:r>
            <a:r>
              <a:rPr b="1" lang="it-IT" sz="1400" strike="noStrike">
                <a:solidFill>
                  <a:srgbClr val="231f20"/>
                </a:solidFill>
                <a:latin typeface="Arial"/>
                <a:ea typeface="DejaVu Sans"/>
              </a:rPr>
              <a:t>	</a:t>
            </a:r>
            <a:endParaRPr/>
          </a:p>
          <a:p>
            <a:pPr algn="ctr">
              <a:lnSpc>
                <a:spcPct val="100000"/>
              </a:lnSpc>
            </a:pPr>
            <a:r>
              <a:rPr b="1" i="1" lang="it-IT" sz="1200" strike="noStrike">
                <a:solidFill>
                  <a:srgbClr val="231f20"/>
                </a:solidFill>
                <a:latin typeface="Arial"/>
                <a:ea typeface="DejaVu Sans"/>
              </a:rPr>
              <a:t>Prevenzione incidenti domestici</a:t>
            </a:r>
            <a:endParaRPr/>
          </a:p>
          <a:p>
            <a:pPr algn="just">
              <a:lnSpc>
                <a:spcPct val="100000"/>
              </a:lnSpc>
            </a:pPr>
            <a:r>
              <a:rPr b="1" lang="it-IT" sz="1200" strike="noStrike">
                <a:solidFill>
                  <a:srgbClr val="231f20"/>
                </a:solidFill>
                <a:latin typeface="Arial"/>
                <a:ea typeface="DejaVu Sans"/>
              </a:rPr>
              <a:t>Descrizione</a:t>
            </a:r>
            <a:endParaRPr/>
          </a:p>
          <a:p>
            <a:pPr algn="just">
              <a:lnSpc>
                <a:spcPct val="100000"/>
              </a:lnSpc>
            </a:pPr>
            <a:r>
              <a:rPr lang="it-IT" sz="1200" strike="noStrike">
                <a:solidFill>
                  <a:srgbClr val="231f20"/>
                </a:solidFill>
                <a:latin typeface="Arial"/>
                <a:ea typeface="DejaVu Sans"/>
              </a:rPr>
              <a:t>Programma regionale sul tema dei pericoli in casa in cui si propone un approccio diretto con i bambini, sin dai primi  anni di vita, per insegnare loro a riconoscere e a gestire gli oggetti e le situazioni che potrebbero generare rischi di  incidente.</a:t>
            </a:r>
            <a:endParaRPr/>
          </a:p>
          <a:p>
            <a:pPr algn="just">
              <a:lnSpc>
                <a:spcPts val="0"/>
              </a:lnSpc>
            </a:pPr>
            <a:r>
              <a:rPr lang="it-IT" sz="1200" strike="noStrike">
                <a:solidFill>
                  <a:srgbClr val="231f20"/>
                </a:solidFill>
                <a:latin typeface="Arial"/>
                <a:ea typeface="DejaVu Sans"/>
              </a:rPr>
              <a:t>Risponde all’esigenza educativa mirata alla presa di coscienza da parte dei bambini del loro mondo fatto di casa,  scuola, gioco e di come inserirsi e relazionarsi positivamente in esso.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Destinatari:</a:t>
            </a:r>
            <a:endParaRPr/>
          </a:p>
          <a:p>
            <a:pPr algn="just">
              <a:lnSpc>
                <a:spcPct val="100000"/>
              </a:lnSpc>
            </a:pPr>
            <a:r>
              <a:rPr lang="it-IT" sz="1200" strike="noStrike">
                <a:solidFill>
                  <a:srgbClr val="231f20"/>
                </a:solidFill>
                <a:latin typeface="Arial"/>
                <a:ea typeface="DejaVu Sans"/>
              </a:rPr>
              <a:t>bambini tra i 3 e i 6 anni di età frequentanti </a:t>
            </a:r>
            <a:r>
              <a:rPr b="1" lang="it-IT" sz="1200" strike="noStrike">
                <a:solidFill>
                  <a:srgbClr val="231f20"/>
                </a:solidFill>
                <a:latin typeface="Arial"/>
                <a:ea typeface="DejaVu Sans"/>
              </a:rPr>
              <a:t>le Scuole dell’Infanzia</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Materiali</a:t>
            </a:r>
            <a:endParaRPr/>
          </a:p>
          <a:p>
            <a:pPr algn="just">
              <a:lnSpc>
                <a:spcPct val="100000"/>
              </a:lnSpc>
            </a:pPr>
            <a:r>
              <a:rPr b="1" lang="it-IT" sz="1200" strike="noStrike">
                <a:solidFill>
                  <a:srgbClr val="231f20"/>
                </a:solidFill>
                <a:latin typeface="Arial"/>
                <a:ea typeface="DejaVu Sans"/>
              </a:rPr>
              <a:t>“</a:t>
            </a:r>
            <a:r>
              <a:rPr b="1" lang="it-IT" sz="1200" strike="noStrike">
                <a:solidFill>
                  <a:srgbClr val="231f20"/>
                </a:solidFill>
                <a:latin typeface="Arial"/>
                <a:ea typeface="DejaVu Sans"/>
              </a:rPr>
              <a:t>La valigia di Affy Fiutapericolo” </a:t>
            </a:r>
            <a:r>
              <a:rPr lang="it-IT" sz="1200" strike="noStrike">
                <a:solidFill>
                  <a:srgbClr val="231f20"/>
                </a:solidFill>
                <a:latin typeface="Arial"/>
                <a:ea typeface="DejaVu Sans"/>
              </a:rPr>
              <a:t>contenente una fiaba, un insieme di giochi di tipo linguistico, motorio ed espressivo e letture di approfondimento per insegnanti e genitori.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Attività</a:t>
            </a:r>
            <a:endParaRPr/>
          </a:p>
          <a:p>
            <a:pPr algn="just">
              <a:lnSpc>
                <a:spcPct val="100000"/>
              </a:lnSpc>
              <a:buFont typeface="StarSymbol"/>
              <a:buChar char="l"/>
            </a:pPr>
            <a:r>
              <a:rPr lang="it-IT" sz="1200" strike="noStrike">
                <a:solidFill>
                  <a:srgbClr val="231f20"/>
                </a:solidFill>
                <a:latin typeface="Arial"/>
                <a:ea typeface="DejaVu Sans"/>
              </a:rPr>
              <a:t>Incontro di formazione/presentazione materiali con gli insegnanti delle scuole dell’infanzia per permettere loro di affrontare in classe le tematiche concernenti la prevenzione degli incidenti domestici</a:t>
            </a:r>
            <a:endParaRPr/>
          </a:p>
          <a:p>
            <a:pPr algn="just">
              <a:lnSpc>
                <a:spcPct val="100000"/>
              </a:lnSpc>
              <a:buFont typeface="StarSymbol"/>
              <a:buChar char="l"/>
            </a:pPr>
            <a:r>
              <a:rPr lang="it-IT" sz="1200" strike="noStrike">
                <a:solidFill>
                  <a:srgbClr val="231f20"/>
                </a:solidFill>
                <a:latin typeface="Arial"/>
                <a:ea typeface="DejaVu Sans"/>
              </a:rPr>
              <a:t>Elaborazione di percorsi didattici utilizzando i materiali forniti ( a cura degli insegnanti )</a:t>
            </a:r>
            <a:endParaRPr/>
          </a:p>
          <a:p>
            <a:pPr algn="just">
              <a:lnSpc>
                <a:spcPct val="100000"/>
              </a:lnSpc>
              <a:buFont typeface="StarSymbol"/>
              <a:buChar char="l"/>
            </a:pPr>
            <a:r>
              <a:rPr lang="it-IT" sz="1200" strike="noStrike">
                <a:solidFill>
                  <a:srgbClr val="231f20"/>
                </a:solidFill>
                <a:latin typeface="Arial"/>
                <a:ea typeface="DejaVu Sans"/>
              </a:rPr>
              <a:t>Coinvolgimento dei genitori attraverso i lavori svolti a scuola</a:t>
            </a:r>
            <a:endParaRPr/>
          </a:p>
          <a:p>
            <a:pPr algn="just">
              <a:lnSpc>
                <a:spcPct val="100000"/>
              </a:lnSpc>
            </a:pPr>
            <a:endParaRPr/>
          </a:p>
          <a:p>
            <a:pPr algn="just">
              <a:lnSpc>
                <a:spcPct val="100000"/>
              </a:lnSpc>
            </a:pPr>
            <a:r>
              <a:rPr b="1" lang="it-IT" sz="1200" strike="noStrike">
                <a:solidFill>
                  <a:srgbClr val="000000"/>
                </a:solidFill>
                <a:latin typeface="Arial"/>
                <a:ea typeface="DejaVu Sans"/>
              </a:rPr>
              <a:t>L’incontro con gli Insegnanti è fissato per il giorno 23 Ottobre 2018 dalle ore 9.00 alle ore 12.00 presso l’aula  Atena dell’ASL AT Via Conte Verde 125 (ex Don Bosco piano -1)</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Si consiglia di trasmette la richiesta utilizzando il modulo allegato :  </a:t>
            </a:r>
            <a:endParaRPr/>
          </a:p>
          <a:p>
            <a:pPr algn="just">
              <a:lnSpc>
                <a:spcPct val="100000"/>
              </a:lnSpc>
            </a:pPr>
            <a:r>
              <a:rPr lang="it-IT" sz="1200" strike="noStrike">
                <a:solidFill>
                  <a:srgbClr val="231f20"/>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gn="just">
              <a:lnSpc>
                <a:spcPts val="0"/>
              </a:lnSpc>
            </a:pPr>
            <a:r>
              <a:rPr b="1" lang="it-IT" sz="1200" strike="noStrike">
                <a:solidFill>
                  <a:srgbClr val="231f20"/>
                </a:solidFill>
                <a:latin typeface="Arial"/>
                <a:ea typeface="DejaVu Sans"/>
              </a:rPr>
              <a:t>entro il 1 luglio p.v. per poter garantire l’attuazione degli interventi </a:t>
            </a:r>
            <a:endParaRPr/>
          </a:p>
          <a:p>
            <a:pPr algn="just">
              <a:lnSpc>
                <a:spcPts val="0"/>
              </a:lnSpc>
            </a:pPr>
            <a:r>
              <a:rPr b="1" lang="it-IT" sz="1200" strike="noStrike">
                <a:solidFill>
                  <a:srgbClr val="231f20"/>
                </a:solidFill>
                <a:latin typeface="Arial"/>
                <a:ea typeface="DejaVu Sans"/>
              </a:rPr>
              <a:t>entro il primo  semestre del prossimo anno scolastico.</a:t>
            </a:r>
            <a:endParaRPr/>
          </a:p>
          <a:p>
            <a:pPr algn="just">
              <a:lnSpc>
                <a:spcPts val="0"/>
              </a:lnSpc>
            </a:pPr>
            <a:r>
              <a:rPr b="1" lang="it-IT" sz="1200" strike="noStrike">
                <a:solidFill>
                  <a:srgbClr val="231f20"/>
                </a:solidFill>
                <a:latin typeface="Arial"/>
                <a:ea typeface="DejaVu Sans"/>
              </a:rPr>
              <a:t>Le richieste inviate successivamente non verranno accettate.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231f20"/>
                </a:solidFill>
                <a:latin typeface="Arial"/>
                <a:ea typeface="DejaVu Sans"/>
              </a:rPr>
              <a:t>Dott.ssa Enrica Girardino S.I.S.P. tel. 0141-484948</a:t>
            </a:r>
            <a:endParaRPr/>
          </a:p>
          <a:p>
            <a:pPr algn="just">
              <a:lnSpc>
                <a:spcPct val="100000"/>
              </a:lnSpc>
            </a:pPr>
            <a:endParaRPr/>
          </a:p>
        </p:txBody>
      </p:sp>
      <p:sp>
        <p:nvSpPr>
          <p:cNvPr id="247" name="CustomShape 5"/>
          <p:cNvSpPr/>
          <p:nvPr/>
        </p:nvSpPr>
        <p:spPr>
          <a:xfrm>
            <a:off x="5036760" y="8097120"/>
            <a:ext cx="2223360" cy="1635480"/>
          </a:xfrm>
          <a:prstGeom prst="rect">
            <a:avLst/>
          </a:prstGeom>
          <a:blipFill>
            <a:blip r:embed="rId1"/>
            <a:stretch>
              <a:fillRect/>
            </a:stretch>
          </a:blipFill>
          <a:ln>
            <a:noFill/>
          </a:ln>
        </p:spPr>
        <p:style>
          <a:lnRef idx="0"/>
          <a:fillRef idx="0"/>
          <a:effectRef idx="0"/>
          <a:fontRef idx="minor"/>
        </p:style>
      </p:sp>
      <p:sp>
        <p:nvSpPr>
          <p:cNvPr id="248" name="CustomShape 6"/>
          <p:cNvSpPr/>
          <p:nvPr/>
        </p:nvSpPr>
        <p:spPr>
          <a:xfrm>
            <a:off x="5036760" y="8097120"/>
            <a:ext cx="2236680" cy="1667160"/>
          </a:xfrm>
          <a:custGeom>
            <a:avLst/>
            <a:gdLst/>
            <a:ahLst/>
            <a:rect l="0" t="0" r="r" b="b"/>
            <a:pathLst>
              <a:path w="2242810" h="1673109">
                <a:moveTo>
                  <a:pt x="0" y="1673108"/>
                </a:moveTo>
                <a:lnTo>
                  <a:pt x="2242809" y="1673108"/>
                </a:lnTo>
                <a:lnTo>
                  <a:pt x="2242809" y="0"/>
                </a:lnTo>
                <a:lnTo>
                  <a:pt x="0" y="0"/>
                </a:lnTo>
                <a:lnTo>
                  <a:pt x="0" y="1673108"/>
                </a:lnTo>
              </a:path>
            </a:pathLst>
          </a:custGeom>
          <a:noFill/>
          <a:ln w="63360">
            <a:solidFill>
              <a:srgbClr val="a74e25"/>
            </a:solidFill>
            <a:round/>
          </a:ln>
        </p:spPr>
        <p:style>
          <a:lnRef idx="0"/>
          <a:fillRef idx="0"/>
          <a:effectRef idx="0"/>
          <a:fontRef idx="minor"/>
        </p:style>
      </p:sp>
      <p:sp>
        <p:nvSpPr>
          <p:cNvPr id="249" name="CustomShape 7"/>
          <p:cNvSpPr/>
          <p:nvPr/>
        </p:nvSpPr>
        <p:spPr>
          <a:xfrm>
            <a:off x="3266640" y="8097120"/>
            <a:ext cx="1697040" cy="1667160"/>
          </a:xfrm>
          <a:prstGeom prst="rect">
            <a:avLst/>
          </a:prstGeom>
          <a:blipFill>
            <a:blip r:embed="rId2"/>
            <a:stretch>
              <a:fillRect/>
            </a:stretch>
          </a:blipFill>
          <a:ln>
            <a:noFill/>
          </a:ln>
        </p:spPr>
        <p:style>
          <a:lnRef idx="0"/>
          <a:fillRef idx="0"/>
          <a:effectRef idx="0"/>
          <a:fontRef idx="minor"/>
        </p:style>
      </p:sp>
      <p:sp>
        <p:nvSpPr>
          <p:cNvPr id="250" name="CustomShape 8"/>
          <p:cNvSpPr/>
          <p:nvPr/>
        </p:nvSpPr>
        <p:spPr>
          <a:xfrm>
            <a:off x="3266640" y="8097120"/>
            <a:ext cx="1697760" cy="1667160"/>
          </a:xfrm>
          <a:custGeom>
            <a:avLst/>
            <a:gdLst/>
            <a:ahLst/>
            <a:rect l="0" t="0" r="r" b="b"/>
            <a:pathLst>
              <a:path w="1703086" h="1673109">
                <a:moveTo>
                  <a:pt x="0" y="1673108"/>
                </a:moveTo>
                <a:lnTo>
                  <a:pt x="1703085" y="1673108"/>
                </a:lnTo>
                <a:lnTo>
                  <a:pt x="1703085" y="0"/>
                </a:lnTo>
                <a:lnTo>
                  <a:pt x="0" y="0"/>
                </a:lnTo>
                <a:lnTo>
                  <a:pt x="0" y="1673108"/>
                </a:lnTo>
              </a:path>
            </a:pathLst>
          </a:custGeom>
          <a:noFill/>
          <a:ln w="63360">
            <a:solidFill>
              <a:srgbClr val="a74e25"/>
            </a:solidFill>
            <a:round/>
          </a:ln>
        </p:spPr>
        <p:style>
          <a:lnRef idx="0"/>
          <a:fillRef idx="0"/>
          <a:effectRef idx="0"/>
          <a:fontRef idx="minor"/>
        </p:style>
      </p:sp>
      <p:sp>
        <p:nvSpPr>
          <p:cNvPr id="251" name="CustomShape 9"/>
          <p:cNvSpPr/>
          <p:nvPr/>
        </p:nvSpPr>
        <p:spPr>
          <a:xfrm>
            <a:off x="1750320" y="8097120"/>
            <a:ext cx="1446480" cy="1661040"/>
          </a:xfrm>
          <a:prstGeom prst="rect">
            <a:avLst/>
          </a:prstGeom>
          <a:blipFill>
            <a:blip r:embed="rId3"/>
            <a:stretch>
              <a:fillRect/>
            </a:stretch>
          </a:blipFill>
          <a:ln>
            <a:noFill/>
          </a:ln>
        </p:spPr>
        <p:style>
          <a:lnRef idx="0"/>
          <a:fillRef idx="0"/>
          <a:effectRef idx="0"/>
          <a:fontRef idx="minor"/>
        </p:style>
      </p:sp>
      <p:sp>
        <p:nvSpPr>
          <p:cNvPr id="252" name="CustomShape 10"/>
          <p:cNvSpPr/>
          <p:nvPr/>
        </p:nvSpPr>
        <p:spPr>
          <a:xfrm>
            <a:off x="1750320" y="8097120"/>
            <a:ext cx="1446840" cy="1667160"/>
          </a:xfrm>
          <a:custGeom>
            <a:avLst/>
            <a:gdLst/>
            <a:ahLst/>
            <a:rect l="0" t="0" r="r" b="b"/>
            <a:pathLst>
              <a:path w="1452729" h="1673109">
                <a:moveTo>
                  <a:pt x="0" y="1673108"/>
                </a:moveTo>
                <a:lnTo>
                  <a:pt x="1452728" y="1673108"/>
                </a:lnTo>
                <a:lnTo>
                  <a:pt x="1452728" y="0"/>
                </a:lnTo>
                <a:lnTo>
                  <a:pt x="0" y="0"/>
                </a:lnTo>
                <a:lnTo>
                  <a:pt x="0" y="1673108"/>
                </a:lnTo>
              </a:path>
            </a:pathLst>
          </a:custGeom>
          <a:noFill/>
          <a:ln w="63360">
            <a:solidFill>
              <a:srgbClr val="a74e25"/>
            </a:solidFill>
            <a:round/>
          </a:ln>
        </p:spPr>
        <p:style>
          <a:lnRef idx="0"/>
          <a:fillRef idx="0"/>
          <a:effectRef idx="0"/>
          <a:fontRef idx="minor"/>
        </p:style>
      </p:sp>
      <p:sp>
        <p:nvSpPr>
          <p:cNvPr id="253" name="CustomShape 11"/>
          <p:cNvSpPr/>
          <p:nvPr/>
        </p:nvSpPr>
        <p:spPr>
          <a:xfrm>
            <a:off x="5918040" y="6243840"/>
            <a:ext cx="1355040" cy="1349280"/>
          </a:xfrm>
          <a:prstGeom prst="rect">
            <a:avLst/>
          </a:prstGeom>
          <a:blipFill>
            <a:blip r:embed="rId4"/>
            <a:stretch>
              <a:fillRect/>
            </a:stretch>
          </a:blipFill>
          <a:ln>
            <a:noFill/>
          </a:ln>
        </p:spPr>
        <p:style>
          <a:lnRef idx="0"/>
          <a:fillRef idx="0"/>
          <a:effectRef idx="0"/>
          <a:fontRef idx="minor"/>
        </p:style>
      </p:sp>
      <p:sp>
        <p:nvSpPr>
          <p:cNvPr id="254" name="CustomShape 12"/>
          <p:cNvSpPr/>
          <p:nvPr/>
        </p:nvSpPr>
        <p:spPr>
          <a:xfrm>
            <a:off x="5918040" y="6243840"/>
            <a:ext cx="1355400" cy="1349640"/>
          </a:xfrm>
          <a:custGeom>
            <a:avLst/>
            <a:gdLst/>
            <a:ahLst/>
            <a:rect l="0" t="0" r="r" b="b"/>
            <a:pathLst>
              <a:path w="1361272" h="1355289">
                <a:moveTo>
                  <a:pt x="0" y="1355288"/>
                </a:moveTo>
                <a:lnTo>
                  <a:pt x="1361271" y="1355288"/>
                </a:lnTo>
                <a:lnTo>
                  <a:pt x="1361271" y="0"/>
                </a:lnTo>
                <a:lnTo>
                  <a:pt x="0" y="0"/>
                </a:lnTo>
                <a:lnTo>
                  <a:pt x="0" y="1355288"/>
                </a:lnTo>
              </a:path>
            </a:pathLst>
          </a:custGeom>
          <a:noFill/>
          <a:ln w="63360">
            <a:solidFill>
              <a:srgbClr val="a74e25"/>
            </a:solidFill>
            <a:round/>
          </a:ln>
        </p:spPr>
        <p:style>
          <a:lnRef idx="0"/>
          <a:fillRef idx="0"/>
          <a:effectRef idx="0"/>
          <a:fontRef idx="minor"/>
        </p:style>
      </p:sp>
      <p:sp>
        <p:nvSpPr>
          <p:cNvPr id="255" name="CustomShape 13"/>
          <p:cNvSpPr/>
          <p:nvPr/>
        </p:nvSpPr>
        <p:spPr>
          <a:xfrm>
            <a:off x="211680" y="8097120"/>
            <a:ext cx="1378800" cy="1667160"/>
          </a:xfrm>
          <a:prstGeom prst="rect">
            <a:avLst/>
          </a:prstGeom>
          <a:blipFill>
            <a:blip r:embed="rId5"/>
            <a:stretch>
              <a:fillRect/>
            </a:stretch>
          </a:blipFill>
          <a:ln>
            <a:noFill/>
          </a:ln>
        </p:spPr>
        <p:style>
          <a:lnRef idx="0"/>
          <a:fillRef idx="0"/>
          <a:effectRef idx="0"/>
          <a:fontRef idx="minor"/>
        </p:style>
      </p:sp>
      <p:sp>
        <p:nvSpPr>
          <p:cNvPr id="256" name="CustomShape 14"/>
          <p:cNvSpPr/>
          <p:nvPr/>
        </p:nvSpPr>
        <p:spPr>
          <a:xfrm>
            <a:off x="211680" y="8097120"/>
            <a:ext cx="1469520" cy="1667160"/>
          </a:xfrm>
          <a:custGeom>
            <a:avLst/>
            <a:gdLst/>
            <a:ahLst/>
            <a:rect l="0" t="0" r="r" b="b"/>
            <a:pathLst>
              <a:path w="1475208" h="1673109">
                <a:moveTo>
                  <a:pt x="0" y="1673108"/>
                </a:moveTo>
                <a:lnTo>
                  <a:pt x="1475207" y="1673108"/>
                </a:lnTo>
                <a:lnTo>
                  <a:pt x="1475207" y="0"/>
                </a:lnTo>
                <a:lnTo>
                  <a:pt x="0" y="0"/>
                </a:lnTo>
                <a:lnTo>
                  <a:pt x="0" y="1673108"/>
                </a:lnTo>
              </a:path>
            </a:pathLst>
          </a:custGeom>
          <a:noFill/>
          <a:ln w="63360">
            <a:solidFill>
              <a:srgbClr val="a74e25"/>
            </a:solidFill>
            <a:round/>
          </a:ln>
        </p:spPr>
        <p:style>
          <a:lnRef idx="0"/>
          <a:fillRef idx="0"/>
          <a:effectRef idx="0"/>
          <a:fontRef idx="minor"/>
        </p:style>
      </p:sp>
      <p:sp>
        <p:nvSpPr>
          <p:cNvPr id="257" name="CustomShape 15"/>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CustomShape 1"/>
          <p:cNvSpPr/>
          <p:nvPr/>
        </p:nvSpPr>
        <p:spPr>
          <a:xfrm>
            <a:off x="2166120" y="271800"/>
            <a:ext cx="1214280" cy="578160"/>
          </a:xfrm>
          <a:prstGeom prst="rect">
            <a:avLst/>
          </a:prstGeom>
          <a:blipFill>
            <a:blip r:embed="rId1"/>
            <a:stretch>
              <a:fillRect/>
            </a:stretch>
          </a:blipFill>
          <a:ln>
            <a:noFill/>
          </a:ln>
        </p:spPr>
        <p:style>
          <a:lnRef idx="0"/>
          <a:fillRef idx="0"/>
          <a:effectRef idx="0"/>
          <a:fontRef idx="minor"/>
        </p:style>
      </p:sp>
      <p:sp>
        <p:nvSpPr>
          <p:cNvPr id="259" name="CustomShape 2"/>
          <p:cNvSpPr/>
          <p:nvPr/>
        </p:nvSpPr>
        <p:spPr>
          <a:xfrm>
            <a:off x="3623760" y="255960"/>
            <a:ext cx="1843920" cy="603000"/>
          </a:xfrm>
          <a:prstGeom prst="rect">
            <a:avLst/>
          </a:prstGeom>
          <a:blipFill>
            <a:blip r:embed="rId2"/>
            <a:stretch>
              <a:fillRect/>
            </a:stretch>
          </a:blipFill>
          <a:ln>
            <a:noFill/>
          </a:ln>
        </p:spPr>
        <p:style>
          <a:lnRef idx="0"/>
          <a:fillRef idx="0"/>
          <a:effectRef idx="0"/>
          <a:fontRef idx="minor"/>
        </p:style>
      </p:sp>
      <p:sp>
        <p:nvSpPr>
          <p:cNvPr id="260" name="CustomShape 3"/>
          <p:cNvSpPr/>
          <p:nvPr/>
        </p:nvSpPr>
        <p:spPr>
          <a:xfrm>
            <a:off x="106560" y="1008000"/>
            <a:ext cx="6513480" cy="8102880"/>
          </a:xfrm>
          <a:prstGeom prst="rect">
            <a:avLst/>
          </a:prstGeom>
          <a:noFill/>
          <a:ln>
            <a:noFill/>
          </a:ln>
        </p:spPr>
        <p:style>
          <a:lnRef idx="0"/>
          <a:fillRef idx="0"/>
          <a:effectRef idx="0"/>
          <a:fontRef idx="minor"/>
        </p:style>
        <p:txBody>
          <a:bodyPr lIns="0" rIns="0" tIns="12600" bIns="0"/>
          <a:p>
            <a:pPr>
              <a:lnSpc>
                <a:spcPct val="100000"/>
              </a:lnSpc>
            </a:pPr>
            <a:r>
              <a:rPr b="1" lang="it-IT" sz="1400" strike="noStrike" u="sng">
                <a:solidFill>
                  <a:srgbClr val="ff0000"/>
                </a:solidFill>
                <a:latin typeface="Arial"/>
                <a:ea typeface="DejaVu Sans"/>
              </a:rPr>
              <a:t>MODULO DI ADESIONE</a:t>
            </a:r>
            <a:endParaRPr/>
          </a:p>
          <a:p>
            <a:pPr>
              <a:lnSpc>
                <a:spcPct val="100000"/>
              </a:lnSpc>
            </a:pPr>
            <a:endParaRPr/>
          </a:p>
          <a:p>
            <a:pPr>
              <a:lnSpc>
                <a:spcPts val="0"/>
              </a:lnSpc>
            </a:pPr>
            <a:r>
              <a:rPr lang="it-IT" sz="1400" strike="noStrike">
                <a:solidFill>
                  <a:srgbClr val="231f20"/>
                </a:solidFill>
                <a:latin typeface="Arial"/>
                <a:ea typeface="DejaVu Sans"/>
              </a:rPr>
              <a:t>Titolo del progetto....................................................................................................  </a:t>
            </a:r>
            <a:endParaRPr/>
          </a:p>
          <a:p>
            <a:pPr>
              <a:lnSpc>
                <a:spcPts val="0"/>
              </a:lnSpc>
            </a:pPr>
            <a:endParaRPr/>
          </a:p>
          <a:p>
            <a:pPr>
              <a:lnSpc>
                <a:spcPts val="0"/>
              </a:lnSpc>
            </a:pPr>
            <a:r>
              <a:rPr lang="it-IT" sz="1400" strike="noStrike">
                <a:solidFill>
                  <a:srgbClr val="231f20"/>
                </a:solidFill>
                <a:latin typeface="Arial"/>
                <a:ea typeface="DejaVu Sans"/>
              </a:rPr>
              <a:t>Istituto......................................................................................................................</a:t>
            </a:r>
            <a:endParaRPr/>
          </a:p>
          <a:p>
            <a:pPr>
              <a:lnSpc>
                <a:spcPct val="100000"/>
              </a:lnSpc>
            </a:pPr>
            <a:endParaRPr/>
          </a:p>
          <a:p>
            <a:pPr>
              <a:lnSpc>
                <a:spcPct val="100000"/>
              </a:lnSpc>
            </a:pPr>
            <a:r>
              <a:rPr lang="it-IT" sz="1400" strike="noStrike">
                <a:solidFill>
                  <a:srgbClr val="231f20"/>
                </a:solidFill>
                <a:latin typeface="Arial"/>
                <a:ea typeface="DejaVu Sans"/>
              </a:rPr>
              <a:t>Indirizzo……………………………………………………………………………………</a:t>
            </a:r>
            <a:endParaRPr/>
          </a:p>
          <a:p>
            <a:pPr>
              <a:lnSpc>
                <a:spcPct val="199000"/>
              </a:lnSpc>
            </a:pPr>
            <a:r>
              <a:rPr lang="it-IT" sz="1400" strike="noStrike">
                <a:solidFill>
                  <a:srgbClr val="231f20"/>
                </a:solidFill>
                <a:latin typeface="Arial"/>
                <a:ea typeface="DejaVu Sans"/>
              </a:rPr>
              <a:t>N° telefonico………………………..        Nominativo degli insegnanti referenti:</a:t>
            </a:r>
            <a:endParaRPr/>
          </a:p>
          <a:p>
            <a:pPr>
              <a:lnSpc>
                <a:spcPct val="100000"/>
              </a:lnSpc>
            </a:pPr>
            <a:endParaRPr/>
          </a:p>
          <a:p>
            <a:pPr algn="just">
              <a:lnSpc>
                <a:spcPct val="100000"/>
              </a:lnSpc>
            </a:pPr>
            <a:r>
              <a:rPr lang="it-IT" sz="1400" strike="noStrike">
                <a:solidFill>
                  <a:srgbClr val="231f20"/>
                </a:solidFill>
                <a:latin typeface="Arial"/>
                <a:ea typeface="DejaVu Sans"/>
              </a:rPr>
              <a:t>…………………………………………………………………………………………</a:t>
            </a:r>
            <a:r>
              <a:rPr lang="it-IT" sz="1400" strike="noStrike">
                <a:solidFill>
                  <a:srgbClr val="231f20"/>
                </a:solidFill>
                <a:latin typeface="Arial"/>
                <a:ea typeface="DejaVu Sans"/>
              </a:rPr>
              <a:t>.........</a:t>
            </a:r>
            <a:endParaRPr/>
          </a:p>
          <a:p>
            <a:pPr>
              <a:lnSpc>
                <a:spcPct val="100000"/>
              </a:lnSpc>
            </a:pPr>
            <a:endParaRPr/>
          </a:p>
          <a:p>
            <a:pPr algn="just">
              <a:lnSpc>
                <a:spcPct val="100000"/>
              </a:lnSpc>
            </a:pPr>
            <a:r>
              <a:rPr lang="it-IT" sz="1400" strike="noStrike">
                <a:solidFill>
                  <a:srgbClr val="231f20"/>
                </a:solidFill>
                <a:latin typeface="Arial"/>
                <a:ea typeface="DejaVu Sans"/>
              </a:rPr>
              <a:t>………………………………………………………………………………………………</a:t>
            </a:r>
            <a:endParaRPr/>
          </a:p>
          <a:p>
            <a:pPr>
              <a:lnSpc>
                <a:spcPct val="100000"/>
              </a:lnSpc>
            </a:pPr>
            <a:endParaRPr/>
          </a:p>
          <a:p>
            <a:pPr algn="just">
              <a:lnSpc>
                <a:spcPct val="100000"/>
              </a:lnSpc>
            </a:pPr>
            <a:r>
              <a:rPr lang="it-IT" sz="1400" strike="noStrike">
                <a:solidFill>
                  <a:srgbClr val="231f20"/>
                </a:solidFill>
                <a:latin typeface="Arial"/>
                <a:ea typeface="DejaVu Sans"/>
              </a:rPr>
              <a:t>Nominativo degli insegnanti (specificando la materia d’insegnamento) disponibili a partecipare al progetto</a:t>
            </a:r>
            <a:endParaRPr/>
          </a:p>
          <a:p>
            <a:pPr>
              <a:lnSpc>
                <a:spcPct val="100000"/>
              </a:lnSpc>
            </a:pPr>
            <a:endParaRPr/>
          </a:p>
          <a:p>
            <a:pPr algn="just">
              <a:lnSpc>
                <a:spcPct val="100000"/>
              </a:lnSpc>
            </a:pPr>
            <a:r>
              <a:rPr lang="it-IT" sz="1400" strike="noStrike">
                <a:solidFill>
                  <a:srgbClr val="231f20"/>
                </a:solidFill>
                <a:latin typeface="Arial"/>
                <a:ea typeface="DejaVu Sans"/>
              </a:rPr>
              <a:t>…………………………………………………………………………………</a:t>
            </a:r>
            <a:r>
              <a:rPr lang="it-IT" sz="1400" strike="noStrike">
                <a:solidFill>
                  <a:srgbClr val="231f20"/>
                </a:solidFill>
                <a:latin typeface="Arial"/>
                <a:ea typeface="DejaVu Sans"/>
              </a:rPr>
              <a:t>...................</a:t>
            </a:r>
            <a:endParaRPr/>
          </a:p>
          <a:p>
            <a:pPr algn="just">
              <a:lnSpc>
                <a:spcPct val="199000"/>
              </a:lnSpc>
            </a:pPr>
            <a:r>
              <a:rPr lang="it-IT" sz="1400" strike="noStrike">
                <a:solidFill>
                  <a:srgbClr val="231f20"/>
                </a:solidFill>
                <a:latin typeface="Arial"/>
                <a:ea typeface="DejaVu Sans"/>
              </a:rPr>
              <a:t>……………………………………………………………………………………………</a:t>
            </a:r>
            <a:r>
              <a:rPr lang="it-IT" sz="1400" strike="noStrike">
                <a:solidFill>
                  <a:srgbClr val="231f20"/>
                </a:solidFill>
                <a:latin typeface="Arial"/>
                <a:ea typeface="DejaVu Sans"/>
              </a:rPr>
              <a:t>..</a:t>
            </a:r>
            <a:endParaRPr/>
          </a:p>
          <a:p>
            <a:pPr algn="just">
              <a:lnSpc>
                <a:spcPct val="199000"/>
              </a:lnSpc>
            </a:pPr>
            <a:r>
              <a:rPr lang="it-IT" sz="1400" strike="noStrike">
                <a:solidFill>
                  <a:srgbClr val="231f20"/>
                </a:solidFill>
                <a:latin typeface="Arial"/>
                <a:ea typeface="DejaVu Sans"/>
              </a:rPr>
              <a:t>N. classi coinvolte.................................................................................................</a:t>
            </a:r>
            <a:endParaRPr/>
          </a:p>
          <a:p>
            <a:pPr algn="just">
              <a:lnSpc>
                <a:spcPct val="199000"/>
              </a:lnSpc>
            </a:pPr>
            <a:r>
              <a:rPr lang="it-IT" sz="1400" strike="noStrike">
                <a:solidFill>
                  <a:srgbClr val="231f20"/>
                </a:solidFill>
                <a:latin typeface="Arial"/>
                <a:ea typeface="DejaVu Sans"/>
              </a:rPr>
              <a:t>N. alunni coinvolti...................................................................................................</a:t>
            </a:r>
            <a:endParaRPr/>
          </a:p>
          <a:p>
            <a:pPr algn="just">
              <a:lnSpc>
                <a:spcPct val="199000"/>
              </a:lnSpc>
            </a:pPr>
            <a:r>
              <a:rPr lang="it-IT" sz="1400" strike="noStrike">
                <a:solidFill>
                  <a:srgbClr val="231f20"/>
                </a:solidFill>
                <a:latin typeface="Arial"/>
                <a:ea typeface="DejaVu Sans"/>
              </a:rPr>
              <a:t>Interventi attinenti l’area di progetto già attivati nelle classi destinatarie</a:t>
            </a:r>
            <a:endParaRPr/>
          </a:p>
          <a:p>
            <a:pPr algn="just">
              <a:lnSpc>
                <a:spcPct val="100000"/>
              </a:lnSpc>
            </a:pPr>
            <a:r>
              <a:rPr lang="it-IT" sz="1400" strike="noStrike">
                <a:solidFill>
                  <a:srgbClr val="231f20"/>
                </a:solidFill>
                <a:latin typeface="Arial"/>
                <a:ea typeface="DejaVu Sans"/>
              </a:rPr>
              <a:t>……………………………………………………………………………………………</a:t>
            </a:r>
            <a:r>
              <a:rPr lang="it-IT" sz="1400" strike="noStrike">
                <a:solidFill>
                  <a:srgbClr val="231f20"/>
                </a:solidFill>
                <a:latin typeface="Arial"/>
                <a:ea typeface="DejaVu Sans"/>
              </a:rPr>
              <a:t>.....</a:t>
            </a:r>
            <a:endParaRPr/>
          </a:p>
          <a:p>
            <a:pPr>
              <a:lnSpc>
                <a:spcPct val="100000"/>
              </a:lnSpc>
            </a:pPr>
            <a:endParaRPr/>
          </a:p>
          <a:p>
            <a:pPr algn="just">
              <a:lnSpc>
                <a:spcPct val="100000"/>
              </a:lnSpc>
            </a:pPr>
            <a:r>
              <a:rPr lang="it-IT" sz="1400" strike="noStrike">
                <a:solidFill>
                  <a:srgbClr val="231f20"/>
                </a:solidFill>
                <a:latin typeface="Arial"/>
                <a:ea typeface="DejaVu Sans"/>
              </a:rPr>
              <a:t>……………………………………………………………………………………………</a:t>
            </a:r>
            <a:endParaRPr/>
          </a:p>
          <a:p>
            <a:pPr algn="just">
              <a:lnSpc>
                <a:spcPct val="100000"/>
              </a:lnSpc>
            </a:pPr>
            <a:endParaRPr/>
          </a:p>
        </p:txBody>
      </p:sp>
      <p:sp>
        <p:nvSpPr>
          <p:cNvPr id="261" name="CustomShape 4"/>
          <p:cNvSpPr/>
          <p:nvPr/>
        </p:nvSpPr>
        <p:spPr>
          <a:xfrm>
            <a:off x="216000" y="7436520"/>
            <a:ext cx="1677960" cy="550800"/>
          </a:xfrm>
          <a:prstGeom prst="rect">
            <a:avLst/>
          </a:prstGeom>
          <a:noFill/>
          <a:ln>
            <a:noFill/>
          </a:ln>
        </p:spPr>
        <p:style>
          <a:lnRef idx="0"/>
          <a:fillRef idx="0"/>
          <a:effectRef idx="0"/>
          <a:fontRef idx="minor"/>
        </p:style>
        <p:txBody>
          <a:bodyPr lIns="0" rIns="0" tIns="12600" bIns="0"/>
          <a:p>
            <a:pPr>
              <a:lnSpc>
                <a:spcPct val="100000"/>
              </a:lnSpc>
            </a:pPr>
            <a:r>
              <a:rPr lang="it-IT" sz="1400" strike="noStrike">
                <a:solidFill>
                  <a:srgbClr val="231f20"/>
                </a:solidFill>
                <a:latin typeface="Arial"/>
                <a:ea typeface="DejaVu Sans"/>
              </a:rPr>
              <a:t>Data…………………</a:t>
            </a:r>
            <a:endParaRPr/>
          </a:p>
        </p:txBody>
      </p:sp>
      <p:sp>
        <p:nvSpPr>
          <p:cNvPr id="262" name="CustomShape 5"/>
          <p:cNvSpPr/>
          <p:nvPr/>
        </p:nvSpPr>
        <p:spPr>
          <a:xfrm>
            <a:off x="4334040" y="7488000"/>
            <a:ext cx="2213280" cy="189720"/>
          </a:xfrm>
          <a:prstGeom prst="rect">
            <a:avLst/>
          </a:prstGeom>
          <a:noFill/>
          <a:ln>
            <a:noFill/>
          </a:ln>
        </p:spPr>
        <p:style>
          <a:lnRef idx="0"/>
          <a:fillRef idx="0"/>
          <a:effectRef idx="0"/>
          <a:fontRef idx="minor"/>
        </p:style>
        <p:txBody>
          <a:bodyPr lIns="0" rIns="0" tIns="12600" bIns="0"/>
          <a:p>
            <a:pPr>
              <a:lnSpc>
                <a:spcPct val="100000"/>
              </a:lnSpc>
            </a:pPr>
            <a:r>
              <a:rPr lang="it-IT" sz="1400" strike="noStrike">
                <a:solidFill>
                  <a:srgbClr val="231f20"/>
                </a:solidFill>
                <a:latin typeface="Arial"/>
                <a:ea typeface="DejaVu Sans"/>
              </a:rPr>
              <a:t>L’Insegnante Referente per la salute dell'Istituto</a:t>
            </a:r>
            <a:endParaRPr/>
          </a:p>
          <a:p>
            <a:pPr>
              <a:lnSpc>
                <a:spcPct val="100000"/>
              </a:lnSpc>
            </a:pPr>
            <a:endParaRPr/>
          </a:p>
          <a:p>
            <a:pPr>
              <a:lnSpc>
                <a:spcPct val="100000"/>
              </a:lnSpc>
            </a:pPr>
            <a:r>
              <a:rPr lang="it-IT" sz="1400" strike="noStrike">
                <a:solidFill>
                  <a:srgbClr val="231f20"/>
                </a:solidFill>
                <a:latin typeface="Arial"/>
                <a:ea typeface="DejaVu Sans"/>
              </a:rPr>
              <a:t>.............................................</a:t>
            </a:r>
            <a:endParaRPr/>
          </a:p>
        </p:txBody>
      </p:sp>
      <p:sp>
        <p:nvSpPr>
          <p:cNvPr id="263" name="CustomShape 6"/>
          <p:cNvSpPr/>
          <p:nvPr/>
        </p:nvSpPr>
        <p:spPr>
          <a:xfrm>
            <a:off x="167040" y="7848000"/>
            <a:ext cx="5388840" cy="151524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r>
              <a:rPr b="1" lang="it-IT" sz="1400" strike="noStrike">
                <a:solidFill>
                  <a:srgbClr val="231f20"/>
                </a:solidFill>
                <a:latin typeface="Arial"/>
                <a:ea typeface="DejaVu Sans"/>
              </a:rPr>
              <a:t>Inviare tramite fax o e-mail:</a:t>
            </a:r>
            <a:endParaRPr/>
          </a:p>
          <a:p>
            <a:pPr>
              <a:lnSpc>
                <a:spcPct val="100000"/>
              </a:lnSpc>
              <a:buFont typeface="StarSymbol"/>
              <a:buChar char="l"/>
            </a:pPr>
            <a:r>
              <a:rPr b="1" lang="it-IT" sz="1400" strike="noStrike">
                <a:solidFill>
                  <a:srgbClr val="231f20"/>
                </a:solidFill>
                <a:latin typeface="Arial"/>
                <a:ea typeface="DejaVu Sans"/>
              </a:rPr>
              <a:t>fax 0141/484089</a:t>
            </a:r>
            <a:endParaRPr/>
          </a:p>
          <a:p>
            <a:pPr>
              <a:lnSpc>
                <a:spcPct val="100000"/>
              </a:lnSpc>
              <a:buFont typeface="StarSymbol"/>
              <a:buChar char="l"/>
            </a:pPr>
            <a:r>
              <a:rPr b="1" lang="it-IT" sz="1400" strike="noStrike">
                <a:solidFill>
                  <a:srgbClr val="231f20"/>
                </a:solidFill>
                <a:latin typeface="Arial"/>
                <a:ea typeface="DejaVu Sans"/>
              </a:rPr>
              <a:t>e-mail: </a:t>
            </a:r>
            <a:r>
              <a:rPr b="1" lang="it-IT" sz="1400" strike="noStrike" u="sng">
                <a:solidFill>
                  <a:srgbClr val="0000ff"/>
                </a:solidFill>
                <a:latin typeface="Arial"/>
                <a:ea typeface="DejaVu Sans"/>
              </a:rPr>
              <a:t>promozionesalute@asl.at.it</a:t>
            </a:r>
            <a:endParaRPr/>
          </a:p>
          <a:p>
            <a:pPr>
              <a:lnSpc>
                <a:spcPct val="100000"/>
              </a:lnSpc>
            </a:pPr>
            <a:r>
              <a:rPr b="1" lang="it-IT" sz="1400" strike="noStrike">
                <a:solidFill>
                  <a:srgbClr val="231f20"/>
                </a:solidFill>
                <a:latin typeface="Arial"/>
                <a:ea typeface="DejaVu Sans"/>
              </a:rPr>
              <a:t>S.S. PROMOZIONE EDUCAZIONE ALLA SALUTE E SCREENING ASL AT  Via Conte Verde 125 - 14100 ASTI tel. 0141/484049</a:t>
            </a:r>
            <a:endParaRPr/>
          </a:p>
        </p:txBody>
      </p:sp>
      <p:sp>
        <p:nvSpPr>
          <p:cNvPr id="264" name="CustomShape 7"/>
          <p:cNvSpPr/>
          <p:nvPr/>
        </p:nvSpPr>
        <p:spPr>
          <a:xfrm>
            <a:off x="180000" y="9720720"/>
            <a:ext cx="7190280" cy="216000"/>
          </a:xfrm>
          <a:custGeom>
            <a:avLst/>
            <a:gdLst/>
            <a:ahLst/>
            <a:rect l="0" t="0" r="r" b="b"/>
            <a:pathLst>
              <a:path w="7196161" h="221880">
                <a:moveTo>
                  <a:pt x="0" y="221879"/>
                </a:moveTo>
                <a:lnTo>
                  <a:pt x="7196160" y="221879"/>
                </a:lnTo>
                <a:lnTo>
                  <a:pt x="7196160" y="0"/>
                </a:lnTo>
                <a:lnTo>
                  <a:pt x="0" y="0"/>
                </a:lnTo>
                <a:lnTo>
                  <a:pt x="0" y="221879"/>
                </a:lnTo>
              </a:path>
            </a:pathLst>
          </a:custGeom>
          <a:solidFill>
            <a:srgbClr val="4a6eb5"/>
          </a:solidFill>
          <a:ln>
            <a:noFill/>
          </a:ln>
        </p:spPr>
        <p:style>
          <a:lnRef idx="0"/>
          <a:fillRef idx="0"/>
          <a:effectRef idx="0"/>
          <a:fontRef idx="minor"/>
        </p:style>
      </p:sp>
      <p:sp>
        <p:nvSpPr>
          <p:cNvPr id="265" name="CustomShape 8"/>
          <p:cNvSpPr/>
          <p:nvPr/>
        </p:nvSpPr>
        <p:spPr>
          <a:xfrm>
            <a:off x="180000" y="9942840"/>
            <a:ext cx="7190280" cy="216000"/>
          </a:xfrm>
          <a:custGeom>
            <a:avLst/>
            <a:gdLst/>
            <a:ahLst/>
            <a:rect l="0" t="0" r="r" b="b"/>
            <a:pathLst>
              <a:path w="7196161" h="221880">
                <a:moveTo>
                  <a:pt x="0" y="221879"/>
                </a:moveTo>
                <a:lnTo>
                  <a:pt x="7196160" y="221879"/>
                </a:lnTo>
                <a:lnTo>
                  <a:pt x="7196160" y="0"/>
                </a:lnTo>
                <a:lnTo>
                  <a:pt x="0" y="0"/>
                </a:lnTo>
                <a:lnTo>
                  <a:pt x="0" y="221879"/>
                </a:lnTo>
              </a:path>
            </a:pathLst>
          </a:custGeom>
          <a:solidFill>
            <a:srgbClr val="962a1f"/>
          </a:solidFill>
          <a:ln>
            <a:noFill/>
          </a:ln>
        </p:spPr>
        <p:style>
          <a:lnRef idx="0"/>
          <a:fillRef idx="0"/>
          <a:effectRef idx="0"/>
          <a:fontRef idx="minor"/>
        </p:style>
      </p:sp>
      <p:sp>
        <p:nvSpPr>
          <p:cNvPr id="266" name="CustomShape 9"/>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90"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91" name="CustomShape 3"/>
          <p:cNvSpPr/>
          <p:nvPr/>
        </p:nvSpPr>
        <p:spPr>
          <a:xfrm>
            <a:off x="144000" y="311400"/>
            <a:ext cx="7225200" cy="77569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a91f23"/>
                </a:solidFill>
                <a:latin typeface="Arial"/>
                <a:ea typeface="DejaVu Sans"/>
              </a:rPr>
              <a:t>Quadro strategico</a:t>
            </a:r>
            <a:endParaRPr/>
          </a:p>
          <a:p>
            <a:pPr>
              <a:lnSpc>
                <a:spcPct val="100000"/>
              </a:lnSpc>
            </a:pPr>
            <a:r>
              <a:rPr b="1" lang="it-IT" sz="1400" strike="noStrike">
                <a:solidFill>
                  <a:srgbClr val="a91f23"/>
                </a:solidFill>
                <a:latin typeface="Arial"/>
                <a:ea typeface="DejaVu Sans"/>
              </a:rPr>
              <a:t>	</a:t>
            </a:r>
            <a:r>
              <a:rPr b="1" lang="it-IT" sz="1400" strike="noStrike">
                <a:solidFill>
                  <a:srgbClr val="a91f23"/>
                </a:solidFill>
                <a:latin typeface="Arial"/>
                <a:ea typeface="DejaVu Sans"/>
              </a:rPr>
              <a:t>	</a:t>
            </a:r>
            <a:r>
              <a:rPr b="1" lang="it-IT" sz="1400" strike="noStrike">
                <a:solidFill>
                  <a:srgbClr val="a91f23"/>
                </a:solidFill>
                <a:latin typeface="Arial"/>
                <a:ea typeface="DejaVu Sans"/>
              </a:rPr>
              <a:t>	</a:t>
            </a:r>
            <a:endParaRPr/>
          </a:p>
          <a:p>
            <a:pPr algn="just">
              <a:lnSpc>
                <a:spcPct val="100000"/>
              </a:lnSpc>
            </a:pPr>
            <a:r>
              <a:rPr lang="it-IT" sz="1200" strike="noStrike">
                <a:solidFill>
                  <a:srgbClr val="231f20"/>
                </a:solidFill>
                <a:latin typeface="Arial"/>
                <a:ea typeface="DejaVu Sans"/>
              </a:rPr>
              <a:t>La sorveglianza OKkIO, condotta dal SIAN del Dipartimento di Prevenzione e rivolta ai bambini che frequentano la scuola primaria, dimostra che i bambini in questa fascia di età stanno progressivamente migliorando le loro abitudini.</a:t>
            </a:r>
            <a:endParaRPr/>
          </a:p>
          <a:p>
            <a:pPr algn="just">
              <a:lnSpc>
                <a:spcPct val="100000"/>
              </a:lnSpc>
            </a:pPr>
            <a:r>
              <a:rPr lang="it-IT" sz="1200" strike="noStrike">
                <a:solidFill>
                  <a:srgbClr val="231f20"/>
                </a:solidFill>
                <a:latin typeface="Arial"/>
                <a:ea typeface="DejaVu Sans"/>
              </a:rPr>
              <a:t>I bambini fisicamente non attivi diminuiscono un po’ (17-18% nel 2008-2010 e 12-15% nel 2014-2016), stanno meno davanti alla televisione (da 41% a 36% tre il 2008 e il 2016) e la proporzione di bambini obesi si riduce.</a:t>
            </a:r>
            <a:endParaRPr/>
          </a:p>
          <a:p>
            <a:pPr algn="just">
              <a:lnSpc>
                <a:spcPct val="100000"/>
              </a:lnSpc>
            </a:pPr>
            <a:r>
              <a:rPr lang="it-IT" sz="1200" strike="noStrike">
                <a:solidFill>
                  <a:srgbClr val="231f20"/>
                </a:solidFill>
                <a:latin typeface="Arial"/>
                <a:ea typeface="DejaVu Sans"/>
              </a:rPr>
              <a:t>La percentuale di bambini in eccesso ponderale (sovrappeso o obesità) aumenta quando almeno uno dei genitori è sovrappeso o obeso.</a:t>
            </a:r>
            <a:endParaRPr/>
          </a:p>
          <a:p>
            <a:pPr algn="just">
              <a:lnSpc>
                <a:spcPct val="100000"/>
              </a:lnSpc>
            </a:pPr>
            <a:r>
              <a:rPr lang="it-IT" sz="1200" strike="noStrike">
                <a:solidFill>
                  <a:srgbClr val="231f20"/>
                </a:solidFill>
                <a:latin typeface="Arial"/>
                <a:ea typeface="DejaVu Sans"/>
              </a:rPr>
              <a:t>Nelle madri di bambini con sovrappeso/obesità è ancora diffusa la sottostima dello stato ponderale del proprio figlio che non coincide con la misura rilevata.</a:t>
            </a:r>
            <a:endParaRPr/>
          </a:p>
          <a:p>
            <a:pPr algn="just">
              <a:lnSpc>
                <a:spcPct val="100000"/>
              </a:lnSpc>
            </a:pPr>
            <a:r>
              <a:rPr lang="it-IT" sz="1200" strike="noStrike">
                <a:solidFill>
                  <a:srgbClr val="231f20"/>
                </a:solidFill>
                <a:latin typeface="Arial"/>
                <a:ea typeface="DejaVu Sans"/>
              </a:rPr>
              <a:t>Il consumo di 5 porzioni al giorno di frutta e verdura passa dal 3 al 13% in 8 anni.</a:t>
            </a:r>
            <a:endParaRPr/>
          </a:p>
          <a:p>
            <a:pPr algn="just">
              <a:lnSpc>
                <a:spcPct val="100000"/>
              </a:lnSpc>
            </a:pPr>
            <a:r>
              <a:rPr lang="it-IT" sz="1200" strike="noStrike">
                <a:solidFill>
                  <a:srgbClr val="231f20"/>
                </a:solidFill>
                <a:latin typeface="Arial"/>
                <a:ea typeface="DejaVu Sans"/>
              </a:rPr>
              <a:t>Il consumo quotidiano di bibite zuccherate o gassate si riduce dal 43% al 38%</a:t>
            </a:r>
            <a:endParaRPr/>
          </a:p>
          <a:p>
            <a:pPr algn="just">
              <a:lnSpc>
                <a:spcPct val="100000"/>
              </a:lnSpc>
            </a:pPr>
            <a:endParaRPr/>
          </a:p>
          <a:p>
            <a:pPr algn="just">
              <a:lnSpc>
                <a:spcPct val="100000"/>
              </a:lnSpc>
            </a:pPr>
            <a:r>
              <a:rPr lang="it-IT" sz="1200" strike="noStrike">
                <a:solidFill>
                  <a:srgbClr val="231f20"/>
                </a:solidFill>
                <a:latin typeface="Arial"/>
                <a:ea typeface="DejaVu Sans"/>
              </a:rPr>
              <a:t>Diverse fonti autorevoli raccomandano un limite di esposizione complessivo alla televisione/ videogiochi/ tablet/ cellulare per i bambini di età maggiore ai 2 anni di non oltre le 2 ore quotidiane.</a:t>
            </a:r>
            <a:endParaRPr/>
          </a:p>
          <a:p>
            <a:pPr algn="just">
              <a:lnSpc>
                <a:spcPct val="100000"/>
              </a:lnSpc>
            </a:pPr>
            <a:r>
              <a:rPr lang="it-IT" sz="1200" strike="noStrike">
                <a:solidFill>
                  <a:srgbClr val="231f20"/>
                </a:solidFill>
                <a:latin typeface="Arial"/>
                <a:ea typeface="DejaVu Sans"/>
              </a:rPr>
              <a:t>Il 64% dei bambini della ASL AT guarda la TV o usa videogiochi/ tablet/ cellulare da 0 a due 2 ore al giorno, mentre il 30% è esposto quotidianamente alla TV o ai videogiochi/ tablet/ cellulare per 3 a 4 ore e il 6% per almeno 5 ore.</a:t>
            </a:r>
            <a:endParaRPr/>
          </a:p>
          <a:p>
            <a:pPr algn="just">
              <a:lnSpc>
                <a:spcPct val="100000"/>
              </a:lnSpc>
            </a:pPr>
            <a:r>
              <a:rPr lang="it-IT" sz="1200" strike="noStrike">
                <a:solidFill>
                  <a:srgbClr val="231f20"/>
                </a:solidFill>
                <a:latin typeface="Arial"/>
                <a:ea typeface="DejaVu Sans"/>
              </a:rPr>
              <a:t>Anche questi dati registrano comunque un miglioramento rispetto alle rilevazioni precedenti.</a:t>
            </a:r>
            <a:endParaRPr/>
          </a:p>
          <a:p>
            <a:pPr algn="just">
              <a:lnSpc>
                <a:spcPct val="100000"/>
              </a:lnSpc>
            </a:pPr>
            <a:r>
              <a:rPr lang="it-IT" sz="1200" strike="noStrike">
                <a:solidFill>
                  <a:srgbClr val="231f20"/>
                </a:solidFill>
                <a:latin typeface="Arial"/>
                <a:ea typeface="DejaVu Sans"/>
              </a:rPr>
              <a:t>Per quanto riguarda il fumo il 74% dei dirigenti scolastici dichiara di non aver avuto “mai” difficoltà nell’applicare la legge sul divieto di fumo negli spazi aperti della scuola (rispetto al 76,1% a livello nazionale). </a:t>
            </a:r>
            <a:endParaRPr/>
          </a:p>
          <a:p>
            <a:pPr algn="just">
              <a:lnSpc>
                <a:spcPct val="100000"/>
              </a:lnSpc>
            </a:pPr>
            <a:endParaRPr/>
          </a:p>
          <a:p>
            <a:pPr algn="just">
              <a:lnSpc>
                <a:spcPct val="100000"/>
              </a:lnSpc>
            </a:pPr>
            <a:r>
              <a:rPr lang="it-IT" sz="1200" strike="noStrike">
                <a:solidFill>
                  <a:srgbClr val="231f20"/>
                </a:solidFill>
                <a:latin typeface="Arial"/>
                <a:ea typeface="DejaVu Sans"/>
              </a:rPr>
              <a:t>Da molti anni, nella nostra realtà, la collaborazione tra il mondo sanitario e quello della scuola rappresenta un elemento fondamentale per lo sviluppo di azioni </a:t>
            </a:r>
            <a:r>
              <a:rPr lang="it-IT" sz="1200" strike="noStrike">
                <a:solidFill>
                  <a:srgbClr val="000000"/>
                </a:solidFill>
                <a:latin typeface="Arial"/>
                <a:ea typeface="DejaVu Sans"/>
              </a:rPr>
              <a:t>basate su </a:t>
            </a:r>
            <a:r>
              <a:rPr lang="it-IT" sz="1200" strike="noStrike">
                <a:solidFill>
                  <a:srgbClr val="231f20"/>
                </a:solidFill>
                <a:latin typeface="Arial"/>
                <a:ea typeface="DejaVu Sans"/>
              </a:rPr>
              <a:t>metodologie partecipative (inclusione, co-progettazione, formazione congiunta) in grado di garantire qualità ed efficacia degli interventi di promozione della salute. Nell'ASL AT, attraverso la partecipazione al Gruppo Tecnico Provinciale e alla rete </a:t>
            </a:r>
            <a:r>
              <a:rPr i="1" lang="it-IT" sz="1200" strike="noStrike">
                <a:solidFill>
                  <a:srgbClr val="231f20"/>
                </a:solidFill>
                <a:latin typeface="Arial"/>
                <a:ea typeface="DejaVu Sans"/>
              </a:rPr>
              <a:t> SHE</a:t>
            </a:r>
            <a:r>
              <a:rPr lang="it-IT" sz="1200" strike="noStrike">
                <a:solidFill>
                  <a:srgbClr val="231f20"/>
                </a:solidFill>
                <a:latin typeface="Arial"/>
                <a:ea typeface="DejaVu Sans"/>
              </a:rPr>
              <a:t> (Network Europeo delle “Scuole che promuovono salute), la collaborazione con il mondo scolastico ha permesso la costruzione di una serie di percorsi condivisi: oltre a eventi e seminari congiunti su temi emergenti (maltrattamenti e abusi, uso corretto di internet, ecc.) nel 2017 sono stati offerti 17 progetti educativi sui temi della nutrizione, tabacco, dipendenze, sessualità, affettività, rapporto uomo-animale e prevenzione degli incidenti domestici; sono stati coinvolti 97 scuole, 69 1nsegnanti, circa 4.500 studenti, 53 genitori. Queste iniziative, coordinate dalla Struttura Promozione Educazione alla Salute e Screening</a:t>
            </a:r>
            <a:r>
              <a:rPr b="1" lang="it-IT" sz="1200" strike="noStrike">
                <a:solidFill>
                  <a:srgbClr val="231f20"/>
                </a:solidFill>
                <a:latin typeface="Arial"/>
                <a:ea typeface="DejaVu Sans"/>
              </a:rPr>
              <a:t> </a:t>
            </a:r>
            <a:r>
              <a:rPr lang="it-IT" sz="1200" strike="noStrike">
                <a:solidFill>
                  <a:srgbClr val="231f20"/>
                </a:solidFill>
                <a:latin typeface="Arial"/>
                <a:ea typeface="DejaVu Sans"/>
              </a:rPr>
              <a:t>del Dipartimento di Prevenzione, hanno visto la collaborazione del Dipartimento di Prevenzione, Consultorio, SC Dipendenze e altre strutture della ASL. </a:t>
            </a:r>
            <a:endParaRPr/>
          </a:p>
          <a:p>
            <a:pPr algn="just">
              <a:lnSpc>
                <a:spcPct val="100000"/>
              </a:lnSpc>
            </a:pPr>
            <a:r>
              <a:rPr lang="it-IT" sz="1200" strike="noStrike">
                <a:solidFill>
                  <a:srgbClr val="231f20"/>
                </a:solidFill>
                <a:latin typeface="Arial"/>
                <a:ea typeface="DejaVu Sans"/>
              </a:rPr>
              <a:t>Accanto alla promozione di una sana alimentazione il SIAN effettua verifiche nutrizionali e controlla i menù nelle ristorazioni scolastiche e collettive.</a:t>
            </a:r>
            <a:endParaRPr/>
          </a:p>
          <a:p>
            <a:pPr algn="just">
              <a:lnSpc>
                <a:spcPct val="100000"/>
              </a:lnSpc>
            </a:pPr>
            <a:r>
              <a:rPr lang="it-IT" sz="1200" strike="noStrike">
                <a:solidFill>
                  <a:srgbClr val="231f20"/>
                </a:solidFill>
                <a:latin typeface="Arial"/>
                <a:ea typeface="DejaVu Sans"/>
              </a:rPr>
              <a:t>La costante opera di promozione ed educazione svolta dalla scuola, anche con la collaborazione degli operatori sanitari della ASL, ha consentito di ottenere, nel corso degli anni, risultati di salute anche nella ASL AT. </a:t>
            </a:r>
            <a:endParaRPr/>
          </a:p>
          <a:p>
            <a:pPr algn="just">
              <a:lnSpc>
                <a:spcPct val="100000"/>
              </a:lnSpc>
            </a:pPr>
            <a:endParaRPr/>
          </a:p>
          <a:p>
            <a:pPr>
              <a:lnSpc>
                <a:spcPct val="100000"/>
              </a:lnSpc>
            </a:pPr>
            <a:endParaRPr/>
          </a:p>
          <a:p>
            <a:pPr>
              <a:lnSpc>
                <a:spcPct val="100000"/>
              </a:lnSpc>
            </a:pPr>
            <a:endParaRPr/>
          </a:p>
          <a:p>
            <a:pPr>
              <a:lnSpc>
                <a:spcPct val="100000"/>
              </a:lnSpc>
            </a:pPr>
            <a:endParaRPr/>
          </a:p>
        </p:txBody>
      </p:sp>
      <p:sp>
        <p:nvSpPr>
          <p:cNvPr id="92" name="CustomShape 4"/>
          <p:cNvSpPr/>
          <p:nvPr/>
        </p:nvSpPr>
        <p:spPr>
          <a:xfrm>
            <a:off x="180000" y="8071920"/>
            <a:ext cx="7189200" cy="1842120"/>
          </a:xfrm>
          <a:prstGeom prst="rect">
            <a:avLst/>
          </a:prstGeom>
          <a:blipFill>
            <a:blip r:embed="rId1"/>
            <a:stretch>
              <a:fillRect/>
            </a:stretch>
          </a:blipFill>
          <a:ln>
            <a:noFill/>
          </a:ln>
        </p:spPr>
        <p:style>
          <a:lnRef idx="0"/>
          <a:fillRef idx="0"/>
          <a:effectRef idx="0"/>
          <a:fontRef idx="minor"/>
        </p:style>
      </p:sp>
      <p:sp>
        <p:nvSpPr>
          <p:cNvPr id="93" name="CustomShape 5"/>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95"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96" name="CustomShape 3"/>
          <p:cNvSpPr/>
          <p:nvPr/>
        </p:nvSpPr>
        <p:spPr>
          <a:xfrm>
            <a:off x="167400" y="1661400"/>
            <a:ext cx="7062120" cy="4534560"/>
          </a:xfrm>
          <a:prstGeom prst="rect">
            <a:avLst/>
          </a:prstGeom>
          <a:noFill/>
          <a:ln>
            <a:noFill/>
          </a:ln>
        </p:spPr>
        <p:style>
          <a:lnRef idx="0"/>
          <a:fillRef idx="0"/>
          <a:effectRef idx="0"/>
          <a:fontRef idx="minor"/>
        </p:style>
        <p:txBody>
          <a:bodyPr lIns="0" rIns="0" tIns="12600" bIns="0"/>
          <a:p>
            <a:pPr algn="just">
              <a:lnSpc>
                <a:spcPct val="100000"/>
              </a:lnSpc>
            </a:pPr>
            <a:r>
              <a:rPr b="1" lang="it-IT" sz="1400" strike="noStrike">
                <a:solidFill>
                  <a:srgbClr val="a91f23"/>
                </a:solidFill>
                <a:latin typeface="Arial"/>
                <a:ea typeface="DejaVu Sans"/>
              </a:rPr>
              <a:t>Proposte</a:t>
            </a:r>
            <a:endParaRPr/>
          </a:p>
          <a:p>
            <a:pPr algn="just">
              <a:lnSpc>
                <a:spcPct val="100000"/>
              </a:lnSpc>
            </a:pPr>
            <a:endParaRPr/>
          </a:p>
          <a:p>
            <a:pPr algn="just">
              <a:lnSpc>
                <a:spcPct val="100000"/>
              </a:lnSpc>
            </a:pPr>
            <a:r>
              <a:rPr lang="it-IT" sz="1200" strike="noStrike">
                <a:solidFill>
                  <a:srgbClr val="231f20"/>
                </a:solidFill>
                <a:latin typeface="Arial"/>
                <a:ea typeface="DejaVu Sans"/>
              </a:rPr>
              <a:t>Le proposte educative contenute in questo Catalogo sono state elaborate seguendo le indicazioni dei Programmi  Istituzionali di “Guadagnare Salute” e delle “Linee guida” 2017/2020 Protocollo d'Intesa tra Regione Piemonte e Ufficio Scolastico Regionale per il Piemonte “Scuole che promuovono salute”, tenendo conto delle richieste e dei bisogni di salute delle Scuole di ogni ordine  e grado.</a:t>
            </a:r>
            <a:endParaRPr/>
          </a:p>
          <a:p>
            <a:pPr algn="just">
              <a:lnSpc>
                <a:spcPct val="100000"/>
              </a:lnSpc>
            </a:pPr>
            <a:endParaRPr/>
          </a:p>
          <a:p>
            <a:pPr algn="just">
              <a:lnSpc>
                <a:spcPct val="100000"/>
              </a:lnSpc>
            </a:pPr>
            <a:r>
              <a:rPr lang="it-IT" sz="1200" strike="noStrike">
                <a:solidFill>
                  <a:srgbClr val="231f20"/>
                </a:solidFill>
                <a:latin typeface="Arial"/>
                <a:ea typeface="DejaVu Sans"/>
              </a:rPr>
              <a:t>La Scuola che promuove salute vede la stretta collaborazione tra Operatori sanitari e scolastici, Amministratori,  Associazioni di volontariato; in particolare richiede la partecipazione attiva degli Insegnanti non solo nella fase di  realizzazione degli interventi, ma soprattutto nella preparazione degli stessi che potranno essere modulati a seconda  dei diversi contesti scolastici.</a:t>
            </a:r>
            <a:endParaRPr/>
          </a:p>
          <a:p>
            <a:pPr algn="just">
              <a:lnSpc>
                <a:spcPct val="100000"/>
              </a:lnSpc>
            </a:pPr>
            <a:r>
              <a:rPr lang="it-IT" sz="1200" strike="noStrike">
                <a:solidFill>
                  <a:srgbClr val="231f20"/>
                </a:solidFill>
                <a:latin typeface="Arial"/>
                <a:ea typeface="DejaVu Sans"/>
              </a:rPr>
              <a:t>A tal fine è ritenuta indispensabile l’individuazione preliminare di Insegnanti referenti con i quali il Gruppo Multidisciplinare per la Promozione ed Educazione alla salute dell’ASL AT possa avviare l’iter progettuale.</a:t>
            </a:r>
            <a:endParaRPr/>
          </a:p>
          <a:p>
            <a:pPr algn="just">
              <a:lnSpc>
                <a:spcPct val="100000"/>
              </a:lnSpc>
            </a:pPr>
            <a:endParaRPr/>
          </a:p>
          <a:p>
            <a:pPr algn="just">
              <a:lnSpc>
                <a:spcPct val="100000"/>
              </a:lnSpc>
            </a:pPr>
            <a:r>
              <a:rPr b="1" lang="it-IT" sz="1300" strike="noStrike" u="sng">
                <a:solidFill>
                  <a:srgbClr val="231f20"/>
                </a:solidFill>
                <a:latin typeface="Arial"/>
                <a:ea typeface="DejaVu Sans"/>
              </a:rPr>
              <a:t>Gli operatori sanitari si rendono inoltre disponibili a recepire richieste di consulenza (incontri con gli Insegnanti,  segnalazione di materiali disponibili, ecc.) su problematiche specifiche individuate da ogni singola Scuola e non  presenti nel Catalogo.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Per aderire alla proposte stampare e compilare il modulo allegato al fondo del Catalogo.</a:t>
            </a:r>
            <a:endParaRPr/>
          </a:p>
          <a:p>
            <a:pPr algn="just">
              <a:lnSpc>
                <a:spcPct val="100000"/>
              </a:lnSpc>
            </a:pPr>
            <a:endParaRPr/>
          </a:p>
          <a:p>
            <a:pPr algn="just">
              <a:lnSpc>
                <a:spcPct val="100000"/>
              </a:lnSpc>
            </a:pPr>
            <a:r>
              <a:rPr b="1" lang="it-IT" sz="1200" strike="noStrike" u="sng">
                <a:solidFill>
                  <a:srgbClr val="231f20"/>
                </a:solidFill>
                <a:latin typeface="Arial"/>
                <a:ea typeface="DejaVu Sans"/>
              </a:rPr>
              <a:t>Si consiglia di trasmetterlo con le modalità indicate entro il 1 luglio p.v. per poter garantire l’attuazione degli  interventi entro il primo semestre del prossimo anno scolastico.</a:t>
            </a:r>
            <a:endParaRPr/>
          </a:p>
          <a:p>
            <a:pPr algn="just">
              <a:lnSpc>
                <a:spcPts val="0"/>
              </a:lnSpc>
            </a:pPr>
            <a:r>
              <a:rPr b="1" lang="it-IT" sz="1200" strike="noStrike" u="sng">
                <a:solidFill>
                  <a:srgbClr val="231f20"/>
                </a:solidFill>
                <a:latin typeface="Arial"/>
                <a:ea typeface="DejaVu Sans"/>
              </a:rPr>
              <a:t>Per alcuni progetti si accetteranno le richieste fino al 30 settembre p.v.</a:t>
            </a:r>
            <a:endParaRPr/>
          </a:p>
        </p:txBody>
      </p:sp>
      <p:sp>
        <p:nvSpPr>
          <p:cNvPr id="97" name="CustomShape 4"/>
          <p:cNvSpPr/>
          <p:nvPr/>
        </p:nvSpPr>
        <p:spPr>
          <a:xfrm>
            <a:off x="1111320" y="6361560"/>
            <a:ext cx="5326920" cy="3528000"/>
          </a:xfrm>
          <a:prstGeom prst="rect">
            <a:avLst/>
          </a:prstGeom>
          <a:blipFill>
            <a:blip r:embed="rId1"/>
            <a:stretch>
              <a:fillRect/>
            </a:stretch>
          </a:blipFill>
          <a:ln>
            <a:noFill/>
          </a:ln>
        </p:spPr>
        <p:style>
          <a:lnRef idx="0"/>
          <a:fillRef idx="0"/>
          <a:effectRef idx="0"/>
          <a:fontRef idx="minor"/>
        </p:style>
      </p:sp>
      <p:sp>
        <p:nvSpPr>
          <p:cNvPr id="98" name="CustomShape 5"/>
          <p:cNvSpPr/>
          <p:nvPr/>
        </p:nvSpPr>
        <p:spPr>
          <a:xfrm>
            <a:off x="1111320" y="6361560"/>
            <a:ext cx="5327280" cy="3528360"/>
          </a:xfrm>
          <a:custGeom>
            <a:avLst/>
            <a:gdLst/>
            <a:ahLst/>
            <a:rect l="0" t="0" r="r" b="b"/>
            <a:pathLst>
              <a:path w="5333147" h="3534294">
                <a:moveTo>
                  <a:pt x="0" y="3534293"/>
                </a:moveTo>
                <a:lnTo>
                  <a:pt x="5333146" y="3534293"/>
                </a:lnTo>
                <a:lnTo>
                  <a:pt x="5333146" y="0"/>
                </a:lnTo>
                <a:lnTo>
                  <a:pt x="0" y="0"/>
                </a:lnTo>
                <a:lnTo>
                  <a:pt x="0" y="3534293"/>
                </a:lnTo>
              </a:path>
            </a:pathLst>
          </a:custGeom>
          <a:noFill/>
          <a:ln w="63360">
            <a:solidFill>
              <a:srgbClr val="a71e22"/>
            </a:solidFill>
            <a:round/>
          </a:ln>
        </p:spPr>
        <p:style>
          <a:lnRef idx="0"/>
          <a:fillRef idx="0"/>
          <a:effectRef idx="0"/>
          <a:fontRef idx="minor"/>
        </p:style>
      </p:sp>
      <p:sp>
        <p:nvSpPr>
          <p:cNvPr id="99" name="CustomShape 6"/>
          <p:cNvSpPr/>
          <p:nvPr/>
        </p:nvSpPr>
        <p:spPr>
          <a:xfrm>
            <a:off x="180000" y="182880"/>
            <a:ext cx="7189200" cy="1474200"/>
          </a:xfrm>
          <a:prstGeom prst="rect">
            <a:avLst/>
          </a:prstGeom>
          <a:blipFill>
            <a:blip r:embed="rId2"/>
            <a:stretch>
              <a:fillRect/>
            </a:stretch>
          </a:blipFill>
          <a:ln>
            <a:noFill/>
          </a:ln>
        </p:spPr>
        <p:style>
          <a:lnRef idx="0"/>
          <a:fillRef idx="0"/>
          <a:effectRef idx="0"/>
          <a:fontRef idx="minor"/>
        </p:style>
      </p:sp>
      <p:sp>
        <p:nvSpPr>
          <p:cNvPr id="100" name="CustomShape 7"/>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02"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03" name="CustomShape 3"/>
          <p:cNvSpPr/>
          <p:nvPr/>
        </p:nvSpPr>
        <p:spPr>
          <a:xfrm>
            <a:off x="3386160" y="167760"/>
            <a:ext cx="1910880" cy="250200"/>
          </a:xfrm>
          <a:prstGeom prst="rect">
            <a:avLst/>
          </a:prstGeom>
          <a:noFill/>
          <a:ln>
            <a:noFill/>
          </a:ln>
        </p:spPr>
        <p:style>
          <a:lnRef idx="0"/>
          <a:fillRef idx="0"/>
          <a:effectRef idx="0"/>
          <a:fontRef idx="minor"/>
        </p:style>
      </p:sp>
      <p:sp>
        <p:nvSpPr>
          <p:cNvPr id="104" name="CustomShape 4"/>
          <p:cNvSpPr/>
          <p:nvPr/>
        </p:nvSpPr>
        <p:spPr>
          <a:xfrm>
            <a:off x="1476360" y="792000"/>
            <a:ext cx="5072040" cy="10873080"/>
          </a:xfrm>
          <a:prstGeom prst="rect">
            <a:avLst/>
          </a:prstGeom>
          <a:noFill/>
          <a:ln>
            <a:noFill/>
          </a:ln>
        </p:spPr>
        <p:style>
          <a:lnRef idx="0"/>
          <a:fillRef idx="0"/>
          <a:effectRef idx="0"/>
          <a:fontRef idx="minor"/>
        </p:style>
        <p:txBody>
          <a:bodyPr lIns="0" rIns="0" tIns="12600" bIns="0"/>
          <a:p>
            <a:pPr>
              <a:lnSpc>
                <a:spcPts val="0"/>
              </a:lnSpc>
            </a:pPr>
            <a:r>
              <a:rPr b="1" lang="it-IT" sz="1400" strike="noStrike">
                <a:solidFill>
                  <a:srgbClr val="a41e22"/>
                </a:solidFill>
                <a:latin typeface="Arial"/>
                <a:ea typeface="DejaVu Sans"/>
              </a:rPr>
              <a:t>Alimentazione</a:t>
            </a:r>
            <a:endParaRPr/>
          </a:p>
          <a:p>
            <a:pPr>
              <a:lnSpc>
                <a:spcPct val="100000"/>
              </a:lnSpc>
            </a:pPr>
            <a:r>
              <a:rPr b="1" lang="it-IT" sz="1400" strike="noStrike">
                <a:solidFill>
                  <a:srgbClr val="231f20"/>
                </a:solidFill>
                <a:latin typeface="Arial"/>
                <a:ea typeface="DejaVu Sans"/>
              </a:rPr>
              <a:t>Scuole primarie</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Coloriamo i pasti....”...6</a:t>
            </a:r>
            <a:endParaRPr/>
          </a:p>
          <a:p>
            <a:pPr>
              <a:lnSpc>
                <a:spcPct val="100000"/>
              </a:lnSpc>
            </a:pPr>
            <a:r>
              <a:rPr b="1" lang="it-IT" sz="1400" strike="noStrike">
                <a:solidFill>
                  <a:srgbClr val="231f20"/>
                </a:solidFill>
                <a:latin typeface="Arial"/>
                <a:ea typeface="DejaVu Sans"/>
              </a:rPr>
              <a:t>Scuole Sec. I grado  Scuole Sec. II grado  </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Sportello nutrizionale” ...7  </a:t>
            </a:r>
            <a:endParaRPr/>
          </a:p>
          <a:p>
            <a:pPr>
              <a:lnSpc>
                <a:spcPts val="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Programma sensibilizzazione malattia diabetica”...8</a:t>
            </a:r>
            <a:endParaRPr/>
          </a:p>
          <a:p>
            <a:pPr>
              <a:lnSpc>
                <a:spcPct val="100000"/>
              </a:lnSpc>
            </a:pPr>
            <a:endParaRPr/>
          </a:p>
          <a:p>
            <a:pPr>
              <a:lnSpc>
                <a:spcPct val="100000"/>
              </a:lnSpc>
            </a:pPr>
            <a:r>
              <a:rPr b="1" lang="it-IT" sz="1400" strike="noStrike">
                <a:solidFill>
                  <a:srgbClr val="29ac4a"/>
                </a:solidFill>
                <a:latin typeface="Arial"/>
                <a:ea typeface="DejaVu Sans"/>
              </a:rPr>
              <a:t>Animali da affezione</a:t>
            </a:r>
            <a:endParaRPr/>
          </a:p>
          <a:p>
            <a:pPr>
              <a:lnSpc>
                <a:spcPct val="100000"/>
              </a:lnSpc>
            </a:pPr>
            <a:r>
              <a:rPr b="1" lang="it-IT" sz="1400" strike="noStrike">
                <a:solidFill>
                  <a:srgbClr val="231f20"/>
                </a:solidFill>
                <a:latin typeface="Arial"/>
                <a:ea typeface="DejaVu Sans"/>
              </a:rPr>
              <a:t>Scuole Sec. II grado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Vivere bene con gli animali” ...9</a:t>
            </a:r>
            <a:endParaRPr/>
          </a:p>
          <a:p>
            <a:pPr>
              <a:lnSpc>
                <a:spcPct val="100000"/>
              </a:lnSpc>
            </a:pPr>
            <a:endParaRPr/>
          </a:p>
          <a:p>
            <a:pPr>
              <a:lnSpc>
                <a:spcPct val="100000"/>
              </a:lnSpc>
            </a:pPr>
            <a:r>
              <a:rPr b="1" lang="it-IT" sz="1400" strike="noStrike">
                <a:solidFill>
                  <a:srgbClr val="2361ac"/>
                </a:solidFill>
                <a:latin typeface="Arial"/>
                <a:ea typeface="DejaVu Sans"/>
              </a:rPr>
              <a:t>Attività Fisica</a:t>
            </a:r>
            <a:endParaRPr/>
          </a:p>
          <a:p>
            <a:pPr>
              <a:lnSpc>
                <a:spcPct val="100000"/>
              </a:lnSpc>
            </a:pPr>
            <a:r>
              <a:rPr b="1" lang="it-IT" sz="1400" strike="noStrike">
                <a:solidFill>
                  <a:srgbClr val="231f20"/>
                </a:solidFill>
                <a:latin typeface="Arial"/>
                <a:ea typeface="DejaVu Sans"/>
              </a:rPr>
              <a:t>Scuole di ogni ordine e grado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Manuale per la promozione dell’attività fisica” ...l0</a:t>
            </a:r>
            <a:endParaRPr/>
          </a:p>
          <a:p>
            <a:pPr>
              <a:lnSpc>
                <a:spcPct val="100000"/>
              </a:lnSpc>
            </a:pPr>
            <a:endParaRPr/>
          </a:p>
          <a:p>
            <a:pPr>
              <a:lnSpc>
                <a:spcPct val="100000"/>
              </a:lnSpc>
            </a:pPr>
            <a:r>
              <a:rPr b="1" lang="it-IT" sz="1400" strike="noStrike">
                <a:solidFill>
                  <a:srgbClr val="660066"/>
                </a:solidFill>
                <a:latin typeface="Arial"/>
                <a:ea typeface="DejaVu Sans"/>
              </a:rPr>
              <a:t>Bullismo-cyberbullismo</a:t>
            </a:r>
            <a:endParaRPr/>
          </a:p>
          <a:p>
            <a:pPr>
              <a:lnSpc>
                <a:spcPct val="100000"/>
              </a:lnSpc>
            </a:pPr>
            <a:r>
              <a:rPr b="1" lang="it-IT" sz="1400" strike="noStrike">
                <a:solidFill>
                  <a:srgbClr val="231f20"/>
                </a:solidFill>
                <a:latin typeface="Arial"/>
                <a:ea typeface="DejaVu Sans"/>
              </a:rPr>
              <a:t>Scuole Sec. I grado  Scuole Sec. II grado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Rispetto: la parola impossibile non è nel mio vocabolario..11</a:t>
            </a:r>
            <a:endParaRPr/>
          </a:p>
          <a:p>
            <a:pPr>
              <a:lnSpc>
                <a:spcPct val="100000"/>
              </a:lnSpc>
            </a:pPr>
            <a:endParaRPr/>
          </a:p>
          <a:p>
            <a:pPr>
              <a:lnSpc>
                <a:spcPct val="100000"/>
              </a:lnSpc>
            </a:pPr>
            <a:r>
              <a:rPr b="1" lang="it-IT" sz="1400" strike="noStrike">
                <a:solidFill>
                  <a:srgbClr val="ee2926"/>
                </a:solidFill>
                <a:latin typeface="Arial"/>
                <a:ea typeface="DejaVu Sans"/>
              </a:rPr>
              <a:t>Dipendenze</a:t>
            </a:r>
            <a:endParaRPr/>
          </a:p>
          <a:p>
            <a:pPr>
              <a:lnSpc>
                <a:spcPct val="100000"/>
              </a:lnSpc>
            </a:pPr>
            <a:r>
              <a:rPr b="1" lang="it-IT" sz="1400" strike="noStrike">
                <a:solidFill>
                  <a:srgbClr val="231f20"/>
                </a:solidFill>
                <a:latin typeface="Arial"/>
                <a:ea typeface="DejaVu Sans"/>
              </a:rPr>
              <a:t>Scuole Sec. I grado  </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Unplugged” ...l2-l3  </a:t>
            </a:r>
            <a:endParaRPr/>
          </a:p>
          <a:p>
            <a:pPr>
              <a:lnSpc>
                <a:spcPts val="0"/>
              </a:lnSpc>
            </a:pPr>
            <a:r>
              <a:rPr b="1" lang="it-IT" sz="1400" strike="noStrike">
                <a:solidFill>
                  <a:srgbClr val="231f20"/>
                </a:solidFill>
                <a:latin typeface="Arial"/>
                <a:ea typeface="DejaVu Sans"/>
              </a:rPr>
              <a:t>Scuole Sec. II grado </a:t>
            </a:r>
            <a:endParaRPr/>
          </a:p>
          <a:p>
            <a:pPr>
              <a:lnSpc>
                <a:spcPts val="0"/>
              </a:lnSpc>
            </a:pPr>
            <a:r>
              <a:rPr b="1" lang="it-IT" sz="1400" strike="noStrike">
                <a:solidFill>
                  <a:srgbClr val="231f20"/>
                </a:solidFill>
                <a:latin typeface="Arial"/>
                <a:ea typeface="DejaVu Sans"/>
              </a:rPr>
              <a:t>“</a:t>
            </a:r>
            <a:r>
              <a:rPr b="1" i="1" lang="it-IT" sz="1400" strike="noStrike">
                <a:solidFill>
                  <a:srgbClr val="231f20"/>
                </a:solidFill>
                <a:latin typeface="Arial"/>
                <a:ea typeface="DejaVu Sans"/>
              </a:rPr>
              <a:t>Tabacco … meglio non provare” ...l4</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Di pari in/im Pari (Progetto di peer education sulle dipendenze) ...l5-l6-l7</a:t>
            </a:r>
            <a:endParaRPr/>
          </a:p>
          <a:p>
            <a:pPr>
              <a:lnSpc>
                <a:spcPct val="100000"/>
              </a:lnSpc>
            </a:pPr>
            <a:endParaRPr/>
          </a:p>
          <a:p>
            <a:pPr>
              <a:lnSpc>
                <a:spcPts val="0"/>
              </a:lnSpc>
            </a:pPr>
            <a:r>
              <a:rPr b="1" lang="it-IT" sz="1400" strike="noStrike">
                <a:solidFill>
                  <a:srgbClr val="a57d32"/>
                </a:solidFill>
                <a:latin typeface="Arial"/>
                <a:ea typeface="DejaVu Sans"/>
              </a:rPr>
              <a:t>Sessualità e affettività</a:t>
            </a:r>
            <a:endParaRPr/>
          </a:p>
          <a:p>
            <a:pPr>
              <a:lnSpc>
                <a:spcPct val="100000"/>
              </a:lnSpc>
            </a:pPr>
            <a:r>
              <a:rPr b="1" lang="it-IT" sz="1400" strike="noStrike">
                <a:solidFill>
                  <a:srgbClr val="231f20"/>
                </a:solidFill>
                <a:latin typeface="Arial"/>
                <a:ea typeface="DejaVu Sans"/>
              </a:rPr>
              <a:t>Scuole dell’infanzia e asili nido Asti Sud</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Prendere il volo” ...l8</a:t>
            </a:r>
            <a:endParaRPr/>
          </a:p>
          <a:p>
            <a:pPr>
              <a:lnSpc>
                <a:spcPct val="100000"/>
              </a:lnSpc>
            </a:pPr>
            <a:r>
              <a:rPr b="1" lang="it-IT" sz="1400" strike="noStrike">
                <a:solidFill>
                  <a:srgbClr val="231f20"/>
                </a:solidFill>
                <a:latin typeface="Arial"/>
                <a:ea typeface="DejaVu Sans"/>
              </a:rPr>
              <a:t>Scuole Sec. II grado Asti Centro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Sportello di ascolto – C’è un posto per te” ...l9-2O</a:t>
            </a:r>
            <a:endParaRPr/>
          </a:p>
          <a:p>
            <a:pPr>
              <a:lnSpc>
                <a:spcPct val="100000"/>
              </a:lnSpc>
            </a:pPr>
            <a:r>
              <a:rPr b="1" lang="it-IT" sz="1400" strike="noStrike">
                <a:solidFill>
                  <a:srgbClr val="231f20"/>
                </a:solidFill>
                <a:latin typeface="Arial"/>
                <a:ea typeface="DejaVu Sans"/>
              </a:rPr>
              <a:t>Scuole Sec. II grado Asti Centro e Asti Sud</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Peer to peer adolescenti in prima linea” ...2l-22  </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Lo spazio giovani” incontra le scuole ...23-24</a:t>
            </a:r>
            <a:endParaRPr/>
          </a:p>
          <a:p>
            <a:pPr>
              <a:lnSpc>
                <a:spcPct val="100000"/>
              </a:lnSpc>
            </a:pPr>
            <a:endParaRPr/>
          </a:p>
          <a:p>
            <a:pPr>
              <a:lnSpc>
                <a:spcPct val="100000"/>
              </a:lnSpc>
            </a:pPr>
            <a:r>
              <a:rPr b="1" lang="it-IT" sz="1400" strike="noStrike">
                <a:solidFill>
                  <a:srgbClr val="a0549a"/>
                </a:solidFill>
                <a:latin typeface="Arial"/>
                <a:ea typeface="DejaVu Sans"/>
              </a:rPr>
              <a:t>Sicurezza</a:t>
            </a:r>
            <a:endParaRPr/>
          </a:p>
          <a:p>
            <a:pPr>
              <a:lnSpc>
                <a:spcPct val="100000"/>
              </a:lnSpc>
            </a:pPr>
            <a:r>
              <a:rPr b="1" lang="it-IT" sz="1400" strike="noStrike">
                <a:solidFill>
                  <a:srgbClr val="231f20"/>
                </a:solidFill>
                <a:latin typeface="Arial"/>
                <a:ea typeface="DejaVu Sans"/>
              </a:rPr>
              <a:t>Scuole dell’infanzia</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Affy Fiutapericoli” ...25</a:t>
            </a:r>
            <a:endParaRPr/>
          </a:p>
          <a:p>
            <a:pPr>
              <a:lnSpc>
                <a:spcPct val="100000"/>
              </a:lnSpc>
            </a:pPr>
            <a:endParaRPr/>
          </a:p>
          <a:p>
            <a:pPr>
              <a:lnSpc>
                <a:spcPct val="100000"/>
              </a:lnSpc>
            </a:pPr>
            <a:r>
              <a:rPr b="1" lang="it-IT" sz="1400" strike="noStrike">
                <a:solidFill>
                  <a:srgbClr val="231f20"/>
                </a:solidFill>
                <a:latin typeface="Arial"/>
                <a:ea typeface="DejaVu Sans"/>
              </a:rPr>
              <a:t>Modulo adesione </a:t>
            </a:r>
            <a:r>
              <a:rPr b="1" i="1" lang="it-IT" sz="1400" strike="noStrike">
                <a:solidFill>
                  <a:srgbClr val="231f20"/>
                </a:solidFill>
                <a:latin typeface="Arial"/>
                <a:ea typeface="DejaVu Sans"/>
              </a:rPr>
              <a:t>...26</a:t>
            </a:r>
            <a:endParaRPr/>
          </a:p>
        </p:txBody>
      </p:sp>
      <p:sp>
        <p:nvSpPr>
          <p:cNvPr id="105" name="CustomShape 5"/>
          <p:cNvSpPr/>
          <p:nvPr/>
        </p:nvSpPr>
        <p:spPr>
          <a:xfrm>
            <a:off x="857520" y="792000"/>
            <a:ext cx="506880" cy="1294200"/>
          </a:xfrm>
          <a:custGeom>
            <a:avLst/>
            <a:gdLst/>
            <a:ahLst/>
            <a:rect l="0" t="0" r="r" b="b"/>
            <a:pathLst>
              <a:path w="512683" h="1430102">
                <a:moveTo>
                  <a:pt x="0" y="1430101"/>
                </a:moveTo>
                <a:lnTo>
                  <a:pt x="512682" y="1430101"/>
                </a:lnTo>
                <a:lnTo>
                  <a:pt x="512682" y="0"/>
                </a:lnTo>
                <a:lnTo>
                  <a:pt x="0" y="0"/>
                </a:lnTo>
                <a:lnTo>
                  <a:pt x="0" y="1430101"/>
                </a:lnTo>
              </a:path>
            </a:pathLst>
          </a:custGeom>
          <a:solidFill>
            <a:srgbClr val="a91f23"/>
          </a:solidFill>
          <a:ln>
            <a:noFill/>
          </a:ln>
        </p:spPr>
        <p:style>
          <a:lnRef idx="0"/>
          <a:fillRef idx="0"/>
          <a:effectRef idx="0"/>
          <a:fontRef idx="minor"/>
        </p:style>
      </p:sp>
      <p:sp>
        <p:nvSpPr>
          <p:cNvPr id="106" name="CustomShape 6"/>
          <p:cNvSpPr/>
          <p:nvPr/>
        </p:nvSpPr>
        <p:spPr>
          <a:xfrm>
            <a:off x="864000" y="2376000"/>
            <a:ext cx="543240" cy="502200"/>
          </a:xfrm>
          <a:custGeom>
            <a:avLst/>
            <a:gdLst/>
            <a:ahLst/>
            <a:rect l="0" t="0" r="r" b="b"/>
            <a:pathLst>
              <a:path w="548653" h="602624">
                <a:moveTo>
                  <a:pt x="0" y="602623"/>
                </a:moveTo>
                <a:lnTo>
                  <a:pt x="548652" y="602623"/>
                </a:lnTo>
                <a:lnTo>
                  <a:pt x="548652" y="0"/>
                </a:lnTo>
                <a:lnTo>
                  <a:pt x="0" y="0"/>
                </a:lnTo>
                <a:lnTo>
                  <a:pt x="0" y="602623"/>
                </a:lnTo>
              </a:path>
            </a:pathLst>
          </a:custGeom>
          <a:solidFill>
            <a:srgbClr val="38b54a"/>
          </a:solidFill>
          <a:ln>
            <a:noFill/>
          </a:ln>
        </p:spPr>
        <p:style>
          <a:lnRef idx="0"/>
          <a:fillRef idx="0"/>
          <a:effectRef idx="0"/>
          <a:fontRef idx="minor"/>
        </p:style>
      </p:sp>
      <p:sp>
        <p:nvSpPr>
          <p:cNvPr id="107" name="CustomShape 7"/>
          <p:cNvSpPr/>
          <p:nvPr/>
        </p:nvSpPr>
        <p:spPr>
          <a:xfrm>
            <a:off x="864000" y="3168000"/>
            <a:ext cx="543240" cy="502200"/>
          </a:xfrm>
          <a:custGeom>
            <a:avLst/>
            <a:gdLst/>
            <a:ahLst/>
            <a:rect l="0" t="0" r="r" b="b"/>
            <a:pathLst>
              <a:path w="548653" h="620614">
                <a:moveTo>
                  <a:pt x="0" y="620613"/>
                </a:moveTo>
                <a:lnTo>
                  <a:pt x="548652" y="620613"/>
                </a:lnTo>
                <a:lnTo>
                  <a:pt x="548652" y="0"/>
                </a:lnTo>
                <a:lnTo>
                  <a:pt x="0" y="0"/>
                </a:lnTo>
                <a:lnTo>
                  <a:pt x="0" y="620613"/>
                </a:lnTo>
              </a:path>
            </a:pathLst>
          </a:custGeom>
          <a:solidFill>
            <a:srgbClr val="204b8c"/>
          </a:solidFill>
          <a:ln>
            <a:noFill/>
          </a:ln>
        </p:spPr>
        <p:style>
          <a:lnRef idx="0"/>
          <a:fillRef idx="0"/>
          <a:effectRef idx="0"/>
          <a:fontRef idx="minor"/>
        </p:style>
      </p:sp>
      <p:sp>
        <p:nvSpPr>
          <p:cNvPr id="108" name="CustomShape 8"/>
          <p:cNvSpPr/>
          <p:nvPr/>
        </p:nvSpPr>
        <p:spPr>
          <a:xfrm>
            <a:off x="864000" y="5112000"/>
            <a:ext cx="543240" cy="1438200"/>
          </a:xfrm>
          <a:custGeom>
            <a:avLst/>
            <a:gdLst/>
            <a:ahLst/>
            <a:rect l="0" t="0" r="r" b="b"/>
            <a:pathLst>
              <a:path w="548653" h="1061342">
                <a:moveTo>
                  <a:pt x="0" y="1061341"/>
                </a:moveTo>
                <a:lnTo>
                  <a:pt x="548652" y="1061341"/>
                </a:lnTo>
                <a:lnTo>
                  <a:pt x="548652" y="0"/>
                </a:lnTo>
                <a:lnTo>
                  <a:pt x="0" y="0"/>
                </a:lnTo>
                <a:lnTo>
                  <a:pt x="0" y="1061341"/>
                </a:lnTo>
              </a:path>
            </a:pathLst>
          </a:custGeom>
          <a:solidFill>
            <a:srgbClr val="ee2926"/>
          </a:solidFill>
          <a:ln>
            <a:noFill/>
          </a:ln>
        </p:spPr>
        <p:style>
          <a:lnRef idx="0"/>
          <a:fillRef idx="0"/>
          <a:effectRef idx="0"/>
          <a:fontRef idx="minor"/>
        </p:style>
      </p:sp>
      <p:sp>
        <p:nvSpPr>
          <p:cNvPr id="109" name="CustomShape 9"/>
          <p:cNvSpPr/>
          <p:nvPr/>
        </p:nvSpPr>
        <p:spPr>
          <a:xfrm>
            <a:off x="887040" y="6840000"/>
            <a:ext cx="524880" cy="1582200"/>
          </a:xfrm>
          <a:custGeom>
            <a:avLst/>
            <a:gdLst/>
            <a:ahLst/>
            <a:rect l="0" t="0" r="r" b="b"/>
            <a:pathLst>
              <a:path w="530674" h="1502063">
                <a:moveTo>
                  <a:pt x="0" y="1502062"/>
                </a:moveTo>
                <a:lnTo>
                  <a:pt x="530673" y="1502062"/>
                </a:lnTo>
                <a:lnTo>
                  <a:pt x="530673" y="0"/>
                </a:lnTo>
                <a:lnTo>
                  <a:pt x="0" y="0"/>
                </a:lnTo>
                <a:lnTo>
                  <a:pt x="0" y="1502062"/>
                </a:lnTo>
              </a:path>
            </a:pathLst>
          </a:custGeom>
          <a:solidFill>
            <a:srgbClr val="a46f34"/>
          </a:solidFill>
          <a:ln>
            <a:noFill/>
          </a:ln>
        </p:spPr>
        <p:style>
          <a:lnRef idx="0"/>
          <a:fillRef idx="0"/>
          <a:effectRef idx="0"/>
          <a:fontRef idx="minor"/>
        </p:style>
      </p:sp>
      <p:sp>
        <p:nvSpPr>
          <p:cNvPr id="110" name="CustomShape 10"/>
          <p:cNvSpPr/>
          <p:nvPr/>
        </p:nvSpPr>
        <p:spPr>
          <a:xfrm>
            <a:off x="864000" y="8712000"/>
            <a:ext cx="524880" cy="574200"/>
          </a:xfrm>
          <a:custGeom>
            <a:avLst/>
            <a:gdLst/>
            <a:ahLst/>
            <a:rect l="0" t="0" r="r" b="b"/>
            <a:pathLst>
              <a:path w="530674" h="620619">
                <a:moveTo>
                  <a:pt x="0" y="620618"/>
                </a:moveTo>
                <a:lnTo>
                  <a:pt x="530673" y="620618"/>
                </a:lnTo>
                <a:lnTo>
                  <a:pt x="530673" y="0"/>
                </a:lnTo>
                <a:lnTo>
                  <a:pt x="0" y="0"/>
                </a:lnTo>
                <a:lnTo>
                  <a:pt x="0" y="620618"/>
                </a:lnTo>
              </a:path>
            </a:pathLst>
          </a:custGeom>
          <a:solidFill>
            <a:srgbClr val="d385b8"/>
          </a:solidFill>
          <a:ln>
            <a:noFill/>
          </a:ln>
        </p:spPr>
        <p:style>
          <a:lnRef idx="0"/>
          <a:fillRef idx="0"/>
          <a:effectRef idx="0"/>
          <a:fontRef idx="minor"/>
        </p:style>
      </p:sp>
      <p:sp>
        <p:nvSpPr>
          <p:cNvPr id="111" name="CustomShape 11"/>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
        <p:nvSpPr>
          <p:cNvPr id="112" name="CustomShape 12"/>
          <p:cNvSpPr/>
          <p:nvPr/>
        </p:nvSpPr>
        <p:spPr>
          <a:xfrm>
            <a:off x="864000" y="4032000"/>
            <a:ext cx="524880" cy="862560"/>
          </a:xfrm>
          <a:custGeom>
            <a:avLst/>
            <a:gdLst/>
            <a:ahLst/>
            <a:rect l="0" t="0" r="r" b="b"/>
            <a:pathLst>
              <a:path w="530674" h="620619">
                <a:moveTo>
                  <a:pt x="0" y="620618"/>
                </a:moveTo>
                <a:lnTo>
                  <a:pt x="530673" y="620618"/>
                </a:lnTo>
                <a:lnTo>
                  <a:pt x="530673" y="0"/>
                </a:lnTo>
                <a:lnTo>
                  <a:pt x="0" y="0"/>
                </a:lnTo>
                <a:lnTo>
                  <a:pt x="0" y="620618"/>
                </a:lnTo>
              </a:path>
            </a:pathLst>
          </a:custGeom>
          <a:solidFill>
            <a:srgbClr val="4b1f6f"/>
          </a:solidFill>
          <a:ln>
            <a:noFill/>
          </a:ln>
        </p:spPr>
        <p:style>
          <a:lnRef idx="0"/>
          <a:fillRef idx="0"/>
          <a:effectRef idx="0"/>
          <a:fontRef idx="minor"/>
        </p:style>
      </p:sp>
      <p:sp>
        <p:nvSpPr>
          <p:cNvPr id="113" name="CustomShape 13"/>
          <p:cNvSpPr/>
          <p:nvPr/>
        </p:nvSpPr>
        <p:spPr>
          <a:xfrm>
            <a:off x="453600" y="186480"/>
            <a:ext cx="2062440" cy="290880"/>
          </a:xfrm>
          <a:prstGeom prst="rect">
            <a:avLst/>
          </a:prstGeom>
          <a:solidFill>
            <a:srgbClr val="ffffff"/>
          </a:solidFill>
          <a:ln>
            <a:solidFill>
              <a:srgbClr val="3465a4"/>
            </a:solidFill>
          </a:ln>
        </p:spPr>
        <p:style>
          <a:lnRef idx="0"/>
          <a:fillRef idx="0"/>
          <a:effectRef idx="0"/>
          <a:fontRef idx="minor"/>
        </p:style>
        <p:txBody>
          <a:bodyPr lIns="90000" rIns="90000" tIns="45000" bIns="45000"/>
          <a:p>
            <a:pPr algn="just">
              <a:lnSpc>
                <a:spcPct val="100000"/>
              </a:lnSpc>
            </a:pPr>
            <a:r>
              <a:rPr b="1" lang="it-IT" sz="1400" strike="noStrike">
                <a:solidFill>
                  <a:srgbClr val="a91f23"/>
                </a:solidFill>
                <a:latin typeface="Arial"/>
                <a:ea typeface="DejaVu Sans"/>
              </a:rPr>
              <a:t> </a:t>
            </a:r>
            <a:r>
              <a:rPr b="1" lang="it-IT" sz="1400" strike="noStrike">
                <a:solidFill>
                  <a:srgbClr val="a91f23"/>
                </a:solidFill>
                <a:latin typeface="Arial"/>
                <a:ea typeface="DejaVu Sans"/>
              </a:rPr>
              <a:t>Indice aree tematiche</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15"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16" name="CustomShape 3"/>
          <p:cNvSpPr/>
          <p:nvPr/>
        </p:nvSpPr>
        <p:spPr>
          <a:xfrm>
            <a:off x="144000" y="144000"/>
            <a:ext cx="7145280" cy="691020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a41e22"/>
                </a:solidFill>
                <a:latin typeface="Arial"/>
                <a:ea typeface="DejaVu Sans"/>
              </a:rPr>
              <a:t>Alimentazione</a:t>
            </a:r>
            <a:endParaRPr/>
          </a:p>
          <a:p>
            <a:pPr>
              <a:lnSpc>
                <a:spcPct val="100000"/>
              </a:lnSpc>
            </a:pPr>
            <a:endParaRPr/>
          </a:p>
          <a:p>
            <a:pPr>
              <a:lnSpc>
                <a:spcPct val="100000"/>
              </a:lnSpc>
            </a:pPr>
            <a:r>
              <a:rPr b="1" lang="it-IT" sz="1400" strike="noStrike">
                <a:solidFill>
                  <a:srgbClr val="3e7dc0"/>
                </a:solidFill>
                <a:latin typeface="Arial"/>
                <a:ea typeface="DejaVu Sans"/>
              </a:rPr>
              <a:t>Scuole Primaria</a:t>
            </a:r>
            <a:endParaRPr/>
          </a:p>
          <a:p>
            <a:pPr>
              <a:lnSpc>
                <a:spcPct val="100000"/>
              </a:lnSpc>
            </a:pPr>
            <a:endParaRPr/>
          </a:p>
          <a:p>
            <a:pPr>
              <a:lnSpc>
                <a:spcPct val="100000"/>
              </a:lnSpc>
            </a:pPr>
            <a:r>
              <a:rPr b="1" lang="it-IT" sz="1400" strike="noStrike">
                <a:solidFill>
                  <a:srgbClr val="993366"/>
                </a:solidFill>
                <a:latin typeface="Arial"/>
                <a:ea typeface="DejaVu Sans"/>
              </a:rPr>
              <a:t>	</a:t>
            </a:r>
            <a:r>
              <a:rPr b="1" lang="it-IT" sz="1400" strike="noStrike">
                <a:solidFill>
                  <a:srgbClr val="993366"/>
                </a:solidFill>
                <a:latin typeface="Arial"/>
                <a:ea typeface="DejaVu Sans"/>
              </a:rPr>
              <a:t>	</a:t>
            </a:r>
            <a:r>
              <a:rPr b="1" lang="it-IT" sz="1400" strike="noStrike">
                <a:solidFill>
                  <a:srgbClr val="993366"/>
                </a:solidFill>
                <a:latin typeface="Arial"/>
                <a:ea typeface="DejaVu Sans"/>
              </a:rPr>
              <a:t>	</a:t>
            </a:r>
            <a:r>
              <a:rPr b="1" lang="it-IT" sz="1400" strike="noStrike">
                <a:solidFill>
                  <a:srgbClr val="993366"/>
                </a:solidFill>
                <a:latin typeface="Arial"/>
                <a:ea typeface="DejaVu Sans"/>
              </a:rPr>
              <a:t>	</a:t>
            </a:r>
            <a:r>
              <a:rPr b="1" lang="it-IT" sz="1400" strike="noStrike">
                <a:solidFill>
                  <a:srgbClr val="993366"/>
                </a:solidFill>
                <a:latin typeface="Arial"/>
                <a:ea typeface="DejaVu Sans"/>
              </a:rPr>
              <a:t>C</a:t>
            </a:r>
            <a:r>
              <a:rPr b="1" lang="it-IT" sz="1400" strike="noStrike">
                <a:solidFill>
                  <a:srgbClr val="00ff00"/>
                </a:solidFill>
                <a:latin typeface="Arial"/>
                <a:ea typeface="DejaVu Sans"/>
              </a:rPr>
              <a:t>o</a:t>
            </a:r>
            <a:r>
              <a:rPr b="1" lang="it-IT" sz="1400" strike="noStrike">
                <a:solidFill>
                  <a:srgbClr val="0000ff"/>
                </a:solidFill>
                <a:latin typeface="Arial"/>
                <a:ea typeface="DejaVu Sans"/>
              </a:rPr>
              <a:t>l</a:t>
            </a:r>
            <a:r>
              <a:rPr b="1" lang="it-IT" sz="1400" strike="noStrike">
                <a:solidFill>
                  <a:srgbClr val="ffff00"/>
                </a:solidFill>
                <a:latin typeface="Arial"/>
                <a:ea typeface="DejaVu Sans"/>
              </a:rPr>
              <a:t>o</a:t>
            </a:r>
            <a:r>
              <a:rPr b="1" lang="it-IT" sz="1400" strike="noStrike">
                <a:solidFill>
                  <a:srgbClr val="3e7dc0"/>
                </a:solidFill>
                <a:latin typeface="Arial"/>
                <a:ea typeface="DejaVu Sans"/>
              </a:rPr>
              <a:t>r</a:t>
            </a:r>
            <a:r>
              <a:rPr b="1" lang="it-IT" sz="1400" strike="noStrike">
                <a:solidFill>
                  <a:srgbClr val="808000"/>
                </a:solidFill>
                <a:latin typeface="Arial"/>
                <a:ea typeface="DejaVu Sans"/>
              </a:rPr>
              <a:t>i</a:t>
            </a:r>
            <a:r>
              <a:rPr b="1" lang="it-IT" sz="1400" strike="noStrike">
                <a:solidFill>
                  <a:srgbClr val="ff0000"/>
                </a:solidFill>
                <a:latin typeface="Arial"/>
                <a:ea typeface="DejaVu Sans"/>
              </a:rPr>
              <a:t>A</a:t>
            </a:r>
            <a:r>
              <a:rPr b="1" lang="it-IT" sz="1400" strike="noStrike">
                <a:solidFill>
                  <a:srgbClr val="3366ff"/>
                </a:solidFill>
                <a:latin typeface="Arial"/>
                <a:ea typeface="DejaVu Sans"/>
              </a:rPr>
              <a:t>m</a:t>
            </a:r>
            <a:r>
              <a:rPr b="1" lang="it-IT" sz="1400" strike="noStrike">
                <a:solidFill>
                  <a:srgbClr val="ff00ff"/>
                </a:solidFill>
                <a:latin typeface="Arial"/>
                <a:ea typeface="DejaVu Sans"/>
              </a:rPr>
              <a:t>o</a:t>
            </a:r>
            <a:r>
              <a:rPr b="1" lang="it-IT" sz="1400" strike="noStrike">
                <a:solidFill>
                  <a:srgbClr val="3e7dc0"/>
                </a:solidFill>
                <a:latin typeface="Arial"/>
                <a:ea typeface="DejaVu Sans"/>
              </a:rPr>
              <a:t>   </a:t>
            </a:r>
            <a:r>
              <a:rPr b="1" lang="it-IT" sz="1400" strike="noStrike">
                <a:solidFill>
                  <a:srgbClr val="008000"/>
                </a:solidFill>
                <a:latin typeface="Arial"/>
                <a:ea typeface="DejaVu Sans"/>
              </a:rPr>
              <a:t>I  </a:t>
            </a:r>
            <a:r>
              <a:rPr b="1" lang="it-IT" sz="1400" strike="noStrike">
                <a:solidFill>
                  <a:srgbClr val="3e7dc0"/>
                </a:solidFill>
                <a:latin typeface="Arial"/>
                <a:ea typeface="DejaVu Sans"/>
              </a:rPr>
              <a:t> </a:t>
            </a:r>
            <a:r>
              <a:rPr b="1" lang="it-IT" sz="1400" strike="noStrike">
                <a:solidFill>
                  <a:srgbClr val="003366"/>
                </a:solidFill>
                <a:latin typeface="Arial"/>
                <a:ea typeface="DejaVu Sans"/>
              </a:rPr>
              <a:t>p</a:t>
            </a:r>
            <a:r>
              <a:rPr b="1" lang="it-IT" sz="1400" strike="noStrike">
                <a:solidFill>
                  <a:srgbClr val="ff9900"/>
                </a:solidFill>
                <a:latin typeface="Arial"/>
                <a:ea typeface="DejaVu Sans"/>
              </a:rPr>
              <a:t>a</a:t>
            </a:r>
            <a:r>
              <a:rPr b="1" lang="it-IT" sz="1400" strike="noStrike">
                <a:solidFill>
                  <a:srgbClr val="3e7dc0"/>
                </a:solidFill>
                <a:latin typeface="Arial"/>
                <a:ea typeface="DejaVu Sans"/>
              </a:rPr>
              <a:t>s</a:t>
            </a:r>
            <a:r>
              <a:rPr b="1" lang="it-IT" sz="1400" strike="noStrike">
                <a:solidFill>
                  <a:srgbClr val="800000"/>
                </a:solidFill>
                <a:latin typeface="Arial"/>
                <a:ea typeface="DejaVu Sans"/>
              </a:rPr>
              <a:t>t</a:t>
            </a:r>
            <a:r>
              <a:rPr b="1" lang="it-IT" sz="1400" strike="noStrike">
                <a:solidFill>
                  <a:srgbClr val="33cccc"/>
                </a:solidFill>
                <a:latin typeface="Arial"/>
                <a:ea typeface="DejaVu Sans"/>
              </a:rPr>
              <a:t>i</a:t>
            </a:r>
            <a:r>
              <a:rPr b="1" lang="it-IT" sz="1400" strike="noStrike">
                <a:solidFill>
                  <a:srgbClr val="3e7dc0"/>
                </a:solidFill>
                <a:latin typeface="Arial"/>
                <a:ea typeface="DejaVu Sans"/>
              </a:rPr>
              <a:t> ………</a:t>
            </a:r>
            <a:endParaRPr/>
          </a:p>
          <a:p>
            <a:pPr>
              <a:lnSpc>
                <a:spcPct val="100000"/>
              </a:lnSpc>
            </a:pPr>
            <a:endParaRPr/>
          </a:p>
          <a:p>
            <a:pPr>
              <a:lnSpc>
                <a:spcPct val="100000"/>
              </a:lnSpc>
            </a:pPr>
            <a:endParaRPr/>
          </a:p>
          <a:p>
            <a:pPr>
              <a:lnSpc>
                <a:spcPct val="100000"/>
              </a:lnSpc>
            </a:pPr>
            <a:r>
              <a:rPr b="1" lang="it-IT" sz="1200" strike="noStrike">
                <a:solidFill>
                  <a:srgbClr val="000000"/>
                </a:solidFill>
                <a:latin typeface="Arial"/>
                <a:ea typeface="DejaVu Sans"/>
              </a:rPr>
              <a:t>Obiettivi educativi</a:t>
            </a:r>
            <a:endParaRPr/>
          </a:p>
          <a:p>
            <a:pPr>
              <a:lnSpc>
                <a:spcPct val="100000"/>
              </a:lnSpc>
            </a:pPr>
            <a:r>
              <a:rPr lang="it-IT" sz="1200" strike="noStrike">
                <a:solidFill>
                  <a:srgbClr val="000000"/>
                </a:solidFill>
                <a:latin typeface="Arial"/>
                <a:ea typeface="DejaVu Sans"/>
              </a:rPr>
              <a:t>Far acquisire competenze per adottare una corretta alimentazione all’interno di un sano stile di vita</a:t>
            </a:r>
            <a:endParaRPr/>
          </a:p>
          <a:p>
            <a:pPr>
              <a:lnSpc>
                <a:spcPct val="100000"/>
              </a:lnSpc>
            </a:pPr>
            <a:endParaRPr/>
          </a:p>
          <a:p>
            <a:pPr>
              <a:lnSpc>
                <a:spcPct val="100000"/>
              </a:lnSpc>
            </a:pPr>
            <a:r>
              <a:rPr b="1" lang="it-IT" sz="1200" strike="noStrike">
                <a:solidFill>
                  <a:srgbClr val="000000"/>
                </a:solidFill>
                <a:latin typeface="Arial"/>
                <a:ea typeface="DejaVu Sans"/>
              </a:rPr>
              <a:t>Destinatari</a:t>
            </a:r>
            <a:endParaRPr/>
          </a:p>
          <a:p>
            <a:pPr>
              <a:lnSpc>
                <a:spcPct val="100000"/>
              </a:lnSpc>
            </a:pPr>
            <a:r>
              <a:rPr lang="it-IT" sz="1200" strike="noStrike">
                <a:solidFill>
                  <a:srgbClr val="000000"/>
                </a:solidFill>
                <a:latin typeface="Arial"/>
                <a:ea typeface="DejaVu Sans"/>
              </a:rPr>
              <a:t>Alunni delle prime quattro classi della Scuola Primaria di Primo Grado (fascia età 6/10 anni);</a:t>
            </a:r>
            <a:endParaRPr/>
          </a:p>
          <a:p>
            <a:pPr>
              <a:lnSpc>
                <a:spcPct val="100000"/>
              </a:lnSpc>
            </a:pPr>
            <a:endParaRPr/>
          </a:p>
          <a:p>
            <a:pPr>
              <a:lnSpc>
                <a:spcPct val="100000"/>
              </a:lnSpc>
            </a:pPr>
            <a:r>
              <a:rPr b="1" lang="it-IT" sz="1200" strike="noStrike">
                <a:solidFill>
                  <a:srgbClr val="000000"/>
                </a:solidFill>
                <a:latin typeface="Arial"/>
                <a:ea typeface="DejaVu Sans"/>
              </a:rPr>
              <a:t>Metodologia</a:t>
            </a:r>
            <a:endParaRPr/>
          </a:p>
          <a:p>
            <a:pPr algn="just">
              <a:lnSpc>
                <a:spcPct val="100000"/>
              </a:lnSpc>
            </a:pPr>
            <a:r>
              <a:rPr lang="it-IT" sz="1200" strike="noStrike">
                <a:solidFill>
                  <a:srgbClr val="000000"/>
                </a:solidFill>
                <a:latin typeface="Arial"/>
                <a:ea typeface="DejaVu Sans"/>
              </a:rPr>
              <a:t>Trattasi di percorso didattico multimediale mirato all’educazione alimentare per l’infanzia: schede, immagini da colorare, giochi che stimolano l’apprendimento attraverso l’uso di un e-book interattivo. </a:t>
            </a:r>
            <a:endParaRPr/>
          </a:p>
          <a:p>
            <a:pPr algn="just">
              <a:lnSpc>
                <a:spcPct val="100000"/>
              </a:lnSpc>
            </a:pPr>
            <a:r>
              <a:rPr lang="it-IT" sz="1200" strike="noStrike">
                <a:solidFill>
                  <a:srgbClr val="000000"/>
                </a:solidFill>
                <a:latin typeface="Arial"/>
                <a:ea typeface="DejaVu Sans"/>
              </a:rPr>
              <a:t>Per scaricare l’e-book sul proprio dispositivo o per la sua semplice consultazione online dovrà essere necessaria la registrazione dell’utente: l’utilizzo dell’opera, da parte degli utenti registrati, sarà completamente gratuito. La registrazione non comporta alcun costo ma, da un lato, permette agli utenti di avere il pieno rispetto della propria privacy e, dall’altro, consente, alle parti promotrici dell’iniziativa, di quantificare gli accessi per conoscere il numero delle persone raggiunte.</a:t>
            </a:r>
            <a:endParaRPr/>
          </a:p>
          <a:p>
            <a:pPr algn="just">
              <a:lnSpc>
                <a:spcPct val="100000"/>
              </a:lnSpc>
            </a:pPr>
            <a:r>
              <a:rPr lang="it-IT" sz="1200" strike="noStrike">
                <a:solidFill>
                  <a:srgbClr val="000000"/>
                </a:solidFill>
                <a:latin typeface="Arial"/>
                <a:ea typeface="DejaVu Sans"/>
              </a:rPr>
              <a:t>Verrà effettuata, agli insegnanti, la presentazione del progetto e l’illustrazione delle modalità di accesso all’e-book, da parte dei soggetti/enti promotori.</a:t>
            </a:r>
            <a:endParaRPr/>
          </a:p>
          <a:p>
            <a:pPr algn="just">
              <a:lnSpc>
                <a:spcPct val="100000"/>
              </a:lnSpc>
            </a:pPr>
            <a:endParaRPr/>
          </a:p>
          <a:p>
            <a:pPr>
              <a:lnSpc>
                <a:spcPct val="100000"/>
              </a:lnSpc>
            </a:pPr>
            <a:r>
              <a:rPr b="1" lang="it-IT" sz="1200" strike="noStrike">
                <a:solidFill>
                  <a:srgbClr val="000000"/>
                </a:solidFill>
                <a:latin typeface="Arial"/>
                <a:ea typeface="DejaVu Sans"/>
              </a:rPr>
              <a:t>Modalità di adesione</a:t>
            </a:r>
            <a:endParaRPr/>
          </a:p>
          <a:p>
            <a:pPr>
              <a:lnSpc>
                <a:spcPct val="100000"/>
              </a:lnSpc>
            </a:pPr>
            <a:r>
              <a:rPr lang="it-IT" sz="1200" strike="noStrike">
                <a:solidFill>
                  <a:srgbClr val="000000"/>
                </a:solidFill>
                <a:latin typeface="Arial"/>
                <a:ea typeface="DejaVu Sans"/>
              </a:rPr>
              <a:t>Si consiglia di trasmette la richiesta utilizzando il modulo allegato :</a:t>
            </a:r>
            <a:endParaRPr/>
          </a:p>
          <a:p>
            <a:pPr>
              <a:lnSpc>
                <a:spcPct val="100000"/>
              </a:lnSpc>
            </a:pPr>
            <a:r>
              <a:rPr lang="it-IT" sz="1200" strike="noStrike">
                <a:solidFill>
                  <a:srgbClr val="000000"/>
                </a:solidFill>
                <a:latin typeface="Arial"/>
                <a:ea typeface="DejaVu Sans"/>
              </a:rPr>
              <a:t>via fax 0141-484089 o e-mail: </a:t>
            </a:r>
            <a:r>
              <a:rPr lang="it-IT" sz="1200" strike="noStrike" u="sng">
                <a:solidFill>
                  <a:srgbClr val="000000"/>
                </a:solidFill>
                <a:latin typeface="Arial"/>
                <a:ea typeface="DejaVu Sans"/>
              </a:rPr>
              <a:t>promozionesalute@asl.at.it</a:t>
            </a:r>
            <a:endParaRPr/>
          </a:p>
          <a:p>
            <a:pPr>
              <a:lnSpc>
                <a:spcPct val="100000"/>
              </a:lnSpc>
            </a:pPr>
            <a:r>
              <a:rPr lang="it-IT" sz="1200" strike="noStrike">
                <a:solidFill>
                  <a:srgbClr val="000000"/>
                </a:solidFill>
                <a:latin typeface="Arial"/>
                <a:ea typeface="DejaVu Sans"/>
              </a:rPr>
              <a:t>entro il 1 luglio p.v. per poter garantire l’attuazione degli interventi entro il primo semestre del prossimo anno</a:t>
            </a:r>
            <a:endParaRPr/>
          </a:p>
          <a:p>
            <a:pPr>
              <a:lnSpc>
                <a:spcPct val="100000"/>
              </a:lnSpc>
            </a:pPr>
            <a:r>
              <a:rPr lang="it-IT" sz="1200" strike="noStrike">
                <a:solidFill>
                  <a:srgbClr val="000000"/>
                </a:solidFill>
                <a:latin typeface="Arial"/>
                <a:ea typeface="DejaVu Sans"/>
              </a:rPr>
              <a:t>scolastico.</a:t>
            </a:r>
            <a:endParaRPr/>
          </a:p>
          <a:p>
            <a:pPr>
              <a:lnSpc>
                <a:spcPct val="100000"/>
              </a:lnSpc>
            </a:pPr>
            <a:r>
              <a:rPr lang="it-IT" sz="1200" strike="noStrike">
                <a:solidFill>
                  <a:srgbClr val="000000"/>
                </a:solidFill>
                <a:latin typeface="Arial"/>
                <a:ea typeface="DejaVu Sans"/>
              </a:rPr>
              <a:t>Verranno comunque accettate le richieste inviate entro il 30 settembre p.v.</a:t>
            </a:r>
            <a:endParaRPr/>
          </a:p>
          <a:p>
            <a:pPr>
              <a:lnSpc>
                <a:spcPct val="100000"/>
              </a:lnSpc>
            </a:pPr>
            <a:endParaRPr/>
          </a:p>
          <a:p>
            <a:pPr>
              <a:lnSpc>
                <a:spcPct val="100000"/>
              </a:lnSpc>
            </a:pPr>
            <a:r>
              <a:rPr b="1" lang="it-IT" sz="1200" strike="noStrike">
                <a:solidFill>
                  <a:srgbClr val="000000"/>
                </a:solidFill>
                <a:latin typeface="Arial"/>
                <a:ea typeface="DejaVu Sans"/>
              </a:rPr>
              <a:t>Riferimenti:</a:t>
            </a:r>
            <a:endParaRPr/>
          </a:p>
          <a:p>
            <a:pPr>
              <a:lnSpc>
                <a:spcPct val="100000"/>
              </a:lnSpc>
            </a:pPr>
            <a:r>
              <a:rPr lang="it-IT" sz="1200" strike="noStrike">
                <a:solidFill>
                  <a:srgbClr val="000000"/>
                </a:solidFill>
                <a:latin typeface="Arial"/>
                <a:ea typeface="DejaVu Sans"/>
              </a:rPr>
              <a:t>Dott.ssa Renza Berruti, SIAN, tel. 0141 484927</a:t>
            </a:r>
            <a:endParaRPr/>
          </a:p>
        </p:txBody>
      </p:sp>
      <p:sp>
        <p:nvSpPr>
          <p:cNvPr id="117" name="CustomShape 4"/>
          <p:cNvSpPr/>
          <p:nvPr/>
        </p:nvSpPr>
        <p:spPr>
          <a:xfrm>
            <a:off x="1515960" y="6984000"/>
            <a:ext cx="4374000" cy="2673720"/>
          </a:xfrm>
          <a:prstGeom prst="rect">
            <a:avLst/>
          </a:prstGeom>
          <a:blipFill>
            <a:blip r:embed="rId1"/>
            <a:stretch>
              <a:fillRect/>
            </a:stretch>
          </a:blipFill>
          <a:ln>
            <a:noFill/>
          </a:ln>
        </p:spPr>
        <p:style>
          <a:lnRef idx="0"/>
          <a:fillRef idx="0"/>
          <a:effectRef idx="0"/>
          <a:fontRef idx="minor"/>
        </p:style>
      </p:sp>
      <p:sp>
        <p:nvSpPr>
          <p:cNvPr id="118" name="CustomShape 5"/>
          <p:cNvSpPr/>
          <p:nvPr/>
        </p:nvSpPr>
        <p:spPr>
          <a:xfrm>
            <a:off x="1515960" y="6984000"/>
            <a:ext cx="4374000" cy="2694960"/>
          </a:xfrm>
          <a:custGeom>
            <a:avLst/>
            <a:gdLst/>
            <a:ahLst/>
            <a:rect l="0" t="0" r="r" b="b"/>
            <a:pathLst>
              <a:path w="4379763" h="2911328">
                <a:moveTo>
                  <a:pt x="0" y="2911327"/>
                </a:moveTo>
                <a:lnTo>
                  <a:pt x="4379762" y="2911327"/>
                </a:lnTo>
                <a:lnTo>
                  <a:pt x="4379762" y="0"/>
                </a:lnTo>
                <a:lnTo>
                  <a:pt x="0" y="0"/>
                </a:lnTo>
                <a:lnTo>
                  <a:pt x="0" y="2911327"/>
                </a:lnTo>
              </a:path>
            </a:pathLst>
          </a:custGeom>
          <a:noFill/>
          <a:ln w="63360">
            <a:solidFill>
              <a:srgbClr val="a41d21"/>
            </a:solidFill>
            <a:round/>
          </a:ln>
        </p:spPr>
        <p:style>
          <a:lnRef idx="0"/>
          <a:fillRef idx="0"/>
          <a:effectRef idx="0"/>
          <a:fontRef idx="minor"/>
        </p:style>
      </p:sp>
      <p:sp>
        <p:nvSpPr>
          <p:cNvPr id="119" name="CustomShape 6"/>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21"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22" name="CustomShape 3"/>
          <p:cNvSpPr/>
          <p:nvPr/>
        </p:nvSpPr>
        <p:spPr>
          <a:xfrm>
            <a:off x="167400" y="144000"/>
            <a:ext cx="7145280" cy="662508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a41e22"/>
                </a:solidFill>
                <a:latin typeface="Arial"/>
                <a:ea typeface="DejaVu Sans"/>
              </a:rPr>
              <a:t>Alimentazione</a:t>
            </a:r>
            <a:endParaRPr/>
          </a:p>
          <a:p>
            <a:pPr>
              <a:lnSpc>
                <a:spcPct val="100000"/>
              </a:lnSpc>
            </a:pPr>
            <a:endParaRPr/>
          </a:p>
          <a:p>
            <a:pPr>
              <a:lnSpc>
                <a:spcPct val="100000"/>
              </a:lnSpc>
            </a:pPr>
            <a:endParaRPr/>
          </a:p>
          <a:p>
            <a:pPr>
              <a:lnSpc>
                <a:spcPct val="100000"/>
              </a:lnSpc>
            </a:pPr>
            <a:r>
              <a:rPr b="1" lang="it-IT" sz="1400" strike="noStrike">
                <a:solidFill>
                  <a:srgbClr val="3e7dc0"/>
                </a:solidFill>
                <a:latin typeface="Arial"/>
                <a:ea typeface="DejaVu Sans"/>
              </a:rPr>
              <a:t>Scuole SEC. di I° e II° grado</a:t>
            </a:r>
            <a:endParaRPr/>
          </a:p>
          <a:p>
            <a:pPr>
              <a:lnSpc>
                <a:spcPct val="100000"/>
              </a:lnSpc>
            </a:pPr>
            <a:endParaRPr/>
          </a:p>
          <a:p>
            <a:pPr algn="ctr">
              <a:lnSpc>
                <a:spcPct val="100000"/>
              </a:lnSpc>
            </a:pPr>
            <a:r>
              <a:rPr b="1" lang="it-IT" sz="1400" strike="noStrike">
                <a:solidFill>
                  <a:srgbClr val="231f20"/>
                </a:solidFill>
                <a:latin typeface="Arial"/>
                <a:ea typeface="DejaVu Sans"/>
              </a:rPr>
              <a:t>SPORTELLO NUTRIZIONALE</a:t>
            </a:r>
            <a:endParaRPr/>
          </a:p>
          <a:p>
            <a:pPr algn="ctr">
              <a:lnSpc>
                <a:spcPct val="100000"/>
              </a:lnSpc>
            </a:pPr>
            <a:r>
              <a:rPr b="1" i="1" lang="it-IT" sz="1200" strike="noStrike">
                <a:solidFill>
                  <a:srgbClr val="231f20"/>
                </a:solidFill>
                <a:latin typeface="Arial"/>
                <a:ea typeface="DejaVu Sans"/>
              </a:rPr>
              <a:t>“</a:t>
            </a:r>
            <a:r>
              <a:rPr b="1" i="1" lang="it-IT" sz="1200" strike="noStrike">
                <a:solidFill>
                  <a:srgbClr val="231f20"/>
                </a:solidFill>
                <a:latin typeface="Arial"/>
                <a:ea typeface="DejaVu Sans"/>
              </a:rPr>
              <a:t>La corretta alimentazione dell’età evolutiva”</a:t>
            </a:r>
            <a:endParaRPr/>
          </a:p>
          <a:p>
            <a:pPr>
              <a:lnSpc>
                <a:spcPct val="100000"/>
              </a:lnSpc>
            </a:pPr>
            <a:endParaRPr/>
          </a:p>
          <a:p>
            <a:pPr>
              <a:lnSpc>
                <a:spcPct val="100000"/>
              </a:lnSpc>
            </a:pPr>
            <a:r>
              <a:rPr b="1" lang="it-IT" sz="1200" strike="noStrike">
                <a:solidFill>
                  <a:srgbClr val="231f20"/>
                </a:solidFill>
                <a:latin typeface="Arial"/>
                <a:ea typeface="DejaVu Sans"/>
              </a:rPr>
              <a:t>Destinatari:</a:t>
            </a:r>
            <a:endParaRPr/>
          </a:p>
          <a:p>
            <a:pPr>
              <a:lnSpc>
                <a:spcPct val="100000"/>
              </a:lnSpc>
            </a:pPr>
            <a:r>
              <a:rPr lang="it-IT" sz="1200" strike="noStrike">
                <a:solidFill>
                  <a:srgbClr val="231f20"/>
                </a:solidFill>
                <a:latin typeface="Arial"/>
                <a:ea typeface="DejaVu Sans"/>
              </a:rPr>
              <a:t>Alunni delle Scuole Secondarie di I° e di II° grado.</a:t>
            </a:r>
            <a:endParaRPr/>
          </a:p>
          <a:p>
            <a:pPr>
              <a:lnSpc>
                <a:spcPct val="100000"/>
              </a:lnSpc>
            </a:pPr>
            <a:endParaRPr/>
          </a:p>
          <a:p>
            <a:pPr>
              <a:lnSpc>
                <a:spcPct val="100000"/>
              </a:lnSpc>
            </a:pPr>
            <a:r>
              <a:rPr b="1" lang="it-IT" sz="1200" strike="noStrike">
                <a:solidFill>
                  <a:srgbClr val="231f20"/>
                </a:solidFill>
                <a:latin typeface="Arial"/>
                <a:ea typeface="DejaVu Sans"/>
              </a:rPr>
              <a:t>Descrizione:</a:t>
            </a:r>
            <a:endParaRPr/>
          </a:p>
          <a:p>
            <a:pPr>
              <a:lnSpc>
                <a:spcPct val="100000"/>
              </a:lnSpc>
            </a:pPr>
            <a:r>
              <a:rPr lang="it-IT" sz="1200" strike="noStrike">
                <a:solidFill>
                  <a:srgbClr val="231f20"/>
                </a:solidFill>
                <a:latin typeface="Arial"/>
                <a:ea typeface="DejaVu Sans"/>
              </a:rPr>
              <a:t>Istituzione di uno sportello di consulenza nutrizionale</a:t>
            </a:r>
            <a:endParaRPr/>
          </a:p>
          <a:p>
            <a:pPr>
              <a:lnSpc>
                <a:spcPct val="100000"/>
              </a:lnSpc>
            </a:pPr>
            <a:endParaRPr/>
          </a:p>
          <a:p>
            <a:pPr>
              <a:lnSpc>
                <a:spcPct val="100000"/>
              </a:lnSpc>
            </a:pPr>
            <a:r>
              <a:rPr b="1" lang="it-IT" sz="1200" strike="noStrike">
                <a:solidFill>
                  <a:srgbClr val="231f20"/>
                </a:solidFill>
                <a:latin typeface="Arial"/>
                <a:ea typeface="DejaVu Sans"/>
              </a:rPr>
              <a:t>Obiettivo:</a:t>
            </a:r>
            <a:endParaRPr/>
          </a:p>
          <a:p>
            <a:pPr>
              <a:lnSpc>
                <a:spcPct val="100000"/>
              </a:lnSpc>
            </a:pPr>
            <a:r>
              <a:rPr lang="it-IT" sz="1200" strike="noStrike">
                <a:solidFill>
                  <a:srgbClr val="231f20"/>
                </a:solidFill>
                <a:latin typeface="Arial"/>
                <a:ea typeface="DejaVu Sans"/>
              </a:rPr>
              <a:t>Prevenzione obesità.</a:t>
            </a:r>
            <a:endParaRPr/>
          </a:p>
          <a:p>
            <a:pPr>
              <a:lnSpc>
                <a:spcPct val="100000"/>
              </a:lnSpc>
            </a:pPr>
            <a:endParaRPr/>
          </a:p>
          <a:p>
            <a:pPr>
              <a:lnSpc>
                <a:spcPct val="100000"/>
              </a:lnSpc>
            </a:pPr>
            <a:r>
              <a:rPr b="1" lang="it-IT" sz="1200" strike="noStrike">
                <a:solidFill>
                  <a:srgbClr val="231f20"/>
                </a:solidFill>
                <a:latin typeface="Arial"/>
                <a:ea typeface="DejaVu Sans"/>
              </a:rPr>
              <a:t>Modalità di svolgimento:</a:t>
            </a:r>
            <a:endParaRPr/>
          </a:p>
          <a:p>
            <a:pPr>
              <a:lnSpc>
                <a:spcPct val="100000"/>
              </a:lnSpc>
            </a:pPr>
            <a:r>
              <a:rPr lang="it-IT" sz="1200" strike="noStrike">
                <a:solidFill>
                  <a:srgbClr val="231f20"/>
                </a:solidFill>
                <a:latin typeface="Arial"/>
                <a:ea typeface="DejaVu Sans"/>
              </a:rPr>
              <a:t>Una volta al mese, gli operatori sanitari del servizio Igiene alimenti e Nutrizione saranno presenti presso la scuola  per circa 1 ora, e gli alunni interessati potranno rivolgersi direttamente per avere risposte alle loro richieste/curiosità/  dubbi su tematiche nutrizionali</a:t>
            </a:r>
            <a:endParaRPr/>
          </a:p>
          <a:p>
            <a:pPr>
              <a:lnSpc>
                <a:spcPct val="100000"/>
              </a:lnSpc>
            </a:pPr>
            <a:endParaRPr/>
          </a:p>
          <a:p>
            <a:pPr>
              <a:lnSpc>
                <a:spcPct val="100000"/>
              </a:lnSpc>
            </a:pPr>
            <a:r>
              <a:rPr b="1" lang="it-IT" sz="1200" strike="noStrike">
                <a:solidFill>
                  <a:srgbClr val="231f20"/>
                </a:solidFill>
                <a:latin typeface="Arial"/>
                <a:ea typeface="DejaVu Sans"/>
              </a:rPr>
              <a:t>Verrà data priorità alle richieste delle scuole che hanno avviato un percorso didattico significativo sull’educazione alimentare o che abbiano rilevato particolari bisogni sulla tematica in oggetto.</a:t>
            </a:r>
            <a:endParaRPr/>
          </a:p>
          <a:p>
            <a:pPr>
              <a:lnSpc>
                <a:spcPct val="100000"/>
              </a:lnSpc>
            </a:pPr>
            <a:endParaRPr/>
          </a:p>
          <a:p>
            <a:pPr>
              <a:lnSpc>
                <a:spcPct val="100000"/>
              </a:lnSpc>
            </a:pPr>
            <a:r>
              <a:rPr b="1" lang="it-IT" sz="1200" strike="noStrike">
                <a:solidFill>
                  <a:srgbClr val="231f20"/>
                </a:solidFill>
                <a:latin typeface="Arial"/>
                <a:ea typeface="DejaVu Sans"/>
              </a:rPr>
              <a:t>Modalità di adesione</a:t>
            </a:r>
            <a:endParaRPr/>
          </a:p>
          <a:p>
            <a:pPr>
              <a:lnSpc>
                <a:spcPct val="100000"/>
              </a:lnSpc>
            </a:pPr>
            <a:r>
              <a:rPr lang="it-IT" sz="1200" strike="noStrike">
                <a:solidFill>
                  <a:srgbClr val="231f20"/>
                </a:solidFill>
                <a:latin typeface="Arial"/>
                <a:ea typeface="DejaVu Sans"/>
              </a:rPr>
              <a:t>Si consiglia di trasmette la richiesta utilizzando il modulo allegato :</a:t>
            </a:r>
            <a:endParaRPr/>
          </a:p>
          <a:p>
            <a:pPr>
              <a:lnSpc>
                <a:spcPct val="100000"/>
              </a:lnSpc>
            </a:pPr>
            <a:r>
              <a:rPr b="1" lang="it-IT" sz="1200" strike="noStrike">
                <a:solidFill>
                  <a:srgbClr val="231f20"/>
                </a:solidFill>
                <a:latin typeface="Arial"/>
                <a:ea typeface="DejaVu Sans"/>
              </a:rPr>
              <a:t>via fax 0141-484089 o e-mail: </a:t>
            </a:r>
            <a:r>
              <a:rPr b="1" lang="it-IT" sz="1200" strike="noStrike" u="sng">
                <a:solidFill>
                  <a:srgbClr val="0000ff"/>
                </a:solidFill>
                <a:latin typeface="Arial"/>
                <a:ea typeface="DejaVu Sans"/>
              </a:rPr>
              <a:t>promozionesalute@asl.at.it</a:t>
            </a:r>
            <a:endParaRPr/>
          </a:p>
          <a:p>
            <a:pPr>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a:t>
            </a:r>
            <a:endParaRPr/>
          </a:p>
          <a:p>
            <a:pPr>
              <a:lnSpc>
                <a:spcPct val="100000"/>
              </a:lnSpc>
            </a:pPr>
            <a:r>
              <a:rPr b="1" lang="it-IT" sz="1200" strike="noStrike">
                <a:solidFill>
                  <a:srgbClr val="231f20"/>
                </a:solidFill>
                <a:latin typeface="Arial"/>
                <a:ea typeface="DejaVu Sans"/>
              </a:rPr>
              <a:t>scolastico.</a:t>
            </a:r>
            <a:endParaRPr/>
          </a:p>
          <a:p>
            <a:pPr>
              <a:lnSpc>
                <a:spcPct val="100000"/>
              </a:lnSpc>
            </a:pPr>
            <a:r>
              <a:rPr b="1" lang="it-IT" sz="1200" strike="noStrike">
                <a:solidFill>
                  <a:srgbClr val="231f20"/>
                </a:solidFill>
                <a:latin typeface="Arial"/>
                <a:ea typeface="DejaVu Sans"/>
              </a:rPr>
              <a:t>Verranno comunque accettate le richieste inviate entro il 30 settembre p.v.</a:t>
            </a:r>
            <a:endParaRPr/>
          </a:p>
          <a:p>
            <a:pPr>
              <a:lnSpc>
                <a:spcPct val="100000"/>
              </a:lnSpc>
            </a:pPr>
            <a:endParaRPr/>
          </a:p>
          <a:p>
            <a:pPr>
              <a:lnSpc>
                <a:spcPct val="100000"/>
              </a:lnSpc>
            </a:pPr>
            <a:r>
              <a:rPr b="1" lang="it-IT" sz="1200" strike="noStrike">
                <a:solidFill>
                  <a:srgbClr val="231f20"/>
                </a:solidFill>
                <a:latin typeface="Arial"/>
                <a:ea typeface="DejaVu Sans"/>
              </a:rPr>
              <a:t>Riferimenti:</a:t>
            </a:r>
            <a:endParaRPr/>
          </a:p>
          <a:p>
            <a:pPr>
              <a:lnSpc>
                <a:spcPct val="100000"/>
              </a:lnSpc>
            </a:pPr>
            <a:r>
              <a:rPr lang="it-IT" sz="1200" strike="noStrike">
                <a:solidFill>
                  <a:srgbClr val="231f20"/>
                </a:solidFill>
                <a:latin typeface="Arial"/>
                <a:ea typeface="DejaVu Sans"/>
              </a:rPr>
              <a:t>Dott.ssa Renza Berruti, SIAN, tel. 0141 484927</a:t>
            </a:r>
            <a:endParaRPr/>
          </a:p>
        </p:txBody>
      </p:sp>
      <p:sp>
        <p:nvSpPr>
          <p:cNvPr id="123" name="CustomShape 4"/>
          <p:cNvSpPr/>
          <p:nvPr/>
        </p:nvSpPr>
        <p:spPr>
          <a:xfrm>
            <a:off x="1515960" y="6773760"/>
            <a:ext cx="4374000" cy="2905200"/>
          </a:xfrm>
          <a:custGeom>
            <a:avLst/>
            <a:gdLst/>
            <a:ahLst/>
            <a:rect l="0" t="0" r="r" b="b"/>
            <a:pathLst>
              <a:path w="4379763" h="2911328">
                <a:moveTo>
                  <a:pt x="0" y="2911327"/>
                </a:moveTo>
                <a:lnTo>
                  <a:pt x="4379762" y="2911327"/>
                </a:lnTo>
                <a:lnTo>
                  <a:pt x="4379762" y="0"/>
                </a:lnTo>
                <a:lnTo>
                  <a:pt x="0" y="0"/>
                </a:lnTo>
                <a:lnTo>
                  <a:pt x="0" y="2911327"/>
                </a:lnTo>
              </a:path>
            </a:pathLst>
          </a:custGeom>
          <a:solidFill>
            <a:srgbClr val="a41d21"/>
          </a:solidFill>
          <a:ln>
            <a:noFill/>
          </a:ln>
        </p:spPr>
        <p:style>
          <a:lnRef idx="0"/>
          <a:fillRef idx="0"/>
          <a:effectRef idx="0"/>
          <a:fontRef idx="minor"/>
        </p:style>
      </p:sp>
      <p:sp>
        <p:nvSpPr>
          <p:cNvPr id="124" name="CustomShape 5"/>
          <p:cNvSpPr/>
          <p:nvPr/>
        </p:nvSpPr>
        <p:spPr>
          <a:xfrm>
            <a:off x="1515960" y="6773760"/>
            <a:ext cx="4374000" cy="2883960"/>
          </a:xfrm>
          <a:prstGeom prst="rect">
            <a:avLst/>
          </a:prstGeom>
          <a:blipFill>
            <a:blip r:embed="rId1"/>
            <a:stretch>
              <a:fillRect/>
            </a:stretch>
          </a:blipFill>
          <a:ln>
            <a:noFill/>
          </a:ln>
        </p:spPr>
        <p:style>
          <a:lnRef idx="0"/>
          <a:fillRef idx="0"/>
          <a:effectRef idx="0"/>
          <a:fontRef idx="minor"/>
        </p:style>
      </p:sp>
      <p:sp>
        <p:nvSpPr>
          <p:cNvPr id="125" name="CustomShape 6"/>
          <p:cNvSpPr/>
          <p:nvPr/>
        </p:nvSpPr>
        <p:spPr>
          <a:xfrm>
            <a:off x="1515960" y="6773760"/>
            <a:ext cx="4374000" cy="2905200"/>
          </a:xfrm>
          <a:custGeom>
            <a:avLst/>
            <a:gdLst/>
            <a:ahLst/>
            <a:rect l="0" t="0" r="r" b="b"/>
            <a:pathLst>
              <a:path w="4379763" h="2911328">
                <a:moveTo>
                  <a:pt x="0" y="2911327"/>
                </a:moveTo>
                <a:lnTo>
                  <a:pt x="4379762" y="2911327"/>
                </a:lnTo>
                <a:lnTo>
                  <a:pt x="4379762" y="0"/>
                </a:lnTo>
                <a:lnTo>
                  <a:pt x="0" y="0"/>
                </a:lnTo>
                <a:lnTo>
                  <a:pt x="0" y="2911327"/>
                </a:lnTo>
              </a:path>
            </a:pathLst>
          </a:custGeom>
          <a:noFill/>
          <a:ln w="63360">
            <a:solidFill>
              <a:srgbClr val="a41d21"/>
            </a:solidFill>
            <a:round/>
          </a:ln>
        </p:spPr>
        <p:style>
          <a:lnRef idx="0"/>
          <a:fillRef idx="0"/>
          <a:effectRef idx="0"/>
          <a:fontRef idx="minor"/>
        </p:style>
      </p:sp>
      <p:sp>
        <p:nvSpPr>
          <p:cNvPr id="126" name="CustomShape 7"/>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28"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29" name="CustomShape 3"/>
          <p:cNvSpPr/>
          <p:nvPr/>
        </p:nvSpPr>
        <p:spPr>
          <a:xfrm>
            <a:off x="54000" y="297360"/>
            <a:ext cx="7137720" cy="760860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9e2021"/>
                </a:solidFill>
                <a:latin typeface="Arial"/>
                <a:ea typeface="DejaVu Sans"/>
              </a:rPr>
              <a:t>Alimentazione</a:t>
            </a:r>
            <a:endParaRPr/>
          </a:p>
          <a:p>
            <a:pPr>
              <a:lnSpc>
                <a:spcPct val="100000"/>
              </a:lnSpc>
            </a:pPr>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gn="ctr">
              <a:lnSpc>
                <a:spcPct val="100000"/>
              </a:lnSpc>
            </a:pPr>
            <a:r>
              <a:rPr b="1" lang="it-IT" sz="1400" strike="noStrike">
                <a:solidFill>
                  <a:srgbClr val="231f20"/>
                </a:solidFill>
                <a:latin typeface="Arial"/>
                <a:ea typeface="DejaVu Sans"/>
              </a:rPr>
              <a:t>PROGRAMMA DI SENSIBILIZZAZIONE SULLA MALATTIA DIABETICA</a:t>
            </a:r>
            <a:endParaRPr/>
          </a:p>
          <a:p>
            <a:pPr>
              <a:lnSpc>
                <a:spcPct val="100000"/>
              </a:lnSpc>
            </a:pPr>
            <a:endParaRPr/>
          </a:p>
          <a:p>
            <a:pPr algn="just">
              <a:lnSpc>
                <a:spcPct val="100000"/>
              </a:lnSpc>
            </a:pPr>
            <a:r>
              <a:rPr b="1" lang="it-IT" sz="1200" strike="noStrike">
                <a:solidFill>
                  <a:srgbClr val="231f20"/>
                </a:solidFill>
                <a:latin typeface="Arial"/>
                <a:ea typeface="DejaVu Sans"/>
              </a:rPr>
              <a:t>Destinatari</a:t>
            </a:r>
            <a:endParaRPr/>
          </a:p>
          <a:p>
            <a:pPr algn="just">
              <a:lnSpc>
                <a:spcPct val="100000"/>
              </a:lnSpc>
            </a:pPr>
            <a:r>
              <a:rPr lang="it-IT" sz="1200" strike="noStrike">
                <a:solidFill>
                  <a:srgbClr val="231f20"/>
                </a:solidFill>
                <a:latin typeface="Arial"/>
                <a:ea typeface="DejaVu Sans"/>
              </a:rPr>
              <a:t>Studenti delle Scuole Secondarie di </a:t>
            </a:r>
            <a:r>
              <a:rPr lang="it-IT" sz="1200" strike="noStrike">
                <a:solidFill>
                  <a:srgbClr val="0c1514"/>
                </a:solidFill>
                <a:latin typeface="Arial"/>
                <a:ea typeface="DejaVu Sans"/>
              </a:rPr>
              <a:t>II° grado</a:t>
            </a:r>
            <a:r>
              <a:rPr lang="it-IT" sz="1200" strike="noStrike">
                <a:solidFill>
                  <a:srgbClr val="231f20"/>
                </a:solidFill>
                <a:latin typeface="Arial"/>
                <a:ea typeface="DejaVu Sans"/>
              </a:rPr>
              <a:t>.</a:t>
            </a:r>
            <a:endParaRPr/>
          </a:p>
          <a:p>
            <a:pPr algn="just">
              <a:lnSpc>
                <a:spcPct val="100000"/>
              </a:lnSpc>
            </a:pPr>
            <a:r>
              <a:rPr lang="it-IT" sz="1200" strike="noStrike">
                <a:solidFill>
                  <a:srgbClr val="231f20"/>
                </a:solidFill>
                <a:latin typeface="Arial"/>
                <a:ea typeface="DejaVu Sans"/>
              </a:rPr>
              <a:t>L’intervento verrà limitato ad una fascia d’età da concordare con gli Istituti stessi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Descrizione</a:t>
            </a:r>
            <a:endParaRPr/>
          </a:p>
          <a:p>
            <a:pPr algn="just">
              <a:lnSpc>
                <a:spcPct val="100000"/>
              </a:lnSpc>
            </a:pPr>
            <a:r>
              <a:rPr lang="it-IT" sz="1200" strike="noStrike">
                <a:solidFill>
                  <a:srgbClr val="231f20"/>
                </a:solidFill>
                <a:latin typeface="Arial"/>
                <a:ea typeface="DejaVu Sans"/>
              </a:rPr>
              <a:t>L’Associazione di volontariato S.O.S. Diabete di Asti, in collaborazione con la S.O.C. Malattie Metaboliche e Diabetologia dell’ASL AT, promuove un programma di sensibilizzazione sulla malattia diabetica rivolto ai giovani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Obiettivi</a:t>
            </a:r>
            <a:endParaRPr/>
          </a:p>
          <a:p>
            <a:pPr algn="just">
              <a:lnSpc>
                <a:spcPct val="100000"/>
              </a:lnSpc>
              <a:buFont typeface="StarSymbol"/>
              <a:buChar char="l"/>
            </a:pPr>
            <a:r>
              <a:rPr lang="it-IT" sz="1200" strike="noStrike">
                <a:solidFill>
                  <a:srgbClr val="231f20"/>
                </a:solidFill>
                <a:latin typeface="Arial"/>
                <a:ea typeface="DejaVu Sans"/>
              </a:rPr>
              <a:t>far conoscere ai giovani la malattia diabetica e le possibilità di prevenzione della stessa modificando il proprio  stile di vita (esercizio fisico costante, alimentazione corretta)</a:t>
            </a:r>
            <a:endParaRPr/>
          </a:p>
          <a:p>
            <a:pPr algn="just">
              <a:lnSpc>
                <a:spcPct val="100000"/>
              </a:lnSpc>
              <a:buFont typeface="StarSymbol"/>
              <a:buChar char="l"/>
            </a:pPr>
            <a:r>
              <a:rPr lang="it-IT" sz="1200" strike="noStrike">
                <a:solidFill>
                  <a:srgbClr val="231f20"/>
                </a:solidFill>
                <a:latin typeface="Arial"/>
                <a:ea typeface="DejaVu Sans"/>
              </a:rPr>
              <a:t>trasmettere un messaggio positivo sulla qualità di vita del diabetico che, seppure affetto da un’alterazione metabolica può condurre uno stile di vita libero ed attivo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a:t>
            </a:r>
            <a:endParaRPr/>
          </a:p>
          <a:p>
            <a:pPr algn="just">
              <a:lnSpc>
                <a:spcPct val="100000"/>
              </a:lnSpc>
              <a:buFont typeface="StarSymbol"/>
              <a:buAutoNum type="arabicPeriod"/>
            </a:pPr>
            <a:r>
              <a:rPr lang="it-IT" sz="1200" strike="noStrike">
                <a:solidFill>
                  <a:srgbClr val="231f20"/>
                </a:solidFill>
                <a:latin typeface="Arial"/>
                <a:ea typeface="DejaVu Sans"/>
              </a:rPr>
              <a:t>incontro preparatorio con almeno un Insegnante di riferimento delle classi partecipanti al quale verrà proposto un percorso didattico</a:t>
            </a:r>
            <a:endParaRPr/>
          </a:p>
          <a:p>
            <a:pPr algn="just">
              <a:lnSpc>
                <a:spcPct val="100000"/>
              </a:lnSpc>
            </a:pPr>
            <a:endParaRPr/>
          </a:p>
          <a:p>
            <a:pPr algn="just">
              <a:lnSpc>
                <a:spcPct val="100000"/>
              </a:lnSpc>
              <a:buSzPct val="91000"/>
              <a:buFont typeface="StarSymbol"/>
              <a:buAutoNum type="arabicPeriod"/>
            </a:pPr>
            <a:r>
              <a:rPr lang="it-IT" sz="1200" strike="noStrike">
                <a:solidFill>
                  <a:srgbClr val="231f20"/>
                </a:solidFill>
                <a:latin typeface="Arial"/>
                <a:ea typeface="DejaVu Sans"/>
              </a:rPr>
              <a:t>incontri informativi /formativi durante i quali viene favorita la discussione e la partecipazione attiva degli studenti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Operatori</a:t>
            </a:r>
            <a:endParaRPr/>
          </a:p>
          <a:p>
            <a:pPr algn="just">
              <a:lnSpc>
                <a:spcPct val="100000"/>
              </a:lnSpc>
            </a:pPr>
            <a:r>
              <a:rPr lang="it-IT" sz="1200" strike="noStrike">
                <a:solidFill>
                  <a:srgbClr val="231f20"/>
                </a:solidFill>
                <a:latin typeface="Arial"/>
                <a:ea typeface="DejaVu Sans"/>
              </a:rPr>
              <a:t>Medico diabetologo e Volontari dell’Associazione S.O.S. Diabete di Asti che hanno seguito un percorso formativo, condividendo obiettivi e metodi, curato dalla S.C. Diabetologica che fornisce il supporto scientifico al progetto</a:t>
            </a:r>
            <a:endParaRPr/>
          </a:p>
          <a:p>
            <a:pPr algn="just">
              <a:lnSpc>
                <a:spcPct val="100000"/>
              </a:lnSpc>
            </a:pPr>
            <a:endParaRPr/>
          </a:p>
          <a:p>
            <a:pPr>
              <a:lnSpc>
                <a:spcPct val="100000"/>
              </a:lnSpc>
            </a:pPr>
            <a:r>
              <a:rPr b="1" lang="it-IT" sz="1200" strike="noStrike">
                <a:solidFill>
                  <a:srgbClr val="231f20"/>
                </a:solidFill>
                <a:latin typeface="Arial"/>
                <a:ea typeface="DejaVu Sans"/>
              </a:rPr>
              <a:t>Modalità di adesione</a:t>
            </a:r>
            <a:endParaRPr/>
          </a:p>
          <a:p>
            <a:pPr>
              <a:lnSpc>
                <a:spcPct val="100000"/>
              </a:lnSpc>
            </a:pPr>
            <a:r>
              <a:rPr lang="it-IT" sz="1200" strike="noStrike">
                <a:solidFill>
                  <a:srgbClr val="231f20"/>
                </a:solidFill>
                <a:latin typeface="Arial"/>
                <a:ea typeface="DejaVu Sans"/>
              </a:rPr>
              <a:t>Si consiglia di trasmette la richiesta utilizzando il modulo allegato :  via fax 0141-484089 o</a:t>
            </a:r>
            <a:endParaRPr/>
          </a:p>
          <a:p>
            <a:pPr>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e-mail: </a:t>
            </a:r>
            <a:r>
              <a:rPr lang="it-IT" sz="1200" strike="noStrike" u="sng">
                <a:solidFill>
                  <a:srgbClr val="0000ff"/>
                </a:solidFill>
                <a:latin typeface="Arial"/>
                <a:ea typeface="DejaVu Sans"/>
              </a:rPr>
              <a:t>promozionesalute@asl.at.it</a:t>
            </a:r>
            <a:endParaRPr/>
          </a:p>
          <a:p>
            <a:pPr>
              <a:lnSpc>
                <a:spcPts val="0"/>
              </a:lnSpc>
            </a:pPr>
            <a:endParaRPr/>
          </a:p>
          <a:p>
            <a:pPr algn="just">
              <a:lnSpc>
                <a:spcPct val="100000"/>
              </a:lnSpc>
            </a:pPr>
            <a:r>
              <a:rPr lang="it-IT" sz="1200" strike="noStrike">
                <a:solidFill>
                  <a:srgbClr val="231f20"/>
                </a:solidFill>
                <a:latin typeface="Arial"/>
                <a:ea typeface="DejaVu Sans"/>
              </a:rPr>
              <a:t>Le scuole interessate dovranno far pervenire la loro adesione entro il </a:t>
            </a:r>
            <a:r>
              <a:rPr b="1" lang="it-IT" sz="1200" strike="noStrike">
                <a:solidFill>
                  <a:srgbClr val="231f20"/>
                </a:solidFill>
                <a:latin typeface="Arial"/>
                <a:ea typeface="DejaVu Sans"/>
              </a:rPr>
              <a:t>30 settembre </a:t>
            </a:r>
            <a:r>
              <a:rPr lang="it-IT" sz="1200" strike="noStrike">
                <a:solidFill>
                  <a:srgbClr val="231f20"/>
                </a:solidFill>
                <a:latin typeface="Arial"/>
                <a:ea typeface="DejaVu Sans"/>
              </a:rPr>
              <a:t>p.v. </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231f20"/>
                </a:solidFill>
                <a:latin typeface="Arial"/>
                <a:ea typeface="DejaVu Sans"/>
              </a:rPr>
              <a:t>Presidente S.O.S. Diabete Zucchi Fabio tel. 3356912912</a:t>
            </a:r>
            <a:endParaRPr/>
          </a:p>
        </p:txBody>
      </p:sp>
      <p:sp>
        <p:nvSpPr>
          <p:cNvPr id="130" name="CustomShape 4"/>
          <p:cNvSpPr/>
          <p:nvPr/>
        </p:nvSpPr>
        <p:spPr>
          <a:xfrm>
            <a:off x="180000" y="8280000"/>
            <a:ext cx="7189200" cy="1507320"/>
          </a:xfrm>
          <a:prstGeom prst="rect">
            <a:avLst/>
          </a:prstGeom>
          <a:blipFill>
            <a:blip r:embed="rId1"/>
            <a:stretch>
              <a:fillRect/>
            </a:stretch>
          </a:blipFill>
          <a:ln>
            <a:noFill/>
          </a:ln>
        </p:spPr>
        <p:style>
          <a:lnRef idx="0"/>
          <a:fillRef idx="0"/>
          <a:effectRef idx="0"/>
          <a:fontRef idx="minor"/>
        </p:style>
      </p:sp>
      <p:sp>
        <p:nvSpPr>
          <p:cNvPr id="131" name="CustomShape 5"/>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180000" y="10076760"/>
            <a:ext cx="7189560" cy="143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133" name="CustomShape 2"/>
          <p:cNvSpPr/>
          <p:nvPr/>
        </p:nvSpPr>
        <p:spPr>
          <a:xfrm>
            <a:off x="180000" y="9927360"/>
            <a:ext cx="7189560" cy="143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134" name="CustomShape 3"/>
          <p:cNvSpPr/>
          <p:nvPr/>
        </p:nvSpPr>
        <p:spPr>
          <a:xfrm>
            <a:off x="167400" y="360000"/>
            <a:ext cx="7076520" cy="7963920"/>
          </a:xfrm>
          <a:prstGeom prst="rect">
            <a:avLst/>
          </a:prstGeom>
          <a:noFill/>
          <a:ln>
            <a:noFill/>
          </a:ln>
        </p:spPr>
        <p:style>
          <a:lnRef idx="0"/>
          <a:fillRef idx="0"/>
          <a:effectRef idx="0"/>
          <a:fontRef idx="minor"/>
        </p:style>
        <p:txBody>
          <a:bodyPr lIns="0" rIns="0" tIns="12600" bIns="0"/>
          <a:p>
            <a:r>
              <a:rPr b="1" lang="it-IT" sz="1200" strike="noStrike">
                <a:solidFill>
                  <a:srgbClr val="259947"/>
                </a:solidFill>
                <a:latin typeface="Arial"/>
                <a:ea typeface="DejaVu Sans"/>
              </a:rPr>
              <a:t>Animali da affezione (... e non solo)</a:t>
            </a:r>
            <a:endParaRPr/>
          </a:p>
          <a:p>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gn="ctr">
              <a:lnSpc>
                <a:spcPct val="100000"/>
              </a:lnSpc>
            </a:pPr>
            <a:r>
              <a:rPr b="1" lang="it-IT" sz="1400" strike="noStrike">
                <a:solidFill>
                  <a:srgbClr val="000000"/>
                </a:solidFill>
                <a:latin typeface="Arial"/>
                <a:ea typeface="DejaVu Sans"/>
              </a:rPr>
              <a:t>VIVERE BENE CON GLI ANIMALI IN AMBIENTE URBANO</a:t>
            </a:r>
            <a:endParaRPr/>
          </a:p>
          <a:p>
            <a:pPr algn="ctr">
              <a:lnSpc>
                <a:spcPct val="100000"/>
              </a:lnSpc>
            </a:pPr>
            <a:r>
              <a:rPr b="1" lang="it-IT" sz="1200" strike="noStrike">
                <a:solidFill>
                  <a:srgbClr val="000000"/>
                </a:solidFill>
                <a:latin typeface="Arial"/>
                <a:ea typeface="DejaVu Sans"/>
              </a:rPr>
              <a:t>Elementi di etologia degli animali</a:t>
            </a:r>
            <a:endParaRPr/>
          </a:p>
          <a:p>
            <a:pPr algn="ctr">
              <a:lnSpc>
                <a:spcPct val="100000"/>
              </a:lnSpc>
            </a:pPr>
            <a:endParaRPr/>
          </a:p>
          <a:p>
            <a:pPr algn="ctr">
              <a:lnSpc>
                <a:spcPct val="100000"/>
              </a:lnSpc>
            </a:pPr>
            <a:r>
              <a:rPr b="1" lang="it-IT" sz="1200" strike="noStrike">
                <a:solidFill>
                  <a:srgbClr val="000000"/>
                </a:solidFill>
                <a:latin typeface="Arial"/>
                <a:ea typeface="DejaVu Sans"/>
              </a:rPr>
              <a:t>DESTINATARI</a:t>
            </a:r>
            <a:endParaRPr/>
          </a:p>
          <a:p>
            <a:pPr algn="ctr">
              <a:lnSpc>
                <a:spcPct val="100000"/>
              </a:lnSpc>
            </a:pPr>
            <a:r>
              <a:rPr lang="it-IT" sz="1200" strike="noStrike">
                <a:solidFill>
                  <a:srgbClr val="000000"/>
                </a:solidFill>
                <a:latin typeface="Arial"/>
                <a:ea typeface="DejaVu Sans"/>
              </a:rPr>
              <a:t>Studenti delle scuole secondarie di II grado dell’ASL AT , classi 1° e 2°</a:t>
            </a:r>
            <a:endParaRPr/>
          </a:p>
          <a:p>
            <a:pPr algn="ctr">
              <a:lnSpc>
                <a:spcPct val="100000"/>
              </a:lnSpc>
            </a:pPr>
            <a:endParaRPr/>
          </a:p>
          <a:p>
            <a:pPr algn="ctr">
              <a:lnSpc>
                <a:spcPct val="100000"/>
              </a:lnSpc>
            </a:pPr>
            <a:r>
              <a:rPr b="1" lang="it-IT" sz="1200" strike="noStrike">
                <a:solidFill>
                  <a:srgbClr val="000000"/>
                </a:solidFill>
                <a:latin typeface="Arial"/>
                <a:ea typeface="DejaVu Sans"/>
              </a:rPr>
              <a:t>DESCRIZIONE</a:t>
            </a:r>
            <a:endParaRPr/>
          </a:p>
          <a:p>
            <a:pPr algn="ctr">
              <a:lnSpc>
                <a:spcPct val="100000"/>
              </a:lnSpc>
            </a:pPr>
            <a:r>
              <a:rPr lang="it-IT" sz="1200" strike="noStrike">
                <a:solidFill>
                  <a:srgbClr val="000000"/>
                </a:solidFill>
                <a:latin typeface="Arial"/>
                <a:ea typeface="DejaVu Sans"/>
              </a:rPr>
              <a:t>Il progetto prevede degli incontri di due ore gestiti direttamente dal Servizio Veterinario nelle sedi scolastiche, anche mediante l’utilizzazione di materiale multimediale</a:t>
            </a:r>
            <a:endParaRPr/>
          </a:p>
          <a:p>
            <a:pPr algn="ctr">
              <a:lnSpc>
                <a:spcPct val="100000"/>
              </a:lnSpc>
            </a:pPr>
            <a:endParaRPr/>
          </a:p>
          <a:p>
            <a:pPr algn="ctr">
              <a:lnSpc>
                <a:spcPct val="100000"/>
              </a:lnSpc>
            </a:pPr>
            <a:r>
              <a:rPr b="1" lang="it-IT" sz="1200" strike="noStrike">
                <a:solidFill>
                  <a:srgbClr val="000000"/>
                </a:solidFill>
                <a:latin typeface="Arial"/>
                <a:ea typeface="DejaVu Sans"/>
              </a:rPr>
              <a:t>OBIETTIVI</a:t>
            </a:r>
            <a:endParaRPr/>
          </a:p>
          <a:p>
            <a:pPr algn="ctr">
              <a:lnSpc>
                <a:spcPct val="100000"/>
              </a:lnSpc>
            </a:pPr>
            <a:r>
              <a:rPr lang="it-IT" sz="1200" strike="noStrike">
                <a:solidFill>
                  <a:srgbClr val="000000"/>
                </a:solidFill>
                <a:latin typeface="Arial"/>
                <a:ea typeface="DejaVu Sans"/>
              </a:rPr>
              <a:t>Favorire un equilibrato rapporto uomo-animale in ambito urbano finalizzato alla:</a:t>
            </a:r>
            <a:endParaRPr/>
          </a:p>
          <a:p>
            <a:pPr algn="ctr">
              <a:lnSpc>
                <a:spcPct val="100000"/>
              </a:lnSpc>
            </a:pPr>
            <a:endParaRPr/>
          </a:p>
          <a:p>
            <a:pPr algn="ctr">
              <a:lnSpc>
                <a:spcPct val="100000"/>
              </a:lnSpc>
            </a:pPr>
            <a:r>
              <a:rPr lang="it-IT" sz="1200" strike="noStrike" u="sng">
                <a:solidFill>
                  <a:srgbClr val="000000"/>
                </a:solidFill>
                <a:latin typeface="Arial"/>
                <a:ea typeface="DejaVu Sans"/>
              </a:rPr>
              <a:t>Salute pubblica </a:t>
            </a:r>
            <a:r>
              <a:rPr lang="it-IT" sz="1200" strike="noStrike">
                <a:solidFill>
                  <a:srgbClr val="000000"/>
                </a:solidFill>
                <a:latin typeface="Arial"/>
                <a:ea typeface="DejaVu Sans"/>
              </a:rPr>
              <a:t> ( prevenzione delle malattie trasmissibili )</a:t>
            </a:r>
            <a:endParaRPr/>
          </a:p>
          <a:p>
            <a:pPr algn="ctr">
              <a:lnSpc>
                <a:spcPct val="100000"/>
              </a:lnSpc>
            </a:pPr>
            <a:r>
              <a:rPr lang="it-IT" sz="1200" strike="noStrike" u="sng">
                <a:solidFill>
                  <a:srgbClr val="000000"/>
                </a:solidFill>
                <a:latin typeface="Arial"/>
                <a:ea typeface="DejaVu Sans"/>
              </a:rPr>
              <a:t>Igiene</a:t>
            </a:r>
            <a:r>
              <a:rPr lang="it-IT" sz="1200" strike="noStrike">
                <a:solidFill>
                  <a:srgbClr val="000000"/>
                </a:solidFill>
                <a:latin typeface="Arial"/>
                <a:ea typeface="DejaVu Sans"/>
              </a:rPr>
              <a:t>                 ( prevenzione dell’imbrattamento ambientale )</a:t>
            </a:r>
            <a:endParaRPr/>
          </a:p>
          <a:p>
            <a:pPr algn="ctr">
              <a:lnSpc>
                <a:spcPct val="100000"/>
              </a:lnSpc>
            </a:pPr>
            <a:r>
              <a:rPr lang="it-IT" sz="1200" strike="noStrike" u="sng">
                <a:solidFill>
                  <a:srgbClr val="000000"/>
                </a:solidFill>
                <a:latin typeface="Arial"/>
                <a:ea typeface="DejaVu Sans"/>
              </a:rPr>
              <a:t>Sicurezza </a:t>
            </a:r>
            <a:r>
              <a:rPr lang="it-IT" sz="1200" strike="noStrike">
                <a:solidFill>
                  <a:srgbClr val="000000"/>
                </a:solidFill>
                <a:latin typeface="Arial"/>
                <a:ea typeface="DejaVu Sans"/>
              </a:rPr>
              <a:t>          ( prevenzione delle morsicature ed aggressioni )</a:t>
            </a:r>
            <a:endParaRPr/>
          </a:p>
          <a:p>
            <a:pPr>
              <a:lnSpc>
                <a:spcPts val="4"/>
              </a:lnSpc>
            </a:pPr>
            <a:r>
              <a:rPr lang="it-IT" sz="1200" strike="noStrike">
                <a:solidFill>
                  <a:srgbClr val="000000"/>
                </a:solidFill>
                <a:latin typeface="Arial"/>
                <a:ea typeface="DejaVu Sans"/>
              </a:rPr>
              <a:t>Relazioni uomo-animale ( prevenzione dei comportamenti scorretti e detenzione consapevole)</a:t>
            </a:r>
            <a:endParaRPr/>
          </a:p>
          <a:p>
            <a:pPr>
              <a:lnSpc>
                <a:spcPts val="4"/>
              </a:lnSpc>
            </a:pPr>
            <a:endParaRPr/>
          </a:p>
          <a:p>
            <a:pPr>
              <a:lnSpc>
                <a:spcPts val="4"/>
              </a:lnSpc>
            </a:pPr>
            <a:r>
              <a:rPr b="1" lang="it-IT" sz="1200" strike="noStrike">
                <a:solidFill>
                  <a:srgbClr val="000000"/>
                </a:solidFill>
                <a:latin typeface="Arial"/>
                <a:ea typeface="DejaVu Sans"/>
              </a:rPr>
              <a:t>MODALITA’ DI SVOLGIMENTO</a:t>
            </a:r>
            <a:endParaRPr/>
          </a:p>
          <a:p>
            <a:pPr>
              <a:lnSpc>
                <a:spcPts val="4"/>
              </a:lnSpc>
            </a:pPr>
            <a:r>
              <a:rPr lang="it-IT" sz="1200" strike="noStrike">
                <a:solidFill>
                  <a:srgbClr val="000000"/>
                </a:solidFill>
                <a:latin typeface="Arial"/>
                <a:ea typeface="DejaVu Sans"/>
              </a:rPr>
              <a:t>Gli incontri prevedono la proiezione di brevi filmati, il commento degli stessi e la risposta a domande programmate o spontanee degli studenti.</a:t>
            </a:r>
            <a:endParaRPr/>
          </a:p>
          <a:p>
            <a:pPr>
              <a:lnSpc>
                <a:spcPts val="4"/>
              </a:lnSpc>
            </a:pPr>
            <a:endParaRPr/>
          </a:p>
          <a:p>
            <a:pPr>
              <a:lnSpc>
                <a:spcPts val="4"/>
              </a:lnSpc>
            </a:pPr>
            <a:r>
              <a:rPr b="1" lang="it-IT" sz="1200" strike="noStrike">
                <a:solidFill>
                  <a:srgbClr val="000000"/>
                </a:solidFill>
                <a:latin typeface="Arial"/>
                <a:ea typeface="DejaVu Sans"/>
              </a:rPr>
              <a:t>MODALITA' DI ADESIONE</a:t>
            </a:r>
            <a:endParaRPr/>
          </a:p>
          <a:p>
            <a:pPr>
              <a:lnSpc>
                <a:spcPts val="4"/>
              </a:lnSpc>
            </a:pPr>
            <a:r>
              <a:rPr lang="it-IT" sz="1200" strike="noStrike">
                <a:solidFill>
                  <a:srgbClr val="000000"/>
                </a:solidFill>
                <a:latin typeface="Arial"/>
                <a:ea typeface="DejaVu Sans"/>
              </a:rPr>
              <a:t>Si consiglia di trasmette la richiesta utilizzando il modulo allegato :  via fax 0141-484089 o </a:t>
            </a:r>
            <a:endParaRPr/>
          </a:p>
          <a:p>
            <a:pPr>
              <a:lnSpc>
                <a:spcPts val="4"/>
              </a:lnSpc>
            </a:pPr>
            <a:r>
              <a:rPr lang="it-IT" sz="1200" strike="noStrike">
                <a:solidFill>
                  <a:srgbClr val="000000"/>
                </a:solidFill>
                <a:latin typeface="Arial"/>
                <a:ea typeface="DejaVu Sans"/>
              </a:rPr>
              <a:t>e-mail: </a:t>
            </a:r>
            <a:r>
              <a:rPr lang="it-IT" sz="1200" strike="noStrike" u="sng">
                <a:solidFill>
                  <a:srgbClr val="004586"/>
                </a:solidFill>
                <a:latin typeface="Arial"/>
                <a:ea typeface="DejaVu Sans"/>
              </a:rPr>
              <a:t>promozionesalute@asl.at.it</a:t>
            </a:r>
            <a:endParaRPr/>
          </a:p>
          <a:p>
            <a:pPr>
              <a:lnSpc>
                <a:spcPts val="4"/>
              </a:lnSpc>
            </a:pPr>
            <a:endParaRPr/>
          </a:p>
          <a:p>
            <a:pPr>
              <a:lnSpc>
                <a:spcPct val="100000"/>
              </a:lnSpc>
            </a:pPr>
            <a:r>
              <a:rPr b="1" lang="it-IT" sz="1200" strike="noStrike">
                <a:solidFill>
                  <a:srgbClr val="000000"/>
                </a:solidFill>
                <a:latin typeface="Arial"/>
                <a:ea typeface="DejaVu Sans"/>
              </a:rPr>
              <a:t>entro il 1 luglio p.v. per poter garantire l’attuazione degli interventi entro il primo semestre del prossimo anno  scolastico.</a:t>
            </a:r>
            <a:endParaRPr/>
          </a:p>
          <a:p>
            <a:pPr>
              <a:lnSpc>
                <a:spcPct val="100000"/>
              </a:lnSpc>
            </a:pPr>
            <a:r>
              <a:rPr b="1" lang="it-IT" sz="1200" strike="noStrike">
                <a:solidFill>
                  <a:srgbClr val="000000"/>
                </a:solidFill>
                <a:latin typeface="Arial"/>
                <a:ea typeface="DejaVu Sans"/>
              </a:rPr>
              <a:t>Verranno accettate le richieste inviate entro il 30 settembre p.v.</a:t>
            </a:r>
            <a:endParaRPr/>
          </a:p>
          <a:p>
            <a:pPr>
              <a:lnSpc>
                <a:spcPct val="100000"/>
              </a:lnSpc>
            </a:pPr>
            <a:endParaRPr/>
          </a:p>
          <a:p>
            <a:pPr>
              <a:lnSpc>
                <a:spcPct val="100000"/>
              </a:lnSpc>
            </a:pPr>
            <a:r>
              <a:rPr b="1" lang="it-IT" sz="1200" strike="noStrike">
                <a:solidFill>
                  <a:srgbClr val="000000"/>
                </a:solidFill>
                <a:latin typeface="Arial"/>
                <a:ea typeface="DejaVu Sans"/>
              </a:rPr>
              <a:t>RIFERIMENTI</a:t>
            </a:r>
            <a:endParaRPr/>
          </a:p>
          <a:p>
            <a:pPr>
              <a:lnSpc>
                <a:spcPct val="100000"/>
              </a:lnSpc>
            </a:pPr>
            <a:r>
              <a:rPr b="1" lang="it-IT" sz="1200" strike="noStrike">
                <a:solidFill>
                  <a:srgbClr val="000000"/>
                </a:solidFill>
                <a:latin typeface="Arial"/>
                <a:ea typeface="DejaVu Sans"/>
              </a:rPr>
              <a:t>S.O.C. Servizio Veterinario Area A - Referente per la Zooantropologia: Dott. Pescarmona Alfonso</a:t>
            </a:r>
            <a:endParaRPr/>
          </a:p>
          <a:p>
            <a:pPr>
              <a:lnSpc>
                <a:spcPct val="100000"/>
              </a:lnSpc>
            </a:pPr>
            <a:r>
              <a:rPr b="1" lang="it-IT" sz="1200" strike="noStrike">
                <a:solidFill>
                  <a:srgbClr val="000000"/>
                </a:solidFill>
                <a:latin typeface="Arial"/>
                <a:ea typeface="DejaVu Sans"/>
              </a:rPr>
              <a:t>Tel. 0141484026</a:t>
            </a:r>
            <a:endParaRPr/>
          </a:p>
          <a:p>
            <a:pPr>
              <a:lnSpc>
                <a:spcPct val="100000"/>
              </a:lnSpc>
            </a:pPr>
            <a:r>
              <a:rPr b="1" lang="it-IT" sz="1200" strike="noStrike">
                <a:solidFill>
                  <a:srgbClr val="000000"/>
                </a:solidFill>
                <a:latin typeface="Arial"/>
                <a:ea typeface="DejaVu Sans"/>
              </a:rPr>
              <a:t>SOSD Servizio Veterinario Area C – Referente per il benessere animale: Dott.ssa Fulvia Dorigo</a:t>
            </a:r>
            <a:endParaRPr/>
          </a:p>
          <a:p>
            <a:pPr>
              <a:lnSpc>
                <a:spcPct val="100000"/>
              </a:lnSpc>
            </a:pPr>
            <a:r>
              <a:rPr b="1" lang="it-IT" sz="1200" strike="noStrike">
                <a:solidFill>
                  <a:srgbClr val="000000"/>
                </a:solidFill>
                <a:latin typeface="Arial"/>
                <a:ea typeface="DejaVu Sans"/>
              </a:rPr>
              <a:t>tel 0141 484023</a:t>
            </a:r>
            <a:endParaRPr/>
          </a:p>
          <a:p>
            <a:pPr algn="ctr">
              <a:lnSpc>
                <a:spcPct val="100000"/>
              </a:lnSpc>
            </a:pPr>
            <a:endParaRPr/>
          </a:p>
          <a:p>
            <a:pPr>
              <a:lnSpc>
                <a:spcPct val="100000"/>
              </a:lnSpc>
            </a:pPr>
            <a:endParaRPr/>
          </a:p>
        </p:txBody>
      </p:sp>
      <p:sp>
        <p:nvSpPr>
          <p:cNvPr id="135" name="CustomShape 4"/>
          <p:cNvSpPr/>
          <p:nvPr/>
        </p:nvSpPr>
        <p:spPr>
          <a:xfrm>
            <a:off x="167400" y="2736000"/>
            <a:ext cx="5155920" cy="2158200"/>
          </a:xfrm>
          <a:prstGeom prst="rect">
            <a:avLst/>
          </a:prstGeom>
          <a:noFill/>
          <a:ln>
            <a:noFill/>
          </a:ln>
        </p:spPr>
        <p:style>
          <a:lnRef idx="0"/>
          <a:fillRef idx="0"/>
          <a:effectRef idx="0"/>
          <a:fontRef idx="minor"/>
        </p:style>
      </p:sp>
      <p:sp>
        <p:nvSpPr>
          <p:cNvPr id="136" name="CustomShape 5"/>
          <p:cNvSpPr/>
          <p:nvPr/>
        </p:nvSpPr>
        <p:spPr>
          <a:xfrm>
            <a:off x="167400" y="1656000"/>
            <a:ext cx="7164360" cy="590220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7" name="CustomShape 6"/>
          <p:cNvSpPr/>
          <p:nvPr/>
        </p:nvSpPr>
        <p:spPr>
          <a:xfrm>
            <a:off x="834840" y="7601760"/>
            <a:ext cx="919080" cy="2177280"/>
          </a:xfrm>
          <a:prstGeom prst="rect">
            <a:avLst/>
          </a:prstGeom>
          <a:blipFill>
            <a:blip r:embed="rId1"/>
            <a:stretch>
              <a:fillRect/>
            </a:stretch>
          </a:blipFill>
          <a:ln>
            <a:noFill/>
          </a:ln>
        </p:spPr>
        <p:style>
          <a:lnRef idx="0"/>
          <a:fillRef idx="0"/>
          <a:effectRef idx="0"/>
          <a:fontRef idx="minor"/>
        </p:style>
      </p:sp>
      <p:sp>
        <p:nvSpPr>
          <p:cNvPr id="138" name="CustomShape 7"/>
          <p:cNvSpPr/>
          <p:nvPr/>
        </p:nvSpPr>
        <p:spPr>
          <a:xfrm>
            <a:off x="834840" y="7601760"/>
            <a:ext cx="919080" cy="2197800"/>
          </a:xfrm>
          <a:custGeom>
            <a:avLst/>
            <a:gdLst/>
            <a:ahLst/>
            <a:rect l="0" t="0" r="r" b="b"/>
            <a:pathLst>
              <a:path w="925122" h="2203567">
                <a:moveTo>
                  <a:pt x="0" y="2203566"/>
                </a:moveTo>
                <a:lnTo>
                  <a:pt x="925121" y="2203566"/>
                </a:lnTo>
                <a:lnTo>
                  <a:pt x="925121" y="0"/>
                </a:lnTo>
                <a:lnTo>
                  <a:pt x="0" y="0"/>
                </a:lnTo>
                <a:lnTo>
                  <a:pt x="0" y="2203566"/>
                </a:lnTo>
              </a:path>
            </a:pathLst>
          </a:custGeom>
          <a:noFill/>
          <a:ln w="50760">
            <a:solidFill>
              <a:srgbClr val="a02028"/>
            </a:solidFill>
            <a:round/>
          </a:ln>
        </p:spPr>
        <p:style>
          <a:lnRef idx="0"/>
          <a:fillRef idx="0"/>
          <a:effectRef idx="0"/>
          <a:fontRef idx="minor"/>
        </p:style>
      </p:sp>
      <p:sp>
        <p:nvSpPr>
          <p:cNvPr id="139" name="CustomShape 8"/>
          <p:cNvSpPr/>
          <p:nvPr/>
        </p:nvSpPr>
        <p:spPr>
          <a:xfrm>
            <a:off x="5801760" y="7615440"/>
            <a:ext cx="856800" cy="2177280"/>
          </a:xfrm>
          <a:prstGeom prst="rect">
            <a:avLst/>
          </a:prstGeom>
          <a:blipFill>
            <a:blip r:embed="rId2"/>
            <a:stretch>
              <a:fillRect/>
            </a:stretch>
          </a:blipFill>
          <a:ln>
            <a:noFill/>
          </a:ln>
        </p:spPr>
        <p:style>
          <a:lnRef idx="0"/>
          <a:fillRef idx="0"/>
          <a:effectRef idx="0"/>
          <a:fontRef idx="minor"/>
        </p:style>
      </p:sp>
      <p:sp>
        <p:nvSpPr>
          <p:cNvPr id="140" name="CustomShape 9"/>
          <p:cNvSpPr/>
          <p:nvPr/>
        </p:nvSpPr>
        <p:spPr>
          <a:xfrm>
            <a:off x="5801760" y="7615440"/>
            <a:ext cx="856800" cy="2177640"/>
          </a:xfrm>
          <a:custGeom>
            <a:avLst/>
            <a:gdLst/>
            <a:ahLst/>
            <a:rect l="0" t="0" r="r" b="b"/>
            <a:pathLst>
              <a:path w="862953" h="2183511">
                <a:moveTo>
                  <a:pt x="0" y="2183510"/>
                </a:moveTo>
                <a:lnTo>
                  <a:pt x="862952" y="2183510"/>
                </a:lnTo>
                <a:lnTo>
                  <a:pt x="862952" y="0"/>
                </a:lnTo>
                <a:lnTo>
                  <a:pt x="0" y="0"/>
                </a:lnTo>
                <a:lnTo>
                  <a:pt x="0" y="2183510"/>
                </a:lnTo>
              </a:path>
            </a:pathLst>
          </a:custGeom>
          <a:noFill/>
          <a:ln w="63360">
            <a:solidFill>
              <a:srgbClr val="a02028"/>
            </a:solidFill>
            <a:round/>
          </a:ln>
        </p:spPr>
        <p:style>
          <a:lnRef idx="0"/>
          <a:fillRef idx="0"/>
          <a:effectRef idx="0"/>
          <a:fontRef idx="minor"/>
        </p:style>
      </p:sp>
      <p:sp>
        <p:nvSpPr>
          <p:cNvPr id="141" name="CustomShape 10"/>
          <p:cNvSpPr/>
          <p:nvPr/>
        </p:nvSpPr>
        <p:spPr>
          <a:xfrm>
            <a:off x="1817280" y="7920000"/>
            <a:ext cx="3915000" cy="1872720"/>
          </a:xfrm>
          <a:prstGeom prst="rect">
            <a:avLst/>
          </a:prstGeom>
          <a:blipFill>
            <a:blip r:embed="rId3"/>
            <a:stretch>
              <a:fillRect/>
            </a:stretch>
          </a:blipFill>
          <a:ln>
            <a:noFill/>
          </a:ln>
        </p:spPr>
        <p:style>
          <a:lnRef idx="0"/>
          <a:fillRef idx="0"/>
          <a:effectRef idx="0"/>
          <a:fontRef idx="minor"/>
        </p:style>
      </p:sp>
      <p:sp>
        <p:nvSpPr>
          <p:cNvPr id="142" name="CustomShape 11"/>
          <p:cNvSpPr/>
          <p:nvPr/>
        </p:nvSpPr>
        <p:spPr>
          <a:xfrm>
            <a:off x="1817280" y="7615440"/>
            <a:ext cx="3915000" cy="2177640"/>
          </a:xfrm>
          <a:custGeom>
            <a:avLst/>
            <a:gdLst/>
            <a:ahLst/>
            <a:rect l="0" t="0" r="r" b="b"/>
            <a:pathLst>
              <a:path w="3921039" h="2183511">
                <a:moveTo>
                  <a:pt x="0" y="2183510"/>
                </a:moveTo>
                <a:lnTo>
                  <a:pt x="3921038" y="2183510"/>
                </a:lnTo>
                <a:lnTo>
                  <a:pt x="3921038" y="0"/>
                </a:lnTo>
                <a:lnTo>
                  <a:pt x="0" y="0"/>
                </a:lnTo>
                <a:lnTo>
                  <a:pt x="0" y="2183510"/>
                </a:lnTo>
              </a:path>
            </a:pathLst>
          </a:custGeom>
          <a:noFill/>
          <a:ln w="63360">
            <a:solidFill>
              <a:srgbClr val="a02028"/>
            </a:solidFill>
            <a:round/>
          </a:ln>
        </p:spPr>
        <p:style>
          <a:lnRef idx="0"/>
          <a:fillRef idx="0"/>
          <a:effectRef idx="0"/>
          <a:fontRef idx="minor"/>
        </p:style>
      </p:sp>
      <p:sp>
        <p:nvSpPr>
          <p:cNvPr id="143" name="CustomShape 12"/>
          <p:cNvSpPr/>
          <p:nvPr/>
        </p:nvSpPr>
        <p:spPr>
          <a:xfrm>
            <a:off x="3600360" y="10252440"/>
            <a:ext cx="349560" cy="6196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r>
              <a:rPr lang="it-IT" sz="1200" strike="noStrike">
                <a:solidFill>
                  <a:srgbClr val="231f20"/>
                </a:solidFill>
                <a:latin typeface="Times New Roman"/>
                <a:ea typeface="DejaVu Sans"/>
              </a:rPr>
              <a:t> -</a:t>
            </a:r>
            <a:endParaRPr/>
          </a:p>
        </p:txBody>
      </p:sp>
      <p:sp>
        <p:nvSpPr>
          <p:cNvPr id="144" name="CustomShape 13"/>
          <p:cNvSpPr/>
          <p:nvPr/>
        </p:nvSpPr>
        <p:spPr>
          <a:xfrm>
            <a:off x="167400" y="3384000"/>
            <a:ext cx="5969520" cy="862200"/>
          </a:xfrm>
          <a:prstGeom prst="rect">
            <a:avLst/>
          </a:prstGeom>
          <a:noFill/>
          <a:ln>
            <a:noFill/>
          </a:ln>
        </p:spPr>
        <p:style>
          <a:lnRef idx="0"/>
          <a:fillRef idx="0"/>
          <a:effectRef idx="0"/>
          <a:fontRef idx="minor"/>
        </p:style>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