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3"/>
  </p:notesMasterIdLst>
  <p:sldIdLst>
    <p:sldId id="256" r:id="rId2"/>
    <p:sldId id="280" r:id="rId3"/>
    <p:sldId id="274" r:id="rId4"/>
    <p:sldId id="275" r:id="rId5"/>
    <p:sldId id="257" r:id="rId6"/>
    <p:sldId id="258" r:id="rId7"/>
    <p:sldId id="259" r:id="rId8"/>
    <p:sldId id="260" r:id="rId9"/>
    <p:sldId id="262" r:id="rId10"/>
    <p:sldId id="264" r:id="rId11"/>
    <p:sldId id="265" r:id="rId12"/>
    <p:sldId id="266" r:id="rId13"/>
    <p:sldId id="276" r:id="rId14"/>
    <p:sldId id="263" r:id="rId15"/>
    <p:sldId id="268" r:id="rId16"/>
    <p:sldId id="271" r:id="rId17"/>
    <p:sldId id="273" r:id="rId18"/>
    <p:sldId id="269" r:id="rId19"/>
    <p:sldId id="272" r:id="rId20"/>
    <p:sldId id="279" r:id="rId21"/>
    <p:sldId id="277" r:id="rId22"/>
  </p:sldIdLst>
  <p:sldSz cx="9144000" cy="6858000" type="screen4x3"/>
  <p:notesSz cx="7010400" cy="92360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95E27"/>
    <a:srgbClr val="696B6B"/>
    <a:srgbClr val="00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263" autoAdjust="0"/>
    <p:restoredTop sz="85930" autoAdjust="0"/>
  </p:normalViewPr>
  <p:slideViewPr>
    <p:cSldViewPr snapToGrid="0">
      <p:cViewPr varScale="1">
        <p:scale>
          <a:sx n="99" d="100"/>
          <a:sy n="99" d="100"/>
        </p:scale>
        <p:origin x="202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50" d="100"/>
        <a:sy n="150" d="100"/>
      </p:scale>
      <p:origin x="0" y="-3955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3408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3408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r">
              <a:defRPr sz="1200"/>
            </a:lvl1pPr>
          </a:lstStyle>
          <a:p>
            <a:fld id="{BFF2161A-3090-488D-BAB3-FFF69FA374E3}" type="datetimeFigureOut">
              <a:rPr lang="it-IT" smtClean="0"/>
              <a:t>28/05/2019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427163" y="1154113"/>
            <a:ext cx="4156075" cy="3117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30" tIns="46415" rIns="92830" bIns="46415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701040" y="4444861"/>
            <a:ext cx="5608320" cy="3636705"/>
          </a:xfrm>
          <a:prstGeom prst="rect">
            <a:avLst/>
          </a:prstGeom>
        </p:spPr>
        <p:txBody>
          <a:bodyPr vert="horz" lIns="92830" tIns="46415" rIns="92830" bIns="46415" rtlCol="0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772669"/>
            <a:ext cx="3037840" cy="463407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970938" y="8772669"/>
            <a:ext cx="3037840" cy="463407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r">
              <a:defRPr sz="1200"/>
            </a:lvl1pPr>
          </a:lstStyle>
          <a:p>
            <a:fld id="{5B551BCC-4581-4C5C-A375-982E202151A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77419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551BCC-4581-4C5C-A375-982E202151A4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85001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b="1" baseline="0" dirty="0" smtClean="0"/>
              <a:t>Riflessioni del sottogruppo: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it-IT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baseline="0" dirty="0" smtClean="0"/>
              <a:t>Si decide di inserire la definizione di capitale sociale: «Il capitale sociale rappresenta il livello di coesione sociale che esiste all’interno delle comunità. In particolare, si riferisce ai processi che si instaurano tra le persone, che stabiliscono reti, norme e fiducia sociale e che facilitano il coordinamento e la cooperazione per il raggiungimento di un beneficio reciproco» (Glossario OMS della Promozione della salute, 1998).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it-IT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baseline="0" dirty="0" smtClean="0"/>
              <a:t>Il sottogruppo:</a:t>
            </a:r>
            <a:br>
              <a:rPr lang="it-IT" baseline="0" dirty="0" smtClean="0"/>
            </a:br>
            <a:r>
              <a:rPr lang="it-IT" baseline="0" dirty="0" smtClean="0"/>
              <a:t>- si chiede se contemplare tra i benefici di salute anche quelli ottenuti dai partecipanti con patologie (es. bronchite cronica): occorre confrontarsi con tutta la RAP.</a:t>
            </a:r>
          </a:p>
          <a:p>
            <a:r>
              <a:rPr lang="it-IT" dirty="0" smtClean="0"/>
              <a:t>- pensa che il nuovo piano</a:t>
            </a:r>
            <a:r>
              <a:rPr lang="it-IT" baseline="0" dirty="0" smtClean="0"/>
              <a:t> di </a:t>
            </a:r>
            <a:r>
              <a:rPr lang="it-IT" dirty="0" smtClean="0"/>
              <a:t>prevenzione si debba confrontare</a:t>
            </a:r>
            <a:r>
              <a:rPr lang="it-IT" baseline="0" dirty="0" smtClean="0"/>
              <a:t> con il piano cronicità specialmente sull’azione gruppi di cammino.</a:t>
            </a:r>
            <a:br>
              <a:rPr lang="it-IT" baseline="0" dirty="0" smtClean="0"/>
            </a:br>
            <a:r>
              <a:rPr lang="it-IT" baseline="0" dirty="0" smtClean="0"/>
              <a:t>- argomenta sull’attenzione alla riduzione delle disuguaglianze che già c’è nei progetti, ma bisognerà prestarvi ancora più attenzione.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551BCC-4581-4C5C-A375-982E202151A4}" type="slidenum">
              <a:rPr lang="it-IT" smtClean="0"/>
              <a:t>11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4128548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b="1" dirty="0" smtClean="0">
                <a:latin typeface="HelveticaNeueLT Std" panose="020B0604020202020204" pitchFamily="34" charset="0"/>
              </a:rPr>
              <a:t>Riflessioni</a:t>
            </a:r>
            <a:r>
              <a:rPr lang="it-IT" b="1" baseline="0" dirty="0" smtClean="0">
                <a:latin typeface="HelveticaNeueLT Std" panose="020B0604020202020204" pitchFamily="34" charset="0"/>
              </a:rPr>
              <a:t> del sottogruppo:</a:t>
            </a:r>
            <a:br>
              <a:rPr lang="it-IT" b="1" baseline="0" dirty="0" smtClean="0">
                <a:latin typeface="HelveticaNeueLT Std" panose="020B0604020202020204" pitchFamily="34" charset="0"/>
              </a:rPr>
            </a:br>
            <a:endParaRPr lang="it-IT" b="1" dirty="0" smtClean="0">
              <a:latin typeface="HelveticaNeueLT Std" panose="020B0604020202020204" pitchFamily="34" charset="0"/>
            </a:endParaRPr>
          </a:p>
          <a:p>
            <a:r>
              <a:rPr lang="it-IT" dirty="0" smtClean="0">
                <a:latin typeface="HelveticaNeueLT Std" panose="020B0604020202020204" pitchFamily="34" charset="0"/>
              </a:rPr>
              <a:t>Ci sono</a:t>
            </a:r>
            <a:r>
              <a:rPr lang="it-IT" baseline="0" dirty="0" smtClean="0">
                <a:latin typeface="HelveticaNeueLT Std" panose="020B0604020202020204" pitchFamily="34" charset="0"/>
              </a:rPr>
              <a:t> anche </a:t>
            </a:r>
            <a:r>
              <a:rPr lang="it-IT" b="1" baseline="0" dirty="0" smtClean="0">
                <a:latin typeface="HelveticaNeueLT Std" panose="020B0604020202020204" pitchFamily="34" charset="0"/>
              </a:rPr>
              <a:t>obiettivi ambientali</a:t>
            </a:r>
            <a:r>
              <a:rPr lang="it-IT" baseline="0" dirty="0" smtClean="0">
                <a:latin typeface="HelveticaNeueLT Std" panose="020B0604020202020204" pitchFamily="34" charset="0"/>
              </a:rPr>
              <a:t>? Da osservare sulla </a:t>
            </a:r>
            <a:r>
              <a:rPr lang="it-IT" b="1" baseline="0" dirty="0" smtClean="0">
                <a:latin typeface="HelveticaNeueLT Std" panose="020B0604020202020204" pitchFamily="34" charset="0"/>
              </a:rPr>
              <a:t>comunità</a:t>
            </a:r>
            <a:r>
              <a:rPr lang="it-IT" baseline="0" dirty="0" smtClean="0">
                <a:latin typeface="HelveticaNeueLT Std" panose="020B0604020202020204" pitchFamily="34" charset="0"/>
              </a:rPr>
              <a:t>? Secondo il sottogruppo sono da prevedere a seconda del contesto: potrebbero essere meglio considerati come obiettivi delle alleanze.</a:t>
            </a:r>
          </a:p>
          <a:p>
            <a:r>
              <a:rPr lang="it-IT" baseline="0" dirty="0" smtClean="0">
                <a:latin typeface="HelveticaNeueLT Std" panose="020B0604020202020204" pitchFamily="34" charset="0"/>
              </a:rPr>
              <a:t/>
            </a:r>
            <a:br>
              <a:rPr lang="it-IT" baseline="0" dirty="0" smtClean="0">
                <a:latin typeface="HelveticaNeueLT Std" panose="020B0604020202020204" pitchFamily="34" charset="0"/>
              </a:rPr>
            </a:br>
            <a:r>
              <a:rPr lang="it-IT" baseline="0" dirty="0" smtClean="0">
                <a:latin typeface="HelveticaNeueLT Std" panose="020B0604020202020204" pitchFamily="34" charset="0"/>
              </a:rPr>
              <a:t>I partecipanti osservano che, rispetto a parametri di salute e di benessere, è già stato utilizzato uno dei questionari del repertorio RAP.</a:t>
            </a:r>
            <a:endParaRPr lang="it-IT" dirty="0">
              <a:latin typeface="HelveticaNeueLT Std" panose="020B0604020202020204" pitchFamily="34" charset="0"/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551BCC-4581-4C5C-A375-982E202151A4}" type="slidenum">
              <a:rPr lang="it-IT" smtClean="0"/>
              <a:t>12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3360157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b="1" dirty="0" smtClean="0"/>
              <a:t>Riflessioni del sottogruppo:</a:t>
            </a:r>
          </a:p>
          <a:p>
            <a:endParaRPr lang="it-IT" dirty="0" smtClean="0"/>
          </a:p>
          <a:p>
            <a:r>
              <a:rPr lang="it-IT" dirty="0" smtClean="0"/>
              <a:t>Il sottogruppo pensa di condividere</a:t>
            </a:r>
            <a:r>
              <a:rPr lang="it-IT" baseline="0" dirty="0" smtClean="0"/>
              <a:t> con tutta la RAP le seguenti questioni: </a:t>
            </a:r>
            <a:endParaRPr lang="it-IT" dirty="0" smtClean="0"/>
          </a:p>
          <a:p>
            <a:endParaRPr lang="it-IT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dirty="0" smtClean="0"/>
              <a:t>- Come coinvolgere i medici di base?</a:t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>- Come trattare</a:t>
            </a:r>
            <a:r>
              <a:rPr lang="it-IT" baseline="0" dirty="0" smtClean="0"/>
              <a:t> le palestre che organizzano i gruppi di cammino?</a:t>
            </a:r>
            <a:endParaRPr lang="it-IT" dirty="0" smtClean="0"/>
          </a:p>
          <a:p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>- Anche per AFA richiesta certificato medico-sportivo?</a:t>
            </a:r>
          </a:p>
          <a:p>
            <a:endParaRPr lang="it-IT" dirty="0" smtClean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551BCC-4581-4C5C-A375-982E202151A4}" type="slidenum">
              <a:rPr lang="it-IT" smtClean="0"/>
              <a:t>13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2437841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b="1" dirty="0" smtClean="0"/>
              <a:t>Riflessioni del sottogruppo:</a:t>
            </a:r>
          </a:p>
          <a:p>
            <a:endParaRPr lang="it-IT" dirty="0" smtClean="0"/>
          </a:p>
          <a:p>
            <a:r>
              <a:rPr lang="it-IT" dirty="0" smtClean="0"/>
              <a:t>Chi si</a:t>
            </a:r>
            <a:r>
              <a:rPr lang="it-IT" baseline="0" dirty="0" smtClean="0"/>
              <a:t> occupa di ottemperare alle condizioni necessarie per la realizzazione delle attività?</a:t>
            </a:r>
            <a:endParaRPr lang="it-IT" dirty="0" smtClean="0"/>
          </a:p>
          <a:p>
            <a:endParaRPr lang="it-IT" dirty="0" smtClean="0"/>
          </a:p>
          <a:p>
            <a:r>
              <a:rPr lang="it-IT" dirty="0" smtClean="0"/>
              <a:t>Emergono due modelli di gestione:</a:t>
            </a:r>
          </a:p>
          <a:p>
            <a:r>
              <a:rPr lang="it-IT" dirty="0" smtClean="0"/>
              <a:t>- Asl TO3 agisce come facilitatore</a:t>
            </a:r>
            <a:r>
              <a:rPr lang="it-IT" baseline="0" dirty="0" smtClean="0"/>
              <a:t> accompagnando il gruppo 4 volte e poi individua i partecipanti motivati alla formazione dei capo camminata (chiediamo a </a:t>
            </a:r>
            <a:r>
              <a:rPr lang="it-IT" baseline="0" dirty="0" err="1" smtClean="0"/>
              <a:t>Saddi</a:t>
            </a:r>
            <a:r>
              <a:rPr lang="it-IT" baseline="0" dirty="0" smtClean="0"/>
              <a:t> e </a:t>
            </a:r>
            <a:r>
              <a:rPr lang="it-IT" baseline="0" dirty="0" err="1" smtClean="0"/>
              <a:t>Cicirello</a:t>
            </a:r>
            <a:r>
              <a:rPr lang="it-IT" baseline="0" dirty="0" smtClean="0"/>
              <a:t> di integrare)</a:t>
            </a:r>
          </a:p>
          <a:p>
            <a:r>
              <a:rPr lang="it-IT" baseline="0" dirty="0" smtClean="0"/>
              <a:t>- Asl Asti attua un altro modello (chiediamo a </a:t>
            </a:r>
            <a:r>
              <a:rPr lang="it-IT" baseline="0" dirty="0" err="1" smtClean="0"/>
              <a:t>Bernieri</a:t>
            </a:r>
            <a:r>
              <a:rPr lang="it-IT" baseline="0" dirty="0" smtClean="0"/>
              <a:t> di integrare)</a:t>
            </a:r>
          </a:p>
          <a:p>
            <a:r>
              <a:rPr lang="it-IT" baseline="0" dirty="0" smtClean="0"/>
              <a:t/>
            </a:r>
            <a:br>
              <a:rPr lang="it-IT" baseline="0" dirty="0" smtClean="0"/>
            </a:br>
            <a:r>
              <a:rPr lang="it-IT" baseline="0" dirty="0" smtClean="0"/>
              <a:t>Si riconferma la riflessione già emersa a inizio giornata: è importante allearsi in modo forte con il Comune e definire un cronoprogramma che espliciti chi fa che cosa.</a:t>
            </a:r>
            <a:endParaRPr lang="it-IT" dirty="0" smtClean="0"/>
          </a:p>
          <a:p>
            <a:endParaRPr lang="it-IT" dirty="0" smtClean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551BCC-4581-4C5C-A375-982E202151A4}" type="slidenum">
              <a:rPr lang="it-IT" smtClean="0"/>
              <a:t>14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7665399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551BCC-4581-4C5C-A375-982E202151A4}" type="slidenum">
              <a:rPr lang="it-IT" smtClean="0"/>
              <a:t>21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897614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551BCC-4581-4C5C-A375-982E202151A4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075122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551BCC-4581-4C5C-A375-982E202151A4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665676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1200" dirty="0" smtClean="0">
                <a:latin typeface="HelveticaNeueLT Std" panose="020B0604020202020204" pitchFamily="34" charset="0"/>
              </a:rPr>
              <a:t/>
            </a:r>
            <a:br>
              <a:rPr lang="it-IT" sz="1200" dirty="0" smtClean="0">
                <a:latin typeface="HelveticaNeueLT Std" panose="020B0604020202020204" pitchFamily="34" charset="0"/>
              </a:rPr>
            </a:br>
            <a:r>
              <a:rPr lang="it-IT" sz="1200" dirty="0" smtClean="0">
                <a:latin typeface="HelveticaNeueLT Std" panose="020B0604020202020204" pitchFamily="34" charset="0"/>
              </a:rPr>
              <a:t>Il sottogruppo approva il percorso proposto da </a:t>
            </a:r>
            <a:r>
              <a:rPr lang="it-IT" sz="1200" dirty="0" err="1" smtClean="0">
                <a:latin typeface="HelveticaNeueLT Std" panose="020B0604020202020204" pitchFamily="34" charset="0"/>
              </a:rPr>
              <a:t>Dors</a:t>
            </a:r>
            <a:r>
              <a:rPr lang="it-IT" sz="1200" baseline="0" dirty="0" smtClean="0">
                <a:latin typeface="HelveticaNeueLT Std" panose="020B0604020202020204" pitchFamily="34" charset="0"/>
              </a:rPr>
              <a:t>, finalizzato a elaborare u</a:t>
            </a:r>
            <a:r>
              <a:rPr lang="it-IT" sz="1200" dirty="0" smtClean="0">
                <a:latin typeface="HelveticaNeueLT Std" panose="020B0604020202020204" pitchFamily="34" charset="0"/>
              </a:rPr>
              <a:t>n</a:t>
            </a:r>
            <a:r>
              <a:rPr lang="it-IT" sz="1200" b="1" dirty="0" smtClean="0">
                <a:solidFill>
                  <a:srgbClr val="696B6B"/>
                </a:solidFill>
                <a:latin typeface="HelveticaNeueLT Std" panose="020B0604020202020204" pitchFamily="34" charset="0"/>
              </a:rPr>
              <a:t> modello </a:t>
            </a:r>
            <a:r>
              <a:rPr lang="it-IT" sz="1200" b="1" baseline="0" dirty="0" smtClean="0">
                <a:latin typeface="HelveticaNeueLT Std" panose="020B0604020202020204" pitchFamily="34" charset="0"/>
              </a:rPr>
              <a:t>di progetto di base </a:t>
            </a:r>
            <a:r>
              <a:rPr lang="it-IT" sz="1200" baseline="0" dirty="0" smtClean="0">
                <a:latin typeface="HelveticaNeueLT Std" panose="020B0604020202020204" pitchFamily="34" charset="0"/>
              </a:rPr>
              <a:t>considerato fondamentale per ricondurre i gruppi già esistenti a una cornice progettuale comune e per definire i compiti dell’Asl.</a:t>
            </a:r>
            <a:br>
              <a:rPr lang="it-IT" sz="1200" baseline="0" dirty="0" smtClean="0">
                <a:latin typeface="HelveticaNeueLT Std" panose="020B0604020202020204" pitchFamily="34" charset="0"/>
              </a:rPr>
            </a:br>
            <a:endParaRPr lang="it-IT" sz="1200" dirty="0" smtClean="0">
              <a:latin typeface="HelveticaNeueLT Std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1200" b="1" dirty="0" smtClean="0">
                <a:solidFill>
                  <a:srgbClr val="696B6B"/>
                </a:solidFill>
                <a:latin typeface="HelveticaNeueLT Std" panose="020B0604020202020204" pitchFamily="34" charset="0"/>
              </a:rPr>
              <a:t>Lo sviluppo di un progetto predefinito</a:t>
            </a:r>
            <a:r>
              <a:rPr lang="it-IT" sz="1200" dirty="0" smtClean="0">
                <a:latin typeface="HelveticaNeueLT Std" panose="020B0604020202020204" pitchFamily="34" charset="0"/>
              </a:rPr>
              <a:t> per il caricamento dei progetti gruppi di cammino da un lato semplificherebbe il caricamento dei progetti, perché scheda progetto e scheda obiettivo sarebbero in parte già </a:t>
            </a:r>
            <a:r>
              <a:rPr lang="it-IT" sz="1200" dirty="0" err="1" smtClean="0">
                <a:latin typeface="HelveticaNeueLT Std" panose="020B0604020202020204" pitchFamily="34" charset="0"/>
              </a:rPr>
              <a:t>pre</a:t>
            </a:r>
            <a:r>
              <a:rPr lang="it-IT" sz="1200" dirty="0" smtClean="0">
                <a:latin typeface="HelveticaNeueLT Std" panose="020B0604020202020204" pitchFamily="34" charset="0"/>
              </a:rPr>
              <a:t>-compilate, dall’altro favorirebbe la modellizzazione e la valutazione degli stessi a livello regionale.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it-IT" sz="1200" dirty="0" smtClean="0">
              <a:latin typeface="HelveticaNeueLT Std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1200" dirty="0" smtClean="0">
                <a:latin typeface="HelveticaNeueLT Std" panose="020B0604020202020204" pitchFamily="34" charset="0"/>
              </a:rPr>
              <a:t>Il sottogruppo RAP – </a:t>
            </a:r>
            <a:r>
              <a:rPr lang="it-IT" sz="1200" dirty="0" err="1" smtClean="0">
                <a:latin typeface="HelveticaNeueLT Std" panose="020B0604020202020204" pitchFamily="34" charset="0"/>
              </a:rPr>
              <a:t>walking</a:t>
            </a:r>
            <a:r>
              <a:rPr lang="it-IT" sz="1200" dirty="0" smtClean="0">
                <a:latin typeface="HelveticaNeueLT Std" panose="020B0604020202020204" pitchFamily="34" charset="0"/>
              </a:rPr>
              <a:t> </a:t>
            </a:r>
            <a:r>
              <a:rPr lang="it-IT" sz="1200" dirty="0" err="1" smtClean="0">
                <a:latin typeface="HelveticaNeueLT Std" panose="020B0604020202020204" pitchFamily="34" charset="0"/>
              </a:rPr>
              <a:t>program</a:t>
            </a:r>
            <a:r>
              <a:rPr lang="it-IT" sz="1200" dirty="0" smtClean="0">
                <a:latin typeface="HelveticaNeueLT Std" panose="020B0604020202020204" pitchFamily="34" charset="0"/>
              </a:rPr>
              <a:t> farà </a:t>
            </a:r>
            <a:r>
              <a:rPr lang="it-IT" sz="1200" baseline="0" dirty="0" smtClean="0">
                <a:latin typeface="HelveticaNeueLT Std" panose="020B0604020202020204" pitchFamily="34" charset="0"/>
              </a:rPr>
              <a:t>un processo inverso ai preesistenti progetti predefiniti: partirà dall’analisi dei progetti locali per definire una proposta progettuale condivisa da proporre a livello regionale.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it-IT" sz="1200" baseline="0" dirty="0" smtClean="0">
              <a:latin typeface="HelveticaNeueLT Std" panose="020B0604020202020204" pitchFamily="34" charset="0"/>
            </a:endParaRPr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551BCC-4581-4C5C-A375-982E202151A4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06215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b="1" dirty="0" smtClean="0"/>
              <a:t>Riflessioni del sottogruppo</a:t>
            </a:r>
          </a:p>
          <a:p>
            <a:endParaRPr lang="it-IT" dirty="0" smtClean="0"/>
          </a:p>
          <a:p>
            <a:r>
              <a:rPr lang="it-IT" dirty="0" smtClean="0"/>
              <a:t>Il sottogruppo si</a:t>
            </a:r>
            <a:r>
              <a:rPr lang="it-IT" baseline="0" dirty="0" smtClean="0"/>
              <a:t> ritrova nelle riflessioni riportate nella slide e aggiunge due ulteriori aspetti da approfondire in altre sedi:</a:t>
            </a:r>
            <a:br>
              <a:rPr lang="it-IT" baseline="0" dirty="0" smtClean="0"/>
            </a:br>
            <a:endParaRPr lang="it-IT" dirty="0" smtClean="0"/>
          </a:p>
          <a:p>
            <a:r>
              <a:rPr lang="it-IT" baseline="0" dirty="0" smtClean="0"/>
              <a:t>L’adesione alla Carta di Toronto per l’attività fisica è un c</a:t>
            </a:r>
            <a:r>
              <a:rPr lang="it-IT" dirty="0" smtClean="0"/>
              <a:t>ollegamento</a:t>
            </a:r>
            <a:r>
              <a:rPr lang="it-IT" baseline="0" dirty="0" smtClean="0"/>
              <a:t> ‘naturale’ per costruire le motivazioni che mettono d’accordo più settori (Comuni e Asl) per avviare un progetto condiviso e integrato, in cui in gruppi di cammino sono la proposta principale, ma non l’unica.</a:t>
            </a:r>
          </a:p>
          <a:p>
            <a:r>
              <a:rPr lang="it-IT" baseline="0" dirty="0" smtClean="0"/>
              <a:t>A questo proposito, esistono già esperienze progettuali che prevendono anche i corsi di Attività Fisica Adattata (Asl Asti, Torino 3). L’AFA necessita di un ragionamento a parte perché diventi un protocollo regionale, anche se ne esiste già una prima versione scritta dai fisiatri. Oggi sappiamo anche che AFA è una laurea magistrale di </a:t>
            </a:r>
            <a:r>
              <a:rPr lang="it-IT" baseline="0" dirty="0" err="1" smtClean="0"/>
              <a:t>Suism</a:t>
            </a:r>
            <a:r>
              <a:rPr lang="it-IT" baseline="0" dirty="0" smtClean="0"/>
              <a:t>.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551BCC-4581-4C5C-A375-982E202151A4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527726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b="1" dirty="0" smtClean="0"/>
              <a:t>Riflessioni del sottogruppo</a:t>
            </a:r>
          </a:p>
          <a:p>
            <a:endParaRPr lang="it-IT" dirty="0" smtClean="0">
              <a:latin typeface="HelveticaNeueLT Std" panose="020B0604020202020204" pitchFamily="34" charset="0"/>
            </a:endParaRPr>
          </a:p>
          <a:p>
            <a:r>
              <a:rPr lang="it-IT" dirty="0" smtClean="0">
                <a:latin typeface="HelveticaNeueLT Std" panose="020B0604020202020204" pitchFamily="34" charset="0"/>
              </a:rPr>
              <a:t>Il sottogruppo concorda con</a:t>
            </a:r>
            <a:r>
              <a:rPr lang="it-IT" baseline="0" dirty="0" smtClean="0">
                <a:latin typeface="HelveticaNeueLT Std" panose="020B0604020202020204" pitchFamily="34" charset="0"/>
              </a:rPr>
              <a:t> l’idea che stiamo parlando di </a:t>
            </a:r>
            <a:r>
              <a:rPr lang="it-IT" b="1" baseline="0" dirty="0" smtClean="0">
                <a:latin typeface="HelveticaNeueLT Std" panose="020B0604020202020204" pitchFamily="34" charset="0"/>
              </a:rPr>
              <a:t>progetto di comunità </a:t>
            </a:r>
            <a:r>
              <a:rPr lang="it-IT" b="0" baseline="0" dirty="0" smtClean="0">
                <a:latin typeface="HelveticaNeueLT Std" panose="020B0604020202020204" pitchFamily="34" charset="0"/>
              </a:rPr>
              <a:t> e propone di a</a:t>
            </a:r>
            <a:r>
              <a:rPr lang="it-IT" baseline="0" dirty="0" smtClean="0">
                <a:latin typeface="HelveticaNeueLT Std" panose="020B0604020202020204" pitchFamily="34" charset="0"/>
              </a:rPr>
              <a:t>ggiungere lo spicchio/sfondo della valutazione, </a:t>
            </a:r>
            <a:r>
              <a:rPr lang="it-IT" baseline="0" dirty="0" err="1" smtClean="0">
                <a:latin typeface="HelveticaNeueLT Std" panose="020B0604020202020204" pitchFamily="34" charset="0"/>
              </a:rPr>
              <a:t>step</a:t>
            </a:r>
            <a:r>
              <a:rPr lang="it-IT" baseline="0" dirty="0" smtClean="0">
                <a:latin typeface="HelveticaNeueLT Std" panose="020B0604020202020204" pitchFamily="34" charset="0"/>
              </a:rPr>
              <a:t> essenziale per osservare e misurare </a:t>
            </a:r>
            <a:r>
              <a:rPr lang="it-IT" b="1" baseline="0" dirty="0" smtClean="0">
                <a:latin typeface="HelveticaNeueLT Std" panose="020B0604020202020204" pitchFamily="34" charset="0"/>
              </a:rPr>
              <a:t>gli esiti di salute, a partire dalla scelta di strumenti adeguati.</a:t>
            </a:r>
            <a:br>
              <a:rPr lang="it-IT" b="1" baseline="0" dirty="0" smtClean="0">
                <a:latin typeface="HelveticaNeueLT Std" panose="020B0604020202020204" pitchFamily="34" charset="0"/>
              </a:rPr>
            </a:br>
            <a:r>
              <a:rPr lang="it-IT" b="1" baseline="0" dirty="0" smtClean="0">
                <a:latin typeface="HelveticaNeueLT Std" panose="020B0604020202020204" pitchFamily="34" charset="0"/>
              </a:rPr>
              <a:t/>
            </a:r>
            <a:br>
              <a:rPr lang="it-IT" b="1" baseline="0" dirty="0" smtClean="0">
                <a:latin typeface="HelveticaNeueLT Std" panose="020B0604020202020204" pitchFamily="34" charset="0"/>
              </a:rPr>
            </a:br>
            <a:r>
              <a:rPr lang="it-IT" b="0" baseline="0" dirty="0" smtClean="0">
                <a:latin typeface="HelveticaNeueLT Std" panose="020B0604020202020204" pitchFamily="34" charset="0"/>
              </a:rPr>
              <a:t>Emerge da subito l’importanza di organizzare e suddividere i compiti in un’ottica intersettoriale.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551BCC-4581-4C5C-A375-982E202151A4}" type="slidenum">
              <a:rPr lang="it-IT" smtClean="0"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06840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b="1" dirty="0" smtClean="0"/>
              <a:t>Riflessioni del sottogruppo</a:t>
            </a:r>
          </a:p>
          <a:p>
            <a:endParaRPr lang="it-IT" dirty="0" smtClean="0">
              <a:latin typeface="HelveticaNeueLT Std" panose="020B0604020202020204" pitchFamily="34" charset="0"/>
            </a:endParaRPr>
          </a:p>
          <a:p>
            <a:r>
              <a:rPr lang="it-IT" dirty="0" smtClean="0">
                <a:latin typeface="HelveticaNeueLT Std" panose="020B0604020202020204" pitchFamily="34" charset="0"/>
              </a:rPr>
              <a:t>…vi ritrovate?</a:t>
            </a:r>
            <a:r>
              <a:rPr lang="it-IT" baseline="0" dirty="0" smtClean="0">
                <a:latin typeface="HelveticaNeueLT Std" panose="020B0604020202020204" pitchFamily="34" charset="0"/>
              </a:rPr>
              <a:t> Manca qualche passaggio?</a:t>
            </a:r>
            <a:br>
              <a:rPr lang="it-IT" baseline="0" dirty="0" smtClean="0">
                <a:latin typeface="HelveticaNeueLT Std" panose="020B0604020202020204" pitchFamily="34" charset="0"/>
              </a:rPr>
            </a:br>
            <a:endParaRPr lang="it-IT" dirty="0" smtClean="0">
              <a:latin typeface="HelveticaNeueLT Std" panose="020B0604020202020204" pitchFamily="34" charset="0"/>
            </a:endParaRPr>
          </a:p>
          <a:p>
            <a:r>
              <a:rPr lang="it-IT" baseline="0" dirty="0" smtClean="0">
                <a:latin typeface="HelveticaNeueLT Std" panose="020B0604020202020204" pitchFamily="34" charset="0"/>
              </a:rPr>
              <a:t>Risposta del gruppo: il gruppo si ritrova in questo format e in questi </a:t>
            </a:r>
            <a:r>
              <a:rPr lang="it-IT" baseline="0" dirty="0" err="1" smtClean="0">
                <a:latin typeface="HelveticaNeueLT Std" panose="020B0604020202020204" pitchFamily="34" charset="0"/>
              </a:rPr>
              <a:t>step</a:t>
            </a:r>
            <a:endParaRPr lang="it-IT" dirty="0">
              <a:latin typeface="HelveticaNeueLT Std" panose="020B0604020202020204" pitchFamily="34" charset="0"/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551BCC-4581-4C5C-A375-982E202151A4}" type="slidenum">
              <a:rPr lang="it-IT" smtClean="0"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6798617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1200" kern="1200" dirty="0" smtClean="0">
                <a:solidFill>
                  <a:schemeClr val="tx1"/>
                </a:solidFill>
                <a:effectLst/>
                <a:latin typeface="HelveticaNeueLT Std" panose="020B0604020202020204" pitchFamily="34" charset="0"/>
                <a:ea typeface="+mn-ea"/>
                <a:cs typeface="+mn-cs"/>
              </a:rPr>
              <a:t>Nota di chiarimento:</a:t>
            </a:r>
            <a:br>
              <a:rPr lang="it-IT" sz="1200" kern="1200" dirty="0" smtClean="0">
                <a:solidFill>
                  <a:schemeClr val="tx1"/>
                </a:solidFill>
                <a:effectLst/>
                <a:latin typeface="HelveticaNeueLT Std" panose="020B0604020202020204" pitchFamily="34" charset="0"/>
                <a:ea typeface="+mn-ea"/>
                <a:cs typeface="+mn-cs"/>
              </a:rPr>
            </a:br>
            <a:r>
              <a:rPr lang="it-IT" sz="1200" kern="1200" dirty="0" smtClean="0">
                <a:solidFill>
                  <a:schemeClr val="tx1"/>
                </a:solidFill>
                <a:effectLst/>
                <a:latin typeface="HelveticaNeueLT Std" panose="020B0604020202020204" pitchFamily="34" charset="0"/>
                <a:ea typeface="+mn-ea"/>
                <a:cs typeface="+mn-cs"/>
              </a:rPr>
              <a:t>I </a:t>
            </a:r>
            <a:r>
              <a:rPr lang="it-IT" sz="1200" b="1" kern="1200" dirty="0" smtClean="0">
                <a:solidFill>
                  <a:schemeClr val="tx1"/>
                </a:solidFill>
                <a:effectLst/>
                <a:latin typeface="HelveticaNeueLT Std" panose="020B0604020202020204" pitchFamily="34" charset="0"/>
                <a:ea typeface="+mn-ea"/>
                <a:cs typeface="+mn-cs"/>
              </a:rPr>
              <a:t>progetti piemontesi </a:t>
            </a:r>
            <a:r>
              <a:rPr lang="it-IT" sz="1200" kern="1200" dirty="0" smtClean="0">
                <a:solidFill>
                  <a:schemeClr val="tx1"/>
                </a:solidFill>
                <a:effectLst/>
                <a:latin typeface="HelveticaNeueLT Std" panose="020B0604020202020204" pitchFamily="34" charset="0"/>
                <a:ea typeface="+mn-ea"/>
                <a:cs typeface="+mn-cs"/>
              </a:rPr>
              <a:t>presi in esame sono quelli rendicontati per il PLP 2018. Si</a:t>
            </a:r>
            <a:r>
              <a:rPr lang="it-IT" sz="1200" kern="1200" baseline="0" dirty="0" smtClean="0">
                <a:solidFill>
                  <a:schemeClr val="tx1"/>
                </a:solidFill>
                <a:effectLst/>
                <a:latin typeface="HelveticaNeueLT Std" panose="020B0604020202020204" pitchFamily="34" charset="0"/>
                <a:ea typeface="+mn-ea"/>
                <a:cs typeface="+mn-cs"/>
              </a:rPr>
              <a:t> segnala quanto caricato in banca dati </a:t>
            </a:r>
            <a:r>
              <a:rPr lang="it-IT" sz="1200" kern="1200" baseline="0" dirty="0" err="1" smtClean="0">
                <a:solidFill>
                  <a:schemeClr val="tx1"/>
                </a:solidFill>
                <a:effectLst/>
                <a:latin typeface="HelveticaNeueLT Std" panose="020B0604020202020204" pitchFamily="34" charset="0"/>
                <a:ea typeface="+mn-ea"/>
                <a:cs typeface="+mn-cs"/>
              </a:rPr>
              <a:t>Pro.Sa</a:t>
            </a:r>
            <a:r>
              <a:rPr lang="it-IT" sz="1200" kern="1200" baseline="0" dirty="0" smtClean="0">
                <a:solidFill>
                  <a:schemeClr val="tx1"/>
                </a:solidFill>
                <a:effectLst/>
                <a:latin typeface="HelveticaNeueLT Std" panose="020B0604020202020204" pitchFamily="34" charset="0"/>
                <a:ea typeface="+mn-ea"/>
                <a:cs typeface="+mn-cs"/>
              </a:rPr>
              <a:t>., q</a:t>
            </a:r>
            <a:r>
              <a:rPr lang="it-IT" sz="1200" kern="1200" dirty="0" smtClean="0">
                <a:solidFill>
                  <a:schemeClr val="tx1"/>
                </a:solidFill>
                <a:effectLst/>
                <a:latin typeface="HelveticaNeueLT Std" panose="020B0604020202020204" pitchFamily="34" charset="0"/>
                <a:ea typeface="+mn-ea"/>
                <a:cs typeface="+mn-cs"/>
              </a:rPr>
              <a:t>uali sezioni sono state compilate, o si dovrebbero compilare, nelle schede progetto, obiettivo e intervento/azione.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it-IT" sz="1200" kern="1200" dirty="0" smtClean="0">
              <a:solidFill>
                <a:schemeClr val="tx1"/>
              </a:solidFill>
              <a:effectLst/>
              <a:latin typeface="HelveticaNeueLT Std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b="1" dirty="0" smtClean="0"/>
              <a:t>Riflessioni del sottogruppo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1200" dirty="0" smtClean="0">
                <a:latin typeface="HelveticaNeueLT Std" panose="020B0604020202020204" pitchFamily="34" charset="0"/>
              </a:rPr>
              <a:t>Da questa</a:t>
            </a:r>
            <a:r>
              <a:rPr lang="it-IT" sz="1200" baseline="0" dirty="0" smtClean="0">
                <a:latin typeface="HelveticaNeueLT Std" panose="020B0604020202020204" pitchFamily="34" charset="0"/>
              </a:rPr>
              <a:t> slide in poi, la voce: ‘letteratura e buone prassi’ riporta i testi condivisi e integrati con le riflessioni emerse dal confronto di gruppo.</a:t>
            </a:r>
            <a:endParaRPr lang="it-IT" sz="1200" dirty="0">
              <a:latin typeface="HelveticaNeueLT Std" panose="020B0604020202020204" pitchFamily="34" charset="0"/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551BCC-4581-4C5C-A375-982E202151A4}" type="slidenum">
              <a:rPr lang="it-IT" smtClean="0"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1053347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 smtClean="0"/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551BCC-4581-4C5C-A375-982E202151A4}" type="slidenum">
              <a:rPr lang="it-IT" smtClean="0"/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713222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58A48-EC75-4A5D-85C7-09588AD046E6}" type="datetimeFigureOut">
              <a:rPr lang="it-IT" smtClean="0"/>
              <a:t>28/05/2019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77C0B-5C36-4235-B65B-CDCD6FB1DCD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71136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58A48-EC75-4A5D-85C7-09588AD046E6}" type="datetimeFigureOut">
              <a:rPr lang="it-IT" smtClean="0"/>
              <a:t>28/05/2019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77C0B-5C36-4235-B65B-CDCD6FB1DCD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85304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58A48-EC75-4A5D-85C7-09588AD046E6}" type="datetimeFigureOut">
              <a:rPr lang="it-IT" smtClean="0"/>
              <a:t>28/05/2019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77C0B-5C36-4235-B65B-CDCD6FB1DCD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65803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58A48-EC75-4A5D-85C7-09588AD046E6}" type="datetimeFigureOut">
              <a:rPr lang="it-IT" smtClean="0"/>
              <a:t>28/05/2019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77C0B-5C36-4235-B65B-CDCD6FB1DCD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102415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58A48-EC75-4A5D-85C7-09588AD046E6}" type="datetimeFigureOut">
              <a:rPr lang="it-IT" smtClean="0"/>
              <a:t>28/05/2019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77C0B-5C36-4235-B65B-CDCD6FB1DCD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97382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58A48-EC75-4A5D-85C7-09588AD046E6}" type="datetimeFigureOut">
              <a:rPr lang="it-IT" smtClean="0"/>
              <a:t>28/05/2019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77C0B-5C36-4235-B65B-CDCD6FB1DCD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693836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58A48-EC75-4A5D-85C7-09588AD046E6}" type="datetimeFigureOut">
              <a:rPr lang="it-IT" smtClean="0"/>
              <a:t>28/05/2019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77C0B-5C36-4235-B65B-CDCD6FB1DCD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137916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58A48-EC75-4A5D-85C7-09588AD046E6}" type="datetimeFigureOut">
              <a:rPr lang="it-IT" smtClean="0"/>
              <a:t>28/05/2019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77C0B-5C36-4235-B65B-CDCD6FB1DCD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639371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58A48-EC75-4A5D-85C7-09588AD046E6}" type="datetimeFigureOut">
              <a:rPr lang="it-IT" smtClean="0"/>
              <a:t>28/05/2019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77C0B-5C36-4235-B65B-CDCD6FB1DCD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949052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58A48-EC75-4A5D-85C7-09588AD046E6}" type="datetimeFigureOut">
              <a:rPr lang="it-IT" smtClean="0"/>
              <a:t>28/05/2019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77C0B-5C36-4235-B65B-CDCD6FB1DCD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957018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58A48-EC75-4A5D-85C7-09588AD046E6}" type="datetimeFigureOut">
              <a:rPr lang="it-IT" smtClean="0"/>
              <a:t>28/05/2019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77C0B-5C36-4235-B65B-CDCD6FB1DCD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513219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B58A48-EC75-4A5D-85C7-09588AD046E6}" type="datetimeFigureOut">
              <a:rPr lang="it-IT" smtClean="0"/>
              <a:t>28/05/2019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B77C0B-5C36-4235-B65B-CDCD6FB1DCD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122890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isp.it/rovigo2/pagina/progetto-integrato-la-storia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aas5.sanita.fvg.it/it/progetti/gruppi_cammino.html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93429" y="1786343"/>
            <a:ext cx="8581291" cy="2787162"/>
          </a:xfrm>
        </p:spPr>
        <p:txBody>
          <a:bodyPr>
            <a:normAutofit/>
          </a:bodyPr>
          <a:lstStyle/>
          <a:p>
            <a:r>
              <a:rPr lang="it-IT" sz="4800" b="1" dirty="0" smtClean="0">
                <a:solidFill>
                  <a:srgbClr val="E95E27"/>
                </a:solidFill>
                <a:latin typeface="HelveticaNeueLT Std" panose="020B0604020202020204" pitchFamily="34" charset="0"/>
              </a:rPr>
              <a:t>I gruppi di cammino in Piemonte.</a:t>
            </a:r>
            <a:br>
              <a:rPr lang="it-IT" sz="4800" b="1" dirty="0" smtClean="0">
                <a:solidFill>
                  <a:srgbClr val="E95E27"/>
                </a:solidFill>
                <a:latin typeface="HelveticaNeueLT Std" panose="020B0604020202020204" pitchFamily="34" charset="0"/>
              </a:rPr>
            </a:br>
            <a:r>
              <a:rPr lang="it-IT" sz="4800" dirty="0" smtClean="0">
                <a:latin typeface="HelveticaNeueLT Std" panose="020B0604020202020204" pitchFamily="34" charset="0"/>
              </a:rPr>
              <a:t>Dalla buona idea alla buona pratica</a:t>
            </a:r>
            <a:endParaRPr lang="it-IT" sz="4800" dirty="0">
              <a:latin typeface="HelveticaNeueLT Std" panose="020B0604020202020204" pitchFamily="34" charset="0"/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70338" y="123092"/>
            <a:ext cx="33850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latin typeface="HelveticaNeueLT Std" panose="020B0604020202020204" pitchFamily="34" charset="0"/>
              </a:rPr>
              <a:t>Grugliasco, 22 maggio 2019</a:t>
            </a:r>
            <a:endParaRPr lang="it-IT" dirty="0">
              <a:latin typeface="HelveticaNeueLT Std" panose="020B0604020202020204" pitchFamily="34" charset="0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1151791" y="5256357"/>
            <a:ext cx="666456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smtClean="0">
                <a:solidFill>
                  <a:srgbClr val="E95E27"/>
                </a:solidFill>
                <a:latin typeface="HelveticaNeueLT Std" panose="020B0604020202020204" pitchFamily="34" charset="0"/>
              </a:rPr>
              <a:t>1° incontro sottogruppo RAP – </a:t>
            </a:r>
            <a:r>
              <a:rPr lang="it-IT" sz="2000" b="1" dirty="0" err="1" smtClean="0">
                <a:solidFill>
                  <a:srgbClr val="E95E27"/>
                </a:solidFill>
                <a:latin typeface="HelveticaNeueLT Std" panose="020B0604020202020204" pitchFamily="34" charset="0"/>
              </a:rPr>
              <a:t>Walking</a:t>
            </a:r>
            <a:r>
              <a:rPr lang="it-IT" sz="2000" b="1" dirty="0" smtClean="0">
                <a:solidFill>
                  <a:srgbClr val="E95E27"/>
                </a:solidFill>
                <a:latin typeface="HelveticaNeueLT Std" panose="020B0604020202020204" pitchFamily="34" charset="0"/>
              </a:rPr>
              <a:t> </a:t>
            </a:r>
            <a:r>
              <a:rPr lang="it-IT" sz="2000" b="1" dirty="0" err="1" smtClean="0">
                <a:solidFill>
                  <a:srgbClr val="E95E27"/>
                </a:solidFill>
                <a:latin typeface="HelveticaNeueLT Std" panose="020B0604020202020204" pitchFamily="34" charset="0"/>
              </a:rPr>
              <a:t>program</a:t>
            </a:r>
            <a:endParaRPr lang="it-IT" sz="2000" b="1" dirty="0">
              <a:solidFill>
                <a:srgbClr val="E95E27"/>
              </a:solidFill>
              <a:latin typeface="HelveticaNeueLT Std" panose="020B0604020202020204" pitchFamily="34" charset="0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3719146" y="6277705"/>
            <a:ext cx="5512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latin typeface="HelveticaNeueLT Std" panose="020B0604020202020204" pitchFamily="34" charset="0"/>
              </a:rPr>
              <a:t>a cura di Alessandra Suglia e Luisa </a:t>
            </a:r>
            <a:r>
              <a:rPr lang="it-IT" dirty="0" err="1" smtClean="0">
                <a:latin typeface="HelveticaNeueLT Std" panose="020B0604020202020204" pitchFamily="34" charset="0"/>
              </a:rPr>
              <a:t>Dettoni</a:t>
            </a:r>
            <a:r>
              <a:rPr lang="it-IT" dirty="0" smtClean="0">
                <a:latin typeface="HelveticaNeueLT Std" panose="020B0604020202020204" pitchFamily="34" charset="0"/>
              </a:rPr>
              <a:t>, </a:t>
            </a:r>
            <a:r>
              <a:rPr lang="it-IT" dirty="0" err="1" smtClean="0">
                <a:latin typeface="HelveticaNeueLT Std" panose="020B0604020202020204" pitchFamily="34" charset="0"/>
              </a:rPr>
              <a:t>Dors</a:t>
            </a:r>
            <a:endParaRPr lang="it-IT" dirty="0">
              <a:latin typeface="HelveticaNeueLT Std" panose="020B0604020202020204" pitchFamily="34" charset="0"/>
            </a:endParaRPr>
          </a:p>
        </p:txBody>
      </p:sp>
      <p:pic>
        <p:nvPicPr>
          <p:cNvPr id="7" name="Immagin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5542" y="123091"/>
            <a:ext cx="2584194" cy="1042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4541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3119816" y="131809"/>
            <a:ext cx="5849255" cy="307777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it-IT" sz="1400" dirty="0" smtClean="0">
                <a:latin typeface="HelveticaNeueLT Std" panose="020B0604020202020204" pitchFamily="34" charset="0"/>
              </a:rPr>
              <a:t>Il target principale è tutta la popolazione adulta</a:t>
            </a:r>
            <a:r>
              <a:rPr lang="it-IT" sz="500" dirty="0" smtClean="0">
                <a:latin typeface="HelveticaNeueLT Std" panose="020B0604020202020204" pitchFamily="34" charset="0"/>
              </a:rPr>
              <a:t>..</a:t>
            </a:r>
          </a:p>
        </p:txBody>
      </p:sp>
      <p:sp>
        <p:nvSpPr>
          <p:cNvPr id="4" name="CasellaDiTesto 3"/>
          <p:cNvSpPr txBox="1"/>
          <p:nvPr/>
        </p:nvSpPr>
        <p:spPr>
          <a:xfrm>
            <a:off x="90768" y="2330054"/>
            <a:ext cx="1699409" cy="1200329"/>
          </a:xfrm>
          <a:prstGeom prst="rect">
            <a:avLst/>
          </a:prstGeom>
          <a:noFill/>
          <a:ln w="25400">
            <a:solidFill>
              <a:srgbClr val="E95E27"/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rgbClr val="E95E27"/>
                </a:solidFill>
                <a:latin typeface="HelveticaNeueLT Std" panose="020B0604020202020204" pitchFamily="34" charset="0"/>
              </a:rPr>
              <a:t>Il gruppo </a:t>
            </a:r>
            <a:r>
              <a:rPr lang="it-IT" dirty="0">
                <a:solidFill>
                  <a:srgbClr val="E95E27"/>
                </a:solidFill>
                <a:latin typeface="HelveticaNeueLT Std" panose="020B0604020202020204" pitchFamily="34" charset="0"/>
              </a:rPr>
              <a:t>di </a:t>
            </a:r>
            <a:r>
              <a:rPr lang="it-IT" dirty="0" smtClean="0">
                <a:solidFill>
                  <a:srgbClr val="E95E27"/>
                </a:solidFill>
                <a:latin typeface="HelveticaNeueLT Std" panose="020B0604020202020204" pitchFamily="34" charset="0"/>
              </a:rPr>
              <a:t>cammino è un’opportunità rivolta a …?</a:t>
            </a:r>
            <a:endParaRPr lang="it-IT" dirty="0">
              <a:solidFill>
                <a:srgbClr val="E95E27"/>
              </a:solidFill>
              <a:latin typeface="HelveticaNeueLT Std" panose="020B0604020202020204" pitchFamily="34" charset="0"/>
            </a:endParaRPr>
          </a:p>
        </p:txBody>
      </p:sp>
      <p:grpSp>
        <p:nvGrpSpPr>
          <p:cNvPr id="5" name="Gruppo 4"/>
          <p:cNvGrpSpPr/>
          <p:nvPr/>
        </p:nvGrpSpPr>
        <p:grpSpPr>
          <a:xfrm>
            <a:off x="1592578" y="935332"/>
            <a:ext cx="1428290" cy="927210"/>
            <a:chOff x="924675" y="1006894"/>
            <a:chExt cx="1428290" cy="927210"/>
          </a:xfrm>
        </p:grpSpPr>
        <p:cxnSp>
          <p:nvCxnSpPr>
            <p:cNvPr id="6" name="Connettore 2 5"/>
            <p:cNvCxnSpPr/>
            <p:nvPr/>
          </p:nvCxnSpPr>
          <p:spPr>
            <a:xfrm flipV="1">
              <a:off x="1315442" y="1102067"/>
              <a:ext cx="1037523" cy="832037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CasellaDiTesto 6"/>
            <p:cNvSpPr txBox="1"/>
            <p:nvPr/>
          </p:nvSpPr>
          <p:spPr>
            <a:xfrm rot="19345524">
              <a:off x="924675" y="1006894"/>
              <a:ext cx="140495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400" b="1" dirty="0" smtClean="0">
                  <a:solidFill>
                    <a:schemeClr val="accent1"/>
                  </a:solidFill>
                  <a:latin typeface="HelveticaNeueLT Std" panose="020B0604020202020204" pitchFamily="34" charset="0"/>
                </a:rPr>
                <a:t>Letteratura e buone prassi</a:t>
              </a:r>
              <a:endParaRPr lang="it-IT" sz="1400" dirty="0">
                <a:solidFill>
                  <a:schemeClr val="accent1"/>
                </a:solidFill>
                <a:latin typeface="HelveticaNeueLT Std" panose="020B0604020202020204" pitchFamily="34" charset="0"/>
              </a:endParaRPr>
            </a:p>
          </p:txBody>
        </p:sp>
      </p:grpSp>
      <p:sp>
        <p:nvSpPr>
          <p:cNvPr id="8" name="CasellaDiTesto 7"/>
          <p:cNvSpPr txBox="1"/>
          <p:nvPr/>
        </p:nvSpPr>
        <p:spPr>
          <a:xfrm>
            <a:off x="3060623" y="2726070"/>
            <a:ext cx="3043215" cy="1677382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r>
              <a:rPr lang="it-IT" sz="1400" dirty="0" smtClean="0">
                <a:latin typeface="HelveticaNeueLT Std" panose="020B0604020202020204" pitchFamily="34" charset="0"/>
              </a:rPr>
              <a:t>Destinatari indicati/descritti nelle apposite sezioni.</a:t>
            </a:r>
            <a:endParaRPr lang="it-IT" sz="1400" dirty="0">
              <a:latin typeface="HelveticaNeueLT Std" panose="020B0604020202020204" pitchFamily="34" charset="0"/>
            </a:endParaRPr>
          </a:p>
          <a:p>
            <a:endParaRPr lang="it-IT" sz="500" dirty="0">
              <a:latin typeface="HelveticaNeueLT Std" panose="020B0604020202020204" pitchFamily="34" charset="0"/>
            </a:endParaRPr>
          </a:p>
          <a:p>
            <a:r>
              <a:rPr lang="it-IT" sz="1400" dirty="0" smtClean="0">
                <a:latin typeface="HelveticaNeueLT Std" panose="020B0604020202020204" pitchFamily="34" charset="0"/>
              </a:rPr>
              <a:t>Principalmente:</a:t>
            </a:r>
            <a:r>
              <a:rPr lang="it-IT" sz="1400" b="1" dirty="0" smtClean="0">
                <a:latin typeface="HelveticaNeueLT Std" panose="020B0604020202020204" pitchFamily="34" charset="0"/>
              </a:rPr>
              <a:t> popolazione </a:t>
            </a:r>
            <a:r>
              <a:rPr lang="it-IT" sz="1400" b="1" dirty="0">
                <a:latin typeface="HelveticaNeueLT Std" panose="020B0604020202020204" pitchFamily="34" charset="0"/>
              </a:rPr>
              <a:t>adulta, </a:t>
            </a:r>
            <a:r>
              <a:rPr lang="it-IT" sz="1400" b="1" dirty="0" smtClean="0">
                <a:latin typeface="HelveticaNeueLT Std" panose="020B0604020202020204" pitchFamily="34" charset="0"/>
              </a:rPr>
              <a:t>anziani</a:t>
            </a:r>
            <a:r>
              <a:rPr lang="it-IT" sz="1400" dirty="0" smtClean="0">
                <a:latin typeface="HelveticaNeueLT Std" panose="020B0604020202020204" pitchFamily="34" charset="0"/>
              </a:rPr>
              <a:t>, ma anche pazienti con problemi di salute fisica o mentale, famiglie con bambini, ragazzi,…</a:t>
            </a:r>
            <a:endParaRPr lang="it-IT" sz="500" dirty="0">
              <a:latin typeface="HelveticaNeueLT Std" panose="020B0604020202020204" pitchFamily="34" charset="0"/>
            </a:endParaRPr>
          </a:p>
        </p:txBody>
      </p:sp>
      <p:grpSp>
        <p:nvGrpSpPr>
          <p:cNvPr id="9" name="Gruppo 8"/>
          <p:cNvGrpSpPr/>
          <p:nvPr/>
        </p:nvGrpSpPr>
        <p:grpSpPr>
          <a:xfrm>
            <a:off x="1737308" y="2886422"/>
            <a:ext cx="1376184" cy="690109"/>
            <a:chOff x="1249573" y="2906049"/>
            <a:chExt cx="1376184" cy="690109"/>
          </a:xfrm>
        </p:grpSpPr>
        <p:cxnSp>
          <p:nvCxnSpPr>
            <p:cNvPr id="10" name="Connettore 2 9"/>
            <p:cNvCxnSpPr/>
            <p:nvPr/>
          </p:nvCxnSpPr>
          <p:spPr>
            <a:xfrm>
              <a:off x="1566030" y="2906049"/>
              <a:ext cx="890467" cy="690109"/>
            </a:xfrm>
            <a:prstGeom prst="straightConnector1">
              <a:avLst/>
            </a:prstGeom>
            <a:ln w="38100">
              <a:solidFill>
                <a:srgbClr val="E95E27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CasellaDiTesto 10"/>
            <p:cNvSpPr txBox="1"/>
            <p:nvPr/>
          </p:nvSpPr>
          <p:spPr>
            <a:xfrm rot="2193614">
              <a:off x="1531092" y="2912329"/>
              <a:ext cx="1094665" cy="3068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400" b="1" dirty="0" smtClean="0">
                  <a:solidFill>
                    <a:srgbClr val="E95E27"/>
                  </a:solidFill>
                  <a:latin typeface="HelveticaNeueLT Std" panose="020B0604020202020204" pitchFamily="34" charset="0"/>
                </a:rPr>
                <a:t>In </a:t>
              </a:r>
              <a:r>
                <a:rPr lang="it-IT" sz="1400" b="1" dirty="0" err="1" smtClean="0">
                  <a:solidFill>
                    <a:srgbClr val="E95E27"/>
                  </a:solidFill>
                  <a:latin typeface="HelveticaNeueLT Std" panose="020B0604020202020204" pitchFamily="34" charset="0"/>
                </a:rPr>
                <a:t>Pro.Sa</a:t>
              </a:r>
              <a:r>
                <a:rPr lang="it-IT" sz="1400" b="1" dirty="0" smtClean="0">
                  <a:solidFill>
                    <a:srgbClr val="E95E27"/>
                  </a:solidFill>
                  <a:latin typeface="HelveticaNeueLT Std" panose="020B0604020202020204" pitchFamily="34" charset="0"/>
                </a:rPr>
                <a:t>.</a:t>
              </a:r>
              <a:endParaRPr lang="it-IT" sz="1400" b="1" dirty="0">
                <a:solidFill>
                  <a:srgbClr val="E95E27"/>
                </a:solidFill>
                <a:latin typeface="HelveticaNeueLT Std" panose="020B0604020202020204" pitchFamily="34" charset="0"/>
              </a:endParaRPr>
            </a:p>
          </p:txBody>
        </p:sp>
        <p:sp>
          <p:nvSpPr>
            <p:cNvPr id="12" name="CasellaDiTesto 11"/>
            <p:cNvSpPr txBox="1"/>
            <p:nvPr/>
          </p:nvSpPr>
          <p:spPr>
            <a:xfrm rot="2226327">
              <a:off x="1249573" y="3290342"/>
              <a:ext cx="1316156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000" dirty="0" smtClean="0">
                  <a:solidFill>
                    <a:srgbClr val="E95E27"/>
                  </a:solidFill>
                  <a:latin typeface="HelveticaNeueLT Std" panose="020B0604020202020204" pitchFamily="34" charset="0"/>
                </a:rPr>
                <a:t>Progetti piemontesi</a:t>
              </a:r>
              <a:endParaRPr lang="it-IT" sz="1000" dirty="0">
                <a:solidFill>
                  <a:srgbClr val="E95E27"/>
                </a:solidFill>
                <a:latin typeface="HelveticaNeueLT Std" panose="020B0604020202020204" pitchFamily="34" charset="0"/>
              </a:endParaRPr>
            </a:p>
          </p:txBody>
        </p:sp>
      </p:grpSp>
      <p:sp>
        <p:nvSpPr>
          <p:cNvPr id="13" name="CasellaDiTesto 12"/>
          <p:cNvSpPr txBox="1"/>
          <p:nvPr/>
        </p:nvSpPr>
        <p:spPr>
          <a:xfrm>
            <a:off x="6525967" y="2330054"/>
            <a:ext cx="201212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 smtClean="0">
                <a:solidFill>
                  <a:srgbClr val="E95E27"/>
                </a:solidFill>
                <a:latin typeface="HelveticaNeueLT Std" panose="020B0604020202020204" pitchFamily="34" charset="0"/>
              </a:rPr>
              <a:t>Scheda progetto</a:t>
            </a:r>
          </a:p>
          <a:p>
            <a:r>
              <a:rPr lang="it-IT" sz="1400" dirty="0" smtClean="0">
                <a:latin typeface="HelveticaNeueLT Std" panose="020B0604020202020204" pitchFamily="34" charset="0"/>
              </a:rPr>
              <a:t>Nell’</a:t>
            </a:r>
            <a:r>
              <a:rPr lang="it-IT" sz="1400" dirty="0" err="1" smtClean="0">
                <a:latin typeface="HelveticaNeueLT Std" panose="020B0604020202020204" pitchFamily="34" charset="0"/>
              </a:rPr>
              <a:t>Abstract</a:t>
            </a:r>
            <a:r>
              <a:rPr lang="it-IT" sz="1400" dirty="0" smtClean="0">
                <a:latin typeface="HelveticaNeueLT Std" panose="020B0604020202020204" pitchFamily="34" charset="0"/>
              </a:rPr>
              <a:t>: analisi di contesto</a:t>
            </a:r>
          </a:p>
          <a:p>
            <a:r>
              <a:rPr lang="it-IT" sz="1400" dirty="0">
                <a:latin typeface="HelveticaNeueLT Std" panose="020B0604020202020204" pitchFamily="34" charset="0"/>
              </a:rPr>
              <a:t>In: </a:t>
            </a:r>
            <a:r>
              <a:rPr lang="it-IT" sz="1400" dirty="0" smtClean="0">
                <a:latin typeface="HelveticaNeueLT Std" panose="020B0604020202020204" pitchFamily="34" charset="0"/>
              </a:rPr>
              <a:t>destinatari</a:t>
            </a:r>
            <a:endParaRPr lang="it-IT" sz="1400" dirty="0">
              <a:latin typeface="HelveticaNeueLT Std" panose="020B0604020202020204" pitchFamily="34" charset="0"/>
            </a:endParaRPr>
          </a:p>
        </p:txBody>
      </p:sp>
      <p:cxnSp>
        <p:nvCxnSpPr>
          <p:cNvPr id="14" name="Connettore 2 13"/>
          <p:cNvCxnSpPr/>
          <p:nvPr/>
        </p:nvCxnSpPr>
        <p:spPr>
          <a:xfrm flipV="1">
            <a:off x="6010233" y="2796206"/>
            <a:ext cx="413043" cy="198218"/>
          </a:xfrm>
          <a:prstGeom prst="straightConnector1">
            <a:avLst/>
          </a:prstGeom>
          <a:ln w="38100">
            <a:solidFill>
              <a:srgbClr val="E95E27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2 14"/>
          <p:cNvCxnSpPr/>
          <p:nvPr/>
        </p:nvCxnSpPr>
        <p:spPr>
          <a:xfrm>
            <a:off x="6016568" y="3335108"/>
            <a:ext cx="459014" cy="338343"/>
          </a:xfrm>
          <a:prstGeom prst="straightConnector1">
            <a:avLst/>
          </a:prstGeom>
          <a:ln w="38100">
            <a:solidFill>
              <a:srgbClr val="E95E27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asellaDiTesto 15"/>
          <p:cNvSpPr txBox="1"/>
          <p:nvPr/>
        </p:nvSpPr>
        <p:spPr>
          <a:xfrm>
            <a:off x="6490038" y="3416073"/>
            <a:ext cx="256974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E95E27"/>
                </a:solidFill>
                <a:latin typeface="HelveticaNeueLT Std" panose="020B0604020202020204" pitchFamily="34" charset="0"/>
              </a:rPr>
              <a:t>Scheda intervento/azione</a:t>
            </a:r>
          </a:p>
          <a:p>
            <a:r>
              <a:rPr lang="it-IT" sz="1400" dirty="0" smtClean="0">
                <a:latin typeface="HelveticaNeueLT Std" panose="020B0604020202020204" pitchFamily="34" charset="0"/>
              </a:rPr>
              <a:t>In: destinatari dell’intervento/azione </a:t>
            </a:r>
            <a:r>
              <a:rPr lang="it-IT" sz="1400" dirty="0">
                <a:latin typeface="HelveticaNeueLT Std" panose="020B0604020202020204" pitchFamily="34" charset="0"/>
              </a:rPr>
              <a:t>specifica</a:t>
            </a:r>
          </a:p>
        </p:txBody>
      </p:sp>
      <p:grpSp>
        <p:nvGrpSpPr>
          <p:cNvPr id="19" name="Gruppo 18"/>
          <p:cNvGrpSpPr/>
          <p:nvPr/>
        </p:nvGrpSpPr>
        <p:grpSpPr>
          <a:xfrm>
            <a:off x="1236425" y="4979700"/>
            <a:ext cx="2659468" cy="1018211"/>
            <a:chOff x="594036" y="4105243"/>
            <a:chExt cx="2659468" cy="1018211"/>
          </a:xfrm>
        </p:grpSpPr>
        <p:cxnSp>
          <p:nvCxnSpPr>
            <p:cNvPr id="20" name="Connettore 2 19"/>
            <p:cNvCxnSpPr/>
            <p:nvPr/>
          </p:nvCxnSpPr>
          <p:spPr>
            <a:xfrm>
              <a:off x="969443" y="4105243"/>
              <a:ext cx="1432570" cy="1012564"/>
            </a:xfrm>
            <a:prstGeom prst="straightConnector1">
              <a:avLst/>
            </a:prstGeom>
            <a:ln w="38100">
              <a:solidFill>
                <a:srgbClr val="00CC66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CasellaDiTesto 20"/>
            <p:cNvSpPr txBox="1"/>
            <p:nvPr/>
          </p:nvSpPr>
          <p:spPr>
            <a:xfrm rot="2160091">
              <a:off x="796551" y="4410502"/>
              <a:ext cx="245695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400" b="1" dirty="0">
                  <a:solidFill>
                    <a:srgbClr val="00CC66"/>
                  </a:solidFill>
                  <a:latin typeface="HelveticaNeueLT Std" panose="020B0604020202020204" pitchFamily="34" charset="0"/>
                </a:rPr>
                <a:t>Documento progettuale</a:t>
              </a:r>
            </a:p>
          </p:txBody>
        </p:sp>
        <p:sp>
          <p:nvSpPr>
            <p:cNvPr id="22" name="CasellaDiTesto 21"/>
            <p:cNvSpPr txBox="1"/>
            <p:nvPr/>
          </p:nvSpPr>
          <p:spPr>
            <a:xfrm rot="2170447">
              <a:off x="594036" y="4815677"/>
              <a:ext cx="245695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400" b="1" dirty="0">
                  <a:solidFill>
                    <a:srgbClr val="00CC66"/>
                  </a:solidFill>
                  <a:latin typeface="HelveticaNeueLT Std" panose="020B0604020202020204" pitchFamily="34" charset="0"/>
                </a:rPr>
                <a:t>Modello predefinito</a:t>
              </a:r>
            </a:p>
          </p:txBody>
        </p:sp>
      </p:grpSp>
      <p:sp>
        <p:nvSpPr>
          <p:cNvPr id="23" name="CasellaDiTesto 22"/>
          <p:cNvSpPr txBox="1"/>
          <p:nvPr/>
        </p:nvSpPr>
        <p:spPr>
          <a:xfrm>
            <a:off x="3418737" y="6035898"/>
            <a:ext cx="2326986" cy="307777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400" b="1" dirty="0">
                <a:solidFill>
                  <a:srgbClr val="00CC66"/>
                </a:solidFill>
                <a:latin typeface="HelveticaNeueLT Std" panose="020B0604020202020204" pitchFamily="34" charset="0"/>
              </a:rPr>
              <a:t>……………………………</a:t>
            </a:r>
          </a:p>
        </p:txBody>
      </p:sp>
      <p:sp>
        <p:nvSpPr>
          <p:cNvPr id="24" name="CasellaDiTesto 23"/>
          <p:cNvSpPr txBox="1"/>
          <p:nvPr/>
        </p:nvSpPr>
        <p:spPr>
          <a:xfrm>
            <a:off x="6475582" y="4432317"/>
            <a:ext cx="2095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E95E27"/>
                </a:solidFill>
                <a:latin typeface="HelveticaNeueLT Std" panose="020B0604020202020204" pitchFamily="34" charset="0"/>
              </a:rPr>
              <a:t>Materiali </a:t>
            </a:r>
            <a:r>
              <a:rPr lang="it-IT" sz="1400" dirty="0" smtClean="0">
                <a:solidFill>
                  <a:srgbClr val="E95E27"/>
                </a:solidFill>
                <a:latin typeface="HelveticaNeueLT Std" panose="020B0604020202020204" pitchFamily="34" charset="0"/>
              </a:rPr>
              <a:t>allegati</a:t>
            </a:r>
            <a:r>
              <a:rPr lang="it-IT" sz="1400" dirty="0" smtClean="0">
                <a:latin typeface="HelveticaNeueLT Std" panose="020B0604020202020204" pitchFamily="34" charset="0"/>
              </a:rPr>
              <a:t> documento progettuale</a:t>
            </a:r>
            <a:endParaRPr lang="it-IT" sz="1400" dirty="0">
              <a:latin typeface="HelveticaNeueLT Std" panose="020B0604020202020204" pitchFamily="34" charset="0"/>
            </a:endParaRPr>
          </a:p>
        </p:txBody>
      </p:sp>
      <p:cxnSp>
        <p:nvCxnSpPr>
          <p:cNvPr id="25" name="Connettore 2 24"/>
          <p:cNvCxnSpPr>
            <a:endCxn id="24" idx="1"/>
          </p:cNvCxnSpPr>
          <p:nvPr/>
        </p:nvCxnSpPr>
        <p:spPr>
          <a:xfrm>
            <a:off x="5959921" y="3977777"/>
            <a:ext cx="515661" cy="716150"/>
          </a:xfrm>
          <a:prstGeom prst="straightConnector1">
            <a:avLst/>
          </a:prstGeom>
          <a:ln w="38100">
            <a:solidFill>
              <a:srgbClr val="E95E27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53089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2581644" y="30068"/>
            <a:ext cx="6458993" cy="2646878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lvl="0"/>
            <a:r>
              <a:rPr lang="it-IT" sz="1200" dirty="0" smtClean="0">
                <a:latin typeface="HelveticaNeueLT Std" panose="020B0604020202020204" pitchFamily="34" charset="0"/>
              </a:rPr>
              <a:t>I </a:t>
            </a:r>
            <a:r>
              <a:rPr lang="it-IT" sz="1200" b="1" dirty="0" smtClean="0">
                <a:latin typeface="HelveticaNeueLT Std" panose="020B0604020202020204" pitchFamily="34" charset="0"/>
              </a:rPr>
              <a:t>benefici di salute </a:t>
            </a:r>
            <a:r>
              <a:rPr lang="it-IT" sz="1200" dirty="0" smtClean="0">
                <a:latin typeface="HelveticaNeueLT Std" panose="020B0604020202020204" pitchFamily="34" charset="0"/>
              </a:rPr>
              <a:t>riguardano:</a:t>
            </a:r>
          </a:p>
          <a:p>
            <a:pPr marL="171450" lvl="0" indent="-171450">
              <a:buFontTx/>
              <a:buChar char="-"/>
            </a:pPr>
            <a:r>
              <a:rPr lang="it-IT" sz="1200" dirty="0">
                <a:latin typeface="HelveticaNeueLT Std" panose="020B0604020202020204" pitchFamily="34" charset="0"/>
              </a:rPr>
              <a:t>i</a:t>
            </a:r>
            <a:r>
              <a:rPr lang="it-IT" sz="1200" dirty="0" smtClean="0">
                <a:latin typeface="HelveticaNeueLT Std" panose="020B0604020202020204" pitchFamily="34" charset="0"/>
              </a:rPr>
              <a:t>l controllo della </a:t>
            </a:r>
            <a:r>
              <a:rPr lang="it-IT" sz="1200" dirty="0">
                <a:latin typeface="HelveticaNeueLT Std" panose="020B0604020202020204" pitchFamily="34" charset="0"/>
              </a:rPr>
              <a:t>pressione </a:t>
            </a:r>
            <a:r>
              <a:rPr lang="it-IT" sz="1200" dirty="0" smtClean="0">
                <a:latin typeface="HelveticaNeueLT Std" panose="020B0604020202020204" pitchFamily="34" charset="0"/>
              </a:rPr>
              <a:t>arteriosa </a:t>
            </a:r>
          </a:p>
          <a:p>
            <a:pPr marL="171450" lvl="0" indent="-171450">
              <a:buFontTx/>
              <a:buChar char="-"/>
            </a:pPr>
            <a:r>
              <a:rPr lang="it-IT" sz="1200" dirty="0">
                <a:latin typeface="HelveticaNeueLT Std" panose="020B0604020202020204" pitchFamily="34" charset="0"/>
              </a:rPr>
              <a:t>l</a:t>
            </a:r>
            <a:r>
              <a:rPr lang="it-IT" sz="1200" dirty="0" smtClean="0">
                <a:latin typeface="HelveticaNeueLT Std" panose="020B0604020202020204" pitchFamily="34" charset="0"/>
              </a:rPr>
              <a:t>a riduzione dei livelli di colesterolo nel sangue </a:t>
            </a:r>
          </a:p>
          <a:p>
            <a:pPr marL="171450" indent="-171450">
              <a:buFontTx/>
              <a:buChar char="-"/>
            </a:pPr>
            <a:r>
              <a:rPr lang="it-IT" sz="1200" dirty="0">
                <a:latin typeface="HelveticaNeueLT Std" panose="020B0604020202020204" pitchFamily="34" charset="0"/>
              </a:rPr>
              <a:t>i</a:t>
            </a:r>
            <a:r>
              <a:rPr lang="it-IT" sz="1200" dirty="0" smtClean="0">
                <a:latin typeface="HelveticaNeueLT Std" panose="020B0604020202020204" pitchFamily="34" charset="0"/>
              </a:rPr>
              <a:t>l controllo e la riduzione del peso e della circonferenza vita</a:t>
            </a:r>
          </a:p>
          <a:p>
            <a:pPr marL="171450" indent="-171450">
              <a:buFontTx/>
              <a:buChar char="-"/>
            </a:pPr>
            <a:r>
              <a:rPr lang="it-IT" sz="1200" dirty="0">
                <a:latin typeface="HelveticaNeueLT Std" panose="020B0604020202020204" pitchFamily="34" charset="0"/>
              </a:rPr>
              <a:t>i</a:t>
            </a:r>
            <a:r>
              <a:rPr lang="it-IT" sz="1200" dirty="0" smtClean="0">
                <a:latin typeface="HelveticaNeueLT Std" panose="020B0604020202020204" pitchFamily="34" charset="0"/>
              </a:rPr>
              <a:t>l miglioramento della </a:t>
            </a:r>
            <a:r>
              <a:rPr lang="it-IT" sz="1200" dirty="0">
                <a:latin typeface="HelveticaNeueLT Std" panose="020B0604020202020204" pitchFamily="34" charset="0"/>
              </a:rPr>
              <a:t>capacità </a:t>
            </a:r>
            <a:r>
              <a:rPr lang="it-IT" sz="1200" dirty="0" smtClean="0">
                <a:latin typeface="HelveticaNeueLT Std" panose="020B0604020202020204" pitchFamily="34" charset="0"/>
              </a:rPr>
              <a:t>respiratoria</a:t>
            </a:r>
            <a:endParaRPr lang="it-IT" sz="1200" dirty="0">
              <a:latin typeface="HelveticaNeueLT Std" panose="020B0604020202020204" pitchFamily="34" charset="0"/>
            </a:endParaRPr>
          </a:p>
          <a:p>
            <a:pPr marL="171450" indent="-171450">
              <a:buFontTx/>
              <a:buChar char="-"/>
            </a:pPr>
            <a:r>
              <a:rPr lang="it-IT" sz="1200" dirty="0" smtClean="0">
                <a:latin typeface="HelveticaNeueLT Std" panose="020B0604020202020204" pitchFamily="34" charset="0"/>
              </a:rPr>
              <a:t>il miglioramento delle </a:t>
            </a:r>
            <a:r>
              <a:rPr lang="it-IT" sz="1200" dirty="0">
                <a:latin typeface="HelveticaNeueLT Std" panose="020B0604020202020204" pitchFamily="34" charset="0"/>
              </a:rPr>
              <a:t>competenze cognitive e </a:t>
            </a:r>
            <a:r>
              <a:rPr lang="it-IT" sz="1200" dirty="0" smtClean="0">
                <a:latin typeface="HelveticaNeueLT Std" panose="020B0604020202020204" pitchFamily="34" charset="0"/>
              </a:rPr>
              <a:t>del </a:t>
            </a:r>
            <a:r>
              <a:rPr lang="it-IT" sz="1200" dirty="0">
                <a:latin typeface="HelveticaNeueLT Std" panose="020B0604020202020204" pitchFamily="34" charset="0"/>
              </a:rPr>
              <a:t>benessere psicologico </a:t>
            </a:r>
            <a:endParaRPr lang="it-IT" sz="1200" dirty="0" smtClean="0">
              <a:latin typeface="HelveticaNeueLT Std" panose="020B0604020202020204" pitchFamily="34" charset="0"/>
            </a:endParaRPr>
          </a:p>
          <a:p>
            <a:pPr marL="171450" indent="-171450">
              <a:buFontTx/>
              <a:buChar char="-"/>
            </a:pPr>
            <a:r>
              <a:rPr lang="it-IT" sz="1200" dirty="0" smtClean="0">
                <a:latin typeface="HelveticaNeueLT Std" panose="020B0604020202020204" pitchFamily="34" charset="0"/>
              </a:rPr>
              <a:t>il miglioramento della flessibilità, della </a:t>
            </a:r>
            <a:r>
              <a:rPr lang="it-IT" sz="1200" dirty="0">
                <a:latin typeface="HelveticaNeueLT Std" panose="020B0604020202020204" pitchFamily="34" charset="0"/>
              </a:rPr>
              <a:t>coordinazione </a:t>
            </a:r>
            <a:r>
              <a:rPr lang="it-IT" sz="1200" dirty="0" smtClean="0">
                <a:latin typeface="HelveticaNeueLT Std" panose="020B0604020202020204" pitchFamily="34" charset="0"/>
              </a:rPr>
              <a:t>motoria e del tono muscolare con riduzione del rischio di caduta.</a:t>
            </a:r>
            <a:endParaRPr lang="it-IT" sz="1200" b="1" dirty="0" smtClean="0">
              <a:latin typeface="HelveticaNeueLT Std" panose="020B0604020202020204" pitchFamily="34" charset="0"/>
            </a:endParaRPr>
          </a:p>
          <a:p>
            <a:pPr marL="171450" lvl="0" indent="-171450">
              <a:buFontTx/>
              <a:buChar char="-"/>
            </a:pPr>
            <a:endParaRPr lang="it-IT" sz="500" dirty="0" smtClean="0">
              <a:latin typeface="HelveticaNeueLT Std" panose="020B0604020202020204" pitchFamily="34" charset="0"/>
            </a:endParaRPr>
          </a:p>
          <a:p>
            <a:pPr lvl="0"/>
            <a:r>
              <a:rPr lang="it-IT" sz="1200" dirty="0" smtClean="0">
                <a:latin typeface="HelveticaNeueLT Std" panose="020B0604020202020204" pitchFamily="34" charset="0"/>
              </a:rPr>
              <a:t>I </a:t>
            </a:r>
            <a:r>
              <a:rPr lang="it-IT" sz="1200" b="1" dirty="0" smtClean="0">
                <a:latin typeface="HelveticaNeueLT Std" panose="020B0604020202020204" pitchFamily="34" charset="0"/>
              </a:rPr>
              <a:t>benefici sociali </a:t>
            </a:r>
            <a:r>
              <a:rPr lang="it-IT" sz="1200" dirty="0" smtClean="0">
                <a:latin typeface="HelveticaNeueLT Std" panose="020B0604020202020204" pitchFamily="34" charset="0"/>
              </a:rPr>
              <a:t>riguardano le maggiori opportunità di socializzazione, la riduzione dell’isolamento sociale, l’aumento del </a:t>
            </a:r>
            <a:r>
              <a:rPr lang="it-IT" sz="1200" dirty="0">
                <a:latin typeface="HelveticaNeueLT Std" panose="020B0604020202020204" pitchFamily="34" charset="0"/>
              </a:rPr>
              <a:t>capitale </a:t>
            </a:r>
            <a:r>
              <a:rPr lang="it-IT" sz="1200" dirty="0" smtClean="0">
                <a:latin typeface="HelveticaNeueLT Std" panose="020B0604020202020204" pitchFamily="34" charset="0"/>
              </a:rPr>
              <a:t>sociale</a:t>
            </a:r>
            <a:endParaRPr lang="it-IT" sz="1200" dirty="0">
              <a:latin typeface="HelveticaNeueLT Std" panose="020B0604020202020204" pitchFamily="34" charset="0"/>
            </a:endParaRPr>
          </a:p>
          <a:p>
            <a:pPr lvl="0"/>
            <a:endParaRPr lang="it-IT" sz="500" dirty="0" smtClean="0">
              <a:latin typeface="HelveticaNeueLT Std" panose="020B0604020202020204" pitchFamily="34" charset="0"/>
            </a:endParaRPr>
          </a:p>
          <a:p>
            <a:pPr lvl="0"/>
            <a:r>
              <a:rPr lang="it-IT" sz="1200" dirty="0" smtClean="0">
                <a:latin typeface="HelveticaNeueLT Std" panose="020B0604020202020204" pitchFamily="34" charset="0"/>
              </a:rPr>
              <a:t>I </a:t>
            </a:r>
            <a:r>
              <a:rPr lang="it-IT" sz="1200" b="1" dirty="0" smtClean="0">
                <a:latin typeface="HelveticaNeueLT Std" panose="020B0604020202020204" pitchFamily="34" charset="0"/>
              </a:rPr>
              <a:t>benefici per l’ambiente </a:t>
            </a:r>
            <a:r>
              <a:rPr lang="it-IT" sz="1200" dirty="0" smtClean="0">
                <a:latin typeface="HelveticaNeueLT Std" panose="020B0604020202020204" pitchFamily="34" charset="0"/>
              </a:rPr>
              <a:t>riguardano la pianificazione </a:t>
            </a:r>
            <a:r>
              <a:rPr lang="it-IT" sz="1200" dirty="0">
                <a:latin typeface="HelveticaNeueLT Std" panose="020B0604020202020204" pitchFamily="34" charset="0"/>
              </a:rPr>
              <a:t>urbanistica </a:t>
            </a:r>
            <a:r>
              <a:rPr lang="it-IT" sz="1200" dirty="0" smtClean="0">
                <a:latin typeface="HelveticaNeueLT Std" panose="020B0604020202020204" pitchFamily="34" charset="0"/>
              </a:rPr>
              <a:t>a favore degli </a:t>
            </a:r>
            <a:r>
              <a:rPr lang="it-IT" sz="1200" dirty="0">
                <a:latin typeface="HelveticaNeueLT Std" panose="020B0604020202020204" pitchFamily="34" charset="0"/>
              </a:rPr>
              <a:t>spostamenti attivi</a:t>
            </a:r>
            <a:r>
              <a:rPr lang="it-IT" sz="1200" dirty="0" smtClean="0">
                <a:latin typeface="HelveticaNeueLT Std" panose="020B0604020202020204" pitchFamily="34" charset="0"/>
              </a:rPr>
              <a:t>, la riduzione traffico urbano, il miglioramento qualità dell’aria, la riduzione incidentalità stradale urbana.</a:t>
            </a:r>
            <a:endParaRPr lang="it-IT" sz="1200" dirty="0">
              <a:latin typeface="HelveticaNeueLT Std" panose="020B0604020202020204" pitchFamily="34" charset="0"/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94319" y="2080685"/>
            <a:ext cx="1503686" cy="1477328"/>
          </a:xfrm>
          <a:prstGeom prst="rect">
            <a:avLst/>
          </a:prstGeom>
          <a:noFill/>
          <a:ln w="25400">
            <a:solidFill>
              <a:srgbClr val="E95E27"/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rgbClr val="E95E27"/>
                </a:solidFill>
                <a:latin typeface="HelveticaNeueLT Std" panose="020B0604020202020204" pitchFamily="34" charset="0"/>
              </a:rPr>
              <a:t>Quali benefici si ottengono e quali temi interessano?</a:t>
            </a:r>
            <a:endParaRPr lang="it-IT" dirty="0">
              <a:solidFill>
                <a:srgbClr val="E95E27"/>
              </a:solidFill>
              <a:latin typeface="HelveticaNeueLT Std" panose="020B0604020202020204" pitchFamily="34" charset="0"/>
            </a:endParaRPr>
          </a:p>
        </p:txBody>
      </p:sp>
      <p:grpSp>
        <p:nvGrpSpPr>
          <p:cNvPr id="5" name="Gruppo 4"/>
          <p:cNvGrpSpPr/>
          <p:nvPr/>
        </p:nvGrpSpPr>
        <p:grpSpPr>
          <a:xfrm>
            <a:off x="1162880" y="751017"/>
            <a:ext cx="1428290" cy="927210"/>
            <a:chOff x="924675" y="1006894"/>
            <a:chExt cx="1428290" cy="927210"/>
          </a:xfrm>
        </p:grpSpPr>
        <p:cxnSp>
          <p:nvCxnSpPr>
            <p:cNvPr id="6" name="Connettore 2 5"/>
            <p:cNvCxnSpPr/>
            <p:nvPr/>
          </p:nvCxnSpPr>
          <p:spPr>
            <a:xfrm flipV="1">
              <a:off x="1315442" y="1102067"/>
              <a:ext cx="1037523" cy="832037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CasellaDiTesto 6"/>
            <p:cNvSpPr txBox="1"/>
            <p:nvPr/>
          </p:nvSpPr>
          <p:spPr>
            <a:xfrm rot="19345524">
              <a:off x="924675" y="1006894"/>
              <a:ext cx="140495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400" b="1" dirty="0" smtClean="0">
                  <a:solidFill>
                    <a:schemeClr val="accent1"/>
                  </a:solidFill>
                  <a:latin typeface="HelveticaNeueLT Std" panose="020B0604020202020204" pitchFamily="34" charset="0"/>
                </a:rPr>
                <a:t>Letteratura e buone prassi</a:t>
              </a:r>
              <a:endParaRPr lang="it-IT" sz="1400" dirty="0">
                <a:solidFill>
                  <a:schemeClr val="accent1"/>
                </a:solidFill>
                <a:latin typeface="HelveticaNeueLT Std" panose="020B0604020202020204" pitchFamily="34" charset="0"/>
              </a:endParaRPr>
            </a:p>
          </p:txBody>
        </p:sp>
      </p:grpSp>
      <p:grpSp>
        <p:nvGrpSpPr>
          <p:cNvPr id="8" name="Gruppo 7"/>
          <p:cNvGrpSpPr/>
          <p:nvPr/>
        </p:nvGrpSpPr>
        <p:grpSpPr>
          <a:xfrm>
            <a:off x="1539033" y="3084369"/>
            <a:ext cx="1376184" cy="690109"/>
            <a:chOff x="1249573" y="2906049"/>
            <a:chExt cx="1376184" cy="690109"/>
          </a:xfrm>
        </p:grpSpPr>
        <p:cxnSp>
          <p:nvCxnSpPr>
            <p:cNvPr id="9" name="Connettore 2 8"/>
            <p:cNvCxnSpPr/>
            <p:nvPr/>
          </p:nvCxnSpPr>
          <p:spPr>
            <a:xfrm>
              <a:off x="1566030" y="2906049"/>
              <a:ext cx="890467" cy="690109"/>
            </a:xfrm>
            <a:prstGeom prst="straightConnector1">
              <a:avLst/>
            </a:prstGeom>
            <a:ln w="38100">
              <a:solidFill>
                <a:srgbClr val="E95E27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CasellaDiTesto 9"/>
            <p:cNvSpPr txBox="1"/>
            <p:nvPr/>
          </p:nvSpPr>
          <p:spPr>
            <a:xfrm rot="2193614">
              <a:off x="1531092" y="2912329"/>
              <a:ext cx="1094665" cy="3068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400" b="1" dirty="0" smtClean="0">
                  <a:solidFill>
                    <a:srgbClr val="E95E27"/>
                  </a:solidFill>
                  <a:latin typeface="HelveticaNeueLT Std" panose="020B0604020202020204" pitchFamily="34" charset="0"/>
                </a:rPr>
                <a:t>In </a:t>
              </a:r>
              <a:r>
                <a:rPr lang="it-IT" sz="1400" b="1" dirty="0" err="1" smtClean="0">
                  <a:solidFill>
                    <a:srgbClr val="E95E27"/>
                  </a:solidFill>
                  <a:latin typeface="HelveticaNeueLT Std" panose="020B0604020202020204" pitchFamily="34" charset="0"/>
                </a:rPr>
                <a:t>Pro.Sa</a:t>
              </a:r>
              <a:r>
                <a:rPr lang="it-IT" sz="1400" b="1" dirty="0" smtClean="0">
                  <a:solidFill>
                    <a:srgbClr val="E95E27"/>
                  </a:solidFill>
                  <a:latin typeface="HelveticaNeueLT Std" panose="020B0604020202020204" pitchFamily="34" charset="0"/>
                </a:rPr>
                <a:t>.</a:t>
              </a:r>
              <a:endParaRPr lang="it-IT" sz="1400" b="1" dirty="0">
                <a:solidFill>
                  <a:srgbClr val="E95E27"/>
                </a:solidFill>
                <a:latin typeface="HelveticaNeueLT Std" panose="020B0604020202020204" pitchFamily="34" charset="0"/>
              </a:endParaRPr>
            </a:p>
          </p:txBody>
        </p:sp>
        <p:sp>
          <p:nvSpPr>
            <p:cNvPr id="11" name="CasellaDiTesto 10"/>
            <p:cNvSpPr txBox="1"/>
            <p:nvPr/>
          </p:nvSpPr>
          <p:spPr>
            <a:xfrm rot="2226327">
              <a:off x="1249573" y="3290342"/>
              <a:ext cx="1316156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000" dirty="0" smtClean="0">
                  <a:solidFill>
                    <a:srgbClr val="E95E27"/>
                  </a:solidFill>
                  <a:latin typeface="HelveticaNeueLT Std" panose="020B0604020202020204" pitchFamily="34" charset="0"/>
                </a:rPr>
                <a:t>Progetti piemontesi</a:t>
              </a:r>
              <a:endParaRPr lang="it-IT" sz="1000" dirty="0">
                <a:solidFill>
                  <a:srgbClr val="E95E27"/>
                </a:solidFill>
                <a:latin typeface="HelveticaNeueLT Std" panose="020B0604020202020204" pitchFamily="34" charset="0"/>
              </a:endParaRPr>
            </a:p>
          </p:txBody>
        </p:sp>
      </p:grpSp>
      <p:sp>
        <p:nvSpPr>
          <p:cNvPr id="12" name="CasellaDiTesto 11"/>
          <p:cNvSpPr txBox="1"/>
          <p:nvPr/>
        </p:nvSpPr>
        <p:spPr>
          <a:xfrm>
            <a:off x="2712122" y="2753869"/>
            <a:ext cx="3891992" cy="1938992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r>
              <a:rPr lang="it-IT" sz="1400" dirty="0" smtClean="0">
                <a:latin typeface="HelveticaNeueLT Std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Benefici poco </a:t>
            </a:r>
            <a:r>
              <a:rPr lang="it-IT" sz="1400" dirty="0">
                <a:latin typeface="HelveticaNeueLT Std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descritti </a:t>
            </a:r>
            <a:r>
              <a:rPr lang="it-IT" sz="1400" dirty="0" smtClean="0">
                <a:latin typeface="HelveticaNeueLT Std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 lo più nell’</a:t>
            </a:r>
            <a:r>
              <a:rPr lang="it-IT" sz="1400" b="1" dirty="0" err="1" smtClean="0">
                <a:latin typeface="HelveticaNeueLT Std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Abstract</a:t>
            </a:r>
            <a:r>
              <a:rPr lang="it-IT" sz="1400" dirty="0" smtClean="0">
                <a:latin typeface="HelveticaNeueLT Std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endParaRPr lang="it-IT" sz="500" b="1" dirty="0">
              <a:latin typeface="HelveticaNeueLT Std" panose="020B0604020202020204" pitchFamily="34" charset="0"/>
              <a:cs typeface="Times New Roman" panose="02020603050405020304" pitchFamily="18" charset="0"/>
            </a:endParaRPr>
          </a:p>
          <a:p>
            <a:r>
              <a:rPr lang="it-IT" sz="1400" b="1" dirty="0" smtClean="0">
                <a:latin typeface="HelveticaNeueLT Std" panose="020B0604020202020204" pitchFamily="34" charset="0"/>
                <a:cs typeface="Times New Roman" panose="02020603050405020304" pitchFamily="18" charset="0"/>
              </a:rPr>
              <a:t>Temi </a:t>
            </a:r>
            <a:r>
              <a:rPr lang="it-IT" sz="1400" dirty="0" smtClean="0">
                <a:latin typeface="HelveticaNeueLT Std" panose="020B0604020202020204" pitchFamily="34" charset="0"/>
                <a:cs typeface="Times New Roman" panose="02020603050405020304" pitchFamily="18" charset="0"/>
              </a:rPr>
              <a:t>indicati, principalmente di salute.</a:t>
            </a:r>
            <a:r>
              <a:rPr lang="it-IT" sz="1400" b="1" dirty="0" smtClean="0">
                <a:latin typeface="HelveticaNeueLT Std" panose="020B0604020202020204" pitchFamily="34" charset="0"/>
                <a:cs typeface="Times New Roman" panose="02020603050405020304" pitchFamily="18" charset="0"/>
              </a:rPr>
              <a:t> </a:t>
            </a:r>
          </a:p>
          <a:p>
            <a:endParaRPr lang="it-IT" sz="300" b="1" u="sng" dirty="0">
              <a:latin typeface="HelveticaNeueLT Std" panose="020B0604020202020204" pitchFamily="34" charset="0"/>
              <a:cs typeface="Times New Roman" panose="02020603050405020304" pitchFamily="18" charset="0"/>
            </a:endParaRPr>
          </a:p>
          <a:p>
            <a:r>
              <a:rPr lang="it-IT" sz="1200" u="sng" dirty="0" smtClean="0">
                <a:latin typeface="HelveticaNeueLT Std" panose="020B0604020202020204" pitchFamily="34" charset="0"/>
                <a:cs typeface="Times New Roman" panose="02020603050405020304" pitchFamily="18" charset="0"/>
              </a:rPr>
              <a:t>Temi principali</a:t>
            </a:r>
            <a:r>
              <a:rPr lang="it-IT" sz="1200" dirty="0" smtClean="0">
                <a:latin typeface="HelveticaNeueLT Std" panose="020B0604020202020204" pitchFamily="34" charset="0"/>
                <a:cs typeface="Times New Roman" panose="02020603050405020304" pitchFamily="18" charset="0"/>
              </a:rPr>
              <a:t>: </a:t>
            </a:r>
            <a:r>
              <a:rPr lang="it-IT" sz="1200" dirty="0" smtClean="0">
                <a:latin typeface="HelveticaNeueLT Std" panose="020B0604020202020204" pitchFamily="34" charset="0"/>
              </a:rPr>
              <a:t>inattività </a:t>
            </a:r>
            <a:r>
              <a:rPr lang="it-IT" sz="1200" dirty="0">
                <a:latin typeface="HelveticaNeueLT Std" panose="020B0604020202020204" pitchFamily="34" charset="0"/>
              </a:rPr>
              <a:t>e sedentarietà, attività fisica, </a:t>
            </a:r>
            <a:r>
              <a:rPr lang="it-IT" sz="1200" dirty="0" smtClean="0">
                <a:latin typeface="HelveticaNeueLT Std" panose="020B0604020202020204" pitchFamily="34" charset="0"/>
              </a:rPr>
              <a:t>salute mentale, benessere psicofisico, </a:t>
            </a:r>
            <a:r>
              <a:rPr lang="it-IT" sz="1200" dirty="0">
                <a:latin typeface="HelveticaNeueLT Std" panose="020B0604020202020204" pitchFamily="34" charset="0"/>
              </a:rPr>
              <a:t>malattie croniche (respiratorie, osteoarticolari, diabete, patologie cardiovascolari,…), sovrappeso e obesità</a:t>
            </a:r>
            <a:r>
              <a:rPr lang="it-IT" sz="1200" dirty="0" smtClean="0">
                <a:latin typeface="HelveticaNeueLT Std" panose="020B0604020202020204" pitchFamily="34" charset="0"/>
              </a:rPr>
              <a:t>, alimentazione ma </a:t>
            </a:r>
            <a:r>
              <a:rPr lang="it-IT" sz="1200" u="sng" dirty="0" smtClean="0">
                <a:latin typeface="HelveticaNeueLT Std" panose="020B0604020202020204" pitchFamily="34" charset="0"/>
              </a:rPr>
              <a:t>anche</a:t>
            </a:r>
            <a:r>
              <a:rPr lang="it-IT" sz="1200" dirty="0" smtClean="0">
                <a:latin typeface="HelveticaNeueLT Std" panose="020B0604020202020204" pitchFamily="34" charset="0"/>
              </a:rPr>
              <a:t> politiche </a:t>
            </a:r>
            <a:r>
              <a:rPr lang="it-IT" sz="1200" dirty="0">
                <a:latin typeface="HelveticaNeueLT Std" panose="020B0604020202020204" pitchFamily="34" charset="0"/>
              </a:rPr>
              <a:t>per la salute, </a:t>
            </a:r>
            <a:endParaRPr lang="it-IT" sz="1200" dirty="0" smtClean="0">
              <a:latin typeface="HelveticaNeueLT Std" panose="020B0604020202020204" pitchFamily="34" charset="0"/>
            </a:endParaRPr>
          </a:p>
          <a:p>
            <a:r>
              <a:rPr lang="it-IT" sz="1200" dirty="0" smtClean="0">
                <a:latin typeface="HelveticaNeueLT Std" panose="020B0604020202020204" pitchFamily="34" charset="0"/>
              </a:rPr>
              <a:t>disuguaglianze</a:t>
            </a:r>
            <a:r>
              <a:rPr lang="it-IT" sz="1200" dirty="0">
                <a:latin typeface="HelveticaNeueLT Std" panose="020B0604020202020204" pitchFamily="34" charset="0"/>
              </a:rPr>
              <a:t>, qualità della vita,</a:t>
            </a:r>
            <a:r>
              <a:rPr lang="it-IT" sz="1200" b="1" dirty="0">
                <a:latin typeface="HelveticaNeueLT Std" panose="020B0604020202020204" pitchFamily="34" charset="0"/>
              </a:rPr>
              <a:t> </a:t>
            </a:r>
            <a:r>
              <a:rPr lang="it-IT" sz="1200" dirty="0" smtClean="0">
                <a:latin typeface="HelveticaNeueLT Std" panose="020B0604020202020204" pitchFamily="34" charset="0"/>
              </a:rPr>
              <a:t>accesso </a:t>
            </a:r>
            <a:r>
              <a:rPr lang="it-IT" sz="1200" dirty="0">
                <a:latin typeface="HelveticaNeueLT Std" panose="020B0604020202020204" pitchFamily="34" charset="0"/>
              </a:rPr>
              <a:t>ai servizi per la </a:t>
            </a:r>
            <a:r>
              <a:rPr lang="it-IT" sz="1200" dirty="0" smtClean="0">
                <a:latin typeface="HelveticaNeueLT Std" panose="020B0604020202020204" pitchFamily="34" charset="0"/>
              </a:rPr>
              <a:t>salute, partecipazione, empowerment</a:t>
            </a:r>
            <a:r>
              <a:rPr lang="it-IT" sz="1200" dirty="0">
                <a:latin typeface="HelveticaNeueLT Std" panose="020B0604020202020204" pitchFamily="34" charset="0"/>
              </a:rPr>
              <a:t>, </a:t>
            </a:r>
            <a:r>
              <a:rPr lang="it-IT" sz="1200" dirty="0" err="1" smtClean="0">
                <a:latin typeface="HelveticaNeueLT Std" panose="020B0604020202020204" pitchFamily="34" charset="0"/>
              </a:rPr>
              <a:t>lifeskill</a:t>
            </a:r>
            <a:r>
              <a:rPr lang="it-IT" sz="1200" dirty="0" smtClean="0">
                <a:latin typeface="HelveticaNeueLT Std" panose="020B0604020202020204" pitchFamily="34" charset="0"/>
              </a:rPr>
              <a:t>.</a:t>
            </a:r>
            <a:endParaRPr lang="it-IT" sz="1200" u="sng" dirty="0">
              <a:latin typeface="HelveticaNeueLT Std" panose="020B0604020202020204" pitchFamily="34" charset="0"/>
            </a:endParaRPr>
          </a:p>
        </p:txBody>
      </p:sp>
      <p:sp>
        <p:nvSpPr>
          <p:cNvPr id="14" name="CasellaDiTesto 13"/>
          <p:cNvSpPr txBox="1"/>
          <p:nvPr/>
        </p:nvSpPr>
        <p:spPr>
          <a:xfrm>
            <a:off x="6720625" y="2536396"/>
            <a:ext cx="2232203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 smtClean="0">
                <a:solidFill>
                  <a:srgbClr val="E95E27"/>
                </a:solidFill>
                <a:latin typeface="HelveticaNeueLT Std" panose="020B0604020202020204" pitchFamily="34" charset="0"/>
              </a:rPr>
              <a:t>Scheda progetto</a:t>
            </a:r>
          </a:p>
          <a:p>
            <a:endParaRPr lang="it-IT" sz="300" dirty="0" smtClean="0">
              <a:solidFill>
                <a:srgbClr val="E95E27"/>
              </a:solidFill>
              <a:latin typeface="HelveticaNeueLT Std" panose="020B0604020202020204" pitchFamily="34" charset="0"/>
            </a:endParaRPr>
          </a:p>
          <a:p>
            <a:r>
              <a:rPr lang="it-IT" sz="1400" dirty="0" smtClean="0">
                <a:latin typeface="HelveticaNeueLT Std" panose="020B0604020202020204" pitchFamily="34" charset="0"/>
              </a:rPr>
              <a:t>Nell’</a:t>
            </a:r>
            <a:r>
              <a:rPr lang="it-IT" sz="1400" dirty="0" err="1" smtClean="0">
                <a:latin typeface="HelveticaNeueLT Std" panose="020B0604020202020204" pitchFamily="34" charset="0"/>
              </a:rPr>
              <a:t>Abstract</a:t>
            </a:r>
            <a:r>
              <a:rPr lang="it-IT" sz="1400" dirty="0" smtClean="0">
                <a:latin typeface="HelveticaNeueLT Std" panose="020B0604020202020204" pitchFamily="34" charset="0"/>
              </a:rPr>
              <a:t> in: metodi </a:t>
            </a:r>
            <a:r>
              <a:rPr lang="it-IT" sz="1400" dirty="0">
                <a:latin typeface="HelveticaNeueLT Std" panose="020B0604020202020204" pitchFamily="34" charset="0"/>
              </a:rPr>
              <a:t>e strumenti - note</a:t>
            </a:r>
            <a:endParaRPr lang="it-IT" sz="1400" dirty="0" smtClean="0">
              <a:latin typeface="HelveticaNeueLT Std" panose="020B0604020202020204" pitchFamily="34" charset="0"/>
            </a:endParaRPr>
          </a:p>
          <a:p>
            <a:endParaRPr lang="it-IT" sz="500" dirty="0" smtClean="0">
              <a:latin typeface="HelveticaNeueLT Std" panose="020B0604020202020204" pitchFamily="34" charset="0"/>
            </a:endParaRPr>
          </a:p>
          <a:p>
            <a:r>
              <a:rPr lang="it-IT" sz="1400" dirty="0" smtClean="0">
                <a:latin typeface="HelveticaNeueLT Std" panose="020B0604020202020204" pitchFamily="34" charset="0"/>
              </a:rPr>
              <a:t>In</a:t>
            </a:r>
            <a:r>
              <a:rPr lang="it-IT" sz="1400" dirty="0">
                <a:latin typeface="HelveticaNeueLT Std" panose="020B0604020202020204" pitchFamily="34" charset="0"/>
              </a:rPr>
              <a:t>: t</a:t>
            </a:r>
            <a:r>
              <a:rPr lang="it-IT" sz="1400" dirty="0" smtClean="0">
                <a:latin typeface="HelveticaNeueLT Std" panose="020B0604020202020204" pitchFamily="34" charset="0"/>
              </a:rPr>
              <a:t>emi di salute -prevalenti e secondari</a:t>
            </a:r>
          </a:p>
        </p:txBody>
      </p:sp>
      <p:cxnSp>
        <p:nvCxnSpPr>
          <p:cNvPr id="15" name="Connettore 2 14"/>
          <p:cNvCxnSpPr/>
          <p:nvPr/>
        </p:nvCxnSpPr>
        <p:spPr>
          <a:xfrm flipV="1">
            <a:off x="6293231" y="3484947"/>
            <a:ext cx="413043" cy="198218"/>
          </a:xfrm>
          <a:prstGeom prst="straightConnector1">
            <a:avLst/>
          </a:prstGeom>
          <a:ln w="38100">
            <a:solidFill>
              <a:srgbClr val="E95E27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9" name="Gruppo 18"/>
          <p:cNvGrpSpPr/>
          <p:nvPr/>
        </p:nvGrpSpPr>
        <p:grpSpPr>
          <a:xfrm>
            <a:off x="867377" y="4947284"/>
            <a:ext cx="2659468" cy="1018211"/>
            <a:chOff x="594036" y="4105243"/>
            <a:chExt cx="2659468" cy="1018211"/>
          </a:xfrm>
        </p:grpSpPr>
        <p:cxnSp>
          <p:nvCxnSpPr>
            <p:cNvPr id="20" name="Connettore 2 19"/>
            <p:cNvCxnSpPr/>
            <p:nvPr/>
          </p:nvCxnSpPr>
          <p:spPr>
            <a:xfrm>
              <a:off x="969443" y="4105243"/>
              <a:ext cx="1432570" cy="1012564"/>
            </a:xfrm>
            <a:prstGeom prst="straightConnector1">
              <a:avLst/>
            </a:prstGeom>
            <a:ln w="38100">
              <a:solidFill>
                <a:srgbClr val="00CC66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CasellaDiTesto 20"/>
            <p:cNvSpPr txBox="1"/>
            <p:nvPr/>
          </p:nvSpPr>
          <p:spPr>
            <a:xfrm rot="2160091">
              <a:off x="796551" y="4410502"/>
              <a:ext cx="245695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400" b="1" dirty="0">
                  <a:solidFill>
                    <a:srgbClr val="00CC66"/>
                  </a:solidFill>
                  <a:latin typeface="HelveticaNeueLT Std" panose="020B0604020202020204" pitchFamily="34" charset="0"/>
                </a:rPr>
                <a:t>Documento progettuale</a:t>
              </a:r>
            </a:p>
          </p:txBody>
        </p:sp>
        <p:sp>
          <p:nvSpPr>
            <p:cNvPr id="22" name="CasellaDiTesto 21"/>
            <p:cNvSpPr txBox="1"/>
            <p:nvPr/>
          </p:nvSpPr>
          <p:spPr>
            <a:xfrm rot="2170447">
              <a:off x="594036" y="4815677"/>
              <a:ext cx="245695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400" b="1" dirty="0">
                  <a:solidFill>
                    <a:srgbClr val="00CC66"/>
                  </a:solidFill>
                  <a:latin typeface="HelveticaNeueLT Std" panose="020B0604020202020204" pitchFamily="34" charset="0"/>
                </a:rPr>
                <a:t>Modello predefinito</a:t>
              </a:r>
            </a:p>
          </p:txBody>
        </p:sp>
      </p:grpSp>
      <p:sp>
        <p:nvSpPr>
          <p:cNvPr id="18" name="CasellaDiTesto 17"/>
          <p:cNvSpPr txBox="1"/>
          <p:nvPr/>
        </p:nvSpPr>
        <p:spPr>
          <a:xfrm>
            <a:off x="3287615" y="5945258"/>
            <a:ext cx="2326986" cy="307777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400" b="1" dirty="0">
                <a:solidFill>
                  <a:srgbClr val="00CC66"/>
                </a:solidFill>
                <a:latin typeface="HelveticaNeueLT Std" panose="020B0604020202020204" pitchFamily="34" charset="0"/>
              </a:rPr>
              <a:t>……………………………</a:t>
            </a:r>
          </a:p>
        </p:txBody>
      </p:sp>
      <p:sp>
        <p:nvSpPr>
          <p:cNvPr id="23" name="CasellaDiTesto 22"/>
          <p:cNvSpPr txBox="1"/>
          <p:nvPr/>
        </p:nvSpPr>
        <p:spPr>
          <a:xfrm>
            <a:off x="6706274" y="4337727"/>
            <a:ext cx="20618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E95E27"/>
                </a:solidFill>
                <a:latin typeface="HelveticaNeueLT Std" panose="020B0604020202020204" pitchFamily="34" charset="0"/>
              </a:rPr>
              <a:t>Materiali </a:t>
            </a:r>
            <a:r>
              <a:rPr lang="it-IT" sz="1400" dirty="0" smtClean="0">
                <a:solidFill>
                  <a:srgbClr val="E95E27"/>
                </a:solidFill>
                <a:latin typeface="HelveticaNeueLT Std" panose="020B0604020202020204" pitchFamily="34" charset="0"/>
              </a:rPr>
              <a:t>allegati</a:t>
            </a:r>
            <a:r>
              <a:rPr lang="it-IT" sz="1400" dirty="0" smtClean="0">
                <a:latin typeface="HelveticaNeueLT Std" panose="020B0604020202020204" pitchFamily="34" charset="0"/>
              </a:rPr>
              <a:t> documento progettuale</a:t>
            </a:r>
            <a:endParaRPr lang="it-IT" sz="1400" dirty="0">
              <a:latin typeface="HelveticaNeueLT Std" panose="020B0604020202020204" pitchFamily="34" charset="0"/>
            </a:endParaRPr>
          </a:p>
        </p:txBody>
      </p:sp>
      <p:cxnSp>
        <p:nvCxnSpPr>
          <p:cNvPr id="24" name="Connettore 2 23"/>
          <p:cNvCxnSpPr/>
          <p:nvPr/>
        </p:nvCxnSpPr>
        <p:spPr>
          <a:xfrm>
            <a:off x="6320386" y="4130177"/>
            <a:ext cx="400239" cy="429651"/>
          </a:xfrm>
          <a:prstGeom prst="straightConnector1">
            <a:avLst/>
          </a:prstGeom>
          <a:ln w="38100">
            <a:solidFill>
              <a:srgbClr val="E95E27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18115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3037399" y="76563"/>
            <a:ext cx="5974716" cy="1600438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it-IT" sz="1400" dirty="0" smtClean="0">
                <a:latin typeface="HelveticaNeueLT Std" panose="020B0604020202020204" pitchFamily="34" charset="0"/>
              </a:rPr>
              <a:t>Il miglioramento </a:t>
            </a:r>
            <a:r>
              <a:rPr lang="it-IT" sz="1400" dirty="0">
                <a:latin typeface="HelveticaNeueLT Std" panose="020B0604020202020204" pitchFamily="34" charset="0"/>
              </a:rPr>
              <a:t>dello stile di </a:t>
            </a:r>
            <a:r>
              <a:rPr lang="it-IT" sz="1400" dirty="0" smtClean="0">
                <a:latin typeface="HelveticaNeueLT Std" panose="020B0604020202020204" pitchFamily="34" charset="0"/>
              </a:rPr>
              <a:t>vita con:</a:t>
            </a:r>
          </a:p>
          <a:p>
            <a:pPr marL="171450" lvl="0" indent="-171450">
              <a:buFontTx/>
              <a:buChar char="-"/>
            </a:pPr>
            <a:r>
              <a:rPr lang="it-IT" sz="1400" dirty="0" smtClean="0">
                <a:latin typeface="HelveticaNeueLT Std" panose="020B0604020202020204" pitchFamily="34" charset="0"/>
              </a:rPr>
              <a:t>aumento dei livelli di attività fisica di intensità moderata raccomandati per fascia di età</a:t>
            </a:r>
          </a:p>
          <a:p>
            <a:pPr marL="171450" lvl="0" indent="-171450">
              <a:buFontTx/>
              <a:buChar char="-"/>
            </a:pPr>
            <a:r>
              <a:rPr lang="it-IT" sz="1400" dirty="0" smtClean="0">
                <a:latin typeface="HelveticaNeueLT Std" panose="020B0604020202020204" pitchFamily="34" charset="0"/>
              </a:rPr>
              <a:t>riduzione delle abitudini sedentarie</a:t>
            </a:r>
          </a:p>
          <a:p>
            <a:pPr marL="171450" lvl="0" indent="-171450">
              <a:buFontTx/>
              <a:buChar char="-"/>
            </a:pPr>
            <a:r>
              <a:rPr lang="it-IT" sz="1400" dirty="0" smtClean="0">
                <a:latin typeface="HelveticaNeueLT Std" panose="020B0604020202020204" pitchFamily="34" charset="0"/>
              </a:rPr>
              <a:t>miglioramento </a:t>
            </a:r>
            <a:r>
              <a:rPr lang="it-IT" sz="1400" dirty="0">
                <a:latin typeface="HelveticaNeueLT Std" panose="020B0604020202020204" pitchFamily="34" charset="0"/>
              </a:rPr>
              <a:t>di parametri di salute </a:t>
            </a:r>
            <a:r>
              <a:rPr lang="it-IT" sz="1400" dirty="0" smtClean="0">
                <a:latin typeface="HelveticaNeueLT Std" panose="020B0604020202020204" pitchFamily="34" charset="0"/>
              </a:rPr>
              <a:t>(riferiti)</a:t>
            </a:r>
          </a:p>
          <a:p>
            <a:pPr marL="171450" indent="-171450">
              <a:buFontTx/>
              <a:buChar char="-"/>
            </a:pPr>
            <a:r>
              <a:rPr lang="it-IT" sz="1400" dirty="0" smtClean="0">
                <a:latin typeface="HelveticaNeueLT Std" panose="020B0604020202020204" pitchFamily="34" charset="0"/>
              </a:rPr>
              <a:t>miglioramento del benessere psicologico (riferiti)</a:t>
            </a:r>
            <a:endParaRPr lang="it-IT" sz="1400" dirty="0">
              <a:latin typeface="HelveticaNeueLT Std" panose="020B0604020202020204" pitchFamily="34" charset="0"/>
            </a:endParaRPr>
          </a:p>
          <a:p>
            <a:pPr lvl="0"/>
            <a:endParaRPr lang="it-IT" sz="1400" dirty="0">
              <a:latin typeface="HelveticaNeueLT Std" panose="020B0604020202020204" pitchFamily="34" charset="0"/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161537" y="2289302"/>
            <a:ext cx="1533969" cy="1200329"/>
          </a:xfrm>
          <a:prstGeom prst="rect">
            <a:avLst/>
          </a:prstGeom>
          <a:noFill/>
          <a:ln w="25400">
            <a:solidFill>
              <a:srgbClr val="E95E27"/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rgbClr val="E95E27"/>
                </a:solidFill>
                <a:latin typeface="HelveticaNeueLT Std" panose="020B0604020202020204" pitchFamily="34" charset="0"/>
              </a:rPr>
              <a:t>Quali sono gli obiettivi del gruppo di cammino?</a:t>
            </a:r>
            <a:endParaRPr lang="it-IT" dirty="0">
              <a:solidFill>
                <a:srgbClr val="E95E27"/>
              </a:solidFill>
              <a:latin typeface="HelveticaNeueLT Std" panose="020B0604020202020204" pitchFamily="34" charset="0"/>
            </a:endParaRPr>
          </a:p>
        </p:txBody>
      </p:sp>
      <p:grpSp>
        <p:nvGrpSpPr>
          <p:cNvPr id="5" name="Gruppo 4"/>
          <p:cNvGrpSpPr/>
          <p:nvPr/>
        </p:nvGrpSpPr>
        <p:grpSpPr>
          <a:xfrm>
            <a:off x="1505113" y="728598"/>
            <a:ext cx="1428290" cy="927210"/>
            <a:chOff x="924675" y="1006894"/>
            <a:chExt cx="1428290" cy="927210"/>
          </a:xfrm>
        </p:grpSpPr>
        <p:cxnSp>
          <p:nvCxnSpPr>
            <p:cNvPr id="6" name="Connettore 2 5"/>
            <p:cNvCxnSpPr/>
            <p:nvPr/>
          </p:nvCxnSpPr>
          <p:spPr>
            <a:xfrm flipV="1">
              <a:off x="1315442" y="1102067"/>
              <a:ext cx="1037523" cy="832037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CasellaDiTesto 6"/>
            <p:cNvSpPr txBox="1"/>
            <p:nvPr/>
          </p:nvSpPr>
          <p:spPr>
            <a:xfrm rot="19345524">
              <a:off x="924675" y="1006894"/>
              <a:ext cx="140495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400" b="1" dirty="0" smtClean="0">
                  <a:solidFill>
                    <a:schemeClr val="accent1"/>
                  </a:solidFill>
                  <a:latin typeface="HelveticaNeueLT Std" panose="020B0604020202020204" pitchFamily="34" charset="0"/>
                </a:rPr>
                <a:t>Letteratura e buone prassi</a:t>
              </a:r>
              <a:endParaRPr lang="it-IT" sz="1400" dirty="0">
                <a:solidFill>
                  <a:schemeClr val="accent1"/>
                </a:solidFill>
                <a:latin typeface="HelveticaNeueLT Std" panose="020B0604020202020204" pitchFamily="34" charset="0"/>
              </a:endParaRPr>
            </a:p>
          </p:txBody>
        </p:sp>
      </p:grpSp>
      <p:grpSp>
        <p:nvGrpSpPr>
          <p:cNvPr id="8" name="Gruppo 7"/>
          <p:cNvGrpSpPr/>
          <p:nvPr/>
        </p:nvGrpSpPr>
        <p:grpSpPr>
          <a:xfrm>
            <a:off x="1686794" y="2680630"/>
            <a:ext cx="1376184" cy="690109"/>
            <a:chOff x="1249573" y="2906049"/>
            <a:chExt cx="1376184" cy="690109"/>
          </a:xfrm>
        </p:grpSpPr>
        <p:cxnSp>
          <p:nvCxnSpPr>
            <p:cNvPr id="9" name="Connettore 2 8"/>
            <p:cNvCxnSpPr/>
            <p:nvPr/>
          </p:nvCxnSpPr>
          <p:spPr>
            <a:xfrm>
              <a:off x="1566030" y="2906049"/>
              <a:ext cx="890467" cy="690109"/>
            </a:xfrm>
            <a:prstGeom prst="straightConnector1">
              <a:avLst/>
            </a:prstGeom>
            <a:ln w="38100">
              <a:solidFill>
                <a:srgbClr val="E95E27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CasellaDiTesto 9"/>
            <p:cNvSpPr txBox="1"/>
            <p:nvPr/>
          </p:nvSpPr>
          <p:spPr>
            <a:xfrm rot="2193614">
              <a:off x="1531092" y="2912329"/>
              <a:ext cx="1094665" cy="3068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400" b="1" dirty="0" smtClean="0">
                  <a:solidFill>
                    <a:srgbClr val="E95E27"/>
                  </a:solidFill>
                  <a:latin typeface="HelveticaNeueLT Std" panose="020B0604020202020204" pitchFamily="34" charset="0"/>
                </a:rPr>
                <a:t>In </a:t>
              </a:r>
              <a:r>
                <a:rPr lang="it-IT" sz="1400" b="1" dirty="0" err="1" smtClean="0">
                  <a:solidFill>
                    <a:srgbClr val="E95E27"/>
                  </a:solidFill>
                  <a:latin typeface="HelveticaNeueLT Std" panose="020B0604020202020204" pitchFamily="34" charset="0"/>
                </a:rPr>
                <a:t>Pro.Sa</a:t>
              </a:r>
              <a:r>
                <a:rPr lang="it-IT" sz="1400" b="1" dirty="0" smtClean="0">
                  <a:solidFill>
                    <a:srgbClr val="E95E27"/>
                  </a:solidFill>
                  <a:latin typeface="HelveticaNeueLT Std" panose="020B0604020202020204" pitchFamily="34" charset="0"/>
                </a:rPr>
                <a:t>.</a:t>
              </a:r>
              <a:endParaRPr lang="it-IT" sz="1400" b="1" dirty="0">
                <a:solidFill>
                  <a:srgbClr val="E95E27"/>
                </a:solidFill>
                <a:latin typeface="HelveticaNeueLT Std" panose="020B0604020202020204" pitchFamily="34" charset="0"/>
              </a:endParaRPr>
            </a:p>
          </p:txBody>
        </p:sp>
        <p:sp>
          <p:nvSpPr>
            <p:cNvPr id="11" name="CasellaDiTesto 10"/>
            <p:cNvSpPr txBox="1"/>
            <p:nvPr/>
          </p:nvSpPr>
          <p:spPr>
            <a:xfrm rot="2226327">
              <a:off x="1249573" y="3290342"/>
              <a:ext cx="1316156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000" dirty="0" smtClean="0">
                  <a:solidFill>
                    <a:srgbClr val="E95E27"/>
                  </a:solidFill>
                  <a:latin typeface="HelveticaNeueLT Std" panose="020B0604020202020204" pitchFamily="34" charset="0"/>
                </a:rPr>
                <a:t>Progetti piemontesi</a:t>
              </a:r>
              <a:endParaRPr lang="it-IT" sz="1000" dirty="0">
                <a:solidFill>
                  <a:srgbClr val="E95E27"/>
                </a:solidFill>
                <a:latin typeface="HelveticaNeueLT Std" panose="020B0604020202020204" pitchFamily="34" charset="0"/>
              </a:endParaRPr>
            </a:p>
          </p:txBody>
        </p:sp>
      </p:grpSp>
      <p:sp>
        <p:nvSpPr>
          <p:cNvPr id="12" name="CasellaDiTesto 11"/>
          <p:cNvSpPr txBox="1"/>
          <p:nvPr/>
        </p:nvSpPr>
        <p:spPr>
          <a:xfrm>
            <a:off x="3084651" y="2210460"/>
            <a:ext cx="2911426" cy="1694375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1400" dirty="0" smtClean="0">
                <a:latin typeface="HelveticaNeueLT Std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Descritti </a:t>
            </a:r>
            <a:r>
              <a:rPr lang="it-IT" sz="1400" dirty="0">
                <a:latin typeface="HelveticaNeueLT Std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nella maggior parte dei </a:t>
            </a:r>
            <a:r>
              <a:rPr lang="it-IT" sz="1400" dirty="0" smtClean="0">
                <a:latin typeface="HelveticaNeueLT Std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casi </a:t>
            </a:r>
            <a:r>
              <a:rPr lang="it-IT" sz="1400" dirty="0" smtClean="0">
                <a:latin typeface="HelveticaNeueLT Std" panose="020B0604020202020204" pitchFamily="34" charset="0"/>
              </a:rPr>
              <a:t>nell’</a:t>
            </a:r>
            <a:r>
              <a:rPr lang="it-IT" sz="1400" dirty="0" err="1" smtClean="0">
                <a:latin typeface="HelveticaNeueLT Std" panose="020B0604020202020204" pitchFamily="34" charset="0"/>
              </a:rPr>
              <a:t>Abstract</a:t>
            </a:r>
            <a:r>
              <a:rPr lang="it-IT" sz="1400" b="1" dirty="0" smtClean="0">
                <a:latin typeface="HelveticaNeueLT Std" panose="020B0604020202020204" pitchFamily="34" charset="0"/>
              </a:rPr>
              <a:t> </a:t>
            </a:r>
            <a:r>
              <a:rPr lang="it-IT" sz="1400" dirty="0" smtClean="0">
                <a:latin typeface="HelveticaNeueLT Std" panose="020B0604020202020204" pitchFamily="34" charset="0"/>
              </a:rPr>
              <a:t>in</a:t>
            </a:r>
            <a:r>
              <a:rPr lang="it-IT" sz="1400" b="1" dirty="0" smtClean="0">
                <a:latin typeface="HelveticaNeueLT Std" panose="020B0604020202020204" pitchFamily="34" charset="0"/>
              </a:rPr>
              <a:t> </a:t>
            </a:r>
            <a:r>
              <a:rPr lang="it-IT" sz="1400" b="1" dirty="0" smtClean="0">
                <a:latin typeface="HelveticaNeueLT Std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Obiettivo generale </a:t>
            </a:r>
            <a:r>
              <a:rPr lang="it-IT" sz="1400" dirty="0" smtClean="0">
                <a:latin typeface="HelveticaNeueLT Std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 nella </a:t>
            </a:r>
            <a:r>
              <a:rPr lang="it-IT" sz="1400" b="1" dirty="0" smtClean="0">
                <a:latin typeface="HelveticaNeueLT Std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Scheda Obiettivo</a:t>
            </a:r>
            <a:r>
              <a:rPr lang="it-IT" sz="1400" dirty="0" smtClean="0">
                <a:latin typeface="HelveticaNeueLT Std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1200" u="sng" dirty="0" smtClean="0">
                <a:latin typeface="HelveticaNeueLT Std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 gli obiettivi principali</a:t>
            </a:r>
            <a:r>
              <a:rPr lang="it-IT" sz="1200" dirty="0" smtClean="0">
                <a:latin typeface="HelveticaNeueLT Std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it-IT" sz="1200" dirty="0">
                <a:latin typeface="HelveticaNeueLT Std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incoraggiare, contribuire alla pratica dell’AF, far conoscere </a:t>
            </a:r>
            <a:r>
              <a:rPr lang="it-IT" sz="1200" dirty="0" smtClean="0">
                <a:latin typeface="HelveticaNeueLT Std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NW,FW.</a:t>
            </a:r>
            <a:endParaRPr lang="it-IT" sz="1200" dirty="0">
              <a:latin typeface="HelveticaNeueLT Std" panose="020B0604020202020204" pitchFamily="34" charset="0"/>
            </a:endParaRPr>
          </a:p>
        </p:txBody>
      </p:sp>
      <p:sp>
        <p:nvSpPr>
          <p:cNvPr id="13" name="CasellaDiTesto 12"/>
          <p:cNvSpPr txBox="1"/>
          <p:nvPr/>
        </p:nvSpPr>
        <p:spPr>
          <a:xfrm>
            <a:off x="6343921" y="2008297"/>
            <a:ext cx="2438385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 smtClean="0">
                <a:solidFill>
                  <a:srgbClr val="E95E27"/>
                </a:solidFill>
                <a:latin typeface="HelveticaNeueLT Std" panose="020B0604020202020204" pitchFamily="34" charset="0"/>
              </a:rPr>
              <a:t>Scheda progetto</a:t>
            </a:r>
          </a:p>
          <a:p>
            <a:endParaRPr lang="it-IT" sz="300" dirty="0" smtClean="0">
              <a:latin typeface="HelveticaNeueLT Std" panose="020B0604020202020204" pitchFamily="34" charset="0"/>
            </a:endParaRPr>
          </a:p>
          <a:p>
            <a:r>
              <a:rPr lang="it-IT" sz="1400" dirty="0" smtClean="0">
                <a:latin typeface="HelveticaNeueLT Std" panose="020B0604020202020204" pitchFamily="34" charset="0"/>
              </a:rPr>
              <a:t>Nell’</a:t>
            </a:r>
            <a:r>
              <a:rPr lang="it-IT" sz="1400" dirty="0" err="1" smtClean="0">
                <a:latin typeface="HelveticaNeueLT Std" panose="020B0604020202020204" pitchFamily="34" charset="0"/>
              </a:rPr>
              <a:t>Abstract</a:t>
            </a:r>
            <a:r>
              <a:rPr lang="it-IT" sz="1400" dirty="0" smtClean="0">
                <a:latin typeface="HelveticaNeueLT Std" panose="020B0604020202020204" pitchFamily="34" charset="0"/>
              </a:rPr>
              <a:t> in: obiettivo generale</a:t>
            </a:r>
            <a:endParaRPr lang="it-IT" sz="1400" dirty="0">
              <a:latin typeface="HelveticaNeueLT Std" panose="020B0604020202020204" pitchFamily="34" charset="0"/>
            </a:endParaRPr>
          </a:p>
        </p:txBody>
      </p:sp>
      <p:sp>
        <p:nvSpPr>
          <p:cNvPr id="14" name="CasellaDiTesto 13"/>
          <p:cNvSpPr txBox="1"/>
          <p:nvPr/>
        </p:nvSpPr>
        <p:spPr>
          <a:xfrm>
            <a:off x="6343921" y="3213576"/>
            <a:ext cx="226405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E95E27"/>
                </a:solidFill>
                <a:latin typeface="HelveticaNeueLT Std" panose="020B0604020202020204" pitchFamily="34" charset="0"/>
              </a:rPr>
              <a:t>Scheda </a:t>
            </a:r>
            <a:r>
              <a:rPr lang="it-IT" sz="1400" dirty="0" smtClean="0">
                <a:solidFill>
                  <a:srgbClr val="E95E27"/>
                </a:solidFill>
                <a:latin typeface="HelveticaNeueLT Std" panose="020B0604020202020204" pitchFamily="34" charset="0"/>
              </a:rPr>
              <a:t>obiettivo </a:t>
            </a:r>
          </a:p>
          <a:p>
            <a:r>
              <a:rPr lang="it-IT" sz="1400" dirty="0" smtClean="0">
                <a:latin typeface="HelveticaNeueLT Std" panose="020B0604020202020204" pitchFamily="34" charset="0"/>
              </a:rPr>
              <a:t>nella descrizione dell’obiettivo specifico</a:t>
            </a:r>
            <a:endParaRPr lang="it-IT" sz="1400" dirty="0">
              <a:latin typeface="HelveticaNeueLT Std" panose="020B0604020202020204" pitchFamily="34" charset="0"/>
            </a:endParaRPr>
          </a:p>
        </p:txBody>
      </p:sp>
      <p:cxnSp>
        <p:nvCxnSpPr>
          <p:cNvPr id="15" name="Connettore 2 14"/>
          <p:cNvCxnSpPr/>
          <p:nvPr/>
        </p:nvCxnSpPr>
        <p:spPr>
          <a:xfrm flipV="1">
            <a:off x="5854110" y="2488759"/>
            <a:ext cx="413043" cy="198218"/>
          </a:xfrm>
          <a:prstGeom prst="straightConnector1">
            <a:avLst/>
          </a:prstGeom>
          <a:ln w="38100">
            <a:solidFill>
              <a:srgbClr val="E95E27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2 15"/>
          <p:cNvCxnSpPr/>
          <p:nvPr/>
        </p:nvCxnSpPr>
        <p:spPr>
          <a:xfrm>
            <a:off x="5865361" y="3018861"/>
            <a:ext cx="459014" cy="338343"/>
          </a:xfrm>
          <a:prstGeom prst="straightConnector1">
            <a:avLst/>
          </a:prstGeom>
          <a:ln w="38100">
            <a:solidFill>
              <a:srgbClr val="E95E27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9" name="Gruppo 18"/>
          <p:cNvGrpSpPr/>
          <p:nvPr/>
        </p:nvGrpSpPr>
        <p:grpSpPr>
          <a:xfrm>
            <a:off x="1185911" y="4847168"/>
            <a:ext cx="2659468" cy="1018211"/>
            <a:chOff x="594036" y="4105243"/>
            <a:chExt cx="2659468" cy="1018211"/>
          </a:xfrm>
        </p:grpSpPr>
        <p:cxnSp>
          <p:nvCxnSpPr>
            <p:cNvPr id="20" name="Connettore 2 19"/>
            <p:cNvCxnSpPr/>
            <p:nvPr/>
          </p:nvCxnSpPr>
          <p:spPr>
            <a:xfrm>
              <a:off x="969443" y="4105243"/>
              <a:ext cx="1432570" cy="1012564"/>
            </a:xfrm>
            <a:prstGeom prst="straightConnector1">
              <a:avLst/>
            </a:prstGeom>
            <a:ln w="38100">
              <a:solidFill>
                <a:srgbClr val="00CC66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CasellaDiTesto 20"/>
            <p:cNvSpPr txBox="1"/>
            <p:nvPr/>
          </p:nvSpPr>
          <p:spPr>
            <a:xfrm rot="2160091">
              <a:off x="796551" y="4410502"/>
              <a:ext cx="245695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400" b="1" dirty="0">
                  <a:solidFill>
                    <a:srgbClr val="00CC66"/>
                  </a:solidFill>
                  <a:latin typeface="HelveticaNeueLT Std" panose="020B0604020202020204" pitchFamily="34" charset="0"/>
                </a:rPr>
                <a:t>Documento progettuale</a:t>
              </a:r>
            </a:p>
          </p:txBody>
        </p:sp>
        <p:sp>
          <p:nvSpPr>
            <p:cNvPr id="22" name="CasellaDiTesto 21"/>
            <p:cNvSpPr txBox="1"/>
            <p:nvPr/>
          </p:nvSpPr>
          <p:spPr>
            <a:xfrm rot="2170447">
              <a:off x="594036" y="4815677"/>
              <a:ext cx="245695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400" b="1" dirty="0">
                  <a:solidFill>
                    <a:srgbClr val="00CC66"/>
                  </a:solidFill>
                  <a:latin typeface="HelveticaNeueLT Std" panose="020B0604020202020204" pitchFamily="34" charset="0"/>
                </a:rPr>
                <a:t>Modello predefinito</a:t>
              </a:r>
            </a:p>
          </p:txBody>
        </p:sp>
      </p:grpSp>
      <p:sp>
        <p:nvSpPr>
          <p:cNvPr id="25" name="CasellaDiTesto 24"/>
          <p:cNvSpPr txBox="1"/>
          <p:nvPr/>
        </p:nvSpPr>
        <p:spPr>
          <a:xfrm>
            <a:off x="3481153" y="5865558"/>
            <a:ext cx="2326986" cy="307777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400" b="1" dirty="0">
                <a:solidFill>
                  <a:srgbClr val="00CC66"/>
                </a:solidFill>
                <a:latin typeface="HelveticaNeueLT Std" panose="020B0604020202020204" pitchFamily="34" charset="0"/>
              </a:rPr>
              <a:t>……………………………</a:t>
            </a:r>
          </a:p>
        </p:txBody>
      </p:sp>
      <p:sp>
        <p:nvSpPr>
          <p:cNvPr id="23" name="CasellaDiTesto 22"/>
          <p:cNvSpPr txBox="1"/>
          <p:nvPr/>
        </p:nvSpPr>
        <p:spPr>
          <a:xfrm>
            <a:off x="6324375" y="4198102"/>
            <a:ext cx="22034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E95E27"/>
                </a:solidFill>
                <a:latin typeface="HelveticaNeueLT Std" panose="020B0604020202020204" pitchFamily="34" charset="0"/>
              </a:rPr>
              <a:t>Materiali </a:t>
            </a:r>
            <a:r>
              <a:rPr lang="it-IT" sz="1400" dirty="0" smtClean="0">
                <a:solidFill>
                  <a:srgbClr val="E95E27"/>
                </a:solidFill>
                <a:latin typeface="HelveticaNeueLT Std" panose="020B0604020202020204" pitchFamily="34" charset="0"/>
              </a:rPr>
              <a:t>allegati</a:t>
            </a:r>
            <a:r>
              <a:rPr lang="it-IT" sz="1400" dirty="0" smtClean="0">
                <a:latin typeface="HelveticaNeueLT Std" panose="020B0604020202020204" pitchFamily="34" charset="0"/>
              </a:rPr>
              <a:t> documento progettuale</a:t>
            </a:r>
            <a:endParaRPr lang="it-IT" sz="1400" dirty="0">
              <a:latin typeface="HelveticaNeueLT Std" panose="020B0604020202020204" pitchFamily="34" charset="0"/>
            </a:endParaRPr>
          </a:p>
        </p:txBody>
      </p:sp>
      <p:cxnSp>
        <p:nvCxnSpPr>
          <p:cNvPr id="27" name="Connettore 2 26"/>
          <p:cNvCxnSpPr/>
          <p:nvPr/>
        </p:nvCxnSpPr>
        <p:spPr>
          <a:xfrm>
            <a:off x="5738246" y="3710536"/>
            <a:ext cx="515661" cy="716150"/>
          </a:xfrm>
          <a:prstGeom prst="straightConnector1">
            <a:avLst/>
          </a:prstGeom>
          <a:ln w="38100">
            <a:solidFill>
              <a:srgbClr val="E95E27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20352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161537" y="2289302"/>
            <a:ext cx="1237893" cy="1479546"/>
          </a:xfrm>
          <a:prstGeom prst="rect">
            <a:avLst/>
          </a:prstGeom>
          <a:noFill/>
          <a:ln w="25400">
            <a:solidFill>
              <a:srgbClr val="E95E27"/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rgbClr val="E95E27"/>
                </a:solidFill>
                <a:latin typeface="HelveticaNeueLT Std" panose="020B0604020202020204" pitchFamily="34" charset="0"/>
              </a:rPr>
              <a:t>Come costruire gruppo di progetto e alleanze?</a:t>
            </a:r>
            <a:endParaRPr lang="it-IT" dirty="0">
              <a:solidFill>
                <a:srgbClr val="E95E27"/>
              </a:solidFill>
              <a:latin typeface="HelveticaNeueLT Std" panose="020B0604020202020204" pitchFamily="34" charset="0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2359378" y="81261"/>
            <a:ext cx="669715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 smtClean="0">
                <a:latin typeface="HelveticaNeueLT Std" panose="020B0604020202020204" pitchFamily="34" charset="0"/>
              </a:rPr>
              <a:t>Secondo </a:t>
            </a:r>
            <a:r>
              <a:rPr lang="it-IT" sz="1200" dirty="0">
                <a:latin typeface="HelveticaNeueLT Std" panose="020B0604020202020204" pitchFamily="34" charset="0"/>
              </a:rPr>
              <a:t>la metodologia della progettazione </a:t>
            </a:r>
            <a:r>
              <a:rPr lang="it-IT" sz="1200" dirty="0" smtClean="0">
                <a:latin typeface="HelveticaNeueLT Std" panose="020B0604020202020204" pitchFamily="34" charset="0"/>
              </a:rPr>
              <a:t>partecipata, il </a:t>
            </a:r>
            <a:r>
              <a:rPr lang="it-IT" sz="1200" b="1" dirty="0">
                <a:latin typeface="HelveticaNeueLT Std" panose="020B0604020202020204" pitchFamily="34" charset="0"/>
              </a:rPr>
              <a:t>gruppo di progetto </a:t>
            </a:r>
            <a:r>
              <a:rPr lang="it-IT" sz="1200" dirty="0" smtClean="0">
                <a:latin typeface="HelveticaNeueLT Std" panose="020B0604020202020204" pitchFamily="34" charset="0"/>
              </a:rPr>
              <a:t>dovrebbe essere idealmente formato da </a:t>
            </a:r>
            <a:r>
              <a:rPr lang="it-IT" sz="1200" dirty="0">
                <a:latin typeface="HelveticaNeueLT Std" panose="020B0604020202020204" pitchFamily="34" charset="0"/>
              </a:rPr>
              <a:t>Azienda </a:t>
            </a:r>
            <a:r>
              <a:rPr lang="it-IT" sz="1200" dirty="0" smtClean="0">
                <a:latin typeface="HelveticaNeueLT Std" panose="020B0604020202020204" pitchFamily="34" charset="0"/>
              </a:rPr>
              <a:t>sanitaria (promozione della salute, dipartimento </a:t>
            </a:r>
            <a:r>
              <a:rPr lang="it-IT" sz="1200" dirty="0">
                <a:latin typeface="HelveticaNeueLT Std" panose="020B0604020202020204" pitchFamily="34" charset="0"/>
              </a:rPr>
              <a:t>di </a:t>
            </a:r>
            <a:r>
              <a:rPr lang="it-IT" sz="1200" dirty="0" smtClean="0">
                <a:latin typeface="HelveticaNeueLT Std" panose="020B0604020202020204" pitchFamily="34" charset="0"/>
              </a:rPr>
              <a:t>prevenzione, e distretti/case della salute) e Comuni </a:t>
            </a:r>
            <a:r>
              <a:rPr lang="it-IT" sz="1200" dirty="0">
                <a:latin typeface="HelveticaNeueLT Std" panose="020B0604020202020204" pitchFamily="34" charset="0"/>
              </a:rPr>
              <a:t>di </a:t>
            </a:r>
            <a:r>
              <a:rPr lang="it-IT" sz="1200" dirty="0" smtClean="0">
                <a:latin typeface="HelveticaNeueLT Std" panose="020B0604020202020204" pitchFamily="34" charset="0"/>
              </a:rPr>
              <a:t>afferenza con la collaborazione del terzo settore ed associazioni sportive locali. Definire e condividere le </a:t>
            </a:r>
            <a:r>
              <a:rPr lang="it-IT" sz="1200" dirty="0">
                <a:latin typeface="HelveticaNeueLT Std" panose="020B0604020202020204" pitchFamily="34" charset="0"/>
              </a:rPr>
              <a:t>funzioni di coordinamento, monitoraggio e </a:t>
            </a:r>
            <a:r>
              <a:rPr lang="it-IT" sz="1200" dirty="0" smtClean="0">
                <a:latin typeface="HelveticaNeueLT Std" panose="020B0604020202020204" pitchFamily="34" charset="0"/>
              </a:rPr>
              <a:t>valutazione all’interno del gruppo</a:t>
            </a:r>
            <a:r>
              <a:rPr lang="it-IT" sz="1200" dirty="0">
                <a:latin typeface="HelveticaNeueLT Std" panose="020B0604020202020204" pitchFamily="34" charset="0"/>
              </a:rPr>
              <a:t>. per gli aspetti istituzionali ed operativi. </a:t>
            </a:r>
            <a:r>
              <a:rPr lang="it-IT" sz="1200" dirty="0" smtClean="0">
                <a:latin typeface="HelveticaNeueLT Std" panose="020B0604020202020204" pitchFamily="34" charset="0"/>
              </a:rPr>
              <a:t/>
            </a:r>
            <a:br>
              <a:rPr lang="it-IT" sz="1200" dirty="0" smtClean="0">
                <a:latin typeface="HelveticaNeueLT Std" panose="020B0604020202020204" pitchFamily="34" charset="0"/>
              </a:rPr>
            </a:br>
            <a:r>
              <a:rPr lang="it-IT" sz="1200" b="1" dirty="0" smtClean="0">
                <a:latin typeface="HelveticaNeueLT Std" panose="020B0604020202020204" pitchFamily="34" charset="0"/>
              </a:rPr>
              <a:t>Alleanze</a:t>
            </a:r>
            <a:r>
              <a:rPr lang="it-IT" sz="1200" dirty="0" smtClean="0">
                <a:latin typeface="HelveticaNeueLT Std" panose="020B0604020202020204" pitchFamily="34" charset="0"/>
              </a:rPr>
              <a:t>, è importante soprattutto:</a:t>
            </a:r>
            <a:br>
              <a:rPr lang="it-IT" sz="1200" dirty="0" smtClean="0">
                <a:latin typeface="HelveticaNeueLT Std" panose="020B0604020202020204" pitchFamily="34" charset="0"/>
              </a:rPr>
            </a:br>
            <a:r>
              <a:rPr lang="it-IT" sz="1200" dirty="0" smtClean="0">
                <a:latin typeface="HelveticaNeueLT Std" panose="020B0604020202020204" pitchFamily="34" charset="0"/>
              </a:rPr>
              <a:t>- </a:t>
            </a:r>
            <a:r>
              <a:rPr lang="it-IT" sz="1200" dirty="0">
                <a:latin typeface="HelveticaNeueLT Std" panose="020B0604020202020204" pitchFamily="34" charset="0"/>
              </a:rPr>
              <a:t>ottenere il </a:t>
            </a:r>
            <a:r>
              <a:rPr lang="it-IT" sz="1200" dirty="0" smtClean="0">
                <a:latin typeface="HelveticaNeueLT Std" panose="020B0604020202020204" pitchFamily="34" charset="0"/>
              </a:rPr>
              <a:t>sostegno della promozione </a:t>
            </a:r>
            <a:r>
              <a:rPr lang="it-IT" sz="1200" dirty="0">
                <a:latin typeface="HelveticaNeueLT Std" panose="020B0604020202020204" pitchFamily="34" charset="0"/>
              </a:rPr>
              <a:t>della salute, dipartimento di prevenzione, e distretti/case della salute</a:t>
            </a:r>
            <a:endParaRPr lang="it-IT" sz="1200" dirty="0" smtClean="0">
              <a:latin typeface="HelveticaNeueLT Std" panose="020B0604020202020204" pitchFamily="34" charset="0"/>
            </a:endParaRPr>
          </a:p>
          <a:p>
            <a:r>
              <a:rPr lang="it-IT" sz="1200" dirty="0" smtClean="0">
                <a:latin typeface="HelveticaNeueLT Std" panose="020B0604020202020204" pitchFamily="34" charset="0"/>
              </a:rPr>
              <a:t> </a:t>
            </a:r>
            <a:r>
              <a:rPr lang="it-IT" sz="1200" dirty="0">
                <a:latin typeface="HelveticaNeueLT Std" panose="020B0604020202020204" pitchFamily="34" charset="0"/>
              </a:rPr>
              <a:t>ottenere il sostegno dei professionisti dell’assistenza primaria (in particolare i medici di base</a:t>
            </a:r>
            <a:r>
              <a:rPr lang="it-IT" sz="1200" dirty="0" smtClean="0">
                <a:latin typeface="HelveticaNeueLT Std" panose="020B0604020202020204" pitchFamily="34" charset="0"/>
              </a:rPr>
              <a:t>)</a:t>
            </a:r>
            <a:r>
              <a:rPr lang="it-IT" sz="1200" dirty="0">
                <a:latin typeface="HelveticaNeueLT Std" panose="020B0604020202020204" pitchFamily="34" charset="0"/>
              </a:rPr>
              <a:t/>
            </a:r>
            <a:br>
              <a:rPr lang="it-IT" sz="1200" dirty="0">
                <a:latin typeface="HelveticaNeueLT Std" panose="020B0604020202020204" pitchFamily="34" charset="0"/>
              </a:rPr>
            </a:br>
            <a:r>
              <a:rPr lang="it-IT" sz="1200" dirty="0">
                <a:latin typeface="HelveticaNeueLT Std" panose="020B0604020202020204" pitchFamily="34" charset="0"/>
              </a:rPr>
              <a:t>- coinvolgere i partner anche nel promuovere e sviluppare il </a:t>
            </a:r>
            <a:r>
              <a:rPr lang="it-IT" sz="1200" dirty="0" smtClean="0">
                <a:latin typeface="HelveticaNeueLT Std" panose="020B0604020202020204" pitchFamily="34" charset="0"/>
              </a:rPr>
              <a:t>progetto (farmacie)</a:t>
            </a:r>
          </a:p>
          <a:p>
            <a:r>
              <a:rPr lang="it-IT" sz="1200" dirty="0" smtClean="0">
                <a:latin typeface="HelveticaNeueLT Std" panose="020B0604020202020204" pitchFamily="34" charset="0"/>
              </a:rPr>
              <a:t>- avere </a:t>
            </a:r>
            <a:r>
              <a:rPr lang="it-IT" sz="1200" dirty="0">
                <a:latin typeface="HelveticaNeueLT Std" panose="020B0604020202020204" pitchFamily="34" charset="0"/>
              </a:rPr>
              <a:t>collaborazione nella formazione dei </a:t>
            </a:r>
            <a:r>
              <a:rPr lang="it-IT" sz="1200" dirty="0" smtClean="0">
                <a:latin typeface="HelveticaNeueLT Std" panose="020B0604020202020204" pitchFamily="34" charset="0"/>
              </a:rPr>
              <a:t>capi camminata</a:t>
            </a:r>
            <a:r>
              <a:rPr lang="it-IT" sz="1200" dirty="0">
                <a:latin typeface="HelveticaNeueLT Std" panose="020B0604020202020204" pitchFamily="34" charset="0"/>
              </a:rPr>
              <a:t/>
            </a:r>
            <a:br>
              <a:rPr lang="it-IT" sz="1200" dirty="0">
                <a:latin typeface="HelveticaNeueLT Std" panose="020B0604020202020204" pitchFamily="34" charset="0"/>
              </a:rPr>
            </a:br>
            <a:r>
              <a:rPr lang="it-IT" sz="1200" dirty="0" smtClean="0">
                <a:latin typeface="HelveticaNeueLT Std" panose="020B0604020202020204" pitchFamily="34" charset="0"/>
              </a:rPr>
              <a:t>- creare reti </a:t>
            </a:r>
            <a:r>
              <a:rPr lang="it-IT" sz="1200" dirty="0">
                <a:latin typeface="HelveticaNeueLT Std" panose="020B0604020202020204" pitchFamily="34" charset="0"/>
              </a:rPr>
              <a:t>sociali in grado di sostenere nel tempo il </a:t>
            </a:r>
            <a:r>
              <a:rPr lang="it-IT" sz="1200" dirty="0" smtClean="0">
                <a:latin typeface="HelveticaNeueLT Std" panose="020B0604020202020204" pitchFamily="34" charset="0"/>
              </a:rPr>
              <a:t>cambiamento/ stili di vita (associazioni locali)</a:t>
            </a:r>
            <a:endParaRPr lang="it-IT" sz="1200" dirty="0">
              <a:latin typeface="HelveticaNeueLT Std" panose="020B0604020202020204" pitchFamily="34" charset="0"/>
            </a:endParaRPr>
          </a:p>
          <a:p>
            <a:pPr lvl="0"/>
            <a:r>
              <a:rPr lang="it-IT" sz="1200" dirty="0" smtClean="0">
                <a:latin typeface="HelveticaNeueLT Std" panose="020B0604020202020204" pitchFamily="34" charset="0"/>
              </a:rPr>
              <a:t>- costruire una </a:t>
            </a:r>
            <a:r>
              <a:rPr lang="it-IT" sz="1200" dirty="0">
                <a:latin typeface="HelveticaNeueLT Std" panose="020B0604020202020204" pitchFamily="34" charset="0"/>
              </a:rPr>
              <a:t>stretta relazione con </a:t>
            </a:r>
            <a:r>
              <a:rPr lang="it-IT" sz="1200" dirty="0" smtClean="0">
                <a:latin typeface="HelveticaNeueLT Std" panose="020B0604020202020204" pitchFamily="34" charset="0"/>
              </a:rPr>
              <a:t>le politiche </a:t>
            </a:r>
            <a:r>
              <a:rPr lang="it-IT" sz="1200" dirty="0">
                <a:latin typeface="HelveticaNeueLT Std" panose="020B0604020202020204" pitchFamily="34" charset="0"/>
              </a:rPr>
              <a:t>del territorio che assicurino </a:t>
            </a:r>
            <a:r>
              <a:rPr lang="it-IT" sz="1200" dirty="0" smtClean="0">
                <a:latin typeface="HelveticaNeueLT Std" panose="020B0604020202020204" pitchFamily="34" charset="0"/>
              </a:rPr>
              <a:t>percorsi</a:t>
            </a:r>
          </a:p>
          <a:p>
            <a:pPr lvl="0"/>
            <a:r>
              <a:rPr lang="it-IT" sz="1200" dirty="0" smtClean="0">
                <a:latin typeface="HelveticaNeueLT Std" panose="020B0604020202020204" pitchFamily="34" charset="0"/>
              </a:rPr>
              <a:t>camminabili </a:t>
            </a:r>
            <a:r>
              <a:rPr lang="it-IT" sz="1200" dirty="0">
                <a:latin typeface="HelveticaNeueLT Std" panose="020B0604020202020204" pitchFamily="34" charset="0"/>
              </a:rPr>
              <a:t>e sicuri e, più in generale, promuovano la mobilità </a:t>
            </a:r>
            <a:r>
              <a:rPr lang="it-IT" sz="1200" dirty="0" smtClean="0">
                <a:latin typeface="HelveticaNeueLT Std" panose="020B0604020202020204" pitchFamily="34" charset="0"/>
              </a:rPr>
              <a:t>attiva.</a:t>
            </a:r>
            <a:endParaRPr lang="it-IT" sz="1200" dirty="0">
              <a:latin typeface="HelveticaNeueLT Std" panose="020B0604020202020204" pitchFamily="34" charset="0"/>
            </a:endParaRPr>
          </a:p>
        </p:txBody>
      </p:sp>
      <p:grpSp>
        <p:nvGrpSpPr>
          <p:cNvPr id="4" name="Gruppo 3"/>
          <p:cNvGrpSpPr/>
          <p:nvPr/>
        </p:nvGrpSpPr>
        <p:grpSpPr>
          <a:xfrm>
            <a:off x="744257" y="808025"/>
            <a:ext cx="1428290" cy="927210"/>
            <a:chOff x="924675" y="1006894"/>
            <a:chExt cx="1428290" cy="927210"/>
          </a:xfrm>
        </p:grpSpPr>
        <p:cxnSp>
          <p:nvCxnSpPr>
            <p:cNvPr id="6" name="Connettore 2 5"/>
            <p:cNvCxnSpPr/>
            <p:nvPr/>
          </p:nvCxnSpPr>
          <p:spPr>
            <a:xfrm flipV="1">
              <a:off x="1315442" y="1102067"/>
              <a:ext cx="1037523" cy="832037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CasellaDiTesto 6"/>
            <p:cNvSpPr txBox="1"/>
            <p:nvPr/>
          </p:nvSpPr>
          <p:spPr>
            <a:xfrm rot="19345524">
              <a:off x="924675" y="1006894"/>
              <a:ext cx="140495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400" b="1" dirty="0" smtClean="0">
                  <a:solidFill>
                    <a:schemeClr val="accent1"/>
                  </a:solidFill>
                  <a:latin typeface="HelveticaNeueLT Std" panose="020B0604020202020204" pitchFamily="34" charset="0"/>
                </a:rPr>
                <a:t>Letteratura e buone prassi</a:t>
              </a:r>
              <a:endParaRPr lang="it-IT" sz="1400" dirty="0">
                <a:solidFill>
                  <a:schemeClr val="accent1"/>
                </a:solidFill>
                <a:latin typeface="HelveticaNeueLT Std" panose="020B0604020202020204" pitchFamily="34" charset="0"/>
              </a:endParaRPr>
            </a:p>
          </p:txBody>
        </p:sp>
      </p:grpSp>
      <p:grpSp>
        <p:nvGrpSpPr>
          <p:cNvPr id="8" name="Gruppo 7"/>
          <p:cNvGrpSpPr/>
          <p:nvPr/>
        </p:nvGrpSpPr>
        <p:grpSpPr>
          <a:xfrm>
            <a:off x="1399430" y="3198014"/>
            <a:ext cx="1376184" cy="690109"/>
            <a:chOff x="1249573" y="2906049"/>
            <a:chExt cx="1376184" cy="690109"/>
          </a:xfrm>
        </p:grpSpPr>
        <p:cxnSp>
          <p:nvCxnSpPr>
            <p:cNvPr id="9" name="Connettore 2 8"/>
            <p:cNvCxnSpPr/>
            <p:nvPr/>
          </p:nvCxnSpPr>
          <p:spPr>
            <a:xfrm>
              <a:off x="1566030" y="2906049"/>
              <a:ext cx="890467" cy="690109"/>
            </a:xfrm>
            <a:prstGeom prst="straightConnector1">
              <a:avLst/>
            </a:prstGeom>
            <a:ln w="38100">
              <a:solidFill>
                <a:srgbClr val="E95E27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CasellaDiTesto 9"/>
            <p:cNvSpPr txBox="1"/>
            <p:nvPr/>
          </p:nvSpPr>
          <p:spPr>
            <a:xfrm rot="2193614">
              <a:off x="1531092" y="2912329"/>
              <a:ext cx="1094665" cy="3068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400" b="1" dirty="0" smtClean="0">
                  <a:solidFill>
                    <a:srgbClr val="E95E27"/>
                  </a:solidFill>
                  <a:latin typeface="HelveticaNeueLT Std" panose="020B0604020202020204" pitchFamily="34" charset="0"/>
                </a:rPr>
                <a:t>In </a:t>
              </a:r>
              <a:r>
                <a:rPr lang="it-IT" sz="1400" b="1" dirty="0" err="1" smtClean="0">
                  <a:solidFill>
                    <a:srgbClr val="E95E27"/>
                  </a:solidFill>
                  <a:latin typeface="HelveticaNeueLT Std" panose="020B0604020202020204" pitchFamily="34" charset="0"/>
                </a:rPr>
                <a:t>Pro.Sa</a:t>
              </a:r>
              <a:r>
                <a:rPr lang="it-IT" sz="1400" b="1" dirty="0" smtClean="0">
                  <a:solidFill>
                    <a:srgbClr val="E95E27"/>
                  </a:solidFill>
                  <a:latin typeface="HelveticaNeueLT Std" panose="020B0604020202020204" pitchFamily="34" charset="0"/>
                </a:rPr>
                <a:t>.</a:t>
              </a:r>
              <a:endParaRPr lang="it-IT" sz="1400" b="1" dirty="0">
                <a:solidFill>
                  <a:srgbClr val="E95E27"/>
                </a:solidFill>
                <a:latin typeface="HelveticaNeueLT Std" panose="020B0604020202020204" pitchFamily="34" charset="0"/>
              </a:endParaRPr>
            </a:p>
          </p:txBody>
        </p:sp>
        <p:sp>
          <p:nvSpPr>
            <p:cNvPr id="11" name="CasellaDiTesto 10"/>
            <p:cNvSpPr txBox="1"/>
            <p:nvPr/>
          </p:nvSpPr>
          <p:spPr>
            <a:xfrm rot="2226327">
              <a:off x="1249573" y="3290342"/>
              <a:ext cx="1316156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000" dirty="0" smtClean="0">
                  <a:solidFill>
                    <a:srgbClr val="E95E27"/>
                  </a:solidFill>
                  <a:latin typeface="HelveticaNeueLT Std" panose="020B0604020202020204" pitchFamily="34" charset="0"/>
                </a:rPr>
                <a:t>Progetti piemontesi</a:t>
              </a:r>
              <a:endParaRPr lang="it-IT" sz="1000" dirty="0">
                <a:solidFill>
                  <a:srgbClr val="E95E27"/>
                </a:solidFill>
                <a:latin typeface="HelveticaNeueLT Std" panose="020B0604020202020204" pitchFamily="34" charset="0"/>
              </a:endParaRPr>
            </a:p>
          </p:txBody>
        </p:sp>
      </p:grpSp>
      <p:grpSp>
        <p:nvGrpSpPr>
          <p:cNvPr id="12" name="Gruppo 11"/>
          <p:cNvGrpSpPr/>
          <p:nvPr/>
        </p:nvGrpSpPr>
        <p:grpSpPr>
          <a:xfrm>
            <a:off x="970744" y="4748502"/>
            <a:ext cx="2659468" cy="1018211"/>
            <a:chOff x="594036" y="4105243"/>
            <a:chExt cx="2659468" cy="1018211"/>
          </a:xfrm>
        </p:grpSpPr>
        <p:cxnSp>
          <p:nvCxnSpPr>
            <p:cNvPr id="13" name="Connettore 2 12"/>
            <p:cNvCxnSpPr/>
            <p:nvPr/>
          </p:nvCxnSpPr>
          <p:spPr>
            <a:xfrm>
              <a:off x="969443" y="4105243"/>
              <a:ext cx="1432570" cy="1012564"/>
            </a:xfrm>
            <a:prstGeom prst="straightConnector1">
              <a:avLst/>
            </a:prstGeom>
            <a:ln w="38100">
              <a:solidFill>
                <a:srgbClr val="00CC66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CasellaDiTesto 13"/>
            <p:cNvSpPr txBox="1"/>
            <p:nvPr/>
          </p:nvSpPr>
          <p:spPr>
            <a:xfrm rot="2160091">
              <a:off x="796551" y="4410502"/>
              <a:ext cx="245695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400" b="1" dirty="0">
                  <a:solidFill>
                    <a:srgbClr val="00CC66"/>
                  </a:solidFill>
                  <a:latin typeface="HelveticaNeueLT Std" panose="020B0604020202020204" pitchFamily="34" charset="0"/>
                </a:rPr>
                <a:t>Documento progettuale</a:t>
              </a:r>
            </a:p>
          </p:txBody>
        </p:sp>
        <p:sp>
          <p:nvSpPr>
            <p:cNvPr id="15" name="CasellaDiTesto 14"/>
            <p:cNvSpPr txBox="1"/>
            <p:nvPr/>
          </p:nvSpPr>
          <p:spPr>
            <a:xfrm rot="2170447">
              <a:off x="594036" y="4815677"/>
              <a:ext cx="245695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400" b="1" dirty="0">
                  <a:solidFill>
                    <a:srgbClr val="00CC66"/>
                  </a:solidFill>
                  <a:latin typeface="HelveticaNeueLT Std" panose="020B0604020202020204" pitchFamily="34" charset="0"/>
                </a:rPr>
                <a:t>Modello predefinito</a:t>
              </a:r>
            </a:p>
          </p:txBody>
        </p:sp>
      </p:grpSp>
      <p:sp>
        <p:nvSpPr>
          <p:cNvPr id="16" name="CasellaDiTesto 15"/>
          <p:cNvSpPr txBox="1"/>
          <p:nvPr/>
        </p:nvSpPr>
        <p:spPr>
          <a:xfrm>
            <a:off x="3088732" y="5849404"/>
            <a:ext cx="2326986" cy="307777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400" b="1" dirty="0">
                <a:solidFill>
                  <a:srgbClr val="00CC66"/>
                </a:solidFill>
                <a:latin typeface="HelveticaNeueLT Std" panose="020B0604020202020204" pitchFamily="34" charset="0"/>
              </a:rPr>
              <a:t>……………………………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2675243" y="3515705"/>
            <a:ext cx="3077322" cy="1808508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1400" dirty="0" smtClean="0">
                <a:latin typeface="HelveticaNeueLT Std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In: </a:t>
            </a:r>
            <a:r>
              <a:rPr lang="it-IT" sz="1400" b="1" dirty="0" smtClean="0">
                <a:latin typeface="HelveticaNeueLT Std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Responsabili e Gruppo di lavoro - Enti promotori e/o partner</a:t>
            </a:r>
            <a:r>
              <a:rPr lang="it-IT" sz="1400" dirty="0" smtClean="0">
                <a:latin typeface="HelveticaNeueLT Std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1400" dirty="0">
                <a:latin typeface="HelveticaNeueLT Std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Sempre indicati ma poco descritti </a:t>
            </a:r>
            <a:r>
              <a:rPr lang="it-IT" sz="1400" dirty="0" smtClean="0">
                <a:latin typeface="HelveticaNeueLT Std" panose="020B0604020202020204" pitchFamily="34" charset="0"/>
              </a:rPr>
              <a:t>nell’</a:t>
            </a:r>
            <a:r>
              <a:rPr lang="it-IT" sz="1400" b="1" dirty="0" err="1" smtClean="0">
                <a:latin typeface="HelveticaNeueLT Std" panose="020B0604020202020204" pitchFamily="34" charset="0"/>
              </a:rPr>
              <a:t>Abstract</a:t>
            </a:r>
            <a:r>
              <a:rPr lang="it-IT" sz="1400" dirty="0" smtClean="0">
                <a:latin typeface="HelveticaNeueLT Std" panose="020B0604020202020204" pitchFamily="34" charset="0"/>
              </a:rPr>
              <a:t>. Gruppo di lavoro e partner multisettoriali e multidisciplinari.</a:t>
            </a:r>
            <a:endParaRPr lang="it-IT" sz="1400" b="1" dirty="0">
              <a:latin typeface="HelveticaNeueLT Std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" name="CasellaDiTesto 17"/>
          <p:cNvSpPr txBox="1"/>
          <p:nvPr/>
        </p:nvSpPr>
        <p:spPr>
          <a:xfrm>
            <a:off x="6488613" y="2838444"/>
            <a:ext cx="2609248" cy="7824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 smtClean="0">
                <a:solidFill>
                  <a:srgbClr val="E95E27"/>
                </a:solidFill>
                <a:latin typeface="HelveticaNeueLT Std" panose="020B0604020202020204" pitchFamily="34" charset="0"/>
              </a:rPr>
              <a:t>Scheda progetto</a:t>
            </a:r>
          </a:p>
          <a:p>
            <a:endParaRPr lang="it-IT" sz="300" dirty="0" smtClean="0">
              <a:latin typeface="HelveticaNeueLT Std" panose="020B0604020202020204" pitchFamily="34" charset="0"/>
            </a:endParaRPr>
          </a:p>
          <a:p>
            <a:r>
              <a:rPr lang="it-IT" sz="1400" dirty="0" smtClean="0">
                <a:latin typeface="HelveticaNeueLT Std" panose="020B0604020202020204" pitchFamily="34" charset="0"/>
              </a:rPr>
              <a:t>Nell’</a:t>
            </a:r>
            <a:r>
              <a:rPr lang="it-IT" sz="1400" dirty="0" err="1" smtClean="0">
                <a:latin typeface="HelveticaNeueLT Std" panose="020B0604020202020204" pitchFamily="34" charset="0"/>
              </a:rPr>
              <a:t>Abstract</a:t>
            </a:r>
            <a:r>
              <a:rPr lang="it-IT" sz="1400" dirty="0" smtClean="0">
                <a:latin typeface="HelveticaNeueLT Std" panose="020B0604020202020204" pitchFamily="34" charset="0"/>
              </a:rPr>
              <a:t> in: analisi di contesto - metodi e strumenti</a:t>
            </a:r>
            <a:endParaRPr lang="it-IT" sz="1400" dirty="0">
              <a:latin typeface="HelveticaNeueLT Std" panose="020B0604020202020204" pitchFamily="34" charset="0"/>
            </a:endParaRPr>
          </a:p>
        </p:txBody>
      </p:sp>
      <p:cxnSp>
        <p:nvCxnSpPr>
          <p:cNvPr id="19" name="Connettore 2 18"/>
          <p:cNvCxnSpPr/>
          <p:nvPr/>
        </p:nvCxnSpPr>
        <p:spPr>
          <a:xfrm flipV="1">
            <a:off x="5891082" y="3038998"/>
            <a:ext cx="413043" cy="198218"/>
          </a:xfrm>
          <a:prstGeom prst="straightConnector1">
            <a:avLst/>
          </a:prstGeom>
          <a:ln w="38100">
            <a:solidFill>
              <a:srgbClr val="E95E27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ttore 2 19"/>
          <p:cNvCxnSpPr/>
          <p:nvPr/>
        </p:nvCxnSpPr>
        <p:spPr>
          <a:xfrm>
            <a:off x="5891082" y="3536245"/>
            <a:ext cx="459014" cy="338343"/>
          </a:xfrm>
          <a:prstGeom prst="straightConnector1">
            <a:avLst/>
          </a:prstGeom>
          <a:ln w="38100">
            <a:solidFill>
              <a:srgbClr val="E95E27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CasellaDiTesto 20"/>
          <p:cNvSpPr txBox="1"/>
          <p:nvPr/>
        </p:nvSpPr>
        <p:spPr>
          <a:xfrm>
            <a:off x="6518698" y="3821782"/>
            <a:ext cx="2498130" cy="75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E95E27"/>
                </a:solidFill>
                <a:latin typeface="HelveticaNeueLT Std" panose="020B0604020202020204" pitchFamily="34" charset="0"/>
              </a:rPr>
              <a:t>Scheda intervento/azione</a:t>
            </a:r>
          </a:p>
          <a:p>
            <a:r>
              <a:rPr lang="it-IT" sz="1400" dirty="0" smtClean="0">
                <a:latin typeface="HelveticaNeueLT Std" panose="020B0604020202020204" pitchFamily="34" charset="0"/>
              </a:rPr>
              <a:t>In: comuni coinvolti - carichi operatori - note aggiuntive</a:t>
            </a:r>
            <a:endParaRPr lang="it-IT" sz="1400" dirty="0">
              <a:latin typeface="HelveticaNeueLT Std" panose="020B0604020202020204" pitchFamily="34" charset="0"/>
            </a:endParaRPr>
          </a:p>
        </p:txBody>
      </p:sp>
      <p:sp>
        <p:nvSpPr>
          <p:cNvPr id="22" name="CasellaDiTesto 21"/>
          <p:cNvSpPr txBox="1"/>
          <p:nvPr/>
        </p:nvSpPr>
        <p:spPr>
          <a:xfrm>
            <a:off x="6447288" y="4622840"/>
            <a:ext cx="215260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E95E27"/>
                </a:solidFill>
                <a:latin typeface="HelveticaNeueLT Std" panose="020B0604020202020204" pitchFamily="34" charset="0"/>
              </a:rPr>
              <a:t>Materiali </a:t>
            </a:r>
            <a:r>
              <a:rPr lang="it-IT" sz="1400" dirty="0" smtClean="0">
                <a:solidFill>
                  <a:srgbClr val="E95E27"/>
                </a:solidFill>
                <a:latin typeface="HelveticaNeueLT Std" panose="020B0604020202020204" pitchFamily="34" charset="0"/>
              </a:rPr>
              <a:t>allegati</a:t>
            </a:r>
            <a:r>
              <a:rPr lang="it-IT" sz="1400" dirty="0" smtClean="0">
                <a:latin typeface="HelveticaNeueLT Std" panose="020B0604020202020204" pitchFamily="34" charset="0"/>
              </a:rPr>
              <a:t> documento progettuale, strumenti</a:t>
            </a:r>
            <a:endParaRPr lang="it-IT" sz="1400" dirty="0">
              <a:latin typeface="HelveticaNeueLT Std" panose="020B0604020202020204" pitchFamily="34" charset="0"/>
            </a:endParaRPr>
          </a:p>
        </p:txBody>
      </p:sp>
      <p:cxnSp>
        <p:nvCxnSpPr>
          <p:cNvPr id="23" name="Connettore 2 22"/>
          <p:cNvCxnSpPr/>
          <p:nvPr/>
        </p:nvCxnSpPr>
        <p:spPr>
          <a:xfrm>
            <a:off x="5854851" y="4264765"/>
            <a:ext cx="515661" cy="716150"/>
          </a:xfrm>
          <a:prstGeom prst="straightConnector1">
            <a:avLst/>
          </a:prstGeom>
          <a:ln w="38100">
            <a:solidFill>
              <a:srgbClr val="E95E27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6509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asellaDiTesto 7"/>
          <p:cNvSpPr txBox="1"/>
          <p:nvPr/>
        </p:nvSpPr>
        <p:spPr>
          <a:xfrm>
            <a:off x="117121" y="72065"/>
            <a:ext cx="1769432" cy="1200329"/>
          </a:xfrm>
          <a:prstGeom prst="rect">
            <a:avLst/>
          </a:prstGeom>
          <a:noFill/>
          <a:ln w="25400">
            <a:solidFill>
              <a:srgbClr val="E95E27"/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rgbClr val="E95E27"/>
                </a:solidFill>
                <a:latin typeface="HelveticaNeueLT Std" panose="020B0604020202020204" pitchFamily="34" charset="0"/>
              </a:rPr>
              <a:t>Come si realizza un gruppo di cammino?</a:t>
            </a:r>
            <a:endParaRPr lang="it-IT" dirty="0">
              <a:solidFill>
                <a:srgbClr val="E95E27"/>
              </a:solidFill>
              <a:latin typeface="HelveticaNeueLT Std" panose="020B0604020202020204" pitchFamily="34" charset="0"/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2254339" y="141709"/>
            <a:ext cx="6812659" cy="3570208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marL="228600" indent="-228600">
              <a:buAutoNum type="arabicPeriod"/>
            </a:pPr>
            <a:r>
              <a:rPr lang="it-IT" sz="1200" b="1" dirty="0" smtClean="0">
                <a:latin typeface="HelveticaNeueLT Std" panose="020B0604020202020204" pitchFamily="34" charset="0"/>
              </a:rPr>
              <a:t>Individuare il punto di ritrovo </a:t>
            </a:r>
            <a:r>
              <a:rPr lang="it-IT" sz="1200" dirty="0" smtClean="0">
                <a:latin typeface="HelveticaNeueLT Std" panose="020B0604020202020204" pitchFamily="34" charset="0"/>
              </a:rPr>
              <a:t>adatto che:</a:t>
            </a:r>
            <a:endParaRPr lang="it-IT" sz="1200" dirty="0">
              <a:latin typeface="HelveticaNeueLT Std" panose="020B0604020202020204" pitchFamily="34" charset="0"/>
            </a:endParaRPr>
          </a:p>
          <a:p>
            <a:r>
              <a:rPr lang="it-IT" sz="1200" dirty="0" smtClean="0">
                <a:latin typeface="HelveticaNeueLT Std" panose="020B0604020202020204" pitchFamily="34" charset="0"/>
              </a:rPr>
              <a:t>- sia facilmente </a:t>
            </a:r>
            <a:r>
              <a:rPr lang="it-IT" sz="1200" dirty="0">
                <a:latin typeface="HelveticaNeueLT Std" panose="020B0604020202020204" pitchFamily="34" charset="0"/>
              </a:rPr>
              <a:t>raggiungibile da tutti i </a:t>
            </a:r>
            <a:r>
              <a:rPr lang="it-IT" sz="1200" dirty="0" smtClean="0">
                <a:latin typeface="HelveticaNeueLT Std" panose="020B0604020202020204" pitchFamily="34" charset="0"/>
              </a:rPr>
              <a:t>partecipanti</a:t>
            </a:r>
            <a:br>
              <a:rPr lang="it-IT" sz="1200" dirty="0" smtClean="0">
                <a:latin typeface="HelveticaNeueLT Std" panose="020B0604020202020204" pitchFamily="34" charset="0"/>
              </a:rPr>
            </a:br>
            <a:r>
              <a:rPr lang="it-IT" sz="1200" dirty="0" smtClean="0">
                <a:latin typeface="HelveticaNeueLT Std" panose="020B0604020202020204" pitchFamily="34" charset="0"/>
              </a:rPr>
              <a:t>- </a:t>
            </a:r>
            <a:r>
              <a:rPr lang="it-IT" sz="1200" dirty="0" smtClean="0">
                <a:solidFill>
                  <a:srgbClr val="FF0000"/>
                </a:solidFill>
                <a:latin typeface="HelveticaNeueLT Std" panose="020B0604020202020204" pitchFamily="34" charset="0"/>
              </a:rPr>
              <a:t>possibilmente</a:t>
            </a:r>
            <a:r>
              <a:rPr lang="it-IT" sz="1200" dirty="0" smtClean="0">
                <a:latin typeface="HelveticaNeueLT Std" panose="020B0604020202020204" pitchFamily="34" charset="0"/>
              </a:rPr>
              <a:t> sia fornito di servizi igienici e provvisto di spazio dove depositare in sicurezza oggetti personali e indumenti</a:t>
            </a:r>
            <a:br>
              <a:rPr lang="it-IT" sz="1200" dirty="0" smtClean="0">
                <a:latin typeface="HelveticaNeueLT Std" panose="020B0604020202020204" pitchFamily="34" charset="0"/>
              </a:rPr>
            </a:br>
            <a:r>
              <a:rPr lang="it-IT" sz="1200" dirty="0" smtClean="0">
                <a:latin typeface="HelveticaNeueLT Std" panose="020B0604020202020204" pitchFamily="34" charset="0"/>
              </a:rPr>
              <a:t>- </a:t>
            </a:r>
            <a:r>
              <a:rPr lang="it-IT" sz="1200" dirty="0" smtClean="0">
                <a:solidFill>
                  <a:srgbClr val="FF0000"/>
                </a:solidFill>
                <a:latin typeface="HelveticaNeueLT Std" panose="020B0604020202020204" pitchFamily="34" charset="0"/>
              </a:rPr>
              <a:t>possibilmente</a:t>
            </a:r>
            <a:r>
              <a:rPr lang="it-IT" sz="1200" dirty="0" smtClean="0">
                <a:latin typeface="HelveticaNeueLT Std" panose="020B0604020202020204" pitchFamily="34" charset="0"/>
              </a:rPr>
              <a:t> sia idoneo a svolgere gli esercizi di riscaldamento, miglioramento dell’equilibrio e defaticamento, e a rendere visibili messaggi e comunicazioni per il gruppo</a:t>
            </a:r>
            <a:br>
              <a:rPr lang="it-IT" sz="1200" dirty="0" smtClean="0">
                <a:latin typeface="HelveticaNeueLT Std" panose="020B0604020202020204" pitchFamily="34" charset="0"/>
              </a:rPr>
            </a:br>
            <a:r>
              <a:rPr lang="it-IT" sz="1200" dirty="0" smtClean="0">
                <a:latin typeface="HelveticaNeueLT Std" panose="020B0604020202020204" pitchFamily="34" charset="0"/>
              </a:rPr>
              <a:t>- abbia </a:t>
            </a:r>
            <a:r>
              <a:rPr lang="it-IT" sz="1200" dirty="0" smtClean="0">
                <a:solidFill>
                  <a:srgbClr val="FF0000"/>
                </a:solidFill>
                <a:latin typeface="HelveticaNeueLT Std" panose="020B0604020202020204" pitchFamily="34" charset="0"/>
              </a:rPr>
              <a:t>possibilmente</a:t>
            </a:r>
            <a:r>
              <a:rPr lang="it-IT" sz="1200" dirty="0" smtClean="0">
                <a:latin typeface="HelveticaNeueLT Std" panose="020B0604020202020204" pitchFamily="34" charset="0"/>
              </a:rPr>
              <a:t> degli spazi in cui realizzare interventi educativi-formativi rivolti ai partecipanti.</a:t>
            </a:r>
            <a:br>
              <a:rPr lang="it-IT" sz="1200" dirty="0" smtClean="0">
                <a:latin typeface="HelveticaNeueLT Std" panose="020B0604020202020204" pitchFamily="34" charset="0"/>
              </a:rPr>
            </a:br>
            <a:endParaRPr lang="it-IT" sz="1200" dirty="0">
              <a:latin typeface="HelveticaNeueLT Std" panose="020B0604020202020204" pitchFamily="34" charset="0"/>
            </a:endParaRPr>
          </a:p>
          <a:p>
            <a:r>
              <a:rPr lang="it-IT" sz="1200" dirty="0" smtClean="0">
                <a:latin typeface="HelveticaNeueLT Std" panose="020B0604020202020204" pitchFamily="34" charset="0"/>
              </a:rPr>
              <a:t>Il punto di partenza può essere diverso dal punto di ritrovo. </a:t>
            </a:r>
            <a:br>
              <a:rPr lang="it-IT" sz="1200" dirty="0" smtClean="0">
                <a:latin typeface="HelveticaNeueLT Std" panose="020B0604020202020204" pitchFamily="34" charset="0"/>
              </a:rPr>
            </a:br>
            <a:r>
              <a:rPr lang="it-IT" sz="1200" dirty="0" smtClean="0">
                <a:latin typeface="HelveticaNeueLT Std" panose="020B0604020202020204" pitchFamily="34" charset="0"/>
              </a:rPr>
              <a:t/>
            </a:r>
            <a:br>
              <a:rPr lang="it-IT" sz="1200" dirty="0" smtClean="0">
                <a:latin typeface="HelveticaNeueLT Std" panose="020B0604020202020204" pitchFamily="34" charset="0"/>
              </a:rPr>
            </a:br>
            <a:r>
              <a:rPr lang="it-IT" sz="1200" b="1" dirty="0" smtClean="0">
                <a:latin typeface="HelveticaNeueLT Std" panose="020B0604020202020204" pitchFamily="34" charset="0"/>
              </a:rPr>
              <a:t>2. Comunicare le informazioni </a:t>
            </a:r>
            <a:r>
              <a:rPr lang="it-IT" sz="1200" dirty="0" smtClean="0">
                <a:latin typeface="HelveticaNeueLT Std" panose="020B0604020202020204" pitchFamily="34" charset="0"/>
              </a:rPr>
              <a:t>su punto di ritrovo/partenza, orario, recapiti conduttori,…</a:t>
            </a:r>
          </a:p>
          <a:p>
            <a:endParaRPr lang="it-IT" sz="500" dirty="0">
              <a:latin typeface="HelveticaNeueLT Std" panose="020B0604020202020204" pitchFamily="34" charset="0"/>
            </a:endParaRPr>
          </a:p>
          <a:p>
            <a:r>
              <a:rPr lang="it-IT" sz="1200" b="1" dirty="0" smtClean="0">
                <a:latin typeface="HelveticaNeueLT Std" panose="020B0604020202020204" pitchFamily="34" charset="0"/>
              </a:rPr>
              <a:t>3. Individuare </a:t>
            </a:r>
            <a:r>
              <a:rPr lang="it-IT" sz="1200" b="1" dirty="0">
                <a:latin typeface="HelveticaNeueLT Std" panose="020B0604020202020204" pitchFamily="34" charset="0"/>
              </a:rPr>
              <a:t>il percorso </a:t>
            </a:r>
            <a:r>
              <a:rPr lang="it-IT" sz="1200" b="1" dirty="0" smtClean="0">
                <a:latin typeface="HelveticaNeueLT Std" panose="020B0604020202020204" pitchFamily="34" charset="0"/>
              </a:rPr>
              <a:t>camminabile</a:t>
            </a:r>
            <a:r>
              <a:rPr lang="it-IT" sz="1200" dirty="0" smtClean="0">
                <a:latin typeface="HelveticaNeueLT Std" panose="020B0604020202020204" pitchFamily="34" charset="0"/>
              </a:rPr>
              <a:t> che deve </a:t>
            </a:r>
            <a:r>
              <a:rPr lang="it-IT" sz="1200" dirty="0">
                <a:latin typeface="HelveticaNeueLT Std" panose="020B0604020202020204" pitchFamily="34" charset="0"/>
              </a:rPr>
              <a:t>rispondere a requisiti </a:t>
            </a:r>
            <a:r>
              <a:rPr lang="it-IT" sz="1200" dirty="0" smtClean="0">
                <a:latin typeface="HelveticaNeueLT Std" panose="020B0604020202020204" pitchFamily="34" charset="0"/>
              </a:rPr>
              <a:t>minimi di sicurezza (percorso pedonale continuo, illuminazione,…), </a:t>
            </a:r>
            <a:r>
              <a:rPr lang="it-IT" sz="1200" dirty="0">
                <a:latin typeface="HelveticaNeueLT Std" panose="020B0604020202020204" pitchFamily="34" charset="0"/>
              </a:rPr>
              <a:t>lunghezza ed eventualmente di </a:t>
            </a:r>
            <a:r>
              <a:rPr lang="it-IT" sz="1200" dirty="0" smtClean="0">
                <a:latin typeface="HelveticaNeueLT Std" panose="020B0604020202020204" pitchFamily="34" charset="0"/>
              </a:rPr>
              <a:t>valenza (turistica). La scelta del percorso deve permetter a ognuno di </a:t>
            </a:r>
            <a:r>
              <a:rPr lang="it-IT" sz="1200" dirty="0">
                <a:latin typeface="HelveticaNeueLT Std" panose="020B0604020202020204" pitchFamily="34" charset="0"/>
              </a:rPr>
              <a:t>mantenere il proprio </a:t>
            </a:r>
            <a:r>
              <a:rPr lang="it-IT" sz="1200" dirty="0" smtClean="0">
                <a:latin typeface="HelveticaNeueLT Std" panose="020B0604020202020204" pitchFamily="34" charset="0"/>
              </a:rPr>
              <a:t>ritmo (è preferibile quindi individuare un percorso circolare o lineare)</a:t>
            </a:r>
          </a:p>
          <a:p>
            <a:endParaRPr lang="it-IT" sz="500" dirty="0" smtClean="0">
              <a:latin typeface="HelveticaNeueLT Std" panose="020B0604020202020204" pitchFamily="34" charset="0"/>
            </a:endParaRPr>
          </a:p>
          <a:p>
            <a:r>
              <a:rPr lang="it-IT" sz="1200" b="1" dirty="0" smtClean="0">
                <a:latin typeface="HelveticaNeueLT Std" panose="020B0604020202020204" pitchFamily="34" charset="0"/>
              </a:rPr>
              <a:t>4. individuare i potenziali ostacoli alla partecipazione e le possibili soluzioni </a:t>
            </a:r>
            <a:r>
              <a:rPr lang="it-IT" sz="1200" dirty="0" smtClean="0">
                <a:latin typeface="HelveticaNeueLT Std" panose="020B0604020202020204" pitchFamily="34" charset="0"/>
              </a:rPr>
              <a:t>(ad esempio l’insicurezza, il non sentirsi adeguati, impegni familiari,…)</a:t>
            </a:r>
            <a:endParaRPr lang="it-IT" sz="1200" dirty="0">
              <a:latin typeface="HelveticaNeueLT Std" panose="020B0604020202020204" pitchFamily="34" charset="0"/>
            </a:endParaRPr>
          </a:p>
        </p:txBody>
      </p:sp>
      <p:grpSp>
        <p:nvGrpSpPr>
          <p:cNvPr id="4" name="Gruppo 3"/>
          <p:cNvGrpSpPr/>
          <p:nvPr/>
        </p:nvGrpSpPr>
        <p:grpSpPr>
          <a:xfrm rot="2282040">
            <a:off x="253820" y="2614808"/>
            <a:ext cx="1547110" cy="557310"/>
            <a:chOff x="924675" y="1006894"/>
            <a:chExt cx="1547110" cy="557310"/>
          </a:xfrm>
        </p:grpSpPr>
        <p:cxnSp>
          <p:nvCxnSpPr>
            <p:cNvPr id="5" name="Connettore 2 4"/>
            <p:cNvCxnSpPr/>
            <p:nvPr/>
          </p:nvCxnSpPr>
          <p:spPr>
            <a:xfrm rot="19317960">
              <a:off x="1185941" y="1559938"/>
              <a:ext cx="1285844" cy="4266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CasellaDiTesto 5"/>
            <p:cNvSpPr txBox="1"/>
            <p:nvPr/>
          </p:nvSpPr>
          <p:spPr>
            <a:xfrm rot="19345524">
              <a:off x="924675" y="1006894"/>
              <a:ext cx="140495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400" b="1" dirty="0" smtClean="0">
                  <a:solidFill>
                    <a:schemeClr val="accent1"/>
                  </a:solidFill>
                  <a:latin typeface="HelveticaNeueLT Std" panose="020B0604020202020204" pitchFamily="34" charset="0"/>
                </a:rPr>
                <a:t>Letteratura e buone prassi</a:t>
              </a:r>
              <a:endParaRPr lang="it-IT" sz="1400" dirty="0">
                <a:solidFill>
                  <a:schemeClr val="accent1"/>
                </a:solidFill>
                <a:latin typeface="HelveticaNeueLT Std" panose="020B0604020202020204" pitchFamily="34" charset="0"/>
              </a:endParaRPr>
            </a:p>
          </p:txBody>
        </p:sp>
      </p:grpSp>
      <p:sp>
        <p:nvSpPr>
          <p:cNvPr id="7" name="Rettangolo 6"/>
          <p:cNvSpPr/>
          <p:nvPr/>
        </p:nvSpPr>
        <p:spPr>
          <a:xfrm>
            <a:off x="2254339" y="3695429"/>
            <a:ext cx="6636648" cy="2939266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it-IT" sz="1200" b="1" dirty="0" smtClean="0">
                <a:latin typeface="HelveticaNeueLT Std" panose="020B0604020202020204" pitchFamily="34" charset="0"/>
              </a:rPr>
              <a:t>5. Progettare e realizzare percorsi formativi per i conduttori di gruppi di cammino </a:t>
            </a:r>
          </a:p>
          <a:p>
            <a:r>
              <a:rPr lang="it-IT" sz="1200" b="1" dirty="0" smtClean="0">
                <a:solidFill>
                  <a:srgbClr val="E95E27"/>
                </a:solidFill>
                <a:latin typeface="HelveticaNeueLT Std" panose="020B0604020202020204" pitchFamily="34" charset="0"/>
              </a:rPr>
              <a:t>- </a:t>
            </a:r>
            <a:r>
              <a:rPr lang="it-IT" sz="1200" dirty="0" smtClean="0">
                <a:solidFill>
                  <a:srgbClr val="E95E27"/>
                </a:solidFill>
                <a:latin typeface="HelveticaNeueLT Std" panose="020B0604020202020204" pitchFamily="34" charset="0"/>
              </a:rPr>
              <a:t>per avviare il gruppo, il conduttore può essere un professionista</a:t>
            </a:r>
            <a:r>
              <a:rPr lang="it-IT" sz="1200" dirty="0" smtClean="0">
                <a:latin typeface="HelveticaNeueLT Std" panose="020B0604020202020204" pitchFamily="34" charset="0"/>
              </a:rPr>
              <a:t> (Laureato in Scienze Motorie e operatori sanitari adeguatamente formati e riconosciuti), con competenze tecniche e di primo soccorso, che sappia adattare la camminata alle caratteristiche del gruppo e abbia capacità di leadership, che sappia coinvolgere i partecipanti delegando anche parte delle proprie responsabilità, che sia affidabile e</a:t>
            </a:r>
            <a:r>
              <a:rPr lang="it-IT" sz="1200" dirty="0">
                <a:latin typeface="HelveticaNeueLT Std" panose="020B0604020202020204" pitchFamily="34" charset="0"/>
              </a:rPr>
              <a:t> </a:t>
            </a:r>
            <a:r>
              <a:rPr lang="it-IT" sz="1200" dirty="0" smtClean="0">
                <a:latin typeface="HelveticaNeueLT Std" panose="020B0604020202020204" pitchFamily="34" charset="0"/>
              </a:rPr>
              <a:t>puntuale e che sappia diffondere entusiasmo e coesione di gruppo</a:t>
            </a:r>
          </a:p>
          <a:p>
            <a:pPr defTabSz="0">
              <a:tabLst>
                <a:tab pos="0" algn="l"/>
              </a:tabLst>
            </a:pPr>
            <a:r>
              <a:rPr lang="it-IT" sz="1200" dirty="0" smtClean="0">
                <a:latin typeface="HelveticaNeueLT Std" panose="020B0604020202020204" pitchFamily="34" charset="0"/>
              </a:rPr>
              <a:t>  </a:t>
            </a:r>
            <a:r>
              <a:rPr lang="it-IT" sz="1200" b="1" dirty="0" smtClean="0">
                <a:solidFill>
                  <a:srgbClr val="E95E27"/>
                </a:solidFill>
                <a:latin typeface="HelveticaNeueLT Std" panose="020B0604020202020204" pitchFamily="34" charset="0"/>
              </a:rPr>
              <a:t>-</a:t>
            </a:r>
            <a:r>
              <a:rPr lang="it-IT" sz="1200" dirty="0" smtClean="0">
                <a:latin typeface="HelveticaNeueLT Std" panose="020B0604020202020204" pitchFamily="34" charset="0"/>
              </a:rPr>
              <a:t> </a:t>
            </a:r>
            <a:r>
              <a:rPr lang="it-IT" sz="1200" dirty="0" smtClean="0">
                <a:solidFill>
                  <a:srgbClr val="E95E27"/>
                </a:solidFill>
                <a:latin typeface="HelveticaNeueLT Std" panose="020B0604020202020204" pitchFamily="34" charset="0"/>
              </a:rPr>
              <a:t>in </a:t>
            </a:r>
            <a:r>
              <a:rPr lang="it-IT" sz="1200" dirty="0">
                <a:solidFill>
                  <a:srgbClr val="E95E27"/>
                </a:solidFill>
                <a:latin typeface="HelveticaNeueLT Std" panose="020B0604020202020204" pitchFamily="34" charset="0"/>
              </a:rPr>
              <a:t>seguito il gruppo può essere guidato da uno o più </a:t>
            </a:r>
            <a:r>
              <a:rPr lang="it-IT" sz="1200" dirty="0" smtClean="0">
                <a:solidFill>
                  <a:srgbClr val="E95E27"/>
                </a:solidFill>
                <a:latin typeface="HelveticaNeueLT Std" panose="020B0604020202020204" pitchFamily="34" charset="0"/>
              </a:rPr>
              <a:t>conduttori interni </a:t>
            </a:r>
            <a:r>
              <a:rPr lang="it-IT" sz="1200" dirty="0">
                <a:solidFill>
                  <a:srgbClr val="E95E27"/>
                </a:solidFill>
                <a:latin typeface="HelveticaNeueLT Std" panose="020B0604020202020204" pitchFamily="34" charset="0"/>
              </a:rPr>
              <a:t>al </a:t>
            </a:r>
            <a:r>
              <a:rPr lang="it-IT" sz="1200" dirty="0" smtClean="0">
                <a:solidFill>
                  <a:srgbClr val="E95E27"/>
                </a:solidFill>
                <a:latin typeface="HelveticaNeueLT Std" panose="020B0604020202020204" pitchFamily="34" charset="0"/>
              </a:rPr>
              <a:t>gruppo   appositamente formati</a:t>
            </a:r>
            <a:r>
              <a:rPr lang="it-IT" sz="1200" dirty="0" smtClean="0">
                <a:latin typeface="HelveticaNeueLT Std" panose="020B0604020202020204" pitchFamily="34" charset="0"/>
              </a:rPr>
              <a:t>.</a:t>
            </a:r>
            <a:r>
              <a:rPr lang="it-IT" sz="1200" dirty="0" smtClean="0">
                <a:solidFill>
                  <a:srgbClr val="E95E27"/>
                </a:solidFill>
                <a:latin typeface="HelveticaNeueLT Std" panose="020B0604020202020204" pitchFamily="34" charset="0"/>
              </a:rPr>
              <a:t> </a:t>
            </a:r>
            <a:r>
              <a:rPr lang="it-IT" sz="1200" dirty="0" smtClean="0">
                <a:latin typeface="HelveticaNeueLT Std" panose="020B0604020202020204" pitchFamily="34" charset="0"/>
              </a:rPr>
              <a:t>Formare </a:t>
            </a:r>
            <a:r>
              <a:rPr lang="it-IT" sz="1200" dirty="0">
                <a:latin typeface="HelveticaNeueLT Std" panose="020B0604020202020204" pitchFamily="34" charset="0"/>
              </a:rPr>
              <a:t>alcune persone interne al gruppo che si assumano come volontari l’impegno di guidarlo nell’attività del cammino e che si occupino di </a:t>
            </a:r>
            <a:r>
              <a:rPr lang="it-IT" sz="1200" dirty="0" smtClean="0">
                <a:latin typeface="HelveticaNeueLT Std" panose="020B0604020202020204" pitchFamily="34" charset="0"/>
              </a:rPr>
              <a:t>organizzare </a:t>
            </a:r>
            <a:r>
              <a:rPr lang="it-IT" sz="1200" dirty="0">
                <a:latin typeface="HelveticaNeueLT Std" panose="020B0604020202020204" pitchFamily="34" charset="0"/>
              </a:rPr>
              <a:t>gli incontri, di concordare il percorso, di stimolare le persone a partecipare, di creare un clima accogliente, inclusivo e </a:t>
            </a:r>
            <a:r>
              <a:rPr lang="it-IT" sz="1200" dirty="0" smtClean="0">
                <a:latin typeface="HelveticaNeueLT Std" panose="020B0604020202020204" pitchFamily="34" charset="0"/>
              </a:rPr>
              <a:t>piacevole</a:t>
            </a:r>
          </a:p>
          <a:p>
            <a:pPr defTabSz="0">
              <a:tabLst>
                <a:tab pos="0" algn="l"/>
              </a:tabLst>
            </a:pPr>
            <a:endParaRPr lang="it-IT" sz="500" dirty="0" smtClean="0">
              <a:latin typeface="HelveticaNeueLT Std" panose="020B0604020202020204" pitchFamily="34" charset="0"/>
            </a:endParaRPr>
          </a:p>
          <a:p>
            <a:pPr defTabSz="0">
              <a:tabLst>
                <a:tab pos="0" algn="l"/>
              </a:tabLst>
            </a:pPr>
            <a:r>
              <a:rPr lang="it-IT" sz="1200" dirty="0" smtClean="0">
                <a:latin typeface="HelveticaNeueLT Std" panose="020B0604020202020204" pitchFamily="34" charset="0"/>
              </a:rPr>
              <a:t>6. </a:t>
            </a:r>
            <a:r>
              <a:rPr lang="it-IT" sz="1200" b="1" dirty="0">
                <a:latin typeface="HelveticaNeueLT Std" panose="020B0604020202020204" pitchFamily="34" charset="0"/>
              </a:rPr>
              <a:t>Progettare e realizzare percorsi </a:t>
            </a:r>
            <a:r>
              <a:rPr lang="it-IT" sz="1200" b="1" dirty="0" smtClean="0">
                <a:latin typeface="HelveticaNeueLT Std" panose="020B0604020202020204" pitchFamily="34" charset="0"/>
              </a:rPr>
              <a:t>formativi sulle </a:t>
            </a:r>
            <a:r>
              <a:rPr lang="it-IT" sz="1200" b="1" dirty="0">
                <a:latin typeface="HelveticaNeueLT Std" panose="020B0604020202020204" pitchFamily="34" charset="0"/>
              </a:rPr>
              <a:t>abilità di comunicazione motivazionale</a:t>
            </a:r>
          </a:p>
          <a:p>
            <a:pPr defTabSz="0">
              <a:tabLst>
                <a:tab pos="0" algn="l"/>
              </a:tabLst>
            </a:pPr>
            <a:r>
              <a:rPr lang="it-IT" sz="1200" dirty="0" smtClean="0">
                <a:latin typeface="HelveticaNeueLT Std" panose="020B0604020202020204" pitchFamily="34" charset="0"/>
              </a:rPr>
              <a:t>per gli operatori (es. personale dei comuni, MMG, operatori sanitari) che entrano in contatto con i potenziali partecipanti</a:t>
            </a:r>
            <a:endParaRPr lang="it-IT" sz="1200" dirty="0">
              <a:latin typeface="HelveticaNeueLT Std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0359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/>
          <p:cNvSpPr/>
          <p:nvPr/>
        </p:nvSpPr>
        <p:spPr>
          <a:xfrm>
            <a:off x="2371869" y="1124942"/>
            <a:ext cx="6199638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400" b="1" dirty="0" smtClean="0">
                <a:latin typeface="HelveticaNeueLT Std" panose="020B0604020202020204" pitchFamily="34" charset="0"/>
              </a:rPr>
              <a:t>1. Esercizi di riscaldamento</a:t>
            </a:r>
            <a:r>
              <a:rPr lang="it-IT" sz="1200" b="1" dirty="0" smtClean="0">
                <a:latin typeface="HelveticaNeueLT Std" panose="020B0604020202020204" pitchFamily="34" charset="0"/>
              </a:rPr>
              <a:t/>
            </a:r>
            <a:br>
              <a:rPr lang="it-IT" sz="1200" b="1" dirty="0" smtClean="0">
                <a:latin typeface="HelveticaNeueLT Std" panose="020B0604020202020204" pitchFamily="34" charset="0"/>
              </a:rPr>
            </a:br>
            <a:endParaRPr lang="it-IT" sz="1200" b="1" dirty="0">
              <a:latin typeface="HelveticaNeueLT Std" panose="020B0604020202020204" pitchFamily="34" charset="0"/>
            </a:endParaRPr>
          </a:p>
          <a:p>
            <a:endParaRPr lang="it-IT" sz="300" b="1" dirty="0" smtClean="0">
              <a:solidFill>
                <a:srgbClr val="E95E27"/>
              </a:solidFill>
              <a:latin typeface="HelveticaNeueLT Std" panose="020B0604020202020204" pitchFamily="34" charset="0"/>
            </a:endParaRPr>
          </a:p>
          <a:p>
            <a:r>
              <a:rPr lang="it-IT" sz="1400" b="1" dirty="0" smtClean="0">
                <a:latin typeface="HelveticaNeueLT Std" panose="020B0604020202020204" pitchFamily="34" charset="0"/>
              </a:rPr>
              <a:t>2. Attività di cammino</a:t>
            </a:r>
            <a:r>
              <a:rPr lang="it-IT" sz="1400" b="1" dirty="0" smtClean="0">
                <a:solidFill>
                  <a:srgbClr val="E95E27"/>
                </a:solidFill>
                <a:latin typeface="HelveticaNeueLT Std" panose="020B0604020202020204" pitchFamily="34" charset="0"/>
              </a:rPr>
              <a:t/>
            </a:r>
            <a:br>
              <a:rPr lang="it-IT" sz="1400" b="1" dirty="0" smtClean="0">
                <a:solidFill>
                  <a:srgbClr val="E95E27"/>
                </a:solidFill>
                <a:latin typeface="HelveticaNeueLT Std" panose="020B0604020202020204" pitchFamily="34" charset="0"/>
              </a:rPr>
            </a:br>
            <a:r>
              <a:rPr lang="it-IT" sz="1400" b="1" dirty="0" smtClean="0">
                <a:latin typeface="HelveticaNeueLT Std" panose="020B0604020202020204" pitchFamily="34" charset="0"/>
              </a:rPr>
              <a:t>-</a:t>
            </a:r>
            <a:r>
              <a:rPr lang="it-IT" sz="1400" b="1" dirty="0" smtClean="0">
                <a:solidFill>
                  <a:srgbClr val="E95E27"/>
                </a:solidFill>
                <a:latin typeface="HelveticaNeueLT Std" panose="020B0604020202020204" pitchFamily="34" charset="0"/>
              </a:rPr>
              <a:t> </a:t>
            </a:r>
            <a:r>
              <a:rPr lang="it-IT" sz="1400" u="sng" dirty="0" smtClean="0">
                <a:latin typeface="HelveticaNeueLT Std" panose="020B0604020202020204" pitchFamily="34" charset="0"/>
              </a:rPr>
              <a:t>quanto camminare</a:t>
            </a:r>
            <a:r>
              <a:rPr lang="it-IT" sz="1400" dirty="0">
                <a:latin typeface="HelveticaNeueLT Std" panose="020B0604020202020204" pitchFamily="34" charset="0"/>
              </a:rPr>
              <a:t>:</a:t>
            </a:r>
            <a:r>
              <a:rPr lang="it-IT" sz="1400" dirty="0" smtClean="0">
                <a:latin typeface="HelveticaNeueLT Std" panose="020B0604020202020204" pitchFamily="34" charset="0"/>
              </a:rPr>
              <a:t> dipende </a:t>
            </a:r>
            <a:r>
              <a:rPr lang="it-IT" sz="1400" dirty="0">
                <a:latin typeface="HelveticaNeueLT Std" panose="020B0604020202020204" pitchFamily="34" charset="0"/>
              </a:rPr>
              <a:t>dall’età del camminatore/i e dal livello di attività personale di partenza. In linea con le raccomandazioni, la durata della camminata dovrebbe essere di almeno 30 minuti (puntando a raggiungere il 60 minuti), almeno 3 volte a settimana (puntando a camminare tutti i giorni</a:t>
            </a:r>
            <a:r>
              <a:rPr lang="it-IT" sz="1400" dirty="0" smtClean="0">
                <a:latin typeface="HelveticaNeueLT Std" panose="020B0604020202020204" pitchFamily="34" charset="0"/>
              </a:rPr>
              <a:t>)</a:t>
            </a:r>
          </a:p>
          <a:p>
            <a:r>
              <a:rPr lang="it-IT" sz="1400" dirty="0" smtClean="0">
                <a:latin typeface="HelveticaNeueLT Std" panose="020B0604020202020204" pitchFamily="34" charset="0"/>
              </a:rPr>
              <a:t/>
            </a:r>
            <a:br>
              <a:rPr lang="it-IT" sz="1400" dirty="0" smtClean="0">
                <a:latin typeface="HelveticaNeueLT Std" panose="020B0604020202020204" pitchFamily="34" charset="0"/>
              </a:rPr>
            </a:br>
            <a:r>
              <a:rPr lang="it-IT" sz="1400" b="1" dirty="0" smtClean="0">
                <a:latin typeface="HelveticaNeueLT Std" panose="020B0604020202020204" pitchFamily="34" charset="0"/>
              </a:rPr>
              <a:t>-</a:t>
            </a:r>
            <a:r>
              <a:rPr lang="it-IT" sz="1400" b="1" dirty="0" smtClean="0">
                <a:solidFill>
                  <a:srgbClr val="E95E27"/>
                </a:solidFill>
                <a:latin typeface="HelveticaNeueLT Std" panose="020B0604020202020204" pitchFamily="34" charset="0"/>
              </a:rPr>
              <a:t> </a:t>
            </a:r>
            <a:r>
              <a:rPr lang="it-IT" sz="1400" u="sng" dirty="0">
                <a:latin typeface="HelveticaNeueLT Std" panose="020B0604020202020204" pitchFamily="34" charset="0"/>
              </a:rPr>
              <a:t>come camminare</a:t>
            </a:r>
            <a:r>
              <a:rPr lang="it-IT" sz="1400" dirty="0">
                <a:latin typeface="HelveticaNeueLT Std" panose="020B0604020202020204" pitchFamily="34" charset="0"/>
              </a:rPr>
              <a:t>: </a:t>
            </a:r>
            <a:r>
              <a:rPr lang="it-IT" sz="1400" dirty="0" smtClean="0">
                <a:latin typeface="HelveticaNeueLT Std" panose="020B0604020202020204" pitchFamily="34" charset="0"/>
              </a:rPr>
              <a:t>a </a:t>
            </a:r>
            <a:r>
              <a:rPr lang="it-IT" sz="1400" dirty="0">
                <a:latin typeface="HelveticaNeueLT Std" panose="020B0604020202020204" pitchFamily="34" charset="0"/>
              </a:rPr>
              <a:t>passo </a:t>
            </a:r>
            <a:r>
              <a:rPr lang="it-IT" sz="1400" dirty="0" smtClean="0">
                <a:latin typeface="HelveticaNeueLT Std" panose="020B0604020202020204" pitchFamily="34" charset="0"/>
              </a:rPr>
              <a:t>veloce, bisogna </a:t>
            </a:r>
            <a:r>
              <a:rPr lang="it-IT" sz="1400" dirty="0">
                <a:latin typeface="HelveticaNeueLT Std" panose="020B0604020202020204" pitchFamily="34" charset="0"/>
              </a:rPr>
              <a:t>che lo sforzo produca una modesta accelerazione del battito cardiaco. In base al livello di </a:t>
            </a:r>
            <a:r>
              <a:rPr lang="it-IT" sz="1400" dirty="0" smtClean="0">
                <a:latin typeface="HelveticaNeueLT Std" panose="020B0604020202020204" pitchFamily="34" charset="0"/>
              </a:rPr>
              <a:t>attività fisica </a:t>
            </a:r>
            <a:r>
              <a:rPr lang="it-IT" sz="1400" dirty="0">
                <a:latin typeface="HelveticaNeueLT Std" panose="020B0604020202020204" pitchFamily="34" charset="0"/>
              </a:rPr>
              <a:t>personale di partenza </a:t>
            </a:r>
            <a:r>
              <a:rPr lang="it-IT" sz="1400" dirty="0" smtClean="0">
                <a:latin typeface="HelveticaNeueLT Std" panose="020B0604020202020204" pitchFamily="34" charset="0"/>
              </a:rPr>
              <a:t>dei camminatori </a:t>
            </a:r>
            <a:r>
              <a:rPr lang="it-IT" sz="1400" dirty="0">
                <a:latin typeface="HelveticaNeueLT Std" panose="020B0604020202020204" pitchFamily="34" charset="0"/>
              </a:rPr>
              <a:t>si inizierà con una attività </a:t>
            </a:r>
            <a:r>
              <a:rPr lang="it-IT" sz="1400" dirty="0" smtClean="0">
                <a:latin typeface="HelveticaNeueLT Std" panose="020B0604020202020204" pitchFamily="34" charset="0"/>
              </a:rPr>
              <a:t>lieve </a:t>
            </a:r>
            <a:r>
              <a:rPr lang="it-IT" sz="1400" dirty="0">
                <a:latin typeface="HelveticaNeueLT Std" panose="020B0604020202020204" pitchFamily="34" charset="0"/>
              </a:rPr>
              <a:t>moderata </a:t>
            </a:r>
            <a:r>
              <a:rPr lang="it-IT" sz="1400" dirty="0" smtClean="0">
                <a:latin typeface="HelveticaNeueLT Std" panose="020B0604020202020204" pitchFamily="34" charset="0"/>
              </a:rPr>
              <a:t>(è </a:t>
            </a:r>
            <a:r>
              <a:rPr lang="it-IT" sz="1400" dirty="0">
                <a:latin typeface="HelveticaNeueLT Std" panose="020B0604020202020204" pitchFamily="34" charset="0"/>
              </a:rPr>
              <a:t>possibile svolgerla parlando</a:t>
            </a:r>
            <a:r>
              <a:rPr lang="it-IT" sz="1400" dirty="0" smtClean="0">
                <a:latin typeface="HelveticaNeueLT Std" panose="020B0604020202020204" pitchFamily="34" charset="0"/>
              </a:rPr>
              <a:t>) che, nel </a:t>
            </a:r>
            <a:r>
              <a:rPr lang="it-IT" sz="1400" dirty="0">
                <a:latin typeface="HelveticaNeueLT Std" panose="020B0604020202020204" pitchFamily="34" charset="0"/>
              </a:rPr>
              <a:t>tempo, sarà sostituita da un’attività intensa </a:t>
            </a:r>
            <a:r>
              <a:rPr lang="it-IT" sz="1400" dirty="0" smtClean="0">
                <a:latin typeface="HelveticaNeueLT Std" panose="020B0604020202020204" pitchFamily="34" charset="0"/>
              </a:rPr>
              <a:t>secondo le capacità del camminatore</a:t>
            </a:r>
            <a:r>
              <a:rPr lang="it-IT" sz="1200" dirty="0" smtClean="0">
                <a:latin typeface="HelveticaNeueLT Std" panose="020B0604020202020204" pitchFamily="34" charset="0"/>
              </a:rPr>
              <a:t/>
            </a:r>
            <a:br>
              <a:rPr lang="it-IT" sz="1200" dirty="0" smtClean="0">
                <a:latin typeface="HelveticaNeueLT Std" panose="020B0604020202020204" pitchFamily="34" charset="0"/>
              </a:rPr>
            </a:br>
            <a:endParaRPr lang="it-IT" sz="1200" dirty="0">
              <a:latin typeface="HelveticaNeueLT Std" panose="020B0604020202020204" pitchFamily="34" charset="0"/>
            </a:endParaRPr>
          </a:p>
          <a:p>
            <a:endParaRPr lang="it-IT" sz="500" b="1" dirty="0" smtClean="0">
              <a:solidFill>
                <a:srgbClr val="E95E27"/>
              </a:solidFill>
              <a:latin typeface="HelveticaNeueLT Std" panose="020B0604020202020204" pitchFamily="34" charset="0"/>
            </a:endParaRPr>
          </a:p>
          <a:p>
            <a:r>
              <a:rPr lang="it-IT" sz="1400" b="1" dirty="0" smtClean="0">
                <a:latin typeface="HelveticaNeueLT Std" panose="020B0604020202020204" pitchFamily="34" charset="0"/>
              </a:rPr>
              <a:t>3. Esercizi </a:t>
            </a:r>
            <a:r>
              <a:rPr lang="it-IT" sz="1400" b="1" dirty="0">
                <a:latin typeface="HelveticaNeueLT Std" panose="020B0604020202020204" pitchFamily="34" charset="0"/>
              </a:rPr>
              <a:t>di equilibrio e defaticamento</a:t>
            </a:r>
          </a:p>
        </p:txBody>
      </p:sp>
      <p:sp>
        <p:nvSpPr>
          <p:cNvPr id="8" name="CasellaDiTesto 7"/>
          <p:cNvSpPr txBox="1"/>
          <p:nvPr/>
        </p:nvSpPr>
        <p:spPr>
          <a:xfrm>
            <a:off x="151591" y="173667"/>
            <a:ext cx="4452213" cy="369332"/>
          </a:xfrm>
          <a:prstGeom prst="rect">
            <a:avLst/>
          </a:prstGeom>
          <a:noFill/>
          <a:ln w="25400">
            <a:solidFill>
              <a:srgbClr val="E95E27"/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rgbClr val="E95E27"/>
                </a:solidFill>
                <a:latin typeface="HelveticaNeueLT Std" panose="020B0604020202020204" pitchFamily="34" charset="0"/>
              </a:rPr>
              <a:t>Come si svolge un gruppo di cammino?</a:t>
            </a:r>
            <a:endParaRPr lang="it-IT" dirty="0">
              <a:solidFill>
                <a:srgbClr val="E95E27"/>
              </a:solidFill>
              <a:latin typeface="HelveticaNeueLT Std" panose="020B0604020202020204" pitchFamily="34" charset="0"/>
            </a:endParaRPr>
          </a:p>
        </p:txBody>
      </p:sp>
      <p:grpSp>
        <p:nvGrpSpPr>
          <p:cNvPr id="20" name="Gruppo 19"/>
          <p:cNvGrpSpPr/>
          <p:nvPr/>
        </p:nvGrpSpPr>
        <p:grpSpPr>
          <a:xfrm rot="2282040">
            <a:off x="603588" y="2347005"/>
            <a:ext cx="1547110" cy="557310"/>
            <a:chOff x="924675" y="1006894"/>
            <a:chExt cx="1547110" cy="557310"/>
          </a:xfrm>
        </p:grpSpPr>
        <p:cxnSp>
          <p:nvCxnSpPr>
            <p:cNvPr id="21" name="Connettore 2 20"/>
            <p:cNvCxnSpPr/>
            <p:nvPr/>
          </p:nvCxnSpPr>
          <p:spPr>
            <a:xfrm rot="19317960">
              <a:off x="1185941" y="1559938"/>
              <a:ext cx="1285844" cy="4266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CasellaDiTesto 21"/>
            <p:cNvSpPr txBox="1"/>
            <p:nvPr/>
          </p:nvSpPr>
          <p:spPr>
            <a:xfrm rot="19345524">
              <a:off x="924675" y="1006894"/>
              <a:ext cx="140495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400" b="1" dirty="0" smtClean="0">
                  <a:solidFill>
                    <a:schemeClr val="accent1"/>
                  </a:solidFill>
                  <a:latin typeface="HelveticaNeueLT Std" panose="020B0604020202020204" pitchFamily="34" charset="0"/>
                </a:rPr>
                <a:t>Letteratura e buone prassi</a:t>
              </a:r>
              <a:endParaRPr lang="it-IT" sz="1400" dirty="0">
                <a:solidFill>
                  <a:schemeClr val="accent1"/>
                </a:solidFill>
                <a:latin typeface="HelveticaNeueLT Std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118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asellaDiTesto 7"/>
          <p:cNvSpPr txBox="1"/>
          <p:nvPr/>
        </p:nvSpPr>
        <p:spPr>
          <a:xfrm>
            <a:off x="91235" y="75141"/>
            <a:ext cx="4393301" cy="369332"/>
          </a:xfrm>
          <a:prstGeom prst="rect">
            <a:avLst/>
          </a:prstGeom>
          <a:noFill/>
          <a:ln w="25400">
            <a:solidFill>
              <a:srgbClr val="E95E27"/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rgbClr val="E95E27"/>
                </a:solidFill>
                <a:latin typeface="HelveticaNeueLT Std" panose="020B0604020202020204" pitchFamily="34" charset="0"/>
              </a:rPr>
              <a:t>Come si realizza un gruppo di cammino?</a:t>
            </a:r>
            <a:endParaRPr lang="it-IT" dirty="0">
              <a:solidFill>
                <a:srgbClr val="E95E27"/>
              </a:solidFill>
              <a:latin typeface="HelveticaNeueLT Std" panose="020B0604020202020204" pitchFamily="34" charset="0"/>
            </a:endParaRPr>
          </a:p>
        </p:txBody>
      </p:sp>
      <p:grpSp>
        <p:nvGrpSpPr>
          <p:cNvPr id="7" name="Gruppo 6"/>
          <p:cNvGrpSpPr/>
          <p:nvPr/>
        </p:nvGrpSpPr>
        <p:grpSpPr>
          <a:xfrm rot="19386268">
            <a:off x="37728" y="2890213"/>
            <a:ext cx="1412144" cy="551919"/>
            <a:chOff x="1213613" y="2912329"/>
            <a:chExt cx="1412144" cy="551919"/>
          </a:xfrm>
        </p:grpSpPr>
        <p:cxnSp>
          <p:nvCxnSpPr>
            <p:cNvPr id="10" name="Connettore 2 9"/>
            <p:cNvCxnSpPr/>
            <p:nvPr/>
          </p:nvCxnSpPr>
          <p:spPr>
            <a:xfrm rot="2213732">
              <a:off x="1436173" y="3191008"/>
              <a:ext cx="1096443" cy="0"/>
            </a:xfrm>
            <a:prstGeom prst="straightConnector1">
              <a:avLst/>
            </a:prstGeom>
            <a:ln w="38100">
              <a:solidFill>
                <a:srgbClr val="E95E27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CasellaDiTesto 10"/>
            <p:cNvSpPr txBox="1"/>
            <p:nvPr/>
          </p:nvSpPr>
          <p:spPr>
            <a:xfrm rot="2193614">
              <a:off x="1531092" y="2912329"/>
              <a:ext cx="1094665" cy="3068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400" b="1" dirty="0" smtClean="0">
                  <a:solidFill>
                    <a:srgbClr val="E95E27"/>
                  </a:solidFill>
                  <a:latin typeface="HelveticaNeueLT Std" panose="020B0604020202020204" pitchFamily="34" charset="0"/>
                </a:rPr>
                <a:t>In </a:t>
              </a:r>
              <a:r>
                <a:rPr lang="it-IT" sz="1400" b="1" dirty="0" err="1" smtClean="0">
                  <a:solidFill>
                    <a:srgbClr val="E95E27"/>
                  </a:solidFill>
                  <a:latin typeface="HelveticaNeueLT Std" panose="020B0604020202020204" pitchFamily="34" charset="0"/>
                </a:rPr>
                <a:t>Pro.Sa</a:t>
              </a:r>
              <a:r>
                <a:rPr lang="it-IT" sz="1400" b="1" dirty="0" smtClean="0">
                  <a:solidFill>
                    <a:srgbClr val="E95E27"/>
                  </a:solidFill>
                  <a:latin typeface="HelveticaNeueLT Std" panose="020B0604020202020204" pitchFamily="34" charset="0"/>
                </a:rPr>
                <a:t>.</a:t>
              </a:r>
              <a:endParaRPr lang="it-IT" sz="1400" b="1" dirty="0">
                <a:solidFill>
                  <a:srgbClr val="E95E27"/>
                </a:solidFill>
                <a:latin typeface="HelveticaNeueLT Std" panose="020B0604020202020204" pitchFamily="34" charset="0"/>
              </a:endParaRPr>
            </a:p>
          </p:txBody>
        </p:sp>
        <p:sp>
          <p:nvSpPr>
            <p:cNvPr id="12" name="CasellaDiTesto 11"/>
            <p:cNvSpPr txBox="1"/>
            <p:nvPr/>
          </p:nvSpPr>
          <p:spPr>
            <a:xfrm rot="2226327">
              <a:off x="1213613" y="3218027"/>
              <a:ext cx="1316156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000" dirty="0" smtClean="0">
                  <a:solidFill>
                    <a:srgbClr val="E95E27"/>
                  </a:solidFill>
                  <a:latin typeface="HelveticaNeueLT Std" panose="020B0604020202020204" pitchFamily="34" charset="0"/>
                </a:rPr>
                <a:t>Progetti piemontesi</a:t>
              </a:r>
              <a:endParaRPr lang="it-IT" sz="1000" dirty="0">
                <a:solidFill>
                  <a:srgbClr val="E95E27"/>
                </a:solidFill>
                <a:latin typeface="HelveticaNeueLT Std" panose="020B0604020202020204" pitchFamily="34" charset="0"/>
              </a:endParaRPr>
            </a:p>
          </p:txBody>
        </p:sp>
      </p:grpSp>
      <p:sp>
        <p:nvSpPr>
          <p:cNvPr id="19" name="Rettangolo 18"/>
          <p:cNvSpPr/>
          <p:nvPr/>
        </p:nvSpPr>
        <p:spPr>
          <a:xfrm>
            <a:off x="1455707" y="1201260"/>
            <a:ext cx="4237943" cy="40472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89535"/>
            <a:r>
              <a:rPr lang="it-IT" sz="1400" dirty="0">
                <a:latin typeface="HelveticaNeueLT Std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Poco descritti nel </a:t>
            </a:r>
            <a:r>
              <a:rPr lang="it-IT" sz="1400" dirty="0" smtClean="0">
                <a:latin typeface="HelveticaNeueLT Std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dettaglio</a:t>
            </a:r>
            <a:r>
              <a:rPr lang="it-IT" sz="1400" b="1" dirty="0" smtClean="0">
                <a:latin typeface="HelveticaNeueLT Std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interventi/azioni e metodi</a:t>
            </a:r>
          </a:p>
          <a:p>
            <a:pPr indent="-89535"/>
            <a:endParaRPr lang="it-IT" sz="500" u="sng" dirty="0">
              <a:solidFill>
                <a:srgbClr val="00B0F0"/>
              </a:solidFill>
              <a:latin typeface="HelveticaNeueLT Std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-89535"/>
            <a:r>
              <a:rPr lang="it-IT" sz="1200" u="sng" dirty="0" smtClean="0">
                <a:latin typeface="HelveticaNeueLT Std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Tipologia </a:t>
            </a:r>
            <a:r>
              <a:rPr lang="it-IT" sz="1200" u="sng" dirty="0">
                <a:latin typeface="HelveticaNeueLT Std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d’azione </a:t>
            </a:r>
            <a:r>
              <a:rPr lang="it-IT" sz="1200" u="sng" dirty="0" smtClean="0">
                <a:latin typeface="HelveticaNeueLT Std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principale per </a:t>
            </a:r>
            <a:r>
              <a:rPr lang="it-IT" sz="1200" u="sng" dirty="0">
                <a:latin typeface="HelveticaNeueLT Std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GC</a:t>
            </a:r>
            <a:r>
              <a:rPr lang="it-IT" sz="1200" dirty="0">
                <a:latin typeface="HelveticaNeueLT Std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indent="3810"/>
            <a:r>
              <a:rPr lang="it-IT" sz="1200" dirty="0">
                <a:latin typeface="HelveticaNeueLT Std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educazione/sviluppo di </a:t>
            </a:r>
            <a:r>
              <a:rPr lang="it-IT" sz="1200" dirty="0" smtClean="0">
                <a:latin typeface="HelveticaNeueLT Std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competenze/formazione</a:t>
            </a:r>
          </a:p>
          <a:p>
            <a:pPr indent="3810"/>
            <a:endParaRPr lang="it-IT" sz="300" u="sng" dirty="0">
              <a:latin typeface="HelveticaNeueLT Std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3810"/>
            <a:r>
              <a:rPr lang="it-IT" sz="1200" u="sng" dirty="0" smtClean="0">
                <a:latin typeface="HelveticaNeueLT Std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Metodi </a:t>
            </a:r>
            <a:r>
              <a:rPr lang="it-IT" sz="1200" u="sng" dirty="0">
                <a:latin typeface="HelveticaNeueLT Std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 GC</a:t>
            </a:r>
            <a:r>
              <a:rPr lang="it-IT" sz="1200" dirty="0">
                <a:latin typeface="HelveticaNeueLT Std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programmi di sviluppo </a:t>
            </a:r>
            <a:r>
              <a:rPr lang="it-IT" sz="1200" dirty="0" smtClean="0">
                <a:latin typeface="HelveticaNeueLT Std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abilità</a:t>
            </a:r>
            <a:r>
              <a:rPr lang="it-IT" sz="1200" b="1" dirty="0" smtClean="0">
                <a:latin typeface="HelveticaNeueLT Std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it-IT" sz="1200" dirty="0" smtClean="0">
                <a:latin typeface="HelveticaNeueLT Std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assistenza </a:t>
            </a:r>
            <a:r>
              <a:rPr lang="it-IT" sz="1200" dirty="0">
                <a:latin typeface="HelveticaNeueLT Std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 </a:t>
            </a:r>
            <a:r>
              <a:rPr lang="it-IT" sz="1200" dirty="0" smtClean="0">
                <a:latin typeface="HelveticaNeueLT Std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consulenza; </a:t>
            </a:r>
            <a:r>
              <a:rPr lang="it-IT" sz="1200" dirty="0">
                <a:latin typeface="HelveticaNeueLT Std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programmi </a:t>
            </a:r>
            <a:r>
              <a:rPr lang="it-IT" sz="1200" dirty="0" smtClean="0">
                <a:latin typeface="HelveticaNeueLT Std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educativi; </a:t>
            </a:r>
            <a:r>
              <a:rPr lang="it-IT" sz="1200" dirty="0">
                <a:latin typeface="HelveticaNeueLT Std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organizzazione </a:t>
            </a:r>
            <a:r>
              <a:rPr lang="it-IT" sz="1200" dirty="0" smtClean="0">
                <a:latin typeface="HelveticaNeueLT Std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eventi</a:t>
            </a:r>
          </a:p>
          <a:p>
            <a:pPr indent="3810"/>
            <a:endParaRPr lang="it-IT" sz="1000" u="sng" dirty="0">
              <a:solidFill>
                <a:srgbClr val="002060"/>
              </a:solidFill>
              <a:latin typeface="HelveticaNeueLT Std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3810"/>
            <a:r>
              <a:rPr lang="it-IT" sz="1200" u="sng" dirty="0">
                <a:latin typeface="HelveticaNeueLT Std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Tipologia d’azione per attività correlate a GC </a:t>
            </a:r>
            <a:r>
              <a:rPr lang="it-IT" sz="1200" dirty="0">
                <a:solidFill>
                  <a:srgbClr val="002060"/>
                </a:solidFill>
                <a:latin typeface="HelveticaNeueLT Std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it-IT" sz="1200" dirty="0">
                <a:latin typeface="HelveticaNeueLT Std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formazione WL, </a:t>
            </a:r>
            <a:r>
              <a:rPr lang="it-IT" sz="1200" dirty="0" smtClean="0">
                <a:latin typeface="HelveticaNeueLT Std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creazione di </a:t>
            </a:r>
            <a:r>
              <a:rPr lang="it-IT" sz="1200" dirty="0">
                <a:latin typeface="HelveticaNeueLT Std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alleanze</a:t>
            </a:r>
            <a:r>
              <a:rPr lang="it-IT" sz="1200" dirty="0" smtClean="0">
                <a:latin typeface="HelveticaNeueLT Std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eventi promozionali, ...): </a:t>
            </a:r>
            <a:r>
              <a:rPr lang="it-IT" sz="1200" dirty="0">
                <a:latin typeface="HelveticaNeueLT Std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educazione/sviluppo di </a:t>
            </a:r>
            <a:r>
              <a:rPr lang="it-IT" sz="1200" dirty="0" smtClean="0">
                <a:latin typeface="HelveticaNeueLT Std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competenze/formazione</a:t>
            </a:r>
            <a:r>
              <a:rPr lang="it-IT" sz="1200" dirty="0">
                <a:latin typeface="HelveticaNeueLT Std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it-IT" sz="1200" dirty="0" err="1" smtClean="0">
                <a:latin typeface="HelveticaNeueLT Std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advocacy</a:t>
            </a:r>
            <a:r>
              <a:rPr lang="it-IT" sz="1200" dirty="0" smtClean="0">
                <a:latin typeface="HelveticaNeueLT Std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it-IT" sz="1200" dirty="0">
                <a:latin typeface="HelveticaNeueLT Std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interventi sul </a:t>
            </a:r>
            <a:r>
              <a:rPr lang="it-IT" sz="1200" dirty="0" smtClean="0">
                <a:latin typeface="HelveticaNeueLT Std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contesto</a:t>
            </a:r>
          </a:p>
          <a:p>
            <a:pPr indent="3810"/>
            <a:endParaRPr lang="it-IT" sz="300" u="sng" dirty="0">
              <a:solidFill>
                <a:srgbClr val="002060"/>
              </a:solidFill>
              <a:latin typeface="HelveticaNeueLT Std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3810"/>
            <a:r>
              <a:rPr lang="it-IT" sz="1200" u="sng" dirty="0">
                <a:latin typeface="HelveticaNeueLT Std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Metodi per attività correlate a GC</a:t>
            </a:r>
            <a:r>
              <a:rPr lang="it-IT" sz="1200" dirty="0">
                <a:latin typeface="HelveticaNeueLT Std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r>
              <a:rPr lang="it-IT" sz="1200" dirty="0">
                <a:latin typeface="HelveticaNeueLT Std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coordinamento tavoli </a:t>
            </a:r>
            <a:r>
              <a:rPr lang="it-IT" sz="1200" dirty="0" err="1" smtClean="0">
                <a:latin typeface="HelveticaNeueLT Std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interistituzionali</a:t>
            </a:r>
            <a:r>
              <a:rPr lang="it-IT" sz="1200" dirty="0" smtClean="0">
                <a:latin typeface="HelveticaNeueLT Std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it-IT" sz="1200" dirty="0">
                <a:latin typeface="HelveticaNeueLT Std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atti istituzionali</a:t>
            </a:r>
            <a:r>
              <a:rPr lang="it-IT" sz="1200" dirty="0" smtClean="0">
                <a:latin typeface="HelveticaNeueLT Std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 assistenza </a:t>
            </a:r>
            <a:r>
              <a:rPr lang="it-IT" sz="1200" dirty="0">
                <a:latin typeface="HelveticaNeueLT Std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 </a:t>
            </a:r>
            <a:r>
              <a:rPr lang="it-IT" sz="1200" dirty="0" smtClean="0">
                <a:latin typeface="HelveticaNeueLT Std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consulenza; </a:t>
            </a:r>
            <a:r>
              <a:rPr lang="it-IT" sz="1200" dirty="0">
                <a:latin typeface="HelveticaNeueLT Std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programmi di sviluppo </a:t>
            </a:r>
            <a:r>
              <a:rPr lang="it-IT" sz="1200" dirty="0" smtClean="0">
                <a:latin typeface="HelveticaNeueLT Std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abilità; </a:t>
            </a:r>
            <a:r>
              <a:rPr lang="it-IT" sz="1200" dirty="0">
                <a:latin typeface="HelveticaNeueLT Std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organizzazione </a:t>
            </a:r>
            <a:r>
              <a:rPr lang="it-IT" sz="1200" dirty="0" smtClean="0">
                <a:latin typeface="HelveticaNeueLT Std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eventi</a:t>
            </a:r>
            <a:r>
              <a:rPr lang="it-IT" sz="1200" dirty="0">
                <a:latin typeface="HelveticaNeueLT Std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r>
              <a:rPr lang="it-IT" sz="1200" dirty="0" smtClean="0">
                <a:latin typeface="HelveticaNeueLT Std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supporto </a:t>
            </a:r>
            <a:r>
              <a:rPr lang="it-IT" sz="1200" dirty="0">
                <a:latin typeface="HelveticaNeueLT Std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sociale (creazioni reti o coalizioni</a:t>
            </a:r>
            <a:r>
              <a:rPr lang="it-IT" sz="1200" dirty="0" smtClean="0">
                <a:latin typeface="HelveticaNeueLT Std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); </a:t>
            </a:r>
            <a:r>
              <a:rPr lang="it-IT" sz="1200" dirty="0">
                <a:latin typeface="HelveticaNeueLT Std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workshop e </a:t>
            </a:r>
            <a:r>
              <a:rPr lang="it-IT" sz="1200" dirty="0" smtClean="0">
                <a:latin typeface="HelveticaNeueLT Std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seminari; lezioni frontali.</a:t>
            </a:r>
          </a:p>
          <a:p>
            <a:endParaRPr lang="it-IT" sz="1200" dirty="0">
              <a:latin typeface="HelveticaNeueLT Std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1400" dirty="0">
                <a:latin typeface="HelveticaNeueLT Std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Descritte nella maggior parte dei casi </a:t>
            </a:r>
            <a:r>
              <a:rPr lang="it-IT" sz="1400" b="1" dirty="0">
                <a:latin typeface="HelveticaNeueLT Std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modalità organizzative/gestionali</a:t>
            </a:r>
            <a:r>
              <a:rPr lang="it-IT" sz="1400" dirty="0">
                <a:latin typeface="HelveticaNeueLT Std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200" dirty="0" smtClean="0">
                <a:latin typeface="HelveticaNeueLT Std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(attori e ruoli, </a:t>
            </a:r>
            <a:r>
              <a:rPr lang="it-IT" sz="1200" dirty="0">
                <a:latin typeface="HelveticaNeueLT Std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modalità di finanziamento, modalità di iscrizione, costo, </a:t>
            </a:r>
            <a:r>
              <a:rPr lang="it-IT" sz="1200" dirty="0" smtClean="0">
                <a:latin typeface="HelveticaNeueLT Std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…).</a:t>
            </a:r>
            <a:endParaRPr lang="it-IT" sz="1200" dirty="0">
              <a:latin typeface="HelveticaNeueLT Std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1" name="CasellaDiTesto 20"/>
          <p:cNvSpPr txBox="1"/>
          <p:nvPr/>
        </p:nvSpPr>
        <p:spPr>
          <a:xfrm>
            <a:off x="4697573" y="75141"/>
            <a:ext cx="4263547" cy="369332"/>
          </a:xfrm>
          <a:prstGeom prst="rect">
            <a:avLst/>
          </a:prstGeom>
          <a:noFill/>
          <a:ln w="25400">
            <a:solidFill>
              <a:srgbClr val="E95E27"/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rgbClr val="E95E27"/>
                </a:solidFill>
                <a:latin typeface="HelveticaNeueLT Std" panose="020B0604020202020204" pitchFamily="34" charset="0"/>
              </a:rPr>
              <a:t>Come si svolge un gruppo di cammino?</a:t>
            </a:r>
            <a:endParaRPr lang="it-IT" dirty="0">
              <a:solidFill>
                <a:srgbClr val="E95E27"/>
              </a:solidFill>
              <a:latin typeface="HelveticaNeueLT Std" panose="020B0604020202020204" pitchFamily="34" charset="0"/>
            </a:endParaRPr>
          </a:p>
        </p:txBody>
      </p:sp>
      <p:cxnSp>
        <p:nvCxnSpPr>
          <p:cNvPr id="22" name="Connettore 2 21"/>
          <p:cNvCxnSpPr/>
          <p:nvPr/>
        </p:nvCxnSpPr>
        <p:spPr>
          <a:xfrm flipV="1">
            <a:off x="5349223" y="1372768"/>
            <a:ext cx="741475" cy="281181"/>
          </a:xfrm>
          <a:prstGeom prst="straightConnector1">
            <a:avLst/>
          </a:prstGeom>
          <a:ln w="38100">
            <a:solidFill>
              <a:srgbClr val="E95E27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ttore 2 22"/>
          <p:cNvCxnSpPr/>
          <p:nvPr/>
        </p:nvCxnSpPr>
        <p:spPr>
          <a:xfrm>
            <a:off x="5326125" y="3513906"/>
            <a:ext cx="840995" cy="418014"/>
          </a:xfrm>
          <a:prstGeom prst="straightConnector1">
            <a:avLst/>
          </a:prstGeom>
          <a:ln w="38100">
            <a:solidFill>
              <a:srgbClr val="E95E27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CasellaDiTesto 24"/>
          <p:cNvSpPr txBox="1"/>
          <p:nvPr/>
        </p:nvSpPr>
        <p:spPr>
          <a:xfrm>
            <a:off x="6252744" y="1013222"/>
            <a:ext cx="227900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 smtClean="0">
                <a:solidFill>
                  <a:srgbClr val="E95E27"/>
                </a:solidFill>
                <a:latin typeface="HelveticaNeueLT Std" panose="020B0604020202020204" pitchFamily="34" charset="0"/>
              </a:rPr>
              <a:t>Scheda progetto</a:t>
            </a:r>
          </a:p>
          <a:p>
            <a:endParaRPr lang="it-IT" sz="300" dirty="0" smtClean="0">
              <a:solidFill>
                <a:srgbClr val="E95E27"/>
              </a:solidFill>
              <a:latin typeface="HelveticaNeueLT Std" panose="020B0604020202020204" pitchFamily="34" charset="0"/>
            </a:endParaRPr>
          </a:p>
          <a:p>
            <a:r>
              <a:rPr lang="it-IT" sz="1400" dirty="0">
                <a:latin typeface="HelveticaNeueLT Std" panose="020B0604020202020204" pitchFamily="34" charset="0"/>
              </a:rPr>
              <a:t>Nell’</a:t>
            </a:r>
            <a:r>
              <a:rPr lang="it-IT" sz="1400" dirty="0" err="1">
                <a:latin typeface="HelveticaNeueLT Std" panose="020B0604020202020204" pitchFamily="34" charset="0"/>
              </a:rPr>
              <a:t>Abstract</a:t>
            </a:r>
            <a:r>
              <a:rPr lang="it-IT" sz="1400" dirty="0">
                <a:latin typeface="HelveticaNeueLT Std" panose="020B0604020202020204" pitchFamily="34" charset="0"/>
              </a:rPr>
              <a:t> in: </a:t>
            </a:r>
            <a:r>
              <a:rPr lang="it-IT" sz="1400" dirty="0" smtClean="0">
                <a:latin typeface="HelveticaNeueLT Std" panose="020B0604020202020204" pitchFamily="34" charset="0"/>
              </a:rPr>
              <a:t>metodi </a:t>
            </a:r>
            <a:r>
              <a:rPr lang="it-IT" sz="1400" dirty="0">
                <a:latin typeface="HelveticaNeueLT Std" panose="020B0604020202020204" pitchFamily="34" charset="0"/>
              </a:rPr>
              <a:t>e strumenti </a:t>
            </a:r>
            <a:r>
              <a:rPr lang="it-IT" sz="1400" dirty="0" smtClean="0">
                <a:latin typeface="HelveticaNeueLT Std" panose="020B0604020202020204" pitchFamily="34" charset="0"/>
              </a:rPr>
              <a:t>- note</a:t>
            </a:r>
          </a:p>
          <a:p>
            <a:endParaRPr lang="it-IT" sz="500" dirty="0" smtClean="0">
              <a:latin typeface="HelveticaNeueLT Std" panose="020B0604020202020204" pitchFamily="34" charset="0"/>
            </a:endParaRPr>
          </a:p>
          <a:p>
            <a:r>
              <a:rPr lang="it-IT" sz="1400" dirty="0" smtClean="0">
                <a:latin typeface="HelveticaNeueLT Std" panose="020B0604020202020204" pitchFamily="34" charset="0"/>
              </a:rPr>
              <a:t>In: responsabili </a:t>
            </a:r>
            <a:r>
              <a:rPr lang="it-IT" sz="1400" dirty="0">
                <a:latin typeface="HelveticaNeueLT Std" panose="020B0604020202020204" pitchFamily="34" charset="0"/>
              </a:rPr>
              <a:t>e Gruppo di lavoro - </a:t>
            </a:r>
            <a:r>
              <a:rPr lang="it-IT" sz="1400" dirty="0" smtClean="0">
                <a:latin typeface="HelveticaNeueLT Std" panose="020B0604020202020204" pitchFamily="34" charset="0"/>
              </a:rPr>
              <a:t>enti </a:t>
            </a:r>
            <a:r>
              <a:rPr lang="it-IT" sz="1400" dirty="0">
                <a:latin typeface="HelveticaNeueLT Std" panose="020B0604020202020204" pitchFamily="34" charset="0"/>
              </a:rPr>
              <a:t>promotori e/o </a:t>
            </a:r>
            <a:r>
              <a:rPr lang="it-IT" sz="1400" dirty="0" smtClean="0">
                <a:latin typeface="HelveticaNeueLT Std" panose="020B0604020202020204" pitchFamily="34" charset="0"/>
              </a:rPr>
              <a:t>partner </a:t>
            </a:r>
            <a:r>
              <a:rPr lang="it-IT" sz="1400" dirty="0">
                <a:latin typeface="HelveticaNeueLT Std" panose="020B0604020202020204" pitchFamily="34" charset="0"/>
              </a:rPr>
              <a:t>- </a:t>
            </a:r>
            <a:r>
              <a:rPr lang="it-IT" sz="1400" dirty="0" smtClean="0">
                <a:latin typeface="HelveticaNeueLT Std" panose="020B0604020202020204" pitchFamily="34" charset="0"/>
              </a:rPr>
              <a:t>mandati </a:t>
            </a:r>
            <a:r>
              <a:rPr lang="it-IT" sz="1400" dirty="0">
                <a:latin typeface="HelveticaNeueLT Std" panose="020B0604020202020204" pitchFamily="34" charset="0"/>
              </a:rPr>
              <a:t>- </a:t>
            </a:r>
            <a:r>
              <a:rPr lang="it-IT" sz="1400" dirty="0" smtClean="0">
                <a:latin typeface="HelveticaNeueLT Std" panose="020B0604020202020204" pitchFamily="34" charset="0"/>
              </a:rPr>
              <a:t>finanziamenti</a:t>
            </a:r>
            <a:endParaRPr lang="it-IT" sz="1400" dirty="0">
              <a:latin typeface="HelveticaNeueLT Std" panose="020B0604020202020204" pitchFamily="34" charset="0"/>
            </a:endParaRPr>
          </a:p>
          <a:p>
            <a:endParaRPr lang="it-IT" sz="1400" dirty="0">
              <a:latin typeface="HelveticaNeueLT Std" panose="020B0604020202020204" pitchFamily="34" charset="0"/>
            </a:endParaRPr>
          </a:p>
        </p:txBody>
      </p:sp>
      <p:sp>
        <p:nvSpPr>
          <p:cNvPr id="26" name="CasellaDiTesto 25"/>
          <p:cNvSpPr txBox="1"/>
          <p:nvPr/>
        </p:nvSpPr>
        <p:spPr>
          <a:xfrm>
            <a:off x="6252744" y="3513906"/>
            <a:ext cx="2623937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E95E27"/>
                </a:solidFill>
                <a:latin typeface="HelveticaNeueLT Std" panose="020B0604020202020204" pitchFamily="34" charset="0"/>
              </a:rPr>
              <a:t>Scheda </a:t>
            </a:r>
            <a:r>
              <a:rPr lang="it-IT" sz="1400" dirty="0" smtClean="0">
                <a:solidFill>
                  <a:srgbClr val="E95E27"/>
                </a:solidFill>
                <a:latin typeface="HelveticaNeueLT Std" panose="020B0604020202020204" pitchFamily="34" charset="0"/>
              </a:rPr>
              <a:t>Obiettivo</a:t>
            </a:r>
          </a:p>
          <a:p>
            <a:endParaRPr lang="it-IT" sz="1000" dirty="0" smtClean="0">
              <a:solidFill>
                <a:srgbClr val="E95E27"/>
              </a:solidFill>
              <a:latin typeface="HelveticaNeueLT Std" panose="020B0604020202020204" pitchFamily="34" charset="0"/>
            </a:endParaRPr>
          </a:p>
          <a:p>
            <a:r>
              <a:rPr lang="it-IT" sz="1400" dirty="0" smtClean="0">
                <a:solidFill>
                  <a:srgbClr val="E95E27"/>
                </a:solidFill>
                <a:latin typeface="HelveticaNeueLT Std" panose="020B0604020202020204" pitchFamily="34" charset="0"/>
              </a:rPr>
              <a:t>Scheda </a:t>
            </a:r>
            <a:r>
              <a:rPr lang="it-IT" sz="1400" dirty="0">
                <a:solidFill>
                  <a:srgbClr val="E95E27"/>
                </a:solidFill>
                <a:latin typeface="HelveticaNeueLT Std" panose="020B0604020202020204" pitchFamily="34" charset="0"/>
              </a:rPr>
              <a:t>intervento/azione</a:t>
            </a:r>
          </a:p>
          <a:p>
            <a:r>
              <a:rPr lang="it-IT" sz="1400" dirty="0" smtClean="0">
                <a:latin typeface="HelveticaNeueLT Std" panose="020B0604020202020204" pitchFamily="34" charset="0"/>
              </a:rPr>
              <a:t>in particolare in: descrizione intervento/azione</a:t>
            </a:r>
            <a:r>
              <a:rPr lang="it-IT" sz="1400" dirty="0">
                <a:latin typeface="HelveticaNeueLT Std" panose="020B0604020202020204" pitchFamily="34" charset="0"/>
              </a:rPr>
              <a:t> </a:t>
            </a:r>
            <a:r>
              <a:rPr lang="it-IT" sz="1400" dirty="0" smtClean="0">
                <a:latin typeface="HelveticaNeueLT Std" panose="020B0604020202020204" pitchFamily="34" charset="0"/>
              </a:rPr>
              <a:t>- tipologia d’azione e metodi</a:t>
            </a:r>
            <a:r>
              <a:rPr lang="it-IT" sz="1400" dirty="0">
                <a:latin typeface="HelveticaNeueLT Std" panose="020B0604020202020204" pitchFamily="34" charset="0"/>
              </a:rPr>
              <a:t> -</a:t>
            </a:r>
            <a:r>
              <a:rPr lang="it-IT" sz="1400" dirty="0" smtClean="0">
                <a:latin typeface="HelveticaNeueLT Std" panose="020B0604020202020204" pitchFamily="34" charset="0"/>
              </a:rPr>
              <a:t> note</a:t>
            </a:r>
            <a:r>
              <a:rPr lang="it-IT" sz="1400" dirty="0">
                <a:latin typeface="HelveticaNeueLT Std" panose="020B0604020202020204" pitchFamily="34" charset="0"/>
              </a:rPr>
              <a:t> - </a:t>
            </a:r>
            <a:r>
              <a:rPr lang="it-IT" sz="1400" dirty="0" smtClean="0">
                <a:latin typeface="HelveticaNeueLT Std" panose="020B0604020202020204" pitchFamily="34" charset="0"/>
              </a:rPr>
              <a:t>comuni coinvolti</a:t>
            </a:r>
            <a:r>
              <a:rPr lang="it-IT" sz="1400" dirty="0">
                <a:latin typeface="HelveticaNeueLT Std" panose="020B0604020202020204" pitchFamily="34" charset="0"/>
              </a:rPr>
              <a:t> -</a:t>
            </a:r>
            <a:r>
              <a:rPr lang="it-IT" sz="1400" dirty="0" smtClean="0">
                <a:latin typeface="HelveticaNeueLT Std" panose="020B0604020202020204" pitchFamily="34" charset="0"/>
              </a:rPr>
              <a:t> carichi </a:t>
            </a:r>
            <a:r>
              <a:rPr lang="it-IT" sz="1400" dirty="0">
                <a:latin typeface="HelveticaNeueLT Std" panose="020B0604020202020204" pitchFamily="34" charset="0"/>
              </a:rPr>
              <a:t>operatori </a:t>
            </a:r>
            <a:r>
              <a:rPr lang="it-IT" sz="1400" dirty="0" smtClean="0">
                <a:latin typeface="HelveticaNeueLT Std" panose="020B0604020202020204" pitchFamily="34" charset="0"/>
              </a:rPr>
              <a:t>coinvolti</a:t>
            </a:r>
          </a:p>
          <a:p>
            <a:endParaRPr lang="it-IT" sz="800" dirty="0">
              <a:latin typeface="HelveticaNeueLT Std" panose="020B0604020202020204" pitchFamily="34" charset="0"/>
            </a:endParaRPr>
          </a:p>
          <a:p>
            <a:r>
              <a:rPr lang="it-IT" sz="1400" dirty="0" smtClean="0">
                <a:solidFill>
                  <a:srgbClr val="E95E27"/>
                </a:solidFill>
                <a:latin typeface="HelveticaNeueLT Std" panose="020B0604020202020204" pitchFamily="34" charset="0"/>
              </a:rPr>
              <a:t>Modulo piano finanziario </a:t>
            </a:r>
            <a:endParaRPr lang="it-IT" sz="1400" dirty="0">
              <a:solidFill>
                <a:srgbClr val="E95E27"/>
              </a:solidFill>
              <a:latin typeface="HelveticaNeueLT Std" panose="020B0604020202020204" pitchFamily="34" charset="0"/>
            </a:endParaRPr>
          </a:p>
        </p:txBody>
      </p:sp>
      <p:sp>
        <p:nvSpPr>
          <p:cNvPr id="13" name="CasellaDiTesto 12"/>
          <p:cNvSpPr txBox="1"/>
          <p:nvPr/>
        </p:nvSpPr>
        <p:spPr>
          <a:xfrm>
            <a:off x="5781040" y="5797993"/>
            <a:ext cx="3180079" cy="755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E95E27"/>
                </a:solidFill>
                <a:latin typeface="HelveticaNeueLT Std" panose="020B0604020202020204" pitchFamily="34" charset="0"/>
              </a:rPr>
              <a:t>Materiali </a:t>
            </a:r>
            <a:r>
              <a:rPr lang="it-IT" sz="1400" dirty="0" smtClean="0">
                <a:solidFill>
                  <a:srgbClr val="E95E27"/>
                </a:solidFill>
                <a:latin typeface="HelveticaNeueLT Std" panose="020B0604020202020204" pitchFamily="34" charset="0"/>
              </a:rPr>
              <a:t>allegati</a:t>
            </a:r>
            <a:endParaRPr lang="it-IT" sz="1400" dirty="0">
              <a:latin typeface="HelveticaNeueLT Std" panose="020B0604020202020204" pitchFamily="34" charset="0"/>
            </a:endParaRPr>
          </a:p>
          <a:p>
            <a:r>
              <a:rPr lang="it-IT" sz="1400" dirty="0" smtClean="0">
                <a:latin typeface="HelveticaNeueLT Std" panose="020B0604020202020204" pitchFamily="34" charset="0"/>
              </a:rPr>
              <a:t>documento progettuale, relazione intermedia e finale, strumenti</a:t>
            </a:r>
            <a:endParaRPr lang="it-IT" sz="1400" dirty="0">
              <a:latin typeface="HelveticaNeueLT Std" panose="020B0604020202020204" pitchFamily="34" charset="0"/>
            </a:endParaRPr>
          </a:p>
        </p:txBody>
      </p:sp>
      <p:cxnSp>
        <p:nvCxnSpPr>
          <p:cNvPr id="15" name="Connettore 2 14"/>
          <p:cNvCxnSpPr/>
          <p:nvPr/>
        </p:nvCxnSpPr>
        <p:spPr>
          <a:xfrm>
            <a:off x="5151853" y="5420030"/>
            <a:ext cx="515661" cy="716150"/>
          </a:xfrm>
          <a:prstGeom prst="straightConnector1">
            <a:avLst/>
          </a:prstGeom>
          <a:ln w="38100">
            <a:solidFill>
              <a:srgbClr val="E95E27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64252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uppo 13"/>
          <p:cNvGrpSpPr/>
          <p:nvPr/>
        </p:nvGrpSpPr>
        <p:grpSpPr>
          <a:xfrm rot="19436195">
            <a:off x="144408" y="2213894"/>
            <a:ext cx="2659468" cy="712952"/>
            <a:chOff x="594036" y="4410502"/>
            <a:chExt cx="2659468" cy="712952"/>
          </a:xfrm>
        </p:grpSpPr>
        <p:cxnSp>
          <p:nvCxnSpPr>
            <p:cNvPr id="15" name="Connettore 2 14"/>
            <p:cNvCxnSpPr/>
            <p:nvPr/>
          </p:nvCxnSpPr>
          <p:spPr>
            <a:xfrm rot="2163805" flipV="1">
              <a:off x="787395" y="4592198"/>
              <a:ext cx="1784488" cy="3787"/>
            </a:xfrm>
            <a:prstGeom prst="straightConnector1">
              <a:avLst/>
            </a:prstGeom>
            <a:ln w="38100">
              <a:solidFill>
                <a:srgbClr val="00CC66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CasellaDiTesto 15"/>
            <p:cNvSpPr txBox="1"/>
            <p:nvPr/>
          </p:nvSpPr>
          <p:spPr>
            <a:xfrm rot="2160091">
              <a:off x="796551" y="4410502"/>
              <a:ext cx="245695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400" b="1" dirty="0">
                  <a:solidFill>
                    <a:srgbClr val="00CC66"/>
                  </a:solidFill>
                  <a:latin typeface="HelveticaNeueLT Std" panose="020B0604020202020204" pitchFamily="34" charset="0"/>
                </a:rPr>
                <a:t>Documento progettuale</a:t>
              </a:r>
            </a:p>
          </p:txBody>
        </p:sp>
        <p:sp>
          <p:nvSpPr>
            <p:cNvPr id="17" name="CasellaDiTesto 16"/>
            <p:cNvSpPr txBox="1"/>
            <p:nvPr/>
          </p:nvSpPr>
          <p:spPr>
            <a:xfrm rot="2170447">
              <a:off x="594036" y="4815677"/>
              <a:ext cx="245695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400" b="1" dirty="0">
                  <a:solidFill>
                    <a:srgbClr val="00CC66"/>
                  </a:solidFill>
                  <a:latin typeface="HelveticaNeueLT Std" panose="020B0604020202020204" pitchFamily="34" charset="0"/>
                </a:rPr>
                <a:t>Modello predefinito</a:t>
              </a:r>
            </a:p>
          </p:txBody>
        </p:sp>
      </p:grpSp>
      <p:sp>
        <p:nvSpPr>
          <p:cNvPr id="13" name="CasellaDiTesto 12"/>
          <p:cNvSpPr txBox="1"/>
          <p:nvPr/>
        </p:nvSpPr>
        <p:spPr>
          <a:xfrm>
            <a:off x="109672" y="128947"/>
            <a:ext cx="4414620" cy="369332"/>
          </a:xfrm>
          <a:prstGeom prst="rect">
            <a:avLst/>
          </a:prstGeom>
          <a:noFill/>
          <a:ln w="25400">
            <a:solidFill>
              <a:srgbClr val="E95E27"/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rgbClr val="E95E27"/>
                </a:solidFill>
                <a:latin typeface="HelveticaNeueLT Std" panose="020B0604020202020204" pitchFamily="34" charset="0"/>
              </a:rPr>
              <a:t>Come si realizza un gruppo di cammino?</a:t>
            </a:r>
            <a:endParaRPr lang="it-IT" dirty="0">
              <a:solidFill>
                <a:srgbClr val="E95E27"/>
              </a:solidFill>
              <a:latin typeface="HelveticaNeueLT Std" panose="020B0604020202020204" pitchFamily="34" charset="0"/>
            </a:endParaRPr>
          </a:p>
        </p:txBody>
      </p:sp>
      <p:sp>
        <p:nvSpPr>
          <p:cNvPr id="22" name="CasellaDiTesto 21"/>
          <p:cNvSpPr txBox="1"/>
          <p:nvPr/>
        </p:nvSpPr>
        <p:spPr>
          <a:xfrm>
            <a:off x="4705524" y="128946"/>
            <a:ext cx="4287401" cy="369333"/>
          </a:xfrm>
          <a:prstGeom prst="rect">
            <a:avLst/>
          </a:prstGeom>
          <a:noFill/>
          <a:ln w="25400">
            <a:solidFill>
              <a:srgbClr val="E95E27"/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rgbClr val="E95E27"/>
                </a:solidFill>
                <a:latin typeface="HelveticaNeueLT Std" panose="020B0604020202020204" pitchFamily="34" charset="0"/>
              </a:rPr>
              <a:t>Come si svolge un gruppo di cammino?</a:t>
            </a:r>
            <a:endParaRPr lang="it-IT" dirty="0">
              <a:solidFill>
                <a:srgbClr val="E95E27"/>
              </a:solidFill>
              <a:latin typeface="HelveticaNeueLT Std" panose="020B0604020202020204" pitchFamily="34" charset="0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2665378" y="2293959"/>
            <a:ext cx="2326986" cy="307777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400" b="1" dirty="0">
                <a:solidFill>
                  <a:srgbClr val="00CC66"/>
                </a:solidFill>
                <a:latin typeface="HelveticaNeueLT Std" panose="020B0604020202020204" pitchFamily="34" charset="0"/>
              </a:rPr>
              <a:t>……………………………</a:t>
            </a:r>
          </a:p>
        </p:txBody>
      </p:sp>
      <p:sp>
        <p:nvSpPr>
          <p:cNvPr id="9" name="CasellaDiTesto 8"/>
          <p:cNvSpPr txBox="1"/>
          <p:nvPr/>
        </p:nvSpPr>
        <p:spPr>
          <a:xfrm>
            <a:off x="2665378" y="2632365"/>
            <a:ext cx="2326986" cy="307777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400" b="1" dirty="0">
                <a:solidFill>
                  <a:srgbClr val="00CC66"/>
                </a:solidFill>
                <a:latin typeface="HelveticaNeueLT Std" panose="020B0604020202020204" pitchFamily="34" charset="0"/>
              </a:rPr>
              <a:t>……………………………</a:t>
            </a:r>
          </a:p>
        </p:txBody>
      </p:sp>
    </p:spTree>
    <p:extLst>
      <p:ext uri="{BB962C8B-B14F-4D97-AF65-F5344CB8AC3E}">
        <p14:creationId xmlns:p14="http://schemas.microsoft.com/office/powerpoint/2010/main" val="4190223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3364589" y="217400"/>
            <a:ext cx="3954445" cy="973337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it-IT" sz="1400" b="1" dirty="0">
                <a:latin typeface="HelveticaNeueLT Std" panose="020B0604020202020204" pitchFamily="34" charset="0"/>
              </a:rPr>
              <a:t>C</a:t>
            </a:r>
            <a:r>
              <a:rPr lang="it-IT" sz="1400" b="1" dirty="0" smtClean="0">
                <a:latin typeface="HelveticaNeueLT Std" panose="020B0604020202020204" pitchFamily="34" charset="0"/>
              </a:rPr>
              <a:t>ostruire </a:t>
            </a:r>
            <a:r>
              <a:rPr lang="it-IT" sz="1400" b="1" dirty="0">
                <a:latin typeface="HelveticaNeueLT Std" panose="020B0604020202020204" pitchFamily="34" charset="0"/>
              </a:rPr>
              <a:t>un piano di comunicazione </a:t>
            </a:r>
            <a:r>
              <a:rPr lang="it-IT" sz="1400" dirty="0">
                <a:latin typeface="HelveticaNeueLT Std" panose="020B0604020202020204" pitchFamily="34" charset="0"/>
              </a:rPr>
              <a:t>(</a:t>
            </a:r>
            <a:r>
              <a:rPr lang="it-IT" sz="1400" dirty="0" smtClean="0">
                <a:latin typeface="HelveticaNeueLT Std" panose="020B0604020202020204" pitchFamily="34" charset="0"/>
              </a:rPr>
              <a:t>progettare </a:t>
            </a:r>
            <a:r>
              <a:rPr lang="it-IT" sz="1400" dirty="0">
                <a:latin typeface="HelveticaNeueLT Std" panose="020B0604020202020204" pitchFamily="34" charset="0"/>
              </a:rPr>
              <a:t>un piano di </a:t>
            </a:r>
            <a:r>
              <a:rPr lang="it-IT" sz="1400" dirty="0" smtClean="0">
                <a:latin typeface="HelveticaNeueLT Std" panose="020B0604020202020204" pitchFamily="34" charset="0"/>
              </a:rPr>
              <a:t>comunicazione)</a:t>
            </a:r>
            <a:endParaRPr lang="it-IT" sz="1400" dirty="0">
              <a:latin typeface="HelveticaNeueLT Std" panose="020B0604020202020204" pitchFamily="34" charset="0"/>
            </a:endParaRPr>
          </a:p>
          <a:p>
            <a:r>
              <a:rPr lang="it-IT" sz="1400" dirty="0" smtClean="0">
                <a:latin typeface="HelveticaNeueLT Std" panose="020B0604020202020204" pitchFamily="34" charset="0"/>
              </a:rPr>
              <a:t>per </a:t>
            </a:r>
            <a:r>
              <a:rPr lang="it-IT" sz="1400" dirty="0">
                <a:latin typeface="HelveticaNeueLT Std" panose="020B0604020202020204" pitchFamily="34" charset="0"/>
              </a:rPr>
              <a:t>pubblicizzare l’iniziativa e coinvolgere il </a:t>
            </a:r>
            <a:r>
              <a:rPr lang="it-IT" sz="1400" dirty="0" smtClean="0">
                <a:latin typeface="HelveticaNeueLT Std" panose="020B0604020202020204" pitchFamily="34" charset="0"/>
              </a:rPr>
              <a:t>target/sensibilizzare </a:t>
            </a:r>
            <a:r>
              <a:rPr lang="it-IT" sz="1400" dirty="0">
                <a:latin typeface="HelveticaNeueLT Std" panose="020B0604020202020204" pitchFamily="34" charset="0"/>
              </a:rPr>
              <a:t>il target a </a:t>
            </a:r>
            <a:r>
              <a:rPr lang="it-IT" sz="1400" dirty="0" smtClean="0">
                <a:latin typeface="HelveticaNeueLT Std" panose="020B0604020202020204" pitchFamily="34" charset="0"/>
              </a:rPr>
              <a:t>partecipare</a:t>
            </a:r>
          </a:p>
        </p:txBody>
      </p:sp>
      <p:sp>
        <p:nvSpPr>
          <p:cNvPr id="4" name="CasellaDiTesto 3"/>
          <p:cNvSpPr txBox="1"/>
          <p:nvPr/>
        </p:nvSpPr>
        <p:spPr>
          <a:xfrm>
            <a:off x="185298" y="3038823"/>
            <a:ext cx="1879530" cy="646331"/>
          </a:xfrm>
          <a:prstGeom prst="rect">
            <a:avLst/>
          </a:prstGeom>
          <a:noFill/>
          <a:ln w="25400">
            <a:solidFill>
              <a:srgbClr val="E95E27"/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rgbClr val="E95E27"/>
                </a:solidFill>
                <a:latin typeface="HelveticaNeueLT Std" panose="020B0604020202020204" pitchFamily="34" charset="0"/>
              </a:rPr>
              <a:t>Quale comunicazione?</a:t>
            </a:r>
          </a:p>
        </p:txBody>
      </p:sp>
      <p:grpSp>
        <p:nvGrpSpPr>
          <p:cNvPr id="5" name="Gruppo 4"/>
          <p:cNvGrpSpPr/>
          <p:nvPr/>
        </p:nvGrpSpPr>
        <p:grpSpPr>
          <a:xfrm>
            <a:off x="1839602" y="911478"/>
            <a:ext cx="1428290" cy="927210"/>
            <a:chOff x="924675" y="1006894"/>
            <a:chExt cx="1428290" cy="927210"/>
          </a:xfrm>
        </p:grpSpPr>
        <p:cxnSp>
          <p:nvCxnSpPr>
            <p:cNvPr id="6" name="Connettore 2 5"/>
            <p:cNvCxnSpPr/>
            <p:nvPr/>
          </p:nvCxnSpPr>
          <p:spPr>
            <a:xfrm flipV="1">
              <a:off x="1315442" y="1102067"/>
              <a:ext cx="1037523" cy="832037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CasellaDiTesto 6"/>
            <p:cNvSpPr txBox="1"/>
            <p:nvPr/>
          </p:nvSpPr>
          <p:spPr>
            <a:xfrm rot="19345524">
              <a:off x="924675" y="1006894"/>
              <a:ext cx="140495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400" b="1" dirty="0" smtClean="0">
                  <a:solidFill>
                    <a:schemeClr val="accent1"/>
                  </a:solidFill>
                  <a:latin typeface="HelveticaNeueLT Std" panose="020B0604020202020204" pitchFamily="34" charset="0"/>
                </a:rPr>
                <a:t>Letteratura e buone prassi</a:t>
              </a:r>
              <a:endParaRPr lang="it-IT" sz="1400" dirty="0">
                <a:solidFill>
                  <a:schemeClr val="accent1"/>
                </a:solidFill>
                <a:latin typeface="HelveticaNeueLT Std" panose="020B0604020202020204" pitchFamily="34" charset="0"/>
              </a:endParaRPr>
            </a:p>
          </p:txBody>
        </p:sp>
      </p:grpSp>
      <p:sp>
        <p:nvSpPr>
          <p:cNvPr id="8" name="CasellaDiTesto 7"/>
          <p:cNvSpPr txBox="1"/>
          <p:nvPr/>
        </p:nvSpPr>
        <p:spPr>
          <a:xfrm>
            <a:off x="3581956" y="2363968"/>
            <a:ext cx="1678436" cy="956551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HelveticaNeueLT Std" panose="020B0604020202020204" pitchFamily="34" charset="0"/>
              </a:rPr>
              <a:t>Poco </a:t>
            </a:r>
            <a:r>
              <a:rPr lang="it-IT" sz="1400" dirty="0" smtClean="0">
                <a:latin typeface="HelveticaNeueLT Std" panose="020B0604020202020204" pitchFamily="34" charset="0"/>
              </a:rPr>
              <a:t>descritta per lo più nell’</a:t>
            </a:r>
            <a:r>
              <a:rPr lang="it-IT" sz="1400" b="1" dirty="0" err="1" smtClean="0">
                <a:latin typeface="HelveticaNeueLT Std" panose="020B0604020202020204" pitchFamily="34" charset="0"/>
              </a:rPr>
              <a:t>Astract</a:t>
            </a:r>
            <a:r>
              <a:rPr lang="it-IT" sz="1400" b="1" dirty="0" smtClean="0">
                <a:latin typeface="HelveticaNeueLT Std" panose="020B0604020202020204" pitchFamily="34" charset="0"/>
              </a:rPr>
              <a:t> </a:t>
            </a:r>
            <a:r>
              <a:rPr lang="it-IT" sz="1400" dirty="0" smtClean="0">
                <a:latin typeface="HelveticaNeueLT Std" panose="020B0604020202020204" pitchFamily="34" charset="0"/>
              </a:rPr>
              <a:t>e nella </a:t>
            </a:r>
            <a:r>
              <a:rPr lang="it-IT" sz="1400" b="1" dirty="0" smtClean="0">
                <a:latin typeface="HelveticaNeueLT Std" panose="020B0604020202020204" pitchFamily="34" charset="0"/>
              </a:rPr>
              <a:t>Scheda intervento/azione</a:t>
            </a:r>
            <a:endParaRPr lang="it-IT" sz="1400" b="1" dirty="0">
              <a:latin typeface="HelveticaNeueLT Std" panose="020B0604020202020204" pitchFamily="34" charset="0"/>
            </a:endParaRPr>
          </a:p>
        </p:txBody>
      </p:sp>
      <p:grpSp>
        <p:nvGrpSpPr>
          <p:cNvPr id="9" name="Gruppo 8"/>
          <p:cNvGrpSpPr/>
          <p:nvPr/>
        </p:nvGrpSpPr>
        <p:grpSpPr>
          <a:xfrm>
            <a:off x="2061038" y="2448999"/>
            <a:ext cx="1376184" cy="690109"/>
            <a:chOff x="1249573" y="2906049"/>
            <a:chExt cx="1376184" cy="690109"/>
          </a:xfrm>
        </p:grpSpPr>
        <p:cxnSp>
          <p:nvCxnSpPr>
            <p:cNvPr id="10" name="Connettore 2 9"/>
            <p:cNvCxnSpPr/>
            <p:nvPr/>
          </p:nvCxnSpPr>
          <p:spPr>
            <a:xfrm>
              <a:off x="1566030" y="2906049"/>
              <a:ext cx="890467" cy="690109"/>
            </a:xfrm>
            <a:prstGeom prst="straightConnector1">
              <a:avLst/>
            </a:prstGeom>
            <a:ln w="38100">
              <a:solidFill>
                <a:srgbClr val="E95E27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CasellaDiTesto 10"/>
            <p:cNvSpPr txBox="1"/>
            <p:nvPr/>
          </p:nvSpPr>
          <p:spPr>
            <a:xfrm rot="2193614">
              <a:off x="1531092" y="2912329"/>
              <a:ext cx="1094665" cy="3068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400" b="1" dirty="0" smtClean="0">
                  <a:solidFill>
                    <a:srgbClr val="E95E27"/>
                  </a:solidFill>
                  <a:latin typeface="HelveticaNeueLT Std" panose="020B0604020202020204" pitchFamily="34" charset="0"/>
                </a:rPr>
                <a:t>In </a:t>
              </a:r>
              <a:r>
                <a:rPr lang="it-IT" sz="1400" b="1" dirty="0" err="1" smtClean="0">
                  <a:solidFill>
                    <a:srgbClr val="E95E27"/>
                  </a:solidFill>
                  <a:latin typeface="HelveticaNeueLT Std" panose="020B0604020202020204" pitchFamily="34" charset="0"/>
                </a:rPr>
                <a:t>Pro.Sa</a:t>
              </a:r>
              <a:r>
                <a:rPr lang="it-IT" sz="1400" b="1" dirty="0" smtClean="0">
                  <a:solidFill>
                    <a:srgbClr val="E95E27"/>
                  </a:solidFill>
                  <a:latin typeface="HelveticaNeueLT Std" panose="020B0604020202020204" pitchFamily="34" charset="0"/>
                </a:rPr>
                <a:t>.</a:t>
              </a:r>
              <a:endParaRPr lang="it-IT" sz="1400" b="1" dirty="0">
                <a:solidFill>
                  <a:srgbClr val="E95E27"/>
                </a:solidFill>
                <a:latin typeface="HelveticaNeueLT Std" panose="020B0604020202020204" pitchFamily="34" charset="0"/>
              </a:endParaRPr>
            </a:p>
          </p:txBody>
        </p:sp>
        <p:sp>
          <p:nvSpPr>
            <p:cNvPr id="12" name="CasellaDiTesto 11"/>
            <p:cNvSpPr txBox="1"/>
            <p:nvPr/>
          </p:nvSpPr>
          <p:spPr>
            <a:xfrm rot="2226327">
              <a:off x="1249573" y="3290342"/>
              <a:ext cx="1316156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000" dirty="0" smtClean="0">
                  <a:solidFill>
                    <a:srgbClr val="E95E27"/>
                  </a:solidFill>
                  <a:latin typeface="HelveticaNeueLT Std" panose="020B0604020202020204" pitchFamily="34" charset="0"/>
                </a:rPr>
                <a:t>Progetti piemontesi</a:t>
              </a:r>
              <a:endParaRPr lang="it-IT" sz="1000" dirty="0">
                <a:solidFill>
                  <a:srgbClr val="E95E27"/>
                </a:solidFill>
                <a:latin typeface="HelveticaNeueLT Std" panose="020B0604020202020204" pitchFamily="34" charset="0"/>
              </a:endParaRPr>
            </a:p>
          </p:txBody>
        </p:sp>
      </p:grpSp>
      <p:sp>
        <p:nvSpPr>
          <p:cNvPr id="13" name="CasellaDiTesto 12"/>
          <p:cNvSpPr txBox="1"/>
          <p:nvPr/>
        </p:nvSpPr>
        <p:spPr>
          <a:xfrm>
            <a:off x="6262331" y="1717181"/>
            <a:ext cx="1811446" cy="10002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 smtClean="0">
                <a:solidFill>
                  <a:srgbClr val="E95E27"/>
                </a:solidFill>
                <a:latin typeface="HelveticaNeueLT Std" panose="020B0604020202020204" pitchFamily="34" charset="0"/>
              </a:rPr>
              <a:t>Scheda progetto</a:t>
            </a:r>
          </a:p>
          <a:p>
            <a:endParaRPr lang="it-IT" sz="300" dirty="0" smtClean="0">
              <a:solidFill>
                <a:srgbClr val="E95E27"/>
              </a:solidFill>
              <a:latin typeface="HelveticaNeueLT Std" panose="020B0604020202020204" pitchFamily="34" charset="0"/>
            </a:endParaRPr>
          </a:p>
          <a:p>
            <a:r>
              <a:rPr lang="it-IT" sz="1400" dirty="0">
                <a:latin typeface="HelveticaNeueLT Std" panose="020B0604020202020204" pitchFamily="34" charset="0"/>
              </a:rPr>
              <a:t>Nell’</a:t>
            </a:r>
            <a:r>
              <a:rPr lang="it-IT" sz="1400" dirty="0" err="1">
                <a:latin typeface="HelveticaNeueLT Std" panose="020B0604020202020204" pitchFamily="34" charset="0"/>
              </a:rPr>
              <a:t>Abstract</a:t>
            </a:r>
            <a:r>
              <a:rPr lang="it-IT" sz="1400" dirty="0">
                <a:latin typeface="HelveticaNeueLT Std" panose="020B0604020202020204" pitchFamily="34" charset="0"/>
              </a:rPr>
              <a:t> in: metodi e strumenti -note</a:t>
            </a:r>
          </a:p>
        </p:txBody>
      </p:sp>
      <p:cxnSp>
        <p:nvCxnSpPr>
          <p:cNvPr id="14" name="Connettore 2 13"/>
          <p:cNvCxnSpPr/>
          <p:nvPr/>
        </p:nvCxnSpPr>
        <p:spPr>
          <a:xfrm flipV="1">
            <a:off x="5418165" y="2308408"/>
            <a:ext cx="741475" cy="281181"/>
          </a:xfrm>
          <a:prstGeom prst="straightConnector1">
            <a:avLst/>
          </a:prstGeom>
          <a:ln w="38100">
            <a:solidFill>
              <a:srgbClr val="E95E27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2 14"/>
          <p:cNvCxnSpPr/>
          <p:nvPr/>
        </p:nvCxnSpPr>
        <p:spPr>
          <a:xfrm>
            <a:off x="5341812" y="2889482"/>
            <a:ext cx="803043" cy="312487"/>
          </a:xfrm>
          <a:prstGeom prst="straightConnector1">
            <a:avLst/>
          </a:prstGeom>
          <a:ln w="38100">
            <a:solidFill>
              <a:srgbClr val="E95E27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asellaDiTesto 15"/>
          <p:cNvSpPr txBox="1"/>
          <p:nvPr/>
        </p:nvSpPr>
        <p:spPr>
          <a:xfrm>
            <a:off x="6237105" y="2957971"/>
            <a:ext cx="242515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E95E27"/>
                </a:solidFill>
                <a:latin typeface="HelveticaNeueLT Std" panose="020B0604020202020204" pitchFamily="34" charset="0"/>
              </a:rPr>
              <a:t>Scheda </a:t>
            </a:r>
            <a:r>
              <a:rPr lang="it-IT" sz="1400" dirty="0" smtClean="0">
                <a:solidFill>
                  <a:srgbClr val="E95E27"/>
                </a:solidFill>
                <a:latin typeface="HelveticaNeueLT Std" panose="020B0604020202020204" pitchFamily="34" charset="0"/>
              </a:rPr>
              <a:t>Obiettivo</a:t>
            </a:r>
          </a:p>
          <a:p>
            <a:endParaRPr lang="it-IT" sz="800" dirty="0" smtClean="0">
              <a:solidFill>
                <a:srgbClr val="E95E27"/>
              </a:solidFill>
              <a:latin typeface="HelveticaNeueLT Std" panose="020B0604020202020204" pitchFamily="34" charset="0"/>
            </a:endParaRPr>
          </a:p>
          <a:p>
            <a:r>
              <a:rPr lang="it-IT" sz="1400" dirty="0" smtClean="0">
                <a:solidFill>
                  <a:srgbClr val="E95E27"/>
                </a:solidFill>
                <a:latin typeface="HelveticaNeueLT Std" panose="020B0604020202020204" pitchFamily="34" charset="0"/>
              </a:rPr>
              <a:t>Scheda intervento/azione</a:t>
            </a:r>
          </a:p>
          <a:p>
            <a:r>
              <a:rPr lang="it-IT" sz="1400" dirty="0">
                <a:latin typeface="HelveticaNeueLT Std" panose="020B0604020202020204" pitchFamily="34" charset="0"/>
              </a:rPr>
              <a:t>In</a:t>
            </a:r>
            <a:r>
              <a:rPr lang="it-IT" sz="1400" b="1" dirty="0">
                <a:latin typeface="HelveticaNeueLT Std" panose="020B0604020202020204" pitchFamily="34" charset="0"/>
              </a:rPr>
              <a:t> </a:t>
            </a:r>
            <a:r>
              <a:rPr lang="it-IT" sz="1400" dirty="0">
                <a:latin typeface="HelveticaNeueLT Std" panose="020B0604020202020204" pitchFamily="34" charset="0"/>
              </a:rPr>
              <a:t>Descrizione intervento/ azione e relative sezioni</a:t>
            </a:r>
          </a:p>
          <a:p>
            <a:endParaRPr lang="it-IT" sz="1400" dirty="0">
              <a:solidFill>
                <a:srgbClr val="E95E27"/>
              </a:solidFill>
              <a:latin typeface="HelveticaNeueLT Std" panose="020B0604020202020204" pitchFamily="34" charset="0"/>
            </a:endParaRPr>
          </a:p>
        </p:txBody>
      </p:sp>
      <p:grpSp>
        <p:nvGrpSpPr>
          <p:cNvPr id="17" name="Gruppo 16"/>
          <p:cNvGrpSpPr/>
          <p:nvPr/>
        </p:nvGrpSpPr>
        <p:grpSpPr>
          <a:xfrm>
            <a:off x="1310965" y="4963853"/>
            <a:ext cx="2659468" cy="1018211"/>
            <a:chOff x="594036" y="4105243"/>
            <a:chExt cx="2659468" cy="1018211"/>
          </a:xfrm>
        </p:grpSpPr>
        <p:cxnSp>
          <p:nvCxnSpPr>
            <p:cNvPr id="18" name="Connettore 2 17"/>
            <p:cNvCxnSpPr/>
            <p:nvPr/>
          </p:nvCxnSpPr>
          <p:spPr>
            <a:xfrm>
              <a:off x="969443" y="4105243"/>
              <a:ext cx="1432570" cy="1012564"/>
            </a:xfrm>
            <a:prstGeom prst="straightConnector1">
              <a:avLst/>
            </a:prstGeom>
            <a:ln w="38100">
              <a:solidFill>
                <a:srgbClr val="00CC66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CasellaDiTesto 18"/>
            <p:cNvSpPr txBox="1"/>
            <p:nvPr/>
          </p:nvSpPr>
          <p:spPr>
            <a:xfrm rot="2160091">
              <a:off x="796551" y="4410502"/>
              <a:ext cx="245695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400" b="1" dirty="0">
                  <a:solidFill>
                    <a:srgbClr val="00CC66"/>
                  </a:solidFill>
                  <a:latin typeface="HelveticaNeueLT Std" panose="020B0604020202020204" pitchFamily="34" charset="0"/>
                </a:rPr>
                <a:t>Documento progettuale</a:t>
              </a:r>
            </a:p>
          </p:txBody>
        </p:sp>
        <p:sp>
          <p:nvSpPr>
            <p:cNvPr id="20" name="CasellaDiTesto 19"/>
            <p:cNvSpPr txBox="1"/>
            <p:nvPr/>
          </p:nvSpPr>
          <p:spPr>
            <a:xfrm rot="2170447">
              <a:off x="594036" y="4815677"/>
              <a:ext cx="245695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400" b="1" dirty="0">
                  <a:solidFill>
                    <a:srgbClr val="00CC66"/>
                  </a:solidFill>
                  <a:latin typeface="HelveticaNeueLT Std" panose="020B0604020202020204" pitchFamily="34" charset="0"/>
                </a:rPr>
                <a:t>Modello predefinito</a:t>
              </a:r>
            </a:p>
          </p:txBody>
        </p:sp>
      </p:grpSp>
      <p:sp>
        <p:nvSpPr>
          <p:cNvPr id="21" name="CasellaDiTesto 20"/>
          <p:cNvSpPr txBox="1"/>
          <p:nvPr/>
        </p:nvSpPr>
        <p:spPr>
          <a:xfrm>
            <a:off x="3530493" y="6031742"/>
            <a:ext cx="2326986" cy="307777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400" b="1" dirty="0">
                <a:solidFill>
                  <a:srgbClr val="00CC66"/>
                </a:solidFill>
                <a:latin typeface="HelveticaNeueLT Std" panose="020B0604020202020204" pitchFamily="34" charset="0"/>
              </a:rPr>
              <a:t>……………………………</a:t>
            </a:r>
          </a:p>
        </p:txBody>
      </p:sp>
      <p:sp>
        <p:nvSpPr>
          <p:cNvPr id="22" name="CasellaDiTesto 21"/>
          <p:cNvSpPr txBox="1"/>
          <p:nvPr/>
        </p:nvSpPr>
        <p:spPr>
          <a:xfrm>
            <a:off x="6159640" y="4281410"/>
            <a:ext cx="285496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E95E27"/>
                </a:solidFill>
                <a:latin typeface="HelveticaNeueLT Std" panose="020B0604020202020204" pitchFamily="34" charset="0"/>
              </a:rPr>
              <a:t>Materiali </a:t>
            </a:r>
            <a:r>
              <a:rPr lang="it-IT" sz="1400" dirty="0" smtClean="0">
                <a:solidFill>
                  <a:srgbClr val="E95E27"/>
                </a:solidFill>
                <a:latin typeface="HelveticaNeueLT Std" panose="020B0604020202020204" pitchFamily="34" charset="0"/>
              </a:rPr>
              <a:t>allegati</a:t>
            </a:r>
            <a:endParaRPr lang="it-IT" sz="1400" dirty="0">
              <a:latin typeface="HelveticaNeueLT Std" panose="020B0604020202020204" pitchFamily="34" charset="0"/>
            </a:endParaRPr>
          </a:p>
          <a:p>
            <a:r>
              <a:rPr lang="it-IT" sz="1400" dirty="0" smtClean="0">
                <a:latin typeface="HelveticaNeueLT Std" panose="020B0604020202020204" pitchFamily="34" charset="0"/>
              </a:rPr>
              <a:t>documento progettuale, relazioni intermedia e finale, strumenti</a:t>
            </a:r>
            <a:endParaRPr lang="it-IT" sz="1400" dirty="0">
              <a:latin typeface="HelveticaNeueLT Std" panose="020B0604020202020204" pitchFamily="34" charset="0"/>
            </a:endParaRPr>
          </a:p>
        </p:txBody>
      </p:sp>
      <p:cxnSp>
        <p:nvCxnSpPr>
          <p:cNvPr id="23" name="Connettore 2 22"/>
          <p:cNvCxnSpPr/>
          <p:nvPr/>
        </p:nvCxnSpPr>
        <p:spPr>
          <a:xfrm>
            <a:off x="5341812" y="3779520"/>
            <a:ext cx="626807" cy="579106"/>
          </a:xfrm>
          <a:prstGeom prst="straightConnector1">
            <a:avLst/>
          </a:prstGeom>
          <a:ln w="38100">
            <a:solidFill>
              <a:srgbClr val="E95E27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72412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3517985" y="153547"/>
            <a:ext cx="5010553" cy="2139047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it-IT" sz="1400" b="1" dirty="0">
                <a:latin typeface="HelveticaNeueLT Std" panose="020B0604020202020204" pitchFamily="34" charset="0"/>
              </a:rPr>
              <a:t>Costruire un piano di valutazione</a:t>
            </a:r>
            <a:endParaRPr lang="it-IT" sz="1400" b="1" dirty="0">
              <a:solidFill>
                <a:srgbClr val="696B6B"/>
              </a:solidFill>
              <a:latin typeface="HelveticaNeueLT Std" panose="020B0604020202020204" pitchFamily="34" charset="0"/>
            </a:endParaRPr>
          </a:p>
          <a:p>
            <a:endParaRPr lang="it-IT" sz="800" b="1" dirty="0" smtClean="0">
              <a:latin typeface="HelveticaNeueLT Std" panose="020B0604020202020204" pitchFamily="34" charset="0"/>
            </a:endParaRPr>
          </a:p>
          <a:p>
            <a:r>
              <a:rPr lang="it-IT" sz="1400" b="1" dirty="0" smtClean="0">
                <a:latin typeface="HelveticaNeueLT Std" panose="020B0604020202020204" pitchFamily="34" charset="0"/>
              </a:rPr>
              <a:t>Valutazione più ampia sulle fasi organizzative e realizzative</a:t>
            </a:r>
            <a:r>
              <a:rPr lang="it-IT" sz="1400" dirty="0" smtClean="0">
                <a:latin typeface="HelveticaNeueLT Std" panose="020B0604020202020204" pitchFamily="34" charset="0"/>
              </a:rPr>
              <a:t>: monitoraggio dei vari </a:t>
            </a:r>
            <a:r>
              <a:rPr lang="it-IT" sz="1400" dirty="0" err="1" smtClean="0">
                <a:latin typeface="HelveticaNeueLT Std" panose="020B0604020202020204" pitchFamily="34" charset="0"/>
              </a:rPr>
              <a:t>step</a:t>
            </a:r>
            <a:r>
              <a:rPr lang="it-IT" sz="1400" dirty="0" smtClean="0">
                <a:latin typeface="HelveticaNeueLT Std" panose="020B0604020202020204" pitchFamily="34" charset="0"/>
              </a:rPr>
              <a:t> (pubblicizzazione, formazione, realizzazione, collaborazione,…).</a:t>
            </a:r>
            <a:endParaRPr lang="it-IT" sz="1400" dirty="0">
              <a:latin typeface="HelveticaNeueLT Std" panose="020B0604020202020204" pitchFamily="34" charset="0"/>
            </a:endParaRPr>
          </a:p>
          <a:p>
            <a:endParaRPr lang="it-IT" sz="500" dirty="0" smtClean="0">
              <a:latin typeface="HelveticaNeueLT Std" panose="020B0604020202020204" pitchFamily="34" charset="0"/>
            </a:endParaRPr>
          </a:p>
          <a:p>
            <a:r>
              <a:rPr lang="it-IT" sz="1400" b="1" dirty="0" smtClean="0">
                <a:latin typeface="HelveticaNeueLT Std" panose="020B0604020202020204" pitchFamily="34" charset="0"/>
              </a:rPr>
              <a:t>Valutazione dell’attività di cammino vera e propria </a:t>
            </a:r>
            <a:r>
              <a:rPr lang="it-IT" sz="1400" dirty="0" smtClean="0">
                <a:latin typeface="HelveticaNeueLT Std" panose="020B0604020202020204" pitchFamily="34" charset="0"/>
              </a:rPr>
              <a:t>con strumenti che valutino il gradimento, il cambiamento delle abitudini quotidiane, il miglioramento di parametri di salute e del benessere psicologico. </a:t>
            </a:r>
          </a:p>
          <a:p>
            <a:endParaRPr lang="it-IT" sz="800" dirty="0">
              <a:latin typeface="HelveticaNeueLT Std" panose="020B0604020202020204" pitchFamily="34" charset="0"/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257914" y="2003318"/>
            <a:ext cx="1397723" cy="1200329"/>
          </a:xfrm>
          <a:prstGeom prst="rect">
            <a:avLst/>
          </a:prstGeom>
          <a:noFill/>
          <a:ln w="25400">
            <a:solidFill>
              <a:srgbClr val="E95E27"/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rgbClr val="E95E27"/>
                </a:solidFill>
                <a:latin typeface="HelveticaNeueLT Std" panose="020B0604020202020204" pitchFamily="34" charset="0"/>
              </a:rPr>
              <a:t>Quale valutazione</a:t>
            </a:r>
          </a:p>
          <a:p>
            <a:r>
              <a:rPr lang="it-IT" dirty="0" smtClean="0">
                <a:solidFill>
                  <a:srgbClr val="E95E27"/>
                </a:solidFill>
                <a:latin typeface="HelveticaNeueLT Std" panose="020B0604020202020204" pitchFamily="34" charset="0"/>
              </a:rPr>
              <a:t>(processo e risultato)?</a:t>
            </a:r>
            <a:endParaRPr lang="it-IT" dirty="0">
              <a:solidFill>
                <a:srgbClr val="E95E27"/>
              </a:solidFill>
              <a:latin typeface="HelveticaNeueLT Std" panose="020B0604020202020204" pitchFamily="34" charset="0"/>
            </a:endParaRPr>
          </a:p>
        </p:txBody>
      </p:sp>
      <p:grpSp>
        <p:nvGrpSpPr>
          <p:cNvPr id="5" name="Gruppo 4"/>
          <p:cNvGrpSpPr/>
          <p:nvPr/>
        </p:nvGrpSpPr>
        <p:grpSpPr>
          <a:xfrm>
            <a:off x="1839602" y="911478"/>
            <a:ext cx="1428290" cy="927210"/>
            <a:chOff x="924675" y="1006894"/>
            <a:chExt cx="1428290" cy="927210"/>
          </a:xfrm>
        </p:grpSpPr>
        <p:cxnSp>
          <p:nvCxnSpPr>
            <p:cNvPr id="6" name="Connettore 2 5"/>
            <p:cNvCxnSpPr/>
            <p:nvPr/>
          </p:nvCxnSpPr>
          <p:spPr>
            <a:xfrm flipV="1">
              <a:off x="1315442" y="1102067"/>
              <a:ext cx="1037523" cy="832037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CasellaDiTesto 6"/>
            <p:cNvSpPr txBox="1"/>
            <p:nvPr/>
          </p:nvSpPr>
          <p:spPr>
            <a:xfrm rot="19345524">
              <a:off x="924675" y="1006894"/>
              <a:ext cx="140495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400" b="1" dirty="0" smtClean="0">
                  <a:solidFill>
                    <a:schemeClr val="accent1"/>
                  </a:solidFill>
                  <a:latin typeface="HelveticaNeueLT Std" panose="020B0604020202020204" pitchFamily="34" charset="0"/>
                </a:rPr>
                <a:t>Letteratura e buone prassi</a:t>
              </a:r>
              <a:endParaRPr lang="it-IT" sz="1400" dirty="0">
                <a:solidFill>
                  <a:schemeClr val="accent1"/>
                </a:solidFill>
                <a:latin typeface="HelveticaNeueLT Std" panose="020B0604020202020204" pitchFamily="34" charset="0"/>
              </a:endParaRPr>
            </a:p>
          </p:txBody>
        </p:sp>
      </p:grpSp>
      <p:sp>
        <p:nvSpPr>
          <p:cNvPr id="8" name="CasellaDiTesto 7"/>
          <p:cNvSpPr txBox="1"/>
          <p:nvPr/>
        </p:nvSpPr>
        <p:spPr>
          <a:xfrm>
            <a:off x="3211604" y="2907842"/>
            <a:ext cx="2307130" cy="1384995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r>
              <a:rPr lang="it-IT" sz="1400" dirty="0" smtClean="0">
                <a:latin typeface="HelveticaNeueLT Std" panose="020B0604020202020204" pitchFamily="34" charset="0"/>
              </a:rPr>
              <a:t>Descritta nella maggior parte dei casi nell’</a:t>
            </a:r>
            <a:r>
              <a:rPr lang="it-IT" sz="1400" b="1" dirty="0" err="1" smtClean="0">
                <a:latin typeface="HelveticaNeueLT Std" panose="020B0604020202020204" pitchFamily="34" charset="0"/>
              </a:rPr>
              <a:t>Abstract</a:t>
            </a:r>
            <a:r>
              <a:rPr lang="it-IT" sz="1400" b="1" dirty="0" smtClean="0">
                <a:latin typeface="HelveticaNeueLT Std" panose="020B0604020202020204" pitchFamily="34" charset="0"/>
              </a:rPr>
              <a:t> </a:t>
            </a:r>
            <a:r>
              <a:rPr lang="it-IT" sz="1400" dirty="0" smtClean="0">
                <a:latin typeface="HelveticaNeueLT Std" panose="020B0604020202020204" pitchFamily="34" charset="0"/>
              </a:rPr>
              <a:t>in valutazione prevista/ effettuata e nella documentazione allegata</a:t>
            </a:r>
            <a:endParaRPr lang="it-IT" sz="1400" b="1" dirty="0">
              <a:latin typeface="HelveticaNeueLT Std" panose="020B0604020202020204" pitchFamily="34" charset="0"/>
            </a:endParaRPr>
          </a:p>
        </p:txBody>
      </p:sp>
      <p:grpSp>
        <p:nvGrpSpPr>
          <p:cNvPr id="9" name="Gruppo 8"/>
          <p:cNvGrpSpPr/>
          <p:nvPr/>
        </p:nvGrpSpPr>
        <p:grpSpPr>
          <a:xfrm>
            <a:off x="1891181" y="3042491"/>
            <a:ext cx="1376184" cy="690109"/>
            <a:chOff x="1249573" y="2906049"/>
            <a:chExt cx="1376184" cy="690109"/>
          </a:xfrm>
        </p:grpSpPr>
        <p:cxnSp>
          <p:nvCxnSpPr>
            <p:cNvPr id="10" name="Connettore 2 9"/>
            <p:cNvCxnSpPr/>
            <p:nvPr/>
          </p:nvCxnSpPr>
          <p:spPr>
            <a:xfrm>
              <a:off x="1566030" y="2906049"/>
              <a:ext cx="890467" cy="690109"/>
            </a:xfrm>
            <a:prstGeom prst="straightConnector1">
              <a:avLst/>
            </a:prstGeom>
            <a:ln w="38100">
              <a:solidFill>
                <a:srgbClr val="E95E27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CasellaDiTesto 10"/>
            <p:cNvSpPr txBox="1"/>
            <p:nvPr/>
          </p:nvSpPr>
          <p:spPr>
            <a:xfrm rot="2193614">
              <a:off x="1531092" y="2912329"/>
              <a:ext cx="1094665" cy="3068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400" b="1" dirty="0" smtClean="0">
                  <a:solidFill>
                    <a:srgbClr val="E95E27"/>
                  </a:solidFill>
                  <a:latin typeface="HelveticaNeueLT Std" panose="020B0604020202020204" pitchFamily="34" charset="0"/>
                </a:rPr>
                <a:t>In </a:t>
              </a:r>
              <a:r>
                <a:rPr lang="it-IT" sz="1400" b="1" dirty="0" err="1" smtClean="0">
                  <a:solidFill>
                    <a:srgbClr val="E95E27"/>
                  </a:solidFill>
                  <a:latin typeface="HelveticaNeueLT Std" panose="020B0604020202020204" pitchFamily="34" charset="0"/>
                </a:rPr>
                <a:t>Pro.Sa</a:t>
              </a:r>
              <a:r>
                <a:rPr lang="it-IT" sz="1400" b="1" dirty="0" smtClean="0">
                  <a:solidFill>
                    <a:srgbClr val="E95E27"/>
                  </a:solidFill>
                  <a:latin typeface="HelveticaNeueLT Std" panose="020B0604020202020204" pitchFamily="34" charset="0"/>
                </a:rPr>
                <a:t>.</a:t>
              </a:r>
              <a:endParaRPr lang="it-IT" sz="1400" b="1" dirty="0">
                <a:solidFill>
                  <a:srgbClr val="E95E27"/>
                </a:solidFill>
                <a:latin typeface="HelveticaNeueLT Std" panose="020B0604020202020204" pitchFamily="34" charset="0"/>
              </a:endParaRPr>
            </a:p>
          </p:txBody>
        </p:sp>
        <p:sp>
          <p:nvSpPr>
            <p:cNvPr id="12" name="CasellaDiTesto 11"/>
            <p:cNvSpPr txBox="1"/>
            <p:nvPr/>
          </p:nvSpPr>
          <p:spPr>
            <a:xfrm rot="2226327">
              <a:off x="1249573" y="3290342"/>
              <a:ext cx="1316156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000" dirty="0" smtClean="0">
                  <a:solidFill>
                    <a:srgbClr val="E95E27"/>
                  </a:solidFill>
                  <a:latin typeface="HelveticaNeueLT Std" panose="020B0604020202020204" pitchFamily="34" charset="0"/>
                </a:rPr>
                <a:t>Progetti piemontesi</a:t>
              </a:r>
              <a:endParaRPr lang="it-IT" sz="1000" dirty="0">
                <a:solidFill>
                  <a:srgbClr val="E95E27"/>
                </a:solidFill>
                <a:latin typeface="HelveticaNeueLT Std" panose="020B0604020202020204" pitchFamily="34" charset="0"/>
              </a:endParaRPr>
            </a:p>
          </p:txBody>
        </p:sp>
      </p:grpSp>
      <p:sp>
        <p:nvSpPr>
          <p:cNvPr id="13" name="CasellaDiTesto 12"/>
          <p:cNvSpPr txBox="1"/>
          <p:nvPr/>
        </p:nvSpPr>
        <p:spPr>
          <a:xfrm>
            <a:off x="6319071" y="2366281"/>
            <a:ext cx="1811446" cy="10002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 smtClean="0">
                <a:solidFill>
                  <a:srgbClr val="E95E27"/>
                </a:solidFill>
                <a:latin typeface="HelveticaNeueLT Std" panose="020B0604020202020204" pitchFamily="34" charset="0"/>
              </a:rPr>
              <a:t>Scheda progetto</a:t>
            </a:r>
          </a:p>
          <a:p>
            <a:endParaRPr lang="it-IT" sz="300" dirty="0" smtClean="0">
              <a:solidFill>
                <a:srgbClr val="E95E27"/>
              </a:solidFill>
              <a:latin typeface="HelveticaNeueLT Std" panose="020B0604020202020204" pitchFamily="34" charset="0"/>
            </a:endParaRPr>
          </a:p>
          <a:p>
            <a:r>
              <a:rPr lang="it-IT" sz="1400" dirty="0">
                <a:latin typeface="HelveticaNeueLT Std" panose="020B0604020202020204" pitchFamily="34" charset="0"/>
              </a:rPr>
              <a:t>Nell’</a:t>
            </a:r>
            <a:r>
              <a:rPr lang="it-IT" sz="1400" dirty="0" err="1">
                <a:latin typeface="HelveticaNeueLT Std" panose="020B0604020202020204" pitchFamily="34" charset="0"/>
              </a:rPr>
              <a:t>Abstract</a:t>
            </a:r>
            <a:r>
              <a:rPr lang="it-IT" sz="1400" dirty="0">
                <a:latin typeface="HelveticaNeueLT Std" panose="020B0604020202020204" pitchFamily="34" charset="0"/>
              </a:rPr>
              <a:t> in</a:t>
            </a:r>
            <a:r>
              <a:rPr lang="it-IT" sz="1400" dirty="0" smtClean="0">
                <a:latin typeface="HelveticaNeueLT Std" panose="020B0604020202020204" pitchFamily="34" charset="0"/>
              </a:rPr>
              <a:t>:</a:t>
            </a:r>
          </a:p>
          <a:p>
            <a:r>
              <a:rPr lang="it-IT" sz="1400" dirty="0">
                <a:latin typeface="HelveticaNeueLT Std" panose="020B0604020202020204" pitchFamily="34" charset="0"/>
              </a:rPr>
              <a:t>valutazione prevista/ effettuata</a:t>
            </a:r>
          </a:p>
        </p:txBody>
      </p:sp>
      <p:cxnSp>
        <p:nvCxnSpPr>
          <p:cNvPr id="14" name="Connettore 2 13"/>
          <p:cNvCxnSpPr/>
          <p:nvPr/>
        </p:nvCxnSpPr>
        <p:spPr>
          <a:xfrm flipV="1">
            <a:off x="5368561" y="2838257"/>
            <a:ext cx="741475" cy="281181"/>
          </a:xfrm>
          <a:prstGeom prst="straightConnector1">
            <a:avLst/>
          </a:prstGeom>
          <a:ln w="38100">
            <a:solidFill>
              <a:srgbClr val="E95E27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2 14"/>
          <p:cNvCxnSpPr/>
          <p:nvPr/>
        </p:nvCxnSpPr>
        <p:spPr>
          <a:xfrm>
            <a:off x="5369829" y="3549894"/>
            <a:ext cx="803043" cy="312487"/>
          </a:xfrm>
          <a:prstGeom prst="straightConnector1">
            <a:avLst/>
          </a:prstGeom>
          <a:ln w="38100">
            <a:solidFill>
              <a:srgbClr val="E95E27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asellaDiTesto 15"/>
          <p:cNvSpPr txBox="1"/>
          <p:nvPr/>
        </p:nvSpPr>
        <p:spPr>
          <a:xfrm>
            <a:off x="6319071" y="3440243"/>
            <a:ext cx="2425155" cy="10310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E95E27"/>
                </a:solidFill>
                <a:latin typeface="HelveticaNeueLT Std" panose="020B0604020202020204" pitchFamily="34" charset="0"/>
              </a:rPr>
              <a:t>Scheda O</a:t>
            </a:r>
            <a:r>
              <a:rPr lang="it-IT" sz="1400" dirty="0" smtClean="0">
                <a:solidFill>
                  <a:srgbClr val="E95E27"/>
                </a:solidFill>
                <a:latin typeface="HelveticaNeueLT Std" panose="020B0604020202020204" pitchFamily="34" charset="0"/>
              </a:rPr>
              <a:t>biettivo</a:t>
            </a:r>
            <a:endParaRPr lang="it-IT" sz="300" dirty="0" smtClean="0">
              <a:solidFill>
                <a:srgbClr val="E95E27"/>
              </a:solidFill>
              <a:latin typeface="HelveticaNeueLT Std" panose="020B0604020202020204" pitchFamily="34" charset="0"/>
            </a:endParaRPr>
          </a:p>
          <a:p>
            <a:endParaRPr lang="it-IT" sz="500" dirty="0" smtClean="0">
              <a:solidFill>
                <a:srgbClr val="E95E27"/>
              </a:solidFill>
              <a:latin typeface="HelveticaNeueLT Std" panose="020B0604020202020204" pitchFamily="34" charset="0"/>
            </a:endParaRPr>
          </a:p>
          <a:p>
            <a:r>
              <a:rPr lang="it-IT" sz="1400" dirty="0" smtClean="0">
                <a:solidFill>
                  <a:srgbClr val="E95E27"/>
                </a:solidFill>
                <a:latin typeface="HelveticaNeueLT Std" panose="020B0604020202020204" pitchFamily="34" charset="0"/>
              </a:rPr>
              <a:t>Scheda </a:t>
            </a:r>
            <a:r>
              <a:rPr lang="it-IT" sz="1400" dirty="0">
                <a:solidFill>
                  <a:srgbClr val="E95E27"/>
                </a:solidFill>
                <a:latin typeface="HelveticaNeueLT Std" panose="020B0604020202020204" pitchFamily="34" charset="0"/>
              </a:rPr>
              <a:t>intervento/azione</a:t>
            </a:r>
          </a:p>
          <a:p>
            <a:r>
              <a:rPr lang="it-IT" sz="1400" dirty="0" smtClean="0">
                <a:latin typeface="HelveticaNeueLT Std" panose="020B0604020202020204" pitchFamily="34" charset="0"/>
              </a:rPr>
              <a:t>In</a:t>
            </a:r>
            <a:r>
              <a:rPr lang="it-IT" sz="1400" b="1" dirty="0" smtClean="0">
                <a:latin typeface="HelveticaNeueLT Std" panose="020B0604020202020204" pitchFamily="34" charset="0"/>
              </a:rPr>
              <a:t> </a:t>
            </a:r>
            <a:r>
              <a:rPr lang="it-IT" sz="1400" dirty="0" smtClean="0">
                <a:latin typeface="HelveticaNeueLT Std" panose="020B0604020202020204" pitchFamily="34" charset="0"/>
              </a:rPr>
              <a:t>Descrizione </a:t>
            </a:r>
            <a:r>
              <a:rPr lang="it-IT" sz="1400" dirty="0">
                <a:latin typeface="HelveticaNeueLT Std" panose="020B0604020202020204" pitchFamily="34" charset="0"/>
              </a:rPr>
              <a:t>intervento</a:t>
            </a:r>
            <a:r>
              <a:rPr lang="it-IT" sz="1400" dirty="0" smtClean="0">
                <a:latin typeface="HelveticaNeueLT Std" panose="020B0604020202020204" pitchFamily="34" charset="0"/>
              </a:rPr>
              <a:t>/ azione e relative sezioni</a:t>
            </a:r>
            <a:endParaRPr lang="it-IT" sz="1400" dirty="0">
              <a:latin typeface="HelveticaNeueLT Std" panose="020B0604020202020204" pitchFamily="34" charset="0"/>
            </a:endParaRPr>
          </a:p>
        </p:txBody>
      </p:sp>
      <p:grpSp>
        <p:nvGrpSpPr>
          <p:cNvPr id="17" name="Gruppo 16"/>
          <p:cNvGrpSpPr/>
          <p:nvPr/>
        </p:nvGrpSpPr>
        <p:grpSpPr>
          <a:xfrm>
            <a:off x="900635" y="5095195"/>
            <a:ext cx="2659468" cy="1018211"/>
            <a:chOff x="594036" y="4105243"/>
            <a:chExt cx="2659468" cy="1018211"/>
          </a:xfrm>
        </p:grpSpPr>
        <p:cxnSp>
          <p:nvCxnSpPr>
            <p:cNvPr id="18" name="Connettore 2 17"/>
            <p:cNvCxnSpPr/>
            <p:nvPr/>
          </p:nvCxnSpPr>
          <p:spPr>
            <a:xfrm>
              <a:off x="969443" y="4105243"/>
              <a:ext cx="1432570" cy="1012564"/>
            </a:xfrm>
            <a:prstGeom prst="straightConnector1">
              <a:avLst/>
            </a:prstGeom>
            <a:ln w="38100">
              <a:solidFill>
                <a:srgbClr val="00CC66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CasellaDiTesto 18"/>
            <p:cNvSpPr txBox="1"/>
            <p:nvPr/>
          </p:nvSpPr>
          <p:spPr>
            <a:xfrm rot="2160091">
              <a:off x="796551" y="4410502"/>
              <a:ext cx="245695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400" b="1" dirty="0">
                  <a:solidFill>
                    <a:srgbClr val="00CC66"/>
                  </a:solidFill>
                  <a:latin typeface="HelveticaNeueLT Std" panose="020B0604020202020204" pitchFamily="34" charset="0"/>
                </a:rPr>
                <a:t>Documento progettuale</a:t>
              </a:r>
            </a:p>
          </p:txBody>
        </p:sp>
        <p:sp>
          <p:nvSpPr>
            <p:cNvPr id="20" name="CasellaDiTesto 19"/>
            <p:cNvSpPr txBox="1"/>
            <p:nvPr/>
          </p:nvSpPr>
          <p:spPr>
            <a:xfrm rot="2170447">
              <a:off x="594036" y="4815677"/>
              <a:ext cx="245695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400" b="1" dirty="0">
                  <a:solidFill>
                    <a:srgbClr val="00CC66"/>
                  </a:solidFill>
                  <a:latin typeface="HelveticaNeueLT Std" panose="020B0604020202020204" pitchFamily="34" charset="0"/>
                </a:rPr>
                <a:t>Modello predefinito</a:t>
              </a:r>
            </a:p>
          </p:txBody>
        </p:sp>
      </p:grpSp>
      <p:sp>
        <p:nvSpPr>
          <p:cNvPr id="21" name="CasellaDiTesto 20"/>
          <p:cNvSpPr txBox="1"/>
          <p:nvPr/>
        </p:nvSpPr>
        <p:spPr>
          <a:xfrm>
            <a:off x="3444364" y="6099274"/>
            <a:ext cx="2326986" cy="307777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400" b="1" dirty="0">
                <a:solidFill>
                  <a:srgbClr val="00CC66"/>
                </a:solidFill>
                <a:latin typeface="HelveticaNeueLT Std" panose="020B0604020202020204" pitchFamily="34" charset="0"/>
              </a:rPr>
              <a:t>……………………………</a:t>
            </a:r>
          </a:p>
        </p:txBody>
      </p:sp>
      <p:sp>
        <p:nvSpPr>
          <p:cNvPr id="22" name="CasellaDiTesto 21"/>
          <p:cNvSpPr txBox="1"/>
          <p:nvPr/>
        </p:nvSpPr>
        <p:spPr>
          <a:xfrm>
            <a:off x="6335833" y="4725863"/>
            <a:ext cx="240839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E95E27"/>
                </a:solidFill>
                <a:latin typeface="HelveticaNeueLT Std" panose="020B0604020202020204" pitchFamily="34" charset="0"/>
              </a:rPr>
              <a:t>Materiali </a:t>
            </a:r>
            <a:r>
              <a:rPr lang="it-IT" sz="1400" dirty="0" smtClean="0">
                <a:solidFill>
                  <a:srgbClr val="E95E27"/>
                </a:solidFill>
                <a:latin typeface="HelveticaNeueLT Std" panose="020B0604020202020204" pitchFamily="34" charset="0"/>
              </a:rPr>
              <a:t>allegati</a:t>
            </a:r>
            <a:endParaRPr lang="it-IT" sz="1400" dirty="0">
              <a:latin typeface="HelveticaNeueLT Std" panose="020B0604020202020204" pitchFamily="34" charset="0"/>
            </a:endParaRPr>
          </a:p>
          <a:p>
            <a:r>
              <a:rPr lang="it-IT" sz="1400" dirty="0" smtClean="0">
                <a:latin typeface="HelveticaNeueLT Std" panose="020B0604020202020204" pitchFamily="34" charset="0"/>
              </a:rPr>
              <a:t>documento progettuale, relazioni intermedia e finale, strumenti</a:t>
            </a:r>
            <a:endParaRPr lang="it-IT" sz="1400" dirty="0">
              <a:latin typeface="HelveticaNeueLT Std" panose="020B0604020202020204" pitchFamily="34" charset="0"/>
            </a:endParaRPr>
          </a:p>
        </p:txBody>
      </p:sp>
      <p:cxnSp>
        <p:nvCxnSpPr>
          <p:cNvPr id="23" name="Connettore 2 22"/>
          <p:cNvCxnSpPr/>
          <p:nvPr/>
        </p:nvCxnSpPr>
        <p:spPr>
          <a:xfrm>
            <a:off x="5368561" y="4529487"/>
            <a:ext cx="741475" cy="563401"/>
          </a:xfrm>
          <a:prstGeom prst="straightConnector1">
            <a:avLst/>
          </a:prstGeom>
          <a:ln w="38100">
            <a:solidFill>
              <a:srgbClr val="E95E27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3309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981777" y="269507"/>
            <a:ext cx="732482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>
              <a:spcBef>
                <a:spcPct val="50000"/>
              </a:spcBef>
              <a:defRPr sz="3200" b="1">
                <a:solidFill>
                  <a:srgbClr val="E95E27"/>
                </a:solidFill>
                <a:latin typeface="HelveticaNeueLT Std" panose="020B0604020202020204" pitchFamily="34" charset="0"/>
              </a:defRPr>
            </a:lvl1pPr>
          </a:lstStyle>
          <a:p>
            <a:pPr algn="ctr"/>
            <a:r>
              <a:rPr lang="it-IT" dirty="0"/>
              <a:t>I membri del sottogruppo</a:t>
            </a:r>
          </a:p>
        </p:txBody>
      </p:sp>
      <p:sp>
        <p:nvSpPr>
          <p:cNvPr id="5" name="CasellaDiTesto 4"/>
          <p:cNvSpPr txBox="1"/>
          <p:nvPr/>
        </p:nvSpPr>
        <p:spPr>
          <a:xfrm>
            <a:off x="292608" y="1219200"/>
            <a:ext cx="85344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 err="1" smtClean="0">
                <a:latin typeface="HelveticaNeueLT Std" panose="020B0604020202020204" pitchFamily="34" charset="0"/>
              </a:rPr>
              <a:t>Bernieri</a:t>
            </a:r>
            <a:r>
              <a:rPr lang="it-IT" sz="2800" dirty="0" smtClean="0">
                <a:latin typeface="HelveticaNeueLT Std" panose="020B0604020202020204" pitchFamily="34" charset="0"/>
              </a:rPr>
              <a:t> Jacopo – Asl Asti</a:t>
            </a:r>
            <a:br>
              <a:rPr lang="it-IT" sz="2800" dirty="0" smtClean="0">
                <a:latin typeface="HelveticaNeueLT Std" panose="020B0604020202020204" pitchFamily="34" charset="0"/>
              </a:rPr>
            </a:br>
            <a:endParaRPr lang="it-IT" sz="2800" dirty="0" smtClean="0">
              <a:latin typeface="HelveticaNeueLT Std" panose="020B0604020202020204" pitchFamily="34" charset="0"/>
            </a:endParaRPr>
          </a:p>
          <a:p>
            <a:r>
              <a:rPr lang="it-IT" sz="2800" dirty="0" smtClean="0">
                <a:latin typeface="HelveticaNeueLT Std" panose="020B0604020202020204" pitchFamily="34" charset="0"/>
              </a:rPr>
              <a:t>Poloni </a:t>
            </a:r>
            <a:r>
              <a:rPr lang="it-IT" sz="2800" dirty="0" err="1" smtClean="0">
                <a:latin typeface="HelveticaNeueLT Std" panose="020B0604020202020204" pitchFamily="34" charset="0"/>
              </a:rPr>
              <a:t>Vala</a:t>
            </a:r>
            <a:r>
              <a:rPr lang="it-IT" sz="2800" dirty="0" smtClean="0">
                <a:latin typeface="HelveticaNeueLT Std" panose="020B0604020202020204" pitchFamily="34" charset="0"/>
              </a:rPr>
              <a:t> – Asl Cuneo 1</a:t>
            </a:r>
            <a:br>
              <a:rPr lang="it-IT" sz="2800" dirty="0" smtClean="0">
                <a:latin typeface="HelveticaNeueLT Std" panose="020B0604020202020204" pitchFamily="34" charset="0"/>
              </a:rPr>
            </a:br>
            <a:endParaRPr lang="it-IT" sz="2800" dirty="0" smtClean="0">
              <a:latin typeface="HelveticaNeueLT Std" panose="020B0604020202020204" pitchFamily="34" charset="0"/>
            </a:endParaRPr>
          </a:p>
          <a:p>
            <a:r>
              <a:rPr lang="it-IT" sz="2800" dirty="0" smtClean="0">
                <a:latin typeface="HelveticaNeueLT Std" panose="020B0604020202020204" pitchFamily="34" charset="0"/>
              </a:rPr>
              <a:t>Guerriero Mauro – Asl Novara</a:t>
            </a:r>
            <a:br>
              <a:rPr lang="it-IT" sz="2800" dirty="0" smtClean="0">
                <a:latin typeface="HelveticaNeueLT Std" panose="020B0604020202020204" pitchFamily="34" charset="0"/>
              </a:rPr>
            </a:br>
            <a:r>
              <a:rPr lang="it-IT" sz="2800" dirty="0" smtClean="0">
                <a:latin typeface="HelveticaNeueLT Std" panose="020B0604020202020204" pitchFamily="34" charset="0"/>
              </a:rPr>
              <a:t>Signorotti Laura – Asl Novara</a:t>
            </a:r>
            <a:br>
              <a:rPr lang="it-IT" sz="2800" dirty="0" smtClean="0">
                <a:latin typeface="HelveticaNeueLT Std" panose="020B0604020202020204" pitchFamily="34" charset="0"/>
              </a:rPr>
            </a:br>
            <a:endParaRPr lang="it-IT" sz="2800" dirty="0" smtClean="0">
              <a:latin typeface="HelveticaNeueLT Std" panose="020B0604020202020204" pitchFamily="34" charset="0"/>
            </a:endParaRPr>
          </a:p>
          <a:p>
            <a:r>
              <a:rPr lang="it-IT" sz="2800" dirty="0" err="1" smtClean="0">
                <a:latin typeface="HelveticaNeueLT Std" panose="020B0604020202020204" pitchFamily="34" charset="0"/>
              </a:rPr>
              <a:t>Cicirello</a:t>
            </a:r>
            <a:r>
              <a:rPr lang="it-IT" sz="2800" dirty="0" smtClean="0">
                <a:latin typeface="HelveticaNeueLT Std" panose="020B0604020202020204" pitchFamily="34" charset="0"/>
              </a:rPr>
              <a:t> Salvatore – Asl Torino 3</a:t>
            </a:r>
          </a:p>
          <a:p>
            <a:r>
              <a:rPr lang="it-IT" sz="2800" dirty="0" smtClean="0">
                <a:latin typeface="HelveticaNeueLT Std" panose="020B0604020202020204" pitchFamily="34" charset="0"/>
              </a:rPr>
              <a:t>Cosola Alda – Asl Torino 3</a:t>
            </a:r>
          </a:p>
          <a:p>
            <a:r>
              <a:rPr lang="it-IT" sz="2800" dirty="0" err="1" smtClean="0">
                <a:latin typeface="HelveticaNeueLT Std" panose="020B0604020202020204" pitchFamily="34" charset="0"/>
              </a:rPr>
              <a:t>Saddi</a:t>
            </a:r>
            <a:r>
              <a:rPr lang="it-IT" sz="2800" dirty="0" smtClean="0">
                <a:latin typeface="HelveticaNeueLT Std" panose="020B0604020202020204" pitchFamily="34" charset="0"/>
              </a:rPr>
              <a:t> Cristina – Asl Torino 3</a:t>
            </a:r>
          </a:p>
        </p:txBody>
      </p:sp>
    </p:spTree>
    <p:extLst>
      <p:ext uri="{BB962C8B-B14F-4D97-AF65-F5344CB8AC3E}">
        <p14:creationId xmlns:p14="http://schemas.microsoft.com/office/powerpoint/2010/main" val="210928005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981456" y="463588"/>
            <a:ext cx="7406640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3200" b="1" dirty="0">
                <a:solidFill>
                  <a:srgbClr val="E95E27"/>
                </a:solidFill>
                <a:latin typeface="HelveticaNeueLT Std" panose="020B0604020202020204" pitchFamily="34" charset="0"/>
              </a:rPr>
              <a:t>Mandato </a:t>
            </a:r>
            <a:r>
              <a:rPr lang="it-IT" sz="3200" b="1" dirty="0" smtClean="0">
                <a:solidFill>
                  <a:srgbClr val="E95E27"/>
                </a:solidFill>
                <a:latin typeface="HelveticaNeueLT Std" panose="020B0604020202020204" pitchFamily="34" charset="0"/>
              </a:rPr>
              <a:t>di lavoro per il 28 </a:t>
            </a:r>
            <a:r>
              <a:rPr lang="it-IT" sz="3200" b="1" dirty="0">
                <a:solidFill>
                  <a:srgbClr val="E95E27"/>
                </a:solidFill>
                <a:latin typeface="HelveticaNeueLT Std" panose="020B0604020202020204" pitchFamily="34" charset="0"/>
              </a:rPr>
              <a:t>giugno:</a:t>
            </a:r>
            <a:br>
              <a:rPr lang="it-IT" sz="3200" b="1" dirty="0">
                <a:solidFill>
                  <a:srgbClr val="E95E27"/>
                </a:solidFill>
                <a:latin typeface="HelveticaNeueLT Std" panose="020B0604020202020204" pitchFamily="34" charset="0"/>
              </a:rPr>
            </a:br>
            <a:endParaRPr lang="it-IT" sz="3200" b="1" dirty="0">
              <a:solidFill>
                <a:srgbClr val="E95E27"/>
              </a:solidFill>
              <a:latin typeface="HelveticaNeueLT Std" panose="020B0604020202020204" pitchFamily="34" charset="0"/>
            </a:endParaRPr>
          </a:p>
          <a:p>
            <a:r>
              <a:rPr lang="it-IT" sz="2400" dirty="0">
                <a:latin typeface="HelveticaNeueLT Std" panose="020B0604020202020204" pitchFamily="34" charset="0"/>
              </a:rPr>
              <a:t>Secondo </a:t>
            </a:r>
            <a:r>
              <a:rPr lang="it-IT" sz="2400" dirty="0" smtClean="0">
                <a:latin typeface="HelveticaNeueLT Std" panose="020B0604020202020204" pitchFamily="34" charset="0"/>
              </a:rPr>
              <a:t>voi, </a:t>
            </a:r>
            <a:r>
              <a:rPr lang="it-IT" sz="2400" dirty="0">
                <a:latin typeface="HelveticaNeueLT Std" panose="020B0604020202020204" pitchFamily="34" charset="0"/>
              </a:rPr>
              <a:t>quali </a:t>
            </a:r>
            <a:r>
              <a:rPr lang="it-IT" sz="2400" dirty="0" smtClean="0">
                <a:latin typeface="HelveticaNeueLT Std" panose="020B0604020202020204" pitchFamily="34" charset="0"/>
              </a:rPr>
              <a:t>elementi descrittivi </a:t>
            </a:r>
            <a:r>
              <a:rPr lang="it-IT" sz="2400" dirty="0">
                <a:latin typeface="HelveticaNeueLT Std" panose="020B0604020202020204" pitchFamily="34" charset="0"/>
              </a:rPr>
              <a:t>dovrebbero essere presenti nel documento progettuale</a:t>
            </a:r>
            <a:r>
              <a:rPr lang="it-IT" sz="2400" dirty="0" smtClean="0">
                <a:latin typeface="HelveticaNeueLT Std" panose="020B0604020202020204" pitchFamily="34" charset="0"/>
              </a:rPr>
              <a:t>?</a:t>
            </a:r>
            <a:br>
              <a:rPr lang="it-IT" sz="2400" dirty="0" smtClean="0">
                <a:latin typeface="HelveticaNeueLT Std" panose="020B0604020202020204" pitchFamily="34" charset="0"/>
              </a:rPr>
            </a:br>
            <a:r>
              <a:rPr lang="it-IT" sz="2400" dirty="0" smtClean="0">
                <a:latin typeface="HelveticaNeueLT Std" panose="020B0604020202020204" pitchFamily="34" charset="0"/>
              </a:rPr>
              <a:t/>
            </a:r>
            <a:br>
              <a:rPr lang="it-IT" sz="2400" dirty="0" smtClean="0">
                <a:latin typeface="HelveticaNeueLT Std" panose="020B0604020202020204" pitchFamily="34" charset="0"/>
              </a:rPr>
            </a:br>
            <a:r>
              <a:rPr lang="it-IT" sz="2400" dirty="0" smtClean="0">
                <a:latin typeface="HelveticaNeueLT Std" panose="020B0604020202020204" pitchFamily="34" charset="0"/>
              </a:rPr>
              <a:t>A partire dagli </a:t>
            </a:r>
            <a:r>
              <a:rPr lang="it-IT" sz="2400" dirty="0" err="1" smtClean="0">
                <a:latin typeface="HelveticaNeueLT Std" panose="020B0604020202020204" pitchFamily="34" charset="0"/>
              </a:rPr>
              <a:t>step</a:t>
            </a:r>
            <a:r>
              <a:rPr lang="it-IT" sz="2400" dirty="0" smtClean="0">
                <a:latin typeface="HelveticaNeueLT Std" panose="020B0604020202020204" pitchFamily="34" charset="0"/>
              </a:rPr>
              <a:t> definiti nella riunione del 22 maggio, scrivere una lista di elementi esplicitando, brevemente per ogni voce il contenuto.</a:t>
            </a:r>
          </a:p>
          <a:p>
            <a:endParaRPr lang="it-IT" sz="2400" dirty="0">
              <a:latin typeface="HelveticaNeueLT Std" panose="020B0604020202020204" pitchFamily="34" charset="0"/>
            </a:endParaRPr>
          </a:p>
          <a:p>
            <a:r>
              <a:rPr lang="it-IT" sz="2400" dirty="0" smtClean="0">
                <a:latin typeface="HelveticaNeueLT Std" panose="020B0604020202020204" pitchFamily="34" charset="0"/>
              </a:rPr>
              <a:t>Per l’incontro del 18 luglio, </a:t>
            </a:r>
            <a:r>
              <a:rPr lang="it-IT" sz="2400" dirty="0" err="1" smtClean="0">
                <a:latin typeface="HelveticaNeueLT Std" panose="020B0604020202020204" pitchFamily="34" charset="0"/>
              </a:rPr>
              <a:t>Dors</a:t>
            </a:r>
            <a:r>
              <a:rPr lang="it-IT" sz="2400" dirty="0" smtClean="0">
                <a:latin typeface="HelveticaNeueLT Std" panose="020B0604020202020204" pitchFamily="34" charset="0"/>
              </a:rPr>
              <a:t> restituirà la sintesi delle proposte inviate perché sia approvata dal sottogruppo.</a:t>
            </a:r>
            <a:endParaRPr lang="it-IT" sz="2400" dirty="0">
              <a:latin typeface="HelveticaNeueLT Std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987646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231880" y="133213"/>
            <a:ext cx="41430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>
                <a:solidFill>
                  <a:srgbClr val="E95E27"/>
                </a:solidFill>
                <a:latin typeface="HelveticaNeueLT Std" panose="020B0604020202020204" pitchFamily="34" charset="0"/>
              </a:rPr>
              <a:t>Bibliografia essenziale</a:t>
            </a:r>
            <a:endParaRPr lang="it-IT" sz="2400" dirty="0">
              <a:solidFill>
                <a:srgbClr val="E95E27"/>
              </a:solidFill>
              <a:latin typeface="HelveticaNeueLT Std" panose="020B0604020202020204" pitchFamily="34" charset="0"/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79480" y="787093"/>
            <a:ext cx="8912120" cy="56630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 err="1" smtClean="0">
                <a:solidFill>
                  <a:srgbClr val="696B6B"/>
                </a:solidFill>
                <a:latin typeface="HelveticaNeueLT Std" panose="020B0604020202020204" pitchFamily="34" charset="0"/>
              </a:rPr>
              <a:t>Bortoluzzi</a:t>
            </a:r>
            <a:r>
              <a:rPr lang="it-IT" dirty="0" smtClean="0">
                <a:solidFill>
                  <a:srgbClr val="696B6B"/>
                </a:solidFill>
                <a:latin typeface="HelveticaNeueLT Std" panose="020B0604020202020204" pitchFamily="34" charset="0"/>
              </a:rPr>
              <a:t> S, et al. I gruppi di cammino per la promozione dell’attività fisica tra gli adulti: un intervento efficace, sostenibile, e trasferibile. 2017</a:t>
            </a:r>
            <a:br>
              <a:rPr lang="it-IT" dirty="0" smtClean="0">
                <a:solidFill>
                  <a:srgbClr val="696B6B"/>
                </a:solidFill>
                <a:latin typeface="HelveticaNeueLT Std" panose="020B0604020202020204" pitchFamily="34" charset="0"/>
              </a:rPr>
            </a:br>
            <a:r>
              <a:rPr lang="it-IT" sz="1600" dirty="0" smtClean="0">
                <a:latin typeface="HelveticaNeueLT Std" panose="020B0604020202020204" pitchFamily="34" charset="0"/>
              </a:rPr>
              <a:t>[</a:t>
            </a:r>
            <a:r>
              <a:rPr lang="it-IT" sz="1600" dirty="0" err="1" smtClean="0">
                <a:latin typeface="HelveticaNeueLT Std" panose="020B0604020202020204" pitchFamily="34" charset="0"/>
              </a:rPr>
              <a:t>Dors</a:t>
            </a:r>
            <a:r>
              <a:rPr lang="it-IT" sz="1600" dirty="0" smtClean="0">
                <a:latin typeface="HelveticaNeueLT Std" panose="020B0604020202020204" pitchFamily="34" charset="0"/>
              </a:rPr>
              <a:t> ha inviato il .pdf]</a:t>
            </a:r>
          </a:p>
          <a:p>
            <a:pPr algn="r"/>
            <a:endParaRPr lang="it-IT" dirty="0">
              <a:solidFill>
                <a:srgbClr val="696B6B"/>
              </a:solidFill>
              <a:latin typeface="HelveticaNeueLT Std" panose="020B0604020202020204" pitchFamily="34" charset="0"/>
            </a:endParaRPr>
          </a:p>
          <a:p>
            <a:r>
              <a:rPr lang="it-IT" dirty="0" err="1" smtClean="0">
                <a:solidFill>
                  <a:srgbClr val="696B6B"/>
                </a:solidFill>
                <a:latin typeface="HelveticaNeueLT Std" panose="020B0604020202020204" pitchFamily="34" charset="0"/>
              </a:rPr>
              <a:t>Hanson</a:t>
            </a:r>
            <a:r>
              <a:rPr lang="it-IT" dirty="0" smtClean="0">
                <a:solidFill>
                  <a:srgbClr val="696B6B"/>
                </a:solidFill>
                <a:latin typeface="HelveticaNeueLT Std" panose="020B0604020202020204" pitchFamily="34" charset="0"/>
              </a:rPr>
              <a:t> S et al., </a:t>
            </a:r>
            <a:r>
              <a:rPr lang="it-IT" dirty="0" err="1" smtClean="0">
                <a:solidFill>
                  <a:srgbClr val="696B6B"/>
                </a:solidFill>
                <a:latin typeface="HelveticaNeueLT Std" panose="020B0604020202020204" pitchFamily="34" charset="0"/>
              </a:rPr>
              <a:t>Is</a:t>
            </a:r>
            <a:r>
              <a:rPr lang="it-IT" dirty="0" smtClean="0">
                <a:solidFill>
                  <a:srgbClr val="696B6B"/>
                </a:solidFill>
                <a:latin typeface="HelveticaNeueLT Std" panose="020B0604020202020204" pitchFamily="34" charset="0"/>
              </a:rPr>
              <a:t> the </a:t>
            </a:r>
            <a:r>
              <a:rPr lang="it-IT" dirty="0" err="1" smtClean="0">
                <a:solidFill>
                  <a:srgbClr val="696B6B"/>
                </a:solidFill>
                <a:latin typeface="HelveticaNeueLT Std" panose="020B0604020202020204" pitchFamily="34" charset="0"/>
              </a:rPr>
              <a:t>evidence</a:t>
            </a:r>
            <a:r>
              <a:rPr lang="it-IT" dirty="0" smtClean="0">
                <a:solidFill>
                  <a:srgbClr val="696B6B"/>
                </a:solidFill>
                <a:latin typeface="HelveticaNeueLT Std" panose="020B0604020202020204" pitchFamily="34" charset="0"/>
              </a:rPr>
              <a:t> </a:t>
            </a:r>
            <a:r>
              <a:rPr lang="it-IT" dirty="0" err="1" smtClean="0">
                <a:solidFill>
                  <a:srgbClr val="696B6B"/>
                </a:solidFill>
                <a:latin typeface="HelveticaNeueLT Std" panose="020B0604020202020204" pitchFamily="34" charset="0"/>
              </a:rPr>
              <a:t>that</a:t>
            </a:r>
            <a:r>
              <a:rPr lang="it-IT" dirty="0" smtClean="0">
                <a:solidFill>
                  <a:srgbClr val="696B6B"/>
                </a:solidFill>
                <a:latin typeface="HelveticaNeueLT Std" panose="020B0604020202020204" pitchFamily="34" charset="0"/>
              </a:rPr>
              <a:t> </a:t>
            </a:r>
            <a:r>
              <a:rPr lang="it-IT" dirty="0" err="1" smtClean="0">
                <a:solidFill>
                  <a:srgbClr val="696B6B"/>
                </a:solidFill>
                <a:latin typeface="HelveticaNeueLT Std" panose="020B0604020202020204" pitchFamily="34" charset="0"/>
              </a:rPr>
              <a:t>walking</a:t>
            </a:r>
            <a:r>
              <a:rPr lang="it-IT" dirty="0" smtClean="0">
                <a:solidFill>
                  <a:srgbClr val="696B6B"/>
                </a:solidFill>
                <a:latin typeface="HelveticaNeueLT Std" panose="020B0604020202020204" pitchFamily="34" charset="0"/>
              </a:rPr>
              <a:t> </a:t>
            </a:r>
            <a:r>
              <a:rPr lang="it-IT" dirty="0" err="1" smtClean="0">
                <a:solidFill>
                  <a:srgbClr val="696B6B"/>
                </a:solidFill>
                <a:latin typeface="HelveticaNeueLT Std" panose="020B0604020202020204" pitchFamily="34" charset="0"/>
              </a:rPr>
              <a:t>groups</a:t>
            </a:r>
            <a:r>
              <a:rPr lang="it-IT" dirty="0" smtClean="0">
                <a:solidFill>
                  <a:srgbClr val="696B6B"/>
                </a:solidFill>
                <a:latin typeface="HelveticaNeueLT Std" panose="020B0604020202020204" pitchFamily="34" charset="0"/>
              </a:rPr>
              <a:t> </a:t>
            </a:r>
            <a:r>
              <a:rPr lang="it-IT" dirty="0" err="1" smtClean="0">
                <a:solidFill>
                  <a:srgbClr val="696B6B"/>
                </a:solidFill>
                <a:latin typeface="HelveticaNeueLT Std" panose="020B0604020202020204" pitchFamily="34" charset="0"/>
              </a:rPr>
              <a:t>have</a:t>
            </a:r>
            <a:r>
              <a:rPr lang="it-IT" dirty="0" smtClean="0">
                <a:solidFill>
                  <a:srgbClr val="696B6B"/>
                </a:solidFill>
                <a:latin typeface="HelveticaNeueLT Std" panose="020B0604020202020204" pitchFamily="34" charset="0"/>
              </a:rPr>
              <a:t> </a:t>
            </a:r>
            <a:r>
              <a:rPr lang="it-IT" dirty="0" err="1" smtClean="0">
                <a:solidFill>
                  <a:srgbClr val="696B6B"/>
                </a:solidFill>
                <a:latin typeface="HelveticaNeueLT Std" panose="020B0604020202020204" pitchFamily="34" charset="0"/>
              </a:rPr>
              <a:t>health</a:t>
            </a:r>
            <a:r>
              <a:rPr lang="it-IT" dirty="0" smtClean="0">
                <a:solidFill>
                  <a:srgbClr val="696B6B"/>
                </a:solidFill>
                <a:latin typeface="HelveticaNeueLT Std" panose="020B0604020202020204" pitchFamily="34" charset="0"/>
              </a:rPr>
              <a:t> benefits? A </a:t>
            </a:r>
            <a:r>
              <a:rPr lang="it-IT" dirty="0" err="1" smtClean="0">
                <a:solidFill>
                  <a:srgbClr val="696B6B"/>
                </a:solidFill>
                <a:latin typeface="HelveticaNeueLT Std" panose="020B0604020202020204" pitchFamily="34" charset="0"/>
              </a:rPr>
              <a:t>systematic</a:t>
            </a:r>
            <a:r>
              <a:rPr lang="it-IT" dirty="0" smtClean="0">
                <a:solidFill>
                  <a:srgbClr val="696B6B"/>
                </a:solidFill>
                <a:latin typeface="HelveticaNeueLT Std" panose="020B0604020202020204" pitchFamily="34" charset="0"/>
              </a:rPr>
              <a:t> </a:t>
            </a:r>
            <a:r>
              <a:rPr lang="it-IT" dirty="0" err="1" smtClean="0">
                <a:solidFill>
                  <a:srgbClr val="696B6B"/>
                </a:solidFill>
                <a:latin typeface="HelveticaNeueLT Std" panose="020B0604020202020204" pitchFamily="34" charset="0"/>
              </a:rPr>
              <a:t>review</a:t>
            </a:r>
            <a:r>
              <a:rPr lang="it-IT" dirty="0" smtClean="0">
                <a:solidFill>
                  <a:srgbClr val="696B6B"/>
                </a:solidFill>
                <a:latin typeface="HelveticaNeueLT Std" panose="020B0604020202020204" pitchFamily="34" charset="0"/>
              </a:rPr>
              <a:t> and meta-</a:t>
            </a:r>
            <a:r>
              <a:rPr lang="it-IT" dirty="0" err="1" smtClean="0">
                <a:solidFill>
                  <a:srgbClr val="696B6B"/>
                </a:solidFill>
                <a:latin typeface="HelveticaNeueLT Std" panose="020B0604020202020204" pitchFamily="34" charset="0"/>
              </a:rPr>
              <a:t>analysis</a:t>
            </a:r>
            <a:r>
              <a:rPr lang="it-IT" dirty="0" smtClean="0">
                <a:solidFill>
                  <a:srgbClr val="696B6B"/>
                </a:solidFill>
                <a:latin typeface="HelveticaNeueLT Std" panose="020B0604020202020204" pitchFamily="34" charset="0"/>
              </a:rPr>
              <a:t>. 2015</a:t>
            </a:r>
            <a:br>
              <a:rPr lang="it-IT" dirty="0" smtClean="0">
                <a:solidFill>
                  <a:srgbClr val="696B6B"/>
                </a:solidFill>
                <a:latin typeface="HelveticaNeueLT Std" panose="020B0604020202020204" pitchFamily="34" charset="0"/>
              </a:rPr>
            </a:br>
            <a:r>
              <a:rPr lang="it-IT" sz="1600" dirty="0">
                <a:latin typeface="HelveticaNeueLT Std" panose="020B0604020202020204" pitchFamily="34" charset="0"/>
              </a:rPr>
              <a:t>[</a:t>
            </a:r>
            <a:r>
              <a:rPr lang="it-IT" sz="1600" dirty="0" err="1">
                <a:latin typeface="HelveticaNeueLT Std" panose="020B0604020202020204" pitchFamily="34" charset="0"/>
              </a:rPr>
              <a:t>Dors</a:t>
            </a:r>
            <a:r>
              <a:rPr lang="it-IT" sz="1600" dirty="0">
                <a:latin typeface="HelveticaNeueLT Std" panose="020B0604020202020204" pitchFamily="34" charset="0"/>
              </a:rPr>
              <a:t> ha inviato il .pdf]</a:t>
            </a:r>
          </a:p>
          <a:p>
            <a:endParaRPr lang="it-IT" dirty="0">
              <a:solidFill>
                <a:srgbClr val="696B6B"/>
              </a:solidFill>
              <a:latin typeface="HelveticaNeueLT Std" panose="020B0604020202020204" pitchFamily="34" charset="0"/>
            </a:endParaRPr>
          </a:p>
          <a:p>
            <a:r>
              <a:rPr lang="it-IT" dirty="0" smtClean="0">
                <a:solidFill>
                  <a:srgbClr val="696B6B"/>
                </a:solidFill>
                <a:latin typeface="HelveticaNeueLT Std" panose="020B0604020202020204" pitchFamily="34" charset="0"/>
              </a:rPr>
              <a:t>Biscuola S. et al., I gruppi di cammino. </a:t>
            </a:r>
            <a:r>
              <a:rPr lang="it-IT" dirty="0" err="1" smtClean="0">
                <a:solidFill>
                  <a:srgbClr val="696B6B"/>
                </a:solidFill>
                <a:latin typeface="HelveticaNeueLT Std" panose="020B0604020202020204" pitchFamily="34" charset="0"/>
              </a:rPr>
              <a:t>Uisp</a:t>
            </a:r>
            <a:r>
              <a:rPr lang="it-IT" dirty="0" smtClean="0">
                <a:solidFill>
                  <a:srgbClr val="696B6B"/>
                </a:solidFill>
                <a:latin typeface="HelveticaNeueLT Std" panose="020B0604020202020204" pitchFamily="34" charset="0"/>
              </a:rPr>
              <a:t> </a:t>
            </a:r>
            <a:r>
              <a:rPr lang="it-IT" dirty="0">
                <a:solidFill>
                  <a:srgbClr val="696B6B"/>
                </a:solidFill>
                <a:latin typeface="HelveticaNeueLT Std" panose="020B0604020202020204" pitchFamily="34" charset="0"/>
              </a:rPr>
              <a:t>Rovigo</a:t>
            </a:r>
            <a:br>
              <a:rPr lang="it-IT" dirty="0">
                <a:solidFill>
                  <a:srgbClr val="696B6B"/>
                </a:solidFill>
                <a:latin typeface="HelveticaNeueLT Std" panose="020B0604020202020204" pitchFamily="34" charset="0"/>
              </a:rPr>
            </a:br>
            <a:r>
              <a:rPr lang="it-IT" sz="1600" dirty="0" smtClean="0">
                <a:latin typeface="HelveticaNeueLT Std" panose="020B0604020202020204" pitchFamily="34" charset="0"/>
              </a:rPr>
              <a:t>Si rimanda a questo link: </a:t>
            </a:r>
            <a:r>
              <a:rPr lang="it-IT" sz="1600" dirty="0" smtClean="0">
                <a:latin typeface="HelveticaNeueLT Std" panose="020B0604020202020204" pitchFamily="34" charset="0"/>
                <a:hlinkClick r:id="rId3"/>
              </a:rPr>
              <a:t>http</a:t>
            </a:r>
            <a:r>
              <a:rPr lang="it-IT" sz="1600" dirty="0">
                <a:latin typeface="HelveticaNeueLT Std" panose="020B0604020202020204" pitchFamily="34" charset="0"/>
                <a:hlinkClick r:id="rId3"/>
              </a:rPr>
              <a:t>://</a:t>
            </a:r>
            <a:r>
              <a:rPr lang="it-IT" sz="1600" dirty="0" smtClean="0">
                <a:latin typeface="HelveticaNeueLT Std" panose="020B0604020202020204" pitchFamily="34" charset="0"/>
                <a:hlinkClick r:id="rId3"/>
              </a:rPr>
              <a:t>www.uisp.it/rovigo2/pagina/progetto-integrato-la-storia</a:t>
            </a:r>
            <a:r>
              <a:rPr lang="it-IT" sz="1600" dirty="0" smtClean="0">
                <a:latin typeface="HelveticaNeueLT Std" panose="020B0604020202020204" pitchFamily="34" charset="0"/>
              </a:rPr>
              <a:t> dove è disponibile un esempio di documento progettuale dettagliato (fondo pagina)</a:t>
            </a:r>
            <a:br>
              <a:rPr lang="it-IT" sz="1600" dirty="0" smtClean="0">
                <a:latin typeface="HelveticaNeueLT Std" panose="020B0604020202020204" pitchFamily="34" charset="0"/>
              </a:rPr>
            </a:br>
            <a:r>
              <a:rPr lang="it-IT" sz="1600" dirty="0">
                <a:latin typeface="HelveticaNeueLT Std" panose="020B0604020202020204" pitchFamily="34" charset="0"/>
              </a:rPr>
              <a:t>[</a:t>
            </a:r>
            <a:r>
              <a:rPr lang="it-IT" sz="1600" dirty="0" err="1">
                <a:latin typeface="HelveticaNeueLT Std" panose="020B0604020202020204" pitchFamily="34" charset="0"/>
              </a:rPr>
              <a:t>Dors</a:t>
            </a:r>
            <a:r>
              <a:rPr lang="it-IT" sz="1600" dirty="0">
                <a:latin typeface="HelveticaNeueLT Std" panose="020B0604020202020204" pitchFamily="34" charset="0"/>
              </a:rPr>
              <a:t> ha inviato il .pdf del documento progettuale]</a:t>
            </a:r>
          </a:p>
          <a:p>
            <a:endParaRPr lang="it-IT" dirty="0">
              <a:solidFill>
                <a:srgbClr val="696B6B"/>
              </a:solidFill>
              <a:latin typeface="HelveticaNeueLT Std" panose="020B0604020202020204" pitchFamily="34" charset="0"/>
            </a:endParaRPr>
          </a:p>
          <a:p>
            <a:r>
              <a:rPr lang="it-IT" dirty="0" err="1" smtClean="0">
                <a:solidFill>
                  <a:srgbClr val="696B6B"/>
                </a:solidFill>
                <a:latin typeface="HelveticaNeueLT Std" panose="020B0604020202020204" pitchFamily="34" charset="0"/>
              </a:rPr>
              <a:t>Aulss</a:t>
            </a:r>
            <a:r>
              <a:rPr lang="it-IT" dirty="0" smtClean="0">
                <a:solidFill>
                  <a:srgbClr val="696B6B"/>
                </a:solidFill>
                <a:latin typeface="HelveticaNeueLT Std" panose="020B0604020202020204" pitchFamily="34" charset="0"/>
              </a:rPr>
              <a:t> </a:t>
            </a:r>
            <a:r>
              <a:rPr lang="it-IT" dirty="0">
                <a:solidFill>
                  <a:srgbClr val="696B6B"/>
                </a:solidFill>
                <a:latin typeface="HelveticaNeueLT Std" panose="020B0604020202020204" pitchFamily="34" charset="0"/>
              </a:rPr>
              <a:t>7 </a:t>
            </a:r>
            <a:r>
              <a:rPr lang="it-IT" dirty="0" smtClean="0">
                <a:solidFill>
                  <a:srgbClr val="696B6B"/>
                </a:solidFill>
                <a:latin typeface="HelveticaNeueLT Std" panose="020B0604020202020204" pitchFamily="34" charset="0"/>
              </a:rPr>
              <a:t>Treviso.</a:t>
            </a:r>
            <a:br>
              <a:rPr lang="it-IT" dirty="0" smtClean="0">
                <a:solidFill>
                  <a:srgbClr val="696B6B"/>
                </a:solidFill>
                <a:latin typeface="HelveticaNeueLT Std" panose="020B0604020202020204" pitchFamily="34" charset="0"/>
              </a:rPr>
            </a:br>
            <a:r>
              <a:rPr lang="it-IT" sz="1600" dirty="0" smtClean="0">
                <a:latin typeface="HelveticaNeueLT Std" panose="020B0604020202020204" pitchFamily="34" charset="0"/>
              </a:rPr>
              <a:t>Si </a:t>
            </a:r>
            <a:r>
              <a:rPr lang="it-IT" sz="1600" dirty="0">
                <a:latin typeface="HelveticaNeueLT Std" panose="020B0604020202020204" pitchFamily="34" charset="0"/>
              </a:rPr>
              <a:t>rimanda a questo link</a:t>
            </a:r>
            <a:r>
              <a:rPr lang="it-IT" sz="1600" dirty="0" smtClean="0">
                <a:latin typeface="HelveticaNeueLT Std" panose="020B0604020202020204" pitchFamily="34" charset="0"/>
              </a:rPr>
              <a:t>:</a:t>
            </a:r>
            <a:r>
              <a:rPr lang="it-IT" dirty="0">
                <a:latin typeface="HelveticaNeueLT Std" panose="020B0604020202020204" pitchFamily="34" charset="0"/>
                <a:hlinkClick r:id="rId4"/>
              </a:rPr>
              <a:t> </a:t>
            </a:r>
            <a:r>
              <a:rPr lang="it-IT" sz="1600" dirty="0">
                <a:latin typeface="HelveticaNeueLT Std" panose="020B0604020202020204" pitchFamily="34" charset="0"/>
                <a:hlinkClick r:id="rId4"/>
              </a:rPr>
              <a:t>https://aas5.sanita.fvg.it/it/progetti/gruppi_cammino.html</a:t>
            </a:r>
            <a:r>
              <a:rPr lang="it-IT" u="sng" dirty="0">
                <a:latin typeface="HelveticaNeueLT Std" panose="020B0604020202020204" pitchFamily="34" charset="0"/>
              </a:rPr>
              <a:t/>
            </a:r>
            <a:br>
              <a:rPr lang="it-IT" u="sng" dirty="0">
                <a:latin typeface="HelveticaNeueLT Std" panose="020B0604020202020204" pitchFamily="34" charset="0"/>
              </a:rPr>
            </a:br>
            <a:r>
              <a:rPr lang="it-IT" sz="1600" dirty="0" smtClean="0">
                <a:latin typeface="HelveticaNeueLT Std" panose="020B0604020202020204" pitchFamily="34" charset="0"/>
              </a:rPr>
              <a:t>dove è disponibile un esempio di documento progettuale snello (fondo pagina)</a:t>
            </a:r>
            <a:br>
              <a:rPr lang="it-IT" sz="1600" dirty="0" smtClean="0">
                <a:latin typeface="HelveticaNeueLT Std" panose="020B0604020202020204" pitchFamily="34" charset="0"/>
              </a:rPr>
            </a:br>
            <a:r>
              <a:rPr lang="it-IT" sz="1600" dirty="0">
                <a:latin typeface="HelveticaNeueLT Std" panose="020B0604020202020204" pitchFamily="34" charset="0"/>
              </a:rPr>
              <a:t>[</a:t>
            </a:r>
            <a:r>
              <a:rPr lang="it-IT" sz="1600" dirty="0" err="1">
                <a:latin typeface="HelveticaNeueLT Std" panose="020B0604020202020204" pitchFamily="34" charset="0"/>
              </a:rPr>
              <a:t>Dors</a:t>
            </a:r>
            <a:r>
              <a:rPr lang="it-IT" sz="1600" dirty="0">
                <a:latin typeface="HelveticaNeueLT Std" panose="020B0604020202020204" pitchFamily="34" charset="0"/>
              </a:rPr>
              <a:t> ha inviato il .pdf del documento progettuale]</a:t>
            </a:r>
          </a:p>
          <a:p>
            <a:endParaRPr lang="it-IT" dirty="0" smtClean="0">
              <a:solidFill>
                <a:srgbClr val="696B6B"/>
              </a:solidFill>
              <a:latin typeface="HelveticaNeueLT Std" panose="020B0604020202020204" pitchFamily="34" charset="0"/>
            </a:endParaRPr>
          </a:p>
          <a:p>
            <a:r>
              <a:rPr lang="it-IT" dirty="0" smtClean="0">
                <a:solidFill>
                  <a:srgbClr val="696B6B"/>
                </a:solidFill>
                <a:latin typeface="HelveticaNeueLT Std" panose="020B0604020202020204" pitchFamily="34" charset="0"/>
              </a:rPr>
              <a:t>Progetto 1 km in salute in camminata veloce e corsa lenta, gruppi omogenei di cammino. 2013</a:t>
            </a:r>
            <a:br>
              <a:rPr lang="it-IT" dirty="0" smtClean="0">
                <a:solidFill>
                  <a:srgbClr val="696B6B"/>
                </a:solidFill>
                <a:latin typeface="HelveticaNeueLT Std" panose="020B0604020202020204" pitchFamily="34" charset="0"/>
              </a:rPr>
            </a:br>
            <a:r>
              <a:rPr lang="it-IT" sz="1600" dirty="0">
                <a:latin typeface="HelveticaNeueLT Std" panose="020B0604020202020204" pitchFamily="34" charset="0"/>
              </a:rPr>
              <a:t>[</a:t>
            </a:r>
            <a:r>
              <a:rPr lang="it-IT" sz="1600" dirty="0" err="1">
                <a:latin typeface="HelveticaNeueLT Std" panose="020B0604020202020204" pitchFamily="34" charset="0"/>
              </a:rPr>
              <a:t>Dors</a:t>
            </a:r>
            <a:r>
              <a:rPr lang="it-IT" sz="1600" dirty="0">
                <a:latin typeface="HelveticaNeueLT Std" panose="020B0604020202020204" pitchFamily="34" charset="0"/>
              </a:rPr>
              <a:t> ha inviato il .pdf</a:t>
            </a:r>
            <a:r>
              <a:rPr lang="it-IT" sz="1600" dirty="0" smtClean="0">
                <a:latin typeface="HelveticaNeueLT Std" panose="020B0604020202020204" pitchFamily="34" charset="0"/>
              </a:rPr>
              <a:t>]</a:t>
            </a:r>
            <a:endParaRPr lang="it-IT" sz="1600" dirty="0">
              <a:latin typeface="HelveticaNeueLT Std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54431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4583" name="Group 1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5493714"/>
              </p:ext>
            </p:extLst>
          </p:nvPr>
        </p:nvGraphicFramePr>
        <p:xfrm>
          <a:off x="365428" y="1544318"/>
          <a:ext cx="8489344" cy="4102874"/>
        </p:xfrm>
        <a:graphic>
          <a:graphicData uri="http://schemas.openxmlformats.org/drawingml/2006/table">
            <a:tbl>
              <a:tblPr/>
              <a:tblGrid>
                <a:gridCol w="1481182">
                  <a:extLst>
                    <a:ext uri="{9D8B030D-6E8A-4147-A177-3AD203B41FA5}">
                      <a16:colId xmlns:a16="http://schemas.microsoft.com/office/drawing/2014/main" val="3054517694"/>
                    </a:ext>
                  </a:extLst>
                </a:gridCol>
                <a:gridCol w="7008162">
                  <a:extLst>
                    <a:ext uri="{9D8B030D-6E8A-4147-A177-3AD203B41FA5}">
                      <a16:colId xmlns:a16="http://schemas.microsoft.com/office/drawing/2014/main" val="2561645211"/>
                    </a:ext>
                  </a:extLst>
                </a:gridCol>
              </a:tblGrid>
              <a:tr h="41380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NeueLT Std" panose="020B0604020202020204" pitchFamily="34" charset="0"/>
                        </a:rPr>
                        <a:t>10.00 - 10.15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NeueLT Std" panose="020B0604020202020204" pitchFamily="34" charset="0"/>
                        </a:rPr>
                        <a:t>Accoglienza e trasferimento in veranda - primo piano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97153146"/>
                  </a:ext>
                </a:extLst>
              </a:tr>
              <a:tr h="8876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NeueLT Std" panose="020B0604020202020204" pitchFamily="34" charset="0"/>
                        </a:rPr>
                        <a:t>10.15 - 11.00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b="1" dirty="0" smtClean="0">
                          <a:latin typeface="HelveticaNeueLT Std" panose="020B0604020202020204" pitchFamily="34" charset="0"/>
                        </a:rPr>
                        <a:t>Come lavoreremo insieme?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it-IT" sz="1600" dirty="0" smtClean="0">
                          <a:latin typeface="HelveticaNeueLT Std" panose="020B0604020202020204" pitchFamily="34" charset="0"/>
                        </a:rPr>
                        <a:t>Presentazione e approvazione del</a:t>
                      </a:r>
                      <a:r>
                        <a:rPr lang="it-IT" sz="1600" baseline="0" dirty="0" smtClean="0">
                          <a:latin typeface="HelveticaNeueLT Std" panose="020B0604020202020204" pitchFamily="34" charset="0"/>
                        </a:rPr>
                        <a:t> percorso e </a:t>
                      </a:r>
                      <a:r>
                        <a:rPr lang="it-IT" sz="1600" dirty="0" smtClean="0">
                          <a:latin typeface="HelveticaNeueLT Std" panose="020B0604020202020204" pitchFamily="34" charset="0"/>
                        </a:rPr>
                        <a:t>scelta date dei prossimi appuntamenti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25997535"/>
                  </a:ext>
                </a:extLst>
              </a:tr>
              <a:tr h="41380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NeueLT Std" panose="020B0604020202020204" pitchFamily="34" charset="0"/>
                        </a:rPr>
                        <a:t>11.00 - 11.15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NeueLT Std" panose="020B0604020202020204" pitchFamily="34" charset="0"/>
                          <a:ea typeface="Arial Unicode MS" pitchFamily="34" charset="-128"/>
                        </a:rPr>
                        <a:t>Pausa caffè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78282621"/>
                  </a:ext>
                </a:extLst>
              </a:tr>
              <a:tr h="8876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NeueLT Std" panose="020B0604020202020204" pitchFamily="34" charset="0"/>
                        </a:rPr>
                        <a:t>11.15 - 12.30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it-IT" sz="1600" b="1" kern="1200" dirty="0" smtClean="0">
                          <a:solidFill>
                            <a:schemeClr val="tx1"/>
                          </a:solidFill>
                          <a:latin typeface="HelveticaNeueLT Std" panose="020B0604020202020204" pitchFamily="34" charset="0"/>
                          <a:ea typeface="+mn-ea"/>
                          <a:cs typeface="+mn-cs"/>
                        </a:rPr>
                        <a:t>Restituzione analisi progettuale dei gruppi di cammino </a:t>
                      </a:r>
                      <a:r>
                        <a:rPr lang="it-IT" sz="1600" kern="1200" dirty="0" smtClean="0">
                          <a:solidFill>
                            <a:schemeClr val="tx1"/>
                          </a:solidFill>
                          <a:latin typeface="HelveticaNeueLT Std" panose="020B0604020202020204" pitchFamily="34" charset="0"/>
                          <a:ea typeface="+mn-ea"/>
                          <a:cs typeface="+mn-cs"/>
                        </a:rPr>
                        <a:t>(prima</a:t>
                      </a:r>
                      <a:r>
                        <a:rPr lang="it-IT" sz="1600" kern="1200" baseline="0" dirty="0" smtClean="0">
                          <a:solidFill>
                            <a:schemeClr val="tx1"/>
                          </a:solidFill>
                          <a:latin typeface="HelveticaNeueLT Std" panose="020B0604020202020204" pitchFamily="34" charset="0"/>
                          <a:ea typeface="+mn-ea"/>
                          <a:cs typeface="+mn-cs"/>
                        </a:rPr>
                        <a:t> parte):</a:t>
                      </a:r>
                      <a:r>
                        <a:rPr lang="it-IT" sz="1600" kern="1200" dirty="0" smtClean="0">
                          <a:solidFill>
                            <a:schemeClr val="tx1"/>
                          </a:solidFill>
                          <a:latin typeface="HelveticaNeueLT Std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it-IT" sz="1600" kern="1200" dirty="0" smtClean="0">
                          <a:solidFill>
                            <a:schemeClr val="tx1"/>
                          </a:solidFill>
                          <a:latin typeface="HelveticaNeueLT Std" panose="020B0604020202020204" pitchFamily="34" charset="0"/>
                          <a:ea typeface="+mn-ea"/>
                          <a:cs typeface="+mn-cs"/>
                        </a:rPr>
                        <a:t>Le indicazioni della letteratura e della pratica, la</a:t>
                      </a:r>
                      <a:r>
                        <a:rPr lang="it-IT" sz="1600" kern="1200" baseline="0" dirty="0" smtClean="0">
                          <a:solidFill>
                            <a:schemeClr val="tx1"/>
                          </a:solidFill>
                          <a:latin typeface="HelveticaNeueLT Std" panose="020B0604020202020204" pitchFamily="34" charset="0"/>
                          <a:ea typeface="+mn-ea"/>
                          <a:cs typeface="+mn-cs"/>
                        </a:rPr>
                        <a:t> catalogazione e la </a:t>
                      </a:r>
                      <a:r>
                        <a:rPr lang="it-IT" sz="1600" kern="1200" dirty="0" smtClean="0">
                          <a:solidFill>
                            <a:schemeClr val="tx1"/>
                          </a:solidFill>
                          <a:latin typeface="HelveticaNeueLT Std" panose="020B0604020202020204" pitchFamily="34" charset="0"/>
                          <a:ea typeface="+mn-ea"/>
                          <a:cs typeface="+mn-cs"/>
                        </a:rPr>
                        <a:t>documentazione disponibile, oggi, su Banca Dati </a:t>
                      </a:r>
                      <a:r>
                        <a:rPr lang="it-IT" sz="1600" kern="1200" dirty="0" err="1" smtClean="0">
                          <a:solidFill>
                            <a:schemeClr val="tx1"/>
                          </a:solidFill>
                          <a:latin typeface="HelveticaNeueLT Std" panose="020B0604020202020204" pitchFamily="34" charset="0"/>
                          <a:ea typeface="+mn-ea"/>
                          <a:cs typeface="+mn-cs"/>
                        </a:rPr>
                        <a:t>Pro.Sa</a:t>
                      </a:r>
                      <a:r>
                        <a:rPr lang="it-IT" sz="1600" kern="1200" dirty="0" smtClean="0">
                          <a:solidFill>
                            <a:schemeClr val="tx1"/>
                          </a:solidFill>
                          <a:latin typeface="HelveticaNeueLT Std" panose="020B0604020202020204" pitchFamily="34" charset="0"/>
                          <a:ea typeface="+mn-ea"/>
                          <a:cs typeface="+mn-cs"/>
                        </a:rPr>
                        <a:t>.</a:t>
                      </a:r>
                      <a:endParaRPr lang="it-IT" altLang="it-IT" sz="1600" kern="1200" dirty="0" smtClean="0">
                        <a:solidFill>
                          <a:schemeClr val="tx1"/>
                        </a:solidFill>
                        <a:latin typeface="HelveticaNeueLT Std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92954165"/>
                  </a:ext>
                </a:extLst>
              </a:tr>
              <a:tr h="41380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NeueLT Std" panose="020B0604020202020204" pitchFamily="34" charset="0"/>
                        </a:rPr>
                        <a:t>12.30 - 13.30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NeueLT Std" panose="020B0604020202020204" pitchFamily="34" charset="0"/>
                        </a:rPr>
                        <a:t>Pranzo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83772803"/>
                  </a:ext>
                </a:extLst>
              </a:tr>
              <a:tr h="108623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NeueLT Std" panose="020B0604020202020204" pitchFamily="34" charset="0"/>
                        </a:rPr>
                        <a:t>13.30 - 16.00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b="0" kern="1200" dirty="0" smtClean="0">
                          <a:solidFill>
                            <a:schemeClr val="tx1"/>
                          </a:solidFill>
                          <a:latin typeface="HelveticaNeueLT Std" panose="020B0604020202020204" pitchFamily="34" charset="0"/>
                          <a:ea typeface="+mn-ea"/>
                          <a:cs typeface="+mn-cs"/>
                        </a:rPr>
                        <a:t>Ritrovo</a:t>
                      </a:r>
                      <a:r>
                        <a:rPr lang="it-IT" sz="1600" b="0" kern="1200" baseline="0" dirty="0" smtClean="0">
                          <a:solidFill>
                            <a:schemeClr val="tx1"/>
                          </a:solidFill>
                          <a:latin typeface="HelveticaNeueLT Std" panose="020B0604020202020204" pitchFamily="34" charset="0"/>
                          <a:ea typeface="+mn-ea"/>
                          <a:cs typeface="+mn-cs"/>
                        </a:rPr>
                        <a:t> in aula formazione - piano terra</a:t>
                      </a:r>
                      <a:r>
                        <a:rPr lang="it-IT" sz="1600" kern="1200" dirty="0" smtClean="0">
                          <a:solidFill>
                            <a:schemeClr val="tx1"/>
                          </a:solidFill>
                          <a:latin typeface="HelveticaNeueLT Std" panose="020B0604020202020204" pitchFamily="34" charset="0"/>
                          <a:ea typeface="+mn-ea"/>
                          <a:cs typeface="+mn-cs"/>
                        </a:rPr>
                        <a:t/>
                      </a:r>
                      <a:br>
                        <a:rPr lang="it-IT" sz="1600" kern="1200" dirty="0" smtClean="0">
                          <a:solidFill>
                            <a:schemeClr val="tx1"/>
                          </a:solidFill>
                          <a:latin typeface="HelveticaNeueLT Std" panose="020B0604020202020204" pitchFamily="34" charset="0"/>
                          <a:ea typeface="+mn-ea"/>
                          <a:cs typeface="+mn-cs"/>
                        </a:rPr>
                      </a:br>
                      <a:r>
                        <a:rPr lang="it-IT" sz="1600" b="1" kern="1200" dirty="0" smtClean="0">
                          <a:solidFill>
                            <a:schemeClr val="tx1"/>
                          </a:solidFill>
                          <a:latin typeface="HelveticaNeueLT Std" panose="020B0604020202020204" pitchFamily="34" charset="0"/>
                          <a:ea typeface="+mn-ea"/>
                          <a:cs typeface="+mn-cs"/>
                        </a:rPr>
                        <a:t>Restituzione analisi progettuale dei gruppi di cammino </a:t>
                      </a:r>
                      <a:r>
                        <a:rPr lang="it-IT" sz="1600" b="0" kern="1200" dirty="0" smtClean="0">
                          <a:solidFill>
                            <a:schemeClr val="tx1"/>
                          </a:solidFill>
                          <a:latin typeface="HelveticaNeueLT Std" panose="020B0604020202020204" pitchFamily="34" charset="0"/>
                          <a:ea typeface="+mn-ea"/>
                          <a:cs typeface="+mn-cs"/>
                        </a:rPr>
                        <a:t>(seconda</a:t>
                      </a:r>
                      <a:r>
                        <a:rPr lang="it-IT" sz="1600" b="0" kern="1200" baseline="0" dirty="0" smtClean="0">
                          <a:solidFill>
                            <a:schemeClr val="tx1"/>
                          </a:solidFill>
                          <a:latin typeface="HelveticaNeueLT Std" panose="020B0604020202020204" pitchFamily="34" charset="0"/>
                          <a:ea typeface="+mn-ea"/>
                          <a:cs typeface="+mn-cs"/>
                        </a:rPr>
                        <a:t> parte)</a:t>
                      </a:r>
                      <a:r>
                        <a:rPr lang="it-IT" sz="1600" b="1" kern="1200" baseline="0" dirty="0" smtClean="0">
                          <a:solidFill>
                            <a:schemeClr val="tx1"/>
                          </a:solidFill>
                          <a:latin typeface="HelveticaNeueLT Std" panose="020B0604020202020204" pitchFamily="34" charset="0"/>
                          <a:ea typeface="+mn-ea"/>
                          <a:cs typeface="+mn-cs"/>
                        </a:rPr>
                        <a:t/>
                      </a:r>
                      <a:br>
                        <a:rPr lang="it-IT" sz="1600" b="1" kern="1200" baseline="0" dirty="0" smtClean="0">
                          <a:solidFill>
                            <a:schemeClr val="tx1"/>
                          </a:solidFill>
                          <a:latin typeface="HelveticaNeueLT Std" panose="020B0604020202020204" pitchFamily="34" charset="0"/>
                          <a:ea typeface="+mn-ea"/>
                          <a:cs typeface="+mn-cs"/>
                        </a:rPr>
                      </a:br>
                      <a:r>
                        <a:rPr lang="it-IT" sz="1600" kern="1200" baseline="0" dirty="0" smtClean="0">
                          <a:solidFill>
                            <a:schemeClr val="tx1"/>
                          </a:solidFill>
                          <a:latin typeface="HelveticaNeueLT Std" panose="020B0604020202020204" pitchFamily="34" charset="0"/>
                          <a:ea typeface="+mn-ea"/>
                          <a:cs typeface="+mn-cs"/>
                        </a:rPr>
                        <a:t>e suddivisione del lavoro per il prossimo appuntamento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39735536"/>
                  </a:ext>
                </a:extLst>
              </a:tr>
            </a:tbl>
          </a:graphicData>
        </a:graphic>
      </p:graphicFrame>
      <p:sp>
        <p:nvSpPr>
          <p:cNvPr id="104491" name="Text Box 43"/>
          <p:cNvSpPr txBox="1">
            <a:spLocks noChangeArrowheads="1"/>
          </p:cNvSpPr>
          <p:nvPr/>
        </p:nvSpPr>
        <p:spPr bwMode="auto">
          <a:xfrm>
            <a:off x="1029502" y="210472"/>
            <a:ext cx="716119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altLang="it-IT" sz="3200" b="1" dirty="0" smtClean="0">
                <a:solidFill>
                  <a:srgbClr val="E95E27"/>
                </a:solidFill>
                <a:latin typeface="HelveticaNeueLT Std" panose="020B0604020202020204" pitchFamily="34" charset="0"/>
              </a:rPr>
              <a:t>Il programma del 22 maggio</a:t>
            </a:r>
            <a:endParaRPr lang="it-IT" altLang="it-IT" sz="3200" b="1" dirty="0">
              <a:solidFill>
                <a:srgbClr val="E95E27"/>
              </a:solidFill>
              <a:latin typeface="HelveticaNeueLT Std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9647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1463915" y="775514"/>
            <a:ext cx="7587761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b="1" dirty="0" smtClean="0">
                <a:latin typeface="HelveticaNeueLT Std" panose="020B0604020202020204" pitchFamily="34" charset="0"/>
              </a:rPr>
              <a:t>Una buona idea condivisa</a:t>
            </a:r>
            <a:r>
              <a:rPr lang="it-IT" dirty="0" smtClean="0">
                <a:latin typeface="HelveticaNeueLT Std" panose="020B0604020202020204" pitchFamily="34" charset="0"/>
              </a:rPr>
              <a:t>: dalle indicazioni della letteratura e delle pratiche documentate in </a:t>
            </a:r>
            <a:r>
              <a:rPr lang="it-IT" dirty="0" err="1" smtClean="0">
                <a:latin typeface="HelveticaNeueLT Std" panose="020B0604020202020204" pitchFamily="34" charset="0"/>
              </a:rPr>
              <a:t>Pro.Sa</a:t>
            </a:r>
            <a:r>
              <a:rPr lang="it-IT" dirty="0" smtClean="0"/>
              <a:t>.</a:t>
            </a:r>
            <a:endParaRPr lang="it-IT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39562" y="775513"/>
            <a:ext cx="14243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>
                <a:solidFill>
                  <a:srgbClr val="E95E27"/>
                </a:solidFill>
                <a:latin typeface="HelveticaNeueLT Std" panose="020B0604020202020204" pitchFamily="34" charset="0"/>
              </a:rPr>
              <a:t>1° incontro</a:t>
            </a:r>
            <a:br>
              <a:rPr lang="it-IT" b="1" dirty="0" smtClean="0">
                <a:solidFill>
                  <a:srgbClr val="E95E27"/>
                </a:solidFill>
                <a:latin typeface="HelveticaNeueLT Std" panose="020B0604020202020204" pitchFamily="34" charset="0"/>
              </a:rPr>
            </a:br>
            <a:r>
              <a:rPr lang="it-IT" b="1" dirty="0" smtClean="0">
                <a:solidFill>
                  <a:srgbClr val="E95E27"/>
                </a:solidFill>
                <a:latin typeface="HelveticaNeueLT Std" panose="020B0604020202020204" pitchFamily="34" charset="0"/>
              </a:rPr>
              <a:t>22 maggio</a:t>
            </a:r>
            <a:endParaRPr lang="it-IT" b="1" dirty="0">
              <a:solidFill>
                <a:srgbClr val="E95E27"/>
              </a:solidFill>
              <a:latin typeface="HelveticaNeueLT Std" panose="020B0604020202020204" pitchFamily="34" charset="0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39562" y="2069608"/>
            <a:ext cx="14243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>
                <a:solidFill>
                  <a:srgbClr val="E95E27"/>
                </a:solidFill>
                <a:latin typeface="HelveticaNeueLT Std" panose="020B0604020202020204" pitchFamily="34" charset="0"/>
              </a:rPr>
              <a:t>2° incontro</a:t>
            </a:r>
            <a:br>
              <a:rPr lang="it-IT" b="1" dirty="0" smtClean="0">
                <a:solidFill>
                  <a:srgbClr val="E95E27"/>
                </a:solidFill>
                <a:latin typeface="HelveticaNeueLT Std" panose="020B0604020202020204" pitchFamily="34" charset="0"/>
              </a:rPr>
            </a:br>
            <a:r>
              <a:rPr lang="it-IT" b="1" dirty="0" smtClean="0">
                <a:solidFill>
                  <a:srgbClr val="E95E27"/>
                </a:solidFill>
                <a:latin typeface="HelveticaNeueLT Std" panose="020B0604020202020204" pitchFamily="34" charset="0"/>
              </a:rPr>
              <a:t>18 luglio</a:t>
            </a:r>
            <a:endParaRPr lang="it-IT" b="1" dirty="0">
              <a:solidFill>
                <a:srgbClr val="E95E27"/>
              </a:solidFill>
              <a:latin typeface="HelveticaNeueLT Std" panose="020B0604020202020204" pitchFamily="34" charset="0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1463915" y="2046102"/>
            <a:ext cx="7587761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b="1" dirty="0" smtClean="0">
                <a:latin typeface="HelveticaNeueLT Std" panose="020B0604020202020204" pitchFamily="34" charset="0"/>
              </a:rPr>
              <a:t>Dalla buona idea al progetto condiviso</a:t>
            </a:r>
            <a:r>
              <a:rPr lang="it-IT" dirty="0" smtClean="0">
                <a:latin typeface="HelveticaNeueLT Std" panose="020B0604020202020204" pitchFamily="34" charset="0"/>
              </a:rPr>
              <a:t>: definire la struttura del documento progettuale</a:t>
            </a:r>
            <a:endParaRPr lang="it-IT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39562" y="4378832"/>
            <a:ext cx="14243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>
                <a:solidFill>
                  <a:srgbClr val="E95E27"/>
                </a:solidFill>
                <a:latin typeface="HelveticaNeueLT Std" panose="020B0604020202020204" pitchFamily="34" charset="0"/>
              </a:rPr>
              <a:t>3° incontro</a:t>
            </a:r>
            <a:br>
              <a:rPr lang="it-IT" b="1" dirty="0" smtClean="0">
                <a:solidFill>
                  <a:srgbClr val="E95E27"/>
                </a:solidFill>
                <a:latin typeface="HelveticaNeueLT Std" panose="020B0604020202020204" pitchFamily="34" charset="0"/>
              </a:rPr>
            </a:br>
            <a:r>
              <a:rPr lang="it-IT" b="1" dirty="0" smtClean="0">
                <a:solidFill>
                  <a:srgbClr val="E95E27"/>
                </a:solidFill>
                <a:latin typeface="HelveticaNeueLT Std" panose="020B0604020202020204" pitchFamily="34" charset="0"/>
              </a:rPr>
              <a:t> 17 ottobre</a:t>
            </a:r>
            <a:endParaRPr lang="it-IT" b="1" dirty="0">
              <a:solidFill>
                <a:srgbClr val="E95E27"/>
              </a:solidFill>
              <a:latin typeface="HelveticaNeueLT Std" panose="020B0604020202020204" pitchFamily="34" charset="0"/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-39569" y="3201146"/>
            <a:ext cx="1503485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>
                <a:solidFill>
                  <a:srgbClr val="696B6B"/>
                </a:solidFill>
                <a:latin typeface="HelveticaNeueLT Std" panose="020B0604020202020204" pitchFamily="34" charset="0"/>
              </a:rPr>
              <a:t>RAP</a:t>
            </a:r>
            <a:br>
              <a:rPr lang="it-IT" b="1" dirty="0" smtClean="0">
                <a:solidFill>
                  <a:srgbClr val="696B6B"/>
                </a:solidFill>
                <a:latin typeface="HelveticaNeueLT Std" panose="020B0604020202020204" pitchFamily="34" charset="0"/>
              </a:rPr>
            </a:br>
            <a:r>
              <a:rPr lang="it-IT" sz="1600" b="1" dirty="0" smtClean="0">
                <a:solidFill>
                  <a:srgbClr val="696B6B"/>
                </a:solidFill>
                <a:latin typeface="HelveticaNeueLT Std" panose="020B0604020202020204" pitchFamily="34" charset="0"/>
              </a:rPr>
              <a:t>18 settembre</a:t>
            </a:r>
            <a:endParaRPr lang="it-IT" sz="1600" b="1" dirty="0">
              <a:solidFill>
                <a:srgbClr val="696B6B"/>
              </a:solidFill>
              <a:latin typeface="HelveticaNeueLT Std" panose="020B0604020202020204" pitchFamily="34" charset="0"/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1463915" y="3408281"/>
            <a:ext cx="7587761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b="1" dirty="0" smtClean="0">
                <a:solidFill>
                  <a:srgbClr val="696B6B"/>
                </a:solidFill>
                <a:latin typeface="HelveticaNeueLT Std" panose="020B0604020202020204" pitchFamily="34" charset="0"/>
              </a:rPr>
              <a:t>Presentazione lavori e struttura </a:t>
            </a:r>
            <a:r>
              <a:rPr lang="it-IT" dirty="0" smtClean="0">
                <a:solidFill>
                  <a:srgbClr val="696B6B"/>
                </a:solidFill>
                <a:latin typeface="HelveticaNeueLT Std" panose="020B0604020202020204" pitchFamily="34" charset="0"/>
              </a:rPr>
              <a:t>documento progettuale a tutta la RAP</a:t>
            </a:r>
            <a:endParaRPr lang="it-IT" dirty="0">
              <a:solidFill>
                <a:srgbClr val="696B6B"/>
              </a:solidFill>
            </a:endParaRPr>
          </a:p>
        </p:txBody>
      </p:sp>
      <p:sp>
        <p:nvSpPr>
          <p:cNvPr id="12" name="CasellaDiTesto 11"/>
          <p:cNvSpPr txBox="1"/>
          <p:nvPr/>
        </p:nvSpPr>
        <p:spPr>
          <a:xfrm>
            <a:off x="1463916" y="4378833"/>
            <a:ext cx="7587761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b="1" dirty="0" smtClean="0">
                <a:latin typeface="HelveticaNeueLT Std" panose="020B0604020202020204" pitchFamily="34" charset="0"/>
              </a:rPr>
              <a:t>Dal progetto al piano di valutazione condiviso</a:t>
            </a:r>
            <a:r>
              <a:rPr lang="it-IT" dirty="0" smtClean="0">
                <a:latin typeface="HelveticaNeueLT Std" panose="020B0604020202020204" pitchFamily="34" charset="0"/>
              </a:rPr>
              <a:t>: scelta obiettivi, strumenti, indicatori,…</a:t>
            </a:r>
            <a:endParaRPr lang="it-IT" dirty="0"/>
          </a:p>
        </p:txBody>
      </p:sp>
      <p:sp>
        <p:nvSpPr>
          <p:cNvPr id="13" name="CasellaDiTesto 12"/>
          <p:cNvSpPr txBox="1"/>
          <p:nvPr/>
        </p:nvSpPr>
        <p:spPr>
          <a:xfrm>
            <a:off x="39561" y="5533876"/>
            <a:ext cx="20940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>
                <a:solidFill>
                  <a:srgbClr val="E95E27"/>
                </a:solidFill>
                <a:latin typeface="HelveticaNeueLT Std" panose="020B0604020202020204" pitchFamily="34" charset="0"/>
              </a:rPr>
              <a:t>4° incontro</a:t>
            </a:r>
            <a:br>
              <a:rPr lang="it-IT" b="1" dirty="0" smtClean="0">
                <a:solidFill>
                  <a:srgbClr val="E95E27"/>
                </a:solidFill>
                <a:latin typeface="HelveticaNeueLT Std" panose="020B0604020202020204" pitchFamily="34" charset="0"/>
              </a:rPr>
            </a:br>
            <a:r>
              <a:rPr lang="it-IT" b="1" dirty="0" smtClean="0">
                <a:solidFill>
                  <a:srgbClr val="E95E27"/>
                </a:solidFill>
                <a:latin typeface="HelveticaNeueLT Std" panose="020B0604020202020204" pitchFamily="34" charset="0"/>
              </a:rPr>
              <a:t> 12 dicembre</a:t>
            </a:r>
            <a:endParaRPr lang="it-IT" b="1" dirty="0">
              <a:solidFill>
                <a:srgbClr val="E95E27"/>
              </a:solidFill>
              <a:latin typeface="HelveticaNeueLT Std" panose="020B0604020202020204" pitchFamily="34" charset="0"/>
            </a:endParaRPr>
          </a:p>
        </p:txBody>
      </p:sp>
      <p:sp>
        <p:nvSpPr>
          <p:cNvPr id="14" name="CasellaDiTesto 13"/>
          <p:cNvSpPr txBox="1"/>
          <p:nvPr/>
        </p:nvSpPr>
        <p:spPr>
          <a:xfrm>
            <a:off x="1658177" y="5672375"/>
            <a:ext cx="6411723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b="1" dirty="0" smtClean="0">
                <a:latin typeface="HelveticaNeueLT Std" panose="020B0604020202020204" pitchFamily="34" charset="0"/>
              </a:rPr>
              <a:t>Dal progetto condiviso e valutato al modello predefinito</a:t>
            </a:r>
            <a:endParaRPr lang="it-IT" dirty="0"/>
          </a:p>
        </p:txBody>
      </p:sp>
      <p:sp>
        <p:nvSpPr>
          <p:cNvPr id="15" name="Text Box 43"/>
          <p:cNvSpPr txBox="1">
            <a:spLocks noChangeArrowheads="1"/>
          </p:cNvSpPr>
          <p:nvPr/>
        </p:nvSpPr>
        <p:spPr bwMode="auto">
          <a:xfrm>
            <a:off x="2894125" y="0"/>
            <a:ext cx="2971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altLang="it-IT" sz="3200" b="1" dirty="0" smtClean="0">
                <a:solidFill>
                  <a:srgbClr val="E95E27"/>
                </a:solidFill>
                <a:latin typeface="HelveticaNeueLT Std" panose="020B0604020202020204" pitchFamily="34" charset="0"/>
              </a:rPr>
              <a:t>Il percorso</a:t>
            </a:r>
            <a:endParaRPr lang="it-IT" altLang="it-IT" sz="3200" b="1" dirty="0">
              <a:solidFill>
                <a:srgbClr val="E95E27"/>
              </a:solidFill>
              <a:latin typeface="HelveticaNeueLT Std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4056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615462" y="205935"/>
            <a:ext cx="8274538" cy="71096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>
                <a:latin typeface="HelveticaNeueLT Std" panose="020B0604020202020204" pitchFamily="34" charset="0"/>
              </a:rPr>
              <a:t>Camminare è un’azione naturale e nel corso della nostra esperienza più di una volta ci siamo chiesti se ci sia il bisogno di </a:t>
            </a:r>
            <a:r>
              <a:rPr lang="it-IT" sz="2400" b="1" dirty="0" smtClean="0">
                <a:solidFill>
                  <a:srgbClr val="E95E27"/>
                </a:solidFill>
                <a:latin typeface="HelveticaNeueLT Std" panose="020B0604020202020204" pitchFamily="34" charset="0"/>
              </a:rPr>
              <a:t>‘organizzare’ un gesto così spontaneo</a:t>
            </a:r>
            <a:r>
              <a:rPr lang="it-IT" sz="2400" dirty="0" smtClean="0">
                <a:solidFill>
                  <a:srgbClr val="E95E27"/>
                </a:solidFill>
                <a:latin typeface="HelveticaNeueLT Std" panose="020B0604020202020204" pitchFamily="34" charset="0"/>
              </a:rPr>
              <a:t>.</a:t>
            </a:r>
            <a:r>
              <a:rPr lang="it-IT" sz="2400" dirty="0" smtClean="0">
                <a:latin typeface="HelveticaNeueLT Std" panose="020B0604020202020204" pitchFamily="34" charset="0"/>
              </a:rPr>
              <a:t/>
            </a:r>
            <a:br>
              <a:rPr lang="it-IT" sz="2400" dirty="0" smtClean="0">
                <a:latin typeface="HelveticaNeueLT Std" panose="020B0604020202020204" pitchFamily="34" charset="0"/>
              </a:rPr>
            </a:br>
            <a:r>
              <a:rPr lang="it-IT" sz="2400" dirty="0" smtClean="0">
                <a:latin typeface="HelveticaNeueLT Std" panose="020B0604020202020204" pitchFamily="34" charset="0"/>
              </a:rPr>
              <a:t/>
            </a:r>
            <a:br>
              <a:rPr lang="it-IT" sz="2400" dirty="0" smtClean="0">
                <a:latin typeface="HelveticaNeueLT Std" panose="020B0604020202020204" pitchFamily="34" charset="0"/>
              </a:rPr>
            </a:br>
            <a:r>
              <a:rPr lang="it-IT" sz="2400" dirty="0" smtClean="0">
                <a:latin typeface="HelveticaNeueLT Std" panose="020B0604020202020204" pitchFamily="34" charset="0"/>
              </a:rPr>
              <a:t>Forse no, ma noi crediamo che questa </a:t>
            </a:r>
            <a:r>
              <a:rPr lang="it-IT" sz="2400" b="1" dirty="0" smtClean="0">
                <a:solidFill>
                  <a:srgbClr val="E95E27"/>
                </a:solidFill>
                <a:latin typeface="HelveticaNeueLT Std" panose="020B0604020202020204" pitchFamily="34" charset="0"/>
              </a:rPr>
              <a:t>attività ‘semplice’</a:t>
            </a:r>
            <a:r>
              <a:rPr lang="it-IT" sz="2400" dirty="0" smtClean="0">
                <a:latin typeface="HelveticaNeueLT Std" panose="020B0604020202020204" pitchFamily="34" charset="0"/>
              </a:rPr>
              <a:t> sia invece un’opportunità importante che aggiunge ai benefici fisici e psicologici del cammino in gruppo la possibilità concreta di accedere ad altre proposte motorie.</a:t>
            </a:r>
            <a:br>
              <a:rPr lang="it-IT" sz="2400" dirty="0" smtClean="0">
                <a:latin typeface="HelveticaNeueLT Std" panose="020B0604020202020204" pitchFamily="34" charset="0"/>
              </a:rPr>
            </a:br>
            <a:endParaRPr lang="it-IT" sz="2400" dirty="0" smtClean="0">
              <a:latin typeface="HelveticaNeueLT Std" panose="020B0604020202020204" pitchFamily="34" charset="0"/>
            </a:endParaRPr>
          </a:p>
          <a:p>
            <a:r>
              <a:rPr lang="it-IT" sz="2400" dirty="0" smtClean="0">
                <a:latin typeface="HelveticaNeueLT Std" panose="020B0604020202020204" pitchFamily="34" charset="0"/>
              </a:rPr>
              <a:t>Partecipare a un </a:t>
            </a:r>
            <a:r>
              <a:rPr lang="it-IT" sz="2400" b="1" dirty="0" smtClean="0">
                <a:solidFill>
                  <a:srgbClr val="E95E27"/>
                </a:solidFill>
                <a:latin typeface="HelveticaNeueLT Std" panose="020B0604020202020204" pitchFamily="34" charset="0"/>
              </a:rPr>
              <a:t>gruppo di cammino </a:t>
            </a:r>
            <a:r>
              <a:rPr lang="it-IT" sz="2400" dirty="0" smtClean="0">
                <a:latin typeface="HelveticaNeueLT Std" panose="020B0604020202020204" pitchFamily="34" charset="0"/>
              </a:rPr>
              <a:t>è solo </a:t>
            </a:r>
            <a:r>
              <a:rPr lang="it-IT" sz="2400" b="1" dirty="0" smtClean="0">
                <a:solidFill>
                  <a:srgbClr val="E95E27"/>
                </a:solidFill>
                <a:latin typeface="HelveticaNeueLT Std" panose="020B0604020202020204" pitchFamily="34" charset="0"/>
              </a:rPr>
              <a:t>il</a:t>
            </a:r>
            <a:r>
              <a:rPr lang="it-IT" sz="2400" dirty="0" smtClean="0">
                <a:solidFill>
                  <a:srgbClr val="E95E27"/>
                </a:solidFill>
                <a:latin typeface="HelveticaNeueLT Std" panose="020B0604020202020204" pitchFamily="34" charset="0"/>
              </a:rPr>
              <a:t> </a:t>
            </a:r>
            <a:r>
              <a:rPr lang="it-IT" sz="2400" b="1" dirty="0" smtClean="0">
                <a:solidFill>
                  <a:srgbClr val="E95E27"/>
                </a:solidFill>
                <a:latin typeface="HelveticaNeueLT Std" panose="020B0604020202020204" pitchFamily="34" charset="0"/>
              </a:rPr>
              <a:t>primo passo</a:t>
            </a:r>
            <a:r>
              <a:rPr lang="it-IT" sz="2400" dirty="0" smtClean="0">
                <a:solidFill>
                  <a:srgbClr val="E95E27"/>
                </a:solidFill>
                <a:latin typeface="HelveticaNeueLT Std" panose="020B0604020202020204" pitchFamily="34" charset="0"/>
              </a:rPr>
              <a:t> </a:t>
            </a:r>
            <a:r>
              <a:rPr lang="it-IT" sz="2400" dirty="0" smtClean="0">
                <a:latin typeface="HelveticaNeueLT Std" panose="020B0604020202020204" pitchFamily="34" charset="0"/>
              </a:rPr>
              <a:t>che può integrarsi con altre proposte motorie (ginnastica dolce, AFA,…).</a:t>
            </a:r>
            <a:br>
              <a:rPr lang="it-IT" sz="2400" dirty="0" smtClean="0">
                <a:latin typeface="HelveticaNeueLT Std" panose="020B0604020202020204" pitchFamily="34" charset="0"/>
              </a:rPr>
            </a:br>
            <a:r>
              <a:rPr lang="it-IT" sz="2400" dirty="0" smtClean="0">
                <a:latin typeface="HelveticaNeueLT Std" panose="020B0604020202020204" pitchFamily="34" charset="0"/>
              </a:rPr>
              <a:t/>
            </a:r>
            <a:br>
              <a:rPr lang="it-IT" sz="2400" dirty="0" smtClean="0">
                <a:latin typeface="HelveticaNeueLT Std" panose="020B0604020202020204" pitchFamily="34" charset="0"/>
              </a:rPr>
            </a:br>
            <a:r>
              <a:rPr lang="it-IT" sz="2400" dirty="0" smtClean="0">
                <a:solidFill>
                  <a:srgbClr val="FF0000"/>
                </a:solidFill>
                <a:latin typeface="HelveticaNeueLT Std" panose="020B0604020202020204" pitchFamily="34" charset="0"/>
              </a:rPr>
              <a:t>Ragionare sull’AFA per il nuovo piano prevenzione.</a:t>
            </a:r>
            <a:endParaRPr lang="it-IT" sz="2400" dirty="0" smtClean="0">
              <a:latin typeface="HelveticaNeueLT Std" panose="020B0604020202020204" pitchFamily="34" charset="0"/>
            </a:endParaRPr>
          </a:p>
          <a:p>
            <a:r>
              <a:rPr lang="it-IT" sz="2400" dirty="0" smtClean="0">
                <a:latin typeface="HelveticaNeueLT Std" panose="020B0604020202020204" pitchFamily="34" charset="0"/>
              </a:rPr>
              <a:t/>
            </a:r>
            <a:br>
              <a:rPr lang="it-IT" sz="2400" dirty="0" smtClean="0">
                <a:latin typeface="HelveticaNeueLT Std" panose="020B0604020202020204" pitchFamily="34" charset="0"/>
              </a:rPr>
            </a:br>
            <a:r>
              <a:rPr lang="it-IT" sz="2400" dirty="0" smtClean="0">
                <a:latin typeface="HelveticaNeueLT Std" panose="020B0604020202020204" pitchFamily="34" charset="0"/>
              </a:rPr>
              <a:t/>
            </a:r>
            <a:br>
              <a:rPr lang="it-IT" sz="2400" dirty="0" smtClean="0">
                <a:latin typeface="HelveticaNeueLT Std" panose="020B0604020202020204" pitchFamily="34" charset="0"/>
              </a:rPr>
            </a:br>
            <a:r>
              <a:rPr lang="it-IT" sz="2400" dirty="0" smtClean="0">
                <a:latin typeface="HelveticaNeueLT Std" panose="020B0604020202020204" pitchFamily="34" charset="0"/>
              </a:rPr>
              <a:t/>
            </a:r>
            <a:br>
              <a:rPr lang="it-IT" sz="2400" dirty="0" smtClean="0">
                <a:latin typeface="HelveticaNeueLT Std" panose="020B0604020202020204" pitchFamily="34" charset="0"/>
              </a:rPr>
            </a:br>
            <a:r>
              <a:rPr lang="it-IT" sz="2400" dirty="0" smtClean="0">
                <a:latin typeface="HelveticaNeueLT Std" panose="020B0604020202020204" pitchFamily="34" charset="0"/>
              </a:rPr>
              <a:t/>
            </a:r>
            <a:br>
              <a:rPr lang="it-IT" sz="2400" dirty="0" smtClean="0">
                <a:latin typeface="HelveticaNeueLT Std" panose="020B0604020202020204" pitchFamily="34" charset="0"/>
              </a:rPr>
            </a:br>
            <a:endParaRPr lang="it-IT" sz="2400" dirty="0">
              <a:latin typeface="HelveticaNeueLT Std" panose="020B0604020202020204" pitchFamily="34" charset="0"/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615462" y="5952392"/>
            <a:ext cx="80537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i="1" dirty="0" smtClean="0">
                <a:solidFill>
                  <a:srgbClr val="696B6B"/>
                </a:solidFill>
                <a:latin typeface="HelveticaNeueLT Std" panose="020B0604020202020204" pitchFamily="34" charset="0"/>
              </a:rPr>
              <a:t>Progetto integrato per la promozione della salute</a:t>
            </a:r>
          </a:p>
          <a:p>
            <a:pPr algn="r"/>
            <a:r>
              <a:rPr lang="it-IT" i="1" dirty="0" smtClean="0">
                <a:solidFill>
                  <a:srgbClr val="696B6B"/>
                </a:solidFill>
                <a:latin typeface="HelveticaNeueLT Std" panose="020B0604020202020204" pitchFamily="34" charset="0"/>
              </a:rPr>
              <a:t>nella popolazione adulta e anziana - Rovigo</a:t>
            </a:r>
            <a:endParaRPr lang="it-IT" i="1" dirty="0">
              <a:solidFill>
                <a:srgbClr val="696B6B"/>
              </a:solidFill>
              <a:latin typeface="HelveticaNeueLT Std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3653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463876" y="232649"/>
            <a:ext cx="837907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dirty="0" smtClean="0">
                <a:solidFill>
                  <a:srgbClr val="E95E27"/>
                </a:solidFill>
                <a:latin typeface="HelveticaNeueLT Std" panose="020B0604020202020204" pitchFamily="34" charset="0"/>
              </a:rPr>
              <a:t>Perché, tra le diverse opzioni di possibile attività motoria, promuovere proprio il cammino?</a:t>
            </a:r>
            <a:endParaRPr lang="it-IT" sz="2800" b="1" dirty="0">
              <a:solidFill>
                <a:srgbClr val="E95E27"/>
              </a:solidFill>
              <a:latin typeface="HelveticaNeueLT Std" panose="020B0604020202020204" pitchFamily="34" charset="0"/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463876" y="1321276"/>
            <a:ext cx="7862466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it-IT" sz="2800" dirty="0" smtClean="0">
                <a:latin typeface="HelveticaNeueLT Std" panose="020B0604020202020204" pitchFamily="34" charset="0"/>
              </a:rPr>
              <a:t>benefici psicofisici dimostrati da studi rigorosi</a:t>
            </a:r>
          </a:p>
          <a:p>
            <a:pPr marL="285750" indent="-285750">
              <a:buFontTx/>
              <a:buChar char="-"/>
            </a:pPr>
            <a:r>
              <a:rPr lang="it-IT" sz="2800" dirty="0" smtClean="0">
                <a:latin typeface="HelveticaNeueLT Std" panose="020B0604020202020204" pitchFamily="34" charset="0"/>
              </a:rPr>
              <a:t>semplicità di esecuzione</a:t>
            </a:r>
          </a:p>
          <a:p>
            <a:pPr marL="285750" indent="-285750">
              <a:buFontTx/>
              <a:buChar char="-"/>
            </a:pPr>
            <a:r>
              <a:rPr lang="it-IT" sz="2800" dirty="0" smtClean="0">
                <a:latin typeface="HelveticaNeueLT Std" panose="020B0604020202020204" pitchFamily="34" charset="0"/>
              </a:rPr>
              <a:t>basso rischio di incidenti e traumi muscoloscheletrici</a:t>
            </a:r>
          </a:p>
          <a:p>
            <a:pPr marL="285750" indent="-285750">
              <a:buFontTx/>
              <a:buChar char="-"/>
            </a:pPr>
            <a:r>
              <a:rPr lang="it-IT" sz="2800" dirty="0" smtClean="0">
                <a:latin typeface="HelveticaNeueLT Std" panose="020B0604020202020204" pitchFamily="34" charset="0"/>
              </a:rPr>
              <a:t>vantaggi psicologici</a:t>
            </a:r>
          </a:p>
          <a:p>
            <a:pPr marL="285750" indent="-285750">
              <a:buFontTx/>
              <a:buChar char="-"/>
            </a:pPr>
            <a:r>
              <a:rPr lang="it-IT" sz="2800" dirty="0" smtClean="0">
                <a:latin typeface="HelveticaNeueLT Std" panose="020B0604020202020204" pitchFamily="34" charset="0"/>
              </a:rPr>
              <a:t>gratuità</a:t>
            </a:r>
          </a:p>
          <a:p>
            <a:pPr marL="285750" indent="-285750">
              <a:buFontTx/>
              <a:buChar char="-"/>
            </a:pPr>
            <a:r>
              <a:rPr lang="it-IT" sz="2800" dirty="0" smtClean="0">
                <a:latin typeface="HelveticaNeueLT Std" panose="020B0604020202020204" pitchFamily="34" charset="0"/>
              </a:rPr>
              <a:t>equità (non richiede particolari abilità, equipaggiamento, strutture,…)</a:t>
            </a:r>
          </a:p>
          <a:p>
            <a:pPr marL="285750" indent="-285750">
              <a:buFontTx/>
              <a:buChar char="-"/>
            </a:pPr>
            <a:r>
              <a:rPr lang="it-IT" sz="2800" dirty="0" smtClean="0">
                <a:latin typeface="HelveticaNeueLT Std" panose="020B0604020202020204" pitchFamily="34" charset="0"/>
              </a:rPr>
              <a:t>possibilità di autogestione</a:t>
            </a:r>
          </a:p>
          <a:p>
            <a:pPr marL="285750" indent="-285750">
              <a:buFontTx/>
              <a:buChar char="-"/>
            </a:pPr>
            <a:r>
              <a:rPr lang="it-IT" sz="2800" dirty="0" smtClean="0">
                <a:latin typeface="HelveticaNeueLT Std" panose="020B0604020202020204" pitchFamily="34" charset="0"/>
              </a:rPr>
              <a:t>numero di utenti illimitato</a:t>
            </a:r>
          </a:p>
        </p:txBody>
      </p:sp>
    </p:spTree>
    <p:extLst>
      <p:ext uri="{BB962C8B-B14F-4D97-AF65-F5344CB8AC3E}">
        <p14:creationId xmlns:p14="http://schemas.microsoft.com/office/powerpoint/2010/main" val="2028797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/>
          <p:cNvSpPr/>
          <p:nvPr/>
        </p:nvSpPr>
        <p:spPr>
          <a:xfrm>
            <a:off x="3532472" y="1443412"/>
            <a:ext cx="5199647" cy="403778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CasellaDiTesto 1"/>
          <p:cNvSpPr txBox="1"/>
          <p:nvPr/>
        </p:nvSpPr>
        <p:spPr>
          <a:xfrm>
            <a:off x="78145" y="122443"/>
            <a:ext cx="8617447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dirty="0">
                <a:solidFill>
                  <a:srgbClr val="E95E27"/>
                </a:solidFill>
                <a:latin typeface="HelveticaNeueLT Std" panose="020B0604020202020204" pitchFamily="34" charset="0"/>
              </a:rPr>
              <a:t>Il gruppo di cammino è un’attività </a:t>
            </a:r>
            <a:r>
              <a:rPr lang="it-IT" sz="2800" b="1" dirty="0" smtClean="0">
                <a:solidFill>
                  <a:srgbClr val="E95E27"/>
                </a:solidFill>
                <a:latin typeface="HelveticaNeueLT Std" panose="020B0604020202020204" pitchFamily="34" charset="0"/>
              </a:rPr>
              <a:t>semplice da organizzare, gestire, monitorare?</a:t>
            </a:r>
            <a:r>
              <a:rPr lang="it-IT" sz="2800" b="1" dirty="0">
                <a:solidFill>
                  <a:srgbClr val="E95E27"/>
                </a:solidFill>
                <a:latin typeface="HelveticaNeueLT Std" panose="020B0604020202020204" pitchFamily="34" charset="0"/>
              </a:rPr>
              <a:t/>
            </a:r>
            <a:br>
              <a:rPr lang="it-IT" sz="2800" b="1" dirty="0">
                <a:solidFill>
                  <a:srgbClr val="E95E27"/>
                </a:solidFill>
                <a:latin typeface="HelveticaNeueLT Std" panose="020B0604020202020204" pitchFamily="34" charset="0"/>
              </a:rPr>
            </a:br>
            <a:endParaRPr lang="it-IT" b="1" dirty="0"/>
          </a:p>
        </p:txBody>
      </p:sp>
      <p:sp>
        <p:nvSpPr>
          <p:cNvPr id="3" name="Rettangolo 2"/>
          <p:cNvSpPr/>
          <p:nvPr/>
        </p:nvSpPr>
        <p:spPr>
          <a:xfrm>
            <a:off x="158261" y="1257299"/>
            <a:ext cx="8736789" cy="4372224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Estrazione 5"/>
          <p:cNvSpPr/>
          <p:nvPr/>
        </p:nvSpPr>
        <p:spPr>
          <a:xfrm>
            <a:off x="3832953" y="2036362"/>
            <a:ext cx="2047971" cy="1349675"/>
          </a:xfrm>
          <a:prstGeom prst="flowChartExtra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Fusione 6"/>
          <p:cNvSpPr/>
          <p:nvPr/>
        </p:nvSpPr>
        <p:spPr>
          <a:xfrm>
            <a:off x="5075876" y="2036362"/>
            <a:ext cx="2259623" cy="1292687"/>
          </a:xfrm>
          <a:prstGeom prst="flowChartMerge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Estrazione 7"/>
          <p:cNvSpPr/>
          <p:nvPr/>
        </p:nvSpPr>
        <p:spPr>
          <a:xfrm>
            <a:off x="6573487" y="1970527"/>
            <a:ext cx="2158632" cy="1465695"/>
          </a:xfrm>
          <a:prstGeom prst="flowChartExtra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Estrazione 8"/>
          <p:cNvSpPr/>
          <p:nvPr/>
        </p:nvSpPr>
        <p:spPr>
          <a:xfrm rot="10800000">
            <a:off x="6605645" y="3607741"/>
            <a:ext cx="2071142" cy="1336517"/>
          </a:xfrm>
          <a:prstGeom prst="flowChartExtra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Estrazione 9"/>
          <p:cNvSpPr/>
          <p:nvPr/>
        </p:nvSpPr>
        <p:spPr>
          <a:xfrm rot="10800000">
            <a:off x="3795300" y="3604406"/>
            <a:ext cx="2071142" cy="1342979"/>
          </a:xfrm>
          <a:prstGeom prst="flowChartExtra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Fusione 10"/>
          <p:cNvSpPr/>
          <p:nvPr/>
        </p:nvSpPr>
        <p:spPr>
          <a:xfrm rot="10800000">
            <a:off x="5075876" y="3607774"/>
            <a:ext cx="2281477" cy="1308022"/>
          </a:xfrm>
          <a:prstGeom prst="flowChartMerge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" name="CasellaDiTesto 3"/>
          <p:cNvSpPr txBox="1"/>
          <p:nvPr/>
        </p:nvSpPr>
        <p:spPr>
          <a:xfrm>
            <a:off x="-102955" y="1386662"/>
            <a:ext cx="3735323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dirty="0" smtClean="0">
                <a:latin typeface="HelveticaNeueLT Std" panose="020B0604020202020204" pitchFamily="34" charset="0"/>
              </a:rPr>
              <a:t>Progetto di </a:t>
            </a:r>
            <a:r>
              <a:rPr lang="it-IT" sz="2000" dirty="0">
                <a:latin typeface="HelveticaNeueLT Std" panose="020B0604020202020204" pitchFamily="34" charset="0"/>
              </a:rPr>
              <a:t>promozione dell’attività </a:t>
            </a:r>
            <a:r>
              <a:rPr lang="it-IT" sz="2000" dirty="0" smtClean="0">
                <a:latin typeface="HelveticaNeueLT Std" panose="020B0604020202020204" pitchFamily="34" charset="0"/>
              </a:rPr>
              <a:t>fisica che offre </a:t>
            </a:r>
            <a:r>
              <a:rPr lang="it-IT" sz="2000" b="1" dirty="0" smtClean="0">
                <a:latin typeface="HelveticaNeueLT Std" panose="020B0604020202020204" pitchFamily="34" charset="0"/>
              </a:rPr>
              <a:t>opportunità organizzate di movimento in gruppo</a:t>
            </a:r>
          </a:p>
          <a:p>
            <a:pPr algn="ctr"/>
            <a:endParaRPr lang="it-IT" sz="2000" dirty="0" smtClean="0">
              <a:latin typeface="HelveticaNeueLT Std" panose="020B0604020202020204" pitchFamily="34" charset="0"/>
            </a:endParaRPr>
          </a:p>
          <a:p>
            <a:pPr algn="ctr"/>
            <a:r>
              <a:rPr lang="it-IT" sz="2000" b="1" dirty="0" smtClean="0">
                <a:latin typeface="HelveticaNeueLT Std" panose="020B0604020202020204" pitchFamily="34" charset="0"/>
              </a:rPr>
              <a:t>…di</a:t>
            </a:r>
            <a:r>
              <a:rPr lang="it-IT" sz="2000" dirty="0" smtClean="0">
                <a:latin typeface="HelveticaNeueLT Std" panose="020B0604020202020204" pitchFamily="34" charset="0"/>
              </a:rPr>
              <a:t> comunità/</a:t>
            </a:r>
            <a:r>
              <a:rPr lang="it-IT" sz="2000" b="1" dirty="0" smtClean="0">
                <a:latin typeface="HelveticaNeueLT Std" panose="020B0604020202020204" pitchFamily="34" charset="0"/>
              </a:rPr>
              <a:t>con e per</a:t>
            </a:r>
            <a:r>
              <a:rPr lang="it-IT" sz="2000" dirty="0" smtClean="0">
                <a:latin typeface="HelveticaNeueLT Std" panose="020B0604020202020204" pitchFamily="34" charset="0"/>
              </a:rPr>
              <a:t> </a:t>
            </a:r>
            <a:r>
              <a:rPr lang="it-IT" sz="2000" dirty="0">
                <a:latin typeface="HelveticaNeueLT Std" panose="020B0604020202020204" pitchFamily="34" charset="0"/>
              </a:rPr>
              <a:t>la </a:t>
            </a:r>
            <a:r>
              <a:rPr lang="it-IT" sz="2000" dirty="0" smtClean="0">
                <a:latin typeface="HelveticaNeueLT Std" panose="020B0604020202020204" pitchFamily="34" charset="0"/>
              </a:rPr>
              <a:t>comunità</a:t>
            </a:r>
            <a:r>
              <a:rPr lang="it-IT" sz="2000" b="1" dirty="0" smtClean="0">
                <a:latin typeface="HelveticaNeueLT Std" panose="020B0604020202020204" pitchFamily="34" charset="0"/>
              </a:rPr>
              <a:t/>
            </a:r>
            <a:br>
              <a:rPr lang="it-IT" sz="2000" b="1" dirty="0" smtClean="0">
                <a:latin typeface="HelveticaNeueLT Std" panose="020B0604020202020204" pitchFamily="34" charset="0"/>
              </a:rPr>
            </a:br>
            <a:r>
              <a:rPr lang="it-IT" sz="2000" b="1" dirty="0" smtClean="0">
                <a:latin typeface="HelveticaNeueLT Std" panose="020B0604020202020204" pitchFamily="34" charset="0"/>
              </a:rPr>
              <a:t/>
            </a:r>
            <a:br>
              <a:rPr lang="it-IT" sz="2000" b="1" dirty="0" smtClean="0">
                <a:latin typeface="HelveticaNeueLT Std" panose="020B0604020202020204" pitchFamily="34" charset="0"/>
              </a:rPr>
            </a:br>
            <a:r>
              <a:rPr lang="it-IT" sz="2000" dirty="0" smtClean="0">
                <a:latin typeface="HelveticaNeueLT Std" panose="020B0604020202020204" pitchFamily="34" charset="0"/>
              </a:rPr>
              <a:t>…rivolto alla </a:t>
            </a:r>
            <a:r>
              <a:rPr lang="it-IT" sz="2000" b="1" dirty="0" smtClean="0">
                <a:latin typeface="HelveticaNeueLT Std" panose="020B0604020202020204" pitchFamily="34" charset="0"/>
              </a:rPr>
              <a:t>popolazione adulta</a:t>
            </a:r>
            <a:r>
              <a:rPr lang="it-IT" sz="2000" dirty="0" smtClean="0">
                <a:latin typeface="HelveticaNeueLT Std" panose="020B0604020202020204" pitchFamily="34" charset="0"/>
              </a:rPr>
              <a:t>, agli </a:t>
            </a:r>
            <a:r>
              <a:rPr lang="it-IT" sz="2000" b="1" dirty="0" smtClean="0">
                <a:latin typeface="HelveticaNeueLT Std" panose="020B0604020202020204" pitchFamily="34" charset="0"/>
              </a:rPr>
              <a:t>anziani</a:t>
            </a:r>
          </a:p>
          <a:p>
            <a:pPr algn="ctr"/>
            <a:endParaRPr lang="it-IT" sz="2000" b="1" dirty="0" smtClean="0">
              <a:latin typeface="HelveticaNeueLT Std" panose="020B0604020202020204" pitchFamily="34" charset="0"/>
            </a:endParaRPr>
          </a:p>
        </p:txBody>
      </p:sp>
      <p:sp>
        <p:nvSpPr>
          <p:cNvPr id="12" name="CasellaDiTesto 11"/>
          <p:cNvSpPr txBox="1"/>
          <p:nvPr/>
        </p:nvSpPr>
        <p:spPr>
          <a:xfrm>
            <a:off x="5602952" y="2104504"/>
            <a:ext cx="12485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>
                <a:solidFill>
                  <a:srgbClr val="E95E27"/>
                </a:solidFill>
                <a:latin typeface="HelveticaNeueLT Std" panose="020B0604020202020204" pitchFamily="34" charset="0"/>
              </a:rPr>
              <a:t>gruppo di cammino</a:t>
            </a:r>
            <a:endParaRPr lang="it-IT" b="1" dirty="0">
              <a:solidFill>
                <a:srgbClr val="E95E27"/>
              </a:solidFill>
              <a:latin typeface="HelveticaNeueLT Std" panose="020B0604020202020204" pitchFamily="34" charset="0"/>
            </a:endParaRPr>
          </a:p>
        </p:txBody>
      </p:sp>
      <p:sp>
        <p:nvSpPr>
          <p:cNvPr id="13" name="CasellaDiTesto 12"/>
          <p:cNvSpPr txBox="1"/>
          <p:nvPr/>
        </p:nvSpPr>
        <p:spPr>
          <a:xfrm>
            <a:off x="4251286" y="2650717"/>
            <a:ext cx="12485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 smtClean="0">
                <a:latin typeface="HelveticaNeueLT Std" panose="020B0604020202020204" pitchFamily="34" charset="0"/>
              </a:rPr>
              <a:t>analisi del contesto</a:t>
            </a:r>
            <a:endParaRPr lang="it-IT" sz="1600" dirty="0">
              <a:latin typeface="HelveticaNeueLT Std" panose="020B0604020202020204" pitchFamily="34" charset="0"/>
            </a:endParaRPr>
          </a:p>
        </p:txBody>
      </p:sp>
      <p:sp>
        <p:nvSpPr>
          <p:cNvPr id="14" name="CasellaDiTesto 13"/>
          <p:cNvSpPr txBox="1"/>
          <p:nvPr/>
        </p:nvSpPr>
        <p:spPr>
          <a:xfrm>
            <a:off x="4076020" y="3641428"/>
            <a:ext cx="152908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dirty="0" smtClean="0">
                <a:latin typeface="HelveticaNeueLT Std" panose="020B0604020202020204" pitchFamily="34" charset="0"/>
              </a:rPr>
              <a:t>più attori</a:t>
            </a:r>
            <a:br>
              <a:rPr lang="it-IT" sz="1400" dirty="0" smtClean="0">
                <a:latin typeface="HelveticaNeueLT Std" panose="020B0604020202020204" pitchFamily="34" charset="0"/>
              </a:rPr>
            </a:br>
            <a:r>
              <a:rPr lang="it-IT" sz="1400" dirty="0" smtClean="0">
                <a:latin typeface="HelveticaNeueLT Std" panose="020B0604020202020204" pitchFamily="34" charset="0"/>
              </a:rPr>
              <a:t>alleanze</a:t>
            </a:r>
            <a:br>
              <a:rPr lang="it-IT" sz="1400" dirty="0" smtClean="0">
                <a:latin typeface="HelveticaNeueLT Std" panose="020B0604020202020204" pitchFamily="34" charset="0"/>
              </a:rPr>
            </a:br>
            <a:r>
              <a:rPr lang="it-IT" sz="1400" dirty="0" smtClean="0">
                <a:latin typeface="HelveticaNeueLT Std" panose="020B0604020202020204" pitchFamily="34" charset="0"/>
              </a:rPr>
              <a:t>collaborazioni</a:t>
            </a:r>
            <a:endParaRPr lang="it-IT" sz="1400" dirty="0">
              <a:latin typeface="HelveticaNeueLT Std" panose="020B0604020202020204" pitchFamily="34" charset="0"/>
            </a:endParaRPr>
          </a:p>
        </p:txBody>
      </p:sp>
      <p:sp>
        <p:nvSpPr>
          <p:cNvPr id="15" name="CasellaDiTesto 14"/>
          <p:cNvSpPr txBox="1"/>
          <p:nvPr/>
        </p:nvSpPr>
        <p:spPr>
          <a:xfrm>
            <a:off x="6871455" y="2777206"/>
            <a:ext cx="159608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 smtClean="0">
                <a:latin typeface="HelveticaNeueLT Std" panose="020B0604020202020204" pitchFamily="34" charset="0"/>
              </a:rPr>
              <a:t>comunicazione e promozione</a:t>
            </a:r>
            <a:endParaRPr lang="it-IT" sz="1600" dirty="0">
              <a:latin typeface="HelveticaNeueLT Std" panose="020B0604020202020204" pitchFamily="34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6990578" y="3752722"/>
            <a:ext cx="124125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 smtClean="0">
                <a:latin typeface="HelveticaNeueLT Std" panose="020B0604020202020204" pitchFamily="34" charset="0"/>
              </a:rPr>
              <a:t>formazione</a:t>
            </a:r>
            <a:endParaRPr lang="it-IT" sz="1600" dirty="0">
              <a:latin typeface="HelveticaNeueLT Std" panose="020B0604020202020204" pitchFamily="34" charset="0"/>
            </a:endParaRPr>
          </a:p>
        </p:txBody>
      </p:sp>
      <p:sp>
        <p:nvSpPr>
          <p:cNvPr id="17" name="CasellaDiTesto 16"/>
          <p:cNvSpPr txBox="1"/>
          <p:nvPr/>
        </p:nvSpPr>
        <p:spPr>
          <a:xfrm>
            <a:off x="5816613" y="3885691"/>
            <a:ext cx="105539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 smtClean="0">
                <a:latin typeface="HelveticaNeueLT Std" panose="020B0604020202020204" pitchFamily="34" charset="0"/>
              </a:rPr>
              <a:t>altre proposte motorie</a:t>
            </a:r>
            <a:br>
              <a:rPr lang="it-IT" sz="1600" dirty="0" smtClean="0">
                <a:latin typeface="HelveticaNeueLT Std" panose="020B0604020202020204" pitchFamily="34" charset="0"/>
              </a:rPr>
            </a:br>
            <a:r>
              <a:rPr lang="it-IT" sz="1600" dirty="0" smtClean="0">
                <a:latin typeface="HelveticaNeueLT Std" panose="020B0604020202020204" pitchFamily="34" charset="0"/>
              </a:rPr>
              <a:t>….</a:t>
            </a:r>
            <a:endParaRPr lang="it-IT" sz="1600" dirty="0">
              <a:latin typeface="HelveticaNeueLT Std" panose="020B0604020202020204" pitchFamily="34" charset="0"/>
            </a:endParaRPr>
          </a:p>
        </p:txBody>
      </p:sp>
      <p:sp>
        <p:nvSpPr>
          <p:cNvPr id="18" name="CasellaDiTesto 17"/>
          <p:cNvSpPr txBox="1"/>
          <p:nvPr/>
        </p:nvSpPr>
        <p:spPr>
          <a:xfrm>
            <a:off x="124359" y="5640662"/>
            <a:ext cx="875488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dirty="0">
                <a:solidFill>
                  <a:srgbClr val="E95E27"/>
                </a:solidFill>
                <a:latin typeface="HelveticaNeueLT Std" panose="020B0604020202020204" pitchFamily="34" charset="0"/>
              </a:rPr>
              <a:t>Il gruppo di cammino </a:t>
            </a:r>
            <a:r>
              <a:rPr lang="it-IT" sz="2800" b="1" dirty="0" smtClean="0">
                <a:solidFill>
                  <a:srgbClr val="E95E27"/>
                </a:solidFill>
                <a:latin typeface="HelveticaNeueLT Std" panose="020B0604020202020204" pitchFamily="34" charset="0"/>
              </a:rPr>
              <a:t>richiede e richiama altre attività/interventi di/con la comunità</a:t>
            </a:r>
            <a:endParaRPr lang="it-IT" b="1" dirty="0"/>
          </a:p>
        </p:txBody>
      </p:sp>
      <p:sp>
        <p:nvSpPr>
          <p:cNvPr id="19" name="CasellaDiTesto 18"/>
          <p:cNvSpPr txBox="1"/>
          <p:nvPr/>
        </p:nvSpPr>
        <p:spPr>
          <a:xfrm>
            <a:off x="3795299" y="1539662"/>
            <a:ext cx="1381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valutazione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45529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81445" y="1497838"/>
            <a:ext cx="60945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latin typeface="HelveticaNeueLT Std" panose="020B0604020202020204" pitchFamily="34" charset="0"/>
              </a:rPr>
              <a:t>Cosa si intende per gruppo di </a:t>
            </a:r>
            <a:r>
              <a:rPr lang="it-IT" dirty="0" smtClean="0">
                <a:latin typeface="HelveticaNeueLT Std" panose="020B0604020202020204" pitchFamily="34" charset="0"/>
              </a:rPr>
              <a:t>cammino?   </a:t>
            </a:r>
            <a:endParaRPr lang="it-IT" dirty="0">
              <a:latin typeface="HelveticaNeueLT Std" panose="020B0604020202020204" pitchFamily="34" charset="0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193417" y="5208617"/>
            <a:ext cx="548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>
                <a:latin typeface="HelveticaNeueLT Std" panose="020B0604020202020204" pitchFamily="34" charset="0"/>
              </a:defRPr>
            </a:lvl1pPr>
          </a:lstStyle>
          <a:p>
            <a:r>
              <a:rPr lang="it-IT" dirty="0"/>
              <a:t>Come si </a:t>
            </a:r>
            <a:r>
              <a:rPr lang="it-IT" dirty="0" smtClean="0"/>
              <a:t>svolge </a:t>
            </a:r>
            <a:r>
              <a:rPr lang="it-IT" dirty="0"/>
              <a:t>un gruppo di cammino</a:t>
            </a:r>
            <a:r>
              <a:rPr lang="it-IT" dirty="0" smtClean="0"/>
              <a:t>? </a:t>
            </a:r>
            <a:endParaRPr lang="it-IT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78145" y="19080"/>
            <a:ext cx="888297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dirty="0" smtClean="0">
                <a:solidFill>
                  <a:srgbClr val="E95E27"/>
                </a:solidFill>
                <a:latin typeface="HelveticaNeueLT Std" panose="020B0604020202020204" pitchFamily="34" charset="0"/>
              </a:rPr>
              <a:t>Quale «format» per realizzare un progetto in cui il focus è </a:t>
            </a:r>
            <a:r>
              <a:rPr lang="it-IT" sz="2800" b="1" dirty="0">
                <a:solidFill>
                  <a:srgbClr val="E95E27"/>
                </a:solidFill>
                <a:latin typeface="HelveticaNeueLT Std" panose="020B0604020202020204" pitchFamily="34" charset="0"/>
              </a:rPr>
              <a:t>i</a:t>
            </a:r>
            <a:r>
              <a:rPr lang="it-IT" sz="2800" b="1" dirty="0" smtClean="0">
                <a:solidFill>
                  <a:srgbClr val="E95E27"/>
                </a:solidFill>
                <a:latin typeface="HelveticaNeueLT Std" panose="020B0604020202020204" pitchFamily="34" charset="0"/>
              </a:rPr>
              <a:t>l </a:t>
            </a:r>
            <a:r>
              <a:rPr lang="it-IT" sz="2800" b="1" dirty="0">
                <a:solidFill>
                  <a:srgbClr val="E95E27"/>
                </a:solidFill>
                <a:latin typeface="HelveticaNeueLT Std" panose="020B0604020202020204" pitchFamily="34" charset="0"/>
              </a:rPr>
              <a:t>gruppo di </a:t>
            </a:r>
            <a:r>
              <a:rPr lang="it-IT" sz="2800" b="1" dirty="0" smtClean="0">
                <a:solidFill>
                  <a:srgbClr val="E95E27"/>
                </a:solidFill>
                <a:latin typeface="HelveticaNeueLT Std" panose="020B0604020202020204" pitchFamily="34" charset="0"/>
              </a:rPr>
              <a:t>cammino?</a:t>
            </a:r>
            <a:endParaRPr lang="it-IT" b="1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173494" y="2336350"/>
            <a:ext cx="88553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latin typeface="HelveticaNeueLT Std" panose="020B0604020202020204" pitchFamily="34" charset="0"/>
              </a:rPr>
              <a:t>Quali benefici si ottengono dalla partecipazione a un gruppo </a:t>
            </a:r>
            <a:r>
              <a:rPr lang="it-IT" dirty="0">
                <a:latin typeface="HelveticaNeueLT Std" panose="020B0604020202020204" pitchFamily="34" charset="0"/>
              </a:rPr>
              <a:t>di </a:t>
            </a:r>
            <a:r>
              <a:rPr lang="it-IT" dirty="0" smtClean="0">
                <a:latin typeface="HelveticaNeueLT Std" panose="020B0604020202020204" pitchFamily="34" charset="0"/>
              </a:rPr>
              <a:t>cammino e quali temi/ambiti, non solo di salute, interessano?</a:t>
            </a:r>
            <a:endParaRPr lang="it-IT" dirty="0">
              <a:latin typeface="HelveticaNeueLT Std" panose="020B0604020202020204" pitchFamily="34" charset="0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180928" y="3024101"/>
            <a:ext cx="50570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latin typeface="HelveticaNeueLT Std" panose="020B0604020202020204" pitchFamily="34" charset="0"/>
              </a:rPr>
              <a:t>Quali sono gli obiettivi del gruppo </a:t>
            </a:r>
            <a:r>
              <a:rPr lang="it-IT" dirty="0">
                <a:latin typeface="HelveticaNeueLT Std" panose="020B0604020202020204" pitchFamily="34" charset="0"/>
              </a:rPr>
              <a:t>di </a:t>
            </a:r>
            <a:r>
              <a:rPr lang="it-IT" dirty="0" smtClean="0">
                <a:latin typeface="HelveticaNeueLT Std" panose="020B0604020202020204" pitchFamily="34" charset="0"/>
              </a:rPr>
              <a:t>cammino?</a:t>
            </a:r>
            <a:endParaRPr lang="it-IT" dirty="0">
              <a:latin typeface="HelveticaNeueLT Std" panose="020B0604020202020204" pitchFamily="34" charset="0"/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181960" y="4546385"/>
            <a:ext cx="85300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>
                <a:latin typeface="HelveticaNeueLT Std" panose="020B0604020202020204" pitchFamily="34" charset="0"/>
              </a:defRPr>
            </a:lvl1pPr>
          </a:lstStyle>
          <a:p>
            <a:r>
              <a:rPr lang="it-IT" dirty="0"/>
              <a:t>Come si realizza un gruppo di cammino (</a:t>
            </a:r>
            <a:r>
              <a:rPr lang="it-IT" dirty="0" smtClean="0"/>
              <a:t>condizioni ambientali necessarie e formazione operatori)?</a:t>
            </a:r>
            <a:endParaRPr lang="it-IT" dirty="0"/>
          </a:p>
        </p:txBody>
      </p:sp>
      <p:sp>
        <p:nvSpPr>
          <p:cNvPr id="10" name="CasellaDiTesto 9"/>
          <p:cNvSpPr txBox="1"/>
          <p:nvPr/>
        </p:nvSpPr>
        <p:spPr>
          <a:xfrm>
            <a:off x="150156" y="3757059"/>
            <a:ext cx="68639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>
                <a:latin typeface="HelveticaNeueLT Std" panose="020B0604020202020204" pitchFamily="34" charset="0"/>
              </a:defRPr>
            </a:lvl1pPr>
          </a:lstStyle>
          <a:p>
            <a:r>
              <a:rPr lang="it-IT" dirty="0" smtClean="0">
                <a:solidFill>
                  <a:srgbClr val="E95E27"/>
                </a:solidFill>
              </a:rPr>
              <a:t> Azioni e metodi</a:t>
            </a:r>
            <a:endParaRPr lang="it-IT" dirty="0">
              <a:solidFill>
                <a:srgbClr val="E95E27"/>
              </a:solidFill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180928" y="1902721"/>
            <a:ext cx="68331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>
                <a:latin typeface="HelveticaNeueLT Std" panose="020B0604020202020204" pitchFamily="34" charset="0"/>
              </a:defRPr>
            </a:lvl1pPr>
          </a:lstStyle>
          <a:p>
            <a:r>
              <a:rPr lang="it-IT" dirty="0" smtClean="0"/>
              <a:t>Il gruppo di cammino è un’opportunità rivolta a…? (destinatari)</a:t>
            </a:r>
            <a:endParaRPr lang="it-IT" dirty="0"/>
          </a:p>
        </p:txBody>
      </p:sp>
      <p:sp>
        <p:nvSpPr>
          <p:cNvPr id="12" name="CasellaDiTesto 11"/>
          <p:cNvSpPr txBox="1"/>
          <p:nvPr/>
        </p:nvSpPr>
        <p:spPr>
          <a:xfrm>
            <a:off x="181960" y="4146319"/>
            <a:ext cx="84992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>
                <a:latin typeface="HelveticaNeueLT Std" panose="020B0604020202020204" pitchFamily="34" charset="0"/>
              </a:defRPr>
            </a:lvl1pPr>
          </a:lstStyle>
          <a:p>
            <a:r>
              <a:rPr lang="it-IT" dirty="0" smtClean="0"/>
              <a:t>Come costruire il gruppo di progetto e le alleanze (ricerca e scelta dei partner)?    </a:t>
            </a:r>
            <a:endParaRPr lang="it-IT" dirty="0"/>
          </a:p>
        </p:txBody>
      </p:sp>
      <p:sp>
        <p:nvSpPr>
          <p:cNvPr id="13" name="CasellaDiTesto 12"/>
          <p:cNvSpPr txBox="1"/>
          <p:nvPr/>
        </p:nvSpPr>
        <p:spPr>
          <a:xfrm>
            <a:off x="209322" y="5587487"/>
            <a:ext cx="548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>
                <a:latin typeface="HelveticaNeueLT Std" panose="020B0604020202020204" pitchFamily="34" charset="0"/>
              </a:defRPr>
            </a:lvl1pPr>
          </a:lstStyle>
          <a:p>
            <a:r>
              <a:rPr lang="it-IT" dirty="0" smtClean="0"/>
              <a:t>Quale comunicazione?</a:t>
            </a:r>
            <a:endParaRPr lang="it-IT" dirty="0"/>
          </a:p>
        </p:txBody>
      </p:sp>
      <p:sp>
        <p:nvSpPr>
          <p:cNvPr id="14" name="CasellaDiTesto 13"/>
          <p:cNvSpPr txBox="1"/>
          <p:nvPr/>
        </p:nvSpPr>
        <p:spPr>
          <a:xfrm>
            <a:off x="209322" y="5972721"/>
            <a:ext cx="548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>
                <a:latin typeface="HelveticaNeueLT Std" panose="020B0604020202020204" pitchFamily="34" charset="0"/>
              </a:defRPr>
            </a:lvl1pPr>
          </a:lstStyle>
          <a:p>
            <a:r>
              <a:rPr lang="it-IT" dirty="0" smtClean="0"/>
              <a:t>Quale valutazione (processo e risultato)?</a:t>
            </a:r>
            <a:endParaRPr lang="it-IT" dirty="0"/>
          </a:p>
        </p:txBody>
      </p:sp>
      <p:sp>
        <p:nvSpPr>
          <p:cNvPr id="2" name="Rettangolo 1"/>
          <p:cNvSpPr/>
          <p:nvPr/>
        </p:nvSpPr>
        <p:spPr>
          <a:xfrm>
            <a:off x="174009" y="1103216"/>
            <a:ext cx="13163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>
                <a:solidFill>
                  <a:srgbClr val="E95E27"/>
                </a:solidFill>
                <a:latin typeface="HelveticaNeueLT Std" panose="020B0604020202020204" pitchFamily="34" charset="0"/>
              </a:rPr>
              <a:t>D</a:t>
            </a:r>
            <a:r>
              <a:rPr lang="it-IT" dirty="0" smtClean="0">
                <a:solidFill>
                  <a:srgbClr val="E95E27"/>
                </a:solidFill>
                <a:latin typeface="HelveticaNeueLT Std" panose="020B0604020202020204" pitchFamily="34" charset="0"/>
              </a:rPr>
              <a:t>efinizione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75090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2560317" y="109850"/>
            <a:ext cx="6440557" cy="2108269"/>
          </a:xfrm>
          <a:prstGeom prst="rect">
            <a:avLst/>
          </a:prstGeom>
          <a:ln w="12700">
            <a:noFill/>
          </a:ln>
        </p:spPr>
        <p:txBody>
          <a:bodyPr wrap="square">
            <a:spAutoFit/>
          </a:bodyPr>
          <a:lstStyle/>
          <a:p>
            <a:r>
              <a:rPr lang="it-IT" sz="1400" dirty="0" smtClean="0">
                <a:latin typeface="HelveticaNeueLT Std" panose="020B0604020202020204" pitchFamily="34" charset="0"/>
              </a:rPr>
              <a:t>Un’attività </a:t>
            </a:r>
            <a:r>
              <a:rPr lang="it-IT" sz="1400" dirty="0">
                <a:latin typeface="HelveticaNeueLT Std" panose="020B0604020202020204" pitchFamily="34" charset="0"/>
              </a:rPr>
              <a:t>fisica </a:t>
            </a:r>
            <a:r>
              <a:rPr lang="it-IT" sz="1400" dirty="0" smtClean="0">
                <a:latin typeface="HelveticaNeueLT Std" panose="020B0604020202020204" pitchFamily="34" charset="0"/>
              </a:rPr>
              <a:t>organizzata, in cui un </a:t>
            </a:r>
            <a:r>
              <a:rPr lang="it-IT" sz="1400" dirty="0">
                <a:latin typeface="HelveticaNeueLT Std" panose="020B0604020202020204" pitchFamily="34" charset="0"/>
              </a:rPr>
              <a:t>gruppo di persone si ritrova </a:t>
            </a:r>
            <a:r>
              <a:rPr lang="it-IT" sz="1400" dirty="0" smtClean="0">
                <a:latin typeface="HelveticaNeueLT Std" panose="020B0604020202020204" pitchFamily="34" charset="0"/>
              </a:rPr>
              <a:t>almeno 2 </a:t>
            </a:r>
            <a:r>
              <a:rPr lang="it-IT" sz="1400" dirty="0">
                <a:latin typeface="HelveticaNeueLT Std" panose="020B0604020202020204" pitchFamily="34" charset="0"/>
              </a:rPr>
              <a:t>volte alla </a:t>
            </a:r>
            <a:r>
              <a:rPr lang="it-IT" sz="1400" dirty="0" smtClean="0">
                <a:latin typeface="HelveticaNeueLT Std" panose="020B0604020202020204" pitchFamily="34" charset="0"/>
              </a:rPr>
              <a:t>settimana, ad un orario concordato, </a:t>
            </a:r>
            <a:r>
              <a:rPr lang="it-IT" sz="1400" dirty="0">
                <a:latin typeface="HelveticaNeueLT Std" panose="020B0604020202020204" pitchFamily="34" charset="0"/>
              </a:rPr>
              <a:t>per camminare a passo spedito </a:t>
            </a:r>
            <a:r>
              <a:rPr lang="it-IT" sz="1400" dirty="0" smtClean="0">
                <a:latin typeface="HelveticaNeueLT Std" panose="020B0604020202020204" pitchFamily="34" charset="0"/>
              </a:rPr>
              <a:t>per almeno 30 minuti (proporzionalmente </a:t>
            </a:r>
            <a:r>
              <a:rPr lang="it-IT" sz="1400" dirty="0">
                <a:latin typeface="HelveticaNeueLT Std" panose="020B0604020202020204" pitchFamily="34" charset="0"/>
              </a:rPr>
              <a:t>alle caratteristiche dei camminatori) lungo un percorso </a:t>
            </a:r>
            <a:r>
              <a:rPr lang="it-IT" sz="1400" dirty="0" smtClean="0">
                <a:latin typeface="HelveticaNeueLT Std" panose="020B0604020202020204" pitchFamily="34" charset="0"/>
              </a:rPr>
              <a:t>prestabilito</a:t>
            </a:r>
            <a:r>
              <a:rPr lang="it-IT" sz="1400" dirty="0">
                <a:latin typeface="HelveticaNeueLT Std" panose="020B0604020202020204" pitchFamily="34" charset="0"/>
              </a:rPr>
              <a:t>, urbano o extraurbano, sotto la guida di un </a:t>
            </a:r>
            <a:r>
              <a:rPr lang="it-IT" sz="1400" dirty="0" smtClean="0">
                <a:latin typeface="HelveticaNeueLT Std" panose="020B0604020202020204" pitchFamily="34" charset="0"/>
              </a:rPr>
              <a:t>conduttore </a:t>
            </a:r>
            <a:r>
              <a:rPr lang="it-IT" sz="1400" dirty="0">
                <a:latin typeface="HelveticaNeueLT Std" panose="020B0604020202020204" pitchFamily="34" charset="0"/>
              </a:rPr>
              <a:t>appositamente </a:t>
            </a:r>
            <a:r>
              <a:rPr lang="it-IT" sz="1400" dirty="0" smtClean="0">
                <a:latin typeface="HelveticaNeueLT Std" panose="020B0604020202020204" pitchFamily="34" charset="0"/>
              </a:rPr>
              <a:t>formato.</a:t>
            </a:r>
          </a:p>
          <a:p>
            <a:endParaRPr lang="it-IT" sz="500" dirty="0" smtClean="0">
              <a:latin typeface="HelveticaNeueLT Std" panose="020B0604020202020204" pitchFamily="34" charset="0"/>
            </a:endParaRPr>
          </a:p>
          <a:p>
            <a:r>
              <a:rPr lang="it-IT" sz="1400" dirty="0" smtClean="0">
                <a:latin typeface="HelveticaNeueLT Std" panose="020B0604020202020204" pitchFamily="34" charset="0"/>
              </a:rPr>
              <a:t>La </a:t>
            </a:r>
            <a:r>
              <a:rPr lang="it-IT" sz="1400" dirty="0">
                <a:latin typeface="HelveticaNeueLT Std" panose="020B0604020202020204" pitchFamily="34" charset="0"/>
              </a:rPr>
              <a:t>camminata </a:t>
            </a:r>
            <a:r>
              <a:rPr lang="it-IT" sz="1400" dirty="0" smtClean="0">
                <a:latin typeface="HelveticaNeueLT Std" panose="020B0604020202020204" pitchFamily="34" charset="0"/>
              </a:rPr>
              <a:t>deve </a:t>
            </a:r>
            <a:r>
              <a:rPr lang="it-IT" sz="1400" dirty="0">
                <a:latin typeface="HelveticaNeueLT Std" panose="020B0604020202020204" pitchFamily="34" charset="0"/>
              </a:rPr>
              <a:t>essere </a:t>
            </a:r>
            <a:r>
              <a:rPr lang="it-IT" sz="1400" dirty="0" smtClean="0">
                <a:latin typeface="HelveticaNeueLT Std" panose="020B0604020202020204" pitchFamily="34" charset="0"/>
              </a:rPr>
              <a:t>preceduta e seguita </a:t>
            </a:r>
            <a:r>
              <a:rPr lang="it-IT" sz="1400" dirty="0">
                <a:latin typeface="HelveticaNeueLT Std" panose="020B0604020202020204" pitchFamily="34" charset="0"/>
              </a:rPr>
              <a:t>da esercizi di </a:t>
            </a:r>
            <a:r>
              <a:rPr lang="it-IT" sz="1400" dirty="0" smtClean="0">
                <a:latin typeface="HelveticaNeueLT Std" panose="020B0604020202020204" pitchFamily="34" charset="0"/>
              </a:rPr>
              <a:t>riscaldamento, </a:t>
            </a:r>
            <a:r>
              <a:rPr lang="it-IT" sz="1400" dirty="0">
                <a:latin typeface="HelveticaNeueLT Std" panose="020B0604020202020204" pitchFamily="34" charset="0"/>
              </a:rPr>
              <a:t>miglioramento </a:t>
            </a:r>
            <a:r>
              <a:rPr lang="it-IT" sz="1400" dirty="0" smtClean="0">
                <a:latin typeface="HelveticaNeueLT Std" panose="020B0604020202020204" pitchFamily="34" charset="0"/>
              </a:rPr>
              <a:t>dell’equilibrio e defaticamento. Alcuni gruppi </a:t>
            </a:r>
            <a:r>
              <a:rPr lang="it-IT" sz="1400" dirty="0">
                <a:latin typeface="HelveticaNeueLT Std" panose="020B0604020202020204" pitchFamily="34" charset="0"/>
              </a:rPr>
              <a:t>di cammino utilizzano modalità di camminata più codificata, come nel caso del </a:t>
            </a:r>
            <a:r>
              <a:rPr lang="it-IT" sz="1400" b="1" dirty="0" err="1">
                <a:latin typeface="HelveticaNeueLT Std" panose="020B0604020202020204" pitchFamily="34" charset="0"/>
              </a:rPr>
              <a:t>fit-walking</a:t>
            </a:r>
            <a:r>
              <a:rPr lang="it-IT" sz="1400" dirty="0">
                <a:latin typeface="HelveticaNeueLT Std" panose="020B0604020202020204" pitchFamily="34" charset="0"/>
              </a:rPr>
              <a:t> o del </a:t>
            </a:r>
            <a:r>
              <a:rPr lang="it-IT" sz="1400" b="1" dirty="0" err="1">
                <a:latin typeface="HelveticaNeueLT Std" panose="020B0604020202020204" pitchFamily="34" charset="0"/>
              </a:rPr>
              <a:t>nordic</a:t>
            </a:r>
            <a:r>
              <a:rPr lang="it-IT" sz="1400" b="1" dirty="0">
                <a:latin typeface="HelveticaNeueLT Std" panose="020B0604020202020204" pitchFamily="34" charset="0"/>
              </a:rPr>
              <a:t> </a:t>
            </a:r>
            <a:r>
              <a:rPr lang="it-IT" sz="1400" b="1" dirty="0" err="1" smtClean="0">
                <a:latin typeface="HelveticaNeueLT Std" panose="020B0604020202020204" pitchFamily="34" charset="0"/>
              </a:rPr>
              <a:t>walking</a:t>
            </a:r>
            <a:r>
              <a:rPr lang="it-IT" sz="1400" dirty="0" smtClean="0">
                <a:latin typeface="HelveticaNeueLT Std" panose="020B0604020202020204" pitchFamily="34" charset="0"/>
              </a:rPr>
              <a:t>.                 </a:t>
            </a:r>
            <a:r>
              <a:rPr lang="it-IT" sz="1200" dirty="0" smtClean="0">
                <a:latin typeface="HelveticaNeueLT Std" panose="020B0604020202020204" pitchFamily="34" charset="0"/>
              </a:rPr>
              <a:t>		 </a:t>
            </a:r>
          </a:p>
        </p:txBody>
      </p:sp>
      <p:sp>
        <p:nvSpPr>
          <p:cNvPr id="4" name="CasellaDiTesto 3"/>
          <p:cNvSpPr txBox="1"/>
          <p:nvPr/>
        </p:nvSpPr>
        <p:spPr>
          <a:xfrm>
            <a:off x="97224" y="2146129"/>
            <a:ext cx="1467112" cy="1200329"/>
          </a:xfrm>
          <a:prstGeom prst="rect">
            <a:avLst/>
          </a:prstGeom>
          <a:noFill/>
          <a:ln w="25400">
            <a:solidFill>
              <a:srgbClr val="E95E27"/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rgbClr val="E95E27"/>
                </a:solidFill>
                <a:latin typeface="HelveticaNeueLT Std" panose="020B0604020202020204" pitchFamily="34" charset="0"/>
              </a:rPr>
              <a:t>Cosa si intende per gruppo di cammino?</a:t>
            </a:r>
            <a:endParaRPr lang="it-IT" dirty="0">
              <a:solidFill>
                <a:srgbClr val="E95E27"/>
              </a:solidFill>
              <a:latin typeface="HelveticaNeueLT Std" panose="020B0604020202020204" pitchFamily="34" charset="0"/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2895155" y="3085569"/>
            <a:ext cx="2507194" cy="954107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r>
              <a:rPr lang="it-IT" sz="1400" dirty="0" smtClean="0">
                <a:latin typeface="HelveticaNeueLT Std" panose="020B0604020202020204" pitchFamily="34" charset="0"/>
              </a:rPr>
              <a:t>Poco </a:t>
            </a:r>
            <a:r>
              <a:rPr lang="it-IT" sz="1400" dirty="0">
                <a:latin typeface="HelveticaNeueLT Std" panose="020B0604020202020204" pitchFamily="34" charset="0"/>
              </a:rPr>
              <a:t>descritte </a:t>
            </a:r>
            <a:r>
              <a:rPr lang="it-IT" sz="1400" dirty="0" smtClean="0">
                <a:latin typeface="HelveticaNeueLT Std" panose="020B0604020202020204" pitchFamily="34" charset="0"/>
              </a:rPr>
              <a:t>definizione/ azioni/caratteristiche </a:t>
            </a:r>
            <a:r>
              <a:rPr lang="it-IT" sz="1400" dirty="0">
                <a:latin typeface="HelveticaNeueLT Std" panose="020B0604020202020204" pitchFamily="34" charset="0"/>
              </a:rPr>
              <a:t>tecniche che compongono GC </a:t>
            </a:r>
            <a:r>
              <a:rPr lang="it-IT" sz="1400" dirty="0" smtClean="0">
                <a:latin typeface="HelveticaNeueLT Std" panose="020B0604020202020204" pitchFamily="34" charset="0"/>
              </a:rPr>
              <a:t>e per </a:t>
            </a:r>
            <a:r>
              <a:rPr lang="it-IT" sz="1400" dirty="0">
                <a:latin typeface="HelveticaNeueLT Std" panose="020B0604020202020204" pitchFamily="34" charset="0"/>
              </a:rPr>
              <a:t>lo </a:t>
            </a:r>
            <a:r>
              <a:rPr lang="it-IT" sz="1400" dirty="0" smtClean="0">
                <a:latin typeface="HelveticaNeueLT Std" panose="020B0604020202020204" pitchFamily="34" charset="0"/>
              </a:rPr>
              <a:t>più </a:t>
            </a:r>
            <a:r>
              <a:rPr lang="it-IT" sz="1400" dirty="0">
                <a:latin typeface="HelveticaNeueLT Std" panose="020B0604020202020204" pitchFamily="34" charset="0"/>
              </a:rPr>
              <a:t>nell’</a:t>
            </a:r>
            <a:r>
              <a:rPr lang="it-IT" sz="1400" b="1" dirty="0" err="1">
                <a:latin typeface="HelveticaNeueLT Std" panose="020B0604020202020204" pitchFamily="34" charset="0"/>
              </a:rPr>
              <a:t>Abstract</a:t>
            </a:r>
            <a:endParaRPr lang="it-IT" sz="1400" b="1" dirty="0">
              <a:latin typeface="HelveticaNeueLT Std" panose="020B0604020202020204" pitchFamily="34" charset="0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5913531" y="2416037"/>
            <a:ext cx="308734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 smtClean="0">
                <a:solidFill>
                  <a:srgbClr val="E95E27"/>
                </a:solidFill>
                <a:latin typeface="HelveticaNeueLT Std" panose="020B0604020202020204" pitchFamily="34" charset="0"/>
              </a:rPr>
              <a:t>Scheda progetto</a:t>
            </a:r>
          </a:p>
          <a:p>
            <a:r>
              <a:rPr lang="it-IT" sz="1400" dirty="0" smtClean="0">
                <a:latin typeface="HelveticaNeueLT Std" panose="020B0604020202020204" pitchFamily="34" charset="0"/>
              </a:rPr>
              <a:t>Nell’</a:t>
            </a:r>
            <a:r>
              <a:rPr lang="it-IT" sz="1400" dirty="0" err="1" smtClean="0">
                <a:latin typeface="HelveticaNeueLT Std" panose="020B0604020202020204" pitchFamily="34" charset="0"/>
              </a:rPr>
              <a:t>Abstract</a:t>
            </a:r>
            <a:r>
              <a:rPr lang="it-IT" sz="1400" dirty="0" smtClean="0">
                <a:latin typeface="HelveticaNeueLT Std" panose="020B0604020202020204" pitchFamily="34" charset="0"/>
              </a:rPr>
              <a:t> in: metodi </a:t>
            </a:r>
            <a:r>
              <a:rPr lang="it-IT" sz="1400" dirty="0">
                <a:latin typeface="HelveticaNeueLT Std" panose="020B0604020202020204" pitchFamily="34" charset="0"/>
              </a:rPr>
              <a:t>e strumenti - </a:t>
            </a:r>
            <a:r>
              <a:rPr lang="it-IT" sz="1400" dirty="0" smtClean="0">
                <a:latin typeface="HelveticaNeueLT Std" panose="020B0604020202020204" pitchFamily="34" charset="0"/>
              </a:rPr>
              <a:t>note</a:t>
            </a:r>
            <a:endParaRPr lang="it-IT" sz="1400" dirty="0">
              <a:latin typeface="HelveticaNeueLT Std" panose="020B0604020202020204" pitchFamily="34" charset="0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5913531" y="3653243"/>
            <a:ext cx="308734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E95E27"/>
                </a:solidFill>
                <a:latin typeface="HelveticaNeueLT Std" panose="020B0604020202020204" pitchFamily="34" charset="0"/>
              </a:rPr>
              <a:t>Scheda </a:t>
            </a:r>
            <a:r>
              <a:rPr lang="it-IT" sz="1400" dirty="0" smtClean="0">
                <a:solidFill>
                  <a:srgbClr val="E95E27"/>
                </a:solidFill>
                <a:latin typeface="HelveticaNeueLT Std" panose="020B0604020202020204" pitchFamily="34" charset="0"/>
              </a:rPr>
              <a:t>intervento/azione </a:t>
            </a:r>
            <a:r>
              <a:rPr lang="it-IT" sz="1400" dirty="0" smtClean="0">
                <a:latin typeface="HelveticaNeueLT Std" panose="020B0604020202020204" pitchFamily="34" charset="0"/>
              </a:rPr>
              <a:t>In: descrizione intervento/azione </a:t>
            </a:r>
            <a:r>
              <a:rPr lang="it-IT" sz="1400" dirty="0">
                <a:latin typeface="HelveticaNeueLT Std" panose="020B0604020202020204" pitchFamily="34" charset="0"/>
              </a:rPr>
              <a:t>- </a:t>
            </a:r>
            <a:r>
              <a:rPr lang="it-IT" sz="1400" dirty="0" smtClean="0">
                <a:latin typeface="HelveticaNeueLT Std" panose="020B0604020202020204" pitchFamily="34" charset="0"/>
              </a:rPr>
              <a:t>tipologia </a:t>
            </a:r>
            <a:r>
              <a:rPr lang="it-IT" sz="1400" dirty="0">
                <a:latin typeface="HelveticaNeueLT Std" panose="020B0604020202020204" pitchFamily="34" charset="0"/>
              </a:rPr>
              <a:t>d’azione/metodi </a:t>
            </a:r>
            <a:r>
              <a:rPr lang="it-IT" sz="1400" dirty="0" smtClean="0">
                <a:latin typeface="HelveticaNeueLT Std" panose="020B0604020202020204" pitchFamily="34" charset="0"/>
              </a:rPr>
              <a:t>- note</a:t>
            </a:r>
            <a:endParaRPr lang="it-IT" sz="1400" dirty="0">
              <a:latin typeface="HelveticaNeueLT Std" panose="020B0604020202020204" pitchFamily="34" charset="0"/>
            </a:endParaRPr>
          </a:p>
        </p:txBody>
      </p:sp>
      <p:grpSp>
        <p:nvGrpSpPr>
          <p:cNvPr id="36" name="Gruppo 35"/>
          <p:cNvGrpSpPr/>
          <p:nvPr/>
        </p:nvGrpSpPr>
        <p:grpSpPr>
          <a:xfrm>
            <a:off x="787320" y="747813"/>
            <a:ext cx="1428290" cy="927210"/>
            <a:chOff x="924675" y="1006894"/>
            <a:chExt cx="1428290" cy="927210"/>
          </a:xfrm>
        </p:grpSpPr>
        <p:cxnSp>
          <p:nvCxnSpPr>
            <p:cNvPr id="10" name="Connettore 2 9"/>
            <p:cNvCxnSpPr/>
            <p:nvPr/>
          </p:nvCxnSpPr>
          <p:spPr>
            <a:xfrm flipV="1">
              <a:off x="1315442" y="1102067"/>
              <a:ext cx="1037523" cy="832037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CasellaDiTesto 14"/>
            <p:cNvSpPr txBox="1"/>
            <p:nvPr/>
          </p:nvSpPr>
          <p:spPr>
            <a:xfrm rot="19345524">
              <a:off x="924675" y="1006894"/>
              <a:ext cx="140495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400" b="1" dirty="0" smtClean="0">
                  <a:solidFill>
                    <a:schemeClr val="accent1"/>
                  </a:solidFill>
                  <a:latin typeface="HelveticaNeueLT Std" panose="020B0604020202020204" pitchFamily="34" charset="0"/>
                </a:rPr>
                <a:t>Letteratura e buone prassi</a:t>
              </a:r>
              <a:endParaRPr lang="it-IT" sz="1400" dirty="0">
                <a:solidFill>
                  <a:schemeClr val="accent1"/>
                </a:solidFill>
                <a:latin typeface="HelveticaNeueLT Std" panose="020B0604020202020204" pitchFamily="34" charset="0"/>
              </a:endParaRPr>
            </a:p>
          </p:txBody>
        </p:sp>
      </p:grpSp>
      <p:sp>
        <p:nvSpPr>
          <p:cNvPr id="21" name="CasellaDiTesto 20"/>
          <p:cNvSpPr txBox="1"/>
          <p:nvPr/>
        </p:nvSpPr>
        <p:spPr>
          <a:xfrm>
            <a:off x="3263020" y="5764273"/>
            <a:ext cx="2326986" cy="307777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400" b="1" dirty="0">
                <a:solidFill>
                  <a:srgbClr val="00CC66"/>
                </a:solidFill>
                <a:latin typeface="HelveticaNeueLT Std" panose="020B0604020202020204" pitchFamily="34" charset="0"/>
              </a:rPr>
              <a:t>……………………………</a:t>
            </a:r>
          </a:p>
        </p:txBody>
      </p:sp>
      <p:cxnSp>
        <p:nvCxnSpPr>
          <p:cNvPr id="26" name="Connettore 2 25"/>
          <p:cNvCxnSpPr>
            <a:endCxn id="5" idx="1"/>
          </p:cNvCxnSpPr>
          <p:nvPr/>
        </p:nvCxnSpPr>
        <p:spPr>
          <a:xfrm flipV="1">
            <a:off x="5431922" y="2785369"/>
            <a:ext cx="481609" cy="324460"/>
          </a:xfrm>
          <a:prstGeom prst="straightConnector1">
            <a:avLst/>
          </a:prstGeom>
          <a:ln w="38100">
            <a:solidFill>
              <a:srgbClr val="E95E27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ttore 2 27"/>
          <p:cNvCxnSpPr>
            <a:endCxn id="6" idx="1"/>
          </p:cNvCxnSpPr>
          <p:nvPr/>
        </p:nvCxnSpPr>
        <p:spPr>
          <a:xfrm>
            <a:off x="5454517" y="3684232"/>
            <a:ext cx="459014" cy="338343"/>
          </a:xfrm>
          <a:prstGeom prst="straightConnector1">
            <a:avLst/>
          </a:prstGeom>
          <a:ln w="38100">
            <a:solidFill>
              <a:srgbClr val="E95E27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7" name="Gruppo 36"/>
          <p:cNvGrpSpPr/>
          <p:nvPr/>
        </p:nvGrpSpPr>
        <p:grpSpPr>
          <a:xfrm>
            <a:off x="1557532" y="3054730"/>
            <a:ext cx="1376184" cy="690109"/>
            <a:chOff x="1249573" y="2906049"/>
            <a:chExt cx="1376184" cy="690109"/>
          </a:xfrm>
        </p:grpSpPr>
        <p:cxnSp>
          <p:nvCxnSpPr>
            <p:cNvPr id="11" name="Connettore 2 10"/>
            <p:cNvCxnSpPr/>
            <p:nvPr/>
          </p:nvCxnSpPr>
          <p:spPr>
            <a:xfrm>
              <a:off x="1566030" y="2906049"/>
              <a:ext cx="890467" cy="690109"/>
            </a:xfrm>
            <a:prstGeom prst="straightConnector1">
              <a:avLst/>
            </a:prstGeom>
            <a:ln w="38100">
              <a:solidFill>
                <a:srgbClr val="E95E27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CasellaDiTesto 33"/>
            <p:cNvSpPr txBox="1"/>
            <p:nvPr/>
          </p:nvSpPr>
          <p:spPr>
            <a:xfrm rot="2193614">
              <a:off x="1531092" y="2912329"/>
              <a:ext cx="1094665" cy="3068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400" b="1" dirty="0" smtClean="0">
                  <a:solidFill>
                    <a:srgbClr val="E95E27"/>
                  </a:solidFill>
                  <a:latin typeface="HelveticaNeueLT Std" panose="020B0604020202020204" pitchFamily="34" charset="0"/>
                </a:rPr>
                <a:t>In </a:t>
              </a:r>
              <a:r>
                <a:rPr lang="it-IT" sz="1400" b="1" dirty="0" err="1" smtClean="0">
                  <a:solidFill>
                    <a:srgbClr val="E95E27"/>
                  </a:solidFill>
                  <a:latin typeface="HelveticaNeueLT Std" panose="020B0604020202020204" pitchFamily="34" charset="0"/>
                </a:rPr>
                <a:t>Pro.Sa</a:t>
              </a:r>
              <a:r>
                <a:rPr lang="it-IT" sz="1400" b="1" dirty="0" smtClean="0">
                  <a:solidFill>
                    <a:srgbClr val="E95E27"/>
                  </a:solidFill>
                  <a:latin typeface="HelveticaNeueLT Std" panose="020B0604020202020204" pitchFamily="34" charset="0"/>
                </a:rPr>
                <a:t>.</a:t>
              </a:r>
              <a:endParaRPr lang="it-IT" sz="1400" b="1" dirty="0">
                <a:solidFill>
                  <a:srgbClr val="E95E27"/>
                </a:solidFill>
                <a:latin typeface="HelveticaNeueLT Std" panose="020B0604020202020204" pitchFamily="34" charset="0"/>
              </a:endParaRPr>
            </a:p>
          </p:txBody>
        </p:sp>
        <p:sp>
          <p:nvSpPr>
            <p:cNvPr id="35" name="CasellaDiTesto 34"/>
            <p:cNvSpPr txBox="1"/>
            <p:nvPr/>
          </p:nvSpPr>
          <p:spPr>
            <a:xfrm rot="2226327">
              <a:off x="1249573" y="3290342"/>
              <a:ext cx="1316156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000" dirty="0" smtClean="0">
                  <a:solidFill>
                    <a:srgbClr val="E95E27"/>
                  </a:solidFill>
                  <a:latin typeface="HelveticaNeueLT Std" panose="020B0604020202020204" pitchFamily="34" charset="0"/>
                </a:rPr>
                <a:t>Progetti piemontesi</a:t>
              </a:r>
              <a:endParaRPr lang="it-IT" sz="1000" dirty="0">
                <a:solidFill>
                  <a:srgbClr val="E95E27"/>
                </a:solidFill>
                <a:latin typeface="HelveticaNeueLT Std" panose="020B0604020202020204" pitchFamily="34" charset="0"/>
              </a:endParaRPr>
            </a:p>
          </p:txBody>
        </p:sp>
      </p:grpSp>
      <p:grpSp>
        <p:nvGrpSpPr>
          <p:cNvPr id="9" name="Gruppo 8"/>
          <p:cNvGrpSpPr/>
          <p:nvPr/>
        </p:nvGrpSpPr>
        <p:grpSpPr>
          <a:xfrm>
            <a:off x="989488" y="4763712"/>
            <a:ext cx="2659468" cy="1018211"/>
            <a:chOff x="594036" y="4105243"/>
            <a:chExt cx="2659468" cy="1018211"/>
          </a:xfrm>
        </p:grpSpPr>
        <p:cxnSp>
          <p:nvCxnSpPr>
            <p:cNvPr id="22" name="Connettore 2 21"/>
            <p:cNvCxnSpPr/>
            <p:nvPr/>
          </p:nvCxnSpPr>
          <p:spPr>
            <a:xfrm>
              <a:off x="969443" y="4105243"/>
              <a:ext cx="1432570" cy="1012564"/>
            </a:xfrm>
            <a:prstGeom prst="straightConnector1">
              <a:avLst/>
            </a:prstGeom>
            <a:ln w="38100">
              <a:solidFill>
                <a:srgbClr val="00CC66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CasellaDiTesto 7"/>
            <p:cNvSpPr txBox="1"/>
            <p:nvPr/>
          </p:nvSpPr>
          <p:spPr>
            <a:xfrm rot="2160091">
              <a:off x="796551" y="4410502"/>
              <a:ext cx="245695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400" b="1" dirty="0">
                  <a:solidFill>
                    <a:srgbClr val="00CC66"/>
                  </a:solidFill>
                  <a:latin typeface="HelveticaNeueLT Std" panose="020B0604020202020204" pitchFamily="34" charset="0"/>
                </a:rPr>
                <a:t>Documento progettuale</a:t>
              </a:r>
            </a:p>
          </p:txBody>
        </p:sp>
        <p:sp>
          <p:nvSpPr>
            <p:cNvPr id="23" name="CasellaDiTesto 22"/>
            <p:cNvSpPr txBox="1"/>
            <p:nvPr/>
          </p:nvSpPr>
          <p:spPr>
            <a:xfrm rot="2170447">
              <a:off x="594036" y="4815677"/>
              <a:ext cx="245695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400" b="1" dirty="0">
                  <a:solidFill>
                    <a:srgbClr val="00CC66"/>
                  </a:solidFill>
                  <a:latin typeface="HelveticaNeueLT Std" panose="020B0604020202020204" pitchFamily="34" charset="0"/>
                </a:rPr>
                <a:t>Modello predefinito</a:t>
              </a:r>
            </a:p>
          </p:txBody>
        </p:sp>
      </p:grpSp>
      <p:sp>
        <p:nvSpPr>
          <p:cNvPr id="7" name="CasellaDiTesto 6"/>
          <p:cNvSpPr txBox="1"/>
          <p:nvPr/>
        </p:nvSpPr>
        <p:spPr>
          <a:xfrm>
            <a:off x="5913531" y="4628839"/>
            <a:ext cx="300738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E95E27"/>
                </a:solidFill>
                <a:latin typeface="HelveticaNeueLT Std" panose="020B0604020202020204" pitchFamily="34" charset="0"/>
              </a:rPr>
              <a:t>Materiali </a:t>
            </a:r>
            <a:r>
              <a:rPr lang="it-IT" sz="1400" dirty="0" smtClean="0">
                <a:solidFill>
                  <a:srgbClr val="E95E27"/>
                </a:solidFill>
                <a:latin typeface="HelveticaNeueLT Std" panose="020B0604020202020204" pitchFamily="34" charset="0"/>
              </a:rPr>
              <a:t>allegati</a:t>
            </a:r>
            <a:r>
              <a:rPr lang="it-IT" sz="1400" dirty="0" smtClean="0">
                <a:latin typeface="HelveticaNeueLT Std" panose="020B0604020202020204" pitchFamily="34" charset="0"/>
              </a:rPr>
              <a:t> </a:t>
            </a:r>
          </a:p>
          <a:p>
            <a:r>
              <a:rPr lang="it-IT" sz="1400" dirty="0" smtClean="0">
                <a:latin typeface="HelveticaNeueLT Std" panose="020B0604020202020204" pitchFamily="34" charset="0"/>
              </a:rPr>
              <a:t>documento progettuale</a:t>
            </a:r>
            <a:endParaRPr lang="it-IT" sz="1400" dirty="0">
              <a:latin typeface="HelveticaNeueLT Std" panose="020B0604020202020204" pitchFamily="34" charset="0"/>
            </a:endParaRPr>
          </a:p>
        </p:txBody>
      </p:sp>
      <p:cxnSp>
        <p:nvCxnSpPr>
          <p:cNvPr id="29" name="Connettore 2 28"/>
          <p:cNvCxnSpPr/>
          <p:nvPr/>
        </p:nvCxnSpPr>
        <p:spPr>
          <a:xfrm>
            <a:off x="5360499" y="4038069"/>
            <a:ext cx="420096" cy="725643"/>
          </a:xfrm>
          <a:prstGeom prst="straightConnector1">
            <a:avLst/>
          </a:prstGeom>
          <a:ln w="38100">
            <a:solidFill>
              <a:srgbClr val="E95E27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33625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1788</TotalTime>
  <Words>2213</Words>
  <Application>Microsoft Office PowerPoint</Application>
  <PresentationFormat>Presentazione su schermo (4:3)</PresentationFormat>
  <Paragraphs>351</Paragraphs>
  <Slides>21</Slides>
  <Notes>14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21</vt:i4>
      </vt:variant>
    </vt:vector>
  </HeadingPairs>
  <TitlesOfParts>
    <vt:vector size="28" baseType="lpstr">
      <vt:lpstr>Arial</vt:lpstr>
      <vt:lpstr>Arial Unicode MS</vt:lpstr>
      <vt:lpstr>Calibri</vt:lpstr>
      <vt:lpstr>Calibri Light</vt:lpstr>
      <vt:lpstr>HelveticaNeueLT Std</vt:lpstr>
      <vt:lpstr>Times New Roman</vt:lpstr>
      <vt:lpstr>Tema di Office</vt:lpstr>
      <vt:lpstr>I gruppi di cammino in Piemonte. Dalla buona idea alla buona pratica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 gruppi di cammino in Piemonte</dc:title>
  <dc:creator>alessandra suglia</dc:creator>
  <cp:lastModifiedBy>alessandra suglia</cp:lastModifiedBy>
  <cp:revision>344</cp:revision>
  <cp:lastPrinted>2019-05-21T13:46:25Z</cp:lastPrinted>
  <dcterms:created xsi:type="dcterms:W3CDTF">2019-05-14T12:49:00Z</dcterms:created>
  <dcterms:modified xsi:type="dcterms:W3CDTF">2019-05-28T10:24:07Z</dcterms:modified>
</cp:coreProperties>
</file>