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89.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44.xml" ContentType="application/vnd.openxmlformats-officedocument.presentationml.slideLayout+xml"/>
  <Override PartName="/ppt/slideLayouts/slideLayout94.xml" ContentType="application/vnd.openxmlformats-officedocument.presentationml.slideLayout+xml"/>
  <Override PartName="/ppt/slideLayouts/slideLayout19.xml" ContentType="application/vnd.openxmlformats-officedocument.presentationml.slideLayout+xml"/>
  <Override PartName="/ppt/slideLayouts/slideLayout79.xml" ContentType="application/vnd.openxmlformats-officedocument.presentationml.slideLayout+xml"/>
  <Override PartName="/ppt/slideLayouts/slideLayout20.xml" ContentType="application/vnd.openxmlformats-officedocument.presentationml.slideLayout+xml"/>
  <Override PartName="/ppt/slideLayouts/slideLayout43.xml" ContentType="application/vnd.openxmlformats-officedocument.presentationml.slideLayout+xml"/>
  <Override PartName="/ppt/slideLayouts/slideLayout93.xml" ContentType="application/vnd.openxmlformats-officedocument.presentationml.slideLayout+xml"/>
  <Override PartName="/ppt/slideLayouts/slideLayout18.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69.xml" ContentType="application/vnd.openxmlformats-officedocument.presentationml.slideLayout+xml"/>
  <Override PartName="/ppt/slideLayouts/slideLayout10.xml" ContentType="application/vnd.openxmlformats-officedocument.presentationml.slideLayout+xml"/>
  <Override PartName="/ppt/slideLayouts/slideLayout53.xml" ContentType="application/vnd.openxmlformats-officedocument.presentationml.slideLayout+xml"/>
  <Override PartName="/ppt/slideLayouts/slideLayout28.xml" ContentType="application/vnd.openxmlformats-officedocument.presentationml.slideLayout+xml"/>
  <Override PartName="/ppt/slideLayouts/slideLayout73.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52.xml" ContentType="application/vnd.openxmlformats-officedocument.presentationml.slideLayout+xml"/>
  <Override PartName="/ppt/slideLayouts/slideLayout27.xml" ContentType="application/vnd.openxmlformats-officedocument.presentationml.slideLayout+xml"/>
  <Override PartName="/ppt/slideLayouts/slideLayout72.xml" ContentType="application/vnd.openxmlformats-officedocument.presentationml.slideLayout+xml"/>
  <Override PartName="/ppt/slideLayouts/slideLayout8.xml" ContentType="application/vnd.openxmlformats-officedocument.presentationml.slideLayout+xml"/>
  <Override PartName="/ppt/slideLayouts/slideLayout51.xml" ContentType="application/vnd.openxmlformats-officedocument.presentationml.slideLayout+xml"/>
  <Override PartName="/ppt/slideLayouts/slideLayout26.xml" ContentType="application/vnd.openxmlformats-officedocument.presentationml.slideLayout+xml"/>
  <Override PartName="/ppt/slideLayouts/slideLayout71.xml" ContentType="application/vnd.openxmlformats-officedocument.presentationml.slideLayout+xml"/>
  <Override PartName="/ppt/slideLayouts/slideLayout7.xml" ContentType="application/vnd.openxmlformats-officedocument.presentationml.slideLayout+xml"/>
  <Override PartName="/ppt/slideLayouts/_rels/slideLayout96.xml.rels" ContentType="application/vnd.openxmlformats-package.relationships+xml"/>
  <Override PartName="/ppt/slideLayouts/_rels/slideLayout91.xml.rels" ContentType="application/vnd.openxmlformats-package.relationships+xml"/>
  <Override PartName="/ppt/slideLayouts/_rels/slideLayout89.xml.rels" ContentType="application/vnd.openxmlformats-package.relationships+xml"/>
  <Override PartName="/ppt/slideLayouts/_rels/slideLayout88.xml.rels" ContentType="application/vnd.openxmlformats-package.relationships+xml"/>
  <Override PartName="/ppt/slideLayouts/_rels/slideLayout87.xml.rels" ContentType="application/vnd.openxmlformats-package.relationships+xml"/>
  <Override PartName="/ppt/slideLayouts/_rels/slideLayout86.xml.rels" ContentType="application/vnd.openxmlformats-package.relationships+xml"/>
  <Override PartName="/ppt/slideLayouts/_rels/slideLayout85.xml.rels" ContentType="application/vnd.openxmlformats-package.relationships+xml"/>
  <Override PartName="/ppt/slideLayouts/_rels/slideLayout84.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74.xml.rels" ContentType="application/vnd.openxmlformats-package.relationships+xml"/>
  <Override PartName="/ppt/slideLayouts/_rels/slideLayout73.xml.rels" ContentType="application/vnd.openxmlformats-package.relationships+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70.xml.rels" ContentType="application/vnd.openxmlformats-package.relationships+xml"/>
  <Override PartName="/ppt/slideLayouts/_rels/slideLayout95.xml.rels" ContentType="application/vnd.openxmlformats-package.relationships+xml"/>
  <Override PartName="/ppt/slideLayouts/_rels/slideLayout63.xml.rels" ContentType="application/vnd.openxmlformats-package.relationships+xml"/>
  <Override PartName="/ppt/slideLayouts/_rels/slideLayout94.xml.rels" ContentType="application/vnd.openxmlformats-package.relationships+xml"/>
  <Override PartName="/ppt/slideLayouts/_rels/slideLayout62.xml.rels" ContentType="application/vnd.openxmlformats-package.relationships+xml"/>
  <Override PartName="/ppt/slideLayouts/_rels/slideLayout93.xml.rels" ContentType="application/vnd.openxmlformats-package.relationships+xml"/>
  <Override PartName="/ppt/slideLayouts/_rels/slideLayout61.xml.rels" ContentType="application/vnd.openxmlformats-package.relationships+xml"/>
  <Override PartName="/ppt/slideLayouts/_rels/slideLayout92.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53.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52.xml.rels" ContentType="application/vnd.openxmlformats-package.relationships+xml"/>
  <Override PartName="/ppt/slideLayouts/_rels/slideLayout83.xml.rels" ContentType="application/vnd.openxmlformats-package.relationships+xml"/>
  <Override PartName="/ppt/slideLayouts/_rels/slideLayout51.xml.rels" ContentType="application/vnd.openxmlformats-package.relationships+xml"/>
  <Override PartName="/ppt/slideLayouts/_rels/slideLayout82.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11.xml.rels" ContentType="application/vnd.openxmlformats-package.relationships+xml"/>
  <Override PartName="/ppt/slideLayouts/_rels/slideLayout43.xml.rels" ContentType="application/vnd.openxmlformats-package.relationships+xml"/>
  <Override PartName="/ppt/slideLayouts/_rels/slideLayout1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66.xml.rels" ContentType="application/vnd.openxmlformats-package.relationships+xml"/>
  <Override PartName="/ppt/slideLayouts/_rels/slideLayout34.xml.rels" ContentType="application/vnd.openxmlformats-package.relationships+xml"/>
  <Override PartName="/ppt/slideLayouts/_rels/slideLayout65.xml.rels" ContentType="application/vnd.openxmlformats-package.relationships+xml"/>
  <Override PartName="/ppt/slideLayouts/_rels/slideLayout33.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54.xml.rels" ContentType="application/vnd.openxmlformats-package.relationships+xml"/>
  <Override PartName="/ppt/slideLayouts/_rels/slideLayout22.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49.xml.rels" ContentType="application/vnd.openxmlformats-package.relationships+xml"/>
  <Override PartName="/ppt/slideLayouts/_rels/slideLayout56.xml.rels" ContentType="application/vnd.openxmlformats-package.relationships+xml"/>
  <Override PartName="/ppt/slideLayouts/_rels/slideLayout2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3.xml.rels" ContentType="application/vnd.openxmlformats-package.relationships+xml"/>
  <Override PartName="/ppt/slideLayouts/_rels/slideLayout79.xml.rels" ContentType="application/vnd.openxmlformats-package.relationships+xml"/>
  <Override PartName="/ppt/slideLayouts/_rels/slideLayout47.xml.rels" ContentType="application/vnd.openxmlformats-package.relationships+xml"/>
  <Override PartName="/ppt/slideLayouts/_rels/slideLayout81.xml.rels" ContentType="application/vnd.openxmlformats-package.relationships+xml"/>
  <Override PartName="/ppt/slideLayouts/_rels/slideLayout4.xml.rels" ContentType="application/vnd.openxmlformats-package.relationships+xml"/>
  <Override PartName="/ppt/slideLayouts/_rels/slideLayout78.xml.rels" ContentType="application/vnd.openxmlformats-package.relationships+xml"/>
  <Override PartName="/ppt/slideLayouts/_rels/slideLayout46.xml.rels" ContentType="application/vnd.openxmlformats-package.relationships+xml"/>
  <Override PartName="/ppt/slideLayouts/_rels/slideLayout80.xml.rels" ContentType="application/vnd.openxmlformats-package.relationships+xml"/>
  <Override PartName="/ppt/slideLayouts/_rels/slideLayout3.xml.rels" ContentType="application/vnd.openxmlformats-package.relationships+xml"/>
  <Override PartName="/ppt/slideLayouts/_rels/slideLayout77.xml.rels" ContentType="application/vnd.openxmlformats-package.relationships+xml"/>
  <Override PartName="/ppt/slideLayouts/_rels/slideLayout13.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9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9.xml.rels" ContentType="application/vnd.openxmlformats-package.relationships+xml"/>
  <Override PartName="/ppt/slideLayouts/_rels/slideLayout1.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38.xml.rels" ContentType="application/vnd.openxmlformats-package.relationships+xml"/>
  <Override PartName="/ppt/slideLayouts/_rels/slideLayout6.xml.rels" ContentType="application/vnd.openxmlformats-package.relationships+xml"/>
  <Override PartName="/ppt/slideLayouts/_rels/slideLayout69.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2.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68.xml.rels" ContentType="application/vnd.openxmlformats-package.relationships+xml"/>
  <Override PartName="/ppt/slideLayouts/_rels/slideLayout36.xml.rels" ContentType="application/vnd.openxmlformats-package.relationships+xml"/>
  <Override PartName="/ppt/slideLayouts/_rels/slideLayout57.xml.rels" ContentType="application/vnd.openxmlformats-package.relationships+xml"/>
  <Override PartName="/ppt/slideLayouts/_rels/slideLayout25.xml.rels" ContentType="application/vnd.openxmlformats-package.relationships+xml"/>
  <Override PartName="/ppt/slideLayouts/_rels/slideLayout67.xml.rels" ContentType="application/vnd.openxmlformats-package.relationships+xml"/>
  <Override PartName="/ppt/slideLayouts/_rels/slideLayout35.xml.rels" ContentType="application/vnd.openxmlformats-package.relationships+xml"/>
  <Override PartName="/ppt/slideLayouts/_rels/slideLayout17.xml.rels" ContentType="application/vnd.openxmlformats-package.relationships+xml"/>
  <Override PartName="/ppt/slideLayouts/slideLayout50.xml" ContentType="application/vnd.openxmlformats-officedocument.presentationml.slideLayout+xml"/>
  <Override PartName="/ppt/slideLayouts/slideLayout25.xml" ContentType="application/vnd.openxmlformats-officedocument.presentationml.slideLayout+xml"/>
  <Override PartName="/ppt/slideLayouts/slideLayout70.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2.xml" ContentType="application/vnd.openxmlformats-officedocument.presentationml.slideLayout+xml"/>
  <Override PartName="/ppt/slideLayouts/slideLayout92.xml" ContentType="application/vnd.openxmlformats-officedocument.presentationml.slideLayout+xml"/>
  <Override PartName="/ppt/slideLayouts/slideLayout17.xml" ContentType="application/vnd.openxmlformats-officedocument.presentationml.slideLayout+xml"/>
  <Override PartName="/ppt/slideLayouts/slideLayout41.xml" ContentType="application/vnd.openxmlformats-officedocument.presentationml.slideLayout+xml"/>
  <Override PartName="/ppt/slideLayouts/slideLayout91.xml" ContentType="application/vnd.openxmlformats-officedocument.presentationml.slideLayout+xml"/>
  <Override PartName="/ppt/slideLayouts/slideLayout16.xml" ContentType="application/vnd.openxmlformats-officedocument.presentationml.slideLayout+xml"/>
  <Override PartName="/ppt/media/image45.jpeg" ContentType="image/jpeg"/>
  <Override PartName="/ppt/media/image44.jpeg" ContentType="image/jpeg"/>
  <Override PartName="/ppt/media/image41.jpeg" ContentType="image/jpeg"/>
  <Override PartName="/ppt/media/image39.png" ContentType="image/png"/>
  <Override PartName="/ppt/media/image38.png" ContentType="image/png"/>
  <Override PartName="/ppt/media/image42.jpeg" ContentType="image/jpeg"/>
  <Override PartName="/ppt/media/image37.png" ContentType="image/png"/>
  <Override PartName="/ppt/media/image36.png" ContentType="image/png"/>
  <Override PartName="/ppt/media/image34.png" ContentType="image/png"/>
  <Override PartName="/ppt/media/image50.jpeg" ContentType="image/jpeg"/>
  <Override PartName="/ppt/media/image32.png" ContentType="image/png"/>
  <Override PartName="/ppt/media/image49.jpeg" ContentType="image/jpeg"/>
  <Override PartName="/ppt/media/image31.png" ContentType="image/png"/>
  <Override PartName="/ppt/media/image30.png" ContentType="image/png"/>
  <Override PartName="/ppt/media/image27.jpeg" ContentType="image/jpeg"/>
  <Override PartName="/ppt/media/image40.png" ContentType="image/png"/>
  <Override PartName="/ppt/media/image15.png" ContentType="image/png"/>
  <Override PartName="/ppt/media/image23.jpeg" ContentType="image/jpeg"/>
  <Override PartName="/ppt/media/image35.png" ContentType="image/png"/>
  <Override PartName="/ppt/media/image25.jpeg" ContentType="image/jpeg"/>
  <Override PartName="/ppt/media/image22.png" ContentType="image/png"/>
  <Override PartName="/ppt/media/image10.png" ContentType="image/png"/>
  <Override PartName="/ppt/media/image20.jpeg" ContentType="image/jpeg"/>
  <Override PartName="/ppt/media/image18.png" ContentType="image/png"/>
  <Override PartName="/ppt/media/image14.png" ContentType="image/png"/>
  <Override PartName="/ppt/media/image13.png" ContentType="image/png"/>
  <Override PartName="/ppt/media/image24.jpeg" ContentType="image/jpeg"/>
  <Override PartName="/ppt/media/image12.png" ContentType="image/png"/>
  <Override PartName="/ppt/media/image19.jpeg" ContentType="image/jpeg"/>
  <Override PartName="/ppt/media/image47.jpeg" ContentType="image/jpeg"/>
  <Override PartName="/ppt/media/image11.png" ContentType="image/png"/>
  <Override PartName="/ppt/media/image9.png" ContentType="image/png"/>
  <Override PartName="/ppt/media/image26.jpeg" ContentType="image/jpeg"/>
  <Override PartName="/ppt/media/image33.png" ContentType="image/png"/>
  <Override PartName="/ppt/media/image1.jpeg" ContentType="image/jpeg"/>
  <Override PartName="/ppt/media/image7.png" ContentType="image/png"/>
  <Override PartName="/ppt/media/image29.png" ContentType="image/png"/>
  <Override PartName="/ppt/media/image6.png" ContentType="image/png"/>
  <Override PartName="/ppt/media/image28.png" ContentType="image/png"/>
  <Override PartName="/ppt/media/image5.png" ContentType="image/png"/>
  <Override PartName="/ppt/media/image48.png" ContentType="image/png"/>
  <Override PartName="/ppt/media/image4.png" ContentType="image/png"/>
  <Override PartName="/ppt/media/image21.jpeg" ContentType="image/jpeg"/>
  <Override PartName="/ppt/media/image51.jpeg" ContentType="image/jpeg"/>
  <Override PartName="/ppt/media/image17.png" ContentType="image/png"/>
  <Override PartName="/ppt/media/image43.jpeg" ContentType="image/jpeg"/>
  <Override PartName="/ppt/media/image3.png" ContentType="image/png"/>
  <Override PartName="/ppt/media/image16.png" ContentType="image/png"/>
  <Override PartName="/ppt/media/image2.png" ContentType="image/png"/>
  <Override PartName="/ppt/media/image46.jpeg" ContentType="image/jpeg"/>
  <Override PartName="/ppt/media/image8.png" ContentType="image/png"/>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Lst>
  <p:sldSz cx="7556500" cy="106934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16.png"/>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7.png"/><Relationship Id="rId3" Type="http://schemas.openxmlformats.org/officeDocument/2006/relationships/image" Target="../media/image18.png"/>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9" name="PlaceHolder 2"/>
          <p:cNvSpPr>
            <a:spLocks noGrp="1"/>
          </p:cNvSpPr>
          <p:nvPr>
            <p:ph type="body"/>
          </p:nvPr>
        </p:nvSpPr>
        <p:spPr>
          <a:xfrm>
            <a:off x="377640" y="2502000"/>
            <a:ext cx="6800400" cy="2958120"/>
          </a:xfrm>
          <a:prstGeom prst="rect">
            <a:avLst/>
          </a:prstGeom>
        </p:spPr>
        <p:txBody>
          <a:bodyPr lIns="0" rIns="0" tIns="0" bIns="0"/>
          <a:p>
            <a:endParaRPr/>
          </a:p>
        </p:txBody>
      </p:sp>
      <p:sp>
        <p:nvSpPr>
          <p:cNvPr id="30" name="PlaceHolder 3"/>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32"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33"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34" name="PlaceHolder 4"/>
          <p:cNvSpPr>
            <a:spLocks noGrp="1"/>
          </p:cNvSpPr>
          <p:nvPr>
            <p:ph type="body"/>
          </p:nvPr>
        </p:nvSpPr>
        <p:spPr>
          <a:xfrm>
            <a:off x="3862440" y="5741640"/>
            <a:ext cx="3318480" cy="2958120"/>
          </a:xfrm>
          <a:prstGeom prst="rect">
            <a:avLst/>
          </a:prstGeom>
        </p:spPr>
        <p:txBody>
          <a:bodyPr lIns="0" rIns="0" tIns="0" bIns="0"/>
          <a:p>
            <a:endParaRPr/>
          </a:p>
        </p:txBody>
      </p:sp>
      <p:sp>
        <p:nvSpPr>
          <p:cNvPr id="35" name="PlaceHolder 5"/>
          <p:cNvSpPr>
            <a:spLocks noGrp="1"/>
          </p:cNvSpPr>
          <p:nvPr>
            <p:ph type="body"/>
          </p:nvPr>
        </p:nvSpPr>
        <p:spPr>
          <a:xfrm>
            <a:off x="377640" y="5741640"/>
            <a:ext cx="3318480" cy="295812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37" name="PlaceHolder 2"/>
          <p:cNvSpPr>
            <a:spLocks noGrp="1"/>
          </p:cNvSpPr>
          <p:nvPr>
            <p:ph type="body"/>
          </p:nvPr>
        </p:nvSpPr>
        <p:spPr>
          <a:xfrm>
            <a:off x="377640" y="2502000"/>
            <a:ext cx="6800400" cy="6201720"/>
          </a:xfrm>
          <a:prstGeom prst="rect">
            <a:avLst/>
          </a:prstGeom>
        </p:spPr>
        <p:txBody>
          <a:bodyPr lIns="0" rIns="0" tIns="0" bIns="0"/>
          <a:p>
            <a:endParaRPr/>
          </a:p>
        </p:txBody>
      </p:sp>
      <p:sp>
        <p:nvSpPr>
          <p:cNvPr id="38" name="PlaceHolder 3"/>
          <p:cNvSpPr>
            <a:spLocks noGrp="1"/>
          </p:cNvSpPr>
          <p:nvPr>
            <p:ph type="body"/>
          </p:nvPr>
        </p:nvSpPr>
        <p:spPr>
          <a:xfrm>
            <a:off x="377640" y="2502000"/>
            <a:ext cx="6800400" cy="6201720"/>
          </a:xfrm>
          <a:prstGeom prst="rect">
            <a:avLst/>
          </a:prstGeom>
        </p:spPr>
        <p:txBody>
          <a:bodyPr lIns="0" rIns="0" tIns="0" bIns="0"/>
          <a:p>
            <a:endParaRPr/>
          </a:p>
        </p:txBody>
      </p:sp>
      <p:pic>
        <p:nvPicPr>
          <p:cNvPr id="39" name="" descr=""/>
          <p:cNvPicPr/>
          <p:nvPr/>
        </p:nvPicPr>
        <p:blipFill>
          <a:blip r:embed="rId2"/>
          <a:stretch/>
        </p:blipFill>
        <p:spPr>
          <a:xfrm>
            <a:off x="377640" y="2889720"/>
            <a:ext cx="6800400" cy="5425560"/>
          </a:xfrm>
          <a:prstGeom prst="rect">
            <a:avLst/>
          </a:prstGeom>
          <a:ln>
            <a:noFill/>
          </a:ln>
        </p:spPr>
      </p:pic>
      <p:pic>
        <p:nvPicPr>
          <p:cNvPr id="40" name="" descr=""/>
          <p:cNvPicPr/>
          <p:nvPr/>
        </p:nvPicPr>
        <p:blipFill>
          <a:blip r:embed="rId3"/>
          <a:stretch/>
        </p:blipFill>
        <p:spPr>
          <a:xfrm>
            <a:off x="377640" y="2889720"/>
            <a:ext cx="6800400" cy="54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44" name="PlaceHolder 2"/>
          <p:cNvSpPr>
            <a:spLocks noGrp="1"/>
          </p:cNvSpPr>
          <p:nvPr>
            <p:ph type="subTitle"/>
          </p:nvPr>
        </p:nvSpPr>
        <p:spPr>
          <a:xfrm>
            <a:off x="377640" y="2502000"/>
            <a:ext cx="6800400" cy="620172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46" name="PlaceHolder 2"/>
          <p:cNvSpPr>
            <a:spLocks noGrp="1"/>
          </p:cNvSpPr>
          <p:nvPr>
            <p:ph type="body"/>
          </p:nvPr>
        </p:nvSpPr>
        <p:spPr>
          <a:xfrm>
            <a:off x="377640" y="2502000"/>
            <a:ext cx="6800400" cy="620172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48"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49" name="PlaceHolder 3"/>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377640" y="426600"/>
            <a:ext cx="6800400" cy="82767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53"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54" name="PlaceHolder 3"/>
          <p:cNvSpPr>
            <a:spLocks noGrp="1"/>
          </p:cNvSpPr>
          <p:nvPr>
            <p:ph type="body"/>
          </p:nvPr>
        </p:nvSpPr>
        <p:spPr>
          <a:xfrm>
            <a:off x="377640" y="5741640"/>
            <a:ext cx="3318480" cy="2958120"/>
          </a:xfrm>
          <a:prstGeom prst="rect">
            <a:avLst/>
          </a:prstGeom>
        </p:spPr>
        <p:txBody>
          <a:bodyPr lIns="0" rIns="0" tIns="0" bIns="0"/>
          <a:p>
            <a:endParaRPr/>
          </a:p>
        </p:txBody>
      </p:sp>
      <p:sp>
        <p:nvSpPr>
          <p:cNvPr id="55" name="PlaceHolder 4"/>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8" name="PlaceHolder 2"/>
          <p:cNvSpPr>
            <a:spLocks noGrp="1"/>
          </p:cNvSpPr>
          <p:nvPr>
            <p:ph type="subTitle"/>
          </p:nvPr>
        </p:nvSpPr>
        <p:spPr>
          <a:xfrm>
            <a:off x="377640" y="2502000"/>
            <a:ext cx="6800400" cy="620172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57"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58"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59" name="PlaceHolder 4"/>
          <p:cNvSpPr>
            <a:spLocks noGrp="1"/>
          </p:cNvSpPr>
          <p:nvPr>
            <p:ph type="body"/>
          </p:nvPr>
        </p:nvSpPr>
        <p:spPr>
          <a:xfrm>
            <a:off x="3862440" y="5741640"/>
            <a:ext cx="3318480" cy="295812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61"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62"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63" name="PlaceHolder 4"/>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65" name="PlaceHolder 2"/>
          <p:cNvSpPr>
            <a:spLocks noGrp="1"/>
          </p:cNvSpPr>
          <p:nvPr>
            <p:ph type="body"/>
          </p:nvPr>
        </p:nvSpPr>
        <p:spPr>
          <a:xfrm>
            <a:off x="377640" y="2502000"/>
            <a:ext cx="6800400" cy="2958120"/>
          </a:xfrm>
          <a:prstGeom prst="rect">
            <a:avLst/>
          </a:prstGeom>
        </p:spPr>
        <p:txBody>
          <a:bodyPr lIns="0" rIns="0" tIns="0" bIns="0"/>
          <a:p>
            <a:endParaRPr/>
          </a:p>
        </p:txBody>
      </p:sp>
      <p:sp>
        <p:nvSpPr>
          <p:cNvPr id="66" name="PlaceHolder 3"/>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68"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69"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70" name="PlaceHolder 4"/>
          <p:cNvSpPr>
            <a:spLocks noGrp="1"/>
          </p:cNvSpPr>
          <p:nvPr>
            <p:ph type="body"/>
          </p:nvPr>
        </p:nvSpPr>
        <p:spPr>
          <a:xfrm>
            <a:off x="3862440" y="5741640"/>
            <a:ext cx="3318480" cy="2958120"/>
          </a:xfrm>
          <a:prstGeom prst="rect">
            <a:avLst/>
          </a:prstGeom>
        </p:spPr>
        <p:txBody>
          <a:bodyPr lIns="0" rIns="0" tIns="0" bIns="0"/>
          <a:p>
            <a:endParaRPr/>
          </a:p>
        </p:txBody>
      </p:sp>
      <p:sp>
        <p:nvSpPr>
          <p:cNvPr id="71" name="PlaceHolder 5"/>
          <p:cNvSpPr>
            <a:spLocks noGrp="1"/>
          </p:cNvSpPr>
          <p:nvPr>
            <p:ph type="body"/>
          </p:nvPr>
        </p:nvSpPr>
        <p:spPr>
          <a:xfrm>
            <a:off x="377640" y="5741640"/>
            <a:ext cx="3318480" cy="295812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73" name="PlaceHolder 2"/>
          <p:cNvSpPr>
            <a:spLocks noGrp="1"/>
          </p:cNvSpPr>
          <p:nvPr>
            <p:ph type="body"/>
          </p:nvPr>
        </p:nvSpPr>
        <p:spPr>
          <a:xfrm>
            <a:off x="377640" y="2502000"/>
            <a:ext cx="6800400" cy="6201720"/>
          </a:xfrm>
          <a:prstGeom prst="rect">
            <a:avLst/>
          </a:prstGeom>
        </p:spPr>
        <p:txBody>
          <a:bodyPr lIns="0" rIns="0" tIns="0" bIns="0"/>
          <a:p>
            <a:endParaRPr/>
          </a:p>
        </p:txBody>
      </p:sp>
      <p:sp>
        <p:nvSpPr>
          <p:cNvPr id="74" name="PlaceHolder 3"/>
          <p:cNvSpPr>
            <a:spLocks noGrp="1"/>
          </p:cNvSpPr>
          <p:nvPr>
            <p:ph type="body"/>
          </p:nvPr>
        </p:nvSpPr>
        <p:spPr>
          <a:xfrm>
            <a:off x="377640" y="2502000"/>
            <a:ext cx="6800400" cy="6201720"/>
          </a:xfrm>
          <a:prstGeom prst="rect">
            <a:avLst/>
          </a:prstGeom>
        </p:spPr>
        <p:txBody>
          <a:bodyPr lIns="0" rIns="0" tIns="0" bIns="0"/>
          <a:p>
            <a:endParaRPr/>
          </a:p>
        </p:txBody>
      </p:sp>
      <p:pic>
        <p:nvPicPr>
          <p:cNvPr id="75" name="" descr=""/>
          <p:cNvPicPr/>
          <p:nvPr/>
        </p:nvPicPr>
        <p:blipFill>
          <a:blip r:embed="rId2"/>
          <a:stretch/>
        </p:blipFill>
        <p:spPr>
          <a:xfrm>
            <a:off x="377640" y="2889720"/>
            <a:ext cx="6800400" cy="5425560"/>
          </a:xfrm>
          <a:prstGeom prst="rect">
            <a:avLst/>
          </a:prstGeom>
          <a:ln>
            <a:noFill/>
          </a:ln>
        </p:spPr>
      </p:pic>
      <p:pic>
        <p:nvPicPr>
          <p:cNvPr id="76" name="" descr=""/>
          <p:cNvPicPr/>
          <p:nvPr/>
        </p:nvPicPr>
        <p:blipFill>
          <a:blip r:embed="rId3"/>
          <a:stretch/>
        </p:blipFill>
        <p:spPr>
          <a:xfrm>
            <a:off x="377640" y="2889720"/>
            <a:ext cx="6800400" cy="542556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80" name="PlaceHolder 2"/>
          <p:cNvSpPr>
            <a:spLocks noGrp="1"/>
          </p:cNvSpPr>
          <p:nvPr>
            <p:ph type="subTitle"/>
          </p:nvPr>
        </p:nvSpPr>
        <p:spPr>
          <a:xfrm>
            <a:off x="377640" y="2502000"/>
            <a:ext cx="6800400" cy="620172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82" name="PlaceHolder 2"/>
          <p:cNvSpPr>
            <a:spLocks noGrp="1"/>
          </p:cNvSpPr>
          <p:nvPr>
            <p:ph type="body"/>
          </p:nvPr>
        </p:nvSpPr>
        <p:spPr>
          <a:xfrm>
            <a:off x="377640" y="2502000"/>
            <a:ext cx="6800400" cy="620172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84"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85" name="PlaceHolder 3"/>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0" name="PlaceHolder 2"/>
          <p:cNvSpPr>
            <a:spLocks noGrp="1"/>
          </p:cNvSpPr>
          <p:nvPr>
            <p:ph type="body"/>
          </p:nvPr>
        </p:nvSpPr>
        <p:spPr>
          <a:xfrm>
            <a:off x="377640" y="2502000"/>
            <a:ext cx="6800400" cy="620172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377640" y="426600"/>
            <a:ext cx="6800400" cy="827676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89"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90" name="PlaceHolder 3"/>
          <p:cNvSpPr>
            <a:spLocks noGrp="1"/>
          </p:cNvSpPr>
          <p:nvPr>
            <p:ph type="body"/>
          </p:nvPr>
        </p:nvSpPr>
        <p:spPr>
          <a:xfrm>
            <a:off x="377640" y="5741640"/>
            <a:ext cx="3318480" cy="2958120"/>
          </a:xfrm>
          <a:prstGeom prst="rect">
            <a:avLst/>
          </a:prstGeom>
        </p:spPr>
        <p:txBody>
          <a:bodyPr lIns="0" rIns="0" tIns="0" bIns="0"/>
          <a:p>
            <a:endParaRPr/>
          </a:p>
        </p:txBody>
      </p:sp>
      <p:sp>
        <p:nvSpPr>
          <p:cNvPr id="91" name="PlaceHolder 4"/>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93"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94"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95" name="PlaceHolder 4"/>
          <p:cNvSpPr>
            <a:spLocks noGrp="1"/>
          </p:cNvSpPr>
          <p:nvPr>
            <p:ph type="body"/>
          </p:nvPr>
        </p:nvSpPr>
        <p:spPr>
          <a:xfrm>
            <a:off x="3862440" y="5741640"/>
            <a:ext cx="3318480" cy="295812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97"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98"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99" name="PlaceHolder 4"/>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01" name="PlaceHolder 2"/>
          <p:cNvSpPr>
            <a:spLocks noGrp="1"/>
          </p:cNvSpPr>
          <p:nvPr>
            <p:ph type="body"/>
          </p:nvPr>
        </p:nvSpPr>
        <p:spPr>
          <a:xfrm>
            <a:off x="377640" y="2502000"/>
            <a:ext cx="6800400" cy="2958120"/>
          </a:xfrm>
          <a:prstGeom prst="rect">
            <a:avLst/>
          </a:prstGeom>
        </p:spPr>
        <p:txBody>
          <a:bodyPr lIns="0" rIns="0" tIns="0" bIns="0"/>
          <a:p>
            <a:endParaRPr/>
          </a:p>
        </p:txBody>
      </p:sp>
      <p:sp>
        <p:nvSpPr>
          <p:cNvPr id="102" name="PlaceHolder 3"/>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04"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105"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106" name="PlaceHolder 4"/>
          <p:cNvSpPr>
            <a:spLocks noGrp="1"/>
          </p:cNvSpPr>
          <p:nvPr>
            <p:ph type="body"/>
          </p:nvPr>
        </p:nvSpPr>
        <p:spPr>
          <a:xfrm>
            <a:off x="3862440" y="5741640"/>
            <a:ext cx="3318480" cy="2958120"/>
          </a:xfrm>
          <a:prstGeom prst="rect">
            <a:avLst/>
          </a:prstGeom>
        </p:spPr>
        <p:txBody>
          <a:bodyPr lIns="0" rIns="0" tIns="0" bIns="0"/>
          <a:p>
            <a:endParaRPr/>
          </a:p>
        </p:txBody>
      </p:sp>
      <p:sp>
        <p:nvSpPr>
          <p:cNvPr id="107" name="PlaceHolder 5"/>
          <p:cNvSpPr>
            <a:spLocks noGrp="1"/>
          </p:cNvSpPr>
          <p:nvPr>
            <p:ph type="body"/>
          </p:nvPr>
        </p:nvSpPr>
        <p:spPr>
          <a:xfrm>
            <a:off x="377640" y="5741640"/>
            <a:ext cx="3318480" cy="295812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09" name="PlaceHolder 2"/>
          <p:cNvSpPr>
            <a:spLocks noGrp="1"/>
          </p:cNvSpPr>
          <p:nvPr>
            <p:ph type="body"/>
          </p:nvPr>
        </p:nvSpPr>
        <p:spPr>
          <a:xfrm>
            <a:off x="377640" y="2502000"/>
            <a:ext cx="6800400" cy="6201720"/>
          </a:xfrm>
          <a:prstGeom prst="rect">
            <a:avLst/>
          </a:prstGeom>
        </p:spPr>
        <p:txBody>
          <a:bodyPr lIns="0" rIns="0" tIns="0" bIns="0"/>
          <a:p>
            <a:endParaRPr/>
          </a:p>
        </p:txBody>
      </p:sp>
      <p:sp>
        <p:nvSpPr>
          <p:cNvPr id="110" name="PlaceHolder 3"/>
          <p:cNvSpPr>
            <a:spLocks noGrp="1"/>
          </p:cNvSpPr>
          <p:nvPr>
            <p:ph type="body"/>
          </p:nvPr>
        </p:nvSpPr>
        <p:spPr>
          <a:xfrm>
            <a:off x="377640" y="2502000"/>
            <a:ext cx="6800400" cy="6201720"/>
          </a:xfrm>
          <a:prstGeom prst="rect">
            <a:avLst/>
          </a:prstGeom>
        </p:spPr>
        <p:txBody>
          <a:bodyPr lIns="0" rIns="0" tIns="0" bIns="0"/>
          <a:p>
            <a:endParaRPr/>
          </a:p>
        </p:txBody>
      </p:sp>
      <p:pic>
        <p:nvPicPr>
          <p:cNvPr id="111" name="" descr=""/>
          <p:cNvPicPr/>
          <p:nvPr/>
        </p:nvPicPr>
        <p:blipFill>
          <a:blip r:embed="rId2"/>
          <a:stretch/>
        </p:blipFill>
        <p:spPr>
          <a:xfrm>
            <a:off x="377640" y="2889720"/>
            <a:ext cx="6800400" cy="5425560"/>
          </a:xfrm>
          <a:prstGeom prst="rect">
            <a:avLst/>
          </a:prstGeom>
          <a:ln>
            <a:noFill/>
          </a:ln>
        </p:spPr>
      </p:pic>
      <p:pic>
        <p:nvPicPr>
          <p:cNvPr id="112" name="" descr=""/>
          <p:cNvPicPr/>
          <p:nvPr/>
        </p:nvPicPr>
        <p:blipFill>
          <a:blip r:embed="rId3"/>
          <a:stretch/>
        </p:blipFill>
        <p:spPr>
          <a:xfrm>
            <a:off x="377640" y="2889720"/>
            <a:ext cx="6800400" cy="542556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5"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16" name="PlaceHolder 2"/>
          <p:cNvSpPr>
            <a:spLocks noGrp="1"/>
          </p:cNvSpPr>
          <p:nvPr>
            <p:ph type="subTitle"/>
          </p:nvPr>
        </p:nvSpPr>
        <p:spPr>
          <a:xfrm>
            <a:off x="377640" y="2502000"/>
            <a:ext cx="6800400" cy="620172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18" name="PlaceHolder 2"/>
          <p:cNvSpPr>
            <a:spLocks noGrp="1"/>
          </p:cNvSpPr>
          <p:nvPr>
            <p:ph type="body"/>
          </p:nvPr>
        </p:nvSpPr>
        <p:spPr>
          <a:xfrm>
            <a:off x="377640" y="2502000"/>
            <a:ext cx="6800400" cy="62017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2"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13" name="PlaceHolder 3"/>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20"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121" name="PlaceHolder 3"/>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2"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23" name="PlaceHolder 1"/>
          <p:cNvSpPr>
            <a:spLocks noGrp="1"/>
          </p:cNvSpPr>
          <p:nvPr>
            <p:ph type="subTitle"/>
          </p:nvPr>
        </p:nvSpPr>
        <p:spPr>
          <a:xfrm>
            <a:off x="377640" y="426600"/>
            <a:ext cx="6800400" cy="827676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25"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126" name="PlaceHolder 3"/>
          <p:cNvSpPr>
            <a:spLocks noGrp="1"/>
          </p:cNvSpPr>
          <p:nvPr>
            <p:ph type="body"/>
          </p:nvPr>
        </p:nvSpPr>
        <p:spPr>
          <a:xfrm>
            <a:off x="377640" y="5741640"/>
            <a:ext cx="3318480" cy="2958120"/>
          </a:xfrm>
          <a:prstGeom prst="rect">
            <a:avLst/>
          </a:prstGeom>
        </p:spPr>
        <p:txBody>
          <a:bodyPr lIns="0" rIns="0" tIns="0" bIns="0"/>
          <a:p>
            <a:endParaRPr/>
          </a:p>
        </p:txBody>
      </p:sp>
      <p:sp>
        <p:nvSpPr>
          <p:cNvPr id="127" name="PlaceHolder 4"/>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29"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130"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131" name="PlaceHolder 4"/>
          <p:cNvSpPr>
            <a:spLocks noGrp="1"/>
          </p:cNvSpPr>
          <p:nvPr>
            <p:ph type="body"/>
          </p:nvPr>
        </p:nvSpPr>
        <p:spPr>
          <a:xfrm>
            <a:off x="3862440" y="5741640"/>
            <a:ext cx="3318480" cy="295812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33"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134"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135" name="PlaceHolder 4"/>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37" name="PlaceHolder 2"/>
          <p:cNvSpPr>
            <a:spLocks noGrp="1"/>
          </p:cNvSpPr>
          <p:nvPr>
            <p:ph type="body"/>
          </p:nvPr>
        </p:nvSpPr>
        <p:spPr>
          <a:xfrm>
            <a:off x="377640" y="2502000"/>
            <a:ext cx="6800400" cy="2958120"/>
          </a:xfrm>
          <a:prstGeom prst="rect">
            <a:avLst/>
          </a:prstGeom>
        </p:spPr>
        <p:txBody>
          <a:bodyPr lIns="0" rIns="0" tIns="0" bIns="0"/>
          <a:p>
            <a:endParaRPr/>
          </a:p>
        </p:txBody>
      </p:sp>
      <p:sp>
        <p:nvSpPr>
          <p:cNvPr id="138" name="PlaceHolder 3"/>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40"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141"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142" name="PlaceHolder 4"/>
          <p:cNvSpPr>
            <a:spLocks noGrp="1"/>
          </p:cNvSpPr>
          <p:nvPr>
            <p:ph type="body"/>
          </p:nvPr>
        </p:nvSpPr>
        <p:spPr>
          <a:xfrm>
            <a:off x="3862440" y="5741640"/>
            <a:ext cx="3318480" cy="2958120"/>
          </a:xfrm>
          <a:prstGeom prst="rect">
            <a:avLst/>
          </a:prstGeom>
        </p:spPr>
        <p:txBody>
          <a:bodyPr lIns="0" rIns="0" tIns="0" bIns="0"/>
          <a:p>
            <a:endParaRPr/>
          </a:p>
        </p:txBody>
      </p:sp>
      <p:sp>
        <p:nvSpPr>
          <p:cNvPr id="143" name="PlaceHolder 5"/>
          <p:cNvSpPr>
            <a:spLocks noGrp="1"/>
          </p:cNvSpPr>
          <p:nvPr>
            <p:ph type="body"/>
          </p:nvPr>
        </p:nvSpPr>
        <p:spPr>
          <a:xfrm>
            <a:off x="377640" y="5741640"/>
            <a:ext cx="3318480" cy="295812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45" name="PlaceHolder 2"/>
          <p:cNvSpPr>
            <a:spLocks noGrp="1"/>
          </p:cNvSpPr>
          <p:nvPr>
            <p:ph type="body"/>
          </p:nvPr>
        </p:nvSpPr>
        <p:spPr>
          <a:xfrm>
            <a:off x="377640" y="2502000"/>
            <a:ext cx="6800400" cy="6201720"/>
          </a:xfrm>
          <a:prstGeom prst="rect">
            <a:avLst/>
          </a:prstGeom>
        </p:spPr>
        <p:txBody>
          <a:bodyPr lIns="0" rIns="0" tIns="0" bIns="0"/>
          <a:p>
            <a:endParaRPr/>
          </a:p>
        </p:txBody>
      </p:sp>
      <p:sp>
        <p:nvSpPr>
          <p:cNvPr id="146" name="PlaceHolder 3"/>
          <p:cNvSpPr>
            <a:spLocks noGrp="1"/>
          </p:cNvSpPr>
          <p:nvPr>
            <p:ph type="body"/>
          </p:nvPr>
        </p:nvSpPr>
        <p:spPr>
          <a:xfrm>
            <a:off x="377640" y="2502000"/>
            <a:ext cx="6800400" cy="6201720"/>
          </a:xfrm>
          <a:prstGeom prst="rect">
            <a:avLst/>
          </a:prstGeom>
        </p:spPr>
        <p:txBody>
          <a:bodyPr lIns="0" rIns="0" tIns="0" bIns="0"/>
          <a:p>
            <a:endParaRPr/>
          </a:p>
        </p:txBody>
      </p:sp>
      <p:pic>
        <p:nvPicPr>
          <p:cNvPr id="147" name="" descr=""/>
          <p:cNvPicPr/>
          <p:nvPr/>
        </p:nvPicPr>
        <p:blipFill>
          <a:blip r:embed="rId2"/>
          <a:stretch/>
        </p:blipFill>
        <p:spPr>
          <a:xfrm>
            <a:off x="377640" y="2889720"/>
            <a:ext cx="6800400" cy="5425560"/>
          </a:xfrm>
          <a:prstGeom prst="rect">
            <a:avLst/>
          </a:prstGeom>
          <a:ln>
            <a:noFill/>
          </a:ln>
        </p:spPr>
      </p:pic>
      <p:pic>
        <p:nvPicPr>
          <p:cNvPr id="148" name="" descr=""/>
          <p:cNvPicPr/>
          <p:nvPr/>
        </p:nvPicPr>
        <p:blipFill>
          <a:blip r:embed="rId3"/>
          <a:stretch/>
        </p:blipFill>
        <p:spPr>
          <a:xfrm>
            <a:off x="377640" y="2889720"/>
            <a:ext cx="6800400" cy="542556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51"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52" name="PlaceHolder 2"/>
          <p:cNvSpPr>
            <a:spLocks noGrp="1"/>
          </p:cNvSpPr>
          <p:nvPr>
            <p:ph type="subTitle"/>
          </p:nvPr>
        </p:nvSpPr>
        <p:spPr>
          <a:xfrm>
            <a:off x="377640" y="2502000"/>
            <a:ext cx="6800400" cy="6201720"/>
          </a:xfrm>
          <a:prstGeom prst="rect">
            <a:avLst/>
          </a:prstGeom>
        </p:spPr>
        <p:txBody>
          <a:bodyPr lIns="0" rIns="0" tIns="0" bIns="0" anchor="ctr"/>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54" name="PlaceHolder 2"/>
          <p:cNvSpPr>
            <a:spLocks noGrp="1"/>
          </p:cNvSpPr>
          <p:nvPr>
            <p:ph type="body"/>
          </p:nvPr>
        </p:nvSpPr>
        <p:spPr>
          <a:xfrm>
            <a:off x="377640" y="2502000"/>
            <a:ext cx="6800400" cy="6201720"/>
          </a:xfrm>
          <a:prstGeom prst="rect">
            <a:avLst/>
          </a:prstGeom>
        </p:spPr>
        <p:txBody>
          <a:bodyPr lIns="0" rIns="0" tIns="0" bIns="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56"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157" name="PlaceHolder 3"/>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58"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9" name="PlaceHolder 1"/>
          <p:cNvSpPr>
            <a:spLocks noGrp="1"/>
          </p:cNvSpPr>
          <p:nvPr>
            <p:ph type="subTitle"/>
          </p:nvPr>
        </p:nvSpPr>
        <p:spPr>
          <a:xfrm>
            <a:off x="377640" y="426600"/>
            <a:ext cx="6800400" cy="8276760"/>
          </a:xfrm>
          <a:prstGeom prst="rect">
            <a:avLst/>
          </a:prstGeom>
        </p:spPr>
        <p:txBody>
          <a:bodyPr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61"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162" name="PlaceHolder 3"/>
          <p:cNvSpPr>
            <a:spLocks noGrp="1"/>
          </p:cNvSpPr>
          <p:nvPr>
            <p:ph type="body"/>
          </p:nvPr>
        </p:nvSpPr>
        <p:spPr>
          <a:xfrm>
            <a:off x="377640" y="5741640"/>
            <a:ext cx="3318480" cy="2958120"/>
          </a:xfrm>
          <a:prstGeom prst="rect">
            <a:avLst/>
          </a:prstGeom>
        </p:spPr>
        <p:txBody>
          <a:bodyPr lIns="0" rIns="0" tIns="0" bIns="0"/>
          <a:p>
            <a:endParaRPr/>
          </a:p>
        </p:txBody>
      </p:sp>
      <p:sp>
        <p:nvSpPr>
          <p:cNvPr id="163" name="PlaceHolder 4"/>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65"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166"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167" name="PlaceHolder 4"/>
          <p:cNvSpPr>
            <a:spLocks noGrp="1"/>
          </p:cNvSpPr>
          <p:nvPr>
            <p:ph type="body"/>
          </p:nvPr>
        </p:nvSpPr>
        <p:spPr>
          <a:xfrm>
            <a:off x="3862440" y="5741640"/>
            <a:ext cx="3318480" cy="2958120"/>
          </a:xfrm>
          <a:prstGeom prst="rect">
            <a:avLst/>
          </a:prstGeom>
        </p:spPr>
        <p:txBody>
          <a:bodyPr lIns="0" rIns="0" tIns="0" bIns="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69"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170"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171" name="PlaceHolder 4"/>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73" name="PlaceHolder 2"/>
          <p:cNvSpPr>
            <a:spLocks noGrp="1"/>
          </p:cNvSpPr>
          <p:nvPr>
            <p:ph type="body"/>
          </p:nvPr>
        </p:nvSpPr>
        <p:spPr>
          <a:xfrm>
            <a:off x="377640" y="2502000"/>
            <a:ext cx="6800400" cy="2958120"/>
          </a:xfrm>
          <a:prstGeom prst="rect">
            <a:avLst/>
          </a:prstGeom>
        </p:spPr>
        <p:txBody>
          <a:bodyPr lIns="0" rIns="0" tIns="0" bIns="0"/>
          <a:p>
            <a:endParaRPr/>
          </a:p>
        </p:txBody>
      </p:sp>
      <p:sp>
        <p:nvSpPr>
          <p:cNvPr id="174" name="PlaceHolder 3"/>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76"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177"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178" name="PlaceHolder 4"/>
          <p:cNvSpPr>
            <a:spLocks noGrp="1"/>
          </p:cNvSpPr>
          <p:nvPr>
            <p:ph type="body"/>
          </p:nvPr>
        </p:nvSpPr>
        <p:spPr>
          <a:xfrm>
            <a:off x="3862440" y="5741640"/>
            <a:ext cx="3318480" cy="2958120"/>
          </a:xfrm>
          <a:prstGeom prst="rect">
            <a:avLst/>
          </a:prstGeom>
        </p:spPr>
        <p:txBody>
          <a:bodyPr lIns="0" rIns="0" tIns="0" bIns="0"/>
          <a:p>
            <a:endParaRPr/>
          </a:p>
        </p:txBody>
      </p:sp>
      <p:sp>
        <p:nvSpPr>
          <p:cNvPr id="179" name="PlaceHolder 5"/>
          <p:cNvSpPr>
            <a:spLocks noGrp="1"/>
          </p:cNvSpPr>
          <p:nvPr>
            <p:ph type="body"/>
          </p:nvPr>
        </p:nvSpPr>
        <p:spPr>
          <a:xfrm>
            <a:off x="377640" y="5741640"/>
            <a:ext cx="3318480" cy="2958120"/>
          </a:xfrm>
          <a:prstGeom prst="rect">
            <a:avLst/>
          </a:prstGeom>
        </p:spPr>
        <p:txBody>
          <a:bodyPr lIns="0" rIns="0" tIns="0" bIns="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377640" y="426600"/>
            <a:ext cx="6800400" cy="8276760"/>
          </a:xfrm>
          <a:prstGeom prst="rect">
            <a:avLst/>
          </a:prstGeom>
        </p:spPr>
        <p:txBody>
          <a:bodyPr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81" name="PlaceHolder 2"/>
          <p:cNvSpPr>
            <a:spLocks noGrp="1"/>
          </p:cNvSpPr>
          <p:nvPr>
            <p:ph type="body"/>
          </p:nvPr>
        </p:nvSpPr>
        <p:spPr>
          <a:xfrm>
            <a:off x="377640" y="2502000"/>
            <a:ext cx="6800400" cy="6201720"/>
          </a:xfrm>
          <a:prstGeom prst="rect">
            <a:avLst/>
          </a:prstGeom>
        </p:spPr>
        <p:txBody>
          <a:bodyPr lIns="0" rIns="0" tIns="0" bIns="0"/>
          <a:p>
            <a:endParaRPr/>
          </a:p>
        </p:txBody>
      </p:sp>
      <p:sp>
        <p:nvSpPr>
          <p:cNvPr id="182" name="PlaceHolder 3"/>
          <p:cNvSpPr>
            <a:spLocks noGrp="1"/>
          </p:cNvSpPr>
          <p:nvPr>
            <p:ph type="body"/>
          </p:nvPr>
        </p:nvSpPr>
        <p:spPr>
          <a:xfrm>
            <a:off x="377640" y="2502000"/>
            <a:ext cx="6800400" cy="6201720"/>
          </a:xfrm>
          <a:prstGeom prst="rect">
            <a:avLst/>
          </a:prstGeom>
        </p:spPr>
        <p:txBody>
          <a:bodyPr lIns="0" rIns="0" tIns="0" bIns="0"/>
          <a:p>
            <a:endParaRPr/>
          </a:p>
        </p:txBody>
      </p:sp>
      <p:pic>
        <p:nvPicPr>
          <p:cNvPr id="183" name="" descr=""/>
          <p:cNvPicPr/>
          <p:nvPr/>
        </p:nvPicPr>
        <p:blipFill>
          <a:blip r:embed="rId2"/>
          <a:stretch/>
        </p:blipFill>
        <p:spPr>
          <a:xfrm>
            <a:off x="377640" y="2889720"/>
            <a:ext cx="6800400" cy="5425560"/>
          </a:xfrm>
          <a:prstGeom prst="rect">
            <a:avLst/>
          </a:prstGeom>
          <a:ln>
            <a:noFill/>
          </a:ln>
        </p:spPr>
      </p:pic>
      <p:pic>
        <p:nvPicPr>
          <p:cNvPr id="184" name="" descr=""/>
          <p:cNvPicPr/>
          <p:nvPr/>
        </p:nvPicPr>
        <p:blipFill>
          <a:blip r:embed="rId3"/>
          <a:stretch/>
        </p:blipFill>
        <p:spPr>
          <a:xfrm>
            <a:off x="377640" y="2889720"/>
            <a:ext cx="6800400" cy="542556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87"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88" name="PlaceHolder 2"/>
          <p:cNvSpPr>
            <a:spLocks noGrp="1"/>
          </p:cNvSpPr>
          <p:nvPr>
            <p:ph type="subTitle"/>
          </p:nvPr>
        </p:nvSpPr>
        <p:spPr>
          <a:xfrm>
            <a:off x="377640" y="2502000"/>
            <a:ext cx="6800400" cy="6201720"/>
          </a:xfrm>
          <a:prstGeom prst="rect">
            <a:avLst/>
          </a:prstGeom>
        </p:spPr>
        <p:txBody>
          <a:bodyPr lIns="0" rIns="0" tIns="0" bIns="0" anchor="ctr"/>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90" name="PlaceHolder 2"/>
          <p:cNvSpPr>
            <a:spLocks noGrp="1"/>
          </p:cNvSpPr>
          <p:nvPr>
            <p:ph type="body"/>
          </p:nvPr>
        </p:nvSpPr>
        <p:spPr>
          <a:xfrm>
            <a:off x="377640" y="2502000"/>
            <a:ext cx="6800400" cy="6201720"/>
          </a:xfrm>
          <a:prstGeom prst="rect">
            <a:avLst/>
          </a:prstGeom>
        </p:spPr>
        <p:txBody>
          <a:bodyPr lIns="0" rIns="0" tIns="0" bIns="0"/>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92"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193" name="PlaceHolder 3"/>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94"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95" name="PlaceHolder 1"/>
          <p:cNvSpPr>
            <a:spLocks noGrp="1"/>
          </p:cNvSpPr>
          <p:nvPr>
            <p:ph type="subTitle"/>
          </p:nvPr>
        </p:nvSpPr>
        <p:spPr>
          <a:xfrm>
            <a:off x="377640" y="426600"/>
            <a:ext cx="6800400" cy="8276760"/>
          </a:xfrm>
          <a:prstGeom prst="rect">
            <a:avLst/>
          </a:prstGeom>
        </p:spPr>
        <p:txBody>
          <a:bodyPr lIns="0" rIns="0" tIns="0" bIns="0" anchor="ctr"/>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97"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198" name="PlaceHolder 3"/>
          <p:cNvSpPr>
            <a:spLocks noGrp="1"/>
          </p:cNvSpPr>
          <p:nvPr>
            <p:ph type="body"/>
          </p:nvPr>
        </p:nvSpPr>
        <p:spPr>
          <a:xfrm>
            <a:off x="377640" y="5741640"/>
            <a:ext cx="3318480" cy="2958120"/>
          </a:xfrm>
          <a:prstGeom prst="rect">
            <a:avLst/>
          </a:prstGeom>
        </p:spPr>
        <p:txBody>
          <a:bodyPr lIns="0" rIns="0" tIns="0" bIns="0"/>
          <a:p>
            <a:endParaRPr/>
          </a:p>
        </p:txBody>
      </p:sp>
      <p:sp>
        <p:nvSpPr>
          <p:cNvPr id="199" name="PlaceHolder 4"/>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01"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202"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203" name="PlaceHolder 4"/>
          <p:cNvSpPr>
            <a:spLocks noGrp="1"/>
          </p:cNvSpPr>
          <p:nvPr>
            <p:ph type="body"/>
          </p:nvPr>
        </p:nvSpPr>
        <p:spPr>
          <a:xfrm>
            <a:off x="3862440" y="5741640"/>
            <a:ext cx="3318480" cy="2958120"/>
          </a:xfrm>
          <a:prstGeom prst="rect">
            <a:avLst/>
          </a:prstGeom>
        </p:spPr>
        <p:txBody>
          <a:bodyPr lIns="0" rIns="0" tIns="0" bIns="0"/>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05"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206"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207" name="PlaceHolder 4"/>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17"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18" name="PlaceHolder 3"/>
          <p:cNvSpPr>
            <a:spLocks noGrp="1"/>
          </p:cNvSpPr>
          <p:nvPr>
            <p:ph type="body"/>
          </p:nvPr>
        </p:nvSpPr>
        <p:spPr>
          <a:xfrm>
            <a:off x="377640" y="5741640"/>
            <a:ext cx="3318480" cy="2958120"/>
          </a:xfrm>
          <a:prstGeom prst="rect">
            <a:avLst/>
          </a:prstGeom>
        </p:spPr>
        <p:txBody>
          <a:bodyPr lIns="0" rIns="0" tIns="0" bIns="0"/>
          <a:p>
            <a:endParaRPr/>
          </a:p>
        </p:txBody>
      </p:sp>
      <p:sp>
        <p:nvSpPr>
          <p:cNvPr id="19" name="PlaceHolder 4"/>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09" name="PlaceHolder 2"/>
          <p:cNvSpPr>
            <a:spLocks noGrp="1"/>
          </p:cNvSpPr>
          <p:nvPr>
            <p:ph type="body"/>
          </p:nvPr>
        </p:nvSpPr>
        <p:spPr>
          <a:xfrm>
            <a:off x="377640" y="2502000"/>
            <a:ext cx="6800400" cy="2958120"/>
          </a:xfrm>
          <a:prstGeom prst="rect">
            <a:avLst/>
          </a:prstGeom>
        </p:spPr>
        <p:txBody>
          <a:bodyPr lIns="0" rIns="0" tIns="0" bIns="0"/>
          <a:p>
            <a:endParaRPr/>
          </a:p>
        </p:txBody>
      </p:sp>
      <p:sp>
        <p:nvSpPr>
          <p:cNvPr id="210" name="PlaceHolder 3"/>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12"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213"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214" name="PlaceHolder 4"/>
          <p:cNvSpPr>
            <a:spLocks noGrp="1"/>
          </p:cNvSpPr>
          <p:nvPr>
            <p:ph type="body"/>
          </p:nvPr>
        </p:nvSpPr>
        <p:spPr>
          <a:xfrm>
            <a:off x="3862440" y="5741640"/>
            <a:ext cx="3318480" cy="2958120"/>
          </a:xfrm>
          <a:prstGeom prst="rect">
            <a:avLst/>
          </a:prstGeom>
        </p:spPr>
        <p:txBody>
          <a:bodyPr lIns="0" rIns="0" tIns="0" bIns="0"/>
          <a:p>
            <a:endParaRPr/>
          </a:p>
        </p:txBody>
      </p:sp>
      <p:sp>
        <p:nvSpPr>
          <p:cNvPr id="215" name="PlaceHolder 5"/>
          <p:cNvSpPr>
            <a:spLocks noGrp="1"/>
          </p:cNvSpPr>
          <p:nvPr>
            <p:ph type="body"/>
          </p:nvPr>
        </p:nvSpPr>
        <p:spPr>
          <a:xfrm>
            <a:off x="377640" y="5741640"/>
            <a:ext cx="3318480" cy="2958120"/>
          </a:xfrm>
          <a:prstGeom prst="rect">
            <a:avLst/>
          </a:prstGeom>
        </p:spPr>
        <p:txBody>
          <a:bodyPr lIns="0" rIns="0" tIns="0" bIns="0"/>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17" name="PlaceHolder 2"/>
          <p:cNvSpPr>
            <a:spLocks noGrp="1"/>
          </p:cNvSpPr>
          <p:nvPr>
            <p:ph type="body"/>
          </p:nvPr>
        </p:nvSpPr>
        <p:spPr>
          <a:xfrm>
            <a:off x="377640" y="2502000"/>
            <a:ext cx="6800400" cy="6201720"/>
          </a:xfrm>
          <a:prstGeom prst="rect">
            <a:avLst/>
          </a:prstGeom>
        </p:spPr>
        <p:txBody>
          <a:bodyPr lIns="0" rIns="0" tIns="0" bIns="0"/>
          <a:p>
            <a:endParaRPr/>
          </a:p>
        </p:txBody>
      </p:sp>
      <p:sp>
        <p:nvSpPr>
          <p:cNvPr id="218" name="PlaceHolder 3"/>
          <p:cNvSpPr>
            <a:spLocks noGrp="1"/>
          </p:cNvSpPr>
          <p:nvPr>
            <p:ph type="body"/>
          </p:nvPr>
        </p:nvSpPr>
        <p:spPr>
          <a:xfrm>
            <a:off x="377640" y="2502000"/>
            <a:ext cx="6800400" cy="6201720"/>
          </a:xfrm>
          <a:prstGeom prst="rect">
            <a:avLst/>
          </a:prstGeom>
        </p:spPr>
        <p:txBody>
          <a:bodyPr lIns="0" rIns="0" tIns="0" bIns="0"/>
          <a:p>
            <a:endParaRPr/>
          </a:p>
        </p:txBody>
      </p:sp>
      <p:pic>
        <p:nvPicPr>
          <p:cNvPr id="219" name="" descr=""/>
          <p:cNvPicPr/>
          <p:nvPr/>
        </p:nvPicPr>
        <p:blipFill>
          <a:blip r:embed="rId2"/>
          <a:stretch/>
        </p:blipFill>
        <p:spPr>
          <a:xfrm>
            <a:off x="377640" y="2889720"/>
            <a:ext cx="6800400" cy="5425560"/>
          </a:xfrm>
          <a:prstGeom prst="rect">
            <a:avLst/>
          </a:prstGeom>
          <a:ln>
            <a:noFill/>
          </a:ln>
        </p:spPr>
      </p:pic>
      <p:pic>
        <p:nvPicPr>
          <p:cNvPr id="220" name="" descr=""/>
          <p:cNvPicPr/>
          <p:nvPr/>
        </p:nvPicPr>
        <p:blipFill>
          <a:blip r:embed="rId3"/>
          <a:stretch/>
        </p:blipFill>
        <p:spPr>
          <a:xfrm>
            <a:off x="377640" y="2889720"/>
            <a:ext cx="6800400" cy="542556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23"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24" name="PlaceHolder 2"/>
          <p:cNvSpPr>
            <a:spLocks noGrp="1"/>
          </p:cNvSpPr>
          <p:nvPr>
            <p:ph type="subTitle"/>
          </p:nvPr>
        </p:nvSpPr>
        <p:spPr>
          <a:xfrm>
            <a:off x="377640" y="2502000"/>
            <a:ext cx="6800400" cy="6201720"/>
          </a:xfrm>
          <a:prstGeom prst="rect">
            <a:avLst/>
          </a:prstGeom>
        </p:spPr>
        <p:txBody>
          <a:bodyPr lIns="0" rIns="0" tIns="0" bIns="0" anchor="ctr"/>
          <a:p>
            <a:pPr algn="ctr"/>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26" name="PlaceHolder 2"/>
          <p:cNvSpPr>
            <a:spLocks noGrp="1"/>
          </p:cNvSpPr>
          <p:nvPr>
            <p:ph type="body"/>
          </p:nvPr>
        </p:nvSpPr>
        <p:spPr>
          <a:xfrm>
            <a:off x="377640" y="2502000"/>
            <a:ext cx="6800400" cy="6201720"/>
          </a:xfrm>
          <a:prstGeom prst="rect">
            <a:avLst/>
          </a:prstGeom>
        </p:spPr>
        <p:txBody>
          <a:bodyPr lIns="0" rIns="0" tIns="0" bIns="0"/>
          <a:p>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28"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229" name="PlaceHolder 3"/>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30"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31" name="PlaceHolder 1"/>
          <p:cNvSpPr>
            <a:spLocks noGrp="1"/>
          </p:cNvSpPr>
          <p:nvPr>
            <p:ph type="subTitle"/>
          </p:nvPr>
        </p:nvSpPr>
        <p:spPr>
          <a:xfrm>
            <a:off x="377640" y="426600"/>
            <a:ext cx="6800400" cy="8276760"/>
          </a:xfrm>
          <a:prstGeom prst="rect">
            <a:avLst/>
          </a:prstGeom>
        </p:spPr>
        <p:txBody>
          <a:bodyPr lIns="0" rIns="0" tIns="0" bIns="0" anchor="ctr"/>
          <a:p>
            <a:pPr algn="ctr"/>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33"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234" name="PlaceHolder 3"/>
          <p:cNvSpPr>
            <a:spLocks noGrp="1"/>
          </p:cNvSpPr>
          <p:nvPr>
            <p:ph type="body"/>
          </p:nvPr>
        </p:nvSpPr>
        <p:spPr>
          <a:xfrm>
            <a:off x="377640" y="5741640"/>
            <a:ext cx="3318480" cy="2958120"/>
          </a:xfrm>
          <a:prstGeom prst="rect">
            <a:avLst/>
          </a:prstGeom>
        </p:spPr>
        <p:txBody>
          <a:bodyPr lIns="0" rIns="0" tIns="0" bIns="0"/>
          <a:p>
            <a:endParaRPr/>
          </a:p>
        </p:txBody>
      </p:sp>
      <p:sp>
        <p:nvSpPr>
          <p:cNvPr id="235" name="PlaceHolder 4"/>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1"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22"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23" name="PlaceHolder 4"/>
          <p:cNvSpPr>
            <a:spLocks noGrp="1"/>
          </p:cNvSpPr>
          <p:nvPr>
            <p:ph type="body"/>
          </p:nvPr>
        </p:nvSpPr>
        <p:spPr>
          <a:xfrm>
            <a:off x="3862440" y="5741640"/>
            <a:ext cx="3318480" cy="2958120"/>
          </a:xfrm>
          <a:prstGeom prst="rect">
            <a:avLst/>
          </a:prstGeom>
        </p:spPr>
        <p:txBody>
          <a:bodyPr lIns="0" rIns="0" tIns="0" bIns="0"/>
          <a:p>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37"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238"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239" name="PlaceHolder 4"/>
          <p:cNvSpPr>
            <a:spLocks noGrp="1"/>
          </p:cNvSpPr>
          <p:nvPr>
            <p:ph type="body"/>
          </p:nvPr>
        </p:nvSpPr>
        <p:spPr>
          <a:xfrm>
            <a:off x="3862440" y="5741640"/>
            <a:ext cx="3318480" cy="2958120"/>
          </a:xfrm>
          <a:prstGeom prst="rect">
            <a:avLst/>
          </a:prstGeom>
        </p:spPr>
        <p:txBody>
          <a:bodyPr lIns="0" rIns="0" tIns="0" bIns="0"/>
          <a:p>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41"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242"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243" name="PlaceHolder 4"/>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45" name="PlaceHolder 2"/>
          <p:cNvSpPr>
            <a:spLocks noGrp="1"/>
          </p:cNvSpPr>
          <p:nvPr>
            <p:ph type="body"/>
          </p:nvPr>
        </p:nvSpPr>
        <p:spPr>
          <a:xfrm>
            <a:off x="377640" y="2502000"/>
            <a:ext cx="6800400" cy="2958120"/>
          </a:xfrm>
          <a:prstGeom prst="rect">
            <a:avLst/>
          </a:prstGeom>
        </p:spPr>
        <p:txBody>
          <a:bodyPr lIns="0" rIns="0" tIns="0" bIns="0"/>
          <a:p>
            <a:endParaRPr/>
          </a:p>
        </p:txBody>
      </p:sp>
      <p:sp>
        <p:nvSpPr>
          <p:cNvPr id="246" name="PlaceHolder 3"/>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48"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249"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250" name="PlaceHolder 4"/>
          <p:cNvSpPr>
            <a:spLocks noGrp="1"/>
          </p:cNvSpPr>
          <p:nvPr>
            <p:ph type="body"/>
          </p:nvPr>
        </p:nvSpPr>
        <p:spPr>
          <a:xfrm>
            <a:off x="3862440" y="5741640"/>
            <a:ext cx="3318480" cy="2958120"/>
          </a:xfrm>
          <a:prstGeom prst="rect">
            <a:avLst/>
          </a:prstGeom>
        </p:spPr>
        <p:txBody>
          <a:bodyPr lIns="0" rIns="0" tIns="0" bIns="0"/>
          <a:p>
            <a:endParaRPr/>
          </a:p>
        </p:txBody>
      </p:sp>
      <p:sp>
        <p:nvSpPr>
          <p:cNvPr id="251" name="PlaceHolder 5"/>
          <p:cNvSpPr>
            <a:spLocks noGrp="1"/>
          </p:cNvSpPr>
          <p:nvPr>
            <p:ph type="body"/>
          </p:nvPr>
        </p:nvSpPr>
        <p:spPr>
          <a:xfrm>
            <a:off x="377640" y="5741640"/>
            <a:ext cx="3318480" cy="2958120"/>
          </a:xfrm>
          <a:prstGeom prst="rect">
            <a:avLst/>
          </a:prstGeom>
        </p:spPr>
        <p:txBody>
          <a:bodyPr lIns="0" rIns="0" tIns="0" bIns="0"/>
          <a:p>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53" name="PlaceHolder 2"/>
          <p:cNvSpPr>
            <a:spLocks noGrp="1"/>
          </p:cNvSpPr>
          <p:nvPr>
            <p:ph type="body"/>
          </p:nvPr>
        </p:nvSpPr>
        <p:spPr>
          <a:xfrm>
            <a:off x="377640" y="2502000"/>
            <a:ext cx="6800400" cy="6201720"/>
          </a:xfrm>
          <a:prstGeom prst="rect">
            <a:avLst/>
          </a:prstGeom>
        </p:spPr>
        <p:txBody>
          <a:bodyPr lIns="0" rIns="0" tIns="0" bIns="0"/>
          <a:p>
            <a:endParaRPr/>
          </a:p>
        </p:txBody>
      </p:sp>
      <p:sp>
        <p:nvSpPr>
          <p:cNvPr id="254" name="PlaceHolder 3"/>
          <p:cNvSpPr>
            <a:spLocks noGrp="1"/>
          </p:cNvSpPr>
          <p:nvPr>
            <p:ph type="body"/>
          </p:nvPr>
        </p:nvSpPr>
        <p:spPr>
          <a:xfrm>
            <a:off x="377640" y="2502000"/>
            <a:ext cx="6800400" cy="6201720"/>
          </a:xfrm>
          <a:prstGeom prst="rect">
            <a:avLst/>
          </a:prstGeom>
        </p:spPr>
        <p:txBody>
          <a:bodyPr lIns="0" rIns="0" tIns="0" bIns="0"/>
          <a:p>
            <a:endParaRPr/>
          </a:p>
        </p:txBody>
      </p:sp>
      <p:pic>
        <p:nvPicPr>
          <p:cNvPr id="255" name="" descr=""/>
          <p:cNvPicPr/>
          <p:nvPr/>
        </p:nvPicPr>
        <p:blipFill>
          <a:blip r:embed="rId2"/>
          <a:stretch/>
        </p:blipFill>
        <p:spPr>
          <a:xfrm>
            <a:off x="377640" y="2889720"/>
            <a:ext cx="6800400" cy="5425560"/>
          </a:xfrm>
          <a:prstGeom prst="rect">
            <a:avLst/>
          </a:prstGeom>
          <a:ln>
            <a:noFill/>
          </a:ln>
        </p:spPr>
      </p:pic>
      <p:pic>
        <p:nvPicPr>
          <p:cNvPr id="256" name="" descr=""/>
          <p:cNvPicPr/>
          <p:nvPr/>
        </p:nvPicPr>
        <p:blipFill>
          <a:blip r:embed="rId3"/>
          <a:stretch/>
        </p:blipFill>
        <p:spPr>
          <a:xfrm>
            <a:off x="377640" y="2889720"/>
            <a:ext cx="6800400" cy="5425560"/>
          </a:xfrm>
          <a:prstGeom prst="rect">
            <a:avLst/>
          </a:prstGeom>
          <a:ln>
            <a:noFill/>
          </a:ln>
        </p:spPr>
      </p:pic>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59"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60" name="PlaceHolder 2"/>
          <p:cNvSpPr>
            <a:spLocks noGrp="1"/>
          </p:cNvSpPr>
          <p:nvPr>
            <p:ph type="subTitle"/>
          </p:nvPr>
        </p:nvSpPr>
        <p:spPr>
          <a:xfrm>
            <a:off x="377640" y="2502000"/>
            <a:ext cx="6800400" cy="6201720"/>
          </a:xfrm>
          <a:prstGeom prst="rect">
            <a:avLst/>
          </a:prstGeom>
        </p:spPr>
        <p:txBody>
          <a:bodyPr lIns="0" rIns="0" tIns="0" bIns="0" anchor="ctr"/>
          <a:p>
            <a:pPr algn="ctr"/>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62" name="PlaceHolder 2"/>
          <p:cNvSpPr>
            <a:spLocks noGrp="1"/>
          </p:cNvSpPr>
          <p:nvPr>
            <p:ph type="body"/>
          </p:nvPr>
        </p:nvSpPr>
        <p:spPr>
          <a:xfrm>
            <a:off x="377640" y="2502000"/>
            <a:ext cx="6800400" cy="6201720"/>
          </a:xfrm>
          <a:prstGeom prst="rect">
            <a:avLst/>
          </a:prstGeom>
        </p:spPr>
        <p:txBody>
          <a:bodyPr lIns="0" rIns="0" tIns="0" bIns="0"/>
          <a:p>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64"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265" name="PlaceHolder 3"/>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66"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5"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26"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27" name="PlaceHolder 4"/>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67" name="PlaceHolder 1"/>
          <p:cNvSpPr>
            <a:spLocks noGrp="1"/>
          </p:cNvSpPr>
          <p:nvPr>
            <p:ph type="subTitle"/>
          </p:nvPr>
        </p:nvSpPr>
        <p:spPr>
          <a:xfrm>
            <a:off x="377640" y="426600"/>
            <a:ext cx="6800400" cy="8276760"/>
          </a:xfrm>
          <a:prstGeom prst="rect">
            <a:avLst/>
          </a:prstGeom>
        </p:spPr>
        <p:txBody>
          <a:bodyPr lIns="0" rIns="0" tIns="0" bIns="0" anchor="ctr"/>
          <a:p>
            <a:pPr algn="ctr"/>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69"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270" name="PlaceHolder 3"/>
          <p:cNvSpPr>
            <a:spLocks noGrp="1"/>
          </p:cNvSpPr>
          <p:nvPr>
            <p:ph type="body"/>
          </p:nvPr>
        </p:nvSpPr>
        <p:spPr>
          <a:xfrm>
            <a:off x="377640" y="5741640"/>
            <a:ext cx="3318480" cy="2958120"/>
          </a:xfrm>
          <a:prstGeom prst="rect">
            <a:avLst/>
          </a:prstGeom>
        </p:spPr>
        <p:txBody>
          <a:bodyPr lIns="0" rIns="0" tIns="0" bIns="0"/>
          <a:p>
            <a:endParaRPr/>
          </a:p>
        </p:txBody>
      </p:sp>
      <p:sp>
        <p:nvSpPr>
          <p:cNvPr id="271" name="PlaceHolder 4"/>
          <p:cNvSpPr>
            <a:spLocks noGrp="1"/>
          </p:cNvSpPr>
          <p:nvPr>
            <p:ph type="body"/>
          </p:nvPr>
        </p:nvSpPr>
        <p:spPr>
          <a:xfrm>
            <a:off x="3862440" y="2502000"/>
            <a:ext cx="3318480" cy="6201720"/>
          </a:xfrm>
          <a:prstGeom prst="rect">
            <a:avLst/>
          </a:prstGeom>
        </p:spPr>
        <p:txBody>
          <a:bodyPr lIns="0" rIns="0" tIns="0" bIns="0"/>
          <a:p>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73" name="PlaceHolder 2"/>
          <p:cNvSpPr>
            <a:spLocks noGrp="1"/>
          </p:cNvSpPr>
          <p:nvPr>
            <p:ph type="body"/>
          </p:nvPr>
        </p:nvSpPr>
        <p:spPr>
          <a:xfrm>
            <a:off x="377640" y="2502000"/>
            <a:ext cx="3318480" cy="6201720"/>
          </a:xfrm>
          <a:prstGeom prst="rect">
            <a:avLst/>
          </a:prstGeom>
        </p:spPr>
        <p:txBody>
          <a:bodyPr lIns="0" rIns="0" tIns="0" bIns="0"/>
          <a:p>
            <a:endParaRPr/>
          </a:p>
        </p:txBody>
      </p:sp>
      <p:sp>
        <p:nvSpPr>
          <p:cNvPr id="274"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275" name="PlaceHolder 4"/>
          <p:cNvSpPr>
            <a:spLocks noGrp="1"/>
          </p:cNvSpPr>
          <p:nvPr>
            <p:ph type="body"/>
          </p:nvPr>
        </p:nvSpPr>
        <p:spPr>
          <a:xfrm>
            <a:off x="3862440" y="5741640"/>
            <a:ext cx="3318480" cy="2958120"/>
          </a:xfrm>
          <a:prstGeom prst="rect">
            <a:avLst/>
          </a:prstGeom>
        </p:spPr>
        <p:txBody>
          <a:bodyPr lIns="0" rIns="0" tIns="0" bIns="0"/>
          <a:p>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77"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278"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279" name="PlaceHolder 4"/>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81" name="PlaceHolder 2"/>
          <p:cNvSpPr>
            <a:spLocks noGrp="1"/>
          </p:cNvSpPr>
          <p:nvPr>
            <p:ph type="body"/>
          </p:nvPr>
        </p:nvSpPr>
        <p:spPr>
          <a:xfrm>
            <a:off x="377640" y="2502000"/>
            <a:ext cx="6800400" cy="2958120"/>
          </a:xfrm>
          <a:prstGeom prst="rect">
            <a:avLst/>
          </a:prstGeom>
        </p:spPr>
        <p:txBody>
          <a:bodyPr lIns="0" rIns="0" tIns="0" bIns="0"/>
          <a:p>
            <a:endParaRPr/>
          </a:p>
        </p:txBody>
      </p:sp>
      <p:sp>
        <p:nvSpPr>
          <p:cNvPr id="282" name="PlaceHolder 3"/>
          <p:cNvSpPr>
            <a:spLocks noGrp="1"/>
          </p:cNvSpPr>
          <p:nvPr>
            <p:ph type="body"/>
          </p:nvPr>
        </p:nvSpPr>
        <p:spPr>
          <a:xfrm>
            <a:off x="377640" y="5741640"/>
            <a:ext cx="6800400" cy="2958120"/>
          </a:xfrm>
          <a:prstGeom prst="rect">
            <a:avLst/>
          </a:prstGeom>
        </p:spPr>
        <p:txBody>
          <a:bodyPr lIns="0" rIns="0" tIns="0" bIns="0"/>
          <a:p>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84" name="PlaceHolder 2"/>
          <p:cNvSpPr>
            <a:spLocks noGrp="1"/>
          </p:cNvSpPr>
          <p:nvPr>
            <p:ph type="body"/>
          </p:nvPr>
        </p:nvSpPr>
        <p:spPr>
          <a:xfrm>
            <a:off x="377640" y="2502000"/>
            <a:ext cx="3318480" cy="2958120"/>
          </a:xfrm>
          <a:prstGeom prst="rect">
            <a:avLst/>
          </a:prstGeom>
        </p:spPr>
        <p:txBody>
          <a:bodyPr lIns="0" rIns="0" tIns="0" bIns="0"/>
          <a:p>
            <a:endParaRPr/>
          </a:p>
        </p:txBody>
      </p:sp>
      <p:sp>
        <p:nvSpPr>
          <p:cNvPr id="285" name="PlaceHolder 3"/>
          <p:cNvSpPr>
            <a:spLocks noGrp="1"/>
          </p:cNvSpPr>
          <p:nvPr>
            <p:ph type="body"/>
          </p:nvPr>
        </p:nvSpPr>
        <p:spPr>
          <a:xfrm>
            <a:off x="3862440" y="2502000"/>
            <a:ext cx="3318480" cy="2958120"/>
          </a:xfrm>
          <a:prstGeom prst="rect">
            <a:avLst/>
          </a:prstGeom>
        </p:spPr>
        <p:txBody>
          <a:bodyPr lIns="0" rIns="0" tIns="0" bIns="0"/>
          <a:p>
            <a:endParaRPr/>
          </a:p>
        </p:txBody>
      </p:sp>
      <p:sp>
        <p:nvSpPr>
          <p:cNvPr id="286" name="PlaceHolder 4"/>
          <p:cNvSpPr>
            <a:spLocks noGrp="1"/>
          </p:cNvSpPr>
          <p:nvPr>
            <p:ph type="body"/>
          </p:nvPr>
        </p:nvSpPr>
        <p:spPr>
          <a:xfrm>
            <a:off x="3862440" y="5741640"/>
            <a:ext cx="3318480" cy="2958120"/>
          </a:xfrm>
          <a:prstGeom prst="rect">
            <a:avLst/>
          </a:prstGeom>
        </p:spPr>
        <p:txBody>
          <a:bodyPr lIns="0" rIns="0" tIns="0" bIns="0"/>
          <a:p>
            <a:endParaRPr/>
          </a:p>
        </p:txBody>
      </p:sp>
      <p:sp>
        <p:nvSpPr>
          <p:cNvPr id="287" name="PlaceHolder 5"/>
          <p:cNvSpPr>
            <a:spLocks noGrp="1"/>
          </p:cNvSpPr>
          <p:nvPr>
            <p:ph type="body"/>
          </p:nvPr>
        </p:nvSpPr>
        <p:spPr>
          <a:xfrm>
            <a:off x="377640" y="5741640"/>
            <a:ext cx="3318480" cy="2958120"/>
          </a:xfrm>
          <a:prstGeom prst="rect">
            <a:avLst/>
          </a:prstGeom>
        </p:spPr>
        <p:txBody>
          <a:bodyPr lIns="0" rIns="0" tIns="0" bIns="0"/>
          <a:p>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377640" y="426600"/>
            <a:ext cx="6800400" cy="1785240"/>
          </a:xfrm>
          <a:prstGeom prst="rect">
            <a:avLst/>
          </a:prstGeom>
        </p:spPr>
        <p:txBody>
          <a:bodyPr lIns="0" rIns="0" tIns="0" bIns="0" anchor="ctr"/>
          <a:p>
            <a:pPr algn="ctr"/>
            <a:endParaRPr/>
          </a:p>
        </p:txBody>
      </p:sp>
      <p:sp>
        <p:nvSpPr>
          <p:cNvPr id="289" name="PlaceHolder 2"/>
          <p:cNvSpPr>
            <a:spLocks noGrp="1"/>
          </p:cNvSpPr>
          <p:nvPr>
            <p:ph type="body"/>
          </p:nvPr>
        </p:nvSpPr>
        <p:spPr>
          <a:xfrm>
            <a:off x="377640" y="2502000"/>
            <a:ext cx="6800400" cy="6201720"/>
          </a:xfrm>
          <a:prstGeom prst="rect">
            <a:avLst/>
          </a:prstGeom>
        </p:spPr>
        <p:txBody>
          <a:bodyPr lIns="0" rIns="0" tIns="0" bIns="0"/>
          <a:p>
            <a:endParaRPr/>
          </a:p>
        </p:txBody>
      </p:sp>
      <p:sp>
        <p:nvSpPr>
          <p:cNvPr id="290" name="PlaceHolder 3"/>
          <p:cNvSpPr>
            <a:spLocks noGrp="1"/>
          </p:cNvSpPr>
          <p:nvPr>
            <p:ph type="body"/>
          </p:nvPr>
        </p:nvSpPr>
        <p:spPr>
          <a:xfrm>
            <a:off x="377640" y="2502000"/>
            <a:ext cx="6800400" cy="6201720"/>
          </a:xfrm>
          <a:prstGeom prst="rect">
            <a:avLst/>
          </a:prstGeom>
        </p:spPr>
        <p:txBody>
          <a:bodyPr lIns="0" rIns="0" tIns="0" bIns="0"/>
          <a:p>
            <a:endParaRPr/>
          </a:p>
        </p:txBody>
      </p:sp>
      <p:pic>
        <p:nvPicPr>
          <p:cNvPr id="291" name="" descr=""/>
          <p:cNvPicPr/>
          <p:nvPr/>
        </p:nvPicPr>
        <p:blipFill>
          <a:blip r:embed="rId2"/>
          <a:stretch/>
        </p:blipFill>
        <p:spPr>
          <a:xfrm>
            <a:off x="377640" y="2889720"/>
            <a:ext cx="6800400" cy="5425560"/>
          </a:xfrm>
          <a:prstGeom prst="rect">
            <a:avLst/>
          </a:prstGeom>
          <a:ln>
            <a:noFill/>
          </a:ln>
        </p:spPr>
      </p:pic>
      <p:pic>
        <p:nvPicPr>
          <p:cNvPr id="292" name="" descr=""/>
          <p:cNvPicPr/>
          <p:nvPr/>
        </p:nvPicPr>
        <p:blipFill>
          <a:blip r:embed="rId3"/>
          <a:stretch/>
        </p:blipFill>
        <p:spPr>
          <a:xfrm>
            <a:off x="377640" y="2889720"/>
            <a:ext cx="6800400" cy="5425560"/>
          </a:xfrm>
          <a:prstGeom prst="rect">
            <a:avLst/>
          </a:prstGeom>
          <a:ln>
            <a:noFill/>
          </a:ln>
        </p:spPr>
      </p:pic>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144000" y="4647600"/>
            <a:ext cx="7252200" cy="4743720"/>
          </a:xfrm>
          <a:prstGeom prst="rect">
            <a:avLst/>
          </a:prstGeom>
          <a:blipFill>
            <a:blip r:embed="rId2"/>
            <a:stretch>
              <a:fillRect/>
            </a:stretch>
          </a:blipFill>
          <a:ln>
            <a:noFill/>
          </a:ln>
        </p:spPr>
        <p:style>
          <a:lnRef idx="0"/>
          <a:fillRef idx="0"/>
          <a:effectRef idx="0"/>
          <a:fontRef idx="minor"/>
        </p:style>
      </p:sp>
      <p:sp>
        <p:nvSpPr>
          <p:cNvPr id="1" name="CustomShape 2"/>
          <p:cNvSpPr/>
          <p:nvPr/>
        </p:nvSpPr>
        <p:spPr>
          <a:xfrm>
            <a:off x="144000" y="232560"/>
            <a:ext cx="7252560" cy="1434600"/>
          </a:xfrm>
          <a:custGeom>
            <a:avLst/>
            <a:gdLst/>
            <a:ahLst/>
            <a:rect l="0" t="0" r="r" b="b"/>
            <a:pathLst>
              <a:path w="7267423" h="1449262">
                <a:moveTo>
                  <a:pt x="0" y="1449261"/>
                </a:moveTo>
                <a:lnTo>
                  <a:pt x="7267422" y="1449261"/>
                </a:lnTo>
                <a:lnTo>
                  <a:pt x="7267422" y="0"/>
                </a:lnTo>
                <a:lnTo>
                  <a:pt x="0" y="0"/>
                </a:lnTo>
                <a:lnTo>
                  <a:pt x="0" y="1449261"/>
                </a:lnTo>
              </a:path>
            </a:pathLst>
          </a:custGeom>
          <a:solidFill>
            <a:srgbClr val="214096"/>
          </a:solidFill>
          <a:ln>
            <a:noFill/>
          </a:ln>
        </p:spPr>
        <p:style>
          <a:lnRef idx="0"/>
          <a:fillRef idx="0"/>
          <a:effectRef idx="0"/>
          <a:fontRef idx="minor"/>
        </p:style>
      </p:sp>
      <p:sp>
        <p:nvSpPr>
          <p:cNvPr id="2" name="CustomShape 3"/>
          <p:cNvSpPr/>
          <p:nvPr/>
        </p:nvSpPr>
        <p:spPr>
          <a:xfrm>
            <a:off x="144000" y="1770840"/>
            <a:ext cx="7252560" cy="1875240"/>
          </a:xfrm>
          <a:custGeom>
            <a:avLst/>
            <a:gdLst/>
            <a:ahLst/>
            <a:rect l="0" t="0" r="r" b="b"/>
            <a:pathLst>
              <a:path w="7267423" h="1889908">
                <a:moveTo>
                  <a:pt x="0" y="1889907"/>
                </a:moveTo>
                <a:lnTo>
                  <a:pt x="7267422" y="1889907"/>
                </a:lnTo>
                <a:lnTo>
                  <a:pt x="7267422" y="0"/>
                </a:lnTo>
                <a:lnTo>
                  <a:pt x="0" y="0"/>
                </a:lnTo>
                <a:lnTo>
                  <a:pt x="0" y="1889907"/>
                </a:lnTo>
              </a:path>
            </a:pathLst>
          </a:custGeom>
          <a:solidFill>
            <a:srgbClr val="214096"/>
          </a:solidFill>
          <a:ln>
            <a:noFill/>
          </a:ln>
        </p:spPr>
        <p:style>
          <a:lnRef idx="0"/>
          <a:fillRef idx="0"/>
          <a:effectRef idx="0"/>
          <a:fontRef idx="minor"/>
        </p:style>
      </p:sp>
      <p:sp>
        <p:nvSpPr>
          <p:cNvPr id="3" name="CustomShape 4"/>
          <p:cNvSpPr/>
          <p:nvPr/>
        </p:nvSpPr>
        <p:spPr>
          <a:xfrm>
            <a:off x="144000" y="3749400"/>
            <a:ext cx="7252560" cy="699840"/>
          </a:xfrm>
          <a:custGeom>
            <a:avLst/>
            <a:gdLst/>
            <a:ahLst/>
            <a:rect l="0" t="0" r="r" b="b"/>
            <a:pathLst>
              <a:path w="7267423" h="714650">
                <a:moveTo>
                  <a:pt x="0" y="714649"/>
                </a:moveTo>
                <a:lnTo>
                  <a:pt x="7267422" y="714649"/>
                </a:lnTo>
                <a:lnTo>
                  <a:pt x="7267422" y="0"/>
                </a:lnTo>
                <a:lnTo>
                  <a:pt x="0" y="0"/>
                </a:lnTo>
                <a:lnTo>
                  <a:pt x="0" y="714649"/>
                </a:lnTo>
              </a:path>
            </a:pathLst>
          </a:custGeom>
          <a:solidFill>
            <a:srgbClr val="214096"/>
          </a:solidFill>
          <a:ln>
            <a:noFill/>
          </a:ln>
        </p:spPr>
        <p:style>
          <a:lnRef idx="0"/>
          <a:fillRef idx="0"/>
          <a:effectRef idx="0"/>
          <a:fontRef idx="minor"/>
        </p:style>
      </p:sp>
      <p:sp>
        <p:nvSpPr>
          <p:cNvPr id="4" name="CustomShape 5"/>
          <p:cNvSpPr/>
          <p:nvPr/>
        </p:nvSpPr>
        <p:spPr>
          <a:xfrm>
            <a:off x="2122920" y="296280"/>
            <a:ext cx="3586320" cy="748800"/>
          </a:xfrm>
          <a:prstGeom prst="rect">
            <a:avLst/>
          </a:prstGeom>
          <a:blipFill>
            <a:blip r:embed="rId3"/>
            <a:stretch>
              <a:fillRect/>
            </a:stretch>
          </a:blipFill>
          <a:ln>
            <a:noFill/>
          </a:ln>
        </p:spPr>
        <p:style>
          <a:lnRef idx="0"/>
          <a:fillRef idx="0"/>
          <a:effectRef idx="0"/>
          <a:fontRef idx="minor"/>
        </p:style>
      </p:sp>
      <p:sp>
        <p:nvSpPr>
          <p:cNvPr id="5" name="PlaceHolder 6"/>
          <p:cNvSpPr>
            <a:spLocks noGrp="1"/>
          </p:cNvSpPr>
          <p:nvPr>
            <p:ph type="title"/>
          </p:nvPr>
        </p:nvSpPr>
        <p:spPr>
          <a:xfrm>
            <a:off x="377640" y="426600"/>
            <a:ext cx="6800400" cy="1785240"/>
          </a:xfrm>
          <a:prstGeom prst="rect">
            <a:avLst/>
          </a:prstGeom>
        </p:spPr>
        <p:txBody>
          <a:bodyPr lIns="0" rIns="0" tIns="0" bIns="0" anchor="ctr"/>
          <a:p>
            <a:pPr algn="ctr"/>
            <a:r>
              <a:rPr lang="it-IT" sz="4400">
                <a:latin typeface="Arial"/>
              </a:rPr>
              <a:t>Fai clic per modificare il formato del testo del titolo</a:t>
            </a:r>
            <a:endParaRPr/>
          </a:p>
        </p:txBody>
      </p:sp>
      <p:sp>
        <p:nvSpPr>
          <p:cNvPr id="6" name="PlaceHolder 7"/>
          <p:cNvSpPr>
            <a:spLocks noGrp="1"/>
          </p:cNvSpPr>
          <p:nvPr>
            <p:ph type="body"/>
          </p:nvPr>
        </p:nvSpPr>
        <p:spPr>
          <a:xfrm>
            <a:off x="377640" y="2502000"/>
            <a:ext cx="6800400" cy="620172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377640" y="426600"/>
            <a:ext cx="6800400" cy="1785240"/>
          </a:xfrm>
          <a:prstGeom prst="rect">
            <a:avLst/>
          </a:prstGeom>
        </p:spPr>
        <p:txBody>
          <a:bodyPr lIns="0" rIns="0" tIns="0" bIns="0" anchor="ctr"/>
          <a:p>
            <a:pPr algn="ctr"/>
            <a:r>
              <a:rPr lang="it-IT" sz="4400">
                <a:latin typeface="Arial"/>
              </a:rPr>
              <a:t>Fai clic per modificare il formato del testo del titolo</a:t>
            </a:r>
            <a:endParaRPr/>
          </a:p>
        </p:txBody>
      </p:sp>
      <p:sp>
        <p:nvSpPr>
          <p:cNvPr id="42" name="PlaceHolder 2"/>
          <p:cNvSpPr>
            <a:spLocks noGrp="1"/>
          </p:cNvSpPr>
          <p:nvPr>
            <p:ph type="body"/>
          </p:nvPr>
        </p:nvSpPr>
        <p:spPr>
          <a:xfrm>
            <a:off x="377640" y="2502000"/>
            <a:ext cx="6800400" cy="620172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377640" y="426600"/>
            <a:ext cx="6800400" cy="1785240"/>
          </a:xfrm>
          <a:prstGeom prst="rect">
            <a:avLst/>
          </a:prstGeom>
        </p:spPr>
        <p:txBody>
          <a:bodyPr lIns="0" rIns="0" tIns="0" bIns="0" anchor="ctr"/>
          <a:p>
            <a:pPr algn="ctr"/>
            <a:r>
              <a:rPr lang="it-IT" sz="4400">
                <a:latin typeface="Arial"/>
              </a:rPr>
              <a:t>Fai clic per modificare il formato del testo del titolo</a:t>
            </a:r>
            <a:endParaRPr/>
          </a:p>
        </p:txBody>
      </p:sp>
      <p:sp>
        <p:nvSpPr>
          <p:cNvPr id="78" name="PlaceHolder 2"/>
          <p:cNvSpPr>
            <a:spLocks noGrp="1"/>
          </p:cNvSpPr>
          <p:nvPr>
            <p:ph type="body"/>
          </p:nvPr>
        </p:nvSpPr>
        <p:spPr>
          <a:xfrm>
            <a:off x="377640" y="2502000"/>
            <a:ext cx="6800400" cy="620172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3" name="PlaceHolder 1"/>
          <p:cNvSpPr>
            <a:spLocks noGrp="1"/>
          </p:cNvSpPr>
          <p:nvPr>
            <p:ph type="title"/>
          </p:nvPr>
        </p:nvSpPr>
        <p:spPr>
          <a:xfrm>
            <a:off x="377640" y="426600"/>
            <a:ext cx="6800400" cy="1785240"/>
          </a:xfrm>
          <a:prstGeom prst="rect">
            <a:avLst/>
          </a:prstGeom>
        </p:spPr>
        <p:txBody>
          <a:bodyPr lIns="0" rIns="0" tIns="0" bIns="0" anchor="ctr"/>
          <a:p>
            <a:pPr algn="ctr"/>
            <a:r>
              <a:rPr lang="it-IT" sz="4400">
                <a:latin typeface="Arial"/>
              </a:rPr>
              <a:t>Fai clic per modificare il formato del testo del titolo</a:t>
            </a:r>
            <a:endParaRPr/>
          </a:p>
        </p:txBody>
      </p:sp>
      <p:sp>
        <p:nvSpPr>
          <p:cNvPr id="114" name="PlaceHolder 2"/>
          <p:cNvSpPr>
            <a:spLocks noGrp="1"/>
          </p:cNvSpPr>
          <p:nvPr>
            <p:ph type="body"/>
          </p:nvPr>
        </p:nvSpPr>
        <p:spPr>
          <a:xfrm>
            <a:off x="377640" y="2502000"/>
            <a:ext cx="6800400" cy="620172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49" name="PlaceHolder 1"/>
          <p:cNvSpPr>
            <a:spLocks noGrp="1"/>
          </p:cNvSpPr>
          <p:nvPr>
            <p:ph type="title"/>
          </p:nvPr>
        </p:nvSpPr>
        <p:spPr>
          <a:xfrm>
            <a:off x="377640" y="426600"/>
            <a:ext cx="6800400" cy="1785240"/>
          </a:xfrm>
          <a:prstGeom prst="rect">
            <a:avLst/>
          </a:prstGeom>
        </p:spPr>
        <p:txBody>
          <a:bodyPr lIns="0" rIns="0" tIns="0" bIns="0" anchor="ctr"/>
          <a:p>
            <a:pPr algn="ctr"/>
            <a:r>
              <a:rPr lang="it-IT" sz="4400">
                <a:latin typeface="Arial"/>
              </a:rPr>
              <a:t>Fai clic per modificare il formato del testo del titolo</a:t>
            </a:r>
            <a:endParaRPr/>
          </a:p>
        </p:txBody>
      </p:sp>
      <p:sp>
        <p:nvSpPr>
          <p:cNvPr id="150" name="PlaceHolder 2"/>
          <p:cNvSpPr>
            <a:spLocks noGrp="1"/>
          </p:cNvSpPr>
          <p:nvPr>
            <p:ph type="body"/>
          </p:nvPr>
        </p:nvSpPr>
        <p:spPr>
          <a:xfrm>
            <a:off x="377640" y="2502000"/>
            <a:ext cx="6800400" cy="620172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85" name="PlaceHolder 1"/>
          <p:cNvSpPr>
            <a:spLocks noGrp="1"/>
          </p:cNvSpPr>
          <p:nvPr>
            <p:ph type="title"/>
          </p:nvPr>
        </p:nvSpPr>
        <p:spPr>
          <a:xfrm>
            <a:off x="377640" y="426600"/>
            <a:ext cx="6800400" cy="1785240"/>
          </a:xfrm>
          <a:prstGeom prst="rect">
            <a:avLst/>
          </a:prstGeom>
        </p:spPr>
        <p:txBody>
          <a:bodyPr lIns="0" rIns="0" tIns="0" bIns="0" anchor="ctr"/>
          <a:p>
            <a:pPr algn="ctr"/>
            <a:r>
              <a:rPr lang="it-IT" sz="4400">
                <a:latin typeface="Arial"/>
              </a:rPr>
              <a:t>Fai clic per modificare il formato del testo del titolo</a:t>
            </a:r>
            <a:endParaRPr/>
          </a:p>
        </p:txBody>
      </p:sp>
      <p:sp>
        <p:nvSpPr>
          <p:cNvPr id="186" name="PlaceHolder 2"/>
          <p:cNvSpPr>
            <a:spLocks noGrp="1"/>
          </p:cNvSpPr>
          <p:nvPr>
            <p:ph type="body"/>
          </p:nvPr>
        </p:nvSpPr>
        <p:spPr>
          <a:xfrm>
            <a:off x="377640" y="2502000"/>
            <a:ext cx="6800400" cy="620172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21" name="PlaceHolder 1"/>
          <p:cNvSpPr>
            <a:spLocks noGrp="1"/>
          </p:cNvSpPr>
          <p:nvPr>
            <p:ph type="title"/>
          </p:nvPr>
        </p:nvSpPr>
        <p:spPr>
          <a:xfrm>
            <a:off x="377640" y="426600"/>
            <a:ext cx="6800400" cy="1785240"/>
          </a:xfrm>
          <a:prstGeom prst="rect">
            <a:avLst/>
          </a:prstGeom>
        </p:spPr>
        <p:txBody>
          <a:bodyPr lIns="0" rIns="0" tIns="0" bIns="0" anchor="ctr"/>
          <a:p>
            <a:pPr algn="ctr"/>
            <a:r>
              <a:rPr lang="it-IT" sz="4400">
                <a:latin typeface="Arial"/>
              </a:rPr>
              <a:t>Fai clic per modificare il formato del testo del titolo</a:t>
            </a:r>
            <a:endParaRPr/>
          </a:p>
        </p:txBody>
      </p:sp>
      <p:sp>
        <p:nvSpPr>
          <p:cNvPr id="222" name="PlaceHolder 2"/>
          <p:cNvSpPr>
            <a:spLocks noGrp="1"/>
          </p:cNvSpPr>
          <p:nvPr>
            <p:ph type="body"/>
          </p:nvPr>
        </p:nvSpPr>
        <p:spPr>
          <a:xfrm>
            <a:off x="377640" y="2502000"/>
            <a:ext cx="6800400" cy="620172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57" name="PlaceHolder 1"/>
          <p:cNvSpPr>
            <a:spLocks noGrp="1"/>
          </p:cNvSpPr>
          <p:nvPr>
            <p:ph type="title"/>
          </p:nvPr>
        </p:nvSpPr>
        <p:spPr>
          <a:xfrm>
            <a:off x="377640" y="426600"/>
            <a:ext cx="6800400" cy="1785240"/>
          </a:xfrm>
          <a:prstGeom prst="rect">
            <a:avLst/>
          </a:prstGeom>
        </p:spPr>
        <p:txBody>
          <a:bodyPr lIns="0" rIns="0" tIns="0" bIns="0" anchor="ctr"/>
          <a:p>
            <a:pPr algn="ctr"/>
            <a:r>
              <a:rPr lang="it-IT" sz="4400">
                <a:latin typeface="Arial"/>
              </a:rPr>
              <a:t>Fai clic per modificare il formato del testo del titolo</a:t>
            </a:r>
            <a:endParaRPr/>
          </a:p>
        </p:txBody>
      </p:sp>
      <p:sp>
        <p:nvSpPr>
          <p:cNvPr id="258" name="PlaceHolder 2"/>
          <p:cNvSpPr>
            <a:spLocks noGrp="1"/>
          </p:cNvSpPr>
          <p:nvPr>
            <p:ph type="body"/>
          </p:nvPr>
        </p:nvSpPr>
        <p:spPr>
          <a:xfrm>
            <a:off x="377640" y="2502000"/>
            <a:ext cx="6800400" cy="620172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49.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27.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8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image" Target="../media/image47.jpeg"/><Relationship Id="rId4" Type="http://schemas.openxmlformats.org/officeDocument/2006/relationships/image" Target="../media/image48.png"/><Relationship Id="rId5" Type="http://schemas.openxmlformats.org/officeDocument/2006/relationships/image" Target="../media/image49.jpeg"/><Relationship Id="rId6"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image" Target="../media/image51.jpe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3" name="CustomShape 1"/>
          <p:cNvSpPr/>
          <p:nvPr/>
        </p:nvSpPr>
        <p:spPr>
          <a:xfrm>
            <a:off x="607320" y="1836000"/>
            <a:ext cx="6326640" cy="1783080"/>
          </a:xfrm>
          <a:prstGeom prst="rect">
            <a:avLst/>
          </a:prstGeom>
          <a:noFill/>
          <a:ln>
            <a:noFill/>
          </a:ln>
        </p:spPr>
        <p:style>
          <a:lnRef idx="0"/>
          <a:fillRef idx="0"/>
          <a:effectRef idx="0"/>
          <a:fontRef idx="minor"/>
        </p:style>
        <p:txBody>
          <a:bodyPr lIns="0" rIns="0" tIns="12240" bIns="0"/>
          <a:p>
            <a:pPr algn="ctr">
              <a:lnSpc>
                <a:spcPts val="0"/>
              </a:lnSpc>
            </a:pPr>
            <a:r>
              <a:rPr b="1" lang="it-IT" sz="2400" strike="noStrike">
                <a:solidFill>
                  <a:srgbClr val="f6faf3"/>
                </a:solidFill>
                <a:latin typeface="Verdana"/>
                <a:ea typeface="DejaVu Sans"/>
              </a:rPr>
              <a:t>PROPOSTE DI PROMOZIONE ED       EDUCAZIONE  ALLA SALUTE PER LE  SCUOLE</a:t>
            </a:r>
            <a:endParaRPr/>
          </a:p>
        </p:txBody>
      </p:sp>
      <p:sp>
        <p:nvSpPr>
          <p:cNvPr id="294" name="CustomShape 2"/>
          <p:cNvSpPr/>
          <p:nvPr/>
        </p:nvSpPr>
        <p:spPr>
          <a:xfrm>
            <a:off x="2008080" y="3277800"/>
            <a:ext cx="3537000" cy="272160"/>
          </a:xfrm>
          <a:prstGeom prst="rect">
            <a:avLst/>
          </a:prstGeom>
          <a:noFill/>
          <a:ln>
            <a:noFill/>
          </a:ln>
        </p:spPr>
        <p:style>
          <a:lnRef idx="0"/>
          <a:fillRef idx="0"/>
          <a:effectRef idx="0"/>
          <a:fontRef idx="minor"/>
        </p:style>
      </p:sp>
      <p:sp>
        <p:nvSpPr>
          <p:cNvPr id="295" name="CustomShape 3"/>
          <p:cNvSpPr/>
          <p:nvPr/>
        </p:nvSpPr>
        <p:spPr>
          <a:xfrm>
            <a:off x="144000" y="1681920"/>
            <a:ext cx="7252560" cy="73800"/>
          </a:xfrm>
          <a:custGeom>
            <a:avLst/>
            <a:gdLst/>
            <a:ahLst/>
            <a:rect l="0" t="0" r="r" b="b"/>
            <a:pathLst>
              <a:path w="7267423" h="88851">
                <a:moveTo>
                  <a:pt x="0" y="88850"/>
                </a:moveTo>
                <a:lnTo>
                  <a:pt x="7267422" y="88850"/>
                </a:lnTo>
                <a:lnTo>
                  <a:pt x="7267422" y="0"/>
                </a:lnTo>
                <a:lnTo>
                  <a:pt x="0" y="0"/>
                </a:lnTo>
                <a:lnTo>
                  <a:pt x="0" y="88850"/>
                </a:lnTo>
              </a:path>
            </a:pathLst>
          </a:custGeom>
          <a:solidFill>
            <a:srgbClr val="b32925"/>
          </a:solidFill>
          <a:ln>
            <a:noFill/>
          </a:ln>
        </p:spPr>
        <p:style>
          <a:lnRef idx="0"/>
          <a:fillRef idx="0"/>
          <a:effectRef idx="0"/>
          <a:fontRef idx="minor"/>
        </p:style>
      </p:sp>
      <p:sp>
        <p:nvSpPr>
          <p:cNvPr id="296" name="CustomShape 4"/>
          <p:cNvSpPr/>
          <p:nvPr/>
        </p:nvSpPr>
        <p:spPr>
          <a:xfrm>
            <a:off x="144000" y="3660840"/>
            <a:ext cx="7252560" cy="73800"/>
          </a:xfrm>
          <a:custGeom>
            <a:avLst/>
            <a:gdLst/>
            <a:ahLst/>
            <a:rect l="0" t="0" r="r" b="b"/>
            <a:pathLst>
              <a:path w="7267423" h="88839">
                <a:moveTo>
                  <a:pt x="0" y="88838"/>
                </a:moveTo>
                <a:lnTo>
                  <a:pt x="7267422" y="88838"/>
                </a:lnTo>
                <a:lnTo>
                  <a:pt x="7267422" y="0"/>
                </a:lnTo>
                <a:lnTo>
                  <a:pt x="0" y="0"/>
                </a:lnTo>
                <a:lnTo>
                  <a:pt x="0" y="88838"/>
                </a:lnTo>
              </a:path>
            </a:pathLst>
          </a:custGeom>
          <a:solidFill>
            <a:srgbClr val="b32925"/>
          </a:solidFill>
          <a:ln>
            <a:noFill/>
          </a:ln>
        </p:spPr>
        <p:style>
          <a:lnRef idx="0"/>
          <a:fillRef idx="0"/>
          <a:effectRef idx="0"/>
          <a:fontRef idx="minor"/>
        </p:style>
      </p:sp>
      <p:sp>
        <p:nvSpPr>
          <p:cNvPr id="297" name="CustomShape 5"/>
          <p:cNvSpPr/>
          <p:nvPr/>
        </p:nvSpPr>
        <p:spPr>
          <a:xfrm>
            <a:off x="144000" y="9406440"/>
            <a:ext cx="7252560" cy="1107000"/>
          </a:xfrm>
          <a:prstGeom prst="rect">
            <a:avLst/>
          </a:prstGeom>
          <a:solidFill>
            <a:srgbClr val="214096"/>
          </a:solidFill>
          <a:ln>
            <a:noFill/>
          </a:ln>
        </p:spPr>
        <p:style>
          <a:lnRef idx="0"/>
          <a:fillRef idx="0"/>
          <a:effectRef idx="0"/>
          <a:fontRef idx="minor"/>
        </p:style>
        <p:txBody>
          <a:bodyPr lIns="0" rIns="0" tIns="52560" bIns="0"/>
          <a:p>
            <a:pPr>
              <a:lnSpc>
                <a:spcPts val="0"/>
              </a:lnSpc>
            </a:pPr>
            <a:r>
              <a:rPr b="1" lang="it-IT" sz="1400" strike="noStrike">
                <a:solidFill>
                  <a:srgbClr val="f9fbf5"/>
                </a:solidFill>
                <a:latin typeface="Verdana"/>
                <a:ea typeface="DejaVu Sans"/>
              </a:rPr>
              <a:t>Dipartimento di Prevenzione</a:t>
            </a:r>
            <a:endParaRPr/>
          </a:p>
          <a:p>
            <a:pPr>
              <a:lnSpc>
                <a:spcPct val="100000"/>
              </a:lnSpc>
            </a:pPr>
            <a:r>
              <a:rPr b="1" lang="it-IT" sz="1400" strike="noStrike">
                <a:solidFill>
                  <a:srgbClr val="f9fbf5"/>
                </a:solidFill>
                <a:latin typeface="Verdana"/>
                <a:ea typeface="DejaVu Sans"/>
              </a:rPr>
              <a:t>S.S. Promozione Educazione alla Salute e Screening  </a:t>
            </a:r>
            <a:endParaRPr/>
          </a:p>
          <a:p>
            <a:pPr>
              <a:lnSpc>
                <a:spcPts val="0"/>
              </a:lnSpc>
            </a:pPr>
            <a:r>
              <a:rPr b="1" lang="it-IT" sz="1400" strike="noStrike">
                <a:solidFill>
                  <a:srgbClr val="f9fbf5"/>
                </a:solidFill>
                <a:latin typeface="Verdana"/>
                <a:ea typeface="DejaVu Sans"/>
              </a:rPr>
              <a:t>Responsabile Assistente Sanitaria Gobbo Manuela</a:t>
            </a:r>
            <a:endParaRPr/>
          </a:p>
          <a:p>
            <a:pPr>
              <a:lnSpc>
                <a:spcPts val="0"/>
              </a:lnSpc>
            </a:pPr>
            <a:r>
              <a:rPr b="1" lang="it-IT" sz="1400" strike="noStrike">
                <a:solidFill>
                  <a:srgbClr val="f9fbf5"/>
                </a:solidFill>
                <a:latin typeface="Verdana"/>
                <a:ea typeface="DejaVu Sans"/>
              </a:rPr>
              <a:t>tel. 0141/ 484049 e-mail: </a:t>
            </a:r>
            <a:r>
              <a:rPr b="1" lang="it-IT" sz="1400" strike="noStrike" u="sng">
                <a:solidFill>
                  <a:srgbClr val="0000ff"/>
                </a:solidFill>
                <a:latin typeface="Verdana"/>
                <a:ea typeface="DejaVu Sans"/>
              </a:rPr>
              <a:t>promozionesalute@asl.at.it</a:t>
            </a:r>
            <a:endParaRPr/>
          </a:p>
        </p:txBody>
      </p:sp>
      <p:sp>
        <p:nvSpPr>
          <p:cNvPr id="298" name="CustomShape 6"/>
          <p:cNvSpPr/>
          <p:nvPr/>
        </p:nvSpPr>
        <p:spPr>
          <a:xfrm>
            <a:off x="144000" y="10455480"/>
            <a:ext cx="7252560" cy="73800"/>
          </a:xfrm>
          <a:custGeom>
            <a:avLst/>
            <a:gdLst/>
            <a:ahLst/>
            <a:rect l="0" t="0" r="r" b="b"/>
            <a:pathLst>
              <a:path w="7267423" h="88857">
                <a:moveTo>
                  <a:pt x="0" y="88856"/>
                </a:moveTo>
                <a:lnTo>
                  <a:pt x="7267422" y="88856"/>
                </a:lnTo>
                <a:lnTo>
                  <a:pt x="7267422" y="0"/>
                </a:lnTo>
                <a:lnTo>
                  <a:pt x="0" y="0"/>
                </a:lnTo>
                <a:lnTo>
                  <a:pt x="0" y="88856"/>
                </a:lnTo>
              </a:path>
            </a:pathLst>
          </a:custGeom>
          <a:solidFill>
            <a:srgbClr val="b32925"/>
          </a:solidFill>
          <a:ln>
            <a:noFill/>
          </a:ln>
        </p:spPr>
        <p:style>
          <a:lnRef idx="0"/>
          <a:fillRef idx="0"/>
          <a:effectRef idx="0"/>
          <a:fontRef idx="minor"/>
        </p:style>
      </p:sp>
      <p:sp>
        <p:nvSpPr>
          <p:cNvPr id="299" name="CustomShape 7"/>
          <p:cNvSpPr/>
          <p:nvPr/>
        </p:nvSpPr>
        <p:spPr>
          <a:xfrm>
            <a:off x="1101960" y="2970360"/>
            <a:ext cx="3718440" cy="362520"/>
          </a:xfrm>
          <a:prstGeom prst="rect">
            <a:avLst/>
          </a:prstGeom>
          <a:noFill/>
          <a:ln>
            <a:noFill/>
          </a:ln>
        </p:spPr>
        <p:style>
          <a:lnRef idx="0"/>
          <a:fillRef idx="0"/>
          <a:effectRef idx="0"/>
          <a:fontRef idx="minor"/>
        </p:style>
        <p:txBody>
          <a:bodyPr lIns="90000" rIns="90000" tIns="45000" bIns="45000"/>
          <a:p>
            <a:pPr>
              <a:lnSpc>
                <a:spcPct val="100000"/>
              </a:lnSpc>
            </a:pPr>
            <a:r>
              <a:rPr b="1" lang="it-IT" strike="noStrike">
                <a:solidFill>
                  <a:srgbClr val="f6faf3"/>
                </a:solidFill>
                <a:latin typeface="Verdana"/>
                <a:ea typeface="DejaVu Sans"/>
              </a:rPr>
              <a:t>Anno scolastico 2019/2020</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2" name="CustomShape 1"/>
          <p:cNvSpPr/>
          <p:nvPr/>
        </p:nvSpPr>
        <p:spPr>
          <a:xfrm>
            <a:off x="180000" y="1007676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353" name="CustomShape 2"/>
          <p:cNvSpPr/>
          <p:nvPr/>
        </p:nvSpPr>
        <p:spPr>
          <a:xfrm>
            <a:off x="180000" y="9927360"/>
            <a:ext cx="7180560" cy="134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354" name="CustomShape 3"/>
          <p:cNvSpPr/>
          <p:nvPr/>
        </p:nvSpPr>
        <p:spPr>
          <a:xfrm>
            <a:off x="54000" y="297360"/>
            <a:ext cx="7128720" cy="7599600"/>
          </a:xfrm>
          <a:prstGeom prst="rect">
            <a:avLst/>
          </a:prstGeom>
          <a:noFill/>
          <a:ln>
            <a:noFill/>
          </a:ln>
        </p:spPr>
        <p:style>
          <a:lnRef idx="0"/>
          <a:fillRef idx="0"/>
          <a:effectRef idx="0"/>
          <a:fontRef idx="minor"/>
        </p:style>
        <p:txBody>
          <a:bodyPr lIns="0" rIns="0" tIns="12600" bIns="0"/>
          <a:p>
            <a:pPr>
              <a:lnSpc>
                <a:spcPct val="100000"/>
              </a:lnSpc>
            </a:pPr>
            <a:r>
              <a:rPr b="1" lang="it-IT" sz="1200" strike="noStrike">
                <a:solidFill>
                  <a:srgbClr val="9e2021"/>
                </a:solidFill>
                <a:latin typeface="Arial"/>
                <a:ea typeface="DejaVu Sans"/>
              </a:rPr>
              <a:t>Alimentazione</a:t>
            </a:r>
            <a:endParaRPr/>
          </a:p>
          <a:p>
            <a:pPr>
              <a:lnSpc>
                <a:spcPct val="100000"/>
              </a:lnSpc>
            </a:pPr>
            <a:endParaRPr/>
          </a:p>
          <a:p>
            <a:pPr>
              <a:lnSpc>
                <a:spcPct val="100000"/>
              </a:lnSpc>
            </a:pPr>
            <a:r>
              <a:rPr b="1" lang="it-IT" sz="1400" strike="noStrike">
                <a:solidFill>
                  <a:srgbClr val="3e7dc0"/>
                </a:solidFill>
                <a:latin typeface="Arial"/>
                <a:ea typeface="DejaVu Sans"/>
              </a:rPr>
              <a:t>Scuole SEC. di  II° grado</a:t>
            </a:r>
            <a:endParaRPr/>
          </a:p>
          <a:p>
            <a:pPr>
              <a:lnSpc>
                <a:spcPct val="100000"/>
              </a:lnSpc>
            </a:pPr>
            <a:endParaRPr/>
          </a:p>
          <a:p>
            <a:pPr>
              <a:lnSpc>
                <a:spcPct val="100000"/>
              </a:lnSpc>
            </a:pPr>
            <a:r>
              <a:rPr b="1" lang="it-IT" strike="noStrike">
                <a:solidFill>
                  <a:srgbClr val="231f20"/>
                </a:solidFill>
                <a:latin typeface="Arial"/>
                <a:ea typeface="DejaVu Sans"/>
              </a:rPr>
              <a:t>	</a:t>
            </a:r>
            <a:r>
              <a:rPr b="1" lang="it-IT" strike="noStrike">
                <a:solidFill>
                  <a:srgbClr val="231f20"/>
                </a:solidFill>
                <a:latin typeface="Arial"/>
                <a:ea typeface="DejaVu Sans"/>
              </a:rPr>
              <a:t>PROGRAMMA DI SENSIBILIZZAZIONE SULLA MALATTIA </a:t>
            </a:r>
            <a:r>
              <a:rPr b="1" lang="it-IT" strike="noStrike">
                <a:solidFill>
                  <a:srgbClr val="231f20"/>
                </a:solidFill>
                <a:latin typeface="Arial"/>
                <a:ea typeface="DejaVu Sans"/>
              </a:rPr>
              <a:t>	</a:t>
            </a:r>
            <a:r>
              <a:rPr b="1" lang="it-IT" strike="noStrike">
                <a:solidFill>
                  <a:srgbClr val="231f20"/>
                </a:solidFill>
                <a:latin typeface="Arial"/>
                <a:ea typeface="DejaVu Sans"/>
              </a:rPr>
              <a:t>	</a:t>
            </a:r>
            <a:r>
              <a:rPr b="1" lang="it-IT" strike="noStrike">
                <a:solidFill>
                  <a:srgbClr val="231f20"/>
                </a:solidFill>
                <a:latin typeface="Arial"/>
                <a:ea typeface="DejaVu Sans"/>
              </a:rPr>
              <a:t>DIABETICA</a:t>
            </a:r>
            <a:endParaRPr/>
          </a:p>
          <a:p>
            <a:pPr>
              <a:lnSpc>
                <a:spcPct val="100000"/>
              </a:lnSpc>
            </a:pPr>
            <a:endParaRPr/>
          </a:p>
          <a:p>
            <a:pPr algn="just">
              <a:lnSpc>
                <a:spcPct val="100000"/>
              </a:lnSpc>
            </a:pPr>
            <a:r>
              <a:rPr b="1" lang="it-IT" sz="1200" strike="noStrike">
                <a:solidFill>
                  <a:srgbClr val="231f20"/>
                </a:solidFill>
                <a:latin typeface="Arial"/>
                <a:ea typeface="DejaVu Sans"/>
              </a:rPr>
              <a:t>Destinatari</a:t>
            </a:r>
            <a:endParaRPr/>
          </a:p>
          <a:p>
            <a:pPr algn="just">
              <a:lnSpc>
                <a:spcPct val="100000"/>
              </a:lnSpc>
            </a:pPr>
            <a:r>
              <a:rPr lang="it-IT" sz="1200" strike="noStrike">
                <a:solidFill>
                  <a:srgbClr val="231f20"/>
                </a:solidFill>
                <a:latin typeface="Arial"/>
                <a:ea typeface="DejaVu Sans"/>
              </a:rPr>
              <a:t>Studenti delle Scuole Secondarie di </a:t>
            </a:r>
            <a:r>
              <a:rPr lang="it-IT" sz="1200" strike="noStrike">
                <a:solidFill>
                  <a:srgbClr val="0c1514"/>
                </a:solidFill>
                <a:latin typeface="Arial"/>
                <a:ea typeface="DejaVu Sans"/>
              </a:rPr>
              <a:t>II° grado</a:t>
            </a:r>
            <a:r>
              <a:rPr lang="it-IT" sz="1200" strike="noStrike">
                <a:solidFill>
                  <a:srgbClr val="231f20"/>
                </a:solidFill>
                <a:latin typeface="Arial"/>
                <a:ea typeface="DejaVu Sans"/>
              </a:rPr>
              <a:t>.</a:t>
            </a:r>
            <a:endParaRPr/>
          </a:p>
          <a:p>
            <a:pPr algn="just">
              <a:lnSpc>
                <a:spcPct val="100000"/>
              </a:lnSpc>
            </a:pPr>
            <a:r>
              <a:rPr lang="it-IT" sz="1200" strike="noStrike">
                <a:solidFill>
                  <a:srgbClr val="231f20"/>
                </a:solidFill>
                <a:latin typeface="Arial"/>
                <a:ea typeface="DejaVu Sans"/>
              </a:rPr>
              <a:t>L’intervento verrà limitato ad una fascia d’età da concordare con gli Istituti stessi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Descrizione</a:t>
            </a:r>
            <a:endParaRPr/>
          </a:p>
          <a:p>
            <a:pPr algn="just">
              <a:lnSpc>
                <a:spcPct val="100000"/>
              </a:lnSpc>
            </a:pPr>
            <a:r>
              <a:rPr lang="it-IT" sz="1200" strike="noStrike">
                <a:solidFill>
                  <a:srgbClr val="231f20"/>
                </a:solidFill>
                <a:latin typeface="Arial"/>
                <a:ea typeface="DejaVu Sans"/>
              </a:rPr>
              <a:t>L’Associazione di volontariato S.O.S. Diabete di Asti, in collaborazione con la S.O.C. Malattie Metaboliche e Diabetologia dell’ASL AT, promuove un programma di sensibilizzazione sulla malattia diabetica rivolto ai giovani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Obiettivi</a:t>
            </a:r>
            <a:endParaRPr/>
          </a:p>
          <a:p>
            <a:pPr algn="just">
              <a:lnSpc>
                <a:spcPct val="100000"/>
              </a:lnSpc>
              <a:buFont typeface="StarSymbol"/>
              <a:buChar char="l"/>
            </a:pPr>
            <a:r>
              <a:rPr lang="it-IT" sz="1200" strike="noStrike">
                <a:solidFill>
                  <a:srgbClr val="231f20"/>
                </a:solidFill>
                <a:latin typeface="Arial"/>
                <a:ea typeface="DejaVu Sans"/>
              </a:rPr>
              <a:t>far conoscere ai giovani la malattia diabetica e le possibilità di prevenzione della stessa modificando il proprio  stile di vita (esercizio fisico costante, alimentazione corretta)</a:t>
            </a:r>
            <a:endParaRPr/>
          </a:p>
          <a:p>
            <a:pPr algn="just">
              <a:lnSpc>
                <a:spcPct val="100000"/>
              </a:lnSpc>
              <a:buFont typeface="StarSymbol"/>
              <a:buChar char="l"/>
            </a:pPr>
            <a:r>
              <a:rPr lang="it-IT" sz="1200" strike="noStrike">
                <a:solidFill>
                  <a:srgbClr val="231f20"/>
                </a:solidFill>
                <a:latin typeface="Arial"/>
                <a:ea typeface="DejaVu Sans"/>
              </a:rPr>
              <a:t>trasmettere un messaggio positivo sulla qualità di vita del diabetico che, seppure affetto da un’alterazione metabolica può condurre uno stile di vita libero ed attivo</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Metodologia</a:t>
            </a:r>
            <a:endParaRPr/>
          </a:p>
          <a:p>
            <a:pPr algn="just">
              <a:lnSpc>
                <a:spcPct val="100000"/>
              </a:lnSpc>
              <a:buFont typeface="StarSymbol"/>
              <a:buAutoNum type="arabicPeriod"/>
            </a:pPr>
            <a:r>
              <a:rPr lang="it-IT" sz="1200" strike="noStrike">
                <a:solidFill>
                  <a:srgbClr val="231f20"/>
                </a:solidFill>
                <a:latin typeface="Arial"/>
                <a:ea typeface="DejaVu Sans"/>
              </a:rPr>
              <a:t>incontro preparatorio con almeno un Insegnante di riferimento delle classi partecipanti al quale verrà proposto un percorso didattico</a:t>
            </a:r>
            <a:endParaRPr/>
          </a:p>
          <a:p>
            <a:pPr algn="just">
              <a:lnSpc>
                <a:spcPct val="100000"/>
              </a:lnSpc>
            </a:pPr>
            <a:endParaRPr/>
          </a:p>
          <a:p>
            <a:pPr algn="just">
              <a:lnSpc>
                <a:spcPct val="100000"/>
              </a:lnSpc>
              <a:buSzPct val="91000"/>
              <a:buFont typeface="StarSymbol"/>
              <a:buAutoNum type="arabicPeriod"/>
            </a:pPr>
            <a:r>
              <a:rPr lang="it-IT" sz="1200" strike="noStrike">
                <a:solidFill>
                  <a:srgbClr val="231f20"/>
                </a:solidFill>
                <a:latin typeface="Arial"/>
                <a:ea typeface="DejaVu Sans"/>
              </a:rPr>
              <a:t>incontri informativi /formativi durante i quali viene favorita la discussione e la partecipazione attiva degli studenti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Operatori</a:t>
            </a:r>
            <a:endParaRPr/>
          </a:p>
          <a:p>
            <a:pPr algn="just">
              <a:lnSpc>
                <a:spcPct val="100000"/>
              </a:lnSpc>
            </a:pPr>
            <a:r>
              <a:rPr lang="it-IT" sz="1200" strike="noStrike">
                <a:solidFill>
                  <a:srgbClr val="231f20"/>
                </a:solidFill>
                <a:latin typeface="Arial"/>
                <a:ea typeface="DejaVu Sans"/>
              </a:rPr>
              <a:t>Medico diabetologo e Volontari dell’Associazione S.O.S. Diabete di Asti che hanno seguito un percorso formativo, condividendo obiettivi e metodi, curato dalla S.C. Diabetologica che fornisce il supporto scientifico al progetto</a:t>
            </a:r>
            <a:endParaRPr/>
          </a:p>
          <a:p>
            <a:pPr algn="just">
              <a:lnSpc>
                <a:spcPct val="100000"/>
              </a:lnSpc>
            </a:pPr>
            <a:endParaRPr/>
          </a:p>
          <a:p>
            <a:pPr>
              <a:lnSpc>
                <a:spcPct val="100000"/>
              </a:lnSpc>
            </a:pPr>
            <a:r>
              <a:rPr b="1" lang="it-IT" sz="1200" strike="noStrike">
                <a:solidFill>
                  <a:srgbClr val="231f20"/>
                </a:solidFill>
                <a:latin typeface="Arial"/>
                <a:ea typeface="DejaVu Sans"/>
              </a:rPr>
              <a:t>Modalità di adesione</a:t>
            </a:r>
            <a:endParaRPr/>
          </a:p>
          <a:p>
            <a:pPr>
              <a:lnSpc>
                <a:spcPct val="100000"/>
              </a:lnSpc>
            </a:pPr>
            <a:r>
              <a:rPr lang="it-IT" sz="1200" strike="noStrike">
                <a:solidFill>
                  <a:srgbClr val="231f20"/>
                </a:solidFill>
                <a:latin typeface="Arial"/>
                <a:ea typeface="DejaVu Sans"/>
              </a:rPr>
              <a:t>Si consiglia di trasmette la richiesta utilizzando il modulo allegato :  via fax 0141-484089 o</a:t>
            </a:r>
            <a:endParaRPr/>
          </a:p>
          <a:p>
            <a:pPr>
              <a:lnSpc>
                <a:spcPct val="100000"/>
              </a:lnSpc>
            </a:pPr>
            <a:r>
              <a:rPr lang="it-IT" sz="1200" strike="noStrike">
                <a:solidFill>
                  <a:srgbClr val="231f20"/>
                </a:solidFill>
                <a:latin typeface="Arial"/>
                <a:ea typeface="DejaVu Sans"/>
              </a:rPr>
              <a:t> </a:t>
            </a:r>
            <a:r>
              <a:rPr lang="it-IT" sz="1200" strike="noStrike">
                <a:solidFill>
                  <a:srgbClr val="231f20"/>
                </a:solidFill>
                <a:latin typeface="Arial"/>
                <a:ea typeface="DejaVu Sans"/>
              </a:rPr>
              <a:t>e-mail: </a:t>
            </a:r>
            <a:r>
              <a:rPr lang="it-IT" sz="1200" strike="noStrike" u="sng">
                <a:solidFill>
                  <a:srgbClr val="0000ff"/>
                </a:solidFill>
                <a:latin typeface="Arial"/>
                <a:ea typeface="DejaVu Sans"/>
              </a:rPr>
              <a:t>promozionesalute@asl.at.it</a:t>
            </a:r>
            <a:endParaRPr/>
          </a:p>
          <a:p>
            <a:pPr>
              <a:lnSpc>
                <a:spcPts val="0"/>
              </a:lnSpc>
            </a:pPr>
            <a:endParaRPr/>
          </a:p>
          <a:p>
            <a:pPr algn="just">
              <a:lnSpc>
                <a:spcPct val="100000"/>
              </a:lnSpc>
            </a:pPr>
            <a:r>
              <a:rPr b="1" lang="it-IT" sz="1200" strike="noStrike">
                <a:solidFill>
                  <a:srgbClr val="231f20"/>
                </a:solidFill>
                <a:latin typeface="Arial"/>
                <a:ea typeface="DejaVu Sans"/>
              </a:rPr>
              <a:t>Le scuole interessate dovranno far pervenire la loro adesione entro il 30 settembre p.v. </a:t>
            </a:r>
            <a:endParaRPr/>
          </a:p>
          <a:p>
            <a:pPr algn="just">
              <a:lnSpc>
                <a:spcPct val="100000"/>
              </a:lnSpc>
            </a:pPr>
            <a:endParaRPr/>
          </a:p>
          <a:p>
            <a:pPr algn="just">
              <a:lnSpc>
                <a:spcPct val="100000"/>
              </a:lnSpc>
            </a:pPr>
            <a:r>
              <a:rPr b="1" lang="it-IT" sz="1200" strike="noStrike">
                <a:solidFill>
                  <a:srgbClr val="231f20"/>
                </a:solidFill>
                <a:latin typeface="Arial"/>
                <a:ea typeface="DejaVu Sans"/>
              </a:rPr>
              <a:t>Riferimenti</a:t>
            </a:r>
            <a:endParaRPr/>
          </a:p>
          <a:p>
            <a:pPr algn="just">
              <a:lnSpc>
                <a:spcPct val="100000"/>
              </a:lnSpc>
            </a:pPr>
            <a:r>
              <a:rPr lang="it-IT" sz="1200" strike="noStrike">
                <a:solidFill>
                  <a:srgbClr val="231f20"/>
                </a:solidFill>
                <a:latin typeface="Arial"/>
                <a:ea typeface="DejaVu Sans"/>
              </a:rPr>
              <a:t>Presidente S.O.S. Diabete Zucchi Fabio tel. 3356912912</a:t>
            </a:r>
            <a:endParaRPr/>
          </a:p>
        </p:txBody>
      </p:sp>
      <p:sp>
        <p:nvSpPr>
          <p:cNvPr id="355" name="CustomShape 4"/>
          <p:cNvSpPr/>
          <p:nvPr/>
        </p:nvSpPr>
        <p:spPr>
          <a:xfrm>
            <a:off x="180000" y="8496000"/>
            <a:ext cx="7180200" cy="1425600"/>
          </a:xfrm>
          <a:prstGeom prst="rect">
            <a:avLst/>
          </a:prstGeom>
          <a:blipFill>
            <a:blip r:embed="rId1"/>
            <a:stretch>
              <a:fillRect/>
            </a:stretch>
          </a:blipFill>
          <a:ln>
            <a:noFill/>
          </a:ln>
        </p:spPr>
        <p:style>
          <a:lnRef idx="0"/>
          <a:fillRef idx="0"/>
          <a:effectRef idx="0"/>
          <a:fontRef idx="minor"/>
        </p:style>
      </p:sp>
      <p:sp>
        <p:nvSpPr>
          <p:cNvPr id="356" name="CustomShape 5"/>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50DC89AA-D36C-44C9-A9F5-D36BB5F33D6F}"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7" name="CustomShape 1"/>
          <p:cNvSpPr/>
          <p:nvPr/>
        </p:nvSpPr>
        <p:spPr>
          <a:xfrm>
            <a:off x="180000" y="1007676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358" name="CustomShape 2"/>
          <p:cNvSpPr/>
          <p:nvPr/>
        </p:nvSpPr>
        <p:spPr>
          <a:xfrm>
            <a:off x="180000" y="9927360"/>
            <a:ext cx="7180560" cy="134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359" name="CustomShape 3"/>
          <p:cNvSpPr/>
          <p:nvPr/>
        </p:nvSpPr>
        <p:spPr>
          <a:xfrm>
            <a:off x="167400" y="360000"/>
            <a:ext cx="7067520" cy="7954920"/>
          </a:xfrm>
          <a:prstGeom prst="rect">
            <a:avLst/>
          </a:prstGeom>
          <a:noFill/>
          <a:ln>
            <a:noFill/>
          </a:ln>
        </p:spPr>
        <p:style>
          <a:lnRef idx="0"/>
          <a:fillRef idx="0"/>
          <a:effectRef idx="0"/>
          <a:fontRef idx="minor"/>
        </p:style>
        <p:txBody>
          <a:bodyPr lIns="0" rIns="0" tIns="12600" bIns="0"/>
          <a:p>
            <a:r>
              <a:rPr b="1" lang="it-IT" sz="1200" strike="noStrike">
                <a:solidFill>
                  <a:srgbClr val="259947"/>
                </a:solidFill>
                <a:latin typeface="Arial"/>
                <a:ea typeface="DejaVu Sans"/>
              </a:rPr>
              <a:t>Animali da affezione (... e non solo)</a:t>
            </a:r>
            <a:endParaRPr/>
          </a:p>
          <a:p>
            <a:endParaRPr/>
          </a:p>
          <a:p>
            <a:pPr>
              <a:lnSpc>
                <a:spcPct val="100000"/>
              </a:lnSpc>
            </a:pPr>
            <a:r>
              <a:rPr b="1" lang="it-IT" sz="1400" strike="noStrike">
                <a:solidFill>
                  <a:srgbClr val="3e7dc0"/>
                </a:solidFill>
                <a:latin typeface="Arial"/>
                <a:ea typeface="DejaVu Sans"/>
              </a:rPr>
              <a:t>Scuole SEC. di  II° grado</a:t>
            </a:r>
            <a:endParaRPr/>
          </a:p>
          <a:p>
            <a:pPr>
              <a:lnSpc>
                <a:spcPct val="100000"/>
              </a:lnSpc>
            </a:pPr>
            <a:endParaRPr/>
          </a:p>
          <a:p>
            <a:pPr>
              <a:lnSpc>
                <a:spcPct val="100000"/>
              </a:lnSpc>
            </a:pPr>
            <a:r>
              <a:rPr b="1" lang="it-IT" strike="noStrike">
                <a:solidFill>
                  <a:srgbClr val="000000"/>
                </a:solidFill>
                <a:latin typeface="Arial"/>
                <a:ea typeface="DejaVu Sans"/>
              </a:rPr>
              <a:t>VIVERE BENE CON GLI ANIMALI IN AMBIENTE URBANO</a:t>
            </a:r>
            <a:endParaRPr/>
          </a:p>
          <a:p>
            <a:pPr>
              <a:lnSpc>
                <a:spcPct val="100000"/>
              </a:lnSpc>
            </a:pPr>
            <a:r>
              <a:rPr b="1" lang="it-IT" strike="noStrike">
                <a:solidFill>
                  <a:srgbClr val="000000"/>
                </a:solidFill>
                <a:latin typeface="Arial"/>
                <a:ea typeface="DejaVu Sans"/>
              </a:rPr>
              <a:t>Elementi di etologia degli animali</a:t>
            </a:r>
            <a:endParaRPr/>
          </a:p>
          <a:p>
            <a:pPr>
              <a:lnSpc>
                <a:spcPct val="100000"/>
              </a:lnSpc>
            </a:pPr>
            <a:endParaRPr/>
          </a:p>
          <a:p>
            <a:pPr>
              <a:lnSpc>
                <a:spcPct val="100000"/>
              </a:lnSpc>
            </a:pPr>
            <a:r>
              <a:rPr b="1" lang="it-IT" sz="1200" strike="noStrike">
                <a:solidFill>
                  <a:srgbClr val="000000"/>
                </a:solidFill>
                <a:latin typeface="Arial"/>
                <a:ea typeface="DejaVu Sans"/>
              </a:rPr>
              <a:t>DESTINATARI</a:t>
            </a:r>
            <a:endParaRPr/>
          </a:p>
          <a:p>
            <a:pPr>
              <a:lnSpc>
                <a:spcPct val="100000"/>
              </a:lnSpc>
            </a:pPr>
            <a:r>
              <a:rPr lang="it-IT" sz="1200" strike="noStrike">
                <a:solidFill>
                  <a:srgbClr val="000000"/>
                </a:solidFill>
                <a:latin typeface="Arial"/>
                <a:ea typeface="DejaVu Sans"/>
              </a:rPr>
              <a:t>Studenti delle scuole secondarie di II grado dell’ASL AT , classi 1° e 2°</a:t>
            </a:r>
            <a:endParaRPr/>
          </a:p>
          <a:p>
            <a:pPr>
              <a:lnSpc>
                <a:spcPct val="100000"/>
              </a:lnSpc>
            </a:pPr>
            <a:endParaRPr/>
          </a:p>
          <a:p>
            <a:pPr>
              <a:lnSpc>
                <a:spcPct val="100000"/>
              </a:lnSpc>
            </a:pPr>
            <a:r>
              <a:rPr b="1" lang="it-IT" sz="1200" strike="noStrike">
                <a:solidFill>
                  <a:srgbClr val="000000"/>
                </a:solidFill>
                <a:latin typeface="Arial"/>
                <a:ea typeface="DejaVu Sans"/>
              </a:rPr>
              <a:t>DESCRIZIONE</a:t>
            </a:r>
            <a:endParaRPr/>
          </a:p>
          <a:p>
            <a:pPr>
              <a:lnSpc>
                <a:spcPct val="100000"/>
              </a:lnSpc>
            </a:pPr>
            <a:r>
              <a:rPr lang="it-IT" sz="1200" strike="noStrike">
                <a:solidFill>
                  <a:srgbClr val="000000"/>
                </a:solidFill>
                <a:latin typeface="Arial"/>
                <a:ea typeface="DejaVu Sans"/>
              </a:rPr>
              <a:t>Il progetto prevede degli incontri di due ore gestiti direttamente dal Servizio Veterinario nelle sedi scolastiche, anche mediante l’utilizzazione di materiale multimediale</a:t>
            </a:r>
            <a:endParaRPr/>
          </a:p>
          <a:p>
            <a:pPr>
              <a:lnSpc>
                <a:spcPct val="100000"/>
              </a:lnSpc>
            </a:pPr>
            <a:endParaRPr/>
          </a:p>
          <a:p>
            <a:pPr>
              <a:lnSpc>
                <a:spcPct val="100000"/>
              </a:lnSpc>
            </a:pPr>
            <a:r>
              <a:rPr b="1" lang="it-IT" sz="1200" strike="noStrike">
                <a:solidFill>
                  <a:srgbClr val="000000"/>
                </a:solidFill>
                <a:latin typeface="Arial"/>
                <a:ea typeface="DejaVu Sans"/>
              </a:rPr>
              <a:t>OBIETTIVI</a:t>
            </a:r>
            <a:endParaRPr/>
          </a:p>
          <a:p>
            <a:pPr>
              <a:lnSpc>
                <a:spcPct val="100000"/>
              </a:lnSpc>
            </a:pPr>
            <a:r>
              <a:rPr lang="it-IT" sz="1200" strike="noStrike">
                <a:solidFill>
                  <a:srgbClr val="000000"/>
                </a:solidFill>
                <a:latin typeface="Arial"/>
                <a:ea typeface="DejaVu Sans"/>
              </a:rPr>
              <a:t>Favorire un equilibrato rapporto uomo-animale in ambito urbano finalizzato alla:</a:t>
            </a:r>
            <a:endParaRPr/>
          </a:p>
          <a:p>
            <a:pPr>
              <a:lnSpc>
                <a:spcPct val="100000"/>
              </a:lnSpc>
            </a:pPr>
            <a:endParaRPr/>
          </a:p>
          <a:p>
            <a:pPr>
              <a:lnSpc>
                <a:spcPct val="100000"/>
              </a:lnSpc>
            </a:pPr>
            <a:r>
              <a:rPr lang="it-IT" sz="1200" strike="noStrike" u="sng">
                <a:solidFill>
                  <a:srgbClr val="000000"/>
                </a:solidFill>
                <a:latin typeface="Arial"/>
                <a:ea typeface="DejaVu Sans"/>
              </a:rPr>
              <a:t>Salute pubblica </a:t>
            </a:r>
            <a:r>
              <a:rPr lang="it-IT" sz="1200" strike="noStrike">
                <a:solidFill>
                  <a:srgbClr val="000000"/>
                </a:solidFill>
                <a:latin typeface="Arial"/>
                <a:ea typeface="DejaVu Sans"/>
              </a:rPr>
              <a:t> ( prevenzione delle malattie trasmissibili )</a:t>
            </a:r>
            <a:endParaRPr/>
          </a:p>
          <a:p>
            <a:pPr>
              <a:lnSpc>
                <a:spcPct val="100000"/>
              </a:lnSpc>
            </a:pPr>
            <a:r>
              <a:rPr lang="it-IT" sz="1200" strike="noStrike" u="sng">
                <a:solidFill>
                  <a:srgbClr val="000000"/>
                </a:solidFill>
                <a:latin typeface="Arial"/>
                <a:ea typeface="DejaVu Sans"/>
              </a:rPr>
              <a:t>Igiene</a:t>
            </a:r>
            <a:r>
              <a:rPr lang="it-IT" sz="1200" strike="noStrike">
                <a:solidFill>
                  <a:srgbClr val="000000"/>
                </a:solidFill>
                <a:latin typeface="Arial"/>
                <a:ea typeface="DejaVu Sans"/>
              </a:rPr>
              <a:t>                 ( prevenzione dell’imbrattamento ambientale )</a:t>
            </a:r>
            <a:endParaRPr/>
          </a:p>
          <a:p>
            <a:pPr>
              <a:lnSpc>
                <a:spcPct val="100000"/>
              </a:lnSpc>
            </a:pPr>
            <a:r>
              <a:rPr lang="it-IT" sz="1200" strike="noStrike" u="sng">
                <a:solidFill>
                  <a:srgbClr val="000000"/>
                </a:solidFill>
                <a:latin typeface="Arial"/>
                <a:ea typeface="DejaVu Sans"/>
              </a:rPr>
              <a:t>Sicurezza </a:t>
            </a:r>
            <a:r>
              <a:rPr lang="it-IT" sz="1200" strike="noStrike">
                <a:solidFill>
                  <a:srgbClr val="000000"/>
                </a:solidFill>
                <a:latin typeface="Arial"/>
                <a:ea typeface="DejaVu Sans"/>
              </a:rPr>
              <a:t>          ( prevenzione delle morsicature ed aggressioni )</a:t>
            </a:r>
            <a:endParaRPr/>
          </a:p>
          <a:p>
            <a:pPr>
              <a:lnSpc>
                <a:spcPts val="0"/>
              </a:lnSpc>
            </a:pPr>
            <a:r>
              <a:rPr lang="it-IT" sz="1200" strike="noStrike" u="sng">
                <a:solidFill>
                  <a:srgbClr val="000000"/>
                </a:solidFill>
                <a:latin typeface="Arial"/>
                <a:ea typeface="DejaVu Sans"/>
              </a:rPr>
              <a:t>Relazioni uomo-animale</a:t>
            </a:r>
            <a:r>
              <a:rPr lang="it-IT" sz="1200" strike="noStrike">
                <a:solidFill>
                  <a:srgbClr val="000000"/>
                </a:solidFill>
                <a:latin typeface="Arial"/>
                <a:ea typeface="DejaVu Sans"/>
              </a:rPr>
              <a:t> ( prevenzione dei comportamenti scorretti e detenzione consapevole)</a:t>
            </a:r>
            <a:endParaRPr/>
          </a:p>
          <a:p>
            <a:pPr>
              <a:lnSpc>
                <a:spcPts val="0"/>
              </a:lnSpc>
            </a:pPr>
            <a:endParaRPr/>
          </a:p>
          <a:p>
            <a:pPr>
              <a:lnSpc>
                <a:spcPts val="0"/>
              </a:lnSpc>
            </a:pPr>
            <a:r>
              <a:rPr b="1" lang="it-IT" sz="1200" strike="noStrike">
                <a:solidFill>
                  <a:srgbClr val="000000"/>
                </a:solidFill>
                <a:latin typeface="Arial"/>
                <a:ea typeface="DejaVu Sans"/>
              </a:rPr>
              <a:t>MODALITA’ DI SVOLGIMENTO</a:t>
            </a:r>
            <a:endParaRPr/>
          </a:p>
          <a:p>
            <a:pPr>
              <a:lnSpc>
                <a:spcPts val="0"/>
              </a:lnSpc>
            </a:pPr>
            <a:r>
              <a:rPr lang="it-IT" sz="1200" strike="noStrike">
                <a:solidFill>
                  <a:srgbClr val="000000"/>
                </a:solidFill>
                <a:latin typeface="Arial"/>
                <a:ea typeface="DejaVu Sans"/>
              </a:rPr>
              <a:t>Gli incontri prevedono la proiezione di brevi filmati, il commento degli stessi e la risposta a domande programmate o spontanee degli studenti.</a:t>
            </a:r>
            <a:endParaRPr/>
          </a:p>
          <a:p>
            <a:pPr>
              <a:lnSpc>
                <a:spcPts val="0"/>
              </a:lnSpc>
            </a:pPr>
            <a:endParaRPr/>
          </a:p>
          <a:p>
            <a:pPr>
              <a:lnSpc>
                <a:spcPts val="0"/>
              </a:lnSpc>
            </a:pPr>
            <a:r>
              <a:rPr b="1" lang="it-IT" sz="1200" strike="noStrike">
                <a:solidFill>
                  <a:srgbClr val="000000"/>
                </a:solidFill>
                <a:latin typeface="Arial"/>
                <a:ea typeface="DejaVu Sans"/>
              </a:rPr>
              <a:t>MODALITA' DI ADESIONE</a:t>
            </a:r>
            <a:endParaRPr/>
          </a:p>
          <a:p>
            <a:pPr>
              <a:lnSpc>
                <a:spcPts val="0"/>
              </a:lnSpc>
            </a:pPr>
            <a:r>
              <a:rPr lang="it-IT" sz="1200" strike="noStrike">
                <a:solidFill>
                  <a:srgbClr val="000000"/>
                </a:solidFill>
                <a:latin typeface="Arial"/>
                <a:ea typeface="DejaVu Sans"/>
              </a:rPr>
              <a:t>Si consiglia di trasmette la richiesta utilizzando il modulo allegato :  via fax 0141-484089 o </a:t>
            </a:r>
            <a:endParaRPr/>
          </a:p>
          <a:p>
            <a:pPr>
              <a:lnSpc>
                <a:spcPts val="0"/>
              </a:lnSpc>
            </a:pPr>
            <a:r>
              <a:rPr lang="it-IT" sz="1200" strike="noStrike">
                <a:solidFill>
                  <a:srgbClr val="000000"/>
                </a:solidFill>
                <a:latin typeface="Arial"/>
                <a:ea typeface="DejaVu Sans"/>
              </a:rPr>
              <a:t>e-mail: </a:t>
            </a:r>
            <a:r>
              <a:rPr lang="it-IT" sz="1200" strike="noStrike" u="sng">
                <a:solidFill>
                  <a:srgbClr val="2323dc"/>
                </a:solidFill>
                <a:latin typeface="Arial"/>
                <a:ea typeface="DejaVu Sans"/>
              </a:rPr>
              <a:t>promozionesalute@asl.at.it</a:t>
            </a:r>
            <a:endParaRPr/>
          </a:p>
          <a:p>
            <a:pPr>
              <a:lnSpc>
                <a:spcPts val="0"/>
              </a:lnSpc>
            </a:pPr>
            <a:endParaRPr/>
          </a:p>
          <a:p>
            <a:pPr algn="just">
              <a:lnSpc>
                <a:spcPct val="100000"/>
              </a:lnSpc>
            </a:pPr>
            <a:r>
              <a:rPr b="1" lang="it-IT" sz="1200" strike="noStrike">
                <a:solidFill>
                  <a:srgbClr val="231f20"/>
                </a:solidFill>
                <a:latin typeface="Arial"/>
                <a:ea typeface="DejaVu Sans"/>
              </a:rPr>
              <a:t>Le scuole interessate dovranno far pervenire la loro adesione entro il 30 settembre p.v. </a:t>
            </a:r>
            <a:endParaRPr/>
          </a:p>
          <a:p>
            <a:pPr algn="just">
              <a:lnSpc>
                <a:spcPct val="100000"/>
              </a:lnSpc>
            </a:pPr>
            <a:endParaRPr/>
          </a:p>
          <a:p>
            <a:pPr>
              <a:lnSpc>
                <a:spcPct val="100000"/>
              </a:lnSpc>
            </a:pPr>
            <a:r>
              <a:rPr b="1" lang="it-IT" sz="1200" strike="noStrike">
                <a:solidFill>
                  <a:srgbClr val="000000"/>
                </a:solidFill>
                <a:latin typeface="Arial"/>
                <a:ea typeface="DejaVu Sans"/>
              </a:rPr>
              <a:t>RIFERIMENTI</a:t>
            </a:r>
            <a:endParaRPr/>
          </a:p>
          <a:p>
            <a:pPr>
              <a:lnSpc>
                <a:spcPct val="100000"/>
              </a:lnSpc>
            </a:pPr>
            <a:r>
              <a:rPr lang="it-IT" sz="1200" strike="noStrike">
                <a:solidFill>
                  <a:srgbClr val="000000"/>
                </a:solidFill>
                <a:latin typeface="Arial"/>
                <a:ea typeface="DejaVu Sans"/>
              </a:rPr>
              <a:t>SOSD Servizio Veterinario Area C – Referente per il benessere animale: Dott.ssa Fulvia Dorigo</a:t>
            </a:r>
            <a:endParaRPr/>
          </a:p>
          <a:p>
            <a:pPr>
              <a:lnSpc>
                <a:spcPct val="100000"/>
              </a:lnSpc>
            </a:pPr>
            <a:r>
              <a:rPr lang="it-IT" sz="1200" strike="noStrike">
                <a:solidFill>
                  <a:srgbClr val="000000"/>
                </a:solidFill>
                <a:latin typeface="Arial"/>
                <a:ea typeface="DejaVu Sans"/>
              </a:rPr>
              <a:t>tel 0141 484023</a:t>
            </a:r>
            <a:endParaRPr/>
          </a:p>
          <a:p>
            <a:pPr algn="ctr">
              <a:lnSpc>
                <a:spcPct val="100000"/>
              </a:lnSpc>
            </a:pPr>
            <a:endParaRPr/>
          </a:p>
          <a:p>
            <a:pPr>
              <a:lnSpc>
                <a:spcPct val="100000"/>
              </a:lnSpc>
            </a:pPr>
            <a:endParaRPr/>
          </a:p>
        </p:txBody>
      </p:sp>
      <p:sp>
        <p:nvSpPr>
          <p:cNvPr id="360" name="CustomShape 4"/>
          <p:cNvSpPr/>
          <p:nvPr/>
        </p:nvSpPr>
        <p:spPr>
          <a:xfrm>
            <a:off x="167400" y="2736000"/>
            <a:ext cx="5146920" cy="2149200"/>
          </a:xfrm>
          <a:prstGeom prst="rect">
            <a:avLst/>
          </a:prstGeom>
          <a:noFill/>
          <a:ln>
            <a:noFill/>
          </a:ln>
        </p:spPr>
        <p:style>
          <a:lnRef idx="0"/>
          <a:fillRef idx="0"/>
          <a:effectRef idx="0"/>
          <a:fontRef idx="minor"/>
        </p:style>
      </p:sp>
      <p:sp>
        <p:nvSpPr>
          <p:cNvPr id="361" name="CustomShape 5"/>
          <p:cNvSpPr/>
          <p:nvPr/>
        </p:nvSpPr>
        <p:spPr>
          <a:xfrm>
            <a:off x="167400" y="1656000"/>
            <a:ext cx="7155360" cy="5893200"/>
          </a:xfrm>
          <a:prstGeom prst="rect">
            <a:avLst/>
          </a:prstGeom>
          <a:noFill/>
          <a:ln>
            <a:noFill/>
          </a:ln>
        </p:spPr>
        <p:style>
          <a:lnRef idx="0"/>
          <a:fillRef idx="0"/>
          <a:effectRef idx="0"/>
          <a:fontRef idx="minor"/>
        </p:style>
        <p:txBody>
          <a:bodyPr lIns="0" rIns="0" tIns="12600" bIns="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362" name="CustomShape 6"/>
          <p:cNvSpPr/>
          <p:nvPr/>
        </p:nvSpPr>
        <p:spPr>
          <a:xfrm>
            <a:off x="834840" y="7920000"/>
            <a:ext cx="910080" cy="1850040"/>
          </a:xfrm>
          <a:prstGeom prst="rect">
            <a:avLst/>
          </a:prstGeom>
          <a:blipFill>
            <a:blip r:embed="rId1"/>
            <a:stretch>
              <a:fillRect/>
            </a:stretch>
          </a:blipFill>
          <a:ln>
            <a:noFill/>
          </a:ln>
        </p:spPr>
        <p:style>
          <a:lnRef idx="0"/>
          <a:fillRef idx="0"/>
          <a:effectRef idx="0"/>
          <a:fontRef idx="minor"/>
        </p:style>
      </p:sp>
      <p:sp>
        <p:nvSpPr>
          <p:cNvPr id="363" name="CustomShape 7"/>
          <p:cNvSpPr/>
          <p:nvPr/>
        </p:nvSpPr>
        <p:spPr>
          <a:xfrm>
            <a:off x="834840" y="7920000"/>
            <a:ext cx="910080" cy="1870560"/>
          </a:xfrm>
          <a:custGeom>
            <a:avLst/>
            <a:gdLst/>
            <a:ahLst/>
            <a:rect l="0" t="0" r="r" b="b"/>
            <a:pathLst>
              <a:path w="925122" h="2203567">
                <a:moveTo>
                  <a:pt x="0" y="2203566"/>
                </a:moveTo>
                <a:lnTo>
                  <a:pt x="925121" y="2203566"/>
                </a:lnTo>
                <a:lnTo>
                  <a:pt x="925121" y="0"/>
                </a:lnTo>
                <a:lnTo>
                  <a:pt x="0" y="0"/>
                </a:lnTo>
                <a:lnTo>
                  <a:pt x="0" y="2203566"/>
                </a:lnTo>
              </a:path>
            </a:pathLst>
          </a:custGeom>
          <a:noFill/>
          <a:ln w="50760">
            <a:solidFill>
              <a:srgbClr val="a02028"/>
            </a:solidFill>
            <a:round/>
          </a:ln>
        </p:spPr>
        <p:style>
          <a:lnRef idx="0"/>
          <a:fillRef idx="0"/>
          <a:effectRef idx="0"/>
          <a:fontRef idx="minor"/>
        </p:style>
      </p:sp>
      <p:sp>
        <p:nvSpPr>
          <p:cNvPr id="364" name="CustomShape 8"/>
          <p:cNvSpPr/>
          <p:nvPr/>
        </p:nvSpPr>
        <p:spPr>
          <a:xfrm>
            <a:off x="5801760" y="7920000"/>
            <a:ext cx="847800" cy="1863720"/>
          </a:xfrm>
          <a:prstGeom prst="rect">
            <a:avLst/>
          </a:prstGeom>
          <a:blipFill>
            <a:blip r:embed="rId2"/>
            <a:stretch>
              <a:fillRect/>
            </a:stretch>
          </a:blipFill>
          <a:ln>
            <a:noFill/>
          </a:ln>
        </p:spPr>
        <p:style>
          <a:lnRef idx="0"/>
          <a:fillRef idx="0"/>
          <a:effectRef idx="0"/>
          <a:fontRef idx="minor"/>
        </p:style>
      </p:sp>
      <p:sp>
        <p:nvSpPr>
          <p:cNvPr id="365" name="CustomShape 9"/>
          <p:cNvSpPr/>
          <p:nvPr/>
        </p:nvSpPr>
        <p:spPr>
          <a:xfrm>
            <a:off x="5801760" y="7920000"/>
            <a:ext cx="847800" cy="1864080"/>
          </a:xfrm>
          <a:custGeom>
            <a:avLst/>
            <a:gdLst/>
            <a:ahLst/>
            <a:rect l="0" t="0" r="r" b="b"/>
            <a:pathLst>
              <a:path w="862953" h="2183511">
                <a:moveTo>
                  <a:pt x="0" y="2183510"/>
                </a:moveTo>
                <a:lnTo>
                  <a:pt x="862952" y="2183510"/>
                </a:lnTo>
                <a:lnTo>
                  <a:pt x="862952" y="0"/>
                </a:lnTo>
                <a:lnTo>
                  <a:pt x="0" y="0"/>
                </a:lnTo>
                <a:lnTo>
                  <a:pt x="0" y="2183510"/>
                </a:lnTo>
              </a:path>
            </a:pathLst>
          </a:custGeom>
          <a:noFill/>
          <a:ln w="63360">
            <a:solidFill>
              <a:srgbClr val="a02028"/>
            </a:solidFill>
            <a:round/>
          </a:ln>
        </p:spPr>
        <p:style>
          <a:lnRef idx="0"/>
          <a:fillRef idx="0"/>
          <a:effectRef idx="0"/>
          <a:fontRef idx="minor"/>
        </p:style>
      </p:sp>
      <p:sp>
        <p:nvSpPr>
          <p:cNvPr id="366" name="CustomShape 10"/>
          <p:cNvSpPr/>
          <p:nvPr/>
        </p:nvSpPr>
        <p:spPr>
          <a:xfrm>
            <a:off x="1817280" y="7920000"/>
            <a:ext cx="3906000" cy="1863720"/>
          </a:xfrm>
          <a:prstGeom prst="rect">
            <a:avLst/>
          </a:prstGeom>
          <a:blipFill>
            <a:blip r:embed="rId3"/>
            <a:stretch>
              <a:fillRect/>
            </a:stretch>
          </a:blipFill>
          <a:ln>
            <a:noFill/>
          </a:ln>
        </p:spPr>
        <p:style>
          <a:lnRef idx="0"/>
          <a:fillRef idx="0"/>
          <a:effectRef idx="0"/>
          <a:fontRef idx="minor"/>
        </p:style>
      </p:sp>
      <p:sp>
        <p:nvSpPr>
          <p:cNvPr id="367" name="CustomShape 11"/>
          <p:cNvSpPr/>
          <p:nvPr/>
        </p:nvSpPr>
        <p:spPr>
          <a:xfrm>
            <a:off x="1817280" y="7920000"/>
            <a:ext cx="3906000" cy="1864080"/>
          </a:xfrm>
          <a:custGeom>
            <a:avLst/>
            <a:gdLst/>
            <a:ahLst/>
            <a:rect l="0" t="0" r="r" b="b"/>
            <a:pathLst>
              <a:path w="3921039" h="2183511">
                <a:moveTo>
                  <a:pt x="0" y="2183510"/>
                </a:moveTo>
                <a:lnTo>
                  <a:pt x="3921038" y="2183510"/>
                </a:lnTo>
                <a:lnTo>
                  <a:pt x="3921038" y="0"/>
                </a:lnTo>
                <a:lnTo>
                  <a:pt x="0" y="0"/>
                </a:lnTo>
                <a:lnTo>
                  <a:pt x="0" y="2183510"/>
                </a:lnTo>
              </a:path>
            </a:pathLst>
          </a:custGeom>
          <a:noFill/>
          <a:ln w="63360">
            <a:solidFill>
              <a:srgbClr val="a02028"/>
            </a:solidFill>
            <a:round/>
          </a:ln>
        </p:spPr>
        <p:style>
          <a:lnRef idx="0"/>
          <a:fillRef idx="0"/>
          <a:effectRef idx="0"/>
          <a:fontRef idx="minor"/>
        </p:style>
      </p:sp>
      <p:sp>
        <p:nvSpPr>
          <p:cNvPr id="368" name="CustomShape 12"/>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787C7B40-762C-4EBE-B054-6B0CCA439075}"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
        <p:nvSpPr>
          <p:cNvPr id="369" name="CustomShape 13"/>
          <p:cNvSpPr/>
          <p:nvPr/>
        </p:nvSpPr>
        <p:spPr>
          <a:xfrm>
            <a:off x="167400" y="3384000"/>
            <a:ext cx="5960520" cy="853200"/>
          </a:xfrm>
          <a:prstGeom prst="rect">
            <a:avLst/>
          </a:prstGeom>
          <a:noFill/>
          <a:ln>
            <a:noFill/>
          </a:ln>
        </p:spPr>
        <p:style>
          <a:lnRef idx="0"/>
          <a:fillRef idx="0"/>
          <a:effectRef idx="0"/>
          <a:fontRef idx="minor"/>
        </p:style>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0" name="CustomShape 1"/>
          <p:cNvSpPr/>
          <p:nvPr/>
        </p:nvSpPr>
        <p:spPr>
          <a:xfrm>
            <a:off x="377640" y="216000"/>
            <a:ext cx="6791760" cy="1309320"/>
          </a:xfrm>
          <a:prstGeom prst="rect">
            <a:avLst/>
          </a:prstGeom>
          <a:noFill/>
          <a:ln>
            <a:noFill/>
          </a:ln>
        </p:spPr>
        <p:style>
          <a:lnRef idx="0"/>
          <a:fillRef idx="0"/>
          <a:effectRef idx="0"/>
          <a:fontRef idx="minor"/>
        </p:style>
        <p:txBody>
          <a:bodyPr lIns="0" rIns="0" tIns="0" bIns="0" anchor="ctr"/>
          <a:p>
            <a:endParaRPr/>
          </a:p>
          <a:p>
            <a:endParaRPr/>
          </a:p>
          <a:p>
            <a:r>
              <a:rPr b="1" lang="it-IT" sz="1600" strike="noStrike">
                <a:solidFill>
                  <a:srgbClr val="b84700"/>
                </a:solidFill>
                <a:latin typeface="Arial"/>
                <a:ea typeface="DejaVu Sans"/>
              </a:rPr>
              <a:t>Attività Fisica</a:t>
            </a:r>
            <a:endParaRPr/>
          </a:p>
          <a:p>
            <a:endParaRPr/>
          </a:p>
          <a:p>
            <a:pPr>
              <a:lnSpc>
                <a:spcPct val="100000"/>
              </a:lnSpc>
            </a:pPr>
            <a:r>
              <a:rPr b="1" lang="it-IT" sz="1400" strike="noStrike">
                <a:solidFill>
                  <a:srgbClr val="3e7dc0"/>
                </a:solidFill>
                <a:latin typeface="Arial"/>
                <a:ea typeface="DejaVu Sans"/>
              </a:rPr>
              <a:t>Scuole Primarie e SEC. di I° grado                                 </a:t>
            </a:r>
            <a:endParaRPr/>
          </a:p>
          <a:p>
            <a:pPr>
              <a:lnSpc>
                <a:spcPct val="100000"/>
              </a:lnSpc>
            </a:pPr>
            <a:endParaRPr/>
          </a:p>
          <a:p>
            <a:pPr>
              <a:lnSpc>
                <a:spcPct val="100000"/>
              </a:lnSpc>
            </a:pPr>
            <a:endParaRPr/>
          </a:p>
          <a:p>
            <a:pPr>
              <a:lnSpc>
                <a:spcPct val="100000"/>
              </a:lnSpc>
            </a:pPr>
            <a:r>
              <a:rPr b="1" lang="it-IT" sz="2000" strike="noStrike">
                <a:solidFill>
                  <a:srgbClr val="231f20"/>
                </a:solidFill>
                <a:latin typeface="Arial"/>
                <a:ea typeface="DejaVu Sans"/>
              </a:rPr>
              <a:t>TITOLO  “ SU CON LA SCHIENA!”</a:t>
            </a:r>
            <a:endParaRPr/>
          </a:p>
        </p:txBody>
      </p:sp>
      <p:sp>
        <p:nvSpPr>
          <p:cNvPr id="371" name="CustomShape 2"/>
          <p:cNvSpPr/>
          <p:nvPr/>
        </p:nvSpPr>
        <p:spPr>
          <a:xfrm>
            <a:off x="0" y="2502360"/>
            <a:ext cx="7169400" cy="7785000"/>
          </a:xfrm>
          <a:prstGeom prst="rect">
            <a:avLst/>
          </a:prstGeom>
          <a:noFill/>
          <a:ln>
            <a:noFill/>
          </a:ln>
        </p:spPr>
        <p:style>
          <a:lnRef idx="0"/>
          <a:fillRef idx="0"/>
          <a:effectRef idx="0"/>
          <a:fontRef idx="minor"/>
        </p:style>
      </p:sp>
      <p:sp>
        <p:nvSpPr>
          <p:cNvPr id="372" name="CustomShape 3"/>
          <p:cNvSpPr/>
          <p:nvPr/>
        </p:nvSpPr>
        <p:spPr>
          <a:xfrm>
            <a:off x="144000" y="1531800"/>
            <a:ext cx="7097400" cy="8973720"/>
          </a:xfrm>
          <a:prstGeom prst="rect">
            <a:avLst/>
          </a:prstGeom>
          <a:noFill/>
          <a:ln>
            <a:noFill/>
          </a:ln>
        </p:spPr>
        <p:style>
          <a:lnRef idx="0"/>
          <a:fillRef idx="0"/>
          <a:effectRef idx="0"/>
          <a:fontRef idx="minor"/>
        </p:style>
        <p:txBody>
          <a:bodyPr lIns="0" rIns="0" tIns="0" bIns="0" anchor="ctr"/>
          <a:p>
            <a:pPr algn="just">
              <a:lnSpc>
                <a:spcPct val="100000"/>
              </a:lnSpc>
            </a:pPr>
            <a:endParaRPr/>
          </a:p>
          <a:p>
            <a:pPr algn="just">
              <a:lnSpc>
                <a:spcPct val="100000"/>
              </a:lnSpc>
            </a:pPr>
            <a:endParaRPr/>
          </a:p>
          <a:p>
            <a:pPr algn="just">
              <a:lnSpc>
                <a:spcPct val="100000"/>
              </a:lnSpc>
            </a:pPr>
            <a:r>
              <a:rPr lang="it-IT" sz="1600" strike="noStrike">
                <a:solidFill>
                  <a:srgbClr val="000000"/>
                </a:solidFill>
                <a:latin typeface="Arial"/>
                <a:ea typeface="Microsoft YaHei"/>
              </a:rPr>
              <a:t> </a:t>
            </a:r>
            <a:endParaRPr/>
          </a:p>
          <a:p>
            <a:pPr algn="ctr">
              <a:lnSpc>
                <a:spcPct val="100000"/>
              </a:lnSpc>
            </a:pPr>
            <a:endParaRPr/>
          </a:p>
        </p:txBody>
      </p:sp>
      <p:sp>
        <p:nvSpPr>
          <p:cNvPr id="373" name="CustomShape 4"/>
          <p:cNvSpPr/>
          <p:nvPr/>
        </p:nvSpPr>
        <p:spPr>
          <a:xfrm>
            <a:off x="377640" y="426600"/>
            <a:ext cx="6793920" cy="1778760"/>
          </a:xfrm>
          <a:prstGeom prst="rect">
            <a:avLst/>
          </a:prstGeom>
          <a:noFill/>
          <a:ln>
            <a:noFill/>
          </a:ln>
        </p:spPr>
        <p:style>
          <a:lnRef idx="0"/>
          <a:fillRef idx="0"/>
          <a:effectRef idx="0"/>
          <a:fontRef idx="minor"/>
        </p:style>
      </p:sp>
      <p:sp>
        <p:nvSpPr>
          <p:cNvPr id="374" name="CustomShape 5"/>
          <p:cNvSpPr/>
          <p:nvPr/>
        </p:nvSpPr>
        <p:spPr>
          <a:xfrm>
            <a:off x="144000" y="2088000"/>
            <a:ext cx="6978240" cy="6402240"/>
          </a:xfrm>
          <a:prstGeom prst="rect">
            <a:avLst/>
          </a:prstGeom>
          <a:noFill/>
          <a:ln>
            <a:noFill/>
          </a:ln>
        </p:spPr>
        <p:style>
          <a:lnRef idx="0"/>
          <a:fillRef idx="0"/>
          <a:effectRef idx="0"/>
          <a:fontRef idx="minor"/>
        </p:style>
        <p:txBody>
          <a:bodyPr lIns="0" rIns="0" tIns="0" bIns="0" anchor="ctr"/>
          <a:p>
            <a:pPr>
              <a:lnSpc>
                <a:spcPct val="100000"/>
              </a:lnSpc>
            </a:pPr>
            <a:r>
              <a:rPr b="1" lang="it-IT" sz="1400" strike="noStrike">
                <a:solidFill>
                  <a:srgbClr val="000000"/>
                </a:solidFill>
                <a:latin typeface="Arial"/>
                <a:ea typeface="DejaVu Sans"/>
              </a:rPr>
              <a:t>Premessa</a:t>
            </a:r>
            <a:endParaRPr/>
          </a:p>
          <a:p>
            <a:pPr algn="just">
              <a:lnSpc>
                <a:spcPct val="100000"/>
              </a:lnSpc>
            </a:pPr>
            <a:r>
              <a:rPr lang="it-IT" sz="1400" strike="noStrike">
                <a:solidFill>
                  <a:srgbClr val="000000"/>
                </a:solidFill>
                <a:latin typeface="Arial"/>
                <a:ea typeface="DejaVu Sans"/>
              </a:rPr>
              <a:t>Il progetto nasce dalla rilevazione del sempre maggiore numero di bambini e ragazzi che lamentano dolori muscoloscheletrici e /o presentano  sue alterazioni in fase di crescita. Lo  stile di vita odierno dei ragazzi, caratterizzato da un numero sempre maggiore di tempo (attività scolastica e tempo libero) impiegato nell’uso delle tecnologie (smartphone, pc, tv,etc), determina  l’assunzione di posture e movimenti  spesso scorrette e favorenti disturbi.</a:t>
            </a:r>
            <a:endParaRPr/>
          </a:p>
          <a:p>
            <a:pPr algn="just">
              <a:lnSpc>
                <a:spcPct val="100000"/>
              </a:lnSpc>
            </a:pPr>
            <a:r>
              <a:rPr lang="it-IT" sz="1400" strike="noStrike">
                <a:solidFill>
                  <a:srgbClr val="000000"/>
                </a:solidFill>
                <a:latin typeface="Arial"/>
                <a:ea typeface="DejaVu Sans"/>
              </a:rPr>
              <a:t>Le attività scolastiche richiedono talvolta il trasporto di molti materiali, anche “pesanti” in rapporto all’età dei ragazzi.</a:t>
            </a:r>
            <a:endParaRPr/>
          </a:p>
          <a:p>
            <a:pPr algn="just">
              <a:lnSpc>
                <a:spcPct val="100000"/>
              </a:lnSpc>
            </a:pPr>
            <a:r>
              <a:rPr lang="it-IT" sz="1400" strike="noStrike">
                <a:solidFill>
                  <a:srgbClr val="000000"/>
                </a:solidFill>
                <a:latin typeface="Arial"/>
                <a:ea typeface="DejaVu Sans"/>
              </a:rPr>
              <a:t>Infine le “mode” lanciate dalla rete e dai social in tema di zaini e borse, scarpe, sedie, etc per fare solo alcuni esempi spesso sono contradditorie e  non considerano  in modo prioritario l’aspetto “salute”e quindi i ragazzi sono portati ad usare accessori, etc poco adeguati.</a:t>
            </a:r>
            <a:endParaRPr/>
          </a:p>
          <a:p>
            <a:pPr algn="just">
              <a:lnSpc>
                <a:spcPct val="100000"/>
              </a:lnSpc>
            </a:pPr>
            <a:r>
              <a:rPr lang="it-IT" sz="1400" strike="noStrike">
                <a:solidFill>
                  <a:srgbClr val="000000"/>
                </a:solidFill>
                <a:latin typeface="Arial"/>
                <a:ea typeface="DejaVu Sans"/>
              </a:rPr>
              <a:t>Il progetto si prefigge di fornire agli insegnanti e ai genitori indicazioni chiare per favorire una crescita sana della schiena e dell’apparato muscoloscheletrico dei ragazzi, in particolare nella fascia di età in cui si verifica un importante picco di crescita staturale ed organica.</a:t>
            </a:r>
            <a:endParaRPr/>
          </a:p>
          <a:p>
            <a:pPr algn="just">
              <a:lnSpc>
                <a:spcPct val="100000"/>
              </a:lnSpc>
            </a:pPr>
            <a:endParaRPr/>
          </a:p>
          <a:p>
            <a:pPr algn="just">
              <a:lnSpc>
                <a:spcPct val="100000"/>
              </a:lnSpc>
            </a:pPr>
            <a:r>
              <a:rPr b="1" lang="it-IT" sz="1400" strike="noStrike">
                <a:solidFill>
                  <a:srgbClr val="000000"/>
                </a:solidFill>
                <a:latin typeface="Arial"/>
                <a:ea typeface="DejaVu Sans"/>
              </a:rPr>
              <a:t>Destinatari</a:t>
            </a:r>
            <a:endParaRPr/>
          </a:p>
          <a:p>
            <a:pPr algn="just">
              <a:lnSpc>
                <a:spcPct val="100000"/>
              </a:lnSpc>
            </a:pPr>
            <a:r>
              <a:rPr lang="it-IT" sz="1400" strike="noStrike">
                <a:solidFill>
                  <a:srgbClr val="000000"/>
                </a:solidFill>
                <a:latin typeface="Arial"/>
                <a:ea typeface="DejaVu Sans"/>
              </a:rPr>
              <a:t>- Insegnanti delle scuole primarie e secondarie di I grado</a:t>
            </a:r>
            <a:endParaRPr/>
          </a:p>
          <a:p>
            <a:pPr algn="just">
              <a:lnSpc>
                <a:spcPct val="100000"/>
              </a:lnSpc>
            </a:pPr>
            <a:r>
              <a:rPr lang="it-IT" sz="1400" strike="noStrike">
                <a:solidFill>
                  <a:srgbClr val="000000"/>
                </a:solidFill>
                <a:latin typeface="Arial"/>
                <a:ea typeface="Microsoft YaHei"/>
              </a:rPr>
              <a:t>- Genitori alunni scuole primarie ( ultimi due anni)  secondarie I° grado</a:t>
            </a:r>
            <a:endParaRPr/>
          </a:p>
          <a:p>
            <a:pPr algn="just">
              <a:lnSpc>
                <a:spcPct val="100000"/>
              </a:lnSpc>
            </a:pPr>
            <a:endParaRPr/>
          </a:p>
          <a:p>
            <a:pPr algn="just">
              <a:lnSpc>
                <a:spcPct val="100000"/>
              </a:lnSpc>
            </a:pPr>
            <a:r>
              <a:rPr b="1" lang="it-IT" sz="1400" strike="noStrike">
                <a:solidFill>
                  <a:srgbClr val="000000"/>
                </a:solidFill>
                <a:latin typeface="Arial"/>
                <a:ea typeface="Microsoft YaHei"/>
              </a:rPr>
              <a:t>Obiettivo</a:t>
            </a:r>
            <a:endParaRPr/>
          </a:p>
          <a:p>
            <a:pPr algn="just">
              <a:lnSpc>
                <a:spcPct val="100000"/>
              </a:lnSpc>
            </a:pPr>
            <a:r>
              <a:rPr lang="it-IT" sz="1400" strike="noStrike">
                <a:solidFill>
                  <a:srgbClr val="000000"/>
                </a:solidFill>
                <a:latin typeface="Arial"/>
                <a:ea typeface="Microsoft YaHei"/>
              </a:rPr>
              <a:t>Prevenzione dei disturbi legati alla crescita della colonna e degli arti: scoliosi, dorso curvo, mal di schiena, dolori alle ginocchia, piedi piatti, etc</a:t>
            </a:r>
            <a:endParaRPr/>
          </a:p>
          <a:p>
            <a:pPr algn="just">
              <a:lnSpc>
                <a:spcPct val="100000"/>
              </a:lnSpc>
            </a:pPr>
            <a:endParaRPr/>
          </a:p>
          <a:p>
            <a:pPr algn="just">
              <a:lnSpc>
                <a:spcPct val="100000"/>
              </a:lnSpc>
            </a:pPr>
            <a:endParaRPr/>
          </a:p>
          <a:p>
            <a:pPr>
              <a:lnSpc>
                <a:spcPct val="100000"/>
              </a:lnSpc>
            </a:pPr>
            <a:endParaRPr/>
          </a:p>
        </p:txBody>
      </p:sp>
      <p:pic>
        <p:nvPicPr>
          <p:cNvPr id="375" name="" descr=""/>
          <p:cNvPicPr/>
          <p:nvPr/>
        </p:nvPicPr>
        <p:blipFill>
          <a:blip r:embed="rId1"/>
          <a:stretch/>
        </p:blipFill>
        <p:spPr>
          <a:xfrm>
            <a:off x="2376000" y="7776000"/>
            <a:ext cx="2154240" cy="2445120"/>
          </a:xfrm>
          <a:prstGeom prst="rect">
            <a:avLst/>
          </a:prstGeom>
          <a:ln>
            <a:noFill/>
          </a:ln>
        </p:spPr>
      </p:pic>
      <p:sp>
        <p:nvSpPr>
          <p:cNvPr id="376" name="CustomShape 6"/>
          <p:cNvSpPr/>
          <p:nvPr/>
        </p:nvSpPr>
        <p:spPr>
          <a:xfrm flipV="1">
            <a:off x="180360" y="10221840"/>
            <a:ext cx="7180560" cy="14112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377" name="CustomShape 7"/>
          <p:cNvSpPr/>
          <p:nvPr/>
        </p:nvSpPr>
        <p:spPr>
          <a:xfrm>
            <a:off x="180360" y="1009944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378" name="CustomShape 8"/>
          <p:cNvSpPr/>
          <p:nvPr/>
        </p:nvSpPr>
        <p:spPr>
          <a:xfrm>
            <a:off x="3531960" y="10407960"/>
            <a:ext cx="358200" cy="28656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AAD971CF-C762-422A-B0A3-605C9176874A}"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9" name="CustomShape 1"/>
          <p:cNvSpPr/>
          <p:nvPr/>
        </p:nvSpPr>
        <p:spPr>
          <a:xfrm>
            <a:off x="75600" y="216000"/>
            <a:ext cx="7263360" cy="7335360"/>
          </a:xfrm>
          <a:prstGeom prst="rect">
            <a:avLst/>
          </a:prstGeom>
          <a:noFill/>
          <a:ln>
            <a:noFill/>
          </a:ln>
        </p:spPr>
        <p:style>
          <a:lnRef idx="0"/>
          <a:fillRef idx="0"/>
          <a:effectRef idx="0"/>
          <a:fontRef idx="minor"/>
        </p:style>
        <p:txBody>
          <a:bodyPr lIns="0" rIns="0" tIns="0" bIns="0" anchor="ctr"/>
          <a:p>
            <a:pPr algn="just">
              <a:lnSpc>
                <a:spcPct val="100000"/>
              </a:lnSpc>
            </a:pPr>
            <a:endParaRPr/>
          </a:p>
          <a:p>
            <a:pPr algn="just">
              <a:lnSpc>
                <a:spcPct val="100000"/>
              </a:lnSpc>
            </a:pPr>
            <a:r>
              <a:rPr b="1" lang="it-IT" sz="1400" strike="noStrike">
                <a:solidFill>
                  <a:srgbClr val="000000"/>
                </a:solidFill>
                <a:latin typeface="Arial"/>
                <a:ea typeface="Microsoft YaHei"/>
              </a:rPr>
              <a:t>Descrizione</a:t>
            </a:r>
            <a:endParaRPr/>
          </a:p>
          <a:p>
            <a:pPr algn="just">
              <a:lnSpc>
                <a:spcPct val="100000"/>
              </a:lnSpc>
            </a:pPr>
            <a:r>
              <a:rPr lang="it-IT" sz="1400" strike="noStrike">
                <a:solidFill>
                  <a:srgbClr val="000000"/>
                </a:solidFill>
                <a:latin typeface="Arial"/>
                <a:ea typeface="Microsoft YaHei"/>
              </a:rPr>
              <a:t>Incontri di informazione per insegnanti e incontri di informazione per genitori sul tema della salute della schiena e dell’apparato muscoloscheletrico in crescita  con indicazione pratiche per la prevenzione, durante le attività scolastiche e del tempo libero, dei disturbi più frequenti.</a:t>
            </a:r>
            <a:endParaRPr/>
          </a:p>
          <a:p>
            <a:pPr algn="just">
              <a:lnSpc>
                <a:spcPct val="100000"/>
              </a:lnSpc>
            </a:pPr>
            <a:r>
              <a:rPr lang="it-IT" sz="1400" strike="noStrike">
                <a:solidFill>
                  <a:srgbClr val="000000"/>
                </a:solidFill>
                <a:latin typeface="Arial"/>
                <a:ea typeface="Microsoft YaHei"/>
              </a:rPr>
              <a:t>Gli incontri si svolgeranno nei locali delle scuole che ne faranno richiesta e sono gestiti dai Fisioterapisti ASL AT  della struttura di Medicina Fisica e Riabilitazione dedicati all’Età Evolutiva.</a:t>
            </a:r>
            <a:endParaRPr/>
          </a:p>
          <a:p>
            <a:pPr algn="just">
              <a:lnSpc>
                <a:spcPct val="100000"/>
              </a:lnSpc>
            </a:pPr>
            <a:endParaRPr/>
          </a:p>
          <a:p>
            <a:pPr algn="just">
              <a:lnSpc>
                <a:spcPct val="100000"/>
              </a:lnSpc>
            </a:pPr>
            <a:r>
              <a:rPr b="1" lang="it-IT" sz="1400" strike="noStrike">
                <a:solidFill>
                  <a:srgbClr val="000000"/>
                </a:solidFill>
                <a:latin typeface="Arial"/>
                <a:ea typeface="DejaVu Sans"/>
              </a:rPr>
              <a:t>Metodologia</a:t>
            </a:r>
            <a:endParaRPr/>
          </a:p>
          <a:p>
            <a:pPr algn="just">
              <a:lnSpc>
                <a:spcPct val="100000"/>
              </a:lnSpc>
            </a:pPr>
            <a:r>
              <a:rPr lang="it-IT" sz="1400" strike="noStrike">
                <a:solidFill>
                  <a:srgbClr val="000000"/>
                </a:solidFill>
                <a:latin typeface="Arial"/>
                <a:ea typeface="DejaVu Sans"/>
              </a:rPr>
              <a:t>- 1 incontro per scuola con gli insegnanti della durata di 2 ore in orario concordato (pomeridiano)</a:t>
            </a:r>
            <a:endParaRPr/>
          </a:p>
          <a:p>
            <a:pPr algn="just">
              <a:lnSpc>
                <a:spcPct val="100000"/>
              </a:lnSpc>
            </a:pPr>
            <a:r>
              <a:rPr lang="it-IT" sz="1400" strike="noStrike">
                <a:solidFill>
                  <a:srgbClr val="000000"/>
                </a:solidFill>
                <a:latin typeface="Arial"/>
                <a:ea typeface="DejaVu Sans"/>
              </a:rPr>
              <a:t>- 1 incontro per scuola con i genitori degli alunni degli ultimi due anni della scuola primaria e del triennio della secondaria in orario concordato pomeridiano o serale.</a:t>
            </a:r>
            <a:endParaRPr/>
          </a:p>
          <a:p>
            <a:pPr algn="just">
              <a:lnSpc>
                <a:spcPct val="100000"/>
              </a:lnSpc>
            </a:pPr>
            <a:r>
              <a:rPr lang="it-IT" sz="1400" strike="noStrike">
                <a:solidFill>
                  <a:srgbClr val="000000"/>
                </a:solidFill>
                <a:latin typeface="Arial"/>
                <a:ea typeface="DejaVu Sans"/>
              </a:rPr>
              <a:t>E’ possibile effettuare solo l’incontro con gli insegnanti, solo l’incontro con i genitori oppure entrambi gli incontri  nelle singole scuole, in relazione alla scelta operata dalla scuola stessa.</a:t>
            </a:r>
            <a:endParaRPr/>
          </a:p>
          <a:p>
            <a:pPr algn="just">
              <a:lnSpc>
                <a:spcPct val="100000"/>
              </a:lnSpc>
            </a:pPr>
            <a:endParaRPr/>
          </a:p>
          <a:p>
            <a:pPr algn="just">
              <a:lnSpc>
                <a:spcPct val="100000"/>
              </a:lnSpc>
            </a:pPr>
            <a:r>
              <a:rPr lang="it-IT" sz="1400" strike="noStrike">
                <a:solidFill>
                  <a:srgbClr val="000000"/>
                </a:solidFill>
                <a:latin typeface="Arial"/>
                <a:ea typeface="DejaVu Sans"/>
              </a:rPr>
              <a:t>E’ possibile, dopo gli incontri, attivare  in uno step successivo, un progetto di laboratorio esperienziale con gli alunni e gli insegnanti che hanno partecipato agli incontri,  di 1-2 incontri della durata di n. 2-3 ore circa ognuno ( numero incontri e durata concordati con gli insegnanti delle diverse scuole).</a:t>
            </a:r>
            <a:endParaRPr/>
          </a:p>
          <a:p>
            <a:pPr algn="just">
              <a:lnSpc>
                <a:spcPct val="100000"/>
              </a:lnSpc>
            </a:pPr>
            <a:endParaRPr/>
          </a:p>
          <a:p>
            <a:pPr algn="just">
              <a:lnSpc>
                <a:spcPct val="100000"/>
              </a:lnSpc>
            </a:pPr>
            <a:r>
              <a:rPr b="1" lang="it-IT" sz="1400" strike="noStrike">
                <a:solidFill>
                  <a:srgbClr val="000000"/>
                </a:solidFill>
                <a:latin typeface="Arial"/>
                <a:ea typeface="DejaVu Sans"/>
              </a:rPr>
              <a:t>Modalità di adesione</a:t>
            </a:r>
            <a:endParaRPr/>
          </a:p>
          <a:p>
            <a:pPr algn="just">
              <a:lnSpc>
                <a:spcPct val="100000"/>
              </a:lnSpc>
            </a:pPr>
            <a:r>
              <a:rPr lang="it-IT" sz="1400" strike="noStrike">
                <a:solidFill>
                  <a:srgbClr val="000000"/>
                </a:solidFill>
                <a:latin typeface="Arial"/>
                <a:ea typeface="DejaVu Sans"/>
              </a:rPr>
              <a:t>Si consiglia di trasmette la richiesta utilizzando il modulo allegato :</a:t>
            </a:r>
            <a:endParaRPr/>
          </a:p>
          <a:p>
            <a:pPr algn="just">
              <a:lnSpc>
                <a:spcPct val="100000"/>
              </a:lnSpc>
            </a:pPr>
            <a:r>
              <a:rPr lang="it-IT" sz="1400" strike="noStrike">
                <a:solidFill>
                  <a:srgbClr val="000000"/>
                </a:solidFill>
                <a:latin typeface="Arial"/>
                <a:ea typeface="DejaVu Sans"/>
              </a:rPr>
              <a:t>via fax 0141-484089 o e-mail: </a:t>
            </a:r>
            <a:r>
              <a:rPr lang="it-IT" sz="1400" strike="noStrike" u="sng">
                <a:solidFill>
                  <a:srgbClr val="004586"/>
                </a:solidFill>
                <a:latin typeface="Arial"/>
                <a:ea typeface="DejaVu Sans"/>
              </a:rPr>
              <a:t>promozionesalute@asl.at.it</a:t>
            </a:r>
            <a:r>
              <a:rPr lang="it-IT" sz="1400" strike="noStrike">
                <a:solidFill>
                  <a:srgbClr val="000000"/>
                </a:solidFill>
                <a:latin typeface="Arial"/>
                <a:ea typeface="DejaVu Sans"/>
              </a:rPr>
              <a:t>      </a:t>
            </a:r>
            <a:endParaRPr/>
          </a:p>
          <a:p>
            <a:pPr algn="just">
              <a:lnSpc>
                <a:spcPct val="100000"/>
              </a:lnSpc>
            </a:pPr>
            <a:r>
              <a:rPr lang="it-IT" sz="1400" strike="noStrike">
                <a:solidFill>
                  <a:srgbClr val="000000"/>
                </a:solidFill>
                <a:latin typeface="Arial"/>
                <a:ea typeface="DejaVu Sans"/>
              </a:rPr>
              <a:t>  </a:t>
            </a:r>
            <a:endParaRPr/>
          </a:p>
          <a:p>
            <a:pPr algn="just">
              <a:lnSpc>
                <a:spcPct val="100000"/>
              </a:lnSpc>
            </a:pPr>
            <a:r>
              <a:rPr b="1" lang="it-IT" sz="1400" strike="noStrike">
                <a:solidFill>
                  <a:srgbClr val="000000"/>
                </a:solidFill>
                <a:latin typeface="Arial"/>
                <a:ea typeface="DejaVu Sans"/>
              </a:rPr>
              <a:t>entro il 1 luglio p.v. per poter garantire l’attuazione degli interventi entro il primo semestre del prossimo anno scolastico.</a:t>
            </a:r>
            <a:endParaRPr/>
          </a:p>
          <a:p>
            <a:pPr algn="just">
              <a:lnSpc>
                <a:spcPct val="100000"/>
              </a:lnSpc>
            </a:pPr>
            <a:r>
              <a:rPr b="1" lang="it-IT" sz="1400" strike="noStrike">
                <a:solidFill>
                  <a:srgbClr val="000000"/>
                </a:solidFill>
                <a:latin typeface="Arial"/>
                <a:ea typeface="DejaVu Sans"/>
              </a:rPr>
              <a:t>Verranno comunque accettate le richieste inviate entro il 30 settembre p.v. </a:t>
            </a:r>
            <a:endParaRPr/>
          </a:p>
          <a:p>
            <a:pPr algn="just">
              <a:lnSpc>
                <a:spcPct val="100000"/>
              </a:lnSpc>
            </a:pPr>
            <a:endParaRPr/>
          </a:p>
          <a:p>
            <a:pPr algn="just">
              <a:lnSpc>
                <a:spcPct val="100000"/>
              </a:lnSpc>
            </a:pPr>
            <a:r>
              <a:rPr b="1" lang="it-IT" sz="1400" strike="noStrike">
                <a:solidFill>
                  <a:srgbClr val="000000"/>
                </a:solidFill>
                <a:latin typeface="Arial"/>
                <a:ea typeface="DejaVu Sans"/>
              </a:rPr>
              <a:t>Riferimenti:  </a:t>
            </a:r>
            <a:endParaRPr/>
          </a:p>
          <a:p>
            <a:pPr algn="just">
              <a:lnSpc>
                <a:spcPct val="100000"/>
              </a:lnSpc>
            </a:pPr>
            <a:r>
              <a:rPr lang="it-IT" sz="1400" strike="noStrike">
                <a:solidFill>
                  <a:srgbClr val="000000"/>
                </a:solidFill>
                <a:latin typeface="Arial"/>
                <a:ea typeface="DejaVu Sans"/>
              </a:rPr>
              <a:t>Dr.ssa Marmo Raffaella  - OSRU  tel 0141/484305 email: rmarmo@asl.at.it</a:t>
            </a:r>
            <a:endParaRPr/>
          </a:p>
          <a:p>
            <a:pPr algn="just">
              <a:lnSpc>
                <a:spcPct val="100000"/>
              </a:lnSpc>
            </a:pPr>
            <a:endParaRPr/>
          </a:p>
        </p:txBody>
      </p:sp>
      <p:pic>
        <p:nvPicPr>
          <p:cNvPr id="380" name="" descr=""/>
          <p:cNvPicPr/>
          <p:nvPr/>
        </p:nvPicPr>
        <p:blipFill>
          <a:blip r:embed="rId1"/>
          <a:stretch/>
        </p:blipFill>
        <p:spPr>
          <a:xfrm>
            <a:off x="2207520" y="7704000"/>
            <a:ext cx="2466720" cy="2301120"/>
          </a:xfrm>
          <a:prstGeom prst="rect">
            <a:avLst/>
          </a:prstGeom>
          <a:ln>
            <a:noFill/>
          </a:ln>
        </p:spPr>
      </p:pic>
      <p:sp>
        <p:nvSpPr>
          <p:cNvPr id="381" name="CustomShape 2"/>
          <p:cNvSpPr/>
          <p:nvPr/>
        </p:nvSpPr>
        <p:spPr>
          <a:xfrm>
            <a:off x="180360" y="10368000"/>
            <a:ext cx="7180560" cy="36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382" name="CustomShape 3"/>
          <p:cNvSpPr/>
          <p:nvPr/>
        </p:nvSpPr>
        <p:spPr>
          <a:xfrm>
            <a:off x="222840" y="1031004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383" name="CustomShape 4"/>
          <p:cNvSpPr/>
          <p:nvPr/>
        </p:nvSpPr>
        <p:spPr>
          <a:xfrm flipV="1">
            <a:off x="222840" y="10163160"/>
            <a:ext cx="7180560" cy="14112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384" name="CustomShape 5"/>
          <p:cNvSpPr/>
          <p:nvPr/>
        </p:nvSpPr>
        <p:spPr>
          <a:xfrm>
            <a:off x="3531960" y="10443960"/>
            <a:ext cx="358200" cy="28656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2F4C2511-E905-4192-95BB-3E73F21B7C76}"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5" name="CustomShape 1"/>
          <p:cNvSpPr/>
          <p:nvPr/>
        </p:nvSpPr>
        <p:spPr>
          <a:xfrm>
            <a:off x="370800" y="936000"/>
            <a:ext cx="6795000" cy="787320"/>
          </a:xfrm>
          <a:prstGeom prst="rect">
            <a:avLst/>
          </a:prstGeom>
          <a:noFill/>
          <a:ln>
            <a:noFill/>
          </a:ln>
        </p:spPr>
        <p:style>
          <a:lnRef idx="0"/>
          <a:fillRef idx="0"/>
          <a:effectRef idx="0"/>
          <a:fontRef idx="minor"/>
        </p:style>
        <p:txBody>
          <a:bodyPr lIns="0" rIns="0" tIns="0" bIns="0" anchor="ctr"/>
          <a:p>
            <a:endParaRPr/>
          </a:p>
          <a:p>
            <a:r>
              <a:rPr b="1" lang="it-IT" strike="noStrike">
                <a:solidFill>
                  <a:srgbClr val="000000"/>
                </a:solidFill>
                <a:latin typeface="Arial"/>
                <a:ea typeface="DejaVu Sans"/>
              </a:rPr>
              <a:t>	</a:t>
            </a:r>
            <a:r>
              <a:rPr b="1" lang="it-IT" strike="noStrike">
                <a:solidFill>
                  <a:srgbClr val="000000"/>
                </a:solidFill>
                <a:latin typeface="Arial"/>
                <a:ea typeface="DejaVu Sans"/>
              </a:rPr>
              <a:t>	</a:t>
            </a:r>
            <a:r>
              <a:rPr b="1" lang="it-IT" strike="noStrike">
                <a:solidFill>
                  <a:srgbClr val="000000"/>
                </a:solidFill>
                <a:latin typeface="Arial"/>
                <a:ea typeface="DejaVu Sans"/>
              </a:rPr>
              <a:t>	</a:t>
            </a:r>
            <a:r>
              <a:rPr b="1" lang="it-IT" strike="noStrike">
                <a:solidFill>
                  <a:srgbClr val="000000"/>
                </a:solidFill>
                <a:latin typeface="Arial"/>
                <a:ea typeface="DejaVu Sans"/>
              </a:rPr>
              <a:t>	</a:t>
            </a:r>
            <a:r>
              <a:rPr b="1" lang="it-IT" strike="noStrike">
                <a:solidFill>
                  <a:srgbClr val="000000"/>
                </a:solidFill>
                <a:latin typeface="Arial"/>
                <a:ea typeface="DejaVu Sans"/>
              </a:rPr>
              <a:t>INFORMI@MOCI</a:t>
            </a:r>
            <a:endParaRPr/>
          </a:p>
          <a:p>
            <a:r>
              <a:rPr b="1" lang="it-IT" sz="1600" strike="noStrike">
                <a:solidFill>
                  <a:srgbClr val="000000"/>
                </a:solidFill>
                <a:latin typeface="Arial"/>
                <a:ea typeface="DejaVu Sans"/>
              </a:rPr>
              <a:t>	</a:t>
            </a:r>
            <a:r>
              <a:rPr b="1" lang="it-IT" sz="1600" strike="noStrike">
                <a:solidFill>
                  <a:srgbClr val="000000"/>
                </a:solidFill>
                <a:latin typeface="Arial"/>
                <a:ea typeface="DejaVu Sans"/>
              </a:rPr>
              <a:t>Diritti e responsabilità verso una cittadinanza digitale</a:t>
            </a:r>
            <a:r>
              <a:rPr lang="it-IT" strike="noStrike">
                <a:solidFill>
                  <a:srgbClr val="000000"/>
                </a:solidFill>
                <a:latin typeface="Arial"/>
                <a:ea typeface="DejaVu Sans"/>
              </a:rPr>
              <a:t> </a:t>
            </a:r>
            <a:endParaRPr/>
          </a:p>
          <a:p>
            <a:pPr algn="ctr">
              <a:lnSpc>
                <a:spcPct val="100000"/>
              </a:lnSpc>
            </a:pPr>
            <a:endParaRPr/>
          </a:p>
        </p:txBody>
      </p:sp>
      <p:sp>
        <p:nvSpPr>
          <p:cNvPr id="386" name="CustomShape 2"/>
          <p:cNvSpPr/>
          <p:nvPr/>
        </p:nvSpPr>
        <p:spPr>
          <a:xfrm>
            <a:off x="144000" y="1872000"/>
            <a:ext cx="7266600" cy="10494360"/>
          </a:xfrm>
          <a:prstGeom prst="rect">
            <a:avLst/>
          </a:prstGeom>
          <a:noFill/>
          <a:ln>
            <a:noFill/>
          </a:ln>
        </p:spPr>
        <p:style>
          <a:lnRef idx="0"/>
          <a:fillRef idx="0"/>
          <a:effectRef idx="0"/>
          <a:fontRef idx="minor"/>
        </p:style>
        <p:txBody>
          <a:bodyPr lIns="0" rIns="0" tIns="0" bIns="0" anchor="ctr"/>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b="1" lang="it-IT" sz="1300" strike="noStrike">
                <a:solidFill>
                  <a:srgbClr val="000000"/>
                </a:solidFill>
                <a:latin typeface="Arial"/>
                <a:ea typeface="DejaVu Sans"/>
              </a:rPr>
              <a:t>Premessa Generale</a:t>
            </a:r>
            <a:endParaRPr/>
          </a:p>
          <a:p>
            <a:pPr algn="just">
              <a:lnSpc>
                <a:spcPct val="100000"/>
              </a:lnSpc>
            </a:pPr>
            <a:r>
              <a:rPr lang="it-IT" sz="1300" strike="noStrike">
                <a:solidFill>
                  <a:srgbClr val="000000"/>
                </a:solidFill>
                <a:latin typeface="Arial"/>
                <a:ea typeface="DejaVu Sans"/>
              </a:rPr>
              <a:t>La comunicazione sociale è sostenuta oggi da moderni strumenti che consentono di superare le barriere e i vincoli di tempo e di spazio e, fra i nuovi modi di comunicare, Internet è certamente uno dei mezzi che offre maggiori opportunità. Tra atteggiamenti sociali di attrazione e diffidenza, il popolo di navigatori quotidiani è cresciuto e comprende ogni fascia di età  e, grazie alla rete, i bambini, i giovani, gli adulti  trovano nuove opportunità di gioco e di studio, di informazione, di comunicazione e di sperimentazione di se stessi  attraverso la cosiddetta comunicazione  virtuale. I social network sono attuali strumenti di interazione fra utenti, ormai largamente usati per creare reti di contatti fra persone di nostra conoscenza ed eventualmente per stringere nuove amicizie. Sono semplici da usare, ci tengono in contatto con i nostri “amici”, spesso offrono passatempi e giochi ed il più delle volte sono gratuiti. Ma come tutti gli strumenti di comunicazione anche la rete non è esente da cattivi usi, quindi sentiamo la necessità di riflettere su un adeguato utilizzo di questo formidabile mezzo, analizzando i potenziali rischi cui potrebbero andare incontro gli iscritti: furti di immagini e di identità, violazione della privacy, esposizione a facile controllo dei dati personali e in alcuni casi  portare anche a una vera e propria dipendenza comportamentale, modificando in negativo il proprio stile di vita. E' necessario quindi acquisire competenze con particolare attenzione alla gestione dei dati personali e all'utilizzo di un linguaggio consono e corretto, senza tralasciare l'aspetto della responsabilità personale in merito a tutto quello che viene pubblicato.  Il progetto si propone inoltre di fornire agli insegnanti e genitori gli strumenti per comprendere meglio le emozioni dei bambini e degli adolescenti e per gestire i conflitti che quotidianamente si verificano nelle relazioni tra pari. I bambini e gli adolescenti di oggi presentano sempre più difficoltà relazionali e di gestione delle proprie emozioni. A ciò si aggiunge il nuovo e dirompente fenomeno dell’utilizzo spesso mal gestito dei media e dei social networks.</a:t>
            </a:r>
            <a:endParaRPr/>
          </a:p>
          <a:p>
            <a:pPr algn="just">
              <a:lnSpc>
                <a:spcPct val="100000"/>
              </a:lnSpc>
            </a:pPr>
            <a:endParaRPr/>
          </a:p>
          <a:p>
            <a:pPr algn="just">
              <a:lnSpc>
                <a:spcPct val="100000"/>
              </a:lnSpc>
            </a:pPr>
            <a:r>
              <a:rPr b="1" lang="it-IT" sz="1300" strike="noStrike">
                <a:solidFill>
                  <a:srgbClr val="000000"/>
                </a:solidFill>
                <a:latin typeface="Arial"/>
                <a:ea typeface="DejaVu Sans"/>
              </a:rPr>
              <a:t>Obiettivi</a:t>
            </a:r>
            <a:endParaRPr/>
          </a:p>
          <a:p>
            <a:pPr algn="just">
              <a:lnSpc>
                <a:spcPct val="100000"/>
              </a:lnSpc>
            </a:pPr>
            <a:r>
              <a:rPr lang="it-IT" sz="1300" strike="noStrike">
                <a:solidFill>
                  <a:srgbClr val="000000"/>
                </a:solidFill>
                <a:latin typeface="Arial"/>
                <a:ea typeface="DejaVu Sans"/>
              </a:rPr>
              <a:t>Educazione all'utilizzo critico e consapevole dei social network. Prevenzione dell'abuso e dei rischi legati alla navigazione in rete.  Si propone altresì di fornire agli insegnanti e genitori gli strumenti per comprendere meglio le emozioni dei bambini e degli adolescenti, per gestire i conflitti che quotidianamente si verificano nelle relazioni tra pari sfociando, a volte, in atti di bullismo e cyberbullismo.</a:t>
            </a:r>
            <a:endParaRPr/>
          </a:p>
          <a:p>
            <a:pPr algn="just">
              <a:lnSpc>
                <a:spcPct val="100000"/>
              </a:lnSpc>
            </a:pPr>
            <a:endParaRPr/>
          </a:p>
          <a:p>
            <a:pPr algn="just">
              <a:lnSpc>
                <a:spcPct val="100000"/>
              </a:lnSpc>
            </a:pPr>
            <a:r>
              <a:rPr b="1" lang="it-IT" sz="1300" strike="noStrike">
                <a:solidFill>
                  <a:srgbClr val="000000"/>
                </a:solidFill>
                <a:latin typeface="Arial"/>
                <a:ea typeface="DejaVu Sans"/>
              </a:rPr>
              <a:t>Destinatari</a:t>
            </a:r>
            <a:endParaRPr/>
          </a:p>
          <a:p>
            <a:pPr algn="just">
              <a:lnSpc>
                <a:spcPct val="100000"/>
              </a:lnSpc>
            </a:pPr>
            <a:r>
              <a:rPr lang="it-IT" sz="1300" strike="noStrike">
                <a:solidFill>
                  <a:srgbClr val="000000"/>
                </a:solidFill>
                <a:latin typeface="Arial"/>
                <a:ea typeface="DejaVu Sans"/>
              </a:rPr>
              <a:t>Studenti classi IV e V Scuola Primaria, Scuola sec. I° grado, Scuola sec II° grado; genitori, Insegnanti</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p:txBody>
      </p:sp>
      <p:sp>
        <p:nvSpPr>
          <p:cNvPr id="387" name="CustomShape 3"/>
          <p:cNvSpPr/>
          <p:nvPr/>
        </p:nvSpPr>
        <p:spPr>
          <a:xfrm>
            <a:off x="288000" y="288000"/>
            <a:ext cx="3428640" cy="691560"/>
          </a:xfrm>
          <a:prstGeom prst="rect">
            <a:avLst/>
          </a:prstGeom>
          <a:noFill/>
          <a:ln>
            <a:noFill/>
          </a:ln>
        </p:spPr>
        <p:style>
          <a:lnRef idx="0"/>
          <a:fillRef idx="0"/>
          <a:effectRef idx="0"/>
          <a:fontRef idx="minor"/>
        </p:style>
        <p:txBody>
          <a:bodyPr lIns="0" rIns="0" tIns="0" bIns="0" anchor="ctr"/>
          <a:p>
            <a:endParaRPr/>
          </a:p>
          <a:p>
            <a:endParaRPr/>
          </a:p>
          <a:p>
            <a:r>
              <a:rPr b="1" lang="it-IT" sz="1400" strike="noStrike">
                <a:solidFill>
                  <a:srgbClr val="3e7dc0"/>
                </a:solidFill>
                <a:latin typeface="Arial"/>
                <a:ea typeface="DejaVu Sans"/>
              </a:rPr>
              <a:t>Scuole Primarie, SEC. di I° e II° grado</a:t>
            </a:r>
            <a:endParaRPr/>
          </a:p>
          <a:p>
            <a:pPr algn="ctr">
              <a:lnSpc>
                <a:spcPct val="100000"/>
              </a:lnSpc>
            </a:pPr>
            <a:endParaRPr/>
          </a:p>
        </p:txBody>
      </p:sp>
      <p:sp>
        <p:nvSpPr>
          <p:cNvPr id="388" name="CustomShape 4"/>
          <p:cNvSpPr/>
          <p:nvPr/>
        </p:nvSpPr>
        <p:spPr>
          <a:xfrm flipV="1" rot="10873200">
            <a:off x="504360" y="178560"/>
            <a:ext cx="2875680" cy="28548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6b0094"/>
                </a:solidFill>
                <a:latin typeface="Arial"/>
                <a:ea typeface="DejaVu Sans"/>
              </a:rPr>
              <a:t>Bullismo- cyberbullismo</a:t>
            </a:r>
            <a:endParaRPr/>
          </a:p>
        </p:txBody>
      </p:sp>
      <p:pic>
        <p:nvPicPr>
          <p:cNvPr id="389" name="" descr=""/>
          <p:cNvPicPr/>
          <p:nvPr/>
        </p:nvPicPr>
        <p:blipFill>
          <a:blip r:embed="rId1"/>
          <a:stretch/>
        </p:blipFill>
        <p:spPr>
          <a:xfrm>
            <a:off x="2448000" y="8568000"/>
            <a:ext cx="2229120" cy="1581120"/>
          </a:xfrm>
          <a:prstGeom prst="rect">
            <a:avLst/>
          </a:prstGeom>
          <a:ln>
            <a:noFill/>
          </a:ln>
        </p:spPr>
      </p:pic>
      <p:sp>
        <p:nvSpPr>
          <p:cNvPr id="390" name="CustomShape 5"/>
          <p:cNvSpPr/>
          <p:nvPr/>
        </p:nvSpPr>
        <p:spPr>
          <a:xfrm flipV="1">
            <a:off x="180720" y="10221120"/>
            <a:ext cx="7180560" cy="14112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391" name="CustomShape 6"/>
          <p:cNvSpPr/>
          <p:nvPr/>
        </p:nvSpPr>
        <p:spPr>
          <a:xfrm>
            <a:off x="223200" y="1031040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392" name="CustomShape 7"/>
          <p:cNvSpPr/>
          <p:nvPr/>
        </p:nvSpPr>
        <p:spPr>
          <a:xfrm>
            <a:off x="3531960" y="10479960"/>
            <a:ext cx="358200" cy="28656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B7FEA4E4-56FB-46E4-A843-3360940A6038}"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3" name="CustomShape 1"/>
          <p:cNvSpPr/>
          <p:nvPr/>
        </p:nvSpPr>
        <p:spPr>
          <a:xfrm>
            <a:off x="144000" y="68040"/>
            <a:ext cx="7266600" cy="12814560"/>
          </a:xfrm>
          <a:prstGeom prst="rect">
            <a:avLst/>
          </a:prstGeom>
          <a:noFill/>
          <a:ln>
            <a:noFill/>
          </a:ln>
        </p:spPr>
        <p:style>
          <a:lnRef idx="0"/>
          <a:fillRef idx="0"/>
          <a:effectRef idx="0"/>
          <a:fontRef idx="minor"/>
        </p:style>
        <p:txBody>
          <a:bodyPr lIns="0" rIns="0" tIns="0" bIns="0" anchor="ctr"/>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b="1" lang="it-IT" sz="1300" strike="noStrike">
                <a:solidFill>
                  <a:srgbClr val="000000"/>
                </a:solidFill>
                <a:latin typeface="Arial"/>
                <a:ea typeface="DejaVu Sans"/>
              </a:rPr>
              <a:t>Metodologia</a:t>
            </a:r>
            <a:endParaRPr/>
          </a:p>
          <a:p>
            <a:pPr algn="just">
              <a:lnSpc>
                <a:spcPct val="100000"/>
              </a:lnSpc>
            </a:pPr>
            <a:r>
              <a:rPr lang="it-IT" sz="1300" strike="noStrike">
                <a:solidFill>
                  <a:srgbClr val="000000"/>
                </a:solidFill>
                <a:latin typeface="Arial"/>
                <a:ea typeface="DejaVu Sans"/>
              </a:rPr>
              <a:t>-Interventi rivolti agli insegnanti e genitori per sensibilizzarli rispetto al loro ruolo attivo nei confronti degli alunni-figli Web e coinvolgerli in attività informative specifiche per informare sull’eventuale danno psicologico, morale o materiale, legato all’uso improprio delle opportunità della rete. </a:t>
            </a:r>
            <a:endParaRPr/>
          </a:p>
          <a:p>
            <a:pPr algn="just">
              <a:lnSpc>
                <a:spcPct val="100000"/>
              </a:lnSpc>
            </a:pPr>
            <a:r>
              <a:rPr lang="it-IT" sz="1300" strike="noStrike">
                <a:solidFill>
                  <a:srgbClr val="000000"/>
                </a:solidFill>
                <a:latin typeface="Arial"/>
                <a:ea typeface="DejaVu Sans"/>
              </a:rPr>
              <a:t>-Incontri con gli alunni volti a motivarli a praticare e vivere con la consapevolezza dei processi affettivi, identificativi e relazionali che vengono messi in gioco sull’uso delle nuove tecnologie. </a:t>
            </a:r>
            <a:endParaRPr/>
          </a:p>
          <a:p>
            <a:pPr algn="just">
              <a:lnSpc>
                <a:spcPct val="100000"/>
              </a:lnSpc>
            </a:pPr>
            <a:r>
              <a:rPr lang="it-IT" sz="1300" strike="noStrike">
                <a:solidFill>
                  <a:srgbClr val="000000"/>
                </a:solidFill>
                <a:latin typeface="Arial"/>
                <a:ea typeface="DejaVu Sans"/>
              </a:rPr>
              <a:t>-Attivazione per la scuola primaria </a:t>
            </a:r>
            <a:r>
              <a:rPr lang="it-IT" sz="1300" strike="noStrike">
                <a:solidFill>
                  <a:srgbClr val="000000"/>
                </a:solidFill>
                <a:latin typeface="Arial"/>
                <a:ea typeface="Times New Roman"/>
              </a:rPr>
              <a:t>di laboratori sull’uso consapevole di internet, da svolgersi in orario scolastico. </a:t>
            </a:r>
            <a:endParaRPr/>
          </a:p>
          <a:p>
            <a:pPr>
              <a:lnSpc>
                <a:spcPct val="100000"/>
              </a:lnSpc>
            </a:pPr>
            <a:r>
              <a:rPr b="1" lang="it-IT" sz="1300" strike="noStrike">
                <a:solidFill>
                  <a:srgbClr val="000000"/>
                </a:solidFill>
                <a:latin typeface="Arial"/>
                <a:ea typeface="DejaVu Sans"/>
              </a:rPr>
              <a:t>-</a:t>
            </a:r>
            <a:r>
              <a:rPr lang="it-IT" sz="1300" strike="noStrike">
                <a:solidFill>
                  <a:srgbClr val="000000"/>
                </a:solidFill>
                <a:latin typeface="Arial"/>
                <a:ea typeface="DejaVu Sans"/>
              </a:rPr>
              <a:t>Incontri con le classi che ne facciano richiesta (2 incontri di 2 ore) sulla dinamiche relazionali, gestione della rabbia, vissuti di esclusione e uso del web. </a:t>
            </a:r>
            <a:endParaRPr/>
          </a:p>
          <a:p>
            <a:pPr>
              <a:lnSpc>
                <a:spcPct val="100000"/>
              </a:lnSpc>
            </a:pPr>
            <a:r>
              <a:rPr lang="it-IT" sz="1300" strike="noStrike">
                <a:solidFill>
                  <a:srgbClr val="000000"/>
                </a:solidFill>
                <a:latin typeface="Arial"/>
                <a:ea typeface="DejaVu Sans"/>
              </a:rPr>
              <a:t>-Incontri di supporto con gli insegnanti   che ne facciano richiesta a piccoli gruppi, per una gestione delle problematiche legate al web, eventualmente anche la stessa cosa con i genitori (non sono conferenze, ma laboratori pratici su problemi presenti nelle classi o portati dai genitori fatti in piccolo gruppo).</a:t>
            </a:r>
            <a:endParaRPr/>
          </a:p>
          <a:p>
            <a:pPr>
              <a:lnSpc>
                <a:spcPct val="100000"/>
              </a:lnSpc>
            </a:pPr>
            <a:r>
              <a:rPr lang="it-IT" sz="1300" strike="noStrike">
                <a:solidFill>
                  <a:srgbClr val="000000"/>
                </a:solidFill>
                <a:latin typeface="Arial"/>
                <a:ea typeface="DejaVu Sans"/>
              </a:rPr>
              <a:t>-I</a:t>
            </a:r>
            <a:r>
              <a:rPr lang="it-IT" sz="1300" strike="noStrike">
                <a:solidFill>
                  <a:srgbClr val="000000"/>
                </a:solidFill>
                <a:latin typeface="Arial"/>
                <a:ea typeface="Times New Roman"/>
              </a:rPr>
              <a:t>nterventi rivolti all'area della mediazione attraverso un incontro di formazione rivolto agli insegnanti sul tema della mediazione scolastica per affrontare efficacemente il bullismo e favorire l'integrazione seguendo un'ottica di base della mediazione scolastica tra pari (genitori, insegnanti, minori). </a:t>
            </a:r>
            <a:endParaRPr/>
          </a:p>
          <a:p>
            <a:pPr>
              <a:lnSpc>
                <a:spcPct val="100000"/>
              </a:lnSpc>
            </a:pPr>
            <a:r>
              <a:rPr lang="it-IT" sz="1300" strike="noStrike">
                <a:solidFill>
                  <a:srgbClr val="000000"/>
                </a:solidFill>
                <a:latin typeface="Arial"/>
                <a:ea typeface="Times New Roman"/>
              </a:rPr>
              <a:t>-Convegno rivolto agli alunni e docenti delle Scuole Secondarie di I° e II° grado atto a promuovere una riflessione sulle tematiche della sicurezza a scuola e nella vita sociale e per garantire un uso critico e consapevole della rete. Si discuterà sulla prevenzione delle problematiche inerenti il grooming, sexting, stalking e prostituzione minorile.</a:t>
            </a:r>
            <a:endParaRPr/>
          </a:p>
          <a:p>
            <a:pPr>
              <a:lnSpc>
                <a:spcPct val="100000"/>
              </a:lnSpc>
            </a:pPr>
            <a:endParaRPr/>
          </a:p>
          <a:p>
            <a:pPr>
              <a:lnSpc>
                <a:spcPct val="100000"/>
              </a:lnSpc>
            </a:pPr>
            <a:r>
              <a:rPr b="1" lang="it-IT" sz="1300" strike="noStrike">
                <a:solidFill>
                  <a:srgbClr val="000000"/>
                </a:solidFill>
                <a:latin typeface="Arial"/>
                <a:ea typeface="Times New Roman"/>
              </a:rPr>
              <a:t>Modalità di adesione</a:t>
            </a:r>
            <a:endParaRPr/>
          </a:p>
          <a:p>
            <a:pPr>
              <a:lnSpc>
                <a:spcPct val="100000"/>
              </a:lnSpc>
            </a:pPr>
            <a:r>
              <a:rPr lang="it-IT" sz="1300" strike="noStrike">
                <a:solidFill>
                  <a:srgbClr val="000000"/>
                </a:solidFill>
                <a:latin typeface="Arial"/>
                <a:ea typeface="Times New Roman"/>
              </a:rPr>
              <a:t>Il progetto INFORMI@MOCI anno scolastico 2019-2020 si articolerà in due proposte: le scuole potranno aderire </a:t>
            </a:r>
            <a:r>
              <a:rPr lang="it-IT" sz="1300" strike="noStrike" u="sng">
                <a:solidFill>
                  <a:srgbClr val="000000"/>
                </a:solidFill>
                <a:latin typeface="Arial"/>
                <a:ea typeface="Times New Roman"/>
              </a:rPr>
              <a:t>ad una della due o ad entrambe</a:t>
            </a:r>
            <a:r>
              <a:rPr lang="it-IT" sz="1300" strike="noStrike">
                <a:solidFill>
                  <a:srgbClr val="000000"/>
                </a:solidFill>
                <a:latin typeface="Arial"/>
                <a:ea typeface="Times New Roman"/>
              </a:rPr>
              <a:t>.</a:t>
            </a:r>
            <a:endParaRPr/>
          </a:p>
          <a:p>
            <a:pPr>
              <a:lnSpc>
                <a:spcPct val="100000"/>
              </a:lnSpc>
            </a:pPr>
            <a:endParaRPr/>
          </a:p>
          <a:p>
            <a:pPr>
              <a:lnSpc>
                <a:spcPct val="100000"/>
              </a:lnSpc>
            </a:pPr>
            <a:r>
              <a:rPr b="1" lang="it-IT" sz="1300" strike="noStrike">
                <a:solidFill>
                  <a:srgbClr val="000000"/>
                </a:solidFill>
                <a:latin typeface="Arial"/>
                <a:ea typeface="Times New Roman"/>
              </a:rPr>
              <a:t>PROPOSTA  A “Convegno”</a:t>
            </a:r>
            <a:endParaRPr/>
          </a:p>
          <a:p>
            <a:pPr>
              <a:lnSpc>
                <a:spcPct val="100000"/>
              </a:lnSpc>
            </a:pPr>
            <a:r>
              <a:rPr lang="it-IT" sz="1300" strike="noStrike">
                <a:solidFill>
                  <a:srgbClr val="ff0000"/>
                </a:solidFill>
                <a:latin typeface="Arial"/>
                <a:ea typeface="Times New Roman"/>
              </a:rPr>
              <a:t>Convegno rivolto agli alunni e docenti delle Scuole Secondarie  di I° e II° grado</a:t>
            </a:r>
            <a:r>
              <a:rPr lang="it-IT" sz="1300" strike="noStrike">
                <a:solidFill>
                  <a:srgbClr val="000000"/>
                </a:solidFill>
                <a:latin typeface="Arial"/>
                <a:ea typeface="Times New Roman"/>
              </a:rPr>
              <a:t> atto a promuovere una riflessione sulle tematiche della sicurezza a scuola e nella vita sociale e per garantire un uso critico e consapevole della rete</a:t>
            </a:r>
            <a:endParaRPr/>
          </a:p>
          <a:p>
            <a:pPr>
              <a:lnSpc>
                <a:spcPct val="100000"/>
              </a:lnSpc>
            </a:pPr>
            <a:r>
              <a:rPr lang="it-IT" sz="1300" strike="noStrike">
                <a:solidFill>
                  <a:srgbClr val="000000"/>
                </a:solidFill>
                <a:latin typeface="Arial"/>
                <a:ea typeface="Times New Roman"/>
              </a:rPr>
              <a:t> </a:t>
            </a:r>
            <a:endParaRPr/>
          </a:p>
          <a:p>
            <a:pPr>
              <a:lnSpc>
                <a:spcPct val="100000"/>
              </a:lnSpc>
            </a:pPr>
            <a:r>
              <a:rPr b="1" lang="it-IT" sz="1300" strike="noStrike">
                <a:solidFill>
                  <a:srgbClr val="000000"/>
                </a:solidFill>
                <a:latin typeface="Arial"/>
                <a:ea typeface="Times New Roman"/>
              </a:rPr>
              <a:t>Referenti dell’iniziativa</a:t>
            </a:r>
            <a:endParaRPr/>
          </a:p>
          <a:p>
            <a:pPr>
              <a:lnSpc>
                <a:spcPct val="100000"/>
              </a:lnSpc>
            </a:pPr>
            <a:r>
              <a:rPr lang="it-IT" sz="1300" strike="noStrike">
                <a:solidFill>
                  <a:srgbClr val="000000"/>
                </a:solidFill>
                <a:latin typeface="Arial"/>
                <a:ea typeface="Times New Roman"/>
              </a:rPr>
              <a:t>RePes ASL AT Manuela Gobbo tel. 0141-484049</a:t>
            </a:r>
            <a:endParaRPr/>
          </a:p>
          <a:p>
            <a:pPr>
              <a:lnSpc>
                <a:spcPct val="100000"/>
              </a:lnSpc>
            </a:pPr>
            <a:r>
              <a:rPr lang="it-IT" sz="1300" strike="noStrike">
                <a:solidFill>
                  <a:srgbClr val="000000"/>
                </a:solidFill>
                <a:latin typeface="Arial"/>
                <a:ea typeface="Times New Roman"/>
              </a:rPr>
              <a:t>Dott.ssa Anna Maria Scarrione – Dipartimento Materno Infantile ASL AT - </a:t>
            </a:r>
            <a:r>
              <a:rPr lang="it-IT" sz="1300" strike="noStrike">
                <a:solidFill>
                  <a:srgbClr val="000000"/>
                </a:solidFill>
                <a:latin typeface="Arial"/>
                <a:ea typeface="DejaVu Sans"/>
              </a:rPr>
              <a:t>Associazione “Il dono del volo” AT </a:t>
            </a:r>
            <a:endParaRPr/>
          </a:p>
          <a:p>
            <a:pPr>
              <a:lnSpc>
                <a:spcPct val="100000"/>
              </a:lnSpc>
            </a:pPr>
            <a:r>
              <a:rPr lang="it-IT" sz="1300" strike="noStrike">
                <a:solidFill>
                  <a:srgbClr val="000000"/>
                </a:solidFill>
                <a:latin typeface="Arial"/>
                <a:ea typeface="DejaVu Sans"/>
              </a:rPr>
              <a:t>Dott.ssa Gado Martina Referente Provinciale per l'Educazione alla salute/U.S.T. di Asti</a:t>
            </a:r>
            <a:endParaRPr/>
          </a:p>
          <a:p>
            <a:pPr>
              <a:lnSpc>
                <a:spcPct val="100000"/>
              </a:lnSpc>
            </a:pPr>
            <a:endParaRPr/>
          </a:p>
          <a:p>
            <a:pPr>
              <a:lnSpc>
                <a:spcPct val="100000"/>
              </a:lnSpc>
            </a:pPr>
            <a:r>
              <a:rPr b="1" lang="it-IT" sz="1300" strike="noStrike">
                <a:solidFill>
                  <a:srgbClr val="000000"/>
                </a:solidFill>
                <a:latin typeface="Arial"/>
                <a:ea typeface="Times New Roman"/>
              </a:rPr>
              <a:t>Per adesioni alla PROPOSTA A compilare l’ ALLEGATO “A” </a:t>
            </a:r>
            <a:endParaRPr/>
          </a:p>
          <a:p>
            <a:pPr>
              <a:lnSpc>
                <a:spcPct val="100000"/>
              </a:lnSpc>
            </a:pPr>
            <a:r>
              <a:rPr b="1" lang="it-IT" sz="1300" strike="noStrike">
                <a:solidFill>
                  <a:srgbClr val="000000"/>
                </a:solidFill>
                <a:latin typeface="Arial"/>
                <a:ea typeface="Times New Roman"/>
              </a:rPr>
              <a:t>da inviare </a:t>
            </a:r>
            <a:r>
              <a:rPr b="1" lang="it-IT" sz="1300" strike="noStrike">
                <a:solidFill>
                  <a:srgbClr val="0d0c0f"/>
                </a:solidFill>
                <a:latin typeface="Arial"/>
                <a:ea typeface="Arial"/>
              </a:rPr>
              <a:t>via fax 0141/484089</a:t>
            </a:r>
            <a:endParaRPr/>
          </a:p>
          <a:p>
            <a:pPr>
              <a:lnSpc>
                <a:spcPct val="100000"/>
              </a:lnSpc>
            </a:pPr>
            <a:r>
              <a:rPr b="1" lang="it-IT" sz="1300" strike="noStrike">
                <a:solidFill>
                  <a:srgbClr val="0d0c0f"/>
                </a:solidFill>
                <a:latin typeface="Arial"/>
                <a:ea typeface="Arial"/>
              </a:rPr>
              <a:t>o email: </a:t>
            </a:r>
            <a:r>
              <a:rPr b="1" lang="it-IT" sz="1300" strike="noStrike" u="sng">
                <a:solidFill>
                  <a:srgbClr val="2323dc"/>
                </a:solidFill>
                <a:latin typeface="Arial"/>
                <a:ea typeface="DejaVu Sans"/>
              </a:rPr>
              <a:t>promozionesalute@asl.at.it </a:t>
            </a:r>
            <a:endParaRPr/>
          </a:p>
          <a:p>
            <a:pPr>
              <a:lnSpc>
                <a:spcPct val="100000"/>
              </a:lnSpc>
            </a:pPr>
            <a:endParaRPr/>
          </a:p>
          <a:p>
            <a:pPr algn="just">
              <a:lnSpc>
                <a:spcPct val="100000"/>
              </a:lnSpc>
            </a:pPr>
            <a:r>
              <a:rPr b="1" lang="it-IT" sz="1300" strike="noStrike">
                <a:solidFill>
                  <a:srgbClr val="231f20"/>
                </a:solidFill>
                <a:latin typeface="Arial"/>
                <a:ea typeface="DejaVu Sans"/>
              </a:rPr>
              <a:t>entro il 1 luglio p.v. per poter garantire l’attuazione</a:t>
            </a:r>
            <a:endParaRPr/>
          </a:p>
          <a:p>
            <a:pPr algn="just">
              <a:lnSpc>
                <a:spcPct val="100000"/>
              </a:lnSpc>
            </a:pPr>
            <a:r>
              <a:rPr b="1" lang="it-IT" sz="1300" strike="noStrike">
                <a:solidFill>
                  <a:srgbClr val="231f20"/>
                </a:solidFill>
                <a:latin typeface="Arial"/>
                <a:ea typeface="DejaVu Sans"/>
              </a:rPr>
              <a:t>degli interventi entro il primo semestre del </a:t>
            </a:r>
            <a:endParaRPr/>
          </a:p>
          <a:p>
            <a:pPr algn="just">
              <a:lnSpc>
                <a:spcPts val="0"/>
              </a:lnSpc>
            </a:pPr>
            <a:r>
              <a:rPr b="1" lang="it-IT" sz="1300" strike="noStrike">
                <a:solidFill>
                  <a:srgbClr val="231f20"/>
                </a:solidFill>
                <a:latin typeface="Arial"/>
                <a:ea typeface="DejaVu Sans"/>
              </a:rPr>
              <a:t>prossimo anno  scolastico.</a:t>
            </a:r>
            <a:endParaRPr/>
          </a:p>
          <a:p>
            <a:pPr algn="just">
              <a:lnSpc>
                <a:spcPts val="0"/>
              </a:lnSpc>
            </a:pPr>
            <a:r>
              <a:rPr b="1" lang="it-IT" sz="1300" strike="noStrike">
                <a:solidFill>
                  <a:srgbClr val="231f20"/>
                </a:solidFill>
                <a:latin typeface="Arial"/>
                <a:ea typeface="DejaVu Sans"/>
              </a:rPr>
              <a:t>Verranno comunque accettate le richieste inviate </a:t>
            </a:r>
            <a:endParaRPr/>
          </a:p>
          <a:p>
            <a:pPr algn="just">
              <a:lnSpc>
                <a:spcPts val="0"/>
              </a:lnSpc>
            </a:pPr>
            <a:r>
              <a:rPr b="1" lang="it-IT" sz="1300" strike="noStrike">
                <a:solidFill>
                  <a:srgbClr val="231f20"/>
                </a:solidFill>
                <a:latin typeface="Arial"/>
                <a:ea typeface="DejaVu Sans"/>
              </a:rPr>
              <a:t>entro il 30 settembre p.v.</a:t>
            </a:r>
            <a:endParaRPr/>
          </a:p>
          <a:p>
            <a:pPr algn="just">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just">
              <a:lnSpc>
                <a:spcPct val="100000"/>
              </a:lnSpc>
            </a:pPr>
            <a:endParaRPr/>
          </a:p>
          <a:p>
            <a:pPr algn="just">
              <a:lnSpc>
                <a:spcPct val="100000"/>
              </a:lnSpc>
            </a:pPr>
            <a:endParaRPr/>
          </a:p>
          <a:p>
            <a:pPr algn="just">
              <a:lnSpc>
                <a:spcPct val="100000"/>
              </a:lnSpc>
            </a:pPr>
            <a:endParaRPr/>
          </a:p>
        </p:txBody>
      </p:sp>
      <p:pic>
        <p:nvPicPr>
          <p:cNvPr id="394" name="" descr=""/>
          <p:cNvPicPr/>
          <p:nvPr/>
        </p:nvPicPr>
        <p:blipFill>
          <a:blip r:embed="rId1"/>
          <a:stretch/>
        </p:blipFill>
        <p:spPr>
          <a:xfrm>
            <a:off x="4320000" y="8352000"/>
            <a:ext cx="3162600" cy="1869120"/>
          </a:xfrm>
          <a:prstGeom prst="rect">
            <a:avLst/>
          </a:prstGeom>
          <a:ln>
            <a:noFill/>
          </a:ln>
        </p:spPr>
      </p:pic>
      <p:sp>
        <p:nvSpPr>
          <p:cNvPr id="395" name="CustomShape 2"/>
          <p:cNvSpPr/>
          <p:nvPr/>
        </p:nvSpPr>
        <p:spPr>
          <a:xfrm>
            <a:off x="223200" y="1031040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396" name="CustomShape 3"/>
          <p:cNvSpPr/>
          <p:nvPr/>
        </p:nvSpPr>
        <p:spPr>
          <a:xfrm flipV="1">
            <a:off x="223200" y="10220760"/>
            <a:ext cx="7180560" cy="10476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397" name="CustomShape 4"/>
          <p:cNvSpPr/>
          <p:nvPr/>
        </p:nvSpPr>
        <p:spPr>
          <a:xfrm>
            <a:off x="3531960" y="10479960"/>
            <a:ext cx="358200" cy="28656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8199A5C2-659D-46A1-A4B5-722EAD6B72DA}"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8" name="CustomShape 1"/>
          <p:cNvSpPr/>
          <p:nvPr/>
        </p:nvSpPr>
        <p:spPr>
          <a:xfrm>
            <a:off x="144000" y="68040"/>
            <a:ext cx="7266600" cy="12814560"/>
          </a:xfrm>
          <a:prstGeom prst="rect">
            <a:avLst/>
          </a:prstGeom>
          <a:noFill/>
          <a:ln>
            <a:noFill/>
          </a:ln>
        </p:spPr>
        <p:style>
          <a:lnRef idx="0"/>
          <a:fillRef idx="0"/>
          <a:effectRef idx="0"/>
          <a:fontRef idx="minor"/>
        </p:style>
        <p:txBody>
          <a:bodyPr lIns="0" rIns="0" tIns="0" bIns="0" anchor="ctr"/>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b="1" lang="it-IT" sz="1300" strike="noStrike">
                <a:solidFill>
                  <a:srgbClr val="000000"/>
                </a:solidFill>
                <a:latin typeface="Arial"/>
                <a:ea typeface="Times New Roman"/>
              </a:rPr>
              <a:t>PROPOSTA B “incontri, laboratori, seminari”</a:t>
            </a:r>
            <a:endParaRPr/>
          </a:p>
          <a:p>
            <a:pPr>
              <a:lnSpc>
                <a:spcPct val="100000"/>
              </a:lnSpc>
            </a:pPr>
            <a:r>
              <a:rPr lang="it-IT" sz="1300" strike="noStrike">
                <a:solidFill>
                  <a:srgbClr val="ff0000"/>
                </a:solidFill>
                <a:latin typeface="Arial"/>
                <a:ea typeface="Times New Roman"/>
              </a:rPr>
              <a:t>Per gli studenti delle scuole Primarie e Sec  I° e II° grado:</a:t>
            </a:r>
            <a:endParaRPr/>
          </a:p>
          <a:p>
            <a:pPr>
              <a:lnSpc>
                <a:spcPct val="100000"/>
              </a:lnSpc>
            </a:pPr>
            <a:r>
              <a:rPr lang="it-IT" sz="1300" strike="noStrike">
                <a:solidFill>
                  <a:srgbClr val="000000"/>
                </a:solidFill>
                <a:latin typeface="Arial"/>
                <a:ea typeface="Times New Roman"/>
              </a:rPr>
              <a:t>L’Associazione Mani Colorate coordinerà la fase di stesura del calendario e la preparazione degli incontri. Fornirà ulteriori indicazioni e suggerimenti operativi. Attiverà gli incontri, i laboratori con i ragazzi ed i seminari con docenti e genitori sulle tematiche relative al bullismo e cyberbullismo in collaborazione ASL AT, con ASAI (Associazione di Animazione Interculturale), con le associazioni ARTE &amp; TECNICA e officina LS di Asti.</a:t>
            </a:r>
            <a:endParaRPr/>
          </a:p>
          <a:p>
            <a:pPr>
              <a:lnSpc>
                <a:spcPct val="100000"/>
              </a:lnSpc>
            </a:pPr>
            <a:endParaRPr/>
          </a:p>
          <a:p>
            <a:pPr>
              <a:lnSpc>
                <a:spcPct val="100000"/>
              </a:lnSpc>
            </a:pPr>
            <a:r>
              <a:rPr b="1" lang="it-IT" sz="1300" strike="noStrike">
                <a:solidFill>
                  <a:srgbClr val="000000"/>
                </a:solidFill>
                <a:latin typeface="Arial"/>
                <a:ea typeface="Times New Roman"/>
              </a:rPr>
              <a:t>Referenti dell’iniziativa</a:t>
            </a:r>
            <a:endParaRPr/>
          </a:p>
          <a:p>
            <a:pPr>
              <a:lnSpc>
                <a:spcPct val="100000"/>
              </a:lnSpc>
            </a:pPr>
            <a:r>
              <a:rPr lang="it-IT" sz="1300" strike="noStrike">
                <a:solidFill>
                  <a:srgbClr val="000000"/>
                </a:solidFill>
                <a:latin typeface="Arial"/>
                <a:ea typeface="Times New Roman"/>
              </a:rPr>
              <a:t>Sig. Piero Baldovino</a:t>
            </a:r>
            <a:endParaRPr/>
          </a:p>
          <a:p>
            <a:pPr>
              <a:lnSpc>
                <a:spcPct val="100000"/>
              </a:lnSpc>
            </a:pPr>
            <a:r>
              <a:rPr lang="it-IT" sz="1300" strike="noStrike">
                <a:solidFill>
                  <a:srgbClr val="000000"/>
                </a:solidFill>
                <a:latin typeface="Arial"/>
                <a:ea typeface="Times New Roman"/>
              </a:rPr>
              <a:t>Recapito telefonico 335-7224874     </a:t>
            </a:r>
            <a:endParaRPr/>
          </a:p>
          <a:p>
            <a:pPr>
              <a:lnSpc>
                <a:spcPct val="100000"/>
              </a:lnSpc>
            </a:pPr>
            <a:r>
              <a:rPr lang="it-IT" sz="1300" strike="noStrike">
                <a:solidFill>
                  <a:srgbClr val="000000"/>
                </a:solidFill>
                <a:latin typeface="Arial"/>
                <a:ea typeface="Times New Roman"/>
              </a:rPr>
              <a:t> </a:t>
            </a:r>
            <a:r>
              <a:rPr lang="it-IT" sz="1300" strike="noStrike">
                <a:solidFill>
                  <a:srgbClr val="000000"/>
                </a:solidFill>
                <a:latin typeface="Arial"/>
                <a:ea typeface="Times New Roman"/>
              </a:rPr>
              <a:t>e-mail: scuola@manicolorate.org</a:t>
            </a:r>
            <a:endParaRPr/>
          </a:p>
          <a:p>
            <a:pPr>
              <a:lnSpc>
                <a:spcPct val="100000"/>
              </a:lnSpc>
            </a:pPr>
            <a:endParaRPr/>
          </a:p>
          <a:p>
            <a:pPr>
              <a:lnSpc>
                <a:spcPct val="100000"/>
              </a:lnSpc>
            </a:pPr>
            <a:r>
              <a:rPr b="1" lang="it-IT" sz="1300" strike="noStrike">
                <a:solidFill>
                  <a:srgbClr val="000000"/>
                </a:solidFill>
                <a:latin typeface="Arial"/>
                <a:ea typeface="Times New Roman"/>
              </a:rPr>
              <a:t>Per adesioni alla PROPOSTA B compilare l’ ALLEGATO “B” </a:t>
            </a:r>
            <a:endParaRPr/>
          </a:p>
          <a:p>
            <a:pPr>
              <a:lnSpc>
                <a:spcPct val="100000"/>
              </a:lnSpc>
            </a:pPr>
            <a:r>
              <a:rPr b="1" lang="it-IT" sz="1300" strike="noStrike">
                <a:solidFill>
                  <a:srgbClr val="000000"/>
                </a:solidFill>
                <a:latin typeface="Arial"/>
                <a:ea typeface="Times New Roman"/>
              </a:rPr>
              <a:t>da inviare </a:t>
            </a:r>
            <a:r>
              <a:rPr b="1" lang="it-IT" sz="1300" strike="noStrike">
                <a:solidFill>
                  <a:srgbClr val="0d0c0f"/>
                </a:solidFill>
                <a:latin typeface="Arial"/>
                <a:ea typeface="Arial"/>
              </a:rPr>
              <a:t>via fax 0141/484089 o email: </a:t>
            </a:r>
            <a:r>
              <a:rPr b="1" lang="it-IT" sz="1300" strike="noStrike" u="sng">
                <a:solidFill>
                  <a:srgbClr val="2323dc"/>
                </a:solidFill>
                <a:latin typeface="Arial"/>
                <a:ea typeface="DejaVu Sans"/>
              </a:rPr>
              <a:t>promozionesalute@asl.at.it</a:t>
            </a:r>
            <a:endParaRPr/>
          </a:p>
          <a:p>
            <a:pPr>
              <a:lnSpc>
                <a:spcPct val="100000"/>
              </a:lnSpc>
            </a:pPr>
            <a:endParaRPr/>
          </a:p>
          <a:p>
            <a:pPr algn="just">
              <a:lnSpc>
                <a:spcPct val="100000"/>
              </a:lnSpc>
            </a:pPr>
            <a:r>
              <a:rPr b="1" lang="it-IT" sz="1300" strike="noStrike">
                <a:solidFill>
                  <a:srgbClr val="231f20"/>
                </a:solidFill>
                <a:latin typeface="Arial"/>
                <a:ea typeface="DejaVu Sans"/>
              </a:rPr>
              <a:t>entro il 1 luglio p.v. per poter garantire l’attuazione</a:t>
            </a:r>
            <a:endParaRPr/>
          </a:p>
          <a:p>
            <a:pPr algn="just">
              <a:lnSpc>
                <a:spcPts val="0"/>
              </a:lnSpc>
            </a:pPr>
            <a:r>
              <a:rPr b="1" lang="it-IT" sz="1300" strike="noStrike">
                <a:solidFill>
                  <a:srgbClr val="231f20"/>
                </a:solidFill>
                <a:latin typeface="Arial"/>
                <a:ea typeface="DejaVu Sans"/>
              </a:rPr>
              <a:t>degli interventi entro il primo semestre del  prossimo anno  scolastico.</a:t>
            </a:r>
            <a:endParaRPr/>
          </a:p>
          <a:p>
            <a:pPr algn="just">
              <a:lnSpc>
                <a:spcPts val="0"/>
              </a:lnSpc>
            </a:pPr>
            <a:r>
              <a:rPr b="1" lang="it-IT" sz="1300" strike="noStrike">
                <a:solidFill>
                  <a:srgbClr val="231f20"/>
                </a:solidFill>
                <a:latin typeface="Arial"/>
                <a:ea typeface="DejaVu Sans"/>
              </a:rPr>
              <a:t>Verranno comunque accettate le richieste inviate entro il 30 settembre p.v.</a:t>
            </a:r>
            <a:endParaRPr/>
          </a:p>
          <a:p>
            <a:pPr algn="just">
              <a:lnSpc>
                <a:spcPct val="100000"/>
              </a:lnSpc>
            </a:pPr>
            <a:endParaRPr/>
          </a:p>
          <a:p>
            <a:pPr>
              <a:lnSpc>
                <a:spcPct val="100000"/>
              </a:lnSpc>
            </a:pPr>
            <a:endParaRPr/>
          </a:p>
          <a:p>
            <a:pPr>
              <a:lnSpc>
                <a:spcPct val="100000"/>
              </a:lnSpc>
            </a:pPr>
            <a:r>
              <a:rPr b="1" lang="it-IT" sz="1300" strike="noStrike">
                <a:solidFill>
                  <a:srgbClr val="000000"/>
                </a:solidFill>
                <a:latin typeface="Arial"/>
                <a:ea typeface="DejaVu Sans"/>
              </a:rPr>
              <a:t>Responsabile di progetto</a:t>
            </a:r>
            <a:endParaRPr/>
          </a:p>
          <a:p>
            <a:pPr>
              <a:lnSpc>
                <a:spcPct val="100000"/>
              </a:lnSpc>
            </a:pPr>
            <a:r>
              <a:rPr lang="it-IT" sz="1300" strike="noStrike">
                <a:solidFill>
                  <a:srgbClr val="000000"/>
                </a:solidFill>
                <a:latin typeface="Arial"/>
                <a:ea typeface="DejaVu Sans"/>
              </a:rPr>
              <a:t>Dott. Leonardo Filippone – Dirigente USP</a:t>
            </a:r>
            <a:endParaRPr/>
          </a:p>
          <a:p>
            <a:pPr>
              <a:lnSpc>
                <a:spcPct val="100000"/>
              </a:lnSpc>
            </a:pPr>
            <a:endParaRPr/>
          </a:p>
          <a:p>
            <a:pPr>
              <a:lnSpc>
                <a:spcPct val="100000"/>
              </a:lnSpc>
            </a:pPr>
            <a:r>
              <a:rPr b="1" lang="it-IT" sz="1300" strike="noStrike">
                <a:solidFill>
                  <a:srgbClr val="000000"/>
                </a:solidFill>
                <a:latin typeface="Arial"/>
                <a:ea typeface="DejaVu Sans"/>
              </a:rPr>
              <a:t>Referenti di progetto</a:t>
            </a:r>
            <a:endParaRPr/>
          </a:p>
          <a:p>
            <a:pPr>
              <a:lnSpc>
                <a:spcPct val="100000"/>
              </a:lnSpc>
            </a:pPr>
            <a:r>
              <a:rPr lang="it-IT" sz="1300" strike="noStrike">
                <a:solidFill>
                  <a:srgbClr val="000000"/>
                </a:solidFill>
                <a:latin typeface="Arial"/>
                <a:ea typeface="DejaVu Sans"/>
              </a:rPr>
              <a:t>Dott.ssa Gado Martina Referente Provinciale per l'Educazione alla salute/U.S.T. di Asti</a:t>
            </a:r>
            <a:r>
              <a:rPr b="1" lang="it-IT" sz="1300" strike="noStrike">
                <a:solidFill>
                  <a:srgbClr val="000000"/>
                </a:solidFill>
                <a:latin typeface="Arial"/>
                <a:ea typeface="DejaVu Sans"/>
              </a:rPr>
              <a:t> </a:t>
            </a:r>
            <a:endParaRPr/>
          </a:p>
          <a:p>
            <a:pPr>
              <a:lnSpc>
                <a:spcPct val="100000"/>
              </a:lnSpc>
            </a:pPr>
            <a:r>
              <a:rPr lang="it-IT" sz="1300" strike="noStrike">
                <a:solidFill>
                  <a:srgbClr val="000000"/>
                </a:solidFill>
                <a:latin typeface="Arial"/>
                <a:ea typeface="DejaVu Sans"/>
              </a:rPr>
              <a:t>RePes-Assistente Sanitaria Manuela Gobbo ASL AT</a:t>
            </a:r>
            <a:endParaRPr/>
          </a:p>
          <a:p>
            <a:pPr>
              <a:lnSpc>
                <a:spcPct val="100000"/>
              </a:lnSpc>
            </a:pPr>
            <a:r>
              <a:rPr lang="it-IT" sz="1300" strike="noStrike">
                <a:solidFill>
                  <a:srgbClr val="000000"/>
                </a:solidFill>
                <a:latin typeface="Arial"/>
                <a:ea typeface="DejaVu Sans"/>
              </a:rPr>
              <a:t>Dott.ssa Daniela Ciriotti SerD ASL AT</a:t>
            </a:r>
            <a:endParaRPr/>
          </a:p>
          <a:p>
            <a:pPr>
              <a:lnSpc>
                <a:spcPct val="100000"/>
              </a:lnSpc>
            </a:pPr>
            <a:r>
              <a:rPr lang="it-IT" sz="1300" strike="noStrike">
                <a:solidFill>
                  <a:srgbClr val="000000"/>
                </a:solidFill>
                <a:latin typeface="Arial"/>
                <a:ea typeface="DejaVu Sans"/>
              </a:rPr>
              <a:t>Dott.ssa Anna Maria Scarrione Dipartimento Materno</a:t>
            </a:r>
            <a:endParaRPr/>
          </a:p>
          <a:p>
            <a:pPr>
              <a:lnSpc>
                <a:spcPct val="100000"/>
              </a:lnSpc>
            </a:pPr>
            <a:r>
              <a:rPr lang="it-IT" sz="1300" strike="noStrike">
                <a:solidFill>
                  <a:srgbClr val="000000"/>
                </a:solidFill>
                <a:latin typeface="Arial"/>
                <a:ea typeface="DejaVu Sans"/>
              </a:rPr>
              <a:t>Infantile ASL AT-Associazione “Il dono del volo”</a:t>
            </a:r>
            <a:endParaRPr/>
          </a:p>
          <a:p>
            <a:pPr>
              <a:lnSpc>
                <a:spcPct val="100000"/>
              </a:lnSpc>
            </a:pPr>
            <a:r>
              <a:rPr lang="it-IT" sz="1300" strike="noStrike">
                <a:solidFill>
                  <a:srgbClr val="000000"/>
                </a:solidFill>
                <a:latin typeface="Arial"/>
                <a:ea typeface="DejaVu Sans"/>
              </a:rPr>
              <a:t>Sig. Piero Baldovino Associazione di volontariato Mani </a:t>
            </a:r>
            <a:endParaRPr/>
          </a:p>
          <a:p>
            <a:pPr>
              <a:lnSpc>
                <a:spcPct val="100000"/>
              </a:lnSpc>
            </a:pPr>
            <a:r>
              <a:rPr lang="it-IT" sz="1300" strike="noStrike">
                <a:solidFill>
                  <a:srgbClr val="000000"/>
                </a:solidFill>
                <a:latin typeface="Arial"/>
                <a:ea typeface="DejaVu Sans"/>
              </a:rPr>
              <a:t>Colorate</a:t>
            </a:r>
            <a:endParaRPr/>
          </a:p>
          <a:p>
            <a:pPr>
              <a:lnSpc>
                <a:spcPct val="100000"/>
              </a:lnSpc>
            </a:pPr>
            <a:endParaRPr/>
          </a:p>
          <a:p>
            <a:pPr>
              <a:lnSpc>
                <a:spcPct val="100000"/>
              </a:lnSpc>
            </a:pPr>
            <a:r>
              <a:rPr b="1" lang="it-IT" sz="1300" strike="noStrike">
                <a:solidFill>
                  <a:srgbClr val="000000"/>
                </a:solidFill>
                <a:latin typeface="Arial"/>
                <a:ea typeface="DejaVu Sans"/>
              </a:rPr>
              <a:t>Collaborazioni</a:t>
            </a:r>
            <a:endParaRPr/>
          </a:p>
          <a:p>
            <a:pPr>
              <a:lnSpc>
                <a:spcPct val="100000"/>
              </a:lnSpc>
            </a:pPr>
            <a:r>
              <a:rPr lang="it-IT" sz="1300" strike="noStrike">
                <a:solidFill>
                  <a:srgbClr val="000000"/>
                </a:solidFill>
                <a:latin typeface="Arial"/>
                <a:ea typeface="DejaVu Sans"/>
              </a:rPr>
              <a:t>ASL AT Dipartimento delle Dipendenze</a:t>
            </a:r>
            <a:endParaRPr/>
          </a:p>
          <a:p>
            <a:pPr>
              <a:lnSpc>
                <a:spcPct val="100000"/>
              </a:lnSpc>
            </a:pPr>
            <a:r>
              <a:rPr lang="it-IT" sz="1300" strike="noStrike">
                <a:solidFill>
                  <a:srgbClr val="000000"/>
                </a:solidFill>
                <a:latin typeface="Arial"/>
                <a:ea typeface="DejaVu Sans"/>
              </a:rPr>
              <a:t>Associazione di volontariato Mani Colorate</a:t>
            </a:r>
            <a:endParaRPr/>
          </a:p>
          <a:p>
            <a:pPr>
              <a:lnSpc>
                <a:spcPct val="100000"/>
              </a:lnSpc>
            </a:pPr>
            <a:r>
              <a:rPr lang="it-IT" sz="1300" strike="noStrike">
                <a:solidFill>
                  <a:srgbClr val="000000"/>
                </a:solidFill>
                <a:latin typeface="Arial"/>
                <a:ea typeface="DejaVu Sans"/>
              </a:rPr>
              <a:t>A.ST.R.O.GIN. Onlus</a:t>
            </a:r>
            <a:endParaRPr/>
          </a:p>
          <a:p>
            <a:pPr>
              <a:lnSpc>
                <a:spcPct val="100000"/>
              </a:lnSpc>
            </a:pPr>
            <a:r>
              <a:rPr lang="it-IT" sz="1300" strike="noStrike">
                <a:solidFill>
                  <a:srgbClr val="000000"/>
                </a:solidFill>
                <a:latin typeface="Arial"/>
                <a:ea typeface="DejaVu Sans"/>
              </a:rPr>
              <a:t>Associazione “Il dono del volo”  Asti</a:t>
            </a:r>
            <a:endParaRPr/>
          </a:p>
          <a:p>
            <a:pPr>
              <a:lnSpc>
                <a:spcPct val="100000"/>
              </a:lnSpc>
            </a:pPr>
            <a:r>
              <a:rPr lang="it-IT" sz="1300" strike="noStrike">
                <a:solidFill>
                  <a:srgbClr val="000000"/>
                </a:solidFill>
                <a:latin typeface="Arial"/>
                <a:ea typeface="DejaVu Sans"/>
              </a:rPr>
              <a:t>ASL AT- Dipartimento Materno Infantile </a:t>
            </a:r>
            <a:endParaRPr/>
          </a:p>
          <a:p>
            <a:pPr>
              <a:lnSpc>
                <a:spcPct val="100000"/>
              </a:lnSpc>
            </a:pPr>
            <a:r>
              <a:rPr lang="it-IT" sz="1300" strike="noStrike">
                <a:solidFill>
                  <a:srgbClr val="000000"/>
                </a:solidFill>
                <a:latin typeface="Arial"/>
                <a:ea typeface="DejaVu Sans"/>
              </a:rPr>
              <a:t>CSVAA Centro Servizi Volontariato Alessandria Ast</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just">
              <a:lnSpc>
                <a:spcPct val="100000"/>
              </a:lnSpc>
            </a:pPr>
            <a:endParaRPr/>
          </a:p>
          <a:p>
            <a:pPr algn="just">
              <a:lnSpc>
                <a:spcPct val="100000"/>
              </a:lnSpc>
            </a:pPr>
            <a:endParaRPr/>
          </a:p>
          <a:p>
            <a:pPr algn="just">
              <a:lnSpc>
                <a:spcPct val="100000"/>
              </a:lnSpc>
            </a:pPr>
            <a:endParaRPr/>
          </a:p>
        </p:txBody>
      </p:sp>
      <p:pic>
        <p:nvPicPr>
          <p:cNvPr id="399" name="" descr=""/>
          <p:cNvPicPr/>
          <p:nvPr/>
        </p:nvPicPr>
        <p:blipFill>
          <a:blip r:embed="rId1"/>
          <a:stretch/>
        </p:blipFill>
        <p:spPr>
          <a:xfrm>
            <a:off x="4176000" y="7992000"/>
            <a:ext cx="3306600" cy="2085120"/>
          </a:xfrm>
          <a:prstGeom prst="rect">
            <a:avLst/>
          </a:prstGeom>
          <a:ln>
            <a:noFill/>
          </a:ln>
        </p:spPr>
      </p:pic>
      <p:sp>
        <p:nvSpPr>
          <p:cNvPr id="400" name="CustomShape 2"/>
          <p:cNvSpPr/>
          <p:nvPr/>
        </p:nvSpPr>
        <p:spPr>
          <a:xfrm flipV="1">
            <a:off x="288000" y="10077120"/>
            <a:ext cx="7180560" cy="14112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401" name="CustomShape 3"/>
          <p:cNvSpPr/>
          <p:nvPr/>
        </p:nvSpPr>
        <p:spPr>
          <a:xfrm>
            <a:off x="287280" y="1020492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402" name="CustomShape 4"/>
          <p:cNvSpPr/>
          <p:nvPr/>
        </p:nvSpPr>
        <p:spPr>
          <a:xfrm>
            <a:off x="3531960" y="10407960"/>
            <a:ext cx="358200" cy="28656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7C8AB08B-1992-43BA-939C-209057D92DDF}"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3" name="CustomShape 1"/>
          <p:cNvSpPr/>
          <p:nvPr/>
        </p:nvSpPr>
        <p:spPr>
          <a:xfrm>
            <a:off x="377640" y="385920"/>
            <a:ext cx="6795360" cy="1861920"/>
          </a:xfrm>
          <a:prstGeom prst="rect">
            <a:avLst/>
          </a:prstGeom>
          <a:noFill/>
          <a:ln>
            <a:noFill/>
          </a:ln>
        </p:spPr>
        <p:style>
          <a:lnRef idx="0"/>
          <a:fillRef idx="0"/>
          <a:effectRef idx="0"/>
          <a:fontRef idx="minor"/>
        </p:style>
        <p:txBody>
          <a:bodyPr lIns="0" rIns="0" tIns="0" bIns="0" anchor="ctr"/>
          <a:p>
            <a:r>
              <a:rPr b="1" lang="it-IT" sz="2000" strike="noStrike">
                <a:solidFill>
                  <a:srgbClr val="ff0000"/>
                </a:solidFill>
                <a:latin typeface="Arial"/>
                <a:ea typeface="DejaVu Sans"/>
              </a:rPr>
              <a:t>	</a:t>
            </a:r>
            <a:r>
              <a:rPr b="1" lang="it-IT" sz="2000" strike="noStrike">
                <a:solidFill>
                  <a:srgbClr val="ff0000"/>
                </a:solidFill>
                <a:latin typeface="Arial"/>
                <a:ea typeface="DejaVu Sans"/>
              </a:rPr>
              <a:t>	</a:t>
            </a:r>
            <a:r>
              <a:rPr b="1" lang="it-IT" sz="2000" strike="noStrike">
                <a:solidFill>
                  <a:srgbClr val="ff0000"/>
                </a:solidFill>
                <a:latin typeface="Arial"/>
                <a:ea typeface="DejaVu Sans"/>
              </a:rPr>
              <a:t>	</a:t>
            </a:r>
            <a:r>
              <a:rPr b="1" lang="it-IT" sz="2000" strike="noStrike">
                <a:solidFill>
                  <a:srgbClr val="ff0000"/>
                </a:solidFill>
                <a:latin typeface="Arial"/>
                <a:ea typeface="DejaVu Sans"/>
              </a:rPr>
              <a:t>	</a:t>
            </a:r>
            <a:r>
              <a:rPr b="1" lang="it-IT" sz="2000" strike="noStrike">
                <a:solidFill>
                  <a:srgbClr val="ff0000"/>
                </a:solidFill>
                <a:latin typeface="Arial"/>
                <a:ea typeface="DejaVu Sans"/>
              </a:rPr>
              <a:t>	</a:t>
            </a:r>
            <a:r>
              <a:rPr b="1" lang="it-IT" sz="2000" strike="noStrike">
                <a:solidFill>
                  <a:srgbClr val="ff0000"/>
                </a:solidFill>
                <a:latin typeface="Arial"/>
                <a:ea typeface="DejaVu Sans"/>
              </a:rPr>
              <a:t>     </a:t>
            </a:r>
            <a:r>
              <a:rPr b="1" lang="it-IT" sz="2000" strike="noStrike">
                <a:solidFill>
                  <a:srgbClr val="ff0000"/>
                </a:solidFill>
                <a:latin typeface="Arial"/>
                <a:ea typeface="DejaVu Sans"/>
              </a:rPr>
              <a:t>Allegato “A”</a:t>
            </a:r>
            <a:endParaRPr/>
          </a:p>
          <a:p>
            <a:pPr algn="ctr">
              <a:lnSpc>
                <a:spcPct val="100000"/>
              </a:lnSpc>
            </a:pPr>
            <a:r>
              <a:rPr lang="it-IT" strike="noStrike">
                <a:solidFill>
                  <a:srgbClr val="000000"/>
                </a:solidFill>
                <a:latin typeface="Arial"/>
                <a:ea typeface="DejaVu Sans"/>
              </a:rPr>
              <a:t>Scheda di adesione al Progetto</a:t>
            </a:r>
            <a:endParaRPr/>
          </a:p>
          <a:p>
            <a:pPr algn="ctr">
              <a:lnSpc>
                <a:spcPct val="100000"/>
              </a:lnSpc>
            </a:pPr>
            <a:endParaRPr/>
          </a:p>
          <a:p>
            <a:pPr algn="ctr">
              <a:lnSpc>
                <a:spcPct val="100000"/>
              </a:lnSpc>
            </a:pPr>
            <a:r>
              <a:rPr b="1" lang="it-IT" sz="2000" strike="noStrike">
                <a:solidFill>
                  <a:srgbClr val="000000"/>
                </a:solidFill>
                <a:latin typeface="Arial"/>
                <a:ea typeface="DejaVu Sans"/>
              </a:rPr>
              <a:t>INFORMI@MOCI</a:t>
            </a:r>
            <a:endParaRPr/>
          </a:p>
          <a:p>
            <a:pPr algn="ctr">
              <a:lnSpc>
                <a:spcPct val="100000"/>
              </a:lnSpc>
            </a:pPr>
            <a:r>
              <a:rPr b="1" lang="it-IT" strike="noStrike">
                <a:solidFill>
                  <a:srgbClr val="ff0000"/>
                </a:solidFill>
                <a:latin typeface="Arial"/>
                <a:ea typeface="DejaVu Sans"/>
              </a:rPr>
              <a:t>Scuole Secondarie di I° e II° grado</a:t>
            </a:r>
            <a:endParaRPr/>
          </a:p>
          <a:p>
            <a:pPr algn="ctr">
              <a:lnSpc>
                <a:spcPct val="100000"/>
              </a:lnSpc>
            </a:pPr>
            <a:endParaRPr/>
          </a:p>
        </p:txBody>
      </p:sp>
      <p:sp>
        <p:nvSpPr>
          <p:cNvPr id="404" name="CustomShape 2"/>
          <p:cNvSpPr/>
          <p:nvPr/>
        </p:nvSpPr>
        <p:spPr>
          <a:xfrm>
            <a:off x="216000" y="2211840"/>
            <a:ext cx="7194960" cy="9464400"/>
          </a:xfrm>
          <a:prstGeom prst="rect">
            <a:avLst/>
          </a:prstGeom>
          <a:noFill/>
          <a:ln>
            <a:noFill/>
          </a:ln>
        </p:spPr>
        <p:style>
          <a:lnRef idx="0"/>
          <a:fillRef idx="0"/>
          <a:effectRef idx="0"/>
          <a:fontRef idx="minor"/>
        </p:style>
        <p:txBody>
          <a:bodyPr lIns="0" rIns="0" tIns="0" bIns="0" anchor="ctr"/>
          <a:p>
            <a:pPr algn="ctr">
              <a:lnSpc>
                <a:spcPct val="100000"/>
              </a:lnSpc>
            </a:pPr>
            <a:r>
              <a:rPr b="1" lang="it-IT" sz="1600" strike="noStrike">
                <a:solidFill>
                  <a:srgbClr val="000000"/>
                </a:solidFill>
                <a:latin typeface="Arial"/>
                <a:ea typeface="DejaVu Sans"/>
              </a:rPr>
              <a:t>PROPOSTA  A “Convegno”</a:t>
            </a:r>
            <a:endParaRPr/>
          </a:p>
          <a:p>
            <a:pPr algn="ctr">
              <a:lnSpc>
                <a:spcPct val="100000"/>
              </a:lnSpc>
            </a:pPr>
            <a:endParaRPr/>
          </a:p>
          <a:p>
            <a:pPr algn="ctr">
              <a:lnSpc>
                <a:spcPct val="100000"/>
              </a:lnSpc>
            </a:pPr>
            <a:r>
              <a:rPr lang="it-IT" sz="1600" strike="noStrike">
                <a:solidFill>
                  <a:srgbClr val="000000"/>
                </a:solidFill>
                <a:latin typeface="Arial"/>
                <a:ea typeface="DejaVu Sans"/>
              </a:rPr>
              <a:t>Anno Scolastico 2019 – 2020</a:t>
            </a:r>
            <a:endParaRPr/>
          </a:p>
          <a:p>
            <a:pPr algn="ctr">
              <a:lnSpc>
                <a:spcPct val="100000"/>
              </a:lnSpc>
            </a:pPr>
            <a:endParaRPr/>
          </a:p>
          <a:p>
            <a:pPr algn="ctr">
              <a:lnSpc>
                <a:spcPct val="100000"/>
              </a:lnSpc>
            </a:pPr>
            <a:endParaRPr/>
          </a:p>
          <a:p>
            <a:pPr algn="ctr">
              <a:lnSpc>
                <a:spcPct val="100000"/>
              </a:lnSpc>
            </a:pPr>
            <a:r>
              <a:rPr lang="it-IT" sz="1600" strike="noStrike">
                <a:solidFill>
                  <a:srgbClr val="000000"/>
                </a:solidFill>
                <a:latin typeface="Arial"/>
                <a:ea typeface="DejaVu Sans"/>
              </a:rPr>
              <a:t>L’Istituzione scolastica ……………………………………………</a:t>
            </a:r>
            <a:endParaRPr/>
          </a:p>
          <a:p>
            <a:pPr algn="ctr">
              <a:lnSpc>
                <a:spcPct val="100000"/>
              </a:lnSpc>
            </a:pPr>
            <a:r>
              <a:rPr lang="it-IT" sz="1600" strike="noStrike">
                <a:solidFill>
                  <a:srgbClr val="000000"/>
                </a:solidFill>
                <a:latin typeface="Arial"/>
                <a:ea typeface="DejaVu Sans"/>
              </a:rPr>
              <a:t> </a:t>
            </a:r>
            <a:endParaRPr/>
          </a:p>
          <a:p>
            <a:pPr algn="ctr">
              <a:lnSpc>
                <a:spcPct val="100000"/>
              </a:lnSpc>
            </a:pPr>
            <a:r>
              <a:rPr lang="it-IT" sz="1600" strike="noStrike">
                <a:solidFill>
                  <a:srgbClr val="000000"/>
                </a:solidFill>
                <a:latin typeface="Arial"/>
                <a:ea typeface="DejaVu Sans"/>
              </a:rPr>
              <a:t>Plesso ……………………………………………………………….</a:t>
            </a:r>
            <a:endParaRPr/>
          </a:p>
          <a:p>
            <a:pPr algn="ctr">
              <a:lnSpc>
                <a:spcPct val="100000"/>
              </a:lnSpc>
            </a:pPr>
            <a:endParaRPr/>
          </a:p>
          <a:p>
            <a:pPr algn="ctr">
              <a:lnSpc>
                <a:spcPct val="100000"/>
              </a:lnSpc>
            </a:pPr>
            <a:r>
              <a:rPr lang="it-IT" sz="1600" strike="noStrike">
                <a:solidFill>
                  <a:srgbClr val="000000"/>
                </a:solidFill>
                <a:latin typeface="Arial"/>
                <a:ea typeface="DejaVu Sans"/>
              </a:rPr>
              <a:t>Richiede di partecipare al CONVEGNO: </a:t>
            </a:r>
            <a:endParaRPr/>
          </a:p>
          <a:p>
            <a:pPr algn="ctr">
              <a:lnSpc>
                <a:spcPct val="100000"/>
              </a:lnSpc>
            </a:pPr>
            <a:endParaRPr/>
          </a:p>
          <a:p>
            <a:pPr algn="ctr">
              <a:lnSpc>
                <a:spcPct val="100000"/>
              </a:lnSpc>
            </a:pPr>
            <a:r>
              <a:rPr lang="it-IT" sz="1600" strike="noStrike">
                <a:solidFill>
                  <a:srgbClr val="000000"/>
                </a:solidFill>
                <a:latin typeface="Arial"/>
                <a:ea typeface="DejaVu Sans"/>
              </a:rPr>
              <a:t>Numero alunni partecipanti: _________________</a:t>
            </a:r>
            <a:endParaRPr/>
          </a:p>
          <a:p>
            <a:pPr algn="ctr">
              <a:lnSpc>
                <a:spcPct val="100000"/>
              </a:lnSpc>
            </a:pPr>
            <a:endParaRPr/>
          </a:p>
          <a:p>
            <a:pPr algn="ctr">
              <a:lnSpc>
                <a:spcPct val="100000"/>
              </a:lnSpc>
            </a:pPr>
            <a:r>
              <a:rPr lang="it-IT" sz="1600" strike="noStrike">
                <a:solidFill>
                  <a:srgbClr val="000000"/>
                </a:solidFill>
                <a:latin typeface="Arial"/>
                <a:ea typeface="DejaVu Sans"/>
              </a:rPr>
              <a:t>Numero docenti e/o educatori partecipanti: _____</a:t>
            </a:r>
            <a:endParaRPr/>
          </a:p>
          <a:p>
            <a:pPr algn="ctr">
              <a:lnSpc>
                <a:spcPct val="100000"/>
              </a:lnSpc>
            </a:pPr>
            <a:endParaRPr/>
          </a:p>
          <a:p>
            <a:pPr algn="ctr">
              <a:lnSpc>
                <a:spcPct val="100000"/>
              </a:lnSpc>
            </a:pPr>
            <a:r>
              <a:rPr lang="it-IT" sz="1600" strike="noStrike">
                <a:solidFill>
                  <a:srgbClr val="000000"/>
                </a:solidFill>
                <a:latin typeface="Arial"/>
                <a:ea typeface="DejaVu Sans"/>
              </a:rPr>
              <a:t>Riferimenti:</a:t>
            </a:r>
            <a:endParaRPr/>
          </a:p>
          <a:p>
            <a:pPr algn="ctr">
              <a:lnSpc>
                <a:spcPct val="100000"/>
              </a:lnSpc>
            </a:pPr>
            <a:endParaRPr/>
          </a:p>
          <a:p>
            <a:pPr algn="ctr">
              <a:lnSpc>
                <a:spcPct val="100000"/>
              </a:lnSpc>
            </a:pPr>
            <a:r>
              <a:rPr lang="it-IT" sz="1600" strike="noStrike">
                <a:solidFill>
                  <a:srgbClr val="000000"/>
                </a:solidFill>
                <a:latin typeface="Arial"/>
                <a:ea typeface="DejaVu Sans"/>
              </a:rPr>
              <a:t>Insegnante/i …………………………………………………</a:t>
            </a:r>
            <a:endParaRPr/>
          </a:p>
          <a:p>
            <a:pPr algn="ctr">
              <a:lnSpc>
                <a:spcPct val="100000"/>
              </a:lnSpc>
            </a:pPr>
            <a:endParaRPr/>
          </a:p>
          <a:p>
            <a:pPr algn="ctr">
              <a:lnSpc>
                <a:spcPct val="100000"/>
              </a:lnSpc>
            </a:pPr>
            <a:r>
              <a:rPr lang="it-IT" sz="1600" strike="noStrike">
                <a:solidFill>
                  <a:srgbClr val="000000"/>
                </a:solidFill>
                <a:latin typeface="Arial"/>
                <a:ea typeface="DejaVu Sans"/>
              </a:rPr>
              <a:t>Tel.  .………………………………………………………...</a:t>
            </a:r>
            <a:endParaRPr/>
          </a:p>
          <a:p>
            <a:pPr algn="ctr">
              <a:lnSpc>
                <a:spcPct val="100000"/>
              </a:lnSpc>
            </a:pPr>
            <a:endParaRPr/>
          </a:p>
          <a:p>
            <a:pPr algn="ctr">
              <a:lnSpc>
                <a:spcPct val="100000"/>
              </a:lnSpc>
            </a:pPr>
            <a:r>
              <a:rPr lang="it-IT" sz="1600" strike="noStrike">
                <a:solidFill>
                  <a:srgbClr val="000000"/>
                </a:solidFill>
                <a:latin typeface="Arial"/>
                <a:ea typeface="DejaVu Sans"/>
              </a:rPr>
              <a:t>E-mail  ………………………………………………………</a:t>
            </a:r>
            <a:endParaRPr/>
          </a:p>
          <a:p>
            <a:pPr algn="ctr">
              <a:lnSpc>
                <a:spcPct val="100000"/>
              </a:lnSpc>
            </a:pPr>
            <a:endParaRPr/>
          </a:p>
          <a:p>
            <a:pPr algn="ctr">
              <a:lnSpc>
                <a:spcPct val="100000"/>
              </a:lnSpc>
            </a:pPr>
            <a:endParaRPr/>
          </a:p>
          <a:p>
            <a:pPr algn="ctr">
              <a:lnSpc>
                <a:spcPct val="100000"/>
              </a:lnSpc>
            </a:pPr>
            <a:r>
              <a:rPr lang="it-IT" sz="1600" strike="noStrike">
                <a:solidFill>
                  <a:srgbClr val="000000"/>
                </a:solidFill>
                <a:latin typeface="Arial"/>
                <a:ea typeface="DejaVu Sans"/>
              </a:rPr>
              <a:t>Data</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Firma </a:t>
            </a:r>
            <a:endParaRPr/>
          </a:p>
          <a:p>
            <a:pPr algn="ctr">
              <a:lnSpc>
                <a:spcPct val="100000"/>
              </a:lnSpc>
            </a:pPr>
            <a:endParaRPr/>
          </a:p>
          <a:p>
            <a:pPr algn="ctr">
              <a:lnSpc>
                <a:spcPct val="100000"/>
              </a:lnSpc>
            </a:pPr>
            <a:r>
              <a:rPr lang="it-IT" sz="1600" strike="noStrike">
                <a:solidFill>
                  <a:srgbClr val="000000"/>
                </a:solidFill>
                <a:latin typeface="Arial"/>
                <a:ea typeface="DejaVu Sans"/>
              </a:rPr>
              <a:t>___________</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______________</a:t>
            </a:r>
            <a:r>
              <a:rPr lang="it-IT" sz="1600" strike="noStrike">
                <a:solidFill>
                  <a:srgbClr val="000000"/>
                </a:solidFill>
                <a:latin typeface="Arial"/>
                <a:ea typeface="DejaVu Sans"/>
              </a:rPr>
              <a:t>	</a:t>
            </a:r>
            <a:endParaRPr/>
          </a:p>
          <a:p>
            <a:pPr algn="ctr">
              <a:lnSpc>
                <a:spcPct val="100000"/>
              </a:lnSpc>
            </a:pPr>
            <a:endParaRPr/>
          </a:p>
          <a:p>
            <a:pPr algn="ctr">
              <a:lnSpc>
                <a:spcPct val="100000"/>
              </a:lnSpc>
            </a:pPr>
            <a:endParaRPr/>
          </a:p>
          <a:p>
            <a:pPr algn="ctr">
              <a:lnSpc>
                <a:spcPct val="100000"/>
              </a:lnSpc>
            </a:pPr>
            <a:endParaRPr/>
          </a:p>
          <a:p>
            <a:pPr>
              <a:lnSpc>
                <a:spcPct val="100000"/>
              </a:lnSpc>
            </a:pPr>
            <a:r>
              <a:rPr lang="it-IT" sz="1600" strike="noStrike">
                <a:solidFill>
                  <a:srgbClr val="000000"/>
                </a:solidFill>
                <a:latin typeface="Arial"/>
                <a:ea typeface="DejaVu Sans"/>
              </a:rPr>
              <a:t> </a:t>
            </a:r>
            <a:r>
              <a:rPr b="1" lang="it-IT" sz="1600" strike="noStrike">
                <a:solidFill>
                  <a:srgbClr val="091715"/>
                </a:solidFill>
                <a:latin typeface="Arial"/>
                <a:ea typeface="DejaVu Sans"/>
              </a:rPr>
              <a:t>Trasmettere  la richiesta utilizzando il modulo allegato : </a:t>
            </a:r>
            <a:endParaRPr/>
          </a:p>
          <a:p>
            <a:pPr>
              <a:lnSpc>
                <a:spcPct val="100000"/>
              </a:lnSpc>
            </a:pPr>
            <a:r>
              <a:rPr b="1" lang="it-IT" sz="1600" strike="noStrike">
                <a:solidFill>
                  <a:srgbClr val="091715"/>
                </a:solidFill>
                <a:latin typeface="Arial"/>
                <a:ea typeface="DejaVu Sans"/>
              </a:rPr>
              <a:t> </a:t>
            </a:r>
            <a:r>
              <a:rPr b="1" lang="it-IT" sz="1600" strike="noStrike">
                <a:solidFill>
                  <a:srgbClr val="091715"/>
                </a:solidFill>
                <a:latin typeface="Arial"/>
                <a:ea typeface="DejaVu Sans"/>
              </a:rPr>
              <a:t>via fax 0141-484089 o e-mail: </a:t>
            </a:r>
            <a:r>
              <a:rPr b="1" lang="it-IT" sz="1600" strike="noStrike" u="sng">
                <a:solidFill>
                  <a:srgbClr val="0000ff"/>
                </a:solidFill>
                <a:latin typeface="Arial"/>
                <a:ea typeface="DejaVu Sans"/>
              </a:rPr>
              <a:t>promozionesalute@asl.at.it</a:t>
            </a:r>
            <a:endParaRPr/>
          </a:p>
          <a:p>
            <a:pPr>
              <a:lnSpc>
                <a:spcPct val="100000"/>
              </a:lnSpc>
            </a:pPr>
            <a:r>
              <a:rPr b="1" lang="it-IT" sz="1600" strike="noStrike">
                <a:solidFill>
                  <a:srgbClr val="091715"/>
                </a:solidFill>
                <a:latin typeface="Arial"/>
                <a:ea typeface="DejaVu Sans"/>
              </a:rPr>
              <a:t> </a:t>
            </a:r>
            <a:r>
              <a:rPr b="1" lang="it-IT" sz="1600" strike="noStrike">
                <a:solidFill>
                  <a:srgbClr val="091715"/>
                </a:solidFill>
                <a:latin typeface="Arial"/>
                <a:ea typeface="DejaVu Sans"/>
              </a:rPr>
              <a:t>Verranno accettate le richieste inviate entro il 30 settembre p.v. </a:t>
            </a:r>
            <a:endParaRPr/>
          </a:p>
          <a:p>
            <a:pPr>
              <a:lnSpc>
                <a:spcPct val="100000"/>
              </a:lnSpc>
            </a:pPr>
            <a:r>
              <a:rPr b="1" lang="it-IT" sz="1600" strike="noStrike">
                <a:solidFill>
                  <a:srgbClr val="000000"/>
                </a:solidFill>
                <a:latin typeface="Arial"/>
                <a:ea typeface="DejaVu Sans"/>
              </a:rPr>
              <a:t>  </a:t>
            </a:r>
            <a:endParaRPr/>
          </a:p>
          <a:p>
            <a:pPr algn="ctr">
              <a:lnSpc>
                <a:spcPct val="100000"/>
              </a:lnSpc>
            </a:pPr>
            <a:endParaRPr/>
          </a:p>
          <a:p>
            <a:pPr algn="ctr">
              <a:lnSpc>
                <a:spcPct val="100000"/>
              </a:lnSpc>
            </a:pPr>
            <a:endParaRPr/>
          </a:p>
          <a:p>
            <a:pPr algn="ctr">
              <a:lnSpc>
                <a:spcPct val="100000"/>
              </a:lnSpc>
            </a:pPr>
            <a:endParaRPr/>
          </a:p>
          <a:p>
            <a:pPr algn="ctr">
              <a:lnSpc>
                <a:spcPct val="100000"/>
              </a:lnSpc>
            </a:pP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endParaRPr/>
          </a:p>
        </p:txBody>
      </p:sp>
      <p:sp>
        <p:nvSpPr>
          <p:cNvPr id="405" name="CustomShape 3"/>
          <p:cNvSpPr/>
          <p:nvPr/>
        </p:nvSpPr>
        <p:spPr>
          <a:xfrm>
            <a:off x="3531960" y="10371960"/>
            <a:ext cx="358200" cy="28656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BB3B547F-59BE-4214-B387-F088DE091199}"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6" name="CustomShape 1"/>
          <p:cNvSpPr/>
          <p:nvPr/>
        </p:nvSpPr>
        <p:spPr>
          <a:xfrm>
            <a:off x="377640" y="402480"/>
            <a:ext cx="6795360" cy="1828800"/>
          </a:xfrm>
          <a:prstGeom prst="rect">
            <a:avLst/>
          </a:prstGeom>
          <a:noFill/>
          <a:ln>
            <a:noFill/>
          </a:ln>
        </p:spPr>
        <p:style>
          <a:lnRef idx="0"/>
          <a:fillRef idx="0"/>
          <a:effectRef idx="0"/>
          <a:fontRef idx="minor"/>
        </p:style>
        <p:txBody>
          <a:bodyPr lIns="0" rIns="0" tIns="0" bIns="0" anchor="ctr"/>
          <a:p>
            <a:r>
              <a:rPr b="1" lang="it-IT" sz="2000" strike="noStrike">
                <a:solidFill>
                  <a:srgbClr val="ff0000"/>
                </a:solidFill>
                <a:latin typeface="Arial"/>
                <a:ea typeface="DejaVu Sans"/>
              </a:rPr>
              <a:t>                                </a:t>
            </a:r>
            <a:r>
              <a:rPr b="1" lang="it-IT" sz="2000" strike="noStrike">
                <a:solidFill>
                  <a:srgbClr val="ff0000"/>
                </a:solidFill>
                <a:latin typeface="Arial"/>
                <a:ea typeface="DejaVu Sans"/>
              </a:rPr>
              <a:t>Allegato “B”</a:t>
            </a:r>
            <a:endParaRPr/>
          </a:p>
          <a:p>
            <a:r>
              <a:rPr lang="it-IT" strike="noStrike">
                <a:solidFill>
                  <a:srgbClr val="ff0000"/>
                </a:solidFill>
                <a:latin typeface="Arial"/>
                <a:ea typeface="DejaVu Sans"/>
              </a:rPr>
              <a:t>                    </a:t>
            </a:r>
            <a:r>
              <a:rPr lang="it-IT" strike="noStrike">
                <a:solidFill>
                  <a:srgbClr val="000000"/>
                </a:solidFill>
                <a:latin typeface="Arial"/>
                <a:ea typeface="DejaVu Sans"/>
              </a:rPr>
              <a:t> </a:t>
            </a:r>
            <a:r>
              <a:rPr lang="it-IT" strike="noStrike">
                <a:solidFill>
                  <a:srgbClr val="000000"/>
                </a:solidFill>
                <a:latin typeface="Arial"/>
                <a:ea typeface="DejaVu Sans"/>
              </a:rPr>
              <a:t>Scheda di adesione al Progetto</a:t>
            </a:r>
            <a:endParaRPr/>
          </a:p>
          <a:p>
            <a:endParaRPr/>
          </a:p>
          <a:p>
            <a:r>
              <a:rPr lang="it-IT" strike="noStrike">
                <a:solidFill>
                  <a:srgbClr val="ff0000"/>
                </a:solidFill>
                <a:latin typeface="Arial"/>
                <a:ea typeface="DejaVu Sans"/>
              </a:rPr>
              <a:t>                          </a:t>
            </a:r>
            <a:r>
              <a:rPr lang="it-IT" strike="noStrike">
                <a:solidFill>
                  <a:srgbClr val="000000"/>
                </a:solidFill>
                <a:latin typeface="Arial"/>
                <a:ea typeface="DejaVu Sans"/>
              </a:rPr>
              <a:t>     </a:t>
            </a:r>
            <a:r>
              <a:rPr b="1" lang="it-IT" sz="2200" strike="noStrike">
                <a:solidFill>
                  <a:srgbClr val="000000"/>
                </a:solidFill>
                <a:latin typeface="Arial"/>
                <a:ea typeface="DejaVu Sans"/>
              </a:rPr>
              <a:t> </a:t>
            </a:r>
            <a:r>
              <a:rPr b="1" lang="it-IT" sz="2200" strike="noStrike">
                <a:solidFill>
                  <a:srgbClr val="000000"/>
                </a:solidFill>
                <a:latin typeface="Arial"/>
                <a:ea typeface="DejaVu Sans"/>
              </a:rPr>
              <a:t>INFORMI@MOC</a:t>
            </a:r>
            <a:r>
              <a:rPr lang="it-IT" sz="2200" strike="noStrike">
                <a:solidFill>
                  <a:srgbClr val="000000"/>
                </a:solidFill>
                <a:latin typeface="Arial"/>
                <a:ea typeface="DejaVu Sans"/>
              </a:rPr>
              <a:t>I</a:t>
            </a:r>
            <a:endParaRPr/>
          </a:p>
          <a:p>
            <a:pPr algn="ctr">
              <a:lnSpc>
                <a:spcPct val="100000"/>
              </a:lnSpc>
            </a:pPr>
            <a:r>
              <a:rPr b="1" lang="it-IT" strike="noStrike">
                <a:solidFill>
                  <a:srgbClr val="ff0000"/>
                </a:solidFill>
                <a:latin typeface="Arial"/>
                <a:ea typeface="DejaVu Sans"/>
              </a:rPr>
              <a:t>Scuole Primarie e Secondarie di I° grado</a:t>
            </a:r>
            <a:endParaRPr/>
          </a:p>
        </p:txBody>
      </p:sp>
      <p:sp>
        <p:nvSpPr>
          <p:cNvPr id="407" name="CustomShape 2"/>
          <p:cNvSpPr/>
          <p:nvPr/>
        </p:nvSpPr>
        <p:spPr>
          <a:xfrm>
            <a:off x="377640" y="2193480"/>
            <a:ext cx="6795360" cy="10941840"/>
          </a:xfrm>
          <a:prstGeom prst="rect">
            <a:avLst/>
          </a:prstGeom>
          <a:noFill/>
          <a:ln>
            <a:noFill/>
          </a:ln>
        </p:spPr>
        <p:style>
          <a:lnRef idx="0"/>
          <a:fillRef idx="0"/>
          <a:effectRef idx="0"/>
          <a:fontRef idx="minor"/>
        </p:style>
        <p:txBody>
          <a:bodyPr lIns="0" rIns="0" tIns="0" bIns="0" anchor="ctr"/>
          <a:p>
            <a:pPr algn="ctr">
              <a:lnSpc>
                <a:spcPct val="100000"/>
              </a:lnSpc>
            </a:pPr>
            <a:endParaRPr/>
          </a:p>
          <a:p>
            <a:pPr algn="ctr">
              <a:lnSpc>
                <a:spcPct val="100000"/>
              </a:lnSpc>
            </a:pPr>
            <a:r>
              <a:rPr b="1" lang="it-IT" sz="1600" strike="noStrike">
                <a:solidFill>
                  <a:srgbClr val="000000"/>
                </a:solidFill>
                <a:latin typeface="Arial"/>
                <a:ea typeface="DejaVu Sans"/>
              </a:rPr>
              <a:t>PROPOSTA  B “Incontri-Laboratori-Seminari”</a:t>
            </a:r>
            <a:endParaRPr/>
          </a:p>
          <a:p>
            <a:pPr algn="ctr">
              <a:lnSpc>
                <a:spcPct val="100000"/>
              </a:lnSpc>
            </a:pPr>
            <a:endParaRPr/>
          </a:p>
          <a:p>
            <a:pPr algn="ctr">
              <a:lnSpc>
                <a:spcPct val="100000"/>
              </a:lnSpc>
            </a:pPr>
            <a:r>
              <a:rPr lang="it-IT" sz="1600" strike="noStrike">
                <a:solidFill>
                  <a:srgbClr val="000000"/>
                </a:solidFill>
                <a:latin typeface="Arial"/>
                <a:ea typeface="DejaVu Sans"/>
              </a:rPr>
              <a:t>Anno Scolastico 2019 – 2020</a:t>
            </a:r>
            <a:endParaRPr/>
          </a:p>
          <a:p>
            <a:pPr algn="ctr">
              <a:lnSpc>
                <a:spcPct val="100000"/>
              </a:lnSpc>
            </a:pPr>
            <a:endParaRPr/>
          </a:p>
          <a:p>
            <a:pPr algn="ctr">
              <a:lnSpc>
                <a:spcPct val="100000"/>
              </a:lnSpc>
            </a:pPr>
            <a:r>
              <a:rPr lang="it-IT" sz="1600" strike="noStrike">
                <a:solidFill>
                  <a:srgbClr val="000000"/>
                </a:solidFill>
                <a:latin typeface="Arial"/>
                <a:ea typeface="DejaVu Sans"/>
              </a:rPr>
              <a:t>L’Istituzione scolastica ……………………………………………</a:t>
            </a:r>
            <a:endParaRPr/>
          </a:p>
          <a:p>
            <a:pPr algn="ctr">
              <a:lnSpc>
                <a:spcPct val="100000"/>
              </a:lnSpc>
            </a:pPr>
            <a:r>
              <a:rPr lang="it-IT" sz="1600" strike="noStrike">
                <a:solidFill>
                  <a:srgbClr val="000000"/>
                </a:solidFill>
                <a:latin typeface="Arial"/>
                <a:ea typeface="DejaVu Sans"/>
              </a:rPr>
              <a:t> </a:t>
            </a:r>
            <a:endParaRPr/>
          </a:p>
          <a:p>
            <a:pPr algn="ctr">
              <a:lnSpc>
                <a:spcPct val="100000"/>
              </a:lnSpc>
            </a:pPr>
            <a:r>
              <a:rPr lang="it-IT" sz="1600" strike="noStrike">
                <a:solidFill>
                  <a:srgbClr val="000000"/>
                </a:solidFill>
                <a:latin typeface="Arial"/>
                <a:ea typeface="DejaVu Sans"/>
              </a:rPr>
              <a:t>Plesso ……………………………………………………………….</a:t>
            </a:r>
            <a:endParaRPr/>
          </a:p>
          <a:p>
            <a:pPr algn="ctr">
              <a:lnSpc>
                <a:spcPct val="100000"/>
              </a:lnSpc>
            </a:pPr>
            <a:endParaRPr/>
          </a:p>
          <a:p>
            <a:pPr algn="ctr">
              <a:lnSpc>
                <a:spcPct val="100000"/>
              </a:lnSpc>
            </a:pPr>
            <a:r>
              <a:rPr lang="it-IT" sz="1600" strike="noStrike">
                <a:solidFill>
                  <a:srgbClr val="000000"/>
                </a:solidFill>
                <a:latin typeface="Arial"/>
                <a:ea typeface="DejaVu Sans"/>
              </a:rPr>
              <a:t>Richiede di partecipare  Incontri-Laboratori-Seminari:</a:t>
            </a:r>
            <a:endParaRPr/>
          </a:p>
          <a:p>
            <a:pPr algn="ctr">
              <a:lnSpc>
                <a:spcPct val="100000"/>
              </a:lnSpc>
            </a:pPr>
            <a:endParaRPr/>
          </a:p>
          <a:p>
            <a:pPr algn="ctr">
              <a:lnSpc>
                <a:spcPct val="100000"/>
              </a:lnSpc>
            </a:pPr>
            <a:r>
              <a:rPr lang="it-IT" sz="1600" strike="noStrike">
                <a:solidFill>
                  <a:srgbClr val="000000"/>
                </a:solidFill>
                <a:latin typeface="Arial"/>
                <a:ea typeface="DejaVu Sans"/>
              </a:rPr>
              <a:t>Numero alunni partecipanti: _________________</a:t>
            </a:r>
            <a:endParaRPr/>
          </a:p>
          <a:p>
            <a:pPr algn="ctr">
              <a:lnSpc>
                <a:spcPct val="100000"/>
              </a:lnSpc>
            </a:pPr>
            <a:endParaRPr/>
          </a:p>
          <a:p>
            <a:pPr algn="ctr">
              <a:lnSpc>
                <a:spcPct val="100000"/>
              </a:lnSpc>
            </a:pPr>
            <a:r>
              <a:rPr lang="it-IT" sz="1600" strike="noStrike">
                <a:solidFill>
                  <a:srgbClr val="000000"/>
                </a:solidFill>
                <a:latin typeface="Arial"/>
                <a:ea typeface="DejaVu Sans"/>
              </a:rPr>
              <a:t>Numero docenti e/o educatori partecipanti: _____</a:t>
            </a:r>
            <a:endParaRPr/>
          </a:p>
          <a:p>
            <a:pPr algn="ctr">
              <a:lnSpc>
                <a:spcPct val="100000"/>
              </a:lnSpc>
            </a:pPr>
            <a:endParaRPr/>
          </a:p>
          <a:p>
            <a:pPr algn="ctr">
              <a:lnSpc>
                <a:spcPct val="100000"/>
              </a:lnSpc>
            </a:pPr>
            <a:r>
              <a:rPr lang="it-IT" sz="1600" strike="noStrike">
                <a:solidFill>
                  <a:srgbClr val="000000"/>
                </a:solidFill>
                <a:latin typeface="Arial"/>
                <a:ea typeface="DejaVu Sans"/>
              </a:rPr>
              <a:t>Riferimenti:</a:t>
            </a:r>
            <a:endParaRPr/>
          </a:p>
          <a:p>
            <a:pPr algn="ctr">
              <a:lnSpc>
                <a:spcPct val="100000"/>
              </a:lnSpc>
            </a:pPr>
            <a:endParaRPr/>
          </a:p>
          <a:p>
            <a:pPr algn="ctr">
              <a:lnSpc>
                <a:spcPct val="100000"/>
              </a:lnSpc>
            </a:pPr>
            <a:r>
              <a:rPr lang="it-IT" sz="1600" strike="noStrike">
                <a:solidFill>
                  <a:srgbClr val="000000"/>
                </a:solidFill>
                <a:latin typeface="Arial"/>
                <a:ea typeface="DejaVu Sans"/>
              </a:rPr>
              <a:t>Insegnante/i …………………………………………………</a:t>
            </a:r>
            <a:endParaRPr/>
          </a:p>
          <a:p>
            <a:pPr algn="ctr">
              <a:lnSpc>
                <a:spcPct val="100000"/>
              </a:lnSpc>
            </a:pPr>
            <a:endParaRPr/>
          </a:p>
          <a:p>
            <a:pPr algn="ctr">
              <a:lnSpc>
                <a:spcPct val="100000"/>
              </a:lnSpc>
            </a:pPr>
            <a:r>
              <a:rPr lang="it-IT" sz="1600" strike="noStrike">
                <a:solidFill>
                  <a:srgbClr val="000000"/>
                </a:solidFill>
                <a:latin typeface="Arial"/>
                <a:ea typeface="DejaVu Sans"/>
              </a:rPr>
              <a:t>Tel.  .………………………………………………………...</a:t>
            </a:r>
            <a:endParaRPr/>
          </a:p>
          <a:p>
            <a:pPr algn="ctr">
              <a:lnSpc>
                <a:spcPct val="100000"/>
              </a:lnSpc>
            </a:pPr>
            <a:endParaRPr/>
          </a:p>
          <a:p>
            <a:pPr algn="ctr">
              <a:lnSpc>
                <a:spcPct val="100000"/>
              </a:lnSpc>
            </a:pPr>
            <a:r>
              <a:rPr lang="it-IT" sz="1600" strike="noStrike">
                <a:solidFill>
                  <a:srgbClr val="000000"/>
                </a:solidFill>
                <a:latin typeface="Arial"/>
                <a:ea typeface="DejaVu Sans"/>
              </a:rPr>
              <a:t>E-mail  ………………………………………………………</a:t>
            </a:r>
            <a:endParaRPr/>
          </a:p>
          <a:p>
            <a:pPr algn="ctr">
              <a:lnSpc>
                <a:spcPct val="100000"/>
              </a:lnSpc>
            </a:pPr>
            <a:endParaRPr/>
          </a:p>
          <a:p>
            <a:pPr algn="ctr">
              <a:lnSpc>
                <a:spcPct val="100000"/>
              </a:lnSpc>
            </a:pPr>
            <a:endParaRPr/>
          </a:p>
          <a:p>
            <a:pPr algn="ctr">
              <a:lnSpc>
                <a:spcPct val="100000"/>
              </a:lnSpc>
            </a:pPr>
            <a:r>
              <a:rPr lang="it-IT" sz="1600" strike="noStrike">
                <a:solidFill>
                  <a:srgbClr val="000000"/>
                </a:solidFill>
                <a:latin typeface="Arial"/>
                <a:ea typeface="DejaVu Sans"/>
              </a:rPr>
              <a:t>Data</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Firma </a:t>
            </a:r>
            <a:endParaRPr/>
          </a:p>
          <a:p>
            <a:pPr algn="ctr">
              <a:lnSpc>
                <a:spcPct val="100000"/>
              </a:lnSpc>
            </a:pPr>
            <a:endParaRPr/>
          </a:p>
          <a:p>
            <a:pPr algn="ctr">
              <a:lnSpc>
                <a:spcPct val="100000"/>
              </a:lnSpc>
            </a:pPr>
            <a:r>
              <a:rPr lang="it-IT" sz="1600" strike="noStrike">
                <a:solidFill>
                  <a:srgbClr val="000000"/>
                </a:solidFill>
                <a:latin typeface="Arial"/>
                <a:ea typeface="DejaVu Sans"/>
              </a:rPr>
              <a:t>___________</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______________</a:t>
            </a:r>
            <a:r>
              <a:rPr lang="it-IT" sz="1600" strike="noStrike">
                <a:solidFill>
                  <a:srgbClr val="000000"/>
                </a:solidFill>
                <a:latin typeface="Arial"/>
                <a:ea typeface="DejaVu Sans"/>
              </a:rPr>
              <a:t>	</a:t>
            </a:r>
            <a:endParaRPr/>
          </a:p>
          <a:p>
            <a:pPr algn="ctr">
              <a:lnSpc>
                <a:spcPct val="100000"/>
              </a:lnSpc>
            </a:pPr>
            <a:endParaRPr/>
          </a:p>
          <a:p>
            <a:pPr algn="ctr">
              <a:lnSpc>
                <a:spcPct val="100000"/>
              </a:lnSpc>
            </a:pPr>
            <a:endParaRPr/>
          </a:p>
          <a:p>
            <a:pPr algn="ctr">
              <a:lnSpc>
                <a:spcPct val="100000"/>
              </a:lnSpc>
            </a:pPr>
            <a:endParaRPr/>
          </a:p>
          <a:p>
            <a:pPr>
              <a:lnSpc>
                <a:spcPct val="100000"/>
              </a:lnSpc>
            </a:pPr>
            <a:r>
              <a:rPr lang="it-IT" sz="1600" strike="noStrike">
                <a:solidFill>
                  <a:srgbClr val="000000"/>
                </a:solidFill>
                <a:latin typeface="Arial"/>
                <a:ea typeface="DejaVu Sans"/>
              </a:rPr>
              <a:t> </a:t>
            </a:r>
            <a:r>
              <a:rPr b="1" lang="it-IT" sz="1600" strike="noStrike">
                <a:solidFill>
                  <a:srgbClr val="091715"/>
                </a:solidFill>
                <a:latin typeface="Arial"/>
                <a:ea typeface="DejaVu Sans"/>
              </a:rPr>
              <a:t>Trasmettere  la richiesta utilizzando il modulo allegato : </a:t>
            </a:r>
            <a:endParaRPr/>
          </a:p>
          <a:p>
            <a:pPr>
              <a:lnSpc>
                <a:spcPct val="100000"/>
              </a:lnSpc>
            </a:pPr>
            <a:r>
              <a:rPr b="1" lang="it-IT" sz="1600" strike="noStrike">
                <a:solidFill>
                  <a:srgbClr val="091715"/>
                </a:solidFill>
                <a:latin typeface="Arial"/>
                <a:ea typeface="DejaVu Sans"/>
              </a:rPr>
              <a:t> </a:t>
            </a:r>
            <a:r>
              <a:rPr b="1" lang="it-IT" sz="1600" strike="noStrike">
                <a:solidFill>
                  <a:srgbClr val="091715"/>
                </a:solidFill>
                <a:latin typeface="Arial"/>
                <a:ea typeface="DejaVu Sans"/>
              </a:rPr>
              <a:t>via fax 0141-484089 o e-mail: </a:t>
            </a:r>
            <a:r>
              <a:rPr b="1" lang="it-IT" sz="1600" strike="noStrike" u="sng">
                <a:solidFill>
                  <a:srgbClr val="0000ff"/>
                </a:solidFill>
                <a:latin typeface="Arial"/>
                <a:ea typeface="DejaVu Sans"/>
              </a:rPr>
              <a:t>promozionesalute@asl.at.it</a:t>
            </a:r>
            <a:endParaRPr/>
          </a:p>
          <a:p>
            <a:pPr>
              <a:lnSpc>
                <a:spcPct val="100000"/>
              </a:lnSpc>
            </a:pPr>
            <a:r>
              <a:rPr b="1" lang="it-IT" sz="1600" strike="noStrike">
                <a:solidFill>
                  <a:srgbClr val="091715"/>
                </a:solidFill>
                <a:latin typeface="Arial"/>
                <a:ea typeface="DejaVu Sans"/>
              </a:rPr>
              <a:t> </a:t>
            </a:r>
            <a:r>
              <a:rPr b="1" lang="it-IT" sz="1600" strike="noStrike">
                <a:solidFill>
                  <a:srgbClr val="091715"/>
                </a:solidFill>
                <a:latin typeface="Arial"/>
                <a:ea typeface="DejaVu Sans"/>
              </a:rPr>
              <a:t>Verranno accettate le richieste inviate entro il 30 settembre p.v. </a:t>
            </a:r>
            <a:endParaRPr/>
          </a:p>
          <a:p>
            <a:pPr>
              <a:lnSpc>
                <a:spcPct val="100000"/>
              </a:lnSpc>
            </a:pPr>
            <a:r>
              <a:rPr b="1" lang="it-IT" sz="1600" strike="noStrike">
                <a:solidFill>
                  <a:srgbClr val="000000"/>
                </a:solidFill>
                <a:latin typeface="Arial"/>
                <a:ea typeface="DejaVu Sans"/>
              </a:rPr>
              <a:t>  </a:t>
            </a:r>
            <a:endParaRPr/>
          </a:p>
          <a:p>
            <a:pPr>
              <a:lnSpc>
                <a:spcPct val="100000"/>
              </a:lnSpc>
            </a:pP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r>
              <a:rPr lang="it-IT" sz="1600" strike="noStrike">
                <a:solidFill>
                  <a:srgbClr val="000000"/>
                </a:solidFill>
                <a:latin typeface="Arial"/>
                <a:ea typeface="DejaVu Sans"/>
              </a:rPr>
              <a:t>                                                       </a:t>
            </a:r>
            <a:endParaRPr/>
          </a:p>
        </p:txBody>
      </p:sp>
      <p:sp>
        <p:nvSpPr>
          <p:cNvPr id="408" name="CustomShape 3"/>
          <p:cNvSpPr/>
          <p:nvPr/>
        </p:nvSpPr>
        <p:spPr>
          <a:xfrm>
            <a:off x="3531960" y="10407960"/>
            <a:ext cx="358200" cy="28656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0261A951-9EA6-408A-B563-6C0A5EE031F8}"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9" name="CustomShape 1"/>
          <p:cNvSpPr/>
          <p:nvPr/>
        </p:nvSpPr>
        <p:spPr>
          <a:xfrm>
            <a:off x="180000" y="1007676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410" name="CustomShape 2"/>
          <p:cNvSpPr/>
          <p:nvPr/>
        </p:nvSpPr>
        <p:spPr>
          <a:xfrm>
            <a:off x="180000" y="9927360"/>
            <a:ext cx="7180560" cy="134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411" name="CustomShape 3"/>
          <p:cNvSpPr/>
          <p:nvPr/>
        </p:nvSpPr>
        <p:spPr>
          <a:xfrm>
            <a:off x="158400" y="131400"/>
            <a:ext cx="1196280" cy="21132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e41f26"/>
                </a:solidFill>
                <a:latin typeface="Arial"/>
                <a:ea typeface="DejaVu Sans"/>
              </a:rPr>
              <a:t>Dipendenze</a:t>
            </a:r>
            <a:endParaRPr/>
          </a:p>
        </p:txBody>
      </p:sp>
      <p:sp>
        <p:nvSpPr>
          <p:cNvPr id="412" name="CustomShape 4"/>
          <p:cNvSpPr/>
          <p:nvPr/>
        </p:nvSpPr>
        <p:spPr>
          <a:xfrm>
            <a:off x="302400" y="504000"/>
            <a:ext cx="2348280" cy="20304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3e7dc0"/>
                </a:solidFill>
                <a:latin typeface="Arial"/>
                <a:ea typeface="DejaVu Sans"/>
              </a:rPr>
              <a:t>Scuole SEC. di I° grado</a:t>
            </a:r>
            <a:endParaRPr/>
          </a:p>
        </p:txBody>
      </p:sp>
      <p:sp>
        <p:nvSpPr>
          <p:cNvPr id="413" name="CustomShape 5"/>
          <p:cNvSpPr/>
          <p:nvPr/>
        </p:nvSpPr>
        <p:spPr>
          <a:xfrm>
            <a:off x="144000" y="936000"/>
            <a:ext cx="7018560" cy="8326440"/>
          </a:xfrm>
          <a:prstGeom prst="rect">
            <a:avLst/>
          </a:prstGeom>
          <a:noFill/>
          <a:ln>
            <a:noFill/>
          </a:ln>
        </p:spPr>
        <p:style>
          <a:lnRef idx="0"/>
          <a:fillRef idx="0"/>
          <a:effectRef idx="0"/>
          <a:fontRef idx="minor"/>
        </p:style>
        <p:txBody>
          <a:bodyPr lIns="0" rIns="0" tIns="12600" bIns="0"/>
          <a:p>
            <a:pPr algn="ctr">
              <a:lnSpc>
                <a:spcPct val="100000"/>
              </a:lnSpc>
            </a:pPr>
            <a:r>
              <a:rPr b="1" lang="it-IT" sz="1400" strike="noStrike">
                <a:solidFill>
                  <a:srgbClr val="231f20"/>
                </a:solidFill>
                <a:latin typeface="Arial"/>
                <a:ea typeface="DejaVu Sans"/>
              </a:rPr>
              <a:t>     </a:t>
            </a:r>
            <a:r>
              <a:rPr b="1" lang="it-IT" strike="noStrike">
                <a:solidFill>
                  <a:srgbClr val="231f20"/>
                </a:solidFill>
                <a:latin typeface="Arial"/>
                <a:ea typeface="DejaVu Sans"/>
              </a:rPr>
              <a:t>UNPLUGGED </a:t>
            </a:r>
            <a:r>
              <a:rPr b="1" lang="it-IT" sz="1400" strike="noStrike">
                <a:solidFill>
                  <a:srgbClr val="231f20"/>
                </a:solidFill>
                <a:latin typeface="Arial"/>
                <a:ea typeface="DejaVu Sans"/>
              </a:rPr>
              <a:t>	</a:t>
            </a:r>
            <a:r>
              <a:rPr b="1" lang="it-IT" sz="1400" strike="noStrike">
                <a:solidFill>
                  <a:srgbClr val="231f20"/>
                </a:solidFill>
                <a:latin typeface="Arial"/>
                <a:ea typeface="DejaVu Sans"/>
              </a:rPr>
              <a:t>	</a:t>
            </a:r>
            <a:r>
              <a:rPr b="1" lang="it-IT" sz="1400" strike="noStrike">
                <a:solidFill>
                  <a:srgbClr val="231f20"/>
                </a:solidFill>
                <a:latin typeface="Arial"/>
                <a:ea typeface="DejaVu Sans"/>
              </a:rPr>
              <a:t>	</a:t>
            </a:r>
            <a:endParaRPr/>
          </a:p>
          <a:p>
            <a:pPr>
              <a:lnSpc>
                <a:spcPct val="100000"/>
              </a:lnSpc>
            </a:pPr>
            <a:r>
              <a:rPr b="1" lang="it-IT" sz="1200" strike="noStrike">
                <a:solidFill>
                  <a:srgbClr val="231f20"/>
                </a:solidFill>
                <a:latin typeface="Arial"/>
                <a:ea typeface="DejaVu Sans"/>
              </a:rPr>
              <a:t>Contesto</a:t>
            </a:r>
            <a:endParaRPr/>
          </a:p>
          <a:p>
            <a:pPr algn="just">
              <a:lnSpc>
                <a:spcPct val="100000"/>
              </a:lnSpc>
            </a:pPr>
            <a:r>
              <a:rPr lang="it-IT" sz="1200" strike="noStrike">
                <a:solidFill>
                  <a:srgbClr val="231f20"/>
                </a:solidFill>
                <a:latin typeface="Arial"/>
                <a:ea typeface="DejaVu Sans"/>
              </a:rPr>
              <a:t>La scuola ha inserito da anni nei propri obiettivi, oltre al raggiungimento dello sviluppo cognitivo, anche quello dello sviluppo personale e sociale degli studenti.</a:t>
            </a:r>
            <a:endParaRPr/>
          </a:p>
          <a:p>
            <a:pPr algn="just">
              <a:lnSpc>
                <a:spcPct val="100000"/>
              </a:lnSpc>
            </a:pPr>
            <a:r>
              <a:rPr lang="it-IT" sz="1200" strike="noStrike">
                <a:solidFill>
                  <a:srgbClr val="231f20"/>
                </a:solidFill>
                <a:latin typeface="Arial"/>
                <a:ea typeface="DejaVu Sans"/>
              </a:rPr>
              <a:t>Costituisce pertanto il setting più idoneo per l’attivazione di programmi di prevenzione primaria, ovvero rivolti ad una popolazione sana per prevenire un comportamento a rischio che non si è ancora manifestato; nel nostro caso il consumo di sostanze quali tabacco, cannabis, alcol.</a:t>
            </a:r>
            <a:endParaRPr/>
          </a:p>
          <a:p>
            <a:pPr algn="just">
              <a:lnSpc>
                <a:spcPct val="100000"/>
              </a:lnSpc>
            </a:pPr>
            <a:r>
              <a:rPr lang="it-IT" sz="1200" strike="noStrike">
                <a:solidFill>
                  <a:srgbClr val="231f20"/>
                </a:solidFill>
                <a:latin typeface="Arial"/>
                <a:ea typeface="DejaVu Sans"/>
              </a:rPr>
              <a:t>Dalle indagini ESPAD Italia 2014 [www.espad.org] e HBSC Italia 2014 [www.hbsc.org] sappiamo infatti che 4 consumatori su 5 iniziano l’uso di sostanze prima di avere raggiunto  l’età adulta.</a:t>
            </a:r>
            <a:endParaRPr/>
          </a:p>
          <a:p>
            <a:pPr algn="just">
              <a:lnSpc>
                <a:spcPct val="100000"/>
              </a:lnSpc>
            </a:pPr>
            <a:r>
              <a:rPr lang="it-IT" sz="1200" strike="noStrike">
                <a:solidFill>
                  <a:srgbClr val="231f20"/>
                </a:solidFill>
                <a:latin typeface="Arial"/>
                <a:ea typeface="DejaVu Sans"/>
              </a:rPr>
              <a:t>Tra gli interventi più accreditati e convalidati in questo campo vi è il </a:t>
            </a:r>
            <a:r>
              <a:rPr i="1" lang="it-IT" sz="1200" strike="noStrike">
                <a:solidFill>
                  <a:srgbClr val="231f20"/>
                </a:solidFill>
                <a:latin typeface="Arial"/>
                <a:ea typeface="DejaVu Sans"/>
              </a:rPr>
              <a:t>Programma UNPLUGGED</a:t>
            </a:r>
            <a:r>
              <a:rPr lang="it-IT" sz="1200" strike="noStrike">
                <a:solidFill>
                  <a:srgbClr val="231f20"/>
                </a:solidFill>
                <a:latin typeface="Arial"/>
                <a:ea typeface="DejaVu Sans"/>
              </a:rPr>
              <a:t>, nato dall'esperienza del Progetto EUDAP (European Drug Addiction Prevention Trial), studio multicentrico </a:t>
            </a:r>
            <a:r>
              <a:rPr i="1" lang="it-IT" sz="1200" strike="noStrike">
                <a:solidFill>
                  <a:srgbClr val="231f20"/>
                </a:solidFill>
                <a:latin typeface="Arial"/>
                <a:ea typeface="DejaVu Sans"/>
              </a:rPr>
              <a:t>concepito specificamente per le scuole europee</a:t>
            </a:r>
            <a:r>
              <a:rPr lang="it-IT" sz="1200" strike="noStrike">
                <a:solidFill>
                  <a:srgbClr val="231f20"/>
                </a:solidFill>
                <a:latin typeface="Arial"/>
                <a:ea typeface="DejaVu Sans"/>
              </a:rPr>
              <a:t>. Esso utilizza principi e metodi che la letteratura scientifica ha indicato come i più utili al fine di ridurre la prevalenza del consumo di sostanze stupefacenti ed è finalizzato  alla prevenzione dell’uso precoce di tabacco, alcol e droghe.</a:t>
            </a:r>
            <a:endParaRPr/>
          </a:p>
          <a:p>
            <a:pPr algn="just">
              <a:lnSpc>
                <a:spcPct val="100000"/>
              </a:lnSpc>
            </a:pPr>
            <a:r>
              <a:rPr lang="it-IT" sz="1200" strike="noStrike">
                <a:solidFill>
                  <a:srgbClr val="231f20"/>
                </a:solidFill>
                <a:latin typeface="Arial"/>
                <a:ea typeface="DejaVu Sans"/>
              </a:rPr>
              <a:t>L’</a:t>
            </a:r>
            <a:r>
              <a:rPr i="1" lang="it-IT" sz="1200" strike="noStrike">
                <a:solidFill>
                  <a:srgbClr val="231f20"/>
                </a:solidFill>
                <a:latin typeface="Arial"/>
                <a:ea typeface="DejaVu Sans"/>
              </a:rPr>
              <a:t>ambito</a:t>
            </a:r>
            <a:r>
              <a:rPr lang="it-IT" sz="1200" strike="noStrike">
                <a:solidFill>
                  <a:srgbClr val="231f20"/>
                </a:solidFill>
                <a:latin typeface="Arial"/>
                <a:ea typeface="DejaVu Sans"/>
              </a:rPr>
              <a:t> d’azione della didattica proposto dal Programma </a:t>
            </a:r>
            <a:r>
              <a:rPr i="1" lang="it-IT" sz="1200" strike="noStrike">
                <a:solidFill>
                  <a:srgbClr val="231f20"/>
                </a:solidFill>
                <a:latin typeface="Arial"/>
                <a:ea typeface="DejaVu Sans"/>
              </a:rPr>
              <a:t>UNPLUGGED</a:t>
            </a:r>
            <a:r>
              <a:rPr lang="it-IT" sz="1200" strike="noStrike">
                <a:solidFill>
                  <a:srgbClr val="231f20"/>
                </a:solidFill>
                <a:latin typeface="Arial"/>
                <a:ea typeface="DejaVu Sans"/>
              </a:rPr>
              <a:t> è riferito ai comportamenti: motivare e rendere capaci di adottare comportamenti di tutela e autotutela, di sviluppare abitudini e atteggiamenti corretti in situazioni di pericolo personale e ambientale.</a:t>
            </a:r>
            <a:endParaRPr/>
          </a:p>
          <a:p>
            <a:pPr algn="just">
              <a:lnSpc>
                <a:spcPct val="100000"/>
              </a:lnSpc>
            </a:pPr>
            <a:r>
              <a:rPr i="1" lang="it-IT" sz="1200" strike="noStrike">
                <a:solidFill>
                  <a:srgbClr val="231f20"/>
                </a:solidFill>
                <a:latin typeface="Arial"/>
                <a:ea typeface="DejaVu Sans"/>
              </a:rPr>
              <a:t>Il modello adottato è quello dell’influenza sociale.</a:t>
            </a:r>
            <a:r>
              <a:rPr lang="it-IT" sz="1200" strike="noStrike">
                <a:solidFill>
                  <a:srgbClr val="231f20"/>
                </a:solidFill>
                <a:latin typeface="Arial"/>
                <a:ea typeface="DejaVu Sans"/>
              </a:rPr>
              <a:t> Si basa sulla promozione delle life skill, ovvero l'insieme delle abilità utili per adottare un comportamento positivo e flessibile e far fronte con efficacia alle esigenze e alle difficoltà che si presentano nella vita di tutti i giorni (OMS, 1998).</a:t>
            </a:r>
            <a:endParaRPr/>
          </a:p>
          <a:p>
            <a:pPr algn="just">
              <a:lnSpc>
                <a:spcPct val="100000"/>
              </a:lnSpc>
            </a:pPr>
            <a:r>
              <a:rPr lang="it-IT" sz="1200" strike="noStrike">
                <a:solidFill>
                  <a:srgbClr val="231f20"/>
                </a:solidFill>
                <a:latin typeface="Arial"/>
                <a:ea typeface="DejaVu Sans"/>
              </a:rPr>
              <a:t>Gli adolescenti tendono ad adottare le attitudini del gruppo e ad agire in accordo con le aspettative dello stesso secondo bisogni di affiliazione e di confronto sociale. Ma anche per necessità di rispondere alle pressioni sociali, per agire in modo conforme al gruppo. Il comportamento è però sovente influenzato da percezioni scorrette (la “norma”</a:t>
            </a:r>
            <a:r>
              <a:rPr i="1" lang="it-IT" sz="1200" strike="noStrike">
                <a:solidFill>
                  <a:srgbClr val="231f20"/>
                </a:solidFill>
                <a:latin typeface="Arial"/>
                <a:ea typeface="DejaVu Sans"/>
              </a:rPr>
              <a:t> percepita</a:t>
            </a:r>
            <a:r>
              <a:rPr lang="it-IT" sz="1200" strike="noStrike">
                <a:solidFill>
                  <a:srgbClr val="231f20"/>
                </a:solidFill>
                <a:latin typeface="Arial"/>
                <a:ea typeface="DejaVu Sans"/>
              </a:rPr>
              <a:t>) più che dalle reali opinioni, credenze ed azioni del singolo (la “norma” </a:t>
            </a:r>
            <a:r>
              <a:rPr i="1" lang="it-IT" sz="1200" strike="noStrike">
                <a:solidFill>
                  <a:srgbClr val="231f20"/>
                </a:solidFill>
                <a:latin typeface="Arial"/>
                <a:ea typeface="DejaVu Sans"/>
              </a:rPr>
              <a:t>reale</a:t>
            </a:r>
            <a:r>
              <a:rPr lang="it-IT" sz="1200" strike="noStrike">
                <a:solidFill>
                  <a:srgbClr val="231f20"/>
                </a:solidFill>
                <a:latin typeface="Arial"/>
                <a:ea typeface="DejaVu Sans"/>
              </a:rPr>
              <a:t>).</a:t>
            </a:r>
            <a:endParaRPr/>
          </a:p>
          <a:p>
            <a:pPr algn="just">
              <a:lnSpc>
                <a:spcPct val="100000"/>
              </a:lnSpc>
            </a:pPr>
            <a:r>
              <a:rPr lang="it-IT" sz="1200" strike="noStrike">
                <a:solidFill>
                  <a:srgbClr val="231f20"/>
                </a:solidFill>
                <a:latin typeface="Arial"/>
                <a:ea typeface="DejaVu Sans"/>
              </a:rPr>
              <a:t>Il Programma </a:t>
            </a:r>
            <a:r>
              <a:rPr i="1" lang="it-IT" sz="1200" strike="noStrike">
                <a:solidFill>
                  <a:srgbClr val="231f20"/>
                </a:solidFill>
                <a:latin typeface="Arial"/>
                <a:ea typeface="DejaVu Sans"/>
              </a:rPr>
              <a:t>UNPLUGGED</a:t>
            </a:r>
            <a:r>
              <a:rPr lang="it-IT" sz="1200" strike="noStrike">
                <a:solidFill>
                  <a:srgbClr val="231f20"/>
                </a:solidFill>
                <a:latin typeface="Arial"/>
                <a:ea typeface="DejaVu Sans"/>
              </a:rPr>
              <a:t> mira a sviluppare e/o rinforzare le life skill, sostenendo il singolo ed il gruppo classe nell'individuare comportamenti positivi e scelte salutari per valutare e reagire alle influenze ambientali.</a:t>
            </a:r>
            <a:endParaRPr/>
          </a:p>
          <a:p>
            <a:pPr algn="just">
              <a:lnSpc>
                <a:spcPct val="100000"/>
              </a:lnSpc>
            </a:pPr>
            <a:r>
              <a:rPr lang="it-IT" sz="1200" strike="noStrike">
                <a:solidFill>
                  <a:srgbClr val="231f20"/>
                </a:solidFill>
                <a:latin typeface="Arial"/>
                <a:ea typeface="DejaVu Sans"/>
              </a:rPr>
              <a:t>Riconosciutane la validità, la Commissione  Europea ha finanziato il programma nell’ambito del Programma Europeo di Sanità Pubblica.</a:t>
            </a:r>
            <a:r>
              <a:rPr i="1" lang="it-IT" sz="1200" strike="noStrike">
                <a:solidFill>
                  <a:srgbClr val="231f20"/>
                </a:solidFill>
                <a:latin typeface="Arial"/>
                <a:ea typeface="DejaVu Sans"/>
              </a:rPr>
              <a:t> Ad oggi UNPLUGGED è portato avanti in 18 regioni italiane su 20</a:t>
            </a:r>
            <a:r>
              <a:rPr lang="it-IT" sz="1200" strike="noStrike">
                <a:solidFill>
                  <a:srgbClr val="231f20"/>
                </a:solidFill>
                <a:latin typeface="Arial"/>
                <a:ea typeface="DejaVu Sans"/>
              </a:rPr>
              <a:t> (escluse Emilia Romagna e Basilicata), nei</a:t>
            </a:r>
            <a:r>
              <a:rPr i="1" lang="it-IT" sz="1200" strike="noStrike">
                <a:solidFill>
                  <a:srgbClr val="231f20"/>
                </a:solidFill>
                <a:latin typeface="Arial"/>
                <a:ea typeface="DejaVu Sans"/>
              </a:rPr>
              <a:t> 6 Paesi europei</a:t>
            </a:r>
            <a:r>
              <a:rPr lang="it-IT" sz="1200" strike="noStrike">
                <a:solidFill>
                  <a:srgbClr val="231f20"/>
                </a:solidFill>
                <a:latin typeface="Arial"/>
                <a:ea typeface="DejaVu Sans"/>
              </a:rPr>
              <a:t> che lo hanno inizialmente varato insieme all'Italia ed in </a:t>
            </a:r>
            <a:r>
              <a:rPr i="1" lang="it-IT" sz="1200" strike="noStrike">
                <a:solidFill>
                  <a:srgbClr val="231f20"/>
                </a:solidFill>
                <a:latin typeface="Arial"/>
                <a:ea typeface="DejaVu Sans"/>
              </a:rPr>
              <a:t>altri 9 Paesi europei ed extra europei</a:t>
            </a:r>
            <a:r>
              <a:rPr lang="it-IT" sz="1200" strike="noStrike">
                <a:solidFill>
                  <a:srgbClr val="231f20"/>
                </a:solidFill>
                <a:latin typeface="Arial"/>
                <a:ea typeface="DejaVu Sans"/>
              </a:rPr>
              <a:t> (Croazia, Kirghizistan, Libano, Lituania, Marocco, Repubblica Ceca, Romania, Russia e Slovenia) aggiuntisi successivamente.</a:t>
            </a:r>
            <a:endParaRPr/>
          </a:p>
          <a:p>
            <a:pPr>
              <a:lnSpc>
                <a:spcPct val="100000"/>
              </a:lnSpc>
            </a:pPr>
            <a:endParaRPr/>
          </a:p>
          <a:p>
            <a:pPr>
              <a:lnSpc>
                <a:spcPct val="100000"/>
              </a:lnSpc>
            </a:pPr>
            <a:r>
              <a:rPr b="1" lang="it-IT" sz="1200" strike="noStrike">
                <a:solidFill>
                  <a:srgbClr val="231f20"/>
                </a:solidFill>
                <a:latin typeface="Arial"/>
                <a:ea typeface="DejaVu Sans"/>
              </a:rPr>
              <a:t>Finalita’</a:t>
            </a:r>
            <a:endParaRPr/>
          </a:p>
          <a:p>
            <a:pPr>
              <a:lnSpc>
                <a:spcPct val="100000"/>
              </a:lnSpc>
            </a:pPr>
            <a:r>
              <a:rPr b="1" lang="it-IT" sz="1200" strike="noStrike">
                <a:solidFill>
                  <a:srgbClr val="231f20"/>
                </a:solidFill>
                <a:latin typeface="Arial"/>
                <a:ea typeface="DejaVu Sans"/>
              </a:rPr>
              <a:t>*</a:t>
            </a:r>
            <a:r>
              <a:rPr lang="it-IT" sz="1200" strike="noStrike">
                <a:solidFill>
                  <a:srgbClr val="231f20"/>
                </a:solidFill>
                <a:latin typeface="Arial"/>
                <a:ea typeface="DejaVu Sans"/>
              </a:rPr>
              <a:t> prevenire l’iniziazione all’uso di tabacco, alcol e droghe</a:t>
            </a:r>
            <a:endParaRPr/>
          </a:p>
          <a:p>
            <a:pPr>
              <a:lnSpc>
                <a:spcPct val="100000"/>
              </a:lnSpc>
            </a:pPr>
            <a:r>
              <a:rPr lang="it-IT" sz="1200" strike="noStrike">
                <a:solidFill>
                  <a:srgbClr val="231f20"/>
                </a:solidFill>
                <a:latin typeface="Arial"/>
                <a:ea typeface="DejaVu Sans"/>
              </a:rPr>
              <a:t>* ritardarne la prima eventuale assunzione </a:t>
            </a:r>
            <a:endParaRPr/>
          </a:p>
          <a:p>
            <a:pPr>
              <a:lnSpc>
                <a:spcPct val="100000"/>
              </a:lnSpc>
            </a:pPr>
            <a:r>
              <a:rPr lang="it-IT" sz="1200" strike="noStrike">
                <a:solidFill>
                  <a:srgbClr val="231f20"/>
                </a:solidFill>
                <a:latin typeface="Arial"/>
                <a:ea typeface="DejaVu Sans"/>
              </a:rPr>
              <a:t>* sviluppare e rinforzare i fattori protettivi</a:t>
            </a:r>
            <a:endParaRPr/>
          </a:p>
          <a:p>
            <a:pPr>
              <a:lnSpc>
                <a:spcPct val="100000"/>
              </a:lnSpc>
            </a:pPr>
            <a:r>
              <a:rPr lang="it-IT" sz="1200" strike="noStrike">
                <a:solidFill>
                  <a:srgbClr val="231f20"/>
                </a:solidFill>
                <a:latin typeface="Arial"/>
                <a:ea typeface="DejaVu Sans"/>
              </a:rPr>
              <a:t>* applicare criteri di evidenza di efficacia scientifica</a:t>
            </a:r>
            <a:endParaRPr/>
          </a:p>
          <a:p>
            <a:pPr>
              <a:lnSpc>
                <a:spcPct val="100000"/>
              </a:lnSpc>
            </a:pPr>
            <a:r>
              <a:rPr lang="it-IT" sz="1200" strike="noStrike">
                <a:solidFill>
                  <a:srgbClr val="231f20"/>
                </a:solidFill>
                <a:latin typeface="Arial"/>
                <a:ea typeface="DejaVu Sans"/>
              </a:rPr>
              <a:t>* valorizzare la rete locale tra ASLAT (formatori) e SCUOLE</a:t>
            </a:r>
            <a:endParaRPr/>
          </a:p>
          <a:p>
            <a:pPr>
              <a:lnSpc>
                <a:spcPts val="0"/>
              </a:lnSpc>
            </a:pPr>
            <a:r>
              <a:rPr lang="it-IT" sz="1200" strike="noStrike">
                <a:solidFill>
                  <a:srgbClr val="231f20"/>
                </a:solidFill>
                <a:latin typeface="Arial"/>
                <a:ea typeface="DejaVu Sans"/>
              </a:rPr>
              <a:t>* fornire agli insegnanti contenuti specifici di prevenzione</a:t>
            </a:r>
            <a:endParaRPr/>
          </a:p>
          <a:p>
            <a:pPr>
              <a:lnSpc>
                <a:spcPts val="0"/>
              </a:lnSpc>
            </a:pPr>
            <a:r>
              <a:rPr lang="it-IT" sz="1200" strike="noStrike">
                <a:solidFill>
                  <a:srgbClr val="231f20"/>
                </a:solidFill>
                <a:latin typeface="Arial"/>
                <a:ea typeface="DejaVu Sans"/>
              </a:rPr>
              <a:t>* realizzare con gli alunni, in modo continuativo ed autonomo,</a:t>
            </a:r>
            <a:endParaRPr/>
          </a:p>
          <a:p>
            <a:pPr>
              <a:lnSpc>
                <a:spcPts val="0"/>
              </a:lnSpc>
            </a:pPr>
            <a:r>
              <a:rPr lang="it-IT" sz="1200" strike="noStrike">
                <a:solidFill>
                  <a:srgbClr val="231f20"/>
                </a:solidFill>
                <a:latin typeface="Arial"/>
                <a:ea typeface="DejaVu Sans"/>
              </a:rPr>
              <a:t> </a:t>
            </a:r>
            <a:r>
              <a:rPr lang="it-IT" sz="1200" strike="noStrike">
                <a:solidFill>
                  <a:srgbClr val="231f20"/>
                </a:solidFill>
                <a:latin typeface="Arial"/>
                <a:ea typeface="DejaVu Sans"/>
              </a:rPr>
              <a:t>il percorso formativo validato</a:t>
            </a:r>
            <a:endParaRPr/>
          </a:p>
          <a:p>
            <a:pPr>
              <a:lnSpc>
                <a:spcPct val="100000"/>
              </a:lnSpc>
            </a:pPr>
            <a:r>
              <a:rPr lang="it-IT" sz="1200" strike="noStrike">
                <a:solidFill>
                  <a:srgbClr val="231f20"/>
                </a:solidFill>
                <a:latin typeface="Arial"/>
                <a:ea typeface="DejaVu Sans"/>
              </a:rPr>
              <a:t>* fornire supporto costante ai docenti da parte dei formatori ASL AT</a:t>
            </a:r>
            <a:endParaRPr/>
          </a:p>
          <a:p>
            <a:pPr>
              <a:lnSpc>
                <a:spcPct val="100000"/>
              </a:lnSpc>
            </a:pPr>
            <a:endParaRPr/>
          </a:p>
          <a:p>
            <a:pPr>
              <a:lnSpc>
                <a:spcPct val="100000"/>
              </a:lnSpc>
            </a:pPr>
            <a:endParaRPr/>
          </a:p>
        </p:txBody>
      </p:sp>
      <p:sp>
        <p:nvSpPr>
          <p:cNvPr id="414" name="CustomShape 6"/>
          <p:cNvSpPr/>
          <p:nvPr/>
        </p:nvSpPr>
        <p:spPr>
          <a:xfrm>
            <a:off x="5216760" y="7488000"/>
            <a:ext cx="1945800" cy="2433600"/>
          </a:xfrm>
          <a:prstGeom prst="rect">
            <a:avLst/>
          </a:prstGeom>
          <a:blipFill>
            <a:blip r:embed="rId1"/>
            <a:stretch>
              <a:fillRect/>
            </a:stretch>
          </a:blipFill>
          <a:ln>
            <a:noFill/>
          </a:ln>
        </p:spPr>
        <p:style>
          <a:lnRef idx="0"/>
          <a:fillRef idx="0"/>
          <a:effectRef idx="0"/>
          <a:fontRef idx="minor"/>
        </p:style>
      </p:sp>
      <p:sp>
        <p:nvSpPr>
          <p:cNvPr id="415" name="CustomShape 7"/>
          <p:cNvSpPr/>
          <p:nvPr/>
        </p:nvSpPr>
        <p:spPr>
          <a:xfrm>
            <a:off x="5216760" y="7488000"/>
            <a:ext cx="1945800" cy="2433600"/>
          </a:xfrm>
          <a:custGeom>
            <a:avLst/>
            <a:gdLst/>
            <a:ahLst/>
            <a:rect l="0" t="0" r="r" b="b"/>
            <a:pathLst>
              <a:path w="1960764" h="2842215">
                <a:moveTo>
                  <a:pt x="0" y="2842214"/>
                </a:moveTo>
                <a:lnTo>
                  <a:pt x="1960763" y="2842214"/>
                </a:lnTo>
                <a:lnTo>
                  <a:pt x="1960763" y="0"/>
                </a:lnTo>
                <a:lnTo>
                  <a:pt x="0" y="0"/>
                </a:lnTo>
                <a:lnTo>
                  <a:pt x="0" y="2842214"/>
                </a:lnTo>
              </a:path>
            </a:pathLst>
          </a:custGeom>
          <a:noFill/>
          <a:ln w="63360">
            <a:solidFill>
              <a:srgbClr val="ac1f23"/>
            </a:solidFill>
            <a:round/>
          </a:ln>
        </p:spPr>
        <p:style>
          <a:lnRef idx="0"/>
          <a:fillRef idx="0"/>
          <a:effectRef idx="0"/>
          <a:fontRef idx="minor"/>
        </p:style>
      </p:sp>
      <p:sp>
        <p:nvSpPr>
          <p:cNvPr id="416" name="CustomShape 8"/>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D642C603-9513-4CE6-89D0-4E1B47F2FCFD}"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0" name="CustomShape 1"/>
          <p:cNvSpPr/>
          <p:nvPr/>
        </p:nvSpPr>
        <p:spPr>
          <a:xfrm>
            <a:off x="180000" y="182880"/>
            <a:ext cx="7180200" cy="3510720"/>
          </a:xfrm>
          <a:prstGeom prst="rect">
            <a:avLst/>
          </a:prstGeom>
          <a:blipFill>
            <a:blip r:embed="rId1"/>
            <a:stretch>
              <a:fillRect/>
            </a:stretch>
          </a:blipFill>
          <a:ln>
            <a:noFill/>
          </a:ln>
        </p:spPr>
        <p:style>
          <a:lnRef idx="0"/>
          <a:fillRef idx="0"/>
          <a:effectRef idx="0"/>
          <a:fontRef idx="minor"/>
        </p:style>
      </p:sp>
      <p:sp>
        <p:nvSpPr>
          <p:cNvPr id="301" name="CustomShape 2"/>
          <p:cNvSpPr/>
          <p:nvPr/>
        </p:nvSpPr>
        <p:spPr>
          <a:xfrm>
            <a:off x="180000" y="3708720"/>
            <a:ext cx="7180560" cy="979200"/>
          </a:xfrm>
          <a:custGeom>
            <a:avLst/>
            <a:gdLst/>
            <a:ahLst/>
            <a:rect l="0" t="0" r="r" b="b"/>
            <a:pathLst>
              <a:path w="7195460" h="993873">
                <a:moveTo>
                  <a:pt x="0" y="993872"/>
                </a:moveTo>
                <a:lnTo>
                  <a:pt x="7195459" y="993872"/>
                </a:lnTo>
                <a:lnTo>
                  <a:pt x="7195459" y="0"/>
                </a:lnTo>
                <a:lnTo>
                  <a:pt x="0" y="0"/>
                </a:lnTo>
                <a:lnTo>
                  <a:pt x="0" y="993872"/>
                </a:lnTo>
              </a:path>
            </a:pathLst>
          </a:custGeom>
          <a:solidFill>
            <a:srgbClr val="6789c6"/>
          </a:solidFill>
          <a:ln>
            <a:noFill/>
          </a:ln>
        </p:spPr>
        <p:style>
          <a:lnRef idx="0"/>
          <a:fillRef idx="0"/>
          <a:effectRef idx="0"/>
          <a:fontRef idx="minor"/>
        </p:style>
      </p:sp>
      <p:sp>
        <p:nvSpPr>
          <p:cNvPr id="302" name="CustomShape 3"/>
          <p:cNvSpPr/>
          <p:nvPr/>
        </p:nvSpPr>
        <p:spPr>
          <a:xfrm>
            <a:off x="180000" y="5187600"/>
            <a:ext cx="7180560" cy="4057920"/>
          </a:xfrm>
          <a:custGeom>
            <a:avLst/>
            <a:gdLst/>
            <a:ahLst/>
            <a:rect l="0" t="0" r="r" b="b"/>
            <a:pathLst>
              <a:path w="7195460" h="4072807">
                <a:moveTo>
                  <a:pt x="0" y="4072806"/>
                </a:moveTo>
                <a:lnTo>
                  <a:pt x="7195459" y="4072806"/>
                </a:lnTo>
                <a:lnTo>
                  <a:pt x="7195459" y="0"/>
                </a:lnTo>
                <a:lnTo>
                  <a:pt x="0" y="0"/>
                </a:lnTo>
                <a:lnTo>
                  <a:pt x="0" y="4072806"/>
                </a:lnTo>
              </a:path>
            </a:pathLst>
          </a:custGeom>
          <a:solidFill>
            <a:srgbClr val="6789c6"/>
          </a:solidFill>
          <a:ln>
            <a:noFill/>
          </a:ln>
        </p:spPr>
        <p:style>
          <a:lnRef idx="0"/>
          <a:fillRef idx="0"/>
          <a:effectRef idx="0"/>
          <a:fontRef idx="minor"/>
        </p:style>
      </p:sp>
      <p:sp>
        <p:nvSpPr>
          <p:cNvPr id="303" name="CustomShape 4"/>
          <p:cNvSpPr/>
          <p:nvPr/>
        </p:nvSpPr>
        <p:spPr>
          <a:xfrm>
            <a:off x="403560" y="5913000"/>
            <a:ext cx="6750720" cy="2512440"/>
          </a:xfrm>
          <a:prstGeom prst="rect">
            <a:avLst/>
          </a:prstGeom>
          <a:noFill/>
          <a:ln>
            <a:noFill/>
          </a:ln>
        </p:spPr>
        <p:style>
          <a:lnRef idx="0"/>
          <a:fillRef idx="0"/>
          <a:effectRef idx="0"/>
          <a:fontRef idx="minor"/>
        </p:style>
        <p:txBody>
          <a:bodyPr lIns="0" rIns="0" tIns="12240" bIns="0"/>
          <a:p>
            <a:pPr>
              <a:lnSpc>
                <a:spcPts val="0"/>
              </a:lnSpc>
            </a:pPr>
            <a:r>
              <a:rPr b="1" i="1" lang="it-IT" strike="noStrike">
                <a:solidFill>
                  <a:srgbClr val="f5faf8"/>
                </a:solidFill>
                <a:latin typeface="Times New Roman"/>
                <a:ea typeface="DejaVu Sans"/>
              </a:rPr>
              <a:t>Redazione a cura:</a:t>
            </a:r>
            <a:endParaRPr/>
          </a:p>
          <a:p>
            <a:pPr>
              <a:lnSpc>
                <a:spcPts val="0"/>
              </a:lnSpc>
            </a:pPr>
            <a:r>
              <a:rPr b="1" i="1" lang="it-IT" strike="noStrike">
                <a:solidFill>
                  <a:srgbClr val="f5faf8"/>
                </a:solidFill>
                <a:latin typeface="Times New Roman"/>
                <a:ea typeface="DejaVu Sans"/>
              </a:rPr>
              <a:t>S.S. Promozione Educazione alla Salute e Screening</a:t>
            </a:r>
            <a:endParaRPr/>
          </a:p>
          <a:p>
            <a:pPr>
              <a:lnSpc>
                <a:spcPct val="100000"/>
              </a:lnSpc>
            </a:pPr>
            <a:r>
              <a:rPr b="1" i="1" lang="it-IT" strike="noStrike">
                <a:solidFill>
                  <a:srgbClr val="f5faf8"/>
                </a:solidFill>
                <a:latin typeface="Times New Roman"/>
                <a:ea typeface="DejaVu Sans"/>
              </a:rPr>
              <a:t>e  Gruppo Multidisciplinare di Promozione alla salute dell’Asl AT</a:t>
            </a:r>
            <a:endParaRPr/>
          </a:p>
          <a:p>
            <a:pPr>
              <a:lnSpc>
                <a:spcPct val="100000"/>
              </a:lnSpc>
            </a:pPr>
            <a:endParaRPr/>
          </a:p>
          <a:p>
            <a:pPr>
              <a:lnSpc>
                <a:spcPct val="100000"/>
              </a:lnSpc>
            </a:pPr>
            <a:endParaRPr/>
          </a:p>
          <a:p>
            <a:pPr>
              <a:lnSpc>
                <a:spcPct val="100000"/>
              </a:lnSpc>
            </a:pPr>
            <a:r>
              <a:rPr b="1" i="1" lang="it-IT" strike="noStrike">
                <a:solidFill>
                  <a:srgbClr val="f5faf8"/>
                </a:solidFill>
                <a:latin typeface="Times New Roman"/>
                <a:ea typeface="DejaVu Sans"/>
              </a:rPr>
              <a:t> </a:t>
            </a:r>
            <a:r>
              <a:rPr b="1" i="1" lang="it-IT" strike="noStrike">
                <a:solidFill>
                  <a:srgbClr val="f5faf8"/>
                </a:solidFill>
                <a:latin typeface="Times New Roman"/>
                <a:ea typeface="DejaVu Sans"/>
              </a:rPr>
              <a:t>Impaginazione e ideazione grafica:</a:t>
            </a:r>
            <a:endParaRPr/>
          </a:p>
          <a:p>
            <a:pPr>
              <a:lnSpc>
                <a:spcPct val="100000"/>
              </a:lnSpc>
            </a:pPr>
            <a:r>
              <a:rPr b="1" i="1" lang="it-IT" strike="noStrike">
                <a:solidFill>
                  <a:srgbClr val="f5faf8"/>
                </a:solidFill>
                <a:latin typeface="Times New Roman"/>
                <a:ea typeface="DejaVu Sans"/>
              </a:rPr>
              <a:t>S.S. Affari Generali - Ufficio Eventi Asl AT -</a:t>
            </a:r>
            <a:endParaRPr/>
          </a:p>
        </p:txBody>
      </p:sp>
      <p:sp>
        <p:nvSpPr>
          <p:cNvPr id="304" name="CustomShape 5"/>
          <p:cNvSpPr/>
          <p:nvPr/>
        </p:nvSpPr>
        <p:spPr>
          <a:xfrm>
            <a:off x="196920" y="4702680"/>
            <a:ext cx="7163640" cy="459360"/>
          </a:xfrm>
          <a:custGeom>
            <a:avLst/>
            <a:gdLst/>
            <a:ahLst/>
            <a:rect l="0" t="0" r="r" b="b"/>
            <a:pathLst>
              <a:path w="7178589" h="473833">
                <a:moveTo>
                  <a:pt x="0" y="473832"/>
                </a:moveTo>
                <a:lnTo>
                  <a:pt x="7178588" y="473832"/>
                </a:lnTo>
                <a:lnTo>
                  <a:pt x="7178588" y="0"/>
                </a:lnTo>
                <a:lnTo>
                  <a:pt x="0" y="0"/>
                </a:lnTo>
                <a:lnTo>
                  <a:pt x="0" y="473832"/>
                </a:lnTo>
              </a:path>
            </a:pathLst>
          </a:custGeom>
          <a:solidFill>
            <a:srgbClr val="ab3023"/>
          </a:solidFill>
          <a:ln>
            <a:noFill/>
          </a:ln>
        </p:spPr>
        <p:style>
          <a:lnRef idx="0"/>
          <a:fillRef idx="0"/>
          <a:effectRef idx="0"/>
          <a:fontRef idx="minor"/>
        </p:style>
      </p:sp>
      <p:sp>
        <p:nvSpPr>
          <p:cNvPr id="305" name="CustomShape 6"/>
          <p:cNvSpPr/>
          <p:nvPr/>
        </p:nvSpPr>
        <p:spPr>
          <a:xfrm>
            <a:off x="196920" y="9249120"/>
            <a:ext cx="7163640" cy="1244160"/>
          </a:xfrm>
          <a:custGeom>
            <a:avLst/>
            <a:gdLst/>
            <a:ahLst/>
            <a:rect l="0" t="0" r="r" b="b"/>
            <a:pathLst>
              <a:path w="7178589" h="1259212">
                <a:moveTo>
                  <a:pt x="0" y="1259211"/>
                </a:moveTo>
                <a:lnTo>
                  <a:pt x="7178588" y="1259211"/>
                </a:lnTo>
                <a:lnTo>
                  <a:pt x="7178588" y="0"/>
                </a:lnTo>
                <a:lnTo>
                  <a:pt x="0" y="0"/>
                </a:lnTo>
                <a:lnTo>
                  <a:pt x="0" y="1259211"/>
                </a:lnTo>
              </a:path>
            </a:pathLst>
          </a:custGeom>
          <a:solidFill>
            <a:srgbClr val="ab3023"/>
          </a:solidFill>
          <a:ln>
            <a:noFill/>
          </a:ln>
        </p:spPr>
        <p:style>
          <a:lnRef idx="0"/>
          <a:fillRef idx="0"/>
          <a:effectRef idx="0"/>
          <a:fontRef idx="minor"/>
        </p:style>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7" name="CustomShape 1"/>
          <p:cNvSpPr/>
          <p:nvPr/>
        </p:nvSpPr>
        <p:spPr>
          <a:xfrm>
            <a:off x="180000" y="1007676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418" name="CustomShape 2"/>
          <p:cNvSpPr/>
          <p:nvPr/>
        </p:nvSpPr>
        <p:spPr>
          <a:xfrm>
            <a:off x="180000" y="9927360"/>
            <a:ext cx="7180560" cy="134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419" name="CustomShape 3"/>
          <p:cNvSpPr/>
          <p:nvPr/>
        </p:nvSpPr>
        <p:spPr>
          <a:xfrm>
            <a:off x="167400" y="216000"/>
            <a:ext cx="7183080" cy="7914240"/>
          </a:xfrm>
          <a:prstGeom prst="rect">
            <a:avLst/>
          </a:prstGeom>
          <a:noFill/>
          <a:ln>
            <a:noFill/>
          </a:ln>
        </p:spPr>
        <p:style>
          <a:lnRef idx="0"/>
          <a:fillRef idx="0"/>
          <a:effectRef idx="0"/>
          <a:fontRef idx="minor"/>
        </p:style>
        <p:txBody>
          <a:bodyPr lIns="0" rIns="0" tIns="12600" bIns="0"/>
          <a:p>
            <a:pPr algn="just">
              <a:lnSpc>
                <a:spcPct val="100000"/>
              </a:lnSpc>
            </a:pPr>
            <a:r>
              <a:rPr b="1" lang="it-IT" sz="1200" strike="noStrike">
                <a:solidFill>
                  <a:srgbClr val="231f20"/>
                </a:solidFill>
                <a:latin typeface="Arial"/>
                <a:ea typeface="DejaVu Sans"/>
              </a:rPr>
              <a:t>Obiettivi specifci</a:t>
            </a:r>
            <a:endParaRPr/>
          </a:p>
          <a:p>
            <a:pPr algn="just">
              <a:lnSpc>
                <a:spcPct val="100000"/>
              </a:lnSpc>
            </a:pPr>
            <a:r>
              <a:rPr lang="it-IT" sz="1200" strike="noStrike">
                <a:solidFill>
                  <a:srgbClr val="231f20"/>
                </a:solidFill>
                <a:latin typeface="Arial"/>
                <a:ea typeface="DejaVu Sans"/>
              </a:rPr>
              <a:t>Acquisire informazioni e conoscenze corrette sulle sostanze e sui loro effetti</a:t>
            </a:r>
            <a:endParaRPr/>
          </a:p>
          <a:p>
            <a:pPr algn="just">
              <a:lnSpc>
                <a:spcPct val="100000"/>
              </a:lnSpc>
            </a:pPr>
            <a:r>
              <a:rPr lang="it-IT" sz="1200" strike="noStrike">
                <a:solidFill>
                  <a:srgbClr val="231f20"/>
                </a:solidFill>
                <a:latin typeface="Arial"/>
                <a:ea typeface="DejaVu Sans"/>
              </a:rPr>
              <a:t>Modificare negli studenti le credenze e gli atteggiamenti nei confronti dell’uso di sostanze</a:t>
            </a:r>
            <a:endParaRPr/>
          </a:p>
          <a:p>
            <a:pPr algn="just">
              <a:lnSpc>
                <a:spcPct val="100000"/>
              </a:lnSpc>
            </a:pPr>
            <a:r>
              <a:rPr lang="it-IT" sz="1200" strike="noStrike">
                <a:solidFill>
                  <a:srgbClr val="231f20"/>
                </a:solidFill>
                <a:latin typeface="Arial"/>
                <a:ea typeface="DejaVu Sans"/>
              </a:rPr>
              <a:t>Sviluppare negli adolescenti le competenze e le risorse necessarie ad affrontare la vita quotidiana</a:t>
            </a:r>
            <a:endParaRPr/>
          </a:p>
          <a:p>
            <a:pPr algn="just">
              <a:lnSpc>
                <a:spcPct val="100000"/>
              </a:lnSpc>
            </a:pPr>
            <a:r>
              <a:rPr lang="it-IT" sz="1200" strike="noStrike">
                <a:solidFill>
                  <a:srgbClr val="231f20"/>
                </a:solidFill>
                <a:latin typeface="Arial"/>
                <a:ea typeface="DejaVu Sans"/>
              </a:rPr>
              <a:t>Rinforzare le abilità esistenti per resistere alla pressione dei pari ed alle influenze sociali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Metodologia </a:t>
            </a:r>
            <a:endParaRPr/>
          </a:p>
          <a:p>
            <a:pPr algn="just">
              <a:lnSpc>
                <a:spcPts val="0"/>
              </a:lnSpc>
            </a:pPr>
            <a:r>
              <a:rPr lang="it-IT" sz="1200" strike="noStrike">
                <a:solidFill>
                  <a:srgbClr val="231f20"/>
                </a:solidFill>
                <a:latin typeface="Arial"/>
                <a:ea typeface="DejaVu Sans"/>
              </a:rPr>
              <a:t>La gerarchia delle prove di efficacia dell’intervento educativo proposto mette al primo posto la </a:t>
            </a:r>
            <a:r>
              <a:rPr i="1" lang="it-IT" sz="1200" strike="noStrike">
                <a:solidFill>
                  <a:srgbClr val="231f20"/>
                </a:solidFill>
                <a:latin typeface="Arial"/>
                <a:ea typeface="DejaVu Sans"/>
              </a:rPr>
              <a:t>metodologia interattiva</a:t>
            </a:r>
            <a:r>
              <a:rPr lang="it-IT" sz="1200" strike="noStrike">
                <a:solidFill>
                  <a:srgbClr val="231f20"/>
                </a:solidFill>
                <a:latin typeface="Arial"/>
                <a:ea typeface="DejaVu Sans"/>
              </a:rPr>
              <a:t>, basata su tecniche quali: problem solving, simulazioni, role playng formativo, discussioni di gruppo tra studenti e docente/studenti. I formatori locali forniranno tutoraggio agli insegnanti durante l'attuazione del progetto. E' prevista al termine del Programma la valutazione dello stesso da parte dei docenti e degli studenti nelle scuole che aderiranno al progetto.</a:t>
            </a:r>
            <a:endParaRPr/>
          </a:p>
          <a:p>
            <a:pPr algn="just">
              <a:lnSpc>
                <a:spcPts val="0"/>
              </a:lnSpc>
            </a:pPr>
            <a:endParaRPr/>
          </a:p>
          <a:p>
            <a:pPr algn="just">
              <a:lnSpc>
                <a:spcPts val="0"/>
              </a:lnSpc>
            </a:pPr>
            <a:r>
              <a:rPr b="1" lang="it-IT" sz="1200" strike="noStrike">
                <a:solidFill>
                  <a:srgbClr val="231f20"/>
                </a:solidFill>
                <a:latin typeface="Arial"/>
                <a:ea typeface="DejaVu Sans"/>
              </a:rPr>
              <a:t>Strumenti</a:t>
            </a:r>
            <a:endParaRPr/>
          </a:p>
          <a:p>
            <a:pPr algn="just">
              <a:lnSpc>
                <a:spcPct val="100000"/>
              </a:lnSpc>
            </a:pPr>
            <a:r>
              <a:rPr i="1" lang="it-IT" sz="1200" strike="noStrike">
                <a:solidFill>
                  <a:srgbClr val="231f20"/>
                </a:solidFill>
                <a:latin typeface="Arial"/>
                <a:ea typeface="DejaVu Sans"/>
              </a:rPr>
              <a:t>UNPLUGGED è</a:t>
            </a:r>
            <a:r>
              <a:rPr lang="it-IT" sz="1200" strike="noStrike">
                <a:solidFill>
                  <a:srgbClr val="231f20"/>
                </a:solidFill>
                <a:latin typeface="Arial"/>
                <a:ea typeface="DejaVu Sans"/>
              </a:rPr>
              <a:t> articolato in 12 unità di circa 1 ora ciascuna, ed è condotto dall'insegnante in classe applicando le metodologie interattive su indicate, con il supporto del Quaderno dello Studente.</a:t>
            </a:r>
            <a:endParaRPr/>
          </a:p>
          <a:p>
            <a:pPr algn="just">
              <a:lnSpc>
                <a:spcPts val="0"/>
              </a:lnSpc>
            </a:pPr>
            <a:r>
              <a:rPr lang="it-IT" sz="1200" strike="noStrike">
                <a:solidFill>
                  <a:srgbClr val="231f20"/>
                </a:solidFill>
                <a:latin typeface="Arial"/>
                <a:ea typeface="DejaVu Sans"/>
              </a:rPr>
              <a:t>Parti integranti e standardizzate del Programma </a:t>
            </a:r>
            <a:r>
              <a:rPr i="1" lang="it-IT" sz="1200" strike="noStrike">
                <a:solidFill>
                  <a:srgbClr val="231f20"/>
                </a:solidFill>
                <a:latin typeface="Arial"/>
                <a:ea typeface="DejaVu Sans"/>
              </a:rPr>
              <a:t>UNPLUGGED</a:t>
            </a:r>
            <a:r>
              <a:rPr lang="it-IT" sz="1200" strike="noStrike">
                <a:solidFill>
                  <a:srgbClr val="231f20"/>
                </a:solidFill>
                <a:latin typeface="Arial"/>
                <a:ea typeface="DejaVu Sans"/>
              </a:rPr>
              <a:t> sono:  le fasi di lavoro/gioco da attuare con gli alunni, il manuale metodologico per il docente ed il quaderno per lo studente. Il materiale cartaceo viene fornito gratuitamente dall'Osservatorio Epidemiologico per le Dipendenze della Regione Piemonte.</a:t>
            </a:r>
            <a:endParaRPr/>
          </a:p>
          <a:p>
            <a:pPr algn="just">
              <a:lnSpc>
                <a:spcPts val="0"/>
              </a:lnSpc>
            </a:pPr>
            <a:endParaRPr/>
          </a:p>
          <a:p>
            <a:pPr algn="just">
              <a:lnSpc>
                <a:spcPts val="0"/>
              </a:lnSpc>
            </a:pPr>
            <a:r>
              <a:rPr b="1" lang="it-IT" sz="1200" strike="noStrike">
                <a:solidFill>
                  <a:srgbClr val="231f20"/>
                </a:solidFill>
                <a:latin typeface="Arial"/>
                <a:ea typeface="DejaVu Sans"/>
              </a:rPr>
              <a:t>Destinatari:  </a:t>
            </a:r>
            <a:endParaRPr/>
          </a:p>
          <a:p>
            <a:pPr algn="just">
              <a:lnSpc>
                <a:spcPts val="0"/>
              </a:lnSpc>
            </a:pPr>
            <a:r>
              <a:rPr lang="it-IT" sz="1200" strike="noStrike">
                <a:solidFill>
                  <a:srgbClr val="231f20"/>
                </a:solidFill>
                <a:latin typeface="Arial"/>
                <a:ea typeface="DejaVu Sans"/>
              </a:rPr>
              <a:t>il programma ha come </a:t>
            </a:r>
            <a:r>
              <a:rPr i="1" lang="it-IT" sz="1200" strike="noStrike">
                <a:solidFill>
                  <a:srgbClr val="231f20"/>
                </a:solidFill>
                <a:latin typeface="Arial"/>
                <a:ea typeface="DejaVu Sans"/>
              </a:rPr>
              <a:t>destinatari finali gli studenti</a:t>
            </a:r>
            <a:r>
              <a:rPr lang="it-IT" sz="1200" strike="noStrike">
                <a:solidFill>
                  <a:srgbClr val="231f20"/>
                </a:solidFill>
                <a:latin typeface="Arial"/>
                <a:ea typeface="DejaVu Sans"/>
              </a:rPr>
              <a:t>, ma è </a:t>
            </a:r>
            <a:r>
              <a:rPr i="1" lang="it-IT" sz="1200" strike="noStrike" u="sng">
                <a:solidFill>
                  <a:srgbClr val="231f20"/>
                </a:solidFill>
                <a:latin typeface="Arial"/>
                <a:ea typeface="DejaVu Sans"/>
              </a:rPr>
              <a:t>dedicato ai docenti delle Scuole Secondarie di Primo grado</a:t>
            </a:r>
            <a:r>
              <a:rPr lang="it-IT" sz="1200" strike="noStrike">
                <a:solidFill>
                  <a:srgbClr val="231f20"/>
                </a:solidFill>
                <a:latin typeface="Arial"/>
                <a:ea typeface="DejaVu Sans"/>
              </a:rPr>
              <a:t>, che svolgono un ruolo fondamentale nell'applicazione del Programma: la loro motivazione ed entusiasmo sono determinanti ai fini della qualità dell'implementazione e dell'efficacia dell'intervento.</a:t>
            </a:r>
            <a:endParaRPr/>
          </a:p>
          <a:p>
            <a:pPr algn="just">
              <a:lnSpc>
                <a:spcPct val="100000"/>
              </a:lnSpc>
            </a:pPr>
            <a:endParaRPr/>
          </a:p>
          <a:p>
            <a:pPr algn="just">
              <a:lnSpc>
                <a:spcPct val="100000"/>
              </a:lnSpc>
            </a:pPr>
            <a:r>
              <a:rPr b="1" lang="it-IT" sz="1200" strike="noStrike">
                <a:solidFill>
                  <a:srgbClr val="231f20"/>
                </a:solidFill>
                <a:latin typeface="Arial"/>
                <a:ea typeface="DejaVu Sans"/>
              </a:rPr>
              <a:t>Tempi e sede:</a:t>
            </a:r>
            <a:endParaRPr/>
          </a:p>
          <a:p>
            <a:pPr algn="just">
              <a:lnSpc>
                <a:spcPct val="100000"/>
              </a:lnSpc>
            </a:pPr>
            <a:r>
              <a:rPr b="1" lang="it-IT" sz="1200" strike="noStrike">
                <a:solidFill>
                  <a:srgbClr val="231f20"/>
                </a:solidFill>
                <a:latin typeface="Arial"/>
                <a:ea typeface="DejaVu Sans"/>
              </a:rPr>
              <a:t>* Per il 2019 è previsto un</a:t>
            </a:r>
            <a:r>
              <a:rPr b="1" lang="it-IT" sz="1200" strike="noStrike">
                <a:solidFill>
                  <a:srgbClr val="ff0000"/>
                </a:solidFill>
                <a:latin typeface="Arial"/>
                <a:ea typeface="DejaVu Sans"/>
              </a:rPr>
              <a:t> R</a:t>
            </a:r>
            <a:r>
              <a:rPr b="1" i="1" lang="it-IT" sz="1200" strike="noStrike">
                <a:solidFill>
                  <a:srgbClr val="ff0000"/>
                </a:solidFill>
                <a:latin typeface="Arial"/>
                <a:ea typeface="DejaVu Sans"/>
              </a:rPr>
              <a:t>eboot</a:t>
            </a:r>
            <a:r>
              <a:rPr b="1" lang="it-IT" sz="1200" strike="noStrike">
                <a:solidFill>
                  <a:srgbClr val="ff0000"/>
                </a:solidFill>
                <a:latin typeface="Arial"/>
                <a:ea typeface="DejaVu Sans"/>
              </a:rPr>
              <a:t> </a:t>
            </a:r>
            <a:r>
              <a:rPr b="1" i="1" lang="it-IT" sz="1200" strike="noStrike">
                <a:solidFill>
                  <a:srgbClr val="ff0000"/>
                </a:solidFill>
                <a:latin typeface="Arial"/>
                <a:ea typeface="DejaVu Sans"/>
              </a:rPr>
              <a:t>epidemiologico e metodologico</a:t>
            </a:r>
            <a:r>
              <a:rPr b="1" lang="it-IT" sz="1200" strike="noStrike">
                <a:solidFill>
                  <a:srgbClr val="ff0000"/>
                </a:solidFill>
                <a:latin typeface="Arial"/>
                <a:ea typeface="DejaVu Sans"/>
              </a:rPr>
              <a:t> per insegnanti già format</a:t>
            </a:r>
            <a:r>
              <a:rPr b="1" lang="it-IT" sz="1200" strike="noStrike">
                <a:solidFill>
                  <a:srgbClr val="231f20"/>
                </a:solidFill>
                <a:latin typeface="Arial"/>
                <a:ea typeface="DejaVu Sans"/>
              </a:rPr>
              <a:t>i:  si svolgerà nei giorni 23 e 25 settembre 2019</a:t>
            </a:r>
            <a:r>
              <a:rPr lang="it-IT" sz="1200" strike="noStrike">
                <a:solidFill>
                  <a:srgbClr val="231f20"/>
                </a:solidFill>
                <a:latin typeface="Arial"/>
                <a:ea typeface="DejaVu Sans"/>
              </a:rPr>
              <a:t> (orario 15,00/18,00) presso la sede ASL AT, in Via Conte Verde 125 Asti.</a:t>
            </a:r>
            <a:r>
              <a:rPr b="1" lang="it-IT" sz="1200" strike="noStrike">
                <a:solidFill>
                  <a:srgbClr val="ff0000"/>
                </a:solidFill>
                <a:latin typeface="Arial"/>
                <a:ea typeface="DejaVu Sans"/>
              </a:rPr>
              <a:t> SARA' PRESENTATA LA REVISIONE GENERALE DEI TESTI IN DOTAZIONE</a:t>
            </a:r>
            <a:r>
              <a:rPr lang="it-IT" sz="1200" strike="noStrike">
                <a:solidFill>
                  <a:srgbClr val="231f20"/>
                </a:solidFill>
                <a:latin typeface="Arial"/>
                <a:ea typeface="DejaVu Sans"/>
              </a:rPr>
              <a:t>, che sarà adottata a partire dall'anno scolastico 2019/20.</a:t>
            </a:r>
            <a:endParaRPr/>
          </a:p>
          <a:p>
            <a:pPr algn="just">
              <a:lnSpc>
                <a:spcPct val="100000"/>
              </a:lnSpc>
            </a:pPr>
            <a:r>
              <a:rPr b="1" i="1" lang="it-IT" sz="1200" strike="noStrike" u="sng">
                <a:solidFill>
                  <a:srgbClr val="ff0000"/>
                </a:solidFill>
                <a:latin typeface="Arial"/>
                <a:ea typeface="DejaVu Sans"/>
              </a:rPr>
              <a:t>Verranno rilasciati ATTESTATI conformi al PNFD</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Modalità di adesione</a:t>
            </a:r>
            <a:endParaRPr/>
          </a:p>
          <a:p>
            <a:pPr algn="just">
              <a:lnSpc>
                <a:spcPct val="100000"/>
              </a:lnSpc>
            </a:pPr>
            <a:r>
              <a:rPr lang="it-IT" sz="1200" strike="noStrike">
                <a:solidFill>
                  <a:srgbClr val="231f20"/>
                </a:solidFill>
                <a:latin typeface="Arial"/>
                <a:ea typeface="DejaVu Sans"/>
              </a:rPr>
              <a:t>La richiesta va trasmessa utilizzando il modulo allegato via fax 0141-484089 o e-mail: </a:t>
            </a:r>
            <a:r>
              <a:rPr lang="it-IT" sz="1200" strike="noStrike">
                <a:solidFill>
                  <a:srgbClr val="2323dc"/>
                </a:solidFill>
                <a:latin typeface="Arial"/>
                <a:ea typeface="DejaVu Sans"/>
              </a:rPr>
              <a:t>promozionesalute@asl.at.it</a:t>
            </a:r>
            <a:r>
              <a:rPr lang="it-IT" sz="1200" strike="noStrike">
                <a:solidFill>
                  <a:srgbClr val="004586"/>
                </a:solidFill>
                <a:latin typeface="Arial"/>
                <a:ea typeface="DejaVu Sans"/>
              </a:rPr>
              <a:t> </a:t>
            </a:r>
            <a:endParaRPr/>
          </a:p>
          <a:p>
            <a:pPr algn="just">
              <a:lnSpc>
                <a:spcPct val="100000"/>
              </a:lnSpc>
            </a:pPr>
            <a:endParaRPr/>
          </a:p>
          <a:p>
            <a:pPr algn="just">
              <a:lnSpc>
                <a:spcPct val="100000"/>
              </a:lnSpc>
            </a:pPr>
            <a:r>
              <a:rPr b="1" lang="it-IT" sz="1200" strike="noStrike">
                <a:solidFill>
                  <a:srgbClr val="231f20"/>
                </a:solidFill>
                <a:latin typeface="Arial"/>
                <a:ea typeface="DejaVu Sans"/>
              </a:rPr>
              <a:t>entro il 1 luglio p.v. per poter garantire l’attuazione degli interventi entro il primo semestre del prossimo anno  scolastico. Le richieste inviate successivamente non verranno accettate.</a:t>
            </a:r>
            <a:endParaRPr/>
          </a:p>
          <a:p>
            <a:pPr algn="just">
              <a:lnSpc>
                <a:spcPct val="100000"/>
              </a:lnSpc>
            </a:pPr>
            <a:endParaRPr/>
          </a:p>
          <a:p>
            <a:pPr algn="just">
              <a:lnSpc>
                <a:spcPct val="100000"/>
              </a:lnSpc>
            </a:pPr>
            <a:r>
              <a:rPr b="1" lang="it-IT" sz="1200" strike="noStrike">
                <a:solidFill>
                  <a:srgbClr val="231f20"/>
                </a:solidFill>
                <a:latin typeface="Arial"/>
                <a:ea typeface="DejaVu Sans"/>
              </a:rPr>
              <a:t>Riferimenti</a:t>
            </a:r>
            <a:endParaRPr/>
          </a:p>
          <a:p>
            <a:pPr algn="just">
              <a:lnSpc>
                <a:spcPct val="100000"/>
              </a:lnSpc>
            </a:pPr>
            <a:r>
              <a:rPr lang="it-IT" sz="1200" strike="noStrike">
                <a:solidFill>
                  <a:srgbClr val="231f20"/>
                </a:solidFill>
                <a:latin typeface="Arial"/>
                <a:ea typeface="DejaVu Sans"/>
              </a:rPr>
              <a:t>CPSE Inf. Ombretta Conti, Dipartimento Dipendenze ASL AT, tel. 3489793974 oppure 0141/48285</a:t>
            </a:r>
            <a:endParaRPr/>
          </a:p>
        </p:txBody>
      </p:sp>
      <p:sp>
        <p:nvSpPr>
          <p:cNvPr id="420" name="CustomShape 4"/>
          <p:cNvSpPr/>
          <p:nvPr/>
        </p:nvSpPr>
        <p:spPr>
          <a:xfrm>
            <a:off x="247680" y="8136000"/>
            <a:ext cx="6976440" cy="1540800"/>
          </a:xfrm>
          <a:prstGeom prst="rect">
            <a:avLst/>
          </a:prstGeom>
          <a:blipFill>
            <a:blip r:embed="rId1"/>
            <a:stretch>
              <a:fillRect/>
            </a:stretch>
          </a:blipFill>
          <a:ln>
            <a:noFill/>
          </a:ln>
        </p:spPr>
        <p:style>
          <a:lnRef idx="0"/>
          <a:fillRef idx="0"/>
          <a:effectRef idx="0"/>
          <a:fontRef idx="minor"/>
        </p:style>
      </p:sp>
      <p:sp>
        <p:nvSpPr>
          <p:cNvPr id="421" name="CustomShape 5"/>
          <p:cNvSpPr/>
          <p:nvPr/>
        </p:nvSpPr>
        <p:spPr>
          <a:xfrm>
            <a:off x="247680" y="8136000"/>
            <a:ext cx="6976800" cy="1644480"/>
          </a:xfrm>
          <a:custGeom>
            <a:avLst/>
            <a:gdLst/>
            <a:ahLst/>
            <a:rect l="0" t="0" r="r" b="b"/>
            <a:pathLst>
              <a:path w="6991625" h="1433097">
                <a:moveTo>
                  <a:pt x="0" y="1433096"/>
                </a:moveTo>
                <a:lnTo>
                  <a:pt x="6991624" y="1433096"/>
                </a:lnTo>
                <a:lnTo>
                  <a:pt x="6991624" y="0"/>
                </a:lnTo>
                <a:lnTo>
                  <a:pt x="0" y="0"/>
                </a:lnTo>
                <a:lnTo>
                  <a:pt x="0" y="1433096"/>
                </a:lnTo>
              </a:path>
            </a:pathLst>
          </a:custGeom>
          <a:noFill/>
          <a:ln w="63360">
            <a:solidFill>
              <a:srgbClr val="982122"/>
            </a:solidFill>
            <a:round/>
          </a:ln>
        </p:spPr>
        <p:style>
          <a:lnRef idx="0"/>
          <a:fillRef idx="0"/>
          <a:effectRef idx="0"/>
          <a:fontRef idx="minor"/>
        </p:style>
      </p:sp>
      <p:sp>
        <p:nvSpPr>
          <p:cNvPr id="422" name="CustomShape 6"/>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532FCEB7-01A4-4E08-AEF6-2DAAD561F168}"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3" name="CustomShape 1"/>
          <p:cNvSpPr/>
          <p:nvPr/>
        </p:nvSpPr>
        <p:spPr>
          <a:xfrm>
            <a:off x="180000" y="1007676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424" name="CustomShape 2"/>
          <p:cNvSpPr/>
          <p:nvPr/>
        </p:nvSpPr>
        <p:spPr>
          <a:xfrm>
            <a:off x="180000" y="9927360"/>
            <a:ext cx="7180560" cy="134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425" name="CustomShape 3"/>
          <p:cNvSpPr/>
          <p:nvPr/>
        </p:nvSpPr>
        <p:spPr>
          <a:xfrm>
            <a:off x="167400" y="311400"/>
            <a:ext cx="7192800" cy="757440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ef412b"/>
                </a:solidFill>
                <a:latin typeface="Arial"/>
                <a:ea typeface="DejaVu Sans"/>
              </a:rPr>
              <a:t>Dipendenze</a:t>
            </a:r>
            <a:endParaRPr/>
          </a:p>
          <a:p>
            <a:pPr>
              <a:lnSpc>
                <a:spcPct val="100000"/>
              </a:lnSpc>
            </a:pPr>
            <a:endParaRPr/>
          </a:p>
          <a:p>
            <a:pPr>
              <a:lnSpc>
                <a:spcPct val="100000"/>
              </a:lnSpc>
            </a:pPr>
            <a:r>
              <a:rPr b="1" lang="it-IT" sz="1400" strike="noStrike">
                <a:solidFill>
                  <a:srgbClr val="3e7dc0"/>
                </a:solidFill>
                <a:latin typeface="Arial"/>
                <a:ea typeface="DejaVu Sans"/>
              </a:rPr>
              <a:t>Scuole SEC. di II° grado</a:t>
            </a:r>
            <a:endParaRPr/>
          </a:p>
          <a:p>
            <a:pPr>
              <a:lnSpc>
                <a:spcPct val="100000"/>
              </a:lnSpc>
            </a:pPr>
            <a:endParaRPr/>
          </a:p>
          <a:p>
            <a:pPr algn="ctr">
              <a:lnSpc>
                <a:spcPct val="100000"/>
              </a:lnSpc>
            </a:pPr>
            <a:r>
              <a:rPr b="1" lang="it-IT" strike="noStrike">
                <a:solidFill>
                  <a:srgbClr val="000000"/>
                </a:solidFill>
                <a:latin typeface="Arial"/>
                <a:ea typeface="DejaVu Sans"/>
              </a:rPr>
              <a:t>TABACCO…meglio non provare!</a:t>
            </a:r>
            <a:endParaRPr/>
          </a:p>
          <a:p>
            <a:pPr algn="just">
              <a:lnSpc>
                <a:spcPct val="100000"/>
              </a:lnSpc>
            </a:pPr>
            <a:r>
              <a:rPr b="1" lang="it-IT" sz="1200" strike="noStrike">
                <a:solidFill>
                  <a:srgbClr val="231f20"/>
                </a:solidFill>
                <a:latin typeface="Arial"/>
                <a:ea typeface="DejaVu Sans"/>
              </a:rPr>
              <a:t>Obiettivi educativi</a:t>
            </a:r>
            <a:endParaRPr/>
          </a:p>
          <a:p>
            <a:pPr algn="just">
              <a:lnSpc>
                <a:spcPct val="100000"/>
              </a:lnSpc>
              <a:buFont typeface="StarSymbol"/>
              <a:buChar char="l"/>
            </a:pPr>
            <a:r>
              <a:rPr lang="it-IT" sz="1200" strike="noStrike">
                <a:solidFill>
                  <a:srgbClr val="231f20"/>
                </a:solidFill>
                <a:latin typeface="Arial"/>
                <a:ea typeface="DejaVu Sans"/>
              </a:rPr>
              <a:t>potenziamento delle abilità e delle motivazioni per mantenere la condizione di non fumatore</a:t>
            </a:r>
            <a:endParaRPr/>
          </a:p>
          <a:p>
            <a:pPr algn="just">
              <a:lnSpc>
                <a:spcPct val="100000"/>
              </a:lnSpc>
              <a:buFont typeface="StarSymbol"/>
              <a:buChar char="l"/>
            </a:pPr>
            <a:r>
              <a:rPr lang="it-IT" sz="1200" strike="noStrike">
                <a:solidFill>
                  <a:srgbClr val="231f20"/>
                </a:solidFill>
                <a:latin typeface="Arial"/>
                <a:ea typeface="DejaVu Sans"/>
              </a:rPr>
              <a:t>incremento della consapevolezza che il problema è realmente connesso con la salute dei singoli e delle comunità</a:t>
            </a:r>
            <a:endParaRPr/>
          </a:p>
          <a:p>
            <a:pPr algn="just">
              <a:lnSpc>
                <a:spcPct val="100000"/>
              </a:lnSpc>
            </a:pPr>
            <a:endParaRPr/>
          </a:p>
          <a:p>
            <a:pPr algn="just">
              <a:lnSpc>
                <a:spcPct val="100000"/>
              </a:lnSpc>
            </a:pPr>
            <a:r>
              <a:rPr b="1" lang="it-IT" sz="1200" strike="noStrike">
                <a:solidFill>
                  <a:srgbClr val="231f20"/>
                </a:solidFill>
                <a:latin typeface="Arial"/>
                <a:ea typeface="DejaVu Sans"/>
              </a:rPr>
              <a:t>Destinatari</a:t>
            </a:r>
            <a:endParaRPr/>
          </a:p>
          <a:p>
            <a:pPr algn="just">
              <a:lnSpc>
                <a:spcPct val="100000"/>
              </a:lnSpc>
            </a:pPr>
            <a:r>
              <a:rPr lang="it-IT" sz="1200" strike="noStrike">
                <a:solidFill>
                  <a:srgbClr val="231f20"/>
                </a:solidFill>
                <a:latin typeface="Arial"/>
                <a:ea typeface="DejaVu Sans"/>
              </a:rPr>
              <a:t>Studenti delle classi prime delle Scuole Secondarie II° grado</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Metodologia</a:t>
            </a:r>
            <a:endParaRPr/>
          </a:p>
          <a:p>
            <a:pPr algn="just">
              <a:lnSpc>
                <a:spcPct val="100000"/>
              </a:lnSpc>
            </a:pPr>
            <a:r>
              <a:rPr lang="it-IT" sz="1200" strike="noStrike">
                <a:solidFill>
                  <a:srgbClr val="231f20"/>
                </a:solidFill>
                <a:latin typeface="Arial"/>
                <a:ea typeface="DejaVu Sans"/>
              </a:rPr>
              <a:t>Per motivare gli studenti e renderli capaci di adottare comportamenti di autotutela, di sviluppare abitudini e atteggia-  menti corretti è necessario prevedere attività non sporadiche che periodicamente stimolino l’attenzione e la riflessione  sulla tematica in oggetto.</a:t>
            </a:r>
            <a:endParaRPr/>
          </a:p>
          <a:p>
            <a:pPr algn="just">
              <a:lnSpc>
                <a:spcPts val="0"/>
              </a:lnSpc>
            </a:pPr>
            <a:r>
              <a:rPr lang="it-IT" sz="1200" strike="noStrike">
                <a:solidFill>
                  <a:srgbClr val="231f20"/>
                </a:solidFill>
                <a:latin typeface="Arial"/>
                <a:ea typeface="DejaVu Sans"/>
              </a:rPr>
              <a:t>Pertanto si propongono le seguenti fasi:</a:t>
            </a:r>
            <a:endParaRPr/>
          </a:p>
          <a:p>
            <a:pPr algn="just">
              <a:lnSpc>
                <a:spcPts val="0"/>
              </a:lnSpc>
              <a:buFont typeface="Times New Roman"/>
              <a:buChar char="•"/>
            </a:pPr>
            <a:r>
              <a:rPr lang="it-IT" sz="1200" strike="noStrike">
                <a:solidFill>
                  <a:srgbClr val="231f20"/>
                </a:solidFill>
                <a:latin typeface="Arial"/>
                <a:ea typeface="DejaVu Sans"/>
              </a:rPr>
              <a:t>incontro preliminare con gli insegnanti referenti del progetto (almeno uno per classe) per la condivisione degli  obiettivi, pianificazione degli interventi. e presentazione del materiale a disposizione per supportare il progetto</a:t>
            </a:r>
            <a:endParaRPr/>
          </a:p>
          <a:p>
            <a:pPr algn="just">
              <a:lnSpc>
                <a:spcPct val="100000"/>
              </a:lnSpc>
              <a:buFont typeface="Times New Roman"/>
              <a:buChar char="•"/>
            </a:pPr>
            <a:r>
              <a:rPr lang="it-IT" sz="1200" strike="noStrike">
                <a:solidFill>
                  <a:srgbClr val="231f20"/>
                </a:solidFill>
                <a:latin typeface="Arial"/>
                <a:ea typeface="DejaVu Sans"/>
              </a:rPr>
              <a:t>lavoro con il gruppo classe inserendo l’argomento in varie attività didattiche, avvalendosi prevalentemente di studi  o esperienze trattate in rete (influenza della pubblicità nel cinema, giornali e televisione, ruolo delle multinazionali  ecc.), a cura degli insegnanti</a:t>
            </a:r>
            <a:endParaRPr/>
          </a:p>
          <a:p>
            <a:pPr algn="just">
              <a:lnSpc>
                <a:spcPts val="0"/>
              </a:lnSpc>
              <a:buFont typeface="Times New Roman"/>
              <a:buChar char="•"/>
            </a:pPr>
            <a:r>
              <a:rPr lang="it-IT" sz="1200" strike="noStrike">
                <a:solidFill>
                  <a:srgbClr val="231f20"/>
                </a:solidFill>
                <a:latin typeface="Arial"/>
                <a:ea typeface="DejaVu Sans"/>
              </a:rPr>
              <a:t>incontro degli operatori sanitari dell’ASL AT con ogni classe coinvolta (facoltativo di due ore circa) solo se sono  state condotte le fasi precedenti del percorso didattico</a:t>
            </a:r>
            <a:endParaRPr/>
          </a:p>
          <a:p>
            <a:pPr algn="just">
              <a:lnSpc>
                <a:spcPct val="100000"/>
              </a:lnSpc>
              <a:buFont typeface="Times New Roman"/>
              <a:buChar char="•"/>
            </a:pPr>
            <a:r>
              <a:rPr lang="it-IT" sz="1200" strike="noStrike">
                <a:solidFill>
                  <a:srgbClr val="231f20"/>
                </a:solidFill>
                <a:latin typeface="Arial"/>
                <a:ea typeface="DejaVu Sans"/>
              </a:rPr>
              <a:t>eventuale produzione di materiale da parte dei ragazzi ( es. poster,logo ecc. ) con esposizione dello stesso all’interno della scuola</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Modalità di adesione</a:t>
            </a:r>
            <a:endParaRPr/>
          </a:p>
          <a:p>
            <a:pPr algn="just">
              <a:lnSpc>
                <a:spcPct val="100000"/>
              </a:lnSpc>
            </a:pPr>
            <a:r>
              <a:rPr lang="it-IT" sz="1200" strike="noStrike">
                <a:solidFill>
                  <a:srgbClr val="231f20"/>
                </a:solidFill>
                <a:latin typeface="Arial"/>
                <a:ea typeface="DejaVu Sans"/>
              </a:rPr>
              <a:t>Si consiglia di trasmette la richiesta utilizzando il modulo allegato :  </a:t>
            </a:r>
            <a:endParaRPr/>
          </a:p>
          <a:p>
            <a:pPr algn="just">
              <a:lnSpc>
                <a:spcPct val="100000"/>
              </a:lnSpc>
            </a:pPr>
            <a:r>
              <a:rPr lang="it-IT" sz="1200" strike="noStrike">
                <a:solidFill>
                  <a:srgbClr val="231f20"/>
                </a:solidFill>
                <a:latin typeface="Arial"/>
                <a:ea typeface="DejaVu Sans"/>
              </a:rPr>
              <a:t>via fax 0141-484089 o e-mail: </a:t>
            </a:r>
            <a:r>
              <a:rPr lang="it-IT" sz="1200" strike="noStrike" u="sng">
                <a:solidFill>
                  <a:srgbClr val="0000ff"/>
                </a:solidFill>
                <a:latin typeface="Arial"/>
                <a:ea typeface="DejaVu Sans"/>
              </a:rPr>
              <a:t>promozionesalute@asl.at.it</a:t>
            </a:r>
            <a:endParaRPr/>
          </a:p>
          <a:p>
            <a:pPr algn="just">
              <a:lnSpc>
                <a:spcPct val="100000"/>
              </a:lnSpc>
            </a:pPr>
            <a:endParaRPr/>
          </a:p>
          <a:p>
            <a:pPr algn="just">
              <a:lnSpc>
                <a:spcPct val="100000"/>
              </a:lnSpc>
            </a:pPr>
            <a:r>
              <a:rPr b="1" lang="it-IT" sz="1200" strike="noStrike">
                <a:solidFill>
                  <a:srgbClr val="231f20"/>
                </a:solidFill>
                <a:latin typeface="Arial"/>
                <a:ea typeface="DejaVu Sans"/>
              </a:rPr>
              <a:t>entro il 1 luglio p.v. per poter garantire l’attuazione degli interventi entro il primo semestre del prossimo anno  scolastico.</a:t>
            </a:r>
            <a:endParaRPr/>
          </a:p>
          <a:p>
            <a:pPr algn="just">
              <a:lnSpc>
                <a:spcPts val="0"/>
              </a:lnSpc>
            </a:pPr>
            <a:r>
              <a:rPr b="1" lang="it-IT" sz="1200" strike="noStrike">
                <a:solidFill>
                  <a:srgbClr val="231f20"/>
                </a:solidFill>
                <a:latin typeface="Arial"/>
                <a:ea typeface="DejaVu Sans"/>
              </a:rPr>
              <a:t>Verranno comunque accettate le richieste inviate entro il 30 settembre p.v.</a:t>
            </a:r>
            <a:endParaRPr/>
          </a:p>
          <a:p>
            <a:pPr algn="just">
              <a:lnSpc>
                <a:spcPct val="100000"/>
              </a:lnSpc>
            </a:pPr>
            <a:endParaRPr/>
          </a:p>
          <a:p>
            <a:pPr algn="just">
              <a:lnSpc>
                <a:spcPct val="100000"/>
              </a:lnSpc>
            </a:pPr>
            <a:r>
              <a:rPr b="1" lang="it-IT" sz="1200" strike="noStrike">
                <a:solidFill>
                  <a:srgbClr val="231f20"/>
                </a:solidFill>
                <a:latin typeface="Arial"/>
                <a:ea typeface="DejaVu Sans"/>
              </a:rPr>
              <a:t>Riferimenti</a:t>
            </a:r>
            <a:endParaRPr/>
          </a:p>
          <a:p>
            <a:pPr algn="just">
              <a:lnSpc>
                <a:spcPct val="100000"/>
              </a:lnSpc>
            </a:pPr>
            <a:r>
              <a:rPr lang="it-IT" sz="1200" strike="noStrike">
                <a:solidFill>
                  <a:srgbClr val="231f20"/>
                </a:solidFill>
                <a:latin typeface="Arial"/>
                <a:ea typeface="DejaVu Sans"/>
              </a:rPr>
              <a:t> </a:t>
            </a:r>
            <a:r>
              <a:rPr lang="it-IT" sz="1200" strike="noStrike">
                <a:solidFill>
                  <a:srgbClr val="231f20"/>
                </a:solidFill>
                <a:latin typeface="Arial"/>
                <a:ea typeface="DejaVu Sans"/>
              </a:rPr>
              <a:t>Ass.San. Manuela Gobbo, S.O.S. Promozione Educazione alla salute e Screening, tel. 0141 484049</a:t>
            </a:r>
            <a:endParaRPr/>
          </a:p>
        </p:txBody>
      </p:sp>
      <p:sp>
        <p:nvSpPr>
          <p:cNvPr id="426" name="CustomShape 4"/>
          <p:cNvSpPr/>
          <p:nvPr/>
        </p:nvSpPr>
        <p:spPr>
          <a:xfrm>
            <a:off x="711720" y="7888680"/>
            <a:ext cx="6116760" cy="1925280"/>
          </a:xfrm>
          <a:prstGeom prst="rect">
            <a:avLst/>
          </a:prstGeom>
          <a:blipFill>
            <a:blip r:embed="rId1"/>
            <a:stretch>
              <a:fillRect/>
            </a:stretch>
          </a:blipFill>
          <a:ln>
            <a:noFill/>
          </a:ln>
        </p:spPr>
        <p:style>
          <a:lnRef idx="0"/>
          <a:fillRef idx="0"/>
          <a:effectRef idx="0"/>
          <a:fontRef idx="minor"/>
        </p:style>
      </p:sp>
      <p:sp>
        <p:nvSpPr>
          <p:cNvPr id="427" name="CustomShape 5"/>
          <p:cNvSpPr/>
          <p:nvPr/>
        </p:nvSpPr>
        <p:spPr>
          <a:xfrm>
            <a:off x="711720" y="7888680"/>
            <a:ext cx="6117120" cy="1925280"/>
          </a:xfrm>
          <a:custGeom>
            <a:avLst/>
            <a:gdLst/>
            <a:ahLst/>
            <a:rect l="0" t="0" r="r" b="b"/>
            <a:pathLst>
              <a:path w="6131845" h="1940494">
                <a:moveTo>
                  <a:pt x="0" y="1940493"/>
                </a:moveTo>
                <a:lnTo>
                  <a:pt x="6131844" y="1940493"/>
                </a:lnTo>
                <a:lnTo>
                  <a:pt x="6131844" y="0"/>
                </a:lnTo>
                <a:lnTo>
                  <a:pt x="0" y="0"/>
                </a:lnTo>
                <a:lnTo>
                  <a:pt x="0" y="1940493"/>
                </a:lnTo>
              </a:path>
            </a:pathLst>
          </a:custGeom>
          <a:noFill/>
          <a:ln w="63360">
            <a:solidFill>
              <a:srgbClr val="a63528"/>
            </a:solidFill>
            <a:round/>
          </a:ln>
        </p:spPr>
        <p:style>
          <a:lnRef idx="0"/>
          <a:fillRef idx="0"/>
          <a:effectRef idx="0"/>
          <a:fontRef idx="minor"/>
        </p:style>
      </p:sp>
      <p:sp>
        <p:nvSpPr>
          <p:cNvPr id="428" name="CustomShape 6"/>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AA873048-D136-461B-B375-883BF97EA871}"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9" name="CustomShape 1"/>
          <p:cNvSpPr/>
          <p:nvPr/>
        </p:nvSpPr>
        <p:spPr>
          <a:xfrm>
            <a:off x="180000" y="10077840"/>
            <a:ext cx="7181280" cy="134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430" name="CustomShape 2"/>
          <p:cNvSpPr/>
          <p:nvPr/>
        </p:nvSpPr>
        <p:spPr>
          <a:xfrm>
            <a:off x="180000" y="9928440"/>
            <a:ext cx="7181280" cy="134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431" name="CustomShape 3"/>
          <p:cNvSpPr/>
          <p:nvPr/>
        </p:nvSpPr>
        <p:spPr>
          <a:xfrm>
            <a:off x="216000" y="291960"/>
            <a:ext cx="3451680" cy="42372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ff0000"/>
                </a:solidFill>
                <a:latin typeface="Arial"/>
                <a:ea typeface="DejaVu Sans"/>
              </a:rPr>
              <a:t>Dipendenze-</a:t>
            </a:r>
            <a:r>
              <a:rPr b="1" lang="it-IT" sz="1400" strike="noStrike">
                <a:solidFill>
                  <a:srgbClr val="a57d32"/>
                </a:solidFill>
                <a:latin typeface="Arial"/>
                <a:ea typeface="DejaVu Sans"/>
              </a:rPr>
              <a:t>Sessualità e affettività  </a:t>
            </a:r>
            <a:r>
              <a:rPr b="1" lang="it-IT" sz="1400" strike="noStrike">
                <a:solidFill>
                  <a:srgbClr val="ff0000"/>
                </a:solidFill>
                <a:latin typeface="Arial"/>
                <a:ea typeface="DejaVu Sans"/>
              </a:rPr>
              <a:t>                               </a:t>
            </a:r>
            <a:endParaRPr/>
          </a:p>
        </p:txBody>
      </p:sp>
      <p:sp>
        <p:nvSpPr>
          <p:cNvPr id="432" name="CustomShape 4"/>
          <p:cNvSpPr/>
          <p:nvPr/>
        </p:nvSpPr>
        <p:spPr>
          <a:xfrm>
            <a:off x="3600000" y="311400"/>
            <a:ext cx="2578680" cy="211320"/>
          </a:xfrm>
          <a:prstGeom prst="rect">
            <a:avLst/>
          </a:prstGeom>
          <a:noFill/>
          <a:ln>
            <a:noFill/>
          </a:ln>
        </p:spPr>
        <p:style>
          <a:lnRef idx="0"/>
          <a:fillRef idx="0"/>
          <a:effectRef idx="0"/>
          <a:fontRef idx="minor"/>
        </p:style>
      </p:sp>
      <p:sp>
        <p:nvSpPr>
          <p:cNvPr id="433" name="CustomShape 5"/>
          <p:cNvSpPr/>
          <p:nvPr/>
        </p:nvSpPr>
        <p:spPr>
          <a:xfrm>
            <a:off x="81000" y="720000"/>
            <a:ext cx="7185240" cy="762624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3e7dc0"/>
                </a:solidFill>
                <a:latin typeface="Arial"/>
                <a:ea typeface="DejaVu Sans"/>
              </a:rPr>
              <a:t>Scuole SEC. di II° grado</a:t>
            </a:r>
            <a:endParaRPr/>
          </a:p>
          <a:p>
            <a:pPr>
              <a:lnSpc>
                <a:spcPct val="100000"/>
              </a:lnSpc>
            </a:pPr>
            <a:endParaRPr/>
          </a:p>
          <a:p>
            <a:pPr>
              <a:lnSpc>
                <a:spcPct val="100000"/>
              </a:lnSpc>
            </a:pPr>
            <a:r>
              <a:rPr b="1" lang="it-IT" sz="1200" strike="noStrike">
                <a:solidFill>
                  <a:srgbClr val="231f20"/>
                </a:solidFill>
                <a:latin typeface="Arial"/>
                <a:ea typeface="DejaVu Sans"/>
              </a:rPr>
              <a:t>	</a:t>
            </a:r>
            <a:r>
              <a:rPr b="1" lang="it-IT" sz="1200" strike="noStrike">
                <a:solidFill>
                  <a:srgbClr val="231f20"/>
                </a:solidFill>
                <a:latin typeface="Arial"/>
                <a:ea typeface="DejaVu Sans"/>
              </a:rPr>
              <a:t>	</a:t>
            </a:r>
            <a:r>
              <a:rPr b="1" lang="it-IT" sz="1200" strike="noStrike">
                <a:solidFill>
                  <a:srgbClr val="231f20"/>
                </a:solidFill>
                <a:latin typeface="Arial"/>
                <a:ea typeface="DejaVu Sans"/>
              </a:rPr>
              <a:t>	</a:t>
            </a:r>
            <a:r>
              <a:rPr b="1" lang="it-IT" sz="1200" strike="noStrike">
                <a:solidFill>
                  <a:srgbClr val="231f20"/>
                </a:solidFill>
                <a:latin typeface="Arial"/>
                <a:ea typeface="DejaVu Sans"/>
              </a:rPr>
              <a:t>                             </a:t>
            </a:r>
            <a:r>
              <a:rPr b="1" lang="it-IT" sz="1300" strike="noStrike">
                <a:solidFill>
                  <a:srgbClr val="231f20"/>
                </a:solidFill>
                <a:latin typeface="Arial"/>
                <a:ea typeface="DejaVu Sans"/>
              </a:rPr>
              <a:t> </a:t>
            </a:r>
            <a:r>
              <a:rPr b="1" lang="it-IT" strike="noStrike">
                <a:solidFill>
                  <a:srgbClr val="231f20"/>
                </a:solidFill>
                <a:latin typeface="Arial"/>
                <a:ea typeface="DejaVu Sans"/>
              </a:rPr>
              <a:t>“</a:t>
            </a:r>
            <a:r>
              <a:rPr b="1" lang="it-IT" strike="noStrike">
                <a:solidFill>
                  <a:srgbClr val="231f20"/>
                </a:solidFill>
                <a:latin typeface="Arial"/>
                <a:ea typeface="Arial"/>
              </a:rPr>
              <a:t>PARI E DISPARI”</a:t>
            </a:r>
            <a:endParaRPr/>
          </a:p>
          <a:p>
            <a:pPr algn="ctr">
              <a:lnSpc>
                <a:spcPct val="100000"/>
              </a:lnSpc>
            </a:pPr>
            <a:r>
              <a:rPr b="1" lang="it-IT" strike="noStrike">
                <a:solidFill>
                  <a:srgbClr val="231f20"/>
                </a:solidFill>
                <a:latin typeface="Arial"/>
                <a:ea typeface="DejaVu Sans"/>
              </a:rPr>
              <a:t> </a:t>
            </a:r>
            <a:r>
              <a:rPr b="1" lang="it-IT" strike="noStrike">
                <a:solidFill>
                  <a:srgbClr val="231f20"/>
                </a:solidFill>
                <a:latin typeface="Arial"/>
                <a:ea typeface="Arial"/>
              </a:rPr>
              <a:t>PEER EDUCATION A SCUOLA </a:t>
            </a:r>
            <a:endParaRPr/>
          </a:p>
          <a:p>
            <a:pPr algn="ctr">
              <a:lnSpc>
                <a:spcPct val="100000"/>
              </a:lnSpc>
            </a:pPr>
            <a:r>
              <a:rPr b="1" lang="it-IT" sz="1200" strike="noStrike">
                <a:solidFill>
                  <a:srgbClr val="231f20"/>
                </a:solidFill>
                <a:latin typeface="Arial"/>
                <a:ea typeface="DejaVu Sans"/>
              </a:rPr>
              <a:t>(SSD Consultori-SSD Dipendenze)</a:t>
            </a:r>
            <a:endParaRPr/>
          </a:p>
          <a:p>
            <a:pPr algn="just">
              <a:lnSpc>
                <a:spcPct val="100000"/>
              </a:lnSpc>
            </a:pPr>
            <a:endParaRPr/>
          </a:p>
          <a:p>
            <a:pPr algn="just">
              <a:lnSpc>
                <a:spcPct val="100000"/>
              </a:lnSpc>
            </a:pPr>
            <a:r>
              <a:rPr b="1" lang="it-IT" sz="1200" strike="noStrike">
                <a:solidFill>
                  <a:srgbClr val="231f20"/>
                </a:solidFill>
                <a:latin typeface="Arial"/>
                <a:ea typeface="DejaVu Sans"/>
              </a:rPr>
              <a:t>Razionale del Progetto</a:t>
            </a:r>
            <a:endParaRPr/>
          </a:p>
          <a:p>
            <a:pPr algn="just">
              <a:lnSpc>
                <a:spcPct val="100000"/>
              </a:lnSpc>
            </a:pPr>
            <a:r>
              <a:rPr b="1" lang="it-IT" sz="1200" strike="noStrike">
                <a:solidFill>
                  <a:srgbClr val="231f20"/>
                </a:solidFill>
                <a:latin typeface="Arial"/>
                <a:ea typeface="DejaVu Sans"/>
              </a:rPr>
              <a:t>	</a:t>
            </a:r>
            <a:r>
              <a:rPr lang="it-IT" sz="1200" strike="noStrike">
                <a:solidFill>
                  <a:srgbClr val="231f20"/>
                </a:solidFill>
                <a:latin typeface="Arial"/>
                <a:ea typeface="DejaVu Sans"/>
              </a:rPr>
              <a:t>L’adolescenza è un periodo della vita caratterizzato da una vera e propria “fame di socializzazione orizzontale” che si esprime attraverso la ricerca e la sottoscrizione di vincoli di gruppo, gruppo che può divenire, per le sue intrinseche caratteristiche, importante luogo di apprendimento esperienziale. Numerosi studi psicologici e pedagogici, infatti,  hanno evidenziato come, molto spesso, le informazioni apprese a scuola siano difficilmente trasferibili e utilizzabili nella vita e nel comportamento quotidiano poiché questi ultimi sarebbero regolati da credenze e conoscenze mediate affettivamente e perciò risalenti all’infanzia o trasmesse da persone che hanno rapporti significativi con l’individuo.</a:t>
            </a:r>
            <a:endParaRPr/>
          </a:p>
          <a:p>
            <a:pPr algn="just">
              <a:lnSpc>
                <a:spcPct val="100000"/>
              </a:lnSpc>
            </a:pPr>
            <a:r>
              <a:rPr lang="it-IT" sz="1200" strike="noStrike">
                <a:solidFill>
                  <a:srgbClr val="231f20"/>
                </a:solidFill>
                <a:latin typeface="Arial"/>
                <a:ea typeface="DejaVu Sans"/>
              </a:rPr>
              <a:t>	</a:t>
            </a:r>
            <a:r>
              <a:rPr lang="it-IT" sz="1200" strike="noStrike">
                <a:solidFill>
                  <a:srgbClr val="231f20"/>
                </a:solidFill>
                <a:latin typeface="Arial"/>
                <a:ea typeface="DejaVu Sans"/>
              </a:rPr>
              <a:t>In quest’ottica il gruppo dei pari, caratterizzato da un codice affettivo fraterno, si conferma come veicolo privilegiato di esperienze e comunicazioni significative  e quindi luogo dove può avvenire una comunicazione orizzontale ed emotivamente coinvolgente sulle tematiche della prevenzione e della promozione alla salute, in grado di intaccare precedenti concezioni ingenue e  riorientare così il comportamento.</a:t>
            </a:r>
            <a:endParaRPr/>
          </a:p>
          <a:p>
            <a:pPr algn="just">
              <a:lnSpc>
                <a:spcPct val="100000"/>
              </a:lnSpc>
            </a:pPr>
            <a:r>
              <a:rPr lang="it-IT" sz="1200" strike="noStrike">
                <a:solidFill>
                  <a:srgbClr val="231f20"/>
                </a:solidFill>
                <a:latin typeface="Arial"/>
                <a:ea typeface="DejaVu Sans"/>
              </a:rPr>
              <a:t>	</a:t>
            </a:r>
            <a:r>
              <a:rPr lang="it-IT" sz="1200" strike="noStrike">
                <a:solidFill>
                  <a:srgbClr val="231f20"/>
                </a:solidFill>
                <a:latin typeface="Arial"/>
                <a:ea typeface="DejaVu Sans"/>
              </a:rPr>
              <a:t>Revisioni recenti indicano nei modelli di prevenzione basati sul </a:t>
            </a:r>
            <a:r>
              <a:rPr b="1" i="1" lang="it-IT" sz="1200" strike="noStrike">
                <a:solidFill>
                  <a:srgbClr val="231f20"/>
                </a:solidFill>
                <a:latin typeface="Arial"/>
                <a:ea typeface="Arial"/>
              </a:rPr>
              <a:t>self empowerment</a:t>
            </a:r>
            <a:r>
              <a:rPr b="1" i="1" lang="it-IT" sz="1100" strike="noStrike">
                <a:solidFill>
                  <a:srgbClr val="231f20"/>
                </a:solidFill>
                <a:latin typeface="Arial"/>
                <a:ea typeface="Arial"/>
              </a:rPr>
              <a:t> </a:t>
            </a:r>
            <a:r>
              <a:rPr lang="it-IT" sz="1200" strike="noStrike">
                <a:solidFill>
                  <a:srgbClr val="231f20"/>
                </a:solidFill>
                <a:latin typeface="Arial"/>
                <a:ea typeface="DejaVu Sans"/>
              </a:rPr>
              <a:t> la modalità più efficace di intervento, modalità che facendo leva sul coinvolgimento personale dei destinatari e permettendo così loro di esperire momenti di autonomia e individuazione,  punta alla modifica dei comportamenti a rischio.</a:t>
            </a:r>
            <a:endParaRPr/>
          </a:p>
          <a:p>
            <a:pPr algn="just">
              <a:lnSpc>
                <a:spcPct val="100000"/>
              </a:lnSpc>
            </a:pPr>
            <a:r>
              <a:rPr lang="it-IT" sz="1200" strike="noStrike">
                <a:solidFill>
                  <a:srgbClr val="231f20"/>
                </a:solidFill>
                <a:latin typeface="Arial"/>
                <a:ea typeface="DejaVu Sans"/>
              </a:rPr>
              <a:t>	</a:t>
            </a:r>
            <a:r>
              <a:rPr lang="it-IT" sz="1200" strike="noStrike">
                <a:solidFill>
                  <a:srgbClr val="231f20"/>
                </a:solidFill>
                <a:latin typeface="Arial"/>
                <a:ea typeface="DejaVu Sans"/>
              </a:rPr>
              <a:t>La possibilità, inoltre di sperimentarsi in situazioni di autonomia e costruzione fra pari di importanti significati che riguardano la salute, fa sì che lo strumento della</a:t>
            </a:r>
            <a:r>
              <a:rPr b="1" lang="it-IT" sz="1200" strike="noStrike">
                <a:solidFill>
                  <a:srgbClr val="231f20"/>
                </a:solidFill>
                <a:latin typeface="Arial"/>
                <a:ea typeface="DejaVu Sans"/>
              </a:rPr>
              <a:t> </a:t>
            </a:r>
            <a:r>
              <a:rPr b="1" i="1" lang="it-IT" sz="1200" strike="noStrike">
                <a:solidFill>
                  <a:srgbClr val="231f20"/>
                </a:solidFill>
                <a:latin typeface="Arial"/>
                <a:ea typeface="Arial"/>
              </a:rPr>
              <a:t>peer education</a:t>
            </a:r>
            <a:r>
              <a:rPr b="1" lang="it-IT" sz="1200" strike="noStrike">
                <a:solidFill>
                  <a:srgbClr val="231f20"/>
                </a:solidFill>
                <a:latin typeface="Arial"/>
                <a:ea typeface="DejaVu Sans"/>
              </a:rPr>
              <a:t> </a:t>
            </a:r>
            <a:r>
              <a:rPr lang="it-IT" sz="1200" strike="noStrike">
                <a:solidFill>
                  <a:srgbClr val="231f20"/>
                </a:solidFill>
                <a:latin typeface="Arial"/>
                <a:ea typeface="DejaVu Sans"/>
              </a:rPr>
              <a:t>possa rappresentare una delle modalità più efficaci di intervento in quanto idoneo a favorire lo sviluppo delle potenzialità e delle competenze personali e sociali dei ragazzi. </a:t>
            </a:r>
            <a:endParaRPr/>
          </a:p>
          <a:p>
            <a:pPr algn="just">
              <a:lnSpc>
                <a:spcPct val="100000"/>
              </a:lnSpc>
            </a:pPr>
            <a:r>
              <a:rPr lang="it-IT" sz="1200" strike="noStrike">
                <a:solidFill>
                  <a:srgbClr val="231f20"/>
                </a:solidFill>
                <a:latin typeface="Arial"/>
                <a:ea typeface="DejaVu Sans"/>
              </a:rPr>
              <a:t>	</a:t>
            </a:r>
            <a:r>
              <a:rPr lang="it-IT" sz="1200" strike="noStrike">
                <a:solidFill>
                  <a:srgbClr val="231f20"/>
                </a:solidFill>
                <a:latin typeface="Arial"/>
                <a:ea typeface="DejaVu Sans"/>
              </a:rPr>
              <a:t>Questo progetto è nato, quindi, con l’obiettivo di incidere non solo su specifici comportamenti a rischio, sotto l’aspetto sanitario o sociale, ma per promuovere anche il protagonismo dei ragazzi nello sviluppare la loro consapevolezza e competenza ed essere promotori del benessere all’interno della scuola e del territorio; saranno perciò i ragazzi stessi, coadiuvati dai docenti coinvolti nel progetto, ad individuare di volta in volta i bisogni di salute all'interno della loro scuola (ad es. sessualità, prevenzione delle dipendenze, ecc..) e a progettare, insieme agli operatori dell'Asl, i relativi interventi.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Obiettivo generale</a:t>
            </a:r>
            <a:endParaRPr/>
          </a:p>
          <a:p>
            <a:pPr algn="just">
              <a:lnSpc>
                <a:spcPct val="100000"/>
              </a:lnSpc>
            </a:pPr>
            <a:r>
              <a:rPr lang="it-IT" sz="1200" strike="noStrike">
                <a:solidFill>
                  <a:srgbClr val="231f20"/>
                </a:solidFill>
                <a:latin typeface="Arial"/>
                <a:ea typeface="DejaVu Sans"/>
              </a:rPr>
              <a:t>Promuovere il protagonismo degli adolescenti nella costruzione e realizzazione di percorsi progettuali condivisi nel gruppo dei pari all’interno del contesto scolastico, favorendo lo sviluppo delle loro competenze psicosociali.</a:t>
            </a:r>
            <a:endParaRPr/>
          </a:p>
          <a:p>
            <a:pPr algn="just">
              <a:lnSpc>
                <a:spcPct val="100000"/>
              </a:lnSpc>
            </a:pPr>
            <a:endParaRPr/>
          </a:p>
          <a:p>
            <a:pPr algn="just">
              <a:lnSpc>
                <a:spcPct val="100000"/>
              </a:lnSpc>
            </a:pPr>
            <a:endParaRPr/>
          </a:p>
        </p:txBody>
      </p:sp>
      <p:sp>
        <p:nvSpPr>
          <p:cNvPr id="434" name="CustomShape 6"/>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D200C3F7-9DA0-4FC1-B4FB-A5FD1897F347}"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
        <p:nvSpPr>
          <p:cNvPr id="435" name="CustomShape 7"/>
          <p:cNvSpPr/>
          <p:nvPr/>
        </p:nvSpPr>
        <p:spPr>
          <a:xfrm>
            <a:off x="1924920" y="8352000"/>
            <a:ext cx="3187800" cy="1570680"/>
          </a:xfrm>
          <a:prstGeom prst="rect">
            <a:avLst/>
          </a:prstGeom>
          <a:blipFill>
            <a:blip r:embed="rId1"/>
            <a:stretch>
              <a:fillRect/>
            </a:stretch>
          </a:blipFill>
          <a:ln>
            <a:noFill/>
          </a:ln>
        </p:spPr>
        <p:style>
          <a:lnRef idx="0"/>
          <a:fillRef idx="0"/>
          <a:effectRef idx="0"/>
          <a:fontRef idx="minor"/>
        </p:style>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6" name="CustomShape 1"/>
          <p:cNvSpPr/>
          <p:nvPr/>
        </p:nvSpPr>
        <p:spPr>
          <a:xfrm>
            <a:off x="180000" y="10077840"/>
            <a:ext cx="7181280" cy="134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437" name="CustomShape 2"/>
          <p:cNvSpPr/>
          <p:nvPr/>
        </p:nvSpPr>
        <p:spPr>
          <a:xfrm>
            <a:off x="180000" y="9928440"/>
            <a:ext cx="7181280" cy="134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438" name="CustomShape 3"/>
          <p:cNvSpPr/>
          <p:nvPr/>
        </p:nvSpPr>
        <p:spPr>
          <a:xfrm>
            <a:off x="72000" y="288000"/>
            <a:ext cx="7125840" cy="7770240"/>
          </a:xfrm>
          <a:prstGeom prst="rect">
            <a:avLst/>
          </a:prstGeom>
          <a:noFill/>
          <a:ln>
            <a:noFill/>
          </a:ln>
        </p:spPr>
        <p:style>
          <a:lnRef idx="0"/>
          <a:fillRef idx="0"/>
          <a:effectRef idx="0"/>
          <a:fontRef idx="minor"/>
        </p:style>
        <p:txBody>
          <a:bodyPr lIns="0" rIns="0" tIns="12600" bIns="0"/>
          <a:p>
            <a:pPr algn="just">
              <a:lnSpc>
                <a:spcPct val="100000"/>
              </a:lnSpc>
            </a:pPr>
            <a:endParaRPr/>
          </a:p>
          <a:p>
            <a:pPr algn="just">
              <a:lnSpc>
                <a:spcPct val="100000"/>
              </a:lnSpc>
            </a:pPr>
            <a:r>
              <a:rPr b="1" lang="it-IT" sz="1200" strike="noStrike">
                <a:solidFill>
                  <a:srgbClr val="000000"/>
                </a:solidFill>
                <a:latin typeface="Arial"/>
                <a:ea typeface="DejaVu Sans"/>
              </a:rPr>
              <a:t>Obiettivi specifici</a:t>
            </a:r>
            <a:endParaRPr/>
          </a:p>
          <a:p>
            <a:pPr algn="just">
              <a:lnSpc>
                <a:spcPct val="100000"/>
              </a:lnSpc>
              <a:buSzPct val="45000"/>
              <a:buFont typeface="StarSymbol"/>
              <a:buChar char="l"/>
            </a:pPr>
            <a:r>
              <a:rPr lang="it-IT" sz="1200" strike="noStrike">
                <a:solidFill>
                  <a:srgbClr val="000000"/>
                </a:solidFill>
                <a:latin typeface="Arial"/>
                <a:ea typeface="DejaVu Sans"/>
              </a:rPr>
              <a:t>Costituire un gruppo di studenti (peer educator) che acquisiscano conoscenze e competenze per  leggere i bisogni di salute emergenti nel contesto scolastico e per promuovere percorsi di salute e benessere tra pari. </a:t>
            </a:r>
            <a:endParaRPr/>
          </a:p>
          <a:p>
            <a:pPr algn="just">
              <a:lnSpc>
                <a:spcPct val="100000"/>
              </a:lnSpc>
              <a:buSzPct val="45000"/>
              <a:buFont typeface="StarSymbol"/>
              <a:buChar char="l"/>
            </a:pPr>
            <a:r>
              <a:rPr lang="it-IT" sz="1200" strike="noStrike">
                <a:solidFill>
                  <a:srgbClr val="000000"/>
                </a:solidFill>
                <a:latin typeface="Arial"/>
                <a:ea typeface="DejaVu Sans"/>
              </a:rPr>
              <a:t>Incrementare il livello di consapevolezza e di benessere degli studenti relativo alla propria salute psicologica, fisica e relazionale attraverso la realizzazione di interventi di promozione della salute coerenti con i bisogni emergenti, progettati dai peer educator con la supervisione degli operatori dell'ASL .</a:t>
            </a:r>
            <a:endParaRPr/>
          </a:p>
          <a:p>
            <a:pPr algn="just">
              <a:lnSpc>
                <a:spcPct val="100000"/>
              </a:lnSpc>
              <a:buSzPct val="45000"/>
              <a:buFont typeface="StarSymbol"/>
              <a:buChar char="l"/>
            </a:pPr>
            <a:r>
              <a:rPr lang="it-IT" sz="1200" strike="noStrike">
                <a:solidFill>
                  <a:srgbClr val="000000"/>
                </a:solidFill>
                <a:latin typeface="Arial"/>
                <a:ea typeface="DejaVu Sans"/>
              </a:rPr>
              <a:t>Favorire la costruzione di tempi e spazi all’interno della scuola per permettere un contatto e un confronto tra il mondo degli adolescenti e il mondo degli adulti di riferimento.</a:t>
            </a:r>
            <a:endParaRPr/>
          </a:p>
          <a:p>
            <a:pPr algn="just">
              <a:lnSpc>
                <a:spcPct val="100000"/>
              </a:lnSpc>
            </a:pPr>
            <a:endParaRPr/>
          </a:p>
          <a:p>
            <a:pPr algn="just">
              <a:lnSpc>
                <a:spcPct val="100000"/>
              </a:lnSpc>
            </a:pPr>
            <a:r>
              <a:rPr b="1" lang="it-IT" sz="1200" strike="noStrike">
                <a:solidFill>
                  <a:srgbClr val="000000"/>
                </a:solidFill>
                <a:latin typeface="Arial"/>
                <a:ea typeface="DejaVu Sans"/>
              </a:rPr>
              <a:t>Destinatari</a:t>
            </a:r>
            <a:endParaRPr/>
          </a:p>
          <a:p>
            <a:pPr algn="just">
              <a:lnSpc>
                <a:spcPct val="100000"/>
              </a:lnSpc>
            </a:pPr>
            <a:r>
              <a:rPr lang="it-IT" sz="1200" strike="noStrike">
                <a:solidFill>
                  <a:srgbClr val="000000"/>
                </a:solidFill>
                <a:latin typeface="Arial"/>
                <a:ea typeface="DejaVu Sans"/>
              </a:rPr>
              <a:t>Destinatari intermedi: studenti del III anno della scuola secondaria di II grado</a:t>
            </a:r>
            <a:endParaRPr/>
          </a:p>
          <a:p>
            <a:pPr algn="just">
              <a:lnSpc>
                <a:spcPct val="100000"/>
              </a:lnSpc>
            </a:pPr>
            <a:r>
              <a:rPr lang="it-IT" sz="1200" strike="noStrike">
                <a:solidFill>
                  <a:srgbClr val="000000"/>
                </a:solidFill>
                <a:latin typeface="Arial"/>
                <a:ea typeface="DejaVu Sans"/>
              </a:rPr>
              <a:t>Destinatari finali: </a:t>
            </a:r>
            <a:r>
              <a:rPr lang="it-IT" sz="1200" strike="noStrike">
                <a:solidFill>
                  <a:srgbClr val="000000"/>
                </a:solidFill>
                <a:latin typeface="Arial"/>
                <a:ea typeface="DejaVu Sans"/>
              </a:rPr>
              <a:t>	</a:t>
            </a:r>
            <a:r>
              <a:rPr lang="it-IT" sz="1200" strike="noStrike">
                <a:solidFill>
                  <a:srgbClr val="000000"/>
                </a:solidFill>
                <a:latin typeface="Arial"/>
                <a:ea typeface="DejaVu Sans"/>
              </a:rPr>
              <a:t>- studenti del II anno della scuola secondaria di II grado.</a:t>
            </a:r>
            <a:endParaRPr/>
          </a:p>
          <a:p>
            <a:pPr algn="just">
              <a:lnSpc>
                <a:spcPct val="100000"/>
              </a:lnSpc>
            </a:pPr>
            <a:r>
              <a:rPr lang="it-IT" sz="1200" strike="noStrike">
                <a:solidFill>
                  <a:srgbClr val="000000"/>
                </a:solidFill>
                <a:latin typeface="Arial"/>
                <a:ea typeface="DejaVu Sans"/>
              </a:rPr>
              <a:t>	</a:t>
            </a:r>
            <a:r>
              <a:rPr lang="it-IT" sz="1200" strike="noStrike">
                <a:solidFill>
                  <a:srgbClr val="000000"/>
                </a:solidFill>
                <a:latin typeface="Arial"/>
                <a:ea typeface="DejaVu Sans"/>
              </a:rPr>
              <a:t>	</a:t>
            </a:r>
            <a:r>
              <a:rPr lang="it-IT" sz="1200" strike="noStrike">
                <a:solidFill>
                  <a:srgbClr val="000000"/>
                </a:solidFill>
                <a:latin typeface="Arial"/>
                <a:ea typeface="DejaVu Sans"/>
              </a:rPr>
              <a:t>	</a:t>
            </a:r>
            <a:r>
              <a:rPr lang="it-IT" sz="1200" strike="noStrike">
                <a:solidFill>
                  <a:srgbClr val="000000"/>
                </a:solidFill>
                <a:latin typeface="Arial"/>
                <a:ea typeface="DejaVu Sans"/>
              </a:rPr>
              <a:t>- gruppi di studenti dell'istituto a cui sono rivolte eventuali iniziative condotte                                       dai peer  educator.</a:t>
            </a:r>
            <a:endParaRPr/>
          </a:p>
          <a:p>
            <a:pPr algn="just">
              <a:lnSpc>
                <a:spcPct val="100000"/>
              </a:lnSpc>
            </a:pPr>
            <a:endParaRPr/>
          </a:p>
          <a:p>
            <a:pPr algn="just">
              <a:lnSpc>
                <a:spcPct val="100000"/>
              </a:lnSpc>
            </a:pPr>
            <a:r>
              <a:rPr b="1" lang="it-IT" sz="1200" strike="noStrike">
                <a:solidFill>
                  <a:srgbClr val="000000"/>
                </a:solidFill>
                <a:latin typeface="Arial"/>
                <a:ea typeface="DejaVu Sans"/>
              </a:rPr>
              <a:t>Metodologia</a:t>
            </a:r>
            <a:endParaRPr/>
          </a:p>
          <a:p>
            <a:pPr algn="just">
              <a:lnSpc>
                <a:spcPct val="100000"/>
              </a:lnSpc>
            </a:pPr>
            <a:r>
              <a:rPr lang="it-IT" sz="1200" strike="noStrike">
                <a:solidFill>
                  <a:srgbClr val="000000"/>
                </a:solidFill>
                <a:latin typeface="Arial"/>
                <a:ea typeface="DejaVu Sans"/>
              </a:rPr>
              <a:t>Si ispira al concetto di </a:t>
            </a:r>
            <a:r>
              <a:rPr i="1" lang="it-IT" sz="1200" strike="noStrike">
                <a:solidFill>
                  <a:srgbClr val="000000"/>
                </a:solidFill>
                <a:latin typeface="Arial"/>
                <a:ea typeface="DejaVu Sans"/>
              </a:rPr>
              <a:t>empowerment</a:t>
            </a:r>
            <a:r>
              <a:rPr lang="it-IT" sz="1200" strike="noStrike">
                <a:solidFill>
                  <a:srgbClr val="000000"/>
                </a:solidFill>
                <a:latin typeface="Arial"/>
                <a:ea typeface="DejaVu Sans"/>
              </a:rPr>
              <a:t> ed utilizza la metodologia della </a:t>
            </a:r>
            <a:r>
              <a:rPr i="1" lang="it-IT" sz="1200" strike="noStrike">
                <a:solidFill>
                  <a:srgbClr val="000000"/>
                </a:solidFill>
                <a:latin typeface="Arial"/>
                <a:ea typeface="DejaVu Sans"/>
              </a:rPr>
              <a:t>peer education</a:t>
            </a:r>
            <a:r>
              <a:rPr lang="it-IT" sz="1200" strike="noStrike">
                <a:solidFill>
                  <a:srgbClr val="000000"/>
                </a:solidFill>
                <a:latin typeface="Arial"/>
                <a:ea typeface="DejaVu Sans"/>
              </a:rPr>
              <a:t>; gli adolescenti vengono riconosciuti come attori primari del proprio benessere e della realizzazione di azioni di prevenzione di comportamenti a rischio.</a:t>
            </a:r>
            <a:endParaRPr/>
          </a:p>
          <a:p>
            <a:pPr algn="just">
              <a:lnSpc>
                <a:spcPct val="100000"/>
              </a:lnSpc>
            </a:pPr>
            <a:endParaRPr/>
          </a:p>
          <a:p>
            <a:pPr algn="just">
              <a:lnSpc>
                <a:spcPct val="100000"/>
              </a:lnSpc>
            </a:pPr>
            <a:r>
              <a:rPr b="1" lang="it-IT" sz="1200" strike="noStrike">
                <a:solidFill>
                  <a:srgbClr val="000000"/>
                </a:solidFill>
                <a:latin typeface="Arial"/>
                <a:ea typeface="DejaVu Sans"/>
              </a:rPr>
              <a:t>Tempi e Fasi</a:t>
            </a:r>
            <a:endParaRPr/>
          </a:p>
          <a:p>
            <a:pPr algn="just">
              <a:lnSpc>
                <a:spcPct val="100000"/>
              </a:lnSpc>
            </a:pPr>
            <a:r>
              <a:rPr lang="it-IT" sz="1200" strike="noStrike">
                <a:solidFill>
                  <a:srgbClr val="000000"/>
                </a:solidFill>
                <a:latin typeface="Arial"/>
                <a:ea typeface="DejaVu Sans"/>
              </a:rPr>
              <a:t>Il progetto ha durata biennale e si svolge come di seguito specificato. </a:t>
            </a:r>
            <a:endParaRPr/>
          </a:p>
          <a:p>
            <a:pPr algn="just">
              <a:lnSpc>
                <a:spcPct val="100000"/>
              </a:lnSpc>
            </a:pPr>
            <a:r>
              <a:rPr lang="it-IT" sz="1200" strike="noStrike" u="sng">
                <a:solidFill>
                  <a:srgbClr val="000000"/>
                </a:solidFill>
                <a:latin typeface="Arial"/>
                <a:ea typeface="Arial"/>
              </a:rPr>
              <a:t>Primo anno/ fase 1</a:t>
            </a:r>
            <a:r>
              <a:rPr lang="it-IT" sz="1200" strike="noStrike">
                <a:solidFill>
                  <a:srgbClr val="000000"/>
                </a:solidFill>
                <a:latin typeface="Arial"/>
                <a:ea typeface="DejaVu Sans"/>
              </a:rPr>
              <a:t>: </a:t>
            </a:r>
            <a:endParaRPr/>
          </a:p>
          <a:p>
            <a:pPr algn="just">
              <a:lnSpc>
                <a:spcPct val="100000"/>
              </a:lnSpc>
            </a:pPr>
            <a:r>
              <a:rPr lang="it-IT" sz="1200" strike="noStrike">
                <a:solidFill>
                  <a:srgbClr val="000000"/>
                </a:solidFill>
                <a:latin typeface="Arial"/>
                <a:ea typeface="DejaVu Sans"/>
              </a:rPr>
              <a:t>Sulla base delle richieste pervenute da parte degli istituti scolastici ad inizio anno scolastico gli operatori dell'ASL prenderanno contatto con il Dirigente scolastico e/o Collegio Docenti e/o Insegnate referente alla salute per concordare momenti di incontro finalizzati alla programmazione e definizione delle modalità di attuazione del progetto.</a:t>
            </a:r>
            <a:endParaRPr/>
          </a:p>
          <a:p>
            <a:pPr algn="just">
              <a:lnSpc>
                <a:spcPct val="100000"/>
              </a:lnSpc>
            </a:pPr>
            <a:r>
              <a:rPr lang="it-IT" sz="1200" strike="noStrike">
                <a:solidFill>
                  <a:srgbClr val="000000"/>
                </a:solidFill>
                <a:latin typeface="Arial"/>
                <a:ea typeface="DejaVu Sans"/>
              </a:rPr>
              <a:t>Presentazione del progetto agli studenti delle classi III per individuare i ragazzi interessati a frequentare il corso di formazione per peer educator.</a:t>
            </a:r>
            <a:endParaRPr/>
          </a:p>
          <a:p>
            <a:pPr algn="just">
              <a:lnSpc>
                <a:spcPct val="100000"/>
              </a:lnSpc>
            </a:pPr>
            <a:endParaRPr/>
          </a:p>
          <a:p>
            <a:pPr algn="just">
              <a:lnSpc>
                <a:spcPct val="100000"/>
              </a:lnSpc>
            </a:pPr>
            <a:r>
              <a:rPr lang="it-IT" sz="1200" strike="noStrike">
                <a:solidFill>
                  <a:srgbClr val="000000"/>
                </a:solidFill>
                <a:latin typeface="Arial"/>
                <a:ea typeface="DejaVu Sans"/>
              </a:rPr>
              <a:t>Nelle scuole in cui il progetto era in essere nel biennio precedente i peer formati verranno coinvolti nell'avvio del nuovo progetto in modo da dare continuità ad un processo di promozione della salute e del benessere all'interno di quello specifico contesto scolastico.</a:t>
            </a:r>
            <a:endParaRPr/>
          </a:p>
          <a:p>
            <a:pPr algn="just">
              <a:lnSpc>
                <a:spcPct val="100000"/>
              </a:lnSpc>
            </a:pPr>
            <a:endParaRPr/>
          </a:p>
          <a:p>
            <a:pPr algn="just">
              <a:lnSpc>
                <a:spcPct val="100000"/>
              </a:lnSpc>
            </a:pPr>
            <a:r>
              <a:rPr lang="it-IT" sz="1200" strike="noStrike" u="sng">
                <a:solidFill>
                  <a:srgbClr val="000000"/>
                </a:solidFill>
                <a:latin typeface="Arial"/>
                <a:ea typeface="Arial"/>
              </a:rPr>
              <a:t>Primo anno/fase 2</a:t>
            </a:r>
            <a:r>
              <a:rPr lang="it-IT" sz="1200" strike="noStrike">
                <a:solidFill>
                  <a:srgbClr val="000000"/>
                </a:solidFill>
                <a:latin typeface="Arial"/>
                <a:ea typeface="DejaVu Sans"/>
              </a:rPr>
              <a:t>:</a:t>
            </a:r>
            <a:endParaRPr/>
          </a:p>
          <a:p>
            <a:pPr algn="just">
              <a:lnSpc>
                <a:spcPct val="100000"/>
              </a:lnSpc>
            </a:pPr>
            <a:r>
              <a:rPr lang="it-IT" sz="1200" strike="noStrike">
                <a:solidFill>
                  <a:srgbClr val="000000"/>
                </a:solidFill>
                <a:latin typeface="Arial"/>
                <a:ea typeface="DejaVu Sans"/>
              </a:rPr>
              <a:t>(attività svolta indicativamente in orario extrascolastico)</a:t>
            </a:r>
            <a:endParaRPr/>
          </a:p>
          <a:p>
            <a:pPr algn="just">
              <a:lnSpc>
                <a:spcPct val="100000"/>
              </a:lnSpc>
            </a:pPr>
            <a:r>
              <a:rPr lang="it-IT" sz="1200" strike="noStrike">
                <a:solidFill>
                  <a:srgbClr val="000000"/>
                </a:solidFill>
                <a:latin typeface="Arial"/>
                <a:ea typeface="DejaVu Sans"/>
              </a:rPr>
              <a:t>Realizzazione del corso di formazione per peer educator condotto da operatori ASL rivolto ad un gruppo di studenti delle classi III.</a:t>
            </a:r>
            <a:endParaRPr/>
          </a:p>
          <a:p>
            <a:pPr algn="just">
              <a:lnSpc>
                <a:spcPct val="100000"/>
              </a:lnSpc>
            </a:pPr>
            <a:r>
              <a:rPr lang="it-IT" sz="1200" strike="noStrike">
                <a:solidFill>
                  <a:srgbClr val="000000"/>
                </a:solidFill>
                <a:latin typeface="Arial"/>
                <a:ea typeface="DejaVu Sans"/>
              </a:rPr>
              <a:t>Il corso (indicativamente 6 incontri di 2 ore) verterà sui comportamenti a rischio in adolescenza, sul potenziamento delle life skills e sull'acquisizione di competenze nella gestione della comunicazione e della dinamica dei gruppi, con una metodologia attiva e partecipata (brevi lezioni frontali, lavori in piccoli gruppi, role play, utilizzo di materiale audio video, attività di animazione)</a:t>
            </a:r>
            <a:endParaRPr/>
          </a:p>
          <a:p>
            <a:pPr algn="just">
              <a:lnSpc>
                <a:spcPct val="100000"/>
              </a:lnSpc>
            </a:pPr>
            <a:r>
              <a:rPr lang="it-IT" sz="1200" strike="noStrike">
                <a:solidFill>
                  <a:srgbClr val="000000"/>
                </a:solidFill>
                <a:latin typeface="Arial"/>
                <a:ea typeface="DejaVu Sans"/>
              </a:rPr>
              <a:t>Il corso si concluderà con la progettazione di interventi di promozione della salute i cui contenuti potranno variare a seconda dei bisogni di salute emergenti nel contesto scolastico identificati dai peer educator in formazione.</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
        <p:nvSpPr>
          <p:cNvPr id="439" name="CustomShape 4"/>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54AF7FF3-E120-4622-BA15-7321F0C11E1D}"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0" name="CustomShape 1"/>
          <p:cNvSpPr/>
          <p:nvPr/>
        </p:nvSpPr>
        <p:spPr>
          <a:xfrm>
            <a:off x="180000" y="10077840"/>
            <a:ext cx="7181280" cy="134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441" name="CustomShape 2"/>
          <p:cNvSpPr/>
          <p:nvPr/>
        </p:nvSpPr>
        <p:spPr>
          <a:xfrm>
            <a:off x="180000" y="9928440"/>
            <a:ext cx="7181280" cy="134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442" name="CustomShape 3"/>
          <p:cNvSpPr/>
          <p:nvPr/>
        </p:nvSpPr>
        <p:spPr>
          <a:xfrm>
            <a:off x="72000" y="288000"/>
            <a:ext cx="7125840" cy="7842240"/>
          </a:xfrm>
          <a:prstGeom prst="rect">
            <a:avLst/>
          </a:prstGeom>
          <a:noFill/>
          <a:ln>
            <a:noFill/>
          </a:ln>
        </p:spPr>
        <p:style>
          <a:lnRef idx="0"/>
          <a:fillRef idx="0"/>
          <a:effectRef idx="0"/>
          <a:fontRef idx="minor"/>
        </p:style>
        <p:txBody>
          <a:bodyPr lIns="0" rIns="0" tIns="12600" bIns="0"/>
          <a:p>
            <a:pPr algn="just">
              <a:lnSpc>
                <a:spcPct val="100000"/>
              </a:lnSpc>
            </a:pPr>
            <a:endParaRPr/>
          </a:p>
          <a:p>
            <a:pPr algn="just">
              <a:lnSpc>
                <a:spcPct val="100000"/>
              </a:lnSpc>
            </a:pPr>
            <a:r>
              <a:rPr lang="it-IT" sz="1200" strike="noStrike" u="sng">
                <a:solidFill>
                  <a:srgbClr val="000000"/>
                </a:solidFill>
                <a:latin typeface="Arial"/>
                <a:ea typeface="Arial"/>
              </a:rPr>
              <a:t>Primo anno/ fase 3</a:t>
            </a:r>
            <a:r>
              <a:rPr lang="it-IT" sz="1200" strike="noStrike">
                <a:solidFill>
                  <a:srgbClr val="091715"/>
                </a:solidFill>
                <a:latin typeface="Arial"/>
                <a:ea typeface="DejaVu Sans"/>
              </a:rPr>
              <a:t>:</a:t>
            </a:r>
            <a:endParaRPr/>
          </a:p>
          <a:p>
            <a:pPr algn="just">
              <a:lnSpc>
                <a:spcPct val="100000"/>
              </a:lnSpc>
            </a:pPr>
            <a:r>
              <a:rPr lang="it-IT" sz="1200" strike="noStrike">
                <a:solidFill>
                  <a:srgbClr val="091715"/>
                </a:solidFill>
                <a:latin typeface="Arial"/>
                <a:ea typeface="DejaVu Sans"/>
              </a:rPr>
              <a:t>(attività svolta in orario scolastico)</a:t>
            </a:r>
            <a:endParaRPr/>
          </a:p>
          <a:p>
            <a:pPr algn="just">
              <a:lnSpc>
                <a:spcPct val="100000"/>
              </a:lnSpc>
            </a:pPr>
            <a:r>
              <a:rPr lang="it-IT" sz="1200" strike="noStrike">
                <a:solidFill>
                  <a:srgbClr val="091715"/>
                </a:solidFill>
                <a:latin typeface="Arial"/>
                <a:ea typeface="DejaVu Sans"/>
              </a:rPr>
              <a:t>realizzazione da parte dei peer educator formati  degli interventi di promozione della salute progettati nelle classi II, in accordo con gli insegnanti referenti alla salute.</a:t>
            </a:r>
            <a:endParaRPr/>
          </a:p>
          <a:p>
            <a:pPr algn="just">
              <a:lnSpc>
                <a:spcPct val="100000"/>
              </a:lnSpc>
            </a:pPr>
            <a:endParaRPr/>
          </a:p>
          <a:p>
            <a:pPr algn="just">
              <a:lnSpc>
                <a:spcPct val="100000"/>
              </a:lnSpc>
            </a:pPr>
            <a:r>
              <a:rPr lang="it-IT" sz="1200" strike="noStrike" u="sng">
                <a:solidFill>
                  <a:srgbClr val="000000"/>
                </a:solidFill>
                <a:latin typeface="Arial"/>
                <a:ea typeface="Arial"/>
              </a:rPr>
              <a:t>Secondo anno</a:t>
            </a:r>
            <a:r>
              <a:rPr lang="it-IT" sz="1200" strike="noStrike">
                <a:solidFill>
                  <a:srgbClr val="091715"/>
                </a:solidFill>
                <a:latin typeface="Arial"/>
                <a:ea typeface="DejaVu Sans"/>
              </a:rPr>
              <a:t>:</a:t>
            </a:r>
            <a:endParaRPr/>
          </a:p>
          <a:p>
            <a:pPr algn="just">
              <a:lnSpc>
                <a:spcPct val="100000"/>
              </a:lnSpc>
            </a:pPr>
            <a:r>
              <a:rPr lang="it-IT" sz="1200" strike="noStrike">
                <a:solidFill>
                  <a:srgbClr val="091715"/>
                </a:solidFill>
                <a:latin typeface="Arial"/>
                <a:ea typeface="DejaVu Sans"/>
              </a:rPr>
              <a:t>realizzazione di nuovi interventi di promozione della salute nelle classi II (ex I)</a:t>
            </a:r>
            <a:endParaRPr/>
          </a:p>
          <a:p>
            <a:pPr algn="just">
              <a:lnSpc>
                <a:spcPct val="100000"/>
              </a:lnSpc>
            </a:pPr>
            <a:endParaRPr/>
          </a:p>
          <a:p>
            <a:pPr algn="just">
              <a:lnSpc>
                <a:spcPct val="100000"/>
              </a:lnSpc>
            </a:pPr>
            <a:r>
              <a:rPr lang="it-IT" sz="1200" strike="noStrike">
                <a:solidFill>
                  <a:srgbClr val="091715"/>
                </a:solidFill>
                <a:latin typeface="Arial"/>
                <a:ea typeface="DejaVu Sans"/>
              </a:rPr>
              <a:t>Tutto il percorso formativo, sarà condiviso e aggiornato in itinere con l'insegnate individuato dal Dirigente Scolastico quale referente del progetto.</a:t>
            </a:r>
            <a:endParaRPr/>
          </a:p>
          <a:p>
            <a:pPr algn="just">
              <a:lnSpc>
                <a:spcPct val="100000"/>
              </a:lnSpc>
            </a:pPr>
            <a:r>
              <a:rPr lang="it-IT" sz="1200" strike="noStrike">
                <a:solidFill>
                  <a:srgbClr val="091715"/>
                </a:solidFill>
                <a:latin typeface="Arial"/>
                <a:ea typeface="DejaVu Sans"/>
              </a:rPr>
              <a:t>Nel corso del biennio per tutta la durata del progetto, i ragazzi usufruiranno di incontri periodici con gli operatori dell'ASL per confrontarsi sugli interventi realizzati e per riprogettare nuovi interventi.</a:t>
            </a:r>
            <a:endParaRPr/>
          </a:p>
          <a:p>
            <a:pPr algn="just">
              <a:lnSpc>
                <a:spcPct val="100000"/>
              </a:lnSpc>
            </a:pPr>
            <a:endParaRPr/>
          </a:p>
          <a:p>
            <a:pPr algn="just">
              <a:lnSpc>
                <a:spcPct val="100000"/>
              </a:lnSpc>
            </a:pPr>
            <a:r>
              <a:rPr b="1" lang="it-IT" sz="1200" strike="noStrike">
                <a:solidFill>
                  <a:srgbClr val="091715"/>
                </a:solidFill>
                <a:latin typeface="Arial"/>
                <a:ea typeface="DejaVu Sans"/>
              </a:rPr>
              <a:t>Operatori coinvolti</a:t>
            </a:r>
            <a:endParaRPr/>
          </a:p>
          <a:p>
            <a:pPr algn="just">
              <a:lnSpc>
                <a:spcPct val="100000"/>
              </a:lnSpc>
            </a:pPr>
            <a:r>
              <a:rPr lang="it-IT" sz="1200" strike="noStrike">
                <a:solidFill>
                  <a:srgbClr val="091715"/>
                </a:solidFill>
                <a:latin typeface="Arial"/>
                <a:ea typeface="DejaVu Sans"/>
              </a:rPr>
              <a:t>Psicologi, CPSI Infermiere, Ostetrica, Ginecologo – SSD Consultori ASL AT</a:t>
            </a:r>
            <a:endParaRPr/>
          </a:p>
          <a:p>
            <a:pPr algn="just">
              <a:lnSpc>
                <a:spcPct val="100000"/>
              </a:lnSpc>
            </a:pPr>
            <a:r>
              <a:rPr lang="it-IT" sz="1200" strike="noStrike">
                <a:solidFill>
                  <a:srgbClr val="091715"/>
                </a:solidFill>
                <a:latin typeface="Arial"/>
                <a:ea typeface="DejaVu Sans"/>
              </a:rPr>
              <a:t>Psicologi, Educatori, CPSI Infermiere – SSD Dipendenze ASL AT</a:t>
            </a:r>
            <a:endParaRPr/>
          </a:p>
          <a:p>
            <a:pPr algn="just">
              <a:lnSpc>
                <a:spcPct val="100000"/>
              </a:lnSpc>
            </a:pPr>
            <a:endParaRPr/>
          </a:p>
          <a:p>
            <a:pPr algn="just">
              <a:lnSpc>
                <a:spcPct val="100000"/>
              </a:lnSpc>
            </a:pPr>
            <a:r>
              <a:rPr b="1" lang="it-IT" sz="1200" strike="noStrike">
                <a:solidFill>
                  <a:srgbClr val="091715"/>
                </a:solidFill>
                <a:latin typeface="Arial"/>
                <a:ea typeface="DejaVu Sans"/>
              </a:rPr>
              <a:t>Modalità di adesione</a:t>
            </a:r>
            <a:endParaRPr/>
          </a:p>
          <a:p>
            <a:pPr algn="just">
              <a:lnSpc>
                <a:spcPct val="100000"/>
              </a:lnSpc>
            </a:pPr>
            <a:r>
              <a:rPr lang="it-IT" sz="1200" strike="noStrike">
                <a:solidFill>
                  <a:srgbClr val="091715"/>
                </a:solidFill>
                <a:latin typeface="Arial"/>
                <a:ea typeface="DejaVu Sans"/>
              </a:rPr>
              <a:t>Si consiglia di trasmette la richiesta utilizzando il modulo allegato : </a:t>
            </a:r>
            <a:endParaRPr/>
          </a:p>
          <a:p>
            <a:pPr algn="just">
              <a:lnSpc>
                <a:spcPct val="100000"/>
              </a:lnSpc>
            </a:pPr>
            <a:r>
              <a:rPr lang="it-IT" sz="1200" strike="noStrike">
                <a:solidFill>
                  <a:srgbClr val="091715"/>
                </a:solidFill>
                <a:latin typeface="Arial"/>
                <a:ea typeface="DejaVu Sans"/>
              </a:rPr>
              <a:t> </a:t>
            </a:r>
            <a:r>
              <a:rPr lang="it-IT" sz="1200" strike="noStrike">
                <a:solidFill>
                  <a:srgbClr val="091715"/>
                </a:solidFill>
                <a:latin typeface="Arial"/>
                <a:ea typeface="DejaVu Sans"/>
              </a:rPr>
              <a:t>via fax 0141-484089 o e-mail: </a:t>
            </a:r>
            <a:r>
              <a:rPr lang="it-IT" sz="1200" strike="noStrike" u="sng">
                <a:solidFill>
                  <a:srgbClr val="0000ff"/>
                </a:solidFill>
                <a:latin typeface="Arial"/>
                <a:ea typeface="DejaVu Sans"/>
              </a:rPr>
              <a:t>promozionesalute@asl.at.it</a:t>
            </a:r>
            <a:endParaRPr/>
          </a:p>
          <a:p>
            <a:pPr algn="just">
              <a:lnSpc>
                <a:spcPct val="100000"/>
              </a:lnSpc>
            </a:pPr>
            <a:endParaRPr/>
          </a:p>
          <a:p>
            <a:pPr algn="just">
              <a:lnSpc>
                <a:spcPct val="100000"/>
              </a:lnSpc>
            </a:pPr>
            <a:r>
              <a:rPr b="1" lang="it-IT" sz="1200" strike="noStrike">
                <a:solidFill>
                  <a:srgbClr val="091715"/>
                </a:solidFill>
                <a:latin typeface="Arial"/>
                <a:ea typeface="DejaVu Sans"/>
              </a:rPr>
              <a:t>entro il 1 luglio p.v. per poter garantire l’attuazione degli interventi entro il primo semestre del prossimo anno  scolastico. </a:t>
            </a:r>
            <a:r>
              <a:rPr b="1" lang="it-IT" sz="1200" strike="noStrike">
                <a:solidFill>
                  <a:srgbClr val="000000"/>
                </a:solidFill>
                <a:latin typeface="Arial"/>
                <a:ea typeface="DejaVu Sans"/>
              </a:rPr>
              <a:t> </a:t>
            </a:r>
            <a:endParaRPr/>
          </a:p>
          <a:p>
            <a:pPr algn="just">
              <a:lnSpc>
                <a:spcPct val="100000"/>
              </a:lnSpc>
            </a:pPr>
            <a:r>
              <a:rPr b="1" lang="it-IT" sz="1200" strike="noStrike">
                <a:solidFill>
                  <a:srgbClr val="091715"/>
                </a:solidFill>
                <a:latin typeface="Arial"/>
                <a:ea typeface="DejaVu Sans"/>
              </a:rPr>
              <a:t>Verranno accettate le richieste inviate entro il 30 settembre p.v. compatibilmente alle risorse disponibili.</a:t>
            </a:r>
            <a:endParaRPr/>
          </a:p>
          <a:p>
            <a:pPr algn="just">
              <a:lnSpc>
                <a:spcPct val="100000"/>
              </a:lnSpc>
            </a:pPr>
            <a:endParaRPr/>
          </a:p>
          <a:p>
            <a:pPr algn="just">
              <a:lnSpc>
                <a:spcPct val="100000"/>
              </a:lnSpc>
            </a:pPr>
            <a:r>
              <a:rPr b="1" lang="it-IT" sz="1200" strike="noStrike">
                <a:solidFill>
                  <a:srgbClr val="091715"/>
                </a:solidFill>
                <a:latin typeface="Arial"/>
                <a:ea typeface="DejaVu Sans"/>
              </a:rPr>
              <a:t>Riferimenti per informazioni Asti Centro</a:t>
            </a:r>
            <a:endParaRPr/>
          </a:p>
          <a:p>
            <a:pPr algn="just">
              <a:lnSpc>
                <a:spcPct val="100000"/>
              </a:lnSpc>
            </a:pPr>
            <a:r>
              <a:rPr lang="it-IT" sz="1200" strike="noStrike">
                <a:solidFill>
                  <a:srgbClr val="091715"/>
                </a:solidFill>
                <a:latin typeface="Arial"/>
                <a:ea typeface="DejaVu Sans"/>
              </a:rPr>
              <a:t>Psicologa Alfieri Silvana Consultorio familiare tel. 0141-482737 o 0141-482081</a:t>
            </a:r>
            <a:endParaRPr/>
          </a:p>
          <a:p>
            <a:pPr algn="just">
              <a:lnSpc>
                <a:spcPct val="100000"/>
              </a:lnSpc>
            </a:pPr>
            <a:r>
              <a:rPr lang="it-IT" sz="1200" strike="noStrike">
                <a:solidFill>
                  <a:srgbClr val="091715"/>
                </a:solidFill>
                <a:latin typeface="Arial"/>
                <a:ea typeface="DejaVu Sans"/>
              </a:rPr>
              <a:t>Educatore Maccario Fabrizio SerD 0141-482817</a:t>
            </a:r>
            <a:endParaRPr/>
          </a:p>
          <a:p>
            <a:pPr algn="just">
              <a:lnSpc>
                <a:spcPct val="100000"/>
              </a:lnSpc>
            </a:pPr>
            <a:endParaRPr/>
          </a:p>
          <a:p>
            <a:pPr algn="just">
              <a:lnSpc>
                <a:spcPct val="100000"/>
              </a:lnSpc>
            </a:pPr>
            <a:r>
              <a:rPr b="1" lang="it-IT" sz="1200" strike="noStrike">
                <a:solidFill>
                  <a:srgbClr val="091715"/>
                </a:solidFill>
                <a:latin typeface="Arial"/>
                <a:ea typeface="DejaVu Sans"/>
              </a:rPr>
              <a:t>Riferimenti per informazioni Asti Sud:</a:t>
            </a:r>
            <a:endParaRPr/>
          </a:p>
          <a:p>
            <a:pPr algn="just">
              <a:lnSpc>
                <a:spcPct val="100000"/>
              </a:lnSpc>
            </a:pPr>
            <a:r>
              <a:rPr lang="it-IT" sz="1200" strike="noStrike">
                <a:solidFill>
                  <a:srgbClr val="091715"/>
                </a:solidFill>
                <a:latin typeface="Arial"/>
                <a:ea typeface="DejaVu Sans"/>
              </a:rPr>
              <a:t>Psicologa Decesaris Maurizia- Poggio Stefania tel. 0141-782413</a:t>
            </a:r>
            <a:endParaRPr/>
          </a:p>
          <a:p>
            <a:pPr algn="just">
              <a:lnSpc>
                <a:spcPct val="100000"/>
              </a:lnSpc>
            </a:pPr>
            <a:r>
              <a:rPr lang="it-IT" sz="1200" strike="noStrike">
                <a:solidFill>
                  <a:srgbClr val="091715"/>
                </a:solidFill>
                <a:latin typeface="Arial"/>
                <a:ea typeface="DejaVu Sans"/>
              </a:rPr>
              <a:t>Educatore SerD Grea Teresa e Psicologa Aluffi Marilisa tel.0141-782414</a:t>
            </a:r>
            <a:endParaRPr/>
          </a:p>
          <a:p>
            <a:pPr algn="just">
              <a:lnSpc>
                <a:spcPct val="100000"/>
              </a:lnSpc>
            </a:pPr>
            <a:endParaRPr/>
          </a:p>
          <a:p>
            <a:pPr algn="just">
              <a:lnSpc>
                <a:spcPct val="100000"/>
              </a:lnSpc>
            </a:pPr>
            <a:endParaRPr/>
          </a:p>
          <a:p>
            <a:pPr>
              <a:lnSpc>
                <a:spcPct val="100000"/>
              </a:lnSpc>
            </a:pPr>
            <a:endParaRPr/>
          </a:p>
          <a:p>
            <a:pPr>
              <a:lnSpc>
                <a:spcPct val="100000"/>
              </a:lnSpc>
            </a:pPr>
            <a:endParaRPr/>
          </a:p>
        </p:txBody>
      </p:sp>
      <p:sp>
        <p:nvSpPr>
          <p:cNvPr id="443" name="CustomShape 4"/>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133B3914-DA4F-45B0-92F8-448A16F71B16}"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
        <p:nvSpPr>
          <p:cNvPr id="444" name="CustomShape 5"/>
          <p:cNvSpPr/>
          <p:nvPr/>
        </p:nvSpPr>
        <p:spPr>
          <a:xfrm>
            <a:off x="144000" y="6984000"/>
            <a:ext cx="7194240" cy="2938680"/>
          </a:xfrm>
          <a:prstGeom prst="rect">
            <a:avLst/>
          </a:prstGeom>
          <a:blipFill>
            <a:blip r:embed="rId1"/>
            <a:stretch>
              <a:fillRect/>
            </a:stretch>
          </a:blipFill>
          <a:ln>
            <a:noFill/>
          </a:ln>
        </p:spPr>
        <p:style>
          <a:lnRef idx="0"/>
          <a:fillRef idx="0"/>
          <a:effectRef idx="0"/>
          <a:fontRef idx="minor"/>
        </p:style>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5" name="CustomShape 1"/>
          <p:cNvSpPr/>
          <p:nvPr/>
        </p:nvSpPr>
        <p:spPr>
          <a:xfrm>
            <a:off x="180000" y="1007676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446" name="CustomShape 2"/>
          <p:cNvSpPr/>
          <p:nvPr/>
        </p:nvSpPr>
        <p:spPr>
          <a:xfrm>
            <a:off x="180000" y="9927360"/>
            <a:ext cx="7180560" cy="134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447" name="CustomShape 3"/>
          <p:cNvSpPr/>
          <p:nvPr/>
        </p:nvSpPr>
        <p:spPr>
          <a:xfrm>
            <a:off x="54000" y="297360"/>
            <a:ext cx="7128720" cy="7599600"/>
          </a:xfrm>
          <a:prstGeom prst="rect">
            <a:avLst/>
          </a:prstGeom>
          <a:noFill/>
          <a:ln>
            <a:noFill/>
          </a:ln>
        </p:spPr>
        <p:style>
          <a:lnRef idx="0"/>
          <a:fillRef idx="0"/>
          <a:effectRef idx="0"/>
          <a:fontRef idx="minor"/>
        </p:style>
        <p:txBody>
          <a:bodyPr lIns="0" rIns="0" tIns="12600" bIns="0"/>
          <a:p>
            <a:pPr>
              <a:lnSpc>
                <a:spcPct val="100000"/>
              </a:lnSpc>
            </a:pPr>
            <a:r>
              <a:rPr b="1" lang="it-IT" sz="1200" strike="noStrike">
                <a:solidFill>
                  <a:srgbClr val="ff00ff"/>
                </a:solidFill>
                <a:latin typeface="Arial"/>
                <a:ea typeface="DejaVu Sans"/>
              </a:rPr>
              <a:t>Donazione sangue e midollo osseo</a:t>
            </a:r>
            <a:endParaRPr/>
          </a:p>
          <a:p>
            <a:pPr>
              <a:lnSpc>
                <a:spcPct val="100000"/>
              </a:lnSpc>
            </a:pPr>
            <a:endParaRPr/>
          </a:p>
          <a:p>
            <a:pPr>
              <a:lnSpc>
                <a:spcPct val="100000"/>
              </a:lnSpc>
            </a:pPr>
            <a:r>
              <a:rPr b="1" lang="it-IT" sz="1400" strike="noStrike">
                <a:solidFill>
                  <a:srgbClr val="3e7dc0"/>
                </a:solidFill>
                <a:latin typeface="Arial"/>
                <a:ea typeface="DejaVu Sans"/>
              </a:rPr>
              <a:t>Scuole SEC. di  II° grado</a:t>
            </a:r>
            <a:endParaRPr/>
          </a:p>
          <a:p>
            <a:pPr>
              <a:lnSpc>
                <a:spcPct val="100000"/>
              </a:lnSpc>
            </a:pPr>
            <a:endParaRPr/>
          </a:p>
          <a:p>
            <a:pPr>
              <a:lnSpc>
                <a:spcPct val="100000"/>
              </a:lnSpc>
            </a:pPr>
            <a:r>
              <a:rPr b="1" lang="it-IT" strike="noStrike">
                <a:solidFill>
                  <a:srgbClr val="231f20"/>
                </a:solidFill>
                <a:latin typeface="Arial"/>
                <a:ea typeface="DejaVu Sans"/>
              </a:rPr>
              <a:t>	</a:t>
            </a:r>
            <a:r>
              <a:rPr b="1" lang="it-IT" strike="noStrike">
                <a:solidFill>
                  <a:srgbClr val="231f20"/>
                </a:solidFill>
                <a:latin typeface="Arial"/>
                <a:ea typeface="DejaVu Sans"/>
              </a:rPr>
              <a:t>      </a:t>
            </a:r>
            <a:r>
              <a:rPr b="1" lang="it-IT" strike="noStrike">
                <a:solidFill>
                  <a:srgbClr val="231f20"/>
                </a:solidFill>
                <a:latin typeface="Arial"/>
                <a:ea typeface="DejaVu Sans"/>
              </a:rPr>
              <a:t>PORGI UNA MANO..QUALCUNO HA BISOGNO DI TE</a:t>
            </a:r>
            <a:endParaRPr/>
          </a:p>
          <a:p>
            <a:pPr algn="ctr">
              <a:lnSpc>
                <a:spcPct val="100000"/>
              </a:lnSpc>
            </a:pPr>
            <a:r>
              <a:rPr b="1" lang="it-IT" strike="noStrike">
                <a:solidFill>
                  <a:srgbClr val="231f20"/>
                </a:solidFill>
                <a:latin typeface="Arial"/>
                <a:ea typeface="DejaVu Sans"/>
              </a:rPr>
              <a:t>Donazione sangue e midollo osseo</a:t>
            </a:r>
            <a:endParaRPr/>
          </a:p>
          <a:p>
            <a:pPr algn="just">
              <a:lnSpc>
                <a:spcPct val="100000"/>
              </a:lnSpc>
            </a:pPr>
            <a:endParaRPr/>
          </a:p>
          <a:p>
            <a:pPr algn="just">
              <a:lnSpc>
                <a:spcPct val="100000"/>
              </a:lnSpc>
            </a:pPr>
            <a:r>
              <a:rPr b="1" lang="it-IT" sz="1200" strike="noStrike">
                <a:solidFill>
                  <a:srgbClr val="231f20"/>
                </a:solidFill>
                <a:latin typeface="Arial"/>
                <a:ea typeface="DejaVu Sans"/>
              </a:rPr>
              <a:t>Destinatari</a:t>
            </a:r>
            <a:endParaRPr/>
          </a:p>
          <a:p>
            <a:pPr algn="just">
              <a:lnSpc>
                <a:spcPct val="100000"/>
              </a:lnSpc>
            </a:pPr>
            <a:r>
              <a:rPr lang="it-IT" sz="1600" strike="noStrike">
                <a:solidFill>
                  <a:srgbClr val="231f20"/>
                </a:solidFill>
                <a:latin typeface="Arial"/>
                <a:ea typeface="DejaVu Sans"/>
              </a:rPr>
              <a:t>Studenti delle Scuole Secondarie di </a:t>
            </a:r>
            <a:r>
              <a:rPr lang="it-IT" sz="1600" strike="noStrike">
                <a:solidFill>
                  <a:srgbClr val="0c1514"/>
                </a:solidFill>
                <a:latin typeface="Arial"/>
                <a:ea typeface="DejaVu Sans"/>
              </a:rPr>
              <a:t>II° grado</a:t>
            </a:r>
            <a:r>
              <a:rPr lang="it-IT" sz="1600" strike="noStrike">
                <a:solidFill>
                  <a:srgbClr val="231f20"/>
                </a:solidFill>
                <a:latin typeface="Arial"/>
                <a:ea typeface="DejaVu Sans"/>
              </a:rPr>
              <a:t> classi V</a:t>
            </a:r>
            <a:endParaRPr/>
          </a:p>
          <a:p>
            <a:pPr algn="just">
              <a:lnSpc>
                <a:spcPct val="100000"/>
              </a:lnSpc>
            </a:pPr>
            <a:endParaRPr/>
          </a:p>
          <a:p>
            <a:pPr algn="just">
              <a:lnSpc>
                <a:spcPct val="100000"/>
              </a:lnSpc>
            </a:pPr>
            <a:r>
              <a:rPr b="1" lang="it-IT" sz="1600" strike="noStrike">
                <a:solidFill>
                  <a:srgbClr val="231f20"/>
                </a:solidFill>
                <a:latin typeface="Arial"/>
                <a:ea typeface="DejaVu Sans"/>
              </a:rPr>
              <a:t>Descrizione</a:t>
            </a:r>
            <a:endParaRPr/>
          </a:p>
          <a:p>
            <a:pPr algn="just">
              <a:lnSpc>
                <a:spcPct val="100000"/>
              </a:lnSpc>
            </a:pPr>
            <a:r>
              <a:rPr lang="it-IT" sz="1600" strike="noStrike">
                <a:solidFill>
                  <a:srgbClr val="231f20"/>
                </a:solidFill>
                <a:latin typeface="Arial"/>
                <a:ea typeface="DejaVu Sans"/>
              </a:rPr>
              <a:t>L’Associazione di volontariato ADMO  promuove un programma di sensibilizzazione sulla </a:t>
            </a:r>
            <a:r>
              <a:rPr lang="it-IT" sz="1600" strike="noStrike">
                <a:solidFill>
                  <a:srgbClr val="000000"/>
                </a:solidFill>
                <a:latin typeface="Arial"/>
                <a:ea typeface="DejaVu Sans"/>
              </a:rPr>
              <a:t>donazione di sangue e midollo osseo, finalizzata ad incrementare il numero di donatori.</a:t>
            </a:r>
            <a:endParaRPr/>
          </a:p>
          <a:p>
            <a:pPr algn="just">
              <a:lnSpc>
                <a:spcPct val="100000"/>
              </a:lnSpc>
            </a:pPr>
            <a:endParaRPr/>
          </a:p>
          <a:p>
            <a:pPr algn="just">
              <a:lnSpc>
                <a:spcPct val="100000"/>
              </a:lnSpc>
            </a:pPr>
            <a:r>
              <a:rPr b="1" lang="it-IT" sz="1600" strike="noStrike">
                <a:solidFill>
                  <a:srgbClr val="231f20"/>
                </a:solidFill>
                <a:latin typeface="Arial"/>
                <a:ea typeface="DejaVu Sans"/>
              </a:rPr>
              <a:t>Obiettivi</a:t>
            </a:r>
            <a:endParaRPr/>
          </a:p>
          <a:p>
            <a:pPr algn="just">
              <a:lnSpc>
                <a:spcPct val="100000"/>
              </a:lnSpc>
              <a:buFont typeface="StarSymbol"/>
              <a:buChar char="l"/>
            </a:pPr>
            <a:r>
              <a:rPr lang="it-IT" sz="1600" strike="noStrike">
                <a:solidFill>
                  <a:srgbClr val="231f20"/>
                </a:solidFill>
                <a:latin typeface="Arial"/>
                <a:ea typeface="DejaVu Sans"/>
              </a:rPr>
              <a:t>far conoscere ai giovani l'Associazione e  le possibilità di diventare donatori</a:t>
            </a:r>
            <a:endParaRPr/>
          </a:p>
          <a:p>
            <a:pPr algn="just">
              <a:lnSpc>
                <a:spcPct val="100000"/>
              </a:lnSpc>
            </a:pPr>
            <a:endParaRPr/>
          </a:p>
          <a:p>
            <a:pPr algn="just">
              <a:lnSpc>
                <a:spcPct val="100000"/>
              </a:lnSpc>
            </a:pPr>
            <a:r>
              <a:rPr b="1" lang="it-IT" sz="1600" strike="noStrike">
                <a:solidFill>
                  <a:srgbClr val="231f20"/>
                </a:solidFill>
                <a:latin typeface="Arial"/>
                <a:ea typeface="DejaVu Sans"/>
              </a:rPr>
              <a:t>Metodologia</a:t>
            </a:r>
            <a:endParaRPr/>
          </a:p>
          <a:p>
            <a:pPr algn="just">
              <a:lnSpc>
                <a:spcPct val="100000"/>
              </a:lnSpc>
            </a:pPr>
            <a:r>
              <a:rPr lang="it-IT" sz="1600" strike="noStrike">
                <a:solidFill>
                  <a:srgbClr val="000000"/>
                </a:solidFill>
                <a:latin typeface="Arial"/>
                <a:ea typeface="DejaVu Sans"/>
              </a:rPr>
              <a:t>L’incontro, della durata di circa due ore, prevede la presentazione di materiale informativo e l’intervento di  volontari  e donatori dell' Associazione ADMO.</a:t>
            </a:r>
            <a:endParaRPr/>
          </a:p>
          <a:p>
            <a:pPr algn="just">
              <a:lnSpc>
                <a:spcPct val="100000"/>
              </a:lnSpc>
            </a:pPr>
            <a:r>
              <a:rPr lang="it-IT" sz="1600" strike="noStrike">
                <a:solidFill>
                  <a:srgbClr val="000000"/>
                </a:solidFill>
                <a:latin typeface="Arial"/>
                <a:ea typeface="DejaVu Sans"/>
              </a:rPr>
              <a:t>Le date degli incontri verranno concordate telefonicamente con gli  Istituti che aderiranno all’iniziativa</a:t>
            </a:r>
            <a:endParaRPr/>
          </a:p>
          <a:p>
            <a:pPr algn="just">
              <a:lnSpc>
                <a:spcPct val="100000"/>
              </a:lnSpc>
            </a:pPr>
            <a:endParaRPr/>
          </a:p>
          <a:p>
            <a:pPr>
              <a:lnSpc>
                <a:spcPct val="100000"/>
              </a:lnSpc>
            </a:pPr>
            <a:r>
              <a:rPr b="1" lang="it-IT" sz="1600" strike="noStrike">
                <a:solidFill>
                  <a:srgbClr val="231f20"/>
                </a:solidFill>
                <a:latin typeface="Arial"/>
                <a:ea typeface="DejaVu Sans"/>
              </a:rPr>
              <a:t>Modalità di adesione</a:t>
            </a:r>
            <a:endParaRPr/>
          </a:p>
          <a:p>
            <a:pPr>
              <a:lnSpc>
                <a:spcPct val="100000"/>
              </a:lnSpc>
            </a:pPr>
            <a:r>
              <a:rPr lang="it-IT" sz="1600" strike="noStrike">
                <a:solidFill>
                  <a:srgbClr val="231f20"/>
                </a:solidFill>
                <a:latin typeface="Arial"/>
                <a:ea typeface="DejaVu Sans"/>
              </a:rPr>
              <a:t>Si consiglia di trasmette la richiesta utilizzando il modulo allegato :  </a:t>
            </a:r>
            <a:endParaRPr/>
          </a:p>
          <a:p>
            <a:pPr>
              <a:lnSpc>
                <a:spcPct val="100000"/>
              </a:lnSpc>
            </a:pPr>
            <a:r>
              <a:rPr lang="it-IT" sz="1600" strike="noStrike">
                <a:solidFill>
                  <a:srgbClr val="231f20"/>
                </a:solidFill>
                <a:latin typeface="Arial"/>
                <a:ea typeface="DejaVu Sans"/>
              </a:rPr>
              <a:t>via fax 0141-484089 o e-mail: </a:t>
            </a:r>
            <a:r>
              <a:rPr lang="it-IT" sz="1600" strike="noStrike" u="sng">
                <a:solidFill>
                  <a:srgbClr val="0000ff"/>
                </a:solidFill>
                <a:latin typeface="Arial"/>
                <a:ea typeface="DejaVu Sans"/>
              </a:rPr>
              <a:t>promozionesalute@asl.at.it</a:t>
            </a:r>
            <a:endParaRPr/>
          </a:p>
          <a:p>
            <a:pPr>
              <a:lnSpc>
                <a:spcPts val="0"/>
              </a:lnSpc>
            </a:pPr>
            <a:endParaRPr/>
          </a:p>
          <a:p>
            <a:pPr algn="just">
              <a:lnSpc>
                <a:spcPct val="100000"/>
              </a:lnSpc>
            </a:pPr>
            <a:r>
              <a:rPr b="1" lang="it-IT" sz="1600" strike="noStrike">
                <a:solidFill>
                  <a:srgbClr val="231f20"/>
                </a:solidFill>
                <a:latin typeface="Arial"/>
                <a:ea typeface="DejaVu Sans"/>
              </a:rPr>
              <a:t>Le scuole interessate dovranno far pervenire la loro adesione entro il 30 settembre p.v.</a:t>
            </a:r>
            <a:r>
              <a:rPr lang="it-IT" sz="1600" strike="noStrike">
                <a:solidFill>
                  <a:srgbClr val="231f20"/>
                </a:solidFill>
                <a:latin typeface="Arial"/>
                <a:ea typeface="DejaVu Sans"/>
              </a:rPr>
              <a:t> </a:t>
            </a:r>
            <a:endParaRPr/>
          </a:p>
          <a:p>
            <a:pPr algn="just">
              <a:lnSpc>
                <a:spcPct val="100000"/>
              </a:lnSpc>
            </a:pPr>
            <a:endParaRPr/>
          </a:p>
          <a:p>
            <a:pPr algn="just">
              <a:lnSpc>
                <a:spcPct val="100000"/>
              </a:lnSpc>
            </a:pPr>
            <a:r>
              <a:rPr b="1" lang="it-IT" sz="1600" strike="noStrike">
                <a:solidFill>
                  <a:srgbClr val="231f20"/>
                </a:solidFill>
                <a:latin typeface="Arial"/>
                <a:ea typeface="DejaVu Sans"/>
              </a:rPr>
              <a:t>Riferimenti</a:t>
            </a:r>
            <a:endParaRPr/>
          </a:p>
          <a:p>
            <a:pPr algn="just">
              <a:lnSpc>
                <a:spcPct val="100000"/>
              </a:lnSpc>
            </a:pPr>
            <a:r>
              <a:rPr lang="it-IT" sz="1600" strike="noStrike">
                <a:solidFill>
                  <a:srgbClr val="231f20"/>
                </a:solidFill>
                <a:latin typeface="Arial"/>
                <a:ea typeface="DejaVu Sans"/>
              </a:rPr>
              <a:t> </a:t>
            </a:r>
            <a:r>
              <a:rPr lang="it-IT" sz="1600" strike="noStrike">
                <a:solidFill>
                  <a:srgbClr val="231f20"/>
                </a:solidFill>
                <a:latin typeface="Arial"/>
                <a:ea typeface="DejaVu Sans"/>
              </a:rPr>
              <a:t>Referente ADMO: Sig.ra Maria Luisa Longo tel. 3337762218</a:t>
            </a:r>
            <a:endParaRPr/>
          </a:p>
        </p:txBody>
      </p:sp>
      <p:sp>
        <p:nvSpPr>
          <p:cNvPr id="448" name="CustomShape 4"/>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DC8B532D-3061-4F7D-956B-8CCDA1ADE625}"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pic>
        <p:nvPicPr>
          <p:cNvPr id="449" name="" descr=""/>
          <p:cNvPicPr/>
          <p:nvPr/>
        </p:nvPicPr>
        <p:blipFill>
          <a:blip r:embed="rId1"/>
          <a:stretch/>
        </p:blipFill>
        <p:spPr>
          <a:xfrm>
            <a:off x="1800000" y="8280000"/>
            <a:ext cx="2909880" cy="1567080"/>
          </a:xfrm>
          <a:prstGeom prst="rect">
            <a:avLst/>
          </a:prstGeom>
          <a:ln>
            <a:noFill/>
          </a:ln>
        </p:spPr>
      </p:pic>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0" name="CustomShape 1"/>
          <p:cNvSpPr/>
          <p:nvPr/>
        </p:nvSpPr>
        <p:spPr>
          <a:xfrm>
            <a:off x="360000" y="345600"/>
            <a:ext cx="6815520" cy="10164600"/>
          </a:xfrm>
          <a:prstGeom prst="rect">
            <a:avLst/>
          </a:prstGeom>
          <a:noFill/>
          <a:ln>
            <a:noFill/>
          </a:ln>
        </p:spPr>
        <p:style>
          <a:lnRef idx="0"/>
          <a:fillRef idx="0"/>
          <a:effectRef idx="0"/>
          <a:fontRef idx="minor"/>
        </p:style>
        <p:txBody>
          <a:bodyPr lIns="0" rIns="0" tIns="0" bIns="0" anchor="ctr"/>
          <a:p>
            <a:endParaRPr/>
          </a:p>
          <a:p>
            <a:endParaRPr/>
          </a:p>
          <a:p>
            <a:endParaRPr/>
          </a:p>
          <a:p>
            <a:r>
              <a:rPr b="1" lang="it-IT" sz="1200" strike="noStrike">
                <a:solidFill>
                  <a:srgbClr val="0000ff"/>
                </a:solidFill>
                <a:latin typeface="Arial"/>
                <a:ea typeface="DejaVu Sans"/>
              </a:rPr>
              <a:t>Malattie sessualmente trasmesse</a:t>
            </a:r>
            <a:endParaRPr/>
          </a:p>
          <a:p>
            <a:endParaRPr/>
          </a:p>
          <a:p>
            <a:r>
              <a:rPr b="1" lang="it-IT" sz="1400" strike="noStrike">
                <a:solidFill>
                  <a:srgbClr val="3e7dc0"/>
                </a:solidFill>
                <a:latin typeface="Arial"/>
                <a:ea typeface="DejaVu Sans"/>
              </a:rPr>
              <a:t>Scuole SEC. di  II° grado</a:t>
            </a:r>
            <a:endParaRPr/>
          </a:p>
          <a:p>
            <a:endParaRPr/>
          </a:p>
          <a:p>
            <a:r>
              <a:rPr b="1" lang="it-IT" strike="noStrike">
                <a:solidFill>
                  <a:srgbClr val="000000"/>
                </a:solidFill>
                <a:latin typeface="Arial"/>
                <a:ea typeface="DejaVu Sans"/>
              </a:rPr>
              <a:t>HIV/AIDS e INFEZIONI SESSUALMENTE TRASMISSIBILI</a:t>
            </a:r>
            <a:endParaRPr/>
          </a:p>
          <a:p>
            <a:endParaRPr/>
          </a:p>
          <a:p>
            <a:r>
              <a:rPr b="1" lang="it-IT" sz="1400" strike="noStrike">
                <a:solidFill>
                  <a:srgbClr val="000000"/>
                </a:solidFill>
                <a:latin typeface="Arial"/>
                <a:ea typeface="DejaVu Sans"/>
              </a:rPr>
              <a:t>RAZIONALE</a:t>
            </a:r>
            <a:endParaRPr/>
          </a:p>
          <a:p>
            <a:pPr algn="just">
              <a:lnSpc>
                <a:spcPct val="100000"/>
              </a:lnSpc>
            </a:pPr>
            <a:r>
              <a:rPr lang="it-IT" sz="1400" strike="noStrike">
                <a:solidFill>
                  <a:srgbClr val="000000"/>
                </a:solidFill>
                <a:latin typeface="Arial"/>
                <a:ea typeface="Calibri"/>
              </a:rPr>
              <a:t>In generale, negli ultimi anni si sta purtroppo assistendo ad una diminuzione dell'attenzione generale nei confronti dell'infezione da HIV, di altre infezioni sessualmente trasmissibili (IST) e del livello d'informazione sulle modalità di trasmissione da parte della popolazione giovanile con il conseguente aumento di nuove infezioni.</a:t>
            </a:r>
            <a:endParaRPr/>
          </a:p>
          <a:p>
            <a:pPr algn="just">
              <a:lnSpc>
                <a:spcPct val="100000"/>
              </a:lnSpc>
            </a:pPr>
            <a:r>
              <a:rPr lang="it-IT" sz="1400" strike="noStrike">
                <a:solidFill>
                  <a:srgbClr val="000000"/>
                </a:solidFill>
                <a:latin typeface="Arial"/>
                <a:ea typeface="DejaVu Sans"/>
              </a:rPr>
              <a:t>Appare inoltre diffusa la convinzione che alcune infezioni, come sifilide o gonorrea, siano quasi scomparse, oppure che la trasmissione del virus dell’HIV sia un problema limitato ad alcune categorie di rischio, come rapporti sessuali/omosessuali non protetti o con partner sconosciuto, o come la tossicodipendenza per via endovenosa con scambio di siringa. A volte si percepisce ancora radicata nella popolazione la tendenza a fidarsi di rapporti sessuali con persone “conosciute” o con un aspetto altrimenti “sano”, avendo una relativa sicurezza nell’impossibilità di infettarsi con il virus HIV.</a:t>
            </a:r>
            <a:endParaRPr/>
          </a:p>
          <a:p>
            <a:pPr algn="just">
              <a:lnSpc>
                <a:spcPct val="100000"/>
              </a:lnSpc>
            </a:pPr>
            <a:endParaRPr/>
          </a:p>
          <a:p>
            <a:pPr algn="just">
              <a:lnSpc>
                <a:spcPct val="100000"/>
              </a:lnSpc>
            </a:pPr>
            <a:r>
              <a:rPr lang="it-IT" sz="1400" strike="noStrike">
                <a:solidFill>
                  <a:srgbClr val="000000"/>
                </a:solidFill>
                <a:latin typeface="Arial"/>
                <a:ea typeface="DejaVu Sans"/>
              </a:rPr>
              <a:t>In sintesi, tra i fattori che oggi sono riconosciuti in causa nell’elevata diffusione delle IST ci sono:   </a:t>
            </a:r>
            <a:endParaRPr/>
          </a:p>
          <a:p>
            <a:pPr>
              <a:lnSpc>
                <a:spcPct val="100000"/>
              </a:lnSpc>
              <a:buSzPct val="45000"/>
              <a:buFont typeface="StarSymbol"/>
              <a:buChar char="l"/>
            </a:pPr>
            <a:r>
              <a:rPr lang="it-IT" sz="1400" strike="noStrike">
                <a:solidFill>
                  <a:srgbClr val="000000"/>
                </a:solidFill>
                <a:latin typeface="Arial"/>
                <a:ea typeface="DejaVu Sans"/>
              </a:rPr>
              <a:t>Carenze educative ed errori di tipo comportamentale;</a:t>
            </a:r>
            <a:endParaRPr/>
          </a:p>
          <a:p>
            <a:pPr>
              <a:lnSpc>
                <a:spcPct val="100000"/>
              </a:lnSpc>
              <a:buSzPct val="45000"/>
              <a:buFont typeface="StarSymbol"/>
              <a:buChar char="l"/>
            </a:pPr>
            <a:r>
              <a:rPr lang="it-IT" sz="1400" strike="noStrike">
                <a:solidFill>
                  <a:srgbClr val="000000"/>
                </a:solidFill>
                <a:latin typeface="Arial"/>
                <a:ea typeface="DejaVu Sans"/>
              </a:rPr>
              <a:t>Significativo calo della percezione del rischio di infezione;</a:t>
            </a:r>
            <a:endParaRPr/>
          </a:p>
          <a:p>
            <a:pPr algn="just">
              <a:lnSpc>
                <a:spcPct val="100000"/>
              </a:lnSpc>
              <a:buSzPct val="45000"/>
              <a:buFont typeface="StarSymbol"/>
              <a:buChar char="l"/>
            </a:pPr>
            <a:r>
              <a:rPr lang="it-IT" sz="1400" strike="noStrike">
                <a:solidFill>
                  <a:srgbClr val="000000"/>
                </a:solidFill>
                <a:latin typeface="Arial"/>
                <a:ea typeface="DejaVu Sans"/>
              </a:rPr>
              <a:t>Scarsa conoscenza della disponibilità della nostra struttura ambulatoriale, con servizi di prevenzione, diagnosi e cura delle IST.</a:t>
            </a:r>
            <a:endParaRPr/>
          </a:p>
          <a:p>
            <a:pPr algn="just">
              <a:lnSpc>
                <a:spcPct val="100000"/>
              </a:lnSpc>
            </a:pPr>
            <a:endParaRPr/>
          </a:p>
          <a:p>
            <a:pPr algn="just">
              <a:lnSpc>
                <a:spcPct val="100000"/>
              </a:lnSpc>
            </a:pPr>
            <a:r>
              <a:rPr b="1" lang="it-IT" sz="1400" strike="noStrike">
                <a:solidFill>
                  <a:srgbClr val="000000"/>
                </a:solidFill>
                <a:latin typeface="Arial"/>
                <a:ea typeface="DejaVu Sans"/>
              </a:rPr>
              <a:t>OBIETTIVI</a:t>
            </a:r>
            <a:endParaRPr/>
          </a:p>
          <a:p>
            <a:pPr algn="just">
              <a:lnSpc>
                <a:spcPct val="100000"/>
              </a:lnSpc>
              <a:buSzPct val="45000"/>
              <a:buFont typeface="StarSymbol"/>
              <a:buChar char="l"/>
            </a:pPr>
            <a:r>
              <a:rPr lang="it-IT" sz="1400" strike="noStrike">
                <a:solidFill>
                  <a:srgbClr val="000000"/>
                </a:solidFill>
                <a:latin typeface="Arial"/>
                <a:ea typeface="DejaVu Sans"/>
              </a:rPr>
              <a:t>Aumentare la sensibilità dei ragazzi in materia di trasmissione e prevenzione delle IST/HIV, aiutando nel processo educativo e formativo di adulti consapevoli, aiutandoli nella prevenzione  gestione delle IST;</a:t>
            </a:r>
            <a:endParaRPr/>
          </a:p>
          <a:p>
            <a:pPr algn="just">
              <a:lnSpc>
                <a:spcPct val="100000"/>
              </a:lnSpc>
              <a:buSzPct val="45000"/>
              <a:buFont typeface="StarSymbol"/>
              <a:buChar char="l"/>
            </a:pPr>
            <a:r>
              <a:rPr lang="it-IT" sz="1400" strike="noStrike">
                <a:solidFill>
                  <a:srgbClr val="000000"/>
                </a:solidFill>
                <a:latin typeface="Arial"/>
                <a:ea typeface="Calibri"/>
              </a:rPr>
              <a:t>Fornire strumenti conoscitivi per una efficace auto-protezione all'interno della propria sfera sessuale, aiutando ad essere critici nei confronti delle frequenti </a:t>
            </a:r>
            <a:r>
              <a:rPr i="1" lang="it-IT" sz="1400" strike="noStrike">
                <a:solidFill>
                  <a:srgbClr val="000000"/>
                </a:solidFill>
                <a:latin typeface="Arial"/>
                <a:ea typeface="Calibri"/>
              </a:rPr>
              <a:t>fake-news</a:t>
            </a:r>
            <a:r>
              <a:rPr lang="it-IT" sz="1400" strike="noStrike">
                <a:solidFill>
                  <a:srgbClr val="000000"/>
                </a:solidFill>
                <a:latin typeface="Arial"/>
                <a:ea typeface="Calibri"/>
              </a:rPr>
              <a:t> spesso fuorvianti e pericolose;</a:t>
            </a:r>
            <a:endParaRPr/>
          </a:p>
          <a:p>
            <a:pPr algn="just">
              <a:lnSpc>
                <a:spcPct val="100000"/>
              </a:lnSpc>
              <a:buSzPct val="45000"/>
              <a:buFont typeface="StarSymbol"/>
              <a:buChar char="l"/>
            </a:pPr>
            <a:r>
              <a:rPr lang="it-IT" sz="1400" strike="noStrike">
                <a:solidFill>
                  <a:srgbClr val="000000"/>
                </a:solidFill>
                <a:latin typeface="Arial"/>
                <a:ea typeface="Calibri"/>
              </a:rPr>
              <a:t>Stimolare una corretta comunicazione sulle IST all'interno della comunità giovanile;</a:t>
            </a:r>
            <a:endParaRPr/>
          </a:p>
          <a:p>
            <a:pPr algn="just">
              <a:lnSpc>
                <a:spcPct val="100000"/>
              </a:lnSpc>
              <a:buSzPct val="45000"/>
              <a:buFont typeface="StarSymbol"/>
              <a:buChar char="l"/>
            </a:pPr>
            <a:r>
              <a:rPr lang="it-IT" sz="1400" strike="noStrike">
                <a:solidFill>
                  <a:srgbClr val="000000"/>
                </a:solidFill>
                <a:latin typeface="Arial"/>
                <a:ea typeface="Calibri"/>
              </a:rPr>
              <a:t>Facilitare l'accesso presso l'Ambulatorio di Malattie Infettive per le attività di prevenzione primaria e secondaria precoce, sia per l'infezione da HIV che per le altre infezioni sessualmente trasmissibili.</a:t>
            </a:r>
            <a:endParaRPr/>
          </a:p>
          <a:p>
            <a:pPr algn="just">
              <a:lnSpc>
                <a:spcPct val="100000"/>
              </a:lnSpc>
            </a:pPr>
            <a:endParaRPr/>
          </a:p>
          <a:p>
            <a:pPr algn="just">
              <a:lnSpc>
                <a:spcPct val="100000"/>
              </a:lnSpc>
            </a:pPr>
            <a:r>
              <a:rPr b="1" lang="it-IT" sz="1400" strike="noStrike">
                <a:solidFill>
                  <a:srgbClr val="000000"/>
                </a:solidFill>
                <a:latin typeface="Arial"/>
                <a:ea typeface="Calibri"/>
              </a:rPr>
              <a:t>DESTINATARI</a:t>
            </a:r>
            <a:endParaRPr/>
          </a:p>
          <a:p>
            <a:pPr algn="just">
              <a:lnSpc>
                <a:spcPct val="100000"/>
              </a:lnSpc>
            </a:pPr>
            <a:r>
              <a:rPr lang="it-IT" sz="1400" strike="noStrike">
                <a:solidFill>
                  <a:srgbClr val="231f20"/>
                </a:solidFill>
                <a:latin typeface="Arial"/>
                <a:ea typeface="DejaVu Sans"/>
              </a:rPr>
              <a:t>Studenti delle classi  IV e V delle Scuole Secondarie II° grado (eta' 16-18 anni)</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nSpc>
                <a:spcPct val="100000"/>
              </a:lnSpc>
            </a:pPr>
            <a:endParaRPr/>
          </a:p>
        </p:txBody>
      </p:sp>
      <p:sp>
        <p:nvSpPr>
          <p:cNvPr id="451" name="CustomShape 2"/>
          <p:cNvSpPr/>
          <p:nvPr/>
        </p:nvSpPr>
        <p:spPr>
          <a:xfrm>
            <a:off x="377640" y="1872000"/>
            <a:ext cx="6797880" cy="8637480"/>
          </a:xfrm>
          <a:prstGeom prst="rect">
            <a:avLst/>
          </a:prstGeom>
          <a:noFill/>
          <a:ln>
            <a:noFill/>
          </a:ln>
        </p:spPr>
        <p:style>
          <a:lnRef idx="0"/>
          <a:fillRef idx="0"/>
          <a:effectRef idx="0"/>
          <a:fontRef idx="minor"/>
        </p:style>
      </p:sp>
      <p:sp>
        <p:nvSpPr>
          <p:cNvPr id="452" name="CustomShape 3"/>
          <p:cNvSpPr/>
          <p:nvPr/>
        </p:nvSpPr>
        <p:spPr>
          <a:xfrm>
            <a:off x="3531960" y="10407960"/>
            <a:ext cx="358200" cy="28656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AE991EB3-532A-40D4-A127-9E6B9C4824D1}"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3" name="CustomShape 1"/>
          <p:cNvSpPr/>
          <p:nvPr/>
        </p:nvSpPr>
        <p:spPr>
          <a:xfrm>
            <a:off x="216000" y="288000"/>
            <a:ext cx="7198200" cy="10222200"/>
          </a:xfrm>
          <a:prstGeom prst="rect">
            <a:avLst/>
          </a:prstGeom>
          <a:noFill/>
          <a:ln>
            <a:noFill/>
          </a:ln>
        </p:spPr>
        <p:style>
          <a:lnRef idx="0"/>
          <a:fillRef idx="0"/>
          <a:effectRef idx="0"/>
          <a:fontRef idx="minor"/>
        </p:style>
        <p:txBody>
          <a:bodyPr lIns="0" rIns="0" tIns="0" bIns="0" anchor="ctr"/>
          <a:p>
            <a:endParaRPr/>
          </a:p>
          <a:p>
            <a:endParaRPr/>
          </a:p>
          <a:p>
            <a:r>
              <a:rPr b="1" lang="it-IT" sz="1400" strike="noStrike">
                <a:solidFill>
                  <a:srgbClr val="000000"/>
                </a:solidFill>
                <a:latin typeface="Arial"/>
                <a:ea typeface="DejaVu Sans"/>
              </a:rPr>
              <a:t>METODOLOGIA</a:t>
            </a:r>
            <a:endParaRPr/>
          </a:p>
          <a:p>
            <a:pPr algn="just">
              <a:lnSpc>
                <a:spcPct val="100000"/>
              </a:lnSpc>
            </a:pPr>
            <a:r>
              <a:rPr lang="it-IT" sz="1400" strike="noStrike">
                <a:solidFill>
                  <a:srgbClr val="000000"/>
                </a:solidFill>
                <a:latin typeface="Arial"/>
                <a:ea typeface="DejaVu Sans"/>
              </a:rPr>
              <a:t>Interventi educativi di tre ore continuative, gestiti direttamente dal personale medico e infermieristico della SCDU di Malattie Infettive, mediante l'utilizzo di materiale multimediale con confronto e interazione diretta, rivolti ai ragazzi nella fascia d'età 16/18 anni.</a:t>
            </a:r>
            <a:endParaRPr/>
          </a:p>
          <a:p>
            <a:pPr algn="just">
              <a:lnSpc>
                <a:spcPct val="100000"/>
              </a:lnSpc>
            </a:pPr>
            <a:r>
              <a:rPr lang="it-IT" sz="1400" strike="noStrike">
                <a:solidFill>
                  <a:srgbClr val="000000"/>
                </a:solidFill>
                <a:latin typeface="Arial"/>
                <a:ea typeface="DejaVu Sans"/>
              </a:rPr>
              <a:t>Distribuzione di opuscoli informativi relativi all'ambulatorio IST con le relative informazioni sull'ubicazione e le modalità di accesso.</a:t>
            </a:r>
            <a:endParaRPr/>
          </a:p>
          <a:p>
            <a:pPr algn="just">
              <a:lnSpc>
                <a:spcPct val="100000"/>
              </a:lnSpc>
            </a:pPr>
            <a:endParaRPr/>
          </a:p>
          <a:p>
            <a:pPr algn="just">
              <a:lnSpc>
                <a:spcPct val="100000"/>
              </a:lnSpc>
            </a:pPr>
            <a:r>
              <a:rPr b="1" lang="it-IT" sz="1400" strike="noStrike">
                <a:solidFill>
                  <a:srgbClr val="000000"/>
                </a:solidFill>
                <a:latin typeface="Arial"/>
                <a:ea typeface="DejaVu Sans"/>
              </a:rPr>
              <a:t>TEMPI E SEDI DI SVOLGIMENTO</a:t>
            </a:r>
            <a:endParaRPr/>
          </a:p>
          <a:p>
            <a:pPr algn="just">
              <a:lnSpc>
                <a:spcPct val="100000"/>
              </a:lnSpc>
            </a:pPr>
            <a:r>
              <a:rPr lang="it-IT" sz="1400" strike="noStrike">
                <a:solidFill>
                  <a:srgbClr val="000000"/>
                </a:solidFill>
                <a:latin typeface="Arial"/>
                <a:ea typeface="Calibri"/>
              </a:rPr>
              <a:t>Nelle sedi degli Istituti Scolastici disponibili, durante l’anno scolastico.</a:t>
            </a:r>
            <a:endParaRPr/>
          </a:p>
          <a:p>
            <a:pPr algn="just">
              <a:lnSpc>
                <a:spcPct val="100000"/>
              </a:lnSpc>
            </a:pPr>
            <a:endParaRPr/>
          </a:p>
          <a:p>
            <a:pPr algn="just">
              <a:lnSpc>
                <a:spcPct val="100000"/>
              </a:lnSpc>
            </a:pPr>
            <a:r>
              <a:rPr b="1" lang="it-IT" sz="1400" strike="noStrike">
                <a:solidFill>
                  <a:srgbClr val="000000"/>
                </a:solidFill>
                <a:latin typeface="Arial"/>
                <a:ea typeface="Calibri"/>
              </a:rPr>
              <a:t>MODALITA' DI ADESIONE</a:t>
            </a:r>
            <a:endParaRPr/>
          </a:p>
          <a:p>
            <a:pPr>
              <a:lnSpc>
                <a:spcPts val="0"/>
              </a:lnSpc>
            </a:pPr>
            <a:r>
              <a:rPr lang="it-IT" sz="1400" strike="noStrike">
                <a:solidFill>
                  <a:srgbClr val="000000"/>
                </a:solidFill>
                <a:latin typeface="Arial"/>
                <a:ea typeface="DejaVu Sans"/>
              </a:rPr>
              <a:t>Si consiglia di trasmette la richiesta utilizzando il modulo allegato : </a:t>
            </a:r>
            <a:endParaRPr/>
          </a:p>
          <a:p>
            <a:pPr>
              <a:lnSpc>
                <a:spcPts val="0"/>
              </a:lnSpc>
            </a:pPr>
            <a:r>
              <a:rPr lang="it-IT" sz="1400" strike="noStrike">
                <a:solidFill>
                  <a:srgbClr val="000000"/>
                </a:solidFill>
                <a:latin typeface="Arial"/>
                <a:ea typeface="DejaVu Sans"/>
              </a:rPr>
              <a:t>via fax 0141-484089 o e-mail: </a:t>
            </a:r>
            <a:r>
              <a:rPr lang="it-IT" sz="1400" strike="noStrike" u="sng">
                <a:solidFill>
                  <a:srgbClr val="2323dc"/>
                </a:solidFill>
                <a:latin typeface="Arial"/>
                <a:ea typeface="DejaVu Sans"/>
              </a:rPr>
              <a:t>promozionesalute@asl.at.it</a:t>
            </a:r>
            <a:endParaRPr/>
          </a:p>
          <a:p>
            <a:pPr>
              <a:lnSpc>
                <a:spcPts val="0"/>
              </a:lnSpc>
            </a:pPr>
            <a:endParaRPr/>
          </a:p>
          <a:p>
            <a:pPr>
              <a:lnSpc>
                <a:spcPct val="100000"/>
              </a:lnSpc>
            </a:pPr>
            <a:r>
              <a:rPr b="1" lang="it-IT" sz="1400" strike="noStrike">
                <a:solidFill>
                  <a:srgbClr val="231f20"/>
                </a:solidFill>
                <a:latin typeface="Arial"/>
                <a:ea typeface="DejaVu Sans"/>
              </a:rPr>
              <a:t>Le scuole interessate dovranno far pervenire la loro adesione entro il 30 settembre p.v. </a:t>
            </a:r>
            <a:endParaRPr/>
          </a:p>
          <a:p>
            <a:pPr>
              <a:lnSpc>
                <a:spcPct val="100000"/>
              </a:lnSpc>
            </a:pPr>
            <a:endParaRPr/>
          </a:p>
          <a:p>
            <a:pPr>
              <a:lnSpc>
                <a:spcPct val="100000"/>
              </a:lnSpc>
            </a:pPr>
            <a:r>
              <a:rPr b="1" lang="it-IT" sz="1400" strike="noStrike">
                <a:solidFill>
                  <a:srgbClr val="000000"/>
                </a:solidFill>
                <a:latin typeface="Arial"/>
                <a:ea typeface="Calibri"/>
              </a:rPr>
              <a:t>RIFERIMENTI</a:t>
            </a:r>
            <a:endParaRPr/>
          </a:p>
          <a:p>
            <a:pPr>
              <a:lnSpc>
                <a:spcPct val="100000"/>
              </a:lnSpc>
            </a:pPr>
            <a:r>
              <a:rPr lang="it-IT" sz="1400" strike="noStrike">
                <a:solidFill>
                  <a:srgbClr val="000000"/>
                </a:solidFill>
                <a:latin typeface="Arial"/>
                <a:ea typeface="Calibri"/>
              </a:rPr>
              <a:t>Coordinatore Infermieristico</a:t>
            </a:r>
            <a:endParaRPr/>
          </a:p>
          <a:p>
            <a:pPr>
              <a:lnSpc>
                <a:spcPct val="100000"/>
              </a:lnSpc>
            </a:pPr>
            <a:r>
              <a:rPr lang="it-IT" sz="1400" strike="noStrike">
                <a:solidFill>
                  <a:srgbClr val="000000"/>
                </a:solidFill>
                <a:latin typeface="Arial"/>
                <a:ea typeface="Calibri"/>
              </a:rPr>
              <a:t>SCDU Malattie Infettive ASL AT, tel 0141.486411</a:t>
            </a:r>
            <a:endParaRPr/>
          </a:p>
          <a:p>
            <a:pPr>
              <a:lnSpc>
                <a:spcPct val="100000"/>
              </a:lnSpc>
            </a:pPr>
            <a:r>
              <a:rPr lang="it-IT" sz="1400" strike="noStrike">
                <a:solidFill>
                  <a:srgbClr val="000000"/>
                </a:solidFill>
                <a:latin typeface="Arial"/>
                <a:ea typeface="Calibri"/>
              </a:rPr>
              <a:t>Cavalotto Franco 338.9227344</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id="454" name="" descr=""/>
          <p:cNvPicPr/>
          <p:nvPr/>
        </p:nvPicPr>
        <p:blipFill>
          <a:blip r:embed="rId1"/>
          <a:stretch/>
        </p:blipFill>
        <p:spPr>
          <a:xfrm>
            <a:off x="648000" y="6120000"/>
            <a:ext cx="6093720" cy="3598200"/>
          </a:xfrm>
          <a:prstGeom prst="rect">
            <a:avLst/>
          </a:prstGeom>
          <a:ln>
            <a:noFill/>
          </a:ln>
        </p:spPr>
      </p:pic>
      <p:sp>
        <p:nvSpPr>
          <p:cNvPr id="455" name="CustomShape 2"/>
          <p:cNvSpPr/>
          <p:nvPr/>
        </p:nvSpPr>
        <p:spPr>
          <a:xfrm>
            <a:off x="3531960" y="10443960"/>
            <a:ext cx="358200" cy="28656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8145F851-0415-485A-AFB9-14564D6FE5D3}"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6" name="CustomShape 1"/>
          <p:cNvSpPr/>
          <p:nvPr/>
        </p:nvSpPr>
        <p:spPr>
          <a:xfrm>
            <a:off x="180000" y="10077840"/>
            <a:ext cx="7181280" cy="134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457" name="CustomShape 2"/>
          <p:cNvSpPr/>
          <p:nvPr/>
        </p:nvSpPr>
        <p:spPr>
          <a:xfrm>
            <a:off x="180000" y="9928440"/>
            <a:ext cx="7181280" cy="134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458" name="CustomShape 3"/>
          <p:cNvSpPr/>
          <p:nvPr/>
        </p:nvSpPr>
        <p:spPr>
          <a:xfrm>
            <a:off x="124200" y="288000"/>
            <a:ext cx="7206840" cy="9657000"/>
          </a:xfrm>
          <a:prstGeom prst="rect">
            <a:avLst/>
          </a:prstGeom>
          <a:noFill/>
          <a:ln>
            <a:noFill/>
          </a:ln>
        </p:spPr>
        <p:style>
          <a:lnRef idx="0"/>
          <a:fillRef idx="0"/>
          <a:effectRef idx="0"/>
          <a:fontRef idx="minor"/>
        </p:style>
        <p:txBody>
          <a:bodyPr lIns="0" rIns="0" tIns="12600" bIns="0"/>
          <a:p>
            <a:pPr>
              <a:lnSpc>
                <a:spcPts val="0"/>
              </a:lnSpc>
            </a:pPr>
            <a:r>
              <a:rPr b="1" lang="it-IT" sz="1400" strike="noStrike">
                <a:solidFill>
                  <a:srgbClr val="a57d32"/>
                </a:solidFill>
                <a:latin typeface="Arial"/>
                <a:ea typeface="DejaVu Sans"/>
              </a:rPr>
              <a:t>Sessualità e affettività</a:t>
            </a:r>
            <a:endParaRPr/>
          </a:p>
          <a:p>
            <a:pPr>
              <a:lnSpc>
                <a:spcPct val="100000"/>
              </a:lnSpc>
            </a:pPr>
            <a:r>
              <a:rPr b="1" lang="it-IT" sz="1400" strike="noStrike">
                <a:solidFill>
                  <a:srgbClr val="3a53a4"/>
                </a:solidFill>
                <a:latin typeface="Arial"/>
                <a:ea typeface="DejaVu Sans"/>
              </a:rPr>
              <a:t>Asili Nido e Scuole dell’Infanzia Asti Sud</a:t>
            </a:r>
            <a:endParaRPr/>
          </a:p>
          <a:p>
            <a:pPr algn="ctr">
              <a:lnSpc>
                <a:spcPct val="100000"/>
              </a:lnSpc>
            </a:pPr>
            <a:endParaRPr/>
          </a:p>
          <a:p>
            <a:pPr algn="ctr">
              <a:lnSpc>
                <a:spcPct val="100000"/>
              </a:lnSpc>
            </a:pPr>
            <a:r>
              <a:rPr b="1" lang="it-IT" strike="noStrike">
                <a:solidFill>
                  <a:srgbClr val="231f20"/>
                </a:solidFill>
                <a:latin typeface="Arial"/>
                <a:ea typeface="DejaVu Sans"/>
              </a:rPr>
              <a:t>PRENDERE IL VOLO</a:t>
            </a:r>
            <a:endParaRPr/>
          </a:p>
          <a:p>
            <a:pPr algn="ctr">
              <a:lnSpc>
                <a:spcPct val="100000"/>
              </a:lnSpc>
            </a:pPr>
            <a:r>
              <a:rPr b="1" i="1" lang="it-IT" sz="1400" strike="noStrike">
                <a:solidFill>
                  <a:srgbClr val="231f20"/>
                </a:solidFill>
                <a:latin typeface="Arial"/>
                <a:ea typeface="DejaVu Sans"/>
              </a:rPr>
              <a:t>Progetto di promozione della salute in ambito affettivo e relazionale</a:t>
            </a:r>
            <a:endParaRPr/>
          </a:p>
          <a:p>
            <a:pPr>
              <a:lnSpc>
                <a:spcPct val="100000"/>
              </a:lnSpc>
            </a:pPr>
            <a:r>
              <a:rPr lang="it-IT" sz="1200" strike="noStrike">
                <a:solidFill>
                  <a:srgbClr val="231f20"/>
                </a:solidFill>
                <a:latin typeface="Arial"/>
                <a:ea typeface="DejaVu Sans"/>
              </a:rPr>
              <a:t>Contesto e razionale del progetto</a:t>
            </a:r>
            <a:endParaRPr/>
          </a:p>
          <a:p>
            <a:pPr algn="just">
              <a:lnSpc>
                <a:spcPct val="100000"/>
              </a:lnSpc>
            </a:pPr>
            <a:r>
              <a:rPr lang="it-IT" sz="1200" strike="noStrike">
                <a:solidFill>
                  <a:srgbClr val="231f20"/>
                </a:solidFill>
                <a:latin typeface="Arial"/>
                <a:ea typeface="DejaVu Sans"/>
              </a:rPr>
              <a:t>Le teorie psicologiche odierne danno grande importanza alla fascia d’età 0-3 anni ed in generale alla prima infanzia,  considerati come gli anni in cui si costruisce la personalità di un individuo; si tratta di un fondamentale momento del-  la vita su cui concentrare l’attenzione per quanto riguarda possibili interventi di prevenzione del disagio e di promozione della salute.</a:t>
            </a:r>
            <a:endParaRPr/>
          </a:p>
          <a:p>
            <a:pPr algn="just">
              <a:lnSpc>
                <a:spcPct val="100000"/>
              </a:lnSpc>
            </a:pPr>
            <a:r>
              <a:rPr lang="it-IT" sz="1200" strike="noStrike">
                <a:solidFill>
                  <a:srgbClr val="231f20"/>
                </a:solidFill>
                <a:latin typeface="Arial"/>
                <a:ea typeface="DejaVu Sans"/>
              </a:rPr>
              <a:t>La personalità dell’individuo nasce, si sviluppa e si consolida attraverso la rete di relazioni interpersonali che egli vive fin dai primi momenti.</a:t>
            </a:r>
            <a:endParaRPr/>
          </a:p>
          <a:p>
            <a:pPr algn="just">
              <a:lnSpc>
                <a:spcPct val="100000"/>
              </a:lnSpc>
            </a:pPr>
            <a:r>
              <a:rPr lang="it-IT" sz="1200" strike="noStrike">
                <a:solidFill>
                  <a:srgbClr val="231f20"/>
                </a:solidFill>
                <a:latin typeface="Arial"/>
                <a:ea typeface="DejaVu Sans"/>
              </a:rPr>
              <a:t>Risulta quindi centrale nella promozione del benessere occuparsi della relazione bambino – adulti di riferimento, essendo questa un buon indicatore della possibilità di sviluppo della funzione riflessiva e delle capacità di pensiero nel  bambino, a loro volta </a:t>
            </a:r>
            <a:r>
              <a:rPr b="1" lang="it-IT" sz="1200" strike="noStrike">
                <a:solidFill>
                  <a:srgbClr val="231f20"/>
                </a:solidFill>
                <a:latin typeface="Arial"/>
                <a:ea typeface="DejaVu Sans"/>
              </a:rPr>
              <a:t>indicatori predittivi di salute mentale.</a:t>
            </a:r>
            <a:endParaRPr/>
          </a:p>
          <a:p>
            <a:pPr algn="just">
              <a:lnSpc>
                <a:spcPts val="0"/>
              </a:lnSpc>
            </a:pPr>
            <a:r>
              <a:rPr lang="it-IT" sz="1200" strike="noStrike">
                <a:solidFill>
                  <a:srgbClr val="231f20"/>
                </a:solidFill>
                <a:latin typeface="Arial"/>
                <a:ea typeface="DejaVu Sans"/>
              </a:rPr>
              <a:t>Nel territorio dell’ASL AT da vari anni si stanno progettando e attuando diversi interventi psicologici di prevenzione  su questa fascia d’età basati su un modello positivo, che miri cioè a s</a:t>
            </a:r>
            <a:r>
              <a:rPr b="1" lang="it-IT" sz="1200" strike="noStrike">
                <a:solidFill>
                  <a:srgbClr val="231f20"/>
                </a:solidFill>
                <a:latin typeface="Arial"/>
                <a:ea typeface="DejaVu Sans"/>
              </a:rPr>
              <a:t>ostenere i punti di forza presenti sul territorio: </a:t>
            </a:r>
            <a:r>
              <a:rPr lang="it-IT" sz="1200" strike="noStrike">
                <a:solidFill>
                  <a:srgbClr val="231f20"/>
                </a:solidFill>
                <a:latin typeface="Arial"/>
                <a:ea typeface="DejaVu Sans"/>
              </a:rPr>
              <a:t>gli insegnanti, gli educatori che a diverso titolo vengono a contatto con i bambini, i genitori e i Servizi territoriali  ASL. Ciò permette di </a:t>
            </a:r>
            <a:r>
              <a:rPr b="1" lang="it-IT" sz="1200" strike="noStrike">
                <a:solidFill>
                  <a:srgbClr val="231f20"/>
                </a:solidFill>
                <a:latin typeface="Arial"/>
                <a:ea typeface="DejaVu Sans"/>
              </a:rPr>
              <a:t>creare una rete di intervento che vede gli operatori e i genitori alleati</a:t>
            </a:r>
            <a:r>
              <a:rPr lang="it-IT" sz="1200" strike="noStrike">
                <a:solidFill>
                  <a:srgbClr val="231f20"/>
                </a:solidFill>
                <a:latin typeface="Arial"/>
                <a:ea typeface="DejaVu Sans"/>
              </a:rPr>
              <a:t>, nell’interesse comune di favorire un buon sviluppo psico-affettivo del bambino.</a:t>
            </a:r>
            <a:endParaRPr/>
          </a:p>
          <a:p>
            <a:pPr algn="just">
              <a:lnSpc>
                <a:spcPct val="100000"/>
              </a:lnSpc>
            </a:pPr>
            <a:endParaRPr/>
          </a:p>
          <a:p>
            <a:pPr algn="just">
              <a:lnSpc>
                <a:spcPct val="100000"/>
              </a:lnSpc>
            </a:pPr>
            <a:r>
              <a:rPr lang="it-IT" sz="1200" strike="noStrike">
                <a:solidFill>
                  <a:srgbClr val="231f20"/>
                </a:solidFill>
                <a:latin typeface="Arial"/>
                <a:ea typeface="DejaVu Sans"/>
              </a:rPr>
              <a:t>Obiettivi generali</a:t>
            </a:r>
            <a:endParaRPr/>
          </a:p>
          <a:p>
            <a:pPr algn="just">
              <a:lnSpc>
                <a:spcPct val="100000"/>
              </a:lnSpc>
              <a:buFont typeface="StarSymbol"/>
              <a:buChar char="l"/>
            </a:pPr>
            <a:r>
              <a:rPr lang="it-IT" sz="1200" strike="noStrike">
                <a:solidFill>
                  <a:srgbClr val="231f20"/>
                </a:solidFill>
                <a:latin typeface="Arial"/>
                <a:ea typeface="DejaVu Sans"/>
              </a:rPr>
              <a:t>Favorire spazi di riflessione che aiutino i soggetti coinvolti - insegnanti e genitori - a riflettere sulla pratica educativa;</a:t>
            </a:r>
            <a:endParaRPr/>
          </a:p>
          <a:p>
            <a:pPr algn="just">
              <a:lnSpc>
                <a:spcPts val="0"/>
              </a:lnSpc>
              <a:buFont typeface="StarSymbol"/>
              <a:buChar char="l"/>
            </a:pPr>
            <a:r>
              <a:rPr lang="it-IT" sz="1200" strike="noStrike">
                <a:solidFill>
                  <a:srgbClr val="231f20"/>
                </a:solidFill>
                <a:latin typeface="Arial"/>
                <a:ea typeface="DejaVu Sans"/>
              </a:rPr>
              <a:t>Favorire la collaborazione tra le Istituzioni Scolastiche, i Servizi Sanitari Territoriali e la</a:t>
            </a:r>
            <a:r>
              <a:rPr lang="it-IT" sz="1200" strike="noStrike">
                <a:solidFill>
                  <a:srgbClr val="231f20"/>
                </a:solidFill>
                <a:latin typeface="Arial"/>
                <a:ea typeface="DejaVu Sans"/>
              </a:rPr>
              <a:t>	</a:t>
            </a:r>
            <a:r>
              <a:rPr lang="it-IT" sz="1200" strike="noStrike">
                <a:solidFill>
                  <a:srgbClr val="231f20"/>
                </a:solidFill>
                <a:latin typeface="Arial"/>
                <a:ea typeface="DejaVu Sans"/>
              </a:rPr>
              <a:t>componente dei</a:t>
            </a:r>
            <a:endParaRPr/>
          </a:p>
          <a:p>
            <a:pPr algn="just">
              <a:lnSpc>
                <a:spcPct val="100000"/>
              </a:lnSpc>
            </a:pPr>
            <a:r>
              <a:rPr lang="it-IT" sz="1200" strike="noStrike">
                <a:solidFill>
                  <a:srgbClr val="231f20"/>
                </a:solidFill>
                <a:latin typeface="Arial"/>
                <a:ea typeface="DejaVu Sans"/>
              </a:rPr>
              <a:t>genitori.</a:t>
            </a:r>
            <a:endParaRPr/>
          </a:p>
          <a:p>
            <a:pPr algn="just">
              <a:lnSpc>
                <a:spcPct val="100000"/>
              </a:lnSpc>
            </a:pPr>
            <a:endParaRPr/>
          </a:p>
          <a:p>
            <a:pPr algn="just">
              <a:lnSpc>
                <a:spcPct val="100000"/>
              </a:lnSpc>
            </a:pPr>
            <a:r>
              <a:rPr lang="it-IT" sz="1200" strike="noStrike">
                <a:solidFill>
                  <a:srgbClr val="231f20"/>
                </a:solidFill>
                <a:latin typeface="Arial"/>
                <a:ea typeface="DejaVu Sans"/>
              </a:rPr>
              <a:t>Obiettivi specifici</a:t>
            </a:r>
            <a:endParaRPr/>
          </a:p>
          <a:p>
            <a:pPr algn="just">
              <a:lnSpc>
                <a:spcPct val="100000"/>
              </a:lnSpc>
              <a:buFont typeface="StarSymbol"/>
              <a:buChar char="l"/>
            </a:pPr>
            <a:r>
              <a:rPr lang="it-IT" sz="1200" strike="noStrike">
                <a:solidFill>
                  <a:srgbClr val="231f20"/>
                </a:solidFill>
                <a:latin typeface="Arial"/>
                <a:ea typeface="DejaVu Sans"/>
              </a:rPr>
              <a:t>Favorire la nascita di una alleanza educativa fra genitori ed insegnanti a partire dal momento dell’inserimento del bambino nel contesto scolastico;</a:t>
            </a:r>
            <a:endParaRPr/>
          </a:p>
          <a:p>
            <a:pPr algn="just">
              <a:lnSpc>
                <a:spcPct val="100000"/>
              </a:lnSpc>
              <a:buFont typeface="StarSymbol"/>
              <a:buChar char="l"/>
            </a:pPr>
            <a:r>
              <a:rPr lang="it-IT" sz="1200" strike="noStrike">
                <a:solidFill>
                  <a:srgbClr val="231f20"/>
                </a:solidFill>
                <a:latin typeface="Arial"/>
                <a:ea typeface="DejaVu Sans"/>
              </a:rPr>
              <a:t>Sensibilizzare insegnanti e genitori dei bambini appartenenti alla fascia di età 0-3 anni ad una cultura della relazione, che è componente essenziale per lo sviluppo e il benessere psicologico del bambino;</a:t>
            </a:r>
            <a:endParaRPr/>
          </a:p>
          <a:p>
            <a:pPr algn="just">
              <a:lnSpc>
                <a:spcPts val="0"/>
              </a:lnSpc>
              <a:buFont typeface="StarSymbol"/>
              <a:buChar char="l"/>
            </a:pPr>
            <a:r>
              <a:rPr lang="it-IT" sz="1200" strike="noStrike">
                <a:solidFill>
                  <a:srgbClr val="231f20"/>
                </a:solidFill>
                <a:latin typeface="Arial"/>
                <a:ea typeface="DejaVu Sans"/>
              </a:rPr>
              <a:t>Offrire ai genitori uno spazio psicologico di prima accoglienza rispetto alle tematiche della genitorialità.</a:t>
            </a:r>
            <a:endParaRPr/>
          </a:p>
          <a:p>
            <a:pPr algn="just">
              <a:lnSpc>
                <a:spcPct val="100000"/>
              </a:lnSpc>
            </a:pPr>
            <a:endParaRPr/>
          </a:p>
          <a:p>
            <a:pPr algn="just">
              <a:lnSpc>
                <a:spcPct val="100000"/>
              </a:lnSpc>
            </a:pPr>
            <a:r>
              <a:rPr lang="it-IT" sz="1200" strike="noStrike">
                <a:solidFill>
                  <a:srgbClr val="231f20"/>
                </a:solidFill>
                <a:latin typeface="Arial"/>
                <a:ea typeface="DejaVu Sans"/>
              </a:rPr>
              <a:t>Tempi e modalita’ di svolgimento</a:t>
            </a:r>
            <a:endParaRPr/>
          </a:p>
          <a:p>
            <a:pPr algn="just">
              <a:lnSpc>
                <a:spcPct val="100000"/>
              </a:lnSpc>
            </a:pPr>
            <a:r>
              <a:rPr lang="it-IT" sz="1200" strike="noStrike">
                <a:solidFill>
                  <a:srgbClr val="231f20"/>
                </a:solidFill>
                <a:latin typeface="Arial"/>
                <a:ea typeface="DejaVu Sans"/>
              </a:rPr>
              <a:t>In ogni scuola aderente all’iniziativa si procederà in via preliminare ad incontri con gli insegnanti, finalizzati a definire le modalità di attuazione del progetto.</a:t>
            </a:r>
            <a:endParaRPr/>
          </a:p>
          <a:p>
            <a:pPr algn="just">
              <a:lnSpc>
                <a:spcPct val="100000"/>
              </a:lnSpc>
            </a:pPr>
            <a:endParaRPr/>
          </a:p>
          <a:p>
            <a:pPr algn="just">
              <a:lnSpc>
                <a:spcPct val="100000"/>
              </a:lnSpc>
            </a:pPr>
            <a:r>
              <a:rPr lang="it-IT" sz="1200" strike="noStrike">
                <a:solidFill>
                  <a:srgbClr val="231f20"/>
                </a:solidFill>
                <a:latin typeface="Arial"/>
                <a:ea typeface="DejaVu Sans"/>
              </a:rPr>
              <a:t>Valutazione</a:t>
            </a:r>
            <a:endParaRPr/>
          </a:p>
          <a:p>
            <a:pPr algn="just">
              <a:lnSpc>
                <a:spcPct val="100000"/>
              </a:lnSpc>
            </a:pPr>
            <a:r>
              <a:rPr lang="it-IT" sz="1200" strike="noStrike">
                <a:solidFill>
                  <a:srgbClr val="231f20"/>
                </a:solidFill>
                <a:latin typeface="Arial"/>
                <a:ea typeface="DejaVu Sans"/>
              </a:rPr>
              <a:t>Sono previsti momenti di bilancio conclusivo e di verifica finale dell’intervento relativa ad apprendimento e soddisfazione, effettuata tramite questionari.</a:t>
            </a:r>
            <a:endParaRPr/>
          </a:p>
          <a:p>
            <a:pPr algn="just">
              <a:lnSpc>
                <a:spcPct val="100000"/>
              </a:lnSpc>
            </a:pPr>
            <a:endParaRPr/>
          </a:p>
          <a:p>
            <a:pPr algn="just">
              <a:lnSpc>
                <a:spcPct val="100000"/>
              </a:lnSpc>
            </a:pPr>
            <a:r>
              <a:rPr lang="it-IT" sz="1200" strike="noStrike">
                <a:solidFill>
                  <a:srgbClr val="231f20"/>
                </a:solidFill>
                <a:latin typeface="Arial"/>
                <a:ea typeface="DejaVu Sans"/>
              </a:rPr>
              <a:t>Modalità di adesione</a:t>
            </a:r>
            <a:endParaRPr/>
          </a:p>
          <a:p>
            <a:pPr algn="just">
              <a:lnSpc>
                <a:spcPct val="100000"/>
              </a:lnSpc>
            </a:pPr>
            <a:r>
              <a:rPr lang="it-IT" sz="1200" strike="noStrike">
                <a:solidFill>
                  <a:srgbClr val="231f20"/>
                </a:solidFill>
                <a:latin typeface="Arial"/>
                <a:ea typeface="DejaVu Sans"/>
              </a:rPr>
              <a:t>Si consiglia di trasmette la richiesta utilizzando il modulo allegato :  via fax 0141-484089 o</a:t>
            </a:r>
            <a:endParaRPr/>
          </a:p>
          <a:p>
            <a:pPr algn="just">
              <a:lnSpc>
                <a:spcPct val="100000"/>
              </a:lnSpc>
            </a:pPr>
            <a:r>
              <a:rPr lang="it-IT" sz="1200" strike="noStrike">
                <a:solidFill>
                  <a:srgbClr val="231f20"/>
                </a:solidFill>
                <a:latin typeface="Arial"/>
                <a:ea typeface="DejaVu Sans"/>
              </a:rPr>
              <a:t>e-mail: </a:t>
            </a:r>
            <a:r>
              <a:rPr lang="it-IT" sz="1200" strike="noStrike" u="sng">
                <a:solidFill>
                  <a:srgbClr val="0000ff"/>
                </a:solidFill>
                <a:latin typeface="Arial"/>
                <a:ea typeface="DejaVu Sans"/>
              </a:rPr>
              <a:t>promozionesalute@asl.at.it</a:t>
            </a:r>
            <a:endParaRPr/>
          </a:p>
          <a:p>
            <a:pPr algn="just">
              <a:lnSpc>
                <a:spcPts val="0"/>
              </a:lnSpc>
            </a:pPr>
            <a:r>
              <a:rPr b="1" lang="it-IT" sz="1200" strike="noStrike">
                <a:solidFill>
                  <a:srgbClr val="231f20"/>
                </a:solidFill>
                <a:latin typeface="Arial"/>
                <a:ea typeface="DejaVu Sans"/>
              </a:rPr>
              <a:t>entro il 1 luglio p.v. per poter garantire l’attuazione degli interventi entro il primo semestre del prossimo anno  scolastico. Verranno accettate le richieste inviate entro il 30 settembre p.v.</a:t>
            </a:r>
            <a:endParaRPr/>
          </a:p>
          <a:p>
            <a:pPr algn="just">
              <a:lnSpc>
                <a:spcPts val="0"/>
              </a:lnSpc>
            </a:pPr>
            <a:endParaRPr/>
          </a:p>
          <a:p>
            <a:pPr algn="just">
              <a:lnSpc>
                <a:spcPct val="100000"/>
              </a:lnSpc>
            </a:pPr>
            <a:r>
              <a:rPr b="1" lang="it-IT" sz="1200" strike="noStrike">
                <a:solidFill>
                  <a:srgbClr val="231f20"/>
                </a:solidFill>
                <a:latin typeface="Arial"/>
                <a:ea typeface="DejaVu Sans"/>
              </a:rPr>
              <a:t>Riferimenti</a:t>
            </a:r>
            <a:endParaRPr/>
          </a:p>
          <a:p>
            <a:pPr algn="just">
              <a:lnSpc>
                <a:spcPct val="100000"/>
              </a:lnSpc>
            </a:pPr>
            <a:r>
              <a:rPr lang="it-IT" sz="1200" strike="noStrike">
                <a:solidFill>
                  <a:srgbClr val="0d0c0f"/>
                </a:solidFill>
                <a:latin typeface="Arial"/>
                <a:ea typeface="DejaVu Sans"/>
              </a:rPr>
              <a:t>Maurizia De Cesaris –  Stefania Poggio Psicologhe del </a:t>
            </a:r>
            <a:r>
              <a:rPr lang="it-IT" sz="1200" strike="noStrike">
                <a:solidFill>
                  <a:srgbClr val="091715"/>
                </a:solidFill>
                <a:latin typeface="Arial"/>
                <a:ea typeface="DejaVu Sans"/>
              </a:rPr>
              <a:t>SSD Consultori Asti Sud 0141-782405</a:t>
            </a:r>
            <a:endParaRPr/>
          </a:p>
        </p:txBody>
      </p:sp>
      <p:sp>
        <p:nvSpPr>
          <p:cNvPr id="459" name="CustomShape 4"/>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9F568080-4EB5-4EA0-B761-E1212840F253}"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0" name="CustomShape 1"/>
          <p:cNvSpPr/>
          <p:nvPr/>
        </p:nvSpPr>
        <p:spPr>
          <a:xfrm>
            <a:off x="180000" y="10077840"/>
            <a:ext cx="7181280" cy="134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461" name="CustomShape 2"/>
          <p:cNvSpPr/>
          <p:nvPr/>
        </p:nvSpPr>
        <p:spPr>
          <a:xfrm>
            <a:off x="180000" y="9928440"/>
            <a:ext cx="7181280" cy="134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462" name="CustomShape 3"/>
          <p:cNvSpPr/>
          <p:nvPr/>
        </p:nvSpPr>
        <p:spPr>
          <a:xfrm>
            <a:off x="167040" y="311400"/>
            <a:ext cx="2195640" cy="42372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a57d32"/>
                </a:solidFill>
                <a:latin typeface="Arial"/>
                <a:ea typeface="DejaVu Sans"/>
              </a:rPr>
              <a:t>Sessualità e affettività</a:t>
            </a:r>
            <a:endParaRPr/>
          </a:p>
        </p:txBody>
      </p:sp>
      <p:sp>
        <p:nvSpPr>
          <p:cNvPr id="463" name="CustomShape 4"/>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73820FA6-CD41-4A86-B293-E273C8527819}"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
        <p:nvSpPr>
          <p:cNvPr id="464" name="CustomShape 5"/>
          <p:cNvSpPr/>
          <p:nvPr/>
        </p:nvSpPr>
        <p:spPr>
          <a:xfrm>
            <a:off x="167040" y="864000"/>
            <a:ext cx="7206840" cy="850752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3e7dc0"/>
                </a:solidFill>
                <a:latin typeface="Arial"/>
                <a:ea typeface="DejaVu Sans"/>
              </a:rPr>
              <a:t>Scuole SEC. di II° grado Asti Centro</a:t>
            </a:r>
            <a:endParaRPr/>
          </a:p>
          <a:p>
            <a:pPr>
              <a:lnSpc>
                <a:spcPct val="100000"/>
              </a:lnSpc>
            </a:pPr>
            <a:endParaRPr/>
          </a:p>
          <a:p>
            <a:pPr algn="ctr">
              <a:lnSpc>
                <a:spcPct val="100000"/>
              </a:lnSpc>
            </a:pPr>
            <a:r>
              <a:rPr b="1" lang="it-IT" strike="noStrike">
                <a:solidFill>
                  <a:srgbClr val="231f20"/>
                </a:solidFill>
                <a:latin typeface="Arial"/>
                <a:ea typeface="DejaVu Sans"/>
              </a:rPr>
              <a:t>C’È UN POSTO PER TE: SPORTELLO DI ASCOLTO</a:t>
            </a:r>
            <a:endParaRPr/>
          </a:p>
          <a:p>
            <a:pPr>
              <a:lnSpc>
                <a:spcPct val="100000"/>
              </a:lnSpc>
            </a:pPr>
            <a:endParaRPr/>
          </a:p>
          <a:p>
            <a:pPr algn="just">
              <a:lnSpc>
                <a:spcPct val="100000"/>
              </a:lnSpc>
            </a:pPr>
            <a:r>
              <a:rPr b="1" lang="it-IT" sz="1200" strike="noStrike">
                <a:solidFill>
                  <a:srgbClr val="231f20"/>
                </a:solidFill>
                <a:latin typeface="Arial"/>
                <a:ea typeface="DejaVu Sans"/>
              </a:rPr>
              <a:t>Premessa</a:t>
            </a:r>
            <a:endParaRPr/>
          </a:p>
          <a:p>
            <a:pPr algn="just">
              <a:lnSpc>
                <a:spcPct val="100000"/>
              </a:lnSpc>
            </a:pPr>
            <a:r>
              <a:rPr lang="it-IT" sz="1200" strike="noStrike">
                <a:solidFill>
                  <a:srgbClr val="231f20"/>
                </a:solidFill>
                <a:latin typeface="Arial"/>
                <a:ea typeface="DejaVu Sans"/>
              </a:rPr>
              <a:t>La scuola, insieme alla famiglia, è la sede principale di formazione e di socializzazione dell’individuo, uno dei perni su cui far leva per promuovere il benessere fisico, psicologico e relazionale dei nostri ragazzi.</a:t>
            </a:r>
            <a:endParaRPr/>
          </a:p>
          <a:p>
            <a:pPr algn="just">
              <a:lnSpc>
                <a:spcPct val="100000"/>
              </a:lnSpc>
            </a:pPr>
            <a:r>
              <a:rPr lang="it-IT" sz="1200" strike="noStrike">
                <a:solidFill>
                  <a:srgbClr val="231f20"/>
                </a:solidFill>
                <a:latin typeface="Arial"/>
                <a:ea typeface="DejaVu Sans"/>
              </a:rPr>
              <a:t>La scuola, infatti, non può essere soltanto il luogo dove avviene la pura e semplice trasmissione delle nozioni, dove ci  si limita a fornire informazioni.</a:t>
            </a:r>
            <a:endParaRPr/>
          </a:p>
          <a:p>
            <a:pPr algn="just">
              <a:lnSpc>
                <a:spcPts val="0"/>
              </a:lnSpc>
            </a:pPr>
            <a:r>
              <a:rPr lang="it-IT" sz="1200" strike="noStrike">
                <a:solidFill>
                  <a:srgbClr val="231f20"/>
                </a:solidFill>
                <a:latin typeface="Arial"/>
                <a:ea typeface="DejaVu Sans"/>
              </a:rPr>
              <a:t>La scuola è anche un luogo di vita, dove si sperimentano molteplici incontri tra coetanei, dove si impara la convivenza civile e la relazione con gli adulti, in una dimensione di realtà non così affettivamente protetta come quella familiare.</a:t>
            </a:r>
            <a:endParaRPr/>
          </a:p>
          <a:p>
            <a:pPr algn="just">
              <a:lnSpc>
                <a:spcPct val="100000"/>
              </a:lnSpc>
            </a:pPr>
            <a:endParaRPr/>
          </a:p>
          <a:p>
            <a:pPr algn="just">
              <a:lnSpc>
                <a:spcPct val="100000"/>
              </a:lnSpc>
            </a:pPr>
            <a:r>
              <a:rPr lang="it-IT" sz="1200" strike="noStrike">
                <a:solidFill>
                  <a:srgbClr val="231f20"/>
                </a:solidFill>
                <a:latin typeface="Arial"/>
                <a:ea typeface="DejaVu Sans"/>
              </a:rPr>
              <a:t>La presenza di uno “Sportello di Ascolto” all’interno della scuola è una grande opportunità per affrontare e, se possibile, risolvere problemi inerenti varie tematiche, tipicamente connesse al periodo dell’adolescenza.</a:t>
            </a:r>
            <a:endParaRPr/>
          </a:p>
          <a:p>
            <a:pPr algn="just">
              <a:lnSpc>
                <a:spcPts val="0"/>
              </a:lnSpc>
            </a:pPr>
            <a:r>
              <a:rPr lang="it-IT" sz="1200" strike="noStrike">
                <a:solidFill>
                  <a:srgbClr val="231f20"/>
                </a:solidFill>
                <a:latin typeface="Arial"/>
                <a:ea typeface="DejaVu Sans"/>
              </a:rPr>
              <a:t>I progetti di sportello possono avere impostazioni diverse: alcuni prendono spunto da fenomeni sociali come il bullismo e/o l’integrazione razziale, altri puntano all’ottimizzazione della resa scolastica, alcuni ancora sono mirati all’orientamento scolastico per gli allievi che finiscono le scuole medie e/o le superiori.</a:t>
            </a:r>
            <a:endParaRPr/>
          </a:p>
          <a:p>
            <a:pPr algn="just">
              <a:lnSpc>
                <a:spcPct val="100000"/>
              </a:lnSpc>
            </a:pPr>
            <a:r>
              <a:rPr lang="it-IT" sz="1200" strike="noStrike">
                <a:solidFill>
                  <a:srgbClr val="231f20"/>
                </a:solidFill>
                <a:latin typeface="Arial"/>
                <a:ea typeface="DejaVu Sans"/>
              </a:rPr>
              <a:t>Un interessante aspetto, rilevato in alta percentuale nei progetti realizzati, è che gli “sportelli d’ascolto” hanno riscosso un particolare indice di gradimento tra i ragazzi.</a:t>
            </a:r>
            <a:endParaRPr/>
          </a:p>
          <a:p>
            <a:pPr algn="just">
              <a:lnSpc>
                <a:spcPct val="100000"/>
              </a:lnSpc>
            </a:pPr>
            <a:r>
              <a:rPr lang="it-IT" sz="1200" strike="noStrike">
                <a:solidFill>
                  <a:srgbClr val="231f20"/>
                </a:solidFill>
                <a:latin typeface="Arial"/>
                <a:ea typeface="DejaVu Sans"/>
              </a:rPr>
              <a:t>Il periodo della scuola accompagna una fase importante e delicata dello sviluppo psicologico dell’essere umano, quale l’adolescenza, con le sue instabilità umorali e i profondi cambiamenti corporei.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Obiettivi</a:t>
            </a:r>
            <a:endParaRPr/>
          </a:p>
          <a:p>
            <a:pPr algn="just">
              <a:lnSpc>
                <a:spcPct val="100000"/>
              </a:lnSpc>
            </a:pPr>
            <a:r>
              <a:rPr lang="it-IT" sz="1200" strike="noStrike">
                <a:solidFill>
                  <a:srgbClr val="231f20"/>
                </a:solidFill>
                <a:latin typeface="Arial"/>
                <a:ea typeface="DejaVu Sans"/>
              </a:rPr>
              <a:t>Obiettivi generali sono affrontare i problemi che via via vengono prospettati. Dagli studenti, genitori, Insegnanti.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Metodologia</a:t>
            </a:r>
            <a:endParaRPr/>
          </a:p>
          <a:p>
            <a:pPr algn="just">
              <a:lnSpc>
                <a:spcPct val="100000"/>
              </a:lnSpc>
            </a:pPr>
            <a:r>
              <a:rPr lang="it-IT" sz="1200" strike="noStrike">
                <a:solidFill>
                  <a:srgbClr val="231f20"/>
                </a:solidFill>
                <a:latin typeface="Arial"/>
                <a:ea typeface="DejaVu Sans"/>
              </a:rPr>
              <a:t>L’ascolto a scuola viene visto dai ragazzi soprattutto come una relazione con un adulto competente che può aiutare a  capire difficoltà, più o meno difficili da superare.</a:t>
            </a:r>
            <a:endParaRPr/>
          </a:p>
          <a:p>
            <a:pPr algn="just">
              <a:lnSpc>
                <a:spcPts val="0"/>
              </a:lnSpc>
            </a:pPr>
            <a:r>
              <a:rPr lang="it-IT" sz="1200" strike="noStrike">
                <a:solidFill>
                  <a:srgbClr val="231f20"/>
                </a:solidFill>
                <a:latin typeface="Arial"/>
                <a:ea typeface="DejaVu Sans"/>
              </a:rPr>
              <a:t>I ragazzi presentano soprattutto problemi personali che riguardano la vita in famiglia o i rapporti sentimentali o di  amicizia, ma anche le difficoltà nel rapporto con i compagni.</a:t>
            </a:r>
            <a:endParaRPr/>
          </a:p>
          <a:p>
            <a:pPr algn="just">
              <a:lnSpc>
                <a:spcPct val="100000"/>
              </a:lnSpc>
            </a:pPr>
            <a:endParaRPr/>
          </a:p>
          <a:p>
            <a:pPr algn="just">
              <a:lnSpc>
                <a:spcPct val="100000"/>
              </a:lnSpc>
            </a:pPr>
            <a:r>
              <a:rPr lang="it-IT" sz="1200" strike="noStrike">
                <a:solidFill>
                  <a:srgbClr val="231f20"/>
                </a:solidFill>
                <a:latin typeface="Arial"/>
                <a:ea typeface="DejaVu Sans"/>
              </a:rPr>
              <a:t>Altro problema può essere la difficoltà nello studio o di relazione con gli insegnanti</a:t>
            </a:r>
            <a:endParaRPr/>
          </a:p>
          <a:p>
            <a:pPr algn="just">
              <a:lnSpc>
                <a:spcPct val="100000"/>
              </a:lnSpc>
            </a:pPr>
            <a:r>
              <a:rPr lang="it-IT" sz="1200" strike="noStrike">
                <a:solidFill>
                  <a:srgbClr val="231f20"/>
                </a:solidFill>
                <a:latin typeface="Arial"/>
                <a:ea typeface="DejaVu Sans"/>
              </a:rPr>
              <a:t>Alcune volte accade che non sono gli alunni stessi a chiedere un incontro, ma sono gli insegnanti che, di fronte ad una  difficoltà, consigliano allo studente di parlarne con qualcuno in grado di aiutarlo a chiarirsi le idee.</a:t>
            </a:r>
            <a:endParaRPr/>
          </a:p>
          <a:p>
            <a:pPr algn="just">
              <a:lnSpc>
                <a:spcPts val="0"/>
              </a:lnSpc>
            </a:pPr>
            <a:r>
              <a:rPr lang="it-IT" sz="1200" strike="noStrike">
                <a:solidFill>
                  <a:srgbClr val="231f20"/>
                </a:solidFill>
                <a:latin typeface="Arial"/>
                <a:ea typeface="DejaVu Sans"/>
              </a:rPr>
              <a:t>Pur essendo uno spazio dedicato prioritariamente ai ragazzi, ai loro problemi, alle loro difficoltà con il mondo della  scuola, lo Sportello di Ascolto si propone anche come eventuale possibile spazio di incontro e confronto per i genitori, per capire e contribuire a risolvere le difficoltà che possono sorgere nel rapporto con un figlio che cresce.</a:t>
            </a:r>
            <a:endParaRPr/>
          </a:p>
          <a:p>
            <a:pPr algn="just">
              <a:lnSpc>
                <a:spcPct val="100000"/>
              </a:lnSpc>
            </a:pPr>
            <a:r>
              <a:rPr lang="it-IT" sz="1200" strike="noStrike">
                <a:solidFill>
                  <a:srgbClr val="231f20"/>
                </a:solidFill>
                <a:latin typeface="Arial"/>
                <a:ea typeface="DejaVu Sans"/>
              </a:rPr>
              <a:t>Lo Sportello dunque, è a disposizione degli studenti, dei genitori, degli insegnanti che desiderino un confronto con un educatore esperto, tenuto al segreto professionale.</a:t>
            </a:r>
            <a:endParaRPr/>
          </a:p>
          <a:p>
            <a:pPr algn="just">
              <a:lnSpc>
                <a:spcPct val="100000"/>
              </a:lnSpc>
            </a:pPr>
            <a:endParaRPr/>
          </a:p>
          <a:p>
            <a:pPr algn="just">
              <a:lnSpc>
                <a:spcPct val="100000"/>
              </a:lnSpc>
            </a:pPr>
            <a:r>
              <a:rPr lang="it-IT" sz="1200" strike="noStrike">
                <a:solidFill>
                  <a:srgbClr val="231f20"/>
                </a:solidFill>
                <a:latin typeface="Arial"/>
                <a:ea typeface="DejaVu Sans"/>
              </a:rPr>
              <a:t>Il colloquio che si svolge all’interno dello Sportello d’Ascolto non ha fini terapeutici; si propone di aiutare il ragazzo  a individuare i problemi e le possibili soluzioni e/o di indirizzarlo verso adeguate competenze.</a:t>
            </a:r>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6" name="CustomShape 1"/>
          <p:cNvSpPr/>
          <p:nvPr/>
        </p:nvSpPr>
        <p:spPr>
          <a:xfrm>
            <a:off x="180000" y="1007676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307" name="CustomShape 2"/>
          <p:cNvSpPr/>
          <p:nvPr/>
        </p:nvSpPr>
        <p:spPr>
          <a:xfrm>
            <a:off x="180000" y="9927360"/>
            <a:ext cx="7180560" cy="134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308" name="CustomShape 3"/>
          <p:cNvSpPr/>
          <p:nvPr/>
        </p:nvSpPr>
        <p:spPr>
          <a:xfrm>
            <a:off x="144000" y="311400"/>
            <a:ext cx="7216200" cy="774792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a91f23"/>
                </a:solidFill>
                <a:latin typeface="Arial"/>
                <a:ea typeface="DejaVu Sans"/>
              </a:rPr>
              <a:t>Quadro strategico</a:t>
            </a:r>
            <a:endParaRPr/>
          </a:p>
          <a:p>
            <a:pPr>
              <a:lnSpc>
                <a:spcPct val="100000"/>
              </a:lnSpc>
            </a:pPr>
            <a:r>
              <a:rPr b="1" lang="it-IT" sz="1400" strike="noStrike">
                <a:solidFill>
                  <a:srgbClr val="a91f23"/>
                </a:solidFill>
                <a:latin typeface="Arial"/>
                <a:ea typeface="DejaVu Sans"/>
              </a:rPr>
              <a:t>	</a:t>
            </a:r>
            <a:r>
              <a:rPr b="1" lang="it-IT" sz="1400" strike="noStrike">
                <a:solidFill>
                  <a:srgbClr val="a91f23"/>
                </a:solidFill>
                <a:latin typeface="Arial"/>
                <a:ea typeface="DejaVu Sans"/>
              </a:rPr>
              <a:t>	</a:t>
            </a:r>
            <a:r>
              <a:rPr b="1" lang="it-IT" sz="1400" strike="noStrike">
                <a:solidFill>
                  <a:srgbClr val="a91f23"/>
                </a:solidFill>
                <a:latin typeface="Arial"/>
                <a:ea typeface="DejaVu Sans"/>
              </a:rPr>
              <a:t>	</a:t>
            </a:r>
            <a:endParaRPr/>
          </a:p>
          <a:p>
            <a:pPr>
              <a:lnSpc>
                <a:spcPct val="100000"/>
              </a:lnSpc>
            </a:pPr>
            <a:endParaRPr/>
          </a:p>
          <a:p>
            <a:pPr algn="just">
              <a:lnSpc>
                <a:spcPct val="100000"/>
              </a:lnSpc>
            </a:pPr>
            <a:r>
              <a:rPr lang="it-IT" sz="1300" strike="noStrike">
                <a:solidFill>
                  <a:srgbClr val="231f20"/>
                </a:solidFill>
                <a:latin typeface="Arial"/>
                <a:ea typeface="DejaVu Sans"/>
              </a:rPr>
              <a:t>OKkio alla Salute condotto nell'ASL di Asti dal SIAN del Dipartimento di Prevenzione è un Sistema di Sorveglianza di popolazione con indagini epidemiologiche biennali rivolto ai bambini che frequentano la Scuola Primaria.</a:t>
            </a:r>
            <a:endParaRPr/>
          </a:p>
          <a:p>
            <a:pPr algn="just">
              <a:lnSpc>
                <a:spcPct val="100000"/>
              </a:lnSpc>
            </a:pPr>
            <a:r>
              <a:rPr lang="it-IT" sz="1300" strike="noStrike">
                <a:solidFill>
                  <a:srgbClr val="231f20"/>
                </a:solidFill>
                <a:latin typeface="Arial"/>
                <a:ea typeface="DejaVu Sans"/>
              </a:rPr>
              <a:t>Accanto alla promozione di una sana alimentazione, il SIAN effettua anche verifiche nutrizionali e controlla i menù nelle ristorazioni scolastiche e collettive.</a:t>
            </a:r>
            <a:endParaRPr/>
          </a:p>
          <a:p>
            <a:pPr algn="just">
              <a:lnSpc>
                <a:spcPct val="100000"/>
              </a:lnSpc>
            </a:pPr>
            <a:endParaRPr/>
          </a:p>
          <a:p>
            <a:pPr algn="just">
              <a:lnSpc>
                <a:spcPct val="100000"/>
              </a:lnSpc>
            </a:pPr>
            <a:r>
              <a:rPr lang="it-IT" sz="1300" strike="noStrike">
                <a:solidFill>
                  <a:srgbClr val="231f20"/>
                </a:solidFill>
                <a:latin typeface="Arial"/>
                <a:ea typeface="DejaVu Sans"/>
              </a:rPr>
              <a:t>Rispetto alle rilevazioni precedenti, nel 2016 si è riscontrata una diminuzione della percentuale di bambini in eccesso ponderale (sovrappeso o obesità) ma il problema rimane molto rilevante se confrontato con i valori di riferimento internazionali.</a:t>
            </a:r>
            <a:endParaRPr/>
          </a:p>
          <a:p>
            <a:pPr algn="just">
              <a:lnSpc>
                <a:spcPct val="100000"/>
              </a:lnSpc>
            </a:pPr>
            <a:r>
              <a:rPr lang="it-IT" sz="1300" strike="noStrike">
                <a:solidFill>
                  <a:srgbClr val="231f20"/>
                </a:solidFill>
                <a:latin typeface="Arial"/>
                <a:ea typeface="DejaVu Sans"/>
              </a:rPr>
              <a:t>Pur con un’importante inversione di tendenza, i risultati del presente rapporto confermano la</a:t>
            </a:r>
            <a:endParaRPr/>
          </a:p>
          <a:p>
            <a:pPr algn="just">
              <a:lnSpc>
                <a:spcPct val="100000"/>
              </a:lnSpc>
            </a:pPr>
            <a:r>
              <a:rPr lang="it-IT" sz="1300" strike="noStrike">
                <a:solidFill>
                  <a:srgbClr val="231f20"/>
                </a:solidFill>
                <a:latin typeface="Arial"/>
                <a:ea typeface="DejaVu Sans"/>
              </a:rPr>
              <a:t>giustificata preoccupazione sul futuro stato di salute della nostra popolazione: è molto elevato il</a:t>
            </a:r>
            <a:endParaRPr/>
          </a:p>
          <a:p>
            <a:pPr algn="just">
              <a:lnSpc>
                <a:spcPct val="100000"/>
              </a:lnSpc>
            </a:pPr>
            <a:r>
              <a:rPr lang="it-IT" sz="1300" strike="noStrike">
                <a:solidFill>
                  <a:srgbClr val="231f20"/>
                </a:solidFill>
                <a:latin typeface="Arial"/>
                <a:ea typeface="DejaVu Sans"/>
              </a:rPr>
              <a:t>rischio che il sovrappeso e l’obesità in età pediatrica ed adolescenziale persistano in età adulta,</a:t>
            </a:r>
            <a:endParaRPr/>
          </a:p>
          <a:p>
            <a:pPr algn="just">
              <a:lnSpc>
                <a:spcPct val="100000"/>
              </a:lnSpc>
            </a:pPr>
            <a:r>
              <a:rPr lang="it-IT" sz="1300" strike="noStrike">
                <a:solidFill>
                  <a:srgbClr val="231f20"/>
                </a:solidFill>
                <a:latin typeface="Arial"/>
                <a:ea typeface="DejaVu Sans"/>
              </a:rPr>
              <a:t>portando ad un sensibile aumento di malattie cardio-vascolari nei prossimi anni, interessando sempre più i giovani adulti, con prevedibili effetti sia sullo stato di salute dei cittadini che sulle risorse per affrontare tali complicanze.</a:t>
            </a:r>
            <a:endParaRPr/>
          </a:p>
          <a:p>
            <a:pPr algn="just">
              <a:lnSpc>
                <a:spcPct val="100000"/>
              </a:lnSpc>
            </a:pPr>
            <a:endParaRPr/>
          </a:p>
          <a:p>
            <a:pPr algn="just">
              <a:lnSpc>
                <a:spcPct val="100000"/>
              </a:lnSpc>
            </a:pPr>
            <a:r>
              <a:rPr lang="it-IT" sz="1300" strike="noStrike">
                <a:solidFill>
                  <a:srgbClr val="231f20"/>
                </a:solidFill>
                <a:latin typeface="Arial"/>
                <a:ea typeface="DejaVu Sans"/>
              </a:rPr>
              <a:t>È dimostrata l’associazione tra stili alimentari errati e sovrappeso ed obesità. In Piemonte, con la</a:t>
            </a:r>
            <a:endParaRPr/>
          </a:p>
          <a:p>
            <a:pPr algn="just">
              <a:lnSpc>
                <a:spcPct val="100000"/>
              </a:lnSpc>
            </a:pPr>
            <a:r>
              <a:rPr lang="it-IT" sz="1300" strike="noStrike">
                <a:solidFill>
                  <a:srgbClr val="231f20"/>
                </a:solidFill>
                <a:latin typeface="Arial"/>
                <a:ea typeface="DejaVu Sans"/>
              </a:rPr>
              <a:t>quarta raccolta dati, si conferma un’ampia diffusione fra i bambini di abitudini alimentari che non</a:t>
            </a:r>
            <a:endParaRPr/>
          </a:p>
          <a:p>
            <a:pPr algn="just">
              <a:lnSpc>
                <a:spcPct val="100000"/>
              </a:lnSpc>
            </a:pPr>
            <a:r>
              <a:rPr lang="it-IT" sz="1300" strike="noStrike">
                <a:solidFill>
                  <a:srgbClr val="000000"/>
                </a:solidFill>
                <a:latin typeface="Arial"/>
                <a:ea typeface="ArialMT"/>
              </a:rPr>
              <a:t>favoriscono una crescita armonica e sono fortemente predisponenti all’aumento di peso</a:t>
            </a:r>
            <a:r>
              <a:rPr lang="it-IT" sz="1300" strike="noStrike">
                <a:solidFill>
                  <a:srgbClr val="0000ff"/>
                </a:solidFill>
                <a:latin typeface="Arial"/>
                <a:ea typeface="ArialMT"/>
              </a:rPr>
              <a:t>.</a:t>
            </a:r>
            <a:endParaRPr/>
          </a:p>
          <a:p>
            <a:pPr algn="just">
              <a:lnSpc>
                <a:spcPct val="100000"/>
              </a:lnSpc>
            </a:pPr>
            <a:r>
              <a:rPr lang="it-IT" sz="1300" strike="noStrike">
                <a:solidFill>
                  <a:srgbClr val="231f20"/>
                </a:solidFill>
                <a:latin typeface="Arial"/>
                <a:ea typeface="DejaVu Sans"/>
              </a:rPr>
              <a:t>Questo rischio per i bambini può essere limitato grazie alla modifica delle abitudini familiari e</a:t>
            </a:r>
            <a:endParaRPr/>
          </a:p>
          <a:p>
            <a:pPr algn="just">
              <a:lnSpc>
                <a:spcPct val="100000"/>
              </a:lnSpc>
            </a:pPr>
            <a:r>
              <a:rPr lang="it-IT" sz="1300" strike="noStrike">
                <a:solidFill>
                  <a:srgbClr val="231f20"/>
                </a:solidFill>
                <a:latin typeface="Arial"/>
                <a:ea typeface="DejaVu Sans"/>
              </a:rPr>
              <a:t>tramite il sostegno della scuola ai bambini e alle loro famiglie.</a:t>
            </a:r>
            <a:endParaRPr/>
          </a:p>
          <a:p>
            <a:pPr algn="just">
              <a:lnSpc>
                <a:spcPct val="100000"/>
              </a:lnSpc>
            </a:pPr>
            <a:endParaRPr/>
          </a:p>
          <a:p>
            <a:pPr algn="just">
              <a:lnSpc>
                <a:spcPct val="100000"/>
              </a:lnSpc>
            </a:pPr>
            <a:r>
              <a:rPr lang="it-IT" sz="1300" strike="noStrike">
                <a:solidFill>
                  <a:srgbClr val="231f20"/>
                </a:solidFill>
                <a:latin typeface="Arial"/>
                <a:ea typeface="DejaVu Sans"/>
              </a:rPr>
              <a:t>In Piemonte oltre 1 madre su 3 di bambini sovrappeso/obesi sottostima il peso del figlio; solo 3</a:t>
            </a:r>
            <a:endParaRPr/>
          </a:p>
          <a:p>
            <a:pPr algn="just">
              <a:lnSpc>
                <a:spcPct val="100000"/>
              </a:lnSpc>
            </a:pPr>
            <a:r>
              <a:rPr lang="it-IT" sz="1300" strike="noStrike">
                <a:solidFill>
                  <a:srgbClr val="231f20"/>
                </a:solidFill>
                <a:latin typeface="Arial"/>
                <a:ea typeface="DejaVu Sans"/>
              </a:rPr>
              <a:t>madri su 10 di bambini sovrappeso/obesi valutano correttamente la quantità di cibo assunta dal</a:t>
            </a:r>
            <a:endParaRPr/>
          </a:p>
          <a:p>
            <a:pPr algn="just">
              <a:lnSpc>
                <a:spcPct val="100000"/>
              </a:lnSpc>
            </a:pPr>
            <a:r>
              <a:rPr lang="it-IT" sz="1300" strike="noStrike">
                <a:solidFill>
                  <a:srgbClr val="231f20"/>
                </a:solidFill>
                <a:latin typeface="Arial"/>
                <a:ea typeface="DejaVu Sans"/>
              </a:rPr>
              <a:t>figlio. La situazione è molto grave anche per la percezione del livello di attività fisica: solo poco più</a:t>
            </a:r>
            <a:endParaRPr/>
          </a:p>
          <a:p>
            <a:pPr algn="just">
              <a:lnSpc>
                <a:spcPct val="100000"/>
              </a:lnSpc>
            </a:pPr>
            <a:r>
              <a:rPr lang="it-IT" sz="1300" strike="noStrike">
                <a:solidFill>
                  <a:srgbClr val="231f20"/>
                </a:solidFill>
                <a:latin typeface="Arial"/>
                <a:ea typeface="DejaVu Sans"/>
              </a:rPr>
              <a:t>di 1 madre su 3 ha una percezione che sembra coincidere con la realtà.</a:t>
            </a:r>
            <a:endParaRPr/>
          </a:p>
          <a:p>
            <a:pPr algn="just">
              <a:lnSpc>
                <a:spcPct val="100000"/>
              </a:lnSpc>
            </a:pPr>
            <a:endParaRPr/>
          </a:p>
          <a:p>
            <a:pPr algn="just">
              <a:lnSpc>
                <a:spcPct val="100000"/>
              </a:lnSpc>
            </a:pPr>
            <a:r>
              <a:rPr lang="it-IT" sz="1300" strike="noStrike">
                <a:solidFill>
                  <a:srgbClr val="231f20"/>
                </a:solidFill>
                <a:latin typeface="Arial"/>
                <a:ea typeface="DejaVu Sans"/>
              </a:rPr>
              <a:t>I bambini piemontesi fanno poca attività fisica: circa 1 bambino su 7 (15%) è fisicamente inattivo,</a:t>
            </a:r>
            <a:endParaRPr/>
          </a:p>
          <a:p>
            <a:pPr algn="just">
              <a:lnSpc>
                <a:spcPct val="100000"/>
              </a:lnSpc>
            </a:pPr>
            <a:r>
              <a:rPr lang="it-IT" sz="1300" strike="noStrike">
                <a:solidFill>
                  <a:srgbClr val="231f20"/>
                </a:solidFill>
                <a:latin typeface="Arial"/>
                <a:ea typeface="DejaVu Sans"/>
              </a:rPr>
              <a:t>più le femmine rispetto ai maschi. </a:t>
            </a:r>
            <a:endParaRPr/>
          </a:p>
          <a:p>
            <a:pPr algn="just">
              <a:lnSpc>
                <a:spcPct val="100000"/>
              </a:lnSpc>
            </a:pPr>
            <a:r>
              <a:rPr lang="it-IT" sz="1300" strike="noStrike">
                <a:solidFill>
                  <a:srgbClr val="231f20"/>
                </a:solidFill>
                <a:latin typeface="Arial"/>
                <a:ea typeface="DejaVu Sans"/>
              </a:rPr>
              <a:t>Solo 1 bambino su 3 rispetta il livello di attività fisica raccomandato dall'OMS.</a:t>
            </a:r>
            <a:endParaRPr/>
          </a:p>
          <a:p>
            <a:pPr algn="just">
              <a:lnSpc>
                <a:spcPct val="100000"/>
              </a:lnSpc>
            </a:pPr>
            <a:r>
              <a:rPr lang="it-IT" sz="1300" strike="noStrike">
                <a:solidFill>
                  <a:srgbClr val="231f20"/>
                </a:solidFill>
                <a:latin typeface="Arial"/>
                <a:ea typeface="DejaVu Sans"/>
              </a:rPr>
              <a:t>La percentuale di bambini non attivi in Piemonte è comunque inferiore al livello nazionale e dopo una progressiva diminuzione, dal 2008 al 2014, il valore sembra essere abbastanza assestato.</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nSpc>
                <a:spcPct val="100000"/>
              </a:lnSpc>
            </a:pPr>
            <a:endParaRPr/>
          </a:p>
          <a:p>
            <a:pPr>
              <a:lnSpc>
                <a:spcPct val="100000"/>
              </a:lnSpc>
            </a:pPr>
            <a:endParaRPr/>
          </a:p>
          <a:p>
            <a:pPr>
              <a:lnSpc>
                <a:spcPct val="100000"/>
              </a:lnSpc>
            </a:pPr>
            <a:endParaRPr/>
          </a:p>
        </p:txBody>
      </p:sp>
      <p:sp>
        <p:nvSpPr>
          <p:cNvPr id="309" name="CustomShape 4"/>
          <p:cNvSpPr/>
          <p:nvPr/>
        </p:nvSpPr>
        <p:spPr>
          <a:xfrm>
            <a:off x="155160" y="7776000"/>
            <a:ext cx="7180200" cy="1833120"/>
          </a:xfrm>
          <a:prstGeom prst="rect">
            <a:avLst/>
          </a:prstGeom>
          <a:blipFill>
            <a:blip r:embed="rId1"/>
            <a:stretch>
              <a:fillRect/>
            </a:stretch>
          </a:blipFill>
          <a:ln>
            <a:noFill/>
          </a:ln>
        </p:spPr>
        <p:style>
          <a:lnRef idx="0"/>
          <a:fillRef idx="0"/>
          <a:effectRef idx="0"/>
          <a:fontRef idx="minor"/>
        </p:style>
      </p:sp>
      <p:sp>
        <p:nvSpPr>
          <p:cNvPr id="310" name="CustomShape 5"/>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809F95F5-DD68-4F25-8A75-824B8C218FA5}"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5" name="CustomShape 1"/>
          <p:cNvSpPr/>
          <p:nvPr/>
        </p:nvSpPr>
        <p:spPr>
          <a:xfrm>
            <a:off x="180000" y="10077840"/>
            <a:ext cx="7181280" cy="134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466" name="CustomShape 2"/>
          <p:cNvSpPr/>
          <p:nvPr/>
        </p:nvSpPr>
        <p:spPr>
          <a:xfrm>
            <a:off x="180000" y="9928440"/>
            <a:ext cx="7181280" cy="134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467" name="CustomShape 3"/>
          <p:cNvSpPr/>
          <p:nvPr/>
        </p:nvSpPr>
        <p:spPr>
          <a:xfrm>
            <a:off x="98640" y="144000"/>
            <a:ext cx="7159680" cy="4666320"/>
          </a:xfrm>
          <a:prstGeom prst="rect">
            <a:avLst/>
          </a:prstGeom>
          <a:noFill/>
          <a:ln>
            <a:noFill/>
          </a:ln>
        </p:spPr>
        <p:style>
          <a:lnRef idx="0"/>
          <a:fillRef idx="0"/>
          <a:effectRef idx="0"/>
          <a:fontRef idx="minor"/>
        </p:style>
        <p:txBody>
          <a:bodyPr lIns="0" rIns="0" tIns="12600" bIns="0"/>
          <a:p>
            <a:pPr>
              <a:lnSpc>
                <a:spcPct val="100000"/>
              </a:lnSpc>
            </a:pPr>
            <a:endParaRPr/>
          </a:p>
          <a:p>
            <a:pPr>
              <a:lnSpc>
                <a:spcPct val="100000"/>
              </a:lnSpc>
            </a:pPr>
            <a:r>
              <a:rPr b="1" lang="it-IT" sz="1200" strike="noStrike">
                <a:solidFill>
                  <a:srgbClr val="231f20"/>
                </a:solidFill>
                <a:latin typeface="Arial"/>
                <a:ea typeface="DejaVu Sans"/>
              </a:rPr>
              <a:t>Destinatari finali</a:t>
            </a:r>
            <a:endParaRPr/>
          </a:p>
          <a:p>
            <a:pPr>
              <a:lnSpc>
                <a:spcPct val="100000"/>
              </a:lnSpc>
            </a:pPr>
            <a:r>
              <a:rPr lang="it-IT" sz="1200" strike="noStrike">
                <a:solidFill>
                  <a:srgbClr val="231f20"/>
                </a:solidFill>
                <a:latin typeface="Arial"/>
                <a:ea typeface="DejaVu Sans"/>
              </a:rPr>
              <a:t>Studenti della Scuola secondaria di II° grado.</a:t>
            </a:r>
            <a:endParaRPr/>
          </a:p>
          <a:p>
            <a:pPr>
              <a:lnSpc>
                <a:spcPct val="100000"/>
              </a:lnSpc>
            </a:pPr>
            <a:endParaRPr/>
          </a:p>
          <a:p>
            <a:pPr>
              <a:lnSpc>
                <a:spcPct val="100000"/>
              </a:lnSpc>
            </a:pPr>
            <a:r>
              <a:rPr b="1" lang="it-IT" sz="1200" strike="noStrike">
                <a:solidFill>
                  <a:srgbClr val="231f20"/>
                </a:solidFill>
                <a:latin typeface="Arial"/>
                <a:ea typeface="DejaVu Sans"/>
              </a:rPr>
              <a:t>Tempi e modalita’ di attuazione</a:t>
            </a:r>
            <a:endParaRPr/>
          </a:p>
          <a:p>
            <a:pPr>
              <a:lnSpc>
                <a:spcPct val="100000"/>
              </a:lnSpc>
            </a:pPr>
            <a:r>
              <a:rPr lang="it-IT" sz="1200" strike="noStrike">
                <a:solidFill>
                  <a:srgbClr val="231f20"/>
                </a:solidFill>
                <a:latin typeface="Arial"/>
                <a:ea typeface="DejaVu Sans"/>
              </a:rPr>
              <a:t>All’inizio dell’anno scolastico gli operatori del Consultorio Familiare prenderanno contatti con l’insegnante referente del progetto per concordare la modalità di svolgimento.</a:t>
            </a:r>
            <a:endParaRPr/>
          </a:p>
          <a:p>
            <a:pPr>
              <a:lnSpc>
                <a:spcPts val="0"/>
              </a:lnSpc>
            </a:pPr>
            <a:r>
              <a:rPr lang="it-IT" sz="1200" strike="noStrike">
                <a:solidFill>
                  <a:srgbClr val="231f20"/>
                </a:solidFill>
                <a:latin typeface="Arial"/>
                <a:ea typeface="DejaVu Sans"/>
              </a:rPr>
              <a:t>Indicativamente in ogni scuola lo sportello sarà aperto un giorno alla settimana dove  sarà presente</a:t>
            </a:r>
            <a:r>
              <a:rPr lang="it-IT" sz="1200" strike="noStrike">
                <a:solidFill>
                  <a:srgbClr val="231f20"/>
                </a:solidFill>
                <a:latin typeface="Arial"/>
                <a:ea typeface="DejaVu Sans"/>
              </a:rPr>
              <a:t>	</a:t>
            </a:r>
            <a:r>
              <a:rPr lang="it-IT" sz="1200" strike="noStrike">
                <a:solidFill>
                  <a:srgbClr val="231f20"/>
                </a:solidFill>
                <a:latin typeface="Arial"/>
                <a:ea typeface="DejaVu Sans"/>
              </a:rPr>
              <a:t>un Educatore  Professionale</a:t>
            </a:r>
            <a:endParaRPr/>
          </a:p>
          <a:p>
            <a:pPr>
              <a:lnSpc>
                <a:spcPts val="0"/>
              </a:lnSpc>
            </a:pPr>
            <a:endParaRPr/>
          </a:p>
          <a:p>
            <a:pPr>
              <a:lnSpc>
                <a:spcPct val="100000"/>
              </a:lnSpc>
            </a:pPr>
            <a:r>
              <a:rPr b="1" lang="it-IT" sz="1200" strike="noStrike">
                <a:solidFill>
                  <a:srgbClr val="231f20"/>
                </a:solidFill>
                <a:latin typeface="Arial"/>
                <a:ea typeface="DejaVu Sans"/>
              </a:rPr>
              <a:t>Al fine di garantire la continuità del progetto e in base alle risorse disponibili, verrà data priorità alle richieste delle scuole presso cui lo sportello d'ascolto è già stato attivato.</a:t>
            </a:r>
            <a:endParaRPr/>
          </a:p>
          <a:p>
            <a:pPr>
              <a:lnSpc>
                <a:spcPct val="100000"/>
              </a:lnSpc>
            </a:pPr>
            <a:endParaRPr/>
          </a:p>
          <a:p>
            <a:pPr>
              <a:lnSpc>
                <a:spcPct val="100000"/>
              </a:lnSpc>
            </a:pPr>
            <a:r>
              <a:rPr b="1" lang="it-IT" sz="1200" strike="noStrike">
                <a:solidFill>
                  <a:srgbClr val="231f20"/>
                </a:solidFill>
                <a:latin typeface="Arial"/>
                <a:ea typeface="DejaVu Sans"/>
              </a:rPr>
              <a:t>Modalità di adesione</a:t>
            </a:r>
            <a:endParaRPr/>
          </a:p>
          <a:p>
            <a:pPr>
              <a:lnSpc>
                <a:spcPct val="100000"/>
              </a:lnSpc>
            </a:pPr>
            <a:r>
              <a:rPr lang="it-IT" sz="1200" strike="noStrike">
                <a:solidFill>
                  <a:srgbClr val="231f20"/>
                </a:solidFill>
                <a:latin typeface="Arial"/>
                <a:ea typeface="DejaVu Sans"/>
              </a:rPr>
              <a:t>Si consiglia di trasmette la richiesta utilizzando il modulo allegato : </a:t>
            </a:r>
            <a:endParaRPr/>
          </a:p>
          <a:p>
            <a:pPr>
              <a:lnSpc>
                <a:spcPct val="100000"/>
              </a:lnSpc>
            </a:pPr>
            <a:r>
              <a:rPr lang="it-IT" sz="1200" strike="noStrike">
                <a:solidFill>
                  <a:srgbClr val="231f20"/>
                </a:solidFill>
                <a:latin typeface="Arial"/>
                <a:ea typeface="DejaVu Sans"/>
              </a:rPr>
              <a:t> </a:t>
            </a:r>
            <a:r>
              <a:rPr lang="it-IT" sz="1200" strike="noStrike">
                <a:solidFill>
                  <a:srgbClr val="231f20"/>
                </a:solidFill>
                <a:latin typeface="Arial"/>
                <a:ea typeface="DejaVu Sans"/>
              </a:rPr>
              <a:t>via fax 0141-484089 o e-mail: </a:t>
            </a:r>
            <a:r>
              <a:rPr lang="it-IT" sz="1200" strike="noStrike" u="sng">
                <a:solidFill>
                  <a:srgbClr val="0000ff"/>
                </a:solidFill>
                <a:latin typeface="Arial"/>
                <a:ea typeface="DejaVu Sans"/>
              </a:rPr>
              <a:t>promozionesalute@asl.at.it</a:t>
            </a:r>
            <a:endParaRPr/>
          </a:p>
          <a:p>
            <a:pPr>
              <a:lnSpc>
                <a:spcPct val="100000"/>
              </a:lnSpc>
            </a:pPr>
            <a:endParaRPr/>
          </a:p>
          <a:p>
            <a:pPr>
              <a:lnSpc>
                <a:spcPct val="100000"/>
              </a:lnSpc>
            </a:pPr>
            <a:r>
              <a:rPr b="1" lang="it-IT" sz="1200" strike="noStrike">
                <a:solidFill>
                  <a:srgbClr val="231f20"/>
                </a:solidFill>
                <a:latin typeface="Arial"/>
                <a:ea typeface="DejaVu Sans"/>
              </a:rPr>
              <a:t>entro il 1 luglio p.v. per poter garantire l’attuazione degli interventi entro il primo semestre del prossimo anno  scolastico.</a:t>
            </a:r>
            <a:endParaRPr/>
          </a:p>
          <a:p>
            <a:pPr>
              <a:lnSpc>
                <a:spcPts val="0"/>
              </a:lnSpc>
            </a:pPr>
            <a:r>
              <a:rPr b="1" lang="it-IT" sz="1200" strike="noStrike">
                <a:solidFill>
                  <a:srgbClr val="231f20"/>
                </a:solidFill>
                <a:latin typeface="Arial"/>
                <a:ea typeface="DejaVu Sans"/>
              </a:rPr>
              <a:t>Verranno comunque  accettate le richieste inviate entro il 30 settembre p.v.</a:t>
            </a:r>
            <a:endParaRPr/>
          </a:p>
          <a:p>
            <a:pPr>
              <a:lnSpc>
                <a:spcPct val="100000"/>
              </a:lnSpc>
            </a:pPr>
            <a:endParaRPr/>
          </a:p>
          <a:p>
            <a:pPr>
              <a:lnSpc>
                <a:spcPct val="100000"/>
              </a:lnSpc>
            </a:pPr>
            <a:r>
              <a:rPr b="1" lang="it-IT" sz="1200" strike="noStrike">
                <a:solidFill>
                  <a:srgbClr val="231f20"/>
                </a:solidFill>
                <a:latin typeface="Arial"/>
                <a:ea typeface="DejaVu Sans"/>
              </a:rPr>
              <a:t>Riferimenti</a:t>
            </a:r>
            <a:endParaRPr/>
          </a:p>
          <a:p>
            <a:pPr>
              <a:lnSpc>
                <a:spcPct val="100000"/>
              </a:lnSpc>
            </a:pPr>
            <a:r>
              <a:rPr lang="it-IT" sz="1200" strike="noStrike">
                <a:solidFill>
                  <a:srgbClr val="231f20"/>
                </a:solidFill>
                <a:latin typeface="Arial"/>
                <a:ea typeface="DejaVu Sans"/>
              </a:rPr>
              <a:t>Educatore Professionale Enzo Migliore, SSD Consultori Asti Centro tel. 33574272730141</a:t>
            </a:r>
            <a:endParaRPr/>
          </a:p>
          <a:p>
            <a:pPr>
              <a:lnSpc>
                <a:spcPct val="100000"/>
              </a:lnSpc>
            </a:pPr>
            <a:r>
              <a:rPr lang="it-IT" sz="1200" strike="noStrike">
                <a:solidFill>
                  <a:srgbClr val="231f20"/>
                </a:solidFill>
                <a:latin typeface="Arial"/>
                <a:ea typeface="DejaVu Sans"/>
              </a:rPr>
              <a:t>0141- 482081 </a:t>
            </a:r>
            <a:endParaRPr/>
          </a:p>
        </p:txBody>
      </p:sp>
      <p:sp>
        <p:nvSpPr>
          <p:cNvPr id="468" name="CustomShape 4"/>
          <p:cNvSpPr/>
          <p:nvPr/>
        </p:nvSpPr>
        <p:spPr>
          <a:xfrm>
            <a:off x="1115280" y="5247360"/>
            <a:ext cx="4219920" cy="3765240"/>
          </a:xfrm>
          <a:prstGeom prst="rect">
            <a:avLst/>
          </a:prstGeom>
          <a:blipFill>
            <a:blip r:embed="rId1"/>
            <a:stretch>
              <a:fillRect/>
            </a:stretch>
          </a:blipFill>
          <a:ln>
            <a:noFill/>
          </a:ln>
        </p:spPr>
        <p:style>
          <a:lnRef idx="0"/>
          <a:fillRef idx="0"/>
          <a:effectRef idx="0"/>
          <a:fontRef idx="minor"/>
        </p:style>
      </p:sp>
      <p:sp>
        <p:nvSpPr>
          <p:cNvPr id="469" name="CustomShape 5"/>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21771D4C-3A55-4103-8F1F-23E0DDFB998F}"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0" name="CustomShape 1"/>
          <p:cNvSpPr/>
          <p:nvPr/>
        </p:nvSpPr>
        <p:spPr>
          <a:xfrm>
            <a:off x="180000" y="10077840"/>
            <a:ext cx="7181280" cy="134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471" name="CustomShape 2"/>
          <p:cNvSpPr/>
          <p:nvPr/>
        </p:nvSpPr>
        <p:spPr>
          <a:xfrm>
            <a:off x="180000" y="9928440"/>
            <a:ext cx="7181280" cy="134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472" name="CustomShape 3"/>
          <p:cNvSpPr/>
          <p:nvPr/>
        </p:nvSpPr>
        <p:spPr>
          <a:xfrm>
            <a:off x="2536200" y="311400"/>
            <a:ext cx="2105280" cy="211320"/>
          </a:xfrm>
          <a:prstGeom prst="rect">
            <a:avLst/>
          </a:prstGeom>
          <a:noFill/>
          <a:ln>
            <a:noFill/>
          </a:ln>
        </p:spPr>
        <p:style>
          <a:lnRef idx="0"/>
          <a:fillRef idx="0"/>
          <a:effectRef idx="0"/>
          <a:fontRef idx="minor"/>
        </p:style>
      </p:sp>
      <p:sp>
        <p:nvSpPr>
          <p:cNvPr id="473" name="CustomShape 4"/>
          <p:cNvSpPr/>
          <p:nvPr/>
        </p:nvSpPr>
        <p:spPr>
          <a:xfrm>
            <a:off x="167040" y="216000"/>
            <a:ext cx="7158600" cy="8349120"/>
          </a:xfrm>
          <a:prstGeom prst="rect">
            <a:avLst/>
          </a:prstGeom>
          <a:noFill/>
          <a:ln>
            <a:noFill/>
          </a:ln>
        </p:spPr>
        <p:style>
          <a:lnRef idx="0"/>
          <a:fillRef idx="0"/>
          <a:effectRef idx="0"/>
          <a:fontRef idx="minor"/>
        </p:style>
        <p:txBody>
          <a:bodyPr lIns="0" rIns="0" tIns="12600" bIns="0"/>
          <a:p>
            <a:r>
              <a:rPr b="1" lang="it-IT" sz="1400" strike="noStrike">
                <a:solidFill>
                  <a:srgbClr val="a57d32"/>
                </a:solidFill>
                <a:latin typeface="Arial"/>
                <a:ea typeface="DejaVu Sans"/>
              </a:rPr>
              <a:t>Sessualità e affettività</a:t>
            </a:r>
            <a:endParaRPr/>
          </a:p>
          <a:p>
            <a:r>
              <a:rPr b="1" lang="it-IT" sz="1400" strike="noStrike">
                <a:solidFill>
                  <a:srgbClr val="339c33"/>
                </a:solidFill>
                <a:latin typeface="TimesNewRomanPS-BoldMT"/>
                <a:ea typeface="TimesNewRomanPS-BoldMT"/>
              </a:rPr>
              <a:t>	</a:t>
            </a:r>
            <a:r>
              <a:rPr b="1" lang="it-IT" sz="1400" strike="noStrike">
                <a:solidFill>
                  <a:srgbClr val="339c33"/>
                </a:solidFill>
                <a:latin typeface="TimesNewRomanPS-BoldMT"/>
                <a:ea typeface="TimesNewRomanPS-BoldMT"/>
              </a:rPr>
              <a:t>	</a:t>
            </a:r>
            <a:r>
              <a:rPr b="1" lang="it-IT" sz="1400" strike="noStrike">
                <a:solidFill>
                  <a:srgbClr val="339c33"/>
                </a:solidFill>
                <a:latin typeface="TimesNewRomanPS-BoldMT"/>
                <a:ea typeface="TimesNewRomanPS-BoldMT"/>
              </a:rPr>
              <a:t>	</a:t>
            </a:r>
            <a:r>
              <a:rPr b="1" lang="it-IT" sz="1400" strike="noStrike">
                <a:solidFill>
                  <a:srgbClr val="339c33"/>
                </a:solidFill>
                <a:latin typeface="TimesNewRomanPS-BoldMT"/>
                <a:ea typeface="TimesNewRomanPS-BoldMT"/>
              </a:rPr>
              <a:t>	</a:t>
            </a:r>
            <a:r>
              <a:rPr b="1" lang="it-IT" sz="1400" strike="noStrike">
                <a:solidFill>
                  <a:srgbClr val="339c33"/>
                </a:solidFill>
                <a:latin typeface="TimesNewRomanPS-BoldMT"/>
                <a:ea typeface="TimesNewRomanPS-BoldMT"/>
              </a:rPr>
              <a:t>	</a:t>
            </a:r>
            <a:endParaRPr/>
          </a:p>
          <a:p>
            <a:r>
              <a:rPr b="1" lang="it-IT" sz="1400" strike="noStrike">
                <a:solidFill>
                  <a:srgbClr val="3e7dc0"/>
                </a:solidFill>
                <a:latin typeface="Arial"/>
                <a:ea typeface="DejaVu Sans"/>
              </a:rPr>
              <a:t>Scuole Secondarie di Primo grado ( classi terze)  </a:t>
            </a:r>
            <a:endParaRPr/>
          </a:p>
          <a:p>
            <a:r>
              <a:rPr b="1" lang="it-IT" sz="1400" strike="noStrike">
                <a:solidFill>
                  <a:srgbClr val="3e7dc0"/>
                </a:solidFill>
                <a:latin typeface="Arial"/>
                <a:ea typeface="DejaVu Sans"/>
              </a:rPr>
              <a:t>Scuole secondarie di Secondo grado ( classi prime e seconde)</a:t>
            </a:r>
            <a:endParaRPr/>
          </a:p>
          <a:p>
            <a:endParaRPr/>
          </a:p>
          <a:p>
            <a:r>
              <a:rPr b="1" lang="it-IT" sz="1400" strike="noStrike">
                <a:solidFill>
                  <a:srgbClr val="3e7dc0"/>
                </a:solidFill>
                <a:latin typeface="Arial"/>
                <a:ea typeface="DejaVu Sans"/>
              </a:rPr>
              <a:t>	</a:t>
            </a:r>
            <a:r>
              <a:rPr b="1" lang="it-IT" sz="1400" strike="noStrike">
                <a:solidFill>
                  <a:srgbClr val="3e7dc0"/>
                </a:solidFill>
                <a:latin typeface="Arial"/>
                <a:ea typeface="DejaVu Sans"/>
              </a:rPr>
              <a:t>	</a:t>
            </a:r>
            <a:r>
              <a:rPr b="1" lang="it-IT" strike="noStrike">
                <a:solidFill>
                  <a:srgbClr val="000000"/>
                </a:solidFill>
                <a:latin typeface="Arial"/>
                <a:ea typeface="Arial"/>
              </a:rPr>
              <a:t>LO “SPAZIO GIOVANI” INCONTRA LE SCUOLE</a:t>
            </a:r>
            <a:endParaRPr/>
          </a:p>
          <a:p>
            <a:endParaRPr/>
          </a:p>
          <a:p>
            <a:r>
              <a:rPr lang="it-IT" sz="1300" strike="noStrike">
                <a:solidFill>
                  <a:srgbClr val="000000"/>
                </a:solidFill>
                <a:latin typeface="Arial"/>
                <a:ea typeface="Arial"/>
              </a:rPr>
              <a:t>L' adolescenza è il periodo di transizione nello sviluppo dall'infanzia all'età adulta ed è caratterizzato da un numero di cambiamenti  biologici, psicologici e sociali maggiore che in qualsiasi altro momento della vita.</a:t>
            </a:r>
            <a:endParaRPr/>
          </a:p>
          <a:p>
            <a:pPr algn="just">
              <a:lnSpc>
                <a:spcPct val="100000"/>
              </a:lnSpc>
            </a:pPr>
            <a:r>
              <a:rPr lang="it-IT" sz="1300" strike="noStrike">
                <a:solidFill>
                  <a:srgbClr val="000000"/>
                </a:solidFill>
                <a:latin typeface="Arial"/>
                <a:ea typeface="Arial"/>
              </a:rPr>
              <a:t>In questo periodo avviene una profonda ristrutturazione del Sè, che comporta per i ragazzi l'affrontare vari compiti di sviluppo, tra cui la  costruzione mentale dell' un'immagine di un nuovo corpo e la definizione consapevole della propria identità sessuale. La realizzazione di un armonico percorso di crescita è facilitato anche dalla conoscenza dei principali cambiamenti che avvengono a livello psico-fisico. </a:t>
            </a:r>
            <a:endParaRPr/>
          </a:p>
          <a:p>
            <a:pPr algn="just">
              <a:lnSpc>
                <a:spcPct val="100000"/>
              </a:lnSpc>
            </a:pPr>
            <a:r>
              <a:rPr lang="it-IT" sz="1300" strike="noStrike">
                <a:solidFill>
                  <a:srgbClr val="000000"/>
                </a:solidFill>
                <a:latin typeface="Arial"/>
                <a:ea typeface="Arial"/>
              </a:rPr>
              <a:t>In questo delicato percorso di sviluppo e di cambiamento  può essere molto utile la presenza di adulti  che sappiano entrare in relazione con gli adolescenti, facilitando un lavoro di mentalizzazione e di maggior consapevolezza di sé.</a:t>
            </a:r>
            <a:endParaRPr/>
          </a:p>
          <a:p>
            <a:pPr algn="just">
              <a:lnSpc>
                <a:spcPct val="100000"/>
              </a:lnSpc>
            </a:pPr>
            <a:r>
              <a:rPr lang="it-IT" sz="1300" strike="noStrike">
                <a:solidFill>
                  <a:srgbClr val="000000"/>
                </a:solidFill>
                <a:latin typeface="Arial"/>
                <a:ea typeface="Arial"/>
              </a:rPr>
              <a:t>Partendo da questi presupposti diventa allora importante facilitare la creazione di una rete d'intervento che veda insegnanti, genitori, professionisti dell'ASL alleati, nell'interesse comune di favorire un armonico sviluppo psico-affettivo</a:t>
            </a:r>
            <a:r>
              <a:rPr i="1" lang="it-IT" sz="1300" strike="noStrike">
                <a:solidFill>
                  <a:srgbClr val="000000"/>
                </a:solidFill>
                <a:latin typeface="Arial"/>
                <a:ea typeface="Arial"/>
              </a:rPr>
              <a:t>.</a:t>
            </a:r>
            <a:endParaRPr/>
          </a:p>
          <a:p>
            <a:pPr algn="just">
              <a:lnSpc>
                <a:spcPct val="100000"/>
              </a:lnSpc>
            </a:pPr>
            <a:endParaRPr/>
          </a:p>
          <a:p>
            <a:pPr algn="just">
              <a:lnSpc>
                <a:spcPct val="100000"/>
              </a:lnSpc>
            </a:pPr>
            <a:r>
              <a:rPr b="1" lang="it-IT" sz="1300" strike="noStrike">
                <a:solidFill>
                  <a:srgbClr val="000000"/>
                </a:solidFill>
                <a:latin typeface="Arial"/>
                <a:ea typeface="Arial"/>
              </a:rPr>
              <a:t>Obiettivo generale</a:t>
            </a:r>
            <a:endParaRPr/>
          </a:p>
          <a:p>
            <a:pPr algn="just">
              <a:lnSpc>
                <a:spcPct val="100000"/>
              </a:lnSpc>
            </a:pPr>
            <a:r>
              <a:rPr lang="it-IT" sz="1300" strike="noStrike">
                <a:solidFill>
                  <a:srgbClr val="000000"/>
                </a:solidFill>
                <a:latin typeface="Arial"/>
                <a:ea typeface="Arial"/>
              </a:rPr>
              <a:t>Fornire informazioni di carattere sanitario, per quanto riguarda lo sviluppo anatomo-fisiologico, i metodi contraccettivi, le malattie sessualmente trasmissibili. </a:t>
            </a:r>
            <a:endParaRPr/>
          </a:p>
          <a:p>
            <a:pPr algn="just">
              <a:lnSpc>
                <a:spcPct val="100000"/>
              </a:lnSpc>
            </a:pPr>
            <a:r>
              <a:rPr lang="it-IT" sz="1300" strike="noStrike">
                <a:solidFill>
                  <a:srgbClr val="000000"/>
                </a:solidFill>
                <a:latin typeface="Arial"/>
                <a:ea typeface="Arial"/>
              </a:rPr>
              <a:t>     </a:t>
            </a:r>
            <a:r>
              <a:rPr lang="it-IT" sz="1300" strike="noStrike">
                <a:solidFill>
                  <a:srgbClr val="1a43ff"/>
                </a:solidFill>
                <a:latin typeface="Arial"/>
                <a:ea typeface="Arial"/>
              </a:rPr>
              <a:t>Scuole secondarie di primo grado ( classi terze)</a:t>
            </a:r>
            <a:endParaRPr/>
          </a:p>
          <a:p>
            <a:pPr algn="just">
              <a:lnSpc>
                <a:spcPct val="100000"/>
              </a:lnSpc>
            </a:pPr>
            <a:r>
              <a:rPr lang="it-IT" sz="1300" strike="noStrike">
                <a:solidFill>
                  <a:srgbClr val="000000"/>
                </a:solidFill>
                <a:latin typeface="Arial"/>
                <a:ea typeface="Arial"/>
              </a:rPr>
              <a:t>Presentare lo “Spazio Giovani” del Consultorio Familiare al fine di diffondere nei giovani residenti nel territorio la conoscenza di uno spazio a loro dedicato rispetto alle tematiche relative all'affettività, alla sessualità e più in generale al disagio emotivo, qualora emergessero momenti di difficoltà o di crisi evolutiva. All'interno dello “Spazio Giovani” sono presenti la ginecologa, la psicologa, l'ostetrica, l'infermiera professionale, l'educatore. Durante l'incontro vengono quindi fornite ai ragazzi informazioni relative al servizio in modo tale che essi  sappiano di poter  disporre di questa risorsa in caso di bisogno, in un'ottica di empowerment, come raccomandato dalle buone pratiche in promozione della salute.  </a:t>
            </a:r>
            <a:r>
              <a:rPr lang="it-IT" sz="1300" strike="noStrike">
                <a:solidFill>
                  <a:srgbClr val="1a43ff"/>
                </a:solidFill>
                <a:latin typeface="Arial"/>
                <a:ea typeface="Arial"/>
              </a:rPr>
              <a:t>Scuole secondarie di  di primo grado ( classi terze) e di Secondo grado ( classi prime e seconde)</a:t>
            </a:r>
            <a:endParaRPr/>
          </a:p>
          <a:p>
            <a:pPr algn="just">
              <a:lnSpc>
                <a:spcPct val="100000"/>
              </a:lnSpc>
            </a:pPr>
            <a:endParaRPr/>
          </a:p>
          <a:p>
            <a:pPr algn="just">
              <a:lnSpc>
                <a:spcPct val="100000"/>
              </a:lnSpc>
            </a:pPr>
            <a:r>
              <a:rPr b="1" lang="it-IT" sz="1300" strike="noStrike">
                <a:solidFill>
                  <a:srgbClr val="000000"/>
                </a:solidFill>
                <a:latin typeface="Arial"/>
                <a:ea typeface="Arial"/>
              </a:rPr>
              <a:t>Operatori coinvolti</a:t>
            </a:r>
            <a:endParaRPr/>
          </a:p>
          <a:p>
            <a:pPr algn="just">
              <a:lnSpc>
                <a:spcPct val="100000"/>
              </a:lnSpc>
            </a:pPr>
            <a:r>
              <a:rPr lang="it-IT" sz="1300" strike="noStrike">
                <a:solidFill>
                  <a:srgbClr val="000000"/>
                </a:solidFill>
                <a:latin typeface="Arial"/>
                <a:ea typeface="Arial"/>
              </a:rPr>
              <a:t>Ginecologa, ostetrica, infermiera professionale, psicologa, educatore professionale, assistente sociale  del Servizio consultoriale</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nSpc>
                <a:spcPct val="100000"/>
              </a:lnSpc>
            </a:pPr>
            <a:r>
              <a:rPr b="1" lang="it-IT" sz="1400" strike="noStrike">
                <a:solidFill>
                  <a:srgbClr val="000000"/>
                </a:solidFill>
                <a:latin typeface="Arial"/>
                <a:ea typeface="DejaVu Sans"/>
              </a:rPr>
              <a:t>	</a:t>
            </a:r>
            <a:r>
              <a:rPr b="1" lang="it-IT" sz="1400" strike="noStrike">
                <a:solidFill>
                  <a:srgbClr val="000000"/>
                </a:solidFill>
                <a:latin typeface="Arial"/>
                <a:ea typeface="DejaVu Sans"/>
              </a:rPr>
              <a:t>	</a:t>
            </a:r>
            <a:r>
              <a:rPr b="1" lang="it-IT" sz="1400" strike="noStrike">
                <a:solidFill>
                  <a:srgbClr val="000000"/>
                </a:solidFill>
                <a:latin typeface="Arial"/>
                <a:ea typeface="DejaVu Sans"/>
              </a:rPr>
              <a:t>	</a:t>
            </a:r>
            <a:endParaRPr/>
          </a:p>
          <a:p>
            <a:pPr>
              <a:lnSpc>
                <a:spcPct val="100000"/>
              </a:lnSpc>
            </a:pPr>
            <a:endParaRPr/>
          </a:p>
        </p:txBody>
      </p:sp>
      <p:sp>
        <p:nvSpPr>
          <p:cNvPr id="474" name="CustomShape 5"/>
          <p:cNvSpPr/>
          <p:nvPr/>
        </p:nvSpPr>
        <p:spPr>
          <a:xfrm>
            <a:off x="1656000" y="8352000"/>
            <a:ext cx="4589640" cy="1501560"/>
          </a:xfrm>
          <a:prstGeom prst="rect">
            <a:avLst/>
          </a:prstGeom>
          <a:blipFill>
            <a:blip r:embed="rId1"/>
            <a:stretch>
              <a:fillRect/>
            </a:stretch>
          </a:blipFill>
          <a:ln>
            <a:noFill/>
          </a:ln>
        </p:spPr>
        <p:style>
          <a:lnRef idx="0"/>
          <a:fillRef idx="0"/>
          <a:effectRef idx="0"/>
          <a:fontRef idx="minor"/>
        </p:style>
      </p:sp>
      <p:sp>
        <p:nvSpPr>
          <p:cNvPr id="475" name="CustomShape 6"/>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A8E97776-3564-40A5-B8F5-FC0B51767896}"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6" name="CustomShape 1"/>
          <p:cNvSpPr/>
          <p:nvPr/>
        </p:nvSpPr>
        <p:spPr>
          <a:xfrm>
            <a:off x="180000" y="10077840"/>
            <a:ext cx="7181280" cy="134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477" name="CustomShape 2"/>
          <p:cNvSpPr/>
          <p:nvPr/>
        </p:nvSpPr>
        <p:spPr>
          <a:xfrm>
            <a:off x="180000" y="9928440"/>
            <a:ext cx="7181280" cy="134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478" name="CustomShape 3"/>
          <p:cNvSpPr/>
          <p:nvPr/>
        </p:nvSpPr>
        <p:spPr>
          <a:xfrm>
            <a:off x="2536200" y="311400"/>
            <a:ext cx="2105280" cy="211320"/>
          </a:xfrm>
          <a:prstGeom prst="rect">
            <a:avLst/>
          </a:prstGeom>
          <a:noFill/>
          <a:ln>
            <a:noFill/>
          </a:ln>
        </p:spPr>
        <p:style>
          <a:lnRef idx="0"/>
          <a:fillRef idx="0"/>
          <a:effectRef idx="0"/>
          <a:fontRef idx="minor"/>
        </p:style>
      </p:sp>
      <p:sp>
        <p:nvSpPr>
          <p:cNvPr id="479" name="CustomShape 4"/>
          <p:cNvSpPr/>
          <p:nvPr/>
        </p:nvSpPr>
        <p:spPr>
          <a:xfrm>
            <a:off x="167040" y="0"/>
            <a:ext cx="7158600" cy="8925120"/>
          </a:xfrm>
          <a:prstGeom prst="rect">
            <a:avLst/>
          </a:prstGeom>
          <a:noFill/>
          <a:ln>
            <a:noFill/>
          </a:ln>
        </p:spPr>
        <p:style>
          <a:lnRef idx="0"/>
          <a:fillRef idx="0"/>
          <a:effectRef idx="0"/>
          <a:fontRef idx="minor"/>
        </p:style>
        <p:txBody>
          <a:bodyPr lIns="0" rIns="0" tIns="12600" bIns="0"/>
          <a:p>
            <a:pPr algn="just">
              <a:lnSpc>
                <a:spcPct val="100000"/>
              </a:lnSpc>
            </a:pPr>
            <a:endParaRPr/>
          </a:p>
          <a:p>
            <a:pPr algn="just">
              <a:lnSpc>
                <a:spcPct val="100000"/>
              </a:lnSpc>
            </a:pPr>
            <a:r>
              <a:rPr b="1" lang="it-IT" sz="1300" strike="noStrike">
                <a:solidFill>
                  <a:srgbClr val="000000"/>
                </a:solidFill>
                <a:latin typeface="Arial"/>
                <a:ea typeface="Arial"/>
              </a:rPr>
              <a:t>Popolazione target</a:t>
            </a:r>
            <a:endParaRPr/>
          </a:p>
          <a:p>
            <a:pPr algn="just">
              <a:lnSpc>
                <a:spcPct val="100000"/>
              </a:lnSpc>
            </a:pPr>
            <a:r>
              <a:rPr lang="it-IT" sz="1300" strike="noStrike">
                <a:solidFill>
                  <a:srgbClr val="000000"/>
                </a:solidFill>
                <a:latin typeface="Arial"/>
                <a:ea typeface="Arial"/>
              </a:rPr>
              <a:t>Studenti delle classi terze delle scuole secondarie di primo grado </a:t>
            </a:r>
            <a:endParaRPr/>
          </a:p>
          <a:p>
            <a:pPr algn="just">
              <a:lnSpc>
                <a:spcPct val="100000"/>
              </a:lnSpc>
            </a:pPr>
            <a:r>
              <a:rPr lang="it-IT" sz="1300" strike="noStrike">
                <a:solidFill>
                  <a:srgbClr val="000000"/>
                </a:solidFill>
                <a:latin typeface="Arial"/>
                <a:ea typeface="Arial"/>
              </a:rPr>
              <a:t>Studenti delle classi I e II delle scuole superiori di secondo grado del territorio.</a:t>
            </a:r>
            <a:endParaRPr/>
          </a:p>
          <a:p>
            <a:pPr algn="just">
              <a:lnSpc>
                <a:spcPct val="100000"/>
              </a:lnSpc>
            </a:pPr>
            <a:r>
              <a:rPr lang="it-IT" sz="1300" strike="noStrike">
                <a:solidFill>
                  <a:srgbClr val="000000"/>
                </a:solidFill>
                <a:latin typeface="Arial"/>
                <a:ea typeface="Arial"/>
              </a:rPr>
              <a:t>Nelle scuole in cui è attivo il progetto</a:t>
            </a:r>
            <a:r>
              <a:rPr i="1" lang="it-IT" sz="1300" strike="noStrike">
                <a:solidFill>
                  <a:srgbClr val="000000"/>
                </a:solidFill>
                <a:latin typeface="Arial"/>
                <a:ea typeface="Arial"/>
              </a:rPr>
              <a:t> “Pari e dispari”</a:t>
            </a:r>
            <a:r>
              <a:rPr lang="it-IT" sz="1300" strike="noStrike">
                <a:solidFill>
                  <a:srgbClr val="000000"/>
                </a:solidFill>
                <a:latin typeface="Arial"/>
                <a:ea typeface="Arial"/>
              </a:rPr>
              <a:t> i peer parteciperanno alla presentazione del Servizio.</a:t>
            </a:r>
            <a:endParaRPr/>
          </a:p>
          <a:p>
            <a:pPr algn="just">
              <a:lnSpc>
                <a:spcPct val="100000"/>
              </a:lnSpc>
            </a:pPr>
            <a:endParaRPr/>
          </a:p>
          <a:p>
            <a:pPr algn="just">
              <a:lnSpc>
                <a:spcPct val="100000"/>
              </a:lnSpc>
            </a:pPr>
            <a:r>
              <a:rPr b="1" lang="it-IT" sz="1300" strike="noStrike">
                <a:solidFill>
                  <a:srgbClr val="000000"/>
                </a:solidFill>
                <a:latin typeface="Arial"/>
                <a:ea typeface="Arial"/>
              </a:rPr>
              <a:t>Tempi e modalità di attuazione</a:t>
            </a:r>
            <a:endParaRPr/>
          </a:p>
          <a:p>
            <a:pPr algn="just">
              <a:lnSpc>
                <a:spcPct val="100000"/>
              </a:lnSpc>
            </a:pPr>
            <a:r>
              <a:rPr lang="it-IT" sz="1300" strike="noStrike">
                <a:solidFill>
                  <a:srgbClr val="000000"/>
                </a:solidFill>
                <a:latin typeface="Arial"/>
                <a:ea typeface="Arial"/>
              </a:rPr>
              <a:t>In ogni scuola aderente all'iniziativa si procede in via preliminare al contatto con gli insegnanti referenti , per definire le modalità di attuazione dell'intervento.</a:t>
            </a:r>
            <a:endParaRPr/>
          </a:p>
          <a:p>
            <a:pPr algn="just">
              <a:lnSpc>
                <a:spcPct val="100000"/>
              </a:lnSpc>
            </a:pPr>
            <a:r>
              <a:rPr lang="it-IT" sz="1300" strike="noStrike">
                <a:solidFill>
                  <a:srgbClr val="000000"/>
                </a:solidFill>
                <a:latin typeface="Arial"/>
                <a:ea typeface="Arial"/>
              </a:rPr>
              <a:t> </a:t>
            </a:r>
            <a:r>
              <a:rPr lang="it-IT" sz="1300" strike="noStrike">
                <a:solidFill>
                  <a:srgbClr val="000000"/>
                </a:solidFill>
                <a:latin typeface="Arial"/>
                <a:ea typeface="Arial"/>
              </a:rPr>
              <a:t>Nelle terze classi della scuola secondaria di primo grado è previsto un incontro di due ore che verrà realizzato nelle singole classi e condotto da professionisti sanitari dell' ASL.</a:t>
            </a:r>
            <a:endParaRPr/>
          </a:p>
          <a:p>
            <a:pPr algn="just">
              <a:lnSpc>
                <a:spcPct val="100000"/>
              </a:lnSpc>
            </a:pPr>
            <a:r>
              <a:rPr lang="it-IT" sz="1300" strike="noStrike">
                <a:solidFill>
                  <a:srgbClr val="000000"/>
                </a:solidFill>
                <a:latin typeface="Arial"/>
                <a:ea typeface="Arial"/>
              </a:rPr>
              <a:t>Si ritiene necessario che, prima dell'incontro, gli insegnanti affrontino nelle classi, per quanto compete il percorso curricolare delle loro materie (in particolare Scienze, Lettere, Religione) gli argomenti relativi ai cambiamenti e alla crescita, al fine di contestualizzare l'intervento e renderlo più efficace ed incisivo.</a:t>
            </a:r>
            <a:endParaRPr/>
          </a:p>
          <a:p>
            <a:pPr algn="just">
              <a:lnSpc>
                <a:spcPct val="100000"/>
              </a:lnSpc>
            </a:pPr>
            <a:r>
              <a:rPr lang="it-IT" sz="1300" strike="noStrike">
                <a:solidFill>
                  <a:srgbClr val="000000"/>
                </a:solidFill>
                <a:latin typeface="Arial"/>
                <a:ea typeface="Arial"/>
              </a:rPr>
              <a:t> </a:t>
            </a:r>
            <a:r>
              <a:rPr lang="it-IT" sz="1300" strike="noStrike">
                <a:solidFill>
                  <a:srgbClr val="000000"/>
                </a:solidFill>
                <a:latin typeface="Arial"/>
                <a:ea typeface="Arial"/>
              </a:rPr>
              <a:t>Nelle classi I e II delle scuole secondarie di secondo grado  verrà concordato   un incontro di presentazione  dello “Spazio Giovani” dell'ASL , che si svolgerà nelle singole classi e condotto da un operatore, finalizzato a far conoscere il servizio, le finalità, le modalità di accesso e i professionisti presenti , al fine di favorire uno scambio più attivo e partecipato. Ad ogni alunno verrà consegnato il volantino dello “Spazio Giovani” dell'ASL.</a:t>
            </a:r>
            <a:endParaRPr/>
          </a:p>
          <a:p>
            <a:pPr algn="just">
              <a:lnSpc>
                <a:spcPct val="100000"/>
              </a:lnSpc>
            </a:pPr>
            <a:endParaRPr/>
          </a:p>
          <a:p>
            <a:pPr algn="just">
              <a:lnSpc>
                <a:spcPct val="100000"/>
              </a:lnSpc>
            </a:pPr>
            <a:r>
              <a:rPr b="1" lang="it-IT" sz="1300" strike="noStrike">
                <a:solidFill>
                  <a:srgbClr val="000000"/>
                </a:solidFill>
                <a:latin typeface="Arial"/>
                <a:ea typeface="Arial"/>
              </a:rPr>
              <a:t>Valutazione</a:t>
            </a:r>
            <a:endParaRPr/>
          </a:p>
          <a:p>
            <a:pPr algn="just">
              <a:lnSpc>
                <a:spcPct val="100000"/>
              </a:lnSpc>
            </a:pPr>
            <a:r>
              <a:rPr lang="it-IT" sz="1300" strike="noStrike">
                <a:solidFill>
                  <a:srgbClr val="000000"/>
                </a:solidFill>
                <a:latin typeface="Arial"/>
                <a:ea typeface="Arial"/>
              </a:rPr>
              <a:t>Nelle classi III della scuola secondaria di primo grado è  previsto un momento di verifica finale relativo all'apprendimento e alla soddisfazione, effettuato tramite questionario individuale compilato dagli alunni.</a:t>
            </a:r>
            <a:endParaRPr/>
          </a:p>
          <a:p>
            <a:pPr algn="just">
              <a:lnSpc>
                <a:spcPct val="100000"/>
              </a:lnSpc>
            </a:pPr>
            <a:endParaRPr/>
          </a:p>
          <a:p>
            <a:pPr algn="just">
              <a:lnSpc>
                <a:spcPct val="100000"/>
              </a:lnSpc>
            </a:pPr>
            <a:r>
              <a:rPr b="1" lang="it-IT" sz="1300" strike="noStrike">
                <a:solidFill>
                  <a:srgbClr val="000000"/>
                </a:solidFill>
                <a:latin typeface="Arial"/>
                <a:ea typeface="Arial"/>
              </a:rPr>
              <a:t>Modalità di adesione</a:t>
            </a:r>
            <a:endParaRPr/>
          </a:p>
          <a:p>
            <a:pPr algn="just">
              <a:lnSpc>
                <a:spcPct val="100000"/>
              </a:lnSpc>
            </a:pPr>
            <a:r>
              <a:rPr lang="it-IT" sz="1300" strike="noStrike">
                <a:solidFill>
                  <a:srgbClr val="000000"/>
                </a:solidFill>
                <a:latin typeface="Arial"/>
                <a:ea typeface="Arial"/>
              </a:rPr>
              <a:t>Si consiglia di trasmettere la richiesta utilizzando il modulo allegato:</a:t>
            </a:r>
            <a:endParaRPr/>
          </a:p>
          <a:p>
            <a:pPr algn="just">
              <a:lnSpc>
                <a:spcPct val="100000"/>
              </a:lnSpc>
            </a:pPr>
            <a:r>
              <a:rPr lang="it-IT" sz="1300" strike="noStrike">
                <a:solidFill>
                  <a:srgbClr val="000000"/>
                </a:solidFill>
                <a:latin typeface="Arial"/>
                <a:ea typeface="Arial"/>
              </a:rPr>
              <a:t>via fax 0141/484089 o email: </a:t>
            </a:r>
            <a:r>
              <a:rPr lang="it-IT" sz="1300" strike="noStrike" u="sng">
                <a:solidFill>
                  <a:srgbClr val="000000"/>
                </a:solidFill>
                <a:latin typeface="Arial"/>
                <a:ea typeface="Arial"/>
              </a:rPr>
              <a:t>promozionesalute@asl.at.it</a:t>
            </a:r>
            <a:endParaRPr/>
          </a:p>
          <a:p>
            <a:pPr algn="just">
              <a:lnSpc>
                <a:spcPct val="100000"/>
              </a:lnSpc>
            </a:pPr>
            <a:r>
              <a:rPr b="1" lang="it-IT" sz="1300" strike="noStrike">
                <a:solidFill>
                  <a:srgbClr val="000000"/>
                </a:solidFill>
                <a:latin typeface="Arial"/>
                <a:ea typeface="Arial"/>
              </a:rPr>
              <a:t>Le scuole interessate dovranno far pervenire la loro adesione entro il 30 settembre p.v. </a:t>
            </a:r>
            <a:endParaRPr/>
          </a:p>
          <a:p>
            <a:pPr algn="just">
              <a:lnSpc>
                <a:spcPct val="100000"/>
              </a:lnSpc>
            </a:pPr>
            <a:endParaRPr/>
          </a:p>
          <a:p>
            <a:pPr algn="just">
              <a:lnSpc>
                <a:spcPct val="100000"/>
              </a:lnSpc>
            </a:pPr>
            <a:r>
              <a:rPr b="1" lang="it-IT" sz="1300" strike="noStrike">
                <a:solidFill>
                  <a:srgbClr val="000000"/>
                </a:solidFill>
                <a:latin typeface="Arial"/>
                <a:ea typeface="Arial"/>
              </a:rPr>
              <a:t>Riferimenti</a:t>
            </a:r>
            <a:endParaRPr/>
          </a:p>
          <a:p>
            <a:pPr algn="just">
              <a:lnSpc>
                <a:spcPct val="100000"/>
              </a:lnSpc>
            </a:pPr>
            <a:r>
              <a:rPr lang="it-IT" sz="1300" strike="noStrike">
                <a:solidFill>
                  <a:srgbClr val="000000"/>
                </a:solidFill>
                <a:latin typeface="Arial"/>
                <a:ea typeface="Arial"/>
              </a:rPr>
              <a:t>Asti Centro: Alfieri Silvana (psicologa) Zappa Fiorella (Infermiera Professionale)</a:t>
            </a:r>
            <a:endParaRPr/>
          </a:p>
          <a:p>
            <a:pPr algn="just">
              <a:lnSpc>
                <a:spcPct val="100000"/>
              </a:lnSpc>
            </a:pPr>
            <a:r>
              <a:rPr lang="it-IT" sz="1300" strike="noStrike">
                <a:solidFill>
                  <a:srgbClr val="000000"/>
                </a:solidFill>
                <a:latin typeface="Arial"/>
                <a:ea typeface="Arial"/>
              </a:rPr>
              <a:t>Sacco Francesca (Assistente sociale)  tel0141/482081</a:t>
            </a:r>
            <a:endParaRPr/>
          </a:p>
          <a:p>
            <a:pPr algn="just">
              <a:lnSpc>
                <a:spcPct val="100000"/>
              </a:lnSpc>
            </a:pPr>
            <a:r>
              <a:rPr lang="it-IT" sz="1300" strike="noStrike">
                <a:solidFill>
                  <a:srgbClr val="000000"/>
                </a:solidFill>
                <a:latin typeface="Arial"/>
                <a:ea typeface="Arial"/>
              </a:rPr>
              <a:t>Asti Sud:  De Cesaris Maurizia, Poggio Stefania (psicologhe) tel. 0141/782405</a:t>
            </a:r>
            <a:endParaRPr/>
          </a:p>
          <a:p>
            <a:pPr algn="just">
              <a:lnSpc>
                <a:spcPct val="100000"/>
              </a:lnSpc>
            </a:pPr>
            <a:r>
              <a:rPr lang="it-IT" sz="1300" strike="noStrike">
                <a:solidFill>
                  <a:srgbClr val="000000"/>
                </a:solidFill>
                <a:latin typeface="Arial"/>
                <a:ea typeface="Arial"/>
              </a:rPr>
              <a:t>Maschio Elena ( Infermiera Professionale) tel 0141/782413</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nSpc>
                <a:spcPct val="100000"/>
              </a:lnSpc>
            </a:pPr>
            <a:r>
              <a:rPr b="1" lang="it-IT" sz="1400" strike="noStrike">
                <a:solidFill>
                  <a:srgbClr val="000000"/>
                </a:solidFill>
                <a:latin typeface="Arial"/>
                <a:ea typeface="DejaVu Sans"/>
              </a:rPr>
              <a:t>	</a:t>
            </a:r>
            <a:r>
              <a:rPr b="1" lang="it-IT" sz="1400" strike="noStrike">
                <a:solidFill>
                  <a:srgbClr val="000000"/>
                </a:solidFill>
                <a:latin typeface="Arial"/>
                <a:ea typeface="DejaVu Sans"/>
              </a:rPr>
              <a:t>	</a:t>
            </a:r>
            <a:r>
              <a:rPr b="1" lang="it-IT" sz="1400" strike="noStrike">
                <a:solidFill>
                  <a:srgbClr val="000000"/>
                </a:solidFill>
                <a:latin typeface="Arial"/>
                <a:ea typeface="DejaVu Sans"/>
              </a:rPr>
              <a:t>	</a:t>
            </a:r>
            <a:endParaRPr/>
          </a:p>
          <a:p>
            <a:pPr>
              <a:lnSpc>
                <a:spcPct val="100000"/>
              </a:lnSpc>
            </a:pPr>
            <a:endParaRPr/>
          </a:p>
        </p:txBody>
      </p:sp>
      <p:sp>
        <p:nvSpPr>
          <p:cNvPr id="480" name="CustomShape 5"/>
          <p:cNvSpPr/>
          <p:nvPr/>
        </p:nvSpPr>
        <p:spPr>
          <a:xfrm>
            <a:off x="1345320" y="8280000"/>
            <a:ext cx="4915800" cy="1573560"/>
          </a:xfrm>
          <a:prstGeom prst="rect">
            <a:avLst/>
          </a:prstGeom>
          <a:blipFill>
            <a:blip r:embed="rId1"/>
            <a:stretch>
              <a:fillRect/>
            </a:stretch>
          </a:blipFill>
          <a:ln>
            <a:noFill/>
          </a:ln>
        </p:spPr>
        <p:style>
          <a:lnRef idx="0"/>
          <a:fillRef idx="0"/>
          <a:effectRef idx="0"/>
          <a:fontRef idx="minor"/>
        </p:style>
      </p:sp>
      <p:sp>
        <p:nvSpPr>
          <p:cNvPr id="481" name="CustomShape 6"/>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72D911F8-D1C5-4752-A282-6771EC05D484}"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2" name="CustomShape 1"/>
          <p:cNvSpPr/>
          <p:nvPr/>
        </p:nvSpPr>
        <p:spPr>
          <a:xfrm>
            <a:off x="180000" y="10077840"/>
            <a:ext cx="7181280" cy="134640"/>
          </a:xfrm>
          <a:custGeom>
            <a:avLst/>
            <a:gdLst/>
            <a:ahLst/>
            <a:rect l="0" t="0" r="r" b="b"/>
            <a:pathLst>
              <a:path w="7196161" h="149275">
                <a:moveTo>
                  <a:pt x="0" y="149274"/>
                </a:moveTo>
                <a:lnTo>
                  <a:pt x="7196160" y="149274"/>
                </a:lnTo>
                <a:lnTo>
                  <a:pt x="7196160" y="0"/>
                </a:lnTo>
                <a:lnTo>
                  <a:pt x="0" y="0"/>
                </a:lnTo>
                <a:lnTo>
                  <a:pt x="0" y="149274"/>
                </a:lnTo>
              </a:path>
            </a:pathLst>
          </a:custGeom>
          <a:solidFill>
            <a:srgbClr val="ab1e23"/>
          </a:solidFill>
          <a:ln>
            <a:noFill/>
          </a:ln>
        </p:spPr>
        <p:style>
          <a:lnRef idx="0"/>
          <a:fillRef idx="0"/>
          <a:effectRef idx="0"/>
          <a:fontRef idx="minor"/>
        </p:style>
      </p:sp>
      <p:sp>
        <p:nvSpPr>
          <p:cNvPr id="483" name="CustomShape 2"/>
          <p:cNvSpPr/>
          <p:nvPr/>
        </p:nvSpPr>
        <p:spPr>
          <a:xfrm>
            <a:off x="180000" y="9928440"/>
            <a:ext cx="7181280" cy="134640"/>
          </a:xfrm>
          <a:custGeom>
            <a:avLst/>
            <a:gdLst/>
            <a:ahLst/>
            <a:rect l="0" t="0" r="r" b="b"/>
            <a:pathLst>
              <a:path w="7196161" h="149269">
                <a:moveTo>
                  <a:pt x="0" y="149268"/>
                </a:moveTo>
                <a:lnTo>
                  <a:pt x="7196160" y="149268"/>
                </a:lnTo>
                <a:lnTo>
                  <a:pt x="7196160" y="0"/>
                </a:lnTo>
                <a:lnTo>
                  <a:pt x="0" y="0"/>
                </a:lnTo>
                <a:lnTo>
                  <a:pt x="0" y="149268"/>
                </a:lnTo>
              </a:path>
            </a:pathLst>
          </a:custGeom>
          <a:solidFill>
            <a:srgbClr val="5e9dd5"/>
          </a:solidFill>
          <a:ln>
            <a:noFill/>
          </a:ln>
        </p:spPr>
        <p:style>
          <a:lnRef idx="0"/>
          <a:fillRef idx="0"/>
          <a:effectRef idx="0"/>
          <a:fontRef idx="minor"/>
        </p:style>
      </p:sp>
      <p:sp>
        <p:nvSpPr>
          <p:cNvPr id="484" name="CustomShape 3"/>
          <p:cNvSpPr/>
          <p:nvPr/>
        </p:nvSpPr>
        <p:spPr>
          <a:xfrm>
            <a:off x="167040" y="311400"/>
            <a:ext cx="1907640" cy="743040"/>
          </a:xfrm>
          <a:prstGeom prst="rect">
            <a:avLst/>
          </a:prstGeom>
          <a:noFill/>
          <a:ln>
            <a:noFill/>
          </a:ln>
        </p:spPr>
        <p:style>
          <a:lnRef idx="0"/>
          <a:fillRef idx="0"/>
          <a:effectRef idx="0"/>
          <a:fontRef idx="minor"/>
        </p:style>
        <p:txBody>
          <a:bodyPr lIns="0" rIns="0" tIns="12600" bIns="0"/>
          <a:p>
            <a:pPr>
              <a:lnSpc>
                <a:spcPct val="100000"/>
              </a:lnSpc>
            </a:pPr>
            <a:r>
              <a:rPr b="1" lang="it-IT" sz="1400" strike="noStrike">
                <a:solidFill>
                  <a:srgbClr val="cccc00"/>
                </a:solidFill>
                <a:latin typeface="Arial"/>
                <a:ea typeface="DejaVu Sans"/>
              </a:rPr>
              <a:t>Sicurezza</a:t>
            </a:r>
            <a:endParaRPr/>
          </a:p>
          <a:p>
            <a:pPr>
              <a:lnSpc>
                <a:spcPct val="100000"/>
              </a:lnSpc>
            </a:pPr>
            <a:endParaRPr/>
          </a:p>
          <a:p>
            <a:pPr>
              <a:lnSpc>
                <a:spcPct val="100000"/>
              </a:lnSpc>
            </a:pPr>
            <a:r>
              <a:rPr b="1" lang="it-IT" sz="1400" strike="noStrike">
                <a:solidFill>
                  <a:srgbClr val="3a53a4"/>
                </a:solidFill>
                <a:latin typeface="Arial"/>
                <a:ea typeface="DejaVu Sans"/>
              </a:rPr>
              <a:t>Scuole dell’Infanzia</a:t>
            </a:r>
            <a:endParaRPr/>
          </a:p>
        </p:txBody>
      </p:sp>
      <p:sp>
        <p:nvSpPr>
          <p:cNvPr id="485" name="CustomShape 4"/>
          <p:cNvSpPr/>
          <p:nvPr/>
        </p:nvSpPr>
        <p:spPr>
          <a:xfrm>
            <a:off x="137160" y="1080000"/>
            <a:ext cx="7193880" cy="6827040"/>
          </a:xfrm>
          <a:prstGeom prst="rect">
            <a:avLst/>
          </a:prstGeom>
          <a:noFill/>
          <a:ln>
            <a:noFill/>
          </a:ln>
        </p:spPr>
        <p:style>
          <a:lnRef idx="0"/>
          <a:fillRef idx="0"/>
          <a:effectRef idx="0"/>
          <a:fontRef idx="minor"/>
        </p:style>
        <p:txBody>
          <a:bodyPr lIns="0" rIns="0" tIns="12600" bIns="0"/>
          <a:p>
            <a:pPr algn="ctr">
              <a:lnSpc>
                <a:spcPct val="100000"/>
              </a:lnSpc>
            </a:pPr>
            <a:r>
              <a:rPr b="1" lang="it-IT" sz="1400" strike="noStrike">
                <a:solidFill>
                  <a:srgbClr val="231f20"/>
                </a:solidFill>
                <a:latin typeface="Arial"/>
                <a:ea typeface="DejaVu Sans"/>
              </a:rPr>
              <a:t>           </a:t>
            </a:r>
            <a:r>
              <a:rPr b="1" lang="it-IT" strike="noStrike">
                <a:solidFill>
                  <a:srgbClr val="231f20"/>
                </a:solidFill>
                <a:latin typeface="Arial"/>
                <a:ea typeface="DejaVu Sans"/>
              </a:rPr>
              <a:t> </a:t>
            </a:r>
            <a:endParaRPr/>
          </a:p>
          <a:p>
            <a:pPr algn="just">
              <a:lnSpc>
                <a:spcPct val="100000"/>
              </a:lnSpc>
            </a:pPr>
            <a:endParaRPr/>
          </a:p>
          <a:p>
            <a:pPr algn="just">
              <a:lnSpc>
                <a:spcPct val="100000"/>
              </a:lnSpc>
            </a:pPr>
            <a:r>
              <a:rPr b="1" lang="it-IT" sz="1200" strike="noStrike">
                <a:solidFill>
                  <a:srgbClr val="231f20"/>
                </a:solidFill>
                <a:latin typeface="Arial"/>
                <a:ea typeface="DejaVu Sans"/>
              </a:rPr>
              <a:t>Descrizione</a:t>
            </a:r>
            <a:endParaRPr/>
          </a:p>
          <a:p>
            <a:pPr algn="just">
              <a:lnSpc>
                <a:spcPct val="100000"/>
              </a:lnSpc>
            </a:pPr>
            <a:r>
              <a:rPr b="1" lang="it-IT" sz="1200" strike="noStrike">
                <a:solidFill>
                  <a:srgbClr val="231f20"/>
                </a:solidFill>
                <a:latin typeface="Arial"/>
                <a:ea typeface="DejaVu Sans"/>
              </a:rPr>
              <a:t>Programma regionale sul tema dei pericoli in casa in cui si propone un approccio diretto con i bambini, sin dai primi  anni di vita, per insegnare loro a riconoscere e a gestire gli oggetti e le situazioni che potrebbero generare rischi di  incidente.</a:t>
            </a:r>
            <a:endParaRPr/>
          </a:p>
          <a:p>
            <a:pPr algn="just">
              <a:lnSpc>
                <a:spcPts val="0"/>
              </a:lnSpc>
            </a:pPr>
            <a:r>
              <a:rPr b="1" lang="it-IT" sz="1200" strike="noStrike">
                <a:solidFill>
                  <a:srgbClr val="231f20"/>
                </a:solidFill>
                <a:latin typeface="Arial"/>
                <a:ea typeface="DejaVu Sans"/>
              </a:rPr>
              <a:t>Risponde all’esigenza educativa mirata alla presa di coscienza da parte dei bambini del loro mondo fatto di casa,  scuola, gioco e di come inserirsi e relazionarsi positivamente in esso.</a:t>
            </a:r>
            <a:endParaRPr/>
          </a:p>
          <a:p>
            <a:pPr algn="just">
              <a:lnSpc>
                <a:spcPct val="100000"/>
              </a:lnSpc>
            </a:pPr>
            <a:endParaRPr/>
          </a:p>
          <a:p>
            <a:pPr algn="just">
              <a:lnSpc>
                <a:spcPct val="100000"/>
              </a:lnSpc>
            </a:pPr>
            <a:r>
              <a:rPr b="1" lang="it-IT" sz="1200" strike="noStrike">
                <a:solidFill>
                  <a:srgbClr val="231f20"/>
                </a:solidFill>
                <a:latin typeface="Arial"/>
                <a:ea typeface="DejaVu Sans"/>
              </a:rPr>
              <a:t>Destinatari:</a:t>
            </a:r>
            <a:endParaRPr/>
          </a:p>
          <a:p>
            <a:pPr algn="just">
              <a:lnSpc>
                <a:spcPct val="100000"/>
              </a:lnSpc>
            </a:pPr>
            <a:r>
              <a:rPr b="1" lang="it-IT" sz="1200" strike="noStrike">
                <a:solidFill>
                  <a:srgbClr val="231f20"/>
                </a:solidFill>
                <a:latin typeface="Arial"/>
                <a:ea typeface="DejaVu Sans"/>
              </a:rPr>
              <a:t>bambini tra i 3 e i 6 anni di età frequentanti le Scuole dell’Infanzia</a:t>
            </a:r>
            <a:endParaRPr/>
          </a:p>
          <a:p>
            <a:pPr algn="just">
              <a:lnSpc>
                <a:spcPct val="100000"/>
              </a:lnSpc>
            </a:pPr>
            <a:endParaRPr/>
          </a:p>
          <a:p>
            <a:pPr algn="just">
              <a:lnSpc>
                <a:spcPct val="100000"/>
              </a:lnSpc>
            </a:pPr>
            <a:r>
              <a:rPr b="1" lang="it-IT" sz="1200" strike="noStrike">
                <a:solidFill>
                  <a:srgbClr val="231f20"/>
                </a:solidFill>
                <a:latin typeface="Arial"/>
                <a:ea typeface="DejaVu Sans"/>
              </a:rPr>
              <a:t>Materiali</a:t>
            </a:r>
            <a:endParaRPr/>
          </a:p>
          <a:p>
            <a:pPr algn="just">
              <a:lnSpc>
                <a:spcPct val="100000"/>
              </a:lnSpc>
            </a:pPr>
            <a:r>
              <a:rPr b="1" lang="it-IT" sz="1200" strike="noStrike">
                <a:solidFill>
                  <a:srgbClr val="231f20"/>
                </a:solidFill>
                <a:latin typeface="Arial"/>
                <a:ea typeface="DejaVu Sans"/>
              </a:rPr>
              <a:t>“</a:t>
            </a:r>
            <a:r>
              <a:rPr b="1" lang="it-IT" sz="1200" strike="noStrike">
                <a:solidFill>
                  <a:srgbClr val="231f20"/>
                </a:solidFill>
                <a:latin typeface="Arial"/>
                <a:ea typeface="DejaVu Sans"/>
              </a:rPr>
              <a:t>La valigia di Affy Fiutapericolo” contenente una fiaba, un insieme di giochi di tipo linguistico, motorio ed espressivo e letture di approfondimento per insegnanti e genitori.</a:t>
            </a:r>
            <a:endParaRPr/>
          </a:p>
          <a:p>
            <a:pPr algn="just">
              <a:lnSpc>
                <a:spcPct val="100000"/>
              </a:lnSpc>
            </a:pPr>
            <a:endParaRPr/>
          </a:p>
          <a:p>
            <a:pPr algn="just">
              <a:lnSpc>
                <a:spcPct val="100000"/>
              </a:lnSpc>
            </a:pPr>
            <a:r>
              <a:rPr b="1" lang="it-IT" sz="1200" strike="noStrike">
                <a:solidFill>
                  <a:srgbClr val="231f20"/>
                </a:solidFill>
                <a:latin typeface="Arial"/>
                <a:ea typeface="DejaVu Sans"/>
              </a:rPr>
              <a:t>Attività</a:t>
            </a:r>
            <a:endParaRPr/>
          </a:p>
          <a:p>
            <a:pPr algn="just">
              <a:lnSpc>
                <a:spcPct val="100000"/>
              </a:lnSpc>
              <a:buFont typeface="StarSymbol"/>
              <a:buChar char="l"/>
            </a:pPr>
            <a:r>
              <a:rPr b="1" lang="it-IT" sz="1200" strike="noStrike">
                <a:solidFill>
                  <a:srgbClr val="231f20"/>
                </a:solidFill>
                <a:latin typeface="Arial"/>
                <a:ea typeface="DejaVu Sans"/>
              </a:rPr>
              <a:t>Incontro di formazione/presentazione materiali con gli insegnanti delle scuole dell’infanzia per permettere loro di affrontare in classe le tematiche concernenti la prevenzione degli incidenti domestici</a:t>
            </a:r>
            <a:endParaRPr/>
          </a:p>
          <a:p>
            <a:pPr algn="just">
              <a:lnSpc>
                <a:spcPct val="100000"/>
              </a:lnSpc>
              <a:buFont typeface="StarSymbol"/>
              <a:buChar char="l"/>
            </a:pPr>
            <a:r>
              <a:rPr b="1" lang="it-IT" sz="1200" strike="noStrike">
                <a:solidFill>
                  <a:srgbClr val="231f20"/>
                </a:solidFill>
                <a:latin typeface="Arial"/>
                <a:ea typeface="DejaVu Sans"/>
              </a:rPr>
              <a:t>Elaborazione di percorsi didattici utilizzando i materiali forniti ( a cura degli insegnanti )</a:t>
            </a:r>
            <a:endParaRPr/>
          </a:p>
          <a:p>
            <a:pPr algn="just">
              <a:lnSpc>
                <a:spcPct val="100000"/>
              </a:lnSpc>
              <a:buFont typeface="StarSymbol"/>
              <a:buChar char="l"/>
            </a:pPr>
            <a:r>
              <a:rPr b="1" lang="it-IT" sz="1200" strike="noStrike">
                <a:solidFill>
                  <a:srgbClr val="231f20"/>
                </a:solidFill>
                <a:latin typeface="Arial"/>
                <a:ea typeface="DejaVu Sans"/>
              </a:rPr>
              <a:t>Coinvolgimento dei genitori attraverso i lavori svolti a scuola</a:t>
            </a:r>
            <a:endParaRPr/>
          </a:p>
          <a:p>
            <a:pPr algn="just">
              <a:lnSpc>
                <a:spcPct val="100000"/>
              </a:lnSpc>
            </a:pPr>
            <a:endParaRPr/>
          </a:p>
          <a:p>
            <a:pPr algn="just">
              <a:lnSpc>
                <a:spcPct val="100000"/>
              </a:lnSpc>
            </a:pPr>
            <a:r>
              <a:rPr b="1" lang="it-IT" sz="1300" strike="noStrike" u="sng">
                <a:solidFill>
                  <a:srgbClr val="ff0000"/>
                </a:solidFill>
                <a:latin typeface="Arial"/>
                <a:ea typeface="DejaVu Sans"/>
              </a:rPr>
              <a:t>L’incontro con gli Insegnanti è fissato per il giorno 6 Novembre 2019 dalle ore 14,30 alle ore 16,30 presso l’aula Arcobaleno dell’ASL AT Via Conte Verde 125 (ex Don Bosco piano -1)</a:t>
            </a:r>
            <a:endParaRPr/>
          </a:p>
          <a:p>
            <a:pPr algn="just">
              <a:lnSpc>
                <a:spcPct val="100000"/>
              </a:lnSpc>
            </a:pPr>
            <a:endParaRPr/>
          </a:p>
          <a:p>
            <a:pPr algn="just">
              <a:lnSpc>
                <a:spcPct val="100000"/>
              </a:lnSpc>
            </a:pPr>
            <a:r>
              <a:rPr b="1" lang="it-IT" sz="1200" strike="noStrike">
                <a:solidFill>
                  <a:srgbClr val="000000"/>
                </a:solidFill>
                <a:latin typeface="Arial"/>
                <a:ea typeface="DejaVu Sans"/>
              </a:rPr>
              <a:t>Modalità di adesione</a:t>
            </a:r>
            <a:endParaRPr/>
          </a:p>
          <a:p>
            <a:pPr algn="just">
              <a:lnSpc>
                <a:spcPct val="100000"/>
              </a:lnSpc>
            </a:pPr>
            <a:r>
              <a:rPr b="1" lang="it-IT" sz="1200" strike="noStrike">
                <a:solidFill>
                  <a:srgbClr val="231f20"/>
                </a:solidFill>
                <a:latin typeface="Arial"/>
                <a:ea typeface="DejaVu Sans"/>
              </a:rPr>
              <a:t>Si consiglia di trasmette la richiesta utilizzando il modulo allegato :  </a:t>
            </a:r>
            <a:endParaRPr/>
          </a:p>
          <a:p>
            <a:pPr algn="just">
              <a:lnSpc>
                <a:spcPct val="100000"/>
              </a:lnSpc>
            </a:pPr>
            <a:r>
              <a:rPr b="1" lang="it-IT" sz="1200" strike="noStrike">
                <a:solidFill>
                  <a:srgbClr val="231f20"/>
                </a:solidFill>
                <a:latin typeface="Arial"/>
                <a:ea typeface="DejaVu Sans"/>
              </a:rPr>
              <a:t>via fax 0141-484089 o e-mail: </a:t>
            </a:r>
            <a:r>
              <a:rPr b="1" lang="it-IT" sz="1200" strike="noStrike" u="sng">
                <a:solidFill>
                  <a:srgbClr val="0000ff"/>
                </a:solidFill>
                <a:latin typeface="Arial"/>
                <a:ea typeface="DejaVu Sans"/>
              </a:rPr>
              <a:t>promozionesalute@asl.at.it</a:t>
            </a:r>
            <a:endParaRPr/>
          </a:p>
          <a:p>
            <a:pPr algn="just">
              <a:lnSpc>
                <a:spcPct val="100000"/>
              </a:lnSpc>
            </a:pPr>
            <a:endParaRPr/>
          </a:p>
          <a:p>
            <a:pPr algn="just">
              <a:lnSpc>
                <a:spcPts val="0"/>
              </a:lnSpc>
            </a:pPr>
            <a:r>
              <a:rPr b="1" lang="it-IT" sz="1200" strike="noStrike">
                <a:solidFill>
                  <a:srgbClr val="231f20"/>
                </a:solidFill>
                <a:latin typeface="Arial"/>
                <a:ea typeface="DejaVu Sans"/>
              </a:rPr>
              <a:t>entro il 1 luglio p.v. per poter garantire l’attuazione degli interventi </a:t>
            </a:r>
            <a:endParaRPr/>
          </a:p>
          <a:p>
            <a:pPr algn="just">
              <a:lnSpc>
                <a:spcPts val="0"/>
              </a:lnSpc>
            </a:pPr>
            <a:r>
              <a:rPr b="1" lang="it-IT" sz="1200" strike="noStrike">
                <a:solidFill>
                  <a:srgbClr val="231f20"/>
                </a:solidFill>
                <a:latin typeface="Arial"/>
                <a:ea typeface="DejaVu Sans"/>
              </a:rPr>
              <a:t>entro il primo  semestre del prossimo anno scolastico.</a:t>
            </a:r>
            <a:endParaRPr/>
          </a:p>
          <a:p>
            <a:pPr>
              <a:lnSpc>
                <a:spcPts val="0"/>
              </a:lnSpc>
            </a:pPr>
            <a:r>
              <a:rPr b="1" lang="it-IT" sz="1200" strike="noStrike">
                <a:solidFill>
                  <a:srgbClr val="231f20"/>
                </a:solidFill>
                <a:latin typeface="Arial"/>
                <a:ea typeface="DejaVu Sans"/>
              </a:rPr>
              <a:t>Verranno comunque  accettate le richieste inviate entro il 30 settembre p.v.</a:t>
            </a:r>
            <a:endParaRPr/>
          </a:p>
          <a:p>
            <a:pPr>
              <a:lnSpc>
                <a:spcPct val="100000"/>
              </a:lnSpc>
            </a:pPr>
            <a:endParaRPr/>
          </a:p>
          <a:p>
            <a:pPr algn="just">
              <a:lnSpc>
                <a:spcPct val="100000"/>
              </a:lnSpc>
            </a:pPr>
            <a:r>
              <a:rPr b="1" lang="it-IT" sz="1200" strike="noStrike">
                <a:solidFill>
                  <a:srgbClr val="231f20"/>
                </a:solidFill>
                <a:latin typeface="Arial"/>
                <a:ea typeface="DejaVu Sans"/>
              </a:rPr>
              <a:t>Riferimenti</a:t>
            </a:r>
            <a:endParaRPr/>
          </a:p>
          <a:p>
            <a:pPr algn="just">
              <a:lnSpc>
                <a:spcPct val="100000"/>
              </a:lnSpc>
            </a:pPr>
            <a:r>
              <a:rPr b="1" lang="it-IT" sz="1200" strike="noStrike">
                <a:solidFill>
                  <a:srgbClr val="231f20"/>
                </a:solidFill>
                <a:latin typeface="Arial"/>
                <a:ea typeface="DejaVu Sans"/>
              </a:rPr>
              <a:t>Dott.ssa Enrica Girardino S.I.S.P. tel. 0141-484948</a:t>
            </a:r>
            <a:endParaRPr/>
          </a:p>
          <a:p>
            <a:pPr algn="just">
              <a:lnSpc>
                <a:spcPct val="100000"/>
              </a:lnSpc>
            </a:pPr>
            <a:endParaRPr/>
          </a:p>
        </p:txBody>
      </p:sp>
      <p:sp>
        <p:nvSpPr>
          <p:cNvPr id="486" name="CustomShape 5"/>
          <p:cNvSpPr/>
          <p:nvPr/>
        </p:nvSpPr>
        <p:spPr>
          <a:xfrm>
            <a:off x="5036760" y="8097120"/>
            <a:ext cx="2214360" cy="1626480"/>
          </a:xfrm>
          <a:prstGeom prst="rect">
            <a:avLst/>
          </a:prstGeom>
          <a:blipFill>
            <a:blip r:embed="rId1"/>
            <a:stretch>
              <a:fillRect/>
            </a:stretch>
          </a:blipFill>
          <a:ln>
            <a:noFill/>
          </a:ln>
        </p:spPr>
        <p:style>
          <a:lnRef idx="0"/>
          <a:fillRef idx="0"/>
          <a:effectRef idx="0"/>
          <a:fontRef idx="minor"/>
        </p:style>
      </p:sp>
      <p:sp>
        <p:nvSpPr>
          <p:cNvPr id="487" name="CustomShape 6"/>
          <p:cNvSpPr/>
          <p:nvPr/>
        </p:nvSpPr>
        <p:spPr>
          <a:xfrm>
            <a:off x="5036760" y="8097120"/>
            <a:ext cx="2227680" cy="1658160"/>
          </a:xfrm>
          <a:custGeom>
            <a:avLst/>
            <a:gdLst/>
            <a:ahLst/>
            <a:rect l="0" t="0" r="r" b="b"/>
            <a:pathLst>
              <a:path w="2242810" h="1673109">
                <a:moveTo>
                  <a:pt x="0" y="1673108"/>
                </a:moveTo>
                <a:lnTo>
                  <a:pt x="2242809" y="1673108"/>
                </a:lnTo>
                <a:lnTo>
                  <a:pt x="2242809" y="0"/>
                </a:lnTo>
                <a:lnTo>
                  <a:pt x="0" y="0"/>
                </a:lnTo>
                <a:lnTo>
                  <a:pt x="0" y="1673108"/>
                </a:lnTo>
              </a:path>
            </a:pathLst>
          </a:custGeom>
          <a:noFill/>
          <a:ln w="63360">
            <a:solidFill>
              <a:srgbClr val="a74e25"/>
            </a:solidFill>
            <a:round/>
          </a:ln>
        </p:spPr>
        <p:style>
          <a:lnRef idx="0"/>
          <a:fillRef idx="0"/>
          <a:effectRef idx="0"/>
          <a:fontRef idx="minor"/>
        </p:style>
      </p:sp>
      <p:sp>
        <p:nvSpPr>
          <p:cNvPr id="488" name="CustomShape 7"/>
          <p:cNvSpPr/>
          <p:nvPr/>
        </p:nvSpPr>
        <p:spPr>
          <a:xfrm>
            <a:off x="3266640" y="8097120"/>
            <a:ext cx="1688040" cy="1658160"/>
          </a:xfrm>
          <a:prstGeom prst="rect">
            <a:avLst/>
          </a:prstGeom>
          <a:blipFill>
            <a:blip r:embed="rId2"/>
            <a:stretch>
              <a:fillRect/>
            </a:stretch>
          </a:blipFill>
          <a:ln>
            <a:noFill/>
          </a:ln>
        </p:spPr>
        <p:style>
          <a:lnRef idx="0"/>
          <a:fillRef idx="0"/>
          <a:effectRef idx="0"/>
          <a:fontRef idx="minor"/>
        </p:style>
      </p:sp>
      <p:sp>
        <p:nvSpPr>
          <p:cNvPr id="489" name="CustomShape 8"/>
          <p:cNvSpPr/>
          <p:nvPr/>
        </p:nvSpPr>
        <p:spPr>
          <a:xfrm>
            <a:off x="3266640" y="8097120"/>
            <a:ext cx="1688760" cy="1658160"/>
          </a:xfrm>
          <a:custGeom>
            <a:avLst/>
            <a:gdLst/>
            <a:ahLst/>
            <a:rect l="0" t="0" r="r" b="b"/>
            <a:pathLst>
              <a:path w="1703086" h="1673109">
                <a:moveTo>
                  <a:pt x="0" y="1673108"/>
                </a:moveTo>
                <a:lnTo>
                  <a:pt x="1703085" y="1673108"/>
                </a:lnTo>
                <a:lnTo>
                  <a:pt x="1703085" y="0"/>
                </a:lnTo>
                <a:lnTo>
                  <a:pt x="0" y="0"/>
                </a:lnTo>
                <a:lnTo>
                  <a:pt x="0" y="1673108"/>
                </a:lnTo>
              </a:path>
            </a:pathLst>
          </a:custGeom>
          <a:noFill/>
          <a:ln w="63360">
            <a:solidFill>
              <a:srgbClr val="a74e25"/>
            </a:solidFill>
            <a:round/>
          </a:ln>
        </p:spPr>
        <p:style>
          <a:lnRef idx="0"/>
          <a:fillRef idx="0"/>
          <a:effectRef idx="0"/>
          <a:fontRef idx="minor"/>
        </p:style>
      </p:sp>
      <p:sp>
        <p:nvSpPr>
          <p:cNvPr id="490" name="CustomShape 9"/>
          <p:cNvSpPr/>
          <p:nvPr/>
        </p:nvSpPr>
        <p:spPr>
          <a:xfrm>
            <a:off x="1750320" y="8097120"/>
            <a:ext cx="1437480" cy="1652040"/>
          </a:xfrm>
          <a:prstGeom prst="rect">
            <a:avLst/>
          </a:prstGeom>
          <a:blipFill>
            <a:blip r:embed="rId3"/>
            <a:stretch>
              <a:fillRect/>
            </a:stretch>
          </a:blipFill>
          <a:ln>
            <a:noFill/>
          </a:ln>
        </p:spPr>
        <p:style>
          <a:lnRef idx="0"/>
          <a:fillRef idx="0"/>
          <a:effectRef idx="0"/>
          <a:fontRef idx="minor"/>
        </p:style>
      </p:sp>
      <p:sp>
        <p:nvSpPr>
          <p:cNvPr id="491" name="CustomShape 10"/>
          <p:cNvSpPr/>
          <p:nvPr/>
        </p:nvSpPr>
        <p:spPr>
          <a:xfrm>
            <a:off x="1750320" y="8097120"/>
            <a:ext cx="1437840" cy="1658160"/>
          </a:xfrm>
          <a:custGeom>
            <a:avLst/>
            <a:gdLst/>
            <a:ahLst/>
            <a:rect l="0" t="0" r="r" b="b"/>
            <a:pathLst>
              <a:path w="1452729" h="1673109">
                <a:moveTo>
                  <a:pt x="0" y="1673108"/>
                </a:moveTo>
                <a:lnTo>
                  <a:pt x="1452728" y="1673108"/>
                </a:lnTo>
                <a:lnTo>
                  <a:pt x="1452728" y="0"/>
                </a:lnTo>
                <a:lnTo>
                  <a:pt x="0" y="0"/>
                </a:lnTo>
                <a:lnTo>
                  <a:pt x="0" y="1673108"/>
                </a:lnTo>
              </a:path>
            </a:pathLst>
          </a:custGeom>
          <a:noFill/>
          <a:ln w="63360">
            <a:solidFill>
              <a:srgbClr val="a74e25"/>
            </a:solidFill>
            <a:round/>
          </a:ln>
        </p:spPr>
        <p:style>
          <a:lnRef idx="0"/>
          <a:fillRef idx="0"/>
          <a:effectRef idx="0"/>
          <a:fontRef idx="minor"/>
        </p:style>
      </p:sp>
      <p:sp>
        <p:nvSpPr>
          <p:cNvPr id="492" name="CustomShape 11"/>
          <p:cNvSpPr/>
          <p:nvPr/>
        </p:nvSpPr>
        <p:spPr>
          <a:xfrm>
            <a:off x="5918040" y="6243840"/>
            <a:ext cx="1346040" cy="1340280"/>
          </a:xfrm>
          <a:prstGeom prst="rect">
            <a:avLst/>
          </a:prstGeom>
          <a:blipFill>
            <a:blip r:embed="rId4"/>
            <a:stretch>
              <a:fillRect/>
            </a:stretch>
          </a:blipFill>
          <a:ln>
            <a:noFill/>
          </a:ln>
        </p:spPr>
        <p:style>
          <a:lnRef idx="0"/>
          <a:fillRef idx="0"/>
          <a:effectRef idx="0"/>
          <a:fontRef idx="minor"/>
        </p:style>
      </p:sp>
      <p:sp>
        <p:nvSpPr>
          <p:cNvPr id="493" name="CustomShape 12"/>
          <p:cNvSpPr/>
          <p:nvPr/>
        </p:nvSpPr>
        <p:spPr>
          <a:xfrm>
            <a:off x="5918040" y="6243840"/>
            <a:ext cx="1346400" cy="1340640"/>
          </a:xfrm>
          <a:custGeom>
            <a:avLst/>
            <a:gdLst/>
            <a:ahLst/>
            <a:rect l="0" t="0" r="r" b="b"/>
            <a:pathLst>
              <a:path w="1361272" h="1355289">
                <a:moveTo>
                  <a:pt x="0" y="1355288"/>
                </a:moveTo>
                <a:lnTo>
                  <a:pt x="1361271" y="1355288"/>
                </a:lnTo>
                <a:lnTo>
                  <a:pt x="1361271" y="0"/>
                </a:lnTo>
                <a:lnTo>
                  <a:pt x="0" y="0"/>
                </a:lnTo>
                <a:lnTo>
                  <a:pt x="0" y="1355288"/>
                </a:lnTo>
              </a:path>
            </a:pathLst>
          </a:custGeom>
          <a:noFill/>
          <a:ln w="63360">
            <a:solidFill>
              <a:srgbClr val="a74e25"/>
            </a:solidFill>
            <a:round/>
          </a:ln>
        </p:spPr>
        <p:style>
          <a:lnRef idx="0"/>
          <a:fillRef idx="0"/>
          <a:effectRef idx="0"/>
          <a:fontRef idx="minor"/>
        </p:style>
      </p:sp>
      <p:sp>
        <p:nvSpPr>
          <p:cNvPr id="494" name="CustomShape 13"/>
          <p:cNvSpPr/>
          <p:nvPr/>
        </p:nvSpPr>
        <p:spPr>
          <a:xfrm>
            <a:off x="211680" y="8097120"/>
            <a:ext cx="1369800" cy="1658160"/>
          </a:xfrm>
          <a:prstGeom prst="rect">
            <a:avLst/>
          </a:prstGeom>
          <a:blipFill>
            <a:blip r:embed="rId5"/>
            <a:stretch>
              <a:fillRect/>
            </a:stretch>
          </a:blipFill>
          <a:ln>
            <a:noFill/>
          </a:ln>
        </p:spPr>
        <p:style>
          <a:lnRef idx="0"/>
          <a:fillRef idx="0"/>
          <a:effectRef idx="0"/>
          <a:fontRef idx="minor"/>
        </p:style>
      </p:sp>
      <p:sp>
        <p:nvSpPr>
          <p:cNvPr id="495" name="CustomShape 14"/>
          <p:cNvSpPr/>
          <p:nvPr/>
        </p:nvSpPr>
        <p:spPr>
          <a:xfrm>
            <a:off x="211680" y="8097120"/>
            <a:ext cx="1460520" cy="1658160"/>
          </a:xfrm>
          <a:custGeom>
            <a:avLst/>
            <a:gdLst/>
            <a:ahLst/>
            <a:rect l="0" t="0" r="r" b="b"/>
            <a:pathLst>
              <a:path w="1475208" h="1673109">
                <a:moveTo>
                  <a:pt x="0" y="1673108"/>
                </a:moveTo>
                <a:lnTo>
                  <a:pt x="1475207" y="1673108"/>
                </a:lnTo>
                <a:lnTo>
                  <a:pt x="1475207" y="0"/>
                </a:lnTo>
                <a:lnTo>
                  <a:pt x="0" y="0"/>
                </a:lnTo>
                <a:lnTo>
                  <a:pt x="0" y="1673108"/>
                </a:lnTo>
              </a:path>
            </a:pathLst>
          </a:custGeom>
          <a:noFill/>
          <a:ln w="63360">
            <a:solidFill>
              <a:srgbClr val="a74e25"/>
            </a:solidFill>
            <a:round/>
          </a:ln>
        </p:spPr>
        <p:style>
          <a:lnRef idx="0"/>
          <a:fillRef idx="0"/>
          <a:effectRef idx="0"/>
          <a:fontRef idx="minor"/>
        </p:style>
      </p:sp>
      <p:sp>
        <p:nvSpPr>
          <p:cNvPr id="496" name="CustomShape 15"/>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9608FAE5-9310-4892-8CB4-E6CF333056D0}"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
        <p:nvSpPr>
          <p:cNvPr id="497" name="CustomShape 16"/>
          <p:cNvSpPr/>
          <p:nvPr/>
        </p:nvSpPr>
        <p:spPr>
          <a:xfrm>
            <a:off x="2016000" y="940680"/>
            <a:ext cx="4447440" cy="612720"/>
          </a:xfrm>
          <a:prstGeom prst="rect">
            <a:avLst/>
          </a:prstGeom>
          <a:noFill/>
          <a:ln>
            <a:noFill/>
          </a:ln>
        </p:spPr>
        <p:style>
          <a:lnRef idx="0"/>
          <a:fillRef idx="0"/>
          <a:effectRef idx="0"/>
          <a:fontRef idx="minor"/>
        </p:style>
        <p:txBody>
          <a:bodyPr lIns="90000" rIns="90000" tIns="45000" bIns="45000"/>
          <a:p>
            <a:pPr algn="ctr">
              <a:lnSpc>
                <a:spcPct val="100000"/>
              </a:lnSpc>
            </a:pPr>
            <a:r>
              <a:rPr b="1" lang="it-IT" strike="noStrike">
                <a:solidFill>
                  <a:srgbClr val="231f20"/>
                </a:solidFill>
                <a:latin typeface="Arial"/>
                <a:ea typeface="DejaVu Sans"/>
              </a:rPr>
              <a:t>AFFY FIUTAPERICOLO</a:t>
            </a:r>
            <a:r>
              <a:rPr b="1" lang="it-IT" strike="noStrike">
                <a:solidFill>
                  <a:srgbClr val="231f20"/>
                </a:solidFill>
                <a:latin typeface="Arial"/>
                <a:ea typeface="DejaVu Sans"/>
              </a:rPr>
              <a:t>	</a:t>
            </a:r>
            <a:r>
              <a:rPr b="1" lang="it-IT" strike="noStrike">
                <a:solidFill>
                  <a:srgbClr val="231f20"/>
                </a:solidFill>
                <a:latin typeface="Arial"/>
                <a:ea typeface="DejaVu Sans"/>
              </a:rPr>
              <a:t>	</a:t>
            </a:r>
            <a:endParaRPr/>
          </a:p>
          <a:p>
            <a:pPr algn="ctr">
              <a:lnSpc>
                <a:spcPct val="100000"/>
              </a:lnSpc>
            </a:pPr>
            <a:r>
              <a:rPr b="1" i="1" lang="it-IT" strike="noStrike">
                <a:solidFill>
                  <a:srgbClr val="231f20"/>
                </a:solidFill>
                <a:latin typeface="Arial"/>
                <a:ea typeface="DejaVu Sans"/>
              </a:rPr>
              <a:t>Prevenzione incidenti domestici</a:t>
            </a:r>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8" name="CustomShape 1"/>
          <p:cNvSpPr/>
          <p:nvPr/>
        </p:nvSpPr>
        <p:spPr>
          <a:xfrm>
            <a:off x="2166120" y="271800"/>
            <a:ext cx="1205280" cy="569160"/>
          </a:xfrm>
          <a:prstGeom prst="rect">
            <a:avLst/>
          </a:prstGeom>
          <a:blipFill>
            <a:blip r:embed="rId1"/>
            <a:stretch>
              <a:fillRect/>
            </a:stretch>
          </a:blipFill>
          <a:ln>
            <a:noFill/>
          </a:ln>
        </p:spPr>
        <p:style>
          <a:lnRef idx="0"/>
          <a:fillRef idx="0"/>
          <a:effectRef idx="0"/>
          <a:fontRef idx="minor"/>
        </p:style>
      </p:sp>
      <p:sp>
        <p:nvSpPr>
          <p:cNvPr id="499" name="CustomShape 2"/>
          <p:cNvSpPr/>
          <p:nvPr/>
        </p:nvSpPr>
        <p:spPr>
          <a:xfrm>
            <a:off x="3623760" y="255960"/>
            <a:ext cx="1834920" cy="594000"/>
          </a:xfrm>
          <a:prstGeom prst="rect">
            <a:avLst/>
          </a:prstGeom>
          <a:blipFill>
            <a:blip r:embed="rId2"/>
            <a:stretch>
              <a:fillRect/>
            </a:stretch>
          </a:blipFill>
          <a:ln>
            <a:noFill/>
          </a:ln>
        </p:spPr>
        <p:style>
          <a:lnRef idx="0"/>
          <a:fillRef idx="0"/>
          <a:effectRef idx="0"/>
          <a:fontRef idx="minor"/>
        </p:style>
      </p:sp>
      <p:sp>
        <p:nvSpPr>
          <p:cNvPr id="500" name="CustomShape 3"/>
          <p:cNvSpPr/>
          <p:nvPr/>
        </p:nvSpPr>
        <p:spPr>
          <a:xfrm>
            <a:off x="237240" y="1080000"/>
            <a:ext cx="7125480" cy="8493480"/>
          </a:xfrm>
          <a:prstGeom prst="rect">
            <a:avLst/>
          </a:prstGeom>
          <a:noFill/>
          <a:ln>
            <a:noFill/>
          </a:ln>
        </p:spPr>
        <p:style>
          <a:lnRef idx="0"/>
          <a:fillRef idx="0"/>
          <a:effectRef idx="0"/>
          <a:fontRef idx="minor"/>
        </p:style>
        <p:txBody>
          <a:bodyPr lIns="0" rIns="0" tIns="12600" bIns="0"/>
          <a:p>
            <a:pPr>
              <a:lnSpc>
                <a:spcPct val="100000"/>
              </a:lnSpc>
            </a:pPr>
            <a:r>
              <a:rPr b="1" lang="it-IT" sz="1400" strike="noStrike" u="sng">
                <a:solidFill>
                  <a:srgbClr val="ff0000"/>
                </a:solidFill>
                <a:latin typeface="Arial"/>
                <a:ea typeface="DejaVu Sans"/>
              </a:rPr>
              <a:t>MODULO DI ADESIONE</a:t>
            </a:r>
            <a:endParaRPr/>
          </a:p>
          <a:p>
            <a:pPr>
              <a:lnSpc>
                <a:spcPct val="100000"/>
              </a:lnSpc>
            </a:pPr>
            <a:endParaRPr/>
          </a:p>
          <a:p>
            <a:pPr>
              <a:lnSpc>
                <a:spcPct val="100000"/>
              </a:lnSpc>
            </a:pPr>
            <a:r>
              <a:rPr lang="it-IT" sz="1400" strike="noStrike">
                <a:solidFill>
                  <a:srgbClr val="231f20"/>
                </a:solidFill>
                <a:latin typeface="Arial"/>
                <a:ea typeface="DejaVu Sans"/>
              </a:rPr>
              <a:t>Titolo del progetto........................................................................................................  </a:t>
            </a:r>
            <a:endParaRPr/>
          </a:p>
          <a:p>
            <a:pPr>
              <a:lnSpc>
                <a:spcPct val="100000"/>
              </a:lnSpc>
            </a:pPr>
            <a:endParaRPr/>
          </a:p>
          <a:p>
            <a:pPr>
              <a:lnSpc>
                <a:spcPct val="100000"/>
              </a:lnSpc>
            </a:pPr>
            <a:r>
              <a:rPr lang="it-IT" sz="1400" strike="noStrike">
                <a:solidFill>
                  <a:srgbClr val="231f20"/>
                </a:solidFill>
                <a:latin typeface="Arial"/>
                <a:ea typeface="DejaVu Sans"/>
              </a:rPr>
              <a:t>Istituto............................................................................................................................</a:t>
            </a:r>
            <a:endParaRPr/>
          </a:p>
          <a:p>
            <a:pPr>
              <a:lnSpc>
                <a:spcPct val="100000"/>
              </a:lnSpc>
            </a:pPr>
            <a:endParaRPr/>
          </a:p>
          <a:p>
            <a:pPr>
              <a:lnSpc>
                <a:spcPct val="100000"/>
              </a:lnSpc>
            </a:pPr>
            <a:r>
              <a:rPr lang="it-IT" sz="1400" strike="noStrike">
                <a:solidFill>
                  <a:srgbClr val="231f20"/>
                </a:solidFill>
                <a:latin typeface="Arial"/>
                <a:ea typeface="DejaVu Sans"/>
              </a:rPr>
              <a:t>Indirizzo……………………………………………………………………......................…..</a:t>
            </a:r>
            <a:endParaRPr/>
          </a:p>
          <a:p>
            <a:pPr>
              <a:lnSpc>
                <a:spcPct val="100000"/>
              </a:lnSpc>
            </a:pPr>
            <a:endParaRPr/>
          </a:p>
          <a:p>
            <a:pPr>
              <a:lnSpc>
                <a:spcPct val="196000"/>
              </a:lnSpc>
            </a:pPr>
            <a:r>
              <a:rPr lang="it-IT" sz="1400" strike="noStrike">
                <a:solidFill>
                  <a:srgbClr val="231f20"/>
                </a:solidFill>
                <a:latin typeface="Arial"/>
                <a:ea typeface="DejaVu Sans"/>
              </a:rPr>
              <a:t>N° telefonico………………………..        </a:t>
            </a:r>
            <a:endParaRPr/>
          </a:p>
          <a:p>
            <a:pPr>
              <a:lnSpc>
                <a:spcPct val="150000"/>
              </a:lnSpc>
            </a:pPr>
            <a:r>
              <a:rPr b="1" lang="it-IT" sz="1200" strike="noStrike">
                <a:solidFill>
                  <a:srgbClr val="231f20"/>
                </a:solidFill>
                <a:latin typeface="Arial"/>
                <a:ea typeface="Arial"/>
              </a:rPr>
              <a:t>Nominativo e recapito (</a:t>
            </a:r>
            <a:r>
              <a:rPr b="1" lang="it-IT" sz="1200" strike="noStrike" u="sng">
                <a:solidFill>
                  <a:srgbClr val="231f20"/>
                </a:solidFill>
                <a:latin typeface="Arial"/>
                <a:ea typeface="Arial"/>
              </a:rPr>
              <a:t>telefono e e-mail)</a:t>
            </a:r>
            <a:r>
              <a:rPr b="1" lang="it-IT" sz="1200" strike="noStrike">
                <a:solidFill>
                  <a:srgbClr val="231f20"/>
                </a:solidFill>
                <a:latin typeface="Arial"/>
                <a:ea typeface="Arial"/>
              </a:rPr>
              <a:t> dell'Insegnante Referente:</a:t>
            </a:r>
            <a:endParaRPr/>
          </a:p>
          <a:p>
            <a:pPr>
              <a:lnSpc>
                <a:spcPct val="150000"/>
              </a:lnSpc>
            </a:pPr>
            <a:endParaRPr/>
          </a:p>
          <a:p>
            <a:pPr>
              <a:lnSpc>
                <a:spcPct val="150000"/>
              </a:lnSpc>
            </a:pPr>
            <a:r>
              <a:rPr b="1" lang="it-IT" sz="1400" strike="noStrike">
                <a:solidFill>
                  <a:srgbClr val="231f20"/>
                </a:solidFill>
                <a:latin typeface="Arial"/>
                <a:ea typeface="Arial"/>
              </a:rPr>
              <a:t>…</a:t>
            </a:r>
            <a:r>
              <a:rPr b="1" lang="it-IT" sz="1400" strike="noStrike">
                <a:solidFill>
                  <a:srgbClr val="231f20"/>
                </a:solidFill>
                <a:latin typeface="Arial"/>
                <a:ea typeface="Arial"/>
              </a:rPr>
              <a:t>.....……………………………………………………………………………</a:t>
            </a:r>
            <a:r>
              <a:rPr b="1" lang="it-IT" sz="1200" strike="noStrike">
                <a:solidFill>
                  <a:srgbClr val="231f20"/>
                </a:solidFill>
                <a:latin typeface="Arial"/>
                <a:ea typeface="Arial"/>
              </a:rPr>
              <a:t>............…….</a:t>
            </a:r>
            <a:endParaRPr/>
          </a:p>
          <a:p>
            <a:pPr>
              <a:lnSpc>
                <a:spcPct val="150000"/>
              </a:lnSpc>
            </a:pPr>
            <a:endParaRPr/>
          </a:p>
          <a:p>
            <a:pPr>
              <a:lnSpc>
                <a:spcPct val="150000"/>
              </a:lnSpc>
            </a:pPr>
            <a:r>
              <a:rPr lang="it-IT" sz="1400" strike="noStrike">
                <a:solidFill>
                  <a:srgbClr val="231f20"/>
                </a:solidFill>
                <a:latin typeface="Arial"/>
                <a:ea typeface="DejaVu Sans"/>
              </a:rPr>
              <a:t>Nominativo degli insegnanti (specificando la materia d’insegnamento) disponibili a partecipare al progetto</a:t>
            </a:r>
            <a:endParaRPr/>
          </a:p>
          <a:p>
            <a:pPr>
              <a:lnSpc>
                <a:spcPct val="150000"/>
              </a:lnSpc>
            </a:pPr>
            <a:r>
              <a:rPr b="1" lang="it-IT" sz="1400" strike="noStrike">
                <a:solidFill>
                  <a:srgbClr val="231f20"/>
                </a:solidFill>
                <a:latin typeface="Arial"/>
                <a:ea typeface="Arial"/>
              </a:rPr>
              <a:t>……………………………………………………………………………</a:t>
            </a:r>
            <a:r>
              <a:rPr b="1" lang="it-IT" sz="1200" strike="noStrike">
                <a:solidFill>
                  <a:srgbClr val="231f20"/>
                </a:solidFill>
                <a:latin typeface="Arial"/>
                <a:ea typeface="Arial"/>
              </a:rPr>
              <a:t>..............................</a:t>
            </a:r>
            <a:endParaRPr/>
          </a:p>
          <a:p>
            <a:pPr>
              <a:lnSpc>
                <a:spcPct val="150000"/>
              </a:lnSpc>
            </a:pPr>
            <a:r>
              <a:rPr b="1" lang="it-IT" sz="1400" strike="noStrike">
                <a:solidFill>
                  <a:srgbClr val="231f20"/>
                </a:solidFill>
                <a:latin typeface="Arial"/>
                <a:ea typeface="Arial"/>
              </a:rPr>
              <a:t>……………………………………………………………………………………</a:t>
            </a:r>
            <a:r>
              <a:rPr b="1" lang="it-IT" sz="1200" strike="noStrike">
                <a:solidFill>
                  <a:srgbClr val="231f20"/>
                </a:solidFill>
                <a:latin typeface="Arial"/>
                <a:ea typeface="Arial"/>
              </a:rPr>
              <a:t>...........….....</a:t>
            </a:r>
            <a:endParaRPr/>
          </a:p>
          <a:p>
            <a:pPr>
              <a:lnSpc>
                <a:spcPct val="196000"/>
              </a:lnSpc>
            </a:pPr>
            <a:r>
              <a:rPr lang="it-IT" sz="1400" strike="noStrike">
                <a:solidFill>
                  <a:srgbClr val="231f20"/>
                </a:solidFill>
                <a:latin typeface="Arial"/>
                <a:ea typeface="DejaVu Sans"/>
              </a:rPr>
              <a:t>N. classi coinvolte......................................................................................................... </a:t>
            </a:r>
            <a:endParaRPr/>
          </a:p>
          <a:p>
            <a:pPr>
              <a:lnSpc>
                <a:spcPct val="196000"/>
              </a:lnSpc>
            </a:pPr>
            <a:r>
              <a:rPr lang="it-IT" sz="1400" strike="noStrike">
                <a:solidFill>
                  <a:srgbClr val="231f20"/>
                </a:solidFill>
                <a:latin typeface="Arial"/>
                <a:ea typeface="DejaVu Sans"/>
              </a:rPr>
              <a:t>N. alunni coinvolti ….....................................................................................................</a:t>
            </a:r>
            <a:endParaRPr/>
          </a:p>
          <a:p>
            <a:pPr>
              <a:lnSpc>
                <a:spcPct val="196000"/>
              </a:lnSpc>
            </a:pPr>
            <a:r>
              <a:rPr lang="it-IT" sz="1400" strike="noStrike">
                <a:solidFill>
                  <a:srgbClr val="231f20"/>
                </a:solidFill>
                <a:latin typeface="Arial"/>
                <a:ea typeface="DejaVu Sans"/>
              </a:rPr>
              <a:t>Interventi attinenti l’area di progetto già attivati nelle classi destinatarie</a:t>
            </a:r>
            <a:endParaRPr/>
          </a:p>
          <a:p>
            <a:pPr>
              <a:lnSpc>
                <a:spcPct val="196000"/>
              </a:lnSpc>
            </a:pPr>
            <a:r>
              <a:rPr b="1" lang="it-IT" sz="1400" strike="noStrike">
                <a:solidFill>
                  <a:srgbClr val="231f20"/>
                </a:solidFill>
                <a:latin typeface="Arial"/>
                <a:ea typeface="Arial"/>
              </a:rPr>
              <a:t>……………………………………………………………………………………</a:t>
            </a:r>
            <a:r>
              <a:rPr b="1" lang="it-IT" sz="1200" strike="noStrike">
                <a:solidFill>
                  <a:srgbClr val="231f20"/>
                </a:solidFill>
                <a:latin typeface="Arial"/>
                <a:ea typeface="Arial"/>
              </a:rPr>
              <a:t>...............…...</a:t>
            </a:r>
            <a:endParaRPr/>
          </a:p>
          <a:p>
            <a:pPr>
              <a:lnSpc>
                <a:spcPct val="196000"/>
              </a:lnSpc>
            </a:pPr>
            <a:endParaRPr/>
          </a:p>
          <a:p>
            <a:pPr>
              <a:lnSpc>
                <a:spcPct val="196000"/>
              </a:lnSpc>
            </a:pPr>
            <a:r>
              <a:rPr b="1" lang="it-IT" sz="1400" strike="noStrike">
                <a:solidFill>
                  <a:srgbClr val="231f20"/>
                </a:solidFill>
                <a:latin typeface="Arial"/>
                <a:ea typeface="Arial"/>
              </a:rPr>
              <a:t>……………………………………………………………………………………</a:t>
            </a:r>
            <a:r>
              <a:rPr b="1" lang="it-IT" sz="1200" strike="noStrike">
                <a:solidFill>
                  <a:srgbClr val="231f20"/>
                </a:solidFill>
                <a:latin typeface="Arial"/>
                <a:ea typeface="Arial"/>
              </a:rPr>
              <a:t>...............…...</a:t>
            </a:r>
            <a:endParaRPr/>
          </a:p>
          <a:p>
            <a:pPr>
              <a:lnSpc>
                <a:spcPct val="196000"/>
              </a:lnSpc>
            </a:pPr>
            <a:endParaRPr/>
          </a:p>
          <a:p>
            <a:pPr>
              <a:lnSpc>
                <a:spcPct val="196000"/>
              </a:lnSpc>
            </a:pPr>
            <a:r>
              <a:rPr lang="it-IT" sz="1400" strike="noStrike">
                <a:solidFill>
                  <a:srgbClr val="231f20"/>
                </a:solidFill>
                <a:latin typeface="Arial"/>
                <a:ea typeface="DejaVu Sans"/>
              </a:rPr>
              <a:t>	</a:t>
            </a:r>
            <a:r>
              <a:rPr lang="it-IT" sz="1400" strike="noStrike">
                <a:solidFill>
                  <a:srgbClr val="231f20"/>
                </a:solidFill>
                <a:latin typeface="Arial"/>
                <a:ea typeface="DejaVu Sans"/>
              </a:rPr>
              <a:t>	</a:t>
            </a:r>
            <a:r>
              <a:rPr lang="it-IT" sz="1400" strike="noStrike">
                <a:solidFill>
                  <a:srgbClr val="231f20"/>
                </a:solidFill>
                <a:latin typeface="Arial"/>
                <a:ea typeface="DejaVu Sans"/>
              </a:rPr>
              <a:t>	</a:t>
            </a:r>
            <a:r>
              <a:rPr lang="it-IT" sz="1400" strike="noStrike">
                <a:solidFill>
                  <a:srgbClr val="231f20"/>
                </a:solidFill>
                <a:latin typeface="Arial"/>
                <a:ea typeface="DejaVu Sans"/>
              </a:rPr>
              <a:t>	</a:t>
            </a:r>
            <a:r>
              <a:rPr lang="it-IT" sz="1400" strike="noStrike">
                <a:solidFill>
                  <a:srgbClr val="231f20"/>
                </a:solidFill>
                <a:latin typeface="Arial"/>
                <a:ea typeface="DejaVu Sans"/>
              </a:rPr>
              <a:t>	</a:t>
            </a:r>
            <a:r>
              <a:rPr lang="it-IT" sz="1400" strike="noStrike">
                <a:solidFill>
                  <a:srgbClr val="231f20"/>
                </a:solidFill>
                <a:latin typeface="Arial"/>
                <a:ea typeface="DejaVu Sans"/>
              </a:rPr>
              <a:t>	</a:t>
            </a:r>
            <a:r>
              <a:rPr lang="it-IT" sz="1400" strike="noStrike">
                <a:solidFill>
                  <a:srgbClr val="231f20"/>
                </a:solidFill>
                <a:latin typeface="Arial"/>
                <a:ea typeface="DejaVu Sans"/>
              </a:rPr>
              <a:t>                 </a:t>
            </a:r>
            <a:endParaRPr/>
          </a:p>
          <a:p>
            <a:pPr>
              <a:lnSpc>
                <a:spcPct val="196000"/>
              </a:lnSpc>
            </a:pPr>
            <a:endParaRPr/>
          </a:p>
          <a:p>
            <a:pPr>
              <a:lnSpc>
                <a:spcPct val="196000"/>
              </a:lnSpc>
            </a:pPr>
            <a:r>
              <a:rPr lang="it-IT" sz="1400" strike="noStrike">
                <a:solidFill>
                  <a:srgbClr val="231f20"/>
                </a:solidFill>
                <a:latin typeface="Arial"/>
                <a:ea typeface="DejaVu Sans"/>
              </a:rPr>
              <a:t>.                                                </a:t>
            </a:r>
            <a:endParaRPr/>
          </a:p>
        </p:txBody>
      </p:sp>
      <p:sp>
        <p:nvSpPr>
          <p:cNvPr id="501" name="CustomShape 4"/>
          <p:cNvSpPr/>
          <p:nvPr/>
        </p:nvSpPr>
        <p:spPr>
          <a:xfrm>
            <a:off x="216000" y="7436520"/>
            <a:ext cx="1668960" cy="541800"/>
          </a:xfrm>
          <a:prstGeom prst="rect">
            <a:avLst/>
          </a:prstGeom>
          <a:noFill/>
          <a:ln>
            <a:noFill/>
          </a:ln>
        </p:spPr>
        <p:style>
          <a:lnRef idx="0"/>
          <a:fillRef idx="0"/>
          <a:effectRef idx="0"/>
          <a:fontRef idx="minor"/>
        </p:style>
        <p:txBody>
          <a:bodyPr lIns="0" rIns="0" tIns="12600" bIns="0"/>
          <a:p>
            <a:pPr>
              <a:lnSpc>
                <a:spcPct val="100000"/>
              </a:lnSpc>
            </a:pPr>
            <a:endParaRPr/>
          </a:p>
          <a:p>
            <a:pPr>
              <a:lnSpc>
                <a:spcPct val="100000"/>
              </a:lnSpc>
            </a:pPr>
            <a:r>
              <a:rPr lang="it-IT" sz="1400" strike="noStrike">
                <a:solidFill>
                  <a:srgbClr val="231f20"/>
                </a:solidFill>
                <a:latin typeface="Arial"/>
                <a:ea typeface="DejaVu Sans"/>
              </a:rPr>
              <a:t>Data………………</a:t>
            </a:r>
            <a:endParaRPr/>
          </a:p>
        </p:txBody>
      </p:sp>
      <p:sp>
        <p:nvSpPr>
          <p:cNvPr id="502" name="CustomShape 5"/>
          <p:cNvSpPr/>
          <p:nvPr/>
        </p:nvSpPr>
        <p:spPr>
          <a:xfrm>
            <a:off x="4104000" y="7488000"/>
            <a:ext cx="2204280" cy="180720"/>
          </a:xfrm>
          <a:prstGeom prst="rect">
            <a:avLst/>
          </a:prstGeom>
          <a:noFill/>
          <a:ln>
            <a:noFill/>
          </a:ln>
        </p:spPr>
        <p:style>
          <a:lnRef idx="0"/>
          <a:fillRef idx="0"/>
          <a:effectRef idx="0"/>
          <a:fontRef idx="minor"/>
        </p:style>
        <p:txBody>
          <a:bodyPr lIns="0" rIns="0" tIns="12600" bIns="0"/>
          <a:p>
            <a:pPr>
              <a:lnSpc>
                <a:spcPct val="100000"/>
              </a:lnSpc>
            </a:pPr>
            <a:endParaRPr/>
          </a:p>
          <a:p>
            <a:pPr>
              <a:lnSpc>
                <a:spcPct val="100000"/>
              </a:lnSpc>
            </a:pPr>
            <a:r>
              <a:rPr lang="it-IT" sz="1400" strike="noStrike">
                <a:solidFill>
                  <a:srgbClr val="231f20"/>
                </a:solidFill>
                <a:latin typeface="Arial"/>
                <a:ea typeface="DejaVu Sans"/>
              </a:rPr>
              <a:t>Insegnante Referente per la Promozione salute</a:t>
            </a:r>
            <a:endParaRPr/>
          </a:p>
          <a:p>
            <a:pPr>
              <a:lnSpc>
                <a:spcPct val="100000"/>
              </a:lnSpc>
            </a:pPr>
            <a:endParaRPr/>
          </a:p>
          <a:p>
            <a:pPr>
              <a:lnSpc>
                <a:spcPct val="100000"/>
              </a:lnSpc>
            </a:pPr>
            <a:r>
              <a:rPr lang="it-IT" sz="1400" strike="noStrike">
                <a:solidFill>
                  <a:srgbClr val="231f20"/>
                </a:solidFill>
                <a:latin typeface="Arial"/>
                <a:ea typeface="DejaVu Sans"/>
              </a:rPr>
              <a:t>…</a:t>
            </a:r>
            <a:r>
              <a:rPr lang="it-IT" sz="1400" strike="noStrike">
                <a:solidFill>
                  <a:srgbClr val="231f20"/>
                </a:solidFill>
                <a:latin typeface="Arial"/>
                <a:ea typeface="DejaVu Sans"/>
              </a:rPr>
              <a:t>........................................</a:t>
            </a:r>
            <a:endParaRPr/>
          </a:p>
          <a:p>
            <a:pPr>
              <a:lnSpc>
                <a:spcPct val="100000"/>
              </a:lnSpc>
            </a:pPr>
            <a:endParaRPr/>
          </a:p>
        </p:txBody>
      </p:sp>
      <p:sp>
        <p:nvSpPr>
          <p:cNvPr id="503" name="CustomShape 6"/>
          <p:cNvSpPr/>
          <p:nvPr/>
        </p:nvSpPr>
        <p:spPr>
          <a:xfrm>
            <a:off x="167040" y="8352000"/>
            <a:ext cx="5379840" cy="1366200"/>
          </a:xfrm>
          <a:prstGeom prst="rect">
            <a:avLst/>
          </a:prstGeom>
          <a:noFill/>
          <a:ln>
            <a:noFill/>
          </a:ln>
        </p:spPr>
        <p:style>
          <a:lnRef idx="0"/>
          <a:fillRef idx="0"/>
          <a:effectRef idx="0"/>
          <a:fontRef idx="minor"/>
        </p:style>
        <p:txBody>
          <a:bodyPr lIns="0" rIns="0" tIns="12600" bIns="0"/>
          <a:p>
            <a:pPr>
              <a:lnSpc>
                <a:spcPct val="100000"/>
              </a:lnSpc>
            </a:pPr>
            <a:endParaRPr/>
          </a:p>
          <a:p>
            <a:pPr>
              <a:lnSpc>
                <a:spcPct val="100000"/>
              </a:lnSpc>
            </a:pPr>
            <a:r>
              <a:rPr b="1" lang="it-IT" sz="1400" strike="noStrike">
                <a:solidFill>
                  <a:srgbClr val="231f20"/>
                </a:solidFill>
                <a:latin typeface="Arial"/>
                <a:ea typeface="DejaVu Sans"/>
              </a:rPr>
              <a:t>Inviare tramite fax o e-mail:</a:t>
            </a:r>
            <a:endParaRPr/>
          </a:p>
          <a:p>
            <a:pPr>
              <a:lnSpc>
                <a:spcPct val="100000"/>
              </a:lnSpc>
              <a:buFont typeface="StarSymbol"/>
              <a:buChar char="l"/>
            </a:pPr>
            <a:r>
              <a:rPr b="1" lang="it-IT" sz="1400" strike="noStrike">
                <a:solidFill>
                  <a:srgbClr val="231f20"/>
                </a:solidFill>
                <a:latin typeface="Arial"/>
                <a:ea typeface="DejaVu Sans"/>
              </a:rPr>
              <a:t>fax 0141/484089</a:t>
            </a:r>
            <a:endParaRPr/>
          </a:p>
          <a:p>
            <a:pPr>
              <a:lnSpc>
                <a:spcPct val="100000"/>
              </a:lnSpc>
              <a:buFont typeface="StarSymbol"/>
              <a:buChar char="l"/>
            </a:pPr>
            <a:r>
              <a:rPr b="1" lang="it-IT" sz="1400" strike="noStrike">
                <a:solidFill>
                  <a:srgbClr val="231f20"/>
                </a:solidFill>
                <a:latin typeface="Arial"/>
                <a:ea typeface="DejaVu Sans"/>
              </a:rPr>
              <a:t>e-mail: </a:t>
            </a:r>
            <a:r>
              <a:rPr b="1" lang="it-IT" sz="1400" strike="noStrike" u="sng">
                <a:solidFill>
                  <a:srgbClr val="0000ff"/>
                </a:solidFill>
                <a:latin typeface="Arial"/>
                <a:ea typeface="DejaVu Sans"/>
              </a:rPr>
              <a:t>promozionesalute@asl.at.it</a:t>
            </a:r>
            <a:endParaRPr/>
          </a:p>
          <a:p>
            <a:pPr>
              <a:lnSpc>
                <a:spcPct val="100000"/>
              </a:lnSpc>
            </a:pPr>
            <a:r>
              <a:rPr b="1" lang="it-IT" sz="1400" strike="noStrike">
                <a:solidFill>
                  <a:srgbClr val="231f20"/>
                </a:solidFill>
                <a:latin typeface="Arial"/>
                <a:ea typeface="DejaVu Sans"/>
              </a:rPr>
              <a:t>S.S. PROMOZIONE EDUCAZIONE ALLA SALUTE E SCREENING ASL AT  Via Conte Verde 125 - 14100 ASTI tel. 0141/484049</a:t>
            </a:r>
            <a:endParaRPr/>
          </a:p>
        </p:txBody>
      </p:sp>
      <p:sp>
        <p:nvSpPr>
          <p:cNvPr id="504" name="CustomShape 7"/>
          <p:cNvSpPr/>
          <p:nvPr/>
        </p:nvSpPr>
        <p:spPr>
          <a:xfrm>
            <a:off x="180000" y="9720720"/>
            <a:ext cx="7181280" cy="207000"/>
          </a:xfrm>
          <a:custGeom>
            <a:avLst/>
            <a:gdLst/>
            <a:ahLst/>
            <a:rect l="0" t="0" r="r" b="b"/>
            <a:pathLst>
              <a:path w="7196161" h="221880">
                <a:moveTo>
                  <a:pt x="0" y="221879"/>
                </a:moveTo>
                <a:lnTo>
                  <a:pt x="7196160" y="221879"/>
                </a:lnTo>
                <a:lnTo>
                  <a:pt x="7196160" y="0"/>
                </a:lnTo>
                <a:lnTo>
                  <a:pt x="0" y="0"/>
                </a:lnTo>
                <a:lnTo>
                  <a:pt x="0" y="221879"/>
                </a:lnTo>
              </a:path>
            </a:pathLst>
          </a:custGeom>
          <a:solidFill>
            <a:srgbClr val="4a6eb5"/>
          </a:solidFill>
          <a:ln>
            <a:noFill/>
          </a:ln>
        </p:spPr>
        <p:style>
          <a:lnRef idx="0"/>
          <a:fillRef idx="0"/>
          <a:effectRef idx="0"/>
          <a:fontRef idx="minor"/>
        </p:style>
      </p:sp>
      <p:sp>
        <p:nvSpPr>
          <p:cNvPr id="505" name="CustomShape 8"/>
          <p:cNvSpPr/>
          <p:nvPr/>
        </p:nvSpPr>
        <p:spPr>
          <a:xfrm>
            <a:off x="180000" y="9942840"/>
            <a:ext cx="7181280" cy="207000"/>
          </a:xfrm>
          <a:custGeom>
            <a:avLst/>
            <a:gdLst/>
            <a:ahLst/>
            <a:rect l="0" t="0" r="r" b="b"/>
            <a:pathLst>
              <a:path w="7196161" h="221880">
                <a:moveTo>
                  <a:pt x="0" y="221879"/>
                </a:moveTo>
                <a:lnTo>
                  <a:pt x="7196160" y="221879"/>
                </a:lnTo>
                <a:lnTo>
                  <a:pt x="7196160" y="0"/>
                </a:lnTo>
                <a:lnTo>
                  <a:pt x="0" y="0"/>
                </a:lnTo>
                <a:lnTo>
                  <a:pt x="0" y="221879"/>
                </a:lnTo>
              </a:path>
            </a:pathLst>
          </a:custGeom>
          <a:solidFill>
            <a:srgbClr val="962a1f"/>
          </a:solidFill>
          <a:ln>
            <a:noFill/>
          </a:ln>
        </p:spPr>
        <p:style>
          <a:lnRef idx="0"/>
          <a:fillRef idx="0"/>
          <a:effectRef idx="0"/>
          <a:fontRef idx="minor"/>
        </p:style>
      </p:sp>
      <p:sp>
        <p:nvSpPr>
          <p:cNvPr id="506" name="CustomShape 9"/>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06EA781E-4769-438B-953D-CAF57C739B4B}"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CustomShape 1"/>
          <p:cNvSpPr/>
          <p:nvPr/>
        </p:nvSpPr>
        <p:spPr>
          <a:xfrm>
            <a:off x="180000" y="1007676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312" name="CustomShape 2"/>
          <p:cNvSpPr/>
          <p:nvPr/>
        </p:nvSpPr>
        <p:spPr>
          <a:xfrm>
            <a:off x="180000" y="9927360"/>
            <a:ext cx="7180560" cy="134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313" name="CustomShape 3"/>
          <p:cNvSpPr/>
          <p:nvPr/>
        </p:nvSpPr>
        <p:spPr>
          <a:xfrm>
            <a:off x="108000" y="288000"/>
            <a:ext cx="7216200" cy="7747920"/>
          </a:xfrm>
          <a:prstGeom prst="rect">
            <a:avLst/>
          </a:prstGeom>
          <a:noFill/>
          <a:ln>
            <a:noFill/>
          </a:ln>
        </p:spPr>
        <p:style>
          <a:lnRef idx="0"/>
          <a:fillRef idx="0"/>
          <a:effectRef idx="0"/>
          <a:fontRef idx="minor"/>
        </p:style>
        <p:txBody>
          <a:bodyPr lIns="0" rIns="0" tIns="12600" bIns="0"/>
          <a:p>
            <a:pPr>
              <a:lnSpc>
                <a:spcPct val="100000"/>
              </a:lnSpc>
            </a:pPr>
            <a:endParaRPr/>
          </a:p>
          <a:p>
            <a:pPr>
              <a:lnSpc>
                <a:spcPct val="100000"/>
              </a:lnSpc>
            </a:pPr>
            <a:endParaRPr/>
          </a:p>
          <a:p>
            <a:pPr algn="just">
              <a:lnSpc>
                <a:spcPct val="100000"/>
              </a:lnSpc>
            </a:pPr>
            <a:r>
              <a:rPr lang="it-IT" sz="1300" strike="noStrike">
                <a:solidFill>
                  <a:srgbClr val="231f20"/>
                </a:solidFill>
                <a:latin typeface="Arial"/>
                <a:ea typeface="DejaVu Sans"/>
              </a:rPr>
              <a:t>Nella Regione Piemonte sono molto diffuse, tra i bambini, le attività sedentarie, come il trascorrere</a:t>
            </a:r>
            <a:endParaRPr/>
          </a:p>
          <a:p>
            <a:pPr algn="just">
              <a:lnSpc>
                <a:spcPct val="100000"/>
              </a:lnSpc>
            </a:pPr>
            <a:r>
              <a:rPr lang="it-IT" sz="1300" strike="noStrike">
                <a:solidFill>
                  <a:srgbClr val="231f20"/>
                </a:solidFill>
                <a:latin typeface="Arial"/>
                <a:ea typeface="DejaVu Sans"/>
              </a:rPr>
              <a:t>molto tempo a guardare la televisione e giocare con i videogiochi/tablet/cellulare.</a:t>
            </a:r>
            <a:endParaRPr/>
          </a:p>
          <a:p>
            <a:pPr algn="just">
              <a:lnSpc>
                <a:spcPct val="100000"/>
              </a:lnSpc>
            </a:pPr>
            <a:endParaRPr/>
          </a:p>
          <a:p>
            <a:pPr algn="just">
              <a:lnSpc>
                <a:spcPct val="100000"/>
              </a:lnSpc>
            </a:pPr>
            <a:r>
              <a:rPr lang="it-IT" sz="1300" strike="noStrike">
                <a:solidFill>
                  <a:srgbClr val="231f20"/>
                </a:solidFill>
                <a:latin typeface="Arial"/>
                <a:ea typeface="DejaVu Sans"/>
              </a:rPr>
              <a:t>Diverse fonti autorevoli raccomandano un limite di esposizione complessivo alla televisione/ videogiochi/ tablet/ cellulare per i bambini di età maggiore ai 2 anni di non oltre le 2 ore quotidiane.</a:t>
            </a:r>
            <a:endParaRPr/>
          </a:p>
          <a:p>
            <a:pPr algn="just">
              <a:lnSpc>
                <a:spcPct val="100000"/>
              </a:lnSpc>
            </a:pPr>
            <a:r>
              <a:rPr lang="it-IT" sz="1300" strike="noStrike">
                <a:solidFill>
                  <a:srgbClr val="231f20"/>
                </a:solidFill>
                <a:latin typeface="Arial"/>
                <a:ea typeface="DejaVu Sans"/>
              </a:rPr>
              <a:t>Il 64% dei bambini della ASL AT guarda la TV o usa videogiochi/ tablet/ cellulare da 0 a due 2 ore al giorno, mentre il 30% è esposto quotidianamente alla TV o ai videogiochi/ tablet/ cellulare da 3 a 4 ore e il 6% per almeno 5 ore.</a:t>
            </a:r>
            <a:endParaRPr/>
          </a:p>
          <a:p>
            <a:pPr algn="just">
              <a:lnSpc>
                <a:spcPct val="100000"/>
              </a:lnSpc>
            </a:pPr>
            <a:r>
              <a:rPr lang="it-IT" sz="1300" strike="noStrike">
                <a:solidFill>
                  <a:srgbClr val="231f20"/>
                </a:solidFill>
                <a:latin typeface="Arial"/>
                <a:ea typeface="DejaVu Sans"/>
              </a:rPr>
              <a:t>Anche questi dati registrano comunque un miglioramento rispetto alle rilevazioni precedenti.</a:t>
            </a:r>
            <a:endParaRPr/>
          </a:p>
          <a:p>
            <a:pPr algn="just">
              <a:lnSpc>
                <a:spcPct val="100000"/>
              </a:lnSpc>
            </a:pPr>
            <a:endParaRPr/>
          </a:p>
          <a:p>
            <a:pPr algn="just">
              <a:lnSpc>
                <a:spcPct val="100000"/>
              </a:lnSpc>
            </a:pPr>
            <a:r>
              <a:rPr lang="it-IT" sz="1300" strike="noStrike">
                <a:solidFill>
                  <a:srgbClr val="231f20"/>
                </a:solidFill>
                <a:latin typeface="Arial"/>
                <a:ea typeface="DejaVu Sans"/>
              </a:rPr>
              <a:t>Per quanto riguarda il fumo il 74% dei dirigenti scolastici dichiara di non aver avuto “mai” difficoltà nell’applicare la legge sul divieto di fumo negli spazi aperti della scuola (rispetto al 76,1% a livello nazionale). </a:t>
            </a:r>
            <a:endParaRPr/>
          </a:p>
          <a:p>
            <a:pPr algn="just">
              <a:lnSpc>
                <a:spcPct val="100000"/>
              </a:lnSpc>
            </a:pPr>
            <a:endParaRPr/>
          </a:p>
          <a:p>
            <a:pPr algn="just">
              <a:lnSpc>
                <a:spcPct val="100000"/>
              </a:lnSpc>
            </a:pPr>
            <a:r>
              <a:rPr lang="it-IT" sz="1300" strike="noStrike">
                <a:solidFill>
                  <a:srgbClr val="231f20"/>
                </a:solidFill>
                <a:latin typeface="Arial"/>
                <a:ea typeface="DejaVu Sans"/>
              </a:rPr>
              <a:t>La letteratura indica che gli interventi di prevenzione per essere efficaci devono prevedere il</a:t>
            </a:r>
            <a:endParaRPr/>
          </a:p>
          <a:p>
            <a:pPr algn="just">
              <a:lnSpc>
                <a:spcPct val="100000"/>
              </a:lnSpc>
            </a:pPr>
            <a:r>
              <a:rPr lang="it-IT" sz="1300" strike="noStrike">
                <a:solidFill>
                  <a:srgbClr val="231f20"/>
                </a:solidFill>
                <a:latin typeface="Arial"/>
                <a:ea typeface="DejaVu Sans"/>
              </a:rPr>
              <a:t>coinvolgimento della scuola e della famiglia attraverso programmi integrati, che coinvolgano cioè</a:t>
            </a:r>
            <a:endParaRPr/>
          </a:p>
          <a:p>
            <a:pPr algn="just">
              <a:lnSpc>
                <a:spcPct val="100000"/>
              </a:lnSpc>
            </a:pPr>
            <a:r>
              <a:rPr lang="it-IT" sz="1300" strike="noStrike">
                <a:solidFill>
                  <a:srgbClr val="231f20"/>
                </a:solidFill>
                <a:latin typeface="Arial"/>
                <a:ea typeface="DejaVu Sans"/>
              </a:rPr>
              <a:t>diversi settori e ambiti sociali  e multi-componenti, che mirino ad aspetti diversi della salute del</a:t>
            </a:r>
            <a:endParaRPr/>
          </a:p>
          <a:p>
            <a:pPr algn="just">
              <a:lnSpc>
                <a:spcPct val="100000"/>
              </a:lnSpc>
            </a:pPr>
            <a:r>
              <a:rPr lang="it-IT" sz="1300" strike="noStrike">
                <a:solidFill>
                  <a:srgbClr val="231f20"/>
                </a:solidFill>
                <a:latin typeface="Arial"/>
                <a:ea typeface="DejaVu Sans"/>
              </a:rPr>
              <a:t>bambino quali alimentazione, attività fisica, prevenzione di fattori di rischio legati all’età, con</a:t>
            </a:r>
            <a:endParaRPr/>
          </a:p>
          <a:p>
            <a:pPr algn="just">
              <a:lnSpc>
                <a:spcPct val="100000"/>
              </a:lnSpc>
            </a:pPr>
            <a:r>
              <a:rPr lang="it-IT" sz="1300" strike="noStrike">
                <a:solidFill>
                  <a:srgbClr val="231f20"/>
                </a:solidFill>
                <a:latin typeface="Arial"/>
                <a:ea typeface="DejaVu Sans"/>
              </a:rPr>
              <a:t>l’obiettivo generale di promuovere l’adozione di stili di vita più sani.</a:t>
            </a:r>
            <a:endParaRPr/>
          </a:p>
          <a:p>
            <a:pPr algn="just">
              <a:lnSpc>
                <a:spcPct val="100000"/>
              </a:lnSpc>
            </a:pPr>
            <a:endParaRPr/>
          </a:p>
          <a:p>
            <a:pPr algn="just">
              <a:lnSpc>
                <a:spcPct val="100000"/>
              </a:lnSpc>
            </a:pPr>
            <a:r>
              <a:rPr lang="it-IT" sz="1300" strike="noStrike">
                <a:solidFill>
                  <a:srgbClr val="231f20"/>
                </a:solidFill>
                <a:latin typeface="Arial"/>
                <a:ea typeface="ArialMT"/>
              </a:rPr>
              <a:t>Da molti anni, nella nostra realtà, la collaborazione tra il mondo sanitario e quello della scuola rappresenta un elemento fondamentale per lo sviluppo di azioni basate su metodologie partecipative (inclusione, co-progettazione, formazione congiunta) in grado di garantire qualità ed efficacia degli interventi di promozione della salute. </a:t>
            </a:r>
            <a:endParaRPr/>
          </a:p>
          <a:p>
            <a:pPr algn="just">
              <a:lnSpc>
                <a:spcPct val="100000"/>
              </a:lnSpc>
            </a:pPr>
            <a:r>
              <a:rPr lang="it-IT" sz="1300" strike="noStrike">
                <a:solidFill>
                  <a:srgbClr val="231f20"/>
                </a:solidFill>
                <a:latin typeface="Arial"/>
                <a:ea typeface="ArialMT"/>
              </a:rPr>
              <a:t>Nell'ASL AT, in seguito alla collaborazione con il Gruppo Tecnico Provinciale e la partecipazione alla rete </a:t>
            </a:r>
            <a:r>
              <a:rPr i="1" lang="it-IT" sz="1300" strike="noStrike">
                <a:solidFill>
                  <a:srgbClr val="231f20"/>
                </a:solidFill>
                <a:latin typeface="Arial"/>
                <a:ea typeface="ArialMT"/>
              </a:rPr>
              <a:t> SHE</a:t>
            </a:r>
            <a:r>
              <a:rPr lang="it-IT" sz="1300" strike="noStrike">
                <a:solidFill>
                  <a:srgbClr val="231f20"/>
                </a:solidFill>
                <a:latin typeface="Arial"/>
                <a:ea typeface="ArialMT"/>
              </a:rPr>
              <a:t> (Network Europeo delle “Scuole che promuovono salute) sono stati costruiti una serie di percorsi condivisi,  oltre a eventi e seminari congiunti su temi emergenti (maltrattamenti e abusi, uso corretto di internet, ecc.)</a:t>
            </a:r>
            <a:endParaRPr/>
          </a:p>
          <a:p>
            <a:pPr algn="just">
              <a:lnSpc>
                <a:spcPct val="100000"/>
              </a:lnSpc>
            </a:pPr>
            <a:r>
              <a:rPr lang="it-IT" sz="1300" strike="noStrike">
                <a:solidFill>
                  <a:srgbClr val="231f20"/>
                </a:solidFill>
                <a:latin typeface="Arial"/>
                <a:ea typeface="DejaVu Sans"/>
              </a:rPr>
              <a:t>La costante opera di promozione ed educazione svolta dalla scuola, anche con la collaborazione degli operatori sanitari dell' ASL, ha consentito di ottenere, nel corso degli anni, risultati di salute anche nella ASL AT. </a:t>
            </a:r>
            <a:endParaRPr/>
          </a:p>
          <a:p>
            <a:pPr algn="just">
              <a:lnSpc>
                <a:spcPct val="100000"/>
              </a:lnSpc>
            </a:pPr>
            <a:endParaRPr/>
          </a:p>
          <a:p>
            <a:pPr>
              <a:lnSpc>
                <a:spcPct val="100000"/>
              </a:lnSpc>
            </a:pPr>
            <a:endParaRPr/>
          </a:p>
          <a:p>
            <a:pPr>
              <a:lnSpc>
                <a:spcPct val="100000"/>
              </a:lnSpc>
            </a:pPr>
            <a:r>
              <a:rPr b="1" lang="it-IT" sz="1400" strike="noStrike">
                <a:solidFill>
                  <a:srgbClr val="a91f23"/>
                </a:solidFill>
                <a:latin typeface="Arial"/>
                <a:ea typeface="DejaVu Sans"/>
              </a:rPr>
              <a:t>	</a:t>
            </a:r>
            <a:r>
              <a:rPr b="1" lang="it-IT" sz="1400" strike="noStrike">
                <a:solidFill>
                  <a:srgbClr val="a91f23"/>
                </a:solidFill>
                <a:latin typeface="Arial"/>
                <a:ea typeface="DejaVu Sans"/>
              </a:rPr>
              <a:t>	</a:t>
            </a:r>
            <a:r>
              <a:rPr b="1" lang="it-IT" sz="1400" strike="noStrike">
                <a:solidFill>
                  <a:srgbClr val="a91f23"/>
                </a:solidFill>
                <a:latin typeface="Arial"/>
                <a:ea typeface="DejaVu Sans"/>
              </a:rPr>
              <a:t>	</a:t>
            </a:r>
            <a:endParaRPr/>
          </a:p>
          <a:p>
            <a:pPr algn="just">
              <a:lnSpc>
                <a:spcPct val="100000"/>
              </a:lnSpc>
            </a:pPr>
            <a:endParaRPr/>
          </a:p>
          <a:p>
            <a:pPr>
              <a:lnSpc>
                <a:spcPct val="100000"/>
              </a:lnSpc>
            </a:pPr>
            <a:endParaRPr/>
          </a:p>
          <a:p>
            <a:pPr>
              <a:lnSpc>
                <a:spcPct val="100000"/>
              </a:lnSpc>
            </a:pPr>
            <a:endParaRPr/>
          </a:p>
        </p:txBody>
      </p:sp>
      <p:sp>
        <p:nvSpPr>
          <p:cNvPr id="314" name="CustomShape 4"/>
          <p:cNvSpPr/>
          <p:nvPr/>
        </p:nvSpPr>
        <p:spPr>
          <a:xfrm>
            <a:off x="144000" y="7734240"/>
            <a:ext cx="7180200" cy="1833120"/>
          </a:xfrm>
          <a:prstGeom prst="rect">
            <a:avLst/>
          </a:prstGeom>
          <a:blipFill>
            <a:blip r:embed="rId1"/>
            <a:stretch>
              <a:fillRect/>
            </a:stretch>
          </a:blipFill>
          <a:ln>
            <a:noFill/>
          </a:ln>
        </p:spPr>
        <p:style>
          <a:lnRef idx="0"/>
          <a:fillRef idx="0"/>
          <a:effectRef idx="0"/>
          <a:fontRef idx="minor"/>
        </p:style>
      </p:sp>
      <p:sp>
        <p:nvSpPr>
          <p:cNvPr id="315" name="CustomShape 5"/>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67571AEA-8A0F-4550-BC4D-99FDF58371DA}"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6" name="CustomShape 1"/>
          <p:cNvSpPr/>
          <p:nvPr/>
        </p:nvSpPr>
        <p:spPr>
          <a:xfrm>
            <a:off x="180000" y="1007676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317" name="CustomShape 2"/>
          <p:cNvSpPr/>
          <p:nvPr/>
        </p:nvSpPr>
        <p:spPr>
          <a:xfrm>
            <a:off x="180000" y="9927360"/>
            <a:ext cx="7180560" cy="134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318" name="CustomShape 3"/>
          <p:cNvSpPr/>
          <p:nvPr/>
        </p:nvSpPr>
        <p:spPr>
          <a:xfrm>
            <a:off x="167400" y="1512000"/>
            <a:ext cx="7053120" cy="4674960"/>
          </a:xfrm>
          <a:prstGeom prst="rect">
            <a:avLst/>
          </a:prstGeom>
          <a:noFill/>
          <a:ln>
            <a:noFill/>
          </a:ln>
        </p:spPr>
        <p:style>
          <a:lnRef idx="0"/>
          <a:fillRef idx="0"/>
          <a:effectRef idx="0"/>
          <a:fontRef idx="minor"/>
        </p:style>
        <p:txBody>
          <a:bodyPr lIns="0" rIns="0" tIns="12600" bIns="0"/>
          <a:p>
            <a:pPr algn="just">
              <a:lnSpc>
                <a:spcPct val="100000"/>
              </a:lnSpc>
            </a:pPr>
            <a:r>
              <a:rPr b="1" lang="it-IT" sz="1400" strike="noStrike">
                <a:solidFill>
                  <a:srgbClr val="a91f23"/>
                </a:solidFill>
                <a:latin typeface="Arial"/>
                <a:ea typeface="DejaVu Sans"/>
              </a:rPr>
              <a:t>Proposte</a:t>
            </a:r>
            <a:endParaRPr/>
          </a:p>
          <a:p>
            <a:pPr algn="just">
              <a:lnSpc>
                <a:spcPct val="100000"/>
              </a:lnSpc>
            </a:pPr>
            <a:r>
              <a:rPr lang="it-IT" sz="1300" strike="noStrike">
                <a:solidFill>
                  <a:srgbClr val="231f20"/>
                </a:solidFill>
                <a:latin typeface="Arial"/>
                <a:ea typeface="DejaVu Sans"/>
              </a:rPr>
              <a:t>Le proposte educative contenute in questo Catalogo sono state elaborate seguendo le indicazioni dei Programmi  Istituzionali di “Guadagnare Salute” e delle “Linee guida” 2017/2020 Protocollo d'Intesa tra Regione Piemonte e Ufficio Scolastico Regionale per il Piemonte “Scuole che promuovono salute”, tenendo conto delle richieste e dei bisogni di salute delle Scuole di ogni ordine  e grado.</a:t>
            </a:r>
            <a:endParaRPr/>
          </a:p>
          <a:p>
            <a:pPr algn="just">
              <a:lnSpc>
                <a:spcPct val="100000"/>
              </a:lnSpc>
            </a:pPr>
            <a:endParaRPr/>
          </a:p>
          <a:p>
            <a:pPr algn="just">
              <a:lnSpc>
                <a:spcPct val="100000"/>
              </a:lnSpc>
            </a:pPr>
            <a:r>
              <a:rPr lang="it-IT" sz="1300" strike="noStrike">
                <a:solidFill>
                  <a:srgbClr val="231f20"/>
                </a:solidFill>
                <a:latin typeface="Arial"/>
                <a:ea typeface="DejaVu Sans"/>
              </a:rPr>
              <a:t>La Scuola che promuove salute vede la stretta collaborazione tra Operatori sanitari e scolastici, Amministratori,  Associazioni di volontariato; in particolare richiede la partecipazione attiva degli Insegnanti non solo nella fase di  realizzazione degli interventi, ma soprattutto nella preparazione degli stessi che potranno essere modulati a seconda  dei diversi contesti scolastici.</a:t>
            </a:r>
            <a:endParaRPr/>
          </a:p>
          <a:p>
            <a:pPr algn="just">
              <a:lnSpc>
                <a:spcPct val="100000"/>
              </a:lnSpc>
            </a:pPr>
            <a:r>
              <a:rPr lang="it-IT" sz="1300" strike="noStrike">
                <a:solidFill>
                  <a:srgbClr val="231f20"/>
                </a:solidFill>
                <a:latin typeface="Arial"/>
                <a:ea typeface="DejaVu Sans"/>
              </a:rPr>
              <a:t>A tal fine è ritenuta indispensabile l’individuazione preliminare di Insegnanti referenti con i quali il Gruppo Multidisciplinare per la Promozione ed Educazione alla salute dell’ASL AT possa avviare l’iter progettuale.</a:t>
            </a:r>
            <a:endParaRPr/>
          </a:p>
          <a:p>
            <a:pPr algn="just">
              <a:lnSpc>
                <a:spcPct val="100000"/>
              </a:lnSpc>
            </a:pPr>
            <a:endParaRPr/>
          </a:p>
          <a:p>
            <a:pPr algn="just">
              <a:lnSpc>
                <a:spcPct val="100000"/>
              </a:lnSpc>
            </a:pPr>
            <a:r>
              <a:rPr b="1" lang="it-IT" sz="1300" strike="noStrike" u="sng">
                <a:solidFill>
                  <a:srgbClr val="000000"/>
                </a:solidFill>
                <a:latin typeface="Arial"/>
                <a:ea typeface="DejaVu Sans"/>
              </a:rPr>
              <a:t>Gli operatori sanitari si rendono inoltre disponibili a recepire richieste di consulenza (incontri con gli insegnanti,  segnalazione di materiali disponibili, ecc.) su problematiche specifiche individuate da ogni singola Scuola e non  presenti nel Catalogo.</a:t>
            </a:r>
            <a:endParaRPr/>
          </a:p>
          <a:p>
            <a:pPr algn="just">
              <a:lnSpc>
                <a:spcPct val="100000"/>
              </a:lnSpc>
            </a:pPr>
            <a:endParaRPr/>
          </a:p>
          <a:p>
            <a:pPr algn="just">
              <a:lnSpc>
                <a:spcPct val="100000"/>
              </a:lnSpc>
            </a:pPr>
            <a:r>
              <a:rPr b="1" lang="it-IT" sz="1300" strike="noStrike">
                <a:solidFill>
                  <a:srgbClr val="231f20"/>
                </a:solidFill>
                <a:latin typeface="Arial"/>
                <a:ea typeface="DejaVu Sans"/>
              </a:rPr>
              <a:t>Per aderire alla proposte stampare e compilare il modulo allegato al fondo del Catalogo.</a:t>
            </a:r>
            <a:endParaRPr/>
          </a:p>
          <a:p>
            <a:pPr algn="just">
              <a:lnSpc>
                <a:spcPct val="100000"/>
              </a:lnSpc>
            </a:pPr>
            <a:endParaRPr/>
          </a:p>
          <a:p>
            <a:pPr algn="just">
              <a:lnSpc>
                <a:spcPct val="100000"/>
              </a:lnSpc>
            </a:pPr>
            <a:r>
              <a:rPr b="1" lang="it-IT" sz="1300" strike="noStrike" u="sng">
                <a:solidFill>
                  <a:srgbClr val="000000"/>
                </a:solidFill>
                <a:latin typeface="Arial"/>
                <a:ea typeface="DejaVu Sans"/>
              </a:rPr>
              <a:t>Si consiglia di trasmetterlo con le modalità indicate entro il 1 luglio p.v. per poter garantire l’attuazione degli  interventi entro il primo semestre del prossimo anno scolastico.</a:t>
            </a:r>
            <a:endParaRPr/>
          </a:p>
          <a:p>
            <a:pPr algn="just">
              <a:lnSpc>
                <a:spcPts val="0"/>
              </a:lnSpc>
            </a:pPr>
            <a:r>
              <a:rPr b="1" lang="it-IT" sz="1300" strike="noStrike" u="sng">
                <a:solidFill>
                  <a:srgbClr val="000000"/>
                </a:solidFill>
                <a:latin typeface="Arial"/>
                <a:ea typeface="DejaVu Sans"/>
              </a:rPr>
              <a:t>Per alcuni progetti si accetteranno le richieste fino al 30 settembre p.v.</a:t>
            </a:r>
            <a:endParaRPr/>
          </a:p>
        </p:txBody>
      </p:sp>
      <p:sp>
        <p:nvSpPr>
          <p:cNvPr id="319" name="CustomShape 4"/>
          <p:cNvSpPr/>
          <p:nvPr/>
        </p:nvSpPr>
        <p:spPr>
          <a:xfrm>
            <a:off x="1111320" y="6552000"/>
            <a:ext cx="5317920" cy="3090240"/>
          </a:xfrm>
          <a:prstGeom prst="rect">
            <a:avLst/>
          </a:prstGeom>
          <a:blipFill>
            <a:blip r:embed="rId1"/>
            <a:stretch>
              <a:fillRect/>
            </a:stretch>
          </a:blipFill>
          <a:ln>
            <a:noFill/>
          </a:ln>
        </p:spPr>
        <p:style>
          <a:lnRef idx="0"/>
          <a:fillRef idx="0"/>
          <a:effectRef idx="0"/>
          <a:fontRef idx="minor"/>
        </p:style>
      </p:sp>
      <p:sp>
        <p:nvSpPr>
          <p:cNvPr id="320" name="CustomShape 5"/>
          <p:cNvSpPr/>
          <p:nvPr/>
        </p:nvSpPr>
        <p:spPr>
          <a:xfrm>
            <a:off x="1111320" y="6552000"/>
            <a:ext cx="5318280" cy="3090240"/>
          </a:xfrm>
          <a:custGeom>
            <a:avLst/>
            <a:gdLst/>
            <a:ahLst/>
            <a:rect l="0" t="0" r="r" b="b"/>
            <a:pathLst>
              <a:path w="5333147" h="3534294">
                <a:moveTo>
                  <a:pt x="0" y="3534293"/>
                </a:moveTo>
                <a:lnTo>
                  <a:pt x="5333146" y="3534293"/>
                </a:lnTo>
                <a:lnTo>
                  <a:pt x="5333146" y="0"/>
                </a:lnTo>
                <a:lnTo>
                  <a:pt x="0" y="0"/>
                </a:lnTo>
                <a:lnTo>
                  <a:pt x="0" y="3534293"/>
                </a:lnTo>
              </a:path>
            </a:pathLst>
          </a:custGeom>
          <a:noFill/>
          <a:ln w="63360">
            <a:solidFill>
              <a:srgbClr val="a71e22"/>
            </a:solidFill>
            <a:round/>
          </a:ln>
        </p:spPr>
        <p:style>
          <a:lnRef idx="0"/>
          <a:fillRef idx="0"/>
          <a:effectRef idx="0"/>
          <a:fontRef idx="minor"/>
        </p:style>
      </p:sp>
      <p:sp>
        <p:nvSpPr>
          <p:cNvPr id="321" name="CustomShape 6"/>
          <p:cNvSpPr/>
          <p:nvPr/>
        </p:nvSpPr>
        <p:spPr>
          <a:xfrm>
            <a:off x="180000" y="182880"/>
            <a:ext cx="7180200" cy="1323360"/>
          </a:xfrm>
          <a:prstGeom prst="rect">
            <a:avLst/>
          </a:prstGeom>
          <a:blipFill>
            <a:blip r:embed="rId2"/>
            <a:stretch>
              <a:fillRect/>
            </a:stretch>
          </a:blipFill>
          <a:ln>
            <a:noFill/>
          </a:ln>
        </p:spPr>
        <p:style>
          <a:lnRef idx="0"/>
          <a:fillRef idx="0"/>
          <a:effectRef idx="0"/>
          <a:fontRef idx="minor"/>
        </p:style>
      </p:sp>
      <p:sp>
        <p:nvSpPr>
          <p:cNvPr id="322" name="CustomShape 7"/>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DC521FF5-BAD4-487D-A380-F85DA219C10A}"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3" name="CustomShape 1"/>
          <p:cNvSpPr/>
          <p:nvPr/>
        </p:nvSpPr>
        <p:spPr>
          <a:xfrm>
            <a:off x="3386160" y="167760"/>
            <a:ext cx="1901880" cy="241200"/>
          </a:xfrm>
          <a:prstGeom prst="rect">
            <a:avLst/>
          </a:prstGeom>
          <a:noFill/>
          <a:ln>
            <a:noFill/>
          </a:ln>
        </p:spPr>
        <p:style>
          <a:lnRef idx="0"/>
          <a:fillRef idx="0"/>
          <a:effectRef idx="0"/>
          <a:fontRef idx="minor"/>
        </p:style>
      </p:sp>
      <p:sp>
        <p:nvSpPr>
          <p:cNvPr id="324" name="CustomShape 2"/>
          <p:cNvSpPr/>
          <p:nvPr/>
        </p:nvSpPr>
        <p:spPr>
          <a:xfrm>
            <a:off x="1476360" y="792000"/>
            <a:ext cx="6071040" cy="10864080"/>
          </a:xfrm>
          <a:prstGeom prst="rect">
            <a:avLst/>
          </a:prstGeom>
          <a:noFill/>
          <a:ln>
            <a:noFill/>
          </a:ln>
        </p:spPr>
        <p:style>
          <a:lnRef idx="0"/>
          <a:fillRef idx="0"/>
          <a:effectRef idx="0"/>
          <a:fontRef idx="minor"/>
        </p:style>
        <p:txBody>
          <a:bodyPr lIns="0" rIns="0" tIns="12600" bIns="0"/>
          <a:p>
            <a:pPr>
              <a:lnSpc>
                <a:spcPts val="0"/>
              </a:lnSpc>
            </a:pPr>
            <a:endParaRPr/>
          </a:p>
          <a:p>
            <a:pPr>
              <a:lnSpc>
                <a:spcPts val="0"/>
              </a:lnSpc>
            </a:pPr>
            <a:endParaRPr/>
          </a:p>
          <a:p>
            <a:pPr>
              <a:lnSpc>
                <a:spcPts val="0"/>
              </a:lnSpc>
            </a:pPr>
            <a:r>
              <a:rPr lang="it-IT" sz="1400" strike="noStrike">
                <a:solidFill>
                  <a:srgbClr val="a41e22"/>
                </a:solidFill>
                <a:latin typeface="Arial"/>
                <a:ea typeface="DejaVu Sans"/>
              </a:rPr>
              <a:t>Alimentazione</a:t>
            </a:r>
            <a:endParaRPr/>
          </a:p>
          <a:p>
            <a:pPr>
              <a:lnSpc>
                <a:spcPct val="100000"/>
              </a:lnSpc>
            </a:pPr>
            <a:r>
              <a:rPr lang="it-IT" sz="1400" strike="noStrike">
                <a:solidFill>
                  <a:srgbClr val="231f20"/>
                </a:solidFill>
                <a:latin typeface="Arial"/>
                <a:ea typeface="DejaVu Sans"/>
              </a:rPr>
              <a:t>Scuole primarie</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Coloriamo i pasti....”</a:t>
            </a:r>
            <a:r>
              <a:rPr i="1" lang="it-IT" sz="1400" strike="noStrike">
                <a:solidFill>
                  <a:srgbClr val="231f20"/>
                </a:solidFill>
                <a:latin typeface="Arial"/>
                <a:ea typeface="DejaVu Sans"/>
              </a:rPr>
              <a:t>...6</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ff0000"/>
                </a:solidFill>
                <a:latin typeface="Arial"/>
                <a:ea typeface="DejaVu Sans"/>
              </a:rPr>
              <a:t>NEW</a:t>
            </a:r>
            <a:endParaRPr/>
          </a:p>
          <a:p>
            <a:pPr>
              <a:lnSpc>
                <a:spcPct val="100000"/>
              </a:lnSpc>
            </a:pPr>
            <a:r>
              <a:rPr lang="it-IT" sz="1400" strike="noStrike">
                <a:solidFill>
                  <a:srgbClr val="231f20"/>
                </a:solidFill>
                <a:latin typeface="Arial"/>
                <a:ea typeface="DejaVu Sans"/>
              </a:rPr>
              <a:t>Scuole Sec. I grado  Scuole Sec. II grado  </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Sportello nutrizionale” ...7  </a:t>
            </a:r>
            <a:endParaRPr/>
          </a:p>
          <a:p>
            <a:pPr>
              <a:lnSpc>
                <a:spcPts val="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Programma sensibilizzazione malattia diabetica”</a:t>
            </a:r>
            <a:r>
              <a:rPr i="1" lang="it-IT" sz="1400" strike="noStrike">
                <a:solidFill>
                  <a:srgbClr val="231f20"/>
                </a:solidFill>
                <a:latin typeface="Arial"/>
                <a:ea typeface="DejaVu Sans"/>
              </a:rPr>
              <a:t>...8</a:t>
            </a:r>
            <a:endParaRPr/>
          </a:p>
          <a:p>
            <a:pPr>
              <a:lnSpc>
                <a:spcPct val="100000"/>
              </a:lnSpc>
            </a:pPr>
            <a:endParaRPr/>
          </a:p>
          <a:p>
            <a:pPr>
              <a:lnSpc>
                <a:spcPct val="100000"/>
              </a:lnSpc>
            </a:pPr>
            <a:r>
              <a:rPr lang="it-IT" sz="1400" strike="noStrike">
                <a:solidFill>
                  <a:srgbClr val="29ac4a"/>
                </a:solidFill>
                <a:latin typeface="Arial"/>
                <a:ea typeface="DejaVu Sans"/>
              </a:rPr>
              <a:t>Animali da affezione</a:t>
            </a:r>
            <a:endParaRPr/>
          </a:p>
          <a:p>
            <a:pPr>
              <a:lnSpc>
                <a:spcPct val="100000"/>
              </a:lnSpc>
            </a:pPr>
            <a:r>
              <a:rPr lang="it-IT" sz="1400" strike="noStrike">
                <a:solidFill>
                  <a:srgbClr val="231f20"/>
                </a:solidFill>
                <a:latin typeface="Arial"/>
                <a:ea typeface="DejaVu Sans"/>
              </a:rPr>
              <a:t>Scuole Sec. II grado</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Vivere bene con gli animali” </a:t>
            </a:r>
            <a:r>
              <a:rPr i="1" lang="it-IT" sz="1400" strike="noStrike">
                <a:solidFill>
                  <a:srgbClr val="231f20"/>
                </a:solidFill>
                <a:latin typeface="Arial"/>
                <a:ea typeface="DejaVu Sans"/>
              </a:rPr>
              <a:t>...9</a:t>
            </a:r>
            <a:endParaRPr/>
          </a:p>
          <a:p>
            <a:pPr>
              <a:lnSpc>
                <a:spcPct val="100000"/>
              </a:lnSpc>
            </a:pPr>
            <a:endParaRPr/>
          </a:p>
          <a:p>
            <a:pPr>
              <a:lnSpc>
                <a:spcPct val="100000"/>
              </a:lnSpc>
            </a:pPr>
            <a:endParaRPr/>
          </a:p>
          <a:p>
            <a:pPr>
              <a:lnSpc>
                <a:spcPct val="100000"/>
              </a:lnSpc>
            </a:pPr>
            <a:r>
              <a:rPr lang="it-IT" sz="1400" strike="noStrike">
                <a:solidFill>
                  <a:srgbClr val="996633"/>
                </a:solidFill>
                <a:latin typeface="Arial"/>
                <a:ea typeface="DejaVu Sans"/>
              </a:rPr>
              <a:t>Attività Fisica</a:t>
            </a:r>
            <a:endParaRPr/>
          </a:p>
          <a:p>
            <a:pPr>
              <a:lnSpc>
                <a:spcPct val="100000"/>
              </a:lnSpc>
            </a:pPr>
            <a:r>
              <a:rPr lang="it-IT" sz="1400" strike="noStrike">
                <a:solidFill>
                  <a:srgbClr val="231f20"/>
                </a:solidFill>
                <a:latin typeface="Arial"/>
                <a:ea typeface="DejaVu Sans"/>
              </a:rPr>
              <a:t>Scuole  Primaria Sec. I grado</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Su con la schiena” </a:t>
            </a:r>
            <a:r>
              <a:rPr i="1" lang="it-IT" sz="1400" strike="noStrike">
                <a:solidFill>
                  <a:srgbClr val="231f20"/>
                </a:solidFill>
                <a:latin typeface="Arial"/>
                <a:ea typeface="DejaVu Sans"/>
              </a:rPr>
              <a:t>...l0</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ff0000"/>
                </a:solidFill>
                <a:latin typeface="Arial"/>
                <a:ea typeface="DejaVu Sans"/>
              </a:rPr>
              <a:t>NEW</a:t>
            </a:r>
            <a:endParaRPr/>
          </a:p>
          <a:p>
            <a:pPr>
              <a:lnSpc>
                <a:spcPct val="100000"/>
              </a:lnSpc>
            </a:pPr>
            <a:endParaRPr/>
          </a:p>
          <a:p>
            <a:pPr>
              <a:lnSpc>
                <a:spcPct val="100000"/>
              </a:lnSpc>
            </a:pPr>
            <a:endParaRPr/>
          </a:p>
          <a:p>
            <a:pPr>
              <a:lnSpc>
                <a:spcPct val="100000"/>
              </a:lnSpc>
            </a:pPr>
            <a:r>
              <a:rPr lang="it-IT" sz="1400" strike="noStrike">
                <a:solidFill>
                  <a:srgbClr val="660066"/>
                </a:solidFill>
                <a:latin typeface="Arial"/>
                <a:ea typeface="DejaVu Sans"/>
              </a:rPr>
              <a:t>Bullismo-cyberbullismo</a:t>
            </a:r>
            <a:endParaRPr/>
          </a:p>
          <a:p>
            <a:pPr>
              <a:lnSpc>
                <a:spcPct val="100000"/>
              </a:lnSpc>
            </a:pPr>
            <a:r>
              <a:rPr lang="it-IT" sz="1400" strike="noStrike">
                <a:solidFill>
                  <a:srgbClr val="231f20"/>
                </a:solidFill>
                <a:latin typeface="Arial"/>
                <a:ea typeface="DejaVu Sans"/>
              </a:rPr>
              <a:t>Scuole Primaria Sec. I grado  Scuole Sec. II grado</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Informi@moci”.</a:t>
            </a:r>
            <a:r>
              <a:rPr i="1" lang="it-IT" sz="1400" strike="noStrike">
                <a:solidFill>
                  <a:srgbClr val="231f20"/>
                </a:solidFill>
                <a:latin typeface="Arial"/>
                <a:ea typeface="DejaVu Sans"/>
              </a:rPr>
              <a:t>.11</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231f20"/>
                </a:solidFill>
                <a:latin typeface="Arial"/>
                <a:ea typeface="DejaVu Sans"/>
              </a:rPr>
              <a:t>	</a:t>
            </a:r>
            <a:r>
              <a:rPr i="1" lang="it-IT" sz="1400" strike="noStrike">
                <a:solidFill>
                  <a:srgbClr val="ff0000"/>
                </a:solidFill>
                <a:latin typeface="Arial"/>
                <a:ea typeface="DejaVu Sans"/>
              </a:rPr>
              <a:t>NEW</a:t>
            </a:r>
            <a:endParaRPr/>
          </a:p>
          <a:p>
            <a:pPr>
              <a:lnSpc>
                <a:spcPct val="100000"/>
              </a:lnSpc>
            </a:pPr>
            <a:r>
              <a:rPr i="1" lang="it-IT" sz="1400" strike="noStrike">
                <a:solidFill>
                  <a:srgbClr val="231f20"/>
                </a:solidFill>
                <a:latin typeface="Arial"/>
                <a:ea typeface="DejaVu Sans"/>
              </a:rPr>
              <a:t>Moduli di adesione</a:t>
            </a:r>
            <a:endParaRPr/>
          </a:p>
          <a:p>
            <a:pPr>
              <a:lnSpc>
                <a:spcPct val="100000"/>
              </a:lnSpc>
            </a:pPr>
            <a:endParaRPr/>
          </a:p>
          <a:p>
            <a:pPr>
              <a:lnSpc>
                <a:spcPct val="100000"/>
              </a:lnSpc>
            </a:pPr>
            <a:r>
              <a:rPr lang="it-IT" sz="1400" strike="noStrike">
                <a:solidFill>
                  <a:srgbClr val="ee2926"/>
                </a:solidFill>
                <a:latin typeface="Arial"/>
                <a:ea typeface="DejaVu Sans"/>
              </a:rPr>
              <a:t>Dipendenze</a:t>
            </a:r>
            <a:endParaRPr/>
          </a:p>
          <a:p>
            <a:pPr>
              <a:lnSpc>
                <a:spcPct val="100000"/>
              </a:lnSpc>
            </a:pPr>
            <a:r>
              <a:rPr lang="it-IT" sz="1400" strike="noStrike">
                <a:solidFill>
                  <a:srgbClr val="231f20"/>
                </a:solidFill>
                <a:latin typeface="Arial"/>
                <a:ea typeface="DejaVu Sans"/>
              </a:rPr>
              <a:t>Scuole Sec. I grado  </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Unplugged” </a:t>
            </a:r>
            <a:r>
              <a:rPr i="1" lang="it-IT" sz="1400" strike="noStrike">
                <a:solidFill>
                  <a:srgbClr val="231f20"/>
                </a:solidFill>
                <a:latin typeface="Arial"/>
                <a:ea typeface="DejaVu Sans"/>
              </a:rPr>
              <a:t>...l2-l3  </a:t>
            </a:r>
            <a:endParaRPr/>
          </a:p>
          <a:p>
            <a:pPr>
              <a:lnSpc>
                <a:spcPts val="0"/>
              </a:lnSpc>
            </a:pPr>
            <a:r>
              <a:rPr lang="it-IT" sz="1400" strike="noStrike">
                <a:solidFill>
                  <a:srgbClr val="231f20"/>
                </a:solidFill>
                <a:latin typeface="Arial"/>
                <a:ea typeface="DejaVu Sans"/>
              </a:rPr>
              <a:t>Scuole Sec. II grado </a:t>
            </a:r>
            <a:endParaRPr/>
          </a:p>
          <a:p>
            <a:pPr>
              <a:lnSpc>
                <a:spcPts val="0"/>
              </a:lnSpc>
            </a:pPr>
            <a:r>
              <a:rPr b="1" lang="it-IT" sz="1400" strike="noStrike">
                <a:solidFill>
                  <a:srgbClr val="231f20"/>
                </a:solidFill>
                <a:latin typeface="Arial"/>
                <a:ea typeface="DejaVu Sans"/>
              </a:rPr>
              <a:t>“</a:t>
            </a:r>
            <a:r>
              <a:rPr b="1" i="1" lang="it-IT" sz="1400" strike="noStrike">
                <a:solidFill>
                  <a:srgbClr val="231f20"/>
                </a:solidFill>
                <a:latin typeface="Arial"/>
                <a:ea typeface="DejaVu Sans"/>
              </a:rPr>
              <a:t>Tabacco … meglio non provare” ...l4</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Pari e dispari” (Progetto di peer education) </a:t>
            </a:r>
            <a:r>
              <a:rPr i="1" lang="it-IT" sz="1400" strike="noStrike">
                <a:solidFill>
                  <a:srgbClr val="231f20"/>
                </a:solidFill>
                <a:latin typeface="Arial"/>
                <a:ea typeface="DejaVu Sans"/>
              </a:rPr>
              <a:t>...l5-l6-l7  </a:t>
            </a:r>
            <a:r>
              <a:rPr i="1" lang="it-IT" sz="1400" strike="noStrike">
                <a:solidFill>
                  <a:srgbClr val="ff0000"/>
                </a:solidFill>
                <a:latin typeface="Arial"/>
                <a:ea typeface="DejaVu Sans"/>
              </a:rPr>
              <a:t>NEW</a:t>
            </a:r>
            <a:endParaRPr/>
          </a:p>
          <a:p>
            <a:pPr>
              <a:lnSpc>
                <a:spcPct val="100000"/>
              </a:lnSpc>
            </a:pPr>
            <a:endParaRPr/>
          </a:p>
          <a:p>
            <a:pPr>
              <a:lnSpc>
                <a:spcPct val="100000"/>
              </a:lnSpc>
            </a:pPr>
            <a:r>
              <a:rPr lang="it-IT" sz="1400" strike="noStrike">
                <a:solidFill>
                  <a:srgbClr val="ff00ff"/>
                </a:solidFill>
                <a:latin typeface="Arial"/>
                <a:ea typeface="DejaVu Sans"/>
              </a:rPr>
              <a:t>Donazioni sangue e midollo osseo</a:t>
            </a:r>
            <a:endParaRPr/>
          </a:p>
          <a:p>
            <a:pPr>
              <a:lnSpc>
                <a:spcPts val="0"/>
              </a:lnSpc>
            </a:pPr>
            <a:r>
              <a:rPr lang="it-IT" sz="1400" strike="noStrike">
                <a:solidFill>
                  <a:srgbClr val="231f20"/>
                </a:solidFill>
                <a:latin typeface="Arial"/>
                <a:ea typeface="DejaVu Sans"/>
              </a:rPr>
              <a:t>Scuole Sec. II grado </a:t>
            </a:r>
            <a:endParaRPr/>
          </a:p>
          <a:p>
            <a:pPr>
              <a:lnSpc>
                <a:spcPts val="0"/>
              </a:lnSpc>
            </a:pPr>
            <a:r>
              <a:rPr b="1" lang="it-IT" sz="1400" strike="noStrike">
                <a:solidFill>
                  <a:srgbClr val="231f20"/>
                </a:solidFill>
                <a:latin typeface="Arial"/>
                <a:ea typeface="DejaVu Sans"/>
              </a:rPr>
              <a:t>“</a:t>
            </a:r>
            <a:r>
              <a:rPr b="1" lang="it-IT" sz="1400" strike="noStrike">
                <a:solidFill>
                  <a:srgbClr val="231f20"/>
                </a:solidFill>
                <a:latin typeface="Arial"/>
                <a:ea typeface="DejaVu Sans"/>
              </a:rPr>
              <a:t>Porgi una mano ..qualcuno ha bisogno di te</a:t>
            </a:r>
            <a:r>
              <a:rPr b="1" i="1" lang="it-IT" sz="1400" strike="noStrike">
                <a:solidFill>
                  <a:srgbClr val="231f20"/>
                </a:solidFill>
                <a:latin typeface="Arial"/>
                <a:ea typeface="DejaVu Sans"/>
              </a:rPr>
              <a:t>” </a:t>
            </a:r>
            <a:r>
              <a:rPr i="1" lang="it-IT" sz="1400" strike="noStrike">
                <a:solidFill>
                  <a:srgbClr val="231f20"/>
                </a:solidFill>
                <a:latin typeface="Arial"/>
                <a:ea typeface="DejaVu Sans"/>
              </a:rPr>
              <a:t>...l4</a:t>
            </a:r>
            <a:endParaRPr/>
          </a:p>
          <a:p>
            <a:pPr>
              <a:lnSpc>
                <a:spcPct val="100000"/>
              </a:lnSpc>
            </a:pPr>
            <a:endParaRPr/>
          </a:p>
          <a:p>
            <a:pPr>
              <a:lnSpc>
                <a:spcPts val="0"/>
              </a:lnSpc>
            </a:pPr>
            <a:endParaRPr/>
          </a:p>
          <a:p>
            <a:pPr>
              <a:lnSpc>
                <a:spcPts val="0"/>
              </a:lnSpc>
            </a:pPr>
            <a:r>
              <a:rPr lang="it-IT" sz="1400" strike="noStrike">
                <a:solidFill>
                  <a:srgbClr val="0000ff"/>
                </a:solidFill>
                <a:latin typeface="Arial"/>
                <a:ea typeface="DejaVu Sans"/>
              </a:rPr>
              <a:t>Malattie sessualmente trasmesse</a:t>
            </a:r>
            <a:endParaRPr/>
          </a:p>
          <a:p>
            <a:pPr>
              <a:lnSpc>
                <a:spcPct val="100000"/>
              </a:lnSpc>
            </a:pPr>
            <a:r>
              <a:rPr lang="it-IT" sz="1400" strike="noStrike">
                <a:solidFill>
                  <a:srgbClr val="231f20"/>
                </a:solidFill>
                <a:latin typeface="Arial"/>
                <a:ea typeface="DejaVu Sans"/>
              </a:rPr>
              <a:t>Scuole Sec. II grado Asti Centro e Asti Sud</a:t>
            </a:r>
            <a:endParaRPr/>
          </a:p>
          <a:p>
            <a:pPr>
              <a:lnSpc>
                <a:spcPct val="100000"/>
              </a:lnSpc>
            </a:pPr>
            <a:r>
              <a:rPr b="1" i="1" lang="it-IT" sz="1400" strike="noStrike">
                <a:solidFill>
                  <a:srgbClr val="000000"/>
                </a:solidFill>
                <a:latin typeface="Arial"/>
                <a:ea typeface="DejaVu Sans"/>
              </a:rPr>
              <a:t>“</a:t>
            </a:r>
            <a:r>
              <a:rPr b="1" i="1" lang="it-IT" sz="1400" strike="noStrike">
                <a:solidFill>
                  <a:srgbClr val="000000"/>
                </a:solidFill>
                <a:latin typeface="Arial"/>
                <a:ea typeface="DejaVu Sans"/>
              </a:rPr>
              <a:t>HIV/AIDS e Infezioni Sessualmente Trasmissibili”</a:t>
            </a:r>
            <a:endParaRPr/>
          </a:p>
          <a:p>
            <a:pPr>
              <a:lnSpc>
                <a:spcPct val="100000"/>
              </a:lnSpc>
            </a:pPr>
            <a:endParaRPr/>
          </a:p>
          <a:p>
            <a:pPr>
              <a:lnSpc>
                <a:spcPct val="100000"/>
              </a:lnSpc>
            </a:pPr>
            <a:endParaRPr/>
          </a:p>
        </p:txBody>
      </p:sp>
      <p:sp>
        <p:nvSpPr>
          <p:cNvPr id="325" name="CustomShape 3"/>
          <p:cNvSpPr/>
          <p:nvPr/>
        </p:nvSpPr>
        <p:spPr>
          <a:xfrm>
            <a:off x="864000" y="3888000"/>
            <a:ext cx="534240" cy="645480"/>
          </a:xfrm>
          <a:custGeom>
            <a:avLst/>
            <a:gdLst/>
            <a:ahLst/>
            <a:rect l="0" t="0" r="r" b="b"/>
            <a:pathLst>
              <a:path w="548653" h="620614">
                <a:moveTo>
                  <a:pt x="0" y="620613"/>
                </a:moveTo>
                <a:lnTo>
                  <a:pt x="548652" y="620613"/>
                </a:lnTo>
                <a:lnTo>
                  <a:pt x="548652" y="0"/>
                </a:lnTo>
                <a:lnTo>
                  <a:pt x="0" y="0"/>
                </a:lnTo>
                <a:lnTo>
                  <a:pt x="0" y="620613"/>
                </a:lnTo>
              </a:path>
            </a:pathLst>
          </a:custGeom>
          <a:solidFill>
            <a:srgbClr val="804c19"/>
          </a:solidFill>
          <a:ln>
            <a:noFill/>
          </a:ln>
        </p:spPr>
        <p:style>
          <a:lnRef idx="0"/>
          <a:fillRef idx="0"/>
          <a:effectRef idx="0"/>
          <a:fontRef idx="minor"/>
        </p:style>
      </p:sp>
      <p:sp>
        <p:nvSpPr>
          <p:cNvPr id="326" name="CustomShape 4"/>
          <p:cNvSpPr/>
          <p:nvPr/>
        </p:nvSpPr>
        <p:spPr>
          <a:xfrm>
            <a:off x="864360" y="6048000"/>
            <a:ext cx="534240" cy="1221480"/>
          </a:xfrm>
          <a:custGeom>
            <a:avLst/>
            <a:gdLst/>
            <a:ahLst/>
            <a:rect l="0" t="0" r="r" b="b"/>
            <a:pathLst>
              <a:path w="548653" h="1061342">
                <a:moveTo>
                  <a:pt x="0" y="1061341"/>
                </a:moveTo>
                <a:lnTo>
                  <a:pt x="548652" y="1061341"/>
                </a:lnTo>
                <a:lnTo>
                  <a:pt x="548652" y="0"/>
                </a:lnTo>
                <a:lnTo>
                  <a:pt x="0" y="0"/>
                </a:lnTo>
                <a:lnTo>
                  <a:pt x="0" y="1061341"/>
                </a:lnTo>
              </a:path>
            </a:pathLst>
          </a:custGeom>
          <a:solidFill>
            <a:srgbClr val="ee2926"/>
          </a:solidFill>
          <a:ln>
            <a:noFill/>
          </a:ln>
        </p:spPr>
        <p:style>
          <a:lnRef idx="0"/>
          <a:fillRef idx="0"/>
          <a:effectRef idx="0"/>
          <a:fontRef idx="minor"/>
        </p:style>
      </p:sp>
      <p:sp>
        <p:nvSpPr>
          <p:cNvPr id="327" name="CustomShape 5"/>
          <p:cNvSpPr/>
          <p:nvPr/>
        </p:nvSpPr>
        <p:spPr>
          <a:xfrm>
            <a:off x="864000" y="8496000"/>
            <a:ext cx="543960" cy="861480"/>
          </a:xfrm>
          <a:custGeom>
            <a:avLst/>
            <a:gdLst/>
            <a:ahLst/>
            <a:rect l="0" t="0" r="r" b="b"/>
            <a:pathLst>
              <a:path w="530674" h="1502063">
                <a:moveTo>
                  <a:pt x="0" y="1502062"/>
                </a:moveTo>
                <a:lnTo>
                  <a:pt x="530673" y="1502062"/>
                </a:lnTo>
                <a:lnTo>
                  <a:pt x="530673" y="0"/>
                </a:lnTo>
                <a:lnTo>
                  <a:pt x="0" y="0"/>
                </a:lnTo>
                <a:lnTo>
                  <a:pt x="0" y="1502062"/>
                </a:lnTo>
              </a:path>
            </a:pathLst>
          </a:custGeom>
          <a:solidFill>
            <a:srgbClr val="2300dc"/>
          </a:solidFill>
          <a:ln>
            <a:noFill/>
          </a:ln>
        </p:spPr>
        <p:style>
          <a:lnRef idx="0"/>
          <a:fillRef idx="0"/>
          <a:effectRef idx="0"/>
          <a:fontRef idx="minor"/>
        </p:style>
      </p:sp>
      <p:sp>
        <p:nvSpPr>
          <p:cNvPr id="328" name="CustomShape 6"/>
          <p:cNvSpPr/>
          <p:nvPr/>
        </p:nvSpPr>
        <p:spPr>
          <a:xfrm>
            <a:off x="864000" y="7560000"/>
            <a:ext cx="515880" cy="645480"/>
          </a:xfrm>
          <a:custGeom>
            <a:avLst/>
            <a:gdLst/>
            <a:ahLst/>
            <a:rect l="0" t="0" r="r" b="b"/>
            <a:pathLst>
              <a:path w="530674" h="620619">
                <a:moveTo>
                  <a:pt x="0" y="620618"/>
                </a:moveTo>
                <a:lnTo>
                  <a:pt x="530673" y="620618"/>
                </a:lnTo>
                <a:lnTo>
                  <a:pt x="530673" y="0"/>
                </a:lnTo>
                <a:lnTo>
                  <a:pt x="0" y="0"/>
                </a:lnTo>
                <a:lnTo>
                  <a:pt x="0" y="620618"/>
                </a:lnTo>
              </a:path>
            </a:pathLst>
          </a:custGeom>
          <a:solidFill>
            <a:srgbClr val="ff00ff"/>
          </a:solidFill>
          <a:ln>
            <a:noFill/>
          </a:ln>
        </p:spPr>
        <p:style>
          <a:lnRef idx="0"/>
          <a:fillRef idx="0"/>
          <a:effectRef idx="0"/>
          <a:fontRef idx="minor"/>
        </p:style>
      </p:sp>
      <p:sp>
        <p:nvSpPr>
          <p:cNvPr id="329" name="CustomShape 7"/>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3804BEEC-4F22-4ACA-A2FD-965AD2996B54}"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
        <p:nvSpPr>
          <p:cNvPr id="330" name="CustomShape 8"/>
          <p:cNvSpPr/>
          <p:nvPr/>
        </p:nvSpPr>
        <p:spPr>
          <a:xfrm>
            <a:off x="504000" y="432000"/>
            <a:ext cx="4222080" cy="429480"/>
          </a:xfrm>
          <a:prstGeom prst="rect">
            <a:avLst/>
          </a:prstGeom>
          <a:solidFill>
            <a:srgbClr val="ffffff"/>
          </a:solidFill>
          <a:ln>
            <a:solidFill>
              <a:srgbClr val="3465a4"/>
            </a:solidFill>
          </a:ln>
        </p:spPr>
        <p:style>
          <a:lnRef idx="0"/>
          <a:fillRef idx="0"/>
          <a:effectRef idx="0"/>
          <a:fontRef idx="minor"/>
        </p:style>
        <p:txBody>
          <a:bodyPr lIns="90000" rIns="90000" tIns="45000" bIns="45000"/>
          <a:p>
            <a:pPr algn="just">
              <a:lnSpc>
                <a:spcPct val="100000"/>
              </a:lnSpc>
            </a:pPr>
            <a:r>
              <a:rPr b="1" lang="it-IT" strike="noStrike">
                <a:solidFill>
                  <a:srgbClr val="a91f23"/>
                </a:solidFill>
                <a:latin typeface="Arial"/>
                <a:ea typeface="DejaVu Sans"/>
              </a:rPr>
              <a:t> </a:t>
            </a:r>
            <a:r>
              <a:rPr b="1" lang="it-IT" sz="2000" strike="noStrike">
                <a:solidFill>
                  <a:srgbClr val="a91f23"/>
                </a:solidFill>
                <a:latin typeface="Arial"/>
                <a:ea typeface="DejaVu Sans"/>
              </a:rPr>
              <a:t>Indice aree tematiche</a:t>
            </a:r>
            <a:endParaRPr/>
          </a:p>
        </p:txBody>
      </p:sp>
      <p:sp>
        <p:nvSpPr>
          <p:cNvPr id="331" name="CustomShape 9"/>
          <p:cNvSpPr/>
          <p:nvPr/>
        </p:nvSpPr>
        <p:spPr>
          <a:xfrm>
            <a:off x="864000" y="2808000"/>
            <a:ext cx="497880" cy="631800"/>
          </a:xfrm>
          <a:custGeom>
            <a:avLst/>
            <a:gdLst/>
            <a:ahLst/>
            <a:rect l="0" t="0" r="r" b="b"/>
            <a:pathLst>
              <a:path w="512683" h="1430102">
                <a:moveTo>
                  <a:pt x="0" y="1430101"/>
                </a:moveTo>
                <a:lnTo>
                  <a:pt x="512682" y="1430101"/>
                </a:lnTo>
                <a:lnTo>
                  <a:pt x="512682" y="0"/>
                </a:lnTo>
                <a:lnTo>
                  <a:pt x="0" y="0"/>
                </a:lnTo>
                <a:lnTo>
                  <a:pt x="0" y="1430101"/>
                </a:lnTo>
              </a:path>
            </a:pathLst>
          </a:custGeom>
          <a:solidFill>
            <a:srgbClr val="3deb3d"/>
          </a:solidFill>
          <a:ln>
            <a:noFill/>
          </a:ln>
        </p:spPr>
        <p:style>
          <a:lnRef idx="0"/>
          <a:fillRef idx="0"/>
          <a:effectRef idx="0"/>
          <a:fontRef idx="minor"/>
        </p:style>
      </p:sp>
      <p:sp>
        <p:nvSpPr>
          <p:cNvPr id="332" name="CustomShape 10"/>
          <p:cNvSpPr/>
          <p:nvPr/>
        </p:nvSpPr>
        <p:spPr>
          <a:xfrm>
            <a:off x="866520" y="4968000"/>
            <a:ext cx="497880" cy="789480"/>
          </a:xfrm>
          <a:custGeom>
            <a:avLst/>
            <a:gdLst/>
            <a:ahLst/>
            <a:rect l="0" t="0" r="r" b="b"/>
            <a:pathLst>
              <a:path w="512683" h="1430102">
                <a:moveTo>
                  <a:pt x="0" y="1430101"/>
                </a:moveTo>
                <a:lnTo>
                  <a:pt x="512682" y="1430101"/>
                </a:lnTo>
                <a:lnTo>
                  <a:pt x="512682" y="0"/>
                </a:lnTo>
                <a:lnTo>
                  <a:pt x="0" y="0"/>
                </a:lnTo>
                <a:lnTo>
                  <a:pt x="0" y="1430101"/>
                </a:lnTo>
              </a:path>
            </a:pathLst>
          </a:custGeom>
          <a:solidFill>
            <a:srgbClr val="6b0094"/>
          </a:solidFill>
          <a:ln>
            <a:noFill/>
          </a:ln>
        </p:spPr>
        <p:style>
          <a:lnRef idx="0"/>
          <a:fillRef idx="0"/>
          <a:effectRef idx="0"/>
          <a:fontRef idx="minor"/>
        </p:style>
      </p:sp>
      <p:sp>
        <p:nvSpPr>
          <p:cNvPr id="333" name="CustomShape 11"/>
          <p:cNvSpPr/>
          <p:nvPr/>
        </p:nvSpPr>
        <p:spPr>
          <a:xfrm>
            <a:off x="864000" y="1304280"/>
            <a:ext cx="497880" cy="1285200"/>
          </a:xfrm>
          <a:custGeom>
            <a:avLst/>
            <a:gdLst/>
            <a:ahLst/>
            <a:rect l="0" t="0" r="r" b="b"/>
            <a:pathLst>
              <a:path w="512683" h="1430102">
                <a:moveTo>
                  <a:pt x="0" y="1430101"/>
                </a:moveTo>
                <a:lnTo>
                  <a:pt x="512682" y="1430101"/>
                </a:lnTo>
                <a:lnTo>
                  <a:pt x="512682" y="0"/>
                </a:lnTo>
                <a:lnTo>
                  <a:pt x="0" y="0"/>
                </a:lnTo>
                <a:lnTo>
                  <a:pt x="0" y="1430101"/>
                </a:lnTo>
              </a:path>
            </a:pathLst>
          </a:custGeom>
          <a:solidFill>
            <a:srgbClr val="a91f23"/>
          </a:solidFill>
          <a:ln>
            <a:noFill/>
          </a:ln>
        </p:spPr>
        <p:style>
          <a:lnRef idx="0"/>
          <a:fillRef idx="0"/>
          <a:effectRef idx="0"/>
          <a:fontRef idx="minor"/>
        </p:style>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4" name="CustomShape 1"/>
          <p:cNvSpPr/>
          <p:nvPr/>
        </p:nvSpPr>
        <p:spPr>
          <a:xfrm>
            <a:off x="3386160" y="167760"/>
            <a:ext cx="1901880" cy="241200"/>
          </a:xfrm>
          <a:prstGeom prst="rect">
            <a:avLst/>
          </a:prstGeom>
          <a:noFill/>
          <a:ln>
            <a:noFill/>
          </a:ln>
        </p:spPr>
        <p:style>
          <a:lnRef idx="0"/>
          <a:fillRef idx="0"/>
          <a:effectRef idx="0"/>
          <a:fontRef idx="minor"/>
        </p:style>
      </p:sp>
      <p:sp>
        <p:nvSpPr>
          <p:cNvPr id="335" name="CustomShape 2"/>
          <p:cNvSpPr/>
          <p:nvPr/>
        </p:nvSpPr>
        <p:spPr>
          <a:xfrm>
            <a:off x="1476360" y="792000"/>
            <a:ext cx="6071040" cy="10864080"/>
          </a:xfrm>
          <a:prstGeom prst="rect">
            <a:avLst/>
          </a:prstGeom>
          <a:noFill/>
          <a:ln>
            <a:noFill/>
          </a:ln>
        </p:spPr>
        <p:style>
          <a:lnRef idx="0"/>
          <a:fillRef idx="0"/>
          <a:effectRef idx="0"/>
          <a:fontRef idx="minor"/>
        </p:style>
        <p:txBody>
          <a:bodyPr lIns="0" rIns="0" tIns="12600" bIns="0"/>
          <a:p>
            <a:pPr>
              <a:lnSpc>
                <a:spcPct val="100000"/>
              </a:lnSpc>
            </a:pPr>
            <a:endParaRPr/>
          </a:p>
          <a:p>
            <a:pPr>
              <a:lnSpc>
                <a:spcPts val="0"/>
              </a:lnSpc>
            </a:pPr>
            <a:endParaRPr/>
          </a:p>
          <a:p>
            <a:pPr>
              <a:lnSpc>
                <a:spcPts val="0"/>
              </a:lnSpc>
            </a:pPr>
            <a:endParaRPr/>
          </a:p>
          <a:p>
            <a:pPr>
              <a:lnSpc>
                <a:spcPts val="0"/>
              </a:lnSpc>
            </a:pPr>
            <a:r>
              <a:rPr b="1" lang="it-IT" sz="1400" strike="noStrike">
                <a:solidFill>
                  <a:srgbClr val="a57d32"/>
                </a:solidFill>
                <a:latin typeface="Arial"/>
                <a:ea typeface="DejaVu Sans"/>
              </a:rPr>
              <a:t>Sessualità e affettività</a:t>
            </a:r>
            <a:endParaRPr/>
          </a:p>
          <a:p>
            <a:pPr>
              <a:lnSpc>
                <a:spcPct val="100000"/>
              </a:lnSpc>
            </a:pPr>
            <a:r>
              <a:rPr b="1" lang="it-IT" sz="1400" strike="noStrike">
                <a:solidFill>
                  <a:srgbClr val="231f20"/>
                </a:solidFill>
                <a:latin typeface="Arial"/>
                <a:ea typeface="DejaVu Sans"/>
              </a:rPr>
              <a:t>Scuole dell’infanzia e asili nido Asti Sud</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Prendere il volo” ...l8</a:t>
            </a:r>
            <a:endParaRPr/>
          </a:p>
          <a:p>
            <a:pPr>
              <a:lnSpc>
                <a:spcPct val="100000"/>
              </a:lnSpc>
            </a:pPr>
            <a:r>
              <a:rPr b="1" lang="it-IT" sz="1400" strike="noStrike">
                <a:solidFill>
                  <a:srgbClr val="231f20"/>
                </a:solidFill>
                <a:latin typeface="Arial"/>
                <a:ea typeface="DejaVu Sans"/>
              </a:rPr>
              <a:t>Scuole Sec. II grado Asti Centro</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Sportello di ascolto – C’è un posto per te” ...l9-2O</a:t>
            </a:r>
            <a:endParaRPr/>
          </a:p>
          <a:p>
            <a:pPr>
              <a:lnSpc>
                <a:spcPct val="100000"/>
              </a:lnSpc>
            </a:pPr>
            <a:r>
              <a:rPr b="1" lang="it-IT" sz="1400" strike="noStrike">
                <a:solidFill>
                  <a:srgbClr val="231f20"/>
                </a:solidFill>
                <a:latin typeface="Arial"/>
                <a:ea typeface="DejaVu Sans"/>
              </a:rPr>
              <a:t>Scuole Sec. II grado Asti Centro e Asti Sud</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Pari e dispari”(Progetto di peer education) </a:t>
            </a:r>
            <a:endParaRPr/>
          </a:p>
          <a:p>
            <a:pPr>
              <a:lnSpc>
                <a:spcPct val="100000"/>
              </a:lnSpc>
            </a:pPr>
            <a:r>
              <a:rPr b="1" i="1" lang="it-IT" sz="1400" strike="noStrike">
                <a:solidFill>
                  <a:srgbClr val="ff0000"/>
                </a:solidFill>
                <a:latin typeface="Arial"/>
                <a:ea typeface="DejaVu Sans"/>
              </a:rPr>
              <a:t>(vedi Area tematica Dipendenze)</a:t>
            </a:r>
            <a:r>
              <a:rPr b="1" i="1" lang="it-IT" sz="1400" strike="noStrike">
                <a:solidFill>
                  <a:srgbClr val="231f20"/>
                </a:solidFill>
                <a:latin typeface="Arial"/>
                <a:ea typeface="DejaVu Sans"/>
              </a:rPr>
              <a:t>	</a:t>
            </a:r>
            <a:r>
              <a:rPr b="1" i="1" lang="it-IT" sz="1400" strike="noStrike">
                <a:solidFill>
                  <a:srgbClr val="231f20"/>
                </a:solidFill>
                <a:latin typeface="Arial"/>
                <a:ea typeface="DejaVu Sans"/>
              </a:rPr>
              <a:t>	</a:t>
            </a:r>
            <a:r>
              <a:rPr b="1" i="1" lang="it-IT" sz="1400" strike="noStrike">
                <a:solidFill>
                  <a:srgbClr val="231f20"/>
                </a:solidFill>
                <a:latin typeface="Arial"/>
                <a:ea typeface="DejaVu Sans"/>
              </a:rPr>
              <a:t>...l5-l6-l7  </a:t>
            </a:r>
            <a:r>
              <a:rPr b="1" i="1" lang="it-IT" sz="1400" strike="noStrike">
                <a:solidFill>
                  <a:srgbClr val="231f20"/>
                </a:solidFill>
                <a:latin typeface="Arial"/>
                <a:ea typeface="DejaVu Sans"/>
              </a:rPr>
              <a:t>	</a:t>
            </a:r>
            <a:r>
              <a:rPr b="1" i="1" lang="it-IT" sz="1400" strike="noStrike">
                <a:solidFill>
                  <a:srgbClr val="ff0000"/>
                </a:solidFill>
                <a:latin typeface="Arial"/>
                <a:ea typeface="DejaVu Sans"/>
              </a:rPr>
              <a:t>NEW   </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Lo spazio giovani” incontra le scuole ...23-24</a:t>
            </a:r>
            <a:endParaRPr/>
          </a:p>
          <a:p>
            <a:pPr>
              <a:lnSpc>
                <a:spcPct val="100000"/>
              </a:lnSpc>
            </a:pPr>
            <a:endParaRPr/>
          </a:p>
          <a:p>
            <a:pPr>
              <a:lnSpc>
                <a:spcPct val="100000"/>
              </a:lnSpc>
            </a:pPr>
            <a:endParaRPr/>
          </a:p>
          <a:p>
            <a:pPr>
              <a:lnSpc>
                <a:spcPct val="100000"/>
              </a:lnSpc>
            </a:pPr>
            <a:r>
              <a:rPr b="1" lang="it-IT" sz="1400" strike="noStrike">
                <a:solidFill>
                  <a:srgbClr val="cccc00"/>
                </a:solidFill>
                <a:latin typeface="Arial"/>
                <a:ea typeface="DejaVu Sans"/>
              </a:rPr>
              <a:t>Sicurezza</a:t>
            </a:r>
            <a:endParaRPr/>
          </a:p>
          <a:p>
            <a:pPr>
              <a:lnSpc>
                <a:spcPct val="100000"/>
              </a:lnSpc>
            </a:pPr>
            <a:r>
              <a:rPr b="1" lang="it-IT" sz="1400" strike="noStrike">
                <a:solidFill>
                  <a:srgbClr val="231f20"/>
                </a:solidFill>
                <a:latin typeface="Arial"/>
                <a:ea typeface="DejaVu Sans"/>
              </a:rPr>
              <a:t>Scuole dell’infanzia</a:t>
            </a:r>
            <a:endParaRPr/>
          </a:p>
          <a:p>
            <a:pPr>
              <a:lnSpc>
                <a:spcPct val="100000"/>
              </a:lnSpc>
            </a:pPr>
            <a:r>
              <a:rPr b="1" i="1" lang="it-IT" sz="1400" strike="noStrike">
                <a:solidFill>
                  <a:srgbClr val="231f20"/>
                </a:solidFill>
                <a:latin typeface="Arial"/>
                <a:ea typeface="DejaVu Sans"/>
              </a:rPr>
              <a:t>“</a:t>
            </a:r>
            <a:r>
              <a:rPr b="1" i="1" lang="it-IT" sz="1400" strike="noStrike">
                <a:solidFill>
                  <a:srgbClr val="231f20"/>
                </a:solidFill>
                <a:latin typeface="Arial"/>
                <a:ea typeface="DejaVu Sans"/>
              </a:rPr>
              <a:t>Affy Fiutapericoli” ...25</a:t>
            </a:r>
            <a:endParaRPr/>
          </a:p>
          <a:p>
            <a:pPr>
              <a:lnSpc>
                <a:spcPct val="100000"/>
              </a:lnSpc>
            </a:pPr>
            <a:endParaRPr/>
          </a:p>
          <a:p>
            <a:pPr>
              <a:lnSpc>
                <a:spcPct val="100000"/>
              </a:lnSpc>
            </a:pPr>
            <a:endParaRPr/>
          </a:p>
          <a:p>
            <a:pPr>
              <a:lnSpc>
                <a:spcPct val="100000"/>
              </a:lnSpc>
            </a:pPr>
            <a:r>
              <a:rPr b="1" i="1" lang="it-IT" sz="1600" strike="noStrike">
                <a:solidFill>
                  <a:srgbClr val="231f20"/>
                </a:solidFill>
                <a:latin typeface="Arial"/>
                <a:ea typeface="DejaVu Sans"/>
              </a:rPr>
              <a:t>Modulo adesione ...26</a:t>
            </a:r>
            <a:endParaRPr/>
          </a:p>
        </p:txBody>
      </p:sp>
      <p:sp>
        <p:nvSpPr>
          <p:cNvPr id="336" name="CustomShape 3"/>
          <p:cNvSpPr/>
          <p:nvPr/>
        </p:nvSpPr>
        <p:spPr>
          <a:xfrm>
            <a:off x="777960" y="1728000"/>
            <a:ext cx="515880" cy="1861200"/>
          </a:xfrm>
          <a:custGeom>
            <a:avLst/>
            <a:gdLst/>
            <a:ahLst/>
            <a:rect l="0" t="0" r="r" b="b"/>
            <a:pathLst>
              <a:path w="530674" h="1502063">
                <a:moveTo>
                  <a:pt x="0" y="1502062"/>
                </a:moveTo>
                <a:lnTo>
                  <a:pt x="530673" y="1502062"/>
                </a:lnTo>
                <a:lnTo>
                  <a:pt x="530673" y="0"/>
                </a:lnTo>
                <a:lnTo>
                  <a:pt x="0" y="0"/>
                </a:lnTo>
                <a:lnTo>
                  <a:pt x="0" y="1502062"/>
                </a:lnTo>
              </a:path>
            </a:pathLst>
          </a:custGeom>
          <a:solidFill>
            <a:srgbClr val="a46f34"/>
          </a:solidFill>
          <a:ln>
            <a:noFill/>
          </a:ln>
        </p:spPr>
        <p:style>
          <a:lnRef idx="0"/>
          <a:fillRef idx="0"/>
          <a:effectRef idx="0"/>
          <a:fontRef idx="minor"/>
        </p:style>
      </p:sp>
      <p:sp>
        <p:nvSpPr>
          <p:cNvPr id="337" name="CustomShape 4"/>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87A03459-03FE-4AC7-9903-B4F0EF7F2FEF}"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
        <p:nvSpPr>
          <p:cNvPr id="338" name="CustomShape 5"/>
          <p:cNvSpPr/>
          <p:nvPr/>
        </p:nvSpPr>
        <p:spPr>
          <a:xfrm>
            <a:off x="783360" y="4040280"/>
            <a:ext cx="515880" cy="861480"/>
          </a:xfrm>
          <a:custGeom>
            <a:avLst/>
            <a:gdLst/>
            <a:ahLst/>
            <a:rect l="0" t="0" r="r" b="b"/>
            <a:pathLst>
              <a:path w="530674" h="620619">
                <a:moveTo>
                  <a:pt x="0" y="620618"/>
                </a:moveTo>
                <a:lnTo>
                  <a:pt x="530673" y="620618"/>
                </a:lnTo>
                <a:lnTo>
                  <a:pt x="530673" y="0"/>
                </a:lnTo>
                <a:lnTo>
                  <a:pt x="0" y="0"/>
                </a:lnTo>
                <a:lnTo>
                  <a:pt x="0" y="620618"/>
                </a:lnTo>
              </a:path>
            </a:pathLst>
          </a:custGeom>
          <a:solidFill>
            <a:srgbClr val="aecf00"/>
          </a:solidFill>
          <a:ln>
            <a:noFill/>
          </a:ln>
        </p:spPr>
        <p:style>
          <a:lnRef idx="0"/>
          <a:fillRef idx="0"/>
          <a:effectRef idx="0"/>
          <a:fontRef idx="minor"/>
        </p:style>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9" name="CustomShape 1"/>
          <p:cNvSpPr/>
          <p:nvPr/>
        </p:nvSpPr>
        <p:spPr>
          <a:xfrm>
            <a:off x="180000" y="1007676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340" name="CustomShape 2"/>
          <p:cNvSpPr/>
          <p:nvPr/>
        </p:nvSpPr>
        <p:spPr>
          <a:xfrm>
            <a:off x="180000" y="9927360"/>
            <a:ext cx="7180560" cy="134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341" name="CustomShape 3"/>
          <p:cNvSpPr/>
          <p:nvPr/>
        </p:nvSpPr>
        <p:spPr>
          <a:xfrm>
            <a:off x="144000" y="144000"/>
            <a:ext cx="7136280" cy="6901200"/>
          </a:xfrm>
          <a:prstGeom prst="rect">
            <a:avLst/>
          </a:prstGeom>
          <a:noFill/>
          <a:ln>
            <a:noFill/>
          </a:ln>
        </p:spPr>
        <p:style>
          <a:lnRef idx="0"/>
          <a:fillRef idx="0"/>
          <a:effectRef idx="0"/>
          <a:fontRef idx="minor"/>
        </p:style>
        <p:txBody>
          <a:bodyPr lIns="0" rIns="0" tIns="12600" bIns="0"/>
          <a:p>
            <a:pPr>
              <a:lnSpc>
                <a:spcPct val="100000"/>
              </a:lnSpc>
            </a:pPr>
            <a:r>
              <a:rPr b="1" lang="it-IT" sz="1200" strike="noStrike">
                <a:solidFill>
                  <a:srgbClr val="a41e22"/>
                </a:solidFill>
                <a:latin typeface="Arial"/>
                <a:ea typeface="DejaVu Sans"/>
              </a:rPr>
              <a:t>Alimentazione</a:t>
            </a:r>
            <a:endParaRPr/>
          </a:p>
          <a:p>
            <a:pPr>
              <a:lnSpc>
                <a:spcPct val="100000"/>
              </a:lnSpc>
            </a:pPr>
            <a:endParaRPr/>
          </a:p>
          <a:p>
            <a:pPr>
              <a:lnSpc>
                <a:spcPct val="100000"/>
              </a:lnSpc>
            </a:pPr>
            <a:r>
              <a:rPr b="1" lang="it-IT" sz="1400" strike="noStrike">
                <a:solidFill>
                  <a:srgbClr val="3e7dc0"/>
                </a:solidFill>
                <a:latin typeface="Arial"/>
                <a:ea typeface="DejaVu Sans"/>
              </a:rPr>
              <a:t>Scuole Primaria</a:t>
            </a:r>
            <a:endParaRPr/>
          </a:p>
          <a:p>
            <a:pPr>
              <a:lnSpc>
                <a:spcPct val="100000"/>
              </a:lnSpc>
            </a:pPr>
            <a:endParaRPr/>
          </a:p>
          <a:p>
            <a:pPr>
              <a:lnSpc>
                <a:spcPct val="100000"/>
              </a:lnSpc>
            </a:pPr>
            <a:r>
              <a:rPr b="1" lang="it-IT" sz="1400" strike="noStrike">
                <a:solidFill>
                  <a:srgbClr val="993366"/>
                </a:solidFill>
                <a:latin typeface="Arial"/>
                <a:ea typeface="DejaVu Sans"/>
              </a:rPr>
              <a:t>	</a:t>
            </a:r>
            <a:r>
              <a:rPr b="1" lang="it-IT" sz="1400" strike="noStrike">
                <a:solidFill>
                  <a:srgbClr val="993366"/>
                </a:solidFill>
                <a:latin typeface="Arial"/>
                <a:ea typeface="DejaVu Sans"/>
              </a:rPr>
              <a:t>	</a:t>
            </a:r>
            <a:r>
              <a:rPr b="1" lang="it-IT" sz="1400" strike="noStrike">
                <a:solidFill>
                  <a:srgbClr val="993366"/>
                </a:solidFill>
                <a:latin typeface="Arial"/>
                <a:ea typeface="DejaVu Sans"/>
              </a:rPr>
              <a:t>	</a:t>
            </a:r>
            <a:r>
              <a:rPr b="1" lang="it-IT" strike="noStrike">
                <a:solidFill>
                  <a:srgbClr val="993366"/>
                </a:solidFill>
                <a:latin typeface="Arial"/>
                <a:ea typeface="DejaVu Sans"/>
              </a:rPr>
              <a:t>C</a:t>
            </a:r>
            <a:r>
              <a:rPr b="1" lang="it-IT" strike="noStrike">
                <a:solidFill>
                  <a:srgbClr val="00ff00"/>
                </a:solidFill>
                <a:latin typeface="Arial"/>
                <a:ea typeface="DejaVu Sans"/>
              </a:rPr>
              <a:t>o</a:t>
            </a:r>
            <a:r>
              <a:rPr b="1" lang="it-IT" strike="noStrike">
                <a:solidFill>
                  <a:srgbClr val="0000ff"/>
                </a:solidFill>
                <a:latin typeface="Arial"/>
                <a:ea typeface="DejaVu Sans"/>
              </a:rPr>
              <a:t>l</a:t>
            </a:r>
            <a:r>
              <a:rPr b="1" lang="it-IT" strike="noStrike">
                <a:solidFill>
                  <a:srgbClr val="ffff00"/>
                </a:solidFill>
                <a:latin typeface="Arial"/>
                <a:ea typeface="DejaVu Sans"/>
              </a:rPr>
              <a:t>o</a:t>
            </a:r>
            <a:r>
              <a:rPr b="1" lang="it-IT" strike="noStrike">
                <a:solidFill>
                  <a:srgbClr val="3e7dc0"/>
                </a:solidFill>
                <a:latin typeface="Arial"/>
                <a:ea typeface="DejaVu Sans"/>
              </a:rPr>
              <a:t>r</a:t>
            </a:r>
            <a:r>
              <a:rPr b="1" lang="it-IT" strike="noStrike">
                <a:solidFill>
                  <a:srgbClr val="808000"/>
                </a:solidFill>
                <a:latin typeface="Arial"/>
                <a:ea typeface="DejaVu Sans"/>
              </a:rPr>
              <a:t>i</a:t>
            </a:r>
            <a:r>
              <a:rPr b="1" lang="it-IT" strike="noStrike">
                <a:solidFill>
                  <a:srgbClr val="ff0000"/>
                </a:solidFill>
                <a:latin typeface="Arial"/>
                <a:ea typeface="DejaVu Sans"/>
              </a:rPr>
              <a:t>A</a:t>
            </a:r>
            <a:r>
              <a:rPr b="1" lang="it-IT" strike="noStrike">
                <a:solidFill>
                  <a:srgbClr val="3366ff"/>
                </a:solidFill>
                <a:latin typeface="Arial"/>
                <a:ea typeface="DejaVu Sans"/>
              </a:rPr>
              <a:t>m</a:t>
            </a:r>
            <a:r>
              <a:rPr b="1" lang="it-IT" strike="noStrike">
                <a:solidFill>
                  <a:srgbClr val="ff00ff"/>
                </a:solidFill>
                <a:latin typeface="Arial"/>
                <a:ea typeface="DejaVu Sans"/>
              </a:rPr>
              <a:t>o</a:t>
            </a:r>
            <a:r>
              <a:rPr b="1" lang="it-IT" strike="noStrike">
                <a:solidFill>
                  <a:srgbClr val="3e7dc0"/>
                </a:solidFill>
                <a:latin typeface="Arial"/>
                <a:ea typeface="DejaVu Sans"/>
              </a:rPr>
              <a:t>   </a:t>
            </a:r>
            <a:r>
              <a:rPr b="1" lang="it-IT" strike="noStrike">
                <a:solidFill>
                  <a:srgbClr val="008000"/>
                </a:solidFill>
                <a:latin typeface="Arial"/>
                <a:ea typeface="DejaVu Sans"/>
              </a:rPr>
              <a:t>I  </a:t>
            </a:r>
            <a:r>
              <a:rPr b="1" lang="it-IT" strike="noStrike">
                <a:solidFill>
                  <a:srgbClr val="3e7dc0"/>
                </a:solidFill>
                <a:latin typeface="Arial"/>
                <a:ea typeface="DejaVu Sans"/>
              </a:rPr>
              <a:t> </a:t>
            </a:r>
            <a:r>
              <a:rPr b="1" lang="it-IT" strike="noStrike">
                <a:solidFill>
                  <a:srgbClr val="003366"/>
                </a:solidFill>
                <a:latin typeface="Arial"/>
                <a:ea typeface="DejaVu Sans"/>
              </a:rPr>
              <a:t>p</a:t>
            </a:r>
            <a:r>
              <a:rPr b="1" lang="it-IT" strike="noStrike">
                <a:solidFill>
                  <a:srgbClr val="ff9900"/>
                </a:solidFill>
                <a:latin typeface="Arial"/>
                <a:ea typeface="DejaVu Sans"/>
              </a:rPr>
              <a:t>a</a:t>
            </a:r>
            <a:r>
              <a:rPr b="1" lang="it-IT" strike="noStrike">
                <a:solidFill>
                  <a:srgbClr val="3e7dc0"/>
                </a:solidFill>
                <a:latin typeface="Arial"/>
                <a:ea typeface="DejaVu Sans"/>
              </a:rPr>
              <a:t>s</a:t>
            </a:r>
            <a:r>
              <a:rPr b="1" lang="it-IT" strike="noStrike">
                <a:solidFill>
                  <a:srgbClr val="800000"/>
                </a:solidFill>
                <a:latin typeface="Arial"/>
                <a:ea typeface="DejaVu Sans"/>
              </a:rPr>
              <a:t>t</a:t>
            </a:r>
            <a:r>
              <a:rPr b="1" lang="it-IT" strike="noStrike">
                <a:solidFill>
                  <a:srgbClr val="33cccc"/>
                </a:solidFill>
                <a:latin typeface="Arial"/>
                <a:ea typeface="DejaVu Sans"/>
              </a:rPr>
              <a:t>i</a:t>
            </a:r>
            <a:r>
              <a:rPr b="1" lang="it-IT" strike="noStrike">
                <a:solidFill>
                  <a:srgbClr val="3e7dc0"/>
                </a:solidFill>
                <a:latin typeface="Arial"/>
                <a:ea typeface="DejaVu Sans"/>
              </a:rPr>
              <a:t> ………</a:t>
            </a:r>
            <a:endParaRPr/>
          </a:p>
          <a:p>
            <a:pPr>
              <a:lnSpc>
                <a:spcPct val="100000"/>
              </a:lnSpc>
            </a:pPr>
            <a:endParaRPr/>
          </a:p>
          <a:p>
            <a:pPr>
              <a:lnSpc>
                <a:spcPct val="100000"/>
              </a:lnSpc>
            </a:pPr>
            <a:r>
              <a:rPr b="1" lang="it-IT" sz="1200" strike="noStrike">
                <a:solidFill>
                  <a:srgbClr val="000000"/>
                </a:solidFill>
                <a:latin typeface="Arial"/>
                <a:ea typeface="DejaVu Sans"/>
              </a:rPr>
              <a:t>Obiettivi educativi</a:t>
            </a:r>
            <a:endParaRPr/>
          </a:p>
          <a:p>
            <a:pPr>
              <a:lnSpc>
                <a:spcPct val="100000"/>
              </a:lnSpc>
            </a:pPr>
            <a:r>
              <a:rPr lang="it-IT" sz="1200" strike="noStrike">
                <a:solidFill>
                  <a:srgbClr val="000000"/>
                </a:solidFill>
                <a:latin typeface="Arial"/>
                <a:ea typeface="DejaVu Sans"/>
              </a:rPr>
              <a:t>Far acquisire competenze per adottare una corretta alimentazione all’interno di un sano stile di vita</a:t>
            </a:r>
            <a:endParaRPr/>
          </a:p>
          <a:p>
            <a:pPr>
              <a:lnSpc>
                <a:spcPct val="100000"/>
              </a:lnSpc>
            </a:pPr>
            <a:endParaRPr/>
          </a:p>
          <a:p>
            <a:pPr>
              <a:lnSpc>
                <a:spcPct val="100000"/>
              </a:lnSpc>
            </a:pPr>
            <a:r>
              <a:rPr b="1" lang="it-IT" sz="1200" strike="noStrike">
                <a:solidFill>
                  <a:srgbClr val="000000"/>
                </a:solidFill>
                <a:latin typeface="Arial"/>
                <a:ea typeface="DejaVu Sans"/>
              </a:rPr>
              <a:t>Destinatari</a:t>
            </a:r>
            <a:endParaRPr/>
          </a:p>
          <a:p>
            <a:pPr>
              <a:lnSpc>
                <a:spcPct val="100000"/>
              </a:lnSpc>
            </a:pPr>
            <a:r>
              <a:rPr lang="it-IT" sz="1200" strike="noStrike">
                <a:solidFill>
                  <a:srgbClr val="000000"/>
                </a:solidFill>
                <a:latin typeface="Arial"/>
                <a:ea typeface="DejaVu Sans"/>
              </a:rPr>
              <a:t>Alunni delle prime quattro classi della Scuola Primaria  (fascia età 6/10 anni);</a:t>
            </a:r>
            <a:endParaRPr/>
          </a:p>
          <a:p>
            <a:pPr>
              <a:lnSpc>
                <a:spcPct val="100000"/>
              </a:lnSpc>
            </a:pPr>
            <a:endParaRPr/>
          </a:p>
          <a:p>
            <a:pPr>
              <a:lnSpc>
                <a:spcPct val="100000"/>
              </a:lnSpc>
            </a:pPr>
            <a:r>
              <a:rPr b="1" lang="it-IT" sz="1200" strike="noStrike">
                <a:solidFill>
                  <a:srgbClr val="000000"/>
                </a:solidFill>
                <a:latin typeface="Arial"/>
                <a:ea typeface="DejaVu Sans"/>
              </a:rPr>
              <a:t>Metodologia</a:t>
            </a:r>
            <a:endParaRPr/>
          </a:p>
          <a:p>
            <a:pPr algn="just">
              <a:lnSpc>
                <a:spcPct val="100000"/>
              </a:lnSpc>
            </a:pPr>
            <a:r>
              <a:rPr lang="it-IT" sz="1200" strike="noStrike">
                <a:solidFill>
                  <a:srgbClr val="000000"/>
                </a:solidFill>
                <a:latin typeface="Arial"/>
                <a:ea typeface="DejaVu Sans"/>
              </a:rPr>
              <a:t>Trattasi di percorso didattico multimediale mirato all’educazione alimentare per l’infanzia: schede, immagini da colorare, giochi che stimolano l’apprendimento attraverso l’uso di un e-book interattivo. </a:t>
            </a:r>
            <a:endParaRPr/>
          </a:p>
          <a:p>
            <a:pPr algn="just">
              <a:lnSpc>
                <a:spcPct val="100000"/>
              </a:lnSpc>
            </a:pPr>
            <a:r>
              <a:rPr lang="it-IT" sz="1200" strike="noStrike">
                <a:solidFill>
                  <a:srgbClr val="000000"/>
                </a:solidFill>
                <a:latin typeface="Arial"/>
                <a:ea typeface="DejaVu Sans"/>
              </a:rPr>
              <a:t>Per scaricare l’e-book sul proprio dispositivo o per la sua semplice consultazione online dovrà essere necessaria la registrazione dell’utente: l’utilizzo dell’opera, da parte degli utenti registrati, sarà completamente gratuito. La registrazione non comporta alcun costo ma, da un lato, permette agli utenti di avere il pieno rispetto della propria privacy e, dall’altro, consente, alle parti promotrici dell’iniziativa, di quantificare gli accessi per conoscere il numero delle persone raggiunte.</a:t>
            </a:r>
            <a:endParaRPr/>
          </a:p>
          <a:p>
            <a:pPr algn="just">
              <a:lnSpc>
                <a:spcPct val="100000"/>
              </a:lnSpc>
            </a:pPr>
            <a:endParaRPr/>
          </a:p>
          <a:p>
            <a:pPr algn="just">
              <a:lnSpc>
                <a:spcPct val="100000"/>
              </a:lnSpc>
            </a:pPr>
            <a:r>
              <a:rPr lang="it-IT" sz="1200" strike="noStrike" u="sng">
                <a:solidFill>
                  <a:srgbClr val="ff0000"/>
                </a:solidFill>
                <a:latin typeface="Arial"/>
                <a:ea typeface="DejaVu Sans"/>
              </a:rPr>
              <a:t>Il giorno 8 Ottobre alle ore 15</a:t>
            </a:r>
            <a:r>
              <a:rPr lang="it-IT" sz="1200" strike="noStrike">
                <a:solidFill>
                  <a:srgbClr val="000000"/>
                </a:solidFill>
                <a:latin typeface="Arial"/>
                <a:ea typeface="DejaVu Sans"/>
              </a:rPr>
              <a:t> presso la sala Arcobaleno Sede ASL ex Don Bosco via Conte Verde 125 verrà presentato il progetto agli Insegnanti delle scuole che aderiranno e verranno illustrate le modalità di accesso all’e-book, da parte dei soggetti/enti promotori.</a:t>
            </a:r>
            <a:endParaRPr/>
          </a:p>
          <a:p>
            <a:pPr algn="just">
              <a:lnSpc>
                <a:spcPct val="100000"/>
              </a:lnSpc>
            </a:pPr>
            <a:r>
              <a:rPr lang="it-IT" sz="1200" strike="noStrike">
                <a:solidFill>
                  <a:srgbClr val="000000"/>
                </a:solidFill>
                <a:latin typeface="Arial"/>
                <a:ea typeface="DejaVu Sans"/>
              </a:rPr>
              <a:t>Verrà anche presentata agli Insegnanti la Guida per la lettura ragionata delle etichette affinché loro possano presentarla ai genitori/nonni delle classi coinvolte nel progetto.</a:t>
            </a:r>
            <a:endParaRPr/>
          </a:p>
          <a:p>
            <a:pPr algn="just">
              <a:lnSpc>
                <a:spcPct val="100000"/>
              </a:lnSpc>
            </a:pPr>
            <a:endParaRPr/>
          </a:p>
          <a:p>
            <a:pPr>
              <a:lnSpc>
                <a:spcPct val="100000"/>
              </a:lnSpc>
            </a:pPr>
            <a:r>
              <a:rPr b="1" lang="it-IT" sz="1200" strike="noStrike">
                <a:solidFill>
                  <a:srgbClr val="000000"/>
                </a:solidFill>
                <a:latin typeface="Arial"/>
                <a:ea typeface="DejaVu Sans"/>
              </a:rPr>
              <a:t>Modalità di adesione</a:t>
            </a:r>
            <a:endParaRPr/>
          </a:p>
          <a:p>
            <a:pPr>
              <a:lnSpc>
                <a:spcPct val="100000"/>
              </a:lnSpc>
            </a:pPr>
            <a:r>
              <a:rPr lang="it-IT" sz="1200" strike="noStrike">
                <a:solidFill>
                  <a:srgbClr val="000000"/>
                </a:solidFill>
                <a:latin typeface="Arial"/>
                <a:ea typeface="DejaVu Sans"/>
              </a:rPr>
              <a:t>Si consiglia di trasmette la richiesta utilizzando il modulo allegato :</a:t>
            </a:r>
            <a:endParaRPr/>
          </a:p>
          <a:p>
            <a:pPr>
              <a:lnSpc>
                <a:spcPct val="100000"/>
              </a:lnSpc>
            </a:pPr>
            <a:r>
              <a:rPr lang="it-IT" sz="1200" strike="noStrike">
                <a:solidFill>
                  <a:srgbClr val="000000"/>
                </a:solidFill>
                <a:latin typeface="Arial"/>
                <a:ea typeface="DejaVu Sans"/>
              </a:rPr>
              <a:t>via fax 0141-484089 o e-mail: </a:t>
            </a:r>
            <a:r>
              <a:rPr lang="it-IT" sz="1200" strike="noStrike">
                <a:solidFill>
                  <a:srgbClr val="231f20"/>
                </a:solidFill>
                <a:latin typeface="Arial"/>
                <a:ea typeface="DejaVu Sans"/>
              </a:rPr>
              <a:t> </a:t>
            </a:r>
            <a:r>
              <a:rPr lang="it-IT" sz="1200" strike="noStrike" u="sng">
                <a:solidFill>
                  <a:srgbClr val="0000ff"/>
                </a:solidFill>
                <a:latin typeface="Arial"/>
                <a:ea typeface="DejaVu Sans"/>
              </a:rPr>
              <a:t>promozionesalute@asl.at.it</a:t>
            </a:r>
            <a:endParaRPr/>
          </a:p>
          <a:p>
            <a:pPr>
              <a:lnSpc>
                <a:spcPct val="100000"/>
              </a:lnSpc>
            </a:pPr>
            <a:r>
              <a:rPr lang="it-IT" sz="1200" strike="noStrike">
                <a:solidFill>
                  <a:srgbClr val="000000"/>
                </a:solidFill>
                <a:latin typeface="Arial"/>
                <a:ea typeface="DejaVu Sans"/>
              </a:rPr>
              <a:t>              </a:t>
            </a:r>
            <a:endParaRPr/>
          </a:p>
          <a:p>
            <a:pPr>
              <a:lnSpc>
                <a:spcPct val="100000"/>
              </a:lnSpc>
            </a:pPr>
            <a:r>
              <a:rPr b="1" lang="it-IT" sz="1200" strike="noStrike">
                <a:solidFill>
                  <a:srgbClr val="000000"/>
                </a:solidFill>
                <a:latin typeface="Arial"/>
                <a:ea typeface="DejaVu Sans"/>
              </a:rPr>
              <a:t>entro il 1 luglio p.v. per poter garantire l’attuazione degli interventi entro il primo semestre del prossimo anno scolastico.</a:t>
            </a:r>
            <a:endParaRPr/>
          </a:p>
          <a:p>
            <a:pPr>
              <a:lnSpc>
                <a:spcPct val="100000"/>
              </a:lnSpc>
            </a:pPr>
            <a:r>
              <a:rPr b="1" lang="it-IT" sz="1200" strike="noStrike">
                <a:solidFill>
                  <a:srgbClr val="000000"/>
                </a:solidFill>
                <a:latin typeface="Arial"/>
                <a:ea typeface="DejaVu Sans"/>
              </a:rPr>
              <a:t>Verranno comunque accettate le richieste inviate entro il 30 settembre p.v.</a:t>
            </a:r>
            <a:endParaRPr/>
          </a:p>
          <a:p>
            <a:pPr>
              <a:lnSpc>
                <a:spcPct val="100000"/>
              </a:lnSpc>
            </a:pPr>
            <a:endParaRPr/>
          </a:p>
          <a:p>
            <a:pPr>
              <a:lnSpc>
                <a:spcPct val="100000"/>
              </a:lnSpc>
            </a:pPr>
            <a:r>
              <a:rPr b="1" lang="it-IT" sz="1200" strike="noStrike">
                <a:solidFill>
                  <a:srgbClr val="000000"/>
                </a:solidFill>
                <a:latin typeface="Arial"/>
                <a:ea typeface="DejaVu Sans"/>
              </a:rPr>
              <a:t>Riferimenti:</a:t>
            </a:r>
            <a:endParaRPr/>
          </a:p>
          <a:p>
            <a:pPr>
              <a:lnSpc>
                <a:spcPct val="100000"/>
              </a:lnSpc>
            </a:pPr>
            <a:r>
              <a:rPr lang="it-IT" sz="1200" strike="noStrike">
                <a:solidFill>
                  <a:srgbClr val="000000"/>
                </a:solidFill>
                <a:latin typeface="Arial"/>
                <a:ea typeface="DejaVu Sans"/>
              </a:rPr>
              <a:t>Dott.ssa Renza Berruti, SIAN, tel. 0141 484927</a:t>
            </a:r>
            <a:endParaRPr/>
          </a:p>
        </p:txBody>
      </p:sp>
      <p:sp>
        <p:nvSpPr>
          <p:cNvPr id="342" name="CustomShape 4"/>
          <p:cNvSpPr/>
          <p:nvPr/>
        </p:nvSpPr>
        <p:spPr>
          <a:xfrm>
            <a:off x="1515960" y="7704000"/>
            <a:ext cx="4365000" cy="1944720"/>
          </a:xfrm>
          <a:prstGeom prst="rect">
            <a:avLst/>
          </a:prstGeom>
          <a:blipFill>
            <a:blip r:embed="rId1"/>
            <a:stretch>
              <a:fillRect/>
            </a:stretch>
          </a:blipFill>
          <a:ln>
            <a:noFill/>
          </a:ln>
        </p:spPr>
        <p:style>
          <a:lnRef idx="0"/>
          <a:fillRef idx="0"/>
          <a:effectRef idx="0"/>
          <a:fontRef idx="minor"/>
        </p:style>
      </p:sp>
      <p:sp>
        <p:nvSpPr>
          <p:cNvPr id="343" name="CustomShape 5"/>
          <p:cNvSpPr/>
          <p:nvPr/>
        </p:nvSpPr>
        <p:spPr>
          <a:xfrm>
            <a:off x="1515960" y="7704000"/>
            <a:ext cx="4365000" cy="1865520"/>
          </a:xfrm>
          <a:custGeom>
            <a:avLst/>
            <a:gdLst/>
            <a:ahLst/>
            <a:rect l="0" t="0" r="r" b="b"/>
            <a:pathLst>
              <a:path w="4379763" h="2911328">
                <a:moveTo>
                  <a:pt x="0" y="2911327"/>
                </a:moveTo>
                <a:lnTo>
                  <a:pt x="4379762" y="2911327"/>
                </a:lnTo>
                <a:lnTo>
                  <a:pt x="4379762" y="0"/>
                </a:lnTo>
                <a:lnTo>
                  <a:pt x="0" y="0"/>
                </a:lnTo>
                <a:lnTo>
                  <a:pt x="0" y="2911327"/>
                </a:lnTo>
              </a:path>
            </a:pathLst>
          </a:custGeom>
          <a:noFill/>
          <a:ln w="63360">
            <a:solidFill>
              <a:srgbClr val="a41d21"/>
            </a:solidFill>
            <a:round/>
          </a:ln>
        </p:spPr>
        <p:style>
          <a:lnRef idx="0"/>
          <a:fillRef idx="0"/>
          <a:effectRef idx="0"/>
          <a:fontRef idx="minor"/>
        </p:style>
      </p:sp>
      <p:sp>
        <p:nvSpPr>
          <p:cNvPr id="344" name="CustomShape 6"/>
          <p:cNvSpPr/>
          <p:nvPr/>
        </p:nvSpPr>
        <p:spPr>
          <a:xfrm>
            <a:off x="3528360" y="10296000"/>
            <a:ext cx="358200" cy="28656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4C34BCAA-CD9A-4FD2-AD7F-27E808FE9896}"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5" name="CustomShape 1"/>
          <p:cNvSpPr/>
          <p:nvPr/>
        </p:nvSpPr>
        <p:spPr>
          <a:xfrm>
            <a:off x="180000" y="10076760"/>
            <a:ext cx="7180560" cy="134640"/>
          </a:xfrm>
          <a:custGeom>
            <a:avLst/>
            <a:gdLst/>
            <a:ahLst/>
            <a:rect l="0" t="0" r="r" b="b"/>
            <a:pathLst>
              <a:path w="7195460" h="149263">
                <a:moveTo>
                  <a:pt x="0" y="149262"/>
                </a:moveTo>
                <a:lnTo>
                  <a:pt x="7195459" y="149262"/>
                </a:lnTo>
                <a:lnTo>
                  <a:pt x="7195459" y="0"/>
                </a:lnTo>
                <a:lnTo>
                  <a:pt x="0" y="0"/>
                </a:lnTo>
                <a:lnTo>
                  <a:pt x="0" y="149262"/>
                </a:lnTo>
              </a:path>
            </a:pathLst>
          </a:custGeom>
          <a:solidFill>
            <a:srgbClr val="ab1e23"/>
          </a:solidFill>
          <a:ln>
            <a:noFill/>
          </a:ln>
        </p:spPr>
        <p:style>
          <a:lnRef idx="0"/>
          <a:fillRef idx="0"/>
          <a:effectRef idx="0"/>
          <a:fontRef idx="minor"/>
        </p:style>
      </p:sp>
      <p:sp>
        <p:nvSpPr>
          <p:cNvPr id="346" name="CustomShape 2"/>
          <p:cNvSpPr/>
          <p:nvPr/>
        </p:nvSpPr>
        <p:spPr>
          <a:xfrm>
            <a:off x="180000" y="9927360"/>
            <a:ext cx="7180560" cy="134640"/>
          </a:xfrm>
          <a:custGeom>
            <a:avLst/>
            <a:gdLst/>
            <a:ahLst/>
            <a:rect l="0" t="0" r="r" b="b"/>
            <a:pathLst>
              <a:path w="7195460" h="149245">
                <a:moveTo>
                  <a:pt x="0" y="149244"/>
                </a:moveTo>
                <a:lnTo>
                  <a:pt x="7195459" y="149244"/>
                </a:lnTo>
                <a:lnTo>
                  <a:pt x="7195459" y="0"/>
                </a:lnTo>
                <a:lnTo>
                  <a:pt x="0" y="0"/>
                </a:lnTo>
                <a:lnTo>
                  <a:pt x="0" y="149244"/>
                </a:lnTo>
              </a:path>
            </a:pathLst>
          </a:custGeom>
          <a:solidFill>
            <a:srgbClr val="5e9dd5"/>
          </a:solidFill>
          <a:ln>
            <a:noFill/>
          </a:ln>
        </p:spPr>
        <p:style>
          <a:lnRef idx="0"/>
          <a:fillRef idx="0"/>
          <a:effectRef idx="0"/>
          <a:fontRef idx="minor"/>
        </p:style>
      </p:sp>
      <p:sp>
        <p:nvSpPr>
          <p:cNvPr id="347" name="CustomShape 3"/>
          <p:cNvSpPr/>
          <p:nvPr/>
        </p:nvSpPr>
        <p:spPr>
          <a:xfrm>
            <a:off x="167400" y="144000"/>
            <a:ext cx="7136280" cy="6616080"/>
          </a:xfrm>
          <a:prstGeom prst="rect">
            <a:avLst/>
          </a:prstGeom>
          <a:noFill/>
          <a:ln>
            <a:noFill/>
          </a:ln>
        </p:spPr>
        <p:style>
          <a:lnRef idx="0"/>
          <a:fillRef idx="0"/>
          <a:effectRef idx="0"/>
          <a:fontRef idx="minor"/>
        </p:style>
        <p:txBody>
          <a:bodyPr lIns="0" rIns="0" tIns="12600" bIns="0"/>
          <a:p>
            <a:pPr>
              <a:lnSpc>
                <a:spcPct val="100000"/>
              </a:lnSpc>
            </a:pPr>
            <a:r>
              <a:rPr b="1" lang="it-IT" sz="1200" strike="noStrike">
                <a:solidFill>
                  <a:srgbClr val="a41e22"/>
                </a:solidFill>
                <a:latin typeface="Arial"/>
                <a:ea typeface="DejaVu Sans"/>
              </a:rPr>
              <a:t>Alimentazione</a:t>
            </a:r>
            <a:endParaRPr/>
          </a:p>
          <a:p>
            <a:pPr>
              <a:lnSpc>
                <a:spcPct val="100000"/>
              </a:lnSpc>
            </a:pPr>
            <a:endParaRPr/>
          </a:p>
          <a:p>
            <a:pPr>
              <a:lnSpc>
                <a:spcPct val="100000"/>
              </a:lnSpc>
            </a:pPr>
            <a:endParaRPr/>
          </a:p>
          <a:p>
            <a:pPr>
              <a:lnSpc>
                <a:spcPct val="100000"/>
              </a:lnSpc>
            </a:pPr>
            <a:r>
              <a:rPr b="1" lang="it-IT" sz="1400" strike="noStrike">
                <a:solidFill>
                  <a:srgbClr val="3e7dc0"/>
                </a:solidFill>
                <a:latin typeface="Arial"/>
                <a:ea typeface="DejaVu Sans"/>
              </a:rPr>
              <a:t>Scuole SEC. di I° e II° grado</a:t>
            </a:r>
            <a:endParaRPr/>
          </a:p>
          <a:p>
            <a:pPr>
              <a:lnSpc>
                <a:spcPct val="100000"/>
              </a:lnSpc>
            </a:pPr>
            <a:endParaRPr/>
          </a:p>
          <a:p>
            <a:pPr algn="ctr">
              <a:lnSpc>
                <a:spcPct val="100000"/>
              </a:lnSpc>
            </a:pPr>
            <a:r>
              <a:rPr b="1" lang="it-IT" strike="noStrike">
                <a:solidFill>
                  <a:srgbClr val="231f20"/>
                </a:solidFill>
                <a:latin typeface="Arial"/>
                <a:ea typeface="DejaVu Sans"/>
              </a:rPr>
              <a:t>SPORTELLO NUTRIZIONALE</a:t>
            </a:r>
            <a:endParaRPr/>
          </a:p>
          <a:p>
            <a:pPr algn="ctr">
              <a:lnSpc>
                <a:spcPct val="100000"/>
              </a:lnSpc>
            </a:pPr>
            <a:r>
              <a:rPr b="1" i="1" lang="it-IT" strike="noStrike">
                <a:solidFill>
                  <a:srgbClr val="231f20"/>
                </a:solidFill>
                <a:latin typeface="Arial"/>
                <a:ea typeface="DejaVu Sans"/>
              </a:rPr>
              <a:t>“</a:t>
            </a:r>
            <a:r>
              <a:rPr b="1" i="1" lang="it-IT" strike="noStrike">
                <a:solidFill>
                  <a:srgbClr val="231f20"/>
                </a:solidFill>
                <a:latin typeface="Arial"/>
                <a:ea typeface="DejaVu Sans"/>
              </a:rPr>
              <a:t>La corretta alimentazione dell’età evolutiva”</a:t>
            </a:r>
            <a:endParaRPr/>
          </a:p>
          <a:p>
            <a:pPr>
              <a:lnSpc>
                <a:spcPct val="100000"/>
              </a:lnSpc>
            </a:pPr>
            <a:endParaRPr/>
          </a:p>
          <a:p>
            <a:pPr>
              <a:lnSpc>
                <a:spcPct val="100000"/>
              </a:lnSpc>
            </a:pPr>
            <a:r>
              <a:rPr lang="it-IT" sz="1200" strike="noStrike">
                <a:solidFill>
                  <a:srgbClr val="231f20"/>
                </a:solidFill>
                <a:latin typeface="Arial"/>
                <a:ea typeface="DejaVu Sans"/>
              </a:rPr>
              <a:t>Destinatari:</a:t>
            </a:r>
            <a:endParaRPr/>
          </a:p>
          <a:p>
            <a:pPr>
              <a:lnSpc>
                <a:spcPct val="100000"/>
              </a:lnSpc>
            </a:pPr>
            <a:r>
              <a:rPr lang="it-IT" sz="1200" strike="noStrike">
                <a:solidFill>
                  <a:srgbClr val="231f20"/>
                </a:solidFill>
                <a:latin typeface="Arial"/>
                <a:ea typeface="DejaVu Sans"/>
              </a:rPr>
              <a:t>Alunni delle Scuole Secondarie di I° e di II° grado.</a:t>
            </a:r>
            <a:endParaRPr/>
          </a:p>
          <a:p>
            <a:pPr>
              <a:lnSpc>
                <a:spcPct val="100000"/>
              </a:lnSpc>
            </a:pPr>
            <a:endParaRPr/>
          </a:p>
          <a:p>
            <a:pPr>
              <a:lnSpc>
                <a:spcPct val="100000"/>
              </a:lnSpc>
            </a:pPr>
            <a:r>
              <a:rPr b="1" lang="it-IT" sz="1200" strike="noStrike">
                <a:solidFill>
                  <a:srgbClr val="231f20"/>
                </a:solidFill>
                <a:latin typeface="Arial"/>
                <a:ea typeface="DejaVu Sans"/>
              </a:rPr>
              <a:t>Descrizione:</a:t>
            </a:r>
            <a:endParaRPr/>
          </a:p>
          <a:p>
            <a:pPr>
              <a:lnSpc>
                <a:spcPct val="100000"/>
              </a:lnSpc>
            </a:pPr>
            <a:r>
              <a:rPr lang="it-IT" sz="1200" strike="noStrike">
                <a:solidFill>
                  <a:srgbClr val="231f20"/>
                </a:solidFill>
                <a:latin typeface="Arial"/>
                <a:ea typeface="DejaVu Sans"/>
              </a:rPr>
              <a:t>Istituzione di uno sportello di consulenza nutrizionale</a:t>
            </a:r>
            <a:endParaRPr/>
          </a:p>
          <a:p>
            <a:pPr>
              <a:lnSpc>
                <a:spcPct val="100000"/>
              </a:lnSpc>
            </a:pPr>
            <a:endParaRPr/>
          </a:p>
          <a:p>
            <a:pPr>
              <a:lnSpc>
                <a:spcPct val="100000"/>
              </a:lnSpc>
            </a:pPr>
            <a:r>
              <a:rPr b="1" lang="it-IT" sz="1200" strike="noStrike">
                <a:solidFill>
                  <a:srgbClr val="231f20"/>
                </a:solidFill>
                <a:latin typeface="Arial"/>
                <a:ea typeface="DejaVu Sans"/>
              </a:rPr>
              <a:t>Obiettivo:</a:t>
            </a:r>
            <a:endParaRPr/>
          </a:p>
          <a:p>
            <a:pPr>
              <a:lnSpc>
                <a:spcPct val="100000"/>
              </a:lnSpc>
            </a:pPr>
            <a:r>
              <a:rPr lang="it-IT" sz="1200" strike="noStrike">
                <a:solidFill>
                  <a:srgbClr val="231f20"/>
                </a:solidFill>
                <a:latin typeface="Arial"/>
                <a:ea typeface="DejaVu Sans"/>
              </a:rPr>
              <a:t>Prevenzione obesità.</a:t>
            </a:r>
            <a:endParaRPr/>
          </a:p>
          <a:p>
            <a:pPr>
              <a:lnSpc>
                <a:spcPct val="100000"/>
              </a:lnSpc>
            </a:pPr>
            <a:endParaRPr/>
          </a:p>
          <a:p>
            <a:pPr>
              <a:lnSpc>
                <a:spcPct val="100000"/>
              </a:lnSpc>
            </a:pPr>
            <a:r>
              <a:rPr b="1" lang="it-IT" sz="1200" strike="noStrike">
                <a:solidFill>
                  <a:srgbClr val="231f20"/>
                </a:solidFill>
                <a:latin typeface="Arial"/>
                <a:ea typeface="DejaVu Sans"/>
              </a:rPr>
              <a:t>Modalità di svolgimento:</a:t>
            </a:r>
            <a:endParaRPr/>
          </a:p>
          <a:p>
            <a:pPr>
              <a:lnSpc>
                <a:spcPct val="100000"/>
              </a:lnSpc>
            </a:pPr>
            <a:r>
              <a:rPr lang="it-IT" sz="1200" strike="noStrike">
                <a:solidFill>
                  <a:srgbClr val="231f20"/>
                </a:solidFill>
                <a:latin typeface="Arial"/>
                <a:ea typeface="DejaVu Sans"/>
              </a:rPr>
              <a:t>Una volta al mese, gli operatori sanitari del servizio Igiene alimenti e Nutrizione saranno presenti presso la scuola  per circa 1 ora. Gli alunni interessati potranno rivolgersi a loro direttamente per avere risposte alle loro richieste/curiosità/  dubbi su tematiche nutrizionali</a:t>
            </a:r>
            <a:endParaRPr/>
          </a:p>
          <a:p>
            <a:pPr>
              <a:lnSpc>
                <a:spcPct val="100000"/>
              </a:lnSpc>
            </a:pPr>
            <a:endParaRPr/>
          </a:p>
          <a:p>
            <a:pPr>
              <a:lnSpc>
                <a:spcPct val="100000"/>
              </a:lnSpc>
            </a:pPr>
            <a:r>
              <a:rPr b="1" lang="it-IT" sz="1200" strike="noStrike">
                <a:solidFill>
                  <a:srgbClr val="231f20"/>
                </a:solidFill>
                <a:latin typeface="Arial"/>
                <a:ea typeface="DejaVu Sans"/>
              </a:rPr>
              <a:t>Verrà data priorità alle richieste delle scuole che hanno avviato un percorso didattico significativo sull’educazione alimentare o che abbiano rilevato particolari bisogni sulla tematica in oggetto.</a:t>
            </a:r>
            <a:endParaRPr/>
          </a:p>
          <a:p>
            <a:pPr>
              <a:lnSpc>
                <a:spcPct val="100000"/>
              </a:lnSpc>
            </a:pPr>
            <a:endParaRPr/>
          </a:p>
          <a:p>
            <a:pPr>
              <a:lnSpc>
                <a:spcPct val="100000"/>
              </a:lnSpc>
            </a:pPr>
            <a:r>
              <a:rPr b="1" lang="it-IT" sz="1200" strike="noStrike">
                <a:solidFill>
                  <a:srgbClr val="231f20"/>
                </a:solidFill>
                <a:latin typeface="Arial"/>
                <a:ea typeface="DejaVu Sans"/>
              </a:rPr>
              <a:t>Modalità di adesione</a:t>
            </a:r>
            <a:endParaRPr/>
          </a:p>
          <a:p>
            <a:pPr>
              <a:lnSpc>
                <a:spcPct val="100000"/>
              </a:lnSpc>
            </a:pPr>
            <a:r>
              <a:rPr lang="it-IT" sz="1200" strike="noStrike">
                <a:solidFill>
                  <a:srgbClr val="231f20"/>
                </a:solidFill>
                <a:latin typeface="Arial"/>
                <a:ea typeface="DejaVu Sans"/>
              </a:rPr>
              <a:t>Si consiglia di trasmette la richiesta utilizzando il modulo allegato :</a:t>
            </a:r>
            <a:endParaRPr/>
          </a:p>
          <a:p>
            <a:pPr>
              <a:lnSpc>
                <a:spcPct val="100000"/>
              </a:lnSpc>
            </a:pPr>
            <a:r>
              <a:rPr lang="it-IT" sz="1200" strike="noStrike">
                <a:solidFill>
                  <a:srgbClr val="231f20"/>
                </a:solidFill>
                <a:latin typeface="Arial"/>
                <a:ea typeface="DejaVu Sans"/>
              </a:rPr>
              <a:t>via fax 0141-484089 o e-mail: </a:t>
            </a:r>
            <a:r>
              <a:rPr lang="it-IT" sz="1200" strike="noStrike" u="sng">
                <a:solidFill>
                  <a:srgbClr val="0000ff"/>
                </a:solidFill>
                <a:latin typeface="Arial"/>
                <a:ea typeface="DejaVu Sans"/>
              </a:rPr>
              <a:t>promozionesalute@asl.at.it</a:t>
            </a:r>
            <a:endParaRPr/>
          </a:p>
          <a:p>
            <a:pPr>
              <a:lnSpc>
                <a:spcPct val="100000"/>
              </a:lnSpc>
            </a:pPr>
            <a:endParaRPr/>
          </a:p>
          <a:p>
            <a:pPr>
              <a:lnSpc>
                <a:spcPct val="100000"/>
              </a:lnSpc>
            </a:pPr>
            <a:r>
              <a:rPr b="1" lang="it-IT" sz="1200" strike="noStrike">
                <a:solidFill>
                  <a:srgbClr val="231f20"/>
                </a:solidFill>
                <a:latin typeface="Arial"/>
                <a:ea typeface="DejaVu Sans"/>
              </a:rPr>
              <a:t>entro il 1 luglio p.v. per poter garantire l’attuazione degli interventi entro il primo semestre del prossimo anno</a:t>
            </a:r>
            <a:endParaRPr/>
          </a:p>
          <a:p>
            <a:pPr>
              <a:lnSpc>
                <a:spcPct val="100000"/>
              </a:lnSpc>
            </a:pPr>
            <a:r>
              <a:rPr b="1" lang="it-IT" sz="1200" strike="noStrike">
                <a:solidFill>
                  <a:srgbClr val="231f20"/>
                </a:solidFill>
                <a:latin typeface="Arial"/>
                <a:ea typeface="DejaVu Sans"/>
              </a:rPr>
              <a:t>scolastico.</a:t>
            </a:r>
            <a:endParaRPr/>
          </a:p>
          <a:p>
            <a:pPr>
              <a:lnSpc>
                <a:spcPct val="100000"/>
              </a:lnSpc>
            </a:pPr>
            <a:r>
              <a:rPr b="1" lang="it-IT" sz="1200" strike="noStrike">
                <a:solidFill>
                  <a:srgbClr val="231f20"/>
                </a:solidFill>
                <a:latin typeface="Arial"/>
                <a:ea typeface="DejaVu Sans"/>
              </a:rPr>
              <a:t>Verranno comunque accettate le richieste inviate entro il 30 settembre p.v.</a:t>
            </a:r>
            <a:endParaRPr/>
          </a:p>
          <a:p>
            <a:pPr>
              <a:lnSpc>
                <a:spcPct val="100000"/>
              </a:lnSpc>
            </a:pPr>
            <a:endParaRPr/>
          </a:p>
          <a:p>
            <a:pPr>
              <a:lnSpc>
                <a:spcPct val="100000"/>
              </a:lnSpc>
            </a:pPr>
            <a:r>
              <a:rPr b="1" lang="it-IT" sz="1200" strike="noStrike">
                <a:solidFill>
                  <a:srgbClr val="231f20"/>
                </a:solidFill>
                <a:latin typeface="Arial"/>
                <a:ea typeface="DejaVu Sans"/>
              </a:rPr>
              <a:t>Riferimenti:</a:t>
            </a:r>
            <a:endParaRPr/>
          </a:p>
          <a:p>
            <a:pPr>
              <a:lnSpc>
                <a:spcPct val="100000"/>
              </a:lnSpc>
            </a:pPr>
            <a:r>
              <a:rPr lang="it-IT" sz="1200" strike="noStrike">
                <a:solidFill>
                  <a:srgbClr val="231f20"/>
                </a:solidFill>
                <a:latin typeface="Arial"/>
                <a:ea typeface="DejaVu Sans"/>
              </a:rPr>
              <a:t>Dott.ssa Renza Berruti, SIAN, tel. 0141 484927</a:t>
            </a:r>
            <a:endParaRPr/>
          </a:p>
        </p:txBody>
      </p:sp>
      <p:sp>
        <p:nvSpPr>
          <p:cNvPr id="348" name="CustomShape 4"/>
          <p:cNvSpPr/>
          <p:nvPr/>
        </p:nvSpPr>
        <p:spPr>
          <a:xfrm>
            <a:off x="1515960" y="7272000"/>
            <a:ext cx="4365000" cy="2397960"/>
          </a:xfrm>
          <a:custGeom>
            <a:avLst/>
            <a:gdLst/>
            <a:ahLst/>
            <a:rect l="0" t="0" r="r" b="b"/>
            <a:pathLst>
              <a:path w="4379763" h="2911328">
                <a:moveTo>
                  <a:pt x="0" y="2911327"/>
                </a:moveTo>
                <a:lnTo>
                  <a:pt x="4379762" y="2911327"/>
                </a:lnTo>
                <a:lnTo>
                  <a:pt x="4379762" y="0"/>
                </a:lnTo>
                <a:lnTo>
                  <a:pt x="0" y="0"/>
                </a:lnTo>
                <a:lnTo>
                  <a:pt x="0" y="2911327"/>
                </a:lnTo>
              </a:path>
            </a:pathLst>
          </a:custGeom>
          <a:solidFill>
            <a:srgbClr val="a41d21"/>
          </a:solidFill>
          <a:ln>
            <a:noFill/>
          </a:ln>
        </p:spPr>
        <p:style>
          <a:lnRef idx="0"/>
          <a:fillRef idx="0"/>
          <a:effectRef idx="0"/>
          <a:fontRef idx="minor"/>
        </p:style>
      </p:sp>
      <p:sp>
        <p:nvSpPr>
          <p:cNvPr id="349" name="CustomShape 5"/>
          <p:cNvSpPr/>
          <p:nvPr/>
        </p:nvSpPr>
        <p:spPr>
          <a:xfrm>
            <a:off x="1515960" y="7272000"/>
            <a:ext cx="4365000" cy="2376720"/>
          </a:xfrm>
          <a:prstGeom prst="rect">
            <a:avLst/>
          </a:prstGeom>
          <a:blipFill>
            <a:blip r:embed="rId1"/>
            <a:stretch>
              <a:fillRect/>
            </a:stretch>
          </a:blipFill>
          <a:ln>
            <a:noFill/>
          </a:ln>
        </p:spPr>
        <p:style>
          <a:lnRef idx="0"/>
          <a:fillRef idx="0"/>
          <a:effectRef idx="0"/>
          <a:fontRef idx="minor"/>
        </p:style>
      </p:sp>
      <p:sp>
        <p:nvSpPr>
          <p:cNvPr id="350" name="CustomShape 6"/>
          <p:cNvSpPr/>
          <p:nvPr/>
        </p:nvSpPr>
        <p:spPr>
          <a:xfrm>
            <a:off x="1515960" y="7272000"/>
            <a:ext cx="4365000" cy="2397960"/>
          </a:xfrm>
          <a:custGeom>
            <a:avLst/>
            <a:gdLst/>
            <a:ahLst/>
            <a:rect l="0" t="0" r="r" b="b"/>
            <a:pathLst>
              <a:path w="4379763" h="2911328">
                <a:moveTo>
                  <a:pt x="0" y="2911327"/>
                </a:moveTo>
                <a:lnTo>
                  <a:pt x="4379762" y="2911327"/>
                </a:lnTo>
                <a:lnTo>
                  <a:pt x="4379762" y="0"/>
                </a:lnTo>
                <a:lnTo>
                  <a:pt x="0" y="0"/>
                </a:lnTo>
                <a:lnTo>
                  <a:pt x="0" y="2911327"/>
                </a:lnTo>
              </a:path>
            </a:pathLst>
          </a:custGeom>
          <a:noFill/>
          <a:ln w="63360">
            <a:solidFill>
              <a:srgbClr val="a41d21"/>
            </a:solidFill>
            <a:round/>
          </a:ln>
        </p:spPr>
        <p:style>
          <a:lnRef idx="0"/>
          <a:fillRef idx="0"/>
          <a:effectRef idx="0"/>
          <a:fontRef idx="minor"/>
        </p:style>
      </p:sp>
      <p:sp>
        <p:nvSpPr>
          <p:cNvPr id="351" name="CustomShape 7"/>
          <p:cNvSpPr/>
          <p:nvPr/>
        </p:nvSpPr>
        <p:spPr>
          <a:xfrm>
            <a:off x="3600360" y="10252440"/>
            <a:ext cx="340560" cy="6187320"/>
          </a:xfrm>
          <a:prstGeom prst="rect">
            <a:avLst/>
          </a:prstGeom>
          <a:noFill/>
          <a:ln>
            <a:noFill/>
          </a:ln>
        </p:spPr>
        <p:style>
          <a:lnRef idx="0"/>
          <a:fillRef idx="0"/>
          <a:effectRef idx="0"/>
          <a:fontRef idx="minor"/>
        </p:style>
        <p:txBody>
          <a:bodyPr lIns="0" rIns="0" tIns="0" bIns="0"/>
          <a:p>
            <a:pPr>
              <a:lnSpc>
                <a:spcPts val="0"/>
              </a:lnSpc>
            </a:pPr>
            <a:r>
              <a:rPr lang="it-IT" sz="1200" strike="noStrike">
                <a:solidFill>
                  <a:srgbClr val="231f20"/>
                </a:solidFill>
                <a:latin typeface="Times New Roman"/>
                <a:ea typeface="DejaVu Sans"/>
              </a:rPr>
              <a:t>- </a:t>
            </a:r>
            <a:fld id="{B9FE4263-EC26-4E4B-8330-634807186975}" type="slidenum">
              <a:rPr lang="it-IT" sz="1200" strike="noStrike">
                <a:solidFill>
                  <a:srgbClr val="231f20"/>
                </a:solidFill>
                <a:latin typeface="Times New Roman"/>
                <a:ea typeface="DejaVu Sans"/>
              </a:rPr>
              <a:t>&lt;numero&gt;</a:t>
            </a:fld>
            <a:r>
              <a:rPr lang="it-IT" sz="1200" strike="noStrike">
                <a:solidFill>
                  <a:srgbClr val="231f20"/>
                </a:solidFill>
                <a:latin typeface="Times New Roman"/>
                <a:ea typeface="DejaVu Sans"/>
              </a:rPr>
              <a:t> -</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