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4/7/2017</a:t>
            </a:fld>
            <a:endParaRPr lang="en-US" dirty="0"/>
          </a:p>
        </p:txBody>
      </p:sp>
      <p:sp>
        <p:nvSpPr>
          <p:cNvPr id="5" name="Footer Placeholder 4"/>
          <p:cNvSpPr>
            <a:spLocks noGrp="1"/>
          </p:cNvSpPr>
          <p:nvPr>
            <p:ph type="ftr" sz="quarter" idx="11"/>
          </p:nvPr>
        </p:nvSpPr>
        <p:spPr>
          <a:xfrm>
            <a:off x="1127124" y="329307"/>
            <a:ext cx="5943668" cy="309201"/>
          </a:xfrm>
        </p:spPr>
        <p:txBody>
          <a:bodyPr/>
          <a:lstStyle/>
          <a:p>
            <a:endParaRPr lang="en-US" dirty="0"/>
          </a:p>
        </p:txBody>
      </p:sp>
      <p:sp>
        <p:nvSpPr>
          <p:cNvPr id="6" name="Slide Number Placeholder 5"/>
          <p:cNvSpPr>
            <a:spLocks noGrp="1"/>
          </p:cNvSpPr>
          <p:nvPr>
            <p:ph type="sldNum" sz="quarter" idx="12"/>
          </p:nvPr>
        </p:nvSpPr>
        <p:spPr>
          <a:xfrm>
            <a:off x="9924392" y="134930"/>
            <a:ext cx="811019" cy="503578"/>
          </a:xfrm>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lvl1pPr>
              <a:defRPr sz="1200"/>
            </a:lvl1pPr>
          </a:lstStyle>
          <a:p>
            <a:fld id="{48A87A34-81AB-432B-8DAE-1953F412C126}" type="datetimeFigureOut">
              <a:rPr lang="en-US" dirty="0"/>
              <a:pPr/>
              <a:t>4/7/2017</a:t>
            </a:fld>
            <a:endParaRPr lang="en-US" dirty="0"/>
          </a:p>
        </p:txBody>
      </p:sp>
      <p:sp>
        <p:nvSpPr>
          <p:cNvPr id="5" name="Footer Placeholder 4"/>
          <p:cNvSpPr>
            <a:spLocks noGrp="1"/>
          </p:cNvSpPr>
          <p:nvPr>
            <p:ph type="ftr" sz="quarter" idx="11"/>
          </p:nvPr>
        </p:nvSpPr>
        <p:spPr/>
        <p:txBody>
          <a:bodyPr/>
          <a:lstStyle>
            <a:lvl1pPr>
              <a:defRPr sz="1200"/>
            </a:lvl1p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it-IT" smtClean="0"/>
              <a:t>Fare clic per modificare lo stile del titolo</a:t>
            </a:r>
            <a:endParaRPr lang="en-US" dirty="0"/>
          </a:p>
        </p:txBody>
      </p:sp>
      <p:sp>
        <p:nvSpPr>
          <p:cNvPr id="3" name="Text Placeholder 2"/>
          <p:cNvSpPr>
            <a:spLocks noGrp="1"/>
          </p:cNvSpPr>
          <p:nvPr>
            <p:ph type="body" idx="1" hasCustomPrompt="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1129166" y="2974448"/>
            <a:ext cx="4645152" cy="2493876"/>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094337" y="2971669"/>
            <a:ext cx="4645152" cy="248719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it-IT" smtClean="0"/>
              <a:t>Fare clic per modificare lo stile del titolo</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48A87A34-81AB-432B-8DAE-1953F412C126}" type="datetimeFigureOut">
              <a:rPr lang="en-US" dirty="0"/>
              <a:pPr/>
              <a:t>4/7/2017</a:t>
            </a:fld>
            <a:endParaRPr lang="en-US" dirty="0"/>
          </a:p>
        </p:txBody>
      </p:sp>
      <p:sp>
        <p:nvSpPr>
          <p:cNvPr id="6" name="Footer Placeholder 5"/>
          <p:cNvSpPr>
            <a:spLocks noGrp="1"/>
          </p:cNvSpPr>
          <p:nvPr>
            <p:ph type="ftr" sz="quarter" idx="11"/>
          </p:nvPr>
        </p:nvSpPr>
        <p:spPr>
          <a:xfrm>
            <a:off x="1125300" y="318640"/>
            <a:ext cx="4877818" cy="320931"/>
          </a:xfrm>
        </p:spPr>
        <p:txBody>
          <a:bodyPr/>
          <a:lstStyle/>
          <a:p>
            <a:endParaRPr lang="en-US" dirty="0"/>
          </a:p>
        </p:txBody>
      </p:sp>
      <p:sp>
        <p:nvSpPr>
          <p:cNvPr id="7" name="Slide Number Placeholder 6"/>
          <p:cNvSpPr>
            <a:spLocks noGrp="1"/>
          </p:cNvSpPr>
          <p:nvPr>
            <p:ph type="sldNum" sz="quarter" idx="12"/>
          </p:nvPr>
        </p:nvSpPr>
        <p:spPr>
          <a:xfrm>
            <a:off x="6176794" y="137408"/>
            <a:ext cx="811019" cy="503578"/>
          </a:xfrm>
        </p:spPr>
        <p:txBody>
          <a:bodyPr/>
          <a:lstStyle/>
          <a:p>
            <a:fld id="{6D22F896-40B5-4ADD-8801-0D06FADFA095}" type="slidenum">
              <a:rPr lang="en-US" dirty="0"/>
              <a:t>‹N›</a:t>
            </a:fld>
            <a:endParaRPr lang="en-US" dirty="0"/>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4/7/2017</a:t>
            </a:fld>
            <a:endParaRPr lang="en-US" dirty="0"/>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96901" y="1130300"/>
            <a:ext cx="10553700" cy="3733800"/>
          </a:xfrm>
        </p:spPr>
        <p:txBody>
          <a:bodyPr>
            <a:normAutofit/>
          </a:bodyPr>
          <a:lstStyle/>
          <a:p>
            <a:pPr algn="ctr"/>
            <a:r>
              <a:rPr lang="it-IT" sz="9600" b="1" i="1" dirty="0" smtClean="0">
                <a:solidFill>
                  <a:schemeClr val="accent1">
                    <a:lumMod val="75000"/>
                  </a:schemeClr>
                </a:solidFill>
              </a:rPr>
              <a:t>I GIOVANI E IL FUMO</a:t>
            </a:r>
            <a:endParaRPr lang="it-IT" sz="9600" b="1" i="1" dirty="0">
              <a:solidFill>
                <a:schemeClr val="accent1">
                  <a:lumMod val="75000"/>
                </a:schemeClr>
              </a:solidFill>
            </a:endParaRPr>
          </a:p>
        </p:txBody>
      </p:sp>
      <p:sp>
        <p:nvSpPr>
          <p:cNvPr id="3" name="Sottotitolo 2"/>
          <p:cNvSpPr>
            <a:spLocks noGrp="1"/>
          </p:cNvSpPr>
          <p:nvPr>
            <p:ph type="subTitle" idx="1"/>
          </p:nvPr>
        </p:nvSpPr>
        <p:spPr/>
        <p:txBody>
          <a:bodyPr/>
          <a:lstStyle/>
          <a:p>
            <a:endParaRPr lang="it-IT" dirty="0"/>
          </a:p>
        </p:txBody>
      </p:sp>
    </p:spTree>
    <p:extLst>
      <p:ext uri="{BB962C8B-B14F-4D97-AF65-F5344CB8AC3E}">
        <p14:creationId xmlns:p14="http://schemas.microsoft.com/office/powerpoint/2010/main" val="28251894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1270000"/>
            <a:ext cx="9603275" cy="4196345"/>
          </a:xfrm>
        </p:spPr>
        <p:txBody>
          <a:bodyPr>
            <a:noAutofit/>
          </a:bodyPr>
          <a:lstStyle/>
          <a:p>
            <a:pPr marL="0" indent="0">
              <a:buNone/>
            </a:pPr>
            <a:r>
              <a:rPr lang="it-IT" sz="2400" b="1" dirty="0">
                <a:solidFill>
                  <a:schemeClr val="accent1">
                    <a:lumMod val="40000"/>
                    <a:lumOff val="60000"/>
                  </a:schemeClr>
                </a:solidFill>
                <a:latin typeface="Bell MT" panose="02020503060305020303" pitchFamily="18" charset="0"/>
              </a:rPr>
              <a:t>Dunque il principale danno a breve termine è proprio la dipendenza da sigaretta, che si instaura mediamente dopo uno o due anni nel fumatore "standard", quello cioè che fuma circa 20 sigarette al giorno. Ma ci sono altre conseguenze immediate del fumo, che vanno ricordate soprattutto agli adolescenti, che sono molto sensibili ai rischi immediati, e molto meno a quelli a lungo termine. Innanzitutto il monossido di carbonio: si tratta di un gas incolore, inodore, insapore, sempre presente quando c'è del fumo. Il monossido è un veleno molto potente che, ad alte concentrazioni, può essere </a:t>
            </a:r>
            <a:r>
              <a:rPr lang="it-IT" sz="2400" b="1" dirty="0" smtClean="0">
                <a:solidFill>
                  <a:schemeClr val="accent1">
                    <a:lumMod val="40000"/>
                    <a:lumOff val="60000"/>
                  </a:schemeClr>
                </a:solidFill>
                <a:latin typeface="Bell MT" panose="02020503060305020303" pitchFamily="18" charset="0"/>
              </a:rPr>
              <a:t>mortale.</a:t>
            </a:r>
            <a:endParaRPr lang="it-IT" sz="2400" b="1" dirty="0">
              <a:solidFill>
                <a:schemeClr val="accent1">
                  <a:lumMod val="40000"/>
                  <a:lumOff val="60000"/>
                </a:schemeClr>
              </a:solidFill>
              <a:latin typeface="Bell MT" panose="02020503060305020303" pitchFamily="18" charset="0"/>
            </a:endParaRPr>
          </a:p>
        </p:txBody>
      </p:sp>
    </p:spTree>
    <p:extLst>
      <p:ext uri="{BB962C8B-B14F-4D97-AF65-F5344CB8AC3E}">
        <p14:creationId xmlns:p14="http://schemas.microsoft.com/office/powerpoint/2010/main" val="1465380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1778000"/>
            <a:ext cx="9603275" cy="3688345"/>
          </a:xfrm>
        </p:spPr>
        <p:txBody>
          <a:bodyPr>
            <a:normAutofit/>
          </a:bodyPr>
          <a:lstStyle/>
          <a:p>
            <a:pPr marL="0" indent="0">
              <a:buNone/>
            </a:pPr>
            <a:r>
              <a:rPr lang="it-IT" sz="2400" b="1" dirty="0">
                <a:solidFill>
                  <a:schemeClr val="accent1">
                    <a:lumMod val="40000"/>
                    <a:lumOff val="60000"/>
                  </a:schemeClr>
                </a:solidFill>
                <a:latin typeface="Bell MT" panose="02020503060305020303" pitchFamily="18" charset="0"/>
              </a:rPr>
              <a:t>I livelli del gas inalati da un fumatore non sono mai letali, ma bastano a bloccare il trasporto di ossigeno nei globuli rossi </a:t>
            </a:r>
            <a:r>
              <a:rPr lang="it-IT" sz="2400" b="1" dirty="0" smtClean="0">
                <a:solidFill>
                  <a:schemeClr val="accent1">
                    <a:lumMod val="40000"/>
                    <a:lumOff val="60000"/>
                  </a:schemeClr>
                </a:solidFill>
                <a:latin typeface="Bell MT" panose="02020503060305020303" pitchFamily="18" charset="0"/>
              </a:rPr>
              <a:t>(meccanismo </a:t>
            </a:r>
            <a:r>
              <a:rPr lang="it-IT" sz="2400" b="1" dirty="0">
                <a:solidFill>
                  <a:schemeClr val="accent1">
                    <a:lumMod val="40000"/>
                    <a:lumOff val="60000"/>
                  </a:schemeClr>
                </a:solidFill>
                <a:latin typeface="Bell MT" panose="02020503060305020303" pitchFamily="18" charset="0"/>
              </a:rPr>
              <a:t>dell'intossicazione) nell'ordine del 3-10% (a seconda del numero di sigarette e di come vengono fumate). Questo comporta un'immediata riduzione della performance muscolare, che si manifesta palesemente nel rendimento sportivo. Dunque fumare implica un calo nel rendimento </a:t>
            </a:r>
            <a:r>
              <a:rPr lang="it-IT" sz="2400" b="1" dirty="0" smtClean="0">
                <a:solidFill>
                  <a:schemeClr val="accent1">
                    <a:lumMod val="40000"/>
                    <a:lumOff val="60000"/>
                  </a:schemeClr>
                </a:solidFill>
                <a:latin typeface="Bell MT" panose="02020503060305020303" pitchFamily="18" charset="0"/>
              </a:rPr>
              <a:t>fisico</a:t>
            </a:r>
            <a:r>
              <a:rPr lang="it-IT" sz="2400" b="1" dirty="0">
                <a:solidFill>
                  <a:schemeClr val="accent1">
                    <a:lumMod val="40000"/>
                    <a:lumOff val="60000"/>
                  </a:schemeClr>
                </a:solidFill>
                <a:latin typeface="Bell MT" panose="02020503060305020303" pitchFamily="18" charset="0"/>
              </a:rPr>
              <a:t>.</a:t>
            </a:r>
          </a:p>
        </p:txBody>
      </p:sp>
    </p:spTree>
    <p:extLst>
      <p:ext uri="{BB962C8B-B14F-4D97-AF65-F5344CB8AC3E}">
        <p14:creationId xmlns:p14="http://schemas.microsoft.com/office/powerpoint/2010/main" val="394201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2002559"/>
            <a:ext cx="9603275" cy="3463786"/>
          </a:xfrm>
        </p:spPr>
        <p:txBody>
          <a:bodyPr>
            <a:normAutofit/>
          </a:bodyPr>
          <a:lstStyle/>
          <a:p>
            <a:pPr marL="0" indent="0">
              <a:buNone/>
            </a:pPr>
            <a:r>
              <a:rPr lang="it-IT" sz="2400" b="1" dirty="0">
                <a:solidFill>
                  <a:schemeClr val="accent1">
                    <a:lumMod val="40000"/>
                    <a:lumOff val="60000"/>
                  </a:schemeClr>
                </a:solidFill>
                <a:latin typeface="Bell MT" panose="02020503060305020303" pitchFamily="18" charset="0"/>
              </a:rPr>
              <a:t>Un secondo effetto meno evidente, ma altrettanto immediato, è l'aumento dell'aggregabilità piastrinica. Bastano tracce di monossido di carbonio per esaltare la funzione delle </a:t>
            </a:r>
            <a:r>
              <a:rPr lang="it-IT" sz="2400" b="1" dirty="0" smtClean="0">
                <a:solidFill>
                  <a:schemeClr val="accent1">
                    <a:lumMod val="40000"/>
                    <a:lumOff val="60000"/>
                  </a:schemeClr>
                </a:solidFill>
                <a:latin typeface="Bell MT" panose="02020503060305020303" pitchFamily="18" charset="0"/>
              </a:rPr>
              <a:t>piastrine </a:t>
            </a:r>
            <a:r>
              <a:rPr lang="it-IT" sz="2400" b="1" dirty="0">
                <a:solidFill>
                  <a:schemeClr val="accent1">
                    <a:lumMod val="40000"/>
                    <a:lumOff val="60000"/>
                  </a:schemeClr>
                </a:solidFill>
                <a:latin typeface="Bell MT" panose="02020503060305020303" pitchFamily="18" charset="0"/>
              </a:rPr>
              <a:t>e di conseguenza aumentare il rischio di </a:t>
            </a:r>
            <a:r>
              <a:rPr lang="it-IT" sz="2400" b="1" dirty="0" smtClean="0">
                <a:solidFill>
                  <a:schemeClr val="accent1">
                    <a:lumMod val="40000"/>
                    <a:lumOff val="60000"/>
                  </a:schemeClr>
                </a:solidFill>
                <a:latin typeface="Bell MT" panose="02020503060305020303" pitchFamily="18" charset="0"/>
              </a:rPr>
              <a:t>trombosi </a:t>
            </a:r>
            <a:r>
              <a:rPr lang="it-IT" sz="2400" b="1" dirty="0">
                <a:solidFill>
                  <a:schemeClr val="accent1">
                    <a:lumMod val="40000"/>
                    <a:lumOff val="60000"/>
                  </a:schemeClr>
                </a:solidFill>
                <a:latin typeface="Bell MT" panose="02020503060305020303" pitchFamily="18" charset="0"/>
              </a:rPr>
              <a:t>a livello arterioso. È stato dimostrato che i non fumatori esposti al fumo passivo sono paradossalmente i più interessati da questo problema. </a:t>
            </a:r>
          </a:p>
        </p:txBody>
      </p:sp>
    </p:spTree>
    <p:extLst>
      <p:ext uri="{BB962C8B-B14F-4D97-AF65-F5344CB8AC3E}">
        <p14:creationId xmlns:p14="http://schemas.microsoft.com/office/powerpoint/2010/main" val="4085383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863600"/>
            <a:ext cx="9603275" cy="4991100"/>
          </a:xfrm>
        </p:spPr>
        <p:txBody>
          <a:bodyPr>
            <a:normAutofit/>
          </a:bodyPr>
          <a:lstStyle/>
          <a:p>
            <a:pPr marL="0" indent="0">
              <a:buNone/>
            </a:pPr>
            <a:r>
              <a:rPr lang="it-IT" sz="2400" b="1" dirty="0" smtClean="0">
                <a:solidFill>
                  <a:schemeClr val="accent1">
                    <a:lumMod val="40000"/>
                    <a:lumOff val="60000"/>
                  </a:schemeClr>
                </a:solidFill>
                <a:latin typeface="Bell MT" panose="02020503060305020303" pitchFamily="18" charset="0"/>
              </a:rPr>
              <a:t>In conclusione, possiamo affermare che i danni a breve termine del fumo provocano problemi che, nonostante all’inizio possano sembrare scontati, a lungo andare si rivelano irreparabili. </a:t>
            </a:r>
          </a:p>
          <a:p>
            <a:pPr marL="0" indent="0">
              <a:buNone/>
            </a:pPr>
            <a:endParaRPr lang="it-IT" sz="2400" b="1" dirty="0">
              <a:solidFill>
                <a:schemeClr val="accent1">
                  <a:lumMod val="40000"/>
                  <a:lumOff val="60000"/>
                </a:schemeClr>
              </a:solidFill>
              <a:latin typeface="Bell MT" panose="02020503060305020303" pitchFamily="18" charset="0"/>
            </a:endParaRP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027" y="2494729"/>
            <a:ext cx="6897759" cy="3359971"/>
          </a:xfrm>
          <a:prstGeom prst="rect">
            <a:avLst/>
          </a:prstGeom>
        </p:spPr>
      </p:pic>
    </p:spTree>
    <p:extLst>
      <p:ext uri="{BB962C8B-B14F-4D97-AF65-F5344CB8AC3E}">
        <p14:creationId xmlns:p14="http://schemas.microsoft.com/office/powerpoint/2010/main" val="1206021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1828800"/>
            <a:ext cx="9603275" cy="3637545"/>
          </a:xfrm>
        </p:spPr>
        <p:txBody>
          <a:bodyPr>
            <a:normAutofit/>
          </a:bodyPr>
          <a:lstStyle/>
          <a:p>
            <a:pPr marL="0" indent="0">
              <a:buNone/>
            </a:pPr>
            <a:r>
              <a:rPr lang="it-IT" sz="2800" b="1" dirty="0">
                <a:solidFill>
                  <a:schemeClr val="accent1">
                    <a:lumMod val="75000"/>
                  </a:schemeClr>
                </a:solidFill>
                <a:latin typeface="Bell MT" panose="02020503060305020303" pitchFamily="18" charset="0"/>
              </a:rPr>
              <a:t>Gli adolescenti si trovano sospesi in un mondo che fa loro abbandonare l’età infantile per approdare gradualmente in quella adulta. Il percorso è lungo e difficile e spesso i giovani cercano delle scorciatoie, come quella di fumare, per sentirsi grandi. Il fumo assume per alcuni adolescenti la funzione di affermazione anticipata dell’essere adulto.</a:t>
            </a:r>
          </a:p>
        </p:txBody>
      </p:sp>
    </p:spTree>
    <p:extLst>
      <p:ext uri="{BB962C8B-B14F-4D97-AF65-F5344CB8AC3E}">
        <p14:creationId xmlns:p14="http://schemas.microsoft.com/office/powerpoint/2010/main" val="280807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a:xfrm>
            <a:off x="1130270" y="1447800"/>
            <a:ext cx="9603275" cy="4018545"/>
          </a:xfrm>
        </p:spPr>
        <p:txBody>
          <a:bodyPr>
            <a:noAutofit/>
          </a:bodyPr>
          <a:lstStyle/>
          <a:p>
            <a:pPr marL="0" indent="0">
              <a:buNone/>
            </a:pPr>
            <a:r>
              <a:rPr lang="it-IT" sz="2800" b="1" dirty="0">
                <a:solidFill>
                  <a:schemeClr val="accent1">
                    <a:lumMod val="75000"/>
                  </a:schemeClr>
                </a:solidFill>
                <a:latin typeface="Bell MT" panose="02020503060305020303" pitchFamily="18" charset="0"/>
              </a:rPr>
              <a:t>Il fumare rappresenta un comportamento, criticato dal punto di vista della salute ma accettato nel mondo degli adulti, pertanto gli adolescenti ritengono che il fumo sia il modo facile di potersi affermare nella società in qualità di adulti. Molte ricerche infatti indicano che c’è un’alta correlazione tra i ragazzi che fumano e che mettono in pratica altri comportamenti a rischio, come avere rapporti sessuali precoci e fare uso di </a:t>
            </a:r>
            <a:r>
              <a:rPr lang="it-IT" sz="2800" b="1" dirty="0" smtClean="0">
                <a:solidFill>
                  <a:schemeClr val="accent1">
                    <a:lumMod val="75000"/>
                  </a:schemeClr>
                </a:solidFill>
                <a:latin typeface="Bell MT" panose="02020503060305020303" pitchFamily="18" charset="0"/>
              </a:rPr>
              <a:t>alcol.</a:t>
            </a:r>
            <a:endParaRPr lang="it-IT" sz="2800" b="1" dirty="0">
              <a:solidFill>
                <a:schemeClr val="accent1">
                  <a:lumMod val="75000"/>
                </a:schemeClr>
              </a:solidFill>
              <a:latin typeface="Bell MT" panose="02020503060305020303" pitchFamily="18" charset="0"/>
            </a:endParaRPr>
          </a:p>
        </p:txBody>
      </p:sp>
    </p:spTree>
    <p:extLst>
      <p:ext uri="{BB962C8B-B14F-4D97-AF65-F5344CB8AC3E}">
        <p14:creationId xmlns:p14="http://schemas.microsoft.com/office/powerpoint/2010/main" val="1271509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1638300"/>
            <a:ext cx="9603275" cy="3828045"/>
          </a:xfrm>
        </p:spPr>
        <p:txBody>
          <a:bodyPr>
            <a:noAutofit/>
          </a:bodyPr>
          <a:lstStyle/>
          <a:p>
            <a:pPr marL="0" indent="0">
              <a:buNone/>
            </a:pPr>
            <a:r>
              <a:rPr lang="it-IT" sz="2800" b="1" dirty="0">
                <a:solidFill>
                  <a:schemeClr val="accent1">
                    <a:lumMod val="75000"/>
                  </a:schemeClr>
                </a:solidFill>
                <a:latin typeface="Bell MT" panose="02020503060305020303" pitchFamily="18" charset="0"/>
              </a:rPr>
              <a:t>Un aspetto interessante è che i giovani che scelgono di anticipare l’età adulta adottando comportamenti come il fumo, quasi sempre lo fanno all’insaputa dei genitori. Questo atteggiamento trasgressivo si associa anche al rischio che crea eccitazione. Nonostante la tendenza  all’omogeneità di comportamento tra i due sessi, nelle femmine sembra assumere una vena più trasgressiva.</a:t>
            </a:r>
          </a:p>
        </p:txBody>
      </p:sp>
    </p:spTree>
    <p:extLst>
      <p:ext uri="{BB962C8B-B14F-4D97-AF65-F5344CB8AC3E}">
        <p14:creationId xmlns:p14="http://schemas.microsoft.com/office/powerpoint/2010/main" val="20843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647700"/>
            <a:ext cx="9603275" cy="4818645"/>
          </a:xfrm>
        </p:spPr>
        <p:txBody>
          <a:bodyPr>
            <a:noAutofit/>
          </a:bodyPr>
          <a:lstStyle/>
          <a:p>
            <a:pPr marL="0" indent="0">
              <a:buNone/>
            </a:pPr>
            <a:r>
              <a:rPr lang="it-IT" sz="2800" dirty="0"/>
              <a:t/>
            </a:r>
            <a:br>
              <a:rPr lang="it-IT" sz="2800" dirty="0"/>
            </a:br>
            <a:r>
              <a:rPr lang="it-IT" sz="2800" b="1" dirty="0">
                <a:solidFill>
                  <a:schemeClr val="accent1">
                    <a:lumMod val="75000"/>
                  </a:schemeClr>
                </a:solidFill>
                <a:latin typeface="Bell MT" panose="02020503060305020303" pitchFamily="18" charset="0"/>
              </a:rPr>
              <a:t>Vi è un’alta correlazione tra tutti i comportamenti a rischio e ciò significa che non si presentano in forma isolata, ma piuttosto come una costellazione di comportamenti simili che portano a seguire un determinato stile di </a:t>
            </a:r>
            <a:r>
              <a:rPr lang="it-IT" sz="2800" b="1" dirty="0" smtClean="0">
                <a:solidFill>
                  <a:schemeClr val="accent1">
                    <a:lumMod val="75000"/>
                  </a:schemeClr>
                </a:solidFill>
                <a:latin typeface="Bell MT" panose="02020503060305020303" pitchFamily="18" charset="0"/>
              </a:rPr>
              <a:t>vita. </a:t>
            </a:r>
            <a:r>
              <a:rPr lang="it-IT" sz="2800" b="1" dirty="0">
                <a:solidFill>
                  <a:schemeClr val="accent1">
                    <a:lumMod val="75000"/>
                  </a:schemeClr>
                </a:solidFill>
                <a:latin typeface="Bell MT" panose="02020503060305020303" pitchFamily="18" charset="0"/>
              </a:rPr>
              <a:t>Nella decisione di iniziare a fumare, fondamentale è l’approvazione del gruppo e il fatto che gli amici fumino. Il fumo in questo frangente non è un comportamento solitario, ma di gruppo, tanto da portare i fumatori a non avere amici che non fumano.</a:t>
            </a:r>
          </a:p>
          <a:p>
            <a:endParaRPr lang="it-IT" sz="2800" dirty="0"/>
          </a:p>
        </p:txBody>
      </p:sp>
    </p:spTree>
    <p:extLst>
      <p:ext uri="{BB962C8B-B14F-4D97-AF65-F5344CB8AC3E}">
        <p14:creationId xmlns:p14="http://schemas.microsoft.com/office/powerpoint/2010/main" val="3943764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787400"/>
            <a:ext cx="9603275" cy="4678945"/>
          </a:xfrm>
        </p:spPr>
        <p:txBody>
          <a:bodyPr>
            <a:noAutofit/>
          </a:bodyPr>
          <a:lstStyle/>
          <a:p>
            <a:pPr marL="0" indent="0">
              <a:buNone/>
            </a:pPr>
            <a:r>
              <a:rPr lang="it-IT" sz="2800" b="1" dirty="0">
                <a:solidFill>
                  <a:schemeClr val="accent1">
                    <a:lumMod val="75000"/>
                  </a:schemeClr>
                </a:solidFill>
                <a:latin typeface="Bell MT" panose="02020503060305020303" pitchFamily="18" charset="0"/>
              </a:rPr>
              <a:t>Il fumo è un modo per fare cose da grandi e non più da bambini. In questo senso il fumo viene inteso come un rito di legame, come modalità ritualizzata di entrare in relazione con il gruppo, di unire i partecipanti e di accomunarli. Il fumo infatti condivide molti dei tratti dei comportamenti ritualizzati, caratterizzati da ridondanza, esagerazione e semplificazione del gesto. Pensiamo alla sequenza rituale del fumo: dalla richiesta o dall’offerta, all’accensione, all’inalazione, allo sbuffo, allo scambio della sigaretta accesa.</a:t>
            </a:r>
          </a:p>
        </p:txBody>
      </p:sp>
    </p:spTree>
    <p:extLst>
      <p:ext uri="{BB962C8B-B14F-4D97-AF65-F5344CB8AC3E}">
        <p14:creationId xmlns:p14="http://schemas.microsoft.com/office/powerpoint/2010/main" val="4291299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774700"/>
            <a:ext cx="9603275" cy="4691645"/>
          </a:xfrm>
        </p:spPr>
        <p:txBody>
          <a:bodyPr>
            <a:noAutofit/>
          </a:bodyPr>
          <a:lstStyle/>
          <a:p>
            <a:pPr marL="0" indent="0">
              <a:buNone/>
            </a:pPr>
            <a:r>
              <a:rPr lang="it-IT" sz="2800" b="1" dirty="0">
                <a:solidFill>
                  <a:schemeClr val="accent1">
                    <a:lumMod val="75000"/>
                  </a:schemeClr>
                </a:solidFill>
                <a:latin typeface="Bell MT" panose="02020503060305020303" pitchFamily="18" charset="0"/>
              </a:rPr>
              <a:t>In conclusione, è chiaro come i giovani nel periodo dell’adolescenza cerchino in ogni modo di mettere in atto comportamenti (che andranno a sedimentarsi nell’età adulta) che permettano loro di affermare la propria identità e di costruire una rete di relazioni sociali e </a:t>
            </a:r>
            <a:r>
              <a:rPr lang="it-IT" sz="2800" b="1" dirty="0" smtClean="0">
                <a:solidFill>
                  <a:schemeClr val="accent1">
                    <a:lumMod val="75000"/>
                  </a:schemeClr>
                </a:solidFill>
                <a:latin typeface="Bell MT" panose="02020503060305020303" pitchFamily="18" charset="0"/>
              </a:rPr>
              <a:t>affettive. </a:t>
            </a:r>
            <a:r>
              <a:rPr lang="it-IT" sz="2800" b="1" dirty="0">
                <a:solidFill>
                  <a:schemeClr val="accent1">
                    <a:lumMod val="75000"/>
                  </a:schemeClr>
                </a:solidFill>
                <a:latin typeface="Bell MT" panose="02020503060305020303" pitchFamily="18" charset="0"/>
              </a:rPr>
              <a:t>È per questo motivo che sono fondamentali le attività di promozione della salute e di prevenzione dei comportamenti che mettono a repentaglio il proprio benessere, messi in atto nelle scuole e nelle famiglie attraverso il dialogo, il confronto, l’esempio e la condivisione.</a:t>
            </a:r>
          </a:p>
        </p:txBody>
      </p:sp>
    </p:spTree>
    <p:extLst>
      <p:ext uri="{BB962C8B-B14F-4D97-AF65-F5344CB8AC3E}">
        <p14:creationId xmlns:p14="http://schemas.microsoft.com/office/powerpoint/2010/main" val="939564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128404" y="1072912"/>
            <a:ext cx="9285596" cy="4083288"/>
          </a:xfrm>
        </p:spPr>
        <p:txBody>
          <a:bodyPr>
            <a:noAutofit/>
          </a:bodyPr>
          <a:lstStyle/>
          <a:p>
            <a:pPr algn="ctr"/>
            <a:r>
              <a:rPr lang="it-IT" sz="8000" b="1" i="1" dirty="0" smtClean="0">
                <a:solidFill>
                  <a:schemeClr val="accent1">
                    <a:lumMod val="40000"/>
                    <a:lumOff val="60000"/>
                  </a:schemeClr>
                </a:solidFill>
              </a:rPr>
              <a:t>EFFETTI A BREVE TERMINE DEL FUMO</a:t>
            </a:r>
            <a:endParaRPr lang="it-IT" sz="8000" b="1" i="1" dirty="0">
              <a:solidFill>
                <a:schemeClr val="accent1">
                  <a:lumMod val="40000"/>
                  <a:lumOff val="60000"/>
                </a:schemeClr>
              </a:solidFill>
            </a:endParaRPr>
          </a:p>
        </p:txBody>
      </p:sp>
      <p:sp>
        <p:nvSpPr>
          <p:cNvPr id="3" name="Sottotitolo 2"/>
          <p:cNvSpPr>
            <a:spLocks noGrp="1"/>
          </p:cNvSpPr>
          <p:nvPr>
            <p:ph type="subTitle" idx="1"/>
          </p:nvPr>
        </p:nvSpPr>
        <p:spPr/>
        <p:txBody>
          <a:bodyPr/>
          <a:lstStyle/>
          <a:p>
            <a:endParaRPr lang="it-IT" dirty="0"/>
          </a:p>
        </p:txBody>
      </p:sp>
    </p:spTree>
    <p:extLst>
      <p:ext uri="{BB962C8B-B14F-4D97-AF65-F5344CB8AC3E}">
        <p14:creationId xmlns:p14="http://schemas.microsoft.com/office/powerpoint/2010/main" val="3550078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1130270" y="953324"/>
            <a:ext cx="9603275" cy="4513021"/>
          </a:xfrm>
        </p:spPr>
        <p:txBody>
          <a:bodyPr>
            <a:noAutofit/>
          </a:bodyPr>
          <a:lstStyle/>
          <a:p>
            <a:pPr marL="0" indent="0">
              <a:buNone/>
            </a:pPr>
            <a:r>
              <a:rPr lang="it-IT" sz="2400" b="1" dirty="0">
                <a:solidFill>
                  <a:schemeClr val="accent1">
                    <a:lumMod val="40000"/>
                    <a:lumOff val="60000"/>
                  </a:schemeClr>
                </a:solidFill>
                <a:latin typeface="Bell MT" panose="02020503060305020303" pitchFamily="18" charset="0"/>
              </a:rPr>
              <a:t>Il fumo, attraverso la nicotina, agisce sul </a:t>
            </a:r>
            <a:r>
              <a:rPr lang="it-IT" sz="2400" b="1" dirty="0" smtClean="0">
                <a:solidFill>
                  <a:schemeClr val="accent1">
                    <a:lumMod val="40000"/>
                    <a:lumOff val="60000"/>
                  </a:schemeClr>
                </a:solidFill>
                <a:latin typeface="Bell MT" panose="02020503060305020303" pitchFamily="18" charset="0"/>
              </a:rPr>
              <a:t>sistema nervoso. </a:t>
            </a:r>
            <a:r>
              <a:rPr lang="it-IT" sz="2400" b="1" dirty="0">
                <a:solidFill>
                  <a:schemeClr val="accent1">
                    <a:lumMod val="40000"/>
                    <a:lumOff val="60000"/>
                  </a:schemeClr>
                </a:solidFill>
                <a:latin typeface="Bell MT" panose="02020503060305020303" pitchFamily="18" charset="0"/>
              </a:rPr>
              <a:t>Oltre a provocare un modesto aumento della pressione arteriosa e della </a:t>
            </a:r>
            <a:r>
              <a:rPr lang="it-IT" sz="2400" b="1" dirty="0" smtClean="0">
                <a:solidFill>
                  <a:schemeClr val="accent1">
                    <a:lumMod val="40000"/>
                    <a:lumOff val="60000"/>
                  </a:schemeClr>
                </a:solidFill>
                <a:latin typeface="Bell MT" panose="02020503060305020303" pitchFamily="18" charset="0"/>
              </a:rPr>
              <a:t>frequenza cardiaca, </a:t>
            </a:r>
            <a:r>
              <a:rPr lang="it-IT" sz="2400" b="1" dirty="0">
                <a:solidFill>
                  <a:schemeClr val="accent1">
                    <a:lumMod val="40000"/>
                    <a:lumOff val="60000"/>
                  </a:schemeClr>
                </a:solidFill>
                <a:latin typeface="Bell MT" panose="02020503060305020303" pitchFamily="18" charset="0"/>
              </a:rPr>
              <a:t>può indurre anche un aumento dell'acidità gastrica. Tuttavia la nicotina, alle dosi comunemente assimilate dal fumatore, non raggiunge effetti tossici significativi. È il suo effetto stimolante sulla nostra capacità di concentrazione e di resistenza allo </a:t>
            </a:r>
            <a:r>
              <a:rPr lang="it-IT" sz="2400" b="1" dirty="0" smtClean="0">
                <a:solidFill>
                  <a:schemeClr val="accent1">
                    <a:lumMod val="40000"/>
                    <a:lumOff val="60000"/>
                  </a:schemeClr>
                </a:solidFill>
                <a:latin typeface="Bell MT" panose="02020503060305020303" pitchFamily="18" charset="0"/>
              </a:rPr>
              <a:t>stress </a:t>
            </a:r>
            <a:r>
              <a:rPr lang="it-IT" sz="2400" b="1" dirty="0">
                <a:solidFill>
                  <a:schemeClr val="accent1">
                    <a:lumMod val="40000"/>
                    <a:lumOff val="60000"/>
                  </a:schemeClr>
                </a:solidFill>
                <a:latin typeface="Bell MT" panose="02020503060305020303" pitchFamily="18" charset="0"/>
              </a:rPr>
              <a:t>psicofisico che rende piacevole il fumo: un piacere momentaneo che si paga purtroppo con l'insorgere della </a:t>
            </a:r>
            <a:r>
              <a:rPr lang="it-IT" sz="2400" b="1" dirty="0" smtClean="0">
                <a:solidFill>
                  <a:schemeClr val="accent1">
                    <a:lumMod val="40000"/>
                    <a:lumOff val="60000"/>
                  </a:schemeClr>
                </a:solidFill>
                <a:latin typeface="Bell MT" panose="02020503060305020303" pitchFamily="18" charset="0"/>
              </a:rPr>
              <a:t>dipendenza </a:t>
            </a:r>
            <a:r>
              <a:rPr lang="it-IT" sz="2400" b="1" dirty="0" smtClean="0">
                <a:solidFill>
                  <a:schemeClr val="accent1">
                    <a:lumMod val="40000"/>
                    <a:lumOff val="60000"/>
                  </a:schemeClr>
                </a:solidFill>
                <a:latin typeface="Bell MT" panose="02020503060305020303" pitchFamily="18" charset="0"/>
              </a:rPr>
              <a:t>da </a:t>
            </a:r>
            <a:r>
              <a:rPr lang="it-IT" sz="2400" b="1" dirty="0">
                <a:solidFill>
                  <a:schemeClr val="accent1">
                    <a:lumMod val="40000"/>
                    <a:lumOff val="60000"/>
                  </a:schemeClr>
                </a:solidFill>
                <a:latin typeface="Bell MT" panose="02020503060305020303" pitchFamily="18" charset="0"/>
              </a:rPr>
              <a:t>nicotina, che pur essendo considerata </a:t>
            </a:r>
            <a:r>
              <a:rPr lang="it-IT" sz="2400" b="1" dirty="0" smtClean="0">
                <a:solidFill>
                  <a:schemeClr val="accent1">
                    <a:lumMod val="40000"/>
                    <a:lumOff val="60000"/>
                  </a:schemeClr>
                </a:solidFill>
                <a:latin typeface="Bell MT" panose="02020503060305020303" pitchFamily="18" charset="0"/>
              </a:rPr>
              <a:t>una droga leggera, </a:t>
            </a:r>
            <a:r>
              <a:rPr lang="it-IT" sz="2400" b="1" dirty="0">
                <a:solidFill>
                  <a:schemeClr val="accent1">
                    <a:lumMod val="40000"/>
                    <a:lumOff val="60000"/>
                  </a:schemeClr>
                </a:solidFill>
                <a:latin typeface="Bell MT" panose="02020503060305020303" pitchFamily="18" charset="0"/>
              </a:rPr>
              <a:t>detiene il primato tra le sostanze d'abuso per quanto riguarda la forza con cui tiene legato il fumatore che, dopo pochi anni di abitudine, ne diventa dipendente.</a:t>
            </a:r>
          </a:p>
        </p:txBody>
      </p:sp>
    </p:spTree>
    <p:extLst>
      <p:ext uri="{BB962C8B-B14F-4D97-AF65-F5344CB8AC3E}">
        <p14:creationId xmlns:p14="http://schemas.microsoft.com/office/powerpoint/2010/main" val="3692891497"/>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docProps/app.xml><?xml version="1.0" encoding="utf-8"?>
<Properties xmlns="http://schemas.openxmlformats.org/officeDocument/2006/extended-properties" xmlns:vt="http://schemas.openxmlformats.org/officeDocument/2006/docPropsVTypes">
  <Template>TM10001114[[fn=Raccolta]]</Template>
  <TotalTime>50</TotalTime>
  <Words>769</Words>
  <Application>Microsoft Office PowerPoint</Application>
  <PresentationFormat>Widescreen</PresentationFormat>
  <Paragraphs>13</Paragraphs>
  <Slides>13</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13</vt:i4>
      </vt:variant>
    </vt:vector>
  </HeadingPairs>
  <TitlesOfParts>
    <vt:vector size="17" baseType="lpstr">
      <vt:lpstr>Arial</vt:lpstr>
      <vt:lpstr>Bell MT</vt:lpstr>
      <vt:lpstr>Century Gothic</vt:lpstr>
      <vt:lpstr>Gallery</vt:lpstr>
      <vt:lpstr>I GIOVANI E IL FUMO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EFFETTI A BREVE TERMINE DEL FUMO</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GIOVANI E IL FUMO</dc:title>
  <dc:creator>Utente3</dc:creator>
  <cp:lastModifiedBy>Utente3</cp:lastModifiedBy>
  <cp:revision>10</cp:revision>
  <dcterms:created xsi:type="dcterms:W3CDTF">2017-04-07T07:24:24Z</dcterms:created>
  <dcterms:modified xsi:type="dcterms:W3CDTF">2017-04-07T09:42:03Z</dcterms:modified>
</cp:coreProperties>
</file>