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4" r:id="rId7"/>
    <p:sldId id="274" r:id="rId8"/>
    <p:sldId id="272" r:id="rId9"/>
    <p:sldId id="273" r:id="rId10"/>
    <p:sldId id="263" r:id="rId11"/>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CB8D572B-9293-4E66-91B5-F7308522806A}">
          <p14:sldIdLst>
            <p14:sldId id="256"/>
            <p14:sldId id="257"/>
            <p14:sldId id="260"/>
            <p14:sldId id="261"/>
            <p14:sldId id="262"/>
            <p14:sldId id="264"/>
            <p14:sldId id="274"/>
            <p14:sldId id="272"/>
            <p14:sldId id="273"/>
            <p14:sldId id="263"/>
          </p14:sldIdLst>
        </p14:section>
        <p14:section name="Sezione senza titolo" id="{2F01FBDC-C1F1-479E-ACDD-D9777C242B9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2" autoAdjust="0"/>
    <p:restoredTop sz="94660"/>
  </p:normalViewPr>
  <p:slideViewPr>
    <p:cSldViewPr snapToGrid="0">
      <p:cViewPr>
        <p:scale>
          <a:sx n="82" d="100"/>
          <a:sy n="82" d="100"/>
        </p:scale>
        <p:origin x="6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84F3459-61A6-4295-90F5-3B7D96DDD3CD}" type="datetimeFigureOut">
              <a:rPr lang="it-IT" smtClean="0"/>
              <a:t>27/03/2017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315400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4F3459-61A6-4295-90F5-3B7D96DDD3CD}" type="datetimeFigureOut">
              <a:rPr lang="it-IT" smtClean="0"/>
              <a:t>27/03/2017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3030632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4F3459-61A6-4295-90F5-3B7D96DDD3CD}" type="datetimeFigureOut">
              <a:rPr lang="it-IT" smtClean="0"/>
              <a:t>27/03/2017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3240456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84F3459-61A6-4295-90F5-3B7D96DDD3CD}" type="datetimeFigureOut">
              <a:rPr lang="it-IT" smtClean="0"/>
              <a:t>27/03/2017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2721377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B84F3459-61A6-4295-90F5-3B7D96DDD3CD}" type="datetimeFigureOut">
              <a:rPr lang="it-IT" smtClean="0"/>
              <a:t>27/03/2017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17667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84F3459-61A6-4295-90F5-3B7D96DDD3CD}" type="datetimeFigureOut">
              <a:rPr lang="it-IT" smtClean="0"/>
              <a:t>27/03/2017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853469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84F3459-61A6-4295-90F5-3B7D96DDD3CD}" type="datetimeFigureOut">
              <a:rPr lang="it-IT" smtClean="0"/>
              <a:t>27/03/2017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231487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B84F3459-61A6-4295-90F5-3B7D96DDD3CD}" type="datetimeFigureOut">
              <a:rPr lang="it-IT" smtClean="0"/>
              <a:t>27/03/2017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63958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84F3459-61A6-4295-90F5-3B7D96DDD3CD}" type="datetimeFigureOut">
              <a:rPr lang="it-IT" smtClean="0"/>
              <a:t>27/03/2017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1656212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84F3459-61A6-4295-90F5-3B7D96DDD3CD}" type="datetimeFigureOut">
              <a:rPr lang="it-IT" smtClean="0"/>
              <a:t>27/03/2017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3796747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84F3459-61A6-4295-90F5-3B7D96DDD3CD}" type="datetimeFigureOut">
              <a:rPr lang="it-IT" smtClean="0"/>
              <a:t>27/03/2017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A4BDFC6-76ED-45C5-BBBC-893266D1BB07}" type="slidenum">
              <a:rPr lang="it-IT" smtClean="0"/>
              <a:t>‹N›</a:t>
            </a:fld>
            <a:endParaRPr lang="it-IT"/>
          </a:p>
        </p:txBody>
      </p:sp>
    </p:spTree>
    <p:extLst>
      <p:ext uri="{BB962C8B-B14F-4D97-AF65-F5344CB8AC3E}">
        <p14:creationId xmlns:p14="http://schemas.microsoft.com/office/powerpoint/2010/main" val="2653690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4F3459-61A6-4295-90F5-3B7D96DDD3CD}" type="datetimeFigureOut">
              <a:rPr lang="it-IT" smtClean="0"/>
              <a:t>27/03/2017</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4BDFC6-76ED-45C5-BBBC-893266D1BB07}" type="slidenum">
              <a:rPr lang="it-IT" smtClean="0"/>
              <a:t>‹N›</a:t>
            </a:fld>
            <a:endParaRPr lang="it-IT"/>
          </a:p>
        </p:txBody>
      </p:sp>
    </p:spTree>
    <p:extLst>
      <p:ext uri="{BB962C8B-B14F-4D97-AF65-F5344CB8AC3E}">
        <p14:creationId xmlns:p14="http://schemas.microsoft.com/office/powerpoint/2010/main" val="1485568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it.wikipedia.org/wiki/Anni_193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262743" y="748145"/>
            <a:ext cx="9144000" cy="1149928"/>
          </a:xfrm>
        </p:spPr>
        <p:txBody>
          <a:bodyPr>
            <a:normAutofit fontScale="90000"/>
          </a:bodyPr>
          <a:lstStyle/>
          <a:p>
            <a:r>
              <a:rPr lang="it-IT" sz="9600" b="1" dirty="0" smtClean="0">
                <a:solidFill>
                  <a:srgbClr val="FF0000"/>
                </a:solidFill>
              </a:rPr>
              <a:t>Il Fumo </a:t>
            </a:r>
            <a:endParaRPr lang="it-IT" sz="9600" b="1" dirty="0">
              <a:solidFill>
                <a:srgbClr val="FF0000"/>
              </a:solidFill>
            </a:endParaRPr>
          </a:p>
        </p:txBody>
      </p:sp>
      <p:sp>
        <p:nvSpPr>
          <p:cNvPr id="3" name="Sottotitolo 2"/>
          <p:cNvSpPr>
            <a:spLocks noGrp="1"/>
          </p:cNvSpPr>
          <p:nvPr>
            <p:ph type="subTitle" idx="1"/>
          </p:nvPr>
        </p:nvSpPr>
        <p:spPr>
          <a:xfrm>
            <a:off x="1262743" y="2382981"/>
            <a:ext cx="9144000" cy="3352801"/>
          </a:xfrm>
        </p:spPr>
        <p:txBody>
          <a:bodyPr>
            <a:normAutofit/>
          </a:bodyPr>
          <a:lstStyle/>
          <a:p>
            <a:r>
              <a:rPr lang="it-IT" sz="5400" dirty="0" smtClean="0"/>
              <a:t>La propaganda</a:t>
            </a:r>
          </a:p>
          <a:p>
            <a:r>
              <a:rPr lang="it-IT" dirty="0" smtClean="0"/>
              <a:t>CAROSSO </a:t>
            </a:r>
            <a:r>
              <a:rPr lang="it-IT" dirty="0" smtClean="0"/>
              <a:t>ILARIA</a:t>
            </a:r>
            <a:endParaRPr lang="it-IT" dirty="0" smtClean="0"/>
          </a:p>
          <a:p>
            <a:r>
              <a:rPr lang="it-IT" dirty="0" smtClean="0"/>
              <a:t>GENOVESE FABIO</a:t>
            </a:r>
          </a:p>
          <a:p>
            <a:r>
              <a:rPr lang="it-IT" dirty="0" smtClean="0"/>
              <a:t>MAGGIORA FILIPPO</a:t>
            </a:r>
          </a:p>
          <a:p>
            <a:r>
              <a:rPr lang="it-IT" sz="5400" dirty="0" smtClean="0"/>
              <a:t> </a:t>
            </a:r>
            <a:endParaRPr lang="it-IT" sz="5400" dirty="0"/>
          </a:p>
        </p:txBody>
      </p:sp>
    </p:spTree>
    <p:extLst>
      <p:ext uri="{BB962C8B-B14F-4D97-AF65-F5344CB8AC3E}">
        <p14:creationId xmlns:p14="http://schemas.microsoft.com/office/powerpoint/2010/main" val="292100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1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468880" y="625973"/>
            <a:ext cx="7119257" cy="458243"/>
          </a:xfrm>
        </p:spPr>
        <p:txBody>
          <a:bodyPr>
            <a:noAutofit/>
          </a:bodyPr>
          <a:lstStyle/>
          <a:p>
            <a:r>
              <a:rPr lang="it-IT" sz="4000" b="1" dirty="0" smtClean="0"/>
              <a:t>Alcuni slogan e fumetti</a:t>
            </a:r>
            <a:endParaRPr lang="it-IT" sz="4000" b="1" dirty="0"/>
          </a:p>
        </p:txBody>
      </p:sp>
      <p:pic>
        <p:nvPicPr>
          <p:cNvPr id="3" name="Picture 5" descr="C:\Documents and Settings\Chicca Roby\Documenti\fumo_170.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958160" y="1818727"/>
            <a:ext cx="2155099" cy="2155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descr="C:\Documents and Settings\Chicca Roby\Documenti\fumo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2858" y="3317966"/>
            <a:ext cx="2422525" cy="270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C:\Documents and Settings\Chicca Roby\Documenti\grazie-per-non-fuma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4982" y="1871661"/>
            <a:ext cx="2368731" cy="236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372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dissolv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732155"/>
          </a:xfrm>
        </p:spPr>
        <p:txBody>
          <a:bodyPr>
            <a:noAutofit/>
          </a:bodyPr>
          <a:lstStyle/>
          <a:p>
            <a:pPr algn="ctr"/>
            <a:r>
              <a:rPr lang="it-IT" sz="4800" dirty="0" smtClean="0">
                <a:solidFill>
                  <a:srgbClr val="FF0000"/>
                </a:solidFill>
              </a:rPr>
              <a:t>Cos’è il fumo?</a:t>
            </a:r>
            <a:endParaRPr lang="it-IT" sz="4800" dirty="0">
              <a:solidFill>
                <a:srgbClr val="FF0000"/>
              </a:solidFill>
            </a:endParaRPr>
          </a:p>
        </p:txBody>
      </p:sp>
      <p:sp>
        <p:nvSpPr>
          <p:cNvPr id="4" name="Text Box 3"/>
          <p:cNvSpPr txBox="1">
            <a:spLocks noChangeArrowheads="1"/>
          </p:cNvSpPr>
          <p:nvPr/>
        </p:nvSpPr>
        <p:spPr bwMode="auto">
          <a:xfrm>
            <a:off x="838200" y="1097280"/>
            <a:ext cx="10702636"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a:lstStyle>
          <a:p>
            <a:pPr eaLnBrk="1" hangingPunct="1">
              <a:spcBef>
                <a:spcPct val="50000"/>
              </a:spcBef>
            </a:pPr>
            <a:r>
              <a:rPr lang="it-IT" altLang="it-IT" sz="3000" dirty="0"/>
              <a:t>Il fumo è il prodotto gassoso di una sostanza, solitamente il </a:t>
            </a:r>
            <a:r>
              <a:rPr lang="it-IT" altLang="it-IT" sz="3000" dirty="0">
                <a:hlinkClick r:id="" action="ppaction://noaction"/>
              </a:rPr>
              <a:t>TABACCO</a:t>
            </a:r>
            <a:r>
              <a:rPr lang="it-IT" altLang="it-IT" sz="3000" dirty="0"/>
              <a:t>, che viene inalato dai fumatori.</a:t>
            </a:r>
          </a:p>
          <a:p>
            <a:pPr eaLnBrk="1" hangingPunct="1">
              <a:spcBef>
                <a:spcPct val="50000"/>
              </a:spcBef>
            </a:pPr>
            <a:r>
              <a:rPr lang="it-IT" altLang="it-IT" sz="3000" dirty="0"/>
              <a:t>Nel fumo vanno distinti due tipi di componenti:</a:t>
            </a:r>
          </a:p>
          <a:p>
            <a:pPr eaLnBrk="1" hangingPunct="1">
              <a:spcBef>
                <a:spcPct val="50000"/>
              </a:spcBef>
              <a:buFontTx/>
              <a:buChar char="•"/>
            </a:pPr>
            <a:r>
              <a:rPr lang="it-IT" altLang="it-IT" sz="3000" dirty="0"/>
              <a:t> </a:t>
            </a:r>
            <a:r>
              <a:rPr lang="it-IT" altLang="it-IT" sz="3000" u="sng" dirty="0"/>
              <a:t>sostanze allo stato gassoso</a:t>
            </a:r>
            <a:r>
              <a:rPr lang="it-IT" altLang="it-IT" sz="3000" dirty="0"/>
              <a:t>: </a:t>
            </a:r>
            <a:r>
              <a:rPr lang="it-IT" altLang="it-IT" sz="3000" dirty="0" smtClean="0"/>
              <a:t>ossido </a:t>
            </a:r>
            <a:r>
              <a:rPr lang="it-IT" altLang="it-IT" sz="3000" dirty="0"/>
              <a:t>di carbonio, acido cianidrico, aldeidi, acroleina , monossido di azoto, biossido di azoto, nitrosamine.</a:t>
            </a:r>
          </a:p>
          <a:p>
            <a:pPr eaLnBrk="1" hangingPunct="1">
              <a:spcBef>
                <a:spcPct val="50000"/>
              </a:spcBef>
              <a:buFontTx/>
              <a:buChar char="•"/>
            </a:pPr>
            <a:r>
              <a:rPr lang="it-IT" altLang="it-IT" sz="3000" dirty="0"/>
              <a:t> </a:t>
            </a:r>
            <a:r>
              <a:rPr lang="it-IT" altLang="it-IT" sz="3000" u="sng" dirty="0"/>
              <a:t>sostanze allo stato di sospensione </a:t>
            </a:r>
            <a:r>
              <a:rPr lang="it-IT" altLang="it-IT" sz="3000" dirty="0"/>
              <a:t>:  nicotina, acqua, “catrame”.</a:t>
            </a:r>
          </a:p>
          <a:p>
            <a:pPr eaLnBrk="1" hangingPunct="1">
              <a:spcBef>
                <a:spcPct val="50000"/>
              </a:spcBef>
            </a:pPr>
            <a:endParaRPr lang="it-IT" altLang="it-IT" sz="2800" dirty="0"/>
          </a:p>
        </p:txBody>
      </p:sp>
    </p:spTree>
    <p:extLst>
      <p:ext uri="{BB962C8B-B14F-4D97-AF65-F5344CB8AC3E}">
        <p14:creationId xmlns:p14="http://schemas.microsoft.com/office/powerpoint/2010/main" val="109227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1000"/>
                                        <p:tgtEl>
                                          <p:spTgt spid="4">
                                            <p:txEl>
                                              <p:pRg st="3" end="3"/>
                                            </p:txEl>
                                          </p:spTgt>
                                        </p:tgtEl>
                                      </p:cBhvr>
                                    </p:animEffect>
                                    <p:anim calcmode="lin" valueType="num">
                                      <p:cBhvr>
                                        <p:cTn id="3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800" dirty="0" smtClean="0">
                <a:solidFill>
                  <a:srgbClr val="FF0000"/>
                </a:solidFill>
              </a:rPr>
              <a:t>Il tabacco</a:t>
            </a:r>
            <a:endParaRPr lang="it-IT" sz="4800" dirty="0">
              <a:solidFill>
                <a:srgbClr val="FF0000"/>
              </a:solidFill>
            </a:endParaRPr>
          </a:p>
        </p:txBody>
      </p:sp>
      <p:sp>
        <p:nvSpPr>
          <p:cNvPr id="3" name="Segnaposto contenuto 2"/>
          <p:cNvSpPr>
            <a:spLocks noGrp="1"/>
          </p:cNvSpPr>
          <p:nvPr>
            <p:ph idx="1"/>
          </p:nvPr>
        </p:nvSpPr>
        <p:spPr>
          <a:xfrm>
            <a:off x="838200" y="1524000"/>
            <a:ext cx="10515600" cy="4652963"/>
          </a:xfrm>
        </p:spPr>
        <p:txBody>
          <a:bodyPr/>
          <a:lstStyle/>
          <a:p>
            <a:pPr>
              <a:spcBef>
                <a:spcPct val="50000"/>
              </a:spcBef>
            </a:pPr>
            <a:r>
              <a:rPr lang="it-IT" altLang="it-IT" sz="3000" dirty="0"/>
              <a:t>La pianta da cui si ricava il prodotto noto come TABACCO, si chiama “ </a:t>
            </a:r>
            <a:r>
              <a:rPr lang="it-IT" altLang="it-IT" sz="3000" i="1" dirty="0"/>
              <a:t>Nicotina </a:t>
            </a:r>
            <a:r>
              <a:rPr lang="it-IT" altLang="it-IT" sz="3000" i="1" dirty="0" err="1"/>
              <a:t>Tabacum</a:t>
            </a:r>
            <a:r>
              <a:rPr lang="it-IT" altLang="it-IT" sz="3000" i="1" dirty="0"/>
              <a:t> </a:t>
            </a:r>
            <a:r>
              <a:rPr lang="it-IT" altLang="it-IT" sz="3000" dirty="0"/>
              <a:t>” ; essa viene coltivata nelle più diverse condizioni climatiche e di suolo:</a:t>
            </a:r>
          </a:p>
          <a:p>
            <a:pPr>
              <a:spcBef>
                <a:spcPct val="50000"/>
              </a:spcBef>
              <a:buFontTx/>
              <a:buChar char="•"/>
            </a:pPr>
            <a:r>
              <a:rPr lang="it-IT" altLang="it-IT" sz="3000" dirty="0"/>
              <a:t> In America </a:t>
            </a:r>
          </a:p>
          <a:p>
            <a:pPr>
              <a:spcBef>
                <a:spcPct val="50000"/>
              </a:spcBef>
              <a:buFontTx/>
              <a:buChar char="•"/>
            </a:pPr>
            <a:r>
              <a:rPr lang="it-IT" altLang="it-IT" sz="3000" dirty="0"/>
              <a:t> In tutta l’Europa centrale e meridionale</a:t>
            </a:r>
          </a:p>
          <a:p>
            <a:pPr>
              <a:spcBef>
                <a:spcPct val="50000"/>
              </a:spcBef>
              <a:buFontTx/>
              <a:buChar char="•"/>
            </a:pPr>
            <a:r>
              <a:rPr lang="it-IT" altLang="it-IT" sz="3000" dirty="0"/>
              <a:t> In Australia </a:t>
            </a:r>
          </a:p>
          <a:p>
            <a:pPr>
              <a:spcBef>
                <a:spcPct val="50000"/>
              </a:spcBef>
              <a:buFontTx/>
              <a:buChar char="•"/>
            </a:pPr>
            <a:r>
              <a:rPr lang="it-IT" altLang="it-IT" sz="3000" dirty="0"/>
              <a:t> In moltissimi paese africani ed asiatici.</a:t>
            </a:r>
          </a:p>
          <a:p>
            <a:endParaRPr lang="it-IT" dirty="0"/>
          </a:p>
        </p:txBody>
      </p:sp>
    </p:spTree>
    <p:extLst>
      <p:ext uri="{BB962C8B-B14F-4D97-AF65-F5344CB8AC3E}">
        <p14:creationId xmlns:p14="http://schemas.microsoft.com/office/powerpoint/2010/main" val="405445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25980" y="482692"/>
            <a:ext cx="7940040" cy="745218"/>
          </a:xfrm>
        </p:spPr>
        <p:txBody>
          <a:bodyPr>
            <a:normAutofit/>
          </a:bodyPr>
          <a:lstStyle/>
          <a:p>
            <a:pPr algn="ctr"/>
            <a:r>
              <a:rPr lang="it-IT" sz="3200" b="1" dirty="0" smtClean="0">
                <a:solidFill>
                  <a:schemeClr val="accent6">
                    <a:lumMod val="50000"/>
                  </a:schemeClr>
                </a:solidFill>
              </a:rPr>
              <a:t>UNA PIANTAGIONE DI TABACCO</a:t>
            </a:r>
            <a:endParaRPr lang="it-IT" sz="3200" b="1" dirty="0">
              <a:solidFill>
                <a:schemeClr val="accent6">
                  <a:lumMod val="50000"/>
                </a:schemeClr>
              </a:solidFill>
            </a:endParaRPr>
          </a:p>
        </p:txBody>
      </p:sp>
      <p:pic>
        <p:nvPicPr>
          <p:cNvPr id="4" name="Picture 4" descr="C:\Documents and Settings\Chicca Roby\Documenti\coltiv. tabacco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3763" y="1227910"/>
            <a:ext cx="7384473" cy="47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820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solidFill>
                  <a:srgbClr val="FF0000"/>
                </a:solidFill>
              </a:rPr>
              <a:t>L</a:t>
            </a:r>
            <a:r>
              <a:rPr lang="it-IT" dirty="0" smtClean="0">
                <a:solidFill>
                  <a:srgbClr val="FF0000"/>
                </a:solidFill>
              </a:rPr>
              <a:t>a storia del fumo</a:t>
            </a:r>
            <a:endParaRPr lang="it-IT" dirty="0">
              <a:solidFill>
                <a:srgbClr val="FF0000"/>
              </a:solidFill>
            </a:endParaRPr>
          </a:p>
        </p:txBody>
      </p:sp>
      <p:sp>
        <p:nvSpPr>
          <p:cNvPr id="3" name="Segnaposto contenuto 2"/>
          <p:cNvSpPr>
            <a:spLocks noGrp="1"/>
          </p:cNvSpPr>
          <p:nvPr>
            <p:ph idx="1"/>
          </p:nvPr>
        </p:nvSpPr>
        <p:spPr>
          <a:xfrm>
            <a:off x="838200" y="1423851"/>
            <a:ext cx="7639594" cy="4753112"/>
          </a:xfrm>
        </p:spPr>
        <p:txBody>
          <a:bodyPr/>
          <a:lstStyle/>
          <a:p>
            <a:pPr>
              <a:spcBef>
                <a:spcPct val="50000"/>
              </a:spcBef>
            </a:pPr>
            <a:r>
              <a:rPr lang="it-IT" altLang="it-IT" dirty="0"/>
              <a:t>Il fumo iniziò a diffondersi in Europa nel XVI secolo, a seguito dell’importazione della pianta del tabacco dall’America Meridionale.</a:t>
            </a:r>
          </a:p>
          <a:p>
            <a:pPr>
              <a:spcBef>
                <a:spcPct val="50000"/>
              </a:spcBef>
            </a:pPr>
            <a:r>
              <a:rPr lang="it-IT" altLang="it-IT" dirty="0"/>
              <a:t>Infatti, quando Cristoforo Colombo sbarcò in America, i suoi marinai furono sorpresi dallo spettacolo degli indigeni che introducevano foglie di tabacco arrotolate nel naso, aspirandone il fumo. Tale usanza si propagò presto ai marinai stessi che, rientrando in Europa, la diffusero.</a:t>
            </a:r>
          </a:p>
          <a:p>
            <a:r>
              <a:rPr lang="it-IT" altLang="it-IT" dirty="0"/>
              <a:t>Da quel momento in poi il tabacco è stato fumato sempre e soltanto nelle pipe, per circa 300 anni.</a:t>
            </a:r>
          </a:p>
          <a:p>
            <a:endParaRPr lang="it-IT" dirty="0"/>
          </a:p>
        </p:txBody>
      </p:sp>
      <p:pic>
        <p:nvPicPr>
          <p:cNvPr id="4" name="Picture 1028" descr="C:\Documents and Settings\Chicca Roby\Documenti\pipa-con-fum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7794" y="1423851"/>
            <a:ext cx="3278777"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533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37658" y="134302"/>
            <a:ext cx="10515600" cy="1325563"/>
          </a:xfrm>
        </p:spPr>
        <p:txBody>
          <a:bodyPr>
            <a:normAutofit/>
          </a:bodyPr>
          <a:lstStyle/>
          <a:p>
            <a:r>
              <a:rPr lang="it-IT" sz="6000" dirty="0" smtClean="0">
                <a:solidFill>
                  <a:srgbClr val="FF0000"/>
                </a:solidFill>
              </a:rPr>
              <a:t>La vera storia del fumo</a:t>
            </a:r>
            <a:endParaRPr lang="it-IT" sz="6000" dirty="0">
              <a:solidFill>
                <a:srgbClr val="FF0000"/>
              </a:solidFill>
            </a:endParaRPr>
          </a:p>
        </p:txBody>
      </p:sp>
      <p:sp>
        <p:nvSpPr>
          <p:cNvPr id="3" name="Segnaposto contenuto 2"/>
          <p:cNvSpPr>
            <a:spLocks noGrp="1"/>
          </p:cNvSpPr>
          <p:nvPr>
            <p:ph idx="1"/>
          </p:nvPr>
        </p:nvSpPr>
        <p:spPr>
          <a:xfrm>
            <a:off x="838200" y="1459865"/>
            <a:ext cx="6172200" cy="5010208"/>
          </a:xfrm>
        </p:spPr>
        <p:txBody>
          <a:bodyPr>
            <a:normAutofit lnSpcReduction="10000"/>
          </a:bodyPr>
          <a:lstStyle/>
          <a:p>
            <a:r>
              <a:rPr lang="it-IT" dirty="0"/>
              <a:t>La prima campagna anti-fumo fu considerata un fallimento, e dal 1933 al 1937 ci fu una rapida crescita del consumo di tabacco in Germania</a:t>
            </a:r>
            <a:r>
              <a:rPr lang="it-IT" dirty="0" smtClean="0"/>
              <a:t>.</a:t>
            </a:r>
            <a:r>
              <a:rPr lang="it-IT" dirty="0"/>
              <a:t> Il tasso di fumatori nella nazione crebbe più rapidamente anche della vicina </a:t>
            </a:r>
            <a:r>
              <a:rPr lang="it-IT" u="sng" dirty="0" smtClean="0">
                <a:solidFill>
                  <a:srgbClr val="FF0000"/>
                </a:solidFill>
              </a:rPr>
              <a:t>Francia </a:t>
            </a:r>
            <a:r>
              <a:rPr lang="it-IT" dirty="0" smtClean="0"/>
              <a:t>, </a:t>
            </a:r>
            <a:r>
              <a:rPr lang="it-IT" dirty="0"/>
              <a:t>dove il movimento anti-tabacco era piccolo e ancor meno influente. Tra il 1932 e il 1939, il consumo pro capite di sigarette in Germania crebbe da 570 a 900 all'anno, mentre il corrispondente numero in Francia crebbe da 570 a </a:t>
            </a:r>
            <a:r>
              <a:rPr lang="it-IT" dirty="0" smtClean="0"/>
              <a:t>630. </a:t>
            </a:r>
          </a:p>
        </p:txBody>
      </p:sp>
      <p:pic>
        <p:nvPicPr>
          <p:cNvPr id="1026" name="Picture 2" descr="Risultati immagini per immagine locandine campagna antifum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8986" y="1173617"/>
            <a:ext cx="3985846" cy="5905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523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12619"/>
            <a:ext cx="10515600" cy="2438400"/>
          </a:xfrm>
        </p:spPr>
        <p:txBody>
          <a:bodyPr/>
          <a:lstStyle/>
          <a:p>
            <a:r>
              <a:rPr lang="it-IT" dirty="0"/>
              <a:t>Le compagnie produttrici di sigarette in Germania tentarono diverse                    volte di indebolire la campagna anti-tabacco. Pubblicarono nuovi giornali e cercarono di dipingere il movimento anti-tabacco come "fanatico" e "non scientifico".</a:t>
            </a:r>
            <a:r>
              <a:rPr lang="it-IT" u="sng" baseline="30000" dirty="0"/>
              <a:t> </a:t>
            </a:r>
            <a:r>
              <a:rPr lang="it-IT" dirty="0"/>
              <a:t>L'industria del tabacco cercò anche di contrattaccare la campagna contro le donne fumatrici usando modelle nelle pubblicità.</a:t>
            </a:r>
          </a:p>
          <a:p>
            <a:pPr marL="0" indent="0">
              <a:buNone/>
            </a:pPr>
            <a:endParaRPr lang="it-IT" dirty="0"/>
          </a:p>
        </p:txBody>
      </p:sp>
      <p:pic>
        <p:nvPicPr>
          <p:cNvPr id="2050" name="Picture 2" descr="Risultati immagini per Movimento anti tabac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267" y="2951019"/>
            <a:ext cx="7620000" cy="3993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559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449717"/>
            <a:ext cx="10515600" cy="4351338"/>
          </a:xfrm>
        </p:spPr>
        <p:txBody>
          <a:bodyPr/>
          <a:lstStyle/>
          <a:p>
            <a:pPr marL="0" indent="0">
              <a:buNone/>
            </a:pPr>
            <a:r>
              <a:rPr lang="it-IT" dirty="0"/>
              <a:t>I nazisti attuarono altre politiche anti-tabacco alla fine degli </a:t>
            </a:r>
            <a:r>
              <a:rPr lang="it-IT" u="sng" dirty="0">
                <a:hlinkClick r:id="rId2" tooltip="Anni 1930"/>
              </a:rPr>
              <a:t>anni trenta</a:t>
            </a:r>
            <a:r>
              <a:rPr lang="it-IT" dirty="0"/>
              <a:t> e nei primi anni della seconda guerra mondiale, il tasso di consumo di tabacco diminuì. Come risultato delle misure anti-tabacco attuate nella </a:t>
            </a:r>
            <a:r>
              <a:rPr lang="it-IT" dirty="0" err="1"/>
              <a:t>Wehrmacht</a:t>
            </a:r>
            <a:r>
              <a:rPr lang="it-IT" dirty="0" smtClean="0"/>
              <a:t>,</a:t>
            </a:r>
            <a:r>
              <a:rPr lang="it-IT" dirty="0"/>
              <a:t> il consumo totale di tabacco tra i soldati diminuì tra il 1939 e il 1945</a:t>
            </a:r>
            <a:r>
              <a:rPr lang="it-IT" dirty="0" smtClean="0"/>
              <a:t>.</a:t>
            </a:r>
            <a:r>
              <a:rPr lang="it-IT" dirty="0"/>
              <a:t> Secondo un sondaggio del 1944, il numero di fumatori crebbe nella </a:t>
            </a:r>
            <a:r>
              <a:rPr lang="it-IT" dirty="0" err="1"/>
              <a:t>Wehrmacht</a:t>
            </a:r>
            <a:r>
              <a:rPr lang="it-IT" dirty="0"/>
              <a:t>, ma il consumo medio per il personale militare scese del 23,4% rispetto agli anni subito prima della guerra. Il numero di persone che fumavano 30 o più sigarette al giorno diminuì dal 4,4% allo 0,3</a:t>
            </a:r>
            <a:r>
              <a:rPr lang="it-IT" dirty="0" smtClean="0"/>
              <a:t>%.</a:t>
            </a:r>
            <a:endParaRPr lang="it-IT" dirty="0"/>
          </a:p>
          <a:p>
            <a:pPr marL="0" indent="0">
              <a:buNone/>
            </a:pPr>
            <a:endParaRPr lang="it-IT" dirty="0"/>
          </a:p>
        </p:txBody>
      </p:sp>
      <p:graphicFrame>
        <p:nvGraphicFramePr>
          <p:cNvPr id="4" name="Tabella 3"/>
          <p:cNvGraphicFramePr>
            <a:graphicFrameLocks noGrp="1"/>
          </p:cNvGraphicFramePr>
          <p:nvPr>
            <p:extLst>
              <p:ext uri="{D42A27DB-BD31-4B8C-83A1-F6EECF244321}">
                <p14:modId xmlns:p14="http://schemas.microsoft.com/office/powerpoint/2010/main" val="3772735258"/>
              </p:ext>
            </p:extLst>
          </p:nvPr>
        </p:nvGraphicFramePr>
        <p:xfrm>
          <a:off x="838200" y="4006383"/>
          <a:ext cx="10515600" cy="1331976"/>
        </p:xfrm>
        <a:graphic>
          <a:graphicData uri="http://schemas.openxmlformats.org/drawingml/2006/table">
            <a:tbl>
              <a:tblPr firstRow="1" firstCol="1" bandRow="1">
                <a:tableStyleId>{5C22544A-7EE6-4342-B048-85BDC9FD1C3A}</a:tableStyleId>
              </a:tblPr>
              <a:tblGrid>
                <a:gridCol w="2103120">
                  <a:extLst>
                    <a:ext uri="{9D8B030D-6E8A-4147-A177-3AD203B41FA5}">
                      <a16:colId xmlns:a16="http://schemas.microsoft.com/office/drawing/2014/main" val="2835056746"/>
                    </a:ext>
                  </a:extLst>
                </a:gridCol>
                <a:gridCol w="2103120">
                  <a:extLst>
                    <a:ext uri="{9D8B030D-6E8A-4147-A177-3AD203B41FA5}">
                      <a16:colId xmlns:a16="http://schemas.microsoft.com/office/drawing/2014/main" val="3346744301"/>
                    </a:ext>
                  </a:extLst>
                </a:gridCol>
                <a:gridCol w="2103120">
                  <a:extLst>
                    <a:ext uri="{9D8B030D-6E8A-4147-A177-3AD203B41FA5}">
                      <a16:colId xmlns:a16="http://schemas.microsoft.com/office/drawing/2014/main" val="2015746847"/>
                    </a:ext>
                  </a:extLst>
                </a:gridCol>
                <a:gridCol w="2103120">
                  <a:extLst>
                    <a:ext uri="{9D8B030D-6E8A-4147-A177-3AD203B41FA5}">
                      <a16:colId xmlns:a16="http://schemas.microsoft.com/office/drawing/2014/main" val="3361535125"/>
                    </a:ext>
                  </a:extLst>
                </a:gridCol>
                <a:gridCol w="2103120">
                  <a:extLst>
                    <a:ext uri="{9D8B030D-6E8A-4147-A177-3AD203B41FA5}">
                      <a16:colId xmlns:a16="http://schemas.microsoft.com/office/drawing/2014/main" val="1166261077"/>
                    </a:ext>
                  </a:extLst>
                </a:gridCol>
              </a:tblGrid>
              <a:tr h="0">
                <a:tc gridSpan="5">
                  <a:txBody>
                    <a:bodyPr/>
                    <a:lstStyle/>
                    <a:p>
                      <a:pPr algn="ctr">
                        <a:lnSpc>
                          <a:spcPct val="107000"/>
                        </a:lnSpc>
                        <a:spcAft>
                          <a:spcPts val="0"/>
                        </a:spcAft>
                      </a:pPr>
                      <a:r>
                        <a:rPr lang="it-IT" sz="1050" dirty="0">
                          <a:effectLst/>
                        </a:rPr>
                        <a:t>Consumo pro capite di sigarette</a:t>
                      </a:r>
                      <a:br>
                        <a:rPr lang="it-IT" sz="1050" dirty="0">
                          <a:effectLst/>
                        </a:rPr>
                      </a:br>
                      <a:r>
                        <a:rPr lang="it-IT" sz="1050" dirty="0">
                          <a:effectLst/>
                        </a:rPr>
                        <a:t>all'anno in Germania e negli Stati </a:t>
                      </a:r>
                      <a:r>
                        <a:rPr lang="it-IT" sz="1050" dirty="0" smtClean="0">
                          <a:effectLst/>
                        </a:rPr>
                        <a:t>Uniti</a:t>
                      </a:r>
                      <a:r>
                        <a:rPr lang="it-IT" sz="1050" u="sng" baseline="30000" dirty="0" smtClean="0">
                          <a:effectLst/>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941834773"/>
                  </a:ext>
                </a:extLst>
              </a:tr>
              <a:tr h="0">
                <a:tc rowSpan="2">
                  <a:txBody>
                    <a:bodyPr/>
                    <a:lstStyle/>
                    <a:p>
                      <a:pPr algn="r">
                        <a:lnSpc>
                          <a:spcPct val="107000"/>
                        </a:lnSpc>
                      </a:pPr>
                      <a:endParaRPr lang="it-IT" sz="1100">
                        <a:effectLst/>
                        <a:latin typeface="Calibri" panose="020F0502020204030204" pitchFamily="34" charset="0"/>
                        <a:cs typeface="Times New Roman" panose="02020603050405020304" pitchFamily="18" charset="0"/>
                      </a:endParaRPr>
                    </a:p>
                  </a:txBody>
                  <a:tcPr marL="60960" marR="60960" marT="30480" marB="30480" anchor="ctr"/>
                </a:tc>
                <a:tc gridSpan="4">
                  <a:txBody>
                    <a:bodyPr/>
                    <a:lstStyle/>
                    <a:p>
                      <a:pPr algn="ctr">
                        <a:lnSpc>
                          <a:spcPct val="107000"/>
                        </a:lnSpc>
                        <a:spcAft>
                          <a:spcPts val="0"/>
                        </a:spcAft>
                      </a:pPr>
                      <a:r>
                        <a:rPr lang="it-IT" sz="1050" dirty="0">
                          <a:effectLst/>
                        </a:rPr>
                        <a:t>Anno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3313189790"/>
                  </a:ext>
                </a:extLst>
              </a:tr>
              <a:tr h="0">
                <a:tc vMerge="1">
                  <a:txBody>
                    <a:bodyPr/>
                    <a:lstStyle/>
                    <a:p>
                      <a:endParaRPr lang="it-IT"/>
                    </a:p>
                  </a:txBody>
                  <a:tcPr/>
                </a:tc>
                <a:tc>
                  <a:txBody>
                    <a:bodyPr/>
                    <a:lstStyle/>
                    <a:p>
                      <a:pPr algn="ctr">
                        <a:lnSpc>
                          <a:spcPct val="107000"/>
                        </a:lnSpc>
                        <a:spcAft>
                          <a:spcPts val="0"/>
                        </a:spcAft>
                      </a:pPr>
                      <a:r>
                        <a:rPr lang="it-IT" sz="1050" dirty="0">
                          <a:effectLst/>
                        </a:rPr>
                        <a:t>1930</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1935</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a:effectLst/>
                        </a:rPr>
                        <a:t>1940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a:effectLst/>
                        </a:rPr>
                        <a:t>1944</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942219650"/>
                  </a:ext>
                </a:extLst>
              </a:tr>
              <a:tr h="0">
                <a:tc>
                  <a:txBody>
                    <a:bodyPr/>
                    <a:lstStyle/>
                    <a:p>
                      <a:pPr algn="ctr">
                        <a:lnSpc>
                          <a:spcPct val="107000"/>
                        </a:lnSpc>
                        <a:spcAft>
                          <a:spcPts val="0"/>
                        </a:spcAft>
                      </a:pPr>
                      <a:r>
                        <a:rPr lang="it-IT" sz="1050">
                          <a:effectLst/>
                        </a:rPr>
                        <a:t>Germania</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490</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510</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a:effectLst/>
                        </a:rPr>
                        <a:t>1 022</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a:effectLst/>
                        </a:rPr>
                        <a:t>743</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155316758"/>
                  </a:ext>
                </a:extLst>
              </a:tr>
              <a:tr h="0">
                <a:tc>
                  <a:txBody>
                    <a:bodyPr/>
                    <a:lstStyle/>
                    <a:p>
                      <a:pPr algn="ctr">
                        <a:lnSpc>
                          <a:spcPct val="107000"/>
                        </a:lnSpc>
                        <a:spcAft>
                          <a:spcPts val="0"/>
                        </a:spcAft>
                      </a:pPr>
                      <a:r>
                        <a:rPr lang="it-IT" sz="1050">
                          <a:effectLst/>
                        </a:rPr>
                        <a:t>Stati Uniti</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1 485</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1 564</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a:effectLst/>
                        </a:rPr>
                        <a:t>1 976</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gn="ctr">
                        <a:lnSpc>
                          <a:spcPct val="107000"/>
                        </a:lnSpc>
                        <a:spcAft>
                          <a:spcPts val="0"/>
                        </a:spcAft>
                      </a:pPr>
                      <a:r>
                        <a:rPr lang="it-IT" sz="1050" dirty="0">
                          <a:effectLst/>
                        </a:rPr>
                        <a:t>3 039</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2738349083"/>
                  </a:ext>
                </a:extLst>
              </a:tr>
            </a:tbl>
          </a:graphicData>
        </a:graphic>
      </p:graphicFrame>
    </p:spTree>
    <p:extLst>
      <p:ext uri="{BB962C8B-B14F-4D97-AF65-F5344CB8AC3E}">
        <p14:creationId xmlns:p14="http://schemas.microsoft.com/office/powerpoint/2010/main" val="1614706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18806" y="566011"/>
            <a:ext cx="10515600" cy="1259614"/>
          </a:xfrm>
        </p:spPr>
        <p:txBody>
          <a:bodyPr>
            <a:normAutofit/>
          </a:bodyPr>
          <a:lstStyle/>
          <a:p>
            <a:r>
              <a:rPr lang="it-IT" sz="6000" dirty="0" smtClean="0">
                <a:solidFill>
                  <a:srgbClr val="FF0000"/>
                </a:solidFill>
              </a:rPr>
              <a:t>Le misure dei nazisti</a:t>
            </a:r>
            <a:endParaRPr lang="it-IT" sz="6000" dirty="0">
              <a:solidFill>
                <a:srgbClr val="FF0000"/>
              </a:solidFill>
            </a:endParaRPr>
          </a:p>
        </p:txBody>
      </p:sp>
      <p:sp>
        <p:nvSpPr>
          <p:cNvPr id="3" name="Segnaposto contenuto 2"/>
          <p:cNvSpPr>
            <a:spLocks noGrp="1"/>
          </p:cNvSpPr>
          <p:nvPr>
            <p:ph idx="1"/>
          </p:nvPr>
        </p:nvSpPr>
        <p:spPr>
          <a:xfrm>
            <a:off x="838199" y="1648691"/>
            <a:ext cx="10577945" cy="4738254"/>
          </a:xfrm>
        </p:spPr>
        <p:txBody>
          <a:bodyPr>
            <a:normAutofit fontScale="92500" lnSpcReduction="20000"/>
          </a:bodyPr>
          <a:lstStyle/>
          <a:p>
            <a:r>
              <a:rPr lang="it-IT" dirty="0"/>
              <a:t>I nazisti usarono diverse tattiche di relazioni pubbliche per convincere la popolazione tedesca a non fumare. Famosi giornali di salute </a:t>
            </a:r>
            <a:r>
              <a:rPr lang="it-IT" dirty="0" smtClean="0"/>
              <a:t>pubblicarono </a:t>
            </a:r>
            <a:r>
              <a:rPr lang="it-IT" dirty="0"/>
              <a:t>avvertenze contro le conseguenze del fumo per la </a:t>
            </a:r>
            <a:r>
              <a:rPr lang="it-IT" dirty="0" smtClean="0"/>
              <a:t>salute e </a:t>
            </a:r>
            <a:r>
              <a:rPr lang="it-IT" dirty="0"/>
              <a:t>vennero mostrati dei poster che mostravano gli effetti dannosi del tabacco. I messaggi anti-fumo vennero mandati alle persone nei loro posti di lavoro</a:t>
            </a:r>
            <a:r>
              <a:rPr lang="it-IT" dirty="0" smtClean="0"/>
              <a:t>, </a:t>
            </a:r>
            <a:r>
              <a:rPr lang="it-IT" dirty="0"/>
              <a:t>spesso con l'aiuto della Gioventù hitleriana (HJ, Hitler-</a:t>
            </a:r>
            <a:r>
              <a:rPr lang="it-IT" dirty="0" err="1"/>
              <a:t>Jugend</a:t>
            </a:r>
            <a:r>
              <a:rPr lang="it-IT" dirty="0"/>
              <a:t>) e della Lega delle ragazze tedesche (BDM, </a:t>
            </a:r>
            <a:r>
              <a:rPr lang="it-IT" dirty="0" err="1"/>
              <a:t>Bund</a:t>
            </a:r>
            <a:r>
              <a:rPr lang="it-IT" dirty="0"/>
              <a:t> </a:t>
            </a:r>
            <a:r>
              <a:rPr lang="it-IT" dirty="0" err="1"/>
              <a:t>Deutscher</a:t>
            </a:r>
            <a:r>
              <a:rPr lang="it-IT" dirty="0"/>
              <a:t> </a:t>
            </a:r>
            <a:r>
              <a:rPr lang="it-IT" dirty="0" err="1"/>
              <a:t>Mädel</a:t>
            </a:r>
            <a:r>
              <a:rPr lang="it-IT" dirty="0" smtClean="0"/>
              <a:t>). La </a:t>
            </a:r>
            <a:r>
              <a:rPr lang="it-IT" dirty="0"/>
              <a:t>campagna anti-fumo dei nazisti includeva anche l'educazione alla </a:t>
            </a:r>
            <a:r>
              <a:rPr lang="it-IT" dirty="0" smtClean="0"/>
              <a:t>salute</a:t>
            </a:r>
            <a:r>
              <a:rPr lang="it-IT" dirty="0"/>
              <a:t>.</a:t>
            </a:r>
            <a:r>
              <a:rPr lang="it-IT" dirty="0" smtClean="0"/>
              <a:t> </a:t>
            </a:r>
            <a:r>
              <a:rPr lang="it-IT" dirty="0"/>
              <a:t>Nel giugno del 1939, venne istituito un ufficio contro i pericoli dell'alcool e del tabacco e anche </a:t>
            </a:r>
            <a:r>
              <a:rPr lang="it-IT" dirty="0" smtClean="0"/>
              <a:t>l’Ufficio </a:t>
            </a:r>
            <a:r>
              <a:rPr lang="it-IT" dirty="0"/>
              <a:t>per lo sforzo contro l'intossicazione da </a:t>
            </a:r>
            <a:r>
              <a:rPr lang="it-IT" dirty="0" smtClean="0"/>
              <a:t>droghe </a:t>
            </a:r>
            <a:r>
              <a:rPr lang="it-IT" dirty="0"/>
              <a:t>aiutò nella campagna anti-tabacco. Gli articoli che difendevano i non fumatori furono pubblicati nei </a:t>
            </a:r>
            <a:r>
              <a:rPr lang="it-IT" dirty="0" smtClean="0"/>
              <a:t>giornali. Tra </a:t>
            </a:r>
            <a:r>
              <a:rPr lang="it-IT" dirty="0"/>
              <a:t>questi, </a:t>
            </a:r>
            <a:r>
              <a:rPr lang="it-IT" dirty="0" err="1"/>
              <a:t>Reine</a:t>
            </a:r>
            <a:r>
              <a:rPr lang="it-IT" dirty="0"/>
              <a:t> </a:t>
            </a:r>
            <a:r>
              <a:rPr lang="it-IT" dirty="0" err="1"/>
              <a:t>Luft</a:t>
            </a:r>
            <a:r>
              <a:rPr lang="it-IT" dirty="0"/>
              <a:t> fu il giornale principale del movimento </a:t>
            </a:r>
            <a:r>
              <a:rPr lang="it-IT" dirty="0" smtClean="0"/>
              <a:t>anti-tabacco</a:t>
            </a:r>
            <a:r>
              <a:rPr lang="it-IT" dirty="0"/>
              <a:t>,</a:t>
            </a:r>
            <a:r>
              <a:rPr lang="it-IT" dirty="0" smtClean="0"/>
              <a:t> </a:t>
            </a:r>
            <a:r>
              <a:rPr lang="it-IT" dirty="0"/>
              <a:t>l</a:t>
            </a:r>
            <a:r>
              <a:rPr lang="it-IT" dirty="0" smtClean="0"/>
              <a:t>'Istituto </a:t>
            </a:r>
            <a:r>
              <a:rPr lang="it-IT" dirty="0"/>
              <a:t>per la ricerca dei rischi del tabacco di Karl </a:t>
            </a:r>
            <a:r>
              <a:rPr lang="it-IT" dirty="0" err="1"/>
              <a:t>Astel</a:t>
            </a:r>
            <a:r>
              <a:rPr lang="it-IT" dirty="0"/>
              <a:t> all'università di Jena comprò e distribuì centinaia </a:t>
            </a:r>
            <a:r>
              <a:rPr lang="it-IT" dirty="0" smtClean="0"/>
              <a:t>di </a:t>
            </a:r>
            <a:r>
              <a:rPr lang="it-IT" dirty="0" err="1" smtClean="0"/>
              <a:t>copierichiedendo</a:t>
            </a:r>
            <a:r>
              <a:rPr lang="it-IT" dirty="0" smtClean="0"/>
              <a:t> delle ristampe </a:t>
            </a:r>
            <a:r>
              <a:rPr lang="it-IT" smtClean="0"/>
              <a:t>. </a:t>
            </a:r>
            <a:endParaRPr lang="it-IT" dirty="0"/>
          </a:p>
        </p:txBody>
      </p:sp>
    </p:spTree>
    <p:extLst>
      <p:ext uri="{BB962C8B-B14F-4D97-AF65-F5344CB8AC3E}">
        <p14:creationId xmlns:p14="http://schemas.microsoft.com/office/powerpoint/2010/main" val="4185981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TotalTime>
  <Words>530</Words>
  <Application>Microsoft Office PowerPoint</Application>
  <PresentationFormat>Widescreen</PresentationFormat>
  <Paragraphs>45</Paragraphs>
  <Slides>10</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Arial</vt:lpstr>
      <vt:lpstr>Calibri</vt:lpstr>
      <vt:lpstr>Calibri Light</vt:lpstr>
      <vt:lpstr>Times New Roman</vt:lpstr>
      <vt:lpstr>Tema di Office</vt:lpstr>
      <vt:lpstr>Il Fumo </vt:lpstr>
      <vt:lpstr>Cos’è il fumo?</vt:lpstr>
      <vt:lpstr>Il tabacco</vt:lpstr>
      <vt:lpstr>UNA PIANTAGIONE DI TABACCO</vt:lpstr>
      <vt:lpstr>La storia del fumo</vt:lpstr>
      <vt:lpstr>La vera storia del fumo</vt:lpstr>
      <vt:lpstr>Presentazione standard di PowerPoint</vt:lpstr>
      <vt:lpstr>Presentazione standard di PowerPoint</vt:lpstr>
      <vt:lpstr>Le misure dei nazisti</vt:lpstr>
      <vt:lpstr>Alcuni slogan e fumetti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Utente10</dc:creator>
  <cp:lastModifiedBy>Utente10</cp:lastModifiedBy>
  <cp:revision>22</cp:revision>
  <cp:lastPrinted>2017-03-27T10:37:18Z</cp:lastPrinted>
  <dcterms:created xsi:type="dcterms:W3CDTF">2017-02-14T11:30:37Z</dcterms:created>
  <dcterms:modified xsi:type="dcterms:W3CDTF">2017-03-27T10:45:35Z</dcterms:modified>
</cp:coreProperties>
</file>