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D57B9739-5684-4BA5-8BC2-7D59A4B74601}">
          <p14:sldIdLst>
            <p14:sldId id="256"/>
            <p14:sldId id="257"/>
            <p14:sldId id="260"/>
            <p14:sldId id="258"/>
            <p14:sldId id="259"/>
            <p14:sldId id="261"/>
          </p14:sldIdLst>
        </p14:section>
        <p14:section name="Sezione senza titolo" id="{FABCB993-B842-4182-8FAF-B5DCF8FA6834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FE6F-0744-4B5B-B15D-8F8E1CD51B59}" type="datetimeFigureOut">
              <a:rPr lang="it-IT" smtClean="0"/>
              <a:t>12/04/2017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184C-0387-47B1-84B7-456D961144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7898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FE6F-0744-4B5B-B15D-8F8E1CD51B59}" type="datetimeFigureOut">
              <a:rPr lang="it-IT" smtClean="0"/>
              <a:t>12/04/2017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184C-0387-47B1-84B7-456D961144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1397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FE6F-0744-4B5B-B15D-8F8E1CD51B59}" type="datetimeFigureOut">
              <a:rPr lang="it-IT" smtClean="0"/>
              <a:t>12/04/2017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184C-0387-47B1-84B7-456D961144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5038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FE6F-0744-4B5B-B15D-8F8E1CD51B59}" type="datetimeFigureOut">
              <a:rPr lang="it-IT" smtClean="0"/>
              <a:t>12/04/2017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184C-0387-47B1-84B7-456D961144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1934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FE6F-0744-4B5B-B15D-8F8E1CD51B59}" type="datetimeFigureOut">
              <a:rPr lang="it-IT" smtClean="0"/>
              <a:t>12/04/2017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184C-0387-47B1-84B7-456D961144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5644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FE6F-0744-4B5B-B15D-8F8E1CD51B59}" type="datetimeFigureOut">
              <a:rPr lang="it-IT" smtClean="0"/>
              <a:t>12/04/2017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184C-0387-47B1-84B7-456D961144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0237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FE6F-0744-4B5B-B15D-8F8E1CD51B59}" type="datetimeFigureOut">
              <a:rPr lang="it-IT" smtClean="0"/>
              <a:t>12/04/2017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184C-0387-47B1-84B7-456D961144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9746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FE6F-0744-4B5B-B15D-8F8E1CD51B59}" type="datetimeFigureOut">
              <a:rPr lang="it-IT" smtClean="0"/>
              <a:t>12/04/2017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184C-0387-47B1-84B7-456D961144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420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FE6F-0744-4B5B-B15D-8F8E1CD51B59}" type="datetimeFigureOut">
              <a:rPr lang="it-IT" smtClean="0"/>
              <a:t>12/04/2017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184C-0387-47B1-84B7-456D961144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1011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FE6F-0744-4B5B-B15D-8F8E1CD51B59}" type="datetimeFigureOut">
              <a:rPr lang="it-IT" smtClean="0"/>
              <a:t>12/04/2017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184C-0387-47B1-84B7-456D961144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0851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6FE6F-0744-4B5B-B15D-8F8E1CD51B59}" type="datetimeFigureOut">
              <a:rPr lang="it-IT" smtClean="0"/>
              <a:t>12/04/2017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184C-0387-47B1-84B7-456D961144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624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6FE6F-0744-4B5B-B15D-8F8E1CD51B59}" type="datetimeFigureOut">
              <a:rPr lang="it-IT" smtClean="0"/>
              <a:t>12/04/2017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0184C-0387-47B1-84B7-456D961144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8988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smtClean="0"/>
              <a:t>LA DIPENDENZA DEL FUMO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FARINETTI CHIARA</a:t>
            </a:r>
          </a:p>
          <a:p>
            <a:r>
              <a:rPr lang="it-IT" dirty="0" smtClean="0"/>
              <a:t>CAMPANER ALESSANDRO</a:t>
            </a:r>
          </a:p>
          <a:p>
            <a:r>
              <a:rPr lang="it-IT" dirty="0" smtClean="0"/>
              <a:t>TOMASELLI RICCARDO</a:t>
            </a:r>
          </a:p>
          <a:p>
            <a:r>
              <a:rPr lang="it-IT" dirty="0" smtClean="0"/>
              <a:t>CALDARA REBECCA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163" y="3509963"/>
            <a:ext cx="790575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486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574765"/>
            <a:ext cx="3932237" cy="1600200"/>
          </a:xfrm>
        </p:spPr>
        <p:txBody>
          <a:bodyPr>
            <a:normAutofit/>
          </a:bodyPr>
          <a:lstStyle/>
          <a:p>
            <a:r>
              <a:rPr lang="it-IT" sz="4000" b="1" i="1" dirty="0" smtClean="0"/>
              <a:t>La Nicotina</a:t>
            </a:r>
            <a:endParaRPr lang="it-IT" sz="4000" b="1" i="1" dirty="0"/>
          </a:p>
        </p:txBody>
      </p:sp>
      <p:pic>
        <p:nvPicPr>
          <p:cNvPr id="6" name="Segnaposto immagine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9" b="1259"/>
          <a:stretch>
            <a:fillRect/>
          </a:stretch>
        </p:blipFill>
        <p:spPr/>
      </p:pic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462349"/>
            <a:ext cx="3932237" cy="2906486"/>
          </a:xfrm>
        </p:spPr>
        <p:txBody>
          <a:bodyPr/>
          <a:lstStyle/>
          <a:p>
            <a:r>
              <a:rPr lang="it-IT" sz="2000" dirty="0"/>
              <a:t>Il nome "nicotina" deriva dal medico Jean  </a:t>
            </a:r>
            <a:r>
              <a:rPr lang="it-IT" sz="2000" dirty="0" err="1"/>
              <a:t>Nicot</a:t>
            </a:r>
            <a:r>
              <a:rPr lang="it-IT" sz="2000" dirty="0"/>
              <a:t>  circa nel 1600.</a:t>
            </a:r>
          </a:p>
          <a:p>
            <a:r>
              <a:rPr lang="it-IT" sz="2000" dirty="0"/>
              <a:t>Definizione di Nicotina: la nicotina è un composto organico, un alcaloide naturalmente presente nella pianta del tabacco. </a:t>
            </a:r>
          </a:p>
          <a:p>
            <a:r>
              <a:rPr lang="it-IT" sz="2000" dirty="0"/>
              <a:t>Si trova in ogni parte della pianta ed è concentrato nelle foglie.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3740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58815"/>
            <a:ext cx="3932237" cy="714737"/>
          </a:xfrm>
        </p:spPr>
        <p:txBody>
          <a:bodyPr/>
          <a:lstStyle/>
          <a:p>
            <a:r>
              <a:rPr lang="it-IT" b="1" i="1" dirty="0" smtClean="0"/>
              <a:t>La Nicotina</a:t>
            </a:r>
            <a:endParaRPr lang="it-IT" b="1" i="1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907" y="3784921"/>
            <a:ext cx="1879484" cy="2505978"/>
          </a:xfrm>
        </p:spPr>
      </p:pic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1203767"/>
            <a:ext cx="3932237" cy="4665221"/>
          </a:xfrm>
        </p:spPr>
        <p:txBody>
          <a:bodyPr>
            <a:normAutofit/>
          </a:bodyPr>
          <a:lstStyle/>
          <a:p>
            <a:r>
              <a:rPr lang="it-IT" dirty="0"/>
              <a:t> La nicotina, se fumata, viene assorbita dai </a:t>
            </a:r>
            <a:r>
              <a:rPr lang="it-IT" dirty="0" smtClean="0"/>
              <a:t>polmoni, passa </a:t>
            </a:r>
            <a:r>
              <a:rPr lang="it-IT" dirty="0"/>
              <a:t>nel </a:t>
            </a:r>
            <a:r>
              <a:rPr lang="it-IT" dirty="0" smtClean="0"/>
              <a:t>sangue, arriva </a:t>
            </a:r>
            <a:r>
              <a:rPr lang="it-IT" dirty="0"/>
              <a:t>al cervello ove imita l’azione del neurotrasmettitore </a:t>
            </a:r>
            <a:r>
              <a:rPr lang="it-IT" dirty="0" smtClean="0"/>
              <a:t>acetilcolina.</a:t>
            </a:r>
          </a:p>
          <a:p>
            <a:r>
              <a:rPr lang="it-IT" dirty="0" smtClean="0"/>
              <a:t>Le </a:t>
            </a:r>
            <a:r>
              <a:rPr lang="it-IT" dirty="0"/>
              <a:t>concentrazioni di nicotina nel cervello raggiungono il picco circa 5 minuti dopo la somministrazione. Tuttavia esse calano rapidamente, ridistribuendosi verso altri tessuti, e </a:t>
            </a:r>
            <a:r>
              <a:rPr lang="it-IT" dirty="0" err="1"/>
              <a:t>riazzerandosi</a:t>
            </a:r>
            <a:r>
              <a:rPr lang="it-IT" dirty="0"/>
              <a:t> nel giro di 30 minuti. Questa caratteristica predispone alla dipendenza in due modi: innanzitutto il veloce raggiungimento del cervello procura un effetto rapido e potente. In secondo luogo, la rapida ridistribuzione nel corpo, implica che il cervello è “pronto” per un’altra sigaretta poco dopo la fine di quella precedente.           </a:t>
            </a:r>
          </a:p>
          <a:p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133" y="445712"/>
            <a:ext cx="3031038" cy="3090665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9599272" y="3536377"/>
            <a:ext cx="2500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Nicotina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66518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5033" y="121004"/>
            <a:ext cx="3932237" cy="793044"/>
          </a:xfrm>
        </p:spPr>
        <p:txBody>
          <a:bodyPr/>
          <a:lstStyle/>
          <a:p>
            <a:r>
              <a:rPr lang="it-IT" b="1" i="1" dirty="0" smtClean="0"/>
              <a:t>Gli effetti</a:t>
            </a:r>
            <a:endParaRPr lang="it-IT" b="1" i="1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5034" y="1026584"/>
            <a:ext cx="5150896" cy="5038550"/>
          </a:xfrm>
        </p:spPr>
        <p:txBody>
          <a:bodyPr>
            <a:normAutofit/>
          </a:bodyPr>
          <a:lstStyle/>
          <a:p>
            <a:r>
              <a:rPr lang="it-IT" sz="1700" dirty="0"/>
              <a:t>La nicotina è un forte eccitante ed accelera notevolmente i battiti cardiaci, non solo ma anche gli effetti della nicotina sul sistema nervoso sono duraturi:</a:t>
            </a:r>
          </a:p>
          <a:p>
            <a:r>
              <a:rPr lang="it-IT" sz="1700" dirty="0" smtClean="0"/>
              <a:t>Quando </a:t>
            </a:r>
            <a:r>
              <a:rPr lang="it-IT" sz="1700" dirty="0"/>
              <a:t>un individuo </a:t>
            </a:r>
            <a:r>
              <a:rPr lang="it-IT" sz="1700" dirty="0" smtClean="0"/>
              <a:t>ha una </a:t>
            </a:r>
            <a:r>
              <a:rPr lang="it-IT" sz="1700" dirty="0"/>
              <a:t>dipendenza da </a:t>
            </a:r>
            <a:r>
              <a:rPr lang="it-IT" sz="1700" dirty="0" smtClean="0"/>
              <a:t>nicotina sente perennemente il bisogno di assumerne altra.</a:t>
            </a:r>
            <a:endParaRPr lang="it-IT" sz="1700" dirty="0"/>
          </a:p>
          <a:p>
            <a:r>
              <a:rPr lang="it-IT" sz="1700" dirty="0"/>
              <a:t>una volta raggiunta la circolazione cerebrale la nicotina agisce direttamente sui neuroni coinvolti in </a:t>
            </a:r>
            <a:r>
              <a:rPr lang="it-IT" sz="1700" dirty="0" smtClean="0"/>
              <a:t>quell'area.</a:t>
            </a:r>
            <a:endParaRPr lang="it-IT" sz="1700" dirty="0"/>
          </a:p>
          <a:p>
            <a:r>
              <a:rPr lang="it-IT" sz="1700" dirty="0"/>
              <a:t>Gli effetti della nicotina sul cervello si hanno con la </a:t>
            </a:r>
            <a:r>
              <a:rPr lang="it-IT" sz="1700" dirty="0" smtClean="0"/>
              <a:t>liberazione </a:t>
            </a:r>
            <a:r>
              <a:rPr lang="it-IT" sz="1700" dirty="0"/>
              <a:t>della dopamina  e successivamente </a:t>
            </a:r>
            <a:r>
              <a:rPr lang="it-IT" sz="1700" dirty="0" smtClean="0"/>
              <a:t>noradrenalina, </a:t>
            </a:r>
            <a:r>
              <a:rPr lang="it-IT" sz="1700" dirty="0"/>
              <a:t>due neurotrasmettitori responsabili della </a:t>
            </a:r>
            <a:r>
              <a:rPr lang="it-IT" sz="1700" dirty="0" smtClean="0"/>
              <a:t>modificazione </a:t>
            </a:r>
            <a:r>
              <a:rPr lang="it-IT" sz="1700" dirty="0"/>
              <a:t>della trasmissione degli impulsi nervosi attivando funzioni cerebrali legate all'attenzione, all'umore e alla concentrazione.</a:t>
            </a:r>
          </a:p>
          <a:p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696" y="3360665"/>
            <a:ext cx="3810000" cy="253365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330" y="4958470"/>
            <a:ext cx="1219200" cy="12192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102" y="674366"/>
            <a:ext cx="2299270" cy="2509162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0643" y="674366"/>
            <a:ext cx="1360666" cy="2149853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2580" y="517526"/>
            <a:ext cx="1575589" cy="239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590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010356"/>
          </a:xfrm>
        </p:spPr>
        <p:txBody>
          <a:bodyPr>
            <a:normAutofit/>
          </a:bodyPr>
          <a:lstStyle/>
          <a:p>
            <a:r>
              <a:rPr lang="it-IT" b="1" i="1" dirty="0" smtClean="0"/>
              <a:t>Come smettere di fumare </a:t>
            </a:r>
            <a:endParaRPr lang="it-IT" b="1" i="1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03198" y="2615876"/>
            <a:ext cx="4415728" cy="3528306"/>
          </a:xfrm>
          <a:prstGeom prst="rect">
            <a:avLst/>
          </a:prstGeom>
        </p:spPr>
      </p:pic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755819" y="1662288"/>
            <a:ext cx="4285368" cy="4275667"/>
          </a:xfrm>
        </p:spPr>
        <p:txBody>
          <a:bodyPr/>
          <a:lstStyle/>
          <a:p>
            <a:r>
              <a:rPr lang="it-IT" dirty="0"/>
              <a:t>Smettere di fumare può quindi influire da subito sulla nostra salute, a partire da 20 minuti dopo che si spegne una sigaretta, quando la pressione sanguigna si abbassa e assume il valore che aveva prima di aver fumato. Dopo alcuni giorni che si smette di </a:t>
            </a:r>
            <a:r>
              <a:rPr lang="it-IT" dirty="0" smtClean="0"/>
              <a:t>fumare si migliorano i sensi </a:t>
            </a:r>
            <a:r>
              <a:rPr lang="it-IT" dirty="0"/>
              <a:t>dell'olfatto e </a:t>
            </a:r>
            <a:r>
              <a:rPr lang="it-IT" dirty="0" smtClean="0"/>
              <a:t>del </a:t>
            </a:r>
            <a:r>
              <a:rPr lang="it-IT" dirty="0"/>
              <a:t>gusto e la respirazione e </a:t>
            </a:r>
            <a:r>
              <a:rPr lang="it-IT" b="1" dirty="0"/>
              <a:t>viene ridotto il rischio </a:t>
            </a:r>
            <a:r>
              <a:rPr lang="it-IT" b="1" dirty="0" smtClean="0"/>
              <a:t>d’infarto</a:t>
            </a:r>
            <a:r>
              <a:rPr lang="it-IT" dirty="0" smtClean="0"/>
              <a:t>. I </a:t>
            </a:r>
            <a:r>
              <a:rPr lang="it-IT" dirty="0"/>
              <a:t>vantaggi che lo </a:t>
            </a:r>
            <a:r>
              <a:rPr lang="it-IT" b="1" dirty="0"/>
              <a:t>stop al fumo</a:t>
            </a:r>
            <a:r>
              <a:rPr lang="it-IT" dirty="0"/>
              <a:t> porta ai polmoni si riscontrano dopo anni, però sono significativi: dopo due anni si abbassa il rischio di contrarre malattie cardiovascolari, dopo 10 il rischio di morte a causa di cancro ai polmoni si dimezza rispetto ad un non fumatore e dopo 20 anni il rischio di contrarre un tumore ai polmoni che porti al decesso è, si presume, lo stesso di un non fumatore. 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833" y="277041"/>
            <a:ext cx="3479618" cy="195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4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7" y="341136"/>
            <a:ext cx="3932237" cy="646289"/>
          </a:xfrm>
        </p:spPr>
        <p:txBody>
          <a:bodyPr/>
          <a:lstStyle/>
          <a:p>
            <a:r>
              <a:rPr lang="it-IT" b="1" i="1" dirty="0" smtClean="0"/>
              <a:t>La Dipendenza</a:t>
            </a:r>
            <a:endParaRPr lang="it-IT" b="1" i="1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058" y="2725121"/>
            <a:ext cx="5383566" cy="2585753"/>
          </a:xfrm>
        </p:spPr>
      </p:pic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>
            <a:normAutofit/>
          </a:bodyPr>
          <a:lstStyle/>
          <a:p>
            <a:r>
              <a:rPr lang="it-IT" dirty="0"/>
              <a:t>Il fumo di tabacco, </a:t>
            </a:r>
            <a:r>
              <a:rPr lang="it-IT" dirty="0" smtClean="0"/>
              <a:t>contenente nicotina, </a:t>
            </a:r>
            <a:r>
              <a:rPr lang="it-IT" dirty="0" smtClean="0"/>
              <a:t>induce </a:t>
            </a:r>
            <a:r>
              <a:rPr lang="it-IT" dirty="0"/>
              <a:t>dipendenza. </a:t>
            </a:r>
          </a:p>
          <a:p>
            <a:r>
              <a:rPr lang="it-IT" dirty="0" smtClean="0"/>
              <a:t>La dipendenza psicologica </a:t>
            </a:r>
            <a:r>
              <a:rPr lang="it-IT" dirty="0" smtClean="0"/>
              <a:t>significa rimanere </a:t>
            </a:r>
            <a:r>
              <a:rPr lang="it-IT" dirty="0"/>
              <a:t>legati alla ripetizione ciclica di quel comportamento, che diventa un'azione importante e frequente, che segna il punto di partenza in tutta una serie di </a:t>
            </a:r>
            <a:r>
              <a:rPr lang="it-IT" dirty="0" smtClean="0"/>
              <a:t>circostanze</a:t>
            </a:r>
            <a:r>
              <a:rPr lang="it-IT" dirty="0" smtClean="0"/>
              <a:t>.</a:t>
            </a:r>
          </a:p>
          <a:p>
            <a:r>
              <a:rPr lang="it-IT" dirty="0" smtClean="0"/>
              <a:t>La dipendenza fisica induce ad una saturazione dei recettori nicotinici.</a:t>
            </a:r>
            <a:endParaRPr lang="it-IT" dirty="0" smtClean="0"/>
          </a:p>
          <a:p>
            <a:r>
              <a:rPr lang="it-IT" dirty="0" smtClean="0"/>
              <a:t>La dipendenza dal fumo determina un senso di colpa e di inadeguatezza causati dall’incapacità di astenersi con conseguente senso di fallimento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417" y="0"/>
            <a:ext cx="4762500" cy="2676525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992" y="0"/>
            <a:ext cx="4762500" cy="2734161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742" y="0"/>
            <a:ext cx="4762500" cy="2734161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080" y="6936"/>
            <a:ext cx="4762500" cy="2718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40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306</Words>
  <Application>Microsoft Office PowerPoint</Application>
  <PresentationFormat>Widescreen</PresentationFormat>
  <Paragraphs>25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LA DIPENDENZA DEL FUMO</vt:lpstr>
      <vt:lpstr>La Nicotina</vt:lpstr>
      <vt:lpstr>La Nicotina</vt:lpstr>
      <vt:lpstr>Gli effetti</vt:lpstr>
      <vt:lpstr>Come smettere di fumare </vt:lpstr>
      <vt:lpstr>La Dipendenza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DIPENDENZA DEL FUMO</dc:title>
  <dc:creator>Utente9</dc:creator>
  <cp:lastModifiedBy>Utente9</cp:lastModifiedBy>
  <cp:revision>28</cp:revision>
  <cp:lastPrinted>2017-03-28T10:48:50Z</cp:lastPrinted>
  <dcterms:created xsi:type="dcterms:W3CDTF">2017-03-01T10:52:52Z</dcterms:created>
  <dcterms:modified xsi:type="dcterms:W3CDTF">2017-04-12T09:51:55Z</dcterms:modified>
</cp:coreProperties>
</file>