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varScale="1">
        <p:scale>
          <a:sx n="76" d="100"/>
          <a:sy n="76" d="100"/>
        </p:scale>
        <p:origin x="126" y="79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pic>
        <p:nvPicPr>
          <p:cNvPr id="7" name="Picture 6"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it-IT" smtClean="0"/>
              <a:t>Fare clic per modificare lo stile del titolo</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smtClean="0"/>
              <a:t>Fare clic per modificare lo stile del sottotitolo dello schema</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7AA7948D-9232-42C5-A2EB-99604E780DA5}" type="datetimeFigureOut">
              <a:rPr lang="it-IT" smtClean="0"/>
              <a:t>07/04/2017</a:t>
            </a:fld>
            <a:endParaRPr lang="it-IT"/>
          </a:p>
        </p:txBody>
      </p:sp>
      <p:sp>
        <p:nvSpPr>
          <p:cNvPr id="5" name="Footer Placeholder 4"/>
          <p:cNvSpPr>
            <a:spLocks noGrp="1"/>
          </p:cNvSpPr>
          <p:nvPr>
            <p:ph type="ftr" sz="quarter" idx="11"/>
          </p:nvPr>
        </p:nvSpPr>
        <p:spPr>
          <a:xfrm>
            <a:off x="1371600" y="4323845"/>
            <a:ext cx="6400800" cy="365125"/>
          </a:xfrm>
        </p:spPr>
        <p:txBody>
          <a:bodyPr/>
          <a:lstStyle/>
          <a:p>
            <a:endParaRPr lang="it-IT"/>
          </a:p>
        </p:txBody>
      </p:sp>
      <p:sp>
        <p:nvSpPr>
          <p:cNvPr id="6" name="Slide Number Placeholder 5"/>
          <p:cNvSpPr>
            <a:spLocks noGrp="1"/>
          </p:cNvSpPr>
          <p:nvPr>
            <p:ph type="sldNum" sz="quarter" idx="12"/>
          </p:nvPr>
        </p:nvSpPr>
        <p:spPr>
          <a:xfrm>
            <a:off x="8077200" y="1430866"/>
            <a:ext cx="2743200" cy="365125"/>
          </a:xfrm>
        </p:spPr>
        <p:txBody>
          <a:bodyPr/>
          <a:lstStyle/>
          <a:p>
            <a:fld id="{73D021E1-9C9E-4607-8742-045C1109F1C6}" type="slidenum">
              <a:rPr lang="it-IT" smtClean="0"/>
              <a:t>‹N›</a:t>
            </a:fld>
            <a:endParaRPr lang="it-IT"/>
          </a:p>
        </p:txBody>
      </p:sp>
    </p:spTree>
    <p:extLst>
      <p:ext uri="{BB962C8B-B14F-4D97-AF65-F5344CB8AC3E}">
        <p14:creationId xmlns:p14="http://schemas.microsoft.com/office/powerpoint/2010/main" val="27633051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magine panoramica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it-IT" smtClean="0"/>
              <a:t>Fare clic per modificare lo stile del titolo</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Fare clic sull'icona per inserire un'immagine</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Modifica gli stili del testo dello schema</a:t>
            </a:r>
          </a:p>
        </p:txBody>
      </p:sp>
      <p:sp>
        <p:nvSpPr>
          <p:cNvPr id="5" name="Date Placeholder 4"/>
          <p:cNvSpPr>
            <a:spLocks noGrp="1"/>
          </p:cNvSpPr>
          <p:nvPr>
            <p:ph type="dt" sz="half" idx="10"/>
          </p:nvPr>
        </p:nvSpPr>
        <p:spPr/>
        <p:txBody>
          <a:bodyPr/>
          <a:lstStyle/>
          <a:p>
            <a:fld id="{7AA7948D-9232-42C5-A2EB-99604E780DA5}" type="datetimeFigureOut">
              <a:rPr lang="it-IT" smtClean="0"/>
              <a:t>07/04/2017</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73D021E1-9C9E-4607-8742-045C1109F1C6}" type="slidenum">
              <a:rPr lang="it-IT" smtClean="0"/>
              <a:t>‹N›</a:t>
            </a:fld>
            <a:endParaRPr lang="it-IT"/>
          </a:p>
        </p:txBody>
      </p:sp>
    </p:spTree>
    <p:extLst>
      <p:ext uri="{BB962C8B-B14F-4D97-AF65-F5344CB8AC3E}">
        <p14:creationId xmlns:p14="http://schemas.microsoft.com/office/powerpoint/2010/main" val="27365703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olo e sottotitolo">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it-IT" smtClean="0"/>
              <a:t>Fare clic per modificare lo stile del titolo</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Modifica gli stili del testo dello schema</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7AA7948D-9232-42C5-A2EB-99604E780DA5}" type="datetimeFigureOut">
              <a:rPr lang="it-IT" smtClean="0"/>
              <a:t>07/04/2017</a:t>
            </a:fld>
            <a:endParaRPr lang="it-IT"/>
          </a:p>
        </p:txBody>
      </p:sp>
      <p:sp>
        <p:nvSpPr>
          <p:cNvPr id="6" name="Footer Placeholder 5"/>
          <p:cNvSpPr>
            <a:spLocks noGrp="1"/>
          </p:cNvSpPr>
          <p:nvPr>
            <p:ph type="ftr" sz="quarter" idx="11"/>
          </p:nvPr>
        </p:nvSpPr>
        <p:spPr>
          <a:xfrm>
            <a:off x="685800" y="379941"/>
            <a:ext cx="6991492" cy="365125"/>
          </a:xfrm>
        </p:spPr>
        <p:txBody>
          <a:bodyPr/>
          <a:lstStyle/>
          <a:p>
            <a:endParaRPr lang="it-IT"/>
          </a:p>
        </p:txBody>
      </p:sp>
      <p:sp>
        <p:nvSpPr>
          <p:cNvPr id="7" name="Slide Number Placeholder 6"/>
          <p:cNvSpPr>
            <a:spLocks noGrp="1"/>
          </p:cNvSpPr>
          <p:nvPr>
            <p:ph type="sldNum" sz="quarter" idx="12"/>
          </p:nvPr>
        </p:nvSpPr>
        <p:spPr>
          <a:xfrm>
            <a:off x="10862452" y="381000"/>
            <a:ext cx="643748" cy="365125"/>
          </a:xfrm>
        </p:spPr>
        <p:txBody>
          <a:bodyPr/>
          <a:lstStyle/>
          <a:p>
            <a:fld id="{73D021E1-9C9E-4607-8742-045C1109F1C6}" type="slidenum">
              <a:rPr lang="it-IT" smtClean="0"/>
              <a:t>‹N›</a:t>
            </a:fld>
            <a:endParaRPr lang="it-IT"/>
          </a:p>
        </p:txBody>
      </p:sp>
    </p:spTree>
    <p:extLst>
      <p:ext uri="{BB962C8B-B14F-4D97-AF65-F5344CB8AC3E}">
        <p14:creationId xmlns:p14="http://schemas.microsoft.com/office/powerpoint/2010/main" val="11226927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itazione con didascalia">
    <p:spTree>
      <p:nvGrpSpPr>
        <p:cNvPr id="1" name=""/>
        <p:cNvGrpSpPr/>
        <p:nvPr/>
      </p:nvGrpSpPr>
      <p:grpSpPr>
        <a:xfrm>
          <a:off x="0" y="0"/>
          <a:ext cx="0" cy="0"/>
          <a:chOff x="0" y="0"/>
          <a:chExt cx="0" cy="0"/>
        </a:xfrm>
      </p:grpSpPr>
      <p:pic>
        <p:nvPicPr>
          <p:cNvPr id="13" name="Picture 12"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it-IT" smtClean="0"/>
              <a:t>Fare clic per modificare lo stile del titolo</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Modifica gli stili del testo dello schema</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Modifica gli stili del testo dello schema</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7AA7948D-9232-42C5-A2EB-99604E780DA5}" type="datetimeFigureOut">
              <a:rPr lang="it-IT" smtClean="0"/>
              <a:t>07/04/2017</a:t>
            </a:fld>
            <a:endParaRPr lang="it-IT"/>
          </a:p>
        </p:txBody>
      </p:sp>
      <p:sp>
        <p:nvSpPr>
          <p:cNvPr id="6" name="Footer Placeholder 5"/>
          <p:cNvSpPr>
            <a:spLocks noGrp="1"/>
          </p:cNvSpPr>
          <p:nvPr>
            <p:ph type="ftr" sz="quarter" idx="11"/>
          </p:nvPr>
        </p:nvSpPr>
        <p:spPr>
          <a:xfrm>
            <a:off x="685800" y="379941"/>
            <a:ext cx="6991492" cy="365125"/>
          </a:xfrm>
        </p:spPr>
        <p:txBody>
          <a:bodyPr/>
          <a:lstStyle/>
          <a:p>
            <a:endParaRPr lang="it-IT"/>
          </a:p>
        </p:txBody>
      </p:sp>
      <p:sp>
        <p:nvSpPr>
          <p:cNvPr id="7" name="Slide Number Placeholder 6"/>
          <p:cNvSpPr>
            <a:spLocks noGrp="1"/>
          </p:cNvSpPr>
          <p:nvPr>
            <p:ph type="sldNum" sz="quarter" idx="12"/>
          </p:nvPr>
        </p:nvSpPr>
        <p:spPr>
          <a:xfrm>
            <a:off x="10862452" y="381000"/>
            <a:ext cx="643748" cy="365125"/>
          </a:xfrm>
        </p:spPr>
        <p:txBody>
          <a:bodyPr/>
          <a:lstStyle/>
          <a:p>
            <a:fld id="{73D021E1-9C9E-4607-8742-045C1109F1C6}" type="slidenum">
              <a:rPr lang="it-IT" smtClean="0"/>
              <a:t>‹N›</a:t>
            </a:fld>
            <a:endParaRPr lang="it-IT"/>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4282362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Scheda nome">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it-IT" smtClean="0"/>
              <a:t>Fare clic per modificare lo stile del titolo</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Modifica gli stili del testo dello schema</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7AA7948D-9232-42C5-A2EB-99604E780DA5}" type="datetimeFigureOut">
              <a:rPr lang="it-IT" smtClean="0"/>
              <a:t>07/04/2017</a:t>
            </a:fld>
            <a:endParaRPr lang="it-IT"/>
          </a:p>
        </p:txBody>
      </p:sp>
      <p:sp>
        <p:nvSpPr>
          <p:cNvPr id="6" name="Footer Placeholder 5"/>
          <p:cNvSpPr>
            <a:spLocks noGrp="1"/>
          </p:cNvSpPr>
          <p:nvPr>
            <p:ph type="ftr" sz="quarter" idx="11"/>
          </p:nvPr>
        </p:nvSpPr>
        <p:spPr>
          <a:xfrm>
            <a:off x="685800" y="378883"/>
            <a:ext cx="6991492" cy="365125"/>
          </a:xfrm>
        </p:spPr>
        <p:txBody>
          <a:bodyPr/>
          <a:lstStyle/>
          <a:p>
            <a:endParaRPr lang="it-IT"/>
          </a:p>
        </p:txBody>
      </p:sp>
      <p:sp>
        <p:nvSpPr>
          <p:cNvPr id="7" name="Slide Number Placeholder 6"/>
          <p:cNvSpPr>
            <a:spLocks noGrp="1"/>
          </p:cNvSpPr>
          <p:nvPr>
            <p:ph type="sldNum" sz="quarter" idx="12"/>
          </p:nvPr>
        </p:nvSpPr>
        <p:spPr>
          <a:xfrm>
            <a:off x="10862452" y="381000"/>
            <a:ext cx="643748" cy="365125"/>
          </a:xfrm>
        </p:spPr>
        <p:txBody>
          <a:bodyPr/>
          <a:lstStyle/>
          <a:p>
            <a:fld id="{73D021E1-9C9E-4607-8742-045C1109F1C6}" type="slidenum">
              <a:rPr lang="it-IT" smtClean="0"/>
              <a:t>‹N›</a:t>
            </a:fld>
            <a:endParaRPr lang="it-IT"/>
          </a:p>
        </p:txBody>
      </p:sp>
    </p:spTree>
    <p:extLst>
      <p:ext uri="{BB962C8B-B14F-4D97-AF65-F5344CB8AC3E}">
        <p14:creationId xmlns:p14="http://schemas.microsoft.com/office/powerpoint/2010/main" val="33218051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onne">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it-IT" smtClean="0"/>
              <a:t>Fare clic per modificare lo stile del titolo</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Modifica gli stili del testo dello schema</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Modifica gli stili del testo dello schema</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Modifica gli stili del testo dello schema</a:t>
            </a:r>
          </a:p>
        </p:txBody>
      </p:sp>
      <p:sp>
        <p:nvSpPr>
          <p:cNvPr id="3" name="Date Placeholder 2"/>
          <p:cNvSpPr>
            <a:spLocks noGrp="1"/>
          </p:cNvSpPr>
          <p:nvPr>
            <p:ph type="dt" sz="half" idx="10"/>
          </p:nvPr>
        </p:nvSpPr>
        <p:spPr/>
        <p:txBody>
          <a:bodyPr/>
          <a:lstStyle/>
          <a:p>
            <a:fld id="{7AA7948D-9232-42C5-A2EB-99604E780DA5}" type="datetimeFigureOut">
              <a:rPr lang="it-IT" smtClean="0"/>
              <a:t>07/04/2017</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73D021E1-9C9E-4607-8742-045C1109F1C6}" type="slidenum">
              <a:rPr lang="it-IT" smtClean="0"/>
              <a:t>‹N›</a:t>
            </a:fld>
            <a:endParaRPr lang="it-IT"/>
          </a:p>
        </p:txBody>
      </p:sp>
    </p:spTree>
    <p:extLst>
      <p:ext uri="{BB962C8B-B14F-4D97-AF65-F5344CB8AC3E}">
        <p14:creationId xmlns:p14="http://schemas.microsoft.com/office/powerpoint/2010/main" val="10756467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colonne immagine">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it-IT" smtClean="0"/>
              <a:t>Fare clic per modificare lo stile del titolo</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smtClean="0"/>
              <a:t>Fare clic sull'icona per inserire un'immagine</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Modifica gli stili del testo dello schema</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smtClean="0"/>
              <a:t>Fare clic sull'icona per inserire un'immagine</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Modifica gli stili del testo dello schema</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smtClean="0"/>
              <a:t>Fare clic sull'icona per inserire un'immagine</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Modifica gli stili del testo dello schema</a:t>
            </a:r>
          </a:p>
        </p:txBody>
      </p:sp>
      <p:sp>
        <p:nvSpPr>
          <p:cNvPr id="3" name="Date Placeholder 2"/>
          <p:cNvSpPr>
            <a:spLocks noGrp="1"/>
          </p:cNvSpPr>
          <p:nvPr>
            <p:ph type="dt" sz="half" idx="10"/>
          </p:nvPr>
        </p:nvSpPr>
        <p:spPr/>
        <p:txBody>
          <a:bodyPr/>
          <a:lstStyle/>
          <a:p>
            <a:fld id="{7AA7948D-9232-42C5-A2EB-99604E780DA5}" type="datetimeFigureOut">
              <a:rPr lang="it-IT" smtClean="0"/>
              <a:t>07/04/2017</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73D021E1-9C9E-4607-8742-045C1109F1C6}" type="slidenum">
              <a:rPr lang="it-IT" smtClean="0"/>
              <a:t>‹N›</a:t>
            </a:fld>
            <a:endParaRPr lang="it-IT"/>
          </a:p>
        </p:txBody>
      </p:sp>
    </p:spTree>
    <p:extLst>
      <p:ext uri="{BB962C8B-B14F-4D97-AF65-F5344CB8AC3E}">
        <p14:creationId xmlns:p14="http://schemas.microsoft.com/office/powerpoint/2010/main" val="36896356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7AA7948D-9232-42C5-A2EB-99604E780DA5}" type="datetimeFigureOut">
              <a:rPr lang="it-IT" smtClean="0"/>
              <a:t>07/04/2017</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73D021E1-9C9E-4607-8742-045C1109F1C6}" type="slidenum">
              <a:rPr lang="it-IT" smtClean="0"/>
              <a:t>‹N›</a:t>
            </a:fld>
            <a:endParaRPr lang="it-IT"/>
          </a:p>
        </p:txBody>
      </p:sp>
    </p:spTree>
    <p:extLst>
      <p:ext uri="{BB962C8B-B14F-4D97-AF65-F5344CB8AC3E}">
        <p14:creationId xmlns:p14="http://schemas.microsoft.com/office/powerpoint/2010/main" val="29090412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1_Titolo e testo verticale">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7AA7948D-9232-42C5-A2EB-99604E780DA5}" type="datetimeFigureOut">
              <a:rPr lang="it-IT" smtClean="0"/>
              <a:t>07/04/2017</a:t>
            </a:fld>
            <a:endParaRPr lang="it-IT"/>
          </a:p>
        </p:txBody>
      </p:sp>
      <p:sp>
        <p:nvSpPr>
          <p:cNvPr id="5" name="Footer Placeholder 4"/>
          <p:cNvSpPr>
            <a:spLocks noGrp="1"/>
          </p:cNvSpPr>
          <p:nvPr>
            <p:ph type="ftr" sz="quarter" idx="11"/>
          </p:nvPr>
        </p:nvSpPr>
        <p:spPr>
          <a:xfrm>
            <a:off x="685800" y="381000"/>
            <a:ext cx="6991492" cy="365125"/>
          </a:xfrm>
        </p:spPr>
        <p:txBody>
          <a:bodyPr/>
          <a:lstStyle/>
          <a:p>
            <a:endParaRPr lang="it-IT"/>
          </a:p>
        </p:txBody>
      </p:sp>
      <p:sp>
        <p:nvSpPr>
          <p:cNvPr id="6" name="Slide Number Placeholder 5"/>
          <p:cNvSpPr>
            <a:spLocks noGrp="1"/>
          </p:cNvSpPr>
          <p:nvPr>
            <p:ph type="sldNum" sz="quarter" idx="12"/>
          </p:nvPr>
        </p:nvSpPr>
        <p:spPr>
          <a:xfrm>
            <a:off x="10862452" y="381000"/>
            <a:ext cx="643748" cy="365125"/>
          </a:xfrm>
        </p:spPr>
        <p:txBody>
          <a:bodyPr/>
          <a:lstStyle/>
          <a:p>
            <a:fld id="{73D021E1-9C9E-4607-8742-045C1109F1C6}" type="slidenum">
              <a:rPr lang="it-IT" smtClean="0"/>
              <a:t>‹N›</a:t>
            </a:fld>
            <a:endParaRPr lang="it-IT"/>
          </a:p>
        </p:txBody>
      </p:sp>
    </p:spTree>
    <p:extLst>
      <p:ext uri="{BB962C8B-B14F-4D97-AF65-F5344CB8AC3E}">
        <p14:creationId xmlns:p14="http://schemas.microsoft.com/office/powerpoint/2010/main" val="4354452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Content Placeholder 2"/>
          <p:cNvSpPr>
            <a:spLocks noGrp="1"/>
          </p:cNvSpPr>
          <p:nvPr>
            <p:ph idx="1"/>
          </p:nvPr>
        </p:nvSpPr>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7AA7948D-9232-42C5-A2EB-99604E780DA5}" type="datetimeFigureOut">
              <a:rPr lang="it-IT" smtClean="0"/>
              <a:t>07/04/2017</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73D021E1-9C9E-4607-8742-045C1109F1C6}" type="slidenum">
              <a:rPr lang="it-IT" smtClean="0"/>
              <a:t>‹N›</a:t>
            </a:fld>
            <a:endParaRPr lang="it-IT"/>
          </a:p>
        </p:txBody>
      </p:sp>
    </p:spTree>
    <p:extLst>
      <p:ext uri="{BB962C8B-B14F-4D97-AF65-F5344CB8AC3E}">
        <p14:creationId xmlns:p14="http://schemas.microsoft.com/office/powerpoint/2010/main" val="4211060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smtClean="0"/>
              <a:t>Modifica gli stili del testo dello schema</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7AA7948D-9232-42C5-A2EB-99604E780DA5}" type="datetimeFigureOut">
              <a:rPr lang="it-IT" smtClean="0"/>
              <a:t>07/04/2017</a:t>
            </a:fld>
            <a:endParaRPr lang="it-IT"/>
          </a:p>
        </p:txBody>
      </p:sp>
      <p:sp>
        <p:nvSpPr>
          <p:cNvPr id="5" name="Footer Placeholder 4"/>
          <p:cNvSpPr>
            <a:spLocks noGrp="1"/>
          </p:cNvSpPr>
          <p:nvPr>
            <p:ph type="ftr" sz="quarter" idx="11"/>
          </p:nvPr>
        </p:nvSpPr>
        <p:spPr>
          <a:xfrm>
            <a:off x="685800" y="381001"/>
            <a:ext cx="6991492" cy="364065"/>
          </a:xfrm>
        </p:spPr>
        <p:txBody>
          <a:bodyPr/>
          <a:lstStyle/>
          <a:p>
            <a:endParaRPr lang="it-IT"/>
          </a:p>
        </p:txBody>
      </p:sp>
      <p:sp>
        <p:nvSpPr>
          <p:cNvPr id="6" name="Slide Number Placeholder 5"/>
          <p:cNvSpPr>
            <a:spLocks noGrp="1"/>
          </p:cNvSpPr>
          <p:nvPr>
            <p:ph type="sldNum" sz="quarter" idx="12"/>
          </p:nvPr>
        </p:nvSpPr>
        <p:spPr>
          <a:xfrm>
            <a:off x="10862452" y="381000"/>
            <a:ext cx="643748" cy="365125"/>
          </a:xfrm>
        </p:spPr>
        <p:txBody>
          <a:bodyPr/>
          <a:lstStyle/>
          <a:p>
            <a:fld id="{73D021E1-9C9E-4607-8742-045C1109F1C6}" type="slidenum">
              <a:rPr lang="it-IT" smtClean="0"/>
              <a:t>‹N›</a:t>
            </a:fld>
            <a:endParaRPr lang="it-IT"/>
          </a:p>
        </p:txBody>
      </p:sp>
    </p:spTree>
    <p:extLst>
      <p:ext uri="{BB962C8B-B14F-4D97-AF65-F5344CB8AC3E}">
        <p14:creationId xmlns:p14="http://schemas.microsoft.com/office/powerpoint/2010/main" val="39755417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Date Placeholder 4"/>
          <p:cNvSpPr>
            <a:spLocks noGrp="1"/>
          </p:cNvSpPr>
          <p:nvPr>
            <p:ph type="dt" sz="half" idx="10"/>
          </p:nvPr>
        </p:nvSpPr>
        <p:spPr/>
        <p:txBody>
          <a:bodyPr/>
          <a:lstStyle/>
          <a:p>
            <a:fld id="{7AA7948D-9232-42C5-A2EB-99604E780DA5}" type="datetimeFigureOut">
              <a:rPr lang="it-IT" smtClean="0"/>
              <a:t>07/04/2017</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73D021E1-9C9E-4607-8742-045C1109F1C6}" type="slidenum">
              <a:rPr lang="it-IT" smtClean="0"/>
              <a:t>‹N›</a:t>
            </a:fld>
            <a:endParaRPr lang="it-IT"/>
          </a:p>
        </p:txBody>
      </p:sp>
    </p:spTree>
    <p:extLst>
      <p:ext uri="{BB962C8B-B14F-4D97-AF65-F5344CB8AC3E}">
        <p14:creationId xmlns:p14="http://schemas.microsoft.com/office/powerpoint/2010/main" val="17211450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4" name="Content Placeholder 3"/>
          <p:cNvSpPr>
            <a:spLocks noGrp="1"/>
          </p:cNvSpPr>
          <p:nvPr>
            <p:ph sz="half" idx="2"/>
          </p:nvPr>
        </p:nvSpPr>
        <p:spPr>
          <a:xfrm>
            <a:off x="685800" y="3132666"/>
            <a:ext cx="5311775" cy="3086019"/>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6" name="Content Placeholder 5"/>
          <p:cNvSpPr>
            <a:spLocks noGrp="1"/>
          </p:cNvSpPr>
          <p:nvPr>
            <p:ph sz="quarter" idx="4"/>
          </p:nvPr>
        </p:nvSpPr>
        <p:spPr>
          <a:xfrm>
            <a:off x="6172200" y="3132666"/>
            <a:ext cx="5334000" cy="3086019"/>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7" name="Date Placeholder 6"/>
          <p:cNvSpPr>
            <a:spLocks noGrp="1"/>
          </p:cNvSpPr>
          <p:nvPr>
            <p:ph type="dt" sz="half" idx="10"/>
          </p:nvPr>
        </p:nvSpPr>
        <p:spPr/>
        <p:txBody>
          <a:bodyPr/>
          <a:lstStyle/>
          <a:p>
            <a:fld id="{7AA7948D-9232-42C5-A2EB-99604E780DA5}" type="datetimeFigureOut">
              <a:rPr lang="it-IT" smtClean="0"/>
              <a:t>07/04/2017</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73D021E1-9C9E-4607-8742-045C1109F1C6}" type="slidenum">
              <a:rPr lang="it-IT" smtClean="0"/>
              <a:t>‹N›</a:t>
            </a:fld>
            <a:endParaRPr lang="it-IT"/>
          </a:p>
        </p:txBody>
      </p:sp>
    </p:spTree>
    <p:extLst>
      <p:ext uri="{BB962C8B-B14F-4D97-AF65-F5344CB8AC3E}">
        <p14:creationId xmlns:p14="http://schemas.microsoft.com/office/powerpoint/2010/main" val="25878284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Date Placeholder 2"/>
          <p:cNvSpPr>
            <a:spLocks noGrp="1"/>
          </p:cNvSpPr>
          <p:nvPr>
            <p:ph type="dt" sz="half" idx="10"/>
          </p:nvPr>
        </p:nvSpPr>
        <p:spPr/>
        <p:txBody>
          <a:bodyPr/>
          <a:lstStyle/>
          <a:p>
            <a:fld id="{7AA7948D-9232-42C5-A2EB-99604E780DA5}" type="datetimeFigureOut">
              <a:rPr lang="it-IT" smtClean="0"/>
              <a:t>07/04/2017</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73D021E1-9C9E-4607-8742-045C1109F1C6}" type="slidenum">
              <a:rPr lang="it-IT" smtClean="0"/>
              <a:t>‹N›</a:t>
            </a:fld>
            <a:endParaRPr lang="it-IT"/>
          </a:p>
        </p:txBody>
      </p:sp>
    </p:spTree>
    <p:extLst>
      <p:ext uri="{BB962C8B-B14F-4D97-AF65-F5344CB8AC3E}">
        <p14:creationId xmlns:p14="http://schemas.microsoft.com/office/powerpoint/2010/main" val="13945045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A7948D-9232-42C5-A2EB-99604E780DA5}" type="datetimeFigureOut">
              <a:rPr lang="it-IT" smtClean="0"/>
              <a:t>07/04/2017</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73D021E1-9C9E-4607-8742-045C1109F1C6}" type="slidenum">
              <a:rPr lang="it-IT" smtClean="0"/>
              <a:t>‹N›</a:t>
            </a:fld>
            <a:endParaRPr lang="it-IT"/>
          </a:p>
        </p:txBody>
      </p:sp>
    </p:spTree>
    <p:extLst>
      <p:ext uri="{BB962C8B-B14F-4D97-AF65-F5344CB8AC3E}">
        <p14:creationId xmlns:p14="http://schemas.microsoft.com/office/powerpoint/2010/main" val="22669195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it-IT" smtClean="0"/>
              <a:t>Fare clic per modificare lo stile del titolo</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Modifica gli stili del testo dello schema</a:t>
            </a:r>
          </a:p>
        </p:txBody>
      </p:sp>
      <p:sp>
        <p:nvSpPr>
          <p:cNvPr id="5" name="Date Placeholder 4"/>
          <p:cNvSpPr>
            <a:spLocks noGrp="1"/>
          </p:cNvSpPr>
          <p:nvPr>
            <p:ph type="dt" sz="half" idx="10"/>
          </p:nvPr>
        </p:nvSpPr>
        <p:spPr/>
        <p:txBody>
          <a:bodyPr/>
          <a:lstStyle/>
          <a:p>
            <a:fld id="{7AA7948D-9232-42C5-A2EB-99604E780DA5}" type="datetimeFigureOut">
              <a:rPr lang="it-IT" smtClean="0"/>
              <a:t>07/04/2017</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73D021E1-9C9E-4607-8742-045C1109F1C6}" type="slidenum">
              <a:rPr lang="it-IT" smtClean="0"/>
              <a:t>‹N›</a:t>
            </a:fld>
            <a:endParaRPr lang="it-IT"/>
          </a:p>
        </p:txBody>
      </p:sp>
    </p:spTree>
    <p:extLst>
      <p:ext uri="{BB962C8B-B14F-4D97-AF65-F5344CB8AC3E}">
        <p14:creationId xmlns:p14="http://schemas.microsoft.com/office/powerpoint/2010/main" val="36406518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it-IT" smtClean="0"/>
              <a:t>Fare clic per modificare lo stile del titolo</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Fare clic sull'icona per inserire un'immagine</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Modifica gli stili del testo dello schema</a:t>
            </a:r>
          </a:p>
        </p:txBody>
      </p:sp>
      <p:sp>
        <p:nvSpPr>
          <p:cNvPr id="5" name="Date Placeholder 4"/>
          <p:cNvSpPr>
            <a:spLocks noGrp="1"/>
          </p:cNvSpPr>
          <p:nvPr>
            <p:ph type="dt" sz="half" idx="10"/>
          </p:nvPr>
        </p:nvSpPr>
        <p:spPr/>
        <p:txBody>
          <a:bodyPr/>
          <a:lstStyle/>
          <a:p>
            <a:fld id="{7AA7948D-9232-42C5-A2EB-99604E780DA5}" type="datetimeFigureOut">
              <a:rPr lang="it-IT" smtClean="0"/>
              <a:t>07/04/2017</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73D021E1-9C9E-4607-8742-045C1109F1C6}" type="slidenum">
              <a:rPr lang="it-IT" smtClean="0"/>
              <a:t>‹N›</a:t>
            </a:fld>
            <a:endParaRPr lang="it-IT"/>
          </a:p>
        </p:txBody>
      </p:sp>
    </p:spTree>
    <p:extLst>
      <p:ext uri="{BB962C8B-B14F-4D97-AF65-F5344CB8AC3E}">
        <p14:creationId xmlns:p14="http://schemas.microsoft.com/office/powerpoint/2010/main" val="13358464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0-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7AA7948D-9232-42C5-A2EB-99604E780DA5}" type="datetimeFigureOut">
              <a:rPr lang="it-IT" smtClean="0"/>
              <a:t>07/04/2017</a:t>
            </a:fld>
            <a:endParaRPr lang="it-IT"/>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73D021E1-9C9E-4607-8742-045C1109F1C6}" type="slidenum">
              <a:rPr lang="it-IT" smtClean="0"/>
              <a:t>‹N›</a:t>
            </a:fld>
            <a:endParaRPr lang="it-IT"/>
          </a:p>
        </p:txBody>
      </p:sp>
    </p:spTree>
    <p:extLst>
      <p:ext uri="{BB962C8B-B14F-4D97-AF65-F5344CB8AC3E}">
        <p14:creationId xmlns:p14="http://schemas.microsoft.com/office/powerpoint/2010/main" val="366454819"/>
      </p:ext>
    </p:extLst>
  </p:cSld>
  <p:clrMap bg1="dk1" tx1="lt1" bg2="dk2" tx2="lt2" accent1="accent1" accent2="accent2" accent3="accent3" accent4="accent4" accent5="accent5" accent6="accent6" hlink="hlink" folHlink="folHlink"/>
  <p:sldLayoutIdLst>
    <p:sldLayoutId id="2147483863" r:id="rId1"/>
    <p:sldLayoutId id="2147483864" r:id="rId2"/>
    <p:sldLayoutId id="2147483865" r:id="rId3"/>
    <p:sldLayoutId id="2147483866" r:id="rId4"/>
    <p:sldLayoutId id="2147483867" r:id="rId5"/>
    <p:sldLayoutId id="2147483868" r:id="rId6"/>
    <p:sldLayoutId id="2147483869" r:id="rId7"/>
    <p:sldLayoutId id="2147483870" r:id="rId8"/>
    <p:sldLayoutId id="2147483871" r:id="rId9"/>
    <p:sldLayoutId id="2147483872" r:id="rId10"/>
    <p:sldLayoutId id="2147483873" r:id="rId11"/>
    <p:sldLayoutId id="2147483874" r:id="rId12"/>
    <p:sldLayoutId id="2147483875" r:id="rId13"/>
    <p:sldLayoutId id="2147483876" r:id="rId14"/>
    <p:sldLayoutId id="2147483877" r:id="rId15"/>
    <p:sldLayoutId id="2147483878" r:id="rId16"/>
    <p:sldLayoutId id="2147483879"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hyperlink" Target="http://www.naturopataonline.org/alimentazione/additivi-e-conservanti/468-quanti-pesticidi-mangiamo-le-sostanze-tossiche-modificano-la-fisiologia-del-cervello.html"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it.wikipedia.org/wiki/Ambiente_lentico" TargetMode="External"/><Relationship Id="rId2" Type="http://schemas.openxmlformats.org/officeDocument/2006/relationships/hyperlink" Target="https://it.wikipedia.org/wiki/Inquinante_organico_persistente" TargetMode="External"/><Relationship Id="rId1" Type="http://schemas.openxmlformats.org/officeDocument/2006/relationships/slideLayout" Target="../slideLayouts/slideLayout2.xml"/><Relationship Id="rId5" Type="http://schemas.openxmlformats.org/officeDocument/2006/relationships/image" Target="../media/image13.jpg"/><Relationship Id="rId4" Type="http://schemas.openxmlformats.org/officeDocument/2006/relationships/hyperlink" Target="https://it.wikipedia.org/wiki/Diclorodifenildicloroetilene" TargetMode="External"/></Relationships>
</file>

<file path=ppt/slides/_rels/slide13.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my-personaltrainer.it/fisiologia/emoglobina-mioglobina.html" TargetMode="External"/><Relationship Id="rId2" Type="http://schemas.openxmlformats.org/officeDocument/2006/relationships/hyperlink" Target="http://www.my-personaltrainer.it/tossicologia/" TargetMode="External"/><Relationship Id="rId1" Type="http://schemas.openxmlformats.org/officeDocument/2006/relationships/slideLayout" Target="../slideLayouts/slideLayout2.xml"/><Relationship Id="rId4" Type="http://schemas.openxmlformats.org/officeDocument/2006/relationships/image" Target="../media/image15.jpg"/></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my-personaltrainer.it/tossicologia/tossicita-fitofarmaci-25.html" TargetMode="External"/><Relationship Id="rId7" Type="http://schemas.openxmlformats.org/officeDocument/2006/relationships/image" Target="../media/image10.jpeg"/><Relationship Id="rId2" Type="http://schemas.openxmlformats.org/officeDocument/2006/relationships/hyperlink" Target="http://www.my-personaltrainer.it/nutrizione/arsenico.html" TargetMode="External"/><Relationship Id="rId1" Type="http://schemas.openxmlformats.org/officeDocument/2006/relationships/slideLayout" Target="../slideLayouts/slideLayout2.xml"/><Relationship Id="rId6" Type="http://schemas.openxmlformats.org/officeDocument/2006/relationships/hyperlink" Target="http://www.my-personaltrainer.it/fisiologia/flora-cutanea.html" TargetMode="External"/><Relationship Id="rId5" Type="http://schemas.openxmlformats.org/officeDocument/2006/relationships/hyperlink" Target="http://www.my-personaltrainer.it/farmacologia/via-inalatoria-10.html" TargetMode="External"/><Relationship Id="rId4" Type="http://schemas.openxmlformats.org/officeDocument/2006/relationships/hyperlink" Target="http://www.my-personaltrainer.it/farmacologia/somministrazione-orale-3.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normAutofit/>
          </a:bodyPr>
          <a:lstStyle/>
          <a:p>
            <a:pPr algn="ctr"/>
            <a:r>
              <a:rPr lang="it-IT" sz="9600" dirty="0">
                <a:solidFill>
                  <a:schemeClr val="tx1"/>
                </a:solidFill>
              </a:rPr>
              <a:t>F</a:t>
            </a:r>
            <a:r>
              <a:rPr lang="it-IT" sz="9600" dirty="0" smtClean="0">
                <a:solidFill>
                  <a:schemeClr val="tx1"/>
                </a:solidFill>
              </a:rPr>
              <a:t>umo</a:t>
            </a:r>
            <a:endParaRPr lang="it-IT" sz="9600" dirty="0">
              <a:solidFill>
                <a:schemeClr val="tx1"/>
              </a:solidFill>
            </a:endParaRPr>
          </a:p>
        </p:txBody>
      </p:sp>
      <p:sp>
        <p:nvSpPr>
          <p:cNvPr id="3" name="Sottotitolo 2"/>
          <p:cNvSpPr>
            <a:spLocks noGrp="1"/>
          </p:cNvSpPr>
          <p:nvPr>
            <p:ph type="subTitle" idx="1"/>
          </p:nvPr>
        </p:nvSpPr>
        <p:spPr/>
        <p:txBody>
          <a:bodyPr>
            <a:normAutofit/>
          </a:bodyPr>
          <a:lstStyle/>
          <a:p>
            <a:pPr algn="ctr"/>
            <a:r>
              <a:rPr lang="it-IT" sz="4000" dirty="0" smtClean="0">
                <a:solidFill>
                  <a:schemeClr val="tx1"/>
                </a:solidFill>
              </a:rPr>
              <a:t>Come è fatta la sigaretta?</a:t>
            </a:r>
            <a:endParaRPr lang="it-IT" sz="4000" dirty="0">
              <a:solidFill>
                <a:schemeClr val="tx1"/>
              </a:solidFill>
            </a:endParaRPr>
          </a:p>
        </p:txBody>
      </p:sp>
    </p:spTree>
    <p:extLst>
      <p:ext uri="{BB962C8B-B14F-4D97-AF65-F5344CB8AC3E}">
        <p14:creationId xmlns:p14="http://schemas.microsoft.com/office/powerpoint/2010/main" val="33584569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85800" y="546100"/>
            <a:ext cx="4991100" cy="5672585"/>
          </a:xfrm>
        </p:spPr>
        <p:txBody>
          <a:bodyPr>
            <a:normAutofit lnSpcReduction="10000"/>
          </a:bodyPr>
          <a:lstStyle/>
          <a:p>
            <a:pPr marL="0" indent="0">
              <a:buNone/>
            </a:pPr>
            <a:r>
              <a:rPr lang="it-IT" dirty="0" smtClean="0"/>
              <a:t> </a:t>
            </a:r>
            <a:r>
              <a:rPr lang="it-IT" dirty="0" smtClean="0">
                <a:solidFill>
                  <a:schemeClr val="tx1"/>
                </a:solidFill>
              </a:rPr>
              <a:t>Cadmio:</a:t>
            </a:r>
          </a:p>
          <a:p>
            <a:pPr marL="0" indent="0">
              <a:buNone/>
            </a:pPr>
            <a:r>
              <a:rPr lang="it-IT" dirty="0">
                <a:solidFill>
                  <a:schemeClr val="tx1"/>
                </a:solidFill>
              </a:rPr>
              <a:t>Il cadmio è un metallo estremamente tossico che provoca numerose patologie tra cui alcune letali come attacchi di cuore, cancro e diabete. Il cadmio sostituisce lo zinco in molti complessi metallo-enzimi e molteplici sintomi causati da tossicità da cadmio possono essere condotte di una carenza di zinco indotta da cadmio. Si concentra nei remi, nel fegato in altri organi. È considerato più tossico sia del piombo che del mercurio. Il cadmio è un metallo molto utilizzato in </a:t>
            </a:r>
            <a:r>
              <a:rPr lang="it-IT" dirty="0">
                <a:solidFill>
                  <a:schemeClr val="tx1"/>
                </a:solidFill>
                <a:hlinkClick r:id="rId2"/>
              </a:rPr>
              <a:t>agricoltura</a:t>
            </a:r>
            <a:r>
              <a:rPr lang="it-IT" dirty="0">
                <a:solidFill>
                  <a:schemeClr val="tx1"/>
                </a:solidFill>
              </a:rPr>
              <a:t> e nell’industria, quindi è un importante contaminante ambientale.</a:t>
            </a:r>
          </a:p>
          <a:p>
            <a:pPr marL="0" indent="0">
              <a:buNone/>
            </a:pPr>
            <a:endParaRPr lang="it-IT" dirty="0" smtClean="0">
              <a:solidFill>
                <a:schemeClr val="tx1"/>
              </a:solidFill>
            </a:endParaRPr>
          </a:p>
          <a:p>
            <a:pPr marL="0" indent="0">
              <a:buNone/>
            </a:pPr>
            <a:endParaRPr lang="it-IT" dirty="0">
              <a:solidFill>
                <a:schemeClr val="tx1"/>
              </a:solidFill>
            </a:endParaRPr>
          </a:p>
        </p:txBody>
      </p:sp>
      <p:pic>
        <p:nvPicPr>
          <p:cNvPr id="4" name="Immagin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26200" y="1468085"/>
            <a:ext cx="5570537" cy="3669655"/>
          </a:xfrm>
          <a:prstGeom prst="rect">
            <a:avLst/>
          </a:prstGeom>
        </p:spPr>
      </p:pic>
    </p:spTree>
    <p:extLst>
      <p:ext uri="{BB962C8B-B14F-4D97-AF65-F5344CB8AC3E}">
        <p14:creationId xmlns:p14="http://schemas.microsoft.com/office/powerpoint/2010/main" val="8075314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93700" y="660400"/>
            <a:ext cx="6413500" cy="5710685"/>
          </a:xfrm>
        </p:spPr>
        <p:txBody>
          <a:bodyPr>
            <a:normAutofit/>
          </a:bodyPr>
          <a:lstStyle/>
          <a:p>
            <a:pPr marL="0" indent="0">
              <a:buNone/>
            </a:pPr>
            <a:r>
              <a:rPr lang="it-IT" sz="3200" dirty="0" smtClean="0">
                <a:solidFill>
                  <a:schemeClr val="tx1"/>
                </a:solidFill>
              </a:rPr>
              <a:t>Polonio 210:</a:t>
            </a:r>
          </a:p>
          <a:p>
            <a:pPr marL="0" indent="0">
              <a:buNone/>
            </a:pPr>
            <a:r>
              <a:rPr lang="it-IT" sz="2800" dirty="0">
                <a:solidFill>
                  <a:schemeClr val="tx1"/>
                </a:solidFill>
              </a:rPr>
              <a:t>Vomito, diarrea, cefalea e dolori addominali. Sono questi i primi effetti dell'avvelenamento da polonio 210. Seguono la perdita di capelli e il danneggiamento di fegato, reni, polmoni e midollo osseo. Quando si arriva alla morte, questa assomiglia a quella provocata da un tumore fulminante</a:t>
            </a:r>
            <a:r>
              <a:rPr lang="it-IT" sz="2800" dirty="0" smtClean="0">
                <a:solidFill>
                  <a:schemeClr val="tx1"/>
                </a:solidFill>
              </a:rPr>
              <a:t>.</a:t>
            </a:r>
            <a:r>
              <a:rPr lang="it-IT" sz="2800" dirty="0">
                <a:solidFill>
                  <a:schemeClr val="tx1"/>
                </a:solidFill>
              </a:rPr>
              <a:t> Per uccidere un uomo adulto però ne basta l'equivalente di un grano di sale</a:t>
            </a:r>
            <a:r>
              <a:rPr lang="it-IT" sz="2800" dirty="0" smtClean="0">
                <a:solidFill>
                  <a:schemeClr val="tx1"/>
                </a:solidFill>
              </a:rPr>
              <a:t>.</a:t>
            </a:r>
            <a:r>
              <a:rPr lang="it-IT" sz="2800" dirty="0">
                <a:solidFill>
                  <a:schemeClr val="tx1"/>
                </a:solidFill>
              </a:rPr>
              <a:t> </a:t>
            </a:r>
          </a:p>
        </p:txBody>
      </p:sp>
      <p:pic>
        <p:nvPicPr>
          <p:cNvPr id="4" name="Immagin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88200" y="1558925"/>
            <a:ext cx="4595876" cy="3446907"/>
          </a:xfrm>
          <a:prstGeom prst="rect">
            <a:avLst/>
          </a:prstGeom>
        </p:spPr>
      </p:pic>
    </p:spTree>
    <p:extLst>
      <p:ext uri="{BB962C8B-B14F-4D97-AF65-F5344CB8AC3E}">
        <p14:creationId xmlns:p14="http://schemas.microsoft.com/office/powerpoint/2010/main" val="9355221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30200" y="524509"/>
            <a:ext cx="5588000" cy="5742940"/>
          </a:xfrm>
        </p:spPr>
        <p:txBody>
          <a:bodyPr>
            <a:normAutofit lnSpcReduction="10000"/>
          </a:bodyPr>
          <a:lstStyle/>
          <a:p>
            <a:pPr marL="0" indent="0">
              <a:buNone/>
            </a:pPr>
            <a:r>
              <a:rPr lang="it-IT" dirty="0" smtClean="0">
                <a:solidFill>
                  <a:schemeClr val="tx1"/>
                </a:solidFill>
              </a:rPr>
              <a:t>DDT(insetticida):</a:t>
            </a:r>
          </a:p>
          <a:p>
            <a:pPr marL="0" indent="0">
              <a:buNone/>
            </a:pPr>
            <a:r>
              <a:rPr lang="it-IT" dirty="0">
                <a:solidFill>
                  <a:schemeClr val="tx1"/>
                </a:solidFill>
              </a:rPr>
              <a:t>Il DDT è un i</a:t>
            </a:r>
            <a:r>
              <a:rPr lang="it-IT" dirty="0" smtClean="0">
                <a:solidFill>
                  <a:schemeClr val="tx1"/>
                </a:solidFill>
                <a:hlinkClick r:id="rId2" tooltip="Inquinante organico persistente"/>
              </a:rPr>
              <a:t>nquinante organico </a:t>
            </a:r>
            <a:r>
              <a:rPr lang="it-IT" dirty="0">
                <a:solidFill>
                  <a:schemeClr val="tx1"/>
                </a:solidFill>
                <a:hlinkClick r:id="rId2" tooltip="Inquinante organico persistente"/>
              </a:rPr>
              <a:t>persistente</a:t>
            </a:r>
            <a:r>
              <a:rPr lang="it-IT" dirty="0">
                <a:solidFill>
                  <a:schemeClr val="tx1"/>
                </a:solidFill>
              </a:rPr>
              <a:t> e altamente resistente nell'ambiente. Il suo tempo di dimezzamento è stimato in 2-15 anni e rimane immobile nella maggior parte dei suoli. In </a:t>
            </a:r>
            <a:r>
              <a:rPr lang="it-IT" dirty="0">
                <a:solidFill>
                  <a:schemeClr val="tx1"/>
                </a:solidFill>
                <a:hlinkClick r:id="rId3" tooltip="Ambiente lentico"/>
              </a:rPr>
              <a:t>ambiente lentico</a:t>
            </a:r>
            <a:r>
              <a:rPr lang="it-IT" dirty="0">
                <a:solidFill>
                  <a:schemeClr val="tx1"/>
                </a:solidFill>
              </a:rPr>
              <a:t> il suo tempo di dimezzamento è di 56 giorni, che si riducono a 28 in acque correnti. Nei suoi percorsi di degradazione si contano: volatilizzazione, fotolisi e degradazione biologica (aerobica e anaerobica). Questi sono, generalmente, processi lenti. Alcuni dei prodotti della degradazione sono il </a:t>
            </a:r>
            <a:r>
              <a:rPr lang="it-IT" dirty="0">
                <a:solidFill>
                  <a:schemeClr val="tx1"/>
                </a:solidFill>
                <a:hlinkClick r:id="rId4" tooltip="Diclorodifenildicloroetilene"/>
              </a:rPr>
              <a:t>DDE</a:t>
            </a:r>
            <a:r>
              <a:rPr lang="it-IT" dirty="0">
                <a:solidFill>
                  <a:schemeClr val="tx1"/>
                </a:solidFill>
              </a:rPr>
              <a:t> (1,1-dicloro-2,2-bis(p-</a:t>
            </a:r>
            <a:r>
              <a:rPr lang="it-IT" dirty="0" err="1">
                <a:solidFill>
                  <a:schemeClr val="tx1"/>
                </a:solidFill>
              </a:rPr>
              <a:t>diclorodifenil</a:t>
            </a:r>
            <a:r>
              <a:rPr lang="it-IT" dirty="0">
                <a:solidFill>
                  <a:schemeClr val="tx1"/>
                </a:solidFill>
              </a:rPr>
              <a:t>)etilene) e il DDD (1,1-dicloro-2,2-bis(p-</a:t>
            </a:r>
            <a:r>
              <a:rPr lang="it-IT" dirty="0" err="1">
                <a:solidFill>
                  <a:schemeClr val="tx1"/>
                </a:solidFill>
              </a:rPr>
              <a:t>clorofenil</a:t>
            </a:r>
            <a:r>
              <a:rPr lang="it-IT" dirty="0">
                <a:solidFill>
                  <a:schemeClr val="tx1"/>
                </a:solidFill>
              </a:rPr>
              <a:t>)etano) che sono altamente persistenti e hanno proprietà chimico-fisiche simili.</a:t>
            </a:r>
          </a:p>
        </p:txBody>
      </p:sp>
      <p:pic>
        <p:nvPicPr>
          <p:cNvPr id="2" name="Immagin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21400" y="1619567"/>
            <a:ext cx="5715000" cy="3552825"/>
          </a:xfrm>
          <a:prstGeom prst="rect">
            <a:avLst/>
          </a:prstGeom>
        </p:spPr>
      </p:pic>
    </p:spTree>
    <p:extLst>
      <p:ext uri="{BB962C8B-B14F-4D97-AF65-F5344CB8AC3E}">
        <p14:creationId xmlns:p14="http://schemas.microsoft.com/office/powerpoint/2010/main" val="19086136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04800" y="508000"/>
            <a:ext cx="6235700" cy="5499100"/>
          </a:xfrm>
        </p:spPr>
        <p:txBody>
          <a:bodyPr>
            <a:normAutofit/>
          </a:bodyPr>
          <a:lstStyle/>
          <a:p>
            <a:pPr marL="0" indent="0">
              <a:buNone/>
            </a:pPr>
            <a:r>
              <a:rPr lang="it-IT" dirty="0" smtClean="0">
                <a:solidFill>
                  <a:schemeClr val="tx1"/>
                </a:solidFill>
              </a:rPr>
              <a:t>Cloruro di Vinile:</a:t>
            </a:r>
          </a:p>
          <a:p>
            <a:pPr marL="0" indent="0">
              <a:buNone/>
            </a:pPr>
            <a:r>
              <a:rPr lang="it-IT" dirty="0" smtClean="0">
                <a:solidFill>
                  <a:schemeClr val="tx1"/>
                </a:solidFill>
              </a:rPr>
              <a:t>Il </a:t>
            </a:r>
            <a:r>
              <a:rPr lang="it-IT" dirty="0">
                <a:solidFill>
                  <a:schemeClr val="tx1"/>
                </a:solidFill>
              </a:rPr>
              <a:t>Cloruro di Vinile Monomero o </a:t>
            </a:r>
            <a:r>
              <a:rPr lang="it-IT" dirty="0" err="1">
                <a:solidFill>
                  <a:schemeClr val="tx1"/>
                </a:solidFill>
              </a:rPr>
              <a:t>cloroetilene</a:t>
            </a:r>
            <a:r>
              <a:rPr lang="it-IT" dirty="0">
                <a:solidFill>
                  <a:schemeClr val="tx1"/>
                </a:solidFill>
              </a:rPr>
              <a:t> (CH2 = CHC1), a temperatura e pressione ordinaria č un gas incolore, di odore dolciastro, </a:t>
            </a:r>
            <a:r>
              <a:rPr lang="it-IT" dirty="0" err="1">
                <a:solidFill>
                  <a:schemeClr val="tx1"/>
                </a:solidFill>
              </a:rPr>
              <a:t>pił</a:t>
            </a:r>
            <a:r>
              <a:rPr lang="it-IT" dirty="0">
                <a:solidFill>
                  <a:schemeClr val="tx1"/>
                </a:solidFill>
              </a:rPr>
              <a:t> pesante dell'aria, solubile in solventi organici ma non in acqua. Il CVM viene utilizzato principalmente (il 99% circa) per la produzione del suo polimero, il polivinilcloruro (PVC), resina di vasto impiego in numerosi settori produttivi (produzione di tubi, tappezzerie, rivestimenti, dischi, giocattoli, cavi elettrici, bottiglie di plastica, finte pelli, fogli e nastri, </a:t>
            </a:r>
            <a:r>
              <a:rPr lang="it-IT" dirty="0" err="1">
                <a:solidFill>
                  <a:schemeClr val="tx1"/>
                </a:solidFill>
              </a:rPr>
              <a:t>etc</a:t>
            </a:r>
            <a:r>
              <a:rPr lang="it-IT" dirty="0">
                <a:solidFill>
                  <a:schemeClr val="tx1"/>
                </a:solidFill>
              </a:rPr>
              <a:t>); l'1% viene utilizzato quale propellente in confezioni spray (lacche per capelli, cosmetici, insetticidi). </a:t>
            </a:r>
          </a:p>
        </p:txBody>
      </p:sp>
      <p:pic>
        <p:nvPicPr>
          <p:cNvPr id="4" name="Immagin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88174" y="1522412"/>
            <a:ext cx="4085249" cy="3087688"/>
          </a:xfrm>
          <a:prstGeom prst="rect">
            <a:avLst/>
          </a:prstGeom>
        </p:spPr>
      </p:pic>
    </p:spTree>
    <p:extLst>
      <p:ext uri="{BB962C8B-B14F-4D97-AF65-F5344CB8AC3E}">
        <p14:creationId xmlns:p14="http://schemas.microsoft.com/office/powerpoint/2010/main" val="25527103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279400" y="353060"/>
            <a:ext cx="6299200" cy="6225540"/>
          </a:xfrm>
        </p:spPr>
        <p:txBody>
          <a:bodyPr>
            <a:normAutofit/>
          </a:bodyPr>
          <a:lstStyle/>
          <a:p>
            <a:pPr marL="0" indent="0">
              <a:buNone/>
            </a:pPr>
            <a:r>
              <a:rPr lang="it-IT" dirty="0" smtClean="0">
                <a:solidFill>
                  <a:schemeClr val="tx1"/>
                </a:solidFill>
              </a:rPr>
              <a:t>Monossido di Carbonio:</a:t>
            </a:r>
          </a:p>
          <a:p>
            <a:pPr marL="0" indent="0">
              <a:buNone/>
            </a:pPr>
            <a:r>
              <a:rPr lang="it-IT" dirty="0">
                <a:solidFill>
                  <a:schemeClr val="tx1"/>
                </a:solidFill>
              </a:rPr>
              <a:t>L'intossicazione da monossido di carbonio è una delle cause più frequenti di morte per intossicazione inalatoria. Si verifica tipicamente per il malfunzionamento dei sistemi di riscaldamento domestico (incendi, caldaie, caminetti a legna o a carbone e caldaie a cherosene) o per </a:t>
            </a:r>
            <a:r>
              <a:rPr lang="it-IT" dirty="0" err="1">
                <a:solidFill>
                  <a:schemeClr val="tx1"/>
                </a:solidFill>
              </a:rPr>
              <a:t>rla</a:t>
            </a:r>
            <a:r>
              <a:rPr lang="it-IT" dirty="0">
                <a:solidFill>
                  <a:schemeClr val="tx1"/>
                </a:solidFill>
              </a:rPr>
              <a:t> ventilazione non adeguata delle automobili.</a:t>
            </a:r>
          </a:p>
          <a:p>
            <a:pPr marL="0" indent="0">
              <a:buNone/>
            </a:pPr>
            <a:r>
              <a:rPr lang="it-IT" dirty="0">
                <a:solidFill>
                  <a:schemeClr val="tx1"/>
                </a:solidFill>
              </a:rPr>
              <a:t>Il monossido di carbonio (CO) è un gas incolore e inodore che deriva dalla combustione incompleta degli idrocarburi. I meccanismi su cui si basa la sua </a:t>
            </a:r>
            <a:r>
              <a:rPr lang="it-IT" dirty="0">
                <a:solidFill>
                  <a:schemeClr val="tx1"/>
                </a:solidFill>
                <a:hlinkClick r:id="rId2"/>
              </a:rPr>
              <a:t>tossicità</a:t>
            </a:r>
            <a:r>
              <a:rPr lang="it-IT" dirty="0">
                <a:solidFill>
                  <a:schemeClr val="tx1"/>
                </a:solidFill>
              </a:rPr>
              <a:t> coinvolgono lo spiazzamento dell'ossigeno dall'</a:t>
            </a:r>
            <a:r>
              <a:rPr lang="it-IT" dirty="0">
                <a:solidFill>
                  <a:schemeClr val="tx1"/>
                </a:solidFill>
                <a:hlinkClick r:id="rId3"/>
              </a:rPr>
              <a:t>emoglobina</a:t>
            </a:r>
            <a:r>
              <a:rPr lang="it-IT" dirty="0">
                <a:solidFill>
                  <a:schemeClr val="tx1"/>
                </a:solidFill>
              </a:rPr>
              <a:t> (il CO ha una </a:t>
            </a:r>
            <a:r>
              <a:rPr lang="it-IT" dirty="0">
                <a:solidFill>
                  <a:schemeClr val="tx1"/>
                </a:solidFill>
                <a:hlinkClick r:id="rId3"/>
              </a:rPr>
              <a:t>maggiore affinità per </a:t>
            </a:r>
            <a:r>
              <a:rPr lang="it-IT" dirty="0" err="1">
                <a:solidFill>
                  <a:schemeClr val="tx1"/>
                </a:solidFill>
                <a:hlinkClick r:id="rId3"/>
              </a:rPr>
              <a:t>Hb</a:t>
            </a:r>
            <a:r>
              <a:rPr lang="it-IT" dirty="0">
                <a:solidFill>
                  <a:schemeClr val="tx1"/>
                </a:solidFill>
              </a:rPr>
              <a:t> rispetto all'O</a:t>
            </a:r>
            <a:r>
              <a:rPr lang="it-IT" baseline="-25000" dirty="0">
                <a:solidFill>
                  <a:schemeClr val="tx1"/>
                </a:solidFill>
              </a:rPr>
              <a:t>2</a:t>
            </a:r>
            <a:r>
              <a:rPr lang="it-IT" dirty="0">
                <a:solidFill>
                  <a:schemeClr val="tx1"/>
                </a:solidFill>
              </a:rPr>
              <a:t>) e la riduzione del rilascio di O</a:t>
            </a:r>
            <a:r>
              <a:rPr lang="it-IT" baseline="-25000" dirty="0">
                <a:solidFill>
                  <a:schemeClr val="tx1"/>
                </a:solidFill>
              </a:rPr>
              <a:t>2</a:t>
            </a:r>
            <a:r>
              <a:rPr lang="it-IT" dirty="0">
                <a:solidFill>
                  <a:schemeClr val="tx1"/>
                </a:solidFill>
              </a:rPr>
              <a:t> dall'</a:t>
            </a:r>
            <a:r>
              <a:rPr lang="it-IT" dirty="0" err="1">
                <a:solidFill>
                  <a:schemeClr val="tx1"/>
                </a:solidFill>
              </a:rPr>
              <a:t>Hb</a:t>
            </a:r>
            <a:r>
              <a:rPr lang="it-IT" dirty="0">
                <a:solidFill>
                  <a:schemeClr val="tx1"/>
                </a:solidFill>
              </a:rPr>
              <a:t> ai tessuti. Non sono esclusi, poi, gli effetti tossici diretti a livello cerebrale.</a:t>
            </a:r>
          </a:p>
          <a:p>
            <a:pPr marL="0" indent="0">
              <a:buNone/>
            </a:pPr>
            <a:endParaRPr lang="it-IT" dirty="0"/>
          </a:p>
        </p:txBody>
      </p:sp>
      <p:pic>
        <p:nvPicPr>
          <p:cNvPr id="4" name="Immagin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88100" y="1764029"/>
            <a:ext cx="5715000" cy="3089189"/>
          </a:xfrm>
          <a:prstGeom prst="rect">
            <a:avLst/>
          </a:prstGeom>
        </p:spPr>
      </p:pic>
    </p:spTree>
    <p:extLst>
      <p:ext uri="{BB962C8B-B14F-4D97-AF65-F5344CB8AC3E}">
        <p14:creationId xmlns:p14="http://schemas.microsoft.com/office/powerpoint/2010/main" val="28344073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40497" y="1501207"/>
            <a:ext cx="10349206" cy="3606349"/>
          </a:xfrm>
        </p:spPr>
      </p:pic>
    </p:spTree>
    <p:extLst>
      <p:ext uri="{BB962C8B-B14F-4D97-AF65-F5344CB8AC3E}">
        <p14:creationId xmlns:p14="http://schemas.microsoft.com/office/powerpoint/2010/main" val="20804208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45287" y="1066800"/>
            <a:ext cx="5205413" cy="4159289"/>
          </a:xfrm>
          <a:prstGeom prst="rect">
            <a:avLst/>
          </a:prstGeom>
        </p:spPr>
      </p:pic>
      <p:sp>
        <p:nvSpPr>
          <p:cNvPr id="2" name="Titolo 1"/>
          <p:cNvSpPr>
            <a:spLocks noGrp="1"/>
          </p:cNvSpPr>
          <p:nvPr>
            <p:ph type="title"/>
          </p:nvPr>
        </p:nvSpPr>
        <p:spPr>
          <a:xfrm>
            <a:off x="1073944" y="420286"/>
            <a:ext cx="4216400" cy="1293028"/>
          </a:xfrm>
        </p:spPr>
        <p:txBody>
          <a:bodyPr/>
          <a:lstStyle/>
          <a:p>
            <a:pPr algn="ctr"/>
            <a:r>
              <a:rPr lang="it-IT" dirty="0" smtClean="0">
                <a:solidFill>
                  <a:schemeClr val="tx1"/>
                </a:solidFill>
              </a:rPr>
              <a:t>La sigaretta</a:t>
            </a:r>
            <a:endParaRPr lang="it-IT" dirty="0">
              <a:solidFill>
                <a:schemeClr val="tx1"/>
              </a:solidFill>
            </a:endParaRPr>
          </a:p>
        </p:txBody>
      </p:sp>
      <p:sp>
        <p:nvSpPr>
          <p:cNvPr id="8" name="Segnaposto testo 7"/>
          <p:cNvSpPr>
            <a:spLocks noGrp="1"/>
          </p:cNvSpPr>
          <p:nvPr>
            <p:ph idx="1"/>
          </p:nvPr>
        </p:nvSpPr>
        <p:spPr>
          <a:xfrm>
            <a:off x="152400" y="1066800"/>
            <a:ext cx="6502400" cy="5524500"/>
          </a:xfrm>
        </p:spPr>
        <p:txBody>
          <a:bodyPr>
            <a:normAutofit/>
          </a:bodyPr>
          <a:lstStyle/>
          <a:p>
            <a:r>
              <a:rPr lang="it-IT" sz="2400" dirty="0" smtClean="0">
                <a:solidFill>
                  <a:schemeClr val="tx1"/>
                </a:solidFill>
              </a:rPr>
              <a:t>La sigaretta è un piccolo </a:t>
            </a:r>
            <a:r>
              <a:rPr lang="it-IT" sz="2400" dirty="0">
                <a:solidFill>
                  <a:schemeClr val="tx1"/>
                </a:solidFill>
              </a:rPr>
              <a:t>cilindro di carta sottile che avvolge del tabacco tagliato finemente, destinato a essere </a:t>
            </a:r>
            <a:r>
              <a:rPr lang="it-IT" sz="2400" dirty="0" smtClean="0">
                <a:solidFill>
                  <a:schemeClr val="tx1"/>
                </a:solidFill>
              </a:rPr>
              <a:t>fumato. </a:t>
            </a:r>
            <a:endParaRPr lang="it-IT" sz="2400" dirty="0">
              <a:solidFill>
                <a:schemeClr val="tx1"/>
              </a:solidFill>
            </a:endParaRPr>
          </a:p>
          <a:p>
            <a:r>
              <a:rPr lang="it-IT" sz="2400" dirty="0" smtClean="0">
                <a:solidFill>
                  <a:schemeClr val="tx1"/>
                </a:solidFill>
              </a:rPr>
              <a:t>Nella Sigaretta è presente: </a:t>
            </a:r>
          </a:p>
          <a:p>
            <a:r>
              <a:rPr lang="it-IT" sz="2400" dirty="0" smtClean="0">
                <a:solidFill>
                  <a:schemeClr val="tx1"/>
                </a:solidFill>
              </a:rPr>
              <a:t>La</a:t>
            </a:r>
            <a:r>
              <a:rPr lang="it-IT" sz="2400" dirty="0">
                <a:solidFill>
                  <a:schemeClr val="tx1"/>
                </a:solidFill>
              </a:rPr>
              <a:t> </a:t>
            </a:r>
            <a:r>
              <a:rPr lang="it-IT" sz="2400" dirty="0" smtClean="0">
                <a:solidFill>
                  <a:schemeClr val="tx1"/>
                </a:solidFill>
              </a:rPr>
              <a:t>nicotina è </a:t>
            </a:r>
            <a:r>
              <a:rPr lang="it-IT" sz="2400" dirty="0">
                <a:solidFill>
                  <a:schemeClr val="tx1"/>
                </a:solidFill>
              </a:rPr>
              <a:t>un alcaloide naturale, presente nel tabacco in una percentuale che va dal 2 all'8%. La nicotina contenuta in una sigaretta non è molto tossica ma dà </a:t>
            </a:r>
            <a:r>
              <a:rPr lang="it-IT" sz="2400" dirty="0" smtClean="0">
                <a:solidFill>
                  <a:schemeClr val="tx1"/>
                </a:solidFill>
              </a:rPr>
              <a:t>dipendenza!</a:t>
            </a:r>
            <a:r>
              <a:rPr lang="it-IT" sz="2400" dirty="0">
                <a:solidFill>
                  <a:schemeClr val="tx1"/>
                </a:solidFill>
              </a:rPr>
              <a:t/>
            </a:r>
            <a:br>
              <a:rPr lang="it-IT" sz="2400" dirty="0">
                <a:solidFill>
                  <a:schemeClr val="tx1"/>
                </a:solidFill>
              </a:rPr>
            </a:br>
            <a:r>
              <a:rPr lang="it-IT" sz="2400" dirty="0">
                <a:solidFill>
                  <a:schemeClr val="tx1"/>
                </a:solidFill>
              </a:rPr>
              <a:t>Il catrame, facente parte della componente corpuscolata del fumo, comprende diverse sostanze, tra cui le più note sono benzopirene e idrocarburi aromatici; è dimostrato che queste sostanze sono </a:t>
            </a:r>
            <a:r>
              <a:rPr lang="it-IT" sz="2400" dirty="0" smtClean="0">
                <a:solidFill>
                  <a:schemeClr val="tx1"/>
                </a:solidFill>
              </a:rPr>
              <a:t>cancerogene</a:t>
            </a:r>
            <a:r>
              <a:rPr lang="it-IT" sz="2400" dirty="0">
                <a:solidFill>
                  <a:schemeClr val="tx1"/>
                </a:solidFill>
              </a:rPr>
              <a:t>.</a:t>
            </a:r>
          </a:p>
        </p:txBody>
      </p:sp>
    </p:spTree>
    <p:extLst>
      <p:ext uri="{BB962C8B-B14F-4D97-AF65-F5344CB8AC3E}">
        <p14:creationId xmlns:p14="http://schemas.microsoft.com/office/powerpoint/2010/main" val="6840578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54000" y="152400"/>
            <a:ext cx="5130799" cy="1293028"/>
          </a:xfrm>
        </p:spPr>
        <p:txBody>
          <a:bodyPr/>
          <a:lstStyle/>
          <a:p>
            <a:pPr algn="ctr"/>
            <a:r>
              <a:rPr lang="it-IT" dirty="0" smtClean="0">
                <a:solidFill>
                  <a:schemeClr val="tx1"/>
                </a:solidFill>
              </a:rPr>
              <a:t>Danni sulla vita</a:t>
            </a:r>
            <a:endParaRPr lang="it-IT" dirty="0">
              <a:solidFill>
                <a:schemeClr val="tx1"/>
              </a:solidFill>
            </a:endParaRPr>
          </a:p>
        </p:txBody>
      </p:sp>
      <p:sp>
        <p:nvSpPr>
          <p:cNvPr id="3" name="Sottotitolo 2"/>
          <p:cNvSpPr>
            <a:spLocks noGrp="1"/>
          </p:cNvSpPr>
          <p:nvPr>
            <p:ph idx="1"/>
          </p:nvPr>
        </p:nvSpPr>
        <p:spPr>
          <a:xfrm>
            <a:off x="76200" y="1293028"/>
            <a:ext cx="5702300" cy="5298272"/>
          </a:xfrm>
        </p:spPr>
        <p:txBody>
          <a:bodyPr>
            <a:normAutofit lnSpcReduction="10000"/>
          </a:bodyPr>
          <a:lstStyle/>
          <a:p>
            <a:r>
              <a:rPr lang="it-IT" sz="2600" dirty="0">
                <a:solidFill>
                  <a:schemeClr val="tx1"/>
                </a:solidFill>
              </a:rPr>
              <a:t>Il fumo ogni anno nel mondo provoca un esercito di morti, quasi più di quanti ne fece la II guerra Mondiale: oltre 6 milioni di persone che muoiono per malattie legate al fumo da sigaretta ma anche per colpa del fumo passivo inalato da chi vive vicino ad un fumatore</a:t>
            </a:r>
            <a:r>
              <a:rPr lang="it-IT" sz="2600" dirty="0" smtClean="0">
                <a:solidFill>
                  <a:schemeClr val="tx1"/>
                </a:solidFill>
              </a:rPr>
              <a:t>.</a:t>
            </a:r>
          </a:p>
          <a:p>
            <a:r>
              <a:rPr lang="it-IT" dirty="0">
                <a:solidFill>
                  <a:schemeClr val="tx1"/>
                </a:solidFill>
              </a:rPr>
              <a:t> </a:t>
            </a:r>
            <a:r>
              <a:rPr lang="it-IT" sz="2600" dirty="0">
                <a:solidFill>
                  <a:schemeClr val="tx1"/>
                </a:solidFill>
              </a:rPr>
              <a:t>L’Istituto nazionale dei tumori di Milano, in un recente studio, ci dice che persino il fumo respirato all’aria aperta, in una spiaggia, è fonte di stress per la salute!! </a:t>
            </a:r>
          </a:p>
        </p:txBody>
      </p:sp>
      <p:pic>
        <p:nvPicPr>
          <p:cNvPr id="4" name="Immagin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87998" y="1581909"/>
            <a:ext cx="6426201" cy="3470149"/>
          </a:xfrm>
          <a:prstGeom prst="rect">
            <a:avLst/>
          </a:prstGeom>
        </p:spPr>
      </p:pic>
    </p:spTree>
    <p:extLst>
      <p:ext uri="{BB962C8B-B14F-4D97-AF65-F5344CB8AC3E}">
        <p14:creationId xmlns:p14="http://schemas.microsoft.com/office/powerpoint/2010/main" val="34309424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223728" y="177810"/>
            <a:ext cx="9448800" cy="1199161"/>
          </a:xfrm>
        </p:spPr>
        <p:txBody>
          <a:bodyPr>
            <a:normAutofit/>
          </a:bodyPr>
          <a:lstStyle/>
          <a:p>
            <a:r>
              <a:rPr lang="it-IT" dirty="0" smtClean="0">
                <a:solidFill>
                  <a:schemeClr val="tx1"/>
                </a:solidFill>
              </a:rPr>
              <a:t>Altre composizioni</a:t>
            </a:r>
            <a:endParaRPr lang="it-IT" dirty="0">
              <a:solidFill>
                <a:schemeClr val="tx1"/>
              </a:solidFill>
            </a:endParaRPr>
          </a:p>
        </p:txBody>
      </p:sp>
      <p:sp>
        <p:nvSpPr>
          <p:cNvPr id="3" name="Sottotitolo 2"/>
          <p:cNvSpPr>
            <a:spLocks noGrp="1"/>
          </p:cNvSpPr>
          <p:nvPr>
            <p:ph type="subTitle" idx="1"/>
          </p:nvPr>
        </p:nvSpPr>
        <p:spPr>
          <a:xfrm>
            <a:off x="330200" y="1660033"/>
            <a:ext cx="6235700" cy="4474067"/>
          </a:xfrm>
        </p:spPr>
        <p:txBody>
          <a:bodyPr>
            <a:normAutofit/>
          </a:bodyPr>
          <a:lstStyle/>
          <a:p>
            <a:r>
              <a:rPr lang="it-IT" sz="2800" dirty="0" smtClean="0">
                <a:solidFill>
                  <a:schemeClr val="tx1"/>
                </a:solidFill>
              </a:rPr>
              <a:t>ACETONE:</a:t>
            </a:r>
          </a:p>
          <a:p>
            <a:r>
              <a:rPr lang="it-IT" dirty="0">
                <a:solidFill>
                  <a:schemeClr val="tx1"/>
                </a:solidFill>
              </a:rPr>
              <a:t/>
            </a:r>
            <a:br>
              <a:rPr lang="it-IT" dirty="0">
                <a:solidFill>
                  <a:schemeClr val="tx1"/>
                </a:solidFill>
              </a:rPr>
            </a:br>
            <a:r>
              <a:rPr lang="it-IT" dirty="0">
                <a:solidFill>
                  <a:schemeClr val="tx1"/>
                </a:solidFill>
              </a:rPr>
              <a:t>irritazione degli occhi e delle vie respiratorie;</a:t>
            </a:r>
            <a:br>
              <a:rPr lang="it-IT" dirty="0">
                <a:solidFill>
                  <a:schemeClr val="tx1"/>
                </a:solidFill>
              </a:rPr>
            </a:br>
            <a:endParaRPr lang="it-IT" dirty="0">
              <a:solidFill>
                <a:schemeClr val="tx1"/>
              </a:solidFill>
            </a:endParaRPr>
          </a:p>
          <a:p>
            <a:r>
              <a:rPr lang="it-IT" dirty="0">
                <a:solidFill>
                  <a:schemeClr val="tx1"/>
                </a:solidFill>
              </a:rPr>
              <a:t>nefrotossicità</a:t>
            </a:r>
            <a:r>
              <a:rPr lang="it-IT" dirty="0" smtClean="0">
                <a:solidFill>
                  <a:schemeClr val="tx1"/>
                </a:solidFill>
              </a:rPr>
              <a:t>;</a:t>
            </a:r>
          </a:p>
          <a:p>
            <a:endParaRPr lang="it-IT" dirty="0">
              <a:solidFill>
                <a:schemeClr val="tx1"/>
              </a:solidFill>
            </a:endParaRPr>
          </a:p>
          <a:p>
            <a:r>
              <a:rPr lang="it-IT" dirty="0" smtClean="0">
                <a:solidFill>
                  <a:schemeClr val="tx1"/>
                </a:solidFill>
              </a:rPr>
              <a:t>effetti </a:t>
            </a:r>
            <a:r>
              <a:rPr lang="it-IT" dirty="0">
                <a:solidFill>
                  <a:schemeClr val="tx1"/>
                </a:solidFill>
              </a:rPr>
              <a:t>ematologici;</a:t>
            </a:r>
            <a:br>
              <a:rPr lang="it-IT" dirty="0">
                <a:solidFill>
                  <a:schemeClr val="tx1"/>
                </a:solidFill>
              </a:rPr>
            </a:br>
            <a:endParaRPr lang="it-IT" dirty="0">
              <a:solidFill>
                <a:schemeClr val="tx1"/>
              </a:solidFill>
            </a:endParaRPr>
          </a:p>
          <a:p>
            <a:r>
              <a:rPr lang="it-IT" dirty="0" err="1">
                <a:solidFill>
                  <a:schemeClr val="tx1"/>
                </a:solidFill>
              </a:rPr>
              <a:t>neurotossicità</a:t>
            </a:r>
            <a:r>
              <a:rPr lang="it-IT" dirty="0">
                <a:solidFill>
                  <a:schemeClr val="tx1"/>
                </a:solidFill>
              </a:rPr>
              <a:t>; </a:t>
            </a:r>
            <a:br>
              <a:rPr lang="it-IT" dirty="0">
                <a:solidFill>
                  <a:schemeClr val="tx1"/>
                </a:solidFill>
              </a:rPr>
            </a:br>
            <a:endParaRPr lang="it-IT" dirty="0">
              <a:solidFill>
                <a:schemeClr val="tx1"/>
              </a:solidFill>
            </a:endParaRPr>
          </a:p>
          <a:p>
            <a:r>
              <a:rPr lang="it-IT" dirty="0">
                <a:solidFill>
                  <a:schemeClr val="tx1"/>
                </a:solidFill>
              </a:rPr>
              <a:t>effetti sul sistema riproduttivo maschile.</a:t>
            </a:r>
          </a:p>
          <a:p>
            <a:endParaRPr lang="it-IT" sz="2800" dirty="0">
              <a:solidFill>
                <a:schemeClr val="tx1"/>
              </a:solidFill>
            </a:endParaRPr>
          </a:p>
        </p:txBody>
      </p:sp>
      <p:pic>
        <p:nvPicPr>
          <p:cNvPr id="5" name="Immagin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53400" y="1494933"/>
            <a:ext cx="1905000" cy="2895600"/>
          </a:xfrm>
          <a:prstGeom prst="rect">
            <a:avLst/>
          </a:prstGeom>
        </p:spPr>
      </p:pic>
    </p:spTree>
    <p:extLst>
      <p:ext uri="{BB962C8B-B14F-4D97-AF65-F5344CB8AC3E}">
        <p14:creationId xmlns:p14="http://schemas.microsoft.com/office/powerpoint/2010/main" val="25167380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p:cNvSpPr>
            <a:spLocks noGrp="1"/>
          </p:cNvSpPr>
          <p:nvPr>
            <p:ph type="subTitle" idx="1"/>
          </p:nvPr>
        </p:nvSpPr>
        <p:spPr>
          <a:xfrm>
            <a:off x="381000" y="573223"/>
            <a:ext cx="7467600" cy="4991099"/>
          </a:xfrm>
        </p:spPr>
        <p:txBody>
          <a:bodyPr>
            <a:noAutofit/>
          </a:bodyPr>
          <a:lstStyle/>
          <a:p>
            <a:pPr fontAlgn="base"/>
            <a:r>
              <a:rPr lang="it-IT" sz="2400" dirty="0" smtClean="0">
                <a:solidFill>
                  <a:schemeClr val="tx1"/>
                </a:solidFill>
              </a:rPr>
              <a:t>ACIDO CIANIDRICO:</a:t>
            </a:r>
          </a:p>
          <a:p>
            <a:pPr fontAlgn="base"/>
            <a:r>
              <a:rPr lang="it-IT" sz="2400" dirty="0" smtClean="0">
                <a:solidFill>
                  <a:schemeClr val="tx1"/>
                </a:solidFill>
              </a:rPr>
              <a:t>Questo </a:t>
            </a:r>
            <a:r>
              <a:rPr lang="it-IT" sz="2400" dirty="0">
                <a:solidFill>
                  <a:schemeClr val="tx1"/>
                </a:solidFill>
              </a:rPr>
              <a:t>materiale è un liquido volatile incolore. Ha l'odore di mandorle amare. L'acido cianidrico è anche chiamato cianidrico e suoi sali - cianuro.</a:t>
            </a:r>
          </a:p>
          <a:p>
            <a:pPr fontAlgn="base"/>
            <a:r>
              <a:rPr lang="it-IT" sz="2400" dirty="0">
                <a:solidFill>
                  <a:schemeClr val="tx1"/>
                </a:solidFill>
              </a:rPr>
              <a:t>Negli esseri umani, queste sostanze bloccano l'attività degli enzimi, specialmente citocromo ossidasi cella che promuove ipossia tissutale (carenza di ossigeno). E questo è dovuto agli effetti tossici di acido cianidrico sull'uomo. Prima di tutto, soffre dal sistema nervoso, in particolare il centro. Veleno agisce sul sistema cardiovascolare, e la funzione respiratoria. cambiamenti caratteristici verificano nel sangue.</a:t>
            </a:r>
          </a:p>
          <a:p>
            <a:r>
              <a:rPr lang="it-IT" sz="2400" dirty="0"/>
              <a:t/>
            </a:r>
            <a:br>
              <a:rPr lang="it-IT" sz="2400" dirty="0"/>
            </a:br>
            <a:endParaRPr lang="it-IT" sz="2400" dirty="0"/>
          </a:p>
        </p:txBody>
      </p:sp>
      <p:pic>
        <p:nvPicPr>
          <p:cNvPr id="2" name="Immagin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88312" y="1933575"/>
            <a:ext cx="3138488" cy="2270396"/>
          </a:xfrm>
          <a:prstGeom prst="rect">
            <a:avLst/>
          </a:prstGeom>
        </p:spPr>
      </p:pic>
    </p:spTree>
    <p:extLst>
      <p:ext uri="{BB962C8B-B14F-4D97-AF65-F5344CB8AC3E}">
        <p14:creationId xmlns:p14="http://schemas.microsoft.com/office/powerpoint/2010/main" val="28601667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266700" y="685800"/>
            <a:ext cx="8674100" cy="5367785"/>
          </a:xfrm>
        </p:spPr>
        <p:txBody>
          <a:bodyPr>
            <a:noAutofit/>
          </a:bodyPr>
          <a:lstStyle/>
          <a:p>
            <a:pPr marL="0" indent="0">
              <a:buNone/>
            </a:pPr>
            <a:r>
              <a:rPr lang="it-IT" sz="2400" dirty="0" smtClean="0">
                <a:solidFill>
                  <a:schemeClr val="tx1"/>
                </a:solidFill>
              </a:rPr>
              <a:t>AMMONIACA</a:t>
            </a:r>
          </a:p>
          <a:p>
            <a:pPr marL="0" indent="0">
              <a:buNone/>
            </a:pPr>
            <a:r>
              <a:rPr lang="it-IT" sz="2400" dirty="0" smtClean="0">
                <a:solidFill>
                  <a:schemeClr val="tx1"/>
                </a:solidFill>
              </a:rPr>
              <a:t>L'ammoniaca </a:t>
            </a:r>
            <a:r>
              <a:rPr lang="it-IT" sz="2400" dirty="0">
                <a:solidFill>
                  <a:schemeClr val="tx1"/>
                </a:solidFill>
              </a:rPr>
              <a:t>è una sostanza corrosiva e i principali </a:t>
            </a:r>
            <a:r>
              <a:rPr lang="it-IT" sz="2400" dirty="0" smtClean="0">
                <a:solidFill>
                  <a:schemeClr val="tx1"/>
                </a:solidFill>
              </a:rPr>
              <a:t>       effetti </a:t>
            </a:r>
            <a:r>
              <a:rPr lang="it-IT" sz="2400" dirty="0">
                <a:solidFill>
                  <a:schemeClr val="tx1"/>
                </a:solidFill>
              </a:rPr>
              <a:t>tossici sono confinati ai siti di contatto diretto (pelle, occhi, tratti respiratori, bocca).</a:t>
            </a:r>
            <a:br>
              <a:rPr lang="it-IT" sz="2400" dirty="0">
                <a:solidFill>
                  <a:schemeClr val="tx1"/>
                </a:solidFill>
              </a:rPr>
            </a:br>
            <a:r>
              <a:rPr lang="it-IT" sz="2400" dirty="0">
                <a:solidFill>
                  <a:schemeClr val="tx1"/>
                </a:solidFill>
              </a:rPr>
              <a:t/>
            </a:r>
            <a:br>
              <a:rPr lang="it-IT" sz="2400" dirty="0">
                <a:solidFill>
                  <a:schemeClr val="tx1"/>
                </a:solidFill>
              </a:rPr>
            </a:br>
            <a:r>
              <a:rPr lang="it-IT" sz="2400" dirty="0">
                <a:solidFill>
                  <a:schemeClr val="tx1"/>
                </a:solidFill>
              </a:rPr>
              <a:t>L'ammoniaca ha un effetto tossico nel caso in cui la sua assunzione superi la capacità di smaltimento. Effetti tossici sono osservati solo in caso di esposizioni superiori a 200 mg/Kg di peso corporeo: alterazione dell'equilibrio acido-base, ridotta tolleranza al glucosio, riduzione della sensibilità all'insulina a livello tessutale. Studi su animali di laboratorio hanno evidenziato che l'esposizione acuta a dosi elevate di sali di ammonio causa edema polmonare, acidosi, danno ai reni e al sistema nervoso centrale.</a:t>
            </a:r>
          </a:p>
        </p:txBody>
      </p:sp>
      <p:pic>
        <p:nvPicPr>
          <p:cNvPr id="2" name="Immagin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72600" y="800100"/>
            <a:ext cx="2495550" cy="4799135"/>
          </a:xfrm>
          <a:prstGeom prst="rect">
            <a:avLst/>
          </a:prstGeom>
        </p:spPr>
      </p:pic>
    </p:spTree>
    <p:extLst>
      <p:ext uri="{BB962C8B-B14F-4D97-AF65-F5344CB8AC3E}">
        <p14:creationId xmlns:p14="http://schemas.microsoft.com/office/powerpoint/2010/main" val="35507117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85800" y="850900"/>
            <a:ext cx="7683500" cy="5367785"/>
          </a:xfrm>
        </p:spPr>
        <p:txBody>
          <a:bodyPr>
            <a:normAutofit/>
          </a:bodyPr>
          <a:lstStyle/>
          <a:p>
            <a:pPr marL="0" indent="0" fontAlgn="base">
              <a:buNone/>
            </a:pPr>
            <a:r>
              <a:rPr lang="it-IT" dirty="0" smtClean="0">
                <a:solidFill>
                  <a:schemeClr val="tx1"/>
                </a:solidFill>
              </a:rPr>
              <a:t>   METANOLO</a:t>
            </a:r>
          </a:p>
          <a:p>
            <a:pPr fontAlgn="base"/>
            <a:r>
              <a:rPr lang="it-IT" dirty="0" smtClean="0">
                <a:solidFill>
                  <a:schemeClr val="tx1"/>
                </a:solidFill>
              </a:rPr>
              <a:t>stanchezza </a:t>
            </a:r>
            <a:r>
              <a:rPr lang="it-IT" dirty="0">
                <a:solidFill>
                  <a:schemeClr val="tx1"/>
                </a:solidFill>
              </a:rPr>
              <a:t>e debolezza;</a:t>
            </a:r>
          </a:p>
          <a:p>
            <a:pPr fontAlgn="base"/>
            <a:r>
              <a:rPr lang="it-IT" dirty="0">
                <a:solidFill>
                  <a:schemeClr val="tx1"/>
                </a:solidFill>
              </a:rPr>
              <a:t>Una maggiore irritabilità e pianto;</a:t>
            </a:r>
          </a:p>
          <a:p>
            <a:pPr fontAlgn="base"/>
            <a:r>
              <a:rPr lang="it-IT" dirty="0">
                <a:solidFill>
                  <a:schemeClr val="tx1"/>
                </a:solidFill>
              </a:rPr>
              <a:t>diminuzione delle prestazioni e della memoria;</a:t>
            </a:r>
          </a:p>
          <a:p>
            <a:pPr fontAlgn="base"/>
            <a:r>
              <a:rPr lang="it-IT" dirty="0">
                <a:solidFill>
                  <a:schemeClr val="tx1"/>
                </a:solidFill>
              </a:rPr>
              <a:t>dolore nel quadrante superiore destro e disturbi gastrointestinali;</a:t>
            </a:r>
          </a:p>
          <a:p>
            <a:pPr fontAlgn="base"/>
            <a:r>
              <a:rPr lang="it-IT" dirty="0">
                <a:solidFill>
                  <a:schemeClr val="tx1"/>
                </a:solidFill>
              </a:rPr>
              <a:t>visione dei colori confine ristretto;</a:t>
            </a:r>
          </a:p>
          <a:p>
            <a:pPr fontAlgn="base"/>
            <a:r>
              <a:rPr lang="it-IT" dirty="0">
                <a:solidFill>
                  <a:schemeClr val="tx1"/>
                </a:solidFill>
              </a:rPr>
              <a:t>il gonfiore e la rottura della struttura di vasi </a:t>
            </a:r>
            <a:r>
              <a:rPr lang="it-IT" dirty="0" smtClean="0">
                <a:solidFill>
                  <a:schemeClr val="tx1"/>
                </a:solidFill>
              </a:rPr>
              <a:t>retinici;</a:t>
            </a:r>
          </a:p>
          <a:p>
            <a:pPr fontAlgn="base"/>
            <a:r>
              <a:rPr lang="it-IT" dirty="0" smtClean="0">
                <a:solidFill>
                  <a:schemeClr val="tx1"/>
                </a:solidFill>
              </a:rPr>
              <a:t>pallido </a:t>
            </a:r>
            <a:r>
              <a:rPr lang="it-IT" dirty="0">
                <a:solidFill>
                  <a:schemeClr val="tx1"/>
                </a:solidFill>
              </a:rPr>
              <a:t>nervo ottico atrofizzato;</a:t>
            </a:r>
          </a:p>
          <a:p>
            <a:pPr fontAlgn="base"/>
            <a:r>
              <a:rPr lang="it-IT" dirty="0">
                <a:solidFill>
                  <a:schemeClr val="tx1"/>
                </a:solidFill>
              </a:rPr>
              <a:t>arrossamento del palloncino vascolare dell'occhio;</a:t>
            </a:r>
          </a:p>
          <a:p>
            <a:pPr fontAlgn="base"/>
            <a:r>
              <a:rPr lang="it-IT" dirty="0">
                <a:solidFill>
                  <a:schemeClr val="tx1"/>
                </a:solidFill>
              </a:rPr>
              <a:t>riduzione della conta piastrinica (trombocitopenia) nella analisi generale del sangue.</a:t>
            </a:r>
          </a:p>
          <a:p>
            <a:endParaRPr lang="it-IT" dirty="0">
              <a:solidFill>
                <a:schemeClr val="tx1"/>
              </a:solidFill>
            </a:endParaRPr>
          </a:p>
        </p:txBody>
      </p:sp>
      <p:pic>
        <p:nvPicPr>
          <p:cNvPr id="2" name="Immagin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69300" y="2348992"/>
            <a:ext cx="3273270" cy="2184908"/>
          </a:xfrm>
          <a:prstGeom prst="rect">
            <a:avLst/>
          </a:prstGeom>
        </p:spPr>
      </p:pic>
    </p:spTree>
    <p:extLst>
      <p:ext uri="{BB962C8B-B14F-4D97-AF65-F5344CB8AC3E}">
        <p14:creationId xmlns:p14="http://schemas.microsoft.com/office/powerpoint/2010/main" val="7343372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85800" y="939800"/>
            <a:ext cx="7785100" cy="5278885"/>
          </a:xfrm>
        </p:spPr>
        <p:txBody>
          <a:bodyPr>
            <a:normAutofit/>
          </a:bodyPr>
          <a:lstStyle/>
          <a:p>
            <a:pPr marL="0" indent="0">
              <a:buNone/>
            </a:pPr>
            <a:r>
              <a:rPr lang="it-IT" sz="2400" dirty="0" smtClean="0">
                <a:solidFill>
                  <a:schemeClr val="bg1"/>
                </a:solidFill>
              </a:rPr>
              <a:t>   </a:t>
            </a:r>
            <a:r>
              <a:rPr lang="it-IT" sz="2400" dirty="0" smtClean="0">
                <a:solidFill>
                  <a:schemeClr val="tx1"/>
                </a:solidFill>
              </a:rPr>
              <a:t>TOLUENE</a:t>
            </a:r>
          </a:p>
          <a:p>
            <a:r>
              <a:rPr lang="it-IT" sz="2400" dirty="0" smtClean="0">
                <a:solidFill>
                  <a:schemeClr val="tx1"/>
                </a:solidFill>
              </a:rPr>
              <a:t>Il </a:t>
            </a:r>
            <a:r>
              <a:rPr lang="it-IT" sz="2400" dirty="0">
                <a:solidFill>
                  <a:schemeClr val="tx1"/>
                </a:solidFill>
              </a:rPr>
              <a:t>toluene danneggia i nervi, i reni e probabilmente anche il fegato. L'inalazione dei suoi vapori produce sintomi di stanchezza, nausea, confusione, disturbi alla coordinazione dei movimenti e può portare alla perdita di coscienza.</a:t>
            </a:r>
            <a:br>
              <a:rPr lang="it-IT" sz="2400" dirty="0">
                <a:solidFill>
                  <a:schemeClr val="tx1"/>
                </a:solidFill>
              </a:rPr>
            </a:br>
            <a:r>
              <a:rPr lang="it-IT" sz="2400" dirty="0">
                <a:solidFill>
                  <a:schemeClr val="tx1"/>
                </a:solidFill>
              </a:rPr>
              <a:t/>
            </a:r>
            <a:br>
              <a:rPr lang="it-IT" sz="2400" dirty="0">
                <a:solidFill>
                  <a:schemeClr val="tx1"/>
                </a:solidFill>
              </a:rPr>
            </a:br>
            <a:r>
              <a:rPr lang="it-IT" sz="2400" dirty="0">
                <a:solidFill>
                  <a:schemeClr val="tx1"/>
                </a:solidFill>
              </a:rPr>
              <a:t>Un contatto regolare può produrre un'intossicazione dagli effetti euforizzanti. I vapori di toluene hanno un effetto narcotico a carico degli organi respiratori e sono irritanti per gli occhi; sono anche possibili in alcune persone manifestazioni allergiche.</a:t>
            </a:r>
          </a:p>
        </p:txBody>
      </p:sp>
      <p:pic>
        <p:nvPicPr>
          <p:cNvPr id="2" name="Immagin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70900" y="1492250"/>
            <a:ext cx="3371850" cy="3371850"/>
          </a:xfrm>
          <a:prstGeom prst="rect">
            <a:avLst/>
          </a:prstGeom>
        </p:spPr>
      </p:pic>
    </p:spTree>
    <p:extLst>
      <p:ext uri="{BB962C8B-B14F-4D97-AF65-F5344CB8AC3E}">
        <p14:creationId xmlns:p14="http://schemas.microsoft.com/office/powerpoint/2010/main" val="18765706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68300" y="632841"/>
            <a:ext cx="5753100" cy="5602859"/>
          </a:xfrm>
        </p:spPr>
        <p:txBody>
          <a:bodyPr>
            <a:normAutofit lnSpcReduction="10000"/>
          </a:bodyPr>
          <a:lstStyle/>
          <a:p>
            <a:pPr marL="0" indent="0">
              <a:buNone/>
            </a:pPr>
            <a:r>
              <a:rPr lang="it-IT" dirty="0" smtClean="0">
                <a:latin typeface="Algerian" panose="04020705040A02060702" pitchFamily="82" charset="0"/>
              </a:rPr>
              <a:t>  </a:t>
            </a:r>
            <a:r>
              <a:rPr lang="it-IT" sz="2400" dirty="0">
                <a:solidFill>
                  <a:schemeClr val="tx1"/>
                </a:solidFill>
              </a:rPr>
              <a:t>ARSENICO:</a:t>
            </a:r>
          </a:p>
          <a:p>
            <a:pPr marL="0" lvl="0" indent="0">
              <a:buNone/>
            </a:pPr>
            <a:r>
              <a:rPr lang="it-IT" sz="2400" dirty="0">
                <a:solidFill>
                  <a:schemeClr val="tx1"/>
                </a:solidFill>
              </a:rPr>
              <a:t>L'</a:t>
            </a:r>
            <a:r>
              <a:rPr lang="it-IT" sz="2400" dirty="0">
                <a:solidFill>
                  <a:schemeClr val="tx1"/>
                </a:solidFill>
                <a:hlinkClick r:id="rId2"/>
              </a:rPr>
              <a:t>arsenico</a:t>
            </a:r>
            <a:r>
              <a:rPr lang="it-IT" sz="2400" dirty="0">
                <a:solidFill>
                  <a:schemeClr val="tx1"/>
                </a:solidFill>
              </a:rPr>
              <a:t> ha origine sia minerale che industriale. Il suo impiego si rivolge principalmente alla formulazione dei </a:t>
            </a:r>
            <a:r>
              <a:rPr lang="it-IT" sz="2400" dirty="0">
                <a:solidFill>
                  <a:schemeClr val="tx1"/>
                </a:solidFill>
                <a:hlinkClick r:id="rId3"/>
              </a:rPr>
              <a:t>fitofarmaci</a:t>
            </a:r>
            <a:r>
              <a:rPr lang="it-IT" sz="2400" dirty="0">
                <a:solidFill>
                  <a:schemeClr val="tx1"/>
                </a:solidFill>
              </a:rPr>
              <a:t> ,  all'industria metallurgica,</a:t>
            </a:r>
            <a:r>
              <a:rPr lang="it-IT" altLang="it-IT" sz="2400" dirty="0">
                <a:solidFill>
                  <a:schemeClr val="tx1"/>
                </a:solidFill>
              </a:rPr>
              <a:t> arseniati organici ed inorganici (As5+), e </a:t>
            </a:r>
            <a:r>
              <a:rPr lang="it-IT" altLang="it-IT" sz="2400" dirty="0" err="1">
                <a:solidFill>
                  <a:schemeClr val="tx1"/>
                </a:solidFill>
              </a:rPr>
              <a:t>sottoforma</a:t>
            </a:r>
            <a:r>
              <a:rPr lang="it-IT" altLang="it-IT" sz="2400" dirty="0">
                <a:solidFill>
                  <a:schemeClr val="tx1"/>
                </a:solidFill>
              </a:rPr>
              <a:t> di composti </a:t>
            </a:r>
            <a:r>
              <a:rPr lang="it-IT" altLang="it-IT" sz="2400" dirty="0" err="1">
                <a:solidFill>
                  <a:schemeClr val="tx1"/>
                </a:solidFill>
              </a:rPr>
              <a:t>arseniti</a:t>
            </a:r>
            <a:r>
              <a:rPr lang="it-IT" altLang="it-IT" sz="2400" dirty="0">
                <a:solidFill>
                  <a:schemeClr val="tx1"/>
                </a:solidFill>
              </a:rPr>
              <a:t> organici ed inorganici (As3+), che sono più tossici rispetto ai precedenti. L'arsenico può entrare a contatto con il nostro corpo tramite le tre vie più conosciute (</a:t>
            </a:r>
            <a:r>
              <a:rPr lang="it-IT" altLang="it-IT" sz="2400" dirty="0">
                <a:solidFill>
                  <a:schemeClr val="tx1"/>
                </a:solidFill>
                <a:hlinkClick r:id="rId4"/>
              </a:rPr>
              <a:t>orale</a:t>
            </a:r>
            <a:r>
              <a:rPr lang="it-IT" altLang="it-IT" sz="2400" dirty="0">
                <a:solidFill>
                  <a:schemeClr val="tx1"/>
                </a:solidFill>
              </a:rPr>
              <a:t>, </a:t>
            </a:r>
            <a:r>
              <a:rPr lang="it-IT" altLang="it-IT" sz="2400" dirty="0">
                <a:solidFill>
                  <a:schemeClr val="tx1"/>
                </a:solidFill>
                <a:hlinkClick r:id="rId5"/>
              </a:rPr>
              <a:t>inalatoria</a:t>
            </a:r>
            <a:r>
              <a:rPr lang="it-IT" altLang="it-IT" sz="2400" dirty="0">
                <a:solidFill>
                  <a:schemeClr val="tx1"/>
                </a:solidFill>
              </a:rPr>
              <a:t>, </a:t>
            </a:r>
            <a:r>
              <a:rPr lang="it-IT" altLang="it-IT" sz="2400" dirty="0">
                <a:solidFill>
                  <a:schemeClr val="tx1"/>
                </a:solidFill>
                <a:hlinkClick r:id="rId6"/>
              </a:rPr>
              <a:t>cutanea</a:t>
            </a:r>
            <a:r>
              <a:rPr lang="it-IT" altLang="it-IT" sz="2400" dirty="0">
                <a:solidFill>
                  <a:schemeClr val="tx1"/>
                </a:solidFill>
              </a:rPr>
              <a:t>) ed essere eliminato dall'organismo tramite la via urinaria, intestinale, sudoripara e </a:t>
            </a:r>
            <a:r>
              <a:rPr lang="it-IT" altLang="it-IT" sz="2400" dirty="0" err="1">
                <a:solidFill>
                  <a:schemeClr val="tx1"/>
                </a:solidFill>
              </a:rPr>
              <a:t>desquamatoria</a:t>
            </a:r>
            <a:r>
              <a:rPr lang="it-IT" altLang="it-IT" sz="2400" dirty="0">
                <a:solidFill>
                  <a:schemeClr val="tx1"/>
                </a:solidFill>
              </a:rPr>
              <a:t>.</a:t>
            </a:r>
          </a:p>
          <a:p>
            <a:pPr marL="0" indent="0">
              <a:buNone/>
            </a:pPr>
            <a:endParaRPr lang="it-IT" dirty="0"/>
          </a:p>
        </p:txBody>
      </p:sp>
      <p:pic>
        <p:nvPicPr>
          <p:cNvPr id="2" name="Immagine 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578599" y="1562607"/>
            <a:ext cx="5241925" cy="3743325"/>
          </a:xfrm>
          <a:prstGeom prst="rect">
            <a:avLst/>
          </a:prstGeom>
        </p:spPr>
      </p:pic>
    </p:spTree>
    <p:extLst>
      <p:ext uri="{BB962C8B-B14F-4D97-AF65-F5344CB8AC3E}">
        <p14:creationId xmlns:p14="http://schemas.microsoft.com/office/powerpoint/2010/main" val="3160159735"/>
      </p:ext>
    </p:extLst>
  </p:cSld>
  <p:clrMapOvr>
    <a:masterClrMapping/>
  </p:clrMapOvr>
  <p:timing>
    <p:tnLst>
      <p:par>
        <p:cTn id="1" dur="indefinite" restart="never" nodeType="tmRoot"/>
      </p:par>
    </p:tnLst>
  </p:timing>
</p:sld>
</file>

<file path=ppt/theme/theme1.xml><?xml version="1.0" encoding="utf-8"?>
<a:theme xmlns:a="http://schemas.openxmlformats.org/drawingml/2006/main" name="Scia di vapore">
  <a:themeElements>
    <a:clrScheme name="Scia di vapore">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Scia di vapore">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cia di vapore">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8F31A783-2159-4870-BC29-2BA7D038EA44}"/>
    </a:ext>
  </a:extLst>
</a:theme>
</file>

<file path=docProps/app.xml><?xml version="1.0" encoding="utf-8"?>
<Properties xmlns="http://schemas.openxmlformats.org/officeDocument/2006/extended-properties" xmlns:vt="http://schemas.openxmlformats.org/officeDocument/2006/docPropsVTypes">
  <Template>Scia di vapore</Template>
  <TotalTime>167</TotalTime>
  <Words>697</Words>
  <Application>Microsoft Office PowerPoint</Application>
  <PresentationFormat>Widescreen</PresentationFormat>
  <Paragraphs>48</Paragraphs>
  <Slides>15</Slides>
  <Notes>0</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15</vt:i4>
      </vt:variant>
    </vt:vector>
  </HeadingPairs>
  <TitlesOfParts>
    <vt:vector size="19" baseType="lpstr">
      <vt:lpstr>Algerian</vt:lpstr>
      <vt:lpstr>Arial</vt:lpstr>
      <vt:lpstr>Century Gothic</vt:lpstr>
      <vt:lpstr>Scia di vapore</vt:lpstr>
      <vt:lpstr>Fumo</vt:lpstr>
      <vt:lpstr>La sigaretta</vt:lpstr>
      <vt:lpstr>Danni sulla vita</vt:lpstr>
      <vt:lpstr>Altre composizioni</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fumo</dc:title>
  <dc:creator>Utente5</dc:creator>
  <cp:lastModifiedBy>Utente5</cp:lastModifiedBy>
  <cp:revision>22</cp:revision>
  <dcterms:created xsi:type="dcterms:W3CDTF">2017-03-09T12:25:04Z</dcterms:created>
  <dcterms:modified xsi:type="dcterms:W3CDTF">2017-04-07T09:31:55Z</dcterms:modified>
</cp:coreProperties>
</file>