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56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74" r:id="rId11"/>
    <p:sldId id="273" r:id="rId12"/>
    <p:sldId id="264" r:id="rId13"/>
    <p:sldId id="265" r:id="rId14"/>
    <p:sldId id="266" r:id="rId15"/>
    <p:sldId id="269" r:id="rId16"/>
    <p:sldId id="268" r:id="rId17"/>
    <p:sldId id="271" r:id="rId18"/>
  </p:sldIdLst>
  <p:sldSz cx="12192000" cy="6858000"/>
  <p:notesSz cx="6797675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0DB"/>
    <a:srgbClr val="B2C96A"/>
    <a:srgbClr val="E9F0C9"/>
    <a:srgbClr val="443DDE"/>
    <a:srgbClr val="A9CB52"/>
    <a:srgbClr val="C1FF11"/>
    <a:srgbClr val="AAC764"/>
    <a:srgbClr val="333399"/>
    <a:srgbClr val="5C30FC"/>
    <a:srgbClr val="68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3" autoAdjust="0"/>
    <p:restoredTop sz="95996" autoAdjust="0"/>
  </p:normalViewPr>
  <p:slideViewPr>
    <p:cSldViewPr snapToGrid="0">
      <p:cViewPr varScale="1">
        <p:scale>
          <a:sx n="87" d="100"/>
          <a:sy n="87" d="100"/>
        </p:scale>
        <p:origin x="44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C10E-9083-4130-9319-2B205F37DE8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3A4E3-FD13-4A38-B734-6B31279970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38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A4E3-FD13-4A38-B734-6B312799708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16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A4E3-FD13-4A38-B734-6B312799708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37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3A4E3-FD13-4A38-B734-6B312799708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63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90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32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5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68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6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9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5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96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25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85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00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D150-A45A-4F8A-BC36-BEF5F2601ECE}" type="datetimeFigureOut">
              <a:rPr lang="it-IT" smtClean="0"/>
              <a:t>26/06/2018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6D23-7F9C-4C9E-B20D-86DE6C5106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38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.jpeg"/><Relationship Id="rId7" Type="http://schemas.openxmlformats.org/officeDocument/2006/relationships/image" Target="../media/image2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Foglio_di_lavoro_di_Microsoft_Excel_97-20031.xls"/><Relationship Id="rId7" Type="http://schemas.openxmlformats.org/officeDocument/2006/relationships/oleObject" Target="../embeddings/Foglio_di_lavoro_di_Microsoft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22.emf"/><Relationship Id="rId4" Type="http://schemas.openxmlformats.org/officeDocument/2006/relationships/image" Target="../media/image20.emf"/><Relationship Id="rId9" Type="http://schemas.openxmlformats.org/officeDocument/2006/relationships/oleObject" Target="../embeddings/Foglio_di_lavoro_di_Microsoft_Excel_97-20033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" y="0"/>
            <a:ext cx="3686010" cy="18983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6" y="474962"/>
            <a:ext cx="3809377" cy="948471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48318" y="226366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TALENTI LATENTI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3248318" y="390996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RETE PER UN WELFARE DI COMUNITA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’</a:t>
            </a:r>
          </a:p>
        </p:txBody>
      </p:sp>
      <p:sp>
        <p:nvSpPr>
          <p:cNvPr id="3" name="Rettangolo 2"/>
          <p:cNvSpPr/>
          <p:nvPr/>
        </p:nvSpPr>
        <p:spPr>
          <a:xfrm>
            <a:off x="4808706" y="500686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2000" dirty="0">
                <a:solidFill>
                  <a:srgbClr val="443DDE"/>
                </a:solidFill>
                <a:latin typeface="Trebuchet MS" panose="020B0603020202020204"/>
              </a:rPr>
              <a:t>Giuliana Chiesa</a:t>
            </a:r>
          </a:p>
          <a:p>
            <a:pPr algn="r"/>
            <a:r>
              <a:rPr lang="it-IT" sz="2000" dirty="0">
                <a:solidFill>
                  <a:srgbClr val="443DDE"/>
                </a:solidFill>
                <a:latin typeface="Trebuchet MS" panose="020B0603020202020204"/>
              </a:rPr>
              <a:t>ASLCN2 – Progetti Innovativi</a:t>
            </a:r>
          </a:p>
        </p:txBody>
      </p:sp>
    </p:spTree>
    <p:extLst>
      <p:ext uri="{BB962C8B-B14F-4D97-AF65-F5344CB8AC3E}">
        <p14:creationId xmlns:p14="http://schemas.microsoft.com/office/powerpoint/2010/main" val="29203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548" y="1411640"/>
            <a:ext cx="3743720" cy="522529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83781" y="323765"/>
            <a:ext cx="105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piano formativo: su prevenzione e promozione della salute, </a:t>
            </a:r>
          </a:p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ai bisogni sociali e familiari</a:t>
            </a:r>
            <a:endParaRPr lang="it-IT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65" y="2102768"/>
            <a:ext cx="3425277" cy="43949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840936" y="1042548"/>
            <a:ext cx="3644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Stili di Vita</a:t>
            </a:r>
            <a:endParaRPr lang="it-IT" sz="20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166670" y="912072"/>
            <a:ext cx="399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domestica</a:t>
            </a:r>
          </a:p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 Bilancio Familiare</a:t>
            </a:r>
            <a:endParaRPr lang="it-IT" sz="20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5203" y="1585648"/>
            <a:ext cx="2794486" cy="391314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4946" y="2238303"/>
            <a:ext cx="3091773" cy="43173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127" y="1663430"/>
            <a:ext cx="3267022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87" y="1781452"/>
            <a:ext cx="4222141" cy="370025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83781" y="323765"/>
            <a:ext cx="105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piano formativo: su prevenzione e promozione della salute, </a:t>
            </a:r>
          </a:p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ai bisogni sociali e familiari</a:t>
            </a:r>
            <a:endParaRPr lang="it-IT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62" y="3779436"/>
            <a:ext cx="3982035" cy="28167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16" y="2650014"/>
            <a:ext cx="2772382" cy="391081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50" y="1675843"/>
            <a:ext cx="4159716" cy="294440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13" name="Rettangolo 12"/>
          <p:cNvSpPr/>
          <p:nvPr/>
        </p:nvSpPr>
        <p:spPr>
          <a:xfrm>
            <a:off x="66017" y="1690204"/>
            <a:ext cx="190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Conciliazione </a:t>
            </a:r>
          </a:p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Tempo/lavoro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113181" y="1187911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Lotta alle Dipendenze</a:t>
            </a:r>
          </a:p>
        </p:txBody>
      </p:sp>
    </p:spTree>
    <p:extLst>
      <p:ext uri="{BB962C8B-B14F-4D97-AF65-F5344CB8AC3E}">
        <p14:creationId xmlns:p14="http://schemas.microsoft.com/office/powerpoint/2010/main" val="147940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889954" y="1392686"/>
            <a:ext cx="956229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Sensibilizzare 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Aziende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SALUTE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2400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Salute nel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termine ampio di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benessere fisico, mentale e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i loro dipendenti e le loro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famiglie</a:t>
            </a:r>
          </a:p>
          <a:p>
            <a:pPr lvl="0" algn="r">
              <a:lnSpc>
                <a:spcPct val="150000"/>
              </a:lnSpc>
            </a:pPr>
            <a:endParaRPr lang="it-IT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Lotta al Fumo e al Gioco d’azzardo in azienda </a:t>
            </a:r>
          </a:p>
          <a:p>
            <a:pPr algn="r"/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Promozione di un’alimentazione sana  </a:t>
            </a:r>
          </a:p>
          <a:p>
            <a:pPr lvl="0" algn="r">
              <a:lnSpc>
                <a:spcPct val="150000"/>
              </a:lnSpc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Nel territorio dell’ASL CN2 sono presenti circa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70.500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lavoratori </a:t>
            </a:r>
            <a:r>
              <a:rPr lang="it-IT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dipendenti a </a:t>
            </a:r>
            <a:r>
              <a:rPr 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fronte dei 180.000 in Provincia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di Cuneo al 2016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(Fonte: ISTAT, Rilevazione forze di lavoro,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I.Stat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it-IT" sz="2000" u="sng" dirty="0">
                <a:latin typeface="Arial" panose="020B0604020202020204" pitchFamily="34" charset="0"/>
                <a:cs typeface="Arial" panose="020B0604020202020204" pitchFamily="34" charset="0"/>
              </a:rPr>
              <a:t>i loro nuclei familiari costituiscono una fetta molto ampia della comunità </a:t>
            </a:r>
            <a:r>
              <a:rPr lang="it-IT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Contaminare</a:t>
            </a:r>
            <a:r>
              <a:rPr lang="it-IT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 le azioni del progetto la comunità:</a:t>
            </a:r>
          </a:p>
          <a:p>
            <a:pPr lvl="0"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(mondo delle imprese, cittadini e pubblica amministrazione) </a:t>
            </a:r>
          </a:p>
        </p:txBody>
      </p:sp>
    </p:spTree>
    <p:extLst>
      <p:ext uri="{BB962C8B-B14F-4D97-AF65-F5344CB8AC3E}">
        <p14:creationId xmlns:p14="http://schemas.microsoft.com/office/powerpoint/2010/main" val="311459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651807" y="485723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Emerse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8394" y="1354551"/>
            <a:ext cx="612245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Innovazione di prodotto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97668" y="2284935"/>
            <a:ext cx="1085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sinergia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«pubblico-privato-privato sociale»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l’intercettazione di nuovi bisogni sociali dei dipendenti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delle aziende partner per l’attivazione di servizi di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aziendale integrativi/complementari al welfare pubblico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65762" y="4666735"/>
            <a:ext cx="1078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</a:t>
            </a:r>
            <a:r>
              <a:rPr lang="it-IT" sz="2400" b="1" dirty="0" err="1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co-progettazione: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pubblico-privato-privato sociale </a:t>
            </a:r>
          </a:p>
          <a:p>
            <a:pPr lvl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connessione del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mondo sociale con il mondo delle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</a:t>
            </a:r>
            <a:endParaRPr lang="it-IT" sz="24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378394" y="3968277"/>
            <a:ext cx="6122458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Innovazione di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148179" y="945256"/>
            <a:ext cx="7265417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Ostacoli riscontrati e strategie di fronteggiamento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63537" y="2161734"/>
            <a:ext cx="937654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 algn="r"/>
            <a:r>
              <a:rPr lang="it-IT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rigidità dell’ente pubblico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(procedure amministrative, attivazione processi..)</a:t>
            </a:r>
          </a:p>
          <a:p>
            <a:pPr lvl="0" algn="r"/>
            <a:endParaRPr lang="it-IT" dirty="0" smtClean="0">
              <a:solidFill>
                <a:srgbClr val="5C31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solidFill>
                <a:srgbClr val="5C31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stereotipi </a:t>
            </a:r>
            <a:r>
              <a:rPr lang="it-IT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diffidenza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 gli attori</a:t>
            </a:r>
          </a:p>
          <a:p>
            <a:pPr lvl="0" algn="r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solidFill>
                <a:srgbClr val="5C31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resistenza </a:t>
            </a:r>
            <a:r>
              <a:rPr lang="it-IT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cambiamento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 parte di tutti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attori (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pubblico, impresa, dipendente)</a:t>
            </a:r>
          </a:p>
          <a:p>
            <a:pPr lvl="0" algn="r"/>
            <a:endParaRPr lang="it-IT" dirty="0" smtClean="0">
              <a:solidFill>
                <a:srgbClr val="5C31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solidFill>
                <a:srgbClr val="5C31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 </a:t>
            </a:r>
            <a:r>
              <a:rPr lang="it-IT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velocità di 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(pubblico vs privato)</a:t>
            </a:r>
          </a:p>
          <a:p>
            <a:pPr lvl="0" algn="r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nuova </a:t>
            </a:r>
            <a:r>
              <a:rPr lang="it-IT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esperienza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progettazione per il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endParaRPr lang="it-IT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 </a:t>
            </a:r>
            <a:r>
              <a:rPr lang="it-IT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conoscenza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 gli attori e comprensione di modalità operative 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</a:t>
            </a:r>
          </a:p>
          <a:p>
            <a:pPr lvl="0" algn="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cambiamento e </a:t>
            </a:r>
            <a:r>
              <a:rPr lang="it-IT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all’attivazione in </a:t>
            </a:r>
            <a:r>
              <a:rPr lang="it-IT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</a:t>
            </a:r>
          </a:p>
          <a:p>
            <a:pPr lvl="0" algn="r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it-IT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pubblico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le modalità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tempi e metodi del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mondo dell’</a:t>
            </a:r>
            <a:r>
              <a:rPr lang="it-IT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56309" y="1724981"/>
            <a:ext cx="472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di FRONTEGGIAMENTO</a:t>
            </a:r>
            <a:endParaRPr lang="it-IT" sz="20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08202" y="1688338"/>
            <a:ext cx="274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OSTACOLI</a:t>
            </a:r>
            <a:endParaRPr lang="it-IT" sz="20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50812" y="472851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Emerse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907810" y="3056503"/>
            <a:ext cx="9482351" cy="1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907808" y="4152169"/>
            <a:ext cx="9482351" cy="35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907809" y="5304652"/>
            <a:ext cx="9482351" cy="7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" y="0"/>
            <a:ext cx="3686010" cy="18983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50812" y="794653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Evidenze Emerse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56068" y="2138656"/>
            <a:ext cx="8338330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Alcuni numeri raggiunti ad oggi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9059" y="2995309"/>
            <a:ext cx="10123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1293</a:t>
            </a:r>
            <a:r>
              <a:rPr lang="it-IT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persone coinvolte nei percorsi formativi, nelle serate di presentazione, nei convegni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501300" y="3508381"/>
            <a:ext cx="916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2500</a:t>
            </a: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dipendenti della rete con un «bacino» familiare di circa </a:t>
            </a: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11.000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persone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501301" y="4021453"/>
            <a:ext cx="7856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ore di formazione/educazione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501301" y="5025914"/>
            <a:ext cx="7684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Persone connesse alla pagina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del Progetto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556961" y="450269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28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it-IT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appuntamenti formativi del Giovedì di Talenti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981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" y="0"/>
            <a:ext cx="3686010" cy="18983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50812" y="794653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it-IT" sz="2800" b="1" cap="all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</a:t>
            </a:r>
            <a:endParaRPr lang="it-IT" sz="2800" b="1" dirty="0">
              <a:solidFill>
                <a:srgbClr val="443D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9398" y="1729175"/>
            <a:ext cx="9222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appuntamenti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formativi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Giovedì di Talenti</a:t>
            </a:r>
            <a:r>
              <a:rPr lang="it-IT" sz="2400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Conciliazione tempo lavoro – rientro dalla maternità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Consumo consapevole, sostenibile ed educazione alimentare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Promozione del movimento: gruppi di cammino in Langa e Roero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Genitorialità – gestione dei conflitti e accettazione delle regole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Economia Finanziaria Familiare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Stili di vita e alimentazione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Formazione alle sentinelle in azienda per la lotta alle dipendenze: fumo e gioco d’azzardo </a:t>
            </a:r>
          </a:p>
          <a:p>
            <a:pPr lvl="0">
              <a:lnSpc>
                <a:spcPct val="150000"/>
              </a:lnSpc>
            </a:pPr>
            <a:endParaRPr 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49398" y="5613707"/>
            <a:ext cx="539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</a:t>
            </a:r>
            <a:r>
              <a:rPr lang="it-IT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</a:t>
            </a:r>
            <a:r>
              <a:rPr lang="it-IT" b="1" dirty="0" err="1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it-IT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sul sito di Talenti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566607" y="6012654"/>
            <a:ext cx="881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Convegno sul</a:t>
            </a:r>
            <a:r>
              <a:rPr lang="it-IT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Aziendale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il coinvolgimento di una rete di aziende private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49398" y="4931953"/>
            <a:ext cx="616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Formazione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agli operatori sanitari sul </a:t>
            </a:r>
            <a:r>
              <a:rPr lang="it-IT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 di comunità </a:t>
            </a:r>
            <a:endParaRPr lang="it-IT" b="1" dirty="0">
              <a:solidFill>
                <a:srgbClr val="443DD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57349" y="5292081"/>
            <a:ext cx="11021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e analisi benessere sociale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dei dipendenti delle Cooperative, dell’ASLCN2 e del Consorzio Alba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48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3" y="0"/>
            <a:ext cx="3686010" cy="18983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76" y="474962"/>
            <a:ext cx="3809377" cy="948471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248318" y="226366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9CB52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TALENTI LATENTI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A9CB52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3248318" y="390996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RETE PER UN WELFARE DI COMUNITA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’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645839" y="4545959"/>
            <a:ext cx="6369415" cy="16532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2400" i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/>
              </a:rPr>
              <a:t>GRAZIE PER L’ATTENZIONE</a:t>
            </a:r>
          </a:p>
          <a:p>
            <a:pPr algn="r"/>
            <a:endParaRPr lang="it-IT" sz="2400" dirty="0" smtClean="0">
              <a:solidFill>
                <a:srgbClr val="443DDE"/>
              </a:solidFill>
              <a:latin typeface="Trebuchet MS" panose="020B0603020202020204"/>
            </a:endParaRPr>
          </a:p>
          <a:p>
            <a:pPr algn="r"/>
            <a:r>
              <a:rPr lang="it-IT" sz="2000" dirty="0" smtClean="0">
                <a:solidFill>
                  <a:srgbClr val="3F40DB"/>
                </a:solidFill>
                <a:latin typeface="Trebuchet MS" panose="020B0603020202020204"/>
              </a:rPr>
              <a:t>Giuliana Chiesa</a:t>
            </a:r>
          </a:p>
          <a:p>
            <a:pPr algn="r"/>
            <a:r>
              <a:rPr lang="it-IT" sz="2000" dirty="0" smtClean="0">
                <a:solidFill>
                  <a:srgbClr val="3F40DB"/>
                </a:solidFill>
                <a:latin typeface="Trebuchet MS" panose="020B0603020202020204"/>
              </a:rPr>
              <a:t>ASLCN2 – Progetti Innovativi</a:t>
            </a:r>
          </a:p>
        </p:txBody>
      </p:sp>
    </p:spTree>
    <p:extLst>
      <p:ext uri="{BB962C8B-B14F-4D97-AF65-F5344CB8AC3E}">
        <p14:creationId xmlns:p14="http://schemas.microsoft.com/office/powerpoint/2010/main" val="41391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6" y="2586210"/>
            <a:ext cx="2133600" cy="914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707" y="2612485"/>
            <a:ext cx="1514475" cy="8286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8" y="1008943"/>
            <a:ext cx="1345023" cy="1208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14" y="1140174"/>
            <a:ext cx="4793226" cy="120881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98" y="4122072"/>
            <a:ext cx="2972128" cy="9241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1" y="3795028"/>
            <a:ext cx="2321021" cy="122040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18" y="5100271"/>
            <a:ext cx="1098105" cy="109810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61" y="5320709"/>
            <a:ext cx="1885950" cy="65722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418" y="2791455"/>
            <a:ext cx="2495898" cy="543001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66" y="5161395"/>
            <a:ext cx="750948" cy="97585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5700409" y="298140"/>
            <a:ext cx="634581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PARTNERSHIP del PROGETTO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27" y="5100271"/>
            <a:ext cx="1125234" cy="1125234"/>
          </a:xfrm>
          <a:prstGeom prst="rect">
            <a:avLst/>
          </a:prstGeom>
        </p:spPr>
      </p:pic>
      <p:sp>
        <p:nvSpPr>
          <p:cNvPr id="19" name="Pentagono 18"/>
          <p:cNvSpPr/>
          <p:nvPr/>
        </p:nvSpPr>
        <p:spPr>
          <a:xfrm rot="10800000">
            <a:off x="9430247" y="1388690"/>
            <a:ext cx="2528515" cy="759494"/>
          </a:xfrm>
          <a:prstGeom prst="homePlate">
            <a:avLst/>
          </a:prstGeom>
          <a:solidFill>
            <a:srgbClr val="3F4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Pentagono 19"/>
          <p:cNvSpPr/>
          <p:nvPr/>
        </p:nvSpPr>
        <p:spPr>
          <a:xfrm rot="10800000">
            <a:off x="9430247" y="2647075"/>
            <a:ext cx="2528515" cy="759494"/>
          </a:xfrm>
          <a:prstGeom prst="homePlate">
            <a:avLst/>
          </a:prstGeom>
          <a:solidFill>
            <a:srgbClr val="3F4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entagono 20"/>
          <p:cNvSpPr/>
          <p:nvPr/>
        </p:nvSpPr>
        <p:spPr>
          <a:xfrm rot="10800000">
            <a:off x="9430246" y="3969956"/>
            <a:ext cx="2528515" cy="759494"/>
          </a:xfrm>
          <a:prstGeom prst="homePlate">
            <a:avLst/>
          </a:prstGeom>
          <a:solidFill>
            <a:srgbClr val="3F4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Pentagono 21"/>
          <p:cNvSpPr/>
          <p:nvPr/>
        </p:nvSpPr>
        <p:spPr>
          <a:xfrm rot="10800000">
            <a:off x="9430246" y="5218440"/>
            <a:ext cx="2528515" cy="759494"/>
          </a:xfrm>
          <a:prstGeom prst="homePlate">
            <a:avLst/>
          </a:prstGeom>
          <a:solidFill>
            <a:srgbClr val="3F4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9689989" y="1553847"/>
            <a:ext cx="22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B2C96A"/>
                </a:solidFill>
              </a:rPr>
              <a:t>Governance</a:t>
            </a:r>
            <a:r>
              <a:rPr lang="it-IT" b="1" dirty="0" smtClean="0">
                <a:solidFill>
                  <a:srgbClr val="B2C96A"/>
                </a:solidFill>
              </a:rPr>
              <a:t> Pubblica</a:t>
            </a:r>
            <a:endParaRPr lang="it-IT" b="1" dirty="0">
              <a:solidFill>
                <a:srgbClr val="B2C96A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9745647" y="4165036"/>
            <a:ext cx="22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2C96A"/>
                </a:solidFill>
              </a:rPr>
              <a:t>«Braccio» operativo</a:t>
            </a:r>
            <a:endParaRPr lang="it-IT" b="1" dirty="0">
              <a:solidFill>
                <a:srgbClr val="B2C96A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9745647" y="5408221"/>
            <a:ext cx="22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2C96A"/>
                </a:solidFill>
              </a:rPr>
              <a:t>Alleanze di comunità</a:t>
            </a:r>
            <a:endParaRPr lang="it-IT" b="1" dirty="0">
              <a:solidFill>
                <a:srgbClr val="B2C96A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689989" y="2842155"/>
            <a:ext cx="22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2C96A"/>
                </a:solidFill>
              </a:rPr>
              <a:t>Coorte di Popolazione</a:t>
            </a:r>
            <a:endParaRPr lang="it-IT" b="1" dirty="0">
              <a:solidFill>
                <a:srgbClr val="B2C96A"/>
              </a:solidFill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37326" y="3776629"/>
            <a:ext cx="1018120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58545" y="601953"/>
            <a:ext cx="4660489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FOCUS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75737" y="1772920"/>
            <a:ext cx="10073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bisogno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individuato </a:t>
            </a:r>
            <a:r>
              <a:rPr lang="it-I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(ad inizio progetto 2015)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impellente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è stato: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b="1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L’IMPOVERIMENTO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economico e relazionale e il conseguente 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r>
              <a:rPr lang="it-IT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tenuta del Sistema Famiglia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55459" y="4192799"/>
            <a:ext cx="9406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 progetto:</a:t>
            </a:r>
          </a:p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Sviluppare una forte sinergia tra Pubblico-Privato-Privato Sociale al fine di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intercettare aree di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vulnerabilità delle famiglie </a:t>
            </a:r>
          </a:p>
          <a:p>
            <a:pPr algn="r"/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 trasformino in fragilità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circolare a destra 7"/>
          <p:cNvSpPr/>
          <p:nvPr/>
        </p:nvSpPr>
        <p:spPr>
          <a:xfrm>
            <a:off x="222045" y="2496822"/>
            <a:ext cx="1606163" cy="2480807"/>
          </a:xfrm>
          <a:prstGeom prst="curvedRightArrow">
            <a:avLst/>
          </a:prstGeom>
          <a:solidFill>
            <a:srgbClr val="A9CB5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64323" y="637043"/>
            <a:ext cx="6122458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443D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RAGGIUNGERE L’OBIETTIVO</a:t>
            </a:r>
            <a:endParaRPr lang="it-IT" sz="2800" b="1" dirty="0">
              <a:solidFill>
                <a:srgbClr val="443D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41336" y="1785124"/>
            <a:ext cx="9645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Sostenere e promuovere il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aziendale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nelle 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aziende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partner di progetto:</a:t>
            </a:r>
          </a:p>
          <a:p>
            <a:pPr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percorsi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informazione/sensibilizzazione/educazione su bisogni emersi dalla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ricerca sul benessere sociale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dei dipendenti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86774" y="3530800"/>
            <a:ext cx="10200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Coinvolgere la popolazione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percorsi di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formazione/educazione come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restitutiva e/o investimento in prevenzione: RESPONSABILIZZARE le persone e la comunità sulla propria Salute </a:t>
            </a:r>
          </a:p>
          <a:p>
            <a:pPr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80609" y="4947990"/>
            <a:ext cx="94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Favorire la costruzione di un </a:t>
            </a:r>
            <a:r>
              <a:rPr lang="it-IT" sz="2400" b="1" dirty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di comunità</a:t>
            </a:r>
          </a:p>
        </p:txBody>
      </p:sp>
    </p:spTree>
    <p:extLst>
      <p:ext uri="{BB962C8B-B14F-4D97-AF65-F5344CB8AC3E}">
        <p14:creationId xmlns:p14="http://schemas.microsoft.com/office/powerpoint/2010/main" val="23113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802588" y="481902"/>
            <a:ext cx="690919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4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attività svolte </a:t>
            </a:r>
          </a:p>
          <a:p>
            <a:pPr algn="r"/>
            <a:r>
              <a:rPr lang="it-IT" sz="24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primi 2 anni di progetto: </a:t>
            </a:r>
            <a:r>
              <a:rPr lang="it-IT" sz="24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it-IT" sz="2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06449" y="1937683"/>
            <a:ext cx="1039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sul benessere sociale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dei dipendenti delle aziende partner di progetto </a:t>
            </a:r>
            <a:endParaRPr lang="it-IT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6449" y="2359483"/>
            <a:ext cx="1039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Trasformazione dell’intervento di sostegno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monetario per le persone in carico ai Servizi Sociali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voucher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per l’acquisto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vincolato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di specifici prodotti: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BORSA della SPESA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06449" y="3022617"/>
            <a:ext cx="1039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Attivazione del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monitoraggio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 progetto da parte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dell’Università di Torino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– Facoltà di Psicologia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6449" y="3478180"/>
            <a:ext cx="10416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Studio e progettazione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Sportello Sociale Itinerante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forma di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Welfare Point: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ora in attivazione un </a:t>
            </a:r>
            <a:r>
              <a:rPr lang="it-I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sul sito di Talenti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06448" y="4683348"/>
            <a:ext cx="1039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Calendarizzazione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piano formativo aperto alla comunità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06449" y="4221469"/>
            <a:ext cx="9699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Progettazione e apertura del sito web dedicato al progetto: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www.talentilatenti.it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06449" y="5060512"/>
            <a:ext cx="1039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Armonizzazione delle procedure e dei regolamenti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dei due Enti Gestori dei Servizi Sociali alla popolazione in carico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06450" y="5773597"/>
            <a:ext cx="9881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Convegno «Welfare orientato al futuro» -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16 giugno 2016 Università di Pollenzo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906449" y="6146095"/>
            <a:ext cx="8422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Formazione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agli operatori sociali sul lavoro di rete di comunità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Talenti Latenti - Home | Facebook - Mozilla Firefox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14191"/>
          <a:stretch/>
        </p:blipFill>
        <p:spPr>
          <a:xfrm>
            <a:off x="6228973" y="1833170"/>
            <a:ext cx="5817254" cy="4299626"/>
          </a:xfrm>
          <a:prstGeom prst="rect">
            <a:avLst/>
          </a:prstGeom>
        </p:spPr>
      </p:pic>
      <p:pic>
        <p:nvPicPr>
          <p:cNvPr id="11" name="Immagine 10" descr="Archivi Eventi - Talenti Latenti - Google Chr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8" y="2664167"/>
            <a:ext cx="6822229" cy="387447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26905" y="468902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piano Comunicativo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4247" y="992122"/>
            <a:ext cx="1003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Attivazione di differenti canali di comunicazione e </a:t>
            </a:r>
          </a:p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disseminazione del progetto</a:t>
            </a:r>
          </a:p>
        </p:txBody>
      </p:sp>
      <p:pic>
        <p:nvPicPr>
          <p:cNvPr id="5" name="Immagine 4" descr="Progetto Talenti Latenti - Rete per un welfare di comunità - Google Chro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05" y="3252450"/>
            <a:ext cx="6774549" cy="384739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-276152" y="17579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minisito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nel sito ASL : </a:t>
            </a:r>
            <a:r>
              <a:rPr lang="it-I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www.talentilatenti.it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172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66220"/>
              </p:ext>
            </p:extLst>
          </p:nvPr>
        </p:nvGraphicFramePr>
        <p:xfrm>
          <a:off x="1660296" y="3152854"/>
          <a:ext cx="5472021" cy="334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Foglio di lavoro" r:id="rId3" imgW="4438542" imgH="2705108" progId="Excel.Sheet.8">
                  <p:embed/>
                </p:oleObj>
              </mc:Choice>
              <mc:Fallback>
                <p:oleObj name="Foglio di lavoro" r:id="rId3" imgW="4438542" imgH="27051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296" y="3152854"/>
                        <a:ext cx="5472021" cy="3348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188613" y="256187"/>
            <a:ext cx="6369415" cy="16532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24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TALENTI LATENTI &amp; </a:t>
            </a:r>
            <a:br>
              <a:rPr lang="it-IT" sz="24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AZIENDE </a:t>
            </a:r>
            <a:endParaRPr lang="it-IT" sz="24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991471"/>
              </p:ext>
            </p:extLst>
          </p:nvPr>
        </p:nvGraphicFramePr>
        <p:xfrm>
          <a:off x="1709532" y="259644"/>
          <a:ext cx="5444084" cy="278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Foglio di lavoro" r:id="rId7" imgW="5657959" imgH="2885903" progId="Excel.Sheet.8">
                  <p:embed/>
                </p:oleObj>
              </mc:Choice>
              <mc:Fallback>
                <p:oleObj name="Foglio di lavoro" r:id="rId7" imgW="5657959" imgH="288590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532" y="259644"/>
                        <a:ext cx="5444084" cy="2784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2833"/>
              </p:ext>
            </p:extLst>
          </p:nvPr>
        </p:nvGraphicFramePr>
        <p:xfrm>
          <a:off x="6840563" y="2689350"/>
          <a:ext cx="5351437" cy="325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Foglio di lavoro" r:id="rId9" imgW="6334236" imgH="3848250" progId="Excel.Sheet.8">
                  <p:embed/>
                </p:oleObj>
              </mc:Choice>
              <mc:Fallback>
                <p:oleObj name="Foglio di lavoro" r:id="rId9" imgW="6334236" imgH="384825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63" y="2689350"/>
                        <a:ext cx="5351437" cy="325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8192492" y="1342039"/>
            <a:ext cx="3951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Dipendenti della rete residenti nel territorio ASLCN2: 1057 al 31/12/2016</a:t>
            </a: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Questionari restituiti : 672  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64%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69391" y="2229523"/>
            <a:ext cx="199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Genitorialità, Conciliazione tempo vita e lavoro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62387" y="5914493"/>
            <a:ext cx="199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Conciliazione tempo vita e lavoro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9412" y="4686579"/>
            <a:ext cx="199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Economia domestica</a:t>
            </a:r>
          </a:p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Gestione bilancio familiare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564199" y="5947575"/>
            <a:ext cx="199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Conciliazione tempo vita e lavoro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603740" y="5888517"/>
            <a:ext cx="199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Genitorialità, Conciliazione tempo vita e lavoro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208391" y="902045"/>
            <a:ext cx="199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Stili di vita </a:t>
            </a:r>
          </a:p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Lotta alle dipendenze</a:t>
            </a:r>
          </a:p>
          <a:p>
            <a:r>
              <a:rPr lang="it-IT" dirty="0" smtClean="0">
                <a:latin typeface="Arial Narrow" panose="020B0606020202030204" pitchFamily="34" charset="0"/>
                <a:cs typeface="Arial" panose="020B0604020202020204" pitchFamily="34" charset="0"/>
              </a:rPr>
              <a:t>Educazione sanitaria</a:t>
            </a:r>
            <a:endParaRPr lang="it-IT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arallelogramma 28"/>
          <p:cNvSpPr/>
          <p:nvPr/>
        </p:nvSpPr>
        <p:spPr>
          <a:xfrm>
            <a:off x="6628529" y="4816906"/>
            <a:ext cx="1851468" cy="1089573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Parallelogramma 29"/>
          <p:cNvSpPr/>
          <p:nvPr/>
        </p:nvSpPr>
        <p:spPr>
          <a:xfrm>
            <a:off x="9338552" y="4827167"/>
            <a:ext cx="1361335" cy="1089573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Parallelogramma 30"/>
          <p:cNvSpPr/>
          <p:nvPr/>
        </p:nvSpPr>
        <p:spPr>
          <a:xfrm>
            <a:off x="10210602" y="4787115"/>
            <a:ext cx="1361335" cy="1089573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Parallelogramma 31"/>
          <p:cNvSpPr/>
          <p:nvPr/>
        </p:nvSpPr>
        <p:spPr>
          <a:xfrm>
            <a:off x="2261428" y="5208790"/>
            <a:ext cx="1361335" cy="1089573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Parallelogramma 32"/>
          <p:cNvSpPr/>
          <p:nvPr/>
        </p:nvSpPr>
        <p:spPr>
          <a:xfrm>
            <a:off x="1628144" y="5187514"/>
            <a:ext cx="1069945" cy="853363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Parallelogramma 33"/>
          <p:cNvSpPr/>
          <p:nvPr/>
        </p:nvSpPr>
        <p:spPr>
          <a:xfrm>
            <a:off x="2047999" y="2519911"/>
            <a:ext cx="813538" cy="233016"/>
          </a:xfrm>
          <a:prstGeom prst="parallelogram">
            <a:avLst>
              <a:gd name="adj" fmla="val 924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Parallelogramma 34"/>
          <p:cNvSpPr/>
          <p:nvPr/>
        </p:nvSpPr>
        <p:spPr>
          <a:xfrm>
            <a:off x="4661187" y="2527090"/>
            <a:ext cx="1140500" cy="409301"/>
          </a:xfrm>
          <a:prstGeom prst="parallelogram">
            <a:avLst>
              <a:gd name="adj" fmla="val 5557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4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26905" y="468902"/>
            <a:ext cx="4839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800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piano formativo</a:t>
            </a:r>
            <a:endParaRPr lang="it-IT" sz="2800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4247" y="992122"/>
            <a:ext cx="10032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Attivazione corsi di informazione/educazione </a:t>
            </a:r>
          </a:p>
          <a:p>
            <a:pPr lvl="0" algn="r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sensibilizzazione su </a:t>
            </a:r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categorie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 bisogni emersi dalla ricerca: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Progetto Talenti Latenti - Rete per un welfare di comunità - Google Chrom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8085" r="6352" b="1702"/>
          <a:stretch/>
        </p:blipFill>
        <p:spPr>
          <a:xfrm>
            <a:off x="2363822" y="2142506"/>
            <a:ext cx="7509752" cy="4418318"/>
          </a:xfrm>
          <a:prstGeom prst="rect">
            <a:avLst/>
          </a:prstGeom>
        </p:spPr>
      </p:pic>
      <p:sp>
        <p:nvSpPr>
          <p:cNvPr id="8" name="Freccia curva 7"/>
          <p:cNvSpPr/>
          <p:nvPr/>
        </p:nvSpPr>
        <p:spPr>
          <a:xfrm rot="10800000">
            <a:off x="9974534" y="3315153"/>
            <a:ext cx="1225685" cy="2073024"/>
          </a:xfrm>
          <a:prstGeom prst="bentArrow">
            <a:avLst/>
          </a:prstGeom>
          <a:solidFill>
            <a:srgbClr val="A9CB5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338439" y="2418653"/>
            <a:ext cx="1638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</a:t>
            </a:r>
          </a:p>
          <a:p>
            <a:r>
              <a:rPr lang="it-IT" sz="24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 </a:t>
            </a:r>
            <a:endParaRPr lang="it-IT" sz="2400" dirty="0">
              <a:solidFill>
                <a:srgbClr val="A9CB5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7251" y="2142506"/>
            <a:ext cx="25356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100000"/>
            </a:pPr>
            <a:r>
              <a:rPr lang="it-IT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Dove:</a:t>
            </a:r>
          </a:p>
          <a:p>
            <a:pPr>
              <a:buClr>
                <a:schemeClr val="accent2"/>
              </a:buClr>
              <a:buSzPct val="100000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corsi si svolgono nelle città di Alba e di Bra e in alcuni territori periferici</a:t>
            </a:r>
          </a:p>
          <a:p>
            <a:pPr>
              <a:buClr>
                <a:schemeClr val="accent2"/>
              </a:buClr>
              <a:buSzPct val="100000"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it-IT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chi:</a:t>
            </a:r>
          </a:p>
          <a:p>
            <a:pPr>
              <a:buClr>
                <a:schemeClr val="accent2"/>
              </a:buClr>
              <a:buSzPct val="100000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corsi sono stati, e sono, rivolti alla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cittadinanza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e agli stakeholder del progetto Talenti Latenti</a:t>
            </a:r>
          </a:p>
          <a:p>
            <a:pPr>
              <a:buClr>
                <a:schemeClr val="accent2"/>
              </a:buClr>
              <a:buSzPct val="100000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/>
              </a:buClr>
              <a:buSzPct val="100000"/>
            </a:pPr>
            <a:r>
              <a:rPr lang="it-IT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Quando:</a:t>
            </a:r>
          </a:p>
          <a:p>
            <a:pPr>
              <a:buClr>
                <a:schemeClr val="accent2"/>
              </a:buClr>
              <a:buSzPct val="100000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Giovedì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di Talenti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42" y="1743455"/>
            <a:ext cx="3421875" cy="472715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" y="151074"/>
            <a:ext cx="1665676" cy="8578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11" y="6350182"/>
            <a:ext cx="1692016" cy="4212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83781" y="323765"/>
            <a:ext cx="105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piano formativo: su prevenzione e promozione della salute, </a:t>
            </a:r>
          </a:p>
          <a:p>
            <a:pPr lvl="0" algn="r"/>
            <a:r>
              <a:rPr lang="it-IT" b="1" cap="all" dirty="0" smtClean="0">
                <a:solidFill>
                  <a:srgbClr val="3F40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sostegno ai bisogni sociali e familiari</a:t>
            </a:r>
            <a:endParaRPr lang="it-IT" b="1" dirty="0">
              <a:solidFill>
                <a:srgbClr val="3F40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15791" y="1246417"/>
            <a:ext cx="16770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A9C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Genitorialità</a:t>
            </a:r>
            <a:endParaRPr lang="it-IT" sz="2000" b="1" dirty="0">
              <a:solidFill>
                <a:srgbClr val="A9C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30" y="1743454"/>
            <a:ext cx="3397918" cy="481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893</Words>
  <Application>Microsoft Office PowerPoint</Application>
  <PresentationFormat>Widescreen</PresentationFormat>
  <Paragraphs>149</Paragraphs>
  <Slides>17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Trebuchet MS</vt:lpstr>
      <vt:lpstr>Wingdings</vt:lpstr>
      <vt:lpstr>Wingdings 3</vt:lpstr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Chiesa Dott.ssa Giuliana</dc:creator>
  <cp:lastModifiedBy>Chiesa Dott.ssa Giuliana</cp:lastModifiedBy>
  <cp:revision>44</cp:revision>
  <cp:lastPrinted>2018-02-23T07:56:44Z</cp:lastPrinted>
  <dcterms:created xsi:type="dcterms:W3CDTF">2018-02-20T11:32:39Z</dcterms:created>
  <dcterms:modified xsi:type="dcterms:W3CDTF">2018-06-26T15:34:19Z</dcterms:modified>
</cp:coreProperties>
</file>