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7104062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C1299C3-8F9E-4A84-B3D5-B9826FC96C67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BD7075DD-9C79-4E7B-A208-A65A3B28D096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5EF62DFB-E4AA-429B-8E9B-D6B07CA24984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E553354F-A476-4071-A8D2-2B3A9556F7CE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77CB6A5B-3489-4006-8360-C992CA2F23E2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3A8E181B-D931-4DDC-AAC1-395497554C93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C8561E8D-CE5C-4575-90A1-531DD0B7ECBC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F20A6A88-C148-4218-A73C-705C006486CF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19487E29-A36F-4B6F-A66C-7ABAD659C63E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42C9DB9C-000A-404C-BDAB-9BB3F3AA57EA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EC5D4CB4-27A9-4AB1-B6F5-F3F2FB8458C7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B3CAE8E9-FBFA-4CB1-8E45-911FA0908E54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8CC32B3B-A354-43D8-B862-A3FEE258300F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72A943F6-91CE-46F3-840E-BE8E1911B150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26FD1717-B3BF-4B0F-BC4C-26549D3AA15B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0AAA5776-32F8-419A-BCE4-F3E5B498C9DF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EE99E07C-5AB4-49A6-AB94-2D1EFAC71192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0D22C066-D43A-4775-BF62-6A59307BEC79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710280" y="4925520"/>
            <a:ext cx="5681160" cy="4027680"/>
          </a:xfrm>
          <a:prstGeom prst="rect">
            <a:avLst/>
          </a:prstGeom>
        </p:spPr>
        <p:txBody>
          <a:bodyPr lIns="94680" rIns="94680" tIns="47520" bIns="4752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024080" y="9721080"/>
            <a:ext cx="3076200" cy="5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6E5C685D-9F47-4D52-A616-7652159F1385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09280" y="5879520"/>
            <a:ext cx="281160" cy="28116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11579760" y="6020640"/>
            <a:ext cx="612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1466720" y="5965920"/>
            <a:ext cx="107640" cy="10764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 flipV="1">
            <a:off x="0" y="6020640"/>
            <a:ext cx="803160" cy="72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0"/>
            <a:ext cx="12189960" cy="4414320"/>
          </a:xfrm>
          <a:prstGeom prst="rect">
            <a:avLst/>
          </a:prstGeom>
          <a:blipFill>
            <a:blip r:embed="rId2"/>
            <a:stretch>
              <a:fillRect l="1536176" t="0" r="1536176" b="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4416480"/>
            <a:ext cx="12189960" cy="243936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2638080" y="2253600"/>
            <a:ext cx="98280" cy="9828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9522720" y="2253600"/>
            <a:ext cx="98280" cy="9828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9"/>
          <p:cNvSpPr/>
          <p:nvPr/>
        </p:nvSpPr>
        <p:spPr>
          <a:xfrm>
            <a:off x="2692440" y="2303640"/>
            <a:ext cx="6876360" cy="360"/>
          </a:xfrm>
          <a:prstGeom prst="line">
            <a:avLst/>
          </a:prstGeom>
          <a:ln w="1260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4440240" y="5305320"/>
            <a:ext cx="98280" cy="9828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4507200" y="5358960"/>
            <a:ext cx="3223080" cy="360"/>
          </a:xfrm>
          <a:prstGeom prst="line">
            <a:avLst/>
          </a:prstGeom>
          <a:ln w="1260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7715880" y="5305320"/>
            <a:ext cx="98640" cy="9828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809280" y="5879520"/>
            <a:ext cx="281160" cy="28116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Line 2"/>
          <p:cNvSpPr/>
          <p:nvPr/>
        </p:nvSpPr>
        <p:spPr>
          <a:xfrm>
            <a:off x="11579760" y="6020640"/>
            <a:ext cx="612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11466720" y="5965920"/>
            <a:ext cx="107640" cy="10764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Line 4"/>
          <p:cNvSpPr/>
          <p:nvPr/>
        </p:nvSpPr>
        <p:spPr>
          <a:xfrm flipV="1">
            <a:off x="0" y="6020640"/>
            <a:ext cx="803160" cy="72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Line 6"/>
          <p:cNvSpPr/>
          <p:nvPr/>
        </p:nvSpPr>
        <p:spPr>
          <a:xfrm>
            <a:off x="0" y="2948040"/>
            <a:ext cx="3492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7"/>
          <p:cNvSpPr/>
          <p:nvPr/>
        </p:nvSpPr>
        <p:spPr>
          <a:xfrm>
            <a:off x="3472200" y="2897640"/>
            <a:ext cx="98640" cy="9864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8"/>
          <p:cNvSpPr/>
          <p:nvPr/>
        </p:nvSpPr>
        <p:spPr>
          <a:xfrm>
            <a:off x="809280" y="5879520"/>
            <a:ext cx="281160" cy="28116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Line 9"/>
          <p:cNvSpPr/>
          <p:nvPr/>
        </p:nvSpPr>
        <p:spPr>
          <a:xfrm>
            <a:off x="11579760" y="6020640"/>
            <a:ext cx="612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10"/>
          <p:cNvSpPr/>
          <p:nvPr/>
        </p:nvSpPr>
        <p:spPr>
          <a:xfrm>
            <a:off x="11466720" y="5965920"/>
            <a:ext cx="107640" cy="10764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Line 11"/>
          <p:cNvSpPr/>
          <p:nvPr/>
        </p:nvSpPr>
        <p:spPr>
          <a:xfrm flipV="1">
            <a:off x="0" y="6020640"/>
            <a:ext cx="803160" cy="72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Line 12"/>
          <p:cNvSpPr/>
          <p:nvPr/>
        </p:nvSpPr>
        <p:spPr>
          <a:xfrm flipV="1">
            <a:off x="4964400" y="832320"/>
            <a:ext cx="360" cy="179280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Line 13"/>
          <p:cNvSpPr/>
          <p:nvPr/>
        </p:nvSpPr>
        <p:spPr>
          <a:xfrm>
            <a:off x="4964400" y="836280"/>
            <a:ext cx="59256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Line 14"/>
          <p:cNvSpPr/>
          <p:nvPr/>
        </p:nvSpPr>
        <p:spPr>
          <a:xfrm flipV="1">
            <a:off x="10886400" y="832320"/>
            <a:ext cx="360" cy="39600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Line 15"/>
          <p:cNvSpPr/>
          <p:nvPr/>
        </p:nvSpPr>
        <p:spPr>
          <a:xfrm flipV="1">
            <a:off x="7925400" y="837000"/>
            <a:ext cx="360" cy="11782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809280" y="5879520"/>
            <a:ext cx="281160" cy="28116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Line 2"/>
          <p:cNvSpPr/>
          <p:nvPr/>
        </p:nvSpPr>
        <p:spPr>
          <a:xfrm>
            <a:off x="11579760" y="6020640"/>
            <a:ext cx="612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3"/>
          <p:cNvSpPr/>
          <p:nvPr/>
        </p:nvSpPr>
        <p:spPr>
          <a:xfrm>
            <a:off x="11466720" y="5965920"/>
            <a:ext cx="107640" cy="10764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Line 4"/>
          <p:cNvSpPr/>
          <p:nvPr/>
        </p:nvSpPr>
        <p:spPr>
          <a:xfrm flipV="1">
            <a:off x="0" y="6020640"/>
            <a:ext cx="803160" cy="72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5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Line 6"/>
          <p:cNvSpPr/>
          <p:nvPr/>
        </p:nvSpPr>
        <p:spPr>
          <a:xfrm flipH="1">
            <a:off x="7001640" y="2043360"/>
            <a:ext cx="519012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7"/>
          <p:cNvSpPr/>
          <p:nvPr/>
        </p:nvSpPr>
        <p:spPr>
          <a:xfrm>
            <a:off x="6924240" y="1992960"/>
            <a:ext cx="99360" cy="9864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Line 8"/>
          <p:cNvSpPr/>
          <p:nvPr/>
        </p:nvSpPr>
        <p:spPr>
          <a:xfrm>
            <a:off x="11579760" y="6020640"/>
            <a:ext cx="612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9"/>
          <p:cNvSpPr/>
          <p:nvPr/>
        </p:nvSpPr>
        <p:spPr>
          <a:xfrm>
            <a:off x="11466720" y="5965920"/>
            <a:ext cx="107640" cy="10764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Line 10"/>
          <p:cNvSpPr/>
          <p:nvPr/>
        </p:nvSpPr>
        <p:spPr>
          <a:xfrm flipV="1">
            <a:off x="0" y="6020640"/>
            <a:ext cx="803160" cy="72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1"/>
          <p:cNvSpPr/>
          <p:nvPr/>
        </p:nvSpPr>
        <p:spPr>
          <a:xfrm>
            <a:off x="809280" y="5879520"/>
            <a:ext cx="281160" cy="28116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09280" y="5879520"/>
            <a:ext cx="281160" cy="28116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2"/>
          <p:cNvSpPr/>
          <p:nvPr/>
        </p:nvSpPr>
        <p:spPr>
          <a:xfrm>
            <a:off x="11579760" y="6020640"/>
            <a:ext cx="612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11466720" y="5965920"/>
            <a:ext cx="107640" cy="107640"/>
          </a:xfrm>
          <a:prstGeom prst="ellipse">
            <a:avLst/>
          </a:prstGeom>
          <a:noFill/>
          <a:ln w="6480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4"/>
          <p:cNvSpPr/>
          <p:nvPr/>
        </p:nvSpPr>
        <p:spPr>
          <a:xfrm flipV="1">
            <a:off x="0" y="6020640"/>
            <a:ext cx="803160" cy="72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6"/>
          <p:cNvSpPr/>
          <p:nvPr/>
        </p:nvSpPr>
        <p:spPr>
          <a:xfrm flipH="1">
            <a:off x="878760" y="2796120"/>
            <a:ext cx="3024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7"/>
          <p:cNvSpPr/>
          <p:nvPr/>
        </p:nvSpPr>
        <p:spPr>
          <a:xfrm>
            <a:off x="801000" y="2750760"/>
            <a:ext cx="99360" cy="9864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8"/>
          <p:cNvSpPr/>
          <p:nvPr/>
        </p:nvSpPr>
        <p:spPr>
          <a:xfrm flipH="1">
            <a:off x="3836880" y="2750760"/>
            <a:ext cx="98640" cy="9864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Line 9"/>
          <p:cNvSpPr/>
          <p:nvPr/>
        </p:nvSpPr>
        <p:spPr>
          <a:xfrm flipH="1">
            <a:off x="878760" y="1710720"/>
            <a:ext cx="2988000" cy="36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0"/>
          <p:cNvSpPr/>
          <p:nvPr/>
        </p:nvSpPr>
        <p:spPr>
          <a:xfrm>
            <a:off x="801000" y="1665360"/>
            <a:ext cx="99360" cy="9864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11"/>
          <p:cNvSpPr/>
          <p:nvPr/>
        </p:nvSpPr>
        <p:spPr>
          <a:xfrm flipH="1">
            <a:off x="3823920" y="1660680"/>
            <a:ext cx="98640" cy="9864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523880" y="2335320"/>
            <a:ext cx="9141840" cy="17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                                                                                           </a:t>
            </a: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PIN</a:t>
            </a:r>
            <a:br/>
            <a:r>
              <a:rPr b="1" lang="it-IT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Progetto Itinerante Notturno</a:t>
            </a:r>
            <a:endParaRPr b="0" lang="it-IT" sz="4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523880" y="4734720"/>
            <a:ext cx="91418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Segnaposto immagine 5" descr=""/>
          <p:cNvPicPr/>
          <p:nvPr/>
        </p:nvPicPr>
        <p:blipFill>
          <a:blip r:embed="rId1"/>
          <a:stretch/>
        </p:blipFill>
        <p:spPr>
          <a:xfrm>
            <a:off x="4716000" y="4583880"/>
            <a:ext cx="2842920" cy="189504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24396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71" name="CustomShape 1"/>
          <p:cNvSpPr/>
          <p:nvPr/>
        </p:nvSpPr>
        <p:spPr>
          <a:xfrm>
            <a:off x="6941880" y="1103040"/>
            <a:ext cx="4410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Il Target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DFEA56FC-2F5E-4F50-B8EB-570B723842AD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5184000" y="2000160"/>
            <a:ext cx="5831280" cy="38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BISOGNI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riportati dai giovani sono principalmente di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essere ascoltati senza giudizio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stigmatizzazione. 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Cercano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operatori credibili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(giovani e adulti insieme) competenti sulle tematiche, vicini al loro mondo.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Vogliono essere visti, avere un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punto di riferimento leggero e flessibile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fruibile senza obblighi, ma con la possibilità di reiterare il contatto e la relazione più volte.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Chiedono di essere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partecipi e attivi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si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vogliono esprimere e dare un loro contributo.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24396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76" name="CustomShape 1"/>
          <p:cNvSpPr/>
          <p:nvPr/>
        </p:nvSpPr>
        <p:spPr>
          <a:xfrm>
            <a:off x="6941880" y="1103040"/>
            <a:ext cx="4410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Il Target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6128C163-BF42-4AAB-AA49-94A0D83A68CC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5"/>
          <p:cNvSpPr/>
          <p:nvPr/>
        </p:nvSpPr>
        <p:spPr>
          <a:xfrm>
            <a:off x="5184000" y="1944000"/>
            <a:ext cx="6263280" cy="43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Le motivazioni e il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SENSO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che i giovani riportano rispetto ai consumi di sostanze si riferiscono principalmente alla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socialità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al “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fare festa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insieme”, a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passaggi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importanti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di vita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(lauree, matrimoni, compleanni), al divertimento, al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piacere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al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migliorare l’umore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alla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disinibizione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nelle relazioni, al connubio con l’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attività sessuale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alla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curiosità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di esplorare nuovi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stati di coscienza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.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Più raramente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il consumo è correlato a situazioni di fragilità, solitudine, malessere: la sostanza viene utilizzata per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colmare vuoti, “staccare la testa”, placare l’ansia. 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24396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82" name="CustomShape 1"/>
          <p:cNvSpPr/>
          <p:nvPr/>
        </p:nvSpPr>
        <p:spPr>
          <a:xfrm>
            <a:off x="6894720" y="1090080"/>
            <a:ext cx="449208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Volontari e Tirocinanti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5370480" y="2378880"/>
            <a:ext cx="62654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si avvale della collaborazione di diversi giovani, tra volontari e tirocinanti, che con la loro presenza fungono da «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peer educator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» o «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mediatori transgenerazionali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» nei confronti della popolazione target: possono essere affini per età, frequentazioni, generi musicali o consumi. 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02B836C5-993F-4644-99A9-EA7383008897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42360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88" name="CustomShape 1"/>
          <p:cNvSpPr/>
          <p:nvPr/>
        </p:nvSpPr>
        <p:spPr>
          <a:xfrm>
            <a:off x="6967440" y="1090080"/>
            <a:ext cx="4419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Punti Critici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5904000" y="1893240"/>
            <a:ext cx="5660280" cy="421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La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complessità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la diversità dei contesti incontrati.  Il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fluttuare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dei consumi.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Gli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orari notturni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le condizioni climatiche avverse (il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freddo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d’inverno, la pioggia, il caldo al KFF…),  il volume della musica.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La visione dei gestori dei locali e degli organizzatori degli eventi in confronto con i temi della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salute pubblica 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La difficoltà di una collaborazione fattiva con le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forze dell'ordine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con gli amministratori comunali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CA99AD6B-6417-4126-BB84-E0F45F10BE90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42360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94" name="CustomShape 1"/>
          <p:cNvSpPr/>
          <p:nvPr/>
        </p:nvSpPr>
        <p:spPr>
          <a:xfrm>
            <a:off x="6967440" y="1090080"/>
            <a:ext cx="4419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Punti Critici in Pandemia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904000" y="2160000"/>
            <a:ext cx="5660280" cy="39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L’impossibilità dell’intervento sul territorio, durante il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lockdown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per molti mesi successivi, poi le limitazioni di orario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La “scomparsa” della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figura infermieristica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L’utilizzo esclusivo del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camper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per tamponi a domicilio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Il necessario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distanziamento fisico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Symbol"/>
              <a:buChar char=""/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La sospensione dell’utilizzo dell’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etilometro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478538CA-A436-4D91-A4A8-BE06E02588F0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28/10/2021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42360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300" name="CustomShape 1"/>
          <p:cNvSpPr/>
          <p:nvPr/>
        </p:nvSpPr>
        <p:spPr>
          <a:xfrm>
            <a:off x="6967440" y="1090080"/>
            <a:ext cx="4419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Punti di Forza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5975640" y="2378880"/>
            <a:ext cx="5660280" cy="39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Presenza costante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sul territorio cittadino e conseguente impatto significativo sulla popolazione target.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Punto di osservazione privilegiato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dell’andamento del fenomeno (luoghi e culture del divertimento) e i suoi mutamenti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Flessibilità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dell’intervento: capacità di adattamento al contesto, utilizzo di strumenti di promozione della salute, riduzione dei rischi e riduzione del danno. 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Conoscenza e collaborazione con i gestori dei locali e gli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organizzatori di eventi 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Interesse e apprezzamento 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del servizio da parte della popolazione target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AB32604E-37CB-4B68-93DD-EE8B1E235A6F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42360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305" name="CustomShape 1"/>
          <p:cNvSpPr/>
          <p:nvPr/>
        </p:nvSpPr>
        <p:spPr>
          <a:xfrm>
            <a:off x="6955920" y="432000"/>
            <a:ext cx="4419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Punti di Forza in pandemia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5975640" y="2378880"/>
            <a:ext cx="5660280" cy="39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Tenacia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della equipe, grande 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entusiasmo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anche da parte dei fruitori quando si è ricominciato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Consolidamento delle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RETI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grazie alle quali ci si è lanciati sui social (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Pinonda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), si sono attivate osservazioni partecipate (con 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NTV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), si è sviluppato un progetto integrato (coop Frassati per 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To.Nite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progetto 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D&amp;D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per Imbarchino), 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Scrittura 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articoli</a:t>
            </a:r>
            <a:r>
              <a:rPr b="1" lang="it-IT" sz="20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partecipazione a momenti di diffusione degli stessi sui 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social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35F12088-9F3B-4B5A-B631-01712060CAEA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5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42360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311" name="CustomShape 1"/>
          <p:cNvSpPr/>
          <p:nvPr/>
        </p:nvSpPr>
        <p:spPr>
          <a:xfrm>
            <a:off x="6955920" y="432000"/>
            <a:ext cx="4419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Punti di Forza in pandemia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5975640" y="2378880"/>
            <a:ext cx="5660280" cy="39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Nuovi contesti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maggiormente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radicati sul territorio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(Comala, Imbarchino) o vecchi contesti rivisitati (associazione Vanchiglia)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Rilancio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tirocinanti e volontari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Realizzazione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nuovo materiale</a:t>
            </a: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informativo e nuovi strumenti (drug-weel, posaceneri…)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Recupero dell’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etilometro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A1637622-56B1-4076-B14E-6C7BFA69BD1A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24396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317" name="CustomShape 1"/>
          <p:cNvSpPr/>
          <p:nvPr/>
        </p:nvSpPr>
        <p:spPr>
          <a:xfrm>
            <a:off x="5370480" y="2378880"/>
            <a:ext cx="62654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9A32630D-B3FC-4B14-B205-2F0DFB91E0C1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1" name="Immagine 6" descr=""/>
          <p:cNvPicPr/>
          <p:nvPr/>
        </p:nvPicPr>
        <p:blipFill>
          <a:blip r:embed="rId2"/>
          <a:stretch/>
        </p:blipFill>
        <p:spPr>
          <a:xfrm>
            <a:off x="3706200" y="952920"/>
            <a:ext cx="6683040" cy="502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810000" y="1546200"/>
            <a:ext cx="4844880" cy="108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5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GRAZIE!</a:t>
            </a:r>
            <a:endParaRPr b="0" lang="it-IT" sz="55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825120" y="2901240"/>
            <a:ext cx="4584240" cy="7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PIN - Progetto Itinerante Notturno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792000" y="3888000"/>
            <a:ext cx="458424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it-IT" sz="17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Email:</a:t>
            </a:r>
            <a:endParaRPr b="0" lang="it-IT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792000" y="4892760"/>
            <a:ext cx="458424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5"/>
          <p:cNvSpPr/>
          <p:nvPr/>
        </p:nvSpPr>
        <p:spPr>
          <a:xfrm>
            <a:off x="831960" y="5153040"/>
            <a:ext cx="458424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it-IT" sz="17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Facebook:</a:t>
            </a:r>
            <a:endParaRPr b="0" lang="it-IT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825120" y="5363640"/>
            <a:ext cx="458424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Progetto PIN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8" name="Segnaposto immagine 14" descr=""/>
          <p:cNvPicPr/>
          <p:nvPr/>
        </p:nvPicPr>
        <p:blipFill>
          <a:blip r:embed="rId1"/>
          <a:stretch/>
        </p:blipFill>
        <p:spPr>
          <a:xfrm>
            <a:off x="6095880" y="0"/>
            <a:ext cx="6087600" cy="685584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329" name="CustomShape 7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0" name="Immagine 17" descr=""/>
          <p:cNvPicPr/>
          <p:nvPr/>
        </p:nvPicPr>
        <p:blipFill>
          <a:blip r:embed="rId2"/>
          <a:stretch/>
        </p:blipFill>
        <p:spPr>
          <a:xfrm>
            <a:off x="6109920" y="819720"/>
            <a:ext cx="4507920" cy="3467520"/>
          </a:xfrm>
          <a:prstGeom prst="rect">
            <a:avLst/>
          </a:prstGeom>
          <a:ln>
            <a:noFill/>
          </a:ln>
        </p:spPr>
      </p:pic>
      <p:sp>
        <p:nvSpPr>
          <p:cNvPr id="331" name="CustomShape 8"/>
          <p:cNvSpPr/>
          <p:nvPr/>
        </p:nvSpPr>
        <p:spPr>
          <a:xfrm>
            <a:off x="720000" y="4160520"/>
            <a:ext cx="3204720" cy="44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pin@aslcittaditorino.it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9"/>
          <p:cNvSpPr/>
          <p:nvPr/>
        </p:nvSpPr>
        <p:spPr>
          <a:xfrm>
            <a:off x="721440" y="4536000"/>
            <a:ext cx="1254960" cy="94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it-IT" sz="17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Instagram:</a:t>
            </a:r>
            <a:endParaRPr b="0" lang="it-IT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10"/>
          <p:cNvSpPr/>
          <p:nvPr/>
        </p:nvSpPr>
        <p:spPr>
          <a:xfrm>
            <a:off x="721440" y="4752000"/>
            <a:ext cx="154980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pin_torino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433880" y="605160"/>
            <a:ext cx="9141840" cy="97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Il Servizio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3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39652733-8EBF-4FA7-A22A-654306397EAF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778680" y="2433960"/>
            <a:ext cx="10694160" cy="28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Il Progetto Itinerante Notturno ha iniziato la sua attività nell’estate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del 2009 in diversi luoghi della città. 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Il Servizio PIN afferisce al Dipartimento delle Dipendenze dell’ASL Città di Torino e si colloca nell’Area della </a:t>
            </a:r>
            <a:r>
              <a:rPr b="1" lang="it-IT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Bassa Soglia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.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Il PIN agisce a favore della </a:t>
            </a:r>
            <a:r>
              <a:rPr b="1" lang="it-IT" sz="2800" spc="-1" strike="noStrike">
                <a:solidFill>
                  <a:srgbClr val="ff1616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promozione della salute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della </a:t>
            </a:r>
            <a:r>
              <a:rPr b="1" lang="it-IT" sz="2800" spc="-1" strike="noStrike">
                <a:solidFill>
                  <a:srgbClr val="ff1616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limitazione dei rischi 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e della </a:t>
            </a:r>
            <a:r>
              <a:rPr b="1" lang="it-IT" sz="2800" spc="-1" strike="noStrike">
                <a:solidFill>
                  <a:srgbClr val="ff1616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riduzione del danno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legati ai consumi di alcol e altre sostanze psicotrope, all’interno dei luoghi del divertimento della città di Torino.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33880" y="605160"/>
            <a:ext cx="9141840" cy="97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L’Attività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3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0C354FD9-1FC1-43B9-94FE-B82C064DE834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978840" y="2665800"/>
            <a:ext cx="10146240" cy="279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L’operatività del servizio si caratterizza per la </a:t>
            </a:r>
            <a:r>
              <a:rPr b="1" lang="it-IT" sz="2800" spc="-1" strike="noStrike">
                <a:solidFill>
                  <a:srgbClr val="ff1616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presenza costante di operatori qualificati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nei </a:t>
            </a:r>
            <a:r>
              <a:rPr b="1" lang="it-IT" sz="2800" spc="-1" strike="noStrike">
                <a:solidFill>
                  <a:srgbClr val="ff1616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luoghi del “loisir” della città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in alcuni giorni infrasettimanali e durante il </a:t>
            </a:r>
            <a:r>
              <a:rPr b="1" lang="it-IT" sz="2800" spc="-1" strike="noStrike">
                <a:solidFill>
                  <a:srgbClr val="ff1616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weekend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soprattutto in </a:t>
            </a:r>
            <a:r>
              <a:rPr b="1" lang="it-IT" sz="2800" spc="-1" strike="noStrike">
                <a:solidFill>
                  <a:srgbClr val="ff1616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orario serale e notturno</a:t>
            </a: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oltre che durante le manifestazioni cittadine di promozione della salute, sicurezza stradale, educazione al consumo consapevole di alcol.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03160" y="862920"/>
            <a:ext cx="2826000" cy="61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Le azioni</a:t>
            </a:r>
            <a:endParaRPr b="0"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597600" y="1831680"/>
            <a:ext cx="2214720" cy="32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Gli operatori promuovono, all’interno della 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RELAZIONE</a:t>
            </a:r>
            <a:r>
              <a:rPr b="1" lang="it-IT" sz="1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con le persone incontrate, la consapevolezza dei rischi e dei possibili danni legati al consumo di sostanze psicotrope, sia quelle legali sia quelle illegali.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DB7FAC41-6652-4C6A-BA13-6FF99C6BF522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4475160" y="2631600"/>
            <a:ext cx="976320" cy="976320"/>
          </a:xfrm>
          <a:prstGeom prst="rect">
            <a:avLst/>
          </a:prstGeom>
          <a:noFill/>
          <a:ln w="6480">
            <a:solidFill>
              <a:srgbClr val="00bbb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72000" bIns="0" anchor="ctr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it-IT" sz="7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1</a:t>
            </a:r>
            <a:endParaRPr b="0" lang="it-IT" sz="7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7436160" y="2015640"/>
            <a:ext cx="976320" cy="976320"/>
          </a:xfrm>
          <a:prstGeom prst="rect">
            <a:avLst/>
          </a:prstGeom>
          <a:noFill/>
          <a:ln w="6480">
            <a:solidFill>
              <a:srgbClr val="00bbb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6000" bIns="0" anchor="ctr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it-IT" sz="7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2</a:t>
            </a:r>
            <a:endParaRPr b="0" lang="it-IT" sz="7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10397160" y="1239840"/>
            <a:ext cx="976320" cy="976320"/>
          </a:xfrm>
          <a:prstGeom prst="rect">
            <a:avLst/>
          </a:prstGeom>
          <a:noFill/>
          <a:ln w="6480">
            <a:solidFill>
              <a:srgbClr val="00bbb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6000" bIns="0" anchor="ctr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it-IT" sz="7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3</a:t>
            </a:r>
            <a:endParaRPr b="0" lang="it-IT" sz="7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3099600" y="4320000"/>
            <a:ext cx="2587320" cy="197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Informazioni sulle sostanze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Stimolo alla riflessione sui comportamenti e promozione di comportamenti responsabili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Promozione di empowerment  nelle situazioni di divertimento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Couseling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Indirizzo ai servizi presenti sul territorio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0"/>
          <p:cNvSpPr/>
          <p:nvPr/>
        </p:nvSpPr>
        <p:spPr>
          <a:xfrm>
            <a:off x="3151440" y="3884040"/>
            <a:ext cx="2587320" cy="3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Promozione della salute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11"/>
          <p:cNvSpPr/>
          <p:nvPr/>
        </p:nvSpPr>
        <p:spPr>
          <a:xfrm>
            <a:off x="6048720" y="3849480"/>
            <a:ext cx="2587320" cy="178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Compilazione </a:t>
            </a:r>
            <a:r>
              <a:rPr b="1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questionario</a:t>
            </a: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rilevazione alcolemia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Distribuzione Alcoltest Monouso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12"/>
          <p:cNvSpPr/>
          <p:nvPr/>
        </p:nvSpPr>
        <p:spPr>
          <a:xfrm>
            <a:off x="6048720" y="3190320"/>
            <a:ext cx="2587320" cy="3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Limitazione dei rischi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8975160" y="3147120"/>
            <a:ext cx="2587320" cy="230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Counseling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bbbb"/>
              </a:buClr>
              <a:buFont typeface="Courier New"/>
              <a:buChar char="o"/>
            </a:pPr>
            <a:r>
              <a:rPr b="0" lang="it-IT" sz="1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Distribuzione di materiali specifici: preservativi, tappi per le orecchie, «pippotti» monouso, soluzione fisiologica (a richiesta: siringhe sterili, acqua PPI, naloxone)</a:t>
            </a:r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14"/>
          <p:cNvSpPr/>
          <p:nvPr/>
        </p:nvSpPr>
        <p:spPr>
          <a:xfrm>
            <a:off x="8975160" y="2487960"/>
            <a:ext cx="2413080" cy="3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Riduzione del Danno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433880" y="257400"/>
            <a:ext cx="9141840" cy="9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it-IT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 Contesti</a:t>
            </a:r>
            <a:endParaRPr b="0" lang="it-IT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8CB49AF5-3D22-477E-9922-07F51A7DFFA5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Immagine 3" descr=""/>
          <p:cNvPicPr/>
          <p:nvPr/>
        </p:nvPicPr>
        <p:blipFill>
          <a:blip r:embed="rId1"/>
          <a:stretch/>
        </p:blipFill>
        <p:spPr>
          <a:xfrm>
            <a:off x="3227040" y="1208520"/>
            <a:ext cx="2446920" cy="229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8" name="Immagine 8" descr=""/>
          <p:cNvPicPr/>
          <p:nvPr/>
        </p:nvPicPr>
        <p:blipFill>
          <a:blip r:embed="rId2"/>
          <a:stretch/>
        </p:blipFill>
        <p:spPr>
          <a:xfrm>
            <a:off x="6236280" y="1216080"/>
            <a:ext cx="2327400" cy="219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9" name="Immagine 9" descr=""/>
          <p:cNvPicPr/>
          <p:nvPr/>
        </p:nvPicPr>
        <p:blipFill>
          <a:blip r:embed="rId3"/>
          <a:stretch/>
        </p:blipFill>
        <p:spPr>
          <a:xfrm>
            <a:off x="9126360" y="1313640"/>
            <a:ext cx="2327400" cy="209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0" name="CustomShape 5"/>
          <p:cNvSpPr/>
          <p:nvPr/>
        </p:nvSpPr>
        <p:spPr>
          <a:xfrm>
            <a:off x="558360" y="3503160"/>
            <a:ext cx="2327400" cy="16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Piazze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Vittorio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Saluzzo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Santa Giulia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“</a:t>
            </a: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Le Panche”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3346920" y="3542400"/>
            <a:ext cx="2327400" cy="21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Club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The Beach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Q35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Centralino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Vogue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Giancarlo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Azimut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Bunker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9060480" y="3562560"/>
            <a:ext cx="2513880" cy="23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it-IT" sz="86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Eventi</a:t>
            </a:r>
            <a:endParaRPr b="0" lang="it-IT" sz="8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8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55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La Salute scende in Piazza</a:t>
            </a:r>
            <a:endParaRPr b="0" lang="it-IT" sz="55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5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World Heart Day</a:t>
            </a:r>
            <a:endParaRPr b="0" lang="it-IT" sz="55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55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Giornata mondiale della salute</a:t>
            </a:r>
            <a:endParaRPr b="0" lang="it-IT" sz="55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55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Salone dell’auto</a:t>
            </a:r>
            <a:endParaRPr b="0" lang="it-IT" sz="55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55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55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Oktoberfest </a:t>
            </a:r>
            <a:endParaRPr b="0" lang="it-IT" sz="55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8"/>
          <p:cNvSpPr/>
          <p:nvPr/>
        </p:nvSpPr>
        <p:spPr>
          <a:xfrm>
            <a:off x="6236280" y="3529440"/>
            <a:ext cx="2544840" cy="16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Festival Musicali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Club to Club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Kappa Future Festival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Movement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ToDays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9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Reload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4"/>
          <a:stretch/>
        </p:blipFill>
        <p:spPr>
          <a:xfrm>
            <a:off x="558360" y="1224000"/>
            <a:ext cx="2302920" cy="230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433880" y="257400"/>
            <a:ext cx="9141840" cy="9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it-IT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 Contesti</a:t>
            </a:r>
            <a:endParaRPr b="0" lang="it-IT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3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85DE66E6-602C-4DDA-A289-3AD9384EE1CA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558360" y="3503160"/>
            <a:ext cx="2327400" cy="16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6"/>
          <p:cNvSpPr/>
          <p:nvPr/>
        </p:nvSpPr>
        <p:spPr>
          <a:xfrm>
            <a:off x="3346920" y="3542400"/>
            <a:ext cx="2327400" cy="21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9060480" y="3562560"/>
            <a:ext cx="2513880" cy="23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360000" y="1326240"/>
            <a:ext cx="4534920" cy="453492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6624000" y="1296000"/>
            <a:ext cx="4576680" cy="457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42360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55" name="CustomShape 1"/>
          <p:cNvSpPr/>
          <p:nvPr/>
        </p:nvSpPr>
        <p:spPr>
          <a:xfrm>
            <a:off x="6413760" y="1090080"/>
            <a:ext cx="497304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Reti 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5975640" y="2378880"/>
            <a:ext cx="56602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Il Servizio PIN fa parte della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Rete Regionale “Safe Night”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del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Tavolo Tecnico Regionale sulla Riduzione del Danno.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Collabora con altri Servizi e Progetti nel Dipartimento, con il Progetto NTV, con la Cooperativa Frassati, in particolare sul</a:t>
            </a:r>
            <a:r>
              <a:rPr b="1" lang="it-IT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progetto To.Nite</a:t>
            </a:r>
            <a:r>
              <a:rPr b="1" lang="it-IT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del Comune di Torino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C29D0B68-5245-4E2F-8601-3F45CB2AAEF0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24396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60" name="CustomShape 1"/>
          <p:cNvSpPr/>
          <p:nvPr/>
        </p:nvSpPr>
        <p:spPr>
          <a:xfrm>
            <a:off x="6941880" y="1103040"/>
            <a:ext cx="4410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Il Target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5705280" y="2378880"/>
            <a:ext cx="59306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Durante le uscite si entra in contatto principalmente con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consumatori socialmente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integrati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di età diversa ma in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prevalenza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giovanile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che nelle serate e nei fine settimana frequentano i locali di tendenza della città e le piazze dedicate al </a:t>
            </a:r>
            <a:r>
              <a:rPr b="1" i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loisir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e </a:t>
            </a:r>
            <a:r>
              <a:rPr b="1" i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clubbing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notturno. 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Spesso si avvicinano al servizio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anche adulti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per essere informati, per confrontarsi sugli stessi temi, magari in relazione ai propri figli o giovani di cui si occupano (insegnanti, educatori…)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A674DAAD-4312-4CC2-A729-2A945A705973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egnaposto immagine 19" descr=""/>
          <p:cNvPicPr/>
          <p:nvPr/>
        </p:nvPicPr>
        <p:blipFill>
          <a:blip r:embed="rId1"/>
          <a:stretch/>
        </p:blipFill>
        <p:spPr>
          <a:xfrm>
            <a:off x="1004760" y="377640"/>
            <a:ext cx="3243960" cy="53838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265" name="CustomShape 1"/>
          <p:cNvSpPr/>
          <p:nvPr/>
        </p:nvSpPr>
        <p:spPr>
          <a:xfrm>
            <a:off x="6941880" y="1103040"/>
            <a:ext cx="441000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Il Target</a:t>
            </a:r>
            <a:endParaRPr b="0" lang="it-IT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5705280" y="2378880"/>
            <a:ext cx="59306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TEMI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portati al Servizio PIN sono : 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Wingdings" charset="2"/>
              <a:buChar char=""/>
            </a:pP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 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 consumi di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alcol e altre sostanze 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Wingdings" charset="2"/>
              <a:buChar char=""/>
            </a:pP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 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Le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strategie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messe in campo per gestire i consumi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Wingdings" charset="2"/>
              <a:buChar char=""/>
            </a:pP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00bbbb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I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modelli di divertimento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la situazione di Torino post-restrizioni, i festival, i locali frequentati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Wingdings" charset="2"/>
              <a:buChar char=""/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 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La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sessualità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, sia collegata ai consumi, che come tematica a sé stante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Wingdings" charset="2"/>
              <a:buChar char=""/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 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Le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relazioni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affettive, le amicizie, i rapporti familiari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001"/>
              </a:spcBef>
              <a:buClr>
                <a:srgbClr val="00bbbb"/>
              </a:buClr>
              <a:buFont typeface="Wingdings" charset="2"/>
              <a:buChar char=""/>
            </a:pP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  </a:t>
            </a:r>
            <a:r>
              <a:rPr b="1" lang="it-IT" sz="2400" spc="-1" strike="noStrike">
                <a:solidFill>
                  <a:srgbClr val="3fbdbe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Le proprie </a:t>
            </a: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storie personali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778680" y="5879520"/>
            <a:ext cx="35244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65406640-EFA3-4B07-88F6-734EFE6DCFCC}" type="slidenum"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1</a:t>
            </a:fld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1170000" y="5878800"/>
            <a:ext cx="29134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DejaVu Sans"/>
              </a:rPr>
              <a:t>PIN - Progetto Itinerante Notturno</a:t>
            </a:r>
            <a:endParaRPr b="0" lang="it-IT" sz="1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10017000" y="5878800"/>
            <a:ext cx="133488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futuristica</Template>
  <TotalTime>176</TotalTime>
  <Application>LibreOffice/5.3.4.2$Windows_x86 LibreOffice_project/f82d347ccc0be322489bf7da61d7e4ad13fe2ff3</Application>
  <Words>830</Words>
  <Paragraphs>149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2020-01-21T03:33:24Z</dcterms:created>
  <dc:creator/>
  <dc:description/>
  <dc:language>it-IT</dc:language>
  <cp:lastModifiedBy>Margherita Scarafiotti</cp:lastModifiedBy>
  <cp:lastPrinted>2021-10-27T16:44:52Z</cp:lastPrinted>
  <dcterms:modified xsi:type="dcterms:W3CDTF">2022-01-19T16:29:16Z</dcterms:modified>
  <cp:revision>67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