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78" r:id="rId16"/>
    <p:sldId id="271" r:id="rId17"/>
    <p:sldId id="276" r:id="rId18"/>
    <p:sldId id="272" r:id="rId19"/>
    <p:sldId id="277" r:id="rId20"/>
  </p:sldIdLst>
  <p:sldSz cx="9720263" cy="6480175"/>
  <p:notesSz cx="6807200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42" y="-834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83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950913"/>
            <a:ext cx="51435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1053217" y="4712937"/>
            <a:ext cx="4705922" cy="38053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55102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it-IT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2235" y="951592"/>
            <a:ext cx="4442699" cy="342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053217" y="4712937"/>
            <a:ext cx="4705922" cy="369332"/>
          </a:xfrm>
        </p:spPr>
        <p:txBody>
          <a:bodyPr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2235" y="951592"/>
            <a:ext cx="4442699" cy="342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053217" y="4712937"/>
            <a:ext cx="4705922" cy="369332"/>
          </a:xfrm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2235" y="951592"/>
            <a:ext cx="4442699" cy="342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053217" y="4712937"/>
            <a:ext cx="4705922" cy="369332"/>
          </a:xfrm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2235" y="951592"/>
            <a:ext cx="4442699" cy="342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053217" y="4712937"/>
            <a:ext cx="4705922" cy="369332"/>
          </a:xfrm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2235" y="951592"/>
            <a:ext cx="4442699" cy="342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053217" y="4712937"/>
            <a:ext cx="4705922" cy="369332"/>
          </a:xfrm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2235" y="951592"/>
            <a:ext cx="4442699" cy="342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053217" y="4712937"/>
            <a:ext cx="4705922" cy="369332"/>
          </a:xfrm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31850" y="950913"/>
            <a:ext cx="51435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490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1943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59613" y="241300"/>
            <a:ext cx="2114550" cy="56737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14375" y="241300"/>
            <a:ext cx="6192838" cy="56737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4574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07272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8124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14375" y="1682750"/>
            <a:ext cx="4152900" cy="423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9675" y="1682750"/>
            <a:ext cx="4154488" cy="423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872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03739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3157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20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3133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7044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714240" y="241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14240" y="1682639"/>
            <a:ext cx="8459280" cy="423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None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969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729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206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485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ttangolo 3"/>
          <p:cNvSpPr/>
          <p:nvPr/>
        </p:nvSpPr>
        <p:spPr>
          <a:xfrm>
            <a:off x="699120" y="6065640"/>
            <a:ext cx="9020880" cy="8280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2400" b="0" i="0" u="none" strike="noStrike">
              <a:ln>
                <a:noFill/>
              </a:ln>
              <a:solidFill>
                <a:srgbClr val="FFFFFF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16639" y="6247800"/>
            <a:ext cx="7803000" cy="8280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2400" b="0" i="0" u="none" strike="noStrike">
              <a:ln>
                <a:noFill/>
              </a:ln>
              <a:solidFill>
                <a:srgbClr val="FFFFFF"/>
              </a:solidFill>
              <a:latin typeface="Albany" pitchFamily="34"/>
              <a:ea typeface="HG Mincho Light J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hangingPunct="0">
        <a:tabLst/>
        <a:defRPr lang="it-IT" sz="1030" b="1" i="1" u="none" strike="noStrike">
          <a:ln>
            <a:noFill/>
          </a:ln>
          <a:solidFill>
            <a:srgbClr val="FF9966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210"/>
        </a:spcAft>
        <a:tabLst/>
        <a:defRPr lang="it-IT" sz="1030" b="0" i="0" u="none" strike="noStrike">
          <a:ln>
            <a:noFill/>
          </a:ln>
          <a:solidFill>
            <a:srgbClr val="E6E6E6"/>
          </a:solidFill>
          <a:latin typeface="Thorndale" pitchFamily="18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/>
              <a:t> </a:t>
            </a:r>
            <a:br>
              <a:rPr lang="it-IT"/>
            </a:br>
            <a:endParaRPr lang="it-IT"/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4294967295"/>
          </p:nvPr>
        </p:nvSpPr>
        <p:spPr>
          <a:xfrm>
            <a:off x="1049399" y="1906200"/>
            <a:ext cx="8174520" cy="4082759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215900" lvl="0" indent="-215900" algn="ctr">
              <a:buNone/>
            </a:pPr>
            <a:r>
              <a:rPr lang="it-IT" sz="3600" dirty="0">
                <a:solidFill>
                  <a:srgbClr val="CCCCCC"/>
                </a:solidFill>
                <a:latin typeface="Albany"/>
              </a:rPr>
              <a:t>Il Progetto Itinerante Notturno</a:t>
            </a:r>
            <a:endParaRPr lang="it-IT"/>
          </a:p>
          <a:p>
            <a:pPr marL="215900" lvl="0" indent="-215900" algn="ctr">
              <a:buNone/>
            </a:pPr>
            <a:r>
              <a:rPr lang="it-IT" sz="3600" dirty="0">
                <a:solidFill>
                  <a:srgbClr val="CCCCCC"/>
                </a:solidFill>
                <a:latin typeface="Albany"/>
              </a:rPr>
              <a:t>Dipartimento di Patologia delle Dipendenze</a:t>
            </a:r>
          </a:p>
          <a:p>
            <a:pPr marL="215900" indent="-215900" algn="ctr">
              <a:buNone/>
            </a:pPr>
            <a:r>
              <a:rPr lang="it-IT" sz="3600" dirty="0">
                <a:solidFill>
                  <a:srgbClr val="CCCCCC"/>
                </a:solidFill>
                <a:latin typeface="Albany"/>
              </a:rPr>
              <a:t>ASL Città di Torino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464000" y="791815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I contesti e le loro specificità:</a:t>
            </a:r>
            <a:br>
              <a:rPr lang="it-IT" sz="2800" dirty="0"/>
            </a:br>
            <a:r>
              <a:rPr lang="it-IT" sz="2800" dirty="0"/>
              <a:t> i locali notturni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16013" y="1800225"/>
            <a:ext cx="8147908" cy="251936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compatLnSpc="0"/>
          <a:lstStyle/>
          <a:p>
            <a:pPr algn="just">
              <a:spcAft>
                <a:spcPts val="600"/>
              </a:spcAft>
            </a:pPr>
            <a:r>
              <a:rPr lang="it-IT" sz="24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In altri casi il Pin è presente in </a:t>
            </a:r>
            <a:r>
              <a:rPr lang="it-IT" sz="2400" b="0" i="1" u="sng" strike="noStrike" spc="0" dirty="0">
                <a:ln>
                  <a:noFill/>
                </a:ln>
                <a:solidFill>
                  <a:srgbClr val="FFFFFF"/>
                </a:solidFill>
                <a:uFillTx/>
                <a:latin typeface="Albany"/>
                <a:ea typeface="Calibri" pitchFamily="1"/>
                <a:cs typeface="Arial" pitchFamily="34"/>
              </a:rPr>
              <a:t>locali </a:t>
            </a:r>
            <a:r>
              <a:rPr lang="it-IT" sz="2400" b="0" i="1" u="sng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notturni</a:t>
            </a:r>
            <a:r>
              <a:rPr lang="it-IT" sz="2400" i="1" u="sng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it-IT" sz="2400" b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con grossa affluenza di persone</a:t>
            </a:r>
            <a:r>
              <a:rPr lang="it-IT" sz="24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:</a:t>
            </a:r>
            <a:endParaRPr lang="it-IT" sz="2400" b="0" i="1" u="sng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il</a:t>
            </a:r>
            <a:r>
              <a:rPr lang="it-IT" sz="24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“Bunker” </a:t>
            </a:r>
            <a:r>
              <a:rPr lang="it-IT" sz="24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e fino alla chiusura nella primavera 2017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lo "Chalet" del Valentino</a:t>
            </a:r>
            <a:endParaRPr lang="it-IT" dirty="0">
              <a:solidFill>
                <a:srgbClr val="000000"/>
              </a:solidFill>
              <a:latin typeface="Calibri"/>
              <a:ea typeface="Calibri" pitchFamily="1"/>
              <a:cs typeface="Arial" pitchFamily="34"/>
            </a:endParaRPr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(</a:t>
            </a:r>
            <a:r>
              <a:rPr lang="it-IT" sz="24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in passato</a:t>
            </a:r>
            <a:r>
              <a:rPr lang="it-IT" sz="24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anche</a:t>
            </a:r>
            <a:r>
              <a:rPr lang="it-IT" sz="24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“Hiroshima</a:t>
            </a:r>
            <a:r>
              <a:rPr lang="it-IT" sz="24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  <a:r>
              <a:rPr lang="it-IT" sz="24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mon</a:t>
            </a:r>
            <a:r>
              <a:rPr lang="it-IT" sz="24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  <a:r>
              <a:rPr lang="it-IT" sz="24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Amour</a:t>
            </a:r>
            <a:r>
              <a:rPr lang="it-IT" sz="24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”).</a:t>
            </a:r>
            <a:endParaRPr lang="it-IT"/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Con i gestori dei locali si concordano le date 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più significative e si garantisce una presenza mensile.</a:t>
            </a:r>
            <a:endParaRPr lang="it-IT" dirty="0"/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it-IT" sz="2800" b="0" i="0" u="none" strike="noStrike" spc="0" dirty="0">
              <a:ln>
                <a:noFill/>
              </a:ln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I contesti e le loro specificità:</a:t>
            </a:r>
            <a:br>
              <a:rPr lang="it-IT" sz="2800" dirty="0"/>
            </a:br>
            <a:r>
              <a:rPr lang="it-IT" sz="2800" dirty="0"/>
              <a:t> i grandi eventi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11659" y="2375999"/>
            <a:ext cx="8582380" cy="2736295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compatLnSpc="0"/>
          <a:lstStyle/>
          <a:p>
            <a:pPr algn="just">
              <a:spcAft>
                <a:spcPts val="600"/>
              </a:spcAft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Il progetto è presente nei </a:t>
            </a:r>
            <a:r>
              <a:rPr lang="it-IT" sz="2600" i="1" u="sng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grandi eventi </a:t>
            </a:r>
            <a:r>
              <a:rPr lang="it-IT" sz="2600" b="0" i="1" u="sng" strike="noStrike" spc="0" dirty="0">
                <a:ln>
                  <a:noFill/>
                </a:ln>
                <a:solidFill>
                  <a:srgbClr val="FFFFFF"/>
                </a:solidFill>
                <a:uFillTx/>
                <a:latin typeface="Albany"/>
                <a:ea typeface="Calibri" pitchFamily="1"/>
                <a:cs typeface="Arial" pitchFamily="34"/>
              </a:rPr>
              <a:t>di musica elettronica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</a:t>
            </a:r>
            <a:endParaRPr lang="it-IT" sz="2600" b="0" i="0" u="none" strike="noStrike" spc="0" dirty="0">
              <a:ln>
                <a:noFill/>
              </a:ln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algn="just">
              <a:spcAft>
                <a:spcPts val="600"/>
              </a:spcAft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che si 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sono moltiplicati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in città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negli ultimi anni </a:t>
            </a:r>
            <a:endParaRPr lang="it-IT" sz="2600" dirty="0">
              <a:solidFill>
                <a:srgbClr val="000000"/>
              </a:solidFill>
              <a:latin typeface="Albany"/>
              <a:ea typeface="Calibri" pitchFamily="1"/>
              <a:cs typeface="Arial" pitchFamily="34"/>
            </a:endParaRPr>
          </a:p>
          <a:p>
            <a:pPr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e richiamano migliaia di persone anche dall'estero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:</a:t>
            </a:r>
            <a:r>
              <a:rPr lang="it-IT" sz="2600" dirty="0">
                <a:solidFill>
                  <a:srgbClr val="000000"/>
                </a:solidFill>
                <a:latin typeface="Albany"/>
                <a:ea typeface="Calibri" pitchFamily="1"/>
                <a:cs typeface="Arial" pitchFamily="34"/>
              </a:rPr>
              <a:t> </a:t>
            </a:r>
            <a:endParaRPr lang="it-IT" sz="2600" dirty="0">
              <a:latin typeface="Albany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KappaFuturFestival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, </a:t>
            </a:r>
            <a:r>
              <a:rPr lang="it-IT" sz="26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Movement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, Club2Club, 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Reload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, </a:t>
            </a:r>
            <a:r>
              <a:rPr lang="it-IT" sz="26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HoliFusionFestival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.</a:t>
            </a:r>
            <a:endParaRPr lang="it-IT" sz="2800" b="0" i="0" u="none" strike="noStrike" spc="0" dirty="0">
              <a:ln>
                <a:noFill/>
              </a:ln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I contesti e le loro specificità: </a:t>
            </a:r>
            <a:br>
              <a:rPr lang="it-IT" sz="2800" dirty="0"/>
            </a:br>
            <a:r>
              <a:rPr lang="it-IT" sz="2800" dirty="0"/>
              <a:t>le manifestazioni cittadine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79563" y="1675517"/>
            <a:ext cx="8845064" cy="315980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compatLnSpc="0"/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2800" b="0" i="0" u="none" strike="noStrike" spc="0" dirty="0">
              <a:ln>
                <a:noFill/>
              </a:ln>
              <a:solidFill>
                <a:srgbClr val="FFFFFF"/>
              </a:solidFill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Il progetto Pin è presente in alcune 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1" u="sng" strike="noStrike" spc="0" dirty="0">
                <a:ln>
                  <a:noFill/>
                </a:ln>
                <a:solidFill>
                  <a:srgbClr val="FFFFFF"/>
                </a:solidFill>
                <a:uFillTx/>
                <a:latin typeface="Albany"/>
                <a:ea typeface="Calibri" pitchFamily="1"/>
                <a:cs typeface="Arial" pitchFamily="34"/>
              </a:rPr>
              <a:t>manifestazioni cittadine:</a:t>
            </a:r>
            <a:endParaRPr lang="it-IT" sz="2600" b="0" i="0" u="none" strike="noStrike" spc="0" dirty="0">
              <a:ln>
                <a:noFill/>
              </a:ln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marL="457200" indent="-457200" algn="just">
              <a:spcAft>
                <a:spcPts val="600"/>
              </a:spcAft>
              <a:buFont typeface="Arial"/>
              <a:buChar char="•"/>
            </a:pPr>
            <a:r>
              <a:rPr lang="it-IT" sz="26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ToDays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,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 </a:t>
            </a:r>
            <a:r>
              <a:rPr lang="it-IT" sz="2600" dirty="0" err="1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OktoberFest</a:t>
            </a:r>
            <a:endParaRPr lang="it-IT" dirty="0" err="1">
              <a:solidFill>
                <a:srgbClr val="000000"/>
              </a:solidFill>
              <a:latin typeface="Calibri"/>
              <a:ea typeface="Calibri" pitchFamily="1"/>
              <a:cs typeface="Arial" pitchFamily="34"/>
            </a:endParaRPr>
          </a:p>
          <a:p>
            <a:pPr marL="457200" indent="-457200" algn="just">
              <a:spcAft>
                <a:spcPts val="600"/>
              </a:spcAft>
              <a:buFont typeface="Arial"/>
              <a:buChar char="•"/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Salone dell'auto e giornate di sensibilizzazione </a:t>
            </a:r>
          </a:p>
          <a:p>
            <a:pPr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     sulla sicurezza stradale </a:t>
            </a:r>
            <a:endParaRPr lang="it-IT" dirty="0">
              <a:solidFill>
                <a:srgbClr val="000000"/>
              </a:solidFill>
              <a:latin typeface="Calibri"/>
              <a:ea typeface="Calibri" pitchFamily="1"/>
              <a:cs typeface="Arial" pitchFamily="34"/>
            </a:endParaRPr>
          </a:p>
          <a:p>
            <a:pPr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     in collaborazione con la Polizia Municipale</a:t>
            </a:r>
            <a:endParaRPr lang="it-IT" dirty="0"/>
          </a:p>
          <a:p>
            <a:pPr marL="457200" indent="-457200" algn="just">
              <a:spcAft>
                <a:spcPts val="600"/>
              </a:spcAft>
              <a:buFont typeface="Arial"/>
              <a:buChar char="•"/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Street parade con il Centro sociale "Il Gabrio"</a:t>
            </a:r>
          </a:p>
          <a:p>
            <a:pPr algn="just">
              <a:spcAft>
                <a:spcPts val="600"/>
              </a:spcAft>
            </a:pPr>
            <a:endParaRPr lang="it-IT" sz="2600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745874" y="216000"/>
            <a:ext cx="8300520" cy="10818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2800" dirty="0"/>
              <a:t>Collaborazioni</a:t>
            </a:r>
          </a:p>
        </p:txBody>
      </p:sp>
      <p:sp>
        <p:nvSpPr>
          <p:cNvPr id="3" name="CasellaDiTesto 2"/>
          <p:cNvSpPr txBox="1"/>
          <p:nvPr/>
        </p:nvSpPr>
        <p:spPr>
          <a:xfrm rot="4200">
            <a:off x="832085" y="2159967"/>
            <a:ext cx="7992883" cy="13133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compatLnSpc="0"/>
          <a:lstStyle/>
          <a:p>
            <a:pPr indent="88900"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Il 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progetto 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PIN conta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sulla presenza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di diversi </a:t>
            </a:r>
            <a:endParaRPr lang="it-IT" dirty="0"/>
          </a:p>
          <a:p>
            <a:pPr marL="0" marR="0" lvl="0" indent="8890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giovani, tra volontari e tirocinanti,</a:t>
            </a: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marL="0" marR="0" lvl="0" indent="8890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che con la loro presenza fungono da «</a:t>
            </a:r>
            <a:r>
              <a:rPr lang="it-IT" sz="2600" b="0" i="1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peer educator»</a:t>
            </a: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lvl="0" indent="88900"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o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«</a:t>
            </a:r>
            <a:r>
              <a:rPr lang="it-IT" sz="2600" b="0" i="1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mediatori transgenerazionali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» nei confronti della</a:t>
            </a:r>
          </a:p>
          <a:p>
            <a:pPr lvl="0" indent="88900"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popolazione target: possono essere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affini per età,</a:t>
            </a: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lvl="0" indent="88900" algn="just">
              <a:spcAft>
                <a:spcPts val="600"/>
              </a:spcAft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frequentazioni, generi musicali o consumi. </a:t>
            </a: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marL="0" marR="0" lvl="0" indent="8890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marL="0" marR="0" lvl="0" indent="8890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745874" y="216000"/>
            <a:ext cx="8300520" cy="10818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2800" dirty="0"/>
              <a:t>Collaborazioni</a:t>
            </a:r>
          </a:p>
        </p:txBody>
      </p:sp>
      <p:sp>
        <p:nvSpPr>
          <p:cNvPr id="3" name="CasellaDiTesto 2"/>
          <p:cNvSpPr txBox="1"/>
          <p:nvPr/>
        </p:nvSpPr>
        <p:spPr>
          <a:xfrm rot="4200">
            <a:off x="832481" y="1511896"/>
            <a:ext cx="7992883" cy="1961431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compatLnSpc="0"/>
          <a:lstStyle/>
          <a:p>
            <a:pPr indent="88900"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Il 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progetto PIN 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lavora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in collaborazione 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con il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 </a:t>
            </a:r>
            <a:endParaRPr lang="it-IT" dirty="0"/>
          </a:p>
          <a:p>
            <a:pPr marL="0" marR="0" lvl="0" indent="8890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progetto «</a:t>
            </a:r>
            <a:r>
              <a:rPr lang="it-IT" sz="26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Neutravel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», in particolare nei grandi eventi </a:t>
            </a: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indent="88900" algn="just">
              <a:spcAft>
                <a:spcPts val="600"/>
              </a:spcAft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di musica elettronica, allestendo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 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banchetti informativi </a:t>
            </a:r>
            <a:endParaRPr lang="it-IT" sz="2600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indent="88900" algn="just">
              <a:spcAft>
                <a:spcPts val="600"/>
              </a:spcAft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e zone «</a:t>
            </a:r>
            <a:r>
              <a:rPr lang="it-IT" sz="2600" b="0" i="0" u="none" strike="noStrike" spc="0" dirty="0" err="1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chill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-out».</a:t>
            </a:r>
            <a:endParaRPr lang="it-IT"/>
          </a:p>
          <a:p>
            <a:pPr indent="88900" algn="just">
              <a:spcAft>
                <a:spcPts val="600"/>
              </a:spcAft>
            </a:pPr>
            <a:endParaRPr lang="it-IT" sz="2600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indent="88900"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Nel 2016 – 2017 ha collaborato con il progetto BAONPS </a:t>
            </a:r>
          </a:p>
          <a:p>
            <a:pPr indent="88900" algn="just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nella promozione dello strumento "</a:t>
            </a:r>
            <a:r>
              <a:rPr lang="it-IT" sz="2600" dirty="0" err="1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drug-checking</a:t>
            </a:r>
            <a:r>
              <a:rPr lang="it-IT" sz="2600" dirty="0">
                <a:solidFill>
                  <a:srgbClr val="FFFFFF"/>
                </a:solidFill>
                <a:latin typeface="Albany"/>
              </a:rPr>
              <a:t>"</a:t>
            </a:r>
            <a:endParaRPr lang="it-IT" dirty="0"/>
          </a:p>
          <a:p>
            <a:pPr marL="0" marR="0" lvl="0" indent="8890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it-IT" sz="2600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indent="88900" algn="just">
              <a:spcAft>
                <a:spcPts val="600"/>
              </a:spcAft>
            </a:pP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marL="0" marR="0" lvl="0" indent="88900" algn="just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03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1450" indent="-171450"/>
            <a:r>
              <a:rPr lang="it-IT" sz="2800" dirty="0"/>
              <a:t>Collaborazioni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pPr marL="0" indent="0" algn="just">
              <a:spcAft>
                <a:spcPts val="600"/>
              </a:spcAft>
              <a:buNone/>
            </a:pPr>
            <a:r>
              <a:rPr lang="it-IT" sz="3000" dirty="0"/>
              <a:t>Dal 2015  operatori del servizio «Drop-in» </a:t>
            </a:r>
            <a:endParaRPr lang="en-US" sz="3000"/>
          </a:p>
          <a:p>
            <a:pPr marL="0" indent="0" algn="just">
              <a:spcAft>
                <a:spcPts val="600"/>
              </a:spcAft>
              <a:buNone/>
            </a:pPr>
            <a:r>
              <a:rPr lang="it-IT" sz="3000" dirty="0"/>
              <a:t>partecipano ad alcune uscite del Progetto Pin, </a:t>
            </a:r>
            <a:endParaRPr lang="en-US" sz="3000"/>
          </a:p>
          <a:p>
            <a:pPr marL="0" indent="0" algn="just">
              <a:spcAft>
                <a:spcPts val="600"/>
              </a:spcAft>
              <a:buNone/>
            </a:pPr>
            <a:r>
              <a:rPr lang="it-IT" sz="3000" dirty="0"/>
              <a:t>contribuiscono con esperienza e competenza  e</a:t>
            </a:r>
            <a:endParaRPr lang="en-US" sz="3000"/>
          </a:p>
          <a:p>
            <a:pPr marL="0" indent="0" algn="just">
              <a:spcAft>
                <a:spcPts val="600"/>
              </a:spcAft>
              <a:buNone/>
            </a:pPr>
            <a:r>
              <a:rPr lang="it-IT" sz="3000" dirty="0"/>
              <a:t>sostengono l’equipe nei momenti più impegnativi.</a:t>
            </a:r>
            <a:endParaRPr lang="en-US" sz="3000"/>
          </a:p>
          <a:p>
            <a:pPr marL="107950" indent="0">
              <a:spcAft>
                <a:spcPts val="1200"/>
              </a:spcAft>
              <a:buNone/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11994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2800" dirty="0"/>
              <a:t>I punti forti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69819" y="888794"/>
            <a:ext cx="8333566" cy="4799566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None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969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729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206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485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spcAft>
                <a:spcPts val="600"/>
              </a:spcAft>
              <a:buNone/>
            </a:pPr>
            <a:endParaRPr lang="it-IT" sz="2600" dirty="0">
              <a:latin typeface="Albany"/>
            </a:endParaRPr>
          </a:p>
          <a:p>
            <a:pPr lvl="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600" dirty="0">
                <a:latin typeface="Albany"/>
              </a:rPr>
              <a:t>Presenza costante sul territorio cittadino e conseguente impatto significativo del progetto sulla popolazione target.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600" dirty="0">
                <a:latin typeface="Albany"/>
              </a:rPr>
              <a:t>Punto di osservazione privilegiato dell’andamento del fenomeno (luoghi e culture del divertimento) e i suoi mutamenti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600" dirty="0">
                <a:latin typeface="Albany"/>
              </a:rPr>
              <a:t>Flessibilità dell’intervento: capacità di adattamento al contesto, utilizzo di strumenti di promozione della salute, riduzione dei rischi e riduzione del danno.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§"/>
            </a:pPr>
            <a:endParaRPr lang="it-IT" sz="2600" dirty="0">
              <a:latin typeface="Albany"/>
            </a:endParaRPr>
          </a:p>
          <a:p>
            <a:pPr lvl="0" algn="just">
              <a:spcAft>
                <a:spcPts val="600"/>
              </a:spcAft>
              <a:buFont typeface="Wingdings" pitchFamily="2" charset="2"/>
              <a:buChar char="§"/>
            </a:pPr>
            <a:endParaRPr lang="it-IT" sz="2600" dirty="0">
              <a:latin typeface="Albany"/>
            </a:endParaRPr>
          </a:p>
          <a:p>
            <a:pPr lvl="0" algn="just">
              <a:spcAft>
                <a:spcPts val="600"/>
              </a:spcAft>
              <a:buNone/>
            </a:pPr>
            <a:endParaRPr lang="it-IT" sz="2600" dirty="0">
              <a:latin typeface="Albany"/>
            </a:endParaRPr>
          </a:p>
          <a:p>
            <a:pPr lvl="0">
              <a:spcAft>
                <a:spcPts val="600"/>
              </a:spcAft>
              <a:buNone/>
            </a:pPr>
            <a:endParaRPr lang="it-IT" sz="2400" dirty="0">
              <a:latin typeface="Albany" pitchFamily="32"/>
            </a:endParaRPr>
          </a:p>
          <a:p>
            <a:pPr lvl="0">
              <a:spcAft>
                <a:spcPts val="600"/>
              </a:spcAft>
              <a:buNone/>
            </a:pPr>
            <a:r>
              <a:rPr lang="it-IT" sz="2400" dirty="0"/>
              <a:t> 	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88206" y="431775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619" y="1555012"/>
            <a:ext cx="90730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360000" algn="just" hangingPunct="0">
              <a:spcAft>
                <a:spcPts val="1200"/>
              </a:spcAft>
              <a:buClr>
                <a:srgbClr val="E6E6E6"/>
              </a:buClr>
              <a:buSzPct val="45000"/>
              <a:buFont typeface="Wingdings" pitchFamily="2" charset="2"/>
              <a:buChar char="§"/>
            </a:pPr>
            <a:r>
              <a:rPr lang="it-IT" sz="2600" kern="0" dirty="0">
                <a:solidFill>
                  <a:srgbClr val="E6E6E6"/>
                </a:solidFill>
                <a:latin typeface="Albany"/>
                <a:cs typeface="Arial Unicode MS" pitchFamily="2"/>
              </a:rPr>
              <a:t>Collaborazione di volontari e tirocinanti </a:t>
            </a:r>
          </a:p>
          <a:p>
            <a:pPr marL="432000" lvl="0" indent="-360000" algn="just" hangingPunct="0">
              <a:spcAft>
                <a:spcPts val="1200"/>
              </a:spcAft>
              <a:buClr>
                <a:srgbClr val="E6E6E6"/>
              </a:buClr>
              <a:buSzPct val="45000"/>
              <a:buFont typeface="Wingdings" pitchFamily="2" charset="2"/>
              <a:buChar char="§"/>
            </a:pPr>
            <a:r>
              <a:rPr lang="it-IT" sz="2600" kern="0" dirty="0">
                <a:solidFill>
                  <a:srgbClr val="E6E6E6"/>
                </a:solidFill>
                <a:latin typeface="Albany"/>
                <a:cs typeface="Arial Unicode MS" pitchFamily="2"/>
              </a:rPr>
              <a:t>Integrazione con colleghi di altri servizi</a:t>
            </a:r>
          </a:p>
          <a:p>
            <a:pPr marL="432000" lvl="0" indent="-360000" algn="just" hangingPunct="0">
              <a:spcAft>
                <a:spcPts val="1200"/>
              </a:spcAft>
              <a:buClr>
                <a:srgbClr val="E6E6E6"/>
              </a:buClr>
              <a:buSzPct val="45000"/>
              <a:buFont typeface="Wingdings" pitchFamily="2" charset="2"/>
              <a:buChar char="§"/>
            </a:pPr>
            <a:r>
              <a:rPr lang="it-IT" sz="2600" kern="0" dirty="0">
                <a:solidFill>
                  <a:srgbClr val="E6E6E6"/>
                </a:solidFill>
                <a:latin typeface="Albany"/>
                <a:cs typeface="Arial Unicode MS" pitchFamily="2"/>
              </a:rPr>
              <a:t>Conoscenza e collaborazione con i gestori dei locali e gli organizzatori di eventi </a:t>
            </a:r>
          </a:p>
          <a:p>
            <a:pPr marL="432000" lvl="0" indent="-360000" algn="just" hangingPunct="0">
              <a:spcAft>
                <a:spcPts val="1200"/>
              </a:spcAft>
              <a:buClr>
                <a:srgbClr val="E6E6E6"/>
              </a:buClr>
              <a:buSzPct val="45000"/>
              <a:buFont typeface="Wingdings" pitchFamily="2" charset="2"/>
              <a:buChar char="§"/>
            </a:pPr>
            <a:r>
              <a:rPr lang="it-IT" sz="2600" kern="0" dirty="0">
                <a:solidFill>
                  <a:srgbClr val="E6E6E6"/>
                </a:solidFill>
                <a:latin typeface="Albany"/>
                <a:cs typeface="Arial Unicode MS" pitchFamily="2"/>
              </a:rPr>
              <a:t>Interesse e apprezzamento  del servizio da parte della popolazione target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I punti forti</a:t>
            </a: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488206" y="431775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6260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2800" dirty="0"/>
              <a:t>Le problematiche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39651" y="791815"/>
            <a:ext cx="8633869" cy="5122624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None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969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729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206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485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it-IT" sz="2400" dirty="0">
              <a:latin typeface="Albany" pitchFamily="32"/>
            </a:endParaRPr>
          </a:p>
          <a:p>
            <a:pPr>
              <a:spcAft>
                <a:spcPts val="0"/>
              </a:spcAft>
            </a:pPr>
            <a:endParaRPr lang="it-IT" sz="2600" dirty="0">
              <a:latin typeface="Albany" pitchFamily="32"/>
            </a:endParaRPr>
          </a:p>
          <a:p>
            <a:pPr>
              <a:spcAft>
                <a:spcPts val="1200"/>
              </a:spcAft>
            </a:pPr>
            <a:r>
              <a:rPr lang="it-IT" sz="2600" dirty="0">
                <a:latin typeface="Albany" pitchFamily="32"/>
              </a:rPr>
              <a:t>La fatica degli operatori: gli orari notturni,  il freddo d’inverno, il volume della musica, le uscite a carattere settimanale o bi-settimanale.</a:t>
            </a:r>
          </a:p>
          <a:p>
            <a:pPr lvl="0">
              <a:spcAft>
                <a:spcPts val="1200"/>
              </a:spcAft>
            </a:pPr>
            <a:r>
              <a:rPr lang="it-IT" sz="2600" dirty="0">
                <a:latin typeface="Albany" pitchFamily="32"/>
              </a:rPr>
              <a:t>La complessità e la diversità dei contesti incontrati.</a:t>
            </a:r>
          </a:p>
          <a:p>
            <a:pPr lvl="0">
              <a:spcAft>
                <a:spcPts val="1200"/>
              </a:spcAft>
            </a:pPr>
            <a:r>
              <a:rPr lang="it-IT" sz="2600" dirty="0">
                <a:latin typeface="Albany" pitchFamily="32"/>
              </a:rPr>
              <a:t>Il fluttuare dei consumi.</a:t>
            </a:r>
          </a:p>
          <a:p>
            <a:pPr lvl="0">
              <a:spcAft>
                <a:spcPts val="1200"/>
              </a:spcAft>
            </a:pPr>
            <a:r>
              <a:rPr lang="it-IT" sz="2600" dirty="0">
                <a:latin typeface="Albany" pitchFamily="32"/>
              </a:rPr>
              <a:t>Le modalità di relazione possibili: a legame debole, a volte contatti veloci o difficoltà nella comunicazione.</a:t>
            </a:r>
          </a:p>
          <a:p>
            <a:pPr lvl="0">
              <a:spcAft>
                <a:spcPts val="1200"/>
              </a:spcAft>
            </a:pPr>
            <a:r>
              <a:rPr lang="it-IT" sz="2600" dirty="0">
                <a:latin typeface="Albany" pitchFamily="32"/>
              </a:rPr>
              <a:t>I volontari e tirocinanti in discontinuità nel tempo.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45959" y="359767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Le </a:t>
            </a:r>
            <a:r>
              <a:rPr lang="it-IT" sz="2800" dirty="0">
                <a:latin typeface="Albany"/>
              </a:rPr>
              <a:t>problematiche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240" y="1151855"/>
            <a:ext cx="8459280" cy="4762584"/>
          </a:xfrm>
        </p:spPr>
        <p:txBody>
          <a:bodyPr lIns="0" tIns="0" rIns="0" bIns="0" anchor="t"/>
          <a:lstStyle/>
          <a:p>
            <a:pPr marL="431800" indent="-323850"/>
            <a:endParaRPr lang="it-IT" sz="2400" dirty="0">
              <a:latin typeface="Albany"/>
            </a:endParaRPr>
          </a:p>
          <a:p>
            <a:pPr marL="431800" indent="-323850"/>
            <a:r>
              <a:rPr lang="it-IT" sz="2600" dirty="0">
                <a:latin typeface="Albany"/>
              </a:rPr>
              <a:t>La visione dei gestori dei locali e degli organizzatori degli eventi in confronto con i temi della salute pubblica  </a:t>
            </a:r>
          </a:p>
          <a:p>
            <a:pPr marL="431800" indent="-323850"/>
            <a:r>
              <a:rPr lang="it-IT" sz="2600" dirty="0">
                <a:latin typeface="Albany"/>
              </a:rPr>
              <a:t>L’impostazione dei servizi di vigilanza e sicurezza</a:t>
            </a:r>
          </a:p>
          <a:p>
            <a:pPr marL="431800" indent="-323850"/>
            <a:r>
              <a:rPr lang="it-IT" sz="2600" dirty="0">
                <a:latin typeface="Albany"/>
              </a:rPr>
              <a:t>L’integrazione con i servizi sanitari presenti nei grandi festival.</a:t>
            </a:r>
          </a:p>
          <a:p>
            <a:pPr marL="431800" indent="-323850">
              <a:spcAft>
                <a:spcPts val="1200"/>
              </a:spcAft>
            </a:pPr>
            <a:r>
              <a:rPr lang="it-IT" sz="2600" dirty="0">
                <a:latin typeface="Albany"/>
              </a:rPr>
              <a:t>La mancanza di una collaborazione attiva con le forze dell'ordine e con gli amministratori comunali</a:t>
            </a:r>
          </a:p>
          <a:p>
            <a:pPr marL="431800" indent="-323850"/>
            <a:endParaRPr lang="it-IT" sz="2400" dirty="0">
              <a:latin typeface="Albany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445959" y="359767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05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noram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714240" y="351933"/>
            <a:ext cx="8300520" cy="861774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Perché un progetto di salute pubblica </a:t>
            </a:r>
            <a:br>
              <a:rPr lang="it-IT" sz="2800" dirty="0"/>
            </a:br>
            <a:r>
              <a:rPr lang="it-IT" sz="2800" dirty="0"/>
              <a:t>nei luoghi del divertimento cittadino?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969480" y="1728000"/>
            <a:ext cx="8174520" cy="4082759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None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969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729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206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485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it-IT" sz="2400" dirty="0">
                <a:latin typeface="Albany" pitchFamily="32"/>
              </a:rPr>
              <a:t>La vita notturna rappresenta un fenomeno della modernità legato al divertimento e nello stesso tempo una delle principali sfide per la  salute pubblica.</a:t>
            </a:r>
          </a:p>
          <a:p>
            <a:pPr lvl="0" algn="just">
              <a:buNone/>
            </a:pPr>
            <a:r>
              <a:rPr lang="it-IT" sz="2400" dirty="0">
                <a:latin typeface="Albany" pitchFamily="32"/>
              </a:rPr>
              <a:t>Le ricerche e le osservazioni evidenziano l'alto consumo di alcol e di altre sostanze sia nei luoghi del  </a:t>
            </a:r>
            <a:r>
              <a:rPr lang="it-IT" sz="2400" dirty="0" err="1">
                <a:latin typeface="Albany" pitchFamily="32"/>
              </a:rPr>
              <a:t>loisir</a:t>
            </a:r>
            <a:r>
              <a:rPr lang="it-IT" sz="2400" dirty="0">
                <a:latin typeface="Albany" pitchFamily="32"/>
              </a:rPr>
              <a:t> cittadino (piazze, discoteche, locali notturni...), sia nei grandi eventi istituzionali (</a:t>
            </a:r>
            <a:r>
              <a:rPr lang="it-IT" sz="2400" dirty="0" err="1">
                <a:latin typeface="Albany" pitchFamily="32"/>
              </a:rPr>
              <a:t>Movement</a:t>
            </a:r>
            <a:r>
              <a:rPr lang="it-IT" sz="2400" dirty="0">
                <a:latin typeface="Albany" pitchFamily="32"/>
              </a:rPr>
              <a:t>,  Club to Club, Etc.)</a:t>
            </a:r>
          </a:p>
          <a:p>
            <a:pPr lvl="0" algn="just">
              <a:buNone/>
            </a:pPr>
            <a:r>
              <a:rPr lang="it-IT" sz="2400" dirty="0">
                <a:latin typeface="Albany" pitchFamily="32"/>
              </a:rPr>
              <a:t>Occorre quindi promuovere la salute,  rendendo  la notte un tempo ed un luogo sufficientemente sicuri, da vivere con piacere.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76000" y="241920"/>
            <a:ext cx="8300520" cy="10818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2800" dirty="0"/>
              <a:t>La storia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67531" y="2414381"/>
            <a:ext cx="7797056" cy="204984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2600" b="0" i="0" u="none" strike="noStrike" dirty="0">
                <a:ln>
                  <a:noFill/>
                </a:ln>
                <a:solidFill>
                  <a:srgbClr val="FFFFFF"/>
                </a:solidFill>
                <a:latin typeface="Albany" pitchFamily="34"/>
                <a:ea typeface="Calibri" pitchFamily="34"/>
                <a:cs typeface="Arial Unicode MS" pitchFamily="2"/>
              </a:rPr>
              <a:t>Il progetto PIN  ha iniziato la sua attività  nell’estate</a:t>
            </a:r>
          </a:p>
          <a:p>
            <a:pPr lvl="0" algn="just" hangingPunct="0">
              <a:lnSpc>
                <a:spcPct val="150000"/>
              </a:lnSpc>
            </a:pPr>
            <a:r>
              <a:rPr lang="it-IT" sz="2600" b="0" i="0" u="none" strike="noStrike" dirty="0">
                <a:ln>
                  <a:noFill/>
                </a:ln>
                <a:solidFill>
                  <a:srgbClr val="FFFFFF"/>
                </a:solidFill>
                <a:latin typeface="Albany" pitchFamily="34"/>
                <a:ea typeface="Calibri" pitchFamily="34"/>
                <a:cs typeface="Arial Unicode MS" pitchFamily="2"/>
              </a:rPr>
              <a:t> del 2009, al termine di un periodo di osservazione</a:t>
            </a:r>
            <a:r>
              <a:rPr lang="it-IT" sz="2600" dirty="0">
                <a:solidFill>
                  <a:srgbClr val="FFFFFF"/>
                </a:solidFill>
                <a:latin typeface="Albany" pitchFamily="34"/>
                <a:ea typeface="Calibri" pitchFamily="34"/>
                <a:cs typeface="Arial Unicode MS" pitchFamily="2"/>
              </a:rPr>
              <a:t>, </a:t>
            </a:r>
          </a:p>
          <a:p>
            <a:pPr lvl="0" algn="just" hangingPunct="0">
              <a:lnSpc>
                <a:spcPct val="150000"/>
              </a:lnSpc>
            </a:pPr>
            <a:r>
              <a:rPr lang="it-IT" sz="2600" dirty="0">
                <a:solidFill>
                  <a:srgbClr val="FFFFFF"/>
                </a:solidFill>
                <a:latin typeface="Albany" pitchFamily="34"/>
                <a:ea typeface="Calibri" pitchFamily="34"/>
                <a:cs typeface="Arial Unicode MS" pitchFamily="2"/>
              </a:rPr>
              <a:t>durato </a:t>
            </a:r>
            <a:r>
              <a:rPr lang="it-IT" sz="2600" b="0" i="0" u="none" strike="noStrike" dirty="0">
                <a:ln>
                  <a:noFill/>
                </a:ln>
                <a:solidFill>
                  <a:srgbClr val="FFFFFF"/>
                </a:solidFill>
                <a:latin typeface="Albany" pitchFamily="34"/>
                <a:ea typeface="Calibri" pitchFamily="34"/>
                <a:cs typeface="Arial Unicode MS" pitchFamily="2"/>
              </a:rPr>
              <a:t>due mesi,  in diversi luoghi della città</a:t>
            </a:r>
            <a:r>
              <a:rPr lang="it-IT" sz="2600" dirty="0">
                <a:solidFill>
                  <a:srgbClr val="FFFFFF"/>
                </a:solidFill>
                <a:latin typeface="Albany" pitchFamily="34"/>
                <a:ea typeface="Calibri" pitchFamily="34"/>
                <a:cs typeface="Arial Unicode MS" pitchFamily="2"/>
              </a:rPr>
              <a:t>.</a:t>
            </a:r>
            <a:r>
              <a:rPr lang="it-IT" sz="2600" b="0" i="0" u="none" strike="noStrike" dirty="0">
                <a:ln>
                  <a:noFill/>
                </a:ln>
                <a:solidFill>
                  <a:srgbClr val="FFFFFF"/>
                </a:solidFill>
                <a:latin typeface="Albany" pitchFamily="34"/>
                <a:ea typeface="Calibri" pitchFamily="34"/>
                <a:cs typeface="Arial Unicode MS" pitchFamily="2"/>
              </a:rPr>
              <a:t>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biettivo a lungo tem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714240" y="567376"/>
            <a:ext cx="8300520" cy="430887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La presenza costante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39651" y="1274039"/>
            <a:ext cx="8714869" cy="4485961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None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969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729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206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485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marL="360000" marR="360000" lvl="0" indent="89640" algn="just">
              <a:lnSpc>
                <a:spcPct val="150000"/>
              </a:lnSpc>
              <a:buNone/>
            </a:pPr>
            <a:endParaRPr lang="it-IT" sz="2400" dirty="0">
              <a:latin typeface="Albany" pitchFamily="32"/>
            </a:endParaRPr>
          </a:p>
          <a:p>
            <a:pPr marL="360000" marR="360000" lvl="0" indent="89640" algn="just">
              <a:buNone/>
            </a:pPr>
            <a:r>
              <a:rPr lang="it-IT" sz="2600" dirty="0">
                <a:latin typeface="Albany" pitchFamily="32"/>
              </a:rPr>
              <a:t>L’</a:t>
            </a:r>
            <a:r>
              <a:rPr lang="it-IT" sz="2600" i="1" dirty="0">
                <a:latin typeface="Albany" pitchFamily="32"/>
              </a:rPr>
              <a:t>operatività</a:t>
            </a:r>
            <a:r>
              <a:rPr lang="it-IT" sz="2600" dirty="0">
                <a:latin typeface="Albany" pitchFamily="32"/>
              </a:rPr>
              <a:t> del progetto si caratterizza per la presenza costante - a cadenza settimanale! -              di operatori (educatori professionali, operatori esperti,  volontari e tirocinanti) nei luoghi del divertimento cittadino, in alcuni giorni infrasettimanali e durante il weekend, in orario serale e notturno.</a:t>
            </a:r>
          </a:p>
          <a:p>
            <a:pPr marL="0" lvl="0" indent="0"/>
            <a:endParaRPr lang="it-IT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viluppo fino al momento attu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3" descr="IMG_0922c.jpg"/>
          <p:cNvPicPr>
            <a:picLocks noChangeAspect="1"/>
          </p:cNvPicPr>
          <p:nvPr/>
        </p:nvPicPr>
        <p:blipFill>
          <a:blip r:embed="rId3">
            <a:lum/>
            <a:alphaModFix amt="99000"/>
          </a:blip>
          <a:srcRect/>
          <a:stretch>
            <a:fillRect/>
          </a:stretch>
        </p:blipFill>
        <p:spPr>
          <a:xfrm>
            <a:off x="360000" y="647640"/>
            <a:ext cx="4320000" cy="3528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7" descr="IMG_0934c.jpg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895640" y="720000"/>
            <a:ext cx="4680360" cy="345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uale situ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714240" y="351932"/>
            <a:ext cx="8300520" cy="861774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La promozione della salute </a:t>
            </a:r>
            <a:br>
              <a:rPr lang="it-IT" sz="2800" dirty="0"/>
            </a:br>
            <a:r>
              <a:rPr lang="it-IT" sz="2800" dirty="0"/>
              <a:t>e la riduzione dei rischi 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737672" y="1583903"/>
            <a:ext cx="8174520" cy="4405057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None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969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729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206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485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marL="360000" marR="360000" lvl="0" indent="89640" algn="just">
              <a:lnSpc>
                <a:spcPct val="150000"/>
              </a:lnSpc>
              <a:buNone/>
            </a:pPr>
            <a:endParaRPr lang="it-IT" sz="2400" dirty="0">
              <a:latin typeface="Arial" pitchFamily="18"/>
            </a:endParaRPr>
          </a:p>
          <a:p>
            <a:pPr marL="360000" marR="360000" lvl="0" indent="89640" algn="just">
              <a:buNone/>
            </a:pPr>
            <a:r>
              <a:rPr lang="it-IT" sz="2600" dirty="0">
                <a:latin typeface="Albany" pitchFamily="32"/>
              </a:rPr>
              <a:t>Gli operatori  promuovono, all’interno della relazione con le persone incontrate, la </a:t>
            </a:r>
            <a:r>
              <a:rPr lang="it-IT" sz="2600" i="1" dirty="0">
                <a:latin typeface="Albany" pitchFamily="32"/>
              </a:rPr>
              <a:t>consapevolezza dei  rischi</a:t>
            </a:r>
            <a:r>
              <a:rPr lang="it-IT" sz="2600" dirty="0">
                <a:latin typeface="Albany" pitchFamily="32"/>
              </a:rPr>
              <a:t> e dei possibili danni legati al consumo di sostanze, sia quelle legali (alcool e tabacco) sia quelle illegali (cannabis, cocaina, </a:t>
            </a:r>
            <a:r>
              <a:rPr lang="it-IT" sz="2600" dirty="0" err="1">
                <a:latin typeface="Albany" pitchFamily="32"/>
              </a:rPr>
              <a:t>ketamina</a:t>
            </a:r>
            <a:r>
              <a:rPr lang="it-IT" sz="2600" dirty="0">
                <a:latin typeface="Albany" pitchFamily="32"/>
              </a:rPr>
              <a:t>, ecstasy, ecc..). 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ssibili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714240" y="567376"/>
            <a:ext cx="8300520" cy="430887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Le azioni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611659" y="1799927"/>
            <a:ext cx="8612260" cy="4536503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None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210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03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969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729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206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485"/>
              </a:spcAft>
              <a:buClr>
                <a:srgbClr val="E6E6E6"/>
              </a:buClr>
              <a:buSzPct val="75000"/>
              <a:buFont typeface="StarSymbol"/>
              <a:buChar char="–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41"/>
              </a:spcAft>
              <a:buClr>
                <a:srgbClr val="E6E6E6"/>
              </a:buClr>
              <a:buSzPct val="45000"/>
              <a:buFont typeface="StarSymbol"/>
              <a:buChar char="●"/>
              <a:defRPr lang="it-IT" sz="172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marL="360000" marR="360000" lvl="0" indent="89640" algn="just">
              <a:buNone/>
            </a:pPr>
            <a:r>
              <a:rPr lang="it-IT" sz="2600" dirty="0">
                <a:latin typeface="Albany" pitchFamily="32"/>
              </a:rPr>
              <a:t>L’ </a:t>
            </a:r>
            <a:r>
              <a:rPr lang="it-IT" sz="2600" i="1" dirty="0">
                <a:latin typeface="Albany" pitchFamily="32"/>
              </a:rPr>
              <a:t>offerta del servizio </a:t>
            </a:r>
            <a:r>
              <a:rPr lang="it-IT" sz="2600" dirty="0">
                <a:latin typeface="Albany" pitchFamily="32"/>
              </a:rPr>
              <a:t>consiste nell’informazione sui rischi del consumo, nel </a:t>
            </a:r>
            <a:r>
              <a:rPr lang="it-IT" sz="2600" dirty="0" err="1">
                <a:latin typeface="Albany" pitchFamily="32"/>
              </a:rPr>
              <a:t>counseling</a:t>
            </a:r>
            <a:r>
              <a:rPr lang="it-IT" sz="2600" dirty="0">
                <a:latin typeface="Albany" pitchFamily="32"/>
              </a:rPr>
              <a:t> e nella misurazione del tasso alcolico attraverso l’etilometro; informazioni sui servizi disponibili in città, attività  di “</a:t>
            </a:r>
            <a:r>
              <a:rPr lang="it-IT" sz="2600" dirty="0" err="1">
                <a:latin typeface="Albany" pitchFamily="32"/>
              </a:rPr>
              <a:t>chill</a:t>
            </a:r>
            <a:r>
              <a:rPr lang="it-IT" sz="2600" dirty="0">
                <a:latin typeface="Albany" pitchFamily="32"/>
              </a:rPr>
              <a:t> out” per i soggetti che ne necessitano durante  i grandi eventi. Viene distribuito materiale informativo relativo a ciascuna sostanza, profilattici e informazioni sulla sessualità, generi di conforto, alcoltest monouso</a:t>
            </a:r>
            <a:r>
              <a:rPr lang="it-IT" sz="2400" dirty="0">
                <a:latin typeface="Albany" pitchFamily="32"/>
              </a:rPr>
              <a:t>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I contesti e le loro specificità</a:t>
            </a:r>
          </a:p>
        </p:txBody>
      </p:sp>
      <p:sp>
        <p:nvSpPr>
          <p:cNvPr id="3" name="CasellaDiTesto 2"/>
          <p:cNvSpPr txBox="1"/>
          <p:nvPr/>
        </p:nvSpPr>
        <p:spPr>
          <a:xfrm rot="7200">
            <a:off x="-1732" y="2313264"/>
            <a:ext cx="8848798" cy="1644471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Albany" pitchFamily="32"/>
              </a:defRPr>
            </a:pPr>
            <a:r>
              <a:rPr lang="it-IT" sz="3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 pitchFamily="34"/>
                <a:ea typeface="Arial" pitchFamily="34"/>
                <a:cs typeface="Arial" pitchFamily="34"/>
              </a:rPr>
              <a:t>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1835795" y="2303999"/>
            <a:ext cx="54524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defRPr>
                <a:latin typeface="Albany" pitchFamily="32"/>
              </a:defRPr>
            </a:pPr>
            <a:r>
              <a:rPr lang="it-IT" sz="2800" dirty="0">
                <a:solidFill>
                  <a:srgbClr val="FFFFFF"/>
                </a:solidFill>
                <a:latin typeface="Albany" pitchFamily="34"/>
                <a:ea typeface="Arial" pitchFamily="34"/>
                <a:cs typeface="Arial" pitchFamily="34"/>
              </a:rPr>
              <a:t>Ogni uscita ha caratteristiche specifiche, </a:t>
            </a:r>
          </a:p>
          <a:p>
            <a:pPr lvl="0" algn="ctr" hangingPunct="0">
              <a:defRPr>
                <a:latin typeface="Albany" pitchFamily="32"/>
              </a:defRPr>
            </a:pPr>
            <a:r>
              <a:rPr lang="it-IT" sz="2800" dirty="0">
                <a:solidFill>
                  <a:srgbClr val="FFFFFF"/>
                </a:solidFill>
                <a:latin typeface="Albany" pitchFamily="34"/>
                <a:ea typeface="Arial" pitchFamily="34"/>
                <a:cs typeface="Arial" pitchFamily="34"/>
              </a:rPr>
              <a:t>                                                              secondo il contesto di attuazione </a:t>
            </a:r>
          </a:p>
          <a:p>
            <a:pPr lvl="0" algn="ctr" hangingPunct="0">
              <a:defRPr>
                <a:latin typeface="Albany" pitchFamily="32"/>
              </a:defRPr>
            </a:pPr>
            <a:r>
              <a:rPr lang="it-IT" sz="2800" dirty="0">
                <a:solidFill>
                  <a:srgbClr val="FFFFFF"/>
                </a:solidFill>
                <a:latin typeface="Albany" pitchFamily="34"/>
                <a:ea typeface="Arial" pitchFamily="34"/>
                <a:cs typeface="Arial" pitchFamily="34"/>
              </a:rPr>
              <a:t>dell’intervento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it-IT" sz="2800" dirty="0"/>
              <a:t>I contesti e le loro specificità: le piazze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32000" y="1728000"/>
            <a:ext cx="9001440" cy="30243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compatLnSpc="0"/>
          <a:lstStyle/>
          <a:p>
            <a:pPr marL="457200" marR="0" lvl="0" indent="-45593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Calibri" pitchFamily="1"/>
                <a:cs typeface="Arial" pitchFamily="34"/>
              </a:rPr>
              <a:t>   </a:t>
            </a:r>
            <a:endParaRPr lang="it-IT"/>
          </a:p>
          <a:p>
            <a:pPr marL="457200" marR="0" lvl="0" indent="-455930" rtl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</a:pP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Calibri" pitchFamily="1"/>
                <a:cs typeface="Arial" pitchFamily="34"/>
              </a:rPr>
              <a:t>       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Il progetto opera </a:t>
            </a:r>
            <a:r>
              <a:rPr lang="it-IT" sz="2600" b="0" i="1" u="sng" strike="noStrike" spc="0" dirty="0">
                <a:ln>
                  <a:noFill/>
                </a:ln>
                <a:solidFill>
                  <a:srgbClr val="FFFFFF"/>
                </a:solidFill>
                <a:uFillTx/>
                <a:latin typeface="Albany"/>
                <a:ea typeface="Calibri" pitchFamily="1"/>
                <a:cs typeface="Arial" pitchFamily="34"/>
              </a:rPr>
              <a:t>nelle piazze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con maggior affluenza </a:t>
            </a: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marL="457200" indent="-455930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       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di popolazione giovanile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:      </a:t>
            </a:r>
            <a:endParaRPr lang="it-IT" sz="2600" b="0" i="0" u="none" strike="noStrike" dirty="0">
              <a:solidFill>
                <a:srgbClr val="FFFFFF"/>
              </a:solidFill>
              <a:latin typeface="Albany"/>
              <a:ea typeface="Calibri" pitchFamily="1"/>
              <a:cs typeface="Arial" pitchFamily="34"/>
            </a:endParaRPr>
          </a:p>
          <a:p>
            <a:pPr marL="457200" indent="-455930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     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largo Saluzzo in San </a:t>
            </a:r>
            <a:r>
              <a:rPr lang="it-IT" sz="2600" dirty="0" err="1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Salvario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 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e  </a:t>
            </a:r>
            <a:r>
              <a:rPr lang="it-IT" sz="2600" b="0" i="0" u="none" strike="noStrike" spc="0" dirty="0">
                <a:ln>
                  <a:noFill/>
                </a:ln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Piazza Santa Giulia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</a:t>
            </a:r>
          </a:p>
          <a:p>
            <a:pPr marL="457200" indent="-455930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       in </a:t>
            </a:r>
            <a:r>
              <a:rPr lang="it-IT" sz="2600" dirty="0" err="1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Vanchiglia</a:t>
            </a: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</a:t>
            </a:r>
          </a:p>
          <a:p>
            <a:pPr marL="457200" indent="-455930">
              <a:spcAft>
                <a:spcPts val="600"/>
              </a:spcAft>
            </a:pPr>
            <a:r>
              <a:rPr lang="it-IT" sz="2600" dirty="0">
                <a:solidFill>
                  <a:srgbClr val="FFFFFF"/>
                </a:solidFill>
                <a:latin typeface="Albany"/>
                <a:ea typeface="Calibri" pitchFamily="1"/>
                <a:cs typeface="Arial" pitchFamily="34"/>
              </a:rPr>
              <a:t>        (in passato anche i Murazzi e Piazza Vittorio)</a:t>
            </a:r>
            <a:endParaRPr lang="it-IT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80000" y="216000"/>
            <a:ext cx="914039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yt-dark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file:///C:/Program%20Files/OpenOffice%204/share/template/it/presnt/prs-strategy.otp</Template>
  <TotalTime>337</TotalTime>
  <Words>874</Words>
  <Application>Microsoft Office PowerPoint</Application>
  <PresentationFormat>Personalizzato</PresentationFormat>
  <Paragraphs>101</Paragraphs>
  <Slides>19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lyt-darkblue</vt:lpstr>
      <vt:lpstr>  </vt:lpstr>
      <vt:lpstr>Perché un progetto di salute pubblica  nei luoghi del divertimento cittadino?</vt:lpstr>
      <vt:lpstr>La storia</vt:lpstr>
      <vt:lpstr>La presenza costante</vt:lpstr>
      <vt:lpstr>Presentazione standard di PowerPoint</vt:lpstr>
      <vt:lpstr>La promozione della salute  e la riduzione dei rischi </vt:lpstr>
      <vt:lpstr>Le azioni</vt:lpstr>
      <vt:lpstr>I contesti e le loro specificità</vt:lpstr>
      <vt:lpstr>I contesti e le loro specificità: le piazze</vt:lpstr>
      <vt:lpstr>I contesti e le loro specificità:  i locali notturni</vt:lpstr>
      <vt:lpstr>I contesti e le loro specificità:  i grandi eventi</vt:lpstr>
      <vt:lpstr>I contesti e le loro specificità:  le manifestazioni cittadine</vt:lpstr>
      <vt:lpstr>Collaborazioni</vt:lpstr>
      <vt:lpstr>Collaborazioni</vt:lpstr>
      <vt:lpstr>Collaborazioni</vt:lpstr>
      <vt:lpstr>I punti forti</vt:lpstr>
      <vt:lpstr>I punti forti</vt:lpstr>
      <vt:lpstr>Le problematiche</vt:lpstr>
      <vt:lpstr>Le problematiche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di strategia</dc:title>
  <dc:creator>lucia portis</dc:creator>
  <dc:description>Presentazione di sviluppo e alternative, consiglio di una o più strategie</dc:description>
  <cp:lastModifiedBy>Scarafiotti Margherita</cp:lastModifiedBy>
  <cp:revision>150</cp:revision>
  <cp:lastPrinted>2017-01-23T16:39:39Z</cp:lastPrinted>
  <dcterms:created xsi:type="dcterms:W3CDTF">2016-02-10T11:16:13Z</dcterms:created>
  <dcterms:modified xsi:type="dcterms:W3CDTF">2017-10-12T16:14:03Z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