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4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municazioneturismoprogetti@giaveno.i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26919" y="10097516"/>
            <a:ext cx="148145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 MT"/>
                <a:cs typeface="Arial MT"/>
              </a:rPr>
              <a:t>Iniziativa</a:t>
            </a:r>
            <a:r>
              <a:rPr sz="800" spc="-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proposta</a:t>
            </a:r>
            <a:r>
              <a:rPr sz="800" spc="-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dall’ASL</a:t>
            </a:r>
            <a:r>
              <a:rPr sz="800" spc="-25" dirty="0">
                <a:latin typeface="Arial MT"/>
                <a:cs typeface="Arial MT"/>
              </a:rPr>
              <a:t> TO3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22420" y="9912350"/>
            <a:ext cx="880950" cy="29845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080130" y="185420"/>
            <a:ext cx="139890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40" dirty="0">
                <a:solidFill>
                  <a:srgbClr val="000080"/>
                </a:solidFill>
                <a:latin typeface="Arial"/>
                <a:cs typeface="Arial"/>
              </a:rPr>
              <a:t>CITTA’</a:t>
            </a:r>
            <a:r>
              <a:rPr sz="1100" b="1" spc="-4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0080"/>
                </a:solidFill>
                <a:latin typeface="Arial"/>
                <a:cs typeface="Arial"/>
              </a:rPr>
              <a:t>di</a:t>
            </a:r>
            <a:r>
              <a:rPr sz="1100" b="1" spc="2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0080"/>
                </a:solidFill>
                <a:latin typeface="Arial"/>
                <a:cs typeface="Arial"/>
              </a:rPr>
              <a:t>…….</a:t>
            </a: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000080"/>
                </a:solidFill>
                <a:latin typeface="Arial"/>
                <a:cs typeface="Arial"/>
              </a:rPr>
              <a:t>(logo)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01040" y="496823"/>
            <a:ext cx="6156960" cy="6350"/>
          </a:xfrm>
          <a:custGeom>
            <a:avLst/>
            <a:gdLst/>
            <a:ahLst/>
            <a:cxnLst/>
            <a:rect l="l" t="t" r="r" b="b"/>
            <a:pathLst>
              <a:path w="6156959" h="6350">
                <a:moveTo>
                  <a:pt x="6156706" y="0"/>
                </a:moveTo>
                <a:lnTo>
                  <a:pt x="0" y="0"/>
                </a:lnTo>
                <a:lnTo>
                  <a:pt x="0" y="6096"/>
                </a:lnTo>
                <a:lnTo>
                  <a:pt x="6156706" y="6096"/>
                </a:lnTo>
                <a:lnTo>
                  <a:pt x="61567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06627" y="770635"/>
            <a:ext cx="3545204" cy="325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20"/>
              </a:lnSpc>
              <a:spcBef>
                <a:spcPts val="100"/>
              </a:spcBef>
            </a:pPr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MODULO</a:t>
            </a:r>
            <a:r>
              <a:rPr sz="12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D’ISCRIZIONE</a:t>
            </a:r>
            <a:r>
              <a:rPr sz="12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GRUPPO</a:t>
            </a:r>
            <a:r>
              <a:rPr sz="12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DI</a:t>
            </a:r>
            <a:r>
              <a:rPr sz="12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0000"/>
                </a:solidFill>
                <a:latin typeface="Arial"/>
                <a:cs typeface="Arial"/>
              </a:rPr>
              <a:t>CAMMINO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940"/>
              </a:lnSpc>
            </a:pP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(da</a:t>
            </a:r>
            <a:r>
              <a:rPr sz="800" b="1" spc="-15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compilare</a:t>
            </a:r>
            <a:r>
              <a:rPr sz="800" b="1" spc="-15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in</a:t>
            </a:r>
            <a:r>
              <a:rPr sz="800" b="1" spc="-10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duplice</a:t>
            </a:r>
            <a:r>
              <a:rPr sz="800" b="1" spc="-15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copia,</a:t>
            </a:r>
            <a:r>
              <a:rPr sz="800" b="1" spc="-20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una</a:t>
            </a:r>
            <a:r>
              <a:rPr sz="800" b="1" spc="-15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per</a:t>
            </a:r>
            <a:r>
              <a:rPr sz="800" b="1" spc="-25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Ufficio</a:t>
            </a:r>
            <a:r>
              <a:rPr sz="800" b="1" spc="-5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696B6B"/>
                </a:solidFill>
                <a:latin typeface="Arial"/>
                <a:cs typeface="Arial"/>
              </a:rPr>
              <a:t>iscrizioni,</a:t>
            </a:r>
            <a:r>
              <a:rPr sz="800" b="1" spc="-20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una</a:t>
            </a:r>
            <a:r>
              <a:rPr sz="800" b="1" spc="-25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696B6B"/>
                </a:solidFill>
                <a:latin typeface="Arial"/>
                <a:cs typeface="Arial"/>
              </a:rPr>
              <a:t>per</a:t>
            </a:r>
            <a:r>
              <a:rPr sz="800" b="1" spc="-15" dirty="0">
                <a:solidFill>
                  <a:srgbClr val="696B6B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696B6B"/>
                </a:solidFill>
                <a:latin typeface="Arial"/>
                <a:cs typeface="Arial"/>
              </a:rPr>
              <a:t>iscritto)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28358" y="2272141"/>
            <a:ext cx="3784600" cy="0"/>
          </a:xfrm>
          <a:custGeom>
            <a:avLst/>
            <a:gdLst/>
            <a:ahLst/>
            <a:cxnLst/>
            <a:rect l="l" t="t" r="r" b="b"/>
            <a:pathLst>
              <a:path w="3784600">
                <a:moveTo>
                  <a:pt x="0" y="0"/>
                </a:moveTo>
                <a:lnTo>
                  <a:pt x="3784224" y="0"/>
                </a:lnTo>
              </a:path>
            </a:pathLst>
          </a:custGeom>
          <a:ln w="84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11200" y="1840738"/>
            <a:ext cx="6043295" cy="67652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765165" algn="l"/>
              </a:tabLst>
            </a:pPr>
            <a:r>
              <a:rPr sz="1050" dirty="0">
                <a:latin typeface="Arial MT"/>
                <a:cs typeface="Arial MT"/>
              </a:rPr>
              <a:t>Il/La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sottoscritto/a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  <a:tabLst>
                <a:tab pos="4299585" algn="l"/>
                <a:tab pos="5801995" algn="l"/>
              </a:tabLst>
            </a:pPr>
            <a:r>
              <a:rPr sz="1050" dirty="0">
                <a:latin typeface="Arial MT"/>
                <a:cs typeface="Arial MT"/>
              </a:rPr>
              <a:t>Nato/a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spc="-50" dirty="0">
                <a:latin typeface="Arial MT"/>
                <a:cs typeface="Arial MT"/>
              </a:rPr>
              <a:t>a</a:t>
            </a:r>
            <a:r>
              <a:rPr sz="1050" dirty="0">
                <a:latin typeface="Arial MT"/>
                <a:cs typeface="Arial MT"/>
              </a:rPr>
              <a:t>	</a:t>
            </a:r>
            <a:r>
              <a:rPr sz="1050" spc="-25" dirty="0">
                <a:latin typeface="Arial MT"/>
                <a:cs typeface="Arial MT"/>
              </a:rPr>
              <a:t>il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050">
              <a:latin typeface="Arial MT"/>
              <a:cs typeface="Arial MT"/>
            </a:endParaRPr>
          </a:p>
          <a:p>
            <a:pPr marL="12700" marR="232410">
              <a:lnSpc>
                <a:spcPct val="162900"/>
              </a:lnSpc>
              <a:tabLst>
                <a:tab pos="2831465" algn="l"/>
                <a:tab pos="2927985" algn="l"/>
                <a:tab pos="5798185" algn="l"/>
              </a:tabLst>
            </a:pPr>
            <a:r>
              <a:rPr sz="1050" dirty="0">
                <a:latin typeface="Arial MT"/>
                <a:cs typeface="Arial MT"/>
              </a:rPr>
              <a:t>Residente</a:t>
            </a:r>
            <a:r>
              <a:rPr sz="1050" spc="-65" dirty="0">
                <a:latin typeface="Arial MT"/>
                <a:cs typeface="Arial MT"/>
              </a:rPr>
              <a:t> </a:t>
            </a:r>
            <a:r>
              <a:rPr sz="1050" spc="-25" dirty="0">
                <a:latin typeface="Arial MT"/>
                <a:cs typeface="Arial MT"/>
              </a:rPr>
              <a:t>in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1050" spc="-10" dirty="0">
                <a:latin typeface="Arial MT"/>
                <a:cs typeface="Arial MT"/>
              </a:rPr>
              <a:t>Via/C.so/P.zza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1050" dirty="0">
                <a:latin typeface="Arial MT"/>
                <a:cs typeface="Arial MT"/>
              </a:rPr>
              <a:t> Recapito</a:t>
            </a:r>
            <a:r>
              <a:rPr sz="1050" spc="-7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telefonico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	</a:t>
            </a:r>
            <a:r>
              <a:rPr sz="1050" spc="-20" dirty="0">
                <a:latin typeface="Arial MT"/>
                <a:cs typeface="Arial MT"/>
              </a:rPr>
              <a:t>Mail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  <a:tabLst>
                <a:tab pos="5777865" algn="l"/>
              </a:tabLst>
            </a:pPr>
            <a:r>
              <a:rPr sz="1050" spc="-10" dirty="0">
                <a:latin typeface="Arial MT"/>
                <a:cs typeface="Arial MT"/>
              </a:rPr>
              <a:t>Riferimento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un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parente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o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terzo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(telefono)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05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1145"/>
              </a:spcBef>
            </a:pPr>
            <a:r>
              <a:rPr sz="1050" spc="-10" dirty="0">
                <a:latin typeface="Arial MT"/>
                <a:cs typeface="Arial MT"/>
              </a:rPr>
              <a:t>DICHIARA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50">
              <a:latin typeface="Arial MT"/>
              <a:cs typeface="Arial MT"/>
            </a:endParaRPr>
          </a:p>
          <a:p>
            <a:pPr marL="460375" indent="-219075">
              <a:lnSpc>
                <a:spcPct val="100000"/>
              </a:lnSpc>
              <a:buFont typeface="Symbol"/>
              <a:buChar char=""/>
              <a:tabLst>
                <a:tab pos="460375" algn="l"/>
              </a:tabLst>
            </a:pPr>
            <a:r>
              <a:rPr sz="1050" dirty="0">
                <a:latin typeface="Arial MT"/>
                <a:cs typeface="Arial MT"/>
              </a:rPr>
              <a:t>di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essere</a:t>
            </a:r>
            <a:r>
              <a:rPr sz="1050" spc="-4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stato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adeguatamente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informato/a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sul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progetto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"Gruppi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Cammino".</a:t>
            </a:r>
            <a:endParaRPr sz="1050">
              <a:latin typeface="Arial MT"/>
              <a:cs typeface="Arial MT"/>
            </a:endParaRPr>
          </a:p>
          <a:p>
            <a:pPr marL="460375" marR="170815" indent="-219075">
              <a:lnSpc>
                <a:spcPts val="1210"/>
              </a:lnSpc>
              <a:spcBef>
                <a:spcPts val="950"/>
              </a:spcBef>
              <a:buFont typeface="Symbol"/>
              <a:buChar char=""/>
              <a:tabLst>
                <a:tab pos="469900" algn="l"/>
              </a:tabLst>
            </a:pPr>
            <a:r>
              <a:rPr sz="1050" dirty="0">
                <a:latin typeface="Arial MT"/>
                <a:cs typeface="Arial MT"/>
              </a:rPr>
              <a:t>di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essere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stato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informato/a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sui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possibili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benefici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o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rischi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o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disagi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ragionevolmente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prevedibili 	</a:t>
            </a:r>
            <a:r>
              <a:rPr sz="1050" dirty="0">
                <a:latin typeface="Arial MT"/>
                <a:cs typeface="Arial MT"/>
              </a:rPr>
              <a:t>riportati</a:t>
            </a:r>
            <a:r>
              <a:rPr sz="1050" spc="-4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nel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documento</a:t>
            </a:r>
            <a:r>
              <a:rPr sz="1050" spc="25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GRUPPI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CAMMINO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GUIDA</a:t>
            </a:r>
            <a:r>
              <a:rPr sz="1050" spc="-1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ALLA</a:t>
            </a:r>
            <a:r>
              <a:rPr sz="1050" spc="-60" dirty="0">
                <a:latin typeface="Arial MT"/>
                <a:cs typeface="Arial MT"/>
              </a:rPr>
              <a:t> </a:t>
            </a:r>
            <a:r>
              <a:rPr sz="1050" spc="-20" dirty="0">
                <a:latin typeface="Arial MT"/>
                <a:cs typeface="Arial MT"/>
              </a:rPr>
              <a:t>PARTECIPAZIONE</a:t>
            </a:r>
            <a:r>
              <a:rPr sz="1050" spc="-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prodotto 	dall’ASL</a:t>
            </a:r>
            <a:r>
              <a:rPr sz="1050" spc="-6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TO3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</a:t>
            </a:r>
            <a:r>
              <a:rPr sz="1050" spc="-10" dirty="0">
                <a:latin typeface="Arial MT"/>
                <a:cs typeface="Arial MT"/>
              </a:rPr>
              <a:t> consegnato </a:t>
            </a:r>
            <a:r>
              <a:rPr sz="1050" dirty="0">
                <a:latin typeface="Arial MT"/>
                <a:cs typeface="Arial MT"/>
              </a:rPr>
              <a:t>all’atto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dell’iscrizione.</a:t>
            </a:r>
            <a:endParaRPr sz="1050">
              <a:latin typeface="Arial MT"/>
              <a:cs typeface="Arial MT"/>
            </a:endParaRPr>
          </a:p>
          <a:p>
            <a:pPr marL="459740" marR="76200" indent="-218440" algn="just">
              <a:lnSpc>
                <a:spcPct val="95700"/>
              </a:lnSpc>
              <a:spcBef>
                <a:spcPts val="890"/>
              </a:spcBef>
              <a:buFont typeface="Symbol"/>
              <a:buChar char=""/>
              <a:tabLst>
                <a:tab pos="469900" algn="l"/>
              </a:tabLst>
            </a:pPr>
            <a:r>
              <a:rPr sz="1050" dirty="0">
                <a:latin typeface="Arial MT"/>
                <a:cs typeface="Arial MT"/>
              </a:rPr>
              <a:t>di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essere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consapevole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che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nessun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tipo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-10" dirty="0">
                <a:latin typeface="Arial MT"/>
                <a:cs typeface="Arial MT"/>
              </a:rPr>
              <a:t> responsabilità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può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essere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imputato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all'ASL</a:t>
            </a:r>
            <a:r>
              <a:rPr sz="1050" spc="-6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TO3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25" dirty="0">
                <a:latin typeface="Arial MT"/>
                <a:cs typeface="Arial MT"/>
              </a:rPr>
              <a:t>e/o 	</a:t>
            </a:r>
            <a:r>
              <a:rPr sz="1050" dirty="0">
                <a:latin typeface="Arial MT"/>
                <a:cs typeface="Arial MT"/>
              </a:rPr>
              <a:t>al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Comune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-4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…………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e/o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Capi-camminata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per</a:t>
            </a:r>
            <a:r>
              <a:rPr sz="1050" spc="-4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eventuali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danni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che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gli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potessero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derivare 	</a:t>
            </a:r>
            <a:r>
              <a:rPr sz="1050" dirty="0">
                <a:latin typeface="Arial MT"/>
                <a:cs typeface="Arial MT"/>
              </a:rPr>
              <a:t>dalla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presente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adesione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o</a:t>
            </a:r>
            <a:r>
              <a:rPr sz="1050" spc="-4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eventuali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danni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cose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o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terzi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legati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al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partecipare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all'attività.</a:t>
            </a:r>
            <a:endParaRPr sz="1050">
              <a:latin typeface="Arial MT"/>
              <a:cs typeface="Arial MT"/>
            </a:endParaRPr>
          </a:p>
          <a:p>
            <a:pPr marL="460375" marR="598805" indent="-219075">
              <a:lnSpc>
                <a:spcPts val="1200"/>
              </a:lnSpc>
              <a:spcBef>
                <a:spcPts val="965"/>
              </a:spcBef>
              <a:buFont typeface="Symbol"/>
              <a:buChar char=""/>
              <a:tabLst>
                <a:tab pos="469900" algn="l"/>
              </a:tabLst>
            </a:pPr>
            <a:r>
              <a:rPr sz="1050" dirty="0">
                <a:latin typeface="Arial MT"/>
                <a:cs typeface="Arial MT"/>
              </a:rPr>
              <a:t>di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avere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consultato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il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proprio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medico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curante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al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fine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illustrargli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l'iniziativa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ricevere 	informazioni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inerenti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eventuali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consigli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e/o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controindicazioni.</a:t>
            </a:r>
            <a:endParaRPr sz="1050">
              <a:latin typeface="Arial MT"/>
              <a:cs typeface="Arial MT"/>
            </a:endParaRPr>
          </a:p>
          <a:p>
            <a:pPr marL="460375" indent="-219075">
              <a:lnSpc>
                <a:spcPct val="100000"/>
              </a:lnSpc>
              <a:spcBef>
                <a:spcPts val="844"/>
              </a:spcBef>
              <a:buFont typeface="Symbol"/>
              <a:buChar char=""/>
              <a:tabLst>
                <a:tab pos="460375" algn="l"/>
              </a:tabLst>
            </a:pPr>
            <a:r>
              <a:rPr sz="1050" dirty="0">
                <a:latin typeface="Arial MT"/>
                <a:cs typeface="Arial MT"/>
              </a:rPr>
              <a:t>di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autorizzare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l'utilizzo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dati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sopra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indicati</a:t>
            </a:r>
            <a:r>
              <a:rPr sz="1050" spc="25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inclusi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dati</a:t>
            </a:r>
            <a:r>
              <a:rPr sz="1050" spc="-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telefonici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l’</a:t>
            </a:r>
            <a:r>
              <a:rPr sz="1050" spc="-5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indirizzo</a:t>
            </a:r>
            <a:r>
              <a:rPr sz="1050" spc="-20" dirty="0">
                <a:latin typeface="Arial MT"/>
                <a:cs typeface="Arial MT"/>
              </a:rPr>
              <a:t> mail</a:t>
            </a:r>
            <a:endParaRPr sz="1050">
              <a:latin typeface="Arial MT"/>
              <a:cs typeface="Arial MT"/>
            </a:endParaRPr>
          </a:p>
          <a:p>
            <a:pPr marL="460375" indent="-219075">
              <a:lnSpc>
                <a:spcPct val="100000"/>
              </a:lnSpc>
              <a:spcBef>
                <a:spcPts val="865"/>
              </a:spcBef>
              <a:buFont typeface="Symbol"/>
              <a:buChar char=""/>
              <a:tabLst>
                <a:tab pos="460375" algn="l"/>
              </a:tabLst>
            </a:pPr>
            <a:r>
              <a:rPr sz="1050" dirty="0">
                <a:latin typeface="Arial MT"/>
                <a:cs typeface="Arial MT"/>
              </a:rPr>
              <a:t>di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autorizzare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realizzazione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-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foto,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riprese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video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loro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diffusione </a:t>
            </a:r>
            <a:r>
              <a:rPr sz="1050" dirty="0">
                <a:latin typeface="Arial MT"/>
                <a:cs typeface="Arial MT"/>
              </a:rPr>
              <a:t>tramite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sito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giornali.</a:t>
            </a:r>
            <a:endParaRPr sz="1050">
              <a:latin typeface="Arial MT"/>
              <a:cs typeface="Arial MT"/>
            </a:endParaRPr>
          </a:p>
          <a:p>
            <a:pPr marL="12700" marR="5080" algn="just">
              <a:lnSpc>
                <a:spcPts val="1210"/>
              </a:lnSpc>
              <a:spcBef>
                <a:spcPts val="875"/>
              </a:spcBef>
            </a:pPr>
            <a:r>
              <a:rPr sz="1050" dirty="0">
                <a:latin typeface="Arial MT"/>
                <a:cs typeface="Arial MT"/>
              </a:rPr>
              <a:t>Avendo</a:t>
            </a:r>
            <a:r>
              <a:rPr sz="1050" spc="-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compreso</a:t>
            </a:r>
            <a:r>
              <a:rPr sz="1050" spc="-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finalità</a:t>
            </a:r>
            <a:r>
              <a:rPr sz="1050" spc="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del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progetto</a:t>
            </a:r>
            <a:r>
              <a:rPr sz="1050" spc="27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con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firma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della</a:t>
            </a:r>
            <a:r>
              <a:rPr sz="1050" spc="26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presente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iscrive</a:t>
            </a:r>
            <a:r>
              <a:rPr sz="1050" spc="27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all'iniziativa </a:t>
            </a:r>
            <a:r>
              <a:rPr sz="1050" dirty="0">
                <a:latin typeface="Arial MT"/>
                <a:cs typeface="Arial MT"/>
              </a:rPr>
              <a:t>"</a:t>
            </a:r>
            <a:r>
              <a:rPr sz="1050" i="1" dirty="0">
                <a:latin typeface="Arial"/>
                <a:cs typeface="Arial"/>
              </a:rPr>
              <a:t>Gruppi</a:t>
            </a:r>
            <a:r>
              <a:rPr sz="1050" i="1" spc="-5" dirty="0">
                <a:latin typeface="Arial"/>
                <a:cs typeface="Arial"/>
              </a:rPr>
              <a:t> </a:t>
            </a:r>
            <a:r>
              <a:rPr sz="1050" i="1" spc="-25" dirty="0">
                <a:latin typeface="Arial"/>
                <a:cs typeface="Arial"/>
              </a:rPr>
              <a:t>di </a:t>
            </a:r>
            <a:r>
              <a:rPr sz="1050" i="1" dirty="0">
                <a:latin typeface="Arial"/>
                <a:cs typeface="Arial"/>
              </a:rPr>
              <a:t>cammino</a:t>
            </a:r>
            <a:r>
              <a:rPr sz="1050" dirty="0">
                <a:latin typeface="Arial MT"/>
                <a:cs typeface="Arial MT"/>
              </a:rPr>
              <a:t>"</a:t>
            </a:r>
            <a:r>
              <a:rPr sz="1050" spc="10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</a:t>
            </a:r>
            <a:r>
              <a:rPr sz="1050" spc="10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forma</a:t>
            </a:r>
            <a:r>
              <a:rPr sz="1050" spc="114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libera</a:t>
            </a:r>
            <a:r>
              <a:rPr sz="1050" spc="1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</a:t>
            </a:r>
            <a:r>
              <a:rPr sz="1050" spc="10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gratuita,</a:t>
            </a:r>
            <a:r>
              <a:rPr sz="1050" spc="10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riservandosi</a:t>
            </a:r>
            <a:r>
              <a:rPr sz="1050" spc="1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10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possibilità</a:t>
            </a:r>
            <a:r>
              <a:rPr sz="1050" spc="1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1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revocare</a:t>
            </a:r>
            <a:r>
              <a:rPr sz="1050" spc="10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1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propria</a:t>
            </a:r>
            <a:r>
              <a:rPr sz="1050" spc="114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adesione</a:t>
            </a:r>
            <a:r>
              <a:rPr sz="1050" spc="105" dirty="0">
                <a:latin typeface="Arial MT"/>
                <a:cs typeface="Arial MT"/>
              </a:rPr>
              <a:t> </a:t>
            </a:r>
            <a:r>
              <a:rPr sz="1050" spc="-25" dirty="0">
                <a:latin typeface="Arial MT"/>
                <a:cs typeface="Arial MT"/>
              </a:rPr>
              <a:t>in </a:t>
            </a:r>
            <a:r>
              <a:rPr sz="1050" dirty="0">
                <a:latin typeface="Arial MT"/>
                <a:cs typeface="Arial MT"/>
              </a:rPr>
              <a:t>qualsiasi</a:t>
            </a:r>
            <a:r>
              <a:rPr sz="1050" spc="365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momento,</a:t>
            </a:r>
            <a:r>
              <a:rPr sz="1050" spc="360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comunicandolo</a:t>
            </a:r>
            <a:r>
              <a:rPr sz="1050" spc="365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all'ufficio……………………</a:t>
            </a:r>
            <a:r>
              <a:rPr sz="1050" spc="365" dirty="0">
                <a:latin typeface="Arial MT"/>
                <a:cs typeface="Arial MT"/>
              </a:rPr>
              <a:t>    </a:t>
            </a:r>
            <a:r>
              <a:rPr sz="1050" dirty="0">
                <a:latin typeface="Arial MT"/>
                <a:cs typeface="Arial MT"/>
              </a:rPr>
              <a:t>tel.</a:t>
            </a:r>
            <a:r>
              <a:rPr sz="1050" spc="370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…………….</a:t>
            </a:r>
            <a:r>
              <a:rPr sz="1050" spc="365" dirty="0">
                <a:latin typeface="Arial MT"/>
                <a:cs typeface="Arial MT"/>
              </a:rPr>
              <a:t>  </a:t>
            </a:r>
            <a:r>
              <a:rPr sz="1050" spc="-10" dirty="0">
                <a:latin typeface="Arial MT"/>
                <a:cs typeface="Arial MT"/>
              </a:rPr>
              <a:t>email</a:t>
            </a:r>
            <a:endParaRPr sz="1050">
              <a:latin typeface="Arial MT"/>
              <a:cs typeface="Arial MT"/>
            </a:endParaRPr>
          </a:p>
          <a:p>
            <a:pPr marL="12700" algn="just">
              <a:lnSpc>
                <a:spcPts val="1170"/>
              </a:lnSpc>
            </a:pPr>
            <a:r>
              <a:rPr sz="1050" dirty="0">
                <a:latin typeface="Arial MT"/>
                <a:cs typeface="Arial MT"/>
                <a:hlinkClick r:id="rId3"/>
              </a:rPr>
              <a:t>………………….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orari</a:t>
            </a:r>
            <a:r>
              <a:rPr sz="1050" spc="24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da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lunedì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venerdì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………………...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  <a:tabLst>
                <a:tab pos="2146935" algn="l"/>
                <a:tab pos="4449445" algn="l"/>
              </a:tabLst>
            </a:pPr>
            <a:r>
              <a:rPr sz="1050" spc="-20" dirty="0">
                <a:latin typeface="Arial MT"/>
                <a:cs typeface="Arial MT"/>
              </a:rPr>
              <a:t>Data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1050" spc="-20" dirty="0">
                <a:latin typeface="Arial MT"/>
                <a:cs typeface="Arial MT"/>
              </a:rPr>
              <a:t>Firma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105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latin typeface="Arial MT"/>
                <a:cs typeface="Arial MT"/>
              </a:rPr>
              <a:t>INFORMAZIONI</a:t>
            </a:r>
            <a:r>
              <a:rPr sz="1050" spc="-5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SUL</a:t>
            </a:r>
            <a:r>
              <a:rPr sz="1050" spc="-65" dirty="0">
                <a:latin typeface="Arial MT"/>
                <a:cs typeface="Arial MT"/>
              </a:rPr>
              <a:t> </a:t>
            </a:r>
            <a:r>
              <a:rPr sz="1050" spc="-20" dirty="0">
                <a:latin typeface="Arial MT"/>
                <a:cs typeface="Arial MT"/>
              </a:rPr>
              <a:t>TRATTAMENTO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DATI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PERSONALI</a:t>
            </a:r>
            <a:endParaRPr sz="1050">
              <a:latin typeface="Arial MT"/>
              <a:cs typeface="Arial MT"/>
            </a:endParaRPr>
          </a:p>
          <a:p>
            <a:pPr marL="12700" marR="5080" algn="just">
              <a:lnSpc>
                <a:spcPct val="96000"/>
              </a:lnSpc>
              <a:spcBef>
                <a:spcPts val="850"/>
              </a:spcBef>
            </a:pPr>
            <a:r>
              <a:rPr sz="1050" dirty="0">
                <a:latin typeface="Arial MT"/>
                <a:cs typeface="Arial MT"/>
              </a:rPr>
              <a:t>Ai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sensi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dell'art.13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del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regolamento</a:t>
            </a:r>
            <a:r>
              <a:rPr sz="1050" spc="26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UE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2016/679,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informa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che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tutti</a:t>
            </a:r>
            <a:r>
              <a:rPr sz="1050" spc="-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dati</a:t>
            </a:r>
            <a:r>
              <a:rPr sz="1050" spc="-10" dirty="0">
                <a:latin typeface="Arial MT"/>
                <a:cs typeface="Arial MT"/>
              </a:rPr>
              <a:t> comunicati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saranno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trattati </a:t>
            </a:r>
            <a:r>
              <a:rPr sz="1050" dirty="0">
                <a:latin typeface="Arial MT"/>
                <a:cs typeface="Arial MT"/>
              </a:rPr>
              <a:t>da</a:t>
            </a:r>
            <a:r>
              <a:rPr sz="1050" spc="18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questo</a:t>
            </a:r>
            <a:r>
              <a:rPr sz="1050" spc="17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Ente</a:t>
            </a:r>
            <a:r>
              <a:rPr sz="1050" spc="18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Locale</a:t>
            </a:r>
            <a:r>
              <a:rPr sz="1050" spc="18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secondo</a:t>
            </a:r>
            <a:r>
              <a:rPr sz="1050" spc="18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18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vigente</a:t>
            </a:r>
            <a:r>
              <a:rPr sz="1050" spc="17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normativa</a:t>
            </a:r>
            <a:r>
              <a:rPr sz="1050" spc="18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</a:t>
            </a:r>
            <a:r>
              <a:rPr sz="1050" spc="18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materia</a:t>
            </a:r>
            <a:r>
              <a:rPr sz="1050" spc="18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18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protezione</a:t>
            </a:r>
            <a:r>
              <a:rPr sz="1050" spc="18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dei</a:t>
            </a:r>
            <a:r>
              <a:rPr sz="1050" spc="19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dati</a:t>
            </a:r>
            <a:r>
              <a:rPr sz="1050" spc="18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personali, </a:t>
            </a:r>
            <a:r>
              <a:rPr sz="1050" dirty="0">
                <a:latin typeface="Arial MT"/>
                <a:cs typeface="Arial MT"/>
              </a:rPr>
              <a:t>dichiaro</a:t>
            </a:r>
            <a:r>
              <a:rPr sz="1050" spc="130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140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aver</a:t>
            </a:r>
            <a:r>
              <a:rPr sz="1050" spc="130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letto</a:t>
            </a:r>
            <a:r>
              <a:rPr sz="1050" spc="1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</a:t>
            </a:r>
            <a:r>
              <a:rPr sz="1050" spc="1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contenuti</a:t>
            </a:r>
            <a:r>
              <a:rPr sz="1050" spc="135" dirty="0">
                <a:latin typeface="Arial MT"/>
                <a:cs typeface="Arial MT"/>
              </a:rPr>
              <a:t>  </a:t>
            </a:r>
            <a:r>
              <a:rPr sz="1050" dirty="0">
                <a:latin typeface="Arial MT"/>
                <a:cs typeface="Arial MT"/>
              </a:rPr>
              <a:t>ed</a:t>
            </a:r>
            <a:r>
              <a:rPr sz="1050" spc="1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</a:t>
            </a:r>
            <a:r>
              <a:rPr sz="1050" spc="1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particolare</a:t>
            </a:r>
            <a:r>
              <a:rPr sz="1050" spc="1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al</a:t>
            </a:r>
            <a:r>
              <a:rPr sz="1050" spc="1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trattamento</a:t>
            </a:r>
            <a:r>
              <a:rPr sz="1050" spc="1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dei</a:t>
            </a:r>
            <a:r>
              <a:rPr sz="1050" spc="1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dati</a:t>
            </a:r>
            <a:r>
              <a:rPr sz="1050" spc="1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per</a:t>
            </a:r>
            <a:r>
              <a:rPr sz="1050" spc="1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14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conduzione</a:t>
            </a:r>
            <a:r>
              <a:rPr sz="1050" spc="130" dirty="0">
                <a:latin typeface="Arial MT"/>
                <a:cs typeface="Arial MT"/>
              </a:rPr>
              <a:t> </a:t>
            </a:r>
            <a:r>
              <a:rPr sz="1050" spc="-25" dirty="0">
                <a:latin typeface="Arial MT"/>
                <a:cs typeface="Arial MT"/>
              </a:rPr>
              <a:t>dei </a:t>
            </a:r>
            <a:r>
              <a:rPr sz="1050" dirty="0">
                <a:latin typeface="Arial MT"/>
                <a:cs typeface="Arial MT"/>
              </a:rPr>
              <a:t>Gruppi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</a:t>
            </a:r>
            <a:r>
              <a:rPr sz="1050" spc="-4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diffusione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delle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immagini.</a:t>
            </a:r>
            <a:endParaRPr sz="1050">
              <a:latin typeface="Arial MT"/>
              <a:cs typeface="Arial MT"/>
            </a:endParaRPr>
          </a:p>
          <a:p>
            <a:pPr marL="622300">
              <a:lnSpc>
                <a:spcPct val="100000"/>
              </a:lnSpc>
              <a:spcBef>
                <a:spcPts val="795"/>
              </a:spcBef>
              <a:tabLst>
                <a:tab pos="993775" algn="l"/>
                <a:tab pos="3474085" algn="l"/>
                <a:tab pos="3881120" algn="l"/>
              </a:tabLst>
            </a:pP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1050" dirty="0">
                <a:latin typeface="Arial MT"/>
                <a:cs typeface="Arial MT"/>
              </a:rPr>
              <a:t>do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il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consenso</a:t>
            </a:r>
            <a:r>
              <a:rPr sz="1050" dirty="0">
                <a:latin typeface="Arial MT"/>
                <a:cs typeface="Arial MT"/>
              </a:rPr>
              <a:t>	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1050" dirty="0">
                <a:latin typeface="Arial MT"/>
                <a:cs typeface="Arial MT"/>
              </a:rPr>
              <a:t>nego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il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consenso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  <a:tabLst>
                <a:tab pos="664210" algn="l"/>
                <a:tab pos="923290" algn="l"/>
                <a:tab pos="1552575" algn="l"/>
                <a:tab pos="4615180" algn="l"/>
              </a:tabLst>
            </a:pPr>
            <a:r>
              <a:rPr sz="1050" spc="-20" dirty="0">
                <a:latin typeface="Arial MT"/>
                <a:cs typeface="Arial MT"/>
              </a:rPr>
              <a:t>Data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1050" u="sng" spc="-5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/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1050" u="sng" spc="-5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/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1050" dirty="0">
                <a:latin typeface="Arial MT"/>
                <a:cs typeface="Arial MT"/>
              </a:rPr>
              <a:t>Firma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del</a:t>
            </a:r>
            <a:r>
              <a:rPr sz="1050" spc="-4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partecipante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3900" y="8918139"/>
            <a:ext cx="5916930" cy="0"/>
          </a:xfrm>
          <a:custGeom>
            <a:avLst/>
            <a:gdLst/>
            <a:ahLst/>
            <a:cxnLst/>
            <a:rect l="l" t="t" r="r" b="b"/>
            <a:pathLst>
              <a:path w="5916930">
                <a:moveTo>
                  <a:pt x="0" y="0"/>
                </a:moveTo>
                <a:lnTo>
                  <a:pt x="5916735" y="0"/>
                </a:lnTo>
              </a:path>
            </a:pathLst>
          </a:custGeom>
          <a:ln w="14106">
            <a:solidFill>
              <a:srgbClr val="FE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05636" y="9059417"/>
            <a:ext cx="4690110" cy="601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Arial MT"/>
                <a:cs typeface="Arial MT"/>
              </a:rPr>
              <a:t>Il/La</a:t>
            </a:r>
            <a:r>
              <a:rPr sz="1050" spc="24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sottoscritto/a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revoca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propria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iscrizione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al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progetto</a:t>
            </a:r>
            <a:r>
              <a:rPr sz="1050" spc="-2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"Gruppi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di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spc="-10" dirty="0">
                <a:latin typeface="Arial MT"/>
                <a:cs typeface="Arial MT"/>
              </a:rPr>
              <a:t>cammino"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95"/>
              </a:spcBef>
            </a:pP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2148840" algn="l"/>
                <a:tab pos="4450715" algn="l"/>
              </a:tabLst>
            </a:pPr>
            <a:r>
              <a:rPr sz="1050" spc="-20" dirty="0">
                <a:latin typeface="Arial MT"/>
                <a:cs typeface="Arial MT"/>
              </a:rPr>
              <a:t>Data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1050" spc="-20" dirty="0">
                <a:latin typeface="Arial MT"/>
                <a:cs typeface="Arial MT"/>
              </a:rPr>
              <a:t>Firma</a:t>
            </a:r>
            <a:r>
              <a:rPr sz="105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47700" y="1672081"/>
            <a:ext cx="6167755" cy="8101330"/>
          </a:xfrm>
          <a:custGeom>
            <a:avLst/>
            <a:gdLst/>
            <a:ahLst/>
            <a:cxnLst/>
            <a:rect l="l" t="t" r="r" b="b"/>
            <a:pathLst>
              <a:path w="6167755" h="8101330">
                <a:moveTo>
                  <a:pt x="6167374" y="12268"/>
                </a:moveTo>
                <a:lnTo>
                  <a:pt x="6155182" y="12268"/>
                </a:lnTo>
                <a:lnTo>
                  <a:pt x="6155182" y="8088833"/>
                </a:lnTo>
                <a:lnTo>
                  <a:pt x="12192" y="8088833"/>
                </a:lnTo>
                <a:lnTo>
                  <a:pt x="12192" y="12268"/>
                </a:lnTo>
                <a:lnTo>
                  <a:pt x="0" y="12268"/>
                </a:lnTo>
                <a:lnTo>
                  <a:pt x="0" y="8088833"/>
                </a:lnTo>
                <a:lnTo>
                  <a:pt x="0" y="8101025"/>
                </a:lnTo>
                <a:lnTo>
                  <a:pt x="12192" y="8101025"/>
                </a:lnTo>
                <a:lnTo>
                  <a:pt x="6155182" y="8101025"/>
                </a:lnTo>
                <a:lnTo>
                  <a:pt x="6167374" y="8101025"/>
                </a:lnTo>
                <a:lnTo>
                  <a:pt x="6167374" y="8088833"/>
                </a:lnTo>
                <a:lnTo>
                  <a:pt x="6167374" y="12268"/>
                </a:lnTo>
                <a:close/>
              </a:path>
              <a:path w="6167755" h="8101330">
                <a:moveTo>
                  <a:pt x="6167374" y="0"/>
                </a:moveTo>
                <a:lnTo>
                  <a:pt x="6155182" y="0"/>
                </a:lnTo>
                <a:lnTo>
                  <a:pt x="12192" y="0"/>
                </a:lnTo>
                <a:lnTo>
                  <a:pt x="0" y="0"/>
                </a:lnTo>
                <a:lnTo>
                  <a:pt x="0" y="12192"/>
                </a:lnTo>
                <a:lnTo>
                  <a:pt x="12192" y="12192"/>
                </a:lnTo>
                <a:lnTo>
                  <a:pt x="6155182" y="12192"/>
                </a:lnTo>
                <a:lnTo>
                  <a:pt x="6167374" y="12192"/>
                </a:lnTo>
                <a:lnTo>
                  <a:pt x="616737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93970" y="590549"/>
            <a:ext cx="1725930" cy="587375"/>
          </a:xfrm>
          <a:custGeom>
            <a:avLst/>
            <a:gdLst/>
            <a:ahLst/>
            <a:cxnLst/>
            <a:rect l="l" t="t" r="r" b="b"/>
            <a:pathLst>
              <a:path w="1725929" h="587375">
                <a:moveTo>
                  <a:pt x="62483" y="0"/>
                </a:moveTo>
                <a:lnTo>
                  <a:pt x="38147" y="7691"/>
                </a:lnTo>
                <a:lnTo>
                  <a:pt x="18287" y="28670"/>
                </a:lnTo>
                <a:lnTo>
                  <a:pt x="4905" y="59793"/>
                </a:lnTo>
                <a:lnTo>
                  <a:pt x="0" y="97916"/>
                </a:lnTo>
                <a:lnTo>
                  <a:pt x="0" y="489457"/>
                </a:lnTo>
                <a:lnTo>
                  <a:pt x="4905" y="527581"/>
                </a:lnTo>
                <a:lnTo>
                  <a:pt x="18287" y="558704"/>
                </a:lnTo>
                <a:lnTo>
                  <a:pt x="38147" y="579683"/>
                </a:lnTo>
                <a:lnTo>
                  <a:pt x="62483" y="587375"/>
                </a:lnTo>
                <a:lnTo>
                  <a:pt x="1663446" y="587375"/>
                </a:lnTo>
                <a:lnTo>
                  <a:pt x="1687782" y="579683"/>
                </a:lnTo>
                <a:lnTo>
                  <a:pt x="1707642" y="558704"/>
                </a:lnTo>
                <a:lnTo>
                  <a:pt x="1721024" y="527581"/>
                </a:lnTo>
                <a:lnTo>
                  <a:pt x="1725929" y="489457"/>
                </a:lnTo>
                <a:lnTo>
                  <a:pt x="1725929" y="97916"/>
                </a:lnTo>
                <a:lnTo>
                  <a:pt x="1721024" y="59793"/>
                </a:lnTo>
                <a:lnTo>
                  <a:pt x="1707641" y="28670"/>
                </a:lnTo>
                <a:lnTo>
                  <a:pt x="1687782" y="7691"/>
                </a:lnTo>
                <a:lnTo>
                  <a:pt x="1663446" y="0"/>
                </a:lnTo>
                <a:lnTo>
                  <a:pt x="62483" y="0"/>
                </a:lnTo>
                <a:close/>
              </a:path>
            </a:pathLst>
          </a:custGeom>
          <a:ln w="3636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317616" y="697484"/>
            <a:ext cx="1200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solidFill>
                  <a:srgbClr val="FF0000"/>
                </a:solidFill>
                <a:latin typeface="Arial"/>
                <a:cs typeface="Arial"/>
              </a:rPr>
              <a:t>N°</a:t>
            </a:r>
            <a:r>
              <a:rPr sz="1000" b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F0000"/>
                </a:solidFill>
                <a:latin typeface="Arial"/>
                <a:cs typeface="Arial"/>
              </a:rPr>
              <a:t>IDENTIFICATIVO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161153" y="1008492"/>
            <a:ext cx="1480820" cy="0"/>
          </a:xfrm>
          <a:custGeom>
            <a:avLst/>
            <a:gdLst/>
            <a:ahLst/>
            <a:cxnLst/>
            <a:rect l="l" t="t" r="r" b="b"/>
            <a:pathLst>
              <a:path w="1480820">
                <a:moveTo>
                  <a:pt x="0" y="0"/>
                </a:moveTo>
                <a:lnTo>
                  <a:pt x="1480614" y="0"/>
                </a:lnTo>
              </a:path>
            </a:pathLst>
          </a:custGeom>
          <a:ln w="11257">
            <a:solidFill>
              <a:srgbClr val="686A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366</Words>
  <Application>Microsoft Office PowerPoint</Application>
  <PresentationFormat>Personalizzato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Symbol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Alessandra Maritano</dc:creator>
  <cp:lastModifiedBy>Barbara Battistini</cp:lastModifiedBy>
  <cp:revision>1</cp:revision>
  <dcterms:created xsi:type="dcterms:W3CDTF">2025-02-27T10:55:06Z</dcterms:created>
  <dcterms:modified xsi:type="dcterms:W3CDTF">2025-02-27T10:56:49Z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2025-02-27T00:00:00Z</vt:filetime>
  </property>
  <property fmtid="{D5CDD505-2E9C-101B-9397-08002B2CF9AE}" pid="5" name="Producer">
    <vt:lpwstr>Microsoft® Word 2016</vt:lpwstr>
  </property>
</Properties>
</file>