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06" r:id="rId3"/>
    <p:sldId id="296" r:id="rId4"/>
    <p:sldId id="297" r:id="rId5"/>
    <p:sldId id="309" r:id="rId6"/>
    <p:sldId id="310" r:id="rId7"/>
    <p:sldId id="311" r:id="rId8"/>
    <p:sldId id="298" r:id="rId9"/>
    <p:sldId id="299" r:id="rId10"/>
    <p:sldId id="301" r:id="rId11"/>
    <p:sldId id="300" r:id="rId12"/>
    <p:sldId id="312" r:id="rId13"/>
    <p:sldId id="313" r:id="rId14"/>
    <p:sldId id="302" r:id="rId15"/>
    <p:sldId id="303" r:id="rId16"/>
    <p:sldId id="304" r:id="rId17"/>
    <p:sldId id="305" r:id="rId18"/>
    <p:sldId id="308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AEF39-C5F5-4A19-B817-336E6285D1CB}" type="datetimeFigureOut">
              <a:rPr lang="it-IT" smtClean="0"/>
              <a:pPr/>
              <a:t>27/11/2019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EEEFB-A78C-483A-A654-9F206BD6A1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858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4" name="Shape 8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400"/>
            </a:pPr>
            <a:endParaRPr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355369" y="806550"/>
            <a:ext cx="7331431" cy="611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="" xmlns:p14="http://schemas.microsoft.com/office/powerpoint/2010/main" val="40712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="" xmlns:p14="http://schemas.microsoft.com/office/powerpoint/2010/main" val="36120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="" xmlns:p14="http://schemas.microsoft.com/office/powerpoint/2010/main" val="80106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gina emozionale es.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Immagine"/>
          <p:cNvSpPr>
            <a:spLocks noGrp="1"/>
          </p:cNvSpPr>
          <p:nvPr>
            <p:ph type="pic" idx="13"/>
          </p:nvPr>
        </p:nvSpPr>
        <p:spPr>
          <a:xfrm>
            <a:off x="1120411" y="-15208"/>
            <a:ext cx="6903088" cy="6888395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pic>
        <p:nvPicPr>
          <p:cNvPr id="483" name="Immagine" descr="Immagin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5454032" y="319270"/>
            <a:ext cx="3721145" cy="6219461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Testo  emozionale"/>
          <p:cNvSpPr txBox="1">
            <a:spLocks noGrp="1"/>
          </p:cNvSpPr>
          <p:nvPr>
            <p:ph type="body" sz="quarter" idx="14"/>
          </p:nvPr>
        </p:nvSpPr>
        <p:spPr>
          <a:xfrm>
            <a:off x="1581503" y="-149097"/>
            <a:ext cx="7670049" cy="2941383"/>
          </a:xfrm>
          <a:prstGeom prst="rect">
            <a:avLst/>
          </a:prstGeom>
        </p:spPr>
        <p:txBody>
          <a:bodyPr wrap="none" lIns="30004" tIns="30004" rIns="30004" bIns="30004" anchor="ctr">
            <a:spAutoFit/>
          </a:bodyPr>
          <a:lstStyle>
            <a:lvl1pPr defTabSz="345043">
              <a:lnSpc>
                <a:spcPct val="90000"/>
              </a:lnSpc>
              <a:spcBef>
                <a:spcPts val="42"/>
              </a:spcBef>
              <a:defRPr sz="10400" b="1">
                <a:solidFill>
                  <a:srgbClr val="FFFFFF"/>
                </a:solidFill>
                <a:latin typeface="ITC Avant Garde Gothic Std"/>
                <a:sym typeface="ITC Avant Garde Gothic Std"/>
              </a:defRPr>
            </a:lvl1pPr>
          </a:lstStyle>
          <a:p>
            <a:pPr defTabSz="821531">
              <a:lnSpc>
                <a:spcPct val="90000"/>
              </a:lnSpc>
              <a:spcBef>
                <a:spcPts val="100"/>
              </a:spcBef>
              <a:defRPr sz="10400" b="1">
                <a:solidFill>
                  <a:srgbClr val="FFFFFF"/>
                </a:solidFill>
                <a:latin typeface="ITC Avant Garde Gothic Std"/>
                <a:ea typeface="ITC Avant Garde Gothic Std"/>
                <a:cs typeface="ITC Avant Garde Gothic Std"/>
                <a:sym typeface="ITC Avant Garde Gothic Std"/>
              </a:defRPr>
            </a:pPr>
            <a:r>
              <a:rPr dirty="0" err="1"/>
              <a:t>Testo</a:t>
            </a:r>
            <a:r>
              <a:rPr dirty="0"/>
              <a:t> </a:t>
            </a:r>
            <a:br>
              <a:rPr dirty="0"/>
            </a:br>
            <a:r>
              <a:rPr dirty="0" err="1"/>
              <a:t>emozionale</a:t>
            </a:r>
            <a:endParaRPr dirty="0"/>
          </a:p>
        </p:txBody>
      </p:sp>
      <p:sp>
        <p:nvSpPr>
          <p:cNvPr id="48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97102" y="6500813"/>
            <a:ext cx="143099" cy="192088"/>
          </a:xfrm>
          <a:prstGeom prst="rect">
            <a:avLst/>
          </a:prstGeom>
        </p:spPr>
        <p:txBody>
          <a:bodyPr lIns="30004" tIns="30004" rIns="30004" bIns="30004" anchor="t"/>
          <a:lstStyle>
            <a:lvl1pPr algn="ctr" defTabSz="345043">
              <a:defRPr sz="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Diari_salute_fond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55369" y="806550"/>
            <a:ext cx="7331431" cy="611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6F25-0E64-B044-8B99-C80F028FA384}" type="datetimeFigureOut">
              <a:rPr/>
              <a:pPr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5F70-A804-B848-BBAE-67EC8F290712}" type="slidenum">
              <a:rPr/>
              <a:pPr/>
              <a:t>‹N›</a:t>
            </a:fld>
            <a:endParaRPr lang="it-IT"/>
          </a:p>
        </p:txBody>
      </p:sp>
      <p:pic>
        <p:nvPicPr>
          <p:cNvPr id="9" name="Immagine 8" descr="Diari_salute_loghi_ok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21" y="319282"/>
            <a:ext cx="6018596" cy="346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10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it-IT"/>
          </a:p>
        </p:txBody>
      </p:sp>
      <p:pic>
        <p:nvPicPr>
          <p:cNvPr id="6" name="Immagine 5" descr="Diari_salute_fondo_cop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73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7" descr="DiarioSalute_logh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3825"/>
            <a:ext cx="499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96912"/>
            <a:ext cx="8229600" cy="720725"/>
          </a:xfrm>
        </p:spPr>
        <p:txBody>
          <a:bodyPr/>
          <a:lstStyle/>
          <a:p>
            <a:pPr algn="l"/>
            <a:r>
              <a:rPr lang="it-IT" sz="3600" b="1" dirty="0" smtClean="0">
                <a:solidFill>
                  <a:srgbClr val="FF0066"/>
                </a:solidFill>
              </a:rPr>
              <a:t>       </a:t>
            </a:r>
            <a:r>
              <a:rPr lang="it-IT" sz="3200" b="1" dirty="0" smtClean="0">
                <a:solidFill>
                  <a:srgbClr val="FF0066"/>
                </a:solidFill>
              </a:rPr>
              <a:t>I</a:t>
            </a:r>
            <a:r>
              <a:rPr lang="it-IT" sz="2800" b="1" dirty="0" smtClean="0">
                <a:solidFill>
                  <a:srgbClr val="FF0066"/>
                </a:solidFill>
              </a:rPr>
              <a:t>     gestire le mie emozioni   </a:t>
            </a:r>
            <a:r>
              <a:rPr lang="it-IT" sz="2400" i="1" dirty="0" smtClean="0">
                <a:solidFill>
                  <a:srgbClr val="FF0066"/>
                </a:solidFill>
              </a:rPr>
              <a:t>unità  4                          </a:t>
            </a:r>
            <a:endParaRPr lang="it-IT" sz="2400" i="1" dirty="0">
              <a:solidFill>
                <a:srgbClr val="FF0066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643042" y="1844824"/>
            <a:ext cx="6829444" cy="4425355"/>
          </a:xfrm>
        </p:spPr>
        <p:txBody>
          <a:bodyPr/>
          <a:lstStyle/>
          <a:p>
            <a:pP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Obiettivo</a:t>
            </a:r>
          </a:p>
          <a:p>
            <a:pPr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Promuovere </a:t>
            </a:r>
            <a:r>
              <a:rPr lang="it-IT" sz="1800" dirty="0">
                <a:solidFill>
                  <a:schemeClr val="tx1"/>
                </a:solidFill>
              </a:rPr>
              <a:t>la capacità di comprendere le cause delle emozioni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Promuovere </a:t>
            </a:r>
            <a:r>
              <a:rPr lang="it-IT" sz="1800" dirty="0">
                <a:solidFill>
                  <a:schemeClr val="tx1"/>
                </a:solidFill>
              </a:rPr>
              <a:t>la capacità di regolare e gestire le </a:t>
            </a:r>
            <a:r>
              <a:rPr lang="it-IT" sz="1800" dirty="0" smtClean="0">
                <a:solidFill>
                  <a:schemeClr val="tx1"/>
                </a:solidFill>
              </a:rPr>
              <a:t>emozioni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Life-</a:t>
            </a:r>
            <a:r>
              <a:rPr lang="it-IT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Gestione delle emozioni, conoscenza di sé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Durata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ore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incontri)</a:t>
            </a:r>
          </a:p>
          <a:p>
            <a:pPr>
              <a:buNone/>
            </a:pPr>
            <a:endParaRPr lang="it-IT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00" b="1" dirty="0">
                <a:solidFill>
                  <a:schemeClr val="tx1"/>
                </a:solidFill>
              </a:rPr>
              <a:t>Attività </a:t>
            </a: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</a:rPr>
              <a:t>L’oroscopo delle emozioni (50’-60’)</a:t>
            </a: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</a:rPr>
              <a:t>Paura, rabbia, tristezza…che fare? (40’)</a:t>
            </a:r>
          </a:p>
        </p:txBody>
      </p:sp>
      <p:sp>
        <p:nvSpPr>
          <p:cNvPr id="6" name="Cuore 5"/>
          <p:cNvSpPr/>
          <p:nvPr/>
        </p:nvSpPr>
        <p:spPr>
          <a:xfrm>
            <a:off x="1629406" y="908563"/>
            <a:ext cx="428628" cy="346090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il_fi" descr="http://2.bp.blogspot.com/__IZCzCWIwqI/SiaQBlADNiI/AAAAAAAAAPo/xuKPnynR2Ss/s320/2869516369_d6ae44c0d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8676" y="5157192"/>
            <a:ext cx="2408124" cy="126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55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7" descr="DiarioSalute_logh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3825"/>
            <a:ext cx="499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96912"/>
            <a:ext cx="8229600" cy="720725"/>
          </a:xfrm>
        </p:spPr>
        <p:txBody>
          <a:bodyPr/>
          <a:lstStyle/>
          <a:p>
            <a:pPr algn="l"/>
            <a:r>
              <a:rPr lang="it-IT" sz="3600" b="1" dirty="0" smtClean="0">
                <a:solidFill>
                  <a:srgbClr val="FF0066"/>
                </a:solidFill>
              </a:rPr>
              <a:t>       </a:t>
            </a:r>
            <a:r>
              <a:rPr lang="it-IT" sz="3200" b="1" dirty="0" smtClean="0">
                <a:solidFill>
                  <a:srgbClr val="FF0066"/>
                </a:solidFill>
              </a:rPr>
              <a:t>I</a:t>
            </a:r>
            <a:r>
              <a:rPr lang="it-IT" sz="2800" b="1" dirty="0" smtClean="0">
                <a:solidFill>
                  <a:srgbClr val="FF0066"/>
                </a:solidFill>
              </a:rPr>
              <a:t>     scoprire le emozioni degli altri </a:t>
            </a:r>
            <a:r>
              <a:rPr lang="it-IT" sz="2400" i="1" dirty="0" smtClean="0">
                <a:solidFill>
                  <a:srgbClr val="FF0066"/>
                </a:solidFill>
              </a:rPr>
              <a:t>unità  5                           </a:t>
            </a:r>
            <a:endParaRPr lang="it-IT" sz="2400" i="1" dirty="0">
              <a:solidFill>
                <a:srgbClr val="FF0066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643042" y="1844824"/>
            <a:ext cx="6829444" cy="44253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Obiettivo</a:t>
            </a:r>
          </a:p>
          <a:p>
            <a:pPr marL="0" indent="0">
              <a:buNone/>
            </a:pPr>
            <a:r>
              <a:rPr lang="it-IT" sz="1900" dirty="0">
                <a:solidFill>
                  <a:schemeClr val="tx1"/>
                </a:solidFill>
              </a:rPr>
              <a:t>Promuovere la capacità di discriminare e riconoscere le emozioni altrui</a:t>
            </a:r>
          </a:p>
          <a:p>
            <a:pPr marL="0" indent="0">
              <a:buNone/>
            </a:pPr>
            <a:r>
              <a:rPr lang="it-IT" sz="1900" dirty="0">
                <a:solidFill>
                  <a:schemeClr val="tx1"/>
                </a:solidFill>
              </a:rPr>
              <a:t>Stimolare la capacità di mettersi nei panni degli altri e di comprendere e condividere le emozioni altrui</a:t>
            </a:r>
          </a:p>
          <a:p>
            <a:pPr marL="0" indent="0">
              <a:buNone/>
            </a:pPr>
            <a:r>
              <a:rPr lang="it-IT" sz="1900" dirty="0">
                <a:solidFill>
                  <a:schemeClr val="tx1"/>
                </a:solidFill>
              </a:rPr>
              <a:t>Promuovere atteggiamenti e comportamenti empatici adeguati al contesto e ai bisogni </a:t>
            </a:r>
            <a:r>
              <a:rPr lang="it-IT" sz="1900" dirty="0" err="1">
                <a:solidFill>
                  <a:schemeClr val="tx1"/>
                </a:solidFill>
              </a:rPr>
              <a:t>spressi</a:t>
            </a:r>
            <a:r>
              <a:rPr lang="it-IT" sz="1900" dirty="0">
                <a:solidFill>
                  <a:schemeClr val="tx1"/>
                </a:solidFill>
              </a:rPr>
              <a:t> dall’altro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900" b="1" dirty="0">
                <a:solidFill>
                  <a:schemeClr val="tx1"/>
                </a:solidFill>
              </a:rPr>
              <a:t>Life-</a:t>
            </a:r>
            <a:r>
              <a:rPr lang="it-IT" sz="1900" b="1" dirty="0" err="1">
                <a:solidFill>
                  <a:schemeClr val="tx1"/>
                </a:solidFill>
              </a:rPr>
              <a:t>skills</a:t>
            </a:r>
            <a:r>
              <a:rPr lang="it-IT" sz="1900" dirty="0">
                <a:solidFill>
                  <a:schemeClr val="tx1"/>
                </a:solidFill>
              </a:rPr>
              <a:t> Empatia, relazioni interpersonali</a:t>
            </a:r>
          </a:p>
          <a:p>
            <a:pPr marL="0" indent="0">
              <a:buClr>
                <a:srgbClr val="FF0066"/>
              </a:buClr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Durata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>
                <a:solidFill>
                  <a:schemeClr val="tx1"/>
                </a:solidFill>
              </a:rPr>
              <a:t>3-4 ore didattiche (2 incontri)</a:t>
            </a:r>
          </a:p>
          <a:p>
            <a:pPr>
              <a:buNone/>
            </a:pPr>
            <a:endParaRPr lang="it-IT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Attività </a:t>
            </a:r>
            <a:endParaRPr lang="it-IT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900" dirty="0">
                <a:solidFill>
                  <a:schemeClr val="tx1"/>
                </a:solidFill>
              </a:rPr>
              <a:t>Questione di punti di vita (40’-50’)</a:t>
            </a:r>
          </a:p>
          <a:p>
            <a:pPr>
              <a:buNone/>
            </a:pPr>
            <a:r>
              <a:rPr lang="it-IT" sz="1900" dirty="0">
                <a:solidFill>
                  <a:schemeClr val="tx1"/>
                </a:solidFill>
              </a:rPr>
              <a:t>A ognuno la sua emozione…come va a finire? (90’)</a:t>
            </a:r>
          </a:p>
        </p:txBody>
      </p:sp>
      <p:sp>
        <p:nvSpPr>
          <p:cNvPr id="6" name="Cuore 5"/>
          <p:cNvSpPr/>
          <p:nvPr/>
        </p:nvSpPr>
        <p:spPr>
          <a:xfrm>
            <a:off x="1629406" y="908563"/>
            <a:ext cx="428628" cy="346090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uore 6"/>
          <p:cNvSpPr/>
          <p:nvPr/>
        </p:nvSpPr>
        <p:spPr>
          <a:xfrm>
            <a:off x="7215206" y="4436863"/>
            <a:ext cx="1471594" cy="1131909"/>
          </a:xfrm>
          <a:prstGeom prst="heart">
            <a:avLst/>
          </a:prstGeom>
          <a:gradFill>
            <a:gsLst>
              <a:gs pos="0">
                <a:srgbClr val="FF00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535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4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237" y="1423302"/>
            <a:ext cx="6863137" cy="52612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5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35" y="1268058"/>
            <a:ext cx="7576889" cy="55899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91556"/>
            <a:ext cx="2743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1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36" y="1742739"/>
            <a:ext cx="5826903" cy="392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41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2" y="1536966"/>
            <a:ext cx="4660023" cy="462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58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2" y="193636"/>
            <a:ext cx="3552010" cy="653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8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Immagine" descr="Immagine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/>
          </a:blip>
          <a:srcRect l="3331" t="1174" r="11597" b="1174"/>
          <a:stretch>
            <a:fillRect/>
          </a:stretch>
        </p:blipFill>
        <p:spPr>
          <a:xfrm>
            <a:off x="-50360" y="-1078963"/>
            <a:ext cx="9194360" cy="7980374"/>
          </a:xfrm>
          <a:prstGeom prst="rect">
            <a:avLst/>
          </a:prstGeom>
        </p:spPr>
      </p:pic>
      <p:sp>
        <p:nvSpPr>
          <p:cNvPr id="891" name="La felicità è una competenza"/>
          <p:cNvSpPr txBox="1">
            <a:spLocks noGrp="1"/>
          </p:cNvSpPr>
          <p:nvPr>
            <p:ph type="body" idx="14"/>
          </p:nvPr>
        </p:nvSpPr>
        <p:spPr>
          <a:xfrm>
            <a:off x="241823" y="4385832"/>
            <a:ext cx="6103372" cy="2289409"/>
          </a:xfrm>
          <a:prstGeom prst="rect">
            <a:avLst/>
          </a:prstGeom>
        </p:spPr>
        <p:txBody>
          <a:bodyPr wrap="square"/>
          <a:lstStyle>
            <a:lvl1pPr defTabSz="821531">
              <a:lnSpc>
                <a:spcPct val="90000"/>
              </a:lnSpc>
              <a:spcBef>
                <a:spcPts val="100"/>
              </a:spcBef>
              <a:defRPr sz="10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 marL="0" indent="0">
              <a:buNone/>
            </a:pPr>
            <a:r>
              <a:rPr lang="it-IT" sz="3200" dirty="0" smtClean="0"/>
              <a:t>Grazie per </a:t>
            </a:r>
            <a:r>
              <a:rPr lang="it-IT" sz="3200" dirty="0" err="1" smtClean="0"/>
              <a:t>oggi…</a:t>
            </a: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Prossima sfida che ci attende è promuovere l</a:t>
            </a:r>
            <a:r>
              <a:rPr sz="3200" dirty="0" smtClean="0"/>
              <a:t>a </a:t>
            </a:r>
            <a:r>
              <a:rPr lang="it-IT" sz="3200" dirty="0" err="1" smtClean="0"/>
              <a:t>compentenza</a:t>
            </a:r>
            <a:r>
              <a:rPr lang="it-IT" sz="3200" dirty="0" smtClean="0"/>
              <a:t> della  </a:t>
            </a:r>
            <a:r>
              <a:rPr sz="3200" dirty="0" err="1" smtClean="0"/>
              <a:t>felicità</a:t>
            </a:r>
            <a:r>
              <a:rPr lang="it-IT" sz="3200" dirty="0" smtClean="0"/>
              <a:t> nei nostri contesti personali e </a:t>
            </a:r>
            <a:r>
              <a:rPr lang="it-IT" sz="3200" dirty="0" err="1" smtClean="0"/>
              <a:t>lavorativi…</a:t>
            </a:r>
            <a:r>
              <a:rPr lang="it-IT" sz="3200" dirty="0" smtClean="0"/>
              <a:t>.</a:t>
            </a:r>
            <a:endParaRPr sz="3200" dirty="0"/>
          </a:p>
        </p:txBody>
      </p:sp>
      <p:sp>
        <p:nvSpPr>
          <p:cNvPr id="8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521640" y="6500813"/>
            <a:ext cx="100720" cy="19208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6658" y="5435028"/>
            <a:ext cx="2001309" cy="14229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7"/>
          <p:cNvSpPr>
            <a:spLocks noChangeArrowheads="1"/>
          </p:cNvSpPr>
          <p:nvPr/>
        </p:nvSpPr>
        <p:spPr bwMode="auto">
          <a:xfrm>
            <a:off x="827088" y="2492375"/>
            <a:ext cx="7727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r>
              <a:rPr lang="it-IT" sz="2800" b="1" dirty="0" smtClean="0">
                <a:solidFill>
                  <a:srgbClr val="CC0066"/>
                </a:solidFill>
              </a:rPr>
              <a:t>Le Unità Didattiche </a:t>
            </a:r>
            <a:endParaRPr lang="it-IT" sz="2800" b="1" dirty="0">
              <a:solidFill>
                <a:srgbClr val="CC0066"/>
              </a:solidFill>
            </a:endParaRPr>
          </a:p>
        </p:txBody>
      </p:sp>
      <p:sp>
        <p:nvSpPr>
          <p:cNvPr id="4" name="Rettangolo 7"/>
          <p:cNvSpPr>
            <a:spLocks noChangeArrowheads="1"/>
          </p:cNvSpPr>
          <p:nvPr/>
        </p:nvSpPr>
        <p:spPr bwMode="auto">
          <a:xfrm>
            <a:off x="1151372" y="5035628"/>
            <a:ext cx="707938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r>
              <a:rPr lang="it-IT" sz="2000" dirty="0">
                <a:solidFill>
                  <a:srgbClr val="CC0066"/>
                </a:solidFill>
              </a:rPr>
              <a:t>Antonella </a:t>
            </a:r>
            <a:r>
              <a:rPr lang="it-IT" sz="2000" dirty="0" smtClean="0">
                <a:solidFill>
                  <a:srgbClr val="CC0066"/>
                </a:solidFill>
              </a:rPr>
              <a:t>Ermacora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</a:pPr>
            <a:endParaRPr lang="it-IT" sz="2000" dirty="0">
              <a:solidFill>
                <a:srgbClr val="CC0066"/>
              </a:solidFill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</a:pP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7" descr="DiarioSalute_logh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3825"/>
            <a:ext cx="499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03648" y="726005"/>
            <a:ext cx="8229600" cy="720725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Indicazioni Metodologiche</a:t>
            </a:r>
            <a:endParaRPr lang="it-I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7736" y="1737248"/>
            <a:ext cx="7139136" cy="4525963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L’insegnante deve leggere il diario dei ragazzi prima di iniziare il percorso didattico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consiglia di incominciare almeno 15 giorni dopo la distribuzione dei diari ai ragazzi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E’ richiesto di attuare tutte le </a:t>
            </a: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cinque unita didattiche 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percorso deve seguire l’ordine in cui sono presentate le unità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frequenza delle unità consigliata è di una volta a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settimana  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E’ auspicabile un approccio  multidisciplinare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attività proposte sono tutte di tipo attivo-partecipativo 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(coinvolgimento di tutta la classe)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E’ necessario predisporre un ambiente confortevole </a:t>
            </a:r>
          </a:p>
          <a:p>
            <a:pPr marL="0" indent="0">
              <a:buClr>
                <a:srgbClr val="FF0066"/>
              </a:buClr>
              <a:buNone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adatto ad accogliere attività proposte</a:t>
            </a:r>
          </a:p>
          <a:p>
            <a:pPr>
              <a:buNone/>
            </a:pPr>
            <a:endParaRPr lang="it-IT" sz="2400" i="1" dirty="0" smtClean="0">
              <a:solidFill>
                <a:schemeClr val="tx1"/>
              </a:solidFill>
            </a:endParaRPr>
          </a:p>
          <a:p>
            <a:endParaRPr lang="it-IT" sz="2400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it-IT" sz="1800" dirty="0" smtClean="0"/>
          </a:p>
        </p:txBody>
      </p:sp>
      <p:pic>
        <p:nvPicPr>
          <p:cNvPr id="10" name="Immagine 3" descr="Cop_Quaderno_insegnan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9" r="3265" b="3532"/>
          <a:stretch>
            <a:fillRect/>
          </a:stretch>
        </p:blipFill>
        <p:spPr bwMode="auto">
          <a:xfrm>
            <a:off x="6725433" y="4425137"/>
            <a:ext cx="2411760" cy="243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3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magine 7" descr="DiarioSalute_logh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23825"/>
            <a:ext cx="499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49853" y="709280"/>
            <a:ext cx="8032209" cy="720725"/>
          </a:xfrm>
        </p:spPr>
        <p:txBody>
          <a:bodyPr/>
          <a:lstStyle/>
          <a:p>
            <a:pPr algn="r"/>
            <a:r>
              <a:rPr lang="it-IT" sz="4000" b="1" dirty="0" smtClean="0">
                <a:solidFill>
                  <a:srgbClr val="FF0066"/>
                </a:solidFill>
              </a:rPr>
              <a:t>I      </a:t>
            </a:r>
            <a:r>
              <a:rPr lang="it-IT" sz="3600" b="1" dirty="0" smtClean="0">
                <a:solidFill>
                  <a:srgbClr val="FF0066"/>
                </a:solidFill>
              </a:rPr>
              <a:t>le   mie emozioni            </a:t>
            </a:r>
            <a:r>
              <a:rPr lang="it-IT" sz="3200" i="1" dirty="0" smtClean="0">
                <a:solidFill>
                  <a:srgbClr val="FF0066"/>
                </a:solidFill>
              </a:rPr>
              <a:t>unità 1</a:t>
            </a:r>
            <a:endParaRPr lang="it-IT" dirty="0">
              <a:solidFill>
                <a:srgbClr val="FF0066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523436" y="1628800"/>
            <a:ext cx="7355160" cy="428133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0066"/>
              </a:buClr>
              <a:buNone/>
            </a:pPr>
            <a:r>
              <a:rPr lang="it-IT" sz="2400" b="1" dirty="0" smtClean="0"/>
              <a:t> </a:t>
            </a:r>
            <a:endParaRPr lang="it-IT" sz="2400" b="1" dirty="0"/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Obiettivi </a:t>
            </a:r>
          </a:p>
          <a:p>
            <a:pPr marL="0" indent="0">
              <a:buClr>
                <a:srgbClr val="FF0066"/>
              </a:buCl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viluppare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capacità di riconoscere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emozioni</a:t>
            </a:r>
          </a:p>
          <a:p>
            <a:pPr marL="0" indent="0">
              <a:buClr>
                <a:srgbClr val="FF0066"/>
              </a:buCl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dentificare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situazioni che suscitano emozioni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diverse</a:t>
            </a:r>
          </a:p>
          <a:p>
            <a:pPr marL="0" indent="0">
              <a:buClr>
                <a:srgbClr val="FF0066"/>
              </a:buClr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Life-</a:t>
            </a:r>
            <a:r>
              <a:rPr lang="it-IT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Gestione delle emozioni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Durata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3-4 ore (2 incontri)</a:t>
            </a:r>
          </a:p>
          <a:p>
            <a:pPr marL="0" indent="0">
              <a:buClr>
                <a:srgbClr val="FF0066"/>
              </a:buClr>
              <a:buNone/>
            </a:pP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Attività </a:t>
            </a:r>
            <a:endParaRPr lang="it-IT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Brainstorming</a:t>
            </a:r>
          </a:p>
          <a:p>
            <a:pPr marL="0" indent="0">
              <a:buClr>
                <a:srgbClr val="FF0066"/>
              </a:buCl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Indossa l’emozione che fa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te (gioco dei cappelli)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Crazy Emotions</a:t>
            </a:r>
          </a:p>
          <a:p>
            <a:pPr marL="0" indent="0">
              <a:buNone/>
            </a:pPr>
            <a:endParaRPr lang="it-IT" sz="2400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6" name="Cuore 5"/>
          <p:cNvSpPr/>
          <p:nvPr/>
        </p:nvSpPr>
        <p:spPr>
          <a:xfrm>
            <a:off x="1729987" y="983863"/>
            <a:ext cx="428628" cy="346091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uore 6"/>
          <p:cNvSpPr/>
          <p:nvPr/>
        </p:nvSpPr>
        <p:spPr>
          <a:xfrm>
            <a:off x="7215206" y="4286256"/>
            <a:ext cx="1471594" cy="1131909"/>
          </a:xfrm>
          <a:prstGeom prst="heart">
            <a:avLst/>
          </a:prstGeom>
          <a:gradFill>
            <a:gsLst>
              <a:gs pos="0">
                <a:srgbClr val="FF00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uore 7"/>
          <p:cNvSpPr/>
          <p:nvPr/>
        </p:nvSpPr>
        <p:spPr>
          <a:xfrm>
            <a:off x="7215206" y="4846660"/>
            <a:ext cx="785818" cy="755649"/>
          </a:xfrm>
          <a:prstGeom prst="hear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Cuore 8"/>
          <p:cNvSpPr/>
          <p:nvPr/>
        </p:nvSpPr>
        <p:spPr>
          <a:xfrm>
            <a:off x="7215206" y="5418165"/>
            <a:ext cx="428628" cy="346091"/>
          </a:xfrm>
          <a:prstGeom prst="hear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414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magine 7" descr="DiarioSalute_logh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23825"/>
            <a:ext cx="499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49853" y="709280"/>
            <a:ext cx="8032209" cy="720725"/>
          </a:xfrm>
        </p:spPr>
        <p:txBody>
          <a:bodyPr/>
          <a:lstStyle/>
          <a:p>
            <a:pPr algn="r"/>
            <a:r>
              <a:rPr lang="it-IT" sz="4000" b="1" dirty="0" smtClean="0">
                <a:solidFill>
                  <a:srgbClr val="FF0066"/>
                </a:solidFill>
              </a:rPr>
              <a:t>I      </a:t>
            </a:r>
            <a:r>
              <a:rPr lang="it-IT" sz="3600" b="1" dirty="0" smtClean="0">
                <a:solidFill>
                  <a:srgbClr val="FF0066"/>
                </a:solidFill>
              </a:rPr>
              <a:t>le   mie emozioni            </a:t>
            </a:r>
            <a:r>
              <a:rPr lang="it-IT" sz="3200" i="1" dirty="0" smtClean="0">
                <a:solidFill>
                  <a:srgbClr val="FF0066"/>
                </a:solidFill>
              </a:rPr>
              <a:t>unità 1</a:t>
            </a:r>
            <a:endParaRPr lang="it-IT" dirty="0">
              <a:solidFill>
                <a:srgbClr val="FF0066"/>
              </a:solidFill>
            </a:endParaRPr>
          </a:p>
        </p:txBody>
      </p:sp>
      <p:sp>
        <p:nvSpPr>
          <p:cNvPr id="6" name="Cuore 5"/>
          <p:cNvSpPr/>
          <p:nvPr/>
        </p:nvSpPr>
        <p:spPr>
          <a:xfrm>
            <a:off x="1729987" y="983863"/>
            <a:ext cx="428628" cy="346091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" name="Immagine 9" descr="fot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23"/>
            <a:ext cx="9144001" cy="6774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14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0616"/>
            <a:ext cx="9144000" cy="7062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431"/>
            <a:ext cx="9335134" cy="5887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7" descr="DiarioSalute_logh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3825"/>
            <a:ext cx="499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96912"/>
            <a:ext cx="8229600" cy="720725"/>
          </a:xfrm>
        </p:spPr>
        <p:txBody>
          <a:bodyPr/>
          <a:lstStyle/>
          <a:p>
            <a:pPr algn="r"/>
            <a:r>
              <a:rPr lang="it-IT" sz="4000" b="1" dirty="0" smtClean="0">
                <a:solidFill>
                  <a:srgbClr val="FF0066"/>
                </a:solidFill>
              </a:rPr>
              <a:t>    </a:t>
            </a:r>
            <a:r>
              <a:rPr lang="it-IT" sz="3600" b="1" dirty="0" smtClean="0">
                <a:solidFill>
                  <a:srgbClr val="FF0066"/>
                </a:solidFill>
              </a:rPr>
              <a:t>I       </a:t>
            </a:r>
            <a:r>
              <a:rPr lang="it-IT" sz="2800" b="1" dirty="0" smtClean="0">
                <a:solidFill>
                  <a:srgbClr val="FF0066"/>
                </a:solidFill>
              </a:rPr>
              <a:t>andare oltre gli stereotipi    </a:t>
            </a:r>
            <a:r>
              <a:rPr lang="it-IT" sz="3200" i="1" dirty="0" smtClean="0">
                <a:solidFill>
                  <a:srgbClr val="FF0066"/>
                </a:solidFill>
              </a:rPr>
              <a:t>unità 2           </a:t>
            </a:r>
            <a:endParaRPr lang="it-IT" sz="3200" i="1" dirty="0">
              <a:solidFill>
                <a:srgbClr val="FF0066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281339"/>
          </a:xfrm>
        </p:spPr>
        <p:txBody>
          <a:bodyPr/>
          <a:lstStyle/>
          <a:p>
            <a:pPr>
              <a:buNone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Obiettivi</a:t>
            </a: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Riconoscere gli stereotipi più diffusi tra i preadolescenti</a:t>
            </a: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Riconoscere e valorizzare le differenze personali</a:t>
            </a:r>
          </a:p>
          <a:p>
            <a:pPr marL="0" indent="0">
              <a:buClr>
                <a:srgbClr val="FF0066"/>
              </a:buClr>
              <a:buNone/>
            </a:pPr>
            <a:endParaRPr lang="it-IT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Life-</a:t>
            </a:r>
            <a:r>
              <a:rPr lang="it-IT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Pensiero critico, comunicazione interpersonale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Durata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ore (2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incontri)</a:t>
            </a:r>
          </a:p>
          <a:p>
            <a:pPr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Attività </a:t>
            </a: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 è chi                                                                              </a:t>
            </a: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Noi di qua, voi di là</a:t>
            </a:r>
          </a:p>
          <a:p>
            <a:pPr>
              <a:buNone/>
            </a:pPr>
            <a:endParaRPr lang="it-IT" sz="2400" i="1" dirty="0" smtClean="0"/>
          </a:p>
          <a:p>
            <a:pPr>
              <a:buNone/>
            </a:pPr>
            <a:endParaRPr lang="it-IT" sz="2400" dirty="0"/>
          </a:p>
        </p:txBody>
      </p:sp>
      <p:sp>
        <p:nvSpPr>
          <p:cNvPr id="6" name="Cuore 5"/>
          <p:cNvSpPr/>
          <p:nvPr/>
        </p:nvSpPr>
        <p:spPr>
          <a:xfrm>
            <a:off x="4859578" y="4379053"/>
            <a:ext cx="428628" cy="346091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il_fi" descr="http://www.psicologiagay.com/wp-content/uploads/2009/07/stereotipi1-300x2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7999" y="4725144"/>
            <a:ext cx="2936983" cy="150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ore 8"/>
          <p:cNvSpPr/>
          <p:nvPr/>
        </p:nvSpPr>
        <p:spPr>
          <a:xfrm>
            <a:off x="2075070" y="983863"/>
            <a:ext cx="428628" cy="346091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7765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7" descr="DiarioSalute_logh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3825"/>
            <a:ext cx="499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62237" y="696913"/>
            <a:ext cx="8019826" cy="720724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66"/>
                </a:solidFill>
              </a:rPr>
              <a:t>       I        diventare uomo, diventare donna        </a:t>
            </a:r>
            <a:r>
              <a:rPr lang="it-IT" sz="2400" i="1" dirty="0" smtClean="0">
                <a:solidFill>
                  <a:srgbClr val="FF0066"/>
                </a:solidFill>
              </a:rPr>
              <a:t>unità  3                            </a:t>
            </a:r>
            <a:endParaRPr lang="it-IT" sz="2400" i="1" dirty="0">
              <a:solidFill>
                <a:srgbClr val="FF0066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28728" y="1772816"/>
            <a:ext cx="7453335" cy="4525963"/>
          </a:xfrm>
        </p:spPr>
        <p:txBody>
          <a:bodyPr/>
          <a:lstStyle/>
          <a:p>
            <a:pP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Obiettivi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Favorire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riflessione sull’identità di genere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un’analisi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 delle differenze di genere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Riconoscere i fattori sociali e culturali che influenzano la costruzione dell’identità di genere</a:t>
            </a:r>
          </a:p>
          <a:p>
            <a:pPr marL="0" indent="0">
              <a:buClr>
                <a:srgbClr val="FF0066"/>
              </a:buClr>
              <a:buNone/>
            </a:pPr>
            <a:endParaRPr lang="it-IT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Life-</a:t>
            </a:r>
            <a:r>
              <a:rPr lang="it-IT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Pensiero critico, comunicazione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interpersonale, gestione delle emozioni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Durata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2-3 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ore (2 incontri)</a:t>
            </a:r>
          </a:p>
          <a:p>
            <a:pPr>
              <a:buNone/>
            </a:pP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Attività </a:t>
            </a:r>
            <a:endParaRPr lang="it-IT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Mimica a suon di musica                                  </a:t>
            </a:r>
          </a:p>
          <a:p>
            <a:pPr>
              <a:buNone/>
            </a:pP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&amp; Y</a:t>
            </a:r>
          </a:p>
          <a:p>
            <a:pPr>
              <a:buNone/>
            </a:pPr>
            <a:endParaRPr lang="it-IT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ore 5"/>
          <p:cNvSpPr/>
          <p:nvPr/>
        </p:nvSpPr>
        <p:spPr>
          <a:xfrm>
            <a:off x="1782052" y="983867"/>
            <a:ext cx="428628" cy="346090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il_fi" descr="http://www.coppem.org/public/uomo_donna_top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737" y="4963974"/>
            <a:ext cx="1949914" cy="12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79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444</Words>
  <Application>Microsoft Office PowerPoint</Application>
  <PresentationFormat>Presentazione su schermo (4:3)</PresentationFormat>
  <Paragraphs>92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Indicazioni Metodologiche</vt:lpstr>
      <vt:lpstr>I      le   mie emozioni            unità 1</vt:lpstr>
      <vt:lpstr>I      le   mie emozioni            unità 1</vt:lpstr>
      <vt:lpstr>Diapositiva 6</vt:lpstr>
      <vt:lpstr>Diapositiva 7</vt:lpstr>
      <vt:lpstr>    I       andare oltre gli stereotipi    unità 2           </vt:lpstr>
      <vt:lpstr>       I        diventare uomo, diventare donna        unità  3                            </vt:lpstr>
      <vt:lpstr>       I     gestire le mie emozioni   unità  4                          </vt:lpstr>
      <vt:lpstr>       I     scoprire le emozioni degli altri unità  5                          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</dc:creator>
  <cp:lastModifiedBy>Antonella</cp:lastModifiedBy>
  <cp:revision>28</cp:revision>
  <dcterms:created xsi:type="dcterms:W3CDTF">2015-05-12T10:45:32Z</dcterms:created>
  <dcterms:modified xsi:type="dcterms:W3CDTF">2019-11-27T21:12:32Z</dcterms:modified>
</cp:coreProperties>
</file>