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70" r:id="rId2"/>
    <p:sldId id="259" r:id="rId3"/>
    <p:sldId id="280" r:id="rId4"/>
    <p:sldId id="281" r:id="rId5"/>
    <p:sldId id="258" r:id="rId6"/>
    <p:sldId id="276" r:id="rId7"/>
    <p:sldId id="282" r:id="rId8"/>
    <p:sldId id="260" r:id="rId9"/>
    <p:sldId id="275" r:id="rId10"/>
    <p:sldId id="261" r:id="rId11"/>
    <p:sldId id="277" r:id="rId12"/>
    <p:sldId id="262" r:id="rId13"/>
    <p:sldId id="272" r:id="rId14"/>
    <p:sldId id="263" r:id="rId15"/>
    <p:sldId id="278" r:id="rId16"/>
    <p:sldId id="266" r:id="rId17"/>
    <p:sldId id="279" r:id="rId18"/>
    <p:sldId id="267" r:id="rId19"/>
    <p:sldId id="283" r:id="rId20"/>
    <p:sldId id="264" r:id="rId21"/>
    <p:sldId id="269" r:id="rId22"/>
    <p:sldId id="271" r:id="rId23"/>
    <p:sldId id="285" r:id="rId24"/>
    <p:sldId id="287" r:id="rId25"/>
    <p:sldId id="288" r:id="rId26"/>
    <p:sldId id="289" r:id="rId2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87D0"/>
    <a:srgbClr val="E824BE"/>
    <a:srgbClr val="FF9966"/>
    <a:srgbClr val="9D9B95"/>
    <a:srgbClr val="006600"/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1" d="100"/>
          <a:sy n="71" d="100"/>
        </p:scale>
        <p:origin x="-1064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F58674-D02F-4EEF-B05D-16A6EE12A634}" type="datetimeFigureOut">
              <a:rPr lang="it-IT" smtClean="0"/>
              <a:pPr/>
              <a:t>10/10/2012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C2E65F-4756-4B18-BD8B-1B40D281BDF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8193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2E65F-4756-4B18-BD8B-1B40D281BDFD}" type="slidenum">
              <a:rPr lang="it-IT" smtClean="0"/>
              <a:pPr/>
              <a:t>1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2E65F-4756-4B18-BD8B-1B40D281BDFD}" type="slidenum">
              <a:rPr lang="it-IT" smtClean="0"/>
              <a:pPr/>
              <a:t>4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2E65F-4756-4B18-BD8B-1B40D281BDFD}" type="slidenum">
              <a:rPr lang="it-IT" smtClean="0"/>
              <a:pPr/>
              <a:t>7</a:t>
            </a:fld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2E65F-4756-4B18-BD8B-1B40D281BDFD}" type="slidenum">
              <a:rPr lang="it-IT" smtClean="0"/>
              <a:pPr/>
              <a:t>19</a:t>
            </a:fld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2E65F-4756-4B18-BD8B-1B40D281BDFD}" type="slidenum">
              <a:rPr lang="it-IT" smtClean="0"/>
              <a:pPr/>
              <a:t>23</a:t>
            </a:fld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2E65F-4756-4B18-BD8B-1B40D281BDFD}" type="slidenum">
              <a:rPr lang="it-IT" smtClean="0"/>
              <a:pPr/>
              <a:t>24</a:t>
            </a:fld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2E65F-4756-4B18-BD8B-1B40D281BDFD}" type="slidenum">
              <a:rPr lang="it-IT" smtClean="0"/>
              <a:pPr/>
              <a:t>25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903DD-E13F-42A4-9FBB-28AE6EA5E262}" type="datetimeFigureOut">
              <a:rPr lang="it-IT" smtClean="0"/>
              <a:pPr/>
              <a:t>10/10/2012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CCD2-F487-4280-9AD9-05C563899355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903DD-E13F-42A4-9FBB-28AE6EA5E262}" type="datetimeFigureOut">
              <a:rPr lang="it-IT" smtClean="0"/>
              <a:pPr/>
              <a:t>10/10/2012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CCD2-F487-4280-9AD9-05C563899355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903DD-E13F-42A4-9FBB-28AE6EA5E262}" type="datetimeFigureOut">
              <a:rPr lang="it-IT" smtClean="0"/>
              <a:pPr/>
              <a:t>10/10/2012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CCD2-F487-4280-9AD9-05C563899355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903DD-E13F-42A4-9FBB-28AE6EA5E262}" type="datetimeFigureOut">
              <a:rPr lang="it-IT" smtClean="0"/>
              <a:pPr/>
              <a:t>10/10/2012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CCD2-F487-4280-9AD9-05C563899355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903DD-E13F-42A4-9FBB-28AE6EA5E262}" type="datetimeFigureOut">
              <a:rPr lang="it-IT" smtClean="0"/>
              <a:pPr/>
              <a:t>10/10/2012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CCD2-F487-4280-9AD9-05C563899355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903DD-E13F-42A4-9FBB-28AE6EA5E262}" type="datetimeFigureOut">
              <a:rPr lang="it-IT" smtClean="0"/>
              <a:pPr/>
              <a:t>10/10/2012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CCD2-F487-4280-9AD9-05C563899355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903DD-E13F-42A4-9FBB-28AE6EA5E262}" type="datetimeFigureOut">
              <a:rPr lang="it-IT" smtClean="0"/>
              <a:pPr/>
              <a:t>10/10/2012</a:t>
            </a:fld>
            <a:endParaRPr lang="it-IT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CCD2-F487-4280-9AD9-05C563899355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903DD-E13F-42A4-9FBB-28AE6EA5E262}" type="datetimeFigureOut">
              <a:rPr lang="it-IT" smtClean="0"/>
              <a:pPr/>
              <a:t>10/10/2012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CCD2-F487-4280-9AD9-05C563899355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903DD-E13F-42A4-9FBB-28AE6EA5E262}" type="datetimeFigureOut">
              <a:rPr lang="it-IT" smtClean="0"/>
              <a:pPr/>
              <a:t>10/10/2012</a:t>
            </a:fld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CCD2-F487-4280-9AD9-05C563899355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903DD-E13F-42A4-9FBB-28AE6EA5E262}" type="datetimeFigureOut">
              <a:rPr lang="it-IT" smtClean="0"/>
              <a:pPr/>
              <a:t>10/10/2012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CCD2-F487-4280-9AD9-05C563899355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903DD-E13F-42A4-9FBB-28AE6EA5E262}" type="datetimeFigureOut">
              <a:rPr lang="it-IT" smtClean="0"/>
              <a:pPr/>
              <a:t>10/10/2012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CCD2-F487-4280-9AD9-05C563899355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8903DD-E13F-42A4-9FBB-28AE6EA5E262}" type="datetimeFigureOut">
              <a:rPr lang="it-IT" smtClean="0"/>
              <a:pPr/>
              <a:t>10/10/2012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BCCD2-F487-4280-9AD9-05C563899355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1732">
    <p:sndAc>
      <p:stSnd>
        <p:snd r:embed="rId3" name="03 Traccia 3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l_fi" descr="http://www.escidallatrappola.it/images/p035_1_01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0" y="4929198"/>
            <a:ext cx="9144000" cy="1569660"/>
          </a:xfrm>
          <a:prstGeom prst="rect">
            <a:avLst/>
          </a:prstGeom>
          <a:solidFill>
            <a:srgbClr val="E187D0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it-IT" sz="2400" b="1" dirty="0">
                <a:solidFill>
                  <a:schemeClr val="bg1"/>
                </a:solidFill>
                <a:ea typeface="Adobe Gothic Std B" pitchFamily="34" charset="-128"/>
              </a:rPr>
              <a:t>Senso critico</a:t>
            </a:r>
          </a:p>
          <a:p>
            <a:pPr eaLnBrk="0" hangingPunct="0">
              <a:defRPr/>
            </a:pPr>
            <a:endParaRPr lang="en-US" sz="2400" b="1" dirty="0">
              <a:solidFill>
                <a:schemeClr val="bg1"/>
              </a:solidFill>
              <a:ea typeface="Adobe Gothic Std B" pitchFamily="34" charset="-128"/>
            </a:endParaRPr>
          </a:p>
          <a:p>
            <a:pPr eaLnBrk="0" hangingPunct="0">
              <a:defRPr/>
            </a:pPr>
            <a:r>
              <a:rPr lang="it-IT" sz="2400" b="1" dirty="0">
                <a:solidFill>
                  <a:schemeClr val="bg1"/>
                </a:solidFill>
                <a:ea typeface="Adobe Gothic Std B" pitchFamily="34" charset="-128"/>
              </a:rPr>
              <a:t>C</a:t>
            </a:r>
            <a:r>
              <a:rPr lang="it-IT" sz="2400" b="1" dirty="0" smtClean="0">
                <a:solidFill>
                  <a:schemeClr val="bg1"/>
                </a:solidFill>
                <a:ea typeface="Adobe Gothic Std B" pitchFamily="34" charset="-128"/>
              </a:rPr>
              <a:t>apacità </a:t>
            </a:r>
            <a:r>
              <a:rPr lang="it-IT" sz="2400" b="1" dirty="0">
                <a:solidFill>
                  <a:schemeClr val="bg1"/>
                </a:solidFill>
                <a:ea typeface="Adobe Gothic Std B" pitchFamily="34" charset="-128"/>
              </a:rPr>
              <a:t>di analizzare </a:t>
            </a:r>
            <a:r>
              <a:rPr lang="it-IT" sz="2400" b="1" dirty="0" smtClean="0">
                <a:solidFill>
                  <a:schemeClr val="bg1"/>
                </a:solidFill>
                <a:ea typeface="Adobe Gothic Std B" pitchFamily="34" charset="-128"/>
              </a:rPr>
              <a:t>informazioni </a:t>
            </a:r>
            <a:r>
              <a:rPr lang="it-IT" sz="2400" b="1" dirty="0">
                <a:solidFill>
                  <a:schemeClr val="bg1"/>
                </a:solidFill>
                <a:ea typeface="Adobe Gothic Std B" pitchFamily="34" charset="-128"/>
              </a:rPr>
              <a:t>ed esperienze </a:t>
            </a:r>
            <a:r>
              <a:rPr lang="it-IT" sz="2400" b="1" dirty="0" smtClean="0">
                <a:solidFill>
                  <a:schemeClr val="bg1"/>
                </a:solidFill>
                <a:ea typeface="Adobe Gothic Std B" pitchFamily="34" charset="-128"/>
              </a:rPr>
              <a:t>in </a:t>
            </a:r>
            <a:r>
              <a:rPr lang="it-IT" sz="2400" b="1" dirty="0">
                <a:solidFill>
                  <a:schemeClr val="bg1"/>
                </a:solidFill>
                <a:ea typeface="Adobe Gothic Std B" pitchFamily="34" charset="-128"/>
              </a:rPr>
              <a:t>modo oggettivo </a:t>
            </a:r>
            <a:r>
              <a:rPr lang="it-IT" sz="2400" b="1" dirty="0" smtClean="0">
                <a:solidFill>
                  <a:schemeClr val="bg1"/>
                </a:solidFill>
                <a:ea typeface="Adobe Gothic Std B" pitchFamily="34" charset="-128"/>
              </a:rPr>
              <a:t> valutando </a:t>
            </a:r>
            <a:r>
              <a:rPr lang="it-IT" sz="2400" b="1" dirty="0">
                <a:solidFill>
                  <a:schemeClr val="bg1"/>
                </a:solidFill>
                <a:ea typeface="Adobe Gothic Std B" pitchFamily="34" charset="-128"/>
              </a:rPr>
              <a:t>vantaggi e svantaggi </a:t>
            </a:r>
            <a:r>
              <a:rPr lang="it-IT" sz="2400" b="1" dirty="0" smtClean="0">
                <a:solidFill>
                  <a:schemeClr val="bg1"/>
                </a:solidFill>
                <a:ea typeface="Adobe Gothic Std B" pitchFamily="34" charset="-128"/>
              </a:rPr>
              <a:t>per </a:t>
            </a:r>
            <a:r>
              <a:rPr lang="it-IT" sz="2400" b="1" dirty="0">
                <a:solidFill>
                  <a:schemeClr val="bg1"/>
                </a:solidFill>
                <a:ea typeface="Adobe Gothic Std B" pitchFamily="34" charset="-128"/>
              </a:rPr>
              <a:t>arrivare a decisioni più consapevoli</a:t>
            </a:r>
          </a:p>
        </p:txBody>
      </p:sp>
    </p:spTree>
  </p:cSld>
  <p:clrMapOvr>
    <a:masterClrMapping/>
  </p:clrMapOvr>
  <p:transition spd="slow" advTm="5086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571480"/>
            <a:ext cx="8229600" cy="5554683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31746" name="Picture 2" descr="http://static.tuttogratis.it/628X0/donna/tuttogratis/it/wp-content/uploads/2011/09/Come-scegliere-la-casa-giusta-consigli-utili-per-l%E2%80%99acquist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25906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5039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l_fi" descr="http://www.inerboristeria.com/files/imagecache/body/gestione-dello-stress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tangolo 6"/>
          <p:cNvSpPr/>
          <p:nvPr/>
        </p:nvSpPr>
        <p:spPr>
          <a:xfrm>
            <a:off x="0" y="5500702"/>
            <a:ext cx="9144000" cy="1200329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it-IT" sz="2400" b="1" dirty="0">
                <a:solidFill>
                  <a:schemeClr val="bg1"/>
                </a:solidFill>
                <a:ea typeface="Adobe Gothic Std B" pitchFamily="34" charset="-128"/>
              </a:rPr>
              <a:t>Gestione dello stress</a:t>
            </a:r>
          </a:p>
          <a:p>
            <a:pPr eaLnBrk="0" hangingPunct="0">
              <a:defRPr/>
            </a:pPr>
            <a:endParaRPr lang="it-IT" sz="2400" b="1" dirty="0" smtClean="0">
              <a:solidFill>
                <a:schemeClr val="bg1"/>
              </a:solidFill>
              <a:ea typeface="Adobe Gothic Std B" pitchFamily="34" charset="-128"/>
            </a:endParaRPr>
          </a:p>
          <a:p>
            <a:pPr eaLnBrk="0" hangingPunct="0">
              <a:defRPr/>
            </a:pPr>
            <a:r>
              <a:rPr lang="it-IT" sz="2400" b="1" dirty="0" smtClean="0">
                <a:solidFill>
                  <a:schemeClr val="bg1"/>
                </a:solidFill>
                <a:ea typeface="Adobe Gothic Std B" pitchFamily="34" charset="-128"/>
              </a:rPr>
              <a:t>Saper </a:t>
            </a:r>
            <a:r>
              <a:rPr lang="it-IT" sz="2400" b="1" dirty="0">
                <a:solidFill>
                  <a:schemeClr val="bg1"/>
                </a:solidFill>
                <a:ea typeface="Adobe Gothic Std B" pitchFamily="34" charset="-128"/>
              </a:rPr>
              <a:t>riconoscere e controllare </a:t>
            </a:r>
            <a:r>
              <a:rPr lang="it-IT" sz="2400" b="1" dirty="0" smtClean="0">
                <a:solidFill>
                  <a:schemeClr val="bg1"/>
                </a:solidFill>
                <a:ea typeface="Adobe Gothic Std B" pitchFamily="34" charset="-128"/>
              </a:rPr>
              <a:t>le </a:t>
            </a:r>
            <a:r>
              <a:rPr lang="it-IT" sz="2400" b="1" dirty="0">
                <a:solidFill>
                  <a:schemeClr val="bg1"/>
                </a:solidFill>
                <a:ea typeface="Adobe Gothic Std B" pitchFamily="34" charset="-128"/>
              </a:rPr>
              <a:t>tensioni</a:t>
            </a:r>
          </a:p>
        </p:txBody>
      </p:sp>
    </p:spTree>
  </p:cSld>
  <p:clrMapOvr>
    <a:masterClrMapping/>
  </p:clrMapOvr>
  <p:transition spd="slow" advTm="5054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https://fbcdn-sphotos-a-a.akamaihd.net/hphotos-ak-prn1/534289_3862354166248_2030571766_n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007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l_fi" descr="http://is.pearson.it/wp-content/uploads/2012/03/pisa2015-274x286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0" y="5143512"/>
            <a:ext cx="9144000" cy="193899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it-IT" sz="2400" b="1" dirty="0" smtClean="0">
                <a:solidFill>
                  <a:schemeClr val="bg1"/>
                </a:solidFill>
                <a:ea typeface="Adobe Gothic Std B" pitchFamily="34" charset="-128"/>
              </a:rPr>
              <a:t>Problem </a:t>
            </a:r>
            <a:r>
              <a:rPr lang="it-IT" sz="2400" b="1" dirty="0">
                <a:solidFill>
                  <a:schemeClr val="bg1"/>
                </a:solidFill>
                <a:ea typeface="Adobe Gothic Std B" pitchFamily="34" charset="-128"/>
              </a:rPr>
              <a:t>solving</a:t>
            </a:r>
          </a:p>
          <a:p>
            <a:pPr eaLnBrk="0" hangingPunct="0">
              <a:defRPr/>
            </a:pPr>
            <a:endParaRPr lang="it-IT" sz="2400" b="1" dirty="0" smtClean="0">
              <a:solidFill>
                <a:schemeClr val="bg1"/>
              </a:solidFill>
              <a:ea typeface="Adobe Gothic Std B" pitchFamily="34" charset="-128"/>
            </a:endParaRPr>
          </a:p>
          <a:p>
            <a:pPr eaLnBrk="0" hangingPunct="0">
              <a:defRPr/>
            </a:pPr>
            <a:r>
              <a:rPr lang="it-IT" sz="2400" b="1" dirty="0" smtClean="0">
                <a:solidFill>
                  <a:schemeClr val="bg1"/>
                </a:solidFill>
                <a:ea typeface="Adobe Gothic Std B" pitchFamily="34" charset="-128"/>
              </a:rPr>
              <a:t>Capacita di </a:t>
            </a:r>
            <a:r>
              <a:rPr lang="it-IT" sz="2400" b="1" dirty="0">
                <a:solidFill>
                  <a:schemeClr val="bg1"/>
                </a:solidFill>
                <a:ea typeface="Adobe Gothic Std B" pitchFamily="34" charset="-128"/>
              </a:rPr>
              <a:t>risolvere </a:t>
            </a:r>
            <a:r>
              <a:rPr lang="it-IT" sz="2400" b="1" dirty="0" smtClean="0">
                <a:solidFill>
                  <a:schemeClr val="bg1"/>
                </a:solidFill>
                <a:ea typeface="Adobe Gothic Std B" pitchFamily="34" charset="-128"/>
              </a:rPr>
              <a:t>problemi: saperli </a:t>
            </a:r>
            <a:r>
              <a:rPr lang="it-IT" sz="2400" b="1" dirty="0">
                <a:solidFill>
                  <a:schemeClr val="bg1"/>
                </a:solidFill>
                <a:ea typeface="Adobe Gothic Std B" pitchFamily="34" charset="-128"/>
              </a:rPr>
              <a:t>affrontare e </a:t>
            </a:r>
            <a:r>
              <a:rPr lang="it-IT" sz="2400" b="1" dirty="0" smtClean="0">
                <a:solidFill>
                  <a:schemeClr val="bg1"/>
                </a:solidFill>
                <a:ea typeface="Adobe Gothic Std B" pitchFamily="34" charset="-128"/>
              </a:rPr>
              <a:t>risolvere in</a:t>
            </a:r>
          </a:p>
          <a:p>
            <a:pPr eaLnBrk="0" hangingPunct="0">
              <a:defRPr/>
            </a:pPr>
            <a:r>
              <a:rPr lang="it-IT" sz="2400" b="1" dirty="0" smtClean="0">
                <a:solidFill>
                  <a:schemeClr val="bg1"/>
                </a:solidFill>
                <a:ea typeface="Adobe Gothic Std B" pitchFamily="34" charset="-128"/>
              </a:rPr>
              <a:t>modo </a:t>
            </a:r>
            <a:r>
              <a:rPr lang="it-IT" sz="2400" b="1" dirty="0">
                <a:solidFill>
                  <a:schemeClr val="bg1"/>
                </a:solidFill>
                <a:ea typeface="Adobe Gothic Std B" pitchFamily="34" charset="-128"/>
              </a:rPr>
              <a:t>costruttivo</a:t>
            </a:r>
          </a:p>
          <a:p>
            <a:pPr eaLnBrk="0" hangingPunct="0">
              <a:defRPr/>
            </a:pPr>
            <a:endParaRPr lang="it-IT" sz="2400" b="1" dirty="0" smtClean="0">
              <a:solidFill>
                <a:srgbClr val="00CCFF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 spd="slow" advTm="5102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l_fi" descr="http://www.identityplustouroperator.it/1/images/390_15_125142_0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945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l_fi" descr="http://www.eallaenne.it/wp-content/photos/creativita_e_soluzioni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tangolo 5"/>
          <p:cNvSpPr/>
          <p:nvPr/>
        </p:nvSpPr>
        <p:spPr>
          <a:xfrm>
            <a:off x="0" y="4857760"/>
            <a:ext cx="9144000" cy="1938992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it-IT" sz="2400" b="1" dirty="0" smtClean="0">
                <a:solidFill>
                  <a:schemeClr val="bg1"/>
                </a:solidFill>
                <a:ea typeface="Adobe Gothic Std B" pitchFamily="34" charset="-128"/>
              </a:rPr>
              <a:t>Creativita’</a:t>
            </a:r>
          </a:p>
          <a:p>
            <a:pPr eaLnBrk="0" hangingPunct="0">
              <a:defRPr/>
            </a:pPr>
            <a:endParaRPr lang="it-IT" sz="2400" b="1" dirty="0">
              <a:solidFill>
                <a:schemeClr val="bg1"/>
              </a:solidFill>
              <a:ea typeface="Adobe Gothic Std B" pitchFamily="34" charset="-128"/>
            </a:endParaRPr>
          </a:p>
          <a:p>
            <a:pPr eaLnBrk="0" hangingPunct="0">
              <a:defRPr/>
            </a:pPr>
            <a:r>
              <a:rPr lang="it-IT" sz="2400" b="1" dirty="0" smtClean="0">
                <a:solidFill>
                  <a:schemeClr val="bg1"/>
                </a:solidFill>
                <a:ea typeface="Adobe Gothic Std B" pitchFamily="34" charset="-128"/>
              </a:rPr>
              <a:t>Capacita’ </a:t>
            </a:r>
            <a:r>
              <a:rPr lang="it-IT" sz="2400" b="1" dirty="0">
                <a:solidFill>
                  <a:schemeClr val="bg1"/>
                </a:solidFill>
                <a:ea typeface="Adobe Gothic Std B" pitchFamily="34" charset="-128"/>
              </a:rPr>
              <a:t>di affrontare </a:t>
            </a:r>
            <a:r>
              <a:rPr lang="it-IT" sz="2400" b="1" dirty="0" smtClean="0">
                <a:solidFill>
                  <a:schemeClr val="bg1"/>
                </a:solidFill>
                <a:ea typeface="Adobe Gothic Std B" pitchFamily="34" charset="-128"/>
              </a:rPr>
              <a:t>in </a:t>
            </a:r>
            <a:r>
              <a:rPr lang="it-IT" sz="2400" b="1" dirty="0">
                <a:solidFill>
                  <a:schemeClr val="bg1"/>
                </a:solidFill>
                <a:ea typeface="Adobe Gothic Std B" pitchFamily="34" charset="-128"/>
              </a:rPr>
              <a:t>modo flessibile le </a:t>
            </a:r>
            <a:r>
              <a:rPr lang="it-IT" sz="2400" b="1" dirty="0" smtClean="0">
                <a:solidFill>
                  <a:schemeClr val="bg1"/>
                </a:solidFill>
                <a:ea typeface="Adobe Gothic Std B" pitchFamily="34" charset="-128"/>
              </a:rPr>
              <a:t>situazioni: trovare </a:t>
            </a:r>
            <a:r>
              <a:rPr lang="it-IT" sz="2400" b="1" dirty="0">
                <a:solidFill>
                  <a:schemeClr val="bg1"/>
                </a:solidFill>
                <a:ea typeface="Adobe Gothic Std B" pitchFamily="34" charset="-128"/>
              </a:rPr>
              <a:t>soluzioni e idee originali esplorando alternative possibili e </a:t>
            </a:r>
            <a:r>
              <a:rPr lang="it-IT" sz="2400" b="1" dirty="0" smtClean="0">
                <a:solidFill>
                  <a:schemeClr val="bg1"/>
                </a:solidFill>
                <a:ea typeface="Adobe Gothic Std B" pitchFamily="34" charset="-128"/>
              </a:rPr>
              <a:t>conseguenze </a:t>
            </a:r>
            <a:r>
              <a:rPr lang="it-IT" sz="2400" b="1" dirty="0">
                <a:solidFill>
                  <a:schemeClr val="bg1"/>
                </a:solidFill>
                <a:ea typeface="Adobe Gothic Std B" pitchFamily="34" charset="-128"/>
              </a:rPr>
              <a:t>di opzioni diverse</a:t>
            </a:r>
          </a:p>
        </p:txBody>
      </p:sp>
    </p:spTree>
  </p:cSld>
  <p:clrMapOvr>
    <a:masterClrMapping/>
  </p:clrMapOvr>
  <p:transition spd="slow" advTm="4976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l_fi" descr="http://www.imprenditori.it/files/2012/07/creativit%C3%A0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179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l_fi" descr="http://2.bp.blogspot.com/-MYtqUPEKoYg/ThNltu-mR8I/AAAAAAAAAD0/i4zBFR0svgM/s748/adolescenti%2Bdialogo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tangolo 6"/>
          <p:cNvSpPr/>
          <p:nvPr/>
        </p:nvSpPr>
        <p:spPr>
          <a:xfrm>
            <a:off x="0" y="4714883"/>
            <a:ext cx="9144000" cy="193899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it-IT" sz="2400" b="1" dirty="0" smtClean="0">
                <a:solidFill>
                  <a:srgbClr val="006600"/>
                </a:solidFill>
                <a:ea typeface="Adobe Gothic Std B" pitchFamily="34" charset="-128"/>
              </a:rPr>
              <a:t>Comunicazione </a:t>
            </a:r>
            <a:r>
              <a:rPr lang="it-IT" sz="2400" b="1" dirty="0">
                <a:solidFill>
                  <a:srgbClr val="006600"/>
                </a:solidFill>
                <a:ea typeface="Adobe Gothic Std B" pitchFamily="34" charset="-128"/>
              </a:rPr>
              <a:t>efficace</a:t>
            </a:r>
          </a:p>
          <a:p>
            <a:pPr eaLnBrk="0" hangingPunct="0">
              <a:defRPr/>
            </a:pPr>
            <a:endParaRPr lang="it-IT" sz="2400" b="1" dirty="0" smtClean="0">
              <a:solidFill>
                <a:srgbClr val="006600"/>
              </a:solidFill>
              <a:ea typeface="Adobe Gothic Std B" pitchFamily="34" charset="-128"/>
            </a:endParaRPr>
          </a:p>
          <a:p>
            <a:pPr eaLnBrk="0" hangingPunct="0">
              <a:defRPr/>
            </a:pPr>
            <a:r>
              <a:rPr lang="it-IT" sz="2400" b="1" dirty="0" smtClean="0">
                <a:solidFill>
                  <a:srgbClr val="006600"/>
                </a:solidFill>
                <a:ea typeface="Adobe Gothic Std B" pitchFamily="34" charset="-128"/>
              </a:rPr>
              <a:t>Capacità di </a:t>
            </a:r>
            <a:r>
              <a:rPr lang="it-IT" sz="2400" b="1" dirty="0">
                <a:solidFill>
                  <a:srgbClr val="006600"/>
                </a:solidFill>
                <a:ea typeface="Adobe Gothic Std B" pitchFamily="34" charset="-128"/>
              </a:rPr>
              <a:t>esprimersi  </a:t>
            </a:r>
            <a:r>
              <a:rPr lang="it-IT" sz="2400" b="1" dirty="0" smtClean="0">
                <a:solidFill>
                  <a:srgbClr val="006600"/>
                </a:solidFill>
                <a:ea typeface="Adobe Gothic Std B" pitchFamily="34" charset="-128"/>
              </a:rPr>
              <a:t>sia </a:t>
            </a:r>
            <a:r>
              <a:rPr lang="it-IT" sz="2400" b="1" dirty="0">
                <a:solidFill>
                  <a:srgbClr val="006600"/>
                </a:solidFill>
                <a:ea typeface="Adobe Gothic Std B" pitchFamily="34" charset="-128"/>
              </a:rPr>
              <a:t>a livello verbale che non verbale </a:t>
            </a:r>
            <a:r>
              <a:rPr lang="it-IT" sz="2400" b="1" dirty="0" smtClean="0">
                <a:solidFill>
                  <a:srgbClr val="006600"/>
                </a:solidFill>
                <a:ea typeface="Adobe Gothic Std B" pitchFamily="34" charset="-128"/>
              </a:rPr>
              <a:t> </a:t>
            </a:r>
            <a:r>
              <a:rPr lang="it-IT" sz="2400" b="1" dirty="0">
                <a:solidFill>
                  <a:srgbClr val="006600"/>
                </a:solidFill>
                <a:ea typeface="Adobe Gothic Std B" pitchFamily="34" charset="-128"/>
              </a:rPr>
              <a:t>in modo efficace e congruo, </a:t>
            </a:r>
            <a:r>
              <a:rPr lang="it-IT" sz="2400" b="1" dirty="0" smtClean="0">
                <a:solidFill>
                  <a:srgbClr val="006600"/>
                </a:solidFill>
                <a:ea typeface="Adobe Gothic Std B" pitchFamily="34" charset="-128"/>
              </a:rPr>
              <a:t>ascoltando  </a:t>
            </a:r>
            <a:r>
              <a:rPr lang="it-IT" sz="2400" b="1" dirty="0">
                <a:solidFill>
                  <a:srgbClr val="006600"/>
                </a:solidFill>
                <a:ea typeface="Adobe Gothic Std B" pitchFamily="34" charset="-128"/>
              </a:rPr>
              <a:t>gli altri, </a:t>
            </a:r>
            <a:r>
              <a:rPr lang="it-IT" sz="2400" b="1" dirty="0" smtClean="0">
                <a:solidFill>
                  <a:srgbClr val="006600"/>
                </a:solidFill>
                <a:ea typeface="Adobe Gothic Std B" pitchFamily="34" charset="-128"/>
              </a:rPr>
              <a:t>chiedendo </a:t>
            </a:r>
            <a:r>
              <a:rPr lang="it-IT" sz="2400" b="1" dirty="0">
                <a:solidFill>
                  <a:srgbClr val="006600"/>
                </a:solidFill>
                <a:ea typeface="Adobe Gothic Std B" pitchFamily="34" charset="-128"/>
              </a:rPr>
              <a:t>, se necessario, </a:t>
            </a:r>
            <a:r>
              <a:rPr lang="it-IT" sz="2400" b="1" dirty="0" smtClean="0">
                <a:solidFill>
                  <a:srgbClr val="006600"/>
                </a:solidFill>
                <a:ea typeface="Adobe Gothic Std B" pitchFamily="34" charset="-128"/>
              </a:rPr>
              <a:t>aiuto...</a:t>
            </a:r>
            <a:endParaRPr lang="it-IT" sz="2400" b="1" dirty="0">
              <a:solidFill>
                <a:srgbClr val="006600"/>
              </a:solidFill>
              <a:ea typeface="Adobe Gothic Std B" pitchFamily="34" charset="-128"/>
            </a:endParaRPr>
          </a:p>
        </p:txBody>
      </p:sp>
    </p:spTree>
  </p:cSld>
  <p:clrMapOvr>
    <a:masterClrMapping/>
  </p:clrMapOvr>
  <p:transition spd="slow" advTm="5133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l_fi" descr="http://static.tuttogratis.it/628X0/donna/tuttogratis/it/wp-content/uploads/2012/05/Figli-unici-pro-e-contro-di-questa-scelta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732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l_fi" descr="http://cdn2.stbm.it/studenti/gallery/foto/maturita/10-mosse-vincenti-per-l-esame-di-maturita/ragazza-allo-specchio.jpeg?-3600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583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tangolo 6"/>
          <p:cNvSpPr/>
          <p:nvPr/>
        </p:nvSpPr>
        <p:spPr>
          <a:xfrm>
            <a:off x="0" y="5214950"/>
            <a:ext cx="9358346" cy="1323439"/>
          </a:xfrm>
          <a:prstGeom prst="rect">
            <a:avLst/>
          </a:prstGeom>
          <a:solidFill>
            <a:srgbClr val="FF9966"/>
          </a:solidFill>
        </p:spPr>
        <p:txBody>
          <a:bodyPr wrap="square">
            <a:spAutoFit/>
          </a:bodyPr>
          <a:lstStyle/>
          <a:p>
            <a:r>
              <a:rPr lang="it-IT" sz="2000" b="1" dirty="0" smtClean="0">
                <a:solidFill>
                  <a:schemeClr val="bg1"/>
                </a:solidFill>
                <a:latin typeface="+mj-lt"/>
                <a:ea typeface="Adobe Fan Heiti Std B" pitchFamily="34" charset="-128"/>
              </a:rPr>
              <a:t>Autocoscienza </a:t>
            </a:r>
          </a:p>
          <a:p>
            <a:endParaRPr lang="it-IT" sz="2000" b="1" dirty="0" smtClean="0">
              <a:solidFill>
                <a:schemeClr val="bg1"/>
              </a:solidFill>
              <a:latin typeface="+mj-lt"/>
              <a:ea typeface="Adobe Fan Heiti Std B" pitchFamily="34" charset="-128"/>
            </a:endParaRPr>
          </a:p>
          <a:p>
            <a:r>
              <a:rPr lang="it-IT" sz="2000" b="1" dirty="0" smtClean="0">
                <a:solidFill>
                  <a:schemeClr val="bg1"/>
                </a:solidFill>
                <a:latin typeface="+mj-lt"/>
                <a:ea typeface="Adobe Fan Heiti Std B" pitchFamily="34" charset="-128"/>
              </a:rPr>
              <a:t>Capacità di conoscere se stesso, i propri bisogni e desideri, i punti deboli e i punti forti...</a:t>
            </a:r>
            <a:endParaRPr lang="it-IT" sz="2000" b="1" dirty="0">
              <a:solidFill>
                <a:schemeClr val="bg1"/>
              </a:solidFill>
              <a:latin typeface="+mj-lt"/>
              <a:ea typeface="Adobe Fan Heiti Std B" pitchFamily="34" charset="-128"/>
            </a:endParaRPr>
          </a:p>
        </p:txBody>
      </p:sp>
    </p:spTree>
  </p:cSld>
  <p:clrMapOvr>
    <a:masterClrMapping/>
  </p:clrMapOvr>
  <p:transition spd="slow" advTm="4820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l_fi" descr="http://www.petpassion.tv/blog/wp-content/uploads/2012/09/cane-uomo-empatia1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tangolo 5"/>
          <p:cNvSpPr/>
          <p:nvPr/>
        </p:nvSpPr>
        <p:spPr>
          <a:xfrm>
            <a:off x="0" y="5072074"/>
            <a:ext cx="9144000" cy="15696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it-IT" sz="2400" b="1" dirty="0">
                <a:solidFill>
                  <a:schemeClr val="bg1"/>
                </a:solidFill>
                <a:ea typeface="Adobe Fan Heiti Std B" pitchFamily="34" charset="-128"/>
              </a:rPr>
              <a:t>Empatia</a:t>
            </a:r>
          </a:p>
          <a:p>
            <a:pPr eaLnBrk="0" hangingPunct="0">
              <a:defRPr/>
            </a:pPr>
            <a:endParaRPr lang="it-IT" sz="2400" b="1" dirty="0" smtClean="0">
              <a:solidFill>
                <a:schemeClr val="bg1"/>
              </a:solidFill>
              <a:ea typeface="Adobe Fan Heiti Std B" pitchFamily="34" charset="-128"/>
            </a:endParaRPr>
          </a:p>
          <a:p>
            <a:pPr eaLnBrk="0" hangingPunct="0">
              <a:defRPr/>
            </a:pPr>
            <a:r>
              <a:rPr lang="it-IT" sz="2400" b="1" dirty="0" smtClean="0">
                <a:solidFill>
                  <a:schemeClr val="bg1"/>
                </a:solidFill>
                <a:ea typeface="Adobe Fan Heiti Std B" pitchFamily="34" charset="-128"/>
              </a:rPr>
              <a:t>Capacità di </a:t>
            </a:r>
            <a:r>
              <a:rPr lang="it-IT" sz="2400" b="1" dirty="0">
                <a:solidFill>
                  <a:schemeClr val="bg1"/>
                </a:solidFill>
                <a:ea typeface="Adobe Fan Heiti Std B" pitchFamily="34" charset="-128"/>
              </a:rPr>
              <a:t>comprendere </a:t>
            </a:r>
            <a:r>
              <a:rPr lang="it-IT" sz="2400" b="1" dirty="0" smtClean="0">
                <a:solidFill>
                  <a:schemeClr val="bg1"/>
                </a:solidFill>
                <a:ea typeface="Adobe Fan Heiti Std B" pitchFamily="34" charset="-128"/>
              </a:rPr>
              <a:t>e ascoltare </a:t>
            </a:r>
            <a:r>
              <a:rPr lang="it-IT" sz="2400" b="1" dirty="0">
                <a:solidFill>
                  <a:schemeClr val="bg1"/>
                </a:solidFill>
                <a:ea typeface="Adobe Fan Heiti Std B" pitchFamily="34" charset="-128"/>
              </a:rPr>
              <a:t>gli altri,                 immedesimandosi in loro anche in situazioni non familiari</a:t>
            </a:r>
          </a:p>
        </p:txBody>
      </p:sp>
    </p:spTree>
  </p:cSld>
  <p:clrMapOvr>
    <a:masterClrMapping/>
  </p:clrMapOvr>
  <p:transition spd="slow" advTm="5070"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l_fi" descr="http://salute.pourfemme.it/img/Malati-tumore-empatia-oncologi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288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C:\Users\Nicola\Desktop\1182968475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241"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214422"/>
            <a:ext cx="7772400" cy="4357717"/>
          </a:xfrm>
        </p:spPr>
        <p:txBody>
          <a:bodyPr>
            <a:normAutofit/>
          </a:bodyPr>
          <a:lstStyle/>
          <a:p>
            <a:r>
              <a:rPr lang="it-IT" sz="6000" dirty="0" smtClean="0"/>
              <a:t>Le emozioni </a:t>
            </a:r>
            <a:endParaRPr lang="it-IT" sz="6000" dirty="0"/>
          </a:p>
        </p:txBody>
      </p:sp>
    </p:spTree>
  </p:cSld>
  <p:clrMapOvr>
    <a:masterClrMapping/>
  </p:clrMapOvr>
  <p:transition advTm="1732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214422"/>
            <a:ext cx="7772400" cy="4357717"/>
          </a:xfrm>
        </p:spPr>
        <p:txBody>
          <a:bodyPr>
            <a:normAutofit/>
          </a:bodyPr>
          <a:lstStyle/>
          <a:p>
            <a:r>
              <a:rPr lang="it-IT" sz="6600" dirty="0" smtClean="0"/>
              <a:t>sempre</a:t>
            </a:r>
            <a:endParaRPr lang="it-IT" sz="6600" dirty="0"/>
          </a:p>
        </p:txBody>
      </p:sp>
    </p:spTree>
  </p:cSld>
  <p:clrMapOvr>
    <a:masterClrMapping/>
  </p:clrMapOvr>
  <p:transition advTm="1732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214422"/>
            <a:ext cx="7772400" cy="4357717"/>
          </a:xfrm>
        </p:spPr>
        <p:txBody>
          <a:bodyPr>
            <a:normAutofit/>
          </a:bodyPr>
          <a:lstStyle/>
          <a:p>
            <a:r>
              <a:rPr lang="it-IT" sz="6600" dirty="0"/>
              <a:t>con noi</a:t>
            </a:r>
            <a:endParaRPr lang="it-IT" sz="6600" dirty="0"/>
          </a:p>
        </p:txBody>
      </p:sp>
    </p:spTree>
  </p:cSld>
  <p:clrMapOvr>
    <a:masterClrMapping/>
  </p:clrMapOvr>
  <p:transition advTm="1732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https://fbcdn-sphotos-c-a.akamaihd.net/hphotos-ak-snc7/s480x480/395519_3207576518871_1692596825_n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928670"/>
            <a:ext cx="4919048" cy="4857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101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4.bp.blogspot.com/-EAZVXrGMZ1s/T6zPGec2EJI/AAAAAAAAA8I/HPS8o9CWm38/s1600/Ashsva0CMAErxy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5226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l_fi" descr="http://www.mobilesport.ch/wp-content/uploads/2012/02/emotionen2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732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l_fi" descr="http://2.bp.blogspot.com/-6JOS0Z8_Ys4/TiSzrwxsA6I/AAAAAAAAAdE/fVms-VgP8yI/s1600/0010145550Z-1920x1440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7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0" y="4857760"/>
            <a:ext cx="9144000" cy="15696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it-IT" sz="2400" b="1" dirty="0">
                <a:solidFill>
                  <a:schemeClr val="bg1"/>
                </a:solidFill>
                <a:latin typeface="+mj-lt"/>
                <a:ea typeface="Adobe Gothic Std B" pitchFamily="34" charset="-128"/>
              </a:rPr>
              <a:t>Gestione delle emozioni</a:t>
            </a:r>
          </a:p>
          <a:p>
            <a:pPr eaLnBrk="0" hangingPunct="0">
              <a:defRPr/>
            </a:pPr>
            <a:endParaRPr lang="it-IT" sz="2400" b="1" dirty="0">
              <a:solidFill>
                <a:schemeClr val="bg1"/>
              </a:solidFill>
              <a:latin typeface="+mj-lt"/>
              <a:ea typeface="Adobe Gothic Std B" pitchFamily="34" charset="-128"/>
            </a:endParaRPr>
          </a:p>
          <a:p>
            <a:pPr eaLnBrk="0" hangingPunct="0">
              <a:defRPr/>
            </a:pPr>
            <a:r>
              <a:rPr lang="it-IT" sz="2400" b="1" dirty="0" smtClean="0">
                <a:solidFill>
                  <a:schemeClr val="bg1"/>
                </a:solidFill>
                <a:latin typeface="+mj-lt"/>
                <a:ea typeface="Adobe Gothic Std B" pitchFamily="34" charset="-128"/>
              </a:rPr>
              <a:t>Capacita’di </a:t>
            </a:r>
            <a:r>
              <a:rPr lang="it-IT" sz="2400" b="1" dirty="0">
                <a:solidFill>
                  <a:schemeClr val="bg1"/>
                </a:solidFill>
                <a:latin typeface="+mj-lt"/>
                <a:ea typeface="Adobe Gothic Std B" pitchFamily="34" charset="-128"/>
              </a:rPr>
              <a:t>riconoscere le </a:t>
            </a:r>
            <a:r>
              <a:rPr lang="it-IT" sz="2400" b="1" dirty="0" smtClean="0">
                <a:solidFill>
                  <a:schemeClr val="bg1"/>
                </a:solidFill>
                <a:latin typeface="+mj-lt"/>
                <a:ea typeface="Adobe Gothic Std B" pitchFamily="34" charset="-128"/>
              </a:rPr>
              <a:t>proprie emozioni e riuscire </a:t>
            </a:r>
            <a:r>
              <a:rPr lang="it-IT" sz="2400" b="1" dirty="0">
                <a:solidFill>
                  <a:schemeClr val="bg1"/>
                </a:solidFill>
                <a:latin typeface="+mj-lt"/>
                <a:ea typeface="Adobe Gothic Std B" pitchFamily="34" charset="-128"/>
              </a:rPr>
              <a:t>a gestirle in modo appropriato...</a:t>
            </a:r>
          </a:p>
        </p:txBody>
      </p:sp>
    </p:spTree>
  </p:cSld>
  <p:clrMapOvr>
    <a:masterClrMapping/>
  </p:clrMapOvr>
  <p:transition spd="slow" advTm="5085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3.bp.blogspot.com/_kP3qPksBPis/TE-bEBjlklI/AAAAAAAADIc/wbyhTiaELgU/s1600/saggezz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5210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l_fi" descr="http://www.partecipiamo.it/cultura/gaspare_serra/felicita/felicita_00002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732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l_fi" descr="http://www.frasiaforismi.com/wp-content/uploads/2010/09/decisioni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0" y="1500174"/>
            <a:ext cx="9144000" cy="156966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it-IT" sz="2400" b="1" dirty="0">
                <a:solidFill>
                  <a:schemeClr val="bg1"/>
                </a:solidFill>
                <a:ea typeface="Adobe Gothic Std B" pitchFamily="34" charset="-128"/>
              </a:rPr>
              <a:t>Decision making</a:t>
            </a:r>
          </a:p>
          <a:p>
            <a:pPr eaLnBrk="0" hangingPunct="0">
              <a:defRPr/>
            </a:pPr>
            <a:endParaRPr lang="it-IT" sz="2400" b="1" dirty="0">
              <a:solidFill>
                <a:schemeClr val="bg1"/>
              </a:solidFill>
              <a:ea typeface="Adobe Gothic Std B" pitchFamily="34" charset="-128"/>
            </a:endParaRPr>
          </a:p>
          <a:p>
            <a:pPr eaLnBrk="0" hangingPunct="0">
              <a:defRPr/>
            </a:pPr>
            <a:r>
              <a:rPr lang="it-IT" sz="2400" b="1" dirty="0" smtClean="0">
                <a:solidFill>
                  <a:schemeClr val="bg1"/>
                </a:solidFill>
                <a:ea typeface="Adobe Gothic Std B" pitchFamily="34" charset="-128"/>
              </a:rPr>
              <a:t>Capacità </a:t>
            </a:r>
            <a:r>
              <a:rPr lang="it-IT" sz="2400" b="1" dirty="0">
                <a:solidFill>
                  <a:schemeClr val="bg1"/>
                </a:solidFill>
                <a:ea typeface="Adobe Gothic Std B" pitchFamily="34" charset="-128"/>
              </a:rPr>
              <a:t>di prendere </a:t>
            </a:r>
            <a:r>
              <a:rPr lang="it-IT" sz="2400" b="1" dirty="0" smtClean="0">
                <a:solidFill>
                  <a:schemeClr val="bg1"/>
                </a:solidFill>
                <a:ea typeface="Adobe Gothic Std B" pitchFamily="34" charset="-128"/>
              </a:rPr>
              <a:t>decisioni  in </a:t>
            </a:r>
            <a:r>
              <a:rPr lang="it-IT" sz="2400" b="1" dirty="0">
                <a:solidFill>
                  <a:schemeClr val="bg1"/>
                </a:solidFill>
                <a:ea typeface="Adobe Gothic Std B" pitchFamily="34" charset="-128"/>
              </a:rPr>
              <a:t>modo consapevole e costruttivo </a:t>
            </a:r>
            <a:r>
              <a:rPr lang="it-IT" sz="2400" b="1" dirty="0" smtClean="0">
                <a:solidFill>
                  <a:schemeClr val="bg1"/>
                </a:solidFill>
                <a:ea typeface="Adobe Gothic Std B" pitchFamily="34" charset="-128"/>
              </a:rPr>
              <a:t> </a:t>
            </a:r>
            <a:r>
              <a:rPr lang="it-IT" sz="2400" b="1" dirty="0">
                <a:solidFill>
                  <a:schemeClr val="bg1"/>
                </a:solidFill>
                <a:ea typeface="Adobe Gothic Std B" pitchFamily="34" charset="-128"/>
              </a:rPr>
              <a:t>nelle diverse situazioni e contesti di vita..  </a:t>
            </a:r>
          </a:p>
        </p:txBody>
      </p:sp>
    </p:spTree>
  </p:cSld>
  <p:clrMapOvr>
    <a:masterClrMapping/>
  </p:clrMapOvr>
  <p:transition spd="slow" advTm="5008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l_fi" descr="http://www.sanremonews.it/fileadmin/archivio/sanremonews/convegno_aautoconsapevolezza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070"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183</Words>
  <Application>Microsoft Office PowerPoint</Application>
  <PresentationFormat>Presentazione su schermo (4:3)</PresentationFormat>
  <Paragraphs>38</Paragraphs>
  <Slides>26</Slides>
  <Notes>7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27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Le emozioni </vt:lpstr>
      <vt:lpstr>sempre</vt:lpstr>
      <vt:lpstr>con noi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Giusy</dc:creator>
  <cp:lastModifiedBy>Antonella</cp:lastModifiedBy>
  <cp:revision>36</cp:revision>
  <dcterms:created xsi:type="dcterms:W3CDTF">2012-10-03T11:04:27Z</dcterms:created>
  <dcterms:modified xsi:type="dcterms:W3CDTF">2012-10-10T11:16:04Z</dcterms:modified>
</cp:coreProperties>
</file>