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79" r:id="rId3"/>
    <p:sldId id="290" r:id="rId4"/>
    <p:sldId id="291" r:id="rId5"/>
    <p:sldId id="278" r:id="rId6"/>
    <p:sldId id="285" r:id="rId7"/>
    <p:sldId id="286" r:id="rId8"/>
    <p:sldId id="287" r:id="rId9"/>
    <p:sldId id="294" r:id="rId10"/>
    <p:sldId id="293" r:id="rId11"/>
    <p:sldId id="292" r:id="rId12"/>
    <p:sldId id="288" r:id="rId13"/>
    <p:sldId id="282" r:id="rId14"/>
    <p:sldId id="275" r:id="rId15"/>
    <p:sldId id="302" r:id="rId16"/>
    <p:sldId id="262" r:id="rId17"/>
    <p:sldId id="297" r:id="rId18"/>
    <p:sldId id="298" r:id="rId19"/>
    <p:sldId id="267" r:id="rId20"/>
    <p:sldId id="295" r:id="rId21"/>
    <p:sldId id="303" r:id="rId22"/>
    <p:sldId id="300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C6329-21E4-47D2-AE11-8D5EB9B7290B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824AA-99A8-457B-982B-DAB3F3D9877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ACDF8-614A-4253-ADBA-316A3545F7B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3A8301-F580-4F8E-8D54-56623264888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3125A-B976-4AAE-8FF2-6B9E9162649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3125A-B976-4AAE-8FF2-6B9E9162649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2599A-A92E-4A4F-9E00-981341BBF86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2599A-A92E-4A4F-9E00-981341BBF86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A1A59-FE4D-4B8A-AFB3-CC12AF80AC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A1A59-FE4D-4B8A-AFB3-CC12AF80AC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A1A59-FE4D-4B8A-AFB3-CC12AF80AC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A1A59-FE4D-4B8A-AFB3-CC12AF80AC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A1A59-FE4D-4B8A-AFB3-CC12AF80AC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76895-BB00-4CD6-A864-9D825ACDFEA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A1A59-FE4D-4B8A-AFB3-CC12AF80AC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76895-BB00-4CD6-A864-9D825ACDFEA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ACDF8-614A-4253-ADBA-316A3545F7B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ACDF8-614A-4253-ADBA-316A3545F7B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ACDF8-614A-4253-ADBA-316A3545F7B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ACDF8-614A-4253-ADBA-316A3545F7B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ACDF8-614A-4253-ADBA-316A3545F7B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0C55D-DA7B-4144-944A-26CDBF7EF34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5789-8B67-4762-8109-2C0E5386B94A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EF-B60A-4226-B822-22F9A420D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5789-8B67-4762-8109-2C0E5386B94A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EF-B60A-4226-B822-22F9A420D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5789-8B67-4762-8109-2C0E5386B94A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EF-B60A-4226-B822-22F9A420D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5789-8B67-4762-8109-2C0E5386B94A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EF-B60A-4226-B822-22F9A420D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5789-8B67-4762-8109-2C0E5386B94A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EF-B60A-4226-B822-22F9A420D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5789-8B67-4762-8109-2C0E5386B94A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EF-B60A-4226-B822-22F9A420D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5789-8B67-4762-8109-2C0E5386B94A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EF-B60A-4226-B822-22F9A420D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5789-8B67-4762-8109-2C0E5386B94A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EF-B60A-4226-B822-22F9A420D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5789-8B67-4762-8109-2C0E5386B94A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EF-B60A-4226-B822-22F9A420D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5789-8B67-4762-8109-2C0E5386B94A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EF-B60A-4226-B822-22F9A420D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5789-8B67-4762-8109-2C0E5386B94A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D2EF-B60A-4226-B822-22F9A420D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5789-8B67-4762-8109-2C0E5386B94A}" type="datetimeFigureOut">
              <a:rPr lang="it-IT" smtClean="0"/>
              <a:pPr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6D2EF-B60A-4226-B822-22F9A420DB5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2"/>
          <p:cNvSpPr txBox="1">
            <a:spLocks/>
          </p:cNvSpPr>
          <p:nvPr/>
        </p:nvSpPr>
        <p:spPr bwMode="auto">
          <a:xfrm>
            <a:off x="755576" y="1772816"/>
            <a:ext cx="79200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</a:pPr>
            <a:endParaRPr lang="it-IT" altLang="it-IT" sz="3700" b="1">
              <a:solidFill>
                <a:srgbClr val="595959"/>
              </a:solidFill>
              <a:latin typeface="Verdana" pitchFamily="34" charset="0"/>
            </a:endParaRPr>
          </a:p>
          <a:p>
            <a:pPr algn="ctr" defTabSz="914400" eaLnBrk="1" hangingPunct="1">
              <a:lnSpc>
                <a:spcPct val="90000"/>
              </a:lnSpc>
            </a:pPr>
            <a:endParaRPr lang="it-IT" altLang="it-IT" sz="3700" b="1">
              <a:solidFill>
                <a:srgbClr val="595959"/>
              </a:solidFill>
              <a:latin typeface="Verdana" pitchFamily="34" charset="0"/>
            </a:endParaRPr>
          </a:p>
          <a:p>
            <a:pPr algn="ctr" defTabSz="914400" eaLnBrk="1" hangingPunct="1">
              <a:lnSpc>
                <a:spcPct val="90000"/>
              </a:lnSpc>
            </a:pPr>
            <a:endParaRPr lang="it-IT" altLang="it-IT" sz="3200">
              <a:solidFill>
                <a:srgbClr val="595959"/>
              </a:solidFill>
              <a:latin typeface="Verdana" pitchFamily="34" charset="0"/>
              <a:ea typeface="Arial Unicode MS" pitchFamily="34" charset="-128"/>
            </a:endParaRPr>
          </a:p>
        </p:txBody>
      </p:sp>
      <p:pic>
        <p:nvPicPr>
          <p:cNvPr id="2051" name="Immagine 2" descr="LOGO CI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16589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C:\ProgettiAntonella\M'ami2016\Comunicazione\FreeCard\LogoM'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4685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3275856" y="908720"/>
            <a:ext cx="54943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solidFill>
                  <a:srgbClr val="A31D7A"/>
                </a:solidFill>
                <a:latin typeface="Tahoma" pitchFamily="34" charset="0"/>
              </a:rPr>
              <a:t>Incontro di coordinamento e monitoraggio </a:t>
            </a:r>
            <a:endParaRPr lang="it-IT" altLang="it-IT" sz="3200" b="1" dirty="0">
              <a:solidFill>
                <a:srgbClr val="A31D7A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it-IT" altLang="it-IT" sz="28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sz="2400" b="1" dirty="0" smtClean="0">
                <a:solidFill>
                  <a:srgbClr val="A31D7A"/>
                </a:solidFill>
                <a:latin typeface="Tahoma" pitchFamily="34" charset="0"/>
              </a:rPr>
              <a:t>19 giugno 2019</a:t>
            </a:r>
            <a:endParaRPr lang="it-IT" altLang="it-IT" sz="2400" b="1" dirty="0">
              <a:solidFill>
                <a:srgbClr val="A31D7A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it-IT" altLang="it-IT" sz="1400" b="1" dirty="0">
              <a:solidFill>
                <a:srgbClr val="000066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it-IT" altLang="it-IT" sz="14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3074" name="Picture 2" descr="C:\ProgettiAntonella\CIPI'_ConIBambini_Coopernico2017\CIPI'_Eclectica2018\GruppiMami\GruppiRivarolo\GruppoMamiRivaroloGenn19\foto\PrimoGruppo2019\IMG_1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39090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539552" y="332656"/>
            <a:ext cx="7054850" cy="64293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Tematiche </a:t>
            </a:r>
            <a:r>
              <a:rPr lang="it-IT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più trattate</a:t>
            </a:r>
            <a:endParaRPr lang="it-IT" sz="32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611560" y="1156390"/>
            <a:ext cx="37147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Maternità: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 Il corpo che cambia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 La pancia (prima e dopo il parto)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 Senso di </a:t>
            </a: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</a:rPr>
              <a:t>inadeguatezza, paure, sensi di colpa</a:t>
            </a:r>
            <a:endParaRPr lang="it-IT" sz="24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it-IT" sz="2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Nutrizione/cibo: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 Allattamento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 Significato del cibo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 Svezzamento</a:t>
            </a:r>
          </a:p>
          <a:p>
            <a:endParaRPr lang="it-IT" dirty="0">
              <a:solidFill>
                <a:schemeClr val="tx2"/>
              </a:solidFill>
              <a:latin typeface="Calibri" pitchFamily="34" charset="0"/>
            </a:endParaRPr>
          </a:p>
          <a:p>
            <a:endParaRPr lang="it-IT" dirty="0"/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4211960" y="1268760"/>
            <a:ext cx="37147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Partner: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 Ruolo del papà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 Una nuova vita a tre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</a:rPr>
              <a:t>Sessualità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</a:rPr>
              <a:t>La famiglia di origine</a:t>
            </a:r>
            <a:endParaRPr lang="it-IT" sz="24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it-IT" sz="2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it-IT" sz="2400" b="1" dirty="0">
                <a:solidFill>
                  <a:schemeClr val="tx2"/>
                </a:solidFill>
                <a:latin typeface="Calibri" pitchFamily="34" charset="0"/>
              </a:rPr>
              <a:t>Rientro al lavoro: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 Distacco (paure/ansie)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 Ritorno alla vita “normale</a:t>
            </a:r>
            <a:r>
              <a:rPr lang="it-IT" sz="2000" dirty="0" smtClean="0">
                <a:solidFill>
                  <a:schemeClr val="tx2"/>
                </a:solidFill>
                <a:latin typeface="Calibri" pitchFamily="34" charset="0"/>
              </a:rPr>
              <a:t>”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La altre figure di riferimento del mio bambino</a:t>
            </a:r>
          </a:p>
          <a:p>
            <a:pPr>
              <a:buFontTx/>
              <a:buChar char="-"/>
            </a:pPr>
            <a:endParaRPr lang="it-IT" sz="2000" dirty="0">
              <a:latin typeface="Calibri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5733256"/>
            <a:ext cx="889248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alibri" pitchFamily="34" charset="0"/>
              </a:rPr>
              <a:t>Le tematiche sono scelte di volta in volta dalle reali esigenze del gruppo </a:t>
            </a:r>
          </a:p>
        </p:txBody>
      </p:sp>
      <p:pic>
        <p:nvPicPr>
          <p:cNvPr id="9218" name="Picture 2" descr="C:\Users\Antonella\Desktop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116632"/>
            <a:ext cx="1944216" cy="25922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1403350" y="260350"/>
            <a:ext cx="7489825" cy="6429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Chi sono le mamme partecipanti</a:t>
            </a: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714375" y="1714500"/>
            <a:ext cx="7500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endParaRPr lang="it-IT">
              <a:latin typeface="Calibri" pitchFamily="34" charset="0"/>
            </a:endParaRPr>
          </a:p>
          <a:p>
            <a:endParaRPr lang="it-IT"/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250825" y="1411299"/>
            <a:ext cx="86423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Le </a:t>
            </a:r>
            <a:r>
              <a:rPr lang="it-IT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mamme </a:t>
            </a: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sono molto eterogenee sia per età, n. di figli, condizioni socio economiche, titolo di studio.</a:t>
            </a:r>
            <a:endParaRPr lang="it-IT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457200" algn="l"/>
              </a:tabLst>
            </a:pPr>
            <a:endParaRPr lang="it-IT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Sono state coinvolte mamme che apparentemente non presentano particolari difficoltà </a:t>
            </a:r>
            <a:r>
              <a:rPr lang="it-IT" sz="2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ma…</a:t>
            </a: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..dopo pochi incontri diverse raccontano malesseri personali o famigliari (disoccupazione del compagno, trasferimenti, mamme sole, mamme in crisi rispetto alla nascita del bambino, ecc.) </a:t>
            </a:r>
            <a:endParaRPr lang="it-IT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187624" y="127831"/>
            <a:ext cx="7416824" cy="792088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0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Il Luogo della mamme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it-IT" altLang="it-IT" sz="2800" dirty="0"/>
              <a:t/>
            </a:r>
            <a:br>
              <a:rPr lang="it-IT" altLang="it-IT" sz="2800" dirty="0"/>
            </a:b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ProgettiAntonella\CIPI'_ConIBambini_Coopernico2017\CIPI'_Eclectica2018\LuogoDelleMamme\Caluso\FotoCaluso\acb7b961-a9af-4ab0-8a84-b838b6066c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9738">
            <a:off x="312580" y="3852676"/>
            <a:ext cx="3888432" cy="281487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194" name="Picture 2" descr="C:\ProgettiAntonella\CIPI'_ConIBambini_Coopernico2017\CIPI'_Eclectica2018\LuogoDelleMamme\Ivrea\Foto\55-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6672"/>
            <a:ext cx="4111328" cy="30834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195" name="Picture 3" descr="C:\Users\Antonella\Desktop\4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7899">
            <a:off x="4261350" y="1644573"/>
            <a:ext cx="4379607" cy="32847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187624" y="127831"/>
            <a:ext cx="7416824" cy="792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0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Il Luogo della mamme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it-IT" altLang="it-IT" sz="2800" dirty="0"/>
              <a:t/>
            </a:r>
            <a:br>
              <a:rPr lang="it-IT" altLang="it-IT" sz="2800" dirty="0"/>
            </a:b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CasellaDiTesto 5"/>
          <p:cNvSpPr txBox="1">
            <a:spLocks noChangeArrowheads="1"/>
          </p:cNvSpPr>
          <p:nvPr/>
        </p:nvSpPr>
        <p:spPr bwMode="auto">
          <a:xfrm>
            <a:off x="323850" y="1125538"/>
            <a:ext cx="8640763" cy="385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it-IT" altLang="it-IT" sz="2600" dirty="0" smtClean="0">
                <a:solidFill>
                  <a:schemeClr val="tx2"/>
                </a:solidFill>
                <a:latin typeface="Calibri" pitchFamily="34" charset="0"/>
              </a:rPr>
              <a:t>Incontri a tema o laboratori una volta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it-IT" altLang="it-IT" sz="2600" dirty="0" smtClean="0">
                <a:solidFill>
                  <a:schemeClr val="tx2"/>
                </a:solidFill>
                <a:latin typeface="Calibri" pitchFamily="34" charset="0"/>
              </a:rPr>
              <a:t>ogni 15 giorni: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it-IT" altLang="it-IT" sz="2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it-IT" altLang="it-IT" sz="2600" dirty="0" smtClean="0">
                <a:solidFill>
                  <a:schemeClr val="tx2"/>
                </a:solidFill>
                <a:latin typeface="Calibri" pitchFamily="34" charset="0"/>
              </a:rPr>
              <a:t>Ivrea (3 incontri, 15/18 famiglie)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it-IT" altLang="it-IT" sz="2600" dirty="0" smtClean="0">
                <a:solidFill>
                  <a:schemeClr val="tx2"/>
                </a:solidFill>
                <a:latin typeface="Calibri" pitchFamily="34" charset="0"/>
              </a:rPr>
              <a:t>Rivarolo (8 incontri, 12/15 famiglie)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it-IT" altLang="it-IT" sz="2600" dirty="0" err="1" smtClean="0">
                <a:solidFill>
                  <a:schemeClr val="tx2"/>
                </a:solidFill>
                <a:latin typeface="Calibri" pitchFamily="34" charset="0"/>
              </a:rPr>
              <a:t>Caluso</a:t>
            </a:r>
            <a:r>
              <a:rPr lang="it-IT" altLang="it-IT" sz="2600" dirty="0" smtClean="0">
                <a:solidFill>
                  <a:schemeClr val="tx2"/>
                </a:solidFill>
                <a:latin typeface="Calibri" pitchFamily="34" charset="0"/>
              </a:rPr>
              <a:t> (7 incontri, 10/12 famiglie)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it-IT" altLang="it-IT" sz="2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it-IT" altLang="it-IT" sz="26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endParaRPr lang="it-IT" altLang="it-IT" sz="2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171" name="Picture 3" descr="C:\ProgettiAntonella\CIPI'_ConIBambini_Coopernico2017\CIPI'_Eclectica2018\LuogoDelleMamme\Rivarolo\VolantinoRivaro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3891">
            <a:off x="5522648" y="957949"/>
            <a:ext cx="3315060" cy="4686809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</p:pic>
      <p:sp>
        <p:nvSpPr>
          <p:cNvPr id="6" name="Rettangolo 5"/>
          <p:cNvSpPr/>
          <p:nvPr/>
        </p:nvSpPr>
        <p:spPr>
          <a:xfrm>
            <a:off x="251520" y="4797152"/>
            <a:ext cx="504056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</a:rPr>
              <a:t>Totale circa 280 mamme e 330 bambini</a:t>
            </a:r>
            <a:endParaRPr lang="it-IT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4544" y="476672"/>
            <a:ext cx="8819456" cy="5760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Raccordo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gruppi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cammino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mamma - bambino</a:t>
            </a:r>
            <a:b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Segnaposto contenuto 5"/>
          <p:cNvSpPr>
            <a:spLocks noGrp="1"/>
          </p:cNvSpPr>
          <p:nvPr>
            <p:ph idx="1"/>
          </p:nvPr>
        </p:nvSpPr>
        <p:spPr>
          <a:xfrm>
            <a:off x="755576" y="1412776"/>
            <a:ext cx="7702550" cy="4103687"/>
          </a:xfrm>
        </p:spPr>
        <p:txBody>
          <a:bodyPr/>
          <a:lstStyle/>
          <a:p>
            <a:endParaRPr lang="it-IT" altLang="it-IT" sz="2600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buClrTx/>
              <a:buSzPct val="100000"/>
              <a:buFont typeface="Wingdings 3" pitchFamily="18" charset="2"/>
              <a:buNone/>
              <a:defRPr/>
            </a:pPr>
            <a:endParaRPr lang="it-IT" altLang="it-IT" sz="2400" dirty="0" smtClean="0">
              <a:latin typeface="Arial" charset="0"/>
              <a:cs typeface="Arial" charset="0"/>
            </a:endParaRPr>
          </a:p>
        </p:txBody>
      </p:sp>
      <p:pic>
        <p:nvPicPr>
          <p:cNvPr id="17413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ProgettiAntonella\CIPI'_ConIBambini_Coopernico2017\CIPI'_Eclectica2018\GruppiMami\FotoFestaFinaleGiugno2019\PHOTO-2019-06-04-19-56-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4752528" cy="3564396"/>
          </a:xfrm>
          <a:prstGeom prst="rect">
            <a:avLst/>
          </a:prstGeom>
          <a:noFill/>
        </p:spPr>
      </p:pic>
      <p:pic>
        <p:nvPicPr>
          <p:cNvPr id="10243" name="Picture 3" descr="C:\ProgettiAntonella\CIPI'_ConIBambini_Coopernico2017\CIPI'_Eclectica2018\GruppiMami\FotoFestaFinaleGiugno2019\PHOTO-2019-06-04-19-56-46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68804">
            <a:off x="4973748" y="1280774"/>
            <a:ext cx="3823296" cy="2867472"/>
          </a:xfrm>
          <a:prstGeom prst="rect">
            <a:avLst/>
          </a:prstGeom>
          <a:noFill/>
        </p:spPr>
      </p:pic>
      <p:pic>
        <p:nvPicPr>
          <p:cNvPr id="10244" name="Picture 4" descr="C:\ProgettiAntonella\CIPI'_ConIBambini_Coopernico2017\CIPI'_Eclectica2018\GruppiMami\FotoFestaFinaleGiugno2019\PHOTO-2019-06-04-19-56-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8736" y="4206552"/>
            <a:ext cx="3535264" cy="265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4544" y="476672"/>
            <a:ext cx="8819456" cy="57606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Momenti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festa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…</a:t>
            </a:r>
            <a:r>
              <a:rPr lang="en-US" sz="2800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indispensabili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….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Segnaposto contenuto 5"/>
          <p:cNvSpPr>
            <a:spLocks noGrp="1"/>
          </p:cNvSpPr>
          <p:nvPr>
            <p:ph idx="1"/>
          </p:nvPr>
        </p:nvSpPr>
        <p:spPr>
          <a:xfrm>
            <a:off x="755576" y="1412776"/>
            <a:ext cx="7702550" cy="4103687"/>
          </a:xfrm>
        </p:spPr>
        <p:txBody>
          <a:bodyPr/>
          <a:lstStyle/>
          <a:p>
            <a:endParaRPr lang="it-IT" altLang="it-IT" sz="2600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buClrTx/>
              <a:buSzPct val="100000"/>
              <a:buFont typeface="Wingdings 3" pitchFamily="18" charset="2"/>
              <a:buNone/>
              <a:defRPr/>
            </a:pPr>
            <a:endParaRPr lang="it-IT" altLang="it-IT" sz="2400" dirty="0" smtClean="0">
              <a:latin typeface="Arial" charset="0"/>
              <a:cs typeface="Arial" charset="0"/>
            </a:endParaRPr>
          </a:p>
        </p:txBody>
      </p:sp>
      <p:pic>
        <p:nvPicPr>
          <p:cNvPr id="17413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ProgettiAntonella\CIPI'_ConIBambini_Coopernico2017\CIPI'_Eclectica2018\GruppiMami\FotoFestaFinaleGiugno2019\PHOTO-2019-06-04-19-56-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9025">
            <a:off x="208061" y="2854538"/>
            <a:ext cx="4471543" cy="335365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9" name="Picture 6" descr="C:\ProgettiAntonella\CIPI'_ConIBambini_Coopernico2017\CIPI'_Eclectica2018\GruppiMami\GruppiRivarolo\GruppoMamiRivaroloGenn19\foto\FotoFestaPapà\8ff93b5d-e834-409f-be8f-fdf4f2e9dc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4872">
            <a:off x="4377865" y="1560257"/>
            <a:ext cx="4375357" cy="328151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468313" y="1000125"/>
            <a:ext cx="8229600" cy="4929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it-IT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251520" y="620688"/>
            <a:ext cx="8642350" cy="5256584"/>
          </a:xfrm>
        </p:spPr>
        <p:txBody>
          <a:bodyPr>
            <a:normAutofit fontScale="92500" lnSpcReduction="20000"/>
          </a:bodyPr>
          <a:lstStyle/>
          <a:p>
            <a:pPr marL="365760" indent="-256032" algn="ctr">
              <a:buNone/>
              <a:defRPr/>
            </a:pPr>
            <a:r>
              <a:rPr lang="it-IT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Risultati raggiunti …</a:t>
            </a:r>
            <a:endParaRPr lang="it-IT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24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Non essersi sentite giudicate (differenza con altri gruppi di supporto alla </a:t>
            </a:r>
            <a:r>
              <a:rPr lang="it-IT" sz="2800" dirty="0" err="1" smtClean="0">
                <a:solidFill>
                  <a:schemeClr val="tx2"/>
                </a:solidFill>
                <a:latin typeface="Calibri" pitchFamily="34" charset="0"/>
              </a:rPr>
              <a:t>genitorialità…</a:t>
            </a: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.)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Sentirsi meno sole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Sentirsi più capaci di riconoscere e esprimere i propri pensieri, vissuti ed emozioni</a:t>
            </a:r>
          </a:p>
          <a:p>
            <a:pPr marL="365760" indent="-256032">
              <a:buFont typeface="Wingdings" pitchFamily="2" charset="2"/>
              <a:buChar char="Ø"/>
              <a:defRPr/>
            </a:pP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Aver favorito/rafforzato il legame mamma-bambino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Aver stabilito un legame o creato un amicizia con le altre mamme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Essere venute a conoscenza di altre risorse del territorio e averne preso fiducia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Essere state in un “ambiente – casa ma con supporto professionale”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it-IT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28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it-IT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468313" y="1000125"/>
            <a:ext cx="8229600" cy="4929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it-IT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251520" y="620688"/>
            <a:ext cx="8642350" cy="5256584"/>
          </a:xfrm>
        </p:spPr>
        <p:txBody>
          <a:bodyPr>
            <a:normAutofit fontScale="77500" lnSpcReduction="20000"/>
          </a:bodyPr>
          <a:lstStyle/>
          <a:p>
            <a:pPr marL="365760" indent="-256032" algn="ctr">
              <a:buNone/>
              <a:defRPr/>
            </a:pPr>
            <a:r>
              <a:rPr lang="it-IT" sz="43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Consiglieresti di venire al m’</a:t>
            </a:r>
            <a:r>
              <a:rPr lang="it-IT" sz="4300" b="1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ami…</a:t>
            </a:r>
            <a:endParaRPr lang="it-IT" sz="43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2400" dirty="0" smtClean="0">
              <a:latin typeface="Calibri" pitchFamily="34" charset="0"/>
            </a:endParaRPr>
          </a:p>
          <a:p>
            <a:r>
              <a:rPr lang="it-IT" dirty="0" smtClean="0">
                <a:solidFill>
                  <a:schemeClr val="tx2"/>
                </a:solidFill>
                <a:latin typeface="Calibri" pitchFamily="34" charset="0"/>
              </a:rPr>
              <a:t>Perché sono incontri ben strutturati e rivolti ad un gruppo di mamme che vivono lo stesso momento </a:t>
            </a:r>
          </a:p>
          <a:p>
            <a:r>
              <a:rPr lang="it-IT" dirty="0" smtClean="0">
                <a:solidFill>
                  <a:schemeClr val="tx2"/>
                </a:solidFill>
                <a:latin typeface="Calibri" pitchFamily="34" charset="0"/>
              </a:rPr>
              <a:t>Perché è un luogo dove ogni mamma può esprimere le sue esperienze e paure senza essere giudicate e avere il supporto di altre persone non può fare altro che bene.. Si conoscono nuove mamme e diventa un momento di svago</a:t>
            </a:r>
          </a:p>
          <a:p>
            <a:r>
              <a:rPr lang="it-IT" dirty="0" smtClean="0">
                <a:solidFill>
                  <a:schemeClr val="tx2"/>
                </a:solidFill>
                <a:latin typeface="Calibri" pitchFamily="34" charset="0"/>
              </a:rPr>
              <a:t>Ogni neomamma si sente sola. Il piccolo gruppo ha permesso a tutte noi di sostenerci a vicenda, avvalendoci della professionalità di </a:t>
            </a:r>
            <a:r>
              <a:rPr lang="it-IT" dirty="0" err="1" smtClean="0">
                <a:solidFill>
                  <a:schemeClr val="tx2"/>
                </a:solidFill>
                <a:latin typeface="Calibri" pitchFamily="34" charset="0"/>
              </a:rPr>
              <a:t>………</a:t>
            </a:r>
            <a:r>
              <a:rPr lang="it-IT" dirty="0" smtClean="0">
                <a:solidFill>
                  <a:schemeClr val="tx2"/>
                </a:solidFill>
                <a:latin typeface="Calibri" pitchFamily="34" charset="0"/>
              </a:rPr>
              <a:t>..che sono un duo di donne fantastiche!</a:t>
            </a:r>
          </a:p>
          <a:p>
            <a:r>
              <a:rPr lang="it-IT" dirty="0" smtClean="0">
                <a:solidFill>
                  <a:schemeClr val="tx2"/>
                </a:solidFill>
                <a:latin typeface="Calibri" pitchFamily="34" charset="0"/>
              </a:rPr>
              <a:t>È utile per non sentirsi soli in un momento molto delicato della vita</a:t>
            </a:r>
          </a:p>
          <a:p>
            <a:r>
              <a:rPr lang="it-IT" dirty="0" smtClean="0">
                <a:solidFill>
                  <a:schemeClr val="tx2"/>
                </a:solidFill>
                <a:latin typeface="Calibri" pitchFamily="34" charset="0"/>
              </a:rPr>
              <a:t>Per il sostegno e le informazioni</a:t>
            </a:r>
          </a:p>
          <a:p>
            <a:pPr>
              <a:buNone/>
            </a:pPr>
            <a:endParaRPr lang="it-IT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28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it-IT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468313" y="1000125"/>
            <a:ext cx="8229600" cy="4929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it-IT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251520" y="620688"/>
            <a:ext cx="8642350" cy="5256584"/>
          </a:xfrm>
        </p:spPr>
        <p:txBody>
          <a:bodyPr>
            <a:normAutofit/>
          </a:bodyPr>
          <a:lstStyle/>
          <a:p>
            <a:pPr marL="365760" indent="-256032" algn="ctr">
              <a:buNone/>
              <a:defRPr/>
            </a:pPr>
            <a:r>
              <a:rPr lang="it-IT" sz="30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Consiglieresti di venire al m’</a:t>
            </a:r>
            <a:r>
              <a:rPr lang="it-IT" sz="3000" b="1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ami…</a:t>
            </a:r>
            <a:endParaRPr lang="it-IT" sz="3000" b="1" dirty="0" smtClean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</a:rPr>
              <a:t>Supporto e svago nel post parto</a:t>
            </a:r>
          </a:p>
          <a:p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</a:rPr>
              <a:t>Per condividere e confrontarsi con le altre mamme la gioia e nello stesso tempo la difficoltà di essere neo mamma e compagna allo stesso tempo </a:t>
            </a:r>
          </a:p>
          <a:p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</a:rPr>
              <a:t>Luogo piacevole di condivisione di esperienze, operatori qualificati, ci si sente a proprio agio, consigli utili per gestire problematiche della maternità e del rapporto di coppia</a:t>
            </a:r>
          </a:p>
          <a:p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</a:rPr>
              <a:t>Per confrontarsi con una realtà diversa dalla famiglia, amici, pediatra</a:t>
            </a:r>
            <a:endParaRPr lang="it-IT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it-IT" sz="2400" dirty="0" err="1" smtClean="0">
                <a:solidFill>
                  <a:schemeClr val="tx2"/>
                </a:solidFill>
                <a:latin typeface="Calibri" pitchFamily="34" charset="0"/>
              </a:rPr>
              <a:t>Ecc…</a:t>
            </a: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it-IT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L’avventura </a:t>
            </a:r>
            <a:r>
              <a:rPr lang="it-IT" dirty="0" err="1" smtClean="0">
                <a:solidFill>
                  <a:srgbClr val="C00000"/>
                </a:solidFill>
              </a:rPr>
              <a:t>canavesana…continua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Immagin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136904" cy="435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971600" y="332656"/>
            <a:ext cx="7489825" cy="6429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OBIETTIVO</a:t>
            </a:r>
            <a:endParaRPr lang="it-IT" sz="32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323528" y="1052736"/>
            <a:ext cx="5400600" cy="45243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it-IT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L’obiettivo </a:t>
            </a:r>
            <a:r>
              <a:rPr lang="it-IT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è </a:t>
            </a:r>
            <a:r>
              <a:rPr lang="it-IT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potenziare nelle donne competenze e abilità che consentano loro di far fronte alle difficoltà che possono insorgere nei primi anni di vita del bambino</a:t>
            </a:r>
            <a:r>
              <a:rPr lang="it-IT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 che favoriscano l’autorealizzazione, l’autonomia e la crescita personale, promuovere la coesione tra mamme e la creazione di una rete di sostegno sociale e orientare all’uso dei servizi territoriali dedicati alle donne e alle famiglie.</a:t>
            </a:r>
          </a:p>
        </p:txBody>
      </p:sp>
      <p:pic>
        <p:nvPicPr>
          <p:cNvPr id="5122" name="Picture 2" descr="C:\ProgettiAntonella\CIPI'_ConIBambini_Coopernico2017\CIPI'_Eclectica2018\GruppiMami\GruppiIvrea\GruppoMamì IvreaFebb19\FotoPrimoGruppoFebb2019\IMG_1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08686">
            <a:off x="5427674" y="1295880"/>
            <a:ext cx="4108059" cy="308104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468313" y="1000125"/>
            <a:ext cx="8229600" cy="4929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it-IT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404664"/>
            <a:ext cx="8568952" cy="5328592"/>
          </a:xfrm>
        </p:spPr>
        <p:txBody>
          <a:bodyPr>
            <a:normAutofit fontScale="92500" lnSpcReduction="20000"/>
          </a:bodyPr>
          <a:lstStyle/>
          <a:p>
            <a:pPr marL="365760" indent="-256032" algn="ctr">
              <a:buNone/>
              <a:defRPr/>
            </a:pPr>
            <a:r>
              <a:rPr lang="it-IT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Programmazione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sett-dic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2019</a:t>
            </a:r>
            <a:endParaRPr lang="it-IT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2400" dirty="0" smtClean="0">
              <a:latin typeface="Calibri" pitchFamily="34" charset="0"/>
            </a:endParaRPr>
          </a:p>
          <a:p>
            <a:pPr marL="92075" indent="17463" eaLnBrk="1" fontAlgn="auto" hangingPunct="1">
              <a:spcAft>
                <a:spcPts val="0"/>
              </a:spcAft>
              <a:buNone/>
              <a:defRPr/>
            </a:pP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Questioni a cui abbiamo cercato di dare risposte confrontandoci come coordinamento:</a:t>
            </a:r>
          </a:p>
          <a:p>
            <a:pPr marL="92075" indent="17463" eaLnBrk="1" fontAlgn="auto" hangingPunct="1">
              <a:spcAft>
                <a:spcPts val="0"/>
              </a:spcAft>
              <a:buNone/>
              <a:defRPr/>
            </a:pPr>
            <a:endParaRPr lang="it-IT" sz="2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>
              <a:buFont typeface="Wingdings" pitchFamily="2" charset="2"/>
              <a:buChar char="Ø"/>
              <a:defRPr/>
            </a:pP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Questione locali Ivrea (il Consorzio in Rete darà una risposta rispetto all’utilizzo dei locali di via </a:t>
            </a:r>
            <a:r>
              <a:rPr lang="it-IT" sz="2600" dirty="0" err="1" smtClean="0">
                <a:solidFill>
                  <a:schemeClr val="tx2"/>
                </a:solidFill>
                <a:latin typeface="Calibri" pitchFamily="34" charset="0"/>
              </a:rPr>
              <a:t>Ravaschietto</a:t>
            </a: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 entro fine luglio, in caso di risposta negativa si contatterà la Biblioteche di Ivrea che al momento si è resa disponibile a dare dei locali il mercoledì)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it-IT" sz="2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>
              <a:buFont typeface="Wingdings" pitchFamily="2" charset="2"/>
              <a:buChar char="Ø"/>
              <a:defRPr/>
            </a:pP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Si sente la necessità di fare un paio di sperimentazioni con mamme straniere coinvolgendo gli enti territoriali (es. Vides Main</a:t>
            </a: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). </a:t>
            </a: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Si è ipotizzato di fare un percorso ad hoc (3-4 incontri sulla genitorialità)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28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it-IT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468313" y="1000125"/>
            <a:ext cx="8229600" cy="4929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it-IT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9512" y="476672"/>
            <a:ext cx="8640960" cy="5472608"/>
          </a:xfrm>
        </p:spPr>
        <p:txBody>
          <a:bodyPr>
            <a:normAutofit fontScale="92500" lnSpcReduction="10000"/>
          </a:bodyPr>
          <a:lstStyle/>
          <a:p>
            <a:pPr marL="365760" indent="-256032" algn="ctr">
              <a:buNone/>
              <a:defRPr/>
            </a:pPr>
            <a:r>
              <a:rPr lang="it-IT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Programmazione prossimo anno </a:t>
            </a:r>
            <a:endParaRPr lang="it-IT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24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Rispetto alla difficoltà di coinvolgere le mamme per i piccoli gruppi a </a:t>
            </a:r>
            <a:r>
              <a:rPr lang="it-IT" sz="2600" dirty="0" err="1" smtClean="0">
                <a:solidFill>
                  <a:schemeClr val="tx2"/>
                </a:solidFill>
                <a:latin typeface="Calibri" pitchFamily="34" charset="0"/>
              </a:rPr>
              <a:t>Caluso</a:t>
            </a: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 si chiederà ai Comuni limitrofi a </a:t>
            </a:r>
            <a:r>
              <a:rPr lang="it-IT" sz="2600" dirty="0" err="1" smtClean="0">
                <a:solidFill>
                  <a:schemeClr val="tx2"/>
                </a:solidFill>
                <a:latin typeface="Calibri" pitchFamily="34" charset="0"/>
              </a:rPr>
              <a:t>Caluso</a:t>
            </a: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 di mandare la lettera a casa di invito alle neo mamme e si organizzerà un corso di massaggio presso il centro famiglia in settembre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Si verificherà la possibilità di presentare il m’ami ai corsi post </a:t>
            </a:r>
            <a:r>
              <a:rPr lang="it-IT" sz="2600" dirty="0" err="1" smtClean="0">
                <a:solidFill>
                  <a:schemeClr val="tx2"/>
                </a:solidFill>
                <a:latin typeface="Calibri" pitchFamily="34" charset="0"/>
              </a:rPr>
              <a:t>partum</a:t>
            </a: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 anche su Rivarolo/Cuorgnè come sperimentato su Ivrea e Chivasso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Durante il periodo estivo si continueranno in alcuni territori delle iniziative spot per mantenere vivo l’interesse e il coinvolgimento delle famiglie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Si richiederà anche la possibilità di fare una restituzione del lavoro svolto presso le equipe dei pediatri.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it-IT" sz="28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it-IT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468313" y="1000125"/>
            <a:ext cx="8229600" cy="4929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it-IT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4865688"/>
          </a:xfrm>
        </p:spPr>
        <p:txBody>
          <a:bodyPr>
            <a:normAutofit/>
          </a:bodyPr>
          <a:lstStyle/>
          <a:p>
            <a:pPr marL="365760" indent="-256032" algn="ctr">
              <a:buNone/>
              <a:defRPr/>
            </a:pPr>
            <a:endParaRPr lang="it-IT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24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sz="28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it-IT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it-IT" dirty="0"/>
          </a:p>
        </p:txBody>
      </p:sp>
      <p:sp>
        <p:nvSpPr>
          <p:cNvPr id="5" name="Segnaposto contenuto 9"/>
          <p:cNvSpPr txBox="1">
            <a:spLocks/>
          </p:cNvSpPr>
          <p:nvPr/>
        </p:nvSpPr>
        <p:spPr>
          <a:xfrm>
            <a:off x="827584" y="1340768"/>
            <a:ext cx="7344816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Grazie a tutti per la preziosa collaborazione …</a:t>
            </a:r>
          </a:p>
          <a:p>
            <a:pPr marL="365760" lvl="0" indent="-256032" algn="ctr">
              <a:spcBef>
                <a:spcPct val="20000"/>
              </a:spcBef>
              <a:defRPr/>
            </a:pPr>
            <a:r>
              <a:rPr lang="it-IT" sz="30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Cristina Berutti, Graziella Bonometti, Vittoria Burton, Barbara Costamagna, Antonella Ermacora, Giusy Famiglietti, Carla Francone, Maria Grazia Gazzera, Daniela Negro, Luca </a:t>
            </a:r>
            <a:r>
              <a:rPr lang="it-IT" sz="3000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Pavani</a:t>
            </a:r>
            <a:r>
              <a:rPr lang="it-IT" sz="300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 Stefano </a:t>
            </a:r>
            <a:r>
              <a:rPr lang="it-IT" sz="30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Rossetti, </a:t>
            </a:r>
            <a:r>
              <a:rPr lang="it-IT" sz="300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Silvia Spadoni.</a:t>
            </a:r>
            <a:endParaRPr kumimoji="0" lang="it-IT" sz="3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468313" y="1000125"/>
            <a:ext cx="8229600" cy="4929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it-IT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323528" y="476672"/>
            <a:ext cx="8498334" cy="4968552"/>
          </a:xfrm>
        </p:spPr>
        <p:txBody>
          <a:bodyPr>
            <a:normAutofit fontScale="85000" lnSpcReduction="20000"/>
          </a:bodyPr>
          <a:lstStyle/>
          <a:p>
            <a:pPr marL="365760" indent="-256032">
              <a:buNone/>
              <a:defRPr/>
            </a:pPr>
            <a:r>
              <a:rPr lang="it-IT" sz="30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Strumenti di </a:t>
            </a:r>
            <a:r>
              <a:rPr lang="it-IT" sz="30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comunicazione</a:t>
            </a:r>
          </a:p>
          <a:p>
            <a:pPr marL="365760" indent="-256032">
              <a:buNone/>
              <a:defRPr/>
            </a:pPr>
            <a:endParaRPr lang="it-IT" sz="30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marL="365760" indent="-256032">
              <a:buFont typeface="Wingdings" pitchFamily="2" charset="2"/>
              <a:buChar char="Ø"/>
              <a:defRPr/>
            </a:pP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Cartolina (</a:t>
            </a:r>
            <a:r>
              <a:rPr lang="it-IT" sz="2600" dirty="0">
                <a:solidFill>
                  <a:schemeClr val="tx2"/>
                </a:solidFill>
                <a:latin typeface="Calibri" pitchFamily="34" charset="0"/>
              </a:rPr>
              <a:t>lettere a </a:t>
            </a: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casa spedite</a:t>
            </a:r>
          </a:p>
          <a:p>
            <a:pPr marL="365760" indent="-256032">
              <a:buNone/>
              <a:defRPr/>
            </a:pP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 dall’asl lettera vaccinazioni +</a:t>
            </a:r>
          </a:p>
          <a:p>
            <a:pPr marL="365760" indent="-256032">
              <a:buNone/>
              <a:defRPr/>
            </a:pP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 Comune di </a:t>
            </a:r>
            <a:r>
              <a:rPr lang="it-IT" sz="2600" dirty="0" err="1" smtClean="0">
                <a:solidFill>
                  <a:schemeClr val="tx2"/>
                </a:solidFill>
                <a:latin typeface="Calibri" pitchFamily="34" charset="0"/>
              </a:rPr>
              <a:t>Caluso</a:t>
            </a: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it-IT" sz="2600" dirty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>
              <a:buFont typeface="Wingdings" pitchFamily="2" charset="2"/>
              <a:buChar char="Ø"/>
              <a:defRPr/>
            </a:pPr>
            <a:endParaRPr lang="it-IT" sz="2600" dirty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>
              <a:buFont typeface="Wingdings" pitchFamily="2" charset="2"/>
              <a:buChar char="Ø"/>
              <a:defRPr/>
            </a:pPr>
            <a:r>
              <a:rPr lang="it-IT" sz="2600" dirty="0" smtClean="0">
                <a:solidFill>
                  <a:schemeClr val="tx2"/>
                </a:solidFill>
                <a:latin typeface="Calibri" pitchFamily="34" charset="0"/>
              </a:rPr>
              <a:t>Locandina (a tappeto)</a:t>
            </a:r>
            <a:endParaRPr lang="it-IT" sz="2600" dirty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>
              <a:buFont typeface="Wingdings" pitchFamily="2" charset="2"/>
              <a:buChar char="Ø"/>
              <a:defRPr/>
            </a:pPr>
            <a:endParaRPr lang="it-IT" sz="2600" dirty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>
              <a:buFont typeface="Wingdings" pitchFamily="2" charset="2"/>
              <a:buChar char="Ø"/>
              <a:defRPr/>
            </a:pPr>
            <a:r>
              <a:rPr lang="it-IT" sz="2600" dirty="0">
                <a:solidFill>
                  <a:schemeClr val="tx2"/>
                </a:solidFill>
                <a:latin typeface="Calibri" pitchFamily="34" charset="0"/>
              </a:rPr>
              <a:t>Blog</a:t>
            </a:r>
          </a:p>
          <a:p>
            <a:pPr marL="365760" indent="-256032">
              <a:buFont typeface="Wingdings" pitchFamily="2" charset="2"/>
              <a:buChar char="Ø"/>
              <a:defRPr/>
            </a:pPr>
            <a:endParaRPr lang="it-IT" sz="2600" dirty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>
              <a:buFont typeface="Wingdings" pitchFamily="2" charset="2"/>
              <a:buChar char="Ø"/>
              <a:defRPr/>
            </a:pPr>
            <a:r>
              <a:rPr lang="it-IT" sz="2600" dirty="0">
                <a:solidFill>
                  <a:schemeClr val="tx2"/>
                </a:solidFill>
                <a:latin typeface="Calibri" pitchFamily="34" charset="0"/>
              </a:rPr>
              <a:t>Pagina </a:t>
            </a:r>
            <a:r>
              <a:rPr lang="it-IT" sz="2600" dirty="0" err="1">
                <a:solidFill>
                  <a:schemeClr val="tx2"/>
                </a:solidFill>
                <a:latin typeface="Calibri" pitchFamily="34" charset="0"/>
              </a:rPr>
              <a:t>facebook</a:t>
            </a:r>
            <a:endParaRPr lang="it-IT" sz="2600" dirty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>
              <a:buFont typeface="Wingdings" pitchFamily="2" charset="2"/>
              <a:buChar char="Ø"/>
              <a:defRPr/>
            </a:pPr>
            <a:endParaRPr lang="it-IT" sz="2600" dirty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>
              <a:buFont typeface="Wingdings" pitchFamily="2" charset="2"/>
              <a:buChar char="Ø"/>
              <a:defRPr/>
            </a:pPr>
            <a:r>
              <a:rPr lang="it-IT" altLang="it-IT" sz="2600" dirty="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it-IT" altLang="it-IT" sz="2600" dirty="0" smtClean="0">
                <a:solidFill>
                  <a:schemeClr val="tx2"/>
                </a:solidFill>
                <a:latin typeface="Calibri" pitchFamily="34" charset="0"/>
              </a:rPr>
              <a:t>rticoli </a:t>
            </a:r>
            <a:r>
              <a:rPr lang="it-IT" altLang="it-IT" sz="2600" dirty="0">
                <a:solidFill>
                  <a:schemeClr val="tx2"/>
                </a:solidFill>
                <a:latin typeface="Calibri" pitchFamily="34" charset="0"/>
              </a:rPr>
              <a:t>pubblicati su riviste </a:t>
            </a:r>
            <a:endParaRPr lang="it-IT" altLang="it-IT" sz="2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>
              <a:buNone/>
              <a:defRPr/>
            </a:pPr>
            <a:r>
              <a:rPr lang="it-IT" altLang="it-IT" sz="2600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it-IT" altLang="it-IT" sz="2600" dirty="0">
                <a:solidFill>
                  <a:schemeClr val="tx2"/>
                </a:solidFill>
                <a:latin typeface="Calibri" pitchFamily="34" charset="0"/>
              </a:rPr>
              <a:t>canavese, </a:t>
            </a:r>
            <a:r>
              <a:rPr lang="it-IT" altLang="it-IT" sz="2600" dirty="0" smtClean="0">
                <a:solidFill>
                  <a:schemeClr val="tx2"/>
                </a:solidFill>
                <a:latin typeface="Calibri" pitchFamily="34" charset="0"/>
              </a:rPr>
              <a:t>sentinella, </a:t>
            </a:r>
            <a:r>
              <a:rPr lang="it-IT" altLang="it-IT" sz="2600" dirty="0">
                <a:solidFill>
                  <a:schemeClr val="tx2"/>
                </a:solidFill>
                <a:latin typeface="Calibri" pitchFamily="34" charset="0"/>
              </a:rPr>
              <a:t>ecc.)</a:t>
            </a:r>
          </a:p>
          <a:p>
            <a:pPr marL="365760" indent="-256032">
              <a:buNone/>
              <a:defRPr/>
            </a:pPr>
            <a:endParaRPr lang="it-IT" sz="2600" dirty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>
              <a:buNone/>
              <a:defRPr/>
            </a:pPr>
            <a:endParaRPr lang="it-IT" sz="2400" dirty="0" smtClean="0"/>
          </a:p>
        </p:txBody>
      </p:sp>
      <p:pic>
        <p:nvPicPr>
          <p:cNvPr id="1026" name="Picture 2" descr="C:\ProgettiAntonella\CIPI'_ConIBambini_Coopernico2017\CIPI'_Eclectica2018\Locandine_freecard\mami pieghevole 2019_page-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56992"/>
            <a:ext cx="3851920" cy="2725226"/>
          </a:xfrm>
          <a:prstGeom prst="rect">
            <a:avLst/>
          </a:prstGeom>
          <a:noFill/>
        </p:spPr>
      </p:pic>
      <p:pic>
        <p:nvPicPr>
          <p:cNvPr id="1028" name="Picture 4" descr="C:\ProgettiAntonella\CIPI'_ConIBambini_Coopernico2017\CIPI'_Eclectica2018\Locandine_freecard\mami pieghevole 2019_page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4224" y="188640"/>
            <a:ext cx="4279776" cy="302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468313" y="1000125"/>
            <a:ext cx="8229600" cy="4929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it-IT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250825" y="620688"/>
            <a:ext cx="8642350" cy="5153050"/>
          </a:xfrm>
        </p:spPr>
        <p:txBody>
          <a:bodyPr>
            <a:normAutofit fontScale="92500" lnSpcReduction="10000"/>
          </a:bodyPr>
          <a:lstStyle/>
          <a:p>
            <a:pPr marL="365760" indent="-256032" algn="ctr">
              <a:buNone/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Promozione di M’ami </a:t>
            </a:r>
          </a:p>
          <a:p>
            <a:pPr marL="0" indent="0" algn="ctr">
              <a:buNone/>
              <a:defRPr/>
            </a:pPr>
            <a:endParaRPr lang="it-IT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 algn="ctr">
              <a:buNone/>
              <a:defRPr/>
            </a:pP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Consultorio </a:t>
            </a: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Familiare</a:t>
            </a:r>
          </a:p>
          <a:p>
            <a:pPr marL="0" indent="0" algn="ctr">
              <a:buNone/>
              <a:defRPr/>
            </a:pP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Consultori pediatrici</a:t>
            </a:r>
          </a:p>
          <a:p>
            <a:pPr marL="0" indent="0" algn="ctr">
              <a:buNone/>
              <a:defRPr/>
            </a:pP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Pediatri di libera scelta </a:t>
            </a:r>
          </a:p>
          <a:p>
            <a:pPr marL="0" indent="0" algn="ctr">
              <a:buNone/>
              <a:defRPr/>
            </a:pP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Ospedali</a:t>
            </a:r>
          </a:p>
          <a:p>
            <a:pPr marL="0" indent="0" algn="ctr">
              <a:buNone/>
              <a:defRPr/>
            </a:pP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Mondo ludico per bambini (</a:t>
            </a: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Biblioteche, </a:t>
            </a: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ecc.)</a:t>
            </a:r>
          </a:p>
          <a:p>
            <a:pPr marL="0" indent="0" algn="ctr">
              <a:buNone/>
              <a:defRPr/>
            </a:pP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Asili nido e scuole dell'infanzia</a:t>
            </a:r>
          </a:p>
          <a:p>
            <a:pPr marL="0" indent="0" algn="ctr">
              <a:buNone/>
              <a:defRPr/>
            </a:pP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Negozi prima infanzia, piscine, farmacie</a:t>
            </a:r>
          </a:p>
          <a:p>
            <a:pPr marL="0" indent="0" algn="ctr">
              <a:buNone/>
              <a:defRPr/>
            </a:pPr>
            <a:r>
              <a:rPr lang="it-IT" sz="2800" dirty="0" smtClean="0">
                <a:solidFill>
                  <a:schemeClr val="tx2"/>
                </a:solidFill>
                <a:latin typeface="Calibri" pitchFamily="34" charset="0"/>
              </a:rPr>
              <a:t>Mercati</a:t>
            </a:r>
            <a:endParaRPr lang="it-IT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0" indent="0" algn="ctr">
              <a:buNone/>
              <a:defRPr/>
            </a:pPr>
            <a:r>
              <a:rPr lang="it-IT" sz="2800" dirty="0">
                <a:solidFill>
                  <a:schemeClr val="tx2"/>
                </a:solidFill>
                <a:latin typeface="Calibri" pitchFamily="34" charset="0"/>
              </a:rPr>
              <a:t>Ecc.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971600" y="332656"/>
            <a:ext cx="7489825" cy="6429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 piccoli gruppi 0-6 mesi </a:t>
            </a:r>
            <a:endParaRPr lang="it-IT" sz="32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714375" y="1714500"/>
            <a:ext cx="7500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endParaRPr lang="it-IT">
              <a:latin typeface="Calibri" pitchFamily="34" charset="0"/>
            </a:endParaRPr>
          </a:p>
          <a:p>
            <a:endParaRPr lang="it-IT"/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250825" y="1319758"/>
            <a:ext cx="86423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Numero di incontri: </a:t>
            </a: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10 incontri a cadenza settimanale salvo concomitanza con le festività e/o con attività extra di interesse per le mamme</a:t>
            </a:r>
          </a:p>
          <a:p>
            <a:pPr algn="just">
              <a:tabLst>
                <a:tab pos="457200" algn="l"/>
              </a:tabLst>
            </a:pP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Durata di ogni incontro</a:t>
            </a: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2 ore</a:t>
            </a:r>
          </a:p>
          <a:p>
            <a:pPr algn="just">
              <a:tabLst>
                <a:tab pos="457200" algn="l"/>
              </a:tabLst>
            </a:pP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Numero di conduttori: </a:t>
            </a: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 (1 solo conduttore durante gli incontri tematici tenuti da un esperto)</a:t>
            </a:r>
          </a:p>
          <a:p>
            <a:pPr algn="just">
              <a:tabLst>
                <a:tab pos="457200" algn="l"/>
              </a:tabLst>
            </a:pP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Numero di mamme: </a:t>
            </a:r>
            <a:r>
              <a:rPr lang="it-IT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massimo 15 mamme iscritte per gruppo. L’ideale è avere gruppi composti di 10 mamme. Per evitare che a causa degli abbandoni il gruppo si riduca eccessivamente, è necessario cominciare con qualche persona in più.</a:t>
            </a:r>
          </a:p>
          <a:p>
            <a:pPr algn="just">
              <a:tabLst>
                <a:tab pos="457200" algn="l"/>
              </a:tabLst>
            </a:pP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Numero gruppi: 3 per territorio</a:t>
            </a:r>
            <a:endParaRPr lang="it-IT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755576" y="332656"/>
            <a:ext cx="7489825" cy="6429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 piccoli gruppi a Rivarolo</a:t>
            </a:r>
            <a:endParaRPr lang="it-IT" sz="32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714375" y="1714500"/>
            <a:ext cx="7500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endParaRPr lang="it-IT">
              <a:latin typeface="Calibri" pitchFamily="34" charset="0"/>
            </a:endParaRPr>
          </a:p>
          <a:p>
            <a:endParaRPr lang="it-IT"/>
          </a:p>
        </p:txBody>
      </p:sp>
      <p:pic>
        <p:nvPicPr>
          <p:cNvPr id="2050" name="Picture 2" descr="C:\ProgettiAntonella\CIPI'_ConIBambini_Coopernico2017\CIPI'_Eclectica2018\GruppiMami\GruppiRivarolo\GruppoMamiRivaroloGenn19\foto\PrimoGruppo2019\PHOTO-2019-03-26-14-45-4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2367">
            <a:off x="164836" y="1784399"/>
            <a:ext cx="4224470" cy="316835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2051" name="Picture 3" descr="C:\ProgettiAntonella\CIPI'_ConIBambini_Coopernico2017\CIPI'_Eclectica2018\GruppiMami\GruppiRivarolo\GruppoMamiRivaroloGenn19\foto\PrimoGruppo2019\IMG_1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9370">
            <a:off x="4643245" y="4002997"/>
            <a:ext cx="3803600" cy="2638412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53" name="Picture 5" descr="C:\ProgettiAntonella\CIPI'_ConIBambini_Coopernico2017\CIPI'_Eclectica2018\GruppiMami\GruppiRivarolo\GruppoMamiRivaroloGenn19\foto\SecondogruppoAprile2019\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908720"/>
            <a:ext cx="4280024" cy="3210018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971600" y="332656"/>
            <a:ext cx="7489825" cy="6429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 piccoli gruppi a Ivrea</a:t>
            </a:r>
            <a:endParaRPr lang="it-IT" sz="32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714375" y="1714500"/>
            <a:ext cx="7500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endParaRPr lang="it-IT">
              <a:latin typeface="Calibri" pitchFamily="34" charset="0"/>
            </a:endParaRPr>
          </a:p>
          <a:p>
            <a:endParaRPr lang="it-IT"/>
          </a:p>
        </p:txBody>
      </p:sp>
      <p:pic>
        <p:nvPicPr>
          <p:cNvPr id="4098" name="Picture 2" descr="C:\ProgettiAntonella\CIPI'_ConIBambini_Coopernico2017\CIPI'_Eclectica2018\GruppiMami\GruppiIvrea\GruppoMamì IvreaFebb19\FotoPrimoGruppoFebb2019\QWFT0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556792"/>
            <a:ext cx="5408150" cy="405611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" name="Picture 4" descr="C:\ProgettiAntonella\CIPI'_ConIBambini_Coopernico2017\CIPI'_Eclectica2018\GruppiMami\GruppiRivarolo\GruppoMamiRivaroloGenn19\foto\PrimoGruppo2019\IMG_11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908720"/>
            <a:ext cx="3871979" cy="290398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971600" y="332656"/>
            <a:ext cx="7489825" cy="6429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 piccoli gruppi a </a:t>
            </a:r>
            <a:r>
              <a:rPr lang="it-IT" sz="3200" b="1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Caluso</a:t>
            </a:r>
            <a:endParaRPr lang="it-IT" sz="32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714375" y="1714500"/>
            <a:ext cx="7500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endParaRPr lang="it-IT">
              <a:latin typeface="Calibri" pitchFamily="34" charset="0"/>
            </a:endParaRPr>
          </a:p>
          <a:p>
            <a:endParaRPr lang="it-IT"/>
          </a:p>
        </p:txBody>
      </p:sp>
      <p:pic>
        <p:nvPicPr>
          <p:cNvPr id="6146" name="Picture 2" descr="C:\ProgettiAntonella\CIPI'_ConIBambini_Coopernico2017\CIPI'_Eclectica2018\GruppiMami\GruppoCaluso\PHOTO-2019-03-26-14-45-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4752528" cy="35643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Users\Antonella\Desktop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3173">
            <a:off x="4541025" y="2884891"/>
            <a:ext cx="4052085" cy="30390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Manuela\Desktop\prato mamy_Pag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4"/>
          <p:cNvSpPr txBox="1">
            <a:spLocks/>
          </p:cNvSpPr>
          <p:nvPr/>
        </p:nvSpPr>
        <p:spPr>
          <a:xfrm>
            <a:off x="971600" y="332656"/>
            <a:ext cx="7489825" cy="6429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 piccoli gruppi 0-8 mesi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Gennaio-Giugno 2019 </a:t>
            </a:r>
            <a:endParaRPr lang="it-IT" sz="32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714375" y="1714500"/>
            <a:ext cx="7500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endParaRPr lang="it-IT">
              <a:latin typeface="Calibri" pitchFamily="34" charset="0"/>
            </a:endParaRPr>
          </a:p>
          <a:p>
            <a:endParaRPr lang="it-IT"/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251520" y="1772816"/>
            <a:ext cx="8642350" cy="26776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Rivarolo: 2 gruppi (media di partecipanti 12)</a:t>
            </a:r>
          </a:p>
          <a:p>
            <a:pPr algn="just">
              <a:tabLst>
                <a:tab pos="457200" algn="l"/>
              </a:tabLst>
            </a:pPr>
            <a:endParaRPr lang="it-IT" sz="2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Ivrea: 2 gruppi (media di partecipanti 12)</a:t>
            </a:r>
          </a:p>
          <a:p>
            <a:pPr algn="just">
              <a:tabLst>
                <a:tab pos="457200" algn="l"/>
              </a:tabLst>
            </a:pPr>
            <a:endParaRPr lang="it-IT" sz="2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it-IT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Caluso</a:t>
            </a: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1 gruppi (media di partecipanti 7) + 1 con mamme primo gruppo e 4 mamme nuove </a:t>
            </a:r>
          </a:p>
          <a:p>
            <a:pPr algn="just">
              <a:tabLst>
                <a:tab pos="457200" algn="l"/>
              </a:tabLst>
            </a:pPr>
            <a:endParaRPr lang="it-IT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5013176"/>
            <a:ext cx="554461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</a:rPr>
              <a:t>Totale circa 70 mamme e 70 bambini</a:t>
            </a:r>
            <a:endParaRPr lang="it-IT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1085</Words>
  <Application>Microsoft Office PowerPoint</Application>
  <PresentationFormat>Presentazione su schermo (4:3)</PresentationFormat>
  <Paragraphs>155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  Il Luogo della mamme  </vt:lpstr>
      <vt:lpstr>  Il Luogo della mamme  </vt:lpstr>
      <vt:lpstr>Raccordo con i  gruppi di cammino mamma - bambino </vt:lpstr>
      <vt:lpstr>Momenti di festa …indispensabili ….</vt:lpstr>
      <vt:lpstr>Diapositiva 16</vt:lpstr>
      <vt:lpstr>Diapositiva 17</vt:lpstr>
      <vt:lpstr>Diapositiva 18</vt:lpstr>
      <vt:lpstr>L’avventura canavesana…continua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incontri tra mamme in piccolo gruppo</dc:title>
  <dc:creator>Antonella</dc:creator>
  <cp:lastModifiedBy>Antonella</cp:lastModifiedBy>
  <cp:revision>20</cp:revision>
  <dcterms:created xsi:type="dcterms:W3CDTF">2018-04-03T13:54:06Z</dcterms:created>
  <dcterms:modified xsi:type="dcterms:W3CDTF">2019-06-20T13:42:00Z</dcterms:modified>
</cp:coreProperties>
</file>