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60" r:id="rId3"/>
    <p:sldId id="261" r:id="rId4"/>
    <p:sldId id="257" r:id="rId5"/>
    <p:sldId id="913" r:id="rId6"/>
    <p:sldId id="259" r:id="rId7"/>
    <p:sldId id="914" r:id="rId8"/>
    <p:sldId id="916" r:id="rId9"/>
    <p:sldId id="917" r:id="rId10"/>
    <p:sldId id="918" r:id="rId11"/>
    <p:sldId id="919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1"/>
    <p:restoredTop sz="94708"/>
  </p:normalViewPr>
  <p:slideViewPr>
    <p:cSldViewPr snapToGrid="0" snapToObjects="1" showGuides="1">
      <p:cViewPr varScale="1">
        <p:scale>
          <a:sx n="82" d="100"/>
          <a:sy n="82" d="100"/>
        </p:scale>
        <p:origin x="58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A47F-795B-43CE-8578-B626D05ACE6F}" type="datetimeFigureOut">
              <a:rPr lang="it-IT" smtClean="0"/>
              <a:t>02/09/2024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7DB-576C-4B34-BCBA-615C5DD44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D611-10D6-334E-9E5D-7F17356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4A04A-49B4-B74D-A29F-CAC8B2D8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A9AE2-CF11-7E40-A6A8-F39B2542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D542-9192-E047-A670-4EFEB497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F8FE-D63F-4341-87D5-ED48C0B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09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536-7BCE-9547-84A2-12BEE899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E328-7FA3-2C48-A3C4-A8E7A463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EF51-C902-D545-8A8D-D33FF590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AFE8-E5FA-F44D-B08B-B9FC27B1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7994A-984C-1C47-A4F1-A482D6D6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51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62EC-2A4F-4040-99C6-000C48331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E8DD-6910-A54C-8CF0-3B44FB147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310D-D09F-1049-905D-DFD0CAEC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6550-8B19-0D48-AC49-1EFE5E2F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1542-C150-944A-8414-D4C3E9E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2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010-20C0-F042-A38B-D921265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B0CD-2F9A-C04D-BA45-8AFA1FE9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FFCD-E0CD-D947-B723-481617EC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01E7-10F5-A84C-BD4C-8826517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9174-4339-E141-9AB0-99CD0C1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319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621-98A0-1542-9D98-8DDF8006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16A2-383D-B843-A240-4D53E0F3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00E55-5C05-B44D-BC7A-DCEF7B4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1AEB-F307-EE40-A3CD-5682FBF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9A30-6969-374E-AD26-76282031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36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058A-5D08-C04B-B3E4-624A2B4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D359-B5AE-9540-8D1C-3F27D596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D0FF-2AD3-3642-82E7-A3DB320F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4460-7EDD-254C-95BC-B3B1DCB3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0C6B-DA3E-DA41-B81A-AB49429D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7691-AF7C-3A47-A1CC-1FCC4F45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35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B897-8DC1-5646-A849-B03FABB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890C-2F81-6843-B3AE-F9DB2A91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C3405-0FC9-7745-A9FF-C919938C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42F60-6775-F744-8B5C-0429C8E2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87A20-403F-B04E-BE81-6E4DEC1C5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F065-884F-DE4C-8517-419C21F5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2869B-0FE2-6741-9F23-555B95A7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01B44-38A4-D744-AD8C-B9D7D3A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84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BB-EEDD-9140-A2E0-94FD26AC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66158-FC2B-CE4B-9C19-454ABEBE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CD99-6856-7749-B10C-522E642A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7CDFB-5AB5-5045-92E5-9CA79D83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33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A5B84-65BB-B445-9CEB-D7F5678B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FC94-F4AD-5F4F-ADCE-B90F94A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6880-BA71-0741-A048-0A056455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13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CFA4-B7DA-9245-93EF-421D920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F0D4-261B-A34A-8A51-570107D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21D6-3C9A-B343-8F55-BA7AC067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D4E1-DA39-4F41-8B22-9814622E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EE01A-9986-0240-8787-4E9A70CE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535E-7F4D-204C-84D4-B5B9B1C1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09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DB9C-033E-0747-A8E5-975836ED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5A0AB-FCEC-6848-BD07-B54AF404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C1B3-6FBA-EC4D-8522-2EC62452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AF3BA-3138-D646-9F10-60B64DD3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C157-2F59-5C4C-B8E3-C18CBAAB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3ACF-B20F-1141-AE9E-B7833FC9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30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D7E47-6491-8545-9447-FEF929DB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7635-97C0-A142-B577-393C75A0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9B8D-283D-DC4D-97A3-6AB172482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AE6-18A5-E64B-8EEF-39C493D20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9CA8-3AB4-3645-AEB6-D0CCF01D6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67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6F2989A-2F1E-B84D-2AEF-6A51647A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74" y="5977814"/>
            <a:ext cx="1851820" cy="84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7CE7CF-DB3F-F715-AB9B-5A928189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217729"/>
            <a:ext cx="12192000" cy="48174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12B743D-F6E9-1343-7CE8-7EAA5B68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19" y="6046400"/>
            <a:ext cx="2712955" cy="77730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1067C78-8CF8-B16C-F07A-A66BFA2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630" y="6043803"/>
            <a:ext cx="1279071" cy="7712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392E42-4B59-BF4C-3281-1745D0CAD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1BED222-4243-90DF-CF65-B6CE285D1582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C0A2F-71F2-8879-5F9F-01D559077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041" y="127499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5872758" y="114432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DIGITAL CHALLENGE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6188" y="3559584"/>
            <a:ext cx="32784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Quiz a tempo.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Squadre di 3 / 4 giocatori.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Commento e rielaborazione per stimolare maggiore consapevolezza.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769167B-2E26-784C-B962-661AFFA7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89" y="559394"/>
            <a:ext cx="4010534" cy="5739212"/>
          </a:xfrm>
          <a:prstGeom prst="rect">
            <a:avLst/>
          </a:prstGeom>
          <a:ln w="25400">
            <a:solidFill>
              <a:srgbClr val="00A6C6">
                <a:alpha val="81000"/>
              </a:srgb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2F306B-9B5C-E742-9C90-A0EA2B070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71" y="1080022"/>
            <a:ext cx="3276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F718AC-B41C-FFDE-EC40-542955B9D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91C61-A49F-3740-B9C3-01B6B788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" y="920750"/>
            <a:ext cx="2705100" cy="501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DB936-935A-4245-8F06-A86D8D97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7" y="920750"/>
            <a:ext cx="2705100" cy="501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5576D-C0DB-0D41-84D7-833725B66D73}"/>
              </a:ext>
            </a:extLst>
          </p:cNvPr>
          <p:cNvSpPr/>
          <p:nvPr/>
        </p:nvSpPr>
        <p:spPr>
          <a:xfrm>
            <a:off x="-73329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7F6FB8-791E-2F97-7B70-4F3D84DD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02" y="2249198"/>
            <a:ext cx="1032507" cy="1767991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F453BFBF-BDB9-53F4-1672-140B2EF35EE5}"/>
              </a:ext>
            </a:extLst>
          </p:cNvPr>
          <p:cNvSpPr txBox="1"/>
          <p:nvPr/>
        </p:nvSpPr>
        <p:spPr>
          <a:xfrm>
            <a:off x="4587173" y="4383642"/>
            <a:ext cx="2900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Century Gothic" panose="020B0502020202020204" pitchFamily="34" charset="0"/>
              </a:rPr>
              <a:t>Progetto finanziato dal Dipartimento Politiche Antidroga DPA della Presidenza del Consiglio dei Ministri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F36ED7-F414-0ED7-3B93-73B6300B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8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cibo&#10;&#10;Descrizione generata automaticamente">
            <a:extLst>
              <a:ext uri="{FF2B5EF4-FFF2-40B4-BE49-F238E27FC236}">
                <a16:creationId xmlns:a16="http://schemas.microsoft.com/office/drawing/2014/main" id="{E32049D7-1E6B-EF4F-A249-F3B07303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29" y="643467"/>
            <a:ext cx="2401383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DB1E93B-5F4B-734C-B188-04A4FD2C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43" y="650497"/>
            <a:ext cx="3095452" cy="24686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58BD0B-B0B4-E043-B802-D6588049E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097" y="3748194"/>
            <a:ext cx="753847" cy="2471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3EF27A-37C9-0449-AF1E-3A161ACF6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40" y="650497"/>
            <a:ext cx="1699175" cy="55710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E575745-8A77-EC49-8377-194F856B4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812"/>
          <a:stretch/>
        </p:blipFill>
        <p:spPr>
          <a:xfrm>
            <a:off x="8313518" y="4225477"/>
            <a:ext cx="3252903" cy="152409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84AE0F-898D-41BA-A75E-79448E03C3DC}"/>
              </a:ext>
            </a:extLst>
          </p:cNvPr>
          <p:cNvSpPr txBox="1"/>
          <p:nvPr/>
        </p:nvSpPr>
        <p:spPr>
          <a:xfrm>
            <a:off x="8025021" y="6470842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ndara" panose="020E0502030303020204" pitchFamily="34" charset="0"/>
              </a:rPr>
              <a:t>A cura di: </a:t>
            </a:r>
            <a:r>
              <a:rPr lang="it-IT" sz="1400" i="1" dirty="0">
                <a:latin typeface="Candara" panose="020E0502030303020204" pitchFamily="34" charset="0"/>
              </a:rPr>
              <a:t>Antonella Ermacora, Giuseppe </a:t>
            </a:r>
            <a:r>
              <a:rPr lang="it-IT" sz="1400" i="1" dirty="0" err="1">
                <a:latin typeface="Candara" panose="020E0502030303020204" pitchFamily="34" charset="0"/>
              </a:rPr>
              <a:t>Masengo</a:t>
            </a:r>
            <a:endParaRPr lang="it-IT" sz="14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2813A43-8DED-F34E-BC6B-8F1ECDA9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3" y="4583151"/>
            <a:ext cx="2244506" cy="2126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684829" y="3210052"/>
            <a:ext cx="158075" cy="243194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304CD3-0C17-BD4D-9A7C-E48FDECD69BF}"/>
              </a:ext>
            </a:extLst>
          </p:cNvPr>
          <p:cNvSpPr/>
          <p:nvPr/>
        </p:nvSpPr>
        <p:spPr>
          <a:xfrm>
            <a:off x="6769560" y="1200150"/>
            <a:ext cx="4482020" cy="448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DESCRIZIONE ATTIVITÀ</a:t>
            </a:r>
          </a:p>
          <a:p>
            <a:pPr marL="288000" indent="-288000">
              <a:spcAft>
                <a:spcPts val="600"/>
              </a:spcAft>
            </a:pPr>
            <a:b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 partire dalla selezione di alcune immagini considerate rappresentative di diversi aspetti del digitale, si elabora una mappa delle rappresentazioni della tecnologia digitale nella classe e si termina con una </a:t>
            </a:r>
            <a:r>
              <a:rPr 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digital challenge.</a:t>
            </a:r>
            <a:endParaRPr lang="it-IT" sz="24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79F40A0-343B-3541-A0FC-72307BBA0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8427">
            <a:off x="166526" y="1246934"/>
            <a:ext cx="3951163" cy="735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D4DB3D-E9FC-FDA1-112C-58C8FA9A2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410" y="-1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F5004A-8FBB-CD45-A8A0-B928CA82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4492" y="499179"/>
            <a:ext cx="6567618" cy="6553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030" y="-1114419"/>
            <a:ext cx="6567618" cy="6553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CB9FC4-270A-164A-9CE4-DCA3E07B4ED5}"/>
              </a:ext>
            </a:extLst>
          </p:cNvPr>
          <p:cNvSpPr txBox="1"/>
          <p:nvPr/>
        </p:nvSpPr>
        <p:spPr>
          <a:xfrm>
            <a:off x="1808813" y="2967348"/>
            <a:ext cx="252559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OBIETTIVI </a:t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>SPECIFICI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6FCEDE-1934-544E-9052-412584D2C13A}"/>
              </a:ext>
            </a:extLst>
          </p:cNvPr>
          <p:cNvSpPr txBox="1"/>
          <p:nvPr/>
        </p:nvSpPr>
        <p:spPr>
          <a:xfrm>
            <a:off x="5812352" y="1481745"/>
            <a:ext cx="51604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Rilevare le abitudini di consumo e le conoscenze rispetto alle tecnologie digitali.</a:t>
            </a:r>
          </a:p>
          <a:p>
            <a:pPr marL="285750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Far emergere rappresentazioni dominanti rispetto alla tecnologia.</a:t>
            </a:r>
          </a:p>
          <a:p>
            <a:pPr marL="285750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Fornire informazioni e competenze rispetto all’utilizzo critico e consapevole della tecnologia digitale. </a:t>
            </a:r>
          </a:p>
          <a:p>
            <a:pPr marL="285750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Stimolare i dubbi, le domande, la discussione e il confronto di opinioni rispetto all’utilizzo del digitale. </a:t>
            </a:r>
          </a:p>
          <a:p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AF70635-8145-A84D-B928-BB4397BFE204}"/>
              </a:ext>
            </a:extLst>
          </p:cNvPr>
          <p:cNvCxnSpPr>
            <a:cxnSpLocks/>
          </p:cNvCxnSpPr>
          <p:nvPr/>
        </p:nvCxnSpPr>
        <p:spPr>
          <a:xfrm>
            <a:off x="4650059" y="3429000"/>
            <a:ext cx="750183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EDC1903E-1433-9B72-B827-7F191AD45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72" y="127500"/>
            <a:ext cx="703256" cy="64980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F919FC-6B89-5E8F-EB9D-004A888CB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5872758" y="114432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DESTINATARI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018282-E320-E04C-8BD0-1D325B3FC87A}"/>
              </a:ext>
            </a:extLst>
          </p:cNvPr>
          <p:cNvSpPr txBox="1"/>
          <p:nvPr/>
        </p:nvSpPr>
        <p:spPr>
          <a:xfrm>
            <a:off x="7577400" y="1726094"/>
            <a:ext cx="2525590" cy="830997"/>
          </a:xfrm>
          <a:prstGeom prst="rect">
            <a:avLst/>
          </a:prstGeom>
          <a:solidFill>
            <a:srgbClr val="005493"/>
          </a:solidFill>
          <a:ln>
            <a:solidFill>
              <a:srgbClr val="00549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DURATA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5845" y="3523785"/>
            <a:ext cx="327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attivita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̀ è rivolta ad alunni delle classi quinte della Scuola Primaria, ma può̀ essere sperimentata anche con le classi quarte.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39AA87-40DA-4942-9E5C-DDC8E49B54E9}"/>
              </a:ext>
            </a:extLst>
          </p:cNvPr>
          <p:cNvSpPr txBox="1"/>
          <p:nvPr/>
        </p:nvSpPr>
        <p:spPr>
          <a:xfrm>
            <a:off x="7534761" y="3425818"/>
            <a:ext cx="3278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L’attività può̀ durare dai 60 ai 75 minuti: la durata varia sulla base del tempo dedicato alla discussione che segue la scelta delle immagini nella seconda fase.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B70D60E-63D9-324B-AFE5-21AAAD195146}"/>
              </a:ext>
            </a:extLst>
          </p:cNvPr>
          <p:cNvCxnSpPr>
            <a:cxnSpLocks/>
          </p:cNvCxnSpPr>
          <p:nvPr/>
        </p:nvCxnSpPr>
        <p:spPr>
          <a:xfrm>
            <a:off x="8840195" y="2695413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1DD3B992-88A9-E9EC-A922-C73A8366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1B187-9753-694F-9BE0-EECDCAD5DE03}"/>
              </a:ext>
            </a:extLst>
          </p:cNvPr>
          <p:cNvSpPr txBox="1"/>
          <p:nvPr/>
        </p:nvSpPr>
        <p:spPr>
          <a:xfrm>
            <a:off x="2404184" y="4125951"/>
            <a:ext cx="32784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Pensiero critico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Consapevolezza di sé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Capacità di prendere decisioni 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D9B84DD-7412-9348-AC9C-45DBDF3C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745" y="205609"/>
            <a:ext cx="6567618" cy="65539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602F6D-E1C8-EA49-87FA-E1735620A6E2}"/>
              </a:ext>
            </a:extLst>
          </p:cNvPr>
          <p:cNvSpPr txBox="1"/>
          <p:nvPr/>
        </p:nvSpPr>
        <p:spPr>
          <a:xfrm>
            <a:off x="2495810" y="2275959"/>
            <a:ext cx="252559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LIFE SKILL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CF0CEC-6BA3-4B43-A3CC-4F27307C9926}"/>
              </a:ext>
            </a:extLst>
          </p:cNvPr>
          <p:cNvSpPr/>
          <p:nvPr/>
        </p:nvSpPr>
        <p:spPr>
          <a:xfrm>
            <a:off x="6811998" y="2587429"/>
            <a:ext cx="3827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dirty="0">
                <a:solidFill>
                  <a:srgbClr val="404040"/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Favoriscono:</a:t>
            </a:r>
            <a:endParaRPr lang="it-IT" sz="2400" dirty="0">
              <a:solidFill>
                <a:srgbClr val="404040"/>
              </a:solidFill>
              <a:latin typeface="Candara" panose="020E0502030303020204" pitchFamily="34" charset="0"/>
              <a:ea typeface="ＭＳ Ｐゴシック" pitchFamily="32" charset="-128"/>
            </a:endParaRP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defRPr/>
            </a:pPr>
            <a:endParaRPr lang="it-IT" sz="2400" dirty="0">
              <a:solidFill>
                <a:srgbClr val="404040"/>
              </a:solidFill>
              <a:latin typeface="Candara" panose="020E0502030303020204" pitchFamily="34" charset="0"/>
              <a:ea typeface="ＭＳ Ｐゴシック" pitchFamily="32" charset="-128"/>
              <a:cs typeface="Arial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Maggiore resistenza all’influenza negativa dei pari o dei messaggi che provengono dalla società.</a:t>
            </a:r>
          </a:p>
          <a:p>
            <a:pPr marL="285750" lvl="1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Incremento della  consapevolezza di sé.</a:t>
            </a:r>
          </a:p>
          <a:p>
            <a:pPr marL="285750" lvl="1" indent="-28575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Migliori strategie di autoprotezione.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2A6784B-0218-284D-8286-4B0A9CBA9210}"/>
              </a:ext>
            </a:extLst>
          </p:cNvPr>
          <p:cNvCxnSpPr>
            <a:cxnSpLocks/>
          </p:cNvCxnSpPr>
          <p:nvPr/>
        </p:nvCxnSpPr>
        <p:spPr>
          <a:xfrm>
            <a:off x="3582592" y="3300761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1EC5685-93D0-0B4B-999D-D259E51029D7}"/>
              </a:ext>
            </a:extLst>
          </p:cNvPr>
          <p:cNvCxnSpPr>
            <a:cxnSpLocks/>
          </p:cNvCxnSpPr>
          <p:nvPr/>
        </p:nvCxnSpPr>
        <p:spPr>
          <a:xfrm>
            <a:off x="5549734" y="2751395"/>
            <a:ext cx="787386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EFA8CFD4-EE44-9998-300F-2FDD24641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BFADDD-0FA9-8F4C-85A3-5E9FC1403776}"/>
              </a:ext>
            </a:extLst>
          </p:cNvPr>
          <p:cNvSpPr txBox="1"/>
          <p:nvPr/>
        </p:nvSpPr>
        <p:spPr>
          <a:xfrm>
            <a:off x="757633" y="3244848"/>
            <a:ext cx="4925007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Al fondo di ogni unità sono presenti: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Collegamenti con la didattica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Suggerimenti metodologici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Approfondimenti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046" y="210817"/>
            <a:ext cx="2417434" cy="2429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343420" y="3381594"/>
            <a:ext cx="132116" cy="2032567"/>
          </a:xfrm>
          <a:prstGeom prst="rect">
            <a:avLst/>
          </a:prstGeom>
        </p:spPr>
      </p:pic>
      <p:sp>
        <p:nvSpPr>
          <p:cNvPr id="28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2813A43-8DED-F34E-BC6B-8F1ECDA9F1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24" b="-1805"/>
          <a:stretch/>
        </p:blipFill>
        <p:spPr>
          <a:xfrm>
            <a:off x="8957468" y="0"/>
            <a:ext cx="2946745" cy="26671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770855-C693-3147-AA2A-2241AA67379D}"/>
              </a:ext>
            </a:extLst>
          </p:cNvPr>
          <p:cNvSpPr txBox="1"/>
          <p:nvPr/>
        </p:nvSpPr>
        <p:spPr>
          <a:xfrm>
            <a:off x="803806" y="1227158"/>
            <a:ext cx="431079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L’attività si suddivide in tre fasi: 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Apertura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Immagini della tecnologia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Digital Challenge</a:t>
            </a:r>
          </a:p>
          <a:p>
            <a:pPr>
              <a:spcAft>
                <a:spcPts val="600"/>
              </a:spcAft>
            </a:pPr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D23EB4-3CFD-C583-D9C1-F552308D6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5872758" y="114432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2106346"/>
            <a:ext cx="2525590" cy="461665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APERTURA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6188" y="3559584"/>
            <a:ext cx="327845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Introduzione e riflessione sull’uso quotidiano della tecnologia.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Confronto e condivisione di esperienze e pareri.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Immagine che contiene persona, sedendo, guardando, portatile&#10;&#10;Descrizione generata automaticamente">
            <a:extLst>
              <a:ext uri="{FF2B5EF4-FFF2-40B4-BE49-F238E27FC236}">
                <a16:creationId xmlns:a16="http://schemas.microsoft.com/office/drawing/2014/main" id="{D475487A-7C9F-9040-BDA2-7D0E6EA1F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16" y="2568011"/>
            <a:ext cx="5563484" cy="27225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CA9478-BE4B-D44B-8750-F8602B8B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71" y="1449354"/>
            <a:ext cx="3276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9ABBC4C-21F5-AEF8-2CA1-B79060CAB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5872758" y="114432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IMMAGINI DELLA TECNOLOGIA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6188" y="3499960"/>
            <a:ext cx="38802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Proiezione di immagini (scaricabili dal blog).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Elaborazione di una mappa delle rappresentazioni del digitale.</a:t>
            </a:r>
          </a:p>
          <a:p>
            <a:pPr marL="288000" indent="-288000">
              <a:spcAft>
                <a:spcPts val="600"/>
              </a:spcAft>
              <a:buClr>
                <a:srgbClr val="00A6C6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Riflessione e condivisione.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persona, portatile, interni, computer&#10;&#10;Descrizione generata automaticamente">
            <a:extLst>
              <a:ext uri="{FF2B5EF4-FFF2-40B4-BE49-F238E27FC236}">
                <a16:creationId xmlns:a16="http://schemas.microsoft.com/office/drawing/2014/main" id="{C6925177-CBB9-0747-A00B-45A185DF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03" y="1344483"/>
            <a:ext cx="3682968" cy="2406852"/>
          </a:xfrm>
          <a:prstGeom prst="rect">
            <a:avLst/>
          </a:prstGeom>
          <a:effectLst>
            <a:outerShdw blurRad="50800" dist="38100" dir="5400000" sx="95000" sy="95000" algn="t" rotWithShape="0">
              <a:prstClr val="black">
                <a:alpha val="57000"/>
              </a:prstClr>
            </a:outerShdw>
            <a:softEdge rad="63500"/>
          </a:effectLst>
        </p:spPr>
      </p:pic>
      <p:pic>
        <p:nvPicPr>
          <p:cNvPr id="13" name="Immagine 12" descr="Immagine che contiene esterni, aeroplano, erba, acqua&#10;&#10;Descrizione generata automaticamente">
            <a:extLst>
              <a:ext uri="{FF2B5EF4-FFF2-40B4-BE49-F238E27FC236}">
                <a16:creationId xmlns:a16="http://schemas.microsoft.com/office/drawing/2014/main" id="{FEB7E2A1-564F-6049-937B-FDA177087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657" y="4118278"/>
            <a:ext cx="4141090" cy="22156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CB87C7-F93D-814B-A465-81DC49022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3" y="1080022"/>
            <a:ext cx="3276600" cy="609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99F0281-7138-143C-0EE2-7B3F29092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8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297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Century Gothic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Blua</dc:creator>
  <cp:lastModifiedBy>Gaia Cuomo</cp:lastModifiedBy>
  <cp:revision>21</cp:revision>
  <dcterms:created xsi:type="dcterms:W3CDTF">2020-08-03T17:25:25Z</dcterms:created>
  <dcterms:modified xsi:type="dcterms:W3CDTF">2024-09-02T14:40:04Z</dcterms:modified>
</cp:coreProperties>
</file>