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4" r:id="rId2"/>
    <p:sldId id="260" r:id="rId3"/>
    <p:sldId id="261" r:id="rId4"/>
    <p:sldId id="257" r:id="rId5"/>
    <p:sldId id="913" r:id="rId6"/>
    <p:sldId id="259" r:id="rId7"/>
    <p:sldId id="916" r:id="rId8"/>
    <p:sldId id="914" r:id="rId9"/>
    <p:sldId id="917" r:id="rId10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C6"/>
    <a:srgbClr val="D84942"/>
    <a:srgbClr val="7B0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0"/>
    <p:restoredTop sz="94708"/>
  </p:normalViewPr>
  <p:slideViewPr>
    <p:cSldViewPr snapToGrid="0" snapToObjects="1" showGuides="1">
      <p:cViewPr varScale="1">
        <p:scale>
          <a:sx n="82" d="100"/>
          <a:sy n="82" d="100"/>
        </p:scale>
        <p:origin x="66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FA47F-795B-43CE-8578-B626D05ACE6F}" type="datetimeFigureOut">
              <a:rPr lang="it-IT" smtClean="0"/>
              <a:t>02/09/2024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97DB-576C-4B34-BCBA-615C5DD44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70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D611-10D6-334E-9E5D-7F17356F9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4A04A-49B4-B74D-A29F-CAC8B2D82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A9AE2-CF11-7E40-A6A8-F39B2542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9D542-9192-E047-A670-4EFEB497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2F8FE-D63F-4341-87D5-ED48C0B7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6094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3536-7BCE-9547-84A2-12BEE899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9E328-7FA3-2C48-A3C4-A8E7A463B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EF51-C902-D545-8A8D-D33FF590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AFE8-E5FA-F44D-B08B-B9FC27B1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7994A-984C-1C47-A4F1-A482D6D6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1513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962EC-2A4F-4040-99C6-000C48331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1E8DD-6910-A54C-8CF0-3B44FB147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310D-D09F-1049-905D-DFD0CAEC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46550-8B19-0D48-AC49-1EFE5E2F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C1542-C150-944A-8414-D4C3E9E6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6267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DD010-20C0-F042-A38B-D9212659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B0CD-2F9A-C04D-BA45-8AFA1FE99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DFFCD-E0CD-D947-B723-481617EC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01E7-10F5-A84C-BD4C-8826517A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09174-4339-E141-9AB0-99CD0C10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3196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C621-98A0-1542-9D98-8DDF8006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E16A2-383D-B843-A240-4D53E0F3E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00E55-5C05-B44D-BC7A-DCEF7B46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01AEB-F307-EE40-A3CD-5682FBFF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E9A30-6969-374E-AD26-76282031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7367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058A-5D08-C04B-B3E4-624A2B4D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5D359-B5AE-9540-8D1C-3F27D5966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7D0FF-2AD3-3642-82E7-A3DB320F7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B4460-7EDD-254C-95BC-B3B1DCB3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0C6B-DA3E-DA41-B81A-AB49429D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E7691-AF7C-3A47-A1CC-1FCC4F45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357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B897-8DC1-5646-A849-B03FABBF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890C-2F81-6843-B3AE-F9DB2A91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C3405-0FC9-7745-A9FF-C919938C2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42F60-6775-F744-8B5C-0429C8E23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87A20-403F-B04E-BE81-6E4DEC1C5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9F065-884F-DE4C-8517-419C21F5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2869B-0FE2-6741-9F23-555B95A7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01B44-38A4-D744-AD8C-B9D7D3A5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842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7DBB-EEDD-9140-A2E0-94FD26AC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66158-FC2B-CE4B-9C19-454ABEBE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FCD99-6856-7749-B10C-522E642A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7CDFB-5AB5-5045-92E5-9CA79D83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7332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A5B84-65BB-B445-9CEB-D7F5678B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FFC94-F4AD-5F4F-ADCE-B90F94A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76880-BA71-0741-A048-0A056455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2136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CFA4-B7DA-9245-93EF-421D9201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CF0D4-261B-A34A-8A51-570107DC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921D6-3C9A-B343-8F55-BA7AC067C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4D4E1-DA39-4F41-8B22-9814622E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EE01A-9986-0240-8787-4E9A70CE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4535E-7F4D-204C-84D4-B5B9B1C1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2093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DB9C-033E-0747-A8E5-975836ED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5A0AB-FCEC-6848-BD07-B54AF404F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EC1B3-6FBA-EC4D-8522-2EC624525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AF3BA-3138-D646-9F10-60B64DD3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8C157-2F59-5C4C-B8E3-C18CBAAB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13ACF-B20F-1141-AE9E-B7833FC9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7301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D7E47-6491-8545-9447-FEF929DB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87635-97C0-A142-B577-393C75A0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59B8D-283D-DC4D-97A3-6AB172482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1CDD-1692-E945-A425-96B49EEBBC07}" type="datetimeFigureOut">
              <a:rPr lang="en-IT" smtClean="0"/>
              <a:t>09/02/2024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30AE6-18A5-E64B-8EEF-39C493D20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9CA8-3AB4-3645-AEB6-D0CCF01D6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1972-A2A3-FF41-ADEE-9CB5F21C900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1679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E6F2989A-2F1E-B84D-2AEF-6A51647AE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574" y="5977814"/>
            <a:ext cx="1851820" cy="8458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7CE7CF-DB3F-F715-AB9B-5A928189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" y="1217729"/>
            <a:ext cx="12192000" cy="48174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12B743D-F6E9-1343-7CE8-7EAA5B683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619" y="6046400"/>
            <a:ext cx="2712955" cy="77730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1067C78-8CF8-B16C-F07A-A66BFA2D4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630" y="6043803"/>
            <a:ext cx="1279071" cy="77128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7392E42-4B59-BF4C-3281-1745D0CAD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390" y="127500"/>
            <a:ext cx="703256" cy="649809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1BED222-4243-90DF-CF65-B6CE285D1582}"/>
              </a:ext>
            </a:extLst>
          </p:cNvPr>
          <p:cNvSpPr/>
          <p:nvPr/>
        </p:nvSpPr>
        <p:spPr>
          <a:xfrm>
            <a:off x="5609311" y="-16955"/>
            <a:ext cx="826717" cy="93872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AC0A2F-71F2-8879-5F9F-01D559077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041" y="127499"/>
            <a:ext cx="703256" cy="6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4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8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magine 14" descr="Immagine che contiene cibo&#10;&#10;Descrizione generata automaticamente">
            <a:extLst>
              <a:ext uri="{FF2B5EF4-FFF2-40B4-BE49-F238E27FC236}">
                <a16:creationId xmlns:a16="http://schemas.microsoft.com/office/drawing/2014/main" id="{E32049D7-1E6B-EF4F-A249-F3B07303E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29" y="643467"/>
            <a:ext cx="2401383" cy="247565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58BD0B-B0B4-E043-B802-D6588049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97" y="3748194"/>
            <a:ext cx="753847" cy="247163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3EF27A-37C9-0449-AF1E-3A161ACF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540" y="650497"/>
            <a:ext cx="1699175" cy="557106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E575745-8A77-EC49-8377-194F856B4B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812"/>
          <a:stretch/>
        </p:blipFill>
        <p:spPr>
          <a:xfrm>
            <a:off x="8313518" y="4225477"/>
            <a:ext cx="3252903" cy="1524094"/>
          </a:xfrm>
          <a:prstGeom prst="rect">
            <a:avLst/>
          </a:prstGeom>
        </p:spPr>
      </p:pic>
      <p:pic>
        <p:nvPicPr>
          <p:cNvPr id="3" name="Immagine 2" descr="Immagine che contiene cibo&#10;&#10;Descrizione generata automaticamente">
            <a:extLst>
              <a:ext uri="{FF2B5EF4-FFF2-40B4-BE49-F238E27FC236}">
                <a16:creationId xmlns:a16="http://schemas.microsoft.com/office/drawing/2014/main" id="{F86A8DA4-CC2C-7741-861A-4CBC4B5DD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711" y="657610"/>
            <a:ext cx="2278739" cy="247980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4E2E92-7876-4E74-825F-7A813DF382CA}"/>
              </a:ext>
            </a:extLst>
          </p:cNvPr>
          <p:cNvSpPr txBox="1"/>
          <p:nvPr/>
        </p:nvSpPr>
        <p:spPr>
          <a:xfrm>
            <a:off x="8025021" y="6470842"/>
            <a:ext cx="3829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Candara" panose="020E0502030303020204" pitchFamily="34" charset="0"/>
              </a:rPr>
              <a:t>A cura di: </a:t>
            </a:r>
            <a:r>
              <a:rPr lang="it-IT" sz="1400" i="1" dirty="0">
                <a:latin typeface="Candara" panose="020E0502030303020204" pitchFamily="34" charset="0"/>
              </a:rPr>
              <a:t>Antonella Ermacora, Giuseppe </a:t>
            </a:r>
            <a:r>
              <a:rPr lang="it-IT" sz="1400" i="1" dirty="0" err="1">
                <a:latin typeface="Candara" panose="020E0502030303020204" pitchFamily="34" charset="0"/>
              </a:rPr>
              <a:t>Masengo</a:t>
            </a:r>
            <a:endParaRPr lang="it-IT" sz="14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1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2AA9EB-ACE2-48F8-8185-792EE9413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D7A164-22E7-4B37-B0E3-935FC9C3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Freeform 67">
            <a:extLst>
              <a:ext uri="{FF2B5EF4-FFF2-40B4-BE49-F238E27FC236}">
                <a16:creationId xmlns:a16="http://schemas.microsoft.com/office/drawing/2014/main" id="{730F02D6-D4A4-42E5-A722-43B088C7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07136"/>
            <a:ext cx="3177287" cy="26508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C965BE-B8BF-4344-8E81-62E0BFE4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9751" y="2897495"/>
            <a:ext cx="2788232" cy="2788232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65">
            <a:extLst>
              <a:ext uri="{FF2B5EF4-FFF2-40B4-BE49-F238E27FC236}">
                <a16:creationId xmlns:a16="http://schemas.microsoft.com/office/drawing/2014/main" id="{122DB9C1-63F1-47FD-BE8D-08903F85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81C4094-3820-4F48-A2FF-AD76C399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59" y="4675840"/>
            <a:ext cx="1742229" cy="1923420"/>
          </a:xfrm>
          <a:prstGeom prst="rect">
            <a:avLst/>
          </a:prstGeom>
        </p:spPr>
      </p:pic>
      <p:pic>
        <p:nvPicPr>
          <p:cNvPr id="11" name="Immagine 10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21B7D04-5BC3-1B43-8618-F18E3EC72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76780">
            <a:off x="518235" y="1267830"/>
            <a:ext cx="3225800" cy="6223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A8796FD-E0F9-D740-9FAF-3DE2A3E7B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115" y="3190273"/>
            <a:ext cx="108530" cy="2251997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B9BE7331-1806-EC45-B90A-13C7786FD61C}"/>
              </a:ext>
            </a:extLst>
          </p:cNvPr>
          <p:cNvSpPr/>
          <p:nvPr/>
        </p:nvSpPr>
        <p:spPr>
          <a:xfrm>
            <a:off x="6769560" y="1200150"/>
            <a:ext cx="4482020" cy="4485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   DESCRIZIONE ATTIVITÀ</a:t>
            </a:r>
          </a:p>
          <a:p>
            <a:pPr marL="288000" indent="-288000">
              <a:spcAft>
                <a:spcPts val="600"/>
              </a:spcAft>
            </a:pPr>
            <a:br>
              <a:rPr lang="it-IT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</a:b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Attività di chiusura tesa a riprendere quanto fatto nel percorso didattico attraverso la creazione di uno slogan o di un disegno che rappresenti i messaggi recepiti e trasmessi durante le attività</a:t>
            </a:r>
            <a:r>
              <a:rPr lang="it-IT" sz="2400" i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288000" indent="-288000">
              <a:spcAft>
                <a:spcPts val="600"/>
              </a:spcAft>
            </a:pPr>
            <a:endParaRPr lang="it-IT" sz="2400" i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A35D4E6-A8DB-C4D0-F210-4654A8F28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8859" y="1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2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F5004A-8FBB-CD45-A8A0-B928CA82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12754">
            <a:off x="-5279526" y="105878"/>
            <a:ext cx="6567618" cy="6553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33BDD0-6582-4342-B214-DF198A12E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4" y="7146653"/>
            <a:ext cx="1314316" cy="449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DF5C1C-279C-0846-A412-0504FC533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38957">
            <a:off x="11009666" y="-1096490"/>
            <a:ext cx="6567618" cy="65539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892712-392A-9B46-AF49-6C4C8209B8D9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CB9FC4-270A-164A-9CE4-DCA3E07B4ED5}"/>
              </a:ext>
            </a:extLst>
          </p:cNvPr>
          <p:cNvSpPr txBox="1"/>
          <p:nvPr/>
        </p:nvSpPr>
        <p:spPr>
          <a:xfrm>
            <a:off x="1808813" y="2967348"/>
            <a:ext cx="2525590" cy="830997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OBIETTIVI </a:t>
            </a:r>
            <a:br>
              <a:rPr lang="it-IT" sz="2400" dirty="0">
                <a:latin typeface="Candara" panose="020E0502030303020204" pitchFamily="34" charset="0"/>
              </a:rPr>
            </a:br>
            <a:r>
              <a:rPr lang="it-IT" sz="2400" dirty="0">
                <a:latin typeface="Candara" panose="020E0502030303020204" pitchFamily="34" charset="0"/>
              </a:rPr>
              <a:t>SPECIFICI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6FCEDE-1934-544E-9052-412584D2C13A}"/>
              </a:ext>
            </a:extLst>
          </p:cNvPr>
          <p:cNvSpPr txBox="1"/>
          <p:nvPr/>
        </p:nvSpPr>
        <p:spPr>
          <a:xfrm>
            <a:off x="5812352" y="1767020"/>
            <a:ext cx="493557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Far riflettere criticamente gli alunni sulle attività a cui hanno partecipato, portandoli a mettere in luce temi e aspetti salienti più apprezzati.</a:t>
            </a:r>
          </a:p>
          <a:p>
            <a:pPr marL="288000" indent="-288000">
              <a:spcAft>
                <a:spcPts val="60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Incentivare la consapevolezza di quanto appreso.</a:t>
            </a:r>
          </a:p>
          <a:p>
            <a:pPr marL="288000" indent="-288000">
              <a:spcAft>
                <a:spcPts val="60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Stimolare le abilità creative e comunicative degli alunni.</a:t>
            </a:r>
          </a:p>
          <a:p>
            <a:pPr marL="288000" indent="-288000">
              <a:spcAft>
                <a:spcPts val="60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Rafforzare il lavoro in gruppo e la comunicazione tra pari. </a:t>
            </a:r>
          </a:p>
          <a:p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AF70635-8145-A84D-B928-BB4397BFE204}"/>
              </a:ext>
            </a:extLst>
          </p:cNvPr>
          <p:cNvCxnSpPr>
            <a:cxnSpLocks/>
          </p:cNvCxnSpPr>
          <p:nvPr/>
        </p:nvCxnSpPr>
        <p:spPr>
          <a:xfrm>
            <a:off x="4650059" y="3429000"/>
            <a:ext cx="750183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C26C6B71-B38B-762B-D0A7-05724F4A6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9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F92DC9-8EFF-2448-990B-F6A8AFAB9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616" y="200125"/>
            <a:ext cx="524768" cy="5275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5E79B8-CEF8-BE44-A928-0E7386E08E4F}"/>
              </a:ext>
            </a:extLst>
          </p:cNvPr>
          <p:cNvSpPr txBox="1"/>
          <p:nvPr/>
        </p:nvSpPr>
        <p:spPr>
          <a:xfrm>
            <a:off x="1316188" y="1737014"/>
            <a:ext cx="252559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DESTINATARI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018282-E320-E04C-8BD0-1D325B3FC87A}"/>
              </a:ext>
            </a:extLst>
          </p:cNvPr>
          <p:cNvSpPr txBox="1"/>
          <p:nvPr/>
        </p:nvSpPr>
        <p:spPr>
          <a:xfrm>
            <a:off x="7577400" y="1726094"/>
            <a:ext cx="252559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DURATA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162C22-9E73-A34C-A300-EA0856602362}"/>
              </a:ext>
            </a:extLst>
          </p:cNvPr>
          <p:cNvSpPr txBox="1"/>
          <p:nvPr/>
        </p:nvSpPr>
        <p:spPr>
          <a:xfrm>
            <a:off x="1315845" y="3523785"/>
            <a:ext cx="3278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L’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attivita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̀ è rivolta ad alunni delle classi quinte della Scuola Primaria, ma può̀ essere sperimentata anche con le classi quarte.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39AA87-40DA-4942-9E5C-DDC8E49B54E9}"/>
              </a:ext>
            </a:extLst>
          </p:cNvPr>
          <p:cNvSpPr txBox="1"/>
          <p:nvPr/>
        </p:nvSpPr>
        <p:spPr>
          <a:xfrm>
            <a:off x="7534761" y="3425818"/>
            <a:ext cx="3278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L’attività ha una durata dai quaranta minuti a un’ora. 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35B68FC-4A00-4341-9294-53A88069A9E7}"/>
              </a:ext>
            </a:extLst>
          </p:cNvPr>
          <p:cNvCxnSpPr>
            <a:cxnSpLocks/>
          </p:cNvCxnSpPr>
          <p:nvPr/>
        </p:nvCxnSpPr>
        <p:spPr>
          <a:xfrm>
            <a:off x="2578983" y="2698595"/>
            <a:ext cx="0" cy="7304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B70D60E-63D9-324B-AFE5-21AAAD195146}"/>
              </a:ext>
            </a:extLst>
          </p:cNvPr>
          <p:cNvCxnSpPr>
            <a:cxnSpLocks/>
          </p:cNvCxnSpPr>
          <p:nvPr/>
        </p:nvCxnSpPr>
        <p:spPr>
          <a:xfrm>
            <a:off x="8840195" y="2695413"/>
            <a:ext cx="0" cy="7304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BBA1E8C3-3F1C-4644-B094-56F6E4BE5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04" y="1138844"/>
            <a:ext cx="259940" cy="539376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982AABE-4479-6499-0506-96575BA9C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5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F92DC9-8EFF-2448-990B-F6A8AFAB9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352" y="205609"/>
            <a:ext cx="524768" cy="5275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D1B187-9753-694F-9BE0-EECDCAD5DE03}"/>
              </a:ext>
            </a:extLst>
          </p:cNvPr>
          <p:cNvSpPr txBox="1"/>
          <p:nvPr/>
        </p:nvSpPr>
        <p:spPr>
          <a:xfrm>
            <a:off x="2404184" y="4125951"/>
            <a:ext cx="32784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Comunicazione efficace</a:t>
            </a:r>
          </a:p>
          <a:p>
            <a:pPr marL="288000" indent="-288000">
              <a:spcAft>
                <a:spcPts val="60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Pensiero critico</a:t>
            </a:r>
          </a:p>
          <a:p>
            <a:pPr marL="288000" indent="-288000">
              <a:spcAft>
                <a:spcPts val="60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Pensiero creativo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4D9B84DD-7412-9348-AC9C-45DBDF3C7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12569">
            <a:off x="-4710745" y="205609"/>
            <a:ext cx="6567618" cy="655393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4602F6D-E1C8-EA49-87FA-E1735620A6E2}"/>
              </a:ext>
            </a:extLst>
          </p:cNvPr>
          <p:cNvSpPr txBox="1"/>
          <p:nvPr/>
        </p:nvSpPr>
        <p:spPr>
          <a:xfrm>
            <a:off x="2495810" y="2275959"/>
            <a:ext cx="2525590" cy="83099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LIFE SKILL</a:t>
            </a:r>
          </a:p>
          <a:p>
            <a:pPr algn="ctr"/>
            <a:endParaRPr lang="it-IT" sz="2400" dirty="0">
              <a:latin typeface="Candara" panose="020E0502030303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CF0CEC-6BA3-4B43-A3CC-4F27307C9926}"/>
              </a:ext>
            </a:extLst>
          </p:cNvPr>
          <p:cNvSpPr/>
          <p:nvPr/>
        </p:nvSpPr>
        <p:spPr>
          <a:xfrm>
            <a:off x="6811998" y="2587429"/>
            <a:ext cx="3827800" cy="37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lnSpc>
                <a:spcPct val="90000"/>
              </a:lnSpc>
              <a:spcAft>
                <a:spcPts val="600"/>
              </a:spcAft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ＭＳ Ｐゴシック" pitchFamily="32" charset="-128"/>
                <a:cs typeface="Arial" charset="0"/>
              </a:rPr>
              <a:t>Favoriscono: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ＭＳ Ｐゴシック" pitchFamily="32" charset="-128"/>
            </a:endParaRPr>
          </a:p>
          <a:p>
            <a:pPr marL="288000" indent="-288000">
              <a:lnSpc>
                <a:spcPct val="40000"/>
              </a:lnSpc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  <a:defRPr/>
            </a:pP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ＭＳ Ｐゴシック" pitchFamily="32" charset="-128"/>
              <a:cs typeface="Arial" charset="0"/>
            </a:endParaRPr>
          </a:p>
          <a:p>
            <a:pPr marL="288000" lvl="1" indent="-288000">
              <a:spcAft>
                <a:spcPts val="60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ＭＳ Ｐゴシック" pitchFamily="32" charset="-128"/>
                <a:cs typeface="Arial" charset="0"/>
              </a:rPr>
              <a:t>Maggiore capacità di trovare soluzioni e strategie adattive e funzionali di fronte alla complessità del mondo moderno.</a:t>
            </a:r>
          </a:p>
          <a:p>
            <a:pPr marL="288000" lvl="1" indent="-288000">
              <a:spcAft>
                <a:spcPts val="60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ＭＳ Ｐゴシック" pitchFamily="32" charset="-128"/>
                <a:cs typeface="Arial" charset="0"/>
              </a:rPr>
              <a:t>Incremento della  consapevolezza di sé.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2A6784B-0218-284D-8286-4B0A9CBA9210}"/>
              </a:ext>
            </a:extLst>
          </p:cNvPr>
          <p:cNvCxnSpPr>
            <a:cxnSpLocks/>
          </p:cNvCxnSpPr>
          <p:nvPr/>
        </p:nvCxnSpPr>
        <p:spPr>
          <a:xfrm>
            <a:off x="3582592" y="3300761"/>
            <a:ext cx="0" cy="73040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31EC5685-93D0-0B4B-999D-D259E51029D7}"/>
              </a:ext>
            </a:extLst>
          </p:cNvPr>
          <p:cNvCxnSpPr>
            <a:cxnSpLocks/>
          </p:cNvCxnSpPr>
          <p:nvPr/>
        </p:nvCxnSpPr>
        <p:spPr>
          <a:xfrm>
            <a:off x="5549734" y="2751395"/>
            <a:ext cx="787386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EFC46FDF-13A5-074D-8D64-B58458094E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590"/>
          <a:stretch/>
        </p:blipFill>
        <p:spPr>
          <a:xfrm>
            <a:off x="11731243" y="205609"/>
            <a:ext cx="363600" cy="644399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7432EF4-4842-B206-AB62-F89EA2D94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4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F92DC9-8EFF-2448-990B-F6A8AFAB9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352" y="205609"/>
            <a:ext cx="524768" cy="5275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5E79B8-CEF8-BE44-A928-0E7386E08E4F}"/>
              </a:ext>
            </a:extLst>
          </p:cNvPr>
          <p:cNvSpPr txBox="1"/>
          <p:nvPr/>
        </p:nvSpPr>
        <p:spPr>
          <a:xfrm>
            <a:off x="1316188" y="1737014"/>
            <a:ext cx="252559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it-IT" sz="2400" dirty="0">
                <a:latin typeface="Candara" panose="020E0502030303020204" pitchFamily="34" charset="0"/>
              </a:rPr>
              <a:t>DESCRIZIONE ATTIVITÀ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162C22-9E73-A34C-A300-EA0856602362}"/>
              </a:ext>
            </a:extLst>
          </p:cNvPr>
          <p:cNvSpPr txBox="1"/>
          <p:nvPr/>
        </p:nvSpPr>
        <p:spPr>
          <a:xfrm>
            <a:off x="1152072" y="3559584"/>
            <a:ext cx="34390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La classe viene divisa in 3-4 gruppi da non più di 5 alunni</a:t>
            </a:r>
          </a:p>
          <a:p>
            <a:pPr marL="288000" indent="-288000"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Gli alunni sono invitati a rispondere alla domanda </a:t>
            </a:r>
            <a:r>
              <a:rPr lang="it-IT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cosa mi porto a casa? 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35B68FC-4A00-4341-9294-53A88069A9E7}"/>
              </a:ext>
            </a:extLst>
          </p:cNvPr>
          <p:cNvCxnSpPr>
            <a:cxnSpLocks/>
          </p:cNvCxnSpPr>
          <p:nvPr/>
        </p:nvCxnSpPr>
        <p:spPr>
          <a:xfrm>
            <a:off x="2578983" y="2698595"/>
            <a:ext cx="0" cy="730405"/>
          </a:xfrm>
          <a:prstGeom prst="straightConnector1">
            <a:avLst/>
          </a:prstGeom>
          <a:ln w="38100">
            <a:solidFill>
              <a:srgbClr val="00A6C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C1D2BF6-9412-B94A-8A3E-933A8DAF3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72" y="984130"/>
            <a:ext cx="3225800" cy="6223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F11C61-3DF6-0A42-9FC5-95C301160BBF}"/>
              </a:ext>
            </a:extLst>
          </p:cNvPr>
          <p:cNvSpPr txBox="1"/>
          <p:nvPr/>
        </p:nvSpPr>
        <p:spPr>
          <a:xfrm>
            <a:off x="7103167" y="1160631"/>
            <a:ext cx="3439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Attraverso la creazione di uno slogan o la produzione di un disegno rappresentativi di quanto emerso si realizza un cartellone con immagini fornite dall’insegnante.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D119DBD-E275-6B4C-9324-41D5C27AC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40373" y="1031217"/>
            <a:ext cx="401512" cy="562117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881487E-4707-1041-AC4A-92C6DE16A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378" y="4625396"/>
            <a:ext cx="3786460" cy="208461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1A7A342-B5C6-6091-0C5F-A86857FE4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5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D2AA9EB-ACE2-48F8-8185-792EE9413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9D7A164-22E7-4B37-B0E3-935FC9C3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770855-C693-3147-AA2A-2241AA67379D}"/>
              </a:ext>
            </a:extLst>
          </p:cNvPr>
          <p:cNvSpPr txBox="1"/>
          <p:nvPr/>
        </p:nvSpPr>
        <p:spPr>
          <a:xfrm>
            <a:off x="6736108" y="1016000"/>
            <a:ext cx="4801136" cy="4850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8000">
              <a:spcBef>
                <a:spcPct val="0"/>
              </a:spcBef>
              <a:spcAft>
                <a:spcPts val="600"/>
              </a:spcAft>
            </a:pPr>
            <a:r>
              <a:rPr lang="it-IT" sz="2400" b="1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rPr>
              <a:t>Questa attività di rielaborazione va svolta al termine delle tre attività obbligatorie oppure, se effettuate, dopo le due attività opzionali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it-IT" sz="19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Freeform 67">
            <a:extLst>
              <a:ext uri="{FF2B5EF4-FFF2-40B4-BE49-F238E27FC236}">
                <a16:creationId xmlns:a16="http://schemas.microsoft.com/office/drawing/2014/main" id="{730F02D6-D4A4-42E5-A722-43B088C7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07136"/>
            <a:ext cx="3177287" cy="26508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2C965BE-B8BF-4344-8E81-62E0BFE4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9751" y="2897495"/>
            <a:ext cx="2788232" cy="2788232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65">
            <a:extLst>
              <a:ext uri="{FF2B5EF4-FFF2-40B4-BE49-F238E27FC236}">
                <a16:creationId xmlns:a16="http://schemas.microsoft.com/office/drawing/2014/main" id="{122DB9C1-63F1-47FD-BE8D-08903F85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F91D02A6-5BF2-CA48-BA1E-4E7D93A12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82" y="248575"/>
            <a:ext cx="2277574" cy="2289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92DC9-8EFF-2448-990B-F6A8AFAB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21" y="4838838"/>
            <a:ext cx="1787738" cy="1796722"/>
          </a:xfrm>
          <a:prstGeom prst="rect">
            <a:avLst/>
          </a:prstGeom>
        </p:spPr>
      </p:pic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41816E27-C067-7240-A42E-1BEF112C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876" y="3350944"/>
            <a:ext cx="1626033" cy="17967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844C0E-C211-7241-B7CA-28830989F114}"/>
              </a:ext>
            </a:extLst>
          </p:cNvPr>
          <p:cNvSpPr/>
          <p:nvPr/>
        </p:nvSpPr>
        <p:spPr>
          <a:xfrm>
            <a:off x="-146658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1F7044C1-51A5-5B40-B40A-5086A007F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580" y="222440"/>
            <a:ext cx="205184" cy="28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91C61-A49F-3740-B9C3-01B6B788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82" y="920750"/>
            <a:ext cx="2705100" cy="501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DB936-935A-4245-8F06-A86D8D97B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237" y="920750"/>
            <a:ext cx="2705100" cy="5016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D5576D-C0DB-0D41-84D7-833725B66D73}"/>
              </a:ext>
            </a:extLst>
          </p:cNvPr>
          <p:cNvSpPr/>
          <p:nvPr/>
        </p:nvSpPr>
        <p:spPr>
          <a:xfrm>
            <a:off x="-73329" y="6700836"/>
            <a:ext cx="12338658" cy="258740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7F6FB8-791E-2F97-7B70-4F3D84DD8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406" y="2249198"/>
            <a:ext cx="1032507" cy="1767991"/>
          </a:xfrm>
          <a:prstGeom prst="rect">
            <a:avLst/>
          </a:prstGeom>
        </p:spPr>
      </p:pic>
      <p:sp>
        <p:nvSpPr>
          <p:cNvPr id="2" name="CasellaDiTesto 4">
            <a:extLst>
              <a:ext uri="{FF2B5EF4-FFF2-40B4-BE49-F238E27FC236}">
                <a16:creationId xmlns:a16="http://schemas.microsoft.com/office/drawing/2014/main" id="{F453BFBF-BDB9-53F4-1672-140B2EF35EE5}"/>
              </a:ext>
            </a:extLst>
          </p:cNvPr>
          <p:cNvSpPr txBox="1"/>
          <p:nvPr/>
        </p:nvSpPr>
        <p:spPr>
          <a:xfrm>
            <a:off x="4587173" y="4364981"/>
            <a:ext cx="2900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dirty="0">
                <a:latin typeface="Century Gothic" panose="020B0502020202020204" pitchFamily="34" charset="0"/>
              </a:rPr>
              <a:t>Progetto finanziato dal Dipartimento Politiche Antidroga DPA della Presidenza del Consiglio dei Ministri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5717412-E389-92DB-E4AD-046471019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768" y="912"/>
            <a:ext cx="1571844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63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256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Century Gothic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Marcello Blua</dc:creator>
  <cp:lastModifiedBy>Gaia Cuomo</cp:lastModifiedBy>
  <cp:revision>11</cp:revision>
  <dcterms:created xsi:type="dcterms:W3CDTF">2020-08-21T07:32:18Z</dcterms:created>
  <dcterms:modified xsi:type="dcterms:W3CDTF">2024-09-02T14:43:23Z</dcterms:modified>
</cp:coreProperties>
</file>