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958" r:id="rId3"/>
    <p:sldId id="971" r:id="rId4"/>
    <p:sldId id="959" r:id="rId5"/>
    <p:sldId id="918" r:id="rId6"/>
    <p:sldId id="960" r:id="rId7"/>
    <p:sldId id="970" r:id="rId8"/>
    <p:sldId id="972" r:id="rId9"/>
    <p:sldId id="966" r:id="rId10"/>
    <p:sldId id="964" r:id="rId11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989800"/>
    <a:srgbClr val="00A6C6"/>
    <a:srgbClr val="942093"/>
    <a:srgbClr val="D10FE0"/>
    <a:srgbClr val="E60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8"/>
    <p:restoredTop sz="82807" autoAdjust="0"/>
  </p:normalViewPr>
  <p:slideViewPr>
    <p:cSldViewPr snapToGrid="0" snapToObjects="1" showGuides="1">
      <p:cViewPr varScale="1">
        <p:scale>
          <a:sx n="52" d="100"/>
          <a:sy n="52" d="100"/>
        </p:scale>
        <p:origin x="1292" y="-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FA47F-795B-43CE-8578-B626D05ACE6F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97DB-576C-4B34-BCBA-615C5DD44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70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D611-10D6-334E-9E5D-7F17356F9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4A04A-49B4-B74D-A29F-CAC8B2D82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A9AE2-CF11-7E40-A6A8-F39B2542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04/23/2026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9D542-9192-E047-A670-4EFEB497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2F8FE-D63F-4341-87D5-ED48C0B7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6094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3536-7BCE-9547-84A2-12BEE899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9E328-7FA3-2C48-A3C4-A8E7A463B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EF51-C902-D545-8A8D-D33FF590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04/23/2026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AFE8-E5FA-F44D-B08B-B9FC27B1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7994A-984C-1C47-A4F1-A482D6D6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1513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962EC-2A4F-4040-99C6-000C48331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1E8DD-6910-A54C-8CF0-3B44FB147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310D-D09F-1049-905D-DFD0CAEC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04/23/2026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46550-8B19-0D48-AC49-1EFE5E2F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C1542-C150-944A-8414-D4C3E9E6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2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DD010-20C0-F042-A38B-D9212659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B0CD-2F9A-C04D-BA45-8AFA1FE99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DFFCD-E0CD-D947-B723-481617EC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04/23/2026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01E7-10F5-A84C-BD4C-8826517A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09174-4339-E141-9AB0-99CD0C10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3196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C621-98A0-1542-9D98-8DDF8006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E16A2-383D-B843-A240-4D53E0F3E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00E55-5C05-B44D-BC7A-DCEF7B46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04/23/2026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01AEB-F307-EE40-A3CD-5682FBFF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E9A30-6969-374E-AD26-76282031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7367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058A-5D08-C04B-B3E4-624A2B4D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5D359-B5AE-9540-8D1C-3F27D5966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7D0FF-2AD3-3642-82E7-A3DB320F7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B4460-7EDD-254C-95BC-B3B1DCB3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04/23/2026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0C6B-DA3E-DA41-B81A-AB49429D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E7691-AF7C-3A47-A1CC-1FCC4F45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357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B897-8DC1-5646-A849-B03FABBF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890C-2F81-6843-B3AE-F9DB2A91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C3405-0FC9-7745-A9FF-C919938C2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42F60-6775-F744-8B5C-0429C8E23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87A20-403F-B04E-BE81-6E4DEC1C5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9F065-884F-DE4C-8517-419C21F5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04/23/2026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2869B-0FE2-6741-9F23-555B95A7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01B44-38A4-D744-AD8C-B9D7D3A5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842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7DBB-EEDD-9140-A2E0-94FD26AC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66158-FC2B-CE4B-9C19-454ABEBE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04/23/2026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FCD99-6856-7749-B10C-522E642A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7CDFB-5AB5-5045-92E5-9CA79D83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7332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A5B84-65BB-B445-9CEB-D7F5678B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04/23/2026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FFC94-F4AD-5F4F-ADCE-B90F94A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76880-BA71-0741-A048-0A056455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2136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CFA4-B7DA-9245-93EF-421D9201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CF0D4-261B-A34A-8A51-570107DC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921D6-3C9A-B343-8F55-BA7AC067C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4D4E1-DA39-4F41-8B22-9814622E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04/23/2026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EE01A-9986-0240-8787-4E9A70CE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4535E-7F4D-204C-84D4-B5B9B1C1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2093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DB9C-033E-0747-A8E5-975836ED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5A0AB-FCEC-6848-BD07-B54AF404F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EC1B3-6FBA-EC4D-8522-2EC624525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AF3BA-3138-D646-9F10-60B64DD3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04/23/2026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8C157-2F59-5C4C-B8E3-C18CBAAB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13ACF-B20F-1141-AE9E-B7833FC9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7301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D7E47-6491-8545-9447-FEF929DB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87635-97C0-A142-B577-393C75A0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59B8D-283D-DC4D-97A3-6AB172482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1CDD-1692-E945-A425-96B49EEBBC07}" type="datetimeFigureOut">
              <a:rPr lang="en-IT" smtClean="0"/>
              <a:t>04/23/2026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30AE6-18A5-E64B-8EEF-39C493D20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9CA8-3AB4-3645-AEB6-D0CCF01D6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679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mailto:cuomo@eclecticapi&#249;.i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tesenzafili.it/" TargetMode="External"/><Relationship Id="rId5" Type="http://schemas.openxmlformats.org/officeDocument/2006/relationships/hyperlink" Target="http://cipriadiluna.blogspot.com/2014/10/chiusura-del-blog.html" TargetMode="Externa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7E2706-0C00-4070-9DDA-0EED2F3351EC}"/>
              </a:ext>
            </a:extLst>
          </p:cNvPr>
          <p:cNvSpPr txBox="1"/>
          <p:nvPr/>
        </p:nvSpPr>
        <p:spPr>
          <a:xfrm>
            <a:off x="8893008" y="5600808"/>
            <a:ext cx="275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ndara" panose="020E0502030303020204" pitchFamily="34" charset="0"/>
              </a:rPr>
              <a:t>Antonella Ermacora</a:t>
            </a:r>
          </a:p>
          <a:p>
            <a:r>
              <a:rPr lang="it-IT" sz="2000" dirty="0">
                <a:latin typeface="Candara" panose="020E0502030303020204" pitchFamily="34" charset="0"/>
              </a:rPr>
              <a:t>Adriana Chianura  </a:t>
            </a:r>
          </a:p>
          <a:p>
            <a:r>
              <a:rPr lang="it-IT" sz="2000" dirty="0">
                <a:latin typeface="Candara" panose="020E0502030303020204" pitchFamily="34" charset="0"/>
              </a:rPr>
              <a:t>23 Aprile 2026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03E6BAA-D84C-8A15-AF35-A0DD9864E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310" y="384042"/>
            <a:ext cx="6096012" cy="60899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15295C4-763A-A7A2-1B5A-B81C5AC11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50" y="1652155"/>
            <a:ext cx="1924728" cy="32957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5CA241A-E926-4F2D-8FF4-369B83AAA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53" y="600641"/>
            <a:ext cx="2306567" cy="6608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FECECDD-5892-40FF-B130-9399F5079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8969" y="439564"/>
            <a:ext cx="1688478" cy="7712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9AEAF48-A1D8-4E03-960E-86EA5280D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53" y="5626207"/>
            <a:ext cx="1279071" cy="77128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0B051E3-5B2B-471C-B49C-2A81733E777E}"/>
              </a:ext>
            </a:extLst>
          </p:cNvPr>
          <p:cNvSpPr txBox="1"/>
          <p:nvPr/>
        </p:nvSpPr>
        <p:spPr>
          <a:xfrm>
            <a:off x="8893008" y="2946094"/>
            <a:ext cx="2753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andara" panose="020E0502030303020204" pitchFamily="34" charset="0"/>
              </a:rPr>
              <a:t>Incontro di Monitoraggio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91C61-A49F-3740-B9C3-01B6B788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82" y="920750"/>
            <a:ext cx="2705100" cy="501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DB936-935A-4245-8F06-A86D8D97B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237" y="920750"/>
            <a:ext cx="2705100" cy="5016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D5576D-C0DB-0D41-84D7-833725B66D73}"/>
              </a:ext>
            </a:extLst>
          </p:cNvPr>
          <p:cNvSpPr/>
          <p:nvPr/>
        </p:nvSpPr>
        <p:spPr>
          <a:xfrm>
            <a:off x="-73329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7F6FB8-791E-2F97-7B70-4F3D84DD8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406" y="2624804"/>
            <a:ext cx="1032507" cy="1767991"/>
          </a:xfrm>
          <a:prstGeom prst="rect">
            <a:avLst/>
          </a:prstGeom>
        </p:spPr>
      </p:pic>
      <p:sp>
        <p:nvSpPr>
          <p:cNvPr id="2" name="CasellaDiTesto 4">
            <a:extLst>
              <a:ext uri="{FF2B5EF4-FFF2-40B4-BE49-F238E27FC236}">
                <a16:creationId xmlns:a16="http://schemas.microsoft.com/office/drawing/2014/main" id="{F453BFBF-BDB9-53F4-1672-140B2EF35EE5}"/>
              </a:ext>
            </a:extLst>
          </p:cNvPr>
          <p:cNvSpPr txBox="1"/>
          <p:nvPr/>
        </p:nvSpPr>
        <p:spPr>
          <a:xfrm>
            <a:off x="4645513" y="4698592"/>
            <a:ext cx="2900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Century Gothic" panose="020B0502020202020204" pitchFamily="34" charset="0"/>
              </a:rPr>
              <a:t>Progetto finanziato dal Dipartimento Politiche Antidroga DPA della Presidenza del Consiglio dei Ministri</a:t>
            </a:r>
          </a:p>
        </p:txBody>
      </p:sp>
    </p:spTree>
    <p:extLst>
      <p:ext uri="{BB962C8B-B14F-4D97-AF65-F5344CB8AC3E}">
        <p14:creationId xmlns:p14="http://schemas.microsoft.com/office/powerpoint/2010/main" val="161560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01A87B-EF52-6F48-8332-13134AD8D252}"/>
              </a:ext>
            </a:extLst>
          </p:cNvPr>
          <p:cNvSpPr/>
          <p:nvPr/>
        </p:nvSpPr>
        <p:spPr>
          <a:xfrm>
            <a:off x="5609311" y="-16955"/>
            <a:ext cx="826717" cy="93872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9F9C33-9BF4-5D4F-904F-051248C41C7F}"/>
              </a:ext>
            </a:extLst>
          </p:cNvPr>
          <p:cNvSpPr txBox="1"/>
          <p:nvPr/>
        </p:nvSpPr>
        <p:spPr>
          <a:xfrm>
            <a:off x="4351350" y="2463189"/>
            <a:ext cx="5920343" cy="21236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latin typeface="Candara" panose="020E0502030303020204" pitchFamily="34" charset="0"/>
              </a:rPr>
              <a:t>Come è andato quest’anno?</a:t>
            </a:r>
          </a:p>
        </p:txBody>
      </p:sp>
      <p:pic>
        <p:nvPicPr>
          <p:cNvPr id="9" name="Picture 1" descr="page6image24024976">
            <a:extLst>
              <a:ext uri="{FF2B5EF4-FFF2-40B4-BE49-F238E27FC236}">
                <a16:creationId xmlns:a16="http://schemas.microsoft.com/office/drawing/2014/main" id="{962A25EF-53B0-B44D-8AAD-0553BA59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30" y="-127654"/>
            <a:ext cx="3896552" cy="411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78427E9-FAA8-BE9D-FC26-4118F5AEC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390" y="127500"/>
            <a:ext cx="703256" cy="6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6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21530-1101-F6FE-F464-E98497027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1A886-9454-339D-9477-D597B3C94C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E6528A-5229-AF3F-E28D-2D7ABB889340}"/>
              </a:ext>
            </a:extLst>
          </p:cNvPr>
          <p:cNvSpPr/>
          <p:nvPr/>
        </p:nvSpPr>
        <p:spPr>
          <a:xfrm>
            <a:off x="5609311" y="-16955"/>
            <a:ext cx="826717" cy="93872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6A6C7-5763-66D3-A42C-6F71C721B7FA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9" name="Picture 1" descr="page6image24024976">
            <a:extLst>
              <a:ext uri="{FF2B5EF4-FFF2-40B4-BE49-F238E27FC236}">
                <a16:creationId xmlns:a16="http://schemas.microsoft.com/office/drawing/2014/main" id="{33F54C41-B13A-0D25-DEDF-F22C46F5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19" y="-97642"/>
            <a:ext cx="2840169" cy="30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68CB657-8EC1-4AE5-BE52-005AF8587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390" y="127500"/>
            <a:ext cx="703256" cy="6498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A2E6883-EB28-EB9B-597E-42AB9AB9DD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01" t="22105" r="23646" b="19980"/>
          <a:stretch/>
        </p:blipFill>
        <p:spPr>
          <a:xfrm>
            <a:off x="5025362" y="1544304"/>
            <a:ext cx="6448402" cy="45388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369355-A693-484D-7B02-507CAA05A622}"/>
              </a:ext>
            </a:extLst>
          </p:cNvPr>
          <p:cNvSpPr txBox="1"/>
          <p:nvPr/>
        </p:nvSpPr>
        <p:spPr>
          <a:xfrm>
            <a:off x="7209323" y="3044279"/>
            <a:ext cx="2172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GRAZIE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990565F-72F4-B0A5-AEEF-6DE505CF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55" y="1104210"/>
            <a:ext cx="4664433" cy="4649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Prima di </a:t>
            </a:r>
            <a:r>
              <a:rPr lang="en-US" sz="4800" dirty="0" err="1"/>
              <a:t>partire</a:t>
            </a:r>
            <a:r>
              <a:rPr lang="en-US" sz="4800" dirty="0"/>
              <a:t>…</a:t>
            </a:r>
            <a:endParaRPr lang="en-US" sz="48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433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D5A76-79DD-AD44-B3C8-05716080DD54}"/>
              </a:ext>
            </a:extLst>
          </p:cNvPr>
          <p:cNvSpPr txBox="1"/>
          <p:nvPr/>
        </p:nvSpPr>
        <p:spPr>
          <a:xfrm>
            <a:off x="5486400" y="4502288"/>
            <a:ext cx="6206561" cy="151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La formazione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insegnanti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j-ea"/>
              <a:cs typeface="+mj-cs"/>
            </a:endParaRPr>
          </a:p>
        </p:txBody>
      </p:sp>
      <p:sp>
        <p:nvSpPr>
          <p:cNvPr id="16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4F92DC9-8EFF-2448-990B-F6A8AFAB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457" y="228600"/>
            <a:ext cx="2056524" cy="2066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787708" y="2617797"/>
            <a:ext cx="234383" cy="36059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01A87B-EF52-6F48-8332-13134AD8D252}"/>
              </a:ext>
            </a:extLst>
          </p:cNvPr>
          <p:cNvSpPr/>
          <p:nvPr/>
        </p:nvSpPr>
        <p:spPr>
          <a:xfrm>
            <a:off x="5682642" y="-42864"/>
            <a:ext cx="826717" cy="93872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326C3AA-6B0F-DCAE-75DC-E981EF795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372" y="127500"/>
            <a:ext cx="703256" cy="6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3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1653362" y="177396"/>
            <a:ext cx="164672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92DC9-8EFF-2448-990B-F6A8AFAB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" y="3661942"/>
            <a:ext cx="2520755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9F9C33-9BF4-5D4F-904F-051248C41C7F}"/>
              </a:ext>
            </a:extLst>
          </p:cNvPr>
          <p:cNvSpPr txBox="1"/>
          <p:nvPr/>
        </p:nvSpPr>
        <p:spPr>
          <a:xfrm>
            <a:off x="1300801" y="430078"/>
            <a:ext cx="3939038" cy="4816703"/>
          </a:xfrm>
          <a:prstGeom prst="rect">
            <a:avLst/>
          </a:prstGeom>
          <a:solidFill>
            <a:srgbClr val="989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altLang="it-IT" dirty="0"/>
              <a:t>1 edizione di formazione: settembre  2025 (n. docenti formati: 17</a:t>
            </a:r>
          </a:p>
          <a:p>
            <a:pPr algn="ctr">
              <a:spcAft>
                <a:spcPts val="600"/>
              </a:spcAft>
            </a:pPr>
            <a:r>
              <a:rPr lang="it-IT" altLang="it-IT" dirty="0"/>
              <a:t>Insegnanti  I.C. rappresentati: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it-IT" altLang="it-IT" dirty="0"/>
              <a:t>I.C. Cena  Mazzè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it-IT" altLang="it-IT" dirty="0"/>
              <a:t>I.C. Giacosa Caluso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it-IT" altLang="it-IT" dirty="0" err="1"/>
              <a:t>I.C.orio</a:t>
            </a:r>
            <a:endParaRPr lang="it-IT" altLang="it-IT" dirty="0"/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it-IT" altLang="it-IT" dirty="0"/>
              <a:t>I.C. Peno Cuorgnè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it-IT" altLang="it-IT" dirty="0" err="1"/>
              <a:t>I.C.Silena</a:t>
            </a:r>
            <a:r>
              <a:rPr lang="it-IT" altLang="it-IT" dirty="0"/>
              <a:t> </a:t>
            </a:r>
            <a:r>
              <a:rPr lang="it-IT" altLang="it-IT" dirty="0" err="1"/>
              <a:t>Lesca</a:t>
            </a:r>
            <a:r>
              <a:rPr lang="it-IT" altLang="it-IT" dirty="0"/>
              <a:t> Ivrea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it-IT" altLang="it-IT" dirty="0"/>
              <a:t>I.C. Nono Costa Lanzo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it-IT" altLang="it-IT" dirty="0"/>
              <a:t>I.C. Fratelli Pagliero San Maurizio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it-IT" altLang="it-IT" dirty="0"/>
              <a:t>I.C. Italo Calvino San Francesco al Campo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it-IT" altLang="it-IT" dirty="0"/>
              <a:t>I.C. Pavone </a:t>
            </a:r>
          </a:p>
          <a:p>
            <a:pPr algn="ctr">
              <a:spcAft>
                <a:spcPts val="600"/>
              </a:spcAft>
            </a:pPr>
            <a:endParaRPr lang="it-IT" alt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B43B55-3BA4-79FF-9955-143B3EADCD84}"/>
              </a:ext>
            </a:extLst>
          </p:cNvPr>
          <p:cNvSpPr txBox="1"/>
          <p:nvPr/>
        </p:nvSpPr>
        <p:spPr>
          <a:xfrm>
            <a:off x="7322791" y="1301550"/>
            <a:ext cx="3939038" cy="1200329"/>
          </a:xfrm>
          <a:prstGeom prst="rect">
            <a:avLst/>
          </a:prstGeom>
          <a:noFill/>
          <a:ln w="19050">
            <a:solidFill>
              <a:srgbClr val="9898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800" dirty="0">
                <a:solidFill>
                  <a:schemeClr val="tx1"/>
                </a:solidFill>
              </a:rPr>
              <a:t>Tutti gli indicatori riferiti all’esperienza formativa (argomenti, metodologia, formatori, clima, durata) sono stati valutati positivamente.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4974A3-7093-C5A6-C2BA-C267E7316AEE}"/>
              </a:ext>
            </a:extLst>
          </p:cNvPr>
          <p:cNvSpPr txBox="1"/>
          <p:nvPr/>
        </p:nvSpPr>
        <p:spPr>
          <a:xfrm>
            <a:off x="7322791" y="3474704"/>
            <a:ext cx="3939038" cy="2616101"/>
          </a:xfrm>
          <a:prstGeom prst="rect">
            <a:avLst/>
          </a:prstGeom>
          <a:noFill/>
          <a:ln w="19050">
            <a:solidFill>
              <a:srgbClr val="9898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800" dirty="0">
                <a:solidFill>
                  <a:schemeClr val="tx1"/>
                </a:solidFill>
              </a:rPr>
              <a:t>Suggerimenti: 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Momenti  di aggiornamento con i docenti che aderiscono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Maggiore </a:t>
            </a:r>
            <a:r>
              <a:rPr lang="it-IT" dirty="0">
                <a:solidFill>
                  <a:schemeClr val="tx1"/>
                </a:solidFill>
              </a:rPr>
              <a:t>pubblicità del corso per aumentare la partecipazione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Proporre il percorso formativo durante il collegio docenti </a:t>
            </a:r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4DF6013-B89A-4F85-F12C-CFC1327D63F2}"/>
              </a:ext>
            </a:extLst>
          </p:cNvPr>
          <p:cNvCxnSpPr/>
          <p:nvPr/>
        </p:nvCxnSpPr>
        <p:spPr>
          <a:xfrm flipV="1">
            <a:off x="5528405" y="1822162"/>
            <a:ext cx="1543050" cy="673079"/>
          </a:xfrm>
          <a:prstGeom prst="straightConnector1">
            <a:avLst/>
          </a:prstGeom>
          <a:ln>
            <a:solidFill>
              <a:srgbClr val="9898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ED2E061-2570-84F5-9327-B1F18512EA83}"/>
              </a:ext>
            </a:extLst>
          </p:cNvPr>
          <p:cNvCxnSpPr>
            <a:cxnSpLocks/>
          </p:cNvCxnSpPr>
          <p:nvPr/>
        </p:nvCxnSpPr>
        <p:spPr>
          <a:xfrm>
            <a:off x="5481870" y="3881753"/>
            <a:ext cx="1669547" cy="585530"/>
          </a:xfrm>
          <a:prstGeom prst="straightConnector1">
            <a:avLst/>
          </a:prstGeom>
          <a:ln>
            <a:solidFill>
              <a:srgbClr val="9898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90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01A87B-EF52-6F48-8332-13134AD8D252}"/>
              </a:ext>
            </a:extLst>
          </p:cNvPr>
          <p:cNvSpPr/>
          <p:nvPr/>
        </p:nvSpPr>
        <p:spPr>
          <a:xfrm>
            <a:off x="5682642" y="-42008"/>
            <a:ext cx="826717" cy="93872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5" name="Picture 1" descr="page6image24024976">
            <a:extLst>
              <a:ext uri="{FF2B5EF4-FFF2-40B4-BE49-F238E27FC236}">
                <a16:creationId xmlns:a16="http://schemas.microsoft.com/office/drawing/2014/main" id="{FF4020E0-48C1-D340-9DC6-392B2844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888"/>
            <a:ext cx="3896552" cy="411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F616BE-FD8C-4340-AFB1-20352835B2F1}"/>
              </a:ext>
            </a:extLst>
          </p:cNvPr>
          <p:cNvSpPr txBox="1"/>
          <p:nvPr/>
        </p:nvSpPr>
        <p:spPr>
          <a:xfrm>
            <a:off x="1042606" y="358103"/>
            <a:ext cx="2853946" cy="1077218"/>
          </a:xfrm>
          <a:prstGeom prst="rect">
            <a:avLst/>
          </a:prstGeom>
          <a:noFill/>
          <a:ln w="28575">
            <a:solidFill>
              <a:srgbClr val="00A6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A6C6"/>
                </a:solidFill>
                <a:latin typeface="Candara" panose="020E0502030303020204" pitchFamily="34" charset="0"/>
              </a:rPr>
              <a:t>ADESIONE AL PROGETTO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F867D05-B77D-BD0B-CB83-9F2B515C8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72" y="127500"/>
            <a:ext cx="703256" cy="64980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752773-F184-09A1-BED6-B0F60C7BAA64}"/>
              </a:ext>
            </a:extLst>
          </p:cNvPr>
          <p:cNvSpPr txBox="1"/>
          <p:nvPr/>
        </p:nvSpPr>
        <p:spPr>
          <a:xfrm>
            <a:off x="5049305" y="1903891"/>
            <a:ext cx="6091794" cy="2616101"/>
          </a:xfrm>
          <a:prstGeom prst="rect">
            <a:avLst/>
          </a:prstGeom>
          <a:noFill/>
          <a:ln w="28575">
            <a:solidFill>
              <a:srgbClr val="005493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2200" dirty="0"/>
              <a:t>7 Istituti Comprensivi </a:t>
            </a:r>
          </a:p>
          <a:p>
            <a:endParaRPr lang="it-IT" sz="2200" dirty="0"/>
          </a:p>
          <a:p>
            <a:r>
              <a:rPr lang="it-IT" sz="2200" dirty="0"/>
              <a:t>16 classi</a:t>
            </a:r>
          </a:p>
          <a:p>
            <a:endParaRPr lang="it-IT" sz="2200" dirty="0"/>
          </a:p>
          <a:p>
            <a:r>
              <a:rPr lang="it-IT" sz="2200" dirty="0"/>
              <a:t>287 </a:t>
            </a:r>
            <a:r>
              <a:rPr lang="it-IT" sz="2200" dirty="0" err="1"/>
              <a:t>ragazz</a:t>
            </a:r>
            <a:r>
              <a:rPr lang="it-IT" sz="2200" dirty="0"/>
              <a:t>*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975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01A87B-EF52-6F48-8332-13134AD8D252}"/>
              </a:ext>
            </a:extLst>
          </p:cNvPr>
          <p:cNvSpPr/>
          <p:nvPr/>
        </p:nvSpPr>
        <p:spPr>
          <a:xfrm>
            <a:off x="5682642" y="-42008"/>
            <a:ext cx="826717" cy="93872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5" name="Picture 1" descr="page6image24024976">
            <a:extLst>
              <a:ext uri="{FF2B5EF4-FFF2-40B4-BE49-F238E27FC236}">
                <a16:creationId xmlns:a16="http://schemas.microsoft.com/office/drawing/2014/main" id="{FF4020E0-48C1-D340-9DC6-392B2844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114"/>
            <a:ext cx="3288854" cy="34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F616BE-FD8C-4340-AFB1-20352835B2F1}"/>
              </a:ext>
            </a:extLst>
          </p:cNvPr>
          <p:cNvSpPr txBox="1"/>
          <p:nvPr/>
        </p:nvSpPr>
        <p:spPr>
          <a:xfrm>
            <a:off x="285177" y="689677"/>
            <a:ext cx="3815144" cy="1077218"/>
          </a:xfrm>
          <a:prstGeom prst="rect">
            <a:avLst/>
          </a:prstGeom>
          <a:noFill/>
          <a:ln w="28575">
            <a:solidFill>
              <a:srgbClr val="00A6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A6C6"/>
                </a:solidFill>
                <a:latin typeface="Candara" panose="020E0502030303020204" pitchFamily="34" charset="0"/>
              </a:rPr>
              <a:t>SPERIMENTAZIONE IN CLASSE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F867D05-B77D-BD0B-CB83-9F2B515C8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72" y="127500"/>
            <a:ext cx="703256" cy="649809"/>
          </a:xfrm>
          <a:prstGeom prst="rect">
            <a:avLst/>
          </a:prstGeom>
        </p:spPr>
      </p:pic>
      <p:sp>
        <p:nvSpPr>
          <p:cNvPr id="11" name="Google Shape;137;p5">
            <a:extLst>
              <a:ext uri="{FF2B5EF4-FFF2-40B4-BE49-F238E27FC236}">
                <a16:creationId xmlns:a16="http://schemas.microsoft.com/office/drawing/2014/main" id="{8ED54A28-349D-3421-6319-1FDE58B85D01}"/>
              </a:ext>
            </a:extLst>
          </p:cNvPr>
          <p:cNvSpPr txBox="1"/>
          <p:nvPr/>
        </p:nvSpPr>
        <p:spPr>
          <a:xfrm>
            <a:off x="4304089" y="1066220"/>
            <a:ext cx="7252800" cy="461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1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Risultati schede di monitoraggio compilate</a:t>
            </a:r>
            <a:endParaRPr sz="2400" b="0" i="1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753CB8-39DE-D5F1-C7F4-BCD9986FB084}"/>
              </a:ext>
            </a:extLst>
          </p:cNvPr>
          <p:cNvSpPr txBox="1"/>
          <p:nvPr/>
        </p:nvSpPr>
        <p:spPr>
          <a:xfrm>
            <a:off x="3391500" y="1766895"/>
            <a:ext cx="816538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/>
              <a:t>In alcune classi fatto rete senza fili con insegnanti curriculare (compresenza)</a:t>
            </a:r>
          </a:p>
          <a:p>
            <a:r>
              <a:rPr lang="it-IT" sz="2200" dirty="0"/>
              <a:t>Hanno realizzato tutte le unità didattiche (obbligatorie e opzionali), molti insegnanti realizzata una unità a settimana o ogni 15 giorni.</a:t>
            </a:r>
          </a:p>
          <a:p>
            <a:r>
              <a:rPr lang="it-IT" sz="2200" dirty="0"/>
              <a:t>Commenti vari : progetto ben strutturato: attività calibrate per l’età dei ragazzi e molto stimolanti. </a:t>
            </a:r>
          </a:p>
          <a:p>
            <a:r>
              <a:rPr lang="it-IT" sz="2200" dirty="0"/>
              <a:t>Punto di forza: la conduzione dell’insegnante per rinforzare il rapporto docenti-allievi</a:t>
            </a:r>
          </a:p>
          <a:p>
            <a:r>
              <a:rPr lang="it-IT" sz="2200" dirty="0"/>
              <a:t>Il programma allena il pensiero critico, riconoscere e gestire emozioni e frustrazioni e permette di sperimentare qualcosa della tecnologia digitale con focus sulle relazioni. </a:t>
            </a:r>
          </a:p>
          <a:p>
            <a:r>
              <a:rPr lang="it-IT" sz="2200" dirty="0"/>
              <a:t>Tanti ringraziamenti per aver realizzato un programma così «pronto» per noi insegnanti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498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01A87B-EF52-6F48-8332-13134AD8D252}"/>
              </a:ext>
            </a:extLst>
          </p:cNvPr>
          <p:cNvSpPr/>
          <p:nvPr/>
        </p:nvSpPr>
        <p:spPr>
          <a:xfrm>
            <a:off x="5682642" y="-42008"/>
            <a:ext cx="826717" cy="93872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5" name="Picture 1" descr="page6image24024976">
            <a:extLst>
              <a:ext uri="{FF2B5EF4-FFF2-40B4-BE49-F238E27FC236}">
                <a16:creationId xmlns:a16="http://schemas.microsoft.com/office/drawing/2014/main" id="{FF4020E0-48C1-D340-9DC6-392B2844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114"/>
            <a:ext cx="3288854" cy="34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F616BE-FD8C-4340-AFB1-20352835B2F1}"/>
              </a:ext>
            </a:extLst>
          </p:cNvPr>
          <p:cNvSpPr txBox="1"/>
          <p:nvPr/>
        </p:nvSpPr>
        <p:spPr>
          <a:xfrm>
            <a:off x="285177" y="689677"/>
            <a:ext cx="3815144" cy="1077218"/>
          </a:xfrm>
          <a:prstGeom prst="rect">
            <a:avLst/>
          </a:prstGeom>
          <a:noFill/>
          <a:ln w="28575">
            <a:solidFill>
              <a:srgbClr val="00A6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A6C6"/>
                </a:solidFill>
                <a:latin typeface="Candara" panose="020E0502030303020204" pitchFamily="34" charset="0"/>
              </a:rPr>
              <a:t>SPERIMENTAZIONE IN CLASSE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F867D05-B77D-BD0B-CB83-9F2B515C8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72" y="127500"/>
            <a:ext cx="703256" cy="649809"/>
          </a:xfrm>
          <a:prstGeom prst="rect">
            <a:avLst/>
          </a:prstGeom>
        </p:spPr>
      </p:pic>
      <p:sp>
        <p:nvSpPr>
          <p:cNvPr id="11" name="Google Shape;137;p5">
            <a:extLst>
              <a:ext uri="{FF2B5EF4-FFF2-40B4-BE49-F238E27FC236}">
                <a16:creationId xmlns:a16="http://schemas.microsoft.com/office/drawing/2014/main" id="{8ED54A28-349D-3421-6319-1FDE58B85D01}"/>
              </a:ext>
            </a:extLst>
          </p:cNvPr>
          <p:cNvSpPr txBox="1"/>
          <p:nvPr/>
        </p:nvSpPr>
        <p:spPr>
          <a:xfrm>
            <a:off x="4304089" y="1319651"/>
            <a:ext cx="7252800" cy="461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1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Risultati schede di monitoraggio compilate</a:t>
            </a:r>
            <a:endParaRPr sz="2400" b="0" i="1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753CB8-39DE-D5F1-C7F4-BCD9986FB084}"/>
              </a:ext>
            </a:extLst>
          </p:cNvPr>
          <p:cNvSpPr txBox="1"/>
          <p:nvPr/>
        </p:nvSpPr>
        <p:spPr>
          <a:xfrm>
            <a:off x="3501206" y="2179861"/>
            <a:ext cx="805568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/>
              <a:t>Alcuni insegnanti hanno realizzato degli approfondimenti partendo da rete senza fili es. usare le loro immagini vere per unità io e voi e io e noi, per capire come le immagini si possono trasformare-</a:t>
            </a:r>
          </a:p>
          <a:p>
            <a:r>
              <a:rPr lang="it-IT" sz="2200" dirty="0"/>
              <a:t>Per l’incontro con i genitori in alcuni istituti stanno pensando di coinvolgere i ragazzi per passare qualche contenuto o tema affrontato ai genitori es. vorrebbero usare messaggi che vorrei e non vorrei ricevere, fare vedere i finali pensati dai ragazzi e la </a:t>
            </a:r>
            <a:r>
              <a:rPr lang="it-IT" sz="2200" dirty="0" err="1"/>
              <a:t>challenge</a:t>
            </a:r>
            <a:r>
              <a:rPr lang="it-IT" sz="2200" dirty="0"/>
              <a:t> alla fine. </a:t>
            </a:r>
          </a:p>
          <a:p>
            <a:r>
              <a:rPr lang="it-IT" sz="2200" dirty="0"/>
              <a:t>Vorrebbero proseguire il percorso l’anno prossimo. </a:t>
            </a:r>
          </a:p>
          <a:p>
            <a:r>
              <a:rPr lang="it-IT" sz="2200" dirty="0"/>
              <a:t>Realizzati molto materiale nelle classi </a:t>
            </a:r>
          </a:p>
          <a:p>
            <a:r>
              <a:rPr lang="it-IT" sz="2200" dirty="0"/>
              <a:t>Alcuni insegnanti si stanno attivando anche per approfondire l’argomento con testi o conferenze</a:t>
            </a:r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21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DF3504-D2D4-A74B-B968-8A44F230DA2E}"/>
              </a:ext>
            </a:extLst>
          </p:cNvPr>
          <p:cNvSpPr/>
          <p:nvPr/>
        </p:nvSpPr>
        <p:spPr>
          <a:xfrm>
            <a:off x="5682642" y="-42864"/>
            <a:ext cx="826717" cy="93872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3BDD0-6582-4342-B214-DF198A12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4" y="7146653"/>
            <a:ext cx="1314316" cy="4490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892712-392A-9B46-AF49-6C4C8209B8D9}"/>
              </a:ext>
            </a:extLst>
          </p:cNvPr>
          <p:cNvSpPr/>
          <p:nvPr/>
        </p:nvSpPr>
        <p:spPr>
          <a:xfrm>
            <a:off x="-280473" y="6409191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3743ACD-9B6E-BCDC-5C01-A1451FBF1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72" y="127500"/>
            <a:ext cx="703256" cy="649809"/>
          </a:xfrm>
          <a:prstGeom prst="rect">
            <a:avLst/>
          </a:prstGeom>
        </p:spPr>
      </p:pic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DC662D7-EE3B-4FD7-ADBC-8A7BD02A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818" r="2890" b="-7"/>
          <a:stretch/>
        </p:blipFill>
        <p:spPr>
          <a:xfrm>
            <a:off x="486910" y="964387"/>
            <a:ext cx="6396602" cy="5224822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6FAEAF3D-1242-41FE-A9D1-7B26A8EDE266}"/>
              </a:ext>
            </a:extLst>
          </p:cNvPr>
          <p:cNvSpPr txBox="1"/>
          <p:nvPr/>
        </p:nvSpPr>
        <p:spPr>
          <a:xfrm>
            <a:off x="7831383" y="4334617"/>
            <a:ext cx="3710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hlinkClick r:id="rId6"/>
              </a:rPr>
              <a:t>www.retesenzafili.it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hlinkClick r:id="rId7"/>
              </a:rPr>
              <a:t>cuomo@eclecticapiù.it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2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417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Century Gothic</vt:lpstr>
      <vt:lpstr>Segoe UI</vt:lpstr>
      <vt:lpstr>Office Theme</vt:lpstr>
      <vt:lpstr>Presentazione standard di PowerPoint</vt:lpstr>
      <vt:lpstr>Presentazione standard di PowerPoint</vt:lpstr>
      <vt:lpstr>Prima di partire…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Marcello Blua</dc:creator>
  <cp:lastModifiedBy>Antonella</cp:lastModifiedBy>
  <cp:revision>107</cp:revision>
  <dcterms:created xsi:type="dcterms:W3CDTF">2020-08-18T20:16:30Z</dcterms:created>
  <dcterms:modified xsi:type="dcterms:W3CDTF">2026-04-23T16:20:00Z</dcterms:modified>
</cp:coreProperties>
</file>