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2B33-5667-444C-ADD2-7F4D8FFA84DC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34A8D-07F0-4AF7-9A7D-0E189072CF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639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2B33-5667-444C-ADD2-7F4D8FFA84DC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34A8D-07F0-4AF7-9A7D-0E189072CF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4162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2B33-5667-444C-ADD2-7F4D8FFA84DC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34A8D-07F0-4AF7-9A7D-0E189072CF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574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2B33-5667-444C-ADD2-7F4D8FFA84DC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34A8D-07F0-4AF7-9A7D-0E189072CF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0624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2B33-5667-444C-ADD2-7F4D8FFA84DC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34A8D-07F0-4AF7-9A7D-0E189072CF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0860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2B33-5667-444C-ADD2-7F4D8FFA84DC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34A8D-07F0-4AF7-9A7D-0E189072CF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250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2B33-5667-444C-ADD2-7F4D8FFA84DC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34A8D-07F0-4AF7-9A7D-0E189072CF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996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2B33-5667-444C-ADD2-7F4D8FFA84DC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34A8D-07F0-4AF7-9A7D-0E189072CF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2653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2B33-5667-444C-ADD2-7F4D8FFA84DC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34A8D-07F0-4AF7-9A7D-0E189072CF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7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2B33-5667-444C-ADD2-7F4D8FFA84DC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34A8D-07F0-4AF7-9A7D-0E189072CF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51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2B33-5667-444C-ADD2-7F4D8FFA84DC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34A8D-07F0-4AF7-9A7D-0E189072CF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134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A2B33-5667-444C-ADD2-7F4D8FFA84DC}" type="datetimeFigureOut">
              <a:rPr lang="it-IT" smtClean="0"/>
              <a:t>05/10/2016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34A8D-07F0-4AF7-9A7D-0E189072CF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818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91896" y="1268760"/>
            <a:ext cx="6400800" cy="417646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it-IT" dirty="0">
                <a:solidFill>
                  <a:schemeClr val="tx1"/>
                </a:solidFill>
              </a:rPr>
              <a:t>La sessualità umana ha inizio:</a:t>
            </a:r>
          </a:p>
          <a:p>
            <a:pPr marL="571500" lvl="0" indent="-571500" algn="l">
              <a:buFont typeface="Arial" pitchFamily="34" charset="0"/>
              <a:buChar char="•"/>
            </a:pPr>
            <a:r>
              <a:rPr lang="it-IT" sz="4400" dirty="0">
                <a:solidFill>
                  <a:srgbClr val="00B050"/>
                </a:solidFill>
              </a:rPr>
              <a:t>Alla nascita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</a:rPr>
              <a:t> Nell’adolescenza</a:t>
            </a:r>
            <a:endParaRPr lang="it-IT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</a:rPr>
              <a:t> Con </a:t>
            </a:r>
            <a:r>
              <a:rPr lang="it-IT" dirty="0">
                <a:solidFill>
                  <a:schemeClr val="tx1"/>
                </a:solidFill>
              </a:rPr>
              <a:t>i primi rapporti sessuali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</a:rPr>
              <a:t> Con </a:t>
            </a:r>
            <a:r>
              <a:rPr lang="it-IT" dirty="0">
                <a:solidFill>
                  <a:schemeClr val="tx1"/>
                </a:solidFill>
              </a:rPr>
              <a:t>la prima masturbazione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it-IT" dirty="0"/>
          </a:p>
        </p:txBody>
      </p:sp>
      <p:pic>
        <p:nvPicPr>
          <p:cNvPr id="6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074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83568" y="1844824"/>
            <a:ext cx="7488832" cy="32932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/>
              <a:t>L’ovulazione è</a:t>
            </a:r>
            <a:r>
              <a:rPr lang="it-IT" sz="3200" dirty="0" smtClean="0"/>
              <a:t>:</a:t>
            </a:r>
          </a:p>
          <a:p>
            <a:pPr lvl="0"/>
            <a:endParaRPr lang="it-IT" sz="4000" dirty="0"/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4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il periodo mestruale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l’incontro </a:t>
            </a:r>
            <a:r>
              <a:rPr lang="it-IT" sz="3200" dirty="0"/>
              <a:t>dello spermatozoo e dell’ovulo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l’espulsione </a:t>
            </a:r>
            <a:r>
              <a:rPr lang="it-IT" sz="3200" dirty="0"/>
              <a:t>dell’ovulo dall’ovaio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l’impianto </a:t>
            </a:r>
            <a:r>
              <a:rPr lang="it-IT" sz="3200" dirty="0"/>
              <a:t>dell’embrione in utero</a:t>
            </a:r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08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55576" y="1700808"/>
            <a:ext cx="7636335" cy="36625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/>
              <a:t>Il periodo in cui la ragazza  ha maggiori probabilità di rimanere incinta è</a:t>
            </a:r>
            <a:r>
              <a:rPr lang="it-IT" sz="3200" dirty="0" smtClean="0"/>
              <a:t>:</a:t>
            </a:r>
          </a:p>
          <a:p>
            <a:pPr lvl="0"/>
            <a:endParaRPr lang="it-IT" sz="32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il </a:t>
            </a:r>
            <a:r>
              <a:rPr lang="it-IT" sz="3200" dirty="0"/>
              <a:t>periodo mestruale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4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il periodo ovulatorio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cinque </a:t>
            </a:r>
            <a:r>
              <a:rPr lang="it-IT" sz="3200" dirty="0"/>
              <a:t>giorni dopo l’ovulazione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il </a:t>
            </a:r>
            <a:r>
              <a:rPr lang="it-IT" sz="3200" dirty="0"/>
              <a:t>periodo premestruale</a:t>
            </a:r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548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27584" y="1628800"/>
            <a:ext cx="7416824" cy="415498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/>
              <a:t>Come si può sapere se una ragazza è incinta</a:t>
            </a:r>
            <a:r>
              <a:rPr lang="it-IT" sz="3200" dirty="0" smtClean="0"/>
              <a:t>?</a:t>
            </a:r>
          </a:p>
          <a:p>
            <a:pPr lvl="0"/>
            <a:endParaRPr lang="it-IT" sz="32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Con </a:t>
            </a:r>
            <a:r>
              <a:rPr lang="it-IT" sz="3200" dirty="0"/>
              <a:t>un’analisi del sangue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 un’analisi dell’urina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Se </a:t>
            </a:r>
            <a:r>
              <a:rPr lang="it-IT" sz="3200" dirty="0"/>
              <a:t>ha un ritardo mestruale di oltre 20 </a:t>
            </a:r>
            <a:r>
              <a:rPr lang="it-IT" sz="3200" dirty="0" smtClean="0"/>
              <a:t> </a:t>
            </a:r>
          </a:p>
          <a:p>
            <a:pPr lvl="0"/>
            <a:r>
              <a:rPr lang="it-IT" sz="3200" dirty="0"/>
              <a:t> </a:t>
            </a:r>
            <a:r>
              <a:rPr lang="it-IT" sz="3200" dirty="0" smtClean="0"/>
              <a:t>     giorni</a:t>
            </a:r>
            <a:endParaRPr lang="it-IT" sz="32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Se </a:t>
            </a:r>
            <a:r>
              <a:rPr lang="it-IT" sz="3200" dirty="0"/>
              <a:t>ha le nausee</a:t>
            </a:r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28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08727" y="1844824"/>
            <a:ext cx="7416824" cy="267765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/>
              <a:t>Per i minorenni  è necessario il consenso dei genitori per fare uso di </a:t>
            </a:r>
            <a:r>
              <a:rPr lang="it-IT" sz="3200" dirty="0" smtClean="0"/>
              <a:t>contraccettivi:</a:t>
            </a:r>
          </a:p>
          <a:p>
            <a:pPr lvl="0"/>
            <a:endParaRPr lang="it-IT" sz="32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Vero</a:t>
            </a:r>
            <a:endParaRPr lang="it-IT" sz="3200" dirty="0"/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Falso</a:t>
            </a:r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78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55576" y="1628800"/>
            <a:ext cx="7632848" cy="415498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/>
              <a:t>Un’adolescente può rivolgersi a un consultorio o a un medico di fiducia per la </a:t>
            </a:r>
            <a:r>
              <a:rPr lang="it-IT" sz="3200" dirty="0" smtClean="0"/>
              <a:t>contraccezione:</a:t>
            </a:r>
          </a:p>
          <a:p>
            <a:pPr lvl="0"/>
            <a:endParaRPr lang="it-IT" sz="32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Solo </a:t>
            </a:r>
            <a:r>
              <a:rPr lang="it-IT" sz="3200" dirty="0"/>
              <a:t>se accompagnato da un genitore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Solo se ha compiuto 14 anni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Su </a:t>
            </a:r>
            <a:r>
              <a:rPr lang="it-IT" sz="3200" dirty="0"/>
              <a:t>semplice richiesta dell’interessato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Solo </a:t>
            </a:r>
            <a:r>
              <a:rPr lang="it-IT" sz="3200" dirty="0"/>
              <a:t>con la richiesta del medico di base</a:t>
            </a:r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79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17964" y="1412776"/>
            <a:ext cx="7344816" cy="366254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/>
              <a:t>La pillola anticoncezionale </a:t>
            </a:r>
            <a:r>
              <a:rPr lang="it-IT" sz="3200" dirty="0" smtClean="0"/>
              <a:t>funziona:</a:t>
            </a:r>
          </a:p>
          <a:p>
            <a:pPr lvl="0"/>
            <a:endParaRPr lang="it-IT" sz="32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Provocando </a:t>
            </a:r>
            <a:r>
              <a:rPr lang="it-IT" sz="3200" dirty="0"/>
              <a:t>un aborto precoce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Bloccando l’ovulazione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 Impedendo </a:t>
            </a:r>
            <a:r>
              <a:rPr lang="it-IT" sz="3200" dirty="0"/>
              <a:t>agli spermatozoi di entrare </a:t>
            </a:r>
            <a:r>
              <a:rPr lang="it-IT" sz="3200" dirty="0" smtClean="0"/>
              <a:t> </a:t>
            </a:r>
          </a:p>
          <a:p>
            <a:pPr lvl="0"/>
            <a:r>
              <a:rPr lang="it-IT" sz="3200" dirty="0"/>
              <a:t> </a:t>
            </a:r>
            <a:r>
              <a:rPr lang="it-IT" sz="3200" dirty="0" smtClean="0"/>
              <a:t>      in utero</a:t>
            </a:r>
          </a:p>
          <a:p>
            <a:pPr lvl="0"/>
            <a:endParaRPr lang="it-IT" sz="3200" dirty="0"/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832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27584" y="1412776"/>
            <a:ext cx="7488832" cy="378565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/>
              <a:t>La spirale  </a:t>
            </a:r>
            <a:r>
              <a:rPr lang="it-IT" sz="3200" dirty="0" smtClean="0"/>
              <a:t>funziona:</a:t>
            </a:r>
          </a:p>
          <a:p>
            <a:pPr lvl="0"/>
            <a:endParaRPr lang="it-IT" sz="3200" dirty="0"/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Impedendo l’eventuale impianto dell’ovulo fecondato in utero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Bloccando </a:t>
            </a:r>
            <a:r>
              <a:rPr lang="it-IT" sz="3200" dirty="0"/>
              <a:t>le mestruazioni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Bloccando </a:t>
            </a:r>
            <a:r>
              <a:rPr lang="it-IT" sz="3200" dirty="0"/>
              <a:t>gli </a:t>
            </a:r>
            <a:r>
              <a:rPr lang="it-IT" sz="3200" dirty="0" smtClean="0"/>
              <a:t>spermatozoi</a:t>
            </a:r>
            <a:endParaRPr lang="it-IT" sz="3200" dirty="0"/>
          </a:p>
          <a:p>
            <a:pPr lvl="0"/>
            <a:endParaRPr lang="it-IT" sz="3200" dirty="0"/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326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27584" y="1772816"/>
            <a:ext cx="7568092" cy="378565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/>
              <a:t>Il preservativo </a:t>
            </a:r>
            <a:r>
              <a:rPr lang="it-IT" sz="3200" dirty="0" smtClean="0"/>
              <a:t>funziona:</a:t>
            </a:r>
          </a:p>
          <a:p>
            <a:pPr lvl="0"/>
            <a:endParaRPr lang="it-IT" sz="32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/>
              <a:t>Impedendo la penetrazione del pene in vagina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Impedendo l’incontro degli spermatozoi con l’ovulo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/>
              <a:t>Immobilizzando gli spermatozoi</a:t>
            </a:r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492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47839" y="1340768"/>
            <a:ext cx="7488832" cy="329320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/>
              <a:t>Il coito interrotto </a:t>
            </a:r>
            <a:r>
              <a:rPr lang="it-IT" sz="3200" dirty="0" smtClean="0"/>
              <a:t>è:</a:t>
            </a:r>
          </a:p>
          <a:p>
            <a:pPr lvl="0"/>
            <a:endParaRPr lang="it-IT" sz="32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/>
              <a:t>Un rapporto sessuale senza penetrazione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 fuoriuscita del pene dalla vagina prima dell’eiaculazione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/>
              <a:t>Il calcolo dei giorni fecondi</a:t>
            </a:r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76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tangolo 3"/>
          <p:cNvSpPr/>
          <p:nvPr/>
        </p:nvSpPr>
        <p:spPr>
          <a:xfrm>
            <a:off x="1043608" y="1772816"/>
            <a:ext cx="7056784" cy="218521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 smtClean="0"/>
              <a:t>  La </a:t>
            </a:r>
            <a:r>
              <a:rPr lang="it-IT" sz="3200" dirty="0"/>
              <a:t>pillola del giorno </a:t>
            </a:r>
            <a:r>
              <a:rPr lang="it-IT" sz="3200" dirty="0" smtClean="0"/>
              <a:t>è un metodo:</a:t>
            </a:r>
          </a:p>
          <a:p>
            <a:pPr lvl="0"/>
            <a:endParaRPr lang="it-IT" sz="32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/>
              <a:t>  </a:t>
            </a:r>
            <a:r>
              <a:rPr lang="it-IT" sz="3200" dirty="0" smtClean="0"/>
              <a:t> </a:t>
            </a:r>
            <a:r>
              <a:rPr lang="it-IT" sz="4000" dirty="0" smtClean="0">
                <a:solidFill>
                  <a:schemeClr val="tx1"/>
                </a:solidFill>
              </a:rPr>
              <a:t>contraccettivo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>
                <a:solidFill>
                  <a:schemeClr val="bg1"/>
                </a:solidFill>
              </a:rPr>
              <a:t> </a:t>
            </a:r>
            <a:r>
              <a:rPr lang="it-IT" sz="3200" dirty="0" smtClean="0">
                <a:solidFill>
                  <a:schemeClr val="bg1"/>
                </a:solidFill>
              </a:rPr>
              <a:t>  abortivo</a:t>
            </a:r>
            <a:endParaRPr lang="it-IT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49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22089" y="1268760"/>
            <a:ext cx="7344816" cy="42780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/>
              <a:t>Le funzioni del corpo che sono controllate </a:t>
            </a:r>
            <a:r>
              <a:rPr lang="it-IT" sz="3200" dirty="0" smtClean="0"/>
              <a:t>volontariamente:</a:t>
            </a:r>
          </a:p>
          <a:p>
            <a:pPr lvl="0"/>
            <a:endParaRPr lang="it-IT" sz="32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Battito </a:t>
            </a:r>
            <a:r>
              <a:rPr lang="it-IT" sz="3200" dirty="0"/>
              <a:t>cardiaco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4000" dirty="0">
                <a:solidFill>
                  <a:srgbClr val="00B050"/>
                </a:solidFill>
              </a:rPr>
              <a:t>Movimento delle braccia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Erezione</a:t>
            </a:r>
            <a:endParaRPr lang="it-IT" sz="3200" dirty="0"/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4000" dirty="0">
                <a:solidFill>
                  <a:srgbClr val="00B050"/>
                </a:solidFill>
              </a:rPr>
              <a:t>Linguaggio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Lubrificazione vaginale</a:t>
            </a:r>
            <a:endParaRPr lang="it-IT" dirty="0"/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84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87624" y="1700808"/>
            <a:ext cx="6840760" cy="329320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/>
              <a:t>Quale metodo contraccettivo serve anche come protezione per le malattie sessualmente trasmesse?   </a:t>
            </a:r>
          </a:p>
          <a:p>
            <a:endParaRPr lang="it-IT" sz="3200" dirty="0"/>
          </a:p>
          <a:p>
            <a:pPr marL="571500" indent="-571500">
              <a:buFont typeface="Arial" pitchFamily="34" charset="0"/>
              <a:buChar char="•"/>
            </a:pPr>
            <a:r>
              <a:rPr lang="it-IT" sz="4000" dirty="0" smtClean="0">
                <a:solidFill>
                  <a:schemeClr val="tx1"/>
                </a:solidFill>
              </a:rPr>
              <a:t>Profilattico, preservativo, condom</a:t>
            </a:r>
            <a:r>
              <a:rPr lang="it-IT" sz="3200" dirty="0"/>
              <a:t> </a:t>
            </a:r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674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27584" y="1556792"/>
            <a:ext cx="7344816" cy="295465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/>
              <a:t>Il preservativo è sicuro solo se inserito prima della </a:t>
            </a:r>
            <a:r>
              <a:rPr lang="it-IT" sz="3200" dirty="0" smtClean="0"/>
              <a:t>penetrazione:</a:t>
            </a:r>
          </a:p>
          <a:p>
            <a:pPr lvl="0"/>
            <a:endParaRPr lang="it-IT" sz="3200" dirty="0"/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4000" dirty="0">
                <a:solidFill>
                  <a:schemeClr val="tx1"/>
                </a:solidFill>
              </a:rPr>
              <a:t>Vero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 Falso</a:t>
            </a:r>
            <a:endParaRPr lang="it-IT" sz="3200" dirty="0"/>
          </a:p>
          <a:p>
            <a:r>
              <a:rPr lang="it-IT" dirty="0"/>
              <a:t> </a:t>
            </a:r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72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70720" y="1988840"/>
            <a:ext cx="7634654" cy="317009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/>
              <a:t>Esiste in Italia una legge che permette alla donna di interrompere la </a:t>
            </a:r>
            <a:r>
              <a:rPr lang="it-IT" sz="3200" dirty="0" smtClean="0"/>
              <a:t>gravidanza?</a:t>
            </a:r>
          </a:p>
          <a:p>
            <a:pPr lvl="0"/>
            <a:endParaRPr lang="it-IT" sz="3200" dirty="0"/>
          </a:p>
          <a:p>
            <a:pPr marL="685800" lvl="0" indent="-685800">
              <a:buFont typeface="Arial" pitchFamily="34" charset="0"/>
              <a:buChar char="•"/>
            </a:pPr>
            <a:r>
              <a:rPr lang="it-IT" sz="4000" dirty="0" smtClean="0">
                <a:solidFill>
                  <a:schemeClr val="tx1"/>
                </a:solidFill>
              </a:rPr>
              <a:t> Vero</a:t>
            </a:r>
            <a:endParaRPr lang="it-IT" sz="4000" dirty="0">
              <a:solidFill>
                <a:schemeClr val="tx1"/>
              </a:solidFill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   Falso</a:t>
            </a:r>
            <a:endParaRPr lang="it-IT" sz="3200" dirty="0"/>
          </a:p>
          <a:p>
            <a:r>
              <a:rPr lang="it-IT" sz="3200" dirty="0"/>
              <a:t> </a:t>
            </a:r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31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83568" y="1124744"/>
            <a:ext cx="7632848" cy="489364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/>
              <a:t>Se una minorenne vuole fare un’interruzione di gravidanza deve: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Avere </a:t>
            </a:r>
            <a:r>
              <a:rPr lang="it-IT" sz="3200" dirty="0"/>
              <a:t>il consenso di almeno uno dei  </a:t>
            </a:r>
            <a:endParaRPr lang="it-IT" sz="3200" dirty="0" smtClean="0"/>
          </a:p>
          <a:p>
            <a:pPr lvl="0"/>
            <a:r>
              <a:rPr lang="it-IT" sz="3200" dirty="0"/>
              <a:t> </a:t>
            </a:r>
            <a:r>
              <a:rPr lang="it-IT" sz="3200" dirty="0" smtClean="0"/>
              <a:t>     genitori</a:t>
            </a:r>
            <a:endParaRPr lang="it-IT" sz="32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Avere </a:t>
            </a:r>
            <a:r>
              <a:rPr lang="it-IT" sz="3200" dirty="0"/>
              <a:t>solo il consenso di un medico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Rivolgersi </a:t>
            </a:r>
            <a:r>
              <a:rPr lang="it-IT" sz="3200" dirty="0"/>
              <a:t>direttamente in ospedale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4000" dirty="0">
                <a:solidFill>
                  <a:schemeClr val="tx1"/>
                </a:solidFill>
              </a:rPr>
              <a:t>Avere il consenso di entrambi i genitori o l’assenso del giudice </a:t>
            </a:r>
            <a:r>
              <a:rPr lang="it-IT" sz="4000" dirty="0" smtClean="0">
                <a:solidFill>
                  <a:schemeClr val="tx1"/>
                </a:solidFill>
              </a:rPr>
              <a:t>tutelare</a:t>
            </a:r>
            <a:endParaRPr lang="it-IT" sz="3200" dirty="0"/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975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83568" y="1700808"/>
            <a:ext cx="7632848" cy="452431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/>
              <a:t>Elenca almeno tre malattie a trasmissione </a:t>
            </a:r>
            <a:r>
              <a:rPr lang="it-IT" sz="3200" dirty="0" smtClean="0"/>
              <a:t>sessuale:</a:t>
            </a:r>
            <a:endParaRPr lang="it-IT" sz="3200" dirty="0"/>
          </a:p>
          <a:p>
            <a:r>
              <a:rPr lang="it-IT" sz="3200" dirty="0"/>
              <a:t> </a:t>
            </a:r>
            <a:endParaRPr lang="it-IT" sz="32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it-IT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Sifilide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it-IT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Gonorrea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it-IT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Papilloma virus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it-IT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Clamidia</a:t>
            </a:r>
          </a:p>
          <a:p>
            <a:endParaRPr lang="it-IT" sz="3200" dirty="0"/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243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37575" y="1196752"/>
            <a:ext cx="6984776" cy="46782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2000" dirty="0"/>
              <a:t>Quali sono le possibili modalità di contagio delle malattie sessualmente trasmesse?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it-IT" sz="2000" dirty="0" smtClean="0"/>
              <a:t>   Abbraccio </a:t>
            </a:r>
            <a:r>
              <a:rPr lang="it-IT" sz="2000" dirty="0"/>
              <a:t>prolungato con uno sconosciuto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it-IT" sz="2000" dirty="0" smtClean="0"/>
              <a:t>   Bere </a:t>
            </a:r>
            <a:r>
              <a:rPr lang="it-IT" sz="2000" dirty="0"/>
              <a:t>nel bicchiere di un’altra persona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it-IT" sz="2000" dirty="0" smtClean="0"/>
              <a:t>   Usare </a:t>
            </a:r>
            <a:r>
              <a:rPr lang="it-IT" sz="2000" dirty="0"/>
              <a:t>senza precauzione i bagni pubblici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4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Avere rapporti sessuali non protetti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it-IT" sz="2000" dirty="0" smtClean="0"/>
              <a:t>    Avere </a:t>
            </a:r>
            <a:r>
              <a:rPr lang="it-IT" sz="2000" dirty="0"/>
              <a:t>una scarsa igiene intima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it-IT" sz="2000" dirty="0" smtClean="0"/>
              <a:t>    Puntura </a:t>
            </a:r>
            <a:r>
              <a:rPr lang="it-IT" sz="2000" dirty="0"/>
              <a:t>di zanzara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it-IT" sz="2000" dirty="0" smtClean="0"/>
              <a:t>    Fumare </a:t>
            </a:r>
            <a:r>
              <a:rPr lang="it-IT" sz="2000" dirty="0"/>
              <a:t>marijuana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it-IT" sz="2000" dirty="0" smtClean="0"/>
              <a:t>    Tosse </a:t>
            </a:r>
            <a:r>
              <a:rPr lang="it-IT" sz="2000" dirty="0"/>
              <a:t>e starnuti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it-IT" sz="2000" dirty="0" smtClean="0"/>
              <a:t>    Coabitare </a:t>
            </a:r>
            <a:r>
              <a:rPr lang="it-IT" sz="2000" dirty="0"/>
              <a:t>con un sieropositivo</a:t>
            </a:r>
          </a:p>
          <a:p>
            <a:r>
              <a:rPr lang="it-IT" dirty="0"/>
              <a:t> </a:t>
            </a:r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362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27584" y="1556792"/>
            <a:ext cx="7344816" cy="317009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/>
              <a:t>Quando nella coppia un partner ha una malattia a trasmissione sessuale entrambi i partner devono farsi visitare e </a:t>
            </a:r>
            <a:r>
              <a:rPr lang="it-IT" sz="3200" dirty="0" smtClean="0"/>
              <a:t>curare:</a:t>
            </a:r>
          </a:p>
          <a:p>
            <a:pPr lvl="0"/>
            <a:endParaRPr lang="it-IT" sz="3200" dirty="0"/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4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Vero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 Falso</a:t>
            </a:r>
            <a:endParaRPr lang="it-IT" sz="3200" dirty="0"/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0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49621" y="908720"/>
            <a:ext cx="6984776" cy="563231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2400" dirty="0"/>
              <a:t>Quali sono le precauzioni da utilizzare per prevenire l’AIDS? (possibili più risposte)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it-IT" sz="2400" dirty="0" smtClean="0"/>
              <a:t>    Non </a:t>
            </a:r>
            <a:r>
              <a:rPr lang="it-IT" sz="2400" dirty="0"/>
              <a:t>toccare un sieropositivo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3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Evitare rapporti sessuali di qualsiasi tipo non protetti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3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Non donare sangue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3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Non scambiarsi siringhe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3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Non usare rasoi in comune con un sieropositivo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it-IT" sz="3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Usare correttamente </a:t>
            </a:r>
            <a:r>
              <a:rPr lang="it-IT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il profilattico</a:t>
            </a:r>
            <a:endParaRPr lang="it-IT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81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35297" y="1196752"/>
            <a:ext cx="7488832" cy="464742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/>
              <a:t>Gli omosessuali e i tossicodipendenti sono le uniche persone a rischio per l’infezione </a:t>
            </a:r>
            <a:r>
              <a:rPr lang="it-IT" sz="3200" dirty="0" smtClean="0"/>
              <a:t>  HIV </a:t>
            </a:r>
            <a:r>
              <a:rPr lang="it-IT" sz="3200" dirty="0"/>
              <a:t>(Virus dell’AIDS</a:t>
            </a:r>
            <a:r>
              <a:rPr lang="it-IT" sz="3200" dirty="0" smtClean="0"/>
              <a:t>):</a:t>
            </a:r>
          </a:p>
          <a:p>
            <a:pPr lvl="0"/>
            <a:endParaRPr lang="it-IT" sz="32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Vero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Falso</a:t>
            </a:r>
          </a:p>
          <a:p>
            <a:pPr lvl="0"/>
            <a:endParaRPr lang="it-IT" sz="3200" dirty="0"/>
          </a:p>
          <a:p>
            <a:pPr lvl="0"/>
            <a:endParaRPr lang="it-IT" sz="3200" dirty="0" smtClean="0"/>
          </a:p>
          <a:p>
            <a:pPr lvl="0"/>
            <a:endParaRPr lang="it-IT" sz="3200" dirty="0"/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62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87624" y="1268760"/>
            <a:ext cx="6408712" cy="489364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it-IT" sz="2400" dirty="0"/>
              <a:t>Durante il periodo mestruale che cosa si deve evitare</a:t>
            </a:r>
            <a:r>
              <a:rPr lang="it-IT" sz="2400" dirty="0" smtClean="0"/>
              <a:t>:</a:t>
            </a:r>
          </a:p>
          <a:p>
            <a:pPr lvl="0"/>
            <a:endParaRPr lang="it-IT" sz="24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it-IT" sz="2400" dirty="0"/>
              <a:t>Lavarsi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it-IT" sz="2400" dirty="0"/>
              <a:t>Toccare le piante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it-IT" sz="2400" dirty="0"/>
              <a:t>Fare il bagno in mare o in piscina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it-IT" sz="2400" dirty="0"/>
              <a:t>Fare ginnastica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it-IT" sz="2400" dirty="0"/>
              <a:t>Avere rapporti sessuali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it-IT" sz="2400" dirty="0"/>
              <a:t>Prendere il sole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it-IT" sz="2400" dirty="0"/>
              <a:t>Fare un dolce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it-IT" sz="2400" dirty="0"/>
              <a:t>Guidare l’auto o il motorino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it-IT" sz="2400" dirty="0"/>
              <a:t>Fare un viaggio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it-IT" sz="2400" dirty="0"/>
              <a:t>Eseguire un lavoro che richiede concentrazione</a:t>
            </a:r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801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71600" y="1628800"/>
            <a:ext cx="7344816" cy="31700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/>
              <a:t>Le polluzioni notturne sono</a:t>
            </a:r>
            <a:r>
              <a:rPr lang="it-IT" sz="3200" dirty="0" smtClean="0"/>
              <a:t>:</a:t>
            </a:r>
          </a:p>
          <a:p>
            <a:pPr lvl="0"/>
            <a:endParaRPr lang="it-IT" sz="32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Sogni </a:t>
            </a:r>
            <a:r>
              <a:rPr lang="it-IT" sz="3200" dirty="0"/>
              <a:t>erotici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4000" dirty="0">
                <a:solidFill>
                  <a:srgbClr val="00B050"/>
                </a:solidFill>
              </a:rPr>
              <a:t>Eiaculazioni durante il sonno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Rapporti </a:t>
            </a:r>
            <a:r>
              <a:rPr lang="it-IT" sz="3200" dirty="0"/>
              <a:t>sessuali notturni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Lubrificazioni </a:t>
            </a:r>
            <a:r>
              <a:rPr lang="it-IT" sz="3200" dirty="0"/>
              <a:t>vaginali </a:t>
            </a:r>
            <a:r>
              <a:rPr lang="it-IT" sz="3200" dirty="0" smtClean="0"/>
              <a:t>notturne</a:t>
            </a:r>
            <a:endParaRPr lang="it-IT" sz="3200" dirty="0"/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006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61124" y="1556792"/>
            <a:ext cx="7848872" cy="427809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/>
              <a:t>L’imene è</a:t>
            </a:r>
            <a:r>
              <a:rPr lang="it-IT" sz="3200" dirty="0" smtClean="0"/>
              <a:t>:</a:t>
            </a:r>
          </a:p>
          <a:p>
            <a:pPr lvl="0"/>
            <a:endParaRPr lang="it-IT" sz="32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La </a:t>
            </a:r>
            <a:r>
              <a:rPr lang="it-IT" sz="3200" dirty="0"/>
              <a:t>punta del pene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4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La membrana che chiude parzialmente l’apertura vaginale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Il </a:t>
            </a:r>
            <a:r>
              <a:rPr lang="it-IT" sz="3200" dirty="0"/>
              <a:t>periodo mestruale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La </a:t>
            </a:r>
            <a:r>
              <a:rPr lang="it-IT" sz="3200" dirty="0"/>
              <a:t>sacca in cui sono contenuti i testicoli</a:t>
            </a:r>
          </a:p>
          <a:p>
            <a:r>
              <a:rPr lang="it-IT" sz="3200" dirty="0"/>
              <a:t> </a:t>
            </a:r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317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27584" y="1196752"/>
            <a:ext cx="7344816" cy="477053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/>
              <a:t>Il prepuzio è</a:t>
            </a:r>
            <a:r>
              <a:rPr lang="it-IT" sz="3200" dirty="0" smtClean="0"/>
              <a:t>:</a:t>
            </a:r>
          </a:p>
          <a:p>
            <a:pPr lvl="0"/>
            <a:endParaRPr lang="it-IT" sz="3200" dirty="0" smtClean="0"/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Il </a:t>
            </a:r>
            <a:r>
              <a:rPr lang="it-IT" sz="3200" dirty="0"/>
              <a:t>bottone di tessuto nella parte </a:t>
            </a:r>
            <a:r>
              <a:rPr lang="it-IT" sz="3200" dirty="0" smtClean="0"/>
              <a:t> </a:t>
            </a:r>
          </a:p>
          <a:p>
            <a:pPr lvl="0"/>
            <a:r>
              <a:rPr lang="it-IT" sz="3200" dirty="0"/>
              <a:t> </a:t>
            </a:r>
            <a:r>
              <a:rPr lang="it-IT" sz="3200" dirty="0" smtClean="0"/>
              <a:t>     anteriore </a:t>
            </a:r>
            <a:r>
              <a:rPr lang="it-IT" sz="3200" dirty="0"/>
              <a:t>della vulva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4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La pelle che ricopre la punta del pene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Un </a:t>
            </a:r>
            <a:r>
              <a:rPr lang="it-IT" sz="3200" dirty="0"/>
              <a:t>ormone sessuale maschile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Il </a:t>
            </a:r>
            <a:r>
              <a:rPr lang="it-IT" sz="3200" dirty="0"/>
              <a:t>serbatoio dove si raccolgono gli </a:t>
            </a:r>
            <a:r>
              <a:rPr lang="it-IT" sz="3200" dirty="0" smtClean="0"/>
              <a:t> </a:t>
            </a:r>
          </a:p>
          <a:p>
            <a:pPr lvl="0"/>
            <a:r>
              <a:rPr lang="it-IT" sz="3200" dirty="0"/>
              <a:t> </a:t>
            </a:r>
            <a:r>
              <a:rPr lang="it-IT" sz="3200" dirty="0" smtClean="0"/>
              <a:t>     spermatozoi</a:t>
            </a:r>
            <a:endParaRPr lang="it-IT" sz="3200" dirty="0"/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12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99592" y="2060848"/>
            <a:ext cx="7128792" cy="26776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/>
              <a:t>La ragazza ha sempre perdite di sangue durante il primo rapporto </a:t>
            </a:r>
            <a:r>
              <a:rPr lang="it-IT" sz="3200" dirty="0" smtClean="0"/>
              <a:t>sessuale:</a:t>
            </a:r>
          </a:p>
          <a:p>
            <a:pPr lvl="0"/>
            <a:endParaRPr lang="it-IT" sz="3200" dirty="0"/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4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Vero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 Falso</a:t>
            </a:r>
            <a:endParaRPr lang="it-IT" sz="3200" dirty="0"/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713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99592" y="2132856"/>
            <a:ext cx="7128792" cy="31700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 smtClean="0"/>
              <a:t>La grandezza del pene è il fattore più importante per il soddisfacimento sessuale:</a:t>
            </a:r>
          </a:p>
          <a:p>
            <a:pPr lvl="0"/>
            <a:endParaRPr lang="it-IT" sz="3200" dirty="0" smtClean="0"/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Vero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4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Falso</a:t>
            </a:r>
            <a:endParaRPr lang="it-IT" sz="40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200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7544" y="1700808"/>
            <a:ext cx="8064896" cy="323165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it-IT" sz="3200" dirty="0"/>
              <a:t>Durante i primi rapporti sessuali, l’ansia e la tensione possono incidere negativamente  sulla soddisfazione del rapporto stesso? </a:t>
            </a:r>
            <a:endParaRPr lang="it-IT" sz="3200" dirty="0" smtClean="0"/>
          </a:p>
          <a:p>
            <a:pPr lvl="0"/>
            <a:endParaRPr lang="it-IT" sz="3200" dirty="0"/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4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Vero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t-IT" sz="3200" dirty="0" smtClean="0"/>
              <a:t>  Falso</a:t>
            </a:r>
            <a:endParaRPr lang="it-IT" sz="3200" dirty="0"/>
          </a:p>
        </p:txBody>
      </p:sp>
      <p:pic>
        <p:nvPicPr>
          <p:cNvPr id="3" name="Picture 4" descr="Asl TO4 - Ciriè, Chivasso, Iv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528" y="120483"/>
            <a:ext cx="2505472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73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Words>723</Words>
  <Application>Microsoft Office PowerPoint</Application>
  <PresentationFormat>Presentazione su schermo (4:3)</PresentationFormat>
  <Paragraphs>163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29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Olidata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Sert Settimo via Don Paviolo</dc:creator>
  <cp:lastModifiedBy>Sert Settimo via Don Paviolo</cp:lastModifiedBy>
  <cp:revision>18</cp:revision>
  <dcterms:created xsi:type="dcterms:W3CDTF">2016-10-04T09:44:58Z</dcterms:created>
  <dcterms:modified xsi:type="dcterms:W3CDTF">2016-10-05T10:21:00Z</dcterms:modified>
</cp:coreProperties>
</file>