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7559675" cy="10691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500063" y="5945188"/>
            <a:ext cx="4940300" cy="92075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BFA3A0">
              <a:alpha val="4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485775" y="5938838"/>
            <a:ext cx="3690938" cy="93345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28" name="Google Shape;9;p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6350" y="5791200"/>
            <a:ext cx="34004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3"/>
          <p:cNvSpPr/>
          <p:nvPr/>
        </p:nvSpPr>
        <p:spPr>
          <a:xfrm>
            <a:off x="277813" y="6421438"/>
            <a:ext cx="1700212" cy="358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30" name="Google Shape;11;p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19050" y="5778500"/>
            <a:ext cx="34131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4588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/>
              <a:t>Fai clic per modificare il formato del testo del titolo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it-IT"/>
              <a:t>Fai clic per modificare il formato del testo della struttura</a:t>
            </a:r>
          </a:p>
          <a:p>
            <a:pPr lvl="1"/>
            <a:r>
              <a:rPr lang="it-IT"/>
              <a:t>Secondo livello struttura</a:t>
            </a:r>
          </a:p>
          <a:p>
            <a:pPr lvl="2"/>
            <a:r>
              <a:rPr lang="it-IT"/>
              <a:t>Terzo livello struttura</a:t>
            </a:r>
          </a:p>
          <a:p>
            <a:pPr lvl="3"/>
            <a:r>
              <a:rPr lang="it-IT"/>
              <a:t>Quarto livello struttura</a:t>
            </a:r>
          </a:p>
          <a:p>
            <a:pPr lvl="4"/>
            <a:r>
              <a:rPr lang="it-IT"/>
              <a:t>Quinto livello struttura</a:t>
            </a:r>
          </a:p>
          <a:p>
            <a:pPr lvl="5"/>
            <a:r>
              <a:rPr lang="it-IT"/>
              <a:t>Sesto livello struttura</a:t>
            </a:r>
          </a:p>
          <a:p>
            <a:pPr lvl="6"/>
            <a:r>
              <a:rPr lang="it-IT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500063" y="5945188"/>
            <a:ext cx="4940300" cy="92075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BFA3A0">
              <a:alpha val="4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485775" y="5938838"/>
            <a:ext cx="3690938" cy="93345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40" name="Google Shape;9;p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6350" y="5791200"/>
            <a:ext cx="34004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CustomShape 3"/>
          <p:cNvSpPr/>
          <p:nvPr/>
        </p:nvSpPr>
        <p:spPr>
          <a:xfrm>
            <a:off x="277813" y="6421438"/>
            <a:ext cx="1700212" cy="358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42" name="Google Shape;11;p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19050" y="5778500"/>
            <a:ext cx="34131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4588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/>
              <a:t>Fai clic per modificare il formato del testo del titolo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it-IT"/>
              <a:t>Fai clic per modificare il formato del testo della struttura</a:t>
            </a:r>
          </a:p>
          <a:p>
            <a:pPr lvl="1"/>
            <a:r>
              <a:rPr lang="it-IT"/>
              <a:t>Secondo livello struttura</a:t>
            </a:r>
          </a:p>
          <a:p>
            <a:pPr lvl="2"/>
            <a:r>
              <a:rPr lang="it-IT"/>
              <a:t>Terzo livello struttura</a:t>
            </a:r>
          </a:p>
          <a:p>
            <a:pPr lvl="3"/>
            <a:r>
              <a:rPr lang="it-IT"/>
              <a:t>Quarto livello struttura</a:t>
            </a:r>
          </a:p>
          <a:p>
            <a:pPr lvl="4"/>
            <a:r>
              <a:rPr lang="it-IT"/>
              <a:t>Quinto livello struttura</a:t>
            </a:r>
          </a:p>
          <a:p>
            <a:pPr lvl="5"/>
            <a:r>
              <a:rPr lang="it-IT"/>
              <a:t>Sesto livello struttura</a:t>
            </a:r>
          </a:p>
          <a:p>
            <a:pPr lvl="6"/>
            <a:r>
              <a:rPr lang="it-IT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accounts.google.com/SignOutOptions?hl=it&amp;continue=https://docs.google.com/presentation/d/1qgVb7DZn-vexUpjDe_Zx7fjUB81vQa7GyZGTKsjGdeo/edit?usp=gmail" TargetMode="Externa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accounts.google.com/SignOutOptions?hl=it&amp;continue=https://docs.google.com/presentation/d/1qgVb7DZn-vexUpjDe_Zx7fjUB81vQa7GyZGTKsjGdeo/edit?usp=gmai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652463" y="2420938"/>
            <a:ext cx="7727950" cy="14462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INFEZIONI 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 fontAlgn="auto">
              <a:spcBef>
                <a:spcPts val="799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SESSUALMENTE TRASMESSE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27651" name="Google Shape;44;p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5732463"/>
            <a:ext cx="95567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57200" y="1600200"/>
            <a:ext cx="8507413" cy="45259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Età (fascia maggiormente colpita 15-25 anni)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Sesso (femminile)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Numero partners (maggiore partner multipli)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Comportamenti sessuali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Uso di sostanze psicoattive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fontAlgn="auto">
              <a:spcBef>
                <a:spcPts val="400"/>
              </a:spcBef>
              <a:spcAft>
                <a:spcPts val="0"/>
              </a:spcAft>
              <a:defRPr/>
            </a:pP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57200" y="274638"/>
            <a:ext cx="8229600" cy="12493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FATTORI DI RISCHIO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36868" name="Google Shape;106;p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Google Shape;111;p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225425"/>
            <a:ext cx="8523288" cy="537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Google Shape;112;p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58769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60375" y="549275"/>
            <a:ext cx="8237538" cy="58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HIV - AIDS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539750" y="2060575"/>
            <a:ext cx="7802563" cy="29241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HIV Human Immunodeficiency Virus.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E’ un virus della famiglia dei retrovirus responsabile della sindrome da immunodeficienza acquisita (AIDS).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Il virus attacca e distrugge alcune cellule del sistema immunitario (Linfociti CD4) provocando un abbassamento delle difese immunitarie e l’insorgenza di infezioni (malattie opportunistiche).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79425" y="454025"/>
            <a:ext cx="8151813" cy="144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DIFFERENZA TRA AIDS E SERIOPOSITIVITA’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476250" y="2032000"/>
            <a:ext cx="8189913" cy="33559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SERIOPOSITIVITA’ 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&gt;&gt; presenza di anticorpi anti HIV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AIDS &gt;&gt;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indebolimento delle difese immunitarie con conseguente sviluppo di ulteriori gravi infezioni (virali, batteriche, micotiche) e di particolari tumori (linfomi, sarcomi).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61963" y="450850"/>
            <a:ext cx="8218487" cy="5826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LE FASI</a:t>
            </a:r>
            <a:r>
              <a:rPr lang="it-IT" sz="4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</a:t>
            </a: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DELL’AIDS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169863" y="1373188"/>
            <a:ext cx="8510587" cy="4460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CONTAGIO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&gt;&gt; il virus penetra nell’organismo.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PERIODO FINESTRA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(</a:t>
            </a: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30-40 gg) 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&gt;&gt; periodo durante il quale si producono gli anticorpi rilevabili con il test  e.l.i.s.a. attualmente usato in Italia.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PERIODO ASINTOMATICO (seriopositività)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&gt;&gt; fase che può essere molto lunga, in cui la persona non presenta sintomatologia pur essendo infetta.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AIDS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&gt;&gt; quando il sistema immunitario è gravemente compromesso e caratterizzato da infezioni opportunistiche, particolari tipi di tumori e malattie neurologiche.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57200" y="2198688"/>
            <a:ext cx="5399088" cy="24606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fontAlgn="auto">
              <a:lnSpc>
                <a:spcPct val="150000"/>
              </a:lnSpc>
              <a:spcBef>
                <a:spcPts val="641"/>
              </a:spcBef>
              <a:spcAft>
                <a:spcPts val="0"/>
              </a:spcAft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INFEZIONE ACUTA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: 3-6 mesi. 1000 CD4/mm3.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360" fontAlgn="auto">
              <a:lnSpc>
                <a:spcPct val="150000"/>
              </a:lnSpc>
              <a:spcBef>
                <a:spcPts val="641"/>
              </a:spcBef>
              <a:spcAft>
                <a:spcPts val="0"/>
              </a:spcAft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LATENZA CLINICA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: 1-10 anni.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360" fontAlgn="auto">
              <a:lnSpc>
                <a:spcPct val="150000"/>
              </a:lnSpc>
              <a:spcBef>
                <a:spcPts val="641"/>
              </a:spcBef>
              <a:spcAft>
                <a:spcPts val="0"/>
              </a:spcAft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LAS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: 600 CD4/mm3.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360" fontAlgn="auto">
              <a:lnSpc>
                <a:spcPct val="150000"/>
              </a:lnSpc>
              <a:spcBef>
                <a:spcPts val="641"/>
              </a:spcBef>
              <a:spcAft>
                <a:spcPts val="0"/>
              </a:spcAft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ARC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: 400 CD4/ mm3.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360" fontAlgn="auto">
              <a:lnSpc>
                <a:spcPct val="150000"/>
              </a:lnSpc>
              <a:spcBef>
                <a:spcPts val="641"/>
              </a:spcBef>
              <a:spcAft>
                <a:spcPts val="0"/>
              </a:spcAft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AIDS CONCLAMATO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: 150-200 CD4/mm3.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360" fontAlgn="auto">
              <a:spcBef>
                <a:spcPts val="641"/>
              </a:spcBef>
              <a:spcAft>
                <a:spcPts val="0"/>
              </a:spcAft>
              <a:defRPr/>
            </a:pP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41987" name="Google Shape;136;p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9600" y="1677988"/>
            <a:ext cx="2768600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Google Shape;137;p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" name="CustomShape 2"/>
          <p:cNvSpPr/>
          <p:nvPr/>
        </p:nvSpPr>
        <p:spPr>
          <a:xfrm>
            <a:off x="457200" y="274638"/>
            <a:ext cx="8229600" cy="12493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DECORSO E STADI DELL’HIV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Google Shape;143;p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766888"/>
            <a:ext cx="5943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Google Shape;144;p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" name="CustomShape 1"/>
          <p:cNvSpPr/>
          <p:nvPr/>
        </p:nvSpPr>
        <p:spPr>
          <a:xfrm>
            <a:off x="457200" y="274638"/>
            <a:ext cx="8229600" cy="12493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PRESENZA DEL VIRUS NEI LIQUIDI BIOLOGICI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457200" y="274638"/>
            <a:ext cx="8229600" cy="12493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% DI CONTAGIO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44035" name="Google Shape;151;p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Google Shape;152;p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4088" y="2038350"/>
            <a:ext cx="46958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Google Shape;153;p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24088" y="3956050"/>
            <a:ext cx="4695825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CustomShape 2"/>
          <p:cNvSpPr/>
          <p:nvPr/>
        </p:nvSpPr>
        <p:spPr>
          <a:xfrm>
            <a:off x="11376025" y="1439863"/>
            <a:ext cx="1371600" cy="4556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u="sng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ea typeface="Arial"/>
                <a:hlinkClick r:id="rId5"/>
              </a:rPr>
              <a:t>https://accounts.google.com/SignOutOptions?hl=it&amp;continue=https://docs.google.com/presentation/d/1qgVb7DZn-vexUpjDe_Zx7fjUB81vQa7GyZGTKsjGdeo/edit%3Fusp%3Dgmail</a:t>
            </a:r>
            <a:endParaRPr lang="it-IT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57200" y="1644650"/>
            <a:ext cx="5640388" cy="45259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423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Contatti sociali, ambiente familiare, di lavoro, scuola</a:t>
            </a:r>
            <a:endParaRPr lang="it-IT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423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Locali pubblici e mezzi di trasporto</a:t>
            </a:r>
            <a:endParaRPr lang="it-IT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423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Acqua, stoviglie, servizi igienici, piscine, spogliatoi</a:t>
            </a:r>
            <a:endParaRPr lang="it-IT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423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Trasmissione per via aerea (goccioline di saliva, sputo, colpi di tosse)</a:t>
            </a:r>
            <a:endParaRPr lang="it-IT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423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Contatti casuali (strette di mano)</a:t>
            </a:r>
            <a:endParaRPr lang="it-IT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423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Liquidi biologici (urina, saliva, lacrime)</a:t>
            </a:r>
            <a:endParaRPr lang="it-IT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423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Contatti con animali, punture d’insetto, zanzare</a:t>
            </a:r>
            <a:endParaRPr lang="it-IT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fontAlgn="auto">
              <a:spcBef>
                <a:spcPts val="400"/>
              </a:spcBef>
              <a:spcAft>
                <a:spcPts val="0"/>
              </a:spcAft>
              <a:defRPr/>
            </a:pPr>
            <a:endParaRPr lang="it-IT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457200" y="274638"/>
            <a:ext cx="8229600" cy="12493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NON SI TRASMETTE CON...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45060" name="Google Shape;161;p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" name="CustomShape 3"/>
          <p:cNvSpPr/>
          <p:nvPr/>
        </p:nvSpPr>
        <p:spPr>
          <a:xfrm>
            <a:off x="11376025" y="1439863"/>
            <a:ext cx="1371600" cy="4556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u="sng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ea typeface="Arial"/>
                <a:hlinkClick r:id="rId3"/>
              </a:rPr>
              <a:t>https://accounts.google.com/SignOutOptions?hl=it&amp;continue=https://docs.google.com/presentation/d/1qgVb7DZn-vexUpjDe_Zx7fjUB81vQa7GyZGTKsjGdeo/edit%3Fusp%3Dgmail</a:t>
            </a:r>
            <a:endParaRPr lang="it-IT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468313" y="1824038"/>
            <a:ext cx="8229600" cy="22590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Rapporti sessuali occasionali PROTETTI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Conoscere lo stato di salute del partner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Fare uso di PROFILATTICI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Mantenere una corretta igiene personale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Trattamento dei soggetti infetti sintomatici e dei loro partner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Identificazione dei soggetti infetti asintomatici e dei loro partner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Effettuare test diagnostici in soggetti che presentano comportamenti a rischio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Vaccinazione delle persone a rischio (HBV, HAV)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5760" indent="-220680" fontAlgn="auto">
              <a:spcBef>
                <a:spcPts val="400"/>
              </a:spcBef>
              <a:spcAft>
                <a:spcPts val="0"/>
              </a:spcAft>
              <a:defRPr/>
            </a:pP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457200" y="450850"/>
            <a:ext cx="8229600" cy="1049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PREVENZIONE PRIMARIA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46084" name="Google Shape;169;p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73075" y="2290763"/>
            <a:ext cx="8196263" cy="33543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Vasto gruppo di malattie infettive diffuse in tutto il mondo che si trasmettono e si contraggono tramite </a:t>
            </a: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pratiche sessuali a rischio.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373 milioni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di persone sono affette da IST nel mondo.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La popolazione maggiormente colpita sono i giovani adolescenti fra i </a:t>
            </a:r>
            <a:r>
              <a:rPr lang="it-IT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15 e 25 anni</a:t>
            </a: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228600" y="450850"/>
            <a:ext cx="8685213" cy="7080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INFEZIONI SESSUALMENTE TRASMESSE (IST)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28676" name="Google Shape;51;p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66725" y="1384300"/>
            <a:ext cx="8208963" cy="261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Del proprio e dell’altrui stato di SALUTE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Dei RISCHI relativi al contagio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Dei MODI con cui evitare il contagio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Dell’ USO corretto del PROFILATTICO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469900" y="331788"/>
            <a:ext cx="8208963" cy="58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it-IT" sz="4000" b="1">
                <a:solidFill>
                  <a:srgbClr val="F35839"/>
                </a:solidFill>
                <a:cs typeface="Arial" charset="0"/>
              </a:rPr>
              <a:t>IST → CONOSCENZA</a:t>
            </a:r>
            <a:endParaRPr lang="it-IT" sz="4000">
              <a:solidFill>
                <a:srgbClr val="000000"/>
              </a:solidFill>
            </a:endParaRPr>
          </a:p>
          <a:p>
            <a:endParaRPr lang="it-IT" sz="4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460375" y="1162050"/>
            <a:ext cx="8228013" cy="14462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fontAlgn="auto">
              <a:spcBef>
                <a:spcPts val="799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ESISTE UN SOLO BENE: LA CONOSCENZA. E UN SOLO MALE: L’IGNORANZA.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486400" fontAlgn="auto">
              <a:spcBef>
                <a:spcPts val="799"/>
              </a:spcBef>
              <a:spcAft>
                <a:spcPts val="0"/>
              </a:spcAft>
              <a:defRPr/>
            </a:pP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486400" fontAlgn="auto">
              <a:spcBef>
                <a:spcPts val="799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Socrate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Google Shape;185;p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" name="CustomShape 1"/>
          <p:cNvSpPr/>
          <p:nvPr/>
        </p:nvSpPr>
        <p:spPr>
          <a:xfrm>
            <a:off x="0" y="36513"/>
            <a:ext cx="9144000" cy="68214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pPr algn="ctr" fontAlgn="auto">
              <a:spcBef>
                <a:spcPts val="799"/>
              </a:spcBef>
              <a:spcAft>
                <a:spcPts val="0"/>
              </a:spcAft>
              <a:defRPr/>
            </a:pPr>
            <a:r>
              <a:rPr lang="it-IT" sz="8000" b="1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GRAZIE.</a:t>
            </a:r>
            <a:endParaRPr lang="it-IT" sz="8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Google Shape;56;p8"/>
          <p:cNvPicPr>
            <a:picLocks noChangeAspect="1" noChangeArrowheads="1"/>
          </p:cNvPicPr>
          <p:nvPr/>
        </p:nvPicPr>
        <p:blipFill>
          <a:blip r:embed="rId2"/>
          <a:srcRect l="1013" t="4158" r="504" b="-2635"/>
          <a:stretch>
            <a:fillRect/>
          </a:stretch>
        </p:blipFill>
        <p:spPr bwMode="auto">
          <a:xfrm>
            <a:off x="204788" y="192088"/>
            <a:ext cx="8734425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Google Shape;57;p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61963" y="1817688"/>
            <a:ext cx="8218487" cy="37226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Pratiche sessuali (vaginale, anale, orale).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Attraverso il contatto con liquidi organici infetti (secrezione pre-eiaculatoria, sperma, secrezioni vaginali, sangue, saliva).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Sangue: contatto con ferite aperte, scambio siringhe infette, tatuaggi, pearcing.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Verticale (madre-figlio).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461963" y="457200"/>
            <a:ext cx="8218487" cy="1176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MODALITA’ DI TRASMISSIONE 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fontAlgn="auto">
              <a:spcBef>
                <a:spcPts val="641"/>
              </a:spcBef>
              <a:spcAft>
                <a:spcPts val="0"/>
              </a:spcAft>
              <a:defRPr/>
            </a:pP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30724" name="Google Shape;64;p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469900" y="158750"/>
            <a:ext cx="8228013" cy="1262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CLASSIFICAZIONE DELLE IST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469900" y="1916113"/>
            <a:ext cx="8228013" cy="33543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Batteri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Virus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Protozoi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Funghi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Parassiti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31748" name="Google Shape;71;p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914400" y="468313"/>
            <a:ext cx="7764463" cy="58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IST BATTERICHE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452438" y="1700213"/>
            <a:ext cx="8226425" cy="40941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SIFILIDE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GONORREA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CHLAMYDIA TRACHOMATIS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MICOPLASMI GENITALI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ULCERA VENEREA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VAGINOSI BATTERICA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32772" name="Google Shape;78;p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69900" y="333375"/>
            <a:ext cx="8208963" cy="58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IST VIRALI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469900" y="1557338"/>
            <a:ext cx="8208963" cy="33543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PAPILLOMA VIRUS (HPV)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HERPES SIMPLEX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HIV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EPATITE B, C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MOLLUSCO CONTAGIOSO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33796" name="Google Shape;85;p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61963" y="476250"/>
            <a:ext cx="8218487" cy="11731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IST PROTOZOARIE MICOTICHE E PARASSITARIE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469900" y="2349500"/>
            <a:ext cx="8218488" cy="261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TRICHOMONAS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CANDIDA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PEDICULOSI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SCABBIA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34820" name="Google Shape;92;p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Le IST rivestono una notevole importanza epidemiologica perché spesso hanno le seguenti caratteristiche: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Asintomaticità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Lunga latenza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Lunga infettività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Elevata recidività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indent="-3549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●"/>
              <a:defRPr/>
            </a:pPr>
            <a:r>
              <a:rPr lang="it-IT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Legami con processi cancerogenici</a:t>
            </a: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5760" indent="-138600" fontAlgn="auto">
              <a:spcBef>
                <a:spcPts val="400"/>
              </a:spcBef>
              <a:spcAft>
                <a:spcPts val="0"/>
              </a:spcAft>
              <a:defRPr/>
            </a:pPr>
            <a:endParaRPr lang="it-IT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457200" y="274638"/>
            <a:ext cx="8229600" cy="12493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spc="-1">
                <a:solidFill>
                  <a:srgbClr val="F35839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IST: CARATTERISTICHE</a:t>
            </a:r>
            <a:endParaRPr lang="it-IT" sz="4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35844" name="Google Shape;99;p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89625"/>
            <a:ext cx="746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505</Words>
  <Application>LibreOffice/5.3.4.2$Windows_x86 LibreOffice_project/f82d347ccc0be322489bf7da61d7e4ad13fe2ff3</Application>
  <PresentationFormat>On-screen Show (4:3)</PresentationFormat>
  <Paragraphs>97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2</vt:i4>
      </vt:variant>
      <vt:variant>
        <vt:lpstr>Titoli diapositive</vt:lpstr>
      </vt:variant>
      <vt:variant>
        <vt:i4>22</vt:i4>
      </vt:variant>
    </vt:vector>
  </HeadingPairs>
  <TitlesOfParts>
    <vt:vector size="27" baseType="lpstr">
      <vt:lpstr>Arial</vt:lpstr>
      <vt:lpstr>DejaVu Sans</vt:lpstr>
      <vt:lpstr>Calibri</vt:lpstr>
      <vt:lpstr>Office Theme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Nadia Tamagnone</dc:creator>
  <dc:description/>
  <cp:lastModifiedBy>silvana.luca</cp:lastModifiedBy>
  <cp:revision>4</cp:revision>
  <dcterms:modified xsi:type="dcterms:W3CDTF">2021-12-22T11:24:28Z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22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