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it-IT"/>
              <a:t>Fate clic per modificare il formato delle note</a:t>
            </a:r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it-IT"/>
              <a:t>&lt;intestazione&gt;</a:t>
            </a:r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it-IT"/>
              <a:t>&lt;data/ora&gt;</a:t>
            </a:r>
            <a:endParaRPr/>
          </a:p>
        </p:txBody>
      </p:sp>
      <p:sp>
        <p:nvSpPr>
          <p:cNvPr id="2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it-IT"/>
              <a:t>&lt;piè di pagina&gt;</a:t>
            </a:r>
            <a:endParaRPr/>
          </a:p>
        </p:txBody>
      </p:sp>
      <p:sp>
        <p:nvSpPr>
          <p:cNvPr id="24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9EAF9C23-7CA4-4173-85E2-5C8D0A2D23F1}" type="slidenum">
              <a:rPr lang="it-IT"/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A1647DA-8015-4888-8401-FDE452D96F84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434" name="CustomShape 2"/>
          <p:cNvSpPr/>
          <p:nvPr/>
        </p:nvSpPr>
        <p:spPr>
          <a:xfrm>
            <a:off x="685800" y="4343400"/>
            <a:ext cx="5483880" cy="41151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Domanda gioco: meglio guardare la TV per + i 2 ore al giorno o giocare al parco con gli amici?</a:t>
            </a:r>
            <a:endParaRPr/>
          </a:p>
        </p:txBody>
      </p:sp>
      <p:sp>
        <p:nvSpPr>
          <p:cNvPr id="453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54ACC16-A220-4EAE-A6A7-096AF8FCCC2B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0101B2E-EEA7-47DA-ABC7-654D37F2C1D9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455" name="CustomShape 2"/>
          <p:cNvSpPr/>
          <p:nvPr/>
        </p:nvSpPr>
        <p:spPr>
          <a:xfrm>
            <a:off x="685800" y="4343400"/>
            <a:ext cx="5483880" cy="4115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COLAZIONE IMPORTANTE XK MIGLIORA L’UMORE, DA ENERGIA X LA GIORNATA, AIUTA AD ARRIVARE MENO AFFAMATI A METÀ MATTINA, AIUTA LA CONCENTRAZIONE E LA MEMORIA.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SPUNTINO: DA FARE SOLO SE VERAMENTE SI HA FAME.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 dirty="0">
                <a:latin typeface="Arial"/>
              </a:rPr>
              <a:t>COLAZIONE IMPORTANTE XK MIGLIORA L’UMORE, DA ENERGIA X LA GIORNATA, AIUTA AD ARRIVARE MENO AFFAMATI A METÀ MATTINA, AIUTA LA CONCENTRAZIONE E LA MEMORIA.</a:t>
            </a:r>
            <a:endParaRPr dirty="0"/>
          </a:p>
        </p:txBody>
      </p:sp>
      <p:sp>
        <p:nvSpPr>
          <p:cNvPr id="458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889A93F-B9DD-4B99-9F88-1CE87EB0F213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>
                <a:latin typeface="Arial"/>
              </a:rPr>
              <a:t>Denti importanti per la masticazione, la prima digestione…</a:t>
            </a:r>
            <a:endParaRPr/>
          </a:p>
        </p:txBody>
      </p:sp>
      <p:sp>
        <p:nvSpPr>
          <p:cNvPr id="46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B29DFEB-E41A-4392-AA9F-0C49F02CBE8A}" type="slidenum">
              <a:rPr lang="it-IT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CHIEDERE A LORO</a:t>
            </a:r>
            <a:endParaRPr/>
          </a:p>
        </p:txBody>
      </p:sp>
      <p:sp>
        <p:nvSpPr>
          <p:cNvPr id="462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F319CFC-A3B9-43C2-98F5-4A6025310E3F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30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>
                <a:latin typeface="Arial"/>
              </a:rPr>
              <a:t>Nb: succhi e bevande &lt;150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83FF760-05A3-4953-A271-682B3EFE8A06}" type="slidenum">
              <a:rPr lang="it-IT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POTREMMO MANGIARE 3 FRUTTI X AVERE LE 150 KCAL DEL RANGE!</a:t>
            </a:r>
            <a:endParaRPr/>
          </a:p>
        </p:txBody>
      </p:sp>
      <p:sp>
        <p:nvSpPr>
          <p:cNvPr id="466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31D7B7D-689D-4A97-8BAC-83DA3F6E70DF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34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66483C6-C09E-493B-811E-BF895B7A2FC8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685800" y="4343400"/>
            <a:ext cx="5483880" cy="4115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SOVRAPPESO E OBESITÀ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 dirty="0">
                <a:latin typeface="Arial"/>
              </a:rPr>
              <a:t>NOMINA UN FRUTTO / VERDURA </a:t>
            </a:r>
            <a:r>
              <a:rPr lang="it-IT" sz="2000" dirty="0" err="1">
                <a:latin typeface="Arial"/>
              </a:rPr>
              <a:t>DI</a:t>
            </a:r>
            <a:r>
              <a:rPr lang="it-IT" sz="2000" dirty="0">
                <a:latin typeface="Arial"/>
              </a:rPr>
              <a:t> STAGIONE E </a:t>
            </a:r>
            <a:r>
              <a:rPr lang="it-IT" sz="2000" dirty="0" err="1">
                <a:latin typeface="Arial"/>
              </a:rPr>
              <a:t>DI</a:t>
            </a:r>
            <a:r>
              <a:rPr lang="it-IT" sz="2000" dirty="0">
                <a:latin typeface="Arial"/>
              </a:rPr>
              <a:t> </a:t>
            </a:r>
            <a:r>
              <a:rPr lang="it-IT" sz="2000" dirty="0" err="1">
                <a:latin typeface="Arial"/>
              </a:rPr>
              <a:t>COLORE…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latin typeface="Arial"/>
              </a:rPr>
              <a:t>CONTENGONO TANTA VITAMINA C</a:t>
            </a:r>
            <a:endParaRPr dirty="0"/>
          </a:p>
        </p:txBody>
      </p:sp>
      <p:sp>
        <p:nvSpPr>
          <p:cNvPr id="439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E969AAC-324D-4021-93EA-695A50464198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Succo: acqua e zucchero.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Frutto: anche le fibre</a:t>
            </a:r>
            <a:endParaRPr/>
          </a:p>
        </p:txBody>
      </p:sp>
      <p:sp>
        <p:nvSpPr>
          <p:cNvPr id="441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A449C1C-BEE4-4446-8742-6C4F8BFB63FB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LA BASE DELL’ALIMENTAZIONE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CI DANNO ENERGIA (LUNGO TERMINE, NON A BREVE)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VANNO CONSUMATI AD OGNI PASTO PRINCIPALE</a:t>
            </a:r>
            <a:endParaRPr/>
          </a:p>
        </p:txBody>
      </p:sp>
      <p:sp>
        <p:nvSpPr>
          <p:cNvPr id="443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DFBD260-7687-4FFC-A594-39015EAF7D91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È corretto aggiungere zucchero nel latte??</a:t>
            </a:r>
            <a:endParaRPr/>
          </a:p>
        </p:txBody>
      </p:sp>
      <p:sp>
        <p:nvSpPr>
          <p:cNvPr id="445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6757328-57F0-4EE6-84E2-834AC464DF83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PROTEINE PER I MUSCOLI (MATTONCINI).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PROTEINE VEGETALI E ANIMALI.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Spiegare la rotazione e perché non bisogna mangiare carne tutti i giorni (eccessi in tutti i sensi).</a:t>
            </a:r>
            <a:endParaRPr/>
          </a:p>
        </p:txBody>
      </p:sp>
      <p:sp>
        <p:nvSpPr>
          <p:cNvPr id="447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15A77C1-6DEE-4398-90C2-FA4A38107CB3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SONO GRASSI PER CUI VANNO LIMITATI.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MEGLIO L’OLIO DEL BURRO MA QUEST’ULTIMO NON è VIETATO.</a:t>
            </a:r>
            <a:endParaRPr/>
          </a:p>
        </p:txBody>
      </p:sp>
      <p:sp>
        <p:nvSpPr>
          <p:cNvPr id="449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45BCF2-6CA9-4A0D-AA40-14904E1BB5B2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Le bibite non sono vietate ma da LIMITARE al massimo. Oltretutto non dissetano.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Domanda del gioco: meglio un bicchiere d’acqua o una bibita zuccherata??</a:t>
            </a:r>
            <a:endParaRPr/>
          </a:p>
        </p:txBody>
      </p:sp>
      <p:sp>
        <p:nvSpPr>
          <p:cNvPr id="451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85B72FE-A051-468F-9554-B9EE21B2F201}" type="slidenum">
              <a:rPr lang="it-IT" sz="1200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12/18/2017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5.jpeg"/><Relationship Id="rId9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045704" y="5157192"/>
            <a:ext cx="9142920" cy="792088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b="1" dirty="0" smtClean="0">
                <a:solidFill>
                  <a:srgbClr val="002060"/>
                </a:solidFill>
                <a:latin typeface="Constantia"/>
                <a:ea typeface="DejaVu Sans"/>
              </a:rPr>
              <a:t>Dietista</a:t>
            </a:r>
            <a:r>
              <a:rPr lang="it-IT" sz="1600" b="1" dirty="0">
                <a:solidFill>
                  <a:srgbClr val="002060"/>
                </a:solidFill>
                <a:latin typeface="Constantia"/>
                <a:ea typeface="DejaVu Sans"/>
              </a:rPr>
              <a:t>: Dott.ssa STRONA ELISA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solidFill>
                  <a:srgbClr val="002060"/>
                </a:solidFill>
                <a:latin typeface="Constantia"/>
                <a:ea typeface="DejaVu Sans"/>
              </a:rPr>
              <a:t>Dirigente medico: Dott.ssa GULINO MARGHERITA, responsabile SS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600" b="1" i="1" dirty="0">
                <a:solidFill>
                  <a:srgbClr val="002060"/>
                </a:solidFill>
                <a:latin typeface="Constantia"/>
                <a:ea typeface="DejaVu Sans"/>
              </a:rPr>
              <a:t>Igiene della Nutrizione – S.C. Igiene degli Alimenti e della Nutrizione ASL TO5</a:t>
            </a:r>
            <a:endParaRPr dirty="0"/>
          </a:p>
        </p:txBody>
      </p:sp>
      <p:sp>
        <p:nvSpPr>
          <p:cNvPr id="248" name="CustomShape 2"/>
          <p:cNvSpPr/>
          <p:nvPr/>
        </p:nvSpPr>
        <p:spPr>
          <a:xfrm>
            <a:off x="1043608" y="4005064"/>
            <a:ext cx="7356960" cy="580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3200" dirty="0" err="1" smtClean="0">
                <a:solidFill>
                  <a:srgbClr val="0070C0"/>
                </a:solidFill>
                <a:latin typeface="Constantia"/>
                <a:ea typeface="DejaVu Sans"/>
              </a:rPr>
              <a:t>Poirino</a:t>
            </a:r>
            <a:r>
              <a:rPr lang="it-IT" sz="3200" dirty="0" smtClean="0">
                <a:solidFill>
                  <a:srgbClr val="0070C0"/>
                </a:solidFill>
                <a:latin typeface="Constantia"/>
                <a:ea typeface="DejaVu Sans"/>
              </a:rPr>
              <a:t>, </a:t>
            </a:r>
            <a:r>
              <a:rPr lang="it-IT" sz="3200" dirty="0" smtClean="0">
                <a:solidFill>
                  <a:srgbClr val="0070C0"/>
                </a:solidFill>
                <a:latin typeface="Constantia"/>
                <a:ea typeface="DejaVu Sans"/>
              </a:rPr>
              <a:t>19 </a:t>
            </a:r>
            <a:r>
              <a:rPr lang="it-IT" sz="3200" dirty="0" smtClean="0">
                <a:solidFill>
                  <a:srgbClr val="0070C0"/>
                </a:solidFill>
                <a:latin typeface="Constantia"/>
                <a:ea typeface="DejaVu Sans"/>
              </a:rPr>
              <a:t>Dicembre 2017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827584" y="260648"/>
            <a:ext cx="7920880" cy="37444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400" b="1" dirty="0" err="1">
                <a:solidFill>
                  <a:srgbClr val="0070C0"/>
                </a:solidFill>
                <a:latin typeface="Arial"/>
                <a:ea typeface="DejaVu Sans"/>
              </a:rPr>
              <a:t>AlfabetizzAzione</a:t>
            </a:r>
            <a:r>
              <a:rPr lang="it-IT" sz="3400" b="1" dirty="0">
                <a:solidFill>
                  <a:srgbClr val="0070C0"/>
                </a:solidFill>
                <a:latin typeface="Arial"/>
                <a:ea typeface="DejaVu Sans"/>
              </a:rPr>
              <a:t> di bambini, genitori ed insegnanti delle Scuole primarie sulla lettura di etichette degli alimenti, uno strumento di prevenzione per fare scelte consapevoli per una corretta </a:t>
            </a:r>
            <a:r>
              <a:rPr lang="it-IT" sz="3400" b="1" dirty="0" smtClean="0">
                <a:solidFill>
                  <a:srgbClr val="0070C0"/>
                </a:solidFill>
                <a:latin typeface="Arial"/>
                <a:ea typeface="DejaVu Sans"/>
              </a:rPr>
              <a:t>alimentazione</a:t>
            </a:r>
            <a:endParaRPr sz="3400" dirty="0">
              <a:solidFill>
                <a:srgbClr val="0070C0"/>
              </a:solidFill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1043608" y="4865240"/>
            <a:ext cx="752328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002060"/>
                </a:solidFill>
                <a:latin typeface="Constantia"/>
                <a:ea typeface="DejaVu Sans"/>
              </a:rPr>
              <a:t>B</a:t>
            </a:r>
            <a:r>
              <a:rPr lang="it-IT" b="1" dirty="0" smtClean="0">
                <a:solidFill>
                  <a:srgbClr val="002060"/>
                </a:solidFill>
                <a:latin typeface="Constantia"/>
                <a:ea typeface="DejaVu Sans"/>
              </a:rPr>
              <a:t>iologa </a:t>
            </a:r>
            <a:r>
              <a:rPr lang="it-IT" b="1" dirty="0">
                <a:solidFill>
                  <a:srgbClr val="002060"/>
                </a:solidFill>
                <a:latin typeface="Constantia"/>
                <a:ea typeface="DejaVu Sans"/>
              </a:rPr>
              <a:t>nutrizionista: Dott.ssa  MAIO FORTUNATA</a:t>
            </a:r>
            <a:endParaRPr dirty="0"/>
          </a:p>
        </p:txBody>
      </p:sp>
      <p:grpSp>
        <p:nvGrpSpPr>
          <p:cNvPr id="10" name="Gruppo 9"/>
          <p:cNvGrpSpPr/>
          <p:nvPr/>
        </p:nvGrpSpPr>
        <p:grpSpPr>
          <a:xfrm>
            <a:off x="1043608" y="6048672"/>
            <a:ext cx="7992888" cy="802432"/>
            <a:chOff x="1043608" y="6048672"/>
            <a:chExt cx="7992888" cy="802432"/>
          </a:xfrm>
        </p:grpSpPr>
        <p:pic>
          <p:nvPicPr>
            <p:cNvPr id="246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043608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Le varie </a:t>
            </a:r>
            <a:r>
              <a:rPr lang="it-IT" sz="5000" dirty="0" err="1">
                <a:solidFill>
                  <a:srgbClr val="04617B"/>
                </a:solidFill>
                <a:latin typeface="Calibri"/>
                <a:ea typeface="DejaVu Sans"/>
              </a:rPr>
              <a:t>tipologie…</a:t>
            </a:r>
            <a:endParaRPr dirty="0"/>
          </a:p>
        </p:txBody>
      </p:sp>
      <p:pic>
        <p:nvPicPr>
          <p:cNvPr id="285" name="Immagin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2961360" cy="2221560"/>
          </a:xfrm>
          <a:prstGeom prst="rect">
            <a:avLst/>
          </a:prstGeom>
          <a:ln w="9360">
            <a:noFill/>
          </a:ln>
        </p:spPr>
      </p:pic>
      <p:pic>
        <p:nvPicPr>
          <p:cNvPr id="286" name="Immagin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28" y="332656"/>
            <a:ext cx="3215048" cy="1733688"/>
          </a:xfrm>
          <a:prstGeom prst="rect">
            <a:avLst/>
          </a:prstGeom>
          <a:ln w="9360">
            <a:noFill/>
          </a:ln>
        </p:spPr>
      </p:pic>
      <p:pic>
        <p:nvPicPr>
          <p:cNvPr id="287" name="Immagin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616" y="3429000"/>
            <a:ext cx="3521088" cy="2520280"/>
          </a:xfrm>
          <a:prstGeom prst="rect">
            <a:avLst/>
          </a:prstGeom>
          <a:ln w="9360">
            <a:noFill/>
          </a:ln>
        </p:spPr>
      </p:pic>
      <p:pic>
        <p:nvPicPr>
          <p:cNvPr id="288" name="Immagin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24" y="1124744"/>
            <a:ext cx="2856600" cy="2075400"/>
          </a:xfrm>
          <a:prstGeom prst="rect">
            <a:avLst/>
          </a:prstGeom>
          <a:ln w="9360">
            <a:noFill/>
          </a:ln>
        </p:spPr>
      </p:pic>
      <p:pic>
        <p:nvPicPr>
          <p:cNvPr id="289" name="Immagine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3645024"/>
            <a:ext cx="4221720" cy="2385000"/>
          </a:xfrm>
          <a:prstGeom prst="rect">
            <a:avLst/>
          </a:prstGeom>
          <a:ln w="9360">
            <a:noFill/>
          </a:ln>
        </p:spPr>
      </p:pic>
      <p:grpSp>
        <p:nvGrpSpPr>
          <p:cNvPr id="8" name="Gruppo 7"/>
          <p:cNvGrpSpPr/>
          <p:nvPr/>
        </p:nvGrpSpPr>
        <p:grpSpPr>
          <a:xfrm>
            <a:off x="1151112" y="5805264"/>
            <a:ext cx="7992888" cy="802432"/>
            <a:chOff x="1043608" y="6048672"/>
            <a:chExt cx="7992888" cy="802432"/>
          </a:xfrm>
        </p:grpSpPr>
        <p:pic>
          <p:nvPicPr>
            <p:cNvPr id="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915480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Il menù della scuola</a:t>
            </a:r>
            <a:endParaRPr dirty="0"/>
          </a:p>
        </p:txBody>
      </p:sp>
      <p:graphicFrame>
        <p:nvGraphicFramePr>
          <p:cNvPr id="291" name="Table 2"/>
          <p:cNvGraphicFramePr/>
          <p:nvPr/>
        </p:nvGraphicFramePr>
        <p:xfrm>
          <a:off x="1043608" y="1340768"/>
          <a:ext cx="7920877" cy="2560320"/>
        </p:xfrm>
        <a:graphic>
          <a:graphicData uri="http://schemas.openxmlformats.org/drawingml/2006/table">
            <a:tbl>
              <a:tblPr/>
              <a:tblGrid>
                <a:gridCol w="1584314"/>
                <a:gridCol w="1584314"/>
                <a:gridCol w="1584314"/>
                <a:gridCol w="1584314"/>
                <a:gridCol w="1583621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b="1" dirty="0">
                          <a:solidFill>
                            <a:srgbClr val="0070C0"/>
                          </a:solidFill>
                          <a:latin typeface="Constantia"/>
                        </a:rPr>
                        <a:t>Lunedì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b="1" dirty="0">
                          <a:solidFill>
                            <a:srgbClr val="0070C0"/>
                          </a:solidFill>
                          <a:latin typeface="Constantia"/>
                        </a:rPr>
                        <a:t>Martedì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b="1" dirty="0">
                          <a:solidFill>
                            <a:srgbClr val="0070C0"/>
                          </a:solidFill>
                          <a:latin typeface="Constantia"/>
                        </a:rPr>
                        <a:t>Mercoledì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b="1" dirty="0">
                          <a:solidFill>
                            <a:srgbClr val="0070C0"/>
                          </a:solidFill>
                          <a:latin typeface="Constantia"/>
                        </a:rPr>
                        <a:t>Giovedì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b="1" dirty="0">
                          <a:solidFill>
                            <a:srgbClr val="0070C0"/>
                          </a:solidFill>
                          <a:latin typeface="Constantia"/>
                        </a:rPr>
                        <a:t>Venerdì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Pasta in bianco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Risotto alla zucca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Pasta al pesto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Passato di verdura con riso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Pasta al pomodoro</a:t>
                      </a:r>
                      <a:endParaRPr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Pollo impanato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dirty="0">
                          <a:solidFill>
                            <a:srgbClr val="000000"/>
                          </a:solidFill>
                          <a:latin typeface="Constantia"/>
                        </a:rPr>
                        <a:t>Ricotta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Polpette di bovino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Frittata di verdure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Nasello al forno</a:t>
                      </a:r>
                      <a:endParaRPr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Insalata mista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Spinaci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dirty="0">
                          <a:solidFill>
                            <a:srgbClr val="000000"/>
                          </a:solidFill>
                          <a:latin typeface="Constantia"/>
                        </a:rPr>
                        <a:t>Carote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onstantia"/>
                        </a:rPr>
                        <a:t>Patate al forno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dirty="0">
                          <a:solidFill>
                            <a:srgbClr val="000000"/>
                          </a:solidFill>
                          <a:latin typeface="Constantia"/>
                        </a:rPr>
                        <a:t>Finocchi gratinati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2" name="CustomShape 3"/>
          <p:cNvSpPr/>
          <p:nvPr/>
        </p:nvSpPr>
        <p:spPr>
          <a:xfrm>
            <a:off x="1115616" y="4437112"/>
            <a:ext cx="7785720" cy="1006920"/>
          </a:xfrm>
          <a:prstGeom prst="wedgeRoundRectCallout">
            <a:avLst>
              <a:gd name="adj1" fmla="val -30122"/>
              <a:gd name="adj2" fmla="val -104017"/>
              <a:gd name="adj3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3200">
                <a:solidFill>
                  <a:srgbClr val="FFFFFF"/>
                </a:solidFill>
                <a:latin typeface="Constantia"/>
                <a:ea typeface="DejaVu Sans"/>
              </a:rPr>
              <a:t>COLORATO E VARIATO!</a:t>
            </a:r>
            <a:endParaRPr/>
          </a:p>
        </p:txBody>
      </p:sp>
      <p:grpSp>
        <p:nvGrpSpPr>
          <p:cNvPr id="6" name="Gruppo 5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115616" y="18864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CONDIMENTI</a:t>
            </a:r>
            <a:endParaRPr dirty="0"/>
          </a:p>
        </p:txBody>
      </p:sp>
      <p:sp>
        <p:nvSpPr>
          <p:cNvPr id="295" name="CustomShape 2"/>
          <p:cNvSpPr/>
          <p:nvPr/>
        </p:nvSpPr>
        <p:spPr>
          <a:xfrm>
            <a:off x="1115616" y="1340768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OLIO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BURRO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PANNA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Categoria: grassi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Attenzione a quantità e qualità!</a:t>
            </a:r>
            <a:endParaRPr dirty="0"/>
          </a:p>
        </p:txBody>
      </p:sp>
      <p:pic>
        <p:nvPicPr>
          <p:cNvPr id="296" name="Immagin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176" y="1556792"/>
            <a:ext cx="2601000" cy="2656440"/>
          </a:xfrm>
          <a:prstGeom prst="rect">
            <a:avLst/>
          </a:prstGeom>
          <a:ln w="9360">
            <a:noFill/>
          </a:ln>
        </p:spPr>
      </p:pic>
      <p:grpSp>
        <p:nvGrpSpPr>
          <p:cNvPr id="6" name="Gruppo 5"/>
          <p:cNvGrpSpPr/>
          <p:nvPr/>
        </p:nvGrpSpPr>
        <p:grpSpPr>
          <a:xfrm>
            <a:off x="1115616" y="5877272"/>
            <a:ext cx="7992888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115616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DOLCI</a:t>
            </a:r>
            <a:endParaRPr dirty="0"/>
          </a:p>
        </p:txBody>
      </p:sp>
      <p:sp>
        <p:nvSpPr>
          <p:cNvPr id="299" name="CustomShape 2"/>
          <p:cNvSpPr/>
          <p:nvPr/>
        </p:nvSpPr>
        <p:spPr>
          <a:xfrm>
            <a:off x="1115616" y="1340768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COSA INTENDIAMO PER DOLCE??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Si possono consumare 1-2 volte alla settimana</a:t>
            </a:r>
            <a:endParaRPr dirty="0"/>
          </a:p>
        </p:txBody>
      </p:sp>
      <p:grpSp>
        <p:nvGrpSpPr>
          <p:cNvPr id="5" name="Gruppo 4"/>
          <p:cNvGrpSpPr/>
          <p:nvPr/>
        </p:nvGrpSpPr>
        <p:grpSpPr>
          <a:xfrm>
            <a:off x="1151112" y="5733256"/>
            <a:ext cx="7992888" cy="802432"/>
            <a:chOff x="1043608" y="6048672"/>
            <a:chExt cx="7992888" cy="802432"/>
          </a:xfrm>
        </p:grpSpPr>
        <p:pic>
          <p:nvPicPr>
            <p:cNvPr id="6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915480" y="288032"/>
            <a:ext cx="8228520" cy="404664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DOLCI</a:t>
            </a:r>
            <a:endParaRPr dirty="0"/>
          </a:p>
        </p:txBody>
      </p:sp>
      <p:sp>
        <p:nvSpPr>
          <p:cNvPr id="302" name="CustomShape 2"/>
          <p:cNvSpPr/>
          <p:nvPr/>
        </p:nvSpPr>
        <p:spPr>
          <a:xfrm>
            <a:off x="971600" y="908720"/>
            <a:ext cx="4039200" cy="65772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4617B"/>
                </a:solidFill>
                <a:latin typeface="Constantia"/>
                <a:ea typeface="DejaVu Sans"/>
              </a:rPr>
              <a:t>MERENDINA CONFEZIONATA</a:t>
            </a:r>
            <a:endParaRPr dirty="0"/>
          </a:p>
        </p:txBody>
      </p:sp>
      <p:sp>
        <p:nvSpPr>
          <p:cNvPr id="303" name="CustomShape 3"/>
          <p:cNvSpPr/>
          <p:nvPr/>
        </p:nvSpPr>
        <p:spPr>
          <a:xfrm>
            <a:off x="5103360" y="836712"/>
            <a:ext cx="4040640" cy="6530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4617B"/>
                </a:solidFill>
                <a:latin typeface="Constantia"/>
                <a:ea typeface="DejaVu Sans"/>
              </a:rPr>
              <a:t>TORTA AL CIOCCOLATO DELLA MAMMA</a:t>
            </a:r>
            <a:endParaRPr dirty="0"/>
          </a:p>
        </p:txBody>
      </p:sp>
      <p:sp>
        <p:nvSpPr>
          <p:cNvPr id="304" name="CustomShape 4"/>
          <p:cNvSpPr/>
          <p:nvPr/>
        </p:nvSpPr>
        <p:spPr>
          <a:xfrm>
            <a:off x="1043608" y="1556792"/>
            <a:ext cx="3744416" cy="6912768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FARINA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 FRUMENTO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ZUCCHERO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OLIO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 PALMA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LATTE IN POLVERE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TUORLO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D’UOVO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OLIO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 GIRASOLE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LATTE SCREMATO IN POLVERE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ACQUA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GLUTINE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 FRUMENTO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FARINA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 RISO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LIEVITO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 BIRRA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PROTEINE DEL LATTE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AROMI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EMULSIONANTI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AMIDO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 FRUMENTO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SCIROPPO </a:t>
            </a:r>
            <a:r>
              <a:rPr lang="it-IT" sz="1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 GLUCOSIO – FRUTTOSIO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SALE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CACAO MAGRO</a:t>
            </a:r>
            <a:endParaRPr sz="1600" dirty="0"/>
          </a:p>
        </p:txBody>
      </p:sp>
      <p:sp>
        <p:nvSpPr>
          <p:cNvPr id="305" name="CustomShape 5"/>
          <p:cNvSpPr/>
          <p:nvPr/>
        </p:nvSpPr>
        <p:spPr>
          <a:xfrm>
            <a:off x="5103360" y="1628800"/>
            <a:ext cx="4040640" cy="3845520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FARINA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CIOCCOLATO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UOVA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ZUCCHERO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BURRO / OLIO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LATTE</a:t>
            </a:r>
            <a:endParaRPr sz="16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1600" dirty="0">
                <a:solidFill>
                  <a:srgbClr val="000000"/>
                </a:solidFill>
                <a:latin typeface="Constantia"/>
                <a:ea typeface="DejaVu Sans"/>
              </a:rPr>
              <a:t>LIEVITO</a:t>
            </a:r>
            <a:endParaRPr sz="1600" dirty="0"/>
          </a:p>
        </p:txBody>
      </p:sp>
      <p:grpSp>
        <p:nvGrpSpPr>
          <p:cNvPr id="8" name="Gruppo 7"/>
          <p:cNvGrpSpPr/>
          <p:nvPr/>
        </p:nvGrpSpPr>
        <p:grpSpPr>
          <a:xfrm>
            <a:off x="1187624" y="6165304"/>
            <a:ext cx="7632848" cy="576064"/>
            <a:chOff x="1043608" y="6048672"/>
            <a:chExt cx="7992888" cy="802432"/>
          </a:xfrm>
        </p:grpSpPr>
        <p:pic>
          <p:nvPicPr>
            <p:cNvPr id="9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971600" y="0"/>
            <a:ext cx="4039200" cy="65772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4617B"/>
                </a:solidFill>
                <a:latin typeface="Constantia"/>
                <a:ea typeface="DejaVu Sans"/>
              </a:rPr>
              <a:t>Gelato artigianale</a:t>
            </a:r>
            <a:endParaRPr dirty="0"/>
          </a:p>
        </p:txBody>
      </p:sp>
      <p:sp>
        <p:nvSpPr>
          <p:cNvPr id="308" name="CustomShape 2"/>
          <p:cNvSpPr/>
          <p:nvPr/>
        </p:nvSpPr>
        <p:spPr>
          <a:xfrm>
            <a:off x="5103360" y="1988840"/>
            <a:ext cx="4040640" cy="6530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4617B"/>
                </a:solidFill>
                <a:latin typeface="Constantia"/>
                <a:ea typeface="DejaVu Sans"/>
              </a:rPr>
              <a:t>Merendina confezionata</a:t>
            </a:r>
            <a:endParaRPr dirty="0"/>
          </a:p>
        </p:txBody>
      </p:sp>
      <p:pic>
        <p:nvPicPr>
          <p:cNvPr id="309" name="Segnaposto contenuto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3816424" cy="3024336"/>
          </a:xfrm>
          <a:prstGeom prst="rect">
            <a:avLst/>
          </a:prstGeom>
          <a:ln>
            <a:noFill/>
          </a:ln>
        </p:spPr>
      </p:pic>
      <p:pic>
        <p:nvPicPr>
          <p:cNvPr id="310" name="Segnaposto contenuto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4788024" cy="2232248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3275856" y="4293096"/>
            <a:ext cx="792248" cy="11522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8800" b="1" dirty="0">
                <a:solidFill>
                  <a:srgbClr val="8ADFFF"/>
                </a:solidFill>
                <a:latin typeface="Constantia"/>
                <a:ea typeface="DejaVu Sans"/>
              </a:rPr>
              <a:t>?</a:t>
            </a:r>
            <a:endParaRPr dirty="0"/>
          </a:p>
        </p:txBody>
      </p:sp>
      <p:grpSp>
        <p:nvGrpSpPr>
          <p:cNvPr id="8" name="Gruppo 7"/>
          <p:cNvGrpSpPr/>
          <p:nvPr/>
        </p:nvGrpSpPr>
        <p:grpSpPr>
          <a:xfrm>
            <a:off x="1151112" y="6055568"/>
            <a:ext cx="7992888" cy="802432"/>
            <a:chOff x="1043608" y="6048672"/>
            <a:chExt cx="7992888" cy="802432"/>
          </a:xfrm>
        </p:grpSpPr>
        <p:pic>
          <p:nvPicPr>
            <p:cNvPr id="9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115616" y="548680"/>
            <a:ext cx="8228520" cy="525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TUTTI I GIORNI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2 VOLTE ALLA SETTIMANA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MAX 3 VOLTE ALLA SETTIMANA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1-2 VOLTE ALLA SETTIMANA</a:t>
            </a:r>
            <a:endParaRPr dirty="0"/>
          </a:p>
        </p:txBody>
      </p:sp>
      <p:pic>
        <p:nvPicPr>
          <p:cNvPr id="31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1944216" cy="1080120"/>
          </a:xfrm>
          <a:prstGeom prst="rect">
            <a:avLst/>
          </a:prstGeom>
          <a:ln w="9360">
            <a:noFill/>
          </a:ln>
        </p:spPr>
      </p:pic>
      <p:pic>
        <p:nvPicPr>
          <p:cNvPr id="315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980728"/>
            <a:ext cx="1224136" cy="1152128"/>
          </a:xfrm>
          <a:prstGeom prst="rect">
            <a:avLst/>
          </a:prstGeom>
          <a:ln w="9360">
            <a:noFill/>
          </a:ln>
        </p:spPr>
      </p:pic>
      <p:pic>
        <p:nvPicPr>
          <p:cNvPr id="31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216" y="2204864"/>
            <a:ext cx="1698632" cy="891984"/>
          </a:xfrm>
          <a:prstGeom prst="rect">
            <a:avLst/>
          </a:prstGeom>
          <a:ln w="9360">
            <a:noFill/>
          </a:ln>
        </p:spPr>
      </p:pic>
      <p:pic>
        <p:nvPicPr>
          <p:cNvPr id="9" name="Segnaposto contenuto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112" y="3573016"/>
            <a:ext cx="2123728" cy="720080"/>
          </a:xfrm>
          <a:prstGeom prst="rect">
            <a:avLst/>
          </a:prstGeom>
          <a:ln>
            <a:noFill/>
          </a:ln>
        </p:spPr>
      </p:pic>
      <p:grpSp>
        <p:nvGrpSpPr>
          <p:cNvPr id="10" name="Gruppo 9"/>
          <p:cNvGrpSpPr/>
          <p:nvPr/>
        </p:nvGrpSpPr>
        <p:grpSpPr>
          <a:xfrm>
            <a:off x="1043608" y="5805264"/>
            <a:ext cx="7992888" cy="802432"/>
            <a:chOff x="1043608" y="6048672"/>
            <a:chExt cx="7992888" cy="802432"/>
          </a:xfrm>
        </p:grpSpPr>
        <p:pic>
          <p:nvPicPr>
            <p:cNvPr id="11" name="Picture 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043608" y="44624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ACQUA O BIBITE ZUCCHERATE?</a:t>
            </a:r>
            <a:endParaRPr dirty="0"/>
          </a:p>
        </p:txBody>
      </p:sp>
      <p:sp>
        <p:nvSpPr>
          <p:cNvPr id="321" name="CustomShape 2"/>
          <p:cNvSpPr/>
          <p:nvPr/>
        </p:nvSpPr>
        <p:spPr>
          <a:xfrm>
            <a:off x="1115616" y="1340768"/>
            <a:ext cx="8028384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BERE ALMENO 9 BICCHIERI </a:t>
            </a:r>
            <a:r>
              <a:rPr lang="it-IT" sz="2600" dirty="0" err="1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 ACQUA AL GIORNO!</a:t>
            </a:r>
            <a:endParaRPr dirty="0"/>
          </a:p>
        </p:txBody>
      </p:sp>
      <p:pic>
        <p:nvPicPr>
          <p:cNvPr id="32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3140968"/>
            <a:ext cx="1911960" cy="2493000"/>
          </a:xfrm>
          <a:prstGeom prst="rect">
            <a:avLst/>
          </a:prstGeom>
          <a:ln w="9360">
            <a:noFill/>
          </a:ln>
        </p:spPr>
      </p:pic>
      <p:sp>
        <p:nvSpPr>
          <p:cNvPr id="323" name="CustomShape 3"/>
          <p:cNvSpPr/>
          <p:nvPr/>
        </p:nvSpPr>
        <p:spPr>
          <a:xfrm>
            <a:off x="2483768" y="2852936"/>
            <a:ext cx="2807280" cy="1551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dirty="0">
                <a:solidFill>
                  <a:srgbClr val="000000"/>
                </a:solidFill>
                <a:latin typeface="Constantia"/>
                <a:ea typeface="DejaVu Sans"/>
              </a:rPr>
              <a:t>= 3 cucchiai pieni di zucchero!!</a:t>
            </a:r>
            <a:endParaRPr dirty="0"/>
          </a:p>
        </p:txBody>
      </p:sp>
      <p:sp>
        <p:nvSpPr>
          <p:cNvPr id="324" name="CustomShape 4"/>
          <p:cNvSpPr/>
          <p:nvPr/>
        </p:nvSpPr>
        <p:spPr>
          <a:xfrm>
            <a:off x="6084168" y="2636912"/>
            <a:ext cx="2807280" cy="2854800"/>
          </a:xfrm>
          <a:prstGeom prst="verticalScroll">
            <a:avLst>
              <a:gd name="adj" fmla="val 125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dirty="0">
                <a:solidFill>
                  <a:srgbClr val="FFFFFF"/>
                </a:solidFill>
                <a:latin typeface="Constantia"/>
                <a:ea typeface="DejaVu Sans"/>
              </a:rPr>
              <a:t>ACQUA: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400" dirty="0">
                <a:solidFill>
                  <a:srgbClr val="FFFFFF"/>
                </a:solidFill>
                <a:latin typeface="Constantia"/>
                <a:ea typeface="DejaVu Sans"/>
              </a:rPr>
              <a:t>ZERO ZUCCHERI!</a:t>
            </a:r>
            <a:endParaRPr dirty="0"/>
          </a:p>
        </p:txBody>
      </p:sp>
      <p:pic>
        <p:nvPicPr>
          <p:cNvPr id="32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944" y="1484784"/>
            <a:ext cx="2094480" cy="1875240"/>
          </a:xfrm>
          <a:prstGeom prst="rect">
            <a:avLst/>
          </a:prstGeom>
          <a:ln w="9360">
            <a:noFill/>
          </a:ln>
        </p:spPr>
      </p:pic>
      <p:grpSp>
        <p:nvGrpSpPr>
          <p:cNvPr id="9" name="Gruppo 8"/>
          <p:cNvGrpSpPr/>
          <p:nvPr/>
        </p:nvGrpSpPr>
        <p:grpSpPr>
          <a:xfrm>
            <a:off x="1151112" y="5733256"/>
            <a:ext cx="7992888" cy="802432"/>
            <a:chOff x="1043608" y="6048672"/>
            <a:chExt cx="7992888" cy="802432"/>
          </a:xfrm>
        </p:grpSpPr>
        <p:pic>
          <p:nvPicPr>
            <p:cNvPr id="10" name="Picture 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57200" y="704880"/>
            <a:ext cx="8228520" cy="114192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CustomShape 2"/>
          <p:cNvSpPr/>
          <p:nvPr/>
        </p:nvSpPr>
        <p:spPr>
          <a:xfrm>
            <a:off x="457200" y="1935000"/>
            <a:ext cx="8228520" cy="4388400"/>
          </a:xfrm>
          <a:prstGeom prst="rect">
            <a:avLst/>
          </a:prstGeom>
          <a:noFill/>
          <a:ln>
            <a:noFill/>
          </a:ln>
        </p:spPr>
      </p:sp>
      <p:pic>
        <p:nvPicPr>
          <p:cNvPr id="329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80" y="115920"/>
            <a:ext cx="8700120" cy="6525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115616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ATTIVITÀ FISICA</a:t>
            </a:r>
            <a:endParaRPr dirty="0"/>
          </a:p>
        </p:txBody>
      </p:sp>
      <p:sp>
        <p:nvSpPr>
          <p:cNvPr id="331" name="CustomShape 2"/>
          <p:cNvSpPr/>
          <p:nvPr/>
        </p:nvSpPr>
        <p:spPr>
          <a:xfrm>
            <a:off x="1115616" y="1124744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IMPORTANTE PER STARE IN SALUTE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GIOCARE ALL’ARIA APERTA, AL PARCO</a:t>
            </a:r>
            <a:endParaRPr dirty="0"/>
          </a:p>
          <a:p>
            <a:pPr algn="ctr">
              <a:lnSpc>
                <a:spcPct val="100000"/>
              </a:lnSpc>
            </a:pPr>
            <a:endParaRPr lang="it-IT" sz="2600" b="1" u="sng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600" b="1" u="sng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600" b="1" u="sng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it-IT" sz="2600" b="1" u="sng" dirty="0" smtClean="0">
                <a:solidFill>
                  <a:srgbClr val="000000"/>
                </a:solidFill>
                <a:latin typeface="Constantia"/>
                <a:ea typeface="DejaVu Sans"/>
              </a:rPr>
              <a:t>ALMENO </a:t>
            </a:r>
            <a:r>
              <a:rPr lang="it-IT" sz="2600" b="1" u="sng" dirty="0">
                <a:solidFill>
                  <a:srgbClr val="000000"/>
                </a:solidFill>
                <a:latin typeface="Constantia"/>
                <a:ea typeface="DejaVu Sans"/>
              </a:rPr>
              <a:t>60 MINUTI AL GIORNO! </a:t>
            </a:r>
            <a:r>
              <a:rPr lang="it-IT" sz="2600" b="1" u="sng" dirty="0" smtClean="0">
                <a:solidFill>
                  <a:srgbClr val="000000"/>
                </a:solidFill>
                <a:latin typeface="Wingdings"/>
                <a:ea typeface="DejaVu Sans"/>
              </a:rPr>
              <a:t></a:t>
            </a:r>
            <a:endParaRPr lang="it-IT" sz="2600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endParaRPr lang="it-IT" sz="2600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b="1" i="1" dirty="0" smtClean="0">
                <a:solidFill>
                  <a:srgbClr val="000000"/>
                </a:solidFill>
                <a:latin typeface="Constantia"/>
                <a:ea typeface="DejaVu Sans"/>
              </a:rPr>
              <a:t>GUARDARE </a:t>
            </a:r>
            <a:r>
              <a:rPr lang="it-IT" sz="2600" b="1" i="1" dirty="0">
                <a:solidFill>
                  <a:srgbClr val="000000"/>
                </a:solidFill>
                <a:latin typeface="Constantia"/>
                <a:ea typeface="DejaVu Sans"/>
              </a:rPr>
              <a:t>MENO TV E STARE MENO DAVANTI AI VIDEOGIOCHI</a:t>
            </a:r>
            <a:endParaRPr b="1" i="1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32" name="CustomShape 3"/>
          <p:cNvSpPr/>
          <p:nvPr/>
        </p:nvSpPr>
        <p:spPr>
          <a:xfrm>
            <a:off x="3851920" y="2708920"/>
            <a:ext cx="927720" cy="927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grpSp>
        <p:nvGrpSpPr>
          <p:cNvPr id="6" name="Gruppo 5"/>
          <p:cNvGrpSpPr/>
          <p:nvPr/>
        </p:nvGrpSpPr>
        <p:grpSpPr>
          <a:xfrm>
            <a:off x="1043608" y="5805264"/>
            <a:ext cx="7992888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800" y="17016"/>
            <a:ext cx="8179200" cy="1035720"/>
          </a:xfrm>
          <a:prstGeom prst="rect">
            <a:avLst/>
          </a:prstGeom>
          <a:ln w="9360">
            <a:noFill/>
          </a:ln>
        </p:spPr>
      </p:pic>
      <p:pic>
        <p:nvPicPr>
          <p:cNvPr id="253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1800" y="980728"/>
            <a:ext cx="4752528" cy="4392488"/>
          </a:xfrm>
          <a:prstGeom prst="rect">
            <a:avLst/>
          </a:prstGeom>
          <a:ln w="9360">
            <a:noFill/>
          </a:ln>
        </p:spPr>
      </p:pic>
      <p:grpSp>
        <p:nvGrpSpPr>
          <p:cNvPr id="5" name="Gruppo 4"/>
          <p:cNvGrpSpPr/>
          <p:nvPr/>
        </p:nvGrpSpPr>
        <p:grpSpPr>
          <a:xfrm>
            <a:off x="1043608" y="5938936"/>
            <a:ext cx="7992888" cy="802432"/>
            <a:chOff x="1043608" y="6048672"/>
            <a:chExt cx="7992888" cy="802432"/>
          </a:xfrm>
        </p:grpSpPr>
        <p:pic>
          <p:nvPicPr>
            <p:cNvPr id="6" name="Picture 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1024000" y="-27384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4500" dirty="0">
                <a:solidFill>
                  <a:srgbClr val="04617B"/>
                </a:solidFill>
                <a:latin typeface="Calibri"/>
                <a:ea typeface="DejaVu Sans"/>
              </a:rPr>
              <a:t>La giornata alimentare equilibrata</a:t>
            </a:r>
            <a:endParaRPr dirty="0"/>
          </a:p>
        </p:txBody>
      </p:sp>
      <p:sp>
        <p:nvSpPr>
          <p:cNvPr id="335" name="CustomShape 2"/>
          <p:cNvSpPr/>
          <p:nvPr/>
        </p:nvSpPr>
        <p:spPr>
          <a:xfrm>
            <a:off x="971600" y="1340768"/>
            <a:ext cx="5613840" cy="4142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3 pasti PRINCIPALI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	(Colazione, Pranzo e Cena)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+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eventuale spuntino di metà mattina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   (5% delle Kcal tot.)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+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eventuale merenda del pomeriggio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   (10% delle Kcal Tot.)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36" name="CustomShape 3"/>
          <p:cNvSpPr/>
          <p:nvPr/>
        </p:nvSpPr>
        <p:spPr>
          <a:xfrm>
            <a:off x="6216120" y="2420888"/>
            <a:ext cx="2927880" cy="2307240"/>
          </a:xfrm>
          <a:prstGeom prst="foldedCorner">
            <a:avLst>
              <a:gd name="adj" fmla="val 16667"/>
            </a:avLst>
          </a:prstGeom>
          <a:solidFill>
            <a:srgbClr val="F2F5CB"/>
          </a:solidFill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spuntini e merende devono essere costituiti da alimenti salutari e tali da non pregiudicare l’appetito al pasto successivo.</a:t>
            </a:r>
            <a:endParaRPr dirty="0"/>
          </a:p>
        </p:txBody>
      </p:sp>
      <p:sp>
        <p:nvSpPr>
          <p:cNvPr id="337" name="CustomShape 4"/>
          <p:cNvSpPr/>
          <p:nvPr/>
        </p:nvSpPr>
        <p:spPr>
          <a:xfrm>
            <a:off x="1072800" y="5517232"/>
            <a:ext cx="8071200" cy="3672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i="1" dirty="0">
                <a:solidFill>
                  <a:srgbClr val="000000"/>
                </a:solidFill>
                <a:latin typeface="Constantia"/>
                <a:ea typeface="DejaVu Sans"/>
              </a:rPr>
              <a:t>Proposte Operative per la ristorazione scolastica – Regione Piemonte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024000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COLAZIONE</a:t>
            </a:r>
            <a:endParaRPr dirty="0"/>
          </a:p>
        </p:txBody>
      </p:sp>
      <p:sp>
        <p:nvSpPr>
          <p:cNvPr id="339" name="CustomShape 2"/>
          <p:cNvSpPr/>
          <p:nvPr/>
        </p:nvSpPr>
        <p:spPr>
          <a:xfrm>
            <a:off x="1024000" y="1196752"/>
            <a:ext cx="8228520" cy="438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4000" b="1" dirty="0">
                <a:solidFill>
                  <a:srgbClr val="03495C"/>
                </a:solidFill>
                <a:latin typeface="Constantia"/>
                <a:ea typeface="DejaVu Sans"/>
              </a:rPr>
              <a:t>PROTEINE: LATTE O YOGURT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4000" b="1" dirty="0">
                <a:solidFill>
                  <a:srgbClr val="03495C"/>
                </a:solidFill>
                <a:latin typeface="Constantia"/>
                <a:ea typeface="DejaVu Sans"/>
              </a:rPr>
              <a:t>                             </a:t>
            </a:r>
            <a:r>
              <a:rPr lang="it-IT" sz="4000" b="1" dirty="0">
                <a:solidFill>
                  <a:srgbClr val="BF0000"/>
                </a:solidFill>
                <a:latin typeface="Constantia"/>
                <a:ea typeface="DejaVu Sans"/>
              </a:rPr>
              <a:t>+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4000" b="1" dirty="0">
                <a:solidFill>
                  <a:srgbClr val="03495C"/>
                </a:solidFill>
                <a:latin typeface="Constantia"/>
                <a:ea typeface="DejaVu Sans"/>
              </a:rPr>
              <a:t>CARBOIDRATI: CEREALI, FETTE BISCOTTATE, BISCOTTI, succo di frutta, frutto di stagione</a:t>
            </a:r>
            <a:endParaRPr dirty="0"/>
          </a:p>
        </p:txBody>
      </p:sp>
      <p:grpSp>
        <p:nvGrpSpPr>
          <p:cNvPr id="5" name="Gruppo 4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6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915480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MERENDA</a:t>
            </a:r>
            <a:endParaRPr dirty="0"/>
          </a:p>
        </p:txBody>
      </p:sp>
      <p:sp>
        <p:nvSpPr>
          <p:cNvPr id="342" name="CustomShape 2"/>
          <p:cNvSpPr/>
          <p:nvPr/>
        </p:nvSpPr>
        <p:spPr>
          <a:xfrm>
            <a:off x="1115616" y="1124744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Solo se si ha davvero fame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Aiuta la memoria e a rimanere attenti in classe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Attenua la sensazione di fame MA NON BISOGNA ESAGERARE!</a:t>
            </a:r>
            <a:endParaRPr dirty="0"/>
          </a:p>
        </p:txBody>
      </p:sp>
      <p:grpSp>
        <p:nvGrpSpPr>
          <p:cNvPr id="5" name="Gruppo 4"/>
          <p:cNvGrpSpPr/>
          <p:nvPr/>
        </p:nvGrpSpPr>
        <p:grpSpPr>
          <a:xfrm>
            <a:off x="1115616" y="5877272"/>
            <a:ext cx="7992888" cy="802432"/>
            <a:chOff x="1043608" y="6048672"/>
            <a:chExt cx="7992888" cy="802432"/>
          </a:xfrm>
        </p:grpSpPr>
        <p:pic>
          <p:nvPicPr>
            <p:cNvPr id="6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2462760" cy="1637280"/>
          </a:xfrm>
          <a:prstGeom prst="rect">
            <a:avLst/>
          </a:prstGeom>
          <a:ln w="9360">
            <a:noFill/>
          </a:ln>
        </p:spPr>
      </p:pic>
      <p:pic>
        <p:nvPicPr>
          <p:cNvPr id="345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24" y="2636912"/>
            <a:ext cx="2256480" cy="1254600"/>
          </a:xfrm>
          <a:prstGeom prst="rect">
            <a:avLst/>
          </a:prstGeom>
          <a:ln w="9360">
            <a:noFill/>
          </a:ln>
        </p:spPr>
      </p:pic>
      <p:sp>
        <p:nvSpPr>
          <p:cNvPr id="346" name="CustomShape 1"/>
          <p:cNvSpPr/>
          <p:nvPr/>
        </p:nvSpPr>
        <p:spPr>
          <a:xfrm>
            <a:off x="2001280" y="44624"/>
            <a:ext cx="6171120" cy="85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COSA SAZIERÀ </a:t>
            </a:r>
            <a:r>
              <a:rPr lang="it-IT" sz="5000" dirty="0" err="1">
                <a:solidFill>
                  <a:srgbClr val="04617B"/>
                </a:solidFill>
                <a:latin typeface="Calibri"/>
                <a:ea typeface="DejaVu Sans"/>
              </a:rPr>
              <a:t>DI</a:t>
            </a: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  PIÙ? </a:t>
            </a:r>
            <a:endParaRPr dirty="0"/>
          </a:p>
        </p:txBody>
      </p:sp>
      <p:sp>
        <p:nvSpPr>
          <p:cNvPr id="347" name="CustomShape 2"/>
          <p:cNvSpPr/>
          <p:nvPr/>
        </p:nvSpPr>
        <p:spPr>
          <a:xfrm>
            <a:off x="1043608" y="1484784"/>
            <a:ext cx="2284920" cy="1795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000000"/>
                </a:solidFill>
                <a:latin typeface="Berlin Sans FB"/>
                <a:ea typeface="DejaVu Sans"/>
              </a:rPr>
              <a:t>UN PANINO AL PROSCIUTTO</a:t>
            </a:r>
            <a:endParaRPr dirty="0"/>
          </a:p>
        </p:txBody>
      </p:sp>
      <p:sp>
        <p:nvSpPr>
          <p:cNvPr id="348" name="CustomShape 3"/>
          <p:cNvSpPr/>
          <p:nvPr/>
        </p:nvSpPr>
        <p:spPr>
          <a:xfrm>
            <a:off x="6588224" y="1556792"/>
            <a:ext cx="2070720" cy="1368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000000"/>
                </a:solidFill>
                <a:latin typeface="Berlin Sans FB"/>
                <a:ea typeface="DejaVu Sans"/>
              </a:rPr>
              <a:t>UN CROISSANT</a:t>
            </a:r>
            <a:endParaRPr dirty="0"/>
          </a:p>
        </p:txBody>
      </p:sp>
      <p:sp>
        <p:nvSpPr>
          <p:cNvPr id="349" name="CustomShape 4"/>
          <p:cNvSpPr/>
          <p:nvPr/>
        </p:nvSpPr>
        <p:spPr>
          <a:xfrm rot="2463000">
            <a:off x="2529645" y="659038"/>
            <a:ext cx="483120" cy="978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5560">
            <a:solidFill>
              <a:srgbClr val="EEECE1"/>
            </a:solidFill>
            <a:round/>
          </a:ln>
        </p:spPr>
      </p:sp>
      <p:sp>
        <p:nvSpPr>
          <p:cNvPr id="350" name="CustomShape 5"/>
          <p:cNvSpPr/>
          <p:nvPr/>
        </p:nvSpPr>
        <p:spPr>
          <a:xfrm rot="18531000">
            <a:off x="6374449" y="698808"/>
            <a:ext cx="483120" cy="976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5560">
            <a:solidFill>
              <a:srgbClr val="EEECE1"/>
            </a:solidFill>
            <a:round/>
          </a:ln>
        </p:spPr>
      </p:sp>
      <p:sp>
        <p:nvSpPr>
          <p:cNvPr id="351" name="CustomShape 6"/>
          <p:cNvSpPr/>
          <p:nvPr/>
        </p:nvSpPr>
        <p:spPr>
          <a:xfrm>
            <a:off x="1115616" y="4581128"/>
            <a:ext cx="2232248" cy="1080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Kcal 223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rgbClr val="000000"/>
                </a:solidFill>
                <a:latin typeface="Comic Sans MS"/>
                <a:ea typeface="DejaVu Sans"/>
              </a:rPr>
              <a:t>Grassi 2 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Proteine 16g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Carboidrati 35 g</a:t>
            </a:r>
            <a:endParaRPr dirty="0"/>
          </a:p>
        </p:txBody>
      </p:sp>
      <p:sp>
        <p:nvSpPr>
          <p:cNvPr id="352" name="CustomShape 7"/>
          <p:cNvSpPr/>
          <p:nvPr/>
        </p:nvSpPr>
        <p:spPr>
          <a:xfrm>
            <a:off x="6516720" y="4437000"/>
            <a:ext cx="2487960" cy="16142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Kcal 228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rgbClr val="000000"/>
                </a:solidFill>
                <a:latin typeface="Comic Sans MS"/>
                <a:ea typeface="DejaVu Sans"/>
              </a:rPr>
              <a:t>Grassi 10 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Proteine 4 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Carboidrati 32 g</a:t>
            </a:r>
            <a:endParaRPr dirty="0"/>
          </a:p>
        </p:txBody>
      </p:sp>
      <p:grpSp>
        <p:nvGrpSpPr>
          <p:cNvPr id="12" name="Gruppo 11"/>
          <p:cNvGrpSpPr/>
          <p:nvPr/>
        </p:nvGrpSpPr>
        <p:grpSpPr>
          <a:xfrm>
            <a:off x="1151112" y="6055568"/>
            <a:ext cx="7992888" cy="802432"/>
            <a:chOff x="1043608" y="6048672"/>
            <a:chExt cx="7992888" cy="802432"/>
          </a:xfrm>
        </p:grpSpPr>
        <p:pic>
          <p:nvPicPr>
            <p:cNvPr id="13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907704" y="188640"/>
            <a:ext cx="6171120" cy="85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COSA SAZIERÀ </a:t>
            </a:r>
            <a:r>
              <a:rPr lang="it-IT" sz="5000" dirty="0" err="1">
                <a:solidFill>
                  <a:srgbClr val="04617B"/>
                </a:solidFill>
                <a:latin typeface="Calibri"/>
                <a:ea typeface="DejaVu Sans"/>
              </a:rPr>
              <a:t>DI</a:t>
            </a: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  PIÙ? </a:t>
            </a:r>
            <a:endParaRPr dirty="0"/>
          </a:p>
        </p:txBody>
      </p:sp>
      <p:sp>
        <p:nvSpPr>
          <p:cNvPr id="355" name="CustomShape 2"/>
          <p:cNvSpPr/>
          <p:nvPr/>
        </p:nvSpPr>
        <p:spPr>
          <a:xfrm>
            <a:off x="1187624" y="1628800"/>
            <a:ext cx="2284920" cy="1795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000000"/>
                </a:solidFill>
                <a:latin typeface="Berlin Sans FB"/>
                <a:ea typeface="DejaVu Sans"/>
              </a:rPr>
              <a:t>UN PACCHETTO </a:t>
            </a:r>
            <a:r>
              <a:rPr lang="it-IT" sz="2800" dirty="0" err="1">
                <a:solidFill>
                  <a:srgbClr val="000000"/>
                </a:solidFill>
                <a:latin typeface="Berlin Sans FB"/>
                <a:ea typeface="DejaVu Sans"/>
              </a:rPr>
              <a:t>DI</a:t>
            </a:r>
            <a:r>
              <a:rPr lang="it-IT" sz="2800" dirty="0">
                <a:solidFill>
                  <a:srgbClr val="000000"/>
                </a:solidFill>
                <a:latin typeface="Berlin Sans FB"/>
                <a:ea typeface="DejaVu Sans"/>
              </a:rPr>
              <a:t> PATATINE</a:t>
            </a:r>
            <a:endParaRPr dirty="0"/>
          </a:p>
        </p:txBody>
      </p:sp>
      <p:sp>
        <p:nvSpPr>
          <p:cNvPr id="356" name="CustomShape 3"/>
          <p:cNvSpPr/>
          <p:nvPr/>
        </p:nvSpPr>
        <p:spPr>
          <a:xfrm>
            <a:off x="6084168" y="1556792"/>
            <a:ext cx="2070720" cy="1368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000000"/>
                </a:solidFill>
                <a:latin typeface="Berlin Sans FB"/>
                <a:ea typeface="DejaVu Sans"/>
              </a:rPr>
              <a:t>UN FRUTTO FRESCO</a:t>
            </a:r>
            <a:endParaRPr dirty="0"/>
          </a:p>
        </p:txBody>
      </p:sp>
      <p:sp>
        <p:nvSpPr>
          <p:cNvPr id="357" name="CustomShape 4"/>
          <p:cNvSpPr/>
          <p:nvPr/>
        </p:nvSpPr>
        <p:spPr>
          <a:xfrm rot="2463000">
            <a:off x="3465749" y="875062"/>
            <a:ext cx="483120" cy="978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5560">
            <a:solidFill>
              <a:srgbClr val="EEECE1"/>
            </a:solidFill>
            <a:round/>
          </a:ln>
        </p:spPr>
      </p:sp>
      <p:sp>
        <p:nvSpPr>
          <p:cNvPr id="358" name="CustomShape 5"/>
          <p:cNvSpPr/>
          <p:nvPr/>
        </p:nvSpPr>
        <p:spPr>
          <a:xfrm rot="18531000">
            <a:off x="5582361" y="842824"/>
            <a:ext cx="483120" cy="976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5560">
            <a:solidFill>
              <a:srgbClr val="EEECE1"/>
            </a:solidFill>
            <a:round/>
          </a:ln>
        </p:spPr>
      </p:sp>
      <p:sp>
        <p:nvSpPr>
          <p:cNvPr id="359" name="CustomShape 6"/>
          <p:cNvSpPr/>
          <p:nvPr/>
        </p:nvSpPr>
        <p:spPr>
          <a:xfrm>
            <a:off x="1187624" y="4725144"/>
            <a:ext cx="2278440" cy="16142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Kcal 150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rgbClr val="000000"/>
                </a:solidFill>
                <a:latin typeface="Comic Sans MS"/>
                <a:ea typeface="DejaVu Sans"/>
              </a:rPr>
              <a:t>Grassi 9 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Proteine 2 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Carboidrati 15 g</a:t>
            </a:r>
            <a:endParaRPr dirty="0"/>
          </a:p>
        </p:txBody>
      </p:sp>
      <p:sp>
        <p:nvSpPr>
          <p:cNvPr id="360" name="CustomShape 7"/>
          <p:cNvSpPr/>
          <p:nvPr/>
        </p:nvSpPr>
        <p:spPr>
          <a:xfrm>
            <a:off x="6372200" y="4293096"/>
            <a:ext cx="2487960" cy="16142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Kcal 50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rgbClr val="000000"/>
                </a:solidFill>
                <a:latin typeface="Comic Sans MS"/>
                <a:ea typeface="DejaVu Sans"/>
              </a:rPr>
              <a:t>Grassi 0 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Proteine 0 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mic Sans MS"/>
                <a:ea typeface="DejaVu Sans"/>
              </a:rPr>
              <a:t>Carboidrati 15 g</a:t>
            </a:r>
            <a:endParaRPr dirty="0"/>
          </a:p>
        </p:txBody>
      </p:sp>
      <p:pic>
        <p:nvPicPr>
          <p:cNvPr id="361" name="Immagin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68" y="2348880"/>
            <a:ext cx="2656440" cy="1992960"/>
          </a:xfrm>
          <a:prstGeom prst="rect">
            <a:avLst/>
          </a:prstGeom>
          <a:ln w="9360">
            <a:noFill/>
          </a:ln>
        </p:spPr>
      </p:pic>
      <p:pic>
        <p:nvPicPr>
          <p:cNvPr id="362" name="Immagin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2924944"/>
            <a:ext cx="3067560" cy="1808640"/>
          </a:xfrm>
          <a:prstGeom prst="rect">
            <a:avLst/>
          </a:prstGeom>
          <a:ln w="9360">
            <a:noFill/>
          </a:ln>
        </p:spPr>
      </p:pic>
      <p:grpSp>
        <p:nvGrpSpPr>
          <p:cNvPr id="12" name="Gruppo 11"/>
          <p:cNvGrpSpPr/>
          <p:nvPr/>
        </p:nvGrpSpPr>
        <p:grpSpPr>
          <a:xfrm>
            <a:off x="1187624" y="6309320"/>
            <a:ext cx="7416824" cy="548680"/>
            <a:chOff x="1043608" y="6048672"/>
            <a:chExt cx="7992888" cy="802432"/>
          </a:xfrm>
        </p:grpSpPr>
        <p:pic>
          <p:nvPicPr>
            <p:cNvPr id="13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1187624" y="332656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LAVATI I DENTI DOPO OGNI PASTO!!</a:t>
            </a:r>
            <a:endParaRPr dirty="0"/>
          </a:p>
        </p:txBody>
      </p:sp>
      <p:sp>
        <p:nvSpPr>
          <p:cNvPr id="365" name="CustomShape 2"/>
          <p:cNvSpPr/>
          <p:nvPr/>
        </p:nvSpPr>
        <p:spPr>
          <a:xfrm>
            <a:off x="1115616" y="1484784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Spazzolino e dentifricio per l’igiene della nostra bocca!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Importante per 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400" dirty="0">
                <a:solidFill>
                  <a:srgbClr val="000000"/>
                </a:solidFill>
                <a:latin typeface="Constantia"/>
                <a:ea typeface="DejaVu Sans"/>
              </a:rPr>
              <a:t>Eliminare i batteri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400" dirty="0">
                <a:solidFill>
                  <a:srgbClr val="000000"/>
                </a:solidFill>
                <a:latin typeface="Constantia"/>
                <a:ea typeface="DejaVu Sans"/>
              </a:rPr>
              <a:t>Evitare le carie e altre infezioni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400" dirty="0">
                <a:solidFill>
                  <a:srgbClr val="000000"/>
                </a:solidFill>
                <a:latin typeface="Constantia"/>
                <a:ea typeface="DejaVu Sans"/>
              </a:rPr>
              <a:t>Evitare alito cattivo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400" dirty="0">
                <a:solidFill>
                  <a:srgbClr val="000000"/>
                </a:solidFill>
                <a:latin typeface="Constantia"/>
                <a:ea typeface="DejaVu Sans"/>
              </a:rPr>
              <a:t>Evitare denti sporchi</a:t>
            </a:r>
            <a:endParaRPr dirty="0"/>
          </a:p>
        </p:txBody>
      </p:sp>
      <p:pic>
        <p:nvPicPr>
          <p:cNvPr id="366" name="Immagin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4037400" cy="2694600"/>
          </a:xfrm>
          <a:prstGeom prst="rect">
            <a:avLst/>
          </a:prstGeom>
          <a:ln w="9360">
            <a:noFill/>
          </a:ln>
        </p:spPr>
      </p:pic>
      <p:grpSp>
        <p:nvGrpSpPr>
          <p:cNvPr id="6" name="Gruppo 5"/>
          <p:cNvGrpSpPr/>
          <p:nvPr/>
        </p:nvGrpSpPr>
        <p:grpSpPr>
          <a:xfrm>
            <a:off x="1115616" y="6055568"/>
            <a:ext cx="8028384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1187624" y="116632"/>
            <a:ext cx="7771320" cy="2611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r>
              <a:rPr lang="it-IT" sz="5600" b="1" dirty="0">
                <a:solidFill>
                  <a:srgbClr val="4FE3AC"/>
                </a:solidFill>
                <a:latin typeface="Calibri"/>
                <a:ea typeface="DejaVu Sans"/>
              </a:rPr>
              <a:t>LETTURA DELLE ETICHETTE</a:t>
            </a:r>
            <a:endParaRPr dirty="0"/>
          </a:p>
        </p:txBody>
      </p:sp>
      <p:pic>
        <p:nvPicPr>
          <p:cNvPr id="36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3344" y="2924944"/>
            <a:ext cx="3454920" cy="2761200"/>
          </a:xfrm>
          <a:prstGeom prst="rect">
            <a:avLst/>
          </a:prstGeom>
          <a:ln w="9360">
            <a:noFill/>
          </a:ln>
        </p:spPr>
      </p:pic>
      <p:grpSp>
        <p:nvGrpSpPr>
          <p:cNvPr id="5" name="Gruppo 4"/>
          <p:cNvGrpSpPr/>
          <p:nvPr/>
        </p:nvGrpSpPr>
        <p:grpSpPr>
          <a:xfrm>
            <a:off x="1115616" y="5877272"/>
            <a:ext cx="7992888" cy="802432"/>
            <a:chOff x="1043608" y="6048672"/>
            <a:chExt cx="7992888" cy="802432"/>
          </a:xfrm>
        </p:grpSpPr>
        <p:pic>
          <p:nvPicPr>
            <p:cNvPr id="6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1240024" y="332656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ELENCO INGREDIENTI: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in ordine DECRESCENTE</a:t>
            </a:r>
            <a:endParaRPr dirty="0"/>
          </a:p>
        </p:txBody>
      </p:sp>
      <p:sp>
        <p:nvSpPr>
          <p:cNvPr id="372" name="CustomShape 2"/>
          <p:cNvSpPr/>
          <p:nvPr/>
        </p:nvSpPr>
        <p:spPr>
          <a:xfrm>
            <a:off x="1007640" y="1368824"/>
            <a:ext cx="3564360" cy="299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nstantia"/>
                <a:ea typeface="DejaVu Sans"/>
              </a:rPr>
              <a:t>SUCCO 1: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nstantia"/>
                <a:ea typeface="DejaVu Sans"/>
              </a:rPr>
              <a:t>Succo di mela 100%</a:t>
            </a:r>
            <a:endParaRPr dirty="0"/>
          </a:p>
        </p:txBody>
      </p:sp>
      <p:sp>
        <p:nvSpPr>
          <p:cNvPr id="373" name="CustomShape 3"/>
          <p:cNvSpPr/>
          <p:nvPr/>
        </p:nvSpPr>
        <p:spPr>
          <a:xfrm>
            <a:off x="5671568" y="1374296"/>
            <a:ext cx="3292920" cy="363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nstantia"/>
                <a:ea typeface="DejaVu Sans"/>
              </a:rPr>
              <a:t>SUCCO 2: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nstantia"/>
                <a:ea typeface="DejaVu Sans"/>
              </a:rPr>
              <a:t>Acqua, purea di mela 20%, succo concentrato di mela, acido citrico, pectina, vitamina C, </a:t>
            </a:r>
            <a:r>
              <a:rPr lang="it-IT" sz="2000" dirty="0" err="1">
                <a:solidFill>
                  <a:srgbClr val="000000"/>
                </a:solidFill>
                <a:latin typeface="Constantia"/>
                <a:ea typeface="DejaVu Sans"/>
              </a:rPr>
              <a:t>B-carotene</a:t>
            </a:r>
            <a:r>
              <a:rPr lang="it-IT" sz="2000" dirty="0">
                <a:solidFill>
                  <a:srgbClr val="000000"/>
                </a:solidFill>
                <a:latin typeface="Constantia"/>
                <a:ea typeface="DejaVu Sans"/>
              </a:rPr>
              <a:t>, blu brillante FCF, aromi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74" name="CustomShape 4"/>
          <p:cNvSpPr/>
          <p:nvPr/>
        </p:nvSpPr>
        <p:spPr>
          <a:xfrm>
            <a:off x="5652120" y="3429000"/>
            <a:ext cx="3292920" cy="1896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nstantia"/>
                <a:ea typeface="DejaVu Sans"/>
              </a:rPr>
              <a:t>SUCCO 3: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Constantia"/>
                <a:ea typeface="DejaVu Sans"/>
              </a:rPr>
              <a:t>Acqua, succo di pesca, latte scremato, zucchero, purea di mango, pectina, aromi, acido citrico, vitamine C, E</a:t>
            </a:r>
            <a:endParaRPr dirty="0"/>
          </a:p>
        </p:txBody>
      </p:sp>
      <p:pic>
        <p:nvPicPr>
          <p:cNvPr id="375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3389760" cy="3270600"/>
          </a:xfrm>
          <a:prstGeom prst="rect">
            <a:avLst/>
          </a:prstGeom>
          <a:ln w="9360">
            <a:noFill/>
          </a:ln>
        </p:spPr>
      </p:pic>
      <p:grpSp>
        <p:nvGrpSpPr>
          <p:cNvPr id="8" name="Gruppo 7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9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1115616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ALLERGENI</a:t>
            </a:r>
            <a:endParaRPr dirty="0"/>
          </a:p>
        </p:txBody>
      </p:sp>
      <p:sp>
        <p:nvSpPr>
          <p:cNvPr id="378" name="CustomShape 2"/>
          <p:cNvSpPr/>
          <p:nvPr/>
        </p:nvSpPr>
        <p:spPr>
          <a:xfrm>
            <a:off x="1115616" y="1196752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800" dirty="0">
                <a:solidFill>
                  <a:srgbClr val="000000"/>
                </a:solidFill>
                <a:latin typeface="Constantia"/>
                <a:ea typeface="DejaVu Sans"/>
              </a:rPr>
              <a:t>SUCCO 3: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800" dirty="0">
                <a:solidFill>
                  <a:srgbClr val="000000"/>
                </a:solidFill>
                <a:latin typeface="Constantia"/>
                <a:ea typeface="DejaVu Sans"/>
              </a:rPr>
              <a:t>Acqua, succo di pesca, </a:t>
            </a:r>
            <a:r>
              <a:rPr lang="it-IT" sz="2800" b="1" dirty="0">
                <a:solidFill>
                  <a:srgbClr val="000000"/>
                </a:solidFill>
                <a:latin typeface="Constantia"/>
                <a:ea typeface="DejaVu Sans"/>
              </a:rPr>
              <a:t>latte scremato</a:t>
            </a:r>
            <a:r>
              <a:rPr lang="it-IT" sz="2800" dirty="0">
                <a:solidFill>
                  <a:srgbClr val="000000"/>
                </a:solidFill>
                <a:latin typeface="Constantia"/>
                <a:ea typeface="DejaVu Sans"/>
              </a:rPr>
              <a:t>, zucchero, purea di mango, pectina, aromi, acido citrico, vitamine C, 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5" name="Gruppo 4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6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1024000" y="188640"/>
            <a:ext cx="8228520" cy="72108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4600" dirty="0">
                <a:solidFill>
                  <a:srgbClr val="04617B"/>
                </a:solidFill>
                <a:latin typeface="Calibri"/>
                <a:ea typeface="DejaVu Sans"/>
              </a:rPr>
              <a:t>DICHIARAZIONE NUTRIZIONALE</a:t>
            </a:r>
            <a:endParaRPr dirty="0"/>
          </a:p>
        </p:txBody>
      </p:sp>
      <p:graphicFrame>
        <p:nvGraphicFramePr>
          <p:cNvPr id="381" name="Table 2"/>
          <p:cNvGraphicFramePr/>
          <p:nvPr/>
        </p:nvGraphicFramePr>
        <p:xfrm>
          <a:off x="1331640" y="1412776"/>
          <a:ext cx="6887160" cy="4423320"/>
        </p:xfrm>
        <a:graphic>
          <a:graphicData uri="http://schemas.openxmlformats.org/drawingml/2006/table">
            <a:tbl>
              <a:tblPr/>
              <a:tblGrid>
                <a:gridCol w="2823840"/>
                <a:gridCol w="2031840"/>
                <a:gridCol w="2031480"/>
              </a:tblGrid>
              <a:tr h="86832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Per 100 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Per porzione (30 g)</a:t>
                      </a:r>
                      <a:endParaRPr/>
                    </a:p>
                  </a:txBody>
                  <a:tcPr/>
                </a:tc>
              </a:tr>
              <a:tr h="50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Energia (Kcal)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400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120</a:t>
                      </a:r>
                      <a:endParaRPr/>
                    </a:p>
                  </a:txBody>
                  <a:tcPr/>
                </a:tc>
              </a:tr>
              <a:tr h="50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Proteine (g)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3</a:t>
                      </a:r>
                      <a:endParaRPr/>
                    </a:p>
                  </a:txBody>
                  <a:tcPr/>
                </a:tc>
              </a:tr>
              <a:tr h="101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Carboidrati (g)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     Di cui zuccheri (g)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65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19,5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  <a:endParaRPr/>
                    </a:p>
                  </a:txBody>
                  <a:tcPr/>
                </a:tc>
              </a:tr>
              <a:tr h="101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Grassi (g)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    Di cui saturi (g)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14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4,2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3</a:t>
                      </a:r>
                      <a:endParaRPr/>
                    </a:p>
                  </a:txBody>
                  <a:tcPr/>
                </a:tc>
              </a:tr>
              <a:tr h="50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Sale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latin typeface="Constantia"/>
                        </a:rPr>
                        <a:t>0.5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latin typeface="Constantia"/>
                        </a:rPr>
                        <a:t>0,15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248472" cy="5805264"/>
          </a:xfrm>
          <a:prstGeom prst="rect">
            <a:avLst/>
          </a:prstGeom>
          <a:ln w="9360">
            <a:noFill/>
          </a:ln>
        </p:spPr>
      </p:pic>
      <p:grpSp>
        <p:nvGrpSpPr>
          <p:cNvPr id="4" name="Gruppo 3"/>
          <p:cNvGrpSpPr/>
          <p:nvPr/>
        </p:nvGrpSpPr>
        <p:grpSpPr>
          <a:xfrm>
            <a:off x="1043608" y="5938936"/>
            <a:ext cx="7992888" cy="802432"/>
            <a:chOff x="1043608" y="6048672"/>
            <a:chExt cx="7992888" cy="802432"/>
          </a:xfrm>
        </p:grpSpPr>
        <p:pic>
          <p:nvPicPr>
            <p:cNvPr id="5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1096008" y="188640"/>
            <a:ext cx="8228520" cy="72108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4600" dirty="0">
                <a:solidFill>
                  <a:srgbClr val="04617B"/>
                </a:solidFill>
                <a:latin typeface="Calibri"/>
                <a:ea typeface="DejaVu Sans"/>
              </a:rPr>
              <a:t>Qual è lo SPUNTINO IDEALE?</a:t>
            </a:r>
            <a:endParaRPr dirty="0"/>
          </a:p>
        </p:txBody>
      </p:sp>
      <p:pic>
        <p:nvPicPr>
          <p:cNvPr id="38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00" y="4365720"/>
            <a:ext cx="2662920" cy="1845360"/>
          </a:xfrm>
          <a:prstGeom prst="rect">
            <a:avLst/>
          </a:prstGeom>
          <a:ln w="9360">
            <a:noFill/>
          </a:ln>
        </p:spPr>
      </p:pic>
      <p:pic>
        <p:nvPicPr>
          <p:cNvPr id="385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1484784"/>
            <a:ext cx="2014920" cy="1449720"/>
          </a:xfrm>
          <a:prstGeom prst="rect">
            <a:avLst/>
          </a:prstGeom>
          <a:ln w="9360">
            <a:noFill/>
          </a:ln>
        </p:spPr>
      </p:pic>
      <p:pic>
        <p:nvPicPr>
          <p:cNvPr id="386" name="Picture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640" y="4653000"/>
            <a:ext cx="1173600" cy="1492920"/>
          </a:xfrm>
          <a:prstGeom prst="rect">
            <a:avLst/>
          </a:prstGeom>
          <a:ln w="9360">
            <a:noFill/>
          </a:ln>
        </p:spPr>
      </p:pic>
      <p:pic>
        <p:nvPicPr>
          <p:cNvPr id="387" name="Picture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8000" y="4508640"/>
            <a:ext cx="1478520" cy="1726200"/>
          </a:xfrm>
          <a:prstGeom prst="rect">
            <a:avLst/>
          </a:prstGeom>
          <a:ln w="9360">
            <a:noFill/>
          </a:ln>
        </p:spPr>
      </p:pic>
      <p:sp>
        <p:nvSpPr>
          <p:cNvPr id="388" name="CustomShape 2"/>
          <p:cNvSpPr/>
          <p:nvPr/>
        </p:nvSpPr>
        <p:spPr>
          <a:xfrm>
            <a:off x="395536" y="2204864"/>
            <a:ext cx="5022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dirty="0"/>
          </a:p>
        </p:txBody>
      </p:sp>
      <p:sp>
        <p:nvSpPr>
          <p:cNvPr id="389" name="CustomShape 3"/>
          <p:cNvSpPr/>
          <p:nvPr/>
        </p:nvSpPr>
        <p:spPr>
          <a:xfrm>
            <a:off x="4356000" y="2133720"/>
            <a:ext cx="5022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/>
          </a:p>
        </p:txBody>
      </p:sp>
      <p:sp>
        <p:nvSpPr>
          <p:cNvPr id="390" name="CustomShape 4"/>
          <p:cNvSpPr/>
          <p:nvPr/>
        </p:nvSpPr>
        <p:spPr>
          <a:xfrm>
            <a:off x="468360" y="4508640"/>
            <a:ext cx="5022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/>
          </a:p>
        </p:txBody>
      </p:sp>
      <p:sp>
        <p:nvSpPr>
          <p:cNvPr id="391" name="CustomShape 5"/>
          <p:cNvSpPr/>
          <p:nvPr/>
        </p:nvSpPr>
        <p:spPr>
          <a:xfrm>
            <a:off x="4427640" y="4581360"/>
            <a:ext cx="50220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/>
          </a:p>
        </p:txBody>
      </p:sp>
      <p:sp>
        <p:nvSpPr>
          <p:cNvPr id="392" name="CustomShape 6"/>
          <p:cNvSpPr/>
          <p:nvPr/>
        </p:nvSpPr>
        <p:spPr>
          <a:xfrm>
            <a:off x="395280" y="2205000"/>
            <a:ext cx="502200" cy="50220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393" name="CustomShape 7"/>
          <p:cNvSpPr/>
          <p:nvPr/>
        </p:nvSpPr>
        <p:spPr>
          <a:xfrm>
            <a:off x="4284720" y="2133720"/>
            <a:ext cx="502200" cy="50220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394" name="CustomShape 8"/>
          <p:cNvSpPr/>
          <p:nvPr/>
        </p:nvSpPr>
        <p:spPr>
          <a:xfrm>
            <a:off x="395280" y="4508640"/>
            <a:ext cx="502200" cy="50220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395" name="CustomShape 9"/>
          <p:cNvSpPr/>
          <p:nvPr/>
        </p:nvSpPr>
        <p:spPr>
          <a:xfrm>
            <a:off x="4356000" y="4581360"/>
            <a:ext cx="502200" cy="50220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</p:sp>
      <p:pic>
        <p:nvPicPr>
          <p:cNvPr id="17" name="Segnaposto contenuto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0072" y="1772816"/>
            <a:ext cx="2339752" cy="936104"/>
          </a:xfrm>
          <a:prstGeom prst="rect">
            <a:avLst/>
          </a:prstGeom>
          <a:ln>
            <a:noFill/>
          </a:ln>
        </p:spPr>
      </p:pic>
      <p:grpSp>
        <p:nvGrpSpPr>
          <p:cNvPr id="18" name="Gruppo 17"/>
          <p:cNvGrpSpPr/>
          <p:nvPr/>
        </p:nvGrpSpPr>
        <p:grpSpPr>
          <a:xfrm>
            <a:off x="1043608" y="6021288"/>
            <a:ext cx="8100392" cy="586408"/>
            <a:chOff x="1043608" y="6048672"/>
            <a:chExt cx="7992888" cy="802432"/>
          </a:xfrm>
        </p:grpSpPr>
        <p:pic>
          <p:nvPicPr>
            <p:cNvPr id="19" name="Picture 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951992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COME SCEGLIERE LO SPUNTINO</a:t>
            </a:r>
            <a:endParaRPr dirty="0"/>
          </a:p>
        </p:txBody>
      </p:sp>
      <p:pic>
        <p:nvPicPr>
          <p:cNvPr id="40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44" y="1196752"/>
            <a:ext cx="1713600" cy="1710360"/>
          </a:xfrm>
          <a:prstGeom prst="rect">
            <a:avLst/>
          </a:prstGeom>
          <a:ln w="9360">
            <a:noFill/>
          </a:ln>
        </p:spPr>
      </p:pic>
      <p:sp>
        <p:nvSpPr>
          <p:cNvPr id="406" name="CustomShape 2"/>
          <p:cNvSpPr/>
          <p:nvPr/>
        </p:nvSpPr>
        <p:spPr>
          <a:xfrm>
            <a:off x="1043608" y="3429000"/>
            <a:ext cx="4812120" cy="9464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Century Schoolbook"/>
                <a:ea typeface="DejaVu Sans"/>
              </a:rPr>
              <a:t>Meno di 150 kcal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Century Schoolbook"/>
                <a:ea typeface="DejaVu Sans"/>
              </a:rPr>
              <a:t>Meno di 5 g di grassi</a:t>
            </a:r>
            <a:endParaRPr dirty="0"/>
          </a:p>
        </p:txBody>
      </p:sp>
      <p:sp>
        <p:nvSpPr>
          <p:cNvPr id="407" name="CustomShape 3"/>
          <p:cNvSpPr/>
          <p:nvPr/>
        </p:nvSpPr>
        <p:spPr>
          <a:xfrm>
            <a:off x="4788024" y="3284984"/>
            <a:ext cx="594360" cy="1383120"/>
          </a:xfrm>
          <a:prstGeom prst="rightBrace">
            <a:avLst>
              <a:gd name="adj1" fmla="val 8343"/>
              <a:gd name="adj2" fmla="val 50000"/>
            </a:avLst>
          </a:prstGeom>
          <a:noFill/>
          <a:ln w="9360">
            <a:solidFill>
              <a:srgbClr val="065093"/>
            </a:solidFill>
            <a:miter/>
          </a:ln>
        </p:spPr>
      </p:sp>
      <p:sp>
        <p:nvSpPr>
          <p:cNvPr id="408" name="CustomShape 4"/>
          <p:cNvSpPr/>
          <p:nvPr/>
        </p:nvSpPr>
        <p:spPr>
          <a:xfrm>
            <a:off x="5652120" y="3717032"/>
            <a:ext cx="2810520" cy="459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00000"/>
                </a:solidFill>
                <a:latin typeface="Century Schoolbook"/>
                <a:ea typeface="DejaVu Sans"/>
              </a:rPr>
              <a:t>Per porzione</a:t>
            </a:r>
            <a:endParaRPr dirty="0"/>
          </a:p>
        </p:txBody>
      </p:sp>
      <p:grpSp>
        <p:nvGrpSpPr>
          <p:cNvPr id="8" name="Gruppo 7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9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6417360" cy="4515480"/>
          </a:xfrm>
          <a:prstGeom prst="rect">
            <a:avLst/>
          </a:prstGeom>
          <a:ln w="9360">
            <a:noFill/>
          </a:ln>
        </p:spPr>
      </p:pic>
      <p:grpSp>
        <p:nvGrpSpPr>
          <p:cNvPr id="4" name="Gruppo 3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5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  <p:sp>
        <p:nvSpPr>
          <p:cNvPr id="7" name="Rettangolo 6"/>
          <p:cNvSpPr/>
          <p:nvPr/>
        </p:nvSpPr>
        <p:spPr>
          <a:xfrm>
            <a:off x="6084168" y="908720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6918840" cy="4785120"/>
          </a:xfrm>
          <a:prstGeom prst="rect">
            <a:avLst/>
          </a:prstGeom>
          <a:ln w="9360">
            <a:noFill/>
          </a:ln>
        </p:spPr>
      </p:pic>
      <p:grpSp>
        <p:nvGrpSpPr>
          <p:cNvPr id="4" name="Gruppo 3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5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4065984" y="990000"/>
            <a:ext cx="5042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FRUTTA FRESCA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3958560" y="2132856"/>
            <a:ext cx="518544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1 Frutto medio = 100 gr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KCAL:      50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GRASSI:   0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Per fare 150 Kcal posso mangiare 3 frutti!!</a:t>
            </a:r>
            <a:endParaRPr dirty="0"/>
          </a:p>
        </p:txBody>
      </p:sp>
      <p:pic>
        <p:nvPicPr>
          <p:cNvPr id="416" name="Picture 3"/>
          <p:cNvPicPr/>
          <p:nvPr/>
        </p:nvPicPr>
        <p:blipFill>
          <a:blip r:embed="rId3" cstate="print"/>
          <a:srcRect l="27230" t="22094" r="23037"/>
          <a:stretch>
            <a:fillRect/>
          </a:stretch>
        </p:blipFill>
        <p:spPr>
          <a:xfrm>
            <a:off x="971600" y="476672"/>
            <a:ext cx="2999160" cy="3524760"/>
          </a:xfrm>
          <a:prstGeom prst="rect">
            <a:avLst/>
          </a:prstGeom>
          <a:ln w="9360">
            <a:noFill/>
          </a:ln>
        </p:spPr>
      </p:pic>
      <p:grpSp>
        <p:nvGrpSpPr>
          <p:cNvPr id="6" name="Gruppo 5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3"/>
          <p:cNvPicPr/>
          <p:nvPr/>
        </p:nvPicPr>
        <p:blipFill>
          <a:blip r:embed="rId2" cstate="print"/>
          <a:srcRect l="16595" t="5400" r="9407" b="3897"/>
          <a:stretch>
            <a:fillRect/>
          </a:stretch>
        </p:blipFill>
        <p:spPr>
          <a:xfrm>
            <a:off x="1763688" y="692696"/>
            <a:ext cx="5904296" cy="4032448"/>
          </a:xfrm>
          <a:prstGeom prst="rect">
            <a:avLst/>
          </a:prstGeom>
          <a:ln w="9360">
            <a:noFill/>
          </a:ln>
        </p:spPr>
      </p:pic>
      <p:grpSp>
        <p:nvGrpSpPr>
          <p:cNvPr id="4" name="Gruppo 3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5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20750" t="24235" r="28888" b="43281"/>
          <a:stretch>
            <a:fillRect/>
          </a:stretch>
        </p:blipFill>
        <p:spPr bwMode="auto">
          <a:xfrm>
            <a:off x="1043608" y="188640"/>
            <a:ext cx="792088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o 6"/>
          <p:cNvGrpSpPr/>
          <p:nvPr/>
        </p:nvGrpSpPr>
        <p:grpSpPr>
          <a:xfrm>
            <a:off x="1115616" y="5938936"/>
            <a:ext cx="7992888" cy="802432"/>
            <a:chOff x="1043608" y="6048672"/>
            <a:chExt cx="7992888" cy="802432"/>
          </a:xfrm>
        </p:grpSpPr>
        <p:pic>
          <p:nvPicPr>
            <p:cNvPr id="8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1115616" y="18864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I 4 PERSONAGGI</a:t>
            </a:r>
            <a:endParaRPr dirty="0"/>
          </a:p>
        </p:txBody>
      </p:sp>
      <p:sp>
        <p:nvSpPr>
          <p:cNvPr id="424" name="CustomShape 2"/>
          <p:cNvSpPr/>
          <p:nvPr/>
        </p:nvSpPr>
        <p:spPr>
          <a:xfrm>
            <a:off x="1043608" y="1628800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>
                <a:solidFill>
                  <a:srgbClr val="000000"/>
                </a:solidFill>
                <a:latin typeface="Constantia"/>
                <a:ea typeface="DejaVu Sans"/>
              </a:rPr>
              <a:t>LUCA: intollerante al lattosio (non allergico!), dovrà evitare latte, yogurt e prodotti con questi ingredienti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>
                <a:solidFill>
                  <a:srgbClr val="000000"/>
                </a:solidFill>
                <a:latin typeface="Constantia"/>
                <a:ea typeface="DejaVu Sans"/>
              </a:rPr>
              <a:t>LIN: allergica alle uova, deve evitare anche le più piccole contaminazioni di questo alimento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pSp>
        <p:nvGrpSpPr>
          <p:cNvPr id="5" name="Gruppo 4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6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1115616" y="404664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I 4 PERSONAGGI</a:t>
            </a:r>
            <a:endParaRPr dirty="0"/>
          </a:p>
        </p:txBody>
      </p:sp>
      <p:sp>
        <p:nvSpPr>
          <p:cNvPr id="427" name="CustomShape 2"/>
          <p:cNvSpPr/>
          <p:nvPr/>
        </p:nvSpPr>
        <p:spPr>
          <a:xfrm>
            <a:off x="1043608" y="1772816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SAYID: allergico alla frutta secca, ingrediente che troviamo in moltissime merendine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GIULIA: celiaca, intollerante al glutine, deve accertarsi che in etichetta ci sia l’indicazione nutrizionale (</a:t>
            </a:r>
            <a:r>
              <a:rPr lang="it-IT" sz="2600" dirty="0" err="1">
                <a:solidFill>
                  <a:srgbClr val="000000"/>
                </a:solidFill>
                <a:latin typeface="Constantia"/>
                <a:ea typeface="DejaVu Sans"/>
              </a:rPr>
              <a:t>claim</a:t>
            </a: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) «senza glutine» o il marchio spiga barrata.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Il glutine si trova nei seguenti cereali: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Frumento, farro, </a:t>
            </a:r>
            <a:r>
              <a:rPr lang="it-IT" sz="2600" dirty="0" err="1">
                <a:solidFill>
                  <a:srgbClr val="000000"/>
                </a:solidFill>
                <a:latin typeface="Constantia"/>
                <a:ea typeface="DejaVu Sans"/>
              </a:rPr>
              <a:t>kamut</a:t>
            </a: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, orzo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6" name="Gruppo 5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1115616" y="1556792"/>
            <a:ext cx="7771320" cy="136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8800" b="1" dirty="0">
                <a:solidFill>
                  <a:srgbClr val="4FE3AC"/>
                </a:solidFill>
                <a:latin typeface="Calibri"/>
                <a:ea typeface="DejaVu Sans"/>
              </a:rPr>
              <a:t>DOMANDE</a:t>
            </a:r>
            <a:endParaRPr sz="3600" dirty="0"/>
          </a:p>
        </p:txBody>
      </p:sp>
      <p:sp>
        <p:nvSpPr>
          <p:cNvPr id="431" name="CustomShape 2"/>
          <p:cNvSpPr/>
          <p:nvPr/>
        </p:nvSpPr>
        <p:spPr>
          <a:xfrm>
            <a:off x="1372680" y="2924944"/>
            <a:ext cx="7771320" cy="150876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13800" b="1" dirty="0">
                <a:solidFill>
                  <a:srgbClr val="7CCA62"/>
                </a:solidFill>
                <a:latin typeface="Constantia"/>
                <a:ea typeface="DejaVu Sans"/>
              </a:rPr>
              <a:t>???????</a:t>
            </a:r>
            <a:endParaRPr dirty="0"/>
          </a:p>
        </p:txBody>
      </p:sp>
      <p:grpSp>
        <p:nvGrpSpPr>
          <p:cNvPr id="5" name="Gruppo 4"/>
          <p:cNvGrpSpPr/>
          <p:nvPr/>
        </p:nvGrpSpPr>
        <p:grpSpPr>
          <a:xfrm>
            <a:off x="1115616" y="5805264"/>
            <a:ext cx="7992888" cy="802432"/>
            <a:chOff x="1043608" y="6048672"/>
            <a:chExt cx="7992888" cy="802432"/>
          </a:xfrm>
        </p:grpSpPr>
        <p:pic>
          <p:nvPicPr>
            <p:cNvPr id="6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115616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FRUTTA E VERDURA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1115616" y="1052736"/>
            <a:ext cx="8228520" cy="17281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it-IT" sz="2600" i="1" dirty="0" smtClean="0">
                <a:solidFill>
                  <a:srgbClr val="000000"/>
                </a:solidFill>
                <a:latin typeface="Constantia"/>
                <a:ea typeface="DejaVu Sans"/>
              </a:rPr>
              <a:t>VARIARE </a:t>
            </a:r>
            <a:r>
              <a:rPr lang="it-IT" sz="2600" i="1" dirty="0">
                <a:solidFill>
                  <a:srgbClr val="000000"/>
                </a:solidFill>
                <a:latin typeface="Constantia"/>
                <a:ea typeface="DejaVu Sans"/>
              </a:rPr>
              <a:t>I COLORI </a:t>
            </a:r>
            <a:endParaRPr i="1" dirty="0"/>
          </a:p>
          <a:p>
            <a:pPr>
              <a:lnSpc>
                <a:spcPct val="100000"/>
              </a:lnSpc>
            </a:pPr>
            <a:r>
              <a:rPr lang="it-IT" sz="2600" dirty="0" smtClean="0">
                <a:solidFill>
                  <a:srgbClr val="000000"/>
                </a:solidFill>
                <a:latin typeface="Constantia"/>
                <a:ea typeface="DejaVu Sans"/>
              </a:rPr>
              <a:t>(</a:t>
            </a: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5: </a:t>
            </a:r>
            <a:r>
              <a:rPr lang="it-IT" sz="2600" dirty="0" smtClean="0">
                <a:solidFill>
                  <a:srgbClr val="000000"/>
                </a:solidFill>
                <a:latin typeface="Constantia"/>
                <a:ea typeface="DejaVu Sans"/>
              </a:rPr>
              <a:t>rosso, arancione/ giallo</a:t>
            </a: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, bianco, verde, </a:t>
            </a:r>
            <a:r>
              <a:rPr lang="it-IT" sz="2600" dirty="0" smtClean="0">
                <a:solidFill>
                  <a:srgbClr val="000000"/>
                </a:solidFill>
                <a:latin typeface="Constantia"/>
                <a:ea typeface="DejaVu Sans"/>
              </a:rPr>
              <a:t>blu/viola</a:t>
            </a: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)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endParaRPr lang="it-IT" sz="2600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i="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it-IT" sz="2600" i="1" dirty="0" err="1" smtClean="0">
                <a:solidFill>
                  <a:srgbClr val="000000"/>
                </a:solidFill>
                <a:latin typeface="Constantia"/>
                <a:ea typeface="DejaVu Sans"/>
              </a:rPr>
              <a:t>DI</a:t>
            </a:r>
            <a:r>
              <a:rPr lang="it-IT" sz="2600" i="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it-IT" sz="2600" i="1" dirty="0" smtClean="0">
                <a:solidFill>
                  <a:srgbClr val="000000"/>
                </a:solidFill>
                <a:latin typeface="Constantia"/>
                <a:ea typeface="DejaVu Sans"/>
              </a:rPr>
              <a:t>STAGIONE</a:t>
            </a:r>
            <a:endParaRPr i="1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it-IT" sz="2600" i="1" dirty="0" smtClean="0">
                <a:solidFill>
                  <a:srgbClr val="000000"/>
                </a:solidFill>
                <a:latin typeface="Constantia"/>
                <a:ea typeface="DejaVu Sans"/>
              </a:rPr>
              <a:t>5 </a:t>
            </a:r>
            <a:r>
              <a:rPr lang="it-IT" sz="2600" i="1" dirty="0">
                <a:solidFill>
                  <a:srgbClr val="000000"/>
                </a:solidFill>
                <a:latin typeface="Constantia"/>
                <a:ea typeface="DejaVu Sans"/>
              </a:rPr>
              <a:t>PORZIONI AL </a:t>
            </a:r>
            <a:r>
              <a:rPr lang="it-IT" sz="2600" i="1" dirty="0" smtClean="0">
                <a:solidFill>
                  <a:srgbClr val="000000"/>
                </a:solidFill>
                <a:latin typeface="Constantia"/>
                <a:ea typeface="DejaVu Sans"/>
              </a:rPr>
              <a:t>GIORNO</a:t>
            </a:r>
            <a:endParaRPr i="1" dirty="0"/>
          </a:p>
        </p:txBody>
      </p:sp>
      <p:pic>
        <p:nvPicPr>
          <p:cNvPr id="65538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5184576" cy="2492896"/>
          </a:xfrm>
          <a:prstGeom prst="rect">
            <a:avLst/>
          </a:prstGeom>
          <a:noFill/>
        </p:spPr>
      </p:pic>
      <p:grpSp>
        <p:nvGrpSpPr>
          <p:cNvPr id="8" name="Gruppo 7"/>
          <p:cNvGrpSpPr/>
          <p:nvPr/>
        </p:nvGrpSpPr>
        <p:grpSpPr>
          <a:xfrm>
            <a:off x="1043608" y="5866928"/>
            <a:ext cx="7992888" cy="802432"/>
            <a:chOff x="1043608" y="6048672"/>
            <a:chExt cx="7992888" cy="802432"/>
          </a:xfrm>
        </p:grpSpPr>
        <p:pic>
          <p:nvPicPr>
            <p:cNvPr id="9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187624" y="44624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La nostra prima </a:t>
            </a:r>
            <a:r>
              <a:rPr lang="it-IT" sz="5000" dirty="0" err="1">
                <a:solidFill>
                  <a:srgbClr val="04617B"/>
                </a:solidFill>
                <a:latin typeface="Calibri"/>
                <a:ea typeface="DejaVu Sans"/>
              </a:rPr>
              <a:t>scelta…</a:t>
            </a: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?</a:t>
            </a:r>
            <a:endParaRPr dirty="0"/>
          </a:p>
        </p:txBody>
      </p:sp>
      <p:grpSp>
        <p:nvGrpSpPr>
          <p:cNvPr id="8" name="Gruppo 7"/>
          <p:cNvGrpSpPr/>
          <p:nvPr/>
        </p:nvGrpSpPr>
        <p:grpSpPr>
          <a:xfrm>
            <a:off x="1043608" y="1217960"/>
            <a:ext cx="7929072" cy="4587304"/>
            <a:chOff x="1043608" y="1772816"/>
            <a:chExt cx="7929072" cy="4587304"/>
          </a:xfrm>
        </p:grpSpPr>
        <p:sp>
          <p:nvSpPr>
            <p:cNvPr id="262" name="CustomShape 2"/>
            <p:cNvSpPr/>
            <p:nvPr/>
          </p:nvSpPr>
          <p:spPr>
            <a:xfrm>
              <a:off x="1043608" y="1772816"/>
              <a:ext cx="4039200" cy="657720"/>
            </a:xfrm>
            <a:prstGeom prst="rect">
              <a:avLst/>
            </a:prstGeom>
            <a:noFill/>
            <a:ln>
              <a:noFill/>
            </a:ln>
          </p:spPr>
          <p:txBody>
            <a:bodyPr lIns="45720" tIns="0" rIns="4572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2400" b="1" dirty="0">
                  <a:solidFill>
                    <a:srgbClr val="04617B"/>
                  </a:solidFill>
                  <a:latin typeface="Constantia"/>
                  <a:ea typeface="DejaVu Sans"/>
                </a:rPr>
                <a:t>Succo di frutta</a:t>
              </a:r>
              <a:endParaRPr dirty="0"/>
            </a:p>
          </p:txBody>
        </p:sp>
        <p:sp>
          <p:nvSpPr>
            <p:cNvPr id="263" name="CustomShape 3"/>
            <p:cNvSpPr/>
            <p:nvPr/>
          </p:nvSpPr>
          <p:spPr>
            <a:xfrm>
              <a:off x="4932040" y="1844824"/>
              <a:ext cx="4040640" cy="653040"/>
            </a:xfrm>
            <a:prstGeom prst="rect">
              <a:avLst/>
            </a:prstGeom>
            <a:noFill/>
            <a:ln>
              <a:noFill/>
            </a:ln>
          </p:spPr>
          <p:txBody>
            <a:bodyPr lIns="45720" tIns="0" rIns="4572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2400" b="1" dirty="0">
                  <a:solidFill>
                    <a:srgbClr val="04617B"/>
                  </a:solidFill>
                  <a:latin typeface="Constantia"/>
                  <a:ea typeface="DejaVu Sans"/>
                </a:rPr>
                <a:t>Frutto fresco</a:t>
              </a:r>
              <a:endParaRPr dirty="0"/>
            </a:p>
          </p:txBody>
        </p:sp>
        <p:pic>
          <p:nvPicPr>
            <p:cNvPr id="264" name="Segnaposto contenuto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9288" y="2514600"/>
              <a:ext cx="2254680" cy="3845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5" name="Segnaposto contenuto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5080" y="2559840"/>
              <a:ext cx="4040640" cy="30294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uppo 8"/>
          <p:cNvGrpSpPr/>
          <p:nvPr/>
        </p:nvGrpSpPr>
        <p:grpSpPr>
          <a:xfrm>
            <a:off x="1043608" y="5938936"/>
            <a:ext cx="7992888" cy="802432"/>
            <a:chOff x="1043608" y="6048672"/>
            <a:chExt cx="7992888" cy="802432"/>
          </a:xfrm>
        </p:grpSpPr>
        <p:pic>
          <p:nvPicPr>
            <p:cNvPr id="10" name="Picture 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115616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Aggiungiamo zuccheri??</a:t>
            </a:r>
            <a:endParaRPr dirty="0"/>
          </a:p>
        </p:txBody>
      </p:sp>
      <p:pic>
        <p:nvPicPr>
          <p:cNvPr id="268" name="Segnaposto contenuto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280" y="1124744"/>
            <a:ext cx="6478920" cy="4313880"/>
          </a:xfrm>
          <a:prstGeom prst="rect">
            <a:avLst/>
          </a:prstGeom>
          <a:ln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6084720" y="1557360"/>
            <a:ext cx="2601000" cy="23752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800" dirty="0">
                <a:solidFill>
                  <a:srgbClr val="FFFFFF"/>
                </a:solidFill>
                <a:latin typeface="Constantia"/>
                <a:ea typeface="DejaVu Sans"/>
              </a:rPr>
              <a:t>VITAMINA C!</a:t>
            </a:r>
            <a:endParaRPr dirty="0"/>
          </a:p>
        </p:txBody>
      </p:sp>
      <p:grpSp>
        <p:nvGrpSpPr>
          <p:cNvPr id="6" name="Gruppo 5"/>
          <p:cNvGrpSpPr/>
          <p:nvPr/>
        </p:nvGrpSpPr>
        <p:grpSpPr>
          <a:xfrm>
            <a:off x="1043608" y="5877272"/>
            <a:ext cx="7992888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3"/>
          <p:cNvSpPr/>
          <p:nvPr/>
        </p:nvSpPr>
        <p:spPr>
          <a:xfrm>
            <a:off x="4648320" y="1920960"/>
            <a:ext cx="4037400" cy="443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>
                <a:solidFill>
                  <a:srgbClr val="000000"/>
                </a:solidFill>
                <a:latin typeface="Constantia"/>
                <a:ea typeface="DejaVu Sans"/>
              </a:rPr>
              <a:t>ORZO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>
                <a:solidFill>
                  <a:srgbClr val="000000"/>
                </a:solidFill>
                <a:latin typeface="Constantia"/>
                <a:ea typeface="DejaVu Sans"/>
              </a:rPr>
              <a:t>PATATE</a:t>
            </a:r>
            <a:endParaRPr/>
          </a:p>
        </p:txBody>
      </p:sp>
      <p:pic>
        <p:nvPicPr>
          <p:cNvPr id="27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7" y="5760"/>
            <a:ext cx="8058189" cy="5727496"/>
          </a:xfrm>
          <a:prstGeom prst="rect">
            <a:avLst/>
          </a:prstGeom>
          <a:ln w="9360">
            <a:noFill/>
          </a:ln>
        </p:spPr>
      </p:pic>
      <p:grpSp>
        <p:nvGrpSpPr>
          <p:cNvPr id="6" name="Gruppo 5"/>
          <p:cNvGrpSpPr/>
          <p:nvPr/>
        </p:nvGrpSpPr>
        <p:grpSpPr>
          <a:xfrm>
            <a:off x="1043608" y="5877272"/>
            <a:ext cx="7992888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915480" y="0"/>
            <a:ext cx="8428656" cy="5920840"/>
            <a:chOff x="915480" y="0"/>
            <a:chExt cx="8428656" cy="5920840"/>
          </a:xfrm>
        </p:grpSpPr>
        <p:sp>
          <p:nvSpPr>
            <p:cNvPr id="275" name="CustomShape 1"/>
            <p:cNvSpPr/>
            <p:nvPr/>
          </p:nvSpPr>
          <p:spPr>
            <a:xfrm>
              <a:off x="915480" y="0"/>
              <a:ext cx="822852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000" rIns="0" bIns="0" anchor="b"/>
            <a:lstStyle/>
            <a:p>
              <a:pPr algn="ctr">
                <a:lnSpc>
                  <a:spcPct val="100000"/>
                </a:lnSpc>
              </a:pPr>
              <a:r>
                <a:rPr lang="it-IT" sz="5000" dirty="0">
                  <a:solidFill>
                    <a:srgbClr val="04617B"/>
                  </a:solidFill>
                  <a:latin typeface="Calibri"/>
                  <a:ea typeface="DejaVu Sans"/>
                </a:rPr>
                <a:t>LATTE E YOGURT</a:t>
              </a:r>
              <a:endParaRPr dirty="0"/>
            </a:p>
          </p:txBody>
        </p:sp>
        <p:sp>
          <p:nvSpPr>
            <p:cNvPr id="276" name="CustomShape 2"/>
            <p:cNvSpPr/>
            <p:nvPr/>
          </p:nvSpPr>
          <p:spPr>
            <a:xfrm>
              <a:off x="1115616" y="1124744"/>
              <a:ext cx="8228520" cy="180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buSzPct val="25000"/>
                <a:buFont typeface="Wingdings 2" charset="2"/>
                <a:buChar char=""/>
              </a:pPr>
              <a:r>
                <a:rPr lang="it-IT" sz="2600" dirty="0">
                  <a:solidFill>
                    <a:srgbClr val="000000"/>
                  </a:solidFill>
                  <a:latin typeface="Constantia"/>
                  <a:ea typeface="DejaVu Sans"/>
                </a:rPr>
                <a:t>CONTENGONO CALCIO CHE FA BENE AD OSSA E DENTI</a:t>
              </a:r>
              <a:endParaRPr dirty="0"/>
            </a:p>
            <a:p>
              <a:pPr>
                <a:lnSpc>
                  <a:spcPct val="100000"/>
                </a:lnSpc>
              </a:pPr>
              <a:endParaRPr dirty="0"/>
            </a:p>
            <a:p>
              <a:pPr>
                <a:lnSpc>
                  <a:spcPct val="100000"/>
                </a:lnSpc>
                <a:buSzPct val="25000"/>
                <a:buFont typeface="Wingdings 2" charset="2"/>
                <a:buChar char=""/>
              </a:pPr>
              <a:r>
                <a:rPr lang="it-IT" sz="2600" dirty="0">
                  <a:solidFill>
                    <a:srgbClr val="000000"/>
                  </a:solidFill>
                  <a:latin typeface="Constantia"/>
                  <a:ea typeface="DejaVu Sans"/>
                </a:rPr>
                <a:t>CONTIENE LATTOSIO (ZUCCHERO)</a:t>
              </a:r>
              <a:endParaRPr dirty="0"/>
            </a:p>
          </p:txBody>
        </p:sp>
        <p:pic>
          <p:nvPicPr>
            <p:cNvPr id="277" name="Immagine 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616" y="2924944"/>
              <a:ext cx="4671000" cy="23356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278" name="Immagin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2708920"/>
              <a:ext cx="2524680" cy="321192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8" name="Gruppo 7"/>
          <p:cNvGrpSpPr/>
          <p:nvPr/>
        </p:nvGrpSpPr>
        <p:grpSpPr>
          <a:xfrm>
            <a:off x="1043608" y="5866928"/>
            <a:ext cx="7992888" cy="802432"/>
            <a:chOff x="1043608" y="6048672"/>
            <a:chExt cx="7992888" cy="802432"/>
          </a:xfrm>
        </p:grpSpPr>
        <p:pic>
          <p:nvPicPr>
            <p:cNvPr id="9" name="Picture 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115616" y="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it-IT" sz="5000" dirty="0">
                <a:solidFill>
                  <a:srgbClr val="04617B"/>
                </a:solidFill>
                <a:latin typeface="Calibri"/>
                <a:ea typeface="DejaVu Sans"/>
              </a:rPr>
              <a:t>I SECONDI PIATTI</a:t>
            </a:r>
            <a:endParaRPr dirty="0"/>
          </a:p>
        </p:txBody>
      </p:sp>
      <p:sp>
        <p:nvSpPr>
          <p:cNvPr id="281" name="CustomShape 2"/>
          <p:cNvSpPr/>
          <p:nvPr/>
        </p:nvSpPr>
        <p:spPr>
          <a:xfrm>
            <a:off x="915480" y="1124744"/>
            <a:ext cx="8228520" cy="43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LEGUMI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PESCE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UOVA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CARNE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FORMAGGI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it-IT" sz="2600" dirty="0">
                <a:solidFill>
                  <a:srgbClr val="000000"/>
                </a:solidFill>
                <a:latin typeface="Constantia"/>
                <a:ea typeface="DejaVu Sans"/>
              </a:rPr>
              <a:t>SALUMI</a:t>
            </a:r>
            <a:endParaRPr dirty="0"/>
          </a:p>
        </p:txBody>
      </p:sp>
      <p:pic>
        <p:nvPicPr>
          <p:cNvPr id="28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808" y="1124744"/>
            <a:ext cx="5999872" cy="4246920"/>
          </a:xfrm>
          <a:prstGeom prst="rect">
            <a:avLst/>
          </a:prstGeom>
          <a:ln w="9360">
            <a:noFill/>
          </a:ln>
        </p:spPr>
      </p:pic>
      <p:grpSp>
        <p:nvGrpSpPr>
          <p:cNvPr id="6" name="Gruppo 5"/>
          <p:cNvGrpSpPr/>
          <p:nvPr/>
        </p:nvGrpSpPr>
        <p:grpSpPr>
          <a:xfrm>
            <a:off x="1043608" y="5877272"/>
            <a:ext cx="7992888" cy="802432"/>
            <a:chOff x="1043608" y="6048672"/>
            <a:chExt cx="7992888" cy="802432"/>
          </a:xfrm>
        </p:grpSpPr>
        <p:pic>
          <p:nvPicPr>
            <p:cNvPr id="7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32" y="6048672"/>
              <a:ext cx="1115264" cy="764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F:\lci-logo-txt-2color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165304"/>
              <a:ext cx="4248472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1128</Words>
  <Application>Microsoft Office PowerPoint</Application>
  <PresentationFormat>Presentazione su schermo (4:3)</PresentationFormat>
  <Paragraphs>285</Paragraphs>
  <Slides>39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Solstizio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Bruno</cp:lastModifiedBy>
  <cp:revision>33</cp:revision>
  <dcterms:modified xsi:type="dcterms:W3CDTF">2017-12-18T12:07:03Z</dcterms:modified>
</cp:coreProperties>
</file>