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68" r:id="rId4"/>
    <p:sldId id="271" r:id="rId5"/>
    <p:sldId id="272" r:id="rId6"/>
    <p:sldId id="274" r:id="rId7"/>
    <p:sldId id="275" r:id="rId8"/>
    <p:sldId id="264" r:id="rId9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A964C6-9E61-487F-BECA-261BF4EAFBCC}" type="datetimeFigureOut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11C510-C667-4115-A208-E06E8053FE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560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172406-B1B3-49AD-83E9-43790C0C35AF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765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485A1F-69E0-4D30-81B4-ED8468B13725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6478E-2D9C-4264-965E-3387DE039330}" type="datetimeFigureOut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25FE7-CB07-4B44-9B56-CBDD45C2AA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B3223-3C82-405C-8BE6-93AFFF300CF0}" type="datetimeFigureOut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67D3E-2FEF-4F6F-AE73-318A0B3B042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D46C7-5AFA-423E-AA5D-9B43745D3337}" type="datetimeFigureOut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97C3B-23BB-4C31-9495-5372402300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2D3E7-D948-4303-AA7D-1C853FA6781B}" type="datetimeFigureOut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BA401-591C-4B0D-B72A-E15E2738F5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45AA6-63B3-46AC-BE10-1944D904088C}" type="datetimeFigureOut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6EC09-912C-47EF-812D-9E20ADD936D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A296D-B02B-4145-8D91-2AC5C8BEE51D}" type="datetimeFigureOut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BCBA3-0BA6-4A5E-AADC-667A8CC2A77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C8982-3A9E-4E51-8544-BB0C2D180A70}" type="datetimeFigureOut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DBD52-E345-4B11-8EFA-F4F2A60BFB9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1AC0C-9002-44CA-9709-4E0316ED9684}" type="datetimeFigureOut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4B4E1-D374-4E8C-B9EF-60990B0582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3D523-3FEB-4660-AB3C-09DE846937DC}" type="datetimeFigureOut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B0811-1BA9-436C-92B0-196B1394A4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AF58F-5893-4786-9B6E-68C9E5D835C2}" type="datetimeFigureOut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74DF2-4BC1-489A-A53E-4B445B965A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7941D-18EF-48C5-A94F-0F211A015B9F}" type="datetimeFigureOut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CF4F8-9DAA-4A62-ADCE-CEDC401ACC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8E4DDD-0E0A-474B-AC0F-3A38928E6C6F}" type="datetimeFigureOut">
              <a:rPr lang="it-IT"/>
              <a:pPr>
                <a:defRPr/>
              </a:pPr>
              <a:t>26/06/2014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77531C-8777-43DD-8264-73B68E44B83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Up2peer.interventi nei contesti del divertimento:riflessioni operative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Gruppi di lavoro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MANDATO </a:t>
            </a:r>
            <a:br>
              <a:rPr lang="it-IT" dirty="0" smtClean="0"/>
            </a:br>
            <a:r>
              <a:rPr lang="it-IT" sz="2700" i="1" dirty="0" smtClean="0"/>
              <a:t>mattina, ore 10,45 - 13</a:t>
            </a:r>
            <a:endParaRPr lang="it-IT" sz="27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3776663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600" i="1" dirty="0" smtClean="0"/>
              <a:t>ANALISI DEI VINCOLI E DELLE RISORSE DEL LAVORO NEI CONTESTI DEL DIVERTIMENTO PER LA RIDUZIONE DEGLI INCIDENTI STRADALI  DA GUIDA IN STATO DI EBBREZZA ALCOLICA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sz="1800" dirty="0" smtClean="0"/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800" dirty="0" smtClean="0"/>
              <a:t>Obiettivo </a:t>
            </a:r>
            <a:r>
              <a:rPr lang="it-IT" sz="1800" dirty="0"/>
              <a:t>dell’intervento: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1800" dirty="0"/>
              <a:t>Cosa voglio ottenere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1800" dirty="0"/>
              <a:t>Cosa rischio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1800" dirty="0"/>
              <a:t>Che ne è di coloro che non incontro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2200" dirty="0"/>
              <a:t>Quali strategie utilizzare per raggiungere gli obiettivi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MANDATO</a:t>
            </a:r>
            <a:br>
              <a:rPr lang="it-IT" smtClean="0"/>
            </a:br>
            <a:r>
              <a:rPr lang="it-IT" sz="2400" i="1" smtClean="0"/>
              <a:t>pomeriggio, ore 14,00 – 15,30</a:t>
            </a:r>
            <a:endParaRPr lang="it-IT" i="1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i="1" dirty="0" smtClean="0"/>
              <a:t>INDIVIDUAZIONE DELLE AZIONI REALIZZABILI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i="1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2400" dirty="0"/>
              <a:t>Descrizione della procedura e focalizzazione delle azioni che mi consentono di raggiungere gli obiettivi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2400" dirty="0" smtClean="0"/>
              <a:t>Quale utilizzo della tecnologia disponibile nel progetto?</a:t>
            </a:r>
            <a:endParaRPr lang="it-IT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i="1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i="1" smtClean="0"/>
              <a:t>sintesi</a:t>
            </a:r>
          </a:p>
        </p:txBody>
      </p:sp>
      <p:sp>
        <p:nvSpPr>
          <p:cNvPr id="17410" name="Segnaposto tes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it-IT" i="1" smtClean="0"/>
              <a:t>Obiettivi	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sz="1800" dirty="0" smtClean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800" dirty="0" smtClean="0"/>
              <a:t>Modificare credenze errate e rischiose  in tema di guida in stato di ebbrezza alcolica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sz="1800" dirty="0" smtClean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800" dirty="0" smtClean="0"/>
              <a:t>Ridurre il rischio di mettersi alla guida in stato di ebbrezza alcolica quella sera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sz="1800" dirty="0" smtClean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800" dirty="0" smtClean="0"/>
              <a:t>Rendere più visibile il progetto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  <p:sp>
        <p:nvSpPr>
          <p:cNvPr id="17412" name="Segnaposto testo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eaLnBrk="1" hangingPunct="1"/>
            <a:r>
              <a:rPr lang="it-IT" i="1" smtClean="0"/>
              <a:t>Azioni realizzabili</a:t>
            </a:r>
          </a:p>
        </p:txBody>
      </p:sp>
      <p:sp>
        <p:nvSpPr>
          <p:cNvPr id="17413" name="Segnaposto contenuto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it-IT" sz="1800" b="1" smtClean="0"/>
              <a:t>Credenze modificabili con le azioni del progetto</a:t>
            </a:r>
          </a:p>
          <a:p>
            <a:pPr lvl="1" eaLnBrk="1" hangingPunct="1"/>
            <a:r>
              <a:rPr lang="it-IT" sz="1200" smtClean="0"/>
              <a:t>Rituali magici</a:t>
            </a:r>
          </a:p>
          <a:p>
            <a:pPr lvl="1" eaLnBrk="1" hangingPunct="1"/>
            <a:r>
              <a:rPr lang="it-IT" sz="1200" smtClean="0"/>
              <a:t>L’alcol non modifica i riflessi (simulatore di guida)</a:t>
            </a:r>
          </a:p>
          <a:p>
            <a:pPr lvl="1" eaLnBrk="1" hangingPunct="1"/>
            <a:r>
              <a:rPr lang="it-IT" sz="1200" smtClean="0"/>
              <a:t>Autopercezione alcolemia (domanda di previsione alcolemia/etilometro)</a:t>
            </a:r>
          </a:p>
          <a:p>
            <a:pPr lvl="1" eaLnBrk="1" hangingPunct="1"/>
            <a:r>
              <a:rPr lang="it-IT" sz="1200" smtClean="0"/>
              <a:t>Leggi severe e inique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it-IT" sz="1800" b="1" smtClean="0"/>
              <a:t>Riduzione del danno</a:t>
            </a:r>
          </a:p>
          <a:p>
            <a:pPr lvl="1" eaLnBrk="1" hangingPunct="1"/>
            <a:r>
              <a:rPr lang="it-IT" sz="1200" smtClean="0"/>
              <a:t> Individuare il più sobrio</a:t>
            </a:r>
          </a:p>
          <a:p>
            <a:pPr lvl="1" eaLnBrk="1" hangingPunct="1"/>
            <a:r>
              <a:rPr lang="it-IT" sz="1200" smtClean="0"/>
              <a:t>Chiedo la collaborazione di un collega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it-IT" sz="1800" b="1" smtClean="0"/>
              <a:t>Azioni possibili di visibilità/approfondimento</a:t>
            </a:r>
          </a:p>
          <a:p>
            <a:pPr lvl="1" eaLnBrk="1" hangingPunct="1"/>
            <a:r>
              <a:rPr lang="it-IT" sz="1200" smtClean="0"/>
              <a:t>Consegna cartoline</a:t>
            </a:r>
          </a:p>
          <a:p>
            <a:pPr lvl="1" eaLnBrk="1" hangingPunct="1"/>
            <a:r>
              <a:rPr lang="it-IT" sz="1200" smtClean="0"/>
              <a:t>Invito scaricare cAlcolapp</a:t>
            </a:r>
          </a:p>
          <a:p>
            <a:pPr lvl="1" eaLnBrk="1" hangingPunct="1"/>
            <a:r>
              <a:rPr lang="it-IT" sz="1200" smtClean="0"/>
              <a:t>Eventuale consegna libretto alcol a nudo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it-IT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olo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713788" cy="1714500"/>
          </a:xfrm>
        </p:spPr>
        <p:txBody>
          <a:bodyPr/>
          <a:lstStyle/>
          <a:p>
            <a:pPr eaLnBrk="1" hangingPunct="1"/>
            <a:r>
              <a:rPr lang="it-IT" sz="4000" smtClean="0"/>
              <a:t>Metodologia di lavoro</a:t>
            </a:r>
            <a:br>
              <a:rPr lang="it-IT" sz="4000" smtClean="0"/>
            </a:br>
            <a:r>
              <a:rPr lang="it-IT" sz="3200" i="1" smtClean="0"/>
              <a:t>Procedura alla postazione/obiettivo 1</a:t>
            </a:r>
            <a:br>
              <a:rPr lang="it-IT" sz="3200" i="1" smtClean="0"/>
            </a:br>
            <a:r>
              <a:rPr lang="it-IT" sz="3200" i="1" smtClean="0"/>
              <a:t>PERSONE CON ALCOLEMIA INFERIORE A 1,19 GR/L</a:t>
            </a:r>
            <a:br>
              <a:rPr lang="it-IT" sz="3200" i="1" smtClean="0"/>
            </a:br>
            <a:endParaRPr lang="it-IT" sz="3200" i="1" smtClean="0"/>
          </a:p>
        </p:txBody>
      </p:sp>
      <p:sp>
        <p:nvSpPr>
          <p:cNvPr id="18434" name="Segnaposto contenuto 2"/>
          <p:cNvSpPr>
            <a:spLocks noGrp="1"/>
          </p:cNvSpPr>
          <p:nvPr>
            <p:ph sz="half" idx="1"/>
          </p:nvPr>
        </p:nvSpPr>
        <p:spPr>
          <a:xfrm>
            <a:off x="539750" y="2205038"/>
            <a:ext cx="4038600" cy="45259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it-IT" sz="1600" smtClean="0"/>
              <a:t>All’arrivo del cliente e del gruppetto di amici</a:t>
            </a:r>
          </a:p>
          <a:p>
            <a:pPr marL="0" indent="0" eaLnBrk="1" hangingPunct="1">
              <a:buFont typeface="Calibri" pitchFamily="34" charset="0"/>
              <a:buAutoNum type="arabicPeriod"/>
            </a:pPr>
            <a:endParaRPr lang="it-IT" sz="1600" smtClean="0"/>
          </a:p>
          <a:p>
            <a:pPr marL="0" indent="0" eaLnBrk="1" hangingPunct="1">
              <a:buFont typeface="Calibri" pitchFamily="34" charset="0"/>
              <a:buAutoNum type="arabicPeriod"/>
            </a:pPr>
            <a:r>
              <a:rPr lang="it-IT" sz="1600" smtClean="0"/>
              <a:t>Utilizzo di cAlcolapp (sezione gioco e sezione Quiz)</a:t>
            </a:r>
          </a:p>
          <a:p>
            <a:pPr marL="0" indent="0" eaLnBrk="1" hangingPunct="1">
              <a:buFont typeface="Calibri" pitchFamily="34" charset="0"/>
              <a:buAutoNum type="arabicPeriod"/>
            </a:pPr>
            <a:r>
              <a:rPr lang="it-IT" sz="1600" smtClean="0"/>
              <a:t>Eventuale uso di occhiali alcolemici, se alcolemia 0,00</a:t>
            </a:r>
          </a:p>
          <a:p>
            <a:pPr marL="0" indent="0" eaLnBrk="1" hangingPunct="1">
              <a:buFont typeface="Calibri" pitchFamily="34" charset="0"/>
              <a:buAutoNum type="arabicPeriod"/>
            </a:pPr>
            <a:r>
              <a:rPr lang="it-IT" sz="1600" smtClean="0"/>
              <a:t>Questionario go-card</a:t>
            </a:r>
          </a:p>
          <a:p>
            <a:pPr marL="0" indent="0" eaLnBrk="1" hangingPunct="1">
              <a:buFont typeface="Calibri" pitchFamily="34" charset="0"/>
              <a:buAutoNum type="arabicPeriod"/>
            </a:pPr>
            <a:r>
              <a:rPr lang="it-IT" sz="1600" smtClean="0"/>
              <a:t>Misurazione alcolemia</a:t>
            </a:r>
          </a:p>
          <a:p>
            <a:pPr lvl="1" eaLnBrk="1" hangingPunct="1">
              <a:buFont typeface="Calibri" pitchFamily="34" charset="0"/>
              <a:buAutoNum type="arabicPeriod"/>
            </a:pPr>
            <a:r>
              <a:rPr lang="it-IT" sz="1200" smtClean="0"/>
              <a:t>Sottostima alcolemia  (counceling)</a:t>
            </a:r>
          </a:p>
          <a:p>
            <a:pPr lvl="1" eaLnBrk="1" hangingPunct="1">
              <a:buFont typeface="Calibri" pitchFamily="34" charset="0"/>
              <a:buAutoNum type="arabicPeriod"/>
            </a:pPr>
            <a:r>
              <a:rPr lang="it-IT" sz="1200" smtClean="0"/>
              <a:t>Sovrastima  alcolemia (counceling)</a:t>
            </a:r>
          </a:p>
          <a:p>
            <a:pPr lvl="1" eaLnBrk="1" hangingPunct="1">
              <a:buFont typeface="Arial" charset="0"/>
              <a:buNone/>
            </a:pPr>
            <a:r>
              <a:rPr lang="it-IT" sz="1200" smtClean="0"/>
              <a:t>Si crea stupore (utilizzo curva alcolemica)</a:t>
            </a:r>
          </a:p>
          <a:p>
            <a:pPr lvl="1" eaLnBrk="1" hangingPunct="1">
              <a:buFont typeface="Arial" charset="0"/>
              <a:buNone/>
            </a:pPr>
            <a:r>
              <a:rPr lang="it-IT" sz="1200" smtClean="0"/>
              <a:t>Dubbio cognitivo</a:t>
            </a:r>
          </a:p>
          <a:p>
            <a:pPr marL="0" indent="0" eaLnBrk="1" hangingPunct="1">
              <a:buFont typeface="Calibri" pitchFamily="34" charset="0"/>
              <a:buAutoNum type="arabicPeriod"/>
            </a:pPr>
            <a:r>
              <a:rPr lang="it-IT" sz="1600" smtClean="0"/>
              <a:t>Prova ai simulatori</a:t>
            </a:r>
          </a:p>
          <a:p>
            <a:pPr marL="0" indent="0" eaLnBrk="1" hangingPunct="1">
              <a:buFont typeface="Calibri" pitchFamily="34" charset="0"/>
              <a:buAutoNum type="arabicPeriod"/>
            </a:pPr>
            <a:r>
              <a:rPr lang="it-IT" sz="1600" smtClean="0"/>
              <a:t>cAlcolapp (sezione curva alcolemica)</a:t>
            </a:r>
          </a:p>
          <a:p>
            <a:pPr marL="0" indent="0" eaLnBrk="1" hangingPunct="1">
              <a:buFont typeface="Arial" charset="0"/>
              <a:buNone/>
            </a:pPr>
            <a:endParaRPr lang="it-IT" sz="1600" smtClean="0"/>
          </a:p>
          <a:p>
            <a:pPr marL="0" indent="0" eaLnBrk="1" hangingPunct="1">
              <a:buFont typeface="Arial" charset="0"/>
              <a:buNone/>
            </a:pPr>
            <a:endParaRPr lang="it-IT" sz="1600" smtClean="0"/>
          </a:p>
        </p:txBody>
      </p:sp>
      <p:sp>
        <p:nvSpPr>
          <p:cNvPr id="18435" name="Segnaposto contenuto 3"/>
          <p:cNvSpPr>
            <a:spLocks noGrp="1"/>
          </p:cNvSpPr>
          <p:nvPr>
            <p:ph sz="half" idx="2"/>
          </p:nvPr>
        </p:nvSpPr>
        <p:spPr>
          <a:xfrm>
            <a:off x="4643438" y="2205038"/>
            <a:ext cx="4038600" cy="45259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it-IT" sz="1600" smtClean="0"/>
              <a:t>Credenze modificabili</a:t>
            </a:r>
          </a:p>
          <a:p>
            <a:pPr marL="0" indent="0" eaLnBrk="1" hangingPunct="1">
              <a:buFont typeface="Arial" charset="0"/>
              <a:buNone/>
            </a:pPr>
            <a:endParaRPr lang="it-IT" sz="1600" smtClean="0"/>
          </a:p>
          <a:p>
            <a:pPr marL="0" indent="0" eaLnBrk="1" hangingPunct="1">
              <a:buFont typeface="Calibri" pitchFamily="34" charset="0"/>
              <a:buAutoNum type="arabicPeriod"/>
            </a:pPr>
            <a:r>
              <a:rPr lang="it-IT" sz="1600" smtClean="0"/>
              <a:t>Rituali magici.    Leggi severe e inique</a:t>
            </a:r>
          </a:p>
          <a:p>
            <a:pPr marL="0" indent="0" eaLnBrk="1" hangingPunct="1">
              <a:buFont typeface="Calibri" pitchFamily="34" charset="0"/>
              <a:buAutoNum type="arabicPeriod"/>
            </a:pPr>
            <a:endParaRPr lang="it-IT" sz="1600" smtClean="0"/>
          </a:p>
          <a:p>
            <a:pPr marL="0" indent="0" eaLnBrk="1" hangingPunct="1">
              <a:buFont typeface="Calibri" pitchFamily="34" charset="0"/>
              <a:buAutoNum type="arabicPeriod"/>
            </a:pPr>
            <a:r>
              <a:rPr lang="it-IT" sz="1600" smtClean="0"/>
              <a:t>Rituali magici, autopercezione alcolemia.</a:t>
            </a:r>
          </a:p>
          <a:p>
            <a:pPr marL="0" indent="0" eaLnBrk="1" hangingPunct="1">
              <a:buFont typeface="Calibri" pitchFamily="34" charset="0"/>
              <a:buAutoNum type="arabicPeriod"/>
            </a:pPr>
            <a:endParaRPr lang="it-IT" sz="1600" smtClean="0"/>
          </a:p>
          <a:p>
            <a:pPr marL="0" indent="0" eaLnBrk="1" hangingPunct="1">
              <a:buFont typeface="Calibri" pitchFamily="34" charset="0"/>
              <a:buAutoNum type="arabicPeriod"/>
            </a:pPr>
            <a:r>
              <a:rPr lang="it-IT" sz="1600" smtClean="0"/>
              <a:t>Autopercezione alcolemia (domanda di previsionealcolemia)</a:t>
            </a:r>
          </a:p>
          <a:p>
            <a:pPr marL="0" indent="0" eaLnBrk="1" hangingPunct="1">
              <a:buFont typeface="Calibri" pitchFamily="34" charset="0"/>
              <a:buAutoNum type="arabicPeriod"/>
            </a:pPr>
            <a:r>
              <a:rPr lang="it-IT" sz="1600" smtClean="0"/>
              <a:t>Autopercezione alcolemia (domanda di previsionealcolemia/etilometro)</a:t>
            </a:r>
          </a:p>
          <a:p>
            <a:pPr marL="0" indent="0" eaLnBrk="1" hangingPunct="1">
              <a:buFont typeface="Calibri" pitchFamily="34" charset="0"/>
              <a:buAutoNum type="arabicPeriod"/>
            </a:pPr>
            <a:endParaRPr lang="it-IT" sz="1600" smtClean="0"/>
          </a:p>
          <a:p>
            <a:pPr marL="0" indent="0" eaLnBrk="1" hangingPunct="1">
              <a:buFont typeface="Calibri" pitchFamily="34" charset="0"/>
              <a:buAutoNum type="arabicPeriod"/>
            </a:pPr>
            <a:r>
              <a:rPr lang="it-IT" sz="1600" smtClean="0"/>
              <a:t>L’alcol non modifica i riflessi</a:t>
            </a:r>
          </a:p>
          <a:p>
            <a:pPr marL="0" indent="0" eaLnBrk="1" hangingPunct="1">
              <a:buFont typeface="Calibri" pitchFamily="34" charset="0"/>
              <a:buAutoNum type="arabicPeriod"/>
            </a:pPr>
            <a:r>
              <a:rPr lang="it-IT" sz="1600" smtClean="0"/>
              <a:t>Leggi severe e inique.</a:t>
            </a:r>
          </a:p>
          <a:p>
            <a:pPr marL="0" indent="0" eaLnBrk="1" hangingPunct="1">
              <a:buFont typeface="Arial" charset="0"/>
              <a:buNone/>
            </a:pPr>
            <a:endParaRPr lang="it-IT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713788" cy="1714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Metodologia di lavoro</a:t>
            </a:r>
            <a:br>
              <a:rPr lang="it-IT" dirty="0" smtClean="0"/>
            </a:br>
            <a:r>
              <a:rPr lang="it-IT" sz="3600" i="1" dirty="0" smtClean="0"/>
              <a:t>Procedura </a:t>
            </a:r>
            <a:r>
              <a:rPr lang="it-IT" sz="3600" i="1" dirty="0"/>
              <a:t>alla </a:t>
            </a:r>
            <a:r>
              <a:rPr lang="it-IT" sz="3600" i="1" dirty="0" smtClean="0"/>
              <a:t>postazione/obiettivo 2</a:t>
            </a:r>
            <a:br>
              <a:rPr lang="it-IT" sz="3600" i="1" dirty="0" smtClean="0"/>
            </a:br>
            <a:r>
              <a:rPr lang="it-IT" sz="3600" i="1" dirty="0" smtClean="0"/>
              <a:t>PERSONE CON ALCOLEMIA SUPERIORE A 1,2 GR/L</a:t>
            </a:r>
            <a:r>
              <a:rPr lang="it-IT" sz="3600" i="1" dirty="0"/>
              <a:t/>
            </a:r>
            <a:br>
              <a:rPr lang="it-IT" sz="3600" i="1" dirty="0"/>
            </a:br>
            <a:endParaRPr lang="it-IT" sz="3600" i="1" dirty="0"/>
          </a:p>
        </p:txBody>
      </p:sp>
      <p:sp>
        <p:nvSpPr>
          <p:cNvPr id="20482" name="Segnaposto contenuto 2"/>
          <p:cNvSpPr>
            <a:spLocks noGrp="1"/>
          </p:cNvSpPr>
          <p:nvPr>
            <p:ph sz="half" idx="1"/>
          </p:nvPr>
        </p:nvSpPr>
        <p:spPr>
          <a:xfrm>
            <a:off x="468313" y="2205038"/>
            <a:ext cx="4038600" cy="45259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it-IT" sz="1600" smtClean="0"/>
              <a:t>All’arrivo del cliente e del gruppetto di amici</a:t>
            </a:r>
          </a:p>
          <a:p>
            <a:pPr marL="0" indent="0" eaLnBrk="1" hangingPunct="1">
              <a:buFont typeface="Calibri" pitchFamily="34" charset="0"/>
              <a:buNone/>
            </a:pPr>
            <a:endParaRPr lang="it-IT" sz="1600" smtClean="0"/>
          </a:p>
          <a:p>
            <a:pPr marL="0" indent="0" eaLnBrk="1" hangingPunct="1">
              <a:buFont typeface="Calibri" pitchFamily="34" charset="0"/>
              <a:buAutoNum type="arabicPeriod"/>
            </a:pPr>
            <a:r>
              <a:rPr lang="it-IT" sz="1600" smtClean="0"/>
              <a:t>Utilizzo di cAlcolapp (sezione gioco e sezione Quiz)   </a:t>
            </a:r>
          </a:p>
          <a:p>
            <a:pPr lvl="1" eaLnBrk="1" hangingPunct="1">
              <a:buFont typeface="Calibri" pitchFamily="34" charset="0"/>
              <a:buAutoNum type="arabicPeriod"/>
            </a:pPr>
            <a:r>
              <a:rPr lang="it-IT" sz="1200" smtClean="0"/>
              <a:t>Se bicch. In mano: attesa motivata</a:t>
            </a:r>
          </a:p>
          <a:p>
            <a:pPr lvl="1" eaLnBrk="1" hangingPunct="1">
              <a:buFont typeface="Calibri" pitchFamily="34" charset="0"/>
              <a:buAutoNum type="arabicPeriod"/>
            </a:pPr>
            <a:r>
              <a:rPr lang="it-IT" sz="1200" smtClean="0"/>
              <a:t>Se visibilmente ubriaco: </a:t>
            </a:r>
            <a:r>
              <a:rPr lang="it-IT" sz="1200" b="1" smtClean="0"/>
              <a:t>Temporeggiare</a:t>
            </a:r>
          </a:p>
          <a:p>
            <a:pPr lvl="1" eaLnBrk="1" hangingPunct="1">
              <a:buFont typeface="Calibri" pitchFamily="34" charset="0"/>
              <a:buAutoNum type="arabicPeriod"/>
            </a:pPr>
            <a:r>
              <a:rPr lang="it-IT" sz="1200" smtClean="0"/>
              <a:t>Chiedo la collaborazione dell’operatore esperto</a:t>
            </a:r>
          </a:p>
          <a:p>
            <a:pPr marL="0" indent="0" eaLnBrk="1" hangingPunct="1">
              <a:buFont typeface="Calibri" pitchFamily="34" charset="0"/>
              <a:buAutoNum type="arabicPeriod"/>
            </a:pPr>
            <a:r>
              <a:rPr lang="it-IT" sz="1600" smtClean="0"/>
              <a:t>Questionario go-card</a:t>
            </a:r>
          </a:p>
          <a:p>
            <a:pPr marL="0" indent="0" eaLnBrk="1" hangingPunct="1">
              <a:buFont typeface="Calibri" pitchFamily="34" charset="0"/>
              <a:buAutoNum type="arabicPeriod"/>
            </a:pPr>
            <a:r>
              <a:rPr lang="it-IT" sz="1600" smtClean="0"/>
              <a:t>Misurazione alcolemia</a:t>
            </a:r>
          </a:p>
          <a:p>
            <a:pPr lvl="1" eaLnBrk="1" hangingPunct="1">
              <a:buFont typeface="Calibri" pitchFamily="34" charset="0"/>
              <a:buAutoNum type="arabicPeriod"/>
            </a:pPr>
            <a:r>
              <a:rPr lang="it-IT" sz="1200" smtClean="0"/>
              <a:t>Sottostima alcolemia  (councelling)</a:t>
            </a:r>
          </a:p>
          <a:p>
            <a:pPr lvl="1" eaLnBrk="1" hangingPunct="1">
              <a:buFont typeface="Calibri" pitchFamily="34" charset="0"/>
              <a:buAutoNum type="arabicPeriod"/>
            </a:pPr>
            <a:r>
              <a:rPr lang="it-IT" sz="1200" smtClean="0"/>
              <a:t>Sovrastima  alcolemia (councelling)</a:t>
            </a:r>
          </a:p>
          <a:p>
            <a:pPr lvl="1" eaLnBrk="1" hangingPunct="1">
              <a:buFont typeface="Arial" charset="0"/>
              <a:buNone/>
            </a:pPr>
            <a:r>
              <a:rPr lang="it-IT" sz="1200" smtClean="0"/>
              <a:t>Si crea stupore (utilizzo curva alcolemica)</a:t>
            </a:r>
          </a:p>
          <a:p>
            <a:pPr lvl="1" eaLnBrk="1" hangingPunct="1">
              <a:buFont typeface="Arial" charset="0"/>
              <a:buNone/>
            </a:pPr>
            <a:r>
              <a:rPr lang="it-IT" sz="1200" smtClean="0"/>
              <a:t>Dubbio cognitivo</a:t>
            </a:r>
          </a:p>
          <a:p>
            <a:pPr marL="0" indent="0" eaLnBrk="1" hangingPunct="1">
              <a:buFont typeface="Arial" charset="0"/>
              <a:buNone/>
            </a:pPr>
            <a:endParaRPr lang="it-IT" sz="1600" smtClean="0"/>
          </a:p>
        </p:txBody>
      </p:sp>
      <p:sp>
        <p:nvSpPr>
          <p:cNvPr id="20483" name="Segnaposto contenuto 3"/>
          <p:cNvSpPr>
            <a:spLocks noGrp="1"/>
          </p:cNvSpPr>
          <p:nvPr>
            <p:ph sz="half" idx="2"/>
          </p:nvPr>
        </p:nvSpPr>
        <p:spPr>
          <a:xfrm>
            <a:off x="4643438" y="2205038"/>
            <a:ext cx="4038600" cy="45259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it-IT" sz="1600" b="1" smtClean="0"/>
              <a:t>Riduzione del danno</a:t>
            </a:r>
          </a:p>
          <a:p>
            <a:pPr marL="0" indent="0" eaLnBrk="1" hangingPunct="1">
              <a:buFont typeface="Arial" charset="0"/>
              <a:buNone/>
            </a:pPr>
            <a:endParaRPr lang="it-IT" sz="1600" b="1" smtClean="0"/>
          </a:p>
          <a:p>
            <a:pPr marL="0" indent="0" eaLnBrk="1" hangingPunct="1">
              <a:buFont typeface="Calibri" pitchFamily="34" charset="0"/>
              <a:buAutoNum type="arabicPeriod"/>
            </a:pPr>
            <a:r>
              <a:rPr lang="it-IT" sz="1600" smtClean="0"/>
              <a:t>Individuazione persona più sobria nel gruppo con la quale interagire</a:t>
            </a:r>
          </a:p>
          <a:p>
            <a:pPr marL="0" indent="0" eaLnBrk="1" hangingPunct="1">
              <a:buFont typeface="Calibri" pitchFamily="34" charset="0"/>
              <a:buAutoNum type="arabicPeriod"/>
            </a:pPr>
            <a:r>
              <a:rPr lang="it-IT" sz="1600" smtClean="0"/>
              <a:t>No simulatore</a:t>
            </a:r>
          </a:p>
          <a:p>
            <a:pPr marL="0" indent="0" eaLnBrk="1" hangingPunct="1">
              <a:buFont typeface="Calibri" pitchFamily="34" charset="0"/>
              <a:buAutoNum type="arabicPeriod"/>
            </a:pPr>
            <a:endParaRPr lang="it-IT" sz="1600" smtClean="0"/>
          </a:p>
          <a:p>
            <a:pPr marL="0" indent="0" eaLnBrk="1" hangingPunct="1">
              <a:buFont typeface="Arial" charset="0"/>
              <a:buNone/>
            </a:pPr>
            <a:r>
              <a:rPr lang="it-IT" sz="1600" b="1" smtClean="0"/>
              <a:t>False credenze</a:t>
            </a:r>
          </a:p>
          <a:p>
            <a:pPr marL="0" indent="0" eaLnBrk="1" hangingPunct="1">
              <a:buFont typeface="Arial" charset="0"/>
              <a:buNone/>
            </a:pPr>
            <a:endParaRPr lang="it-IT" sz="1600" b="1" smtClean="0"/>
          </a:p>
          <a:p>
            <a:pPr marL="0" indent="0" eaLnBrk="1" hangingPunct="1">
              <a:buFont typeface="Arial" charset="0"/>
              <a:buNone/>
            </a:pPr>
            <a:r>
              <a:rPr lang="it-IT" sz="1600" smtClean="0"/>
              <a:t>2. Autopercezione alcolemia (domanda di  </a:t>
            </a:r>
          </a:p>
          <a:p>
            <a:pPr marL="0" indent="0" eaLnBrk="1" hangingPunct="1">
              <a:buFont typeface="Arial" charset="0"/>
              <a:buNone/>
            </a:pPr>
            <a:r>
              <a:rPr lang="it-IT" sz="1600" smtClean="0"/>
              <a:t>    previsione  alcolemia/etilometro)</a:t>
            </a:r>
          </a:p>
          <a:p>
            <a:pPr marL="0" indent="0" eaLnBrk="1" hangingPunct="1">
              <a:buFont typeface="Arial" charset="0"/>
              <a:buNone/>
            </a:pPr>
            <a:r>
              <a:rPr lang="it-IT" sz="1600" smtClean="0"/>
              <a:t>3.  Rapporto peso , genere /alcolemia</a:t>
            </a:r>
          </a:p>
          <a:p>
            <a:pPr marL="0" indent="0" eaLnBrk="1" hangingPunct="1">
              <a:buFont typeface="Calibri" pitchFamily="34" charset="0"/>
              <a:buAutoNum type="arabicPeriod"/>
            </a:pPr>
            <a:endParaRPr lang="it-IT" sz="1600" smtClean="0"/>
          </a:p>
          <a:p>
            <a:pPr marL="0" indent="0" eaLnBrk="1" hangingPunct="1">
              <a:buFont typeface="Arial" charset="0"/>
              <a:buNone/>
            </a:pPr>
            <a:endParaRPr lang="it-IT" sz="1600" smtClean="0"/>
          </a:p>
          <a:p>
            <a:pPr marL="0" indent="0" eaLnBrk="1" hangingPunct="1">
              <a:buFont typeface="Arial" charset="0"/>
              <a:buNone/>
            </a:pPr>
            <a:endParaRPr lang="it-IT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14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000" dirty="0" smtClean="0"/>
              <a:t>Metodologia di lavoro</a:t>
            </a:r>
            <a:br>
              <a:rPr lang="it-IT" sz="4000" dirty="0" smtClean="0"/>
            </a:br>
            <a:r>
              <a:rPr lang="it-IT" sz="3200" i="1" dirty="0" smtClean="0"/>
              <a:t>obiettivo 3</a:t>
            </a:r>
            <a:br>
              <a:rPr lang="it-IT" sz="3200" i="1" dirty="0" smtClean="0"/>
            </a:br>
            <a:r>
              <a:rPr lang="it-IT" sz="3200" i="1" dirty="0" smtClean="0"/>
              <a:t>VISIBILITA’ / APPROFONDIMENTO</a:t>
            </a:r>
            <a:r>
              <a:rPr lang="it-IT" sz="4000" dirty="0" smtClean="0"/>
              <a:t/>
            </a:r>
            <a:br>
              <a:rPr lang="it-IT" sz="4000" dirty="0" smtClean="0"/>
            </a:br>
            <a:endParaRPr lang="it-IT" sz="4000" dirty="0"/>
          </a:p>
        </p:txBody>
      </p:sp>
      <p:sp>
        <p:nvSpPr>
          <p:cNvPr id="22530" name="Segnaposto contenuto 5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2019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it-IT" sz="2800" b="1" smtClean="0"/>
              <a:t>Visibilità </a:t>
            </a:r>
          </a:p>
          <a:p>
            <a:pPr lvl="1" eaLnBrk="1" hangingPunct="1"/>
            <a:r>
              <a:rPr lang="it-IT" sz="2100" smtClean="0"/>
              <a:t>Creare una platea di riconoscimento e informazione dell’evento</a:t>
            </a:r>
          </a:p>
          <a:p>
            <a:pPr lvl="1" eaLnBrk="1" hangingPunct="1"/>
            <a:r>
              <a:rPr lang="it-IT" sz="2100" smtClean="0"/>
              <a:t>Passaggio da committenza centrale a committenza locale</a:t>
            </a:r>
          </a:p>
          <a:p>
            <a:pPr lvl="1" eaLnBrk="1" hangingPunct="1"/>
            <a:r>
              <a:rPr lang="it-IT" sz="2100" smtClean="0"/>
              <a:t>Rete di  solidarietà tra associazioni di territorio.</a:t>
            </a:r>
          </a:p>
          <a:p>
            <a:pPr marL="0" indent="0" eaLnBrk="1" hangingPunct="1">
              <a:buFont typeface="Arial" charset="0"/>
              <a:buNone/>
            </a:pPr>
            <a:r>
              <a:rPr lang="it-IT" sz="2400" b="1" smtClean="0"/>
              <a:t>Approfondimento</a:t>
            </a:r>
            <a:endParaRPr lang="it-IT" sz="1200" smtClean="0"/>
          </a:p>
          <a:p>
            <a:pPr lvl="1" eaLnBrk="1" hangingPunct="1"/>
            <a:r>
              <a:rPr lang="it-IT" sz="1800" smtClean="0"/>
              <a:t>Consegna cartoline</a:t>
            </a:r>
          </a:p>
          <a:p>
            <a:pPr lvl="1" eaLnBrk="1" hangingPunct="1"/>
            <a:r>
              <a:rPr lang="it-IT" sz="1800" smtClean="0"/>
              <a:t>Invito scaricare cAlcolapp</a:t>
            </a:r>
          </a:p>
          <a:p>
            <a:pPr lvl="1" eaLnBrk="1" hangingPunct="1"/>
            <a:r>
              <a:rPr lang="it-IT" sz="1800" smtClean="0"/>
              <a:t>Eventuale consegna libretto alcol a nudo</a:t>
            </a:r>
          </a:p>
          <a:p>
            <a:pPr marL="0" indent="0" eaLnBrk="1" hangingPunct="1">
              <a:buFont typeface="Calibri" pitchFamily="34" charset="0"/>
              <a:buAutoNum type="arabicPeriod"/>
            </a:pPr>
            <a:endParaRPr lang="it-IT" sz="1800" smtClean="0"/>
          </a:p>
          <a:p>
            <a:pPr marL="0" indent="0" eaLnBrk="1" hangingPunct="1">
              <a:buFont typeface="Arial" charset="0"/>
              <a:buNone/>
            </a:pPr>
            <a:endParaRPr lang="it-IT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/>
              <a:t>Considerazioni dei partecipanti</a:t>
            </a:r>
          </a:p>
        </p:txBody>
      </p:sp>
      <p:sp>
        <p:nvSpPr>
          <p:cNvPr id="23554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Utile fermarsi a mettere a fuoco la metodologia di lavoro</a:t>
            </a:r>
          </a:p>
          <a:p>
            <a:pPr eaLnBrk="1" hangingPunct="1"/>
            <a:r>
              <a:rPr lang="it-IT" smtClean="0"/>
              <a:t>Ampliare il gruppo di lavoro</a:t>
            </a:r>
          </a:p>
          <a:p>
            <a:pPr eaLnBrk="1" hangingPunct="1"/>
            <a:r>
              <a:rPr lang="it-IT" smtClean="0"/>
              <a:t>Leggerezza</a:t>
            </a:r>
          </a:p>
          <a:p>
            <a:pPr eaLnBrk="1" hangingPunct="1"/>
            <a:r>
              <a:rPr lang="it-IT" smtClean="0"/>
              <a:t>Esattezza</a:t>
            </a:r>
          </a:p>
          <a:p>
            <a:pPr eaLnBrk="1" hangingPunct="1"/>
            <a:r>
              <a:rPr lang="it-IT" smtClean="0"/>
              <a:t>Visibilità </a:t>
            </a:r>
          </a:p>
        </p:txBody>
      </p:sp>
      <p:sp>
        <p:nvSpPr>
          <p:cNvPr id="23555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it-IT" smtClean="0"/>
              <a:t>Visibilità</a:t>
            </a:r>
          </a:p>
          <a:p>
            <a:pPr lvl="1" eaLnBrk="1" hangingPunct="1"/>
            <a:r>
              <a:rPr lang="it-IT" smtClean="0"/>
              <a:t>Creare una platea di riconoscimento e informazione dell’evento</a:t>
            </a:r>
          </a:p>
          <a:p>
            <a:pPr lvl="1" eaLnBrk="1" hangingPunct="1"/>
            <a:r>
              <a:rPr lang="it-IT" smtClean="0"/>
              <a:t>Passaggio da committenza centrale a committenza locale</a:t>
            </a:r>
          </a:p>
          <a:p>
            <a:pPr lvl="1" eaLnBrk="1" hangingPunct="1"/>
            <a:r>
              <a:rPr lang="it-IT" smtClean="0"/>
              <a:t>Rete di  solidarietà tra associazioni di territorio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457</Words>
  <Application>Microsoft Office PowerPoint</Application>
  <PresentationFormat>Presentazione su schermo (4:3)</PresentationFormat>
  <Paragraphs>109</Paragraphs>
  <Slides>8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di Office</vt:lpstr>
      <vt:lpstr>Up2peer.interventi nei contesti del divertimento:riflessioni operative</vt:lpstr>
      <vt:lpstr>MANDATO  mattina, ore 10,45 - 13</vt:lpstr>
      <vt:lpstr>MANDATO pomeriggio, ore 14,00 – 15,30</vt:lpstr>
      <vt:lpstr>sintesi</vt:lpstr>
      <vt:lpstr>Metodologia di lavoro Procedura alla postazione/obiettivo 1 PERSONE CON ALCOLEMIA INFERIORE A 1,19 GR/L </vt:lpstr>
      <vt:lpstr>Metodologia di lavoro Procedura alla postazione/obiettivo 2 PERSONE CON ALCOLEMIA SUPERIORE A 1,2 GR/L </vt:lpstr>
      <vt:lpstr>Metodologia di lavoro obiettivo 3 VISIBILITA’ / APPROFONDIMENTO </vt:lpstr>
      <vt:lpstr>Considerazioni dei partecipanti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Up2peer.interventi nei contesti del divertimento:riflessioni operative</dc:title>
  <dc:creator>sert</dc:creator>
  <cp:lastModifiedBy>rosson</cp:lastModifiedBy>
  <cp:revision>52</cp:revision>
  <dcterms:created xsi:type="dcterms:W3CDTF">2014-06-06T09:05:57Z</dcterms:created>
  <dcterms:modified xsi:type="dcterms:W3CDTF">2014-06-26T07:52:39Z</dcterms:modified>
</cp:coreProperties>
</file>