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56" r:id="rId2"/>
    <p:sldId id="271" r:id="rId3"/>
    <p:sldId id="257" r:id="rId4"/>
    <p:sldId id="266" r:id="rId5"/>
    <p:sldId id="275" r:id="rId6"/>
    <p:sldId id="259" r:id="rId7"/>
    <p:sldId id="270" r:id="rId8"/>
    <p:sldId id="265" r:id="rId9"/>
    <p:sldId id="272" r:id="rId10"/>
    <p:sldId id="273" r:id="rId11"/>
    <p:sldId id="274" r:id="rId12"/>
    <p:sldId id="279" r:id="rId13"/>
    <p:sldId id="278" r:id="rId14"/>
    <p:sldId id="281" r:id="rId15"/>
    <p:sldId id="261" r:id="rId16"/>
    <p:sldId id="277" r:id="rId17"/>
    <p:sldId id="267" r:id="rId18"/>
    <p:sldId id="268" r:id="rId1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66CC"/>
    <a:srgbClr val="F66C04"/>
    <a:srgbClr val="79DCFF"/>
    <a:srgbClr val="FF99FF"/>
    <a:srgbClr val="00CC00"/>
    <a:srgbClr val="99FF33"/>
    <a:srgbClr val="5399A7"/>
    <a:srgbClr val="D3278D"/>
    <a:srgbClr val="37C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49" autoAdjust="0"/>
  </p:normalViewPr>
  <p:slideViewPr>
    <p:cSldViewPr>
      <p:cViewPr varScale="1">
        <p:scale>
          <a:sx n="106" d="100"/>
          <a:sy n="106" d="100"/>
        </p:scale>
        <p:origin x="-11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Clufs2\Guadagnare_in_salute\Area%20Vasta%20(Besurica%20e%20Traversetolo)\Primo%20incontro%2020%20settembre%202014\interviste%20e%20grafici%2003settembre2014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percentuali</c:v>
                </c:pt>
              </c:strCache>
            </c:strRef>
          </c:tx>
          <c:dLbls>
            <c:dLbl>
              <c:idx val="0"/>
              <c:layout>
                <c:manualLayout>
                  <c:x val="-0.17133894721493148"/>
                  <c:y val="0.1444123923267584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 err="1" smtClean="0">
                        <a:solidFill>
                          <a:schemeClr val="bg1"/>
                        </a:solidFill>
                        <a:latin typeface="Arial Black" pitchFamily="34" charset="0"/>
                        <a:cs typeface="Aharoni" pitchFamily="2" charset="-79"/>
                      </a:rPr>
                      <a:t>Alcool</a:t>
                    </a:r>
                    <a:endParaRPr lang="en-US" sz="1600" b="1" dirty="0">
                      <a:latin typeface="Aharoni" pitchFamily="2" charset="-79"/>
                      <a:cs typeface="Aharoni" pitchFamily="2" charset="-79"/>
                    </a:endParaRP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24406483911733257"/>
                  <c:y val="-0.29850869273758818"/>
                </c:manualLayout>
              </c:layout>
              <c:tx>
                <c:rich>
                  <a:bodyPr/>
                  <a:lstStyle/>
                  <a:p>
                    <a:r>
                      <a:rPr lang="en-US" sz="1500" dirty="0" err="1" smtClean="0"/>
                      <a:t>Alimentazione</a:t>
                    </a:r>
                    <a:endParaRPr lang="en-US" sz="150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</c:dLbl>
            <c:spPr>
              <a:noFill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  <a:latin typeface="Arial Black" pitchFamily="34" charset="0"/>
                  </a:defRPr>
                </a:pPr>
                <a:endParaRPr lang="it-IT"/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0"/>
          </c:dLbls>
          <c:cat>
            <c:strRef>
              <c:f>Foglio1!$A$2:$A$5</c:f>
              <c:strCache>
                <c:ptCount val="4"/>
                <c:pt idx="0">
                  <c:v>Alcool</c:v>
                </c:pt>
                <c:pt idx="1">
                  <c:v>Alimentazione</c:v>
                </c:pt>
                <c:pt idx="2">
                  <c:v>Fumo</c:v>
                </c:pt>
                <c:pt idx="3">
                  <c:v>Attività fisica</c:v>
                </c:pt>
              </c:strCache>
            </c:strRef>
          </c:cat>
          <c:val>
            <c:numRef>
              <c:f>Foglio1!$B$2:$B$5</c:f>
              <c:numCache>
                <c:formatCode>0%</c:formatCode>
                <c:ptCount val="4"/>
                <c:pt idx="0">
                  <c:v>0.19480519480519501</c:v>
                </c:pt>
                <c:pt idx="1">
                  <c:v>0.35064935064935066</c:v>
                </c:pt>
                <c:pt idx="2">
                  <c:v>0.18181818181818182</c:v>
                </c:pt>
                <c:pt idx="3">
                  <c:v>0.27272727272727271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rgbClr val="99FF33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79DCFF"/>
              </a:solidFill>
            </c:spPr>
          </c:dPt>
          <c:dPt>
            <c:idx val="1"/>
            <c:invertIfNegative val="0"/>
            <c:bubble3D val="0"/>
            <c:spPr>
              <a:solidFill>
                <a:srgbClr val="FFCCFF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70C0"/>
              </a:solidFill>
            </c:spPr>
          </c:dPt>
          <c:dPt>
            <c:idx val="3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4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6"/>
            <c:invertIfNegative val="0"/>
            <c:bubble3D val="0"/>
            <c:spPr>
              <a:solidFill>
                <a:srgbClr val="F66C04"/>
              </a:solidFill>
            </c:spPr>
          </c:dPt>
          <c:dPt>
            <c:idx val="7"/>
            <c:invertIfNegative val="0"/>
            <c:bubble3D val="0"/>
            <c:spPr>
              <a:solidFill>
                <a:srgbClr val="FF66CC"/>
              </a:solidFill>
            </c:spPr>
          </c:dPt>
          <c:cat>
            <c:strRef>
              <c:f>'dati grafici'!$F$3:$F$10</c:f>
              <c:strCache>
                <c:ptCount val="8"/>
                <c:pt idx="0">
                  <c:v>integrazione   comunità</c:v>
                </c:pt>
                <c:pt idx="1">
                  <c:v>ambiente/              mobilità</c:v>
                </c:pt>
                <c:pt idx="2">
                  <c:v>dipendenze</c:v>
                </c:pt>
                <c:pt idx="3">
                  <c:v>sicurezza nelle case</c:v>
                </c:pt>
                <c:pt idx="4">
                  <c:v>altri servizi ed educazione sanitaria</c:v>
                </c:pt>
                <c:pt idx="5">
                  <c:v>problemi famigliari e                  rapporto con i figli</c:v>
                </c:pt>
                <c:pt idx="6">
                  <c:v>condizioni psicologiche</c:v>
                </c:pt>
                <c:pt idx="7">
                  <c:v>povertà e problemi economici</c:v>
                </c:pt>
              </c:strCache>
            </c:strRef>
          </c:cat>
          <c:val>
            <c:numRef>
              <c:f>'dati grafici'!$G$3:$G$10</c:f>
              <c:numCache>
                <c:formatCode>General</c:formatCode>
                <c:ptCount val="8"/>
                <c:pt idx="0">
                  <c:v>20</c:v>
                </c:pt>
                <c:pt idx="1">
                  <c:v>16</c:v>
                </c:pt>
                <c:pt idx="2">
                  <c:v>8</c:v>
                </c:pt>
                <c:pt idx="3">
                  <c:v>8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  <c:pt idx="7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6087552"/>
        <c:axId val="126089088"/>
        <c:axId val="0"/>
      </c:bar3DChart>
      <c:catAx>
        <c:axId val="12608755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it-IT"/>
          </a:p>
        </c:txPr>
        <c:crossAx val="126089088"/>
        <c:crosses val="autoZero"/>
        <c:auto val="1"/>
        <c:lblAlgn val="ctr"/>
        <c:lblOffset val="100"/>
        <c:noMultiLvlLbl val="0"/>
      </c:catAx>
      <c:valAx>
        <c:axId val="1260890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608755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angolo rettango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grpSp>
        <p:nvGrpSpPr>
          <p:cNvPr id="2" name="Grup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igura a mano libera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igura a mano libera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igura a mano libera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nettore 1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0F72E7F-B603-4F9D-9A68-FF6C431BD1E6}" type="datetimeFigureOut">
              <a:rPr lang="it-IT" smtClean="0"/>
              <a:t>19/09/2014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89F574D-E7C3-4ED6-8C78-36AFD61F668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F72E7F-B603-4F9D-9A68-FF6C431BD1E6}" type="datetimeFigureOut">
              <a:rPr lang="it-IT" smtClean="0"/>
              <a:t>19/09/2014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F574D-E7C3-4ED6-8C78-36AFD61F668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F72E7F-B603-4F9D-9A68-FF6C431BD1E6}" type="datetimeFigureOut">
              <a:rPr lang="it-IT" smtClean="0"/>
              <a:t>19/09/2014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F574D-E7C3-4ED6-8C78-36AFD61F668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F72E7F-B603-4F9D-9A68-FF6C431BD1E6}" type="datetimeFigureOut">
              <a:rPr lang="it-IT" smtClean="0"/>
              <a:t>19/09/2014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F574D-E7C3-4ED6-8C78-36AFD61F6688}" type="slidenum">
              <a:rPr lang="it-IT" smtClean="0"/>
              <a:t>‹N›</a:t>
            </a:fld>
            <a:endParaRPr lang="it-IT"/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F72E7F-B603-4F9D-9A68-FF6C431BD1E6}" type="datetimeFigureOut">
              <a:rPr lang="it-IT" smtClean="0"/>
              <a:t>19/09/2014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F574D-E7C3-4ED6-8C78-36AFD61F6688}" type="slidenum">
              <a:rPr lang="it-IT" smtClean="0"/>
              <a:t>‹N›</a:t>
            </a:fld>
            <a:endParaRPr lang="it-IT"/>
          </a:p>
        </p:txBody>
      </p:sp>
      <p:sp>
        <p:nvSpPr>
          <p:cNvPr id="7" name="Gallone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Gallone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F72E7F-B603-4F9D-9A68-FF6C431BD1E6}" type="datetimeFigureOut">
              <a:rPr lang="it-IT" smtClean="0"/>
              <a:t>19/09/2014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F574D-E7C3-4ED6-8C78-36AFD61F6688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F72E7F-B603-4F9D-9A68-FF6C431BD1E6}" type="datetimeFigureOut">
              <a:rPr lang="it-IT" smtClean="0"/>
              <a:t>19/09/2014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F574D-E7C3-4ED6-8C78-36AFD61F6688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F72E7F-B603-4F9D-9A68-FF6C431BD1E6}" type="datetimeFigureOut">
              <a:rPr lang="it-IT" smtClean="0"/>
              <a:t>19/09/2014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F574D-E7C3-4ED6-8C78-36AFD61F6688}" type="slidenum">
              <a:rPr lang="it-IT" smtClean="0"/>
              <a:t>‹N›</a:t>
            </a:fld>
            <a:endParaRPr lang="it-IT"/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F72E7F-B603-4F9D-9A68-FF6C431BD1E6}" type="datetimeFigureOut">
              <a:rPr lang="it-IT" smtClean="0"/>
              <a:t>19/09/2014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F574D-E7C3-4ED6-8C78-36AFD61F6688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0F72E7F-B603-4F9D-9A68-FF6C431BD1E6}" type="datetimeFigureOut">
              <a:rPr lang="it-IT" smtClean="0"/>
              <a:t>19/09/2014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9F574D-E7C3-4ED6-8C78-36AFD61F6688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0F72E7F-B603-4F9D-9A68-FF6C431BD1E6}" type="datetimeFigureOut">
              <a:rPr lang="it-IT" smtClean="0"/>
              <a:t>19/09/2014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89F574D-E7C3-4ED6-8C78-36AFD61F6688}" type="slidenum">
              <a:rPr lang="it-IT" smtClean="0"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igura a mano libera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angolo rettango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nettore 1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Gallone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Gallone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igura a mano libera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igura a mano libera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angolo rettango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nettore 1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0F72E7F-B603-4F9D-9A68-FF6C431BD1E6}" type="datetimeFigureOut">
              <a:rPr lang="it-IT" smtClean="0"/>
              <a:t>19/09/2014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89F574D-E7C3-4ED6-8C78-36AFD61F6688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711008" cy="1625352"/>
          </a:xfrm>
        </p:spPr>
        <p:txBody>
          <a:bodyPr>
            <a:normAutofit/>
          </a:bodyPr>
          <a:lstStyle/>
          <a:p>
            <a:pPr algn="l"/>
            <a:r>
              <a:rPr lang="it-IT" sz="4000" dirty="0" smtClean="0">
                <a:solidFill>
                  <a:schemeClr val="tx1"/>
                </a:solidFill>
              </a:rPr>
              <a:t>QUELLO CHE CI AVETE   DETTO ………</a:t>
            </a:r>
            <a:endParaRPr lang="it-IT" sz="4000" dirty="0">
              <a:solidFill>
                <a:schemeClr val="tx1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644008" y="486916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err="1" smtClean="0"/>
              <a:t>Besurica</a:t>
            </a:r>
            <a:r>
              <a:rPr lang="it-IT" b="1" i="1" dirty="0" smtClean="0"/>
              <a:t> 20 settembre 2014</a:t>
            </a:r>
            <a:endParaRPr lang="it-IT" b="1" i="1" dirty="0"/>
          </a:p>
        </p:txBody>
      </p:sp>
      <p:pic>
        <p:nvPicPr>
          <p:cNvPr id="6" name="Picture 2" descr="H:\Area Vasta (Besurica e Traversetolo)\Primo incontro 20 settembre 2014\guadagnare%20salute%20logo_Pagin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5" y="30417"/>
            <a:ext cx="3027357" cy="123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62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:\Area Vasta (Besurica e Traversetolo)\Primo incontro 20 settembre 2014\guadagnare%20salute%20logo_Pagin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5" y="30417"/>
            <a:ext cx="3027357" cy="123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Segnaposto contenuto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21602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600" b="1" dirty="0" smtClean="0"/>
              <a:t>Pensando </a:t>
            </a:r>
            <a:r>
              <a:rPr lang="it-IT" sz="3600" b="1" dirty="0"/>
              <a:t>alla realtà della </a:t>
            </a:r>
            <a:r>
              <a:rPr lang="it-IT" sz="3600" b="1" dirty="0" err="1"/>
              <a:t>Besurica</a:t>
            </a:r>
            <a:r>
              <a:rPr lang="it-IT" sz="3600" b="1" dirty="0"/>
              <a:t>, in quale ordine di importanza metterebbe i 4 temi?</a:t>
            </a:r>
          </a:p>
        </p:txBody>
      </p:sp>
    </p:spTree>
    <p:extLst>
      <p:ext uri="{BB962C8B-B14F-4D97-AF65-F5344CB8AC3E}">
        <p14:creationId xmlns:p14="http://schemas.microsoft.com/office/powerpoint/2010/main" val="271081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447469"/>
              </p:ext>
            </p:extLst>
          </p:nvPr>
        </p:nvGraphicFramePr>
        <p:xfrm>
          <a:off x="467544" y="1484784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6056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:\Area Vasta (Besurica e Traversetolo)\Primo incontro 20 settembre 2014\guadagnare%20salute%20logo_Pagin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5" y="30417"/>
            <a:ext cx="3027357" cy="123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Segnaposto contenuto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21602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600" b="1" dirty="0" smtClean="0"/>
              <a:t>Ci sono altri temi, oltre a questi, che stanno a cuore </a:t>
            </a:r>
          </a:p>
          <a:p>
            <a:pPr marL="0" indent="0" algn="ctr">
              <a:buNone/>
            </a:pPr>
            <a:r>
              <a:rPr lang="it-IT" sz="3600" b="1" dirty="0" smtClean="0"/>
              <a:t>ai cittadini della </a:t>
            </a:r>
            <a:r>
              <a:rPr lang="it-IT" sz="3600" b="1" dirty="0" err="1" smtClean="0"/>
              <a:t>Besurica</a:t>
            </a:r>
            <a:r>
              <a:rPr lang="it-IT" sz="3600" b="1" dirty="0" smtClean="0"/>
              <a:t>?</a:t>
            </a:r>
            <a:endParaRPr lang="it-IT" sz="3600" b="1" dirty="0"/>
          </a:p>
        </p:txBody>
      </p:sp>
    </p:spTree>
    <p:extLst>
      <p:ext uri="{BB962C8B-B14F-4D97-AF65-F5344CB8AC3E}">
        <p14:creationId xmlns:p14="http://schemas.microsoft.com/office/powerpoint/2010/main" val="5126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:\Area Vasta (Besurica e Traversetolo)\Primo incontro 20 settembre 2014\guadagnare%20salute%20logo_Pagin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5" y="30417"/>
            <a:ext cx="3027357" cy="123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afico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88426"/>
              </p:ext>
            </p:extLst>
          </p:nvPr>
        </p:nvGraphicFramePr>
        <p:xfrm>
          <a:off x="251519" y="836712"/>
          <a:ext cx="8640961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08527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:\Area Vasta (Besurica e Traversetolo)\Primo incontro 20 settembre 2014\guadagnare%20salute%20logo_Pagin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5" y="30417"/>
            <a:ext cx="3027357" cy="123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Segnaposto contenuto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21602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600" b="1" dirty="0" smtClean="0"/>
              <a:t>Secondo lei chi o che cosa </a:t>
            </a:r>
          </a:p>
          <a:p>
            <a:pPr marL="0" indent="0" algn="ctr">
              <a:buNone/>
            </a:pPr>
            <a:r>
              <a:rPr lang="it-IT" sz="3600" b="1" dirty="0" smtClean="0"/>
              <a:t>potrebbe ostacolare</a:t>
            </a:r>
          </a:p>
          <a:p>
            <a:pPr marL="0" indent="0" algn="ctr">
              <a:buNone/>
            </a:pPr>
            <a:r>
              <a:rPr lang="it-IT" sz="3600" b="1" dirty="0" smtClean="0"/>
              <a:t> un percorso come questo?</a:t>
            </a:r>
            <a:endParaRPr lang="it-IT" sz="3600" b="1" dirty="0"/>
          </a:p>
        </p:txBody>
      </p:sp>
    </p:spTree>
    <p:extLst>
      <p:ext uri="{BB962C8B-B14F-4D97-AF65-F5344CB8AC3E}">
        <p14:creationId xmlns:p14="http://schemas.microsoft.com/office/powerpoint/2010/main" val="4119781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:\Area Vasta (Besurica e Traversetolo)\Primo incontro 20 settembre 2014\guadagnare%20salute%20logo_Pagin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5" y="30417"/>
            <a:ext cx="3027357" cy="123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imbolo &quot;divieto&quot; 7"/>
          <p:cNvSpPr/>
          <p:nvPr/>
        </p:nvSpPr>
        <p:spPr>
          <a:xfrm>
            <a:off x="8394122" y="188640"/>
            <a:ext cx="554360" cy="576064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42" y="970492"/>
            <a:ext cx="7828762" cy="583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120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:\Area Vasta (Besurica e Traversetolo)\Primo incontro 20 settembre 2014\guadagnare%20salute%20logo_Pagin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5" y="30417"/>
            <a:ext cx="3027357" cy="123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Segnaposto contenuto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21602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600" b="1" dirty="0" smtClean="0"/>
              <a:t>Cosa potrebbe consigliarci </a:t>
            </a:r>
          </a:p>
          <a:p>
            <a:pPr marL="0" indent="0" algn="ctr">
              <a:buNone/>
            </a:pPr>
            <a:r>
              <a:rPr lang="it-IT" sz="3600" b="1" dirty="0" smtClean="0"/>
              <a:t>per portare avanti questo progetto nel miglio modo possibile?</a:t>
            </a:r>
            <a:endParaRPr lang="it-IT" sz="3600" b="1" dirty="0"/>
          </a:p>
        </p:txBody>
      </p:sp>
    </p:spTree>
    <p:extLst>
      <p:ext uri="{BB962C8B-B14F-4D97-AF65-F5344CB8AC3E}">
        <p14:creationId xmlns:p14="http://schemas.microsoft.com/office/powerpoint/2010/main" val="321848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493" y="1687294"/>
            <a:ext cx="2706687" cy="262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ttangolo 1"/>
          <p:cNvSpPr/>
          <p:nvPr/>
        </p:nvSpPr>
        <p:spPr>
          <a:xfrm>
            <a:off x="5498885" y="4485510"/>
            <a:ext cx="34147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>
                <a:solidFill>
                  <a:schemeClr val="accent2"/>
                </a:solidFill>
              </a:rPr>
              <a:t>contagiare le persone</a:t>
            </a:r>
          </a:p>
        </p:txBody>
      </p:sp>
      <p:sp>
        <p:nvSpPr>
          <p:cNvPr id="3" name="Rettangolo 2"/>
          <p:cNvSpPr/>
          <p:nvPr/>
        </p:nvSpPr>
        <p:spPr>
          <a:xfrm>
            <a:off x="6789763" y="2204150"/>
            <a:ext cx="13292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flessibilità</a:t>
            </a:r>
          </a:p>
        </p:txBody>
      </p:sp>
      <p:sp>
        <p:nvSpPr>
          <p:cNvPr id="5" name="Rettangolo 4"/>
          <p:cNvSpPr/>
          <p:nvPr/>
        </p:nvSpPr>
        <p:spPr>
          <a:xfrm>
            <a:off x="899592" y="5085184"/>
            <a:ext cx="48478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>
                <a:solidFill>
                  <a:schemeClr val="accent2"/>
                </a:solidFill>
              </a:rPr>
              <a:t>buona pubblicità/informazione</a:t>
            </a:r>
          </a:p>
        </p:txBody>
      </p:sp>
      <p:sp>
        <p:nvSpPr>
          <p:cNvPr id="6" name="Rettangolo 5"/>
          <p:cNvSpPr/>
          <p:nvPr/>
        </p:nvSpPr>
        <p:spPr>
          <a:xfrm>
            <a:off x="5762293" y="1455082"/>
            <a:ext cx="2694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rgbClr val="002060"/>
                </a:solidFill>
              </a:rPr>
              <a:t>scambio di </a:t>
            </a:r>
            <a:r>
              <a:rPr lang="it-IT" b="1" dirty="0"/>
              <a:t>esperienze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6421555" y="2958336"/>
            <a:ext cx="24112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motivare le persone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971600" y="3140968"/>
            <a:ext cx="1435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testimonial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2705637" y="5721320"/>
            <a:ext cx="32159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coinvolgimento dei giovani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2027610" y="42598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b="1" dirty="0">
                <a:solidFill>
                  <a:srgbClr val="002060"/>
                </a:solidFill>
              </a:rPr>
              <a:t>presenza di persone esterne al quartiere che aiutano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5827693" y="5085184"/>
            <a:ext cx="1473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entusiasmo</a:t>
            </a:r>
          </a:p>
        </p:txBody>
      </p:sp>
      <p:sp>
        <p:nvSpPr>
          <p:cNvPr id="17" name="Rettangolo 16"/>
          <p:cNvSpPr/>
          <p:nvPr/>
        </p:nvSpPr>
        <p:spPr>
          <a:xfrm>
            <a:off x="5201239" y="834281"/>
            <a:ext cx="3466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>
                <a:solidFill>
                  <a:schemeClr val="accent2"/>
                </a:solidFill>
              </a:rPr>
              <a:t>buona comunicazione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155317" y="4485149"/>
            <a:ext cx="3924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coinvolgere famiglie con bambini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106654" y="3789040"/>
            <a:ext cx="497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dividere i percorsi per </a:t>
            </a:r>
            <a:r>
              <a:rPr lang="it-IT" b="1" dirty="0" smtClean="0"/>
              <a:t>target</a:t>
            </a:r>
            <a:endParaRPr lang="it-IT" b="1" dirty="0"/>
          </a:p>
        </p:txBody>
      </p:sp>
      <p:sp>
        <p:nvSpPr>
          <p:cNvPr id="20" name="Rettangolo 19"/>
          <p:cNvSpPr/>
          <p:nvPr/>
        </p:nvSpPr>
        <p:spPr>
          <a:xfrm>
            <a:off x="7092280" y="5484331"/>
            <a:ext cx="20533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coordinare bene le fasi del progetto</a:t>
            </a:r>
          </a:p>
        </p:txBody>
      </p:sp>
      <p:sp>
        <p:nvSpPr>
          <p:cNvPr id="21" name="Rettangolo 20"/>
          <p:cNvSpPr/>
          <p:nvPr/>
        </p:nvSpPr>
        <p:spPr>
          <a:xfrm>
            <a:off x="557700" y="1370743"/>
            <a:ext cx="226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chemeClr val="accent2"/>
                </a:solidFill>
              </a:rPr>
              <a:t>lavorare su cose semplici e dirette</a:t>
            </a:r>
          </a:p>
        </p:txBody>
      </p:sp>
      <p:sp>
        <p:nvSpPr>
          <p:cNvPr id="22" name="Rettangolo 21"/>
          <p:cNvSpPr/>
          <p:nvPr/>
        </p:nvSpPr>
        <p:spPr>
          <a:xfrm>
            <a:off x="5628279" y="3861048"/>
            <a:ext cx="3345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/>
              <a:t>rendere partecipi le persone</a:t>
            </a:r>
          </a:p>
        </p:txBody>
      </p:sp>
    </p:spTree>
    <p:extLst>
      <p:ext uri="{BB962C8B-B14F-4D97-AF65-F5344CB8AC3E}">
        <p14:creationId xmlns:p14="http://schemas.microsoft.com/office/powerpoint/2010/main" val="104753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:\Area Vasta (Besurica e Traversetolo)\Primo incontro 20 settembre 2014\guadagnare%20salute%20logo_Pagin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5" y="30417"/>
            <a:ext cx="3027357" cy="123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533400" y="2060848"/>
            <a:ext cx="7711008" cy="1944216"/>
          </a:xfrm>
        </p:spPr>
        <p:txBody>
          <a:bodyPr>
            <a:noAutofit/>
          </a:bodyPr>
          <a:lstStyle/>
          <a:p>
            <a:pPr algn="ctr"/>
            <a:r>
              <a:rPr lang="it-IT" sz="4400" i="1" dirty="0" smtClean="0">
                <a:solidFill>
                  <a:schemeClr val="tx1"/>
                </a:solidFill>
              </a:rPr>
              <a:t>Libertà non è uno spazio libero  libertà è partecipazione</a:t>
            </a:r>
            <a:br>
              <a:rPr lang="it-IT" sz="4400" i="1" dirty="0" smtClean="0">
                <a:solidFill>
                  <a:schemeClr val="tx1"/>
                </a:solidFill>
              </a:rPr>
            </a:br>
            <a:r>
              <a:rPr lang="it-IT" sz="4400" i="1" dirty="0" smtClean="0">
                <a:solidFill>
                  <a:schemeClr val="tx1"/>
                </a:solidFill>
              </a:rPr>
              <a:t>					</a:t>
            </a:r>
            <a:r>
              <a:rPr lang="it-IT" sz="2000" i="1" dirty="0" err="1" smtClean="0">
                <a:solidFill>
                  <a:schemeClr val="tx1"/>
                </a:solidFill>
              </a:rPr>
              <a:t>G.Gaber</a:t>
            </a:r>
            <a:endParaRPr lang="it-IT" sz="2000" i="1" dirty="0">
              <a:solidFill>
                <a:schemeClr val="tx1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563888" y="450912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smtClean="0"/>
              <a:t>grazie</a:t>
            </a:r>
            <a:endParaRPr lang="it-IT" b="1" i="1" dirty="0"/>
          </a:p>
        </p:txBody>
      </p:sp>
      <p:pic>
        <p:nvPicPr>
          <p:cNvPr id="15" name="Immagine 14"/>
          <p:cNvPicPr/>
          <p:nvPr/>
        </p:nvPicPr>
        <p:blipFill>
          <a:blip r:embed="rId3">
            <a:duotone>
              <a:prstClr val="black"/>
              <a:srgbClr val="1F497D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Sketch trans="38000"/>
                    </a14:imgEffect>
                    <a14:imgEffect>
                      <a14:sharpenSoften amount="-1000"/>
                    </a14:imgEffect>
                    <a14:imgEffect>
                      <a14:colorTemperature colorTemp="4700"/>
                    </a14:imgEffect>
                    <a14:imgEffect>
                      <a14:brightnessContrast bright="-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328" y="3906555"/>
            <a:ext cx="2083289" cy="2587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982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:\Area Vasta (Besurica e Traversetolo)\Primo incontro 20 settembre 2014\guadagnare%20salute%20logo_Pagin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5" y="30417"/>
            <a:ext cx="3027357" cy="123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10800000" flipV="1">
            <a:off x="467544" y="548680"/>
            <a:ext cx="8229600" cy="360040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700" dirty="0" smtClean="0">
                <a:solidFill>
                  <a:srgbClr val="99FF33"/>
                </a:solidFill>
              </a:rPr>
              <a:t> </a:t>
            </a:r>
            <a:br>
              <a:rPr lang="it-IT" sz="2700" dirty="0" smtClean="0">
                <a:solidFill>
                  <a:srgbClr val="99FF33"/>
                </a:solidFill>
              </a:rPr>
            </a:br>
            <a:r>
              <a:rPr lang="it-IT" sz="2400" dirty="0">
                <a:solidFill>
                  <a:srgbClr val="99FF33"/>
                </a:solidFill>
              </a:rPr>
              <a:t/>
            </a:r>
            <a:br>
              <a:rPr lang="it-IT" sz="2400" dirty="0">
                <a:solidFill>
                  <a:srgbClr val="99FF33"/>
                </a:solidFill>
              </a:rPr>
            </a:br>
            <a:r>
              <a:rPr lang="it-IT" sz="2400" dirty="0" smtClean="0">
                <a:solidFill>
                  <a:srgbClr val="99FF33"/>
                </a:solidFill>
              </a:rPr>
              <a:t/>
            </a:r>
            <a:br>
              <a:rPr lang="it-IT" sz="2400" dirty="0" smtClean="0">
                <a:solidFill>
                  <a:srgbClr val="99FF33"/>
                </a:solidFill>
              </a:rPr>
            </a:br>
            <a:r>
              <a:rPr lang="it-IT" sz="2400" dirty="0">
                <a:solidFill>
                  <a:srgbClr val="99FF33"/>
                </a:solidFill>
              </a:rPr>
              <a:t/>
            </a:r>
            <a:br>
              <a:rPr lang="it-IT" sz="2400" dirty="0">
                <a:solidFill>
                  <a:srgbClr val="99FF33"/>
                </a:solidFill>
              </a:rPr>
            </a:br>
            <a:r>
              <a:rPr lang="it-IT" sz="2400" dirty="0" smtClean="0">
                <a:solidFill>
                  <a:srgbClr val="99FF33"/>
                </a:solidFill>
              </a:rPr>
              <a:t/>
            </a:r>
            <a:br>
              <a:rPr lang="it-IT" sz="2400" dirty="0" smtClean="0">
                <a:solidFill>
                  <a:srgbClr val="99FF33"/>
                </a:solidFill>
              </a:rPr>
            </a:br>
            <a:r>
              <a:rPr lang="it-IT" sz="2400" b="1" dirty="0">
                <a:solidFill>
                  <a:srgbClr val="002060"/>
                </a:solidFill>
              </a:rPr>
              <a:t/>
            </a:r>
            <a:br>
              <a:rPr lang="it-IT" sz="2400" b="1" dirty="0">
                <a:solidFill>
                  <a:srgbClr val="002060"/>
                </a:solidFill>
              </a:rPr>
            </a:br>
            <a:endParaRPr lang="it-IT" sz="2400" b="1" dirty="0">
              <a:solidFill>
                <a:srgbClr val="99FF33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3247946" y="185253"/>
            <a:ext cx="5760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t-IT" sz="2400" b="1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PERSONE CONTATTATE PER QUESTO PRIMO INCONTRO </a:t>
            </a:r>
            <a:endParaRPr lang="it-IT" dirty="0">
              <a:solidFill>
                <a:srgbClr val="002060"/>
              </a:solidFill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5633821" y="1325896"/>
            <a:ext cx="1398502" cy="1448642"/>
            <a:chOff x="4896544" y="6"/>
            <a:chExt cx="1398502" cy="1448642"/>
          </a:xfrm>
        </p:grpSpPr>
        <p:sp>
          <p:nvSpPr>
            <p:cNvPr id="12" name="Ovale 11"/>
            <p:cNvSpPr/>
            <p:nvPr/>
          </p:nvSpPr>
          <p:spPr>
            <a:xfrm>
              <a:off x="4896544" y="6"/>
              <a:ext cx="1398502" cy="144864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Ovale 4"/>
            <p:cNvSpPr/>
            <p:nvPr/>
          </p:nvSpPr>
          <p:spPr>
            <a:xfrm>
              <a:off x="5101350" y="212155"/>
              <a:ext cx="988890" cy="10243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900" kern="1200" dirty="0" smtClean="0"/>
                <a:t>Istituzioni ed associazioni riconoscibili</a:t>
              </a:r>
              <a:endParaRPr lang="it-IT" sz="900" kern="1200" dirty="0"/>
            </a:p>
          </p:txBody>
        </p:sp>
      </p:grpSp>
      <p:grpSp>
        <p:nvGrpSpPr>
          <p:cNvPr id="14" name="Gruppo 13"/>
          <p:cNvGrpSpPr/>
          <p:nvPr/>
        </p:nvGrpSpPr>
        <p:grpSpPr>
          <a:xfrm>
            <a:off x="3619017" y="1455374"/>
            <a:ext cx="1600757" cy="1600391"/>
            <a:chOff x="3312375" y="264866"/>
            <a:chExt cx="1600757" cy="1600391"/>
          </a:xfrm>
        </p:grpSpPr>
        <p:sp>
          <p:nvSpPr>
            <p:cNvPr id="15" name="Ovale 14"/>
            <p:cNvSpPr/>
            <p:nvPr/>
          </p:nvSpPr>
          <p:spPr>
            <a:xfrm>
              <a:off x="3312375" y="264866"/>
              <a:ext cx="1600757" cy="1600391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Ovale 4"/>
            <p:cNvSpPr/>
            <p:nvPr/>
          </p:nvSpPr>
          <p:spPr>
            <a:xfrm>
              <a:off x="3546800" y="499238"/>
              <a:ext cx="1131907" cy="11316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1600" kern="1200" dirty="0" smtClean="0"/>
                <a:t>Voi</a:t>
              </a:r>
              <a:endParaRPr lang="it-IT" sz="1600" kern="1200" dirty="0"/>
            </a:p>
          </p:txBody>
        </p:sp>
      </p:grpSp>
      <p:grpSp>
        <p:nvGrpSpPr>
          <p:cNvPr id="17" name="Gruppo 16"/>
          <p:cNvGrpSpPr/>
          <p:nvPr/>
        </p:nvGrpSpPr>
        <p:grpSpPr>
          <a:xfrm>
            <a:off x="1058715" y="2574818"/>
            <a:ext cx="3937283" cy="3937725"/>
            <a:chOff x="1368163" y="1272990"/>
            <a:chExt cx="3937283" cy="3937725"/>
          </a:xfrm>
        </p:grpSpPr>
        <p:sp>
          <p:nvSpPr>
            <p:cNvPr id="18" name="Ovale 17"/>
            <p:cNvSpPr/>
            <p:nvPr/>
          </p:nvSpPr>
          <p:spPr>
            <a:xfrm>
              <a:off x="1368163" y="1272990"/>
              <a:ext cx="3937283" cy="393772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Ovale 4"/>
            <p:cNvSpPr/>
            <p:nvPr/>
          </p:nvSpPr>
          <p:spPr>
            <a:xfrm>
              <a:off x="1944765" y="1849656"/>
              <a:ext cx="2784079" cy="278439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4400" kern="1200" dirty="0" smtClean="0"/>
                <a:t>Cittadini </a:t>
              </a:r>
              <a:r>
                <a:rPr lang="it-IT" sz="4400" kern="1200" dirty="0" smtClean="0"/>
                <a:t>della </a:t>
              </a:r>
              <a:r>
                <a:rPr lang="it-IT" sz="4400" kern="1200" dirty="0" err="1" smtClean="0"/>
                <a:t>Besurica</a:t>
              </a:r>
              <a:endParaRPr lang="it-IT" sz="4400" kern="1200" dirty="0"/>
            </a:p>
          </p:txBody>
        </p:sp>
      </p:grpSp>
      <p:grpSp>
        <p:nvGrpSpPr>
          <p:cNvPr id="21" name="Gruppo 20"/>
          <p:cNvGrpSpPr/>
          <p:nvPr/>
        </p:nvGrpSpPr>
        <p:grpSpPr>
          <a:xfrm>
            <a:off x="7596336" y="2697912"/>
            <a:ext cx="864095" cy="803096"/>
            <a:chOff x="4896544" y="6"/>
            <a:chExt cx="1398502" cy="1448642"/>
          </a:xfrm>
        </p:grpSpPr>
        <p:sp>
          <p:nvSpPr>
            <p:cNvPr id="22" name="Ovale 21"/>
            <p:cNvSpPr/>
            <p:nvPr/>
          </p:nvSpPr>
          <p:spPr>
            <a:xfrm>
              <a:off x="4896544" y="6"/>
              <a:ext cx="1398502" cy="144864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Ovale 4"/>
            <p:cNvSpPr/>
            <p:nvPr/>
          </p:nvSpPr>
          <p:spPr>
            <a:xfrm>
              <a:off x="5101350" y="212155"/>
              <a:ext cx="988890" cy="10243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290" tIns="34290" rIns="34290" bIns="34290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t-IT" sz="900" kern="1200" dirty="0" smtClean="0"/>
                <a:t>Operatori</a:t>
              </a:r>
              <a:endParaRPr lang="it-IT" sz="9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26747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:\Area Vasta (Besurica e Traversetolo)\Primo incontro 20 settembre 2014\guadagnare%20salute%20logo_Pagin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5" y="30417"/>
            <a:ext cx="3027357" cy="123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2195736" y="1451750"/>
            <a:ext cx="6400800" cy="4464496"/>
          </a:xfrm>
          <a:ln>
            <a:noFill/>
          </a:ln>
        </p:spPr>
        <p:txBody>
          <a:bodyPr>
            <a:normAutofit fontScale="92500" lnSpcReduction="10000"/>
          </a:bodyPr>
          <a:lstStyle/>
          <a:p>
            <a:r>
              <a:rPr lang="it-IT" sz="2800" b="1" dirty="0" smtClean="0">
                <a:solidFill>
                  <a:schemeClr val="tx2"/>
                </a:solidFill>
              </a:rPr>
              <a:t>associazioni di volontariato</a:t>
            </a:r>
          </a:p>
          <a:p>
            <a:r>
              <a:rPr lang="it-IT" sz="2800" b="1" dirty="0" smtClean="0">
                <a:solidFill>
                  <a:schemeClr val="tx2"/>
                </a:solidFill>
              </a:rPr>
              <a:t>associazioni </a:t>
            </a:r>
            <a:r>
              <a:rPr lang="it-IT" sz="2800" b="1" dirty="0">
                <a:solidFill>
                  <a:schemeClr val="tx2"/>
                </a:solidFill>
              </a:rPr>
              <a:t>sportive  </a:t>
            </a:r>
          </a:p>
          <a:p>
            <a:r>
              <a:rPr lang="it-IT" sz="2800" b="1" dirty="0">
                <a:solidFill>
                  <a:schemeClr val="tx2"/>
                </a:solidFill>
              </a:rPr>
              <a:t>cittadini attivi </a:t>
            </a:r>
          </a:p>
          <a:p>
            <a:r>
              <a:rPr lang="it-IT" sz="2800" b="1" dirty="0">
                <a:solidFill>
                  <a:schemeClr val="tx2"/>
                </a:solidFill>
              </a:rPr>
              <a:t>dipendenti comune attivi nel quartiere                  </a:t>
            </a:r>
          </a:p>
          <a:p>
            <a:r>
              <a:rPr lang="it-IT" sz="2800" b="1" dirty="0" smtClean="0">
                <a:solidFill>
                  <a:schemeClr val="tx2"/>
                </a:solidFill>
              </a:rPr>
              <a:t>medici di famiglia </a:t>
            </a:r>
            <a:r>
              <a:rPr lang="it-IT" sz="2800" b="1" dirty="0">
                <a:solidFill>
                  <a:schemeClr val="tx2"/>
                </a:solidFill>
              </a:rPr>
              <a:t>/</a:t>
            </a:r>
            <a:r>
              <a:rPr lang="it-IT" sz="2800" b="1" dirty="0" smtClean="0">
                <a:solidFill>
                  <a:schemeClr val="tx2"/>
                </a:solidFill>
              </a:rPr>
              <a:t>farmacisti/fisioterapisti</a:t>
            </a:r>
          </a:p>
          <a:p>
            <a:r>
              <a:rPr lang="it-IT" sz="2800" b="1" dirty="0" smtClean="0">
                <a:solidFill>
                  <a:schemeClr val="tx2"/>
                </a:solidFill>
              </a:rPr>
              <a:t>parroco/associazioni </a:t>
            </a:r>
            <a:r>
              <a:rPr lang="it-IT" sz="2800" b="1" dirty="0">
                <a:solidFill>
                  <a:schemeClr val="tx2"/>
                </a:solidFill>
              </a:rPr>
              <a:t>parrocchiali</a:t>
            </a:r>
          </a:p>
          <a:p>
            <a:r>
              <a:rPr lang="it-IT" sz="2800" b="1" dirty="0" smtClean="0">
                <a:solidFill>
                  <a:schemeClr val="tx2"/>
                </a:solidFill>
              </a:rPr>
              <a:t>scuola</a:t>
            </a:r>
            <a:endParaRPr lang="it-IT" sz="2800" b="1" dirty="0">
              <a:solidFill>
                <a:schemeClr val="tx2"/>
              </a:solidFill>
            </a:endParaRPr>
          </a:p>
          <a:p>
            <a:r>
              <a:rPr lang="it-IT" sz="2800" b="1" dirty="0">
                <a:solidFill>
                  <a:schemeClr val="tx2"/>
                </a:solidFill>
              </a:rPr>
              <a:t>cittadini appartenenti a comitati attivi nel </a:t>
            </a:r>
            <a:r>
              <a:rPr lang="it-IT" sz="2800" b="1" dirty="0" smtClean="0">
                <a:solidFill>
                  <a:schemeClr val="tx2"/>
                </a:solidFill>
              </a:rPr>
              <a:t>quartiere</a:t>
            </a:r>
            <a:endParaRPr lang="it-IT" sz="2800" b="1" dirty="0">
              <a:solidFill>
                <a:schemeClr val="tx2"/>
              </a:solidFill>
            </a:endParaRPr>
          </a:p>
          <a:p>
            <a:endParaRPr lang="it-IT" dirty="0"/>
          </a:p>
          <a:p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10800000" flipV="1">
            <a:off x="467544" y="548680"/>
            <a:ext cx="8229600" cy="360040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700" dirty="0" smtClean="0">
                <a:solidFill>
                  <a:srgbClr val="99FF33"/>
                </a:solidFill>
              </a:rPr>
              <a:t> </a:t>
            </a:r>
            <a:br>
              <a:rPr lang="it-IT" sz="2700" dirty="0" smtClean="0">
                <a:solidFill>
                  <a:srgbClr val="99FF33"/>
                </a:solidFill>
              </a:rPr>
            </a:br>
            <a:r>
              <a:rPr lang="it-IT" sz="2400" dirty="0">
                <a:solidFill>
                  <a:srgbClr val="99FF33"/>
                </a:solidFill>
              </a:rPr>
              <a:t/>
            </a:r>
            <a:br>
              <a:rPr lang="it-IT" sz="2400" dirty="0">
                <a:solidFill>
                  <a:srgbClr val="99FF33"/>
                </a:solidFill>
              </a:rPr>
            </a:br>
            <a:r>
              <a:rPr lang="it-IT" sz="2400" dirty="0" smtClean="0">
                <a:solidFill>
                  <a:srgbClr val="99FF33"/>
                </a:solidFill>
              </a:rPr>
              <a:t/>
            </a:r>
            <a:br>
              <a:rPr lang="it-IT" sz="2400" dirty="0" smtClean="0">
                <a:solidFill>
                  <a:srgbClr val="99FF33"/>
                </a:solidFill>
              </a:rPr>
            </a:br>
            <a:r>
              <a:rPr lang="it-IT" sz="2400" dirty="0">
                <a:solidFill>
                  <a:srgbClr val="99FF33"/>
                </a:solidFill>
              </a:rPr>
              <a:t/>
            </a:r>
            <a:br>
              <a:rPr lang="it-IT" sz="2400" dirty="0">
                <a:solidFill>
                  <a:srgbClr val="99FF33"/>
                </a:solidFill>
              </a:rPr>
            </a:br>
            <a:r>
              <a:rPr lang="it-IT" sz="2400" dirty="0" smtClean="0">
                <a:solidFill>
                  <a:srgbClr val="99FF33"/>
                </a:solidFill>
              </a:rPr>
              <a:t/>
            </a:r>
            <a:br>
              <a:rPr lang="it-IT" sz="2400" dirty="0" smtClean="0">
                <a:solidFill>
                  <a:srgbClr val="99FF33"/>
                </a:solidFill>
              </a:rPr>
            </a:br>
            <a:r>
              <a:rPr lang="it-IT" sz="2400" b="1" dirty="0">
                <a:solidFill>
                  <a:srgbClr val="002060"/>
                </a:solidFill>
              </a:rPr>
              <a:t/>
            </a:r>
            <a:br>
              <a:rPr lang="it-IT" sz="2400" b="1" dirty="0">
                <a:solidFill>
                  <a:srgbClr val="002060"/>
                </a:solidFill>
              </a:rPr>
            </a:br>
            <a:endParaRPr lang="it-IT" sz="2400" b="1" dirty="0">
              <a:solidFill>
                <a:srgbClr val="99FF33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2999406" y="185253"/>
            <a:ext cx="57606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t-IT" sz="2400" b="1" dirty="0">
                <a:solidFill>
                  <a:srgbClr val="002060"/>
                </a:solidFill>
                <a:latin typeface="Calibri"/>
                <a:ea typeface="+mj-ea"/>
                <a:cs typeface="+mj-cs"/>
              </a:rPr>
              <a:t>PERSONE CONTATTATE PER QUESTO PRIMO INCONTRO </a:t>
            </a:r>
            <a:endParaRPr lang="it-IT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89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/>
          <a:lstStyle/>
          <a:p>
            <a:pPr marL="0" indent="0" algn="ctr">
              <a:buNone/>
            </a:pPr>
            <a:endParaRPr lang="it-IT" sz="32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endParaRPr lang="it-IT" sz="32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it-IT" sz="4000" b="1" dirty="0"/>
              <a:t>per affrontare temi di salute</a:t>
            </a:r>
          </a:p>
          <a:p>
            <a:pPr marL="0" indent="0" algn="ctr">
              <a:buNone/>
            </a:pPr>
            <a:r>
              <a:rPr lang="it-IT" sz="4000" b="1" dirty="0" smtClean="0"/>
              <a:t>è emerso che </a:t>
            </a:r>
            <a:endParaRPr lang="it-IT" sz="4000" b="1" dirty="0"/>
          </a:p>
          <a:p>
            <a:pPr marL="0" indent="0" algn="ctr">
              <a:buNone/>
            </a:pPr>
            <a:r>
              <a:rPr lang="it-IT" sz="4000" b="1" dirty="0" smtClean="0"/>
              <a:t>non </a:t>
            </a:r>
            <a:r>
              <a:rPr lang="it-IT" sz="4000" b="1" dirty="0"/>
              <a:t>è</a:t>
            </a:r>
            <a:r>
              <a:rPr lang="it-IT" sz="4000" b="1" dirty="0" smtClean="0"/>
              <a:t> mai stata utilizzata una metodologia partecipata</a:t>
            </a:r>
            <a:endParaRPr lang="it-IT" sz="4000" b="1" dirty="0"/>
          </a:p>
          <a:p>
            <a:pPr marL="0" indent="0" algn="ctr">
              <a:buNone/>
            </a:pPr>
            <a:endParaRPr lang="it-IT" dirty="0">
              <a:solidFill>
                <a:schemeClr val="accent1"/>
              </a:solidFill>
            </a:endParaRPr>
          </a:p>
        </p:txBody>
      </p:sp>
      <p:pic>
        <p:nvPicPr>
          <p:cNvPr id="3" name="Picture 2" descr="H:\Area Vasta (Besurica e Traversetolo)\Primo incontro 20 settembre 2014\guadagnare%20salute%20logo_Pagin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5" y="30417"/>
            <a:ext cx="3027357" cy="123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990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:\Area Vasta (Besurica e Traversetolo)\Primo incontro 20 settembre 2014\guadagnare%20salute%20logo_Pagin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5" y="30417"/>
            <a:ext cx="3027357" cy="123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Segnaposto contenuto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21602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600" b="1" dirty="0" smtClean="0"/>
              <a:t>E’ a conoscenza di iniziative promosse alla </a:t>
            </a:r>
            <a:r>
              <a:rPr lang="it-IT" sz="3600" b="1" dirty="0" err="1" smtClean="0"/>
              <a:t>Besurica</a:t>
            </a:r>
            <a:r>
              <a:rPr lang="it-IT" sz="3600" b="1" dirty="0" smtClean="0"/>
              <a:t>?</a:t>
            </a:r>
          </a:p>
          <a:p>
            <a:pPr marL="0" indent="0" algn="ctr">
              <a:buNone/>
            </a:pPr>
            <a:r>
              <a:rPr lang="it-IT" sz="3600" b="1" dirty="0" smtClean="0"/>
              <a:t>Quali?</a:t>
            </a:r>
            <a:endParaRPr lang="it-IT" sz="3600" b="1" dirty="0"/>
          </a:p>
        </p:txBody>
      </p:sp>
    </p:spTree>
    <p:extLst>
      <p:ext uri="{BB962C8B-B14F-4D97-AF65-F5344CB8AC3E}">
        <p14:creationId xmlns:p14="http://schemas.microsoft.com/office/powerpoint/2010/main" val="330598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Area Vasta (Besurica e Traversetolo)\Primo incontro 20 settembre 2014\guadagnare%20salute%20logo_Pagin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5" y="30417"/>
            <a:ext cx="3027357" cy="123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584"/>
          </a:xfrm>
        </p:spPr>
        <p:txBody>
          <a:bodyPr>
            <a:normAutofit lnSpcReduction="10000"/>
          </a:bodyPr>
          <a:lstStyle/>
          <a:p>
            <a:r>
              <a:rPr lang="it-IT" sz="2800" b="1" dirty="0" err="1" smtClean="0">
                <a:latin typeface="Arial Black" pitchFamily="34" charset="0"/>
              </a:rPr>
              <a:t>attivita</a:t>
            </a:r>
            <a:r>
              <a:rPr lang="it-IT" sz="2800" b="1" dirty="0" err="1">
                <a:latin typeface="Arial Black" pitchFamily="34" charset="0"/>
              </a:rPr>
              <a:t>’</a:t>
            </a:r>
            <a:r>
              <a:rPr lang="it-IT" sz="2800" b="1" dirty="0">
                <a:latin typeface="Arial Black" pitchFamily="34" charset="0"/>
              </a:rPr>
              <a:t> seminariali con relatori esperti delle tematiche      </a:t>
            </a:r>
          </a:p>
          <a:p>
            <a:pPr marL="393192" lvl="1" indent="0">
              <a:buNone/>
            </a:pPr>
            <a:r>
              <a:rPr lang="it-IT" sz="2400" dirty="0" smtClean="0">
                <a:latin typeface="Arial" pitchFamily="34" charset="0"/>
                <a:cs typeface="Arial" pitchFamily="34" charset="0"/>
              </a:rPr>
              <a:t>alimentazione </a:t>
            </a:r>
            <a:r>
              <a:rPr lang="it-IT" sz="2400" dirty="0">
                <a:latin typeface="Arial" pitchFamily="34" charset="0"/>
                <a:cs typeface="Arial" pitchFamily="34" charset="0"/>
              </a:rPr>
              <a:t>, alcol ,droga, temi salute , adolescenti, uso di </a:t>
            </a:r>
            <a:r>
              <a:rPr lang="it-IT" sz="2400" dirty="0" smtClean="0">
                <a:latin typeface="Arial" pitchFamily="34" charset="0"/>
                <a:cs typeface="Arial" pitchFamily="34" charset="0"/>
              </a:rPr>
              <a:t>internet…</a:t>
            </a:r>
          </a:p>
          <a:p>
            <a:pPr marL="109728" indent="0">
              <a:buNone/>
            </a:pPr>
            <a:endParaRPr lang="it-IT" sz="2800" b="1" dirty="0"/>
          </a:p>
          <a:p>
            <a:r>
              <a:rPr lang="it-IT" sz="2800" b="1" dirty="0" err="1">
                <a:latin typeface="Arial Black" pitchFamily="34" charset="0"/>
              </a:rPr>
              <a:t>attivita’</a:t>
            </a:r>
            <a:r>
              <a:rPr lang="it-IT" sz="2800" b="1" dirty="0">
                <a:latin typeface="Arial Black" pitchFamily="34" charset="0"/>
              </a:rPr>
              <a:t> di aggregazione/conviviali </a:t>
            </a:r>
          </a:p>
          <a:p>
            <a:pPr marL="109728" indent="0">
              <a:buNone/>
            </a:pPr>
            <a:r>
              <a:rPr lang="it-IT" sz="15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it-IT" sz="2400" dirty="0" smtClean="0">
                <a:latin typeface="Arial" pitchFamily="34" charset="0"/>
                <a:cs typeface="Arial" pitchFamily="34" charset="0"/>
              </a:rPr>
              <a:t>corsi </a:t>
            </a:r>
            <a:r>
              <a:rPr lang="it-IT" sz="2400" dirty="0">
                <a:latin typeface="Arial" pitchFamily="34" charset="0"/>
                <a:cs typeface="Arial" pitchFamily="34" charset="0"/>
              </a:rPr>
              <a:t>cucina, </a:t>
            </a:r>
            <a:r>
              <a:rPr lang="it-IT" sz="2400" dirty="0" smtClean="0">
                <a:latin typeface="Arial" pitchFamily="34" charset="0"/>
                <a:cs typeface="Arial" pitchFamily="34" charset="0"/>
              </a:rPr>
              <a:t>cucito</a:t>
            </a:r>
            <a:endParaRPr lang="it-IT" sz="2400" dirty="0">
              <a:latin typeface="Arial" pitchFamily="34" charset="0"/>
              <a:cs typeface="Arial" pitchFamily="34" charset="0"/>
            </a:endParaRPr>
          </a:p>
          <a:p>
            <a:endParaRPr lang="it-IT" sz="2800" b="1" dirty="0"/>
          </a:p>
          <a:p>
            <a:r>
              <a:rPr lang="it-IT" sz="2800" b="1" dirty="0" err="1">
                <a:latin typeface="Arial Black" pitchFamily="34" charset="0"/>
              </a:rPr>
              <a:t>attivita’</a:t>
            </a:r>
            <a:r>
              <a:rPr lang="it-IT" sz="2800" b="1" dirty="0">
                <a:latin typeface="Arial Black" pitchFamily="34" charset="0"/>
              </a:rPr>
              <a:t> sportive</a:t>
            </a:r>
          </a:p>
          <a:p>
            <a:endParaRPr lang="it-IT" sz="2800" b="1" dirty="0"/>
          </a:p>
          <a:p>
            <a:r>
              <a:rPr lang="it-IT" sz="2800" b="1" dirty="0" err="1">
                <a:latin typeface="Arial Black" pitchFamily="34" charset="0"/>
              </a:rPr>
              <a:t>attivita’</a:t>
            </a:r>
            <a:r>
              <a:rPr lang="it-IT" sz="2800" b="1" dirty="0">
                <a:latin typeface="Arial Black" pitchFamily="34" charset="0"/>
              </a:rPr>
              <a:t> sociali </a:t>
            </a:r>
          </a:p>
          <a:p>
            <a:pPr marL="109728" indent="0">
              <a:buNone/>
            </a:pPr>
            <a:r>
              <a:rPr lang="it-IT" sz="2400" dirty="0" smtClean="0">
                <a:latin typeface="Arial" pitchFamily="34" charset="0"/>
                <a:cs typeface="Arial" pitchFamily="34" charset="0"/>
              </a:rPr>
              <a:t>   centro </a:t>
            </a:r>
            <a:r>
              <a:rPr lang="it-IT" sz="2400" dirty="0">
                <a:latin typeface="Arial" pitchFamily="34" charset="0"/>
                <a:cs typeface="Arial" pitchFamily="34" charset="0"/>
              </a:rPr>
              <a:t>ascolto per anziani, </a:t>
            </a:r>
            <a:r>
              <a:rPr lang="it-IT" sz="2400" dirty="0" err="1">
                <a:latin typeface="Arial" pitchFamily="34" charset="0"/>
                <a:cs typeface="Arial" pitchFamily="34" charset="0"/>
              </a:rPr>
              <a:t>viabilita’</a:t>
            </a:r>
            <a:r>
              <a:rPr lang="it-IT" sz="2400" dirty="0">
                <a:latin typeface="Arial" pitchFamily="34" charset="0"/>
                <a:cs typeface="Arial" pitchFamily="34" charset="0"/>
              </a:rPr>
              <a:t> e sicurezza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3951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3657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600" b="1" dirty="0"/>
              <a:t>la maggioranza </a:t>
            </a:r>
            <a:endParaRPr lang="it-IT" sz="3600" b="1" dirty="0" smtClean="0"/>
          </a:p>
          <a:p>
            <a:pPr marL="0" indent="0" algn="ctr">
              <a:buNone/>
            </a:pPr>
            <a:r>
              <a:rPr lang="it-IT" sz="3600" b="1" dirty="0" smtClean="0"/>
              <a:t>dei </a:t>
            </a:r>
            <a:r>
              <a:rPr lang="it-IT" sz="3600" b="1" dirty="0"/>
              <a:t>cittadini </a:t>
            </a:r>
            <a:r>
              <a:rPr lang="it-IT" sz="3600" b="1" dirty="0" smtClean="0"/>
              <a:t>intervistati</a:t>
            </a:r>
          </a:p>
          <a:p>
            <a:pPr marL="0" indent="0" algn="ctr">
              <a:buNone/>
            </a:pPr>
            <a:r>
              <a:rPr lang="it-IT" sz="3600" b="1" dirty="0" smtClean="0"/>
              <a:t> ritiene questo </a:t>
            </a:r>
            <a:r>
              <a:rPr lang="it-IT" sz="3600" b="1" dirty="0"/>
              <a:t>progetto </a:t>
            </a:r>
            <a:r>
              <a:rPr lang="it-IT" sz="3600" b="1" dirty="0" smtClean="0"/>
              <a:t>percorribile</a:t>
            </a:r>
            <a:endParaRPr lang="it-IT" sz="3600" b="1" dirty="0"/>
          </a:p>
          <a:p>
            <a:endParaRPr lang="it-IT" sz="3600" b="1" dirty="0">
              <a:solidFill>
                <a:schemeClr val="accent1"/>
              </a:solidFill>
            </a:endParaRPr>
          </a:p>
        </p:txBody>
      </p:sp>
      <p:pic>
        <p:nvPicPr>
          <p:cNvPr id="4" name="Picture 2" descr="H:\Area Vasta (Besurica e Traversetolo)\Primo incontro 20 settembre 2014\guadagnare%20salute%20logo_Pagin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5" y="30417"/>
            <a:ext cx="3027357" cy="123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88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:\Area Vasta (Besurica e Traversetolo)\Primo incontro 20 settembre 2014\guadagnare%20salute%20logo_Pagin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5" y="30417"/>
            <a:ext cx="3027357" cy="123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Segnaposto contenuto 2"/>
          <p:cNvSpPr>
            <a:spLocks noGrp="1"/>
          </p:cNvSpPr>
          <p:nvPr>
            <p:ph idx="1"/>
          </p:nvPr>
        </p:nvSpPr>
        <p:spPr>
          <a:xfrm>
            <a:off x="539552" y="2492896"/>
            <a:ext cx="8229600" cy="13495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600" b="1" dirty="0" smtClean="0"/>
              <a:t>Su cosa bisogna fare leva per coinvolgere le persone?</a:t>
            </a:r>
            <a:endParaRPr lang="it-IT" sz="3600" b="1" dirty="0"/>
          </a:p>
          <a:p>
            <a:endParaRPr lang="it-IT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05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:\Area Vasta (Besurica e Traversetolo)\Primo incontro 20 settembre 2014\guadagnare%20salute%20logo_Pagina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5" y="30417"/>
            <a:ext cx="3027357" cy="123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871" y="3068960"/>
            <a:ext cx="2401273" cy="1853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umetto 3 5"/>
          <p:cNvSpPr/>
          <p:nvPr/>
        </p:nvSpPr>
        <p:spPr>
          <a:xfrm>
            <a:off x="6831124" y="3766422"/>
            <a:ext cx="2102089" cy="1188712"/>
          </a:xfrm>
          <a:prstGeom prst="wedgeEllipseCallout">
            <a:avLst>
              <a:gd name="adj1" fmla="val -108741"/>
              <a:gd name="adj2" fmla="val -52627"/>
            </a:avLst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buona conoscenza del progetto</a:t>
            </a:r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5822224" y="2466822"/>
            <a:ext cx="3110989" cy="1299600"/>
          </a:xfrm>
          <a:prstGeom prst="wedgeEllipseCallout">
            <a:avLst>
              <a:gd name="adj1" fmla="val -67917"/>
              <a:gd name="adj2" fmla="val 29054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09728" indent="0" algn="ctr">
              <a:buNone/>
            </a:pPr>
            <a:r>
              <a:rPr lang="it-IT" sz="2400" dirty="0" smtClean="0"/>
              <a:t>educazione</a:t>
            </a:r>
            <a:endParaRPr lang="it-IT" sz="2400" dirty="0"/>
          </a:p>
        </p:txBody>
      </p:sp>
      <p:sp>
        <p:nvSpPr>
          <p:cNvPr id="9" name="Segnaposto contenuto 7"/>
          <p:cNvSpPr txBox="1">
            <a:spLocks/>
          </p:cNvSpPr>
          <p:nvPr/>
        </p:nvSpPr>
        <p:spPr>
          <a:xfrm>
            <a:off x="5148064" y="1045824"/>
            <a:ext cx="3995935" cy="1299600"/>
          </a:xfrm>
          <a:prstGeom prst="wedgeEllipseCallout">
            <a:avLst>
              <a:gd name="adj1" fmla="val -65637"/>
              <a:gd name="adj2" fmla="val 141837"/>
            </a:avLst>
          </a:prstGeom>
          <a:solidFill>
            <a:srgbClr val="D327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 algn="ctr">
              <a:buNone/>
            </a:pPr>
            <a:r>
              <a:rPr lang="it-IT" sz="2400" dirty="0" smtClean="0"/>
              <a:t>partecipazione</a:t>
            </a:r>
            <a:endParaRPr lang="it-IT" sz="2400" dirty="0"/>
          </a:p>
        </p:txBody>
      </p:sp>
      <p:sp>
        <p:nvSpPr>
          <p:cNvPr id="10" name="Segnaposto contenuto 7"/>
          <p:cNvSpPr txBox="1">
            <a:spLocks/>
          </p:cNvSpPr>
          <p:nvPr/>
        </p:nvSpPr>
        <p:spPr>
          <a:xfrm>
            <a:off x="6012160" y="4922604"/>
            <a:ext cx="2921053" cy="1299600"/>
          </a:xfrm>
          <a:prstGeom prst="wedgeEllipseCallout">
            <a:avLst>
              <a:gd name="adj1" fmla="val -58417"/>
              <a:gd name="adj2" fmla="val -109597"/>
            </a:avLst>
          </a:prstGeom>
          <a:solidFill>
            <a:srgbClr val="F66C0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 algn="ctr">
              <a:buNone/>
            </a:pPr>
            <a:r>
              <a:rPr lang="it-IT" sz="2400" dirty="0"/>
              <a:t>a</a:t>
            </a:r>
            <a:r>
              <a:rPr lang="it-IT" sz="2400" dirty="0" smtClean="0"/>
              <a:t>ttenzione ai bisogni</a:t>
            </a:r>
            <a:endParaRPr lang="it-IT" sz="2400" dirty="0"/>
          </a:p>
        </p:txBody>
      </p:sp>
      <p:sp>
        <p:nvSpPr>
          <p:cNvPr id="12" name="Segnaposto contenuto 7"/>
          <p:cNvSpPr txBox="1">
            <a:spLocks/>
          </p:cNvSpPr>
          <p:nvPr/>
        </p:nvSpPr>
        <p:spPr>
          <a:xfrm>
            <a:off x="4021153" y="5514647"/>
            <a:ext cx="2746648" cy="1299600"/>
          </a:xfrm>
          <a:prstGeom prst="wedgeEllipseCallout">
            <a:avLst>
              <a:gd name="adj1" fmla="val -21934"/>
              <a:gd name="adj2" fmla="val -135465"/>
            </a:avLst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 algn="ctr">
              <a:buNone/>
            </a:pPr>
            <a:r>
              <a:rPr lang="it-IT" sz="2400" dirty="0" smtClean="0"/>
              <a:t>gratuità</a:t>
            </a:r>
            <a:endParaRPr lang="it-IT" sz="2400" dirty="0"/>
          </a:p>
        </p:txBody>
      </p:sp>
      <p:sp>
        <p:nvSpPr>
          <p:cNvPr id="13" name="Segnaposto contenuto 7"/>
          <p:cNvSpPr txBox="1">
            <a:spLocks/>
          </p:cNvSpPr>
          <p:nvPr/>
        </p:nvSpPr>
        <p:spPr>
          <a:xfrm>
            <a:off x="0" y="2564172"/>
            <a:ext cx="3635896" cy="1299600"/>
          </a:xfrm>
          <a:prstGeom prst="wedgeEllipseCallout">
            <a:avLst>
              <a:gd name="adj1" fmla="val 69262"/>
              <a:gd name="adj2" fmla="val 2595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 algn="ctr">
              <a:buNone/>
            </a:pPr>
            <a:r>
              <a:rPr lang="it-IT" sz="2400" dirty="0" smtClean="0"/>
              <a:t>comunicazione</a:t>
            </a:r>
            <a:endParaRPr lang="it-IT" sz="2400" dirty="0"/>
          </a:p>
        </p:txBody>
      </p:sp>
      <p:sp>
        <p:nvSpPr>
          <p:cNvPr id="14" name="Segnaposto contenuto 7"/>
          <p:cNvSpPr txBox="1">
            <a:spLocks/>
          </p:cNvSpPr>
          <p:nvPr/>
        </p:nvSpPr>
        <p:spPr>
          <a:xfrm>
            <a:off x="344287" y="5527187"/>
            <a:ext cx="3676865" cy="1299600"/>
          </a:xfrm>
          <a:prstGeom prst="wedgeEllipseCallout">
            <a:avLst>
              <a:gd name="adj1" fmla="val 66222"/>
              <a:gd name="adj2" fmla="val -14167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 algn="ctr">
              <a:buNone/>
            </a:pPr>
            <a:r>
              <a:rPr lang="it-IT" sz="2400" dirty="0"/>
              <a:t>b</a:t>
            </a:r>
            <a:r>
              <a:rPr lang="it-IT" sz="2400" dirty="0" smtClean="0"/>
              <a:t>uona informazione</a:t>
            </a:r>
            <a:endParaRPr lang="it-IT" sz="2400" dirty="0"/>
          </a:p>
        </p:txBody>
      </p:sp>
      <p:sp>
        <p:nvSpPr>
          <p:cNvPr id="15" name="Segnaposto contenuto 7"/>
          <p:cNvSpPr txBox="1">
            <a:spLocks/>
          </p:cNvSpPr>
          <p:nvPr/>
        </p:nvSpPr>
        <p:spPr>
          <a:xfrm>
            <a:off x="251520" y="1045824"/>
            <a:ext cx="3538736" cy="1299600"/>
          </a:xfrm>
          <a:prstGeom prst="wedgeEllipseCallout">
            <a:avLst>
              <a:gd name="adj1" fmla="val 62422"/>
              <a:gd name="adj2" fmla="val 12424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 algn="ctr">
              <a:buNone/>
            </a:pPr>
            <a:r>
              <a:rPr lang="it-IT" sz="2400" dirty="0"/>
              <a:t>a</a:t>
            </a:r>
            <a:r>
              <a:rPr lang="it-IT" sz="2400" dirty="0" smtClean="0"/>
              <a:t>ssenza di giudizio</a:t>
            </a:r>
            <a:endParaRPr lang="it-IT" sz="2400" dirty="0"/>
          </a:p>
        </p:txBody>
      </p:sp>
      <p:sp>
        <p:nvSpPr>
          <p:cNvPr id="16" name="Segnaposto contenuto 7"/>
          <p:cNvSpPr txBox="1">
            <a:spLocks/>
          </p:cNvSpPr>
          <p:nvPr/>
        </p:nvSpPr>
        <p:spPr>
          <a:xfrm>
            <a:off x="683568" y="4067306"/>
            <a:ext cx="2710480" cy="1299600"/>
          </a:xfrm>
          <a:prstGeom prst="wedgeEllipseCallout">
            <a:avLst>
              <a:gd name="adj1" fmla="val 72200"/>
              <a:gd name="adj2" fmla="val -7690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 algn="ctr">
              <a:buNone/>
            </a:pPr>
            <a:r>
              <a:rPr lang="it-IT" sz="2400" dirty="0" smtClean="0"/>
              <a:t>empatia</a:t>
            </a:r>
            <a:endParaRPr lang="it-IT" sz="2400" dirty="0"/>
          </a:p>
        </p:txBody>
      </p:sp>
      <p:sp>
        <p:nvSpPr>
          <p:cNvPr id="17" name="Segnaposto contenuto 7"/>
          <p:cNvSpPr txBox="1">
            <a:spLocks/>
          </p:cNvSpPr>
          <p:nvPr/>
        </p:nvSpPr>
        <p:spPr>
          <a:xfrm>
            <a:off x="2898139" y="620688"/>
            <a:ext cx="3538736" cy="1299600"/>
          </a:xfrm>
          <a:prstGeom prst="wedgeEllipseCallout">
            <a:avLst>
              <a:gd name="adj1" fmla="val -6738"/>
              <a:gd name="adj2" fmla="val 161496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09728" indent="0" algn="ctr">
              <a:buNone/>
            </a:pPr>
            <a:r>
              <a:rPr lang="it-IT" sz="2400" dirty="0" smtClean="0"/>
              <a:t>concretezza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63154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le">
  <a:themeElements>
    <a:clrScheme name="Astr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Vial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Vial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1077</TotalTime>
  <Words>300</Words>
  <Application>Microsoft Office PowerPoint</Application>
  <PresentationFormat>Presentazione su schermo (4:3)</PresentationFormat>
  <Paragraphs>77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19" baseType="lpstr">
      <vt:lpstr>Viale</vt:lpstr>
      <vt:lpstr>QUELLO CHE CI AVETE   DETTO ………</vt:lpstr>
      <vt:lpstr>       </vt:lpstr>
      <vt:lpstr>     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Libertà non è uno spazio libero  libertà è partecipazione      G.Gaber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20 SETTEMBRE</dc:title>
  <dc:creator>Cammi Elena - Dip. Sanità Pubblica</dc:creator>
  <cp:lastModifiedBy>Cammi Elena - Dip. Sanità Pubblica</cp:lastModifiedBy>
  <cp:revision>83</cp:revision>
  <dcterms:created xsi:type="dcterms:W3CDTF">2014-09-01T13:19:47Z</dcterms:created>
  <dcterms:modified xsi:type="dcterms:W3CDTF">2014-09-19T12:19:01Z</dcterms:modified>
</cp:coreProperties>
</file>